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257" r:id="rId3"/>
    <p:sldId id="300" r:id="rId4"/>
    <p:sldId id="301" r:id="rId5"/>
    <p:sldId id="258" r:id="rId6"/>
    <p:sldId id="259" r:id="rId7"/>
    <p:sldId id="266" r:id="rId8"/>
    <p:sldId id="265" r:id="rId9"/>
    <p:sldId id="274" r:id="rId10"/>
    <p:sldId id="264" r:id="rId11"/>
    <p:sldId id="263" r:id="rId12"/>
    <p:sldId id="275" r:id="rId13"/>
    <p:sldId id="322" r:id="rId14"/>
    <p:sldId id="262" r:id="rId15"/>
    <p:sldId id="302" r:id="rId16"/>
    <p:sldId id="331" r:id="rId17"/>
    <p:sldId id="332" r:id="rId18"/>
    <p:sldId id="333" r:id="rId19"/>
    <p:sldId id="314" r:id="rId20"/>
    <p:sldId id="315" r:id="rId21"/>
    <p:sldId id="303" r:id="rId22"/>
    <p:sldId id="304" r:id="rId23"/>
    <p:sldId id="316" r:id="rId24"/>
    <p:sldId id="306" r:id="rId25"/>
    <p:sldId id="307" r:id="rId26"/>
    <p:sldId id="310" r:id="rId27"/>
    <p:sldId id="312" r:id="rId28"/>
    <p:sldId id="317" r:id="rId29"/>
    <p:sldId id="320" r:id="rId30"/>
    <p:sldId id="325" r:id="rId31"/>
    <p:sldId id="326" r:id="rId32"/>
    <p:sldId id="323" r:id="rId33"/>
    <p:sldId id="328" r:id="rId34"/>
    <p:sldId id="327" r:id="rId35"/>
    <p:sldId id="329" r:id="rId36"/>
    <p:sldId id="334" r:id="rId37"/>
    <p:sldId id="341" r:id="rId38"/>
    <p:sldId id="269" r:id="rId39"/>
    <p:sldId id="270" r:id="rId40"/>
    <p:sldId id="335" r:id="rId41"/>
    <p:sldId id="336" r:id="rId42"/>
    <p:sldId id="337" r:id="rId43"/>
    <p:sldId id="338" r:id="rId44"/>
    <p:sldId id="339" r:id="rId45"/>
    <p:sldId id="340" r:id="rId46"/>
    <p:sldId id="298" r:id="rId47"/>
    <p:sldId id="299" r:id="rId48"/>
  </p:sldIdLst>
  <p:sldSz cx="9144000" cy="6858000" type="screen4x3"/>
  <p:notesSz cx="7315200" cy="96012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E7DE7-7774-D4B2-0A70-7B7C4060F44C}" v="2" dt="2023-02-09T13:00:56.404"/>
    <p1510:client id="{38086267-E196-C882-47E1-7FACD8BD4C1C}" v="2" dt="2023-02-09T14:32:04.878"/>
    <p1510:client id="{A19A45FB-392D-41B3-BD76-C4CAD4D8CBA8}" v="3" dt="2022-11-30T17:04:06.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e77a31e40d6e0e24a24925ffd166fc88e02bc2f0fd4d82f3c7ac2474a92b2f33::" providerId="AD" clId="Web-{A19A45FB-392D-41B3-BD76-C4CAD4D8CBA8}"/>
    <pc:docChg chg="modSld">
      <pc:chgData name="Guest User" userId="S::urn:spo:anon#e77a31e40d6e0e24a24925ffd166fc88e02bc2f0fd4d82f3c7ac2474a92b2f33::" providerId="AD" clId="Web-{A19A45FB-392D-41B3-BD76-C4CAD4D8CBA8}" dt="2022-11-30T17:04:06.678" v="2" actId="1076"/>
      <pc:docMkLst>
        <pc:docMk/>
      </pc:docMkLst>
      <pc:sldChg chg="modSp">
        <pc:chgData name="Guest User" userId="S::urn:spo:anon#e77a31e40d6e0e24a24925ffd166fc88e02bc2f0fd4d82f3c7ac2474a92b2f33::" providerId="AD" clId="Web-{A19A45FB-392D-41B3-BD76-C4CAD4D8CBA8}" dt="2022-11-30T17:04:06.678" v="2" actId="1076"/>
        <pc:sldMkLst>
          <pc:docMk/>
          <pc:sldMk cId="2584537282" sldId="306"/>
        </pc:sldMkLst>
        <pc:spChg chg="mod">
          <ac:chgData name="Guest User" userId="S::urn:spo:anon#e77a31e40d6e0e24a24925ffd166fc88e02bc2f0fd4d82f3c7ac2474a92b2f33::" providerId="AD" clId="Web-{A19A45FB-392D-41B3-BD76-C4CAD4D8CBA8}" dt="2022-11-30T17:04:06.678" v="2" actId="1076"/>
          <ac:spMkLst>
            <pc:docMk/>
            <pc:sldMk cId="2584537282" sldId="306"/>
            <ac:spMk id="4" creationId="{00000000-0000-0000-0000-000000000000}"/>
          </ac:spMkLst>
        </pc:spChg>
      </pc:sldChg>
    </pc:docChg>
  </pc:docChgLst>
  <pc:docChgLst>
    <pc:chgData name="Επισκέπτης" userId="S::urn:spo:anon#e77a31e40d6e0e24a24925ffd166fc88e02bc2f0fd4d82f3c7ac2474a92b2f33::" providerId="AD" clId="Web-{00CE7DE7-7774-D4B2-0A70-7B7C4060F44C}"/>
    <pc:docChg chg="mod modSld modMainMaster setSldSz">
      <pc:chgData name="Επισκέπτης" userId="S::urn:spo:anon#e77a31e40d6e0e24a24925ffd166fc88e02bc2f0fd4d82f3c7ac2474a92b2f33::" providerId="AD" clId="Web-{00CE7DE7-7774-D4B2-0A70-7B7C4060F44C}" dt="2023-02-09T13:00:56.404" v="1"/>
      <pc:docMkLst>
        <pc:docMk/>
      </pc:docMkLst>
      <pc:sldChg chg="modSp">
        <pc:chgData name="Επισκέπτης" userId="S::urn:spo:anon#e77a31e40d6e0e24a24925ffd166fc88e02bc2f0fd4d82f3c7ac2474a92b2f33::" providerId="AD" clId="Web-{00CE7DE7-7774-D4B2-0A70-7B7C4060F44C}" dt="2023-02-09T13:00:56.404" v="1"/>
        <pc:sldMkLst>
          <pc:docMk/>
          <pc:sldMk cId="149333789" sldId="256"/>
        </pc:sldMkLst>
        <pc:spChg chg="mod">
          <ac:chgData name="Επισκέπτης" userId="S::urn:spo:anon#e77a31e40d6e0e24a24925ffd166fc88e02bc2f0fd4d82f3c7ac2474a92b2f33::" providerId="AD" clId="Web-{00CE7DE7-7774-D4B2-0A70-7B7C4060F44C}" dt="2023-02-09T13:00:56.404" v="1"/>
          <ac:spMkLst>
            <pc:docMk/>
            <pc:sldMk cId="149333789" sldId="256"/>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49333789" sldId="256"/>
            <ac:spMk id="5"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2894046007" sldId="257"/>
        </pc:sldMkLst>
        <pc:spChg chg="mod">
          <ac:chgData name="Επισκέπτης" userId="S::urn:spo:anon#e77a31e40d6e0e24a24925ffd166fc88e02bc2f0fd4d82f3c7ac2474a92b2f33::" providerId="AD" clId="Web-{00CE7DE7-7774-D4B2-0A70-7B7C4060F44C}" dt="2023-02-09T13:00:56.404" v="1"/>
          <ac:spMkLst>
            <pc:docMk/>
            <pc:sldMk cId="2894046007" sldId="257"/>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894046007" sldId="257"/>
            <ac:spMk id="5"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1585411891" sldId="258"/>
        </pc:sldMkLst>
        <pc:spChg chg="mod">
          <ac:chgData name="Επισκέπτης" userId="S::urn:spo:anon#e77a31e40d6e0e24a24925ffd166fc88e02bc2f0fd4d82f3c7ac2474a92b2f33::" providerId="AD" clId="Web-{00CE7DE7-7774-D4B2-0A70-7B7C4060F44C}" dt="2023-02-09T13:00:56.404" v="1"/>
          <ac:spMkLst>
            <pc:docMk/>
            <pc:sldMk cId="1585411891" sldId="258"/>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58"/>
            <ac:spMk id="5"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1585411891" sldId="259"/>
        </pc:sldMkLst>
        <pc:spChg chg="mod">
          <ac:chgData name="Επισκέπτης" userId="S::urn:spo:anon#e77a31e40d6e0e24a24925ffd166fc88e02bc2f0fd4d82f3c7ac2474a92b2f33::" providerId="AD" clId="Web-{00CE7DE7-7774-D4B2-0A70-7B7C4060F44C}" dt="2023-02-09T13:00:56.404" v="1"/>
          <ac:spMkLst>
            <pc:docMk/>
            <pc:sldMk cId="1585411891" sldId="259"/>
            <ac:spMk id="3"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585411891" sldId="259"/>
            <ac:graphicFrameMk id="4"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1585411891" sldId="262"/>
        </pc:sldMkLst>
        <pc:spChg chg="mod">
          <ac:chgData name="Επισκέπτης" userId="S::urn:spo:anon#e77a31e40d6e0e24a24925ffd166fc88e02bc2f0fd4d82f3c7ac2474a92b2f33::" providerId="AD" clId="Web-{00CE7DE7-7774-D4B2-0A70-7B7C4060F44C}" dt="2023-02-09T13:00:56.404" v="1"/>
          <ac:spMkLst>
            <pc:docMk/>
            <pc:sldMk cId="1585411891" sldId="262"/>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2"/>
            <ac:spMk id="5"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1585411891" sldId="263"/>
        </pc:sldMkLst>
        <pc:spChg chg="mod">
          <ac:chgData name="Επισκέπτης" userId="S::urn:spo:anon#e77a31e40d6e0e24a24925ffd166fc88e02bc2f0fd4d82f3c7ac2474a92b2f33::" providerId="AD" clId="Web-{00CE7DE7-7774-D4B2-0A70-7B7C4060F44C}" dt="2023-02-09T13:00:56.404" v="1"/>
          <ac:spMkLst>
            <pc:docMk/>
            <pc:sldMk cId="1585411891" sldId="263"/>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3"/>
            <ac:spMk id="4" creationId="{00000000-0000-0000-0000-000000000000}"/>
          </ac:spMkLst>
        </pc:spChg>
        <pc:picChg chg="mod">
          <ac:chgData name="Επισκέπτης" userId="S::urn:spo:anon#e77a31e40d6e0e24a24925ffd166fc88e02bc2f0fd4d82f3c7ac2474a92b2f33::" providerId="AD" clId="Web-{00CE7DE7-7774-D4B2-0A70-7B7C4060F44C}" dt="2023-02-09T13:00:56.404" v="1"/>
          <ac:picMkLst>
            <pc:docMk/>
            <pc:sldMk cId="1585411891" sldId="263"/>
            <ac:picMk id="1026" creationId="{00000000-0000-0000-0000-000000000000}"/>
          </ac:picMkLst>
        </pc:picChg>
      </pc:sldChg>
      <pc:sldChg chg="modSp">
        <pc:chgData name="Επισκέπτης" userId="S::urn:spo:anon#e77a31e40d6e0e24a24925ffd166fc88e02bc2f0fd4d82f3c7ac2474a92b2f33::" providerId="AD" clId="Web-{00CE7DE7-7774-D4B2-0A70-7B7C4060F44C}" dt="2023-02-09T13:00:56.404" v="1"/>
        <pc:sldMkLst>
          <pc:docMk/>
          <pc:sldMk cId="1585411891" sldId="264"/>
        </pc:sldMkLst>
        <pc:spChg chg="mod">
          <ac:chgData name="Επισκέπτης" userId="S::urn:spo:anon#e77a31e40d6e0e24a24925ffd166fc88e02bc2f0fd4d82f3c7ac2474a92b2f33::" providerId="AD" clId="Web-{00CE7DE7-7774-D4B2-0A70-7B7C4060F44C}" dt="2023-02-09T13:00:56.404" v="1"/>
          <ac:spMkLst>
            <pc:docMk/>
            <pc:sldMk cId="1585411891" sldId="264"/>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4"/>
            <ac:spMk id="4"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585411891" sldId="264"/>
            <ac:graphicFrameMk id="6"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1585411891" sldId="265"/>
        </pc:sldMkLst>
        <pc:spChg chg="mod">
          <ac:chgData name="Επισκέπτης" userId="S::urn:spo:anon#e77a31e40d6e0e24a24925ffd166fc88e02bc2f0fd4d82f3c7ac2474a92b2f33::" providerId="AD" clId="Web-{00CE7DE7-7774-D4B2-0A70-7B7C4060F44C}" dt="2023-02-09T13:00:56.404" v="1"/>
          <ac:spMkLst>
            <pc:docMk/>
            <pc:sldMk cId="1585411891" sldId="265"/>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5"/>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5"/>
            <ac:spMk id="5"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5"/>
            <ac:spMk id="9"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585411891" sldId="265"/>
            <ac:graphicFrameMk id="8"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1585411891" sldId="266"/>
        </pc:sldMkLst>
        <pc:spChg chg="mod">
          <ac:chgData name="Επισκέπτης" userId="S::urn:spo:anon#e77a31e40d6e0e24a24925ffd166fc88e02bc2f0fd4d82f3c7ac2474a92b2f33::" providerId="AD" clId="Web-{00CE7DE7-7774-D4B2-0A70-7B7C4060F44C}" dt="2023-02-09T13:00:56.404" v="1"/>
          <ac:spMkLst>
            <pc:docMk/>
            <pc:sldMk cId="1585411891" sldId="266"/>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6"/>
            <ac:spMk id="8"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585411891" sldId="266"/>
            <ac:graphicFrameMk id="4"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1585411891" sldId="269"/>
        </pc:sldMkLst>
        <pc:spChg chg="mod">
          <ac:chgData name="Επισκέπτης" userId="S::urn:spo:anon#e77a31e40d6e0e24a24925ffd166fc88e02bc2f0fd4d82f3c7ac2474a92b2f33::" providerId="AD" clId="Web-{00CE7DE7-7774-D4B2-0A70-7B7C4060F44C}" dt="2023-02-09T13:00:56.404" v="1"/>
          <ac:spMkLst>
            <pc:docMk/>
            <pc:sldMk cId="1585411891" sldId="269"/>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69"/>
            <ac:spMk id="5"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585411891" sldId="269"/>
            <ac:graphicFrameMk id="4"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1585411891" sldId="270"/>
        </pc:sldMkLst>
        <pc:spChg chg="mod">
          <ac:chgData name="Επισκέπτης" userId="S::urn:spo:anon#e77a31e40d6e0e24a24925ffd166fc88e02bc2f0fd4d82f3c7ac2474a92b2f33::" providerId="AD" clId="Web-{00CE7DE7-7774-D4B2-0A70-7B7C4060F44C}" dt="2023-02-09T13:00:56.404" v="1"/>
          <ac:spMkLst>
            <pc:docMk/>
            <pc:sldMk cId="1585411891" sldId="270"/>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70"/>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585411891" sldId="270"/>
            <ac:spMk id="6"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123175165" sldId="274"/>
        </pc:sldMkLst>
        <pc:spChg chg="mod">
          <ac:chgData name="Επισκέπτης" userId="S::urn:spo:anon#e77a31e40d6e0e24a24925ffd166fc88e02bc2f0fd4d82f3c7ac2474a92b2f33::" providerId="AD" clId="Web-{00CE7DE7-7774-D4B2-0A70-7B7C4060F44C}" dt="2023-02-09T13:00:56.404" v="1"/>
          <ac:spMkLst>
            <pc:docMk/>
            <pc:sldMk cId="123175165" sldId="274"/>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23175165" sldId="274"/>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23175165" sldId="274"/>
            <ac:spMk id="10"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23175165" sldId="274"/>
            <ac:graphicFrameMk id="8"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3200788141" sldId="275"/>
        </pc:sldMkLst>
        <pc:spChg chg="mod">
          <ac:chgData name="Επισκέπτης" userId="S::urn:spo:anon#e77a31e40d6e0e24a24925ffd166fc88e02bc2f0fd4d82f3c7ac2474a92b2f33::" providerId="AD" clId="Web-{00CE7DE7-7774-D4B2-0A70-7B7C4060F44C}" dt="2023-02-09T13:00:56.404" v="1"/>
          <ac:spMkLst>
            <pc:docMk/>
            <pc:sldMk cId="3200788141" sldId="275"/>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200788141" sldId="275"/>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200788141" sldId="275"/>
            <ac:spMk id="5"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3200788141" sldId="275"/>
            <ac:graphicFrameMk id="9" creationId="{00000000-0000-0000-0000-000000000000}"/>
          </ac:graphicFrameMkLst>
        </pc:graphicFrameChg>
        <pc:picChg chg="mod">
          <ac:chgData name="Επισκέπτης" userId="S::urn:spo:anon#e77a31e40d6e0e24a24925ffd166fc88e02bc2f0fd4d82f3c7ac2474a92b2f33::" providerId="AD" clId="Web-{00CE7DE7-7774-D4B2-0A70-7B7C4060F44C}" dt="2023-02-09T13:00:56.404" v="1"/>
          <ac:picMkLst>
            <pc:docMk/>
            <pc:sldMk cId="3200788141" sldId="275"/>
            <ac:picMk id="8" creationId="{00000000-0000-0000-0000-000000000000}"/>
          </ac:picMkLst>
        </pc:picChg>
        <pc:picChg chg="mod">
          <ac:chgData name="Επισκέπτης" userId="S::urn:spo:anon#e77a31e40d6e0e24a24925ffd166fc88e02bc2f0fd4d82f3c7ac2474a92b2f33::" providerId="AD" clId="Web-{00CE7DE7-7774-D4B2-0A70-7B7C4060F44C}" dt="2023-02-09T13:00:56.404" v="1"/>
          <ac:picMkLst>
            <pc:docMk/>
            <pc:sldMk cId="3200788141" sldId="275"/>
            <ac:picMk id="2050" creationId="{00000000-0000-0000-0000-000000000000}"/>
          </ac:picMkLst>
        </pc:picChg>
      </pc:sldChg>
      <pc:sldChg chg="modSp">
        <pc:chgData name="Επισκέπτης" userId="S::urn:spo:anon#e77a31e40d6e0e24a24925ffd166fc88e02bc2f0fd4d82f3c7ac2474a92b2f33::" providerId="AD" clId="Web-{00CE7DE7-7774-D4B2-0A70-7B7C4060F44C}" dt="2023-02-09T13:00:56.404" v="1"/>
        <pc:sldMkLst>
          <pc:docMk/>
          <pc:sldMk cId="3183930051" sldId="298"/>
        </pc:sldMkLst>
        <pc:spChg chg="mod">
          <ac:chgData name="Επισκέπτης" userId="S::urn:spo:anon#e77a31e40d6e0e24a24925ffd166fc88e02bc2f0fd4d82f3c7ac2474a92b2f33::" providerId="AD" clId="Web-{00CE7DE7-7774-D4B2-0A70-7B7C4060F44C}" dt="2023-02-09T13:00:56.404" v="1"/>
          <ac:spMkLst>
            <pc:docMk/>
            <pc:sldMk cId="3183930051" sldId="298"/>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183930051" sldId="298"/>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719479791" sldId="299"/>
        </pc:sldMkLst>
        <pc:spChg chg="mod">
          <ac:chgData name="Επισκέπτης" userId="S::urn:spo:anon#e77a31e40d6e0e24a24925ffd166fc88e02bc2f0fd4d82f3c7ac2474a92b2f33::" providerId="AD" clId="Web-{00CE7DE7-7774-D4B2-0A70-7B7C4060F44C}" dt="2023-02-09T13:00:56.404" v="1"/>
          <ac:spMkLst>
            <pc:docMk/>
            <pc:sldMk cId="3719479791" sldId="299"/>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719479791" sldId="299"/>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1203659858" sldId="300"/>
        </pc:sldMkLst>
        <pc:spChg chg="mod">
          <ac:chgData name="Επισκέπτης" userId="S::urn:spo:anon#e77a31e40d6e0e24a24925ffd166fc88e02bc2f0fd4d82f3c7ac2474a92b2f33::" providerId="AD" clId="Web-{00CE7DE7-7774-D4B2-0A70-7B7C4060F44C}" dt="2023-02-09T13:00:56.404" v="1"/>
          <ac:spMkLst>
            <pc:docMk/>
            <pc:sldMk cId="1203659858" sldId="300"/>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203659858" sldId="300"/>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203659858" sldId="300"/>
            <ac:spMk id="5"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1530649" sldId="301"/>
        </pc:sldMkLst>
        <pc:spChg chg="mod">
          <ac:chgData name="Επισκέπτης" userId="S::urn:spo:anon#e77a31e40d6e0e24a24925ffd166fc88e02bc2f0fd4d82f3c7ac2474a92b2f33::" providerId="AD" clId="Web-{00CE7DE7-7774-D4B2-0A70-7B7C4060F44C}" dt="2023-02-09T13:00:56.404" v="1"/>
          <ac:spMkLst>
            <pc:docMk/>
            <pc:sldMk cId="31530649" sldId="301"/>
            <ac:spMk id="5"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512299636" sldId="302"/>
        </pc:sldMkLst>
        <pc:spChg chg="mod">
          <ac:chgData name="Επισκέπτης" userId="S::urn:spo:anon#e77a31e40d6e0e24a24925ffd166fc88e02bc2f0fd4d82f3c7ac2474a92b2f33::" providerId="AD" clId="Web-{00CE7DE7-7774-D4B2-0A70-7B7C4060F44C}" dt="2023-02-09T13:00:56.404" v="1"/>
          <ac:spMkLst>
            <pc:docMk/>
            <pc:sldMk cId="3512299636" sldId="302"/>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512299636" sldId="302"/>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66307344" sldId="303"/>
        </pc:sldMkLst>
        <pc:spChg chg="mod">
          <ac:chgData name="Επισκέπτης" userId="S::urn:spo:anon#e77a31e40d6e0e24a24925ffd166fc88e02bc2f0fd4d82f3c7ac2474a92b2f33::" providerId="AD" clId="Web-{00CE7DE7-7774-D4B2-0A70-7B7C4060F44C}" dt="2023-02-09T13:00:56.404" v="1"/>
          <ac:spMkLst>
            <pc:docMk/>
            <pc:sldMk cId="366307344" sldId="303"/>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66307344" sldId="303"/>
            <ac:spMk id="6"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1225967637" sldId="304"/>
        </pc:sldMkLst>
        <pc:spChg chg="mod">
          <ac:chgData name="Επισκέπτης" userId="S::urn:spo:anon#e77a31e40d6e0e24a24925ffd166fc88e02bc2f0fd4d82f3c7ac2474a92b2f33::" providerId="AD" clId="Web-{00CE7DE7-7774-D4B2-0A70-7B7C4060F44C}" dt="2023-02-09T13:00:56.404" v="1"/>
          <ac:spMkLst>
            <pc:docMk/>
            <pc:sldMk cId="1225967637" sldId="304"/>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225967637" sldId="304"/>
            <ac:spMk id="6"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225967637" sldId="304"/>
            <ac:graphicFrameMk id="7"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2584537282" sldId="306"/>
        </pc:sldMkLst>
        <pc:spChg chg="mod">
          <ac:chgData name="Επισκέπτης" userId="S::urn:spo:anon#e77a31e40d6e0e24a24925ffd166fc88e02bc2f0fd4d82f3c7ac2474a92b2f33::" providerId="AD" clId="Web-{00CE7DE7-7774-D4B2-0A70-7B7C4060F44C}" dt="2023-02-09T13:00:56.404" v="1"/>
          <ac:spMkLst>
            <pc:docMk/>
            <pc:sldMk cId="2584537282" sldId="306"/>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584537282" sldId="306"/>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584537282" sldId="306"/>
            <ac:spMk id="7"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584537282" sldId="306"/>
            <ac:spMk id="8"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584537282" sldId="306"/>
            <ac:spMk id="9"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2827600794" sldId="307"/>
        </pc:sldMkLst>
        <pc:spChg chg="mod">
          <ac:chgData name="Επισκέπτης" userId="S::urn:spo:anon#e77a31e40d6e0e24a24925ffd166fc88e02bc2f0fd4d82f3c7ac2474a92b2f33::" providerId="AD" clId="Web-{00CE7DE7-7774-D4B2-0A70-7B7C4060F44C}" dt="2023-02-09T13:00:56.404" v="1"/>
          <ac:spMkLst>
            <pc:docMk/>
            <pc:sldMk cId="2827600794" sldId="307"/>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827600794" sldId="307"/>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2284802940" sldId="310"/>
        </pc:sldMkLst>
        <pc:spChg chg="mod">
          <ac:chgData name="Επισκέπτης" userId="S::urn:spo:anon#e77a31e40d6e0e24a24925ffd166fc88e02bc2f0fd4d82f3c7ac2474a92b2f33::" providerId="AD" clId="Web-{00CE7DE7-7774-D4B2-0A70-7B7C4060F44C}" dt="2023-02-09T13:00:56.404" v="1"/>
          <ac:spMkLst>
            <pc:docMk/>
            <pc:sldMk cId="2284802940" sldId="310"/>
            <ac:spMk id="6"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284802940" sldId="310"/>
            <ac:spMk id="7"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284802940" sldId="310"/>
            <ac:spMk id="8"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284802940" sldId="310"/>
            <ac:spMk id="9"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284802940" sldId="310"/>
            <ac:spMk id="10"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284802940" sldId="310"/>
            <ac:spMk id="11"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284802940" sldId="310"/>
            <ac:spMk id="14"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2284802940" sldId="310"/>
            <ac:graphicFrameMk id="4"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2011788500" sldId="312"/>
        </pc:sldMkLst>
        <pc:spChg chg="mod">
          <ac:chgData name="Επισκέπτης" userId="S::urn:spo:anon#e77a31e40d6e0e24a24925ffd166fc88e02bc2f0fd4d82f3c7ac2474a92b2f33::" providerId="AD" clId="Web-{00CE7DE7-7774-D4B2-0A70-7B7C4060F44C}" dt="2023-02-09T13:00:56.404" v="1"/>
          <ac:spMkLst>
            <pc:docMk/>
            <pc:sldMk cId="2011788500" sldId="312"/>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011788500" sldId="312"/>
            <ac:spMk id="7"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011788500" sldId="312"/>
            <ac:spMk id="8"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2114985865" sldId="314"/>
        </pc:sldMkLst>
        <pc:spChg chg="mod">
          <ac:chgData name="Επισκέπτης" userId="S::urn:spo:anon#e77a31e40d6e0e24a24925ffd166fc88e02bc2f0fd4d82f3c7ac2474a92b2f33::" providerId="AD" clId="Web-{00CE7DE7-7774-D4B2-0A70-7B7C4060F44C}" dt="2023-02-09T13:00:56.404" v="1"/>
          <ac:spMkLst>
            <pc:docMk/>
            <pc:sldMk cId="2114985865" sldId="314"/>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14985865" sldId="314"/>
            <ac:spMk id="5"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14985865" sldId="314"/>
            <ac:spMk id="6"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2114985865" sldId="314"/>
            <ac:graphicFrameMk id="4"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2114985865" sldId="315"/>
        </pc:sldMkLst>
        <pc:spChg chg="mod">
          <ac:chgData name="Επισκέπτης" userId="S::urn:spo:anon#e77a31e40d6e0e24a24925ffd166fc88e02bc2f0fd4d82f3c7ac2474a92b2f33::" providerId="AD" clId="Web-{00CE7DE7-7774-D4B2-0A70-7B7C4060F44C}" dt="2023-02-09T13:00:56.404" v="1"/>
          <ac:spMkLst>
            <pc:docMk/>
            <pc:sldMk cId="2114985865" sldId="315"/>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14985865" sldId="315"/>
            <ac:spMk id="5"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14985865" sldId="315"/>
            <ac:spMk id="6"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2114985865" sldId="315"/>
            <ac:graphicFrameMk id="9"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1225967637" sldId="316"/>
        </pc:sldMkLst>
        <pc:spChg chg="mod">
          <ac:chgData name="Επισκέπτης" userId="S::urn:spo:anon#e77a31e40d6e0e24a24925ffd166fc88e02bc2f0fd4d82f3c7ac2474a92b2f33::" providerId="AD" clId="Web-{00CE7DE7-7774-D4B2-0A70-7B7C4060F44C}" dt="2023-02-09T13:00:56.404" v="1"/>
          <ac:spMkLst>
            <pc:docMk/>
            <pc:sldMk cId="1225967637" sldId="316"/>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1225967637" sldId="316"/>
            <ac:spMk id="5"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1225967637" sldId="316"/>
            <ac:graphicFrameMk id="7"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3212574524" sldId="317"/>
        </pc:sldMkLst>
        <pc:spChg chg="mod">
          <ac:chgData name="Επισκέπτης" userId="S::urn:spo:anon#e77a31e40d6e0e24a24925ffd166fc88e02bc2f0fd4d82f3c7ac2474a92b2f33::" providerId="AD" clId="Web-{00CE7DE7-7774-D4B2-0A70-7B7C4060F44C}" dt="2023-02-09T13:00:56.404" v="1"/>
          <ac:spMkLst>
            <pc:docMk/>
            <pc:sldMk cId="3212574524" sldId="317"/>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212574524" sldId="317"/>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590854083" sldId="320"/>
        </pc:sldMkLst>
        <pc:spChg chg="mod">
          <ac:chgData name="Επισκέπτης" userId="S::urn:spo:anon#e77a31e40d6e0e24a24925ffd166fc88e02bc2f0fd4d82f3c7ac2474a92b2f33::" providerId="AD" clId="Web-{00CE7DE7-7774-D4B2-0A70-7B7C4060F44C}" dt="2023-02-09T13:00:56.404" v="1"/>
          <ac:spMkLst>
            <pc:docMk/>
            <pc:sldMk cId="3590854083" sldId="320"/>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590854083" sldId="320"/>
            <ac:spMk id="4"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739365263" sldId="322"/>
        </pc:sldMkLst>
        <pc:spChg chg="mod">
          <ac:chgData name="Επισκέπτης" userId="S::urn:spo:anon#e77a31e40d6e0e24a24925ffd166fc88e02bc2f0fd4d82f3c7ac2474a92b2f33::" providerId="AD" clId="Web-{00CE7DE7-7774-D4B2-0A70-7B7C4060F44C}" dt="2023-02-09T13:00:56.404" v="1"/>
          <ac:spMkLst>
            <pc:docMk/>
            <pc:sldMk cId="3739365263" sldId="322"/>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739365263" sldId="322"/>
            <ac:spMk id="5"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739365263" sldId="322"/>
            <ac:spMk id="6"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739365263" sldId="322"/>
            <ac:spMk id="10"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739365263" sldId="322"/>
            <ac:spMk id="11"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3739365263" sldId="322"/>
            <ac:graphicFrameMk id="9" creationId="{00000000-0000-0000-0000-000000000000}"/>
          </ac:graphicFrameMkLst>
        </pc:graphicFrameChg>
        <pc:cxnChg chg="mod">
          <ac:chgData name="Επισκέπτης" userId="S::urn:spo:anon#e77a31e40d6e0e24a24925ffd166fc88e02bc2f0fd4d82f3c7ac2474a92b2f33::" providerId="AD" clId="Web-{00CE7DE7-7774-D4B2-0A70-7B7C4060F44C}" dt="2023-02-09T13:00:56.404" v="1"/>
          <ac:cxnSpMkLst>
            <pc:docMk/>
            <pc:sldMk cId="3739365263" sldId="322"/>
            <ac:cxnSpMk id="12" creationId="{00000000-0000-0000-0000-000000000000}"/>
          </ac:cxnSpMkLst>
        </pc:cxnChg>
      </pc:sldChg>
      <pc:sldChg chg="modSp">
        <pc:chgData name="Επισκέπτης" userId="S::urn:spo:anon#e77a31e40d6e0e24a24925ffd166fc88e02bc2f0fd4d82f3c7ac2474a92b2f33::" providerId="AD" clId="Web-{00CE7DE7-7774-D4B2-0A70-7B7C4060F44C}" dt="2023-02-09T13:00:56.404" v="1"/>
        <pc:sldMkLst>
          <pc:docMk/>
          <pc:sldMk cId="2847859995" sldId="323"/>
        </pc:sldMkLst>
        <pc:spChg chg="mod">
          <ac:chgData name="Επισκέπτης" userId="S::urn:spo:anon#e77a31e40d6e0e24a24925ffd166fc88e02bc2f0fd4d82f3c7ac2474a92b2f33::" providerId="AD" clId="Web-{00CE7DE7-7774-D4B2-0A70-7B7C4060F44C}" dt="2023-02-09T13:00:56.404" v="1"/>
          <ac:spMkLst>
            <pc:docMk/>
            <pc:sldMk cId="2847859995" sldId="323"/>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847859995" sldId="323"/>
            <ac:spMk id="6" creationId="{00000000-0000-0000-0000-000000000000}"/>
          </ac:spMkLst>
        </pc:spChg>
        <pc:picChg chg="mod">
          <ac:chgData name="Επισκέπτης" userId="S::urn:spo:anon#e77a31e40d6e0e24a24925ffd166fc88e02bc2f0fd4d82f3c7ac2474a92b2f33::" providerId="AD" clId="Web-{00CE7DE7-7774-D4B2-0A70-7B7C4060F44C}" dt="2023-02-09T13:00:56.404" v="1"/>
          <ac:picMkLst>
            <pc:docMk/>
            <pc:sldMk cId="2847859995" sldId="323"/>
            <ac:picMk id="4098" creationId="{00000000-0000-0000-0000-000000000000}"/>
          </ac:picMkLst>
        </pc:picChg>
      </pc:sldChg>
      <pc:sldChg chg="modSp">
        <pc:chgData name="Επισκέπτης" userId="S::urn:spo:anon#e77a31e40d6e0e24a24925ffd166fc88e02bc2f0fd4d82f3c7ac2474a92b2f33::" providerId="AD" clId="Web-{00CE7DE7-7774-D4B2-0A70-7B7C4060F44C}" dt="2023-02-09T13:00:56.404" v="1"/>
        <pc:sldMkLst>
          <pc:docMk/>
          <pc:sldMk cId="2138912562" sldId="325"/>
        </pc:sldMkLst>
        <pc:spChg chg="mod">
          <ac:chgData name="Επισκέπτης" userId="S::urn:spo:anon#e77a31e40d6e0e24a24925ffd166fc88e02bc2f0fd4d82f3c7ac2474a92b2f33::" providerId="AD" clId="Web-{00CE7DE7-7774-D4B2-0A70-7B7C4060F44C}" dt="2023-02-09T13:00:56.404" v="1"/>
          <ac:spMkLst>
            <pc:docMk/>
            <pc:sldMk cId="2138912562" sldId="325"/>
            <ac:spMk id="9" creationId="{00000000-0000-0000-0000-000000000000}"/>
          </ac:spMkLst>
        </pc:spChg>
        <pc:picChg chg="mod">
          <ac:chgData name="Επισκέπτης" userId="S::urn:spo:anon#e77a31e40d6e0e24a24925ffd166fc88e02bc2f0fd4d82f3c7ac2474a92b2f33::" providerId="AD" clId="Web-{00CE7DE7-7774-D4B2-0A70-7B7C4060F44C}" dt="2023-02-09T13:00:56.404" v="1"/>
          <ac:picMkLst>
            <pc:docMk/>
            <pc:sldMk cId="2138912562" sldId="325"/>
            <ac:picMk id="1026" creationId="{00000000-0000-0000-0000-000000000000}"/>
          </ac:picMkLst>
        </pc:picChg>
      </pc:sldChg>
      <pc:sldChg chg="modSp">
        <pc:chgData name="Επισκέπτης" userId="S::urn:spo:anon#e77a31e40d6e0e24a24925ffd166fc88e02bc2f0fd4d82f3c7ac2474a92b2f33::" providerId="AD" clId="Web-{00CE7DE7-7774-D4B2-0A70-7B7C4060F44C}" dt="2023-02-09T13:00:56.404" v="1"/>
        <pc:sldMkLst>
          <pc:docMk/>
          <pc:sldMk cId="2860702485" sldId="326"/>
        </pc:sldMkLst>
        <pc:spChg chg="mod">
          <ac:chgData name="Επισκέπτης" userId="S::urn:spo:anon#e77a31e40d6e0e24a24925ffd166fc88e02bc2f0fd4d82f3c7ac2474a92b2f33::" providerId="AD" clId="Web-{00CE7DE7-7774-D4B2-0A70-7B7C4060F44C}" dt="2023-02-09T13:00:56.404" v="1"/>
          <ac:spMkLst>
            <pc:docMk/>
            <pc:sldMk cId="2860702485" sldId="326"/>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860702485" sldId="326"/>
            <ac:spMk id="7" creationId="{00000000-0000-0000-0000-000000000000}"/>
          </ac:spMkLst>
        </pc:spChg>
        <pc:picChg chg="mod">
          <ac:chgData name="Επισκέπτης" userId="S::urn:spo:anon#e77a31e40d6e0e24a24925ffd166fc88e02bc2f0fd4d82f3c7ac2474a92b2f33::" providerId="AD" clId="Web-{00CE7DE7-7774-D4B2-0A70-7B7C4060F44C}" dt="2023-02-09T13:00:56.404" v="1"/>
          <ac:picMkLst>
            <pc:docMk/>
            <pc:sldMk cId="2860702485" sldId="326"/>
            <ac:picMk id="5122" creationId="{00000000-0000-0000-0000-000000000000}"/>
          </ac:picMkLst>
        </pc:picChg>
        <pc:cxnChg chg="mod">
          <ac:chgData name="Επισκέπτης" userId="S::urn:spo:anon#e77a31e40d6e0e24a24925ffd166fc88e02bc2f0fd4d82f3c7ac2474a92b2f33::" providerId="AD" clId="Web-{00CE7DE7-7774-D4B2-0A70-7B7C4060F44C}" dt="2023-02-09T13:00:56.404" v="1"/>
          <ac:cxnSpMkLst>
            <pc:docMk/>
            <pc:sldMk cId="2860702485" sldId="326"/>
            <ac:cxnSpMk id="5" creationId="{00000000-0000-0000-0000-000000000000}"/>
          </ac:cxnSpMkLst>
        </pc:cxnChg>
        <pc:cxnChg chg="mod">
          <ac:chgData name="Επισκέπτης" userId="S::urn:spo:anon#e77a31e40d6e0e24a24925ffd166fc88e02bc2f0fd4d82f3c7ac2474a92b2f33::" providerId="AD" clId="Web-{00CE7DE7-7774-D4B2-0A70-7B7C4060F44C}" dt="2023-02-09T13:00:56.404" v="1"/>
          <ac:cxnSpMkLst>
            <pc:docMk/>
            <pc:sldMk cId="2860702485" sldId="326"/>
            <ac:cxnSpMk id="10" creationId="{00000000-0000-0000-0000-000000000000}"/>
          </ac:cxnSpMkLst>
        </pc:cxnChg>
      </pc:sldChg>
      <pc:sldChg chg="modSp">
        <pc:chgData name="Επισκέπτης" userId="S::urn:spo:anon#e77a31e40d6e0e24a24925ffd166fc88e02bc2f0fd4d82f3c7ac2474a92b2f33::" providerId="AD" clId="Web-{00CE7DE7-7774-D4B2-0A70-7B7C4060F44C}" dt="2023-02-09T13:00:56.404" v="1"/>
        <pc:sldMkLst>
          <pc:docMk/>
          <pc:sldMk cId="2265196626" sldId="327"/>
        </pc:sldMkLst>
        <pc:spChg chg="mod">
          <ac:chgData name="Επισκέπτης" userId="S::urn:spo:anon#e77a31e40d6e0e24a24925ffd166fc88e02bc2f0fd4d82f3c7ac2474a92b2f33::" providerId="AD" clId="Web-{00CE7DE7-7774-D4B2-0A70-7B7C4060F44C}" dt="2023-02-09T13:00:56.404" v="1"/>
          <ac:spMkLst>
            <pc:docMk/>
            <pc:sldMk cId="2265196626" sldId="327"/>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265196626" sldId="327"/>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2164730255" sldId="328"/>
        </pc:sldMkLst>
        <pc:spChg chg="mod">
          <ac:chgData name="Επισκέπτης" userId="S::urn:spo:anon#e77a31e40d6e0e24a24925ffd166fc88e02bc2f0fd4d82f3c7ac2474a92b2f33::" providerId="AD" clId="Web-{00CE7DE7-7774-D4B2-0A70-7B7C4060F44C}" dt="2023-02-09T13:00:56.404" v="1"/>
          <ac:spMkLst>
            <pc:docMk/>
            <pc:sldMk cId="2164730255" sldId="328"/>
            <ac:spMk id="6"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64730255" sldId="328"/>
            <ac:spMk id="7"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64730255" sldId="328"/>
            <ac:spMk id="8"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64730255" sldId="328"/>
            <ac:spMk id="9"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64730255" sldId="328"/>
            <ac:spMk id="10"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64730255" sldId="328"/>
            <ac:spMk id="11"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2164730255" sldId="328"/>
            <ac:spMk id="14"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2164730255" sldId="328"/>
            <ac:graphicFrameMk id="4"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1593219197" sldId="329"/>
        </pc:sldMkLst>
        <pc:spChg chg="mod">
          <ac:chgData name="Επισκέπτης" userId="S::urn:spo:anon#e77a31e40d6e0e24a24925ffd166fc88e02bc2f0fd4d82f3c7ac2474a92b2f33::" providerId="AD" clId="Web-{00CE7DE7-7774-D4B2-0A70-7B7C4060F44C}" dt="2023-02-09T13:00:56.404" v="1"/>
          <ac:spMkLst>
            <pc:docMk/>
            <pc:sldMk cId="1593219197" sldId="329"/>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542597935" sldId="331"/>
        </pc:sldMkLst>
        <pc:spChg chg="mod">
          <ac:chgData name="Επισκέπτης" userId="S::urn:spo:anon#e77a31e40d6e0e24a24925ffd166fc88e02bc2f0fd4d82f3c7ac2474a92b2f33::" providerId="AD" clId="Web-{00CE7DE7-7774-D4B2-0A70-7B7C4060F44C}" dt="2023-02-09T13:00:56.404" v="1"/>
          <ac:spMkLst>
            <pc:docMk/>
            <pc:sldMk cId="3542597935" sldId="331"/>
            <ac:spMk id="5"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3542597935" sldId="331"/>
            <ac:graphicFrameMk id="6" creationId="{00000000-0000-0000-0000-000000000000}"/>
          </ac:graphicFrameMkLst>
        </pc:graphicFrameChg>
      </pc:sldChg>
      <pc:sldChg chg="modSp">
        <pc:chgData name="Επισκέπτης" userId="S::urn:spo:anon#e77a31e40d6e0e24a24925ffd166fc88e02bc2f0fd4d82f3c7ac2474a92b2f33::" providerId="AD" clId="Web-{00CE7DE7-7774-D4B2-0A70-7B7C4060F44C}" dt="2023-02-09T13:00:56.404" v="1"/>
        <pc:sldMkLst>
          <pc:docMk/>
          <pc:sldMk cId="2222883476" sldId="333"/>
        </pc:sldMkLst>
        <pc:spChg chg="mod">
          <ac:chgData name="Επισκέπτης" userId="S::urn:spo:anon#e77a31e40d6e0e24a24925ffd166fc88e02bc2f0fd4d82f3c7ac2474a92b2f33::" providerId="AD" clId="Web-{00CE7DE7-7774-D4B2-0A70-7B7C4060F44C}" dt="2023-02-09T13:00:56.404" v="1"/>
          <ac:spMkLst>
            <pc:docMk/>
            <pc:sldMk cId="2222883476" sldId="333"/>
            <ac:spMk id="3" creationId="{00000000-0000-0000-0000-000000000000}"/>
          </ac:spMkLst>
        </pc:spChg>
      </pc:sldChg>
      <pc:sldChg chg="modSp">
        <pc:chgData name="Επισκέπτης" userId="S::urn:spo:anon#e77a31e40d6e0e24a24925ffd166fc88e02bc2f0fd4d82f3c7ac2474a92b2f33::" providerId="AD" clId="Web-{00CE7DE7-7774-D4B2-0A70-7B7C4060F44C}" dt="2023-02-09T13:00:56.404" v="1"/>
        <pc:sldMkLst>
          <pc:docMk/>
          <pc:sldMk cId="3332925407" sldId="334"/>
        </pc:sldMkLst>
        <pc:spChg chg="mod">
          <ac:chgData name="Επισκέπτης" userId="S::urn:spo:anon#e77a31e40d6e0e24a24925ffd166fc88e02bc2f0fd4d82f3c7ac2474a92b2f33::" providerId="AD" clId="Web-{00CE7DE7-7774-D4B2-0A70-7B7C4060F44C}" dt="2023-02-09T13:00:56.404" v="1"/>
          <ac:spMkLst>
            <pc:docMk/>
            <pc:sldMk cId="3332925407" sldId="334"/>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k cId="3332925407" sldId="334"/>
            <ac:spMk id="5" creationId="{00000000-0000-0000-0000-000000000000}"/>
          </ac:spMkLst>
        </pc:spChg>
        <pc:graphicFrameChg chg="mod modGraphic">
          <ac:chgData name="Επισκέπτης" userId="S::urn:spo:anon#e77a31e40d6e0e24a24925ffd166fc88e02bc2f0fd4d82f3c7ac2474a92b2f33::" providerId="AD" clId="Web-{00CE7DE7-7774-D4B2-0A70-7B7C4060F44C}" dt="2023-02-09T13:00:56.404" v="1"/>
          <ac:graphicFrameMkLst>
            <pc:docMk/>
            <pc:sldMk cId="3332925407" sldId="334"/>
            <ac:graphicFrameMk id="4" creationId="{00000000-0000-0000-0000-000000000000}"/>
          </ac:graphicFrameMkLst>
        </pc:graphicFrameChg>
      </pc:sldChg>
      <pc:sldMasterChg chg="modSp modSldLayout">
        <pc:chgData name="Επισκέπτης" userId="S::urn:spo:anon#e77a31e40d6e0e24a24925ffd166fc88e02bc2f0fd4d82f3c7ac2474a92b2f33::" providerId="AD" clId="Web-{00CE7DE7-7774-D4B2-0A70-7B7C4060F44C}" dt="2023-02-09T13:00:56.404" v="1"/>
        <pc:sldMasterMkLst>
          <pc:docMk/>
          <pc:sldMasterMk cId="2425503752" sldId="2147483660"/>
        </pc:sldMasterMkLst>
        <pc:spChg chg="mod">
          <ac:chgData name="Επισκέπτης" userId="S::urn:spo:anon#e77a31e40d6e0e24a24925ffd166fc88e02bc2f0fd4d82f3c7ac2474a92b2f33::" providerId="AD" clId="Web-{00CE7DE7-7774-D4B2-0A70-7B7C4060F44C}" dt="2023-02-09T13:00:56.404" v="1"/>
          <ac:spMkLst>
            <pc:docMk/>
            <pc:sldMasterMk cId="2425503752" sldId="2147483660"/>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ac:spMk id="5"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ac:spMk id="6" creationId="{00000000-0000-0000-0000-000000000000}"/>
          </ac:spMkLst>
        </pc:spChg>
        <pc:sldLayoutChg chg="modSp">
          <pc:chgData name="Επισκέπτης" userId="S::urn:spo:anon#e77a31e40d6e0e24a24925ffd166fc88e02bc2f0fd4d82f3c7ac2474a92b2f33::" providerId="AD" clId="Web-{00CE7DE7-7774-D4B2-0A70-7B7C4060F44C}" dt="2023-02-09T13:00:56.404" v="1"/>
          <pc:sldLayoutMkLst>
            <pc:docMk/>
            <pc:sldMasterMk cId="2425503752" sldId="2147483660"/>
            <pc:sldLayoutMk cId="1652104803" sldId="2147483661"/>
          </pc:sldLayoutMkLst>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1652104803" sldId="2147483661"/>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1652104803" sldId="2147483661"/>
              <ac:spMk id="3" creationId="{00000000-0000-0000-0000-000000000000}"/>
            </ac:spMkLst>
          </pc:spChg>
        </pc:sldLayoutChg>
        <pc:sldLayoutChg chg="modSp">
          <pc:chgData name="Επισκέπτης" userId="S::urn:spo:anon#e77a31e40d6e0e24a24925ffd166fc88e02bc2f0fd4d82f3c7ac2474a92b2f33::" providerId="AD" clId="Web-{00CE7DE7-7774-D4B2-0A70-7B7C4060F44C}" dt="2023-02-09T13:00:56.404" v="1"/>
          <pc:sldLayoutMkLst>
            <pc:docMk/>
            <pc:sldMasterMk cId="2425503752" sldId="2147483660"/>
            <pc:sldLayoutMk cId="1923032070" sldId="2147483663"/>
          </pc:sldLayoutMkLst>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1923032070" sldId="2147483663"/>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1923032070" sldId="2147483663"/>
              <ac:spMk id="3" creationId="{00000000-0000-0000-0000-000000000000}"/>
            </ac:spMkLst>
          </pc:spChg>
        </pc:sldLayoutChg>
        <pc:sldLayoutChg chg="modSp">
          <pc:chgData name="Επισκέπτης" userId="S::urn:spo:anon#e77a31e40d6e0e24a24925ffd166fc88e02bc2f0fd4d82f3c7ac2474a92b2f33::" providerId="AD" clId="Web-{00CE7DE7-7774-D4B2-0A70-7B7C4060F44C}" dt="2023-02-09T13:00:56.404" v="1"/>
          <pc:sldLayoutMkLst>
            <pc:docMk/>
            <pc:sldMasterMk cId="2425503752" sldId="2147483660"/>
            <pc:sldLayoutMk cId="2873328123" sldId="2147483664"/>
          </pc:sldLayoutMkLst>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2873328123" sldId="2147483664"/>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2873328123" sldId="2147483664"/>
              <ac:spMk id="4" creationId="{00000000-0000-0000-0000-000000000000}"/>
            </ac:spMkLst>
          </pc:spChg>
        </pc:sldLayoutChg>
        <pc:sldLayoutChg chg="modSp">
          <pc:chgData name="Επισκέπτης" userId="S::urn:spo:anon#e77a31e40d6e0e24a24925ffd166fc88e02bc2f0fd4d82f3c7ac2474a92b2f33::" providerId="AD" clId="Web-{00CE7DE7-7774-D4B2-0A70-7B7C4060F44C}" dt="2023-02-09T13:00:56.404" v="1"/>
          <pc:sldLayoutMkLst>
            <pc:docMk/>
            <pc:sldMasterMk cId="2425503752" sldId="2147483660"/>
            <pc:sldLayoutMk cId="277781937" sldId="2147483665"/>
          </pc:sldLayoutMkLst>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277781937" sldId="2147483665"/>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277781937" sldId="2147483665"/>
              <ac:spMk id="4"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277781937" sldId="2147483665"/>
              <ac:spMk id="5"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277781937" sldId="2147483665"/>
              <ac:spMk id="6" creationId="{00000000-0000-0000-0000-000000000000}"/>
            </ac:spMkLst>
          </pc:spChg>
        </pc:sldLayoutChg>
        <pc:sldLayoutChg chg="modSp">
          <pc:chgData name="Επισκέπτης" userId="S::urn:spo:anon#e77a31e40d6e0e24a24925ffd166fc88e02bc2f0fd4d82f3c7ac2474a92b2f33::" providerId="AD" clId="Web-{00CE7DE7-7774-D4B2-0A70-7B7C4060F44C}" dt="2023-02-09T13:00:56.404" v="1"/>
          <pc:sldLayoutMkLst>
            <pc:docMk/>
            <pc:sldMasterMk cId="2425503752" sldId="2147483660"/>
            <pc:sldLayoutMk cId="3314453866" sldId="2147483668"/>
          </pc:sldLayoutMkLst>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3314453866" sldId="2147483668"/>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3314453866" sldId="2147483668"/>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3314453866" sldId="2147483668"/>
              <ac:spMk id="4" creationId="{00000000-0000-0000-0000-000000000000}"/>
            </ac:spMkLst>
          </pc:spChg>
        </pc:sldLayoutChg>
        <pc:sldLayoutChg chg="modSp">
          <pc:chgData name="Επισκέπτης" userId="S::urn:spo:anon#e77a31e40d6e0e24a24925ffd166fc88e02bc2f0fd4d82f3c7ac2474a92b2f33::" providerId="AD" clId="Web-{00CE7DE7-7774-D4B2-0A70-7B7C4060F44C}" dt="2023-02-09T13:00:56.404" v="1"/>
          <pc:sldLayoutMkLst>
            <pc:docMk/>
            <pc:sldMasterMk cId="2425503752" sldId="2147483660"/>
            <pc:sldLayoutMk cId="917236167" sldId="2147483669"/>
          </pc:sldLayoutMkLst>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917236167" sldId="2147483669"/>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917236167" sldId="2147483669"/>
              <ac:spMk id="3"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917236167" sldId="2147483669"/>
              <ac:spMk id="4" creationId="{00000000-0000-0000-0000-000000000000}"/>
            </ac:spMkLst>
          </pc:spChg>
        </pc:sldLayoutChg>
        <pc:sldLayoutChg chg="modSp">
          <pc:chgData name="Επισκέπτης" userId="S::urn:spo:anon#e77a31e40d6e0e24a24925ffd166fc88e02bc2f0fd4d82f3c7ac2474a92b2f33::" providerId="AD" clId="Web-{00CE7DE7-7774-D4B2-0A70-7B7C4060F44C}" dt="2023-02-09T13:00:56.404" v="1"/>
          <pc:sldLayoutMkLst>
            <pc:docMk/>
            <pc:sldMasterMk cId="2425503752" sldId="2147483660"/>
            <pc:sldLayoutMk cId="1280049260" sldId="2147483671"/>
          </pc:sldLayoutMkLst>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1280049260" sldId="2147483671"/>
              <ac:spMk id="2" creationId="{00000000-0000-0000-0000-000000000000}"/>
            </ac:spMkLst>
          </pc:spChg>
          <pc:spChg chg="mod">
            <ac:chgData name="Επισκέπτης" userId="S::urn:spo:anon#e77a31e40d6e0e24a24925ffd166fc88e02bc2f0fd4d82f3c7ac2474a92b2f33::" providerId="AD" clId="Web-{00CE7DE7-7774-D4B2-0A70-7B7C4060F44C}" dt="2023-02-09T13:00:56.404" v="1"/>
            <ac:spMkLst>
              <pc:docMk/>
              <pc:sldMasterMk cId="2425503752" sldId="2147483660"/>
              <pc:sldLayoutMk cId="1280049260" sldId="2147483671"/>
              <ac:spMk id="3" creationId="{00000000-0000-0000-0000-000000000000}"/>
            </ac:spMkLst>
          </pc:spChg>
        </pc:sldLayoutChg>
      </pc:sldMasterChg>
    </pc:docChg>
  </pc:docChgLst>
  <pc:docChgLst>
    <pc:chgData clId="Web-{38086267-E196-C882-47E1-7FACD8BD4C1C}"/>
    <pc:docChg chg="modSld">
      <pc:chgData name="" userId="" providerId="" clId="Web-{38086267-E196-C882-47E1-7FACD8BD4C1C}" dt="2023-02-09T14:32:04.878" v="1" actId="14100"/>
      <pc:docMkLst>
        <pc:docMk/>
      </pc:docMkLst>
      <pc:sldChg chg="modSp">
        <pc:chgData name="" userId="" providerId="" clId="Web-{38086267-E196-C882-47E1-7FACD8BD4C1C}" dt="2023-02-09T14:32:04.878" v="1" actId="14100"/>
        <pc:sldMkLst>
          <pc:docMk/>
          <pc:sldMk cId="2114985865" sldId="314"/>
        </pc:sldMkLst>
        <pc:spChg chg="mod">
          <ac:chgData name="" userId="" providerId="" clId="Web-{38086267-E196-C882-47E1-7FACD8BD4C1C}" dt="2023-02-09T14:32:04.878" v="1" actId="14100"/>
          <ac:spMkLst>
            <pc:docMk/>
            <pc:sldMk cId="2114985865" sldId="314"/>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Θέση ημερομηνίας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C17C34F2-3591-484C-AA15-87F16F09FE43}" type="datetimeFigureOut">
              <a:rPr lang="en-US" smtClean="0"/>
              <a:pPr/>
              <a:t>10/22/2024</a:t>
            </a:fld>
            <a:endParaRPr lang="en-US"/>
          </a:p>
        </p:txBody>
      </p:sp>
      <p:sp>
        <p:nvSpPr>
          <p:cNvPr id="4" name="Θέση υποσέλιδου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Θέση αριθμού διαφάνειας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BBEED37-1447-4064-8AD4-4CFD720599BC}" type="slidenum">
              <a:rPr lang="en-US" smtClean="0"/>
              <a:pPr/>
              <a:t>‹#›</a:t>
            </a:fld>
            <a:endParaRPr lang="en-US"/>
          </a:p>
        </p:txBody>
      </p:sp>
    </p:spTree>
    <p:extLst>
      <p:ext uri="{BB962C8B-B14F-4D97-AF65-F5344CB8AC3E}">
        <p14:creationId xmlns:p14="http://schemas.microsoft.com/office/powerpoint/2010/main" val="1737911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l-GR"/>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588319A-580C-4375-9FA1-1F298A6AB47F}" type="datetimeFigureOut">
              <a:rPr lang="el-GR" smtClean="0"/>
              <a:pPr/>
              <a:t>22/10/2024</a:t>
            </a:fld>
            <a:endParaRPr lang="el-G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l-G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l-G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36F1B21-6D55-40F4-9444-2D31289169FE}" type="slidenum">
              <a:rPr lang="el-GR" smtClean="0"/>
              <a:pPr/>
              <a:t>‹#›</a:t>
            </a:fld>
            <a:endParaRPr lang="el-GR"/>
          </a:p>
        </p:txBody>
      </p:sp>
    </p:spTree>
    <p:extLst>
      <p:ext uri="{BB962C8B-B14F-4D97-AF65-F5344CB8AC3E}">
        <p14:creationId xmlns:p14="http://schemas.microsoft.com/office/powerpoint/2010/main" val="181245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936F1B21-6D55-40F4-9444-2D31289169FE}" type="slidenum">
              <a:rPr lang="el-GR" smtClean="0"/>
              <a:pPr/>
              <a:t>1</a:t>
            </a:fld>
            <a:endParaRPr lang="el-GR" dirty="0"/>
          </a:p>
        </p:txBody>
      </p:sp>
    </p:spTree>
    <p:extLst>
      <p:ext uri="{BB962C8B-B14F-4D97-AF65-F5344CB8AC3E}">
        <p14:creationId xmlns:p14="http://schemas.microsoft.com/office/powerpoint/2010/main" val="118657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12</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13</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14</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29</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30</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31</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32</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257300" y="719138"/>
            <a:ext cx="4800600" cy="3600450"/>
          </a:xfrm>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7167EB8-7F97-4783-BA12-B984BA325816}" type="slidenum">
              <a:rPr lang="en-US" smtClean="0"/>
              <a:pPr/>
              <a:t>36</a:t>
            </a:fld>
            <a:endParaRPr lang="en-US"/>
          </a:p>
        </p:txBody>
      </p:sp>
    </p:spTree>
    <p:extLst>
      <p:ext uri="{BB962C8B-B14F-4D97-AF65-F5344CB8AC3E}">
        <p14:creationId xmlns:p14="http://schemas.microsoft.com/office/powerpoint/2010/main" val="1386203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257300" y="719138"/>
            <a:ext cx="4800600" cy="3600450"/>
          </a:xfrm>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7167EB8-7F97-4783-BA12-B984BA325816}" type="slidenum">
              <a:rPr lang="en-US" smtClean="0"/>
              <a:pPr/>
              <a:t>37</a:t>
            </a:fld>
            <a:endParaRPr lang="en-US"/>
          </a:p>
        </p:txBody>
      </p:sp>
    </p:spTree>
    <p:extLst>
      <p:ext uri="{BB962C8B-B14F-4D97-AF65-F5344CB8AC3E}">
        <p14:creationId xmlns:p14="http://schemas.microsoft.com/office/powerpoint/2010/main" val="138620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38</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2</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39</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5</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6</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7</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8</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9</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10</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11</a:t>
            </a:fld>
            <a:endParaRPr lang="el-GR"/>
          </a:p>
        </p:txBody>
      </p:sp>
    </p:spTree>
    <p:extLst>
      <p:ext uri="{BB962C8B-B14F-4D97-AF65-F5344CB8AC3E}">
        <p14:creationId xmlns:p14="http://schemas.microsoft.com/office/powerpoint/2010/main" val="118657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165210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48444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128004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329862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192303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6" name="Footer Placeholder 5"/>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7" name="Slide Number Placeholder 6"/>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287332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8" name="Footer Placeholder 7"/>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9" name="Slide Number Placeholder 8"/>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27778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4" name="Footer Placeholder 3"/>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5" name="Slide Number Placeholder 4"/>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75978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3" name="Footer Placeholder 2"/>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4" name="Slide Number Placeholder 3"/>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81750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l-G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6" name="Footer Placeholder 5"/>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7" name="Slide Number Placeholder 6"/>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331445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6" name="Footer Placeholder 5"/>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7" name="Slide Number Placeholder 6"/>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91723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Summer Short Course in Statistical Methods in Epidemiology, July 7-10, 2015, Athens, Greece</a:t>
            </a:r>
            <a:endParaRPr lang="el-G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A1716D-785E-498B-B65C-0125213A9251}" type="slidenum">
              <a:rPr lang="el-GR" smtClean="0"/>
              <a:pPr/>
              <a:t>‹#›</a:t>
            </a:fld>
            <a:endParaRPr lang="el-GR"/>
          </a:p>
        </p:txBody>
      </p:sp>
    </p:spTree>
    <p:extLst>
      <p:ext uri="{BB962C8B-B14F-4D97-AF65-F5344CB8AC3E}">
        <p14:creationId xmlns:p14="http://schemas.microsoft.com/office/powerpoint/2010/main" val="242550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622" y="3418109"/>
            <a:ext cx="6831378" cy="1384995"/>
          </a:xfrm>
          <a:prstGeom prst="rect">
            <a:avLst/>
          </a:prstGeom>
          <a:noFill/>
        </p:spPr>
        <p:txBody>
          <a:bodyPr wrap="square" rtlCol="0">
            <a:spAutoFit/>
          </a:bodyPr>
          <a:lstStyle/>
          <a:p>
            <a:pPr algn="ctr"/>
            <a:r>
              <a:rPr lang="en-US" sz="2100" i="1" dirty="0"/>
              <a:t>“The issues of confounding, interaction, and effect modification revisited: </a:t>
            </a:r>
            <a:r>
              <a:rPr lang="en-US" sz="2100" i="1" dirty="0" err="1"/>
              <a:t>multiplicativity</a:t>
            </a:r>
            <a:r>
              <a:rPr lang="en-US" sz="2100" i="1" dirty="0"/>
              <a:t> and additivity of effects </a:t>
            </a:r>
            <a:br>
              <a:rPr lang="en-US" sz="2100" i="1" dirty="0"/>
            </a:br>
            <a:r>
              <a:rPr lang="en-US" sz="2100" i="1" dirty="0"/>
              <a:t>and deviations from those”</a:t>
            </a:r>
          </a:p>
        </p:txBody>
      </p:sp>
      <p:sp>
        <p:nvSpPr>
          <p:cNvPr id="5" name="TextBox 4"/>
          <p:cNvSpPr txBox="1"/>
          <p:nvPr/>
        </p:nvSpPr>
        <p:spPr>
          <a:xfrm>
            <a:off x="1174034" y="1376772"/>
            <a:ext cx="6831378" cy="830997"/>
          </a:xfrm>
          <a:prstGeom prst="rect">
            <a:avLst/>
          </a:prstGeom>
          <a:noFill/>
        </p:spPr>
        <p:txBody>
          <a:bodyPr wrap="square" rtlCol="0">
            <a:spAutoFit/>
          </a:bodyPr>
          <a:lstStyle/>
          <a:p>
            <a:pPr algn="ctr"/>
            <a:r>
              <a:rPr lang="en-US" sz="2400" b="1" dirty="0">
                <a:solidFill>
                  <a:srgbClr val="FF0000"/>
                </a:solidFill>
              </a:rPr>
              <a:t>Special issues on the analyses of epidemiological data</a:t>
            </a: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a:t>
            </a:fld>
            <a:endParaRPr lang="el-GR"/>
          </a:p>
        </p:txBody>
      </p:sp>
    </p:spTree>
    <p:extLst>
      <p:ext uri="{BB962C8B-B14F-4D97-AF65-F5344CB8AC3E}">
        <p14:creationId xmlns:p14="http://schemas.microsoft.com/office/powerpoint/2010/main" val="14933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2695" y="304800"/>
            <a:ext cx="6831378" cy="584775"/>
          </a:xfrm>
          <a:prstGeom prst="rect">
            <a:avLst/>
          </a:prstGeom>
          <a:noFill/>
        </p:spPr>
        <p:txBody>
          <a:bodyPr wrap="square" rtlCol="0">
            <a:spAutoFit/>
          </a:bodyPr>
          <a:lstStyle/>
          <a:p>
            <a:pPr algn="ctr"/>
            <a:r>
              <a:rPr lang="en-US" sz="3200" b="1" dirty="0">
                <a:solidFill>
                  <a:srgbClr val="FF0000"/>
                </a:solidFill>
              </a:rPr>
              <a:t>Example</a:t>
            </a:r>
            <a:endParaRPr lang="el-GR" sz="3200" b="1" dirty="0">
              <a:solidFill>
                <a:srgbClr val="FF0000"/>
              </a:solidFill>
            </a:endParaRPr>
          </a:p>
        </p:txBody>
      </p:sp>
      <p:sp>
        <p:nvSpPr>
          <p:cNvPr id="4" name="Rectangle 3"/>
          <p:cNvSpPr/>
          <p:nvPr/>
        </p:nvSpPr>
        <p:spPr>
          <a:xfrm>
            <a:off x="685800" y="1322766"/>
            <a:ext cx="8001000" cy="2554545"/>
          </a:xfrm>
          <a:prstGeom prst="rect">
            <a:avLst/>
          </a:prstGeom>
        </p:spPr>
        <p:txBody>
          <a:bodyPr wrap="square">
            <a:spAutoFit/>
          </a:bodyPr>
          <a:lstStyle/>
          <a:p>
            <a:r>
              <a:rPr lang="en-GB" sz="1600" b="1" dirty="0"/>
              <a:t>Example</a:t>
            </a:r>
          </a:p>
          <a:p>
            <a:r>
              <a:rPr lang="en-US" sz="1600" dirty="0"/>
              <a:t>subjects aged 50-74 in the cohort study: Whitehall study</a:t>
            </a:r>
          </a:p>
          <a:p>
            <a:r>
              <a:rPr lang="en-US" sz="1600" b="1" dirty="0"/>
              <a:t>Outcome: Mortality</a:t>
            </a:r>
          </a:p>
          <a:p>
            <a:r>
              <a:rPr lang="en-US" sz="1600" b="1" dirty="0"/>
              <a:t>Exposure: Smoking</a:t>
            </a:r>
          </a:p>
          <a:p>
            <a:r>
              <a:rPr lang="en-US" sz="1600" b="1" smtClean="0"/>
              <a:t>Additional variable: </a:t>
            </a:r>
            <a:r>
              <a:rPr lang="en-US" sz="1600" b="1" dirty="0"/>
              <a:t>Age</a:t>
            </a:r>
          </a:p>
          <a:p>
            <a:endParaRPr lang="en-US" sz="1600" b="1" dirty="0"/>
          </a:p>
          <a:p>
            <a:r>
              <a:rPr lang="en-US" sz="1600" b="1" dirty="0"/>
              <a:t>Interest is in how the effects of age group and smoking status</a:t>
            </a:r>
          </a:p>
          <a:p>
            <a:r>
              <a:rPr lang="en-GB" sz="1600" b="1" dirty="0"/>
              <a:t>combine with each other</a:t>
            </a:r>
          </a:p>
          <a:p>
            <a:endParaRPr lang="en-US" sz="1600" b="1" dirty="0"/>
          </a:p>
          <a:p>
            <a:r>
              <a:rPr lang="en-US" sz="1600" b="1" dirty="0"/>
              <a:t>Is the association between smoking and mortality different according to age?</a:t>
            </a:r>
            <a:endParaRPr lang="el-GR" sz="1600" b="1" dirty="0"/>
          </a:p>
        </p:txBody>
      </p:sp>
      <p:graphicFrame>
        <p:nvGraphicFramePr>
          <p:cNvPr id="6" name="Table 5"/>
          <p:cNvGraphicFramePr>
            <a:graphicFrameLocks noGrp="1"/>
          </p:cNvGraphicFramePr>
          <p:nvPr>
            <p:extLst>
              <p:ext uri="{D42A27DB-BD31-4B8C-83A1-F6EECF244321}">
                <p14:modId xmlns:p14="http://schemas.microsoft.com/office/powerpoint/2010/main" val="3885326689"/>
              </p:ext>
            </p:extLst>
          </p:nvPr>
        </p:nvGraphicFramePr>
        <p:xfrm>
          <a:off x="1169622" y="4198621"/>
          <a:ext cx="6831378" cy="1836420"/>
        </p:xfrm>
        <a:graphic>
          <a:graphicData uri="http://schemas.openxmlformats.org/drawingml/2006/table">
            <a:tbl>
              <a:tblPr firstRow="1" bandRow="1">
                <a:tableStyleId>{5C22544A-7EE6-4342-B048-85BDC9FD1C3A}</a:tableStyleId>
              </a:tblPr>
              <a:tblGrid>
                <a:gridCol w="1188133">
                  <a:extLst>
                    <a:ext uri="{9D8B030D-6E8A-4147-A177-3AD203B41FA5}">
                      <a16:colId xmlns:a16="http://schemas.microsoft.com/office/drawing/2014/main" val="20000"/>
                    </a:ext>
                  </a:extLst>
                </a:gridCol>
                <a:gridCol w="102611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456891">
                  <a:extLst>
                    <a:ext uri="{9D8B030D-6E8A-4147-A177-3AD203B41FA5}">
                      <a16:colId xmlns:a16="http://schemas.microsoft.com/office/drawing/2014/main" val="20003"/>
                    </a:ext>
                  </a:extLst>
                </a:gridCol>
              </a:tblGrid>
              <a:tr h="278130">
                <a:tc gridSpan="4">
                  <a:txBody>
                    <a:bodyPr/>
                    <a:lstStyle/>
                    <a:p>
                      <a:r>
                        <a:rPr lang="en-US" sz="1400" dirty="0"/>
                        <a:t>OBSERVED DEATHS / PERSON YEARS BY X1 &amp; X2</a:t>
                      </a:r>
                      <a:endParaRPr lang="el-GR" sz="1400" dirty="0"/>
                    </a:p>
                  </a:txBody>
                  <a:tcPr marL="68580" marR="68580" marT="34290" marB="3429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dirty="0"/>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78130">
                <a:tc>
                  <a:txBody>
                    <a:bodyPr/>
                    <a:lstStyle/>
                    <a:p>
                      <a:endParaRPr lang="el-GR" sz="1400" dirty="0"/>
                    </a:p>
                  </a:txBody>
                  <a:tcPr marL="68580" marR="68580" marT="34290" marB="34290"/>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Age-group (X2)</a:t>
                      </a:r>
                      <a:endParaRPr lang="el-GR" sz="1400" dirty="0"/>
                    </a:p>
                  </a:txBody>
                  <a:tcPr marL="68580" marR="68580" marT="34290" marB="34290"/>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1"/>
                  </a:ext>
                </a:extLst>
              </a:tr>
              <a:tr h="278130">
                <a:tc>
                  <a:txBody>
                    <a:bodyPr/>
                    <a:lstStyle/>
                    <a:p>
                      <a:endParaRPr lang="el-GR" sz="1400" dirty="0"/>
                    </a:p>
                  </a:txBody>
                  <a:tcPr marL="68580" marR="68580" marT="34290" marB="34290"/>
                </a:tc>
                <a:tc>
                  <a:txBody>
                    <a:bodyPr/>
                    <a:lstStyle/>
                    <a:p>
                      <a:endParaRPr lang="el-GR" sz="1400" dirty="0"/>
                    </a:p>
                  </a:txBody>
                  <a:tcPr marL="68580" marR="68580" marT="34290" marB="34290"/>
                </a:tc>
                <a:tc>
                  <a:txBody>
                    <a:bodyPr/>
                    <a:lstStyle/>
                    <a:p>
                      <a:r>
                        <a:rPr lang="el-GR" sz="1400" dirty="0"/>
                        <a:t>0 = 50-64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a:t>1 = 65-74</a:t>
                      </a:r>
                    </a:p>
                  </a:txBody>
                  <a:tcPr marL="68580" marR="68580" marT="34290" marB="34290"/>
                </a:tc>
                <a:extLst>
                  <a:ext uri="{0D108BD9-81ED-4DB2-BD59-A6C34878D82A}">
                    <a16:rowId xmlns:a16="http://schemas.microsoft.com/office/drawing/2014/main" val="10002"/>
                  </a:ext>
                </a:extLst>
              </a:tr>
              <a:tr h="480060">
                <a:tc>
                  <a:txBody>
                    <a:bodyPr/>
                    <a:lstStyle/>
                    <a:p>
                      <a:r>
                        <a:rPr lang="en-GB" sz="1400" b="0" i="0" u="none" strike="noStrike" kern="1200" baseline="0" dirty="0">
                          <a:solidFill>
                            <a:schemeClr val="dk1"/>
                          </a:solidFill>
                          <a:latin typeface="+mn-lt"/>
                          <a:ea typeface="+mn-ea"/>
                          <a:cs typeface="+mn-cs"/>
                        </a:rPr>
                        <a:t>Smoking (X1)</a:t>
                      </a:r>
                      <a:endParaRPr lang="el-GR" sz="1400" dirty="0"/>
                    </a:p>
                  </a:txBody>
                  <a:tcPr marL="68580" marR="68580" marT="34290" marB="34290"/>
                </a:tc>
                <a:tc>
                  <a:txBody>
                    <a:bodyPr/>
                    <a:lstStyle/>
                    <a:p>
                      <a:r>
                        <a:rPr lang="en-US" sz="1400" dirty="0"/>
                        <a:t>0 = No/ex </a:t>
                      </a:r>
                      <a:endParaRPr lang="el-GR" sz="1400" dirty="0"/>
                    </a:p>
                  </a:txBody>
                  <a:tcPr marL="68580" marR="68580" marT="34290" marB="34290"/>
                </a:tc>
                <a:tc>
                  <a:txBody>
                    <a:bodyPr/>
                    <a:lstStyle/>
                    <a:p>
                      <a:r>
                        <a:rPr lang="en-US" sz="1400" dirty="0"/>
                        <a:t>(240/86863)= </a:t>
                      </a:r>
                      <a:r>
                        <a:rPr lang="en-US" sz="1400" b="1" dirty="0">
                          <a:solidFill>
                            <a:srgbClr val="FF0000"/>
                          </a:solidFill>
                        </a:rPr>
                        <a:t>2.8/1000</a:t>
                      </a:r>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(243/27692)</a:t>
                      </a:r>
                      <a:r>
                        <a:rPr lang="en-US" sz="1400" b="1" dirty="0">
                          <a:solidFill>
                            <a:srgbClr val="FF0000"/>
                          </a:solidFill>
                        </a:rPr>
                        <a:t> 8.8/1000</a:t>
                      </a:r>
                      <a:endParaRPr lang="en-US" sz="1400" dirty="0"/>
                    </a:p>
                    <a:p>
                      <a:endParaRPr lang="el-GR" sz="1400" dirty="0"/>
                    </a:p>
                  </a:txBody>
                  <a:tcPr marL="68580" marR="68580" marT="34290" marB="34290"/>
                </a:tc>
                <a:extLst>
                  <a:ext uri="{0D108BD9-81ED-4DB2-BD59-A6C34878D82A}">
                    <a16:rowId xmlns:a16="http://schemas.microsoft.com/office/drawing/2014/main" val="10003"/>
                  </a:ext>
                </a:extLst>
              </a:tr>
              <a:tr h="480060">
                <a:tc>
                  <a:txBody>
                    <a:bodyPr/>
                    <a:lstStyle/>
                    <a:p>
                      <a:endParaRPr lang="el-GR" sz="1400"/>
                    </a:p>
                  </a:txBody>
                  <a:tcPr marL="68580" marR="68580" marT="34290" marB="34290"/>
                </a:tc>
                <a:tc>
                  <a:txBody>
                    <a:bodyPr/>
                    <a:lstStyle/>
                    <a:p>
                      <a:r>
                        <a:rPr lang="en-US" sz="1400" dirty="0"/>
                        <a:t>1 = Yes </a:t>
                      </a:r>
                      <a:endParaRPr lang="el-GR" sz="1400" dirty="0"/>
                    </a:p>
                  </a:txBody>
                  <a:tcPr marL="68580" marR="68580" marT="34290" marB="34290"/>
                </a:tc>
                <a:tc>
                  <a:txBody>
                    <a:bodyPr/>
                    <a:lstStyle/>
                    <a:p>
                      <a:r>
                        <a:rPr lang="en-US" sz="1400" dirty="0"/>
                        <a:t>(207/37131) </a:t>
                      </a:r>
                      <a:r>
                        <a:rPr lang="en-US" sz="1400" b="1" dirty="0">
                          <a:solidFill>
                            <a:srgbClr val="FF0000"/>
                          </a:solidFill>
                        </a:rPr>
                        <a:t>5.6/1000</a:t>
                      </a:r>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(293/23786)</a:t>
                      </a:r>
                      <a:r>
                        <a:rPr lang="en-US" sz="1400" b="1" dirty="0">
                          <a:solidFill>
                            <a:srgbClr val="FF0000"/>
                          </a:solidFill>
                        </a:rPr>
                        <a:t> 12/1000</a:t>
                      </a:r>
                      <a:endParaRPr lang="en-US" sz="1400" dirty="0"/>
                    </a:p>
                    <a:p>
                      <a:endParaRPr lang="el-GR" sz="1400" dirty="0"/>
                    </a:p>
                  </a:txBody>
                  <a:tcPr marL="68580" marR="68580" marT="34290" marB="34290"/>
                </a:tc>
                <a:extLst>
                  <a:ext uri="{0D108BD9-81ED-4DB2-BD59-A6C34878D82A}">
                    <a16:rowId xmlns:a16="http://schemas.microsoft.com/office/drawing/2014/main" val="10004"/>
                  </a:ext>
                </a:extLst>
              </a:tr>
            </a:tbl>
          </a:graphicData>
        </a:graphic>
      </p:graphicFrame>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10</a:t>
            </a:fld>
            <a:endParaRPr lang="el-GR"/>
          </a:p>
        </p:txBody>
      </p:sp>
    </p:spTree>
    <p:extLst>
      <p:ext uri="{BB962C8B-B14F-4D97-AF65-F5344CB8AC3E}">
        <p14:creationId xmlns:p14="http://schemas.microsoft.com/office/powerpoint/2010/main" val="1585411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8229600" cy="523220"/>
          </a:xfrm>
          <a:prstGeom prst="rect">
            <a:avLst/>
          </a:prstGeom>
          <a:noFill/>
        </p:spPr>
        <p:txBody>
          <a:bodyPr wrap="square" rtlCol="0">
            <a:spAutoFit/>
          </a:bodyPr>
          <a:lstStyle/>
          <a:p>
            <a:pPr algn="ctr"/>
            <a:r>
              <a:rPr lang="en-US" sz="2800" b="1" dirty="0">
                <a:solidFill>
                  <a:srgbClr val="FF0000"/>
                </a:solidFill>
              </a:rPr>
              <a:t>Fitting a multiplicative model to the data</a:t>
            </a:r>
            <a:endParaRPr lang="el-GR" sz="2800" b="1" dirty="0">
              <a:solidFill>
                <a:srgbClr val="FF000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63" t="24869" r="17894" b="24741"/>
          <a:stretch/>
        </p:blipFill>
        <p:spPr bwMode="auto">
          <a:xfrm>
            <a:off x="162796" y="1600200"/>
            <a:ext cx="8828804" cy="495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904220"/>
            <a:ext cx="8153400" cy="646331"/>
          </a:xfrm>
          <a:prstGeom prst="rect">
            <a:avLst/>
          </a:prstGeom>
          <a:noFill/>
        </p:spPr>
        <p:txBody>
          <a:bodyPr wrap="square" rtlCol="0">
            <a:spAutoFit/>
          </a:bodyPr>
          <a:lstStyle/>
          <a:p>
            <a:r>
              <a:rPr lang="en-US" b="1" dirty="0"/>
              <a:t>Fitting the simplest model for the study </a:t>
            </a:r>
            <a:r>
              <a:rPr lang="en-US" b="1" dirty="0" smtClean="0"/>
              <a:t>hypothesis</a:t>
            </a:r>
          </a:p>
          <a:p>
            <a:r>
              <a:rPr lang="fr-FR" dirty="0">
                <a:latin typeface="Comic Sans MS" pitchFamily="66" charset="0"/>
              </a:rPr>
              <a:t>Log </a:t>
            </a:r>
            <a:r>
              <a:rPr lang="fr-FR" dirty="0" smtClean="0">
                <a:latin typeface="Comic Sans MS" pitchFamily="66" charset="0"/>
              </a:rPr>
              <a:t>(</a:t>
            </a:r>
            <a:r>
              <a:rPr lang="en-US" dirty="0" smtClean="0">
                <a:latin typeface="Comic Sans MS" pitchFamily="66" charset="0"/>
              </a:rPr>
              <a:t>rate</a:t>
            </a:r>
            <a:r>
              <a:rPr lang="fr-FR" dirty="0" smtClean="0">
                <a:latin typeface="Comic Sans MS" pitchFamily="66" charset="0"/>
              </a:rPr>
              <a:t>) </a:t>
            </a:r>
            <a:r>
              <a:rPr lang="fr-FR" dirty="0">
                <a:latin typeface="Comic Sans MS" pitchFamily="66" charset="0"/>
              </a:rPr>
              <a:t>= </a:t>
            </a:r>
            <a:r>
              <a:rPr lang="en-US" dirty="0">
                <a:latin typeface="Comic Sans MS" pitchFamily="66" charset="0"/>
              </a:rPr>
              <a:t>α</a:t>
            </a:r>
            <a:r>
              <a:rPr lang="fr-FR" dirty="0">
                <a:latin typeface="Comic Sans MS" pitchFamily="66" charset="0"/>
              </a:rPr>
              <a:t> + </a:t>
            </a:r>
            <a:r>
              <a:rPr lang="en-US" dirty="0">
                <a:latin typeface="Comic Sans MS" pitchFamily="66" charset="0"/>
              </a:rPr>
              <a:t>β</a:t>
            </a:r>
            <a:r>
              <a:rPr lang="fr-FR" baseline="-25000" dirty="0" smtClean="0">
                <a:latin typeface="Comic Sans MS" pitchFamily="66" charset="0"/>
              </a:rPr>
              <a:t>1</a:t>
            </a:r>
            <a:r>
              <a:rPr lang="fr-FR" dirty="0" smtClean="0">
                <a:latin typeface="Comic Sans MS" pitchFamily="66" charset="0"/>
              </a:rPr>
              <a:t>smoke </a:t>
            </a:r>
            <a:r>
              <a:rPr lang="fr-FR" dirty="0">
                <a:latin typeface="Comic Sans MS" pitchFamily="66" charset="0"/>
              </a:rPr>
              <a:t>+ </a:t>
            </a:r>
            <a:r>
              <a:rPr lang="el-GR" dirty="0">
                <a:latin typeface="Comic Sans MS" pitchFamily="66" charset="0"/>
              </a:rPr>
              <a:t>β</a:t>
            </a:r>
            <a:r>
              <a:rPr lang="fr-FR" baseline="-25000" dirty="0" smtClean="0">
                <a:latin typeface="Comic Sans MS" pitchFamily="66" charset="0"/>
              </a:rPr>
              <a:t>2</a:t>
            </a:r>
            <a:r>
              <a:rPr lang="en-US" dirty="0" smtClean="0">
                <a:latin typeface="Comic Sans MS" pitchFamily="66" charset="0"/>
              </a:rPr>
              <a:t>age</a:t>
            </a:r>
            <a:r>
              <a:rPr lang="fr-FR" baseline="-25000" dirty="0" smtClean="0">
                <a:latin typeface="Comic Sans MS" pitchFamily="66" charset="0"/>
              </a:rPr>
              <a:t> </a:t>
            </a:r>
            <a:endParaRPr lang="el-GR" dirty="0">
              <a:latin typeface="Comic Sans MS" pitchFamily="66" charset="0"/>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11</a:t>
            </a:fld>
            <a:endParaRPr lang="el-GR"/>
          </a:p>
        </p:txBody>
      </p:sp>
    </p:spTree>
    <p:extLst>
      <p:ext uri="{BB962C8B-B14F-4D97-AF65-F5344CB8AC3E}">
        <p14:creationId xmlns:p14="http://schemas.microsoft.com/office/powerpoint/2010/main" val="158541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304800"/>
            <a:ext cx="6831378" cy="415498"/>
          </a:xfrm>
          <a:prstGeom prst="rect">
            <a:avLst/>
          </a:prstGeom>
          <a:noFill/>
        </p:spPr>
        <p:txBody>
          <a:bodyPr wrap="square" rtlCol="0">
            <a:spAutoFit/>
          </a:bodyPr>
          <a:lstStyle/>
          <a:p>
            <a:pPr algn="ctr"/>
            <a:r>
              <a:rPr lang="en-US" sz="2100" b="1" dirty="0">
                <a:solidFill>
                  <a:srgbClr val="FF0000"/>
                </a:solidFill>
              </a:rPr>
              <a:t>Fitting a multiplicative model to the data</a:t>
            </a:r>
            <a:endParaRPr lang="el-GR" sz="2100" b="1" dirty="0">
              <a:solidFill>
                <a:srgbClr val="FF0000"/>
              </a:solidFill>
            </a:endParaRPr>
          </a:p>
        </p:txBody>
      </p:sp>
      <p:sp>
        <p:nvSpPr>
          <p:cNvPr id="4" name="TextBox 3"/>
          <p:cNvSpPr txBox="1"/>
          <p:nvPr/>
        </p:nvSpPr>
        <p:spPr>
          <a:xfrm>
            <a:off x="1143000" y="838199"/>
            <a:ext cx="6096000" cy="507831"/>
          </a:xfrm>
          <a:prstGeom prst="rect">
            <a:avLst/>
          </a:prstGeom>
          <a:noFill/>
        </p:spPr>
        <p:txBody>
          <a:bodyPr wrap="square" rtlCol="0">
            <a:spAutoFit/>
          </a:bodyPr>
          <a:lstStyle/>
          <a:p>
            <a:r>
              <a:rPr lang="en-US" sz="1350" b="1" dirty="0"/>
              <a:t>Fitting the more complex model </a:t>
            </a:r>
            <a:r>
              <a:rPr lang="en-US" sz="1350" b="1" dirty="0" err="1"/>
              <a:t>model</a:t>
            </a:r>
            <a:r>
              <a:rPr lang="en-US" sz="1350" b="1" dirty="0"/>
              <a:t> for the study </a:t>
            </a:r>
            <a:r>
              <a:rPr lang="en-US" sz="1350" b="1" dirty="0" smtClean="0"/>
              <a:t>hypothesis</a:t>
            </a:r>
          </a:p>
          <a:p>
            <a:endParaRPr lang="el-GR" sz="1350" b="1" dirty="0"/>
          </a:p>
        </p:txBody>
      </p:sp>
      <p:grpSp>
        <p:nvGrpSpPr>
          <p:cNvPr id="10" name="Group 9"/>
          <p:cNvGrpSpPr/>
          <p:nvPr/>
        </p:nvGrpSpPr>
        <p:grpSpPr>
          <a:xfrm>
            <a:off x="762000" y="1447800"/>
            <a:ext cx="8153400" cy="1371600"/>
            <a:chOff x="1066800" y="1721764"/>
            <a:chExt cx="6532193" cy="869036"/>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47" t="22796" r="17949" b="65639"/>
            <a:stretch/>
          </p:blipFill>
          <p:spPr bwMode="auto">
            <a:xfrm>
              <a:off x="1828800" y="1744810"/>
              <a:ext cx="5770193" cy="8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3" cstate="print"/>
            <a:srcRect l="10311" t="23233" r="80687" b="68094"/>
            <a:stretch/>
          </p:blipFill>
          <p:spPr bwMode="auto">
            <a:xfrm>
              <a:off x="1066800" y="1721764"/>
              <a:ext cx="764534" cy="716636"/>
            </a:xfrm>
            <a:prstGeom prst="rect">
              <a:avLst/>
            </a:prstGeom>
            <a:ln>
              <a:noFill/>
            </a:ln>
            <a:extLst>
              <a:ext uri="{53640926-AAD7-44D8-BBD7-CCE9431645EC}">
                <a14:shadowObscured xmlns:a14="http://schemas.microsoft.com/office/drawing/2010/main"/>
              </a:ext>
            </a:extLst>
          </p:spPr>
        </p:pic>
      </p:gr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772709654"/>
                  </p:ext>
                </p:extLst>
              </p:nvPr>
            </p:nvGraphicFramePr>
            <p:xfrm>
              <a:off x="533400" y="2942262"/>
              <a:ext cx="8382000" cy="1261936"/>
            </p:xfrm>
            <a:graphic>
              <a:graphicData uri="http://schemas.openxmlformats.org/drawingml/2006/table">
                <a:tbl>
                  <a:tblPr firstRow="1" bandRow="1">
                    <a:tableStyleId>{5C22544A-7EE6-4342-B048-85BDC9FD1C3A}</a:tableStyleId>
                  </a:tblPr>
                  <a:tblGrid>
                    <a:gridCol w="2866383">
                      <a:extLst>
                        <a:ext uri="{9D8B030D-6E8A-4147-A177-3AD203B41FA5}">
                          <a16:colId xmlns:a16="http://schemas.microsoft.com/office/drawing/2014/main" val="20000"/>
                        </a:ext>
                      </a:extLst>
                    </a:gridCol>
                    <a:gridCol w="2464637">
                      <a:extLst>
                        <a:ext uri="{9D8B030D-6E8A-4147-A177-3AD203B41FA5}">
                          <a16:colId xmlns:a16="http://schemas.microsoft.com/office/drawing/2014/main" val="20001"/>
                        </a:ext>
                      </a:extLst>
                    </a:gridCol>
                    <a:gridCol w="3050980">
                      <a:extLst>
                        <a:ext uri="{9D8B030D-6E8A-4147-A177-3AD203B41FA5}">
                          <a16:colId xmlns:a16="http://schemas.microsoft.com/office/drawing/2014/main" val="20002"/>
                        </a:ext>
                      </a:extLst>
                    </a:gridCol>
                  </a:tblGrid>
                  <a:tr h="278130">
                    <a:tc>
                      <a:txBody>
                        <a:bodyPr/>
                        <a:lstStyle/>
                        <a:p>
                          <a:endParaRPr lang="el-GR" sz="1400" dirty="0"/>
                        </a:p>
                      </a:txBody>
                      <a:tcPr marL="68580" marR="68580" marT="34290" marB="34290"/>
                    </a:tc>
                    <a:tc>
                      <a:txBody>
                        <a:bodyPr/>
                        <a:lstStyle/>
                        <a:p>
                          <a:r>
                            <a:rPr lang="en-US" sz="1400" dirty="0"/>
                            <a:t>Age: </a:t>
                          </a:r>
                          <a:r>
                            <a:rPr lang="el-GR" sz="1400" dirty="0"/>
                            <a:t>0 = 50-64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Age:</a:t>
                          </a:r>
                          <a:r>
                            <a:rPr lang="el-GR" sz="1400" dirty="0"/>
                            <a:t>1 = 65-74</a:t>
                          </a:r>
                        </a:p>
                      </a:txBody>
                      <a:tcPr marL="68580" marR="68580" marT="34290" marB="34290"/>
                    </a:tc>
                    <a:extLst>
                      <a:ext uri="{0D108BD9-81ED-4DB2-BD59-A6C34878D82A}">
                        <a16:rowId xmlns:a16="http://schemas.microsoft.com/office/drawing/2014/main" val="10000"/>
                      </a:ext>
                    </a:extLst>
                  </a:tr>
                  <a:tr h="482346">
                    <a:tc>
                      <a:txBody>
                        <a:bodyPr/>
                        <a:lstStyle/>
                        <a:p>
                          <a:r>
                            <a:rPr lang="en-US" sz="1400" dirty="0"/>
                            <a:t>Smoke: 0 = No/ex </a:t>
                          </a:r>
                          <a:endParaRPr lang="el-GR" sz="1400" dirty="0"/>
                        </a:p>
                      </a:txBody>
                      <a:tcPr marL="68580" marR="68580" marT="34290" marB="34290"/>
                    </a:tc>
                    <a:tc>
                      <a:txBody>
                        <a:bodyPr/>
                        <a:lstStyle/>
                        <a:p>
                          <a14:m>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1.0163</m:t>
                                  </m:r>
                                </m:sup>
                              </m:sSup>
                            </m:oMath>
                          </a14:m>
                          <a:r>
                            <a:rPr lang="en-US" sz="1400" dirty="0"/>
                            <a:t>=</a:t>
                          </a:r>
                          <a:r>
                            <a:rPr lang="el-GR" sz="1400" b="0" i="0" u="none" strike="noStrike" kern="1200" baseline="0" dirty="0">
                              <a:solidFill>
                                <a:schemeClr val="dk1"/>
                              </a:solidFill>
                              <a:latin typeface="+mn-lt"/>
                              <a:ea typeface="+mn-ea"/>
                              <a:cs typeface="+mn-cs"/>
                            </a:rPr>
                            <a:t>2.76</a:t>
                          </a:r>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1.0163</m:t>
                                  </m:r>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1.1556</m:t>
                                  </m:r>
                                </m:sup>
                              </m:sSup>
                            </m:oMath>
                          </a14:m>
                          <a:r>
                            <a:rPr lang="en-US" sz="1400" dirty="0"/>
                            <a:t>=</a:t>
                          </a:r>
                          <a:r>
                            <a:rPr lang="el-GR" sz="1400" b="0" i="0" u="none" strike="noStrike" kern="1200" baseline="0" dirty="0">
                              <a:solidFill>
                                <a:schemeClr val="dk1"/>
                              </a:solidFill>
                              <a:latin typeface="+mn-lt"/>
                              <a:ea typeface="+mn-ea"/>
                              <a:cs typeface="+mn-cs"/>
                            </a:rPr>
                            <a:t>8.78</a:t>
                          </a:r>
                          <a:endParaRPr lang="el-GR" sz="1400" dirty="0"/>
                        </a:p>
                        <a:p>
                          <a:endParaRPr lang="el-GR" sz="1400" dirty="0"/>
                        </a:p>
                      </a:txBody>
                      <a:tcPr marL="68580" marR="68580" marT="34290" marB="34290"/>
                    </a:tc>
                    <a:extLst>
                      <a:ext uri="{0D108BD9-81ED-4DB2-BD59-A6C34878D82A}">
                        <a16:rowId xmlns:a16="http://schemas.microsoft.com/office/drawing/2014/main" val="10001"/>
                      </a:ext>
                    </a:extLst>
                  </a:tr>
                  <a:tr h="482346">
                    <a:tc>
                      <a:txBody>
                        <a:bodyPr/>
                        <a:lstStyle/>
                        <a:p>
                          <a:r>
                            <a:rPr lang="en-US" sz="1400" dirty="0"/>
                            <a:t>Smoke: 1 = Yes </a:t>
                          </a:r>
                          <a:endParaRPr lang="el-GR" sz="1400" dirty="0"/>
                        </a:p>
                      </a:txBody>
                      <a:tcPr marL="68580" marR="68580" marT="34290" marB="34290"/>
                    </a:tc>
                    <a:tc>
                      <a:txBody>
                        <a:bodyPr/>
                        <a:lstStyle/>
                        <a:p>
                          <a14:m>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1.0163</m:t>
                                  </m:r>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0.7066</m:t>
                                  </m:r>
                                </m:sup>
                              </m:sSup>
                            </m:oMath>
                          </a14:m>
                          <a:r>
                            <a:rPr lang="en-US" sz="1400" dirty="0"/>
                            <a:t>=</a:t>
                          </a:r>
                          <a:r>
                            <a:rPr lang="el-GR" sz="1400" b="0" i="0" u="none" strike="noStrike" kern="1200" baseline="0" dirty="0">
                              <a:solidFill>
                                <a:schemeClr val="dk1"/>
                              </a:solidFill>
                              <a:latin typeface="+mn-lt"/>
                              <a:ea typeface="+mn-ea"/>
                              <a:cs typeface="+mn-cs"/>
                            </a:rPr>
                            <a:t>5.60</a:t>
                          </a:r>
                          <a:endParaRPr lang="el-GR" sz="14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1.0163</m:t>
                                    </m:r>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1.1556</m:t>
                                        </m:r>
                                      </m:sup>
                                    </m:sSup>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0.7066</m:t>
                                    </m:r>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−0.3674</m:t>
                                    </m:r>
                                  </m:sup>
                                </m:sSup>
                                <m:r>
                                  <a:rPr lang="en-US" sz="1400" b="0" i="1" u="none" strike="noStrike" kern="1200" baseline="0" smtClean="0">
                                    <a:solidFill>
                                      <a:schemeClr val="dk1"/>
                                    </a:solidFill>
                                    <a:latin typeface="Cambria Math"/>
                                    <a:ea typeface="+mn-ea"/>
                                    <a:cs typeface="+mn-cs"/>
                                  </a:rPr>
                                  <m:t>=</m:t>
                                </m:r>
                                <m:r>
                                  <m:rPr>
                                    <m:nor/>
                                  </m:rPr>
                                  <a:rPr lang="en-US" sz="1400" b="0" i="0" u="none" strike="noStrike" kern="1200" baseline="0" smtClean="0">
                                    <a:solidFill>
                                      <a:schemeClr val="dk1"/>
                                    </a:solidFill>
                                    <a:latin typeface="+mn-lt"/>
                                    <a:ea typeface="+mn-ea"/>
                                    <a:cs typeface="+mn-cs"/>
                                  </a:rPr>
                                  <m:t>12.33</m:t>
                                </m:r>
                              </m:oMath>
                            </m:oMathPara>
                          </a14:m>
                          <a:endParaRPr lang="el-GR" sz="1400" b="1" baseline="0" dirty="0"/>
                        </a:p>
                      </a:txBody>
                      <a:tcPr marL="68580" marR="68580" marT="34290" marB="34290"/>
                    </a:tc>
                    <a:extLst>
                      <a:ext uri="{0D108BD9-81ED-4DB2-BD59-A6C34878D82A}">
                        <a16:rowId xmlns:a16="http://schemas.microsoft.com/office/drawing/2014/main" val="1000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772709654"/>
                  </p:ext>
                </p:extLst>
              </p:nvPr>
            </p:nvGraphicFramePr>
            <p:xfrm>
              <a:off x="533400" y="2942262"/>
              <a:ext cx="8382000" cy="1261936"/>
            </p:xfrm>
            <a:graphic>
              <a:graphicData uri="http://schemas.openxmlformats.org/drawingml/2006/table">
                <a:tbl>
                  <a:tblPr firstRow="1" bandRow="1">
                    <a:tableStyleId>{5C22544A-7EE6-4342-B048-85BDC9FD1C3A}</a:tableStyleId>
                  </a:tblPr>
                  <a:tblGrid>
                    <a:gridCol w="2866383">
                      <a:extLst>
                        <a:ext uri="{9D8B030D-6E8A-4147-A177-3AD203B41FA5}">
                          <a16:colId xmlns:a16="http://schemas.microsoft.com/office/drawing/2014/main" val="20000"/>
                        </a:ext>
                      </a:extLst>
                    </a:gridCol>
                    <a:gridCol w="2464637">
                      <a:extLst>
                        <a:ext uri="{9D8B030D-6E8A-4147-A177-3AD203B41FA5}">
                          <a16:colId xmlns:a16="http://schemas.microsoft.com/office/drawing/2014/main" val="20001"/>
                        </a:ext>
                      </a:extLst>
                    </a:gridCol>
                    <a:gridCol w="3050980">
                      <a:extLst>
                        <a:ext uri="{9D8B030D-6E8A-4147-A177-3AD203B41FA5}">
                          <a16:colId xmlns:a16="http://schemas.microsoft.com/office/drawing/2014/main" val="20002"/>
                        </a:ext>
                      </a:extLst>
                    </a:gridCol>
                  </a:tblGrid>
                  <a:tr h="281940">
                    <a:tc>
                      <a:txBody>
                        <a:bodyPr/>
                        <a:lstStyle/>
                        <a:p>
                          <a:endParaRPr lang="el-GR" sz="1400" dirty="0"/>
                        </a:p>
                      </a:txBody>
                      <a:tcPr marL="68580" marR="68580" marT="34290" marB="34290"/>
                    </a:tc>
                    <a:tc>
                      <a:txBody>
                        <a:bodyPr/>
                        <a:lstStyle/>
                        <a:p>
                          <a:r>
                            <a:rPr lang="en-US" sz="1400" dirty="0"/>
                            <a:t>Age: </a:t>
                          </a:r>
                          <a:r>
                            <a:rPr lang="el-GR" sz="1400" dirty="0"/>
                            <a:t>0 = 50-64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Age:</a:t>
                          </a:r>
                          <a:r>
                            <a:rPr lang="el-GR" sz="1400" dirty="0"/>
                            <a:t>1 = 65-74</a:t>
                          </a:r>
                        </a:p>
                      </a:txBody>
                      <a:tcPr marL="68580" marR="68580" marT="34290" marB="34290"/>
                    </a:tc>
                    <a:extLst>
                      <a:ext uri="{0D108BD9-81ED-4DB2-BD59-A6C34878D82A}">
                        <a16:rowId xmlns:a16="http://schemas.microsoft.com/office/drawing/2014/main" val="10000"/>
                      </a:ext>
                    </a:extLst>
                  </a:tr>
                  <a:tr h="497650">
                    <a:tc>
                      <a:txBody>
                        <a:bodyPr/>
                        <a:lstStyle/>
                        <a:p>
                          <a:r>
                            <a:rPr lang="en-US" sz="1400" dirty="0"/>
                            <a:t>Smoke: 0 = No/ex </a:t>
                          </a:r>
                          <a:endParaRPr lang="el-GR" sz="1400" dirty="0"/>
                        </a:p>
                      </a:txBody>
                      <a:tcPr marL="68580" marR="68580" marT="34290" marB="34290"/>
                    </a:tc>
                    <a:tc>
                      <a:txBody>
                        <a:bodyPr/>
                        <a:lstStyle/>
                        <a:p>
                          <a:endParaRPr lang="el-GR"/>
                        </a:p>
                      </a:txBody>
                      <a:tcPr marL="68580" marR="68580" marT="34290" marB="34290">
                        <a:blipFill>
                          <a:blip r:embed="rId4"/>
                          <a:stretch>
                            <a:fillRect l="-116832" t="-59756" r="-125000" b="-100000"/>
                          </a:stretch>
                        </a:blipFill>
                      </a:tcPr>
                    </a:tc>
                    <a:tc>
                      <a:txBody>
                        <a:bodyPr/>
                        <a:lstStyle/>
                        <a:p>
                          <a:endParaRPr lang="el-GR"/>
                        </a:p>
                      </a:txBody>
                      <a:tcPr marL="68580" marR="68580" marT="34290" marB="34290">
                        <a:blipFill>
                          <a:blip r:embed="rId4"/>
                          <a:stretch>
                            <a:fillRect l="-174850" t="-59756" r="-798" b="-100000"/>
                          </a:stretch>
                        </a:blipFill>
                      </a:tcPr>
                    </a:tc>
                    <a:extLst>
                      <a:ext uri="{0D108BD9-81ED-4DB2-BD59-A6C34878D82A}">
                        <a16:rowId xmlns:a16="http://schemas.microsoft.com/office/drawing/2014/main" val="10001"/>
                      </a:ext>
                    </a:extLst>
                  </a:tr>
                  <a:tr h="482346">
                    <a:tc>
                      <a:txBody>
                        <a:bodyPr/>
                        <a:lstStyle/>
                        <a:p>
                          <a:r>
                            <a:rPr lang="en-US" sz="1400" dirty="0"/>
                            <a:t>Smoke: 1 = Yes </a:t>
                          </a:r>
                          <a:endParaRPr lang="el-GR" sz="1400" dirty="0"/>
                        </a:p>
                      </a:txBody>
                      <a:tcPr marL="68580" marR="68580" marT="34290" marB="34290"/>
                    </a:tc>
                    <a:tc>
                      <a:txBody>
                        <a:bodyPr/>
                        <a:lstStyle/>
                        <a:p>
                          <a:endParaRPr lang="el-GR"/>
                        </a:p>
                      </a:txBody>
                      <a:tcPr marL="68580" marR="68580" marT="34290" marB="34290">
                        <a:blipFill>
                          <a:blip r:embed="rId4"/>
                          <a:stretch>
                            <a:fillRect l="-116832" t="-163750" r="-125000" b="-2500"/>
                          </a:stretch>
                        </a:blipFill>
                      </a:tcPr>
                    </a:tc>
                    <a:tc>
                      <a:txBody>
                        <a:bodyPr/>
                        <a:lstStyle/>
                        <a:p>
                          <a:endParaRPr lang="el-GR"/>
                        </a:p>
                      </a:txBody>
                      <a:tcPr marL="68580" marR="68580" marT="34290" marB="34290">
                        <a:blipFill>
                          <a:blip r:embed="rId4"/>
                          <a:stretch>
                            <a:fillRect l="-174850" t="-163750" r="-798" b="-2500"/>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304800" y="4347102"/>
                <a:ext cx="8686800" cy="1942519"/>
              </a:xfrm>
              <a:prstGeom prst="rect">
                <a:avLst/>
              </a:prstGeom>
              <a:noFill/>
            </p:spPr>
            <p:txBody>
              <a:bodyPr wrap="square" rtlCol="0">
                <a:spAutoFit/>
              </a:bodyPr>
              <a:lstStyle/>
              <a:p>
                <a:r>
                  <a:rPr lang="en-US" sz="2000" dirty="0"/>
                  <a:t>Note that the mortality rate for those being older and smokers is </a:t>
                </a:r>
                <a:r>
                  <a:rPr lang="en-US" sz="2000" b="1" u="sng" dirty="0"/>
                  <a:t>not</a:t>
                </a:r>
                <a:r>
                  <a:rPr lang="en-US" sz="2000" dirty="0"/>
                  <a:t> estimated as </a:t>
                </a:r>
                <a14:m>
                  <m:oMath xmlns:m="http://schemas.openxmlformats.org/officeDocument/2006/math">
                    <m:sSup>
                      <m:sSupPr>
                        <m:ctrlPr>
                          <a:rPr lang="en-GB" sz="2000" i="1">
                            <a:solidFill>
                              <a:schemeClr val="dk1"/>
                            </a:solidFill>
                            <a:latin typeface="Cambria Math" panose="02040503050406030204" pitchFamily="18" charset="0"/>
                          </a:rPr>
                        </m:ctrlPr>
                      </m:sSupPr>
                      <m:e>
                        <m:r>
                          <a:rPr lang="en-US" sz="2000" i="1">
                            <a:solidFill>
                              <a:schemeClr val="dk1"/>
                            </a:solidFill>
                            <a:latin typeface="Cambria Math"/>
                          </a:rPr>
                          <m:t>𝑒</m:t>
                        </m:r>
                      </m:e>
                      <m:sup>
                        <m:r>
                          <a:rPr lang="en-US" sz="2000" i="1">
                            <a:solidFill>
                              <a:schemeClr val="dk1"/>
                            </a:solidFill>
                            <a:latin typeface="Cambria Math"/>
                          </a:rPr>
                          <m:t>1.0163</m:t>
                        </m:r>
                      </m:sup>
                    </m:sSup>
                    <m:sSup>
                      <m:sSupPr>
                        <m:ctrlPr>
                          <a:rPr lang="en-GB" sz="2000" i="1">
                            <a:solidFill>
                              <a:schemeClr val="dk1"/>
                            </a:solidFill>
                            <a:latin typeface="Cambria Math" panose="02040503050406030204" pitchFamily="18" charset="0"/>
                          </a:rPr>
                        </m:ctrlPr>
                      </m:sSupPr>
                      <m:e>
                        <m:sSup>
                          <m:sSupPr>
                            <m:ctrlPr>
                              <a:rPr lang="en-GB" sz="2000" i="1">
                                <a:solidFill>
                                  <a:schemeClr val="dk1"/>
                                </a:solidFill>
                                <a:latin typeface="Cambria Math" panose="02040503050406030204" pitchFamily="18" charset="0"/>
                              </a:rPr>
                            </m:ctrlPr>
                          </m:sSupPr>
                          <m:e>
                            <m:r>
                              <a:rPr lang="en-US" sz="2000" i="1">
                                <a:solidFill>
                                  <a:schemeClr val="dk1"/>
                                </a:solidFill>
                                <a:latin typeface="Cambria Math"/>
                              </a:rPr>
                              <m:t>𝑒</m:t>
                            </m:r>
                          </m:e>
                          <m:sup>
                            <m:r>
                              <a:rPr lang="en-US" sz="2000" i="1">
                                <a:solidFill>
                                  <a:schemeClr val="dk1"/>
                                </a:solidFill>
                                <a:latin typeface="Cambria Math"/>
                              </a:rPr>
                              <m:t>1.1556</m:t>
                            </m:r>
                          </m:sup>
                        </m:sSup>
                        <m:r>
                          <a:rPr lang="en-US" sz="2000" i="1">
                            <a:solidFill>
                              <a:schemeClr val="dk1"/>
                            </a:solidFill>
                            <a:latin typeface="Cambria Math"/>
                          </a:rPr>
                          <m:t>𝑒</m:t>
                        </m:r>
                      </m:e>
                      <m:sup>
                        <m:r>
                          <a:rPr lang="en-US" sz="2000" i="1">
                            <a:solidFill>
                              <a:schemeClr val="dk1"/>
                            </a:solidFill>
                            <a:latin typeface="Cambria Math"/>
                          </a:rPr>
                          <m:t>0.7066</m:t>
                        </m:r>
                      </m:sup>
                    </m:sSup>
                  </m:oMath>
                </a14:m>
                <a:r>
                  <a:rPr lang="en-US" sz="2000" dirty="0"/>
                  <a:t>= 17.8 as previously was done</a:t>
                </a:r>
              </a:p>
              <a:p>
                <a:endParaRPr lang="en-US" sz="2000" dirty="0"/>
              </a:p>
              <a:p>
                <a:r>
                  <a:rPr lang="en-US" sz="2000" dirty="0"/>
                  <a:t>But is  less than that, due to the assumed interaction effect that is </a:t>
                </a:r>
                <a14:m>
                  <m:oMath xmlns:m="http://schemas.openxmlformats.org/officeDocument/2006/math">
                    <m:sSup>
                      <m:sSupPr>
                        <m:ctrlPr>
                          <a:rPr lang="en-GB" sz="2000" i="1">
                            <a:solidFill>
                              <a:schemeClr val="dk1"/>
                            </a:solidFill>
                            <a:latin typeface="Cambria Math" panose="02040503050406030204" pitchFamily="18" charset="0"/>
                          </a:rPr>
                        </m:ctrlPr>
                      </m:sSupPr>
                      <m:e>
                        <m:r>
                          <a:rPr lang="en-US" sz="2000" i="1">
                            <a:solidFill>
                              <a:schemeClr val="dk1"/>
                            </a:solidFill>
                            <a:latin typeface="Cambria Math"/>
                          </a:rPr>
                          <m:t>𝑒</m:t>
                        </m:r>
                      </m:e>
                      <m:sup>
                        <m:r>
                          <a:rPr lang="en-US" sz="2000" i="1">
                            <a:solidFill>
                              <a:schemeClr val="dk1"/>
                            </a:solidFill>
                            <a:latin typeface="Cambria Math"/>
                          </a:rPr>
                          <m:t>−0.3674</m:t>
                        </m:r>
                      </m:sup>
                    </m:sSup>
                  </m:oMath>
                </a14:m>
                <a:r>
                  <a:rPr lang="en-US" sz="2000" dirty="0"/>
                  <a:t> =0.69 which in this case lowers the mortality rate that would have been predicted without the assumption of interaction.</a:t>
                </a:r>
                <a:endParaRPr lang="el-GR"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4347102"/>
                <a:ext cx="8686800" cy="1942519"/>
              </a:xfrm>
              <a:prstGeom prst="rect">
                <a:avLst/>
              </a:prstGeom>
              <a:blipFill>
                <a:blip r:embed="rId5"/>
                <a:stretch>
                  <a:fillRect l="-702" t="-1567" b="-4389"/>
                </a:stretch>
              </a:blipFill>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12</a:t>
            </a:fld>
            <a:endParaRPr lang="el-GR"/>
          </a:p>
        </p:txBody>
      </p:sp>
      <p:sp>
        <p:nvSpPr>
          <p:cNvPr id="11" name="Ορθογώνιο 10"/>
          <p:cNvSpPr/>
          <p:nvPr/>
        </p:nvSpPr>
        <p:spPr>
          <a:xfrm>
            <a:off x="1239141" y="1114842"/>
            <a:ext cx="6533964" cy="369332"/>
          </a:xfrm>
          <a:prstGeom prst="rect">
            <a:avLst/>
          </a:prstGeom>
        </p:spPr>
        <p:txBody>
          <a:bodyPr wrap="square">
            <a:spAutoFit/>
          </a:bodyPr>
          <a:lstStyle/>
          <a:p>
            <a:r>
              <a:rPr lang="fr-FR" dirty="0">
                <a:latin typeface="Comic Sans MS" pitchFamily="66" charset="0"/>
              </a:rPr>
              <a:t>Log </a:t>
            </a:r>
            <a:r>
              <a:rPr lang="fr-FR" dirty="0" smtClean="0">
                <a:latin typeface="Comic Sans MS" pitchFamily="66" charset="0"/>
              </a:rPr>
              <a:t>(</a:t>
            </a:r>
            <a:r>
              <a:rPr lang="en-US" dirty="0" smtClean="0">
                <a:latin typeface="Comic Sans MS" pitchFamily="66" charset="0"/>
              </a:rPr>
              <a:t>rate</a:t>
            </a:r>
            <a:r>
              <a:rPr lang="fr-FR" dirty="0" smtClean="0">
                <a:latin typeface="Comic Sans MS" pitchFamily="66" charset="0"/>
              </a:rPr>
              <a:t>) </a:t>
            </a:r>
            <a:r>
              <a:rPr lang="fr-FR" dirty="0">
                <a:latin typeface="Comic Sans MS" pitchFamily="66" charset="0"/>
              </a:rPr>
              <a:t>= </a:t>
            </a:r>
            <a:r>
              <a:rPr lang="en-US" dirty="0">
                <a:latin typeface="Comic Sans MS" pitchFamily="66" charset="0"/>
              </a:rPr>
              <a:t>α</a:t>
            </a:r>
            <a:r>
              <a:rPr lang="fr-FR" dirty="0">
                <a:latin typeface="Comic Sans MS" pitchFamily="66" charset="0"/>
              </a:rPr>
              <a:t> + </a:t>
            </a:r>
            <a:r>
              <a:rPr lang="en-US" dirty="0">
                <a:latin typeface="Comic Sans MS" pitchFamily="66" charset="0"/>
              </a:rPr>
              <a:t>β</a:t>
            </a:r>
            <a:r>
              <a:rPr lang="fr-FR" baseline="-25000" dirty="0">
                <a:latin typeface="Comic Sans MS" pitchFamily="66" charset="0"/>
              </a:rPr>
              <a:t>1</a:t>
            </a:r>
            <a:r>
              <a:rPr lang="fr-FR" dirty="0">
                <a:latin typeface="Comic Sans MS" pitchFamily="66" charset="0"/>
              </a:rPr>
              <a:t>x</a:t>
            </a:r>
            <a:r>
              <a:rPr lang="fr-FR" baseline="-25000" dirty="0">
                <a:latin typeface="Comic Sans MS" pitchFamily="66" charset="0"/>
              </a:rPr>
              <a:t>1</a:t>
            </a:r>
            <a:r>
              <a:rPr lang="fr-FR" dirty="0">
                <a:latin typeface="Comic Sans MS" pitchFamily="66" charset="0"/>
              </a:rPr>
              <a:t> + </a:t>
            </a:r>
            <a:r>
              <a:rPr lang="el-GR" dirty="0" smtClean="0">
                <a:latin typeface="Comic Sans MS" pitchFamily="66" charset="0"/>
              </a:rPr>
              <a:t>β</a:t>
            </a:r>
            <a:r>
              <a:rPr lang="fr-FR" baseline="-25000" dirty="0">
                <a:latin typeface="Comic Sans MS" pitchFamily="66" charset="0"/>
              </a:rPr>
              <a:t>2</a:t>
            </a:r>
            <a:r>
              <a:rPr lang="en-US" dirty="0">
                <a:latin typeface="Comic Sans MS" pitchFamily="66" charset="0"/>
              </a:rPr>
              <a:t>x</a:t>
            </a:r>
            <a:r>
              <a:rPr lang="fr-FR" baseline="-25000" dirty="0" smtClean="0">
                <a:latin typeface="Comic Sans MS" pitchFamily="66" charset="0"/>
              </a:rPr>
              <a:t>2</a:t>
            </a:r>
            <a:r>
              <a:rPr lang="fr-FR" dirty="0" smtClean="0">
                <a:latin typeface="Comic Sans MS" pitchFamily="66" charset="0"/>
              </a:rPr>
              <a:t>+</a:t>
            </a:r>
            <a:r>
              <a:rPr lang="el-GR" dirty="0">
                <a:latin typeface="Comic Sans MS" pitchFamily="66" charset="0"/>
              </a:rPr>
              <a:t> </a:t>
            </a:r>
            <a:r>
              <a:rPr lang="el-GR" dirty="0" smtClean="0">
                <a:latin typeface="Comic Sans MS" pitchFamily="66" charset="0"/>
              </a:rPr>
              <a:t>β</a:t>
            </a:r>
            <a:r>
              <a:rPr lang="fr-FR" baseline="-25000" dirty="0" smtClean="0">
                <a:latin typeface="Comic Sans MS" pitchFamily="66" charset="0"/>
              </a:rPr>
              <a:t>3</a:t>
            </a:r>
            <a:r>
              <a:rPr lang="en-US" dirty="0" smtClean="0">
                <a:latin typeface="Comic Sans MS" pitchFamily="66" charset="0"/>
              </a:rPr>
              <a:t>x</a:t>
            </a:r>
            <a:r>
              <a:rPr lang="fr-FR" baseline="-25000" dirty="0" smtClean="0">
                <a:latin typeface="Comic Sans MS" pitchFamily="66" charset="0"/>
              </a:rPr>
              <a:t>1 </a:t>
            </a:r>
            <a:r>
              <a:rPr lang="en-US" dirty="0" smtClean="0">
                <a:latin typeface="Comic Sans MS" pitchFamily="66" charset="0"/>
              </a:rPr>
              <a:t>x</a:t>
            </a:r>
            <a:r>
              <a:rPr lang="fr-FR" baseline="-25000" dirty="0">
                <a:latin typeface="Comic Sans MS" pitchFamily="66" charset="0"/>
              </a:rPr>
              <a:t>2</a:t>
            </a:r>
            <a:r>
              <a:rPr lang="fr-FR" baseline="-25000" dirty="0" smtClean="0">
                <a:latin typeface="Comic Sans MS" pitchFamily="66" charset="0"/>
              </a:rPr>
              <a:t> </a:t>
            </a:r>
            <a:endParaRPr lang="el-GR" dirty="0">
              <a:latin typeface="Comic Sans MS" pitchFamily="66" charset="0"/>
            </a:endParaRPr>
          </a:p>
        </p:txBody>
      </p:sp>
    </p:spTree>
    <p:extLst>
      <p:ext uri="{BB962C8B-B14F-4D97-AF65-F5344CB8AC3E}">
        <p14:creationId xmlns:p14="http://schemas.microsoft.com/office/powerpoint/2010/main" val="3200788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6311" y="503141"/>
            <a:ext cx="6831378" cy="415498"/>
          </a:xfrm>
          <a:prstGeom prst="rect">
            <a:avLst/>
          </a:prstGeom>
          <a:noFill/>
        </p:spPr>
        <p:txBody>
          <a:bodyPr wrap="square" rtlCol="0">
            <a:spAutoFit/>
          </a:bodyPr>
          <a:lstStyle/>
          <a:p>
            <a:pPr algn="ctr"/>
            <a:r>
              <a:rPr lang="en-US" sz="2100" b="1" dirty="0">
                <a:solidFill>
                  <a:srgbClr val="FF0000"/>
                </a:solidFill>
              </a:rPr>
              <a:t>Interpretation</a:t>
            </a:r>
            <a:endParaRPr lang="el-GR" sz="2100" b="1"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78411678"/>
              </p:ext>
            </p:extLst>
          </p:nvPr>
        </p:nvGraphicFramePr>
        <p:xfrm>
          <a:off x="152400" y="1702372"/>
          <a:ext cx="8839200" cy="1286442"/>
        </p:xfrm>
        <a:graphic>
          <a:graphicData uri="http://schemas.openxmlformats.org/drawingml/2006/table">
            <a:tbl>
              <a:tblPr firstRow="1" bandRow="1">
                <a:tableStyleId>{5C22544A-7EE6-4342-B048-85BDC9FD1C3A}</a:tableStyleId>
              </a:tblPr>
              <a:tblGrid>
                <a:gridCol w="3022731">
                  <a:extLst>
                    <a:ext uri="{9D8B030D-6E8A-4147-A177-3AD203B41FA5}">
                      <a16:colId xmlns:a16="http://schemas.microsoft.com/office/drawing/2014/main" val="20000"/>
                    </a:ext>
                  </a:extLst>
                </a:gridCol>
                <a:gridCol w="3022731">
                  <a:extLst>
                    <a:ext uri="{9D8B030D-6E8A-4147-A177-3AD203B41FA5}">
                      <a16:colId xmlns:a16="http://schemas.microsoft.com/office/drawing/2014/main" val="20001"/>
                    </a:ext>
                  </a:extLst>
                </a:gridCol>
                <a:gridCol w="2793738">
                  <a:extLst>
                    <a:ext uri="{9D8B030D-6E8A-4147-A177-3AD203B41FA5}">
                      <a16:colId xmlns:a16="http://schemas.microsoft.com/office/drawing/2014/main" val="20002"/>
                    </a:ext>
                  </a:extLst>
                </a:gridCol>
              </a:tblGrid>
              <a:tr h="324036">
                <a:tc>
                  <a:txBody>
                    <a:bodyPr/>
                    <a:lstStyle/>
                    <a:p>
                      <a:endParaRPr lang="el-GR" sz="1400" dirty="0"/>
                    </a:p>
                  </a:txBody>
                  <a:tcPr marL="68580" marR="68580" marT="34290" marB="34290"/>
                </a:tc>
                <a:tc>
                  <a:txBody>
                    <a:bodyPr/>
                    <a:lstStyle/>
                    <a:p>
                      <a:r>
                        <a:rPr lang="en-US" sz="1400" dirty="0"/>
                        <a:t>Age: </a:t>
                      </a:r>
                      <a:r>
                        <a:rPr lang="el-GR" sz="1400" dirty="0"/>
                        <a:t>0 = 50-64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Age:</a:t>
                      </a:r>
                      <a:r>
                        <a:rPr lang="en-US" sz="1400" baseline="0" dirty="0"/>
                        <a:t> </a:t>
                      </a:r>
                      <a:r>
                        <a:rPr lang="el-GR" sz="1400" dirty="0"/>
                        <a:t>1 = 65-74</a:t>
                      </a:r>
                    </a:p>
                  </a:txBody>
                  <a:tcPr marL="68580" marR="68580" marT="34290" marB="34290"/>
                </a:tc>
                <a:extLst>
                  <a:ext uri="{0D108BD9-81ED-4DB2-BD59-A6C34878D82A}">
                    <a16:rowId xmlns:a16="http://schemas.microsoft.com/office/drawing/2014/main" val="10000"/>
                  </a:ext>
                </a:extLst>
              </a:tr>
              <a:tr h="480060">
                <a:tc>
                  <a:txBody>
                    <a:bodyPr/>
                    <a:lstStyle/>
                    <a:p>
                      <a:r>
                        <a:rPr lang="en-US" sz="1400" dirty="0"/>
                        <a:t>Smoke: 0 = No/ex </a:t>
                      </a:r>
                      <a:endParaRPr lang="el-GR" sz="1400" dirty="0"/>
                    </a:p>
                  </a:txBody>
                  <a:tcPr marL="68580" marR="68580" marT="34290" marB="34290"/>
                </a:tc>
                <a:tc>
                  <a:txBody>
                    <a:bodyPr/>
                    <a:lstStyle/>
                    <a:p>
                      <a:endParaRPr lang="el-GR" sz="1400" dirty="0"/>
                    </a:p>
                  </a:txBody>
                  <a:tcPr marL="68580" marR="68580" marT="34290" marB="34290">
                    <a:blipFill rotWithShape="1">
                      <a:blip r:embed="rId3"/>
                      <a:stretch>
                        <a:fillRect l="-100195" t="-71429" r="-92398" b="-100000"/>
                      </a:stretch>
                    </a:blipFill>
                  </a:tcPr>
                </a:tc>
                <a:tc>
                  <a:txBody>
                    <a:bodyPr/>
                    <a:lstStyle/>
                    <a:p>
                      <a:endParaRPr lang="el-GR" sz="1400" dirty="0"/>
                    </a:p>
                  </a:txBody>
                  <a:tcPr marL="68580" marR="68580" marT="34290" marB="34290">
                    <a:blipFill rotWithShape="1">
                      <a:blip r:embed="rId3"/>
                      <a:stretch>
                        <a:fillRect l="-216667" t="-71429" b="-100000"/>
                      </a:stretch>
                    </a:blipFill>
                  </a:tcPr>
                </a:tc>
                <a:extLst>
                  <a:ext uri="{0D108BD9-81ED-4DB2-BD59-A6C34878D82A}">
                    <a16:rowId xmlns:a16="http://schemas.microsoft.com/office/drawing/2014/main" val="10001"/>
                  </a:ext>
                </a:extLst>
              </a:tr>
              <a:tr h="482346">
                <a:tc>
                  <a:txBody>
                    <a:bodyPr/>
                    <a:lstStyle/>
                    <a:p>
                      <a:r>
                        <a:rPr lang="en-US" sz="1400" dirty="0"/>
                        <a:t>Smoke: 1 = Yes </a:t>
                      </a:r>
                      <a:endParaRPr lang="el-GR" sz="1400" dirty="0"/>
                    </a:p>
                  </a:txBody>
                  <a:tcPr marL="68580" marR="68580" marT="34290" marB="34290"/>
                </a:tc>
                <a:tc>
                  <a:txBody>
                    <a:bodyPr/>
                    <a:lstStyle/>
                    <a:p>
                      <a:endParaRPr lang="el-GR" sz="1400" dirty="0"/>
                    </a:p>
                  </a:txBody>
                  <a:tcPr marL="68580" marR="68580" marT="34290" marB="34290">
                    <a:blipFill rotWithShape="1">
                      <a:blip r:embed="rId3"/>
                      <a:stretch>
                        <a:fillRect l="-100195" t="-171429" r="-92398"/>
                      </a:stretch>
                    </a:blipFill>
                  </a:tcPr>
                </a:tc>
                <a:tc>
                  <a:txBody>
                    <a:bodyPr/>
                    <a:lstStyle/>
                    <a:p>
                      <a:endParaRPr lang="el-GR" sz="1400" dirty="0"/>
                    </a:p>
                  </a:txBody>
                  <a:tcPr marL="68580" marR="68580" marT="34290" marB="34290">
                    <a:blipFill rotWithShape="1">
                      <a:blip r:embed="rId3"/>
                      <a:stretch>
                        <a:fillRect l="-216667" t="-171429"/>
                      </a:stretch>
                    </a:blipFill>
                  </a:tcPr>
                </a:tc>
                <a:extLst>
                  <a:ext uri="{0D108BD9-81ED-4DB2-BD59-A6C34878D82A}">
                    <a16:rowId xmlns:a16="http://schemas.microsoft.com/office/drawing/2014/main" val="10002"/>
                  </a:ext>
                </a:extLst>
              </a:tr>
            </a:tbl>
          </a:graphicData>
        </a:graphic>
      </p:graphicFrame>
      <p:sp>
        <p:nvSpPr>
          <p:cNvPr id="5" name="TextBox 4"/>
          <p:cNvSpPr txBox="1"/>
          <p:nvPr/>
        </p:nvSpPr>
        <p:spPr>
          <a:xfrm>
            <a:off x="304800" y="2996953"/>
            <a:ext cx="8534400" cy="3046988"/>
          </a:xfrm>
          <a:prstGeom prst="rect">
            <a:avLst/>
          </a:prstGeom>
          <a:noFill/>
        </p:spPr>
        <p:txBody>
          <a:bodyPr wrap="square" rtlCol="0">
            <a:spAutoFit/>
          </a:bodyPr>
          <a:lstStyle/>
          <a:p>
            <a:r>
              <a:rPr lang="en-US" sz="1600" dirty="0"/>
              <a:t>The relative risk due to age=65-74 for non smokers is 3.175 – increased mortality for older as compared to younger non smokers by 3.176 – 1 = 2.17 =  217%</a:t>
            </a:r>
          </a:p>
          <a:p>
            <a:endParaRPr lang="en-US" sz="1600" dirty="0"/>
          </a:p>
          <a:p>
            <a:r>
              <a:rPr lang="en-US" sz="1600" dirty="0"/>
              <a:t>The relative risk due to smoking for 50-64 years old is 2.023 – increased mortality for smokers as compared to non smokers individuals of 50-64  by 2.023 – 1 = 1.023 =  102%</a:t>
            </a:r>
          </a:p>
          <a:p>
            <a:endParaRPr lang="en-US" sz="1600" dirty="0"/>
          </a:p>
          <a:p>
            <a:r>
              <a:rPr lang="en-US" sz="1600" dirty="0"/>
              <a:t> The relative risk due to smoking and being 65-74 years old is 4.43 – increased mortality for older smokers as compared to younger non smokers by 4.43 – 1 = 3.43 =  343% AND NOT ….</a:t>
            </a:r>
          </a:p>
          <a:p>
            <a:endParaRPr lang="en-US" sz="1600" dirty="0"/>
          </a:p>
          <a:p>
            <a:r>
              <a:rPr lang="en-US" sz="1600" dirty="0"/>
              <a:t>6.425 (3.176X2.023) (increased mortality by 543%) as it would have been had interaction being absent.</a:t>
            </a:r>
            <a:endParaRPr lang="el-GR" sz="1600" dirty="0"/>
          </a:p>
        </p:txBody>
      </p:sp>
      <p:sp>
        <p:nvSpPr>
          <p:cNvPr id="6" name="Oval 5"/>
          <p:cNvSpPr/>
          <p:nvPr/>
        </p:nvSpPr>
        <p:spPr>
          <a:xfrm>
            <a:off x="6400800" y="2311153"/>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noFill/>
            </a:endParaRPr>
          </a:p>
        </p:txBody>
      </p:sp>
      <p:sp>
        <p:nvSpPr>
          <p:cNvPr id="10" name="TextBox 9"/>
          <p:cNvSpPr txBox="1"/>
          <p:nvPr/>
        </p:nvSpPr>
        <p:spPr>
          <a:xfrm>
            <a:off x="7369406" y="2017875"/>
            <a:ext cx="936394" cy="300082"/>
          </a:xfrm>
          <a:prstGeom prst="rect">
            <a:avLst/>
          </a:prstGeom>
          <a:noFill/>
          <a:ln>
            <a:solidFill>
              <a:srgbClr val="FF0000"/>
            </a:solidFill>
          </a:ln>
        </p:spPr>
        <p:txBody>
          <a:bodyPr wrap="square" rtlCol="0">
            <a:spAutoFit/>
          </a:bodyPr>
          <a:lstStyle/>
          <a:p>
            <a:r>
              <a:rPr lang="en-US" sz="1350" dirty="0">
                <a:solidFill>
                  <a:srgbClr val="FF0000"/>
                </a:solidFill>
              </a:rPr>
              <a:t>6.425</a:t>
            </a:r>
            <a:endParaRPr lang="el-GR" sz="1350" dirty="0">
              <a:solidFill>
                <a:srgbClr val="FF0000"/>
              </a:solidFill>
            </a:endParaRPr>
          </a:p>
        </p:txBody>
      </p:sp>
      <p:cxnSp>
        <p:nvCxnSpPr>
          <p:cNvPr id="12" name="Straight Arrow Connector 11"/>
          <p:cNvCxnSpPr>
            <a:stCxn id="6" idx="7"/>
          </p:cNvCxnSpPr>
          <p:nvPr/>
        </p:nvCxnSpPr>
        <p:spPr>
          <a:xfrm flipV="1">
            <a:off x="7571534" y="2172656"/>
            <a:ext cx="281240" cy="2389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1" y="1159798"/>
            <a:ext cx="6580934" cy="369332"/>
          </a:xfrm>
          <a:prstGeom prst="rect">
            <a:avLst/>
          </a:prstGeom>
          <a:noFill/>
        </p:spPr>
        <p:txBody>
          <a:bodyPr wrap="square" rtlCol="0">
            <a:spAutoFit/>
          </a:bodyPr>
          <a:lstStyle/>
          <a:p>
            <a:r>
              <a:rPr lang="en-US" b="1" dirty="0"/>
              <a:t>Estimated ORs for combinations of smoking and age  </a:t>
            </a:r>
            <a:endParaRPr lang="el-GR"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13</a:t>
            </a:fld>
            <a:endParaRPr lang="el-GR"/>
          </a:p>
        </p:txBody>
      </p:sp>
    </p:spTree>
    <p:extLst>
      <p:ext uri="{BB962C8B-B14F-4D97-AF65-F5344CB8AC3E}">
        <p14:creationId xmlns:p14="http://schemas.microsoft.com/office/powerpoint/2010/main" val="3739365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10862"/>
            <a:ext cx="7772400" cy="707886"/>
          </a:xfrm>
          <a:prstGeom prst="rect">
            <a:avLst/>
          </a:prstGeom>
          <a:noFill/>
        </p:spPr>
        <p:txBody>
          <a:bodyPr wrap="square" rtlCol="0">
            <a:spAutoFit/>
          </a:bodyPr>
          <a:lstStyle/>
          <a:p>
            <a:pPr algn="ctr"/>
            <a:r>
              <a:rPr lang="en-US" sz="2000" b="1" dirty="0">
                <a:solidFill>
                  <a:srgbClr val="FF0000"/>
                </a:solidFill>
              </a:rPr>
              <a:t>INTERPRETATION </a:t>
            </a:r>
            <a:r>
              <a:rPr lang="en-US" sz="2000" b="1" dirty="0" smtClean="0">
                <a:solidFill>
                  <a:srgbClr val="FF0000"/>
                </a:solidFill>
              </a:rPr>
              <a:t>OF INTERACTION </a:t>
            </a:r>
            <a:r>
              <a:rPr lang="en-US" sz="2000" b="1" dirty="0">
                <a:solidFill>
                  <a:srgbClr val="FF0000"/>
                </a:solidFill>
              </a:rPr>
              <a:t>ON MULTIPLICATIVE SCALE</a:t>
            </a:r>
            <a:endParaRPr lang="el-GR" sz="2000" b="1" dirty="0">
              <a:solidFill>
                <a:srgbClr val="FF0000"/>
              </a:solidFill>
            </a:endParaRPr>
          </a:p>
        </p:txBody>
      </p:sp>
      <mc:AlternateContent xmlns:mc="http://schemas.openxmlformats.org/markup-compatibility/2006">
        <mc:Choice xmlns:a14="http://schemas.microsoft.com/office/drawing/2010/main" Requires="a14">
          <p:sp>
            <p:nvSpPr>
              <p:cNvPr id="5" name="TextBox 4"/>
              <p:cNvSpPr txBox="1"/>
              <p:nvPr/>
            </p:nvSpPr>
            <p:spPr>
              <a:xfrm>
                <a:off x="762000" y="1267850"/>
                <a:ext cx="7772400" cy="4832285"/>
              </a:xfrm>
              <a:prstGeom prst="rect">
                <a:avLst/>
              </a:prstGeom>
              <a:noFill/>
            </p:spPr>
            <p:txBody>
              <a:bodyPr wrap="square" rtlCol="0">
                <a:spAutoFit/>
              </a:bodyPr>
              <a:lstStyle/>
              <a:p>
                <a:r>
                  <a:rPr lang="en-US" i="1" dirty="0"/>
                  <a:t>NOTE: when the coefficients for the main effects (log of rate ratios or log odds ratios) are both positive (rate or odds ratios &gt;1)</a:t>
                </a:r>
              </a:p>
              <a:p>
                <a:endParaRPr lang="en-US" i="1" dirty="0"/>
              </a:p>
              <a:p>
                <a:r>
                  <a:rPr lang="en-US" dirty="0"/>
                  <a:t>• interaction coefficient </a:t>
                </a:r>
                <a:r>
                  <a:rPr lang="el-GR" dirty="0"/>
                  <a:t>β</a:t>
                </a:r>
                <a:r>
                  <a:rPr lang="el-GR" baseline="-25000" dirty="0"/>
                  <a:t>3</a:t>
                </a:r>
                <a:r>
                  <a:rPr lang="el-GR" dirty="0"/>
                  <a:t> =</a:t>
                </a:r>
                <a:r>
                  <a:rPr lang="en-US" dirty="0"/>
                  <a:t>0  multiplicatively index </a:t>
                </a:r>
                <a14:m>
                  <m:oMath xmlns:m="http://schemas.openxmlformats.org/officeDocument/2006/math">
                    <m:sSup>
                      <m:sSupPr>
                        <m:ctrlPr>
                          <a:rPr lang="en-GB" b="1" i="1" smtClean="0">
                            <a:solidFill>
                              <a:schemeClr val="tx1"/>
                            </a:solidFill>
                            <a:latin typeface="Cambria Math" panose="02040503050406030204" pitchFamily="18" charset="0"/>
                          </a:rPr>
                        </m:ctrlPr>
                      </m:sSupPr>
                      <m:e>
                        <m:r>
                          <a:rPr lang="en-US" b="1" i="1">
                            <a:solidFill>
                              <a:schemeClr val="tx1"/>
                            </a:solidFill>
                            <a:latin typeface="Cambria Math"/>
                          </a:rPr>
                          <m:t>𝒆</m:t>
                        </m:r>
                      </m:e>
                      <m:sup>
                        <m:sSub>
                          <m:sSubPr>
                            <m:ctrlPr>
                              <a:rPr lang="en-US" b="1" i="1">
                                <a:solidFill>
                                  <a:schemeClr val="tx1"/>
                                </a:solidFill>
                                <a:latin typeface="Cambria Math" panose="02040503050406030204" pitchFamily="18" charset="0"/>
                              </a:rPr>
                            </m:ctrlPr>
                          </m:sSubPr>
                          <m:e>
                            <m:r>
                              <a:rPr lang="el-GR" b="1" i="1">
                                <a:solidFill>
                                  <a:schemeClr val="tx1"/>
                                </a:solidFill>
                                <a:latin typeface="Cambria Math"/>
                              </a:rPr>
                              <m:t>𝜷</m:t>
                            </m:r>
                          </m:e>
                          <m:sub>
                            <m:r>
                              <a:rPr lang="en-US" b="1" i="1">
                                <a:solidFill>
                                  <a:schemeClr val="tx1"/>
                                </a:solidFill>
                                <a:latin typeface="Cambria Math"/>
                              </a:rPr>
                              <m:t>𝟑</m:t>
                            </m:r>
                          </m:sub>
                        </m:sSub>
                      </m:sup>
                    </m:sSup>
                  </m:oMath>
                </a14:m>
                <a:r>
                  <a:rPr lang="en-US" dirty="0"/>
                  <a:t>=1 </a:t>
                </a:r>
                <a:r>
                  <a:rPr lang="en-US" dirty="0">
                    <a:sym typeface="Wingdings" pitchFamily="2" charset="2"/>
                  </a:rPr>
                  <a:t>: </a:t>
                </a:r>
                <a:r>
                  <a:rPr lang="en-US" dirty="0"/>
                  <a:t>no interaction, e.g. </a:t>
                </a:r>
                <a:r>
                  <a:rPr lang="en-US" b="1" dirty="0"/>
                  <a:t>smoke </a:t>
                </a:r>
                <a:r>
                  <a:rPr lang="en-US" dirty="0"/>
                  <a:t>and </a:t>
                </a:r>
                <a:r>
                  <a:rPr lang="en-US" b="1" dirty="0"/>
                  <a:t>age </a:t>
                </a:r>
                <a:r>
                  <a:rPr lang="en-GB" dirty="0"/>
                  <a:t>combine multiplicatively</a:t>
                </a:r>
              </a:p>
              <a:p>
                <a:endParaRPr lang="en-GB" dirty="0"/>
              </a:p>
              <a:p>
                <a:r>
                  <a:rPr lang="en-US" dirty="0"/>
                  <a:t>• interaction coefficient </a:t>
                </a:r>
                <a:r>
                  <a:rPr lang="el-GR" dirty="0"/>
                  <a:t>β</a:t>
                </a:r>
                <a:r>
                  <a:rPr lang="el-GR" baseline="-25000" dirty="0"/>
                  <a:t>3 </a:t>
                </a:r>
                <a:r>
                  <a:rPr lang="en-US" dirty="0"/>
                  <a:t>&lt;0 multiplicativity index </a:t>
                </a:r>
                <a14:m>
                  <m:oMath xmlns:m="http://schemas.openxmlformats.org/officeDocument/2006/math">
                    <m:sSup>
                      <m:sSupPr>
                        <m:ctrlPr>
                          <a:rPr lang="en-GB" b="1" i="1">
                            <a:latin typeface="Cambria Math" panose="02040503050406030204" pitchFamily="18" charset="0"/>
                          </a:rPr>
                        </m:ctrlPr>
                      </m:sSupPr>
                      <m:e>
                        <m:r>
                          <a:rPr lang="en-US" b="1" i="1">
                            <a:latin typeface="Cambria Math"/>
                          </a:rPr>
                          <m:t>𝒆</m:t>
                        </m:r>
                      </m:e>
                      <m:sup>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𝟑</m:t>
                            </m:r>
                          </m:sub>
                        </m:sSub>
                      </m:sup>
                    </m:sSup>
                  </m:oMath>
                </a14:m>
                <a:r>
                  <a:rPr lang="el-GR" dirty="0"/>
                  <a:t>&lt;</a:t>
                </a:r>
                <a:r>
                  <a:rPr lang="en-US" dirty="0"/>
                  <a:t>1 (as is in our example) : combined effect of e.g. </a:t>
                </a:r>
                <a:r>
                  <a:rPr lang="en-US" b="1" dirty="0"/>
                  <a:t>smoke </a:t>
                </a:r>
                <a:r>
                  <a:rPr lang="en-US" dirty="0"/>
                  <a:t>and </a:t>
                </a:r>
                <a:r>
                  <a:rPr lang="en-US" b="1" dirty="0"/>
                  <a:t>age </a:t>
                </a:r>
                <a:r>
                  <a:rPr lang="en-US" b="1" i="1" dirty="0"/>
                  <a:t>less </a:t>
                </a:r>
                <a:r>
                  <a:rPr lang="en-US" dirty="0"/>
                  <a:t>than multiplicative (sub-multiplicative)</a:t>
                </a:r>
              </a:p>
              <a:p>
                <a:endParaRPr lang="en-US" dirty="0"/>
              </a:p>
              <a:p>
                <a:r>
                  <a:rPr lang="en-US" dirty="0"/>
                  <a:t>• interaction coefficient </a:t>
                </a:r>
                <a:r>
                  <a:rPr lang="el-GR" dirty="0"/>
                  <a:t>β</a:t>
                </a:r>
                <a:r>
                  <a:rPr lang="el-GR" baseline="-25000" dirty="0"/>
                  <a:t>3 </a:t>
                </a:r>
                <a:r>
                  <a:rPr lang="en-US" dirty="0"/>
                  <a:t>&gt;0 multiplicativity index </a:t>
                </a:r>
                <a14:m>
                  <m:oMath xmlns:m="http://schemas.openxmlformats.org/officeDocument/2006/math">
                    <m:sSup>
                      <m:sSupPr>
                        <m:ctrlPr>
                          <a:rPr lang="en-GB" b="1" i="1">
                            <a:latin typeface="Cambria Math" panose="02040503050406030204" pitchFamily="18" charset="0"/>
                          </a:rPr>
                        </m:ctrlPr>
                      </m:sSupPr>
                      <m:e>
                        <m:r>
                          <a:rPr lang="en-US" b="1" i="1">
                            <a:latin typeface="Cambria Math"/>
                          </a:rPr>
                          <m:t>𝒆</m:t>
                        </m:r>
                      </m:e>
                      <m:sup>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𝟑</m:t>
                            </m:r>
                          </m:sub>
                        </m:sSub>
                      </m:sup>
                    </m:sSup>
                  </m:oMath>
                </a14:m>
                <a:r>
                  <a:rPr lang="en-US" dirty="0"/>
                  <a:t>&gt;1 : combined effect of e.g. </a:t>
                </a:r>
                <a:r>
                  <a:rPr lang="en-US" b="1" dirty="0"/>
                  <a:t>smoke </a:t>
                </a:r>
                <a:r>
                  <a:rPr lang="en-US" dirty="0"/>
                  <a:t>and </a:t>
                </a:r>
                <a:r>
                  <a:rPr lang="en-GB" b="1" dirty="0"/>
                  <a:t>age </a:t>
                </a:r>
                <a:r>
                  <a:rPr lang="en-GB" i="1" dirty="0"/>
                  <a:t>greater </a:t>
                </a:r>
                <a:r>
                  <a:rPr lang="en-GB" dirty="0"/>
                  <a:t>than multiplicative (super multiplicative)</a:t>
                </a:r>
              </a:p>
              <a:p>
                <a:endParaRPr lang="en-GB" dirty="0"/>
              </a:p>
              <a:p>
                <a:r>
                  <a:rPr lang="en-US" dirty="0">
                    <a:solidFill>
                      <a:srgbClr val="FF0000"/>
                    </a:solidFill>
                  </a:rPr>
                  <a:t>NOTE: </a:t>
                </a:r>
              </a:p>
              <a:p>
                <a:r>
                  <a:rPr lang="en-US" dirty="0">
                    <a:solidFill>
                      <a:srgbClr val="FF0000"/>
                    </a:solidFill>
                  </a:rPr>
                  <a:t>low power : false negative results [type II error]</a:t>
                </a:r>
              </a:p>
              <a:p>
                <a:r>
                  <a:rPr lang="en-GB" dirty="0">
                    <a:solidFill>
                      <a:srgbClr val="FF0000"/>
                    </a:solidFill>
                  </a:rPr>
                  <a:t>multiple tests:  false positive results [type I error]</a:t>
                </a:r>
                <a:endParaRPr lang="el-GR"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762000" y="1267850"/>
                <a:ext cx="7772400" cy="4832285"/>
              </a:xfrm>
              <a:prstGeom prst="rect">
                <a:avLst/>
              </a:prstGeom>
              <a:blipFill>
                <a:blip r:embed="rId3"/>
                <a:stretch>
                  <a:fillRect l="-627" t="-631" b="-1135"/>
                </a:stretch>
              </a:blipFill>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14</a:t>
            </a:fld>
            <a:endParaRPr lang="el-GR"/>
          </a:p>
        </p:txBody>
      </p:sp>
      <p:sp>
        <p:nvSpPr>
          <p:cNvPr id="4" name="Ορθογώνιο 3"/>
          <p:cNvSpPr/>
          <p:nvPr/>
        </p:nvSpPr>
        <p:spPr>
          <a:xfrm>
            <a:off x="3334599" y="742434"/>
            <a:ext cx="284052" cy="369332"/>
          </a:xfrm>
          <a:prstGeom prst="rect">
            <a:avLst/>
          </a:prstGeom>
        </p:spPr>
        <p:txBody>
          <a:bodyPr wrap="none">
            <a:spAutoFit/>
          </a:bodyPr>
          <a:lstStyle/>
          <a:p>
            <a:r>
              <a:rPr lang="en-US" b="1" dirty="0">
                <a:solidFill>
                  <a:srgbClr val="FF0000"/>
                </a:solidFill>
              </a:rPr>
              <a:t> </a:t>
            </a:r>
            <a:endParaRPr lang="el-GR" dirty="0"/>
          </a:p>
        </p:txBody>
      </p:sp>
    </p:spTree>
    <p:extLst>
      <p:ext uri="{BB962C8B-B14F-4D97-AF65-F5344CB8AC3E}">
        <p14:creationId xmlns:p14="http://schemas.microsoft.com/office/powerpoint/2010/main" val="1585411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447" y="1265113"/>
            <a:ext cx="6215106" cy="921749"/>
          </a:xfrm>
        </p:spPr>
        <p:txBody>
          <a:bodyPr>
            <a:noAutofit/>
          </a:bodyPr>
          <a:lstStyle/>
          <a:p>
            <a:r>
              <a:rPr lang="en-US" sz="3000" b="1" dirty="0">
                <a:solidFill>
                  <a:srgbClr val="FF0000"/>
                </a:solidFill>
              </a:rPr>
              <a:t>Interaction on additive scale</a:t>
            </a:r>
            <a:endParaRPr lang="el-GR" sz="3000" b="1"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1237593" y="2343150"/>
                <a:ext cx="6668814" cy="2849579"/>
              </a:xfrm>
              <a:prstGeom prst="rect">
                <a:avLst/>
              </a:prstGeom>
            </p:spPr>
            <p:txBody>
              <a:bodyPr wrap="square">
                <a:spAutoFit/>
              </a:bodyPr>
              <a:lstStyle/>
              <a:p>
                <a:r>
                  <a:rPr lang="en-US" sz="1800" dirty="0"/>
                  <a:t>Recall: </a:t>
                </a:r>
              </a:p>
              <a:p>
                <a:endParaRPr lang="en-US" sz="1800" dirty="0"/>
              </a:p>
              <a:p>
                <a:r>
                  <a:rPr lang="en-US" sz="1800" dirty="0"/>
                  <a:t>interaction coefficient </a:t>
                </a:r>
                <a:r>
                  <a:rPr lang="el-GR" sz="1800" dirty="0"/>
                  <a:t>β</a:t>
                </a:r>
                <a:r>
                  <a:rPr lang="el-GR" sz="1800" baseline="-25000" dirty="0"/>
                  <a:t>3 </a:t>
                </a:r>
                <a:r>
                  <a:rPr lang="en-US" sz="1800" dirty="0"/>
                  <a:t>&lt;0 multiplicativity index </a:t>
                </a:r>
                <a14:m>
                  <m:oMath xmlns:m="http://schemas.openxmlformats.org/officeDocument/2006/math">
                    <m:sSup>
                      <m:sSupPr>
                        <m:ctrlPr>
                          <a:rPr lang="en-GB" sz="1800" b="1" i="1">
                            <a:latin typeface="Cambria Math" panose="02040503050406030204" pitchFamily="18" charset="0"/>
                          </a:rPr>
                        </m:ctrlPr>
                      </m:sSupPr>
                      <m:e>
                        <m:r>
                          <a:rPr lang="en-US" sz="1800" b="1" i="1">
                            <a:latin typeface="Cambria Math"/>
                          </a:rPr>
                          <m:t>𝒆</m:t>
                        </m:r>
                      </m:e>
                      <m:sup>
                        <m:sSub>
                          <m:sSubPr>
                            <m:ctrlPr>
                              <a:rPr lang="en-US" sz="1800" b="1" i="1">
                                <a:latin typeface="Cambria Math" panose="02040503050406030204" pitchFamily="18" charset="0"/>
                              </a:rPr>
                            </m:ctrlPr>
                          </m:sSubPr>
                          <m:e>
                            <m:r>
                              <a:rPr lang="el-GR" sz="1800" b="1" i="1">
                                <a:latin typeface="Cambria Math"/>
                              </a:rPr>
                              <m:t>𝜷</m:t>
                            </m:r>
                          </m:e>
                          <m:sub>
                            <m:r>
                              <a:rPr lang="en-US" sz="1800" b="1" i="1">
                                <a:latin typeface="Cambria Math"/>
                              </a:rPr>
                              <m:t>𝟑</m:t>
                            </m:r>
                          </m:sub>
                        </m:sSub>
                      </m:sup>
                    </m:sSup>
                  </m:oMath>
                </a14:m>
                <a:r>
                  <a:rPr lang="el-GR" sz="1800" dirty="0"/>
                  <a:t>&lt;</a:t>
                </a:r>
                <a:r>
                  <a:rPr lang="en-US" sz="1800" dirty="0"/>
                  <a:t>1:  combined effect of </a:t>
                </a:r>
                <a:r>
                  <a:rPr lang="en-US" sz="1800" b="1" dirty="0"/>
                  <a:t>smoke </a:t>
                </a:r>
                <a:r>
                  <a:rPr lang="en-US" sz="1800" dirty="0"/>
                  <a:t>and </a:t>
                </a:r>
                <a:r>
                  <a:rPr lang="en-US" sz="1800" b="1" dirty="0"/>
                  <a:t>age </a:t>
                </a:r>
                <a:r>
                  <a:rPr lang="en-US" sz="1800" b="1" i="1" dirty="0"/>
                  <a:t>less </a:t>
                </a:r>
                <a:r>
                  <a:rPr lang="en-US" sz="1800" dirty="0"/>
                  <a:t>than multiplicative (sub-multiplicative)</a:t>
                </a:r>
              </a:p>
              <a:p>
                <a:endParaRPr lang="en-US" sz="1800" b="1" dirty="0">
                  <a:solidFill>
                    <a:srgbClr val="FF0000"/>
                  </a:solidFill>
                </a:endParaRPr>
              </a:p>
              <a:p>
                <a:endParaRPr lang="en-US" sz="1800" b="1" dirty="0">
                  <a:solidFill>
                    <a:srgbClr val="FF0000"/>
                  </a:solidFill>
                </a:endParaRPr>
              </a:p>
              <a:p>
                <a:endParaRPr lang="en-US" sz="1800" b="1" dirty="0">
                  <a:solidFill>
                    <a:srgbClr val="FF0000"/>
                  </a:solidFill>
                </a:endParaRPr>
              </a:p>
              <a:p>
                <a:r>
                  <a:rPr lang="en-US" sz="1800" b="1" dirty="0">
                    <a:solidFill>
                      <a:srgbClr val="FF0000"/>
                    </a:solidFill>
                  </a:rPr>
                  <a:t>MAYBE ADDITIVE??????</a:t>
                </a:r>
              </a:p>
              <a:p>
                <a:r>
                  <a:rPr lang="en-US" sz="1800" dirty="0"/>
                  <a:t>- Compare differences instead of ratios</a:t>
                </a:r>
              </a:p>
            </p:txBody>
          </p:sp>
        </mc:Choice>
        <mc:Fallback xmlns="">
          <p:sp>
            <p:nvSpPr>
              <p:cNvPr id="3" name="Rectangle 2"/>
              <p:cNvSpPr>
                <a:spLocks noRot="1" noChangeAspect="1" noMove="1" noResize="1" noEditPoints="1" noAdjustHandles="1" noChangeArrowheads="1" noChangeShapeType="1" noTextEdit="1"/>
              </p:cNvSpPr>
              <p:nvPr/>
            </p:nvSpPr>
            <p:spPr>
              <a:xfrm>
                <a:off x="1237593" y="2343150"/>
                <a:ext cx="6668814" cy="2849579"/>
              </a:xfrm>
              <a:prstGeom prst="rect">
                <a:avLst/>
              </a:prstGeom>
              <a:blipFill>
                <a:blip r:embed="rId2" cstate="print"/>
                <a:stretch>
                  <a:fillRect l="-731" t="-855" b="-320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15</a:t>
            </a:fld>
            <a:endParaRPr lang="el-GR"/>
          </a:p>
        </p:txBody>
      </p:sp>
    </p:spTree>
    <p:extLst>
      <p:ext uri="{BB962C8B-B14F-4D97-AF65-F5344CB8AC3E}">
        <p14:creationId xmlns:p14="http://schemas.microsoft.com/office/powerpoint/2010/main" val="351229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008421468"/>
              </p:ext>
            </p:extLst>
          </p:nvPr>
        </p:nvGraphicFramePr>
        <p:xfrm>
          <a:off x="304798" y="1143000"/>
          <a:ext cx="8610604" cy="5143500"/>
        </p:xfrm>
        <a:graphic>
          <a:graphicData uri="http://schemas.openxmlformats.org/drawingml/2006/table">
            <a:tbl>
              <a:tblPr firstRow="1" bandRow="1">
                <a:tableStyleId>{5C22544A-7EE6-4342-B048-85BDC9FD1C3A}</a:tableStyleId>
              </a:tblPr>
              <a:tblGrid>
                <a:gridCol w="1737920">
                  <a:extLst>
                    <a:ext uri="{9D8B030D-6E8A-4147-A177-3AD203B41FA5}">
                      <a16:colId xmlns:a16="http://schemas.microsoft.com/office/drawing/2014/main" val="20000"/>
                    </a:ext>
                  </a:extLst>
                </a:gridCol>
                <a:gridCol w="1132280">
                  <a:extLst>
                    <a:ext uri="{9D8B030D-6E8A-4147-A177-3AD203B41FA5}">
                      <a16:colId xmlns:a16="http://schemas.microsoft.com/office/drawing/2014/main" val="20001"/>
                    </a:ext>
                  </a:extLst>
                </a:gridCol>
                <a:gridCol w="1435101">
                  <a:extLst>
                    <a:ext uri="{9D8B030D-6E8A-4147-A177-3AD203B41FA5}">
                      <a16:colId xmlns:a16="http://schemas.microsoft.com/office/drawing/2014/main" val="20002"/>
                    </a:ext>
                  </a:extLst>
                </a:gridCol>
                <a:gridCol w="1435101">
                  <a:extLst>
                    <a:ext uri="{9D8B030D-6E8A-4147-A177-3AD203B41FA5}">
                      <a16:colId xmlns:a16="http://schemas.microsoft.com/office/drawing/2014/main" val="20003"/>
                    </a:ext>
                  </a:extLst>
                </a:gridCol>
                <a:gridCol w="1435101">
                  <a:extLst>
                    <a:ext uri="{9D8B030D-6E8A-4147-A177-3AD203B41FA5}">
                      <a16:colId xmlns:a16="http://schemas.microsoft.com/office/drawing/2014/main" val="20004"/>
                    </a:ext>
                  </a:extLst>
                </a:gridCol>
                <a:gridCol w="1435101">
                  <a:extLst>
                    <a:ext uri="{9D8B030D-6E8A-4147-A177-3AD203B41FA5}">
                      <a16:colId xmlns:a16="http://schemas.microsoft.com/office/drawing/2014/main" val="20005"/>
                    </a:ext>
                  </a:extLst>
                </a:gridCol>
              </a:tblGrid>
              <a:tr h="278130">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r>
                        <a:rPr lang="en-US" sz="1600" dirty="0"/>
                        <a:t>Depression</a:t>
                      </a:r>
                    </a:p>
                  </a:txBody>
                  <a:tcPr marL="68580" marR="68580" marT="34290" marB="34290"/>
                </a:tc>
                <a:tc>
                  <a:txBody>
                    <a:bodyPr/>
                    <a:lstStyle/>
                    <a:p>
                      <a:endParaRPr lang="en-US" sz="1600"/>
                    </a:p>
                  </a:txBody>
                  <a:tcPr marL="68580" marR="68580" marT="34290" marB="34290"/>
                </a:tc>
                <a:tc>
                  <a:txBody>
                    <a:bodyPr/>
                    <a:lstStyle/>
                    <a:p>
                      <a:endParaRPr lang="en-US" sz="1600"/>
                    </a:p>
                  </a:txBody>
                  <a:tcPr marL="68580" marR="68580" marT="34290" marB="34290"/>
                </a:tc>
                <a:tc>
                  <a:txBody>
                    <a:bodyPr/>
                    <a:lstStyle/>
                    <a:p>
                      <a:endParaRPr lang="en-US" sz="1600"/>
                    </a:p>
                  </a:txBody>
                  <a:tcPr marL="68580" marR="68580" marT="34290" marB="34290"/>
                </a:tc>
                <a:extLst>
                  <a:ext uri="{0D108BD9-81ED-4DB2-BD59-A6C34878D82A}">
                    <a16:rowId xmlns:a16="http://schemas.microsoft.com/office/drawing/2014/main" val="10000"/>
                  </a:ext>
                </a:extLst>
              </a:tr>
              <a:tr h="388620">
                <a:tc>
                  <a:txBody>
                    <a:bodyPr/>
                    <a:lstStyle/>
                    <a:p>
                      <a:r>
                        <a:rPr lang="en-US" sz="1600" dirty="0"/>
                        <a:t>Prior</a:t>
                      </a:r>
                      <a:r>
                        <a:rPr lang="en-US" sz="1600" baseline="0" dirty="0"/>
                        <a:t> Vulnerability</a:t>
                      </a:r>
                      <a:endParaRPr lang="en-US" sz="1600" dirty="0"/>
                    </a:p>
                  </a:txBody>
                  <a:tcPr marL="68580" marR="68580" marT="34290" marB="34290"/>
                </a:tc>
                <a:tc>
                  <a:txBody>
                    <a:bodyPr/>
                    <a:lstStyle/>
                    <a:p>
                      <a:r>
                        <a:rPr lang="en-US" sz="1600" dirty="0"/>
                        <a:t>Stress</a:t>
                      </a:r>
                    </a:p>
                  </a:txBody>
                  <a:tcPr marL="68580" marR="68580" marT="34290" marB="34290"/>
                </a:tc>
                <a:tc>
                  <a:txBody>
                    <a:bodyPr/>
                    <a:lstStyle/>
                    <a:p>
                      <a:r>
                        <a:rPr lang="en-US" sz="1600" dirty="0"/>
                        <a:t>No</a:t>
                      </a:r>
                    </a:p>
                  </a:txBody>
                  <a:tcPr marL="68580" marR="68580" marT="34290" marB="34290"/>
                </a:tc>
                <a:tc>
                  <a:txBody>
                    <a:bodyPr/>
                    <a:lstStyle/>
                    <a:p>
                      <a:r>
                        <a:rPr lang="en-US" sz="1600" dirty="0"/>
                        <a:t>Yes</a:t>
                      </a:r>
                    </a:p>
                  </a:txBody>
                  <a:tcPr marL="68580" marR="68580" marT="34290" marB="34290"/>
                </a:tc>
                <a:tc>
                  <a:txBody>
                    <a:bodyPr/>
                    <a:lstStyle/>
                    <a:p>
                      <a:r>
                        <a:rPr lang="en-US" sz="1600" dirty="0"/>
                        <a:t>Risk of depression</a:t>
                      </a:r>
                    </a:p>
                  </a:txBody>
                  <a:tcPr marL="68580" marR="68580" marT="34290" marB="34290"/>
                </a:tc>
                <a:tc>
                  <a:txBody>
                    <a:bodyPr/>
                    <a:lstStyle/>
                    <a:p>
                      <a:endParaRPr lang="en-US" sz="1600"/>
                    </a:p>
                  </a:txBody>
                  <a:tcPr marL="68580" marR="68580" marT="34290" marB="34290"/>
                </a:tc>
                <a:extLst>
                  <a:ext uri="{0D108BD9-81ED-4DB2-BD59-A6C34878D82A}">
                    <a16:rowId xmlns:a16="http://schemas.microsoft.com/office/drawing/2014/main" val="10001"/>
                  </a:ext>
                </a:extLst>
              </a:tr>
              <a:tr h="278130">
                <a:tc>
                  <a:txBody>
                    <a:bodyPr/>
                    <a:lstStyle/>
                    <a:p>
                      <a:r>
                        <a:rPr lang="en-US" sz="1600" dirty="0"/>
                        <a:t>No</a:t>
                      </a:r>
                    </a:p>
                  </a:txBody>
                  <a:tcPr marL="68580" marR="68580" marT="34290" marB="34290"/>
                </a:tc>
                <a:tc>
                  <a:txBody>
                    <a:bodyPr/>
                    <a:lstStyle/>
                    <a:p>
                      <a:r>
                        <a:rPr lang="en-US" sz="1600" dirty="0"/>
                        <a:t>No</a:t>
                      </a:r>
                    </a:p>
                  </a:txBody>
                  <a:tcPr marL="68580" marR="68580" marT="34290" marB="34290"/>
                </a:tc>
                <a:tc>
                  <a:txBody>
                    <a:bodyPr/>
                    <a:lstStyle/>
                    <a:p>
                      <a:r>
                        <a:rPr lang="en-US" sz="1600" dirty="0"/>
                        <a:t>191</a:t>
                      </a:r>
                    </a:p>
                  </a:txBody>
                  <a:tcPr marL="68580" marR="68580" marT="34290" marB="34290"/>
                </a:tc>
                <a:tc>
                  <a:txBody>
                    <a:bodyPr/>
                    <a:lstStyle/>
                    <a:p>
                      <a:r>
                        <a:rPr lang="en-US" sz="1600" dirty="0"/>
                        <a:t>2</a:t>
                      </a:r>
                    </a:p>
                  </a:txBody>
                  <a:tcPr marL="68580" marR="68580" marT="34290" marB="34290"/>
                </a:tc>
                <a:tc>
                  <a:txBody>
                    <a:bodyPr/>
                    <a:lstStyle/>
                    <a:p>
                      <a:r>
                        <a:rPr lang="en-US" sz="1600" dirty="0"/>
                        <a:t>0.010</a:t>
                      </a:r>
                    </a:p>
                  </a:txBody>
                  <a:tcPr marL="68580" marR="68580" marT="34290" marB="34290"/>
                </a:tc>
                <a:tc>
                  <a:txBody>
                    <a:bodyPr/>
                    <a:lstStyle/>
                    <a:p>
                      <a:r>
                        <a:rPr lang="en-US" sz="1600" dirty="0"/>
                        <a:t>p</a:t>
                      </a:r>
                      <a:r>
                        <a:rPr lang="en-US" sz="1600" baseline="-25000" dirty="0"/>
                        <a:t>00</a:t>
                      </a:r>
                    </a:p>
                  </a:txBody>
                  <a:tcPr marL="68580" marR="68580" marT="34290" marB="34290"/>
                </a:tc>
                <a:extLst>
                  <a:ext uri="{0D108BD9-81ED-4DB2-BD59-A6C34878D82A}">
                    <a16:rowId xmlns:a16="http://schemas.microsoft.com/office/drawing/2014/main" val="10002"/>
                  </a:ext>
                </a:extLst>
              </a:tr>
              <a:tr h="278130">
                <a:tc>
                  <a:txBody>
                    <a:bodyPr/>
                    <a:lstStyle/>
                    <a:p>
                      <a:endParaRPr lang="en-US" sz="1600"/>
                    </a:p>
                  </a:txBody>
                  <a:tcPr marL="68580" marR="68580" marT="34290" marB="34290"/>
                </a:tc>
                <a:tc>
                  <a:txBody>
                    <a:bodyPr/>
                    <a:lstStyle/>
                    <a:p>
                      <a:r>
                        <a:rPr lang="en-US" sz="1600" dirty="0"/>
                        <a:t>Yes</a:t>
                      </a:r>
                    </a:p>
                  </a:txBody>
                  <a:tcPr marL="68580" marR="68580" marT="34290" marB="34290"/>
                </a:tc>
                <a:tc>
                  <a:txBody>
                    <a:bodyPr/>
                    <a:lstStyle/>
                    <a:p>
                      <a:r>
                        <a:rPr lang="en-US" sz="1600" dirty="0"/>
                        <a:t>79</a:t>
                      </a:r>
                    </a:p>
                  </a:txBody>
                  <a:tcPr marL="68580" marR="68580" marT="34290" marB="34290"/>
                </a:tc>
                <a:tc>
                  <a:txBody>
                    <a:bodyPr/>
                    <a:lstStyle/>
                    <a:p>
                      <a:r>
                        <a:rPr lang="en-US" sz="1600" dirty="0"/>
                        <a:t>9</a:t>
                      </a:r>
                    </a:p>
                  </a:txBody>
                  <a:tcPr marL="68580" marR="68580" marT="34290" marB="34290"/>
                </a:tc>
                <a:tc>
                  <a:txBody>
                    <a:bodyPr/>
                    <a:lstStyle/>
                    <a:p>
                      <a:r>
                        <a:rPr lang="en-US" sz="1600" dirty="0"/>
                        <a:t>0.102</a:t>
                      </a:r>
                    </a:p>
                  </a:txBody>
                  <a:tcPr marL="68580" marR="68580" marT="34290" marB="34290"/>
                </a:tc>
                <a:tc>
                  <a:txBody>
                    <a:bodyPr/>
                    <a:lstStyle/>
                    <a:p>
                      <a:r>
                        <a:rPr lang="en-US" sz="1600" dirty="0"/>
                        <a:t>p</a:t>
                      </a:r>
                      <a:r>
                        <a:rPr lang="en-US" sz="1600" baseline="-25000" dirty="0"/>
                        <a:t>01</a:t>
                      </a:r>
                    </a:p>
                  </a:txBody>
                  <a:tcPr marL="68580" marR="68580" marT="34290" marB="34290"/>
                </a:tc>
                <a:extLst>
                  <a:ext uri="{0D108BD9-81ED-4DB2-BD59-A6C34878D82A}">
                    <a16:rowId xmlns:a16="http://schemas.microsoft.com/office/drawing/2014/main" val="10003"/>
                  </a:ext>
                </a:extLst>
              </a:tr>
              <a:tr h="708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Effect</a:t>
                      </a:r>
                      <a:r>
                        <a:rPr lang="en-US" sz="1600" baseline="0" dirty="0"/>
                        <a:t> of stress given no vulnerability</a:t>
                      </a:r>
                      <a:endParaRPr lang="en-US" sz="1600" dirty="0"/>
                    </a:p>
                  </a:txBody>
                  <a:tcPr marL="68580" marR="68580" marT="34290" marB="34290"/>
                </a:tc>
                <a:tc>
                  <a:txBody>
                    <a:bodyPr/>
                    <a:lstStyle/>
                    <a:p>
                      <a:endParaRPr lang="en-US" sz="1600" dirty="0"/>
                    </a:p>
                  </a:txBody>
                  <a:tcPr marL="68580" marR="68580" marT="34290" marB="34290"/>
                </a:tc>
                <a:tc gridSpan="2">
                  <a:txBody>
                    <a:bodyPr/>
                    <a:lstStyle/>
                    <a:p>
                      <a:r>
                        <a:rPr lang="en-US" sz="1600" dirty="0"/>
                        <a:t>OR = 10.9 (2.3, 51.5)</a:t>
                      </a:r>
                    </a:p>
                  </a:txBody>
                  <a:tcPr marL="68580" marR="68580" marT="34290" marB="34290"/>
                </a:tc>
                <a:tc hMerge="1">
                  <a:txBody>
                    <a:bodyPr/>
                    <a:lstStyle/>
                    <a:p>
                      <a:endParaRPr lang="en-US" dirty="0"/>
                    </a:p>
                  </a:txBody>
                  <a:tcPr/>
                </a:tc>
                <a:tc>
                  <a:txBody>
                    <a:bodyPr/>
                    <a:lstStyle/>
                    <a:p>
                      <a:r>
                        <a:rPr lang="en-US" sz="1600" dirty="0"/>
                        <a:t>Risk</a:t>
                      </a:r>
                      <a:r>
                        <a:rPr lang="en-US" sz="1600" baseline="0" dirty="0"/>
                        <a:t> Difference (RD)=</a:t>
                      </a:r>
                      <a:r>
                        <a:rPr lang="en-US" sz="1600" dirty="0"/>
                        <a:t> 0.092 (0.027,0.157)</a:t>
                      </a:r>
                    </a:p>
                  </a:txBody>
                  <a:tcPr marL="68580" marR="68580" marT="34290" marB="34290"/>
                </a:tc>
                <a:tc>
                  <a:txBody>
                    <a:bodyPr/>
                    <a:lstStyle/>
                    <a:p>
                      <a:endParaRPr lang="en-US" sz="1600" dirty="0"/>
                    </a:p>
                  </a:txBody>
                  <a:tcPr marL="68580" marR="68580" marT="34290" marB="34290"/>
                </a:tc>
                <a:extLst>
                  <a:ext uri="{0D108BD9-81ED-4DB2-BD59-A6C34878D82A}">
                    <a16:rowId xmlns:a16="http://schemas.microsoft.com/office/drawing/2014/main" val="10004"/>
                  </a:ext>
                </a:extLst>
              </a:tr>
              <a:tr h="228600">
                <a:tc>
                  <a:txBody>
                    <a:bodyPr/>
                    <a:lstStyle/>
                    <a:p>
                      <a:endParaRPr lang="en-US" sz="16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600" dirty="0"/>
                    </a:p>
                  </a:txBody>
                  <a:tcPr marL="68580" marR="68580" marT="34290" marB="34290">
                    <a:lnB w="12700" cap="flat" cmpd="sng" algn="ctr">
                      <a:solidFill>
                        <a:schemeClr val="tx1"/>
                      </a:solidFill>
                      <a:prstDash val="solid"/>
                      <a:round/>
                      <a:headEnd type="none" w="med" len="med"/>
                      <a:tailEnd type="none" w="med" len="med"/>
                    </a:lnB>
                  </a:tcPr>
                </a:tc>
                <a:tc gridSpan="2">
                  <a:txBody>
                    <a:bodyPr/>
                    <a:lstStyle/>
                    <a:p>
                      <a:r>
                        <a:rPr lang="en-US" sz="1600" dirty="0"/>
                        <a:t>RR = 9.9 (2.2, 44.7)</a:t>
                      </a:r>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endParaRPr lang="en-US" sz="1600" dirty="0"/>
                    </a:p>
                  </a:txBody>
                  <a:tcPr marL="68580" marR="68580" marT="34290" marB="34290">
                    <a:lnB w="12700" cap="flat" cmpd="sng" algn="ctr">
                      <a:solidFill>
                        <a:schemeClr val="tx1"/>
                      </a:solidFill>
                      <a:prstDash val="solid"/>
                      <a:round/>
                      <a:headEnd type="none" w="med" len="med"/>
                      <a:tailEnd type="none" w="med" len="med"/>
                    </a:lnB>
                  </a:tcPr>
                </a:tc>
                <a:tc>
                  <a:txBody>
                    <a:bodyPr/>
                    <a:lstStyle/>
                    <a:p>
                      <a:endParaRPr lang="en-US" sz="16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8620">
                <a:tc>
                  <a:txBody>
                    <a:bodyPr/>
                    <a:lstStyle/>
                    <a:p>
                      <a:r>
                        <a:rPr lang="en-US" sz="1600" dirty="0"/>
                        <a:t>Prior</a:t>
                      </a:r>
                      <a:r>
                        <a:rPr lang="en-US" sz="1600" baseline="0" dirty="0"/>
                        <a:t> Vulnerability</a:t>
                      </a:r>
                      <a:endParaRPr lang="en-US" sz="1600" dirty="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600" dirty="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600" dirty="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600" dirty="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600" dirty="0"/>
                    </a:p>
                  </a:txBody>
                  <a:tcPr marL="68580" marR="68580" marT="34290" marB="34290">
                    <a:lnT w="12700" cap="flat" cmpd="sng" algn="ctr">
                      <a:solidFill>
                        <a:schemeClr val="tx1"/>
                      </a:solidFill>
                      <a:prstDash val="solid"/>
                      <a:round/>
                      <a:headEnd type="none" w="med" len="med"/>
                      <a:tailEnd type="none" w="med" len="med"/>
                    </a:lnT>
                  </a:tcPr>
                </a:tc>
                <a:tc>
                  <a:txBody>
                    <a:bodyPr/>
                    <a:lstStyle/>
                    <a:p>
                      <a:endParaRPr lang="en-US" sz="1600" dirty="0"/>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228600">
                <a:tc>
                  <a:txBody>
                    <a:bodyPr/>
                    <a:lstStyle/>
                    <a:p>
                      <a:r>
                        <a:rPr lang="en-US" sz="1600" dirty="0"/>
                        <a:t>Yes</a:t>
                      </a:r>
                    </a:p>
                  </a:txBody>
                  <a:tcPr marL="68580" marR="68580" marT="34290" marB="34290"/>
                </a:tc>
                <a:tc>
                  <a:txBody>
                    <a:bodyPr/>
                    <a:lstStyle/>
                    <a:p>
                      <a:r>
                        <a:rPr lang="en-US" sz="1600" dirty="0"/>
                        <a:t>No</a:t>
                      </a:r>
                    </a:p>
                  </a:txBody>
                  <a:tcPr marL="68580" marR="68580" marT="34290" marB="34290"/>
                </a:tc>
                <a:tc>
                  <a:txBody>
                    <a:bodyPr/>
                    <a:lstStyle/>
                    <a:p>
                      <a:r>
                        <a:rPr lang="en-US" sz="1600" dirty="0"/>
                        <a:t>60</a:t>
                      </a:r>
                    </a:p>
                  </a:txBody>
                  <a:tcPr marL="68580" marR="68580" marT="34290" marB="34290"/>
                </a:tc>
                <a:tc>
                  <a:txBody>
                    <a:bodyPr/>
                    <a:lstStyle/>
                    <a:p>
                      <a:r>
                        <a:rPr lang="en-US" sz="1600" dirty="0"/>
                        <a:t>2</a:t>
                      </a:r>
                    </a:p>
                  </a:txBody>
                  <a:tcPr marL="68580" marR="68580" marT="34290" marB="34290"/>
                </a:tc>
                <a:tc>
                  <a:txBody>
                    <a:bodyPr/>
                    <a:lstStyle/>
                    <a:p>
                      <a:r>
                        <a:rPr lang="en-US" sz="1600" dirty="0"/>
                        <a:t>0.032</a:t>
                      </a:r>
                    </a:p>
                  </a:txBody>
                  <a:tcPr marL="68580" marR="68580" marT="34290" marB="34290"/>
                </a:tc>
                <a:tc>
                  <a:txBody>
                    <a:bodyPr/>
                    <a:lstStyle/>
                    <a:p>
                      <a:r>
                        <a:rPr lang="en-US" sz="1600" dirty="0"/>
                        <a:t>p</a:t>
                      </a:r>
                      <a:r>
                        <a:rPr lang="en-US" sz="1600" baseline="-25000" dirty="0"/>
                        <a:t>10</a:t>
                      </a:r>
                    </a:p>
                  </a:txBody>
                  <a:tcPr marL="68580" marR="68580" marT="34290" marB="34290"/>
                </a:tc>
                <a:extLst>
                  <a:ext uri="{0D108BD9-81ED-4DB2-BD59-A6C34878D82A}">
                    <a16:rowId xmlns:a16="http://schemas.microsoft.com/office/drawing/2014/main" val="10007"/>
                  </a:ext>
                </a:extLst>
              </a:tr>
              <a:tr h="228600">
                <a:tc>
                  <a:txBody>
                    <a:bodyPr/>
                    <a:lstStyle/>
                    <a:p>
                      <a:endParaRPr lang="en-US" sz="1600" dirty="0"/>
                    </a:p>
                  </a:txBody>
                  <a:tcPr marL="68580" marR="68580" marT="34290" marB="34290"/>
                </a:tc>
                <a:tc>
                  <a:txBody>
                    <a:bodyPr/>
                    <a:lstStyle/>
                    <a:p>
                      <a:r>
                        <a:rPr lang="en-US" sz="1600" dirty="0"/>
                        <a:t>Yes</a:t>
                      </a:r>
                    </a:p>
                  </a:txBody>
                  <a:tcPr marL="68580" marR="68580" marT="34290" marB="34290"/>
                </a:tc>
                <a:tc>
                  <a:txBody>
                    <a:bodyPr/>
                    <a:lstStyle/>
                    <a:p>
                      <a:r>
                        <a:rPr lang="en-US" sz="1600" dirty="0"/>
                        <a:t>52</a:t>
                      </a:r>
                    </a:p>
                  </a:txBody>
                  <a:tcPr marL="68580" marR="68580" marT="34290" marB="34290"/>
                </a:tc>
                <a:tc>
                  <a:txBody>
                    <a:bodyPr/>
                    <a:lstStyle/>
                    <a:p>
                      <a:r>
                        <a:rPr lang="en-US" sz="1600" dirty="0"/>
                        <a:t>24</a:t>
                      </a:r>
                    </a:p>
                  </a:txBody>
                  <a:tcPr marL="68580" marR="68580" marT="34290" marB="34290"/>
                </a:tc>
                <a:tc>
                  <a:txBody>
                    <a:bodyPr/>
                    <a:lstStyle/>
                    <a:p>
                      <a:r>
                        <a:rPr lang="en-US" sz="1600" dirty="0"/>
                        <a:t>0.316</a:t>
                      </a:r>
                    </a:p>
                  </a:txBody>
                  <a:tcPr marL="68580" marR="68580" marT="34290" marB="34290"/>
                </a:tc>
                <a:tc>
                  <a:txBody>
                    <a:bodyPr/>
                    <a:lstStyle/>
                    <a:p>
                      <a:r>
                        <a:rPr lang="en-US" sz="1600" dirty="0"/>
                        <a:t>p</a:t>
                      </a:r>
                      <a:r>
                        <a:rPr lang="en-US" sz="1600" baseline="-25000" dirty="0"/>
                        <a:t>11</a:t>
                      </a:r>
                    </a:p>
                  </a:txBody>
                  <a:tcPr marL="68580" marR="68580" marT="34290" marB="34290"/>
                </a:tc>
                <a:extLst>
                  <a:ext uri="{0D108BD9-81ED-4DB2-BD59-A6C34878D82A}">
                    <a16:rowId xmlns:a16="http://schemas.microsoft.com/office/drawing/2014/main" val="10008"/>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Effect</a:t>
                      </a:r>
                      <a:r>
                        <a:rPr lang="en-US" sz="1600" baseline="0" dirty="0"/>
                        <a:t> of stress given vulnerability</a:t>
                      </a:r>
                      <a:endParaRPr lang="en-US" sz="1600" dirty="0"/>
                    </a:p>
                  </a:txBody>
                  <a:tcPr marL="68580" marR="68580" marT="34290" marB="34290"/>
                </a:tc>
                <a:tc>
                  <a:txBody>
                    <a:bodyPr/>
                    <a:lstStyle/>
                    <a:p>
                      <a:endParaRPr lang="en-US" sz="1600" dirty="0"/>
                    </a:p>
                  </a:txBody>
                  <a:tcPr marL="68580" marR="68580" marT="34290" marB="34290"/>
                </a:tc>
                <a:tc gridSpan="2">
                  <a:txBody>
                    <a:bodyPr/>
                    <a:lstStyle/>
                    <a:p>
                      <a:r>
                        <a:rPr lang="en-US" sz="1600" dirty="0"/>
                        <a:t>OR = 13.8 (3.1,61.4)</a:t>
                      </a:r>
                    </a:p>
                  </a:txBody>
                  <a:tcPr marL="68580" marR="68580" marT="34290" marB="34290"/>
                </a:tc>
                <a:tc hMerge="1">
                  <a:txBody>
                    <a:bodyPr/>
                    <a:lstStyle/>
                    <a:p>
                      <a:endParaRPr lang="en-US" dirty="0"/>
                    </a:p>
                  </a:txBody>
                  <a:tcPr/>
                </a:tc>
                <a:tc>
                  <a:txBody>
                    <a:bodyPr/>
                    <a:lstStyle/>
                    <a:p>
                      <a:r>
                        <a:rPr lang="en-US" sz="1600" dirty="0"/>
                        <a:t>RD=0.284 (0.170,0.397)</a:t>
                      </a:r>
                    </a:p>
                  </a:txBody>
                  <a:tcPr marL="68580" marR="68580" marT="34290" marB="34290"/>
                </a:tc>
                <a:tc>
                  <a:txBody>
                    <a:bodyPr/>
                    <a:lstStyle/>
                    <a:p>
                      <a:endParaRPr lang="en-US" sz="1600" dirty="0"/>
                    </a:p>
                  </a:txBody>
                  <a:tcPr marL="68580" marR="68580" marT="34290" marB="34290"/>
                </a:tc>
                <a:extLst>
                  <a:ext uri="{0D108BD9-81ED-4DB2-BD59-A6C34878D82A}">
                    <a16:rowId xmlns:a16="http://schemas.microsoft.com/office/drawing/2014/main" val="10009"/>
                  </a:ext>
                </a:extLst>
              </a:tr>
              <a:tr h="228600">
                <a:tc>
                  <a:txBody>
                    <a:bodyPr/>
                    <a:lstStyle/>
                    <a:p>
                      <a:endParaRPr lang="en-US" sz="1600" dirty="0"/>
                    </a:p>
                  </a:txBody>
                  <a:tcPr marL="68580" marR="68580" marT="34290" marB="34290"/>
                </a:tc>
                <a:tc>
                  <a:txBody>
                    <a:bodyPr/>
                    <a:lstStyle/>
                    <a:p>
                      <a:endParaRPr lang="en-US" sz="1600" dirty="0"/>
                    </a:p>
                  </a:txBody>
                  <a:tcPr marL="68580" marR="68580" marT="34290" marB="34290"/>
                </a:tc>
                <a:tc gridSpan="2">
                  <a:txBody>
                    <a:bodyPr/>
                    <a:lstStyle/>
                    <a:p>
                      <a:r>
                        <a:rPr lang="en-US" sz="1600" dirty="0"/>
                        <a:t>RR = 9.8 (2.4, 39.8)</a:t>
                      </a:r>
                    </a:p>
                  </a:txBody>
                  <a:tcPr marL="68580" marR="68580" marT="34290" marB="34290"/>
                </a:tc>
                <a:tc hMerge="1">
                  <a:txBody>
                    <a:bodyPr/>
                    <a:lstStyle/>
                    <a:p>
                      <a:endParaRPr lang="en-US"/>
                    </a:p>
                  </a:txBody>
                  <a:tcPr/>
                </a:tc>
                <a:tc>
                  <a:txBody>
                    <a:bodyPr/>
                    <a:lstStyle/>
                    <a:p>
                      <a:endParaRPr lang="en-US" sz="1600" dirty="0"/>
                    </a:p>
                  </a:txBody>
                  <a:tcPr marL="68580" marR="68580" marT="34290" marB="34290"/>
                </a:tc>
                <a:tc>
                  <a:txBody>
                    <a:bodyPr/>
                    <a:lstStyle/>
                    <a:p>
                      <a:endParaRPr lang="en-US" sz="1600" dirty="0"/>
                    </a:p>
                  </a:txBody>
                  <a:tcPr marL="68580" marR="68580" marT="34290" marB="34290"/>
                </a:tc>
                <a:extLst>
                  <a:ext uri="{0D108BD9-81ED-4DB2-BD59-A6C34878D82A}">
                    <a16:rowId xmlns:a16="http://schemas.microsoft.com/office/drawing/2014/main" val="10010"/>
                  </a:ext>
                </a:extLst>
              </a:tr>
            </a:tbl>
          </a:graphicData>
        </a:graphic>
      </p:graphicFrame>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16</a:t>
            </a:fld>
            <a:endParaRPr lang="el-GR"/>
          </a:p>
        </p:txBody>
      </p:sp>
      <p:sp>
        <p:nvSpPr>
          <p:cNvPr id="5" name="Title 1"/>
          <p:cNvSpPr>
            <a:spLocks noGrp="1"/>
          </p:cNvSpPr>
          <p:nvPr>
            <p:ph type="title"/>
          </p:nvPr>
        </p:nvSpPr>
        <p:spPr/>
        <p:txBody>
          <a:bodyPr>
            <a:noAutofit/>
          </a:bodyPr>
          <a:lstStyle/>
          <a:p>
            <a:r>
              <a:rPr lang="en-US" sz="3000" b="1" dirty="0">
                <a:solidFill>
                  <a:srgbClr val="FF0000"/>
                </a:solidFill>
              </a:rPr>
              <a:t>Interaction on additive scale</a:t>
            </a:r>
            <a:endParaRPr lang="el-GR" sz="3000" b="1" dirty="0">
              <a:solidFill>
                <a:srgbClr val="FF0000"/>
              </a:solidFill>
            </a:endParaRPr>
          </a:p>
        </p:txBody>
      </p:sp>
    </p:spTree>
    <p:extLst>
      <p:ext uri="{BB962C8B-B14F-4D97-AF65-F5344CB8AC3E}">
        <p14:creationId xmlns:p14="http://schemas.microsoft.com/office/powerpoint/2010/main" val="354259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solidFill>
                  <a:srgbClr val="FF0000"/>
                </a:solidFill>
              </a:rPr>
              <a:t>Effects </a:t>
            </a:r>
            <a:r>
              <a:rPr lang="en-US" b="1" dirty="0">
                <a:solidFill>
                  <a:srgbClr val="FF0000"/>
                </a:solidFill>
              </a:rPr>
              <a:t>on additive scale</a:t>
            </a:r>
            <a:endParaRPr lang="en-US" dirty="0"/>
          </a:p>
        </p:txBody>
      </p:sp>
      <p:sp>
        <p:nvSpPr>
          <p:cNvPr id="3" name="Θέση περιεχομένου 2"/>
          <p:cNvSpPr>
            <a:spLocks noGrp="1"/>
          </p:cNvSpPr>
          <p:nvPr>
            <p:ph idx="1"/>
          </p:nvPr>
        </p:nvSpPr>
        <p:spPr/>
        <p:txBody>
          <a:bodyPr/>
          <a:lstStyle/>
          <a:p>
            <a:r>
              <a:rPr lang="en-US" dirty="0"/>
              <a:t>OR = Odds Ratio (95% Confidence Interval) &lt;-compare to 1 </a:t>
            </a:r>
          </a:p>
          <a:p>
            <a:r>
              <a:rPr lang="en-US" dirty="0"/>
              <a:t>RR = Risk Ratio (95% Confidence Interval) &lt;-compare to 1 </a:t>
            </a:r>
          </a:p>
          <a:p>
            <a:r>
              <a:rPr lang="en-US" dirty="0"/>
              <a:t>RD = Risk Difference (95% Confidence Interval) &lt;-compare to 0</a:t>
            </a:r>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17</a:t>
            </a:fld>
            <a:endParaRPr lang="el-GR"/>
          </a:p>
        </p:txBody>
      </p:sp>
    </p:spTree>
    <p:extLst>
      <p:ext uri="{BB962C8B-B14F-4D97-AF65-F5344CB8AC3E}">
        <p14:creationId xmlns:p14="http://schemas.microsoft.com/office/powerpoint/2010/main" val="9806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rgbClr val="FF0000"/>
                </a:solidFill>
              </a:rPr>
              <a:t>Interaction on additive scale</a:t>
            </a:r>
            <a:endParaRPr lang="en-US" dirty="0"/>
          </a:p>
        </p:txBody>
      </p:sp>
      <p:sp>
        <p:nvSpPr>
          <p:cNvPr id="3" name="Θέση περιεχομένου 2"/>
          <p:cNvSpPr>
            <a:spLocks noGrp="1"/>
          </p:cNvSpPr>
          <p:nvPr>
            <p:ph idx="1"/>
          </p:nvPr>
        </p:nvSpPr>
        <p:spPr>
          <a:xfrm>
            <a:off x="457200" y="1417638"/>
            <a:ext cx="8305800" cy="4938714"/>
          </a:xfrm>
        </p:spPr>
        <p:txBody>
          <a:bodyPr>
            <a:normAutofit fontScale="70000" lnSpcReduction="20000"/>
          </a:bodyPr>
          <a:lstStyle/>
          <a:p>
            <a:pPr marL="0" indent="0">
              <a:buNone/>
            </a:pPr>
            <a:r>
              <a:rPr lang="en-US" b="1" dirty="0"/>
              <a:t>Does Vulnerability Modify the Effect of Stress on Depression? </a:t>
            </a:r>
          </a:p>
          <a:p>
            <a:endParaRPr lang="en-US" dirty="0"/>
          </a:p>
          <a:p>
            <a:r>
              <a:rPr lang="en-US" dirty="0"/>
              <a:t>On the multiplicative Odds Ratio scale, is 10.9 sig different from 13.8? </a:t>
            </a:r>
          </a:p>
          <a:p>
            <a:pPr lvl="1"/>
            <a:r>
              <a:rPr lang="en-US" dirty="0"/>
              <a:t>Test whether the ratio of the odds ratios (i.e. 13.8/10.9 = 1.27) is significantly different from 1. </a:t>
            </a:r>
          </a:p>
          <a:p>
            <a:r>
              <a:rPr lang="en-US" dirty="0"/>
              <a:t>On the multiplicative Risk Ratio scale, is 9.9 sig different from 9.8? </a:t>
            </a:r>
          </a:p>
          <a:p>
            <a:pPr lvl="1"/>
            <a:r>
              <a:rPr lang="en-US" dirty="0"/>
              <a:t>Test whether the ratio of the risk ratios (i.e. 9.8/9.9 = 0.99) is significantly different from 1. </a:t>
            </a:r>
          </a:p>
          <a:p>
            <a:r>
              <a:rPr lang="en-US" dirty="0"/>
              <a:t>On the additive Risk Difference scale, is 0.092 sig different from 0.284? </a:t>
            </a:r>
          </a:p>
          <a:p>
            <a:pPr lvl="1"/>
            <a:r>
              <a:rPr lang="en-US" dirty="0"/>
              <a:t>Test whether the difference in the risk differences (i.e. 0.28-0.09 = 0.19) is significantly different from 0</a:t>
            </a:r>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18</a:t>
            </a:fld>
            <a:endParaRPr lang="el-GR"/>
          </a:p>
        </p:txBody>
      </p:sp>
    </p:spTree>
    <p:extLst>
      <p:ext uri="{BB962C8B-B14F-4D97-AF65-F5344CB8AC3E}">
        <p14:creationId xmlns:p14="http://schemas.microsoft.com/office/powerpoint/2010/main" val="222288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530" y="196285"/>
            <a:ext cx="6215106" cy="921749"/>
          </a:xfrm>
        </p:spPr>
        <p:txBody>
          <a:bodyPr>
            <a:noAutofit/>
          </a:bodyPr>
          <a:lstStyle/>
          <a:p>
            <a:r>
              <a:rPr lang="en-US" sz="3000" b="1" dirty="0">
                <a:solidFill>
                  <a:srgbClr val="FF0000"/>
                </a:solidFill>
              </a:rPr>
              <a:t>Interaction on additive scale</a:t>
            </a:r>
            <a:endParaRPr lang="el-GR" sz="30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168703"/>
              </p:ext>
            </p:extLst>
          </p:nvPr>
        </p:nvGraphicFramePr>
        <p:xfrm>
          <a:off x="1326876" y="1257386"/>
          <a:ext cx="6723366" cy="1535534"/>
        </p:xfrm>
        <a:graphic>
          <a:graphicData uri="http://schemas.openxmlformats.org/drawingml/2006/table">
            <a:tbl>
              <a:tblPr firstRow="1" bandRow="1">
                <a:tableStyleId>{5C22544A-7EE6-4342-B048-85BDC9FD1C3A}</a:tableStyleId>
              </a:tblPr>
              <a:tblGrid>
                <a:gridCol w="1458162">
                  <a:extLst>
                    <a:ext uri="{9D8B030D-6E8A-4147-A177-3AD203B41FA5}">
                      <a16:colId xmlns:a16="http://schemas.microsoft.com/office/drawing/2014/main" val="20000"/>
                    </a:ext>
                  </a:extLst>
                </a:gridCol>
                <a:gridCol w="1659755">
                  <a:extLst>
                    <a:ext uri="{9D8B030D-6E8A-4147-A177-3AD203B41FA5}">
                      <a16:colId xmlns:a16="http://schemas.microsoft.com/office/drawing/2014/main" val="20001"/>
                    </a:ext>
                  </a:extLst>
                </a:gridCol>
                <a:gridCol w="1924607">
                  <a:extLst>
                    <a:ext uri="{9D8B030D-6E8A-4147-A177-3AD203B41FA5}">
                      <a16:colId xmlns:a16="http://schemas.microsoft.com/office/drawing/2014/main" val="20002"/>
                    </a:ext>
                  </a:extLst>
                </a:gridCol>
                <a:gridCol w="1680842">
                  <a:extLst>
                    <a:ext uri="{9D8B030D-6E8A-4147-A177-3AD203B41FA5}">
                      <a16:colId xmlns:a16="http://schemas.microsoft.com/office/drawing/2014/main" val="20003"/>
                    </a:ext>
                  </a:extLst>
                </a:gridCol>
              </a:tblGrid>
              <a:tr h="322312">
                <a:tc rowSpan="2" gridSpan="2">
                  <a:txBody>
                    <a:bodyPr/>
                    <a:lstStyle/>
                    <a:p>
                      <a:endParaRPr lang="el-GR" sz="1500" dirty="0"/>
                    </a:p>
                  </a:txBody>
                  <a:tcPr marL="68580" marR="68580" marT="34290" marB="34290"/>
                </a:tc>
                <a:tc rowSpan="2" hMerge="1">
                  <a:txBody>
                    <a:bodyPr/>
                    <a:lstStyle/>
                    <a:p>
                      <a:endParaRPr lang="el-GR" dirty="0"/>
                    </a:p>
                  </a:txBody>
                  <a:tcPr/>
                </a:tc>
                <a:tc gridSpan="2">
                  <a:txBody>
                    <a:bodyPr/>
                    <a:lstStyle/>
                    <a:p>
                      <a:r>
                        <a:rPr lang="en-US" sz="1500" dirty="0"/>
                        <a:t>Exposure A</a:t>
                      </a:r>
                      <a:endParaRPr lang="el-GR" sz="1500" dirty="0"/>
                    </a:p>
                  </a:txBody>
                  <a:tcPr marL="68580" marR="68580" marT="34290" marB="34290"/>
                </a:tc>
                <a:tc hMerge="1">
                  <a:txBody>
                    <a:bodyPr/>
                    <a:lstStyle/>
                    <a:p>
                      <a:endParaRPr lang="el-GR" dirty="0"/>
                    </a:p>
                  </a:txBody>
                  <a:tcPr/>
                </a:tc>
                <a:extLst>
                  <a:ext uri="{0D108BD9-81ED-4DB2-BD59-A6C34878D82A}">
                    <a16:rowId xmlns:a16="http://schemas.microsoft.com/office/drawing/2014/main" val="10000"/>
                  </a:ext>
                </a:extLst>
              </a:tr>
              <a:tr h="297180">
                <a:tc gridSpan="2" vMerge="1">
                  <a:txBody>
                    <a:bodyPr/>
                    <a:lstStyle/>
                    <a:p>
                      <a:endParaRPr lang="el-GR"/>
                    </a:p>
                  </a:txBody>
                  <a:tcPr/>
                </a:tc>
                <a:tc hMerge="1" vMerge="1">
                  <a:txBody>
                    <a:bodyPr/>
                    <a:lstStyle/>
                    <a:p>
                      <a:endParaRPr lang="el-GR" dirty="0"/>
                    </a:p>
                  </a:txBody>
                  <a:tcPr/>
                </a:tc>
                <a:tc>
                  <a:txBody>
                    <a:bodyPr/>
                    <a:lstStyle/>
                    <a:p>
                      <a:pPr algn="ctr"/>
                      <a:r>
                        <a:rPr lang="en-US" sz="1500" dirty="0"/>
                        <a:t>No(A=0)</a:t>
                      </a:r>
                      <a:endParaRPr lang="el-GR" sz="1500" dirty="0"/>
                    </a:p>
                  </a:txBody>
                  <a:tcPr marL="68580" marR="68580" marT="34290" marB="34290"/>
                </a:tc>
                <a:tc>
                  <a:txBody>
                    <a:bodyPr/>
                    <a:lstStyle/>
                    <a:p>
                      <a:pPr algn="ctr"/>
                      <a:r>
                        <a:rPr lang="en-US" sz="1500" dirty="0"/>
                        <a:t>Yes (A=1)</a:t>
                      </a:r>
                      <a:endParaRPr lang="el-GR" sz="1500" dirty="0"/>
                    </a:p>
                  </a:txBody>
                  <a:tcPr marL="68580" marR="68580" marT="34290" marB="34290"/>
                </a:tc>
                <a:extLst>
                  <a:ext uri="{0D108BD9-81ED-4DB2-BD59-A6C34878D82A}">
                    <a16:rowId xmlns:a16="http://schemas.microsoft.com/office/drawing/2014/main" val="10001"/>
                  </a:ext>
                </a:extLst>
              </a:tr>
              <a:tr h="45802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t>Exposure B</a:t>
                      </a:r>
                      <a:endParaRPr lang="el-GR" sz="15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500" b="1" dirty="0"/>
                    </a:p>
                    <a:p>
                      <a:endParaRPr lang="el-GR" sz="1500" dirty="0"/>
                    </a:p>
                  </a:txBody>
                  <a:tcPr marL="68580" marR="68580" marT="34290" marB="34290"/>
                </a:tc>
                <a:tc>
                  <a:txBody>
                    <a:bodyPr/>
                    <a:lstStyle/>
                    <a:p>
                      <a:r>
                        <a:rPr lang="en-US" sz="1500" dirty="0"/>
                        <a:t>No(B=0)</a:t>
                      </a:r>
                      <a:endParaRPr lang="el-GR" sz="1500" dirty="0"/>
                    </a:p>
                  </a:txBody>
                  <a:tcPr marL="68580" marR="68580" marT="34290" marB="34290"/>
                </a:tc>
                <a:tc>
                  <a:txBody>
                    <a:bodyPr/>
                    <a:lstStyle/>
                    <a:p>
                      <a:pPr algn="ctr"/>
                      <a:r>
                        <a:rPr lang="en-US" sz="1500" baseline="0" dirty="0"/>
                        <a:t>p</a:t>
                      </a:r>
                      <a:r>
                        <a:rPr lang="en-US" sz="1500" baseline="-25000" dirty="0"/>
                        <a:t>00</a:t>
                      </a:r>
                      <a:endParaRPr lang="el-GR" sz="1500" baseline="0" dirty="0"/>
                    </a:p>
                  </a:txBody>
                  <a:tcPr marL="68580" marR="68580" marT="34290" marB="34290"/>
                </a:tc>
                <a:tc>
                  <a:txBody>
                    <a:bodyPr/>
                    <a:lstStyle/>
                    <a:p>
                      <a:pPr algn="ctr"/>
                      <a:r>
                        <a:rPr lang="en-US" sz="1500" dirty="0"/>
                        <a:t>p</a:t>
                      </a:r>
                      <a:r>
                        <a:rPr lang="el-GR" sz="1500" baseline="-25000" dirty="0"/>
                        <a:t>10</a:t>
                      </a:r>
                      <a:endParaRPr lang="el-GR" sz="1500" dirty="0"/>
                    </a:p>
                  </a:txBody>
                  <a:tcPr marL="68580" marR="68580" marT="34290" marB="34290"/>
                </a:tc>
                <a:extLst>
                  <a:ext uri="{0D108BD9-81ED-4DB2-BD59-A6C34878D82A}">
                    <a16:rowId xmlns:a16="http://schemas.microsoft.com/office/drawing/2014/main" val="10002"/>
                  </a:ext>
                </a:extLst>
              </a:tr>
              <a:tr h="458021">
                <a:tc vMerge="1">
                  <a:txBody>
                    <a:bodyPr/>
                    <a:lstStyle/>
                    <a:p>
                      <a:endParaRPr lang="el-GR" dirty="0"/>
                    </a:p>
                  </a:txBody>
                  <a:tcPr/>
                </a:tc>
                <a:tc>
                  <a:txBody>
                    <a:bodyPr/>
                    <a:lstStyle/>
                    <a:p>
                      <a:r>
                        <a:rPr lang="en-US" sz="1500" dirty="0"/>
                        <a:t>Yes (B=1)</a:t>
                      </a:r>
                      <a:endParaRPr lang="el-GR" sz="1500" dirty="0"/>
                    </a:p>
                  </a:txBody>
                  <a:tcPr marL="68580" marR="68580" marT="34290" marB="34290"/>
                </a:tc>
                <a:tc>
                  <a:txBody>
                    <a:bodyPr/>
                    <a:lstStyle/>
                    <a:p>
                      <a:pPr algn="ctr"/>
                      <a:r>
                        <a:rPr lang="en-US" sz="1500" dirty="0"/>
                        <a:t>p</a:t>
                      </a:r>
                      <a:r>
                        <a:rPr lang="el-GR" sz="1500" baseline="-25000" dirty="0"/>
                        <a:t>01</a:t>
                      </a:r>
                      <a:endParaRPr lang="el-GR" sz="1500" dirty="0"/>
                    </a:p>
                  </a:txBody>
                  <a:tcPr marL="68580" marR="68580" marT="34290" marB="34290"/>
                </a:tc>
                <a:tc>
                  <a:txBody>
                    <a:bodyPr/>
                    <a:lstStyle/>
                    <a:p>
                      <a:pPr algn="ctr"/>
                      <a:r>
                        <a:rPr lang="en-US" sz="1500" dirty="0"/>
                        <a:t>p</a:t>
                      </a:r>
                      <a:r>
                        <a:rPr lang="en-US" sz="1500" baseline="-25000" dirty="0"/>
                        <a:t>11</a:t>
                      </a:r>
                      <a:endParaRPr lang="el-GR" sz="1500" dirty="0"/>
                    </a:p>
                  </a:txBody>
                  <a:tcPr marL="68580" marR="68580" marT="34290" marB="34290"/>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228600" y="3270826"/>
            <a:ext cx="8458200" cy="2756253"/>
          </a:xfrm>
          <a:prstGeom prst="rect">
            <a:avLst/>
          </a:prstGeom>
        </p:spPr>
        <p:txBody>
          <a:bodyPr vert="horz" lIns="68580" tIns="34290" rIns="68580" bIns="34290" rtlCol="0" anchor="ctr">
            <a:noAutofit/>
          </a:bodyPr>
          <a:lstStyle/>
          <a:p>
            <a:pPr marL="342900" lvl="0" indent="-342900">
              <a:spcBef>
                <a:spcPct val="0"/>
              </a:spcBef>
              <a:buFont typeface="Arial" panose="020B0604020202020204" pitchFamily="34" charset="0"/>
              <a:buChar char="•"/>
            </a:pPr>
            <a:r>
              <a:rPr lang="en-US" sz="2400" dirty="0">
                <a:latin typeface="+mj-lt"/>
                <a:ea typeface="+mj-ea"/>
                <a:cs typeface="+mj-cs"/>
              </a:rPr>
              <a:t>Examine </a:t>
            </a:r>
            <a:r>
              <a:rPr lang="en-US" sz="2400" u="sng" dirty="0">
                <a:latin typeface="+mj-lt"/>
                <a:ea typeface="+mj-ea"/>
                <a:cs typeface="+mj-cs"/>
              </a:rPr>
              <a:t>interaction</a:t>
            </a:r>
            <a:r>
              <a:rPr lang="en-US" sz="2400" dirty="0">
                <a:latin typeface="+mj-lt"/>
                <a:ea typeface="+mj-ea"/>
                <a:cs typeface="+mj-cs"/>
              </a:rPr>
              <a:t> between A and B</a:t>
            </a:r>
          </a:p>
          <a:p>
            <a:pPr marL="342900" lvl="0" indent="-342900">
              <a:spcBef>
                <a:spcPct val="0"/>
              </a:spcBef>
              <a:buFont typeface="Arial" panose="020B0604020202020204" pitchFamily="34" charset="0"/>
              <a:buChar char="•"/>
            </a:pPr>
            <a:r>
              <a:rPr lang="en-US" sz="2400" dirty="0">
                <a:latin typeface="+mj-lt"/>
                <a:ea typeface="+mj-ea"/>
                <a:cs typeface="+mj-cs"/>
              </a:rPr>
              <a:t>Compare </a:t>
            </a:r>
            <a:r>
              <a:rPr lang="el-GR" sz="2400" b="1" dirty="0">
                <a:solidFill>
                  <a:srgbClr val="FF0000"/>
                </a:solidFill>
              </a:rPr>
              <a:t>(</a:t>
            </a:r>
            <a:r>
              <a:rPr lang="en-US" sz="2400" b="1" dirty="0">
                <a:solidFill>
                  <a:srgbClr val="FF0000"/>
                </a:solidFill>
              </a:rPr>
              <a:t>p</a:t>
            </a:r>
            <a:r>
              <a:rPr lang="en-US" sz="2400" b="1" baseline="-25000" dirty="0">
                <a:solidFill>
                  <a:srgbClr val="FF0000"/>
                </a:solidFill>
              </a:rPr>
              <a:t>11</a:t>
            </a:r>
            <a:r>
              <a:rPr lang="el-GR" sz="2400" b="1" dirty="0">
                <a:solidFill>
                  <a:srgbClr val="FF0000"/>
                </a:solidFill>
              </a:rPr>
              <a:t>-</a:t>
            </a:r>
            <a:r>
              <a:rPr lang="en-US" sz="2400" b="1" dirty="0">
                <a:solidFill>
                  <a:srgbClr val="FF0000"/>
                </a:solidFill>
              </a:rPr>
              <a:t> p</a:t>
            </a:r>
            <a:r>
              <a:rPr lang="en-US" sz="2400" b="1" baseline="-25000" dirty="0">
                <a:solidFill>
                  <a:srgbClr val="FF0000"/>
                </a:solidFill>
              </a:rPr>
              <a:t>00</a:t>
            </a:r>
            <a:r>
              <a:rPr lang="en-US" sz="2400" b="1" dirty="0">
                <a:solidFill>
                  <a:srgbClr val="FF0000"/>
                </a:solidFill>
              </a:rPr>
              <a:t>) </a:t>
            </a:r>
            <a:r>
              <a:rPr lang="en-US" sz="2400" dirty="0"/>
              <a:t>to </a:t>
            </a:r>
            <a:r>
              <a:rPr lang="el-GR" sz="2400" b="1" dirty="0">
                <a:solidFill>
                  <a:srgbClr val="0070C0"/>
                </a:solidFill>
              </a:rPr>
              <a:t>(</a:t>
            </a:r>
            <a:r>
              <a:rPr lang="en-US" sz="2400" b="1" dirty="0">
                <a:solidFill>
                  <a:srgbClr val="0070C0"/>
                </a:solidFill>
              </a:rPr>
              <a:t>p</a:t>
            </a:r>
            <a:r>
              <a:rPr lang="el-GR" sz="2400" b="1" baseline="-25000" dirty="0">
                <a:solidFill>
                  <a:srgbClr val="0070C0"/>
                </a:solidFill>
              </a:rPr>
              <a:t>0</a:t>
            </a:r>
            <a:r>
              <a:rPr lang="en-US" sz="2400" b="1" baseline="-25000" dirty="0">
                <a:solidFill>
                  <a:srgbClr val="0070C0"/>
                </a:solidFill>
              </a:rPr>
              <a:t>1</a:t>
            </a:r>
            <a:r>
              <a:rPr lang="el-GR" sz="2400" b="1" dirty="0">
                <a:solidFill>
                  <a:srgbClr val="0070C0"/>
                </a:solidFill>
              </a:rPr>
              <a:t>-</a:t>
            </a:r>
            <a:r>
              <a:rPr lang="en-US" sz="2400" b="1" dirty="0">
                <a:solidFill>
                  <a:srgbClr val="0070C0"/>
                </a:solidFill>
              </a:rPr>
              <a:t> p</a:t>
            </a:r>
            <a:r>
              <a:rPr lang="en-US" sz="2400" b="1" baseline="-25000" dirty="0">
                <a:solidFill>
                  <a:srgbClr val="0070C0"/>
                </a:solidFill>
              </a:rPr>
              <a:t>00</a:t>
            </a:r>
            <a:r>
              <a:rPr lang="en-US" sz="2400" b="1" dirty="0">
                <a:solidFill>
                  <a:srgbClr val="0070C0"/>
                </a:solidFill>
              </a:rPr>
              <a:t>) +</a:t>
            </a:r>
            <a:r>
              <a:rPr lang="el-GR" sz="2400" b="1" dirty="0">
                <a:solidFill>
                  <a:srgbClr val="0070C0"/>
                </a:solidFill>
              </a:rPr>
              <a:t> (</a:t>
            </a:r>
            <a:r>
              <a:rPr lang="en-US" sz="2400" b="1" dirty="0">
                <a:solidFill>
                  <a:srgbClr val="0070C0"/>
                </a:solidFill>
              </a:rPr>
              <a:t>p</a:t>
            </a:r>
            <a:r>
              <a:rPr lang="en-US" sz="2400" b="1" baseline="-25000" dirty="0">
                <a:solidFill>
                  <a:srgbClr val="0070C0"/>
                </a:solidFill>
              </a:rPr>
              <a:t>1</a:t>
            </a:r>
            <a:r>
              <a:rPr lang="el-GR" sz="2400" b="1" baseline="-25000" dirty="0">
                <a:solidFill>
                  <a:srgbClr val="0070C0"/>
                </a:solidFill>
              </a:rPr>
              <a:t>0</a:t>
            </a:r>
            <a:r>
              <a:rPr lang="el-GR" sz="2400" b="1" dirty="0">
                <a:solidFill>
                  <a:srgbClr val="0070C0"/>
                </a:solidFill>
              </a:rPr>
              <a:t>-</a:t>
            </a:r>
            <a:r>
              <a:rPr lang="en-US" sz="2400" b="1" dirty="0">
                <a:solidFill>
                  <a:srgbClr val="0070C0"/>
                </a:solidFill>
              </a:rPr>
              <a:t> p</a:t>
            </a:r>
            <a:r>
              <a:rPr lang="en-US" sz="2400" b="1" baseline="-25000" dirty="0">
                <a:solidFill>
                  <a:srgbClr val="0070C0"/>
                </a:solidFill>
              </a:rPr>
              <a:t>00</a:t>
            </a:r>
            <a:r>
              <a:rPr lang="en-US" sz="2400" b="1" dirty="0" smtClean="0">
                <a:solidFill>
                  <a:srgbClr val="0070C0"/>
                </a:solidFill>
              </a:rPr>
              <a:t>)</a:t>
            </a:r>
            <a:endParaRPr lang="en-US" sz="2400" dirty="0"/>
          </a:p>
          <a:p>
            <a:pPr marL="342900" lvl="0" indent="-342900">
              <a:spcBef>
                <a:spcPct val="0"/>
              </a:spcBef>
              <a:buFont typeface="Arial" panose="020B0604020202020204" pitchFamily="34" charset="0"/>
              <a:buChar char="•"/>
            </a:pPr>
            <a:endParaRPr lang="en-US" sz="2400" dirty="0"/>
          </a:p>
          <a:p>
            <a:pPr marL="342900" lvl="0" indent="-342900">
              <a:spcBef>
                <a:spcPct val="0"/>
              </a:spcBef>
              <a:buFont typeface="Arial" panose="020B0604020202020204" pitchFamily="34" charset="0"/>
              <a:buChar char="•"/>
            </a:pPr>
            <a:r>
              <a:rPr lang="en-US" sz="2400" dirty="0">
                <a:latin typeface="+mj-lt"/>
                <a:ea typeface="+mj-ea"/>
                <a:cs typeface="+mj-cs"/>
              </a:rPr>
              <a:t>If </a:t>
            </a:r>
            <a:r>
              <a:rPr lang="el-GR" sz="2400" dirty="0"/>
              <a:t>(</a:t>
            </a:r>
            <a:r>
              <a:rPr lang="en-US" sz="2400" dirty="0"/>
              <a:t>p</a:t>
            </a:r>
            <a:r>
              <a:rPr lang="en-US" sz="2400" baseline="-25000" dirty="0"/>
              <a:t>11</a:t>
            </a:r>
            <a:r>
              <a:rPr lang="el-GR" sz="2400" dirty="0"/>
              <a:t>-</a:t>
            </a:r>
            <a:r>
              <a:rPr lang="en-US" sz="2400" dirty="0"/>
              <a:t> p</a:t>
            </a:r>
            <a:r>
              <a:rPr lang="en-US" sz="2400" baseline="-25000" dirty="0"/>
              <a:t>00</a:t>
            </a:r>
            <a:r>
              <a:rPr lang="en-US" sz="2400" dirty="0"/>
              <a:t>) = </a:t>
            </a:r>
            <a:r>
              <a:rPr lang="el-GR" sz="2400" dirty="0"/>
              <a:t>(</a:t>
            </a:r>
            <a:r>
              <a:rPr lang="en-US" sz="2400" dirty="0"/>
              <a:t>p</a:t>
            </a:r>
            <a:r>
              <a:rPr lang="el-GR" sz="2400" baseline="-25000" dirty="0"/>
              <a:t>0</a:t>
            </a:r>
            <a:r>
              <a:rPr lang="en-US" sz="2400" baseline="-25000" dirty="0"/>
              <a:t>1</a:t>
            </a:r>
            <a:r>
              <a:rPr lang="el-GR" sz="2400" dirty="0"/>
              <a:t>-</a:t>
            </a:r>
            <a:r>
              <a:rPr lang="en-US" sz="2400" dirty="0"/>
              <a:t> p</a:t>
            </a:r>
            <a:r>
              <a:rPr lang="en-US" sz="2400" baseline="-25000" dirty="0"/>
              <a:t>00</a:t>
            </a:r>
            <a:r>
              <a:rPr lang="en-US" sz="2400" dirty="0"/>
              <a:t>) +</a:t>
            </a:r>
            <a:r>
              <a:rPr lang="el-GR" sz="2400" dirty="0"/>
              <a:t> (</a:t>
            </a:r>
            <a:r>
              <a:rPr lang="en-US" sz="2400" dirty="0"/>
              <a:t>p</a:t>
            </a:r>
            <a:r>
              <a:rPr lang="en-US" sz="2400" baseline="-25000" dirty="0"/>
              <a:t>1</a:t>
            </a:r>
            <a:r>
              <a:rPr lang="el-GR" sz="2400" baseline="-25000" dirty="0"/>
              <a:t>0</a:t>
            </a:r>
            <a:r>
              <a:rPr lang="el-GR" sz="2400" dirty="0"/>
              <a:t>-</a:t>
            </a:r>
            <a:r>
              <a:rPr lang="en-US" sz="2400" dirty="0"/>
              <a:t> p</a:t>
            </a:r>
            <a:r>
              <a:rPr lang="en-US" sz="2400" baseline="-25000" dirty="0"/>
              <a:t>00</a:t>
            </a:r>
            <a:r>
              <a:rPr lang="en-US" sz="2400" dirty="0"/>
              <a:t>) the effect of A=1 &amp; B=1 on p</a:t>
            </a:r>
            <a:r>
              <a:rPr lang="en-US" sz="2400" baseline="-25000" dirty="0"/>
              <a:t>00</a:t>
            </a:r>
            <a:r>
              <a:rPr lang="en-US" sz="2400" dirty="0"/>
              <a:t> equals the effect of (A=1, B=0) + the effect of (A=0, B=1) on p</a:t>
            </a:r>
            <a:r>
              <a:rPr lang="en-US" sz="2400" baseline="-25000" dirty="0"/>
              <a:t>00</a:t>
            </a:r>
            <a:endParaRPr lang="en-US" sz="2400" dirty="0"/>
          </a:p>
          <a:p>
            <a:pPr marL="342900" lvl="0" indent="-342900">
              <a:spcBef>
                <a:spcPct val="0"/>
              </a:spcBef>
              <a:buFont typeface="Arial" panose="020B0604020202020204" pitchFamily="34" charset="0"/>
              <a:buChar char="•"/>
            </a:pPr>
            <a:r>
              <a:rPr lang="en-US" sz="2400" dirty="0"/>
              <a:t>No interaction on the </a:t>
            </a:r>
            <a:r>
              <a:rPr lang="en-US" sz="2400" b="1" dirty="0"/>
              <a:t>additive scale</a:t>
            </a:r>
          </a:p>
          <a:p>
            <a:pPr marL="342900" lvl="0" indent="-342900">
              <a:spcBef>
                <a:spcPct val="0"/>
              </a:spcBef>
              <a:buFont typeface="Arial" panose="020B0604020202020204" pitchFamily="34" charset="0"/>
              <a:buChar char="•"/>
            </a:pPr>
            <a:r>
              <a:rPr lang="en-US" sz="2400" dirty="0">
                <a:latin typeface="+mj-lt"/>
                <a:ea typeface="+mj-ea"/>
                <a:cs typeface="+mj-cs"/>
              </a:rPr>
              <a:t>Otherwise, evidence for </a:t>
            </a:r>
            <a:r>
              <a:rPr lang="en-US" sz="2400" b="1" dirty="0">
                <a:latin typeface="+mj-lt"/>
                <a:ea typeface="+mj-ea"/>
                <a:cs typeface="+mj-cs"/>
              </a:rPr>
              <a:t>additive</a:t>
            </a:r>
            <a:r>
              <a:rPr lang="en-US" sz="2400" dirty="0">
                <a:latin typeface="+mj-lt"/>
                <a:ea typeface="+mj-ea"/>
                <a:cs typeface="+mj-cs"/>
              </a:rPr>
              <a:t> interaction</a:t>
            </a:r>
            <a:endParaRPr lang="el-GR" sz="2400" dirty="0">
              <a:latin typeface="+mj-lt"/>
              <a:ea typeface="+mj-ea"/>
              <a:cs typeface="+mj-cs"/>
            </a:endParaRPr>
          </a:p>
        </p:txBody>
      </p:sp>
      <p:sp>
        <p:nvSpPr>
          <p:cNvPr id="5" name="TextBox 4"/>
          <p:cNvSpPr txBox="1"/>
          <p:nvPr/>
        </p:nvSpPr>
        <p:spPr>
          <a:xfrm>
            <a:off x="1326876" y="2932272"/>
            <a:ext cx="6674124" cy="338554"/>
          </a:xfrm>
          <a:prstGeom prst="rect">
            <a:avLst/>
          </a:prstGeom>
          <a:noFill/>
        </p:spPr>
        <p:txBody>
          <a:bodyPr wrap="square" rtlCol="0">
            <a:spAutoFit/>
          </a:bodyPr>
          <a:lstStyle/>
          <a:p>
            <a:r>
              <a:rPr lang="en-US" sz="1600" dirty="0" err="1"/>
              <a:t>P</a:t>
            </a:r>
            <a:r>
              <a:rPr lang="en-US" sz="1600" baseline="-25000" dirty="0" err="1"/>
              <a:t>ij</a:t>
            </a:r>
            <a:r>
              <a:rPr lang="en-US" sz="1600" dirty="0"/>
              <a:t>= incidence/prevalence of disease</a:t>
            </a:r>
            <a:endParaRPr lang="el-GR" sz="1600" dirty="0"/>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19</a:t>
            </a:fld>
            <a:endParaRPr lang="el-GR"/>
          </a:p>
        </p:txBody>
      </p:sp>
    </p:spTree>
    <p:extLst>
      <p:ext uri="{BB962C8B-B14F-4D97-AF65-F5344CB8AC3E}">
        <p14:creationId xmlns:p14="http://schemas.microsoft.com/office/powerpoint/2010/main" val="211498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622" y="1376772"/>
            <a:ext cx="6831378" cy="415498"/>
          </a:xfrm>
          <a:prstGeom prst="rect">
            <a:avLst/>
          </a:prstGeom>
          <a:noFill/>
        </p:spPr>
        <p:txBody>
          <a:bodyPr wrap="square" rtlCol="0">
            <a:spAutoFit/>
          </a:bodyPr>
          <a:lstStyle/>
          <a:p>
            <a:pPr algn="ctr"/>
            <a:r>
              <a:rPr lang="en-US" sz="2100" b="1" dirty="0">
                <a:solidFill>
                  <a:srgbClr val="FF0000"/>
                </a:solidFill>
              </a:rPr>
              <a:t>STRUCTURE</a:t>
            </a:r>
            <a:endParaRPr lang="el-GR" sz="2100" b="1" dirty="0">
              <a:solidFill>
                <a:srgbClr val="FF0000"/>
              </a:solidFill>
            </a:endParaRPr>
          </a:p>
        </p:txBody>
      </p:sp>
      <p:sp>
        <p:nvSpPr>
          <p:cNvPr id="5" name="TextBox 4"/>
          <p:cNvSpPr txBox="1"/>
          <p:nvPr/>
        </p:nvSpPr>
        <p:spPr>
          <a:xfrm>
            <a:off x="1154257" y="1970839"/>
            <a:ext cx="6831378" cy="2608406"/>
          </a:xfrm>
          <a:prstGeom prst="rect">
            <a:avLst/>
          </a:prstGeom>
          <a:noFill/>
        </p:spPr>
        <p:txBody>
          <a:bodyPr wrap="square" rtlCol="0">
            <a:spAutoFit/>
          </a:bodyPr>
          <a:lstStyle/>
          <a:p>
            <a:pPr marL="342900" indent="-342900">
              <a:buAutoNum type="arabicPeriod"/>
            </a:pPr>
            <a:r>
              <a:rPr lang="en-US" sz="1500" dirty="0"/>
              <a:t>The concept of interaction</a:t>
            </a:r>
          </a:p>
          <a:p>
            <a:pPr marL="342900" indent="-342900">
              <a:buAutoNum type="arabicPeriod"/>
            </a:pPr>
            <a:endParaRPr lang="en-US" sz="1500" dirty="0"/>
          </a:p>
          <a:p>
            <a:pPr marL="342900" indent="-342900">
              <a:buAutoNum type="arabicPeriod"/>
            </a:pPr>
            <a:r>
              <a:rPr lang="en-US" sz="1500" dirty="0" err="1"/>
              <a:t>Multiplicativity</a:t>
            </a:r>
            <a:r>
              <a:rPr lang="en-US" sz="1500" dirty="0"/>
              <a:t>/</a:t>
            </a:r>
            <a:r>
              <a:rPr lang="en-US" sz="1500" dirty="0" err="1"/>
              <a:t>additivity</a:t>
            </a:r>
            <a:r>
              <a:rPr lang="en-US" sz="1500" dirty="0"/>
              <a:t> of effects </a:t>
            </a:r>
          </a:p>
          <a:p>
            <a:pPr marL="342900" indent="-342900">
              <a:buAutoNum type="arabicPeriod"/>
            </a:pPr>
            <a:endParaRPr lang="en-US" sz="1500" dirty="0"/>
          </a:p>
          <a:p>
            <a:pPr marL="342900" indent="-342900">
              <a:buAutoNum type="arabicPeriod"/>
            </a:pPr>
            <a:r>
              <a:rPr lang="en-US" sz="1500" dirty="0"/>
              <a:t>The multiplicative model (for rate or odds ratios)</a:t>
            </a:r>
          </a:p>
          <a:p>
            <a:pPr marL="342900" indent="-342900">
              <a:buAutoNum type="arabicPeriod"/>
            </a:pPr>
            <a:endParaRPr lang="en-US" sz="1500" dirty="0"/>
          </a:p>
          <a:p>
            <a:pPr marL="342900" indent="-342900">
              <a:buAutoNum type="arabicPeriod"/>
            </a:pPr>
            <a:r>
              <a:rPr lang="en-US" sz="1500" dirty="0"/>
              <a:t>Indexes of </a:t>
            </a:r>
            <a:r>
              <a:rPr lang="en-US" sz="1500" dirty="0" err="1"/>
              <a:t>additivity</a:t>
            </a:r>
            <a:r>
              <a:rPr lang="en-US" sz="1500" dirty="0"/>
              <a:t> </a:t>
            </a:r>
          </a:p>
          <a:p>
            <a:pPr marL="342900" indent="-342900">
              <a:buAutoNum type="arabicPeriod"/>
            </a:pPr>
            <a:endParaRPr lang="en-US" sz="1500" dirty="0"/>
          </a:p>
          <a:p>
            <a:pPr marL="342900" indent="-342900">
              <a:buAutoNum type="arabicPeriod"/>
            </a:pPr>
            <a:r>
              <a:rPr lang="en-GB" sz="1500" dirty="0"/>
              <a:t>Multiplicative vs. additive estimates of effects</a:t>
            </a:r>
          </a:p>
          <a:p>
            <a:r>
              <a:rPr lang="en-GB" sz="1500" dirty="0"/>
              <a:t>	</a:t>
            </a:r>
          </a:p>
          <a:p>
            <a:r>
              <a:rPr lang="en-GB" sz="1500" dirty="0"/>
              <a:t>6.   Statistical and biological considerations</a:t>
            </a:r>
            <a:endParaRPr lang="el-GR" sz="1500" b="1"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a:t>
            </a:fld>
            <a:endParaRPr lang="el-GR"/>
          </a:p>
        </p:txBody>
      </p:sp>
    </p:spTree>
    <p:extLst>
      <p:ext uri="{BB962C8B-B14F-4D97-AF65-F5344CB8AC3E}">
        <p14:creationId xmlns:p14="http://schemas.microsoft.com/office/powerpoint/2010/main" val="2894046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847" y="164133"/>
            <a:ext cx="6215106" cy="921749"/>
          </a:xfrm>
        </p:spPr>
        <p:txBody>
          <a:bodyPr>
            <a:noAutofit/>
          </a:bodyPr>
          <a:lstStyle/>
          <a:p>
            <a:r>
              <a:rPr lang="en-US" sz="3000" b="1" dirty="0">
                <a:solidFill>
                  <a:srgbClr val="FF0000"/>
                </a:solidFill>
              </a:rPr>
              <a:t>Interaction on additive scale</a:t>
            </a:r>
            <a:endParaRPr lang="el-GR" sz="3000" b="1" dirty="0">
              <a:solidFill>
                <a:srgbClr val="FF0000"/>
              </a:solidFill>
            </a:endParaRPr>
          </a:p>
        </p:txBody>
      </p:sp>
      <p:sp>
        <p:nvSpPr>
          <p:cNvPr id="6" name="Title 1"/>
          <p:cNvSpPr txBox="1">
            <a:spLocks/>
          </p:cNvSpPr>
          <p:nvPr/>
        </p:nvSpPr>
        <p:spPr>
          <a:xfrm>
            <a:off x="457200" y="3276600"/>
            <a:ext cx="8458200" cy="3139518"/>
          </a:xfrm>
          <a:prstGeom prst="rect">
            <a:avLst/>
          </a:prstGeom>
        </p:spPr>
        <p:txBody>
          <a:bodyPr vert="horz" lIns="68580" tIns="34290" rIns="68580" bIns="34290" rtlCol="0" anchor="ctr">
            <a:noAutofit/>
          </a:bodyPr>
          <a:lstStyle/>
          <a:p>
            <a:pPr lvl="0">
              <a:spcBef>
                <a:spcPct val="0"/>
              </a:spcBef>
            </a:pPr>
            <a:r>
              <a:rPr lang="en-US" sz="1800" dirty="0">
                <a:latin typeface="+mj-lt"/>
                <a:ea typeface="+mj-ea"/>
                <a:cs typeface="+mj-cs"/>
              </a:rPr>
              <a:t>Examine </a:t>
            </a:r>
            <a:r>
              <a:rPr lang="en-US" sz="1800" b="1" dirty="0">
                <a:latin typeface="+mj-lt"/>
                <a:ea typeface="+mj-ea"/>
                <a:cs typeface="+mj-cs"/>
              </a:rPr>
              <a:t>additive</a:t>
            </a:r>
            <a:r>
              <a:rPr lang="en-US" sz="1800" dirty="0">
                <a:latin typeface="+mj-lt"/>
                <a:ea typeface="+mj-ea"/>
                <a:cs typeface="+mj-cs"/>
              </a:rPr>
              <a:t> interaction between A and B</a:t>
            </a:r>
          </a:p>
          <a:p>
            <a:pPr lvl="0">
              <a:spcBef>
                <a:spcPct val="0"/>
              </a:spcBef>
            </a:pPr>
            <a:endParaRPr lang="en-US" sz="1800" dirty="0"/>
          </a:p>
          <a:p>
            <a:pPr lvl="0">
              <a:spcBef>
                <a:spcPct val="0"/>
              </a:spcBef>
            </a:pPr>
            <a:r>
              <a:rPr lang="en-US" sz="1800" dirty="0"/>
              <a:t>Equivalently estimate: </a:t>
            </a:r>
            <a:endParaRPr lang="el-GR" sz="1800" dirty="0">
              <a:latin typeface="+mj-lt"/>
              <a:ea typeface="+mj-ea"/>
              <a:cs typeface="+mj-cs"/>
            </a:endParaRPr>
          </a:p>
          <a:p>
            <a:pPr lvl="0">
              <a:spcBef>
                <a:spcPct val="0"/>
              </a:spcBef>
            </a:pPr>
            <a:r>
              <a:rPr lang="el-GR" sz="1800" dirty="0"/>
              <a:t>(</a:t>
            </a:r>
            <a:r>
              <a:rPr lang="en-US" sz="1800" b="1" dirty="0">
                <a:solidFill>
                  <a:srgbClr val="FF0000"/>
                </a:solidFill>
              </a:rPr>
              <a:t>p</a:t>
            </a:r>
            <a:r>
              <a:rPr lang="en-US" sz="1800" b="1" baseline="-25000" dirty="0">
                <a:solidFill>
                  <a:srgbClr val="FF0000"/>
                </a:solidFill>
              </a:rPr>
              <a:t>11</a:t>
            </a:r>
            <a:r>
              <a:rPr lang="el-GR" sz="1800" b="1" dirty="0">
                <a:solidFill>
                  <a:srgbClr val="FF0000"/>
                </a:solidFill>
              </a:rPr>
              <a:t>-</a:t>
            </a:r>
            <a:r>
              <a:rPr lang="en-US" sz="1800" b="1" dirty="0">
                <a:solidFill>
                  <a:srgbClr val="FF0000"/>
                </a:solidFill>
              </a:rPr>
              <a:t> p</a:t>
            </a:r>
            <a:r>
              <a:rPr lang="en-US" sz="1800" b="1" baseline="-25000" dirty="0">
                <a:solidFill>
                  <a:srgbClr val="FF0000"/>
                </a:solidFill>
              </a:rPr>
              <a:t>00</a:t>
            </a:r>
            <a:r>
              <a:rPr lang="en-US" sz="1800" dirty="0"/>
              <a:t>) </a:t>
            </a:r>
            <a:r>
              <a:rPr lang="el-GR" sz="1800" dirty="0" smtClean="0"/>
              <a:t>– </a:t>
            </a:r>
            <a:r>
              <a:rPr lang="en-US" sz="1800" dirty="0" smtClean="0"/>
              <a:t>[</a:t>
            </a:r>
            <a:r>
              <a:rPr lang="el-GR" sz="1800" b="1" dirty="0" smtClean="0">
                <a:solidFill>
                  <a:srgbClr val="0070C0"/>
                </a:solidFill>
              </a:rPr>
              <a:t>(</a:t>
            </a:r>
            <a:r>
              <a:rPr lang="en-US" sz="1800" b="1" dirty="0">
                <a:solidFill>
                  <a:srgbClr val="0070C0"/>
                </a:solidFill>
              </a:rPr>
              <a:t>p</a:t>
            </a:r>
            <a:r>
              <a:rPr lang="el-GR" sz="1800" b="1" baseline="-25000" dirty="0">
                <a:solidFill>
                  <a:srgbClr val="0070C0"/>
                </a:solidFill>
              </a:rPr>
              <a:t>0</a:t>
            </a:r>
            <a:r>
              <a:rPr lang="en-US" sz="1800" b="1" baseline="-25000" dirty="0">
                <a:solidFill>
                  <a:srgbClr val="0070C0"/>
                </a:solidFill>
              </a:rPr>
              <a:t>1</a:t>
            </a:r>
            <a:r>
              <a:rPr lang="el-GR" sz="1800" b="1" dirty="0">
                <a:solidFill>
                  <a:srgbClr val="0070C0"/>
                </a:solidFill>
              </a:rPr>
              <a:t>-</a:t>
            </a:r>
            <a:r>
              <a:rPr lang="en-US" sz="1800" b="1" dirty="0">
                <a:solidFill>
                  <a:srgbClr val="0070C0"/>
                </a:solidFill>
              </a:rPr>
              <a:t> p</a:t>
            </a:r>
            <a:r>
              <a:rPr lang="en-US" sz="1800" b="1" baseline="-25000" dirty="0">
                <a:solidFill>
                  <a:srgbClr val="0070C0"/>
                </a:solidFill>
              </a:rPr>
              <a:t>00</a:t>
            </a:r>
            <a:r>
              <a:rPr lang="en-US" sz="1800" b="1" dirty="0" smtClean="0">
                <a:solidFill>
                  <a:srgbClr val="0070C0"/>
                </a:solidFill>
              </a:rPr>
              <a:t>)+</a:t>
            </a:r>
            <a:r>
              <a:rPr lang="el-GR" sz="1800" b="1" dirty="0" smtClean="0">
                <a:solidFill>
                  <a:srgbClr val="0070C0"/>
                </a:solidFill>
              </a:rPr>
              <a:t> </a:t>
            </a:r>
            <a:r>
              <a:rPr lang="el-GR" sz="1800" b="1" dirty="0">
                <a:solidFill>
                  <a:srgbClr val="0070C0"/>
                </a:solidFill>
              </a:rPr>
              <a:t>(</a:t>
            </a:r>
            <a:r>
              <a:rPr lang="en-US" sz="1800" b="1" dirty="0">
                <a:solidFill>
                  <a:srgbClr val="0070C0"/>
                </a:solidFill>
              </a:rPr>
              <a:t>p</a:t>
            </a:r>
            <a:r>
              <a:rPr lang="en-US" sz="1800" b="1" baseline="-25000" dirty="0">
                <a:solidFill>
                  <a:srgbClr val="0070C0"/>
                </a:solidFill>
              </a:rPr>
              <a:t>1</a:t>
            </a:r>
            <a:r>
              <a:rPr lang="el-GR" sz="1800" b="1" baseline="-25000" dirty="0">
                <a:solidFill>
                  <a:srgbClr val="0070C0"/>
                </a:solidFill>
              </a:rPr>
              <a:t>0</a:t>
            </a:r>
            <a:r>
              <a:rPr lang="el-GR" sz="1800" b="1" dirty="0">
                <a:solidFill>
                  <a:srgbClr val="0070C0"/>
                </a:solidFill>
              </a:rPr>
              <a:t>-</a:t>
            </a:r>
            <a:r>
              <a:rPr lang="en-US" sz="1800" b="1" dirty="0">
                <a:solidFill>
                  <a:srgbClr val="0070C0"/>
                </a:solidFill>
              </a:rPr>
              <a:t> p</a:t>
            </a:r>
            <a:r>
              <a:rPr lang="en-US" sz="1800" b="1" baseline="-25000" dirty="0">
                <a:solidFill>
                  <a:srgbClr val="0070C0"/>
                </a:solidFill>
              </a:rPr>
              <a:t>00</a:t>
            </a:r>
            <a:r>
              <a:rPr lang="en-US" sz="1800" b="1" dirty="0" smtClean="0">
                <a:solidFill>
                  <a:srgbClr val="0070C0"/>
                </a:solidFill>
              </a:rPr>
              <a:t>)</a:t>
            </a:r>
            <a:r>
              <a:rPr lang="en-US" sz="1800" dirty="0" smtClean="0"/>
              <a:t>]</a:t>
            </a:r>
            <a:r>
              <a:rPr lang="el-GR" sz="1800" dirty="0" smtClean="0"/>
              <a:t>=</a:t>
            </a:r>
            <a:r>
              <a:rPr lang="en-US" sz="1800" dirty="0" smtClean="0"/>
              <a:t> </a:t>
            </a:r>
            <a:r>
              <a:rPr lang="en-US" sz="1800" dirty="0"/>
              <a:t>p</a:t>
            </a:r>
            <a:r>
              <a:rPr lang="en-US" sz="1800" baseline="-25000" dirty="0"/>
              <a:t>11</a:t>
            </a:r>
            <a:r>
              <a:rPr lang="el-GR" sz="1800" dirty="0"/>
              <a:t>-</a:t>
            </a:r>
            <a:r>
              <a:rPr lang="en-US" sz="1800" dirty="0"/>
              <a:t>p</a:t>
            </a:r>
            <a:r>
              <a:rPr lang="en-US" sz="1800" baseline="-25000" dirty="0"/>
              <a:t>1</a:t>
            </a:r>
            <a:r>
              <a:rPr lang="el-GR" sz="1800" baseline="-25000" dirty="0"/>
              <a:t>0</a:t>
            </a:r>
            <a:r>
              <a:rPr lang="el-GR" sz="1800" dirty="0"/>
              <a:t>- </a:t>
            </a:r>
            <a:r>
              <a:rPr lang="en-US" sz="1800" dirty="0"/>
              <a:t>p</a:t>
            </a:r>
            <a:r>
              <a:rPr lang="el-GR" sz="1800" baseline="-25000" dirty="0"/>
              <a:t>0</a:t>
            </a:r>
            <a:r>
              <a:rPr lang="en-US" sz="1800" baseline="-25000" dirty="0"/>
              <a:t>1</a:t>
            </a:r>
            <a:r>
              <a:rPr lang="el-GR" sz="1800" dirty="0"/>
              <a:t>+</a:t>
            </a:r>
            <a:r>
              <a:rPr lang="en-US" sz="1800" dirty="0"/>
              <a:t> </a:t>
            </a:r>
            <a:r>
              <a:rPr lang="en-US" sz="1800" dirty="0" smtClean="0"/>
              <a:t>p</a:t>
            </a:r>
            <a:r>
              <a:rPr lang="en-US" sz="1800" baseline="-25000" dirty="0" smtClean="0"/>
              <a:t>00</a:t>
            </a:r>
          </a:p>
          <a:p>
            <a:pPr lvl="0">
              <a:spcBef>
                <a:spcPct val="0"/>
              </a:spcBef>
            </a:pPr>
            <a:endParaRPr lang="en-US" baseline="-25000" dirty="0"/>
          </a:p>
          <a:p>
            <a:pPr>
              <a:spcBef>
                <a:spcPct val="0"/>
              </a:spcBef>
            </a:pPr>
            <a:r>
              <a:rPr lang="en-US" dirty="0" smtClean="0"/>
              <a:t>The effect </a:t>
            </a:r>
            <a:r>
              <a:rPr lang="en-US" dirty="0"/>
              <a:t>of </a:t>
            </a:r>
            <a:r>
              <a:rPr lang="en-US" b="1" dirty="0">
                <a:solidFill>
                  <a:srgbClr val="FF0000"/>
                </a:solidFill>
              </a:rPr>
              <a:t>both factors together </a:t>
            </a:r>
            <a:r>
              <a:rPr lang="en-US" dirty="0"/>
              <a:t>compared to the reference category of both factors </a:t>
            </a:r>
            <a:r>
              <a:rPr lang="en-US" dirty="0" smtClean="0"/>
              <a:t>absent</a:t>
            </a:r>
            <a:r>
              <a:rPr lang="en-US" dirty="0"/>
              <a:t> </a:t>
            </a:r>
            <a:r>
              <a:rPr lang="en-US" dirty="0" smtClean="0"/>
              <a:t>and </a:t>
            </a:r>
            <a:r>
              <a:rPr lang="en-US" b="1" dirty="0">
                <a:solidFill>
                  <a:srgbClr val="0070C0"/>
                </a:solidFill>
              </a:rPr>
              <a:t>the sum of the effects of each factor acting separately.</a:t>
            </a:r>
          </a:p>
          <a:p>
            <a:pPr>
              <a:spcBef>
                <a:spcPct val="0"/>
              </a:spcBef>
            </a:pPr>
            <a:endParaRPr lang="en-US" dirty="0" smtClean="0"/>
          </a:p>
          <a:p>
            <a:pPr>
              <a:spcBef>
                <a:spcPct val="0"/>
              </a:spcBef>
            </a:pPr>
            <a:r>
              <a:rPr lang="en-US" dirty="0" smtClean="0"/>
              <a:t>A contrast </a:t>
            </a:r>
            <a:r>
              <a:rPr lang="en-US" dirty="0"/>
              <a:t>between the effects of both factors together versus the sum of each considered separately.</a:t>
            </a:r>
            <a:endParaRPr lang="el-GR" dirty="0"/>
          </a:p>
          <a:p>
            <a:pPr lvl="0">
              <a:spcBef>
                <a:spcPct val="0"/>
              </a:spcBef>
            </a:pPr>
            <a:endParaRPr lang="en-US" sz="1800" baseline="-25000" dirty="0"/>
          </a:p>
          <a:p>
            <a:pPr lvl="0">
              <a:spcBef>
                <a:spcPct val="0"/>
              </a:spcBef>
            </a:pPr>
            <a:endParaRPr lang="en-US" sz="1800" baseline="-25000" dirty="0"/>
          </a:p>
          <a:p>
            <a:pPr>
              <a:spcBef>
                <a:spcPct val="0"/>
              </a:spcBef>
            </a:pPr>
            <a:r>
              <a:rPr lang="en-US" sz="1800" dirty="0"/>
              <a:t>Rothman calls this difference in the risk differences the “interaction contrast (IC)”</a:t>
            </a:r>
            <a:endParaRPr lang="el-GR" sz="1800" dirty="0"/>
          </a:p>
        </p:txBody>
      </p:sp>
      <p:sp>
        <p:nvSpPr>
          <p:cNvPr id="5" name="TextBox 4"/>
          <p:cNvSpPr txBox="1"/>
          <p:nvPr/>
        </p:nvSpPr>
        <p:spPr>
          <a:xfrm>
            <a:off x="1245929" y="2667934"/>
            <a:ext cx="6500942" cy="300082"/>
          </a:xfrm>
          <a:prstGeom prst="rect">
            <a:avLst/>
          </a:prstGeom>
          <a:noFill/>
        </p:spPr>
        <p:txBody>
          <a:bodyPr wrap="square" rtlCol="0">
            <a:spAutoFit/>
          </a:bodyPr>
          <a:lstStyle/>
          <a:p>
            <a:r>
              <a:rPr lang="en-US" sz="1350" dirty="0" err="1"/>
              <a:t>P</a:t>
            </a:r>
            <a:r>
              <a:rPr lang="en-US" sz="1350" baseline="-25000" dirty="0" err="1"/>
              <a:t>ij</a:t>
            </a:r>
            <a:r>
              <a:rPr lang="en-US" sz="1350" dirty="0"/>
              <a:t>= incidence/prevalence of disease</a:t>
            </a:r>
            <a:endParaRPr lang="el-GR" sz="1350" dirty="0"/>
          </a:p>
        </p:txBody>
      </p:sp>
      <p:graphicFrame>
        <p:nvGraphicFramePr>
          <p:cNvPr id="9" name="Content Placeholder 3"/>
          <p:cNvGraphicFramePr>
            <a:graphicFrameLocks/>
          </p:cNvGraphicFramePr>
          <p:nvPr>
            <p:extLst>
              <p:ext uri="{D42A27DB-BD31-4B8C-83A1-F6EECF244321}">
                <p14:modId xmlns:p14="http://schemas.microsoft.com/office/powerpoint/2010/main" val="3181217285"/>
              </p:ext>
            </p:extLst>
          </p:nvPr>
        </p:nvGraphicFramePr>
        <p:xfrm>
          <a:off x="1134717" y="1109141"/>
          <a:ext cx="6723366" cy="1535534"/>
        </p:xfrm>
        <a:graphic>
          <a:graphicData uri="http://schemas.openxmlformats.org/drawingml/2006/table">
            <a:tbl>
              <a:tblPr firstRow="1" bandRow="1">
                <a:tableStyleId>{5C22544A-7EE6-4342-B048-85BDC9FD1C3A}</a:tableStyleId>
              </a:tblPr>
              <a:tblGrid>
                <a:gridCol w="1458162">
                  <a:extLst>
                    <a:ext uri="{9D8B030D-6E8A-4147-A177-3AD203B41FA5}">
                      <a16:colId xmlns:a16="http://schemas.microsoft.com/office/drawing/2014/main" val="20000"/>
                    </a:ext>
                  </a:extLst>
                </a:gridCol>
                <a:gridCol w="1659755">
                  <a:extLst>
                    <a:ext uri="{9D8B030D-6E8A-4147-A177-3AD203B41FA5}">
                      <a16:colId xmlns:a16="http://schemas.microsoft.com/office/drawing/2014/main" val="20001"/>
                    </a:ext>
                  </a:extLst>
                </a:gridCol>
                <a:gridCol w="1924607">
                  <a:extLst>
                    <a:ext uri="{9D8B030D-6E8A-4147-A177-3AD203B41FA5}">
                      <a16:colId xmlns:a16="http://schemas.microsoft.com/office/drawing/2014/main" val="20002"/>
                    </a:ext>
                  </a:extLst>
                </a:gridCol>
                <a:gridCol w="1680842">
                  <a:extLst>
                    <a:ext uri="{9D8B030D-6E8A-4147-A177-3AD203B41FA5}">
                      <a16:colId xmlns:a16="http://schemas.microsoft.com/office/drawing/2014/main" val="20003"/>
                    </a:ext>
                  </a:extLst>
                </a:gridCol>
              </a:tblGrid>
              <a:tr h="322312">
                <a:tc rowSpan="2" gridSpan="2">
                  <a:txBody>
                    <a:bodyPr/>
                    <a:lstStyle/>
                    <a:p>
                      <a:endParaRPr lang="el-GR" sz="1500" dirty="0"/>
                    </a:p>
                  </a:txBody>
                  <a:tcPr marL="68580" marR="68580" marT="34290" marB="34290"/>
                </a:tc>
                <a:tc rowSpan="2" hMerge="1">
                  <a:txBody>
                    <a:bodyPr/>
                    <a:lstStyle/>
                    <a:p>
                      <a:endParaRPr lang="el-GR" dirty="0"/>
                    </a:p>
                  </a:txBody>
                  <a:tcPr/>
                </a:tc>
                <a:tc gridSpan="2">
                  <a:txBody>
                    <a:bodyPr/>
                    <a:lstStyle/>
                    <a:p>
                      <a:r>
                        <a:rPr lang="en-US" sz="1500" dirty="0"/>
                        <a:t>Exposure A</a:t>
                      </a:r>
                      <a:endParaRPr lang="el-GR" sz="1500" dirty="0"/>
                    </a:p>
                  </a:txBody>
                  <a:tcPr marL="68580" marR="68580" marT="34290" marB="34290"/>
                </a:tc>
                <a:tc hMerge="1">
                  <a:txBody>
                    <a:bodyPr/>
                    <a:lstStyle/>
                    <a:p>
                      <a:endParaRPr lang="el-GR" dirty="0"/>
                    </a:p>
                  </a:txBody>
                  <a:tcPr/>
                </a:tc>
                <a:extLst>
                  <a:ext uri="{0D108BD9-81ED-4DB2-BD59-A6C34878D82A}">
                    <a16:rowId xmlns:a16="http://schemas.microsoft.com/office/drawing/2014/main" val="10000"/>
                  </a:ext>
                </a:extLst>
              </a:tr>
              <a:tr h="297180">
                <a:tc gridSpan="2" vMerge="1">
                  <a:txBody>
                    <a:bodyPr/>
                    <a:lstStyle/>
                    <a:p>
                      <a:endParaRPr lang="el-GR"/>
                    </a:p>
                  </a:txBody>
                  <a:tcPr/>
                </a:tc>
                <a:tc hMerge="1" vMerge="1">
                  <a:txBody>
                    <a:bodyPr/>
                    <a:lstStyle/>
                    <a:p>
                      <a:endParaRPr lang="el-GR" dirty="0"/>
                    </a:p>
                  </a:txBody>
                  <a:tcPr/>
                </a:tc>
                <a:tc>
                  <a:txBody>
                    <a:bodyPr/>
                    <a:lstStyle/>
                    <a:p>
                      <a:pPr algn="ctr"/>
                      <a:r>
                        <a:rPr lang="en-US" sz="1500" dirty="0"/>
                        <a:t>No(A=0)</a:t>
                      </a:r>
                      <a:endParaRPr lang="el-GR" sz="1500" dirty="0"/>
                    </a:p>
                  </a:txBody>
                  <a:tcPr marL="68580" marR="68580" marT="34290" marB="34290"/>
                </a:tc>
                <a:tc>
                  <a:txBody>
                    <a:bodyPr/>
                    <a:lstStyle/>
                    <a:p>
                      <a:pPr algn="ctr"/>
                      <a:r>
                        <a:rPr lang="en-US" sz="1500" dirty="0"/>
                        <a:t>Yes (A=1)</a:t>
                      </a:r>
                      <a:endParaRPr lang="el-GR" sz="1500" dirty="0"/>
                    </a:p>
                  </a:txBody>
                  <a:tcPr marL="68580" marR="68580" marT="34290" marB="34290"/>
                </a:tc>
                <a:extLst>
                  <a:ext uri="{0D108BD9-81ED-4DB2-BD59-A6C34878D82A}">
                    <a16:rowId xmlns:a16="http://schemas.microsoft.com/office/drawing/2014/main" val="10001"/>
                  </a:ext>
                </a:extLst>
              </a:tr>
              <a:tr h="45802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t>Exposure B</a:t>
                      </a:r>
                      <a:endParaRPr lang="el-GR" sz="15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500" b="1" dirty="0"/>
                    </a:p>
                    <a:p>
                      <a:endParaRPr lang="el-GR" sz="1500" dirty="0"/>
                    </a:p>
                  </a:txBody>
                  <a:tcPr marL="68580" marR="68580" marT="34290" marB="34290"/>
                </a:tc>
                <a:tc>
                  <a:txBody>
                    <a:bodyPr/>
                    <a:lstStyle/>
                    <a:p>
                      <a:r>
                        <a:rPr lang="en-US" sz="1500" dirty="0"/>
                        <a:t>No(B=0)</a:t>
                      </a:r>
                      <a:endParaRPr lang="el-GR" sz="1500" dirty="0"/>
                    </a:p>
                  </a:txBody>
                  <a:tcPr marL="68580" marR="68580" marT="34290" marB="34290"/>
                </a:tc>
                <a:tc>
                  <a:txBody>
                    <a:bodyPr/>
                    <a:lstStyle/>
                    <a:p>
                      <a:pPr algn="ctr"/>
                      <a:r>
                        <a:rPr lang="en-US" sz="1500" baseline="0" dirty="0"/>
                        <a:t>p</a:t>
                      </a:r>
                      <a:r>
                        <a:rPr lang="en-US" sz="1500" baseline="-25000" dirty="0"/>
                        <a:t>00</a:t>
                      </a:r>
                      <a:endParaRPr lang="el-GR" sz="1500" baseline="0" dirty="0"/>
                    </a:p>
                  </a:txBody>
                  <a:tcPr marL="68580" marR="68580" marT="34290" marB="34290"/>
                </a:tc>
                <a:tc>
                  <a:txBody>
                    <a:bodyPr/>
                    <a:lstStyle/>
                    <a:p>
                      <a:pPr algn="ctr"/>
                      <a:r>
                        <a:rPr lang="en-US" sz="1500" dirty="0"/>
                        <a:t>p</a:t>
                      </a:r>
                      <a:r>
                        <a:rPr lang="el-GR" sz="1500" baseline="-25000" dirty="0"/>
                        <a:t>10</a:t>
                      </a:r>
                      <a:endParaRPr lang="el-GR" sz="1500" dirty="0"/>
                    </a:p>
                  </a:txBody>
                  <a:tcPr marL="68580" marR="68580" marT="34290" marB="34290"/>
                </a:tc>
                <a:extLst>
                  <a:ext uri="{0D108BD9-81ED-4DB2-BD59-A6C34878D82A}">
                    <a16:rowId xmlns:a16="http://schemas.microsoft.com/office/drawing/2014/main" val="10002"/>
                  </a:ext>
                </a:extLst>
              </a:tr>
              <a:tr h="458021">
                <a:tc vMerge="1">
                  <a:txBody>
                    <a:bodyPr/>
                    <a:lstStyle/>
                    <a:p>
                      <a:endParaRPr lang="el-GR" dirty="0"/>
                    </a:p>
                  </a:txBody>
                  <a:tcPr/>
                </a:tc>
                <a:tc>
                  <a:txBody>
                    <a:bodyPr/>
                    <a:lstStyle/>
                    <a:p>
                      <a:r>
                        <a:rPr lang="en-US" sz="1500" dirty="0"/>
                        <a:t>Yes (B=1)</a:t>
                      </a:r>
                      <a:endParaRPr lang="el-GR" sz="1500" dirty="0"/>
                    </a:p>
                  </a:txBody>
                  <a:tcPr marL="68580" marR="68580" marT="34290" marB="34290"/>
                </a:tc>
                <a:tc>
                  <a:txBody>
                    <a:bodyPr/>
                    <a:lstStyle/>
                    <a:p>
                      <a:pPr algn="ctr"/>
                      <a:r>
                        <a:rPr lang="en-US" sz="1500" dirty="0"/>
                        <a:t>p</a:t>
                      </a:r>
                      <a:r>
                        <a:rPr lang="el-GR" sz="1500" baseline="-25000" dirty="0"/>
                        <a:t>01</a:t>
                      </a:r>
                      <a:endParaRPr lang="el-GR" sz="1500" dirty="0"/>
                    </a:p>
                  </a:txBody>
                  <a:tcPr marL="68580" marR="68580" marT="34290" marB="34290"/>
                </a:tc>
                <a:tc>
                  <a:txBody>
                    <a:bodyPr/>
                    <a:lstStyle/>
                    <a:p>
                      <a:pPr algn="ctr"/>
                      <a:r>
                        <a:rPr lang="en-US" sz="1500" dirty="0"/>
                        <a:t>p</a:t>
                      </a:r>
                      <a:r>
                        <a:rPr lang="en-US" sz="1500" baseline="-25000" dirty="0"/>
                        <a:t>11</a:t>
                      </a:r>
                      <a:endParaRPr lang="el-GR" sz="1500" dirty="0"/>
                    </a:p>
                  </a:txBody>
                  <a:tcPr marL="68580" marR="68580" marT="34290" marB="34290"/>
                </a:tc>
                <a:extLst>
                  <a:ext uri="{0D108BD9-81ED-4DB2-BD59-A6C34878D82A}">
                    <a16:rowId xmlns:a16="http://schemas.microsoft.com/office/drawing/2014/main" val="10003"/>
                  </a:ext>
                </a:extLst>
              </a:tr>
            </a:tbl>
          </a:graphicData>
        </a:graphic>
      </p:graphicFrame>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20</a:t>
            </a:fld>
            <a:endParaRPr lang="el-GR"/>
          </a:p>
        </p:txBody>
      </p:sp>
    </p:spTree>
    <p:extLst>
      <p:ext uri="{BB962C8B-B14F-4D97-AF65-F5344CB8AC3E}">
        <p14:creationId xmlns:p14="http://schemas.microsoft.com/office/powerpoint/2010/main" val="211498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60748"/>
            <a:ext cx="6858000" cy="921749"/>
          </a:xfrm>
        </p:spPr>
        <p:txBody>
          <a:bodyPr>
            <a:noAutofit/>
          </a:bodyPr>
          <a:lstStyle/>
          <a:p>
            <a:r>
              <a:rPr lang="en-US" sz="3000" b="1" dirty="0">
                <a:solidFill>
                  <a:srgbClr val="FF0000"/>
                </a:solidFill>
              </a:rPr>
              <a:t>Evaluating additive interaction</a:t>
            </a:r>
            <a:endParaRPr lang="el-GR" sz="3000" b="1" dirty="0">
              <a:solidFill>
                <a:srgbClr val="FF0000"/>
              </a:solidFill>
            </a:endParaRPr>
          </a:p>
        </p:txBody>
      </p:sp>
      <p:sp>
        <p:nvSpPr>
          <p:cNvPr id="6" name="Title 1"/>
          <p:cNvSpPr txBox="1">
            <a:spLocks/>
          </p:cNvSpPr>
          <p:nvPr/>
        </p:nvSpPr>
        <p:spPr>
          <a:xfrm>
            <a:off x="1143000" y="1646802"/>
            <a:ext cx="6858000" cy="3888432"/>
          </a:xfrm>
          <a:prstGeom prst="rect">
            <a:avLst/>
          </a:prstGeom>
        </p:spPr>
        <p:txBody>
          <a:bodyPr vert="horz" lIns="68580" tIns="34290" rIns="68580" bIns="34290" rtlCol="0" anchor="ctr">
            <a:noAutofit/>
          </a:bodyPr>
          <a:lstStyle/>
          <a:p>
            <a:pPr marL="342900" indent="-342900">
              <a:spcBef>
                <a:spcPct val="0"/>
              </a:spcBef>
              <a:buAutoNum type="arabicParenR"/>
            </a:pPr>
            <a:r>
              <a:rPr lang="en-US" sz="2100" dirty="0"/>
              <a:t>p</a:t>
            </a:r>
            <a:r>
              <a:rPr lang="en-US" sz="2100" baseline="-25000" dirty="0"/>
              <a:t>11</a:t>
            </a:r>
            <a:r>
              <a:rPr lang="el-GR" sz="2100" dirty="0"/>
              <a:t>-</a:t>
            </a:r>
            <a:r>
              <a:rPr lang="en-US" sz="2100" dirty="0"/>
              <a:t>p</a:t>
            </a:r>
            <a:r>
              <a:rPr lang="en-US" sz="2100" baseline="-25000" dirty="0"/>
              <a:t>1</a:t>
            </a:r>
            <a:r>
              <a:rPr lang="el-GR" sz="2100" baseline="-25000" dirty="0"/>
              <a:t>0</a:t>
            </a:r>
            <a:r>
              <a:rPr lang="el-GR" sz="2100" dirty="0"/>
              <a:t>- </a:t>
            </a:r>
            <a:r>
              <a:rPr lang="en-US" sz="2100" dirty="0"/>
              <a:t>p</a:t>
            </a:r>
            <a:r>
              <a:rPr lang="el-GR" sz="2100" baseline="-25000" dirty="0"/>
              <a:t>0</a:t>
            </a:r>
            <a:r>
              <a:rPr lang="en-US" sz="2100" baseline="-25000" dirty="0"/>
              <a:t>1</a:t>
            </a:r>
            <a:r>
              <a:rPr lang="el-GR" sz="2100" dirty="0"/>
              <a:t>+</a:t>
            </a:r>
            <a:r>
              <a:rPr lang="en-US" sz="2100" dirty="0"/>
              <a:t> p</a:t>
            </a:r>
            <a:r>
              <a:rPr lang="en-US" sz="2100" baseline="-25000" dirty="0"/>
              <a:t>00</a:t>
            </a:r>
            <a:r>
              <a:rPr lang="el-GR" sz="2100" dirty="0"/>
              <a:t>=0 </a:t>
            </a:r>
            <a:r>
              <a:rPr lang="en-US" sz="2100" dirty="0"/>
              <a:t>: A &amp; B </a:t>
            </a:r>
            <a:r>
              <a:rPr lang="en-US" sz="2100" b="1" dirty="0"/>
              <a:t>additive effects</a:t>
            </a:r>
            <a:r>
              <a:rPr lang="en-US" sz="2100" dirty="0"/>
              <a:t>, no evidence for additive interaction</a:t>
            </a:r>
          </a:p>
          <a:p>
            <a:pPr marL="342900" indent="-342900">
              <a:spcBef>
                <a:spcPct val="0"/>
              </a:spcBef>
              <a:buAutoNum type="arabicParenR"/>
            </a:pPr>
            <a:endParaRPr lang="en-US" sz="2100" dirty="0"/>
          </a:p>
          <a:p>
            <a:pPr marL="342900" indent="-342900">
              <a:spcBef>
                <a:spcPct val="0"/>
              </a:spcBef>
              <a:buAutoNum type="arabicParenR"/>
            </a:pPr>
            <a:r>
              <a:rPr lang="en-US" sz="2100" dirty="0"/>
              <a:t> p</a:t>
            </a:r>
            <a:r>
              <a:rPr lang="en-US" sz="2100" baseline="-25000" dirty="0"/>
              <a:t>11</a:t>
            </a:r>
            <a:r>
              <a:rPr lang="el-GR" sz="2100" dirty="0"/>
              <a:t>-</a:t>
            </a:r>
            <a:r>
              <a:rPr lang="en-US" sz="2100" dirty="0"/>
              <a:t>p</a:t>
            </a:r>
            <a:r>
              <a:rPr lang="en-US" sz="2100" baseline="-25000" dirty="0"/>
              <a:t>1</a:t>
            </a:r>
            <a:r>
              <a:rPr lang="el-GR" sz="2100" baseline="-25000" dirty="0"/>
              <a:t>0</a:t>
            </a:r>
            <a:r>
              <a:rPr lang="el-GR" sz="2100" dirty="0"/>
              <a:t>- </a:t>
            </a:r>
            <a:r>
              <a:rPr lang="en-US" sz="2100" dirty="0"/>
              <a:t>p</a:t>
            </a:r>
            <a:r>
              <a:rPr lang="el-GR" sz="2100" baseline="-25000" dirty="0"/>
              <a:t>0</a:t>
            </a:r>
            <a:r>
              <a:rPr lang="en-US" sz="2100" baseline="-25000" dirty="0"/>
              <a:t>1</a:t>
            </a:r>
            <a:r>
              <a:rPr lang="el-GR" sz="2100" dirty="0"/>
              <a:t>+</a:t>
            </a:r>
            <a:r>
              <a:rPr lang="en-US" sz="2100" dirty="0"/>
              <a:t> p</a:t>
            </a:r>
            <a:r>
              <a:rPr lang="en-US" sz="2100" baseline="-25000" dirty="0"/>
              <a:t>00 </a:t>
            </a:r>
            <a:r>
              <a:rPr lang="el-GR" sz="2100" dirty="0"/>
              <a:t>&gt;</a:t>
            </a:r>
            <a:r>
              <a:rPr lang="en-US" sz="2100" dirty="0"/>
              <a:t> </a:t>
            </a:r>
            <a:r>
              <a:rPr lang="el-GR" sz="2100" dirty="0"/>
              <a:t>0 </a:t>
            </a:r>
            <a:r>
              <a:rPr lang="en-US" sz="2100" dirty="0"/>
              <a:t>: </a:t>
            </a:r>
            <a:r>
              <a:rPr lang="en-US" sz="2100" b="1" dirty="0"/>
              <a:t>Deviation from </a:t>
            </a:r>
            <a:r>
              <a:rPr lang="en-US" sz="2100" b="1" dirty="0" err="1"/>
              <a:t>additivity</a:t>
            </a:r>
            <a:r>
              <a:rPr lang="en-US" sz="2100" b="1" dirty="0"/>
              <a:t> </a:t>
            </a:r>
            <a:r>
              <a:rPr lang="en-US" sz="2100" dirty="0"/>
              <a:t>of effects of A &amp; B, </a:t>
            </a:r>
            <a:r>
              <a:rPr lang="en-US" sz="2100" b="1" dirty="0"/>
              <a:t>positive</a:t>
            </a:r>
            <a:r>
              <a:rPr lang="en-US" sz="2100" dirty="0"/>
              <a:t> additive interaction,  </a:t>
            </a:r>
            <a:r>
              <a:rPr lang="en-US" sz="2100" b="1" dirty="0"/>
              <a:t>super-additive effects</a:t>
            </a:r>
          </a:p>
          <a:p>
            <a:pPr marL="342900" lvl="0" indent="-342900">
              <a:spcBef>
                <a:spcPct val="0"/>
              </a:spcBef>
              <a:buAutoNum type="arabicParenR" startAt="2"/>
            </a:pPr>
            <a:endParaRPr lang="en-US" sz="2100" dirty="0"/>
          </a:p>
          <a:p>
            <a:pPr marL="342900" lvl="0" indent="-342900">
              <a:spcBef>
                <a:spcPct val="0"/>
              </a:spcBef>
              <a:buAutoNum type="arabicParenR" startAt="3"/>
            </a:pPr>
            <a:r>
              <a:rPr lang="en-US" sz="2100" dirty="0"/>
              <a:t>p</a:t>
            </a:r>
            <a:r>
              <a:rPr lang="en-US" sz="2100" baseline="-25000" dirty="0"/>
              <a:t>11</a:t>
            </a:r>
            <a:r>
              <a:rPr lang="el-GR" sz="2100" dirty="0"/>
              <a:t>-</a:t>
            </a:r>
            <a:r>
              <a:rPr lang="en-US" sz="2100" dirty="0"/>
              <a:t>p</a:t>
            </a:r>
            <a:r>
              <a:rPr lang="en-US" sz="2100" baseline="-25000" dirty="0"/>
              <a:t>1</a:t>
            </a:r>
            <a:r>
              <a:rPr lang="el-GR" sz="2100" baseline="-25000" dirty="0"/>
              <a:t>0</a:t>
            </a:r>
            <a:r>
              <a:rPr lang="el-GR" sz="2100" dirty="0"/>
              <a:t>- </a:t>
            </a:r>
            <a:r>
              <a:rPr lang="en-US" sz="2100" dirty="0"/>
              <a:t>p</a:t>
            </a:r>
            <a:r>
              <a:rPr lang="el-GR" sz="2100" baseline="-25000" dirty="0"/>
              <a:t>0</a:t>
            </a:r>
            <a:r>
              <a:rPr lang="en-US" sz="2100" baseline="-25000" dirty="0"/>
              <a:t>1</a:t>
            </a:r>
            <a:r>
              <a:rPr lang="el-GR" sz="2100" dirty="0"/>
              <a:t>+</a:t>
            </a:r>
            <a:r>
              <a:rPr lang="en-US" sz="2100" dirty="0"/>
              <a:t> p</a:t>
            </a:r>
            <a:r>
              <a:rPr lang="en-US" sz="2100" baseline="-25000" dirty="0"/>
              <a:t>00 </a:t>
            </a:r>
            <a:r>
              <a:rPr lang="el-GR" sz="2100" dirty="0"/>
              <a:t>&lt;</a:t>
            </a:r>
            <a:r>
              <a:rPr lang="en-US" sz="2100" dirty="0"/>
              <a:t> </a:t>
            </a:r>
            <a:r>
              <a:rPr lang="el-GR" sz="2100" dirty="0"/>
              <a:t>0 </a:t>
            </a:r>
            <a:r>
              <a:rPr lang="en-US" sz="2100" dirty="0"/>
              <a:t>: </a:t>
            </a:r>
            <a:r>
              <a:rPr lang="en-US" sz="2100" b="1" dirty="0"/>
              <a:t>Deviation from </a:t>
            </a:r>
            <a:r>
              <a:rPr lang="en-US" sz="2100" b="1" dirty="0" err="1"/>
              <a:t>additivity</a:t>
            </a:r>
            <a:r>
              <a:rPr lang="en-US" sz="2100" b="1" dirty="0"/>
              <a:t> </a:t>
            </a:r>
            <a:r>
              <a:rPr lang="en-US" sz="2100" dirty="0"/>
              <a:t>of effects of A &amp; B, </a:t>
            </a:r>
            <a:r>
              <a:rPr lang="en-US" sz="2100" b="1" dirty="0"/>
              <a:t>negative</a:t>
            </a:r>
            <a:r>
              <a:rPr lang="en-US" sz="2100" dirty="0"/>
              <a:t> additive interaction,  </a:t>
            </a:r>
            <a:r>
              <a:rPr lang="en-US" sz="2100" b="1" dirty="0"/>
              <a:t>sub-additive effects</a:t>
            </a:r>
            <a:endParaRPr lang="el-GR" sz="2100" b="1" dirty="0"/>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21</a:t>
            </a:fld>
            <a:endParaRPr lang="el-GR"/>
          </a:p>
        </p:txBody>
      </p:sp>
    </p:spTree>
    <p:extLst>
      <p:ext uri="{BB962C8B-B14F-4D97-AF65-F5344CB8AC3E}">
        <p14:creationId xmlns:p14="http://schemas.microsoft.com/office/powerpoint/2010/main" val="36630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440" y="365807"/>
            <a:ext cx="6858000" cy="921749"/>
          </a:xfrm>
        </p:spPr>
        <p:txBody>
          <a:bodyPr>
            <a:noAutofit/>
          </a:bodyPr>
          <a:lstStyle/>
          <a:p>
            <a:r>
              <a:rPr lang="en-US" sz="3000" b="1" dirty="0">
                <a:solidFill>
                  <a:srgbClr val="FF0000"/>
                </a:solidFill>
              </a:rPr>
              <a:t>Evaluating additive interaction (example)</a:t>
            </a:r>
            <a:endParaRPr lang="el-GR" sz="3000" b="1" dirty="0"/>
          </a:p>
        </p:txBody>
      </p:sp>
      <p:sp>
        <p:nvSpPr>
          <p:cNvPr id="6" name="Title 1"/>
          <p:cNvSpPr txBox="1">
            <a:spLocks/>
          </p:cNvSpPr>
          <p:nvPr/>
        </p:nvSpPr>
        <p:spPr>
          <a:xfrm>
            <a:off x="594318" y="4166969"/>
            <a:ext cx="7538831" cy="1296144"/>
          </a:xfrm>
          <a:prstGeom prst="rect">
            <a:avLst/>
          </a:prstGeom>
        </p:spPr>
        <p:txBody>
          <a:bodyPr vert="horz" lIns="68580" tIns="34290" rIns="68580" bIns="34290" rtlCol="0" anchor="ctr">
            <a:noAutofit/>
          </a:bodyPr>
          <a:lstStyle/>
          <a:p>
            <a:pPr lvl="0">
              <a:spcBef>
                <a:spcPct val="0"/>
              </a:spcBef>
            </a:pPr>
            <a:r>
              <a:rPr lang="en-US" sz="2000" dirty="0"/>
              <a:t>p</a:t>
            </a:r>
            <a:r>
              <a:rPr lang="en-US" sz="2000" baseline="-25000" dirty="0"/>
              <a:t>11</a:t>
            </a:r>
            <a:r>
              <a:rPr lang="el-GR" sz="2000" dirty="0"/>
              <a:t>-</a:t>
            </a:r>
            <a:r>
              <a:rPr lang="en-US" sz="2000" dirty="0"/>
              <a:t>p</a:t>
            </a:r>
            <a:r>
              <a:rPr lang="en-US" sz="2000" baseline="-25000" dirty="0"/>
              <a:t>1</a:t>
            </a:r>
            <a:r>
              <a:rPr lang="el-GR" sz="2000" baseline="-25000" dirty="0"/>
              <a:t>0</a:t>
            </a:r>
            <a:r>
              <a:rPr lang="el-GR" sz="2000" dirty="0"/>
              <a:t>- </a:t>
            </a:r>
            <a:r>
              <a:rPr lang="en-US" sz="2000" dirty="0"/>
              <a:t>p</a:t>
            </a:r>
            <a:r>
              <a:rPr lang="el-GR" sz="2000" baseline="-25000" dirty="0"/>
              <a:t>0</a:t>
            </a:r>
            <a:r>
              <a:rPr lang="en-US" sz="2000" baseline="-25000" dirty="0"/>
              <a:t>1</a:t>
            </a:r>
            <a:r>
              <a:rPr lang="el-GR" sz="2000" dirty="0"/>
              <a:t>+</a:t>
            </a:r>
            <a:r>
              <a:rPr lang="en-US" sz="2000" dirty="0"/>
              <a:t> p</a:t>
            </a:r>
            <a:r>
              <a:rPr lang="en-US" sz="2000" baseline="-25000" dirty="0"/>
              <a:t>00</a:t>
            </a:r>
            <a:r>
              <a:rPr lang="el-GR" sz="2000" dirty="0"/>
              <a:t>=0.025-0.01</a:t>
            </a:r>
            <a:r>
              <a:rPr lang="en-US" sz="2000" dirty="0"/>
              <a:t>5-</a:t>
            </a:r>
            <a:r>
              <a:rPr lang="el-GR" sz="2000" dirty="0"/>
              <a:t>0.01</a:t>
            </a:r>
            <a:r>
              <a:rPr lang="en-US" sz="2000" dirty="0"/>
              <a:t>6</a:t>
            </a:r>
            <a:r>
              <a:rPr lang="el-GR" sz="2000" dirty="0"/>
              <a:t>+0.008=0.002&gt;0</a:t>
            </a:r>
          </a:p>
          <a:p>
            <a:pPr marL="342900" lvl="0" indent="-342900">
              <a:spcBef>
                <a:spcPct val="0"/>
              </a:spcBef>
            </a:pPr>
            <a:r>
              <a:rPr kumimoji="0" lang="en-US" sz="2000" i="0" u="none" strike="noStrike" kern="1200" cap="none" spc="0" normalizeH="0" noProof="0" dirty="0">
                <a:ln>
                  <a:noFill/>
                </a:ln>
                <a:solidFill>
                  <a:schemeClr val="tx1"/>
                </a:solidFill>
                <a:effectLst/>
                <a:uLnTx/>
                <a:uFillTx/>
                <a:latin typeface="+mj-lt"/>
                <a:ea typeface="+mj-ea"/>
                <a:cs typeface="+mj-cs"/>
              </a:rPr>
              <a:t>A &amp; B : very small positive additive interaction close to zero , the effects of A &amp; B combine in an additive way. </a:t>
            </a:r>
          </a:p>
        </p:txBody>
      </p:sp>
      <p:graphicFrame>
        <p:nvGraphicFramePr>
          <p:cNvPr id="7" name="Content Placeholder 3"/>
          <p:cNvGraphicFramePr>
            <a:graphicFrameLocks/>
          </p:cNvGraphicFramePr>
          <p:nvPr>
            <p:extLst>
              <p:ext uri="{D42A27DB-BD31-4B8C-83A1-F6EECF244321}">
                <p14:modId xmlns:p14="http://schemas.microsoft.com/office/powerpoint/2010/main" val="297395731"/>
              </p:ext>
            </p:extLst>
          </p:nvPr>
        </p:nvGraphicFramePr>
        <p:xfrm>
          <a:off x="838200" y="1926256"/>
          <a:ext cx="6781799" cy="2240713"/>
        </p:xfrm>
        <a:graphic>
          <a:graphicData uri="http://schemas.openxmlformats.org/drawingml/2006/table">
            <a:tbl>
              <a:tblPr firstRow="1" bandRow="1">
                <a:tableStyleId>{5C22544A-7EE6-4342-B048-85BDC9FD1C3A}</a:tableStyleId>
              </a:tblPr>
              <a:tblGrid>
                <a:gridCol w="1720858">
                  <a:extLst>
                    <a:ext uri="{9D8B030D-6E8A-4147-A177-3AD203B41FA5}">
                      <a16:colId xmlns:a16="http://schemas.microsoft.com/office/drawing/2014/main" val="20000"/>
                    </a:ext>
                  </a:extLst>
                </a:gridCol>
                <a:gridCol w="1424158">
                  <a:extLst>
                    <a:ext uri="{9D8B030D-6E8A-4147-A177-3AD203B41FA5}">
                      <a16:colId xmlns:a16="http://schemas.microsoft.com/office/drawing/2014/main" val="20001"/>
                    </a:ext>
                  </a:extLst>
                </a:gridCol>
                <a:gridCol w="1941334">
                  <a:extLst>
                    <a:ext uri="{9D8B030D-6E8A-4147-A177-3AD203B41FA5}">
                      <a16:colId xmlns:a16="http://schemas.microsoft.com/office/drawing/2014/main" val="20002"/>
                    </a:ext>
                  </a:extLst>
                </a:gridCol>
                <a:gridCol w="1695449">
                  <a:extLst>
                    <a:ext uri="{9D8B030D-6E8A-4147-A177-3AD203B41FA5}">
                      <a16:colId xmlns:a16="http://schemas.microsoft.com/office/drawing/2014/main" val="20003"/>
                    </a:ext>
                  </a:extLst>
                </a:gridCol>
              </a:tblGrid>
              <a:tr h="470330">
                <a:tc rowSpan="2" gridSpan="2">
                  <a:txBody>
                    <a:bodyPr/>
                    <a:lstStyle/>
                    <a:p>
                      <a:endParaRPr lang="el-GR" sz="1600" b="0" dirty="0"/>
                    </a:p>
                  </a:txBody>
                  <a:tcPr marL="68580" marR="68580" marT="34290" marB="34290"/>
                </a:tc>
                <a:tc rowSpan="2" hMerge="1">
                  <a:txBody>
                    <a:bodyPr/>
                    <a:lstStyle/>
                    <a:p>
                      <a:endParaRPr lang="el-GR" dirty="0"/>
                    </a:p>
                  </a:txBody>
                  <a:tcPr/>
                </a:tc>
                <a:tc gridSpan="2">
                  <a:txBody>
                    <a:bodyPr/>
                    <a:lstStyle/>
                    <a:p>
                      <a:r>
                        <a:rPr lang="en-US" sz="1600" b="0" dirty="0"/>
                        <a:t>Exposure A</a:t>
                      </a:r>
                      <a:endParaRPr lang="el-GR" sz="1600" b="0" dirty="0"/>
                    </a:p>
                  </a:txBody>
                  <a:tcPr marL="68580" marR="68580" marT="34290" marB="34290"/>
                </a:tc>
                <a:tc hMerge="1">
                  <a:txBody>
                    <a:bodyPr/>
                    <a:lstStyle/>
                    <a:p>
                      <a:endParaRPr lang="el-GR" dirty="0"/>
                    </a:p>
                  </a:txBody>
                  <a:tcPr/>
                </a:tc>
                <a:extLst>
                  <a:ext uri="{0D108BD9-81ED-4DB2-BD59-A6C34878D82A}">
                    <a16:rowId xmlns:a16="http://schemas.microsoft.com/office/drawing/2014/main" val="10000"/>
                  </a:ext>
                </a:extLst>
              </a:tr>
              <a:tr h="433657">
                <a:tc gridSpan="2" vMerge="1">
                  <a:txBody>
                    <a:bodyPr/>
                    <a:lstStyle/>
                    <a:p>
                      <a:endParaRPr lang="el-GR"/>
                    </a:p>
                  </a:txBody>
                  <a:tcPr/>
                </a:tc>
                <a:tc hMerge="1" vMerge="1">
                  <a:txBody>
                    <a:bodyPr/>
                    <a:lstStyle/>
                    <a:p>
                      <a:endParaRPr lang="el-GR" dirty="0"/>
                    </a:p>
                  </a:txBody>
                  <a:tcPr/>
                </a:tc>
                <a:tc>
                  <a:txBody>
                    <a:bodyPr/>
                    <a:lstStyle/>
                    <a:p>
                      <a:r>
                        <a:rPr lang="en-US" sz="1600" b="0" dirty="0"/>
                        <a:t>No(A=0)</a:t>
                      </a:r>
                      <a:endParaRPr lang="el-GR" sz="1600" b="0" dirty="0"/>
                    </a:p>
                  </a:txBody>
                  <a:tcPr marL="68580" marR="68580" marT="34290" marB="34290"/>
                </a:tc>
                <a:tc>
                  <a:txBody>
                    <a:bodyPr/>
                    <a:lstStyle/>
                    <a:p>
                      <a:r>
                        <a:rPr lang="en-US" sz="1600" b="0" dirty="0"/>
                        <a:t>Yes (A=1)</a:t>
                      </a:r>
                      <a:endParaRPr lang="el-GR" sz="1600" b="0" dirty="0"/>
                    </a:p>
                  </a:txBody>
                  <a:tcPr marL="68580" marR="68580" marT="34290" marB="34290"/>
                </a:tc>
                <a:extLst>
                  <a:ext uri="{0D108BD9-81ED-4DB2-BD59-A6C34878D82A}">
                    <a16:rowId xmlns:a16="http://schemas.microsoft.com/office/drawing/2014/main" val="10001"/>
                  </a:ext>
                </a:extLst>
              </a:tr>
              <a:tr h="66836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Exposure B</a:t>
                      </a:r>
                      <a:endParaRPr lang="el-GR" sz="16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0" dirty="0"/>
                    </a:p>
                    <a:p>
                      <a:endParaRPr lang="el-GR" sz="1600" b="0" dirty="0"/>
                    </a:p>
                  </a:txBody>
                  <a:tcPr marL="68580" marR="68580" marT="34290" marB="34290"/>
                </a:tc>
                <a:tc>
                  <a:txBody>
                    <a:bodyPr/>
                    <a:lstStyle/>
                    <a:p>
                      <a:r>
                        <a:rPr lang="en-US" sz="1600" b="0" dirty="0"/>
                        <a:t>No(B=0)</a:t>
                      </a:r>
                      <a:endParaRPr lang="el-GR" sz="1600" b="0" dirty="0"/>
                    </a:p>
                  </a:txBody>
                  <a:tcPr marL="68580" marR="68580" marT="34290" marB="34290"/>
                </a:tc>
                <a:tc>
                  <a:txBody>
                    <a:bodyPr/>
                    <a:lstStyle/>
                    <a:p>
                      <a:r>
                        <a:rPr lang="en-US" sz="1600" b="0" baseline="0" dirty="0"/>
                        <a:t>p</a:t>
                      </a:r>
                      <a:r>
                        <a:rPr lang="en-US" sz="1600" b="0" baseline="-25000" dirty="0"/>
                        <a:t>00</a:t>
                      </a:r>
                      <a:r>
                        <a:rPr lang="en-US" sz="1600" b="0" baseline="0" dirty="0"/>
                        <a:t>=0.008</a:t>
                      </a:r>
                      <a:endParaRPr lang="el-GR" sz="1600" b="0" baseline="0" dirty="0"/>
                    </a:p>
                  </a:txBody>
                  <a:tcPr marL="68580" marR="68580" marT="34290" marB="34290"/>
                </a:tc>
                <a:tc>
                  <a:txBody>
                    <a:bodyPr/>
                    <a:lstStyle/>
                    <a:p>
                      <a:r>
                        <a:rPr lang="en-US" sz="1600" b="0" dirty="0"/>
                        <a:t>p</a:t>
                      </a:r>
                      <a:r>
                        <a:rPr lang="el-GR" sz="1600" b="0" baseline="-25000" dirty="0"/>
                        <a:t>10</a:t>
                      </a:r>
                      <a:r>
                        <a:rPr lang="en-US" sz="1600" b="0" dirty="0"/>
                        <a:t>=0.015</a:t>
                      </a:r>
                      <a:endParaRPr lang="el-GR" sz="1600" b="0" dirty="0"/>
                    </a:p>
                  </a:txBody>
                  <a:tcPr marL="68580" marR="68580" marT="34290" marB="34290"/>
                </a:tc>
                <a:extLst>
                  <a:ext uri="{0D108BD9-81ED-4DB2-BD59-A6C34878D82A}">
                    <a16:rowId xmlns:a16="http://schemas.microsoft.com/office/drawing/2014/main" val="10002"/>
                  </a:ext>
                </a:extLst>
              </a:tr>
              <a:tr h="668363">
                <a:tc vMerge="1">
                  <a:txBody>
                    <a:bodyPr/>
                    <a:lstStyle/>
                    <a:p>
                      <a:endParaRPr lang="el-GR" dirty="0"/>
                    </a:p>
                  </a:txBody>
                  <a:tcPr/>
                </a:tc>
                <a:tc>
                  <a:txBody>
                    <a:bodyPr/>
                    <a:lstStyle/>
                    <a:p>
                      <a:r>
                        <a:rPr lang="en-US" sz="1600" b="0" dirty="0"/>
                        <a:t>Yes (B=1)</a:t>
                      </a:r>
                      <a:endParaRPr lang="el-GR" sz="1600" b="0" dirty="0"/>
                    </a:p>
                  </a:txBody>
                  <a:tcPr marL="68580" marR="68580" marT="34290" marB="34290"/>
                </a:tc>
                <a:tc>
                  <a:txBody>
                    <a:bodyPr/>
                    <a:lstStyle/>
                    <a:p>
                      <a:r>
                        <a:rPr lang="en-US" sz="1600" b="0" dirty="0"/>
                        <a:t>p</a:t>
                      </a:r>
                      <a:r>
                        <a:rPr lang="el-GR" sz="1600" b="0" baseline="-25000" dirty="0"/>
                        <a:t>01</a:t>
                      </a:r>
                      <a:r>
                        <a:rPr lang="en-US" sz="1600" b="0" dirty="0"/>
                        <a:t>=0.016</a:t>
                      </a:r>
                      <a:endParaRPr lang="el-GR" sz="1600" b="0" dirty="0"/>
                    </a:p>
                  </a:txBody>
                  <a:tcPr marL="68580" marR="68580" marT="34290" marB="34290"/>
                </a:tc>
                <a:tc>
                  <a:txBody>
                    <a:bodyPr/>
                    <a:lstStyle/>
                    <a:p>
                      <a:r>
                        <a:rPr lang="en-US" sz="1600" b="0" dirty="0"/>
                        <a:t>p</a:t>
                      </a:r>
                      <a:r>
                        <a:rPr lang="en-US" sz="1600" b="0" baseline="-25000" dirty="0"/>
                        <a:t>11</a:t>
                      </a:r>
                      <a:r>
                        <a:rPr lang="en-US" sz="1600" b="0" dirty="0"/>
                        <a:t>=0.0</a:t>
                      </a:r>
                      <a:r>
                        <a:rPr lang="el-GR" sz="1600" b="0" dirty="0"/>
                        <a:t>25</a:t>
                      </a:r>
                    </a:p>
                  </a:txBody>
                  <a:tcPr marL="68580" marR="68580" marT="34290" marB="34290"/>
                </a:tc>
                <a:extLst>
                  <a:ext uri="{0D108BD9-81ED-4DB2-BD59-A6C34878D82A}">
                    <a16:rowId xmlns:a16="http://schemas.microsoft.com/office/drawing/2014/main" val="10003"/>
                  </a:ext>
                </a:extLst>
              </a:tr>
            </a:tbl>
          </a:graphicData>
        </a:graphic>
      </p:graphicFrame>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22</a:t>
            </a:fld>
            <a:endParaRPr lang="el-GR"/>
          </a:p>
        </p:txBody>
      </p:sp>
    </p:spTree>
    <p:extLst>
      <p:ext uri="{BB962C8B-B14F-4D97-AF65-F5344CB8AC3E}">
        <p14:creationId xmlns:p14="http://schemas.microsoft.com/office/powerpoint/2010/main" val="122596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815"/>
            <a:ext cx="7351086" cy="921749"/>
          </a:xfrm>
        </p:spPr>
        <p:txBody>
          <a:bodyPr>
            <a:noAutofit/>
          </a:bodyPr>
          <a:lstStyle/>
          <a:p>
            <a:r>
              <a:rPr lang="en-US" sz="2100" b="1" dirty="0">
                <a:solidFill>
                  <a:srgbClr val="FF0000"/>
                </a:solidFill>
              </a:rPr>
              <a:t>Evaluating additive interaction through </a:t>
            </a:r>
            <a:r>
              <a:rPr lang="en-US" sz="2100" b="1" dirty="0" smtClean="0">
                <a:solidFill>
                  <a:srgbClr val="FF0000"/>
                </a:solidFill>
              </a:rPr>
              <a:t>GLM i.e. relative risks estimates</a:t>
            </a:r>
            <a:endParaRPr lang="el-GR" sz="2100" b="1" dirty="0"/>
          </a:p>
        </p:txBody>
      </p:sp>
      <p:graphicFrame>
        <p:nvGraphicFramePr>
          <p:cNvPr id="7" name="Content Placeholder 3"/>
          <p:cNvGraphicFramePr>
            <a:graphicFrameLocks/>
          </p:cNvGraphicFramePr>
          <p:nvPr>
            <p:extLst>
              <p:ext uri="{D42A27DB-BD31-4B8C-83A1-F6EECF244321}">
                <p14:modId xmlns:p14="http://schemas.microsoft.com/office/powerpoint/2010/main" val="3493402586"/>
              </p:ext>
            </p:extLst>
          </p:nvPr>
        </p:nvGraphicFramePr>
        <p:xfrm>
          <a:off x="1143000" y="1143000"/>
          <a:ext cx="7391401" cy="1761041"/>
        </p:xfrm>
        <a:graphic>
          <a:graphicData uri="http://schemas.openxmlformats.org/drawingml/2006/table">
            <a:tbl>
              <a:tblPr firstRow="1" bandRow="1">
                <a:tableStyleId>{5C22544A-7EE6-4342-B048-85BDC9FD1C3A}</a:tableStyleId>
              </a:tblPr>
              <a:tblGrid>
                <a:gridCol w="1696387">
                  <a:extLst>
                    <a:ext uri="{9D8B030D-6E8A-4147-A177-3AD203B41FA5}">
                      <a16:colId xmlns:a16="http://schemas.microsoft.com/office/drawing/2014/main" val="20000"/>
                    </a:ext>
                  </a:extLst>
                </a:gridCol>
                <a:gridCol w="1514631">
                  <a:extLst>
                    <a:ext uri="{9D8B030D-6E8A-4147-A177-3AD203B41FA5}">
                      <a16:colId xmlns:a16="http://schemas.microsoft.com/office/drawing/2014/main" val="20001"/>
                    </a:ext>
                  </a:extLst>
                </a:gridCol>
                <a:gridCol w="1999313">
                  <a:extLst>
                    <a:ext uri="{9D8B030D-6E8A-4147-A177-3AD203B41FA5}">
                      <a16:colId xmlns:a16="http://schemas.microsoft.com/office/drawing/2014/main" val="20002"/>
                    </a:ext>
                  </a:extLst>
                </a:gridCol>
                <a:gridCol w="2181070">
                  <a:extLst>
                    <a:ext uri="{9D8B030D-6E8A-4147-A177-3AD203B41FA5}">
                      <a16:colId xmlns:a16="http://schemas.microsoft.com/office/drawing/2014/main" val="20003"/>
                    </a:ext>
                  </a:extLst>
                </a:gridCol>
              </a:tblGrid>
              <a:tr h="322312">
                <a:tc rowSpan="2" gridSpan="2">
                  <a:txBody>
                    <a:bodyPr/>
                    <a:lstStyle/>
                    <a:p>
                      <a:endParaRPr lang="el-GR" sz="1800" dirty="0"/>
                    </a:p>
                  </a:txBody>
                  <a:tcPr marL="68580" marR="68580" marT="34290" marB="34290"/>
                </a:tc>
                <a:tc rowSpan="2" hMerge="1">
                  <a:txBody>
                    <a:bodyPr/>
                    <a:lstStyle/>
                    <a:p>
                      <a:endParaRPr lang="el-GR" dirty="0"/>
                    </a:p>
                  </a:txBody>
                  <a:tcPr/>
                </a:tc>
                <a:tc gridSpan="2">
                  <a:txBody>
                    <a:bodyPr/>
                    <a:lstStyle/>
                    <a:p>
                      <a:r>
                        <a:rPr lang="en-US" sz="1800" dirty="0"/>
                        <a:t>Exposure A</a:t>
                      </a:r>
                      <a:endParaRPr lang="el-GR" sz="1800" dirty="0"/>
                    </a:p>
                  </a:txBody>
                  <a:tcPr marL="68580" marR="68580" marT="34290" marB="34290"/>
                </a:tc>
                <a:tc hMerge="1">
                  <a:txBody>
                    <a:bodyPr/>
                    <a:lstStyle/>
                    <a:p>
                      <a:endParaRPr lang="el-GR" dirty="0"/>
                    </a:p>
                  </a:txBody>
                  <a:tcPr/>
                </a:tc>
                <a:extLst>
                  <a:ext uri="{0D108BD9-81ED-4DB2-BD59-A6C34878D82A}">
                    <a16:rowId xmlns:a16="http://schemas.microsoft.com/office/drawing/2014/main" val="10000"/>
                  </a:ext>
                </a:extLst>
              </a:tr>
              <a:tr h="325760">
                <a:tc gridSpan="2" vMerge="1">
                  <a:txBody>
                    <a:bodyPr/>
                    <a:lstStyle/>
                    <a:p>
                      <a:endParaRPr lang="el-GR"/>
                    </a:p>
                  </a:txBody>
                  <a:tcPr/>
                </a:tc>
                <a:tc hMerge="1" vMerge="1">
                  <a:txBody>
                    <a:bodyPr/>
                    <a:lstStyle/>
                    <a:p>
                      <a:endParaRPr lang="el-GR" dirty="0"/>
                    </a:p>
                  </a:txBody>
                  <a:tcPr/>
                </a:tc>
                <a:tc>
                  <a:txBody>
                    <a:bodyPr/>
                    <a:lstStyle/>
                    <a:p>
                      <a:r>
                        <a:rPr lang="en-US" sz="1800" dirty="0"/>
                        <a:t>No(A=0)</a:t>
                      </a:r>
                      <a:endParaRPr lang="el-GR" sz="1800" dirty="0"/>
                    </a:p>
                  </a:txBody>
                  <a:tcPr marL="68580" marR="68580" marT="34290" marB="34290"/>
                </a:tc>
                <a:tc>
                  <a:txBody>
                    <a:bodyPr/>
                    <a:lstStyle/>
                    <a:p>
                      <a:r>
                        <a:rPr lang="en-US" sz="1800" dirty="0"/>
                        <a:t>Yes (A=1)</a:t>
                      </a:r>
                      <a:endParaRPr lang="el-GR" sz="1800" dirty="0"/>
                    </a:p>
                  </a:txBody>
                  <a:tcPr marL="68580" marR="68580" marT="34290" marB="34290"/>
                </a:tc>
                <a:extLst>
                  <a:ext uri="{0D108BD9-81ED-4DB2-BD59-A6C34878D82A}">
                    <a16:rowId xmlns:a16="http://schemas.microsoft.com/office/drawing/2014/main" val="10001"/>
                  </a:ext>
                </a:extLst>
              </a:tr>
              <a:tr h="45802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 B</a:t>
                      </a:r>
                      <a:endParaRPr lang="el-GR" sz="18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dirty="0"/>
                    </a:p>
                    <a:p>
                      <a:endParaRPr lang="el-GR" sz="1800" dirty="0"/>
                    </a:p>
                  </a:txBody>
                  <a:tcPr marL="68580" marR="68580" marT="34290" marB="34290"/>
                </a:tc>
                <a:tc>
                  <a:txBody>
                    <a:bodyPr/>
                    <a:lstStyle/>
                    <a:p>
                      <a:r>
                        <a:rPr lang="en-US" sz="1800" dirty="0"/>
                        <a:t>No(B=0)</a:t>
                      </a:r>
                      <a:endParaRPr lang="el-GR" sz="1800" dirty="0"/>
                    </a:p>
                  </a:txBody>
                  <a:tcPr marL="68580" marR="68580" marT="34290" marB="34290"/>
                </a:tc>
                <a:tc>
                  <a:txBody>
                    <a:bodyPr/>
                    <a:lstStyle/>
                    <a:p>
                      <a:r>
                        <a:rPr lang="en-US" sz="1800" baseline="0" dirty="0"/>
                        <a:t>RR</a:t>
                      </a:r>
                      <a:r>
                        <a:rPr lang="en-US" sz="1800" baseline="-25000" dirty="0"/>
                        <a:t>00</a:t>
                      </a:r>
                      <a:r>
                        <a:rPr lang="en-US" sz="1800" baseline="0" dirty="0"/>
                        <a:t>=p</a:t>
                      </a:r>
                      <a:r>
                        <a:rPr lang="en-US" sz="1800" baseline="-25000" dirty="0"/>
                        <a:t>00</a:t>
                      </a:r>
                      <a:r>
                        <a:rPr lang="en-US" sz="1800" baseline="0" dirty="0"/>
                        <a:t>/p</a:t>
                      </a:r>
                      <a:r>
                        <a:rPr lang="en-US" sz="1800" baseline="-25000" dirty="0"/>
                        <a:t>00</a:t>
                      </a:r>
                      <a:r>
                        <a:rPr lang="en-US" sz="1800" baseline="0" dirty="0"/>
                        <a:t>=1</a:t>
                      </a:r>
                      <a:endParaRPr lang="el-GR" sz="1800" baseline="0" dirty="0"/>
                    </a:p>
                  </a:txBody>
                  <a:tcPr marL="68580" marR="68580" marT="34290" marB="34290"/>
                </a:tc>
                <a:tc>
                  <a:txBody>
                    <a:bodyPr/>
                    <a:lstStyle/>
                    <a:p>
                      <a:r>
                        <a:rPr lang="en-US" sz="1800" baseline="0" dirty="0"/>
                        <a:t>RR</a:t>
                      </a:r>
                      <a:r>
                        <a:rPr lang="en-US" sz="1800" baseline="-25000" dirty="0"/>
                        <a:t>10</a:t>
                      </a:r>
                      <a:r>
                        <a:rPr lang="en-US" sz="1800" baseline="0" dirty="0"/>
                        <a:t>=p</a:t>
                      </a:r>
                      <a:r>
                        <a:rPr lang="en-US" sz="1800" baseline="-25000" dirty="0"/>
                        <a:t>10</a:t>
                      </a:r>
                      <a:r>
                        <a:rPr lang="en-US" sz="1800" baseline="0" dirty="0"/>
                        <a:t>/p</a:t>
                      </a:r>
                      <a:r>
                        <a:rPr lang="en-US" sz="1800" baseline="-25000" dirty="0"/>
                        <a:t>00</a:t>
                      </a:r>
                      <a:r>
                        <a:rPr lang="en-US" sz="1800" baseline="0" dirty="0"/>
                        <a:t>=1.875</a:t>
                      </a:r>
                      <a:endParaRPr lang="el-GR" sz="1800" baseline="0" dirty="0"/>
                    </a:p>
                  </a:txBody>
                  <a:tcPr marL="68580" marR="68580" marT="34290" marB="34290"/>
                </a:tc>
                <a:extLst>
                  <a:ext uri="{0D108BD9-81ED-4DB2-BD59-A6C34878D82A}">
                    <a16:rowId xmlns:a16="http://schemas.microsoft.com/office/drawing/2014/main" val="10002"/>
                  </a:ext>
                </a:extLst>
              </a:tr>
              <a:tr h="458021">
                <a:tc vMerge="1">
                  <a:txBody>
                    <a:bodyPr/>
                    <a:lstStyle/>
                    <a:p>
                      <a:endParaRPr lang="el-GR" dirty="0"/>
                    </a:p>
                  </a:txBody>
                  <a:tcPr/>
                </a:tc>
                <a:tc>
                  <a:txBody>
                    <a:bodyPr/>
                    <a:lstStyle/>
                    <a:p>
                      <a:r>
                        <a:rPr lang="en-US" sz="1800" dirty="0"/>
                        <a:t>Yes (B=1)</a:t>
                      </a:r>
                      <a:endParaRPr lang="el-GR" sz="1800" dirty="0"/>
                    </a:p>
                  </a:txBody>
                  <a:tcPr marL="68580" marR="68580" marT="34290" marB="34290"/>
                </a:tc>
                <a:tc>
                  <a:txBody>
                    <a:bodyPr/>
                    <a:lstStyle/>
                    <a:p>
                      <a:r>
                        <a:rPr lang="en-US" sz="1800" baseline="0" dirty="0"/>
                        <a:t>RR</a:t>
                      </a:r>
                      <a:r>
                        <a:rPr lang="en-US" sz="1800" baseline="-25000" dirty="0"/>
                        <a:t>01</a:t>
                      </a:r>
                      <a:r>
                        <a:rPr lang="en-US" sz="1800" baseline="0" dirty="0"/>
                        <a:t>=p</a:t>
                      </a:r>
                      <a:r>
                        <a:rPr lang="en-US" sz="1800" baseline="-25000" dirty="0"/>
                        <a:t>01</a:t>
                      </a:r>
                      <a:r>
                        <a:rPr lang="en-US" sz="1800" baseline="0" dirty="0"/>
                        <a:t>/p</a:t>
                      </a:r>
                      <a:r>
                        <a:rPr lang="en-US" sz="1800" baseline="-25000" dirty="0"/>
                        <a:t>00</a:t>
                      </a:r>
                      <a:r>
                        <a:rPr lang="en-US" sz="1800" baseline="0" dirty="0"/>
                        <a:t>=2.00</a:t>
                      </a:r>
                      <a:endParaRPr lang="el-GR" sz="1800" baseline="0" dirty="0"/>
                    </a:p>
                  </a:txBody>
                  <a:tcPr marL="68580" marR="68580" marT="34290" marB="34290"/>
                </a:tc>
                <a:tc>
                  <a:txBody>
                    <a:bodyPr/>
                    <a:lstStyle/>
                    <a:p>
                      <a:r>
                        <a:rPr lang="en-US" sz="1800" baseline="0" dirty="0"/>
                        <a:t>RR</a:t>
                      </a:r>
                      <a:r>
                        <a:rPr lang="en-US" sz="1800" baseline="-25000" dirty="0"/>
                        <a:t>11</a:t>
                      </a:r>
                      <a:r>
                        <a:rPr lang="en-US" sz="1800" baseline="0" dirty="0"/>
                        <a:t>=p</a:t>
                      </a:r>
                      <a:r>
                        <a:rPr lang="en-US" sz="1800" baseline="-25000" dirty="0"/>
                        <a:t>11</a:t>
                      </a:r>
                      <a:r>
                        <a:rPr lang="en-US" sz="1800" baseline="0" dirty="0"/>
                        <a:t>/p</a:t>
                      </a:r>
                      <a:r>
                        <a:rPr lang="en-US" sz="1800" baseline="-25000" dirty="0"/>
                        <a:t>00</a:t>
                      </a:r>
                      <a:r>
                        <a:rPr lang="en-US" sz="1800" baseline="0" dirty="0"/>
                        <a:t>=3.125</a:t>
                      </a:r>
                      <a:endParaRPr lang="el-GR" sz="1800" baseline="0" dirty="0"/>
                    </a:p>
                  </a:txBody>
                  <a:tcPr marL="68580" marR="68580" marT="34290" marB="34290"/>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228600" y="3429000"/>
            <a:ext cx="8458200" cy="2409732"/>
          </a:xfrm>
          <a:prstGeom prst="rect">
            <a:avLst/>
          </a:prstGeom>
        </p:spPr>
        <p:txBody>
          <a:bodyPr vert="horz" lIns="68580" tIns="34290" rIns="68580" bIns="34290" rtlCol="0" anchor="ctr">
            <a:noAutofit/>
          </a:bodyPr>
          <a:lstStyle/>
          <a:p>
            <a:pPr lvl="0">
              <a:spcBef>
                <a:spcPct val="0"/>
              </a:spcBef>
              <a:buFont typeface="Arial" pitchFamily="34" charset="0"/>
              <a:buChar char="•"/>
            </a:pPr>
            <a:r>
              <a:rPr lang="en-US" dirty="0">
                <a:latin typeface="+mj-lt"/>
                <a:ea typeface="+mj-ea"/>
                <a:cs typeface="+mj-cs"/>
              </a:rPr>
              <a:t> But usually we do not have estimates of incidence or prevalence rates but </a:t>
            </a:r>
            <a:r>
              <a:rPr lang="en-US" u="sng" dirty="0">
                <a:latin typeface="+mj-lt"/>
                <a:ea typeface="+mj-ea"/>
                <a:cs typeface="+mj-cs"/>
              </a:rPr>
              <a:t>relative risks </a:t>
            </a:r>
            <a:r>
              <a:rPr lang="en-US" dirty="0">
                <a:latin typeface="+mj-lt"/>
                <a:ea typeface="+mj-ea"/>
                <a:cs typeface="+mj-cs"/>
              </a:rPr>
              <a:t>such as rate ratios or odds ratios. </a:t>
            </a:r>
          </a:p>
          <a:p>
            <a:pPr lvl="0">
              <a:spcBef>
                <a:spcPct val="0"/>
              </a:spcBef>
            </a:pPr>
            <a:r>
              <a:rPr lang="en-US" dirty="0">
                <a:latin typeface="+mj-lt"/>
                <a:ea typeface="+mj-ea"/>
                <a:cs typeface="+mj-cs"/>
              </a:rPr>
              <a:t> </a:t>
            </a:r>
          </a:p>
          <a:p>
            <a:pPr lvl="0">
              <a:spcBef>
                <a:spcPct val="0"/>
              </a:spcBef>
            </a:pPr>
            <a:r>
              <a:rPr lang="en-US" dirty="0">
                <a:latin typeface="+mj-lt"/>
                <a:ea typeface="+mj-ea"/>
                <a:cs typeface="+mj-cs"/>
              </a:rPr>
              <a:t>Previous equation can be re-expressed as : </a:t>
            </a:r>
            <a:endParaRPr lang="el-GR" dirty="0">
              <a:latin typeface="+mj-lt"/>
              <a:ea typeface="+mj-ea"/>
              <a:cs typeface="+mj-cs"/>
            </a:endParaRPr>
          </a:p>
          <a:p>
            <a:pPr lvl="0">
              <a:spcBef>
                <a:spcPct val="0"/>
              </a:spcBef>
            </a:pPr>
            <a:r>
              <a:rPr lang="en-US" dirty="0"/>
              <a:t>RR</a:t>
            </a:r>
            <a:r>
              <a:rPr lang="en-US" baseline="-25000" dirty="0"/>
              <a:t>11</a:t>
            </a:r>
            <a:r>
              <a:rPr lang="el-GR" dirty="0"/>
              <a:t>-</a:t>
            </a:r>
            <a:r>
              <a:rPr lang="en-US" dirty="0"/>
              <a:t> RR</a:t>
            </a:r>
            <a:r>
              <a:rPr lang="en-US" baseline="-25000" dirty="0"/>
              <a:t>1</a:t>
            </a:r>
            <a:r>
              <a:rPr lang="el-GR" baseline="-25000" dirty="0"/>
              <a:t>0</a:t>
            </a:r>
            <a:r>
              <a:rPr lang="el-GR" dirty="0"/>
              <a:t>- </a:t>
            </a:r>
            <a:r>
              <a:rPr lang="en-US" dirty="0"/>
              <a:t>RR</a:t>
            </a:r>
            <a:r>
              <a:rPr lang="el-GR" baseline="-25000" dirty="0"/>
              <a:t>0</a:t>
            </a:r>
            <a:r>
              <a:rPr lang="en-US" baseline="-25000" dirty="0"/>
              <a:t>1</a:t>
            </a:r>
            <a:r>
              <a:rPr lang="el-GR" dirty="0"/>
              <a:t>+</a:t>
            </a:r>
            <a:r>
              <a:rPr lang="en-US" dirty="0"/>
              <a:t> RR</a:t>
            </a:r>
            <a:r>
              <a:rPr lang="en-US" baseline="-25000" dirty="0"/>
              <a:t>00</a:t>
            </a:r>
            <a:r>
              <a:rPr lang="el-GR" dirty="0"/>
              <a:t>=</a:t>
            </a:r>
            <a:r>
              <a:rPr lang="en-US" dirty="0"/>
              <a:t> RR</a:t>
            </a:r>
            <a:r>
              <a:rPr lang="en-US" baseline="-25000" dirty="0"/>
              <a:t>11</a:t>
            </a:r>
            <a:r>
              <a:rPr lang="el-GR" dirty="0"/>
              <a:t>-</a:t>
            </a:r>
            <a:r>
              <a:rPr lang="en-US" dirty="0"/>
              <a:t> RR</a:t>
            </a:r>
            <a:r>
              <a:rPr lang="en-US" baseline="-25000" dirty="0"/>
              <a:t>1</a:t>
            </a:r>
            <a:r>
              <a:rPr lang="el-GR" baseline="-25000" dirty="0"/>
              <a:t>0</a:t>
            </a:r>
            <a:r>
              <a:rPr lang="el-GR" dirty="0"/>
              <a:t>- </a:t>
            </a:r>
            <a:r>
              <a:rPr lang="en-US" dirty="0"/>
              <a:t>RR</a:t>
            </a:r>
            <a:r>
              <a:rPr lang="el-GR" baseline="-25000" dirty="0"/>
              <a:t>0</a:t>
            </a:r>
            <a:r>
              <a:rPr lang="en-US" baseline="-25000" dirty="0"/>
              <a:t>1</a:t>
            </a:r>
            <a:r>
              <a:rPr lang="el-GR" dirty="0"/>
              <a:t>+</a:t>
            </a:r>
            <a:r>
              <a:rPr lang="en-US" dirty="0"/>
              <a:t> 1</a:t>
            </a:r>
            <a:endParaRPr lang="el-GR" dirty="0"/>
          </a:p>
          <a:p>
            <a:pPr lvl="0">
              <a:spcBef>
                <a:spcPct val="0"/>
              </a:spcBef>
            </a:pPr>
            <a:endParaRPr lang="en-US" b="1" dirty="0">
              <a:solidFill>
                <a:srgbClr val="FF0000"/>
              </a:solidFill>
              <a:latin typeface="+mj-lt"/>
              <a:ea typeface="+mj-ea"/>
              <a:cs typeface="+mj-cs"/>
            </a:endParaRPr>
          </a:p>
          <a:p>
            <a:pPr lvl="0">
              <a:spcBef>
                <a:spcPct val="0"/>
              </a:spcBef>
              <a:buFont typeface="Arial" pitchFamily="34" charset="0"/>
              <a:buChar char="•"/>
            </a:pPr>
            <a:r>
              <a:rPr lang="en-US" b="1" dirty="0">
                <a:solidFill>
                  <a:srgbClr val="FF0000"/>
                </a:solidFill>
                <a:latin typeface="+mj-lt"/>
                <a:ea typeface="+mj-ea"/>
                <a:cs typeface="+mj-cs"/>
              </a:rPr>
              <a:t>Relative Excess Risk due to Interaction (RERI) </a:t>
            </a:r>
            <a:r>
              <a:rPr lang="el-GR" dirty="0">
                <a:latin typeface="+mj-lt"/>
                <a:ea typeface="+mj-ea"/>
                <a:cs typeface="+mj-cs"/>
              </a:rPr>
              <a:t>[</a:t>
            </a:r>
            <a:r>
              <a:rPr lang="en-US" dirty="0">
                <a:latin typeface="+mj-lt"/>
                <a:ea typeface="+mj-ea"/>
                <a:cs typeface="+mj-cs"/>
              </a:rPr>
              <a:t>Rothman, 1986]</a:t>
            </a:r>
            <a:endParaRPr lang="el-GR" dirty="0">
              <a:latin typeface="+mj-lt"/>
              <a:ea typeface="+mj-ea"/>
              <a:cs typeface="+mj-cs"/>
            </a:endParaRPr>
          </a:p>
          <a:p>
            <a:pPr>
              <a:spcBef>
                <a:spcPct val="0"/>
              </a:spcBef>
            </a:pPr>
            <a:r>
              <a:rPr lang="el-GR" dirty="0"/>
              <a:t>                  </a:t>
            </a:r>
            <a:r>
              <a:rPr lang="en-US" dirty="0"/>
              <a:t>RERI = RR</a:t>
            </a:r>
            <a:r>
              <a:rPr lang="en-US" baseline="-25000" dirty="0"/>
              <a:t>11</a:t>
            </a:r>
            <a:r>
              <a:rPr lang="el-GR" dirty="0"/>
              <a:t>-</a:t>
            </a:r>
            <a:r>
              <a:rPr lang="en-US" dirty="0"/>
              <a:t>RR</a:t>
            </a:r>
            <a:r>
              <a:rPr lang="en-US" baseline="-25000" dirty="0"/>
              <a:t>1</a:t>
            </a:r>
            <a:r>
              <a:rPr lang="el-GR" baseline="-25000" dirty="0"/>
              <a:t>0</a:t>
            </a:r>
            <a:r>
              <a:rPr lang="el-GR" dirty="0"/>
              <a:t>- </a:t>
            </a:r>
            <a:r>
              <a:rPr lang="en-US" dirty="0"/>
              <a:t>RR</a:t>
            </a:r>
            <a:r>
              <a:rPr lang="el-GR" baseline="-25000" dirty="0"/>
              <a:t>0</a:t>
            </a:r>
            <a:r>
              <a:rPr lang="en-US" baseline="-25000" dirty="0"/>
              <a:t>1</a:t>
            </a:r>
            <a:r>
              <a:rPr lang="el-GR" dirty="0"/>
              <a:t>+</a:t>
            </a:r>
            <a:r>
              <a:rPr lang="en-US" dirty="0"/>
              <a:t> RR</a:t>
            </a:r>
            <a:r>
              <a:rPr lang="en-US" baseline="-25000" dirty="0"/>
              <a:t>00</a:t>
            </a:r>
            <a:r>
              <a:rPr lang="el-GR" dirty="0"/>
              <a:t>=</a:t>
            </a:r>
            <a:r>
              <a:rPr lang="en-US" dirty="0"/>
              <a:t>3.1</a:t>
            </a:r>
            <a:r>
              <a:rPr lang="el-GR" dirty="0"/>
              <a:t>25</a:t>
            </a:r>
            <a:r>
              <a:rPr lang="en-US" dirty="0"/>
              <a:t> - 2 </a:t>
            </a:r>
            <a:r>
              <a:rPr lang="el-GR" dirty="0"/>
              <a:t>-</a:t>
            </a:r>
            <a:r>
              <a:rPr lang="en-US" dirty="0"/>
              <a:t> 1.875 </a:t>
            </a:r>
            <a:r>
              <a:rPr lang="el-GR" dirty="0"/>
              <a:t>+</a:t>
            </a:r>
            <a:r>
              <a:rPr lang="en-US" dirty="0"/>
              <a:t> 1 </a:t>
            </a:r>
            <a:r>
              <a:rPr lang="el-GR" dirty="0"/>
              <a:t>=</a:t>
            </a:r>
            <a:r>
              <a:rPr lang="en-US" dirty="0"/>
              <a:t> </a:t>
            </a:r>
            <a:r>
              <a:rPr lang="el-GR" dirty="0"/>
              <a:t>0.</a:t>
            </a:r>
            <a:r>
              <a:rPr lang="en-US" dirty="0"/>
              <a:t>25</a:t>
            </a:r>
            <a:r>
              <a:rPr lang="el-GR" dirty="0"/>
              <a:t> &gt; 0</a:t>
            </a:r>
          </a:p>
          <a:p>
            <a:pPr>
              <a:lnSpc>
                <a:spcPct val="120000"/>
              </a:lnSpc>
              <a:buFont typeface="Arial" pitchFamily="34" charset="0"/>
              <a:buChar char="•"/>
            </a:pPr>
            <a:r>
              <a:rPr lang="en-US" b="1" dirty="0">
                <a:solidFill>
                  <a:srgbClr val="FF0000"/>
                </a:solidFill>
              </a:rPr>
              <a:t>Synergy index S</a:t>
            </a:r>
            <a:r>
              <a:rPr lang="en-US" dirty="0"/>
              <a:t>:</a:t>
            </a:r>
            <a:endParaRPr lang="el-GR" dirty="0"/>
          </a:p>
          <a:p>
            <a:pPr>
              <a:lnSpc>
                <a:spcPct val="120000"/>
              </a:lnSpc>
            </a:pPr>
            <a:r>
              <a:rPr lang="el-GR" dirty="0"/>
              <a:t>                  </a:t>
            </a:r>
            <a:r>
              <a:rPr lang="en-US" dirty="0"/>
              <a:t>S = (RR</a:t>
            </a:r>
            <a:r>
              <a:rPr lang="en-US" baseline="-25000" dirty="0"/>
              <a:t>11</a:t>
            </a:r>
            <a:r>
              <a:rPr lang="el-GR" dirty="0"/>
              <a:t>-</a:t>
            </a:r>
            <a:r>
              <a:rPr lang="en-US" dirty="0"/>
              <a:t>1)/(RR</a:t>
            </a:r>
            <a:r>
              <a:rPr lang="en-US" baseline="-25000" dirty="0"/>
              <a:t>1</a:t>
            </a:r>
            <a:r>
              <a:rPr lang="el-GR" baseline="-25000" dirty="0"/>
              <a:t>0</a:t>
            </a:r>
            <a:r>
              <a:rPr lang="en-US" dirty="0"/>
              <a:t>+</a:t>
            </a:r>
            <a:r>
              <a:rPr lang="el-GR" dirty="0"/>
              <a:t> </a:t>
            </a:r>
            <a:r>
              <a:rPr lang="en-US" dirty="0"/>
              <a:t>RR</a:t>
            </a:r>
            <a:r>
              <a:rPr lang="el-GR" baseline="-25000" dirty="0"/>
              <a:t>0</a:t>
            </a:r>
            <a:r>
              <a:rPr lang="en-US" baseline="-25000" dirty="0"/>
              <a:t>1</a:t>
            </a:r>
            <a:r>
              <a:rPr lang="en-US" dirty="0"/>
              <a:t>-2)</a:t>
            </a:r>
            <a:r>
              <a:rPr lang="el-GR" dirty="0"/>
              <a:t> = 2.125/1.875 =1.13 &gt; 1</a:t>
            </a:r>
            <a:endParaRPr lang="en-US" dirty="0"/>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23</a:t>
            </a:fld>
            <a:endParaRPr lang="el-GR"/>
          </a:p>
        </p:txBody>
      </p:sp>
    </p:spTree>
    <p:extLst>
      <p:ext uri="{BB962C8B-B14F-4D97-AF65-F5344CB8AC3E}">
        <p14:creationId xmlns:p14="http://schemas.microsoft.com/office/powerpoint/2010/main" val="1225967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Indices for additive interaction</a:t>
            </a:r>
            <a:endParaRPr lang="el-GR" dirty="0">
              <a:solidFill>
                <a:srgbClr val="FF0000"/>
              </a:solidFill>
            </a:endParaRPr>
          </a:p>
        </p:txBody>
      </p:sp>
      <p:sp>
        <p:nvSpPr>
          <p:cNvPr id="3" name="Content Placeholder 2"/>
          <p:cNvSpPr>
            <a:spLocks noGrp="1"/>
          </p:cNvSpPr>
          <p:nvPr>
            <p:ph idx="1"/>
          </p:nvPr>
        </p:nvSpPr>
        <p:spPr>
          <a:xfrm>
            <a:off x="1115291" y="1143025"/>
            <a:ext cx="6858000" cy="2724950"/>
          </a:xfrm>
        </p:spPr>
        <p:txBody>
          <a:bodyPr>
            <a:normAutofit/>
          </a:bodyPr>
          <a:lstStyle/>
          <a:p>
            <a:pPr>
              <a:lnSpc>
                <a:spcPct val="120000"/>
              </a:lnSpc>
              <a:buNone/>
            </a:pPr>
            <a:r>
              <a:rPr lang="en-US" sz="2100" u="sng" dirty="0"/>
              <a:t>RERI &amp;</a:t>
            </a:r>
            <a:r>
              <a:rPr lang="el-GR" sz="2100" u="sng" dirty="0"/>
              <a:t> </a:t>
            </a:r>
            <a:r>
              <a:rPr lang="en-US" sz="2100" u="sng" dirty="0"/>
              <a:t>S</a:t>
            </a:r>
            <a:endParaRPr lang="el-GR" sz="2100" u="sng" dirty="0"/>
          </a:p>
          <a:p>
            <a:pPr>
              <a:lnSpc>
                <a:spcPct val="120000"/>
              </a:lnSpc>
              <a:buNone/>
            </a:pPr>
            <a:endParaRPr lang="el-GR" sz="1800" dirty="0"/>
          </a:p>
          <a:p>
            <a:pPr>
              <a:lnSpc>
                <a:spcPct val="120000"/>
              </a:lnSpc>
              <a:buNone/>
            </a:pPr>
            <a:r>
              <a:rPr lang="en-US" sz="1800" dirty="0"/>
              <a:t>RERI&gt;0</a:t>
            </a:r>
            <a:r>
              <a:rPr lang="en-US" sz="1500" dirty="0"/>
              <a:t> </a:t>
            </a:r>
            <a:r>
              <a:rPr lang="el-GR" sz="1500" dirty="0"/>
              <a:t>  </a:t>
            </a:r>
            <a:r>
              <a:rPr lang="en-US" sz="1500" dirty="0"/>
              <a:t>         </a:t>
            </a:r>
            <a:r>
              <a:rPr lang="el-GR" sz="1500" dirty="0"/>
              <a:t>   </a:t>
            </a:r>
            <a:r>
              <a:rPr lang="en-US" sz="1500" dirty="0"/>
              <a:t>    </a:t>
            </a:r>
            <a:r>
              <a:rPr lang="en-US" sz="1800" dirty="0"/>
              <a:t>S&gt;1  (super-</a:t>
            </a:r>
            <a:r>
              <a:rPr lang="en-US" sz="1800" dirty="0" err="1"/>
              <a:t>additivity</a:t>
            </a:r>
            <a:r>
              <a:rPr lang="en-US" sz="1800" dirty="0"/>
              <a:t> – additive interaction)</a:t>
            </a:r>
          </a:p>
          <a:p>
            <a:pPr>
              <a:lnSpc>
                <a:spcPct val="120000"/>
              </a:lnSpc>
              <a:buNone/>
            </a:pPr>
            <a:r>
              <a:rPr lang="en-US" sz="1800" dirty="0"/>
              <a:t>RERI=0 </a:t>
            </a:r>
            <a:r>
              <a:rPr lang="el-GR" sz="1800" dirty="0"/>
              <a:t>  </a:t>
            </a:r>
            <a:r>
              <a:rPr lang="en-US" sz="1800" dirty="0"/>
              <a:t>             S=1  (additive interaction)</a:t>
            </a:r>
            <a:endParaRPr lang="el-GR" sz="1800" dirty="0"/>
          </a:p>
          <a:p>
            <a:pPr>
              <a:lnSpc>
                <a:spcPct val="120000"/>
              </a:lnSpc>
              <a:buNone/>
            </a:pPr>
            <a:r>
              <a:rPr lang="en-US" sz="1800" dirty="0"/>
              <a:t>RERI&lt;0 </a:t>
            </a:r>
            <a:r>
              <a:rPr lang="el-GR" sz="1800" dirty="0"/>
              <a:t> </a:t>
            </a:r>
            <a:r>
              <a:rPr lang="en-US" sz="1800" dirty="0"/>
              <a:t>              S&lt;1  (sub-additive interaction</a:t>
            </a:r>
            <a:r>
              <a:rPr lang="el-GR" sz="1800" dirty="0"/>
              <a:t> </a:t>
            </a:r>
            <a:r>
              <a:rPr lang="en-US" sz="1800" dirty="0"/>
              <a:t>)</a:t>
            </a:r>
            <a:endParaRPr lang="el-GR" sz="1800" dirty="0"/>
          </a:p>
          <a:p>
            <a:endParaRPr lang="el-GR" dirty="0"/>
          </a:p>
        </p:txBody>
      </p:sp>
      <p:sp>
        <p:nvSpPr>
          <p:cNvPr id="7" name="Left-Right Arrow 6"/>
          <p:cNvSpPr/>
          <p:nvPr/>
        </p:nvSpPr>
        <p:spPr>
          <a:xfrm>
            <a:off x="2195736" y="2070001"/>
            <a:ext cx="7560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8" name="Left-Right Arrow 7"/>
          <p:cNvSpPr/>
          <p:nvPr/>
        </p:nvSpPr>
        <p:spPr>
          <a:xfrm>
            <a:off x="2195736" y="2505500"/>
            <a:ext cx="7560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9" name="Left-Right Arrow 8"/>
          <p:cNvSpPr/>
          <p:nvPr/>
        </p:nvSpPr>
        <p:spPr>
          <a:xfrm>
            <a:off x="2195736" y="2830376"/>
            <a:ext cx="7560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4" name="TextBox 3"/>
          <p:cNvSpPr txBox="1"/>
          <p:nvPr/>
        </p:nvSpPr>
        <p:spPr>
          <a:xfrm>
            <a:off x="870336" y="3217031"/>
            <a:ext cx="7511663" cy="2862322"/>
          </a:xfrm>
          <a:prstGeom prst="rect">
            <a:avLst/>
          </a:prstGeom>
          <a:noFill/>
        </p:spPr>
        <p:txBody>
          <a:bodyPr wrap="square" rtlCol="0">
            <a:spAutoFit/>
          </a:bodyPr>
          <a:lstStyle/>
          <a:p>
            <a:r>
              <a:rPr lang="en-US" b="1" dirty="0"/>
              <a:t>INTERPRETATION</a:t>
            </a:r>
          </a:p>
          <a:p>
            <a:r>
              <a:rPr lang="en-US" u="sng" dirty="0"/>
              <a:t>RERI</a:t>
            </a:r>
            <a:r>
              <a:rPr lang="en-US" dirty="0"/>
              <a:t>: The actual amount (difference) of excess relative risk for disease D due to the combined </a:t>
            </a:r>
            <a:r>
              <a:rPr lang="en-US" dirty="0" smtClean="0"/>
              <a:t>effect </a:t>
            </a:r>
            <a:r>
              <a:rPr lang="en-US" dirty="0"/>
              <a:t>of factors A and B that is added to or </a:t>
            </a:r>
            <a:r>
              <a:rPr lang="en-US" dirty="0" err="1"/>
              <a:t>substracted</a:t>
            </a:r>
            <a:r>
              <a:rPr lang="en-US" dirty="0"/>
              <a:t> from the sum of excess relative risk  for disease D due to factor A only and factor B only (acting separately) </a:t>
            </a:r>
          </a:p>
          <a:p>
            <a:endParaRPr lang="en-US" dirty="0"/>
          </a:p>
          <a:p>
            <a:r>
              <a:rPr lang="en-US" u="sng" dirty="0"/>
              <a:t>S</a:t>
            </a:r>
            <a:r>
              <a:rPr lang="en-US" dirty="0"/>
              <a:t>: the excess relative risk for disease D caused by the combined presence of factors A and B, relative to the sum of excess relative risk  for disease D due to factor A only and factor B only (acting separately)</a:t>
            </a:r>
            <a:endParaRPr lang="el-GR" dirty="0"/>
          </a:p>
        </p:txBody>
      </p:sp>
      <p:sp>
        <p:nvSpPr>
          <p:cNvPr id="5" name="Θέση αριθμού διαφάνειας 4"/>
          <p:cNvSpPr>
            <a:spLocks noGrp="1"/>
          </p:cNvSpPr>
          <p:nvPr>
            <p:ph type="sldNum" sz="quarter" idx="12"/>
          </p:nvPr>
        </p:nvSpPr>
        <p:spPr/>
        <p:txBody>
          <a:bodyPr/>
          <a:lstStyle/>
          <a:p>
            <a:fld id="{63A1716D-785E-498B-B65C-0125213A9251}" type="slidenum">
              <a:rPr lang="el-GR" smtClean="0"/>
              <a:pPr/>
              <a:t>24</a:t>
            </a:fld>
            <a:endParaRPr lang="el-GR"/>
          </a:p>
        </p:txBody>
      </p:sp>
    </p:spTree>
    <p:extLst>
      <p:ext uri="{BB962C8B-B14F-4D97-AF65-F5344CB8AC3E}">
        <p14:creationId xmlns:p14="http://schemas.microsoft.com/office/powerpoint/2010/main" val="2584537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399"/>
            <a:ext cx="7924800" cy="1752601"/>
          </a:xfrm>
        </p:spPr>
        <p:txBody>
          <a:bodyPr>
            <a:noAutofit/>
          </a:bodyPr>
          <a:lstStyle/>
          <a:p>
            <a:r>
              <a:rPr lang="en-US" sz="3800" b="1" dirty="0">
                <a:solidFill>
                  <a:srgbClr val="FF0000"/>
                </a:solidFill>
              </a:rPr>
              <a:t>Estimation of RERI and S using </a:t>
            </a:r>
            <a:r>
              <a:rPr lang="en-US" sz="3800" b="1" dirty="0" smtClean="0">
                <a:solidFill>
                  <a:srgbClr val="FF0000"/>
                </a:solidFill>
              </a:rPr>
              <a:t>a logistic </a:t>
            </a:r>
            <a:r>
              <a:rPr lang="en-US" sz="3800" b="1" dirty="0">
                <a:solidFill>
                  <a:srgbClr val="FF0000"/>
                </a:solidFill>
              </a:rPr>
              <a:t>regression </a:t>
            </a:r>
            <a:r>
              <a:rPr lang="en-US" sz="3800" b="1" dirty="0" smtClean="0">
                <a:solidFill>
                  <a:srgbClr val="FF0000"/>
                </a:solidFill>
              </a:rPr>
              <a:t>model</a:t>
            </a:r>
            <a:endParaRPr lang="el-GR" sz="3800" dirty="0">
              <a:solidFill>
                <a:srgbClr val="FF0000"/>
              </a:solidFill>
            </a:endParaRPr>
          </a:p>
        </p:txBody>
      </p:sp>
      <p:sp>
        <p:nvSpPr>
          <p:cNvPr id="3" name="Content Placeholder 2"/>
          <p:cNvSpPr>
            <a:spLocks noGrp="1"/>
          </p:cNvSpPr>
          <p:nvPr>
            <p:ph idx="1"/>
          </p:nvPr>
        </p:nvSpPr>
        <p:spPr>
          <a:xfrm>
            <a:off x="762000" y="2057400"/>
            <a:ext cx="7848600" cy="4191000"/>
          </a:xfrm>
        </p:spPr>
        <p:txBody>
          <a:bodyPr>
            <a:noAutofit/>
          </a:bodyPr>
          <a:lstStyle/>
          <a:p>
            <a:pPr>
              <a:buNone/>
            </a:pPr>
            <a:r>
              <a:rPr lang="en-US" sz="2000" dirty="0"/>
              <a:t>Model for A and B including their interaction</a:t>
            </a:r>
          </a:p>
          <a:p>
            <a:pPr>
              <a:buNone/>
            </a:pPr>
            <a:r>
              <a:rPr lang="en-US" sz="2000" b="1" dirty="0"/>
              <a:t>                   </a:t>
            </a:r>
            <a:r>
              <a:rPr lang="en-US" sz="2000" b="1" dirty="0" err="1"/>
              <a:t>ln</a:t>
            </a:r>
            <a:r>
              <a:rPr lang="en-US" sz="2000" b="1" dirty="0"/>
              <a:t>(p/(1-p))=b</a:t>
            </a:r>
            <a:r>
              <a:rPr lang="en-US" sz="2000" b="1" baseline="-25000" dirty="0"/>
              <a:t>0</a:t>
            </a:r>
            <a:r>
              <a:rPr lang="en-US" sz="2000" b="1" dirty="0"/>
              <a:t>+b</a:t>
            </a:r>
            <a:r>
              <a:rPr lang="en-US" sz="2000" b="1" baseline="-25000" dirty="0"/>
              <a:t>1</a:t>
            </a:r>
            <a:r>
              <a:rPr lang="en-US" sz="2000" b="1" dirty="0"/>
              <a:t>*A+b</a:t>
            </a:r>
            <a:r>
              <a:rPr lang="en-US" sz="2000" b="1" baseline="-25000" dirty="0"/>
              <a:t>2</a:t>
            </a:r>
            <a:r>
              <a:rPr lang="en-US" sz="2000" b="1" dirty="0"/>
              <a:t>*B+b</a:t>
            </a:r>
            <a:r>
              <a:rPr lang="en-US" sz="2000" b="1" baseline="-25000" dirty="0"/>
              <a:t>3</a:t>
            </a:r>
            <a:r>
              <a:rPr lang="en-US" sz="2000" b="1" dirty="0"/>
              <a:t>*AB                                 </a:t>
            </a:r>
            <a:r>
              <a:rPr lang="en-US" sz="2000" b="1" baseline="-25000" dirty="0"/>
              <a:t>  </a:t>
            </a:r>
          </a:p>
          <a:p>
            <a:pPr>
              <a:buNone/>
            </a:pPr>
            <a:endParaRPr lang="en-US" sz="2000" dirty="0"/>
          </a:p>
          <a:p>
            <a:pPr>
              <a:buNone/>
            </a:pPr>
            <a:r>
              <a:rPr lang="en-US" sz="2000" dirty="0"/>
              <a:t>p = incidence of disease D, </a:t>
            </a:r>
            <a:endParaRPr lang="el-GR" sz="2000" dirty="0"/>
          </a:p>
          <a:p>
            <a:pPr>
              <a:buNone/>
            </a:pPr>
            <a:endParaRPr lang="el-GR" sz="2000" u="sng" dirty="0"/>
          </a:p>
          <a:p>
            <a:pPr>
              <a:buNone/>
            </a:pPr>
            <a:r>
              <a:rPr lang="en-US" sz="2000" dirty="0"/>
              <a:t>Recall the estimated OR for A=1 &amp; B=1 compared to A=0 &amp; B=0 is: </a:t>
            </a:r>
            <a:r>
              <a:rPr lang="en-US" sz="2000" dirty="0" err="1"/>
              <a:t>exp</a:t>
            </a:r>
            <a:r>
              <a:rPr lang="en-US" sz="2000" dirty="0"/>
              <a:t>(b</a:t>
            </a:r>
            <a:r>
              <a:rPr lang="en-US" sz="2000" baseline="-25000" dirty="0"/>
              <a:t>1</a:t>
            </a:r>
            <a:r>
              <a:rPr lang="en-US" sz="2000" dirty="0"/>
              <a:t>+b</a:t>
            </a:r>
            <a:r>
              <a:rPr lang="en-US" sz="2000" baseline="-25000" dirty="0"/>
              <a:t>2</a:t>
            </a:r>
            <a:r>
              <a:rPr lang="en-US" sz="2000" dirty="0"/>
              <a:t>+b</a:t>
            </a:r>
            <a:r>
              <a:rPr lang="el-GR" sz="2000" baseline="-25000" dirty="0"/>
              <a:t>3</a:t>
            </a:r>
            <a:r>
              <a:rPr lang="en-US" sz="2000" dirty="0"/>
              <a:t>) </a:t>
            </a:r>
          </a:p>
          <a:p>
            <a:pPr>
              <a:buNone/>
            </a:pPr>
            <a:r>
              <a:rPr lang="en-US" sz="2000" dirty="0"/>
              <a:t>The corresponding </a:t>
            </a:r>
            <a:r>
              <a:rPr lang="en-US" sz="2000" b="1" dirty="0"/>
              <a:t>excess relative risk </a:t>
            </a:r>
            <a:r>
              <a:rPr lang="en-US" sz="2000" dirty="0"/>
              <a:t>is </a:t>
            </a:r>
            <a:r>
              <a:rPr lang="en-US" sz="2000" dirty="0" err="1"/>
              <a:t>exp</a:t>
            </a:r>
            <a:r>
              <a:rPr lang="en-US" sz="2000" dirty="0"/>
              <a:t>(b</a:t>
            </a:r>
            <a:r>
              <a:rPr lang="en-US" sz="2000" baseline="-25000" dirty="0"/>
              <a:t>1</a:t>
            </a:r>
            <a:r>
              <a:rPr lang="en-US" sz="2000" dirty="0"/>
              <a:t>+b</a:t>
            </a:r>
            <a:r>
              <a:rPr lang="en-US" sz="2000" baseline="-25000" dirty="0"/>
              <a:t>2</a:t>
            </a:r>
            <a:r>
              <a:rPr lang="en-US" sz="2000" dirty="0"/>
              <a:t>+b</a:t>
            </a:r>
            <a:r>
              <a:rPr lang="el-GR" sz="2000" baseline="-25000" dirty="0"/>
              <a:t>3</a:t>
            </a:r>
            <a:r>
              <a:rPr lang="en-US" sz="2000" dirty="0"/>
              <a:t>)</a:t>
            </a:r>
            <a:r>
              <a:rPr lang="el-GR" sz="2000" dirty="0"/>
              <a:t>-1</a:t>
            </a:r>
            <a:endParaRPr lang="en-US" sz="2000" dirty="0"/>
          </a:p>
          <a:p>
            <a:pPr algn="ctr">
              <a:buNone/>
            </a:pPr>
            <a:endParaRPr lang="en-US" sz="2000" b="1" dirty="0">
              <a:solidFill>
                <a:srgbClr val="FF0000"/>
              </a:solidFill>
            </a:endParaRPr>
          </a:p>
          <a:p>
            <a:pPr algn="ctr">
              <a:buNone/>
            </a:pPr>
            <a:r>
              <a:rPr lang="en-US" sz="2000" b="1" dirty="0">
                <a:solidFill>
                  <a:srgbClr val="FF0000"/>
                </a:solidFill>
              </a:rPr>
              <a:t>RERI = [</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+b</a:t>
            </a:r>
            <a:r>
              <a:rPr lang="en-US" sz="2000" b="1" baseline="-25000" dirty="0">
                <a:solidFill>
                  <a:srgbClr val="FF0000"/>
                </a:solidFill>
              </a:rPr>
              <a:t>2</a:t>
            </a:r>
            <a:r>
              <a:rPr lang="en-US" sz="2000" b="1" dirty="0">
                <a:solidFill>
                  <a:srgbClr val="FF0000"/>
                </a:solidFill>
              </a:rPr>
              <a:t>+b</a:t>
            </a:r>
            <a:r>
              <a:rPr lang="el-GR" sz="2000" b="1" baseline="-25000" dirty="0">
                <a:solidFill>
                  <a:srgbClr val="FF0000"/>
                </a:solidFill>
              </a:rPr>
              <a:t>3</a:t>
            </a:r>
            <a:r>
              <a:rPr lang="en-US" sz="2000" b="1" dirty="0">
                <a:solidFill>
                  <a:srgbClr val="FF0000"/>
                </a:solidFill>
              </a:rPr>
              <a:t>) </a:t>
            </a:r>
            <a:r>
              <a:rPr lang="el-GR" sz="2000" b="1" dirty="0">
                <a:solidFill>
                  <a:srgbClr val="FF0000"/>
                </a:solidFill>
              </a:rPr>
              <a:t>-</a:t>
            </a:r>
            <a:r>
              <a:rPr lang="en-US" sz="2000" b="1" dirty="0">
                <a:solidFill>
                  <a:srgbClr val="FF0000"/>
                </a:solidFill>
              </a:rPr>
              <a:t> </a:t>
            </a:r>
            <a:r>
              <a:rPr lang="en-US" sz="2000" b="1" dirty="0" err="1">
                <a:solidFill>
                  <a:srgbClr val="FF0000"/>
                </a:solidFill>
              </a:rPr>
              <a:t>exp</a:t>
            </a:r>
            <a:r>
              <a:rPr lang="en-US" sz="2000" b="1" dirty="0">
                <a:solidFill>
                  <a:srgbClr val="FF0000"/>
                </a:solidFill>
              </a:rPr>
              <a:t>(b</a:t>
            </a:r>
            <a:r>
              <a:rPr lang="el-GR" sz="2000" b="1" baseline="-25000" dirty="0">
                <a:solidFill>
                  <a:srgbClr val="FF0000"/>
                </a:solidFill>
              </a:rPr>
              <a:t>2</a:t>
            </a:r>
            <a:r>
              <a:rPr lang="en-US" sz="2000" b="1" dirty="0">
                <a:solidFill>
                  <a:srgbClr val="FF0000"/>
                </a:solidFill>
              </a:rPr>
              <a:t>)</a:t>
            </a:r>
            <a:r>
              <a:rPr lang="el-GR" sz="2000" b="1" dirty="0">
                <a:solidFill>
                  <a:srgbClr val="FF0000"/>
                </a:solidFill>
              </a:rPr>
              <a:t>-</a:t>
            </a:r>
            <a:r>
              <a:rPr lang="en-US" sz="2000" b="1" dirty="0">
                <a:solidFill>
                  <a:srgbClr val="FF0000"/>
                </a:solidFill>
              </a:rPr>
              <a:t> </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a:t>
            </a:r>
            <a:r>
              <a:rPr lang="el-GR" sz="2000" b="1" dirty="0">
                <a:solidFill>
                  <a:srgbClr val="FF0000"/>
                </a:solidFill>
              </a:rPr>
              <a:t>1] </a:t>
            </a:r>
            <a:endParaRPr lang="en-US" sz="2000" b="1" dirty="0">
              <a:solidFill>
                <a:srgbClr val="FF0000"/>
              </a:solidFill>
            </a:endParaRPr>
          </a:p>
          <a:p>
            <a:pPr algn="ctr">
              <a:buNone/>
            </a:pPr>
            <a:r>
              <a:rPr lang="en-US" sz="2000" b="1" dirty="0">
                <a:solidFill>
                  <a:srgbClr val="FF0000"/>
                </a:solidFill>
              </a:rPr>
              <a:t>S </a:t>
            </a:r>
            <a:r>
              <a:rPr lang="el-GR" sz="2000" b="1" dirty="0">
                <a:solidFill>
                  <a:srgbClr val="FF0000"/>
                </a:solidFill>
              </a:rPr>
              <a:t>=</a:t>
            </a:r>
            <a:r>
              <a:rPr lang="en-US" sz="2000" b="1" dirty="0">
                <a:solidFill>
                  <a:srgbClr val="FF0000"/>
                </a:solidFill>
              </a:rPr>
              <a:t>(</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+b</a:t>
            </a:r>
            <a:r>
              <a:rPr lang="en-US" sz="2000" b="1" baseline="-25000" dirty="0">
                <a:solidFill>
                  <a:srgbClr val="FF0000"/>
                </a:solidFill>
              </a:rPr>
              <a:t>2</a:t>
            </a:r>
            <a:r>
              <a:rPr lang="en-US" sz="2000" b="1" dirty="0">
                <a:solidFill>
                  <a:srgbClr val="FF0000"/>
                </a:solidFill>
              </a:rPr>
              <a:t>+b</a:t>
            </a:r>
            <a:r>
              <a:rPr lang="el-GR" sz="2000" b="1" baseline="-25000" dirty="0">
                <a:solidFill>
                  <a:srgbClr val="FF0000"/>
                </a:solidFill>
              </a:rPr>
              <a:t>3</a:t>
            </a:r>
            <a:r>
              <a:rPr lang="en-US" sz="2000" b="1" dirty="0">
                <a:solidFill>
                  <a:srgbClr val="FF0000"/>
                </a:solidFill>
              </a:rPr>
              <a:t>) </a:t>
            </a:r>
            <a:r>
              <a:rPr lang="el-GR" sz="2000" b="1" dirty="0">
                <a:solidFill>
                  <a:srgbClr val="FF0000"/>
                </a:solidFill>
              </a:rPr>
              <a:t>-</a:t>
            </a:r>
            <a:r>
              <a:rPr lang="en-US" sz="2000" b="1" dirty="0">
                <a:solidFill>
                  <a:srgbClr val="FF0000"/>
                </a:solidFill>
              </a:rPr>
              <a:t>1)/(</a:t>
            </a:r>
            <a:r>
              <a:rPr lang="en-US" sz="2000" b="1" dirty="0" err="1">
                <a:solidFill>
                  <a:srgbClr val="FF0000"/>
                </a:solidFill>
              </a:rPr>
              <a:t>exp</a:t>
            </a:r>
            <a:r>
              <a:rPr lang="en-US" sz="2000" b="1" dirty="0">
                <a:solidFill>
                  <a:srgbClr val="FF0000"/>
                </a:solidFill>
              </a:rPr>
              <a:t>(b</a:t>
            </a:r>
            <a:r>
              <a:rPr lang="el-GR" sz="2000" b="1" baseline="-25000" dirty="0">
                <a:solidFill>
                  <a:srgbClr val="FF0000"/>
                </a:solidFill>
              </a:rPr>
              <a:t>2</a:t>
            </a:r>
            <a:r>
              <a:rPr lang="en-US" sz="2000" b="1" dirty="0">
                <a:solidFill>
                  <a:srgbClr val="FF0000"/>
                </a:solidFill>
              </a:rPr>
              <a:t>) +</a:t>
            </a:r>
            <a:r>
              <a:rPr lang="el-GR" sz="2000" b="1" dirty="0">
                <a:solidFill>
                  <a:srgbClr val="FF0000"/>
                </a:solidFill>
              </a:rPr>
              <a:t> </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)-2)</a:t>
            </a:r>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25</a:t>
            </a:fld>
            <a:endParaRPr lang="el-GR"/>
          </a:p>
        </p:txBody>
      </p:sp>
    </p:spTree>
    <p:extLst>
      <p:ext uri="{BB962C8B-B14F-4D97-AF65-F5344CB8AC3E}">
        <p14:creationId xmlns:p14="http://schemas.microsoft.com/office/powerpoint/2010/main" val="2827600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871250"/>
              </p:ext>
            </p:extLst>
          </p:nvPr>
        </p:nvGraphicFramePr>
        <p:xfrm>
          <a:off x="1143000" y="2456893"/>
          <a:ext cx="6858001" cy="2246695"/>
        </p:xfrm>
        <a:graphic>
          <a:graphicData uri="http://schemas.openxmlformats.org/drawingml/2006/table">
            <a:tbl>
              <a:tblPr firstRow="1" bandRow="1">
                <a:tableStyleId>{5C22544A-7EE6-4342-B048-85BDC9FD1C3A}</a:tableStyleId>
              </a:tblPr>
              <a:tblGrid>
                <a:gridCol w="2385392">
                  <a:extLst>
                    <a:ext uri="{9D8B030D-6E8A-4147-A177-3AD203B41FA5}">
                      <a16:colId xmlns:a16="http://schemas.microsoft.com/office/drawing/2014/main" val="20000"/>
                    </a:ext>
                  </a:extLst>
                </a:gridCol>
                <a:gridCol w="715618">
                  <a:extLst>
                    <a:ext uri="{9D8B030D-6E8A-4147-A177-3AD203B41FA5}">
                      <a16:colId xmlns:a16="http://schemas.microsoft.com/office/drawing/2014/main" val="20001"/>
                    </a:ext>
                  </a:extLst>
                </a:gridCol>
                <a:gridCol w="596348">
                  <a:extLst>
                    <a:ext uri="{9D8B030D-6E8A-4147-A177-3AD203B41FA5}">
                      <a16:colId xmlns:a16="http://schemas.microsoft.com/office/drawing/2014/main" val="20002"/>
                    </a:ext>
                  </a:extLst>
                </a:gridCol>
                <a:gridCol w="834887">
                  <a:extLst>
                    <a:ext uri="{9D8B030D-6E8A-4147-A177-3AD203B41FA5}">
                      <a16:colId xmlns:a16="http://schemas.microsoft.com/office/drawing/2014/main" val="20003"/>
                    </a:ext>
                  </a:extLst>
                </a:gridCol>
                <a:gridCol w="1490870">
                  <a:extLst>
                    <a:ext uri="{9D8B030D-6E8A-4147-A177-3AD203B41FA5}">
                      <a16:colId xmlns:a16="http://schemas.microsoft.com/office/drawing/2014/main" val="20004"/>
                    </a:ext>
                  </a:extLst>
                </a:gridCol>
                <a:gridCol w="834886">
                  <a:extLst>
                    <a:ext uri="{9D8B030D-6E8A-4147-A177-3AD203B41FA5}">
                      <a16:colId xmlns:a16="http://schemas.microsoft.com/office/drawing/2014/main" val="20005"/>
                    </a:ext>
                  </a:extLst>
                </a:gridCol>
              </a:tblGrid>
              <a:tr h="669355">
                <a:tc>
                  <a:txBody>
                    <a:bodyPr/>
                    <a:lstStyle/>
                    <a:p>
                      <a:endParaRPr lang="el-GR" sz="1400" dirty="0"/>
                    </a:p>
                  </a:txBody>
                  <a:tcPr marL="68580" marR="68580" marT="34290" marB="34290"/>
                </a:tc>
                <a:tc>
                  <a:txBody>
                    <a:bodyPr/>
                    <a:lstStyle/>
                    <a:p>
                      <a:r>
                        <a:rPr lang="en-US" sz="1500" dirty="0"/>
                        <a:t>b</a:t>
                      </a:r>
                      <a:endParaRPr lang="el-GR" sz="1500" dirty="0"/>
                    </a:p>
                  </a:txBody>
                  <a:tcPr marL="68580" marR="68580" marT="34290" marB="34290"/>
                </a:tc>
                <a:tc>
                  <a:txBody>
                    <a:bodyPr/>
                    <a:lstStyle/>
                    <a:p>
                      <a:r>
                        <a:rPr lang="en-US" sz="1500" dirty="0"/>
                        <a:t>se</a:t>
                      </a:r>
                      <a:endParaRPr lang="el-GR" sz="1500" dirty="0"/>
                    </a:p>
                  </a:txBody>
                  <a:tcPr marL="68580" marR="68580" marT="34290" marB="34290"/>
                </a:tc>
                <a:tc>
                  <a:txBody>
                    <a:bodyPr/>
                    <a:lstStyle/>
                    <a:p>
                      <a:r>
                        <a:rPr lang="en-US" sz="1500" dirty="0"/>
                        <a:t>OR=</a:t>
                      </a:r>
                      <a:r>
                        <a:rPr lang="en-US" sz="1500" dirty="0" err="1"/>
                        <a:t>e</a:t>
                      </a:r>
                      <a:r>
                        <a:rPr lang="en-US" sz="1500" baseline="30000" dirty="0" err="1"/>
                        <a:t>b</a:t>
                      </a:r>
                      <a:endParaRPr lang="el-GR" sz="1500" baseline="30000" dirty="0"/>
                    </a:p>
                  </a:txBody>
                  <a:tcPr marL="68580" marR="68580" marT="34290" marB="34290"/>
                </a:tc>
                <a:tc>
                  <a:txBody>
                    <a:bodyPr/>
                    <a:lstStyle/>
                    <a:p>
                      <a:r>
                        <a:rPr lang="en-US" sz="1500" dirty="0"/>
                        <a:t>95% Conf. Interval (OR)</a:t>
                      </a:r>
                      <a:endParaRPr lang="el-GR" sz="1500" dirty="0"/>
                    </a:p>
                  </a:txBody>
                  <a:tcPr marL="68580" marR="68580" marT="34290" marB="34290"/>
                </a:tc>
                <a:tc>
                  <a:txBody>
                    <a:bodyPr/>
                    <a:lstStyle/>
                    <a:p>
                      <a:r>
                        <a:rPr lang="en-US" sz="1500" dirty="0"/>
                        <a:t>P-value</a:t>
                      </a:r>
                      <a:endParaRPr lang="el-GR" sz="1500" dirty="0"/>
                    </a:p>
                  </a:txBody>
                  <a:tcPr marL="68580" marR="68580" marT="34290" marB="34290"/>
                </a:tc>
                <a:extLst>
                  <a:ext uri="{0D108BD9-81ED-4DB2-BD59-A6C34878D82A}">
                    <a16:rowId xmlns:a16="http://schemas.microsoft.com/office/drawing/2014/main" val="10000"/>
                  </a:ext>
                </a:extLst>
              </a:tr>
              <a:tr h="525780">
                <a:tc>
                  <a:txBody>
                    <a:bodyPr/>
                    <a:lstStyle/>
                    <a:p>
                      <a:r>
                        <a:rPr lang="en-US" sz="1500" baseline="0" dirty="0"/>
                        <a:t>A </a:t>
                      </a:r>
                      <a:r>
                        <a:rPr lang="el-GR" sz="1500" dirty="0"/>
                        <a:t>(</a:t>
                      </a:r>
                      <a:r>
                        <a:rPr lang="en-US" sz="1500" dirty="0"/>
                        <a:t>1: </a:t>
                      </a:r>
                      <a:r>
                        <a:rPr lang="en-US" sz="1500" b="0" u="none" dirty="0"/>
                        <a:t>&lt; 5</a:t>
                      </a:r>
                      <a:r>
                        <a:rPr lang="en-US" sz="1500" b="1" dirty="0"/>
                        <a:t> </a:t>
                      </a:r>
                      <a:r>
                        <a:rPr lang="en-US" sz="1500" dirty="0" err="1"/>
                        <a:t>vs</a:t>
                      </a:r>
                      <a:r>
                        <a:rPr lang="en-US" sz="1500" dirty="0"/>
                        <a:t> 0:</a:t>
                      </a:r>
                      <a:r>
                        <a:rPr lang="el-GR" sz="1500" dirty="0"/>
                        <a:t> </a:t>
                      </a:r>
                      <a:r>
                        <a:rPr lang="en-US" sz="1500" u="sng" dirty="0"/>
                        <a:t>&gt;</a:t>
                      </a:r>
                      <a:r>
                        <a:rPr lang="en-US" sz="1500" dirty="0"/>
                        <a:t>5</a:t>
                      </a:r>
                      <a:r>
                        <a:rPr lang="el-GR" sz="1500" dirty="0"/>
                        <a:t> </a:t>
                      </a:r>
                      <a:r>
                        <a:rPr lang="en-US" sz="1500" dirty="0"/>
                        <a:t>) for B=0</a:t>
                      </a:r>
                      <a:endParaRPr lang="el-GR" sz="1500" dirty="0"/>
                    </a:p>
                  </a:txBody>
                  <a:tcPr marL="68580" marR="68580" marT="34290" marB="34290"/>
                </a:tc>
                <a:tc>
                  <a:txBody>
                    <a:bodyPr/>
                    <a:lstStyle/>
                    <a:p>
                      <a:r>
                        <a:rPr lang="en-US" sz="1400" dirty="0"/>
                        <a:t>0.96</a:t>
                      </a:r>
                      <a:endParaRPr lang="el-GR" sz="1400" dirty="0"/>
                    </a:p>
                  </a:txBody>
                  <a:tcPr marL="68580" marR="68580" marT="34290" marB="34290"/>
                </a:tc>
                <a:tc>
                  <a:txBody>
                    <a:bodyPr/>
                    <a:lstStyle/>
                    <a:p>
                      <a:r>
                        <a:rPr lang="en-US" sz="1400" dirty="0"/>
                        <a:t>0.76</a:t>
                      </a:r>
                      <a:endParaRPr lang="el-GR" sz="1400" dirty="0"/>
                    </a:p>
                  </a:txBody>
                  <a:tcPr marL="68580" marR="68580" marT="34290" marB="34290"/>
                </a:tc>
                <a:tc>
                  <a:txBody>
                    <a:bodyPr/>
                    <a:lstStyle/>
                    <a:p>
                      <a:r>
                        <a:rPr lang="en-US" sz="1400" dirty="0"/>
                        <a:t>2.61</a:t>
                      </a:r>
                      <a:endParaRPr lang="el-GR" sz="1400" dirty="0"/>
                    </a:p>
                  </a:txBody>
                  <a:tcPr marL="68580" marR="68580" marT="34290" marB="34290"/>
                </a:tc>
                <a:tc>
                  <a:txBody>
                    <a:bodyPr/>
                    <a:lstStyle/>
                    <a:p>
                      <a:r>
                        <a:rPr lang="en-US" sz="1400" dirty="0"/>
                        <a:t>(0.59 – 11.56)</a:t>
                      </a:r>
                      <a:endParaRPr lang="el-GR" sz="1400" dirty="0"/>
                    </a:p>
                  </a:txBody>
                  <a:tcPr marL="68580" marR="68580" marT="34290" marB="34290"/>
                </a:tc>
                <a:tc>
                  <a:txBody>
                    <a:bodyPr/>
                    <a:lstStyle/>
                    <a:p>
                      <a:r>
                        <a:rPr lang="en-US" sz="1400" dirty="0"/>
                        <a:t>0.206</a:t>
                      </a:r>
                      <a:endParaRPr lang="el-GR" sz="1400" dirty="0"/>
                    </a:p>
                  </a:txBody>
                  <a:tcPr marL="68580" marR="68580" marT="34290" marB="34290"/>
                </a:tc>
                <a:extLst>
                  <a:ext uri="{0D108BD9-81ED-4DB2-BD59-A6C34878D82A}">
                    <a16:rowId xmlns:a16="http://schemas.microsoft.com/office/drawing/2014/main" val="10001"/>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t>B </a:t>
                      </a:r>
                      <a:r>
                        <a:rPr lang="el-GR" sz="1500" dirty="0"/>
                        <a:t>(</a:t>
                      </a:r>
                      <a:r>
                        <a:rPr lang="en-US" sz="1500" dirty="0"/>
                        <a:t>1:</a:t>
                      </a:r>
                      <a:r>
                        <a:rPr lang="en-US" sz="1500" baseline="0" dirty="0"/>
                        <a:t> &gt;</a:t>
                      </a:r>
                      <a:r>
                        <a:rPr lang="en-US" sz="1500" dirty="0"/>
                        <a:t>30</a:t>
                      </a:r>
                      <a:r>
                        <a:rPr lang="el-GR" sz="1500" dirty="0"/>
                        <a:t> </a:t>
                      </a:r>
                      <a:r>
                        <a:rPr lang="en-US" sz="1500" dirty="0"/>
                        <a:t>kg/m</a:t>
                      </a:r>
                      <a:r>
                        <a:rPr lang="en-US" sz="1500" baseline="30000" dirty="0"/>
                        <a:t>2 </a:t>
                      </a:r>
                      <a:r>
                        <a:rPr lang="en-US" sz="1500" baseline="0" dirty="0"/>
                        <a:t> </a:t>
                      </a:r>
                      <a:r>
                        <a:rPr lang="en-US" sz="1500" baseline="0" dirty="0" err="1"/>
                        <a:t>vs</a:t>
                      </a:r>
                      <a:r>
                        <a:rPr lang="en-US" sz="1500" baseline="0" dirty="0"/>
                        <a:t> </a:t>
                      </a:r>
                      <a:r>
                        <a:rPr lang="en-US" sz="1500" dirty="0"/>
                        <a:t>0:</a:t>
                      </a:r>
                      <a:r>
                        <a:rPr lang="el-GR" sz="1500" dirty="0"/>
                        <a:t> ≤</a:t>
                      </a:r>
                      <a:r>
                        <a:rPr lang="en-US" sz="1500" dirty="0"/>
                        <a:t>30</a:t>
                      </a:r>
                      <a:r>
                        <a:rPr lang="el-GR" sz="1500" dirty="0"/>
                        <a:t> </a:t>
                      </a:r>
                      <a:r>
                        <a:rPr lang="en-US" sz="1500" dirty="0"/>
                        <a:t>kg/m</a:t>
                      </a:r>
                      <a:r>
                        <a:rPr lang="en-US" sz="1500" baseline="30000" dirty="0"/>
                        <a:t>2 </a:t>
                      </a:r>
                      <a:r>
                        <a:rPr lang="en-US" sz="1500" dirty="0"/>
                        <a:t>; ) for A=0 </a:t>
                      </a:r>
                      <a:r>
                        <a:rPr lang="el-GR" sz="1500" dirty="0"/>
                        <a:t> </a:t>
                      </a:r>
                    </a:p>
                  </a:txBody>
                  <a:tcPr marL="68580" marR="68580" marT="34290" marB="34290"/>
                </a:tc>
                <a:tc>
                  <a:txBody>
                    <a:bodyPr/>
                    <a:lstStyle/>
                    <a:p>
                      <a:r>
                        <a:rPr lang="en-US" sz="1400" dirty="0"/>
                        <a:t>0.44</a:t>
                      </a:r>
                      <a:endParaRPr lang="el-GR" sz="1400" dirty="0"/>
                    </a:p>
                  </a:txBody>
                  <a:tcPr marL="68580" marR="68580" marT="34290" marB="34290"/>
                </a:tc>
                <a:tc>
                  <a:txBody>
                    <a:bodyPr/>
                    <a:lstStyle/>
                    <a:p>
                      <a:r>
                        <a:rPr lang="en-US" sz="1400" dirty="0"/>
                        <a:t>0.95</a:t>
                      </a:r>
                      <a:endParaRPr lang="el-GR" sz="1400" dirty="0"/>
                    </a:p>
                  </a:txBody>
                  <a:tcPr marL="68580" marR="68580" marT="34290" marB="34290"/>
                </a:tc>
                <a:tc>
                  <a:txBody>
                    <a:bodyPr/>
                    <a:lstStyle/>
                    <a:p>
                      <a:r>
                        <a:rPr lang="en-US" sz="1400" dirty="0"/>
                        <a:t>1.55</a:t>
                      </a:r>
                      <a:endParaRPr lang="el-GR" sz="1400" dirty="0"/>
                    </a:p>
                  </a:txBody>
                  <a:tcPr marL="68580" marR="68580" marT="34290" marB="34290"/>
                </a:tc>
                <a:tc>
                  <a:txBody>
                    <a:bodyPr/>
                    <a:lstStyle/>
                    <a:p>
                      <a:r>
                        <a:rPr lang="en-US" sz="1400" dirty="0"/>
                        <a:t>(0.24 – 9.88)</a:t>
                      </a:r>
                      <a:endParaRPr lang="el-GR" sz="1400" dirty="0"/>
                    </a:p>
                  </a:txBody>
                  <a:tcPr marL="68580" marR="68580" marT="34290" marB="34290"/>
                </a:tc>
                <a:tc>
                  <a:txBody>
                    <a:bodyPr/>
                    <a:lstStyle/>
                    <a:p>
                      <a:r>
                        <a:rPr lang="en-US" sz="1400" dirty="0"/>
                        <a:t>0.645</a:t>
                      </a:r>
                      <a:endParaRPr lang="el-GR" sz="1400" dirty="0"/>
                    </a:p>
                  </a:txBody>
                  <a:tcPr marL="68580" marR="68580" marT="34290" marB="34290"/>
                </a:tc>
                <a:extLst>
                  <a:ext uri="{0D108BD9-81ED-4DB2-BD59-A6C34878D82A}">
                    <a16:rowId xmlns:a16="http://schemas.microsoft.com/office/drawing/2014/main" val="10002"/>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t>AB (</a:t>
                      </a:r>
                      <a:r>
                        <a:rPr lang="en-US" sz="1500" dirty="0"/>
                        <a:t>1: </a:t>
                      </a:r>
                      <a:r>
                        <a:rPr lang="en-US" sz="1500" b="0" u="none" dirty="0"/>
                        <a:t>&lt; 5</a:t>
                      </a:r>
                      <a:r>
                        <a:rPr lang="en-US" sz="1500" b="1" dirty="0"/>
                        <a:t> </a:t>
                      </a:r>
                      <a:r>
                        <a:rPr lang="en-US" sz="1500" dirty="0"/>
                        <a:t>&amp; 1:</a:t>
                      </a:r>
                      <a:r>
                        <a:rPr lang="en-US" sz="1500" baseline="0" dirty="0"/>
                        <a:t> &gt;</a:t>
                      </a:r>
                      <a:r>
                        <a:rPr lang="en-US" sz="1500" dirty="0"/>
                        <a:t>30</a:t>
                      </a:r>
                      <a:r>
                        <a:rPr lang="el-GR" sz="1500" dirty="0"/>
                        <a:t> </a:t>
                      </a:r>
                      <a:r>
                        <a:rPr lang="en-US" sz="1500" dirty="0"/>
                        <a:t>kg/m</a:t>
                      </a:r>
                      <a:r>
                        <a:rPr lang="en-US" sz="1500" baseline="30000" dirty="0"/>
                        <a:t>2  </a:t>
                      </a:r>
                      <a:r>
                        <a:rPr lang="en-US" sz="1500" baseline="0" dirty="0" err="1"/>
                        <a:t>vs</a:t>
                      </a:r>
                      <a:r>
                        <a:rPr lang="en-US" sz="1500" baseline="0" dirty="0"/>
                        <a:t>  </a:t>
                      </a:r>
                      <a:r>
                        <a:rPr lang="en-US" sz="1500" dirty="0"/>
                        <a:t>0:</a:t>
                      </a:r>
                      <a:r>
                        <a:rPr lang="el-GR" sz="1500" dirty="0"/>
                        <a:t> </a:t>
                      </a:r>
                      <a:r>
                        <a:rPr lang="en-US" sz="1500" u="sng" dirty="0"/>
                        <a:t>&gt;</a:t>
                      </a:r>
                      <a:r>
                        <a:rPr lang="en-US" sz="1500" dirty="0"/>
                        <a:t>5</a:t>
                      </a:r>
                      <a:r>
                        <a:rPr lang="el-GR" sz="1500" dirty="0"/>
                        <a:t> </a:t>
                      </a:r>
                      <a:r>
                        <a:rPr lang="en-US" sz="1500" baseline="0" dirty="0"/>
                        <a:t>&amp; </a:t>
                      </a:r>
                      <a:r>
                        <a:rPr lang="el-GR" sz="1500" dirty="0"/>
                        <a:t> </a:t>
                      </a:r>
                      <a:r>
                        <a:rPr lang="en-US" sz="1500" dirty="0"/>
                        <a:t>0:</a:t>
                      </a:r>
                      <a:r>
                        <a:rPr lang="el-GR" sz="1500" dirty="0"/>
                        <a:t> ≤</a:t>
                      </a:r>
                      <a:r>
                        <a:rPr lang="en-US" sz="1500" dirty="0"/>
                        <a:t>30</a:t>
                      </a:r>
                      <a:r>
                        <a:rPr lang="el-GR" sz="1500" dirty="0"/>
                        <a:t> </a:t>
                      </a:r>
                      <a:r>
                        <a:rPr lang="en-US" sz="1500" dirty="0"/>
                        <a:t>kg/m</a:t>
                      </a:r>
                      <a:r>
                        <a:rPr lang="en-US" sz="1500" baseline="30000" dirty="0"/>
                        <a:t>2</a:t>
                      </a:r>
                      <a:endParaRPr lang="el-GR" sz="1500" baseline="0" dirty="0"/>
                    </a:p>
                  </a:txBody>
                  <a:tcPr marL="68580" marR="68580" marT="34290" marB="34290"/>
                </a:tc>
                <a:tc>
                  <a:txBody>
                    <a:bodyPr/>
                    <a:lstStyle/>
                    <a:p>
                      <a:r>
                        <a:rPr lang="en-US" sz="1400" dirty="0"/>
                        <a:t>-0.06</a:t>
                      </a:r>
                      <a:endParaRPr lang="el-GR" sz="1400" dirty="0"/>
                    </a:p>
                  </a:txBody>
                  <a:tcPr marL="68580" marR="68580" marT="34290" marB="34290"/>
                </a:tc>
                <a:tc>
                  <a:txBody>
                    <a:bodyPr/>
                    <a:lstStyle/>
                    <a:p>
                      <a:r>
                        <a:rPr lang="en-US" sz="1400" dirty="0"/>
                        <a:t>1.01</a:t>
                      </a:r>
                      <a:endParaRPr lang="el-GR" sz="1400" dirty="0"/>
                    </a:p>
                  </a:txBody>
                  <a:tcPr marL="68580" marR="68580" marT="34290" marB="34290"/>
                </a:tc>
                <a:tc>
                  <a:txBody>
                    <a:bodyPr/>
                    <a:lstStyle/>
                    <a:p>
                      <a:r>
                        <a:rPr lang="en-US" sz="1400" dirty="0"/>
                        <a:t>0.94</a:t>
                      </a:r>
                      <a:endParaRPr lang="el-GR" sz="1400" dirty="0"/>
                    </a:p>
                  </a:txBody>
                  <a:tcPr marL="68580" marR="68580" marT="34290" marB="34290"/>
                </a:tc>
                <a:tc>
                  <a:txBody>
                    <a:bodyPr/>
                    <a:lstStyle/>
                    <a:p>
                      <a:r>
                        <a:rPr lang="en-US" sz="1400" dirty="0"/>
                        <a:t>(0.13 – 6.85)</a:t>
                      </a:r>
                      <a:endParaRPr lang="el-GR" sz="1400" dirty="0"/>
                    </a:p>
                  </a:txBody>
                  <a:tcPr marL="68580" marR="68580" marT="34290" marB="34290"/>
                </a:tc>
                <a:tc>
                  <a:txBody>
                    <a:bodyPr/>
                    <a:lstStyle/>
                    <a:p>
                      <a:r>
                        <a:rPr lang="en-US" sz="1400" dirty="0"/>
                        <a:t>0.949</a:t>
                      </a:r>
                      <a:endParaRPr lang="el-GR" sz="1400" dirty="0"/>
                    </a:p>
                  </a:txBody>
                  <a:tcPr marL="68580" marR="68580" marT="34290" marB="34290"/>
                </a:tc>
                <a:extLst>
                  <a:ext uri="{0D108BD9-81ED-4DB2-BD59-A6C34878D82A}">
                    <a16:rowId xmlns:a16="http://schemas.microsoft.com/office/drawing/2014/main" val="10003"/>
                  </a:ext>
                </a:extLst>
              </a:tr>
            </a:tbl>
          </a:graphicData>
        </a:graphic>
      </p:graphicFrame>
      <p:sp>
        <p:nvSpPr>
          <p:cNvPr id="6" name="Rectangle 5"/>
          <p:cNvSpPr/>
          <p:nvPr/>
        </p:nvSpPr>
        <p:spPr>
          <a:xfrm>
            <a:off x="1143000" y="1052737"/>
            <a:ext cx="6858000" cy="646331"/>
          </a:xfrm>
          <a:prstGeom prst="rect">
            <a:avLst/>
          </a:prstGeom>
        </p:spPr>
        <p:txBody>
          <a:bodyPr wrap="square">
            <a:spAutoFit/>
          </a:bodyPr>
          <a:lstStyle/>
          <a:p>
            <a:r>
              <a:rPr lang="en-US" sz="1800" b="1" dirty="0">
                <a:solidFill>
                  <a:srgbClr val="FF0000"/>
                </a:solidFill>
              </a:rPr>
              <a:t>Estimation of RERI and S using logistic regression models (example)</a:t>
            </a:r>
            <a:endParaRPr lang="el-GR" sz="1800" dirty="0"/>
          </a:p>
        </p:txBody>
      </p:sp>
      <p:sp>
        <p:nvSpPr>
          <p:cNvPr id="7" name="Rectangle 6"/>
          <p:cNvSpPr/>
          <p:nvPr/>
        </p:nvSpPr>
        <p:spPr>
          <a:xfrm>
            <a:off x="1143000" y="1538790"/>
            <a:ext cx="6858000" cy="553998"/>
          </a:xfrm>
          <a:prstGeom prst="rect">
            <a:avLst/>
          </a:prstGeom>
        </p:spPr>
        <p:txBody>
          <a:bodyPr wrap="square">
            <a:spAutoFit/>
          </a:bodyPr>
          <a:lstStyle/>
          <a:p>
            <a:r>
              <a:rPr lang="en-US" sz="1500" b="1" dirty="0"/>
              <a:t>A: Adherence to Mediterranean Diet (</a:t>
            </a:r>
            <a:r>
              <a:rPr lang="en-US" sz="1500" b="1" dirty="0" err="1"/>
              <a:t>MDscale</a:t>
            </a:r>
            <a:r>
              <a:rPr lang="en-US" sz="1500" b="1" dirty="0"/>
              <a:t>) </a:t>
            </a:r>
            <a:r>
              <a:rPr lang="el-GR" sz="1500" b="1" dirty="0"/>
              <a:t> (0:</a:t>
            </a:r>
            <a:r>
              <a:rPr lang="el-GR" sz="1500" b="1" u="sng" dirty="0"/>
              <a:t>&gt;</a:t>
            </a:r>
            <a:r>
              <a:rPr lang="en-US" sz="1500" b="1" dirty="0"/>
              <a:t>5 </a:t>
            </a:r>
            <a:r>
              <a:rPr lang="el-GR" sz="1500" b="1" dirty="0"/>
              <a:t>;1</a:t>
            </a:r>
            <a:r>
              <a:rPr lang="en-US" sz="1500" b="1" dirty="0"/>
              <a:t>&lt; 5</a:t>
            </a:r>
            <a:r>
              <a:rPr lang="el-GR" sz="1500" b="1" dirty="0"/>
              <a:t>), </a:t>
            </a:r>
            <a:endParaRPr lang="en-US" sz="1500" b="1" dirty="0"/>
          </a:p>
          <a:p>
            <a:r>
              <a:rPr lang="el-GR" sz="1500" b="1" dirty="0"/>
              <a:t>Β</a:t>
            </a:r>
            <a:r>
              <a:rPr lang="en-US" sz="1500" b="1" dirty="0"/>
              <a:t>: BMI </a:t>
            </a:r>
            <a:r>
              <a:rPr lang="el-GR" sz="1500" b="1" dirty="0"/>
              <a:t>(0: &lt;30 </a:t>
            </a:r>
            <a:r>
              <a:rPr lang="en-US" sz="1500" b="1" dirty="0"/>
              <a:t>kg</a:t>
            </a:r>
            <a:r>
              <a:rPr lang="el-GR" sz="1500" b="1" dirty="0"/>
              <a:t>/</a:t>
            </a:r>
            <a:r>
              <a:rPr lang="en-US" sz="1500" b="1" dirty="0"/>
              <a:t>m</a:t>
            </a:r>
            <a:r>
              <a:rPr lang="el-GR" sz="1500" b="1" baseline="30000" dirty="0"/>
              <a:t>2</a:t>
            </a:r>
            <a:r>
              <a:rPr lang="el-GR" sz="1500" b="1" dirty="0"/>
              <a:t> ;1 ≥ 30 </a:t>
            </a:r>
            <a:r>
              <a:rPr lang="en-US" sz="1500" b="1" dirty="0"/>
              <a:t>kg</a:t>
            </a:r>
            <a:r>
              <a:rPr lang="el-GR" sz="1500" b="1" dirty="0"/>
              <a:t>/</a:t>
            </a:r>
            <a:r>
              <a:rPr lang="en-US" sz="1500" b="1" dirty="0"/>
              <a:t>m</a:t>
            </a:r>
            <a:r>
              <a:rPr lang="el-GR" sz="1500" b="1" baseline="30000" dirty="0"/>
              <a:t>2</a:t>
            </a:r>
            <a:r>
              <a:rPr lang="el-GR" sz="1500" b="1" dirty="0"/>
              <a:t>)</a:t>
            </a:r>
          </a:p>
        </p:txBody>
      </p:sp>
      <p:sp>
        <p:nvSpPr>
          <p:cNvPr id="8" name="Rectangle 7"/>
          <p:cNvSpPr/>
          <p:nvPr/>
        </p:nvSpPr>
        <p:spPr>
          <a:xfrm>
            <a:off x="1143000" y="2132856"/>
            <a:ext cx="6858000" cy="323165"/>
          </a:xfrm>
          <a:prstGeom prst="rect">
            <a:avLst/>
          </a:prstGeom>
        </p:spPr>
        <p:txBody>
          <a:bodyPr wrap="square">
            <a:spAutoFit/>
          </a:bodyPr>
          <a:lstStyle/>
          <a:p>
            <a:r>
              <a:rPr lang="en-US" sz="1350" b="1" dirty="0"/>
              <a:t> </a:t>
            </a:r>
            <a:r>
              <a:rPr lang="en-US" sz="1500" b="1" dirty="0" err="1"/>
              <a:t>ln</a:t>
            </a:r>
            <a:r>
              <a:rPr lang="en-US" sz="1500" b="1" dirty="0"/>
              <a:t>(p/(1-p))=b</a:t>
            </a:r>
            <a:r>
              <a:rPr lang="en-US" sz="1500" b="1" baseline="-25000" dirty="0"/>
              <a:t>0</a:t>
            </a:r>
            <a:r>
              <a:rPr lang="en-US" sz="1500" b="1" dirty="0"/>
              <a:t>+b</a:t>
            </a:r>
            <a:r>
              <a:rPr lang="en-US" sz="1500" b="1" baseline="-25000" dirty="0"/>
              <a:t>1</a:t>
            </a:r>
            <a:r>
              <a:rPr lang="en-US" sz="1500" b="1" dirty="0"/>
              <a:t>*A+b</a:t>
            </a:r>
            <a:r>
              <a:rPr lang="en-US" sz="1500" b="1" baseline="-25000" dirty="0"/>
              <a:t>2</a:t>
            </a:r>
            <a:r>
              <a:rPr lang="en-US" sz="1500" b="1" dirty="0"/>
              <a:t>*B+b</a:t>
            </a:r>
            <a:r>
              <a:rPr lang="en-US" sz="1500" b="1" baseline="-25000" dirty="0"/>
              <a:t>3</a:t>
            </a:r>
            <a:r>
              <a:rPr lang="en-US" sz="1500" b="1" dirty="0"/>
              <a:t>*AB, p= probability of hypertension                              </a:t>
            </a:r>
            <a:r>
              <a:rPr lang="en-US" sz="1500" b="1" baseline="-25000" dirty="0"/>
              <a:t>  </a:t>
            </a:r>
            <a:endParaRPr lang="el-GR" sz="1500" dirty="0"/>
          </a:p>
        </p:txBody>
      </p:sp>
      <p:sp>
        <p:nvSpPr>
          <p:cNvPr id="9" name="Rectangle 8"/>
          <p:cNvSpPr/>
          <p:nvPr/>
        </p:nvSpPr>
        <p:spPr>
          <a:xfrm>
            <a:off x="1143001" y="4995174"/>
            <a:ext cx="2050081" cy="507831"/>
          </a:xfrm>
          <a:prstGeom prst="rect">
            <a:avLst/>
          </a:prstGeom>
        </p:spPr>
        <p:txBody>
          <a:bodyPr wrap="square">
            <a:spAutoFit/>
          </a:bodyPr>
          <a:lstStyle/>
          <a:p>
            <a:r>
              <a:rPr lang="en-US" sz="1350" dirty="0"/>
              <a:t>OR</a:t>
            </a:r>
            <a:r>
              <a:rPr lang="en-US" sz="1350" baseline="-25000" dirty="0"/>
              <a:t>A=1,B=0</a:t>
            </a:r>
            <a:r>
              <a:rPr lang="en-US" sz="1350" dirty="0"/>
              <a:t>= exp(b</a:t>
            </a:r>
            <a:r>
              <a:rPr lang="en-US" sz="1350" baseline="-25000" dirty="0"/>
              <a:t>1</a:t>
            </a:r>
            <a:r>
              <a:rPr lang="en-US" sz="1350" dirty="0"/>
              <a:t>) = 2.61</a:t>
            </a:r>
            <a:endParaRPr lang="el-GR" sz="1350" dirty="0"/>
          </a:p>
        </p:txBody>
      </p:sp>
      <p:sp>
        <p:nvSpPr>
          <p:cNvPr id="10" name="Rectangle 9"/>
          <p:cNvSpPr/>
          <p:nvPr/>
        </p:nvSpPr>
        <p:spPr>
          <a:xfrm>
            <a:off x="3329863" y="4995174"/>
            <a:ext cx="2069317" cy="507831"/>
          </a:xfrm>
          <a:prstGeom prst="rect">
            <a:avLst/>
          </a:prstGeom>
        </p:spPr>
        <p:txBody>
          <a:bodyPr wrap="square">
            <a:spAutoFit/>
          </a:bodyPr>
          <a:lstStyle/>
          <a:p>
            <a:r>
              <a:rPr lang="en-US" sz="1350" dirty="0"/>
              <a:t>OR</a:t>
            </a:r>
            <a:r>
              <a:rPr lang="en-US" sz="1350" baseline="-25000" dirty="0"/>
              <a:t>A=0,B=1</a:t>
            </a:r>
            <a:r>
              <a:rPr lang="en-US" sz="1350" dirty="0"/>
              <a:t>= exp(b</a:t>
            </a:r>
            <a:r>
              <a:rPr lang="en-US" sz="1350" baseline="-25000" dirty="0"/>
              <a:t>2</a:t>
            </a:r>
            <a:r>
              <a:rPr lang="en-US" sz="1350" dirty="0"/>
              <a:t>) = 1.55</a:t>
            </a:r>
            <a:endParaRPr lang="el-GR" sz="1350" dirty="0"/>
          </a:p>
        </p:txBody>
      </p:sp>
      <p:sp>
        <p:nvSpPr>
          <p:cNvPr id="11" name="Rectangle 10"/>
          <p:cNvSpPr/>
          <p:nvPr/>
        </p:nvSpPr>
        <p:spPr>
          <a:xfrm>
            <a:off x="5490102" y="4941168"/>
            <a:ext cx="2518959" cy="507831"/>
          </a:xfrm>
          <a:prstGeom prst="rect">
            <a:avLst/>
          </a:prstGeom>
        </p:spPr>
        <p:txBody>
          <a:bodyPr wrap="square">
            <a:spAutoFit/>
          </a:bodyPr>
          <a:lstStyle/>
          <a:p>
            <a:r>
              <a:rPr lang="en-US" sz="1350" dirty="0"/>
              <a:t>OR</a:t>
            </a:r>
            <a:r>
              <a:rPr lang="en-US" sz="1350" baseline="-25000" dirty="0"/>
              <a:t>A=1,B=1</a:t>
            </a:r>
            <a:r>
              <a:rPr lang="en-US" sz="1350" dirty="0"/>
              <a:t>= exp(b</a:t>
            </a:r>
            <a:r>
              <a:rPr lang="en-US" sz="1350" baseline="-25000" dirty="0"/>
              <a:t>1</a:t>
            </a:r>
            <a:r>
              <a:rPr lang="en-US" sz="1350" dirty="0"/>
              <a:t>+b</a:t>
            </a:r>
            <a:r>
              <a:rPr lang="en-US" sz="1350" baseline="-25000" dirty="0"/>
              <a:t>2</a:t>
            </a:r>
            <a:r>
              <a:rPr lang="en-US" sz="1350" dirty="0"/>
              <a:t>+b</a:t>
            </a:r>
            <a:r>
              <a:rPr lang="en-US" sz="1350" baseline="-25000" dirty="0"/>
              <a:t>3</a:t>
            </a:r>
            <a:r>
              <a:rPr lang="en-US" sz="1350" dirty="0"/>
              <a:t>)= 3.82</a:t>
            </a:r>
            <a:endParaRPr lang="el-GR" sz="1350" dirty="0"/>
          </a:p>
        </p:txBody>
      </p:sp>
      <p:sp>
        <p:nvSpPr>
          <p:cNvPr id="14" name="Rectangle 13"/>
          <p:cNvSpPr/>
          <p:nvPr/>
        </p:nvSpPr>
        <p:spPr>
          <a:xfrm>
            <a:off x="2209800" y="5698121"/>
            <a:ext cx="4238922" cy="300082"/>
          </a:xfrm>
          <a:prstGeom prst="rect">
            <a:avLst/>
          </a:prstGeom>
        </p:spPr>
        <p:txBody>
          <a:bodyPr wrap="square">
            <a:spAutoFit/>
          </a:bodyPr>
          <a:lstStyle/>
          <a:p>
            <a:r>
              <a:rPr lang="en-US" sz="1350" dirty="0"/>
              <a:t>All ORs in comparison to A=0 &amp; B=0</a:t>
            </a:r>
            <a:endParaRPr lang="el-GR" sz="1350"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26</a:t>
            </a:fld>
            <a:endParaRPr lang="el-GR"/>
          </a:p>
        </p:txBody>
      </p:sp>
    </p:spTree>
    <p:extLst>
      <p:ext uri="{BB962C8B-B14F-4D97-AF65-F5344CB8AC3E}">
        <p14:creationId xmlns:p14="http://schemas.microsoft.com/office/powerpoint/2010/main" val="2284802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9399" y="1322767"/>
            <a:ext cx="6858000" cy="646331"/>
          </a:xfrm>
          <a:prstGeom prst="rect">
            <a:avLst/>
          </a:prstGeom>
        </p:spPr>
        <p:txBody>
          <a:bodyPr wrap="square">
            <a:spAutoFit/>
          </a:bodyPr>
          <a:lstStyle/>
          <a:p>
            <a:r>
              <a:rPr lang="en-US" sz="1800" b="1" dirty="0">
                <a:solidFill>
                  <a:srgbClr val="FF0000"/>
                </a:solidFill>
              </a:rPr>
              <a:t>Estimation of RERI and S using logistic regression models (example)</a:t>
            </a:r>
            <a:endParaRPr lang="el-GR" sz="1800" dirty="0"/>
          </a:p>
        </p:txBody>
      </p:sp>
      <p:sp>
        <p:nvSpPr>
          <p:cNvPr id="7" name="Rectangle 6"/>
          <p:cNvSpPr/>
          <p:nvPr/>
        </p:nvSpPr>
        <p:spPr>
          <a:xfrm>
            <a:off x="762000" y="3104965"/>
            <a:ext cx="7772400" cy="2677656"/>
          </a:xfrm>
          <a:prstGeom prst="rect">
            <a:avLst/>
          </a:prstGeom>
        </p:spPr>
        <p:txBody>
          <a:bodyPr wrap="square">
            <a:spAutoFit/>
          </a:bodyPr>
          <a:lstStyle/>
          <a:p>
            <a:pPr>
              <a:buNone/>
            </a:pPr>
            <a:r>
              <a:rPr lang="en-US" sz="1650" b="1" u="sng" dirty="0"/>
              <a:t>Interpretation</a:t>
            </a:r>
            <a:r>
              <a:rPr lang="en-US" sz="1650" b="1" dirty="0"/>
              <a:t>: </a:t>
            </a:r>
          </a:p>
          <a:p>
            <a:pPr>
              <a:buNone/>
            </a:pPr>
            <a:endParaRPr lang="en-US" sz="1650" b="1" dirty="0"/>
          </a:p>
          <a:p>
            <a:r>
              <a:rPr lang="en-US" sz="1500" b="1" dirty="0">
                <a:solidFill>
                  <a:srgbClr val="FF0000"/>
                </a:solidFill>
              </a:rPr>
              <a:t>RERI: </a:t>
            </a:r>
            <a:r>
              <a:rPr lang="en-US" sz="1500" b="1" dirty="0"/>
              <a:t>The combined effect (relative excess risk) of low </a:t>
            </a:r>
            <a:r>
              <a:rPr lang="en-US" sz="1500" b="1" dirty="0" err="1"/>
              <a:t>MDScale</a:t>
            </a:r>
            <a:r>
              <a:rPr lang="en-US" sz="1500" b="1" dirty="0"/>
              <a:t> and high BMI is 0.6 more from the sum of the relative excess risks due to a) low </a:t>
            </a:r>
            <a:r>
              <a:rPr lang="en-US" sz="1500" b="1" dirty="0" err="1"/>
              <a:t>MDScale</a:t>
            </a:r>
            <a:r>
              <a:rPr lang="en-US" sz="1500" b="1" dirty="0"/>
              <a:t> but low BMI and b)the presence of high BMI but high </a:t>
            </a:r>
            <a:r>
              <a:rPr lang="en-US" sz="1500" b="1" dirty="0" err="1"/>
              <a:t>MDScale</a:t>
            </a:r>
            <a:r>
              <a:rPr lang="en-US" sz="1500" b="1" dirty="0"/>
              <a:t> (individual effects)</a:t>
            </a:r>
          </a:p>
          <a:p>
            <a:pPr lvl="1"/>
            <a:r>
              <a:rPr lang="en-US" sz="1500" b="1" dirty="0"/>
              <a:t>Being obese and NOT adhering to MD results in added risk of hypertension than having each bad habit separately</a:t>
            </a:r>
          </a:p>
          <a:p>
            <a:pPr>
              <a:buNone/>
            </a:pPr>
            <a:r>
              <a:rPr lang="en-US" sz="1500" b="1" dirty="0">
                <a:solidFill>
                  <a:srgbClr val="FF0000"/>
                </a:solidFill>
              </a:rPr>
              <a:t>S: </a:t>
            </a:r>
            <a:r>
              <a:rPr lang="en-US" sz="1500" b="1" dirty="0"/>
              <a:t>The combined presence of low </a:t>
            </a:r>
            <a:r>
              <a:rPr lang="en-US" sz="1500" b="1" dirty="0" err="1"/>
              <a:t>MDScale</a:t>
            </a:r>
            <a:r>
              <a:rPr lang="en-US" sz="1500" b="1" dirty="0"/>
              <a:t> and high BMI results in a 30% increased excess relative risk, as compared to the excess relative risk due to low </a:t>
            </a:r>
            <a:r>
              <a:rPr lang="en-US" sz="1500" b="1" dirty="0" err="1"/>
              <a:t>MDScale</a:t>
            </a:r>
            <a:r>
              <a:rPr lang="en-US" sz="1500" b="1" dirty="0"/>
              <a:t> but low BMI and the presence of high BMI but high </a:t>
            </a:r>
            <a:r>
              <a:rPr lang="en-US" sz="1500" b="1" dirty="0" err="1"/>
              <a:t>MDScale</a:t>
            </a:r>
            <a:endParaRPr lang="en-US" sz="1500" b="1" dirty="0"/>
          </a:p>
        </p:txBody>
      </p:sp>
      <p:sp>
        <p:nvSpPr>
          <p:cNvPr id="8" name="Rectangle 7"/>
          <p:cNvSpPr/>
          <p:nvPr/>
        </p:nvSpPr>
        <p:spPr>
          <a:xfrm>
            <a:off x="1169622" y="1970838"/>
            <a:ext cx="6858000" cy="1107996"/>
          </a:xfrm>
          <a:prstGeom prst="rect">
            <a:avLst/>
          </a:prstGeom>
        </p:spPr>
        <p:txBody>
          <a:bodyPr wrap="square">
            <a:spAutoFit/>
          </a:bodyPr>
          <a:lstStyle/>
          <a:p>
            <a:pPr>
              <a:buNone/>
            </a:pPr>
            <a:r>
              <a:rPr lang="en-US" sz="1650" b="1" dirty="0"/>
              <a:t>RERI= OR</a:t>
            </a:r>
            <a:r>
              <a:rPr lang="en-US" sz="1650" b="1" baseline="-25000" dirty="0"/>
              <a:t>A=1,B=1</a:t>
            </a:r>
            <a:r>
              <a:rPr lang="en-US" sz="1650" b="1" dirty="0"/>
              <a:t>- OR</a:t>
            </a:r>
            <a:r>
              <a:rPr lang="en-US" sz="1650" b="1" baseline="-25000" dirty="0"/>
              <a:t>A=1,B=0</a:t>
            </a:r>
            <a:r>
              <a:rPr lang="en-US" sz="1650" b="1" dirty="0"/>
              <a:t>- OR</a:t>
            </a:r>
            <a:r>
              <a:rPr lang="en-US" sz="1650" b="1" baseline="-25000" dirty="0"/>
              <a:t>A=0,B=1</a:t>
            </a:r>
            <a:r>
              <a:rPr lang="en-US" sz="1650" b="1" dirty="0"/>
              <a:t>+1</a:t>
            </a:r>
            <a:r>
              <a:rPr lang="el-GR" sz="1650" b="1" dirty="0"/>
              <a:t> </a:t>
            </a:r>
            <a:endParaRPr lang="en-US" sz="1650" b="1" dirty="0"/>
          </a:p>
          <a:p>
            <a:pPr>
              <a:buNone/>
            </a:pPr>
            <a:r>
              <a:rPr lang="en-US" sz="1650" b="1" dirty="0"/>
              <a:t>                 = exp(b</a:t>
            </a:r>
            <a:r>
              <a:rPr lang="en-US" sz="1650" b="1" baseline="-25000" dirty="0"/>
              <a:t>1</a:t>
            </a:r>
            <a:r>
              <a:rPr lang="en-US" sz="1650" b="1" dirty="0"/>
              <a:t>+b</a:t>
            </a:r>
            <a:r>
              <a:rPr lang="en-US" sz="1650" b="1" baseline="-25000" dirty="0"/>
              <a:t>2</a:t>
            </a:r>
            <a:r>
              <a:rPr lang="en-US" sz="1650" b="1" dirty="0"/>
              <a:t>+b</a:t>
            </a:r>
            <a:r>
              <a:rPr lang="en-US" sz="1650" b="1" baseline="-25000" dirty="0"/>
              <a:t>3</a:t>
            </a:r>
            <a:r>
              <a:rPr lang="en-US" sz="1650" b="1" dirty="0"/>
              <a:t>) - exp(b</a:t>
            </a:r>
            <a:r>
              <a:rPr lang="en-US" sz="1650" b="1" baseline="-25000" dirty="0"/>
              <a:t>1</a:t>
            </a:r>
            <a:r>
              <a:rPr lang="en-US" sz="1650" b="1" dirty="0"/>
              <a:t>) - exp(b</a:t>
            </a:r>
            <a:r>
              <a:rPr lang="en-US" sz="1650" b="1" baseline="-25000" dirty="0"/>
              <a:t>2</a:t>
            </a:r>
            <a:r>
              <a:rPr lang="en-US" sz="1650" b="1" dirty="0"/>
              <a:t>) +1 = 0.6 &gt; </a:t>
            </a:r>
            <a:r>
              <a:rPr lang="el-GR" sz="1650" b="1" dirty="0"/>
              <a:t>0</a:t>
            </a:r>
            <a:endParaRPr lang="en-US" sz="1650" b="1" dirty="0"/>
          </a:p>
          <a:p>
            <a:pPr>
              <a:buNone/>
            </a:pPr>
            <a:endParaRPr lang="en-US" sz="1650" b="1" dirty="0"/>
          </a:p>
          <a:p>
            <a:pPr>
              <a:buNone/>
            </a:pPr>
            <a:r>
              <a:rPr lang="en-US" sz="1650" b="1" dirty="0"/>
              <a:t>S </a:t>
            </a:r>
            <a:r>
              <a:rPr lang="el-GR" sz="1650" b="1" dirty="0"/>
              <a:t>=</a:t>
            </a:r>
            <a:r>
              <a:rPr lang="en-US" sz="1650" b="1" dirty="0"/>
              <a:t>(</a:t>
            </a:r>
            <a:r>
              <a:rPr lang="el-GR" sz="1650" b="1" dirty="0"/>
              <a:t>Ο</a:t>
            </a:r>
            <a:r>
              <a:rPr lang="en-US" sz="1650" b="1" dirty="0"/>
              <a:t>R</a:t>
            </a:r>
            <a:r>
              <a:rPr lang="en-US" sz="1650" b="1" baseline="-25000" dirty="0"/>
              <a:t>A=1,B=</a:t>
            </a:r>
            <a:r>
              <a:rPr lang="el-GR" sz="1650" b="1" baseline="-25000" dirty="0"/>
              <a:t>1</a:t>
            </a:r>
            <a:r>
              <a:rPr lang="el-GR" sz="1650" b="1" dirty="0"/>
              <a:t>-</a:t>
            </a:r>
            <a:r>
              <a:rPr lang="en-US" sz="1650" b="1" dirty="0"/>
              <a:t>1)/(</a:t>
            </a:r>
            <a:r>
              <a:rPr lang="el-GR" sz="1650" b="1" dirty="0"/>
              <a:t>Ο</a:t>
            </a:r>
            <a:r>
              <a:rPr lang="en-US" sz="1650" b="1" dirty="0"/>
              <a:t>R</a:t>
            </a:r>
            <a:r>
              <a:rPr lang="en-US" sz="1650" b="1" baseline="-25000" dirty="0"/>
              <a:t>A=1,B=0</a:t>
            </a:r>
            <a:r>
              <a:rPr lang="en-US" sz="1650" b="1" dirty="0"/>
              <a:t>+</a:t>
            </a:r>
            <a:r>
              <a:rPr lang="el-GR" sz="1650" b="1" dirty="0"/>
              <a:t> Ο</a:t>
            </a:r>
            <a:r>
              <a:rPr lang="en-US" sz="1650" b="1" dirty="0"/>
              <a:t>R</a:t>
            </a:r>
            <a:r>
              <a:rPr lang="en-US" sz="1650" b="1" baseline="-25000" dirty="0"/>
              <a:t>A=</a:t>
            </a:r>
            <a:r>
              <a:rPr lang="el-GR" sz="1650" b="1" baseline="-25000" dirty="0"/>
              <a:t>0</a:t>
            </a:r>
            <a:r>
              <a:rPr lang="en-US" sz="1650" b="1" baseline="-25000" dirty="0"/>
              <a:t>,B=</a:t>
            </a:r>
            <a:r>
              <a:rPr lang="el-GR" sz="1650" b="1" baseline="-25000" dirty="0"/>
              <a:t>1</a:t>
            </a:r>
            <a:r>
              <a:rPr lang="en-US" sz="1650" b="1" dirty="0"/>
              <a:t>-2)</a:t>
            </a:r>
            <a:r>
              <a:rPr lang="en-US" sz="1650" b="1" baseline="-25000" dirty="0"/>
              <a:t> </a:t>
            </a:r>
            <a:r>
              <a:rPr lang="en-US" sz="1650" b="1" dirty="0"/>
              <a:t>= 1.3</a:t>
            </a:r>
            <a:r>
              <a:rPr lang="el-GR" sz="1650" b="1" dirty="0"/>
              <a:t> &gt;1</a:t>
            </a:r>
            <a:endParaRPr lang="en-US" sz="1650"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27</a:t>
            </a:fld>
            <a:endParaRPr lang="el-GR"/>
          </a:p>
        </p:txBody>
      </p:sp>
    </p:spTree>
    <p:extLst>
      <p:ext uri="{BB962C8B-B14F-4D97-AF65-F5344CB8AC3E}">
        <p14:creationId xmlns:p14="http://schemas.microsoft.com/office/powerpoint/2010/main" val="2011788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2945"/>
            <a:ext cx="6858000" cy="857250"/>
          </a:xfrm>
        </p:spPr>
        <p:txBody>
          <a:bodyPr>
            <a:normAutofit/>
          </a:bodyPr>
          <a:lstStyle/>
          <a:p>
            <a:r>
              <a:rPr lang="en-US" sz="3000" b="1" dirty="0">
                <a:solidFill>
                  <a:srgbClr val="FF0000"/>
                </a:solidFill>
              </a:rPr>
              <a:t>Comments</a:t>
            </a:r>
            <a:endParaRPr lang="el-GR" sz="3000" b="1" dirty="0">
              <a:solidFill>
                <a:srgbClr val="FF0000"/>
              </a:solidFill>
            </a:endParaRPr>
          </a:p>
        </p:txBody>
      </p:sp>
      <p:sp>
        <p:nvSpPr>
          <p:cNvPr id="3" name="Content Placeholder 2"/>
          <p:cNvSpPr>
            <a:spLocks noGrp="1"/>
          </p:cNvSpPr>
          <p:nvPr>
            <p:ph idx="1"/>
          </p:nvPr>
        </p:nvSpPr>
        <p:spPr>
          <a:xfrm>
            <a:off x="685800" y="1592796"/>
            <a:ext cx="7620000" cy="4655604"/>
          </a:xfrm>
        </p:spPr>
        <p:txBody>
          <a:bodyPr>
            <a:noAutofit/>
          </a:bodyPr>
          <a:lstStyle/>
          <a:p>
            <a:r>
              <a:rPr lang="en-US" sz="1800" dirty="0"/>
              <a:t>Exposures should be coded in such a way that </a:t>
            </a:r>
            <a:r>
              <a:rPr lang="el-GR" sz="1800" dirty="0"/>
              <a:t>Α </a:t>
            </a:r>
            <a:r>
              <a:rPr lang="en-US" sz="1800" dirty="0"/>
              <a:t>&amp;</a:t>
            </a:r>
            <a:r>
              <a:rPr lang="el-GR" sz="1800" dirty="0"/>
              <a:t> Β </a:t>
            </a:r>
            <a:r>
              <a:rPr lang="en-US" sz="1800" dirty="0"/>
              <a:t>are risk (detrimental) factors for disease D</a:t>
            </a:r>
            <a:r>
              <a:rPr lang="el-GR" sz="1800" dirty="0"/>
              <a:t> </a:t>
            </a:r>
            <a:r>
              <a:rPr lang="en-US" sz="1800" u="sng" dirty="0"/>
              <a:t>and not preventive  [</a:t>
            </a:r>
            <a:r>
              <a:rPr lang="en-US" sz="1800" u="sng" dirty="0" err="1"/>
              <a:t>Knol</a:t>
            </a:r>
            <a:r>
              <a:rPr lang="en-US" sz="1800" u="sng" dirty="0"/>
              <a:t> et al, 2012].</a:t>
            </a:r>
          </a:p>
          <a:p>
            <a:endParaRPr lang="en-US" sz="1800" u="sng" dirty="0"/>
          </a:p>
          <a:p>
            <a:pPr lvl="1"/>
            <a:r>
              <a:rPr lang="en-US" sz="1500" dirty="0"/>
              <a:t>E.g. exposure diet: healthy/unhealthy in relation to CVD:  Should be coded as 0 = healthy 1 = unhealthy so that the unhealthy diet is compared to healthy diet with respect to CVD </a:t>
            </a:r>
          </a:p>
          <a:p>
            <a:endParaRPr lang="en-US" sz="1800" dirty="0"/>
          </a:p>
          <a:p>
            <a:pPr lvl="1"/>
            <a:r>
              <a:rPr lang="en-US" sz="1500" dirty="0"/>
              <a:t>P levels: high levels beneficial for prevention of hypertension.  Therefore P intake is coded as </a:t>
            </a:r>
            <a:r>
              <a:rPr lang="el-GR" sz="1500" dirty="0"/>
              <a:t>(</a:t>
            </a:r>
            <a:r>
              <a:rPr lang="en-US" sz="1500" dirty="0"/>
              <a:t>0:</a:t>
            </a:r>
            <a:r>
              <a:rPr lang="el-GR" sz="1500" dirty="0"/>
              <a:t> </a:t>
            </a:r>
            <a:r>
              <a:rPr lang="en-US" sz="1500" dirty="0"/>
              <a:t>&gt;</a:t>
            </a:r>
            <a:r>
              <a:rPr lang="el-GR" sz="1500" dirty="0"/>
              <a:t>20 </a:t>
            </a:r>
            <a:r>
              <a:rPr lang="en-US" sz="1500" dirty="0"/>
              <a:t>gr/d</a:t>
            </a:r>
            <a:r>
              <a:rPr lang="el-GR" sz="1500" dirty="0"/>
              <a:t> </a:t>
            </a:r>
            <a:r>
              <a:rPr lang="en-US" sz="1500" dirty="0"/>
              <a:t>; 1: </a:t>
            </a:r>
            <a:r>
              <a:rPr lang="el-GR" sz="1500" dirty="0"/>
              <a:t>≤20 </a:t>
            </a:r>
            <a:r>
              <a:rPr lang="en-US" sz="1500" dirty="0"/>
              <a:t>gr/d)</a:t>
            </a:r>
            <a:endParaRPr lang="el-GR" sz="1500" dirty="0"/>
          </a:p>
          <a:p>
            <a:endParaRPr lang="en-US" sz="1800" dirty="0"/>
          </a:p>
          <a:p>
            <a:r>
              <a:rPr lang="en-US" sz="1800" dirty="0"/>
              <a:t>Standard errors, Confidence intervals and p values can be estimated through suitable statistics (Taylor series, bootstrap methods) (</a:t>
            </a:r>
            <a:r>
              <a:rPr lang="en-US" sz="1800" i="1" dirty="0"/>
              <a:t>Epidemiology</a:t>
            </a:r>
            <a:r>
              <a:rPr lang="en-US" sz="1800" dirty="0"/>
              <a:t> 1992;</a:t>
            </a:r>
            <a:r>
              <a:rPr lang="en-US" sz="1800" b="1" dirty="0"/>
              <a:t>3</a:t>
            </a:r>
            <a:r>
              <a:rPr lang="en-US" sz="1800" dirty="0"/>
              <a:t>:452-6)</a:t>
            </a:r>
          </a:p>
          <a:p>
            <a:pPr>
              <a:buNone/>
            </a:pPr>
            <a:endParaRPr lang="el-GR" sz="180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28</a:t>
            </a:fld>
            <a:endParaRPr lang="el-GR"/>
          </a:p>
        </p:txBody>
      </p:sp>
    </p:spTree>
    <p:extLst>
      <p:ext uri="{BB962C8B-B14F-4D97-AF65-F5344CB8AC3E}">
        <p14:creationId xmlns:p14="http://schemas.microsoft.com/office/powerpoint/2010/main" val="3212574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622" y="1376772"/>
            <a:ext cx="6831378" cy="523220"/>
          </a:xfrm>
          <a:prstGeom prst="rect">
            <a:avLst/>
          </a:prstGeom>
          <a:noFill/>
        </p:spPr>
        <p:txBody>
          <a:bodyPr wrap="square" rtlCol="0">
            <a:spAutoFit/>
          </a:bodyPr>
          <a:lstStyle/>
          <a:p>
            <a:pPr algn="ctr"/>
            <a:r>
              <a:rPr lang="en-US" sz="2800" b="1" dirty="0">
                <a:solidFill>
                  <a:srgbClr val="FF0000"/>
                </a:solidFill>
              </a:rPr>
              <a:t>Summary of additive interaction </a:t>
            </a:r>
            <a:endParaRPr lang="el-GR" sz="2800" b="1" dirty="0">
              <a:solidFill>
                <a:srgbClr val="FF0000"/>
              </a:solidFill>
            </a:endParaRPr>
          </a:p>
        </p:txBody>
      </p:sp>
      <p:sp>
        <p:nvSpPr>
          <p:cNvPr id="4" name="Rectangle 3"/>
          <p:cNvSpPr/>
          <p:nvPr/>
        </p:nvSpPr>
        <p:spPr>
          <a:xfrm>
            <a:off x="762000" y="1940131"/>
            <a:ext cx="7924800" cy="3231654"/>
          </a:xfrm>
          <a:prstGeom prst="rect">
            <a:avLst/>
          </a:prstGeom>
        </p:spPr>
        <p:txBody>
          <a:bodyPr wrap="square">
            <a:spAutoFit/>
          </a:bodyPr>
          <a:lstStyle/>
          <a:p>
            <a:r>
              <a:rPr lang="en-GB" sz="2400" b="1" dirty="0"/>
              <a:t>Interpreting additive interaction between A and B indices (such as RERI)</a:t>
            </a:r>
          </a:p>
          <a:p>
            <a:r>
              <a:rPr lang="en-US" sz="2400" i="1" dirty="0"/>
              <a:t>[when the relative risks for the main effects of A and B are both &gt;1]</a:t>
            </a:r>
          </a:p>
          <a:p>
            <a:endParaRPr lang="en-US" sz="2400" b="1" i="1" dirty="0"/>
          </a:p>
          <a:p>
            <a:r>
              <a:rPr lang="en-US" sz="2100" b="1" dirty="0"/>
              <a:t>RERI = 0 A and B effects: </a:t>
            </a:r>
            <a:r>
              <a:rPr lang="en-GB" sz="2100" b="1" dirty="0"/>
              <a:t>combination additive</a:t>
            </a:r>
          </a:p>
          <a:p>
            <a:r>
              <a:rPr lang="en-US" sz="2100" b="1" dirty="0"/>
              <a:t>RERI &lt; 0 A and B effects: combination less than additive</a:t>
            </a:r>
          </a:p>
          <a:p>
            <a:r>
              <a:rPr lang="en-US" sz="2100" b="1" dirty="0"/>
              <a:t>RERI &gt; 0 A and B effects: combine </a:t>
            </a:r>
            <a:r>
              <a:rPr lang="en-US" sz="2100" b="1" i="1" dirty="0"/>
              <a:t>greater </a:t>
            </a:r>
            <a:r>
              <a:rPr lang="en-US" sz="2100" b="1" dirty="0"/>
              <a:t>than additive (</a:t>
            </a:r>
            <a:r>
              <a:rPr lang="en-US" sz="2100" b="1" dirty="0">
                <a:solidFill>
                  <a:srgbClr val="FF0000"/>
                </a:solidFill>
              </a:rPr>
              <a:t>multiplicative perhaps</a:t>
            </a:r>
            <a:r>
              <a:rPr lang="en-US" sz="2100" b="1" dirty="0"/>
              <a:t>)</a:t>
            </a:r>
            <a:endParaRPr lang="el-GR" sz="2100"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29</a:t>
            </a:fld>
            <a:endParaRPr lang="el-GR"/>
          </a:p>
        </p:txBody>
      </p:sp>
    </p:spTree>
    <p:extLst>
      <p:ext uri="{BB962C8B-B14F-4D97-AF65-F5344CB8AC3E}">
        <p14:creationId xmlns:p14="http://schemas.microsoft.com/office/powerpoint/2010/main" val="3590854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81" y="2024844"/>
            <a:ext cx="6858000" cy="2633664"/>
          </a:xfrm>
        </p:spPr>
        <p:txBody>
          <a:bodyPr>
            <a:noAutofit/>
          </a:bodyPr>
          <a:lstStyle/>
          <a:p>
            <a:pPr algn="l"/>
            <a:r>
              <a:rPr lang="en-US" sz="2400" dirty="0"/>
              <a:t>‘‘…as more risk factors</a:t>
            </a:r>
            <a:r>
              <a:rPr lang="el-GR" sz="2400" dirty="0"/>
              <a:t> </a:t>
            </a:r>
            <a:r>
              <a:rPr lang="en-US" sz="2400" dirty="0"/>
              <a:t>become established as probable causes in the </a:t>
            </a:r>
            <a:r>
              <a:rPr lang="el-GR" sz="2400" dirty="0"/>
              <a:t> </a:t>
            </a:r>
            <a:r>
              <a:rPr lang="en-US" sz="2400" dirty="0"/>
              <a:t>elaboration of</a:t>
            </a:r>
            <a:r>
              <a:rPr lang="el-GR" sz="2400" dirty="0"/>
              <a:t> </a:t>
            </a:r>
            <a:r>
              <a:rPr lang="en-US" sz="2400" dirty="0"/>
              <a:t>disease etiology, scientists will turn their attention increasingly</a:t>
            </a:r>
            <a:r>
              <a:rPr lang="el-GR" sz="2400" dirty="0"/>
              <a:t> </a:t>
            </a:r>
            <a:r>
              <a:rPr lang="en-US" sz="2400" dirty="0"/>
              <a:t>to the question of interaction (synergy or antagonism)</a:t>
            </a:r>
            <a:r>
              <a:rPr lang="el-GR" sz="2400" dirty="0"/>
              <a:t> </a:t>
            </a:r>
            <a:r>
              <a:rPr lang="en-US" sz="2400" dirty="0"/>
              <a:t>of the causes” </a:t>
            </a:r>
            <a:br>
              <a:rPr lang="en-US" sz="2400" dirty="0"/>
            </a:br>
            <a:r>
              <a:rPr lang="en-US" sz="2400" dirty="0"/>
              <a:t/>
            </a:r>
            <a:br>
              <a:rPr lang="en-US" sz="2400" dirty="0"/>
            </a:br>
            <a:r>
              <a:rPr lang="en-US" sz="2400" dirty="0"/>
              <a:t>                                                              </a:t>
            </a:r>
            <a:r>
              <a:rPr lang="en-US" sz="2400" i="1" dirty="0"/>
              <a:t>Kenneth Rothman</a:t>
            </a:r>
            <a:endParaRPr lang="el-GR" sz="2400" i="1" dirty="0"/>
          </a:p>
        </p:txBody>
      </p:sp>
      <p:sp>
        <p:nvSpPr>
          <p:cNvPr id="4" name="Title 1"/>
          <p:cNvSpPr txBox="1">
            <a:spLocks/>
          </p:cNvSpPr>
          <p:nvPr/>
        </p:nvSpPr>
        <p:spPr>
          <a:xfrm>
            <a:off x="1143000" y="4071942"/>
            <a:ext cx="6858000" cy="1928808"/>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l-GR" sz="1800" b="0" i="1"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169622" y="1376772"/>
            <a:ext cx="6831378" cy="415498"/>
          </a:xfrm>
          <a:prstGeom prst="rect">
            <a:avLst/>
          </a:prstGeom>
          <a:noFill/>
        </p:spPr>
        <p:txBody>
          <a:bodyPr wrap="square" rtlCol="0">
            <a:spAutoFit/>
          </a:bodyPr>
          <a:lstStyle/>
          <a:p>
            <a:pPr algn="ctr"/>
            <a:r>
              <a:rPr lang="en-US" sz="2100" b="1" dirty="0">
                <a:solidFill>
                  <a:srgbClr val="FF0000"/>
                </a:solidFill>
              </a:rPr>
              <a:t>Interaction: an old concept</a:t>
            </a:r>
            <a:endParaRPr lang="el-GR" sz="2100" b="1" dirty="0">
              <a:solidFill>
                <a:srgbClr val="FF0000"/>
              </a:solidFill>
            </a:endParaRPr>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3</a:t>
            </a:fld>
            <a:endParaRPr lang="el-GR"/>
          </a:p>
        </p:txBody>
      </p:sp>
    </p:spTree>
    <p:extLst>
      <p:ext uri="{BB962C8B-B14F-4D97-AF65-F5344CB8AC3E}">
        <p14:creationId xmlns:p14="http://schemas.microsoft.com/office/powerpoint/2010/main" val="1203659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69622" y="457200"/>
            <a:ext cx="6831378" cy="415498"/>
          </a:xfrm>
          <a:prstGeom prst="rect">
            <a:avLst/>
          </a:prstGeom>
          <a:noFill/>
        </p:spPr>
        <p:txBody>
          <a:bodyPr wrap="square" rtlCol="0">
            <a:spAutoFit/>
          </a:bodyPr>
          <a:lstStyle/>
          <a:p>
            <a:pPr algn="ctr"/>
            <a:r>
              <a:rPr lang="en-GB" sz="2100" b="1" dirty="0">
                <a:solidFill>
                  <a:srgbClr val="FF0000"/>
                </a:solidFill>
              </a:rPr>
              <a:t>Example of interaction evaluation</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67" t="17838" r="18542" b="21745"/>
          <a:stretch/>
        </p:blipFill>
        <p:spPr bwMode="auto">
          <a:xfrm>
            <a:off x="228601" y="990600"/>
            <a:ext cx="8857952" cy="561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30</a:t>
            </a:fld>
            <a:endParaRPr lang="el-GR"/>
          </a:p>
        </p:txBody>
      </p:sp>
    </p:spTree>
    <p:extLst>
      <p:ext uri="{BB962C8B-B14F-4D97-AF65-F5344CB8AC3E}">
        <p14:creationId xmlns:p14="http://schemas.microsoft.com/office/powerpoint/2010/main" val="2138912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55422" y="6295276"/>
            <a:ext cx="6831378" cy="415498"/>
          </a:xfrm>
          <a:prstGeom prst="rect">
            <a:avLst/>
          </a:prstGeom>
          <a:solidFill>
            <a:schemeClr val="bg1"/>
          </a:solidFill>
        </p:spPr>
        <p:txBody>
          <a:bodyPr wrap="square" rtlCol="0">
            <a:spAutoFit/>
          </a:bodyPr>
          <a:lstStyle/>
          <a:p>
            <a:pPr algn="ctr"/>
            <a:r>
              <a:rPr lang="en-GB" sz="2100" dirty="0"/>
              <a:t>Wei-Hsu et al, 2012</a:t>
            </a:r>
            <a:endParaRPr lang="en-GB" sz="2100" b="1" dirty="0">
              <a:solidFill>
                <a:srgbClr val="FF000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60" y="1373182"/>
            <a:ext cx="8662503" cy="489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494907"/>
            <a:ext cx="8305800" cy="784830"/>
          </a:xfrm>
          <a:prstGeom prst="rect">
            <a:avLst/>
          </a:prstGeom>
          <a:solidFill>
            <a:schemeClr val="bg1"/>
          </a:solidFill>
        </p:spPr>
        <p:txBody>
          <a:bodyPr wrap="square">
            <a:spAutoFit/>
          </a:bodyPr>
          <a:lstStyle/>
          <a:p>
            <a:r>
              <a:rPr lang="en-GB" sz="1500" dirty="0"/>
              <a:t>A </a:t>
            </a:r>
            <a:r>
              <a:rPr lang="en-US" sz="1500" dirty="0"/>
              <a:t>statistically significant positive association </a:t>
            </a:r>
            <a:r>
              <a:rPr lang="en-US" sz="1500" dirty="0" smtClean="0"/>
              <a:t>of DM with HCC was </a:t>
            </a:r>
            <a:r>
              <a:rPr lang="en-US" sz="1500" dirty="0"/>
              <a:t>noted for HCV negative patients (OR = 2.62, 95% CI = 1.73–3.95; p&lt;0.0001) but not for HCV positive patients </a:t>
            </a:r>
            <a:r>
              <a:rPr lang="fr-FR" sz="1500" dirty="0"/>
              <a:t>(OR = 1.54, 95% CI = 0.48–4.96;p=0.470)</a:t>
            </a:r>
            <a:endParaRPr lang="el-GR" sz="1500" dirty="0"/>
          </a:p>
        </p:txBody>
      </p:sp>
      <p:cxnSp>
        <p:nvCxnSpPr>
          <p:cNvPr id="5" name="Straight Arrow Connector 4"/>
          <p:cNvCxnSpPr/>
          <p:nvPr/>
        </p:nvCxnSpPr>
        <p:spPr>
          <a:xfrm flipH="1" flipV="1">
            <a:off x="1752600" y="1113866"/>
            <a:ext cx="3962353" cy="269613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1" y="1314032"/>
            <a:ext cx="5486399" cy="203876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31</a:t>
            </a:fld>
            <a:endParaRPr lang="el-GR"/>
          </a:p>
        </p:txBody>
      </p:sp>
    </p:spTree>
    <p:extLst>
      <p:ext uri="{BB962C8B-B14F-4D97-AF65-F5344CB8AC3E}">
        <p14:creationId xmlns:p14="http://schemas.microsoft.com/office/powerpoint/2010/main" val="286070248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05" t="54079" r="17026" b="12382"/>
          <a:stretch/>
        </p:blipFill>
        <p:spPr bwMode="auto">
          <a:xfrm>
            <a:off x="34448" y="1066800"/>
            <a:ext cx="8957152" cy="329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4483480"/>
            <a:ext cx="8762999" cy="1938992"/>
          </a:xfrm>
          <a:prstGeom prst="rect">
            <a:avLst/>
          </a:prstGeom>
          <a:noFill/>
        </p:spPr>
        <p:txBody>
          <a:bodyPr wrap="square" rtlCol="0">
            <a:spAutoFit/>
          </a:bodyPr>
          <a:lstStyle/>
          <a:p>
            <a:r>
              <a:rPr lang="en-US" sz="1500" dirty="0"/>
              <a:t>…</a:t>
            </a:r>
            <a:r>
              <a:rPr lang="en-GB" sz="1500" dirty="0"/>
              <a:t>For crude estimates, synergistic interactions </a:t>
            </a:r>
            <a:r>
              <a:rPr lang="en-US" sz="1500" dirty="0"/>
              <a:t>between DM and HBV infection were statistically </a:t>
            </a:r>
            <a:r>
              <a:rPr lang="en-GB" sz="1500" dirty="0"/>
              <a:t>significant (SI = 3.19; 95% CI = 1.50–6.80) whereas the </a:t>
            </a:r>
            <a:r>
              <a:rPr lang="en-US" sz="1500" dirty="0"/>
              <a:t>synergy between DM and HCV infection was absent (SI = 1.09; 95% CI = 0.41–2.90). </a:t>
            </a:r>
          </a:p>
          <a:p>
            <a:endParaRPr lang="en-GB" sz="1500" dirty="0"/>
          </a:p>
          <a:p>
            <a:r>
              <a:rPr lang="en-US" sz="1500" dirty="0"/>
              <a:t>the excess relative risk for HCC caused by the combined presence of DM and HBV is 3.19 times higher the sum of excess relative risk  for disease D due to DM only and HBV only (acting separately)</a:t>
            </a:r>
            <a:endParaRPr lang="el-GR" sz="1500" dirty="0"/>
          </a:p>
          <a:p>
            <a:r>
              <a:rPr lang="en-GB" sz="1500" dirty="0"/>
              <a:t> </a:t>
            </a:r>
          </a:p>
        </p:txBody>
      </p:sp>
      <p:sp>
        <p:nvSpPr>
          <p:cNvPr id="6" name="TextBox 5"/>
          <p:cNvSpPr txBox="1"/>
          <p:nvPr/>
        </p:nvSpPr>
        <p:spPr>
          <a:xfrm>
            <a:off x="1085477" y="381000"/>
            <a:ext cx="6831378" cy="415498"/>
          </a:xfrm>
          <a:prstGeom prst="rect">
            <a:avLst/>
          </a:prstGeom>
          <a:solidFill>
            <a:schemeClr val="bg1"/>
          </a:solidFill>
        </p:spPr>
        <p:txBody>
          <a:bodyPr wrap="square" rtlCol="0">
            <a:spAutoFit/>
          </a:bodyPr>
          <a:lstStyle/>
          <a:p>
            <a:pPr algn="ctr"/>
            <a:r>
              <a:rPr lang="en-GB" sz="2100" dirty="0" err="1"/>
              <a:t>Ko</a:t>
            </a:r>
            <a:r>
              <a:rPr lang="en-GB" sz="2100" dirty="0"/>
              <a:t> Wei-Hsu et al, 2012</a:t>
            </a:r>
            <a:endParaRPr lang="en-GB" sz="2100" b="1"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32</a:t>
            </a:fld>
            <a:endParaRPr lang="el-GR"/>
          </a:p>
        </p:txBody>
      </p:sp>
    </p:spTree>
    <p:extLst>
      <p:ext uri="{BB962C8B-B14F-4D97-AF65-F5344CB8AC3E}">
        <p14:creationId xmlns:p14="http://schemas.microsoft.com/office/powerpoint/2010/main" val="2847859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3444105"/>
              </p:ext>
            </p:extLst>
          </p:nvPr>
        </p:nvGraphicFramePr>
        <p:xfrm>
          <a:off x="1143000" y="2456893"/>
          <a:ext cx="6858001" cy="2246695"/>
        </p:xfrm>
        <a:graphic>
          <a:graphicData uri="http://schemas.openxmlformats.org/drawingml/2006/table">
            <a:tbl>
              <a:tblPr firstRow="1" bandRow="1">
                <a:tableStyleId>{5C22544A-7EE6-4342-B048-85BDC9FD1C3A}</a:tableStyleId>
              </a:tblPr>
              <a:tblGrid>
                <a:gridCol w="2385392">
                  <a:extLst>
                    <a:ext uri="{9D8B030D-6E8A-4147-A177-3AD203B41FA5}">
                      <a16:colId xmlns:a16="http://schemas.microsoft.com/office/drawing/2014/main" val="20000"/>
                    </a:ext>
                  </a:extLst>
                </a:gridCol>
                <a:gridCol w="715618">
                  <a:extLst>
                    <a:ext uri="{9D8B030D-6E8A-4147-A177-3AD203B41FA5}">
                      <a16:colId xmlns:a16="http://schemas.microsoft.com/office/drawing/2014/main" val="20001"/>
                    </a:ext>
                  </a:extLst>
                </a:gridCol>
                <a:gridCol w="596348">
                  <a:extLst>
                    <a:ext uri="{9D8B030D-6E8A-4147-A177-3AD203B41FA5}">
                      <a16:colId xmlns:a16="http://schemas.microsoft.com/office/drawing/2014/main" val="20002"/>
                    </a:ext>
                  </a:extLst>
                </a:gridCol>
                <a:gridCol w="834887">
                  <a:extLst>
                    <a:ext uri="{9D8B030D-6E8A-4147-A177-3AD203B41FA5}">
                      <a16:colId xmlns:a16="http://schemas.microsoft.com/office/drawing/2014/main" val="20003"/>
                    </a:ext>
                  </a:extLst>
                </a:gridCol>
                <a:gridCol w="1490870">
                  <a:extLst>
                    <a:ext uri="{9D8B030D-6E8A-4147-A177-3AD203B41FA5}">
                      <a16:colId xmlns:a16="http://schemas.microsoft.com/office/drawing/2014/main" val="20004"/>
                    </a:ext>
                  </a:extLst>
                </a:gridCol>
                <a:gridCol w="834886">
                  <a:extLst>
                    <a:ext uri="{9D8B030D-6E8A-4147-A177-3AD203B41FA5}">
                      <a16:colId xmlns:a16="http://schemas.microsoft.com/office/drawing/2014/main" val="20005"/>
                    </a:ext>
                  </a:extLst>
                </a:gridCol>
              </a:tblGrid>
              <a:tr h="669355">
                <a:tc>
                  <a:txBody>
                    <a:bodyPr/>
                    <a:lstStyle/>
                    <a:p>
                      <a:endParaRPr lang="el-GR" sz="1400" dirty="0"/>
                    </a:p>
                  </a:txBody>
                  <a:tcPr marL="68580" marR="68580" marT="34290" marB="34290"/>
                </a:tc>
                <a:tc>
                  <a:txBody>
                    <a:bodyPr/>
                    <a:lstStyle/>
                    <a:p>
                      <a:r>
                        <a:rPr lang="en-US" sz="1500" dirty="0"/>
                        <a:t>b</a:t>
                      </a:r>
                      <a:endParaRPr lang="el-GR" sz="1500" dirty="0"/>
                    </a:p>
                  </a:txBody>
                  <a:tcPr marL="68580" marR="68580" marT="34290" marB="34290"/>
                </a:tc>
                <a:tc>
                  <a:txBody>
                    <a:bodyPr/>
                    <a:lstStyle/>
                    <a:p>
                      <a:r>
                        <a:rPr lang="en-US" sz="1500" dirty="0"/>
                        <a:t>se</a:t>
                      </a:r>
                      <a:endParaRPr lang="el-GR" sz="1500" dirty="0"/>
                    </a:p>
                  </a:txBody>
                  <a:tcPr marL="68580" marR="68580" marT="34290" marB="34290"/>
                </a:tc>
                <a:tc>
                  <a:txBody>
                    <a:bodyPr/>
                    <a:lstStyle/>
                    <a:p>
                      <a:r>
                        <a:rPr lang="en-US" sz="1500" dirty="0"/>
                        <a:t>OR=</a:t>
                      </a:r>
                      <a:r>
                        <a:rPr lang="en-US" sz="1500" dirty="0" err="1"/>
                        <a:t>e</a:t>
                      </a:r>
                      <a:r>
                        <a:rPr lang="en-US" sz="1500" baseline="30000" dirty="0" err="1"/>
                        <a:t>b</a:t>
                      </a:r>
                      <a:endParaRPr lang="el-GR" sz="1500" baseline="30000" dirty="0"/>
                    </a:p>
                  </a:txBody>
                  <a:tcPr marL="68580" marR="68580" marT="34290" marB="34290"/>
                </a:tc>
                <a:tc>
                  <a:txBody>
                    <a:bodyPr/>
                    <a:lstStyle/>
                    <a:p>
                      <a:r>
                        <a:rPr lang="en-US" sz="1500" dirty="0"/>
                        <a:t>95% Conf. Interval (OR)</a:t>
                      </a:r>
                      <a:endParaRPr lang="el-GR" sz="1500" dirty="0"/>
                    </a:p>
                  </a:txBody>
                  <a:tcPr marL="68580" marR="68580" marT="34290" marB="34290"/>
                </a:tc>
                <a:tc>
                  <a:txBody>
                    <a:bodyPr/>
                    <a:lstStyle/>
                    <a:p>
                      <a:r>
                        <a:rPr lang="en-US" sz="1500" dirty="0"/>
                        <a:t>P-value</a:t>
                      </a:r>
                      <a:endParaRPr lang="el-GR" sz="1500" dirty="0"/>
                    </a:p>
                  </a:txBody>
                  <a:tcPr marL="68580" marR="68580" marT="34290" marB="34290"/>
                </a:tc>
                <a:extLst>
                  <a:ext uri="{0D108BD9-81ED-4DB2-BD59-A6C34878D82A}">
                    <a16:rowId xmlns:a16="http://schemas.microsoft.com/office/drawing/2014/main" val="10000"/>
                  </a:ext>
                </a:extLst>
              </a:tr>
              <a:tr h="525780">
                <a:tc>
                  <a:txBody>
                    <a:bodyPr/>
                    <a:lstStyle/>
                    <a:p>
                      <a:r>
                        <a:rPr lang="en-US" sz="1500" baseline="0" dirty="0"/>
                        <a:t>A </a:t>
                      </a:r>
                      <a:r>
                        <a:rPr lang="el-GR" sz="1500" dirty="0"/>
                        <a:t>(</a:t>
                      </a:r>
                      <a:r>
                        <a:rPr lang="en-US" sz="1500" dirty="0"/>
                        <a:t>1: </a:t>
                      </a:r>
                      <a:r>
                        <a:rPr lang="en-US" sz="1500" b="0" u="none" dirty="0"/>
                        <a:t>&lt; 5</a:t>
                      </a:r>
                      <a:r>
                        <a:rPr lang="en-US" sz="1500" b="1" dirty="0"/>
                        <a:t> </a:t>
                      </a:r>
                      <a:r>
                        <a:rPr lang="en-US" sz="1500" dirty="0" err="1"/>
                        <a:t>vs</a:t>
                      </a:r>
                      <a:r>
                        <a:rPr lang="en-US" sz="1500" dirty="0"/>
                        <a:t> 0:</a:t>
                      </a:r>
                      <a:r>
                        <a:rPr lang="el-GR" sz="1500" dirty="0"/>
                        <a:t> </a:t>
                      </a:r>
                      <a:r>
                        <a:rPr lang="en-US" sz="1500" u="sng" dirty="0"/>
                        <a:t>&gt;</a:t>
                      </a:r>
                      <a:r>
                        <a:rPr lang="en-US" sz="1500" dirty="0"/>
                        <a:t>5</a:t>
                      </a:r>
                      <a:r>
                        <a:rPr lang="el-GR" sz="1500" dirty="0"/>
                        <a:t> </a:t>
                      </a:r>
                      <a:r>
                        <a:rPr lang="en-US" sz="1500" dirty="0"/>
                        <a:t>) for B=0</a:t>
                      </a:r>
                      <a:endParaRPr lang="el-GR" sz="1500" dirty="0"/>
                    </a:p>
                  </a:txBody>
                  <a:tcPr marL="68580" marR="68580" marT="34290" marB="34290"/>
                </a:tc>
                <a:tc>
                  <a:txBody>
                    <a:bodyPr/>
                    <a:lstStyle/>
                    <a:p>
                      <a:r>
                        <a:rPr lang="en-US" sz="1400" dirty="0"/>
                        <a:t>0.96</a:t>
                      </a:r>
                      <a:endParaRPr lang="el-GR" sz="1400" dirty="0"/>
                    </a:p>
                  </a:txBody>
                  <a:tcPr marL="68580" marR="68580" marT="34290" marB="34290"/>
                </a:tc>
                <a:tc>
                  <a:txBody>
                    <a:bodyPr/>
                    <a:lstStyle/>
                    <a:p>
                      <a:r>
                        <a:rPr lang="en-US" sz="1400" dirty="0"/>
                        <a:t>0.76</a:t>
                      </a:r>
                      <a:endParaRPr lang="el-GR" sz="1400" dirty="0"/>
                    </a:p>
                  </a:txBody>
                  <a:tcPr marL="68580" marR="68580" marT="34290" marB="34290"/>
                </a:tc>
                <a:tc>
                  <a:txBody>
                    <a:bodyPr/>
                    <a:lstStyle/>
                    <a:p>
                      <a:r>
                        <a:rPr lang="en-US" sz="1400" dirty="0"/>
                        <a:t>2.61</a:t>
                      </a:r>
                      <a:endParaRPr lang="el-GR" sz="1400" dirty="0"/>
                    </a:p>
                  </a:txBody>
                  <a:tcPr marL="68580" marR="68580" marT="34290" marB="34290"/>
                </a:tc>
                <a:tc>
                  <a:txBody>
                    <a:bodyPr/>
                    <a:lstStyle/>
                    <a:p>
                      <a:r>
                        <a:rPr lang="en-US" sz="1400" dirty="0"/>
                        <a:t>(0.59 – 11.56)</a:t>
                      </a:r>
                      <a:endParaRPr lang="el-GR" sz="1400" dirty="0"/>
                    </a:p>
                  </a:txBody>
                  <a:tcPr marL="68580" marR="68580" marT="34290" marB="34290"/>
                </a:tc>
                <a:tc>
                  <a:txBody>
                    <a:bodyPr/>
                    <a:lstStyle/>
                    <a:p>
                      <a:r>
                        <a:rPr lang="en-US" sz="1400" dirty="0"/>
                        <a:t>0.206</a:t>
                      </a:r>
                      <a:endParaRPr lang="el-GR" sz="1400" dirty="0"/>
                    </a:p>
                  </a:txBody>
                  <a:tcPr marL="68580" marR="68580" marT="34290" marB="34290"/>
                </a:tc>
                <a:extLst>
                  <a:ext uri="{0D108BD9-81ED-4DB2-BD59-A6C34878D82A}">
                    <a16:rowId xmlns:a16="http://schemas.microsoft.com/office/drawing/2014/main" val="10001"/>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t>B </a:t>
                      </a:r>
                      <a:r>
                        <a:rPr lang="el-GR" sz="1500" dirty="0"/>
                        <a:t>(</a:t>
                      </a:r>
                      <a:r>
                        <a:rPr lang="en-US" sz="1500" dirty="0"/>
                        <a:t>1:</a:t>
                      </a:r>
                      <a:r>
                        <a:rPr lang="en-US" sz="1500" baseline="0" dirty="0"/>
                        <a:t> &gt;</a:t>
                      </a:r>
                      <a:r>
                        <a:rPr lang="en-US" sz="1500" dirty="0"/>
                        <a:t>30</a:t>
                      </a:r>
                      <a:r>
                        <a:rPr lang="el-GR" sz="1500" dirty="0"/>
                        <a:t> </a:t>
                      </a:r>
                      <a:r>
                        <a:rPr lang="en-US" sz="1500" dirty="0"/>
                        <a:t>kg/m</a:t>
                      </a:r>
                      <a:r>
                        <a:rPr lang="en-US" sz="1500" baseline="30000" dirty="0"/>
                        <a:t>2 </a:t>
                      </a:r>
                      <a:r>
                        <a:rPr lang="en-US" sz="1500" baseline="0" dirty="0"/>
                        <a:t> </a:t>
                      </a:r>
                      <a:r>
                        <a:rPr lang="en-US" sz="1500" baseline="0" dirty="0" err="1"/>
                        <a:t>vs</a:t>
                      </a:r>
                      <a:r>
                        <a:rPr lang="en-US" sz="1500" baseline="0" dirty="0"/>
                        <a:t> </a:t>
                      </a:r>
                      <a:r>
                        <a:rPr lang="en-US" sz="1500" dirty="0"/>
                        <a:t>0:</a:t>
                      </a:r>
                      <a:r>
                        <a:rPr lang="el-GR" sz="1500" dirty="0"/>
                        <a:t> ≤</a:t>
                      </a:r>
                      <a:r>
                        <a:rPr lang="en-US" sz="1500" dirty="0"/>
                        <a:t>30</a:t>
                      </a:r>
                      <a:r>
                        <a:rPr lang="el-GR" sz="1500" dirty="0"/>
                        <a:t> </a:t>
                      </a:r>
                      <a:r>
                        <a:rPr lang="en-US" sz="1500" dirty="0"/>
                        <a:t>kg/m</a:t>
                      </a:r>
                      <a:r>
                        <a:rPr lang="en-US" sz="1500" baseline="30000" dirty="0"/>
                        <a:t>2 </a:t>
                      </a:r>
                      <a:r>
                        <a:rPr lang="en-US" sz="1500" dirty="0"/>
                        <a:t>; ) for A=0 </a:t>
                      </a:r>
                      <a:r>
                        <a:rPr lang="el-GR" sz="1500" dirty="0"/>
                        <a:t> </a:t>
                      </a:r>
                    </a:p>
                  </a:txBody>
                  <a:tcPr marL="68580" marR="68580" marT="34290" marB="34290"/>
                </a:tc>
                <a:tc>
                  <a:txBody>
                    <a:bodyPr/>
                    <a:lstStyle/>
                    <a:p>
                      <a:r>
                        <a:rPr lang="en-US" sz="1400" dirty="0"/>
                        <a:t>0.44</a:t>
                      </a:r>
                      <a:endParaRPr lang="el-GR" sz="1400" dirty="0"/>
                    </a:p>
                  </a:txBody>
                  <a:tcPr marL="68580" marR="68580" marT="34290" marB="34290"/>
                </a:tc>
                <a:tc>
                  <a:txBody>
                    <a:bodyPr/>
                    <a:lstStyle/>
                    <a:p>
                      <a:r>
                        <a:rPr lang="en-US" sz="1400" dirty="0"/>
                        <a:t>0.95</a:t>
                      </a:r>
                      <a:endParaRPr lang="el-GR" sz="1400" dirty="0"/>
                    </a:p>
                  </a:txBody>
                  <a:tcPr marL="68580" marR="68580" marT="34290" marB="34290"/>
                </a:tc>
                <a:tc>
                  <a:txBody>
                    <a:bodyPr/>
                    <a:lstStyle/>
                    <a:p>
                      <a:r>
                        <a:rPr lang="en-US" sz="1400" dirty="0"/>
                        <a:t>1.55</a:t>
                      </a:r>
                      <a:endParaRPr lang="el-GR" sz="1400" dirty="0"/>
                    </a:p>
                  </a:txBody>
                  <a:tcPr marL="68580" marR="68580" marT="34290" marB="34290"/>
                </a:tc>
                <a:tc>
                  <a:txBody>
                    <a:bodyPr/>
                    <a:lstStyle/>
                    <a:p>
                      <a:r>
                        <a:rPr lang="en-US" sz="1400" dirty="0"/>
                        <a:t>(0.24 – 9.88)</a:t>
                      </a:r>
                      <a:endParaRPr lang="el-GR" sz="1400" dirty="0"/>
                    </a:p>
                  </a:txBody>
                  <a:tcPr marL="68580" marR="68580" marT="34290" marB="34290"/>
                </a:tc>
                <a:tc>
                  <a:txBody>
                    <a:bodyPr/>
                    <a:lstStyle/>
                    <a:p>
                      <a:r>
                        <a:rPr lang="en-US" sz="1400" dirty="0"/>
                        <a:t>0.645</a:t>
                      </a:r>
                      <a:endParaRPr lang="el-GR" sz="1400" dirty="0"/>
                    </a:p>
                  </a:txBody>
                  <a:tcPr marL="68580" marR="68580" marT="34290" marB="34290"/>
                </a:tc>
                <a:extLst>
                  <a:ext uri="{0D108BD9-81ED-4DB2-BD59-A6C34878D82A}">
                    <a16:rowId xmlns:a16="http://schemas.microsoft.com/office/drawing/2014/main" val="10002"/>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t>AB (</a:t>
                      </a:r>
                      <a:r>
                        <a:rPr lang="en-US" sz="1500" dirty="0"/>
                        <a:t>1: </a:t>
                      </a:r>
                      <a:r>
                        <a:rPr lang="en-US" sz="1500" b="0" u="none" dirty="0"/>
                        <a:t>&lt; 5</a:t>
                      </a:r>
                      <a:r>
                        <a:rPr lang="en-US" sz="1500" b="1" dirty="0"/>
                        <a:t> </a:t>
                      </a:r>
                      <a:r>
                        <a:rPr lang="en-US" sz="1500" dirty="0"/>
                        <a:t>&amp; 1:</a:t>
                      </a:r>
                      <a:r>
                        <a:rPr lang="en-US" sz="1500" baseline="0" dirty="0"/>
                        <a:t> &gt;</a:t>
                      </a:r>
                      <a:r>
                        <a:rPr lang="en-US" sz="1500" dirty="0"/>
                        <a:t>30</a:t>
                      </a:r>
                      <a:r>
                        <a:rPr lang="el-GR" sz="1500" dirty="0"/>
                        <a:t> </a:t>
                      </a:r>
                      <a:r>
                        <a:rPr lang="en-US" sz="1500" dirty="0"/>
                        <a:t>kg/m</a:t>
                      </a:r>
                      <a:r>
                        <a:rPr lang="en-US" sz="1500" baseline="30000" dirty="0"/>
                        <a:t>2  </a:t>
                      </a:r>
                      <a:r>
                        <a:rPr lang="en-US" sz="1500" baseline="0" dirty="0" err="1"/>
                        <a:t>vs</a:t>
                      </a:r>
                      <a:r>
                        <a:rPr lang="en-US" sz="1500" baseline="0" dirty="0"/>
                        <a:t>  </a:t>
                      </a:r>
                      <a:r>
                        <a:rPr lang="en-US" sz="1500" dirty="0"/>
                        <a:t>0:</a:t>
                      </a:r>
                      <a:r>
                        <a:rPr lang="el-GR" sz="1500" dirty="0"/>
                        <a:t> </a:t>
                      </a:r>
                      <a:r>
                        <a:rPr lang="en-US" sz="1500" u="sng" dirty="0"/>
                        <a:t>&gt;</a:t>
                      </a:r>
                      <a:r>
                        <a:rPr lang="en-US" sz="1500" dirty="0"/>
                        <a:t>5</a:t>
                      </a:r>
                      <a:r>
                        <a:rPr lang="el-GR" sz="1500" dirty="0"/>
                        <a:t> </a:t>
                      </a:r>
                      <a:r>
                        <a:rPr lang="en-US" sz="1500" baseline="0" dirty="0"/>
                        <a:t>&amp; </a:t>
                      </a:r>
                      <a:r>
                        <a:rPr lang="el-GR" sz="1500" dirty="0"/>
                        <a:t> </a:t>
                      </a:r>
                      <a:r>
                        <a:rPr lang="en-US" sz="1500" dirty="0"/>
                        <a:t>0:</a:t>
                      </a:r>
                      <a:r>
                        <a:rPr lang="el-GR" sz="1500" dirty="0"/>
                        <a:t> ≤</a:t>
                      </a:r>
                      <a:r>
                        <a:rPr lang="en-US" sz="1500" dirty="0"/>
                        <a:t>30</a:t>
                      </a:r>
                      <a:r>
                        <a:rPr lang="el-GR" sz="1500" dirty="0"/>
                        <a:t> </a:t>
                      </a:r>
                      <a:r>
                        <a:rPr lang="en-US" sz="1500" dirty="0"/>
                        <a:t>kg/m</a:t>
                      </a:r>
                      <a:r>
                        <a:rPr lang="en-US" sz="1500" baseline="30000" dirty="0"/>
                        <a:t>2</a:t>
                      </a:r>
                      <a:endParaRPr lang="el-GR" sz="1500" baseline="0" dirty="0"/>
                    </a:p>
                  </a:txBody>
                  <a:tcPr marL="68580" marR="68580" marT="34290" marB="34290"/>
                </a:tc>
                <a:tc>
                  <a:txBody>
                    <a:bodyPr/>
                    <a:lstStyle/>
                    <a:p>
                      <a:r>
                        <a:rPr lang="en-US" sz="1400" dirty="0"/>
                        <a:t>-0.06</a:t>
                      </a:r>
                      <a:endParaRPr lang="el-GR" sz="1400" dirty="0"/>
                    </a:p>
                  </a:txBody>
                  <a:tcPr marL="68580" marR="68580" marT="34290" marB="34290"/>
                </a:tc>
                <a:tc>
                  <a:txBody>
                    <a:bodyPr/>
                    <a:lstStyle/>
                    <a:p>
                      <a:r>
                        <a:rPr lang="en-US" sz="1400" dirty="0"/>
                        <a:t>1.01</a:t>
                      </a:r>
                      <a:endParaRPr lang="el-GR" sz="1400" dirty="0"/>
                    </a:p>
                  </a:txBody>
                  <a:tcPr marL="68580" marR="68580" marT="34290" marB="34290"/>
                </a:tc>
                <a:tc>
                  <a:txBody>
                    <a:bodyPr/>
                    <a:lstStyle/>
                    <a:p>
                      <a:r>
                        <a:rPr lang="en-US" sz="1400" dirty="0"/>
                        <a:t>0.94</a:t>
                      </a:r>
                      <a:endParaRPr lang="el-GR" sz="1400" dirty="0"/>
                    </a:p>
                  </a:txBody>
                  <a:tcPr marL="68580" marR="68580" marT="34290" marB="34290"/>
                </a:tc>
                <a:tc>
                  <a:txBody>
                    <a:bodyPr/>
                    <a:lstStyle/>
                    <a:p>
                      <a:r>
                        <a:rPr lang="en-US" sz="1400" dirty="0"/>
                        <a:t>(0.13 – 6.85)</a:t>
                      </a:r>
                      <a:endParaRPr lang="el-GR" sz="1400" dirty="0"/>
                    </a:p>
                  </a:txBody>
                  <a:tcPr marL="68580" marR="68580" marT="34290" marB="34290"/>
                </a:tc>
                <a:tc>
                  <a:txBody>
                    <a:bodyPr/>
                    <a:lstStyle/>
                    <a:p>
                      <a:r>
                        <a:rPr lang="en-US" sz="1400" dirty="0"/>
                        <a:t>0.949</a:t>
                      </a:r>
                      <a:endParaRPr lang="el-GR" sz="1400" dirty="0"/>
                    </a:p>
                  </a:txBody>
                  <a:tcPr marL="68580" marR="68580" marT="34290" marB="34290"/>
                </a:tc>
                <a:extLst>
                  <a:ext uri="{0D108BD9-81ED-4DB2-BD59-A6C34878D82A}">
                    <a16:rowId xmlns:a16="http://schemas.microsoft.com/office/drawing/2014/main" val="10003"/>
                  </a:ext>
                </a:extLst>
              </a:tr>
            </a:tbl>
          </a:graphicData>
        </a:graphic>
      </p:graphicFrame>
      <p:sp>
        <p:nvSpPr>
          <p:cNvPr id="6" name="Rectangle 5"/>
          <p:cNvSpPr/>
          <p:nvPr/>
        </p:nvSpPr>
        <p:spPr>
          <a:xfrm>
            <a:off x="1143000" y="1052737"/>
            <a:ext cx="6858000" cy="646331"/>
          </a:xfrm>
          <a:prstGeom prst="rect">
            <a:avLst/>
          </a:prstGeom>
        </p:spPr>
        <p:txBody>
          <a:bodyPr wrap="square">
            <a:spAutoFit/>
          </a:bodyPr>
          <a:lstStyle/>
          <a:p>
            <a:r>
              <a:rPr lang="en-US" sz="1800" b="1" dirty="0">
                <a:solidFill>
                  <a:srgbClr val="FF0000"/>
                </a:solidFill>
              </a:rPr>
              <a:t>Estimation of RERI and S using logistic regression models (example)</a:t>
            </a:r>
            <a:endParaRPr lang="el-GR" sz="1800" dirty="0"/>
          </a:p>
        </p:txBody>
      </p:sp>
      <p:sp>
        <p:nvSpPr>
          <p:cNvPr id="7" name="Rectangle 6"/>
          <p:cNvSpPr/>
          <p:nvPr/>
        </p:nvSpPr>
        <p:spPr>
          <a:xfrm>
            <a:off x="1143000" y="1538790"/>
            <a:ext cx="6858000" cy="553998"/>
          </a:xfrm>
          <a:prstGeom prst="rect">
            <a:avLst/>
          </a:prstGeom>
        </p:spPr>
        <p:txBody>
          <a:bodyPr wrap="square">
            <a:spAutoFit/>
          </a:bodyPr>
          <a:lstStyle/>
          <a:p>
            <a:r>
              <a:rPr lang="en-US" sz="1500" b="1" dirty="0"/>
              <a:t>A: Adherence to Mediterranean Diet (</a:t>
            </a:r>
            <a:r>
              <a:rPr lang="en-US" sz="1500" b="1" dirty="0" err="1"/>
              <a:t>MDscale</a:t>
            </a:r>
            <a:r>
              <a:rPr lang="en-US" sz="1500" b="1" dirty="0"/>
              <a:t>) </a:t>
            </a:r>
            <a:r>
              <a:rPr lang="el-GR" sz="1500" b="1" dirty="0"/>
              <a:t> (0:</a:t>
            </a:r>
            <a:r>
              <a:rPr lang="el-GR" sz="1500" b="1" u="sng" dirty="0"/>
              <a:t>&gt;</a:t>
            </a:r>
            <a:r>
              <a:rPr lang="en-US" sz="1500" b="1" dirty="0"/>
              <a:t>5 </a:t>
            </a:r>
            <a:r>
              <a:rPr lang="el-GR" sz="1500" b="1" dirty="0"/>
              <a:t>;1</a:t>
            </a:r>
            <a:r>
              <a:rPr lang="en-US" sz="1500" b="1" dirty="0"/>
              <a:t>&lt; 5</a:t>
            </a:r>
            <a:r>
              <a:rPr lang="el-GR" sz="1500" b="1" dirty="0"/>
              <a:t>), </a:t>
            </a:r>
            <a:endParaRPr lang="en-US" sz="1500" b="1" dirty="0"/>
          </a:p>
          <a:p>
            <a:r>
              <a:rPr lang="el-GR" sz="1500" b="1" dirty="0"/>
              <a:t>Β</a:t>
            </a:r>
            <a:r>
              <a:rPr lang="en-US" sz="1500" b="1" dirty="0"/>
              <a:t>: BMI </a:t>
            </a:r>
            <a:r>
              <a:rPr lang="el-GR" sz="1500" b="1" dirty="0"/>
              <a:t>(0: &lt;30 </a:t>
            </a:r>
            <a:r>
              <a:rPr lang="en-US" sz="1500" b="1" dirty="0"/>
              <a:t>kg</a:t>
            </a:r>
            <a:r>
              <a:rPr lang="el-GR" sz="1500" b="1" dirty="0"/>
              <a:t>/</a:t>
            </a:r>
            <a:r>
              <a:rPr lang="en-US" sz="1500" b="1" dirty="0"/>
              <a:t>m</a:t>
            </a:r>
            <a:r>
              <a:rPr lang="el-GR" sz="1500" b="1" baseline="30000" dirty="0"/>
              <a:t>2</a:t>
            </a:r>
            <a:r>
              <a:rPr lang="el-GR" sz="1500" b="1" dirty="0"/>
              <a:t> ;1 ≥ 30 </a:t>
            </a:r>
            <a:r>
              <a:rPr lang="en-US" sz="1500" b="1" dirty="0"/>
              <a:t>kg</a:t>
            </a:r>
            <a:r>
              <a:rPr lang="el-GR" sz="1500" b="1" dirty="0"/>
              <a:t>/</a:t>
            </a:r>
            <a:r>
              <a:rPr lang="en-US" sz="1500" b="1" dirty="0"/>
              <a:t>m</a:t>
            </a:r>
            <a:r>
              <a:rPr lang="el-GR" sz="1500" b="1" baseline="30000" dirty="0"/>
              <a:t>2</a:t>
            </a:r>
            <a:r>
              <a:rPr lang="el-GR" sz="1500" b="1" dirty="0"/>
              <a:t>)</a:t>
            </a:r>
          </a:p>
        </p:txBody>
      </p:sp>
      <p:sp>
        <p:nvSpPr>
          <p:cNvPr id="8" name="Rectangle 7"/>
          <p:cNvSpPr/>
          <p:nvPr/>
        </p:nvSpPr>
        <p:spPr>
          <a:xfrm>
            <a:off x="1143000" y="2132856"/>
            <a:ext cx="6858000" cy="323165"/>
          </a:xfrm>
          <a:prstGeom prst="rect">
            <a:avLst/>
          </a:prstGeom>
        </p:spPr>
        <p:txBody>
          <a:bodyPr wrap="square">
            <a:spAutoFit/>
          </a:bodyPr>
          <a:lstStyle/>
          <a:p>
            <a:r>
              <a:rPr lang="en-US" sz="1350" b="1" dirty="0"/>
              <a:t> </a:t>
            </a:r>
            <a:r>
              <a:rPr lang="en-US" sz="1500" b="1" dirty="0" err="1"/>
              <a:t>ln</a:t>
            </a:r>
            <a:r>
              <a:rPr lang="en-US" sz="1500" b="1" dirty="0"/>
              <a:t>(p/(1-p))=b</a:t>
            </a:r>
            <a:r>
              <a:rPr lang="en-US" sz="1500" b="1" baseline="-25000" dirty="0"/>
              <a:t>0</a:t>
            </a:r>
            <a:r>
              <a:rPr lang="en-US" sz="1500" b="1" dirty="0"/>
              <a:t>+b</a:t>
            </a:r>
            <a:r>
              <a:rPr lang="en-US" sz="1500" b="1" baseline="-25000" dirty="0"/>
              <a:t>1</a:t>
            </a:r>
            <a:r>
              <a:rPr lang="en-US" sz="1500" b="1" dirty="0"/>
              <a:t>*A+b</a:t>
            </a:r>
            <a:r>
              <a:rPr lang="en-US" sz="1500" b="1" baseline="-25000" dirty="0"/>
              <a:t>2</a:t>
            </a:r>
            <a:r>
              <a:rPr lang="en-US" sz="1500" b="1" dirty="0"/>
              <a:t>*B+b</a:t>
            </a:r>
            <a:r>
              <a:rPr lang="en-US" sz="1500" b="1" baseline="-25000" dirty="0"/>
              <a:t>3</a:t>
            </a:r>
            <a:r>
              <a:rPr lang="en-US" sz="1500" b="1" dirty="0"/>
              <a:t>*AB, p= probability of hypertension                              </a:t>
            </a:r>
            <a:r>
              <a:rPr lang="en-US" sz="1500" b="1" baseline="-25000" dirty="0"/>
              <a:t>  </a:t>
            </a:r>
            <a:endParaRPr lang="el-GR" sz="1500" dirty="0"/>
          </a:p>
        </p:txBody>
      </p:sp>
      <p:sp>
        <p:nvSpPr>
          <p:cNvPr id="9" name="Rectangle 8"/>
          <p:cNvSpPr/>
          <p:nvPr/>
        </p:nvSpPr>
        <p:spPr>
          <a:xfrm>
            <a:off x="1143001" y="4995174"/>
            <a:ext cx="2050081" cy="507831"/>
          </a:xfrm>
          <a:prstGeom prst="rect">
            <a:avLst/>
          </a:prstGeom>
        </p:spPr>
        <p:txBody>
          <a:bodyPr wrap="square">
            <a:spAutoFit/>
          </a:bodyPr>
          <a:lstStyle/>
          <a:p>
            <a:r>
              <a:rPr lang="en-US" sz="1350" dirty="0"/>
              <a:t>OR</a:t>
            </a:r>
            <a:r>
              <a:rPr lang="en-US" sz="1350" baseline="-25000" dirty="0"/>
              <a:t>A=1,B=0</a:t>
            </a:r>
            <a:r>
              <a:rPr lang="en-US" sz="1350" dirty="0"/>
              <a:t>= exp(b</a:t>
            </a:r>
            <a:r>
              <a:rPr lang="en-US" sz="1350" baseline="-25000" dirty="0"/>
              <a:t>1</a:t>
            </a:r>
            <a:r>
              <a:rPr lang="en-US" sz="1350" dirty="0"/>
              <a:t>) = 2.61</a:t>
            </a:r>
            <a:endParaRPr lang="el-GR" sz="1350" dirty="0"/>
          </a:p>
        </p:txBody>
      </p:sp>
      <p:sp>
        <p:nvSpPr>
          <p:cNvPr id="10" name="Rectangle 9"/>
          <p:cNvSpPr/>
          <p:nvPr/>
        </p:nvSpPr>
        <p:spPr>
          <a:xfrm>
            <a:off x="3329863" y="4995174"/>
            <a:ext cx="2069317" cy="507831"/>
          </a:xfrm>
          <a:prstGeom prst="rect">
            <a:avLst/>
          </a:prstGeom>
        </p:spPr>
        <p:txBody>
          <a:bodyPr wrap="square">
            <a:spAutoFit/>
          </a:bodyPr>
          <a:lstStyle/>
          <a:p>
            <a:r>
              <a:rPr lang="en-US" sz="1350" dirty="0"/>
              <a:t>OR</a:t>
            </a:r>
            <a:r>
              <a:rPr lang="en-US" sz="1350" baseline="-25000" dirty="0"/>
              <a:t>A=0,B=1</a:t>
            </a:r>
            <a:r>
              <a:rPr lang="en-US" sz="1350" dirty="0"/>
              <a:t>= exp(b</a:t>
            </a:r>
            <a:r>
              <a:rPr lang="en-US" sz="1350" baseline="-25000" dirty="0"/>
              <a:t>2</a:t>
            </a:r>
            <a:r>
              <a:rPr lang="en-US" sz="1350" dirty="0"/>
              <a:t>) = 1.55</a:t>
            </a:r>
            <a:endParaRPr lang="el-GR" sz="1350" dirty="0"/>
          </a:p>
        </p:txBody>
      </p:sp>
      <p:sp>
        <p:nvSpPr>
          <p:cNvPr id="11" name="Rectangle 10"/>
          <p:cNvSpPr/>
          <p:nvPr/>
        </p:nvSpPr>
        <p:spPr>
          <a:xfrm>
            <a:off x="5490102" y="4941168"/>
            <a:ext cx="2518959" cy="507831"/>
          </a:xfrm>
          <a:prstGeom prst="rect">
            <a:avLst/>
          </a:prstGeom>
        </p:spPr>
        <p:txBody>
          <a:bodyPr wrap="square">
            <a:spAutoFit/>
          </a:bodyPr>
          <a:lstStyle/>
          <a:p>
            <a:r>
              <a:rPr lang="en-US" sz="1350" dirty="0"/>
              <a:t>OR</a:t>
            </a:r>
            <a:r>
              <a:rPr lang="en-US" sz="1350" baseline="-25000" dirty="0"/>
              <a:t>A=1,B=1</a:t>
            </a:r>
            <a:r>
              <a:rPr lang="en-US" sz="1350" dirty="0"/>
              <a:t>= exp(b</a:t>
            </a:r>
            <a:r>
              <a:rPr lang="en-US" sz="1350" baseline="-25000" dirty="0"/>
              <a:t>1</a:t>
            </a:r>
            <a:r>
              <a:rPr lang="en-US" sz="1350" dirty="0"/>
              <a:t>+b</a:t>
            </a:r>
            <a:r>
              <a:rPr lang="en-US" sz="1350" baseline="-25000" dirty="0"/>
              <a:t>2</a:t>
            </a:r>
            <a:r>
              <a:rPr lang="en-US" sz="1350" dirty="0"/>
              <a:t>+b</a:t>
            </a:r>
            <a:r>
              <a:rPr lang="en-US" sz="1350" baseline="-25000" dirty="0"/>
              <a:t>3</a:t>
            </a:r>
            <a:r>
              <a:rPr lang="en-US" sz="1350" dirty="0"/>
              <a:t>)= 3.82</a:t>
            </a:r>
            <a:endParaRPr lang="el-GR" sz="1350" dirty="0"/>
          </a:p>
        </p:txBody>
      </p:sp>
      <p:sp>
        <p:nvSpPr>
          <p:cNvPr id="14" name="Rectangle 13"/>
          <p:cNvSpPr/>
          <p:nvPr/>
        </p:nvSpPr>
        <p:spPr>
          <a:xfrm>
            <a:off x="2619078" y="5731534"/>
            <a:ext cx="3934122" cy="300082"/>
          </a:xfrm>
          <a:prstGeom prst="rect">
            <a:avLst/>
          </a:prstGeom>
        </p:spPr>
        <p:txBody>
          <a:bodyPr wrap="square">
            <a:spAutoFit/>
          </a:bodyPr>
          <a:lstStyle/>
          <a:p>
            <a:r>
              <a:rPr lang="en-US" sz="1350" dirty="0"/>
              <a:t>All ORs in comparison to A=0 &amp; B=0</a:t>
            </a:r>
            <a:endParaRPr lang="el-GR" sz="1350"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33</a:t>
            </a:fld>
            <a:endParaRPr lang="el-GR"/>
          </a:p>
        </p:txBody>
      </p:sp>
    </p:spTree>
    <p:extLst>
      <p:ext uri="{BB962C8B-B14F-4D97-AF65-F5344CB8AC3E}">
        <p14:creationId xmlns:p14="http://schemas.microsoft.com/office/powerpoint/2010/main" val="2164730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29612"/>
            <a:ext cx="7848600" cy="857250"/>
          </a:xfrm>
        </p:spPr>
        <p:txBody>
          <a:bodyPr>
            <a:noAutofit/>
          </a:bodyPr>
          <a:lstStyle/>
          <a:p>
            <a:r>
              <a:rPr lang="en-US" sz="3200" b="1" dirty="0">
                <a:solidFill>
                  <a:srgbClr val="FF0000"/>
                </a:solidFill>
              </a:rPr>
              <a:t>Comparison of additive indices and multiplicative index</a:t>
            </a:r>
            <a:endParaRPr lang="el-GR" sz="3200" b="1" dirty="0">
              <a:solidFill>
                <a:srgbClr val="FF0000"/>
              </a:solidFill>
            </a:endParaRPr>
          </a:p>
        </p:txBody>
      </p:sp>
      <p:sp>
        <p:nvSpPr>
          <p:cNvPr id="3" name="Content Placeholder 2"/>
          <p:cNvSpPr>
            <a:spLocks noGrp="1"/>
          </p:cNvSpPr>
          <p:nvPr>
            <p:ph idx="1"/>
          </p:nvPr>
        </p:nvSpPr>
        <p:spPr>
          <a:xfrm>
            <a:off x="1143000" y="2240868"/>
            <a:ext cx="6858000" cy="3402378"/>
          </a:xfrm>
        </p:spPr>
        <p:txBody>
          <a:bodyPr>
            <a:normAutofit fontScale="85000" lnSpcReduction="20000"/>
          </a:bodyPr>
          <a:lstStyle/>
          <a:p>
            <a:pPr>
              <a:buNone/>
            </a:pPr>
            <a:r>
              <a:rPr lang="el-GR" sz="1800" dirty="0"/>
              <a:t>            </a:t>
            </a:r>
          </a:p>
          <a:p>
            <a:r>
              <a:rPr lang="en-US" sz="1800" dirty="0"/>
              <a:t>The existence of multiplicative interaction is indicated by the multiplicative index which is in this case (where a logistic regression is used)</a:t>
            </a:r>
          </a:p>
          <a:p>
            <a:pPr marL="0" indent="0">
              <a:buNone/>
            </a:pPr>
            <a:r>
              <a:rPr lang="en-US" sz="1800" b="1" dirty="0"/>
              <a:t>	</a:t>
            </a:r>
            <a:r>
              <a:rPr lang="en-US" sz="1800" b="1" dirty="0" err="1"/>
              <a:t>exp</a:t>
            </a:r>
            <a:r>
              <a:rPr lang="en-US" sz="1800" b="1" dirty="0"/>
              <a:t>(b</a:t>
            </a:r>
            <a:r>
              <a:rPr lang="el-GR" sz="1800" b="1" baseline="-25000" dirty="0"/>
              <a:t>3</a:t>
            </a:r>
            <a:r>
              <a:rPr lang="el-GR" sz="1800" b="1" dirty="0"/>
              <a:t>)=</a:t>
            </a:r>
            <a:r>
              <a:rPr lang="en-US" sz="1800" b="1" dirty="0"/>
              <a:t>0.</a:t>
            </a:r>
            <a:r>
              <a:rPr lang="el-GR" sz="1800" b="1" dirty="0"/>
              <a:t>94&lt;1</a:t>
            </a:r>
            <a:endParaRPr lang="en-US" sz="1800" b="1" dirty="0"/>
          </a:p>
          <a:p>
            <a:pPr marL="0" indent="0">
              <a:buNone/>
            </a:pPr>
            <a:endParaRPr lang="el-GR" sz="1800" b="1" dirty="0"/>
          </a:p>
          <a:p>
            <a:r>
              <a:rPr lang="en-US" sz="1800" dirty="0"/>
              <a:t>Note that this index is slightly less that 1 indicating that the combination of </a:t>
            </a:r>
            <a:r>
              <a:rPr lang="en-US" sz="1800" dirty="0" err="1"/>
              <a:t>MDScale</a:t>
            </a:r>
            <a:r>
              <a:rPr lang="en-US" sz="1800" dirty="0"/>
              <a:t> &lt;5 and high BMI combine rather multiplicatively since the index showing deviations from </a:t>
            </a:r>
            <a:r>
              <a:rPr lang="en-US" sz="1800" dirty="0" err="1"/>
              <a:t>multiplicativity</a:t>
            </a:r>
            <a:r>
              <a:rPr lang="en-US" sz="1800" dirty="0"/>
              <a:t> is around 1.</a:t>
            </a:r>
          </a:p>
          <a:p>
            <a:endParaRPr lang="en-US" sz="1800" dirty="0"/>
          </a:p>
          <a:p>
            <a:r>
              <a:rPr lang="en-US" sz="1800" dirty="0"/>
              <a:t>Overall it seems that the effect of simultaneously having </a:t>
            </a:r>
            <a:r>
              <a:rPr lang="en-US" sz="1800" dirty="0" err="1"/>
              <a:t>MdScale</a:t>
            </a:r>
            <a:r>
              <a:rPr lang="en-US" sz="1800" dirty="0"/>
              <a:t> &lt;5 and high BMI results in more-than-additive excess relative risk.  Furthermore it seems that this super-</a:t>
            </a:r>
            <a:r>
              <a:rPr lang="en-US" sz="1800" dirty="0" err="1"/>
              <a:t>additivity</a:t>
            </a:r>
            <a:r>
              <a:rPr lang="en-US" sz="1800" dirty="0"/>
              <a:t> may be expressed through a multiplicative combination of the respective effects</a:t>
            </a:r>
            <a:endParaRPr lang="el-GR" sz="180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34</a:t>
            </a:fld>
            <a:endParaRPr lang="el-GR"/>
          </a:p>
        </p:txBody>
      </p:sp>
    </p:spTree>
    <p:extLst>
      <p:ext uri="{BB962C8B-B14F-4D97-AF65-F5344CB8AC3E}">
        <p14:creationId xmlns:p14="http://schemas.microsoft.com/office/powerpoint/2010/main" val="2265196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solidFill>
                  <a:srgbClr val="FF0000"/>
                </a:solidFill>
              </a:rPr>
              <a:t>Comparison of additive indices and multiplicative index</a:t>
            </a:r>
            <a:endParaRPr lang="en-US" dirty="0"/>
          </a:p>
        </p:txBody>
      </p:sp>
      <p:sp>
        <p:nvSpPr>
          <p:cNvPr id="3" name="Θέση περιεχομένου 2"/>
          <p:cNvSpPr>
            <a:spLocks noGrp="1"/>
          </p:cNvSpPr>
          <p:nvPr>
            <p:ph idx="1"/>
          </p:nvPr>
        </p:nvSpPr>
        <p:spPr/>
        <p:txBody>
          <a:bodyPr>
            <a:normAutofit fontScale="85000" lnSpcReduction="20000"/>
          </a:bodyPr>
          <a:lstStyle/>
          <a:p>
            <a:r>
              <a:rPr lang="en-US" dirty="0"/>
              <a:t>It can be shown (Greenland et al., 2008) that if both of the two exposures have an effect on the outcome, then</a:t>
            </a:r>
          </a:p>
          <a:p>
            <a:pPr lvl="1"/>
            <a:r>
              <a:rPr lang="en-US" dirty="0"/>
              <a:t>The absence of interaction on the additive scale implies the presence of multiplicative interaction for relative risks </a:t>
            </a:r>
          </a:p>
          <a:p>
            <a:pPr marL="342900" lvl="1" indent="0">
              <a:buNone/>
            </a:pPr>
            <a:r>
              <a:rPr lang="en-US" dirty="0"/>
              <a:t>and </a:t>
            </a:r>
          </a:p>
          <a:p>
            <a:pPr lvl="1"/>
            <a:r>
              <a:rPr lang="en-US" dirty="0"/>
              <a:t>The absence of multiplicative interaction for relative risks implies the presence of additive interaction. </a:t>
            </a:r>
          </a:p>
          <a:p>
            <a:r>
              <a:rPr lang="en-US" b="1" dirty="0"/>
              <a:t>In other words, if both of the two exposures have an effect on the outcome, then there must be interaction on some scale.</a:t>
            </a:r>
            <a:r>
              <a:rPr lang="en-US" dirty="0"/>
              <a:t> </a:t>
            </a:r>
          </a:p>
          <a:p>
            <a:endParaRPr lang="en-US"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35</a:t>
            </a:fld>
            <a:endParaRPr lang="el-GR"/>
          </a:p>
        </p:txBody>
      </p:sp>
    </p:spTree>
    <p:extLst>
      <p:ext uri="{BB962C8B-B14F-4D97-AF65-F5344CB8AC3E}">
        <p14:creationId xmlns:p14="http://schemas.microsoft.com/office/powerpoint/2010/main" val="1593219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71622" y="446510"/>
            <a:ext cx="5915025" cy="377547"/>
          </a:xfrm>
        </p:spPr>
        <p:txBody>
          <a:bodyPr>
            <a:noAutofit/>
          </a:bodyPr>
          <a:lstStyle/>
          <a:p>
            <a:r>
              <a:rPr lang="en-US" sz="3200" b="1" dirty="0">
                <a:solidFill>
                  <a:srgbClr val="FF0000"/>
                </a:solidFill>
                <a:latin typeface="+mn-lt"/>
                <a:ea typeface="+mn-ea"/>
                <a:cs typeface="+mn-cs"/>
              </a:rPr>
              <a:t>Why additive interaction?</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0364761"/>
              </p:ext>
            </p:extLst>
          </p:nvPr>
        </p:nvGraphicFramePr>
        <p:xfrm>
          <a:off x="1571622" y="1316900"/>
          <a:ext cx="5272087" cy="977268"/>
        </p:xfrm>
        <a:graphic>
          <a:graphicData uri="http://schemas.openxmlformats.org/drawingml/2006/table">
            <a:tbl>
              <a:tblPr firstRow="1" bandRow="1">
                <a:tableStyleId>{5C22544A-7EE6-4342-B048-85BDC9FD1C3A}</a:tableStyleId>
              </a:tblPr>
              <a:tblGrid>
                <a:gridCol w="574939">
                  <a:extLst>
                    <a:ext uri="{9D8B030D-6E8A-4147-A177-3AD203B41FA5}">
                      <a16:colId xmlns:a16="http://schemas.microsoft.com/office/drawing/2014/main" val="20000"/>
                    </a:ext>
                  </a:extLst>
                </a:gridCol>
                <a:gridCol w="2939786">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tblGrid>
              <a:tr h="211455">
                <a:tc>
                  <a:txBody>
                    <a:bodyPr/>
                    <a:lstStyle/>
                    <a:p>
                      <a:endParaRPr lang="en-US" sz="1800" dirty="0"/>
                    </a:p>
                  </a:txBody>
                  <a:tcPr marL="51435" marR="51435" marT="25718" marB="25718"/>
                </a:tc>
                <a:tc>
                  <a:txBody>
                    <a:bodyPr/>
                    <a:lstStyle/>
                    <a:p>
                      <a:r>
                        <a:rPr lang="en-US" sz="1800" dirty="0"/>
                        <a:t>E=0</a:t>
                      </a:r>
                    </a:p>
                  </a:txBody>
                  <a:tcPr marL="51435" marR="51435" marT="25718" marB="25718"/>
                </a:tc>
                <a:tc>
                  <a:txBody>
                    <a:bodyPr/>
                    <a:lstStyle/>
                    <a:p>
                      <a:r>
                        <a:rPr lang="en-US" sz="1800" dirty="0"/>
                        <a:t>E=1</a:t>
                      </a:r>
                    </a:p>
                  </a:txBody>
                  <a:tcPr marL="51435" marR="51435" marT="25718" marB="25718"/>
                </a:tc>
                <a:extLst>
                  <a:ext uri="{0D108BD9-81ED-4DB2-BD59-A6C34878D82A}">
                    <a16:rowId xmlns:a16="http://schemas.microsoft.com/office/drawing/2014/main" val="10000"/>
                  </a:ext>
                </a:extLst>
              </a:tr>
              <a:tr h="211455">
                <a:tc>
                  <a:txBody>
                    <a:bodyPr/>
                    <a:lstStyle/>
                    <a:p>
                      <a:r>
                        <a:rPr lang="en-US" sz="1800" dirty="0"/>
                        <a:t>G=0</a:t>
                      </a:r>
                    </a:p>
                  </a:txBody>
                  <a:tcPr marL="51435" marR="51435" marT="25718" marB="25718"/>
                </a:tc>
                <a:tc>
                  <a:txBody>
                    <a:bodyPr/>
                    <a:lstStyle/>
                    <a:p>
                      <a:r>
                        <a:rPr lang="en-US" sz="1800" dirty="0"/>
                        <a:t>0.02</a:t>
                      </a:r>
                    </a:p>
                  </a:txBody>
                  <a:tcPr marL="51435" marR="51435" marT="25718" marB="25718"/>
                </a:tc>
                <a:tc>
                  <a:txBody>
                    <a:bodyPr/>
                    <a:lstStyle/>
                    <a:p>
                      <a:r>
                        <a:rPr lang="en-US" sz="1800" dirty="0"/>
                        <a:t>0.05</a:t>
                      </a:r>
                    </a:p>
                  </a:txBody>
                  <a:tcPr marL="51435" marR="51435" marT="25718" marB="25718"/>
                </a:tc>
                <a:extLst>
                  <a:ext uri="{0D108BD9-81ED-4DB2-BD59-A6C34878D82A}">
                    <a16:rowId xmlns:a16="http://schemas.microsoft.com/office/drawing/2014/main" val="10001"/>
                  </a:ext>
                </a:extLst>
              </a:tr>
              <a:tr h="211455">
                <a:tc>
                  <a:txBody>
                    <a:bodyPr/>
                    <a:lstStyle/>
                    <a:p>
                      <a:r>
                        <a:rPr lang="en-US" sz="1800" dirty="0"/>
                        <a:t>G=1</a:t>
                      </a:r>
                    </a:p>
                  </a:txBody>
                  <a:tcPr marL="51435" marR="51435" marT="25718" marB="25718"/>
                </a:tc>
                <a:tc>
                  <a:txBody>
                    <a:bodyPr/>
                    <a:lstStyle/>
                    <a:p>
                      <a:r>
                        <a:rPr lang="en-US" sz="1800" dirty="0"/>
                        <a:t>0.04</a:t>
                      </a:r>
                    </a:p>
                  </a:txBody>
                  <a:tcPr marL="51435" marR="51435" marT="25718" marB="25718"/>
                </a:tc>
                <a:tc>
                  <a:txBody>
                    <a:bodyPr/>
                    <a:lstStyle/>
                    <a:p>
                      <a:r>
                        <a:rPr lang="en-US" sz="1800" dirty="0"/>
                        <a:t>0.10</a:t>
                      </a:r>
                    </a:p>
                  </a:txBody>
                  <a:tcPr marL="51435" marR="51435" marT="25718" marB="25718"/>
                </a:tc>
                <a:extLst>
                  <a:ext uri="{0D108BD9-81ED-4DB2-BD59-A6C34878D82A}">
                    <a16:rowId xmlns:a16="http://schemas.microsoft.com/office/drawing/2014/main" val="10002"/>
                  </a:ext>
                </a:extLst>
              </a:tr>
            </a:tbl>
          </a:graphicData>
        </a:graphic>
      </p:graphicFrame>
      <p:sp>
        <p:nvSpPr>
          <p:cNvPr id="5" name="TextBox 4"/>
          <p:cNvSpPr txBox="1"/>
          <p:nvPr/>
        </p:nvSpPr>
        <p:spPr>
          <a:xfrm>
            <a:off x="604834" y="2514600"/>
            <a:ext cx="7848600" cy="3970318"/>
          </a:xfrm>
          <a:prstGeom prst="rect">
            <a:avLst/>
          </a:prstGeom>
          <a:noFill/>
        </p:spPr>
        <p:txBody>
          <a:bodyPr wrap="square" rtlCol="0">
            <a:spAutoFit/>
          </a:bodyPr>
          <a:lstStyle/>
          <a:p>
            <a:r>
              <a:rPr lang="en-US" sz="1400" dirty="0"/>
              <a:t>Suppose that the outcome probabilities in the above table represent the probability of a disease being cured for a drug (E) stratified by genotype status (G). </a:t>
            </a:r>
          </a:p>
          <a:p>
            <a:r>
              <a:rPr lang="en-US" sz="1400" dirty="0"/>
              <a:t>If we had to treat only one group, which one would we treat? </a:t>
            </a:r>
          </a:p>
          <a:p>
            <a:r>
              <a:rPr lang="en-US" sz="1400" dirty="0"/>
              <a:t>RR</a:t>
            </a:r>
            <a:r>
              <a:rPr lang="en-US" sz="1400" baseline="-25000" dirty="0"/>
              <a:t>00</a:t>
            </a:r>
            <a:r>
              <a:rPr lang="en-US" sz="1400" dirty="0"/>
              <a:t>=0.02/0.02=1</a:t>
            </a:r>
          </a:p>
          <a:p>
            <a:r>
              <a:rPr lang="en-US" sz="1400" dirty="0"/>
              <a:t>RR</a:t>
            </a:r>
            <a:r>
              <a:rPr lang="en-US" sz="1400" baseline="-25000" dirty="0"/>
              <a:t>01</a:t>
            </a:r>
            <a:r>
              <a:rPr lang="en-US" sz="1400" dirty="0"/>
              <a:t>=0.05/0.02=2.5</a:t>
            </a:r>
          </a:p>
          <a:p>
            <a:r>
              <a:rPr lang="en-US" sz="1400" dirty="0"/>
              <a:t>RR</a:t>
            </a:r>
            <a:r>
              <a:rPr lang="en-US" sz="1400" baseline="-25000" dirty="0"/>
              <a:t>10</a:t>
            </a:r>
            <a:r>
              <a:rPr lang="en-US" sz="1400" dirty="0"/>
              <a:t>=0.04/0.02=2</a:t>
            </a:r>
          </a:p>
          <a:p>
            <a:r>
              <a:rPr lang="en-US" sz="1400" dirty="0"/>
              <a:t>RR</a:t>
            </a:r>
            <a:r>
              <a:rPr lang="en-US" sz="1400" baseline="-25000" dirty="0"/>
              <a:t>11</a:t>
            </a:r>
            <a:r>
              <a:rPr lang="en-US" sz="1400" dirty="0"/>
              <a:t>=0.10/0.02=5</a:t>
            </a:r>
          </a:p>
          <a:p>
            <a:endParaRPr lang="en-US" sz="1400" dirty="0"/>
          </a:p>
          <a:p>
            <a:r>
              <a:rPr lang="en-US" sz="1400" dirty="0"/>
              <a:t>Is there a violation of the </a:t>
            </a:r>
            <a:r>
              <a:rPr lang="en-US" sz="1400" dirty="0" err="1" smtClean="0"/>
              <a:t>multiplicativity</a:t>
            </a:r>
            <a:r>
              <a:rPr lang="en-US" sz="1400" dirty="0" smtClean="0"/>
              <a:t> (i</a:t>
            </a:r>
            <a:r>
              <a:rPr lang="en-US" sz="1400" dirty="0" smtClean="0"/>
              <a:t>.e. is there a multiplicative interaction)</a:t>
            </a:r>
            <a:r>
              <a:rPr lang="en-US" sz="1400" dirty="0" smtClean="0"/>
              <a:t>?</a:t>
            </a:r>
            <a:endParaRPr lang="en-US" sz="1400" dirty="0"/>
          </a:p>
          <a:p>
            <a:r>
              <a:rPr lang="en-US" sz="1400" dirty="0"/>
              <a:t>RR</a:t>
            </a:r>
            <a:r>
              <a:rPr lang="en-US" sz="1400" baseline="-25000" dirty="0"/>
              <a:t>11</a:t>
            </a:r>
            <a:r>
              <a:rPr lang="en-US" sz="1400" dirty="0"/>
              <a:t>/(RR</a:t>
            </a:r>
            <a:r>
              <a:rPr lang="en-US" sz="1400" baseline="-25000" dirty="0"/>
              <a:t>01</a:t>
            </a:r>
            <a:r>
              <a:rPr lang="en-US" sz="1400" dirty="0"/>
              <a:t>*RR</a:t>
            </a:r>
            <a:r>
              <a:rPr lang="en-US" sz="1400" baseline="-25000" dirty="0"/>
              <a:t>10</a:t>
            </a:r>
            <a:r>
              <a:rPr lang="en-US" sz="1400" dirty="0"/>
              <a:t>)=5/(2*2.5)=1 =&gt; No </a:t>
            </a:r>
          </a:p>
          <a:p>
            <a:endParaRPr lang="en-US" sz="1400" dirty="0"/>
          </a:p>
          <a:p>
            <a:r>
              <a:rPr lang="en-US" sz="1400" dirty="0"/>
              <a:t>but….</a:t>
            </a:r>
          </a:p>
          <a:p>
            <a:r>
              <a:rPr lang="en-US" sz="1400" dirty="0"/>
              <a:t>RERI=p</a:t>
            </a:r>
            <a:r>
              <a:rPr lang="en-US" sz="1400" baseline="-25000" dirty="0"/>
              <a:t>11</a:t>
            </a:r>
            <a:r>
              <a:rPr lang="en-US" sz="1400" dirty="0"/>
              <a:t>-p</a:t>
            </a:r>
            <a:r>
              <a:rPr lang="en-US" sz="1400" baseline="-25000" dirty="0"/>
              <a:t>01</a:t>
            </a:r>
            <a:r>
              <a:rPr lang="en-US" sz="1400" dirty="0"/>
              <a:t>-p</a:t>
            </a:r>
            <a:r>
              <a:rPr lang="en-US" sz="1400" baseline="-25000" dirty="0"/>
              <a:t>10</a:t>
            </a:r>
            <a:r>
              <a:rPr lang="en-US" sz="1400" dirty="0"/>
              <a:t>-p</a:t>
            </a:r>
            <a:r>
              <a:rPr lang="en-US" sz="1400" baseline="-25000" dirty="0"/>
              <a:t>00</a:t>
            </a:r>
            <a:r>
              <a:rPr lang="en-US" sz="1400" dirty="0"/>
              <a:t>= (p</a:t>
            </a:r>
            <a:r>
              <a:rPr lang="en-US" sz="1400" baseline="-25000" dirty="0"/>
              <a:t>11</a:t>
            </a:r>
            <a:r>
              <a:rPr lang="en-US" sz="1400" dirty="0"/>
              <a:t>-p</a:t>
            </a:r>
            <a:r>
              <a:rPr lang="en-US" sz="1400" baseline="-25000" dirty="0"/>
              <a:t>01</a:t>
            </a:r>
            <a:r>
              <a:rPr lang="en-US" sz="1400" dirty="0"/>
              <a:t>)+(p</a:t>
            </a:r>
            <a:r>
              <a:rPr lang="en-US" sz="1400" baseline="-25000" dirty="0"/>
              <a:t>10</a:t>
            </a:r>
            <a:r>
              <a:rPr lang="en-US" sz="1400" dirty="0"/>
              <a:t>-p</a:t>
            </a:r>
            <a:r>
              <a:rPr lang="en-US" sz="1400" baseline="-25000" dirty="0"/>
              <a:t>00</a:t>
            </a:r>
            <a:r>
              <a:rPr lang="en-US" sz="1400" dirty="0"/>
              <a:t>)= (0.10-0.04)-(0.05+0.02)=0.06-0.03=0.03</a:t>
            </a:r>
          </a:p>
          <a:p>
            <a:r>
              <a:rPr lang="el-GR" sz="1400" b="1" dirty="0"/>
              <a:t>Άρα σε </a:t>
            </a:r>
            <a:r>
              <a:rPr lang="en-US" sz="1400" b="1" dirty="0"/>
              <a:t>risk difference scale, </a:t>
            </a:r>
            <a:r>
              <a:rPr lang="el-GR" sz="1400" b="1" dirty="0"/>
              <a:t>η επίδραση του φαρμάκου στους </a:t>
            </a:r>
            <a:r>
              <a:rPr lang="en-US" sz="1400" b="1" dirty="0"/>
              <a:t>G=1</a:t>
            </a:r>
            <a:r>
              <a:rPr lang="el-GR" sz="1400" b="1" dirty="0"/>
              <a:t> είναι 0.06 (δηλαδή στα 100 άτομα θεραπεύεις 6) ενώ στους </a:t>
            </a:r>
            <a:r>
              <a:rPr lang="en-US" sz="1400" b="1" dirty="0"/>
              <a:t>G=</a:t>
            </a:r>
            <a:r>
              <a:rPr lang="el-GR" sz="1400" b="1" dirty="0"/>
              <a:t>0 είναι 0.03 (δηλαδή στα 100 άτομα θεραπεύεις 3). </a:t>
            </a:r>
            <a:r>
              <a:rPr lang="el-GR" sz="1400" b="1" dirty="0"/>
              <a:t>Άρα έχουμε </a:t>
            </a:r>
            <a:r>
              <a:rPr lang="el-GR" sz="1400" b="1" dirty="0" smtClean="0"/>
              <a:t>πολλαπλασιαστική </a:t>
            </a:r>
            <a:r>
              <a:rPr lang="el-GR" sz="1400" b="1" dirty="0"/>
              <a:t>αλλά </a:t>
            </a:r>
            <a:r>
              <a:rPr lang="el-GR" sz="1400" b="1" dirty="0" err="1"/>
              <a:t>υπεραθροιστική</a:t>
            </a:r>
            <a:r>
              <a:rPr lang="el-GR" sz="1400" b="1" dirty="0"/>
              <a:t> </a:t>
            </a:r>
            <a:r>
              <a:rPr lang="el-GR" sz="1400" b="1" dirty="0" smtClean="0"/>
              <a:t>αλληλεπίδραση</a:t>
            </a:r>
            <a:r>
              <a:rPr lang="en-US" sz="1400" b="1" dirty="0" smtClean="0"/>
              <a:t>.</a:t>
            </a:r>
            <a:r>
              <a:rPr lang="el-GR" sz="1400" b="1" dirty="0" smtClean="0"/>
              <a:t> </a:t>
            </a:r>
            <a:endParaRPr lang="en-US" sz="1400" b="1" dirty="0"/>
          </a:p>
          <a:p>
            <a:endParaRPr lang="en-US" sz="1400" b="1" dirty="0"/>
          </a:p>
          <a:p>
            <a:endParaRPr lang="en-US" sz="1400" dirty="0"/>
          </a:p>
        </p:txBody>
      </p:sp>
    </p:spTree>
    <p:extLst>
      <p:ext uri="{BB962C8B-B14F-4D97-AF65-F5344CB8AC3E}">
        <p14:creationId xmlns:p14="http://schemas.microsoft.com/office/powerpoint/2010/main" val="3332925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71622" y="446510"/>
            <a:ext cx="5915025" cy="377547"/>
          </a:xfrm>
        </p:spPr>
        <p:txBody>
          <a:bodyPr>
            <a:noAutofit/>
          </a:bodyPr>
          <a:lstStyle/>
          <a:p>
            <a:r>
              <a:rPr lang="en-US" sz="3200" b="1" dirty="0">
                <a:solidFill>
                  <a:srgbClr val="FF0000"/>
                </a:solidFill>
                <a:latin typeface="+mn-lt"/>
                <a:ea typeface="+mn-ea"/>
                <a:cs typeface="+mn-cs"/>
              </a:rPr>
              <a:t>Why additive interaction?</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0364761"/>
              </p:ext>
            </p:extLst>
          </p:nvPr>
        </p:nvGraphicFramePr>
        <p:xfrm>
          <a:off x="1571622" y="1316900"/>
          <a:ext cx="5272087" cy="977268"/>
        </p:xfrm>
        <a:graphic>
          <a:graphicData uri="http://schemas.openxmlformats.org/drawingml/2006/table">
            <a:tbl>
              <a:tblPr firstRow="1" bandRow="1">
                <a:tableStyleId>{5C22544A-7EE6-4342-B048-85BDC9FD1C3A}</a:tableStyleId>
              </a:tblPr>
              <a:tblGrid>
                <a:gridCol w="574939">
                  <a:extLst>
                    <a:ext uri="{9D8B030D-6E8A-4147-A177-3AD203B41FA5}">
                      <a16:colId xmlns:a16="http://schemas.microsoft.com/office/drawing/2014/main" val="20000"/>
                    </a:ext>
                  </a:extLst>
                </a:gridCol>
                <a:gridCol w="2939786">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tblGrid>
              <a:tr h="211455">
                <a:tc>
                  <a:txBody>
                    <a:bodyPr/>
                    <a:lstStyle/>
                    <a:p>
                      <a:endParaRPr lang="en-US" sz="1800" dirty="0"/>
                    </a:p>
                  </a:txBody>
                  <a:tcPr marL="51435" marR="51435" marT="25718" marB="25718"/>
                </a:tc>
                <a:tc>
                  <a:txBody>
                    <a:bodyPr/>
                    <a:lstStyle/>
                    <a:p>
                      <a:r>
                        <a:rPr lang="en-US" sz="1800" dirty="0"/>
                        <a:t>E=0</a:t>
                      </a:r>
                    </a:p>
                  </a:txBody>
                  <a:tcPr marL="51435" marR="51435" marT="25718" marB="25718"/>
                </a:tc>
                <a:tc>
                  <a:txBody>
                    <a:bodyPr/>
                    <a:lstStyle/>
                    <a:p>
                      <a:r>
                        <a:rPr lang="en-US" sz="1800" dirty="0"/>
                        <a:t>E=1</a:t>
                      </a:r>
                    </a:p>
                  </a:txBody>
                  <a:tcPr marL="51435" marR="51435" marT="25718" marB="25718"/>
                </a:tc>
                <a:extLst>
                  <a:ext uri="{0D108BD9-81ED-4DB2-BD59-A6C34878D82A}">
                    <a16:rowId xmlns:a16="http://schemas.microsoft.com/office/drawing/2014/main" val="10000"/>
                  </a:ext>
                </a:extLst>
              </a:tr>
              <a:tr h="211455">
                <a:tc>
                  <a:txBody>
                    <a:bodyPr/>
                    <a:lstStyle/>
                    <a:p>
                      <a:r>
                        <a:rPr lang="en-US" sz="1800" dirty="0"/>
                        <a:t>G=0</a:t>
                      </a:r>
                    </a:p>
                  </a:txBody>
                  <a:tcPr marL="51435" marR="51435" marT="25718" marB="25718"/>
                </a:tc>
                <a:tc>
                  <a:txBody>
                    <a:bodyPr/>
                    <a:lstStyle/>
                    <a:p>
                      <a:r>
                        <a:rPr lang="en-US" sz="1800" dirty="0"/>
                        <a:t>0.02</a:t>
                      </a:r>
                    </a:p>
                  </a:txBody>
                  <a:tcPr marL="51435" marR="51435" marT="25718" marB="25718"/>
                </a:tc>
                <a:tc>
                  <a:txBody>
                    <a:bodyPr/>
                    <a:lstStyle/>
                    <a:p>
                      <a:r>
                        <a:rPr lang="en-US" sz="1800" dirty="0"/>
                        <a:t>0.05</a:t>
                      </a:r>
                    </a:p>
                  </a:txBody>
                  <a:tcPr marL="51435" marR="51435" marT="25718" marB="25718"/>
                </a:tc>
                <a:extLst>
                  <a:ext uri="{0D108BD9-81ED-4DB2-BD59-A6C34878D82A}">
                    <a16:rowId xmlns:a16="http://schemas.microsoft.com/office/drawing/2014/main" val="10001"/>
                  </a:ext>
                </a:extLst>
              </a:tr>
              <a:tr h="211455">
                <a:tc>
                  <a:txBody>
                    <a:bodyPr/>
                    <a:lstStyle/>
                    <a:p>
                      <a:r>
                        <a:rPr lang="en-US" sz="1800" dirty="0"/>
                        <a:t>G=1</a:t>
                      </a:r>
                    </a:p>
                  </a:txBody>
                  <a:tcPr marL="51435" marR="51435" marT="25718" marB="25718"/>
                </a:tc>
                <a:tc>
                  <a:txBody>
                    <a:bodyPr/>
                    <a:lstStyle/>
                    <a:p>
                      <a:r>
                        <a:rPr lang="en-US" sz="1800" dirty="0"/>
                        <a:t>0.04</a:t>
                      </a:r>
                    </a:p>
                  </a:txBody>
                  <a:tcPr marL="51435" marR="51435" marT="25718" marB="25718"/>
                </a:tc>
                <a:tc>
                  <a:txBody>
                    <a:bodyPr/>
                    <a:lstStyle/>
                    <a:p>
                      <a:r>
                        <a:rPr lang="en-US" sz="1800" dirty="0" smtClean="0"/>
                        <a:t>0.09</a:t>
                      </a:r>
                      <a:endParaRPr lang="en-US" sz="1800" dirty="0"/>
                    </a:p>
                  </a:txBody>
                  <a:tcPr marL="51435" marR="51435" marT="25718" marB="25718"/>
                </a:tc>
                <a:extLst>
                  <a:ext uri="{0D108BD9-81ED-4DB2-BD59-A6C34878D82A}">
                    <a16:rowId xmlns:a16="http://schemas.microsoft.com/office/drawing/2014/main" val="10002"/>
                  </a:ext>
                </a:extLst>
              </a:tr>
            </a:tbl>
          </a:graphicData>
        </a:graphic>
      </p:graphicFrame>
      <p:sp>
        <p:nvSpPr>
          <p:cNvPr id="5" name="TextBox 4"/>
          <p:cNvSpPr txBox="1"/>
          <p:nvPr/>
        </p:nvSpPr>
        <p:spPr>
          <a:xfrm>
            <a:off x="604834" y="2514600"/>
            <a:ext cx="7848600" cy="3754874"/>
          </a:xfrm>
          <a:prstGeom prst="rect">
            <a:avLst/>
          </a:prstGeom>
          <a:noFill/>
        </p:spPr>
        <p:txBody>
          <a:bodyPr wrap="square" rtlCol="0">
            <a:spAutoFit/>
          </a:bodyPr>
          <a:lstStyle/>
          <a:p>
            <a:r>
              <a:rPr lang="en-US" sz="1400" dirty="0"/>
              <a:t>Suppose that the outcome probabilities in the above table represent the probability of a disease being cured for a drug (E) stratified by genotype status (G). </a:t>
            </a:r>
          </a:p>
          <a:p>
            <a:r>
              <a:rPr lang="en-US" sz="1400" dirty="0"/>
              <a:t>If we had to treat only one group, which one would we treat? </a:t>
            </a:r>
          </a:p>
          <a:p>
            <a:r>
              <a:rPr lang="en-US" sz="1400" dirty="0"/>
              <a:t>RR</a:t>
            </a:r>
            <a:r>
              <a:rPr lang="en-US" sz="1400" baseline="-25000" dirty="0"/>
              <a:t>00</a:t>
            </a:r>
            <a:r>
              <a:rPr lang="en-US" sz="1400" dirty="0"/>
              <a:t>=0.02/0.02=1</a:t>
            </a:r>
          </a:p>
          <a:p>
            <a:r>
              <a:rPr lang="en-US" sz="1400" dirty="0"/>
              <a:t>RR</a:t>
            </a:r>
            <a:r>
              <a:rPr lang="en-US" sz="1400" baseline="-25000" dirty="0"/>
              <a:t>01</a:t>
            </a:r>
            <a:r>
              <a:rPr lang="en-US" sz="1400" dirty="0"/>
              <a:t>=0.05/0.02=2.5</a:t>
            </a:r>
          </a:p>
          <a:p>
            <a:r>
              <a:rPr lang="en-US" sz="1400" dirty="0"/>
              <a:t>RR</a:t>
            </a:r>
            <a:r>
              <a:rPr lang="en-US" sz="1400" baseline="-25000" dirty="0"/>
              <a:t>10</a:t>
            </a:r>
            <a:r>
              <a:rPr lang="en-US" sz="1400" dirty="0"/>
              <a:t>=0.04/0.02=2</a:t>
            </a:r>
          </a:p>
          <a:p>
            <a:r>
              <a:rPr lang="en-US" sz="1400" dirty="0" smtClean="0"/>
              <a:t>RR</a:t>
            </a:r>
            <a:r>
              <a:rPr lang="en-US" sz="1400" baseline="-25000" dirty="0" smtClean="0"/>
              <a:t>11</a:t>
            </a:r>
            <a:r>
              <a:rPr lang="en-US" sz="1400" dirty="0" smtClean="0"/>
              <a:t>=0.09/0.02=4.5</a:t>
            </a:r>
            <a:endParaRPr lang="en-US" sz="1400" dirty="0"/>
          </a:p>
          <a:p>
            <a:endParaRPr lang="en-US" sz="1400" dirty="0"/>
          </a:p>
          <a:p>
            <a:r>
              <a:rPr lang="en-US" sz="1400" dirty="0"/>
              <a:t>Is there a violation of the </a:t>
            </a:r>
            <a:r>
              <a:rPr lang="en-US" sz="1400" dirty="0" err="1"/>
              <a:t>multiplicativity</a:t>
            </a:r>
            <a:r>
              <a:rPr lang="en-US" sz="1400" dirty="0"/>
              <a:t>?</a:t>
            </a:r>
          </a:p>
          <a:p>
            <a:r>
              <a:rPr lang="en-US" sz="1400" dirty="0"/>
              <a:t>RR</a:t>
            </a:r>
            <a:r>
              <a:rPr lang="en-US" sz="1400" baseline="-25000" dirty="0"/>
              <a:t>11</a:t>
            </a:r>
            <a:r>
              <a:rPr lang="en-US" sz="1400" dirty="0"/>
              <a:t>/(RR</a:t>
            </a:r>
            <a:r>
              <a:rPr lang="en-US" sz="1400" baseline="-25000" dirty="0"/>
              <a:t>01</a:t>
            </a:r>
            <a:r>
              <a:rPr lang="en-US" sz="1400" dirty="0"/>
              <a:t>*RR</a:t>
            </a:r>
            <a:r>
              <a:rPr lang="en-US" sz="1400" baseline="-25000" dirty="0"/>
              <a:t>10</a:t>
            </a:r>
            <a:r>
              <a:rPr lang="en-US" sz="1400" dirty="0" smtClean="0"/>
              <a:t>)=4.5/(</a:t>
            </a:r>
            <a:r>
              <a:rPr lang="en-US" sz="1400" dirty="0"/>
              <a:t>2*2.5</a:t>
            </a:r>
            <a:r>
              <a:rPr lang="en-US" sz="1400" dirty="0" smtClean="0"/>
              <a:t>)=0.9 =&gt; </a:t>
            </a:r>
            <a:r>
              <a:rPr lang="en-US" sz="1400" dirty="0" err="1" smtClean="0"/>
              <a:t>submultiplicative</a:t>
            </a:r>
            <a:endParaRPr lang="en-US" sz="1400" dirty="0"/>
          </a:p>
          <a:p>
            <a:endParaRPr lang="en-US" sz="1400" dirty="0"/>
          </a:p>
          <a:p>
            <a:r>
              <a:rPr lang="en-US" sz="1400" dirty="0"/>
              <a:t>but….</a:t>
            </a:r>
          </a:p>
          <a:p>
            <a:r>
              <a:rPr lang="en-US" sz="1400" dirty="0"/>
              <a:t>RERI=p</a:t>
            </a:r>
            <a:r>
              <a:rPr lang="en-US" sz="1400" baseline="-25000" dirty="0"/>
              <a:t>11</a:t>
            </a:r>
            <a:r>
              <a:rPr lang="en-US" sz="1400" dirty="0"/>
              <a:t>-p</a:t>
            </a:r>
            <a:r>
              <a:rPr lang="en-US" sz="1400" baseline="-25000" dirty="0"/>
              <a:t>01</a:t>
            </a:r>
            <a:r>
              <a:rPr lang="en-US" sz="1400" dirty="0"/>
              <a:t>-p</a:t>
            </a:r>
            <a:r>
              <a:rPr lang="en-US" sz="1400" baseline="-25000" dirty="0"/>
              <a:t>10</a:t>
            </a:r>
            <a:r>
              <a:rPr lang="en-US" sz="1400" dirty="0"/>
              <a:t>-p</a:t>
            </a:r>
            <a:r>
              <a:rPr lang="en-US" sz="1400" baseline="-25000" dirty="0"/>
              <a:t>00</a:t>
            </a:r>
            <a:r>
              <a:rPr lang="en-US" sz="1400" dirty="0"/>
              <a:t>= (p</a:t>
            </a:r>
            <a:r>
              <a:rPr lang="en-US" sz="1400" baseline="-25000" dirty="0"/>
              <a:t>11</a:t>
            </a:r>
            <a:r>
              <a:rPr lang="en-US" sz="1400" dirty="0"/>
              <a:t>-p</a:t>
            </a:r>
            <a:r>
              <a:rPr lang="en-US" sz="1400" baseline="-25000" dirty="0"/>
              <a:t>01</a:t>
            </a:r>
            <a:r>
              <a:rPr lang="en-US" sz="1400" dirty="0"/>
              <a:t>)+(p</a:t>
            </a:r>
            <a:r>
              <a:rPr lang="en-US" sz="1400" baseline="-25000" dirty="0"/>
              <a:t>10</a:t>
            </a:r>
            <a:r>
              <a:rPr lang="en-US" sz="1400" dirty="0"/>
              <a:t>-p</a:t>
            </a:r>
            <a:r>
              <a:rPr lang="en-US" sz="1400" baseline="-25000" dirty="0"/>
              <a:t>00</a:t>
            </a:r>
            <a:r>
              <a:rPr lang="en-US" sz="1400" dirty="0"/>
              <a:t>)= (</a:t>
            </a:r>
            <a:r>
              <a:rPr lang="en-US" sz="1400" dirty="0" smtClean="0"/>
              <a:t>0.09-0.04</a:t>
            </a:r>
            <a:r>
              <a:rPr lang="en-US" sz="1400" dirty="0"/>
              <a:t>)-(0.05+0.02)=</a:t>
            </a:r>
            <a:r>
              <a:rPr lang="en-US" sz="1400" dirty="0" smtClean="0"/>
              <a:t>0.05-0.03=0.02</a:t>
            </a:r>
            <a:endParaRPr lang="en-US" sz="1400" dirty="0"/>
          </a:p>
          <a:p>
            <a:r>
              <a:rPr lang="el-GR" sz="1400" b="1" dirty="0"/>
              <a:t>Άρα σε </a:t>
            </a:r>
            <a:r>
              <a:rPr lang="en-US" sz="1400" b="1" dirty="0"/>
              <a:t>risk difference scale, </a:t>
            </a:r>
            <a:r>
              <a:rPr lang="el-GR" sz="1400" b="1" dirty="0"/>
              <a:t>η επίδραση του φαρμάκου στους </a:t>
            </a:r>
            <a:r>
              <a:rPr lang="en-US" sz="1400" b="1" dirty="0"/>
              <a:t>G=1</a:t>
            </a:r>
            <a:r>
              <a:rPr lang="el-GR" sz="1400" b="1" dirty="0"/>
              <a:t> είναι </a:t>
            </a:r>
            <a:r>
              <a:rPr lang="el-GR" sz="1400" b="1" dirty="0" smtClean="0"/>
              <a:t>0.0</a:t>
            </a:r>
            <a:r>
              <a:rPr lang="en-US" sz="1400" b="1" dirty="0" smtClean="0"/>
              <a:t>5</a:t>
            </a:r>
            <a:r>
              <a:rPr lang="el-GR" sz="1400" b="1" dirty="0" smtClean="0"/>
              <a:t> </a:t>
            </a:r>
            <a:r>
              <a:rPr lang="el-GR" sz="1400" b="1" dirty="0"/>
              <a:t>(δηλαδή στα 100 άτομα θεραπεύεις </a:t>
            </a:r>
            <a:r>
              <a:rPr lang="en-US" sz="1400" b="1" dirty="0" smtClean="0"/>
              <a:t>5</a:t>
            </a:r>
            <a:r>
              <a:rPr lang="el-GR" sz="1400" b="1" dirty="0" smtClean="0"/>
              <a:t>) </a:t>
            </a:r>
            <a:r>
              <a:rPr lang="el-GR" sz="1400" b="1" dirty="0"/>
              <a:t>ενώ στους </a:t>
            </a:r>
            <a:r>
              <a:rPr lang="en-US" sz="1400" b="1" dirty="0"/>
              <a:t>G=</a:t>
            </a:r>
            <a:r>
              <a:rPr lang="el-GR" sz="1400" b="1" dirty="0"/>
              <a:t>0 είναι 0.03 (δηλαδή στα 100 άτομα θεραπεύεις </a:t>
            </a:r>
            <a:r>
              <a:rPr lang="en-US" sz="1400" b="1" dirty="0" smtClean="0"/>
              <a:t>3</a:t>
            </a:r>
            <a:r>
              <a:rPr lang="el-GR" sz="1400" b="1" dirty="0" smtClean="0"/>
              <a:t>)</a:t>
            </a:r>
            <a:r>
              <a:rPr lang="en-US" sz="1400" b="1" dirty="0" smtClean="0"/>
              <a:t>, </a:t>
            </a:r>
            <a:r>
              <a:rPr lang="el-GR" sz="1400" b="1" dirty="0" smtClean="0"/>
              <a:t>Άρα έχουμε υποπολλαπλασιαστική αλλά </a:t>
            </a:r>
            <a:r>
              <a:rPr lang="el-GR" sz="1400" b="1" dirty="0" err="1" smtClean="0"/>
              <a:t>υπεραθροιστική</a:t>
            </a:r>
            <a:r>
              <a:rPr lang="el-GR" sz="1400" b="1" dirty="0" smtClean="0"/>
              <a:t> </a:t>
            </a:r>
            <a:r>
              <a:rPr lang="el-GR" sz="1400" b="1" dirty="0" smtClean="0"/>
              <a:t>αλληλεπίδραση</a:t>
            </a:r>
            <a:r>
              <a:rPr lang="en-US" sz="1400" b="1" dirty="0" smtClean="0"/>
              <a:t>.</a:t>
            </a:r>
            <a:r>
              <a:rPr lang="el-GR" sz="1400" b="1" dirty="0" smtClean="0"/>
              <a:t> </a:t>
            </a:r>
            <a:endParaRPr lang="en-US" sz="1400" b="1" dirty="0"/>
          </a:p>
          <a:p>
            <a:endParaRPr lang="en-US" sz="1400" dirty="0"/>
          </a:p>
        </p:txBody>
      </p:sp>
    </p:spTree>
    <p:extLst>
      <p:ext uri="{BB962C8B-B14F-4D97-AF65-F5344CB8AC3E}">
        <p14:creationId xmlns:p14="http://schemas.microsoft.com/office/powerpoint/2010/main" val="3332925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300" y="971550"/>
            <a:ext cx="6831378" cy="415498"/>
          </a:xfrm>
          <a:prstGeom prst="rect">
            <a:avLst/>
          </a:prstGeom>
          <a:noFill/>
        </p:spPr>
        <p:txBody>
          <a:bodyPr wrap="square" rtlCol="0">
            <a:spAutoFit/>
          </a:bodyPr>
          <a:lstStyle/>
          <a:p>
            <a:pPr algn="ctr"/>
            <a:r>
              <a:rPr lang="en-US" sz="2100" b="1" dirty="0">
                <a:solidFill>
                  <a:srgbClr val="FF0000"/>
                </a:solidFill>
              </a:rPr>
              <a:t>Summary for Interactions</a:t>
            </a:r>
            <a:endParaRPr lang="el-GR" sz="21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91324625"/>
              </p:ext>
            </p:extLst>
          </p:nvPr>
        </p:nvGraphicFramePr>
        <p:xfrm>
          <a:off x="1169622" y="1381701"/>
          <a:ext cx="6831378" cy="3901440"/>
        </p:xfrm>
        <a:graphic>
          <a:graphicData uri="http://schemas.openxmlformats.org/drawingml/2006/table">
            <a:tbl>
              <a:tblPr firstRow="1" bandRow="1">
                <a:tableStyleId>{5C22544A-7EE6-4342-B048-85BDC9FD1C3A}</a:tableStyleId>
              </a:tblPr>
              <a:tblGrid>
                <a:gridCol w="2277126">
                  <a:extLst>
                    <a:ext uri="{9D8B030D-6E8A-4147-A177-3AD203B41FA5}">
                      <a16:colId xmlns:a16="http://schemas.microsoft.com/office/drawing/2014/main" val="20000"/>
                    </a:ext>
                  </a:extLst>
                </a:gridCol>
                <a:gridCol w="2277126">
                  <a:extLst>
                    <a:ext uri="{9D8B030D-6E8A-4147-A177-3AD203B41FA5}">
                      <a16:colId xmlns:a16="http://schemas.microsoft.com/office/drawing/2014/main" val="20001"/>
                    </a:ext>
                  </a:extLst>
                </a:gridCol>
                <a:gridCol w="2277126">
                  <a:extLst>
                    <a:ext uri="{9D8B030D-6E8A-4147-A177-3AD203B41FA5}">
                      <a16:colId xmlns:a16="http://schemas.microsoft.com/office/drawing/2014/main" val="20002"/>
                    </a:ext>
                  </a:extLst>
                </a:gridCol>
              </a:tblGrid>
              <a:tr h="320040">
                <a:tc>
                  <a:txBody>
                    <a:bodyPr/>
                    <a:lstStyle/>
                    <a:p>
                      <a:endParaRPr lang="el-GR" sz="1700" dirty="0"/>
                    </a:p>
                  </a:txBody>
                  <a:tcPr marL="68580" marR="68580" marT="34290" marB="34290"/>
                </a:tc>
                <a:tc>
                  <a:txBody>
                    <a:bodyPr/>
                    <a:lstStyle/>
                    <a:p>
                      <a:r>
                        <a:rPr lang="en-US" sz="1700" dirty="0"/>
                        <a:t>Multiplicative scale</a:t>
                      </a:r>
                      <a:endParaRPr lang="el-GR" sz="1700" dirty="0"/>
                    </a:p>
                  </a:txBody>
                  <a:tcPr marL="68580" marR="68580" marT="34290" marB="34290"/>
                </a:tc>
                <a:tc>
                  <a:txBody>
                    <a:bodyPr/>
                    <a:lstStyle/>
                    <a:p>
                      <a:r>
                        <a:rPr lang="en-US" sz="1700" dirty="0"/>
                        <a:t>Additive scale</a:t>
                      </a:r>
                      <a:endParaRPr lang="el-GR" sz="1700" dirty="0"/>
                    </a:p>
                  </a:txBody>
                  <a:tcPr marL="68580" marR="68580" marT="34290" marB="34290"/>
                </a:tc>
                <a:extLst>
                  <a:ext uri="{0D108BD9-81ED-4DB2-BD59-A6C34878D82A}">
                    <a16:rowId xmlns:a16="http://schemas.microsoft.com/office/drawing/2014/main" val="10000"/>
                  </a:ext>
                </a:extLst>
              </a:tr>
              <a:tr h="571500">
                <a:tc>
                  <a:txBody>
                    <a:bodyPr/>
                    <a:lstStyle/>
                    <a:p>
                      <a:r>
                        <a:rPr lang="en-US" sz="1700" dirty="0"/>
                        <a:t>No interaction implies</a:t>
                      </a:r>
                      <a:endParaRPr lang="el-GR" sz="1700" dirty="0"/>
                    </a:p>
                  </a:txBody>
                  <a:tcPr marL="68580" marR="68580" marT="34290" marB="34290"/>
                </a:tc>
                <a:tc>
                  <a:txBody>
                    <a:bodyPr/>
                    <a:lstStyle/>
                    <a:p>
                      <a:r>
                        <a:rPr lang="en-US" sz="1700" dirty="0"/>
                        <a:t>A and B combine multiplicatively</a:t>
                      </a:r>
                      <a:endParaRPr lang="el-GR" sz="17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A and B combine additively</a:t>
                      </a:r>
                      <a:endParaRPr lang="el-GR" sz="1700" dirty="0"/>
                    </a:p>
                  </a:txBody>
                  <a:tcPr marL="68580" marR="68580" marT="34290" marB="34290"/>
                </a:tc>
                <a:extLst>
                  <a:ext uri="{0D108BD9-81ED-4DB2-BD59-A6C34878D82A}">
                    <a16:rowId xmlns:a16="http://schemas.microsoft.com/office/drawing/2014/main" val="10001"/>
                  </a:ext>
                </a:extLst>
              </a:tr>
              <a:tr h="1325880">
                <a:tc>
                  <a:txBody>
                    <a:bodyPr/>
                    <a:lstStyle/>
                    <a:p>
                      <a:r>
                        <a:rPr lang="en-US" sz="1700" dirty="0"/>
                        <a:t>Large positive value for index for interaction </a:t>
                      </a:r>
                      <a:endParaRPr lang="el-GR" sz="1700" dirty="0"/>
                    </a:p>
                  </a:txBody>
                  <a:tcPr marL="68580" marR="68580" marT="34290" marB="34290"/>
                </a:tc>
                <a:tc>
                  <a:txBody>
                    <a:bodyPr/>
                    <a:lstStyle/>
                    <a:p>
                      <a:r>
                        <a:rPr lang="en-US" sz="1700" dirty="0"/>
                        <a:t>A</a:t>
                      </a:r>
                      <a:r>
                        <a:rPr lang="en-US" sz="1700" baseline="0" dirty="0"/>
                        <a:t> and B effects combine in a greater-than-multiplicative way</a:t>
                      </a:r>
                      <a:endParaRPr lang="el-GR" sz="17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A</a:t>
                      </a:r>
                      <a:r>
                        <a:rPr lang="en-US" sz="1700" baseline="0" dirty="0"/>
                        <a:t> and B effects combine in a greater-than-additive way </a:t>
                      </a:r>
                      <a:r>
                        <a:rPr lang="en-US" sz="1700" baseline="0" dirty="0">
                          <a:solidFill>
                            <a:srgbClr val="FF0000"/>
                          </a:solidFill>
                        </a:rPr>
                        <a:t>(multiplicative perhaps)</a:t>
                      </a:r>
                      <a:endParaRPr lang="el-GR" sz="1700" dirty="0">
                        <a:solidFill>
                          <a:srgbClr val="FF0000"/>
                        </a:solidFill>
                      </a:endParaRPr>
                    </a:p>
                  </a:txBody>
                  <a:tcPr marL="68580" marR="68580" marT="34290" marB="34290"/>
                </a:tc>
                <a:extLst>
                  <a:ext uri="{0D108BD9-81ED-4DB2-BD59-A6C34878D82A}">
                    <a16:rowId xmlns:a16="http://schemas.microsoft.com/office/drawing/2014/main" val="10002"/>
                  </a:ext>
                </a:extLst>
              </a:tr>
              <a:tr h="1325880">
                <a:tc>
                  <a:txBody>
                    <a:bodyPr/>
                    <a:lstStyle/>
                    <a:p>
                      <a:r>
                        <a:rPr lang="en-US" sz="1700" dirty="0"/>
                        <a:t>Large negative value for index for interaction </a:t>
                      </a:r>
                      <a:endParaRPr lang="el-GR" sz="1700" dirty="0"/>
                    </a:p>
                  </a:txBody>
                  <a:tcPr marL="68580" marR="68580" marT="34290" marB="34290"/>
                </a:tc>
                <a:tc>
                  <a:txBody>
                    <a:bodyPr/>
                    <a:lstStyle/>
                    <a:p>
                      <a:r>
                        <a:rPr lang="en-US" sz="1700" dirty="0"/>
                        <a:t>A</a:t>
                      </a:r>
                      <a:r>
                        <a:rPr lang="en-US" sz="1700" baseline="0" dirty="0"/>
                        <a:t> and B effects combine in a less-than-multiplicative way </a:t>
                      </a:r>
                      <a:r>
                        <a:rPr lang="en-US" sz="1700" baseline="0" dirty="0">
                          <a:solidFill>
                            <a:srgbClr val="FF0000"/>
                          </a:solidFill>
                        </a:rPr>
                        <a:t>(additive perhaps)</a:t>
                      </a:r>
                      <a:endParaRPr lang="el-GR" sz="1700" dirty="0">
                        <a:solidFill>
                          <a:srgbClr val="FF0000"/>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A</a:t>
                      </a:r>
                      <a:r>
                        <a:rPr lang="en-US" sz="1700" baseline="0" dirty="0"/>
                        <a:t> and B effects combine in a less-than-additive way</a:t>
                      </a:r>
                      <a:endParaRPr lang="el-GR" sz="1700" dirty="0"/>
                    </a:p>
                  </a:txBody>
                  <a:tcPr marL="68580" marR="68580" marT="34290" marB="34290"/>
                </a:tc>
                <a:extLst>
                  <a:ext uri="{0D108BD9-81ED-4DB2-BD59-A6C34878D82A}">
                    <a16:rowId xmlns:a16="http://schemas.microsoft.com/office/drawing/2014/main" val="10003"/>
                  </a:ext>
                </a:extLst>
              </a:tr>
            </a:tbl>
          </a:graphicData>
        </a:graphic>
      </p:graphicFrame>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38</a:t>
            </a:fld>
            <a:endParaRPr lang="el-GR"/>
          </a:p>
        </p:txBody>
      </p:sp>
      <p:sp>
        <p:nvSpPr>
          <p:cNvPr id="5" name="Rectangle 3"/>
          <p:cNvSpPr/>
          <p:nvPr/>
        </p:nvSpPr>
        <p:spPr>
          <a:xfrm>
            <a:off x="685800" y="5565831"/>
            <a:ext cx="8001000" cy="507831"/>
          </a:xfrm>
          <a:prstGeom prst="rect">
            <a:avLst/>
          </a:prstGeom>
        </p:spPr>
        <p:txBody>
          <a:bodyPr wrap="square">
            <a:spAutoFit/>
          </a:bodyPr>
          <a:lstStyle/>
          <a:p>
            <a:pPr marL="257175" lvl="1" indent="-257175">
              <a:buFont typeface="Arial" panose="020B0604020202020204" pitchFamily="34" charset="0"/>
              <a:buChar char="•"/>
            </a:pPr>
            <a:r>
              <a:rPr lang="en-US" sz="1350" dirty="0"/>
              <a:t>If we find that two risk factors are interacting sub-multiplicatively, then the relationship could by supper-additive, additive, or sub-additive.</a:t>
            </a:r>
            <a:endParaRPr lang="en-US" sz="1350" b="1" i="1" dirty="0"/>
          </a:p>
        </p:txBody>
      </p:sp>
    </p:spTree>
    <p:extLst>
      <p:ext uri="{BB962C8B-B14F-4D97-AF65-F5344CB8AC3E}">
        <p14:creationId xmlns:p14="http://schemas.microsoft.com/office/powerpoint/2010/main" val="1585411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3695" y="457200"/>
            <a:ext cx="6831378" cy="415498"/>
          </a:xfrm>
          <a:prstGeom prst="rect">
            <a:avLst/>
          </a:prstGeom>
          <a:noFill/>
        </p:spPr>
        <p:txBody>
          <a:bodyPr wrap="square" rtlCol="0">
            <a:spAutoFit/>
          </a:bodyPr>
          <a:lstStyle/>
          <a:p>
            <a:pPr algn="ctr"/>
            <a:r>
              <a:rPr lang="en-US" sz="2100" b="1" dirty="0">
                <a:solidFill>
                  <a:srgbClr val="FF0000"/>
                </a:solidFill>
              </a:rPr>
              <a:t>Multiplicative or additive models?</a:t>
            </a:r>
            <a:endParaRPr lang="el-GR" sz="2100" b="1" dirty="0">
              <a:solidFill>
                <a:srgbClr val="FF0000"/>
              </a:solidFill>
            </a:endParaRPr>
          </a:p>
        </p:txBody>
      </p:sp>
      <p:sp>
        <p:nvSpPr>
          <p:cNvPr id="4" name="Rectangle 3"/>
          <p:cNvSpPr/>
          <p:nvPr/>
        </p:nvSpPr>
        <p:spPr>
          <a:xfrm>
            <a:off x="457200" y="1430779"/>
            <a:ext cx="8229600" cy="1708160"/>
          </a:xfrm>
          <a:prstGeom prst="rect">
            <a:avLst/>
          </a:prstGeom>
        </p:spPr>
        <p:txBody>
          <a:bodyPr wrap="square">
            <a:spAutoFit/>
          </a:bodyPr>
          <a:lstStyle/>
          <a:p>
            <a:r>
              <a:rPr lang="en-GB" sz="1500" b="1" dirty="0"/>
              <a:t>Statistical considerations</a:t>
            </a:r>
          </a:p>
          <a:p>
            <a:pPr marL="214313" indent="-214313">
              <a:buFontTx/>
              <a:buChar char="-"/>
            </a:pPr>
            <a:r>
              <a:rPr lang="en-US" sz="1500" dirty="0"/>
              <a:t>Simple model but with adequate fit to the data </a:t>
            </a:r>
          </a:p>
          <a:p>
            <a:pPr marL="214313" indent="-214313">
              <a:buFontTx/>
              <a:buChar char="-"/>
            </a:pPr>
            <a:endParaRPr lang="en-US" sz="1500" dirty="0"/>
          </a:p>
          <a:p>
            <a:pPr marL="257175" indent="-257175">
              <a:buFont typeface="Arial" pitchFamily="34" charset="0"/>
              <a:buChar char="•"/>
            </a:pPr>
            <a:r>
              <a:rPr lang="en-US" sz="1500" b="1" dirty="0"/>
              <a:t>Evaluating both type of interactions </a:t>
            </a:r>
            <a:r>
              <a:rPr lang="en-US" sz="1500" b="1" u="sng" dirty="0"/>
              <a:t>if</a:t>
            </a:r>
            <a:r>
              <a:rPr lang="en-US" sz="1500" b="1" dirty="0"/>
              <a:t> biological justification exists is valuable</a:t>
            </a:r>
          </a:p>
          <a:p>
            <a:endParaRPr lang="en-GB" sz="1500" dirty="0"/>
          </a:p>
          <a:p>
            <a:r>
              <a:rPr lang="en-GB" sz="1500" b="1" dirty="0"/>
              <a:t>but</a:t>
            </a:r>
            <a:r>
              <a:rPr lang="en-GB" sz="1500" dirty="0"/>
              <a:t>:</a:t>
            </a:r>
          </a:p>
          <a:p>
            <a:r>
              <a:rPr lang="en-US" sz="1500" dirty="0"/>
              <a:t>- often difficult to decide….</a:t>
            </a:r>
            <a:endParaRPr lang="el-GR" sz="1500" dirty="0"/>
          </a:p>
        </p:txBody>
      </p:sp>
      <p:sp>
        <p:nvSpPr>
          <p:cNvPr id="6" name="Rectangle 5"/>
          <p:cNvSpPr/>
          <p:nvPr/>
        </p:nvSpPr>
        <p:spPr>
          <a:xfrm>
            <a:off x="304800" y="3392345"/>
            <a:ext cx="8534400" cy="1938992"/>
          </a:xfrm>
          <a:prstGeom prst="rect">
            <a:avLst/>
          </a:prstGeom>
        </p:spPr>
        <p:txBody>
          <a:bodyPr wrap="square">
            <a:spAutoFit/>
          </a:bodyPr>
          <a:lstStyle/>
          <a:p>
            <a:r>
              <a:rPr lang="en-GB" sz="1500" b="1" dirty="0"/>
              <a:t>Biological considerations</a:t>
            </a:r>
          </a:p>
          <a:p>
            <a:r>
              <a:rPr lang="en-GB" sz="1500" dirty="0"/>
              <a:t>Transmission paths</a:t>
            </a:r>
          </a:p>
          <a:p>
            <a:r>
              <a:rPr lang="en-US" sz="1500" dirty="0"/>
              <a:t>- effects of </a:t>
            </a:r>
            <a:r>
              <a:rPr lang="en-US" sz="1500" b="1" dirty="0"/>
              <a:t>exposures relating to independent routes </a:t>
            </a:r>
            <a:r>
              <a:rPr lang="en-US" sz="1500" dirty="0"/>
              <a:t>of “causing” the disease</a:t>
            </a:r>
          </a:p>
          <a:p>
            <a:r>
              <a:rPr lang="en-GB" sz="1500" dirty="0"/>
              <a:t>likely to </a:t>
            </a:r>
            <a:r>
              <a:rPr lang="en-GB" sz="1500" b="1" dirty="0"/>
              <a:t>add</a:t>
            </a:r>
            <a:r>
              <a:rPr lang="en-GB" sz="1500" dirty="0"/>
              <a:t> (and not multiply)</a:t>
            </a:r>
          </a:p>
          <a:p>
            <a:r>
              <a:rPr lang="en-US" sz="1500" dirty="0"/>
              <a:t>- effects of </a:t>
            </a:r>
            <a:r>
              <a:rPr lang="en-US" sz="1500" b="1" dirty="0"/>
              <a:t>exposures relating to same route </a:t>
            </a:r>
            <a:r>
              <a:rPr lang="en-US" sz="1500" dirty="0"/>
              <a:t>might </a:t>
            </a:r>
            <a:r>
              <a:rPr lang="en-US" sz="1500" b="1" dirty="0"/>
              <a:t>multiply</a:t>
            </a:r>
            <a:r>
              <a:rPr lang="en-US" sz="1500" dirty="0"/>
              <a:t> </a:t>
            </a:r>
          </a:p>
          <a:p>
            <a:r>
              <a:rPr lang="en-GB" sz="1500" b="1" dirty="0"/>
              <a:t>Example: HIV incidence</a:t>
            </a:r>
          </a:p>
          <a:p>
            <a:r>
              <a:rPr lang="en-US" sz="1500" dirty="0"/>
              <a:t>- blood transfusion and sexual exposure ~ additive model more appropriate (?)</a:t>
            </a:r>
          </a:p>
          <a:p>
            <a:r>
              <a:rPr lang="en-US" sz="1500" dirty="0"/>
              <a:t>- condom use and # of sexual partners ~ multiplicative model more appropriate (?)</a:t>
            </a:r>
            <a:endParaRPr lang="el-GR" sz="1500"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39</a:t>
            </a:fld>
            <a:endParaRPr lang="el-GR"/>
          </a:p>
        </p:txBody>
      </p:sp>
    </p:spTree>
    <p:extLst>
      <p:ext uri="{BB962C8B-B14F-4D97-AF65-F5344CB8AC3E}">
        <p14:creationId xmlns:p14="http://schemas.microsoft.com/office/powerpoint/2010/main" val="158541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Interaction – effect modification between </a:t>
            </a:r>
            <a:r>
              <a:rPr lang="en-US" u="sng" dirty="0"/>
              <a:t>&gt;</a:t>
            </a:r>
            <a:r>
              <a:rPr lang="en-US" dirty="0"/>
              <a:t>2 genetic variables</a:t>
            </a:r>
            <a:endParaRPr lang="el-GR" dirty="0"/>
          </a:p>
          <a:p>
            <a:r>
              <a:rPr lang="en-US" dirty="0"/>
              <a:t>Interaction – effect modification between </a:t>
            </a:r>
            <a:r>
              <a:rPr lang="en-US" u="sng" dirty="0"/>
              <a:t>&gt;</a:t>
            </a:r>
            <a:r>
              <a:rPr lang="en-US" dirty="0"/>
              <a:t>2 exposures (e.g. smoking and alcohol in the risk of HCC)</a:t>
            </a:r>
            <a:endParaRPr lang="el-GR" dirty="0"/>
          </a:p>
          <a:p>
            <a:r>
              <a:rPr lang="en-US" dirty="0"/>
              <a:t>Interaction – effect modification between a</a:t>
            </a:r>
            <a:r>
              <a:rPr lang="en-US" u="sng" dirty="0"/>
              <a:t> </a:t>
            </a:r>
            <a:r>
              <a:rPr lang="en-US" dirty="0"/>
              <a:t>genetic variable and an environmental exposure (gene profile and high BMI in breast cancer risk)</a:t>
            </a:r>
            <a:endParaRPr lang="el-GR" dirty="0"/>
          </a:p>
          <a:p>
            <a:pPr>
              <a:buFont typeface="Wingdings" panose="05000000000000000000" pitchFamily="2" charset="2"/>
              <a:buChar char="Ø"/>
            </a:pPr>
            <a:r>
              <a:rPr lang="en-US" dirty="0"/>
              <a:t>Interaction – synergy help to understand the underlying mechanisms for observed associations</a:t>
            </a:r>
            <a:endParaRPr lang="el-GR" dirty="0"/>
          </a:p>
        </p:txBody>
      </p:sp>
      <p:sp>
        <p:nvSpPr>
          <p:cNvPr id="5" name="TextBox 4"/>
          <p:cNvSpPr txBox="1"/>
          <p:nvPr/>
        </p:nvSpPr>
        <p:spPr>
          <a:xfrm>
            <a:off x="1169622" y="381000"/>
            <a:ext cx="6831378" cy="584775"/>
          </a:xfrm>
          <a:prstGeom prst="rect">
            <a:avLst/>
          </a:prstGeom>
          <a:noFill/>
        </p:spPr>
        <p:txBody>
          <a:bodyPr wrap="square" rtlCol="0">
            <a:spAutoFit/>
          </a:bodyPr>
          <a:lstStyle/>
          <a:p>
            <a:pPr algn="ctr"/>
            <a:r>
              <a:rPr lang="en-US" sz="3200" b="1" dirty="0">
                <a:solidFill>
                  <a:srgbClr val="FF0000"/>
                </a:solidFill>
              </a:rPr>
              <a:t>Interaction: recent use</a:t>
            </a:r>
            <a:endParaRPr lang="el-GR" sz="3200" b="1"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4</a:t>
            </a:fld>
            <a:endParaRPr lang="el-GR"/>
          </a:p>
        </p:txBody>
      </p:sp>
    </p:spTree>
    <p:extLst>
      <p:ext uri="{BB962C8B-B14F-4D97-AF65-F5344CB8AC3E}">
        <p14:creationId xmlns:p14="http://schemas.microsoft.com/office/powerpoint/2010/main" val="31530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0" y="0"/>
            <a:ext cx="9036496" cy="620688"/>
          </a:xfrm>
        </p:spPr>
        <p:txBody>
          <a:bodyPr>
            <a:noAutofit/>
          </a:bodyPr>
          <a:lstStyle/>
          <a:p>
            <a:r>
              <a:rPr lang="en-US" sz="3200" dirty="0" smtClean="0">
                <a:solidFill>
                  <a:schemeClr val="accent6">
                    <a:lumMod val="75000"/>
                  </a:schemeClr>
                </a:solidFill>
                <a:latin typeface="Comic Sans MS" pitchFamily="66" charset="0"/>
              </a:rPr>
              <a:t>Exercise: Multiplicative </a:t>
            </a:r>
            <a:r>
              <a:rPr lang="en-US" sz="3200" dirty="0" smtClean="0">
                <a:solidFill>
                  <a:schemeClr val="accent6">
                    <a:lumMod val="75000"/>
                  </a:schemeClr>
                </a:solidFill>
                <a:latin typeface="Comic Sans MS" pitchFamily="66" charset="0"/>
              </a:rPr>
              <a:t>Interaction </a:t>
            </a:r>
            <a:endParaRPr lang="el-GR" sz="3200" dirty="0">
              <a:solidFill>
                <a:schemeClr val="accent6">
                  <a:lumMod val="75000"/>
                </a:schemeClr>
              </a:solidFill>
              <a:latin typeface="Comic Sans MS" pitchFamily="66" charset="0"/>
            </a:endParaRPr>
          </a:p>
        </p:txBody>
      </p:sp>
      <p:sp>
        <p:nvSpPr>
          <p:cNvPr id="4" name="Subtitle 2"/>
          <p:cNvSpPr txBox="1">
            <a:spLocks/>
          </p:cNvSpPr>
          <p:nvPr/>
        </p:nvSpPr>
        <p:spPr>
          <a:xfrm>
            <a:off x="1403648" y="443711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l-GR" b="1" dirty="0">
              <a:solidFill>
                <a:schemeClr val="tx1"/>
              </a:solidFill>
            </a:endParaRPr>
          </a:p>
        </p:txBody>
      </p:sp>
      <p:sp>
        <p:nvSpPr>
          <p:cNvPr id="6" name="Subtitle 2"/>
          <p:cNvSpPr txBox="1">
            <a:spLocks/>
          </p:cNvSpPr>
          <p:nvPr/>
        </p:nvSpPr>
        <p:spPr>
          <a:xfrm>
            <a:off x="-14808" y="2316724"/>
            <a:ext cx="8856984" cy="14899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t> </a:t>
            </a:r>
            <a:endParaRPr lang="el-GR" sz="2000" dirty="0"/>
          </a:p>
        </p:txBody>
      </p:sp>
      <p:sp>
        <p:nvSpPr>
          <p:cNvPr id="3" name="Rectangle 2"/>
          <p:cNvSpPr/>
          <p:nvPr/>
        </p:nvSpPr>
        <p:spPr>
          <a:xfrm>
            <a:off x="228600" y="1143000"/>
            <a:ext cx="8726760" cy="4832092"/>
          </a:xfrm>
          <a:prstGeom prst="rect">
            <a:avLst/>
          </a:prstGeom>
        </p:spPr>
        <p:txBody>
          <a:bodyPr wrap="square">
            <a:spAutoFit/>
          </a:bodyPr>
          <a:lstStyle/>
          <a:p>
            <a:r>
              <a:rPr lang="en-GB" sz="2800" b="1" dirty="0">
                <a:latin typeface="Comic Sans MS" pitchFamily="66" charset="0"/>
              </a:rPr>
              <a:t>Testing for effect modification</a:t>
            </a:r>
          </a:p>
          <a:p>
            <a:pPr>
              <a:buFont typeface="Arial" pitchFamily="34" charset="0"/>
              <a:buChar char="•"/>
            </a:pPr>
            <a:r>
              <a:rPr lang="en-US" sz="2800" dirty="0" smtClean="0">
                <a:latin typeface="Comic Sans MS" pitchFamily="66" charset="0"/>
              </a:rPr>
              <a:t>Assume a Poisson </a:t>
            </a:r>
            <a:r>
              <a:rPr lang="en-US" sz="2800" dirty="0">
                <a:latin typeface="Comic Sans MS" pitchFamily="66" charset="0"/>
              </a:rPr>
              <a:t>model </a:t>
            </a:r>
            <a:endParaRPr lang="en-US" sz="2800" dirty="0" smtClean="0">
              <a:latin typeface="Comic Sans MS" pitchFamily="66" charset="0"/>
            </a:endParaRPr>
          </a:p>
          <a:p>
            <a:pPr lvl="1">
              <a:buFont typeface="Arial" pitchFamily="34" charset="0"/>
              <a:buChar char="•"/>
            </a:pPr>
            <a:r>
              <a:rPr lang="en-US" sz="2800" dirty="0" smtClean="0">
                <a:latin typeface="Comic Sans MS" pitchFamily="66" charset="0"/>
              </a:rPr>
              <a:t>In its simple form assumes </a:t>
            </a:r>
            <a:r>
              <a:rPr lang="en-US" sz="2800" dirty="0">
                <a:latin typeface="Comic Sans MS" pitchFamily="66" charset="0"/>
              </a:rPr>
              <a:t>no interaction </a:t>
            </a:r>
            <a:r>
              <a:rPr lang="en-US" sz="2800" dirty="0" smtClean="0">
                <a:latin typeface="Comic Sans MS" pitchFamily="66" charset="0"/>
              </a:rPr>
              <a:t>between  </a:t>
            </a:r>
            <a:r>
              <a:rPr lang="en-GB" sz="2800" dirty="0" smtClean="0">
                <a:latin typeface="Comic Sans MS" pitchFamily="66" charset="0"/>
              </a:rPr>
              <a:t>explanatory variables</a:t>
            </a:r>
          </a:p>
          <a:p>
            <a:pPr>
              <a:buFont typeface="Arial" pitchFamily="34" charset="0"/>
              <a:buChar char="•"/>
            </a:pPr>
            <a:endParaRPr lang="en-GB" sz="2800" dirty="0">
              <a:latin typeface="Comic Sans MS" pitchFamily="66" charset="0"/>
            </a:endParaRPr>
          </a:p>
          <a:p>
            <a:pPr>
              <a:buFont typeface="Arial" pitchFamily="34" charset="0"/>
              <a:buChar char="•"/>
            </a:pPr>
            <a:r>
              <a:rPr lang="en-US" sz="2800" dirty="0" smtClean="0">
                <a:latin typeface="Comic Sans MS" pitchFamily="66" charset="0"/>
              </a:rPr>
              <a:t>But we can check whether the effect </a:t>
            </a:r>
            <a:r>
              <a:rPr lang="en-US" sz="2800" dirty="0">
                <a:latin typeface="Comic Sans MS" pitchFamily="66" charset="0"/>
              </a:rPr>
              <a:t>of </a:t>
            </a:r>
            <a:r>
              <a:rPr lang="en-US" sz="2800" dirty="0" smtClean="0">
                <a:latin typeface="Comic Sans MS" pitchFamily="66" charset="0"/>
              </a:rPr>
              <a:t>the exposure (e.g. smoke) differs </a:t>
            </a:r>
            <a:r>
              <a:rPr lang="en-US" sz="2800" dirty="0">
                <a:latin typeface="Comic Sans MS" pitchFamily="66" charset="0"/>
              </a:rPr>
              <a:t>according </a:t>
            </a:r>
            <a:r>
              <a:rPr lang="en-US" sz="2800" dirty="0" smtClean="0">
                <a:latin typeface="Comic Sans MS" pitchFamily="66" charset="0"/>
              </a:rPr>
              <a:t>to the levels of the potential confounder (e.g. age)</a:t>
            </a:r>
          </a:p>
          <a:p>
            <a:pPr>
              <a:buFont typeface="Arial" pitchFamily="34" charset="0"/>
              <a:buChar char="•"/>
            </a:pPr>
            <a:endParaRPr lang="en-US" sz="2800" dirty="0">
              <a:latin typeface="Comic Sans MS" pitchFamily="66" charset="0"/>
            </a:endParaRPr>
          </a:p>
          <a:p>
            <a:r>
              <a:rPr lang="en-US" sz="2800" dirty="0" smtClean="0">
                <a:latin typeface="Comic Sans MS" pitchFamily="66" charset="0"/>
              </a:rPr>
              <a:t>1. Wald test (given directly in STATA output)</a:t>
            </a:r>
          </a:p>
          <a:p>
            <a:r>
              <a:rPr lang="en-US" sz="2800" dirty="0" smtClean="0">
                <a:latin typeface="Comic Sans MS" pitchFamily="66" charset="0"/>
              </a:rPr>
              <a:t>2. the likelihood ratio test.  </a:t>
            </a:r>
            <a:endParaRPr lang="el-GR" sz="2800" dirty="0">
              <a:latin typeface="Comic Sans MS" pitchFamily="66" charset="0"/>
            </a:endParaRPr>
          </a:p>
        </p:txBody>
      </p:sp>
    </p:spTree>
    <p:extLst>
      <p:ext uri="{BB962C8B-B14F-4D97-AF65-F5344CB8AC3E}">
        <p14:creationId xmlns:p14="http://schemas.microsoft.com/office/powerpoint/2010/main" val="26968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0" y="0"/>
            <a:ext cx="9036496" cy="620688"/>
          </a:xfrm>
        </p:spPr>
        <p:txBody>
          <a:bodyPr>
            <a:noAutofit/>
          </a:bodyPr>
          <a:lstStyle/>
          <a:p>
            <a:r>
              <a:rPr lang="en-GB" sz="3600" dirty="0"/>
              <a:t> </a:t>
            </a:r>
            <a:r>
              <a:rPr lang="en-US" sz="3600" b="1" dirty="0">
                <a:solidFill>
                  <a:schemeClr val="accent6">
                    <a:lumMod val="75000"/>
                  </a:schemeClr>
                </a:solidFill>
              </a:rPr>
              <a:t>The </a:t>
            </a:r>
            <a:r>
              <a:rPr lang="en-US" sz="3600" b="1" dirty="0" smtClean="0">
                <a:solidFill>
                  <a:schemeClr val="accent6">
                    <a:lumMod val="75000"/>
                  </a:schemeClr>
                </a:solidFill>
              </a:rPr>
              <a:t>model in full</a:t>
            </a:r>
            <a:endParaRPr lang="el-GR" sz="3600" dirty="0">
              <a:solidFill>
                <a:schemeClr val="accent6">
                  <a:lumMod val="75000"/>
                </a:schemeClr>
              </a:solidFill>
            </a:endParaRPr>
          </a:p>
        </p:txBody>
      </p:sp>
      <p:sp>
        <p:nvSpPr>
          <p:cNvPr id="10" name="Rectangle 9"/>
          <p:cNvSpPr/>
          <p:nvPr/>
        </p:nvSpPr>
        <p:spPr>
          <a:xfrm>
            <a:off x="911618" y="548680"/>
            <a:ext cx="1981633" cy="369332"/>
          </a:xfrm>
          <a:prstGeom prst="rect">
            <a:avLst/>
          </a:prstGeom>
        </p:spPr>
        <p:txBody>
          <a:bodyPr wrap="none">
            <a:spAutoFit/>
          </a:bodyPr>
          <a:lstStyle/>
          <a:p>
            <a:r>
              <a:rPr lang="en-US" dirty="0">
                <a:solidFill>
                  <a:schemeClr val="accent6">
                    <a:lumMod val="75000"/>
                  </a:schemeClr>
                </a:solidFill>
                <a:latin typeface="Comic Sans MS" pitchFamily="66" charset="0"/>
              </a:rPr>
              <a:t>The model in full</a:t>
            </a:r>
            <a:endParaRPr lang="el-GR" dirty="0">
              <a:solidFill>
                <a:schemeClr val="accent6">
                  <a:lumMod val="75000"/>
                </a:schemeClr>
              </a:solidFill>
              <a:latin typeface="Comic Sans MS" pitchFamily="66" charset="0"/>
            </a:endParaRPr>
          </a:p>
        </p:txBody>
      </p:sp>
      <p:sp>
        <p:nvSpPr>
          <p:cNvPr id="12" name="Rectangle 11"/>
          <p:cNvSpPr/>
          <p:nvPr/>
        </p:nvSpPr>
        <p:spPr>
          <a:xfrm>
            <a:off x="5303758" y="548680"/>
            <a:ext cx="2533066" cy="369332"/>
          </a:xfrm>
          <a:prstGeom prst="rect">
            <a:avLst/>
          </a:prstGeom>
        </p:spPr>
        <p:txBody>
          <a:bodyPr wrap="none">
            <a:spAutoFit/>
          </a:bodyPr>
          <a:lstStyle/>
          <a:p>
            <a:r>
              <a:rPr lang="en-US" dirty="0">
                <a:solidFill>
                  <a:schemeClr val="accent6">
                    <a:lumMod val="75000"/>
                  </a:schemeClr>
                </a:solidFill>
                <a:latin typeface="Comic Sans MS" pitchFamily="66" charset="0"/>
              </a:rPr>
              <a:t>In multiplicative form</a:t>
            </a:r>
            <a:endParaRPr lang="el-GR" dirty="0">
              <a:solidFill>
                <a:schemeClr val="accent6">
                  <a:lumMod val="75000"/>
                </a:schemeClr>
              </a:solidFill>
              <a:latin typeface="Comic Sans MS"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12343958"/>
              </p:ext>
            </p:extLst>
          </p:nvPr>
        </p:nvGraphicFramePr>
        <p:xfrm>
          <a:off x="251520" y="1052736"/>
          <a:ext cx="4032449" cy="2004582"/>
        </p:xfrm>
        <a:graphic>
          <a:graphicData uri="http://schemas.openxmlformats.org/drawingml/2006/table">
            <a:tbl>
              <a:tblPr firstRow="1" firstCol="1" lastRow="1" lastCol="1" bandRow="1" bandCol="1">
                <a:tableStyleId>{5C22544A-7EE6-4342-B048-85BDC9FD1C3A}</a:tableStyleId>
              </a:tblPr>
              <a:tblGrid>
                <a:gridCol w="1272142">
                  <a:extLst>
                    <a:ext uri="{9D8B030D-6E8A-4147-A177-3AD203B41FA5}">
                      <a16:colId xmlns:a16="http://schemas.microsoft.com/office/drawing/2014/main" val="20000"/>
                    </a:ext>
                  </a:extLst>
                </a:gridCol>
                <a:gridCol w="1320147">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02434">
                <a:tc gridSpan="3">
                  <a:txBody>
                    <a:bodyPr/>
                    <a:lstStyle/>
                    <a:p>
                      <a:pPr algn="ctr">
                        <a:spcAft>
                          <a:spcPts val="0"/>
                        </a:spcAft>
                      </a:pPr>
                      <a:r>
                        <a:rPr lang="en-US" sz="1800" dirty="0">
                          <a:effectLst/>
                        </a:rPr>
                        <a:t>                                  </a:t>
                      </a:r>
                      <a:r>
                        <a:rPr lang="en-US" sz="1800" dirty="0" smtClean="0">
                          <a:effectLst/>
                        </a:rPr>
                        <a:t>Exposure (X)</a:t>
                      </a:r>
                      <a:endParaRPr lang="el-GR" sz="18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02434">
                <a:tc>
                  <a:txBody>
                    <a:bodyPr/>
                    <a:lstStyle/>
                    <a:p>
                      <a:pPr>
                        <a:spcAft>
                          <a:spcPts val="0"/>
                        </a:spcAft>
                      </a:pPr>
                      <a:r>
                        <a:rPr lang="en-US" sz="1800" dirty="0" smtClean="0">
                          <a:effectLst/>
                        </a:rPr>
                        <a:t>Stratum (Z=0,1,2)</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0</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1</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02434">
                <a:tc>
                  <a:txBody>
                    <a:bodyPr/>
                    <a:lstStyle/>
                    <a:p>
                      <a:pPr>
                        <a:spcAft>
                          <a:spcPts val="0"/>
                        </a:spcAft>
                      </a:pPr>
                      <a:r>
                        <a:rPr lang="en-US" sz="1800">
                          <a:effectLst/>
                        </a:rPr>
                        <a:t>0</a:t>
                      </a:r>
                      <a:endParaRPr lang="el-GR" sz="180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a</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a + β</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02434">
                <a:tc>
                  <a:txBody>
                    <a:bodyPr/>
                    <a:lstStyle/>
                    <a:p>
                      <a:pPr>
                        <a:spcAft>
                          <a:spcPts val="0"/>
                        </a:spcAft>
                      </a:pPr>
                      <a:r>
                        <a:rPr lang="en-US" sz="1800">
                          <a:effectLst/>
                        </a:rPr>
                        <a:t>1</a:t>
                      </a:r>
                      <a:endParaRPr lang="el-GR" sz="180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a + γ</a:t>
                      </a:r>
                      <a:r>
                        <a:rPr lang="en-US" sz="1800" baseline="-25000" dirty="0">
                          <a:effectLst/>
                        </a:rPr>
                        <a:t>1</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a + γ</a:t>
                      </a:r>
                      <a:r>
                        <a:rPr lang="en-US" sz="1800" baseline="-25000" dirty="0">
                          <a:effectLst/>
                        </a:rPr>
                        <a:t>1</a:t>
                      </a:r>
                      <a:r>
                        <a:rPr lang="en-US" sz="1800" dirty="0">
                          <a:effectLst/>
                        </a:rPr>
                        <a:t> + β</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02434">
                <a:tc>
                  <a:txBody>
                    <a:bodyPr/>
                    <a:lstStyle/>
                    <a:p>
                      <a:pPr>
                        <a:spcAft>
                          <a:spcPts val="0"/>
                        </a:spcAft>
                      </a:pPr>
                      <a:r>
                        <a:rPr lang="en-US" sz="1800">
                          <a:effectLst/>
                        </a:rPr>
                        <a:t>2</a:t>
                      </a:r>
                      <a:endParaRPr lang="el-GR" sz="180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a  + γ</a:t>
                      </a:r>
                      <a:r>
                        <a:rPr lang="en-US" sz="1800" baseline="-25000" dirty="0">
                          <a:effectLst/>
                        </a:rPr>
                        <a:t>2</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a  + γ</a:t>
                      </a:r>
                      <a:r>
                        <a:rPr lang="en-US" sz="1800" baseline="-25000" dirty="0">
                          <a:effectLst/>
                        </a:rPr>
                        <a:t>2  </a:t>
                      </a:r>
                      <a:r>
                        <a:rPr lang="en-US" sz="1800" dirty="0">
                          <a:effectLst/>
                        </a:rPr>
                        <a:t>+ β</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5072102"/>
              </p:ext>
            </p:extLst>
          </p:nvPr>
        </p:nvGraphicFramePr>
        <p:xfrm>
          <a:off x="4716016" y="980728"/>
          <a:ext cx="3840480" cy="2047785"/>
        </p:xfrm>
        <a:graphic>
          <a:graphicData uri="http://schemas.openxmlformats.org/drawingml/2006/table">
            <a:tbl>
              <a:tblPr firstRow="1" firstCol="1" lastRow="1" lastCol="1" bandRow="1" bandCol="1">
                <a:tableStyleId>{5C22544A-7EE6-4342-B048-85BDC9FD1C3A}</a:tableStyleId>
              </a:tblPr>
              <a:tblGrid>
                <a:gridCol w="1379984">
                  <a:extLst>
                    <a:ext uri="{9D8B030D-6E8A-4147-A177-3AD203B41FA5}">
                      <a16:colId xmlns:a16="http://schemas.microsoft.com/office/drawing/2014/main" val="20000"/>
                    </a:ext>
                  </a:extLst>
                </a:gridCol>
                <a:gridCol w="108889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16835">
                <a:tc gridSpan="3">
                  <a:txBody>
                    <a:bodyPr/>
                    <a:lstStyle/>
                    <a:p>
                      <a:pPr algn="ctr">
                        <a:spcAft>
                          <a:spcPts val="0"/>
                        </a:spcAft>
                      </a:pPr>
                      <a:r>
                        <a:rPr lang="en-US" sz="1800" dirty="0">
                          <a:effectLst/>
                        </a:rPr>
                        <a:t>                                  </a:t>
                      </a:r>
                      <a:r>
                        <a:rPr lang="en-US" sz="1800" dirty="0" smtClean="0">
                          <a:effectLst/>
                        </a:rPr>
                        <a:t>Exposure (X)</a:t>
                      </a:r>
                      <a:endParaRPr lang="el-GR" sz="18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16835">
                <a:tc>
                  <a:txBody>
                    <a:bodyPr/>
                    <a:lstStyle/>
                    <a:p>
                      <a:pPr>
                        <a:spcAft>
                          <a:spcPts val="0"/>
                        </a:spcAft>
                      </a:pPr>
                      <a:r>
                        <a:rPr lang="en-US" sz="1800" dirty="0" smtClean="0">
                          <a:effectLst/>
                        </a:rPr>
                        <a:t>Stratum (Z=0,1,2)</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0</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dirty="0">
                          <a:effectLst/>
                        </a:rPr>
                        <a:t>1</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16835">
                <a:tc>
                  <a:txBody>
                    <a:bodyPr/>
                    <a:lstStyle/>
                    <a:p>
                      <a:pPr>
                        <a:spcAft>
                          <a:spcPts val="0"/>
                        </a:spcAft>
                      </a:pPr>
                      <a:r>
                        <a:rPr lang="en-US" sz="1800" dirty="0">
                          <a:effectLst/>
                        </a:rPr>
                        <a:t>0</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a:effectLst/>
                        </a:rPr>
                        <a:t>λ</a:t>
                      </a:r>
                      <a:r>
                        <a:rPr lang="en-US" sz="1800" baseline="-25000">
                          <a:effectLst/>
                        </a:rPr>
                        <a:t>c</a:t>
                      </a:r>
                      <a:endParaRPr lang="el-GR" sz="1800">
                        <a:effectLst/>
                        <a:latin typeface="Times New Roman"/>
                        <a:ea typeface="Times New Roman"/>
                        <a:cs typeface="Times New Roman"/>
                      </a:endParaRPr>
                    </a:p>
                  </a:txBody>
                  <a:tcPr marL="68580" marR="68580" marT="0" marB="0"/>
                </a:tc>
                <a:tc>
                  <a:txBody>
                    <a:bodyPr/>
                    <a:lstStyle/>
                    <a:p>
                      <a:pPr>
                        <a:spcAft>
                          <a:spcPts val="0"/>
                        </a:spcAft>
                      </a:pPr>
                      <a:r>
                        <a:rPr lang="en-US" sz="1800" dirty="0" err="1">
                          <a:effectLst/>
                        </a:rPr>
                        <a:t>λ</a:t>
                      </a:r>
                      <a:r>
                        <a:rPr lang="en-US" sz="1800" baseline="-25000" dirty="0" err="1">
                          <a:effectLst/>
                        </a:rPr>
                        <a:t>c</a:t>
                      </a:r>
                      <a:r>
                        <a:rPr lang="en-US" sz="1800" dirty="0">
                          <a:effectLst/>
                        </a:rPr>
                        <a:t> θ </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16835">
                <a:tc>
                  <a:txBody>
                    <a:bodyPr/>
                    <a:lstStyle/>
                    <a:p>
                      <a:pPr>
                        <a:spcAft>
                          <a:spcPts val="0"/>
                        </a:spcAft>
                      </a:pPr>
                      <a:r>
                        <a:rPr lang="en-US" sz="1800" dirty="0">
                          <a:effectLst/>
                        </a:rPr>
                        <a:t>1</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a:effectLst/>
                        </a:rPr>
                        <a:t>λ</a:t>
                      </a:r>
                      <a:r>
                        <a:rPr lang="en-US" sz="1800" baseline="-25000">
                          <a:effectLst/>
                        </a:rPr>
                        <a:t>c</a:t>
                      </a:r>
                      <a:r>
                        <a:rPr lang="en-US" sz="1800">
                          <a:effectLst/>
                        </a:rPr>
                        <a:t> φ</a:t>
                      </a:r>
                      <a:r>
                        <a:rPr lang="en-US" sz="1800" baseline="-25000">
                          <a:effectLst/>
                        </a:rPr>
                        <a:t>1</a:t>
                      </a:r>
                      <a:endParaRPr lang="el-GR" sz="1800">
                        <a:effectLst/>
                        <a:latin typeface="Times New Roman"/>
                        <a:ea typeface="Times New Roman"/>
                        <a:cs typeface="Times New Roman"/>
                      </a:endParaRPr>
                    </a:p>
                  </a:txBody>
                  <a:tcPr marL="68580" marR="68580" marT="0" marB="0"/>
                </a:tc>
                <a:tc>
                  <a:txBody>
                    <a:bodyPr/>
                    <a:lstStyle/>
                    <a:p>
                      <a:pPr>
                        <a:spcAft>
                          <a:spcPts val="0"/>
                        </a:spcAft>
                      </a:pPr>
                      <a:r>
                        <a:rPr lang="en-US" sz="1800" dirty="0" err="1">
                          <a:effectLst/>
                        </a:rPr>
                        <a:t>λ</a:t>
                      </a:r>
                      <a:r>
                        <a:rPr lang="en-US" sz="1800" baseline="-25000" dirty="0" err="1">
                          <a:effectLst/>
                        </a:rPr>
                        <a:t>c</a:t>
                      </a:r>
                      <a:r>
                        <a:rPr lang="en-US" sz="1800" dirty="0">
                          <a:effectLst/>
                        </a:rPr>
                        <a:t> θ φ</a:t>
                      </a:r>
                      <a:r>
                        <a:rPr lang="en-US" sz="1800" baseline="-25000" dirty="0">
                          <a:effectLst/>
                        </a:rPr>
                        <a:t>1</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16835">
                <a:tc>
                  <a:txBody>
                    <a:bodyPr/>
                    <a:lstStyle/>
                    <a:p>
                      <a:pPr>
                        <a:spcAft>
                          <a:spcPts val="0"/>
                        </a:spcAft>
                      </a:pPr>
                      <a:r>
                        <a:rPr lang="en-US" sz="1800" dirty="0">
                          <a:effectLst/>
                        </a:rPr>
                        <a:t>2</a:t>
                      </a:r>
                      <a:endParaRPr lang="el-GR" sz="1800" dirty="0">
                        <a:effectLst/>
                        <a:latin typeface="Times New Roman"/>
                        <a:ea typeface="Times New Roman"/>
                        <a:cs typeface="Times New Roman"/>
                      </a:endParaRPr>
                    </a:p>
                  </a:txBody>
                  <a:tcPr marL="68580" marR="68580" marT="0" marB="0"/>
                </a:tc>
                <a:tc>
                  <a:txBody>
                    <a:bodyPr/>
                    <a:lstStyle/>
                    <a:p>
                      <a:pPr>
                        <a:spcAft>
                          <a:spcPts val="0"/>
                        </a:spcAft>
                      </a:pPr>
                      <a:r>
                        <a:rPr lang="en-US" sz="1800">
                          <a:effectLst/>
                        </a:rPr>
                        <a:t>λ</a:t>
                      </a:r>
                      <a:r>
                        <a:rPr lang="en-US" sz="1800" baseline="-25000">
                          <a:effectLst/>
                        </a:rPr>
                        <a:t>c</a:t>
                      </a:r>
                      <a:r>
                        <a:rPr lang="en-US" sz="1800">
                          <a:effectLst/>
                        </a:rPr>
                        <a:t> φ</a:t>
                      </a:r>
                      <a:r>
                        <a:rPr lang="en-US" sz="1800" baseline="-25000">
                          <a:effectLst/>
                        </a:rPr>
                        <a:t>2</a:t>
                      </a:r>
                      <a:endParaRPr lang="el-GR" sz="1800">
                        <a:effectLst/>
                        <a:latin typeface="Times New Roman"/>
                        <a:ea typeface="Times New Roman"/>
                        <a:cs typeface="Times New Roman"/>
                      </a:endParaRPr>
                    </a:p>
                  </a:txBody>
                  <a:tcPr marL="68580" marR="68580" marT="0" marB="0"/>
                </a:tc>
                <a:tc>
                  <a:txBody>
                    <a:bodyPr/>
                    <a:lstStyle/>
                    <a:p>
                      <a:pPr>
                        <a:spcAft>
                          <a:spcPts val="0"/>
                        </a:spcAft>
                      </a:pPr>
                      <a:r>
                        <a:rPr lang="en-US" sz="1800" dirty="0" err="1">
                          <a:effectLst/>
                        </a:rPr>
                        <a:t>λ</a:t>
                      </a:r>
                      <a:r>
                        <a:rPr lang="en-US" sz="1800" baseline="-25000" dirty="0" err="1">
                          <a:effectLst/>
                        </a:rPr>
                        <a:t>c</a:t>
                      </a:r>
                      <a:r>
                        <a:rPr lang="en-US" sz="1800" dirty="0">
                          <a:effectLst/>
                        </a:rPr>
                        <a:t> θ φ</a:t>
                      </a:r>
                      <a:r>
                        <a:rPr lang="en-US" sz="1800" baseline="-25000" dirty="0">
                          <a:effectLst/>
                        </a:rPr>
                        <a:t>2</a:t>
                      </a:r>
                      <a:endParaRPr lang="el-GR" sz="18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13" name="Rectangle 12"/>
          <p:cNvSpPr/>
          <p:nvPr/>
        </p:nvSpPr>
        <p:spPr>
          <a:xfrm>
            <a:off x="2893251" y="4005064"/>
            <a:ext cx="3137397" cy="369332"/>
          </a:xfrm>
          <a:prstGeom prst="rect">
            <a:avLst/>
          </a:prstGeom>
        </p:spPr>
        <p:txBody>
          <a:bodyPr wrap="none">
            <a:spAutoFit/>
          </a:bodyPr>
          <a:lstStyle/>
          <a:p>
            <a:r>
              <a:rPr lang="fr-FR" dirty="0">
                <a:latin typeface="Comic Sans MS" pitchFamily="66" charset="0"/>
              </a:rPr>
              <a:t>Log (</a:t>
            </a:r>
            <a:r>
              <a:rPr lang="en-US" dirty="0">
                <a:latin typeface="Comic Sans MS" pitchFamily="66" charset="0"/>
              </a:rPr>
              <a:t>λ</a:t>
            </a:r>
            <a:r>
              <a:rPr lang="fr-FR" dirty="0">
                <a:latin typeface="Comic Sans MS" pitchFamily="66" charset="0"/>
              </a:rPr>
              <a:t>) = </a:t>
            </a:r>
            <a:r>
              <a:rPr lang="en-US" dirty="0">
                <a:latin typeface="Comic Sans MS" pitchFamily="66" charset="0"/>
              </a:rPr>
              <a:t>α</a:t>
            </a:r>
            <a:r>
              <a:rPr lang="fr-FR" dirty="0">
                <a:latin typeface="Comic Sans MS" pitchFamily="66" charset="0"/>
              </a:rPr>
              <a:t> + </a:t>
            </a:r>
            <a:r>
              <a:rPr lang="en-US" dirty="0">
                <a:latin typeface="Comic Sans MS" pitchFamily="66" charset="0"/>
              </a:rPr>
              <a:t>β</a:t>
            </a:r>
            <a:r>
              <a:rPr lang="fr-FR" dirty="0">
                <a:latin typeface="Comic Sans MS" pitchFamily="66" charset="0"/>
              </a:rPr>
              <a:t>x + </a:t>
            </a:r>
            <a:r>
              <a:rPr lang="en-US" dirty="0">
                <a:latin typeface="Comic Sans MS" pitchFamily="66" charset="0"/>
              </a:rPr>
              <a:t>γ</a:t>
            </a:r>
            <a:r>
              <a:rPr lang="fr-FR" baseline="-25000" dirty="0">
                <a:latin typeface="Comic Sans MS" pitchFamily="66" charset="0"/>
              </a:rPr>
              <a:t>1</a:t>
            </a:r>
            <a:r>
              <a:rPr lang="fr-FR" dirty="0">
                <a:latin typeface="Comic Sans MS" pitchFamily="66" charset="0"/>
              </a:rPr>
              <a:t>z</a:t>
            </a:r>
            <a:r>
              <a:rPr lang="fr-FR" baseline="-25000" dirty="0">
                <a:latin typeface="Comic Sans MS" pitchFamily="66" charset="0"/>
              </a:rPr>
              <a:t>1 + </a:t>
            </a:r>
            <a:r>
              <a:rPr lang="en-US" dirty="0">
                <a:latin typeface="Comic Sans MS" pitchFamily="66" charset="0"/>
              </a:rPr>
              <a:t>γ</a:t>
            </a:r>
            <a:r>
              <a:rPr lang="fr-FR" baseline="-25000" dirty="0">
                <a:latin typeface="Comic Sans MS" pitchFamily="66" charset="0"/>
              </a:rPr>
              <a:t>2</a:t>
            </a:r>
            <a:r>
              <a:rPr lang="fr-FR" dirty="0">
                <a:latin typeface="Comic Sans MS" pitchFamily="66" charset="0"/>
              </a:rPr>
              <a:t>z</a:t>
            </a:r>
            <a:r>
              <a:rPr lang="fr-FR" baseline="-25000" dirty="0">
                <a:latin typeface="Comic Sans MS" pitchFamily="66" charset="0"/>
              </a:rPr>
              <a:t>2 </a:t>
            </a:r>
            <a:endParaRPr lang="el-GR" dirty="0">
              <a:latin typeface="Comic Sans MS" pitchFamily="66" charset="0"/>
            </a:endParaRPr>
          </a:p>
        </p:txBody>
      </p:sp>
      <p:sp>
        <p:nvSpPr>
          <p:cNvPr id="4" name="TextBox 3"/>
          <p:cNvSpPr txBox="1"/>
          <p:nvPr/>
        </p:nvSpPr>
        <p:spPr>
          <a:xfrm>
            <a:off x="533400" y="3352800"/>
            <a:ext cx="2808312" cy="369332"/>
          </a:xfrm>
          <a:prstGeom prst="rect">
            <a:avLst/>
          </a:prstGeom>
          <a:noFill/>
        </p:spPr>
        <p:txBody>
          <a:bodyPr wrap="square" rtlCol="0">
            <a:spAutoFit/>
          </a:bodyPr>
          <a:lstStyle/>
          <a:p>
            <a:r>
              <a:rPr lang="en-US" dirty="0" smtClean="0"/>
              <a:t>Log rates of outcome</a:t>
            </a:r>
            <a:endParaRPr lang="en-US" dirty="0"/>
          </a:p>
        </p:txBody>
      </p:sp>
      <p:sp>
        <p:nvSpPr>
          <p:cNvPr id="17" name="TextBox 16"/>
          <p:cNvSpPr txBox="1"/>
          <p:nvPr/>
        </p:nvSpPr>
        <p:spPr>
          <a:xfrm>
            <a:off x="5181600" y="3429000"/>
            <a:ext cx="2808312" cy="369332"/>
          </a:xfrm>
          <a:prstGeom prst="rect">
            <a:avLst/>
          </a:prstGeom>
          <a:noFill/>
        </p:spPr>
        <p:txBody>
          <a:bodyPr wrap="square" rtlCol="0">
            <a:spAutoFit/>
          </a:bodyPr>
          <a:lstStyle/>
          <a:p>
            <a:r>
              <a:rPr lang="en-US" dirty="0" smtClean="0"/>
              <a:t>rates of outcome</a:t>
            </a:r>
            <a:endParaRPr lang="en-US" dirty="0"/>
          </a:p>
        </p:txBody>
      </p:sp>
      <p:sp>
        <p:nvSpPr>
          <p:cNvPr id="9" name="TextBox 8"/>
          <p:cNvSpPr txBox="1"/>
          <p:nvPr/>
        </p:nvSpPr>
        <p:spPr>
          <a:xfrm>
            <a:off x="467544" y="4572000"/>
            <a:ext cx="7992888" cy="1938992"/>
          </a:xfrm>
          <a:prstGeom prst="rect">
            <a:avLst/>
          </a:prstGeom>
          <a:noFill/>
        </p:spPr>
        <p:txBody>
          <a:bodyPr wrap="square" rtlCol="0">
            <a:spAutoFit/>
          </a:bodyPr>
          <a:lstStyle/>
          <a:p>
            <a:pPr>
              <a:buFont typeface="Arial" pitchFamily="34" charset="0"/>
              <a:buChar char="•"/>
            </a:pPr>
            <a:r>
              <a:rPr lang="en-US" sz="2000" dirty="0" smtClean="0"/>
              <a:t>What is the difference in the log rates in stratum 0 between exposed and unexposed?</a:t>
            </a:r>
          </a:p>
          <a:p>
            <a:pPr>
              <a:buFont typeface="Arial" pitchFamily="34" charset="0"/>
              <a:buChar char="•"/>
            </a:pPr>
            <a:endParaRPr lang="en-US" sz="2000" dirty="0" smtClean="0"/>
          </a:p>
          <a:p>
            <a:pPr>
              <a:buFont typeface="Arial" pitchFamily="34" charset="0"/>
              <a:buChar char="•"/>
            </a:pPr>
            <a:r>
              <a:rPr lang="en-US" sz="2000" dirty="0" smtClean="0"/>
              <a:t>In stratum 1?</a:t>
            </a:r>
          </a:p>
          <a:p>
            <a:pPr>
              <a:buFont typeface="Arial" pitchFamily="34" charset="0"/>
              <a:buChar char="•"/>
            </a:pPr>
            <a:endParaRPr lang="en-US" sz="2000" dirty="0" smtClean="0"/>
          </a:p>
          <a:p>
            <a:pPr>
              <a:buFont typeface="Arial" pitchFamily="34" charset="0"/>
              <a:buChar char="•"/>
            </a:pPr>
            <a:r>
              <a:rPr lang="en-US" sz="2000" dirty="0" smtClean="0"/>
              <a:t>What do we assume here?</a:t>
            </a:r>
            <a:endParaRPr lang="en-US" sz="2000" dirty="0"/>
          </a:p>
        </p:txBody>
      </p:sp>
    </p:spTree>
    <p:extLst>
      <p:ext uri="{BB962C8B-B14F-4D97-AF65-F5344CB8AC3E}">
        <p14:creationId xmlns:p14="http://schemas.microsoft.com/office/powerpoint/2010/main" val="15422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0" y="0"/>
            <a:ext cx="9036496" cy="620688"/>
          </a:xfrm>
        </p:spPr>
        <p:txBody>
          <a:bodyPr>
            <a:noAutofit/>
          </a:bodyPr>
          <a:lstStyle/>
          <a:p>
            <a:r>
              <a:rPr lang="en-GB" sz="2800" dirty="0"/>
              <a:t> </a:t>
            </a:r>
            <a:r>
              <a:rPr lang="en-GB" sz="2800" dirty="0" smtClean="0"/>
              <a:t/>
            </a:r>
            <a:br>
              <a:rPr lang="en-GB" sz="2800" dirty="0" smtClean="0"/>
            </a:br>
            <a:r>
              <a:rPr lang="fr-FR" sz="2800" b="1" dirty="0" smtClean="0">
                <a:solidFill>
                  <a:schemeClr val="accent6">
                    <a:lumMod val="75000"/>
                  </a:schemeClr>
                </a:solidFill>
                <a:latin typeface="Comic Sans MS" pitchFamily="66" charset="0"/>
              </a:rPr>
              <a:t>Interactions </a:t>
            </a:r>
            <a:r>
              <a:rPr lang="fr-FR" sz="2800" b="1" dirty="0">
                <a:solidFill>
                  <a:schemeClr val="accent6">
                    <a:lumMod val="75000"/>
                  </a:schemeClr>
                </a:solidFill>
                <a:latin typeface="Comic Sans MS" pitchFamily="66" charset="0"/>
              </a:rPr>
              <a:t>(</a:t>
            </a:r>
            <a:r>
              <a:rPr lang="fr-FR" sz="2800" b="1" dirty="0" err="1">
                <a:solidFill>
                  <a:schemeClr val="accent6">
                    <a:lumMod val="75000"/>
                  </a:schemeClr>
                </a:solidFill>
                <a:latin typeface="Comic Sans MS" pitchFamily="66" charset="0"/>
              </a:rPr>
              <a:t>effect</a:t>
            </a:r>
            <a:r>
              <a:rPr lang="fr-FR" sz="2800" b="1" dirty="0">
                <a:solidFill>
                  <a:schemeClr val="accent6">
                    <a:lumMod val="75000"/>
                  </a:schemeClr>
                </a:solidFill>
                <a:latin typeface="Comic Sans MS" pitchFamily="66" charset="0"/>
              </a:rPr>
              <a:t> modification)</a:t>
            </a:r>
            <a:r>
              <a:rPr lang="el-GR" sz="3600" b="1" dirty="0">
                <a:solidFill>
                  <a:schemeClr val="accent6">
                    <a:lumMod val="75000"/>
                  </a:schemeClr>
                </a:solidFill>
                <a:latin typeface="Comic Sans MS" pitchFamily="66" charset="0"/>
              </a:rPr>
              <a:t/>
            </a:r>
            <a:br>
              <a:rPr lang="el-GR" sz="3600" b="1" dirty="0">
                <a:solidFill>
                  <a:schemeClr val="accent6">
                    <a:lumMod val="75000"/>
                  </a:schemeClr>
                </a:solidFill>
                <a:latin typeface="Comic Sans MS" pitchFamily="66" charset="0"/>
              </a:rPr>
            </a:br>
            <a:endParaRPr lang="el-GR" sz="3600" b="1" dirty="0">
              <a:solidFill>
                <a:schemeClr val="accent6">
                  <a:lumMod val="75000"/>
                </a:schemeClr>
              </a:solidFill>
              <a:latin typeface="Comic Sans MS" pitchFamily="66" charset="0"/>
            </a:endParaRPr>
          </a:p>
        </p:txBody>
      </p:sp>
      <p:sp>
        <p:nvSpPr>
          <p:cNvPr id="4" name="Subtitle 2"/>
          <p:cNvSpPr txBox="1">
            <a:spLocks/>
          </p:cNvSpPr>
          <p:nvPr/>
        </p:nvSpPr>
        <p:spPr>
          <a:xfrm>
            <a:off x="1403648" y="443711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l-GR" b="1" dirty="0">
              <a:solidFill>
                <a:schemeClr val="tx1"/>
              </a:solidFill>
            </a:endParaRPr>
          </a:p>
        </p:txBody>
      </p:sp>
      <p:sp>
        <p:nvSpPr>
          <p:cNvPr id="10" name="Rectangle 9"/>
          <p:cNvSpPr/>
          <p:nvPr/>
        </p:nvSpPr>
        <p:spPr>
          <a:xfrm>
            <a:off x="372365" y="929356"/>
            <a:ext cx="4955203" cy="369332"/>
          </a:xfrm>
          <a:prstGeom prst="rect">
            <a:avLst/>
          </a:prstGeom>
        </p:spPr>
        <p:txBody>
          <a:bodyPr wrap="none">
            <a:spAutoFit/>
          </a:bodyPr>
          <a:lstStyle/>
          <a:p>
            <a:r>
              <a:rPr lang="fr-FR" dirty="0">
                <a:latin typeface="Comic Sans MS" pitchFamily="66" charset="0"/>
              </a:rPr>
              <a:t>Log (</a:t>
            </a:r>
            <a:r>
              <a:rPr lang="en-US" dirty="0">
                <a:latin typeface="Comic Sans MS" pitchFamily="66" charset="0"/>
              </a:rPr>
              <a:t>λ</a:t>
            </a:r>
            <a:r>
              <a:rPr lang="fr-FR" dirty="0">
                <a:latin typeface="Comic Sans MS" pitchFamily="66" charset="0"/>
              </a:rPr>
              <a:t>) = </a:t>
            </a:r>
            <a:r>
              <a:rPr lang="en-US" dirty="0">
                <a:latin typeface="Comic Sans MS" pitchFamily="66" charset="0"/>
              </a:rPr>
              <a:t>α</a:t>
            </a:r>
            <a:r>
              <a:rPr lang="fr-FR" dirty="0">
                <a:latin typeface="Comic Sans MS" pitchFamily="66" charset="0"/>
              </a:rPr>
              <a:t> + </a:t>
            </a:r>
            <a:r>
              <a:rPr lang="en-US" dirty="0">
                <a:latin typeface="Comic Sans MS" pitchFamily="66" charset="0"/>
              </a:rPr>
              <a:t>β</a:t>
            </a:r>
            <a:r>
              <a:rPr lang="fr-FR" dirty="0">
                <a:latin typeface="Comic Sans MS" pitchFamily="66" charset="0"/>
              </a:rPr>
              <a:t>x + </a:t>
            </a:r>
            <a:r>
              <a:rPr lang="en-US" dirty="0">
                <a:latin typeface="Comic Sans MS" pitchFamily="66" charset="0"/>
              </a:rPr>
              <a:t>γ</a:t>
            </a:r>
            <a:r>
              <a:rPr lang="fr-FR" baseline="-25000" dirty="0">
                <a:latin typeface="Comic Sans MS" pitchFamily="66" charset="0"/>
              </a:rPr>
              <a:t>1</a:t>
            </a:r>
            <a:r>
              <a:rPr lang="fr-FR" dirty="0">
                <a:latin typeface="Comic Sans MS" pitchFamily="66" charset="0"/>
              </a:rPr>
              <a:t>z</a:t>
            </a:r>
            <a:r>
              <a:rPr lang="fr-FR" baseline="-25000" dirty="0">
                <a:latin typeface="Comic Sans MS" pitchFamily="66" charset="0"/>
              </a:rPr>
              <a:t>1 + </a:t>
            </a:r>
            <a:r>
              <a:rPr lang="en-US" dirty="0">
                <a:latin typeface="Comic Sans MS" pitchFamily="66" charset="0"/>
              </a:rPr>
              <a:t>γ</a:t>
            </a:r>
            <a:r>
              <a:rPr lang="fr-FR" baseline="-25000" dirty="0">
                <a:latin typeface="Comic Sans MS" pitchFamily="66" charset="0"/>
              </a:rPr>
              <a:t>2</a:t>
            </a:r>
            <a:r>
              <a:rPr lang="fr-FR" dirty="0">
                <a:latin typeface="Comic Sans MS" pitchFamily="66" charset="0"/>
              </a:rPr>
              <a:t>z</a:t>
            </a:r>
            <a:r>
              <a:rPr lang="fr-FR" baseline="-25000" dirty="0">
                <a:latin typeface="Comic Sans MS" pitchFamily="66" charset="0"/>
              </a:rPr>
              <a:t>2 + </a:t>
            </a:r>
            <a:r>
              <a:rPr lang="en-US" dirty="0">
                <a:latin typeface="Comic Sans MS" pitchFamily="66" charset="0"/>
              </a:rPr>
              <a:t>δ</a:t>
            </a:r>
            <a:r>
              <a:rPr lang="fr-FR" baseline="-25000" dirty="0">
                <a:latin typeface="Comic Sans MS" pitchFamily="66" charset="0"/>
              </a:rPr>
              <a:t>1 </a:t>
            </a:r>
            <a:r>
              <a:rPr lang="fr-FR" dirty="0">
                <a:latin typeface="Comic Sans MS" pitchFamily="66" charset="0"/>
              </a:rPr>
              <a:t>(xz</a:t>
            </a:r>
            <a:r>
              <a:rPr lang="fr-FR" baseline="-25000" dirty="0">
                <a:latin typeface="Comic Sans MS" pitchFamily="66" charset="0"/>
              </a:rPr>
              <a:t>1</a:t>
            </a:r>
            <a:r>
              <a:rPr lang="fr-FR" dirty="0">
                <a:latin typeface="Comic Sans MS" pitchFamily="66" charset="0"/>
              </a:rPr>
              <a:t>) + </a:t>
            </a:r>
            <a:r>
              <a:rPr lang="en-US" dirty="0">
                <a:latin typeface="Comic Sans MS" pitchFamily="66" charset="0"/>
              </a:rPr>
              <a:t>δ</a:t>
            </a:r>
            <a:r>
              <a:rPr lang="fr-FR" baseline="-25000" dirty="0">
                <a:latin typeface="Comic Sans MS" pitchFamily="66" charset="0"/>
              </a:rPr>
              <a:t>2 </a:t>
            </a:r>
            <a:r>
              <a:rPr lang="fr-FR" dirty="0">
                <a:latin typeface="Comic Sans MS" pitchFamily="66" charset="0"/>
              </a:rPr>
              <a:t>(xz</a:t>
            </a:r>
            <a:r>
              <a:rPr lang="fr-FR" baseline="-25000" dirty="0">
                <a:latin typeface="Comic Sans MS" pitchFamily="66" charset="0"/>
              </a:rPr>
              <a:t>2</a:t>
            </a:r>
            <a:r>
              <a:rPr lang="fr-FR" dirty="0">
                <a:latin typeface="Comic Sans MS" pitchFamily="66" charset="0"/>
              </a:rPr>
              <a:t>)</a:t>
            </a:r>
            <a:endParaRPr lang="el-GR" dirty="0">
              <a:latin typeface="Comic Sans MS" pitchFamily="66" charset="0"/>
            </a:endParaRPr>
          </a:p>
        </p:txBody>
      </p:sp>
      <p:sp>
        <p:nvSpPr>
          <p:cNvPr id="14" name="Rectangle 13"/>
          <p:cNvSpPr/>
          <p:nvPr/>
        </p:nvSpPr>
        <p:spPr>
          <a:xfrm>
            <a:off x="372365" y="4033299"/>
            <a:ext cx="2533066" cy="369332"/>
          </a:xfrm>
          <a:prstGeom prst="rect">
            <a:avLst/>
          </a:prstGeom>
        </p:spPr>
        <p:txBody>
          <a:bodyPr wrap="none">
            <a:spAutoFit/>
          </a:bodyPr>
          <a:lstStyle/>
          <a:p>
            <a:r>
              <a:rPr lang="fr-FR" dirty="0">
                <a:latin typeface="Comic Sans MS" pitchFamily="66" charset="0"/>
              </a:rPr>
              <a:t>In multiplicative </a:t>
            </a:r>
            <a:r>
              <a:rPr lang="fr-FR" dirty="0" err="1">
                <a:latin typeface="Comic Sans MS" pitchFamily="66" charset="0"/>
              </a:rPr>
              <a:t>form</a:t>
            </a:r>
            <a:endParaRPr lang="el-GR" dirty="0">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66107035"/>
              </p:ext>
            </p:extLst>
          </p:nvPr>
        </p:nvGraphicFramePr>
        <p:xfrm>
          <a:off x="467544" y="1373074"/>
          <a:ext cx="4411980" cy="1219200"/>
        </p:xfrm>
        <a:graphic>
          <a:graphicData uri="http://schemas.openxmlformats.org/drawingml/2006/table">
            <a:tbl>
              <a:tblPr firstRow="1" firstCol="1" lastRow="1" lastCol="1" bandRow="1" bandCol="1">
                <a:tableStyleId>{5C22544A-7EE6-4342-B048-85BDC9FD1C3A}</a:tableStyleId>
              </a:tblPr>
              <a:tblGrid>
                <a:gridCol w="121158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tblGrid>
              <a:tr h="0">
                <a:tc gridSpan="3">
                  <a:txBody>
                    <a:bodyPr/>
                    <a:lstStyle/>
                    <a:p>
                      <a:pPr algn="ctr">
                        <a:spcAft>
                          <a:spcPts val="0"/>
                        </a:spcAft>
                      </a:pPr>
                      <a:r>
                        <a:rPr lang="en-US" sz="1600" dirty="0">
                          <a:effectLst/>
                          <a:latin typeface="Comic Sans MS" pitchFamily="66" charset="0"/>
                        </a:rPr>
                        <a:t>                                  Exposure</a:t>
                      </a:r>
                      <a:endParaRPr lang="el-GR" sz="1600" dirty="0">
                        <a:effectLst/>
                        <a:latin typeface="Comic Sans MS" pitchFamily="66" charset="0"/>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0">
                <a:tc>
                  <a:txBody>
                    <a:bodyPr/>
                    <a:lstStyle/>
                    <a:p>
                      <a:pPr>
                        <a:spcAft>
                          <a:spcPts val="0"/>
                        </a:spcAft>
                      </a:pPr>
                      <a:r>
                        <a:rPr lang="en-US" sz="1600" dirty="0">
                          <a:effectLst/>
                          <a:latin typeface="Comic Sans MS" pitchFamily="66" charset="0"/>
                        </a:rPr>
                        <a:t>Stratum</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0</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1</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en-US" sz="1600" dirty="0">
                          <a:effectLst/>
                          <a:latin typeface="Comic Sans MS" pitchFamily="66" charset="0"/>
                        </a:rPr>
                        <a:t>0</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smtClean="0">
                          <a:effectLst/>
                          <a:latin typeface="Comic Sans MS" pitchFamily="66" charset="0"/>
                          <a:ea typeface="+mn-ea"/>
                          <a:cs typeface="+mn-cs"/>
                        </a:rPr>
                        <a:t>a</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a + β</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en-US" sz="1600" dirty="0">
                          <a:effectLst/>
                          <a:latin typeface="Comic Sans MS" pitchFamily="66" charset="0"/>
                        </a:rPr>
                        <a:t>1</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a + γ</a:t>
                      </a:r>
                      <a:r>
                        <a:rPr lang="en-US" sz="1600" baseline="-25000" dirty="0">
                          <a:effectLst/>
                          <a:latin typeface="Comic Sans MS" pitchFamily="66" charset="0"/>
                        </a:rPr>
                        <a:t>1</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a + γ</a:t>
                      </a:r>
                      <a:r>
                        <a:rPr lang="en-US" sz="1600" baseline="-25000" dirty="0">
                          <a:effectLst/>
                          <a:latin typeface="Comic Sans MS" pitchFamily="66" charset="0"/>
                        </a:rPr>
                        <a:t>1</a:t>
                      </a:r>
                      <a:r>
                        <a:rPr lang="en-US" sz="1600" dirty="0">
                          <a:effectLst/>
                          <a:latin typeface="Comic Sans MS" pitchFamily="66" charset="0"/>
                        </a:rPr>
                        <a:t> + β + δ</a:t>
                      </a:r>
                      <a:r>
                        <a:rPr lang="en-GB" sz="1600" baseline="-25000" dirty="0">
                          <a:effectLst/>
                          <a:latin typeface="Comic Sans MS" pitchFamily="66" charset="0"/>
                        </a:rPr>
                        <a:t>1</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en-US" sz="1600" dirty="0">
                          <a:effectLst/>
                          <a:latin typeface="Comic Sans MS" pitchFamily="66" charset="0"/>
                        </a:rPr>
                        <a:t>2</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a:effectLst/>
                          <a:latin typeface="Comic Sans MS" pitchFamily="66" charset="0"/>
                        </a:rPr>
                        <a:t>a  + γ</a:t>
                      </a:r>
                      <a:r>
                        <a:rPr lang="en-US" sz="1600" baseline="-25000">
                          <a:effectLst/>
                          <a:latin typeface="Comic Sans MS" pitchFamily="66" charset="0"/>
                        </a:rPr>
                        <a:t>2</a:t>
                      </a:r>
                      <a:endParaRPr lang="el-GR" sz="160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a  + γ</a:t>
                      </a:r>
                      <a:r>
                        <a:rPr lang="en-US" sz="1600" baseline="-25000" dirty="0">
                          <a:effectLst/>
                          <a:latin typeface="Comic Sans MS" pitchFamily="66" charset="0"/>
                        </a:rPr>
                        <a:t>2  </a:t>
                      </a:r>
                      <a:r>
                        <a:rPr lang="en-US" sz="1600" dirty="0">
                          <a:effectLst/>
                          <a:latin typeface="Comic Sans MS" pitchFamily="66" charset="0"/>
                        </a:rPr>
                        <a:t>+ β + δ</a:t>
                      </a:r>
                      <a:r>
                        <a:rPr lang="en-GB" sz="1600" baseline="-25000" dirty="0">
                          <a:effectLst/>
                          <a:latin typeface="Comic Sans MS" pitchFamily="66" charset="0"/>
                        </a:rPr>
                        <a:t>2</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9" name="Rectangle 1"/>
          <p:cNvSpPr>
            <a:spLocks noChangeArrowheads="1"/>
          </p:cNvSpPr>
          <p:nvPr/>
        </p:nvSpPr>
        <p:spPr bwMode="auto">
          <a:xfrm>
            <a:off x="2365375" y="3405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48841903"/>
              </p:ext>
            </p:extLst>
          </p:nvPr>
        </p:nvGraphicFramePr>
        <p:xfrm>
          <a:off x="406935" y="4477946"/>
          <a:ext cx="4488380" cy="1219200"/>
        </p:xfrm>
        <a:graphic>
          <a:graphicData uri="http://schemas.openxmlformats.org/drawingml/2006/table">
            <a:tbl>
              <a:tblPr firstRow="1" firstCol="1" lastRow="1" lastCol="1" bandRow="1" bandCol="1">
                <a:tableStyleId>{5C22544A-7EE6-4342-B048-85BDC9FD1C3A}</a:tableStyleId>
              </a:tblPr>
              <a:tblGrid>
                <a:gridCol w="1415977">
                  <a:extLst>
                    <a:ext uri="{9D8B030D-6E8A-4147-A177-3AD203B41FA5}">
                      <a16:colId xmlns:a16="http://schemas.microsoft.com/office/drawing/2014/main" val="20000"/>
                    </a:ext>
                  </a:extLst>
                </a:gridCol>
                <a:gridCol w="1469410">
                  <a:extLst>
                    <a:ext uri="{9D8B030D-6E8A-4147-A177-3AD203B41FA5}">
                      <a16:colId xmlns:a16="http://schemas.microsoft.com/office/drawing/2014/main" val="20001"/>
                    </a:ext>
                  </a:extLst>
                </a:gridCol>
                <a:gridCol w="1602993">
                  <a:extLst>
                    <a:ext uri="{9D8B030D-6E8A-4147-A177-3AD203B41FA5}">
                      <a16:colId xmlns:a16="http://schemas.microsoft.com/office/drawing/2014/main" val="20002"/>
                    </a:ext>
                  </a:extLst>
                </a:gridCol>
              </a:tblGrid>
              <a:tr h="230426">
                <a:tc gridSpan="3">
                  <a:txBody>
                    <a:bodyPr/>
                    <a:lstStyle/>
                    <a:p>
                      <a:pPr algn="ctr">
                        <a:spcAft>
                          <a:spcPts val="0"/>
                        </a:spcAft>
                      </a:pPr>
                      <a:r>
                        <a:rPr lang="en-US" sz="1600" dirty="0">
                          <a:effectLst/>
                          <a:latin typeface="Comic Sans MS" pitchFamily="66" charset="0"/>
                        </a:rPr>
                        <a:t>                                  Exposure</a:t>
                      </a:r>
                      <a:endParaRPr lang="el-GR" sz="1600" dirty="0">
                        <a:effectLst/>
                        <a:latin typeface="Comic Sans MS" pitchFamily="66" charset="0"/>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30426">
                <a:tc>
                  <a:txBody>
                    <a:bodyPr/>
                    <a:lstStyle/>
                    <a:p>
                      <a:pPr>
                        <a:spcAft>
                          <a:spcPts val="0"/>
                        </a:spcAft>
                      </a:pPr>
                      <a:r>
                        <a:rPr lang="en-US" sz="1600" dirty="0">
                          <a:effectLst/>
                          <a:latin typeface="Comic Sans MS" pitchFamily="66" charset="0"/>
                        </a:rPr>
                        <a:t>Stratum</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0</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a:effectLst/>
                          <a:latin typeface="Comic Sans MS" pitchFamily="66" charset="0"/>
                        </a:rPr>
                        <a:t>1</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1"/>
                  </a:ext>
                </a:extLst>
              </a:tr>
              <a:tr h="230426">
                <a:tc>
                  <a:txBody>
                    <a:bodyPr/>
                    <a:lstStyle/>
                    <a:p>
                      <a:pPr>
                        <a:spcAft>
                          <a:spcPts val="0"/>
                        </a:spcAft>
                      </a:pPr>
                      <a:r>
                        <a:rPr lang="en-US" sz="1600">
                          <a:effectLst/>
                          <a:latin typeface="Comic Sans MS" pitchFamily="66" charset="0"/>
                        </a:rPr>
                        <a:t>0</a:t>
                      </a:r>
                      <a:endParaRPr lang="el-GR" sz="160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err="1">
                          <a:effectLst/>
                          <a:latin typeface="Comic Sans MS" pitchFamily="66" charset="0"/>
                        </a:rPr>
                        <a:t>λ</a:t>
                      </a:r>
                      <a:r>
                        <a:rPr lang="en-US" sz="1600" baseline="-25000" dirty="0" err="1">
                          <a:effectLst/>
                          <a:latin typeface="Comic Sans MS" pitchFamily="66" charset="0"/>
                        </a:rPr>
                        <a:t>c</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err="1">
                          <a:effectLst/>
                          <a:latin typeface="Comic Sans MS" pitchFamily="66" charset="0"/>
                        </a:rPr>
                        <a:t>λ</a:t>
                      </a:r>
                      <a:r>
                        <a:rPr lang="en-US" sz="1600" baseline="-25000" dirty="0" err="1">
                          <a:effectLst/>
                          <a:latin typeface="Comic Sans MS" pitchFamily="66" charset="0"/>
                        </a:rPr>
                        <a:t>c</a:t>
                      </a:r>
                      <a:r>
                        <a:rPr lang="en-US" sz="1600" dirty="0">
                          <a:effectLst/>
                          <a:latin typeface="Comic Sans MS" pitchFamily="66" charset="0"/>
                        </a:rPr>
                        <a:t> θ </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2"/>
                  </a:ext>
                </a:extLst>
              </a:tr>
              <a:tr h="230426">
                <a:tc>
                  <a:txBody>
                    <a:bodyPr/>
                    <a:lstStyle/>
                    <a:p>
                      <a:pPr>
                        <a:spcAft>
                          <a:spcPts val="0"/>
                        </a:spcAft>
                      </a:pPr>
                      <a:r>
                        <a:rPr lang="en-US" sz="1600">
                          <a:effectLst/>
                          <a:latin typeface="Comic Sans MS" pitchFamily="66" charset="0"/>
                        </a:rPr>
                        <a:t>1</a:t>
                      </a:r>
                      <a:endParaRPr lang="el-GR" sz="160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a:effectLst/>
                          <a:latin typeface="Comic Sans MS" pitchFamily="66" charset="0"/>
                        </a:rPr>
                        <a:t>λ</a:t>
                      </a:r>
                      <a:r>
                        <a:rPr lang="en-US" sz="1600" baseline="-25000">
                          <a:effectLst/>
                          <a:latin typeface="Comic Sans MS" pitchFamily="66" charset="0"/>
                        </a:rPr>
                        <a:t>c</a:t>
                      </a:r>
                      <a:r>
                        <a:rPr lang="en-US" sz="1600">
                          <a:effectLst/>
                          <a:latin typeface="Comic Sans MS" pitchFamily="66" charset="0"/>
                        </a:rPr>
                        <a:t> φ</a:t>
                      </a:r>
                      <a:r>
                        <a:rPr lang="en-US" sz="1600" baseline="-25000">
                          <a:effectLst/>
                          <a:latin typeface="Comic Sans MS" pitchFamily="66" charset="0"/>
                        </a:rPr>
                        <a:t>1</a:t>
                      </a:r>
                      <a:endParaRPr lang="el-GR" sz="160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err="1">
                          <a:effectLst/>
                          <a:latin typeface="Comic Sans MS" pitchFamily="66" charset="0"/>
                        </a:rPr>
                        <a:t>λ</a:t>
                      </a:r>
                      <a:r>
                        <a:rPr lang="en-US" sz="1600" baseline="-25000" dirty="0" err="1">
                          <a:effectLst/>
                          <a:latin typeface="Comic Sans MS" pitchFamily="66" charset="0"/>
                        </a:rPr>
                        <a:t>c</a:t>
                      </a:r>
                      <a:r>
                        <a:rPr lang="en-US" sz="1600" dirty="0">
                          <a:effectLst/>
                          <a:latin typeface="Comic Sans MS" pitchFamily="66" charset="0"/>
                        </a:rPr>
                        <a:t> θ φ</a:t>
                      </a:r>
                      <a:r>
                        <a:rPr lang="en-US" sz="1600" baseline="-25000" dirty="0">
                          <a:effectLst/>
                          <a:latin typeface="Comic Sans MS" pitchFamily="66" charset="0"/>
                        </a:rPr>
                        <a:t>1</a:t>
                      </a:r>
                      <a:r>
                        <a:rPr lang="en-US" sz="1600" dirty="0">
                          <a:effectLst/>
                          <a:latin typeface="Comic Sans MS" pitchFamily="66" charset="0"/>
                        </a:rPr>
                        <a:t>ρ</a:t>
                      </a:r>
                      <a:r>
                        <a:rPr lang="en-US" sz="1600" baseline="-25000" dirty="0">
                          <a:effectLst/>
                          <a:latin typeface="Comic Sans MS" pitchFamily="66" charset="0"/>
                        </a:rPr>
                        <a:t>1</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3"/>
                  </a:ext>
                </a:extLst>
              </a:tr>
              <a:tr h="230426">
                <a:tc>
                  <a:txBody>
                    <a:bodyPr/>
                    <a:lstStyle/>
                    <a:p>
                      <a:pPr>
                        <a:spcAft>
                          <a:spcPts val="0"/>
                        </a:spcAft>
                      </a:pPr>
                      <a:r>
                        <a:rPr lang="en-US" sz="1600">
                          <a:effectLst/>
                          <a:latin typeface="Comic Sans MS" pitchFamily="66" charset="0"/>
                        </a:rPr>
                        <a:t>2</a:t>
                      </a:r>
                      <a:endParaRPr lang="el-GR" sz="160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err="1">
                          <a:effectLst/>
                          <a:latin typeface="Comic Sans MS" pitchFamily="66" charset="0"/>
                        </a:rPr>
                        <a:t>λ</a:t>
                      </a:r>
                      <a:r>
                        <a:rPr lang="en-US" sz="1600" baseline="-25000" dirty="0" err="1">
                          <a:effectLst/>
                          <a:latin typeface="Comic Sans MS" pitchFamily="66" charset="0"/>
                        </a:rPr>
                        <a:t>c</a:t>
                      </a:r>
                      <a:r>
                        <a:rPr lang="en-US" sz="1600" dirty="0">
                          <a:effectLst/>
                          <a:latin typeface="Comic Sans MS" pitchFamily="66" charset="0"/>
                        </a:rPr>
                        <a:t> φ</a:t>
                      </a:r>
                      <a:r>
                        <a:rPr lang="en-US" sz="1600" baseline="-25000" dirty="0">
                          <a:effectLst/>
                          <a:latin typeface="Comic Sans MS" pitchFamily="66" charset="0"/>
                        </a:rPr>
                        <a:t>2</a:t>
                      </a:r>
                      <a:endParaRPr lang="el-GR" sz="1600" dirty="0">
                        <a:effectLst/>
                        <a:latin typeface="Comic Sans MS" pitchFamily="66" charset="0"/>
                        <a:ea typeface="Times New Roman"/>
                        <a:cs typeface="Times New Roman"/>
                      </a:endParaRPr>
                    </a:p>
                  </a:txBody>
                  <a:tcPr marL="68580" marR="68580" marT="0" marB="0"/>
                </a:tc>
                <a:tc>
                  <a:txBody>
                    <a:bodyPr/>
                    <a:lstStyle/>
                    <a:p>
                      <a:pPr>
                        <a:spcAft>
                          <a:spcPts val="0"/>
                        </a:spcAft>
                      </a:pPr>
                      <a:r>
                        <a:rPr lang="en-US" sz="1600" dirty="0" err="1">
                          <a:effectLst/>
                          <a:latin typeface="Comic Sans MS" pitchFamily="66" charset="0"/>
                        </a:rPr>
                        <a:t>λ</a:t>
                      </a:r>
                      <a:r>
                        <a:rPr lang="en-US" sz="1600" baseline="-25000" dirty="0" err="1">
                          <a:effectLst/>
                          <a:latin typeface="Comic Sans MS" pitchFamily="66" charset="0"/>
                        </a:rPr>
                        <a:t>c</a:t>
                      </a:r>
                      <a:r>
                        <a:rPr lang="en-US" sz="1600" dirty="0">
                          <a:effectLst/>
                          <a:latin typeface="Comic Sans MS" pitchFamily="66" charset="0"/>
                        </a:rPr>
                        <a:t> θ φ</a:t>
                      </a:r>
                      <a:r>
                        <a:rPr lang="en-US" sz="1600" baseline="-25000" dirty="0">
                          <a:effectLst/>
                          <a:latin typeface="Comic Sans MS" pitchFamily="66" charset="0"/>
                        </a:rPr>
                        <a:t>2</a:t>
                      </a:r>
                      <a:r>
                        <a:rPr lang="en-US" sz="1600" dirty="0">
                          <a:effectLst/>
                          <a:latin typeface="Comic Sans MS" pitchFamily="66" charset="0"/>
                        </a:rPr>
                        <a:t>ρ</a:t>
                      </a:r>
                      <a:r>
                        <a:rPr lang="en-US" sz="1600" baseline="-25000" dirty="0">
                          <a:effectLst/>
                          <a:latin typeface="Comic Sans MS" pitchFamily="66" charset="0"/>
                        </a:rPr>
                        <a:t>2</a:t>
                      </a:r>
                      <a:endParaRPr lang="el-GR" sz="1600" dirty="0">
                        <a:effectLst/>
                        <a:latin typeface="Comic Sans MS" pitchFamily="66" charset="0"/>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12" name="TextBox 11"/>
          <p:cNvSpPr txBox="1"/>
          <p:nvPr/>
        </p:nvSpPr>
        <p:spPr>
          <a:xfrm>
            <a:off x="316901" y="2751420"/>
            <a:ext cx="7992888" cy="1200329"/>
          </a:xfrm>
          <a:prstGeom prst="rect">
            <a:avLst/>
          </a:prstGeom>
          <a:noFill/>
        </p:spPr>
        <p:txBody>
          <a:bodyPr wrap="square" rtlCol="0">
            <a:spAutoFit/>
          </a:bodyPr>
          <a:lstStyle/>
          <a:p>
            <a:r>
              <a:rPr lang="en-US" dirty="0" smtClean="0"/>
              <a:t>What is the difference in the log rates in stratum 0 between exposed and unexposed?</a:t>
            </a:r>
          </a:p>
          <a:p>
            <a:r>
              <a:rPr lang="en-US" dirty="0" smtClean="0"/>
              <a:t>In stratum 1?</a:t>
            </a:r>
          </a:p>
          <a:p>
            <a:r>
              <a:rPr lang="en-US" dirty="0" smtClean="0"/>
              <a:t>What do we assume here?</a:t>
            </a:r>
            <a:endParaRPr lang="en-US" dirty="0"/>
          </a:p>
        </p:txBody>
      </p:sp>
    </p:spTree>
    <p:extLst>
      <p:ext uri="{BB962C8B-B14F-4D97-AF65-F5344CB8AC3E}">
        <p14:creationId xmlns:p14="http://schemas.microsoft.com/office/powerpoint/2010/main" val="13796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82" t="21399" r="3058" b="36617"/>
          <a:stretch/>
        </p:blipFill>
        <p:spPr bwMode="auto">
          <a:xfrm>
            <a:off x="1756" y="1052736"/>
            <a:ext cx="9142244"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20688"/>
            <a:ext cx="9233618" cy="830997"/>
          </a:xfrm>
          <a:prstGeom prst="rect">
            <a:avLst/>
          </a:prstGeom>
          <a:noFill/>
        </p:spPr>
        <p:txBody>
          <a:bodyPr wrap="none" rtlCol="0">
            <a:spAutoFit/>
          </a:bodyPr>
          <a:lstStyle/>
          <a:p>
            <a:r>
              <a:rPr lang="en-US" sz="2400" dirty="0" smtClean="0">
                <a:solidFill>
                  <a:schemeClr val="accent6">
                    <a:lumMod val="75000"/>
                  </a:schemeClr>
                </a:solidFill>
                <a:latin typeface="Comic Sans MS" pitchFamily="66" charset="0"/>
              </a:rPr>
              <a:t>Remember the Whitehall Study with grade of work (exposure) </a:t>
            </a:r>
          </a:p>
          <a:p>
            <a:r>
              <a:rPr lang="en-US" sz="2400" dirty="0" smtClean="0">
                <a:solidFill>
                  <a:schemeClr val="accent6">
                    <a:lumMod val="75000"/>
                  </a:schemeClr>
                </a:solidFill>
                <a:latin typeface="Comic Sans MS" pitchFamily="66" charset="0"/>
              </a:rPr>
              <a:t>and age (confounder)</a:t>
            </a:r>
            <a:endParaRPr lang="el-GR" sz="2400" dirty="0">
              <a:solidFill>
                <a:schemeClr val="accent6">
                  <a:lumMod val="75000"/>
                </a:schemeClr>
              </a:solidFill>
              <a:latin typeface="Comic Sans MS" pitchFamily="66" charset="0"/>
            </a:endParaRPr>
          </a:p>
        </p:txBody>
      </p:sp>
      <p:sp>
        <p:nvSpPr>
          <p:cNvPr id="5" name="TextBox 4"/>
          <p:cNvSpPr txBox="1"/>
          <p:nvPr/>
        </p:nvSpPr>
        <p:spPr>
          <a:xfrm>
            <a:off x="107504" y="1628800"/>
            <a:ext cx="4176464" cy="1415772"/>
          </a:xfrm>
          <a:prstGeom prst="rect">
            <a:avLst/>
          </a:prstGeom>
          <a:solidFill>
            <a:schemeClr val="bg1">
              <a:lumMod val="85000"/>
            </a:schemeClr>
          </a:solidFill>
        </p:spPr>
        <p:txBody>
          <a:bodyPr wrap="square" rtlCol="0">
            <a:spAutoFit/>
          </a:bodyPr>
          <a:lstStyle/>
          <a:p>
            <a:endParaRPr lang="en-US" dirty="0" smtClean="0"/>
          </a:p>
          <a:p>
            <a:r>
              <a:rPr lang="en-GB" dirty="0">
                <a:latin typeface="Comic Sans MS" pitchFamily="66" charset="0"/>
              </a:rPr>
              <a:t>xi : </a:t>
            </a:r>
            <a:r>
              <a:rPr lang="en-GB" dirty="0" err="1">
                <a:latin typeface="Comic Sans MS" pitchFamily="66" charset="0"/>
              </a:rPr>
              <a:t>poisson</a:t>
            </a:r>
            <a:r>
              <a:rPr lang="en-GB" dirty="0">
                <a:latin typeface="Comic Sans MS" pitchFamily="66" charset="0"/>
              </a:rPr>
              <a:t> deaths i. </a:t>
            </a:r>
            <a:r>
              <a:rPr lang="en-GB" dirty="0" smtClean="0">
                <a:latin typeface="Comic Sans MS" pitchFamily="66" charset="0"/>
              </a:rPr>
              <a:t>grade*</a:t>
            </a:r>
            <a:r>
              <a:rPr lang="en-GB" dirty="0" err="1" smtClean="0">
                <a:latin typeface="Comic Sans MS" pitchFamily="66" charset="0"/>
              </a:rPr>
              <a:t>agegrp</a:t>
            </a:r>
            <a:r>
              <a:rPr lang="en-GB" dirty="0">
                <a:latin typeface="Comic Sans MS" pitchFamily="66" charset="0"/>
              </a:rPr>
              <a:t>, e (</a:t>
            </a:r>
            <a:r>
              <a:rPr lang="en-GB" dirty="0" err="1">
                <a:latin typeface="Comic Sans MS" pitchFamily="66" charset="0"/>
              </a:rPr>
              <a:t>pyrs</a:t>
            </a:r>
            <a:r>
              <a:rPr lang="en-GB" dirty="0" smtClean="0">
                <a:latin typeface="Comic Sans MS" pitchFamily="66" charset="0"/>
              </a:rPr>
              <a:t>) </a:t>
            </a:r>
            <a:r>
              <a:rPr lang="en-GB" dirty="0" err="1" smtClean="0">
                <a:latin typeface="Comic Sans MS" pitchFamily="66" charset="0"/>
              </a:rPr>
              <a:t>irr</a:t>
            </a:r>
            <a:endParaRPr lang="el-GR" dirty="0">
              <a:latin typeface="Comic Sans MS" pitchFamily="66" charset="0"/>
            </a:endParaRPr>
          </a:p>
          <a:p>
            <a:endParaRPr lang="en-US" dirty="0"/>
          </a:p>
          <a:p>
            <a:r>
              <a:rPr lang="en-US" sz="1400" dirty="0" smtClean="0"/>
              <a:t>Deaths              RR       SE          z    p-value  95% CI</a:t>
            </a:r>
            <a:endParaRPr lang="el-GR" sz="1400" dirty="0"/>
          </a:p>
        </p:txBody>
      </p:sp>
      <p:sp>
        <p:nvSpPr>
          <p:cNvPr id="7" name="Oval 6"/>
          <p:cNvSpPr/>
          <p:nvPr/>
        </p:nvSpPr>
        <p:spPr>
          <a:xfrm>
            <a:off x="899592" y="3044571"/>
            <a:ext cx="914400" cy="2642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5508104" y="2564904"/>
            <a:ext cx="914400" cy="2642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475656" y="0"/>
            <a:ext cx="6179897" cy="523220"/>
          </a:xfrm>
          <a:prstGeom prst="rect">
            <a:avLst/>
          </a:prstGeom>
          <a:noFill/>
        </p:spPr>
        <p:txBody>
          <a:bodyPr wrap="none" rtlCol="0">
            <a:spAutoFit/>
          </a:bodyPr>
          <a:lstStyle/>
          <a:p>
            <a:r>
              <a:rPr lang="en-US" sz="2800" dirty="0" smtClean="0">
                <a:latin typeface="Comic Sans MS" pitchFamily="66" charset="0"/>
              </a:rPr>
              <a:t>Poisson regression -  Stratification </a:t>
            </a:r>
            <a:endParaRPr lang="el-GR" sz="2800" dirty="0">
              <a:latin typeface="Comic Sans MS" pitchFamily="66" charset="0"/>
            </a:endParaRPr>
          </a:p>
        </p:txBody>
      </p:sp>
      <p:sp>
        <p:nvSpPr>
          <p:cNvPr id="10" name="Rectangle 9"/>
          <p:cNvSpPr/>
          <p:nvPr/>
        </p:nvSpPr>
        <p:spPr>
          <a:xfrm>
            <a:off x="0" y="5657671"/>
            <a:ext cx="4788024" cy="1200329"/>
          </a:xfrm>
          <a:prstGeom prst="rect">
            <a:avLst/>
          </a:prstGeom>
        </p:spPr>
        <p:txBody>
          <a:bodyPr wrap="square">
            <a:spAutoFit/>
          </a:bodyPr>
          <a:lstStyle/>
          <a:p>
            <a:r>
              <a:rPr lang="en-US" sz="1200" u="sng" dirty="0" smtClean="0">
                <a:latin typeface="Comic Sans MS" pitchFamily="66" charset="0"/>
              </a:rPr>
              <a:t>Test for interaction</a:t>
            </a:r>
          </a:p>
          <a:p>
            <a:r>
              <a:rPr lang="en-GB" sz="1200" dirty="0" smtClean="0">
                <a:latin typeface="Comic Sans MS" pitchFamily="66" charset="0"/>
              </a:rPr>
              <a:t>xi : </a:t>
            </a:r>
            <a:r>
              <a:rPr lang="en-GB" sz="1200" dirty="0" err="1" smtClean="0">
                <a:latin typeface="Comic Sans MS" pitchFamily="66" charset="0"/>
              </a:rPr>
              <a:t>poisson</a:t>
            </a:r>
            <a:r>
              <a:rPr lang="en-GB" sz="1200" dirty="0" smtClean="0">
                <a:latin typeface="Comic Sans MS" pitchFamily="66" charset="0"/>
              </a:rPr>
              <a:t> deaths </a:t>
            </a:r>
            <a:r>
              <a:rPr lang="en-GB" sz="1200" dirty="0" err="1" smtClean="0">
                <a:latin typeface="Comic Sans MS" pitchFamily="66" charset="0"/>
              </a:rPr>
              <a:t>i</a:t>
            </a:r>
            <a:r>
              <a:rPr lang="en-GB" sz="1200" dirty="0" smtClean="0">
                <a:latin typeface="Comic Sans MS" pitchFamily="66" charset="0"/>
              </a:rPr>
              <a:t>. grade </a:t>
            </a:r>
            <a:r>
              <a:rPr lang="en-GB" sz="1200" dirty="0" err="1" smtClean="0">
                <a:latin typeface="Comic Sans MS" pitchFamily="66" charset="0"/>
              </a:rPr>
              <a:t>i</a:t>
            </a:r>
            <a:r>
              <a:rPr lang="en-GB" sz="1200" dirty="0" smtClean="0">
                <a:latin typeface="Comic Sans MS" pitchFamily="66" charset="0"/>
              </a:rPr>
              <a:t>. </a:t>
            </a:r>
            <a:r>
              <a:rPr lang="en-GB" sz="1200" dirty="0" err="1" smtClean="0">
                <a:latin typeface="Comic Sans MS" pitchFamily="66" charset="0"/>
              </a:rPr>
              <a:t>agegrp</a:t>
            </a:r>
            <a:r>
              <a:rPr lang="en-GB" sz="1200" dirty="0" smtClean="0">
                <a:latin typeface="Comic Sans MS" pitchFamily="66" charset="0"/>
              </a:rPr>
              <a:t>, e (</a:t>
            </a:r>
            <a:r>
              <a:rPr lang="en-GB" sz="1200" dirty="0" err="1" smtClean="0">
                <a:latin typeface="Comic Sans MS" pitchFamily="66" charset="0"/>
              </a:rPr>
              <a:t>pyrs</a:t>
            </a:r>
            <a:r>
              <a:rPr lang="en-GB" sz="1200" dirty="0" smtClean="0">
                <a:latin typeface="Comic Sans MS" pitchFamily="66" charset="0"/>
              </a:rPr>
              <a:t>)</a:t>
            </a:r>
            <a:endParaRPr lang="el-GR" sz="1200" dirty="0" smtClean="0">
              <a:latin typeface="Comic Sans MS" pitchFamily="66" charset="0"/>
            </a:endParaRPr>
          </a:p>
          <a:p>
            <a:r>
              <a:rPr lang="en-US" sz="1200" dirty="0" err="1" smtClean="0">
                <a:latin typeface="Comic Sans MS" pitchFamily="66" charset="0"/>
              </a:rPr>
              <a:t>est</a:t>
            </a:r>
            <a:r>
              <a:rPr lang="en-US" sz="1200" dirty="0" smtClean="0">
                <a:latin typeface="Comic Sans MS" pitchFamily="66" charset="0"/>
              </a:rPr>
              <a:t> store B</a:t>
            </a:r>
          </a:p>
          <a:p>
            <a:r>
              <a:rPr lang="en-US" sz="1200" dirty="0" err="1" smtClean="0">
                <a:latin typeface="Comic Sans MS" pitchFamily="66" charset="0"/>
              </a:rPr>
              <a:t>lrtest</a:t>
            </a:r>
            <a:r>
              <a:rPr lang="en-US" sz="1200" dirty="0" smtClean="0">
                <a:latin typeface="Comic Sans MS" pitchFamily="66" charset="0"/>
              </a:rPr>
              <a:t> A B</a:t>
            </a:r>
          </a:p>
          <a:p>
            <a:r>
              <a:rPr lang="en-GB" sz="1200" dirty="0" smtClean="0">
                <a:latin typeface="Comic Sans MS" pitchFamily="66" charset="0"/>
              </a:rPr>
              <a:t>likelihood-ratio test chi2(5) = 10.43, (Assumption: B nested in A) </a:t>
            </a:r>
            <a:r>
              <a:rPr lang="en-GB" sz="1200" dirty="0" err="1" smtClean="0">
                <a:latin typeface="Comic Sans MS" pitchFamily="66" charset="0"/>
              </a:rPr>
              <a:t>Prob</a:t>
            </a:r>
            <a:r>
              <a:rPr lang="en-GB" sz="1200" dirty="0" smtClean="0">
                <a:latin typeface="Comic Sans MS" pitchFamily="66" charset="0"/>
              </a:rPr>
              <a:t> &gt; chi2 = 0.0640</a:t>
            </a:r>
          </a:p>
        </p:txBody>
      </p:sp>
      <p:sp>
        <p:nvSpPr>
          <p:cNvPr id="11" name="Oval 10"/>
          <p:cNvSpPr/>
          <p:nvPr/>
        </p:nvSpPr>
        <p:spPr>
          <a:xfrm>
            <a:off x="467544" y="6309320"/>
            <a:ext cx="2304256" cy="5486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6588224" y="5301208"/>
            <a:ext cx="136815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3680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animBg="1"/>
      <p:bldP spid="10" grpId="0"/>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Exercise</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dirty="0" smtClean="0"/>
              <a:t>Έστω </a:t>
            </a:r>
            <a:r>
              <a:rPr lang="el-GR" dirty="0"/>
              <a:t>επιδημιολογική μελέτη κοορτής η οποία στοχεύει στην εκτίμηση της επίδρασης της κατανάλωσης του καφέ  στην ανάπτυξη καρκίνου του ήπατος. </a:t>
            </a:r>
            <a:endParaRPr lang="en-US" dirty="0" smtClean="0"/>
          </a:p>
          <a:p>
            <a:r>
              <a:rPr lang="el-GR" dirty="0" smtClean="0"/>
              <a:t> Έστω</a:t>
            </a:r>
            <a:r>
              <a:rPr lang="en-US" dirty="0" smtClean="0"/>
              <a:t>:</a:t>
            </a:r>
          </a:p>
          <a:p>
            <a:pPr lvl="1"/>
            <a:r>
              <a:rPr lang="el-GR" dirty="0" smtClean="0"/>
              <a:t> </a:t>
            </a:r>
            <a:r>
              <a:rPr lang="el-GR" dirty="0"/>
              <a:t>Υ</a:t>
            </a:r>
            <a:r>
              <a:rPr lang="en-US" baseline="-25000" dirty="0" err="1"/>
              <a:t>i</a:t>
            </a:r>
            <a:r>
              <a:rPr lang="el-GR" dirty="0"/>
              <a:t> ο χρόνος παρακολούθησης για κάθε άτομο </a:t>
            </a:r>
            <a:r>
              <a:rPr lang="en-US" dirty="0" err="1"/>
              <a:t>i</a:t>
            </a:r>
            <a:r>
              <a:rPr lang="el-GR" dirty="0"/>
              <a:t> της </a:t>
            </a:r>
            <a:r>
              <a:rPr lang="el-GR" dirty="0" smtClean="0"/>
              <a:t>κοορτής</a:t>
            </a:r>
            <a:endParaRPr lang="en-US" dirty="0" smtClean="0"/>
          </a:p>
          <a:p>
            <a:pPr lvl="1"/>
            <a:r>
              <a:rPr lang="el-GR" dirty="0" smtClean="0"/>
              <a:t>λ</a:t>
            </a:r>
            <a:r>
              <a:rPr lang="en-US" baseline="-25000" dirty="0" err="1"/>
              <a:t>i</a:t>
            </a:r>
            <a:r>
              <a:rPr lang="el-GR" dirty="0"/>
              <a:t> ο ρυθμός ανάπτυξης του καρκίνου του ήπατος για το άτομο </a:t>
            </a:r>
            <a:r>
              <a:rPr lang="en-US" dirty="0" err="1"/>
              <a:t>i</a:t>
            </a:r>
            <a:r>
              <a:rPr lang="el-GR" dirty="0"/>
              <a:t>.  </a:t>
            </a:r>
            <a:endParaRPr lang="en-US" dirty="0" smtClean="0"/>
          </a:p>
          <a:p>
            <a:r>
              <a:rPr lang="el-GR" dirty="0" smtClean="0"/>
              <a:t>Θεωρείστε </a:t>
            </a:r>
            <a:r>
              <a:rPr lang="el-GR" dirty="0"/>
              <a:t>επίσης πιθανό συχγυτικό παράγοντα την κατανάλωση αλκοόλ .  </a:t>
            </a:r>
            <a:endParaRPr lang="en-US" dirty="0"/>
          </a:p>
        </p:txBody>
      </p:sp>
    </p:spTree>
    <p:extLst>
      <p:ext uri="{BB962C8B-B14F-4D97-AF65-F5344CB8AC3E}">
        <p14:creationId xmlns:p14="http://schemas.microsoft.com/office/powerpoint/2010/main" val="3179122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Exercise</a:t>
            </a:r>
            <a:endParaRPr lang="en-US" dirty="0"/>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dirty="0">
                <a:latin typeface="Comic Sans MS" panose="030F0702030302020204" pitchFamily="66" charset="0"/>
              </a:rPr>
              <a:t>Εάν η ανάλυση πραγματοποιηθεί με το παρακάτω μοντέλο </a:t>
            </a:r>
            <a:r>
              <a:rPr lang="en-US" dirty="0">
                <a:latin typeface="Comic Sans MS" panose="030F0702030302020204" pitchFamily="66" charset="0"/>
              </a:rPr>
              <a:t>Poisson</a:t>
            </a:r>
            <a:r>
              <a:rPr lang="el-GR" dirty="0">
                <a:latin typeface="Comic Sans MS" panose="030F0702030302020204" pitchFamily="66" charset="0"/>
              </a:rPr>
              <a:t>:</a:t>
            </a:r>
            <a:endParaRPr lang="en-US" dirty="0">
              <a:latin typeface="Comic Sans MS" panose="030F0702030302020204" pitchFamily="66" charset="0"/>
            </a:endParaRPr>
          </a:p>
          <a:p>
            <a:pPr marL="0" indent="0">
              <a:buNone/>
            </a:pPr>
            <a:r>
              <a:rPr lang="el-GR" dirty="0">
                <a:latin typeface="Comic Sans MS" panose="030F0702030302020204" pitchFamily="66" charset="0"/>
              </a:rPr>
              <a:t>Μοντέλο</a:t>
            </a:r>
            <a:r>
              <a:rPr lang="en-US" dirty="0">
                <a:latin typeface="Comic Sans MS" panose="030F0702030302020204" pitchFamily="66" charset="0"/>
              </a:rPr>
              <a:t> Poisson: </a:t>
            </a:r>
          </a:p>
          <a:p>
            <a:pPr marL="0" indent="0">
              <a:buNone/>
            </a:pPr>
            <a:r>
              <a:rPr lang="fr-FR" dirty="0">
                <a:latin typeface="Comic Sans MS" panose="030F0702030302020204" pitchFamily="66" charset="0"/>
              </a:rPr>
              <a:t>Log (</a:t>
            </a:r>
            <a:r>
              <a:rPr lang="el-GR" dirty="0">
                <a:latin typeface="Comic Sans MS" panose="030F0702030302020204" pitchFamily="66" charset="0"/>
              </a:rPr>
              <a:t>λ</a:t>
            </a:r>
            <a:r>
              <a:rPr lang="fr-FR" dirty="0">
                <a:latin typeface="Comic Sans MS" panose="030F0702030302020204" pitchFamily="66" charset="0"/>
              </a:rPr>
              <a:t>) = </a:t>
            </a:r>
            <a:r>
              <a:rPr lang="el-GR" dirty="0">
                <a:latin typeface="Comic Sans MS" panose="030F0702030302020204" pitchFamily="66" charset="0"/>
              </a:rPr>
              <a:t>α</a:t>
            </a:r>
            <a:r>
              <a:rPr lang="fr-FR" dirty="0">
                <a:latin typeface="Comic Sans MS" panose="030F0702030302020204" pitchFamily="66" charset="0"/>
              </a:rPr>
              <a:t> + </a:t>
            </a:r>
            <a:r>
              <a:rPr lang="el-GR" dirty="0">
                <a:latin typeface="Comic Sans MS" panose="030F0702030302020204" pitchFamily="66" charset="0"/>
              </a:rPr>
              <a:t>β</a:t>
            </a:r>
            <a:r>
              <a:rPr lang="fr-FR" dirty="0">
                <a:latin typeface="Comic Sans MS" panose="030F0702030302020204" pitchFamily="66" charset="0"/>
              </a:rPr>
              <a:t>X + </a:t>
            </a:r>
            <a:r>
              <a:rPr lang="el-GR" dirty="0">
                <a:latin typeface="Comic Sans MS" panose="030F0702030302020204" pitchFamily="66" charset="0"/>
              </a:rPr>
              <a:t>γ</a:t>
            </a:r>
            <a:r>
              <a:rPr lang="fr-FR" baseline="-25000" dirty="0">
                <a:latin typeface="Comic Sans MS" panose="030F0702030302020204" pitchFamily="66" charset="0"/>
              </a:rPr>
              <a:t>1</a:t>
            </a:r>
            <a:r>
              <a:rPr lang="fr-FR" dirty="0">
                <a:latin typeface="Comic Sans MS" panose="030F0702030302020204" pitchFamily="66" charset="0"/>
              </a:rPr>
              <a:t>Z</a:t>
            </a:r>
            <a:r>
              <a:rPr lang="fr-FR" baseline="-25000" dirty="0">
                <a:latin typeface="Comic Sans MS" panose="030F0702030302020204" pitchFamily="66" charset="0"/>
              </a:rPr>
              <a:t>1 + </a:t>
            </a:r>
            <a:r>
              <a:rPr lang="el-GR" dirty="0">
                <a:latin typeface="Comic Sans MS" panose="030F0702030302020204" pitchFamily="66" charset="0"/>
              </a:rPr>
              <a:t>γ</a:t>
            </a:r>
            <a:r>
              <a:rPr lang="fr-FR" baseline="-25000" dirty="0">
                <a:latin typeface="Comic Sans MS" panose="030F0702030302020204" pitchFamily="66" charset="0"/>
              </a:rPr>
              <a:t>2</a:t>
            </a:r>
            <a:r>
              <a:rPr lang="fr-FR" dirty="0">
                <a:latin typeface="Comic Sans MS" panose="030F0702030302020204" pitchFamily="66" charset="0"/>
              </a:rPr>
              <a:t>Z</a:t>
            </a:r>
            <a:r>
              <a:rPr lang="fr-FR" baseline="-25000" dirty="0">
                <a:latin typeface="Comic Sans MS" panose="030F0702030302020204" pitchFamily="66" charset="0"/>
              </a:rPr>
              <a:t>2 + </a:t>
            </a:r>
            <a:r>
              <a:rPr lang="el-GR" dirty="0">
                <a:latin typeface="Comic Sans MS" panose="030F0702030302020204" pitchFamily="66" charset="0"/>
              </a:rPr>
              <a:t>δ</a:t>
            </a:r>
            <a:r>
              <a:rPr lang="fr-FR" baseline="-25000" dirty="0">
                <a:latin typeface="Comic Sans MS" panose="030F0702030302020204" pitchFamily="66" charset="0"/>
              </a:rPr>
              <a:t>1 </a:t>
            </a:r>
            <a:r>
              <a:rPr lang="fr-FR" dirty="0" smtClean="0">
                <a:latin typeface="Comic Sans MS" panose="030F0702030302020204" pitchFamily="66" charset="0"/>
              </a:rPr>
              <a:t>(XZ</a:t>
            </a:r>
            <a:r>
              <a:rPr lang="fr-FR" baseline="-25000" dirty="0" smtClean="0">
                <a:latin typeface="Comic Sans MS" panose="030F0702030302020204" pitchFamily="66" charset="0"/>
              </a:rPr>
              <a:t>1</a:t>
            </a:r>
            <a:r>
              <a:rPr lang="fr-FR" dirty="0">
                <a:latin typeface="Comic Sans MS" panose="030F0702030302020204" pitchFamily="66" charset="0"/>
              </a:rPr>
              <a:t>) + </a:t>
            </a:r>
            <a:r>
              <a:rPr lang="el-GR" dirty="0">
                <a:latin typeface="Comic Sans MS" panose="030F0702030302020204" pitchFamily="66" charset="0"/>
              </a:rPr>
              <a:t>δ</a:t>
            </a:r>
            <a:r>
              <a:rPr lang="fr-FR" baseline="-25000" dirty="0">
                <a:latin typeface="Comic Sans MS" panose="030F0702030302020204" pitchFamily="66" charset="0"/>
              </a:rPr>
              <a:t>2 </a:t>
            </a:r>
            <a:r>
              <a:rPr lang="fr-FR" dirty="0" smtClean="0">
                <a:latin typeface="Comic Sans MS" panose="030F0702030302020204" pitchFamily="66" charset="0"/>
              </a:rPr>
              <a:t>(XZ</a:t>
            </a:r>
            <a:r>
              <a:rPr lang="fr-FR" baseline="-25000" dirty="0" smtClean="0">
                <a:latin typeface="Comic Sans MS" panose="030F0702030302020204" pitchFamily="66" charset="0"/>
              </a:rPr>
              <a:t>2</a:t>
            </a:r>
            <a:r>
              <a:rPr lang="fr-FR" dirty="0">
                <a:latin typeface="Comic Sans MS" panose="030F0702030302020204" pitchFamily="66" charset="0"/>
              </a:rPr>
              <a:t>), </a:t>
            </a:r>
            <a:r>
              <a:rPr lang="el-GR" dirty="0">
                <a:latin typeface="Comic Sans MS" panose="030F0702030302020204" pitchFamily="66" charset="0"/>
              </a:rPr>
              <a:t>όπου</a:t>
            </a:r>
            <a:r>
              <a:rPr lang="en-US" dirty="0">
                <a:latin typeface="Comic Sans MS" panose="030F0702030302020204" pitchFamily="66" charset="0"/>
              </a:rPr>
              <a:t>:</a:t>
            </a:r>
          </a:p>
          <a:p>
            <a:pPr marL="0" indent="0">
              <a:buNone/>
            </a:pPr>
            <a:r>
              <a:rPr lang="el-GR" dirty="0">
                <a:latin typeface="Comic Sans MS" panose="030F0702030302020204" pitchFamily="66" charset="0"/>
              </a:rPr>
              <a:t>Χ= κατανάλωση καφέ κατά την είσοδο στην μελέτη: 0 = &lt; 1 φλυτζάνι την ημέρα; 1 = </a:t>
            </a:r>
            <a:r>
              <a:rPr lang="el-GR" u="sng" dirty="0">
                <a:latin typeface="Comic Sans MS" panose="030F0702030302020204" pitchFamily="66" charset="0"/>
              </a:rPr>
              <a:t>&gt;</a:t>
            </a:r>
            <a:r>
              <a:rPr lang="el-GR" dirty="0">
                <a:latin typeface="Comic Sans MS" panose="030F0702030302020204" pitchFamily="66" charset="0"/>
              </a:rPr>
              <a:t> 1 φλυτζάνι την ημέρα,</a:t>
            </a:r>
            <a:endParaRPr lang="en-US" dirty="0">
              <a:latin typeface="Comic Sans MS" panose="030F0702030302020204" pitchFamily="66" charset="0"/>
            </a:endParaRPr>
          </a:p>
          <a:p>
            <a:pPr marL="0" indent="0">
              <a:buNone/>
            </a:pPr>
            <a:r>
              <a:rPr lang="el-GR" dirty="0">
                <a:latin typeface="Comic Sans MS" panose="030F0702030302020204" pitchFamily="66" charset="0"/>
              </a:rPr>
              <a:t>Ζ= </a:t>
            </a:r>
            <a:r>
              <a:rPr lang="el-GR" dirty="0" err="1">
                <a:latin typeface="Comic Sans MS" panose="030F0702030302020204" pitchFamily="66" charset="0"/>
              </a:rPr>
              <a:t>ημ</a:t>
            </a:r>
            <a:r>
              <a:rPr lang="el-GR" dirty="0">
                <a:latin typeface="Comic Sans MS" panose="030F0702030302020204" pitchFamily="66" charset="0"/>
              </a:rPr>
              <a:t>/</a:t>
            </a:r>
            <a:r>
              <a:rPr lang="el-GR" dirty="0" err="1">
                <a:latin typeface="Comic Sans MS" panose="030F0702030302020204" pitchFamily="66" charset="0"/>
              </a:rPr>
              <a:t>σια</a:t>
            </a:r>
            <a:r>
              <a:rPr lang="el-GR" dirty="0">
                <a:latin typeface="Comic Sans MS" panose="030F0702030302020204" pitchFamily="66" charset="0"/>
              </a:rPr>
              <a:t> κατανάλωση αλκοόλ κατά την είσοδο στην μελέτη: 0=χαμηλή; 1=μέτρια; 2=υψηλή, και </a:t>
            </a:r>
            <a:r>
              <a:rPr lang="fr-FR" dirty="0">
                <a:latin typeface="Comic Sans MS" panose="030F0702030302020204" pitchFamily="66" charset="0"/>
              </a:rPr>
              <a:t>Z</a:t>
            </a:r>
            <a:r>
              <a:rPr lang="fr-FR" baseline="-25000" dirty="0">
                <a:latin typeface="Comic Sans MS" panose="030F0702030302020204" pitchFamily="66" charset="0"/>
              </a:rPr>
              <a:t>1</a:t>
            </a:r>
            <a:r>
              <a:rPr lang="fr-FR" dirty="0">
                <a:latin typeface="Comic Sans MS" panose="030F0702030302020204" pitchFamily="66" charset="0"/>
              </a:rPr>
              <a:t> </a:t>
            </a:r>
            <a:r>
              <a:rPr lang="el-GR" dirty="0">
                <a:latin typeface="Comic Sans MS" panose="030F0702030302020204" pitchFamily="66" charset="0"/>
              </a:rPr>
              <a:t>, </a:t>
            </a:r>
            <a:r>
              <a:rPr lang="fr-FR" dirty="0" smtClean="0">
                <a:latin typeface="Comic Sans MS" panose="030F0702030302020204" pitchFamily="66" charset="0"/>
              </a:rPr>
              <a:t>Z</a:t>
            </a:r>
            <a:r>
              <a:rPr lang="fr-FR" baseline="-25000" dirty="0" smtClean="0">
                <a:latin typeface="Comic Sans MS" panose="030F0702030302020204" pitchFamily="66" charset="0"/>
              </a:rPr>
              <a:t>2 </a:t>
            </a:r>
            <a:r>
              <a:rPr lang="el-GR" dirty="0" smtClean="0">
                <a:latin typeface="Comic Sans MS" panose="030F0702030302020204" pitchFamily="66" charset="0"/>
              </a:rPr>
              <a:t>μεταβλητές-δείκτες </a:t>
            </a:r>
            <a:r>
              <a:rPr lang="el-GR" dirty="0">
                <a:latin typeface="Comic Sans MS" panose="030F0702030302020204" pitchFamily="66" charset="0"/>
              </a:rPr>
              <a:t>(</a:t>
            </a:r>
            <a:r>
              <a:rPr lang="en-US" dirty="0">
                <a:latin typeface="Comic Sans MS" panose="030F0702030302020204" pitchFamily="66" charset="0"/>
              </a:rPr>
              <a:t>dummy variables</a:t>
            </a:r>
            <a:r>
              <a:rPr lang="el-GR" dirty="0">
                <a:latin typeface="Comic Sans MS" panose="030F0702030302020204" pitchFamily="66" charset="0"/>
              </a:rPr>
              <a:t>) για τον παράγοντα «κατανάλωση αλκοόλ», με:</a:t>
            </a:r>
            <a:endParaRPr lang="en-US" dirty="0">
              <a:latin typeface="Comic Sans MS" panose="030F0702030302020204" pitchFamily="66" charset="0"/>
            </a:endParaRPr>
          </a:p>
          <a:p>
            <a:pPr marL="0" indent="0">
              <a:buNone/>
            </a:pPr>
            <a:r>
              <a:rPr lang="el-GR" dirty="0">
                <a:latin typeface="Comic Sans MS" panose="030F0702030302020204" pitchFamily="66" charset="0"/>
              </a:rPr>
              <a:t> </a:t>
            </a:r>
            <a:r>
              <a:rPr lang="fr-FR" dirty="0">
                <a:latin typeface="Comic Sans MS" panose="030F0702030302020204" pitchFamily="66" charset="0"/>
              </a:rPr>
              <a:t>Z</a:t>
            </a:r>
            <a:r>
              <a:rPr lang="fr-FR" baseline="-25000" dirty="0">
                <a:latin typeface="Comic Sans MS" panose="030F0702030302020204" pitchFamily="66" charset="0"/>
              </a:rPr>
              <a:t>1 </a:t>
            </a:r>
            <a:r>
              <a:rPr lang="el-GR" dirty="0">
                <a:latin typeface="Comic Sans MS" panose="030F0702030302020204" pitchFamily="66" charset="0"/>
              </a:rPr>
              <a:t>(1=μέτρια </a:t>
            </a:r>
            <a:r>
              <a:rPr lang="el-GR" dirty="0" err="1">
                <a:latin typeface="Comic Sans MS" panose="030F0702030302020204" pitchFamily="66" charset="0"/>
              </a:rPr>
              <a:t>ημ</a:t>
            </a:r>
            <a:r>
              <a:rPr lang="el-GR" dirty="0">
                <a:latin typeface="Comic Sans MS" panose="030F0702030302020204" pitchFamily="66" charset="0"/>
              </a:rPr>
              <a:t>/</a:t>
            </a:r>
            <a:r>
              <a:rPr lang="el-GR" dirty="0" err="1">
                <a:latin typeface="Comic Sans MS" panose="030F0702030302020204" pitchFamily="66" charset="0"/>
              </a:rPr>
              <a:t>σια</a:t>
            </a:r>
            <a:r>
              <a:rPr lang="el-GR" dirty="0">
                <a:latin typeface="Comic Sans MS" panose="030F0702030302020204" pitchFamily="66" charset="0"/>
              </a:rPr>
              <a:t> κατανάλωση αλκοόλ, 0 = άλλο), </a:t>
            </a:r>
            <a:endParaRPr lang="en-US" dirty="0">
              <a:latin typeface="Comic Sans MS" panose="030F0702030302020204" pitchFamily="66" charset="0"/>
            </a:endParaRPr>
          </a:p>
          <a:p>
            <a:pPr marL="0" indent="0">
              <a:buNone/>
            </a:pPr>
            <a:r>
              <a:rPr lang="fr-FR" dirty="0">
                <a:latin typeface="Comic Sans MS" panose="030F0702030302020204" pitchFamily="66" charset="0"/>
              </a:rPr>
              <a:t>Z</a:t>
            </a:r>
            <a:r>
              <a:rPr lang="fr-FR" baseline="-25000" dirty="0">
                <a:latin typeface="Comic Sans MS" panose="030F0702030302020204" pitchFamily="66" charset="0"/>
              </a:rPr>
              <a:t>2</a:t>
            </a:r>
            <a:r>
              <a:rPr lang="el-GR" dirty="0">
                <a:latin typeface="Comic Sans MS" panose="030F0702030302020204" pitchFamily="66" charset="0"/>
              </a:rPr>
              <a:t> (1=υψηλή </a:t>
            </a:r>
            <a:r>
              <a:rPr lang="el-GR" dirty="0" err="1">
                <a:latin typeface="Comic Sans MS" panose="030F0702030302020204" pitchFamily="66" charset="0"/>
              </a:rPr>
              <a:t>ημ</a:t>
            </a:r>
            <a:r>
              <a:rPr lang="el-GR" dirty="0">
                <a:latin typeface="Comic Sans MS" panose="030F0702030302020204" pitchFamily="66" charset="0"/>
              </a:rPr>
              <a:t>/</a:t>
            </a:r>
            <a:r>
              <a:rPr lang="el-GR" dirty="0" err="1">
                <a:latin typeface="Comic Sans MS" panose="030F0702030302020204" pitchFamily="66" charset="0"/>
              </a:rPr>
              <a:t>σια</a:t>
            </a:r>
            <a:r>
              <a:rPr lang="el-GR" dirty="0">
                <a:latin typeface="Comic Sans MS" panose="030F0702030302020204" pitchFamily="66" charset="0"/>
              </a:rPr>
              <a:t> κατανάλωση αλκοόλ, 0 = άλλο) </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r>
              <a:rPr lang="el-GR" dirty="0" smtClean="0">
                <a:latin typeface="Comic Sans MS" panose="030F0702030302020204" pitchFamily="66" charset="0"/>
              </a:rPr>
              <a:t>Δώστε </a:t>
            </a:r>
            <a:r>
              <a:rPr lang="el-GR" dirty="0">
                <a:latin typeface="Comic Sans MS" panose="030F0702030302020204" pitchFamily="66" charset="0"/>
              </a:rPr>
              <a:t>την εκτίμηση </a:t>
            </a:r>
            <a:r>
              <a:rPr lang="el-GR" b="1" dirty="0">
                <a:latin typeface="Comic Sans MS" panose="030F0702030302020204" pitchFamily="66" charset="0"/>
              </a:rPr>
              <a:t>του ρυθμού</a:t>
            </a:r>
            <a:r>
              <a:rPr lang="el-GR" dirty="0">
                <a:latin typeface="Comic Sans MS" panose="030F0702030302020204" pitchFamily="66" charset="0"/>
              </a:rPr>
              <a:t> ανάπτυξης καρκίνου του ήπατος σε κάθε μια από τις κατηγορίες του παράγοντα κατανάλωση </a:t>
            </a:r>
            <a:r>
              <a:rPr lang="el-GR" dirty="0" smtClean="0">
                <a:latin typeface="Comic Sans MS" panose="030F0702030302020204" pitchFamily="66" charset="0"/>
              </a:rPr>
              <a:t>αλκοόλ</a:t>
            </a:r>
            <a:endParaRPr lang="en-US" dirty="0" smtClean="0">
              <a:latin typeface="Comic Sans MS" panose="030F0702030302020204" pitchFamily="66" charset="0"/>
            </a:endParaRPr>
          </a:p>
          <a:p>
            <a:endParaRPr lang="en-US" dirty="0">
              <a:latin typeface="Comic Sans MS" panose="030F0702030302020204" pitchFamily="66" charset="0"/>
            </a:endParaRPr>
          </a:p>
          <a:p>
            <a:r>
              <a:rPr lang="el-GR" dirty="0" smtClean="0">
                <a:latin typeface="Comic Sans MS" panose="030F0702030302020204" pitchFamily="66" charset="0"/>
              </a:rPr>
              <a:t>Τι </a:t>
            </a:r>
            <a:r>
              <a:rPr lang="el-GR" dirty="0">
                <a:latin typeface="Comic Sans MS" panose="030F0702030302020204" pitchFamily="66" charset="0"/>
              </a:rPr>
              <a:t>υποθέτει το παραπάνω μοντέλο για τον ρόλο της κατανάλωσης αλκοόλ όσον αφορά την επίδρασή του στην εκτίμηση του σχετικού κινδύνου για ανάπτυξη καρκίνου του ήπατος σε σχέση με την κατανάλωση καφέ;</a:t>
            </a:r>
            <a:endParaRPr lang="en-US" dirty="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2492222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References</a:t>
            </a:r>
            <a:endParaRPr lang="el-GR" sz="3200" b="1" dirty="0">
              <a:solidFill>
                <a:srgbClr val="FF0000"/>
              </a:solidFill>
            </a:endParaRPr>
          </a:p>
        </p:txBody>
      </p:sp>
      <p:sp>
        <p:nvSpPr>
          <p:cNvPr id="3" name="Content Placeholder 2"/>
          <p:cNvSpPr>
            <a:spLocks noGrp="1"/>
          </p:cNvSpPr>
          <p:nvPr>
            <p:ph idx="1"/>
          </p:nvPr>
        </p:nvSpPr>
        <p:spPr>
          <a:xfrm>
            <a:off x="381000" y="1970838"/>
            <a:ext cx="8610600" cy="3867894"/>
          </a:xfrm>
        </p:spPr>
        <p:txBody>
          <a:bodyPr>
            <a:normAutofit/>
          </a:bodyPr>
          <a:lstStyle/>
          <a:p>
            <a:r>
              <a:rPr lang="en-US" sz="1650" dirty="0" err="1"/>
              <a:t>Hosmer</a:t>
            </a:r>
            <a:r>
              <a:rPr lang="en-US" sz="1650" dirty="0"/>
              <a:t> DW, </a:t>
            </a:r>
            <a:r>
              <a:rPr lang="en-US" sz="1650" dirty="0" err="1"/>
              <a:t>Lemeshow</a:t>
            </a:r>
            <a:r>
              <a:rPr lang="en-US" sz="1650" dirty="0"/>
              <a:t> S. Confidence interval estimation of interaction. </a:t>
            </a:r>
            <a:r>
              <a:rPr lang="en-US" sz="1650" i="1" dirty="0"/>
              <a:t>Epidemiology</a:t>
            </a:r>
            <a:r>
              <a:rPr lang="en-US" sz="1650" dirty="0"/>
              <a:t> 1992;</a:t>
            </a:r>
            <a:r>
              <a:rPr lang="en-US" sz="1650" b="1" dirty="0"/>
              <a:t>3</a:t>
            </a:r>
            <a:r>
              <a:rPr lang="en-US" sz="1650" dirty="0"/>
              <a:t>:452-6</a:t>
            </a:r>
          </a:p>
          <a:p>
            <a:r>
              <a:rPr lang="en-US" sz="1650" dirty="0"/>
              <a:t>Hunter DJ. Gene-environment interactions in human diseases. </a:t>
            </a:r>
            <a:r>
              <a:rPr lang="en-US" sz="1650" i="1" dirty="0"/>
              <a:t>Nature Reviews Genetics</a:t>
            </a:r>
            <a:r>
              <a:rPr lang="en-US" sz="1650" dirty="0"/>
              <a:t> 2005, </a:t>
            </a:r>
            <a:r>
              <a:rPr lang="en-US" sz="1650" b="1" dirty="0"/>
              <a:t>6</a:t>
            </a:r>
            <a:r>
              <a:rPr lang="en-US" sz="1650" dirty="0"/>
              <a:t>:287-298. </a:t>
            </a:r>
            <a:endParaRPr lang="el-GR" sz="1650" dirty="0"/>
          </a:p>
          <a:p>
            <a:r>
              <a:rPr lang="en-US" sz="1650" dirty="0" err="1"/>
              <a:t>Knol</a:t>
            </a:r>
            <a:r>
              <a:rPr lang="en-US" sz="1650" dirty="0"/>
              <a:t> MJ. and </a:t>
            </a:r>
            <a:r>
              <a:rPr lang="en-US" sz="1650" dirty="0" err="1"/>
              <a:t>VanderWeele</a:t>
            </a:r>
            <a:r>
              <a:rPr lang="en-US" sz="1650" dirty="0"/>
              <a:t> TJ. Guidelines for presenting analyses of effect modification and interaction. </a:t>
            </a:r>
            <a:r>
              <a:rPr lang="en-US" sz="1650" i="1" dirty="0" err="1"/>
              <a:t>Int</a:t>
            </a:r>
            <a:r>
              <a:rPr lang="en-US" sz="1650" i="1" dirty="0"/>
              <a:t> J </a:t>
            </a:r>
            <a:r>
              <a:rPr lang="en-US" sz="1650" i="1" dirty="0" err="1"/>
              <a:t>Epidemiol</a:t>
            </a:r>
            <a:r>
              <a:rPr lang="el-GR" sz="1650" dirty="0"/>
              <a:t> 2012</a:t>
            </a:r>
            <a:r>
              <a:rPr lang="en-US" sz="1650" dirty="0"/>
              <a:t>, 41:514-520.</a:t>
            </a:r>
          </a:p>
          <a:p>
            <a:pPr lvl="0"/>
            <a:r>
              <a:rPr lang="en-US" sz="1650" dirty="0" err="1"/>
              <a:t>Knol</a:t>
            </a:r>
            <a:r>
              <a:rPr lang="en-US" sz="1650" dirty="0"/>
              <a:t> MJ, </a:t>
            </a:r>
            <a:r>
              <a:rPr lang="en-US" sz="1650" dirty="0" err="1"/>
              <a:t>Vandelweele</a:t>
            </a:r>
            <a:r>
              <a:rPr lang="en-US" sz="1650" dirty="0"/>
              <a:t> TJ, </a:t>
            </a:r>
            <a:r>
              <a:rPr lang="en-US" sz="1650" dirty="0" err="1"/>
              <a:t>Groenwold</a:t>
            </a:r>
            <a:r>
              <a:rPr lang="en-US" sz="1650" dirty="0"/>
              <a:t> RH, </a:t>
            </a:r>
            <a:r>
              <a:rPr lang="en-US" sz="1650" dirty="0" err="1"/>
              <a:t>Klungel</a:t>
            </a:r>
            <a:r>
              <a:rPr lang="en-US" sz="1650" dirty="0"/>
              <a:t> OH, Rovers MM, </a:t>
            </a:r>
            <a:r>
              <a:rPr lang="en-US" sz="1650" dirty="0" err="1"/>
              <a:t>Grobbee</a:t>
            </a:r>
            <a:r>
              <a:rPr lang="en-US" sz="1650" dirty="0"/>
              <a:t> DE. Estimating measures of interaction on an additive scale for preventive exposures. </a:t>
            </a:r>
            <a:r>
              <a:rPr lang="en-US" sz="1650" i="1" dirty="0" err="1"/>
              <a:t>Eur</a:t>
            </a:r>
            <a:r>
              <a:rPr lang="en-US" sz="1650" i="1" dirty="0"/>
              <a:t> J </a:t>
            </a:r>
            <a:r>
              <a:rPr lang="en-US" sz="1650" i="1" dirty="0" err="1"/>
              <a:t>Epidemiol</a:t>
            </a:r>
            <a:r>
              <a:rPr lang="en-US" sz="1650" dirty="0"/>
              <a:t> 2011;</a:t>
            </a:r>
            <a:r>
              <a:rPr lang="en-US" sz="1650" b="1" dirty="0"/>
              <a:t>26</a:t>
            </a:r>
            <a:r>
              <a:rPr lang="en-US" sz="1650" dirty="0"/>
              <a:t>:433-8.</a:t>
            </a:r>
            <a:endParaRPr lang="el-GR" sz="165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46</a:t>
            </a:fld>
            <a:endParaRPr lang="el-GR"/>
          </a:p>
        </p:txBody>
      </p:sp>
    </p:spTree>
    <p:extLst>
      <p:ext uri="{BB962C8B-B14F-4D97-AF65-F5344CB8AC3E}">
        <p14:creationId xmlns:p14="http://schemas.microsoft.com/office/powerpoint/2010/main" val="3183930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References</a:t>
            </a:r>
            <a:endParaRPr lang="el-GR" sz="3200" b="1" dirty="0">
              <a:solidFill>
                <a:srgbClr val="FF0000"/>
              </a:solidFill>
            </a:endParaRPr>
          </a:p>
        </p:txBody>
      </p:sp>
      <p:sp>
        <p:nvSpPr>
          <p:cNvPr id="3" name="Content Placeholder 2"/>
          <p:cNvSpPr>
            <a:spLocks noGrp="1"/>
          </p:cNvSpPr>
          <p:nvPr>
            <p:ph idx="1"/>
          </p:nvPr>
        </p:nvSpPr>
        <p:spPr>
          <a:xfrm>
            <a:off x="228600" y="2132856"/>
            <a:ext cx="8610600" cy="3402378"/>
          </a:xfrm>
        </p:spPr>
        <p:txBody>
          <a:bodyPr>
            <a:normAutofit lnSpcReduction="10000"/>
          </a:bodyPr>
          <a:lstStyle/>
          <a:p>
            <a:r>
              <a:rPr lang="el-GR" sz="1650" dirty="0" err="1"/>
              <a:t>Lawlor</a:t>
            </a:r>
            <a:r>
              <a:rPr lang="el-GR" sz="1650" dirty="0"/>
              <a:t> DA. </a:t>
            </a:r>
            <a:r>
              <a:rPr lang="el-GR" sz="1650" dirty="0" err="1"/>
              <a:t>Biological</a:t>
            </a:r>
            <a:r>
              <a:rPr lang="el-GR" sz="1650" dirty="0"/>
              <a:t> </a:t>
            </a:r>
            <a:r>
              <a:rPr lang="el-GR" sz="1650" dirty="0" err="1"/>
              <a:t>interaction</a:t>
            </a:r>
            <a:r>
              <a:rPr lang="el-GR" sz="1650" dirty="0"/>
              <a:t>: </a:t>
            </a:r>
            <a:r>
              <a:rPr lang="el-GR" sz="1650" dirty="0" err="1"/>
              <a:t>time</a:t>
            </a:r>
            <a:r>
              <a:rPr lang="el-GR" sz="1650" dirty="0"/>
              <a:t> </a:t>
            </a:r>
            <a:r>
              <a:rPr lang="el-GR" sz="1650" dirty="0" err="1"/>
              <a:t>to</a:t>
            </a:r>
            <a:r>
              <a:rPr lang="el-GR" sz="1650" dirty="0"/>
              <a:t> </a:t>
            </a:r>
            <a:r>
              <a:rPr lang="el-GR" sz="1650" dirty="0" err="1"/>
              <a:t>drop</a:t>
            </a:r>
            <a:r>
              <a:rPr lang="el-GR" sz="1650" dirty="0"/>
              <a:t> </a:t>
            </a:r>
            <a:r>
              <a:rPr lang="el-GR" sz="1650" dirty="0" err="1"/>
              <a:t>the</a:t>
            </a:r>
            <a:r>
              <a:rPr lang="el-GR" sz="1650" dirty="0"/>
              <a:t> </a:t>
            </a:r>
            <a:r>
              <a:rPr lang="el-GR" sz="1650" dirty="0" err="1"/>
              <a:t>term</a:t>
            </a:r>
            <a:r>
              <a:rPr lang="el-GR" sz="1650" dirty="0"/>
              <a:t>? </a:t>
            </a:r>
            <a:r>
              <a:rPr lang="el-GR" sz="1650" dirty="0" err="1"/>
              <a:t>Epidemiology</a:t>
            </a:r>
            <a:r>
              <a:rPr lang="el-GR" sz="1650" dirty="0"/>
              <a:t>, 2011;22:148-50</a:t>
            </a:r>
            <a:endParaRPr lang="en-US" sz="1650" dirty="0"/>
          </a:p>
          <a:p>
            <a:r>
              <a:rPr lang="en-US" sz="1650" dirty="0"/>
              <a:t>Rothman KJ. </a:t>
            </a:r>
            <a:r>
              <a:rPr lang="en-US" sz="1650" i="1" dirty="0"/>
              <a:t>Modern Epidemiology</a:t>
            </a:r>
            <a:r>
              <a:rPr lang="en-US" sz="1650" dirty="0"/>
              <a:t>. Boston/Toronto: Little: Brown and Company, 1986</a:t>
            </a:r>
          </a:p>
          <a:p>
            <a:r>
              <a:rPr lang="el-GR" sz="1650" dirty="0" err="1"/>
              <a:t>VanderWeele</a:t>
            </a:r>
            <a:r>
              <a:rPr lang="el-GR" sz="1650" dirty="0"/>
              <a:t> TJ. A </a:t>
            </a:r>
            <a:r>
              <a:rPr lang="el-GR" sz="1650" dirty="0" err="1"/>
              <a:t>word</a:t>
            </a:r>
            <a:r>
              <a:rPr lang="el-GR" sz="1650" dirty="0"/>
              <a:t> </a:t>
            </a:r>
            <a:r>
              <a:rPr lang="el-GR" sz="1650" dirty="0" err="1"/>
              <a:t>and</a:t>
            </a:r>
            <a:r>
              <a:rPr lang="el-GR" sz="1650" dirty="0"/>
              <a:t> </a:t>
            </a:r>
            <a:r>
              <a:rPr lang="el-GR" sz="1650" dirty="0" err="1"/>
              <a:t>that</a:t>
            </a:r>
            <a:r>
              <a:rPr lang="el-GR" sz="1650" dirty="0"/>
              <a:t> </a:t>
            </a:r>
            <a:r>
              <a:rPr lang="el-GR" sz="1650" dirty="0" err="1"/>
              <a:t>to</a:t>
            </a:r>
            <a:r>
              <a:rPr lang="el-GR" sz="1650" dirty="0"/>
              <a:t> </a:t>
            </a:r>
            <a:r>
              <a:rPr lang="el-GR" sz="1650" dirty="0" err="1"/>
              <a:t>which</a:t>
            </a:r>
            <a:r>
              <a:rPr lang="el-GR" sz="1650" dirty="0"/>
              <a:t> </a:t>
            </a:r>
            <a:r>
              <a:rPr lang="el-GR" sz="1650" dirty="0" err="1"/>
              <a:t>it</a:t>
            </a:r>
            <a:r>
              <a:rPr lang="el-GR" sz="1650" dirty="0"/>
              <a:t> </a:t>
            </a:r>
            <a:r>
              <a:rPr lang="el-GR" sz="1650" dirty="0" err="1"/>
              <a:t>once</a:t>
            </a:r>
            <a:r>
              <a:rPr lang="el-GR" sz="1650" dirty="0"/>
              <a:t> </a:t>
            </a:r>
            <a:r>
              <a:rPr lang="el-GR" sz="1650" dirty="0" err="1"/>
              <a:t>referred</a:t>
            </a:r>
            <a:r>
              <a:rPr lang="el-GR" sz="1650" dirty="0"/>
              <a:t>: </a:t>
            </a:r>
            <a:r>
              <a:rPr lang="el-GR" sz="1650" dirty="0" err="1"/>
              <a:t>assessing</a:t>
            </a:r>
            <a:r>
              <a:rPr lang="el-GR" sz="1650" dirty="0"/>
              <a:t> "</a:t>
            </a:r>
            <a:r>
              <a:rPr lang="el-GR" sz="1650" dirty="0" err="1"/>
              <a:t>biologic</a:t>
            </a:r>
            <a:r>
              <a:rPr lang="el-GR" sz="1650" dirty="0"/>
              <a:t>" </a:t>
            </a:r>
            <a:r>
              <a:rPr lang="el-GR" sz="1650" dirty="0" err="1"/>
              <a:t>interaction</a:t>
            </a:r>
            <a:r>
              <a:rPr lang="el-GR" sz="1650" dirty="0"/>
              <a:t>. </a:t>
            </a:r>
            <a:r>
              <a:rPr lang="el-GR" sz="1650" i="1" dirty="0" err="1"/>
              <a:t>Epidemiology</a:t>
            </a:r>
            <a:r>
              <a:rPr lang="el-GR" sz="1650" dirty="0"/>
              <a:t>, 2011; 22:612-613</a:t>
            </a:r>
          </a:p>
          <a:p>
            <a:r>
              <a:rPr lang="en-US" sz="1650" dirty="0"/>
              <a:t>VanderWeele TJ. Reconsidering the denominator of the attributable proportion for</a:t>
            </a:r>
            <a:r>
              <a:rPr lang="el-GR" sz="1650" dirty="0"/>
              <a:t> </a:t>
            </a:r>
            <a:r>
              <a:rPr lang="en-US" sz="1650" dirty="0"/>
              <a:t>interaction</a:t>
            </a:r>
            <a:r>
              <a:rPr lang="el-GR" sz="1650" dirty="0"/>
              <a:t>.</a:t>
            </a:r>
            <a:r>
              <a:rPr lang="en-US" sz="1650" i="1" dirty="0"/>
              <a:t> </a:t>
            </a:r>
            <a:r>
              <a:rPr lang="en-US" sz="1650" i="1" dirty="0" err="1"/>
              <a:t>Eur</a:t>
            </a:r>
            <a:r>
              <a:rPr lang="en-US" sz="1650" i="1" dirty="0"/>
              <a:t> J </a:t>
            </a:r>
            <a:r>
              <a:rPr lang="el-GR" sz="1650" i="1" dirty="0" err="1"/>
              <a:t>Epidemiol</a:t>
            </a:r>
            <a:r>
              <a:rPr lang="el-GR" sz="1650" dirty="0"/>
              <a:t>, 20</a:t>
            </a:r>
            <a:r>
              <a:rPr lang="en-US" sz="1650" dirty="0"/>
              <a:t>13</a:t>
            </a:r>
            <a:r>
              <a:rPr lang="el-GR" sz="1650" dirty="0"/>
              <a:t>;</a:t>
            </a:r>
            <a:r>
              <a:rPr lang="en-US" sz="1650" dirty="0"/>
              <a:t> </a:t>
            </a:r>
            <a:r>
              <a:rPr lang="el-GR" sz="1650" dirty="0"/>
              <a:t>2</a:t>
            </a:r>
            <a:r>
              <a:rPr lang="en-US" sz="1650" dirty="0"/>
              <a:t>8</a:t>
            </a:r>
            <a:r>
              <a:rPr lang="el-GR" sz="1650" dirty="0"/>
              <a:t>(</a:t>
            </a:r>
            <a:r>
              <a:rPr lang="en-US" sz="1650" dirty="0"/>
              <a:t>10</a:t>
            </a:r>
            <a:r>
              <a:rPr lang="el-GR" sz="1650" dirty="0"/>
              <a:t>):</a:t>
            </a:r>
            <a:r>
              <a:rPr lang="en-US" sz="1650" dirty="0"/>
              <a:t> </a:t>
            </a:r>
            <a:r>
              <a:rPr lang="en-US" sz="1650" dirty="0" err="1"/>
              <a:t>doi</a:t>
            </a:r>
            <a:r>
              <a:rPr lang="en-US" sz="1650" dirty="0"/>
              <a:t>: 10.1007/s10654-013-9843-6</a:t>
            </a:r>
            <a:endParaRPr lang="el-GR" sz="1650" dirty="0"/>
          </a:p>
          <a:p>
            <a:r>
              <a:rPr lang="en-US" sz="1650" dirty="0"/>
              <a:t>VanderWeele TJ., </a:t>
            </a:r>
            <a:r>
              <a:rPr lang="en-US" sz="1650" dirty="0" err="1"/>
              <a:t>Tchetgen</a:t>
            </a:r>
            <a:r>
              <a:rPr lang="en-US" sz="1650" dirty="0"/>
              <a:t> </a:t>
            </a:r>
            <a:r>
              <a:rPr lang="en-US" sz="1650" dirty="0" err="1"/>
              <a:t>Tchetgen</a:t>
            </a:r>
            <a:r>
              <a:rPr lang="en-US" sz="1650" dirty="0"/>
              <a:t> EJ. Attributing effects to interactions. </a:t>
            </a:r>
            <a:r>
              <a:rPr lang="el-GR" sz="1650" i="1" dirty="0" err="1"/>
              <a:t>Epidemiology</a:t>
            </a:r>
            <a:r>
              <a:rPr lang="el-GR" sz="1650" dirty="0"/>
              <a:t>, 201</a:t>
            </a:r>
            <a:r>
              <a:rPr lang="en-US" sz="1650" dirty="0"/>
              <a:t>4</a:t>
            </a:r>
            <a:r>
              <a:rPr lang="el-GR" sz="1650" dirty="0"/>
              <a:t>; ;25(5):</a:t>
            </a:r>
            <a:r>
              <a:rPr lang="el-GR" sz="1650" dirty="0" smtClean="0"/>
              <a:t>711-22</a:t>
            </a:r>
            <a:endParaRPr lang="en-US" sz="1650" dirty="0" smtClean="0"/>
          </a:p>
          <a:p>
            <a:endParaRPr lang="en-US" sz="1650" dirty="0"/>
          </a:p>
          <a:p>
            <a:r>
              <a:rPr lang="en-US" sz="1800" dirty="0" err="1" smtClean="0"/>
              <a:t>VanderWeele</a:t>
            </a:r>
            <a:r>
              <a:rPr lang="en-US" sz="1800" dirty="0" smtClean="0"/>
              <a:t> TJ</a:t>
            </a:r>
            <a:r>
              <a:rPr lang="en-US" sz="1800" dirty="0"/>
              <a:t>. </a:t>
            </a:r>
            <a:r>
              <a:rPr lang="en-US" sz="1800" dirty="0" smtClean="0"/>
              <a:t>and </a:t>
            </a:r>
            <a:r>
              <a:rPr lang="en-US" sz="1800" dirty="0" err="1" smtClean="0"/>
              <a:t>Knol</a:t>
            </a:r>
            <a:r>
              <a:rPr lang="en-US" sz="1800" dirty="0" smtClean="0"/>
              <a:t> MJ</a:t>
            </a:r>
            <a:r>
              <a:rPr lang="en-US" sz="1800" dirty="0"/>
              <a:t>. </a:t>
            </a:r>
            <a:r>
              <a:rPr lang="en-US" sz="1800" dirty="0" smtClean="0"/>
              <a:t>A </a:t>
            </a:r>
            <a:r>
              <a:rPr lang="en-US" sz="1800" dirty="0"/>
              <a:t>Tutorial on Interaction. </a:t>
            </a:r>
            <a:r>
              <a:rPr lang="en-US" sz="1800" dirty="0" err="1"/>
              <a:t>Epidemiol</a:t>
            </a:r>
            <a:r>
              <a:rPr lang="en-US" sz="1800" dirty="0"/>
              <a:t>. Methods 2014; 3(1): 33–72</a:t>
            </a:r>
            <a:endParaRPr lang="en-US" sz="1650" dirty="0"/>
          </a:p>
          <a:p>
            <a:endParaRPr lang="el-GR" sz="150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47</a:t>
            </a:fld>
            <a:endParaRPr lang="el-GR"/>
          </a:p>
        </p:txBody>
      </p:sp>
    </p:spTree>
    <p:extLst>
      <p:ext uri="{BB962C8B-B14F-4D97-AF65-F5344CB8AC3E}">
        <p14:creationId xmlns:p14="http://schemas.microsoft.com/office/powerpoint/2010/main" val="371947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685800"/>
            <a:ext cx="6831378" cy="523220"/>
          </a:xfrm>
          <a:prstGeom prst="rect">
            <a:avLst/>
          </a:prstGeom>
          <a:noFill/>
        </p:spPr>
        <p:txBody>
          <a:bodyPr wrap="square" rtlCol="0">
            <a:spAutoFit/>
          </a:bodyPr>
          <a:lstStyle/>
          <a:p>
            <a:pPr algn="ctr"/>
            <a:r>
              <a:rPr lang="en-US" sz="2800" b="1" dirty="0">
                <a:solidFill>
                  <a:srgbClr val="FF0000"/>
                </a:solidFill>
              </a:rPr>
              <a:t>Background on statistical modeling</a:t>
            </a:r>
            <a:endParaRPr lang="el-GR" sz="2800" b="1" dirty="0">
              <a:solidFill>
                <a:srgbClr val="FF0000"/>
              </a:solidFill>
            </a:endParaRPr>
          </a:p>
        </p:txBody>
      </p:sp>
      <p:sp>
        <p:nvSpPr>
          <p:cNvPr id="5" name="TextBox 4"/>
          <p:cNvSpPr txBox="1"/>
          <p:nvPr/>
        </p:nvSpPr>
        <p:spPr>
          <a:xfrm>
            <a:off x="685800" y="1447800"/>
            <a:ext cx="8077200" cy="4708981"/>
          </a:xfrm>
          <a:prstGeom prst="rect">
            <a:avLst/>
          </a:prstGeom>
          <a:noFill/>
        </p:spPr>
        <p:txBody>
          <a:bodyPr wrap="square" rtlCol="0">
            <a:spAutoFit/>
          </a:bodyPr>
          <a:lstStyle/>
          <a:p>
            <a:pPr marL="257175" indent="-257175">
              <a:buFontTx/>
              <a:buChar char="-"/>
            </a:pPr>
            <a:r>
              <a:rPr lang="en-US" sz="2000" dirty="0"/>
              <a:t>Start with the simplest model conceptually and statistically </a:t>
            </a:r>
          </a:p>
          <a:p>
            <a:r>
              <a:rPr lang="en-US" sz="2000" dirty="0"/>
              <a:t>(</a:t>
            </a:r>
            <a:r>
              <a:rPr lang="en-US" sz="2000" dirty="0" err="1"/>
              <a:t>e.g</a:t>
            </a:r>
            <a:r>
              <a:rPr lang="en-US" sz="2000" dirty="0"/>
              <a:t> H</a:t>
            </a:r>
            <a:r>
              <a:rPr lang="en-US" sz="2000" baseline="-25000" dirty="0"/>
              <a:t>0</a:t>
            </a:r>
            <a:r>
              <a:rPr lang="en-US" sz="2000" dirty="0"/>
              <a:t> – the null hypothesis)</a:t>
            </a:r>
          </a:p>
          <a:p>
            <a:endParaRPr lang="en-US" sz="2000" dirty="0"/>
          </a:p>
          <a:p>
            <a:pPr marL="257175" indent="-257175">
              <a:buFontTx/>
              <a:buChar char="-"/>
            </a:pPr>
            <a:r>
              <a:rPr lang="en-US" sz="2000" dirty="0"/>
              <a:t>And then test evidence against it </a:t>
            </a:r>
          </a:p>
          <a:p>
            <a:r>
              <a:rPr lang="en-US" sz="2000" dirty="0"/>
              <a:t>(e.g. H</a:t>
            </a:r>
            <a:r>
              <a:rPr lang="en-US" sz="2000" baseline="-25000" dirty="0"/>
              <a:t>1</a:t>
            </a:r>
            <a:r>
              <a:rPr lang="en-US" sz="2000" dirty="0"/>
              <a:t> – the alternative hypothesis)</a:t>
            </a:r>
          </a:p>
          <a:p>
            <a:endParaRPr lang="en-US" sz="2000" dirty="0"/>
          </a:p>
          <a:p>
            <a:r>
              <a:rPr lang="en-US" sz="2000" dirty="0"/>
              <a:t>Simple hypothesis and modeling:</a:t>
            </a:r>
          </a:p>
          <a:p>
            <a:pPr marL="257175" indent="-257175">
              <a:buFontTx/>
              <a:buChar char="-"/>
            </a:pPr>
            <a:r>
              <a:rPr lang="en-GB" sz="2000" dirty="0"/>
              <a:t>Easy interpretation</a:t>
            </a:r>
          </a:p>
          <a:p>
            <a:pPr marL="257175" indent="-257175">
              <a:buFontTx/>
              <a:buChar char="-"/>
            </a:pPr>
            <a:r>
              <a:rPr lang="en-GB" sz="2000" dirty="0"/>
              <a:t>Less parameters to estimate and communicate</a:t>
            </a:r>
          </a:p>
          <a:p>
            <a:pPr marL="257175" indent="-257175">
              <a:buFontTx/>
              <a:buChar char="-"/>
            </a:pPr>
            <a:endParaRPr lang="en-GB" sz="2000" dirty="0"/>
          </a:p>
          <a:p>
            <a:r>
              <a:rPr lang="en-US" sz="2000" dirty="0"/>
              <a:t>BUT…</a:t>
            </a:r>
          </a:p>
          <a:p>
            <a:r>
              <a:rPr lang="en-US" sz="2000" dirty="0"/>
              <a:t>parsimonious model (optimal):</a:t>
            </a:r>
          </a:p>
          <a:p>
            <a:pPr marL="257175" indent="-257175">
              <a:buFontTx/>
              <a:buChar char="-"/>
            </a:pPr>
            <a:r>
              <a:rPr lang="en-US" sz="2000" u="sng" dirty="0"/>
              <a:t>simplest</a:t>
            </a:r>
            <a:r>
              <a:rPr lang="en-US" sz="2000" dirty="0"/>
              <a:t> (the least number of parameters and thus easy interpretation) model which captures the variability of the observed data</a:t>
            </a: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5</a:t>
            </a:fld>
            <a:endParaRPr lang="el-GR"/>
          </a:p>
        </p:txBody>
      </p:sp>
    </p:spTree>
    <p:extLst>
      <p:ext uri="{BB962C8B-B14F-4D97-AF65-F5344CB8AC3E}">
        <p14:creationId xmlns:p14="http://schemas.microsoft.com/office/powerpoint/2010/main" val="1585411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622" y="1052736"/>
            <a:ext cx="6831378" cy="415498"/>
          </a:xfrm>
          <a:prstGeom prst="rect">
            <a:avLst/>
          </a:prstGeom>
          <a:noFill/>
        </p:spPr>
        <p:txBody>
          <a:bodyPr wrap="square" rtlCol="0">
            <a:spAutoFit/>
          </a:bodyPr>
          <a:lstStyle/>
          <a:p>
            <a:pPr algn="ctr"/>
            <a:r>
              <a:rPr lang="en-US" sz="2100" b="1" dirty="0">
                <a:solidFill>
                  <a:srgbClr val="FF0000"/>
                </a:solidFill>
              </a:rPr>
              <a:t>Simplicity and complexity</a:t>
            </a:r>
            <a:endParaRPr lang="el-GR" sz="21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50621767"/>
              </p:ext>
            </p:extLst>
          </p:nvPr>
        </p:nvGraphicFramePr>
        <p:xfrm>
          <a:off x="1223629" y="1484784"/>
          <a:ext cx="6831377" cy="4362450"/>
        </p:xfrm>
        <a:graphic>
          <a:graphicData uri="http://schemas.openxmlformats.org/drawingml/2006/table">
            <a:tbl>
              <a:tblPr firstRow="1" bandRow="1">
                <a:tableStyleId>{5C22544A-7EE6-4342-B048-85BDC9FD1C3A}</a:tableStyleId>
              </a:tblPr>
              <a:tblGrid>
                <a:gridCol w="248427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86861">
                  <a:extLst>
                    <a:ext uri="{9D8B030D-6E8A-4147-A177-3AD203B41FA5}">
                      <a16:colId xmlns:a16="http://schemas.microsoft.com/office/drawing/2014/main" val="20002"/>
                    </a:ext>
                  </a:extLst>
                </a:gridCol>
              </a:tblGrid>
              <a:tr h="278130">
                <a:tc>
                  <a:txBody>
                    <a:bodyPr/>
                    <a:lstStyle/>
                    <a:p>
                      <a:r>
                        <a:rPr lang="en-US" sz="1100" dirty="0"/>
                        <a:t>Concept</a:t>
                      </a:r>
                      <a:endParaRPr lang="el-GR" sz="1100" dirty="0"/>
                    </a:p>
                  </a:txBody>
                  <a:tcPr marL="68580" marR="68580" marT="34290" marB="34290"/>
                </a:tc>
                <a:tc gridSpan="2">
                  <a:txBody>
                    <a:bodyPr/>
                    <a:lstStyle/>
                    <a:p>
                      <a:pPr algn="ctr"/>
                      <a:r>
                        <a:rPr lang="en-US" sz="1100" dirty="0"/>
                        <a:t>Modeling</a:t>
                      </a:r>
                      <a:endParaRPr lang="el-GR" sz="1100" dirty="0"/>
                    </a:p>
                  </a:txBody>
                  <a:tcPr marL="68580" marR="68580" marT="34290" marB="34290"/>
                </a:tc>
                <a:tc hMerge="1">
                  <a:txBody>
                    <a:bodyPr/>
                    <a:lstStyle/>
                    <a:p>
                      <a:endParaRPr lang="el-GR" dirty="0"/>
                    </a:p>
                  </a:txBody>
                  <a:tcPr/>
                </a:tc>
                <a:extLst>
                  <a:ext uri="{0D108BD9-81ED-4DB2-BD59-A6C34878D82A}">
                    <a16:rowId xmlns:a16="http://schemas.microsoft.com/office/drawing/2014/main" val="10000"/>
                  </a:ext>
                </a:extLst>
              </a:tr>
              <a:tr h="278130">
                <a:tc>
                  <a:txBody>
                    <a:bodyPr/>
                    <a:lstStyle/>
                    <a:p>
                      <a:endParaRPr lang="el-GR" sz="1200" dirty="0"/>
                    </a:p>
                  </a:txBody>
                  <a:tcPr marL="68580" marR="68580" marT="34290" marB="34290"/>
                </a:tc>
                <a:tc>
                  <a:txBody>
                    <a:bodyPr/>
                    <a:lstStyle/>
                    <a:p>
                      <a:r>
                        <a:rPr lang="en-GB" sz="1200" b="1" i="0" u="none" strike="noStrike" kern="1200" baseline="0" dirty="0">
                          <a:solidFill>
                            <a:schemeClr val="dk1"/>
                          </a:solidFill>
                          <a:latin typeface="+mn-lt"/>
                          <a:ea typeface="+mn-ea"/>
                          <a:cs typeface="+mn-cs"/>
                        </a:rPr>
                        <a:t>Simple model (</a:t>
                      </a:r>
                      <a:r>
                        <a:rPr lang="en-US" sz="1200" dirty="0"/>
                        <a:t>H</a:t>
                      </a:r>
                      <a:r>
                        <a:rPr lang="en-US" sz="1200" baseline="-25000" dirty="0"/>
                        <a:t>o</a:t>
                      </a:r>
                      <a:r>
                        <a:rPr lang="en-GB" sz="1200" b="1" i="0" u="none" strike="noStrike" kern="1200" baseline="0" dirty="0">
                          <a:solidFill>
                            <a:schemeClr val="dk1"/>
                          </a:solidFill>
                          <a:latin typeface="+mn-lt"/>
                          <a:ea typeface="+mn-ea"/>
                          <a:cs typeface="+mn-cs"/>
                        </a:rPr>
                        <a:t>)</a:t>
                      </a:r>
                      <a:endParaRPr lang="el-GR" sz="12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dk1"/>
                          </a:solidFill>
                          <a:latin typeface="+mn-lt"/>
                          <a:ea typeface="+mn-ea"/>
                          <a:cs typeface="+mn-cs"/>
                        </a:rPr>
                        <a:t>More complex model (</a:t>
                      </a:r>
                      <a:r>
                        <a:rPr lang="en-US" sz="1200" dirty="0"/>
                        <a:t>H</a:t>
                      </a:r>
                      <a:r>
                        <a:rPr lang="en-US" sz="1200" baseline="-25000" dirty="0"/>
                        <a:t>1</a:t>
                      </a:r>
                      <a:r>
                        <a:rPr lang="en-GB" sz="1200" b="1" i="0" u="none" strike="noStrike" kern="1200" baseline="0" dirty="0">
                          <a:solidFill>
                            <a:schemeClr val="dk1"/>
                          </a:solidFill>
                          <a:latin typeface="+mn-lt"/>
                          <a:ea typeface="+mn-ea"/>
                          <a:cs typeface="+mn-cs"/>
                        </a:rPr>
                        <a:t>)</a:t>
                      </a:r>
                      <a:endParaRPr lang="el-GR" sz="1200" dirty="0"/>
                    </a:p>
                  </a:txBody>
                  <a:tcPr marL="68580" marR="68580" marT="34290" marB="34290"/>
                </a:tc>
                <a:extLst>
                  <a:ext uri="{0D108BD9-81ED-4DB2-BD59-A6C34878D82A}">
                    <a16:rowId xmlns:a16="http://schemas.microsoft.com/office/drawing/2014/main" val="10001"/>
                  </a:ext>
                </a:extLst>
              </a:tr>
              <a:tr h="434340">
                <a:tc>
                  <a:txBody>
                    <a:bodyPr/>
                    <a:lstStyle/>
                    <a:p>
                      <a:r>
                        <a:rPr lang="en-GB" sz="1200" b="1" i="0" u="none" strike="noStrike" kern="1200" baseline="0" dirty="0">
                          <a:solidFill>
                            <a:schemeClr val="dk1"/>
                          </a:solidFill>
                          <a:latin typeface="+mn-lt"/>
                          <a:ea typeface="+mn-ea"/>
                          <a:cs typeface="+mn-cs"/>
                        </a:rPr>
                        <a:t>Is exposure (ex) associated</a:t>
                      </a:r>
                    </a:p>
                    <a:p>
                      <a:r>
                        <a:rPr lang="en-GB" sz="1200" b="1" i="0" u="none" strike="noStrike" kern="1200" baseline="0" dirty="0">
                          <a:solidFill>
                            <a:schemeClr val="dk1"/>
                          </a:solidFill>
                          <a:latin typeface="+mn-lt"/>
                          <a:ea typeface="+mn-ea"/>
                          <a:cs typeface="+mn-cs"/>
                        </a:rPr>
                        <a:t>with outcome (case)?</a:t>
                      </a:r>
                      <a:endParaRPr lang="el-GR" sz="1200" dirty="0"/>
                    </a:p>
                  </a:txBody>
                  <a:tcPr marL="68580" marR="68580" marT="34290" marB="34290"/>
                </a:tc>
                <a:tc>
                  <a:txBody>
                    <a:bodyPr/>
                    <a:lstStyle/>
                    <a:p>
                      <a:endParaRPr lang="el-GR" sz="1200" dirty="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02"/>
                  </a:ext>
                </a:extLst>
              </a:tr>
              <a:tr h="278130">
                <a:tc>
                  <a:txBody>
                    <a:bodyPr/>
                    <a:lstStyle/>
                    <a:p>
                      <a:r>
                        <a:rPr lang="en-US" sz="1200" dirty="0"/>
                        <a:t>No</a:t>
                      </a:r>
                      <a:endParaRPr lang="el-GR" sz="1200" dirty="0"/>
                    </a:p>
                  </a:txBody>
                  <a:tcPr marL="68580" marR="68580" marT="34290" marB="34290"/>
                </a:tc>
                <a:tc>
                  <a:txBody>
                    <a:bodyPr/>
                    <a:lstStyle/>
                    <a:p>
                      <a:r>
                        <a:rPr lang="en-US" sz="1200" dirty="0"/>
                        <a:t>H</a:t>
                      </a:r>
                      <a:r>
                        <a:rPr lang="en-US" sz="1200" baseline="-25000" dirty="0"/>
                        <a:t>o</a:t>
                      </a:r>
                      <a:r>
                        <a:rPr lang="en-US" sz="1200" baseline="0" dirty="0"/>
                        <a:t>: </a:t>
                      </a:r>
                      <a:r>
                        <a:rPr lang="en-GB" sz="1200" b="0" i="0" u="none" strike="noStrike" kern="1200" baseline="0" dirty="0">
                          <a:solidFill>
                            <a:schemeClr val="dk1"/>
                          </a:solidFill>
                          <a:latin typeface="+mn-lt"/>
                          <a:ea typeface="+mn-ea"/>
                          <a:cs typeface="+mn-cs"/>
                        </a:rPr>
                        <a:t>xi: logistic case</a:t>
                      </a:r>
                      <a:endParaRPr lang="el-GR" sz="1200" baseline="-25000" dirty="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03"/>
                  </a:ext>
                </a:extLst>
              </a:tr>
              <a:tr h="278130">
                <a:tc>
                  <a:txBody>
                    <a:bodyPr/>
                    <a:lstStyle/>
                    <a:p>
                      <a:r>
                        <a:rPr lang="en-US" sz="1200" dirty="0"/>
                        <a:t>Yes</a:t>
                      </a:r>
                      <a:endParaRPr lang="el-GR" sz="1200" dirty="0"/>
                    </a:p>
                  </a:txBody>
                  <a:tcPr marL="68580" marR="68580" marT="34290" marB="34290"/>
                </a:tc>
                <a:tc>
                  <a:txBody>
                    <a:bodyPr/>
                    <a:lstStyle/>
                    <a:p>
                      <a:endParaRPr lang="el-GR" sz="1200"/>
                    </a:p>
                  </a:txBody>
                  <a:tcPr marL="68580" marR="68580" marT="34290" marB="34290"/>
                </a:tc>
                <a:tc>
                  <a:txBody>
                    <a:bodyPr/>
                    <a:lstStyle/>
                    <a:p>
                      <a:r>
                        <a:rPr lang="en-US" sz="1200" dirty="0"/>
                        <a:t>H</a:t>
                      </a:r>
                      <a:r>
                        <a:rPr lang="en-US" sz="1200" baseline="-25000" dirty="0"/>
                        <a:t>1</a:t>
                      </a:r>
                      <a:r>
                        <a:rPr lang="en-US" sz="1200" baseline="0" dirty="0"/>
                        <a:t>: </a:t>
                      </a:r>
                      <a:r>
                        <a:rPr lang="en-GB" sz="1200" b="0" i="0" u="none" strike="noStrike" kern="1200" baseline="0" dirty="0">
                          <a:solidFill>
                            <a:schemeClr val="dk1"/>
                          </a:solidFill>
                          <a:latin typeface="+mn-lt"/>
                          <a:ea typeface="+mn-ea"/>
                          <a:cs typeface="+mn-cs"/>
                        </a:rPr>
                        <a:t>xi: logistic case ex</a:t>
                      </a:r>
                      <a:endParaRPr lang="el-GR" sz="1200" baseline="-25000" dirty="0"/>
                    </a:p>
                  </a:txBody>
                  <a:tcPr marL="68580" marR="68580" marT="34290" marB="34290"/>
                </a:tc>
                <a:extLst>
                  <a:ext uri="{0D108BD9-81ED-4DB2-BD59-A6C34878D82A}">
                    <a16:rowId xmlns:a16="http://schemas.microsoft.com/office/drawing/2014/main" val="10004"/>
                  </a:ext>
                </a:extLst>
              </a:tr>
              <a:tr h="278130">
                <a:tc>
                  <a:txBody>
                    <a:bodyPr/>
                    <a:lstStyle/>
                    <a:p>
                      <a:r>
                        <a:rPr lang="en-GB" sz="1200" b="1" i="0" u="none" strike="noStrike" kern="1200" baseline="0" dirty="0">
                          <a:solidFill>
                            <a:schemeClr val="dk1"/>
                          </a:solidFill>
                          <a:latin typeface="+mn-lt"/>
                          <a:ea typeface="+mn-ea"/>
                          <a:cs typeface="+mn-cs"/>
                        </a:rPr>
                        <a:t>Departures from linearity?</a:t>
                      </a:r>
                      <a:endParaRPr lang="el-GR" sz="1200" dirty="0"/>
                    </a:p>
                  </a:txBody>
                  <a:tcPr marL="68580" marR="68580" marT="34290" marB="34290"/>
                </a:tc>
                <a:tc>
                  <a:txBody>
                    <a:bodyPr/>
                    <a:lstStyle/>
                    <a:p>
                      <a:endParaRPr lang="el-GR" sz="120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05"/>
                  </a:ext>
                </a:extLst>
              </a:tr>
              <a:tr h="278130">
                <a:tc>
                  <a:txBody>
                    <a:bodyPr/>
                    <a:lstStyle/>
                    <a:p>
                      <a:r>
                        <a:rPr lang="en-US" sz="1200" b="0" dirty="0"/>
                        <a:t>No</a:t>
                      </a:r>
                      <a:endParaRPr lang="el-GR" sz="1200" b="0" dirty="0"/>
                    </a:p>
                  </a:txBody>
                  <a:tcPr marL="68580" marR="68580" marT="34290" marB="34290"/>
                </a:tc>
                <a:tc>
                  <a:txBody>
                    <a:bodyPr/>
                    <a:lstStyle/>
                    <a:p>
                      <a:r>
                        <a:rPr lang="en-US" sz="1200" dirty="0"/>
                        <a:t>H</a:t>
                      </a:r>
                      <a:r>
                        <a:rPr lang="en-US" sz="1200" baseline="-25000" dirty="0"/>
                        <a:t>o</a:t>
                      </a:r>
                      <a:r>
                        <a:rPr lang="en-US" sz="1200" baseline="0" dirty="0"/>
                        <a:t>: </a:t>
                      </a:r>
                      <a:r>
                        <a:rPr lang="en-GB" sz="1200" b="0" i="0" u="none" strike="noStrike" kern="1200" baseline="0" dirty="0">
                          <a:solidFill>
                            <a:schemeClr val="dk1"/>
                          </a:solidFill>
                          <a:latin typeface="+mn-lt"/>
                          <a:ea typeface="+mn-ea"/>
                          <a:cs typeface="+mn-cs"/>
                        </a:rPr>
                        <a:t>xi: logistic case ex</a:t>
                      </a:r>
                      <a:endParaRPr lang="el-GR" sz="1200" baseline="-25000" dirty="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06"/>
                  </a:ext>
                </a:extLst>
              </a:tr>
              <a:tr h="278130">
                <a:tc>
                  <a:txBody>
                    <a:bodyPr/>
                    <a:lstStyle/>
                    <a:p>
                      <a:r>
                        <a:rPr lang="en-US" sz="1200" b="0" dirty="0"/>
                        <a:t>Yes</a:t>
                      </a:r>
                      <a:endParaRPr lang="el-GR" sz="1200" b="0" dirty="0"/>
                    </a:p>
                  </a:txBody>
                  <a:tcPr marL="68580" marR="68580" marT="34290" marB="34290"/>
                </a:tc>
                <a:tc>
                  <a:txBody>
                    <a:bodyPr/>
                    <a:lstStyle/>
                    <a:p>
                      <a:endParaRPr lang="el-GR" sz="12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a:t>
                      </a:r>
                      <a:r>
                        <a:rPr lang="en-US" sz="1200" baseline="-25000" dirty="0"/>
                        <a:t>1</a:t>
                      </a:r>
                      <a:r>
                        <a:rPr lang="en-US" sz="1200" baseline="0" dirty="0"/>
                        <a:t>: </a:t>
                      </a:r>
                      <a:r>
                        <a:rPr lang="en-GB" sz="1200" b="0" i="0" u="none" strike="noStrike" kern="1200" baseline="0" dirty="0">
                          <a:solidFill>
                            <a:schemeClr val="dk1"/>
                          </a:solidFill>
                          <a:latin typeface="+mn-lt"/>
                          <a:ea typeface="+mn-ea"/>
                          <a:cs typeface="+mn-cs"/>
                        </a:rPr>
                        <a:t>xi: logistic case </a:t>
                      </a:r>
                      <a:r>
                        <a:rPr lang="en-GB" sz="1200" b="0" i="0" u="none" strike="noStrike" kern="1200" baseline="0" dirty="0" err="1">
                          <a:solidFill>
                            <a:schemeClr val="dk1"/>
                          </a:solidFill>
                          <a:latin typeface="+mn-lt"/>
                          <a:ea typeface="+mn-ea"/>
                          <a:cs typeface="+mn-cs"/>
                        </a:rPr>
                        <a:t>i.ex</a:t>
                      </a:r>
                      <a:endParaRPr lang="el-GR" sz="1200" baseline="-25000" dirty="0"/>
                    </a:p>
                  </a:txBody>
                  <a:tcPr marL="68580" marR="68580" marT="34290" marB="34290"/>
                </a:tc>
                <a:extLst>
                  <a:ext uri="{0D108BD9-81ED-4DB2-BD59-A6C34878D82A}">
                    <a16:rowId xmlns:a16="http://schemas.microsoft.com/office/drawing/2014/main" val="10007"/>
                  </a:ext>
                </a:extLst>
              </a:tr>
              <a:tr h="278130">
                <a:tc>
                  <a:txBody>
                    <a:bodyPr/>
                    <a:lstStyle/>
                    <a:p>
                      <a:r>
                        <a:rPr lang="en-US" sz="1200" b="1" dirty="0"/>
                        <a:t>Confounding (</a:t>
                      </a:r>
                      <a:r>
                        <a:rPr lang="en-US" sz="1200" b="1" dirty="0" err="1"/>
                        <a:t>e.g</a:t>
                      </a:r>
                      <a:r>
                        <a:rPr lang="en-US" sz="1200" b="1" baseline="0" dirty="0"/>
                        <a:t> by age)</a:t>
                      </a:r>
                      <a:r>
                        <a:rPr lang="en-US" sz="1200" b="1" dirty="0"/>
                        <a:t>?</a:t>
                      </a:r>
                      <a:endParaRPr lang="el-GR" sz="1200" b="1" dirty="0"/>
                    </a:p>
                  </a:txBody>
                  <a:tcPr marL="68580" marR="68580" marT="34290" marB="34290"/>
                </a:tc>
                <a:tc>
                  <a:txBody>
                    <a:bodyPr/>
                    <a:lstStyle/>
                    <a:p>
                      <a:endParaRPr lang="el-GR" sz="120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08"/>
                  </a:ext>
                </a:extLst>
              </a:tr>
              <a:tr h="278130">
                <a:tc>
                  <a:txBody>
                    <a:bodyPr/>
                    <a:lstStyle/>
                    <a:p>
                      <a:r>
                        <a:rPr lang="en-US" sz="1200" b="0" dirty="0"/>
                        <a:t>No</a:t>
                      </a:r>
                      <a:endParaRPr lang="el-GR" sz="1200" b="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a:t>
                      </a:r>
                      <a:r>
                        <a:rPr lang="en-US" sz="1200" baseline="-25000" dirty="0"/>
                        <a:t>o</a:t>
                      </a:r>
                      <a:r>
                        <a:rPr lang="en-US" sz="1200" baseline="0" dirty="0"/>
                        <a:t>: </a:t>
                      </a:r>
                      <a:r>
                        <a:rPr lang="en-GB" sz="1200" b="0" i="0" u="none" strike="noStrike" kern="1200" baseline="0" dirty="0">
                          <a:solidFill>
                            <a:schemeClr val="dk1"/>
                          </a:solidFill>
                          <a:latin typeface="+mn-lt"/>
                          <a:ea typeface="+mn-ea"/>
                          <a:cs typeface="+mn-cs"/>
                        </a:rPr>
                        <a:t>xi: logistic case </a:t>
                      </a:r>
                      <a:r>
                        <a:rPr lang="en-GB" sz="1200" b="0" i="0" u="none" strike="noStrike" kern="1200" baseline="0" dirty="0" err="1">
                          <a:solidFill>
                            <a:schemeClr val="dk1"/>
                          </a:solidFill>
                          <a:latin typeface="+mn-lt"/>
                          <a:ea typeface="+mn-ea"/>
                          <a:cs typeface="+mn-cs"/>
                        </a:rPr>
                        <a:t>i.ex</a:t>
                      </a:r>
                      <a:endParaRPr lang="el-GR" sz="1200" dirty="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09"/>
                  </a:ext>
                </a:extLst>
              </a:tr>
              <a:tr h="278130">
                <a:tc>
                  <a:txBody>
                    <a:bodyPr/>
                    <a:lstStyle/>
                    <a:p>
                      <a:r>
                        <a:rPr lang="en-US" sz="1200" b="0" dirty="0"/>
                        <a:t>Yes</a:t>
                      </a:r>
                      <a:endParaRPr lang="el-GR" sz="1200" b="0" dirty="0"/>
                    </a:p>
                  </a:txBody>
                  <a:tcPr marL="68580" marR="68580" marT="34290" marB="34290"/>
                </a:tc>
                <a:tc>
                  <a:txBody>
                    <a:bodyPr/>
                    <a:lstStyle/>
                    <a:p>
                      <a:endParaRPr lang="el-GR" sz="12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a:t>
                      </a:r>
                      <a:r>
                        <a:rPr lang="en-US" sz="1200" baseline="-25000" dirty="0"/>
                        <a:t>1</a:t>
                      </a:r>
                      <a:r>
                        <a:rPr lang="en-US" sz="1200" baseline="0" dirty="0"/>
                        <a:t>: </a:t>
                      </a:r>
                      <a:r>
                        <a:rPr lang="en-GB" sz="1200" b="0" i="0" u="none" strike="noStrike" kern="1200" baseline="0" dirty="0">
                          <a:solidFill>
                            <a:schemeClr val="dk1"/>
                          </a:solidFill>
                          <a:latin typeface="+mn-lt"/>
                          <a:ea typeface="+mn-ea"/>
                          <a:cs typeface="+mn-cs"/>
                        </a:rPr>
                        <a:t>xi: logistic case </a:t>
                      </a:r>
                      <a:r>
                        <a:rPr lang="en-GB" sz="1200" b="0" i="0" u="none" strike="noStrike" kern="1200" baseline="0" dirty="0" err="1">
                          <a:solidFill>
                            <a:schemeClr val="dk1"/>
                          </a:solidFill>
                          <a:latin typeface="+mn-lt"/>
                          <a:ea typeface="+mn-ea"/>
                          <a:cs typeface="+mn-cs"/>
                        </a:rPr>
                        <a:t>i.ex</a:t>
                      </a:r>
                      <a:r>
                        <a:rPr lang="en-GB" sz="1200" b="0" i="0" u="none" strike="noStrike" kern="1200" baseline="0" dirty="0">
                          <a:solidFill>
                            <a:schemeClr val="dk1"/>
                          </a:solidFill>
                          <a:latin typeface="+mn-lt"/>
                          <a:ea typeface="+mn-ea"/>
                          <a:cs typeface="+mn-cs"/>
                        </a:rPr>
                        <a:t> </a:t>
                      </a:r>
                      <a:r>
                        <a:rPr lang="en-GB" sz="1200" b="0" i="0" u="none" strike="noStrike" kern="1200" baseline="0" dirty="0" err="1">
                          <a:solidFill>
                            <a:schemeClr val="dk1"/>
                          </a:solidFill>
                          <a:latin typeface="+mn-lt"/>
                          <a:ea typeface="+mn-ea"/>
                          <a:cs typeface="+mn-cs"/>
                        </a:rPr>
                        <a:t>i.age</a:t>
                      </a:r>
                      <a:endParaRPr lang="el-GR" sz="1200" dirty="0"/>
                    </a:p>
                  </a:txBody>
                  <a:tcPr marL="68580" marR="68580" marT="34290" marB="34290"/>
                </a:tc>
                <a:extLst>
                  <a:ext uri="{0D108BD9-81ED-4DB2-BD59-A6C34878D82A}">
                    <a16:rowId xmlns:a16="http://schemas.microsoft.com/office/drawing/2014/main" val="10010"/>
                  </a:ext>
                </a:extLst>
              </a:tr>
              <a:tr h="434340">
                <a:tc>
                  <a:txBody>
                    <a:bodyPr/>
                    <a:lstStyle/>
                    <a:p>
                      <a:r>
                        <a:rPr lang="en-US" sz="1200" b="1" dirty="0"/>
                        <a:t>Interaction between</a:t>
                      </a:r>
                      <a:r>
                        <a:rPr lang="en-US" sz="1200" b="1" baseline="0" dirty="0"/>
                        <a:t> ex and age?</a:t>
                      </a:r>
                      <a:endParaRPr lang="el-GR" sz="1200" b="1" dirty="0"/>
                    </a:p>
                  </a:txBody>
                  <a:tcPr marL="68580" marR="68580" marT="34290" marB="34290"/>
                </a:tc>
                <a:tc>
                  <a:txBody>
                    <a:bodyPr/>
                    <a:lstStyle/>
                    <a:p>
                      <a:endParaRPr lang="el-GR" sz="120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11"/>
                  </a:ext>
                </a:extLst>
              </a:tr>
              <a:tr h="278130">
                <a:tc>
                  <a:txBody>
                    <a:bodyPr/>
                    <a:lstStyle/>
                    <a:p>
                      <a:r>
                        <a:rPr lang="en-US" sz="1200" dirty="0"/>
                        <a:t>No</a:t>
                      </a:r>
                      <a:endParaRPr lang="el-GR" sz="1200" dirty="0"/>
                    </a:p>
                  </a:txBody>
                  <a:tcPr marL="68580" marR="68580" marT="34290" marB="34290"/>
                </a:tc>
                <a:tc>
                  <a:txBody>
                    <a:bodyPr/>
                    <a:lstStyle/>
                    <a:p>
                      <a:r>
                        <a:rPr lang="en-US" sz="1200" dirty="0" err="1"/>
                        <a:t>H</a:t>
                      </a:r>
                      <a:r>
                        <a:rPr lang="en-US" sz="1200" baseline="-25000" dirty="0" err="1"/>
                        <a:t>o</a:t>
                      </a:r>
                      <a:r>
                        <a:rPr lang="en-US" sz="1200" baseline="0" dirty="0" err="1"/>
                        <a:t>:</a:t>
                      </a:r>
                      <a:r>
                        <a:rPr lang="en-US" sz="1200" b="0" i="0" u="none" strike="noStrike" kern="1200" baseline="0" dirty="0" err="1">
                          <a:solidFill>
                            <a:schemeClr val="dk1"/>
                          </a:solidFill>
                          <a:latin typeface="+mn-lt"/>
                          <a:ea typeface="+mn-ea"/>
                          <a:cs typeface="+mn-cs"/>
                        </a:rPr>
                        <a:t>xi</a:t>
                      </a:r>
                      <a:r>
                        <a:rPr lang="en-US" sz="1200" b="0" i="0" u="none" strike="noStrike" kern="1200" baseline="0" dirty="0">
                          <a:solidFill>
                            <a:schemeClr val="dk1"/>
                          </a:solidFill>
                          <a:latin typeface="+mn-lt"/>
                          <a:ea typeface="+mn-ea"/>
                          <a:cs typeface="+mn-cs"/>
                        </a:rPr>
                        <a:t>: logistic case </a:t>
                      </a:r>
                      <a:r>
                        <a:rPr lang="en-US" sz="1200" b="0" i="0" u="none" strike="noStrike" kern="1200" baseline="0" dirty="0" err="1">
                          <a:solidFill>
                            <a:schemeClr val="dk1"/>
                          </a:solidFill>
                          <a:latin typeface="+mn-lt"/>
                          <a:ea typeface="+mn-ea"/>
                          <a:cs typeface="+mn-cs"/>
                        </a:rPr>
                        <a:t>i.ed</a:t>
                      </a:r>
                      <a:r>
                        <a:rPr lang="en-US" sz="1200" b="0" i="0" u="none" strike="noStrike" kern="1200" baseline="0" dirty="0">
                          <a:solidFill>
                            <a:schemeClr val="dk1"/>
                          </a:solidFill>
                          <a:latin typeface="+mn-lt"/>
                          <a:ea typeface="+mn-ea"/>
                          <a:cs typeface="+mn-cs"/>
                        </a:rPr>
                        <a:t> </a:t>
                      </a:r>
                      <a:r>
                        <a:rPr lang="en-US" sz="1200" b="0" i="0" u="none" strike="noStrike" kern="1200" baseline="0" dirty="0" err="1">
                          <a:solidFill>
                            <a:schemeClr val="dk1"/>
                          </a:solidFill>
                          <a:latin typeface="+mn-lt"/>
                          <a:ea typeface="+mn-ea"/>
                          <a:cs typeface="+mn-cs"/>
                        </a:rPr>
                        <a:t>i.age</a:t>
                      </a:r>
                      <a:endParaRPr lang="el-GR" sz="1200" dirty="0"/>
                    </a:p>
                  </a:txBody>
                  <a:tcPr marL="68580" marR="68580" marT="34290" marB="34290"/>
                </a:tc>
                <a:tc>
                  <a:txBody>
                    <a:bodyPr/>
                    <a:lstStyle/>
                    <a:p>
                      <a:endParaRPr lang="el-GR" sz="1200" dirty="0"/>
                    </a:p>
                  </a:txBody>
                  <a:tcPr marL="68580" marR="68580" marT="34290" marB="34290"/>
                </a:tc>
                <a:extLst>
                  <a:ext uri="{0D108BD9-81ED-4DB2-BD59-A6C34878D82A}">
                    <a16:rowId xmlns:a16="http://schemas.microsoft.com/office/drawing/2014/main" val="10012"/>
                  </a:ext>
                </a:extLst>
              </a:tr>
              <a:tr h="434340">
                <a:tc>
                  <a:txBody>
                    <a:bodyPr/>
                    <a:lstStyle/>
                    <a:p>
                      <a:r>
                        <a:rPr lang="en-US" sz="1200" dirty="0"/>
                        <a:t>Yes</a:t>
                      </a:r>
                      <a:endParaRPr lang="el-GR" sz="1200" dirty="0"/>
                    </a:p>
                  </a:txBody>
                  <a:tcPr marL="68580" marR="68580" marT="34290" marB="34290"/>
                </a:tc>
                <a:tc>
                  <a:txBody>
                    <a:bodyPr/>
                    <a:lstStyle/>
                    <a:p>
                      <a:endParaRPr lang="el-GR" sz="12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a:t>
                      </a:r>
                      <a:r>
                        <a:rPr lang="en-US" sz="1200" baseline="-25000" dirty="0"/>
                        <a:t>1</a:t>
                      </a:r>
                      <a:r>
                        <a:rPr lang="en-US" sz="1200" baseline="0" dirty="0"/>
                        <a:t>: </a:t>
                      </a:r>
                      <a:r>
                        <a:rPr lang="en-GB" sz="1200" b="0" i="0" u="none" strike="noStrike" kern="1200" baseline="0" dirty="0">
                          <a:solidFill>
                            <a:schemeClr val="dk1"/>
                          </a:solidFill>
                          <a:latin typeface="+mn-lt"/>
                          <a:ea typeface="+mn-ea"/>
                          <a:cs typeface="+mn-cs"/>
                        </a:rPr>
                        <a:t>xi: logistic case </a:t>
                      </a:r>
                      <a:r>
                        <a:rPr lang="en-GB" sz="1200" b="0" i="0" u="none" strike="noStrike" kern="1200" baseline="0" dirty="0" err="1">
                          <a:solidFill>
                            <a:schemeClr val="dk1"/>
                          </a:solidFill>
                          <a:latin typeface="+mn-lt"/>
                          <a:ea typeface="+mn-ea"/>
                          <a:cs typeface="+mn-cs"/>
                        </a:rPr>
                        <a:t>i.ex</a:t>
                      </a:r>
                      <a:r>
                        <a:rPr lang="en-GB" sz="1200" b="0" i="0" u="none" strike="noStrike" kern="1200" baseline="0" dirty="0">
                          <a:solidFill>
                            <a:schemeClr val="dk1"/>
                          </a:solidFill>
                          <a:latin typeface="+mn-lt"/>
                          <a:ea typeface="+mn-ea"/>
                          <a:cs typeface="+mn-cs"/>
                        </a:rPr>
                        <a:t>*</a:t>
                      </a:r>
                      <a:r>
                        <a:rPr lang="en-GB" sz="1200" b="0" i="0" u="none" strike="noStrike" kern="1200" baseline="0" dirty="0" err="1">
                          <a:solidFill>
                            <a:schemeClr val="dk1"/>
                          </a:solidFill>
                          <a:latin typeface="+mn-lt"/>
                          <a:ea typeface="+mn-ea"/>
                          <a:cs typeface="+mn-cs"/>
                        </a:rPr>
                        <a:t>i.age</a:t>
                      </a:r>
                      <a:endParaRPr lang="el-GR" sz="1200" dirty="0"/>
                    </a:p>
                  </a:txBody>
                  <a:tcPr marL="68580" marR="68580" marT="34290" marB="34290"/>
                </a:tc>
                <a:extLst>
                  <a:ext uri="{0D108BD9-81ED-4DB2-BD59-A6C34878D82A}">
                    <a16:rowId xmlns:a16="http://schemas.microsoft.com/office/drawing/2014/main" val="10013"/>
                  </a:ext>
                </a:extLst>
              </a:tr>
            </a:tbl>
          </a:graphicData>
        </a:graphic>
      </p:graphicFrame>
      <p:sp>
        <p:nvSpPr>
          <p:cNvPr id="2" name="Θέση αριθμού διαφάνειας 1"/>
          <p:cNvSpPr>
            <a:spLocks noGrp="1"/>
          </p:cNvSpPr>
          <p:nvPr>
            <p:ph type="sldNum" sz="quarter" idx="12"/>
          </p:nvPr>
        </p:nvSpPr>
        <p:spPr/>
        <p:txBody>
          <a:bodyPr/>
          <a:lstStyle/>
          <a:p>
            <a:fld id="{63A1716D-785E-498B-B65C-0125213A9251}" type="slidenum">
              <a:rPr lang="el-GR" smtClean="0"/>
              <a:pPr/>
              <a:t>6</a:t>
            </a:fld>
            <a:endParaRPr lang="el-GR"/>
          </a:p>
        </p:txBody>
      </p:sp>
    </p:spTree>
    <p:extLst>
      <p:ext uri="{BB962C8B-B14F-4D97-AF65-F5344CB8AC3E}">
        <p14:creationId xmlns:p14="http://schemas.microsoft.com/office/powerpoint/2010/main" val="1585411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143000" y="685800"/>
            <a:ext cx="6831378" cy="646331"/>
          </a:xfrm>
          <a:prstGeom prst="rect">
            <a:avLst/>
          </a:prstGeom>
          <a:noFill/>
        </p:spPr>
        <p:txBody>
          <a:bodyPr wrap="square" rtlCol="0">
            <a:spAutoFit/>
          </a:bodyPr>
          <a:lstStyle/>
          <a:p>
            <a:pPr algn="ctr"/>
            <a:r>
              <a:rPr lang="en-US" sz="1800" b="1" dirty="0">
                <a:solidFill>
                  <a:srgbClr val="FF0000"/>
                </a:solidFill>
              </a:rPr>
              <a:t>Models usually assume </a:t>
            </a:r>
            <a:r>
              <a:rPr lang="en-US" sz="1800" b="1" dirty="0" err="1">
                <a:solidFill>
                  <a:srgbClr val="FF0000"/>
                </a:solidFill>
              </a:rPr>
              <a:t>multiplivativity</a:t>
            </a:r>
            <a:r>
              <a:rPr lang="en-US" sz="1800" b="1" dirty="0">
                <a:solidFill>
                  <a:srgbClr val="FF0000"/>
                </a:solidFill>
              </a:rPr>
              <a:t> of associations (effects?)</a:t>
            </a:r>
            <a:endParaRPr lang="el-GR" sz="1800" b="1" dirty="0">
              <a:solidFill>
                <a:srgbClr val="FF0000"/>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14047423"/>
                  </p:ext>
                </p:extLst>
              </p:nvPr>
            </p:nvGraphicFramePr>
            <p:xfrm>
              <a:off x="1115616" y="1681525"/>
              <a:ext cx="6858762" cy="3074544"/>
            </p:xfrm>
            <a:graphic>
              <a:graphicData uri="http://schemas.openxmlformats.org/drawingml/2006/table">
                <a:tbl>
                  <a:tblPr firstRow="1" bandRow="1">
                    <a:tableStyleId>{5C22544A-7EE6-4342-B048-85BDC9FD1C3A}</a:tableStyleId>
                  </a:tblPr>
                  <a:tblGrid>
                    <a:gridCol w="3342084">
                      <a:extLst>
                        <a:ext uri="{9D8B030D-6E8A-4147-A177-3AD203B41FA5}">
                          <a16:colId xmlns:a16="http://schemas.microsoft.com/office/drawing/2014/main" val="20000"/>
                        </a:ext>
                      </a:extLst>
                    </a:gridCol>
                    <a:gridCol w="3516678">
                      <a:extLst>
                        <a:ext uri="{9D8B030D-6E8A-4147-A177-3AD203B41FA5}">
                          <a16:colId xmlns:a16="http://schemas.microsoft.com/office/drawing/2014/main" val="20001"/>
                        </a:ext>
                      </a:extLst>
                    </a:gridCol>
                  </a:tblGrid>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Multiplicative models</a:t>
                          </a:r>
                        </a:p>
                        <a:p>
                          <a:endParaRPr lang="el-GR" sz="1400" dirty="0"/>
                        </a:p>
                      </a:txBody>
                      <a:tcPr marL="68580" marR="68580" marT="34290" marB="34290"/>
                    </a:tc>
                    <a:tc>
                      <a:txBody>
                        <a:bodyPr/>
                        <a:lstStyle/>
                        <a:p>
                          <a:endParaRPr lang="el-GR" sz="1400"/>
                        </a:p>
                      </a:txBody>
                      <a:tcPr marL="68580" marR="68580" marT="34290" marB="34290"/>
                    </a:tc>
                    <a:extLst>
                      <a:ext uri="{0D108BD9-81ED-4DB2-BD59-A6C34878D82A}">
                        <a16:rowId xmlns:a16="http://schemas.microsoft.com/office/drawing/2014/main" val="10000"/>
                      </a:ext>
                    </a:extLst>
                  </a:tr>
                  <a:tr h="274320">
                    <a:tc>
                      <a:txBody>
                        <a:bodyPr/>
                        <a:lstStyle/>
                        <a:p>
                          <a:r>
                            <a:rPr lang="en-GB" sz="1400" dirty="0">
                              <a:solidFill>
                                <a:srgbClr val="FF0000"/>
                              </a:solidFill>
                            </a:rPr>
                            <a:t>model log(rate) </a:t>
                          </a:r>
                          <a:endParaRPr lang="el-GR" sz="1400" dirty="0">
                            <a:solidFill>
                              <a:srgbClr val="FF0000"/>
                            </a:solidFill>
                          </a:endParaRPr>
                        </a:p>
                      </a:txBody>
                      <a:tcPr marL="68580" marR="68580" marT="34290" marB="34290"/>
                    </a:tc>
                    <a:tc>
                      <a:txBody>
                        <a:bodyPr/>
                        <a:lstStyle/>
                        <a:p>
                          <a:r>
                            <a:rPr lang="en-GB" sz="1400" dirty="0">
                              <a:solidFill>
                                <a:srgbClr val="FF0000"/>
                              </a:solidFill>
                            </a:rPr>
                            <a:t>Poisson, Cox</a:t>
                          </a:r>
                          <a:endParaRPr lang="el-GR" sz="1400" dirty="0">
                            <a:solidFill>
                              <a:srgbClr val="FF0000"/>
                            </a:solidFill>
                          </a:endParaRPr>
                        </a:p>
                      </a:txBody>
                      <a:tcPr marL="68580" marR="68580" marT="34290" marB="34290"/>
                    </a:tc>
                    <a:extLst>
                      <a:ext uri="{0D108BD9-81ED-4DB2-BD59-A6C34878D82A}">
                        <a16:rowId xmlns:a16="http://schemas.microsoft.com/office/drawing/2014/main" val="10001"/>
                      </a:ext>
                    </a:extLst>
                  </a:tr>
                  <a:tr h="496586">
                    <a:tc>
                      <a:txBody>
                        <a:bodyPr/>
                        <a:lstStyle/>
                        <a:p>
                          <a:r>
                            <a:rPr lang="en-US" sz="1400" dirty="0"/>
                            <a:t>Log(rate)</a:t>
                          </a:r>
                          <a:r>
                            <a:rPr lang="en-US" sz="1400" baseline="0" dirty="0"/>
                            <a:t> = log(baseline rate)</a:t>
                          </a:r>
                          <a14:m>
                            <m:oMath xmlns:m="http://schemas.openxmlformats.org/officeDocument/2006/math">
                              <m:r>
                                <a:rPr lang="en-US" sz="1400" b="0" i="1" baseline="0" smtClean="0">
                                  <a:latin typeface="Cambria Math"/>
                                </a:rPr>
                                <m:t>+</m:t>
                              </m:r>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1</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1</m:t>
                                  </m:r>
                                </m:sub>
                              </m:sSub>
                              <m:r>
                                <a:rPr lang="en-US" sz="1400" b="0" i="1" baseline="0" smtClean="0">
                                  <a:latin typeface="Cambria Math"/>
                                </a:rPr>
                                <m:t>+</m:t>
                              </m:r>
                              <m:nary>
                                <m:naryPr>
                                  <m:chr m:val="∑"/>
                                  <m:ctrlPr>
                                    <a:rPr lang="en-US" sz="1400" b="0" i="1" baseline="0" smtClean="0">
                                      <a:latin typeface="Cambria Math" panose="02040503050406030204" pitchFamily="18" charset="0"/>
                                    </a:rPr>
                                  </m:ctrlPr>
                                </m:naryPr>
                                <m:sub>
                                  <m:r>
                                    <m:rPr>
                                      <m:brk m:alnAt="23"/>
                                    </m:rPr>
                                    <a:rPr lang="en-US" sz="1400" b="0" i="1" baseline="0" smtClean="0">
                                      <a:latin typeface="Cambria Math"/>
                                    </a:rPr>
                                    <m:t>𝑖</m:t>
                                  </m:r>
                                  <m:r>
                                    <a:rPr lang="en-US" sz="1400" b="0" i="1" baseline="0" smtClean="0">
                                      <a:latin typeface="Cambria Math"/>
                                    </a:rPr>
                                    <m:t>=2</m:t>
                                  </m:r>
                                </m:sub>
                                <m:sup>
                                  <m:r>
                                    <a:rPr lang="en-US" sz="1400" b="0" i="1" baseline="0" smtClean="0">
                                      <a:latin typeface="Cambria Math"/>
                                    </a:rPr>
                                    <m:t>𝑘</m:t>
                                  </m:r>
                                </m:sup>
                                <m:e>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𝑖</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𝑖</m:t>
                                      </m:r>
                                    </m:sub>
                                  </m:sSub>
                                </m:e>
                              </m:nary>
                            </m:oMath>
                          </a14:m>
                          <a:endParaRPr lang="el-GR" sz="1400" dirty="0"/>
                        </a:p>
                      </a:txBody>
                      <a:tcPr marL="68580" marR="68580" marT="34290" marB="34290"/>
                    </a:tc>
                    <a:tc>
                      <a:txBody>
                        <a:bodyPr/>
                        <a:lstStyle/>
                        <a:p>
                          <a:r>
                            <a:rPr lang="en-GB" sz="1400" b="0" i="0" u="none" strike="noStrike" kern="1200" baseline="0" dirty="0">
                              <a:solidFill>
                                <a:schemeClr val="dk1"/>
                              </a:solidFill>
                              <a:latin typeface="+mn-lt"/>
                              <a:ea typeface="+mn-ea"/>
                              <a:cs typeface="+mn-cs"/>
                            </a:rPr>
                            <a:t>log(rate) = log (baseline rate) + </a:t>
                          </a:r>
                          <a:r>
                            <a:rPr lang="en-GB" sz="1400" b="0" i="0" u="none" strike="noStrike" kern="1200" baseline="0" dirty="0" err="1">
                              <a:solidFill>
                                <a:schemeClr val="dk1"/>
                              </a:solidFill>
                              <a:latin typeface="+mn-lt"/>
                              <a:ea typeface="+mn-ea"/>
                              <a:cs typeface="+mn-cs"/>
                            </a:rPr>
                            <a:t>exp</a:t>
                          </a:r>
                          <a:r>
                            <a:rPr lang="en-GB" sz="1400" b="0" i="0" u="none" strike="noStrike" kern="1200" baseline="0" dirty="0">
                              <a:solidFill>
                                <a:schemeClr val="dk1"/>
                              </a:solidFill>
                              <a:latin typeface="+mn-lt"/>
                              <a:ea typeface="+mn-ea"/>
                              <a:cs typeface="+mn-cs"/>
                            </a:rPr>
                            <a:t> (=X</a:t>
                          </a:r>
                          <a:r>
                            <a:rPr lang="en-GB" sz="1400" b="0" i="0" u="none" strike="noStrike" kern="1200" baseline="-25000" dirty="0">
                              <a:solidFill>
                                <a:schemeClr val="dk1"/>
                              </a:solidFill>
                              <a:latin typeface="+mn-lt"/>
                              <a:ea typeface="+mn-ea"/>
                              <a:cs typeface="+mn-cs"/>
                            </a:rPr>
                            <a:t>1</a:t>
                          </a:r>
                          <a:r>
                            <a:rPr lang="en-GB" sz="1400" b="0" i="0" u="none" strike="noStrike" kern="1200" baseline="0" dirty="0">
                              <a:solidFill>
                                <a:schemeClr val="dk1"/>
                              </a:solidFill>
                              <a:latin typeface="+mn-lt"/>
                              <a:ea typeface="+mn-ea"/>
                              <a:cs typeface="+mn-cs"/>
                            </a:rPr>
                            <a:t>) + confounders (=X</a:t>
                          </a:r>
                          <a:r>
                            <a:rPr lang="en-GB" sz="1400" b="0" i="0" u="none" strike="noStrike" kern="1200" baseline="-25000" dirty="0">
                              <a:solidFill>
                                <a:schemeClr val="dk1"/>
                              </a:solidFill>
                              <a:latin typeface="+mn-lt"/>
                              <a:ea typeface="+mn-ea"/>
                              <a:cs typeface="+mn-cs"/>
                            </a:rPr>
                            <a:t>i </a:t>
                          </a:r>
                          <a:r>
                            <a:rPr lang="en-GB" sz="1400" b="0" i="0" u="none" strike="noStrike" kern="1200" baseline="0" dirty="0">
                              <a:solidFill>
                                <a:schemeClr val="dk1"/>
                              </a:solidFill>
                              <a:latin typeface="+mn-lt"/>
                              <a:ea typeface="+mn-ea"/>
                              <a:cs typeface="+mn-cs"/>
                            </a:rPr>
                            <a:t>i=2,…k)</a:t>
                          </a:r>
                          <a:endParaRPr lang="el-GR" sz="1400" baseline="0" dirty="0"/>
                        </a:p>
                      </a:txBody>
                      <a:tcPr marL="68580" marR="68580" marT="34290" marB="34290"/>
                    </a:tc>
                    <a:extLst>
                      <a:ext uri="{0D108BD9-81ED-4DB2-BD59-A6C34878D82A}">
                        <a16:rowId xmlns:a16="http://schemas.microsoft.com/office/drawing/2014/main" val="10002"/>
                      </a:ext>
                    </a:extLst>
                  </a:tr>
                  <a:tr h="685800">
                    <a:tc>
                      <a:txBody>
                        <a:bodyPr/>
                        <a:lstStyle/>
                        <a:p>
                          <a:r>
                            <a:rPr lang="en-US" sz="1400" dirty="0"/>
                            <a:t>Rate= </a:t>
                          </a:r>
                          <a14:m>
                            <m:oMath xmlns:m="http://schemas.openxmlformats.org/officeDocument/2006/math">
                              <m:sSup>
                                <m:sSupPr>
                                  <m:ctrlPr>
                                    <a:rPr lang="en-US" sz="1400" b="0" i="1" baseline="0" smtClean="0">
                                      <a:latin typeface="Cambria Math" panose="02040503050406030204" pitchFamily="18" charset="0"/>
                                    </a:rPr>
                                  </m:ctrlPr>
                                </m:sSupPr>
                                <m:e>
                                  <m:r>
                                    <a:rPr lang="en-US" sz="1400" b="0" i="1" baseline="0" smtClean="0">
                                      <a:latin typeface="Cambria Math"/>
                                    </a:rPr>
                                    <m:t>𝑒</m:t>
                                  </m:r>
                                </m:e>
                                <m:sup>
                                  <m:r>
                                    <a:rPr lang="en-US" sz="1400" b="0" i="0" baseline="0" smtClean="0">
                                      <a:latin typeface="Cambria Math"/>
                                    </a:rPr>
                                    <m:t>(</m:t>
                                  </m:r>
                                  <m:r>
                                    <a:rPr lang="en-US" sz="1400" b="0" i="1" baseline="0" smtClean="0">
                                      <a:latin typeface="Cambria Math"/>
                                    </a:rPr>
                                    <m:t>𝑏𝑎𝑠𝑙𝑖𝑛𝑒</m:t>
                                  </m:r>
                                  <m:r>
                                    <a:rPr lang="en-US" sz="1400" b="0" i="1" baseline="0" smtClean="0">
                                      <a:latin typeface="Cambria Math"/>
                                    </a:rPr>
                                    <m:t> </m:t>
                                  </m:r>
                                  <m:r>
                                    <a:rPr lang="en-US" sz="1400" b="0" i="1" baseline="0" smtClean="0">
                                      <a:latin typeface="Cambria Math"/>
                                    </a:rPr>
                                    <m:t>𝑟𝑎𝑡𝑒</m:t>
                                  </m:r>
                                  <m:r>
                                    <a:rPr lang="en-US" sz="1400" b="0" i="1" baseline="0" smtClean="0">
                                      <a:latin typeface="Cambria Math"/>
                                    </a:rPr>
                                    <m:t>)</m:t>
                                  </m:r>
                                </m:sup>
                              </m:sSup>
                              <m:sSup>
                                <m:sSupPr>
                                  <m:ctrlPr>
                                    <a:rPr lang="en-US" sz="1400" b="0" i="1" baseline="0" smtClean="0">
                                      <a:latin typeface="Cambria Math" panose="02040503050406030204" pitchFamily="18" charset="0"/>
                                    </a:rPr>
                                  </m:ctrlPr>
                                </m:sSupPr>
                                <m:e>
                                  <m:r>
                                    <a:rPr lang="en-US" sz="1400" b="0" i="1" baseline="0" smtClean="0">
                                      <a:latin typeface="Cambria Math"/>
                                    </a:rPr>
                                    <m:t>𝑒</m:t>
                                  </m:r>
                                </m:e>
                                <m:sup>
                                  <m:r>
                                    <a:rPr lang="en-US" sz="1400" b="0" i="1" baseline="0" smtClean="0">
                                      <a:latin typeface="Cambria Math"/>
                                    </a:rPr>
                                    <m:t>(</m:t>
                                  </m:r>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1</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1</m:t>
                                      </m:r>
                                    </m:sub>
                                  </m:sSub>
                                  <m:r>
                                    <a:rPr lang="en-US" sz="1400" b="0" i="1" baseline="0" smtClean="0">
                                      <a:latin typeface="Cambria Math"/>
                                    </a:rPr>
                                    <m:t>)</m:t>
                                  </m:r>
                                </m:sup>
                              </m:sSup>
                              <m:nary>
                                <m:naryPr>
                                  <m:chr m:val="∏"/>
                                  <m:ctrlPr>
                                    <a:rPr lang="en-US" sz="1400" b="0" i="1" baseline="0" smtClean="0">
                                      <a:latin typeface="Cambria Math" panose="02040503050406030204" pitchFamily="18" charset="0"/>
                                    </a:rPr>
                                  </m:ctrlPr>
                                </m:naryPr>
                                <m:sub>
                                  <m:r>
                                    <m:rPr>
                                      <m:brk m:alnAt="23"/>
                                    </m:rPr>
                                    <a:rPr lang="en-US" sz="1400" b="0" i="1" baseline="0" smtClean="0">
                                      <a:latin typeface="Cambria Math"/>
                                    </a:rPr>
                                    <m:t>𝑖</m:t>
                                  </m:r>
                                  <m:r>
                                    <a:rPr lang="en-US" sz="1400" b="0" i="1" baseline="0" smtClean="0">
                                      <a:latin typeface="Cambria Math"/>
                                    </a:rPr>
                                    <m:t>=2</m:t>
                                  </m:r>
                                </m:sub>
                                <m:sup>
                                  <m:r>
                                    <a:rPr lang="en-US" sz="1400" b="0" i="1" baseline="0" smtClean="0">
                                      <a:latin typeface="Cambria Math"/>
                                    </a:rPr>
                                    <m:t>𝑘</m:t>
                                  </m:r>
                                </m:sup>
                                <m:e>
                                  <m:sSup>
                                    <m:sSupPr>
                                      <m:ctrlPr>
                                        <a:rPr lang="en-US" sz="1400" b="0" i="1" baseline="0" smtClean="0">
                                          <a:latin typeface="Cambria Math" panose="02040503050406030204" pitchFamily="18" charset="0"/>
                                        </a:rPr>
                                      </m:ctrlPr>
                                    </m:sSupPr>
                                    <m:e>
                                      <m:r>
                                        <a:rPr lang="en-US" sz="1400" b="0" i="1" baseline="0" smtClean="0">
                                          <a:latin typeface="Cambria Math"/>
                                        </a:rPr>
                                        <m:t>𝑒</m:t>
                                      </m:r>
                                    </m:e>
                                    <m:sup>
                                      <m:r>
                                        <a:rPr lang="en-US" sz="1400" b="0" i="1" baseline="0" smtClean="0">
                                          <a:latin typeface="Cambria Math"/>
                                        </a:rPr>
                                        <m:t>(</m:t>
                                      </m:r>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𝑘</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𝑘</m:t>
                                          </m:r>
                                        </m:sub>
                                      </m:sSub>
                                      <m:r>
                                        <a:rPr lang="en-US" sz="1400" b="0" i="1" baseline="0" smtClean="0">
                                          <a:latin typeface="Cambria Math"/>
                                        </a:rPr>
                                        <m:t>)</m:t>
                                      </m:r>
                                    </m:sup>
                                  </m:sSup>
                                </m:e>
                              </m:nary>
                            </m:oMath>
                          </a14:m>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Rate = baseline x </a:t>
                          </a:r>
                          <a:r>
                            <a:rPr lang="en-GB" sz="1400" b="0" i="0" u="none" strike="noStrike" kern="1200" baseline="0" dirty="0" err="1">
                              <a:solidFill>
                                <a:schemeClr val="dk1"/>
                              </a:solidFill>
                              <a:latin typeface="+mn-lt"/>
                              <a:ea typeface="+mn-ea"/>
                              <a:cs typeface="+mn-cs"/>
                            </a:rPr>
                            <a:t>exp</a:t>
                          </a:r>
                          <a:r>
                            <a:rPr lang="en-GB" sz="1400" b="0" i="0" u="none" strike="noStrike" kern="1200" baseline="0" dirty="0">
                              <a:solidFill>
                                <a:schemeClr val="dk1"/>
                              </a:solidFill>
                              <a:latin typeface="+mn-lt"/>
                              <a:ea typeface="+mn-ea"/>
                              <a:cs typeface="+mn-cs"/>
                            </a:rPr>
                            <a:t> (=X</a:t>
                          </a:r>
                          <a:r>
                            <a:rPr lang="en-GB" sz="1400" b="0" i="0" u="none" strike="noStrike" kern="1200" baseline="-25000" dirty="0">
                              <a:solidFill>
                                <a:schemeClr val="dk1"/>
                              </a:solidFill>
                              <a:latin typeface="+mn-lt"/>
                              <a:ea typeface="+mn-ea"/>
                              <a:cs typeface="+mn-cs"/>
                            </a:rPr>
                            <a:t>1</a:t>
                          </a:r>
                          <a:r>
                            <a:rPr lang="en-GB" sz="1400" b="0" i="0" u="none" strike="noStrike" kern="1200" baseline="0" dirty="0">
                              <a:solidFill>
                                <a:schemeClr val="dk1"/>
                              </a:solidFill>
                              <a:latin typeface="+mn-lt"/>
                              <a:ea typeface="+mn-ea"/>
                              <a:cs typeface="+mn-cs"/>
                            </a:rPr>
                            <a:t>) x confounders (=X</a:t>
                          </a:r>
                          <a:r>
                            <a:rPr lang="en-GB" sz="1400" b="0" i="0" u="none" strike="noStrike" kern="1200" baseline="-25000" dirty="0">
                              <a:solidFill>
                                <a:schemeClr val="dk1"/>
                              </a:solidFill>
                              <a:latin typeface="+mn-lt"/>
                              <a:ea typeface="+mn-ea"/>
                              <a:cs typeface="+mn-cs"/>
                            </a:rPr>
                            <a:t>i </a:t>
                          </a:r>
                          <a:r>
                            <a:rPr lang="en-GB" sz="1400" b="0" i="0" u="none" strike="noStrike" kern="1200" baseline="0" dirty="0">
                              <a:solidFill>
                                <a:schemeClr val="dk1"/>
                              </a:solidFill>
                              <a:latin typeface="+mn-lt"/>
                              <a:ea typeface="+mn-ea"/>
                              <a:cs typeface="+mn-cs"/>
                            </a:rPr>
                            <a:t>i=2,…k)</a:t>
                          </a:r>
                          <a:endParaRPr lang="el-GR" sz="1400" baseline="0" dirty="0"/>
                        </a:p>
                        <a:p>
                          <a:endParaRPr lang="el-GR" sz="1400" dirty="0"/>
                        </a:p>
                      </a:txBody>
                      <a:tcPr marL="68580" marR="68580" marT="34290" marB="34290"/>
                    </a:tc>
                    <a:extLst>
                      <a:ext uri="{0D108BD9-81ED-4DB2-BD59-A6C34878D82A}">
                        <a16:rowId xmlns:a16="http://schemas.microsoft.com/office/drawing/2014/main" val="10003"/>
                      </a:ext>
                    </a:extLst>
                  </a:tr>
                  <a:tr h="274320">
                    <a:tc>
                      <a:txBody>
                        <a:bodyPr/>
                        <a:lstStyle/>
                        <a:p>
                          <a:r>
                            <a:rPr lang="en-GB" sz="1400" dirty="0">
                              <a:solidFill>
                                <a:srgbClr val="FF0000"/>
                              </a:solidFill>
                            </a:rPr>
                            <a:t>model log(odds) </a:t>
                          </a:r>
                          <a:endParaRPr lang="el-GR" sz="1400" dirty="0">
                            <a:solidFill>
                              <a:srgbClr val="FF0000"/>
                            </a:solidFill>
                          </a:endParaRPr>
                        </a:p>
                      </a:txBody>
                      <a:tcPr marL="68580" marR="68580" marT="34290" marB="34290"/>
                    </a:tc>
                    <a:tc>
                      <a:txBody>
                        <a:bodyPr/>
                        <a:lstStyle/>
                        <a:p>
                          <a:r>
                            <a:rPr lang="en-GB" sz="1400" dirty="0">
                              <a:solidFill>
                                <a:srgbClr val="FF0000"/>
                              </a:solidFill>
                            </a:rPr>
                            <a:t>Logistic</a:t>
                          </a:r>
                          <a:endParaRPr lang="el-GR" sz="1400" dirty="0">
                            <a:solidFill>
                              <a:srgbClr val="FF0000"/>
                            </a:solidFill>
                          </a:endParaRPr>
                        </a:p>
                      </a:txBody>
                      <a:tcPr marL="68580" marR="68580" marT="34290" marB="34290"/>
                    </a:tc>
                    <a:extLst>
                      <a:ext uri="{0D108BD9-81ED-4DB2-BD59-A6C34878D82A}">
                        <a16:rowId xmlns:a16="http://schemas.microsoft.com/office/drawing/2014/main" val="10004"/>
                      </a:ext>
                    </a:extLst>
                  </a:tr>
                  <a:tr h="290846">
                    <a:tc>
                      <a:txBody>
                        <a:bodyPr/>
                        <a:lstStyle/>
                        <a:p>
                          <a:r>
                            <a:rPr lang="en-US" sz="1400" dirty="0"/>
                            <a:t>Log(odds)</a:t>
                          </a:r>
                          <a:r>
                            <a:rPr lang="en-US" sz="1400" baseline="0" dirty="0"/>
                            <a:t> =</a:t>
                          </a:r>
                          <a14:m>
                            <m:oMath xmlns:m="http://schemas.openxmlformats.org/officeDocument/2006/math">
                              <m:r>
                                <a:rPr lang="en-US" sz="1400" b="0" i="1" baseline="0" smtClean="0">
                                  <a:latin typeface="Cambria Math"/>
                                </a:rPr>
                                <m:t>𝑎</m:t>
                              </m:r>
                              <m:r>
                                <a:rPr lang="en-US" sz="1400" b="0" i="1" baseline="0" smtClean="0">
                                  <a:latin typeface="Cambria Math"/>
                                </a:rPr>
                                <m:t>+</m:t>
                              </m:r>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1</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1</m:t>
                                  </m:r>
                                </m:sub>
                              </m:sSub>
                              <m:r>
                                <a:rPr lang="en-US" sz="1400" b="0" i="1" baseline="0" smtClean="0">
                                  <a:latin typeface="Cambria Math"/>
                                </a:rPr>
                                <m:t>+</m:t>
                              </m:r>
                              <m:nary>
                                <m:naryPr>
                                  <m:chr m:val="∑"/>
                                  <m:ctrlPr>
                                    <a:rPr lang="en-US" sz="1400" b="0" i="1" baseline="0" smtClean="0">
                                      <a:latin typeface="Cambria Math" panose="02040503050406030204" pitchFamily="18" charset="0"/>
                                    </a:rPr>
                                  </m:ctrlPr>
                                </m:naryPr>
                                <m:sub>
                                  <m:r>
                                    <m:rPr>
                                      <m:brk m:alnAt="23"/>
                                    </m:rPr>
                                    <a:rPr lang="en-US" sz="1400" b="0" i="1" baseline="0" smtClean="0">
                                      <a:latin typeface="Cambria Math"/>
                                    </a:rPr>
                                    <m:t>𝑖</m:t>
                                  </m:r>
                                  <m:r>
                                    <a:rPr lang="en-US" sz="1400" b="0" i="1" baseline="0" smtClean="0">
                                      <a:latin typeface="Cambria Math"/>
                                    </a:rPr>
                                    <m:t>=2</m:t>
                                  </m:r>
                                </m:sub>
                                <m:sup>
                                  <m:r>
                                    <a:rPr lang="en-US" sz="1400" b="0" i="1" baseline="0" smtClean="0">
                                      <a:latin typeface="Cambria Math"/>
                                    </a:rPr>
                                    <m:t>𝑘</m:t>
                                  </m:r>
                                </m:sup>
                                <m:e>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𝑖</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𝑖</m:t>
                                      </m:r>
                                    </m:sub>
                                  </m:sSub>
                                </m:e>
                              </m:nary>
                            </m:oMath>
                          </a14:m>
                          <a:endParaRPr lang="el-GR" sz="1400" dirty="0"/>
                        </a:p>
                      </a:txBody>
                      <a:tcPr marL="68580" marR="68580" marT="34290" marB="34290"/>
                    </a:tc>
                    <a:tc>
                      <a:txBody>
                        <a:bodyPr/>
                        <a:lstStyle/>
                        <a:p>
                          <a:r>
                            <a:rPr lang="en-GB" sz="1400" b="0" i="0" u="none" strike="noStrike" kern="1200" baseline="0" dirty="0">
                              <a:solidFill>
                                <a:schemeClr val="dk1"/>
                              </a:solidFill>
                              <a:latin typeface="+mn-lt"/>
                              <a:ea typeface="+mn-ea"/>
                              <a:cs typeface="+mn-cs"/>
                            </a:rPr>
                            <a:t>log(odds) = a + </a:t>
                          </a:r>
                          <a:r>
                            <a:rPr lang="en-GB" sz="1400" b="0" i="0" u="none" strike="noStrike" kern="1200" baseline="0" dirty="0" err="1">
                              <a:solidFill>
                                <a:schemeClr val="dk1"/>
                              </a:solidFill>
                              <a:latin typeface="+mn-lt"/>
                              <a:ea typeface="+mn-ea"/>
                              <a:cs typeface="+mn-cs"/>
                            </a:rPr>
                            <a:t>exp</a:t>
                          </a:r>
                          <a:r>
                            <a:rPr lang="en-GB" sz="1400" b="0" i="0" u="none" strike="noStrike" kern="1200" baseline="0" dirty="0">
                              <a:solidFill>
                                <a:schemeClr val="dk1"/>
                              </a:solidFill>
                              <a:latin typeface="+mn-lt"/>
                              <a:ea typeface="+mn-ea"/>
                              <a:cs typeface="+mn-cs"/>
                            </a:rPr>
                            <a:t>+ confounders</a:t>
                          </a:r>
                          <a:endParaRPr lang="el-GR" sz="1400" dirty="0"/>
                        </a:p>
                      </a:txBody>
                      <a:tcPr marL="68580" marR="68580" marT="34290" marB="34290"/>
                    </a:tc>
                    <a:extLst>
                      <a:ext uri="{0D108BD9-81ED-4DB2-BD59-A6C34878D82A}">
                        <a16:rowId xmlns:a16="http://schemas.microsoft.com/office/drawing/2014/main" val="10005"/>
                      </a:ext>
                    </a:extLst>
                  </a:tr>
                  <a:tr h="480060">
                    <a:tc>
                      <a:txBody>
                        <a:bodyPr/>
                        <a:lstStyle/>
                        <a:p>
                          <a:r>
                            <a:rPr lang="en-US" sz="1400" dirty="0"/>
                            <a:t>Odds=</a:t>
                          </a:r>
                          <a14:m>
                            <m:oMath xmlns:m="http://schemas.openxmlformats.org/officeDocument/2006/math">
                              <m:sSup>
                                <m:sSupPr>
                                  <m:ctrlPr>
                                    <a:rPr lang="en-US" sz="1400" b="0" i="1" baseline="0" smtClean="0">
                                      <a:latin typeface="Cambria Math" panose="02040503050406030204" pitchFamily="18" charset="0"/>
                                    </a:rPr>
                                  </m:ctrlPr>
                                </m:sSupPr>
                                <m:e>
                                  <m:r>
                                    <a:rPr lang="en-US" sz="1400" b="0" i="1" baseline="0" smtClean="0">
                                      <a:latin typeface="Cambria Math"/>
                                    </a:rPr>
                                    <m:t>𝑒</m:t>
                                  </m:r>
                                </m:e>
                                <m:sup>
                                  <m:r>
                                    <a:rPr lang="en-US" sz="1400" b="0" i="0" baseline="0" smtClean="0">
                                      <a:latin typeface="Cambria Math"/>
                                    </a:rPr>
                                    <m:t>(</m:t>
                                  </m:r>
                                  <m:r>
                                    <a:rPr lang="en-US" sz="1400" b="0" i="1" baseline="0" smtClean="0">
                                      <a:latin typeface="Cambria Math"/>
                                    </a:rPr>
                                    <m:t>𝑎</m:t>
                                  </m:r>
                                  <m:r>
                                    <a:rPr lang="en-US" sz="1400" b="0" i="1" baseline="0" smtClean="0">
                                      <a:latin typeface="Cambria Math"/>
                                    </a:rPr>
                                    <m:t>)</m:t>
                                  </m:r>
                                </m:sup>
                              </m:sSup>
                              <m:sSup>
                                <m:sSupPr>
                                  <m:ctrlPr>
                                    <a:rPr lang="en-US" sz="1400" b="0" i="1" baseline="0" smtClean="0">
                                      <a:latin typeface="Cambria Math" panose="02040503050406030204" pitchFamily="18" charset="0"/>
                                    </a:rPr>
                                  </m:ctrlPr>
                                </m:sSupPr>
                                <m:e>
                                  <m:r>
                                    <a:rPr lang="en-US" sz="1400" b="0" i="1" baseline="0" smtClean="0">
                                      <a:latin typeface="Cambria Math"/>
                                    </a:rPr>
                                    <m:t>𝑒</m:t>
                                  </m:r>
                                </m:e>
                                <m:sup>
                                  <m:r>
                                    <a:rPr lang="en-US" sz="1400" b="0" i="1" baseline="0" smtClean="0">
                                      <a:latin typeface="Cambria Math"/>
                                    </a:rPr>
                                    <m:t>(</m:t>
                                  </m:r>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1</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1</m:t>
                                      </m:r>
                                    </m:sub>
                                  </m:sSub>
                                  <m:r>
                                    <a:rPr lang="en-US" sz="1400" b="0" i="1" baseline="0" smtClean="0">
                                      <a:latin typeface="Cambria Math"/>
                                    </a:rPr>
                                    <m:t>)</m:t>
                                  </m:r>
                                </m:sup>
                              </m:sSup>
                              <m:nary>
                                <m:naryPr>
                                  <m:chr m:val="∏"/>
                                  <m:ctrlPr>
                                    <a:rPr lang="en-US" sz="1400" b="0" i="1" baseline="0" smtClean="0">
                                      <a:latin typeface="Cambria Math" panose="02040503050406030204" pitchFamily="18" charset="0"/>
                                    </a:rPr>
                                  </m:ctrlPr>
                                </m:naryPr>
                                <m:sub>
                                  <m:r>
                                    <m:rPr>
                                      <m:brk m:alnAt="23"/>
                                    </m:rPr>
                                    <a:rPr lang="en-US" sz="1400" b="0" i="1" baseline="0" smtClean="0">
                                      <a:latin typeface="Cambria Math"/>
                                    </a:rPr>
                                    <m:t>𝑖</m:t>
                                  </m:r>
                                  <m:r>
                                    <a:rPr lang="en-US" sz="1400" b="0" i="1" baseline="0" smtClean="0">
                                      <a:latin typeface="Cambria Math"/>
                                    </a:rPr>
                                    <m:t>=2</m:t>
                                  </m:r>
                                </m:sub>
                                <m:sup>
                                  <m:r>
                                    <a:rPr lang="en-US" sz="1400" b="0" i="1" baseline="0" smtClean="0">
                                      <a:latin typeface="Cambria Math"/>
                                    </a:rPr>
                                    <m:t>𝑘</m:t>
                                  </m:r>
                                </m:sup>
                                <m:e>
                                  <m:sSup>
                                    <m:sSupPr>
                                      <m:ctrlPr>
                                        <a:rPr lang="en-US" sz="1400" b="0" i="1" baseline="0" smtClean="0">
                                          <a:latin typeface="Cambria Math" panose="02040503050406030204" pitchFamily="18" charset="0"/>
                                        </a:rPr>
                                      </m:ctrlPr>
                                    </m:sSupPr>
                                    <m:e>
                                      <m:r>
                                        <a:rPr lang="en-US" sz="1400" b="0" i="1" baseline="0" smtClean="0">
                                          <a:latin typeface="Cambria Math"/>
                                        </a:rPr>
                                        <m:t>𝑒</m:t>
                                      </m:r>
                                    </m:e>
                                    <m:sup>
                                      <m:r>
                                        <a:rPr lang="en-US" sz="1400" b="0" i="1" baseline="0" smtClean="0">
                                          <a:latin typeface="Cambria Math"/>
                                        </a:rPr>
                                        <m:t>(</m:t>
                                      </m:r>
                                      <m:sSub>
                                        <m:sSubPr>
                                          <m:ctrlPr>
                                            <a:rPr lang="en-US" sz="1400" b="0" i="1" baseline="0" smtClean="0">
                                              <a:latin typeface="Cambria Math" panose="02040503050406030204" pitchFamily="18" charset="0"/>
                                            </a:rPr>
                                          </m:ctrlPr>
                                        </m:sSubPr>
                                        <m:e>
                                          <m:r>
                                            <a:rPr lang="el-GR" sz="1400" b="0" i="1" baseline="0" smtClean="0">
                                              <a:latin typeface="Cambria Math"/>
                                            </a:rPr>
                                            <m:t>𝛽</m:t>
                                          </m:r>
                                        </m:e>
                                        <m:sub>
                                          <m:r>
                                            <a:rPr lang="en-US" sz="1400" b="0" i="1" baseline="0" smtClean="0">
                                              <a:latin typeface="Cambria Math"/>
                                            </a:rPr>
                                            <m:t>𝑘</m:t>
                                          </m:r>
                                        </m:sub>
                                      </m:sSub>
                                      <m:sSub>
                                        <m:sSubPr>
                                          <m:ctrlPr>
                                            <a:rPr lang="en-US" sz="1400" b="0" i="1" baseline="0" smtClean="0">
                                              <a:latin typeface="Cambria Math" panose="02040503050406030204" pitchFamily="18" charset="0"/>
                                            </a:rPr>
                                          </m:ctrlPr>
                                        </m:sSubPr>
                                        <m:e>
                                          <m:r>
                                            <a:rPr lang="en-US" sz="1400" b="0" i="1" baseline="0" smtClean="0">
                                              <a:latin typeface="Cambria Math"/>
                                            </a:rPr>
                                            <m:t>𝑋</m:t>
                                          </m:r>
                                        </m:e>
                                        <m:sub>
                                          <m:r>
                                            <a:rPr lang="en-US" sz="1400" b="0" i="1" baseline="0" smtClean="0">
                                              <a:latin typeface="Cambria Math"/>
                                            </a:rPr>
                                            <m:t>𝑘</m:t>
                                          </m:r>
                                        </m:sub>
                                      </m:sSub>
                                      <m:r>
                                        <a:rPr lang="en-US" sz="1400" b="0" i="1" baseline="0" smtClean="0">
                                          <a:latin typeface="Cambria Math"/>
                                        </a:rPr>
                                        <m:t>)</m:t>
                                      </m:r>
                                    </m:sup>
                                  </m:sSup>
                                </m:e>
                              </m:nary>
                            </m:oMath>
                          </a14:m>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Odds = </a:t>
                          </a:r>
                          <a14:m>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sSup>
                                    <m:sSupPr>
                                      <m:ctrlPr>
                                        <a:rPr lang="en-US"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𝑎</m:t>
                                      </m:r>
                                    </m:e>
                                    <m:sup>
                                      <m:r>
                                        <a:rPr lang="en-US" sz="1400" b="0" i="1" u="none" strike="noStrike" kern="1200" baseline="0" smtClean="0">
                                          <a:solidFill>
                                            <a:schemeClr val="dk1"/>
                                          </a:solidFill>
                                          <a:latin typeface="Cambria Math"/>
                                          <a:ea typeface="+mn-ea"/>
                                          <a:cs typeface="+mn-cs"/>
                                        </a:rPr>
                                        <m:t>′</m:t>
                                      </m:r>
                                    </m:sup>
                                  </m:sSup>
                                  <m:r>
                                    <a:rPr lang="en-US" sz="1400" b="0" i="1" u="none" strike="noStrike" kern="1200" baseline="0" smtClean="0">
                                      <a:solidFill>
                                        <a:schemeClr val="dk1"/>
                                      </a:solidFill>
                                      <a:latin typeface="Cambria Math"/>
                                      <a:ea typeface="+mn-ea"/>
                                      <a:cs typeface="+mn-cs"/>
                                    </a:rPr>
                                    <m:t>(=</m:t>
                                  </m:r>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𝑎</m:t>
                                  </m:r>
                                </m:sup>
                              </m:sSup>
                              <m:r>
                                <a:rPr lang="en-US" sz="1400" b="0" i="1" u="none" strike="noStrike" kern="1200" baseline="0" smtClean="0">
                                  <a:solidFill>
                                    <a:schemeClr val="dk1"/>
                                  </a:solidFill>
                                  <a:latin typeface="Cambria Math"/>
                                  <a:ea typeface="+mn-ea"/>
                                  <a:cs typeface="+mn-cs"/>
                                </a:rPr>
                                <m:t>)</m:t>
                              </m:r>
                            </m:oMath>
                          </a14:m>
                          <a:r>
                            <a:rPr lang="en-GB" sz="1400" b="0" i="0" u="none" strike="noStrike" kern="1200" baseline="0" dirty="0">
                              <a:solidFill>
                                <a:schemeClr val="dk1"/>
                              </a:solidFill>
                              <a:latin typeface="+mn-lt"/>
                              <a:ea typeface="+mn-ea"/>
                              <a:cs typeface="+mn-cs"/>
                            </a:rPr>
                            <a:t>x </a:t>
                          </a:r>
                          <a:r>
                            <a:rPr lang="en-GB" sz="1400" b="0" i="0" u="none" strike="noStrike" kern="1200" baseline="0" dirty="0" err="1">
                              <a:solidFill>
                                <a:schemeClr val="dk1"/>
                              </a:solidFill>
                              <a:latin typeface="+mn-lt"/>
                              <a:ea typeface="+mn-ea"/>
                              <a:cs typeface="+mn-cs"/>
                            </a:rPr>
                            <a:t>exp</a:t>
                          </a:r>
                          <a:r>
                            <a:rPr lang="en-GB" sz="1400" b="0" i="0" u="none" strike="noStrike" kern="1200" baseline="0" dirty="0">
                              <a:solidFill>
                                <a:schemeClr val="dk1"/>
                              </a:solidFill>
                              <a:latin typeface="+mn-lt"/>
                              <a:ea typeface="+mn-ea"/>
                              <a:cs typeface="+mn-cs"/>
                            </a:rPr>
                            <a:t> (=X</a:t>
                          </a:r>
                          <a:r>
                            <a:rPr lang="en-GB" sz="1400" b="0" i="0" u="none" strike="noStrike" kern="1200" baseline="-25000" dirty="0">
                              <a:solidFill>
                                <a:schemeClr val="dk1"/>
                              </a:solidFill>
                              <a:latin typeface="+mn-lt"/>
                              <a:ea typeface="+mn-ea"/>
                              <a:cs typeface="+mn-cs"/>
                            </a:rPr>
                            <a:t>1</a:t>
                          </a:r>
                          <a:r>
                            <a:rPr lang="en-GB" sz="1400" b="0" i="0" u="none" strike="noStrike" kern="1200" baseline="0" dirty="0">
                              <a:solidFill>
                                <a:schemeClr val="dk1"/>
                              </a:solidFill>
                              <a:latin typeface="+mn-lt"/>
                              <a:ea typeface="+mn-ea"/>
                              <a:cs typeface="+mn-cs"/>
                            </a:rPr>
                            <a:t>) x confounders (=X</a:t>
                          </a:r>
                          <a:r>
                            <a:rPr lang="en-GB" sz="1400" b="0" i="0" u="none" strike="noStrike" kern="1200" baseline="-25000" dirty="0">
                              <a:solidFill>
                                <a:schemeClr val="dk1"/>
                              </a:solidFill>
                              <a:latin typeface="+mn-lt"/>
                              <a:ea typeface="+mn-ea"/>
                              <a:cs typeface="+mn-cs"/>
                            </a:rPr>
                            <a:t>i </a:t>
                          </a:r>
                          <a:r>
                            <a:rPr lang="en-GB" sz="1400" b="0" i="0" u="none" strike="noStrike" kern="1200" baseline="0" dirty="0">
                              <a:solidFill>
                                <a:schemeClr val="dk1"/>
                              </a:solidFill>
                              <a:latin typeface="+mn-lt"/>
                              <a:ea typeface="+mn-ea"/>
                              <a:cs typeface="+mn-cs"/>
                            </a:rPr>
                            <a:t>i=2,…k)</a:t>
                          </a:r>
                          <a:endParaRPr lang="el-GR" sz="1400" baseline="0" dirty="0"/>
                        </a:p>
                      </a:txBody>
                      <a:tcPr marL="68580" marR="68580" marT="34290" marB="34290"/>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3814047423"/>
                  </p:ext>
                </p:extLst>
              </p:nvPr>
            </p:nvGraphicFramePr>
            <p:xfrm>
              <a:off x="1115616" y="1681525"/>
              <a:ext cx="6858762" cy="3118422"/>
            </p:xfrm>
            <a:graphic>
              <a:graphicData uri="http://schemas.openxmlformats.org/drawingml/2006/table">
                <a:tbl>
                  <a:tblPr firstRow="1" bandRow="1">
                    <a:tableStyleId>{5C22544A-7EE6-4342-B048-85BDC9FD1C3A}</a:tableStyleId>
                  </a:tblPr>
                  <a:tblGrid>
                    <a:gridCol w="3342084">
                      <a:extLst>
                        <a:ext uri="{9D8B030D-6E8A-4147-A177-3AD203B41FA5}">
                          <a16:colId xmlns:a16="http://schemas.microsoft.com/office/drawing/2014/main" xmlns="" xmlns:a14="http://schemas.microsoft.com/office/drawing/2010/main" val="20000"/>
                        </a:ext>
                      </a:extLst>
                    </a:gridCol>
                    <a:gridCol w="3516678">
                      <a:extLst>
                        <a:ext uri="{9D8B030D-6E8A-4147-A177-3AD203B41FA5}">
                          <a16:colId xmlns:a16="http://schemas.microsoft.com/office/drawing/2014/main" xmlns="" xmlns:a14="http://schemas.microsoft.com/office/drawing/2010/main" val="20001"/>
                        </a:ext>
                      </a:extLst>
                    </a:gridCol>
                  </a:tblGrid>
                  <a:tr h="495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Multiplicative models</a:t>
                          </a:r>
                        </a:p>
                        <a:p>
                          <a:endParaRPr lang="el-GR" sz="1400" dirty="0"/>
                        </a:p>
                      </a:txBody>
                      <a:tcPr marL="68580" marR="68580" marT="34290" marB="34290"/>
                    </a:tc>
                    <a:tc>
                      <a:txBody>
                        <a:bodyPr/>
                        <a:lstStyle/>
                        <a:p>
                          <a:endParaRPr lang="el-GR" sz="1400"/>
                        </a:p>
                      </a:txBody>
                      <a:tcPr marL="68580" marR="68580" marT="34290" marB="34290"/>
                    </a:tc>
                    <a:extLst>
                      <a:ext uri="{0D108BD9-81ED-4DB2-BD59-A6C34878D82A}">
                        <a16:rowId xmlns:a16="http://schemas.microsoft.com/office/drawing/2014/main" xmlns="" xmlns:a14="http://schemas.microsoft.com/office/drawing/2010/main" val="10000"/>
                      </a:ext>
                    </a:extLst>
                  </a:tr>
                  <a:tr h="281940">
                    <a:tc>
                      <a:txBody>
                        <a:bodyPr/>
                        <a:lstStyle/>
                        <a:p>
                          <a:r>
                            <a:rPr lang="en-GB" sz="1400" dirty="0">
                              <a:solidFill>
                                <a:srgbClr val="FF0000"/>
                              </a:solidFill>
                            </a:rPr>
                            <a:t>model log(rate) </a:t>
                          </a:r>
                          <a:endParaRPr lang="el-GR" sz="1400" dirty="0">
                            <a:solidFill>
                              <a:srgbClr val="FF0000"/>
                            </a:solidFill>
                          </a:endParaRPr>
                        </a:p>
                      </a:txBody>
                      <a:tcPr marL="68580" marR="68580" marT="34290" marB="34290"/>
                    </a:tc>
                    <a:tc>
                      <a:txBody>
                        <a:bodyPr/>
                        <a:lstStyle/>
                        <a:p>
                          <a:r>
                            <a:rPr lang="en-GB" sz="1400" dirty="0">
                              <a:solidFill>
                                <a:srgbClr val="FF0000"/>
                              </a:solidFill>
                            </a:rPr>
                            <a:t>Poisson, Cox</a:t>
                          </a:r>
                          <a:endParaRPr lang="el-GR" sz="1400" dirty="0">
                            <a:solidFill>
                              <a:srgbClr val="FF0000"/>
                            </a:solidFill>
                          </a:endParaRPr>
                        </a:p>
                      </a:txBody>
                      <a:tcPr marL="68580" marR="68580" marT="34290" marB="34290"/>
                    </a:tc>
                    <a:extLst>
                      <a:ext uri="{0D108BD9-81ED-4DB2-BD59-A6C34878D82A}">
                        <a16:rowId xmlns:a16="http://schemas.microsoft.com/office/drawing/2014/main" xmlns="" xmlns:a14="http://schemas.microsoft.com/office/drawing/2010/main" val="10001"/>
                      </a:ext>
                    </a:extLst>
                  </a:tr>
                  <a:tr h="512382">
                    <a:tc>
                      <a:txBody>
                        <a:bodyPr/>
                        <a:lstStyle/>
                        <a:p>
                          <a:endParaRPr lang="el-GR" dirty="0"/>
                        </a:p>
                      </a:txBody>
                      <a:tcPr marL="68580" marR="68580" marT="34290" marB="34290">
                        <a:blipFill>
                          <a:blip r:embed="rId3"/>
                          <a:stretch>
                            <a:fillRect l="-364" t="-155952" r="-105829" b="-409524"/>
                          </a:stretch>
                        </a:blipFill>
                      </a:tcPr>
                    </a:tc>
                    <a:tc>
                      <a:txBody>
                        <a:bodyPr/>
                        <a:lstStyle/>
                        <a:p>
                          <a:r>
                            <a:rPr lang="en-GB" sz="1400" b="0" i="0" u="none" strike="noStrike" kern="1200" baseline="0" dirty="0">
                              <a:solidFill>
                                <a:schemeClr val="dk1"/>
                              </a:solidFill>
                              <a:latin typeface="+mn-lt"/>
                              <a:ea typeface="+mn-ea"/>
                              <a:cs typeface="+mn-cs"/>
                            </a:rPr>
                            <a:t>log(rate) = log (baseline rate) + </a:t>
                          </a:r>
                          <a:r>
                            <a:rPr lang="en-GB" sz="1400" b="0" i="0" u="none" strike="noStrike" kern="1200" baseline="0" dirty="0" err="1">
                              <a:solidFill>
                                <a:schemeClr val="dk1"/>
                              </a:solidFill>
                              <a:latin typeface="+mn-lt"/>
                              <a:ea typeface="+mn-ea"/>
                              <a:cs typeface="+mn-cs"/>
                            </a:rPr>
                            <a:t>exp</a:t>
                          </a:r>
                          <a:r>
                            <a:rPr lang="en-GB" sz="1400" b="0" i="0" u="none" strike="noStrike" kern="1200" baseline="0" dirty="0">
                              <a:solidFill>
                                <a:schemeClr val="dk1"/>
                              </a:solidFill>
                              <a:latin typeface="+mn-lt"/>
                              <a:ea typeface="+mn-ea"/>
                              <a:cs typeface="+mn-cs"/>
                            </a:rPr>
                            <a:t> (=X</a:t>
                          </a:r>
                          <a:r>
                            <a:rPr lang="en-GB" sz="1400" b="0" i="0" u="none" strike="noStrike" kern="1200" baseline="-25000" dirty="0">
                              <a:solidFill>
                                <a:schemeClr val="dk1"/>
                              </a:solidFill>
                              <a:latin typeface="+mn-lt"/>
                              <a:ea typeface="+mn-ea"/>
                              <a:cs typeface="+mn-cs"/>
                            </a:rPr>
                            <a:t>1</a:t>
                          </a:r>
                          <a:r>
                            <a:rPr lang="en-GB" sz="1400" b="0" i="0" u="none" strike="noStrike" kern="1200" baseline="0" dirty="0">
                              <a:solidFill>
                                <a:schemeClr val="dk1"/>
                              </a:solidFill>
                              <a:latin typeface="+mn-lt"/>
                              <a:ea typeface="+mn-ea"/>
                              <a:cs typeface="+mn-cs"/>
                            </a:rPr>
                            <a:t>) + confounders (=X</a:t>
                          </a:r>
                          <a:r>
                            <a:rPr lang="en-GB" sz="1400" b="0" i="0" u="none" strike="noStrike" kern="1200" baseline="-25000" dirty="0">
                              <a:solidFill>
                                <a:schemeClr val="dk1"/>
                              </a:solidFill>
                              <a:latin typeface="+mn-lt"/>
                              <a:ea typeface="+mn-ea"/>
                              <a:cs typeface="+mn-cs"/>
                            </a:rPr>
                            <a:t>i </a:t>
                          </a:r>
                          <a:r>
                            <a:rPr lang="en-GB" sz="1400" b="0" i="0" u="none" strike="noStrike" kern="1200" baseline="0" dirty="0">
                              <a:solidFill>
                                <a:schemeClr val="dk1"/>
                              </a:solidFill>
                              <a:latin typeface="+mn-lt"/>
                              <a:ea typeface="+mn-ea"/>
                              <a:cs typeface="+mn-cs"/>
                            </a:rPr>
                            <a:t>i=2,…k)</a:t>
                          </a:r>
                          <a:endParaRPr lang="el-GR" sz="1400" baseline="0" dirty="0"/>
                        </a:p>
                      </a:txBody>
                      <a:tcPr marL="68580" marR="68580" marT="34290" marB="34290"/>
                    </a:tc>
                    <a:extLst>
                      <a:ext uri="{0D108BD9-81ED-4DB2-BD59-A6C34878D82A}">
                        <a16:rowId xmlns:a16="http://schemas.microsoft.com/office/drawing/2014/main" xmlns="" xmlns:a14="http://schemas.microsoft.com/office/drawing/2010/main" val="10002"/>
                      </a:ext>
                    </a:extLst>
                  </a:tr>
                  <a:tr h="708660">
                    <a:tc>
                      <a:txBody>
                        <a:bodyPr/>
                        <a:lstStyle/>
                        <a:p>
                          <a:endParaRPr lang="el-GR"/>
                        </a:p>
                      </a:txBody>
                      <a:tcPr marL="68580" marR="68580" marT="34290" marB="34290">
                        <a:blipFill>
                          <a:blip r:embed="rId3"/>
                          <a:stretch>
                            <a:fillRect l="-364" t="-183761" r="-105829" b="-19401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Rate = baseline x </a:t>
                          </a:r>
                          <a:r>
                            <a:rPr lang="en-GB" sz="1400" b="0" i="0" u="none" strike="noStrike" kern="1200" baseline="0" dirty="0" err="1">
                              <a:solidFill>
                                <a:schemeClr val="dk1"/>
                              </a:solidFill>
                              <a:latin typeface="+mn-lt"/>
                              <a:ea typeface="+mn-ea"/>
                              <a:cs typeface="+mn-cs"/>
                            </a:rPr>
                            <a:t>exp</a:t>
                          </a:r>
                          <a:r>
                            <a:rPr lang="en-GB" sz="1400" b="0" i="0" u="none" strike="noStrike" kern="1200" baseline="0" dirty="0">
                              <a:solidFill>
                                <a:schemeClr val="dk1"/>
                              </a:solidFill>
                              <a:latin typeface="+mn-lt"/>
                              <a:ea typeface="+mn-ea"/>
                              <a:cs typeface="+mn-cs"/>
                            </a:rPr>
                            <a:t> (=X</a:t>
                          </a:r>
                          <a:r>
                            <a:rPr lang="en-GB" sz="1400" b="0" i="0" u="none" strike="noStrike" kern="1200" baseline="-25000" dirty="0">
                              <a:solidFill>
                                <a:schemeClr val="dk1"/>
                              </a:solidFill>
                              <a:latin typeface="+mn-lt"/>
                              <a:ea typeface="+mn-ea"/>
                              <a:cs typeface="+mn-cs"/>
                            </a:rPr>
                            <a:t>1</a:t>
                          </a:r>
                          <a:r>
                            <a:rPr lang="en-GB" sz="1400" b="0" i="0" u="none" strike="noStrike" kern="1200" baseline="0" dirty="0">
                              <a:solidFill>
                                <a:schemeClr val="dk1"/>
                              </a:solidFill>
                              <a:latin typeface="+mn-lt"/>
                              <a:ea typeface="+mn-ea"/>
                              <a:cs typeface="+mn-cs"/>
                            </a:rPr>
                            <a:t>) x confounders (=X</a:t>
                          </a:r>
                          <a:r>
                            <a:rPr lang="en-GB" sz="1400" b="0" i="0" u="none" strike="noStrike" kern="1200" baseline="-25000" dirty="0">
                              <a:solidFill>
                                <a:schemeClr val="dk1"/>
                              </a:solidFill>
                              <a:latin typeface="+mn-lt"/>
                              <a:ea typeface="+mn-ea"/>
                              <a:cs typeface="+mn-cs"/>
                            </a:rPr>
                            <a:t>i </a:t>
                          </a:r>
                          <a:r>
                            <a:rPr lang="en-GB" sz="1400" b="0" i="0" u="none" strike="noStrike" kern="1200" baseline="0" dirty="0">
                              <a:solidFill>
                                <a:schemeClr val="dk1"/>
                              </a:solidFill>
                              <a:latin typeface="+mn-lt"/>
                              <a:ea typeface="+mn-ea"/>
                              <a:cs typeface="+mn-cs"/>
                            </a:rPr>
                            <a:t>i=2,…k)</a:t>
                          </a:r>
                          <a:endParaRPr lang="el-GR" sz="1400" baseline="0" dirty="0"/>
                        </a:p>
                        <a:p>
                          <a:endParaRPr lang="el-GR" sz="1400" dirty="0"/>
                        </a:p>
                      </a:txBody>
                      <a:tcPr marL="68580" marR="68580" marT="34290" marB="34290"/>
                    </a:tc>
                    <a:extLst>
                      <a:ext uri="{0D108BD9-81ED-4DB2-BD59-A6C34878D82A}">
                        <a16:rowId xmlns:a16="http://schemas.microsoft.com/office/drawing/2014/main" xmlns="" xmlns:a14="http://schemas.microsoft.com/office/drawing/2010/main" val="10003"/>
                      </a:ext>
                    </a:extLst>
                  </a:tr>
                  <a:tr h="281940">
                    <a:tc>
                      <a:txBody>
                        <a:bodyPr/>
                        <a:lstStyle/>
                        <a:p>
                          <a:r>
                            <a:rPr lang="en-GB" sz="1400" dirty="0">
                              <a:solidFill>
                                <a:srgbClr val="FF0000"/>
                              </a:solidFill>
                            </a:rPr>
                            <a:t>model log(odds) </a:t>
                          </a:r>
                          <a:endParaRPr lang="el-GR" sz="1400" dirty="0">
                            <a:solidFill>
                              <a:srgbClr val="FF0000"/>
                            </a:solidFill>
                          </a:endParaRPr>
                        </a:p>
                      </a:txBody>
                      <a:tcPr marL="68580" marR="68580" marT="34290" marB="34290"/>
                    </a:tc>
                    <a:tc>
                      <a:txBody>
                        <a:bodyPr/>
                        <a:lstStyle/>
                        <a:p>
                          <a:r>
                            <a:rPr lang="en-GB" sz="1400" dirty="0">
                              <a:solidFill>
                                <a:srgbClr val="FF0000"/>
                              </a:solidFill>
                            </a:rPr>
                            <a:t>Logistic</a:t>
                          </a:r>
                          <a:endParaRPr lang="el-GR" sz="1400" dirty="0">
                            <a:solidFill>
                              <a:srgbClr val="FF0000"/>
                            </a:solidFill>
                          </a:endParaRPr>
                        </a:p>
                      </a:txBody>
                      <a:tcPr marL="68580" marR="68580" marT="34290" marB="34290"/>
                    </a:tc>
                    <a:extLst>
                      <a:ext uri="{0D108BD9-81ED-4DB2-BD59-A6C34878D82A}">
                        <a16:rowId xmlns:a16="http://schemas.microsoft.com/office/drawing/2014/main" xmlns="" xmlns:a14="http://schemas.microsoft.com/office/drawing/2010/main" val="10004"/>
                      </a:ext>
                    </a:extLst>
                  </a:tr>
                  <a:tr h="299022">
                    <a:tc>
                      <a:txBody>
                        <a:bodyPr/>
                        <a:lstStyle/>
                        <a:p>
                          <a:endParaRPr lang="el-GR"/>
                        </a:p>
                      </a:txBody>
                      <a:tcPr marL="68580" marR="68580" marT="34290" marB="34290">
                        <a:blipFill>
                          <a:blip r:embed="rId3"/>
                          <a:stretch>
                            <a:fillRect l="-364" t="-771429" r="-105829" b="-269388"/>
                          </a:stretch>
                        </a:blipFill>
                      </a:tcPr>
                    </a:tc>
                    <a:tc>
                      <a:txBody>
                        <a:bodyPr/>
                        <a:lstStyle/>
                        <a:p>
                          <a:r>
                            <a:rPr lang="en-GB" sz="1400" b="0" i="0" u="none" strike="noStrike" kern="1200" baseline="0" dirty="0">
                              <a:solidFill>
                                <a:schemeClr val="dk1"/>
                              </a:solidFill>
                              <a:latin typeface="+mn-lt"/>
                              <a:ea typeface="+mn-ea"/>
                              <a:cs typeface="+mn-cs"/>
                            </a:rPr>
                            <a:t>log(odds) = a + </a:t>
                          </a:r>
                          <a:r>
                            <a:rPr lang="en-GB" sz="1400" b="0" i="0" u="none" strike="noStrike" kern="1200" baseline="0" dirty="0" err="1">
                              <a:solidFill>
                                <a:schemeClr val="dk1"/>
                              </a:solidFill>
                              <a:latin typeface="+mn-lt"/>
                              <a:ea typeface="+mn-ea"/>
                              <a:cs typeface="+mn-cs"/>
                            </a:rPr>
                            <a:t>exp</a:t>
                          </a:r>
                          <a:r>
                            <a:rPr lang="en-GB" sz="1400" b="0" i="0" u="none" strike="noStrike" kern="1200" baseline="0" dirty="0">
                              <a:solidFill>
                                <a:schemeClr val="dk1"/>
                              </a:solidFill>
                              <a:latin typeface="+mn-lt"/>
                              <a:ea typeface="+mn-ea"/>
                              <a:cs typeface="+mn-cs"/>
                            </a:rPr>
                            <a:t>+ confounders</a:t>
                          </a:r>
                          <a:endParaRPr lang="el-GR" sz="1400" dirty="0"/>
                        </a:p>
                      </a:txBody>
                      <a:tcPr marL="68580" marR="68580" marT="34290" marB="34290"/>
                    </a:tc>
                    <a:extLst>
                      <a:ext uri="{0D108BD9-81ED-4DB2-BD59-A6C34878D82A}">
                        <a16:rowId xmlns:a16="http://schemas.microsoft.com/office/drawing/2014/main" xmlns="" xmlns:a14="http://schemas.microsoft.com/office/drawing/2010/main" val="10005"/>
                      </a:ext>
                    </a:extLst>
                  </a:tr>
                  <a:tr h="495300">
                    <a:tc>
                      <a:txBody>
                        <a:bodyPr/>
                        <a:lstStyle/>
                        <a:p>
                          <a:endParaRPr lang="el-GR"/>
                        </a:p>
                      </a:txBody>
                      <a:tcPr marL="68580" marR="68580" marT="34290" marB="34290">
                        <a:blipFill>
                          <a:blip r:embed="rId3"/>
                          <a:stretch>
                            <a:fillRect l="-364" t="-520732" r="-105829" b="-60976"/>
                          </a:stretch>
                        </a:blipFill>
                      </a:tcPr>
                    </a:tc>
                    <a:tc>
                      <a:txBody>
                        <a:bodyPr/>
                        <a:lstStyle/>
                        <a:p>
                          <a:endParaRPr lang="el-GR" dirty="0"/>
                        </a:p>
                      </a:txBody>
                      <a:tcPr marL="68580" marR="68580" marT="34290" marB="34290">
                        <a:blipFill>
                          <a:blip r:embed="rId3"/>
                          <a:stretch>
                            <a:fillRect l="-95494" t="-520732" r="-693" b="-60976"/>
                          </a:stretch>
                        </a:blipFill>
                      </a:tcPr>
                    </a:tc>
                    <a:extLst>
                      <a:ext uri="{0D108BD9-81ED-4DB2-BD59-A6C34878D82A}">
                        <a16:rowId xmlns:a16="http://schemas.microsoft.com/office/drawing/2014/main" xmlns="" xmlns:a14="http://schemas.microsoft.com/office/drawing/2010/main" val="10006"/>
                      </a:ext>
                    </a:extLst>
                  </a:tr>
                </a:tbl>
              </a:graphicData>
            </a:graphic>
          </p:graphicFrame>
        </mc:Fallback>
      </mc:AlternateContent>
      <p:sp>
        <p:nvSpPr>
          <p:cNvPr id="8" name="Rectangle 7"/>
          <p:cNvSpPr/>
          <p:nvPr/>
        </p:nvSpPr>
        <p:spPr>
          <a:xfrm>
            <a:off x="1143000" y="4953000"/>
            <a:ext cx="6831378" cy="1131079"/>
          </a:xfrm>
          <a:prstGeom prst="rect">
            <a:avLst/>
          </a:prstGeom>
        </p:spPr>
        <p:txBody>
          <a:bodyPr wrap="square">
            <a:spAutoFit/>
          </a:bodyPr>
          <a:lstStyle/>
          <a:p>
            <a:r>
              <a:rPr lang="en-US" sz="1350" b="1" dirty="0"/>
              <a:t>Estimates of ratio measures of associations</a:t>
            </a:r>
          </a:p>
          <a:p>
            <a:r>
              <a:rPr lang="en-GB" sz="1350" b="1" dirty="0"/>
              <a:t>log(rate) </a:t>
            </a:r>
            <a:r>
              <a:rPr lang="en-GB" sz="1350" dirty="0"/>
              <a:t> </a:t>
            </a:r>
            <a:r>
              <a:rPr lang="en-GB" sz="1350" b="1" dirty="0"/>
              <a:t>rate ratio</a:t>
            </a:r>
          </a:p>
          <a:p>
            <a:r>
              <a:rPr lang="en-GB" sz="1350" b="1" dirty="0"/>
              <a:t>log(odds) </a:t>
            </a:r>
            <a:r>
              <a:rPr lang="en-GB" sz="1350" dirty="0"/>
              <a:t> </a:t>
            </a:r>
            <a:r>
              <a:rPr lang="en-GB" sz="1350" b="1" dirty="0"/>
              <a:t>odds ratio</a:t>
            </a:r>
          </a:p>
          <a:p>
            <a:endParaRPr lang="en-GB" sz="1350" b="1" dirty="0"/>
          </a:p>
          <a:p>
            <a:r>
              <a:rPr lang="en-GB" sz="1350" b="1" dirty="0"/>
              <a:t>Associations combine by </a:t>
            </a:r>
            <a:r>
              <a:rPr lang="en-GB" sz="1350" b="1" dirty="0">
                <a:solidFill>
                  <a:srgbClr val="FF0000"/>
                </a:solidFill>
              </a:rPr>
              <a:t>multiplying</a:t>
            </a:r>
            <a:endParaRPr lang="el-GR" sz="1350"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7</a:t>
            </a:fld>
            <a:endParaRPr lang="el-GR"/>
          </a:p>
        </p:txBody>
      </p:sp>
    </p:spTree>
    <p:extLst>
      <p:ext uri="{BB962C8B-B14F-4D97-AF65-F5344CB8AC3E}">
        <p14:creationId xmlns:p14="http://schemas.microsoft.com/office/powerpoint/2010/main" val="15854118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840" y="415047"/>
            <a:ext cx="6831378" cy="415498"/>
          </a:xfrm>
          <a:prstGeom prst="rect">
            <a:avLst/>
          </a:prstGeom>
          <a:noFill/>
        </p:spPr>
        <p:txBody>
          <a:bodyPr wrap="square" rtlCol="0">
            <a:spAutoFit/>
          </a:bodyPr>
          <a:lstStyle/>
          <a:p>
            <a:pPr algn="ctr"/>
            <a:r>
              <a:rPr lang="en-GB" sz="2100" b="1" dirty="0">
                <a:solidFill>
                  <a:srgbClr val="FF0000"/>
                </a:solidFill>
              </a:rPr>
              <a:t>Multiplicative model: the parameters multiply</a:t>
            </a:r>
          </a:p>
        </p:txBody>
      </p:sp>
      <p:graphicFrame>
        <p:nvGraphicFramePr>
          <p:cNvPr id="8" name="Table 7"/>
          <p:cNvGraphicFramePr>
            <a:graphicFrameLocks noGrp="1"/>
          </p:cNvGraphicFramePr>
          <p:nvPr>
            <p:extLst>
              <p:ext uri="{D42A27DB-BD31-4B8C-83A1-F6EECF244321}">
                <p14:modId xmlns:p14="http://schemas.microsoft.com/office/powerpoint/2010/main" val="1035233410"/>
              </p:ext>
            </p:extLst>
          </p:nvPr>
        </p:nvGraphicFramePr>
        <p:xfrm>
          <a:off x="1114529" y="1737038"/>
          <a:ext cx="6858762" cy="1449800"/>
        </p:xfrm>
        <a:graphic>
          <a:graphicData uri="http://schemas.openxmlformats.org/drawingml/2006/table">
            <a:tbl>
              <a:tblPr firstRow="1" bandRow="1">
                <a:tableStyleId>{5C22544A-7EE6-4342-B048-85BDC9FD1C3A}</a:tableStyleId>
              </a:tblPr>
              <a:tblGrid>
                <a:gridCol w="2345483">
                  <a:extLst>
                    <a:ext uri="{9D8B030D-6E8A-4147-A177-3AD203B41FA5}">
                      <a16:colId xmlns:a16="http://schemas.microsoft.com/office/drawing/2014/main" val="20000"/>
                    </a:ext>
                  </a:extLst>
                </a:gridCol>
                <a:gridCol w="2345483">
                  <a:extLst>
                    <a:ext uri="{9D8B030D-6E8A-4147-A177-3AD203B41FA5}">
                      <a16:colId xmlns:a16="http://schemas.microsoft.com/office/drawing/2014/main" val="20001"/>
                    </a:ext>
                  </a:extLst>
                </a:gridCol>
                <a:gridCol w="2167796">
                  <a:extLst>
                    <a:ext uri="{9D8B030D-6E8A-4147-A177-3AD203B41FA5}">
                      <a16:colId xmlns:a16="http://schemas.microsoft.com/office/drawing/2014/main" val="20002"/>
                    </a:ext>
                  </a:extLst>
                </a:gridCol>
              </a:tblGrid>
              <a:tr h="480060">
                <a:tc>
                  <a:txBody>
                    <a:bodyPr/>
                    <a:lstStyle/>
                    <a:p>
                      <a:endParaRPr lang="el-GR"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1: </a:t>
                      </a:r>
                      <a:r>
                        <a:rPr lang="en-GB" sz="1800" b="1" dirty="0"/>
                        <a:t>E</a:t>
                      </a:r>
                      <a:r>
                        <a:rPr lang="en-GB" sz="1800" b="1" baseline="-25000" dirty="0"/>
                        <a:t>1</a:t>
                      </a:r>
                      <a:r>
                        <a:rPr lang="en-GB" sz="1800" b="1" baseline="30000" dirty="0"/>
                        <a:t>-</a:t>
                      </a:r>
                    </a:p>
                    <a:p>
                      <a:endParaRPr lang="el-GR"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1: </a:t>
                      </a:r>
                      <a:r>
                        <a:rPr lang="en-GB" sz="1800" b="1" dirty="0"/>
                        <a:t>E</a:t>
                      </a:r>
                      <a:r>
                        <a:rPr lang="en-GB" sz="1800" b="1" baseline="-25000" dirty="0"/>
                        <a:t>1</a:t>
                      </a:r>
                      <a:r>
                        <a:rPr lang="en-GB" sz="1800" b="1" baseline="30000" dirty="0"/>
                        <a:t>+</a:t>
                      </a:r>
                    </a:p>
                  </a:txBody>
                  <a:tcPr marL="68580" marR="68580" marT="34290" marB="34290"/>
                </a:tc>
                <a:extLst>
                  <a:ext uri="{0D108BD9-81ED-4DB2-BD59-A6C34878D82A}">
                    <a16:rowId xmlns:a16="http://schemas.microsoft.com/office/drawing/2014/main" val="10000"/>
                  </a:ext>
                </a:extLst>
              </a:tr>
              <a:tr h="48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2: </a:t>
                      </a:r>
                      <a:r>
                        <a:rPr lang="en-GB" sz="1800" b="1" dirty="0"/>
                        <a:t>E</a:t>
                      </a:r>
                      <a:r>
                        <a:rPr lang="en-GB" sz="1800" b="1" baseline="-25000" dirty="0"/>
                        <a:t>2</a:t>
                      </a:r>
                      <a:r>
                        <a:rPr lang="en-GB" sz="1800" b="1" baseline="30000" dirty="0"/>
                        <a:t>-</a:t>
                      </a:r>
                    </a:p>
                  </a:txBody>
                  <a:tcPr marL="68580" marR="68580" marT="34290" marB="34290"/>
                </a:tc>
                <a:tc>
                  <a:txBody>
                    <a:bodyPr/>
                    <a:lstStyle/>
                    <a:p>
                      <a:endParaRPr lang="el-GR" sz="1800" dirty="0"/>
                    </a:p>
                  </a:txBody>
                  <a:tcPr marL="68580" marR="68580" marT="34290" marB="34290">
                    <a:blipFill rotWithShape="1">
                      <a:blip r:embed="rId3"/>
                      <a:stretch>
                        <a:fillRect l="-100195" t="-101869" r="-92398" b="-71963"/>
                      </a:stretch>
                    </a:blipFill>
                  </a:tcPr>
                </a:tc>
                <a:tc>
                  <a:txBody>
                    <a:bodyPr/>
                    <a:lstStyle/>
                    <a:p>
                      <a:endParaRPr lang="el-GR" sz="1800" dirty="0"/>
                    </a:p>
                  </a:txBody>
                  <a:tcPr marL="68580" marR="68580" marT="34290" marB="34290">
                    <a:blipFill rotWithShape="1">
                      <a:blip r:embed="rId3"/>
                      <a:stretch>
                        <a:fillRect l="-216667" t="-101869" b="-71963"/>
                      </a:stretch>
                    </a:blipFill>
                  </a:tcPr>
                </a:tc>
                <a:extLst>
                  <a:ext uri="{0D108BD9-81ED-4DB2-BD59-A6C34878D82A}">
                    <a16:rowId xmlns:a16="http://schemas.microsoft.com/office/drawing/2014/main" val="10001"/>
                  </a:ext>
                </a:extLst>
              </a:tr>
              <a:tr h="283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2: </a:t>
                      </a:r>
                      <a:r>
                        <a:rPr lang="en-GB" sz="1800" b="1" dirty="0"/>
                        <a:t>E</a:t>
                      </a:r>
                      <a:r>
                        <a:rPr lang="en-GB" sz="1800" b="1" baseline="-25000" dirty="0"/>
                        <a:t>2</a:t>
                      </a:r>
                      <a:r>
                        <a:rPr lang="en-GB" sz="1800" b="1" baseline="30000" dirty="0"/>
                        <a:t>+</a:t>
                      </a:r>
                    </a:p>
                  </a:txBody>
                  <a:tcPr marL="68580" marR="68580" marT="34290" marB="34290"/>
                </a:tc>
                <a:tc>
                  <a:txBody>
                    <a:bodyPr/>
                    <a:lstStyle/>
                    <a:p>
                      <a:endParaRPr lang="el-GR" sz="1800" dirty="0"/>
                    </a:p>
                  </a:txBody>
                  <a:tcPr marL="68580" marR="68580" marT="34290" marB="34290">
                    <a:blipFill rotWithShape="1">
                      <a:blip r:embed="rId3"/>
                      <a:stretch>
                        <a:fillRect l="-100195" t="-348387" r="-92398" b="-24194"/>
                      </a:stretch>
                    </a:blipFill>
                  </a:tcPr>
                </a:tc>
                <a:tc>
                  <a:txBody>
                    <a:bodyPr/>
                    <a:lstStyle/>
                    <a:p>
                      <a:endParaRPr lang="el-GR" sz="1800" dirty="0"/>
                    </a:p>
                  </a:txBody>
                  <a:tcPr marL="68580" marR="68580" marT="34290" marB="34290">
                    <a:blipFill rotWithShape="1">
                      <a:blip r:embed="rId3"/>
                      <a:stretch>
                        <a:fillRect l="-216667" t="-348387" b="-24194"/>
                      </a:stretch>
                    </a:blipFill>
                  </a:tcPr>
                </a:tc>
                <a:extLst>
                  <a:ext uri="{0D108BD9-81ED-4DB2-BD59-A6C34878D82A}">
                    <a16:rowId xmlns:a16="http://schemas.microsoft.com/office/drawing/2014/main" val="10002"/>
                  </a:ext>
                </a:extLst>
              </a:tr>
            </a:tbl>
          </a:graphicData>
        </a:graphic>
      </p:graphicFrame>
      <p:sp>
        <p:nvSpPr>
          <p:cNvPr id="4" name="TextBox 3"/>
          <p:cNvSpPr txBox="1"/>
          <p:nvPr/>
        </p:nvSpPr>
        <p:spPr>
          <a:xfrm>
            <a:off x="838200" y="3483006"/>
            <a:ext cx="7696200" cy="1631216"/>
          </a:xfrm>
          <a:prstGeom prst="rect">
            <a:avLst/>
          </a:prstGeom>
          <a:noFill/>
        </p:spPr>
        <p:txBody>
          <a:bodyPr wrap="square" rtlCol="0">
            <a:spAutoFit/>
          </a:bodyPr>
          <a:lstStyle/>
          <a:p>
            <a:r>
              <a:rPr lang="en-US" sz="2000" b="1" dirty="0"/>
              <a:t>Assumption</a:t>
            </a:r>
            <a:r>
              <a:rPr lang="en-US" sz="2000" dirty="0"/>
              <a:t>: the “effect” of </a:t>
            </a:r>
            <a:r>
              <a:rPr lang="en-GB" sz="2000" b="1" dirty="0"/>
              <a:t>E</a:t>
            </a:r>
            <a:r>
              <a:rPr lang="en-GB" sz="2000" b="1" baseline="-25000" dirty="0"/>
              <a:t>1</a:t>
            </a:r>
            <a:r>
              <a:rPr lang="en-GB" sz="2000" b="1" baseline="30000" dirty="0"/>
              <a:t>+</a:t>
            </a:r>
            <a:r>
              <a:rPr lang="en-US" sz="2000" dirty="0"/>
              <a:t> &amp; </a:t>
            </a:r>
            <a:r>
              <a:rPr lang="en-GB" sz="2000" b="1" dirty="0"/>
              <a:t>E</a:t>
            </a:r>
            <a:r>
              <a:rPr lang="en-GB" sz="2000" b="1" baseline="-25000" dirty="0"/>
              <a:t>2</a:t>
            </a:r>
            <a:r>
              <a:rPr lang="en-GB" sz="2000" b="1" baseline="30000" dirty="0"/>
              <a:t>+</a:t>
            </a:r>
            <a:r>
              <a:rPr lang="en-US" sz="2000" dirty="0"/>
              <a:t> ON THE ODDS OF DISEASE as compared to </a:t>
            </a:r>
            <a:r>
              <a:rPr lang="en-GB" sz="2000" b="1" dirty="0"/>
              <a:t>E</a:t>
            </a:r>
            <a:r>
              <a:rPr lang="en-GB" sz="2000" b="1" baseline="-25000" dirty="0"/>
              <a:t>1</a:t>
            </a:r>
            <a:r>
              <a:rPr lang="en-GB" sz="2000" b="1" baseline="30000" dirty="0"/>
              <a:t>-</a:t>
            </a:r>
            <a:r>
              <a:rPr lang="en-US" sz="2000" dirty="0"/>
              <a:t> &amp; </a:t>
            </a:r>
            <a:r>
              <a:rPr lang="en-GB" sz="2000" b="1" dirty="0"/>
              <a:t>E</a:t>
            </a:r>
            <a:r>
              <a:rPr lang="en-GB" sz="2000" b="1" baseline="-25000" dirty="0"/>
              <a:t>2</a:t>
            </a:r>
            <a:r>
              <a:rPr lang="en-GB" sz="2000" b="1" baseline="30000" dirty="0"/>
              <a:t>-</a:t>
            </a:r>
            <a:r>
              <a:rPr lang="en-US" sz="2000" dirty="0"/>
              <a:t> is assumed a multiplication of the effects ON THE ODDS OF DISEASE of each exposure when </a:t>
            </a:r>
            <a:r>
              <a:rPr lang="en-US" sz="2000" dirty="0" smtClean="0"/>
              <a:t>they do not interact with </a:t>
            </a:r>
            <a:r>
              <a:rPr lang="en-US" sz="2000" dirty="0"/>
              <a:t>each other as compared to </a:t>
            </a:r>
            <a:r>
              <a:rPr lang="en-GB" sz="2000" b="1" dirty="0"/>
              <a:t>E</a:t>
            </a:r>
            <a:r>
              <a:rPr lang="en-GB" sz="2000" b="1" baseline="-25000" dirty="0"/>
              <a:t>1</a:t>
            </a:r>
            <a:r>
              <a:rPr lang="en-GB" sz="2000" b="1" baseline="30000" dirty="0"/>
              <a:t>-</a:t>
            </a:r>
            <a:r>
              <a:rPr lang="en-US" sz="2000" dirty="0"/>
              <a:t> &amp; </a:t>
            </a:r>
            <a:r>
              <a:rPr lang="en-GB" sz="2000" b="1" dirty="0"/>
              <a:t>E</a:t>
            </a:r>
            <a:r>
              <a:rPr lang="en-GB" sz="2000" b="1" baseline="-25000" dirty="0"/>
              <a:t>2</a:t>
            </a:r>
            <a:r>
              <a:rPr lang="en-GB" sz="2000" b="1" baseline="30000" dirty="0"/>
              <a:t>-</a:t>
            </a:r>
            <a:endParaRPr lang="el-GR" sz="2000" dirty="0"/>
          </a:p>
        </p:txBody>
      </p:sp>
      <mc:AlternateContent xmlns:mc="http://schemas.openxmlformats.org/markup-compatibility/2006" xmlns:a14="http://schemas.microsoft.com/office/drawing/2010/main">
        <mc:Choice Requires="a14">
          <p:sp>
            <p:nvSpPr>
              <p:cNvPr id="5" name="Rectangle 4"/>
              <p:cNvSpPr/>
              <p:nvPr/>
            </p:nvSpPr>
            <p:spPr>
              <a:xfrm>
                <a:off x="2033719" y="5410390"/>
                <a:ext cx="4049641" cy="380810"/>
              </a:xfrm>
              <a:prstGeom prst="rect">
                <a:avLst/>
              </a:prstGeom>
              <a:solidFill>
                <a:schemeClr val="bg1"/>
              </a:solidFill>
            </p:spPr>
            <p:txBody>
              <a:bodyPr wrap="square">
                <a:spAutoFit/>
              </a:bodyPr>
              <a:lstStyle/>
              <a:p>
                <a:pPr algn="ctr"/>
                <a:r>
                  <a:rPr lang="en-US" b="1" dirty="0"/>
                  <a:t>Odds (disease) =</a:t>
                </a:r>
                <a14:m>
                  <m:oMath xmlns:m="http://schemas.openxmlformats.org/officeDocument/2006/math">
                    <m:sSup>
                      <m:sSupPr>
                        <m:ctrlPr>
                          <a:rPr lang="en-US" b="1" i="1">
                            <a:latin typeface="Cambria Math" panose="02040503050406030204" pitchFamily="18" charset="0"/>
                          </a:rPr>
                        </m:ctrlPr>
                      </m:sSupPr>
                      <m:e>
                        <m:r>
                          <a:rPr lang="en-US" b="1" i="1">
                            <a:latin typeface="Cambria Math"/>
                          </a:rPr>
                          <m:t>𝒆</m:t>
                        </m:r>
                      </m:e>
                      <m:sup>
                        <m:r>
                          <a:rPr lang="en-US" b="1">
                            <a:latin typeface="Cambria Math"/>
                          </a:rPr>
                          <m:t>(</m:t>
                        </m:r>
                        <m:r>
                          <a:rPr lang="en-US" b="1" i="1">
                            <a:latin typeface="Cambria Math"/>
                          </a:rPr>
                          <m:t>𝒂</m:t>
                        </m:r>
                        <m:r>
                          <a:rPr lang="en-US" b="1" i="1">
                            <a:latin typeface="Cambria Math"/>
                          </a:rPr>
                          <m:t>)</m:t>
                        </m:r>
                      </m:sup>
                    </m:sSup>
                    <m:sSup>
                      <m:sSupPr>
                        <m:ctrlPr>
                          <a:rPr lang="en-US" b="1" i="1">
                            <a:latin typeface="Cambria Math" panose="02040503050406030204" pitchFamily="18" charset="0"/>
                          </a:rPr>
                        </m:ctrlPr>
                      </m:sSupPr>
                      <m:e>
                        <m:r>
                          <a:rPr lang="en-US" b="1" i="1">
                            <a:latin typeface="Cambria Math"/>
                          </a:rPr>
                          <m:t>𝒆</m:t>
                        </m:r>
                      </m:e>
                      <m:sup>
                        <m:r>
                          <a:rPr lang="en-US" b="1" i="1">
                            <a:latin typeface="Cambria Math"/>
                          </a:rPr>
                          <m:t>(</m:t>
                        </m:r>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𝟏</m:t>
                            </m:r>
                          </m:sub>
                        </m:sSub>
                        <m:sSub>
                          <m:sSubPr>
                            <m:ctrlPr>
                              <a:rPr lang="en-US" b="1" i="1">
                                <a:latin typeface="Cambria Math" panose="02040503050406030204" pitchFamily="18" charset="0"/>
                              </a:rPr>
                            </m:ctrlPr>
                          </m:sSubPr>
                          <m:e>
                            <m:r>
                              <a:rPr lang="en-US" b="1" i="1">
                                <a:latin typeface="Cambria Math"/>
                              </a:rPr>
                              <m:t>𝑿</m:t>
                            </m:r>
                          </m:e>
                          <m:sub>
                            <m:r>
                              <a:rPr lang="en-US" b="1" i="1">
                                <a:latin typeface="Cambria Math"/>
                              </a:rPr>
                              <m:t>𝟏</m:t>
                            </m:r>
                          </m:sub>
                        </m:sSub>
                        <m:r>
                          <a:rPr lang="en-US" b="1" i="1">
                            <a:latin typeface="Cambria Math"/>
                          </a:rPr>
                          <m:t>)</m:t>
                        </m:r>
                      </m:sup>
                    </m:sSup>
                    <m:sSup>
                      <m:sSupPr>
                        <m:ctrlPr>
                          <a:rPr lang="en-US" b="1" i="1">
                            <a:latin typeface="Cambria Math" panose="02040503050406030204" pitchFamily="18" charset="0"/>
                          </a:rPr>
                        </m:ctrlPr>
                      </m:sSupPr>
                      <m:e>
                        <m:r>
                          <a:rPr lang="en-US" b="1" i="1">
                            <a:latin typeface="Cambria Math"/>
                          </a:rPr>
                          <m:t>𝒆</m:t>
                        </m:r>
                      </m:e>
                      <m:sup>
                        <m:r>
                          <a:rPr lang="en-US" b="1" i="1">
                            <a:latin typeface="Cambria Math"/>
                          </a:rPr>
                          <m:t>(</m:t>
                        </m:r>
                        <m:sSub>
                          <m:sSubPr>
                            <m:ctrlPr>
                              <a:rPr lang="en-US" b="1" i="1">
                                <a:latin typeface="Cambria Math" panose="02040503050406030204" pitchFamily="18" charset="0"/>
                              </a:rPr>
                            </m:ctrlPr>
                          </m:sSubPr>
                          <m:e>
                            <m:r>
                              <a:rPr lang="el-GR" b="1" i="1">
                                <a:latin typeface="Cambria Math"/>
                              </a:rPr>
                              <m:t>𝜷</m:t>
                            </m:r>
                          </m:e>
                          <m:sub>
                            <m:r>
                              <a:rPr lang="en-US" b="1" i="1" smtClean="0">
                                <a:latin typeface="Cambria Math"/>
                              </a:rPr>
                              <m:t>𝟐</m:t>
                            </m:r>
                          </m:sub>
                        </m:sSub>
                        <m:sSub>
                          <m:sSubPr>
                            <m:ctrlPr>
                              <a:rPr lang="en-US" b="1" i="1">
                                <a:latin typeface="Cambria Math" panose="02040503050406030204" pitchFamily="18" charset="0"/>
                              </a:rPr>
                            </m:ctrlPr>
                          </m:sSubPr>
                          <m:e>
                            <m:r>
                              <a:rPr lang="en-US" b="1" i="1">
                                <a:latin typeface="Cambria Math"/>
                              </a:rPr>
                              <m:t>𝑿</m:t>
                            </m:r>
                          </m:e>
                          <m:sub>
                            <m:r>
                              <a:rPr lang="en-US" b="1" i="1">
                                <a:latin typeface="Cambria Math"/>
                              </a:rPr>
                              <m:t>𝟐</m:t>
                            </m:r>
                          </m:sub>
                        </m:sSub>
                        <m:r>
                          <a:rPr lang="en-US" b="1" i="1">
                            <a:latin typeface="Cambria Math"/>
                          </a:rPr>
                          <m:t>)</m:t>
                        </m:r>
                      </m:sup>
                    </m:sSup>
                  </m:oMath>
                </a14:m>
                <a:endParaRPr lang="el-GR" b="1" dirty="0"/>
              </a:p>
            </p:txBody>
          </p:sp>
        </mc:Choice>
        <mc:Fallback xmlns="">
          <p:sp>
            <p:nvSpPr>
              <p:cNvPr id="5" name="Rectangle 4"/>
              <p:cNvSpPr>
                <a:spLocks noRot="1" noChangeAspect="1" noMove="1" noResize="1" noEditPoints="1" noAdjustHandles="1" noChangeArrowheads="1" noChangeShapeType="1" noTextEdit="1"/>
              </p:cNvSpPr>
              <p:nvPr/>
            </p:nvSpPr>
            <p:spPr>
              <a:xfrm>
                <a:off x="2033719" y="5410390"/>
                <a:ext cx="4049641" cy="380810"/>
              </a:xfrm>
              <a:prstGeom prst="rect">
                <a:avLst/>
              </a:prstGeom>
              <a:blipFill>
                <a:blip r:embed="rId4"/>
                <a:stretch>
                  <a:fillRect t="-4839" b="-27419"/>
                </a:stretch>
              </a:blipFill>
            </p:spPr>
            <p:txBody>
              <a:bodyPr/>
              <a:lstStyle/>
              <a:p>
                <a:r>
                  <a:rPr lang="el-GR">
                    <a:noFill/>
                  </a:rPr>
                  <a:t> </a:t>
                </a:r>
              </a:p>
            </p:txBody>
          </p:sp>
        </mc:Fallback>
      </mc:AlternateContent>
      <p:sp>
        <p:nvSpPr>
          <p:cNvPr id="9" name="TextBox 8"/>
          <p:cNvSpPr txBox="1"/>
          <p:nvPr/>
        </p:nvSpPr>
        <p:spPr>
          <a:xfrm>
            <a:off x="1188992" y="1031331"/>
            <a:ext cx="6340919" cy="830997"/>
          </a:xfrm>
          <a:prstGeom prst="rect">
            <a:avLst/>
          </a:prstGeom>
          <a:noFill/>
        </p:spPr>
        <p:txBody>
          <a:bodyPr wrap="square" rtlCol="0">
            <a:spAutoFit/>
          </a:bodyPr>
          <a:lstStyle/>
          <a:p>
            <a:r>
              <a:rPr lang="en-US" sz="1500" b="1" dirty="0"/>
              <a:t>Predicted risk (e.g. odds) of disease for combinations of E1 &amp; </a:t>
            </a:r>
            <a:r>
              <a:rPr lang="en-US" sz="1500" b="1" dirty="0" smtClean="0"/>
              <a:t>E2</a:t>
            </a:r>
          </a:p>
          <a:p>
            <a:r>
              <a:rPr lang="fr-FR" sz="1600" dirty="0">
                <a:latin typeface="Comic Sans MS" pitchFamily="66" charset="0"/>
              </a:rPr>
              <a:t>Log </a:t>
            </a:r>
            <a:r>
              <a:rPr lang="fr-FR" sz="1600" dirty="0" smtClean="0">
                <a:latin typeface="Comic Sans MS" pitchFamily="66" charset="0"/>
              </a:rPr>
              <a:t>(</a:t>
            </a:r>
            <a:r>
              <a:rPr lang="en-US" sz="1600" dirty="0" smtClean="0">
                <a:latin typeface="Comic Sans MS" pitchFamily="66" charset="0"/>
              </a:rPr>
              <a:t>odds</a:t>
            </a:r>
            <a:r>
              <a:rPr lang="fr-FR" sz="1600" dirty="0" smtClean="0">
                <a:latin typeface="Comic Sans MS" pitchFamily="66" charset="0"/>
              </a:rPr>
              <a:t>) </a:t>
            </a:r>
            <a:r>
              <a:rPr lang="fr-FR" sz="1600" dirty="0">
                <a:latin typeface="Comic Sans MS" pitchFamily="66" charset="0"/>
              </a:rPr>
              <a:t>= </a:t>
            </a:r>
            <a:r>
              <a:rPr lang="en-US" sz="1600" dirty="0">
                <a:latin typeface="Comic Sans MS" pitchFamily="66" charset="0"/>
              </a:rPr>
              <a:t>α</a:t>
            </a:r>
            <a:r>
              <a:rPr lang="fr-FR" sz="1600" dirty="0">
                <a:latin typeface="Comic Sans MS" pitchFamily="66" charset="0"/>
              </a:rPr>
              <a:t> + </a:t>
            </a:r>
            <a:r>
              <a:rPr lang="en-US" sz="1600" dirty="0" smtClean="0">
                <a:latin typeface="Comic Sans MS" pitchFamily="66" charset="0"/>
              </a:rPr>
              <a:t>β</a:t>
            </a:r>
            <a:r>
              <a:rPr lang="fr-FR" sz="1600" baseline="-25000" dirty="0" smtClean="0">
                <a:latin typeface="Comic Sans MS" pitchFamily="66" charset="0"/>
              </a:rPr>
              <a:t>1</a:t>
            </a:r>
            <a:r>
              <a:rPr lang="fr-FR" sz="1600" dirty="0" smtClean="0">
                <a:latin typeface="Comic Sans MS" pitchFamily="66" charset="0"/>
              </a:rPr>
              <a:t>x</a:t>
            </a:r>
            <a:r>
              <a:rPr lang="fr-FR" sz="1600" baseline="-25000" dirty="0">
                <a:latin typeface="Comic Sans MS" pitchFamily="66" charset="0"/>
              </a:rPr>
              <a:t>1</a:t>
            </a:r>
            <a:r>
              <a:rPr lang="fr-FR" sz="1600" dirty="0" smtClean="0">
                <a:latin typeface="Comic Sans MS" pitchFamily="66" charset="0"/>
              </a:rPr>
              <a:t> </a:t>
            </a:r>
            <a:r>
              <a:rPr lang="fr-FR" sz="1600" dirty="0">
                <a:latin typeface="Comic Sans MS" pitchFamily="66" charset="0"/>
              </a:rPr>
              <a:t>+ </a:t>
            </a:r>
            <a:r>
              <a:rPr lang="el-GR" sz="1600" dirty="0" smtClean="0">
                <a:latin typeface="Comic Sans MS" pitchFamily="66" charset="0"/>
              </a:rPr>
              <a:t>β</a:t>
            </a:r>
            <a:r>
              <a:rPr lang="fr-FR" sz="1600" baseline="-25000" dirty="0" smtClean="0">
                <a:latin typeface="Comic Sans MS" pitchFamily="66" charset="0"/>
              </a:rPr>
              <a:t>2</a:t>
            </a:r>
            <a:r>
              <a:rPr lang="en-US" sz="1600" dirty="0">
                <a:latin typeface="Comic Sans MS" pitchFamily="66" charset="0"/>
              </a:rPr>
              <a:t>x</a:t>
            </a:r>
            <a:r>
              <a:rPr lang="fr-FR" sz="1600" baseline="-25000" dirty="0" smtClean="0">
                <a:latin typeface="Comic Sans MS" pitchFamily="66" charset="0"/>
              </a:rPr>
              <a:t>2 </a:t>
            </a:r>
            <a:endParaRPr lang="el-GR" sz="1600" dirty="0">
              <a:latin typeface="Comic Sans MS" pitchFamily="66" charset="0"/>
            </a:endParaRPr>
          </a:p>
          <a:p>
            <a:endParaRPr lang="el-GR" sz="1500"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8</a:t>
            </a:fld>
            <a:endParaRPr lang="el-GR"/>
          </a:p>
        </p:txBody>
      </p:sp>
    </p:spTree>
    <p:extLst>
      <p:ext uri="{BB962C8B-B14F-4D97-AF65-F5344CB8AC3E}">
        <p14:creationId xmlns:p14="http://schemas.microsoft.com/office/powerpoint/2010/main" val="1585411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06095"/>
            <a:ext cx="8229600" cy="415498"/>
          </a:xfrm>
          <a:prstGeom prst="rect">
            <a:avLst/>
          </a:prstGeom>
          <a:noFill/>
        </p:spPr>
        <p:txBody>
          <a:bodyPr wrap="square" rtlCol="0">
            <a:spAutoFit/>
          </a:bodyPr>
          <a:lstStyle/>
          <a:p>
            <a:pPr algn="ctr"/>
            <a:r>
              <a:rPr lang="en-GB" sz="2100" b="1" dirty="0">
                <a:solidFill>
                  <a:srgbClr val="FF0000"/>
                </a:solidFill>
              </a:rPr>
              <a:t>Multiplicative model: deviations from </a:t>
            </a:r>
            <a:r>
              <a:rPr lang="en-GB" sz="2100" b="1" dirty="0" err="1">
                <a:solidFill>
                  <a:srgbClr val="FF0000"/>
                </a:solidFill>
              </a:rPr>
              <a:t>multiplicativity</a:t>
            </a:r>
            <a:endParaRPr lang="en-GB" sz="2100" b="1" dirty="0">
              <a:solidFill>
                <a:srgbClr val="FF0000"/>
              </a:solidFill>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56912995"/>
                  </p:ext>
                </p:extLst>
              </p:nvPr>
            </p:nvGraphicFramePr>
            <p:xfrm>
              <a:off x="1223628" y="1905289"/>
              <a:ext cx="6858762" cy="1292480"/>
            </p:xfrm>
            <a:graphic>
              <a:graphicData uri="http://schemas.openxmlformats.org/drawingml/2006/table">
                <a:tbl>
                  <a:tblPr firstRow="1" bandRow="1">
                    <a:tableStyleId>{5C22544A-7EE6-4342-B048-85BDC9FD1C3A}</a:tableStyleId>
                  </a:tblPr>
                  <a:tblGrid>
                    <a:gridCol w="2345483">
                      <a:extLst>
                        <a:ext uri="{9D8B030D-6E8A-4147-A177-3AD203B41FA5}">
                          <a16:colId xmlns:a16="http://schemas.microsoft.com/office/drawing/2014/main" val="20000"/>
                        </a:ext>
                      </a:extLst>
                    </a:gridCol>
                    <a:gridCol w="2345483">
                      <a:extLst>
                        <a:ext uri="{9D8B030D-6E8A-4147-A177-3AD203B41FA5}">
                          <a16:colId xmlns:a16="http://schemas.microsoft.com/office/drawing/2014/main" val="20001"/>
                        </a:ext>
                      </a:extLst>
                    </a:gridCol>
                    <a:gridCol w="2167796">
                      <a:extLst>
                        <a:ext uri="{9D8B030D-6E8A-4147-A177-3AD203B41FA5}">
                          <a16:colId xmlns:a16="http://schemas.microsoft.com/office/drawing/2014/main" val="20002"/>
                        </a:ext>
                      </a:extLst>
                    </a:gridCol>
                  </a:tblGrid>
                  <a:tr h="480060">
                    <a:tc>
                      <a:txBody>
                        <a:bodyPr/>
                        <a:lstStyle/>
                        <a:p>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1: </a:t>
                          </a:r>
                          <a:r>
                            <a:rPr lang="en-GB" sz="1400" b="1" dirty="0"/>
                            <a:t>E</a:t>
                          </a:r>
                          <a:r>
                            <a:rPr lang="en-GB" sz="1400" b="1" baseline="-25000" dirty="0"/>
                            <a:t>1</a:t>
                          </a:r>
                          <a:r>
                            <a:rPr lang="en-GB" sz="1400" b="1" baseline="30000" dirty="0"/>
                            <a:t>-</a:t>
                          </a:r>
                        </a:p>
                        <a:p>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1: </a:t>
                          </a:r>
                          <a:r>
                            <a:rPr lang="en-GB" sz="1400" b="1" dirty="0"/>
                            <a:t>E</a:t>
                          </a:r>
                          <a:r>
                            <a:rPr lang="en-GB" sz="1400" b="1" baseline="-25000" dirty="0"/>
                            <a:t>1</a:t>
                          </a:r>
                          <a:r>
                            <a:rPr lang="en-GB" sz="1400" b="1" baseline="30000" dirty="0"/>
                            <a:t>+</a:t>
                          </a:r>
                        </a:p>
                      </a:txBody>
                      <a:tcPr marL="68580" marR="68580" marT="34290" marB="34290"/>
                    </a:tc>
                    <a:extLst>
                      <a:ext uri="{0D108BD9-81ED-4DB2-BD59-A6C34878D82A}">
                        <a16:rowId xmlns:a16="http://schemas.microsoft.com/office/drawing/2014/main" val="10000"/>
                      </a:ext>
                    </a:extLst>
                  </a:tr>
                  <a:tr h="48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2: </a:t>
                          </a:r>
                          <a:r>
                            <a:rPr lang="en-GB" sz="1400" b="1" dirty="0"/>
                            <a:t>E</a:t>
                          </a:r>
                          <a:r>
                            <a:rPr lang="en-GB" sz="1400" b="1" baseline="-25000" dirty="0"/>
                            <a:t>2</a:t>
                          </a:r>
                          <a:r>
                            <a:rPr lang="en-GB" sz="1400" b="1" baseline="30000" dirty="0"/>
                            <a:t>-</a:t>
                          </a: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𝑎</m:t>
                                    </m:r>
                                  </m:sup>
                                </m:sSup>
                              </m:oMath>
                            </m:oMathPara>
                          </a14:m>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𝑎</m:t>
                                    </m:r>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sSub>
                                      <m:sSubPr>
                                        <m:ctrlPr>
                                          <a:rPr lang="en-US" sz="1400" b="0" i="1" u="none" strike="noStrike" kern="1200" baseline="0" smtClean="0">
                                            <a:solidFill>
                                              <a:schemeClr val="dk1"/>
                                            </a:solidFill>
                                            <a:latin typeface="Cambria Math" panose="02040503050406030204" pitchFamily="18" charset="0"/>
                                            <a:ea typeface="+mn-ea"/>
                                            <a:cs typeface="+mn-cs"/>
                                          </a:rPr>
                                        </m:ctrlPr>
                                      </m:sSubPr>
                                      <m:e>
                                        <m:r>
                                          <a:rPr lang="el-GR" sz="1400" b="0" i="1" u="none" strike="noStrike" kern="1200" baseline="0" smtClean="0">
                                            <a:solidFill>
                                              <a:schemeClr val="dk1"/>
                                            </a:solidFill>
                                            <a:latin typeface="Cambria Math"/>
                                            <a:ea typeface="+mn-ea"/>
                                            <a:cs typeface="+mn-cs"/>
                                          </a:rPr>
                                          <m:t>𝛽</m:t>
                                        </m:r>
                                      </m:e>
                                      <m:sub>
                                        <m:r>
                                          <a:rPr lang="el-GR" sz="1400" b="0" i="1" u="none" strike="noStrike" kern="1200" baseline="0" smtClean="0">
                                            <a:solidFill>
                                              <a:schemeClr val="dk1"/>
                                            </a:solidFill>
                                            <a:latin typeface="Cambria Math"/>
                                            <a:ea typeface="+mn-ea"/>
                                            <a:cs typeface="+mn-cs"/>
                                          </a:rPr>
                                          <m:t>1</m:t>
                                        </m:r>
                                      </m:sub>
                                    </m:sSub>
                                  </m:sup>
                                </m:sSup>
                              </m:oMath>
                            </m:oMathPara>
                          </a14:m>
                          <a:endParaRPr lang="el-GR" sz="1400" dirty="0"/>
                        </a:p>
                        <a:p>
                          <a:endParaRPr lang="el-GR" sz="1400" dirty="0"/>
                        </a:p>
                      </a:txBody>
                      <a:tcPr marL="68580" marR="68580" marT="34290" marB="34290"/>
                    </a:tc>
                    <a:extLst>
                      <a:ext uri="{0D108BD9-81ED-4DB2-BD59-A6C34878D82A}">
                        <a16:rowId xmlns:a16="http://schemas.microsoft.com/office/drawing/2014/main" val="10001"/>
                      </a:ext>
                    </a:extLst>
                  </a:tr>
                  <a:tr h="283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2: </a:t>
                          </a:r>
                          <a:r>
                            <a:rPr lang="en-GB" sz="1400" b="1" dirty="0"/>
                            <a:t>E</a:t>
                          </a:r>
                          <a:r>
                            <a:rPr lang="en-GB" sz="1400" b="1" baseline="-25000" dirty="0"/>
                            <a:t>2</a:t>
                          </a:r>
                          <a:r>
                            <a:rPr lang="en-GB" sz="1400" b="1" baseline="30000" dirty="0"/>
                            <a:t>+</a:t>
                          </a: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𝑎</m:t>
                                    </m:r>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sSub>
                                      <m:sSubPr>
                                        <m:ctrlPr>
                                          <a:rPr lang="en-US" sz="1400" b="0" i="1" u="none" strike="noStrike" kern="1200" baseline="0" smtClean="0">
                                            <a:solidFill>
                                              <a:schemeClr val="dk1"/>
                                            </a:solidFill>
                                            <a:latin typeface="Cambria Math" panose="02040503050406030204" pitchFamily="18" charset="0"/>
                                            <a:ea typeface="+mn-ea"/>
                                            <a:cs typeface="+mn-cs"/>
                                          </a:rPr>
                                        </m:ctrlPr>
                                      </m:sSubPr>
                                      <m:e>
                                        <m:r>
                                          <a:rPr lang="el-GR" sz="1400" b="0" i="1" u="none" strike="noStrike" kern="1200" baseline="0" smtClean="0">
                                            <a:solidFill>
                                              <a:schemeClr val="dk1"/>
                                            </a:solidFill>
                                            <a:latin typeface="Cambria Math"/>
                                            <a:ea typeface="+mn-ea"/>
                                            <a:cs typeface="+mn-cs"/>
                                          </a:rPr>
                                          <m:t>𝛽</m:t>
                                        </m:r>
                                      </m:e>
                                      <m:sub>
                                        <m:r>
                                          <a:rPr lang="el-GR" sz="1400" b="0" i="1" u="none" strike="noStrike" kern="1200" baseline="0" smtClean="0">
                                            <a:solidFill>
                                              <a:schemeClr val="dk1"/>
                                            </a:solidFill>
                                            <a:latin typeface="Cambria Math"/>
                                            <a:ea typeface="+mn-ea"/>
                                            <a:cs typeface="+mn-cs"/>
                                          </a:rPr>
                                          <m:t>2</m:t>
                                        </m:r>
                                      </m:sub>
                                    </m:sSub>
                                  </m:sup>
                                </m:sSup>
                              </m:oMath>
                            </m:oMathPara>
                          </a14:m>
                          <a:endParaRPr lang="el-GR" sz="14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r>
                                      <a:rPr lang="en-US" sz="1400" b="0" i="1" u="none" strike="noStrike" kern="1200" baseline="0" smtClean="0">
                                        <a:solidFill>
                                          <a:schemeClr val="dk1"/>
                                        </a:solidFill>
                                        <a:latin typeface="Cambria Math"/>
                                        <a:ea typeface="+mn-ea"/>
                                        <a:cs typeface="+mn-cs"/>
                                      </a:rPr>
                                      <m:t>𝑎</m:t>
                                    </m:r>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sSub>
                                      <m:sSubPr>
                                        <m:ctrlPr>
                                          <a:rPr lang="en-US" sz="1400" b="0" i="1" u="none" strike="noStrike" kern="1200" baseline="0" smtClean="0">
                                            <a:solidFill>
                                              <a:schemeClr val="dk1"/>
                                            </a:solidFill>
                                            <a:latin typeface="Cambria Math" panose="02040503050406030204" pitchFamily="18" charset="0"/>
                                            <a:ea typeface="+mn-ea"/>
                                            <a:cs typeface="+mn-cs"/>
                                          </a:rPr>
                                        </m:ctrlPr>
                                      </m:sSubPr>
                                      <m:e>
                                        <m:r>
                                          <a:rPr lang="el-GR" sz="1400" b="0" i="1" u="none" strike="noStrike" kern="1200" baseline="0" smtClean="0">
                                            <a:solidFill>
                                              <a:schemeClr val="dk1"/>
                                            </a:solidFill>
                                            <a:latin typeface="Cambria Math"/>
                                            <a:ea typeface="+mn-ea"/>
                                            <a:cs typeface="+mn-cs"/>
                                          </a:rPr>
                                          <m:t>𝛽</m:t>
                                        </m:r>
                                      </m:e>
                                      <m:sub>
                                        <m:r>
                                          <a:rPr lang="el-GR" sz="1400" b="0" i="1" u="none" strike="noStrike" kern="1200" baseline="0" smtClean="0">
                                            <a:solidFill>
                                              <a:schemeClr val="dk1"/>
                                            </a:solidFill>
                                            <a:latin typeface="Cambria Math"/>
                                            <a:ea typeface="+mn-ea"/>
                                            <a:cs typeface="+mn-cs"/>
                                          </a:rPr>
                                          <m:t>1</m:t>
                                        </m:r>
                                      </m:sub>
                                    </m:sSub>
                                  </m:sup>
                                </m:sSup>
                                <m:sSup>
                                  <m:sSupPr>
                                    <m:ctrlPr>
                                      <a:rPr lang="en-GB" sz="1400" b="0" i="1" u="none" strike="noStrike" kern="1200" baseline="0" smtClean="0">
                                        <a:solidFill>
                                          <a:schemeClr val="dk1"/>
                                        </a:solidFill>
                                        <a:latin typeface="Cambria Math" panose="02040503050406030204" pitchFamily="18" charset="0"/>
                                        <a:ea typeface="+mn-ea"/>
                                        <a:cs typeface="+mn-cs"/>
                                      </a:rPr>
                                    </m:ctrlPr>
                                  </m:sSupPr>
                                  <m:e>
                                    <m:r>
                                      <a:rPr lang="en-US" sz="1400" b="0" i="1" u="none" strike="noStrike" kern="1200" baseline="0" smtClean="0">
                                        <a:solidFill>
                                          <a:schemeClr val="dk1"/>
                                        </a:solidFill>
                                        <a:latin typeface="Cambria Math"/>
                                        <a:ea typeface="+mn-ea"/>
                                        <a:cs typeface="+mn-cs"/>
                                      </a:rPr>
                                      <m:t>𝑒</m:t>
                                    </m:r>
                                  </m:e>
                                  <m:sup>
                                    <m:sSub>
                                      <m:sSubPr>
                                        <m:ctrlPr>
                                          <a:rPr lang="en-US" sz="1400" b="0" i="1" u="none" strike="noStrike" kern="1200" baseline="0" smtClean="0">
                                            <a:solidFill>
                                              <a:schemeClr val="dk1"/>
                                            </a:solidFill>
                                            <a:latin typeface="Cambria Math" panose="02040503050406030204" pitchFamily="18" charset="0"/>
                                            <a:ea typeface="+mn-ea"/>
                                            <a:cs typeface="+mn-cs"/>
                                          </a:rPr>
                                        </m:ctrlPr>
                                      </m:sSubPr>
                                      <m:e>
                                        <m:r>
                                          <a:rPr lang="el-GR" sz="1400" b="0" i="1" u="none" strike="noStrike" kern="1200" baseline="0" smtClean="0">
                                            <a:solidFill>
                                              <a:schemeClr val="dk1"/>
                                            </a:solidFill>
                                            <a:latin typeface="Cambria Math"/>
                                            <a:ea typeface="+mn-ea"/>
                                            <a:cs typeface="+mn-cs"/>
                                          </a:rPr>
                                          <m:t>𝛽</m:t>
                                        </m:r>
                                      </m:e>
                                      <m:sub>
                                        <m:r>
                                          <a:rPr lang="el-GR" sz="1400" b="0" i="1" u="none" strike="noStrike" kern="1200" baseline="0" smtClean="0">
                                            <a:solidFill>
                                              <a:schemeClr val="dk1"/>
                                            </a:solidFill>
                                            <a:latin typeface="Cambria Math"/>
                                            <a:ea typeface="+mn-ea"/>
                                            <a:cs typeface="+mn-cs"/>
                                          </a:rPr>
                                          <m:t>2</m:t>
                                        </m:r>
                                      </m:sub>
                                    </m:sSub>
                                  </m:sup>
                                </m:sSup>
                                <m:sSup>
                                  <m:sSupPr>
                                    <m:ctrlPr>
                                      <a:rPr lang="en-GB" sz="1400" b="1" i="1" u="none" strike="noStrike" kern="1200" baseline="0" smtClean="0">
                                        <a:solidFill>
                                          <a:srgbClr val="FF0000"/>
                                        </a:solidFill>
                                        <a:latin typeface="Cambria Math" panose="02040503050406030204" pitchFamily="18" charset="0"/>
                                        <a:ea typeface="+mn-ea"/>
                                        <a:cs typeface="+mn-cs"/>
                                      </a:rPr>
                                    </m:ctrlPr>
                                  </m:sSupPr>
                                  <m:e>
                                    <m:r>
                                      <a:rPr lang="en-US" sz="1400" b="1" i="1" u="none" strike="noStrike" kern="1200" baseline="0" smtClean="0">
                                        <a:solidFill>
                                          <a:srgbClr val="FF0000"/>
                                        </a:solidFill>
                                        <a:latin typeface="Cambria Math"/>
                                        <a:ea typeface="+mn-ea"/>
                                        <a:cs typeface="+mn-cs"/>
                                      </a:rPr>
                                      <m:t>𝒆</m:t>
                                    </m:r>
                                  </m:e>
                                  <m:sup>
                                    <m:sSub>
                                      <m:sSubPr>
                                        <m:ctrlPr>
                                          <a:rPr lang="en-US" sz="1400" b="1" i="1" u="none" strike="noStrike" kern="1200" baseline="0" smtClean="0">
                                            <a:solidFill>
                                              <a:srgbClr val="FF0000"/>
                                            </a:solidFill>
                                            <a:latin typeface="Cambria Math" panose="02040503050406030204" pitchFamily="18" charset="0"/>
                                            <a:ea typeface="+mn-ea"/>
                                            <a:cs typeface="+mn-cs"/>
                                          </a:rPr>
                                        </m:ctrlPr>
                                      </m:sSubPr>
                                      <m:e>
                                        <m:r>
                                          <a:rPr lang="el-GR" sz="1400" b="1" i="1" u="none" strike="noStrike" kern="1200" baseline="0" smtClean="0">
                                            <a:solidFill>
                                              <a:srgbClr val="FF0000"/>
                                            </a:solidFill>
                                            <a:latin typeface="Cambria Math"/>
                                            <a:ea typeface="+mn-ea"/>
                                            <a:cs typeface="+mn-cs"/>
                                          </a:rPr>
                                          <m:t>𝜷</m:t>
                                        </m:r>
                                      </m:e>
                                      <m:sub>
                                        <m:r>
                                          <a:rPr lang="en-US" sz="1400" b="1" i="1" u="none" strike="noStrike" kern="1200" baseline="0" smtClean="0">
                                            <a:solidFill>
                                              <a:srgbClr val="FF0000"/>
                                            </a:solidFill>
                                            <a:latin typeface="Cambria Math"/>
                                            <a:ea typeface="+mn-ea"/>
                                            <a:cs typeface="+mn-cs"/>
                                          </a:rPr>
                                          <m:t>𝟑</m:t>
                                        </m:r>
                                      </m:sub>
                                    </m:sSub>
                                  </m:sup>
                                </m:sSup>
                              </m:oMath>
                            </m:oMathPara>
                          </a14:m>
                          <a:endParaRPr lang="el-GR" sz="1400" b="1" baseline="0" dirty="0"/>
                        </a:p>
                      </a:txBody>
                      <a:tcPr marL="68580" marR="68580" marT="34290" marB="34290"/>
                    </a:tc>
                    <a:extLst>
                      <a:ext uri="{0D108BD9-81ED-4DB2-BD59-A6C34878D82A}">
                        <a16:rowId xmlns:a16="http://schemas.microsoft.com/office/drawing/2014/main" val="1000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xmlns="" xmlns:a14="http://schemas.microsoft.com/office/drawing/2010/main" val="4156912995"/>
                  </p:ext>
                </p:extLst>
              </p:nvPr>
            </p:nvGraphicFramePr>
            <p:xfrm>
              <a:off x="1223628" y="1905289"/>
              <a:ext cx="6858762" cy="1343470"/>
            </p:xfrm>
            <a:graphic>
              <a:graphicData uri="http://schemas.openxmlformats.org/drawingml/2006/table">
                <a:tbl>
                  <a:tblPr firstRow="1" bandRow="1">
                    <a:tableStyleId>{5C22544A-7EE6-4342-B048-85BDC9FD1C3A}</a:tableStyleId>
                  </a:tblPr>
                  <a:tblGrid>
                    <a:gridCol w="2345483">
                      <a:extLst>
                        <a:ext uri="{9D8B030D-6E8A-4147-A177-3AD203B41FA5}">
                          <a16:colId xmlns:a16="http://schemas.microsoft.com/office/drawing/2014/main" xmlns="" xmlns:a14="http://schemas.microsoft.com/office/drawing/2010/main" val="20000"/>
                        </a:ext>
                      </a:extLst>
                    </a:gridCol>
                    <a:gridCol w="2345483">
                      <a:extLst>
                        <a:ext uri="{9D8B030D-6E8A-4147-A177-3AD203B41FA5}">
                          <a16:colId xmlns:a16="http://schemas.microsoft.com/office/drawing/2014/main" xmlns="" xmlns:a14="http://schemas.microsoft.com/office/drawing/2010/main" val="20001"/>
                        </a:ext>
                      </a:extLst>
                    </a:gridCol>
                    <a:gridCol w="2167796">
                      <a:extLst>
                        <a:ext uri="{9D8B030D-6E8A-4147-A177-3AD203B41FA5}">
                          <a16:colId xmlns:a16="http://schemas.microsoft.com/office/drawing/2014/main" xmlns="" xmlns:a14="http://schemas.microsoft.com/office/drawing/2010/main" val="20002"/>
                        </a:ext>
                      </a:extLst>
                    </a:gridCol>
                  </a:tblGrid>
                  <a:tr h="495300">
                    <a:tc>
                      <a:txBody>
                        <a:bodyPr/>
                        <a:lstStyle/>
                        <a:p>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1: </a:t>
                          </a:r>
                          <a:r>
                            <a:rPr lang="en-GB" sz="1400" b="1" dirty="0"/>
                            <a:t>E</a:t>
                          </a:r>
                          <a:r>
                            <a:rPr lang="en-GB" sz="1400" b="1" baseline="-25000" dirty="0"/>
                            <a:t>1</a:t>
                          </a:r>
                          <a:r>
                            <a:rPr lang="en-GB" sz="1400" b="1" baseline="30000" dirty="0"/>
                            <a:t>-</a:t>
                          </a:r>
                        </a:p>
                        <a:p>
                          <a:endParaRPr lang="el-GR"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1: </a:t>
                          </a:r>
                          <a:r>
                            <a:rPr lang="en-GB" sz="1400" b="1" dirty="0"/>
                            <a:t>E</a:t>
                          </a:r>
                          <a:r>
                            <a:rPr lang="en-GB" sz="1400" b="1" baseline="-25000" dirty="0"/>
                            <a:t>1</a:t>
                          </a:r>
                          <a:r>
                            <a:rPr lang="en-GB" sz="1400" b="1" baseline="30000" dirty="0"/>
                            <a:t>+</a:t>
                          </a:r>
                        </a:p>
                      </a:txBody>
                      <a:tcPr marL="68580" marR="68580" marT="34290" marB="34290"/>
                    </a:tc>
                    <a:extLst>
                      <a:ext uri="{0D108BD9-81ED-4DB2-BD59-A6C34878D82A}">
                        <a16:rowId xmlns:a16="http://schemas.microsoft.com/office/drawing/2014/main" xmlns="" xmlns:a14="http://schemas.microsoft.com/office/drawing/2010/main" val="10000"/>
                      </a:ext>
                    </a:extLst>
                  </a:tr>
                  <a:tr h="505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2: </a:t>
                          </a:r>
                          <a:r>
                            <a:rPr lang="en-GB" sz="1400" b="1" dirty="0"/>
                            <a:t>E</a:t>
                          </a:r>
                          <a:r>
                            <a:rPr lang="en-GB" sz="1400" b="1" baseline="-25000" dirty="0"/>
                            <a:t>2</a:t>
                          </a:r>
                          <a:r>
                            <a:rPr lang="en-GB" sz="1400" b="1" baseline="30000" dirty="0"/>
                            <a:t>-</a:t>
                          </a:r>
                        </a:p>
                      </a:txBody>
                      <a:tcPr marL="68580" marR="68580" marT="34290" marB="34290"/>
                    </a:tc>
                    <a:tc>
                      <a:txBody>
                        <a:bodyPr/>
                        <a:lstStyle/>
                        <a:p>
                          <a:endParaRPr lang="el-GR"/>
                        </a:p>
                      </a:txBody>
                      <a:tcPr marL="68580" marR="68580" marT="34290" marB="34290">
                        <a:blipFill>
                          <a:blip r:embed="rId3"/>
                          <a:stretch>
                            <a:fillRect l="-100260" t="-102410" r="-93766" b="-69880"/>
                          </a:stretch>
                        </a:blipFill>
                      </a:tcPr>
                    </a:tc>
                    <a:tc>
                      <a:txBody>
                        <a:bodyPr/>
                        <a:lstStyle/>
                        <a:p>
                          <a:endParaRPr lang="el-GR"/>
                        </a:p>
                      </a:txBody>
                      <a:tcPr marL="68580" marR="68580" marT="34290" marB="34290">
                        <a:blipFill>
                          <a:blip r:embed="rId3"/>
                          <a:stretch>
                            <a:fillRect l="-216573" t="-102410" r="-1404" b="-69880"/>
                          </a:stretch>
                        </a:blipFill>
                      </a:tcPr>
                    </a:tc>
                    <a:extLst>
                      <a:ext uri="{0D108BD9-81ED-4DB2-BD59-A6C34878D82A}">
                        <a16:rowId xmlns:a16="http://schemas.microsoft.com/office/drawing/2014/main" xmlns="" xmlns:a14="http://schemas.microsoft.com/office/drawing/2010/main" val="10001"/>
                      </a:ext>
                    </a:extLst>
                  </a:tr>
                  <a:tr h="291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Exposure</a:t>
                          </a:r>
                          <a:r>
                            <a:rPr lang="en-US" sz="1400" b="1" baseline="0" dirty="0"/>
                            <a:t> 2: </a:t>
                          </a:r>
                          <a:r>
                            <a:rPr lang="en-GB" sz="1400" b="1" dirty="0"/>
                            <a:t>E</a:t>
                          </a:r>
                          <a:r>
                            <a:rPr lang="en-GB" sz="1400" b="1" baseline="-25000" dirty="0"/>
                            <a:t>2</a:t>
                          </a:r>
                          <a:r>
                            <a:rPr lang="en-GB" sz="1400" b="1" baseline="30000" dirty="0"/>
                            <a:t>+</a:t>
                          </a:r>
                        </a:p>
                      </a:txBody>
                      <a:tcPr marL="68580" marR="68580" marT="34290" marB="34290"/>
                    </a:tc>
                    <a:tc>
                      <a:txBody>
                        <a:bodyPr/>
                        <a:lstStyle/>
                        <a:p>
                          <a:endParaRPr lang="el-GR"/>
                        </a:p>
                      </a:txBody>
                      <a:tcPr marL="68580" marR="68580" marT="34290" marB="34290">
                        <a:blipFill>
                          <a:blip r:embed="rId3"/>
                          <a:stretch>
                            <a:fillRect l="-100260" t="-350000" r="-93766" b="-20833"/>
                          </a:stretch>
                        </a:blipFill>
                      </a:tcPr>
                    </a:tc>
                    <a:tc>
                      <a:txBody>
                        <a:bodyPr/>
                        <a:lstStyle/>
                        <a:p>
                          <a:endParaRPr lang="el-GR"/>
                        </a:p>
                      </a:txBody>
                      <a:tcPr marL="68580" marR="68580" marT="34290" marB="34290">
                        <a:blipFill>
                          <a:blip r:embed="rId3"/>
                          <a:stretch>
                            <a:fillRect l="-216573" t="-350000" r="-1404" b="-20833"/>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457200" y="3266983"/>
                <a:ext cx="8686800" cy="3093154"/>
              </a:xfrm>
              <a:prstGeom prst="rect">
                <a:avLst/>
              </a:prstGeom>
              <a:noFill/>
            </p:spPr>
            <p:txBody>
              <a:bodyPr wrap="square" rtlCol="0">
                <a:spAutoFit/>
              </a:bodyPr>
              <a:lstStyle/>
              <a:p>
                <a:r>
                  <a:rPr lang="en-US" sz="1600" b="1" dirty="0"/>
                  <a:t>Fit interaction term between </a:t>
                </a:r>
                <a:r>
                  <a:rPr lang="en-GB" sz="1600" b="1" dirty="0"/>
                  <a:t>E</a:t>
                </a:r>
                <a:r>
                  <a:rPr lang="en-GB" sz="1600" b="1" baseline="-25000" dirty="0"/>
                  <a:t>1</a:t>
                </a:r>
                <a:r>
                  <a:rPr lang="en-US" sz="1600" dirty="0"/>
                  <a:t>&amp;</a:t>
                </a:r>
                <a:r>
                  <a:rPr lang="en-GB" sz="1600" b="1" dirty="0"/>
                  <a:t>E</a:t>
                </a:r>
                <a:r>
                  <a:rPr lang="en-GB" sz="1600" b="1" baseline="-25000" dirty="0"/>
                  <a:t>2</a:t>
                </a:r>
              </a:p>
              <a:p>
                <a:endParaRPr lang="en-GB" sz="1600" b="1" baseline="-25000" dirty="0"/>
              </a:p>
              <a:p>
                <a:endParaRPr lang="en-GB" sz="1600" b="1" baseline="-25000" dirty="0"/>
              </a:p>
              <a:p>
                <a:endParaRPr lang="en-GB" sz="1600" b="1" baseline="-25000" dirty="0"/>
              </a:p>
              <a:p>
                <a:r>
                  <a:rPr lang="en-US" sz="1600" b="1" dirty="0"/>
                  <a:t>Testing</a:t>
                </a:r>
                <a:r>
                  <a:rPr lang="en-US" sz="1600" dirty="0"/>
                  <a:t>: the “effect” of </a:t>
                </a:r>
                <a:r>
                  <a:rPr lang="en-GB" sz="1600" b="1" dirty="0"/>
                  <a:t>E</a:t>
                </a:r>
                <a:r>
                  <a:rPr lang="en-GB" sz="1600" b="1" baseline="-25000" dirty="0"/>
                  <a:t>1</a:t>
                </a:r>
                <a:r>
                  <a:rPr lang="en-GB" sz="1600" b="1" baseline="30000" dirty="0"/>
                  <a:t>+</a:t>
                </a:r>
                <a:r>
                  <a:rPr lang="en-US" sz="1600" dirty="0"/>
                  <a:t>&amp;</a:t>
                </a:r>
                <a:r>
                  <a:rPr lang="en-GB" sz="1600" b="1" dirty="0"/>
                  <a:t>E</a:t>
                </a:r>
                <a:r>
                  <a:rPr lang="en-GB" sz="1600" b="1" baseline="-25000" dirty="0"/>
                  <a:t>2</a:t>
                </a:r>
                <a:r>
                  <a:rPr lang="en-GB" sz="1600" b="1" baseline="30000" dirty="0"/>
                  <a:t>+</a:t>
                </a:r>
                <a:r>
                  <a:rPr lang="en-US" sz="1600" dirty="0"/>
                  <a:t> is NOT multiplicative, because of term </a:t>
                </a:r>
                <a14:m>
                  <m:oMath xmlns:m="http://schemas.openxmlformats.org/officeDocument/2006/math">
                    <m:sSup>
                      <m:sSupPr>
                        <m:ctrlPr>
                          <a:rPr lang="en-GB" sz="1600" b="1" i="1">
                            <a:solidFill>
                              <a:srgbClr val="FF0000"/>
                            </a:solidFill>
                            <a:latin typeface="Cambria Math" panose="02040503050406030204" pitchFamily="18" charset="0"/>
                          </a:rPr>
                        </m:ctrlPr>
                      </m:sSupPr>
                      <m:e>
                        <m:r>
                          <a:rPr lang="en-US" sz="1600" b="1" i="1">
                            <a:solidFill>
                              <a:srgbClr val="FF0000"/>
                            </a:solidFill>
                            <a:latin typeface="Cambria Math"/>
                          </a:rPr>
                          <m:t>𝒆</m:t>
                        </m:r>
                      </m:e>
                      <m:sup>
                        <m:sSub>
                          <m:sSubPr>
                            <m:ctrlPr>
                              <a:rPr lang="en-US" sz="1600" b="1" i="1">
                                <a:solidFill>
                                  <a:srgbClr val="FF0000"/>
                                </a:solidFill>
                                <a:latin typeface="Cambria Math" panose="02040503050406030204" pitchFamily="18" charset="0"/>
                              </a:rPr>
                            </m:ctrlPr>
                          </m:sSubPr>
                          <m:e>
                            <m:r>
                              <a:rPr lang="el-GR" sz="1600" b="1" i="1">
                                <a:solidFill>
                                  <a:srgbClr val="FF0000"/>
                                </a:solidFill>
                                <a:latin typeface="Cambria Math"/>
                              </a:rPr>
                              <m:t>𝜷</m:t>
                            </m:r>
                          </m:e>
                          <m:sub>
                            <m:r>
                              <a:rPr lang="en-US" sz="1600" b="1" i="1">
                                <a:solidFill>
                                  <a:srgbClr val="FF0000"/>
                                </a:solidFill>
                                <a:latin typeface="Cambria Math"/>
                              </a:rPr>
                              <m:t>𝟑</m:t>
                            </m:r>
                          </m:sub>
                        </m:sSub>
                      </m:sup>
                    </m:sSup>
                  </m:oMath>
                </a14:m>
                <a:endParaRPr lang="en-US" sz="1600" dirty="0"/>
              </a:p>
              <a:p>
                <a14:m>
                  <m:oMath xmlns:m="http://schemas.openxmlformats.org/officeDocument/2006/math">
                    <m:sSup>
                      <m:sSupPr>
                        <m:ctrlPr>
                          <a:rPr lang="en-GB" sz="1600" b="1" i="1">
                            <a:solidFill>
                              <a:srgbClr val="FF0000"/>
                            </a:solidFill>
                            <a:latin typeface="Cambria Math" panose="02040503050406030204" pitchFamily="18" charset="0"/>
                          </a:rPr>
                        </m:ctrlPr>
                      </m:sSupPr>
                      <m:e>
                        <m:r>
                          <a:rPr lang="en-US" sz="1600" b="1" i="1">
                            <a:solidFill>
                              <a:srgbClr val="FF0000"/>
                            </a:solidFill>
                            <a:latin typeface="Cambria Math"/>
                          </a:rPr>
                          <m:t>𝒆</m:t>
                        </m:r>
                      </m:e>
                      <m:sup>
                        <m:sSub>
                          <m:sSubPr>
                            <m:ctrlPr>
                              <a:rPr lang="en-US" sz="1600" b="1" i="1">
                                <a:solidFill>
                                  <a:srgbClr val="FF0000"/>
                                </a:solidFill>
                                <a:latin typeface="Cambria Math" panose="02040503050406030204" pitchFamily="18" charset="0"/>
                              </a:rPr>
                            </m:ctrlPr>
                          </m:sSubPr>
                          <m:e>
                            <m:r>
                              <a:rPr lang="el-GR" sz="1600" b="1" i="1">
                                <a:solidFill>
                                  <a:srgbClr val="FF0000"/>
                                </a:solidFill>
                                <a:latin typeface="Cambria Math"/>
                              </a:rPr>
                              <m:t>𝜷</m:t>
                            </m:r>
                          </m:e>
                          <m:sub>
                            <m:r>
                              <a:rPr lang="en-US" sz="1600" b="1" i="1">
                                <a:solidFill>
                                  <a:srgbClr val="FF0000"/>
                                </a:solidFill>
                                <a:latin typeface="Cambria Math"/>
                              </a:rPr>
                              <m:t>𝟑</m:t>
                            </m:r>
                          </m:sub>
                        </m:sSub>
                      </m:sup>
                    </m:sSup>
                  </m:oMath>
                </a14:m>
                <a:r>
                  <a:rPr lang="en-US" sz="1600" dirty="0"/>
                  <a:t> = </a:t>
                </a:r>
                <a:r>
                  <a:rPr lang="en-US" sz="1600" dirty="0" err="1"/>
                  <a:t>Multiplicativity</a:t>
                </a:r>
                <a:r>
                  <a:rPr lang="en-US" sz="1600" dirty="0"/>
                  <a:t> index</a:t>
                </a:r>
              </a:p>
              <a:p>
                <a:endParaRPr lang="en-US" sz="1600" dirty="0"/>
              </a:p>
              <a:p>
                <a:r>
                  <a:rPr lang="en-US" sz="1600" dirty="0"/>
                  <a:t>Can be null (</a:t>
                </a:r>
                <a14:m>
                  <m:oMath xmlns:m="http://schemas.openxmlformats.org/officeDocument/2006/math">
                    <m:sSup>
                      <m:sSupPr>
                        <m:ctrlPr>
                          <a:rPr lang="en-GB" sz="1600" b="1" i="1">
                            <a:latin typeface="Cambria Math" panose="02040503050406030204" pitchFamily="18" charset="0"/>
                          </a:rPr>
                        </m:ctrlPr>
                      </m:sSupPr>
                      <m:e>
                        <m:r>
                          <a:rPr lang="en-US" sz="1600" b="1" i="1">
                            <a:latin typeface="Cambria Math"/>
                          </a:rPr>
                          <m:t>𝒆</m:t>
                        </m:r>
                      </m:e>
                      <m:sup>
                        <m:sSub>
                          <m:sSubPr>
                            <m:ctrlPr>
                              <a:rPr lang="en-US" sz="1600" b="1" i="1">
                                <a:latin typeface="Cambria Math" panose="02040503050406030204" pitchFamily="18" charset="0"/>
                              </a:rPr>
                            </m:ctrlPr>
                          </m:sSubPr>
                          <m:e>
                            <m:r>
                              <a:rPr lang="el-GR" sz="1600" b="1" i="1">
                                <a:latin typeface="Cambria Math"/>
                              </a:rPr>
                              <m:t>𝜷</m:t>
                            </m:r>
                          </m:e>
                          <m:sub>
                            <m:r>
                              <a:rPr lang="en-US" sz="1600" b="1" i="1">
                                <a:latin typeface="Cambria Math"/>
                              </a:rPr>
                              <m:t>𝟑</m:t>
                            </m:r>
                          </m:sub>
                        </m:sSub>
                      </m:sup>
                    </m:sSup>
                  </m:oMath>
                </a14:m>
                <a:r>
                  <a:rPr lang="en-US" sz="1600" dirty="0"/>
                  <a:t>=1 </a:t>
                </a:r>
                <a:r>
                  <a:rPr lang="en-US" sz="1600" dirty="0" err="1"/>
                  <a:t>i.e</a:t>
                </a:r>
                <a:r>
                  <a:rPr lang="en-US" sz="1600" dirty="0"/>
                  <a:t>, </a:t>
                </a:r>
                <a:r>
                  <a:rPr lang="el-GR" sz="1600" b="1" dirty="0"/>
                  <a:t>β</a:t>
                </a:r>
                <a:r>
                  <a:rPr lang="en-US" sz="1600" b="1" baseline="-25000" dirty="0"/>
                  <a:t>3</a:t>
                </a:r>
                <a:r>
                  <a:rPr lang="en-US" sz="1600" b="1" dirty="0"/>
                  <a:t>=</a:t>
                </a:r>
                <a:r>
                  <a:rPr lang="el-GR" sz="1600" b="1" dirty="0"/>
                  <a:t>0</a:t>
                </a:r>
                <a:r>
                  <a:rPr lang="en-US" sz="1600" dirty="0"/>
                  <a:t>) and thus the “effect” of </a:t>
                </a:r>
                <a:r>
                  <a:rPr lang="en-GB" sz="1600" b="1" dirty="0"/>
                  <a:t>E</a:t>
                </a:r>
                <a:r>
                  <a:rPr lang="en-GB" sz="1600" b="1" baseline="-25000" dirty="0"/>
                  <a:t>1</a:t>
                </a:r>
                <a:r>
                  <a:rPr lang="en-GB" sz="1600" b="1" baseline="30000" dirty="0"/>
                  <a:t>+</a:t>
                </a:r>
                <a:r>
                  <a:rPr lang="en-US" sz="1600" dirty="0"/>
                  <a:t>&amp; </a:t>
                </a:r>
                <a:r>
                  <a:rPr lang="en-GB" sz="1600" b="1" dirty="0"/>
                  <a:t>E</a:t>
                </a:r>
                <a:r>
                  <a:rPr lang="en-GB" sz="1600" b="1" baseline="-25000" dirty="0"/>
                  <a:t>2</a:t>
                </a:r>
                <a:r>
                  <a:rPr lang="en-GB" sz="1600" b="1" baseline="30000" dirty="0"/>
                  <a:t>+</a:t>
                </a:r>
                <a:r>
                  <a:rPr lang="en-US" sz="1600" dirty="0"/>
                  <a:t> is </a:t>
                </a:r>
                <a:r>
                  <a:rPr lang="en-US" sz="1600" b="1" dirty="0"/>
                  <a:t>multiplicative</a:t>
                </a:r>
              </a:p>
              <a:p>
                <a:endParaRPr lang="en-US" sz="1600" dirty="0"/>
              </a:p>
              <a:p>
                <a:r>
                  <a:rPr lang="en-US" sz="1600" dirty="0"/>
                  <a:t>Can be sub-multiplicative (</a:t>
                </a:r>
                <a14:m>
                  <m:oMath xmlns:m="http://schemas.openxmlformats.org/officeDocument/2006/math">
                    <m:sSup>
                      <m:sSupPr>
                        <m:ctrlPr>
                          <a:rPr lang="en-GB" sz="1600" b="1" i="1" smtClean="0">
                            <a:solidFill>
                              <a:schemeClr val="tx1"/>
                            </a:solidFill>
                            <a:latin typeface="Cambria Math" panose="02040503050406030204" pitchFamily="18" charset="0"/>
                          </a:rPr>
                        </m:ctrlPr>
                      </m:sSupPr>
                      <m:e>
                        <m:r>
                          <a:rPr lang="en-US" sz="1600" b="1" i="1">
                            <a:solidFill>
                              <a:schemeClr val="tx1"/>
                            </a:solidFill>
                            <a:latin typeface="Cambria Math"/>
                          </a:rPr>
                          <m:t>𝒆</m:t>
                        </m:r>
                      </m:e>
                      <m:sup>
                        <m:sSub>
                          <m:sSubPr>
                            <m:ctrlPr>
                              <a:rPr lang="en-US" sz="1600" b="1" i="1">
                                <a:solidFill>
                                  <a:schemeClr val="tx1"/>
                                </a:solidFill>
                                <a:latin typeface="Cambria Math" panose="02040503050406030204" pitchFamily="18" charset="0"/>
                              </a:rPr>
                            </m:ctrlPr>
                          </m:sSubPr>
                          <m:e>
                            <m:r>
                              <a:rPr lang="el-GR" sz="1600" b="1" i="1">
                                <a:solidFill>
                                  <a:schemeClr val="tx1"/>
                                </a:solidFill>
                                <a:latin typeface="Cambria Math"/>
                              </a:rPr>
                              <m:t>𝜷</m:t>
                            </m:r>
                          </m:e>
                          <m:sub>
                            <m:r>
                              <a:rPr lang="en-US" sz="1600" b="1" i="1">
                                <a:solidFill>
                                  <a:schemeClr val="tx1"/>
                                </a:solidFill>
                                <a:latin typeface="Cambria Math"/>
                              </a:rPr>
                              <m:t>𝟑</m:t>
                            </m:r>
                          </m:sub>
                        </m:sSub>
                      </m:sup>
                    </m:sSup>
                  </m:oMath>
                </a14:m>
                <a:r>
                  <a:rPr lang="en-US" sz="1600" dirty="0">
                    <a:solidFill>
                      <a:schemeClr val="tx1"/>
                    </a:solidFill>
                  </a:rPr>
                  <a:t>&lt;1 </a:t>
                </a:r>
                <a:r>
                  <a:rPr lang="en-US" sz="1600" dirty="0" err="1">
                    <a:solidFill>
                      <a:schemeClr val="tx1"/>
                    </a:solidFill>
                  </a:rPr>
                  <a:t>i.e</a:t>
                </a:r>
                <a:r>
                  <a:rPr lang="en-US" sz="1600" dirty="0">
                    <a:solidFill>
                      <a:schemeClr val="tx1"/>
                    </a:solidFill>
                  </a:rPr>
                  <a:t>, </a:t>
                </a:r>
                <a:r>
                  <a:rPr lang="el-GR" sz="1600" dirty="0">
                    <a:solidFill>
                      <a:schemeClr val="tx1"/>
                    </a:solidFill>
                  </a:rPr>
                  <a:t>β</a:t>
                </a:r>
                <a:r>
                  <a:rPr lang="en-US" sz="1600" baseline="-25000" dirty="0">
                    <a:solidFill>
                      <a:schemeClr val="tx1"/>
                    </a:solidFill>
                  </a:rPr>
                  <a:t>3</a:t>
                </a:r>
                <a:r>
                  <a:rPr lang="el-GR" sz="1600" dirty="0">
                    <a:solidFill>
                      <a:schemeClr val="tx1"/>
                    </a:solidFill>
                  </a:rPr>
                  <a:t>&lt;0</a:t>
                </a:r>
                <a:r>
                  <a:rPr lang="en-US" sz="1600" dirty="0"/>
                  <a:t>)</a:t>
                </a:r>
              </a:p>
              <a:p>
                <a:endParaRPr lang="en-US" sz="1600" dirty="0"/>
              </a:p>
              <a:p>
                <a:r>
                  <a:rPr lang="en-US" sz="1600" dirty="0"/>
                  <a:t>Can be super-multiplicative (</a:t>
                </a:r>
                <a14:m>
                  <m:oMath xmlns:m="http://schemas.openxmlformats.org/officeDocument/2006/math">
                    <m:sSup>
                      <m:sSupPr>
                        <m:ctrlPr>
                          <a:rPr lang="en-GB" sz="1600" b="1" i="1">
                            <a:latin typeface="Cambria Math" panose="02040503050406030204" pitchFamily="18" charset="0"/>
                          </a:rPr>
                        </m:ctrlPr>
                      </m:sSupPr>
                      <m:e>
                        <m:r>
                          <a:rPr lang="en-US" sz="1600" b="1" i="1">
                            <a:latin typeface="Cambria Math"/>
                          </a:rPr>
                          <m:t>𝒆</m:t>
                        </m:r>
                      </m:e>
                      <m:sup>
                        <m:sSub>
                          <m:sSubPr>
                            <m:ctrlPr>
                              <a:rPr lang="en-US" sz="1600" b="1" i="1">
                                <a:latin typeface="Cambria Math" panose="02040503050406030204" pitchFamily="18" charset="0"/>
                              </a:rPr>
                            </m:ctrlPr>
                          </m:sSubPr>
                          <m:e>
                            <m:r>
                              <a:rPr lang="el-GR" sz="1600" b="1" i="1">
                                <a:latin typeface="Cambria Math"/>
                              </a:rPr>
                              <m:t>𝜷</m:t>
                            </m:r>
                          </m:e>
                          <m:sub>
                            <m:r>
                              <a:rPr lang="en-US" sz="1600" b="1" i="1">
                                <a:latin typeface="Cambria Math"/>
                              </a:rPr>
                              <m:t>𝟑</m:t>
                            </m:r>
                          </m:sub>
                        </m:sSub>
                      </m:sup>
                    </m:sSup>
                  </m:oMath>
                </a14:m>
                <a:r>
                  <a:rPr lang="en-US" sz="1600" dirty="0"/>
                  <a:t>&gt;1 </a:t>
                </a:r>
                <a:r>
                  <a:rPr lang="en-US" sz="1600" dirty="0" err="1"/>
                  <a:t>i.e</a:t>
                </a:r>
                <a:r>
                  <a:rPr lang="en-US" sz="1600" dirty="0"/>
                  <a:t>, </a:t>
                </a:r>
                <a:r>
                  <a:rPr lang="el-GR" sz="1600" dirty="0"/>
                  <a:t>β</a:t>
                </a:r>
                <a:r>
                  <a:rPr lang="en-US" sz="1600" baseline="-25000" dirty="0"/>
                  <a:t>3</a:t>
                </a:r>
                <a:r>
                  <a:rPr lang="en-US" sz="1600" dirty="0"/>
                  <a:t>&gt;</a:t>
                </a:r>
                <a:r>
                  <a:rPr lang="el-GR" sz="1600" dirty="0"/>
                  <a:t>0</a:t>
                </a:r>
                <a:r>
                  <a:rPr lang="en-US" sz="1600" dirty="0"/>
                  <a:t>)</a:t>
                </a:r>
              </a:p>
              <a:p>
                <a:endParaRPr lang="el-GR"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3266983"/>
                <a:ext cx="8686800" cy="3093154"/>
              </a:xfrm>
              <a:prstGeom prst="rect">
                <a:avLst/>
              </a:prstGeom>
              <a:blipFill>
                <a:blip r:embed="rId4"/>
                <a:stretch>
                  <a:fillRect l="-351" t="-39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49743" y="3571546"/>
                <a:ext cx="4049641" cy="308802"/>
              </a:xfrm>
              <a:prstGeom prst="rect">
                <a:avLst/>
              </a:prstGeom>
              <a:solidFill>
                <a:schemeClr val="bg1"/>
              </a:solidFill>
            </p:spPr>
            <p:txBody>
              <a:bodyPr wrap="square">
                <a:spAutoFit/>
              </a:bodyPr>
              <a:lstStyle/>
              <a:p>
                <a:pPr algn="ctr"/>
                <a:r>
                  <a:rPr lang="en-US" sz="1350" b="1" dirty="0"/>
                  <a:t>Odds (disease) =</a:t>
                </a:r>
                <a14:m>
                  <m:oMath xmlns:m="http://schemas.openxmlformats.org/officeDocument/2006/math">
                    <m:sSup>
                      <m:sSupPr>
                        <m:ctrlPr>
                          <a:rPr lang="en-US" sz="1350" b="1" i="1">
                            <a:latin typeface="Cambria Math" panose="02040503050406030204" pitchFamily="18" charset="0"/>
                          </a:rPr>
                        </m:ctrlPr>
                      </m:sSupPr>
                      <m:e>
                        <m:r>
                          <a:rPr lang="en-US" sz="1350" b="1" i="1">
                            <a:latin typeface="Cambria Math"/>
                          </a:rPr>
                          <m:t>𝒆</m:t>
                        </m:r>
                      </m:e>
                      <m:sup>
                        <m:r>
                          <a:rPr lang="en-US" sz="1350" b="1">
                            <a:latin typeface="Cambria Math"/>
                          </a:rPr>
                          <m:t>(</m:t>
                        </m:r>
                        <m:r>
                          <a:rPr lang="en-US" sz="1350" b="1" i="1">
                            <a:latin typeface="Cambria Math"/>
                          </a:rPr>
                          <m:t>𝒂</m:t>
                        </m:r>
                        <m:r>
                          <a:rPr lang="en-US" sz="1350" b="1" i="1">
                            <a:latin typeface="Cambria Math"/>
                          </a:rPr>
                          <m:t>)</m:t>
                        </m:r>
                      </m:sup>
                    </m:sSup>
                    <m:sSup>
                      <m:sSupPr>
                        <m:ctrlPr>
                          <a:rPr lang="en-US" sz="1350" b="1" i="1">
                            <a:latin typeface="Cambria Math" panose="02040503050406030204" pitchFamily="18" charset="0"/>
                          </a:rPr>
                        </m:ctrlPr>
                      </m:sSupPr>
                      <m:e>
                        <m:r>
                          <a:rPr lang="en-US" sz="1350" b="1" i="1">
                            <a:latin typeface="Cambria Math"/>
                          </a:rPr>
                          <m:t>𝒆</m:t>
                        </m:r>
                      </m:e>
                      <m:sup>
                        <m:r>
                          <a:rPr lang="en-US" sz="1350" b="1" i="1">
                            <a:latin typeface="Cambria Math"/>
                          </a:rPr>
                          <m:t>(</m:t>
                        </m:r>
                        <m:sSub>
                          <m:sSubPr>
                            <m:ctrlPr>
                              <a:rPr lang="en-US" sz="1350" b="1" i="1">
                                <a:latin typeface="Cambria Math" panose="02040503050406030204" pitchFamily="18" charset="0"/>
                              </a:rPr>
                            </m:ctrlPr>
                          </m:sSubPr>
                          <m:e>
                            <m:r>
                              <a:rPr lang="el-GR" sz="1350" b="1" i="1">
                                <a:latin typeface="Cambria Math"/>
                              </a:rPr>
                              <m:t>𝜷</m:t>
                            </m:r>
                          </m:e>
                          <m:sub>
                            <m:r>
                              <a:rPr lang="en-US" sz="1350" b="1" i="1">
                                <a:latin typeface="Cambria Math"/>
                              </a:rPr>
                              <m:t>𝟏</m:t>
                            </m:r>
                          </m:sub>
                        </m:sSub>
                        <m:sSub>
                          <m:sSubPr>
                            <m:ctrlPr>
                              <a:rPr lang="en-US" sz="1350" b="1" i="1">
                                <a:latin typeface="Cambria Math" panose="02040503050406030204" pitchFamily="18" charset="0"/>
                              </a:rPr>
                            </m:ctrlPr>
                          </m:sSubPr>
                          <m:e>
                            <m:r>
                              <a:rPr lang="en-US" sz="1350" b="1" i="1">
                                <a:latin typeface="Cambria Math"/>
                              </a:rPr>
                              <m:t>𝑿</m:t>
                            </m:r>
                          </m:e>
                          <m:sub>
                            <m:r>
                              <a:rPr lang="en-US" sz="1350" b="1" i="1">
                                <a:latin typeface="Cambria Math"/>
                              </a:rPr>
                              <m:t>𝟏</m:t>
                            </m:r>
                          </m:sub>
                        </m:sSub>
                        <m:r>
                          <a:rPr lang="en-US" sz="1350" b="1" i="1">
                            <a:latin typeface="Cambria Math"/>
                          </a:rPr>
                          <m:t>)</m:t>
                        </m:r>
                      </m:sup>
                    </m:sSup>
                    <m:sSup>
                      <m:sSupPr>
                        <m:ctrlPr>
                          <a:rPr lang="en-US" sz="1350" b="1" i="1">
                            <a:latin typeface="Cambria Math" panose="02040503050406030204" pitchFamily="18" charset="0"/>
                          </a:rPr>
                        </m:ctrlPr>
                      </m:sSupPr>
                      <m:e>
                        <m:r>
                          <a:rPr lang="en-US" sz="1350" b="1" i="1">
                            <a:latin typeface="Cambria Math"/>
                          </a:rPr>
                          <m:t>𝒆</m:t>
                        </m:r>
                      </m:e>
                      <m:sup>
                        <m:r>
                          <a:rPr lang="en-US" sz="1350" b="1" i="1">
                            <a:latin typeface="Cambria Math"/>
                          </a:rPr>
                          <m:t>(</m:t>
                        </m:r>
                        <m:sSub>
                          <m:sSubPr>
                            <m:ctrlPr>
                              <a:rPr lang="en-US" sz="1350" b="1" i="1">
                                <a:latin typeface="Cambria Math" panose="02040503050406030204" pitchFamily="18" charset="0"/>
                              </a:rPr>
                            </m:ctrlPr>
                          </m:sSubPr>
                          <m:e>
                            <m:r>
                              <a:rPr lang="el-GR" sz="1350" b="1" i="1">
                                <a:latin typeface="Cambria Math"/>
                              </a:rPr>
                              <m:t>𝜷</m:t>
                            </m:r>
                          </m:e>
                          <m:sub>
                            <m:r>
                              <a:rPr lang="en-US" sz="1350" b="1" i="1" smtClean="0">
                                <a:latin typeface="Cambria Math"/>
                              </a:rPr>
                              <m:t>𝟐</m:t>
                            </m:r>
                          </m:sub>
                        </m:sSub>
                        <m:sSub>
                          <m:sSubPr>
                            <m:ctrlPr>
                              <a:rPr lang="en-US" sz="1350" b="1" i="1">
                                <a:latin typeface="Cambria Math" panose="02040503050406030204" pitchFamily="18" charset="0"/>
                              </a:rPr>
                            </m:ctrlPr>
                          </m:sSubPr>
                          <m:e>
                            <m:r>
                              <a:rPr lang="en-US" sz="1350" b="1" i="1">
                                <a:latin typeface="Cambria Math"/>
                              </a:rPr>
                              <m:t>𝑿</m:t>
                            </m:r>
                          </m:e>
                          <m:sub>
                            <m:r>
                              <a:rPr lang="en-US" sz="1350" b="1" i="1">
                                <a:latin typeface="Cambria Math"/>
                              </a:rPr>
                              <m:t>𝟐</m:t>
                            </m:r>
                          </m:sub>
                        </m:sSub>
                        <m:r>
                          <a:rPr lang="en-US" sz="1350" b="1" i="1">
                            <a:latin typeface="Cambria Math"/>
                          </a:rPr>
                          <m:t>)</m:t>
                        </m:r>
                      </m:sup>
                    </m:sSup>
                    <m:sSup>
                      <m:sSupPr>
                        <m:ctrlPr>
                          <a:rPr lang="en-US" sz="1350" b="1" i="1">
                            <a:latin typeface="Cambria Math" panose="02040503050406030204" pitchFamily="18" charset="0"/>
                          </a:rPr>
                        </m:ctrlPr>
                      </m:sSupPr>
                      <m:e>
                        <m:r>
                          <a:rPr lang="en-US" sz="1350" b="1" i="1">
                            <a:latin typeface="Cambria Math"/>
                          </a:rPr>
                          <m:t>𝒆</m:t>
                        </m:r>
                      </m:e>
                      <m:sup>
                        <m:r>
                          <a:rPr lang="en-US" sz="1350" b="1" i="1">
                            <a:latin typeface="Cambria Math"/>
                          </a:rPr>
                          <m:t>(</m:t>
                        </m:r>
                        <m:sSub>
                          <m:sSubPr>
                            <m:ctrlPr>
                              <a:rPr lang="en-US" sz="1350" b="1" i="1">
                                <a:latin typeface="Cambria Math" panose="02040503050406030204" pitchFamily="18" charset="0"/>
                              </a:rPr>
                            </m:ctrlPr>
                          </m:sSubPr>
                          <m:e>
                            <m:r>
                              <a:rPr lang="el-GR" sz="1350" b="1" i="1">
                                <a:latin typeface="Cambria Math"/>
                              </a:rPr>
                              <m:t>𝜷</m:t>
                            </m:r>
                          </m:e>
                          <m:sub>
                            <m:r>
                              <a:rPr lang="en-US" sz="1350" b="1" i="1">
                                <a:latin typeface="Cambria Math"/>
                              </a:rPr>
                              <m:t>𝟑</m:t>
                            </m:r>
                          </m:sub>
                        </m:sSub>
                        <m:sSub>
                          <m:sSubPr>
                            <m:ctrlPr>
                              <a:rPr lang="en-US" sz="1350" b="1" i="1">
                                <a:latin typeface="Cambria Math" panose="02040503050406030204" pitchFamily="18" charset="0"/>
                              </a:rPr>
                            </m:ctrlPr>
                          </m:sSubPr>
                          <m:e>
                            <m:r>
                              <a:rPr lang="en-US" sz="1350" b="1" i="1">
                                <a:latin typeface="Cambria Math"/>
                              </a:rPr>
                              <m:t>𝑿</m:t>
                            </m:r>
                          </m:e>
                          <m:sub>
                            <m:r>
                              <a:rPr lang="en-US" sz="1350" b="1" i="1" smtClean="0">
                                <a:latin typeface="Cambria Math"/>
                              </a:rPr>
                              <m:t>𝟏</m:t>
                            </m:r>
                          </m:sub>
                        </m:sSub>
                        <m:sSub>
                          <m:sSubPr>
                            <m:ctrlPr>
                              <a:rPr lang="en-US" sz="1350" b="1" i="1">
                                <a:latin typeface="Cambria Math" panose="02040503050406030204" pitchFamily="18" charset="0"/>
                              </a:rPr>
                            </m:ctrlPr>
                          </m:sSubPr>
                          <m:e>
                            <m:r>
                              <a:rPr lang="en-US" sz="1350" b="1" i="1">
                                <a:latin typeface="Cambria Math"/>
                              </a:rPr>
                              <m:t>𝑿</m:t>
                            </m:r>
                          </m:e>
                          <m:sub>
                            <m:r>
                              <a:rPr lang="en-US" sz="1350" b="1" i="1">
                                <a:latin typeface="Cambria Math"/>
                              </a:rPr>
                              <m:t>𝟐</m:t>
                            </m:r>
                          </m:sub>
                        </m:sSub>
                        <m:r>
                          <a:rPr lang="en-US" sz="1350" b="1" i="1">
                            <a:latin typeface="Cambria Math"/>
                          </a:rPr>
                          <m:t>)</m:t>
                        </m:r>
                      </m:sup>
                    </m:sSup>
                  </m:oMath>
                </a14:m>
                <a:endParaRPr lang="el-GR" sz="1350" b="1" dirty="0"/>
              </a:p>
            </p:txBody>
          </p:sp>
        </mc:Choice>
        <mc:Fallback xmlns="">
          <p:sp>
            <p:nvSpPr>
              <p:cNvPr id="10" name="Rectangle 9"/>
              <p:cNvSpPr>
                <a:spLocks noRot="1" noChangeAspect="1" noMove="1" noResize="1" noEditPoints="1" noAdjustHandles="1" noChangeArrowheads="1" noChangeShapeType="1" noTextEdit="1"/>
              </p:cNvSpPr>
              <p:nvPr/>
            </p:nvSpPr>
            <p:spPr>
              <a:xfrm>
                <a:off x="2249743" y="3571546"/>
                <a:ext cx="4049641" cy="308802"/>
              </a:xfrm>
              <a:prstGeom prst="rect">
                <a:avLst/>
              </a:prstGeom>
              <a:blipFill>
                <a:blip r:embed="rId5" cstate="print"/>
                <a:stretch>
                  <a:fillRect t="-1961" b="-17647"/>
                </a:stretch>
              </a:blipFill>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fld id="{63A1716D-785E-498B-B65C-0125213A9251}" type="slidenum">
              <a:rPr lang="el-GR" smtClean="0"/>
              <a:pPr/>
              <a:t>9</a:t>
            </a:fld>
            <a:endParaRPr lang="el-GR"/>
          </a:p>
        </p:txBody>
      </p:sp>
      <p:sp>
        <p:nvSpPr>
          <p:cNvPr id="5" name="Ορθογώνιο 4"/>
          <p:cNvSpPr/>
          <p:nvPr/>
        </p:nvSpPr>
        <p:spPr>
          <a:xfrm>
            <a:off x="1251012" y="1364656"/>
            <a:ext cx="6533964" cy="369332"/>
          </a:xfrm>
          <a:prstGeom prst="rect">
            <a:avLst/>
          </a:prstGeom>
        </p:spPr>
        <p:txBody>
          <a:bodyPr wrap="square">
            <a:spAutoFit/>
          </a:bodyPr>
          <a:lstStyle/>
          <a:p>
            <a:r>
              <a:rPr lang="fr-FR" dirty="0">
                <a:latin typeface="Comic Sans MS" pitchFamily="66" charset="0"/>
              </a:rPr>
              <a:t>Log (</a:t>
            </a:r>
            <a:r>
              <a:rPr lang="en-US" dirty="0">
                <a:latin typeface="Comic Sans MS" pitchFamily="66" charset="0"/>
              </a:rPr>
              <a:t>odds</a:t>
            </a:r>
            <a:r>
              <a:rPr lang="fr-FR" dirty="0">
                <a:latin typeface="Comic Sans MS" pitchFamily="66" charset="0"/>
              </a:rPr>
              <a:t>) = </a:t>
            </a:r>
            <a:r>
              <a:rPr lang="en-US" dirty="0">
                <a:latin typeface="Comic Sans MS" pitchFamily="66" charset="0"/>
              </a:rPr>
              <a:t>α</a:t>
            </a:r>
            <a:r>
              <a:rPr lang="fr-FR" dirty="0">
                <a:latin typeface="Comic Sans MS" pitchFamily="66" charset="0"/>
              </a:rPr>
              <a:t> + </a:t>
            </a:r>
            <a:r>
              <a:rPr lang="en-US" dirty="0">
                <a:latin typeface="Comic Sans MS" pitchFamily="66" charset="0"/>
              </a:rPr>
              <a:t>β</a:t>
            </a:r>
            <a:r>
              <a:rPr lang="fr-FR" baseline="-25000" dirty="0">
                <a:latin typeface="Comic Sans MS" pitchFamily="66" charset="0"/>
              </a:rPr>
              <a:t>1</a:t>
            </a:r>
            <a:r>
              <a:rPr lang="fr-FR" dirty="0">
                <a:latin typeface="Comic Sans MS" pitchFamily="66" charset="0"/>
              </a:rPr>
              <a:t>x</a:t>
            </a:r>
            <a:r>
              <a:rPr lang="fr-FR" baseline="-25000" dirty="0">
                <a:latin typeface="Comic Sans MS" pitchFamily="66" charset="0"/>
              </a:rPr>
              <a:t>1</a:t>
            </a:r>
            <a:r>
              <a:rPr lang="fr-FR" dirty="0">
                <a:latin typeface="Comic Sans MS" pitchFamily="66" charset="0"/>
              </a:rPr>
              <a:t> + </a:t>
            </a:r>
            <a:r>
              <a:rPr lang="el-GR" dirty="0" smtClean="0">
                <a:latin typeface="Comic Sans MS" pitchFamily="66" charset="0"/>
              </a:rPr>
              <a:t>β</a:t>
            </a:r>
            <a:r>
              <a:rPr lang="fr-FR" baseline="-25000" dirty="0">
                <a:latin typeface="Comic Sans MS" pitchFamily="66" charset="0"/>
              </a:rPr>
              <a:t>2</a:t>
            </a:r>
            <a:r>
              <a:rPr lang="en-US" dirty="0">
                <a:latin typeface="Comic Sans MS" pitchFamily="66" charset="0"/>
              </a:rPr>
              <a:t>x</a:t>
            </a:r>
            <a:r>
              <a:rPr lang="fr-FR" baseline="-25000" dirty="0" smtClean="0">
                <a:latin typeface="Comic Sans MS" pitchFamily="66" charset="0"/>
              </a:rPr>
              <a:t>2</a:t>
            </a:r>
            <a:r>
              <a:rPr lang="fr-FR" dirty="0" smtClean="0">
                <a:latin typeface="Comic Sans MS" pitchFamily="66" charset="0"/>
              </a:rPr>
              <a:t>+</a:t>
            </a:r>
            <a:r>
              <a:rPr lang="el-GR" dirty="0">
                <a:latin typeface="Comic Sans MS" pitchFamily="66" charset="0"/>
              </a:rPr>
              <a:t> </a:t>
            </a:r>
            <a:r>
              <a:rPr lang="el-GR" dirty="0" smtClean="0">
                <a:latin typeface="Comic Sans MS" pitchFamily="66" charset="0"/>
              </a:rPr>
              <a:t>β</a:t>
            </a:r>
            <a:r>
              <a:rPr lang="fr-FR" baseline="-25000" dirty="0" smtClean="0">
                <a:latin typeface="Comic Sans MS" pitchFamily="66" charset="0"/>
              </a:rPr>
              <a:t>3</a:t>
            </a:r>
            <a:r>
              <a:rPr lang="en-US" dirty="0" smtClean="0">
                <a:latin typeface="Comic Sans MS" pitchFamily="66" charset="0"/>
              </a:rPr>
              <a:t>x</a:t>
            </a:r>
            <a:r>
              <a:rPr lang="fr-FR" baseline="-25000" dirty="0" smtClean="0">
                <a:latin typeface="Comic Sans MS" pitchFamily="66" charset="0"/>
              </a:rPr>
              <a:t>1 </a:t>
            </a:r>
            <a:r>
              <a:rPr lang="en-US" dirty="0" smtClean="0">
                <a:latin typeface="Comic Sans MS" pitchFamily="66" charset="0"/>
              </a:rPr>
              <a:t>x</a:t>
            </a:r>
            <a:r>
              <a:rPr lang="fr-FR" baseline="-25000" dirty="0">
                <a:latin typeface="Comic Sans MS" pitchFamily="66" charset="0"/>
              </a:rPr>
              <a:t>2</a:t>
            </a:r>
            <a:r>
              <a:rPr lang="fr-FR" baseline="-25000" dirty="0" smtClean="0">
                <a:latin typeface="Comic Sans MS" pitchFamily="66" charset="0"/>
              </a:rPr>
              <a:t> </a:t>
            </a:r>
            <a:endParaRPr lang="el-GR" dirty="0">
              <a:latin typeface="Comic Sans MS" pitchFamily="66" charset="0"/>
            </a:endParaRPr>
          </a:p>
        </p:txBody>
      </p:sp>
    </p:spTree>
    <p:extLst>
      <p:ext uri="{BB962C8B-B14F-4D97-AF65-F5344CB8AC3E}">
        <p14:creationId xmlns:p14="http://schemas.microsoft.com/office/powerpoint/2010/main" val="123175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1993</TotalTime>
  <Words>4272</Words>
  <Application>Microsoft Office PowerPoint</Application>
  <PresentationFormat>Προβολή στην οθόνη (4:3)</PresentationFormat>
  <Paragraphs>702</Paragraphs>
  <Slides>47</Slides>
  <Notes>20</Notes>
  <HiddenSlides>1</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47</vt:i4>
      </vt:variant>
    </vt:vector>
  </HeadingPairs>
  <TitlesOfParts>
    <vt:vector size="54" baseType="lpstr">
      <vt:lpstr>Arial</vt:lpstr>
      <vt:lpstr>Calibri</vt:lpstr>
      <vt:lpstr>Cambria Math</vt:lpstr>
      <vt:lpstr>Comic Sans MS</vt:lpstr>
      <vt:lpstr>Times New Roman</vt:lpstr>
      <vt:lpstr>Wingdings</vt:lpstr>
      <vt:lpstr>Office Theme</vt:lpstr>
      <vt:lpstr>Παρουσίαση του PowerPoint</vt:lpstr>
      <vt:lpstr>Παρουσίαση του PowerPoint</vt:lpstr>
      <vt:lpstr>‘‘…as more risk factors become established as probable causes in the  elaboration of disease etiology, scientists will turn their attention increasingly to the question of interaction (synergy or antagonism) of the causes”                                                                 Kenneth Rothman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Interaction on additive scale</vt:lpstr>
      <vt:lpstr>Interaction on additive scale</vt:lpstr>
      <vt:lpstr>Effects on additive scale</vt:lpstr>
      <vt:lpstr>Interaction on additive scale</vt:lpstr>
      <vt:lpstr>Interaction on additive scale</vt:lpstr>
      <vt:lpstr>Interaction on additive scale</vt:lpstr>
      <vt:lpstr>Evaluating additive interaction</vt:lpstr>
      <vt:lpstr>Evaluating additive interaction (example)</vt:lpstr>
      <vt:lpstr>Evaluating additive interaction through GLM i.e. relative risks estimates</vt:lpstr>
      <vt:lpstr>Indices for additive interaction</vt:lpstr>
      <vt:lpstr>Estimation of RERI and S using a logistic regression model</vt:lpstr>
      <vt:lpstr>Παρουσίαση του PowerPoint</vt:lpstr>
      <vt:lpstr>Παρουσίαση του PowerPoint</vt:lpstr>
      <vt:lpstr>Comments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Comparison of additive indices and multiplicative index</vt:lpstr>
      <vt:lpstr>Comparison of additive indices and multiplicative index</vt:lpstr>
      <vt:lpstr>Why additive interaction?</vt:lpstr>
      <vt:lpstr>Why additive interaction?</vt:lpstr>
      <vt:lpstr>Παρουσίαση του PowerPoint</vt:lpstr>
      <vt:lpstr>Παρουσίαση του PowerPoint</vt:lpstr>
      <vt:lpstr>Exercise: Multiplicative Interaction </vt:lpstr>
      <vt:lpstr> The model in full</vt:lpstr>
      <vt:lpstr>  Interactions (effect modification) </vt:lpstr>
      <vt:lpstr>Παρουσίαση του PowerPoint</vt:lpstr>
      <vt:lpstr>Exercise</vt:lpstr>
      <vt:lpstr>Exercise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cbamia</dc:creator>
  <cp:lastModifiedBy>HHF-GUEST</cp:lastModifiedBy>
  <cp:revision>192</cp:revision>
  <cp:lastPrinted>2018-12-07T15:12:55Z</cp:lastPrinted>
  <dcterms:created xsi:type="dcterms:W3CDTF">2015-07-01T13:08:31Z</dcterms:created>
  <dcterms:modified xsi:type="dcterms:W3CDTF">2024-10-22T08:11:52Z</dcterms:modified>
</cp:coreProperties>
</file>