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6" r:id="rId5"/>
    <p:sldId id="429" r:id="rId6"/>
    <p:sldId id="452" r:id="rId7"/>
    <p:sldId id="553" r:id="rId8"/>
    <p:sldId id="551" r:id="rId9"/>
    <p:sldId id="552" r:id="rId10"/>
    <p:sldId id="455" r:id="rId11"/>
    <p:sldId id="454" r:id="rId12"/>
    <p:sldId id="412" r:id="rId13"/>
    <p:sldId id="421" r:id="rId14"/>
    <p:sldId id="537" r:id="rId15"/>
    <p:sldId id="540" r:id="rId16"/>
    <p:sldId id="272" r:id="rId17"/>
    <p:sldId id="550" r:id="rId18"/>
    <p:sldId id="541" r:id="rId19"/>
    <p:sldId id="545" r:id="rId20"/>
    <p:sldId id="554" r:id="rId21"/>
    <p:sldId id="435" r:id="rId22"/>
    <p:sldId id="546" r:id="rId23"/>
    <p:sldId id="474" r:id="rId24"/>
    <p:sldId id="4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F8594-4A0C-4375-AB67-DAD2C62E488C}"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n-US"/>
        </a:p>
      </dgm:t>
    </dgm:pt>
    <dgm:pt modelId="{5ED28B46-307F-465F-BCE1-30BCCA5286C9}">
      <dgm:prSet phldrT="[Text]"/>
      <dgm:spPr/>
      <dgm:t>
        <a:bodyPr/>
        <a:lstStyle/>
        <a:p>
          <a:r>
            <a:rPr lang="el-GR" dirty="0"/>
            <a:t>Ο Κ 50% στους Α και Β (25% έκαστος) </a:t>
          </a:r>
          <a:endParaRPr lang="en-US" dirty="0"/>
        </a:p>
      </dgm:t>
    </dgm:pt>
    <dgm:pt modelId="{083C08D0-EF0A-4570-9E8D-1A21036E068D}" type="parTrans" cxnId="{61E32786-BEDD-417A-9FDF-5FFBD593CB22}">
      <dgm:prSet/>
      <dgm:spPr/>
      <dgm:t>
        <a:bodyPr/>
        <a:lstStyle/>
        <a:p>
          <a:endParaRPr lang="en-US"/>
        </a:p>
      </dgm:t>
    </dgm:pt>
    <dgm:pt modelId="{F9E96006-7A03-4FF3-B250-FF9B03A17C78}" type="sibTrans" cxnId="{61E32786-BEDD-417A-9FDF-5FFBD593CB22}">
      <dgm:prSet/>
      <dgm:spPr/>
      <dgm:t>
        <a:bodyPr/>
        <a:lstStyle/>
        <a:p>
          <a:endParaRPr lang="en-US"/>
        </a:p>
      </dgm:t>
    </dgm:pt>
    <dgm:pt modelId="{735C9CEA-EB00-479E-AB24-7BFC989CD28D}">
      <dgm:prSet phldrT="[Text]"/>
      <dgm:spPr/>
      <dgm:t>
        <a:bodyPr/>
        <a:lstStyle/>
        <a:p>
          <a:pPr algn="just"/>
          <a:r>
            <a:rPr lang="el-GR" dirty="0"/>
            <a:t>Ο</a:t>
          </a:r>
          <a:r>
            <a:rPr lang="el-GR" baseline="0" dirty="0"/>
            <a:t> Κ 50% στο ίδρυμα</a:t>
          </a:r>
          <a:endParaRPr lang="en-US" dirty="0"/>
        </a:p>
      </dgm:t>
    </dgm:pt>
    <dgm:pt modelId="{30893478-9C7D-472C-B4DE-4CEC9A07B1C0}" type="parTrans" cxnId="{1967A637-A84F-4C4D-A792-3C75D0C8073F}">
      <dgm:prSet/>
      <dgm:spPr/>
      <dgm:t>
        <a:bodyPr/>
        <a:lstStyle/>
        <a:p>
          <a:endParaRPr lang="en-US"/>
        </a:p>
      </dgm:t>
    </dgm:pt>
    <dgm:pt modelId="{851BF752-53BF-4ED0-8EC5-475A5B247FEF}" type="sibTrans" cxnId="{1967A637-A84F-4C4D-A792-3C75D0C8073F}">
      <dgm:prSet/>
      <dgm:spPr/>
      <dgm:t>
        <a:bodyPr/>
        <a:lstStyle/>
        <a:p>
          <a:endParaRPr lang="en-US"/>
        </a:p>
      </dgm:t>
    </dgm:pt>
    <dgm:pt modelId="{456D299A-984C-4A78-A772-E515AF83216F}" type="pres">
      <dgm:prSet presAssocID="{04AF8594-4A0C-4375-AB67-DAD2C62E488C}" presName="compositeShape" presStyleCnt="0">
        <dgm:presLayoutVars>
          <dgm:chMax val="2"/>
          <dgm:dir/>
          <dgm:resizeHandles val="exact"/>
        </dgm:presLayoutVars>
      </dgm:prSet>
      <dgm:spPr/>
    </dgm:pt>
    <dgm:pt modelId="{F1E83E01-9001-46DB-9A68-344C5DA82410}" type="pres">
      <dgm:prSet presAssocID="{5ED28B46-307F-465F-BCE1-30BCCA5286C9}" presName="upArrow" presStyleLbl="node1" presStyleIdx="0" presStyleCnt="2" custAng="5400000"/>
      <dgm:spPr/>
    </dgm:pt>
    <dgm:pt modelId="{847403F5-446B-45CA-927D-ABAAE9D2B1F2}" type="pres">
      <dgm:prSet presAssocID="{5ED28B46-307F-465F-BCE1-30BCCA5286C9}" presName="upArrowText" presStyleLbl="revTx" presStyleIdx="0" presStyleCnt="2">
        <dgm:presLayoutVars>
          <dgm:chMax val="0"/>
          <dgm:bulletEnabled val="1"/>
        </dgm:presLayoutVars>
      </dgm:prSet>
      <dgm:spPr/>
    </dgm:pt>
    <dgm:pt modelId="{1B1708AE-725C-418D-B676-823FFA8F2ADD}" type="pres">
      <dgm:prSet presAssocID="{735C9CEA-EB00-479E-AB24-7BFC989CD28D}" presName="downArrow" presStyleLbl="node1" presStyleIdx="1" presStyleCnt="2" custAng="16200000"/>
      <dgm:spPr/>
    </dgm:pt>
    <dgm:pt modelId="{AEC2B1D5-8C9F-44D7-AAAF-E334D47C623F}" type="pres">
      <dgm:prSet presAssocID="{735C9CEA-EB00-479E-AB24-7BFC989CD28D}" presName="downArrowText" presStyleLbl="revTx" presStyleIdx="1" presStyleCnt="2">
        <dgm:presLayoutVars>
          <dgm:chMax val="0"/>
          <dgm:bulletEnabled val="1"/>
        </dgm:presLayoutVars>
      </dgm:prSet>
      <dgm:spPr/>
    </dgm:pt>
  </dgm:ptLst>
  <dgm:cxnLst>
    <dgm:cxn modelId="{1967A637-A84F-4C4D-A792-3C75D0C8073F}" srcId="{04AF8594-4A0C-4375-AB67-DAD2C62E488C}" destId="{735C9CEA-EB00-479E-AB24-7BFC989CD28D}" srcOrd="1" destOrd="0" parTransId="{30893478-9C7D-472C-B4DE-4CEC9A07B1C0}" sibTransId="{851BF752-53BF-4ED0-8EC5-475A5B247FEF}"/>
    <dgm:cxn modelId="{91BB613E-A444-4930-BCC3-452E5CB44D6D}" type="presOf" srcId="{735C9CEA-EB00-479E-AB24-7BFC989CD28D}" destId="{AEC2B1D5-8C9F-44D7-AAAF-E334D47C623F}" srcOrd="0" destOrd="0" presId="urn:microsoft.com/office/officeart/2005/8/layout/arrow4"/>
    <dgm:cxn modelId="{28319950-7F91-4F76-9342-5CA04F5FBA14}" type="presOf" srcId="{04AF8594-4A0C-4375-AB67-DAD2C62E488C}" destId="{456D299A-984C-4A78-A772-E515AF83216F}" srcOrd="0" destOrd="0" presId="urn:microsoft.com/office/officeart/2005/8/layout/arrow4"/>
    <dgm:cxn modelId="{61E32786-BEDD-417A-9FDF-5FFBD593CB22}" srcId="{04AF8594-4A0C-4375-AB67-DAD2C62E488C}" destId="{5ED28B46-307F-465F-BCE1-30BCCA5286C9}" srcOrd="0" destOrd="0" parTransId="{083C08D0-EF0A-4570-9E8D-1A21036E068D}" sibTransId="{F9E96006-7A03-4FF3-B250-FF9B03A17C78}"/>
    <dgm:cxn modelId="{DAE072AB-52A5-4628-A6EF-6C06DF4F2452}" type="presOf" srcId="{5ED28B46-307F-465F-BCE1-30BCCA5286C9}" destId="{847403F5-446B-45CA-927D-ABAAE9D2B1F2}" srcOrd="0" destOrd="0" presId="urn:microsoft.com/office/officeart/2005/8/layout/arrow4"/>
    <dgm:cxn modelId="{4396EED5-EFD2-4055-A517-F531CF49F05B}" type="presParOf" srcId="{456D299A-984C-4A78-A772-E515AF83216F}" destId="{F1E83E01-9001-46DB-9A68-344C5DA82410}" srcOrd="0" destOrd="0" presId="urn:microsoft.com/office/officeart/2005/8/layout/arrow4"/>
    <dgm:cxn modelId="{F637CD6B-4793-4734-A347-0BEF48EBE248}" type="presParOf" srcId="{456D299A-984C-4A78-A772-E515AF83216F}" destId="{847403F5-446B-45CA-927D-ABAAE9D2B1F2}" srcOrd="1" destOrd="0" presId="urn:microsoft.com/office/officeart/2005/8/layout/arrow4"/>
    <dgm:cxn modelId="{A20BBFA3-7713-498C-ABBD-CA5141B294B9}" type="presParOf" srcId="{456D299A-984C-4A78-A772-E515AF83216F}" destId="{1B1708AE-725C-418D-B676-823FFA8F2ADD}" srcOrd="2" destOrd="0" presId="urn:microsoft.com/office/officeart/2005/8/layout/arrow4"/>
    <dgm:cxn modelId="{DD0D6E1A-6432-44E3-8D05-F0E940F7B5FB}" type="presParOf" srcId="{456D299A-984C-4A78-A772-E515AF83216F}" destId="{AEC2B1D5-8C9F-44D7-AAAF-E334D47C623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3E01-9001-46DB-9A68-344C5DA82410}">
      <dsp:nvSpPr>
        <dsp:cNvPr id="0" name=""/>
        <dsp:cNvSpPr/>
      </dsp:nvSpPr>
      <dsp:spPr>
        <a:xfrm rot="5400000">
          <a:off x="700176" y="0"/>
          <a:ext cx="2123439" cy="1592580"/>
        </a:xfrm>
        <a:prstGeom prst="upArrow">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403F5-446B-45CA-927D-ABAAE9D2B1F2}">
      <dsp:nvSpPr>
        <dsp:cNvPr id="0" name=""/>
        <dsp:cNvSpPr/>
      </dsp:nvSpPr>
      <dsp:spPr>
        <a:xfrm>
          <a:off x="2887319" y="0"/>
          <a:ext cx="5376672" cy="159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264" tIns="0" rIns="334264" bIns="334264" numCol="1" spcCol="1270" anchor="ctr" anchorCtr="0">
          <a:noAutofit/>
        </a:bodyPr>
        <a:lstStyle/>
        <a:p>
          <a:pPr marL="0" lvl="0" indent="0" algn="l" defTabSz="2089150">
            <a:lnSpc>
              <a:spcPct val="90000"/>
            </a:lnSpc>
            <a:spcBef>
              <a:spcPct val="0"/>
            </a:spcBef>
            <a:spcAft>
              <a:spcPct val="35000"/>
            </a:spcAft>
            <a:buNone/>
          </a:pPr>
          <a:r>
            <a:rPr lang="el-GR" sz="4700" kern="1200" dirty="0"/>
            <a:t>Ο Κ 50% στους Α και Β (25% έκαστος) </a:t>
          </a:r>
          <a:endParaRPr lang="en-US" sz="4700" kern="1200" dirty="0"/>
        </a:p>
      </dsp:txBody>
      <dsp:txXfrm>
        <a:off x="2887319" y="0"/>
        <a:ext cx="5376672" cy="1592580"/>
      </dsp:txXfrm>
    </dsp:sp>
    <dsp:sp modelId="{1B1708AE-725C-418D-B676-823FFA8F2ADD}">
      <dsp:nvSpPr>
        <dsp:cNvPr id="0" name=""/>
        <dsp:cNvSpPr/>
      </dsp:nvSpPr>
      <dsp:spPr>
        <a:xfrm rot="16200000">
          <a:off x="1337208" y="1725295"/>
          <a:ext cx="2123439" cy="1592580"/>
        </a:xfrm>
        <a:prstGeom prst="downArrow">
          <a:avLst/>
        </a:prstGeom>
        <a:solidFill>
          <a:schemeClr val="accent2">
            <a:hueOff val="2250410"/>
            <a:satOff val="-39578"/>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2B1D5-8C9F-44D7-AAAF-E334D47C623F}">
      <dsp:nvSpPr>
        <dsp:cNvPr id="0" name=""/>
        <dsp:cNvSpPr/>
      </dsp:nvSpPr>
      <dsp:spPr>
        <a:xfrm>
          <a:off x="3524351" y="1725295"/>
          <a:ext cx="5376672" cy="159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264" tIns="0" rIns="334264" bIns="334264" numCol="1" spcCol="1270" anchor="ctr" anchorCtr="0">
          <a:noAutofit/>
        </a:bodyPr>
        <a:lstStyle/>
        <a:p>
          <a:pPr marL="0" lvl="0" indent="0" algn="just" defTabSz="2089150">
            <a:lnSpc>
              <a:spcPct val="90000"/>
            </a:lnSpc>
            <a:spcBef>
              <a:spcPct val="0"/>
            </a:spcBef>
            <a:spcAft>
              <a:spcPct val="35000"/>
            </a:spcAft>
            <a:buNone/>
          </a:pPr>
          <a:r>
            <a:rPr lang="el-GR" sz="4700" kern="1200" dirty="0"/>
            <a:t>Ο</a:t>
          </a:r>
          <a:r>
            <a:rPr lang="el-GR" sz="4700" kern="1200" baseline="0" dirty="0"/>
            <a:t> Κ 50% στο ίδρυμα</a:t>
          </a:r>
          <a:endParaRPr lang="en-US" sz="4700" kern="1200" dirty="0"/>
        </a:p>
      </dsp:txBody>
      <dsp:txXfrm>
        <a:off x="3524351" y="1725295"/>
        <a:ext cx="5376672" cy="159258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59BC2-0B98-4824-AF40-1B964E7CD870}" type="datetimeFigureOut">
              <a:rPr lang="el-GR" smtClean="0"/>
              <a:t>12/01/2024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E6342-5134-4BE8-9CCA-296831A0CC96}" type="slidenum">
              <a:rPr lang="el-GR" smtClean="0"/>
              <a:t>‹#›</a:t>
            </a:fld>
            <a:endParaRPr lang="el-GR"/>
          </a:p>
        </p:txBody>
      </p:sp>
    </p:spTree>
    <p:extLst>
      <p:ext uri="{BB962C8B-B14F-4D97-AF65-F5344CB8AC3E}">
        <p14:creationId xmlns:p14="http://schemas.microsoft.com/office/powerpoint/2010/main" val="86134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860584-7CE7-E767-68EF-2A7EAA0EFC6D}"/>
              </a:ext>
            </a:extLst>
          </p:cNvPr>
          <p:cNvSpPr>
            <a:spLocks noGrp="1"/>
          </p:cNvSpPr>
          <p:nvPr>
            <p:ph type="ctrTitle"/>
          </p:nvPr>
        </p:nvSpPr>
        <p:spPr/>
        <p:txBody>
          <a:bodyPr/>
          <a:lstStyle/>
          <a:p>
            <a:r>
              <a:rPr lang="el-GR" dirty="0"/>
              <a:t>ΠΡΑΚΤΙΚΟ Ι</a:t>
            </a:r>
          </a:p>
        </p:txBody>
      </p:sp>
      <p:sp>
        <p:nvSpPr>
          <p:cNvPr id="3" name="Υπότιτλος 2">
            <a:extLst>
              <a:ext uri="{FF2B5EF4-FFF2-40B4-BE49-F238E27FC236}">
                <a16:creationId xmlns:a16="http://schemas.microsoft.com/office/drawing/2014/main" id="{D6437F93-F4B5-DDC5-164F-5089F26C77BE}"/>
              </a:ext>
            </a:extLst>
          </p:cNvPr>
          <p:cNvSpPr>
            <a:spLocks noGrp="1"/>
          </p:cNvSpPr>
          <p:nvPr>
            <p:ph type="subTitle" idx="1"/>
          </p:nvPr>
        </p:nvSpPr>
        <p:spPr>
          <a:xfrm>
            <a:off x="2692398" y="3746377"/>
            <a:ext cx="6815669" cy="1232022"/>
          </a:xfrm>
        </p:spPr>
        <p:txBody>
          <a:bodyPr/>
          <a:lstStyle/>
          <a:p>
            <a:r>
              <a:rPr lang="el-GR" dirty="0"/>
              <a:t>ΕΞΕΤΑΣΤΙΚΗ ΦΕΒΡΟΥΑΡΙΟΥ 2022</a:t>
            </a:r>
          </a:p>
          <a:p>
            <a:r>
              <a:rPr lang="el-GR" dirty="0"/>
              <a:t>ΔΥΟ ΤΡΟΠΟΙ ΚΛΗΡΟΝΟΜΙΚΗΣ ΔΙΑΔΟΧΗΣ: ΕΚ ΔΙΑΘΗΚΗΣ ΚΑΙ ΕΞ ΑΔΙΑΘΕΤΟΥ</a:t>
            </a:r>
          </a:p>
        </p:txBody>
      </p:sp>
    </p:spTree>
    <p:extLst>
      <p:ext uri="{BB962C8B-B14F-4D97-AF65-F5344CB8AC3E}">
        <p14:creationId xmlns:p14="http://schemas.microsoft.com/office/powerpoint/2010/main" val="359287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CF35-6D89-F74B-9329-72F4E8B338D3}"/>
              </a:ext>
            </a:extLst>
          </p:cNvPr>
          <p:cNvSpPr>
            <a:spLocks noGrp="1"/>
          </p:cNvSpPr>
          <p:nvPr>
            <p:ph type="ctrTitle"/>
          </p:nvPr>
        </p:nvSpPr>
        <p:spPr>
          <a:xfrm>
            <a:off x="2692398" y="1709531"/>
            <a:ext cx="6815669" cy="1677134"/>
          </a:xfrm>
        </p:spPr>
        <p:txBody>
          <a:bodyPr/>
          <a:lstStyle/>
          <a:p>
            <a:r>
              <a:rPr lang="el-GR" dirty="0"/>
              <a:t>ΔΕΥΤΕΡΟ ΠΡΑΚΤΙΚΟ</a:t>
            </a:r>
            <a:endParaRPr lang="en-US" dirty="0"/>
          </a:p>
        </p:txBody>
      </p:sp>
      <p:sp>
        <p:nvSpPr>
          <p:cNvPr id="3" name="Subtitle 2">
            <a:extLst>
              <a:ext uri="{FF2B5EF4-FFF2-40B4-BE49-F238E27FC236}">
                <a16:creationId xmlns:a16="http://schemas.microsoft.com/office/drawing/2014/main" id="{CC7905B2-1B25-C5CB-58E7-A2AC7A7DA753}"/>
              </a:ext>
            </a:extLst>
          </p:cNvPr>
          <p:cNvSpPr>
            <a:spLocks noGrp="1"/>
          </p:cNvSpPr>
          <p:nvPr>
            <p:ph type="subTitle" idx="1"/>
          </p:nvPr>
        </p:nvSpPr>
        <p:spPr/>
        <p:txBody>
          <a:bodyPr/>
          <a:lstStyle/>
          <a:p>
            <a:r>
              <a:rPr lang="el-GR" dirty="0"/>
              <a:t> Κληρονομιά σε ίδρυμα – Κληροδοσία – Διαθήκη – Νόμιμη μοίρα</a:t>
            </a:r>
            <a:endParaRPr lang="en-US" dirty="0"/>
          </a:p>
        </p:txBody>
      </p:sp>
    </p:spTree>
    <p:extLst>
      <p:ext uri="{BB962C8B-B14F-4D97-AF65-F5344CB8AC3E}">
        <p14:creationId xmlns:p14="http://schemas.microsoft.com/office/powerpoint/2010/main" val="83053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6261-7CA4-4EC3-150D-FD59FCF8220F}"/>
              </a:ext>
            </a:extLst>
          </p:cNvPr>
          <p:cNvSpPr>
            <a:spLocks noGrp="1"/>
          </p:cNvSpPr>
          <p:nvPr>
            <p:ph type="title"/>
          </p:nvPr>
        </p:nvSpPr>
        <p:spPr/>
        <p:txBody>
          <a:bodyPr>
            <a:normAutofit/>
          </a:bodyPr>
          <a:lstStyle/>
          <a:p>
            <a:r>
              <a:rPr lang="el-GR" dirty="0"/>
              <a:t>Η ΙΔΙΟΓΡΑΦΗ ΔΙΑΘΗΚΗ</a:t>
            </a:r>
            <a:endParaRPr lang="en-US" dirty="0"/>
          </a:p>
        </p:txBody>
      </p:sp>
      <p:sp>
        <p:nvSpPr>
          <p:cNvPr id="3" name="Content Placeholder 2">
            <a:extLst>
              <a:ext uri="{FF2B5EF4-FFF2-40B4-BE49-F238E27FC236}">
                <a16:creationId xmlns:a16="http://schemas.microsoft.com/office/drawing/2014/main" id="{99AACA60-C91D-FF33-68C5-91D9914C37B1}"/>
              </a:ext>
            </a:extLst>
          </p:cNvPr>
          <p:cNvSpPr>
            <a:spLocks noGrp="1"/>
          </p:cNvSpPr>
          <p:nvPr>
            <p:ph idx="1"/>
          </p:nvPr>
        </p:nvSpPr>
        <p:spPr/>
        <p:txBody>
          <a:bodyPr>
            <a:normAutofit/>
          </a:bodyPr>
          <a:lstStyle/>
          <a:p>
            <a:pPr marL="0" lvl="1"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Κ καταλείπει νομότυπη ιδιόγραφη διαθήκη με το εξής περιεχόμενο: </a:t>
            </a:r>
          </a:p>
          <a:p>
            <a:pPr marL="541338" lvl="1"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Αφήνω στους ανεψιούς μου, Α και Β, τη μισή κληρονομία μου και στο ίδρυμα (Ι), που συστήνω με τη διαθήκη μου, την άλλη μισή. Η σύζυγός μου (Σ) να μην πάρει τίποτα γιατί έχει εραστή και έφυγε μαζί του από το σπίτι. Οι κληρονόμοι μου να αγοράσουν έναν πίνακα αξίας 10.000 ευρώ και να τον παραδώσουν στο μουσείο Μ</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1"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Κατά τον χρόνο θανάτου του ο Κ έχει, εκτός από τους Α και Β, εγγύτερους συγγενείς τα παιδιά του (Γ και Δ). Επίσης, κατά τον χρόνο του θανάτου του, ο Κ έχει ξανασυνδεθεί με τη Σ, η οποία είχε στο μεταξύ επιστρέψει και διέμενε με τον Κ τα τελευταία 3 χρόνια της ζωής του, ενώ το Ι δεν είχε ακόμα συσταθεί. </a:t>
            </a:r>
          </a:p>
          <a:p>
            <a:pPr marL="0" lvl="1" indent="0" algn="just">
              <a:buNone/>
            </a:pPr>
            <a:endParaRPr lang="el-GR" dirty="0"/>
          </a:p>
        </p:txBody>
      </p:sp>
    </p:spTree>
    <p:extLst>
      <p:ext uri="{BB962C8B-B14F-4D97-AF65-F5344CB8AC3E}">
        <p14:creationId xmlns:p14="http://schemas.microsoft.com/office/powerpoint/2010/main" val="53709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69A-515A-B9A9-00BC-BCDA095F434A}"/>
              </a:ext>
            </a:extLst>
          </p:cNvPr>
          <p:cNvSpPr>
            <a:spLocks noGrp="1"/>
          </p:cNvSpPr>
          <p:nvPr>
            <p:ph type="title"/>
          </p:nvPr>
        </p:nvSpPr>
        <p:spPr/>
        <p:txBody>
          <a:bodyPr/>
          <a:lstStyle/>
          <a:p>
            <a:r>
              <a:rPr lang="el-GR" dirty="0"/>
              <a:t>ΚΛΗΡΟΝΟΜΙΑ ΕΚ ΔΙΑΘΗΚΗΣ</a:t>
            </a:r>
            <a:endParaRPr lang="en-US" dirty="0"/>
          </a:p>
        </p:txBody>
      </p:sp>
      <p:graphicFrame>
        <p:nvGraphicFramePr>
          <p:cNvPr id="4" name="Content Placeholder 3">
            <a:extLst>
              <a:ext uri="{FF2B5EF4-FFF2-40B4-BE49-F238E27FC236}">
                <a16:creationId xmlns:a16="http://schemas.microsoft.com/office/drawing/2014/main" id="{126B99E4-F40F-019B-FD80-C030E98416E4}"/>
              </a:ext>
            </a:extLst>
          </p:cNvPr>
          <p:cNvGraphicFramePr>
            <a:graphicFrameLocks noGrp="1"/>
          </p:cNvGraphicFramePr>
          <p:nvPr>
            <p:ph idx="1"/>
            <p:extLst>
              <p:ext uri="{D42A27DB-BD31-4B8C-83A1-F6EECF244321}">
                <p14:modId xmlns:p14="http://schemas.microsoft.com/office/powerpoint/2010/main" val="90117258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51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8A7CE-80CE-3B6C-6656-60F34353F7F2}"/>
              </a:ext>
            </a:extLst>
          </p:cNvPr>
          <p:cNvSpPr>
            <a:spLocks noGrp="1"/>
          </p:cNvSpPr>
          <p:nvPr>
            <p:ph type="title"/>
          </p:nvPr>
        </p:nvSpPr>
        <p:spPr>
          <a:xfrm>
            <a:off x="791636" y="1012721"/>
            <a:ext cx="8596668" cy="1141379"/>
          </a:xfrm>
        </p:spPr>
        <p:txBody>
          <a:bodyPr>
            <a:normAutofit fontScale="90000"/>
          </a:bodyPr>
          <a:lstStyle/>
          <a:p>
            <a:pPr algn="ctr"/>
            <a:r>
              <a:rPr lang="el-GR" dirty="0"/>
              <a:t>ΠΑΝΤΑ ΣΤΙΣ ΔΙΑΘΗΚΕΣ ΤΣΕΚΑΡΟΥΜΕ ΝΟΜΙΜΕΣ ΜΟΙΡΕΣ</a:t>
            </a:r>
          </a:p>
        </p:txBody>
      </p:sp>
      <p:sp>
        <p:nvSpPr>
          <p:cNvPr id="3" name="Θέση περιεχομένου 2">
            <a:extLst>
              <a:ext uri="{FF2B5EF4-FFF2-40B4-BE49-F238E27FC236}">
                <a16:creationId xmlns:a16="http://schemas.microsoft.com/office/drawing/2014/main" id="{E0565505-98FB-3EB5-98B0-D6384CAF07F6}"/>
              </a:ext>
            </a:extLst>
          </p:cNvPr>
          <p:cNvSpPr>
            <a:spLocks noGrp="1"/>
          </p:cNvSpPr>
          <p:nvPr>
            <p:ph sz="half" idx="1"/>
          </p:nvPr>
        </p:nvSpPr>
        <p:spPr>
          <a:xfrm>
            <a:off x="677332" y="2703871"/>
            <a:ext cx="4184035" cy="3337490"/>
          </a:xfrm>
        </p:spPr>
        <p:txBody>
          <a:bodyPr>
            <a:normAutofit fontScale="92500" lnSpcReduction="10000"/>
          </a:bodyPr>
          <a:lstStyle/>
          <a:p>
            <a:pPr marL="0" indent="0" algn="just">
              <a:buNone/>
            </a:pPr>
            <a:r>
              <a:rPr lang="el-GR" b="1" dirty="0"/>
              <a:t>ΑΚ 1713:</a:t>
            </a:r>
            <a:r>
              <a:rPr lang="el-GR" dirty="0"/>
              <a:t> Ο κληρονομούμενος μπορεί με διαθήκη να αποκλείσει από την εξ αδιαθέτου διαδοχή συγγενή ή σύζυγο, </a:t>
            </a:r>
            <a:r>
              <a:rPr lang="el-GR" b="1" dirty="0"/>
              <a:t>ΜΕ ΤΗΝ ΕΠΙΦΥΛΑΞΗ ΤΩΝ ΔΙΑΤΑΞΕΩΝ ΓΙΑ ΤΗ ΝΟΜΙΜΗ ΜΟΙΡΑ.</a:t>
            </a:r>
          </a:p>
          <a:p>
            <a:pPr marL="0" indent="0" algn="just">
              <a:buNone/>
            </a:pPr>
            <a:r>
              <a:rPr lang="el-GR" b="1" dirty="0"/>
              <a:t>ΑΚ 1825: Οι </a:t>
            </a:r>
            <a:r>
              <a:rPr lang="el-GR" b="1" dirty="0" err="1"/>
              <a:t>κατιόντες</a:t>
            </a:r>
            <a:r>
              <a:rPr lang="el-GR" b="1" dirty="0"/>
              <a:t> και οι </a:t>
            </a:r>
            <a:r>
              <a:rPr lang="el-GR" b="1" dirty="0" err="1"/>
              <a:t>γόνεις</a:t>
            </a:r>
            <a:r>
              <a:rPr lang="el-GR" dirty="0"/>
              <a:t> του κληρονομούμενου, καθώς και ο </a:t>
            </a:r>
            <a:r>
              <a:rPr lang="el-GR" b="1" dirty="0"/>
              <a:t>σύζυγος </a:t>
            </a:r>
            <a:r>
              <a:rPr lang="el-GR" dirty="0"/>
              <a:t>που επιζεί, </a:t>
            </a:r>
            <a:r>
              <a:rPr lang="el-GR" b="1" dirty="0"/>
              <a:t>έχουν δικαίωμα νόμιμης μοίρας.</a:t>
            </a:r>
          </a:p>
        </p:txBody>
      </p:sp>
      <p:sp>
        <p:nvSpPr>
          <p:cNvPr id="4" name="Θέση περιεχομένου 3">
            <a:extLst>
              <a:ext uri="{FF2B5EF4-FFF2-40B4-BE49-F238E27FC236}">
                <a16:creationId xmlns:a16="http://schemas.microsoft.com/office/drawing/2014/main" id="{3748DBDF-5735-6FB5-1DD2-7A55D8358285}"/>
              </a:ext>
            </a:extLst>
          </p:cNvPr>
          <p:cNvSpPr>
            <a:spLocks noGrp="1"/>
          </p:cNvSpPr>
          <p:nvPr>
            <p:ph sz="half" idx="2"/>
          </p:nvPr>
        </p:nvSpPr>
        <p:spPr>
          <a:xfrm>
            <a:off x="5089970" y="2635045"/>
            <a:ext cx="3937296" cy="3613356"/>
          </a:xfrm>
        </p:spPr>
        <p:txBody>
          <a:bodyPr>
            <a:normAutofit fontScale="92500" lnSpcReduction="10000"/>
          </a:bodyPr>
          <a:lstStyle/>
          <a:p>
            <a:pPr marL="0" indent="0">
              <a:buNone/>
            </a:pPr>
            <a:r>
              <a:rPr lang="el-GR" dirty="0"/>
              <a:t>Κατά συνέπεια ισχύει ό,τι καταλείπει με την διαθήκη του.</a:t>
            </a:r>
          </a:p>
          <a:p>
            <a:pPr marL="0" indent="0" algn="just">
              <a:buNone/>
            </a:pPr>
            <a:r>
              <a:rPr lang="el-GR" dirty="0"/>
              <a:t>ΑΚ 1711 </a:t>
            </a:r>
            <a:r>
              <a:rPr lang="el-GR" dirty="0" err="1"/>
              <a:t>εδ</a:t>
            </a:r>
            <a:r>
              <a:rPr lang="el-GR" dirty="0"/>
              <a:t>. α΄: Κληρονόμος μπορεί να γίνει εκείνος που κατά το χρόνο της επαγωγής </a:t>
            </a:r>
            <a:r>
              <a:rPr lang="el-GR" b="1" dirty="0"/>
              <a:t>βρίσκεται στην ζωή ή τουλάχιστον έχει συλληφθεί. </a:t>
            </a:r>
            <a:r>
              <a:rPr lang="el-GR" dirty="0" err="1"/>
              <a:t>Εδ</a:t>
            </a:r>
            <a:r>
              <a:rPr lang="el-GR" dirty="0"/>
              <a:t>. β΄ χρόνος επαγωγής ο θάνατος.</a:t>
            </a:r>
          </a:p>
          <a:p>
            <a:pPr marL="0" indent="0" algn="just">
              <a:buNone/>
            </a:pPr>
            <a:endParaRPr lang="el-GR" b="1" dirty="0"/>
          </a:p>
          <a:p>
            <a:pPr marL="0" indent="0" algn="just">
              <a:buNone/>
            </a:pPr>
            <a:endParaRPr lang="el-GR" b="1" dirty="0"/>
          </a:p>
          <a:p>
            <a:pPr marL="0" indent="0" algn="just">
              <a:buNone/>
            </a:pPr>
            <a:endParaRPr lang="el-GR" b="1" dirty="0"/>
          </a:p>
        </p:txBody>
      </p:sp>
      <p:sp>
        <p:nvSpPr>
          <p:cNvPr id="5" name="AutoShape 2" descr="ΑΝΑΚΟΙΝΩΣΗ No 58: Ξεκίνησαν οι προεγγραφές μελών στο νέο Πρόγραμμα Υγείας  του Πανελλήνιου Συλλόγου Συνταξιούχων Πρόσθετης Ασφάλισης Υπουργείου  Οικονομικών και Λοιπού Δημοσίου Τομέα (ΠΑ.ΣΥ.Σ.Π.Α.-ΥΠ.ΟΙΚ.Λ.Δ.Τ.) | ΤΕΑ  ΥΠΟΙΚ">
            <a:extLst>
              <a:ext uri="{FF2B5EF4-FFF2-40B4-BE49-F238E27FC236}">
                <a16:creationId xmlns:a16="http://schemas.microsoft.com/office/drawing/2014/main" id="{CDFE4BA3-B84B-EEAD-9494-FC64B010C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ΑΝΑΚΟΙΝΩΣΗ No 58: Ξεκίνησαν οι προεγγραφές μελών στο νέο Πρόγραμμα Υγείας  του Πανελλήνιου Συλλόγου Συνταξιούχων Πρόσθετης Ασφάλισης Υπουργείου  Οικονομικών και Λοιπού Δημοσίου Τομέα (ΠΑ.ΣΥ.Σ.Π.Α.-ΥΠ.ΟΙΚ.Λ.Δ.Τ.) | ΤΕΑ  ΥΠΟΙΚ">
            <a:extLst>
              <a:ext uri="{FF2B5EF4-FFF2-40B4-BE49-F238E27FC236}">
                <a16:creationId xmlns:a16="http://schemas.microsoft.com/office/drawing/2014/main" id="{32A16102-8999-A722-B9E5-92E757259AD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Εικόνα 6">
            <a:extLst>
              <a:ext uri="{FF2B5EF4-FFF2-40B4-BE49-F238E27FC236}">
                <a16:creationId xmlns:a16="http://schemas.microsoft.com/office/drawing/2014/main" id="{A07E10FD-B68E-A888-76DC-1A3AD836939D}"/>
              </a:ext>
            </a:extLst>
          </p:cNvPr>
          <p:cNvPicPr>
            <a:picLocks noChangeAspect="1"/>
          </p:cNvPicPr>
          <p:nvPr/>
        </p:nvPicPr>
        <p:blipFill>
          <a:blip r:embed="rId2"/>
          <a:stretch>
            <a:fillRect/>
          </a:stretch>
        </p:blipFill>
        <p:spPr>
          <a:xfrm>
            <a:off x="9027267" y="1340912"/>
            <a:ext cx="3252815" cy="5594909"/>
          </a:xfrm>
          <a:prstGeom prst="rect">
            <a:avLst/>
          </a:prstGeom>
        </p:spPr>
      </p:pic>
    </p:spTree>
    <p:extLst>
      <p:ext uri="{BB962C8B-B14F-4D97-AF65-F5344CB8AC3E}">
        <p14:creationId xmlns:p14="http://schemas.microsoft.com/office/powerpoint/2010/main" val="3872921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BBC4-3776-8CE7-9E9E-4736247E53C5}"/>
              </a:ext>
            </a:extLst>
          </p:cNvPr>
          <p:cNvSpPr>
            <a:spLocks noGrp="1"/>
          </p:cNvSpPr>
          <p:nvPr>
            <p:ph type="title"/>
          </p:nvPr>
        </p:nvSpPr>
        <p:spPr/>
        <p:txBody>
          <a:bodyPr>
            <a:normAutofit fontScale="90000"/>
          </a:bodyPr>
          <a:lstStyle/>
          <a:p>
            <a:r>
              <a:rPr lang="el-GR" dirty="0"/>
              <a:t>ΣΤΕΡΗΣΗ ΙΚΑΝΟΤΗΤΑΣ ΣΥΝΤΑΞΗΣ ΔΙΑΘΗΚΗΣ ΑΚ 1719</a:t>
            </a:r>
            <a:endParaRPr lang="en-US" dirty="0"/>
          </a:p>
        </p:txBody>
      </p:sp>
      <p:sp>
        <p:nvSpPr>
          <p:cNvPr id="3" name="Content Placeholder 2">
            <a:extLst>
              <a:ext uri="{FF2B5EF4-FFF2-40B4-BE49-F238E27FC236}">
                <a16:creationId xmlns:a16="http://schemas.microsoft.com/office/drawing/2014/main" id="{79D591A3-E71E-8CA5-7682-867F6CF2D8F8}"/>
              </a:ext>
            </a:extLst>
          </p:cNvPr>
          <p:cNvSpPr>
            <a:spLocks noGrp="1"/>
          </p:cNvSpPr>
          <p:nvPr>
            <p:ph idx="1"/>
          </p:nvPr>
        </p:nvSpPr>
        <p:spPr/>
        <p:txBody>
          <a:bodyPr>
            <a:normAutofit/>
          </a:bodyPr>
          <a:lstStyle/>
          <a:p>
            <a:r>
              <a:rPr lang="el-GR" b="1" dirty="0"/>
              <a:t>Επέρχεται με την υποβολή της αίτησης ή αυτεπάγγελτη εισαγωγή για </a:t>
            </a:r>
            <a:r>
              <a:rPr lang="en-US" b="1" dirty="0"/>
              <a:t>	</a:t>
            </a:r>
            <a:r>
              <a:rPr lang="el-GR" b="1" dirty="0"/>
              <a:t>δικαστική</a:t>
            </a:r>
            <a:r>
              <a:rPr lang="en-US" b="1" dirty="0"/>
              <a:t> </a:t>
            </a:r>
            <a:r>
              <a:rPr lang="el-GR" b="1" dirty="0"/>
              <a:t>συμπαράσταση. </a:t>
            </a:r>
          </a:p>
          <a:p>
            <a:r>
              <a:rPr lang="el-GR" b="1" dirty="0"/>
              <a:t>Κατά την ειδικότερη όμως ΑΚ 1720 </a:t>
            </a:r>
            <a:r>
              <a:rPr lang="el-GR" dirty="0"/>
              <a:t>απαιτείται επίσης η τελεσιδικία της απόφασης με την οποία 	αφαιρείται </a:t>
            </a:r>
            <a:r>
              <a:rPr lang="en-US" dirty="0"/>
              <a:t>	</a:t>
            </a:r>
            <a:r>
              <a:rPr lang="el-GR" dirty="0"/>
              <a:t>η ικανότητα για σύνταξη</a:t>
            </a:r>
            <a:r>
              <a:rPr lang="en-US" dirty="0"/>
              <a:t> </a:t>
            </a:r>
            <a:r>
              <a:rPr lang="el-GR" dirty="0"/>
              <a:t>διαθήκης (κατά μείζονα δε λόγο και της </a:t>
            </a:r>
            <a:r>
              <a:rPr lang="en-US" dirty="0"/>
              <a:t>	</a:t>
            </a:r>
            <a:r>
              <a:rPr lang="el-GR" dirty="0"/>
              <a:t>απόφασης περί υποβολής του προσώπου σε πλήρη στερητική δικαστική 	συμπαράσταση), πριν από τον 	θάνατο του διαθέτη. Η μεταγενέστερη 	τελεσιδικία της απόφασης δεν επιδρά στο κύρος της διαθήκης (ΑΚ 	1720). 	[Ενημερωτικά βλ. και ΑΚ 1719 περ. 3]</a:t>
            </a:r>
            <a:endParaRPr lang="en-US" dirty="0"/>
          </a:p>
        </p:txBody>
      </p:sp>
    </p:spTree>
    <p:extLst>
      <p:ext uri="{BB962C8B-B14F-4D97-AF65-F5344CB8AC3E}">
        <p14:creationId xmlns:p14="http://schemas.microsoft.com/office/powerpoint/2010/main" val="91113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4E1B-F3CD-CFCF-086B-6AFCC1CC044C}"/>
              </a:ext>
            </a:extLst>
          </p:cNvPr>
          <p:cNvSpPr>
            <a:spLocks noGrp="1"/>
          </p:cNvSpPr>
          <p:nvPr>
            <p:ph type="title"/>
          </p:nvPr>
        </p:nvSpPr>
        <p:spPr/>
        <p:txBody>
          <a:bodyPr>
            <a:normAutofit/>
          </a:bodyPr>
          <a:lstStyle/>
          <a:p>
            <a:r>
              <a:rPr lang="el-GR" b="1" dirty="0">
                <a:latin typeface="Calibri" panose="020F0502020204030204" pitchFamily="34" charset="0"/>
                <a:ea typeface="Calibri" panose="020F0502020204030204" pitchFamily="34" charset="0"/>
                <a:cs typeface="Times New Roman" panose="02020603050405020304" pitchFamily="18" charset="0"/>
              </a:rPr>
              <a:t>1. ΚΛΗΡΟΝΟΜΕΙ ΤΟ Ι ΤΟΝ Κ;</a:t>
            </a:r>
            <a:endParaRPr lang="en-US" dirty="0"/>
          </a:p>
        </p:txBody>
      </p:sp>
      <p:sp>
        <p:nvSpPr>
          <p:cNvPr id="3" name="Content Placeholder 2">
            <a:extLst>
              <a:ext uri="{FF2B5EF4-FFF2-40B4-BE49-F238E27FC236}">
                <a16:creationId xmlns:a16="http://schemas.microsoft.com/office/drawing/2014/main" id="{A1D6923F-496C-DBA0-5372-1B206A1BF0D7}"/>
              </a:ext>
            </a:extLst>
          </p:cNvPr>
          <p:cNvSpPr>
            <a:spLocks noGrp="1"/>
          </p:cNvSpPr>
          <p:nvPr>
            <p:ph idx="1"/>
          </p:nvPr>
        </p:nvSpPr>
        <p:spPr/>
        <p:txBody>
          <a:bodyPr>
            <a:normAutofit fontScale="92500" lnSpcReduction="20000"/>
          </a:bodyPr>
          <a:lstStyle/>
          <a:p>
            <a:pPr algn="just"/>
            <a:r>
              <a:rPr lang="el-GR" sz="1800" b="1" dirty="0">
                <a:effectLst/>
                <a:latin typeface="Calibri" panose="020F0502020204030204" pitchFamily="34" charset="0"/>
                <a:ea typeface="Calibri" panose="020F0502020204030204" pitchFamily="34" charset="0"/>
                <a:cs typeface="Times New Roman" panose="02020603050405020304" pitchFamily="18" charset="0"/>
              </a:rPr>
              <a:t>ΑΚ 114. Ίδρυση μετά τον θάνατο του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ίδρυτή</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Ίδρυμα που συνιστάται μετά τον θάνατο του ιδρυτή θεωρείται ότι υφίσταται κατά το χρόνο του θανάτου του ως προς την περιουσία που έχει ταχθεί υπέρ του ιδρύματος.</a:t>
            </a:r>
          </a:p>
          <a:p>
            <a:pPr algn="just"/>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b="1" dirty="0">
                <a:effectLst/>
                <a:latin typeface="Calibri" panose="020F0502020204030204" pitchFamily="34" charset="0"/>
                <a:ea typeface="Calibri" panose="020F0502020204030204" pitchFamily="34" charset="0"/>
                <a:cs typeface="Times New Roman" panose="02020603050405020304" pitchFamily="18" charset="0"/>
              </a:rPr>
              <a:t>Θάνατος Φυσικού Προσώπου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εγκεφαλικό τέλος – ληξιαρχική πράξη θανάτου</a:t>
            </a:r>
          </a:p>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b="1" dirty="0">
                <a:latin typeface="Calibri" panose="020F0502020204030204" pitchFamily="34" charset="0"/>
                <a:ea typeface="Calibri" panose="020F0502020204030204" pitchFamily="34" charset="0"/>
                <a:cs typeface="Times New Roman" panose="02020603050405020304" pitchFamily="18" charset="0"/>
              </a:rPr>
              <a:t>Σύσταση Ιδρύματος: </a:t>
            </a:r>
            <a:r>
              <a:rPr lang="el-GR" sz="1800" dirty="0">
                <a:latin typeface="Calibri" panose="020F0502020204030204" pitchFamily="34" charset="0"/>
                <a:ea typeface="Calibri" panose="020F0502020204030204" pitchFamily="34" charset="0"/>
                <a:cs typeface="Times New Roman" panose="02020603050405020304" pitchFamily="18" charset="0"/>
              </a:rPr>
              <a:t>ΑΚ 109 – Η ιδρυτική πράξη γίνεται είτε με δικαιοπραξία εν ζωή είτε με διάταξη τελευταίας βούλησης.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800" i="1" dirty="0">
              <a:latin typeface="Calibri" panose="020F0502020204030204" pitchFamily="34" charset="0"/>
              <a:ea typeface="Calibri" panose="020F0502020204030204" pitchFamily="34" charset="0"/>
              <a:cs typeface="Times New Roman" panose="02020603050405020304" pitchFamily="18" charset="0"/>
            </a:endParaRPr>
          </a:p>
          <a:p>
            <a:pPr algn="just"/>
            <a:r>
              <a:rPr lang="el-GR" sz="1800" i="1" dirty="0">
                <a:latin typeface="Calibri" panose="020F0502020204030204" pitchFamily="34" charset="0"/>
                <a:ea typeface="Calibri" panose="020F0502020204030204" pitchFamily="34" charset="0"/>
                <a:cs typeface="Times New Roman" panose="02020603050405020304" pitchFamily="18" charset="0"/>
              </a:rPr>
              <a:t>ΑΡΑ όταν συσταθεί το ίδρυμα </a:t>
            </a:r>
            <a:r>
              <a:rPr lang="el-GR" sz="1800" b="1" i="1" dirty="0">
                <a:latin typeface="Calibri" panose="020F0502020204030204" pitchFamily="34" charset="0"/>
                <a:ea typeface="Calibri" panose="020F0502020204030204" pitchFamily="34" charset="0"/>
                <a:cs typeface="Times New Roman" panose="02020603050405020304" pitchFamily="18" charset="0"/>
              </a:rPr>
              <a:t>επαγωγή</a:t>
            </a:r>
            <a:r>
              <a:rPr lang="el-GR" sz="1800" i="1" dirty="0">
                <a:latin typeface="Calibri" panose="020F0502020204030204" pitchFamily="34" charset="0"/>
                <a:ea typeface="Calibri" panose="020F0502020204030204" pitchFamily="34" charset="0"/>
                <a:cs typeface="Times New Roman" panose="02020603050405020304" pitchFamily="18" charset="0"/>
              </a:rPr>
              <a:t> κληρονομιάς στο ίδρυμα </a:t>
            </a:r>
            <a:r>
              <a:rPr lang="el-GR" sz="1800" b="1" i="1" dirty="0">
                <a:latin typeface="Calibri" panose="020F0502020204030204" pitchFamily="34" charset="0"/>
                <a:ea typeface="Calibri" panose="020F0502020204030204" pitchFamily="34" charset="0"/>
                <a:cs typeface="Times New Roman" panose="02020603050405020304" pitchFamily="18" charset="0"/>
              </a:rPr>
              <a:t>αναδρομικά </a:t>
            </a:r>
            <a:r>
              <a:rPr lang="el-GR" sz="1800" i="1" dirty="0">
                <a:latin typeface="Calibri" panose="020F0502020204030204" pitchFamily="34" charset="0"/>
                <a:ea typeface="Calibri" panose="020F0502020204030204" pitchFamily="34" charset="0"/>
                <a:cs typeface="Times New Roman" panose="02020603050405020304" pitchFamily="18" charset="0"/>
              </a:rPr>
              <a:t>από την ημέρα θανάτου Κ (ΑΚ 1710 </a:t>
            </a:r>
            <a:r>
              <a:rPr lang="el-GR" sz="1800" i="1" dirty="0" err="1">
                <a:latin typeface="Calibri" panose="020F0502020204030204" pitchFamily="34" charset="0"/>
                <a:ea typeface="Calibri" panose="020F0502020204030204" pitchFamily="34" charset="0"/>
                <a:cs typeface="Times New Roman" panose="02020603050405020304" pitchFamily="18" charset="0"/>
              </a:rPr>
              <a:t>εδ</a:t>
            </a:r>
            <a:r>
              <a:rPr lang="el-GR" sz="1800" i="1" dirty="0">
                <a:latin typeface="Calibri" panose="020F0502020204030204" pitchFamily="34" charset="0"/>
                <a:ea typeface="Calibri" panose="020F0502020204030204" pitchFamily="34" charset="0"/>
                <a:cs typeface="Times New Roman" panose="02020603050405020304" pitchFamily="18" charset="0"/>
              </a:rPr>
              <a:t>. α΄).</a:t>
            </a:r>
          </a:p>
        </p:txBody>
      </p:sp>
    </p:spTree>
    <p:extLst>
      <p:ext uri="{BB962C8B-B14F-4D97-AF65-F5344CB8AC3E}">
        <p14:creationId xmlns:p14="http://schemas.microsoft.com/office/powerpoint/2010/main" val="176461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C837-4C44-1A96-A4C4-23561C7AF698}"/>
              </a:ext>
            </a:extLst>
          </p:cNvPr>
          <p:cNvSpPr>
            <a:spLocks noGrp="1"/>
          </p:cNvSpPr>
          <p:nvPr>
            <p:ph type="title"/>
          </p:nvPr>
        </p:nvSpPr>
        <p:spPr/>
        <p:txBody>
          <a:bodyPr>
            <a:normAutofit/>
          </a:bodyPr>
          <a:lstStyle/>
          <a:p>
            <a:r>
              <a:rPr lang="el-GR" dirty="0"/>
              <a:t>2. </a:t>
            </a:r>
            <a:r>
              <a:rPr lang="el-GR" b="1" dirty="0"/>
              <a:t>ΚΛΗΡΟΝΟΜΕΙ ΤΟΝ Κ Η Σ;</a:t>
            </a:r>
            <a:endParaRPr lang="en-US" b="1" dirty="0"/>
          </a:p>
        </p:txBody>
      </p:sp>
      <p:sp>
        <p:nvSpPr>
          <p:cNvPr id="3" name="Content Placeholder 2">
            <a:extLst>
              <a:ext uri="{FF2B5EF4-FFF2-40B4-BE49-F238E27FC236}">
                <a16:creationId xmlns:a16="http://schemas.microsoft.com/office/drawing/2014/main" id="{C20A18DF-CA66-B4B8-C3B9-74853F1DAD21}"/>
              </a:ext>
            </a:extLst>
          </p:cNvPr>
          <p:cNvSpPr>
            <a:spLocks noGrp="1"/>
          </p:cNvSpPr>
          <p:nvPr>
            <p:ph idx="1"/>
          </p:nvPr>
        </p:nvSpPr>
        <p:spPr/>
        <p:txBody>
          <a:bodyPr>
            <a:normAutofit fontScale="92500" lnSpcReduction="20000"/>
          </a:bodyPr>
          <a:lstStyle/>
          <a:p>
            <a:pPr marL="0" indent="0" algn="just">
              <a:buNone/>
            </a:pPr>
            <a:r>
              <a:rPr lang="el-GR" i="1" dirty="0"/>
              <a:t>«</a:t>
            </a:r>
            <a:r>
              <a:rPr lang="el-GR" sz="2400" i="1" dirty="0">
                <a:effectLst/>
                <a:latin typeface="Calibri" panose="020F0502020204030204" pitchFamily="34" charset="0"/>
                <a:ea typeface="Calibri" panose="020F0502020204030204" pitchFamily="34" charset="0"/>
                <a:cs typeface="Times New Roman" panose="02020603050405020304" pitchFamily="18" charset="0"/>
              </a:rPr>
              <a:t>Η σύζυγός μου (Σ) να μην πάρει τίποτα γιατί έχει εραστή και έφυγε μαζί του από το σπίτι</a:t>
            </a:r>
            <a:r>
              <a:rPr lang="el-GR" i="1" dirty="0"/>
              <a:t>»</a:t>
            </a:r>
          </a:p>
          <a:p>
            <a:pPr marL="0" indent="0" algn="just">
              <a:buNone/>
            </a:pPr>
            <a:r>
              <a:rPr lang="el-GR" sz="1800" b="1" dirty="0">
                <a:latin typeface="Calibri" panose="020F0502020204030204" pitchFamily="34" charset="0"/>
                <a:cs typeface="Times New Roman" panose="02020603050405020304" pitchFamily="18" charset="0"/>
              </a:rPr>
              <a:t>ΑΚ 1713 </a:t>
            </a:r>
            <a:r>
              <a:rPr lang="el-GR" sz="1800" dirty="0">
                <a:latin typeface="Calibri" panose="020F0502020204030204" pitchFamily="34" charset="0"/>
                <a:cs typeface="Times New Roman" panose="02020603050405020304" pitchFamily="18" charset="0"/>
              </a:rPr>
              <a:t>- </a:t>
            </a:r>
            <a:r>
              <a:rPr lang="el-GR" sz="1800" i="1" dirty="0">
                <a:latin typeface="Calibri" panose="020F0502020204030204" pitchFamily="34" charset="0"/>
                <a:cs typeface="Times New Roman" panose="02020603050405020304" pitchFamily="18" charset="0"/>
              </a:rPr>
              <a:t>Ο κληρονομούμενος </a:t>
            </a:r>
            <a:r>
              <a:rPr lang="el-GR" sz="1800" i="1" u="sng" dirty="0">
                <a:latin typeface="Calibri" panose="020F0502020204030204" pitchFamily="34" charset="0"/>
                <a:cs typeface="Times New Roman" panose="02020603050405020304" pitchFamily="18" charset="0"/>
              </a:rPr>
              <a:t>μπορεί με διαθήκη … να αποκλείσει </a:t>
            </a:r>
            <a:r>
              <a:rPr lang="el-GR" sz="1800" i="1" dirty="0">
                <a:latin typeface="Calibri" panose="020F0502020204030204" pitchFamily="34" charset="0"/>
                <a:cs typeface="Times New Roman" panose="02020603050405020304" pitchFamily="18" charset="0"/>
              </a:rPr>
              <a:t>από την εξ αδιαθέτου διαδοχή ορισμένο συγγενή ή το σύζυγο, με την επιφύλαξη των διατάξεων για τη νόμιμη μοίρα. </a:t>
            </a:r>
          </a:p>
          <a:p>
            <a:pPr marL="0" indent="0" algn="just">
              <a:buNone/>
            </a:pPr>
            <a:r>
              <a:rPr lang="el-GR" sz="1800" dirty="0">
                <a:latin typeface="Calibri" panose="020F0502020204030204" pitchFamily="34" charset="0"/>
                <a:cs typeface="Times New Roman" panose="02020603050405020304" pitchFamily="18" charset="0"/>
              </a:rPr>
              <a:t>Σημαντική διαφορά, επομένως, της αναξιότητας με την εν στενή </a:t>
            </a:r>
            <a:r>
              <a:rPr lang="el-GR" sz="1800" dirty="0" err="1">
                <a:latin typeface="Calibri" panose="020F0502020204030204" pitchFamily="34" charset="0"/>
                <a:cs typeface="Times New Roman" panose="02020603050405020304" pitchFamily="18" charset="0"/>
              </a:rPr>
              <a:t>εννοία</a:t>
            </a:r>
            <a:r>
              <a:rPr lang="el-GR" sz="1800" dirty="0">
                <a:latin typeface="Calibri" panose="020F0502020204030204" pitchFamily="34" charset="0"/>
                <a:cs typeface="Times New Roman" panose="02020603050405020304" pitchFamily="18" charset="0"/>
              </a:rPr>
              <a:t> αποκλήρωση. Στην πρώτη περίπτωση </a:t>
            </a:r>
            <a:r>
              <a:rPr lang="el-GR" sz="1800" dirty="0" err="1">
                <a:latin typeface="Calibri" panose="020F0502020204030204" pitchFamily="34" charset="0"/>
                <a:cs typeface="Times New Roman" panose="02020603050405020304" pitchFamily="18" charset="0"/>
              </a:rPr>
              <a:t>αποσβέννυται</a:t>
            </a:r>
            <a:r>
              <a:rPr lang="el-GR" sz="1800" dirty="0">
                <a:latin typeface="Calibri" panose="020F0502020204030204" pitchFamily="34" charset="0"/>
                <a:cs typeface="Times New Roman" panose="02020603050405020304" pitchFamily="18" charset="0"/>
              </a:rPr>
              <a:t> το δικαίωμα νόμιμης μοίρας, ενώ στην δεύτερη περίπτωση διατηρεί η σύζυγος τη νόμιμη μοίρα.</a:t>
            </a:r>
          </a:p>
          <a:p>
            <a:pPr marL="0" indent="0" algn="just">
              <a:buNone/>
            </a:pPr>
            <a:r>
              <a:rPr lang="el-GR" sz="1800" b="1" dirty="0">
                <a:latin typeface="Calibri" panose="020F0502020204030204" pitchFamily="34" charset="0"/>
                <a:ea typeface="Calibri" panose="020F0502020204030204" pitchFamily="34" charset="0"/>
                <a:cs typeface="Times New Roman" panose="02020603050405020304" pitchFamily="18" charset="0"/>
              </a:rPr>
              <a:t>ΑΚ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1842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Λόγος υπέρ του συζύγου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Ο διαθέτης μπορεί να αποκληρώσει το σύζυγό του, αν </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κατά το χρόνο του θανάτου είχε δικαίωμα να ασκήσει αγωγή διαζυγίου για βάσιμο λόγο αναγόμενο σε υπαιτιότητα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του συζύγου του. </a:t>
            </a:r>
          </a:p>
          <a:p>
            <a:pPr marL="0"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λόγος θα πρέπει να συντρέχει κατά τον χρόνο επαγωγής, δηλ. χρόνο θανάτου κληρονομούμενου και πέραν του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 λόγου διαζυγίου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β) να υφίσταται υπαιτιότητα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endParaRPr lang="en-US" dirty="0"/>
          </a:p>
        </p:txBody>
      </p:sp>
    </p:spTree>
    <p:extLst>
      <p:ext uri="{BB962C8B-B14F-4D97-AF65-F5344CB8AC3E}">
        <p14:creationId xmlns:p14="http://schemas.microsoft.com/office/powerpoint/2010/main" val="407735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C837-4C44-1A96-A4C4-23561C7AF698}"/>
              </a:ext>
            </a:extLst>
          </p:cNvPr>
          <p:cNvSpPr>
            <a:spLocks noGrp="1"/>
          </p:cNvSpPr>
          <p:nvPr>
            <p:ph type="title"/>
          </p:nvPr>
        </p:nvSpPr>
        <p:spPr/>
        <p:txBody>
          <a:bodyPr>
            <a:normAutofit/>
          </a:bodyPr>
          <a:lstStyle/>
          <a:p>
            <a:r>
              <a:rPr lang="el-GR" dirty="0"/>
              <a:t>2. </a:t>
            </a:r>
            <a:r>
              <a:rPr lang="el-GR" b="1" dirty="0"/>
              <a:t>ΚΛΗΡΟΝΟΜΕΙ ΤΟΝ Κ Η Σ;</a:t>
            </a:r>
            <a:endParaRPr lang="en-US" b="1" dirty="0"/>
          </a:p>
        </p:txBody>
      </p:sp>
      <p:sp>
        <p:nvSpPr>
          <p:cNvPr id="3" name="Content Placeholder 2">
            <a:extLst>
              <a:ext uri="{FF2B5EF4-FFF2-40B4-BE49-F238E27FC236}">
                <a16:creationId xmlns:a16="http://schemas.microsoft.com/office/drawing/2014/main" id="{C20A18DF-CA66-B4B8-C3B9-74853F1DAD21}"/>
              </a:ext>
            </a:extLst>
          </p:cNvPr>
          <p:cNvSpPr>
            <a:spLocks noGrp="1"/>
          </p:cNvSpPr>
          <p:nvPr>
            <p:ph idx="1"/>
          </p:nvPr>
        </p:nvSpPr>
        <p:spPr/>
        <p:txBody>
          <a:bodyPr>
            <a:normAutofit fontScale="92500" lnSpcReduction="20000"/>
          </a:bodyPr>
          <a:lstStyle/>
          <a:p>
            <a:pPr marL="452438" indent="0" algn="just">
              <a:buNone/>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ΑΚ 1439</a:t>
            </a:r>
            <a:r>
              <a:rPr lang="el-GR" sz="1800" b="1" i="1" dirty="0">
                <a:latin typeface="Calibri" panose="020F0502020204030204" pitchFamily="34" charset="0"/>
                <a:ea typeface="Calibri" panose="020F0502020204030204" pitchFamily="34" charset="0"/>
                <a:cs typeface="Times New Roman" panose="02020603050405020304" pitchFamily="18" charset="0"/>
              </a:rPr>
              <a:t> – Ισχυρός κλονισμός. </a:t>
            </a:r>
            <a:r>
              <a:rPr lang="el-GR" sz="1800" i="1" dirty="0">
                <a:latin typeface="Calibri" panose="020F0502020204030204" pitchFamily="34" charset="0"/>
                <a:ea typeface="Calibri" panose="020F0502020204030204" pitchFamily="34" charset="0"/>
                <a:cs typeface="Times New Roman" panose="02020603050405020304" pitchFamily="18" charset="0"/>
              </a:rPr>
              <a:t>Εφόσον ο εναγόμενος δεν αποδεικνύει το αντίθετο, ο κλονισμός τεκμαίρεται σε περίπτωση </a:t>
            </a:r>
            <a:r>
              <a:rPr lang="el-GR" sz="1800" b="1" i="1" dirty="0">
                <a:latin typeface="Calibri" panose="020F0502020204030204" pitchFamily="34" charset="0"/>
                <a:ea typeface="Calibri" panose="020F0502020204030204" pitchFamily="34" charset="0"/>
                <a:cs typeface="Times New Roman" panose="02020603050405020304" pitchFamily="18" charset="0"/>
              </a:rPr>
              <a:t>διγαμίας ή μοιχείας </a:t>
            </a:r>
            <a:r>
              <a:rPr lang="el-GR" sz="1800" i="1" dirty="0">
                <a:latin typeface="Calibri" panose="020F0502020204030204" pitchFamily="34" charset="0"/>
                <a:ea typeface="Calibri" panose="020F0502020204030204" pitchFamily="34" charset="0"/>
                <a:cs typeface="Times New Roman" panose="02020603050405020304" pitchFamily="18" charset="0"/>
              </a:rPr>
              <a:t>αυτού, </a:t>
            </a:r>
            <a:r>
              <a:rPr lang="el-GR" sz="1800" b="1" i="1" dirty="0">
                <a:latin typeface="Calibri" panose="020F0502020204030204" pitchFamily="34" charset="0"/>
                <a:ea typeface="Calibri" panose="020F0502020204030204" pitchFamily="34" charset="0"/>
                <a:cs typeface="Times New Roman" panose="02020603050405020304" pitchFamily="18" charset="0"/>
              </a:rPr>
              <a:t>εγκατάλειψης του ενάγοντος ή επιβουλής ζωής του</a:t>
            </a:r>
            <a:r>
              <a:rPr lang="el-GR" sz="1800" i="1" dirty="0">
                <a:latin typeface="Calibri" panose="020F0502020204030204" pitchFamily="34" charset="0"/>
                <a:ea typeface="Calibri" panose="020F0502020204030204" pitchFamily="34" charset="0"/>
                <a:cs typeface="Times New Roman" panose="02020603050405020304" pitchFamily="18" charset="0"/>
              </a:rPr>
              <a:t> από τον εναγόμενο καθώς και σε περίπτωση άσκησης από τον εναγόμενο ενδοοικογενειακής βίας εναντίον του ενάγοντος.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p>
          <a:p>
            <a:pPr marL="452438" indent="0" algn="just">
              <a:buNone/>
            </a:pPr>
            <a:r>
              <a:rPr lang="el-GR" sz="1800" b="1" i="1" dirty="0">
                <a:latin typeface="Calibri" panose="020F0502020204030204" pitchFamily="34" charset="0"/>
                <a:ea typeface="Calibri" panose="020F0502020204030204" pitchFamily="34" charset="0"/>
                <a:cs typeface="Times New Roman" panose="02020603050405020304" pitchFamily="18" charset="0"/>
              </a:rPr>
              <a:t>ΑΚ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1843 – Πότε πρέπει να υπάρχει ο λόγος.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Ο λόγος της αποκλήρωσης θα πρέπει </a:t>
            </a:r>
            <a:r>
              <a:rPr lang="el-GR" sz="1800" i="1" u="sng" dirty="0">
                <a:effectLst/>
                <a:latin typeface="Calibri" panose="020F0502020204030204" pitchFamily="34" charset="0"/>
                <a:ea typeface="Calibri" panose="020F0502020204030204" pitchFamily="34" charset="0"/>
                <a:cs typeface="Times New Roman" panose="02020603050405020304" pitchFamily="18" charset="0"/>
              </a:rPr>
              <a:t>να υπάρχει κατά το χρόνο που συντάσσεται η διαθήκη κ</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αι </a:t>
            </a:r>
            <a:r>
              <a:rPr lang="el-GR" sz="1800" i="1" u="sng" dirty="0">
                <a:effectLst/>
                <a:latin typeface="Calibri" panose="020F0502020204030204" pitchFamily="34" charset="0"/>
                <a:ea typeface="Calibri" panose="020F0502020204030204" pitchFamily="34" charset="0"/>
                <a:cs typeface="Times New Roman" panose="02020603050405020304" pitchFamily="18" charset="0"/>
              </a:rPr>
              <a:t>να αναφέρεται σε αυτήν</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el-GR" sz="1800" dirty="0">
                <a:latin typeface="Calibri" panose="020F0502020204030204" pitchFamily="34" charset="0"/>
                <a:ea typeface="Calibri" panose="020F0502020204030204" pitchFamily="34" charset="0"/>
                <a:cs typeface="Times New Roman" panose="02020603050405020304" pitchFamily="18" charset="0"/>
              </a:rPr>
              <a:t>Στην προκείμενη περίπτωση ο λόγος μοιχείας συνέτρεχε κατά την σύνταξη της διαθήκης και αναφέρεται σε αυτή («γιατί έχει εραστή»). Το ίδιο ισχύει και για την εγκατάλειψη η οποία συνέτρεχε κατά τον χρόνο σύνταξης της διαθήκης και αναφέρεται σε αυτή («και έφυγε μαζί του [με τον εραστή]»). </a:t>
            </a:r>
          </a:p>
          <a:p>
            <a:pPr marL="0"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Εντούτοις, η επιστροφή στο σπίτι τους για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τρια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χρόνια πριν το θάνατο του κληρονομούμενου και η αποδοχή της επιστροφής της από αυτόν θα πρέπει να ερμηνευτεί ως αποδοχή συγγνώμης ως προς την μοιχεία και την εγκατάλειψη κατά το ΑΚ 1844 σε συνδ. </a:t>
            </a:r>
            <a:r>
              <a:rPr lang="el-GR" sz="1800" dirty="0">
                <a:latin typeface="Calibri" panose="020F0502020204030204" pitchFamily="34" charset="0"/>
                <a:ea typeface="Calibri" panose="020F0502020204030204" pitchFamily="34" charset="0"/>
                <a:cs typeface="Times New Roman" panose="02020603050405020304" pitchFamily="18" charset="0"/>
              </a:rPr>
              <a:t>με ΑΚ 173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(συγγνώμη του λόγου της αποκλήρωσης που προκύπτει από τις περιστάσεις).</a:t>
            </a:r>
          </a:p>
          <a:p>
            <a:pPr marL="0" indent="0" algn="just">
              <a:buNone/>
            </a:pPr>
            <a:endParaRPr lang="en-US" dirty="0"/>
          </a:p>
        </p:txBody>
      </p:sp>
    </p:spTree>
    <p:extLst>
      <p:ext uri="{BB962C8B-B14F-4D97-AF65-F5344CB8AC3E}">
        <p14:creationId xmlns:p14="http://schemas.microsoft.com/office/powerpoint/2010/main" val="572418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5550-50FC-1061-9EAF-6B07CB3E6EA9}"/>
              </a:ext>
            </a:extLst>
          </p:cNvPr>
          <p:cNvSpPr>
            <a:spLocks noGrp="1"/>
          </p:cNvSpPr>
          <p:nvPr>
            <p:ph type="title"/>
          </p:nvPr>
        </p:nvSpPr>
        <p:spPr/>
        <p:txBody>
          <a:bodyPr>
            <a:normAutofit fontScale="90000"/>
          </a:bodyPr>
          <a:lstStyle/>
          <a:p>
            <a:r>
              <a:rPr lang="el-GR" b="1" dirty="0"/>
              <a:t>3) ΚΛΗΡΟΝΟΜΟΥΝ ΤΟΝ Κ ΟΙ Α ΚΑΙ Β;</a:t>
            </a:r>
            <a:endParaRPr lang="en-US" b="1" dirty="0"/>
          </a:p>
        </p:txBody>
      </p:sp>
      <p:sp>
        <p:nvSpPr>
          <p:cNvPr id="3" name="Content Placeholder 2">
            <a:extLst>
              <a:ext uri="{FF2B5EF4-FFF2-40B4-BE49-F238E27FC236}">
                <a16:creationId xmlns:a16="http://schemas.microsoft.com/office/drawing/2014/main" id="{EB40DCE6-1D21-5459-4AD2-D86AD8731CAB}"/>
              </a:ext>
            </a:extLst>
          </p:cNvPr>
          <p:cNvSpPr>
            <a:spLocks noGrp="1"/>
          </p:cNvSpPr>
          <p:nvPr>
            <p:ph idx="1"/>
          </p:nvPr>
        </p:nvSpPr>
        <p:spPr/>
        <p:txBody>
          <a:bodyPr>
            <a:normAutofit lnSpcReduction="10000"/>
          </a:bodyPr>
          <a:lstStyle/>
          <a:p>
            <a:pPr marL="0" indent="0" algn="just">
              <a:buNone/>
            </a:pPr>
            <a:r>
              <a:rPr lang="el-GR" sz="1800" dirty="0">
                <a:latin typeface="Calibri" panose="020F0502020204030204" pitchFamily="34" charset="0"/>
                <a:ea typeface="Calibri" panose="020F0502020204030204" pitchFamily="34" charset="0"/>
                <a:cs typeface="Times New Roman" panose="02020603050405020304" pitchFamily="18" charset="0"/>
              </a:rPr>
              <a:t>Κ</a:t>
            </a:r>
            <a:r>
              <a:rPr lang="el-GR" sz="1800" dirty="0">
                <a:effectLst/>
                <a:latin typeface="Calibri" panose="020F0502020204030204" pitchFamily="34" charset="0"/>
                <a:ea typeface="Calibri" panose="020F0502020204030204" pitchFamily="34" charset="0"/>
                <a:cs typeface="Times New Roman" panose="02020603050405020304" pitchFamily="18" charset="0"/>
              </a:rPr>
              <a:t>ληρονομούν οι Α και Β κατά το άρθρο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ΑΚ 1713 και 1806 (εγκατάσταση σε κοινή μερίδα).</a:t>
            </a:r>
            <a:r>
              <a:rPr lang="el-GR" sz="1800" dirty="0">
                <a:latin typeface="Calibri" panose="020F0502020204030204" pitchFamily="34" charset="0"/>
                <a:cs typeface="Times New Roman" panose="02020603050405020304" pitchFamily="18" charset="0"/>
              </a:rPr>
              <a:t> Ο κληρονομούμενος μπορεί με διαθήκη … να αποκλείσει από την εξ αδιαθέτου διαδοχή ορισμένο συγγενή ή το σύζυγο, </a:t>
            </a:r>
            <a:r>
              <a:rPr lang="el-GR" sz="1800" u="sng" dirty="0">
                <a:latin typeface="Calibri" panose="020F0502020204030204" pitchFamily="34" charset="0"/>
                <a:cs typeface="Times New Roman" panose="02020603050405020304" pitchFamily="18" charset="0"/>
              </a:rPr>
              <a:t>με την επιφύλαξη των διατάξεων για τη νόμιμη μοίρα</a:t>
            </a:r>
            <a:r>
              <a:rPr lang="el-GR" sz="1800" dirty="0">
                <a:latin typeface="Calibri" panose="020F0502020204030204" pitchFamily="34" charset="0"/>
                <a:cs typeface="Times New Roman" panose="02020603050405020304" pitchFamily="18" charset="0"/>
              </a:rPr>
              <a:t>.</a:t>
            </a:r>
          </a:p>
          <a:p>
            <a:pPr marL="0"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Προστατεύονται οι νόμιμοι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μεριδούχοι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ΑΚ 1825</a:t>
            </a:r>
            <a:r>
              <a:rPr lang="el-GR" sz="1800" b="1" dirty="0">
                <a:latin typeface="Calibri" panose="020F0502020204030204" pitchFamily="34" charset="0"/>
                <a:ea typeface="Calibri" panose="020F0502020204030204" pitchFamily="34" charset="0"/>
                <a:cs typeface="Times New Roman" panose="02020603050405020304" pitchFamily="18" charset="0"/>
              </a:rPr>
              <a:t>. Ποσοστό. </a:t>
            </a:r>
            <a:r>
              <a:rPr lang="el-GR" sz="1800" dirty="0">
                <a:latin typeface="Calibri" panose="020F0502020204030204" pitchFamily="34" charset="0"/>
                <a:ea typeface="Calibri" panose="020F0502020204030204" pitchFamily="34" charset="0"/>
                <a:cs typeface="Times New Roman" panose="02020603050405020304" pitchFamily="18" charset="0"/>
              </a:rPr>
              <a:t>Οι </a:t>
            </a:r>
            <a:r>
              <a:rPr lang="el-GR" sz="1800" b="1" dirty="0" err="1">
                <a:latin typeface="Calibri" panose="020F0502020204030204" pitchFamily="34" charset="0"/>
                <a:ea typeface="Calibri" panose="020F0502020204030204" pitchFamily="34" charset="0"/>
                <a:cs typeface="Times New Roman" panose="02020603050405020304" pitchFamily="18" charset="0"/>
              </a:rPr>
              <a:t>κατιόντες</a:t>
            </a:r>
            <a:r>
              <a:rPr lang="el-GR" sz="1800" dirty="0">
                <a:latin typeface="Calibri" panose="020F0502020204030204" pitchFamily="34" charset="0"/>
                <a:ea typeface="Calibri" panose="020F0502020204030204" pitchFamily="34" charset="0"/>
                <a:cs typeface="Times New Roman" panose="02020603050405020304" pitchFamily="18" charset="0"/>
              </a:rPr>
              <a:t> και οι </a:t>
            </a:r>
            <a:r>
              <a:rPr lang="el-GR" sz="1800" dirty="0" err="1">
                <a:latin typeface="Calibri" panose="020F0502020204030204" pitchFamily="34" charset="0"/>
                <a:ea typeface="Calibri" panose="020F0502020204030204" pitchFamily="34" charset="0"/>
                <a:cs typeface="Times New Roman" panose="02020603050405020304" pitchFamily="18" charset="0"/>
              </a:rPr>
              <a:t>οι</a:t>
            </a:r>
            <a:r>
              <a:rPr lang="el-GR" sz="1800" dirty="0">
                <a:latin typeface="Calibri" panose="020F0502020204030204" pitchFamily="34" charset="0"/>
                <a:ea typeface="Calibri" panose="020F0502020204030204" pitchFamily="34" charset="0"/>
                <a:cs typeface="Times New Roman" panose="02020603050405020304" pitchFamily="18" charset="0"/>
              </a:rPr>
              <a:t> γονείς του κληρονομούμενου, καθώς και ο σύζυγος. – </a:t>
            </a:r>
            <a:r>
              <a:rPr lang="el-GR" sz="1800" b="1" dirty="0">
                <a:latin typeface="Calibri" panose="020F0502020204030204" pitchFamily="34" charset="0"/>
                <a:ea typeface="Calibri" panose="020F0502020204030204" pitchFamily="34" charset="0"/>
                <a:cs typeface="Times New Roman" panose="02020603050405020304" pitchFamily="18" charset="0"/>
              </a:rPr>
              <a:t>ΑΚ 1786. Παράλειψη </a:t>
            </a:r>
            <a:r>
              <a:rPr lang="el-GR" sz="1800" b="1" dirty="0" err="1">
                <a:latin typeface="Calibri" panose="020F0502020204030204" pitchFamily="34" charset="0"/>
                <a:ea typeface="Calibri" panose="020F0502020204030204" pitchFamily="34" charset="0"/>
                <a:cs typeface="Times New Roman" panose="02020603050405020304" pitchFamily="18" charset="0"/>
              </a:rPr>
              <a:t>μεριδούχου</a:t>
            </a:r>
            <a:r>
              <a:rPr lang="el-GR"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H </a:t>
            </a:r>
            <a:r>
              <a:rPr lang="el-GR" sz="1800" dirty="0">
                <a:latin typeface="Calibri" panose="020F0502020204030204" pitchFamily="34" charset="0"/>
                <a:ea typeface="Calibri" panose="020F0502020204030204" pitchFamily="34" charset="0"/>
                <a:cs typeface="Times New Roman" panose="02020603050405020304" pitchFamily="18" charset="0"/>
              </a:rPr>
              <a:t>διαθήκη είναι ακυρώσιμη, αν ο διαθέτης παρέλειψε νόμιμο </a:t>
            </a:r>
            <a:r>
              <a:rPr lang="el-GR" sz="1800" dirty="0" err="1">
                <a:latin typeface="Calibri" panose="020F0502020204030204" pitchFamily="34" charset="0"/>
                <a:ea typeface="Calibri" panose="020F0502020204030204" pitchFamily="34" charset="0"/>
                <a:cs typeface="Times New Roman" panose="02020603050405020304" pitchFamily="18" charset="0"/>
              </a:rPr>
              <a:t>μεριδούχο</a:t>
            </a:r>
            <a:r>
              <a:rPr lang="el-GR" sz="1800" dirty="0">
                <a:latin typeface="Calibri" panose="020F0502020204030204" pitchFamily="34" charset="0"/>
                <a:ea typeface="Calibri" panose="020F0502020204030204" pitchFamily="34" charset="0"/>
                <a:cs typeface="Times New Roman" panose="02020603050405020304" pitchFamily="18" charset="0"/>
              </a:rPr>
              <a:t> που υπήρχε κατά το θάνατό του. Οι Γ και Δ θα μπορούσαν να ζητήσουν την ακύρωση της διαθήκης κατά </a:t>
            </a:r>
            <a:r>
              <a:rPr lang="el-GR" sz="1800" b="1" dirty="0">
                <a:latin typeface="Calibri" panose="020F0502020204030204" pitchFamily="34" charset="0"/>
                <a:ea typeface="Calibri" panose="020F0502020204030204" pitchFamily="34" charset="0"/>
                <a:cs typeface="Times New Roman" panose="02020603050405020304" pitchFamily="18" charset="0"/>
              </a:rPr>
              <a:t>ΑΚ 1787 σε συνδ. ΑΚ 1813. Εφαρμόζεται όμως και η ΑΚ 1829. Περιορισμοί της νόμιμης μοίρας. </a:t>
            </a:r>
            <a:r>
              <a:rPr lang="el-GR" sz="1800" dirty="0">
                <a:latin typeface="Calibri" panose="020F0502020204030204" pitchFamily="34" charset="0"/>
                <a:ea typeface="Calibri" panose="020F0502020204030204" pitchFamily="34" charset="0"/>
                <a:cs typeface="Times New Roman" panose="02020603050405020304" pitchFamily="18" charset="0"/>
              </a:rPr>
              <a:t>Κάθε περιορισμός του </a:t>
            </a:r>
            <a:r>
              <a:rPr lang="el-GR" sz="1800" dirty="0" err="1">
                <a:latin typeface="Calibri" panose="020F0502020204030204" pitchFamily="34" charset="0"/>
                <a:ea typeface="Calibri" panose="020F0502020204030204" pitchFamily="34" charset="0"/>
                <a:cs typeface="Times New Roman" panose="02020603050405020304" pitchFamily="18" charset="0"/>
              </a:rPr>
              <a:t>μεριδούχου</a:t>
            </a:r>
            <a:r>
              <a:rPr lang="el-GR" sz="1800" dirty="0">
                <a:latin typeface="Calibri" panose="020F0502020204030204" pitchFamily="34" charset="0"/>
                <a:ea typeface="Calibri" panose="020F0502020204030204" pitchFamily="34" charset="0"/>
                <a:cs typeface="Times New Roman" panose="02020603050405020304" pitchFamily="18" charset="0"/>
              </a:rPr>
              <a:t> από τη διαθήκη, όσο βαρύνει τη νόμιμη μοίρα, θεωρείται σαν να μην έχει γραφεί.</a:t>
            </a:r>
          </a:p>
          <a:p>
            <a:pPr marL="0" indent="0" algn="jus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Άρα </a:t>
            </a:r>
            <a:r>
              <a:rPr lang="el-GR" sz="1800" b="1" dirty="0">
                <a:latin typeface="Calibri" panose="020F0502020204030204" pitchFamily="34" charset="0"/>
                <a:ea typeface="Calibri" panose="020F0502020204030204" pitchFamily="34" charset="0"/>
                <a:cs typeface="Times New Roman" panose="02020603050405020304" pitchFamily="18" charset="0"/>
              </a:rPr>
              <a:t>¼  εξ αδιαθέτου ο Γ και ¼  ο Δ επί ½ = 1/8 ο κάθε αδερφός άρα οι Α και Β (2/8 η σύζυγος).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a:t>
            </a:r>
            <a:r>
              <a:rPr lang="el-GR" sz="1800" dirty="0">
                <a:latin typeface="Calibri" panose="020F0502020204030204" pitchFamily="34" charset="0"/>
                <a:ea typeface="Calibri" panose="020F0502020204030204" pitchFamily="34" charset="0"/>
                <a:cs typeface="Times New Roman" panose="02020603050405020304" pitchFamily="18" charset="0"/>
              </a:rPr>
              <a:t>α δικαιώματα αυτά μπορούν να ασκηθούν με περί κλήρου αγωγή του ΑΚ 1781 </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 τους Γ και Δ.</a:t>
            </a:r>
            <a:endParaRPr lang="en-US" dirty="0"/>
          </a:p>
        </p:txBody>
      </p:sp>
    </p:spTree>
    <p:extLst>
      <p:ext uri="{BB962C8B-B14F-4D97-AF65-F5344CB8AC3E}">
        <p14:creationId xmlns:p14="http://schemas.microsoft.com/office/powerpoint/2010/main" val="228476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E240-FC4E-7CDD-DAE9-EF695F7B414D}"/>
              </a:ext>
            </a:extLst>
          </p:cNvPr>
          <p:cNvSpPr>
            <a:spLocks noGrp="1"/>
          </p:cNvSpPr>
          <p:nvPr>
            <p:ph type="title"/>
          </p:nvPr>
        </p:nvSpPr>
        <p:spPr/>
        <p:txBody>
          <a:bodyPr>
            <a:normAutofit fontScale="90000"/>
          </a:bodyPr>
          <a:lstStyle/>
          <a:p>
            <a:r>
              <a:rPr lang="el-GR" dirty="0"/>
              <a:t>4) ΠΟΙΟ ΕΊΝΑΙ ΜΕΡΙΔΙΟ ΤΟΥ ΚΆΘΕ ΚΛΗΡΟΝΟΜΟΥ ΤΟΥ Κ;</a:t>
            </a:r>
            <a:endParaRPr lang="en-US" dirty="0"/>
          </a:p>
        </p:txBody>
      </p:sp>
      <p:graphicFrame>
        <p:nvGraphicFramePr>
          <p:cNvPr id="4" name="Θέση περιεχομένου 3">
            <a:extLst>
              <a:ext uri="{FF2B5EF4-FFF2-40B4-BE49-F238E27FC236}">
                <a16:creationId xmlns:a16="http://schemas.microsoft.com/office/drawing/2014/main" id="{4578DCDE-BFA1-F93A-29C7-FF5A47D20C41}"/>
              </a:ext>
            </a:extLst>
          </p:cNvPr>
          <p:cNvGraphicFramePr>
            <a:graphicFrameLocks noGrp="1"/>
          </p:cNvGraphicFramePr>
          <p:nvPr>
            <p:ph idx="1"/>
            <p:extLst>
              <p:ext uri="{D42A27DB-BD31-4B8C-83A1-F6EECF244321}">
                <p14:modId xmlns:p14="http://schemas.microsoft.com/office/powerpoint/2010/main" val="2510108462"/>
              </p:ext>
            </p:extLst>
          </p:nvPr>
        </p:nvGraphicFramePr>
        <p:xfrm>
          <a:off x="878889" y="2388787"/>
          <a:ext cx="10017708" cy="3675696"/>
        </p:xfrm>
        <a:graphic>
          <a:graphicData uri="http://schemas.openxmlformats.org/drawingml/2006/table">
            <a:tbl>
              <a:tblPr firstRow="1" bandRow="1">
                <a:tableStyleId>{5C22544A-7EE6-4342-B048-85BDC9FD1C3A}</a:tableStyleId>
              </a:tblPr>
              <a:tblGrid>
                <a:gridCol w="1624614">
                  <a:extLst>
                    <a:ext uri="{9D8B030D-6E8A-4147-A177-3AD203B41FA5}">
                      <a16:colId xmlns:a16="http://schemas.microsoft.com/office/drawing/2014/main" val="729138600"/>
                    </a:ext>
                  </a:extLst>
                </a:gridCol>
                <a:gridCol w="2166151">
                  <a:extLst>
                    <a:ext uri="{9D8B030D-6E8A-4147-A177-3AD203B41FA5}">
                      <a16:colId xmlns:a16="http://schemas.microsoft.com/office/drawing/2014/main" val="2766959109"/>
                    </a:ext>
                  </a:extLst>
                </a:gridCol>
                <a:gridCol w="1748901">
                  <a:extLst>
                    <a:ext uri="{9D8B030D-6E8A-4147-A177-3AD203B41FA5}">
                      <a16:colId xmlns:a16="http://schemas.microsoft.com/office/drawing/2014/main" val="3518191514"/>
                    </a:ext>
                  </a:extLst>
                </a:gridCol>
                <a:gridCol w="2557803">
                  <a:extLst>
                    <a:ext uri="{9D8B030D-6E8A-4147-A177-3AD203B41FA5}">
                      <a16:colId xmlns:a16="http://schemas.microsoft.com/office/drawing/2014/main" val="242563895"/>
                    </a:ext>
                  </a:extLst>
                </a:gridCol>
                <a:gridCol w="1920239">
                  <a:extLst>
                    <a:ext uri="{9D8B030D-6E8A-4147-A177-3AD203B41FA5}">
                      <a16:colId xmlns:a16="http://schemas.microsoft.com/office/drawing/2014/main" val="1003869099"/>
                    </a:ext>
                  </a:extLst>
                </a:gridCol>
              </a:tblGrid>
              <a:tr h="356676">
                <a:tc>
                  <a:txBody>
                    <a:bodyPr/>
                    <a:lstStyle/>
                    <a:p>
                      <a:endParaRPr lang="el-GR" dirty="0"/>
                    </a:p>
                  </a:txBody>
                  <a:tcPr/>
                </a:tc>
                <a:tc>
                  <a:txBody>
                    <a:bodyPr/>
                    <a:lstStyle/>
                    <a:p>
                      <a:pPr algn="ctr"/>
                      <a:r>
                        <a:rPr lang="el-GR" dirty="0"/>
                        <a:t>ΑΚ 1820</a:t>
                      </a:r>
                    </a:p>
                  </a:txBody>
                  <a:tcPr/>
                </a:tc>
                <a:tc>
                  <a:txBody>
                    <a:bodyPr/>
                    <a:lstStyle/>
                    <a:p>
                      <a:pPr algn="ctr"/>
                      <a:r>
                        <a:rPr lang="el-GR" dirty="0"/>
                        <a:t>ΑΚ 1825</a:t>
                      </a:r>
                    </a:p>
                  </a:txBody>
                  <a:tcPr/>
                </a:tc>
                <a:tc>
                  <a:txBody>
                    <a:bodyPr/>
                    <a:lstStyle/>
                    <a:p>
                      <a:pPr algn="ctr"/>
                      <a:r>
                        <a:rPr lang="el-GR" dirty="0"/>
                        <a:t>ΑΚ 1829/ ΑΚ 1804 - 1806</a:t>
                      </a:r>
                    </a:p>
                  </a:txBody>
                  <a:tcPr/>
                </a:tc>
                <a:tc>
                  <a:txBody>
                    <a:bodyPr/>
                    <a:lstStyle/>
                    <a:p>
                      <a:pPr algn="ctr"/>
                      <a:r>
                        <a:rPr lang="el-GR" dirty="0"/>
                        <a:t>ΤΕΛΙΚΟ</a:t>
                      </a:r>
                    </a:p>
                  </a:txBody>
                  <a:tcPr/>
                </a:tc>
                <a:extLst>
                  <a:ext uri="{0D108BD9-81ED-4DB2-BD59-A6C34878D82A}">
                    <a16:rowId xmlns:a16="http://schemas.microsoft.com/office/drawing/2014/main" val="775954601"/>
                  </a:ext>
                </a:extLst>
              </a:tr>
              <a:tr h="356676">
                <a:tc>
                  <a:txBody>
                    <a:bodyPr/>
                    <a:lstStyle/>
                    <a:p>
                      <a:r>
                        <a:rPr lang="el-GR" b="1" dirty="0"/>
                        <a:t>ΣΥΖΥΓΟΣ Σ</a:t>
                      </a:r>
                    </a:p>
                  </a:txBody>
                  <a:tcPr/>
                </a:tc>
                <a:tc>
                  <a:txBody>
                    <a:bodyPr/>
                    <a:lstStyle/>
                    <a:p>
                      <a:pPr algn="ctr"/>
                      <a:r>
                        <a:rPr lang="el-GR" dirty="0"/>
                        <a:t>1/4</a:t>
                      </a:r>
                    </a:p>
                  </a:txBody>
                  <a:tcPr/>
                </a:tc>
                <a:tc>
                  <a:txBody>
                    <a:bodyPr/>
                    <a:lstStyle/>
                    <a:p>
                      <a:pPr algn="ctr"/>
                      <a:r>
                        <a:rPr lang="el-GR" dirty="0"/>
                        <a:t>1/8</a:t>
                      </a:r>
                    </a:p>
                  </a:txBody>
                  <a:tcPr/>
                </a:tc>
                <a:tc>
                  <a:txBody>
                    <a:bodyPr/>
                    <a:lstStyle/>
                    <a:p>
                      <a:pPr algn="ctr"/>
                      <a:endParaRPr lang="el-GR" dirty="0"/>
                    </a:p>
                  </a:txBody>
                  <a:tcPr/>
                </a:tc>
                <a:tc>
                  <a:txBody>
                    <a:bodyPr/>
                    <a:lstStyle/>
                    <a:p>
                      <a:pPr algn="ctr"/>
                      <a:r>
                        <a:rPr lang="el-GR" b="1" dirty="0"/>
                        <a:t>2/16</a:t>
                      </a:r>
                    </a:p>
                  </a:txBody>
                  <a:tcPr/>
                </a:tc>
                <a:extLst>
                  <a:ext uri="{0D108BD9-81ED-4DB2-BD59-A6C34878D82A}">
                    <a16:rowId xmlns:a16="http://schemas.microsoft.com/office/drawing/2014/main" val="3945899222"/>
                  </a:ext>
                </a:extLst>
              </a:tr>
              <a:tr h="356676">
                <a:tc>
                  <a:txBody>
                    <a:bodyPr/>
                    <a:lstStyle/>
                    <a:p>
                      <a:r>
                        <a:rPr lang="el-GR" b="1" dirty="0"/>
                        <a:t>Αδερφός Γ</a:t>
                      </a:r>
                    </a:p>
                  </a:txBody>
                  <a:tcPr/>
                </a:tc>
                <a:tc>
                  <a:txBody>
                    <a:bodyPr/>
                    <a:lstStyle/>
                    <a:p>
                      <a:pPr algn="ctr"/>
                      <a:r>
                        <a:rPr lang="el-GR" dirty="0"/>
                        <a:t>¾ Χ ½ = 3/8</a:t>
                      </a:r>
                    </a:p>
                  </a:txBody>
                  <a:tcPr/>
                </a:tc>
                <a:tc>
                  <a:txBody>
                    <a:bodyPr/>
                    <a:lstStyle/>
                    <a:p>
                      <a:pPr algn="ctr"/>
                      <a:r>
                        <a:rPr lang="el-GR" dirty="0"/>
                        <a:t>3/16</a:t>
                      </a:r>
                    </a:p>
                  </a:txBody>
                  <a:tcPr/>
                </a:tc>
                <a:tc>
                  <a:txBody>
                    <a:bodyPr/>
                    <a:lstStyle/>
                    <a:p>
                      <a:pPr algn="ctr"/>
                      <a:endParaRPr lang="el-GR" dirty="0"/>
                    </a:p>
                  </a:txBody>
                  <a:tcPr/>
                </a:tc>
                <a:tc>
                  <a:txBody>
                    <a:bodyPr/>
                    <a:lstStyle/>
                    <a:p>
                      <a:pPr algn="ctr"/>
                      <a:r>
                        <a:rPr lang="el-GR" b="1" dirty="0"/>
                        <a:t>3/16</a:t>
                      </a:r>
                    </a:p>
                  </a:txBody>
                  <a:tcPr/>
                </a:tc>
                <a:extLst>
                  <a:ext uri="{0D108BD9-81ED-4DB2-BD59-A6C34878D82A}">
                    <a16:rowId xmlns:a16="http://schemas.microsoft.com/office/drawing/2014/main" val="1628587998"/>
                  </a:ext>
                </a:extLst>
              </a:tr>
              <a:tr h="356676">
                <a:tc>
                  <a:txBody>
                    <a:bodyPr/>
                    <a:lstStyle/>
                    <a:p>
                      <a:r>
                        <a:rPr lang="el-GR" b="1" dirty="0"/>
                        <a:t>Αδερφός Δ</a:t>
                      </a:r>
                    </a:p>
                  </a:txBody>
                  <a:tcPr/>
                </a:tc>
                <a:tc>
                  <a:txBody>
                    <a:bodyPr/>
                    <a:lstStyle/>
                    <a:p>
                      <a:pPr algn="ctr"/>
                      <a:r>
                        <a:rPr lang="el-GR" dirty="0"/>
                        <a:t>¾ Χ ½ = 3/8</a:t>
                      </a:r>
                    </a:p>
                  </a:txBody>
                  <a:tcPr/>
                </a:tc>
                <a:tc>
                  <a:txBody>
                    <a:bodyPr/>
                    <a:lstStyle/>
                    <a:p>
                      <a:pPr algn="ctr"/>
                      <a:r>
                        <a:rPr lang="el-GR" dirty="0"/>
                        <a:t>3/16</a:t>
                      </a:r>
                    </a:p>
                  </a:txBody>
                  <a:tcPr/>
                </a:tc>
                <a:tc>
                  <a:txBody>
                    <a:bodyPr/>
                    <a:lstStyle/>
                    <a:p>
                      <a:pPr algn="ctr"/>
                      <a:endParaRPr lang="el-GR" dirty="0"/>
                    </a:p>
                  </a:txBody>
                  <a:tcPr/>
                </a:tc>
                <a:tc>
                  <a:txBody>
                    <a:bodyPr/>
                    <a:lstStyle/>
                    <a:p>
                      <a:pPr algn="ctr"/>
                      <a:r>
                        <a:rPr lang="el-GR" b="1" dirty="0"/>
                        <a:t>3/16</a:t>
                      </a:r>
                    </a:p>
                  </a:txBody>
                  <a:tcPr/>
                </a:tc>
                <a:extLst>
                  <a:ext uri="{0D108BD9-81ED-4DB2-BD59-A6C34878D82A}">
                    <a16:rowId xmlns:a16="http://schemas.microsoft.com/office/drawing/2014/main" val="939377439"/>
                  </a:ext>
                </a:extLst>
              </a:tr>
              <a:tr h="615632">
                <a:tc>
                  <a:txBody>
                    <a:bodyPr/>
                    <a:lstStyle/>
                    <a:p>
                      <a:r>
                        <a:rPr lang="el-GR" b="1" dirty="0"/>
                        <a:t>Α</a:t>
                      </a:r>
                    </a:p>
                  </a:txBody>
                  <a:tcPr/>
                </a:tc>
                <a:tc>
                  <a:txBody>
                    <a:bodyPr/>
                    <a:lstStyle/>
                    <a:p>
                      <a:endParaRPr lang="el-GR" dirty="0"/>
                    </a:p>
                  </a:txBody>
                  <a:tcPr/>
                </a:tc>
                <a:tc>
                  <a:txBody>
                    <a:bodyPr/>
                    <a:lstStyle/>
                    <a:p>
                      <a:endParaRPr lang="el-GR"/>
                    </a:p>
                  </a:txBody>
                  <a:tcPr/>
                </a:tc>
                <a:tc>
                  <a:txBody>
                    <a:bodyPr/>
                    <a:lstStyle/>
                    <a:p>
                      <a:pPr algn="ctr"/>
                      <a:r>
                        <a:rPr lang="el-GR" dirty="0"/>
                        <a:t>8/16 Χ 25% = 2/16 </a:t>
                      </a:r>
                    </a:p>
                  </a:txBody>
                  <a:tcPr/>
                </a:tc>
                <a:tc>
                  <a:txBody>
                    <a:bodyPr/>
                    <a:lstStyle/>
                    <a:p>
                      <a:pPr algn="ctr"/>
                      <a:r>
                        <a:rPr lang="el-GR" b="1" dirty="0"/>
                        <a:t>2/16</a:t>
                      </a:r>
                    </a:p>
                  </a:txBody>
                  <a:tcPr/>
                </a:tc>
                <a:extLst>
                  <a:ext uri="{0D108BD9-81ED-4DB2-BD59-A6C34878D82A}">
                    <a16:rowId xmlns:a16="http://schemas.microsoft.com/office/drawing/2014/main" val="3395560249"/>
                  </a:ext>
                </a:extLst>
              </a:tr>
              <a:tr h="615632">
                <a:tc>
                  <a:txBody>
                    <a:bodyPr/>
                    <a:lstStyle/>
                    <a:p>
                      <a:r>
                        <a:rPr lang="el-GR" b="1" dirty="0"/>
                        <a:t>Β</a:t>
                      </a:r>
                    </a:p>
                  </a:txBody>
                  <a:tcPr/>
                </a:tc>
                <a:tc>
                  <a:txBody>
                    <a:bodyPr/>
                    <a:lstStyle/>
                    <a:p>
                      <a:endParaRPr lang="el-GR"/>
                    </a:p>
                  </a:txBody>
                  <a:tcPr/>
                </a:tc>
                <a:tc>
                  <a:txBody>
                    <a:bodyPr/>
                    <a:lstStyle/>
                    <a:p>
                      <a:endParaRPr lang="el-GR"/>
                    </a:p>
                  </a:txBody>
                  <a:tcPr/>
                </a:tc>
                <a:tc>
                  <a:txBody>
                    <a:bodyPr/>
                    <a:lstStyle/>
                    <a:p>
                      <a:pPr algn="ctr"/>
                      <a:r>
                        <a:rPr lang="el-GR" dirty="0"/>
                        <a:t>8/16 Χ 25% = 2/16 </a:t>
                      </a:r>
                    </a:p>
                  </a:txBody>
                  <a:tcPr/>
                </a:tc>
                <a:tc>
                  <a:txBody>
                    <a:bodyPr/>
                    <a:lstStyle/>
                    <a:p>
                      <a:pPr algn="ctr"/>
                      <a:r>
                        <a:rPr lang="el-GR" b="1" dirty="0"/>
                        <a:t>2/16</a:t>
                      </a:r>
                    </a:p>
                  </a:txBody>
                  <a:tcPr/>
                </a:tc>
                <a:extLst>
                  <a:ext uri="{0D108BD9-81ED-4DB2-BD59-A6C34878D82A}">
                    <a16:rowId xmlns:a16="http://schemas.microsoft.com/office/drawing/2014/main" val="370365215"/>
                  </a:ext>
                </a:extLst>
              </a:tr>
              <a:tr h="615632">
                <a:tc>
                  <a:txBody>
                    <a:bodyPr/>
                    <a:lstStyle/>
                    <a:p>
                      <a:r>
                        <a:rPr lang="el-GR" b="1" dirty="0"/>
                        <a:t>Ι</a:t>
                      </a:r>
                    </a:p>
                  </a:txBody>
                  <a:tcPr/>
                </a:tc>
                <a:tc>
                  <a:txBody>
                    <a:bodyPr/>
                    <a:lstStyle/>
                    <a:p>
                      <a:endParaRPr lang="el-GR"/>
                    </a:p>
                  </a:txBody>
                  <a:tcPr/>
                </a:tc>
                <a:tc>
                  <a:txBody>
                    <a:bodyPr/>
                    <a:lstStyle/>
                    <a:p>
                      <a:endParaRPr lang="el-GR"/>
                    </a:p>
                  </a:txBody>
                  <a:tcPr/>
                </a:tc>
                <a:tc>
                  <a:txBody>
                    <a:bodyPr/>
                    <a:lstStyle/>
                    <a:p>
                      <a:pPr algn="ctr"/>
                      <a:r>
                        <a:rPr lang="el-GR" dirty="0"/>
                        <a:t>8/16 Χ 50% = 2/16 </a:t>
                      </a:r>
                    </a:p>
                  </a:txBody>
                  <a:tcPr/>
                </a:tc>
                <a:tc>
                  <a:txBody>
                    <a:bodyPr/>
                    <a:lstStyle/>
                    <a:p>
                      <a:pPr algn="ctr"/>
                      <a:r>
                        <a:rPr lang="el-GR" b="1" dirty="0"/>
                        <a:t>4/16</a:t>
                      </a:r>
                    </a:p>
                  </a:txBody>
                  <a:tcPr/>
                </a:tc>
                <a:extLst>
                  <a:ext uri="{0D108BD9-81ED-4DB2-BD59-A6C34878D82A}">
                    <a16:rowId xmlns:a16="http://schemas.microsoft.com/office/drawing/2014/main" val="1458685543"/>
                  </a:ext>
                </a:extLst>
              </a:tr>
              <a:tr h="356676">
                <a:tc>
                  <a:txBody>
                    <a:bodyPr/>
                    <a:lstStyle/>
                    <a:p>
                      <a:r>
                        <a:rPr lang="el-GR" b="1" dirty="0"/>
                        <a:t>ΑΘΡΟΙΣΜΑ</a:t>
                      </a: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pPr algn="ctr"/>
                      <a:r>
                        <a:rPr lang="el-GR" b="1" dirty="0"/>
                        <a:t>16/16</a:t>
                      </a:r>
                    </a:p>
                  </a:txBody>
                  <a:tcPr/>
                </a:tc>
                <a:extLst>
                  <a:ext uri="{0D108BD9-81ED-4DB2-BD59-A6C34878D82A}">
                    <a16:rowId xmlns:a16="http://schemas.microsoft.com/office/drawing/2014/main" val="206259832"/>
                  </a:ext>
                </a:extLst>
              </a:tr>
            </a:tbl>
          </a:graphicData>
        </a:graphic>
      </p:graphicFrame>
    </p:spTree>
    <p:extLst>
      <p:ext uri="{BB962C8B-B14F-4D97-AF65-F5344CB8AC3E}">
        <p14:creationId xmlns:p14="http://schemas.microsoft.com/office/powerpoint/2010/main" val="204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541F-A061-F09E-7D34-2D8DEA0625F1}"/>
              </a:ext>
            </a:extLst>
          </p:cNvPr>
          <p:cNvSpPr>
            <a:spLocks noGrp="1"/>
          </p:cNvSpPr>
          <p:nvPr>
            <p:ph type="title"/>
          </p:nvPr>
        </p:nvSpPr>
        <p:spPr>
          <a:xfrm>
            <a:off x="981321" y="4109885"/>
            <a:ext cx="5486400" cy="1244875"/>
          </a:xfrm>
        </p:spPr>
        <p:txBody>
          <a:bodyPr>
            <a:noAutofit/>
          </a:bodyPr>
          <a:lstStyle/>
          <a:p>
            <a:r>
              <a:rPr lang="el-GR" sz="2400" dirty="0">
                <a:effectLst/>
                <a:latin typeface="Times New Roman" panose="02020603050405020304" pitchFamily="18" charset="0"/>
                <a:ea typeface="Calibri" panose="020F0502020204030204" pitchFamily="34" charset="0"/>
                <a:cs typeface="Arial" panose="020B0604020202020204" pitchFamily="34" charset="0"/>
              </a:rPr>
              <a:t>Το καλοκαίρι του 2021 ο Κ απεβίωσε και κατέλειπε εν ζωή τη Σ, τη Μ και 2 θείους, αδελφούς της Μ.</a:t>
            </a:r>
            <a:endParaRPr lang="en-US" sz="2400" dirty="0"/>
          </a:p>
        </p:txBody>
      </p:sp>
      <p:sp>
        <p:nvSpPr>
          <p:cNvPr id="3" name="Text Placeholder 2">
            <a:extLst>
              <a:ext uri="{FF2B5EF4-FFF2-40B4-BE49-F238E27FC236}">
                <a16:creationId xmlns:a16="http://schemas.microsoft.com/office/drawing/2014/main" id="{ED33136B-C50B-F1A1-2623-23D25B11BA9A}"/>
              </a:ext>
            </a:extLst>
          </p:cNvPr>
          <p:cNvSpPr>
            <a:spLocks noGrp="1"/>
          </p:cNvSpPr>
          <p:nvPr>
            <p:ph type="body" idx="1"/>
          </p:nvPr>
        </p:nvSpPr>
        <p:spPr>
          <a:xfrm>
            <a:off x="981321" y="1355757"/>
            <a:ext cx="5653548" cy="2122130"/>
          </a:xfrm>
        </p:spPr>
        <p:txBody>
          <a:bodyPr/>
          <a:lstStyle/>
          <a:p>
            <a:pPr algn="just"/>
            <a:r>
              <a:rPr lang="el-GR" sz="2000" dirty="0">
                <a:effectLst/>
                <a:latin typeface="Times New Roman" panose="02020603050405020304" pitchFamily="18" charset="0"/>
                <a:ea typeface="Calibri" panose="020F0502020204030204" pitchFamily="34" charset="0"/>
                <a:cs typeface="Arial" panose="020B0604020202020204" pitchFamily="34" charset="0"/>
              </a:rPr>
              <a:t>Ο Κ συντάσσει ιδιοχείρως διαθήκη ως εξής: «</a:t>
            </a:r>
            <a:r>
              <a:rPr lang="el-GR" sz="2000" i="1" dirty="0">
                <a:effectLst/>
                <a:latin typeface="Times New Roman" panose="02020603050405020304" pitchFamily="18" charset="0"/>
                <a:ea typeface="Calibri" panose="020F0502020204030204" pitchFamily="34" charset="0"/>
                <a:cs typeface="Arial" panose="020B0604020202020204" pitchFamily="34" charset="0"/>
              </a:rPr>
              <a:t>Κυριακή του Πάσχα 2021. Αγαπημένη μου μητέρα (Μ), ο γάμος μου με τη Σοφία (Σ) έχει αποτύχει. Δεν θέλω λοιπόν να λάβει τίποτα από την περιουσία μου, αλλά αυτή να περιέλθει στην οικογένειά μου. Το μοναχοπαίδι σου</a:t>
            </a:r>
            <a:r>
              <a:rPr lang="el-GR" sz="2000" dirty="0">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098" name="Picture 2" descr="Το κληρονομητήριο | Νομικά Blogs | Lawspot">
            <a:extLst>
              <a:ext uri="{FF2B5EF4-FFF2-40B4-BE49-F238E27FC236}">
                <a16:creationId xmlns:a16="http://schemas.microsoft.com/office/drawing/2014/main" id="{4BEB141F-AE7C-BB28-4810-6B2BAB0D2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871" y="1259633"/>
            <a:ext cx="4529137" cy="431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52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E240-FC4E-7CDD-DAE9-EF695F7B414D}"/>
              </a:ext>
            </a:extLst>
          </p:cNvPr>
          <p:cNvSpPr>
            <a:spLocks noGrp="1"/>
          </p:cNvSpPr>
          <p:nvPr>
            <p:ph type="title"/>
          </p:nvPr>
        </p:nvSpPr>
        <p:spPr/>
        <p:txBody>
          <a:bodyPr/>
          <a:lstStyle/>
          <a:p>
            <a:r>
              <a:rPr lang="el-GR" sz="1800" b="1" dirty="0">
                <a:effectLst/>
                <a:latin typeface="Calibri" panose="020F0502020204030204" pitchFamily="34" charset="0"/>
                <a:ea typeface="Calibri" panose="020F0502020204030204" pitchFamily="34" charset="0"/>
                <a:cs typeface="Times New Roman" panose="02020603050405020304" pitchFamily="18" charset="0"/>
              </a:rPr>
              <a:t>5. ΕΆΝ Η ΙΔΙΟΓΡΑΦΗ ΔΙΑΘΗΚΗ ΒΡΕΘΗΚΕ ΣΕ ΚΑΔΟ ΑΠΟΡΡΙΜΜΑΤΩΝ ΟΠΟΥ ΤΗΝ ΑΠΕΡΡΙΨΕ Η ΟΙΚΙΑΚΗ ΒΟΗΘΟΣ ΤΟΥ Κ ΕΝΩ ΤΑΚΤΟΠΟΙΟΥΣΕ ΤΟ ΓΡΑΦΕΙΟ ΤΟΥ, ΑΛΛΑΖΕΙ Η ΑΠΑΝΤΗΣΗ ΣΤΑ ΠΙΟ ΠΑΝΩ ΕΡΩΤΗΜΑΤΑ; </a:t>
            </a:r>
            <a:endParaRPr lang="en-US" dirty="0"/>
          </a:p>
        </p:txBody>
      </p:sp>
      <p:sp>
        <p:nvSpPr>
          <p:cNvPr id="3" name="Content Placeholder 2">
            <a:extLst>
              <a:ext uri="{FF2B5EF4-FFF2-40B4-BE49-F238E27FC236}">
                <a16:creationId xmlns:a16="http://schemas.microsoft.com/office/drawing/2014/main" id="{B820B3C9-F267-169F-9529-ED4C383CC64D}"/>
              </a:ext>
            </a:extLst>
          </p:cNvPr>
          <p:cNvSpPr>
            <a:spLocks noGrp="1"/>
          </p:cNvSpPr>
          <p:nvPr>
            <p:ph idx="1"/>
          </p:nvPr>
        </p:nvSpPr>
        <p:spPr/>
        <p:txBody>
          <a:bodyPr>
            <a:normAutofit lnSpcReduction="10000"/>
          </a:bodyPr>
          <a:lstStyle/>
          <a:p>
            <a:pPr marL="0" indent="0" algn="ctr">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ΟΧΙ. Απαιτείται πράξη του ίδιου του διαθέτη και πρόθεση ανακλήσεως. </a:t>
            </a:r>
          </a:p>
          <a:p>
            <a:pPr marL="0" indent="0" algn="ctr">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534988" indent="0" algn="just">
              <a:buNone/>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ΑΚ 1765. Ανάκληση Ιδιόγραφης.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Ιδιόγραφη διαθήκη μπορεί να ανακληθεί και </a:t>
            </a:r>
            <a:r>
              <a:rPr lang="el-GR" sz="1800" i="1" u="sng" dirty="0">
                <a:effectLst/>
                <a:latin typeface="Calibri" panose="020F0502020204030204" pitchFamily="34" charset="0"/>
                <a:ea typeface="Calibri" panose="020F0502020204030204" pitchFamily="34" charset="0"/>
                <a:cs typeface="Times New Roman" panose="02020603050405020304" pitchFamily="18" charset="0"/>
              </a:rPr>
              <a:t>αν ο διαθέτης με πρόθεση ανάκλησης καταστρέψει το έγγραφό της ή επιχειρήσει σ’ αυτό μεταβολές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με τις οποίες συνήθως εκφράζεται η βούληση για ανάκληση έγγραφης δήλωσης.</a:t>
            </a:r>
          </a:p>
          <a:p>
            <a:pPr marL="534988" indent="0" algn="just">
              <a:buNone/>
            </a:pPr>
            <a:r>
              <a:rPr lang="el-GR" sz="1800" i="1" dirty="0">
                <a:latin typeface="Calibri" panose="020F0502020204030204" pitchFamily="34" charset="0"/>
                <a:cs typeface="Times New Roman" panose="02020603050405020304" pitchFamily="18" charset="0"/>
              </a:rPr>
              <a:t>Αν ο διαθέτης κατέστρεψε το έγγραφο της διαθήκης, ή το μετέβαλε με τον τρόπο που σημειώθηκε, </a:t>
            </a:r>
            <a:r>
              <a:rPr lang="el-GR" sz="1800" i="1" u="sng" dirty="0">
                <a:latin typeface="Calibri" panose="020F0502020204030204" pitchFamily="34" charset="0"/>
                <a:cs typeface="Times New Roman" panose="02020603050405020304" pitchFamily="18" charset="0"/>
              </a:rPr>
              <a:t>τεκμαίρεται ότι είχε σκοπό να ανακαλέσει την διαθήκη</a:t>
            </a:r>
            <a:r>
              <a:rPr lang="el-GR" sz="1800" dirty="0">
                <a:latin typeface="Calibri" panose="020F0502020204030204" pitchFamily="34" charset="0"/>
                <a:cs typeface="Times New Roman" panose="02020603050405020304" pitchFamily="18" charset="0"/>
              </a:rPr>
              <a:t>.</a:t>
            </a:r>
          </a:p>
          <a:p>
            <a:pPr marL="0" indent="0" algn="just">
              <a:buNone/>
            </a:pPr>
            <a:endParaRPr lang="el-GR" sz="1800" dirty="0">
              <a:latin typeface="Calibri" panose="020F0502020204030204" pitchFamily="34" charset="0"/>
              <a:cs typeface="Times New Roman" panose="02020603050405020304" pitchFamily="18" charset="0"/>
            </a:endParaRPr>
          </a:p>
          <a:p>
            <a:pPr marL="0" indent="0" algn="just">
              <a:buNone/>
            </a:pPr>
            <a:r>
              <a:rPr lang="el-GR" sz="1800" dirty="0">
                <a:latin typeface="Calibri" panose="020F0502020204030204" pitchFamily="34" charset="0"/>
                <a:cs typeface="Times New Roman" panose="02020603050405020304" pitchFamily="18" charset="0"/>
              </a:rPr>
              <a:t>Είναι ζήτημα απόδειξης. Εάν αποδειχθεί ότι η καθαρίστρια εν αγνοία του διαθέτη πέταξε την διαθήκη, τότε δεν μπορεί να θεωρηθεί η απόρριψη ως δήλωση βούλησης ανάκλησης της διαθήκης. </a:t>
            </a:r>
            <a:endParaRPr lang="en-US" dirty="0"/>
          </a:p>
        </p:txBody>
      </p:sp>
    </p:spTree>
    <p:extLst>
      <p:ext uri="{BB962C8B-B14F-4D97-AF65-F5344CB8AC3E}">
        <p14:creationId xmlns:p14="http://schemas.microsoft.com/office/powerpoint/2010/main" val="177390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76B0-9A67-D4F2-B13C-AACC8723991A}"/>
              </a:ext>
            </a:extLst>
          </p:cNvPr>
          <p:cNvSpPr>
            <a:spLocks noGrp="1"/>
          </p:cNvSpPr>
          <p:nvPr>
            <p:ph type="title"/>
          </p:nvPr>
        </p:nvSpPr>
        <p:spPr/>
        <p:txBody>
          <a:bodyPr>
            <a:normAutofit/>
          </a:bodyPr>
          <a:lstStyle/>
          <a:p>
            <a:r>
              <a:rPr lang="el-GR" sz="1800" b="1" dirty="0">
                <a:effectLst/>
                <a:latin typeface="Calibri" panose="020F0502020204030204" pitchFamily="34" charset="0"/>
                <a:ea typeface="Calibri" panose="020F0502020204030204" pitchFamily="34" charset="0"/>
                <a:cs typeface="Times New Roman" panose="02020603050405020304" pitchFamily="18" charset="0"/>
              </a:rPr>
              <a:t>6. ΤΙ ΔΙΚΑΙΩΜΑ ΕΧΕΙ Ο Μ, ΠΟΙΟΙ </a:t>
            </a:r>
            <a:r>
              <a:rPr lang="el-GR" sz="1800" b="1" dirty="0">
                <a:latin typeface="Calibri" panose="020F0502020204030204" pitchFamily="34" charset="0"/>
                <a:ea typeface="Calibri" panose="020F0502020204030204" pitchFamily="34" charset="0"/>
                <a:cs typeface="Times New Roman" panose="02020603050405020304" pitchFamily="18" charset="0"/>
              </a:rPr>
              <a:t>ΕΧΟΥΝ ΥΠΟΧΡΕΩΣΗ ΝΑ ΚΑΤΑΒΑΛΟΥΝ ΤΟ ΤΙΜΗΜΑ ΓΙΑ ΤΗΝ ΑΓΟΡΑ ΤΟΥ ΠΙΝΑΚΑ, ΕΠΙ ΤΥΧΟΝ ΠΕΡΙΣΣΟΤΕΡΩΝ ΥΠΟΧΡΕΩΝ, ΚΑΤΑ ΠΟΙΟ ΠΟΣΟΣΤΟ Ο ΚΑΘΕ ΥΠΟΧΡΕΟΣ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C3EA5D15-E688-4AFF-2869-3894B7B80287}"/>
              </a:ext>
            </a:extLst>
          </p:cNvPr>
          <p:cNvSpPr>
            <a:spLocks noGrp="1"/>
          </p:cNvSpPr>
          <p:nvPr>
            <p:ph idx="1"/>
          </p:nvPr>
        </p:nvSpPr>
        <p:spPr/>
        <p:txBody>
          <a:bodyPr>
            <a:normAutofit/>
          </a:bodyPr>
          <a:lstStyle/>
          <a:p>
            <a:pPr algn="just"/>
            <a:r>
              <a:rPr lang="el-GR" dirty="0">
                <a:latin typeface="Calibri" panose="020F0502020204030204" pitchFamily="34" charset="0"/>
                <a:ea typeface="Calibri" panose="020F0502020204030204" pitchFamily="34" charset="0"/>
                <a:cs typeface="Times New Roman" panose="02020603050405020304" pitchFamily="18" charset="0"/>
              </a:rPr>
              <a:t>Το Μ είναι κληροδόχος. </a:t>
            </a:r>
          </a:p>
          <a:p>
            <a:pPr algn="just"/>
            <a:r>
              <a:rPr lang="el-GR" b="1" dirty="0">
                <a:latin typeface="Calibri" panose="020F0502020204030204" pitchFamily="34" charset="0"/>
                <a:ea typeface="Calibri" panose="020F0502020204030204" pitchFamily="34" charset="0"/>
                <a:cs typeface="Times New Roman" panose="02020603050405020304" pitchFamily="18" charset="0"/>
              </a:rPr>
              <a:t>Ενοχική</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b="1" dirty="0">
                <a:effectLst/>
                <a:latin typeface="Calibri" panose="020F0502020204030204" pitchFamily="34" charset="0"/>
                <a:ea typeface="Calibri" panose="020F0502020204030204" pitchFamily="34" charset="0"/>
                <a:cs typeface="Times New Roman" panose="02020603050405020304" pitchFamily="18" charset="0"/>
              </a:rPr>
              <a:t>(έμμεση</a:t>
            </a:r>
            <a:r>
              <a:rPr lang="el-GR" dirty="0">
                <a:effectLst/>
                <a:latin typeface="Calibri" panose="020F0502020204030204" pitchFamily="34" charset="0"/>
                <a:ea typeface="Calibri" panose="020F0502020204030204" pitchFamily="34" charset="0"/>
                <a:cs typeface="Times New Roman" panose="02020603050405020304" pitchFamily="18" charset="0"/>
              </a:rPr>
              <a:t>) κληροδοσία </a:t>
            </a:r>
            <a:r>
              <a:rPr lang="el-GR" dirty="0" err="1">
                <a:effectLst/>
                <a:latin typeface="Calibri" panose="020F0502020204030204" pitchFamily="34" charset="0"/>
                <a:ea typeface="Calibri" panose="020F0502020204030204" pitchFamily="34" charset="0"/>
                <a:cs typeface="Times New Roman" panose="02020603050405020304" pitchFamily="18" charset="0"/>
              </a:rPr>
              <a:t>προμηθευτού</a:t>
            </a:r>
            <a:r>
              <a:rPr lang="el-GR" dirty="0">
                <a:effectLst/>
                <a:latin typeface="Calibri" panose="020F0502020204030204" pitchFamily="34" charset="0"/>
                <a:ea typeface="Calibri" panose="020F0502020204030204" pitchFamily="34" charset="0"/>
                <a:cs typeface="Times New Roman" panose="02020603050405020304" pitchFamily="18" charset="0"/>
              </a:rPr>
              <a:t> αντικειμένου (ΑΚ 1984, 1985, 1995) διότι πρόκειται για </a:t>
            </a:r>
            <a:r>
              <a:rPr lang="el-GR">
                <a:effectLst/>
                <a:latin typeface="Calibri" panose="020F0502020204030204" pitchFamily="34" charset="0"/>
                <a:ea typeface="Calibri" panose="020F0502020204030204" pitchFamily="34" charset="0"/>
                <a:cs typeface="Times New Roman" panose="02020603050405020304" pitchFamily="18" charset="0"/>
              </a:rPr>
              <a:t>συγκεκριμένο πράγμα. </a:t>
            </a:r>
            <a:r>
              <a:rPr lang="el-GR" dirty="0">
                <a:effectLst/>
                <a:latin typeface="Calibri" panose="020F0502020204030204" pitchFamily="34" charset="0"/>
                <a:ea typeface="Calibri" panose="020F0502020204030204" pitchFamily="34" charset="0"/>
                <a:cs typeface="Times New Roman" panose="02020603050405020304" pitchFamily="18" charset="0"/>
              </a:rPr>
              <a:t>Δεν </a:t>
            </a:r>
            <a:r>
              <a:rPr lang="el-GR" dirty="0" err="1">
                <a:effectLst/>
                <a:latin typeface="Calibri" panose="020F0502020204030204" pitchFamily="34" charset="0"/>
                <a:ea typeface="Calibri" panose="020F0502020204030204" pitchFamily="34" charset="0"/>
                <a:cs typeface="Times New Roman" panose="02020603050405020304" pitchFamily="18" charset="0"/>
              </a:rPr>
              <a:t>βαρύνονται</a:t>
            </a:r>
            <a:r>
              <a:rPr lang="el-GR" dirty="0">
                <a:effectLst/>
                <a:latin typeface="Calibri" panose="020F0502020204030204" pitchFamily="34" charset="0"/>
                <a:ea typeface="Calibri" panose="020F0502020204030204" pitchFamily="34" charset="0"/>
                <a:cs typeface="Times New Roman" panose="02020603050405020304" pitchFamily="18" charset="0"/>
              </a:rPr>
              <a:t> με την κληροδοσία οι νόμιμοι </a:t>
            </a:r>
            <a:r>
              <a:rPr lang="el-GR" dirty="0" err="1">
                <a:effectLst/>
                <a:latin typeface="Calibri" panose="020F0502020204030204" pitchFamily="34" charset="0"/>
                <a:ea typeface="Calibri" panose="020F0502020204030204" pitchFamily="34" charset="0"/>
                <a:cs typeface="Times New Roman" panose="02020603050405020304" pitchFamily="18" charset="0"/>
              </a:rPr>
              <a:t>μεριδούχοι</a:t>
            </a:r>
            <a:r>
              <a:rPr lang="el-GR" dirty="0">
                <a:effectLst/>
                <a:latin typeface="Calibri" panose="020F0502020204030204" pitchFamily="34" charset="0"/>
                <a:ea typeface="Calibri" panose="020F0502020204030204" pitchFamily="34" charset="0"/>
                <a:cs typeface="Times New Roman" panose="02020603050405020304" pitchFamily="18" charset="0"/>
              </a:rPr>
              <a:t> (Γ, Δ και Σ) που λαμβάνουν καθαρή τη νόμιμη μοίρα που τους αναλογεί (ΑΚ 1829). </a:t>
            </a:r>
            <a:r>
              <a:rPr lang="el-GR" dirty="0" err="1">
                <a:effectLst/>
                <a:latin typeface="Calibri" panose="020F0502020204030204" pitchFamily="34" charset="0"/>
                <a:ea typeface="Calibri" panose="020F0502020204030204" pitchFamily="34" charset="0"/>
                <a:cs typeface="Times New Roman" panose="02020603050405020304" pitchFamily="18" charset="0"/>
              </a:rPr>
              <a:t>Βαρύνονται</a:t>
            </a:r>
            <a:r>
              <a:rPr lang="el-GR" dirty="0">
                <a:effectLst/>
                <a:latin typeface="Calibri" panose="020F0502020204030204" pitchFamily="34" charset="0"/>
                <a:ea typeface="Calibri" panose="020F0502020204030204" pitchFamily="34" charset="0"/>
                <a:cs typeface="Times New Roman" panose="02020603050405020304" pitchFamily="18" charset="0"/>
              </a:rPr>
              <a:t> οι εκ διαθήκης κληρονόμοι (ΑΚ 1967 § 2) ο καθένας ανάλογα με την εκ διαθήκης κληρονομική μερίδα του (Α και Β από ¼ και Ι 2/4) (ΑΚ 1968 § 1, 1901 § 1) </a:t>
            </a:r>
            <a:endParaRPr lang="en-US" dirty="0"/>
          </a:p>
        </p:txBody>
      </p:sp>
    </p:spTree>
    <p:extLst>
      <p:ext uri="{BB962C8B-B14F-4D97-AF65-F5344CB8AC3E}">
        <p14:creationId xmlns:p14="http://schemas.microsoft.com/office/powerpoint/2010/main" val="130741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223E4E-B454-753D-55D9-79500616871F}"/>
              </a:ext>
            </a:extLst>
          </p:cNvPr>
          <p:cNvSpPr>
            <a:spLocks noGrp="1"/>
          </p:cNvSpPr>
          <p:nvPr>
            <p:ph type="title"/>
          </p:nvPr>
        </p:nvSpPr>
        <p:spPr>
          <a:xfrm>
            <a:off x="1295402" y="982132"/>
            <a:ext cx="9601196" cy="1377610"/>
          </a:xfrm>
        </p:spPr>
        <p:txBody>
          <a:bodyPr>
            <a:normAutofit/>
          </a:bodyPr>
          <a:lstStyle/>
          <a:p>
            <a:r>
              <a:rPr lang="el-GR" sz="2800" b="1" dirty="0">
                <a:effectLst/>
                <a:latin typeface="Times New Roman" panose="02020603050405020304" pitchFamily="18" charset="0"/>
                <a:ea typeface="Calibri" panose="020F0502020204030204" pitchFamily="34" charset="0"/>
                <a:cs typeface="Arial" panose="020B0604020202020204" pitchFamily="34" charset="0"/>
              </a:rPr>
              <a:t>1) Είναι έγκυρη από πλευράς τύπου η διαθήκη; [2 μονάδες]</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l-GR" dirty="0"/>
          </a:p>
        </p:txBody>
      </p:sp>
      <p:sp>
        <p:nvSpPr>
          <p:cNvPr id="3" name="Θέση περιεχομένου 2">
            <a:extLst>
              <a:ext uri="{FF2B5EF4-FFF2-40B4-BE49-F238E27FC236}">
                <a16:creationId xmlns:a16="http://schemas.microsoft.com/office/drawing/2014/main" id="{37BAEAA9-53E0-48E9-CEE0-E6D75419DD2A}"/>
              </a:ext>
            </a:extLst>
          </p:cNvPr>
          <p:cNvSpPr>
            <a:spLocks noGrp="1"/>
          </p:cNvSpPr>
          <p:nvPr>
            <p:ph idx="1"/>
          </p:nvPr>
        </p:nvSpPr>
        <p:spPr>
          <a:xfrm>
            <a:off x="1295402" y="2713702"/>
            <a:ext cx="9601196" cy="3162165"/>
          </a:xfrm>
        </p:spPr>
        <p:txBody>
          <a:bodyPr>
            <a:normAutofit fontScale="92500" lnSpcReduction="10000"/>
          </a:bodyPr>
          <a:lstStyle/>
          <a:p>
            <a:pPr algn="just"/>
            <a:r>
              <a:rPr lang="el-GR" sz="1800" b="0" i="1" dirty="0">
                <a:solidFill>
                  <a:srgbClr val="333333"/>
                </a:solidFill>
                <a:effectLst/>
                <a:latin typeface="Roboto" panose="02000000000000000000" pitchFamily="2" charset="0"/>
              </a:rPr>
              <a:t>ΑΚΑ 1721: Η ιδιόγραφη διαθήκη γράφεται </a:t>
            </a:r>
            <a:r>
              <a:rPr lang="el-GR" sz="1800" b="1" i="1" dirty="0">
                <a:solidFill>
                  <a:srgbClr val="333333"/>
                </a:solidFill>
                <a:effectLst/>
                <a:latin typeface="Roboto" panose="02000000000000000000" pitchFamily="2" charset="0"/>
              </a:rPr>
              <a:t>ολόκληρη με το χέρι του διαθέτη</a:t>
            </a:r>
            <a:r>
              <a:rPr lang="el-GR" sz="1800" b="0" i="1" dirty="0">
                <a:solidFill>
                  <a:srgbClr val="333333"/>
                </a:solidFill>
                <a:effectLst/>
                <a:latin typeface="Roboto" panose="02000000000000000000" pitchFamily="2" charset="0"/>
              </a:rPr>
              <a:t>, </a:t>
            </a:r>
            <a:r>
              <a:rPr lang="el-GR" sz="1800" b="1" i="1" dirty="0">
                <a:solidFill>
                  <a:srgbClr val="333333"/>
                </a:solidFill>
                <a:effectLst/>
                <a:latin typeface="Roboto" panose="02000000000000000000" pitchFamily="2" charset="0"/>
              </a:rPr>
              <a:t>χρονολογείται και υπογράφεται απ' αυτόν</a:t>
            </a:r>
            <a:r>
              <a:rPr lang="el-GR" sz="1800" b="0" i="1" dirty="0">
                <a:solidFill>
                  <a:srgbClr val="333333"/>
                </a:solidFill>
                <a:effectLst/>
                <a:latin typeface="Roboto" panose="02000000000000000000" pitchFamily="2" charset="0"/>
              </a:rPr>
              <a:t>. Από τη χρονολογία πρέπει να προκύπτει η ημέρα, ο μήνας και το έτος.</a:t>
            </a:r>
          </a:p>
          <a:p>
            <a:pPr algn="just"/>
            <a:endParaRPr lang="el-GR" sz="1800" i="1" dirty="0"/>
          </a:p>
          <a:p>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a:p>
            <a:r>
              <a:rPr lang="el-GR" sz="1800" dirty="0">
                <a:effectLst/>
                <a:latin typeface="Times New Roman" panose="02020603050405020304" pitchFamily="18" charset="0"/>
                <a:ea typeface="Calibri" panose="020F0502020204030204" pitchFamily="34" charset="0"/>
                <a:cs typeface="Arial" panose="020B0604020202020204" pitchFamily="34" charset="0"/>
              </a:rPr>
              <a:t>Η διαθήκη φέρει νόμιμη χρονολογία και υπογραφή, συνεπώς είναι έγκυρη.</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072938B-3247-286B-27B6-32D909EE0527}"/>
              </a:ext>
            </a:extLst>
          </p:cNvPr>
          <p:cNvGraphicFramePr>
            <a:graphicFrameLocks noGrp="1"/>
          </p:cNvGraphicFramePr>
          <p:nvPr>
            <p:extLst>
              <p:ext uri="{D42A27DB-BD31-4B8C-83A1-F6EECF244321}">
                <p14:modId xmlns:p14="http://schemas.microsoft.com/office/powerpoint/2010/main" val="3498288815"/>
              </p:ext>
            </p:extLst>
          </p:nvPr>
        </p:nvGraphicFramePr>
        <p:xfrm>
          <a:off x="2140155" y="3249151"/>
          <a:ext cx="8128000" cy="2123440"/>
        </p:xfrm>
        <a:graphic>
          <a:graphicData uri="http://schemas.openxmlformats.org/drawingml/2006/table">
            <a:tbl>
              <a:tblPr firstRow="1" bandRow="1">
                <a:tableStyleId>{5C22544A-7EE6-4342-B048-85BDC9FD1C3A}</a:tableStyleId>
              </a:tblPr>
              <a:tblGrid>
                <a:gridCol w="6227097">
                  <a:extLst>
                    <a:ext uri="{9D8B030D-6E8A-4147-A177-3AD203B41FA5}">
                      <a16:colId xmlns:a16="http://schemas.microsoft.com/office/drawing/2014/main" val="3138274531"/>
                    </a:ext>
                  </a:extLst>
                </a:gridCol>
                <a:gridCol w="1900903">
                  <a:extLst>
                    <a:ext uri="{9D8B030D-6E8A-4147-A177-3AD203B41FA5}">
                      <a16:colId xmlns:a16="http://schemas.microsoft.com/office/drawing/2014/main" val="4060549891"/>
                    </a:ext>
                  </a:extLst>
                </a:gridCol>
              </a:tblGrid>
              <a:tr h="370840">
                <a:tc>
                  <a:txBody>
                    <a:bodyPr/>
                    <a:lstStyle/>
                    <a:p>
                      <a:pPr algn="ctr"/>
                      <a:r>
                        <a:rPr lang="el-GR" dirty="0"/>
                        <a:t>ΠΡΟΫΠΟΘΕΣΕΙΣ ΕΓΚΥΡΟΤΗΤΑΣ</a:t>
                      </a:r>
                      <a:endParaRPr lang="en-US" dirty="0"/>
                    </a:p>
                  </a:txBody>
                  <a:tcPr/>
                </a:tc>
                <a:tc>
                  <a:txBody>
                    <a:bodyPr/>
                    <a:lstStyle/>
                    <a:p>
                      <a:endParaRPr lang="en-US"/>
                    </a:p>
                  </a:txBody>
                  <a:tcPr/>
                </a:tc>
                <a:extLst>
                  <a:ext uri="{0D108BD9-81ED-4DB2-BD59-A6C34878D82A}">
                    <a16:rowId xmlns:a16="http://schemas.microsoft.com/office/drawing/2014/main" val="1934519828"/>
                  </a:ext>
                </a:extLst>
              </a:tr>
              <a:tr h="370840">
                <a:tc>
                  <a:txBody>
                    <a:bodyPr/>
                    <a:lstStyle/>
                    <a:p>
                      <a:r>
                        <a:rPr lang="el-GR" dirty="0"/>
                        <a:t>Ολόκληρη με το χέρι του διαθέτη</a:t>
                      </a:r>
                      <a:endParaRPr lang="en-US" dirty="0"/>
                    </a:p>
                  </a:txBody>
                  <a:tcPr/>
                </a:tc>
                <a:tc>
                  <a:txBody>
                    <a:bodyPr/>
                    <a:lstStyle/>
                    <a:p>
                      <a:pPr>
                        <a:tabLst>
                          <a:tab pos="1169988" algn="l"/>
                        </a:tabLst>
                      </a:pPr>
                      <a:r>
                        <a:rPr lang="en-US" dirty="0"/>
                        <a:t>√</a:t>
                      </a:r>
                    </a:p>
                  </a:txBody>
                  <a:tcPr/>
                </a:tc>
                <a:extLst>
                  <a:ext uri="{0D108BD9-81ED-4DB2-BD59-A6C34878D82A}">
                    <a16:rowId xmlns:a16="http://schemas.microsoft.com/office/drawing/2014/main" val="812712864"/>
                  </a:ext>
                </a:extLst>
              </a:tr>
              <a:tr h="370840">
                <a:tc>
                  <a:txBody>
                    <a:bodyPr/>
                    <a:lstStyle/>
                    <a:p>
                      <a:r>
                        <a:rPr lang="el-GR" dirty="0"/>
                        <a:t>Χρονολογείται π.χ. Πρωτομαγιά 2024 ή  Κυριακή του Πάσχα 2921</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4169676775"/>
                  </a:ext>
                </a:extLst>
              </a:tr>
              <a:tr h="370840">
                <a:tc>
                  <a:txBody>
                    <a:bodyPr/>
                    <a:lstStyle/>
                    <a:p>
                      <a:r>
                        <a:rPr lang="en-US" dirty="0"/>
                        <a:t>Y</a:t>
                      </a:r>
                      <a:r>
                        <a:rPr lang="el-GR" dirty="0" err="1"/>
                        <a:t>πογράφεται</a:t>
                      </a:r>
                      <a:r>
                        <a:rPr lang="el-GR" dirty="0"/>
                        <a:t> ο Πρόεδρος του ΑΠ ή ο μοναχογιός σου</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84712667"/>
                  </a:ext>
                </a:extLst>
              </a:tr>
              <a:tr h="370840">
                <a:tc>
                  <a:txBody>
                    <a:bodyPr/>
                    <a:lstStyle/>
                    <a:p>
                      <a:r>
                        <a:rPr lang="el-GR" sz="1800" i="1" dirty="0" err="1">
                          <a:effectLst/>
                          <a:latin typeface="Times New Roman" panose="02020603050405020304" pitchFamily="18" charset="0"/>
                          <a:ea typeface="Calibri" panose="020F0502020204030204" pitchFamily="34" charset="0"/>
                          <a:cs typeface="Arial" panose="020B0604020202020204" pitchFamily="34" charset="0"/>
                        </a:rPr>
                        <a:t>Απ</a:t>
                      </a:r>
                      <a:r>
                        <a:rPr lang="el-GR" sz="1800" i="1" dirty="0">
                          <a:effectLst/>
                          <a:latin typeface="Times New Roman" panose="02020603050405020304" pitchFamily="18" charset="0"/>
                          <a:ea typeface="Calibri" panose="020F0502020204030204" pitchFamily="34" charset="0"/>
                          <a:cs typeface="Arial" panose="020B0604020202020204" pitchFamily="34" charset="0"/>
                        </a:rPr>
                        <a:t>. Γεωργιάδης, </a:t>
                      </a:r>
                      <a:r>
                        <a:rPr lang="el-GR" sz="1800" dirty="0">
                          <a:effectLst/>
                          <a:latin typeface="Times New Roman" panose="02020603050405020304" pitchFamily="18" charset="0"/>
                          <a:ea typeface="Calibri" panose="020F0502020204030204" pitchFamily="34" charset="0"/>
                          <a:cs typeface="Arial" panose="020B0604020202020204" pitchFamily="34" charset="0"/>
                        </a:rPr>
                        <a:t>ΚλΔ², </a:t>
                      </a:r>
                      <a:r>
                        <a:rPr lang="el-GR" sz="1800" dirty="0">
                          <a:effectLst/>
                          <a:latin typeface="Corbel" panose="020B0503020204020204" pitchFamily="34"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Arial" panose="020B0604020202020204" pitchFamily="34" charset="0"/>
                        </a:rPr>
                        <a:t> 13,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αρ</a:t>
                      </a:r>
                      <a:r>
                        <a:rPr lang="el-GR" sz="1800" dirty="0">
                          <a:effectLst/>
                          <a:latin typeface="Times New Roman" panose="02020603050405020304" pitchFamily="18" charset="0"/>
                          <a:ea typeface="Calibri" panose="020F0502020204030204" pitchFamily="34" charset="0"/>
                          <a:cs typeface="Arial" panose="020B0604020202020204" pitchFamily="34" charset="0"/>
                        </a:rPr>
                        <a:t>. 23, 35 (όχι Κυριακή του Απρίλη ή ένα από τα παιδιά σου)</a:t>
                      </a:r>
                      <a:endParaRPr lang="en-US" dirty="0"/>
                    </a:p>
                  </a:txBody>
                  <a:tcPr/>
                </a:tc>
                <a:tc>
                  <a:txBody>
                    <a:bodyPr/>
                    <a:lstStyle/>
                    <a:p>
                      <a:endParaRPr lang="en-US" dirty="0"/>
                    </a:p>
                  </a:txBody>
                  <a:tcPr/>
                </a:tc>
                <a:extLst>
                  <a:ext uri="{0D108BD9-81ED-4DB2-BD59-A6C34878D82A}">
                    <a16:rowId xmlns:a16="http://schemas.microsoft.com/office/drawing/2014/main" val="2327324630"/>
                  </a:ext>
                </a:extLst>
              </a:tr>
            </a:tbl>
          </a:graphicData>
        </a:graphic>
      </p:graphicFrame>
    </p:spTree>
    <p:extLst>
      <p:ext uri="{BB962C8B-B14F-4D97-AF65-F5344CB8AC3E}">
        <p14:creationId xmlns:p14="http://schemas.microsoft.com/office/powerpoint/2010/main" val="378011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223E4E-B454-753D-55D9-79500616871F}"/>
              </a:ext>
            </a:extLst>
          </p:cNvPr>
          <p:cNvSpPr>
            <a:spLocks noGrp="1"/>
          </p:cNvSpPr>
          <p:nvPr>
            <p:ph type="title"/>
          </p:nvPr>
        </p:nvSpPr>
        <p:spPr>
          <a:xfrm>
            <a:off x="1295402" y="982132"/>
            <a:ext cx="9601196" cy="1377610"/>
          </a:xfrm>
        </p:spPr>
        <p:txBody>
          <a:bodyPr>
            <a:normAutofit/>
          </a:bodyPr>
          <a:lstStyle/>
          <a:p>
            <a:r>
              <a:rPr lang="el-GR" sz="2800" b="1" dirty="0">
                <a:effectLst/>
                <a:latin typeface="Times New Roman" panose="02020603050405020304" pitchFamily="18" charset="0"/>
                <a:ea typeface="Calibri" panose="020F0502020204030204" pitchFamily="34" charset="0"/>
                <a:cs typeface="Arial" panose="020B0604020202020204" pitchFamily="34" charset="0"/>
              </a:rPr>
              <a:t>1) Είναι έγκυρη από πλευράς τύπου η διαθήκη; [2 μονάδες]</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l-GR" dirty="0"/>
          </a:p>
        </p:txBody>
      </p:sp>
      <p:sp>
        <p:nvSpPr>
          <p:cNvPr id="3" name="Θέση περιεχομένου 2">
            <a:extLst>
              <a:ext uri="{FF2B5EF4-FFF2-40B4-BE49-F238E27FC236}">
                <a16:creationId xmlns:a16="http://schemas.microsoft.com/office/drawing/2014/main" id="{37BAEAA9-53E0-48E9-CEE0-E6D75419DD2A}"/>
              </a:ext>
            </a:extLst>
          </p:cNvPr>
          <p:cNvSpPr>
            <a:spLocks noGrp="1"/>
          </p:cNvSpPr>
          <p:nvPr>
            <p:ph idx="1"/>
          </p:nvPr>
        </p:nvSpPr>
        <p:spPr>
          <a:xfrm>
            <a:off x="1295402" y="2713702"/>
            <a:ext cx="9601196" cy="3162165"/>
          </a:xfrm>
        </p:spPr>
        <p:txBody>
          <a:bodyPr>
            <a:normAutofit/>
          </a:bodyPr>
          <a:lstStyle/>
          <a:p>
            <a:pPr algn="just"/>
            <a:r>
              <a:rPr lang="el-GR" sz="2000" dirty="0"/>
              <a:t>Άκυρη θα ήταν η διαθήκη εάν </a:t>
            </a:r>
            <a:r>
              <a:rPr lang="el-GR" sz="2000" dirty="0" err="1"/>
              <a:t>αναφερόντα</a:t>
            </a:r>
            <a:r>
              <a:rPr lang="el-GR" sz="2000" dirty="0"/>
              <a:t> «Μια Κυριακή του </a:t>
            </a:r>
            <a:r>
              <a:rPr lang="el-GR" sz="2000" dirty="0" err="1"/>
              <a:t>ΑΠρίλη</a:t>
            </a:r>
            <a:r>
              <a:rPr lang="el-GR" sz="2000" dirty="0"/>
              <a:t>» γιατί τότε η χρονολογία δεν θα ήταν βέβαιη.</a:t>
            </a:r>
          </a:p>
          <a:p>
            <a:pPr algn="just"/>
            <a:r>
              <a:rPr lang="el-GR" sz="2000" dirty="0"/>
              <a:t>Επίσης άκυρη θα ήταν η υπογραφή με σταυρό. Ακόμα και σε αυτή την περίπτωση όμως εάν υπέγραφε ο κληρονομούμενος με σταυρό και συνάγεται ποιος είναι θα την δεχόμασταν ως έγκυρη.</a:t>
            </a:r>
          </a:p>
          <a:p>
            <a:pPr algn="just"/>
            <a:r>
              <a:rPr lang="el-GR" sz="2000" dirty="0"/>
              <a:t>Η ηλεκτρονική υπογραφή σε </a:t>
            </a:r>
            <a:r>
              <a:rPr lang="el-GR" sz="2000" dirty="0" err="1"/>
              <a:t>ηλ</a:t>
            </a:r>
            <a:r>
              <a:rPr lang="el-GR" sz="2000" dirty="0"/>
              <a:t>. διαθήκη επίσης δεν γίνεται δεκτή γιατί μπορεί να την συνάξει και κάποιος τρίτος εάν γνωρίζει τον αλγόριθμο. Εξάλλου, ο νόμος απαιτεί ιδιόχειρη σύνταξη διαθήκης.</a:t>
            </a:r>
            <a:endParaRPr lang="el-GR" sz="2000" dirty="0">
              <a:latin typeface="Times New Roman" panose="02020603050405020304" pitchFamily="18" charset="0"/>
              <a:ea typeface="Calibri" panose="020F0502020204030204" pitchFamily="34" charset="0"/>
              <a:cs typeface="Arial" panose="020B0604020202020204" pitchFamily="34" charset="0"/>
            </a:endParaRPr>
          </a:p>
          <a:p>
            <a:pPr algn="just"/>
            <a:endParaRPr lang="el-GR" sz="1800" dirty="0"/>
          </a:p>
        </p:txBody>
      </p:sp>
    </p:spTree>
    <p:extLst>
      <p:ext uri="{BB962C8B-B14F-4D97-AF65-F5344CB8AC3E}">
        <p14:creationId xmlns:p14="http://schemas.microsoft.com/office/powerpoint/2010/main" val="92287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08F6-5935-174B-3AF7-71A6AFD04A81}"/>
              </a:ext>
            </a:extLst>
          </p:cNvPr>
          <p:cNvSpPr>
            <a:spLocks noGrp="1"/>
          </p:cNvSpPr>
          <p:nvPr>
            <p:ph type="title"/>
          </p:nvPr>
        </p:nvSpPr>
        <p:spPr>
          <a:xfrm>
            <a:off x="1295400" y="982132"/>
            <a:ext cx="9601196" cy="850489"/>
          </a:xfrm>
        </p:spPr>
        <p:txBody>
          <a:bodyPr>
            <a:normAutofit fontScale="90000"/>
          </a:bodyPr>
          <a:lstStyle/>
          <a:p>
            <a:r>
              <a:rPr lang="el-GR" b="1" dirty="0">
                <a:latin typeface="Times New Roman" panose="02020603050405020304" pitchFamily="18" charset="0"/>
                <a:ea typeface="Calibri" panose="020F0502020204030204" pitchFamily="34" charset="0"/>
                <a:cs typeface="Arial" panose="020B0604020202020204" pitchFamily="34" charset="0"/>
              </a:rPr>
              <a:t>2</a:t>
            </a:r>
            <a:r>
              <a:rPr lang="el-GR" sz="4000" b="1" dirty="0">
                <a:latin typeface="Times New Roman" panose="02020603050405020304" pitchFamily="18" charset="0"/>
                <a:ea typeface="Calibri" panose="020F0502020204030204" pitchFamily="34" charset="0"/>
                <a:cs typeface="Arial" panose="020B0604020202020204" pitchFamily="34" charset="0"/>
              </a:rPr>
              <a:t>) Ποιοι θα κληρονομήσουν τον Κ και κατά ποιο ποσοστό; [4 μονάδες]</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E088ECC-450E-AD23-09A8-C2D265A8168D}"/>
              </a:ext>
            </a:extLst>
          </p:cNvPr>
          <p:cNvSpPr>
            <a:spLocks noGrp="1"/>
          </p:cNvSpPr>
          <p:nvPr>
            <p:ph idx="1"/>
          </p:nvPr>
        </p:nvSpPr>
        <p:spPr/>
        <p:txBody>
          <a:bodyPr>
            <a:normAutofit/>
          </a:bodyPr>
          <a:lstStyle/>
          <a:p>
            <a:pPr marL="0" indent="0" algn="just">
              <a:lnSpc>
                <a:spcPct val="150000"/>
              </a:lnSpc>
              <a:spcAft>
                <a:spcPts val="800"/>
              </a:spcAft>
              <a:buNone/>
            </a:pPr>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CF7576A-57CA-7B5D-3759-9CBB62FB28A4}"/>
              </a:ext>
            </a:extLst>
          </p:cNvPr>
          <p:cNvGraphicFramePr>
            <a:graphicFrameLocks noGrp="1"/>
          </p:cNvGraphicFramePr>
          <p:nvPr>
            <p:extLst>
              <p:ext uri="{D42A27DB-BD31-4B8C-83A1-F6EECF244321}">
                <p14:modId xmlns:p14="http://schemas.microsoft.com/office/powerpoint/2010/main" val="871664423"/>
              </p:ext>
            </p:extLst>
          </p:nvPr>
        </p:nvGraphicFramePr>
        <p:xfrm>
          <a:off x="766916" y="1644413"/>
          <a:ext cx="10628670" cy="4431923"/>
        </p:xfrm>
        <a:graphic>
          <a:graphicData uri="http://schemas.openxmlformats.org/drawingml/2006/table">
            <a:tbl>
              <a:tblPr firstRow="1" bandRow="1">
                <a:tableStyleId>{5C22544A-7EE6-4342-B048-85BDC9FD1C3A}</a:tableStyleId>
              </a:tblPr>
              <a:tblGrid>
                <a:gridCol w="3542890">
                  <a:extLst>
                    <a:ext uri="{9D8B030D-6E8A-4147-A177-3AD203B41FA5}">
                      <a16:colId xmlns:a16="http://schemas.microsoft.com/office/drawing/2014/main" val="899014029"/>
                    </a:ext>
                  </a:extLst>
                </a:gridCol>
                <a:gridCol w="3542890">
                  <a:extLst>
                    <a:ext uri="{9D8B030D-6E8A-4147-A177-3AD203B41FA5}">
                      <a16:colId xmlns:a16="http://schemas.microsoft.com/office/drawing/2014/main" val="3862709212"/>
                    </a:ext>
                  </a:extLst>
                </a:gridCol>
                <a:gridCol w="3542890">
                  <a:extLst>
                    <a:ext uri="{9D8B030D-6E8A-4147-A177-3AD203B41FA5}">
                      <a16:colId xmlns:a16="http://schemas.microsoft.com/office/drawing/2014/main" val="3842860702"/>
                    </a:ext>
                  </a:extLst>
                </a:gridCol>
              </a:tblGrid>
              <a:tr h="324287">
                <a:tc>
                  <a:txBody>
                    <a:bodyPr/>
                    <a:lstStyle/>
                    <a:p>
                      <a:pPr algn="ctr"/>
                      <a:r>
                        <a:rPr lang="el-GR" sz="1200" dirty="0">
                          <a:latin typeface="Times New Roman" panose="02020603050405020304" pitchFamily="18" charset="0"/>
                          <a:cs typeface="Times New Roman" panose="02020603050405020304" pitchFamily="18" charset="0"/>
                        </a:rPr>
                        <a:t>Άρθρο ΑΚ</a:t>
                      </a:r>
                      <a:endParaRPr lang="en-US" sz="1200" dirty="0">
                        <a:latin typeface="Times New Roman" panose="02020603050405020304" pitchFamily="18" charset="0"/>
                        <a:cs typeface="Times New Roman" panose="02020603050405020304" pitchFamily="18" charset="0"/>
                      </a:endParaRPr>
                    </a:p>
                  </a:txBody>
                  <a:tcPr/>
                </a:tc>
                <a:tc>
                  <a:txBody>
                    <a:bodyPr/>
                    <a:lstStyle/>
                    <a:p>
                      <a:pPr algn="just"/>
                      <a:endParaRPr lang="en-US" sz="1200">
                        <a:latin typeface="Times New Roman" panose="02020603050405020304" pitchFamily="18" charset="0"/>
                        <a:cs typeface="Times New Roman" panose="02020603050405020304" pitchFamily="18" charset="0"/>
                      </a:endParaRPr>
                    </a:p>
                  </a:txBody>
                  <a:tcPr/>
                </a:tc>
                <a:tc>
                  <a:txBody>
                    <a:bodyPr/>
                    <a:lstStyle/>
                    <a:p>
                      <a:pPr algn="just"/>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7350125"/>
                  </a:ext>
                </a:extLst>
              </a:tr>
              <a:tr h="756670">
                <a:tc>
                  <a:txBody>
                    <a:bodyPr/>
                    <a:lstStyle/>
                    <a:p>
                      <a:pPr algn="just">
                        <a:lnSpc>
                          <a:spcPct val="150000"/>
                        </a:lnSpc>
                        <a:spcAft>
                          <a:spcPts val="80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1823</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0" i="0" dirty="0">
                          <a:solidFill>
                            <a:srgbClr val="333333"/>
                          </a:solidFill>
                          <a:effectLst/>
                          <a:latin typeface="Times New Roman" panose="02020603050405020304" pitchFamily="18" charset="0"/>
                          <a:cs typeface="Times New Roman" panose="02020603050405020304" pitchFamily="18" charset="0"/>
                        </a:rPr>
                        <a:t>Αν ο εξ αδιαθέτου κληρονόμος εξέπεσε πριν από την επαγωγή ή μετά την επαγωγή</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Δεν έχει ασκηθεί αγωγή διαζυγίου για κάποιο βάσιμο λόγο</a:t>
                      </a:r>
                    </a:p>
                    <a:p>
                      <a:pPr algn="just"/>
                      <a:endParaRPr lang="en-US"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6423079"/>
                  </a:ext>
                </a:extLst>
              </a:tr>
              <a:tr h="972861">
                <a:tc>
                  <a:txBody>
                    <a:bodyPr/>
                    <a:lstStyle/>
                    <a:p>
                      <a:pPr algn="just">
                        <a:lnSpc>
                          <a:spcPct val="150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1842</a:t>
                      </a:r>
                      <a:endParaRPr lang="en-US" sz="1200" dirty="0">
                        <a:latin typeface="Times New Roman" panose="02020603050405020304" pitchFamily="18" charset="0"/>
                        <a:cs typeface="Times New Roman" panose="02020603050405020304" pitchFamily="18" charset="0"/>
                      </a:endParaRPr>
                    </a:p>
                  </a:txBody>
                  <a:tcPr/>
                </a:tc>
                <a:tc>
                  <a:txBody>
                    <a:bodyPr/>
                    <a:lstStyle/>
                    <a:p>
                      <a:pPr algn="just"/>
                      <a:r>
                        <a:rPr lang="el-GR" sz="1200" b="0" i="0" dirty="0">
                          <a:solidFill>
                            <a:srgbClr val="333333"/>
                          </a:solidFill>
                          <a:effectLst/>
                          <a:latin typeface="Times New Roman" panose="02020603050405020304" pitchFamily="18" charset="0"/>
                          <a:cs typeface="Times New Roman" panose="02020603050405020304" pitchFamily="18" charset="0"/>
                        </a:rPr>
                        <a:t>Ο διαθέτης μπορεί να αποκληρώσει το σύζυγο του, αν κατά το χρόνο του θανάτου είχε δικαίωμα να ασκήσει αγωγή διαζυγίου για βάσιμο λόγο αναγόμενο σε υπαιτιότητα του συζύγου του. + ΑΚ  1439 </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0" i="0" dirty="0">
                          <a:solidFill>
                            <a:srgbClr val="FF0000"/>
                          </a:solidFill>
                          <a:effectLst/>
                          <a:latin typeface="Times New Roman" panose="02020603050405020304" pitchFamily="18" charset="0"/>
                          <a:cs typeface="Times New Roman" panose="02020603050405020304" pitchFamily="18" charset="0"/>
                        </a:rPr>
                        <a:t>Δεν υφίσταται νόμιμος λόγος αποκλεισμού  </a:t>
                      </a:r>
                      <a:r>
                        <a:rPr lang="el-GR"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από τη νόμιμη μοίρα με στενή έννοια</a:t>
                      </a:r>
                    </a:p>
                    <a:p>
                      <a:pPr algn="just"/>
                      <a:endParaRPr lang="en-US"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8138091"/>
                  </a:ext>
                </a:extLst>
              </a:tr>
              <a:tr h="97286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1713</a:t>
                      </a:r>
                      <a:endParaRPr lang="en-US" sz="1200" dirty="0">
                        <a:latin typeface="Times New Roman" panose="02020603050405020304" pitchFamily="18" charset="0"/>
                        <a:cs typeface="Times New Roman" panose="02020603050405020304" pitchFamily="18" charset="0"/>
                      </a:endParaRPr>
                    </a:p>
                  </a:txBody>
                  <a:tcPr/>
                </a:tc>
                <a:tc>
                  <a:txBody>
                    <a:bodyPr/>
                    <a:lstStyle/>
                    <a:p>
                      <a:pPr algn="just"/>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Ο κληρονομούμενος μπορεί με διαθήκη να αποκλείσει από την εξ αδιαθέτου διαδοχή ορισμένο συγγενή ή το σύζυγο, με την επιφύλαξη των </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διατάξων</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για τη νόμιμη μοίρα + 1825</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Αποκλήρωση με ευρεία έννοια, όπου διατηρείται το </a:t>
                      </a:r>
                      <a:r>
                        <a:rPr lang="el-GR"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δίκαιωμα</a:t>
                      </a:r>
                      <a:r>
                        <a:rPr lang="el-G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της νόμιμης μοίρας</a:t>
                      </a:r>
                    </a:p>
                    <a:p>
                      <a:pPr algn="just"/>
                      <a:endParaRPr lang="en-US"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0720010"/>
                  </a:ext>
                </a:extLst>
              </a:tr>
              <a:tr h="1405244">
                <a:tc>
                  <a:txBody>
                    <a:bodyPr/>
                    <a:lstStyle/>
                    <a:p>
                      <a:pPr algn="just"/>
                      <a:r>
                        <a:rPr lang="el-GR" sz="1200" dirty="0">
                          <a:effectLst/>
                          <a:latin typeface="Times New Roman" panose="02020603050405020304" pitchFamily="18" charset="0"/>
                          <a:ea typeface="Calibri" panose="020F0502020204030204" pitchFamily="34" charset="0"/>
                          <a:cs typeface="Times New Roman" panose="02020603050405020304" pitchFamily="18" charset="0"/>
                        </a:rPr>
                        <a:t>1790</a:t>
                      </a:r>
                      <a:endParaRPr lang="en-US" sz="1200" dirty="0">
                        <a:latin typeface="Times New Roman" panose="02020603050405020304" pitchFamily="18" charset="0"/>
                        <a:cs typeface="Times New Roman" panose="02020603050405020304" pitchFamily="18" charset="0"/>
                      </a:endParaRPr>
                    </a:p>
                  </a:txBody>
                  <a:tcPr/>
                </a:tc>
                <a:tc>
                  <a:txBody>
                    <a:bodyPr/>
                    <a:lstStyle/>
                    <a:p>
                      <a:pPr algn="just" fontAlgn="base"/>
                      <a:r>
                        <a:rPr lang="el-GR" sz="1200" b="0" i="0" kern="1200" dirty="0">
                          <a:solidFill>
                            <a:schemeClr val="dk1"/>
                          </a:solidFill>
                          <a:effectLst/>
                          <a:latin typeface="Times New Roman" panose="02020603050405020304" pitchFamily="18" charset="0"/>
                          <a:ea typeface="+mn-ea"/>
                          <a:cs typeface="Times New Roman" panose="02020603050405020304" pitchFamily="18" charset="0"/>
                        </a:rPr>
                        <a:t>Αν ο διαθέτης μνημόνευσε στη διαθήκη τους «εξ αδιαθέτου» ή τους «νόμιμους» κληρονόμους του ή τους «συγγενείς» του θεωρείται ότι έχουν τιμηθεί εκείνοι που καλούνται εξ αδιαθέτου κατά το χρόνο της επαγωγής, κατά την αναλογία της μερίδας τους.</a:t>
                      </a:r>
                    </a:p>
                    <a:p>
                      <a:pPr algn="just"/>
                      <a:endParaRPr lang="en-US" sz="1200" dirty="0">
                        <a:latin typeface="Times New Roman" panose="02020603050405020304" pitchFamily="18" charset="0"/>
                        <a:cs typeface="Times New Roman" panose="02020603050405020304" pitchFamily="18" charset="0"/>
                      </a:endParaRPr>
                    </a:p>
                  </a:txBody>
                  <a:tcPr/>
                </a:tc>
                <a:tc>
                  <a:txBody>
                    <a:bodyPr/>
                    <a:lstStyle/>
                    <a:p>
                      <a:pPr algn="just"/>
                      <a:r>
                        <a:rPr lang="el-G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Στην κληρονομία του Κ καλείται εκ διαθήκης η Μ </a:t>
                      </a:r>
                      <a:endParaRPr lang="en-US" sz="1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9581023"/>
                  </a:ext>
                </a:extLst>
              </a:tr>
            </a:tbl>
          </a:graphicData>
        </a:graphic>
      </p:graphicFrame>
    </p:spTree>
    <p:extLst>
      <p:ext uri="{BB962C8B-B14F-4D97-AF65-F5344CB8AC3E}">
        <p14:creationId xmlns:p14="http://schemas.microsoft.com/office/powerpoint/2010/main" val="429063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97C6-959A-2174-99E0-85D63B68CB1F}"/>
              </a:ext>
            </a:extLst>
          </p:cNvPr>
          <p:cNvSpPr>
            <a:spLocks noGrp="1"/>
          </p:cNvSpPr>
          <p:nvPr>
            <p:ph type="title"/>
          </p:nvPr>
        </p:nvSpPr>
        <p:spPr/>
        <p:txBody>
          <a:bodyPr>
            <a:normAutofit fontScale="90000"/>
          </a:bodyPr>
          <a:lstStyle/>
          <a:p>
            <a:r>
              <a:rPr lang="el-GR" b="1" dirty="0">
                <a:latin typeface="Times New Roman" panose="02020603050405020304" pitchFamily="18" charset="0"/>
                <a:ea typeface="Calibri" panose="020F0502020204030204" pitchFamily="34" charset="0"/>
                <a:cs typeface="Arial" panose="020B0604020202020204" pitchFamily="34" charset="0"/>
              </a:rPr>
              <a:t>2</a:t>
            </a:r>
            <a:r>
              <a:rPr lang="el-GR" sz="4400" b="1" dirty="0">
                <a:latin typeface="Times New Roman" panose="02020603050405020304" pitchFamily="18" charset="0"/>
                <a:ea typeface="Calibri" panose="020F0502020204030204" pitchFamily="34" charset="0"/>
                <a:cs typeface="Arial" panose="020B0604020202020204" pitchFamily="34" charset="0"/>
              </a:rPr>
              <a:t>) Ποιοι θα κληρονομήσουν τον Κ και κατά ποιο ποσοστό; [4 μονάδες]</a:t>
            </a:r>
            <a:endParaRPr lang="en-US" dirty="0"/>
          </a:p>
        </p:txBody>
      </p:sp>
      <p:sp>
        <p:nvSpPr>
          <p:cNvPr id="3" name="Content Placeholder 2">
            <a:extLst>
              <a:ext uri="{FF2B5EF4-FFF2-40B4-BE49-F238E27FC236}">
                <a16:creationId xmlns:a16="http://schemas.microsoft.com/office/drawing/2014/main" id="{E5EC56FF-A33C-B7EF-ABD0-46D19DEF68A6}"/>
              </a:ext>
            </a:extLst>
          </p:cNvPr>
          <p:cNvSpPr>
            <a:spLocks noGrp="1"/>
          </p:cNvSpPr>
          <p:nvPr>
            <p:ph idx="1"/>
          </p:nvPr>
        </p:nvSpPr>
        <p:spPr/>
        <p:txBody>
          <a:bodyPr>
            <a:normAutofit fontScale="70000" lnSpcReduction="20000"/>
          </a:bodyPr>
          <a:lstStyle/>
          <a:p>
            <a:pPr marL="0" indent="0" algn="just">
              <a:lnSpc>
                <a:spcPct val="150000"/>
              </a:lnSpc>
              <a:spcAft>
                <a:spcPts val="8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Ο Κ θέλει να αφήσει όλη την περιουσία του όχι στην σύζυγό του αλλά στην «οικογένειά» του. Πρόκειται δηλ. για διάταξη υπέρ των συγγενών κατά την ΑΚ 1790. </a:t>
            </a:r>
          </a:p>
          <a:p>
            <a:pPr marL="0" indent="0" algn="just">
              <a:lnSpc>
                <a:spcPct val="150000"/>
              </a:lnSpc>
              <a:spcAft>
                <a:spcPts val="8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Εφαρμογή σε περίπτωση αμφιβολίας της ΑΚ 1790, ΑΚ 1814. </a:t>
            </a:r>
          </a:p>
          <a:p>
            <a:pPr marL="0" indent="0" algn="just">
              <a:lnSpc>
                <a:spcPct val="150000"/>
              </a:lnSpc>
              <a:spcAft>
                <a:spcPts val="800"/>
              </a:spcAft>
              <a:buNone/>
            </a:pPr>
            <a:r>
              <a:rPr lang="el-GR" sz="2400" dirty="0">
                <a:effectLst/>
                <a:latin typeface="Times New Roman" panose="02020603050405020304" pitchFamily="18" charset="0"/>
                <a:ea typeface="Calibri" panose="020F0502020204030204" pitchFamily="34" charset="0"/>
                <a:cs typeface="Arial" panose="020B0604020202020204" pitchFamily="34" charset="0"/>
              </a:rPr>
              <a:t>Σ ¼ (ΑΚ 1820, ΑΚ 1825) και Μ ¾ εκ διαθήκης (ΑΚ 1790, ΑΚ 1814).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l-GR" sz="1600" u="sng" dirty="0">
                <a:effectLst/>
                <a:latin typeface="Times New Roman" panose="02020603050405020304" pitchFamily="18" charset="0"/>
                <a:ea typeface="Calibri" panose="020F0502020204030204" pitchFamily="34" charset="0"/>
                <a:cs typeface="Arial" panose="020B0604020202020204" pitchFamily="34" charset="0"/>
              </a:rPr>
              <a:t>Βαθμολόγηση: 1 βαθμό η αναφορά στην αποκλήρωση και τα άρθρα της</a:t>
            </a:r>
          </a:p>
          <a:p>
            <a:pPr algn="just">
              <a:lnSpc>
                <a:spcPct val="150000"/>
              </a:lnSpc>
              <a:spcAft>
                <a:spcPts val="800"/>
              </a:spcAft>
            </a:pPr>
            <a:r>
              <a:rPr lang="el-GR" sz="1600" u="sng" dirty="0">
                <a:effectLst/>
                <a:latin typeface="Times New Roman" panose="02020603050405020304" pitchFamily="18" charset="0"/>
                <a:ea typeface="Calibri" panose="020F0502020204030204" pitchFamily="34" charset="0"/>
                <a:cs typeface="Arial" panose="020B0604020202020204" pitchFamily="34" charset="0"/>
              </a:rPr>
              <a:t> 1 βαθμό η αναφορά στην ερμηνευτική ΑΚ 1790</a:t>
            </a:r>
          </a:p>
          <a:p>
            <a:pPr algn="just">
              <a:lnSpc>
                <a:spcPct val="150000"/>
              </a:lnSpc>
              <a:spcAft>
                <a:spcPts val="800"/>
              </a:spcAft>
            </a:pPr>
            <a:r>
              <a:rPr lang="el-GR" sz="1600" u="sng" dirty="0">
                <a:effectLst/>
                <a:latin typeface="Times New Roman" panose="02020603050405020304" pitchFamily="18" charset="0"/>
                <a:ea typeface="Calibri" panose="020F0502020204030204" pitchFamily="34" charset="0"/>
                <a:cs typeface="Arial" panose="020B0604020202020204" pitchFamily="34" charset="0"/>
              </a:rPr>
              <a:t>1 βαθμό  η αναφορά στην νόμιμη μοίρα της Σ ΑΚ 1820 και 1825</a:t>
            </a:r>
          </a:p>
          <a:p>
            <a:pPr algn="just">
              <a:lnSpc>
                <a:spcPct val="150000"/>
              </a:lnSpc>
              <a:spcAft>
                <a:spcPts val="800"/>
              </a:spcAft>
            </a:pPr>
            <a:r>
              <a:rPr lang="el-GR" sz="1600" u="sng" dirty="0">
                <a:latin typeface="Times New Roman" panose="02020603050405020304" pitchFamily="18" charset="0"/>
                <a:ea typeface="Calibri" panose="020F0502020204030204" pitchFamily="34" charset="0"/>
                <a:cs typeface="Arial" panose="020B0604020202020204" pitchFamily="34" charset="0"/>
              </a:rPr>
              <a:t>1 βαθμό για την εκ διαθήκης διαδοχή</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8493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E8EF7E-400C-4A12-048B-55E4F50D4BE5}"/>
              </a:ext>
            </a:extLst>
          </p:cNvPr>
          <p:cNvSpPr>
            <a:spLocks noGrp="1"/>
          </p:cNvSpPr>
          <p:nvPr>
            <p:ph type="title"/>
          </p:nvPr>
        </p:nvSpPr>
        <p:spPr/>
        <p:txBody>
          <a:bodyPr>
            <a:noAutofit/>
          </a:bodyPr>
          <a:lstStyle/>
          <a:p>
            <a:r>
              <a:rPr lang="el-GR" sz="3200" b="1" dirty="0">
                <a:latin typeface="Times New Roman" panose="02020603050405020304" pitchFamily="18" charset="0"/>
                <a:ea typeface="Calibri" panose="020F0502020204030204" pitchFamily="34" charset="0"/>
                <a:cs typeface="Arial" panose="020B0604020202020204" pitchFamily="34" charset="0"/>
              </a:rPr>
              <a:t>3) Θα άλλαζε η απάντηση στο ερώτημα 2, αν η Μ αμελούσε να δημοσιεύσει τη διαθήκη; [1 μονάδα]</a:t>
            </a:r>
            <a:endParaRPr lang="el-GR" sz="3200" dirty="0"/>
          </a:p>
        </p:txBody>
      </p:sp>
      <p:sp>
        <p:nvSpPr>
          <p:cNvPr id="3" name="Θέση περιεχομένου 2">
            <a:extLst>
              <a:ext uri="{FF2B5EF4-FFF2-40B4-BE49-F238E27FC236}">
                <a16:creationId xmlns:a16="http://schemas.microsoft.com/office/drawing/2014/main" id="{ACBCF412-BC98-D628-630A-51090CDC38C3}"/>
              </a:ext>
            </a:extLst>
          </p:cNvPr>
          <p:cNvSpPr>
            <a:spLocks noGrp="1"/>
          </p:cNvSpPr>
          <p:nvPr>
            <p:ph idx="1"/>
          </p:nvPr>
        </p:nvSpPr>
        <p:spPr/>
        <p:txBody>
          <a:bodyPr>
            <a:normAutofit/>
          </a:bodyPr>
          <a:lstStyle/>
          <a:p>
            <a:pPr algn="just">
              <a:lnSpc>
                <a:spcPct val="115000"/>
              </a:lnSpc>
              <a:spcAft>
                <a:spcPts val="800"/>
              </a:spcAft>
            </a:pPr>
            <a:r>
              <a:rPr lang="el-GR" sz="1800" dirty="0">
                <a:effectLst/>
                <a:latin typeface="Times New Roman" panose="02020603050405020304" pitchFamily="18" charset="0"/>
                <a:ea typeface="Calibri" panose="020F0502020204030204" pitchFamily="34" charset="0"/>
                <a:cs typeface="Arial" panose="020B0604020202020204" pitchFamily="34" charset="0"/>
              </a:rPr>
              <a:t>ΑΚ 1779 [0,50]</a:t>
            </a:r>
          </a:p>
          <a:p>
            <a:pPr marL="0" indent="0" algn="just">
              <a:lnSpc>
                <a:spcPct val="115000"/>
              </a:lnSpc>
              <a:spcAft>
                <a:spcPts val="800"/>
              </a:spcAft>
              <a:buNone/>
            </a:pPr>
            <a:r>
              <a:rPr lang="el-GR" sz="1800" i="1" dirty="0">
                <a:latin typeface="Times New Roman" panose="02020603050405020304" pitchFamily="18" charset="0"/>
                <a:ea typeface="Calibri" panose="020F0502020204030204" pitchFamily="34" charset="0"/>
                <a:cs typeface="Arial" panose="020B0604020202020204" pitchFamily="34" charset="0"/>
              </a:rPr>
              <a:t>Η μη τήρηση των διατάξεων των άρθρων 1769 έως 1778 δεν επιφέρει ακυρότητα της διαθήκης.</a:t>
            </a:r>
          </a:p>
          <a:p>
            <a:pPr marL="0" indent="0" algn="just">
              <a:lnSpc>
                <a:spcPct val="115000"/>
              </a:lnSpc>
              <a:spcAft>
                <a:spcPts val="800"/>
              </a:spcAft>
              <a:buNone/>
            </a:pPr>
            <a:endParaRPr lang="en-US" sz="1800" i="1"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spcAft>
                <a:spcPts val="800"/>
              </a:spcAft>
            </a:pPr>
            <a:r>
              <a:rPr lang="el-GR" sz="1800" dirty="0">
                <a:latin typeface="Times New Roman" panose="02020603050405020304" pitchFamily="18" charset="0"/>
                <a:ea typeface="Calibri" panose="020F0502020204030204" pitchFamily="34" charset="0"/>
                <a:cs typeface="Arial" panose="020B0604020202020204" pitchFamily="34" charset="0"/>
              </a:rPr>
              <a:t>Κατά συνέπεια η</a:t>
            </a:r>
            <a:r>
              <a:rPr lang="el-GR" sz="1800" dirty="0">
                <a:effectLst/>
                <a:latin typeface="Times New Roman" panose="02020603050405020304" pitchFamily="18" charset="0"/>
                <a:ea typeface="Calibri" panose="020F0502020204030204" pitchFamily="34" charset="0"/>
                <a:cs typeface="Arial" panose="020B0604020202020204" pitchFamily="34" charset="0"/>
              </a:rPr>
              <a:t> μη δημοσίευση της διαθήκης δεν θίγει το κύρος της,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καθυστερείται</a:t>
            </a:r>
            <a:r>
              <a:rPr lang="el-GR" sz="1800" dirty="0">
                <a:effectLst/>
                <a:latin typeface="Times New Roman" panose="02020603050405020304" pitchFamily="18" charset="0"/>
                <a:ea typeface="Calibri" panose="020F0502020204030204" pitchFamily="34" charset="0"/>
                <a:cs typeface="Arial" panose="020B0604020202020204" pitchFamily="34" charset="0"/>
              </a:rPr>
              <a:t> μόνο η παραγωγή εννόμων συνεπειών της.  [0,50]</a:t>
            </a:r>
            <a:endParaRPr lang="el-GR" sz="1800" u="sng"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spcAft>
                <a:spcPts val="800"/>
              </a:spcAft>
            </a:pPr>
            <a:endParaRPr lang="el-GR" sz="1800" u="sng"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Aft>
                <a:spcPts val="800"/>
              </a:spcAft>
              <a:buNone/>
            </a:pPr>
            <a:endParaRPr lang="el-GR" sz="1800" u="sng"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171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A852C8-01B1-E7D6-7D03-AF1DB6587E93}"/>
              </a:ext>
            </a:extLst>
          </p:cNvPr>
          <p:cNvSpPr>
            <a:spLocks noGrp="1"/>
          </p:cNvSpPr>
          <p:nvPr>
            <p:ph type="title"/>
          </p:nvPr>
        </p:nvSpPr>
        <p:spPr/>
        <p:txBody>
          <a:bodyPr>
            <a:normAutofit fontScale="90000"/>
          </a:bodyPr>
          <a:lstStyle/>
          <a:p>
            <a:r>
              <a:rPr lang="el-GR" sz="3100" b="1" dirty="0">
                <a:latin typeface="Times New Roman" panose="02020603050405020304" pitchFamily="18" charset="0"/>
                <a:ea typeface="Calibri" panose="020F0502020204030204" pitchFamily="34" charset="0"/>
                <a:cs typeface="Arial" panose="020B0604020202020204" pitchFamily="34" charset="0"/>
              </a:rPr>
              <a:t>4) Αν η Σ πληροφορηθεί το περιεχόμενο της διαθήκης και την καταστρέψει, ποιες θα είναι οι έννομες συνέπειες ως προς τη Σ και τους λοιπούς κληρονόμους του Κ; [3 μονάδες]</a:t>
            </a:r>
            <a:endParaRPr lang="el-GR" dirty="0"/>
          </a:p>
        </p:txBody>
      </p:sp>
      <p:sp>
        <p:nvSpPr>
          <p:cNvPr id="3" name="Θέση περιεχομένου 2">
            <a:extLst>
              <a:ext uri="{FF2B5EF4-FFF2-40B4-BE49-F238E27FC236}">
                <a16:creationId xmlns:a16="http://schemas.microsoft.com/office/drawing/2014/main" id="{B2D90C33-DADE-FC3C-D305-9BAE29921C72}"/>
              </a:ext>
            </a:extLst>
          </p:cNvPr>
          <p:cNvSpPr>
            <a:spLocks noGrp="1"/>
          </p:cNvSpPr>
          <p:nvPr>
            <p:ph idx="1"/>
          </p:nvPr>
        </p:nvSpPr>
        <p:spPr/>
        <p:txBody>
          <a:bodyPr>
            <a:normAutofit fontScale="77500" lnSpcReduction="20000"/>
          </a:bodyPr>
          <a:lstStyle/>
          <a:p>
            <a:pPr marL="457200" algn="just">
              <a:lnSpc>
                <a:spcPct val="150000"/>
              </a:lnSpc>
            </a:pPr>
            <a:r>
              <a:rPr lang="el-GR" sz="1800" dirty="0">
                <a:effectLst/>
                <a:latin typeface="Times New Roman" panose="02020603050405020304" pitchFamily="18" charset="0"/>
                <a:ea typeface="Calibri" panose="020F0502020204030204" pitchFamily="34" charset="0"/>
                <a:cs typeface="Arial" panose="020B0604020202020204" pitchFamily="34" charset="0"/>
              </a:rPr>
              <a:t>Η καταστροφή της διαθήκης είναι λόγος κληρονομικής αναξιότητας (ΑΚ 1860 περ. 5). Κήρυξη της αναξιότητας με διαπλαστική δικαστική απόφαση (ΑΚ 1862). </a:t>
            </a:r>
            <a:r>
              <a:rPr lang="en-US" sz="1800" dirty="0">
                <a:effectLst/>
                <a:latin typeface="Times New Roman" panose="02020603050405020304" pitchFamily="18" charset="0"/>
                <a:ea typeface="Calibri" panose="020F0502020204030204" pitchFamily="34" charset="0"/>
                <a:cs typeface="Arial" panose="020B0604020202020204" pitchFamily="34" charset="0"/>
              </a:rPr>
              <a:t> [1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μόναδα</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l-GR" sz="1800" dirty="0">
              <a:effectLst/>
              <a:latin typeface="Times New Roman" panose="02020603050405020304" pitchFamily="18" charset="0"/>
              <a:ea typeface="Calibri" panose="020F0502020204030204" pitchFamily="34" charset="0"/>
              <a:cs typeface="Arial" panose="020B0604020202020204" pitchFamily="34" charset="0"/>
            </a:endParaRPr>
          </a:p>
          <a:p>
            <a:pPr marL="457200" algn="just">
              <a:lnSpc>
                <a:spcPct val="150000"/>
              </a:lnSpc>
            </a:pPr>
            <a:r>
              <a:rPr lang="el-GR" sz="1800" dirty="0">
                <a:effectLst/>
                <a:latin typeface="Times New Roman" panose="02020603050405020304" pitchFamily="18" charset="0"/>
                <a:ea typeface="Calibri" panose="020F0502020204030204" pitchFamily="34" charset="0"/>
                <a:cs typeface="Arial" panose="020B0604020202020204" pitchFamily="34" charset="0"/>
              </a:rPr>
              <a:t>Τη</a:t>
            </a:r>
            <a:r>
              <a:rPr lang="el-GR" sz="1800" dirty="0">
                <a:latin typeface="Times New Roman" panose="02020603050405020304" pitchFamily="18" charset="0"/>
                <a:ea typeface="Calibri" panose="020F0502020204030204" pitchFamily="34" charset="0"/>
                <a:cs typeface="Arial" panose="020B0604020202020204" pitchFamily="34" charset="0"/>
              </a:rPr>
              <a:t>ν</a:t>
            </a:r>
            <a:r>
              <a:rPr lang="el-GR" sz="1800" dirty="0">
                <a:effectLst/>
                <a:latin typeface="Times New Roman" panose="02020603050405020304" pitchFamily="18" charset="0"/>
                <a:ea typeface="Calibri" panose="020F0502020204030204" pitchFamily="34" charset="0"/>
                <a:cs typeface="Arial" panose="020B0604020202020204" pitchFamily="34" charset="0"/>
              </a:rPr>
              <a:t> αγωγή για την κήρυξη της κληρονομικής αναξιότητας νομιμοποιείται να ασκήσει η Μ (ΑΚ 1862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ημιεδ</a:t>
            </a:r>
            <a:r>
              <a:rPr lang="el-GR" sz="1800" dirty="0">
                <a:effectLst/>
                <a:latin typeface="Times New Roman" panose="02020603050405020304" pitchFamily="18" charset="0"/>
                <a:ea typeface="Calibri" panose="020F0502020204030204" pitchFamily="34" charset="0"/>
                <a:cs typeface="Arial" panose="020B0604020202020204" pitchFamily="34" charset="0"/>
              </a:rPr>
              <a:t>. β’). Μετά την κήρυξη της κληρονομικής αναξιότητας έκπτωση της Σ από την κληρονομική διαδοχή του Κ (ΑΚ 1863). Σε αυτή την περίπτωση θα στερηθεί η Σ και την νόμιμη μοίρα κατά ΑΚ 1864. </a:t>
            </a:r>
            <a:r>
              <a:rPr lang="el-GR" sz="1800" dirty="0">
                <a:latin typeface="Times New Roman" panose="02020603050405020304" pitchFamily="18" charset="0"/>
                <a:ea typeface="Calibri" panose="020F0502020204030204" pitchFamily="34" charset="0"/>
                <a:cs typeface="Arial" panose="020B0604020202020204" pitchFamily="34" charset="0"/>
              </a:rPr>
              <a:t>Η ΑΚ 1863 έχει στόχο τον αποκλεισμό εγγυτέρων προσώπων κληρονομούμενου εάν δεν υφίσταται συναισθηματικός </a:t>
            </a:r>
            <a:r>
              <a:rPr lang="el-GR" sz="1800" dirty="0" err="1">
                <a:latin typeface="Times New Roman" panose="02020603050405020304" pitchFamily="18" charset="0"/>
                <a:ea typeface="Calibri" panose="020F0502020204030204" pitchFamily="34" charset="0"/>
                <a:cs typeface="Arial" panose="020B0604020202020204" pitchFamily="34" charset="0"/>
              </a:rPr>
              <a:t>διεσμός</a:t>
            </a:r>
            <a:r>
              <a:rPr lang="el-GR" sz="1800" dirty="0">
                <a:latin typeface="Times New Roman" panose="02020603050405020304" pitchFamily="18" charset="0"/>
                <a:ea typeface="Calibri" panose="020F0502020204030204" pitchFamily="34" charset="0"/>
                <a:cs typeface="Arial" panose="020B0604020202020204" pitchFamily="34" charset="0"/>
              </a:rPr>
              <a:t> μεταξύ τους.</a:t>
            </a:r>
            <a:r>
              <a:rPr lang="el-GR" sz="1800" dirty="0">
                <a:effectLst/>
                <a:latin typeface="Times New Roman" panose="02020603050405020304" pitchFamily="18" charset="0"/>
                <a:ea typeface="Calibri" panose="020F0502020204030204" pitchFamily="34" charset="0"/>
                <a:cs typeface="Arial" panose="020B0604020202020204" pitchFamily="34" charset="0"/>
              </a:rPr>
              <a:t> [1 μονάδα]</a:t>
            </a:r>
          </a:p>
          <a:p>
            <a:pPr marL="457200" algn="just">
              <a:lnSpc>
                <a:spcPct val="150000"/>
              </a:lnSpc>
            </a:pPr>
            <a:r>
              <a:rPr lang="el-GR" sz="1800" dirty="0">
                <a:effectLst/>
                <a:latin typeface="Times New Roman" panose="02020603050405020304" pitchFamily="18" charset="0"/>
                <a:ea typeface="Calibri" panose="020F0502020204030204" pitchFamily="34" charset="0"/>
                <a:cs typeface="Arial" panose="020B0604020202020204" pitchFamily="34" charset="0"/>
              </a:rPr>
              <a:t>Το κληρονομικό μερίδιο της Σ περιέρχεται στη Μ που καλείται στο ¼ της κληρονομίας ως νόμιμη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μεριδούχος</a:t>
            </a:r>
            <a:r>
              <a:rPr lang="el-GR" sz="1800" dirty="0">
                <a:effectLst/>
                <a:latin typeface="Times New Roman" panose="02020603050405020304" pitchFamily="18" charset="0"/>
                <a:ea typeface="Calibri" panose="020F0502020204030204" pitchFamily="34" charset="0"/>
                <a:cs typeface="Arial" panose="020B0604020202020204" pitchFamily="34" charset="0"/>
              </a:rPr>
              <a:t> στη θέση της Σ (ΑΚ 1826). Η Μ κληρονομεί καλείται επίσης στα ¾ της κληρονομίας εκ διαθήκης [κατόπιν ανασύστασης της κατεστραμμένης διαθήκης με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εμμάρτυρη</a:t>
            </a:r>
            <a:r>
              <a:rPr lang="el-GR" sz="1800" dirty="0">
                <a:effectLst/>
                <a:latin typeface="Times New Roman" panose="02020603050405020304" pitchFamily="18" charset="0"/>
                <a:ea typeface="Calibri" panose="020F0502020204030204" pitchFamily="34" charset="0"/>
                <a:cs typeface="Arial" panose="020B0604020202020204" pitchFamily="34" charset="0"/>
              </a:rPr>
              <a:t> απόδειξη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Λιτζερόπουλος</a:t>
            </a:r>
            <a:r>
              <a:rPr lang="el-GR" sz="1800" dirty="0">
                <a:effectLst/>
                <a:latin typeface="Times New Roman" panose="02020603050405020304" pitchFamily="18" charset="0"/>
                <a:ea typeface="Calibri" panose="020F0502020204030204" pitchFamily="34" charset="0"/>
                <a:cs typeface="Arial" panose="020B0604020202020204" pitchFamily="34" charset="0"/>
              </a:rPr>
              <a:t> Β΄ </a:t>
            </a:r>
            <a:r>
              <a:rPr lang="de-DE" sz="1800" dirty="0">
                <a:latin typeface="Times New Roman" panose="02020603050405020304" pitchFamily="18" charset="0"/>
                <a:ea typeface="Calibri" panose="020F0502020204030204" pitchFamily="34" charset="0"/>
                <a:cs typeface="Arial" panose="020B0604020202020204" pitchFamily="34" charset="0"/>
              </a:rPr>
              <a:t>§ </a:t>
            </a:r>
            <a:r>
              <a:rPr lang="el-GR" sz="1800" dirty="0">
                <a:effectLst/>
                <a:latin typeface="Times New Roman" panose="02020603050405020304" pitchFamily="18" charset="0"/>
                <a:ea typeface="Calibri" panose="020F0502020204030204" pitchFamily="34" charset="0"/>
                <a:cs typeface="Arial" panose="020B0604020202020204" pitchFamily="34" charset="0"/>
              </a:rPr>
              <a:t>131, σ. 84 Παπαντωνίου σ. 316, </a:t>
            </a:r>
            <a:r>
              <a:rPr lang="el-GR" sz="1800" dirty="0" err="1">
                <a:effectLst/>
                <a:latin typeface="Times New Roman" panose="02020603050405020304" pitchFamily="18" charset="0"/>
                <a:ea typeface="Calibri" panose="020F0502020204030204" pitchFamily="34" charset="0"/>
                <a:cs typeface="Arial" panose="020B0604020202020204" pitchFamily="34" charset="0"/>
              </a:rPr>
              <a:t>Ψούνη</a:t>
            </a:r>
            <a:r>
              <a:rPr lang="el-GR" sz="1800" dirty="0">
                <a:effectLst/>
                <a:latin typeface="Times New Roman" panose="02020603050405020304" pitchFamily="18" charset="0"/>
                <a:ea typeface="Calibri" panose="020F0502020204030204" pitchFamily="34" charset="0"/>
                <a:cs typeface="Arial" panose="020B0604020202020204" pitchFamily="34" charset="0"/>
              </a:rPr>
              <a:t> ΙΙ, σ. 316</a:t>
            </a:r>
            <a:r>
              <a:rPr lang="el-GR" sz="1800" dirty="0">
                <a:latin typeface="Times New Roman" panose="02020603050405020304" pitchFamily="18" charset="0"/>
                <a:ea typeface="Calibri" panose="020F0502020204030204" pitchFamily="34" charset="0"/>
                <a:cs typeface="Arial" panose="020B0604020202020204" pitchFamily="34" charset="0"/>
              </a:rPr>
              <a:t>, Παντελίδου, </a:t>
            </a:r>
            <a:r>
              <a:rPr lang="el-GR" sz="1800" dirty="0" err="1">
                <a:latin typeface="Times New Roman" panose="02020603050405020304" pitchFamily="18" charset="0"/>
                <a:ea typeface="Calibri" panose="020F0502020204030204" pitchFamily="34" charset="0"/>
                <a:cs typeface="Arial" panose="020B0604020202020204" pitchFamily="34" charset="0"/>
              </a:rPr>
              <a:t>ΕρμΑΚ</a:t>
            </a:r>
            <a:r>
              <a:rPr lang="el-GR" sz="1800" dirty="0">
                <a:latin typeface="Times New Roman" panose="02020603050405020304" pitchFamily="18" charset="0"/>
                <a:ea typeface="Calibri" panose="020F0502020204030204" pitchFamily="34" charset="0"/>
                <a:cs typeface="Arial" panose="020B0604020202020204" pitchFamily="34" charset="0"/>
              </a:rPr>
              <a:t> 1765 </a:t>
            </a:r>
            <a:r>
              <a:rPr lang="el-GR" sz="1800" dirty="0" err="1">
                <a:latin typeface="Times New Roman" panose="02020603050405020304" pitchFamily="18" charset="0"/>
                <a:ea typeface="Calibri" panose="020F0502020204030204" pitchFamily="34" charset="0"/>
                <a:cs typeface="Arial" panose="020B0604020202020204" pitchFamily="34" charset="0"/>
              </a:rPr>
              <a:t>αρ</a:t>
            </a:r>
            <a:r>
              <a:rPr lang="el-GR" sz="1800" dirty="0">
                <a:latin typeface="Times New Roman" panose="02020603050405020304" pitchFamily="18" charset="0"/>
                <a:ea typeface="Calibri" panose="020F0502020204030204" pitchFamily="34" charset="0"/>
                <a:cs typeface="Arial" panose="020B0604020202020204" pitchFamily="34" charset="0"/>
              </a:rPr>
              <a:t>. 2∙ Γεωργιάδης </a:t>
            </a:r>
            <a:r>
              <a:rPr lang="de-DE" sz="1800" dirty="0">
                <a:latin typeface="Times New Roman" panose="02020603050405020304" pitchFamily="18" charset="0"/>
                <a:ea typeface="Calibri" panose="020F0502020204030204" pitchFamily="34" charset="0"/>
                <a:cs typeface="Arial" panose="020B0604020202020204" pitchFamily="34" charset="0"/>
              </a:rPr>
              <a:t>§ 17 </a:t>
            </a:r>
            <a:r>
              <a:rPr lang="el-GR" sz="1800" dirty="0" err="1">
                <a:latin typeface="Times New Roman" panose="02020603050405020304" pitchFamily="18" charset="0"/>
                <a:ea typeface="Calibri" panose="020F0502020204030204" pitchFamily="34" charset="0"/>
                <a:cs typeface="Arial" panose="020B0604020202020204" pitchFamily="34" charset="0"/>
              </a:rPr>
              <a:t>αρ</a:t>
            </a:r>
            <a:r>
              <a:rPr lang="el-GR" sz="1800" dirty="0">
                <a:latin typeface="Times New Roman" panose="02020603050405020304" pitchFamily="18" charset="0"/>
                <a:ea typeface="Calibri" panose="020F0502020204030204" pitchFamily="34" charset="0"/>
                <a:cs typeface="Arial" panose="020B0604020202020204" pitchFamily="34" charset="0"/>
              </a:rPr>
              <a:t>. 38</a:t>
            </a:r>
            <a:r>
              <a:rPr lang="el-GR" sz="1800" dirty="0">
                <a:effectLst/>
                <a:latin typeface="Times New Roman" panose="02020603050405020304" pitchFamily="18" charset="0"/>
                <a:ea typeface="Calibri" panose="020F0502020204030204" pitchFamily="34" charset="0"/>
                <a:cs typeface="Arial" panose="020B0604020202020204" pitchFamily="34" charset="0"/>
              </a:rPr>
              <a:t>]. [1 μονάδα]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2039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διάλειμμα">
            <a:extLst>
              <a:ext uri="{FF2B5EF4-FFF2-40B4-BE49-F238E27FC236}">
                <a16:creationId xmlns:a16="http://schemas.microsoft.com/office/drawing/2014/main" id="{89AC376D-9625-411F-872B-94A5BF283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 y="307911"/>
            <a:ext cx="11812555" cy="627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677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8A28F211AC884E4BA3BB4986DA127763" ma:contentTypeVersion="17" ma:contentTypeDescription="Δημιουργία νέου εγγράφου" ma:contentTypeScope="" ma:versionID="3bd1c5b040c5c9e27f494a0afea5b58c">
  <xsd:schema xmlns:xsd="http://www.w3.org/2001/XMLSchema" xmlns:xs="http://www.w3.org/2001/XMLSchema" xmlns:p="http://schemas.microsoft.com/office/2006/metadata/properties" xmlns:ns2="7f990a74-40aa-4711-b3a5-87c874c1e67f" xmlns:ns3="41fe0434-1257-4792-b528-f655ad706a04" targetNamespace="http://schemas.microsoft.com/office/2006/metadata/properties" ma:root="true" ma:fieldsID="1616e0b921689d6e7f7a7482180e3ffc" ns2:_="" ns3:_="">
    <xsd:import namespace="7f990a74-40aa-4711-b3a5-87c874c1e67f"/>
    <xsd:import namespace="41fe0434-1257-4792-b528-f655ad706a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90a74-40aa-4711-b3a5-87c874c1e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173bd5b6-0979-4a37-9c7c-4bc3991989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fe0434-1257-4792-b528-f655ad706a04" elementFormDefault="qualified">
    <xsd:import namespace="http://schemas.microsoft.com/office/2006/documentManagement/types"/>
    <xsd:import namespace="http://schemas.microsoft.com/office/infopath/2007/PartnerControls"/>
    <xsd:element name="SharedWithUsers" ma:index="14"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8f562152-5775-4872-aaa2-48119154a572}" ma:internalName="TaxCatchAll" ma:showField="CatchAllData" ma:web="41fe0434-1257-4792-b528-f655ad706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fe0434-1257-4792-b528-f655ad706a04" xsi:nil="true"/>
    <lcf76f155ced4ddcb4097134ff3c332f xmlns="7f990a74-40aa-4711-b3a5-87c874c1e6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308CDD-406C-444F-89D3-7B83E7790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990a74-40aa-4711-b3a5-87c874c1e67f"/>
    <ds:schemaRef ds:uri="41fe0434-1257-4792-b528-f655ad706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310917-B632-48B1-8EBB-F494CE9CEF23}">
  <ds:schemaRefs>
    <ds:schemaRef ds:uri="http://schemas.microsoft.com/sharepoint/v3/contenttype/forms"/>
  </ds:schemaRefs>
</ds:datastoreItem>
</file>

<file path=customXml/itemProps3.xml><?xml version="1.0" encoding="utf-8"?>
<ds:datastoreItem xmlns:ds="http://schemas.openxmlformats.org/officeDocument/2006/customXml" ds:itemID="{9BF0C852-E4D1-4B7A-8B78-08C2B2BE5F25}">
  <ds:schemaRefs>
    <ds:schemaRef ds:uri="http://schemas.microsoft.com/office/2006/metadata/properties"/>
    <ds:schemaRef ds:uri="http://schemas.microsoft.com/office/infopath/2007/PartnerControls"/>
    <ds:schemaRef ds:uri="41fe0434-1257-4792-b528-f655ad706a04"/>
    <ds:schemaRef ds:uri="7f990a74-40aa-4711-b3a5-87c874c1e67f"/>
  </ds:schemaRefs>
</ds:datastoreItem>
</file>

<file path=docProps/app.xml><?xml version="1.0" encoding="utf-8"?>
<Properties xmlns="http://schemas.openxmlformats.org/officeDocument/2006/extended-properties" xmlns:vt="http://schemas.openxmlformats.org/officeDocument/2006/docPropsVTypes">
  <Template>TM02900743[[fn=Οργανικό]]</Template>
  <TotalTime>5267</TotalTime>
  <Words>2329</Words>
  <Application>Microsoft Office PowerPoint</Application>
  <PresentationFormat>Widescreen</PresentationFormat>
  <Paragraphs>137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Corbel</vt:lpstr>
      <vt:lpstr>Garamond</vt:lpstr>
      <vt:lpstr>Roboto</vt:lpstr>
      <vt:lpstr>Times New Roman</vt:lpstr>
      <vt:lpstr>Οργανικό</vt:lpstr>
      <vt:lpstr>ΠΡΑΚΤΙΚΟ Ι</vt:lpstr>
      <vt:lpstr>Το καλοκαίρι του 2021 ο Κ απεβίωσε και κατέλειπε εν ζωή τη Σ, τη Μ και 2 θείους, αδελφούς της Μ.</vt:lpstr>
      <vt:lpstr>1) Είναι έγκυρη από πλευράς τύπου η διαθήκη; [2 μονάδες] </vt:lpstr>
      <vt:lpstr>1) Είναι έγκυρη από πλευράς τύπου η διαθήκη; [2 μονάδες] </vt:lpstr>
      <vt:lpstr>2) Ποιοι θα κληρονομήσουν τον Κ και κατά ποιο ποσοστό; [4 μονάδες] </vt:lpstr>
      <vt:lpstr>2) Ποιοι θα κληρονομήσουν τον Κ και κατά ποιο ποσοστό; [4 μονάδες]</vt:lpstr>
      <vt:lpstr>3) Θα άλλαζε η απάντηση στο ερώτημα 2, αν η Μ αμελούσε να δημοσιεύσει τη διαθήκη; [1 μονάδα]</vt:lpstr>
      <vt:lpstr>4) Αν η Σ πληροφορηθεί το περιεχόμενο της διαθήκης και την καταστρέψει, ποιες θα είναι οι έννομες συνέπειες ως προς τη Σ και τους λοιπούς κληρονόμους του Κ; [3 μονάδες]</vt:lpstr>
      <vt:lpstr>PowerPoint Presentation</vt:lpstr>
      <vt:lpstr>ΔΕΥΤΕΡΟ ΠΡΑΚΤΙΚΟ</vt:lpstr>
      <vt:lpstr>Η ΙΔΙΟΓΡΑΦΗ ΔΙΑΘΗΚΗ</vt:lpstr>
      <vt:lpstr>ΚΛΗΡΟΝΟΜΙΑ ΕΚ ΔΙΑΘΗΚΗΣ</vt:lpstr>
      <vt:lpstr>ΠΑΝΤΑ ΣΤΙΣ ΔΙΑΘΗΚΕΣ ΤΣΕΚΑΡΟΥΜΕ ΝΟΜΙΜΕΣ ΜΟΙΡΕΣ</vt:lpstr>
      <vt:lpstr>ΣΤΕΡΗΣΗ ΙΚΑΝΟΤΗΤΑΣ ΣΥΝΤΑΞΗΣ ΔΙΑΘΗΚΗΣ ΑΚ 1719</vt:lpstr>
      <vt:lpstr>1. ΚΛΗΡΟΝΟΜΕΙ ΤΟ Ι ΤΟΝ Κ;</vt:lpstr>
      <vt:lpstr>2. ΚΛΗΡΟΝΟΜΕΙ ΤΟΝ Κ Η Σ;</vt:lpstr>
      <vt:lpstr>2. ΚΛΗΡΟΝΟΜΕΙ ΤΟΝ Κ Η Σ;</vt:lpstr>
      <vt:lpstr>3) ΚΛΗΡΟΝΟΜΟΥΝ ΤΟΝ Κ ΟΙ Α ΚΑΙ Β;</vt:lpstr>
      <vt:lpstr>4) ΠΟΙΟ ΕΊΝΑΙ ΜΕΡΙΔΙΟ ΤΟΥ ΚΆΘΕ ΚΛΗΡΟΝΟΜΟΥ ΤΟΥ Κ;</vt:lpstr>
      <vt:lpstr>5. ΕΆΝ Η ΙΔΙΟΓΡΑΦΗ ΔΙΑΘΗΚΗ ΒΡΕΘΗΚΕ ΣΕ ΚΑΔΟ ΑΠΟΡΡΙΜΜΑΤΩΝ ΟΠΟΥ ΤΗΝ ΑΠΕΡΡΙΨΕ Η ΟΙΚΙΑΚΗ ΒΟΗΘΟΣ ΤΟΥ Κ ΕΝΩ ΤΑΚΤΟΠΟΙΟΥΣΕ ΤΟ ΓΡΑΦΕΙΟ ΤΟΥ, ΑΛΛΑΖΕΙ Η ΑΠΑΝΤΗΣΗ ΣΤΑ ΠΙΟ ΠΑΝΩ ΕΡΩΤΗΜΑΤΑ; </vt:lpstr>
      <vt:lpstr>6. ΤΙ ΔΙΚΑΙΩΜΑ ΕΧΕΙ Ο Μ, ΠΟΙΟΙ ΕΧΟΥΝ ΥΠΟΧΡΕΩΣΗ ΝΑ ΚΑΤΑΒΑΛΟΥΝ ΤΟ ΤΙΜΗΜΑ ΓΙΑ ΤΗΝ ΑΓΟΡΑ ΤΟΥ ΠΙΝΑΚΑ, ΕΠΙ ΤΥΧΟΝ ΠΕΡΙΣΣΟΤΕΡΩΝ ΥΠΟΧΡΕΩΝ, ΚΑΤΑ ΠΟΙΟ ΠΟΣΟΣΤΟ Ο ΚΑΘΕ ΥΠΟΧΡΕΟΣ;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ΔΩΡΕΑ ΚΙ ΑΠΟΓΡΑΦΗ</dc:title>
  <dc:creator>Emmanouil Laskaridis / LLO</dc:creator>
  <cp:lastModifiedBy>Info/ GDPR Team</cp:lastModifiedBy>
  <cp:revision>5</cp:revision>
  <dcterms:created xsi:type="dcterms:W3CDTF">2023-12-17T10:47:55Z</dcterms:created>
  <dcterms:modified xsi:type="dcterms:W3CDTF">2024-01-12T16:58:23Z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0x0101008A28F211AC884E4BA3BB4986DA127763</vt:lpwstr>
  </property>
  <property fmtid="{D5CDD505-2E9C-101B-9397-08002B2CF9AE}" pid="3" name="MediaServiceImageTags">
    <vt:lpwstr/>
  </property>
</Properties>
</file>