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sldIdLst>
    <p:sldId id="256" r:id="rId5"/>
    <p:sldId id="260" r:id="rId6"/>
    <p:sldId id="261" r:id="rId7"/>
    <p:sldId id="262" r:id="rId8"/>
    <p:sldId id="263" r:id="rId9"/>
    <p:sldId id="264" r:id="rId10"/>
    <p:sldId id="265" r:id="rId11"/>
    <p:sldId id="266" r:id="rId12"/>
    <p:sldId id="257" r:id="rId13"/>
    <p:sldId id="258" r:id="rId14"/>
    <p:sldId id="25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80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cretary / LLO" userId="4a9d2500-0073-4905-82f5-6e97fadc6c8d" providerId="ADAL" clId="{4B9B7D4C-E427-4CD8-A9A0-7D63568B84AF}"/>
    <pc:docChg chg="modSld">
      <pc:chgData name="Secretary / LLO" userId="4a9d2500-0073-4905-82f5-6e97fadc6c8d" providerId="ADAL" clId="{4B9B7D4C-E427-4CD8-A9A0-7D63568B84AF}" dt="2022-03-29T06:12:43.096" v="6" actId="20577"/>
      <pc:docMkLst>
        <pc:docMk/>
      </pc:docMkLst>
      <pc:sldChg chg="modAnim">
        <pc:chgData name="Secretary / LLO" userId="4a9d2500-0073-4905-82f5-6e97fadc6c8d" providerId="ADAL" clId="{4B9B7D4C-E427-4CD8-A9A0-7D63568B84AF}" dt="2022-03-29T06:11:40.675" v="0"/>
        <pc:sldMkLst>
          <pc:docMk/>
          <pc:sldMk cId="3337992774" sldId="256"/>
        </pc:sldMkLst>
      </pc:sldChg>
      <pc:sldChg chg="modAnim">
        <pc:chgData name="Secretary / LLO" userId="4a9d2500-0073-4905-82f5-6e97fadc6c8d" providerId="ADAL" clId="{4B9B7D4C-E427-4CD8-A9A0-7D63568B84AF}" dt="2022-03-29T06:11:43.237" v="1"/>
        <pc:sldMkLst>
          <pc:docMk/>
          <pc:sldMk cId="1411314637" sldId="257"/>
        </pc:sldMkLst>
      </pc:sldChg>
      <pc:sldChg chg="modAnim">
        <pc:chgData name="Secretary / LLO" userId="4a9d2500-0073-4905-82f5-6e97fadc6c8d" providerId="ADAL" clId="{4B9B7D4C-E427-4CD8-A9A0-7D63568B84AF}" dt="2022-03-29T06:11:49.893" v="3"/>
        <pc:sldMkLst>
          <pc:docMk/>
          <pc:sldMk cId="1744524273" sldId="258"/>
        </pc:sldMkLst>
      </pc:sldChg>
      <pc:sldChg chg="modSp modAnim">
        <pc:chgData name="Secretary / LLO" userId="4a9d2500-0073-4905-82f5-6e97fadc6c8d" providerId="ADAL" clId="{4B9B7D4C-E427-4CD8-A9A0-7D63568B84AF}" dt="2022-03-29T06:12:43.096" v="6" actId="20577"/>
        <pc:sldMkLst>
          <pc:docMk/>
          <pc:sldMk cId="2892869725" sldId="259"/>
        </pc:sldMkLst>
        <pc:spChg chg="mod">
          <ac:chgData name="Secretary / LLO" userId="4a9d2500-0073-4905-82f5-6e97fadc6c8d" providerId="ADAL" clId="{4B9B7D4C-E427-4CD8-A9A0-7D63568B84AF}" dt="2022-03-29T06:12:43.096" v="6" actId="20577"/>
          <ac:spMkLst>
            <pc:docMk/>
            <pc:sldMk cId="2892869725" sldId="259"/>
            <ac:spMk id="3" creationId="{AAA6DA9B-E988-44E3-B251-510DEF815ED7}"/>
          </ac:spMkLst>
        </pc:spChg>
      </pc:sldChg>
    </pc:docChg>
  </pc:docChgLst>
  <pc:docChgLst>
    <pc:chgData name="Secretary / LLO" userId="4a9d2500-0073-4905-82f5-6e97fadc6c8d" providerId="ADAL" clId="{16A93F92-BF42-420A-AD8C-6D7D461A05CA}"/>
    <pc:docChg chg="undo custSel addSld modSld">
      <pc:chgData name="Secretary / LLO" userId="4a9d2500-0073-4905-82f5-6e97fadc6c8d" providerId="ADAL" clId="{16A93F92-BF42-420A-AD8C-6D7D461A05CA}" dt="2022-03-28T13:58:19.987" v="66" actId="123"/>
      <pc:docMkLst>
        <pc:docMk/>
      </pc:docMkLst>
      <pc:sldChg chg="modSp new mod">
        <pc:chgData name="Secretary / LLO" userId="4a9d2500-0073-4905-82f5-6e97fadc6c8d" providerId="ADAL" clId="{16A93F92-BF42-420A-AD8C-6D7D461A05CA}" dt="2022-03-28T13:55:22.752" v="31" actId="20577"/>
        <pc:sldMkLst>
          <pc:docMk/>
          <pc:sldMk cId="3337992774" sldId="256"/>
        </pc:sldMkLst>
        <pc:spChg chg="mod">
          <ac:chgData name="Secretary / LLO" userId="4a9d2500-0073-4905-82f5-6e97fadc6c8d" providerId="ADAL" clId="{16A93F92-BF42-420A-AD8C-6D7D461A05CA}" dt="2022-03-28T13:55:22.752" v="31" actId="20577"/>
          <ac:spMkLst>
            <pc:docMk/>
            <pc:sldMk cId="3337992774" sldId="256"/>
            <ac:spMk id="2" creationId="{273FB690-35CD-4DD7-BFAA-612E2503BE5C}"/>
          </ac:spMkLst>
        </pc:spChg>
        <pc:spChg chg="mod">
          <ac:chgData name="Secretary / LLO" userId="4a9d2500-0073-4905-82f5-6e97fadc6c8d" providerId="ADAL" clId="{16A93F92-BF42-420A-AD8C-6D7D461A05CA}" dt="2022-03-28T13:55:14.971" v="2"/>
          <ac:spMkLst>
            <pc:docMk/>
            <pc:sldMk cId="3337992774" sldId="256"/>
            <ac:spMk id="3" creationId="{E24BC6A2-EE8D-4802-8C8C-BEFC627535D3}"/>
          </ac:spMkLst>
        </pc:spChg>
      </pc:sldChg>
      <pc:sldChg chg="modSp new mod">
        <pc:chgData name="Secretary / LLO" userId="4a9d2500-0073-4905-82f5-6e97fadc6c8d" providerId="ADAL" clId="{16A93F92-BF42-420A-AD8C-6D7D461A05CA}" dt="2022-03-28T13:56:02.299" v="34" actId="123"/>
        <pc:sldMkLst>
          <pc:docMk/>
          <pc:sldMk cId="1411314637" sldId="257"/>
        </pc:sldMkLst>
        <pc:spChg chg="mod">
          <ac:chgData name="Secretary / LLO" userId="4a9d2500-0073-4905-82f5-6e97fadc6c8d" providerId="ADAL" clId="{16A93F92-BF42-420A-AD8C-6D7D461A05CA}" dt="2022-03-28T13:56:02.299" v="34" actId="123"/>
          <ac:spMkLst>
            <pc:docMk/>
            <pc:sldMk cId="1411314637" sldId="257"/>
            <ac:spMk id="3" creationId="{0AEE6BCD-BBFD-4CEC-8177-6096A34B6AB6}"/>
          </ac:spMkLst>
        </pc:spChg>
      </pc:sldChg>
      <pc:sldChg chg="modSp new mod">
        <pc:chgData name="Secretary / LLO" userId="4a9d2500-0073-4905-82f5-6e97fadc6c8d" providerId="ADAL" clId="{16A93F92-BF42-420A-AD8C-6D7D461A05CA}" dt="2022-03-28T13:57:55.315" v="64" actId="113"/>
        <pc:sldMkLst>
          <pc:docMk/>
          <pc:sldMk cId="1744524273" sldId="258"/>
        </pc:sldMkLst>
        <pc:spChg chg="mod">
          <ac:chgData name="Secretary / LLO" userId="4a9d2500-0073-4905-82f5-6e97fadc6c8d" providerId="ADAL" clId="{16A93F92-BF42-420A-AD8C-6D7D461A05CA}" dt="2022-03-28T13:56:16.424" v="44" actId="122"/>
          <ac:spMkLst>
            <pc:docMk/>
            <pc:sldMk cId="1744524273" sldId="258"/>
            <ac:spMk id="2" creationId="{78421017-3F38-4F4D-A1E1-F152E9EFF1E7}"/>
          </ac:spMkLst>
        </pc:spChg>
        <pc:spChg chg="mod">
          <ac:chgData name="Secretary / LLO" userId="4a9d2500-0073-4905-82f5-6e97fadc6c8d" providerId="ADAL" clId="{16A93F92-BF42-420A-AD8C-6D7D461A05CA}" dt="2022-03-28T13:57:55.315" v="64" actId="113"/>
          <ac:spMkLst>
            <pc:docMk/>
            <pc:sldMk cId="1744524273" sldId="258"/>
            <ac:spMk id="3" creationId="{6BAC793B-60D9-41D7-A48D-560200ED3C66}"/>
          </ac:spMkLst>
        </pc:spChg>
      </pc:sldChg>
      <pc:sldChg chg="modSp new mod">
        <pc:chgData name="Secretary / LLO" userId="4a9d2500-0073-4905-82f5-6e97fadc6c8d" providerId="ADAL" clId="{16A93F92-BF42-420A-AD8C-6D7D461A05CA}" dt="2022-03-28T13:58:19.987" v="66" actId="123"/>
        <pc:sldMkLst>
          <pc:docMk/>
          <pc:sldMk cId="2892869725" sldId="259"/>
        </pc:sldMkLst>
        <pc:spChg chg="mod">
          <ac:chgData name="Secretary / LLO" userId="4a9d2500-0073-4905-82f5-6e97fadc6c8d" providerId="ADAL" clId="{16A93F92-BF42-420A-AD8C-6D7D461A05CA}" dt="2022-03-28T13:57:40.565" v="62" actId="122"/>
          <ac:spMkLst>
            <pc:docMk/>
            <pc:sldMk cId="2892869725" sldId="259"/>
            <ac:spMk id="2" creationId="{E37066AF-73EC-4ADF-A120-29DD56543578}"/>
          </ac:spMkLst>
        </pc:spChg>
        <pc:spChg chg="mod">
          <ac:chgData name="Secretary / LLO" userId="4a9d2500-0073-4905-82f5-6e97fadc6c8d" providerId="ADAL" clId="{16A93F92-BF42-420A-AD8C-6D7D461A05CA}" dt="2022-03-28T13:58:19.987" v="66" actId="123"/>
          <ac:spMkLst>
            <pc:docMk/>
            <pc:sldMk cId="2892869725" sldId="259"/>
            <ac:spMk id="3" creationId="{AAA6DA9B-E988-44E3-B251-510DEF815ED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BF9C9D-D787-4E77-91B9-738C6B8DA733}" type="doc">
      <dgm:prSet loTypeId="urn:microsoft.com/office/officeart/2005/8/layout/cycle7" loCatId="cycle" qsTypeId="urn:microsoft.com/office/officeart/2005/8/quickstyle/simple1" qsCatId="simple" csTypeId="urn:microsoft.com/office/officeart/2005/8/colors/colorful1" csCatId="colorful" phldr="1"/>
      <dgm:spPr/>
      <dgm:t>
        <a:bodyPr/>
        <a:lstStyle/>
        <a:p>
          <a:endParaRPr lang="en-US"/>
        </a:p>
      </dgm:t>
    </dgm:pt>
    <dgm:pt modelId="{08828F2A-89D6-4EDC-8C2E-72DEE051121B}">
      <dgm:prSet phldrT="[Text]"/>
      <dgm:spPr/>
      <dgm:t>
        <a:bodyPr/>
        <a:lstStyle/>
        <a:p>
          <a:r>
            <a:rPr lang="el-GR" dirty="0"/>
            <a:t>ΚΛΗΡΟΝΟΜΟΥΜΕΝΟΣ</a:t>
          </a:r>
          <a:endParaRPr lang="en-US" dirty="0"/>
        </a:p>
      </dgm:t>
    </dgm:pt>
    <dgm:pt modelId="{E07D355D-AE0E-4381-A559-EFC44ADF2328}" type="parTrans" cxnId="{AC3EAFB7-3DF0-42DA-B637-3852C97A8BDD}">
      <dgm:prSet/>
      <dgm:spPr/>
      <dgm:t>
        <a:bodyPr/>
        <a:lstStyle/>
        <a:p>
          <a:endParaRPr lang="en-US"/>
        </a:p>
      </dgm:t>
    </dgm:pt>
    <dgm:pt modelId="{B5870203-E4B8-4F77-A793-C92F867E3712}" type="sibTrans" cxnId="{AC3EAFB7-3DF0-42DA-B637-3852C97A8BDD}">
      <dgm:prSet/>
      <dgm:spPr/>
      <dgm:t>
        <a:bodyPr/>
        <a:lstStyle/>
        <a:p>
          <a:endParaRPr lang="en-US"/>
        </a:p>
      </dgm:t>
    </dgm:pt>
    <dgm:pt modelId="{A2D45C97-3279-48B9-8D30-98D8AA2C1077}">
      <dgm:prSet phldrT="[Text]"/>
      <dgm:spPr/>
      <dgm:t>
        <a:bodyPr/>
        <a:lstStyle/>
        <a:p>
          <a:r>
            <a:rPr lang="el-GR" dirty="0"/>
            <a:t>ΣΥΖΥΓΟ</a:t>
          </a:r>
          <a:endParaRPr lang="en-US" dirty="0"/>
        </a:p>
      </dgm:t>
    </dgm:pt>
    <dgm:pt modelId="{5B6A639D-BFF7-476B-9577-259FC8EFF202}" type="parTrans" cxnId="{06B00D28-E9B6-4E76-ADE9-F472ECFE0A83}">
      <dgm:prSet/>
      <dgm:spPr/>
      <dgm:t>
        <a:bodyPr/>
        <a:lstStyle/>
        <a:p>
          <a:endParaRPr lang="en-US"/>
        </a:p>
      </dgm:t>
    </dgm:pt>
    <dgm:pt modelId="{D90EAC16-C171-42BA-AE5A-7BC391DB4187}" type="sibTrans" cxnId="{06B00D28-E9B6-4E76-ADE9-F472ECFE0A83}">
      <dgm:prSet/>
      <dgm:spPr/>
      <dgm:t>
        <a:bodyPr/>
        <a:lstStyle/>
        <a:p>
          <a:endParaRPr lang="en-US"/>
        </a:p>
      </dgm:t>
    </dgm:pt>
    <dgm:pt modelId="{33A74EF7-832E-41CC-8F3F-8A49C7032157}">
      <dgm:prSet phldrT="[Text]"/>
      <dgm:spPr/>
      <dgm:t>
        <a:bodyPr/>
        <a:lstStyle/>
        <a:p>
          <a:r>
            <a:rPr lang="el-GR" dirty="0"/>
            <a:t>ΘΥΓΑΤΕΡΑ</a:t>
          </a:r>
          <a:endParaRPr lang="en-US" dirty="0"/>
        </a:p>
      </dgm:t>
    </dgm:pt>
    <dgm:pt modelId="{5F9B1DC5-AE32-4EEB-A2A4-C49FD6D5AE7A}" type="parTrans" cxnId="{17E90FAF-5674-4289-A2FD-8E1BC9EC9314}">
      <dgm:prSet/>
      <dgm:spPr/>
      <dgm:t>
        <a:bodyPr/>
        <a:lstStyle/>
        <a:p>
          <a:endParaRPr lang="en-US"/>
        </a:p>
      </dgm:t>
    </dgm:pt>
    <dgm:pt modelId="{6B5DA26D-69A7-48EA-8002-B0CABA6AAFEC}" type="sibTrans" cxnId="{17E90FAF-5674-4289-A2FD-8E1BC9EC9314}">
      <dgm:prSet/>
      <dgm:spPr/>
      <dgm:t>
        <a:bodyPr/>
        <a:lstStyle/>
        <a:p>
          <a:endParaRPr lang="en-US"/>
        </a:p>
      </dgm:t>
    </dgm:pt>
    <dgm:pt modelId="{B6BC6775-0976-42FC-9F8F-1A824BE41520}" type="pres">
      <dgm:prSet presAssocID="{6BBF9C9D-D787-4E77-91B9-738C6B8DA733}" presName="Name0" presStyleCnt="0">
        <dgm:presLayoutVars>
          <dgm:dir/>
          <dgm:resizeHandles val="exact"/>
        </dgm:presLayoutVars>
      </dgm:prSet>
      <dgm:spPr/>
    </dgm:pt>
    <dgm:pt modelId="{31A2BC6D-ECEB-481C-8B54-DAB7E94D0EE6}" type="pres">
      <dgm:prSet presAssocID="{08828F2A-89D6-4EDC-8C2E-72DEE051121B}" presName="node" presStyleLbl="node1" presStyleIdx="0" presStyleCnt="3" custRadScaleRad="141900" custRadScaleInc="-56750">
        <dgm:presLayoutVars>
          <dgm:bulletEnabled val="1"/>
        </dgm:presLayoutVars>
      </dgm:prSet>
      <dgm:spPr/>
    </dgm:pt>
    <dgm:pt modelId="{6A2EC309-12AC-4FDB-8D5F-6109A2C3BC1F}" type="pres">
      <dgm:prSet presAssocID="{B5870203-E4B8-4F77-A793-C92F867E3712}" presName="sibTrans" presStyleLbl="sibTrans2D1" presStyleIdx="0" presStyleCnt="3"/>
      <dgm:spPr/>
    </dgm:pt>
    <dgm:pt modelId="{386882B5-838F-4A8C-B699-AE27B491A42E}" type="pres">
      <dgm:prSet presAssocID="{B5870203-E4B8-4F77-A793-C92F867E3712}" presName="connectorText" presStyleLbl="sibTrans2D1" presStyleIdx="0" presStyleCnt="3"/>
      <dgm:spPr/>
    </dgm:pt>
    <dgm:pt modelId="{898BA82F-CF85-4169-90F0-B3B0D3940422}" type="pres">
      <dgm:prSet presAssocID="{A2D45C97-3279-48B9-8D30-98D8AA2C1077}" presName="node" presStyleLbl="node1" presStyleIdx="1" presStyleCnt="3" custRadScaleRad="161555" custRadScaleInc="-113539">
        <dgm:presLayoutVars>
          <dgm:bulletEnabled val="1"/>
        </dgm:presLayoutVars>
      </dgm:prSet>
      <dgm:spPr/>
    </dgm:pt>
    <dgm:pt modelId="{0997C0E5-626F-4C72-8BC3-031B304644F0}" type="pres">
      <dgm:prSet presAssocID="{D90EAC16-C171-42BA-AE5A-7BC391DB4187}" presName="sibTrans" presStyleLbl="sibTrans2D1" presStyleIdx="1" presStyleCnt="3"/>
      <dgm:spPr/>
    </dgm:pt>
    <dgm:pt modelId="{8E389577-92A5-454E-B718-310C94801FEB}" type="pres">
      <dgm:prSet presAssocID="{D90EAC16-C171-42BA-AE5A-7BC391DB4187}" presName="connectorText" presStyleLbl="sibTrans2D1" presStyleIdx="1" presStyleCnt="3"/>
      <dgm:spPr/>
    </dgm:pt>
    <dgm:pt modelId="{5B6718DB-029A-4E79-9BA1-F5A5B451EB59}" type="pres">
      <dgm:prSet presAssocID="{33A74EF7-832E-41CC-8F3F-8A49C7032157}" presName="node" presStyleLbl="node1" presStyleIdx="2" presStyleCnt="3">
        <dgm:presLayoutVars>
          <dgm:bulletEnabled val="1"/>
        </dgm:presLayoutVars>
      </dgm:prSet>
      <dgm:spPr/>
    </dgm:pt>
    <dgm:pt modelId="{BE2799B9-0BC3-4D65-ACFB-C113FC737B65}" type="pres">
      <dgm:prSet presAssocID="{6B5DA26D-69A7-48EA-8002-B0CABA6AAFEC}" presName="sibTrans" presStyleLbl="sibTrans2D1" presStyleIdx="2" presStyleCnt="3"/>
      <dgm:spPr/>
    </dgm:pt>
    <dgm:pt modelId="{7BF7E7B9-1F8A-4787-9857-1A58062D1F3D}" type="pres">
      <dgm:prSet presAssocID="{6B5DA26D-69A7-48EA-8002-B0CABA6AAFEC}" presName="connectorText" presStyleLbl="sibTrans2D1" presStyleIdx="2" presStyleCnt="3"/>
      <dgm:spPr/>
    </dgm:pt>
  </dgm:ptLst>
  <dgm:cxnLst>
    <dgm:cxn modelId="{9188B303-028D-41CF-99ED-8B0465EF72DE}" type="presOf" srcId="{B5870203-E4B8-4F77-A793-C92F867E3712}" destId="{386882B5-838F-4A8C-B699-AE27B491A42E}" srcOrd="1" destOrd="0" presId="urn:microsoft.com/office/officeart/2005/8/layout/cycle7"/>
    <dgm:cxn modelId="{503D6E05-BE02-46D9-931B-74FB55C08A22}" type="presOf" srcId="{A2D45C97-3279-48B9-8D30-98D8AA2C1077}" destId="{898BA82F-CF85-4169-90F0-B3B0D3940422}" srcOrd="0" destOrd="0" presId="urn:microsoft.com/office/officeart/2005/8/layout/cycle7"/>
    <dgm:cxn modelId="{06B00D28-E9B6-4E76-ADE9-F472ECFE0A83}" srcId="{6BBF9C9D-D787-4E77-91B9-738C6B8DA733}" destId="{A2D45C97-3279-48B9-8D30-98D8AA2C1077}" srcOrd="1" destOrd="0" parTransId="{5B6A639D-BFF7-476B-9577-259FC8EFF202}" sibTransId="{D90EAC16-C171-42BA-AE5A-7BC391DB4187}"/>
    <dgm:cxn modelId="{A5071928-FB39-44B1-9C85-9F8524249FF5}" type="presOf" srcId="{D90EAC16-C171-42BA-AE5A-7BC391DB4187}" destId="{0997C0E5-626F-4C72-8BC3-031B304644F0}" srcOrd="0" destOrd="0" presId="urn:microsoft.com/office/officeart/2005/8/layout/cycle7"/>
    <dgm:cxn modelId="{5D589329-38A0-4E4B-8CCE-B27577E9D9EC}" type="presOf" srcId="{08828F2A-89D6-4EDC-8C2E-72DEE051121B}" destId="{31A2BC6D-ECEB-481C-8B54-DAB7E94D0EE6}" srcOrd="0" destOrd="0" presId="urn:microsoft.com/office/officeart/2005/8/layout/cycle7"/>
    <dgm:cxn modelId="{184B892C-014B-4D63-A5E9-659AB34C8A89}" type="presOf" srcId="{D90EAC16-C171-42BA-AE5A-7BC391DB4187}" destId="{8E389577-92A5-454E-B718-310C94801FEB}" srcOrd="1" destOrd="0" presId="urn:microsoft.com/office/officeart/2005/8/layout/cycle7"/>
    <dgm:cxn modelId="{2BCD9B40-B24A-429D-B210-0D705A81B5DD}" type="presOf" srcId="{6BBF9C9D-D787-4E77-91B9-738C6B8DA733}" destId="{B6BC6775-0976-42FC-9F8F-1A824BE41520}" srcOrd="0" destOrd="0" presId="urn:microsoft.com/office/officeart/2005/8/layout/cycle7"/>
    <dgm:cxn modelId="{74944368-E248-458C-B296-90F6AE6FC31D}" type="presOf" srcId="{6B5DA26D-69A7-48EA-8002-B0CABA6AAFEC}" destId="{7BF7E7B9-1F8A-4787-9857-1A58062D1F3D}" srcOrd="1" destOrd="0" presId="urn:microsoft.com/office/officeart/2005/8/layout/cycle7"/>
    <dgm:cxn modelId="{C2EE7A68-2989-44FF-A821-21CF88DF42BD}" type="presOf" srcId="{B5870203-E4B8-4F77-A793-C92F867E3712}" destId="{6A2EC309-12AC-4FDB-8D5F-6109A2C3BC1F}" srcOrd="0" destOrd="0" presId="urn:microsoft.com/office/officeart/2005/8/layout/cycle7"/>
    <dgm:cxn modelId="{696AE4A4-F967-4412-8665-C2ADABD83567}" type="presOf" srcId="{33A74EF7-832E-41CC-8F3F-8A49C7032157}" destId="{5B6718DB-029A-4E79-9BA1-F5A5B451EB59}" srcOrd="0" destOrd="0" presId="urn:microsoft.com/office/officeart/2005/8/layout/cycle7"/>
    <dgm:cxn modelId="{17E90FAF-5674-4289-A2FD-8E1BC9EC9314}" srcId="{6BBF9C9D-D787-4E77-91B9-738C6B8DA733}" destId="{33A74EF7-832E-41CC-8F3F-8A49C7032157}" srcOrd="2" destOrd="0" parTransId="{5F9B1DC5-AE32-4EEB-A2A4-C49FD6D5AE7A}" sibTransId="{6B5DA26D-69A7-48EA-8002-B0CABA6AAFEC}"/>
    <dgm:cxn modelId="{AC3EAFB7-3DF0-42DA-B637-3852C97A8BDD}" srcId="{6BBF9C9D-D787-4E77-91B9-738C6B8DA733}" destId="{08828F2A-89D6-4EDC-8C2E-72DEE051121B}" srcOrd="0" destOrd="0" parTransId="{E07D355D-AE0E-4381-A559-EFC44ADF2328}" sibTransId="{B5870203-E4B8-4F77-A793-C92F867E3712}"/>
    <dgm:cxn modelId="{FD7705FB-0B52-42E6-B55A-6B9BE3F02E0F}" type="presOf" srcId="{6B5DA26D-69A7-48EA-8002-B0CABA6AAFEC}" destId="{BE2799B9-0BC3-4D65-ACFB-C113FC737B65}" srcOrd="0" destOrd="0" presId="urn:microsoft.com/office/officeart/2005/8/layout/cycle7"/>
    <dgm:cxn modelId="{2BCEDB01-E31B-437E-B701-313FBE640099}" type="presParOf" srcId="{B6BC6775-0976-42FC-9F8F-1A824BE41520}" destId="{31A2BC6D-ECEB-481C-8B54-DAB7E94D0EE6}" srcOrd="0" destOrd="0" presId="urn:microsoft.com/office/officeart/2005/8/layout/cycle7"/>
    <dgm:cxn modelId="{B2F3F2C2-D803-42EF-BC3A-A182C38B84D6}" type="presParOf" srcId="{B6BC6775-0976-42FC-9F8F-1A824BE41520}" destId="{6A2EC309-12AC-4FDB-8D5F-6109A2C3BC1F}" srcOrd="1" destOrd="0" presId="urn:microsoft.com/office/officeart/2005/8/layout/cycle7"/>
    <dgm:cxn modelId="{513861DE-F91F-4F5B-8693-8DD574F5E861}" type="presParOf" srcId="{6A2EC309-12AC-4FDB-8D5F-6109A2C3BC1F}" destId="{386882B5-838F-4A8C-B699-AE27B491A42E}" srcOrd="0" destOrd="0" presId="urn:microsoft.com/office/officeart/2005/8/layout/cycle7"/>
    <dgm:cxn modelId="{C7896758-2471-48F0-BA34-38BF3DC20DF1}" type="presParOf" srcId="{B6BC6775-0976-42FC-9F8F-1A824BE41520}" destId="{898BA82F-CF85-4169-90F0-B3B0D3940422}" srcOrd="2" destOrd="0" presId="urn:microsoft.com/office/officeart/2005/8/layout/cycle7"/>
    <dgm:cxn modelId="{A6442DB7-6320-4D85-86C5-D0DA14A6C3E7}" type="presParOf" srcId="{B6BC6775-0976-42FC-9F8F-1A824BE41520}" destId="{0997C0E5-626F-4C72-8BC3-031B304644F0}" srcOrd="3" destOrd="0" presId="urn:microsoft.com/office/officeart/2005/8/layout/cycle7"/>
    <dgm:cxn modelId="{7659C915-FAA7-4B57-828D-B895AA6678D6}" type="presParOf" srcId="{0997C0E5-626F-4C72-8BC3-031B304644F0}" destId="{8E389577-92A5-454E-B718-310C94801FEB}" srcOrd="0" destOrd="0" presId="urn:microsoft.com/office/officeart/2005/8/layout/cycle7"/>
    <dgm:cxn modelId="{6A463B15-4605-444E-842E-170658915E88}" type="presParOf" srcId="{B6BC6775-0976-42FC-9F8F-1A824BE41520}" destId="{5B6718DB-029A-4E79-9BA1-F5A5B451EB59}" srcOrd="4" destOrd="0" presId="urn:microsoft.com/office/officeart/2005/8/layout/cycle7"/>
    <dgm:cxn modelId="{2F2CA1D4-51E7-47BF-8A3C-34AF1DD218FF}" type="presParOf" srcId="{B6BC6775-0976-42FC-9F8F-1A824BE41520}" destId="{BE2799B9-0BC3-4D65-ACFB-C113FC737B65}" srcOrd="5" destOrd="0" presId="urn:microsoft.com/office/officeart/2005/8/layout/cycle7"/>
    <dgm:cxn modelId="{DBDE6789-C9A3-4ED5-8CB8-22EF947E5D5A}" type="presParOf" srcId="{BE2799B9-0BC3-4D65-ACFB-C113FC737B65}" destId="{7BF7E7B9-1F8A-4787-9857-1A58062D1F3D}"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A2BC6D-ECEB-481C-8B54-DAB7E94D0EE6}">
      <dsp:nvSpPr>
        <dsp:cNvPr id="0" name=""/>
        <dsp:cNvSpPr/>
      </dsp:nvSpPr>
      <dsp:spPr>
        <a:xfrm>
          <a:off x="94060" y="1379921"/>
          <a:ext cx="1364589" cy="682294"/>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l-GR" sz="1000" kern="1200" dirty="0"/>
            <a:t>ΚΛΗΡΟΝΟΜΟΥΜΕΝΟΣ</a:t>
          </a:r>
          <a:endParaRPr lang="en-US" sz="1000" kern="1200" dirty="0"/>
        </a:p>
      </dsp:txBody>
      <dsp:txXfrm>
        <a:off x="114044" y="1399905"/>
        <a:ext cx="1324621" cy="642326"/>
      </dsp:txXfrm>
    </dsp:sp>
    <dsp:sp modelId="{6A2EC309-12AC-4FDB-8D5F-6109A2C3BC1F}">
      <dsp:nvSpPr>
        <dsp:cNvPr id="0" name=""/>
        <dsp:cNvSpPr/>
      </dsp:nvSpPr>
      <dsp:spPr>
        <a:xfrm rot="367624">
          <a:off x="1536500" y="1717676"/>
          <a:ext cx="641111" cy="238803"/>
        </a:xfrm>
        <a:prstGeom prst="lef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1608141" y="1765437"/>
        <a:ext cx="497829" cy="143281"/>
      </dsp:txXfrm>
    </dsp:sp>
    <dsp:sp modelId="{898BA82F-CF85-4169-90F0-B3B0D3940422}">
      <dsp:nvSpPr>
        <dsp:cNvPr id="0" name=""/>
        <dsp:cNvSpPr/>
      </dsp:nvSpPr>
      <dsp:spPr>
        <a:xfrm>
          <a:off x="2255462" y="1611941"/>
          <a:ext cx="1364589" cy="682294"/>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l-GR" sz="1000" kern="1200" dirty="0"/>
            <a:t>ΣΥΖΥΓΟ</a:t>
          </a:r>
          <a:endParaRPr lang="en-US" sz="1000" kern="1200" dirty="0"/>
        </a:p>
      </dsp:txBody>
      <dsp:txXfrm>
        <a:off x="2275446" y="1631925"/>
        <a:ext cx="1324621" cy="642326"/>
      </dsp:txXfrm>
    </dsp:sp>
    <dsp:sp modelId="{0997C0E5-626F-4C72-8BC3-031B304644F0}">
      <dsp:nvSpPr>
        <dsp:cNvPr id="0" name=""/>
        <dsp:cNvSpPr/>
      </dsp:nvSpPr>
      <dsp:spPr>
        <a:xfrm rot="8350160">
          <a:off x="1489986" y="2807725"/>
          <a:ext cx="641111" cy="238803"/>
        </a:xfrm>
        <a:prstGeom prst="lef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10800000">
        <a:off x="1561627" y="2855486"/>
        <a:ext cx="497829" cy="143281"/>
      </dsp:txXfrm>
    </dsp:sp>
    <dsp:sp modelId="{5B6718DB-029A-4E79-9BA1-F5A5B451EB59}">
      <dsp:nvSpPr>
        <dsp:cNvPr id="0" name=""/>
        <dsp:cNvSpPr/>
      </dsp:nvSpPr>
      <dsp:spPr>
        <a:xfrm>
          <a:off x="1033" y="3560018"/>
          <a:ext cx="1364589" cy="682294"/>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l-GR" sz="1000" kern="1200" dirty="0"/>
            <a:t>ΘΥΓΑΤΕΡΑ</a:t>
          </a:r>
          <a:endParaRPr lang="en-US" sz="1000" kern="1200" dirty="0"/>
        </a:p>
      </dsp:txBody>
      <dsp:txXfrm>
        <a:off x="21017" y="3580002"/>
        <a:ext cx="1324621" cy="642326"/>
      </dsp:txXfrm>
    </dsp:sp>
    <dsp:sp modelId="{BE2799B9-0BC3-4D65-ACFB-C113FC737B65}">
      <dsp:nvSpPr>
        <dsp:cNvPr id="0" name=""/>
        <dsp:cNvSpPr/>
      </dsp:nvSpPr>
      <dsp:spPr>
        <a:xfrm rot="16346603">
          <a:off x="409286" y="2691715"/>
          <a:ext cx="641111" cy="238803"/>
        </a:xfrm>
        <a:prstGeom prst="lef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480927" y="2739476"/>
        <a:ext cx="497829" cy="143281"/>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8EBFD84-DEB3-4E79-9255-0E82963144C3}" type="datetimeFigureOut">
              <a:rPr lang="en-US" smtClean="0"/>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D5E5F-1FD2-4EB8-BF30-4DF501FE736A}" type="slidenum">
              <a:rPr lang="en-US" smtClean="0"/>
              <a:t>‹#›</a:t>
            </a:fld>
            <a:endParaRPr lang="en-US"/>
          </a:p>
        </p:txBody>
      </p:sp>
    </p:spTree>
    <p:extLst>
      <p:ext uri="{BB962C8B-B14F-4D97-AF65-F5344CB8AC3E}">
        <p14:creationId xmlns:p14="http://schemas.microsoft.com/office/powerpoint/2010/main" val="45216118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EBFD84-DEB3-4E79-9255-0E82963144C3}" type="datetimeFigureOut">
              <a:rPr lang="en-US" smtClean="0"/>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D5E5F-1FD2-4EB8-BF30-4DF501FE736A}" type="slidenum">
              <a:rPr lang="en-US" smtClean="0"/>
              <a:t>‹#›</a:t>
            </a:fld>
            <a:endParaRPr lang="en-US"/>
          </a:p>
        </p:txBody>
      </p:sp>
    </p:spTree>
    <p:extLst>
      <p:ext uri="{BB962C8B-B14F-4D97-AF65-F5344CB8AC3E}">
        <p14:creationId xmlns:p14="http://schemas.microsoft.com/office/powerpoint/2010/main" val="73240371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EBFD84-DEB3-4E79-9255-0E82963144C3}" type="datetimeFigureOut">
              <a:rPr lang="en-US" smtClean="0"/>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D5E5F-1FD2-4EB8-BF30-4DF501FE736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7262392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EBFD84-DEB3-4E79-9255-0E82963144C3}" type="datetimeFigureOut">
              <a:rPr lang="en-US" smtClean="0"/>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D5E5F-1FD2-4EB8-BF30-4DF501FE736A}" type="slidenum">
              <a:rPr lang="en-US" smtClean="0"/>
              <a:t>‹#›</a:t>
            </a:fld>
            <a:endParaRPr lang="en-US"/>
          </a:p>
        </p:txBody>
      </p:sp>
    </p:spTree>
    <p:extLst>
      <p:ext uri="{BB962C8B-B14F-4D97-AF65-F5344CB8AC3E}">
        <p14:creationId xmlns:p14="http://schemas.microsoft.com/office/powerpoint/2010/main" val="297323095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EBFD84-DEB3-4E79-9255-0E82963144C3}" type="datetimeFigureOut">
              <a:rPr lang="en-US" smtClean="0"/>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D5E5F-1FD2-4EB8-BF30-4DF501FE736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4921069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EBFD84-DEB3-4E79-9255-0E82963144C3}" type="datetimeFigureOut">
              <a:rPr lang="en-US" smtClean="0"/>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D5E5F-1FD2-4EB8-BF30-4DF501FE736A}" type="slidenum">
              <a:rPr lang="en-US" smtClean="0"/>
              <a:t>‹#›</a:t>
            </a:fld>
            <a:endParaRPr lang="en-US"/>
          </a:p>
        </p:txBody>
      </p:sp>
    </p:spTree>
    <p:extLst>
      <p:ext uri="{BB962C8B-B14F-4D97-AF65-F5344CB8AC3E}">
        <p14:creationId xmlns:p14="http://schemas.microsoft.com/office/powerpoint/2010/main" val="302451762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EBFD84-DEB3-4E79-9255-0E82963144C3}" type="datetimeFigureOut">
              <a:rPr lang="en-US" smtClean="0"/>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D5E5F-1FD2-4EB8-BF30-4DF501FE736A}" type="slidenum">
              <a:rPr lang="en-US" smtClean="0"/>
              <a:t>‹#›</a:t>
            </a:fld>
            <a:endParaRPr lang="en-US"/>
          </a:p>
        </p:txBody>
      </p:sp>
    </p:spTree>
    <p:extLst>
      <p:ext uri="{BB962C8B-B14F-4D97-AF65-F5344CB8AC3E}">
        <p14:creationId xmlns:p14="http://schemas.microsoft.com/office/powerpoint/2010/main" val="138011272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EBFD84-DEB3-4E79-9255-0E82963144C3}" type="datetimeFigureOut">
              <a:rPr lang="en-US" smtClean="0"/>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D5E5F-1FD2-4EB8-BF30-4DF501FE736A}" type="slidenum">
              <a:rPr lang="en-US" smtClean="0"/>
              <a:t>‹#›</a:t>
            </a:fld>
            <a:endParaRPr lang="en-US"/>
          </a:p>
        </p:txBody>
      </p:sp>
    </p:spTree>
    <p:extLst>
      <p:ext uri="{BB962C8B-B14F-4D97-AF65-F5344CB8AC3E}">
        <p14:creationId xmlns:p14="http://schemas.microsoft.com/office/powerpoint/2010/main" val="166359023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EBFD84-DEB3-4E79-9255-0E82963144C3}" type="datetimeFigureOut">
              <a:rPr lang="en-US" smtClean="0"/>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D5E5F-1FD2-4EB8-BF30-4DF501FE736A}" type="slidenum">
              <a:rPr lang="en-US" smtClean="0"/>
              <a:t>‹#›</a:t>
            </a:fld>
            <a:endParaRPr lang="en-US"/>
          </a:p>
        </p:txBody>
      </p:sp>
    </p:spTree>
    <p:extLst>
      <p:ext uri="{BB962C8B-B14F-4D97-AF65-F5344CB8AC3E}">
        <p14:creationId xmlns:p14="http://schemas.microsoft.com/office/powerpoint/2010/main" val="276472621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EBFD84-DEB3-4E79-9255-0E82963144C3}" type="datetimeFigureOut">
              <a:rPr lang="en-US" smtClean="0"/>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D5E5F-1FD2-4EB8-BF30-4DF501FE736A}" type="slidenum">
              <a:rPr lang="en-US" smtClean="0"/>
              <a:t>‹#›</a:t>
            </a:fld>
            <a:endParaRPr lang="en-US"/>
          </a:p>
        </p:txBody>
      </p:sp>
    </p:spTree>
    <p:extLst>
      <p:ext uri="{BB962C8B-B14F-4D97-AF65-F5344CB8AC3E}">
        <p14:creationId xmlns:p14="http://schemas.microsoft.com/office/powerpoint/2010/main" val="183476717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8EBFD84-DEB3-4E79-9255-0E82963144C3}" type="datetimeFigureOut">
              <a:rPr lang="en-US" smtClean="0"/>
              <a:t>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D5E5F-1FD2-4EB8-BF30-4DF501FE736A}" type="slidenum">
              <a:rPr lang="en-US" smtClean="0"/>
              <a:t>‹#›</a:t>
            </a:fld>
            <a:endParaRPr lang="en-US"/>
          </a:p>
        </p:txBody>
      </p:sp>
    </p:spTree>
    <p:extLst>
      <p:ext uri="{BB962C8B-B14F-4D97-AF65-F5344CB8AC3E}">
        <p14:creationId xmlns:p14="http://schemas.microsoft.com/office/powerpoint/2010/main" val="318742625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8EBFD84-DEB3-4E79-9255-0E82963144C3}" type="datetimeFigureOut">
              <a:rPr lang="en-US" smtClean="0"/>
              <a:t>1/10/2023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3D5E5F-1FD2-4EB8-BF30-4DF501FE736A}" type="slidenum">
              <a:rPr lang="en-US" smtClean="0"/>
              <a:t>‹#›</a:t>
            </a:fld>
            <a:endParaRPr lang="en-US"/>
          </a:p>
        </p:txBody>
      </p:sp>
    </p:spTree>
    <p:extLst>
      <p:ext uri="{BB962C8B-B14F-4D97-AF65-F5344CB8AC3E}">
        <p14:creationId xmlns:p14="http://schemas.microsoft.com/office/powerpoint/2010/main" val="111494474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8EBFD84-DEB3-4E79-9255-0E82963144C3}" type="datetimeFigureOut">
              <a:rPr lang="en-US" smtClean="0"/>
              <a:t>1/10/2023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3D5E5F-1FD2-4EB8-BF30-4DF501FE736A}" type="slidenum">
              <a:rPr lang="en-US" smtClean="0"/>
              <a:t>‹#›</a:t>
            </a:fld>
            <a:endParaRPr lang="en-US"/>
          </a:p>
        </p:txBody>
      </p:sp>
    </p:spTree>
    <p:extLst>
      <p:ext uri="{BB962C8B-B14F-4D97-AF65-F5344CB8AC3E}">
        <p14:creationId xmlns:p14="http://schemas.microsoft.com/office/powerpoint/2010/main" val="61677960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EBFD84-DEB3-4E79-9255-0E82963144C3}" type="datetimeFigureOut">
              <a:rPr lang="en-US" smtClean="0"/>
              <a:t>1/10/2023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3D5E5F-1FD2-4EB8-BF30-4DF501FE736A}" type="slidenum">
              <a:rPr lang="en-US" smtClean="0"/>
              <a:t>‹#›</a:t>
            </a:fld>
            <a:endParaRPr lang="en-US"/>
          </a:p>
        </p:txBody>
      </p:sp>
    </p:spTree>
    <p:extLst>
      <p:ext uri="{BB962C8B-B14F-4D97-AF65-F5344CB8AC3E}">
        <p14:creationId xmlns:p14="http://schemas.microsoft.com/office/powerpoint/2010/main" val="72415213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8EBFD84-DEB3-4E79-9255-0E82963144C3}" type="datetimeFigureOut">
              <a:rPr lang="en-US" smtClean="0"/>
              <a:t>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D5E5F-1FD2-4EB8-BF30-4DF501FE736A}" type="slidenum">
              <a:rPr lang="en-US" smtClean="0"/>
              <a:t>‹#›</a:t>
            </a:fld>
            <a:endParaRPr lang="en-US"/>
          </a:p>
        </p:txBody>
      </p:sp>
    </p:spTree>
    <p:extLst>
      <p:ext uri="{BB962C8B-B14F-4D97-AF65-F5344CB8AC3E}">
        <p14:creationId xmlns:p14="http://schemas.microsoft.com/office/powerpoint/2010/main" val="126074598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D5E5F-1FD2-4EB8-BF30-4DF501FE736A}" type="slidenum">
              <a:rPr lang="en-US" smtClean="0"/>
              <a:t>‹#›</a:t>
            </a:fld>
            <a:endParaRPr lang="en-US"/>
          </a:p>
        </p:txBody>
      </p:sp>
      <p:sp>
        <p:nvSpPr>
          <p:cNvPr id="5" name="Date Placeholder 4"/>
          <p:cNvSpPr>
            <a:spLocks noGrp="1"/>
          </p:cNvSpPr>
          <p:nvPr>
            <p:ph type="dt" sz="half" idx="10"/>
          </p:nvPr>
        </p:nvSpPr>
        <p:spPr/>
        <p:txBody>
          <a:bodyPr/>
          <a:lstStyle/>
          <a:p>
            <a:fld id="{E8EBFD84-DEB3-4E79-9255-0E82963144C3}" type="datetimeFigureOut">
              <a:rPr lang="en-US" smtClean="0"/>
              <a:t>1/10/2023</a:t>
            </a:fld>
            <a:endParaRPr lang="en-US"/>
          </a:p>
        </p:txBody>
      </p:sp>
    </p:spTree>
    <p:extLst>
      <p:ext uri="{BB962C8B-B14F-4D97-AF65-F5344CB8AC3E}">
        <p14:creationId xmlns:p14="http://schemas.microsoft.com/office/powerpoint/2010/main" val="137465586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8EBFD84-DEB3-4E79-9255-0E82963144C3}" type="datetimeFigureOut">
              <a:rPr lang="en-US" smtClean="0"/>
              <a:t>1/10/2023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E3D5E5F-1FD2-4EB8-BF30-4DF501FE736A}" type="slidenum">
              <a:rPr lang="en-US" smtClean="0"/>
              <a:t>‹#›</a:t>
            </a:fld>
            <a:endParaRPr lang="en-US"/>
          </a:p>
        </p:txBody>
      </p:sp>
    </p:spTree>
    <p:extLst>
      <p:ext uri="{BB962C8B-B14F-4D97-AF65-F5344CB8AC3E}">
        <p14:creationId xmlns:p14="http://schemas.microsoft.com/office/powerpoint/2010/main" val="280027971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FB690-35CD-4DD7-BFAA-612E2503BE5C}"/>
              </a:ext>
            </a:extLst>
          </p:cNvPr>
          <p:cNvSpPr>
            <a:spLocks noGrp="1"/>
          </p:cNvSpPr>
          <p:nvPr>
            <p:ph type="ctrTitle"/>
          </p:nvPr>
        </p:nvSpPr>
        <p:spPr/>
        <p:txBody>
          <a:bodyPr/>
          <a:lstStyle/>
          <a:p>
            <a:r>
              <a:rPr lang="el-GR" dirty="0"/>
              <a:t>ΠΡΑΚΤΙΚΑ ΚΛΗΡΟΝΟΜΙΚΟΥ ΔΙΚΑΙΟΥ</a:t>
            </a:r>
            <a:endParaRPr lang="en-US" dirty="0"/>
          </a:p>
        </p:txBody>
      </p:sp>
      <p:sp>
        <p:nvSpPr>
          <p:cNvPr id="3" name="Subtitle 2">
            <a:extLst>
              <a:ext uri="{FF2B5EF4-FFF2-40B4-BE49-F238E27FC236}">
                <a16:creationId xmlns:a16="http://schemas.microsoft.com/office/drawing/2014/main" id="{E24BC6A2-EE8D-4802-8C8C-BEFC627535D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3799277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21017-3F38-4F4D-A1E1-F152E9EFF1E7}"/>
              </a:ext>
            </a:extLst>
          </p:cNvPr>
          <p:cNvSpPr>
            <a:spLocks noGrp="1"/>
          </p:cNvSpPr>
          <p:nvPr>
            <p:ph type="title"/>
          </p:nvPr>
        </p:nvSpPr>
        <p:spPr/>
        <p:txBody>
          <a:bodyPr/>
          <a:lstStyle/>
          <a:p>
            <a:pPr algn="ctr"/>
            <a:r>
              <a:rPr lang="el-GR" dirty="0"/>
              <a:t>ΑΠΑΝΤΗΣΗ</a:t>
            </a:r>
            <a:endParaRPr lang="en-US" dirty="0"/>
          </a:p>
        </p:txBody>
      </p:sp>
      <p:sp>
        <p:nvSpPr>
          <p:cNvPr id="3" name="Content Placeholder 2">
            <a:extLst>
              <a:ext uri="{FF2B5EF4-FFF2-40B4-BE49-F238E27FC236}">
                <a16:creationId xmlns:a16="http://schemas.microsoft.com/office/drawing/2014/main" id="{6BAC793B-60D9-41D7-A48D-560200ED3C66}"/>
              </a:ext>
            </a:extLst>
          </p:cNvPr>
          <p:cNvSpPr>
            <a:spLocks noGrp="1"/>
          </p:cNvSpPr>
          <p:nvPr>
            <p:ph idx="1"/>
          </p:nvPr>
        </p:nvSpPr>
        <p:spPr/>
        <p:txBody>
          <a:bodyPr>
            <a:normAutofit/>
          </a:bodyPr>
          <a:lstStyle/>
          <a:p>
            <a:r>
              <a:rPr lang="el-GR" b="1" dirty="0"/>
              <a:t>ΑΚ 1962</a:t>
            </a:r>
            <a:r>
              <a:rPr lang="el-GR" dirty="0"/>
              <a:t>: τεκμήριο κληρονομικής ιδιότητας του </a:t>
            </a:r>
            <a:r>
              <a:rPr lang="el-GR" dirty="0" err="1"/>
              <a:t>αναγραφομένου</a:t>
            </a:r>
            <a:r>
              <a:rPr lang="el-GR" dirty="0"/>
              <a:t> στο </a:t>
            </a:r>
            <a:r>
              <a:rPr lang="el-GR" dirty="0" err="1"/>
              <a:t>κληρονομητήριο</a:t>
            </a:r>
            <a:r>
              <a:rPr lang="el-GR" dirty="0"/>
              <a:t> ως κληρονόμου (εδώ του Πακιστανού).</a:t>
            </a:r>
          </a:p>
          <a:p>
            <a:r>
              <a:rPr lang="el-GR" b="1" dirty="0"/>
              <a:t>ΑΚ 1963</a:t>
            </a:r>
            <a:r>
              <a:rPr lang="el-GR" dirty="0"/>
              <a:t>: δημόσια πίστη του </a:t>
            </a:r>
            <a:r>
              <a:rPr lang="el-GR" dirty="0" err="1"/>
              <a:t>κληρονομητηρίου</a:t>
            </a:r>
            <a:r>
              <a:rPr lang="el-GR" dirty="0"/>
              <a:t>. Κάθε δικαιοπραξία του </a:t>
            </a:r>
            <a:r>
              <a:rPr lang="el-GR" dirty="0" err="1"/>
              <a:t>αναγραφομένου</a:t>
            </a:r>
            <a:r>
              <a:rPr lang="el-GR" dirty="0"/>
              <a:t> στο </a:t>
            </a:r>
            <a:r>
              <a:rPr lang="el-GR" dirty="0" err="1"/>
              <a:t>κληρονομητήριο</a:t>
            </a:r>
            <a:r>
              <a:rPr lang="el-GR" dirty="0"/>
              <a:t> ως κληρονόμου με καλόπιστο τρίτο, είναι ισχυρή έναντι του τρίτου. </a:t>
            </a:r>
          </a:p>
          <a:p>
            <a:r>
              <a:rPr lang="el-GR" dirty="0"/>
              <a:t>Καλή πίστη = άγνοια της ανακρίβειας του </a:t>
            </a:r>
            <a:r>
              <a:rPr lang="el-GR" dirty="0" err="1"/>
              <a:t>κληρονομητηρίου</a:t>
            </a:r>
            <a:r>
              <a:rPr lang="el-GR" dirty="0"/>
              <a:t>, έστω και από </a:t>
            </a:r>
            <a:r>
              <a:rPr lang="el-GR" dirty="0" err="1"/>
              <a:t>βαρειά</a:t>
            </a:r>
            <a:r>
              <a:rPr lang="el-GR" dirty="0"/>
              <a:t> αμέλεια. Κρίσιμο χρονικό σημείο ελέγχου της καλής πίστης είναι ο χρόνος κατάρτισης της δικαιοπραξίας.</a:t>
            </a:r>
          </a:p>
          <a:p>
            <a:endParaRPr lang="el-GR" dirty="0"/>
          </a:p>
          <a:p>
            <a:endParaRPr lang="en-US" dirty="0"/>
          </a:p>
        </p:txBody>
      </p:sp>
    </p:spTree>
    <p:extLst>
      <p:ext uri="{BB962C8B-B14F-4D97-AF65-F5344CB8AC3E}">
        <p14:creationId xmlns:p14="http://schemas.microsoft.com/office/powerpoint/2010/main" val="174452427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066AF-73EC-4ADF-A120-29DD56543578}"/>
              </a:ext>
            </a:extLst>
          </p:cNvPr>
          <p:cNvSpPr>
            <a:spLocks noGrp="1"/>
          </p:cNvSpPr>
          <p:nvPr>
            <p:ph type="title"/>
          </p:nvPr>
        </p:nvSpPr>
        <p:spPr/>
        <p:txBody>
          <a:bodyPr/>
          <a:lstStyle/>
          <a:p>
            <a:pPr algn="ctr"/>
            <a:r>
              <a:rPr lang="el-GR" dirty="0"/>
              <a:t>ΑΠΑΝΤΗΣΗ</a:t>
            </a:r>
            <a:endParaRPr lang="en-US" dirty="0"/>
          </a:p>
        </p:txBody>
      </p:sp>
      <p:sp>
        <p:nvSpPr>
          <p:cNvPr id="3" name="Content Placeholder 2">
            <a:extLst>
              <a:ext uri="{FF2B5EF4-FFF2-40B4-BE49-F238E27FC236}">
                <a16:creationId xmlns:a16="http://schemas.microsoft.com/office/drawing/2014/main" id="{AAA6DA9B-E988-44E3-B251-510DEF815ED7}"/>
              </a:ext>
            </a:extLst>
          </p:cNvPr>
          <p:cNvSpPr>
            <a:spLocks noGrp="1"/>
          </p:cNvSpPr>
          <p:nvPr>
            <p:ph idx="1"/>
          </p:nvPr>
        </p:nvSpPr>
        <p:spPr/>
        <p:txBody>
          <a:bodyPr/>
          <a:lstStyle/>
          <a:p>
            <a:pPr algn="just"/>
            <a:r>
              <a:rPr lang="el-GR" dirty="0"/>
              <a:t>Επομένως, εδώ η πώληση και μεταβίβαση του αμαξιού και των δύο ακινήτων στον Γιώργο, εφόσον έγιναν πριν την αφαίρεση του </a:t>
            </a:r>
            <a:r>
              <a:rPr lang="el-GR" dirty="0" err="1"/>
              <a:t>κληρονομητηρίου</a:t>
            </a:r>
            <a:r>
              <a:rPr lang="el-GR" dirty="0"/>
              <a:t>, είναι ισχυρές (σε βάρος του πραγματικού κληρονόμου, δηλαδή του θείου της κληρονομουμένης). </a:t>
            </a:r>
          </a:p>
          <a:p>
            <a:pPr algn="just"/>
            <a:r>
              <a:rPr lang="el-GR" dirty="0"/>
              <a:t>Ο Γιώργος θα κρατήσει το αμάξι και τα ακίνητα. Ο Πακιστανός (πλασματικός κληρονόμος) θα οφείλει το </a:t>
            </a:r>
            <a:r>
              <a:rPr lang="el-GR" dirty="0" err="1"/>
              <a:t>αντικατάλλαγμα</a:t>
            </a:r>
            <a:r>
              <a:rPr lang="el-GR" dirty="0"/>
              <a:t> στον θείο (πραγματικό κληρονόμο), βάσει ΑΚ 1872 </a:t>
            </a:r>
            <a:r>
              <a:rPr lang="el-GR" dirty="0" err="1"/>
              <a:t>εδ</a:t>
            </a:r>
            <a:r>
              <a:rPr lang="el-GR" dirty="0"/>
              <a:t>. </a:t>
            </a:r>
            <a:r>
              <a:rPr lang="el-GR"/>
              <a:t>α’ σε </a:t>
            </a:r>
            <a:r>
              <a:rPr lang="el-GR" dirty="0"/>
              <a:t>συνδ. με ΑΚ 908.</a:t>
            </a:r>
          </a:p>
          <a:p>
            <a:endParaRPr lang="en-US" dirty="0"/>
          </a:p>
        </p:txBody>
      </p:sp>
    </p:spTree>
    <p:extLst>
      <p:ext uri="{BB962C8B-B14F-4D97-AF65-F5344CB8AC3E}">
        <p14:creationId xmlns:p14="http://schemas.microsoft.com/office/powerpoint/2010/main" val="289286972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521EB-6751-83C7-B0CB-E300138DCBF0}"/>
              </a:ext>
            </a:extLst>
          </p:cNvPr>
          <p:cNvSpPr>
            <a:spLocks noGrp="1"/>
          </p:cNvSpPr>
          <p:nvPr>
            <p:ph type="ctrTitle"/>
          </p:nvPr>
        </p:nvSpPr>
        <p:spPr>
          <a:xfrm>
            <a:off x="1507067" y="1411357"/>
            <a:ext cx="7766936" cy="2639479"/>
          </a:xfrm>
        </p:spPr>
        <p:txBody>
          <a:bodyPr/>
          <a:lstStyle/>
          <a:p>
            <a:pPr algn="ctr"/>
            <a:r>
              <a:rPr lang="el-GR" dirty="0"/>
              <a:t>ΠΡΑΚΤΙΚΟ ΚΛΗΡΟΝΟΜΙΚΟΥ ΔΙΚΑΙΟΥ Ι</a:t>
            </a:r>
            <a:endParaRPr lang="en-US" dirty="0"/>
          </a:p>
        </p:txBody>
      </p:sp>
      <p:sp>
        <p:nvSpPr>
          <p:cNvPr id="3" name="Subtitle 2">
            <a:extLst>
              <a:ext uri="{FF2B5EF4-FFF2-40B4-BE49-F238E27FC236}">
                <a16:creationId xmlns:a16="http://schemas.microsoft.com/office/drawing/2014/main" id="{2A4A6705-A7FA-D66D-EAE9-3E2940D80FC5}"/>
              </a:ext>
            </a:extLst>
          </p:cNvPr>
          <p:cNvSpPr>
            <a:spLocks noGrp="1"/>
          </p:cNvSpPr>
          <p:nvPr>
            <p:ph type="subTitle" idx="1"/>
          </p:nvPr>
        </p:nvSpPr>
        <p:spPr/>
        <p:txBody>
          <a:bodyPr/>
          <a:lstStyle/>
          <a:p>
            <a:pPr algn="just"/>
            <a:r>
              <a:rPr lang="el-GR" dirty="0"/>
              <a:t>ΕΚΠΑ ΦΕΒΡΟΥΑΡΙΟΣ 2017</a:t>
            </a:r>
            <a:endParaRPr lang="en-US" dirty="0"/>
          </a:p>
        </p:txBody>
      </p:sp>
    </p:spTree>
    <p:extLst>
      <p:ext uri="{BB962C8B-B14F-4D97-AF65-F5344CB8AC3E}">
        <p14:creationId xmlns:p14="http://schemas.microsoft.com/office/powerpoint/2010/main" val="245118861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33AD4-13AD-B406-CB6B-BAF512702E94}"/>
              </a:ext>
            </a:extLst>
          </p:cNvPr>
          <p:cNvSpPr>
            <a:spLocks noGrp="1"/>
          </p:cNvSpPr>
          <p:nvPr>
            <p:ph type="title"/>
          </p:nvPr>
        </p:nvSpPr>
        <p:spPr>
          <a:xfrm>
            <a:off x="677334" y="609600"/>
            <a:ext cx="6637866" cy="602974"/>
          </a:xfrm>
        </p:spPr>
        <p:txBody>
          <a:bodyPr>
            <a:normAutofit fontScale="90000"/>
          </a:bodyPr>
          <a:lstStyle/>
          <a:p>
            <a:pPr algn="ctr"/>
            <a:r>
              <a:rPr lang="el-GR" dirty="0"/>
              <a:t>ΙΣΤΟΡΙΚΟ</a:t>
            </a:r>
            <a:endParaRPr lang="en-US" dirty="0"/>
          </a:p>
        </p:txBody>
      </p:sp>
      <p:sp>
        <p:nvSpPr>
          <p:cNvPr id="3" name="Content Placeholder 2">
            <a:extLst>
              <a:ext uri="{FF2B5EF4-FFF2-40B4-BE49-F238E27FC236}">
                <a16:creationId xmlns:a16="http://schemas.microsoft.com/office/drawing/2014/main" id="{B187406F-34C0-058A-22F7-E9AE2C4CEAAF}"/>
              </a:ext>
            </a:extLst>
          </p:cNvPr>
          <p:cNvSpPr>
            <a:spLocks noGrp="1"/>
          </p:cNvSpPr>
          <p:nvPr>
            <p:ph idx="1"/>
          </p:nvPr>
        </p:nvSpPr>
        <p:spPr>
          <a:xfrm>
            <a:off x="677334" y="1282149"/>
            <a:ext cx="6637866" cy="4759214"/>
          </a:xfrm>
        </p:spPr>
        <p:txBody>
          <a:bodyPr>
            <a:normAutofit fontScale="92500" lnSpcReduction="20000"/>
          </a:bodyPr>
          <a:lstStyle/>
          <a:p>
            <a:pPr marL="0" indent="0" algn="just">
              <a:buNone/>
            </a:pPr>
            <a:r>
              <a:rPr lang="el-GR" sz="2400" dirty="0"/>
              <a:t>Ο Κ συνέταξε </a:t>
            </a:r>
            <a:r>
              <a:rPr lang="el-GR" sz="2400" dirty="0" err="1"/>
              <a:t>νόμοτυπη</a:t>
            </a:r>
            <a:r>
              <a:rPr lang="el-GR" sz="2400" dirty="0"/>
              <a:t> διαθήκη με το εξής περιεχόμενο: «</a:t>
            </a:r>
            <a:r>
              <a:rPr lang="el-GR" sz="2400" i="1" dirty="0"/>
              <a:t>Όλη μου η κληρονομιά να περιέλθει στον μου γιο Γ. Ο Γ να αναλάβει να εκδώσει τα απομνημονεύματά μου. Επίσης ο Γ να δώσει κατά την κρίση του ένα χρηματικό ποσό στο Μουσείο Σύγχρονης Τέχνης (ΜΣΤ) για να αποκτηθούν από αυτό 2 πίνακες σύγχρονων </a:t>
            </a:r>
            <a:r>
              <a:rPr lang="el-GR" sz="2400" i="1" dirty="0" err="1"/>
              <a:t>ελλήνων</a:t>
            </a:r>
            <a:r>
              <a:rPr lang="el-GR" sz="2400" i="1" dirty="0"/>
              <a:t> ζωγράφων. Η κληρονομιά μου επιθυμώ να παραμένει στην οικογένειά μου μετά τον θάνατο του Γ</a:t>
            </a:r>
            <a:r>
              <a:rPr lang="el-GR" sz="2400" dirty="0"/>
              <a:t>».</a:t>
            </a:r>
          </a:p>
          <a:p>
            <a:pPr marL="0" indent="0" algn="just">
              <a:buNone/>
            </a:pPr>
            <a:r>
              <a:rPr lang="el-GR" sz="2400" dirty="0"/>
              <a:t>Κατά τον χρόνο του θανάτου του ο Κ είχε σύζυγο την Σ, η οποία όμως τον είχε εγκαταλείψει και μια θυγατέρα την Θ, η οποία ζούσε με την μητέρα </a:t>
            </a:r>
            <a:r>
              <a:rPr lang="el-GR" sz="2400" dirty="0" err="1"/>
              <a:t>τηςμ</a:t>
            </a:r>
            <a:r>
              <a:rPr lang="el-GR" sz="2400" dirty="0"/>
              <a:t> την Σ.</a:t>
            </a:r>
          </a:p>
          <a:p>
            <a:pPr marL="0" indent="0" algn="just">
              <a:buNone/>
            </a:pPr>
            <a:r>
              <a:rPr lang="el-GR" sz="2400" dirty="0"/>
              <a:t>Κατά τον χρόνο θανάτου του Γ ζούσαν οι Ε, Ζ, που ήταν τέκνα του Γ, ο Δ, τέκνο της Θ, και η Λ, σύζυγος του Γ.</a:t>
            </a:r>
            <a:endParaRPr lang="en-US" sz="2400" dirty="0"/>
          </a:p>
        </p:txBody>
      </p:sp>
      <p:pic>
        <p:nvPicPr>
          <p:cNvPr id="1030" name="Picture 6">
            <a:extLst>
              <a:ext uri="{FF2B5EF4-FFF2-40B4-BE49-F238E27FC236}">
                <a16:creationId xmlns:a16="http://schemas.microsoft.com/office/drawing/2014/main" id="{920630D5-7CE8-F693-71D8-FC38742395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3446" y="0"/>
            <a:ext cx="4478554"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916879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59D-BC86-91EB-40F0-AAA40E6190F8}"/>
              </a:ext>
            </a:extLst>
          </p:cNvPr>
          <p:cNvSpPr>
            <a:spLocks noGrp="1"/>
          </p:cNvSpPr>
          <p:nvPr>
            <p:ph type="title"/>
          </p:nvPr>
        </p:nvSpPr>
        <p:spPr>
          <a:xfrm>
            <a:off x="677334" y="172278"/>
            <a:ext cx="8596668" cy="662609"/>
          </a:xfrm>
        </p:spPr>
        <p:txBody>
          <a:bodyPr/>
          <a:lstStyle/>
          <a:p>
            <a:pPr algn="ctr"/>
            <a:r>
              <a:rPr lang="el-GR" dirty="0"/>
              <a:t>ΕΡΩΤΗΣΕΙΣ</a:t>
            </a:r>
            <a:endParaRPr lang="en-US" dirty="0"/>
          </a:p>
        </p:txBody>
      </p:sp>
      <p:sp>
        <p:nvSpPr>
          <p:cNvPr id="3" name="Content Placeholder 2">
            <a:extLst>
              <a:ext uri="{FF2B5EF4-FFF2-40B4-BE49-F238E27FC236}">
                <a16:creationId xmlns:a16="http://schemas.microsoft.com/office/drawing/2014/main" id="{3B3D7E93-EF99-0F98-E687-EE2524926CFE}"/>
              </a:ext>
            </a:extLst>
          </p:cNvPr>
          <p:cNvSpPr>
            <a:spLocks noGrp="1"/>
          </p:cNvSpPr>
          <p:nvPr>
            <p:ph idx="1"/>
          </p:nvPr>
        </p:nvSpPr>
        <p:spPr>
          <a:xfrm>
            <a:off x="677334" y="834888"/>
            <a:ext cx="7542327" cy="5850834"/>
          </a:xfrm>
        </p:spPr>
        <p:txBody>
          <a:bodyPr>
            <a:normAutofit fontScale="92500" lnSpcReduction="20000"/>
          </a:bodyPr>
          <a:lstStyle/>
          <a:p>
            <a:pPr algn="just"/>
            <a:r>
              <a:rPr lang="el-GR" sz="1900" b="1" dirty="0"/>
              <a:t>1. Ποιοι ήταν οι κληρονόμοι του Κ, όταν αυτός αποβίωσε; Ποιο είναι το κληρονομικό μερίδιο καθενός κληρονόμου;</a:t>
            </a:r>
          </a:p>
          <a:p>
            <a:pPr marL="0" indent="0">
              <a:buNone/>
            </a:pPr>
            <a:r>
              <a:rPr lang="el-GR" dirty="0"/>
              <a:t>	Κ </a:t>
            </a:r>
            <a:r>
              <a:rPr lang="el-GR" dirty="0">
                <a:sym typeface="Wingdings" panose="05000000000000000000" pitchFamily="2" charset="2"/>
              </a:rPr>
              <a:t> Γ με διαθήκη</a:t>
            </a:r>
          </a:p>
          <a:p>
            <a:pPr marL="0" indent="0">
              <a:buNone/>
            </a:pPr>
            <a:r>
              <a:rPr lang="el-GR" dirty="0">
                <a:sym typeface="Wingdings" panose="05000000000000000000" pitchFamily="2" charset="2"/>
              </a:rPr>
              <a:t>	Κ  Θ, Σ στις ρίζες νόμιμη μοίρα</a:t>
            </a:r>
          </a:p>
          <a:p>
            <a:pPr marL="0" indent="0" algn="just">
              <a:buNone/>
            </a:pPr>
            <a:r>
              <a:rPr lang="el-GR" dirty="0">
                <a:sym typeface="Wingdings" panose="05000000000000000000" pitchFamily="2" charset="2"/>
              </a:rPr>
              <a:t>Έχουμε </a:t>
            </a:r>
            <a:r>
              <a:rPr lang="el-GR" b="1" dirty="0">
                <a:sym typeface="Wingdings" panose="05000000000000000000" pitchFamily="2" charset="2"/>
              </a:rPr>
              <a:t>αποκλήρωση</a:t>
            </a:r>
            <a:r>
              <a:rPr lang="el-GR" dirty="0">
                <a:sym typeface="Wingdings" panose="05000000000000000000" pitchFamily="2" charset="2"/>
              </a:rPr>
              <a:t>; Εν </a:t>
            </a:r>
            <a:r>
              <a:rPr lang="el-GR" b="1" dirty="0">
                <a:sym typeface="Wingdings" panose="05000000000000000000" pitchFamily="2" charset="2"/>
              </a:rPr>
              <a:t>στενή </a:t>
            </a:r>
            <a:r>
              <a:rPr lang="el-GR" dirty="0" err="1">
                <a:sym typeface="Wingdings" panose="05000000000000000000" pitchFamily="2" charset="2"/>
              </a:rPr>
              <a:t>εννοία</a:t>
            </a:r>
            <a:r>
              <a:rPr lang="el-GR" dirty="0">
                <a:sym typeface="Wingdings" panose="05000000000000000000" pitchFamily="2" charset="2"/>
              </a:rPr>
              <a:t> όταν κάποιο συγγενικό πρόσωπο αποκλείεται και από τη νόμιμη μοίρα. Εν </a:t>
            </a:r>
            <a:r>
              <a:rPr lang="el-GR" b="1" dirty="0">
                <a:sym typeface="Wingdings" panose="05000000000000000000" pitchFamily="2" charset="2"/>
              </a:rPr>
              <a:t>ευρεία</a:t>
            </a:r>
            <a:r>
              <a:rPr lang="el-GR" dirty="0">
                <a:sym typeface="Wingdings" panose="05000000000000000000" pitchFamily="2" charset="2"/>
              </a:rPr>
              <a:t> </a:t>
            </a:r>
            <a:r>
              <a:rPr lang="el-GR" dirty="0" err="1">
                <a:sym typeface="Wingdings" panose="05000000000000000000" pitchFamily="2" charset="2"/>
              </a:rPr>
              <a:t>εννοία</a:t>
            </a:r>
            <a:r>
              <a:rPr lang="el-GR" dirty="0">
                <a:sym typeface="Wingdings" panose="05000000000000000000" pitchFamily="2" charset="2"/>
              </a:rPr>
              <a:t> κατά ΑΚ 1713 όταν με 	διαθήκη αποκλείεται σύζυγος ή συγγενής (εφαρμόζεται η νόμιμη μοίρα). Εδώ 	αποκλήρωση εν ευρεία </a:t>
            </a:r>
            <a:r>
              <a:rPr lang="el-GR" dirty="0" err="1">
                <a:sym typeface="Wingdings" panose="05000000000000000000" pitchFamily="2" charset="2"/>
              </a:rPr>
              <a:t>εννοία</a:t>
            </a:r>
            <a:r>
              <a:rPr lang="el-GR" dirty="0">
                <a:sym typeface="Wingdings" panose="05000000000000000000" pitchFamily="2" charset="2"/>
              </a:rPr>
              <a:t> για αυτό και οι Θ και Σ νόμιμοι </a:t>
            </a:r>
            <a:r>
              <a:rPr lang="el-GR" dirty="0" err="1">
                <a:sym typeface="Wingdings" panose="05000000000000000000" pitchFamily="2" charset="2"/>
              </a:rPr>
              <a:t>μεριδούχοι</a:t>
            </a:r>
            <a:r>
              <a:rPr lang="el-GR" dirty="0">
                <a:sym typeface="Wingdings" panose="05000000000000000000" pitchFamily="2" charset="2"/>
              </a:rPr>
              <a:t> – 	όπως άλλωστε και ο γιό του Γ (ΑΚ 1825).</a:t>
            </a:r>
          </a:p>
          <a:p>
            <a:pPr marL="0" indent="0" algn="just">
              <a:buNone/>
            </a:pPr>
            <a:r>
              <a:rPr lang="el-GR" dirty="0">
                <a:sym typeface="Wingdings" panose="05000000000000000000" pitchFamily="2" charset="2"/>
              </a:rPr>
              <a:t>Η Σ δεν αποκλείεται από την κληρονομική διαδοχή του Κ, καθόσον δεν έχει ασκηθεί εναντίον της αγωγή διαζυγίου από τον Κ (ΑΚ 1822).Κληροδοσίες, τρόποι και καταπιστεύματα είναι άκυρα στο μέτρο που βαρύνουν τη νόμιμη μοίρα του Γ (ΑΚ 1829). </a:t>
            </a:r>
          </a:p>
          <a:p>
            <a:pPr marL="0" indent="0" algn="just">
              <a:buNone/>
            </a:pPr>
            <a:r>
              <a:rPr lang="el-GR" dirty="0">
                <a:sym typeface="Wingdings" panose="05000000000000000000" pitchFamily="2" charset="2"/>
              </a:rPr>
              <a:t>Στην εξ αδιαθέτου η Σ ¼ (1820) και η Θ με τον αδερφό της έχουν εξ αδιαθέτου 1,5/4 και 1,5/4 ποσοστό (1813). Η νόμιμη μοίρα είναι το μισό της εξ </a:t>
            </a:r>
            <a:r>
              <a:rPr lang="el-GR" dirty="0" err="1">
                <a:sym typeface="Wingdings" panose="05000000000000000000" pitchFamily="2" charset="2"/>
              </a:rPr>
              <a:t>διαθέτου</a:t>
            </a:r>
            <a:r>
              <a:rPr lang="el-GR" dirty="0">
                <a:sym typeface="Wingdings" panose="05000000000000000000" pitchFamily="2" charset="2"/>
              </a:rPr>
              <a:t>, άρα Σ 1/8, 1,5/8 για κάθε παιδί. Προς στρογγυλοποίηση 	καλό να τα τροποποιήσουμε σε κλάσματα στα 16, </a:t>
            </a:r>
            <a:r>
              <a:rPr lang="el-GR" dirty="0" err="1">
                <a:sym typeface="Wingdings" panose="05000000000000000000" pitchFamily="2" charset="2"/>
              </a:rPr>
              <a:t>όπότε</a:t>
            </a:r>
            <a:r>
              <a:rPr lang="el-GR" dirty="0">
                <a:sym typeface="Wingdings" panose="05000000000000000000" pitchFamily="2" charset="2"/>
              </a:rPr>
              <a:t>: </a:t>
            </a:r>
          </a:p>
          <a:p>
            <a:pPr marL="0" indent="0" algn="just">
              <a:buNone/>
            </a:pPr>
            <a:r>
              <a:rPr lang="el-GR" dirty="0">
                <a:sym typeface="Wingdings" panose="05000000000000000000" pitchFamily="2" charset="2"/>
              </a:rPr>
              <a:t>	Σ = 2/16 Γ= 3/16 και Θ = 3/16. Τα υπόλοιπα 8/16 πάνε στον Γ γιατί εκ διαθήκης 	κληρονόμος.</a:t>
            </a:r>
          </a:p>
          <a:p>
            <a:pPr marL="0" indent="0" algn="just">
              <a:buNone/>
            </a:pPr>
            <a:r>
              <a:rPr lang="el-GR" dirty="0"/>
              <a:t>Κληροδοσίες, τρόποι και καταπιστεύματα είναι άκυρα στο μέτρο που βαρύνουν τη 	νόμιμη μοίρα του Γ (ΑΚ 1829). Άρα τα 3/16 περιέρχονται ελεύθερα στον Γ (ΑΚ 	1825, 1813), ενώ τα 8/16 περιέρχονται βεβαρυμμένα στον Γ.</a:t>
            </a:r>
            <a:endParaRPr lang="en-US" dirty="0"/>
          </a:p>
        </p:txBody>
      </p:sp>
      <p:graphicFrame>
        <p:nvGraphicFramePr>
          <p:cNvPr id="4" name="Diagram 3">
            <a:extLst>
              <a:ext uri="{FF2B5EF4-FFF2-40B4-BE49-F238E27FC236}">
                <a16:creationId xmlns:a16="http://schemas.microsoft.com/office/drawing/2014/main" id="{69DAC183-7F59-33B5-426D-648F28AD7DD6}"/>
              </a:ext>
            </a:extLst>
          </p:cNvPr>
          <p:cNvGraphicFramePr/>
          <p:nvPr>
            <p:extLst>
              <p:ext uri="{D42A27DB-BD31-4B8C-83A1-F6EECF244321}">
                <p14:modId xmlns:p14="http://schemas.microsoft.com/office/powerpoint/2010/main" val="1994604856"/>
              </p:ext>
            </p:extLst>
          </p:nvPr>
        </p:nvGraphicFramePr>
        <p:xfrm>
          <a:off x="8358809" y="834887"/>
          <a:ext cx="3620052" cy="58508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908893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AEE72-4A57-DE53-2F0A-4FC424A959E4}"/>
              </a:ext>
            </a:extLst>
          </p:cNvPr>
          <p:cNvSpPr>
            <a:spLocks noGrp="1"/>
          </p:cNvSpPr>
          <p:nvPr>
            <p:ph type="title"/>
          </p:nvPr>
        </p:nvSpPr>
        <p:spPr>
          <a:xfrm>
            <a:off x="677334" y="149087"/>
            <a:ext cx="7409804" cy="672548"/>
          </a:xfrm>
        </p:spPr>
        <p:txBody>
          <a:bodyPr/>
          <a:lstStyle/>
          <a:p>
            <a:pPr algn="ctr"/>
            <a:r>
              <a:rPr lang="el-GR" dirty="0"/>
              <a:t>ΕΡΩΤΗΣΗ 2</a:t>
            </a:r>
            <a:endParaRPr lang="en-US" dirty="0"/>
          </a:p>
        </p:txBody>
      </p:sp>
      <p:sp>
        <p:nvSpPr>
          <p:cNvPr id="3" name="Content Placeholder 2">
            <a:extLst>
              <a:ext uri="{FF2B5EF4-FFF2-40B4-BE49-F238E27FC236}">
                <a16:creationId xmlns:a16="http://schemas.microsoft.com/office/drawing/2014/main" id="{9DEF7384-C0B8-96A6-4A19-C0309DD2F9A8}"/>
              </a:ext>
            </a:extLst>
          </p:cNvPr>
          <p:cNvSpPr>
            <a:spLocks noGrp="1"/>
          </p:cNvSpPr>
          <p:nvPr>
            <p:ph idx="1"/>
          </p:nvPr>
        </p:nvSpPr>
        <p:spPr>
          <a:xfrm>
            <a:off x="369222" y="821635"/>
            <a:ext cx="7409803" cy="5708374"/>
          </a:xfrm>
        </p:spPr>
        <p:txBody>
          <a:bodyPr>
            <a:normAutofit fontScale="92500" lnSpcReduction="10000"/>
          </a:bodyPr>
          <a:lstStyle/>
          <a:p>
            <a:r>
              <a:rPr lang="el-GR" b="1" dirty="0"/>
              <a:t>2. Ποιοι κληρονομούν τον Κ και κατά ποιο ποσοστό μετά τον θάνατο του Γ;</a:t>
            </a:r>
          </a:p>
          <a:p>
            <a:pPr marL="0" indent="0">
              <a:buNone/>
            </a:pPr>
            <a:r>
              <a:rPr lang="el-GR" dirty="0"/>
              <a:t>	Τέκνα του Γ: Ε,Ζ και Σύζυγός του η Λ. Υφίσταται όμως και ο ανιψιός 	του Δ.</a:t>
            </a:r>
          </a:p>
          <a:p>
            <a:pPr marL="0" indent="0">
              <a:buNone/>
            </a:pPr>
            <a:r>
              <a:rPr lang="el-GR" dirty="0"/>
              <a:t>	Μετά το θάνατο Γ η κληρονομιά του Κ περιέρχεται στους </a:t>
            </a:r>
            <a:r>
              <a:rPr lang="el-GR" dirty="0" err="1"/>
              <a:t>κατιόντες</a:t>
            </a:r>
            <a:r>
              <a:rPr lang="el-GR" dirty="0"/>
              <a:t> 	του.</a:t>
            </a:r>
          </a:p>
          <a:p>
            <a:pPr marL="0" indent="0">
              <a:buNone/>
            </a:pPr>
            <a:r>
              <a:rPr lang="el-GR" dirty="0"/>
              <a:t>	Τον Κ κληρονομούν μόνο οι </a:t>
            </a:r>
            <a:r>
              <a:rPr lang="el-GR" dirty="0" err="1"/>
              <a:t>κατιόντες</a:t>
            </a:r>
            <a:r>
              <a:rPr lang="el-GR" dirty="0"/>
              <a:t> του κατά ΑΚ 1813, αυτοί είναι:</a:t>
            </a:r>
          </a:p>
          <a:p>
            <a:pPr marL="0" indent="0">
              <a:buNone/>
            </a:pPr>
            <a:r>
              <a:rPr lang="el-GR" dirty="0"/>
              <a:t>								</a:t>
            </a:r>
            <a:r>
              <a:rPr lang="el-GR" sz="2400" b="1" dirty="0">
                <a:ln w="22225">
                  <a:solidFill>
                    <a:schemeClr val="accent2"/>
                  </a:solidFill>
                  <a:prstDash val="solid"/>
                </a:ln>
                <a:solidFill>
                  <a:schemeClr val="accent2">
                    <a:lumMod val="40000"/>
                    <a:lumOff val="60000"/>
                  </a:schemeClr>
                </a:solidFill>
              </a:rPr>
              <a:t>Κ</a:t>
            </a:r>
          </a:p>
          <a:p>
            <a:pPr marL="0" indent="0">
              <a:buNone/>
            </a:pPr>
            <a:endParaRPr lang="el-GR" sz="2400" b="1" dirty="0">
              <a:ln w="22225">
                <a:solidFill>
                  <a:schemeClr val="accent2"/>
                </a:solidFill>
                <a:prstDash val="solid"/>
              </a:ln>
              <a:solidFill>
                <a:schemeClr val="accent2">
                  <a:lumMod val="40000"/>
                  <a:lumOff val="60000"/>
                </a:schemeClr>
              </a:solidFill>
            </a:endParaRPr>
          </a:p>
          <a:p>
            <a:pPr marL="0" indent="0">
              <a:buNone/>
            </a:pPr>
            <a:r>
              <a:rPr lang="el-GR" sz="2400" b="1" dirty="0">
                <a:ln w="22225">
                  <a:solidFill>
                    <a:schemeClr val="accent2"/>
                  </a:solidFill>
                  <a:prstDash val="solid"/>
                </a:ln>
                <a:solidFill>
                  <a:schemeClr val="accent2">
                    <a:lumMod val="40000"/>
                    <a:lumOff val="60000"/>
                  </a:schemeClr>
                </a:solidFill>
              </a:rPr>
              <a:t>					</a:t>
            </a:r>
            <a:r>
              <a:rPr lang="el-GR" sz="4000" b="1" dirty="0">
                <a:ln w="22225">
                  <a:solidFill>
                    <a:schemeClr val="accent2"/>
                  </a:solidFill>
                  <a:prstDash val="solid"/>
                </a:ln>
                <a:solidFill>
                  <a:schemeClr val="accent2">
                    <a:lumMod val="40000"/>
                    <a:lumOff val="60000"/>
                  </a:schemeClr>
                </a:solidFill>
              </a:rPr>
              <a:t>Γ	</a:t>
            </a:r>
            <a:r>
              <a:rPr lang="el-GR" sz="2000" b="1" dirty="0">
                <a:ln w="22225">
                  <a:solidFill>
                    <a:schemeClr val="accent2"/>
                  </a:solidFill>
                  <a:prstDash val="solid"/>
                </a:ln>
                <a:solidFill>
                  <a:schemeClr val="accent2">
                    <a:lumMod val="40000"/>
                    <a:lumOff val="60000"/>
                  </a:schemeClr>
                </a:solidFill>
              </a:rPr>
              <a:t>8/16 		</a:t>
            </a:r>
            <a:r>
              <a:rPr lang="el-GR" sz="4000" b="1" dirty="0">
                <a:ln w="22225">
                  <a:solidFill>
                    <a:schemeClr val="accent2"/>
                  </a:solidFill>
                  <a:prstDash val="solid"/>
                </a:ln>
                <a:solidFill>
                  <a:schemeClr val="accent2">
                    <a:lumMod val="40000"/>
                    <a:lumOff val="60000"/>
                  </a:schemeClr>
                </a:solidFill>
              </a:rPr>
              <a:t>		Δ </a:t>
            </a:r>
            <a:r>
              <a:rPr lang="el-GR" sz="2000" b="1" dirty="0">
                <a:ln w="22225">
                  <a:solidFill>
                    <a:schemeClr val="accent2"/>
                  </a:solidFill>
                  <a:prstDash val="solid"/>
                </a:ln>
                <a:solidFill>
                  <a:schemeClr val="accent2">
                    <a:lumMod val="40000"/>
                    <a:lumOff val="60000"/>
                  </a:schemeClr>
                </a:solidFill>
              </a:rPr>
              <a:t>8/16 (ΑΚ 1813)</a:t>
            </a:r>
          </a:p>
          <a:p>
            <a:pPr marL="0" indent="0">
              <a:buNone/>
            </a:pPr>
            <a:endParaRPr lang="el-GR" sz="3600" b="1" dirty="0">
              <a:ln w="22225">
                <a:solidFill>
                  <a:schemeClr val="accent2"/>
                </a:solidFill>
                <a:prstDash val="solid"/>
              </a:ln>
              <a:solidFill>
                <a:schemeClr val="accent2">
                  <a:lumMod val="40000"/>
                  <a:lumOff val="60000"/>
                </a:schemeClr>
              </a:solidFill>
            </a:endParaRPr>
          </a:p>
          <a:p>
            <a:pPr marL="0" indent="0">
              <a:buNone/>
            </a:pPr>
            <a:r>
              <a:rPr lang="el-GR" sz="3600" b="1" dirty="0">
                <a:ln w="22225">
                  <a:solidFill>
                    <a:schemeClr val="accent2"/>
                  </a:solidFill>
                  <a:prstDash val="solid"/>
                </a:ln>
                <a:solidFill>
                  <a:schemeClr val="accent2">
                    <a:lumMod val="40000"/>
                    <a:lumOff val="60000"/>
                  </a:schemeClr>
                </a:solidFill>
              </a:rPr>
              <a:t>			Ε </a:t>
            </a:r>
            <a:r>
              <a:rPr lang="el-GR" sz="2000" b="1" dirty="0">
                <a:ln w="22225">
                  <a:solidFill>
                    <a:schemeClr val="accent2"/>
                  </a:solidFill>
                  <a:prstDash val="solid"/>
                </a:ln>
                <a:solidFill>
                  <a:schemeClr val="accent2">
                    <a:lumMod val="40000"/>
                    <a:lumOff val="60000"/>
                  </a:schemeClr>
                </a:solidFill>
              </a:rPr>
              <a:t>4/16</a:t>
            </a:r>
            <a:r>
              <a:rPr lang="el-GR" sz="3600" b="1" dirty="0">
                <a:ln w="22225">
                  <a:solidFill>
                    <a:schemeClr val="accent2"/>
                  </a:solidFill>
                  <a:prstDash val="solid"/>
                </a:ln>
                <a:solidFill>
                  <a:schemeClr val="accent2">
                    <a:lumMod val="40000"/>
                    <a:lumOff val="60000"/>
                  </a:schemeClr>
                </a:solidFill>
              </a:rPr>
              <a:t>, Ζ </a:t>
            </a:r>
            <a:r>
              <a:rPr lang="el-GR" sz="2000" b="1" dirty="0">
                <a:ln w="22225">
                  <a:solidFill>
                    <a:schemeClr val="accent2"/>
                  </a:solidFill>
                  <a:prstDash val="solid"/>
                </a:ln>
                <a:solidFill>
                  <a:schemeClr val="accent2">
                    <a:lumMod val="40000"/>
                    <a:lumOff val="60000"/>
                  </a:schemeClr>
                </a:solidFill>
              </a:rPr>
              <a:t>4/16</a:t>
            </a:r>
          </a:p>
          <a:p>
            <a:pPr marL="0" indent="0" algn="ctr">
              <a:buNone/>
            </a:pPr>
            <a:r>
              <a:rPr lang="el-GR" dirty="0"/>
              <a:t>Ο Κ συστήνει οικογενειακό καταπίστευμα (ΑΚ 1929). Η Λ δεν είναι </a:t>
            </a:r>
            <a:r>
              <a:rPr lang="el-GR" dirty="0" err="1"/>
              <a:t>καταπιστευματοδοχος</a:t>
            </a:r>
            <a:r>
              <a:rPr lang="el-GR" dirty="0"/>
              <a:t> του Κ.</a:t>
            </a:r>
            <a:endParaRPr lang="en-US" dirty="0"/>
          </a:p>
        </p:txBody>
      </p:sp>
      <p:cxnSp>
        <p:nvCxnSpPr>
          <p:cNvPr id="5" name="Straight Arrow Connector 4">
            <a:extLst>
              <a:ext uri="{FF2B5EF4-FFF2-40B4-BE49-F238E27FC236}">
                <a16:creationId xmlns:a16="http://schemas.microsoft.com/office/drawing/2014/main" id="{0B0DB3C8-6BE0-FCA7-3BF2-5BE3AD0C40E4}"/>
              </a:ext>
            </a:extLst>
          </p:cNvPr>
          <p:cNvCxnSpPr/>
          <p:nvPr/>
        </p:nvCxnSpPr>
        <p:spPr>
          <a:xfrm flipH="1">
            <a:off x="3568148" y="2961861"/>
            <a:ext cx="685800" cy="46713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 name="Multiplication Sign 5">
            <a:extLst>
              <a:ext uri="{FF2B5EF4-FFF2-40B4-BE49-F238E27FC236}">
                <a16:creationId xmlns:a16="http://schemas.microsoft.com/office/drawing/2014/main" id="{C8BEAA48-1416-3275-52D4-E19F5C209CE1}"/>
              </a:ext>
            </a:extLst>
          </p:cNvPr>
          <p:cNvSpPr/>
          <p:nvPr/>
        </p:nvSpPr>
        <p:spPr>
          <a:xfrm>
            <a:off x="2991678" y="3949991"/>
            <a:ext cx="278295" cy="367747"/>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8EE8262F-6C18-0DE9-D226-B56A366AA906}"/>
              </a:ext>
            </a:extLst>
          </p:cNvPr>
          <p:cNvCxnSpPr>
            <a:cxnSpLocks/>
          </p:cNvCxnSpPr>
          <p:nvPr/>
        </p:nvCxnSpPr>
        <p:spPr>
          <a:xfrm>
            <a:off x="3130825" y="4396409"/>
            <a:ext cx="0" cy="74212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53C99695-E217-FE1D-EDED-059EC1046A5A}"/>
              </a:ext>
            </a:extLst>
          </p:cNvPr>
          <p:cNvCxnSpPr>
            <a:cxnSpLocks/>
          </p:cNvCxnSpPr>
          <p:nvPr/>
        </p:nvCxnSpPr>
        <p:spPr>
          <a:xfrm>
            <a:off x="4754218" y="2902226"/>
            <a:ext cx="1129747" cy="52677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2050" name="Picture 2" descr="Image result for Καταπίστευμα">
            <a:extLst>
              <a:ext uri="{FF2B5EF4-FFF2-40B4-BE49-F238E27FC236}">
                <a16:creationId xmlns:a16="http://schemas.microsoft.com/office/drawing/2014/main" id="{98CF3215-3D96-BBD9-7D01-C64A068217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95250" y="0"/>
            <a:ext cx="379675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553012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6303D-AA16-AA58-8D20-A4A489A7E013}"/>
              </a:ext>
            </a:extLst>
          </p:cNvPr>
          <p:cNvSpPr>
            <a:spLocks noGrp="1"/>
          </p:cNvSpPr>
          <p:nvPr>
            <p:ph type="title"/>
          </p:nvPr>
        </p:nvSpPr>
        <p:spPr>
          <a:xfrm>
            <a:off x="727031" y="281609"/>
            <a:ext cx="6608048" cy="662609"/>
          </a:xfrm>
        </p:spPr>
        <p:txBody>
          <a:bodyPr/>
          <a:lstStyle/>
          <a:p>
            <a:pPr algn="ctr"/>
            <a:r>
              <a:rPr lang="el-GR" dirty="0"/>
              <a:t>ΕΡΩΤΗΣΗ 3</a:t>
            </a:r>
            <a:endParaRPr lang="en-US" dirty="0"/>
          </a:p>
        </p:txBody>
      </p:sp>
      <p:sp>
        <p:nvSpPr>
          <p:cNvPr id="3" name="Content Placeholder 2">
            <a:extLst>
              <a:ext uri="{FF2B5EF4-FFF2-40B4-BE49-F238E27FC236}">
                <a16:creationId xmlns:a16="http://schemas.microsoft.com/office/drawing/2014/main" id="{9D9F91D4-2D09-F36E-1AE0-AB27D7E10B1F}"/>
              </a:ext>
            </a:extLst>
          </p:cNvPr>
          <p:cNvSpPr>
            <a:spLocks noGrp="1"/>
          </p:cNvSpPr>
          <p:nvPr>
            <p:ph idx="1"/>
          </p:nvPr>
        </p:nvSpPr>
        <p:spPr>
          <a:xfrm>
            <a:off x="677335" y="1202635"/>
            <a:ext cx="6737256" cy="4838727"/>
          </a:xfrm>
        </p:spPr>
        <p:txBody>
          <a:bodyPr/>
          <a:lstStyle/>
          <a:p>
            <a:r>
              <a:rPr lang="el-GR" b="1" dirty="0">
                <a:solidFill>
                  <a:schemeClr val="tx1"/>
                </a:solidFill>
              </a:rPr>
              <a:t>3. Τι δικαίωμα αποκτά στο ΜΣΤ στην κληρονομιά του Κ ; Ποιες αξιώσεις έχει το ΜΣΤ κατά του Γ;</a:t>
            </a:r>
          </a:p>
          <a:p>
            <a:pPr marL="0" indent="0" algn="just">
              <a:buNone/>
            </a:pPr>
            <a:r>
              <a:rPr lang="el-GR" dirty="0">
                <a:solidFill>
                  <a:schemeClr val="tx1"/>
                </a:solidFill>
              </a:rPr>
              <a:t>Το ΜΣΤ είναι κληροδόχος του Κ (ΑΚ 1714). Ενοχική κληροδοσία κατά ΑΚ 1995  το αντικείμενο της κληροδοσίας δεν είναι ορισμένο πράγμα ή δικαίωμα ΑΚ 1996.</a:t>
            </a:r>
          </a:p>
          <a:p>
            <a:pPr marL="0" indent="0" algn="just">
              <a:buNone/>
            </a:pPr>
            <a:r>
              <a:rPr lang="el-GR" dirty="0">
                <a:solidFill>
                  <a:schemeClr val="tx1"/>
                </a:solidFill>
              </a:rPr>
              <a:t>Το ΜΣΤ έχει ενοχικές αξιώσεις κατά του Γ (βεβαρημένου με την κληροδοσία) 	για την εκπλήρωση της κληροδοσίας. Ο καθορισμός του ποσού όμως που 	πρέπει να καταβληθεί από τον Γ στο ΜΣΤ για την εκπλήρωση του σκοπού της κληροδοσίας θα γίνει από τον Γ κατά δίκαιη κρίση, </a:t>
            </a:r>
            <a:r>
              <a:rPr lang="el-GR" dirty="0" err="1">
                <a:solidFill>
                  <a:schemeClr val="tx1"/>
                </a:solidFill>
              </a:rPr>
              <a:t>εφαρμοζομένων</a:t>
            </a:r>
            <a:r>
              <a:rPr lang="el-GR" dirty="0">
                <a:solidFill>
                  <a:schemeClr val="tx1"/>
                </a:solidFill>
              </a:rPr>
              <a:t> εν προκειμένω αναλόγως των διατάξεων που ισχύουν επί αοριστίας παροχής (ΑΚ 1975, ΑΚ 371).</a:t>
            </a:r>
            <a:endParaRPr lang="en-US" dirty="0">
              <a:solidFill>
                <a:schemeClr val="tx1"/>
              </a:solidFill>
            </a:endParaRPr>
          </a:p>
        </p:txBody>
      </p:sp>
      <p:pic>
        <p:nvPicPr>
          <p:cNvPr id="4" name="Picture 6">
            <a:extLst>
              <a:ext uri="{FF2B5EF4-FFF2-40B4-BE49-F238E27FC236}">
                <a16:creationId xmlns:a16="http://schemas.microsoft.com/office/drawing/2014/main" id="{8D7713F1-6419-66AA-B2E9-9E6981090A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3446" y="0"/>
            <a:ext cx="4478554"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731045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849D1-C2C0-A7A1-7B38-45163F91CF09}"/>
              </a:ext>
            </a:extLst>
          </p:cNvPr>
          <p:cNvSpPr>
            <a:spLocks noGrp="1"/>
          </p:cNvSpPr>
          <p:nvPr>
            <p:ph type="title"/>
          </p:nvPr>
        </p:nvSpPr>
        <p:spPr>
          <a:xfrm>
            <a:off x="677334" y="609600"/>
            <a:ext cx="6707440" cy="712304"/>
          </a:xfrm>
        </p:spPr>
        <p:txBody>
          <a:bodyPr/>
          <a:lstStyle/>
          <a:p>
            <a:pPr algn="ctr"/>
            <a:r>
              <a:rPr lang="el-GR" dirty="0"/>
              <a:t>ΕΡΩΤΗΜΑ 4</a:t>
            </a:r>
            <a:endParaRPr lang="en-US" dirty="0"/>
          </a:p>
        </p:txBody>
      </p:sp>
      <p:sp>
        <p:nvSpPr>
          <p:cNvPr id="3" name="Content Placeholder 2">
            <a:extLst>
              <a:ext uri="{FF2B5EF4-FFF2-40B4-BE49-F238E27FC236}">
                <a16:creationId xmlns:a16="http://schemas.microsoft.com/office/drawing/2014/main" id="{7B9A02D2-978F-DF3F-D864-31D3C2506E81}"/>
              </a:ext>
            </a:extLst>
          </p:cNvPr>
          <p:cNvSpPr>
            <a:spLocks noGrp="1"/>
          </p:cNvSpPr>
          <p:nvPr>
            <p:ph idx="1"/>
          </p:nvPr>
        </p:nvSpPr>
        <p:spPr>
          <a:xfrm>
            <a:off x="677334" y="2160589"/>
            <a:ext cx="6707440" cy="3880773"/>
          </a:xfrm>
        </p:spPr>
        <p:txBody>
          <a:bodyPr/>
          <a:lstStyle/>
          <a:p>
            <a:pPr algn="just"/>
            <a:r>
              <a:rPr lang="el-GR" b="1" dirty="0"/>
              <a:t>Ποιες θα είναι οι έννομες συνέπειες για τον Γ, αν δεν εκδώσει τα απομνημονεύματα του Κ;</a:t>
            </a:r>
            <a:endParaRPr lang="en-US" b="1" dirty="0"/>
          </a:p>
          <a:p>
            <a:pPr marL="0" indent="0" algn="just">
              <a:buNone/>
            </a:pPr>
            <a:r>
              <a:rPr lang="en-US" dirty="0"/>
              <a:t>	</a:t>
            </a:r>
            <a:endParaRPr lang="el-GR" dirty="0"/>
          </a:p>
          <a:p>
            <a:pPr marL="0" indent="0" algn="just">
              <a:buNone/>
            </a:pPr>
            <a:r>
              <a:rPr lang="el-GR" dirty="0"/>
              <a:t>	</a:t>
            </a:r>
            <a:r>
              <a:rPr lang="en-US" dirty="0"/>
              <a:t>O </a:t>
            </a:r>
            <a:r>
              <a:rPr lang="el-GR" dirty="0"/>
              <a:t>Γ </a:t>
            </a:r>
            <a:r>
              <a:rPr lang="el-GR" dirty="0" err="1"/>
              <a:t>βαρύνεται</a:t>
            </a:r>
            <a:r>
              <a:rPr lang="el-GR" dirty="0"/>
              <a:t> με τρόπο (ΑΚ 1715). Δεν προκύπτει από τη διαθήκη ότι η μη εκπλήρωση του τρόπου συνεπάγεται την έκπτωση του Γ. Την εκπλήρωση του τρόπου έχουν δικαίωμα να απαιτήσουν από τον Γ οι συγκληρονόμοι του, Σ και Θ (ΑΚ 2014)</a:t>
            </a:r>
            <a:endParaRPr lang="en-US" dirty="0"/>
          </a:p>
        </p:txBody>
      </p:sp>
      <p:pic>
        <p:nvPicPr>
          <p:cNvPr id="4" name="Picture 3">
            <a:extLst>
              <a:ext uri="{FF2B5EF4-FFF2-40B4-BE49-F238E27FC236}">
                <a16:creationId xmlns:a16="http://schemas.microsoft.com/office/drawing/2014/main" id="{A3A2DEE6-7A8E-6B78-1C54-0FD9D82F6A84}"/>
              </a:ext>
            </a:extLst>
          </p:cNvPr>
          <p:cNvPicPr>
            <a:picLocks noChangeAspect="1"/>
          </p:cNvPicPr>
          <p:nvPr/>
        </p:nvPicPr>
        <p:blipFill>
          <a:blip r:embed="rId2"/>
          <a:stretch>
            <a:fillRect/>
          </a:stretch>
        </p:blipFill>
        <p:spPr>
          <a:xfrm>
            <a:off x="8507896" y="0"/>
            <a:ext cx="3684104" cy="6858000"/>
          </a:xfrm>
          <a:prstGeom prst="rect">
            <a:avLst/>
          </a:prstGeom>
        </p:spPr>
      </p:pic>
    </p:spTree>
    <p:extLst>
      <p:ext uri="{BB962C8B-B14F-4D97-AF65-F5344CB8AC3E}">
        <p14:creationId xmlns:p14="http://schemas.microsoft.com/office/powerpoint/2010/main" val="302150142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716D2-BB55-3E8A-F1A8-7F593B2EA03E}"/>
              </a:ext>
            </a:extLst>
          </p:cNvPr>
          <p:cNvSpPr>
            <a:spLocks noGrp="1"/>
          </p:cNvSpPr>
          <p:nvPr>
            <p:ph type="title"/>
          </p:nvPr>
        </p:nvSpPr>
        <p:spPr>
          <a:xfrm>
            <a:off x="677334" y="609600"/>
            <a:ext cx="8596668" cy="771939"/>
          </a:xfrm>
        </p:spPr>
        <p:txBody>
          <a:bodyPr/>
          <a:lstStyle/>
          <a:p>
            <a:pPr algn="ctr"/>
            <a:r>
              <a:rPr lang="el-GR" dirty="0"/>
              <a:t>ΕΡΩΤΗΜΑ 5</a:t>
            </a:r>
            <a:endParaRPr lang="en-US" dirty="0"/>
          </a:p>
        </p:txBody>
      </p:sp>
      <p:sp>
        <p:nvSpPr>
          <p:cNvPr id="3" name="Content Placeholder 2">
            <a:extLst>
              <a:ext uri="{FF2B5EF4-FFF2-40B4-BE49-F238E27FC236}">
                <a16:creationId xmlns:a16="http://schemas.microsoft.com/office/drawing/2014/main" id="{6C655905-C54A-53C5-C52E-3A57E3FF1F42}"/>
              </a:ext>
            </a:extLst>
          </p:cNvPr>
          <p:cNvSpPr>
            <a:spLocks noGrp="1"/>
          </p:cNvSpPr>
          <p:nvPr>
            <p:ph idx="1"/>
          </p:nvPr>
        </p:nvSpPr>
        <p:spPr>
          <a:xfrm>
            <a:off x="677334" y="1381539"/>
            <a:ext cx="8596668" cy="4659823"/>
          </a:xfrm>
        </p:spPr>
        <p:txBody>
          <a:bodyPr/>
          <a:lstStyle/>
          <a:p>
            <a:pPr algn="just"/>
            <a:r>
              <a:rPr lang="el-GR" b="1" dirty="0"/>
              <a:t>Αν πριν την σύνταξη διαθήκης είχε κατατεθεί κατά του Κ αίτηση για την υπαγωγή του σε πλήρη στερητική δικαστική συμπαράσταση, η οποία κατά τον θάνατο του Κ δεν είχε γίνε </a:t>
            </a:r>
            <a:r>
              <a:rPr lang="el-GR" b="1" dirty="0" err="1"/>
              <a:t>τελεσίδη</a:t>
            </a:r>
            <a:r>
              <a:rPr lang="el-GR" b="1" dirty="0"/>
              <a:t> αλλάζει η απάντηση στα προηγούμενα ερωτήματα;</a:t>
            </a:r>
          </a:p>
          <a:p>
            <a:pPr marL="0" indent="0" algn="just">
              <a:buNone/>
            </a:pPr>
            <a:r>
              <a:rPr lang="el-GR" dirty="0"/>
              <a:t>	Ο Κ δεν στερήθηκε την ικανότητα προς σύνταξη διαθήκης από μόνη την 	κατάθεση της αίτησης για την υποβολή του σε δικαστική συμπαράσταση. Η 	στέρηση της ικανότητα για σύνταξη διαθήκης επέρχεται μετά την υποβολή 	του προσώπου σε δικαστική συμπαράσταση (ΑΚ 1719). Απαιτείται επίσης η 	τελεσιδικία της απόφασης με την οποία αφαιρείται η ικανότητα για σύνταξη 	διαθήκης (κατά μείζονα δε λόγο και της απόφασης περί υποβολής του 	προσώπου σε πλήρη στερητική δικαστική συμπαράσταση), πριν από τον 	θάνατο του διαθέτη. Η μεταγενέστερη τελεσιδικία της απόφασης δεν επιδρά  	στο κύρος της διαθήκης (ΑΚ 1720). [Ενημερωτικά βλ. και ΑΚ 1719 περ. 3]</a:t>
            </a:r>
            <a:endParaRPr lang="en-US" dirty="0"/>
          </a:p>
        </p:txBody>
      </p:sp>
    </p:spTree>
    <p:extLst>
      <p:ext uri="{BB962C8B-B14F-4D97-AF65-F5344CB8AC3E}">
        <p14:creationId xmlns:p14="http://schemas.microsoft.com/office/powerpoint/2010/main" val="162955908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7D9E7-9C9F-43B7-98EC-77D133EEA1A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AEE6BCD-BBFD-4CEC-8177-6096A34B6AB6}"/>
              </a:ext>
            </a:extLst>
          </p:cNvPr>
          <p:cNvSpPr>
            <a:spLocks noGrp="1"/>
          </p:cNvSpPr>
          <p:nvPr>
            <p:ph idx="1"/>
          </p:nvPr>
        </p:nvSpPr>
        <p:spPr/>
        <p:txBody>
          <a:bodyPr/>
          <a:lstStyle/>
          <a:p>
            <a:pPr algn="just"/>
            <a:r>
              <a:rPr lang="el-GR" dirty="0"/>
              <a:t>Πακιστανός παντρεύεται πάμπλουτη με μερική αναπηρία κληρονόμο προκειμένου να καπηλευτεί την περιουσία της. Με απειλές την παντρεύεται και μετά την γέννηση δυο παιδιών μαζί της, την πνίγει και την πετάει σε ένα ποτάμι. Χάρη στα δυο παιδιά και στον γάμο του κανείς Έλληνας συγγενής της δεν δικαιούται περιουσία. Επειδή φοβάται μήπως αποκαλυφθούν οι πράξεις του μεταβιβάζει γρήγορα τα </a:t>
            </a:r>
            <a:r>
              <a:rPr lang="el-GR" dirty="0" err="1"/>
              <a:t>αποκτηθέντα</a:t>
            </a:r>
            <a:r>
              <a:rPr lang="el-GR" dirty="0"/>
              <a:t> αμάξια, ακίνητα (δικά του και των ανήλικων παιδιών του) και πνευματικά δικαιώματά της (από ζωγραφιές) σε τρίτους επιδεικνύοντας </a:t>
            </a:r>
            <a:r>
              <a:rPr lang="el-GR" dirty="0" err="1"/>
              <a:t>κληρονομητήριο</a:t>
            </a:r>
            <a:r>
              <a:rPr lang="el-GR" dirty="0"/>
              <a:t> που έχει μεταγράψει. Ο θείος της κληρονομούμενης μετά την ποινική καταδίκη του Πακιστανού πετυχαίνει την αφαίρεση του </a:t>
            </a:r>
            <a:r>
              <a:rPr lang="el-GR" dirty="0" err="1"/>
              <a:t>κληρονομητηρίου</a:t>
            </a:r>
            <a:r>
              <a:rPr lang="el-GR" dirty="0"/>
              <a:t> και έκδοση νέου υπέρ του. Ο Γιώργος </a:t>
            </a:r>
            <a:r>
              <a:rPr lang="el-GR" dirty="0" err="1"/>
              <a:t>Γκαντεμόσαυρος</a:t>
            </a:r>
            <a:r>
              <a:rPr lang="el-GR" dirty="0"/>
              <a:t> που αγόρασε το αμάξι και δυο ακίνητα από τον Πακιστανό σας αναθέτει την υπόθεσή του και σας ρωτά, εάν είναι ακόμα δικά του ή πρέπει να τα επιστρέψει στον θείο της.</a:t>
            </a:r>
            <a:endParaRPr lang="en-US" dirty="0"/>
          </a:p>
        </p:txBody>
      </p:sp>
    </p:spTree>
    <p:extLst>
      <p:ext uri="{BB962C8B-B14F-4D97-AF65-F5344CB8AC3E}">
        <p14:creationId xmlns:p14="http://schemas.microsoft.com/office/powerpoint/2010/main" val="141131463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Έγγραφο" ma:contentTypeID="0x0101008A28F211AC884E4BA3BB4986DA127763" ma:contentTypeVersion="13" ma:contentTypeDescription="Δημιουργία νέου εγγράφου" ma:contentTypeScope="" ma:versionID="123cf4dbbb09438eae7bf7b85b657e09">
  <xsd:schema xmlns:xsd="http://www.w3.org/2001/XMLSchema" xmlns:xs="http://www.w3.org/2001/XMLSchema" xmlns:p="http://schemas.microsoft.com/office/2006/metadata/properties" xmlns:ns2="7f990a74-40aa-4711-b3a5-87c874c1e67f" xmlns:ns3="41fe0434-1257-4792-b528-f655ad706a04" targetNamespace="http://schemas.microsoft.com/office/2006/metadata/properties" ma:root="true" ma:fieldsID="deae5723ac99a95c075a2092772585ac" ns2:_="" ns3:_="">
    <xsd:import namespace="7f990a74-40aa-4711-b3a5-87c874c1e67f"/>
    <xsd:import namespace="41fe0434-1257-4792-b528-f655ad706a0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990a74-40aa-4711-b3a5-87c874c1e6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1fe0434-1257-4792-b528-f655ad706a04" elementFormDefault="qualified">
    <xsd:import namespace="http://schemas.microsoft.com/office/2006/documentManagement/types"/>
    <xsd:import namespace="http://schemas.microsoft.com/office/infopath/2007/PartnerControls"/>
    <xsd:element name="SharedWithUsers" ma:index="14" nillable="true" ma:displayName="Κοινή χρήση με"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Κοινή χρήση με λεπτομέρειες"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Τύπος περιεχομένου"/>
        <xsd:element ref="dc:title" minOccurs="0" maxOccurs="1" ma:index="4" ma:displayName="Τίτλο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DFF1B37-ED5D-43D7-B352-EF1A762E4D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990a74-40aa-4711-b3a5-87c874c1e67f"/>
    <ds:schemaRef ds:uri="41fe0434-1257-4792-b528-f655ad706a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B551A2-2EB5-4DFF-AA65-C5DDCDAF15F5}">
  <ds:schemaRefs>
    <ds:schemaRef ds:uri="http://schemas.microsoft.com/sharepoint/v3/contenttype/forms"/>
  </ds:schemaRefs>
</ds:datastoreItem>
</file>

<file path=customXml/itemProps3.xml><?xml version="1.0" encoding="utf-8"?>
<ds:datastoreItem xmlns:ds="http://schemas.openxmlformats.org/officeDocument/2006/customXml" ds:itemID="{C87D7DAA-6EA1-4B4D-B4BC-29E7276F367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Facet</Template>
  <TotalTime>1850</TotalTime>
  <Words>1208</Words>
  <Application>Microsoft Office PowerPoint</Application>
  <PresentationFormat>Widescreen</PresentationFormat>
  <Paragraphs>49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ΠΡΑΚΤΙΚΑ ΚΛΗΡΟΝΟΜΙΚΟΥ ΔΙΚΑΙΟΥ</vt:lpstr>
      <vt:lpstr>ΠΡΑΚΤΙΚΟ ΚΛΗΡΟΝΟΜΙΚΟΥ ΔΙΚΑΙΟΥ Ι</vt:lpstr>
      <vt:lpstr>ΙΣΤΟΡΙΚΟ</vt:lpstr>
      <vt:lpstr>ΕΡΩΤΗΣΕΙΣ</vt:lpstr>
      <vt:lpstr>ΕΡΩΤΗΣΗ 2</vt:lpstr>
      <vt:lpstr>ΕΡΩΤΗΣΗ 3</vt:lpstr>
      <vt:lpstr>ΕΡΩΤΗΜΑ 4</vt:lpstr>
      <vt:lpstr>ΕΡΩΤΗΜΑ 5</vt:lpstr>
      <vt:lpstr>PowerPoint Presentation</vt:lpstr>
      <vt:lpstr>ΑΠΑΝΤΗΣΗ</vt:lpstr>
      <vt:lpstr>ΑΠΑΝΤΗΣΗ</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ΠΡΑΚΤΙΚΟ ΚΛΗΡΟΝΟΜΙΚΟΥ ΔΙΚΑΙΟΥ</dc:title>
  <dc:creator>Secretary / LLO</dc:creator>
  <cp:lastModifiedBy>Laskasridis Law Office</cp:lastModifiedBy>
  <cp:revision>4</cp:revision>
  <dcterms:created xsi:type="dcterms:W3CDTF">2022-03-28T13:55:05Z</dcterms:created>
  <dcterms:modified xsi:type="dcterms:W3CDTF">2023-01-11T07:50:58Z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0x0101008A28F211AC884E4BA3BB4986DA127763</vt:lpwstr>
  </property>
</Properties>
</file>