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2" r:id="rId14"/>
    <p:sldId id="270" r:id="rId15"/>
    <p:sldId id="271"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726"/>
  </p:normalViewPr>
  <p:slideViewPr>
    <p:cSldViewPr snapToGrid="0">
      <p:cViewPr varScale="1">
        <p:scale>
          <a:sx n="91" d="100"/>
          <a:sy n="91" d="100"/>
        </p:scale>
        <p:origin x="192" y="8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037B6-783F-0346-BE76-E579E92A464A}"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l-GR"/>
        </a:p>
      </dgm:t>
    </dgm:pt>
    <dgm:pt modelId="{29352A50-4DF1-4D47-88C9-99D7C6DED6FF}">
      <dgm:prSet phldrT="[Κείμενο]"/>
      <dgm:spPr/>
      <dgm:t>
        <a:bodyPr/>
        <a:lstStyle/>
        <a:p>
          <a:r>
            <a:rPr lang="en" b="1" dirty="0"/>
            <a:t>The Problem:</a:t>
          </a:r>
          <a:r>
            <a:rPr lang="en" dirty="0"/>
            <a:t> </a:t>
          </a:r>
        </a:p>
        <a:p>
          <a:r>
            <a:rPr lang="en" dirty="0"/>
            <a:t>Artists and athletes are not "typical" taxpayers due to their </a:t>
          </a:r>
          <a:r>
            <a:rPr lang="en" b="1" dirty="0"/>
            <a:t>high mobility</a:t>
          </a:r>
          <a:r>
            <a:rPr lang="en" dirty="0"/>
            <a:t>, short career spans, and ability to earn significant income in very short periods.</a:t>
          </a:r>
        </a:p>
        <a:p>
          <a:endParaRPr lang="el-GR" dirty="0"/>
        </a:p>
      </dgm:t>
    </dgm:pt>
    <dgm:pt modelId="{8FFDE34E-8CC8-774C-8FA9-69ED216A2CDE}" type="parTrans" cxnId="{EB47EDBC-877D-7E41-839B-1F972C6F66C8}">
      <dgm:prSet/>
      <dgm:spPr/>
      <dgm:t>
        <a:bodyPr/>
        <a:lstStyle/>
        <a:p>
          <a:endParaRPr lang="el-GR"/>
        </a:p>
      </dgm:t>
    </dgm:pt>
    <dgm:pt modelId="{70B43FAC-D5F4-104A-BEA1-53EC2AB9ACED}" type="sibTrans" cxnId="{EB47EDBC-877D-7E41-839B-1F972C6F66C8}">
      <dgm:prSet phldrT="01"/>
      <dgm:spPr/>
      <dgm:t>
        <a:bodyPr/>
        <a:lstStyle/>
        <a:p>
          <a:r>
            <a:rPr lang="el-GR" dirty="0"/>
            <a:t>01</a:t>
          </a:r>
        </a:p>
      </dgm:t>
    </dgm:pt>
    <dgm:pt modelId="{57BEEA6F-C824-6B4E-A8E9-C427EBADB2F9}">
      <dgm:prSet phldrT="[Κείμενο]"/>
      <dgm:spPr/>
      <dgm:t>
        <a:bodyPr/>
        <a:lstStyle/>
        <a:p>
          <a:pPr>
            <a:buNone/>
          </a:pPr>
          <a:r>
            <a:rPr lang="en" b="1" dirty="0"/>
            <a:t>The Conflict:</a:t>
          </a:r>
          <a:r>
            <a:rPr lang="en" dirty="0"/>
            <a:t> </a:t>
          </a:r>
        </a:p>
        <a:p>
          <a:pPr>
            <a:buNone/>
          </a:pPr>
          <a:r>
            <a:rPr lang="en" dirty="0"/>
            <a:t>Their global activity creates a clash between the </a:t>
          </a:r>
          <a:r>
            <a:rPr lang="en" b="1" dirty="0"/>
            <a:t>State of Residence</a:t>
          </a:r>
          <a:r>
            <a:rPr lang="en" dirty="0"/>
            <a:t> (where they live) and the </a:t>
          </a:r>
          <a:r>
            <a:rPr lang="en" b="1" dirty="0"/>
            <a:t>State of Source</a:t>
          </a:r>
          <a:r>
            <a:rPr lang="en" dirty="0"/>
            <a:t> (where they perform).</a:t>
          </a:r>
          <a:endParaRPr lang="el-GR" dirty="0"/>
        </a:p>
      </dgm:t>
    </dgm:pt>
    <dgm:pt modelId="{9927E940-FEEA-B041-B518-D25DA901226A}" type="parTrans" cxnId="{B2DC9292-5FC4-9B45-9470-B734F21108FA}">
      <dgm:prSet/>
      <dgm:spPr/>
      <dgm:t>
        <a:bodyPr/>
        <a:lstStyle/>
        <a:p>
          <a:endParaRPr lang="el-GR"/>
        </a:p>
      </dgm:t>
    </dgm:pt>
    <dgm:pt modelId="{2316DCB7-B3B5-0C47-8F34-AFA8125EA4A6}" type="sibTrans" cxnId="{B2DC9292-5FC4-9B45-9470-B734F21108FA}">
      <dgm:prSet phldrT="02"/>
      <dgm:spPr/>
      <dgm:t>
        <a:bodyPr/>
        <a:lstStyle/>
        <a:p>
          <a:r>
            <a:rPr lang="el-GR"/>
            <a:t>02</a:t>
          </a:r>
          <a:endParaRPr lang="el-GR" dirty="0"/>
        </a:p>
      </dgm:t>
    </dgm:pt>
    <dgm:pt modelId="{FBBEB297-9ADF-A540-9B99-03F53C52529B}">
      <dgm:prSet phldrT="[Κείμενο]"/>
      <dgm:spPr/>
      <dgm:t>
        <a:bodyPr/>
        <a:lstStyle/>
        <a:p>
          <a:pPr>
            <a:buNone/>
          </a:pPr>
          <a:r>
            <a:rPr lang="en" b="1" dirty="0"/>
            <a:t>The Risk:</a:t>
          </a:r>
          <a:r>
            <a:rPr lang="en" dirty="0"/>
            <a:t> </a:t>
          </a:r>
        </a:p>
        <a:p>
          <a:pPr>
            <a:buNone/>
          </a:pPr>
          <a:r>
            <a:rPr lang="en" dirty="0"/>
            <a:t>Without specific rules, these performers face risks of either </a:t>
          </a:r>
          <a:r>
            <a:rPr lang="en" b="1" dirty="0"/>
            <a:t>Double Taxation</a:t>
          </a:r>
          <a:r>
            <a:rPr lang="en" dirty="0"/>
            <a:t> (being taxed twice) or </a:t>
          </a:r>
          <a:r>
            <a:rPr lang="en" b="1" dirty="0"/>
            <a:t>Double Non-Taxation</a:t>
          </a:r>
          <a:r>
            <a:rPr lang="en" dirty="0"/>
            <a:t> (tax evasion).</a:t>
          </a:r>
          <a:endParaRPr lang="el-GR" dirty="0"/>
        </a:p>
      </dgm:t>
    </dgm:pt>
    <dgm:pt modelId="{C026EF15-9CDF-0E4F-86DF-B905D16402B0}" type="parTrans" cxnId="{D198FC68-0F07-F548-9A93-04317E4A6F2F}">
      <dgm:prSet/>
      <dgm:spPr/>
      <dgm:t>
        <a:bodyPr/>
        <a:lstStyle/>
        <a:p>
          <a:endParaRPr lang="el-GR"/>
        </a:p>
      </dgm:t>
    </dgm:pt>
    <dgm:pt modelId="{4497430B-AB26-4C42-9447-74565EDD9983}" type="sibTrans" cxnId="{D198FC68-0F07-F548-9A93-04317E4A6F2F}">
      <dgm:prSet phldrT="03"/>
      <dgm:spPr/>
      <dgm:t>
        <a:bodyPr/>
        <a:lstStyle/>
        <a:p>
          <a:r>
            <a:rPr lang="el-GR"/>
            <a:t>03</a:t>
          </a:r>
        </a:p>
      </dgm:t>
    </dgm:pt>
    <dgm:pt modelId="{4BFD6317-F3F5-0348-9BC8-A89B9F5F6C10}">
      <dgm:prSet/>
      <dgm:spPr/>
      <dgm:t>
        <a:bodyPr/>
        <a:lstStyle/>
        <a:p>
          <a:r>
            <a:rPr lang="en" b="1" dirty="0"/>
            <a:t>Objective of the Presentation:</a:t>
          </a:r>
          <a:r>
            <a:rPr lang="en" dirty="0"/>
            <a:t> </a:t>
          </a:r>
        </a:p>
        <a:p>
          <a:r>
            <a:rPr lang="en" dirty="0"/>
            <a:t>To analyze </a:t>
          </a:r>
          <a:r>
            <a:rPr lang="en" b="1" dirty="0"/>
            <a:t>Article 17 of the OECD Model</a:t>
          </a:r>
          <a:r>
            <a:rPr lang="en" dirty="0"/>
            <a:t>, explore its practical difficulties, and compare it with other international models.</a:t>
          </a:r>
        </a:p>
      </dgm:t>
    </dgm:pt>
    <dgm:pt modelId="{BEADA99C-F939-6B48-8C4C-C878CE84472A}" type="parTrans" cxnId="{870595FD-E728-F449-B67E-8E308ABAE076}">
      <dgm:prSet/>
      <dgm:spPr/>
      <dgm:t>
        <a:bodyPr/>
        <a:lstStyle/>
        <a:p>
          <a:endParaRPr lang="el-GR"/>
        </a:p>
      </dgm:t>
    </dgm:pt>
    <dgm:pt modelId="{02CD29B6-E2C4-944F-BA84-5A4A3A721145}" type="sibTrans" cxnId="{870595FD-E728-F449-B67E-8E308ABAE076}">
      <dgm:prSet phldrT="04"/>
      <dgm:spPr/>
      <dgm:t>
        <a:bodyPr/>
        <a:lstStyle/>
        <a:p>
          <a:r>
            <a:rPr lang="el-GR"/>
            <a:t>04</a:t>
          </a:r>
        </a:p>
      </dgm:t>
    </dgm:pt>
    <dgm:pt modelId="{7A71483D-3E8E-3B4E-9C6B-075D6491B982}" type="pres">
      <dgm:prSet presAssocID="{3BA037B6-783F-0346-BE76-E579E92A464A}" presName="Name0" presStyleCnt="0">
        <dgm:presLayoutVars>
          <dgm:animLvl val="lvl"/>
          <dgm:resizeHandles val="exact"/>
        </dgm:presLayoutVars>
      </dgm:prSet>
      <dgm:spPr/>
    </dgm:pt>
    <dgm:pt modelId="{610286B9-C06A-8D42-B461-162003EA4FF3}" type="pres">
      <dgm:prSet presAssocID="{29352A50-4DF1-4D47-88C9-99D7C6DED6FF}" presName="compositeNode" presStyleCnt="0">
        <dgm:presLayoutVars>
          <dgm:bulletEnabled val="1"/>
        </dgm:presLayoutVars>
      </dgm:prSet>
      <dgm:spPr/>
    </dgm:pt>
    <dgm:pt modelId="{ACA580C1-31A5-1D47-BD31-B18FA1EAFEC1}" type="pres">
      <dgm:prSet presAssocID="{29352A50-4DF1-4D47-88C9-99D7C6DED6FF}" presName="bgRect" presStyleLbl="alignNode1" presStyleIdx="0" presStyleCnt="4"/>
      <dgm:spPr/>
    </dgm:pt>
    <dgm:pt modelId="{5121452A-D950-D344-AD63-D1C9D094C42E}" type="pres">
      <dgm:prSet presAssocID="{70B43FAC-D5F4-104A-BEA1-53EC2AB9ACED}" presName="sibTransNodeRect" presStyleLbl="alignNode1" presStyleIdx="0" presStyleCnt="4">
        <dgm:presLayoutVars>
          <dgm:chMax val="0"/>
          <dgm:bulletEnabled val="1"/>
        </dgm:presLayoutVars>
      </dgm:prSet>
      <dgm:spPr/>
    </dgm:pt>
    <dgm:pt modelId="{E7C33255-2CB2-224D-A895-742CC700075A}" type="pres">
      <dgm:prSet presAssocID="{29352A50-4DF1-4D47-88C9-99D7C6DED6FF}" presName="nodeRect" presStyleLbl="alignNode1" presStyleIdx="0" presStyleCnt="4">
        <dgm:presLayoutVars>
          <dgm:bulletEnabled val="1"/>
        </dgm:presLayoutVars>
      </dgm:prSet>
      <dgm:spPr/>
    </dgm:pt>
    <dgm:pt modelId="{664F5962-12E2-E549-BBF8-DA20CF2B2D3B}" type="pres">
      <dgm:prSet presAssocID="{70B43FAC-D5F4-104A-BEA1-53EC2AB9ACED}" presName="sibTrans" presStyleCnt="0"/>
      <dgm:spPr/>
    </dgm:pt>
    <dgm:pt modelId="{DCC7B526-989B-F34C-A377-640C6EEF1EF2}" type="pres">
      <dgm:prSet presAssocID="{57BEEA6F-C824-6B4E-A8E9-C427EBADB2F9}" presName="compositeNode" presStyleCnt="0">
        <dgm:presLayoutVars>
          <dgm:bulletEnabled val="1"/>
        </dgm:presLayoutVars>
      </dgm:prSet>
      <dgm:spPr/>
    </dgm:pt>
    <dgm:pt modelId="{FADFD7E3-071F-174F-9192-E83556529CD1}" type="pres">
      <dgm:prSet presAssocID="{57BEEA6F-C824-6B4E-A8E9-C427EBADB2F9}" presName="bgRect" presStyleLbl="alignNode1" presStyleIdx="1" presStyleCnt="4"/>
      <dgm:spPr/>
    </dgm:pt>
    <dgm:pt modelId="{6C546461-FF58-6E42-80EC-2720D96D16D7}" type="pres">
      <dgm:prSet presAssocID="{2316DCB7-B3B5-0C47-8F34-AFA8125EA4A6}" presName="sibTransNodeRect" presStyleLbl="alignNode1" presStyleIdx="1" presStyleCnt="4">
        <dgm:presLayoutVars>
          <dgm:chMax val="0"/>
          <dgm:bulletEnabled val="1"/>
        </dgm:presLayoutVars>
      </dgm:prSet>
      <dgm:spPr/>
    </dgm:pt>
    <dgm:pt modelId="{F8E4BF16-E59F-F740-8A06-EF035B48198F}" type="pres">
      <dgm:prSet presAssocID="{57BEEA6F-C824-6B4E-A8E9-C427EBADB2F9}" presName="nodeRect" presStyleLbl="alignNode1" presStyleIdx="1" presStyleCnt="4">
        <dgm:presLayoutVars>
          <dgm:bulletEnabled val="1"/>
        </dgm:presLayoutVars>
      </dgm:prSet>
      <dgm:spPr/>
    </dgm:pt>
    <dgm:pt modelId="{00A7EF30-32FD-0443-967C-BDF97973E939}" type="pres">
      <dgm:prSet presAssocID="{2316DCB7-B3B5-0C47-8F34-AFA8125EA4A6}" presName="sibTrans" presStyleCnt="0"/>
      <dgm:spPr/>
    </dgm:pt>
    <dgm:pt modelId="{EF5DC642-0F03-DC40-97F5-004A6819A8D3}" type="pres">
      <dgm:prSet presAssocID="{FBBEB297-9ADF-A540-9B99-03F53C52529B}" presName="compositeNode" presStyleCnt="0">
        <dgm:presLayoutVars>
          <dgm:bulletEnabled val="1"/>
        </dgm:presLayoutVars>
      </dgm:prSet>
      <dgm:spPr/>
    </dgm:pt>
    <dgm:pt modelId="{684F4D79-53E7-154F-A33E-BA42353002F7}" type="pres">
      <dgm:prSet presAssocID="{FBBEB297-9ADF-A540-9B99-03F53C52529B}" presName="bgRect" presStyleLbl="alignNode1" presStyleIdx="2" presStyleCnt="4"/>
      <dgm:spPr/>
    </dgm:pt>
    <dgm:pt modelId="{0F81DFE1-4AD8-B541-8195-417B6F284330}" type="pres">
      <dgm:prSet presAssocID="{4497430B-AB26-4C42-9447-74565EDD9983}" presName="sibTransNodeRect" presStyleLbl="alignNode1" presStyleIdx="2" presStyleCnt="4">
        <dgm:presLayoutVars>
          <dgm:chMax val="0"/>
          <dgm:bulletEnabled val="1"/>
        </dgm:presLayoutVars>
      </dgm:prSet>
      <dgm:spPr/>
    </dgm:pt>
    <dgm:pt modelId="{3A54973A-B64E-AD41-831F-0C287057B375}" type="pres">
      <dgm:prSet presAssocID="{FBBEB297-9ADF-A540-9B99-03F53C52529B}" presName="nodeRect" presStyleLbl="alignNode1" presStyleIdx="2" presStyleCnt="4">
        <dgm:presLayoutVars>
          <dgm:bulletEnabled val="1"/>
        </dgm:presLayoutVars>
      </dgm:prSet>
      <dgm:spPr/>
    </dgm:pt>
    <dgm:pt modelId="{F8BBBECF-0A4B-AD45-B76F-DF9AE0C74AF9}" type="pres">
      <dgm:prSet presAssocID="{4497430B-AB26-4C42-9447-74565EDD9983}" presName="sibTrans" presStyleCnt="0"/>
      <dgm:spPr/>
    </dgm:pt>
    <dgm:pt modelId="{53237C6F-6D7F-F846-A894-4F65D5436875}" type="pres">
      <dgm:prSet presAssocID="{4BFD6317-F3F5-0348-9BC8-A89B9F5F6C10}" presName="compositeNode" presStyleCnt="0">
        <dgm:presLayoutVars>
          <dgm:bulletEnabled val="1"/>
        </dgm:presLayoutVars>
      </dgm:prSet>
      <dgm:spPr/>
    </dgm:pt>
    <dgm:pt modelId="{27893D6A-D470-6441-8BD1-CCC721C9805C}" type="pres">
      <dgm:prSet presAssocID="{4BFD6317-F3F5-0348-9BC8-A89B9F5F6C10}" presName="bgRect" presStyleLbl="alignNode1" presStyleIdx="3" presStyleCnt="4"/>
      <dgm:spPr/>
    </dgm:pt>
    <dgm:pt modelId="{C350A362-4C37-B340-A5EF-E7230EE03467}" type="pres">
      <dgm:prSet presAssocID="{02CD29B6-E2C4-944F-BA84-5A4A3A721145}" presName="sibTransNodeRect" presStyleLbl="alignNode1" presStyleIdx="3" presStyleCnt="4">
        <dgm:presLayoutVars>
          <dgm:chMax val="0"/>
          <dgm:bulletEnabled val="1"/>
        </dgm:presLayoutVars>
      </dgm:prSet>
      <dgm:spPr/>
    </dgm:pt>
    <dgm:pt modelId="{7810067E-42CA-084E-9E12-859E86B252B4}" type="pres">
      <dgm:prSet presAssocID="{4BFD6317-F3F5-0348-9BC8-A89B9F5F6C10}" presName="nodeRect" presStyleLbl="alignNode1" presStyleIdx="3" presStyleCnt="4">
        <dgm:presLayoutVars>
          <dgm:bulletEnabled val="1"/>
        </dgm:presLayoutVars>
      </dgm:prSet>
      <dgm:spPr/>
    </dgm:pt>
  </dgm:ptLst>
  <dgm:cxnLst>
    <dgm:cxn modelId="{DD028404-D260-8F41-BC70-4ED6D6AAB329}" type="presOf" srcId="{4BFD6317-F3F5-0348-9BC8-A89B9F5F6C10}" destId="{27893D6A-D470-6441-8BD1-CCC721C9805C}" srcOrd="0" destOrd="0" presId="urn:microsoft.com/office/officeart/2016/7/layout/LinearBlockProcessNumbered"/>
    <dgm:cxn modelId="{3633250B-A8B8-AD48-8B81-55305E0153E8}" type="presOf" srcId="{70B43FAC-D5F4-104A-BEA1-53EC2AB9ACED}" destId="{5121452A-D950-D344-AD63-D1C9D094C42E}" srcOrd="0" destOrd="0" presId="urn:microsoft.com/office/officeart/2016/7/layout/LinearBlockProcessNumbered"/>
    <dgm:cxn modelId="{B4CC262C-0827-B949-AD55-D7CBAFBAC29F}" type="presOf" srcId="{2316DCB7-B3B5-0C47-8F34-AFA8125EA4A6}" destId="{6C546461-FF58-6E42-80EC-2720D96D16D7}" srcOrd="0" destOrd="0" presId="urn:microsoft.com/office/officeart/2016/7/layout/LinearBlockProcessNumbered"/>
    <dgm:cxn modelId="{EE9EF136-5ABB-514A-91A6-DAF9746F3E94}" type="presOf" srcId="{FBBEB297-9ADF-A540-9B99-03F53C52529B}" destId="{684F4D79-53E7-154F-A33E-BA42353002F7}" srcOrd="0" destOrd="0" presId="urn:microsoft.com/office/officeart/2016/7/layout/LinearBlockProcessNumbered"/>
    <dgm:cxn modelId="{1199C43B-1D27-CE4C-A529-0FE102DDC7D3}" type="presOf" srcId="{57BEEA6F-C824-6B4E-A8E9-C427EBADB2F9}" destId="{FADFD7E3-071F-174F-9192-E83556529CD1}" srcOrd="0" destOrd="0" presId="urn:microsoft.com/office/officeart/2016/7/layout/LinearBlockProcessNumbered"/>
    <dgm:cxn modelId="{7DD81947-EC3D-E34D-8BDD-F41FF8784ED5}" type="presOf" srcId="{4BFD6317-F3F5-0348-9BC8-A89B9F5F6C10}" destId="{7810067E-42CA-084E-9E12-859E86B252B4}" srcOrd="1" destOrd="0" presId="urn:microsoft.com/office/officeart/2016/7/layout/LinearBlockProcessNumbered"/>
    <dgm:cxn modelId="{4CE87861-00EF-9B41-8695-AE61B251365B}" type="presOf" srcId="{57BEEA6F-C824-6B4E-A8E9-C427EBADB2F9}" destId="{F8E4BF16-E59F-F740-8A06-EF035B48198F}" srcOrd="1" destOrd="0" presId="urn:microsoft.com/office/officeart/2016/7/layout/LinearBlockProcessNumbered"/>
    <dgm:cxn modelId="{D198FC68-0F07-F548-9A93-04317E4A6F2F}" srcId="{3BA037B6-783F-0346-BE76-E579E92A464A}" destId="{FBBEB297-9ADF-A540-9B99-03F53C52529B}" srcOrd="2" destOrd="0" parTransId="{C026EF15-9CDF-0E4F-86DF-B905D16402B0}" sibTransId="{4497430B-AB26-4C42-9447-74565EDD9983}"/>
    <dgm:cxn modelId="{B2DC9292-5FC4-9B45-9470-B734F21108FA}" srcId="{3BA037B6-783F-0346-BE76-E579E92A464A}" destId="{57BEEA6F-C824-6B4E-A8E9-C427EBADB2F9}" srcOrd="1" destOrd="0" parTransId="{9927E940-FEEA-B041-B518-D25DA901226A}" sibTransId="{2316DCB7-B3B5-0C47-8F34-AFA8125EA4A6}"/>
    <dgm:cxn modelId="{81DA9A95-4CB2-3F43-9FCA-8EB64EE0CDA9}" type="presOf" srcId="{3BA037B6-783F-0346-BE76-E579E92A464A}" destId="{7A71483D-3E8E-3B4E-9C6B-075D6491B982}" srcOrd="0" destOrd="0" presId="urn:microsoft.com/office/officeart/2016/7/layout/LinearBlockProcessNumbered"/>
    <dgm:cxn modelId="{055993A4-B3BB-864E-92AB-01EE2E56C588}" type="presOf" srcId="{29352A50-4DF1-4D47-88C9-99D7C6DED6FF}" destId="{ACA580C1-31A5-1D47-BD31-B18FA1EAFEC1}" srcOrd="0" destOrd="0" presId="urn:microsoft.com/office/officeart/2016/7/layout/LinearBlockProcessNumbered"/>
    <dgm:cxn modelId="{CDCA16B2-5F4F-E948-9C3F-1A24CAC9A0D0}" type="presOf" srcId="{FBBEB297-9ADF-A540-9B99-03F53C52529B}" destId="{3A54973A-B64E-AD41-831F-0C287057B375}" srcOrd="1" destOrd="0" presId="urn:microsoft.com/office/officeart/2016/7/layout/LinearBlockProcessNumbered"/>
    <dgm:cxn modelId="{CC9E6EB2-847E-9D4F-BD13-FA83E82C4C63}" type="presOf" srcId="{02CD29B6-E2C4-944F-BA84-5A4A3A721145}" destId="{C350A362-4C37-B340-A5EF-E7230EE03467}" srcOrd="0" destOrd="0" presId="urn:microsoft.com/office/officeart/2016/7/layout/LinearBlockProcessNumbered"/>
    <dgm:cxn modelId="{EB47EDBC-877D-7E41-839B-1F972C6F66C8}" srcId="{3BA037B6-783F-0346-BE76-E579E92A464A}" destId="{29352A50-4DF1-4D47-88C9-99D7C6DED6FF}" srcOrd="0" destOrd="0" parTransId="{8FFDE34E-8CC8-774C-8FA9-69ED216A2CDE}" sibTransId="{70B43FAC-D5F4-104A-BEA1-53EC2AB9ACED}"/>
    <dgm:cxn modelId="{269D17C8-FD71-5A46-A9B8-8150DA3E7CB6}" type="presOf" srcId="{4497430B-AB26-4C42-9447-74565EDD9983}" destId="{0F81DFE1-4AD8-B541-8195-417B6F284330}" srcOrd="0" destOrd="0" presId="urn:microsoft.com/office/officeart/2016/7/layout/LinearBlockProcessNumbered"/>
    <dgm:cxn modelId="{A17641E9-8055-D741-B99B-34C48BC25C12}" type="presOf" srcId="{29352A50-4DF1-4D47-88C9-99D7C6DED6FF}" destId="{E7C33255-2CB2-224D-A895-742CC700075A}" srcOrd="1" destOrd="0" presId="urn:microsoft.com/office/officeart/2016/7/layout/LinearBlockProcessNumbered"/>
    <dgm:cxn modelId="{870595FD-E728-F449-B67E-8E308ABAE076}" srcId="{3BA037B6-783F-0346-BE76-E579E92A464A}" destId="{4BFD6317-F3F5-0348-9BC8-A89B9F5F6C10}" srcOrd="3" destOrd="0" parTransId="{BEADA99C-F939-6B48-8C4C-C878CE84472A}" sibTransId="{02CD29B6-E2C4-944F-BA84-5A4A3A721145}"/>
    <dgm:cxn modelId="{6BC348FF-F603-7447-9171-CE1AF6F45550}" type="presParOf" srcId="{7A71483D-3E8E-3B4E-9C6B-075D6491B982}" destId="{610286B9-C06A-8D42-B461-162003EA4FF3}" srcOrd="0" destOrd="0" presId="urn:microsoft.com/office/officeart/2016/7/layout/LinearBlockProcessNumbered"/>
    <dgm:cxn modelId="{2A823370-748B-9A48-B77C-6DC775383DC2}" type="presParOf" srcId="{610286B9-C06A-8D42-B461-162003EA4FF3}" destId="{ACA580C1-31A5-1D47-BD31-B18FA1EAFEC1}" srcOrd="0" destOrd="0" presId="urn:microsoft.com/office/officeart/2016/7/layout/LinearBlockProcessNumbered"/>
    <dgm:cxn modelId="{CA56C7B5-57FE-E64A-A065-9CC1438F6179}" type="presParOf" srcId="{610286B9-C06A-8D42-B461-162003EA4FF3}" destId="{5121452A-D950-D344-AD63-D1C9D094C42E}" srcOrd="1" destOrd="0" presId="urn:microsoft.com/office/officeart/2016/7/layout/LinearBlockProcessNumbered"/>
    <dgm:cxn modelId="{7BB74B37-EDF8-A74E-9F82-5B409C246EA6}" type="presParOf" srcId="{610286B9-C06A-8D42-B461-162003EA4FF3}" destId="{E7C33255-2CB2-224D-A895-742CC700075A}" srcOrd="2" destOrd="0" presId="urn:microsoft.com/office/officeart/2016/7/layout/LinearBlockProcessNumbered"/>
    <dgm:cxn modelId="{22339EBA-99BB-A747-B44D-AFFE66DDFEE0}" type="presParOf" srcId="{7A71483D-3E8E-3B4E-9C6B-075D6491B982}" destId="{664F5962-12E2-E549-BBF8-DA20CF2B2D3B}" srcOrd="1" destOrd="0" presId="urn:microsoft.com/office/officeart/2016/7/layout/LinearBlockProcessNumbered"/>
    <dgm:cxn modelId="{6FFE0976-EE9D-A348-9DC9-48EACF510EEF}" type="presParOf" srcId="{7A71483D-3E8E-3B4E-9C6B-075D6491B982}" destId="{DCC7B526-989B-F34C-A377-640C6EEF1EF2}" srcOrd="2" destOrd="0" presId="urn:microsoft.com/office/officeart/2016/7/layout/LinearBlockProcessNumbered"/>
    <dgm:cxn modelId="{B88CB319-9241-4F4E-ADC2-3490A292BA62}" type="presParOf" srcId="{DCC7B526-989B-F34C-A377-640C6EEF1EF2}" destId="{FADFD7E3-071F-174F-9192-E83556529CD1}" srcOrd="0" destOrd="0" presId="urn:microsoft.com/office/officeart/2016/7/layout/LinearBlockProcessNumbered"/>
    <dgm:cxn modelId="{259E61D2-3FE8-DC4B-B271-F887DDBEC4E1}" type="presParOf" srcId="{DCC7B526-989B-F34C-A377-640C6EEF1EF2}" destId="{6C546461-FF58-6E42-80EC-2720D96D16D7}" srcOrd="1" destOrd="0" presId="urn:microsoft.com/office/officeart/2016/7/layout/LinearBlockProcessNumbered"/>
    <dgm:cxn modelId="{F211D830-2D56-394A-B053-8C87A7B42EDE}" type="presParOf" srcId="{DCC7B526-989B-F34C-A377-640C6EEF1EF2}" destId="{F8E4BF16-E59F-F740-8A06-EF035B48198F}" srcOrd="2" destOrd="0" presId="urn:microsoft.com/office/officeart/2016/7/layout/LinearBlockProcessNumbered"/>
    <dgm:cxn modelId="{1FBE407F-A317-DE45-BE16-A0D234DC6770}" type="presParOf" srcId="{7A71483D-3E8E-3B4E-9C6B-075D6491B982}" destId="{00A7EF30-32FD-0443-967C-BDF97973E939}" srcOrd="3" destOrd="0" presId="urn:microsoft.com/office/officeart/2016/7/layout/LinearBlockProcessNumbered"/>
    <dgm:cxn modelId="{4C39D530-7CF9-7B4D-BDF2-49D4054BC02D}" type="presParOf" srcId="{7A71483D-3E8E-3B4E-9C6B-075D6491B982}" destId="{EF5DC642-0F03-DC40-97F5-004A6819A8D3}" srcOrd="4" destOrd="0" presId="urn:microsoft.com/office/officeart/2016/7/layout/LinearBlockProcessNumbered"/>
    <dgm:cxn modelId="{6B3AC701-9EC3-7247-A895-A50A57AFFF6E}" type="presParOf" srcId="{EF5DC642-0F03-DC40-97F5-004A6819A8D3}" destId="{684F4D79-53E7-154F-A33E-BA42353002F7}" srcOrd="0" destOrd="0" presId="urn:microsoft.com/office/officeart/2016/7/layout/LinearBlockProcessNumbered"/>
    <dgm:cxn modelId="{0E57AAB9-CC22-1B43-BDA1-1668204DE45B}" type="presParOf" srcId="{EF5DC642-0F03-DC40-97F5-004A6819A8D3}" destId="{0F81DFE1-4AD8-B541-8195-417B6F284330}" srcOrd="1" destOrd="0" presId="urn:microsoft.com/office/officeart/2016/7/layout/LinearBlockProcessNumbered"/>
    <dgm:cxn modelId="{44944FAF-F9BE-5A47-BA5E-DF544BFA576F}" type="presParOf" srcId="{EF5DC642-0F03-DC40-97F5-004A6819A8D3}" destId="{3A54973A-B64E-AD41-831F-0C287057B375}" srcOrd="2" destOrd="0" presId="urn:microsoft.com/office/officeart/2016/7/layout/LinearBlockProcessNumbered"/>
    <dgm:cxn modelId="{8976D48B-F59D-EF47-AFE9-ABA60466E19F}" type="presParOf" srcId="{7A71483D-3E8E-3B4E-9C6B-075D6491B982}" destId="{F8BBBECF-0A4B-AD45-B76F-DF9AE0C74AF9}" srcOrd="5" destOrd="0" presId="urn:microsoft.com/office/officeart/2016/7/layout/LinearBlockProcessNumbered"/>
    <dgm:cxn modelId="{6E0FD15C-A33A-F545-AA9A-0A4F093B72E5}" type="presParOf" srcId="{7A71483D-3E8E-3B4E-9C6B-075D6491B982}" destId="{53237C6F-6D7F-F846-A894-4F65D5436875}" srcOrd="6" destOrd="0" presId="urn:microsoft.com/office/officeart/2016/7/layout/LinearBlockProcessNumbered"/>
    <dgm:cxn modelId="{7D7E9883-89CD-2444-971B-F5FE0A9769D2}" type="presParOf" srcId="{53237C6F-6D7F-F846-A894-4F65D5436875}" destId="{27893D6A-D470-6441-8BD1-CCC721C9805C}" srcOrd="0" destOrd="0" presId="urn:microsoft.com/office/officeart/2016/7/layout/LinearBlockProcessNumbered"/>
    <dgm:cxn modelId="{71A6CB6D-2102-774C-85CC-492B4C8D5FF2}" type="presParOf" srcId="{53237C6F-6D7F-F846-A894-4F65D5436875}" destId="{C350A362-4C37-B340-A5EF-E7230EE03467}" srcOrd="1" destOrd="0" presId="urn:microsoft.com/office/officeart/2016/7/layout/LinearBlockProcessNumbered"/>
    <dgm:cxn modelId="{ABFEAF7E-D164-974C-B48C-5E0808325A72}" type="presParOf" srcId="{53237C6F-6D7F-F846-A894-4F65D5436875}" destId="{7810067E-42CA-084E-9E12-859E86B252B4}" srcOrd="2" destOrd="0" presId="urn:microsoft.com/office/officeart/2016/7/layout/LinearBlockProcessNumbered"/>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1DB88-0032-CD4E-9C89-2B82E73DF4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78788628-DA73-1941-9C8F-50A7B61536EC}">
      <dgm:prSet phldrT="[Κείμενο]"/>
      <dgm:spPr/>
      <dgm:t>
        <a:bodyPr/>
        <a:lstStyle/>
        <a:p>
          <a:r>
            <a:rPr lang="en-US" b="1"/>
            <a:t>High Mobility</a:t>
          </a:r>
          <a:endParaRPr lang="el-GR" b="1"/>
        </a:p>
      </dgm:t>
    </dgm:pt>
    <dgm:pt modelId="{9D021C24-2049-6A47-890E-8E697729ED1F}" type="parTrans" cxnId="{A465EE54-0532-3241-B158-C22FB9BE339C}">
      <dgm:prSet/>
      <dgm:spPr/>
      <dgm:t>
        <a:bodyPr/>
        <a:lstStyle/>
        <a:p>
          <a:endParaRPr lang="el-GR"/>
        </a:p>
      </dgm:t>
    </dgm:pt>
    <dgm:pt modelId="{75F3AD72-CAE1-9441-B70C-3D41D895917A}" type="sibTrans" cxnId="{A465EE54-0532-3241-B158-C22FB9BE339C}">
      <dgm:prSet/>
      <dgm:spPr/>
      <dgm:t>
        <a:bodyPr/>
        <a:lstStyle/>
        <a:p>
          <a:endParaRPr lang="el-GR"/>
        </a:p>
      </dgm:t>
    </dgm:pt>
    <dgm:pt modelId="{7264B0E8-F30F-9A4A-A8D4-87F422E77D2F}">
      <dgm:prSet phldrT="[Κείμενο]"/>
      <dgm:spPr/>
      <dgm:t>
        <a:bodyPr/>
        <a:lstStyle/>
        <a:p>
          <a:r>
            <a:rPr lang="en-US" b="1"/>
            <a:t>High Financial Returns</a:t>
          </a:r>
          <a:endParaRPr lang="el-GR" b="1"/>
        </a:p>
      </dgm:t>
    </dgm:pt>
    <dgm:pt modelId="{348BD384-1AF8-2D40-AAAD-527E506202D4}" type="parTrans" cxnId="{FCBCCA83-F089-314A-900D-95CFE3FF0CA4}">
      <dgm:prSet/>
      <dgm:spPr/>
      <dgm:t>
        <a:bodyPr/>
        <a:lstStyle/>
        <a:p>
          <a:endParaRPr lang="el-GR"/>
        </a:p>
      </dgm:t>
    </dgm:pt>
    <dgm:pt modelId="{C53384E8-7ED6-8740-83B4-3757C52426A1}" type="sibTrans" cxnId="{FCBCCA83-F089-314A-900D-95CFE3FF0CA4}">
      <dgm:prSet/>
      <dgm:spPr/>
      <dgm:t>
        <a:bodyPr/>
        <a:lstStyle/>
        <a:p>
          <a:endParaRPr lang="el-GR"/>
        </a:p>
      </dgm:t>
    </dgm:pt>
    <dgm:pt modelId="{C14617D3-D212-4F4C-959B-F3930AB60E27}">
      <dgm:prSet phldrT="[Κείμενο]"/>
      <dgm:spPr/>
      <dgm:t>
        <a:bodyPr/>
        <a:lstStyle/>
        <a:p>
          <a:r>
            <a:rPr lang="en-US" b="1"/>
            <a:t>Short Professional Lifespan</a:t>
          </a:r>
          <a:endParaRPr lang="el-GR" b="1"/>
        </a:p>
      </dgm:t>
    </dgm:pt>
    <dgm:pt modelId="{DD3BB03D-9FEB-8749-898B-B8197EA62C98}" type="parTrans" cxnId="{FA2C1948-3D38-FC46-9CB2-3E077305FB9F}">
      <dgm:prSet/>
      <dgm:spPr/>
      <dgm:t>
        <a:bodyPr/>
        <a:lstStyle/>
        <a:p>
          <a:endParaRPr lang="el-GR"/>
        </a:p>
      </dgm:t>
    </dgm:pt>
    <dgm:pt modelId="{4C4A4C55-8B75-8B4C-AD18-717472066507}" type="sibTrans" cxnId="{FA2C1948-3D38-FC46-9CB2-3E077305FB9F}">
      <dgm:prSet/>
      <dgm:spPr/>
      <dgm:t>
        <a:bodyPr/>
        <a:lstStyle/>
        <a:p>
          <a:endParaRPr lang="el-GR"/>
        </a:p>
      </dgm:t>
    </dgm:pt>
    <dgm:pt modelId="{FF7AB9AE-D7B8-2347-A17F-2AE0DEBD3034}">
      <dgm:prSet/>
      <dgm:spPr/>
      <dgm:t>
        <a:bodyPr/>
        <a:lstStyle/>
        <a:p>
          <a:pPr algn="ctr">
            <a:buNone/>
          </a:pPr>
          <a:r>
            <a:rPr lang="en" b="0" i="0" u="none" dirty="0"/>
            <a:t>Artists and athletes frequently perform in multiple countries, making their income difficult to track.</a:t>
          </a:r>
          <a:endParaRPr lang="el-GR" dirty="0"/>
        </a:p>
      </dgm:t>
    </dgm:pt>
    <dgm:pt modelId="{08BEF11B-1CEB-6342-9237-26B4F96C50D3}" type="parTrans" cxnId="{45C116D3-133D-304B-BDCE-735CAF0AEAFA}">
      <dgm:prSet/>
      <dgm:spPr/>
      <dgm:t>
        <a:bodyPr/>
        <a:lstStyle/>
        <a:p>
          <a:endParaRPr lang="el-GR"/>
        </a:p>
      </dgm:t>
    </dgm:pt>
    <dgm:pt modelId="{75E11970-728C-3B43-A36D-034241570D9A}" type="sibTrans" cxnId="{45C116D3-133D-304B-BDCE-735CAF0AEAFA}">
      <dgm:prSet/>
      <dgm:spPr/>
      <dgm:t>
        <a:bodyPr/>
        <a:lstStyle/>
        <a:p>
          <a:endParaRPr lang="el-GR"/>
        </a:p>
      </dgm:t>
    </dgm:pt>
    <dgm:pt modelId="{34F06CE4-546D-824E-A146-C98BA462F5D4}">
      <dgm:prSet/>
      <dgm:spPr/>
      <dgm:t>
        <a:bodyPr/>
        <a:lstStyle/>
        <a:p>
          <a:pPr algn="ctr">
            <a:buNone/>
          </a:pPr>
          <a:r>
            <a:rPr lang="en" b="0" i="0" u="none" dirty="0"/>
            <a:t>The need to maximize income within a short period, leading to the search for tax‑avoidance methods.</a:t>
          </a:r>
          <a:endParaRPr lang="el-GR" dirty="0"/>
        </a:p>
      </dgm:t>
    </dgm:pt>
    <dgm:pt modelId="{00C2C7D8-1413-B646-AC77-21D7B7D5739F}" type="parTrans" cxnId="{3878817B-988E-9644-80A8-533ECC43BC5F}">
      <dgm:prSet/>
      <dgm:spPr/>
      <dgm:t>
        <a:bodyPr/>
        <a:lstStyle/>
        <a:p>
          <a:endParaRPr lang="el-GR"/>
        </a:p>
      </dgm:t>
    </dgm:pt>
    <dgm:pt modelId="{28E1B208-8242-5648-B0C9-14B14C55C796}" type="sibTrans" cxnId="{3878817B-988E-9644-80A8-533ECC43BC5F}">
      <dgm:prSet/>
      <dgm:spPr/>
      <dgm:t>
        <a:bodyPr/>
        <a:lstStyle/>
        <a:p>
          <a:endParaRPr lang="el-GR"/>
        </a:p>
      </dgm:t>
    </dgm:pt>
    <dgm:pt modelId="{49356F8A-84C7-3F40-B66B-C2565CD59A17}">
      <dgm:prSet/>
      <dgm:spPr/>
      <dgm:t>
        <a:bodyPr/>
        <a:lstStyle/>
        <a:p>
          <a:pPr algn="ctr">
            <a:buNone/>
          </a:pPr>
          <a:r>
            <a:rPr lang="en" b="0" i="0" u="none" dirty="0"/>
            <a:t>Ability to generate enormous amounts of money in very short periods across multiple countries.</a:t>
          </a:r>
          <a:endParaRPr lang="el-GR" dirty="0"/>
        </a:p>
      </dgm:t>
    </dgm:pt>
    <dgm:pt modelId="{EEF0D125-A052-1D4F-A60D-DB2A42F88092}" type="parTrans" cxnId="{04BB74F6-214F-D241-A8A2-6D3704808FB4}">
      <dgm:prSet/>
      <dgm:spPr/>
      <dgm:t>
        <a:bodyPr/>
        <a:lstStyle/>
        <a:p>
          <a:endParaRPr lang="el-GR"/>
        </a:p>
      </dgm:t>
    </dgm:pt>
    <dgm:pt modelId="{9BB66250-8432-334A-A92A-1B0601AB9F96}" type="sibTrans" cxnId="{04BB74F6-214F-D241-A8A2-6D3704808FB4}">
      <dgm:prSet/>
      <dgm:spPr/>
      <dgm:t>
        <a:bodyPr/>
        <a:lstStyle/>
        <a:p>
          <a:endParaRPr lang="en-US"/>
        </a:p>
      </dgm:t>
    </dgm:pt>
    <dgm:pt modelId="{91322564-069C-A440-9096-844DB80C7793}">
      <dgm:prSet/>
      <dgm:spPr/>
      <dgm:t>
        <a:bodyPr/>
        <a:lstStyle/>
        <a:p>
          <a:pPr algn="ctr">
            <a:buNone/>
          </a:pPr>
          <a:endParaRPr lang="el-GR"/>
        </a:p>
      </dgm:t>
    </dgm:pt>
    <dgm:pt modelId="{9C441C90-8ED9-064B-BEA2-175765386077}" type="parTrans" cxnId="{9C533924-BC23-6146-8C0A-E877D08B6C3C}">
      <dgm:prSet/>
      <dgm:spPr/>
      <dgm:t>
        <a:bodyPr/>
        <a:lstStyle/>
        <a:p>
          <a:endParaRPr lang="el-GR"/>
        </a:p>
      </dgm:t>
    </dgm:pt>
    <dgm:pt modelId="{F9ADD032-2CFE-194F-B5A9-351EDB1E51B1}" type="sibTrans" cxnId="{9C533924-BC23-6146-8C0A-E877D08B6C3C}">
      <dgm:prSet/>
      <dgm:spPr/>
      <dgm:t>
        <a:bodyPr/>
        <a:lstStyle/>
        <a:p>
          <a:endParaRPr lang="el-GR"/>
        </a:p>
      </dgm:t>
    </dgm:pt>
    <dgm:pt modelId="{D065805F-1028-894D-8B0E-C0FCED29C9B8}" type="pres">
      <dgm:prSet presAssocID="{7861DB88-0032-CD4E-9C89-2B82E73DF4C8}" presName="Name0" presStyleCnt="0">
        <dgm:presLayoutVars>
          <dgm:dir/>
          <dgm:animLvl val="lvl"/>
          <dgm:resizeHandles val="exact"/>
        </dgm:presLayoutVars>
      </dgm:prSet>
      <dgm:spPr/>
    </dgm:pt>
    <dgm:pt modelId="{3CD5D8F0-2CB2-C446-B425-A406402B65A4}" type="pres">
      <dgm:prSet presAssocID="{78788628-DA73-1941-9C8F-50A7B61536EC}" presName="composite" presStyleCnt="0"/>
      <dgm:spPr/>
    </dgm:pt>
    <dgm:pt modelId="{BFBC49E2-73BD-E34F-B614-8B71D345CE34}" type="pres">
      <dgm:prSet presAssocID="{78788628-DA73-1941-9C8F-50A7B61536EC}" presName="parTx" presStyleLbl="alignNode1" presStyleIdx="0" presStyleCnt="3">
        <dgm:presLayoutVars>
          <dgm:chMax val="0"/>
          <dgm:chPref val="0"/>
          <dgm:bulletEnabled val="1"/>
        </dgm:presLayoutVars>
      </dgm:prSet>
      <dgm:spPr/>
    </dgm:pt>
    <dgm:pt modelId="{A70CB7F1-47F0-514F-853E-87313511B192}" type="pres">
      <dgm:prSet presAssocID="{78788628-DA73-1941-9C8F-50A7B61536EC}" presName="desTx" presStyleLbl="alignAccFollowNode1" presStyleIdx="0" presStyleCnt="3">
        <dgm:presLayoutVars>
          <dgm:bulletEnabled val="1"/>
        </dgm:presLayoutVars>
      </dgm:prSet>
      <dgm:spPr/>
    </dgm:pt>
    <dgm:pt modelId="{BA6E5909-AF57-7E4C-B7E3-0E1403755496}" type="pres">
      <dgm:prSet presAssocID="{75F3AD72-CAE1-9441-B70C-3D41D895917A}" presName="space" presStyleCnt="0"/>
      <dgm:spPr/>
    </dgm:pt>
    <dgm:pt modelId="{4D2DFB92-E409-0549-B6F2-2586406ADD6C}" type="pres">
      <dgm:prSet presAssocID="{7264B0E8-F30F-9A4A-A8D4-87F422E77D2F}" presName="composite" presStyleCnt="0"/>
      <dgm:spPr/>
    </dgm:pt>
    <dgm:pt modelId="{E95E5F66-FA56-8F4C-9B21-3D0B2653A6A9}" type="pres">
      <dgm:prSet presAssocID="{7264B0E8-F30F-9A4A-A8D4-87F422E77D2F}" presName="parTx" presStyleLbl="alignNode1" presStyleIdx="1" presStyleCnt="3">
        <dgm:presLayoutVars>
          <dgm:chMax val="0"/>
          <dgm:chPref val="0"/>
          <dgm:bulletEnabled val="1"/>
        </dgm:presLayoutVars>
      </dgm:prSet>
      <dgm:spPr/>
    </dgm:pt>
    <dgm:pt modelId="{C1511264-970D-374B-8664-C66E4022BBF5}" type="pres">
      <dgm:prSet presAssocID="{7264B0E8-F30F-9A4A-A8D4-87F422E77D2F}" presName="desTx" presStyleLbl="alignAccFollowNode1" presStyleIdx="1" presStyleCnt="3">
        <dgm:presLayoutVars>
          <dgm:bulletEnabled val="1"/>
        </dgm:presLayoutVars>
      </dgm:prSet>
      <dgm:spPr/>
    </dgm:pt>
    <dgm:pt modelId="{6637E930-7B3A-0048-A62A-7557FC9AD744}" type="pres">
      <dgm:prSet presAssocID="{C53384E8-7ED6-8740-83B4-3757C52426A1}" presName="space" presStyleCnt="0"/>
      <dgm:spPr/>
    </dgm:pt>
    <dgm:pt modelId="{68EAF700-0354-634F-9231-7FB6252009EB}" type="pres">
      <dgm:prSet presAssocID="{C14617D3-D212-4F4C-959B-F3930AB60E27}" presName="composite" presStyleCnt="0"/>
      <dgm:spPr/>
    </dgm:pt>
    <dgm:pt modelId="{EE13C084-635D-3048-BCD7-5D1119AF83C9}" type="pres">
      <dgm:prSet presAssocID="{C14617D3-D212-4F4C-959B-F3930AB60E27}" presName="parTx" presStyleLbl="alignNode1" presStyleIdx="2" presStyleCnt="3">
        <dgm:presLayoutVars>
          <dgm:chMax val="0"/>
          <dgm:chPref val="0"/>
          <dgm:bulletEnabled val="1"/>
        </dgm:presLayoutVars>
      </dgm:prSet>
      <dgm:spPr/>
    </dgm:pt>
    <dgm:pt modelId="{92D3C4CE-A315-644F-8408-75D180C8BC73}" type="pres">
      <dgm:prSet presAssocID="{C14617D3-D212-4F4C-959B-F3930AB60E27}" presName="desTx" presStyleLbl="alignAccFollowNode1" presStyleIdx="2" presStyleCnt="3">
        <dgm:presLayoutVars>
          <dgm:bulletEnabled val="1"/>
        </dgm:presLayoutVars>
      </dgm:prSet>
      <dgm:spPr/>
    </dgm:pt>
  </dgm:ptLst>
  <dgm:cxnLst>
    <dgm:cxn modelId="{D174C00E-E85F-704E-A9FB-F698DF6E159B}" type="presOf" srcId="{7861DB88-0032-CD4E-9C89-2B82E73DF4C8}" destId="{D065805F-1028-894D-8B0E-C0FCED29C9B8}" srcOrd="0" destOrd="0" presId="urn:microsoft.com/office/officeart/2005/8/layout/hList1"/>
    <dgm:cxn modelId="{3E108019-B469-454C-B046-90B0989EED5C}" type="presOf" srcId="{7264B0E8-F30F-9A4A-A8D4-87F422E77D2F}" destId="{E95E5F66-FA56-8F4C-9B21-3D0B2653A6A9}" srcOrd="0" destOrd="0" presId="urn:microsoft.com/office/officeart/2005/8/layout/hList1"/>
    <dgm:cxn modelId="{73CF531E-1026-FA49-8FBD-EE6B85AF0E74}" type="presOf" srcId="{78788628-DA73-1941-9C8F-50A7B61536EC}" destId="{BFBC49E2-73BD-E34F-B614-8B71D345CE34}" srcOrd="0" destOrd="0" presId="urn:microsoft.com/office/officeart/2005/8/layout/hList1"/>
    <dgm:cxn modelId="{9C533924-BC23-6146-8C0A-E877D08B6C3C}" srcId="{7264B0E8-F30F-9A4A-A8D4-87F422E77D2F}" destId="{91322564-069C-A440-9096-844DB80C7793}" srcOrd="1" destOrd="0" parTransId="{9C441C90-8ED9-064B-BEA2-175765386077}" sibTransId="{F9ADD032-2CFE-194F-B5A9-351EDB1E51B1}"/>
    <dgm:cxn modelId="{5F42013D-7A0F-304A-AA84-C68125225529}" type="presOf" srcId="{C14617D3-D212-4F4C-959B-F3930AB60E27}" destId="{EE13C084-635D-3048-BCD7-5D1119AF83C9}" srcOrd="0" destOrd="0" presId="urn:microsoft.com/office/officeart/2005/8/layout/hList1"/>
    <dgm:cxn modelId="{FA2C1948-3D38-FC46-9CB2-3E077305FB9F}" srcId="{7861DB88-0032-CD4E-9C89-2B82E73DF4C8}" destId="{C14617D3-D212-4F4C-959B-F3930AB60E27}" srcOrd="2" destOrd="0" parTransId="{DD3BB03D-9FEB-8749-898B-B8197EA62C98}" sibTransId="{4C4A4C55-8B75-8B4C-AD18-717472066507}"/>
    <dgm:cxn modelId="{A465EE54-0532-3241-B158-C22FB9BE339C}" srcId="{7861DB88-0032-CD4E-9C89-2B82E73DF4C8}" destId="{78788628-DA73-1941-9C8F-50A7B61536EC}" srcOrd="0" destOrd="0" parTransId="{9D021C24-2049-6A47-890E-8E697729ED1F}" sibTransId="{75F3AD72-CAE1-9441-B70C-3D41D895917A}"/>
    <dgm:cxn modelId="{9F1DC569-56A8-EC49-8E5C-8867037253A0}" type="presOf" srcId="{FF7AB9AE-D7B8-2347-A17F-2AE0DEBD3034}" destId="{A70CB7F1-47F0-514F-853E-87313511B192}" srcOrd="0" destOrd="0" presId="urn:microsoft.com/office/officeart/2005/8/layout/hList1"/>
    <dgm:cxn modelId="{3878817B-988E-9644-80A8-533ECC43BC5F}" srcId="{C14617D3-D212-4F4C-959B-F3930AB60E27}" destId="{34F06CE4-546D-824E-A146-C98BA462F5D4}" srcOrd="0" destOrd="0" parTransId="{00C2C7D8-1413-B646-AC77-21D7B7D5739F}" sibTransId="{28E1B208-8242-5648-B0C9-14B14C55C796}"/>
    <dgm:cxn modelId="{FCBCCA83-F089-314A-900D-95CFE3FF0CA4}" srcId="{7861DB88-0032-CD4E-9C89-2B82E73DF4C8}" destId="{7264B0E8-F30F-9A4A-A8D4-87F422E77D2F}" srcOrd="1" destOrd="0" parTransId="{348BD384-1AF8-2D40-AAAD-527E506202D4}" sibTransId="{C53384E8-7ED6-8740-83B4-3757C52426A1}"/>
    <dgm:cxn modelId="{5FE8C5BA-0EB9-2244-ABAA-48B08E1DE4A0}" type="presOf" srcId="{34F06CE4-546D-824E-A146-C98BA462F5D4}" destId="{92D3C4CE-A315-644F-8408-75D180C8BC73}" srcOrd="0" destOrd="0" presId="urn:microsoft.com/office/officeart/2005/8/layout/hList1"/>
    <dgm:cxn modelId="{45C116D3-133D-304B-BDCE-735CAF0AEAFA}" srcId="{78788628-DA73-1941-9C8F-50A7B61536EC}" destId="{FF7AB9AE-D7B8-2347-A17F-2AE0DEBD3034}" srcOrd="0" destOrd="0" parTransId="{08BEF11B-1CEB-6342-9237-26B4F96C50D3}" sibTransId="{75E11970-728C-3B43-A36D-034241570D9A}"/>
    <dgm:cxn modelId="{A1A752DB-A236-E94C-ABEF-7E8041BA2FAB}" type="presOf" srcId="{49356F8A-84C7-3F40-B66B-C2565CD59A17}" destId="{C1511264-970D-374B-8664-C66E4022BBF5}" srcOrd="0" destOrd="0" presId="urn:microsoft.com/office/officeart/2005/8/layout/hList1"/>
    <dgm:cxn modelId="{E38E0FE0-BFDC-CA4A-AD8E-8E2D065C1F91}" type="presOf" srcId="{91322564-069C-A440-9096-844DB80C7793}" destId="{C1511264-970D-374B-8664-C66E4022BBF5}" srcOrd="0" destOrd="1" presId="urn:microsoft.com/office/officeart/2005/8/layout/hList1"/>
    <dgm:cxn modelId="{04BB74F6-214F-D241-A8A2-6D3704808FB4}" srcId="{7264B0E8-F30F-9A4A-A8D4-87F422E77D2F}" destId="{49356F8A-84C7-3F40-B66B-C2565CD59A17}" srcOrd="0" destOrd="0" parTransId="{EEF0D125-A052-1D4F-A60D-DB2A42F88092}" sibTransId="{9BB66250-8432-334A-A92A-1B0601AB9F96}"/>
    <dgm:cxn modelId="{2189390F-4D38-9941-883A-C5A4403FB220}" type="presParOf" srcId="{D065805F-1028-894D-8B0E-C0FCED29C9B8}" destId="{3CD5D8F0-2CB2-C446-B425-A406402B65A4}" srcOrd="0" destOrd="0" presId="urn:microsoft.com/office/officeart/2005/8/layout/hList1"/>
    <dgm:cxn modelId="{3A9DFDAB-C8EE-5349-A036-5C689D40877E}" type="presParOf" srcId="{3CD5D8F0-2CB2-C446-B425-A406402B65A4}" destId="{BFBC49E2-73BD-E34F-B614-8B71D345CE34}" srcOrd="0" destOrd="0" presId="urn:microsoft.com/office/officeart/2005/8/layout/hList1"/>
    <dgm:cxn modelId="{F409E8EA-9321-CF43-987E-E51FE538FA85}" type="presParOf" srcId="{3CD5D8F0-2CB2-C446-B425-A406402B65A4}" destId="{A70CB7F1-47F0-514F-853E-87313511B192}" srcOrd="1" destOrd="0" presId="urn:microsoft.com/office/officeart/2005/8/layout/hList1"/>
    <dgm:cxn modelId="{63814428-3F1D-9043-8A62-2562D2CE4112}" type="presParOf" srcId="{D065805F-1028-894D-8B0E-C0FCED29C9B8}" destId="{BA6E5909-AF57-7E4C-B7E3-0E1403755496}" srcOrd="1" destOrd="0" presId="urn:microsoft.com/office/officeart/2005/8/layout/hList1"/>
    <dgm:cxn modelId="{D02BA01A-1351-C24C-A20D-24CA94D20CA2}" type="presParOf" srcId="{D065805F-1028-894D-8B0E-C0FCED29C9B8}" destId="{4D2DFB92-E409-0549-B6F2-2586406ADD6C}" srcOrd="2" destOrd="0" presId="urn:microsoft.com/office/officeart/2005/8/layout/hList1"/>
    <dgm:cxn modelId="{C459266F-B264-A44E-82CC-E6BFB4592294}" type="presParOf" srcId="{4D2DFB92-E409-0549-B6F2-2586406ADD6C}" destId="{E95E5F66-FA56-8F4C-9B21-3D0B2653A6A9}" srcOrd="0" destOrd="0" presId="urn:microsoft.com/office/officeart/2005/8/layout/hList1"/>
    <dgm:cxn modelId="{972FE89F-012F-684A-9F3D-257350AF8451}" type="presParOf" srcId="{4D2DFB92-E409-0549-B6F2-2586406ADD6C}" destId="{C1511264-970D-374B-8664-C66E4022BBF5}" srcOrd="1" destOrd="0" presId="urn:microsoft.com/office/officeart/2005/8/layout/hList1"/>
    <dgm:cxn modelId="{7D629D1D-5529-EB4B-953A-DA2A602A01A4}" type="presParOf" srcId="{D065805F-1028-894D-8B0E-C0FCED29C9B8}" destId="{6637E930-7B3A-0048-A62A-7557FC9AD744}" srcOrd="3" destOrd="0" presId="urn:microsoft.com/office/officeart/2005/8/layout/hList1"/>
    <dgm:cxn modelId="{4B915F72-BF11-9A4B-98E6-03391FE25772}" type="presParOf" srcId="{D065805F-1028-894D-8B0E-C0FCED29C9B8}" destId="{68EAF700-0354-634F-9231-7FB6252009EB}" srcOrd="4" destOrd="0" presId="urn:microsoft.com/office/officeart/2005/8/layout/hList1"/>
    <dgm:cxn modelId="{80D6F10B-B696-8A49-A56E-02EA583BE8BD}" type="presParOf" srcId="{68EAF700-0354-634F-9231-7FB6252009EB}" destId="{EE13C084-635D-3048-BCD7-5D1119AF83C9}" srcOrd="0" destOrd="0" presId="urn:microsoft.com/office/officeart/2005/8/layout/hList1"/>
    <dgm:cxn modelId="{19D761B3-675E-E947-A898-88CCA6A3AF45}" type="presParOf" srcId="{68EAF700-0354-634F-9231-7FB6252009EB}" destId="{92D3C4CE-A315-644F-8408-75D180C8BC7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822D54-4E00-B441-9227-FF3A6EE692E0}"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l-GR"/>
        </a:p>
      </dgm:t>
    </dgm:pt>
    <dgm:pt modelId="{4E8704CC-BE67-FB45-83CA-4C4ECBE43DCE}">
      <dgm:prSet phldrT="[Κείμενο]"/>
      <dgm:spPr/>
      <dgm:t>
        <a:bodyPr/>
        <a:lstStyle/>
        <a:p>
          <a:pPr>
            <a:lnSpc>
              <a:spcPct val="100000"/>
            </a:lnSpc>
          </a:pPr>
          <a:r>
            <a:rPr lang="en" b="1" i="0" u="none" dirty="0"/>
            <a:t>Historical Context</a:t>
          </a:r>
          <a:endParaRPr lang="el-GR" dirty="0"/>
        </a:p>
      </dgm:t>
    </dgm:pt>
    <dgm:pt modelId="{F7EBCA8A-7773-FD45-94B7-D057BC0168A2}" type="parTrans" cxnId="{52D5A01E-FD91-0942-B7E4-2BA4CDE084C4}">
      <dgm:prSet/>
      <dgm:spPr/>
      <dgm:t>
        <a:bodyPr/>
        <a:lstStyle/>
        <a:p>
          <a:endParaRPr lang="el-GR"/>
        </a:p>
      </dgm:t>
    </dgm:pt>
    <dgm:pt modelId="{A3788255-8666-8842-A345-7704FCD28C01}" type="sibTrans" cxnId="{52D5A01E-FD91-0942-B7E4-2BA4CDE084C4}">
      <dgm:prSet/>
      <dgm:spPr/>
      <dgm:t>
        <a:bodyPr/>
        <a:lstStyle/>
        <a:p>
          <a:endParaRPr lang="el-GR"/>
        </a:p>
      </dgm:t>
    </dgm:pt>
    <dgm:pt modelId="{FBDEBF04-1187-ED4B-BEE1-BFEC02C37D00}">
      <dgm:prSet phldrT="[Κείμενο]" custT="1"/>
      <dgm:spPr/>
      <dgm:t>
        <a:bodyPr/>
        <a:lstStyle/>
        <a:p>
          <a:pPr>
            <a:lnSpc>
              <a:spcPct val="100000"/>
            </a:lnSpc>
          </a:pPr>
          <a:r>
            <a:rPr lang="en" sz="1600" b="0" i="0" u="none" dirty="0"/>
            <a:t>First drafts for separate provisions date back to 1939 (US-Sweden treaty), formalized in the</a:t>
          </a:r>
          <a:r>
            <a:rPr lang="el-GR" sz="1600" b="0" i="0" u="none" dirty="0"/>
            <a:t> </a:t>
          </a:r>
          <a:r>
            <a:rPr lang="en" sz="1600" b="0" i="0" u="none" dirty="0"/>
            <a:t>1963 OECD Model Convention.</a:t>
          </a:r>
          <a:endParaRPr lang="el-GR" sz="1600" dirty="0"/>
        </a:p>
      </dgm:t>
    </dgm:pt>
    <dgm:pt modelId="{E9F24071-9EE3-764A-802C-198EF3E38640}" type="parTrans" cxnId="{B4CCAA48-AEBB-CB4B-9650-D07A90990FAD}">
      <dgm:prSet/>
      <dgm:spPr/>
      <dgm:t>
        <a:bodyPr/>
        <a:lstStyle/>
        <a:p>
          <a:endParaRPr lang="el-GR"/>
        </a:p>
      </dgm:t>
    </dgm:pt>
    <dgm:pt modelId="{9B4157EF-749E-4940-8538-5B8653813433}" type="sibTrans" cxnId="{B4CCAA48-AEBB-CB4B-9650-D07A90990FAD}">
      <dgm:prSet/>
      <dgm:spPr/>
      <dgm:t>
        <a:bodyPr/>
        <a:lstStyle/>
        <a:p>
          <a:endParaRPr lang="el-GR"/>
        </a:p>
      </dgm:t>
    </dgm:pt>
    <dgm:pt modelId="{93631812-24EF-F242-BA03-0AA72DD90D21}">
      <dgm:prSet phldrT="[Κείμενο]"/>
      <dgm:spPr/>
      <dgm:t>
        <a:bodyPr/>
        <a:lstStyle/>
        <a:p>
          <a:pPr>
            <a:lnSpc>
              <a:spcPct val="100000"/>
            </a:lnSpc>
          </a:pPr>
          <a:r>
            <a:rPr lang="en" b="0" i="0" u="none" dirty="0"/>
            <a:t>Why Article 17 OECD MC Was Needed</a:t>
          </a:r>
          <a:endParaRPr lang="el-GR" dirty="0"/>
        </a:p>
      </dgm:t>
    </dgm:pt>
    <dgm:pt modelId="{6E2FA040-3850-4746-B9F2-9858EF9154B5}" type="parTrans" cxnId="{6FD3B97C-71DC-E34C-AC13-9FB524F0DE25}">
      <dgm:prSet/>
      <dgm:spPr/>
      <dgm:t>
        <a:bodyPr/>
        <a:lstStyle/>
        <a:p>
          <a:endParaRPr lang="el-GR"/>
        </a:p>
      </dgm:t>
    </dgm:pt>
    <dgm:pt modelId="{0D9B8208-C0B0-3A40-94FB-D7DBE443B155}" type="sibTrans" cxnId="{6FD3B97C-71DC-E34C-AC13-9FB524F0DE25}">
      <dgm:prSet/>
      <dgm:spPr/>
      <dgm:t>
        <a:bodyPr/>
        <a:lstStyle/>
        <a:p>
          <a:endParaRPr lang="el-GR"/>
        </a:p>
      </dgm:t>
    </dgm:pt>
    <dgm:pt modelId="{E74DDA5B-52D2-3D41-85A5-ABB6E3C9FAE0}">
      <dgm:prSet phldrT="[Κείμενο]"/>
      <dgm:spPr/>
      <dgm:t>
        <a:bodyPr/>
        <a:lstStyle/>
        <a:p>
          <a:pPr>
            <a:lnSpc>
              <a:spcPct val="100000"/>
            </a:lnSpc>
          </a:pPr>
          <a:r>
            <a:rPr lang="en" b="0" i="0" u="none" dirty="0"/>
            <a:t>The general rules of Double Tax Treaties (Articles 7 and 15) are inadequate for artists and athletes, whose high mobility and short-term presence rarely meet the requirements of a permanent establishment or the 183‑day threshold. This creates tax gaps and revenue losses for source states. Article 17 acts as a lex </a:t>
          </a:r>
          <a:r>
            <a:rPr lang="en" b="0" i="0" u="none" dirty="0" err="1"/>
            <a:t>specialis</a:t>
          </a:r>
          <a:r>
            <a:rPr lang="en" b="0" i="0" u="none" dirty="0"/>
            <a:t>, allowing the source state to tax income from personal activities regardless of the duration of stay or the existence of a permanent establishment.</a:t>
          </a:r>
          <a:endParaRPr lang="el-GR" dirty="0"/>
        </a:p>
      </dgm:t>
    </dgm:pt>
    <dgm:pt modelId="{ACDD76D1-4F13-1249-AFC6-D0363901537B}" type="parTrans" cxnId="{CADEDAB6-2A5A-8649-B676-33D0BD7E555D}">
      <dgm:prSet/>
      <dgm:spPr/>
      <dgm:t>
        <a:bodyPr/>
        <a:lstStyle/>
        <a:p>
          <a:endParaRPr lang="el-GR"/>
        </a:p>
      </dgm:t>
    </dgm:pt>
    <dgm:pt modelId="{129078F6-62A4-C84B-9D92-C9E17CF25F3A}" type="sibTrans" cxnId="{CADEDAB6-2A5A-8649-B676-33D0BD7E555D}">
      <dgm:prSet/>
      <dgm:spPr/>
      <dgm:t>
        <a:bodyPr/>
        <a:lstStyle/>
        <a:p>
          <a:endParaRPr lang="el-GR"/>
        </a:p>
      </dgm:t>
    </dgm:pt>
    <dgm:pt modelId="{42409F07-1AD0-7D40-AA15-9826FCA6D67B}">
      <dgm:prSet phldrT="[Κείμενο]"/>
      <dgm:spPr/>
      <dgm:t>
        <a:bodyPr/>
        <a:lstStyle/>
        <a:p>
          <a:pPr>
            <a:lnSpc>
              <a:spcPct val="100000"/>
            </a:lnSpc>
          </a:pPr>
          <a:r>
            <a:rPr lang="en" b="0" i="0" u="none" dirty="0"/>
            <a:t>What Article 17 OECD MC Regulates</a:t>
          </a:r>
          <a:endParaRPr lang="el-GR" dirty="0"/>
        </a:p>
      </dgm:t>
    </dgm:pt>
    <dgm:pt modelId="{70DC8051-A8CC-2C45-A38B-A015D8AA510E}" type="parTrans" cxnId="{8950AC9A-269C-EF48-9BBC-C0D24CE67B33}">
      <dgm:prSet/>
      <dgm:spPr/>
      <dgm:t>
        <a:bodyPr/>
        <a:lstStyle/>
        <a:p>
          <a:endParaRPr lang="el-GR"/>
        </a:p>
      </dgm:t>
    </dgm:pt>
    <dgm:pt modelId="{E3B8297C-CBF2-A141-9079-4958BEABAD2D}" type="sibTrans" cxnId="{8950AC9A-269C-EF48-9BBC-C0D24CE67B33}">
      <dgm:prSet/>
      <dgm:spPr/>
      <dgm:t>
        <a:bodyPr/>
        <a:lstStyle/>
        <a:p>
          <a:endParaRPr lang="el-GR"/>
        </a:p>
      </dgm:t>
    </dgm:pt>
    <dgm:pt modelId="{1F10D544-9EBA-1141-ADC7-7D3448F4FBE2}">
      <dgm:prSet phldrT="[Κείμενο]"/>
      <dgm:spPr/>
      <dgm:t>
        <a:bodyPr/>
        <a:lstStyle/>
        <a:p>
          <a:pPr>
            <a:lnSpc>
              <a:spcPct val="100000"/>
            </a:lnSpc>
          </a:pPr>
          <a:r>
            <a:rPr lang="en" b="0" i="0" u="none" dirty="0"/>
            <a:t>Article 17 of the OECD Model Convention provides a special regime for the cross‑border taxation of artists and athletes. Paragraph 1 covers income earned directly by the performer from their personal activities, while paragraph 2 extends taxation to income paid to third parties (e.g., companies or agents), preventing artificial structures aimed at tax avoidance.</a:t>
          </a:r>
          <a:endParaRPr lang="el-GR" dirty="0"/>
        </a:p>
      </dgm:t>
    </dgm:pt>
    <dgm:pt modelId="{F2C185A9-6D90-324E-A4CC-FCD2F1C5200D}" type="parTrans" cxnId="{93FB3756-F91C-0043-9E62-8B79279A9BE7}">
      <dgm:prSet/>
      <dgm:spPr/>
      <dgm:t>
        <a:bodyPr/>
        <a:lstStyle/>
        <a:p>
          <a:endParaRPr lang="el-GR"/>
        </a:p>
      </dgm:t>
    </dgm:pt>
    <dgm:pt modelId="{9F0D1546-BBEA-5C47-94C7-17C7C6A10D40}" type="sibTrans" cxnId="{93FB3756-F91C-0043-9E62-8B79279A9BE7}">
      <dgm:prSet/>
      <dgm:spPr/>
      <dgm:t>
        <a:bodyPr/>
        <a:lstStyle/>
        <a:p>
          <a:endParaRPr lang="el-GR"/>
        </a:p>
      </dgm:t>
    </dgm:pt>
    <dgm:pt modelId="{921B106D-722E-4C16-9CBD-BC175D4D0D29}" type="pres">
      <dgm:prSet presAssocID="{17822D54-4E00-B441-9227-FF3A6EE692E0}" presName="root" presStyleCnt="0">
        <dgm:presLayoutVars>
          <dgm:dir/>
          <dgm:resizeHandles val="exact"/>
        </dgm:presLayoutVars>
      </dgm:prSet>
      <dgm:spPr/>
    </dgm:pt>
    <dgm:pt modelId="{FB332955-A346-4343-BDF2-3ECA719E9D0E}" type="pres">
      <dgm:prSet presAssocID="{4E8704CC-BE67-FB45-83CA-4C4ECBE43DCE}" presName="compNode" presStyleCnt="0"/>
      <dgm:spPr/>
    </dgm:pt>
    <dgm:pt modelId="{274DA49E-E59F-4C04-9ECD-CD7C6F8E11E2}" type="pres">
      <dgm:prSet presAssocID="{4E8704CC-BE67-FB45-83CA-4C4ECBE43DCE}" presName="bgRect" presStyleLbl="bgShp" presStyleIdx="0" presStyleCnt="3"/>
      <dgm:spPr/>
    </dgm:pt>
    <dgm:pt modelId="{209DE54E-34B6-45CC-BC3E-6623658AF8EB}" type="pres">
      <dgm:prSet presAssocID="{4E8704CC-BE67-FB45-83CA-4C4ECBE43D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Γιουάν"/>
        </a:ext>
      </dgm:extLst>
    </dgm:pt>
    <dgm:pt modelId="{BDDA5681-1767-40FA-A691-511D95A248BF}" type="pres">
      <dgm:prSet presAssocID="{4E8704CC-BE67-FB45-83CA-4C4ECBE43DCE}" presName="spaceRect" presStyleCnt="0"/>
      <dgm:spPr/>
    </dgm:pt>
    <dgm:pt modelId="{2FE93653-ED37-4F93-BABB-AB5AF0CC8042}" type="pres">
      <dgm:prSet presAssocID="{4E8704CC-BE67-FB45-83CA-4C4ECBE43DCE}" presName="parTx" presStyleLbl="revTx" presStyleIdx="0" presStyleCnt="6" custScaleX="78800">
        <dgm:presLayoutVars>
          <dgm:chMax val="0"/>
          <dgm:chPref val="0"/>
        </dgm:presLayoutVars>
      </dgm:prSet>
      <dgm:spPr/>
    </dgm:pt>
    <dgm:pt modelId="{81A72FF6-E13B-4626-8FE0-4528CB47754D}" type="pres">
      <dgm:prSet presAssocID="{4E8704CC-BE67-FB45-83CA-4C4ECBE43DCE}" presName="desTx" presStyleLbl="revTx" presStyleIdx="1" presStyleCnt="6">
        <dgm:presLayoutVars/>
      </dgm:prSet>
      <dgm:spPr/>
    </dgm:pt>
    <dgm:pt modelId="{30B21860-5485-40BD-8112-740A481A7BA0}" type="pres">
      <dgm:prSet presAssocID="{A3788255-8666-8842-A345-7704FCD28C01}" presName="sibTrans" presStyleCnt="0"/>
      <dgm:spPr/>
    </dgm:pt>
    <dgm:pt modelId="{AD82E6E8-3E55-459C-8994-A6509C2496D5}" type="pres">
      <dgm:prSet presAssocID="{93631812-24EF-F242-BA03-0AA72DD90D21}" presName="compNode" presStyleCnt="0"/>
      <dgm:spPr/>
    </dgm:pt>
    <dgm:pt modelId="{A0BCBCEA-5F18-4ABB-BB95-810C0B8D81AC}" type="pres">
      <dgm:prSet presAssocID="{93631812-24EF-F242-BA03-0AA72DD90D21}" presName="bgRect" presStyleLbl="bgShp" presStyleIdx="1" presStyleCnt="3"/>
      <dgm:spPr/>
    </dgm:pt>
    <dgm:pt modelId="{0DFC690F-2864-46C0-82C2-B084193D40F8}" type="pres">
      <dgm:prSet presAssocID="{93631812-24EF-F242-BA03-0AA72DD90D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Δικαστής"/>
        </a:ext>
      </dgm:extLst>
    </dgm:pt>
    <dgm:pt modelId="{64996AA3-2D1C-4421-A043-6FE3EDC7D472}" type="pres">
      <dgm:prSet presAssocID="{93631812-24EF-F242-BA03-0AA72DD90D21}" presName="spaceRect" presStyleCnt="0"/>
      <dgm:spPr/>
    </dgm:pt>
    <dgm:pt modelId="{D8BDCF24-45CF-4FB5-8706-41501B7FEDBF}" type="pres">
      <dgm:prSet presAssocID="{93631812-24EF-F242-BA03-0AA72DD90D21}" presName="parTx" presStyleLbl="revTx" presStyleIdx="2" presStyleCnt="6" custScaleX="78799">
        <dgm:presLayoutVars>
          <dgm:chMax val="0"/>
          <dgm:chPref val="0"/>
        </dgm:presLayoutVars>
      </dgm:prSet>
      <dgm:spPr/>
    </dgm:pt>
    <dgm:pt modelId="{4C19BC68-4797-42A3-A566-4C7DF6B9F122}" type="pres">
      <dgm:prSet presAssocID="{93631812-24EF-F242-BA03-0AA72DD90D21}" presName="desTx" presStyleLbl="revTx" presStyleIdx="3" presStyleCnt="6">
        <dgm:presLayoutVars/>
      </dgm:prSet>
      <dgm:spPr/>
    </dgm:pt>
    <dgm:pt modelId="{C9F32E16-C1AF-4098-8BC5-3FB9F4275338}" type="pres">
      <dgm:prSet presAssocID="{0D9B8208-C0B0-3A40-94FB-D7DBE443B155}" presName="sibTrans" presStyleCnt="0"/>
      <dgm:spPr/>
    </dgm:pt>
    <dgm:pt modelId="{9F64A2FB-2A21-4E18-AA15-6AA4FCE364DC}" type="pres">
      <dgm:prSet presAssocID="{42409F07-1AD0-7D40-AA15-9826FCA6D67B}" presName="compNode" presStyleCnt="0"/>
      <dgm:spPr/>
    </dgm:pt>
    <dgm:pt modelId="{52A51BA2-E572-4F4A-A33D-2813720B0FF2}" type="pres">
      <dgm:prSet presAssocID="{42409F07-1AD0-7D40-AA15-9826FCA6D67B}" presName="bgRect" presStyleLbl="bgShp" presStyleIdx="2" presStyleCnt="3"/>
      <dgm:spPr/>
    </dgm:pt>
    <dgm:pt modelId="{834DC6A5-4DD7-4399-8B71-D3ED7A1154E5}" type="pres">
      <dgm:prSet presAssocID="{42409F07-1AD0-7D40-AA15-9826FCA6D6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Σφυρί δικαστή"/>
        </a:ext>
      </dgm:extLst>
    </dgm:pt>
    <dgm:pt modelId="{D1B4CBA8-FFA3-4410-B87E-22C8CE585D5A}" type="pres">
      <dgm:prSet presAssocID="{42409F07-1AD0-7D40-AA15-9826FCA6D67B}" presName="spaceRect" presStyleCnt="0"/>
      <dgm:spPr/>
    </dgm:pt>
    <dgm:pt modelId="{E0B43BD4-6022-4808-A0EF-A6FF63CF4166}" type="pres">
      <dgm:prSet presAssocID="{42409F07-1AD0-7D40-AA15-9826FCA6D67B}" presName="parTx" presStyleLbl="revTx" presStyleIdx="4" presStyleCnt="6" custScaleX="79304">
        <dgm:presLayoutVars>
          <dgm:chMax val="0"/>
          <dgm:chPref val="0"/>
        </dgm:presLayoutVars>
      </dgm:prSet>
      <dgm:spPr/>
    </dgm:pt>
    <dgm:pt modelId="{D33AE336-A4E2-4494-B734-5B0264C05EF3}" type="pres">
      <dgm:prSet presAssocID="{42409F07-1AD0-7D40-AA15-9826FCA6D67B}" presName="desTx" presStyleLbl="revTx" presStyleIdx="5" presStyleCnt="6">
        <dgm:presLayoutVars/>
      </dgm:prSet>
      <dgm:spPr/>
    </dgm:pt>
  </dgm:ptLst>
  <dgm:cxnLst>
    <dgm:cxn modelId="{49C1BA08-F83C-C14E-87FB-247A13ED61C9}" type="presOf" srcId="{1F10D544-9EBA-1141-ADC7-7D3448F4FBE2}" destId="{D33AE336-A4E2-4494-B734-5B0264C05EF3}" srcOrd="0" destOrd="0" presId="urn:microsoft.com/office/officeart/2018/2/layout/IconVerticalSolidList"/>
    <dgm:cxn modelId="{52D5A01E-FD91-0942-B7E4-2BA4CDE084C4}" srcId="{17822D54-4E00-B441-9227-FF3A6EE692E0}" destId="{4E8704CC-BE67-FB45-83CA-4C4ECBE43DCE}" srcOrd="0" destOrd="0" parTransId="{F7EBCA8A-7773-FD45-94B7-D057BC0168A2}" sibTransId="{A3788255-8666-8842-A345-7704FCD28C01}"/>
    <dgm:cxn modelId="{B4CCAA48-AEBB-CB4B-9650-D07A90990FAD}" srcId="{4E8704CC-BE67-FB45-83CA-4C4ECBE43DCE}" destId="{FBDEBF04-1187-ED4B-BEE1-BFEC02C37D00}" srcOrd="0" destOrd="0" parTransId="{E9F24071-9EE3-764A-802C-198EF3E38640}" sibTransId="{9B4157EF-749E-4940-8538-5B8653813433}"/>
    <dgm:cxn modelId="{93FB3756-F91C-0043-9E62-8B79279A9BE7}" srcId="{42409F07-1AD0-7D40-AA15-9826FCA6D67B}" destId="{1F10D544-9EBA-1141-ADC7-7D3448F4FBE2}" srcOrd="0" destOrd="0" parTransId="{F2C185A9-6D90-324E-A4CC-FCD2F1C5200D}" sibTransId="{9F0D1546-BBEA-5C47-94C7-17C7C6A10D40}"/>
    <dgm:cxn modelId="{385F7667-5E93-DF41-BAF2-26DF338A3F8C}" type="presOf" srcId="{17822D54-4E00-B441-9227-FF3A6EE692E0}" destId="{921B106D-722E-4C16-9CBD-BC175D4D0D29}" srcOrd="0" destOrd="0" presId="urn:microsoft.com/office/officeart/2018/2/layout/IconVerticalSolidList"/>
    <dgm:cxn modelId="{5D7D2A6A-CBCE-614B-9E27-C8FE6C750A69}" type="presOf" srcId="{4E8704CC-BE67-FB45-83CA-4C4ECBE43DCE}" destId="{2FE93653-ED37-4F93-BABB-AB5AF0CC8042}" srcOrd="0" destOrd="0" presId="urn:microsoft.com/office/officeart/2018/2/layout/IconVerticalSolidList"/>
    <dgm:cxn modelId="{3CE43E7C-56F7-7B47-8E5F-79A4E58F929B}" type="presOf" srcId="{E74DDA5B-52D2-3D41-85A5-ABB6E3C9FAE0}" destId="{4C19BC68-4797-42A3-A566-4C7DF6B9F122}" srcOrd="0" destOrd="0" presId="urn:microsoft.com/office/officeart/2018/2/layout/IconVerticalSolidList"/>
    <dgm:cxn modelId="{6FD3B97C-71DC-E34C-AC13-9FB524F0DE25}" srcId="{17822D54-4E00-B441-9227-FF3A6EE692E0}" destId="{93631812-24EF-F242-BA03-0AA72DD90D21}" srcOrd="1" destOrd="0" parTransId="{6E2FA040-3850-4746-B9F2-9858EF9154B5}" sibTransId="{0D9B8208-C0B0-3A40-94FB-D7DBE443B155}"/>
    <dgm:cxn modelId="{8950AC9A-269C-EF48-9BBC-C0D24CE67B33}" srcId="{17822D54-4E00-B441-9227-FF3A6EE692E0}" destId="{42409F07-1AD0-7D40-AA15-9826FCA6D67B}" srcOrd="2" destOrd="0" parTransId="{70DC8051-A8CC-2C45-A38B-A015D8AA510E}" sibTransId="{E3B8297C-CBF2-A141-9079-4958BEABAD2D}"/>
    <dgm:cxn modelId="{CADEDAB6-2A5A-8649-B676-33D0BD7E555D}" srcId="{93631812-24EF-F242-BA03-0AA72DD90D21}" destId="{E74DDA5B-52D2-3D41-85A5-ABB6E3C9FAE0}" srcOrd="0" destOrd="0" parTransId="{ACDD76D1-4F13-1249-AFC6-D0363901537B}" sibTransId="{129078F6-62A4-C84B-9D92-C9E17CF25F3A}"/>
    <dgm:cxn modelId="{DF20B8D8-0910-C642-B202-FBC8174364FE}" type="presOf" srcId="{93631812-24EF-F242-BA03-0AA72DD90D21}" destId="{D8BDCF24-45CF-4FB5-8706-41501B7FEDBF}" srcOrd="0" destOrd="0" presId="urn:microsoft.com/office/officeart/2018/2/layout/IconVerticalSolidList"/>
    <dgm:cxn modelId="{4A99C0DC-24D3-704A-B2BA-017D75F30BB8}" type="presOf" srcId="{42409F07-1AD0-7D40-AA15-9826FCA6D67B}" destId="{E0B43BD4-6022-4808-A0EF-A6FF63CF4166}" srcOrd="0" destOrd="0" presId="urn:microsoft.com/office/officeart/2018/2/layout/IconVerticalSolidList"/>
    <dgm:cxn modelId="{EF4EEEFB-A945-7047-BD71-45E219DEBB22}" type="presOf" srcId="{FBDEBF04-1187-ED4B-BEE1-BFEC02C37D00}" destId="{81A72FF6-E13B-4626-8FE0-4528CB47754D}" srcOrd="0" destOrd="0" presId="urn:microsoft.com/office/officeart/2018/2/layout/IconVerticalSolidList"/>
    <dgm:cxn modelId="{EC41E332-0B07-2849-89FC-25E36E9D4679}" type="presParOf" srcId="{921B106D-722E-4C16-9CBD-BC175D4D0D29}" destId="{FB332955-A346-4343-BDF2-3ECA719E9D0E}" srcOrd="0" destOrd="0" presId="urn:microsoft.com/office/officeart/2018/2/layout/IconVerticalSolidList"/>
    <dgm:cxn modelId="{CF2B2EA4-B7C5-4943-9AD9-81DB76EC3952}" type="presParOf" srcId="{FB332955-A346-4343-BDF2-3ECA719E9D0E}" destId="{274DA49E-E59F-4C04-9ECD-CD7C6F8E11E2}" srcOrd="0" destOrd="0" presId="urn:microsoft.com/office/officeart/2018/2/layout/IconVerticalSolidList"/>
    <dgm:cxn modelId="{00E43A88-46EE-234B-A056-F6C6E926379A}" type="presParOf" srcId="{FB332955-A346-4343-BDF2-3ECA719E9D0E}" destId="{209DE54E-34B6-45CC-BC3E-6623658AF8EB}" srcOrd="1" destOrd="0" presId="urn:microsoft.com/office/officeart/2018/2/layout/IconVerticalSolidList"/>
    <dgm:cxn modelId="{C60DB7AD-E4E6-FB49-94AC-998D51756508}" type="presParOf" srcId="{FB332955-A346-4343-BDF2-3ECA719E9D0E}" destId="{BDDA5681-1767-40FA-A691-511D95A248BF}" srcOrd="2" destOrd="0" presId="urn:microsoft.com/office/officeart/2018/2/layout/IconVerticalSolidList"/>
    <dgm:cxn modelId="{B382E07C-6593-964B-8921-4EBD748D1AC4}" type="presParOf" srcId="{FB332955-A346-4343-BDF2-3ECA719E9D0E}" destId="{2FE93653-ED37-4F93-BABB-AB5AF0CC8042}" srcOrd="3" destOrd="0" presId="urn:microsoft.com/office/officeart/2018/2/layout/IconVerticalSolidList"/>
    <dgm:cxn modelId="{FAEB9B6A-7455-6342-8E52-B23F47FB3721}" type="presParOf" srcId="{FB332955-A346-4343-BDF2-3ECA719E9D0E}" destId="{81A72FF6-E13B-4626-8FE0-4528CB47754D}" srcOrd="4" destOrd="0" presId="urn:microsoft.com/office/officeart/2018/2/layout/IconVerticalSolidList"/>
    <dgm:cxn modelId="{33916761-8146-834F-B6B7-44E83B97A836}" type="presParOf" srcId="{921B106D-722E-4C16-9CBD-BC175D4D0D29}" destId="{30B21860-5485-40BD-8112-740A481A7BA0}" srcOrd="1" destOrd="0" presId="urn:microsoft.com/office/officeart/2018/2/layout/IconVerticalSolidList"/>
    <dgm:cxn modelId="{9AD04E38-3212-7D4E-B50D-6EB0CA996FBC}" type="presParOf" srcId="{921B106D-722E-4C16-9CBD-BC175D4D0D29}" destId="{AD82E6E8-3E55-459C-8994-A6509C2496D5}" srcOrd="2" destOrd="0" presId="urn:microsoft.com/office/officeart/2018/2/layout/IconVerticalSolidList"/>
    <dgm:cxn modelId="{EB6BE574-FB36-164F-A0C2-760E8E99C18C}" type="presParOf" srcId="{AD82E6E8-3E55-459C-8994-A6509C2496D5}" destId="{A0BCBCEA-5F18-4ABB-BB95-810C0B8D81AC}" srcOrd="0" destOrd="0" presId="urn:microsoft.com/office/officeart/2018/2/layout/IconVerticalSolidList"/>
    <dgm:cxn modelId="{756913A7-CC63-D84F-AA89-18A3A933FB95}" type="presParOf" srcId="{AD82E6E8-3E55-459C-8994-A6509C2496D5}" destId="{0DFC690F-2864-46C0-82C2-B084193D40F8}" srcOrd="1" destOrd="0" presId="urn:microsoft.com/office/officeart/2018/2/layout/IconVerticalSolidList"/>
    <dgm:cxn modelId="{F17D232B-8561-1748-ABD1-E967F77B92DD}" type="presParOf" srcId="{AD82E6E8-3E55-459C-8994-A6509C2496D5}" destId="{64996AA3-2D1C-4421-A043-6FE3EDC7D472}" srcOrd="2" destOrd="0" presId="urn:microsoft.com/office/officeart/2018/2/layout/IconVerticalSolidList"/>
    <dgm:cxn modelId="{762E6610-5035-A248-87F1-BBC2EC8F5BAE}" type="presParOf" srcId="{AD82E6E8-3E55-459C-8994-A6509C2496D5}" destId="{D8BDCF24-45CF-4FB5-8706-41501B7FEDBF}" srcOrd="3" destOrd="0" presId="urn:microsoft.com/office/officeart/2018/2/layout/IconVerticalSolidList"/>
    <dgm:cxn modelId="{4A70F9C7-C41F-9143-8B8C-96DBEE223875}" type="presParOf" srcId="{AD82E6E8-3E55-459C-8994-A6509C2496D5}" destId="{4C19BC68-4797-42A3-A566-4C7DF6B9F122}" srcOrd="4" destOrd="0" presId="urn:microsoft.com/office/officeart/2018/2/layout/IconVerticalSolidList"/>
    <dgm:cxn modelId="{BAE05C4F-39A1-5C42-BB07-04DD41A07379}" type="presParOf" srcId="{921B106D-722E-4C16-9CBD-BC175D4D0D29}" destId="{C9F32E16-C1AF-4098-8BC5-3FB9F4275338}" srcOrd="3" destOrd="0" presId="urn:microsoft.com/office/officeart/2018/2/layout/IconVerticalSolidList"/>
    <dgm:cxn modelId="{37A58AB8-6FF0-254C-AC00-85A08B6417F1}" type="presParOf" srcId="{921B106D-722E-4C16-9CBD-BC175D4D0D29}" destId="{9F64A2FB-2A21-4E18-AA15-6AA4FCE364DC}" srcOrd="4" destOrd="0" presId="urn:microsoft.com/office/officeart/2018/2/layout/IconVerticalSolidList"/>
    <dgm:cxn modelId="{1557F019-117A-1846-BB24-52B051DC67C1}" type="presParOf" srcId="{9F64A2FB-2A21-4E18-AA15-6AA4FCE364DC}" destId="{52A51BA2-E572-4F4A-A33D-2813720B0FF2}" srcOrd="0" destOrd="0" presId="urn:microsoft.com/office/officeart/2018/2/layout/IconVerticalSolidList"/>
    <dgm:cxn modelId="{792B178F-8366-E64F-B656-9F7D1F5C8D5A}" type="presParOf" srcId="{9F64A2FB-2A21-4E18-AA15-6AA4FCE364DC}" destId="{834DC6A5-4DD7-4399-8B71-D3ED7A1154E5}" srcOrd="1" destOrd="0" presId="urn:microsoft.com/office/officeart/2018/2/layout/IconVerticalSolidList"/>
    <dgm:cxn modelId="{5C23D63F-EB92-3340-B8D5-96C37E7CA0DF}" type="presParOf" srcId="{9F64A2FB-2A21-4E18-AA15-6AA4FCE364DC}" destId="{D1B4CBA8-FFA3-4410-B87E-22C8CE585D5A}" srcOrd="2" destOrd="0" presId="urn:microsoft.com/office/officeart/2018/2/layout/IconVerticalSolidList"/>
    <dgm:cxn modelId="{AB62AEBE-2BB4-8640-A67C-710CD3332CB8}" type="presParOf" srcId="{9F64A2FB-2A21-4E18-AA15-6AA4FCE364DC}" destId="{E0B43BD4-6022-4808-A0EF-A6FF63CF4166}" srcOrd="3" destOrd="0" presId="urn:microsoft.com/office/officeart/2018/2/layout/IconVerticalSolidList"/>
    <dgm:cxn modelId="{C9EB7B12-1503-8944-9292-CBF78A3C3F05}" type="presParOf" srcId="{9F64A2FB-2A21-4E18-AA15-6AA4FCE364DC}" destId="{D33AE336-A4E2-4494-B734-5B0264C05EF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CA75E-FA87-5B48-A5CB-D90BD9DAB0B3}" type="doc">
      <dgm:prSet loTypeId="urn:microsoft.com/office/officeart/2016/7/layout/VerticalDownArrowProcess" loCatId="process" qsTypeId="urn:microsoft.com/office/officeart/2005/8/quickstyle/simple1" qsCatId="simple" csTypeId="urn:microsoft.com/office/officeart/2005/8/colors/accent3_2" csCatId="accent3" phldr="1"/>
      <dgm:spPr/>
      <dgm:t>
        <a:bodyPr/>
        <a:lstStyle/>
        <a:p>
          <a:endParaRPr lang="el-GR"/>
        </a:p>
      </dgm:t>
    </dgm:pt>
    <dgm:pt modelId="{DDCAF393-2B0B-C74C-9EB2-651E004E886F}">
      <dgm:prSet phldrT="[Κείμενο]"/>
      <dgm:spPr>
        <a:solidFill>
          <a:schemeClr val="accent1"/>
        </a:solidFill>
        <a:ln>
          <a:solidFill>
            <a:schemeClr val="accent1"/>
          </a:solidFill>
        </a:ln>
      </dgm:spPr>
      <dgm:t>
        <a:bodyPr/>
        <a:lstStyle/>
        <a:p>
          <a:r>
            <a:rPr lang="en-US" dirty="0"/>
            <a:t>Who is included </a:t>
          </a:r>
          <a:endParaRPr lang="el-GR" dirty="0"/>
        </a:p>
      </dgm:t>
    </dgm:pt>
    <dgm:pt modelId="{2E86A111-367B-F041-8B64-333F15311A26}" type="parTrans" cxnId="{C2AE0AEB-CACB-DE44-B8B0-2077846168D5}">
      <dgm:prSet/>
      <dgm:spPr/>
      <dgm:t>
        <a:bodyPr/>
        <a:lstStyle/>
        <a:p>
          <a:endParaRPr lang="el-GR"/>
        </a:p>
      </dgm:t>
    </dgm:pt>
    <dgm:pt modelId="{10580FE8-AB20-5449-8160-F9B8AB27D31D}" type="sibTrans" cxnId="{C2AE0AEB-CACB-DE44-B8B0-2077846168D5}">
      <dgm:prSet/>
      <dgm:spPr/>
      <dgm:t>
        <a:bodyPr/>
        <a:lstStyle/>
        <a:p>
          <a:endParaRPr lang="el-GR"/>
        </a:p>
      </dgm:t>
    </dgm:pt>
    <dgm:pt modelId="{659C4B8D-0C0D-F845-9371-1ABD3381BF55}">
      <dgm:prSet phldrT="[Κείμενο]"/>
      <dgm:spPr>
        <a:solidFill>
          <a:schemeClr val="accent1"/>
        </a:solidFill>
      </dgm:spPr>
      <dgm:t>
        <a:bodyPr/>
        <a:lstStyle/>
        <a:p>
          <a:r>
            <a:rPr lang="en-US" dirty="0"/>
            <a:t>Who is excluded</a:t>
          </a:r>
          <a:endParaRPr lang="el-GR" dirty="0"/>
        </a:p>
      </dgm:t>
    </dgm:pt>
    <dgm:pt modelId="{9A8437D5-4D06-534E-9E64-BACF6D8AEB15}" type="parTrans" cxnId="{4144F852-A4CC-1544-AB1D-CDD3F6CBA10A}">
      <dgm:prSet/>
      <dgm:spPr/>
      <dgm:t>
        <a:bodyPr/>
        <a:lstStyle/>
        <a:p>
          <a:endParaRPr lang="el-GR"/>
        </a:p>
      </dgm:t>
    </dgm:pt>
    <dgm:pt modelId="{A78086AC-EDC7-1546-8563-8CEA3EDD78F9}" type="sibTrans" cxnId="{4144F852-A4CC-1544-AB1D-CDD3F6CBA10A}">
      <dgm:prSet/>
      <dgm:spPr/>
      <dgm:t>
        <a:bodyPr/>
        <a:lstStyle/>
        <a:p>
          <a:endParaRPr lang="el-GR"/>
        </a:p>
      </dgm:t>
    </dgm:pt>
    <dgm:pt modelId="{65B938DB-2AA8-6248-8424-B3388A8EA695}">
      <dgm:prSet/>
      <dgm:spPr/>
      <dgm:t>
        <a:bodyPr/>
        <a:lstStyle/>
        <a:p>
          <a:pPr>
            <a:buNone/>
          </a:pPr>
          <a:r>
            <a:rPr lang="en" b="0" i="0" u="none" dirty="0"/>
            <a:t>Article 17(1) covers not only traditional athletes but a wide range of physical performers, including golfers, jockeys, footballers, tennis players, racing drivers, and others. It applies both to competitive events and to non‑competitive demonstrations or shows. The provision also extends to amateurs and to activities with an entertainment character, even without physical exertion—such as professional chess players and e‑sports competitors.</a:t>
          </a:r>
          <a:endParaRPr lang="el-GR" dirty="0"/>
        </a:p>
      </dgm:t>
    </dgm:pt>
    <dgm:pt modelId="{B259A46F-D840-6E4F-B389-5056ED5B4944}" type="parTrans" cxnId="{035F7500-0C28-6647-86F5-AB5E1E3A5C17}">
      <dgm:prSet/>
      <dgm:spPr/>
      <dgm:t>
        <a:bodyPr/>
        <a:lstStyle/>
        <a:p>
          <a:endParaRPr lang="el-GR"/>
        </a:p>
      </dgm:t>
    </dgm:pt>
    <dgm:pt modelId="{4A5A6720-91B8-2F40-A744-0566CABDAA59}" type="sibTrans" cxnId="{035F7500-0C28-6647-86F5-AB5E1E3A5C17}">
      <dgm:prSet/>
      <dgm:spPr/>
      <dgm:t>
        <a:bodyPr/>
        <a:lstStyle/>
        <a:p>
          <a:endParaRPr lang="el-GR"/>
        </a:p>
      </dgm:t>
    </dgm:pt>
    <dgm:pt modelId="{6FCCB6B1-6CF8-A449-AD4E-79C2AAE24D91}">
      <dgm:prSet/>
      <dgm:spPr/>
      <dgm:t>
        <a:bodyPr/>
        <a:lstStyle/>
        <a:p>
          <a:pPr>
            <a:buNone/>
          </a:pPr>
          <a:r>
            <a:rPr lang="en" b="0" i="0" u="none" dirty="0"/>
            <a:t>Administrative and support staff—referees, caddies, race organizers, horse or car owners—are excluded, as are trainers and coaches. These individuals generally cannot be classified as “entertainers” for treaty purposes, and their income is therefore taxed under the general rules rather than the special regime of Article 17.</a:t>
          </a:r>
          <a:endParaRPr lang="el-GR" dirty="0"/>
        </a:p>
      </dgm:t>
    </dgm:pt>
    <dgm:pt modelId="{523C0D4B-C32A-2B4F-A1A6-4D5B0CE08BD0}" type="parTrans" cxnId="{ABEC4093-7A78-2049-B371-8A7465B1B234}">
      <dgm:prSet/>
      <dgm:spPr/>
      <dgm:t>
        <a:bodyPr/>
        <a:lstStyle/>
        <a:p>
          <a:endParaRPr lang="el-GR"/>
        </a:p>
      </dgm:t>
    </dgm:pt>
    <dgm:pt modelId="{BF57DC44-E017-B141-8A11-E0BE3D46CAB8}" type="sibTrans" cxnId="{ABEC4093-7A78-2049-B371-8A7465B1B234}">
      <dgm:prSet/>
      <dgm:spPr/>
      <dgm:t>
        <a:bodyPr/>
        <a:lstStyle/>
        <a:p>
          <a:endParaRPr lang="el-GR"/>
        </a:p>
      </dgm:t>
    </dgm:pt>
    <dgm:pt modelId="{91242356-73C3-E145-BC53-7A325CFA52AF}" type="pres">
      <dgm:prSet presAssocID="{D76CA75E-FA87-5B48-A5CB-D90BD9DAB0B3}" presName="Name0" presStyleCnt="0">
        <dgm:presLayoutVars>
          <dgm:dir/>
          <dgm:animLvl val="lvl"/>
          <dgm:resizeHandles val="exact"/>
        </dgm:presLayoutVars>
      </dgm:prSet>
      <dgm:spPr/>
    </dgm:pt>
    <dgm:pt modelId="{7B3DFBE3-C9C4-B345-BB11-FEE6AED68950}" type="pres">
      <dgm:prSet presAssocID="{659C4B8D-0C0D-F845-9371-1ABD3381BF55}" presName="boxAndChildren" presStyleCnt="0"/>
      <dgm:spPr/>
    </dgm:pt>
    <dgm:pt modelId="{52B58D75-D5FD-EA4F-92F5-FBA10FFD2011}" type="pres">
      <dgm:prSet presAssocID="{659C4B8D-0C0D-F845-9371-1ABD3381BF55}" presName="parentTextBox" presStyleLbl="alignNode1" presStyleIdx="0" presStyleCnt="2"/>
      <dgm:spPr/>
    </dgm:pt>
    <dgm:pt modelId="{71F60296-4CB1-6F4B-A6E0-5E7413A82997}" type="pres">
      <dgm:prSet presAssocID="{659C4B8D-0C0D-F845-9371-1ABD3381BF55}" presName="descendantBox" presStyleLbl="bgAccFollowNode1" presStyleIdx="0" presStyleCnt="2"/>
      <dgm:spPr/>
    </dgm:pt>
    <dgm:pt modelId="{49829A5C-38E6-4048-8E46-2D8E5C387465}" type="pres">
      <dgm:prSet presAssocID="{10580FE8-AB20-5449-8160-F9B8AB27D31D}" presName="sp" presStyleCnt="0"/>
      <dgm:spPr/>
    </dgm:pt>
    <dgm:pt modelId="{0C86B230-6231-B646-96A0-B6DD1C3B3D95}" type="pres">
      <dgm:prSet presAssocID="{DDCAF393-2B0B-C74C-9EB2-651E004E886F}" presName="arrowAndChildren" presStyleCnt="0"/>
      <dgm:spPr/>
    </dgm:pt>
    <dgm:pt modelId="{ABA339CC-DDD4-E34D-BE20-42E55C6D062A}" type="pres">
      <dgm:prSet presAssocID="{DDCAF393-2B0B-C74C-9EB2-651E004E886F}" presName="parentTextArrow" presStyleLbl="node1" presStyleIdx="0" presStyleCnt="0"/>
      <dgm:spPr/>
    </dgm:pt>
    <dgm:pt modelId="{E69E2191-B110-3949-BCC2-B76A487EA96B}" type="pres">
      <dgm:prSet presAssocID="{DDCAF393-2B0B-C74C-9EB2-651E004E886F}" presName="arrow" presStyleLbl="alignNode1" presStyleIdx="1" presStyleCnt="2"/>
      <dgm:spPr/>
    </dgm:pt>
    <dgm:pt modelId="{8D7A9D1A-CC50-634C-98D4-D68E9DAEC332}" type="pres">
      <dgm:prSet presAssocID="{DDCAF393-2B0B-C74C-9EB2-651E004E886F}" presName="descendantArrow" presStyleLbl="bgAccFollowNode1" presStyleIdx="1" presStyleCnt="2"/>
      <dgm:spPr/>
    </dgm:pt>
  </dgm:ptLst>
  <dgm:cxnLst>
    <dgm:cxn modelId="{035F7500-0C28-6647-86F5-AB5E1E3A5C17}" srcId="{DDCAF393-2B0B-C74C-9EB2-651E004E886F}" destId="{65B938DB-2AA8-6248-8424-B3388A8EA695}" srcOrd="0" destOrd="0" parTransId="{B259A46F-D840-6E4F-B389-5056ED5B4944}" sibTransId="{4A5A6720-91B8-2F40-A744-0566CABDAA59}"/>
    <dgm:cxn modelId="{4B70F42D-D8C1-FB4A-9C96-465BA8CADA12}" type="presOf" srcId="{DDCAF393-2B0B-C74C-9EB2-651E004E886F}" destId="{ABA339CC-DDD4-E34D-BE20-42E55C6D062A}" srcOrd="0" destOrd="0" presId="urn:microsoft.com/office/officeart/2016/7/layout/VerticalDownArrowProcess"/>
    <dgm:cxn modelId="{66934343-8E7B-1A42-A599-FD7E6B8F693D}" type="presOf" srcId="{65B938DB-2AA8-6248-8424-B3388A8EA695}" destId="{8D7A9D1A-CC50-634C-98D4-D68E9DAEC332}" srcOrd="0" destOrd="0" presId="urn:microsoft.com/office/officeart/2016/7/layout/VerticalDownArrowProcess"/>
    <dgm:cxn modelId="{4144F852-A4CC-1544-AB1D-CDD3F6CBA10A}" srcId="{D76CA75E-FA87-5B48-A5CB-D90BD9DAB0B3}" destId="{659C4B8D-0C0D-F845-9371-1ABD3381BF55}" srcOrd="1" destOrd="0" parTransId="{9A8437D5-4D06-534E-9E64-BACF6D8AEB15}" sibTransId="{A78086AC-EDC7-1546-8563-8CEA3EDD78F9}"/>
    <dgm:cxn modelId="{75F0DC81-1EE6-8C48-86DA-B0E6808173EA}" type="presOf" srcId="{6FCCB6B1-6CF8-A449-AD4E-79C2AAE24D91}" destId="{71F60296-4CB1-6F4B-A6E0-5E7413A82997}" srcOrd="0" destOrd="0" presId="urn:microsoft.com/office/officeart/2016/7/layout/VerticalDownArrowProcess"/>
    <dgm:cxn modelId="{ABEC4093-7A78-2049-B371-8A7465B1B234}" srcId="{659C4B8D-0C0D-F845-9371-1ABD3381BF55}" destId="{6FCCB6B1-6CF8-A449-AD4E-79C2AAE24D91}" srcOrd="0" destOrd="0" parTransId="{523C0D4B-C32A-2B4F-A1A6-4D5B0CE08BD0}" sibTransId="{BF57DC44-E017-B141-8A11-E0BE3D46CAB8}"/>
    <dgm:cxn modelId="{6A5CA1BF-772D-A340-A06B-C60B07B4A32B}" type="presOf" srcId="{DDCAF393-2B0B-C74C-9EB2-651E004E886F}" destId="{E69E2191-B110-3949-BCC2-B76A487EA96B}" srcOrd="1" destOrd="0" presId="urn:microsoft.com/office/officeart/2016/7/layout/VerticalDownArrowProcess"/>
    <dgm:cxn modelId="{C2AE0AEB-CACB-DE44-B8B0-2077846168D5}" srcId="{D76CA75E-FA87-5B48-A5CB-D90BD9DAB0B3}" destId="{DDCAF393-2B0B-C74C-9EB2-651E004E886F}" srcOrd="0" destOrd="0" parTransId="{2E86A111-367B-F041-8B64-333F15311A26}" sibTransId="{10580FE8-AB20-5449-8160-F9B8AB27D31D}"/>
    <dgm:cxn modelId="{6CFCC7EF-7660-6E44-8377-F11742872F79}" type="presOf" srcId="{D76CA75E-FA87-5B48-A5CB-D90BD9DAB0B3}" destId="{91242356-73C3-E145-BC53-7A325CFA52AF}" srcOrd="0" destOrd="0" presId="urn:microsoft.com/office/officeart/2016/7/layout/VerticalDownArrowProcess"/>
    <dgm:cxn modelId="{F5303EF5-1E94-244C-9625-1E8D7487C4AE}" type="presOf" srcId="{659C4B8D-0C0D-F845-9371-1ABD3381BF55}" destId="{52B58D75-D5FD-EA4F-92F5-FBA10FFD2011}" srcOrd="0" destOrd="0" presId="urn:microsoft.com/office/officeart/2016/7/layout/VerticalDownArrowProcess"/>
    <dgm:cxn modelId="{D9856D35-3616-4748-90AF-27560CAA5B4F}" type="presParOf" srcId="{91242356-73C3-E145-BC53-7A325CFA52AF}" destId="{7B3DFBE3-C9C4-B345-BB11-FEE6AED68950}" srcOrd="0" destOrd="0" presId="urn:microsoft.com/office/officeart/2016/7/layout/VerticalDownArrowProcess"/>
    <dgm:cxn modelId="{50132B7D-87EC-744B-87B0-293F8D45BEF5}" type="presParOf" srcId="{7B3DFBE3-C9C4-B345-BB11-FEE6AED68950}" destId="{52B58D75-D5FD-EA4F-92F5-FBA10FFD2011}" srcOrd="0" destOrd="0" presId="urn:microsoft.com/office/officeart/2016/7/layout/VerticalDownArrowProcess"/>
    <dgm:cxn modelId="{9EC48573-6CB1-4C44-8DA4-90F33721D606}" type="presParOf" srcId="{7B3DFBE3-C9C4-B345-BB11-FEE6AED68950}" destId="{71F60296-4CB1-6F4B-A6E0-5E7413A82997}" srcOrd="1" destOrd="0" presId="urn:microsoft.com/office/officeart/2016/7/layout/VerticalDownArrowProcess"/>
    <dgm:cxn modelId="{6F7C7727-008F-8140-89D7-34FFE4325CF2}" type="presParOf" srcId="{91242356-73C3-E145-BC53-7A325CFA52AF}" destId="{49829A5C-38E6-4048-8E46-2D8E5C387465}" srcOrd="1" destOrd="0" presId="urn:microsoft.com/office/officeart/2016/7/layout/VerticalDownArrowProcess"/>
    <dgm:cxn modelId="{2B1D0041-9EBF-B346-8D96-3B01F18FA8B9}" type="presParOf" srcId="{91242356-73C3-E145-BC53-7A325CFA52AF}" destId="{0C86B230-6231-B646-96A0-B6DD1C3B3D95}" srcOrd="2" destOrd="0" presId="urn:microsoft.com/office/officeart/2016/7/layout/VerticalDownArrowProcess"/>
    <dgm:cxn modelId="{3C515C5E-0141-B440-8182-36452913F80D}" type="presParOf" srcId="{0C86B230-6231-B646-96A0-B6DD1C3B3D95}" destId="{ABA339CC-DDD4-E34D-BE20-42E55C6D062A}" srcOrd="0" destOrd="0" presId="urn:microsoft.com/office/officeart/2016/7/layout/VerticalDownArrowProcess"/>
    <dgm:cxn modelId="{0AD0EF94-DA8D-E143-A7AD-E95E1710E46B}" type="presParOf" srcId="{0C86B230-6231-B646-96A0-B6DD1C3B3D95}" destId="{E69E2191-B110-3949-BCC2-B76A487EA96B}" srcOrd="1" destOrd="0" presId="urn:microsoft.com/office/officeart/2016/7/layout/VerticalDownArrowProcess"/>
    <dgm:cxn modelId="{0884F70D-C223-3544-8E53-341B1FB664A6}" type="presParOf" srcId="{0C86B230-6231-B646-96A0-B6DD1C3B3D95}" destId="{8D7A9D1A-CC50-634C-98D4-D68E9DAEC33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40F491-18DB-334A-974E-9B56AC80EF89}" type="doc">
      <dgm:prSet loTypeId="urn:microsoft.com/office/officeart/2005/8/layout/hProcess9" loCatId="process" qsTypeId="urn:microsoft.com/office/officeart/2005/8/quickstyle/simple1" qsCatId="simple" csTypeId="urn:microsoft.com/office/officeart/2005/8/colors/accent1_2" csCatId="accent1" phldr="1"/>
      <dgm:spPr/>
    </dgm:pt>
    <dgm:pt modelId="{6D75ED87-F5F6-CB48-93C2-7E12B55BF14B}">
      <dgm:prSet phldrT="[Κείμενο]"/>
      <dgm:spPr/>
      <dgm:t>
        <a:bodyPr/>
        <a:lstStyle/>
        <a:p>
          <a:pPr>
            <a:buNone/>
          </a:pPr>
          <a:r>
            <a:rPr lang="en" b="1" i="0" u="sng" dirty="0"/>
            <a:t>Close Connection</a:t>
          </a:r>
          <a:r>
            <a:rPr lang="en" b="0" i="0" u="none" dirty="0"/>
            <a:t>: </a:t>
          </a:r>
        </a:p>
        <a:p>
          <a:pPr>
            <a:buNone/>
          </a:pPr>
          <a:r>
            <a:rPr lang="en" b="0" i="0" u="none" dirty="0"/>
            <a:t>Income must have a "close connection" to the public performance, directly or indirectly. This includes compensation beyond the actual activity.</a:t>
          </a:r>
          <a:endParaRPr lang="el-GR" dirty="0"/>
        </a:p>
      </dgm:t>
    </dgm:pt>
    <dgm:pt modelId="{A453AFC4-BB5A-7642-BEF0-BB3546BE8169}" type="parTrans" cxnId="{42F1E672-CD87-144D-AE26-D934490E84AD}">
      <dgm:prSet/>
      <dgm:spPr/>
      <dgm:t>
        <a:bodyPr/>
        <a:lstStyle/>
        <a:p>
          <a:endParaRPr lang="el-GR"/>
        </a:p>
      </dgm:t>
    </dgm:pt>
    <dgm:pt modelId="{E9870A0F-70F4-1841-8B5D-5BB1C7C77DEA}" type="sibTrans" cxnId="{42F1E672-CD87-144D-AE26-D934490E84AD}">
      <dgm:prSet/>
      <dgm:spPr/>
      <dgm:t>
        <a:bodyPr/>
        <a:lstStyle/>
        <a:p>
          <a:endParaRPr lang="el-GR"/>
        </a:p>
      </dgm:t>
    </dgm:pt>
    <dgm:pt modelId="{8DB100DC-1E66-994D-A786-BE73F5CC469F}">
      <dgm:prSet phldrT="[Κείμενο]"/>
      <dgm:spPr/>
      <dgm:t>
        <a:bodyPr/>
        <a:lstStyle/>
        <a:p>
          <a:pPr>
            <a:buNone/>
          </a:pPr>
          <a:r>
            <a:rPr lang="en" b="1" i="0" u="sng" dirty="0"/>
            <a:t>Inseparable Link</a:t>
          </a:r>
          <a:r>
            <a:rPr lang="en" b="0" i="0" u="none" dirty="0"/>
            <a:t>: </a:t>
          </a:r>
        </a:p>
        <a:p>
          <a:pPr>
            <a:buNone/>
          </a:pPr>
          <a:r>
            <a:rPr lang="en" b="0" i="0" u="none" dirty="0"/>
            <a:t>A close link between secondary activities and personal appearance is assumed if income from secondary activities wouldn't exist without the main performance.</a:t>
          </a:r>
          <a:endParaRPr lang="el-GR" dirty="0"/>
        </a:p>
      </dgm:t>
    </dgm:pt>
    <dgm:pt modelId="{40C60039-BD60-B343-B056-CDD34D18E365}" type="parTrans" cxnId="{60D3BC4C-6834-D644-B434-C1CF007BA38F}">
      <dgm:prSet/>
      <dgm:spPr/>
      <dgm:t>
        <a:bodyPr/>
        <a:lstStyle/>
        <a:p>
          <a:endParaRPr lang="el-GR"/>
        </a:p>
      </dgm:t>
    </dgm:pt>
    <dgm:pt modelId="{D6249310-80F8-ED4A-AAF7-366648F708B8}" type="sibTrans" cxnId="{60D3BC4C-6834-D644-B434-C1CF007BA38F}">
      <dgm:prSet/>
      <dgm:spPr/>
      <dgm:t>
        <a:bodyPr/>
        <a:lstStyle/>
        <a:p>
          <a:endParaRPr lang="el-GR"/>
        </a:p>
      </dgm:t>
    </dgm:pt>
    <dgm:pt modelId="{811FBA1A-506C-9740-A102-DABD3C48D2E0}">
      <dgm:prSet phldrT="[Κείμενο]"/>
      <dgm:spPr/>
      <dgm:t>
        <a:bodyPr/>
        <a:lstStyle/>
        <a:p>
          <a:pPr>
            <a:buNone/>
          </a:pPr>
          <a:r>
            <a:rPr lang="en" b="1" i="0" u="sng" dirty="0"/>
            <a:t>Interpretation Difficulties</a:t>
          </a:r>
          <a:r>
            <a:rPr lang="en" b="0" i="0" u="none" dirty="0"/>
            <a:t>: Challenges arise with sponsorship, advertising, royalties, and portrait rights. The OECD commentary provides examples, but uncertainty remains.</a:t>
          </a:r>
          <a:endParaRPr lang="el-GR" dirty="0"/>
        </a:p>
      </dgm:t>
    </dgm:pt>
    <dgm:pt modelId="{0D55CF2E-961F-B842-A131-301251C67256}" type="parTrans" cxnId="{4E5D2CE1-29CB-E144-A3D1-34B9A34A3EF9}">
      <dgm:prSet/>
      <dgm:spPr/>
      <dgm:t>
        <a:bodyPr/>
        <a:lstStyle/>
        <a:p>
          <a:endParaRPr lang="el-GR"/>
        </a:p>
      </dgm:t>
    </dgm:pt>
    <dgm:pt modelId="{936F51C5-7C65-C74E-8461-08A57A97819D}" type="sibTrans" cxnId="{4E5D2CE1-29CB-E144-A3D1-34B9A34A3EF9}">
      <dgm:prSet/>
      <dgm:spPr/>
      <dgm:t>
        <a:bodyPr/>
        <a:lstStyle/>
        <a:p>
          <a:endParaRPr lang="el-GR"/>
        </a:p>
      </dgm:t>
    </dgm:pt>
    <dgm:pt modelId="{CD8EC890-7447-774A-B912-91242D03767F}" type="pres">
      <dgm:prSet presAssocID="{AC40F491-18DB-334A-974E-9B56AC80EF89}" presName="CompostProcess" presStyleCnt="0">
        <dgm:presLayoutVars>
          <dgm:dir/>
          <dgm:resizeHandles val="exact"/>
        </dgm:presLayoutVars>
      </dgm:prSet>
      <dgm:spPr/>
    </dgm:pt>
    <dgm:pt modelId="{4BF06D3B-3F7B-B049-A6BC-24143926C897}" type="pres">
      <dgm:prSet presAssocID="{AC40F491-18DB-334A-974E-9B56AC80EF89}" presName="arrow" presStyleLbl="bgShp" presStyleIdx="0" presStyleCnt="1"/>
      <dgm:spPr/>
    </dgm:pt>
    <dgm:pt modelId="{3FBC21D5-3037-E84F-B653-B9BF0DCB630F}" type="pres">
      <dgm:prSet presAssocID="{AC40F491-18DB-334A-974E-9B56AC80EF89}" presName="linearProcess" presStyleCnt="0"/>
      <dgm:spPr/>
    </dgm:pt>
    <dgm:pt modelId="{F3923F4E-6620-2F4C-8BF7-83D0A8FE9A18}" type="pres">
      <dgm:prSet presAssocID="{6D75ED87-F5F6-CB48-93C2-7E12B55BF14B}" presName="textNode" presStyleLbl="node1" presStyleIdx="0" presStyleCnt="3">
        <dgm:presLayoutVars>
          <dgm:bulletEnabled val="1"/>
        </dgm:presLayoutVars>
      </dgm:prSet>
      <dgm:spPr/>
    </dgm:pt>
    <dgm:pt modelId="{36E4AAD4-1D8A-A347-84AA-F278247938E6}" type="pres">
      <dgm:prSet presAssocID="{E9870A0F-70F4-1841-8B5D-5BB1C7C77DEA}" presName="sibTrans" presStyleCnt="0"/>
      <dgm:spPr/>
    </dgm:pt>
    <dgm:pt modelId="{B1F6A73D-AC9F-7D40-BF27-F6B8808B96BD}" type="pres">
      <dgm:prSet presAssocID="{8DB100DC-1E66-994D-A786-BE73F5CC469F}" presName="textNode" presStyleLbl="node1" presStyleIdx="1" presStyleCnt="3">
        <dgm:presLayoutVars>
          <dgm:bulletEnabled val="1"/>
        </dgm:presLayoutVars>
      </dgm:prSet>
      <dgm:spPr/>
    </dgm:pt>
    <dgm:pt modelId="{992D0270-DEB7-E946-A7C8-648D0E0B58C0}" type="pres">
      <dgm:prSet presAssocID="{D6249310-80F8-ED4A-AAF7-366648F708B8}" presName="sibTrans" presStyleCnt="0"/>
      <dgm:spPr/>
    </dgm:pt>
    <dgm:pt modelId="{96D52848-C219-704E-8949-2DF704B77C3B}" type="pres">
      <dgm:prSet presAssocID="{811FBA1A-506C-9740-A102-DABD3C48D2E0}" presName="textNode" presStyleLbl="node1" presStyleIdx="2" presStyleCnt="3">
        <dgm:presLayoutVars>
          <dgm:bulletEnabled val="1"/>
        </dgm:presLayoutVars>
      </dgm:prSet>
      <dgm:spPr/>
    </dgm:pt>
  </dgm:ptLst>
  <dgm:cxnLst>
    <dgm:cxn modelId="{4AFCA136-DB73-4441-897D-F8EC2BE07ACC}" type="presOf" srcId="{AC40F491-18DB-334A-974E-9B56AC80EF89}" destId="{CD8EC890-7447-774A-B912-91242D03767F}" srcOrd="0" destOrd="0" presId="urn:microsoft.com/office/officeart/2005/8/layout/hProcess9"/>
    <dgm:cxn modelId="{983FB14A-BAD0-8B49-B767-ADA0B9BCB960}" type="presOf" srcId="{8DB100DC-1E66-994D-A786-BE73F5CC469F}" destId="{B1F6A73D-AC9F-7D40-BF27-F6B8808B96BD}" srcOrd="0" destOrd="0" presId="urn:microsoft.com/office/officeart/2005/8/layout/hProcess9"/>
    <dgm:cxn modelId="{60D3BC4C-6834-D644-B434-C1CF007BA38F}" srcId="{AC40F491-18DB-334A-974E-9B56AC80EF89}" destId="{8DB100DC-1E66-994D-A786-BE73F5CC469F}" srcOrd="1" destOrd="0" parTransId="{40C60039-BD60-B343-B056-CDD34D18E365}" sibTransId="{D6249310-80F8-ED4A-AAF7-366648F708B8}"/>
    <dgm:cxn modelId="{42F1E672-CD87-144D-AE26-D934490E84AD}" srcId="{AC40F491-18DB-334A-974E-9B56AC80EF89}" destId="{6D75ED87-F5F6-CB48-93C2-7E12B55BF14B}" srcOrd="0" destOrd="0" parTransId="{A453AFC4-BB5A-7642-BEF0-BB3546BE8169}" sibTransId="{E9870A0F-70F4-1841-8B5D-5BB1C7C77DEA}"/>
    <dgm:cxn modelId="{EE4CEAA9-CBF9-5D45-976F-764391F655C1}" type="presOf" srcId="{811FBA1A-506C-9740-A102-DABD3C48D2E0}" destId="{96D52848-C219-704E-8949-2DF704B77C3B}" srcOrd="0" destOrd="0" presId="urn:microsoft.com/office/officeart/2005/8/layout/hProcess9"/>
    <dgm:cxn modelId="{997054C3-E29F-524B-BD49-6611AF345DA0}" type="presOf" srcId="{6D75ED87-F5F6-CB48-93C2-7E12B55BF14B}" destId="{F3923F4E-6620-2F4C-8BF7-83D0A8FE9A18}" srcOrd="0" destOrd="0" presId="urn:microsoft.com/office/officeart/2005/8/layout/hProcess9"/>
    <dgm:cxn modelId="{4E5D2CE1-29CB-E144-A3D1-34B9A34A3EF9}" srcId="{AC40F491-18DB-334A-974E-9B56AC80EF89}" destId="{811FBA1A-506C-9740-A102-DABD3C48D2E0}" srcOrd="2" destOrd="0" parTransId="{0D55CF2E-961F-B842-A131-301251C67256}" sibTransId="{936F51C5-7C65-C74E-8461-08A57A97819D}"/>
    <dgm:cxn modelId="{ADFED9A1-845F-5C41-8264-4D046A393036}" type="presParOf" srcId="{CD8EC890-7447-774A-B912-91242D03767F}" destId="{4BF06D3B-3F7B-B049-A6BC-24143926C897}" srcOrd="0" destOrd="0" presId="urn:microsoft.com/office/officeart/2005/8/layout/hProcess9"/>
    <dgm:cxn modelId="{092D3B81-F7A7-024B-8AF7-DB1E5FF39FB0}" type="presParOf" srcId="{CD8EC890-7447-774A-B912-91242D03767F}" destId="{3FBC21D5-3037-E84F-B653-B9BF0DCB630F}" srcOrd="1" destOrd="0" presId="urn:microsoft.com/office/officeart/2005/8/layout/hProcess9"/>
    <dgm:cxn modelId="{D1437416-3758-D843-A6A6-34411195525C}" type="presParOf" srcId="{3FBC21D5-3037-E84F-B653-B9BF0DCB630F}" destId="{F3923F4E-6620-2F4C-8BF7-83D0A8FE9A18}" srcOrd="0" destOrd="0" presId="urn:microsoft.com/office/officeart/2005/8/layout/hProcess9"/>
    <dgm:cxn modelId="{0EF0A9EE-A521-DC46-90B8-342E1E142BB6}" type="presParOf" srcId="{3FBC21D5-3037-E84F-B653-B9BF0DCB630F}" destId="{36E4AAD4-1D8A-A347-84AA-F278247938E6}" srcOrd="1" destOrd="0" presId="urn:microsoft.com/office/officeart/2005/8/layout/hProcess9"/>
    <dgm:cxn modelId="{54891FCC-081B-7F4D-85BF-0A88D2350401}" type="presParOf" srcId="{3FBC21D5-3037-E84F-B653-B9BF0DCB630F}" destId="{B1F6A73D-AC9F-7D40-BF27-F6B8808B96BD}" srcOrd="2" destOrd="0" presId="urn:microsoft.com/office/officeart/2005/8/layout/hProcess9"/>
    <dgm:cxn modelId="{A2A45C83-6B28-9E4A-B609-470B150F3EBB}" type="presParOf" srcId="{3FBC21D5-3037-E84F-B653-B9BF0DCB630F}" destId="{992D0270-DEB7-E946-A7C8-648D0E0B58C0}" srcOrd="3" destOrd="0" presId="urn:microsoft.com/office/officeart/2005/8/layout/hProcess9"/>
    <dgm:cxn modelId="{A5EF78A2-93DB-4A4B-B420-FF63674AD23A}" type="presParOf" srcId="{3FBC21D5-3037-E84F-B653-B9BF0DCB630F}" destId="{96D52848-C219-704E-8949-2DF704B77C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B278E6-78D6-1247-BD85-16121A2689D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l-GR"/>
        </a:p>
      </dgm:t>
    </dgm:pt>
    <dgm:pt modelId="{328B9614-1061-CD4A-9FB6-166BEA9BEFB6}">
      <dgm:prSet phldrT="[Κείμενο]"/>
      <dgm:spPr/>
      <dgm:t>
        <a:bodyPr/>
        <a:lstStyle/>
        <a:p>
          <a:pPr>
            <a:buNone/>
          </a:pPr>
          <a:r>
            <a:rPr lang="en" b="1" dirty="0"/>
            <a:t>Gross Taxation: </a:t>
          </a:r>
          <a:endParaRPr lang="el-GR" b="1" dirty="0"/>
        </a:p>
        <a:p>
          <a:pPr>
            <a:buNone/>
          </a:pPr>
          <a:r>
            <a:rPr lang="en" dirty="0"/>
            <a:t>Tax is levied on total income without deducting expenses (travel, accommodation), leading to </a:t>
          </a:r>
          <a:r>
            <a:rPr lang="en" dirty="0" err="1"/>
            <a:t>overtaxation</a:t>
          </a:r>
          <a:r>
            <a:rPr lang="en" dirty="0"/>
            <a:t>.</a:t>
          </a:r>
        </a:p>
        <a:p>
          <a:pPr>
            <a:buNone/>
          </a:pPr>
          <a:r>
            <a:rPr lang="en" dirty="0"/>
            <a:t>.</a:t>
          </a:r>
          <a:endParaRPr lang="el-GR" dirty="0"/>
        </a:p>
      </dgm:t>
    </dgm:pt>
    <dgm:pt modelId="{F28B1C9C-85B5-B846-ABE3-51A63FD2F95B}" type="parTrans" cxnId="{D2BF1677-F32C-1848-802B-3644EEA8F7C4}">
      <dgm:prSet/>
      <dgm:spPr/>
      <dgm:t>
        <a:bodyPr/>
        <a:lstStyle/>
        <a:p>
          <a:endParaRPr lang="el-GR"/>
        </a:p>
      </dgm:t>
    </dgm:pt>
    <dgm:pt modelId="{7B63978D-005F-144C-9089-D55445091863}" type="sibTrans" cxnId="{D2BF1677-F32C-1848-802B-3644EEA8F7C4}">
      <dgm:prSet/>
      <dgm:spPr/>
      <dgm:t>
        <a:bodyPr/>
        <a:lstStyle/>
        <a:p>
          <a:endParaRPr lang="el-GR"/>
        </a:p>
      </dgm:t>
    </dgm:pt>
    <dgm:pt modelId="{D42C0003-408F-D349-AEB4-23E1FBE6240E}">
      <dgm:prSet phldrT="[Κείμενο]"/>
      <dgm:spPr/>
      <dgm:t>
        <a:bodyPr/>
        <a:lstStyle/>
        <a:p>
          <a:pPr>
            <a:buNone/>
          </a:pPr>
          <a:r>
            <a:rPr lang="en" b="1" dirty="0"/>
            <a:t>Tax Credit Gaps:</a:t>
          </a:r>
          <a:r>
            <a:rPr lang="en" dirty="0"/>
            <a:t> </a:t>
          </a:r>
          <a:endParaRPr lang="el-GR" dirty="0"/>
        </a:p>
        <a:p>
          <a:pPr>
            <a:buNone/>
          </a:pPr>
          <a:r>
            <a:rPr lang="en" dirty="0"/>
            <a:t>Foreign tax often exceeds the residence country's limit, causing unrecoverable financial loss.</a:t>
          </a:r>
          <a:endParaRPr lang="el-GR" dirty="0"/>
        </a:p>
      </dgm:t>
    </dgm:pt>
    <dgm:pt modelId="{BBB02825-DB3E-D444-A51A-06ADFA156169}" type="parTrans" cxnId="{79939543-7329-0E46-AE25-829FA15CEFCD}">
      <dgm:prSet/>
      <dgm:spPr/>
      <dgm:t>
        <a:bodyPr/>
        <a:lstStyle/>
        <a:p>
          <a:endParaRPr lang="el-GR"/>
        </a:p>
      </dgm:t>
    </dgm:pt>
    <dgm:pt modelId="{8E48281A-F3DC-BD4D-91CC-C09EBA404165}" type="sibTrans" cxnId="{79939543-7329-0E46-AE25-829FA15CEFCD}">
      <dgm:prSet/>
      <dgm:spPr/>
      <dgm:t>
        <a:bodyPr/>
        <a:lstStyle/>
        <a:p>
          <a:endParaRPr lang="el-GR"/>
        </a:p>
      </dgm:t>
    </dgm:pt>
    <dgm:pt modelId="{69210DC1-029F-D241-A79A-70B8C22762AE}">
      <dgm:prSet phldrT="[Κείμενο]"/>
      <dgm:spPr/>
      <dgm:t>
        <a:bodyPr/>
        <a:lstStyle/>
        <a:p>
          <a:pPr>
            <a:buNone/>
          </a:pPr>
          <a:r>
            <a:rPr lang="en" b="1" dirty="0"/>
            <a:t>Double Taxation Risk:</a:t>
          </a:r>
          <a:r>
            <a:rPr lang="en" dirty="0"/>
            <a:t> </a:t>
          </a:r>
          <a:endParaRPr lang="el-GR" dirty="0"/>
        </a:p>
        <a:p>
          <a:pPr>
            <a:buNone/>
          </a:pPr>
          <a:r>
            <a:rPr lang="en" dirty="0"/>
            <a:t>Conflicts in legal status or missing paperwork can lead to being taxed twice on the same income.</a:t>
          </a:r>
          <a:endParaRPr lang="el-GR" dirty="0"/>
        </a:p>
      </dgm:t>
    </dgm:pt>
    <dgm:pt modelId="{4F38D86A-426B-4940-B74E-6CC4C93EE3D4}" type="parTrans" cxnId="{DCBD18BC-857F-A546-9BB9-4946953CA3B5}">
      <dgm:prSet/>
      <dgm:spPr/>
      <dgm:t>
        <a:bodyPr/>
        <a:lstStyle/>
        <a:p>
          <a:endParaRPr lang="el-GR"/>
        </a:p>
      </dgm:t>
    </dgm:pt>
    <dgm:pt modelId="{71DF831A-6F55-BA4F-8F48-CBE7D7FC4F0D}" type="sibTrans" cxnId="{DCBD18BC-857F-A546-9BB9-4946953CA3B5}">
      <dgm:prSet/>
      <dgm:spPr/>
      <dgm:t>
        <a:bodyPr/>
        <a:lstStyle/>
        <a:p>
          <a:endParaRPr lang="el-GR"/>
        </a:p>
      </dgm:t>
    </dgm:pt>
    <dgm:pt modelId="{39A2765E-A9D7-624D-B6F7-1686D78FE84D}">
      <dgm:prSet phldrT="[Κείμενο]"/>
      <dgm:spPr/>
      <dgm:t>
        <a:bodyPr/>
        <a:lstStyle/>
        <a:p>
          <a:pPr>
            <a:buNone/>
          </a:pPr>
          <a:r>
            <a:rPr lang="en" b="1" dirty="0"/>
            <a:t>High Compliance Costs:</a:t>
          </a:r>
          <a:r>
            <a:rPr lang="en" dirty="0"/>
            <a:t> </a:t>
          </a:r>
          <a:endParaRPr lang="el-GR" dirty="0"/>
        </a:p>
        <a:p>
          <a:pPr>
            <a:buNone/>
          </a:pPr>
          <a:r>
            <a:rPr lang="en" dirty="0"/>
            <a:t>Excessive bureaucracy for short-term international performances compared to the actual earnings.</a:t>
          </a:r>
          <a:endParaRPr lang="el-GR" dirty="0"/>
        </a:p>
      </dgm:t>
    </dgm:pt>
    <dgm:pt modelId="{502C6FD4-71CF-9F4E-94E7-9C6FD8F475FD}" type="parTrans" cxnId="{CCFA50EA-8F36-4445-A6A5-49A495898F68}">
      <dgm:prSet/>
      <dgm:spPr/>
      <dgm:t>
        <a:bodyPr/>
        <a:lstStyle/>
        <a:p>
          <a:endParaRPr lang="el-GR"/>
        </a:p>
      </dgm:t>
    </dgm:pt>
    <dgm:pt modelId="{2D5E5393-9C74-DD4E-BB31-EE939294A2C7}" type="sibTrans" cxnId="{CCFA50EA-8F36-4445-A6A5-49A495898F68}">
      <dgm:prSet/>
      <dgm:spPr/>
      <dgm:t>
        <a:bodyPr/>
        <a:lstStyle/>
        <a:p>
          <a:endParaRPr lang="el-GR"/>
        </a:p>
      </dgm:t>
    </dgm:pt>
    <dgm:pt modelId="{19109B5F-DBAE-D949-8FB9-EFCDE20506CC}">
      <dgm:prSet phldrT="[Κείμενο]"/>
      <dgm:spPr/>
      <dgm:t>
        <a:bodyPr/>
        <a:lstStyle/>
        <a:p>
          <a:r>
            <a:rPr lang="en" b="1" dirty="0"/>
            <a:t>Administrative Burden:</a:t>
          </a:r>
          <a:r>
            <a:rPr lang="en" dirty="0"/>
            <a:t> </a:t>
          </a:r>
          <a:endParaRPr lang="el-GR" dirty="0"/>
        </a:p>
        <a:p>
          <a:r>
            <a:rPr lang="en" dirty="0"/>
            <a:t>Difficulty for group acts (e.g., orchestras) to allocate foreign tax credits to individual members</a:t>
          </a:r>
          <a:endParaRPr lang="el-GR" dirty="0"/>
        </a:p>
      </dgm:t>
    </dgm:pt>
    <dgm:pt modelId="{841A47A1-3730-124C-BF91-32688C45B39D}" type="parTrans" cxnId="{5F034ED4-CA99-3640-A352-CF2D87DA774D}">
      <dgm:prSet/>
      <dgm:spPr/>
      <dgm:t>
        <a:bodyPr/>
        <a:lstStyle/>
        <a:p>
          <a:endParaRPr lang="el-GR"/>
        </a:p>
      </dgm:t>
    </dgm:pt>
    <dgm:pt modelId="{CD530B82-9CB7-A644-A3BB-3FFCEF7AEC6B}" type="sibTrans" cxnId="{5F034ED4-CA99-3640-A352-CF2D87DA774D}">
      <dgm:prSet/>
      <dgm:spPr/>
      <dgm:t>
        <a:bodyPr/>
        <a:lstStyle/>
        <a:p>
          <a:endParaRPr lang="el-GR"/>
        </a:p>
      </dgm:t>
    </dgm:pt>
    <dgm:pt modelId="{4C2348C0-D90A-4F44-A767-9BEFD10DA91C}" type="pres">
      <dgm:prSet presAssocID="{25B278E6-78D6-1247-BD85-16121A2689D7}" presName="Name0" presStyleCnt="0">
        <dgm:presLayoutVars>
          <dgm:dir/>
          <dgm:resizeHandles val="exact"/>
        </dgm:presLayoutVars>
      </dgm:prSet>
      <dgm:spPr/>
    </dgm:pt>
    <dgm:pt modelId="{6F545DFB-2CD4-9D4F-B2C0-6C2F48A96CF4}" type="pres">
      <dgm:prSet presAssocID="{328B9614-1061-CD4A-9FB6-166BEA9BEFB6}" presName="node" presStyleLbl="node1" presStyleIdx="0" presStyleCnt="5">
        <dgm:presLayoutVars>
          <dgm:bulletEnabled val="1"/>
        </dgm:presLayoutVars>
      </dgm:prSet>
      <dgm:spPr/>
    </dgm:pt>
    <dgm:pt modelId="{AE020EC3-9732-0849-8AA0-8CA638A2913A}" type="pres">
      <dgm:prSet presAssocID="{7B63978D-005F-144C-9089-D55445091863}" presName="sibTrans" presStyleLbl="sibTrans1D1" presStyleIdx="0" presStyleCnt="4"/>
      <dgm:spPr/>
    </dgm:pt>
    <dgm:pt modelId="{75BCE171-F255-C44D-ADE9-5AF84D860618}" type="pres">
      <dgm:prSet presAssocID="{7B63978D-005F-144C-9089-D55445091863}" presName="connectorText" presStyleLbl="sibTrans1D1" presStyleIdx="0" presStyleCnt="4"/>
      <dgm:spPr/>
    </dgm:pt>
    <dgm:pt modelId="{BC331344-0204-9A41-A8EB-4453FE98DBC8}" type="pres">
      <dgm:prSet presAssocID="{D42C0003-408F-D349-AEB4-23E1FBE6240E}" presName="node" presStyleLbl="node1" presStyleIdx="1" presStyleCnt="5">
        <dgm:presLayoutVars>
          <dgm:bulletEnabled val="1"/>
        </dgm:presLayoutVars>
      </dgm:prSet>
      <dgm:spPr/>
    </dgm:pt>
    <dgm:pt modelId="{87D0DAB9-B391-474C-B090-A5B50F91C12F}" type="pres">
      <dgm:prSet presAssocID="{8E48281A-F3DC-BD4D-91CC-C09EBA404165}" presName="sibTrans" presStyleLbl="sibTrans1D1" presStyleIdx="1" presStyleCnt="4"/>
      <dgm:spPr/>
    </dgm:pt>
    <dgm:pt modelId="{F9C2015B-6E6A-E842-B17A-7D28963CDE63}" type="pres">
      <dgm:prSet presAssocID="{8E48281A-F3DC-BD4D-91CC-C09EBA404165}" presName="connectorText" presStyleLbl="sibTrans1D1" presStyleIdx="1" presStyleCnt="4"/>
      <dgm:spPr/>
    </dgm:pt>
    <dgm:pt modelId="{5EC140AF-6969-DA45-A0B1-7403693B061A}" type="pres">
      <dgm:prSet presAssocID="{69210DC1-029F-D241-A79A-70B8C22762AE}" presName="node" presStyleLbl="node1" presStyleIdx="2" presStyleCnt="5">
        <dgm:presLayoutVars>
          <dgm:bulletEnabled val="1"/>
        </dgm:presLayoutVars>
      </dgm:prSet>
      <dgm:spPr/>
    </dgm:pt>
    <dgm:pt modelId="{19F8A341-A68B-084A-B54F-F0564222EA05}" type="pres">
      <dgm:prSet presAssocID="{71DF831A-6F55-BA4F-8F48-CBE7D7FC4F0D}" presName="sibTrans" presStyleLbl="sibTrans1D1" presStyleIdx="2" presStyleCnt="4"/>
      <dgm:spPr/>
    </dgm:pt>
    <dgm:pt modelId="{73249F9D-BA98-AE48-A4C2-2DC097BD6E68}" type="pres">
      <dgm:prSet presAssocID="{71DF831A-6F55-BA4F-8F48-CBE7D7FC4F0D}" presName="connectorText" presStyleLbl="sibTrans1D1" presStyleIdx="2" presStyleCnt="4"/>
      <dgm:spPr/>
    </dgm:pt>
    <dgm:pt modelId="{773D5973-3374-F345-AE28-0A1FCFA936FF}" type="pres">
      <dgm:prSet presAssocID="{39A2765E-A9D7-624D-B6F7-1686D78FE84D}" presName="node" presStyleLbl="node1" presStyleIdx="3" presStyleCnt="5">
        <dgm:presLayoutVars>
          <dgm:bulletEnabled val="1"/>
        </dgm:presLayoutVars>
      </dgm:prSet>
      <dgm:spPr/>
    </dgm:pt>
    <dgm:pt modelId="{A2D881FA-3CB7-3242-AC4E-3D3A52BC52D9}" type="pres">
      <dgm:prSet presAssocID="{2D5E5393-9C74-DD4E-BB31-EE939294A2C7}" presName="sibTrans" presStyleLbl="sibTrans1D1" presStyleIdx="3" presStyleCnt="4"/>
      <dgm:spPr/>
    </dgm:pt>
    <dgm:pt modelId="{983D0420-EA40-1E41-9228-CC046B1C94AA}" type="pres">
      <dgm:prSet presAssocID="{2D5E5393-9C74-DD4E-BB31-EE939294A2C7}" presName="connectorText" presStyleLbl="sibTrans1D1" presStyleIdx="3" presStyleCnt="4"/>
      <dgm:spPr/>
    </dgm:pt>
    <dgm:pt modelId="{B24D5814-E3A7-9A45-846E-33E6C98659E9}" type="pres">
      <dgm:prSet presAssocID="{19109B5F-DBAE-D949-8FB9-EFCDE20506CC}" presName="node" presStyleLbl="node1" presStyleIdx="4" presStyleCnt="5">
        <dgm:presLayoutVars>
          <dgm:bulletEnabled val="1"/>
        </dgm:presLayoutVars>
      </dgm:prSet>
      <dgm:spPr/>
    </dgm:pt>
  </dgm:ptLst>
  <dgm:cxnLst>
    <dgm:cxn modelId="{A4AA370A-4A18-B840-A85E-6E005634D07D}" type="presOf" srcId="{25B278E6-78D6-1247-BD85-16121A2689D7}" destId="{4C2348C0-D90A-4F44-A767-9BEFD10DA91C}" srcOrd="0" destOrd="0" presId="urn:microsoft.com/office/officeart/2016/7/layout/RepeatingBendingProcessNew"/>
    <dgm:cxn modelId="{4522830B-0475-5744-BA0A-0ADE5A036FE2}" type="presOf" srcId="{7B63978D-005F-144C-9089-D55445091863}" destId="{AE020EC3-9732-0849-8AA0-8CA638A2913A}" srcOrd="0" destOrd="0" presId="urn:microsoft.com/office/officeart/2016/7/layout/RepeatingBendingProcessNew"/>
    <dgm:cxn modelId="{6D895D14-BFE5-194C-A695-9F6F607A6CE0}" type="presOf" srcId="{2D5E5393-9C74-DD4E-BB31-EE939294A2C7}" destId="{983D0420-EA40-1E41-9228-CC046B1C94AA}" srcOrd="1" destOrd="0" presId="urn:microsoft.com/office/officeart/2016/7/layout/RepeatingBendingProcessNew"/>
    <dgm:cxn modelId="{0FAF2423-1840-3F47-8972-BAF173B9E71B}" type="presOf" srcId="{71DF831A-6F55-BA4F-8F48-CBE7D7FC4F0D}" destId="{73249F9D-BA98-AE48-A4C2-2DC097BD6E68}" srcOrd="1" destOrd="0" presId="urn:microsoft.com/office/officeart/2016/7/layout/RepeatingBendingProcessNew"/>
    <dgm:cxn modelId="{5587D326-B7BE-464C-A00E-82372A686C90}" type="presOf" srcId="{71DF831A-6F55-BA4F-8F48-CBE7D7FC4F0D}" destId="{19F8A341-A68B-084A-B54F-F0564222EA05}" srcOrd="0" destOrd="0" presId="urn:microsoft.com/office/officeart/2016/7/layout/RepeatingBendingProcessNew"/>
    <dgm:cxn modelId="{79939543-7329-0E46-AE25-829FA15CEFCD}" srcId="{25B278E6-78D6-1247-BD85-16121A2689D7}" destId="{D42C0003-408F-D349-AEB4-23E1FBE6240E}" srcOrd="1" destOrd="0" parTransId="{BBB02825-DB3E-D444-A51A-06ADFA156169}" sibTransId="{8E48281A-F3DC-BD4D-91CC-C09EBA404165}"/>
    <dgm:cxn modelId="{1E711A52-72C1-FA48-83F7-086ED637BE6D}" type="presOf" srcId="{8E48281A-F3DC-BD4D-91CC-C09EBA404165}" destId="{87D0DAB9-B391-474C-B090-A5B50F91C12F}" srcOrd="0" destOrd="0" presId="urn:microsoft.com/office/officeart/2016/7/layout/RepeatingBendingProcessNew"/>
    <dgm:cxn modelId="{03C0C45A-A231-2240-AF5F-AA5C61DAD343}" type="presOf" srcId="{69210DC1-029F-D241-A79A-70B8C22762AE}" destId="{5EC140AF-6969-DA45-A0B1-7403693B061A}" srcOrd="0" destOrd="0" presId="urn:microsoft.com/office/officeart/2016/7/layout/RepeatingBendingProcessNew"/>
    <dgm:cxn modelId="{D2BF1677-F32C-1848-802B-3644EEA8F7C4}" srcId="{25B278E6-78D6-1247-BD85-16121A2689D7}" destId="{328B9614-1061-CD4A-9FB6-166BEA9BEFB6}" srcOrd="0" destOrd="0" parTransId="{F28B1C9C-85B5-B846-ABE3-51A63FD2F95B}" sibTransId="{7B63978D-005F-144C-9089-D55445091863}"/>
    <dgm:cxn modelId="{5D7A0385-9CCD-E64A-A7DE-2F483C8184DD}" type="presOf" srcId="{19109B5F-DBAE-D949-8FB9-EFCDE20506CC}" destId="{B24D5814-E3A7-9A45-846E-33E6C98659E9}" srcOrd="0" destOrd="0" presId="urn:microsoft.com/office/officeart/2016/7/layout/RepeatingBendingProcessNew"/>
    <dgm:cxn modelId="{0E704388-5DE3-FD4C-9542-D81F2CAC6193}" type="presOf" srcId="{328B9614-1061-CD4A-9FB6-166BEA9BEFB6}" destId="{6F545DFB-2CD4-9D4F-B2C0-6C2F48A96CF4}" srcOrd="0" destOrd="0" presId="urn:microsoft.com/office/officeart/2016/7/layout/RepeatingBendingProcessNew"/>
    <dgm:cxn modelId="{94382E9D-4416-1A49-B9CB-264012B6EF37}" type="presOf" srcId="{39A2765E-A9D7-624D-B6F7-1686D78FE84D}" destId="{773D5973-3374-F345-AE28-0A1FCFA936FF}" srcOrd="0" destOrd="0" presId="urn:microsoft.com/office/officeart/2016/7/layout/RepeatingBendingProcessNew"/>
    <dgm:cxn modelId="{C1B883A1-765C-B04D-A431-37FB3D3543A4}" type="presOf" srcId="{7B63978D-005F-144C-9089-D55445091863}" destId="{75BCE171-F255-C44D-ADE9-5AF84D860618}" srcOrd="1" destOrd="0" presId="urn:microsoft.com/office/officeart/2016/7/layout/RepeatingBendingProcessNew"/>
    <dgm:cxn modelId="{36BD1FA4-C55C-A24E-91D9-02C52568892A}" type="presOf" srcId="{2D5E5393-9C74-DD4E-BB31-EE939294A2C7}" destId="{A2D881FA-3CB7-3242-AC4E-3D3A52BC52D9}" srcOrd="0" destOrd="0" presId="urn:microsoft.com/office/officeart/2016/7/layout/RepeatingBendingProcessNew"/>
    <dgm:cxn modelId="{91468EB6-509A-874B-B7BD-202380BFBB1E}" type="presOf" srcId="{D42C0003-408F-D349-AEB4-23E1FBE6240E}" destId="{BC331344-0204-9A41-A8EB-4453FE98DBC8}" srcOrd="0" destOrd="0" presId="urn:microsoft.com/office/officeart/2016/7/layout/RepeatingBendingProcessNew"/>
    <dgm:cxn modelId="{DCBD18BC-857F-A546-9BB9-4946953CA3B5}" srcId="{25B278E6-78D6-1247-BD85-16121A2689D7}" destId="{69210DC1-029F-D241-A79A-70B8C22762AE}" srcOrd="2" destOrd="0" parTransId="{4F38D86A-426B-4940-B74E-6CC4C93EE3D4}" sibTransId="{71DF831A-6F55-BA4F-8F48-CBE7D7FC4F0D}"/>
    <dgm:cxn modelId="{5F034ED4-CA99-3640-A352-CF2D87DA774D}" srcId="{25B278E6-78D6-1247-BD85-16121A2689D7}" destId="{19109B5F-DBAE-D949-8FB9-EFCDE20506CC}" srcOrd="4" destOrd="0" parTransId="{841A47A1-3730-124C-BF91-32688C45B39D}" sibTransId="{CD530B82-9CB7-A644-A3BB-3FFCEF7AEC6B}"/>
    <dgm:cxn modelId="{CCFA50EA-8F36-4445-A6A5-49A495898F68}" srcId="{25B278E6-78D6-1247-BD85-16121A2689D7}" destId="{39A2765E-A9D7-624D-B6F7-1686D78FE84D}" srcOrd="3" destOrd="0" parTransId="{502C6FD4-71CF-9F4E-94E7-9C6FD8F475FD}" sibTransId="{2D5E5393-9C74-DD4E-BB31-EE939294A2C7}"/>
    <dgm:cxn modelId="{BE788BFA-94B7-F141-88D8-A6BD1FBA8DC8}" type="presOf" srcId="{8E48281A-F3DC-BD4D-91CC-C09EBA404165}" destId="{F9C2015B-6E6A-E842-B17A-7D28963CDE63}" srcOrd="1" destOrd="0" presId="urn:microsoft.com/office/officeart/2016/7/layout/RepeatingBendingProcessNew"/>
    <dgm:cxn modelId="{E23A3193-AC6A-FF4A-A86C-0A1442F7BF9D}" type="presParOf" srcId="{4C2348C0-D90A-4F44-A767-9BEFD10DA91C}" destId="{6F545DFB-2CD4-9D4F-B2C0-6C2F48A96CF4}" srcOrd="0" destOrd="0" presId="urn:microsoft.com/office/officeart/2016/7/layout/RepeatingBendingProcessNew"/>
    <dgm:cxn modelId="{FD0877AC-DBD3-C347-8A93-F6CBB2D805ED}" type="presParOf" srcId="{4C2348C0-D90A-4F44-A767-9BEFD10DA91C}" destId="{AE020EC3-9732-0849-8AA0-8CA638A2913A}" srcOrd="1" destOrd="0" presId="urn:microsoft.com/office/officeart/2016/7/layout/RepeatingBendingProcessNew"/>
    <dgm:cxn modelId="{462A3DD9-A2C3-A44A-B1A1-D8CDF927C173}" type="presParOf" srcId="{AE020EC3-9732-0849-8AA0-8CA638A2913A}" destId="{75BCE171-F255-C44D-ADE9-5AF84D860618}" srcOrd="0" destOrd="0" presId="urn:microsoft.com/office/officeart/2016/7/layout/RepeatingBendingProcessNew"/>
    <dgm:cxn modelId="{250CD254-5209-5D43-9825-AAAE8F274483}" type="presParOf" srcId="{4C2348C0-D90A-4F44-A767-9BEFD10DA91C}" destId="{BC331344-0204-9A41-A8EB-4453FE98DBC8}" srcOrd="2" destOrd="0" presId="urn:microsoft.com/office/officeart/2016/7/layout/RepeatingBendingProcessNew"/>
    <dgm:cxn modelId="{C4C31DC9-5C22-5A40-B292-7155D168DA34}" type="presParOf" srcId="{4C2348C0-D90A-4F44-A767-9BEFD10DA91C}" destId="{87D0DAB9-B391-474C-B090-A5B50F91C12F}" srcOrd="3" destOrd="0" presId="urn:microsoft.com/office/officeart/2016/7/layout/RepeatingBendingProcessNew"/>
    <dgm:cxn modelId="{C9A80371-8BBE-0946-8B4F-318CE9574884}" type="presParOf" srcId="{87D0DAB9-B391-474C-B090-A5B50F91C12F}" destId="{F9C2015B-6E6A-E842-B17A-7D28963CDE63}" srcOrd="0" destOrd="0" presId="urn:microsoft.com/office/officeart/2016/7/layout/RepeatingBendingProcessNew"/>
    <dgm:cxn modelId="{04BB9EE0-7CE9-9848-8CEA-34C86E68973E}" type="presParOf" srcId="{4C2348C0-D90A-4F44-A767-9BEFD10DA91C}" destId="{5EC140AF-6969-DA45-A0B1-7403693B061A}" srcOrd="4" destOrd="0" presId="urn:microsoft.com/office/officeart/2016/7/layout/RepeatingBendingProcessNew"/>
    <dgm:cxn modelId="{80D75B61-BB0E-8045-AA86-000FE4188160}" type="presParOf" srcId="{4C2348C0-D90A-4F44-A767-9BEFD10DA91C}" destId="{19F8A341-A68B-084A-B54F-F0564222EA05}" srcOrd="5" destOrd="0" presId="urn:microsoft.com/office/officeart/2016/7/layout/RepeatingBendingProcessNew"/>
    <dgm:cxn modelId="{E90D9C17-E8A1-1E4A-B304-CF1A8C2DE431}" type="presParOf" srcId="{19F8A341-A68B-084A-B54F-F0564222EA05}" destId="{73249F9D-BA98-AE48-A4C2-2DC097BD6E68}" srcOrd="0" destOrd="0" presId="urn:microsoft.com/office/officeart/2016/7/layout/RepeatingBendingProcessNew"/>
    <dgm:cxn modelId="{FD9C2A4C-589C-5D42-A742-34C6B2B077FB}" type="presParOf" srcId="{4C2348C0-D90A-4F44-A767-9BEFD10DA91C}" destId="{773D5973-3374-F345-AE28-0A1FCFA936FF}" srcOrd="6" destOrd="0" presId="urn:microsoft.com/office/officeart/2016/7/layout/RepeatingBendingProcessNew"/>
    <dgm:cxn modelId="{7C1B48AD-EB4C-2C4E-BA1B-52E951AE5446}" type="presParOf" srcId="{4C2348C0-D90A-4F44-A767-9BEFD10DA91C}" destId="{A2D881FA-3CB7-3242-AC4E-3D3A52BC52D9}" srcOrd="7" destOrd="0" presId="urn:microsoft.com/office/officeart/2016/7/layout/RepeatingBendingProcessNew"/>
    <dgm:cxn modelId="{BAB283BC-D991-E946-AC9C-851653B700E1}" type="presParOf" srcId="{A2D881FA-3CB7-3242-AC4E-3D3A52BC52D9}" destId="{983D0420-EA40-1E41-9228-CC046B1C94AA}" srcOrd="0" destOrd="0" presId="urn:microsoft.com/office/officeart/2016/7/layout/RepeatingBendingProcessNew"/>
    <dgm:cxn modelId="{B7913296-7EDD-5442-B558-6A8223E6811D}" type="presParOf" srcId="{4C2348C0-D90A-4F44-A767-9BEFD10DA91C}" destId="{B24D5814-E3A7-9A45-846E-33E6C98659E9}"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580C1-31A5-1D47-BD31-B18FA1EAFEC1}">
      <dsp:nvSpPr>
        <dsp:cNvPr id="0" name=""/>
        <dsp:cNvSpPr/>
      </dsp:nvSpPr>
      <dsp:spPr>
        <a:xfrm>
          <a:off x="187" y="432092"/>
          <a:ext cx="2264345" cy="2717214"/>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67" tIns="0" rIns="223667" bIns="330200" numCol="1" spcCol="1270" anchor="t" anchorCtr="0">
          <a:noAutofit/>
        </a:bodyPr>
        <a:lstStyle/>
        <a:p>
          <a:pPr marL="0" lvl="0" indent="0" algn="l" defTabSz="488950">
            <a:lnSpc>
              <a:spcPct val="90000"/>
            </a:lnSpc>
            <a:spcBef>
              <a:spcPct val="0"/>
            </a:spcBef>
            <a:spcAft>
              <a:spcPct val="35000"/>
            </a:spcAft>
            <a:buNone/>
          </a:pPr>
          <a:r>
            <a:rPr lang="en" sz="1100" b="1" kern="1200" dirty="0"/>
            <a:t>The Problem:</a:t>
          </a:r>
          <a:r>
            <a:rPr lang="en" sz="1100" kern="1200" dirty="0"/>
            <a:t> </a:t>
          </a:r>
        </a:p>
        <a:p>
          <a:pPr marL="0" lvl="0" indent="0" algn="l" defTabSz="488950">
            <a:lnSpc>
              <a:spcPct val="90000"/>
            </a:lnSpc>
            <a:spcBef>
              <a:spcPct val="0"/>
            </a:spcBef>
            <a:spcAft>
              <a:spcPct val="35000"/>
            </a:spcAft>
            <a:buNone/>
          </a:pPr>
          <a:r>
            <a:rPr lang="en" sz="1100" kern="1200" dirty="0"/>
            <a:t>Artists and athletes are not "typical" taxpayers due to their </a:t>
          </a:r>
          <a:r>
            <a:rPr lang="en" sz="1100" b="1" kern="1200" dirty="0"/>
            <a:t>high mobility</a:t>
          </a:r>
          <a:r>
            <a:rPr lang="en" sz="1100" kern="1200" dirty="0"/>
            <a:t>, short career spans, and ability to earn significant income in very short periods.</a:t>
          </a:r>
        </a:p>
        <a:p>
          <a:pPr marL="0" lvl="0" indent="0" algn="l" defTabSz="488950">
            <a:lnSpc>
              <a:spcPct val="90000"/>
            </a:lnSpc>
            <a:spcBef>
              <a:spcPct val="0"/>
            </a:spcBef>
            <a:spcAft>
              <a:spcPct val="35000"/>
            </a:spcAft>
            <a:buNone/>
          </a:pPr>
          <a:endParaRPr lang="el-GR" sz="1100" kern="1200" dirty="0"/>
        </a:p>
      </dsp:txBody>
      <dsp:txXfrm>
        <a:off x="187" y="1518978"/>
        <a:ext cx="2264345" cy="1630328"/>
      </dsp:txXfrm>
    </dsp:sp>
    <dsp:sp modelId="{5121452A-D950-D344-AD63-D1C9D094C42E}">
      <dsp:nvSpPr>
        <dsp:cNvPr id="0" name=""/>
        <dsp:cNvSpPr/>
      </dsp:nvSpPr>
      <dsp:spPr>
        <a:xfrm>
          <a:off x="187" y="432092"/>
          <a:ext cx="2264345" cy="108688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3667" tIns="165100" rIns="223667" bIns="165100" numCol="1" spcCol="1270" anchor="ctr" anchorCtr="0">
          <a:noAutofit/>
        </a:bodyPr>
        <a:lstStyle/>
        <a:p>
          <a:pPr marL="0" lvl="0" indent="0" algn="l" defTabSz="2578100">
            <a:lnSpc>
              <a:spcPct val="90000"/>
            </a:lnSpc>
            <a:spcBef>
              <a:spcPct val="0"/>
            </a:spcBef>
            <a:spcAft>
              <a:spcPct val="35000"/>
            </a:spcAft>
            <a:buNone/>
          </a:pPr>
          <a:r>
            <a:rPr lang="el-GR" sz="5800" kern="1200" dirty="0"/>
            <a:t>01</a:t>
          </a:r>
        </a:p>
      </dsp:txBody>
      <dsp:txXfrm>
        <a:off x="187" y="432092"/>
        <a:ext cx="2264345" cy="1086885"/>
      </dsp:txXfrm>
    </dsp:sp>
    <dsp:sp modelId="{FADFD7E3-071F-174F-9192-E83556529CD1}">
      <dsp:nvSpPr>
        <dsp:cNvPr id="0" name=""/>
        <dsp:cNvSpPr/>
      </dsp:nvSpPr>
      <dsp:spPr>
        <a:xfrm>
          <a:off x="2445680" y="432092"/>
          <a:ext cx="2264345" cy="2717214"/>
        </a:xfrm>
        <a:prstGeom prst="rect">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67" tIns="0" rIns="223667" bIns="330200" numCol="1" spcCol="1270" anchor="t" anchorCtr="0">
          <a:noAutofit/>
        </a:bodyPr>
        <a:lstStyle/>
        <a:p>
          <a:pPr marL="0" lvl="0" indent="0" algn="l" defTabSz="488950">
            <a:lnSpc>
              <a:spcPct val="90000"/>
            </a:lnSpc>
            <a:spcBef>
              <a:spcPct val="0"/>
            </a:spcBef>
            <a:spcAft>
              <a:spcPct val="35000"/>
            </a:spcAft>
            <a:buNone/>
          </a:pPr>
          <a:r>
            <a:rPr lang="en" sz="1100" b="1" kern="1200" dirty="0"/>
            <a:t>The Conflict:</a:t>
          </a:r>
          <a:r>
            <a:rPr lang="en" sz="1100" kern="1200" dirty="0"/>
            <a:t> </a:t>
          </a:r>
        </a:p>
        <a:p>
          <a:pPr marL="0" lvl="0" indent="0" algn="l" defTabSz="488950">
            <a:lnSpc>
              <a:spcPct val="90000"/>
            </a:lnSpc>
            <a:spcBef>
              <a:spcPct val="0"/>
            </a:spcBef>
            <a:spcAft>
              <a:spcPct val="35000"/>
            </a:spcAft>
            <a:buNone/>
          </a:pPr>
          <a:r>
            <a:rPr lang="en" sz="1100" kern="1200" dirty="0"/>
            <a:t>Their global activity creates a clash between the </a:t>
          </a:r>
          <a:r>
            <a:rPr lang="en" sz="1100" b="1" kern="1200" dirty="0"/>
            <a:t>State of Residence</a:t>
          </a:r>
          <a:r>
            <a:rPr lang="en" sz="1100" kern="1200" dirty="0"/>
            <a:t> (where they live) and the </a:t>
          </a:r>
          <a:r>
            <a:rPr lang="en" sz="1100" b="1" kern="1200" dirty="0"/>
            <a:t>State of Source</a:t>
          </a:r>
          <a:r>
            <a:rPr lang="en" sz="1100" kern="1200" dirty="0"/>
            <a:t> (where they perform).</a:t>
          </a:r>
          <a:endParaRPr lang="el-GR" sz="1100" kern="1200" dirty="0"/>
        </a:p>
      </dsp:txBody>
      <dsp:txXfrm>
        <a:off x="2445680" y="1518978"/>
        <a:ext cx="2264345" cy="1630328"/>
      </dsp:txXfrm>
    </dsp:sp>
    <dsp:sp modelId="{6C546461-FF58-6E42-80EC-2720D96D16D7}">
      <dsp:nvSpPr>
        <dsp:cNvPr id="0" name=""/>
        <dsp:cNvSpPr/>
      </dsp:nvSpPr>
      <dsp:spPr>
        <a:xfrm>
          <a:off x="2445680" y="432092"/>
          <a:ext cx="2264345" cy="108688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3667" tIns="165100" rIns="223667" bIns="165100" numCol="1" spcCol="1270" anchor="ctr" anchorCtr="0">
          <a:noAutofit/>
        </a:bodyPr>
        <a:lstStyle/>
        <a:p>
          <a:pPr marL="0" lvl="0" indent="0" algn="l" defTabSz="2578100">
            <a:lnSpc>
              <a:spcPct val="90000"/>
            </a:lnSpc>
            <a:spcBef>
              <a:spcPct val="0"/>
            </a:spcBef>
            <a:spcAft>
              <a:spcPct val="35000"/>
            </a:spcAft>
            <a:buNone/>
          </a:pPr>
          <a:r>
            <a:rPr lang="el-GR" sz="5800" kern="1200"/>
            <a:t>02</a:t>
          </a:r>
          <a:endParaRPr lang="el-GR" sz="5800" kern="1200" dirty="0"/>
        </a:p>
      </dsp:txBody>
      <dsp:txXfrm>
        <a:off x="2445680" y="432092"/>
        <a:ext cx="2264345" cy="1086885"/>
      </dsp:txXfrm>
    </dsp:sp>
    <dsp:sp modelId="{684F4D79-53E7-154F-A33E-BA42353002F7}">
      <dsp:nvSpPr>
        <dsp:cNvPr id="0" name=""/>
        <dsp:cNvSpPr/>
      </dsp:nvSpPr>
      <dsp:spPr>
        <a:xfrm>
          <a:off x="4891173" y="432092"/>
          <a:ext cx="2264345" cy="2717214"/>
        </a:xfrm>
        <a:prstGeom prst="rect">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67" tIns="0" rIns="223667" bIns="330200" numCol="1" spcCol="1270" anchor="t" anchorCtr="0">
          <a:noAutofit/>
        </a:bodyPr>
        <a:lstStyle/>
        <a:p>
          <a:pPr marL="0" lvl="0" indent="0" algn="l" defTabSz="488950">
            <a:lnSpc>
              <a:spcPct val="90000"/>
            </a:lnSpc>
            <a:spcBef>
              <a:spcPct val="0"/>
            </a:spcBef>
            <a:spcAft>
              <a:spcPct val="35000"/>
            </a:spcAft>
            <a:buNone/>
          </a:pPr>
          <a:r>
            <a:rPr lang="en" sz="1100" b="1" kern="1200" dirty="0"/>
            <a:t>The Risk:</a:t>
          </a:r>
          <a:r>
            <a:rPr lang="en" sz="1100" kern="1200" dirty="0"/>
            <a:t> </a:t>
          </a:r>
        </a:p>
        <a:p>
          <a:pPr marL="0" lvl="0" indent="0" algn="l" defTabSz="488950">
            <a:lnSpc>
              <a:spcPct val="90000"/>
            </a:lnSpc>
            <a:spcBef>
              <a:spcPct val="0"/>
            </a:spcBef>
            <a:spcAft>
              <a:spcPct val="35000"/>
            </a:spcAft>
            <a:buNone/>
          </a:pPr>
          <a:r>
            <a:rPr lang="en" sz="1100" kern="1200" dirty="0"/>
            <a:t>Without specific rules, these performers face risks of either </a:t>
          </a:r>
          <a:r>
            <a:rPr lang="en" sz="1100" b="1" kern="1200" dirty="0"/>
            <a:t>Double Taxation</a:t>
          </a:r>
          <a:r>
            <a:rPr lang="en" sz="1100" kern="1200" dirty="0"/>
            <a:t> (being taxed twice) or </a:t>
          </a:r>
          <a:r>
            <a:rPr lang="en" sz="1100" b="1" kern="1200" dirty="0"/>
            <a:t>Double Non-Taxation</a:t>
          </a:r>
          <a:r>
            <a:rPr lang="en" sz="1100" kern="1200" dirty="0"/>
            <a:t> (tax evasion).</a:t>
          </a:r>
          <a:endParaRPr lang="el-GR" sz="1100" kern="1200" dirty="0"/>
        </a:p>
      </dsp:txBody>
      <dsp:txXfrm>
        <a:off x="4891173" y="1518978"/>
        <a:ext cx="2264345" cy="1630328"/>
      </dsp:txXfrm>
    </dsp:sp>
    <dsp:sp modelId="{0F81DFE1-4AD8-B541-8195-417B6F284330}">
      <dsp:nvSpPr>
        <dsp:cNvPr id="0" name=""/>
        <dsp:cNvSpPr/>
      </dsp:nvSpPr>
      <dsp:spPr>
        <a:xfrm>
          <a:off x="4891173" y="432092"/>
          <a:ext cx="2264345" cy="108688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3667" tIns="165100" rIns="223667" bIns="165100" numCol="1" spcCol="1270" anchor="ctr" anchorCtr="0">
          <a:noAutofit/>
        </a:bodyPr>
        <a:lstStyle/>
        <a:p>
          <a:pPr marL="0" lvl="0" indent="0" algn="l" defTabSz="2578100">
            <a:lnSpc>
              <a:spcPct val="90000"/>
            </a:lnSpc>
            <a:spcBef>
              <a:spcPct val="0"/>
            </a:spcBef>
            <a:spcAft>
              <a:spcPct val="35000"/>
            </a:spcAft>
            <a:buNone/>
          </a:pPr>
          <a:r>
            <a:rPr lang="el-GR" sz="5800" kern="1200"/>
            <a:t>03</a:t>
          </a:r>
        </a:p>
      </dsp:txBody>
      <dsp:txXfrm>
        <a:off x="4891173" y="432092"/>
        <a:ext cx="2264345" cy="1086885"/>
      </dsp:txXfrm>
    </dsp:sp>
    <dsp:sp modelId="{27893D6A-D470-6441-8BD1-CCC721C9805C}">
      <dsp:nvSpPr>
        <dsp:cNvPr id="0" name=""/>
        <dsp:cNvSpPr/>
      </dsp:nvSpPr>
      <dsp:spPr>
        <a:xfrm>
          <a:off x="7336666" y="432092"/>
          <a:ext cx="2264345" cy="2717214"/>
        </a:xfrm>
        <a:prstGeom prst="rect">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67" tIns="0" rIns="223667" bIns="330200" numCol="1" spcCol="1270" anchor="t" anchorCtr="0">
          <a:noAutofit/>
        </a:bodyPr>
        <a:lstStyle/>
        <a:p>
          <a:pPr marL="0" lvl="0" indent="0" algn="l" defTabSz="488950">
            <a:lnSpc>
              <a:spcPct val="90000"/>
            </a:lnSpc>
            <a:spcBef>
              <a:spcPct val="0"/>
            </a:spcBef>
            <a:spcAft>
              <a:spcPct val="35000"/>
            </a:spcAft>
            <a:buNone/>
          </a:pPr>
          <a:r>
            <a:rPr lang="en" sz="1100" b="1" kern="1200" dirty="0"/>
            <a:t>Objective of the Presentation:</a:t>
          </a:r>
          <a:r>
            <a:rPr lang="en" sz="1100" kern="1200" dirty="0"/>
            <a:t> </a:t>
          </a:r>
        </a:p>
        <a:p>
          <a:pPr marL="0" lvl="0" indent="0" algn="l" defTabSz="488950">
            <a:lnSpc>
              <a:spcPct val="90000"/>
            </a:lnSpc>
            <a:spcBef>
              <a:spcPct val="0"/>
            </a:spcBef>
            <a:spcAft>
              <a:spcPct val="35000"/>
            </a:spcAft>
            <a:buNone/>
          </a:pPr>
          <a:r>
            <a:rPr lang="en" sz="1100" kern="1200" dirty="0"/>
            <a:t>To analyze </a:t>
          </a:r>
          <a:r>
            <a:rPr lang="en" sz="1100" b="1" kern="1200" dirty="0"/>
            <a:t>Article 17 of the OECD Model</a:t>
          </a:r>
          <a:r>
            <a:rPr lang="en" sz="1100" kern="1200" dirty="0"/>
            <a:t>, explore its practical difficulties, and compare it with other international models.</a:t>
          </a:r>
        </a:p>
      </dsp:txBody>
      <dsp:txXfrm>
        <a:off x="7336666" y="1518978"/>
        <a:ext cx="2264345" cy="1630328"/>
      </dsp:txXfrm>
    </dsp:sp>
    <dsp:sp modelId="{C350A362-4C37-B340-A5EF-E7230EE03467}">
      <dsp:nvSpPr>
        <dsp:cNvPr id="0" name=""/>
        <dsp:cNvSpPr/>
      </dsp:nvSpPr>
      <dsp:spPr>
        <a:xfrm>
          <a:off x="7336666" y="432092"/>
          <a:ext cx="2264345" cy="1086885"/>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23667" tIns="165100" rIns="223667" bIns="165100" numCol="1" spcCol="1270" anchor="ctr" anchorCtr="0">
          <a:noAutofit/>
        </a:bodyPr>
        <a:lstStyle/>
        <a:p>
          <a:pPr marL="0" lvl="0" indent="0" algn="l" defTabSz="2578100">
            <a:lnSpc>
              <a:spcPct val="90000"/>
            </a:lnSpc>
            <a:spcBef>
              <a:spcPct val="0"/>
            </a:spcBef>
            <a:spcAft>
              <a:spcPct val="35000"/>
            </a:spcAft>
            <a:buNone/>
          </a:pPr>
          <a:r>
            <a:rPr lang="el-GR" sz="5800" kern="1200"/>
            <a:t>04</a:t>
          </a:r>
        </a:p>
      </dsp:txBody>
      <dsp:txXfrm>
        <a:off x="7336666" y="432092"/>
        <a:ext cx="2264345" cy="1086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C49E2-73BD-E34F-B614-8B71D345CE34}">
      <dsp:nvSpPr>
        <dsp:cNvPr id="0" name=""/>
        <dsp:cNvSpPr/>
      </dsp:nvSpPr>
      <dsp:spPr>
        <a:xfrm>
          <a:off x="3000" y="82794"/>
          <a:ext cx="2925365" cy="825903"/>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High Mobility</a:t>
          </a:r>
          <a:endParaRPr lang="el-GR" sz="2400" b="1" kern="1200"/>
        </a:p>
      </dsp:txBody>
      <dsp:txXfrm>
        <a:off x="3000" y="82794"/>
        <a:ext cx="2925365" cy="825903"/>
      </dsp:txXfrm>
    </dsp:sp>
    <dsp:sp modelId="{A70CB7F1-47F0-514F-853E-87313511B192}">
      <dsp:nvSpPr>
        <dsp:cNvPr id="0" name=""/>
        <dsp:cNvSpPr/>
      </dsp:nvSpPr>
      <dsp:spPr>
        <a:xfrm>
          <a:off x="3000" y="908698"/>
          <a:ext cx="2925365" cy="2589907"/>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 sz="2400" b="0" i="0" u="none" kern="1200" dirty="0"/>
            <a:t>Artists and athletes frequently perform in multiple countries, making their income difficult to track.</a:t>
          </a:r>
          <a:endParaRPr lang="el-GR" sz="2400" kern="1200" dirty="0"/>
        </a:p>
      </dsp:txBody>
      <dsp:txXfrm>
        <a:off x="3000" y="908698"/>
        <a:ext cx="2925365" cy="2589907"/>
      </dsp:txXfrm>
    </dsp:sp>
    <dsp:sp modelId="{E95E5F66-FA56-8F4C-9B21-3D0B2653A6A9}">
      <dsp:nvSpPr>
        <dsp:cNvPr id="0" name=""/>
        <dsp:cNvSpPr/>
      </dsp:nvSpPr>
      <dsp:spPr>
        <a:xfrm>
          <a:off x="3337917" y="82794"/>
          <a:ext cx="2925365" cy="825903"/>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High Financial Returns</a:t>
          </a:r>
          <a:endParaRPr lang="el-GR" sz="2400" b="1" kern="1200"/>
        </a:p>
      </dsp:txBody>
      <dsp:txXfrm>
        <a:off x="3337917" y="82794"/>
        <a:ext cx="2925365" cy="825903"/>
      </dsp:txXfrm>
    </dsp:sp>
    <dsp:sp modelId="{C1511264-970D-374B-8664-C66E4022BBF5}">
      <dsp:nvSpPr>
        <dsp:cNvPr id="0" name=""/>
        <dsp:cNvSpPr/>
      </dsp:nvSpPr>
      <dsp:spPr>
        <a:xfrm>
          <a:off x="3337917" y="908698"/>
          <a:ext cx="2925365" cy="2589907"/>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 sz="2400" b="0" i="0" u="none" kern="1200" dirty="0"/>
            <a:t>Ability to generate enormous amounts of money in very short periods across multiple countries.</a:t>
          </a:r>
          <a:endParaRPr lang="el-GR" sz="2400" kern="1200" dirty="0"/>
        </a:p>
        <a:p>
          <a:pPr marL="228600" lvl="1" indent="-228600" algn="ctr" defTabSz="1066800">
            <a:lnSpc>
              <a:spcPct val="90000"/>
            </a:lnSpc>
            <a:spcBef>
              <a:spcPct val="0"/>
            </a:spcBef>
            <a:spcAft>
              <a:spcPct val="15000"/>
            </a:spcAft>
            <a:buNone/>
          </a:pPr>
          <a:endParaRPr lang="el-GR" sz="2400" kern="1200"/>
        </a:p>
      </dsp:txBody>
      <dsp:txXfrm>
        <a:off x="3337917" y="908698"/>
        <a:ext cx="2925365" cy="2589907"/>
      </dsp:txXfrm>
    </dsp:sp>
    <dsp:sp modelId="{EE13C084-635D-3048-BCD7-5D1119AF83C9}">
      <dsp:nvSpPr>
        <dsp:cNvPr id="0" name=""/>
        <dsp:cNvSpPr/>
      </dsp:nvSpPr>
      <dsp:spPr>
        <a:xfrm>
          <a:off x="6672833" y="82794"/>
          <a:ext cx="2925365" cy="825903"/>
        </a:xfrm>
        <a:prstGeom prst="rect">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Short Professional Lifespan</a:t>
          </a:r>
          <a:endParaRPr lang="el-GR" sz="2400" b="1" kern="1200"/>
        </a:p>
      </dsp:txBody>
      <dsp:txXfrm>
        <a:off x="6672833" y="82794"/>
        <a:ext cx="2925365" cy="825903"/>
      </dsp:txXfrm>
    </dsp:sp>
    <dsp:sp modelId="{92D3C4CE-A315-644F-8408-75D180C8BC73}">
      <dsp:nvSpPr>
        <dsp:cNvPr id="0" name=""/>
        <dsp:cNvSpPr/>
      </dsp:nvSpPr>
      <dsp:spPr>
        <a:xfrm>
          <a:off x="6672833" y="908698"/>
          <a:ext cx="2925365" cy="2589907"/>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 sz="2400" b="0" i="0" u="none" kern="1200" dirty="0"/>
            <a:t>The need to maximize income within a short period, leading to the search for tax‑avoidance methods.</a:t>
          </a:r>
          <a:endParaRPr lang="el-GR" sz="2400" kern="1200" dirty="0"/>
        </a:p>
      </dsp:txBody>
      <dsp:txXfrm>
        <a:off x="6672833" y="908698"/>
        <a:ext cx="2925365" cy="2589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DA49E-E59F-4C04-9ECD-CD7C6F8E11E2}">
      <dsp:nvSpPr>
        <dsp:cNvPr id="0" name=""/>
        <dsp:cNvSpPr/>
      </dsp:nvSpPr>
      <dsp:spPr>
        <a:xfrm>
          <a:off x="0" y="2557"/>
          <a:ext cx="11353800" cy="11959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DE54E-34B6-45CC-BC3E-6623658AF8EB}">
      <dsp:nvSpPr>
        <dsp:cNvPr id="0" name=""/>
        <dsp:cNvSpPr/>
      </dsp:nvSpPr>
      <dsp:spPr>
        <a:xfrm>
          <a:off x="361780" y="271650"/>
          <a:ext cx="657781" cy="657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93653-ED37-4F93-BABB-AB5AF0CC8042}">
      <dsp:nvSpPr>
        <dsp:cNvPr id="0" name=""/>
        <dsp:cNvSpPr/>
      </dsp:nvSpPr>
      <dsp:spPr>
        <a:xfrm>
          <a:off x="1808104" y="2557"/>
          <a:ext cx="3172533" cy="11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73" tIns="126573" rIns="126573" bIns="126573" numCol="1" spcCol="1270" anchor="ctr" anchorCtr="0">
          <a:noAutofit/>
        </a:bodyPr>
        <a:lstStyle/>
        <a:p>
          <a:pPr marL="0" lvl="0" indent="0" algn="l" defTabSz="1111250">
            <a:lnSpc>
              <a:spcPct val="100000"/>
            </a:lnSpc>
            <a:spcBef>
              <a:spcPct val="0"/>
            </a:spcBef>
            <a:spcAft>
              <a:spcPct val="35000"/>
            </a:spcAft>
            <a:buNone/>
          </a:pPr>
          <a:r>
            <a:rPr lang="en" sz="2500" b="1" i="0" u="none" kern="1200" dirty="0"/>
            <a:t>Historical Context</a:t>
          </a:r>
          <a:endParaRPr lang="el-GR" sz="2500" kern="1200" dirty="0"/>
        </a:p>
      </dsp:txBody>
      <dsp:txXfrm>
        <a:off x="1808104" y="2557"/>
        <a:ext cx="3172533" cy="1195967"/>
      </dsp:txXfrm>
    </dsp:sp>
    <dsp:sp modelId="{81A72FF6-E13B-4626-8FE0-4528CB47754D}">
      <dsp:nvSpPr>
        <dsp:cNvPr id="0" name=""/>
        <dsp:cNvSpPr/>
      </dsp:nvSpPr>
      <dsp:spPr>
        <a:xfrm>
          <a:off x="5407399" y="2557"/>
          <a:ext cx="4861897" cy="11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73" tIns="126573" rIns="126573" bIns="126573" numCol="1" spcCol="1270" anchor="ctr" anchorCtr="0">
          <a:noAutofit/>
        </a:bodyPr>
        <a:lstStyle/>
        <a:p>
          <a:pPr marL="0" lvl="0" indent="0" algn="l" defTabSz="711200">
            <a:lnSpc>
              <a:spcPct val="100000"/>
            </a:lnSpc>
            <a:spcBef>
              <a:spcPct val="0"/>
            </a:spcBef>
            <a:spcAft>
              <a:spcPct val="35000"/>
            </a:spcAft>
            <a:buNone/>
          </a:pPr>
          <a:r>
            <a:rPr lang="en" sz="1600" b="0" i="0" u="none" kern="1200" dirty="0"/>
            <a:t>First drafts for separate provisions date back to 1939 (US-Sweden treaty), formalized in the</a:t>
          </a:r>
          <a:r>
            <a:rPr lang="el-GR" sz="1600" b="0" i="0" u="none" kern="1200" dirty="0"/>
            <a:t> </a:t>
          </a:r>
          <a:r>
            <a:rPr lang="en" sz="1600" b="0" i="0" u="none" kern="1200" dirty="0"/>
            <a:t>1963 OECD Model Convention.</a:t>
          </a:r>
          <a:endParaRPr lang="el-GR" sz="1600" kern="1200" dirty="0"/>
        </a:p>
      </dsp:txBody>
      <dsp:txXfrm>
        <a:off x="5407399" y="2557"/>
        <a:ext cx="4861897" cy="1195967"/>
      </dsp:txXfrm>
    </dsp:sp>
    <dsp:sp modelId="{A0BCBCEA-5F18-4ABB-BB95-810C0B8D81AC}">
      <dsp:nvSpPr>
        <dsp:cNvPr id="0" name=""/>
        <dsp:cNvSpPr/>
      </dsp:nvSpPr>
      <dsp:spPr>
        <a:xfrm>
          <a:off x="0" y="1497516"/>
          <a:ext cx="11353800" cy="11959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C690F-2864-46C0-82C2-B084193D40F8}">
      <dsp:nvSpPr>
        <dsp:cNvPr id="0" name=""/>
        <dsp:cNvSpPr/>
      </dsp:nvSpPr>
      <dsp:spPr>
        <a:xfrm>
          <a:off x="361780" y="1766609"/>
          <a:ext cx="657781" cy="657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DCF24-45CF-4FB5-8706-41501B7FEDBF}">
      <dsp:nvSpPr>
        <dsp:cNvPr id="0" name=""/>
        <dsp:cNvSpPr/>
      </dsp:nvSpPr>
      <dsp:spPr>
        <a:xfrm>
          <a:off x="1808118" y="1497516"/>
          <a:ext cx="3172452" cy="11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73" tIns="126573" rIns="126573" bIns="126573" numCol="1" spcCol="1270" anchor="ctr" anchorCtr="0">
          <a:noAutofit/>
        </a:bodyPr>
        <a:lstStyle/>
        <a:p>
          <a:pPr marL="0" lvl="0" indent="0" algn="l" defTabSz="1111250">
            <a:lnSpc>
              <a:spcPct val="100000"/>
            </a:lnSpc>
            <a:spcBef>
              <a:spcPct val="0"/>
            </a:spcBef>
            <a:spcAft>
              <a:spcPct val="35000"/>
            </a:spcAft>
            <a:buNone/>
          </a:pPr>
          <a:r>
            <a:rPr lang="en" sz="2500" b="0" i="0" u="none" kern="1200" dirty="0"/>
            <a:t>Why Article 17 OECD MC Was Needed</a:t>
          </a:r>
          <a:endParaRPr lang="el-GR" sz="2500" kern="1200" dirty="0"/>
        </a:p>
      </dsp:txBody>
      <dsp:txXfrm>
        <a:off x="1808118" y="1497516"/>
        <a:ext cx="3172452" cy="1195967"/>
      </dsp:txXfrm>
    </dsp:sp>
    <dsp:sp modelId="{4C19BC68-4797-42A3-A566-4C7DF6B9F122}">
      <dsp:nvSpPr>
        <dsp:cNvPr id="0" name=""/>
        <dsp:cNvSpPr/>
      </dsp:nvSpPr>
      <dsp:spPr>
        <a:xfrm>
          <a:off x="5407348" y="1497516"/>
          <a:ext cx="4861897" cy="11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73" tIns="126573" rIns="126573" bIns="126573" numCol="1" spcCol="1270" anchor="ctr" anchorCtr="0">
          <a:noAutofit/>
        </a:bodyPr>
        <a:lstStyle/>
        <a:p>
          <a:pPr marL="0" lvl="0" indent="0" algn="l" defTabSz="488950">
            <a:lnSpc>
              <a:spcPct val="100000"/>
            </a:lnSpc>
            <a:spcBef>
              <a:spcPct val="0"/>
            </a:spcBef>
            <a:spcAft>
              <a:spcPct val="35000"/>
            </a:spcAft>
            <a:buNone/>
          </a:pPr>
          <a:r>
            <a:rPr lang="en" sz="1100" b="0" i="0" u="none" kern="1200" dirty="0"/>
            <a:t>The general rules of Double Tax Treaties (Articles 7 and 15) are inadequate for artists and athletes, whose high mobility and short-term presence rarely meet the requirements of a permanent establishment or the 183‑day threshold. This creates tax gaps and revenue losses for source states. Article 17 acts as a lex </a:t>
          </a:r>
          <a:r>
            <a:rPr lang="en" sz="1100" b="0" i="0" u="none" kern="1200" dirty="0" err="1"/>
            <a:t>specialis</a:t>
          </a:r>
          <a:r>
            <a:rPr lang="en" sz="1100" b="0" i="0" u="none" kern="1200" dirty="0"/>
            <a:t>, allowing the source state to tax income from personal activities regardless of the duration of stay or the existence of a permanent establishment.</a:t>
          </a:r>
          <a:endParaRPr lang="el-GR" sz="1100" kern="1200" dirty="0"/>
        </a:p>
      </dsp:txBody>
      <dsp:txXfrm>
        <a:off x="5407348" y="1497516"/>
        <a:ext cx="4861897" cy="1195967"/>
      </dsp:txXfrm>
    </dsp:sp>
    <dsp:sp modelId="{52A51BA2-E572-4F4A-A33D-2813720B0FF2}">
      <dsp:nvSpPr>
        <dsp:cNvPr id="0" name=""/>
        <dsp:cNvSpPr/>
      </dsp:nvSpPr>
      <dsp:spPr>
        <a:xfrm>
          <a:off x="0" y="2992475"/>
          <a:ext cx="11353800" cy="11959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DC6A5-4DD7-4399-8B71-D3ED7A1154E5}">
      <dsp:nvSpPr>
        <dsp:cNvPr id="0" name=""/>
        <dsp:cNvSpPr/>
      </dsp:nvSpPr>
      <dsp:spPr>
        <a:xfrm>
          <a:off x="361780" y="3261567"/>
          <a:ext cx="657781" cy="6577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43BD4-6022-4808-A0EF-A6FF63CF4166}">
      <dsp:nvSpPr>
        <dsp:cNvPr id="0" name=""/>
        <dsp:cNvSpPr/>
      </dsp:nvSpPr>
      <dsp:spPr>
        <a:xfrm>
          <a:off x="1800623" y="2992475"/>
          <a:ext cx="3213245" cy="11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73" tIns="126573" rIns="126573" bIns="126573" numCol="1" spcCol="1270" anchor="ctr" anchorCtr="0">
          <a:noAutofit/>
        </a:bodyPr>
        <a:lstStyle/>
        <a:p>
          <a:pPr marL="0" lvl="0" indent="0" algn="l" defTabSz="1111250">
            <a:lnSpc>
              <a:spcPct val="100000"/>
            </a:lnSpc>
            <a:spcBef>
              <a:spcPct val="0"/>
            </a:spcBef>
            <a:spcAft>
              <a:spcPct val="35000"/>
            </a:spcAft>
            <a:buNone/>
          </a:pPr>
          <a:r>
            <a:rPr lang="en" sz="2500" b="0" i="0" u="none" kern="1200" dirty="0"/>
            <a:t>What Article 17 OECD MC Regulates</a:t>
          </a:r>
          <a:endParaRPr lang="el-GR" sz="2500" kern="1200" dirty="0"/>
        </a:p>
      </dsp:txBody>
      <dsp:txXfrm>
        <a:off x="1800623" y="2992475"/>
        <a:ext cx="3213245" cy="1195967"/>
      </dsp:txXfrm>
    </dsp:sp>
    <dsp:sp modelId="{D33AE336-A4E2-4494-B734-5B0264C05EF3}">
      <dsp:nvSpPr>
        <dsp:cNvPr id="0" name=""/>
        <dsp:cNvSpPr/>
      </dsp:nvSpPr>
      <dsp:spPr>
        <a:xfrm>
          <a:off x="5433149" y="2992475"/>
          <a:ext cx="4861897" cy="119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573" tIns="126573" rIns="126573" bIns="126573" numCol="1" spcCol="1270" anchor="ctr" anchorCtr="0">
          <a:noAutofit/>
        </a:bodyPr>
        <a:lstStyle/>
        <a:p>
          <a:pPr marL="0" lvl="0" indent="0" algn="l" defTabSz="488950">
            <a:lnSpc>
              <a:spcPct val="100000"/>
            </a:lnSpc>
            <a:spcBef>
              <a:spcPct val="0"/>
            </a:spcBef>
            <a:spcAft>
              <a:spcPct val="35000"/>
            </a:spcAft>
            <a:buNone/>
          </a:pPr>
          <a:r>
            <a:rPr lang="en" sz="1100" b="0" i="0" u="none" kern="1200" dirty="0"/>
            <a:t>Article 17 of the OECD Model Convention provides a special regime for the cross‑border taxation of artists and athletes. Paragraph 1 covers income earned directly by the performer from their personal activities, while paragraph 2 extends taxation to income paid to third parties (e.g., companies or agents), preventing artificial structures aimed at tax avoidance.</a:t>
          </a:r>
          <a:endParaRPr lang="el-GR" sz="1100" kern="1200" dirty="0"/>
        </a:p>
      </dsp:txBody>
      <dsp:txXfrm>
        <a:off x="5433149" y="2992475"/>
        <a:ext cx="4861897" cy="1195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58D75-D5FD-EA4F-92F5-FBA10FFD2011}">
      <dsp:nvSpPr>
        <dsp:cNvPr id="0" name=""/>
        <dsp:cNvSpPr/>
      </dsp:nvSpPr>
      <dsp:spPr>
        <a:xfrm>
          <a:off x="0" y="2161564"/>
          <a:ext cx="2400300" cy="1418220"/>
        </a:xfrm>
        <a:prstGeom prst="rect">
          <a:avLst/>
        </a:prstGeom>
        <a:solidFill>
          <a:schemeClr val="accent1"/>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709" tIns="248920" rIns="170709"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Who is excluded</a:t>
          </a:r>
          <a:endParaRPr lang="el-GR" sz="3500" kern="1200" dirty="0"/>
        </a:p>
      </dsp:txBody>
      <dsp:txXfrm>
        <a:off x="0" y="2161564"/>
        <a:ext cx="2400300" cy="1418220"/>
      </dsp:txXfrm>
    </dsp:sp>
    <dsp:sp modelId="{71F60296-4CB1-6F4B-A6E0-5E7413A82997}">
      <dsp:nvSpPr>
        <dsp:cNvPr id="0" name=""/>
        <dsp:cNvSpPr/>
      </dsp:nvSpPr>
      <dsp:spPr>
        <a:xfrm>
          <a:off x="2400300" y="2161564"/>
          <a:ext cx="7200899" cy="1418220"/>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68" tIns="177800" rIns="146068" bIns="177800" numCol="1" spcCol="1270" anchor="ctr" anchorCtr="0">
          <a:noAutofit/>
        </a:bodyPr>
        <a:lstStyle/>
        <a:p>
          <a:pPr marL="0" lvl="0" indent="0" algn="l" defTabSz="622300">
            <a:lnSpc>
              <a:spcPct val="90000"/>
            </a:lnSpc>
            <a:spcBef>
              <a:spcPct val="0"/>
            </a:spcBef>
            <a:spcAft>
              <a:spcPct val="35000"/>
            </a:spcAft>
            <a:buNone/>
          </a:pPr>
          <a:r>
            <a:rPr lang="en" sz="1400" b="0" i="0" u="none" kern="1200" dirty="0"/>
            <a:t>Administrative and support staff—referees, caddies, race organizers, horse or car owners—are excluded, as are trainers and coaches. These individuals generally cannot be classified as “entertainers” for treaty purposes, and their income is therefore taxed under the general rules rather than the special regime of Article 17.</a:t>
          </a:r>
          <a:endParaRPr lang="el-GR" sz="1400" kern="1200" dirty="0"/>
        </a:p>
      </dsp:txBody>
      <dsp:txXfrm>
        <a:off x="2400300" y="2161564"/>
        <a:ext cx="7200899" cy="1418220"/>
      </dsp:txXfrm>
    </dsp:sp>
    <dsp:sp modelId="{E69E2191-B110-3949-BCC2-B76A487EA96B}">
      <dsp:nvSpPr>
        <dsp:cNvPr id="0" name=""/>
        <dsp:cNvSpPr/>
      </dsp:nvSpPr>
      <dsp:spPr>
        <a:xfrm rot="10800000">
          <a:off x="0" y="1614"/>
          <a:ext cx="2400300" cy="2181222"/>
        </a:xfrm>
        <a:prstGeom prst="upArrowCallout">
          <a:avLst>
            <a:gd name="adj1" fmla="val 5000"/>
            <a:gd name="adj2" fmla="val 10000"/>
            <a:gd name="adj3" fmla="val 15000"/>
            <a:gd name="adj4" fmla="val 64977"/>
          </a:avLst>
        </a:prstGeom>
        <a:solidFill>
          <a:schemeClr val="accent1"/>
        </a:solidFill>
        <a:ln w="34925"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709" tIns="248920" rIns="170709"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Who is included </a:t>
          </a:r>
          <a:endParaRPr lang="el-GR" sz="3500" kern="1200" dirty="0"/>
        </a:p>
      </dsp:txBody>
      <dsp:txXfrm rot="-10800000">
        <a:off x="0" y="1614"/>
        <a:ext cx="2400300" cy="1417794"/>
      </dsp:txXfrm>
    </dsp:sp>
    <dsp:sp modelId="{8D7A9D1A-CC50-634C-98D4-D68E9DAEC332}">
      <dsp:nvSpPr>
        <dsp:cNvPr id="0" name=""/>
        <dsp:cNvSpPr/>
      </dsp:nvSpPr>
      <dsp:spPr>
        <a:xfrm>
          <a:off x="2400300" y="1614"/>
          <a:ext cx="7200899" cy="1417794"/>
        </a:xfrm>
        <a:prstGeom prst="rect">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68" tIns="177800" rIns="146068" bIns="177800" numCol="1" spcCol="1270" anchor="ctr" anchorCtr="0">
          <a:noAutofit/>
        </a:bodyPr>
        <a:lstStyle/>
        <a:p>
          <a:pPr marL="0" lvl="0" indent="0" algn="l" defTabSz="622300">
            <a:lnSpc>
              <a:spcPct val="90000"/>
            </a:lnSpc>
            <a:spcBef>
              <a:spcPct val="0"/>
            </a:spcBef>
            <a:spcAft>
              <a:spcPct val="35000"/>
            </a:spcAft>
            <a:buNone/>
          </a:pPr>
          <a:r>
            <a:rPr lang="en" sz="1400" b="0" i="0" u="none" kern="1200" dirty="0"/>
            <a:t>Article 17(1) covers not only traditional athletes but a wide range of physical performers, including golfers, jockeys, footballers, tennis players, racing drivers, and others. It applies both to competitive events and to non‑competitive demonstrations or shows. The provision also extends to amateurs and to activities with an entertainment character, even without physical exertion—such as professional chess players and e‑sports competitors.</a:t>
          </a:r>
          <a:endParaRPr lang="el-GR" sz="1400" kern="1200" dirty="0"/>
        </a:p>
      </dsp:txBody>
      <dsp:txXfrm>
        <a:off x="2400300" y="1614"/>
        <a:ext cx="7200899" cy="1417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06D3B-3F7B-B049-A6BC-24143926C897}">
      <dsp:nvSpPr>
        <dsp:cNvPr id="0" name=""/>
        <dsp:cNvSpPr/>
      </dsp:nvSpPr>
      <dsp:spPr>
        <a:xfrm>
          <a:off x="720089" y="0"/>
          <a:ext cx="8161020" cy="358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23F4E-6620-2F4C-8BF7-83D0A8FE9A18}">
      <dsp:nvSpPr>
        <dsp:cNvPr id="0" name=""/>
        <dsp:cNvSpPr/>
      </dsp:nvSpPr>
      <dsp:spPr>
        <a:xfrm>
          <a:off x="325353" y="1074420"/>
          <a:ext cx="2880359" cy="14325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 sz="1400" b="1" i="0" u="sng" kern="1200" dirty="0"/>
            <a:t>Close Connection</a:t>
          </a:r>
          <a:r>
            <a:rPr lang="en" sz="1400" b="0" i="0" u="none" kern="1200" dirty="0"/>
            <a:t>: </a:t>
          </a:r>
        </a:p>
        <a:p>
          <a:pPr marL="0" lvl="0" indent="0" algn="ctr" defTabSz="622300">
            <a:lnSpc>
              <a:spcPct val="90000"/>
            </a:lnSpc>
            <a:spcBef>
              <a:spcPct val="0"/>
            </a:spcBef>
            <a:spcAft>
              <a:spcPct val="35000"/>
            </a:spcAft>
            <a:buNone/>
          </a:pPr>
          <a:r>
            <a:rPr lang="en" sz="1400" b="0" i="0" u="none" kern="1200" dirty="0"/>
            <a:t>Income must have a "close connection" to the public performance, directly or indirectly. This includes compensation beyond the actual activity.</a:t>
          </a:r>
          <a:endParaRPr lang="el-GR" sz="1400" kern="1200" dirty="0"/>
        </a:p>
      </dsp:txBody>
      <dsp:txXfrm>
        <a:off x="395285" y="1144352"/>
        <a:ext cx="2740495" cy="1292696"/>
      </dsp:txXfrm>
    </dsp:sp>
    <dsp:sp modelId="{B1F6A73D-AC9F-7D40-BF27-F6B8808B96BD}">
      <dsp:nvSpPr>
        <dsp:cNvPr id="0" name=""/>
        <dsp:cNvSpPr/>
      </dsp:nvSpPr>
      <dsp:spPr>
        <a:xfrm>
          <a:off x="3360420" y="1074420"/>
          <a:ext cx="2880359" cy="14325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 sz="1400" b="1" i="0" u="sng" kern="1200" dirty="0"/>
            <a:t>Inseparable Link</a:t>
          </a:r>
          <a:r>
            <a:rPr lang="en" sz="1400" b="0" i="0" u="none" kern="1200" dirty="0"/>
            <a:t>: </a:t>
          </a:r>
        </a:p>
        <a:p>
          <a:pPr marL="0" lvl="0" indent="0" algn="ctr" defTabSz="622300">
            <a:lnSpc>
              <a:spcPct val="90000"/>
            </a:lnSpc>
            <a:spcBef>
              <a:spcPct val="0"/>
            </a:spcBef>
            <a:spcAft>
              <a:spcPct val="35000"/>
            </a:spcAft>
            <a:buNone/>
          </a:pPr>
          <a:r>
            <a:rPr lang="en" sz="1400" b="0" i="0" u="none" kern="1200" dirty="0"/>
            <a:t>A close link between secondary activities and personal appearance is assumed if income from secondary activities wouldn't exist without the main performance.</a:t>
          </a:r>
          <a:endParaRPr lang="el-GR" sz="1400" kern="1200" dirty="0"/>
        </a:p>
      </dsp:txBody>
      <dsp:txXfrm>
        <a:off x="3430352" y="1144352"/>
        <a:ext cx="2740495" cy="1292696"/>
      </dsp:txXfrm>
    </dsp:sp>
    <dsp:sp modelId="{96D52848-C219-704E-8949-2DF704B77C3B}">
      <dsp:nvSpPr>
        <dsp:cNvPr id="0" name=""/>
        <dsp:cNvSpPr/>
      </dsp:nvSpPr>
      <dsp:spPr>
        <a:xfrm>
          <a:off x="6395486" y="1074420"/>
          <a:ext cx="2880359" cy="14325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 sz="1400" b="1" i="0" u="sng" kern="1200" dirty="0"/>
            <a:t>Interpretation Difficulties</a:t>
          </a:r>
          <a:r>
            <a:rPr lang="en" sz="1400" b="0" i="0" u="none" kern="1200" dirty="0"/>
            <a:t>: Challenges arise with sponsorship, advertising, royalties, and portrait rights. The OECD commentary provides examples, but uncertainty remains.</a:t>
          </a:r>
          <a:endParaRPr lang="el-GR" sz="1400" kern="1200" dirty="0"/>
        </a:p>
      </dsp:txBody>
      <dsp:txXfrm>
        <a:off x="6465418" y="1144352"/>
        <a:ext cx="2740495" cy="12926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20EC3-9732-0849-8AA0-8CA638A2913A}">
      <dsp:nvSpPr>
        <dsp:cNvPr id="0" name=""/>
        <dsp:cNvSpPr/>
      </dsp:nvSpPr>
      <dsp:spPr>
        <a:xfrm>
          <a:off x="2971290" y="706053"/>
          <a:ext cx="545190" cy="91440"/>
        </a:xfrm>
        <a:custGeom>
          <a:avLst/>
          <a:gdLst/>
          <a:ahLst/>
          <a:cxnLst/>
          <a:rect l="0" t="0" r="0" b="0"/>
          <a:pathLst>
            <a:path>
              <a:moveTo>
                <a:pt x="0" y="45720"/>
              </a:moveTo>
              <a:lnTo>
                <a:pt x="545190"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229490" y="748894"/>
        <a:ext cx="28789" cy="5757"/>
      </dsp:txXfrm>
    </dsp:sp>
    <dsp:sp modelId="{6F545DFB-2CD4-9D4F-B2C0-6C2F48A96CF4}">
      <dsp:nvSpPr>
        <dsp:cNvPr id="0" name=""/>
        <dsp:cNvSpPr/>
      </dsp:nvSpPr>
      <dsp:spPr>
        <a:xfrm>
          <a:off x="469652" y="741"/>
          <a:ext cx="2503437" cy="150206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71" tIns="128764" rIns="122671" bIns="128764" numCol="1" spcCol="1270" anchor="ctr" anchorCtr="0">
          <a:noAutofit/>
        </a:bodyPr>
        <a:lstStyle/>
        <a:p>
          <a:pPr marL="0" lvl="0" indent="0" algn="ctr" defTabSz="622300">
            <a:lnSpc>
              <a:spcPct val="90000"/>
            </a:lnSpc>
            <a:spcBef>
              <a:spcPct val="0"/>
            </a:spcBef>
            <a:spcAft>
              <a:spcPct val="35000"/>
            </a:spcAft>
            <a:buNone/>
          </a:pPr>
          <a:r>
            <a:rPr lang="en" sz="1400" b="1" kern="1200" dirty="0"/>
            <a:t>Gross Taxation: </a:t>
          </a:r>
          <a:endParaRPr lang="el-GR" sz="1400" b="1" kern="1200" dirty="0"/>
        </a:p>
        <a:p>
          <a:pPr marL="0" lvl="0" indent="0" algn="ctr" defTabSz="622300">
            <a:lnSpc>
              <a:spcPct val="90000"/>
            </a:lnSpc>
            <a:spcBef>
              <a:spcPct val="0"/>
            </a:spcBef>
            <a:spcAft>
              <a:spcPct val="35000"/>
            </a:spcAft>
            <a:buNone/>
          </a:pPr>
          <a:r>
            <a:rPr lang="en" sz="1400" kern="1200" dirty="0"/>
            <a:t>Tax is levied on total income without deducting expenses (travel, accommodation), leading to </a:t>
          </a:r>
          <a:r>
            <a:rPr lang="en" sz="1400" kern="1200" dirty="0" err="1"/>
            <a:t>overtaxation</a:t>
          </a:r>
          <a:r>
            <a:rPr lang="en" sz="1400" kern="1200" dirty="0"/>
            <a:t>.</a:t>
          </a:r>
        </a:p>
        <a:p>
          <a:pPr marL="0" lvl="0" indent="0" algn="ctr" defTabSz="622300">
            <a:lnSpc>
              <a:spcPct val="90000"/>
            </a:lnSpc>
            <a:spcBef>
              <a:spcPct val="0"/>
            </a:spcBef>
            <a:spcAft>
              <a:spcPct val="35000"/>
            </a:spcAft>
            <a:buNone/>
          </a:pPr>
          <a:r>
            <a:rPr lang="en" sz="1400" kern="1200" dirty="0"/>
            <a:t>.</a:t>
          </a:r>
          <a:endParaRPr lang="el-GR" sz="1400" kern="1200" dirty="0"/>
        </a:p>
      </dsp:txBody>
      <dsp:txXfrm>
        <a:off x="469652" y="741"/>
        <a:ext cx="2503437" cy="1502062"/>
      </dsp:txXfrm>
    </dsp:sp>
    <dsp:sp modelId="{87D0DAB9-B391-474C-B090-A5B50F91C12F}">
      <dsp:nvSpPr>
        <dsp:cNvPr id="0" name=""/>
        <dsp:cNvSpPr/>
      </dsp:nvSpPr>
      <dsp:spPr>
        <a:xfrm>
          <a:off x="6050518" y="706053"/>
          <a:ext cx="545190" cy="91440"/>
        </a:xfrm>
        <a:custGeom>
          <a:avLst/>
          <a:gdLst/>
          <a:ahLst/>
          <a:cxnLst/>
          <a:rect l="0" t="0" r="0" b="0"/>
          <a:pathLst>
            <a:path>
              <a:moveTo>
                <a:pt x="0" y="45720"/>
              </a:moveTo>
              <a:lnTo>
                <a:pt x="545190"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308719" y="748894"/>
        <a:ext cx="28789" cy="5757"/>
      </dsp:txXfrm>
    </dsp:sp>
    <dsp:sp modelId="{BC331344-0204-9A41-A8EB-4453FE98DBC8}">
      <dsp:nvSpPr>
        <dsp:cNvPr id="0" name=""/>
        <dsp:cNvSpPr/>
      </dsp:nvSpPr>
      <dsp:spPr>
        <a:xfrm>
          <a:off x="3548881" y="741"/>
          <a:ext cx="2503437" cy="150206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71" tIns="128764" rIns="122671" bIns="128764" numCol="1" spcCol="1270" anchor="ctr" anchorCtr="0">
          <a:noAutofit/>
        </a:bodyPr>
        <a:lstStyle/>
        <a:p>
          <a:pPr marL="0" lvl="0" indent="0" algn="ctr" defTabSz="622300">
            <a:lnSpc>
              <a:spcPct val="90000"/>
            </a:lnSpc>
            <a:spcBef>
              <a:spcPct val="0"/>
            </a:spcBef>
            <a:spcAft>
              <a:spcPct val="35000"/>
            </a:spcAft>
            <a:buNone/>
          </a:pPr>
          <a:r>
            <a:rPr lang="en" sz="1400" b="1" kern="1200" dirty="0"/>
            <a:t>Tax Credit Gaps:</a:t>
          </a:r>
          <a:r>
            <a:rPr lang="en" sz="1400" kern="1200" dirty="0"/>
            <a:t> </a:t>
          </a:r>
          <a:endParaRPr lang="el-GR" sz="1400" kern="1200" dirty="0"/>
        </a:p>
        <a:p>
          <a:pPr marL="0" lvl="0" indent="0" algn="ctr" defTabSz="622300">
            <a:lnSpc>
              <a:spcPct val="90000"/>
            </a:lnSpc>
            <a:spcBef>
              <a:spcPct val="0"/>
            </a:spcBef>
            <a:spcAft>
              <a:spcPct val="35000"/>
            </a:spcAft>
            <a:buNone/>
          </a:pPr>
          <a:r>
            <a:rPr lang="en" sz="1400" kern="1200" dirty="0"/>
            <a:t>Foreign tax often exceeds the residence country's limit, causing unrecoverable financial loss.</a:t>
          </a:r>
          <a:endParaRPr lang="el-GR" sz="1400" kern="1200" dirty="0"/>
        </a:p>
      </dsp:txBody>
      <dsp:txXfrm>
        <a:off x="3548881" y="741"/>
        <a:ext cx="2503437" cy="1502062"/>
      </dsp:txXfrm>
    </dsp:sp>
    <dsp:sp modelId="{19F8A341-A68B-084A-B54F-F0564222EA05}">
      <dsp:nvSpPr>
        <dsp:cNvPr id="0" name=""/>
        <dsp:cNvSpPr/>
      </dsp:nvSpPr>
      <dsp:spPr>
        <a:xfrm>
          <a:off x="1721371" y="1501004"/>
          <a:ext cx="6158457" cy="545190"/>
        </a:xfrm>
        <a:custGeom>
          <a:avLst/>
          <a:gdLst/>
          <a:ahLst/>
          <a:cxnLst/>
          <a:rect l="0" t="0" r="0" b="0"/>
          <a:pathLst>
            <a:path>
              <a:moveTo>
                <a:pt x="6158457" y="0"/>
              </a:moveTo>
              <a:lnTo>
                <a:pt x="6158457" y="289695"/>
              </a:lnTo>
              <a:lnTo>
                <a:pt x="0" y="289695"/>
              </a:lnTo>
              <a:lnTo>
                <a:pt x="0" y="54519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645967" y="1770721"/>
        <a:ext cx="309265" cy="5757"/>
      </dsp:txXfrm>
    </dsp:sp>
    <dsp:sp modelId="{5EC140AF-6969-DA45-A0B1-7403693B061A}">
      <dsp:nvSpPr>
        <dsp:cNvPr id="0" name=""/>
        <dsp:cNvSpPr/>
      </dsp:nvSpPr>
      <dsp:spPr>
        <a:xfrm>
          <a:off x="6628109" y="741"/>
          <a:ext cx="2503437" cy="150206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71" tIns="128764" rIns="122671" bIns="128764" numCol="1" spcCol="1270" anchor="ctr" anchorCtr="0">
          <a:noAutofit/>
        </a:bodyPr>
        <a:lstStyle/>
        <a:p>
          <a:pPr marL="0" lvl="0" indent="0" algn="ctr" defTabSz="622300">
            <a:lnSpc>
              <a:spcPct val="90000"/>
            </a:lnSpc>
            <a:spcBef>
              <a:spcPct val="0"/>
            </a:spcBef>
            <a:spcAft>
              <a:spcPct val="35000"/>
            </a:spcAft>
            <a:buNone/>
          </a:pPr>
          <a:r>
            <a:rPr lang="en" sz="1400" b="1" kern="1200" dirty="0"/>
            <a:t>Double Taxation Risk:</a:t>
          </a:r>
          <a:r>
            <a:rPr lang="en" sz="1400" kern="1200" dirty="0"/>
            <a:t> </a:t>
          </a:r>
          <a:endParaRPr lang="el-GR" sz="1400" kern="1200" dirty="0"/>
        </a:p>
        <a:p>
          <a:pPr marL="0" lvl="0" indent="0" algn="ctr" defTabSz="622300">
            <a:lnSpc>
              <a:spcPct val="90000"/>
            </a:lnSpc>
            <a:spcBef>
              <a:spcPct val="0"/>
            </a:spcBef>
            <a:spcAft>
              <a:spcPct val="35000"/>
            </a:spcAft>
            <a:buNone/>
          </a:pPr>
          <a:r>
            <a:rPr lang="en" sz="1400" kern="1200" dirty="0"/>
            <a:t>Conflicts in legal status or missing paperwork can lead to being taxed twice on the same income.</a:t>
          </a:r>
          <a:endParaRPr lang="el-GR" sz="1400" kern="1200" dirty="0"/>
        </a:p>
      </dsp:txBody>
      <dsp:txXfrm>
        <a:off x="6628109" y="741"/>
        <a:ext cx="2503437" cy="1502062"/>
      </dsp:txXfrm>
    </dsp:sp>
    <dsp:sp modelId="{A2D881FA-3CB7-3242-AC4E-3D3A52BC52D9}">
      <dsp:nvSpPr>
        <dsp:cNvPr id="0" name=""/>
        <dsp:cNvSpPr/>
      </dsp:nvSpPr>
      <dsp:spPr>
        <a:xfrm>
          <a:off x="2971290" y="2783906"/>
          <a:ext cx="545190" cy="91440"/>
        </a:xfrm>
        <a:custGeom>
          <a:avLst/>
          <a:gdLst/>
          <a:ahLst/>
          <a:cxnLst/>
          <a:rect l="0" t="0" r="0" b="0"/>
          <a:pathLst>
            <a:path>
              <a:moveTo>
                <a:pt x="0" y="45720"/>
              </a:moveTo>
              <a:lnTo>
                <a:pt x="545190" y="45720"/>
              </a:lnTo>
            </a:path>
          </a:pathLst>
        </a:custGeom>
        <a:noFill/>
        <a:ln w="6350" cap="flat" cmpd="sng" algn="in">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229490" y="2826747"/>
        <a:ext cx="28789" cy="5757"/>
      </dsp:txXfrm>
    </dsp:sp>
    <dsp:sp modelId="{773D5973-3374-F345-AE28-0A1FCFA936FF}">
      <dsp:nvSpPr>
        <dsp:cNvPr id="0" name=""/>
        <dsp:cNvSpPr/>
      </dsp:nvSpPr>
      <dsp:spPr>
        <a:xfrm>
          <a:off x="469652" y="2078595"/>
          <a:ext cx="2503437" cy="150206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71" tIns="128764" rIns="122671" bIns="128764" numCol="1" spcCol="1270" anchor="ctr" anchorCtr="0">
          <a:noAutofit/>
        </a:bodyPr>
        <a:lstStyle/>
        <a:p>
          <a:pPr marL="0" lvl="0" indent="0" algn="ctr" defTabSz="622300">
            <a:lnSpc>
              <a:spcPct val="90000"/>
            </a:lnSpc>
            <a:spcBef>
              <a:spcPct val="0"/>
            </a:spcBef>
            <a:spcAft>
              <a:spcPct val="35000"/>
            </a:spcAft>
            <a:buNone/>
          </a:pPr>
          <a:r>
            <a:rPr lang="en" sz="1400" b="1" kern="1200" dirty="0"/>
            <a:t>High Compliance Costs:</a:t>
          </a:r>
          <a:r>
            <a:rPr lang="en" sz="1400" kern="1200" dirty="0"/>
            <a:t> </a:t>
          </a:r>
          <a:endParaRPr lang="el-GR" sz="1400" kern="1200" dirty="0"/>
        </a:p>
        <a:p>
          <a:pPr marL="0" lvl="0" indent="0" algn="ctr" defTabSz="622300">
            <a:lnSpc>
              <a:spcPct val="90000"/>
            </a:lnSpc>
            <a:spcBef>
              <a:spcPct val="0"/>
            </a:spcBef>
            <a:spcAft>
              <a:spcPct val="35000"/>
            </a:spcAft>
            <a:buNone/>
          </a:pPr>
          <a:r>
            <a:rPr lang="en" sz="1400" kern="1200" dirty="0"/>
            <a:t>Excessive bureaucracy for short-term international performances compared to the actual earnings.</a:t>
          </a:r>
          <a:endParaRPr lang="el-GR" sz="1400" kern="1200" dirty="0"/>
        </a:p>
      </dsp:txBody>
      <dsp:txXfrm>
        <a:off x="469652" y="2078595"/>
        <a:ext cx="2503437" cy="1502062"/>
      </dsp:txXfrm>
    </dsp:sp>
    <dsp:sp modelId="{B24D5814-E3A7-9A45-846E-33E6C98659E9}">
      <dsp:nvSpPr>
        <dsp:cNvPr id="0" name=""/>
        <dsp:cNvSpPr/>
      </dsp:nvSpPr>
      <dsp:spPr>
        <a:xfrm>
          <a:off x="3548881" y="2078595"/>
          <a:ext cx="2503437" cy="1502062"/>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71" tIns="128764" rIns="122671" bIns="128764" numCol="1" spcCol="1270" anchor="ctr" anchorCtr="0">
          <a:noAutofit/>
        </a:bodyPr>
        <a:lstStyle/>
        <a:p>
          <a:pPr marL="0" lvl="0" indent="0" algn="ctr" defTabSz="622300">
            <a:lnSpc>
              <a:spcPct val="90000"/>
            </a:lnSpc>
            <a:spcBef>
              <a:spcPct val="0"/>
            </a:spcBef>
            <a:spcAft>
              <a:spcPct val="35000"/>
            </a:spcAft>
            <a:buNone/>
          </a:pPr>
          <a:r>
            <a:rPr lang="en" sz="1400" b="1" kern="1200" dirty="0"/>
            <a:t>Administrative Burden:</a:t>
          </a:r>
          <a:r>
            <a:rPr lang="en" sz="1400" kern="1200" dirty="0"/>
            <a:t> </a:t>
          </a:r>
          <a:endParaRPr lang="el-GR" sz="1400" kern="1200" dirty="0"/>
        </a:p>
        <a:p>
          <a:pPr marL="0" lvl="0" indent="0" algn="ctr" defTabSz="622300">
            <a:lnSpc>
              <a:spcPct val="90000"/>
            </a:lnSpc>
            <a:spcBef>
              <a:spcPct val="0"/>
            </a:spcBef>
            <a:spcAft>
              <a:spcPct val="35000"/>
            </a:spcAft>
            <a:buNone/>
          </a:pPr>
          <a:r>
            <a:rPr lang="en" sz="1400" kern="1200" dirty="0"/>
            <a:t>Difficulty for group acts (e.g., orchestras) to allocate foreign tax credits to individual members</a:t>
          </a:r>
          <a:endParaRPr lang="el-GR" sz="1400" kern="1200" dirty="0"/>
        </a:p>
      </dsp:txBody>
      <dsp:txXfrm>
        <a:off x="3548881" y="2078595"/>
        <a:ext cx="2503437" cy="150206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B4336-3A2F-104D-ADE3-5881CDDF53F1}" type="datetimeFigureOut">
              <a:rPr lang="el-GR" smtClean="0"/>
              <a:t>7/1/26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65594-489F-AA49-9CB9-1B3091AE9CCF}" type="slidenum">
              <a:rPr lang="el-GR" smtClean="0"/>
              <a:t>‹#›</a:t>
            </a:fld>
            <a:endParaRPr lang="el-GR"/>
          </a:p>
        </p:txBody>
      </p:sp>
    </p:spTree>
    <p:extLst>
      <p:ext uri="{BB962C8B-B14F-4D97-AF65-F5344CB8AC3E}">
        <p14:creationId xmlns:p14="http://schemas.microsoft.com/office/powerpoint/2010/main" val="113823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1/7/26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l-GR"/>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grpSp>
    </p:spTree>
    <p:extLst>
      <p:ext uri="{BB962C8B-B14F-4D97-AF65-F5344CB8AC3E}">
        <p14:creationId xmlns:p14="http://schemas.microsoft.com/office/powerpoint/2010/main" val="33464536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171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8119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1/7/26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94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1/7/26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741743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1/7/26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3107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1/7/26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2946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1/7/26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6785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1/7/26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1052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1/7/26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2678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1/7/26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441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1/7/26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2859496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06DE66-B653-CBC6-32BF-0E51D4E37AE3}"/>
              </a:ext>
            </a:extLst>
          </p:cNvPr>
          <p:cNvSpPr>
            <a:spLocks noGrp="1"/>
          </p:cNvSpPr>
          <p:nvPr>
            <p:ph type="ctrTitle"/>
          </p:nvPr>
        </p:nvSpPr>
        <p:spPr>
          <a:xfrm>
            <a:off x="1478521" y="1480930"/>
            <a:ext cx="5751537" cy="3848521"/>
          </a:xfrm>
        </p:spPr>
        <p:txBody>
          <a:bodyPr anchor="ctr">
            <a:normAutofit/>
          </a:bodyPr>
          <a:lstStyle/>
          <a:p>
            <a:pPr algn="r"/>
            <a:r>
              <a:rPr lang="en-US" sz="6100"/>
              <a:t>Cross border taxation of athletes and artists</a:t>
            </a:r>
            <a:endParaRPr lang="el-GR" sz="6100"/>
          </a:p>
        </p:txBody>
      </p:sp>
      <p:sp>
        <p:nvSpPr>
          <p:cNvPr id="3" name="Υπότιτλος 2">
            <a:extLst>
              <a:ext uri="{FF2B5EF4-FFF2-40B4-BE49-F238E27FC236}">
                <a16:creationId xmlns:a16="http://schemas.microsoft.com/office/drawing/2014/main" id="{F9BB92BC-9A85-D1DA-E047-D82B07B83F39}"/>
              </a:ext>
            </a:extLst>
          </p:cNvPr>
          <p:cNvSpPr>
            <a:spLocks noGrp="1"/>
          </p:cNvSpPr>
          <p:nvPr>
            <p:ph type="subTitle" idx="1"/>
          </p:nvPr>
        </p:nvSpPr>
        <p:spPr>
          <a:xfrm>
            <a:off x="8119870" y="1480929"/>
            <a:ext cx="2593610" cy="3848522"/>
          </a:xfrm>
        </p:spPr>
        <p:txBody>
          <a:bodyPr anchor="ctr">
            <a:normAutofit/>
          </a:bodyPr>
          <a:lstStyle/>
          <a:p>
            <a:pPr>
              <a:spcAft>
                <a:spcPts val="600"/>
              </a:spcAft>
            </a:pPr>
            <a:r>
              <a:rPr lang="en-US" dirty="0"/>
              <a:t>IELS – International and European Tax Law 2025 – 2026</a:t>
            </a:r>
          </a:p>
          <a:p>
            <a:pPr>
              <a:spcAft>
                <a:spcPts val="600"/>
              </a:spcAft>
            </a:pPr>
            <a:r>
              <a:rPr lang="en-US" dirty="0"/>
              <a:t>Georgia Psycha</a:t>
            </a:r>
          </a:p>
          <a:p>
            <a:pPr algn="l">
              <a:spcAft>
                <a:spcPts val="600"/>
              </a:spcAft>
            </a:pPr>
            <a:endParaRPr lang="el-GR" dirty="0"/>
          </a:p>
        </p:txBody>
      </p:sp>
    </p:spTree>
    <p:extLst>
      <p:ext uri="{BB962C8B-B14F-4D97-AF65-F5344CB8AC3E}">
        <p14:creationId xmlns:p14="http://schemas.microsoft.com/office/powerpoint/2010/main" val="3070326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291F74-8377-C4CB-F231-45E7F6F938C3}"/>
              </a:ext>
            </a:extLst>
          </p:cNvPr>
          <p:cNvSpPr>
            <a:spLocks noGrp="1"/>
          </p:cNvSpPr>
          <p:nvPr>
            <p:ph type="title"/>
          </p:nvPr>
        </p:nvSpPr>
        <p:spPr>
          <a:xfrm>
            <a:off x="887896" y="331303"/>
            <a:ext cx="6308034" cy="1404731"/>
          </a:xfrm>
        </p:spPr>
        <p:txBody>
          <a:bodyPr>
            <a:normAutofit/>
          </a:bodyPr>
          <a:lstStyle/>
          <a:p>
            <a:r>
              <a:rPr lang="en-US" sz="3400" b="1" dirty="0"/>
              <a:t>Article 17 par. 2 OECD - </a:t>
            </a:r>
            <a:r>
              <a:rPr lang="en" sz="3400" b="1" dirty="0"/>
              <a:t>Income Accruing to Other Persons</a:t>
            </a:r>
            <a:endParaRPr lang="el-GR" sz="3400" b="1" dirty="0"/>
          </a:p>
        </p:txBody>
      </p:sp>
      <p:sp>
        <p:nvSpPr>
          <p:cNvPr id="3" name="Θέση περιεχομένου 2">
            <a:extLst>
              <a:ext uri="{FF2B5EF4-FFF2-40B4-BE49-F238E27FC236}">
                <a16:creationId xmlns:a16="http://schemas.microsoft.com/office/drawing/2014/main" id="{C62704A8-33A8-A311-0B93-9E92E5989B5D}"/>
              </a:ext>
            </a:extLst>
          </p:cNvPr>
          <p:cNvSpPr>
            <a:spLocks noGrp="1"/>
          </p:cNvSpPr>
          <p:nvPr>
            <p:ph idx="1"/>
          </p:nvPr>
        </p:nvSpPr>
        <p:spPr>
          <a:xfrm>
            <a:off x="887896" y="1417984"/>
            <a:ext cx="6308034" cy="522135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US" sz="1100" b="1" dirty="0"/>
              <a:t>1. Scope </a:t>
            </a:r>
          </a:p>
          <a:p>
            <a:r>
              <a:rPr lang="en" sz="1050" dirty="0"/>
              <a:t>Applies when income from an entertainer’s or sportsperson’s activities </a:t>
            </a:r>
            <a:r>
              <a:rPr lang="en" sz="1050" b="1" dirty="0"/>
              <a:t>accrues to another person</a:t>
            </a:r>
            <a:r>
              <a:rPr lang="en" sz="1050" dirty="0"/>
              <a:t> instead of the performer.</a:t>
            </a:r>
          </a:p>
          <a:p>
            <a:r>
              <a:rPr lang="en" sz="1050" dirty="0"/>
              <a:t>Allows the </a:t>
            </a:r>
            <a:r>
              <a:rPr lang="en" sz="1050" b="1" dirty="0"/>
              <a:t>source state</a:t>
            </a:r>
            <a:r>
              <a:rPr lang="en" sz="1050" dirty="0"/>
              <a:t> to tax that income, even if it cannot “look through” the intermediary under domestic law.</a:t>
            </a:r>
          </a:p>
          <a:p>
            <a:r>
              <a:rPr lang="en" sz="1050" dirty="0"/>
              <a:t>Tax may apply </a:t>
            </a:r>
            <a:r>
              <a:rPr lang="en" sz="1050" b="1" dirty="0"/>
              <a:t>even without a permanent establishment</a:t>
            </a:r>
            <a:r>
              <a:rPr lang="en" sz="1050" dirty="0"/>
              <a:t>.</a:t>
            </a:r>
          </a:p>
          <a:p>
            <a:pPr marL="0" indent="0">
              <a:buNone/>
            </a:pPr>
            <a:endParaRPr lang="en" sz="1050" dirty="0"/>
          </a:p>
          <a:p>
            <a:pPr marL="0" indent="0">
              <a:buNone/>
            </a:pPr>
            <a:r>
              <a:rPr lang="en" sz="1100" b="1" dirty="0"/>
              <a:t>2. Main Situations Covered</a:t>
            </a:r>
          </a:p>
          <a:p>
            <a:r>
              <a:rPr lang="en" sz="1050" b="1" dirty="0"/>
              <a:t>Management companies</a:t>
            </a:r>
            <a:r>
              <a:rPr lang="en" sz="1050" dirty="0"/>
              <a:t> receiving income for performers (even if not legal entities).</a:t>
            </a:r>
          </a:p>
          <a:p>
            <a:r>
              <a:rPr lang="en" sz="1050" b="1" dirty="0"/>
              <a:t>Teams, troupes, orchestras</a:t>
            </a:r>
            <a:r>
              <a:rPr lang="en" sz="1050" dirty="0"/>
              <a:t> receiving performance income as legal entities;</a:t>
            </a:r>
          </a:p>
          <a:p>
            <a:pPr lvl="1"/>
            <a:r>
              <a:rPr lang="en" sz="1050" i="0" dirty="0"/>
              <a:t>Individuals taxed under </a:t>
            </a:r>
            <a:r>
              <a:rPr lang="en" sz="1050" b="1" i="0" dirty="0"/>
              <a:t>Art. 17(1)</a:t>
            </a:r>
            <a:endParaRPr lang="en" sz="1050" i="0" dirty="0"/>
          </a:p>
          <a:p>
            <a:pPr lvl="1"/>
            <a:r>
              <a:rPr lang="en" sz="1050" i="0" dirty="0"/>
              <a:t>Entity’s profit element taxed under </a:t>
            </a:r>
            <a:r>
              <a:rPr lang="en" sz="1050" b="1" i="0" dirty="0"/>
              <a:t>Art. 17(2)</a:t>
            </a:r>
            <a:endParaRPr lang="en" sz="1050" i="0" dirty="0"/>
          </a:p>
          <a:p>
            <a:r>
              <a:rPr lang="en" sz="1050" b="1" dirty="0"/>
              <a:t>Star‑companies</a:t>
            </a:r>
            <a:r>
              <a:rPr lang="en" sz="1050" dirty="0"/>
              <a:t> used for tax avoidance, where income is diverted away from the performer.</a:t>
            </a:r>
          </a:p>
          <a:p>
            <a:pPr marL="0" indent="0">
              <a:buNone/>
            </a:pPr>
            <a:endParaRPr lang="en" sz="1050" dirty="0"/>
          </a:p>
          <a:p>
            <a:pPr marL="0" indent="0">
              <a:buNone/>
            </a:pPr>
            <a:r>
              <a:rPr lang="en" sz="1100" b="1" dirty="0"/>
              <a:t>3. Key Principals</a:t>
            </a:r>
          </a:p>
          <a:p>
            <a:r>
              <a:rPr lang="en" sz="1050" b="1" dirty="0"/>
              <a:t>Source taxation of diverted income:</a:t>
            </a:r>
            <a:r>
              <a:rPr lang="en" sz="1050" dirty="0"/>
              <a:t> The source state may tax performance income even when it is paid to another person or entity.</a:t>
            </a:r>
          </a:p>
          <a:p>
            <a:r>
              <a:rPr lang="en" sz="1050" b="1" dirty="0"/>
              <a:t>Anti‑avoidance focus:</a:t>
            </a:r>
            <a:r>
              <a:rPr lang="en" sz="1050" dirty="0"/>
              <a:t> Covers management companies, teams, and star‑companies used to divert income away from the performer.</a:t>
            </a:r>
          </a:p>
          <a:p>
            <a:r>
              <a:rPr lang="en" sz="1050" b="1" dirty="0"/>
              <a:t>No double taxation:</a:t>
            </a:r>
            <a:r>
              <a:rPr lang="en" sz="1050" dirty="0"/>
              <a:t> Income must be allocated so performer and entity are not taxed twice on the same amount.</a:t>
            </a:r>
          </a:p>
          <a:p>
            <a:pPr marL="0" indent="0">
              <a:buNone/>
            </a:pPr>
            <a:endParaRPr lang="en" sz="700" dirty="0"/>
          </a:p>
          <a:p>
            <a:pPr marL="0" indent="0">
              <a:buNone/>
            </a:pPr>
            <a:endParaRPr lang="en" sz="700" dirty="0"/>
          </a:p>
          <a:p>
            <a:endParaRPr lang="el-GR" sz="700" dirty="0"/>
          </a:p>
        </p:txBody>
      </p:sp>
      <p:pic>
        <p:nvPicPr>
          <p:cNvPr id="5" name="Picture 4" descr="Κωδικοί σε έγγραφα">
            <a:extLst>
              <a:ext uri="{FF2B5EF4-FFF2-40B4-BE49-F238E27FC236}">
                <a16:creationId xmlns:a16="http://schemas.microsoft.com/office/drawing/2014/main" id="{7739E053-F207-4953-9C71-1B33AA30527C}"/>
              </a:ext>
            </a:extLst>
          </p:cNvPr>
          <p:cNvPicPr>
            <a:picLocks noChangeAspect="1"/>
          </p:cNvPicPr>
          <p:nvPr/>
        </p:nvPicPr>
        <p:blipFill>
          <a:blip r:embed="rId2"/>
          <a:srcRect l="27907" r="27517" b="-1"/>
          <a:stretch>
            <a:fillRect/>
          </a:stretch>
        </p:blipFill>
        <p:spPr>
          <a:xfrm>
            <a:off x="7612260" y="10"/>
            <a:ext cx="4579739" cy="6857990"/>
          </a:xfrm>
          <a:prstGeom prst="rect">
            <a:avLst/>
          </a:prstGeom>
        </p:spPr>
      </p:pic>
    </p:spTree>
    <p:extLst>
      <p:ext uri="{BB962C8B-B14F-4D97-AF65-F5344CB8AC3E}">
        <p14:creationId xmlns:p14="http://schemas.microsoft.com/office/powerpoint/2010/main" val="259641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4D768-AE58-8444-A956-D79FFA51AB2C}"/>
              </a:ext>
            </a:extLst>
          </p:cNvPr>
          <p:cNvSpPr>
            <a:spLocks noGrp="1"/>
          </p:cNvSpPr>
          <p:nvPr>
            <p:ph type="title"/>
          </p:nvPr>
        </p:nvSpPr>
        <p:spPr>
          <a:xfrm>
            <a:off x="784743" y="685800"/>
            <a:ext cx="5958837" cy="1485900"/>
          </a:xfrm>
        </p:spPr>
        <p:txBody>
          <a:bodyPr>
            <a:normAutofit/>
          </a:bodyPr>
          <a:lstStyle/>
          <a:p>
            <a:r>
              <a:rPr lang="en" sz="3700" b="1"/>
              <a:t>The Star‑Company Mechanism &amp; Article 17</a:t>
            </a:r>
            <a:r>
              <a:rPr lang="el-GR" sz="3700" b="1"/>
              <a:t>(2)</a:t>
            </a:r>
          </a:p>
        </p:txBody>
      </p:sp>
      <p:sp>
        <p:nvSpPr>
          <p:cNvPr id="3" name="Θέση περιεχομένου 2">
            <a:extLst>
              <a:ext uri="{FF2B5EF4-FFF2-40B4-BE49-F238E27FC236}">
                <a16:creationId xmlns:a16="http://schemas.microsoft.com/office/drawing/2014/main" id="{A3B19159-ED5D-6671-3203-1648B12D2A2D}"/>
              </a:ext>
            </a:extLst>
          </p:cNvPr>
          <p:cNvSpPr>
            <a:spLocks noGrp="1"/>
          </p:cNvSpPr>
          <p:nvPr>
            <p:ph idx="1"/>
          </p:nvPr>
        </p:nvSpPr>
        <p:spPr>
          <a:xfrm>
            <a:off x="784743" y="2286000"/>
            <a:ext cx="5958837" cy="3581400"/>
          </a:xfrm>
        </p:spPr>
        <p:txBody>
          <a:bodyPr>
            <a:normAutofit/>
          </a:bodyPr>
          <a:lstStyle/>
          <a:p>
            <a:pPr marL="0" indent="0">
              <a:buNone/>
            </a:pPr>
            <a:r>
              <a:rPr lang="en-US" sz="1000" dirty="0"/>
              <a:t>What is a star company</a:t>
            </a:r>
            <a:endParaRPr lang="el-GR" sz="1000" dirty="0"/>
          </a:p>
          <a:p>
            <a:r>
              <a:rPr lang="en" sz="1000" dirty="0"/>
              <a:t>A star company is a corporate entity (often a </a:t>
            </a:r>
            <a:r>
              <a:rPr lang="en-US" sz="1000" dirty="0"/>
              <a:t>single member </a:t>
            </a:r>
            <a:r>
              <a:rPr lang="en" sz="1000" dirty="0"/>
              <a:t>company) interposed between the event organizer and the artist or sportsperson.</a:t>
            </a:r>
          </a:p>
          <a:p>
            <a:r>
              <a:rPr lang="en" sz="1000" dirty="0"/>
              <a:t>Instead of the individual signing the contract, the company “leases out” their services, converting personal remuneration into corporate profit.</a:t>
            </a:r>
          </a:p>
          <a:p>
            <a:r>
              <a:rPr lang="en" sz="1000" dirty="0"/>
              <a:t>Purpose: to avoid withholding tax at source by claiming that the company has no </a:t>
            </a:r>
            <a:r>
              <a:rPr lang="en" sz="1000" b="1" dirty="0"/>
              <a:t>Permanent Establishment</a:t>
            </a:r>
            <a:r>
              <a:rPr lang="en" sz="1000" dirty="0"/>
              <a:t> in the state where the performance takes place.</a:t>
            </a:r>
          </a:p>
          <a:p>
            <a:endParaRPr lang="en" sz="1000" dirty="0"/>
          </a:p>
          <a:p>
            <a:pPr marL="0" indent="0">
              <a:buNone/>
            </a:pPr>
            <a:endParaRPr lang="el-GR" sz="1000" dirty="0"/>
          </a:p>
        </p:txBody>
      </p:sp>
      <p:sp>
        <p:nvSpPr>
          <p:cNvPr id="4" name="Ορθογώνιο 3">
            <a:extLst>
              <a:ext uri="{FF2B5EF4-FFF2-40B4-BE49-F238E27FC236}">
                <a16:creationId xmlns:a16="http://schemas.microsoft.com/office/drawing/2014/main" id="{DAE8235D-5E6B-C23B-CB87-7A510BA12211}"/>
              </a:ext>
            </a:extLst>
          </p:cNvPr>
          <p:cNvSpPr/>
          <p:nvPr/>
        </p:nvSpPr>
        <p:spPr>
          <a:xfrm>
            <a:off x="897942" y="4232413"/>
            <a:ext cx="6390753" cy="174928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 sz="1000" b="1" i="0" u="none" strike="noStrike" kern="1200" cap="none" spc="0" normalizeH="0" baseline="0" noProof="0" dirty="0">
                <a:ln>
                  <a:noFill/>
                </a:ln>
                <a:solidFill>
                  <a:srgbClr val="191B0E"/>
                </a:solidFill>
                <a:effectLst/>
                <a:uLnTx/>
                <a:uFillTx/>
                <a:latin typeface="Franklin Gothic Book" panose="020B0503020102020204"/>
                <a:ea typeface="+mn-ea"/>
                <a:cs typeface="+mn-cs"/>
              </a:rPr>
              <a:t>Example: </a:t>
            </a:r>
          </a:p>
          <a:p>
            <a:pPr marL="0" marR="0" lvl="0" indent="0" algn="l"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en" sz="1000" b="0" i="0" u="none" strike="noStrike" kern="1200" cap="none" spc="0" normalizeH="0" baseline="0" noProof="0" dirty="0">
                <a:ln>
                  <a:noFill/>
                </a:ln>
                <a:solidFill>
                  <a:srgbClr val="191B0E"/>
                </a:solidFill>
                <a:effectLst/>
                <a:uLnTx/>
                <a:uFillTx/>
                <a:latin typeface="Franklin Gothic Book" panose="020B0503020102020204"/>
                <a:ea typeface="+mn-ea"/>
                <a:cs typeface="+mn-cs"/>
              </a:rPr>
              <a:t>Imagine a famous Italian tennis player coming to Greece to participate in a tournament. The player has set up a company, “Y” based in the Bahamas. Instead of paying the athlete directly, the Greek tournament organizer pays €100,000 to Y . The scheme works as follows: the company claims that, since it has no offices or Permanent Establishment in Greece, it should not be taxed there—allowing the €100,000 to flow “clean” to the Bahamas. Under Article 17(2), however, the Greek tax authorities intervene and state that, because the income derives from the tennis player’s personal performance, they will withhold tax at source (e.g., 20%), disregarding the Bahamian company.</a:t>
            </a:r>
          </a:p>
        </p:txBody>
      </p:sp>
      <p:pic>
        <p:nvPicPr>
          <p:cNvPr id="7" name="Graphic 6" descr="Αστέρι">
            <a:extLst>
              <a:ext uri="{FF2B5EF4-FFF2-40B4-BE49-F238E27FC236}">
                <a16:creationId xmlns:a16="http://schemas.microsoft.com/office/drawing/2014/main" id="{63328E53-3EBF-A94A-4818-399C335913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119022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DFF63A-1360-45C2-5BB6-ED4E5DF3043B}"/>
              </a:ext>
            </a:extLst>
          </p:cNvPr>
          <p:cNvSpPr>
            <a:spLocks noGrp="1"/>
          </p:cNvSpPr>
          <p:nvPr>
            <p:ph type="title"/>
          </p:nvPr>
        </p:nvSpPr>
        <p:spPr>
          <a:xfrm>
            <a:off x="1371600" y="685800"/>
            <a:ext cx="9601200" cy="944217"/>
          </a:xfrm>
        </p:spPr>
        <p:txBody>
          <a:bodyPr>
            <a:normAutofit fontScale="90000"/>
          </a:bodyPr>
          <a:lstStyle/>
          <a:p>
            <a:r>
              <a:rPr lang="en" sz="3600" b="1" dirty="0"/>
              <a:t>Problems Arising in the Application of Article 17</a:t>
            </a:r>
            <a:endParaRPr lang="el-GR" sz="3600" b="1" dirty="0"/>
          </a:p>
        </p:txBody>
      </p:sp>
      <p:graphicFrame>
        <p:nvGraphicFramePr>
          <p:cNvPr id="4" name="Θέση περιεχομένου 3">
            <a:extLst>
              <a:ext uri="{FF2B5EF4-FFF2-40B4-BE49-F238E27FC236}">
                <a16:creationId xmlns:a16="http://schemas.microsoft.com/office/drawing/2014/main" id="{331AEA76-9DF0-5434-9817-555A18B1BCF2}"/>
              </a:ext>
            </a:extLst>
          </p:cNvPr>
          <p:cNvGraphicFramePr>
            <a:graphicFrameLocks noGrp="1"/>
          </p:cNvGraphicFramePr>
          <p:nvPr>
            <p:ph idx="1"/>
            <p:extLst>
              <p:ext uri="{D42A27DB-BD31-4B8C-83A1-F6EECF244321}">
                <p14:modId xmlns:p14="http://schemas.microsoft.com/office/powerpoint/2010/main" val="3936223978"/>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Σύννεφο 4">
            <a:extLst>
              <a:ext uri="{FF2B5EF4-FFF2-40B4-BE49-F238E27FC236}">
                <a16:creationId xmlns:a16="http://schemas.microsoft.com/office/drawing/2014/main" id="{40052662-98EF-438A-EB64-8BAE359F24D6}"/>
              </a:ext>
            </a:extLst>
          </p:cNvPr>
          <p:cNvSpPr/>
          <p:nvPr/>
        </p:nvSpPr>
        <p:spPr>
          <a:xfrm>
            <a:off x="7851914" y="3823252"/>
            <a:ext cx="4081669" cy="303474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Example:</a:t>
            </a:r>
            <a:endParaRPr lang="el-GR" sz="1000" dirty="0"/>
          </a:p>
          <a:p>
            <a:pPr algn="ctr"/>
            <a:r>
              <a:rPr lang="en" sz="1000" dirty="0"/>
              <a:t>Dutch chess player wins a €8,000 prize in Poland.</a:t>
            </a:r>
          </a:p>
          <a:p>
            <a:pPr algn="ctr"/>
            <a:r>
              <a:rPr lang="en" sz="1000" dirty="0"/>
              <a:t>He spent €3,500 on travel/accommodation (Net Profit: €4,500).</a:t>
            </a:r>
          </a:p>
          <a:p>
            <a:pPr algn="ctr"/>
            <a:r>
              <a:rPr lang="en" sz="1000" dirty="0"/>
              <a:t>Poland (Source): Withholds 20% on gross earnings = €1,600 tax.</a:t>
            </a:r>
          </a:p>
          <a:p>
            <a:pPr algn="ctr"/>
            <a:r>
              <a:rPr lang="en" sz="1000" dirty="0"/>
              <a:t>Netherlands (Residence): Taxes only the net profit (€4,500), resulting in only €850 tax.</a:t>
            </a:r>
          </a:p>
          <a:p>
            <a:pPr algn="ctr"/>
            <a:r>
              <a:rPr lang="en" sz="1000" dirty="0"/>
              <a:t>The player can only claim a credit for €850. He loses €750 in "excess" tax that cannot be recovered, leading to a higher tax burden than a regular professional.</a:t>
            </a:r>
          </a:p>
          <a:p>
            <a:pPr algn="ctr"/>
            <a:endParaRPr lang="el-GR" dirty="0"/>
          </a:p>
        </p:txBody>
      </p:sp>
    </p:spTree>
    <p:extLst>
      <p:ext uri="{BB962C8B-B14F-4D97-AF65-F5344CB8AC3E}">
        <p14:creationId xmlns:p14="http://schemas.microsoft.com/office/powerpoint/2010/main" val="224088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CA5583-93BB-571E-DD45-3D4CE077D51C}"/>
              </a:ext>
            </a:extLst>
          </p:cNvPr>
          <p:cNvSpPr>
            <a:spLocks noGrp="1"/>
          </p:cNvSpPr>
          <p:nvPr>
            <p:ph type="title"/>
          </p:nvPr>
        </p:nvSpPr>
        <p:spPr/>
        <p:txBody>
          <a:bodyPr/>
          <a:lstStyle/>
          <a:p>
            <a:pPr algn="ctr"/>
            <a:r>
              <a:rPr lang="en-US" dirty="0" err="1"/>
              <a:t>Comparisson</a:t>
            </a:r>
            <a:r>
              <a:rPr lang="en-US" dirty="0"/>
              <a:t> with UN and US Model</a:t>
            </a:r>
            <a:endParaRPr lang="el-GR" dirty="0"/>
          </a:p>
        </p:txBody>
      </p:sp>
      <p:sp>
        <p:nvSpPr>
          <p:cNvPr id="4" name="Θέση κειμένου 3">
            <a:extLst>
              <a:ext uri="{FF2B5EF4-FFF2-40B4-BE49-F238E27FC236}">
                <a16:creationId xmlns:a16="http://schemas.microsoft.com/office/drawing/2014/main" id="{7CE41D30-EA3D-B261-CFE8-51BFB31C61DD}"/>
              </a:ext>
            </a:extLst>
          </p:cNvPr>
          <p:cNvSpPr>
            <a:spLocks noGrp="1"/>
          </p:cNvSpPr>
          <p:nvPr>
            <p:ph type="body" idx="1"/>
          </p:nvPr>
        </p:nvSpPr>
        <p:spPr>
          <a:xfrm>
            <a:off x="1371600" y="1948070"/>
            <a:ext cx="4443984" cy="1216706"/>
          </a:xfrm>
        </p:spPr>
        <p:txBody>
          <a:bodyPr/>
          <a:lstStyle/>
          <a:p>
            <a:pPr algn="ctr"/>
            <a:r>
              <a:rPr lang="en-US" b="1" dirty="0"/>
              <a:t>UN Model</a:t>
            </a:r>
            <a:endParaRPr lang="el-GR" b="1" dirty="0"/>
          </a:p>
        </p:txBody>
      </p:sp>
      <p:sp>
        <p:nvSpPr>
          <p:cNvPr id="5" name="Θέση περιεχομένου 4">
            <a:extLst>
              <a:ext uri="{FF2B5EF4-FFF2-40B4-BE49-F238E27FC236}">
                <a16:creationId xmlns:a16="http://schemas.microsoft.com/office/drawing/2014/main" id="{6C1DA278-BE74-4CA6-4511-07679E805ACF}"/>
              </a:ext>
            </a:extLst>
          </p:cNvPr>
          <p:cNvSpPr>
            <a:spLocks noGrp="1"/>
          </p:cNvSpPr>
          <p:nvPr>
            <p:ph sz="half" idx="2"/>
          </p:nvPr>
        </p:nvSpPr>
        <p:spPr>
          <a:xfrm>
            <a:off x="1632138" y="3305206"/>
            <a:ext cx="4443984" cy="2562193"/>
          </a:xfrm>
          <a:noFill/>
          <a:ln>
            <a:noFill/>
          </a:ln>
        </p:spPr>
        <p:style>
          <a:lnRef idx="0">
            <a:scrgbClr r="0" g="0" b="0"/>
          </a:lnRef>
          <a:fillRef idx="0">
            <a:scrgbClr r="0" g="0" b="0"/>
          </a:fillRef>
          <a:effectRef idx="0">
            <a:scrgbClr r="0" g="0" b="0"/>
          </a:effectRef>
          <a:fontRef idx="minor">
            <a:schemeClr val="dk1"/>
          </a:fontRef>
        </p:style>
        <p:txBody>
          <a:bodyPr>
            <a:normAutofit fontScale="70000" lnSpcReduction="20000"/>
          </a:bodyPr>
          <a:lstStyle/>
          <a:p>
            <a:r>
              <a:rPr lang="en-US" dirty="0"/>
              <a:t>Reproduces the OECD text completely</a:t>
            </a:r>
            <a:endParaRPr lang="el-GR" dirty="0"/>
          </a:p>
        </p:txBody>
      </p:sp>
      <p:sp>
        <p:nvSpPr>
          <p:cNvPr id="6" name="Θέση κειμένου 5">
            <a:extLst>
              <a:ext uri="{FF2B5EF4-FFF2-40B4-BE49-F238E27FC236}">
                <a16:creationId xmlns:a16="http://schemas.microsoft.com/office/drawing/2014/main" id="{08326234-5581-7CFB-2F5F-2369F06F1D67}"/>
              </a:ext>
            </a:extLst>
          </p:cNvPr>
          <p:cNvSpPr>
            <a:spLocks noGrp="1"/>
          </p:cNvSpPr>
          <p:nvPr>
            <p:ph type="body" sz="quarter" idx="3"/>
          </p:nvPr>
        </p:nvSpPr>
        <p:spPr/>
        <p:txBody>
          <a:bodyPr/>
          <a:lstStyle/>
          <a:p>
            <a:pPr algn="ctr"/>
            <a:r>
              <a:rPr lang="en-US" b="1" dirty="0"/>
              <a:t>US Model</a:t>
            </a:r>
            <a:endParaRPr lang="el-GR" b="1" dirty="0"/>
          </a:p>
        </p:txBody>
      </p:sp>
      <p:sp>
        <p:nvSpPr>
          <p:cNvPr id="7" name="Θέση περιεχομένου 6">
            <a:extLst>
              <a:ext uri="{FF2B5EF4-FFF2-40B4-BE49-F238E27FC236}">
                <a16:creationId xmlns:a16="http://schemas.microsoft.com/office/drawing/2014/main" id="{7D802B74-71DA-0A21-61FD-95E2AE15AB70}"/>
              </a:ext>
            </a:extLst>
          </p:cNvPr>
          <p:cNvSpPr>
            <a:spLocks noGrp="1"/>
          </p:cNvSpPr>
          <p:nvPr>
            <p:ph sz="quarter" idx="4"/>
          </p:nvPr>
        </p:nvSpPr>
        <p:spPr/>
        <p:txBody>
          <a:bodyPr>
            <a:normAutofit fontScale="70000" lnSpcReduction="20000"/>
          </a:bodyPr>
          <a:lstStyle/>
          <a:p>
            <a:r>
              <a:rPr lang="en" dirty="0"/>
              <a:t>Entertainers and Sportsmen" (intended as gender-neutral).</a:t>
            </a:r>
          </a:p>
          <a:p>
            <a:r>
              <a:rPr lang="en" b="1" dirty="0"/>
              <a:t>The $30,000 Threshold (The Key Difference):</a:t>
            </a:r>
            <a:endParaRPr lang="en" dirty="0"/>
          </a:p>
          <a:p>
            <a:pPr marL="0" indent="0">
              <a:buNone/>
            </a:pPr>
            <a:r>
              <a:rPr lang="en" dirty="0"/>
              <a:t>Taxable in the Source State </a:t>
            </a:r>
            <a:r>
              <a:rPr lang="en" b="1" dirty="0"/>
              <a:t>only if</a:t>
            </a:r>
            <a:r>
              <a:rPr lang="en" dirty="0"/>
              <a:t> gross receipts exceed </a:t>
            </a:r>
            <a:r>
              <a:rPr lang="en" b="1" dirty="0"/>
              <a:t>$30,000</a:t>
            </a:r>
            <a:r>
              <a:rPr lang="en" dirty="0"/>
              <a:t> per year.</a:t>
            </a:r>
          </a:p>
          <a:p>
            <a:pPr marL="0" indent="0">
              <a:buNone/>
            </a:pPr>
            <a:r>
              <a:rPr lang="en" dirty="0"/>
              <a:t>Includes reimbursed expenses in the total.</a:t>
            </a:r>
          </a:p>
          <a:p>
            <a:r>
              <a:rPr lang="en" b="1" dirty="0"/>
              <a:t>Objective:</a:t>
            </a:r>
            <a:r>
              <a:rPr lang="en" dirty="0"/>
              <a:t> To protect low-earners and simplify administration for performers with modest income.</a:t>
            </a:r>
          </a:p>
          <a:p>
            <a:r>
              <a:rPr lang="en" b="1" dirty="0"/>
              <a:t>Fallback Rule:</a:t>
            </a:r>
            <a:r>
              <a:rPr lang="en" dirty="0"/>
              <a:t> If below $30,000, general rules apply (Art. 7 or Art. 14).</a:t>
            </a:r>
          </a:p>
          <a:p>
            <a:endParaRPr lang="el-GR" dirty="0"/>
          </a:p>
        </p:txBody>
      </p:sp>
    </p:spTree>
    <p:extLst>
      <p:ext uri="{BB962C8B-B14F-4D97-AF65-F5344CB8AC3E}">
        <p14:creationId xmlns:p14="http://schemas.microsoft.com/office/powerpoint/2010/main" val="362732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374FA0EE-5FF4-B4D0-3CF2-D3077A679490}"/>
              </a:ext>
            </a:extLst>
          </p:cNvPr>
          <p:cNvSpPr>
            <a:spLocks noGrp="1"/>
          </p:cNvSpPr>
          <p:nvPr>
            <p:ph type="title"/>
          </p:nvPr>
        </p:nvSpPr>
        <p:spPr>
          <a:xfrm>
            <a:off x="640081" y="791570"/>
            <a:ext cx="4018839" cy="5262390"/>
          </a:xfrm>
        </p:spPr>
        <p:txBody>
          <a:bodyPr anchor="ctr">
            <a:normAutofit/>
          </a:bodyPr>
          <a:lstStyle/>
          <a:p>
            <a:pPr algn="ctr"/>
            <a:r>
              <a:rPr lang="en-US" sz="5400" dirty="0">
                <a:solidFill>
                  <a:schemeClr val="bg2"/>
                </a:solidFill>
              </a:rPr>
              <a:t>Conclusion</a:t>
            </a:r>
            <a:endParaRPr lang="el-GR" sz="5400" dirty="0">
              <a:solidFill>
                <a:schemeClr val="bg2"/>
              </a:solidFill>
            </a:endParaRPr>
          </a:p>
        </p:txBody>
      </p:sp>
      <p:sp>
        <p:nvSpPr>
          <p:cNvPr id="17" name="Rectangle 16">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6A35C09C-C009-B019-1130-628AFB13F0F4}"/>
              </a:ext>
            </a:extLst>
          </p:cNvPr>
          <p:cNvSpPr>
            <a:spLocks noGrp="1"/>
          </p:cNvSpPr>
          <p:nvPr>
            <p:ph idx="1"/>
          </p:nvPr>
        </p:nvSpPr>
        <p:spPr>
          <a:xfrm>
            <a:off x="6176720" y="791570"/>
            <a:ext cx="4892308" cy="5262390"/>
          </a:xfrm>
        </p:spPr>
        <p:txBody>
          <a:bodyPr anchor="ctr">
            <a:normAutofit/>
          </a:bodyPr>
          <a:lstStyle/>
          <a:p>
            <a:r>
              <a:rPr lang="en" sz="1800"/>
              <a:t>Article 17 is a necessary but flawed "lex specialis</a:t>
            </a:r>
            <a:r>
              <a:rPr lang="en-US" sz="1800"/>
              <a:t>” </a:t>
            </a:r>
          </a:p>
          <a:p>
            <a:r>
              <a:rPr lang="en" sz="1800"/>
              <a:t>It stops high-level tax evasion but over-taxes low-income performers.</a:t>
            </a:r>
            <a:endParaRPr lang="el-GR" sz="1800"/>
          </a:p>
          <a:p>
            <a:pPr marL="0" indent="0">
              <a:buNone/>
            </a:pPr>
            <a:endParaRPr lang="en-US" sz="1800"/>
          </a:p>
          <a:p>
            <a:pPr marL="0" indent="0">
              <a:buNone/>
            </a:pPr>
            <a:r>
              <a:rPr lang="en-US" sz="1800"/>
              <a:t>Proposed solutions:</a:t>
            </a:r>
          </a:p>
          <a:p>
            <a:r>
              <a:rPr lang="en" sz="1800" b="1"/>
              <a:t>Monetary Thresholds:</a:t>
            </a:r>
            <a:r>
              <a:rPr lang="en" sz="1800"/>
              <a:t> Adopt the US Model ($30,000 limit) to exempt small performers.</a:t>
            </a:r>
          </a:p>
          <a:p>
            <a:r>
              <a:rPr lang="en" sz="1800" b="1"/>
              <a:t>Net Taxation:</a:t>
            </a:r>
            <a:r>
              <a:rPr lang="en" sz="1800"/>
              <a:t> Mandatory deduction of expenses at the source to prevent excessive taxation.</a:t>
            </a:r>
          </a:p>
          <a:p>
            <a:r>
              <a:rPr lang="en" sz="1800" b="1"/>
              <a:t>Digitalization:</a:t>
            </a:r>
            <a:r>
              <a:rPr lang="en" sz="1800"/>
              <a:t> Unified digital tax certificates to simplify the tax credit process.</a:t>
            </a:r>
          </a:p>
          <a:p>
            <a:pPr marL="0" indent="0">
              <a:buNone/>
            </a:pPr>
            <a:r>
              <a:rPr lang="en" sz="1800" i="1"/>
              <a:t>Taxation should support, not hinder, global cultural and athletic movement.</a:t>
            </a:r>
          </a:p>
          <a:p>
            <a:pPr marL="0" indent="0">
              <a:buNone/>
            </a:pPr>
            <a:endParaRPr lang="el-GR" sz="1800"/>
          </a:p>
        </p:txBody>
      </p:sp>
    </p:spTree>
    <p:extLst>
      <p:ext uri="{BB962C8B-B14F-4D97-AF65-F5344CB8AC3E}">
        <p14:creationId xmlns:p14="http://schemas.microsoft.com/office/powerpoint/2010/main" val="388814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84D1E3-411D-B69C-7ACD-8BB45B5729DA}"/>
              </a:ext>
            </a:extLst>
          </p:cNvPr>
          <p:cNvSpPr>
            <a:spLocks noGrp="1"/>
          </p:cNvSpPr>
          <p:nvPr>
            <p:ph type="title"/>
          </p:nvPr>
        </p:nvSpPr>
        <p:spPr/>
        <p:txBody>
          <a:bodyPr/>
          <a:lstStyle/>
          <a:p>
            <a:r>
              <a:rPr lang="en-US" dirty="0"/>
              <a:t>References</a:t>
            </a:r>
            <a:endParaRPr lang="el-GR" dirty="0"/>
          </a:p>
        </p:txBody>
      </p:sp>
      <p:sp>
        <p:nvSpPr>
          <p:cNvPr id="3" name="Θέση περιεχομένου 2">
            <a:extLst>
              <a:ext uri="{FF2B5EF4-FFF2-40B4-BE49-F238E27FC236}">
                <a16:creationId xmlns:a16="http://schemas.microsoft.com/office/drawing/2014/main" id="{8F9FAA21-A567-B6DC-DD1D-F27B858D7504}"/>
              </a:ext>
            </a:extLst>
          </p:cNvPr>
          <p:cNvSpPr>
            <a:spLocks noGrp="1"/>
          </p:cNvSpPr>
          <p:nvPr>
            <p:ph idx="1"/>
          </p:nvPr>
        </p:nvSpPr>
        <p:spPr>
          <a:xfrm>
            <a:off x="1371600" y="1616765"/>
            <a:ext cx="9601200" cy="5128592"/>
          </a:xfrm>
        </p:spPr>
        <p:txBody>
          <a:bodyPr>
            <a:normAutofit fontScale="55000" lnSpcReduction="20000"/>
          </a:bodyPr>
          <a:lstStyle/>
          <a:p>
            <a:pPr marL="0" indent="0">
              <a:buNone/>
            </a:pPr>
            <a:r>
              <a:rPr lang="en-GB" b="1" u="sng" dirty="0"/>
              <a:t>LEGISLATIVE SOURCES</a:t>
            </a:r>
            <a:endParaRPr lang="el-GR" dirty="0"/>
          </a:p>
          <a:p>
            <a:r>
              <a:rPr lang="en-US" dirty="0"/>
              <a:t>OECD Model on Income and on Capital, 2017. </a:t>
            </a:r>
            <a:endParaRPr lang="el-GR" dirty="0"/>
          </a:p>
          <a:p>
            <a:pPr lvl="0"/>
            <a:r>
              <a:rPr lang="en-US" dirty="0"/>
              <a:t>OECD Commentary on Article 17, para. 9.1.</a:t>
            </a:r>
            <a:endParaRPr lang="el-GR" dirty="0"/>
          </a:p>
          <a:p>
            <a:pPr lvl="0"/>
            <a:r>
              <a:rPr lang="en-US" dirty="0"/>
              <a:t>OECD Commentary on Article 17, para. 8-9.</a:t>
            </a:r>
            <a:endParaRPr lang="el-GR" dirty="0"/>
          </a:p>
          <a:p>
            <a:pPr lvl="0"/>
            <a:r>
              <a:rPr lang="fr-FR" dirty="0"/>
              <a:t>Para. 1 UN Model: </a:t>
            </a:r>
            <a:r>
              <a:rPr lang="fr-FR" dirty="0" err="1"/>
              <a:t>Commentary</a:t>
            </a:r>
            <a:r>
              <a:rPr lang="fr-FR" dirty="0"/>
              <a:t> on Article 17 (2017).</a:t>
            </a:r>
            <a:endParaRPr lang="el-GR" dirty="0"/>
          </a:p>
          <a:p>
            <a:pPr lvl="0"/>
            <a:r>
              <a:rPr lang="en-US" dirty="0"/>
              <a:t>Para. 1 US Model: Technical Explanation to Article 16 (2006).</a:t>
            </a:r>
            <a:endParaRPr lang="el-GR" dirty="0"/>
          </a:p>
          <a:p>
            <a:pPr marL="0" indent="0">
              <a:buNone/>
            </a:pPr>
            <a:r>
              <a:rPr lang="en-GB" b="1" u="sng" dirty="0"/>
              <a:t>DOCTRINE &amp; CASE LAW</a:t>
            </a:r>
            <a:endParaRPr lang="el-GR" dirty="0"/>
          </a:p>
          <a:p>
            <a:r>
              <a:rPr lang="en-US" dirty="0"/>
              <a:t>S. VAN OVERBEEK and D. MOLENAAR, “Sports and taxation”, GSLTR 2018, Vol. 35, 14; R. ESAU, “International tax aspects of sports – Part one”, GSLTR, 2020/03, 19.</a:t>
            </a:r>
            <a:endParaRPr lang="el-GR" dirty="0"/>
          </a:p>
          <a:p>
            <a:pPr lvl="0"/>
            <a:r>
              <a:rPr lang="en-US" dirty="0"/>
              <a:t>D. SANDLER, “Artists and Sportsmen (Art 17 OECD Model Convention)” in M. LANG, J. SCHUCH &amp; C. STARINGER, Source versus Residence. Problems Arising from the Allocation of Taxing Rights in Tax Treaty Law and Possible Alternatives, Alphen </a:t>
            </a:r>
            <a:r>
              <a:rPr lang="en-US" dirty="0" err="1"/>
              <a:t>aan</a:t>
            </a:r>
            <a:r>
              <a:rPr lang="en-US" dirty="0"/>
              <a:t> den Rijn, Kluwer Law International, 2008, 215-219.</a:t>
            </a:r>
            <a:endParaRPr lang="el-GR" dirty="0"/>
          </a:p>
          <a:p>
            <a:pPr lvl="0"/>
            <a:r>
              <a:rPr lang="en-US" dirty="0"/>
              <a:t>D. MOLENAAR, “New Options to Restrict Art. 17 for Artistes and Sportsmen”, </a:t>
            </a:r>
            <a:r>
              <a:rPr lang="en-US" dirty="0" err="1"/>
              <a:t>Intertax</a:t>
            </a:r>
            <a:r>
              <a:rPr lang="en-US" dirty="0"/>
              <a:t> 2016, </a:t>
            </a:r>
            <a:r>
              <a:rPr lang="en-US" dirty="0" err="1"/>
              <a:t>iss</a:t>
            </a:r>
            <a:r>
              <a:rPr lang="en-US" dirty="0"/>
              <a:t>. 12, 972.</a:t>
            </a:r>
          </a:p>
          <a:p>
            <a:pPr lvl="0"/>
            <a:r>
              <a:rPr lang="en-US" dirty="0"/>
              <a:t>Daniel Cane, Recognizing Esports as a Sport, The Sport Journal, May 11th 2017</a:t>
            </a:r>
            <a:r>
              <a:rPr lang="el-GR" dirty="0"/>
              <a:t> </a:t>
            </a:r>
          </a:p>
          <a:p>
            <a:pPr lvl="0"/>
            <a:r>
              <a:rPr lang="en-US" dirty="0"/>
              <a:t>R. ROHATGI, On International Taxation – volume 1, November 2018, IBFD, 236-242.</a:t>
            </a:r>
            <a:endParaRPr lang="el-GR" dirty="0"/>
          </a:p>
          <a:p>
            <a:pPr lvl="0"/>
            <a:r>
              <a:rPr lang="en-US" dirty="0"/>
              <a:t>L.A. R. TOPETE, “Analysis of the Case Law on the Scope of Article 17 of the OECD Model: Issues Resolved and Yet to Be Resolved”, Bulletin for International Taxation 2017, Vol.71, No. 3/4, 1-12.</a:t>
            </a:r>
            <a:endParaRPr lang="el-GR" dirty="0"/>
          </a:p>
          <a:p>
            <a:pPr lvl="0"/>
            <a:r>
              <a:rPr lang="en-US" dirty="0"/>
              <a:t>D. SANDLER, The taxation of international entertainers and athletes: all the world’s a stage, Deurne, Kluwer, 1995, 181.</a:t>
            </a:r>
            <a:endParaRPr lang="el-GR" dirty="0"/>
          </a:p>
          <a:p>
            <a:pPr lvl="0"/>
            <a:r>
              <a:rPr lang="en-US" dirty="0"/>
              <a:t>M. LANG (ed.), Domestic Attribution of Income and Taxation of International Entertainers and Sportspersons, Books IBFD.</a:t>
            </a:r>
            <a:endParaRPr lang="el-GR" dirty="0"/>
          </a:p>
          <a:p>
            <a:pPr lvl="0"/>
            <a:r>
              <a:rPr lang="en-US" dirty="0"/>
              <a:t>D. MOLENAAR, “Entertainers and Sportspersons Following the Updated OECD Model (2014)”, Bulletin for International Taxation 2015, January, 39.</a:t>
            </a:r>
            <a:endParaRPr lang="el-GR" dirty="0"/>
          </a:p>
          <a:p>
            <a:pPr lvl="0"/>
            <a:endParaRPr lang="el-GR" dirty="0"/>
          </a:p>
          <a:p>
            <a:pPr marL="0" indent="0">
              <a:buNone/>
            </a:pPr>
            <a:endParaRPr lang="el-GR" dirty="0"/>
          </a:p>
        </p:txBody>
      </p:sp>
    </p:spTree>
    <p:extLst>
      <p:ext uri="{BB962C8B-B14F-4D97-AF65-F5344CB8AC3E}">
        <p14:creationId xmlns:p14="http://schemas.microsoft.com/office/powerpoint/2010/main" val="288256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l-GR"/>
            </a:p>
          </p:txBody>
        </p:sp>
        <p:sp>
          <p:nvSpPr>
            <p:cNvPr id="1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l-GR"/>
            </a:p>
          </p:txBody>
        </p:sp>
      </p:grpSp>
      <p:sp>
        <p:nvSpPr>
          <p:cNvPr id="4" name="Τίτλος 3">
            <a:extLst>
              <a:ext uri="{FF2B5EF4-FFF2-40B4-BE49-F238E27FC236}">
                <a16:creationId xmlns:a16="http://schemas.microsoft.com/office/drawing/2014/main" id="{DFE2EB38-BD90-3297-E94A-49093F42625C}"/>
              </a:ext>
            </a:extLst>
          </p:cNvPr>
          <p:cNvSpPr>
            <a:spLocks noGrp="1"/>
          </p:cNvSpPr>
          <p:nvPr>
            <p:ph type="title"/>
          </p:nvPr>
        </p:nvSpPr>
        <p:spPr>
          <a:xfrm>
            <a:off x="1478522" y="1480930"/>
            <a:ext cx="5301138" cy="3254321"/>
          </a:xfrm>
        </p:spPr>
        <p:txBody>
          <a:bodyPr vert="horz" lIns="91440" tIns="45720" rIns="91440" bIns="45720" rtlCol="0" anchor="b">
            <a:normAutofit/>
          </a:bodyPr>
          <a:lstStyle/>
          <a:p>
            <a:r>
              <a:rPr lang="en-US" sz="6600" cap="all"/>
              <a:t>Thank you!	</a:t>
            </a:r>
          </a:p>
        </p:txBody>
      </p:sp>
      <p:pic>
        <p:nvPicPr>
          <p:cNvPr id="8" name="Graphic 7" descr="Χειραψία">
            <a:extLst>
              <a:ext uri="{FF2B5EF4-FFF2-40B4-BE49-F238E27FC236}">
                <a16:creationId xmlns:a16="http://schemas.microsoft.com/office/drawing/2014/main" id="{FD130532-92CB-CDEB-60F5-16FD0735F5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05675" y="1338739"/>
            <a:ext cx="3415614" cy="3415614"/>
          </a:xfrm>
          <a:prstGeom prst="rect">
            <a:avLst/>
          </a:prstGeom>
        </p:spPr>
      </p:pic>
    </p:spTree>
    <p:extLst>
      <p:ext uri="{BB962C8B-B14F-4D97-AF65-F5344CB8AC3E}">
        <p14:creationId xmlns:p14="http://schemas.microsoft.com/office/powerpoint/2010/main" val="35751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609623-A323-2772-9EB0-20543F15FEA5}"/>
              </a:ext>
            </a:extLst>
          </p:cNvPr>
          <p:cNvSpPr>
            <a:spLocks noGrp="1"/>
          </p:cNvSpPr>
          <p:nvPr>
            <p:ph type="title"/>
          </p:nvPr>
        </p:nvSpPr>
        <p:spPr/>
        <p:txBody>
          <a:bodyPr>
            <a:normAutofit/>
          </a:bodyPr>
          <a:lstStyle/>
          <a:p>
            <a:r>
              <a:rPr lang="en-US"/>
              <a:t>Introduction</a:t>
            </a:r>
            <a:endParaRPr lang="el-GR"/>
          </a:p>
        </p:txBody>
      </p:sp>
      <p:graphicFrame>
        <p:nvGraphicFramePr>
          <p:cNvPr id="7" name="Θέση περιεχομένου 6">
            <a:extLst>
              <a:ext uri="{FF2B5EF4-FFF2-40B4-BE49-F238E27FC236}">
                <a16:creationId xmlns:a16="http://schemas.microsoft.com/office/drawing/2014/main" id="{B4416F22-80DA-AAEE-5CD4-F6B33C4940CF}"/>
              </a:ext>
            </a:extLst>
          </p:cNvPr>
          <p:cNvGraphicFramePr>
            <a:graphicFrameLocks noGrp="1"/>
          </p:cNvGraphicFramePr>
          <p:nvPr>
            <p:ph idx="1"/>
            <p:extLst>
              <p:ext uri="{D42A27DB-BD31-4B8C-83A1-F6EECF244321}">
                <p14:modId xmlns:p14="http://schemas.microsoft.com/office/powerpoint/2010/main" val="172121068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59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049A9D-DDA8-3D90-2959-43B5B8410AB4}"/>
              </a:ext>
            </a:extLst>
          </p:cNvPr>
          <p:cNvSpPr>
            <a:spLocks noGrp="1"/>
          </p:cNvSpPr>
          <p:nvPr>
            <p:ph type="title"/>
          </p:nvPr>
        </p:nvSpPr>
        <p:spPr/>
        <p:txBody>
          <a:bodyPr>
            <a:normAutofit/>
          </a:bodyPr>
          <a:lstStyle/>
          <a:p>
            <a:r>
              <a:rPr lang="en" b="1" dirty="0"/>
              <a:t>What Makes Athletes and Artists a Special Case in International Taxation</a:t>
            </a:r>
            <a:endParaRPr lang="el-GR" b="1" dirty="0"/>
          </a:p>
        </p:txBody>
      </p:sp>
      <p:graphicFrame>
        <p:nvGraphicFramePr>
          <p:cNvPr id="5" name="Θέση περιεχομένου 4">
            <a:extLst>
              <a:ext uri="{FF2B5EF4-FFF2-40B4-BE49-F238E27FC236}">
                <a16:creationId xmlns:a16="http://schemas.microsoft.com/office/drawing/2014/main" id="{E86D27EE-85B8-AC24-581D-AEDE4BC835FF}"/>
              </a:ext>
            </a:extLst>
          </p:cNvPr>
          <p:cNvGraphicFramePr>
            <a:graphicFrameLocks noGrp="1"/>
          </p:cNvGraphicFramePr>
          <p:nvPr>
            <p:ph idx="1"/>
            <p:extLst>
              <p:ext uri="{D42A27DB-BD31-4B8C-83A1-F6EECF244321}">
                <p14:modId xmlns:p14="http://schemas.microsoft.com/office/powerpoint/2010/main" val="3523649790"/>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49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D0DBDE-F3F9-1B32-FBEF-B5F67016D6AD}"/>
              </a:ext>
            </a:extLst>
          </p:cNvPr>
          <p:cNvSpPr>
            <a:spLocks noGrp="1"/>
          </p:cNvSpPr>
          <p:nvPr>
            <p:ph type="title"/>
          </p:nvPr>
        </p:nvSpPr>
        <p:spPr>
          <a:xfrm>
            <a:off x="784743" y="685800"/>
            <a:ext cx="5793475" cy="1485900"/>
          </a:xfrm>
        </p:spPr>
        <p:txBody>
          <a:bodyPr>
            <a:normAutofit/>
          </a:bodyPr>
          <a:lstStyle/>
          <a:p>
            <a:r>
              <a:rPr lang="en" dirty="0"/>
              <a:t>Tax Issues &amp; Risks</a:t>
            </a:r>
            <a:endParaRPr lang="el-GR" dirty="0"/>
          </a:p>
        </p:txBody>
      </p:sp>
      <p:sp>
        <p:nvSpPr>
          <p:cNvPr id="26" name="Content Placeholder 9">
            <a:extLst>
              <a:ext uri="{FF2B5EF4-FFF2-40B4-BE49-F238E27FC236}">
                <a16:creationId xmlns:a16="http://schemas.microsoft.com/office/drawing/2014/main" id="{F53D162E-2561-5BF9-C302-92D880FC994C}"/>
              </a:ext>
            </a:extLst>
          </p:cNvPr>
          <p:cNvSpPr>
            <a:spLocks noGrp="1"/>
          </p:cNvSpPr>
          <p:nvPr>
            <p:ph idx="1"/>
          </p:nvPr>
        </p:nvSpPr>
        <p:spPr>
          <a:xfrm>
            <a:off x="784743" y="2286000"/>
            <a:ext cx="5793475" cy="3581400"/>
          </a:xfrm>
        </p:spPr>
        <p:txBody>
          <a:bodyPr>
            <a:normAutofit/>
          </a:bodyPr>
          <a:lstStyle/>
          <a:p>
            <a:r>
              <a:rPr lang="en" b="1" dirty="0"/>
              <a:t>Double Taxation</a:t>
            </a:r>
          </a:p>
          <a:p>
            <a:pPr marL="0" indent="0">
              <a:buNone/>
            </a:pPr>
            <a:r>
              <a:rPr lang="en" dirty="0"/>
              <a:t>Multiple jurisdictions seek to tax the same income, leading to unequal treatment and creating barriers to the free movement of goods and services.</a:t>
            </a:r>
            <a:endParaRPr lang="el-GR" dirty="0"/>
          </a:p>
          <a:p>
            <a:r>
              <a:rPr lang="en" b="1" dirty="0"/>
              <a:t>Tax Evasion &amp; Tax Avoidance</a:t>
            </a:r>
          </a:p>
          <a:p>
            <a:pPr marL="0" indent="0">
              <a:buNone/>
            </a:pPr>
            <a:r>
              <a:rPr lang="en" dirty="0"/>
              <a:t>The temporary presence of taxpayers and the extremely high earnings create opportunities for tax evasion, as authorities struggle to trace and verify income.</a:t>
            </a:r>
          </a:p>
          <a:p>
            <a:pPr marL="0" indent="0">
              <a:buNone/>
            </a:pPr>
            <a:endParaRPr lang="en" dirty="0"/>
          </a:p>
          <a:p>
            <a:endParaRPr lang="en-US" dirty="0"/>
          </a:p>
        </p:txBody>
      </p:sp>
      <p:pic>
        <p:nvPicPr>
          <p:cNvPr id="6" name="Θέση περιεχομένου 5" descr="Εικόνα που περιέχει κείμενο, γραφικά, κόκκινο, γραφιστική&#10;&#10;Το περιεχόμενο που δημιουργείται από AI ενδέχεται να είναι εσφαλμένο.">
            <a:extLst>
              <a:ext uri="{FF2B5EF4-FFF2-40B4-BE49-F238E27FC236}">
                <a16:creationId xmlns:a16="http://schemas.microsoft.com/office/drawing/2014/main" id="{B5AD5137-1689-E15E-0BCF-9B9A54AA1FD5}"/>
              </a:ext>
            </a:extLst>
          </p:cNvPr>
          <p:cNvPicPr>
            <a:picLocks noChangeAspect="1"/>
          </p:cNvPicPr>
          <p:nvPr/>
        </p:nvPicPr>
        <p:blipFill>
          <a:blip r:embed="rId2"/>
          <a:srcRect l="9259" r="23962"/>
          <a:stretch>
            <a:fillRect/>
          </a:stretch>
        </p:blipFill>
        <p:spPr>
          <a:xfrm>
            <a:off x="7612261" y="10"/>
            <a:ext cx="4579739" cy="6857990"/>
          </a:xfrm>
          <a:prstGeom prst="rect">
            <a:avLst/>
          </a:prstGeom>
        </p:spPr>
      </p:pic>
    </p:spTree>
    <p:extLst>
      <p:ext uri="{BB962C8B-B14F-4D97-AF65-F5344CB8AC3E}">
        <p14:creationId xmlns:p14="http://schemas.microsoft.com/office/powerpoint/2010/main" val="420207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00C2E6-A113-55BD-BE89-CE1CE40CB167}"/>
              </a:ext>
            </a:extLst>
          </p:cNvPr>
          <p:cNvSpPr>
            <a:spLocks noGrp="1"/>
          </p:cNvSpPr>
          <p:nvPr>
            <p:ph type="title"/>
          </p:nvPr>
        </p:nvSpPr>
        <p:spPr/>
        <p:txBody>
          <a:bodyPr>
            <a:normAutofit fontScale="90000"/>
          </a:bodyPr>
          <a:lstStyle/>
          <a:p>
            <a:r>
              <a:rPr lang="en-US" b="1" dirty="0"/>
              <a:t>Background of Art.17 OECD</a:t>
            </a:r>
            <a:br>
              <a:rPr lang="el-GR" b="1" dirty="0"/>
            </a:br>
            <a:br>
              <a:rPr lang="en-US" dirty="0"/>
            </a:br>
            <a:endParaRPr lang="el-GR" dirty="0"/>
          </a:p>
        </p:txBody>
      </p:sp>
      <p:graphicFrame>
        <p:nvGraphicFramePr>
          <p:cNvPr id="9" name="Θέση περιεχομένου 8">
            <a:extLst>
              <a:ext uri="{FF2B5EF4-FFF2-40B4-BE49-F238E27FC236}">
                <a16:creationId xmlns:a16="http://schemas.microsoft.com/office/drawing/2014/main" id="{AAE90BD0-80DC-27EB-7597-1A886F962185}"/>
              </a:ext>
            </a:extLst>
          </p:cNvPr>
          <p:cNvGraphicFramePr>
            <a:graphicFrameLocks noGrp="1"/>
          </p:cNvGraphicFramePr>
          <p:nvPr>
            <p:ph idx="1"/>
            <p:extLst>
              <p:ext uri="{D42A27DB-BD31-4B8C-83A1-F6EECF244321}">
                <p14:modId xmlns:p14="http://schemas.microsoft.com/office/powerpoint/2010/main" val="69399768"/>
              </p:ext>
            </p:extLst>
          </p:nvPr>
        </p:nvGraphicFramePr>
        <p:xfrm>
          <a:off x="838200" y="1676400"/>
          <a:ext cx="11353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69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2A7ADD-9DDD-A140-9946-78336352A3B2}"/>
              </a:ext>
            </a:extLst>
          </p:cNvPr>
          <p:cNvSpPr>
            <a:spLocks noGrp="1"/>
          </p:cNvSpPr>
          <p:nvPr>
            <p:ph type="title"/>
          </p:nvPr>
        </p:nvSpPr>
        <p:spPr>
          <a:xfrm>
            <a:off x="1371600" y="247650"/>
            <a:ext cx="9601200" cy="428211"/>
          </a:xfrm>
        </p:spPr>
        <p:txBody>
          <a:bodyPr>
            <a:normAutofit fontScale="90000"/>
          </a:bodyPr>
          <a:lstStyle/>
          <a:p>
            <a:r>
              <a:rPr lang="en-US" b="1" dirty="0">
                <a:solidFill>
                  <a:schemeClr val="tx1"/>
                </a:solidFill>
              </a:rPr>
              <a:t>Personal Scope: “Entertainers”</a:t>
            </a:r>
            <a:endParaRPr lang="el-GR" dirty="0">
              <a:solidFill>
                <a:schemeClr val="tx1"/>
              </a:solidFill>
            </a:endParaRPr>
          </a:p>
        </p:txBody>
      </p:sp>
      <p:grpSp>
        <p:nvGrpSpPr>
          <p:cNvPr id="8" name="Ομάδα 7">
            <a:extLst>
              <a:ext uri="{FF2B5EF4-FFF2-40B4-BE49-F238E27FC236}">
                <a16:creationId xmlns:a16="http://schemas.microsoft.com/office/drawing/2014/main" id="{FC1B53CC-8A84-F96B-A9ED-86D427CA6520}"/>
              </a:ext>
            </a:extLst>
          </p:cNvPr>
          <p:cNvGrpSpPr/>
          <p:nvPr/>
        </p:nvGrpSpPr>
        <p:grpSpPr>
          <a:xfrm>
            <a:off x="1295400" y="1852374"/>
            <a:ext cx="9601200" cy="4637526"/>
            <a:chOff x="1371600" y="1783151"/>
            <a:chExt cx="9601200" cy="4637526"/>
          </a:xfrm>
        </p:grpSpPr>
        <p:sp>
          <p:nvSpPr>
            <p:cNvPr id="9" name="Ελεύθερη σχεδίαση 8">
              <a:extLst>
                <a:ext uri="{FF2B5EF4-FFF2-40B4-BE49-F238E27FC236}">
                  <a16:creationId xmlns:a16="http://schemas.microsoft.com/office/drawing/2014/main" id="{D9C639C0-D1BF-3CC4-2893-26391D9F2803}"/>
                </a:ext>
              </a:extLst>
            </p:cNvPr>
            <p:cNvSpPr/>
            <p:nvPr/>
          </p:nvSpPr>
          <p:spPr>
            <a:xfrm>
              <a:off x="1371600" y="2093111"/>
              <a:ext cx="9601200" cy="1157625"/>
            </a:xfrm>
            <a:custGeom>
              <a:avLst/>
              <a:gdLst>
                <a:gd name="connsiteX0" fmla="*/ 0 w 9601200"/>
                <a:gd name="connsiteY0" fmla="*/ 0 h 1157625"/>
                <a:gd name="connsiteX1" fmla="*/ 9601200 w 9601200"/>
                <a:gd name="connsiteY1" fmla="*/ 0 h 1157625"/>
                <a:gd name="connsiteX2" fmla="*/ 9601200 w 9601200"/>
                <a:gd name="connsiteY2" fmla="*/ 1157625 h 1157625"/>
                <a:gd name="connsiteX3" fmla="*/ 0 w 9601200"/>
                <a:gd name="connsiteY3" fmla="*/ 1157625 h 1157625"/>
                <a:gd name="connsiteX4" fmla="*/ 0 w 9601200"/>
                <a:gd name="connsiteY4" fmla="*/ 0 h 115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0" h="1157625">
                  <a:moveTo>
                    <a:pt x="0" y="0"/>
                  </a:moveTo>
                  <a:lnTo>
                    <a:pt x="9601200" y="0"/>
                  </a:lnTo>
                  <a:lnTo>
                    <a:pt x="9601200" y="1157625"/>
                  </a:lnTo>
                  <a:lnTo>
                    <a:pt x="0" y="1157625"/>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5160" tIns="437388" rIns="745160" bIns="149352" numCol="1" spcCol="1270" anchor="t" anchorCtr="0">
              <a:noAutofit/>
            </a:bodyPr>
            <a:lstStyle/>
            <a:p>
              <a:pPr marL="228600" lvl="1" indent="-228600" algn="l" defTabSz="933450">
                <a:lnSpc>
                  <a:spcPct val="90000"/>
                </a:lnSpc>
                <a:spcBef>
                  <a:spcPct val="0"/>
                </a:spcBef>
                <a:spcAft>
                  <a:spcPct val="15000"/>
                </a:spcAft>
                <a:buNone/>
              </a:pPr>
              <a:r>
                <a:rPr lang="en" sz="2100" b="0" i="0" u="none" kern="1200" dirty="0"/>
                <a:t>	Theatre, film, and TV actors, singers, and similar on‑stage or on‑camera artists.</a:t>
              </a:r>
              <a:endParaRPr lang="el-GR" sz="2100" kern="1200" dirty="0"/>
            </a:p>
          </p:txBody>
        </p:sp>
        <p:sp>
          <p:nvSpPr>
            <p:cNvPr id="10" name="Ελεύθερη σχεδίαση 9">
              <a:extLst>
                <a:ext uri="{FF2B5EF4-FFF2-40B4-BE49-F238E27FC236}">
                  <a16:creationId xmlns:a16="http://schemas.microsoft.com/office/drawing/2014/main" id="{81CAAD0F-204B-DC32-FF0A-FB9082C0CEA7}"/>
                </a:ext>
              </a:extLst>
            </p:cNvPr>
            <p:cNvSpPr/>
            <p:nvPr/>
          </p:nvSpPr>
          <p:spPr>
            <a:xfrm>
              <a:off x="1851660" y="1783151"/>
              <a:ext cx="6720839" cy="619920"/>
            </a:xfrm>
            <a:custGeom>
              <a:avLst/>
              <a:gdLst>
                <a:gd name="connsiteX0" fmla="*/ 0 w 6720839"/>
                <a:gd name="connsiteY0" fmla="*/ 103322 h 619920"/>
                <a:gd name="connsiteX1" fmla="*/ 103322 w 6720839"/>
                <a:gd name="connsiteY1" fmla="*/ 0 h 619920"/>
                <a:gd name="connsiteX2" fmla="*/ 6617517 w 6720839"/>
                <a:gd name="connsiteY2" fmla="*/ 0 h 619920"/>
                <a:gd name="connsiteX3" fmla="*/ 6720839 w 6720839"/>
                <a:gd name="connsiteY3" fmla="*/ 103322 h 619920"/>
                <a:gd name="connsiteX4" fmla="*/ 6720839 w 6720839"/>
                <a:gd name="connsiteY4" fmla="*/ 516598 h 619920"/>
                <a:gd name="connsiteX5" fmla="*/ 6617517 w 6720839"/>
                <a:gd name="connsiteY5" fmla="*/ 619920 h 619920"/>
                <a:gd name="connsiteX6" fmla="*/ 103322 w 6720839"/>
                <a:gd name="connsiteY6" fmla="*/ 619920 h 619920"/>
                <a:gd name="connsiteX7" fmla="*/ 0 w 6720839"/>
                <a:gd name="connsiteY7" fmla="*/ 516598 h 619920"/>
                <a:gd name="connsiteX8" fmla="*/ 0 w 6720839"/>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0839" h="619920">
                  <a:moveTo>
                    <a:pt x="0" y="103322"/>
                  </a:moveTo>
                  <a:cubicBezTo>
                    <a:pt x="0" y="46259"/>
                    <a:pt x="46259" y="0"/>
                    <a:pt x="103322" y="0"/>
                  </a:cubicBezTo>
                  <a:lnTo>
                    <a:pt x="6617517" y="0"/>
                  </a:lnTo>
                  <a:cubicBezTo>
                    <a:pt x="6674580" y="0"/>
                    <a:pt x="6720839" y="46259"/>
                    <a:pt x="6720839" y="103322"/>
                  </a:cubicBezTo>
                  <a:lnTo>
                    <a:pt x="6720839" y="516598"/>
                  </a:lnTo>
                  <a:cubicBezTo>
                    <a:pt x="6720839" y="573661"/>
                    <a:pt x="6674580" y="619920"/>
                    <a:pt x="6617517"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294" tIns="30262" rIns="284294" bIns="30262" numCol="1" spcCol="1270" anchor="ctr" anchorCtr="0">
              <a:noAutofit/>
            </a:bodyPr>
            <a:lstStyle/>
            <a:p>
              <a:pPr marL="0" lvl="0" indent="0" algn="l" defTabSz="933450">
                <a:lnSpc>
                  <a:spcPct val="90000"/>
                </a:lnSpc>
                <a:spcBef>
                  <a:spcPct val="0"/>
                </a:spcBef>
                <a:spcAft>
                  <a:spcPct val="35000"/>
                </a:spcAft>
                <a:buNone/>
              </a:pPr>
              <a:r>
                <a:rPr lang="en-US" sz="2100" kern="1200" dirty="0"/>
                <a:t>Who is included</a:t>
              </a:r>
              <a:endParaRPr lang="el-GR" sz="2100" kern="1200" dirty="0"/>
            </a:p>
          </p:txBody>
        </p:sp>
        <p:sp>
          <p:nvSpPr>
            <p:cNvPr id="11" name="Ελεύθερη σχεδίαση 10">
              <a:extLst>
                <a:ext uri="{FF2B5EF4-FFF2-40B4-BE49-F238E27FC236}">
                  <a16:creationId xmlns:a16="http://schemas.microsoft.com/office/drawing/2014/main" id="{9E0B8F7C-CF0E-FC24-40A5-C3A3478904C3}"/>
                </a:ext>
              </a:extLst>
            </p:cNvPr>
            <p:cNvSpPr/>
            <p:nvPr/>
          </p:nvSpPr>
          <p:spPr>
            <a:xfrm>
              <a:off x="1371600" y="3674096"/>
              <a:ext cx="9601200" cy="1422224"/>
            </a:xfrm>
            <a:custGeom>
              <a:avLst/>
              <a:gdLst>
                <a:gd name="connsiteX0" fmla="*/ 0 w 9601200"/>
                <a:gd name="connsiteY0" fmla="*/ 0 h 1422224"/>
                <a:gd name="connsiteX1" fmla="*/ 9601200 w 9601200"/>
                <a:gd name="connsiteY1" fmla="*/ 0 h 1422224"/>
                <a:gd name="connsiteX2" fmla="*/ 9601200 w 9601200"/>
                <a:gd name="connsiteY2" fmla="*/ 1422224 h 1422224"/>
                <a:gd name="connsiteX3" fmla="*/ 0 w 9601200"/>
                <a:gd name="connsiteY3" fmla="*/ 1422224 h 1422224"/>
                <a:gd name="connsiteX4" fmla="*/ 0 w 9601200"/>
                <a:gd name="connsiteY4" fmla="*/ 0 h 1422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1200" h="1422224">
                  <a:moveTo>
                    <a:pt x="0" y="0"/>
                  </a:moveTo>
                  <a:lnTo>
                    <a:pt x="9601200" y="0"/>
                  </a:lnTo>
                  <a:lnTo>
                    <a:pt x="9601200" y="1422224"/>
                  </a:lnTo>
                  <a:lnTo>
                    <a:pt x="0" y="1422224"/>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5160" tIns="437388" rIns="745160" bIns="149352" numCol="1" spcCol="1270" anchor="t" anchorCtr="0">
              <a:noAutofit/>
            </a:bodyPr>
            <a:lstStyle/>
            <a:p>
              <a:pPr marL="228600" lvl="1" indent="-228600" algn="l" defTabSz="933450">
                <a:lnSpc>
                  <a:spcPct val="90000"/>
                </a:lnSpc>
                <a:spcBef>
                  <a:spcPct val="0"/>
                </a:spcBef>
                <a:spcAft>
                  <a:spcPct val="15000"/>
                </a:spcAft>
                <a:buNone/>
              </a:pPr>
              <a:r>
                <a:rPr lang="en" sz="2100" dirty="0"/>
                <a:t>   C</a:t>
              </a:r>
              <a:r>
                <a:rPr lang="en" sz="2100" b="0" i="0" u="none" kern="1200" dirty="0"/>
                <a:t>reators of works (e.g., painters, writers, composers) and behind‑the‑scenes personnel (producers, directors, cameramen, choreographers, technicians, stylists)</a:t>
              </a:r>
              <a:endParaRPr lang="el-GR" sz="2100" kern="1200" dirty="0"/>
            </a:p>
          </p:txBody>
        </p:sp>
        <p:sp>
          <p:nvSpPr>
            <p:cNvPr id="12" name="Ελεύθερη σχεδίαση 11">
              <a:extLst>
                <a:ext uri="{FF2B5EF4-FFF2-40B4-BE49-F238E27FC236}">
                  <a16:creationId xmlns:a16="http://schemas.microsoft.com/office/drawing/2014/main" id="{CB0D5983-C5EB-1A8C-6FAE-A89EE0505483}"/>
                </a:ext>
              </a:extLst>
            </p:cNvPr>
            <p:cNvSpPr/>
            <p:nvPr/>
          </p:nvSpPr>
          <p:spPr>
            <a:xfrm>
              <a:off x="1851660" y="3364136"/>
              <a:ext cx="6720839" cy="619920"/>
            </a:xfrm>
            <a:custGeom>
              <a:avLst/>
              <a:gdLst>
                <a:gd name="connsiteX0" fmla="*/ 0 w 6720839"/>
                <a:gd name="connsiteY0" fmla="*/ 103322 h 619920"/>
                <a:gd name="connsiteX1" fmla="*/ 103322 w 6720839"/>
                <a:gd name="connsiteY1" fmla="*/ 0 h 619920"/>
                <a:gd name="connsiteX2" fmla="*/ 6617517 w 6720839"/>
                <a:gd name="connsiteY2" fmla="*/ 0 h 619920"/>
                <a:gd name="connsiteX3" fmla="*/ 6720839 w 6720839"/>
                <a:gd name="connsiteY3" fmla="*/ 103322 h 619920"/>
                <a:gd name="connsiteX4" fmla="*/ 6720839 w 6720839"/>
                <a:gd name="connsiteY4" fmla="*/ 516598 h 619920"/>
                <a:gd name="connsiteX5" fmla="*/ 6617517 w 6720839"/>
                <a:gd name="connsiteY5" fmla="*/ 619920 h 619920"/>
                <a:gd name="connsiteX6" fmla="*/ 103322 w 6720839"/>
                <a:gd name="connsiteY6" fmla="*/ 619920 h 619920"/>
                <a:gd name="connsiteX7" fmla="*/ 0 w 6720839"/>
                <a:gd name="connsiteY7" fmla="*/ 516598 h 619920"/>
                <a:gd name="connsiteX8" fmla="*/ 0 w 6720839"/>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0839" h="619920">
                  <a:moveTo>
                    <a:pt x="0" y="103322"/>
                  </a:moveTo>
                  <a:cubicBezTo>
                    <a:pt x="0" y="46259"/>
                    <a:pt x="46259" y="0"/>
                    <a:pt x="103322" y="0"/>
                  </a:cubicBezTo>
                  <a:lnTo>
                    <a:pt x="6617517" y="0"/>
                  </a:lnTo>
                  <a:cubicBezTo>
                    <a:pt x="6674580" y="0"/>
                    <a:pt x="6720839" y="46259"/>
                    <a:pt x="6720839" y="103322"/>
                  </a:cubicBezTo>
                  <a:lnTo>
                    <a:pt x="6720839" y="516598"/>
                  </a:lnTo>
                  <a:cubicBezTo>
                    <a:pt x="6720839" y="573661"/>
                    <a:pt x="6674580" y="619920"/>
                    <a:pt x="6617517"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294" tIns="30262" rIns="284294" bIns="30262" numCol="1" spcCol="1270" anchor="ctr" anchorCtr="0">
              <a:noAutofit/>
            </a:bodyPr>
            <a:lstStyle/>
            <a:p>
              <a:pPr marL="0" lvl="0" indent="0" algn="l" defTabSz="933450">
                <a:lnSpc>
                  <a:spcPct val="90000"/>
                </a:lnSpc>
                <a:spcBef>
                  <a:spcPct val="0"/>
                </a:spcBef>
                <a:spcAft>
                  <a:spcPct val="35000"/>
                </a:spcAft>
                <a:buNone/>
              </a:pPr>
              <a:r>
                <a:rPr lang="en-US" sz="2100" kern="1200" dirty="0"/>
                <a:t>Who is excluded</a:t>
              </a:r>
              <a:endParaRPr lang="el-GR" sz="2100" kern="1200" dirty="0"/>
            </a:p>
          </p:txBody>
        </p:sp>
        <p:sp>
          <p:nvSpPr>
            <p:cNvPr id="13" name="Ορθογώνιο 12">
              <a:extLst>
                <a:ext uri="{FF2B5EF4-FFF2-40B4-BE49-F238E27FC236}">
                  <a16:creationId xmlns:a16="http://schemas.microsoft.com/office/drawing/2014/main" id="{4FBBE48D-3D0D-2F38-6DB9-4C2FB82005C7}"/>
                </a:ext>
              </a:extLst>
            </p:cNvPr>
            <p:cNvSpPr/>
            <p:nvPr/>
          </p:nvSpPr>
          <p:spPr>
            <a:xfrm>
              <a:off x="1371600" y="5519680"/>
              <a:ext cx="9601200" cy="90099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a:p>
              <a:r>
                <a:rPr lang="en-US" dirty="0"/>
                <a:t>      	  </a:t>
              </a:r>
              <a:r>
                <a:rPr lang="en-US" sz="2000" dirty="0"/>
                <a:t>Conference speakers, models</a:t>
              </a:r>
              <a:endParaRPr lang="el-GR" dirty="0"/>
            </a:p>
          </p:txBody>
        </p:sp>
        <p:sp>
          <p:nvSpPr>
            <p:cNvPr id="14" name="Ελεύθερη σχεδίαση 13">
              <a:extLst>
                <a:ext uri="{FF2B5EF4-FFF2-40B4-BE49-F238E27FC236}">
                  <a16:creationId xmlns:a16="http://schemas.microsoft.com/office/drawing/2014/main" id="{67BFC05A-5FD9-7992-94B5-E1D48E4C3517}"/>
                </a:ext>
              </a:extLst>
            </p:cNvPr>
            <p:cNvSpPr/>
            <p:nvPr/>
          </p:nvSpPr>
          <p:spPr>
            <a:xfrm>
              <a:off x="1851660" y="5209721"/>
              <a:ext cx="6720839" cy="619920"/>
            </a:xfrm>
            <a:custGeom>
              <a:avLst/>
              <a:gdLst>
                <a:gd name="connsiteX0" fmla="*/ 0 w 6720839"/>
                <a:gd name="connsiteY0" fmla="*/ 103322 h 619920"/>
                <a:gd name="connsiteX1" fmla="*/ 103322 w 6720839"/>
                <a:gd name="connsiteY1" fmla="*/ 0 h 619920"/>
                <a:gd name="connsiteX2" fmla="*/ 6617517 w 6720839"/>
                <a:gd name="connsiteY2" fmla="*/ 0 h 619920"/>
                <a:gd name="connsiteX3" fmla="*/ 6720839 w 6720839"/>
                <a:gd name="connsiteY3" fmla="*/ 103322 h 619920"/>
                <a:gd name="connsiteX4" fmla="*/ 6720839 w 6720839"/>
                <a:gd name="connsiteY4" fmla="*/ 516598 h 619920"/>
                <a:gd name="connsiteX5" fmla="*/ 6617517 w 6720839"/>
                <a:gd name="connsiteY5" fmla="*/ 619920 h 619920"/>
                <a:gd name="connsiteX6" fmla="*/ 103322 w 6720839"/>
                <a:gd name="connsiteY6" fmla="*/ 619920 h 619920"/>
                <a:gd name="connsiteX7" fmla="*/ 0 w 6720839"/>
                <a:gd name="connsiteY7" fmla="*/ 516598 h 619920"/>
                <a:gd name="connsiteX8" fmla="*/ 0 w 6720839"/>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0839" h="619920">
                  <a:moveTo>
                    <a:pt x="0" y="103322"/>
                  </a:moveTo>
                  <a:cubicBezTo>
                    <a:pt x="0" y="46259"/>
                    <a:pt x="46259" y="0"/>
                    <a:pt x="103322" y="0"/>
                  </a:cubicBezTo>
                  <a:lnTo>
                    <a:pt x="6617517" y="0"/>
                  </a:lnTo>
                  <a:cubicBezTo>
                    <a:pt x="6674580" y="0"/>
                    <a:pt x="6720839" y="46259"/>
                    <a:pt x="6720839" y="103322"/>
                  </a:cubicBezTo>
                  <a:lnTo>
                    <a:pt x="6720839" y="516598"/>
                  </a:lnTo>
                  <a:cubicBezTo>
                    <a:pt x="6720839" y="573661"/>
                    <a:pt x="6674580" y="619920"/>
                    <a:pt x="6617517"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294" tIns="30262" rIns="284294" bIns="30262" numCol="1" spcCol="1270" anchor="ctr" anchorCtr="0">
              <a:noAutofit/>
            </a:bodyPr>
            <a:lstStyle/>
            <a:p>
              <a:pPr marL="0" lvl="0" indent="0" algn="l" defTabSz="933450">
                <a:lnSpc>
                  <a:spcPct val="90000"/>
                </a:lnSpc>
                <a:spcBef>
                  <a:spcPct val="0"/>
                </a:spcBef>
                <a:spcAft>
                  <a:spcPct val="35000"/>
                </a:spcAft>
                <a:buNone/>
              </a:pPr>
              <a:r>
                <a:rPr lang="en-US" sz="2100" kern="1200"/>
                <a:t>Grey Zones</a:t>
              </a:r>
              <a:endParaRPr lang="el-GR" sz="2100" kern="1200"/>
            </a:p>
          </p:txBody>
        </p:sp>
      </p:grpSp>
      <p:sp>
        <p:nvSpPr>
          <p:cNvPr id="7" name="TextBox 6">
            <a:extLst>
              <a:ext uri="{FF2B5EF4-FFF2-40B4-BE49-F238E27FC236}">
                <a16:creationId xmlns:a16="http://schemas.microsoft.com/office/drawing/2014/main" id="{1A211C2A-E856-8264-4D5B-7D534BAD6706}"/>
              </a:ext>
            </a:extLst>
          </p:cNvPr>
          <p:cNvSpPr txBox="1"/>
          <p:nvPr/>
        </p:nvSpPr>
        <p:spPr>
          <a:xfrm>
            <a:off x="1166190" y="990600"/>
            <a:ext cx="10601739" cy="861774"/>
          </a:xfrm>
          <a:prstGeom prst="rect">
            <a:avLst/>
          </a:prstGeom>
          <a:noFill/>
        </p:spPr>
        <p:txBody>
          <a:bodyPr wrap="square" rtlCol="0">
            <a:spAutoFit/>
          </a:bodyPr>
          <a:lstStyle/>
          <a:p>
            <a:r>
              <a:rPr lang="en" sz="1600" i="1" dirty="0"/>
              <a:t>The classification of individuals under Article 17 is crucial, as </a:t>
            </a:r>
            <a:r>
              <a:rPr lang="en" sz="1600" i="1" dirty="0" err="1"/>
              <a:t>mischaracterisation</a:t>
            </a:r>
            <a:r>
              <a:rPr lang="en" sz="1600" i="1" dirty="0"/>
              <a:t> may lead to unjust taxation or non‑taxation. The OECD Commentary (2017) offers guidance but no strict definition. </a:t>
            </a:r>
            <a:endParaRPr lang="el-GR" sz="1600" i="1" dirty="0"/>
          </a:p>
          <a:p>
            <a:endParaRPr lang="el-GR" dirty="0"/>
          </a:p>
        </p:txBody>
      </p:sp>
    </p:spTree>
    <p:extLst>
      <p:ext uri="{BB962C8B-B14F-4D97-AF65-F5344CB8AC3E}">
        <p14:creationId xmlns:p14="http://schemas.microsoft.com/office/powerpoint/2010/main" val="64067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AA34BE-4A1D-C9AA-FB56-390CF2537453}"/>
              </a:ext>
            </a:extLst>
          </p:cNvPr>
          <p:cNvSpPr>
            <a:spLocks noGrp="1"/>
          </p:cNvSpPr>
          <p:nvPr>
            <p:ph type="title"/>
          </p:nvPr>
        </p:nvSpPr>
        <p:spPr/>
        <p:txBody>
          <a:bodyPr>
            <a:normAutofit/>
          </a:bodyPr>
          <a:lstStyle/>
          <a:p>
            <a:r>
              <a:rPr lang="en-US" b="1" dirty="0"/>
              <a:t>Personal Scope: “Sportspersons”</a:t>
            </a:r>
            <a:endParaRPr lang="el-GR" b="1" dirty="0"/>
          </a:p>
        </p:txBody>
      </p:sp>
      <p:graphicFrame>
        <p:nvGraphicFramePr>
          <p:cNvPr id="6" name="Θέση περιεχομένου 5">
            <a:extLst>
              <a:ext uri="{FF2B5EF4-FFF2-40B4-BE49-F238E27FC236}">
                <a16:creationId xmlns:a16="http://schemas.microsoft.com/office/drawing/2014/main" id="{F70A8FC3-8841-76A0-2DDA-300F5018B6A5}"/>
              </a:ext>
            </a:extLst>
          </p:cNvPr>
          <p:cNvGraphicFramePr>
            <a:graphicFrameLocks noGrp="1"/>
          </p:cNvGraphicFramePr>
          <p:nvPr>
            <p:ph idx="1"/>
            <p:extLst>
              <p:ext uri="{D42A27DB-BD31-4B8C-83A1-F6EECF244321}">
                <p14:modId xmlns:p14="http://schemas.microsoft.com/office/powerpoint/2010/main" val="149725366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92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1B1DF3-AC68-5AC1-0961-39448E619A58}"/>
              </a:ext>
            </a:extLst>
          </p:cNvPr>
          <p:cNvSpPr>
            <a:spLocks noGrp="1"/>
          </p:cNvSpPr>
          <p:nvPr>
            <p:ph type="title"/>
          </p:nvPr>
        </p:nvSpPr>
        <p:spPr>
          <a:xfrm>
            <a:off x="5100824" y="685800"/>
            <a:ext cx="6176776" cy="1485900"/>
          </a:xfrm>
        </p:spPr>
        <p:txBody>
          <a:bodyPr>
            <a:normAutofit/>
          </a:bodyPr>
          <a:lstStyle/>
          <a:p>
            <a:r>
              <a:rPr lang="en-US" sz="3400" b="1" dirty="0"/>
              <a:t>Material Scope: </a:t>
            </a:r>
            <a:r>
              <a:rPr lang="el-GR" sz="3400" b="1" dirty="0" err="1"/>
              <a:t>Income</a:t>
            </a:r>
            <a:r>
              <a:rPr lang="el-GR" sz="3400" b="1" dirty="0"/>
              <a:t> </a:t>
            </a:r>
            <a:r>
              <a:rPr lang="el-GR" sz="3400" b="1" dirty="0" err="1"/>
              <a:t>derived</a:t>
            </a:r>
            <a:r>
              <a:rPr lang="el-GR" sz="3400" b="1" dirty="0"/>
              <a:t> </a:t>
            </a:r>
            <a:r>
              <a:rPr lang="el-GR" sz="3400" b="1" dirty="0" err="1"/>
              <a:t>from</a:t>
            </a:r>
            <a:r>
              <a:rPr lang="el-GR" sz="3400" b="1" dirty="0"/>
              <a:t> </a:t>
            </a:r>
            <a:r>
              <a:rPr lang="el-GR" sz="3400" b="1" dirty="0" err="1"/>
              <a:t>personal</a:t>
            </a:r>
            <a:r>
              <a:rPr lang="el-GR" sz="3400" b="1" dirty="0"/>
              <a:t> </a:t>
            </a:r>
            <a:r>
              <a:rPr lang="el-GR" sz="3400" b="1" dirty="0" err="1"/>
              <a:t>activities</a:t>
            </a:r>
            <a:r>
              <a:rPr lang="el-GR" sz="3400" b="1" dirty="0"/>
              <a:t> </a:t>
            </a:r>
          </a:p>
        </p:txBody>
      </p:sp>
      <p:sp>
        <p:nvSpPr>
          <p:cNvPr id="3" name="Θέση περιεχομένου 2">
            <a:extLst>
              <a:ext uri="{FF2B5EF4-FFF2-40B4-BE49-F238E27FC236}">
                <a16:creationId xmlns:a16="http://schemas.microsoft.com/office/drawing/2014/main" id="{E8265A8B-B78D-6EB6-55CE-D840BD192587}"/>
              </a:ext>
            </a:extLst>
          </p:cNvPr>
          <p:cNvSpPr>
            <a:spLocks noGrp="1"/>
          </p:cNvSpPr>
          <p:nvPr>
            <p:ph idx="1"/>
          </p:nvPr>
        </p:nvSpPr>
        <p:spPr>
          <a:xfrm>
            <a:off x="5100824" y="2286000"/>
            <a:ext cx="6176776" cy="3581400"/>
          </a:xfrm>
        </p:spPr>
        <p:txBody>
          <a:bodyPr>
            <a:normAutofit/>
          </a:bodyPr>
          <a:lstStyle/>
          <a:p>
            <a:r>
              <a:rPr lang="en-US" sz="1700" b="1" dirty="0"/>
              <a:t>Personal Activities</a:t>
            </a:r>
          </a:p>
          <a:p>
            <a:pPr marL="0" indent="0">
              <a:buNone/>
            </a:pPr>
            <a:r>
              <a:rPr lang="en" sz="1700" dirty="0"/>
              <a:t>Direct remuneration from performances, prize money, and revenue shares. Includes preparatory activities such as rehearsals and training.</a:t>
            </a:r>
            <a:endParaRPr lang="en-US" sz="1700" dirty="0"/>
          </a:p>
          <a:p>
            <a:r>
              <a:rPr lang="en" sz="1700" b="1" dirty="0"/>
              <a:t>Indirect Income</a:t>
            </a:r>
          </a:p>
          <a:p>
            <a:pPr marL="0" indent="0">
              <a:buNone/>
            </a:pPr>
            <a:r>
              <a:rPr lang="en" sz="1700" dirty="0"/>
              <a:t>Advertising and sponsorship income with a </a:t>
            </a:r>
            <a:r>
              <a:rPr lang="en" sz="1700" b="1" u="sng" dirty="0"/>
              <a:t>“close connection” </a:t>
            </a:r>
            <a:r>
              <a:rPr lang="en" sz="1700" dirty="0"/>
              <a:t>to the activity. E.g., sponsor logos on sportswear.</a:t>
            </a:r>
          </a:p>
          <a:p>
            <a:r>
              <a:rPr lang="en" sz="1700" b="1" dirty="0"/>
              <a:t>Exceptions</a:t>
            </a:r>
          </a:p>
          <a:p>
            <a:pPr marL="0" indent="0">
              <a:buNone/>
            </a:pPr>
            <a:r>
              <a:rPr lang="en" sz="1700" dirty="0"/>
              <a:t>Royalties, cancellation compensations, and fees for non‑entertainment activities (e.g., commentary).</a:t>
            </a:r>
          </a:p>
          <a:p>
            <a:pPr marL="0" indent="0">
              <a:buNone/>
            </a:pPr>
            <a:endParaRPr lang="en-US" sz="1700" dirty="0"/>
          </a:p>
        </p:txBody>
      </p:sp>
      <p:pic>
        <p:nvPicPr>
          <p:cNvPr id="7" name="Graphic 6" descr="Χρήματα">
            <a:extLst>
              <a:ext uri="{FF2B5EF4-FFF2-40B4-BE49-F238E27FC236}">
                <a16:creationId xmlns:a16="http://schemas.microsoft.com/office/drawing/2014/main" id="{E3D7BF8D-A354-DE0F-631C-9434D7379A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276" y="1881930"/>
            <a:ext cx="3093388" cy="3093388"/>
          </a:xfrm>
          <a:prstGeom prst="rect">
            <a:avLst/>
          </a:prstGeom>
        </p:spPr>
      </p:pic>
    </p:spTree>
    <p:extLst>
      <p:ext uri="{BB962C8B-B14F-4D97-AF65-F5344CB8AC3E}">
        <p14:creationId xmlns:p14="http://schemas.microsoft.com/office/powerpoint/2010/main" val="19408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893BC-FE75-5300-4774-E1EB44962FE7}"/>
              </a:ext>
            </a:extLst>
          </p:cNvPr>
          <p:cNvSpPr>
            <a:spLocks noGrp="1"/>
          </p:cNvSpPr>
          <p:nvPr>
            <p:ph type="title"/>
          </p:nvPr>
        </p:nvSpPr>
        <p:spPr>
          <a:xfrm>
            <a:off x="1371600" y="477078"/>
            <a:ext cx="9601200" cy="1086679"/>
          </a:xfrm>
        </p:spPr>
        <p:txBody>
          <a:bodyPr>
            <a:normAutofit fontScale="90000"/>
          </a:bodyPr>
          <a:lstStyle/>
          <a:p>
            <a:r>
              <a:rPr lang="en" b="1" dirty="0"/>
              <a:t>Determining the Link Between Income and Performance</a:t>
            </a:r>
            <a:endParaRPr lang="el-GR" b="1" dirty="0"/>
          </a:p>
        </p:txBody>
      </p:sp>
      <p:graphicFrame>
        <p:nvGraphicFramePr>
          <p:cNvPr id="5" name="Θέση περιεχομένου 4">
            <a:extLst>
              <a:ext uri="{FF2B5EF4-FFF2-40B4-BE49-F238E27FC236}">
                <a16:creationId xmlns:a16="http://schemas.microsoft.com/office/drawing/2014/main" id="{E7EDB885-56B1-44EB-458C-2D7F61C2AFD9}"/>
              </a:ext>
            </a:extLst>
          </p:cNvPr>
          <p:cNvGraphicFramePr>
            <a:graphicFrameLocks noGrp="1"/>
          </p:cNvGraphicFramePr>
          <p:nvPr>
            <p:ph idx="1"/>
            <p:extLst>
              <p:ext uri="{D42A27DB-BD31-4B8C-83A1-F6EECF244321}">
                <p14:modId xmlns:p14="http://schemas.microsoft.com/office/powerpoint/2010/main" val="404403469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460776"/>
      </p:ext>
    </p:extLst>
  </p:cSld>
  <p:clrMapOvr>
    <a:masterClrMapping/>
  </p:clrMapOvr>
</p:sld>
</file>

<file path=ppt/theme/theme1.xml><?xml version="1.0" encoding="utf-8"?>
<a:theme xmlns:a="http://schemas.openxmlformats.org/drawingml/2006/main" name="Περικοπή">
  <a:themeElements>
    <a:clrScheme name="Πορτοκαλί κόκκινο">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1658</TotalTime>
  <Words>2046</Words>
  <Application>Microsoft Macintosh PowerPoint</Application>
  <PresentationFormat>Ευρεία οθόνη</PresentationFormat>
  <Paragraphs>142</Paragraphs>
  <Slides>16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Aptos</vt:lpstr>
      <vt:lpstr>Franklin Gothic Book</vt:lpstr>
      <vt:lpstr>Περικοπή</vt:lpstr>
      <vt:lpstr>Cross border taxation of athletes and artists</vt:lpstr>
      <vt:lpstr>Introduction</vt:lpstr>
      <vt:lpstr>What Makes Athletes and Artists a Special Case in International Taxation</vt:lpstr>
      <vt:lpstr>Tax Issues &amp; Risks</vt:lpstr>
      <vt:lpstr>Background of Art.17 OECD  </vt:lpstr>
      <vt:lpstr>Personal Scope: “Entertainers”</vt:lpstr>
      <vt:lpstr>Personal Scope: “Sportspersons”</vt:lpstr>
      <vt:lpstr>Material Scope: Income derived from personal activities </vt:lpstr>
      <vt:lpstr>Determining the Link Between Income and Performance</vt:lpstr>
      <vt:lpstr>Article 17 par. 2 OECD - Income Accruing to Other Persons</vt:lpstr>
      <vt:lpstr>The Star‑Company Mechanism &amp; Article 17(2)</vt:lpstr>
      <vt:lpstr>Problems Arising in the Application of Article 17</vt:lpstr>
      <vt:lpstr>Comparisson with UN and US Model</vt:lpstr>
      <vt:lpstr>Conclusion</vt:lpstr>
      <vt:lpstr>References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Spyridon Perakis</dc:creator>
  <cp:lastModifiedBy>Spyridon Perakis</cp:lastModifiedBy>
  <cp:revision>10</cp:revision>
  <dcterms:created xsi:type="dcterms:W3CDTF">2026-01-07T08:32:08Z</dcterms:created>
  <dcterms:modified xsi:type="dcterms:W3CDTF">2026-01-08T12:10:17Z</dcterms:modified>
</cp:coreProperties>
</file>