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0" r:id="rId1"/>
  </p:sldMasterIdLst>
  <p:notesMasterIdLst>
    <p:notesMasterId r:id="rId29"/>
  </p:notesMasterIdLst>
  <p:handoutMasterIdLst>
    <p:handoutMasterId r:id="rId30"/>
  </p:handoutMasterIdLst>
  <p:sldIdLst>
    <p:sldId id="256" r:id="rId2"/>
    <p:sldId id="386" r:id="rId3"/>
    <p:sldId id="387" r:id="rId4"/>
    <p:sldId id="388" r:id="rId5"/>
    <p:sldId id="389" r:id="rId6"/>
    <p:sldId id="390" r:id="rId7"/>
    <p:sldId id="391" r:id="rId8"/>
    <p:sldId id="392" r:id="rId9"/>
    <p:sldId id="357" r:id="rId10"/>
    <p:sldId id="384" r:id="rId11"/>
    <p:sldId id="361" r:id="rId12"/>
    <p:sldId id="362" r:id="rId13"/>
    <p:sldId id="363" r:id="rId14"/>
    <p:sldId id="364" r:id="rId15"/>
    <p:sldId id="365" r:id="rId16"/>
    <p:sldId id="385" r:id="rId17"/>
    <p:sldId id="393" r:id="rId18"/>
    <p:sldId id="350" r:id="rId19"/>
    <p:sldId id="395" r:id="rId20"/>
    <p:sldId id="352" r:id="rId21"/>
    <p:sldId id="396" r:id="rId22"/>
    <p:sldId id="374" r:id="rId23"/>
    <p:sldId id="375" r:id="rId24"/>
    <p:sldId id="376" r:id="rId25"/>
    <p:sldId id="380" r:id="rId26"/>
    <p:sldId id="381" r:id="rId27"/>
    <p:sldId id="3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ACE5"/>
    <a:srgbClr val="1372CF"/>
    <a:srgbClr val="000BCF"/>
    <a:srgbClr val="003E74"/>
    <a:srgbClr val="0072CF"/>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30" autoAdjust="0"/>
    <p:restoredTop sz="76632"/>
  </p:normalViewPr>
  <p:slideViewPr>
    <p:cSldViewPr snapToGrid="0">
      <p:cViewPr varScale="1">
        <p:scale>
          <a:sx n="83" d="100"/>
          <a:sy n="83" d="100"/>
        </p:scale>
        <p:origin x="616" y="200"/>
      </p:cViewPr>
      <p:guideLst/>
    </p:cSldViewPr>
  </p:slideViewPr>
  <p:notesTextViewPr>
    <p:cViewPr>
      <p:scale>
        <a:sx n="70" d="100"/>
        <a:sy n="70" d="100"/>
      </p:scale>
      <p:origin x="0" y="0"/>
    </p:cViewPr>
  </p:notesTextViewPr>
  <p:notesViewPr>
    <p:cSldViewPr snapToGrid="0">
      <p:cViewPr varScale="1">
        <p:scale>
          <a:sx n="88" d="100"/>
          <a:sy n="88" d="100"/>
        </p:scale>
        <p:origin x="296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0115BA-106B-4449-936F-B85EF35A8925}" type="datetimeFigureOut">
              <a:rPr lang="en-US" smtClean="0"/>
              <a:t>3/30/23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F8546D-3807-C54B-86F6-7BCE03DFA8FE}" type="slidenum">
              <a:rPr lang="en-US" smtClean="0"/>
              <a:t>‹#›</a:t>
            </a:fld>
            <a:endParaRPr lang="en-US"/>
          </a:p>
        </p:txBody>
      </p:sp>
    </p:spTree>
    <p:extLst>
      <p:ext uri="{BB962C8B-B14F-4D97-AF65-F5344CB8AC3E}">
        <p14:creationId xmlns:p14="http://schemas.microsoft.com/office/powerpoint/2010/main" val="370399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38C5BE-9BD1-49FC-838E-49599207D466}" type="datetimeFigureOut">
              <a:rPr lang="en-GB" smtClean="0"/>
              <a:t>30/03/2023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74C5E8-2AF3-49FD-9E39-50122889BB47}" type="slidenum">
              <a:rPr lang="en-GB" smtClean="0"/>
              <a:t>‹#›</a:t>
            </a:fld>
            <a:endParaRPr lang="en-GB"/>
          </a:p>
        </p:txBody>
      </p:sp>
    </p:spTree>
    <p:extLst>
      <p:ext uri="{BB962C8B-B14F-4D97-AF65-F5344CB8AC3E}">
        <p14:creationId xmlns:p14="http://schemas.microsoft.com/office/powerpoint/2010/main" val="304870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4C5E8-2AF3-49FD-9E39-50122889BB47}" type="slidenum">
              <a:rPr lang="en-GB" smtClean="0"/>
              <a:t>1</a:t>
            </a:fld>
            <a:endParaRPr lang="en-GB"/>
          </a:p>
        </p:txBody>
      </p:sp>
    </p:spTree>
    <p:extLst>
      <p:ext uri="{BB962C8B-B14F-4D97-AF65-F5344CB8AC3E}">
        <p14:creationId xmlns:p14="http://schemas.microsoft.com/office/powerpoint/2010/main" val="2036016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D874C5E8-2AF3-49FD-9E39-50122889BB47}" type="slidenum">
              <a:rPr lang="en-GB" smtClean="0"/>
              <a:t>6</a:t>
            </a:fld>
            <a:endParaRPr lang="en-GB"/>
          </a:p>
        </p:txBody>
      </p:sp>
    </p:spTree>
    <p:extLst>
      <p:ext uri="{BB962C8B-B14F-4D97-AF65-F5344CB8AC3E}">
        <p14:creationId xmlns:p14="http://schemas.microsoft.com/office/powerpoint/2010/main" val="155571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a:t>Το πρώτο ζήτημα, το οποίο ανακύπτει, είναι εκείνο του νομικού χαρακτηρισμού· δηλαδή, τι εμπίπτει στο εννοιολογικό εύρος των «διαφορών εκ συμβάσεως». Το ΔΕΕ έκτισε σταδιακά την έννοια των «διαφορών εκ συμβάσεως» με αυτόνομη ερμηνεία. </a:t>
            </a:r>
          </a:p>
          <a:p>
            <a:r>
              <a:rPr lang="el-GR" sz="1200" dirty="0"/>
              <a:t>Η έννοια της διαφοράς εκ συμβάσεως προϋποθέτει την ελεύθερη ανάληψη υποχρεώσεως του ενός μέρος έναντι του άλλου και η οποία αποτελεί την επίδικη βάση της αγωγής, χωρίς να είναι αναγκαίο να υφίσταται «σύμβαση» εν στενή εννοία. </a:t>
            </a:r>
          </a:p>
          <a:p>
            <a:r>
              <a:rPr lang="el-GR" sz="1200" dirty="0"/>
              <a:t>Η αμφισβήτηση της εγκυρότητας και του κύρους της σύμβασης, με ένσταση, δεν θίγει τη θεμελίωση της δικαιοδοσίας στη βάση αυτή, όπως επίσης θεμελιώνεται η δικαιοδοσία των δικαστηρίων στη βάση του άρθρου 7.1 προκειμένου να εκδικασθεί αρνητική αναγνωριστική αγωγή της ανυπαρξίας, της ακυρότητας ή της ακύρωσης της σύμβασης. </a:t>
            </a:r>
          </a:p>
          <a:p>
            <a:endParaRPr lang="en-GR" dirty="0"/>
          </a:p>
        </p:txBody>
      </p:sp>
      <p:sp>
        <p:nvSpPr>
          <p:cNvPr id="4" name="Slide Number Placeholder 3"/>
          <p:cNvSpPr>
            <a:spLocks noGrp="1"/>
          </p:cNvSpPr>
          <p:nvPr>
            <p:ph type="sldNum" sz="quarter" idx="5"/>
          </p:nvPr>
        </p:nvSpPr>
        <p:spPr/>
        <p:txBody>
          <a:bodyPr/>
          <a:lstStyle/>
          <a:p>
            <a:fld id="{D874C5E8-2AF3-49FD-9E39-50122889BB47}" type="slidenum">
              <a:rPr lang="en-GB" smtClean="0"/>
              <a:t>9</a:t>
            </a:fld>
            <a:endParaRPr lang="en-GB"/>
          </a:p>
        </p:txBody>
      </p:sp>
    </p:spTree>
    <p:extLst>
      <p:ext uri="{BB962C8B-B14F-4D97-AF65-F5344CB8AC3E}">
        <p14:creationId xmlns:p14="http://schemas.microsoft.com/office/powerpoint/2010/main" val="646260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l-GR" sz="1200" dirty="0"/>
              <a:t>Ο τόπος εκπλήρωσης της επίδικης παροχής προσδιορίζεται όχι αυτόνομα αλλά κατά το εφαρμοστέο στη σύμβαση δίκαιο—όπως από την αρχή κρίθηκε από το ΔΕΚ στην υπόθεση </a:t>
            </a:r>
            <a:r>
              <a:rPr lang="el-GR" sz="1200" i="1" dirty="0"/>
              <a:t>Tessili v. Dunlop.</a:t>
            </a:r>
          </a:p>
          <a:p>
            <a:pPr marL="457200" indent="-457200">
              <a:buFont typeface="Arial" panose="020B0604020202020204" pitchFamily="34" charset="0"/>
              <a:buChar char="•"/>
            </a:pPr>
            <a:r>
              <a:rPr lang="el-GR" sz="1200" dirty="0"/>
              <a:t>Η ενοποίηση των κανόνων σύγκρουσης επί συμβατικών ενοχών περιορίζει τις περιπτώσεις οριακής ανομοιομορφίας εφαρμογής. Εάν η επιλογή δικαίου είναι ρητή, κάτι που πλέον συνήθως συμβαίνει στις περισσότερες συμβάσεις, θα εφαρμοστεί το δίκαιο που επέλεξαν τα μέρη ρητά ή και σιωπηρά (και εν επιδικία</a:t>
            </a:r>
            <a:r>
              <a:rPr lang="en-GB" sz="1200" dirty="0"/>
              <a:t>)</a:t>
            </a:r>
          </a:p>
          <a:p>
            <a:pPr marL="457200" indent="-457200">
              <a:buFont typeface="Arial" panose="020B0604020202020204" pitchFamily="34" charset="0"/>
              <a:buChar char="•"/>
            </a:pPr>
            <a:r>
              <a:rPr lang="el-GR" sz="1200" dirty="0"/>
              <a:t>Κατά κανόνα, τα μέρη θα έχουν ορίσει απευθείας στη σύμβασή τους τον τόπο εκπλήρωσης οπότε επιλύεται ευχερώς το ζήτημα του προσδιορισμού του.  Ο απευθείας προσδιορισμός μπορεί να γίνει και έμμεσα με τη χρήση όρων </a:t>
            </a:r>
            <a:r>
              <a:rPr lang="el-GR" sz="1200" i="1" dirty="0"/>
              <a:t>Incoterms</a:t>
            </a:r>
            <a:r>
              <a:rPr lang="el-GR" sz="1200" dirty="0"/>
              <a:t> (στα οποία ο τόπος είναι συγκεκριμένος, αλλά διαφορετικός ανάλογα με το επιλεγέν </a:t>
            </a:r>
            <a:r>
              <a:rPr lang="el-GR" sz="1200" i="1" dirty="0"/>
              <a:t>Incoterm</a:t>
            </a:r>
            <a:r>
              <a:rPr lang="el-GR" sz="1200" dirty="0"/>
              <a:t>, </a:t>
            </a:r>
            <a:r>
              <a:rPr lang="el-GR" sz="1200" i="1" dirty="0"/>
              <a:t>FOB, CIF, Ex Factory</a:t>
            </a:r>
            <a:r>
              <a:rPr lang="el-GR" sz="1200" dirty="0"/>
              <a:t> κ.λπ.). Η απόδειξη της συμφωνίας ως προς τον τόπο εκπλήρωσης, κατά τους συνήθεις δικονομικούς κανόνες, βαρύνει τον διάδικο που την επικαλείται. </a:t>
            </a:r>
            <a:endParaRPr lang="en-GR" sz="1200" dirty="0"/>
          </a:p>
          <a:p>
            <a:endParaRPr lang="en-GR" dirty="0"/>
          </a:p>
        </p:txBody>
      </p:sp>
      <p:sp>
        <p:nvSpPr>
          <p:cNvPr id="4" name="Slide Number Placeholder 3"/>
          <p:cNvSpPr>
            <a:spLocks noGrp="1"/>
          </p:cNvSpPr>
          <p:nvPr>
            <p:ph type="sldNum" sz="quarter" idx="5"/>
          </p:nvPr>
        </p:nvSpPr>
        <p:spPr/>
        <p:txBody>
          <a:bodyPr/>
          <a:lstStyle/>
          <a:p>
            <a:fld id="{D874C5E8-2AF3-49FD-9E39-50122889BB47}" type="slidenum">
              <a:rPr lang="en-GB" smtClean="0"/>
              <a:t>12</a:t>
            </a:fld>
            <a:endParaRPr lang="en-GB"/>
          </a:p>
        </p:txBody>
      </p:sp>
    </p:spTree>
    <p:extLst>
      <p:ext uri="{BB962C8B-B14F-4D97-AF65-F5344CB8AC3E}">
        <p14:creationId xmlns:p14="http://schemas.microsoft.com/office/powerpoint/2010/main" val="858628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l-GR" sz="1200" dirty="0"/>
              <a:t>Οι έννοιες αυτές ερμηνεύονται αυτόνομα και στενά (ως εισάγουσες εξαίρεση στη γενική βάση), τόσο ως προς την πώληση εμπορευμάτων όσο και ως προς την σύμβαση παροχής υπηρεσιών.</a:t>
            </a:r>
          </a:p>
          <a:p>
            <a:pPr marL="342900" indent="-342900">
              <a:buFont typeface="Arial" panose="020B0604020202020204" pitchFamily="34" charset="0"/>
              <a:buChar char="•"/>
            </a:pPr>
            <a:r>
              <a:rPr lang="el-GR" sz="1200" dirty="0"/>
              <a:t>Ο τόπος παράδοσης/παροχής υπηρεσιών προσδιορίζεται αυτόνομα χωρίς προσφυγή στο εφαρμοστέο εθνικό δίκαιο. Εάν η ίδια η σύμβαση ορίζει τον τόπο όπου έγινε ή όφειλε να γίνει η παράδοση ή η παροχή τότε ο κρίσιμος τόπος είναι αυτός. Ελλείψει τέτοιας αναφοράς θα αναζητηθεί απευθείας η σιωπηρή βούληση των μερών χωρίς την προσφυγή στο εφαρμοστέο δίκαιο (θα ληφθεί υπόψη π.χ. και η τυχόν προηγούμενη πρακτική τους).</a:t>
            </a:r>
            <a:endParaRPr lang="en-GR" sz="1200" dirty="0"/>
          </a:p>
          <a:p>
            <a:pPr marL="342900" indent="-342900">
              <a:buFont typeface="Arial" panose="020B0604020202020204" pitchFamily="34" charset="0"/>
              <a:buChar char="•"/>
            </a:pPr>
            <a:r>
              <a:rPr lang="el-GR" sz="1200" dirty="0"/>
              <a:t>Καταρχήν κρίσιμος τόπος είναι εκείνος της παράδοσης στον αγοραστή και όχι εκείνος της παράδοσης από τον πωλητή (π.χ. σε αλυσίδα συμβάσεων). Σε περίπτωση παράδοσης σε περισσότερους τόπους κρίσιμος είναι εκείνος της κύριας (κατά το οικονομικό κριτήριο) παράδοσης. Στην εξαιρετική περίπτωση που είναι οι διάφοροι τόποι ισοδύναμοι ο ενάγων μπορεί να επιλέξει ανάμεσά τους.</a:t>
            </a:r>
          </a:p>
          <a:p>
            <a:endParaRPr lang="en-GR" dirty="0"/>
          </a:p>
        </p:txBody>
      </p:sp>
      <p:sp>
        <p:nvSpPr>
          <p:cNvPr id="4" name="Slide Number Placeholder 3"/>
          <p:cNvSpPr>
            <a:spLocks noGrp="1"/>
          </p:cNvSpPr>
          <p:nvPr>
            <p:ph type="sldNum" sz="quarter" idx="5"/>
          </p:nvPr>
        </p:nvSpPr>
        <p:spPr/>
        <p:txBody>
          <a:bodyPr/>
          <a:lstStyle/>
          <a:p>
            <a:fld id="{D874C5E8-2AF3-49FD-9E39-50122889BB47}" type="slidenum">
              <a:rPr lang="en-GB" smtClean="0"/>
              <a:t>15</a:t>
            </a:fld>
            <a:endParaRPr lang="en-GB"/>
          </a:p>
        </p:txBody>
      </p:sp>
    </p:spTree>
    <p:extLst>
      <p:ext uri="{BB962C8B-B14F-4D97-AF65-F5344CB8AC3E}">
        <p14:creationId xmlns:p14="http://schemas.microsoft.com/office/powerpoint/2010/main" val="3456254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4C5E8-2AF3-49FD-9E39-50122889BB47}" type="slidenum">
              <a:rPr lang="en-GB" smtClean="0"/>
              <a:t>21</a:t>
            </a:fld>
            <a:endParaRPr lang="en-GB"/>
          </a:p>
        </p:txBody>
      </p:sp>
    </p:spTree>
    <p:extLst>
      <p:ext uri="{BB962C8B-B14F-4D97-AF65-F5344CB8AC3E}">
        <p14:creationId xmlns:p14="http://schemas.microsoft.com/office/powerpoint/2010/main" val="4266727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t>Οι μηχανισμοί της εκκρεμοδικίας και της συνάφειας είναι μηχανισμοί συντονισμού παράλληλων διαδικασιών, εν προκειμένω δικαστικών. Είναι κεφαλαιώδους σημασίας και έχουν σκοπό να αποφεύγεται η ανυπόφορη και για τους διαδίκους, όπως και για τη βεβαιότητα δικαίου,  κατάσταση έκδοσης </a:t>
            </a:r>
            <a:r>
              <a:rPr lang="el-GR" sz="1200" i="1" dirty="0"/>
              <a:t>αντιφατικών αποφάσεων</a:t>
            </a:r>
            <a:r>
              <a:rPr lang="el-GR" sz="1200" dirty="0"/>
              <a:t>. </a:t>
            </a:r>
          </a:p>
          <a:p>
            <a:endParaRPr lang="en-GR" dirty="0"/>
          </a:p>
        </p:txBody>
      </p:sp>
      <p:sp>
        <p:nvSpPr>
          <p:cNvPr id="4" name="Slide Number Placeholder 3"/>
          <p:cNvSpPr>
            <a:spLocks noGrp="1"/>
          </p:cNvSpPr>
          <p:nvPr>
            <p:ph type="sldNum" sz="quarter" idx="5"/>
          </p:nvPr>
        </p:nvSpPr>
        <p:spPr/>
        <p:txBody>
          <a:bodyPr/>
          <a:lstStyle/>
          <a:p>
            <a:fld id="{D874C5E8-2AF3-49FD-9E39-50122889BB47}" type="slidenum">
              <a:rPr lang="en-GB" smtClean="0"/>
              <a:t>22</a:t>
            </a:fld>
            <a:endParaRPr lang="en-GB"/>
          </a:p>
        </p:txBody>
      </p:sp>
    </p:spTree>
    <p:extLst>
      <p:ext uri="{BB962C8B-B14F-4D97-AF65-F5344CB8AC3E}">
        <p14:creationId xmlns:p14="http://schemas.microsoft.com/office/powerpoint/2010/main" val="3361895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1" dirty="0"/>
              <a:t> </a:t>
            </a:r>
            <a:r>
              <a:rPr lang="el-GR" sz="1200" dirty="0"/>
              <a:t>Λόγω της διαφορετικότητας των εννόμων συστημάτων των </a:t>
            </a:r>
            <a:r>
              <a:rPr lang="en-GB" sz="1200" dirty="0"/>
              <a:t>K</a:t>
            </a:r>
            <a:r>
              <a:rPr lang="el-GR" sz="1200" dirty="0" err="1"/>
              <a:t>ρατών</a:t>
            </a:r>
            <a:r>
              <a:rPr lang="el-GR" sz="1200" dirty="0"/>
              <a:t> μελών ως προς </a:t>
            </a:r>
            <a:r>
              <a:rPr lang="el-GR" sz="1200" i="1" dirty="0"/>
              <a:t>το πότε</a:t>
            </a:r>
            <a:r>
              <a:rPr lang="el-GR" sz="1200" dirty="0"/>
              <a:t> επέρχεται η εκκρεμοδικία (συστήματα κυρίως κατάθεσης και επίδοσης αγωγής), ο Κανονισμός, στο άρθρο 32, προβλέπει την επέλευση της εκκρεμοδικίας κατά τον χρόνο της κατάθεσης (εφόσον στη συνέχεια επιδόθηκε κανονικά η αγωγή) ή κατά τον χρόνο της επίδοσης εφόσον αυτή πρέπει να </a:t>
            </a:r>
            <a:r>
              <a:rPr lang="el-GR" sz="1200" dirty="0" err="1"/>
              <a:t>συντελεσθεί</a:t>
            </a:r>
            <a:r>
              <a:rPr lang="el-GR" sz="1200" dirty="0"/>
              <a:t> πριν την κατάθεση και εφόσον στη συνέχεια κατατέθηκε κανονικά η αγωγή.</a:t>
            </a:r>
            <a:r>
              <a:rPr lang="en-GR" sz="1200" dirty="0"/>
              <a:t> </a:t>
            </a:r>
            <a:endParaRPr lang="el-GR" sz="1200" dirty="0"/>
          </a:p>
          <a:p>
            <a:endParaRPr lang="el-GR" sz="1200" dirty="0"/>
          </a:p>
          <a:p>
            <a:r>
              <a:rPr lang="el-GR" sz="1200" dirty="0"/>
              <a:t>Ο Κανονισμός ρυθμίζει διαφορετικά τις περιπτώσεις της ευρωπαϊκής (άρθρ. 29) και της διεθνούς εκκρεμοδικίας (άρθρ. 33), όταν δηλαδή η υπόθεση εκκρεμεί σε Κράτος μη μέλος της ΕΕ και το δικαστήριο Κράτους μέλους επιλαμβάνεται δεύτερο</a:t>
            </a:r>
            <a:r>
              <a:rPr lang="en-GR" sz="1200" dirty="0"/>
              <a:t> </a:t>
            </a:r>
            <a:endParaRPr lang="el-GR" sz="1200" dirty="0"/>
          </a:p>
          <a:p>
            <a:endParaRPr lang="el-GR" sz="1200" dirty="0"/>
          </a:p>
          <a:p>
            <a:r>
              <a:rPr lang="el-GR" sz="1200" b="1" dirty="0"/>
              <a:t>Ευρωπαϊκή εκκρεμοδικία: </a:t>
            </a:r>
            <a:r>
              <a:rPr lang="el-GR" sz="1200" dirty="0"/>
              <a:t>Το αποτέλεσμα της ευρωπαϊκής εκκρεμοδικίας επέρχεται αυτεπαγγέλτως. Εφόσον δεν έχει διαπιστωθεί η διεθνής δικαιοδοσία του πρώτου επιληφθέντος δικαστηρίου κατά το άρθρο 29, το δεύτερο επιληφθέν δικαστήριο οφείλει να </a:t>
            </a:r>
            <a:r>
              <a:rPr lang="el-GR" sz="1200" i="1" dirty="0"/>
              <a:t>αναστείλει</a:t>
            </a:r>
            <a:r>
              <a:rPr lang="el-GR" sz="1200" dirty="0"/>
              <a:t> τη δίκη μέχρι το πρώτο επιληφθέν δικαστήριο να αποφανθεί περί της δικαιοδοσίας του.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t>Εάν δεν διαπιστωθεί δικαιοδοσία του πρώτου επιληφθέντος, τότε προφανώς η δίκη προχωρεί κανονικά ενώπιον του δεύτερου. Εάν, όμως, διαπιστωθεί, τότε κατά το σημείο 3 του  άρθρου 29 </a:t>
            </a:r>
            <a:r>
              <a:rPr lang="el-GR" sz="1200" i="1" dirty="0"/>
              <a:t>οφείλει</a:t>
            </a:r>
            <a:r>
              <a:rPr lang="el-GR" sz="1200" dirty="0"/>
              <a:t> το δεύτερο επιληφθέν δικαστήριο να παραχωρήσει τη διεθνή δικαιοδοσία στο πρώτο επιληφθέν δικαστήριο και να κηρύξει ότι </a:t>
            </a:r>
            <a:r>
              <a:rPr lang="el-GR" sz="1200" i="1" dirty="0"/>
              <a:t>στερείται διεθνούς δικαιοδοσίας</a:t>
            </a:r>
            <a:r>
              <a:rPr lang="el-GR" sz="1200" dirty="0"/>
              <a:t> </a:t>
            </a:r>
            <a:endParaRPr lang="en-GR" sz="1200" dirty="0"/>
          </a:p>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Ειδικά, όμως, όταν αποκλειστική διεθνής δικαιοδοσία θεμελιώνεται σε συμφωνία παρέκτασης προβλέπεται κατά το άρθρο 31 παρ. 2 η αναστολή μέχρι το επιληφθέν δικαστήριο βάσει της συμφωνίας παρέκτασης να διαπιστώσει ότι διαθέτει (ή δεν διαθέτει) διεθνή δικαιοδοσία. Το άρθρο 31 παρ. 2 και 3 δίνει το προβάδισμα στη συμφωνία παρέκτασης έναντι των υπολοίπων αποκλειστικών βάσεων στις περιπτώσεις κατά τις οποίες η σύγκρουση είναι δυνατή νομικά κατά τον Κανονισμό.</a:t>
            </a:r>
            <a:r>
              <a:rPr lang="en-GR" dirty="0"/>
              <a:t> </a:t>
            </a:r>
          </a:p>
          <a:p>
            <a:endParaRPr lang="en-GR" dirty="0"/>
          </a:p>
        </p:txBody>
      </p:sp>
      <p:sp>
        <p:nvSpPr>
          <p:cNvPr id="4" name="Slide Number Placeholder 3"/>
          <p:cNvSpPr>
            <a:spLocks noGrp="1"/>
          </p:cNvSpPr>
          <p:nvPr>
            <p:ph type="sldNum" sz="quarter" idx="5"/>
          </p:nvPr>
        </p:nvSpPr>
        <p:spPr/>
        <p:txBody>
          <a:bodyPr/>
          <a:lstStyle/>
          <a:p>
            <a:fld id="{D874C5E8-2AF3-49FD-9E39-50122889BB47}" type="slidenum">
              <a:rPr lang="en-GB" smtClean="0"/>
              <a:t>24</a:t>
            </a:fld>
            <a:endParaRPr lang="en-GB"/>
          </a:p>
        </p:txBody>
      </p:sp>
    </p:spTree>
    <p:extLst>
      <p:ext uri="{BB962C8B-B14F-4D97-AF65-F5344CB8AC3E}">
        <p14:creationId xmlns:p14="http://schemas.microsoft.com/office/powerpoint/2010/main" val="3464541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0"/>
            <a:ext cx="12192000" cy="924637"/>
          </a:xfrm>
          <a:prstGeom prst="rect">
            <a:avLst/>
          </a:prstGeom>
          <a:solidFill>
            <a:srgbClr val="007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pic>
        <p:nvPicPr>
          <p:cNvPr id="15" name="Picture 14">
            <a:extLst>
              <a:ext uri="{FF2B5EF4-FFF2-40B4-BE49-F238E27FC236}">
                <a16:creationId xmlns:a16="http://schemas.microsoft.com/office/drawing/2014/main" id="{C2EF0A7E-51CF-034A-BD55-DC282AEC2F76}"/>
              </a:ext>
            </a:extLst>
          </p:cNvPr>
          <p:cNvPicPr>
            <a:picLocks noChangeAspect="1"/>
          </p:cNvPicPr>
          <p:nvPr userDrawn="1"/>
        </p:nvPicPr>
        <p:blipFill>
          <a:blip r:embed="rId2"/>
          <a:stretch>
            <a:fillRect/>
          </a:stretch>
        </p:blipFill>
        <p:spPr>
          <a:xfrm>
            <a:off x="-98457" y="-56360"/>
            <a:ext cx="12290457" cy="1020743"/>
          </a:xfrm>
          <a:prstGeom prst="rect">
            <a:avLst/>
          </a:prstGeom>
        </p:spPr>
      </p:pic>
      <p:sp>
        <p:nvSpPr>
          <p:cNvPr id="9" name="Rectangle 8"/>
          <p:cNvSpPr/>
          <p:nvPr userDrawn="1"/>
        </p:nvSpPr>
        <p:spPr>
          <a:xfrm>
            <a:off x="0" y="6079787"/>
            <a:ext cx="12192000" cy="778213"/>
          </a:xfrm>
          <a:prstGeom prst="rect">
            <a:avLst/>
          </a:prstGeom>
          <a:solidFill>
            <a:srgbClr val="00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tabLst/>
            </a:pPr>
            <a:r>
              <a:rPr lang="en-GB" dirty="0"/>
              <a:t>											</a:t>
            </a:r>
            <a:endParaRPr lang="en-GB" baseline="0" dirty="0"/>
          </a:p>
        </p:txBody>
      </p:sp>
      <p:pic>
        <p:nvPicPr>
          <p:cNvPr id="12" name="Picture 11">
            <a:extLst>
              <a:ext uri="{FF2B5EF4-FFF2-40B4-BE49-F238E27FC236}">
                <a16:creationId xmlns:a16="http://schemas.microsoft.com/office/drawing/2014/main" id="{DB913FCF-3145-2742-9075-8F45A9B78C15}"/>
              </a:ext>
            </a:extLst>
          </p:cNvPr>
          <p:cNvPicPr>
            <a:picLocks noChangeAspect="1"/>
          </p:cNvPicPr>
          <p:nvPr userDrawn="1"/>
        </p:nvPicPr>
        <p:blipFill>
          <a:blip r:embed="rId2"/>
          <a:stretch>
            <a:fillRect/>
          </a:stretch>
        </p:blipFill>
        <p:spPr>
          <a:xfrm>
            <a:off x="0" y="1873943"/>
            <a:ext cx="12192000" cy="5000625"/>
          </a:xfrm>
          <a:prstGeom prst="rect">
            <a:avLst/>
          </a:prstGeom>
        </p:spPr>
      </p:pic>
      <p:sp>
        <p:nvSpPr>
          <p:cNvPr id="7" name="Text Placeholder 2"/>
          <p:cNvSpPr>
            <a:spLocks noGrp="1"/>
          </p:cNvSpPr>
          <p:nvPr>
            <p:ph type="body" sz="quarter" idx="10" hasCustomPrompt="1"/>
          </p:nvPr>
        </p:nvSpPr>
        <p:spPr>
          <a:xfrm>
            <a:off x="363894" y="355288"/>
            <a:ext cx="11313757" cy="569349"/>
          </a:xfrm>
          <a:prstGeom prst="rect">
            <a:avLst/>
          </a:prstGeom>
        </p:spPr>
        <p:txBody>
          <a:bodyPr>
            <a:normAutofit/>
          </a:bodyPr>
          <a:lstStyle>
            <a:lvl1pPr marL="0" indent="0">
              <a:buNone/>
              <a:defRPr sz="2600" b="1" i="0" baseline="0">
                <a:solidFill>
                  <a:schemeClr val="bg1"/>
                </a:solidFill>
                <a:latin typeface="Arial" panose="020B0604020202020204" pitchFamily="34" charset="0"/>
                <a:cs typeface="Arial" panose="020B0604020202020204" pitchFamily="34" charset="0"/>
              </a:defRPr>
            </a:lvl1pPr>
          </a:lstStyle>
          <a:p>
            <a:pPr lvl="0"/>
            <a:r>
              <a:rPr lang="en-US" dirty="0"/>
              <a:t>Click to add title</a:t>
            </a:r>
          </a:p>
        </p:txBody>
      </p:sp>
      <p:sp>
        <p:nvSpPr>
          <p:cNvPr id="2" name="Rectangle 1">
            <a:extLst>
              <a:ext uri="{FF2B5EF4-FFF2-40B4-BE49-F238E27FC236}">
                <a16:creationId xmlns:a16="http://schemas.microsoft.com/office/drawing/2014/main" id="{F2C33066-46AE-D541-9A8F-4CC5208C06EC}"/>
              </a:ext>
            </a:extLst>
          </p:cNvPr>
          <p:cNvSpPr/>
          <p:nvPr userDrawn="1"/>
        </p:nvSpPr>
        <p:spPr>
          <a:xfrm>
            <a:off x="-71120" y="941859"/>
            <a:ext cx="12263120" cy="5155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a:spLocks noGrp="1" noChangeArrowheads="1"/>
          </p:cNvSpPr>
          <p:nvPr>
            <p:ph idx="1" hasCustomPrompt="1"/>
          </p:nvPr>
        </p:nvSpPr>
        <p:spPr bwMode="auto">
          <a:xfrm>
            <a:off x="363894" y="1708151"/>
            <a:ext cx="11313757"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buNone/>
              <a:defRPr sz="2000">
                <a:solidFill>
                  <a:schemeClr val="accent1">
                    <a:lumMod val="50000"/>
                  </a:schemeClr>
                </a:solidFill>
              </a:defRPr>
            </a:lvl1pPr>
            <a:lvl2pPr>
              <a:defRPr sz="1800">
                <a:solidFill>
                  <a:schemeClr val="accent1">
                    <a:lumMod val="50000"/>
                  </a:schemeClr>
                </a:solidFill>
              </a:defRPr>
            </a:lvl2pPr>
            <a:lvl3pPr>
              <a:defRPr sz="18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stStyle>
          <a:p>
            <a:pPr lvl="0"/>
            <a:r>
              <a:rPr lang="en-GB" altLang="en-US" dirty="0"/>
              <a:t>Click to add text</a:t>
            </a:r>
          </a:p>
        </p:txBody>
      </p:sp>
      <p:pic>
        <p:nvPicPr>
          <p:cNvPr id="11" name="Picture 10">
            <a:extLst>
              <a:ext uri="{FF2B5EF4-FFF2-40B4-BE49-F238E27FC236}">
                <a16:creationId xmlns:a16="http://schemas.microsoft.com/office/drawing/2014/main" id="{ECD8FD6F-C644-4F46-B8C7-BF63647CF6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3894" y="6097009"/>
            <a:ext cx="475876" cy="743768"/>
          </a:xfrm>
          <a:prstGeom prst="rect">
            <a:avLst/>
          </a:prstGeom>
        </p:spPr>
      </p:pic>
      <p:sp>
        <p:nvSpPr>
          <p:cNvPr id="14" name="Text Placeholder 2" descr="Division name appears here">
            <a:extLst>
              <a:ext uri="{FF2B5EF4-FFF2-40B4-BE49-F238E27FC236}">
                <a16:creationId xmlns:a16="http://schemas.microsoft.com/office/drawing/2014/main" id="{71E8FE23-242F-484F-B4E4-EEE6996D2342}"/>
              </a:ext>
            </a:extLst>
          </p:cNvPr>
          <p:cNvSpPr txBox="1">
            <a:spLocks/>
          </p:cNvSpPr>
          <p:nvPr userDrawn="1"/>
        </p:nvSpPr>
        <p:spPr>
          <a:xfrm>
            <a:off x="601832" y="6309622"/>
            <a:ext cx="11107901" cy="338448"/>
          </a:xfrm>
          <a:prstGeom prst="rect">
            <a:avLst/>
          </a:prstGeom>
        </p:spPr>
        <p:txBody>
          <a:bodyPr vert="horz" lIns="91440" tIns="45720" rIns="91440" bIns="45720" rtlCol="0" anchor="ctr">
            <a:normAutofit/>
          </a:bodyPr>
          <a:lstStyle>
            <a:defPPr>
              <a:defRPr lang="en-US"/>
            </a:defPPr>
            <a:lvl1pPr marL="0" indent="0" algn="l" defTabSz="914400" rtl="0" eaLnBrk="1" latinLnBrk="0" hangingPunct="1">
              <a:buNone/>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600" dirty="0"/>
          </a:p>
        </p:txBody>
      </p:sp>
    </p:spTree>
    <p:extLst>
      <p:ext uri="{BB962C8B-B14F-4D97-AF65-F5344CB8AC3E}">
        <p14:creationId xmlns:p14="http://schemas.microsoft.com/office/powerpoint/2010/main" val="331024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76AFA-B271-BC4E-9FC5-200D5976AB2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A093A164-49A8-FC44-9B95-87DF9AAFC0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
        <p:nvSpPr>
          <p:cNvPr id="4" name="Date Placeholder 3">
            <a:extLst>
              <a:ext uri="{FF2B5EF4-FFF2-40B4-BE49-F238E27FC236}">
                <a16:creationId xmlns:a16="http://schemas.microsoft.com/office/drawing/2014/main" id="{4FB15138-8506-8A42-86A7-C3D49F3FD20F}"/>
              </a:ext>
            </a:extLst>
          </p:cNvPr>
          <p:cNvSpPr>
            <a:spLocks noGrp="1"/>
          </p:cNvSpPr>
          <p:nvPr>
            <p:ph type="dt" sz="half" idx="10"/>
          </p:nvPr>
        </p:nvSpPr>
        <p:spPr/>
        <p:txBody>
          <a:bodyPr/>
          <a:lstStyle/>
          <a:p>
            <a:fld id="{9AB3A824-1A51-4B26-AD58-A6D8E14F6C04}" type="datetimeFigureOut">
              <a:rPr lang="en-US" smtClean="0"/>
              <a:t>3/30/23</a:t>
            </a:fld>
            <a:endParaRPr lang="en-US" dirty="0"/>
          </a:p>
        </p:txBody>
      </p:sp>
      <p:sp>
        <p:nvSpPr>
          <p:cNvPr id="5" name="Footer Placeholder 4">
            <a:extLst>
              <a:ext uri="{FF2B5EF4-FFF2-40B4-BE49-F238E27FC236}">
                <a16:creationId xmlns:a16="http://schemas.microsoft.com/office/drawing/2014/main" id="{289AE320-EC6B-9E48-84BE-FF4F2259BDD7}"/>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0631757D-4ABD-8749-A373-C5700019D7CB}"/>
              </a:ext>
            </a:extLst>
          </p:cNvPr>
          <p:cNvSpPr>
            <a:spLocks noGrp="1"/>
          </p:cNvSpPr>
          <p:nvPr>
            <p:ph type="sldNum" sz="quarter" idx="12"/>
          </p:nvPr>
        </p:nvSpPr>
        <p:spPr/>
        <p:txBody>
          <a:bodyPr/>
          <a:lstStyle/>
          <a:p>
            <a:fld id="{6D22F896-40B5-4ADD-8801-0D06FADFA095}" type="slidenum">
              <a:rPr lang="en-US" smtClean="0"/>
              <a:t>‹#›</a:t>
            </a:fld>
            <a:endParaRPr lang="en-US" dirty="0"/>
          </a:p>
        </p:txBody>
      </p:sp>
      <p:pic>
        <p:nvPicPr>
          <p:cNvPr id="7" name="Picture 6">
            <a:extLst>
              <a:ext uri="{FF2B5EF4-FFF2-40B4-BE49-F238E27FC236}">
                <a16:creationId xmlns:a16="http://schemas.microsoft.com/office/drawing/2014/main" id="{5D854E25-0235-AC49-9ED3-DF8132D823D3}"/>
              </a:ext>
            </a:extLst>
          </p:cNvPr>
          <p:cNvPicPr>
            <a:picLocks noChangeAspect="1"/>
          </p:cNvPicPr>
          <p:nvPr userDrawn="1"/>
        </p:nvPicPr>
        <p:blipFill>
          <a:blip r:embed="rId2"/>
          <a:stretch>
            <a:fillRect/>
          </a:stretch>
        </p:blipFill>
        <p:spPr>
          <a:xfrm>
            <a:off x="0" y="1680214"/>
            <a:ext cx="12192000" cy="4185741"/>
          </a:xfrm>
          <a:prstGeom prst="rect">
            <a:avLst/>
          </a:prstGeom>
        </p:spPr>
      </p:pic>
      <p:sp>
        <p:nvSpPr>
          <p:cNvPr id="8" name="Rectangle 7">
            <a:extLst>
              <a:ext uri="{FF2B5EF4-FFF2-40B4-BE49-F238E27FC236}">
                <a16:creationId xmlns:a16="http://schemas.microsoft.com/office/drawing/2014/main" id="{EDE19793-1C62-EE4E-833B-5F63291D7BDA}"/>
              </a:ext>
            </a:extLst>
          </p:cNvPr>
          <p:cNvSpPr/>
          <p:nvPr userDrawn="1"/>
        </p:nvSpPr>
        <p:spPr>
          <a:xfrm>
            <a:off x="0" y="5631536"/>
            <a:ext cx="12192000" cy="583836"/>
          </a:xfrm>
          <a:prstGeom prst="rect">
            <a:avLst/>
          </a:prstGeom>
          <a:solidFill>
            <a:srgbClr val="00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2" descr="Division name appears here">
            <a:extLst>
              <a:ext uri="{FF2B5EF4-FFF2-40B4-BE49-F238E27FC236}">
                <a16:creationId xmlns:a16="http://schemas.microsoft.com/office/drawing/2014/main" id="{DED395F2-F48B-CB4C-AAD8-FF7B73D20EAC}"/>
              </a:ext>
            </a:extLst>
          </p:cNvPr>
          <p:cNvSpPr txBox="1">
            <a:spLocks/>
          </p:cNvSpPr>
          <p:nvPr userDrawn="1"/>
        </p:nvSpPr>
        <p:spPr>
          <a:xfrm>
            <a:off x="541174" y="5750460"/>
            <a:ext cx="11107901" cy="338448"/>
          </a:xfrm>
          <a:prstGeom prst="rect">
            <a:avLst/>
          </a:prstGeom>
        </p:spPr>
        <p:txBody>
          <a:bodyPr vert="horz" lIns="91440" tIns="45720" rIns="91440" bIns="45720" rtlCol="0" anchor="ctr">
            <a:normAutofit lnSpcReduction="10000"/>
          </a:bodyPr>
          <a:lstStyle>
            <a:defPPr>
              <a:defRPr lang="en-US"/>
            </a:defPPr>
            <a:lvl1pPr marL="0" indent="0" algn="l" defTabSz="914400" rtl="0" eaLnBrk="1" latinLnBrk="0" hangingPunct="1">
              <a:buNone/>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10" name="Picture 9">
            <a:extLst>
              <a:ext uri="{FF2B5EF4-FFF2-40B4-BE49-F238E27FC236}">
                <a16:creationId xmlns:a16="http://schemas.microsoft.com/office/drawing/2014/main" id="{546A6E62-318A-B94D-900F-C870F3384D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746" y="426160"/>
            <a:ext cx="578803" cy="904637"/>
          </a:xfrm>
          <a:prstGeom prst="rect">
            <a:avLst/>
          </a:prstGeom>
        </p:spPr>
      </p:pic>
      <p:sp>
        <p:nvSpPr>
          <p:cNvPr id="11" name="TextBox 10">
            <a:extLst>
              <a:ext uri="{FF2B5EF4-FFF2-40B4-BE49-F238E27FC236}">
                <a16:creationId xmlns:a16="http://schemas.microsoft.com/office/drawing/2014/main" id="{AE896F64-18D9-984E-9D22-D9B2A7F8F3B3}"/>
              </a:ext>
            </a:extLst>
          </p:cNvPr>
          <p:cNvSpPr txBox="1"/>
          <p:nvPr userDrawn="1"/>
        </p:nvSpPr>
        <p:spPr>
          <a:xfrm>
            <a:off x="1188720" y="380043"/>
            <a:ext cx="3484880" cy="1077218"/>
          </a:xfrm>
          <a:prstGeom prst="rect">
            <a:avLst/>
          </a:prstGeom>
          <a:noFill/>
        </p:spPr>
        <p:txBody>
          <a:bodyPr wrap="square" rtlCol="0">
            <a:spAutoFit/>
          </a:bodyPr>
          <a:lstStyle/>
          <a:p>
            <a:r>
              <a:rPr lang="el-GR" sz="1600" dirty="0" err="1">
                <a:latin typeface="Times New Roman" panose="02020603050405020304" pitchFamily="18" charset="0"/>
                <a:cs typeface="Times New Roman" panose="02020603050405020304" pitchFamily="18" charset="0"/>
              </a:rPr>
              <a:t>Εθνικ</a:t>
            </a:r>
            <a:r>
              <a:rPr lang="en-GR" sz="1600" dirty="0">
                <a:latin typeface="Times New Roman" panose="02020603050405020304" pitchFamily="18" charset="0"/>
                <a:cs typeface="Times New Roman" panose="02020603050405020304" pitchFamily="18" charset="0"/>
              </a:rPr>
              <a:t>ό</a:t>
            </a:r>
            <a:r>
              <a:rPr lang="el-GR" sz="1600" dirty="0">
                <a:latin typeface="Times New Roman" panose="02020603050405020304" pitchFamily="18" charset="0"/>
                <a:cs typeface="Times New Roman" panose="02020603050405020304" pitchFamily="18" charset="0"/>
              </a:rPr>
              <a:t> και Καποδιστριακό Πανεπιστήμιο Αθηνών</a:t>
            </a:r>
          </a:p>
          <a:p>
            <a:r>
              <a:rPr lang="el-GR" sz="1600" dirty="0">
                <a:latin typeface="Times New Roman" panose="02020603050405020304" pitchFamily="18" charset="0"/>
                <a:cs typeface="Times New Roman" panose="02020603050405020304" pitchFamily="18" charset="0"/>
              </a:rPr>
              <a:t>Νομική Σχολή</a:t>
            </a:r>
            <a:endParaRPr lang="en-GR" sz="1600" dirty="0">
              <a:latin typeface="Times New Roman" panose="02020603050405020304" pitchFamily="18" charset="0"/>
              <a:cs typeface="Times New Roman" panose="02020603050405020304" pitchFamily="18" charset="0"/>
            </a:endParaRPr>
          </a:p>
          <a:p>
            <a:endParaRPr lang="en-G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502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Rectangle 9"/>
          <p:cNvSpPr/>
          <p:nvPr userDrawn="1"/>
        </p:nvSpPr>
        <p:spPr>
          <a:xfrm>
            <a:off x="0" y="0"/>
            <a:ext cx="12192000" cy="924637"/>
          </a:xfrm>
          <a:prstGeom prst="rect">
            <a:avLst/>
          </a:prstGeom>
          <a:solidFill>
            <a:srgbClr val="007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pic>
        <p:nvPicPr>
          <p:cNvPr id="15" name="Picture 14">
            <a:extLst>
              <a:ext uri="{FF2B5EF4-FFF2-40B4-BE49-F238E27FC236}">
                <a16:creationId xmlns:a16="http://schemas.microsoft.com/office/drawing/2014/main" id="{C2EF0A7E-51CF-034A-BD55-DC282AEC2F76}"/>
              </a:ext>
            </a:extLst>
          </p:cNvPr>
          <p:cNvPicPr>
            <a:picLocks noChangeAspect="1"/>
          </p:cNvPicPr>
          <p:nvPr userDrawn="1"/>
        </p:nvPicPr>
        <p:blipFill>
          <a:blip r:embed="rId2"/>
          <a:stretch>
            <a:fillRect/>
          </a:stretch>
        </p:blipFill>
        <p:spPr>
          <a:xfrm>
            <a:off x="-98457" y="-56360"/>
            <a:ext cx="12290457" cy="1020743"/>
          </a:xfrm>
          <a:prstGeom prst="rect">
            <a:avLst/>
          </a:prstGeom>
        </p:spPr>
      </p:pic>
      <p:sp>
        <p:nvSpPr>
          <p:cNvPr id="9" name="Rectangle 8"/>
          <p:cNvSpPr/>
          <p:nvPr userDrawn="1"/>
        </p:nvSpPr>
        <p:spPr>
          <a:xfrm>
            <a:off x="0" y="6079787"/>
            <a:ext cx="12192000" cy="778213"/>
          </a:xfrm>
          <a:prstGeom prst="rect">
            <a:avLst/>
          </a:prstGeom>
          <a:solidFill>
            <a:srgbClr val="00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tabLst/>
            </a:pPr>
            <a:r>
              <a:rPr lang="en-GB" dirty="0"/>
              <a:t>											</a:t>
            </a:r>
            <a:endParaRPr lang="en-GB" baseline="0" dirty="0"/>
          </a:p>
        </p:txBody>
      </p:sp>
      <p:pic>
        <p:nvPicPr>
          <p:cNvPr id="12" name="Picture 11">
            <a:extLst>
              <a:ext uri="{FF2B5EF4-FFF2-40B4-BE49-F238E27FC236}">
                <a16:creationId xmlns:a16="http://schemas.microsoft.com/office/drawing/2014/main" id="{DB913FCF-3145-2742-9075-8F45A9B78C15}"/>
              </a:ext>
            </a:extLst>
          </p:cNvPr>
          <p:cNvPicPr>
            <a:picLocks noChangeAspect="1"/>
          </p:cNvPicPr>
          <p:nvPr userDrawn="1"/>
        </p:nvPicPr>
        <p:blipFill>
          <a:blip r:embed="rId2"/>
          <a:stretch>
            <a:fillRect/>
          </a:stretch>
        </p:blipFill>
        <p:spPr>
          <a:xfrm>
            <a:off x="0" y="1873943"/>
            <a:ext cx="12192000" cy="5000625"/>
          </a:xfrm>
          <a:prstGeom prst="rect">
            <a:avLst/>
          </a:prstGeom>
        </p:spPr>
      </p:pic>
      <p:sp>
        <p:nvSpPr>
          <p:cNvPr id="7" name="Text Placeholder 2"/>
          <p:cNvSpPr>
            <a:spLocks noGrp="1"/>
          </p:cNvSpPr>
          <p:nvPr>
            <p:ph type="body" sz="quarter" idx="10" hasCustomPrompt="1"/>
          </p:nvPr>
        </p:nvSpPr>
        <p:spPr>
          <a:xfrm>
            <a:off x="363894" y="355288"/>
            <a:ext cx="11313757" cy="569349"/>
          </a:xfrm>
          <a:prstGeom prst="rect">
            <a:avLst/>
          </a:prstGeom>
        </p:spPr>
        <p:txBody>
          <a:bodyPr>
            <a:normAutofit/>
          </a:bodyPr>
          <a:lstStyle>
            <a:lvl1pPr marL="0" indent="0">
              <a:buNone/>
              <a:defRPr sz="2600" b="1" i="0" baseline="0">
                <a:solidFill>
                  <a:schemeClr val="bg1"/>
                </a:solidFill>
                <a:latin typeface="Arial" panose="020B0604020202020204" pitchFamily="34" charset="0"/>
                <a:cs typeface="Arial" panose="020B0604020202020204" pitchFamily="34" charset="0"/>
              </a:defRPr>
            </a:lvl1pPr>
          </a:lstStyle>
          <a:p>
            <a:pPr lvl="0"/>
            <a:r>
              <a:rPr lang="en-US" dirty="0"/>
              <a:t>Click to add title</a:t>
            </a:r>
          </a:p>
        </p:txBody>
      </p:sp>
      <p:sp>
        <p:nvSpPr>
          <p:cNvPr id="2" name="Rectangle 1">
            <a:extLst>
              <a:ext uri="{FF2B5EF4-FFF2-40B4-BE49-F238E27FC236}">
                <a16:creationId xmlns:a16="http://schemas.microsoft.com/office/drawing/2014/main" id="{F2C33066-46AE-D541-9A8F-4CC5208C06EC}"/>
              </a:ext>
            </a:extLst>
          </p:cNvPr>
          <p:cNvSpPr/>
          <p:nvPr userDrawn="1"/>
        </p:nvSpPr>
        <p:spPr>
          <a:xfrm>
            <a:off x="-71120" y="941859"/>
            <a:ext cx="12263120" cy="5155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a:spLocks noGrp="1" noChangeArrowheads="1"/>
          </p:cNvSpPr>
          <p:nvPr>
            <p:ph idx="1" hasCustomPrompt="1"/>
          </p:nvPr>
        </p:nvSpPr>
        <p:spPr bwMode="auto">
          <a:xfrm>
            <a:off x="363894" y="1708151"/>
            <a:ext cx="11313757"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buNone/>
              <a:defRPr sz="2000">
                <a:solidFill>
                  <a:schemeClr val="accent1">
                    <a:lumMod val="50000"/>
                  </a:schemeClr>
                </a:solidFill>
              </a:defRPr>
            </a:lvl1pPr>
            <a:lvl2pPr>
              <a:defRPr sz="1800">
                <a:solidFill>
                  <a:schemeClr val="accent1">
                    <a:lumMod val="50000"/>
                  </a:schemeClr>
                </a:solidFill>
              </a:defRPr>
            </a:lvl2pPr>
            <a:lvl3pPr>
              <a:defRPr sz="18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stStyle>
          <a:p>
            <a:pPr lvl="0"/>
            <a:r>
              <a:rPr lang="en-GB" altLang="en-US" dirty="0"/>
              <a:t>Click to add text</a:t>
            </a:r>
          </a:p>
        </p:txBody>
      </p:sp>
      <p:pic>
        <p:nvPicPr>
          <p:cNvPr id="11" name="Picture 10">
            <a:extLst>
              <a:ext uri="{FF2B5EF4-FFF2-40B4-BE49-F238E27FC236}">
                <a16:creationId xmlns:a16="http://schemas.microsoft.com/office/drawing/2014/main" id="{ECD8FD6F-C644-4F46-B8C7-BF63647CF6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3894" y="6097009"/>
            <a:ext cx="475876" cy="743768"/>
          </a:xfrm>
          <a:prstGeom prst="rect">
            <a:avLst/>
          </a:prstGeom>
        </p:spPr>
      </p:pic>
      <p:sp>
        <p:nvSpPr>
          <p:cNvPr id="14" name="Text Placeholder 2" descr="Division name appears here">
            <a:extLst>
              <a:ext uri="{FF2B5EF4-FFF2-40B4-BE49-F238E27FC236}">
                <a16:creationId xmlns:a16="http://schemas.microsoft.com/office/drawing/2014/main" id="{71E8FE23-242F-484F-B4E4-EEE6996D2342}"/>
              </a:ext>
            </a:extLst>
          </p:cNvPr>
          <p:cNvSpPr txBox="1">
            <a:spLocks/>
          </p:cNvSpPr>
          <p:nvPr userDrawn="1"/>
        </p:nvSpPr>
        <p:spPr>
          <a:xfrm>
            <a:off x="601832" y="6309622"/>
            <a:ext cx="11107901" cy="338448"/>
          </a:xfrm>
          <a:prstGeom prst="rect">
            <a:avLst/>
          </a:prstGeom>
        </p:spPr>
        <p:txBody>
          <a:bodyPr vert="horz" lIns="91440" tIns="45720" rIns="91440" bIns="45720" rtlCol="0" anchor="ctr">
            <a:normAutofit/>
          </a:bodyPr>
          <a:lstStyle>
            <a:defPPr>
              <a:defRPr lang="en-US"/>
            </a:defPPr>
            <a:lvl1pPr marL="0" indent="0" algn="l" defTabSz="914400" rtl="0" eaLnBrk="1" latinLnBrk="0" hangingPunct="1">
              <a:buNone/>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600" dirty="0"/>
          </a:p>
        </p:txBody>
      </p:sp>
    </p:spTree>
    <p:extLst>
      <p:ext uri="{BB962C8B-B14F-4D97-AF65-F5344CB8AC3E}">
        <p14:creationId xmlns:p14="http://schemas.microsoft.com/office/powerpoint/2010/main" val="1802064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A812DC7-9E7F-4B4E-9FBB-88544A43EF1F}"/>
              </a:ext>
            </a:extLst>
          </p:cNvPr>
          <p:cNvPicPr>
            <a:picLocks noChangeAspect="1"/>
          </p:cNvPicPr>
          <p:nvPr userDrawn="1"/>
        </p:nvPicPr>
        <p:blipFill>
          <a:blip r:embed="rId2"/>
          <a:stretch>
            <a:fillRect/>
          </a:stretch>
        </p:blipFill>
        <p:spPr>
          <a:xfrm>
            <a:off x="0" y="1680214"/>
            <a:ext cx="12192000" cy="4185741"/>
          </a:xfrm>
          <a:prstGeom prst="rect">
            <a:avLst/>
          </a:prstGeom>
        </p:spPr>
      </p:pic>
      <p:sp>
        <p:nvSpPr>
          <p:cNvPr id="15" name="Subtitle 8"/>
          <p:cNvSpPr>
            <a:spLocks noGrp="1"/>
          </p:cNvSpPr>
          <p:nvPr>
            <p:ph type="subTitle" idx="4294967295"/>
          </p:nvPr>
        </p:nvSpPr>
        <p:spPr>
          <a:xfrm>
            <a:off x="541173" y="3213396"/>
            <a:ext cx="11107902" cy="503237"/>
          </a:xfrm>
          <a:prstGeom prst="rect">
            <a:avLst/>
          </a:prstGeom>
        </p:spPr>
        <p:txBody>
          <a:bodyPr>
            <a:noAutofit/>
          </a:bodyPr>
          <a:lstStyle/>
          <a:p>
            <a:pPr marL="0" indent="0" algn="l">
              <a:buNone/>
            </a:pPr>
            <a:endParaRPr lang="en-GB" sz="1800" dirty="0">
              <a:solidFill>
                <a:schemeClr val="bg1"/>
              </a:solidFill>
              <a:latin typeface="Arial" panose="020B0604020202020204" pitchFamily="34" charset="0"/>
              <a:cs typeface="Arial" panose="020B0604020202020204" pitchFamily="34" charset="0"/>
            </a:endParaRPr>
          </a:p>
        </p:txBody>
      </p:sp>
      <p:sp>
        <p:nvSpPr>
          <p:cNvPr id="16" name="Title 1"/>
          <p:cNvSpPr>
            <a:spLocks noGrp="1"/>
          </p:cNvSpPr>
          <p:nvPr>
            <p:ph type="ctrTitle" idx="4294967295"/>
          </p:nvPr>
        </p:nvSpPr>
        <p:spPr>
          <a:xfrm>
            <a:off x="541173" y="2451645"/>
            <a:ext cx="11107902" cy="523875"/>
          </a:xfrm>
          <a:prstGeom prst="rect">
            <a:avLst/>
          </a:prstGeom>
          <a:noFill/>
        </p:spPr>
        <p:txBody>
          <a:bodyPr>
            <a:noAutofit/>
          </a:bodyPr>
          <a:lstStyle/>
          <a:p>
            <a:pPr algn="l"/>
            <a:endParaRPr lang="en-GB" sz="3600" dirty="0">
              <a:solidFill>
                <a:schemeClr val="bg1"/>
              </a:solidFill>
              <a:latin typeface="Arial" panose="020B0604020202020204" pitchFamily="34" charset="0"/>
              <a:cs typeface="Arial" panose="020B0604020202020204" pitchFamily="34" charset="0"/>
            </a:endParaRPr>
          </a:p>
        </p:txBody>
      </p:sp>
      <p:sp>
        <p:nvSpPr>
          <p:cNvPr id="14" name="Rectangle 13"/>
          <p:cNvSpPr/>
          <p:nvPr userDrawn="1"/>
        </p:nvSpPr>
        <p:spPr>
          <a:xfrm>
            <a:off x="0" y="5631536"/>
            <a:ext cx="12192000" cy="583836"/>
          </a:xfrm>
          <a:prstGeom prst="rect">
            <a:avLst/>
          </a:prstGeom>
          <a:solidFill>
            <a:srgbClr val="00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2" descr="Division name appears here"/>
          <p:cNvSpPr txBox="1">
            <a:spLocks/>
          </p:cNvSpPr>
          <p:nvPr userDrawn="1"/>
        </p:nvSpPr>
        <p:spPr>
          <a:xfrm>
            <a:off x="541174" y="5750460"/>
            <a:ext cx="11107901" cy="338448"/>
          </a:xfrm>
          <a:prstGeom prst="rect">
            <a:avLst/>
          </a:prstGeom>
        </p:spPr>
        <p:txBody>
          <a:bodyPr vert="horz" lIns="91440" tIns="45720" rIns="91440" bIns="45720" rtlCol="0" anchor="ctr">
            <a:normAutofit lnSpcReduction="10000"/>
          </a:bodyPr>
          <a:lstStyle>
            <a:defPPr>
              <a:defRPr lang="en-US"/>
            </a:defPPr>
            <a:lvl1pPr marL="0" indent="0" algn="l" defTabSz="914400" rtl="0" eaLnBrk="1" latinLnBrk="0" hangingPunct="1">
              <a:buNone/>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t>Δρ. Φαίδων </a:t>
            </a:r>
            <a:r>
              <a:rPr lang="el-GR" dirty="0" err="1"/>
              <a:t>Βαρέσης</a:t>
            </a:r>
            <a:r>
              <a:rPr lang="en-GB" dirty="0"/>
              <a:t>,  PhD (</a:t>
            </a:r>
            <a:r>
              <a:rPr lang="en-GB" dirty="0" err="1"/>
              <a:t>Cantab</a:t>
            </a:r>
            <a:r>
              <a:rPr lang="en-GB" dirty="0"/>
              <a:t>), </a:t>
            </a:r>
            <a:r>
              <a:rPr lang="en-GB" dirty="0" err="1"/>
              <a:t>MJur</a:t>
            </a:r>
            <a:r>
              <a:rPr lang="en-GB" dirty="0"/>
              <a:t> (Oxon), LLM (</a:t>
            </a:r>
            <a:r>
              <a:rPr lang="en-GB" dirty="0" err="1"/>
              <a:t>UoA</a:t>
            </a:r>
            <a:r>
              <a:rPr lang="en-GB" dirty="0"/>
              <a:t>)</a:t>
            </a:r>
            <a:endParaRPr lang="en-US" dirty="0"/>
          </a:p>
        </p:txBody>
      </p:sp>
      <p:pic>
        <p:nvPicPr>
          <p:cNvPr id="8" name="Picture 7">
            <a:extLst>
              <a:ext uri="{FF2B5EF4-FFF2-40B4-BE49-F238E27FC236}">
                <a16:creationId xmlns:a16="http://schemas.microsoft.com/office/drawing/2014/main" id="{26C08A6A-095B-2544-B016-DDF61EF315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746" y="426160"/>
            <a:ext cx="578803" cy="904637"/>
          </a:xfrm>
          <a:prstGeom prst="rect">
            <a:avLst/>
          </a:prstGeom>
        </p:spPr>
      </p:pic>
      <p:sp>
        <p:nvSpPr>
          <p:cNvPr id="10" name="TextBox 9">
            <a:extLst>
              <a:ext uri="{FF2B5EF4-FFF2-40B4-BE49-F238E27FC236}">
                <a16:creationId xmlns:a16="http://schemas.microsoft.com/office/drawing/2014/main" id="{9A34A7FB-9363-BD4C-A056-BAB6537F4E34}"/>
              </a:ext>
            </a:extLst>
          </p:cNvPr>
          <p:cNvSpPr txBox="1"/>
          <p:nvPr userDrawn="1"/>
        </p:nvSpPr>
        <p:spPr>
          <a:xfrm>
            <a:off x="1188720" y="380043"/>
            <a:ext cx="3484880" cy="1077218"/>
          </a:xfrm>
          <a:prstGeom prst="rect">
            <a:avLst/>
          </a:prstGeom>
          <a:noFill/>
        </p:spPr>
        <p:txBody>
          <a:bodyPr wrap="square" rtlCol="0">
            <a:spAutoFit/>
          </a:bodyPr>
          <a:lstStyle/>
          <a:p>
            <a:r>
              <a:rPr lang="el-GR" sz="1600" dirty="0" err="1">
                <a:latin typeface="Times New Roman" panose="02020603050405020304" pitchFamily="18" charset="0"/>
                <a:cs typeface="Times New Roman" panose="02020603050405020304" pitchFamily="18" charset="0"/>
              </a:rPr>
              <a:t>Εθνικ</a:t>
            </a:r>
            <a:r>
              <a:rPr lang="en-GR" sz="1600" dirty="0">
                <a:latin typeface="Times New Roman" panose="02020603050405020304" pitchFamily="18" charset="0"/>
                <a:cs typeface="Times New Roman" panose="02020603050405020304" pitchFamily="18" charset="0"/>
              </a:rPr>
              <a:t>ό</a:t>
            </a:r>
            <a:r>
              <a:rPr lang="el-GR" sz="1600" dirty="0">
                <a:latin typeface="Times New Roman" panose="02020603050405020304" pitchFamily="18" charset="0"/>
                <a:cs typeface="Times New Roman" panose="02020603050405020304" pitchFamily="18" charset="0"/>
              </a:rPr>
              <a:t> και Καποδιστριακό Πανεπιστήμιο Αθηνών</a:t>
            </a:r>
          </a:p>
          <a:p>
            <a:r>
              <a:rPr lang="el-GR" sz="1600" dirty="0">
                <a:latin typeface="Times New Roman" panose="02020603050405020304" pitchFamily="18" charset="0"/>
                <a:cs typeface="Times New Roman" panose="02020603050405020304" pitchFamily="18" charset="0"/>
              </a:rPr>
              <a:t>Νομική Σχολή</a:t>
            </a:r>
            <a:endParaRPr lang="en-GR" sz="1600" dirty="0">
              <a:latin typeface="Times New Roman" panose="02020603050405020304" pitchFamily="18" charset="0"/>
              <a:cs typeface="Times New Roman" panose="02020603050405020304" pitchFamily="18" charset="0"/>
            </a:endParaRPr>
          </a:p>
          <a:p>
            <a:endParaRPr lang="en-G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6372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7" name="Τίτλος 1">
            <a:extLst>
              <a:ext uri="{FF2B5EF4-FFF2-40B4-BE49-F238E27FC236}">
                <a16:creationId xmlns:a16="http://schemas.microsoft.com/office/drawing/2014/main" id="{B7A11D74-752E-8B44-AC39-AAF2F854A871}"/>
              </a:ext>
            </a:extLst>
          </p:cNvPr>
          <p:cNvSpPr>
            <a:spLocks noGrp="1"/>
          </p:cNvSpPr>
          <p:nvPr>
            <p:ph type="title" hasCustomPrompt="1"/>
          </p:nvPr>
        </p:nvSpPr>
        <p:spPr>
          <a:xfrm>
            <a:off x="838200" y="487680"/>
            <a:ext cx="10515600" cy="761918"/>
          </a:xfrm>
          <a:prstGeom prst="rect">
            <a:avLst/>
          </a:prstGeom>
        </p:spPr>
        <p:txBody>
          <a:bodyPr/>
          <a:lstStyle>
            <a:lvl1pPr algn="ctr">
              <a:defRPr/>
            </a:lvl1pPr>
          </a:lstStyle>
          <a:p>
            <a:r>
              <a:rPr lang="el-GR" dirty="0"/>
              <a:t>Στυλ κύριου τίτλου</a:t>
            </a:r>
          </a:p>
        </p:txBody>
      </p:sp>
      <p:sp>
        <p:nvSpPr>
          <p:cNvPr id="18" name="Θέση περιεχομένου 2">
            <a:extLst>
              <a:ext uri="{FF2B5EF4-FFF2-40B4-BE49-F238E27FC236}">
                <a16:creationId xmlns:a16="http://schemas.microsoft.com/office/drawing/2014/main" id="{87F40E46-657C-B74B-BBB1-D3C474CA3D0E}"/>
              </a:ext>
            </a:extLst>
          </p:cNvPr>
          <p:cNvSpPr>
            <a:spLocks noGrp="1"/>
          </p:cNvSpPr>
          <p:nvPr>
            <p:ph idx="1" hasCustomPrompt="1"/>
          </p:nvPr>
        </p:nvSpPr>
        <p:spPr>
          <a:xfrm>
            <a:off x="838200" y="1209714"/>
            <a:ext cx="10515600" cy="4489402"/>
          </a:xfrm>
        </p:spPr>
        <p:txBody>
          <a:bodyPr/>
          <a:lstStyle>
            <a:lvl1pPr algn="just">
              <a:lnSpc>
                <a:spcPct val="100000"/>
              </a:lnSpc>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r>
              <a:rPr lang="en-GB" dirty="0"/>
              <a:t>s</a:t>
            </a:r>
            <a:endParaRPr lang="el-GR" dirty="0"/>
          </a:p>
        </p:txBody>
      </p:sp>
      <p:sp>
        <p:nvSpPr>
          <p:cNvPr id="19" name="Slide Number Placeholder 5">
            <a:extLst>
              <a:ext uri="{FF2B5EF4-FFF2-40B4-BE49-F238E27FC236}">
                <a16:creationId xmlns:a16="http://schemas.microsoft.com/office/drawing/2014/main" id="{3041D0F5-4A36-274E-A576-C3B1E4947637}"/>
              </a:ext>
            </a:extLst>
          </p:cNvPr>
          <p:cNvSpPr txBox="1">
            <a:spLocks/>
          </p:cNvSpPr>
          <p:nvPr userDrawn="1"/>
        </p:nvSpPr>
        <p:spPr>
          <a:xfrm>
            <a:off x="9900458" y="6459785"/>
            <a:ext cx="1312025" cy="365125"/>
          </a:xfrm>
          <a:prstGeom prst="rect">
            <a:avLst/>
          </a:prstGeom>
        </p:spPr>
        <p:txBody>
          <a:bodyPr vert="horz" lIns="91440" tIns="45720" rIns="91440" bIns="45720" rtlCol="0" anchor="ctr"/>
          <a:lstStyle>
            <a:defPPr>
              <a:defRPr lang="el-GR"/>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mtClean="0"/>
              <a:pPr/>
              <a:t>‹#›</a:t>
            </a:fld>
            <a:endParaRPr lang="en-US" dirty="0"/>
          </a:p>
        </p:txBody>
      </p:sp>
      <p:sp>
        <p:nvSpPr>
          <p:cNvPr id="20" name="Rectangle 19">
            <a:extLst>
              <a:ext uri="{FF2B5EF4-FFF2-40B4-BE49-F238E27FC236}">
                <a16:creationId xmlns:a16="http://schemas.microsoft.com/office/drawing/2014/main" id="{88E5ABB6-43CB-6949-9F51-52AAFD1DBED3}"/>
              </a:ext>
            </a:extLst>
          </p:cNvPr>
          <p:cNvSpPr/>
          <p:nvPr userDrawn="1"/>
        </p:nvSpPr>
        <p:spPr>
          <a:xfrm>
            <a:off x="0" y="5869094"/>
            <a:ext cx="12195176" cy="988906"/>
          </a:xfrm>
          <a:prstGeom prst="rect">
            <a:avLst/>
          </a:prstGeom>
          <a:solidFill>
            <a:schemeClr val="bg2">
              <a:lumMod val="9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R" dirty="0"/>
          </a:p>
        </p:txBody>
      </p:sp>
      <p:sp>
        <p:nvSpPr>
          <p:cNvPr id="21" name="Rectangle 20">
            <a:extLst>
              <a:ext uri="{FF2B5EF4-FFF2-40B4-BE49-F238E27FC236}">
                <a16:creationId xmlns:a16="http://schemas.microsoft.com/office/drawing/2014/main" id="{AE225D28-1FD3-8D4D-B5F2-5D624A918950}"/>
              </a:ext>
            </a:extLst>
          </p:cNvPr>
          <p:cNvSpPr/>
          <p:nvPr userDrawn="1"/>
        </p:nvSpPr>
        <p:spPr>
          <a:xfrm>
            <a:off x="0" y="5795415"/>
            <a:ext cx="12188825" cy="64008"/>
          </a:xfrm>
          <a:prstGeom prst="rect">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Slide Number Placeholder 5">
            <a:extLst>
              <a:ext uri="{FF2B5EF4-FFF2-40B4-BE49-F238E27FC236}">
                <a16:creationId xmlns:a16="http://schemas.microsoft.com/office/drawing/2014/main" id="{7BB78052-CF9E-2341-BB61-FC82A0B8A0C7}"/>
              </a:ext>
            </a:extLst>
          </p:cNvPr>
          <p:cNvSpPr txBox="1">
            <a:spLocks/>
          </p:cNvSpPr>
          <p:nvPr userDrawn="1"/>
        </p:nvSpPr>
        <p:spPr>
          <a:xfrm>
            <a:off x="9900458" y="6029787"/>
            <a:ext cx="131202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FAB73BC-B049-4115-A692-8D63A059BFB8}" type="slidenum">
              <a:rPr lang="en-US" sz="2000" smtClean="0">
                <a:latin typeface="+mj-lt"/>
              </a:rPr>
              <a:pPr algn="r"/>
              <a:t>‹#›</a:t>
            </a:fld>
            <a:endParaRPr lang="en-US" sz="2000" dirty="0">
              <a:latin typeface="+mj-lt"/>
            </a:endParaRPr>
          </a:p>
        </p:txBody>
      </p:sp>
      <p:sp>
        <p:nvSpPr>
          <p:cNvPr id="23" name="Footer Placeholder 4">
            <a:extLst>
              <a:ext uri="{FF2B5EF4-FFF2-40B4-BE49-F238E27FC236}">
                <a16:creationId xmlns:a16="http://schemas.microsoft.com/office/drawing/2014/main" id="{5635A0E1-884F-9E40-B6E3-AADDD91A060B}"/>
              </a:ext>
            </a:extLst>
          </p:cNvPr>
          <p:cNvSpPr txBox="1">
            <a:spLocks/>
          </p:cNvSpPr>
          <p:nvPr userDrawn="1"/>
        </p:nvSpPr>
        <p:spPr>
          <a:xfrm>
            <a:off x="3964766" y="6062999"/>
            <a:ext cx="4049737" cy="335294"/>
          </a:xfrm>
          <a:prstGeom prst="rect">
            <a:avLst/>
          </a:prstGeom>
        </p:spPr>
        <p:txBody>
          <a:bodyPr/>
          <a:lstStyle>
            <a:defPPr>
              <a:defRPr lang="en-US"/>
            </a:defPPr>
            <a:lvl1pPr marL="0" algn="l" defTabSz="457200" rtl="0" eaLnBrk="1" latinLnBrk="0" hangingPunct="1">
              <a:defRPr sz="2800" kern="1200" cap="none">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780"/>
              </a:lnSpc>
            </a:pPr>
            <a:r>
              <a:rPr lang="el-GR" sz="2400" dirty="0">
                <a:latin typeface="+mj-lt"/>
              </a:rPr>
              <a:t>Ιδιωτικό Διεθνές Δίκαιο</a:t>
            </a:r>
            <a:endParaRPr lang="en-US" sz="2400" dirty="0">
              <a:latin typeface="+mj-lt"/>
            </a:endParaRPr>
          </a:p>
        </p:txBody>
      </p:sp>
      <p:pic>
        <p:nvPicPr>
          <p:cNvPr id="24" name="Picture 23">
            <a:extLst>
              <a:ext uri="{FF2B5EF4-FFF2-40B4-BE49-F238E27FC236}">
                <a16:creationId xmlns:a16="http://schemas.microsoft.com/office/drawing/2014/main" id="{7B6584A7-3DEF-5449-B050-73B6543E2C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974853"/>
            <a:ext cx="475876" cy="743768"/>
          </a:xfrm>
          <a:prstGeom prst="rect">
            <a:avLst/>
          </a:prstGeom>
        </p:spPr>
      </p:pic>
      <p:sp>
        <p:nvSpPr>
          <p:cNvPr id="25" name="TextBox 24">
            <a:extLst>
              <a:ext uri="{FF2B5EF4-FFF2-40B4-BE49-F238E27FC236}">
                <a16:creationId xmlns:a16="http://schemas.microsoft.com/office/drawing/2014/main" id="{DA4F026D-E7F8-0B4E-8E9C-26DC96418F11}"/>
              </a:ext>
            </a:extLst>
          </p:cNvPr>
          <p:cNvSpPr txBox="1"/>
          <p:nvPr userDrawn="1"/>
        </p:nvSpPr>
        <p:spPr>
          <a:xfrm>
            <a:off x="4328475" y="6335475"/>
            <a:ext cx="3322320" cy="338554"/>
          </a:xfrm>
          <a:prstGeom prst="rect">
            <a:avLst/>
          </a:prstGeom>
          <a:noFill/>
        </p:spPr>
        <p:txBody>
          <a:bodyPr wrap="square" rtlCol="0">
            <a:spAutoFit/>
          </a:bodyPr>
          <a:lstStyle/>
          <a:p>
            <a:pPr algn="ctr"/>
            <a:r>
              <a:rPr lang="el-GR" sz="1600" b="0" dirty="0"/>
              <a:t>Χαράλαμπος </a:t>
            </a:r>
            <a:r>
              <a:rPr lang="el-GR" sz="1600" b="0" dirty="0" err="1"/>
              <a:t>Παμπούκης</a:t>
            </a:r>
            <a:endParaRPr lang="en-GR" sz="1600" b="0" dirty="0"/>
          </a:p>
        </p:txBody>
      </p:sp>
      <p:cxnSp>
        <p:nvCxnSpPr>
          <p:cNvPr id="26" name="Straight Connector 25">
            <a:extLst>
              <a:ext uri="{FF2B5EF4-FFF2-40B4-BE49-F238E27FC236}">
                <a16:creationId xmlns:a16="http://schemas.microsoft.com/office/drawing/2014/main" id="{CE642B20-C3CB-AB42-80D4-A8EA50685C07}"/>
              </a:ext>
            </a:extLst>
          </p:cNvPr>
          <p:cNvCxnSpPr/>
          <p:nvPr userDrawn="1"/>
        </p:nvCxnSpPr>
        <p:spPr>
          <a:xfrm>
            <a:off x="1110932" y="1124744"/>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573286"/>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109576"/>
      </p:ext>
    </p:extLst>
  </p:cSld>
  <p:clrMap bg1="lt1" tx1="dk1" bg2="lt2" tx2="dk2" accent1="accent1" accent2="accent2" accent3="accent3" accent4="accent4" accent5="accent5" accent6="accent6" hlink="hlink" folHlink="folHlink"/>
  <p:sldLayoutIdLst>
    <p:sldLayoutId id="2147483651" r:id="rId1"/>
    <p:sldLayoutId id="2147483692" r:id="rId2"/>
    <p:sldLayoutId id="2147483691" r:id="rId3"/>
    <p:sldLayoutId id="2147483649" r:id="rId4"/>
    <p:sldLayoutId id="214748369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542049" y="2873882"/>
            <a:ext cx="11107902" cy="929549"/>
          </a:xfrm>
          <a:prstGeom prst="rect">
            <a:avLst/>
          </a:prstGeom>
          <a:noFill/>
        </p:spPr>
        <p:txBody>
          <a:bodyPr>
            <a:noAutofit/>
          </a:bodyPr>
          <a:lstStyle/>
          <a:p>
            <a:pPr algn="ctr"/>
            <a:r>
              <a:rPr lang="el-GR" sz="4800" dirty="0">
                <a:solidFill>
                  <a:schemeClr val="bg1"/>
                </a:solidFill>
                <a:latin typeface="Arial" panose="020B0604020202020204" pitchFamily="34" charset="0"/>
                <a:cs typeface="Arial" panose="020B0604020202020204" pitchFamily="34" charset="0"/>
              </a:rPr>
              <a:t>Βρυξέλλες Ι</a:t>
            </a:r>
            <a:r>
              <a:rPr lang="en-GB" sz="4800" dirty="0">
                <a:solidFill>
                  <a:schemeClr val="bg1"/>
                </a:solidFill>
                <a:latin typeface="Arial" panose="020B0604020202020204" pitchFamily="34" charset="0"/>
                <a:cs typeface="Arial" panose="020B0604020202020204" pitchFamily="34" charset="0"/>
              </a:rPr>
              <a:t>a: </a:t>
            </a:r>
            <a:r>
              <a:rPr lang="el-GR" sz="4800" dirty="0" err="1">
                <a:solidFill>
                  <a:schemeClr val="bg1"/>
                </a:solidFill>
                <a:latin typeface="Arial" panose="020B0604020202020204" pitchFamily="34" charset="0"/>
                <a:cs typeface="Arial" panose="020B0604020202020204" pitchFamily="34" charset="0"/>
              </a:rPr>
              <a:t>Γενικ</a:t>
            </a:r>
            <a:r>
              <a:rPr lang="en-GB" sz="4800" dirty="0" err="1">
                <a:solidFill>
                  <a:schemeClr val="bg1"/>
                </a:solidFill>
                <a:latin typeface="Arial" panose="020B0604020202020204" pitchFamily="34" charset="0"/>
                <a:cs typeface="Arial" panose="020B0604020202020204" pitchFamily="34" charset="0"/>
              </a:rPr>
              <a:t>έ</a:t>
            </a:r>
            <a:r>
              <a:rPr lang="el-GR" sz="4800" dirty="0">
                <a:solidFill>
                  <a:schemeClr val="bg1"/>
                </a:solidFill>
                <a:latin typeface="Arial" panose="020B0604020202020204" pitchFamily="34" charset="0"/>
                <a:cs typeface="Arial" panose="020B0604020202020204" pitchFamily="34" charset="0"/>
              </a:rPr>
              <a:t>ς διατάξεις</a:t>
            </a:r>
            <a:endParaRPr lang="en-GB" sz="4800" dirty="0">
              <a:solidFill>
                <a:schemeClr val="bg1"/>
              </a:solidFill>
              <a:latin typeface="Arial" panose="020B0604020202020204" pitchFamily="34" charset="0"/>
              <a:cs typeface="Arial" panose="020B0604020202020204" pitchFamily="34" charset="0"/>
            </a:endParaRPr>
          </a:p>
        </p:txBody>
      </p:sp>
      <p:sp>
        <p:nvSpPr>
          <p:cNvPr id="10" name="Subtitle 8"/>
          <p:cNvSpPr>
            <a:spLocks noGrp="1"/>
          </p:cNvSpPr>
          <p:nvPr>
            <p:ph type="subTitle" idx="1"/>
          </p:nvPr>
        </p:nvSpPr>
        <p:spPr>
          <a:xfrm>
            <a:off x="542049" y="4073594"/>
            <a:ext cx="11107902" cy="503237"/>
          </a:xfrm>
          <a:prstGeom prst="rect">
            <a:avLst/>
          </a:prstGeom>
        </p:spPr>
        <p:txBody>
          <a:bodyPr>
            <a:noAutofit/>
          </a:bodyPr>
          <a:lstStyle/>
          <a:p>
            <a:pPr marL="0" indent="0" algn="ctr">
              <a:buNone/>
            </a:pPr>
            <a:r>
              <a:rPr lang="el-GR" dirty="0">
                <a:solidFill>
                  <a:schemeClr val="bg1"/>
                </a:solidFill>
                <a:latin typeface="Arial" panose="020B0604020202020204" pitchFamily="34" charset="0"/>
                <a:cs typeface="Arial" panose="020B0604020202020204" pitchFamily="34" charset="0"/>
              </a:rPr>
              <a:t>ΜΠΣ Δικονομικό Διεθνές Δίκαιο 2023</a:t>
            </a:r>
          </a:p>
        </p:txBody>
      </p:sp>
      <p:sp>
        <p:nvSpPr>
          <p:cNvPr id="2" name="TextBox 1">
            <a:extLst>
              <a:ext uri="{FF2B5EF4-FFF2-40B4-BE49-F238E27FC236}">
                <a16:creationId xmlns:a16="http://schemas.microsoft.com/office/drawing/2014/main" id="{99E8C952-5B0E-7844-98C4-BE67DC299BEF}"/>
              </a:ext>
            </a:extLst>
          </p:cNvPr>
          <p:cNvSpPr txBox="1"/>
          <p:nvPr/>
        </p:nvSpPr>
        <p:spPr>
          <a:xfrm>
            <a:off x="7614458" y="563602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30979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A5624D5-37DB-8246-9E0C-F9ECE4941871}"/>
              </a:ext>
            </a:extLst>
          </p:cNvPr>
          <p:cNvSpPr>
            <a:spLocks noGrp="1"/>
          </p:cNvSpPr>
          <p:nvPr>
            <p:ph type="body" sz="quarter" idx="10"/>
          </p:nvPr>
        </p:nvSpPr>
        <p:spPr>
          <a:xfrm>
            <a:off x="264695" y="489179"/>
            <a:ext cx="11313757" cy="569349"/>
          </a:xfrm>
        </p:spPr>
        <p:txBody>
          <a:bodyPr>
            <a:normAutofit fontScale="92500"/>
          </a:bodyPr>
          <a:lstStyle/>
          <a:p>
            <a:r>
              <a:rPr lang="el-GR" sz="2800" dirty="0"/>
              <a:t>Η επίδικη παροχή και ο προσδιορισμός του τόπου εκπλήρωσης της</a:t>
            </a:r>
            <a:endParaRPr lang="en-GR" dirty="0"/>
          </a:p>
        </p:txBody>
      </p:sp>
      <p:sp>
        <p:nvSpPr>
          <p:cNvPr id="3" name="Content Placeholder 2">
            <a:extLst>
              <a:ext uri="{FF2B5EF4-FFF2-40B4-BE49-F238E27FC236}">
                <a16:creationId xmlns:a16="http://schemas.microsoft.com/office/drawing/2014/main" id="{C9A6995F-E862-5246-AE0D-B1CF6D63DFC9}"/>
              </a:ext>
            </a:extLst>
          </p:cNvPr>
          <p:cNvSpPr>
            <a:spLocks noGrp="1"/>
          </p:cNvSpPr>
          <p:nvPr>
            <p:ph idx="1"/>
          </p:nvPr>
        </p:nvSpPr>
        <p:spPr>
          <a:xfrm>
            <a:off x="439121" y="1395412"/>
            <a:ext cx="11313757" cy="4067175"/>
          </a:xfrm>
        </p:spPr>
        <p:txBody>
          <a:bodyPr>
            <a:normAutofit/>
          </a:bodyPr>
          <a:lstStyle/>
          <a:p>
            <a:pPr marL="457200" indent="-457200">
              <a:buFont typeface="Arial" panose="020B0604020202020204" pitchFamily="34" charset="0"/>
              <a:buChar char="•"/>
            </a:pPr>
            <a:r>
              <a:rPr lang="el-GR" sz="2800" dirty="0"/>
              <a:t>Η διαδικασία αποτελείται από δύο στάδια: </a:t>
            </a:r>
          </a:p>
          <a:p>
            <a:pPr lvl="1"/>
            <a:r>
              <a:rPr lang="el-GR" sz="2400" dirty="0"/>
              <a:t>αρχικά, απαιτείται ο  προσδιορισμός της υποχρέωσης που είναι κρίσιμη και </a:t>
            </a:r>
          </a:p>
          <a:p>
            <a:pPr lvl="1"/>
            <a:r>
              <a:rPr lang="el-GR" sz="2400" dirty="0"/>
              <a:t>στη συνέχεια απαιτείται ο προσδιορισμός του τόπου εκπλήρωσής της. </a:t>
            </a:r>
          </a:p>
          <a:p>
            <a:pPr marL="457200" indent="-457200" algn="just">
              <a:buFont typeface="Arial" panose="020B0604020202020204" pitchFamily="34" charset="0"/>
              <a:buChar char="•"/>
            </a:pPr>
            <a:r>
              <a:rPr lang="en-GB" sz="2800" dirty="0"/>
              <a:t>M</a:t>
            </a:r>
            <a:r>
              <a:rPr lang="el-GR" sz="2800" dirty="0"/>
              <a:t>ε τον Κανονισμό Βρυξέλλες Ι (44/2001), όπως και με τον Βρυξέλλες Ι </a:t>
            </a:r>
            <a:r>
              <a:rPr lang="en-US" sz="2800" dirty="0"/>
              <a:t>bis</a:t>
            </a:r>
            <a:r>
              <a:rPr lang="el-GR" sz="2800" dirty="0"/>
              <a:t>, προσδιορίστηκαν ειδικά οι τόποι εκπλήρωσης της παροχής για δύο μεγάλες κατηγορίες συμβάσεων, ήτοι αυτών της πωλήσεως εμπορευμάτων και της παροχής υπηρεσιών. </a:t>
            </a:r>
            <a:endParaRPr lang="en-GR" sz="2800" dirty="0"/>
          </a:p>
          <a:p>
            <a:endParaRPr lang="en-GR" sz="2800" dirty="0"/>
          </a:p>
        </p:txBody>
      </p:sp>
    </p:spTree>
    <p:extLst>
      <p:ext uri="{BB962C8B-B14F-4D97-AF65-F5344CB8AC3E}">
        <p14:creationId xmlns:p14="http://schemas.microsoft.com/office/powerpoint/2010/main" val="3965438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A6E499-7797-DB46-ABE5-25E8EBA70D7D}"/>
              </a:ext>
            </a:extLst>
          </p:cNvPr>
          <p:cNvSpPr>
            <a:spLocks noGrp="1"/>
          </p:cNvSpPr>
          <p:nvPr>
            <p:ph type="body" sz="quarter" idx="10"/>
          </p:nvPr>
        </p:nvSpPr>
        <p:spPr/>
        <p:txBody>
          <a:bodyPr>
            <a:normAutofit fontScale="92500"/>
          </a:bodyPr>
          <a:lstStyle/>
          <a:p>
            <a:r>
              <a:rPr lang="el-GR" sz="2800" dirty="0"/>
              <a:t>Η επίδικη παροχή και ο προσδιορισμός του τόπου εκπλήρωσης της</a:t>
            </a:r>
            <a:endParaRPr lang="en-GR" dirty="0"/>
          </a:p>
        </p:txBody>
      </p:sp>
      <p:sp>
        <p:nvSpPr>
          <p:cNvPr id="3" name="Content Placeholder 2">
            <a:extLst>
              <a:ext uri="{FF2B5EF4-FFF2-40B4-BE49-F238E27FC236}">
                <a16:creationId xmlns:a16="http://schemas.microsoft.com/office/drawing/2014/main" id="{C9A6995F-E862-5246-AE0D-B1CF6D63DFC9}"/>
              </a:ext>
            </a:extLst>
          </p:cNvPr>
          <p:cNvSpPr>
            <a:spLocks noGrp="1"/>
          </p:cNvSpPr>
          <p:nvPr>
            <p:ph idx="1"/>
          </p:nvPr>
        </p:nvSpPr>
        <p:spPr>
          <a:xfrm>
            <a:off x="363894" y="1127051"/>
            <a:ext cx="11313757" cy="4648275"/>
          </a:xfrm>
        </p:spPr>
        <p:txBody>
          <a:bodyPr>
            <a:normAutofit fontScale="92500" lnSpcReduction="20000"/>
          </a:bodyPr>
          <a:lstStyle/>
          <a:p>
            <a:pPr marL="0" indent="0" algn="ctr">
              <a:buNone/>
            </a:pPr>
            <a:r>
              <a:rPr lang="el-GR" sz="2400" b="1" dirty="0"/>
              <a:t>Προσδιορισμός της υποχρέωσης</a:t>
            </a:r>
          </a:p>
          <a:p>
            <a:pPr marL="342900" indent="-342900" algn="just">
              <a:buFont typeface="Arial" panose="020B0604020202020204" pitchFamily="34" charset="0"/>
              <a:buChar char="•"/>
            </a:pPr>
            <a:r>
              <a:rPr lang="el-GR" sz="2600" dirty="0"/>
              <a:t>Το ΔΕΕ στην υπόθεση  </a:t>
            </a:r>
            <a:r>
              <a:rPr lang="el-GR" sz="2600" i="1" dirty="0"/>
              <a:t>De Bloos</a:t>
            </a:r>
            <a:r>
              <a:rPr lang="el-GR" sz="2600" dirty="0"/>
              <a:t> για τον καθορισμό του τόπου εκπλήρωσης της παροχής προσδιόρισε ως κρίσιμη παροχή την επίδικη παροχή εκείνη που αντιστοιχεί στο συμβατικό δικαίωμα επί του οποίου ερείδεται η αγωγή του ενάγοντος</a:t>
            </a:r>
            <a:endParaRPr lang="en-GR" sz="2600" dirty="0"/>
          </a:p>
          <a:p>
            <a:pPr marL="342900" indent="-342900" algn="just">
              <a:buFont typeface="Arial" panose="020B0604020202020204" pitchFamily="34" charset="0"/>
              <a:buChar char="•"/>
            </a:pPr>
            <a:r>
              <a:rPr lang="el-GR" sz="2600" dirty="0"/>
              <a:t>Το Δικαστήριο:</a:t>
            </a:r>
          </a:p>
          <a:p>
            <a:pPr marL="1028700" lvl="1" indent="-342900" algn="just"/>
            <a:r>
              <a:rPr lang="el-GR" sz="2600" dirty="0"/>
              <a:t>Έκρινε ότι επί αθέτησης περισσότερων συμβατικών υποχρεώσεων κρίσιμη είναι η κύρια συμβατική υποχρέωση. </a:t>
            </a:r>
          </a:p>
          <a:p>
            <a:pPr marL="1028700" lvl="1" indent="-342900" algn="just"/>
            <a:r>
              <a:rPr lang="el-GR" sz="2600" dirty="0"/>
              <a:t>Επίσης, σε περίπτωση παραβίασης περισσότερων ισοδύναμων υποχρεώσεων που έχουν εκπληρωθεί ή όφειλαν να εκπληρωθούν σε διαφορετικά Κράτη μέλη, για την κάθε εκπλήρωση έχουν δικαιοδοσία ξεχωριστά δικαστήρια των τόπων εκπλήρωσης και το δικαστήριο του ενός Κράτους δεν έχει δικαιοδοσία για την αθέτηση της άλλης παροχής</a:t>
            </a:r>
            <a:r>
              <a:rPr lang="en-GB" sz="2600" dirty="0"/>
              <a:t>.</a:t>
            </a:r>
          </a:p>
          <a:p>
            <a:pPr marL="1028700" lvl="1" indent="-342900" algn="just"/>
            <a:r>
              <a:rPr lang="el-GR" sz="2600" dirty="0"/>
              <a:t>Περαιτέρω, αν υφίσταται μη εκπλήρωση και ζητηθεί εκπλήρωση, επίδικη παροχή είναι η εκπλήρωση και κρίσιμος ο τόπος της· αν όμως η αξίωση εκπλήρωσης τραπεί σε δευτερογενή αξίωση αποζημίωσης, πάλι κρίσιμος είναι ο τόπος της κύριας πρωτογενούς παροχής, δηλαδή της εκπλήρωσης</a:t>
            </a:r>
            <a:endParaRPr lang="en-GR" sz="2600" dirty="0"/>
          </a:p>
        </p:txBody>
      </p:sp>
    </p:spTree>
    <p:extLst>
      <p:ext uri="{BB962C8B-B14F-4D97-AF65-F5344CB8AC3E}">
        <p14:creationId xmlns:p14="http://schemas.microsoft.com/office/powerpoint/2010/main" val="730360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9B5617C-C63A-2045-A192-EDEDCC0F276D}"/>
              </a:ext>
            </a:extLst>
          </p:cNvPr>
          <p:cNvSpPr>
            <a:spLocks noGrp="1"/>
          </p:cNvSpPr>
          <p:nvPr>
            <p:ph type="body" sz="quarter" idx="10"/>
          </p:nvPr>
        </p:nvSpPr>
        <p:spPr/>
        <p:txBody>
          <a:bodyPr>
            <a:normAutofit fontScale="92500"/>
          </a:bodyPr>
          <a:lstStyle/>
          <a:p>
            <a:r>
              <a:rPr lang="el-GR" sz="2800" dirty="0"/>
              <a:t>Η επίδικη παροχή και ο προσδιορισμός του τόπου εκπλήρωσης της</a:t>
            </a:r>
            <a:endParaRPr lang="en-GR" dirty="0"/>
          </a:p>
        </p:txBody>
      </p:sp>
      <p:sp>
        <p:nvSpPr>
          <p:cNvPr id="3" name="Content Placeholder 2">
            <a:extLst>
              <a:ext uri="{FF2B5EF4-FFF2-40B4-BE49-F238E27FC236}">
                <a16:creationId xmlns:a16="http://schemas.microsoft.com/office/drawing/2014/main" id="{C9A6995F-E862-5246-AE0D-B1CF6D63DFC9}"/>
              </a:ext>
            </a:extLst>
          </p:cNvPr>
          <p:cNvSpPr>
            <a:spLocks noGrp="1"/>
          </p:cNvSpPr>
          <p:nvPr>
            <p:ph idx="1"/>
          </p:nvPr>
        </p:nvSpPr>
        <p:spPr>
          <a:xfrm>
            <a:off x="363894" y="1275907"/>
            <a:ext cx="11313757" cy="4499419"/>
          </a:xfrm>
        </p:spPr>
        <p:txBody>
          <a:bodyPr>
            <a:normAutofit/>
          </a:bodyPr>
          <a:lstStyle/>
          <a:p>
            <a:pPr marL="0" indent="0" algn="ctr">
              <a:buNone/>
            </a:pPr>
            <a:r>
              <a:rPr lang="el-GR" sz="2600" b="1" dirty="0"/>
              <a:t>Προσδιορισμός τ</a:t>
            </a:r>
            <a:r>
              <a:rPr lang="en-GB" sz="2600" b="1" dirty="0"/>
              <a:t>o</a:t>
            </a:r>
            <a:r>
              <a:rPr lang="el-GR" sz="2600" b="1" dirty="0"/>
              <a:t>υ τόπου εκπλήρωσης</a:t>
            </a:r>
          </a:p>
          <a:p>
            <a:pPr marL="457200" indent="-457200">
              <a:buFont typeface="Arial" panose="020B0604020202020204" pitchFamily="34" charset="0"/>
              <a:buChar char="•"/>
            </a:pPr>
            <a:r>
              <a:rPr lang="el-GR" sz="2800" dirty="0"/>
              <a:t>Ο τόπος εκπλήρωσης της επίδικης παροχής προσδιορίζεται όχι αυτόνομα αλλά κατά το εφαρμοστέο στη σύμβαση δίκαιο—όπως από την αρχή κρίθηκε από το ΔΕΚ στην υπόθεση </a:t>
            </a:r>
            <a:r>
              <a:rPr lang="el-GR" sz="2800" i="1" dirty="0"/>
              <a:t>Tessili v. Dunlop.</a:t>
            </a:r>
          </a:p>
          <a:p>
            <a:pPr marL="457200" indent="-457200">
              <a:buFont typeface="Arial" panose="020B0604020202020204" pitchFamily="34" charset="0"/>
              <a:buChar char="•"/>
            </a:pPr>
            <a:r>
              <a:rPr lang="el-GR" sz="2800" dirty="0"/>
              <a:t>Κατά κανόνα, τα μέρη θα έχουν ορίσει απευθείας στη σύμβασή τους τον τόπο εκπλήρωσης οπότε επιλύεται ευχερώς το ζήτημα του προσδιορισμού του.  Ο απευθείας προσδιορισμός μπορεί να γίνει και έμμεσα με τη χρήση όρων </a:t>
            </a:r>
            <a:r>
              <a:rPr lang="el-GR" sz="2800" i="1" dirty="0"/>
              <a:t>Incoterms</a:t>
            </a:r>
            <a:r>
              <a:rPr lang="en-GB" sz="2800" i="1" dirty="0"/>
              <a:t>.</a:t>
            </a:r>
            <a:endParaRPr lang="en-GR" sz="2800" dirty="0"/>
          </a:p>
        </p:txBody>
      </p:sp>
    </p:spTree>
    <p:extLst>
      <p:ext uri="{BB962C8B-B14F-4D97-AF65-F5344CB8AC3E}">
        <p14:creationId xmlns:p14="http://schemas.microsoft.com/office/powerpoint/2010/main" val="4155205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C18897D-E456-A44C-A771-DADDEA86BAEA}"/>
              </a:ext>
            </a:extLst>
          </p:cNvPr>
          <p:cNvSpPr>
            <a:spLocks noGrp="1"/>
          </p:cNvSpPr>
          <p:nvPr>
            <p:ph type="body" sz="quarter" idx="10"/>
          </p:nvPr>
        </p:nvSpPr>
        <p:spPr/>
        <p:txBody>
          <a:bodyPr>
            <a:normAutofit fontScale="92500"/>
          </a:bodyPr>
          <a:lstStyle/>
          <a:p>
            <a:r>
              <a:rPr lang="el-GR" sz="2800" dirty="0"/>
              <a:t>Η επίδικη παροχή και ο προσδιορισμός του τόπου εκπλήρωσης της</a:t>
            </a:r>
            <a:endParaRPr lang="en-GR" dirty="0"/>
          </a:p>
        </p:txBody>
      </p:sp>
      <p:sp>
        <p:nvSpPr>
          <p:cNvPr id="3" name="Content Placeholder 2">
            <a:extLst>
              <a:ext uri="{FF2B5EF4-FFF2-40B4-BE49-F238E27FC236}">
                <a16:creationId xmlns:a16="http://schemas.microsoft.com/office/drawing/2014/main" id="{C9A6995F-E862-5246-AE0D-B1CF6D63DFC9}"/>
              </a:ext>
            </a:extLst>
          </p:cNvPr>
          <p:cNvSpPr>
            <a:spLocks noGrp="1"/>
          </p:cNvSpPr>
          <p:nvPr>
            <p:ph idx="1"/>
          </p:nvPr>
        </p:nvSpPr>
        <p:spPr>
          <a:xfrm>
            <a:off x="363894" y="1233377"/>
            <a:ext cx="11313757" cy="4541949"/>
          </a:xfrm>
        </p:spPr>
        <p:txBody>
          <a:bodyPr>
            <a:normAutofit/>
          </a:bodyPr>
          <a:lstStyle/>
          <a:p>
            <a:pPr marL="0" indent="0" algn="ctr">
              <a:buNone/>
            </a:pPr>
            <a:r>
              <a:rPr lang="el-GR" sz="2800" b="1" dirty="0"/>
              <a:t>Προσδιορισμός τ</a:t>
            </a:r>
            <a:r>
              <a:rPr lang="en-GB" sz="2800" b="1" dirty="0"/>
              <a:t>o</a:t>
            </a:r>
            <a:r>
              <a:rPr lang="el-GR" sz="2800" b="1" dirty="0"/>
              <a:t>υ τόπου εκπλήρωσης</a:t>
            </a:r>
          </a:p>
          <a:p>
            <a:pPr marL="457200" indent="-457200">
              <a:buFont typeface="Arial" panose="020B0604020202020204" pitchFamily="34" charset="0"/>
              <a:buChar char="•"/>
            </a:pPr>
            <a:r>
              <a:rPr lang="el-GR" sz="2800" dirty="0"/>
              <a:t>Εάν υπάρχουν πολλοί τόποι εκπλήρωσης δεν ανακύπτει ζήτημα εφόσον είναι στο ίδιο Κράτος (π.χ. Πειραιάς και Θεσσαλονίκη)· εάν, όμως, είναι σε διαφορετικά Κράτη και οι παραδόσεις είναι ισοδύναμες (π.χ. η ίδια ποσότητα της αυτής αξίας στον Πειραιά και τη Μασσαλία), τότε έχει κριθεί ότι ο ενάγων μπορεί να επιλέξει μεταξύ αυτών.</a:t>
            </a:r>
            <a:endParaRPr lang="en-GR" sz="2800" dirty="0"/>
          </a:p>
          <a:p>
            <a:pPr marL="457200" indent="-457200">
              <a:buFont typeface="Arial" panose="020B0604020202020204" pitchFamily="34" charset="0"/>
              <a:buChar char="•"/>
            </a:pPr>
            <a:r>
              <a:rPr lang="el-GR" sz="2800" dirty="0"/>
              <a:t>Άλλως, ελλείψει επιλογής του τόπου εκπλήρωσης, αυτός θα προσδιορίζεται από το δίκαιο που υποδεικνύεται από τους κανόνες σύγκρουσης του </a:t>
            </a:r>
            <a:r>
              <a:rPr lang="el-GR" sz="2800" i="1" dirty="0"/>
              <a:t>forum</a:t>
            </a:r>
            <a:r>
              <a:rPr lang="el-GR" sz="2800" dirty="0"/>
              <a:t> (κατά κανόνα Κανονισμός ΡωμΙ). Σημειωτέον ότι, είτε τα μέρη, είτε το εφαρμοστέο δίκαιο, π.χ. επί πωλήσεως κινητών, μπορεί να παραπέμπει σε διεθνές ομοιόμορφο δίκαιο.</a:t>
            </a:r>
            <a:endParaRPr lang="en-GR" sz="2800" dirty="0"/>
          </a:p>
        </p:txBody>
      </p:sp>
    </p:spTree>
    <p:extLst>
      <p:ext uri="{BB962C8B-B14F-4D97-AF65-F5344CB8AC3E}">
        <p14:creationId xmlns:p14="http://schemas.microsoft.com/office/powerpoint/2010/main" val="1629697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D684A3C-08DE-2049-91A3-CC60709A0A91}"/>
              </a:ext>
            </a:extLst>
          </p:cNvPr>
          <p:cNvSpPr>
            <a:spLocks noGrp="1"/>
          </p:cNvSpPr>
          <p:nvPr>
            <p:ph type="body" sz="quarter" idx="10"/>
          </p:nvPr>
        </p:nvSpPr>
        <p:spPr/>
        <p:txBody>
          <a:bodyPr>
            <a:normAutofit fontScale="92500"/>
          </a:bodyPr>
          <a:lstStyle/>
          <a:p>
            <a:r>
              <a:rPr lang="el-GR" sz="2800" dirty="0"/>
              <a:t>Η επίδικη παροχή και ο προσδιορισμός του τόπου εκπλήρωσης της</a:t>
            </a:r>
            <a:endParaRPr lang="en-GR" dirty="0"/>
          </a:p>
        </p:txBody>
      </p:sp>
      <p:sp>
        <p:nvSpPr>
          <p:cNvPr id="3" name="Content Placeholder 2">
            <a:extLst>
              <a:ext uri="{FF2B5EF4-FFF2-40B4-BE49-F238E27FC236}">
                <a16:creationId xmlns:a16="http://schemas.microsoft.com/office/drawing/2014/main" id="{C9A6995F-E862-5246-AE0D-B1CF6D63DFC9}"/>
              </a:ext>
            </a:extLst>
          </p:cNvPr>
          <p:cNvSpPr>
            <a:spLocks noGrp="1"/>
          </p:cNvSpPr>
          <p:nvPr>
            <p:ph idx="1"/>
          </p:nvPr>
        </p:nvSpPr>
        <p:spPr>
          <a:xfrm>
            <a:off x="363894" y="1212113"/>
            <a:ext cx="11313757" cy="4563214"/>
          </a:xfrm>
        </p:spPr>
        <p:txBody>
          <a:bodyPr>
            <a:normAutofit fontScale="92500" lnSpcReduction="10000"/>
          </a:bodyPr>
          <a:lstStyle/>
          <a:p>
            <a:pPr marL="0" indent="0" algn="ctr">
              <a:buNone/>
            </a:pPr>
            <a:r>
              <a:rPr lang="el-GR" sz="2600" b="1" dirty="0"/>
              <a:t>Πωλ</a:t>
            </a:r>
            <a:r>
              <a:rPr lang="en-GB" sz="2600" b="1" dirty="0" err="1"/>
              <a:t>ή</a:t>
            </a:r>
            <a:r>
              <a:rPr lang="el-GR" sz="2600" b="1" dirty="0"/>
              <a:t>σεις και παροχή υπηρεσιών</a:t>
            </a:r>
          </a:p>
          <a:p>
            <a:pPr marL="457200" indent="-457200">
              <a:buFont typeface="Arial" panose="020B0604020202020204" pitchFamily="34" charset="0"/>
              <a:buChar char="•"/>
            </a:pPr>
            <a:r>
              <a:rPr lang="el-GR" sz="2800" dirty="0"/>
              <a:t>Σύμφωνα με τον Κανονισμό Βρυξέλλες Ι (διατηρήθηκε και με τον Βρυξέλλες Ι bis), το δικαστήριο που έχει διεθνή δικαιοδοσία είναι πάντα το δικαστήριο του τόπου εκπλήρωσης της επίδικης παροχής. </a:t>
            </a:r>
          </a:p>
          <a:p>
            <a:pPr marL="457200" indent="-457200">
              <a:buFont typeface="Arial" panose="020B0604020202020204" pitchFamily="34" charset="0"/>
              <a:buChar char="•"/>
            </a:pPr>
            <a:r>
              <a:rPr lang="el-GR" sz="2800" dirty="0"/>
              <a:t>Ειδικά όμως για τις συμβάσεις πωλήσεως και τις συμβάσεις παροχής υπηρεσίας ο τόπος αυτός εξειδικεύεται περαιτέρω  αντίστοιχα με τους τόπους όπου έγινε ή όφειλε να γίνει η </a:t>
            </a:r>
            <a:r>
              <a:rPr lang="el-GR" sz="2800" i="1" dirty="0"/>
              <a:t>παράδοση </a:t>
            </a:r>
            <a:r>
              <a:rPr lang="el-GR" sz="2800" dirty="0"/>
              <a:t>των εμπορευμάτων και όπου έγινε ή όφειλε να γίνει η </a:t>
            </a:r>
            <a:r>
              <a:rPr lang="el-GR" sz="2800" i="1" dirty="0"/>
              <a:t>παροχή</a:t>
            </a:r>
            <a:r>
              <a:rPr lang="el-GR" sz="2800" dirty="0"/>
              <a:t> της υπηρεσίας. </a:t>
            </a:r>
          </a:p>
          <a:p>
            <a:pPr marL="457200" indent="-457200">
              <a:buFont typeface="Arial" panose="020B0604020202020204" pitchFamily="34" charset="0"/>
              <a:buChar char="•"/>
            </a:pPr>
            <a:r>
              <a:rPr lang="el-GR" sz="2800" dirty="0"/>
              <a:t>Επομένως, ειδικά στις συμβάσεις αυτές οποιαδήποτε και εάν είναι η επίδικη παροχή, η διεθνής δικαιοδοσία των δικαστηρίων των Κρατών μελών θα θεμελιώνεται στον τόπο παράδοσης των εμπορευμάτων ή στον τόπο παροχής υπηρεσιών</a:t>
            </a:r>
            <a:endParaRPr lang="en-GR" sz="2400" dirty="0"/>
          </a:p>
        </p:txBody>
      </p:sp>
    </p:spTree>
    <p:extLst>
      <p:ext uri="{BB962C8B-B14F-4D97-AF65-F5344CB8AC3E}">
        <p14:creationId xmlns:p14="http://schemas.microsoft.com/office/powerpoint/2010/main" val="398171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5BAA75-EBB3-774B-9B3B-21B28BB1E20E}"/>
              </a:ext>
            </a:extLst>
          </p:cNvPr>
          <p:cNvSpPr>
            <a:spLocks noGrp="1"/>
          </p:cNvSpPr>
          <p:nvPr>
            <p:ph type="body" sz="quarter" idx="10"/>
          </p:nvPr>
        </p:nvSpPr>
        <p:spPr/>
        <p:txBody>
          <a:bodyPr>
            <a:normAutofit fontScale="92500"/>
          </a:bodyPr>
          <a:lstStyle/>
          <a:p>
            <a:r>
              <a:rPr lang="el-GR" sz="2800" dirty="0"/>
              <a:t>Η επίδικη παροχή και ο προσδιορισμός του τόπου εκπλήρωσης της</a:t>
            </a:r>
            <a:endParaRPr lang="en-GR" dirty="0"/>
          </a:p>
        </p:txBody>
      </p:sp>
      <p:sp>
        <p:nvSpPr>
          <p:cNvPr id="3" name="Content Placeholder 2">
            <a:extLst>
              <a:ext uri="{FF2B5EF4-FFF2-40B4-BE49-F238E27FC236}">
                <a16:creationId xmlns:a16="http://schemas.microsoft.com/office/drawing/2014/main" id="{C9A6995F-E862-5246-AE0D-B1CF6D63DFC9}"/>
              </a:ext>
            </a:extLst>
          </p:cNvPr>
          <p:cNvSpPr>
            <a:spLocks noGrp="1"/>
          </p:cNvSpPr>
          <p:nvPr>
            <p:ph idx="1"/>
          </p:nvPr>
        </p:nvSpPr>
        <p:spPr>
          <a:xfrm>
            <a:off x="363894" y="1148317"/>
            <a:ext cx="11313757" cy="4627010"/>
          </a:xfrm>
        </p:spPr>
        <p:txBody>
          <a:bodyPr>
            <a:normAutofit/>
          </a:bodyPr>
          <a:lstStyle/>
          <a:p>
            <a:pPr marL="0" indent="0" algn="ctr">
              <a:buNone/>
            </a:pPr>
            <a:r>
              <a:rPr lang="el-GR" sz="2600" b="1" dirty="0"/>
              <a:t>Πωλ</a:t>
            </a:r>
            <a:r>
              <a:rPr lang="en-GB" sz="2600" b="1" dirty="0" err="1"/>
              <a:t>ή</a:t>
            </a:r>
            <a:r>
              <a:rPr lang="el-GR" sz="2600" b="1" dirty="0"/>
              <a:t>σεις και παροχή υπηρεσιών</a:t>
            </a:r>
          </a:p>
          <a:p>
            <a:pPr marL="342900" indent="-342900">
              <a:buFont typeface="Arial" panose="020B0604020202020204" pitchFamily="34" charset="0"/>
              <a:buChar char="•"/>
            </a:pPr>
            <a:r>
              <a:rPr lang="el-GR" sz="2400" dirty="0"/>
              <a:t>Οι έννοιες αυτές ερμηνεύονται αυτόνομα και στενά</a:t>
            </a:r>
          </a:p>
          <a:p>
            <a:pPr marL="342900" indent="-342900">
              <a:buFont typeface="Arial" panose="020B0604020202020204" pitchFamily="34" charset="0"/>
              <a:buChar char="•"/>
            </a:pPr>
            <a:r>
              <a:rPr lang="el-GR" sz="2400" dirty="0"/>
              <a:t>Εάν η ίδια η σύμβαση ορίζει τον τόπο όπου έγινε ή όφειλε να γίνει η παράδοση ή η παροχή τότε ο κρίσιμος τόπος είναι αυτός. </a:t>
            </a:r>
            <a:endParaRPr lang="en-GB" sz="2400" dirty="0"/>
          </a:p>
          <a:p>
            <a:pPr marL="342900" indent="-342900">
              <a:buFont typeface="Arial" panose="020B0604020202020204" pitchFamily="34" charset="0"/>
              <a:buChar char="•"/>
            </a:pPr>
            <a:r>
              <a:rPr lang="el-GR" sz="2400" dirty="0"/>
              <a:t>Ελλείψει τέτοιας αναφοράς θα αναζητηθεί απευθείας η σιωπηρή βούληση των μερών χωρίς την προσφυγή στο εφαρμοστέο δίκαιο (θα ληφθεί υπόψη π.χ. και η τυχόν προηγούμενη πρακτική τους).</a:t>
            </a:r>
            <a:endParaRPr lang="en-GR" sz="2400" dirty="0"/>
          </a:p>
          <a:p>
            <a:pPr marL="342900" indent="-342900">
              <a:buFont typeface="Arial" panose="020B0604020202020204" pitchFamily="34" charset="0"/>
              <a:buChar char="•"/>
            </a:pPr>
            <a:r>
              <a:rPr lang="el-GR" sz="2400" dirty="0"/>
              <a:t>Καταρχήν κρίσιμος τόπος είναι εκείνος της παράδοσης στον αγοραστή και όχι εκείνος της παράδοσης από τον πωλητή (π.χ. σε αλυσίδα συμβάσεων). Σε περίπτωση παράδοσης σε περισσότερους τόπους κρίσιμος είναι εκείνος της κύριας (κατά το οικονομικό κριτήριο) παράδοσης. Στην εξαιρετική περίπτωση που είναι οι διάφοροι τόποι ισοδύναμοι ο ενάγων μπορεί να επιλέξει ανάμεσά τους.</a:t>
            </a:r>
          </a:p>
        </p:txBody>
      </p:sp>
    </p:spTree>
    <p:extLst>
      <p:ext uri="{BB962C8B-B14F-4D97-AF65-F5344CB8AC3E}">
        <p14:creationId xmlns:p14="http://schemas.microsoft.com/office/powerpoint/2010/main" val="2264531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7A7031-D95A-E44D-972A-D57D1CB57BB8}"/>
              </a:ext>
            </a:extLst>
          </p:cNvPr>
          <p:cNvSpPr>
            <a:spLocks noGrp="1"/>
          </p:cNvSpPr>
          <p:nvPr>
            <p:ph type="body" sz="quarter" idx="10"/>
          </p:nvPr>
        </p:nvSpPr>
        <p:spPr/>
        <p:txBody>
          <a:bodyPr>
            <a:normAutofit fontScale="92500"/>
          </a:bodyPr>
          <a:lstStyle/>
          <a:p>
            <a:r>
              <a:rPr lang="el-GR" sz="2800" dirty="0"/>
              <a:t>Η επίδικη παροχή και ο προσδιορισμός του τόπου εκπλήρωσης της</a:t>
            </a:r>
            <a:endParaRPr lang="en-GR" dirty="0"/>
          </a:p>
        </p:txBody>
      </p:sp>
      <p:sp>
        <p:nvSpPr>
          <p:cNvPr id="3" name="Content Placeholder 2">
            <a:extLst>
              <a:ext uri="{FF2B5EF4-FFF2-40B4-BE49-F238E27FC236}">
                <a16:creationId xmlns:a16="http://schemas.microsoft.com/office/drawing/2014/main" id="{C9A6995F-E862-5246-AE0D-B1CF6D63DFC9}"/>
              </a:ext>
            </a:extLst>
          </p:cNvPr>
          <p:cNvSpPr>
            <a:spLocks noGrp="1"/>
          </p:cNvSpPr>
          <p:nvPr>
            <p:ph idx="1"/>
          </p:nvPr>
        </p:nvSpPr>
        <p:spPr>
          <a:xfrm>
            <a:off x="363894" y="1212113"/>
            <a:ext cx="11313757" cy="4563214"/>
          </a:xfrm>
        </p:spPr>
        <p:txBody>
          <a:bodyPr>
            <a:normAutofit/>
          </a:bodyPr>
          <a:lstStyle/>
          <a:p>
            <a:pPr marL="0" indent="0" algn="ctr">
              <a:buNone/>
            </a:pPr>
            <a:r>
              <a:rPr lang="el-GR" sz="2800" b="1" dirty="0"/>
              <a:t>Πωλ</a:t>
            </a:r>
            <a:r>
              <a:rPr lang="en-GB" sz="2800" b="1" dirty="0" err="1"/>
              <a:t>ή</a:t>
            </a:r>
            <a:r>
              <a:rPr lang="el-GR" sz="2800" b="1" dirty="0"/>
              <a:t>σεις και παροχή υπηρεσιών</a:t>
            </a:r>
          </a:p>
          <a:p>
            <a:pPr marL="457200" indent="-457200">
              <a:buFont typeface="Arial" panose="020B0604020202020204" pitchFamily="34" charset="0"/>
              <a:buChar char="•"/>
            </a:pPr>
            <a:r>
              <a:rPr lang="el-GR" sz="2800" dirty="0"/>
              <a:t>Προκειμένου περί ισοδύναμων υπηρεσιών κρίθηκε ότι αυτές λογίζεται ότι παρέχονται στον τόπο της κατοικίας του παρόχου. </a:t>
            </a:r>
          </a:p>
          <a:p>
            <a:pPr marL="457200" indent="-457200">
              <a:buFont typeface="Arial" panose="020B0604020202020204" pitchFamily="34" charset="0"/>
              <a:buChar char="•"/>
            </a:pPr>
            <a:r>
              <a:rPr lang="el-GR" sz="2800" dirty="0"/>
              <a:t>Στις συμβάσεις μεταφοράς, η υπηρεσία θεωρείται ότι παρέχεται τόσο στον τόπο αναχώρησης όσο και στο τόπο άφιξης (με δικαίωμα επιλογής του ενάγοντος). </a:t>
            </a:r>
          </a:p>
          <a:p>
            <a:pPr marL="457200" indent="-457200">
              <a:buFont typeface="Arial" panose="020B0604020202020204" pitchFamily="34" charset="0"/>
              <a:buChar char="•"/>
            </a:pPr>
            <a:r>
              <a:rPr lang="el-GR" sz="2800" dirty="0"/>
              <a:t>Ο τόπος παροχής σύμβασης πίστωσης είναι εκείνος της εγκατάστασης του ιδρύματος που την παρέχει. Σε περίπτωση αδυναμίας προσδιορισμού του τόπου παράδοσης εμπορευμάτων ή παροχής υπηρεσιών η ειδική αυτή βάση δεν τυγχάνει εφαρμογής.</a:t>
            </a:r>
            <a:endParaRPr lang="en-GR" sz="2800" dirty="0"/>
          </a:p>
        </p:txBody>
      </p:sp>
    </p:spTree>
    <p:extLst>
      <p:ext uri="{BB962C8B-B14F-4D97-AF65-F5344CB8AC3E}">
        <p14:creationId xmlns:p14="http://schemas.microsoft.com/office/powerpoint/2010/main" val="4039403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DC88030-C2D5-DA43-B45F-19DA0A2EB927}"/>
              </a:ext>
            </a:extLst>
          </p:cNvPr>
          <p:cNvSpPr>
            <a:spLocks noGrp="1"/>
          </p:cNvSpPr>
          <p:nvPr>
            <p:ph type="body" sz="quarter" idx="10"/>
          </p:nvPr>
        </p:nvSpPr>
        <p:spPr/>
        <p:txBody>
          <a:bodyPr/>
          <a:lstStyle/>
          <a:p>
            <a:r>
              <a:rPr lang="el-GR" dirty="0" err="1"/>
              <a:t>Εξωσυμβατικ</a:t>
            </a:r>
            <a:r>
              <a:rPr lang="en-GB" dirty="0" err="1"/>
              <a:t>έ</a:t>
            </a:r>
            <a:r>
              <a:rPr lang="el-GR" dirty="0"/>
              <a:t>ς ενοχές - Έννοια "διαφορές από αδικοπραξία"</a:t>
            </a:r>
            <a:r>
              <a:rPr lang="en-GB" dirty="0"/>
              <a:t> </a:t>
            </a:r>
            <a:endParaRPr lang="en-GR" dirty="0"/>
          </a:p>
        </p:txBody>
      </p:sp>
      <p:sp>
        <p:nvSpPr>
          <p:cNvPr id="3" name="Content Placeholder 2">
            <a:extLst>
              <a:ext uri="{FF2B5EF4-FFF2-40B4-BE49-F238E27FC236}">
                <a16:creationId xmlns:a16="http://schemas.microsoft.com/office/drawing/2014/main" id="{C42AFFF9-42ED-4043-BAF3-91E58C255371}"/>
              </a:ext>
            </a:extLst>
          </p:cNvPr>
          <p:cNvSpPr>
            <a:spLocks noGrp="1"/>
          </p:cNvSpPr>
          <p:nvPr>
            <p:ph idx="1"/>
          </p:nvPr>
        </p:nvSpPr>
        <p:spPr>
          <a:xfrm>
            <a:off x="363894" y="1395663"/>
            <a:ext cx="11313757" cy="4379663"/>
          </a:xfrm>
        </p:spPr>
        <p:txBody>
          <a:bodyPr>
            <a:normAutofit/>
          </a:bodyPr>
          <a:lstStyle/>
          <a:p>
            <a:pPr marL="457200" indent="-457200">
              <a:buFont typeface="Arial" panose="020B0604020202020204" pitchFamily="34" charset="0"/>
              <a:buChar char="•"/>
            </a:pPr>
            <a:r>
              <a:rPr lang="el-GR" sz="2800" dirty="0"/>
              <a:t>Η έννοια «διαφορές από αδικοπραξία» πρέπει να ερμηνεύεται </a:t>
            </a:r>
            <a:r>
              <a:rPr lang="el-GR" sz="2800" i="1" dirty="0"/>
              <a:t>αυτόνομα, </a:t>
            </a:r>
            <a:r>
              <a:rPr lang="el-GR" sz="2800" dirty="0"/>
              <a:t>δηλαδή χειραφετημένα από τον ομόηχο όρο του εσωτερικού δικαίου, κατά το σύστημα και τον σκοπό του Κανονισμού.</a:t>
            </a:r>
            <a:endParaRPr lang="en-GR" sz="2800" dirty="0"/>
          </a:p>
          <a:p>
            <a:pPr marL="457200" indent="-457200">
              <a:buFont typeface="Arial" panose="020B0604020202020204" pitchFamily="34" charset="0"/>
              <a:buChar char="•"/>
            </a:pPr>
            <a:r>
              <a:rPr lang="el-GR" sz="2800" dirty="0"/>
              <a:t>Η νομολογία του ΔΕΕ έχει εξάγει δύο κριτήρια, για να χαρακτηρίζεται μία διαφορά ως διαφορά από αδικοπραξία: </a:t>
            </a:r>
          </a:p>
          <a:p>
            <a:pPr marL="457200" lvl="1" indent="0">
              <a:buNone/>
            </a:pPr>
            <a:r>
              <a:rPr lang="el-GR" sz="2400" dirty="0"/>
              <a:t>(α) θα πρέπει να πηγάζει από αστική ευθύνη (με ή χωρίς πταίσμα, με ή χωρίς πράξη ή παράλειψη) και </a:t>
            </a:r>
          </a:p>
          <a:p>
            <a:pPr marL="457200" lvl="1" indent="0">
              <a:buNone/>
            </a:pPr>
            <a:r>
              <a:rPr lang="el-GR" sz="2400" dirty="0"/>
              <a:t>(β) αρνητικά, δεν θα πρέπει η ευθύνη να είναι εκ συμβάσεως.</a:t>
            </a:r>
            <a:endParaRPr lang="en-GR" sz="2400" dirty="0"/>
          </a:p>
        </p:txBody>
      </p:sp>
    </p:spTree>
    <p:extLst>
      <p:ext uri="{BB962C8B-B14F-4D97-AF65-F5344CB8AC3E}">
        <p14:creationId xmlns:p14="http://schemas.microsoft.com/office/powerpoint/2010/main" val="1120600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6E561D1-71A2-484D-A9EE-3E260437530A}"/>
              </a:ext>
            </a:extLst>
          </p:cNvPr>
          <p:cNvSpPr>
            <a:spLocks noGrp="1"/>
          </p:cNvSpPr>
          <p:nvPr>
            <p:ph type="body" sz="quarter" idx="10"/>
          </p:nvPr>
        </p:nvSpPr>
        <p:spPr/>
        <p:txBody>
          <a:bodyPr/>
          <a:lstStyle/>
          <a:p>
            <a:r>
              <a:rPr lang="el-GR" dirty="0" err="1"/>
              <a:t>Εξωσυμβατικ</a:t>
            </a:r>
            <a:r>
              <a:rPr lang="en-GB" dirty="0" err="1"/>
              <a:t>έ</a:t>
            </a:r>
            <a:r>
              <a:rPr lang="el-GR" dirty="0"/>
              <a:t>ς ενοχές - Αδικήματα πολλαπλής τοπικής συνδέσεως </a:t>
            </a:r>
            <a:endParaRPr lang="en-GR" dirty="0"/>
          </a:p>
        </p:txBody>
      </p:sp>
      <p:sp>
        <p:nvSpPr>
          <p:cNvPr id="3" name="Content Placeholder 2">
            <a:extLst>
              <a:ext uri="{FF2B5EF4-FFF2-40B4-BE49-F238E27FC236}">
                <a16:creationId xmlns:a16="http://schemas.microsoft.com/office/drawing/2014/main" id="{C42AFFF9-42ED-4043-BAF3-91E58C255371}"/>
              </a:ext>
            </a:extLst>
          </p:cNvPr>
          <p:cNvSpPr>
            <a:spLocks noGrp="1"/>
          </p:cNvSpPr>
          <p:nvPr>
            <p:ph idx="1"/>
          </p:nvPr>
        </p:nvSpPr>
        <p:spPr>
          <a:xfrm>
            <a:off x="363894" y="1419727"/>
            <a:ext cx="11313757" cy="4355600"/>
          </a:xfrm>
        </p:spPr>
        <p:txBody>
          <a:bodyPr>
            <a:normAutofit/>
          </a:bodyPr>
          <a:lstStyle/>
          <a:p>
            <a:pPr marL="457200" indent="-457200" algn="just">
              <a:buFont typeface="Arial" panose="020B0604020202020204" pitchFamily="34" charset="0"/>
              <a:buChar char="•"/>
            </a:pPr>
            <a:r>
              <a:rPr lang="el-GR" sz="2800" dirty="0"/>
              <a:t>Το πιο δύσκολο  ζήτημα προσδιορισμού τίθεται ως προς τον προσδιορισμό του τόπου του ζημιογόνου γεγονότος όταν υπάρχει διάσταση μεταξύ του τόπου της γενεσιουργού αιτίας και του τόπου όπου επήλθε η ζημία. </a:t>
            </a:r>
          </a:p>
          <a:p>
            <a:pPr marL="457200" indent="-457200" algn="just">
              <a:buFont typeface="Arial" panose="020B0604020202020204" pitchFamily="34" charset="0"/>
              <a:buChar char="•"/>
            </a:pPr>
            <a:r>
              <a:rPr lang="el-GR" sz="2800" dirty="0"/>
              <a:t>Η θεμελιώδης απόφαση </a:t>
            </a:r>
            <a:r>
              <a:rPr lang="el-GR" sz="2800" i="1" dirty="0" err="1"/>
              <a:t>Mines</a:t>
            </a:r>
            <a:r>
              <a:rPr lang="el-GR" sz="2800" i="1" dirty="0"/>
              <a:t> de </a:t>
            </a:r>
            <a:r>
              <a:rPr lang="el-GR" sz="2800" i="1" dirty="0" err="1"/>
              <a:t>Potasse</a:t>
            </a:r>
            <a:r>
              <a:rPr lang="el-GR" sz="2800" i="1" dirty="0"/>
              <a:t> </a:t>
            </a:r>
            <a:r>
              <a:rPr lang="el-GR" sz="2800" i="1" dirty="0" err="1"/>
              <a:t>d'Alsace</a:t>
            </a:r>
            <a:r>
              <a:rPr lang="el-GR" sz="2800" dirty="0"/>
              <a:t>, </a:t>
            </a:r>
            <a:r>
              <a:rPr lang="el-GR" sz="2800" dirty="0" err="1"/>
              <a:t>εξικνούμενη</a:t>
            </a:r>
            <a:r>
              <a:rPr lang="el-GR" sz="2800" dirty="0"/>
              <a:t> από τη δικονομική εύνοια προς τον αδικηθέντα, έκρινε ότι διεθνή δικαιοδοσία έχουν τα δικαστήρια τόσο του τόπου όπου έλαβε χώρα το ζημιογόνο γεγονός όσο και αυτά του τόπου της ζημίας, κατά επιλογή του ενάγοντος (συνήθως αδικηθέντος).</a:t>
            </a:r>
            <a:endParaRPr lang="en-GR" sz="2800" dirty="0"/>
          </a:p>
        </p:txBody>
      </p:sp>
    </p:spTree>
    <p:extLst>
      <p:ext uri="{BB962C8B-B14F-4D97-AF65-F5344CB8AC3E}">
        <p14:creationId xmlns:p14="http://schemas.microsoft.com/office/powerpoint/2010/main" val="788789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F2BFB5-52B6-264D-8E40-BA9CA860D87D}"/>
              </a:ext>
            </a:extLst>
          </p:cNvPr>
          <p:cNvSpPr>
            <a:spLocks noGrp="1"/>
          </p:cNvSpPr>
          <p:nvPr>
            <p:ph type="body" sz="quarter" idx="10"/>
          </p:nvPr>
        </p:nvSpPr>
        <p:spPr/>
        <p:txBody>
          <a:bodyPr/>
          <a:lstStyle/>
          <a:p>
            <a:r>
              <a:rPr lang="el-GR" dirty="0" err="1"/>
              <a:t>Εξωσυμβατικ</a:t>
            </a:r>
            <a:r>
              <a:rPr lang="en-GB" dirty="0" err="1"/>
              <a:t>έ</a:t>
            </a:r>
            <a:r>
              <a:rPr lang="el-GR" dirty="0"/>
              <a:t>ς ενοχές – Νομολογία ΔΕΕ</a:t>
            </a:r>
            <a:endParaRPr lang="en-GR" dirty="0"/>
          </a:p>
        </p:txBody>
      </p:sp>
      <p:sp>
        <p:nvSpPr>
          <p:cNvPr id="3" name="Content Placeholder 2">
            <a:extLst>
              <a:ext uri="{FF2B5EF4-FFF2-40B4-BE49-F238E27FC236}">
                <a16:creationId xmlns:a16="http://schemas.microsoft.com/office/drawing/2014/main" id="{C42AFFF9-42ED-4043-BAF3-91E58C255371}"/>
              </a:ext>
            </a:extLst>
          </p:cNvPr>
          <p:cNvSpPr>
            <a:spLocks noGrp="1"/>
          </p:cNvSpPr>
          <p:nvPr>
            <p:ph idx="1"/>
          </p:nvPr>
        </p:nvSpPr>
        <p:spPr>
          <a:xfrm>
            <a:off x="363894" y="1179095"/>
            <a:ext cx="11313757" cy="4596231"/>
          </a:xfrm>
        </p:spPr>
        <p:txBody>
          <a:bodyPr>
            <a:normAutofit lnSpcReduction="10000"/>
          </a:bodyPr>
          <a:lstStyle/>
          <a:p>
            <a:pPr marL="0" indent="0">
              <a:buNone/>
            </a:pPr>
            <a:r>
              <a:rPr lang="el-GR" sz="2400" b="1" dirty="0"/>
              <a:t>(α) Όταν η ζημία είναι </a:t>
            </a:r>
            <a:r>
              <a:rPr lang="el-GR" sz="2400" b="1" i="1" dirty="0"/>
              <a:t>χρηματοοικονομική </a:t>
            </a:r>
            <a:r>
              <a:rPr lang="el-GR" sz="2400" b="1" dirty="0"/>
              <a:t>(</a:t>
            </a:r>
            <a:r>
              <a:rPr lang="en-GB" sz="2400" b="1" dirty="0" err="1"/>
              <a:t>Marinari</a:t>
            </a:r>
            <a:r>
              <a:rPr lang="en-GB" sz="2400" b="1" dirty="0"/>
              <a:t>, </a:t>
            </a:r>
            <a:r>
              <a:rPr lang="en-GB" sz="2400" b="1" dirty="0" err="1"/>
              <a:t>Kronhofer</a:t>
            </a:r>
            <a:r>
              <a:rPr lang="en-GB" sz="2400" b="1" dirty="0"/>
              <a:t>, </a:t>
            </a:r>
            <a:r>
              <a:rPr lang="en-GB" sz="2400" b="1" dirty="0" err="1"/>
              <a:t>Kollasa</a:t>
            </a:r>
            <a:r>
              <a:rPr lang="en-GB" sz="2400" b="1" dirty="0"/>
              <a:t>, VW)</a:t>
            </a:r>
            <a:endParaRPr lang="el-GR" sz="2400" b="1" i="1" dirty="0"/>
          </a:p>
          <a:p>
            <a:pPr marL="0" indent="0" algn="just">
              <a:buNone/>
            </a:pPr>
            <a:r>
              <a:rPr lang="el-GR" sz="2600" dirty="0"/>
              <a:t>θεμελιώνεται η διεθνής δικαιοδοσία μόνο των δικαστηρίων όπου επήλθε η αρχική ζημία, ενώ επίσης κρίθηκε ότι ως τόπος επέλευσης της ζημίας δεν εκλαμβάνεται ο τόπος στον οποίο βρίσκεται το επίκεντρο της περιουσίας του ζημιωθέντος, αλλά το Κράτος μέλος όπου απώλεσε ορισμένα περιουσιακά στοιχεία. Η ζημία εντοπίζεται δικαιοδοτικά στον τόπο όπου εκδηλώνεται δια της εγγραφής σε τραπεζικούς λογαριασμούς και επομένως στο τόπο όπου αυτοί τηρούνται</a:t>
            </a:r>
            <a:r>
              <a:rPr lang="el-GR" dirty="0"/>
              <a:t>.</a:t>
            </a:r>
            <a:r>
              <a:rPr lang="en-GR" dirty="0"/>
              <a:t> </a:t>
            </a:r>
            <a:endParaRPr lang="el-GR" i="1" dirty="0"/>
          </a:p>
          <a:p>
            <a:pPr marL="0" indent="0">
              <a:buNone/>
            </a:pPr>
            <a:r>
              <a:rPr lang="el-GR" sz="2400" b="1" dirty="0"/>
              <a:t>(β) Ειδικά τα αδικήματα δια του τύπου</a:t>
            </a:r>
            <a:r>
              <a:rPr lang="en-GB" sz="2400" b="1" dirty="0"/>
              <a:t> (</a:t>
            </a:r>
            <a:r>
              <a:rPr lang="en-GB" sz="2400" b="1" dirty="0" err="1"/>
              <a:t>Shevill</a:t>
            </a:r>
            <a:r>
              <a:rPr lang="en-GB" sz="2400" b="1" dirty="0"/>
              <a:t>)</a:t>
            </a:r>
          </a:p>
          <a:p>
            <a:pPr marL="0" indent="0" algn="just">
              <a:buNone/>
            </a:pPr>
            <a:r>
              <a:rPr lang="en-GB" sz="2600" dirty="0"/>
              <a:t>E</a:t>
            </a:r>
            <a:r>
              <a:rPr lang="el-GR" sz="2600" dirty="0"/>
              <a:t>ιδικός κανόνας για τα δια του τύπου αδικήματα (έντυπος τύπος, ραδιόφωνο, τηλεόραση και πλέον διαδίκτυο) και για αδικήματα απομίμησης (</a:t>
            </a:r>
            <a:r>
              <a:rPr lang="el-GR" sz="2600" dirty="0" err="1"/>
              <a:t>contrefaçon</a:t>
            </a:r>
            <a:r>
              <a:rPr lang="el-GR" sz="2600" dirty="0"/>
              <a:t>). Ο κανόνας είναι ότι το θύμα μπορεί να ενάγει ενώπιον του τόπου εγκατάστασης του εκδότη για το σύνολο της ζημίας ή, κατ’ επιλογή του, ενώπιον κάθε κράτους δημοσιοποιήσεως αλλά μόνο για τη ζημία που του προκλήθηκε στο κράτος αυτό</a:t>
            </a:r>
            <a:endParaRPr lang="el-GR" b="1" dirty="0"/>
          </a:p>
        </p:txBody>
      </p:sp>
    </p:spTree>
    <p:extLst>
      <p:ext uri="{BB962C8B-B14F-4D97-AF65-F5344CB8AC3E}">
        <p14:creationId xmlns:p14="http://schemas.microsoft.com/office/powerpoint/2010/main" val="2490161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7594C0E-76E3-2142-8293-1A24C40817AC}"/>
              </a:ext>
            </a:extLst>
          </p:cNvPr>
          <p:cNvSpPr>
            <a:spLocks noGrp="1"/>
          </p:cNvSpPr>
          <p:nvPr>
            <p:ph type="body" sz="quarter" idx="10"/>
          </p:nvPr>
        </p:nvSpPr>
        <p:spPr/>
        <p:txBody>
          <a:bodyPr/>
          <a:lstStyle/>
          <a:p>
            <a:r>
              <a:rPr lang="el-GR" dirty="0"/>
              <a:t>Βρυξέλλες Ι </a:t>
            </a:r>
            <a:r>
              <a:rPr lang="uz-Cyrl-UZ" dirty="0"/>
              <a:t>bis</a:t>
            </a:r>
            <a:r>
              <a:rPr lang="en-GR" dirty="0"/>
              <a:t> </a:t>
            </a:r>
            <a:r>
              <a:rPr lang="el-GR" dirty="0"/>
              <a:t>– </a:t>
            </a:r>
            <a:r>
              <a:rPr lang="el-GR" dirty="0" err="1"/>
              <a:t>Γενικ</a:t>
            </a:r>
            <a:r>
              <a:rPr lang="en-GB" dirty="0" err="1"/>
              <a:t>ή</a:t>
            </a:r>
            <a:r>
              <a:rPr lang="el-GR" dirty="0"/>
              <a:t> Βάση</a:t>
            </a:r>
            <a:endParaRPr lang="en-GR" dirty="0"/>
          </a:p>
        </p:txBody>
      </p:sp>
      <p:sp>
        <p:nvSpPr>
          <p:cNvPr id="3" name="Content Placeholder 2">
            <a:extLst>
              <a:ext uri="{FF2B5EF4-FFF2-40B4-BE49-F238E27FC236}">
                <a16:creationId xmlns:a16="http://schemas.microsoft.com/office/drawing/2014/main" id="{B68F56DC-E4CF-E448-8ACE-48AE92F04F1B}"/>
              </a:ext>
            </a:extLst>
          </p:cNvPr>
          <p:cNvSpPr>
            <a:spLocks noGrp="1"/>
          </p:cNvSpPr>
          <p:nvPr>
            <p:ph idx="1"/>
          </p:nvPr>
        </p:nvSpPr>
        <p:spPr>
          <a:xfrm>
            <a:off x="363894" y="1395412"/>
            <a:ext cx="11313757" cy="4067175"/>
          </a:xfrm>
        </p:spPr>
        <p:txBody>
          <a:bodyPr>
            <a:normAutofit/>
          </a:bodyPr>
          <a:lstStyle/>
          <a:p>
            <a:pPr algn="just"/>
            <a:r>
              <a:rPr lang="el-GR" sz="2400" dirty="0"/>
              <a:t>Είναι μία βάση διεθνούς δικαιοδοσίας με οικουμενική αναγνώριση, η οποία στηρίζεται στην αρχή </a:t>
            </a:r>
            <a:r>
              <a:rPr lang="fr-FR" sz="2400" i="1" dirty="0" err="1"/>
              <a:t>actor</a:t>
            </a:r>
            <a:r>
              <a:rPr lang="fr-FR" sz="2400" i="1" dirty="0"/>
              <a:t> </a:t>
            </a:r>
            <a:r>
              <a:rPr lang="fr-FR" sz="2400" i="1" dirty="0" err="1"/>
              <a:t>sequitur</a:t>
            </a:r>
            <a:r>
              <a:rPr lang="fr-FR" sz="2400" i="1" dirty="0"/>
              <a:t> forum </a:t>
            </a:r>
            <a:r>
              <a:rPr lang="fr-FR" sz="2400" i="1" dirty="0" err="1"/>
              <a:t>rei</a:t>
            </a:r>
            <a:r>
              <a:rPr lang="fr-FR" sz="2400" dirty="0"/>
              <a:t>. </a:t>
            </a:r>
            <a:endParaRPr lang="el-GR" sz="2400" dirty="0"/>
          </a:p>
          <a:p>
            <a:pPr algn="just"/>
            <a:r>
              <a:rPr lang="el-GR" sz="2400" dirty="0"/>
              <a:t>Η αρχή αυτή, επιτελεί μία διπλή λειτουργία: </a:t>
            </a:r>
          </a:p>
          <a:p>
            <a:pPr marL="234950" indent="0" algn="just">
              <a:buNone/>
            </a:pPr>
            <a:r>
              <a:rPr lang="el-GR" sz="2400" dirty="0"/>
              <a:t>(α) θεμελιώνει την κατ’ αρχήν εφαρμογή του Κανονισμού </a:t>
            </a:r>
            <a:r>
              <a:rPr lang="el-GR" sz="2400" i="1" dirty="0" err="1"/>
              <a:t>rationae</a:t>
            </a:r>
            <a:r>
              <a:rPr lang="el-GR" sz="2400" i="1" dirty="0"/>
              <a:t> </a:t>
            </a:r>
            <a:r>
              <a:rPr lang="uz-Cyrl-UZ" sz="2400" i="1" dirty="0"/>
              <a:t>personae </a:t>
            </a:r>
            <a:r>
              <a:rPr lang="el-GR" sz="2400" dirty="0"/>
              <a:t> και </a:t>
            </a:r>
          </a:p>
          <a:p>
            <a:pPr marL="234950" indent="0" algn="just">
              <a:buNone/>
            </a:pPr>
            <a:r>
              <a:rPr lang="el-GR" sz="2400" dirty="0"/>
              <a:t>(β) αποτελεί τη γενική δικαιοδοτική βάση. </a:t>
            </a:r>
          </a:p>
          <a:p>
            <a:pPr algn="just"/>
            <a:r>
              <a:rPr lang="el-GR" sz="2400" dirty="0"/>
              <a:t>Η κατοικία καθορίζεται με βάση τη </a:t>
            </a:r>
            <a:r>
              <a:rPr lang="uz-Cyrl-UZ" sz="2400" i="1" dirty="0"/>
              <a:t>lex fori</a:t>
            </a:r>
            <a:r>
              <a:rPr lang="el-GR" sz="2400" dirty="0"/>
              <a:t> (άρθρ. 62 παρ. 1 και 2), ενώ ως προς τα νομικά πρόσωπα θα πρέπει να βρίσκεται εντός των Κρατών μελών της Ενώσεως: (α) είτε η καταστατική τους έδρα (β) είτε η κεντρική τους  διοίκηση (γ) είτε η </a:t>
            </a:r>
            <a:r>
              <a:rPr lang="el-GR" sz="2400" dirty="0" err="1"/>
              <a:t>κυρια</a:t>
            </a:r>
            <a:r>
              <a:rPr lang="el-GR" sz="2400" dirty="0"/>
              <a:t> εγκατάστασή τους (άρθρ. 63 παρ. 1).</a:t>
            </a:r>
            <a:endParaRPr lang="en-GR" sz="2400" dirty="0"/>
          </a:p>
          <a:p>
            <a:pPr marL="234950" indent="0" algn="just">
              <a:buNone/>
            </a:pPr>
            <a:endParaRPr lang="en-GR" sz="2400" dirty="0"/>
          </a:p>
        </p:txBody>
      </p:sp>
    </p:spTree>
    <p:extLst>
      <p:ext uri="{BB962C8B-B14F-4D97-AF65-F5344CB8AC3E}">
        <p14:creationId xmlns:p14="http://schemas.microsoft.com/office/powerpoint/2010/main" val="981395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8EA55F-B40A-A144-B375-6533DF3A9042}"/>
              </a:ext>
            </a:extLst>
          </p:cNvPr>
          <p:cNvSpPr>
            <a:spLocks noGrp="1"/>
          </p:cNvSpPr>
          <p:nvPr>
            <p:ph type="body" sz="quarter" idx="10"/>
          </p:nvPr>
        </p:nvSpPr>
        <p:spPr/>
        <p:txBody>
          <a:bodyPr/>
          <a:lstStyle/>
          <a:p>
            <a:r>
              <a:rPr lang="el-GR" dirty="0" err="1"/>
              <a:t>Εξωσυμβατικ</a:t>
            </a:r>
            <a:r>
              <a:rPr lang="en-GB" dirty="0" err="1"/>
              <a:t>έ</a:t>
            </a:r>
            <a:r>
              <a:rPr lang="el-GR" dirty="0"/>
              <a:t>ς ενοχές – Νομολογία ΔΕΕ</a:t>
            </a:r>
            <a:endParaRPr lang="en-GR" dirty="0"/>
          </a:p>
        </p:txBody>
      </p:sp>
      <p:sp>
        <p:nvSpPr>
          <p:cNvPr id="3" name="Content Placeholder 2">
            <a:extLst>
              <a:ext uri="{FF2B5EF4-FFF2-40B4-BE49-F238E27FC236}">
                <a16:creationId xmlns:a16="http://schemas.microsoft.com/office/drawing/2014/main" id="{C42AFFF9-42ED-4043-BAF3-91E58C255371}"/>
              </a:ext>
            </a:extLst>
          </p:cNvPr>
          <p:cNvSpPr>
            <a:spLocks noGrp="1"/>
          </p:cNvSpPr>
          <p:nvPr>
            <p:ph idx="1"/>
          </p:nvPr>
        </p:nvSpPr>
        <p:spPr>
          <a:xfrm>
            <a:off x="363894" y="1179095"/>
            <a:ext cx="11313757" cy="4981073"/>
          </a:xfrm>
        </p:spPr>
        <p:txBody>
          <a:bodyPr>
            <a:normAutofit fontScale="92500" lnSpcReduction="20000"/>
          </a:bodyPr>
          <a:lstStyle/>
          <a:p>
            <a:pPr marL="0" indent="0" algn="just">
              <a:buNone/>
            </a:pPr>
            <a:r>
              <a:rPr lang="el-GR" sz="2600" b="1" dirty="0"/>
              <a:t>(γ) Ειδικά τα αδικήματα δια του διαδικτύου </a:t>
            </a:r>
            <a:r>
              <a:rPr lang="en-GB" sz="2600" b="1" dirty="0"/>
              <a:t>(</a:t>
            </a:r>
            <a:r>
              <a:rPr lang="el-GR" sz="2600" b="1" dirty="0" err="1"/>
              <a:t>eDate</a:t>
            </a:r>
            <a:r>
              <a:rPr lang="el-GR" sz="2600" b="1" dirty="0"/>
              <a:t> </a:t>
            </a:r>
            <a:r>
              <a:rPr lang="el-GR" sz="2600" b="1" dirty="0" err="1"/>
              <a:t>Advertising</a:t>
            </a:r>
            <a:r>
              <a:rPr lang="en-GB" sz="2600" b="1" dirty="0"/>
              <a:t>)</a:t>
            </a:r>
          </a:p>
          <a:p>
            <a:pPr marL="0" indent="0" algn="just">
              <a:buNone/>
            </a:pPr>
            <a:r>
              <a:rPr lang="el-GR" sz="2600" dirty="0"/>
              <a:t>ο ζημιωθείς μπορεί να στραφεί όσον αφορά το σύνολο της βλάβης που υπέστη είτε στα δικαστήρια του τόπου όπου είναι εγκατεστημένος ο φορέας μετάδοσης (</a:t>
            </a:r>
            <a:r>
              <a:rPr lang="el-GR" sz="2600" dirty="0" err="1"/>
              <a:t>διαμετακομιστής</a:t>
            </a:r>
            <a:r>
              <a:rPr lang="el-GR" sz="2600" dirty="0"/>
              <a:t>) είτε στα δικαστήρια του κράτους μέλους όπου βρίσκεται το κέντρο συμφερόντων του θιγομένου (που συχνά θα ταυτίζεται με την κατοικία του ζημιωθέντος). </a:t>
            </a:r>
          </a:p>
          <a:p>
            <a:pPr marL="0" indent="0" algn="just">
              <a:buNone/>
            </a:pPr>
            <a:r>
              <a:rPr lang="el-GR" sz="2600" b="1" dirty="0"/>
              <a:t>(δ) Διανοητική ιδιοκτησία </a:t>
            </a:r>
            <a:endParaRPr lang="en-GB" sz="2600" b="1" dirty="0"/>
          </a:p>
          <a:p>
            <a:pPr marL="0" indent="0" algn="just">
              <a:buNone/>
            </a:pPr>
            <a:r>
              <a:rPr lang="el-GR" sz="2600" dirty="0"/>
              <a:t>το ΔΕΕ επί προδικαστικού ερωτήματος το οποίο ετέθη από το Αγγλικό </a:t>
            </a:r>
            <a:r>
              <a:rPr lang="en-GB" sz="2600" dirty="0"/>
              <a:t>Court of Appeal </a:t>
            </a:r>
            <a:r>
              <a:rPr lang="el-GR" sz="2600" dirty="0"/>
              <a:t>αποφάσισε πως ο δικαιούχος σήματος της Ευρωπαϊκής Ένωσης που φρονεί ότι ζημιώνεται από την άνευ συγκαταθέσεώς του χρήση, εκ μέρους τρίτου, σημείου πανομοιότυπου με το σήμα αυτό σε </a:t>
            </a:r>
            <a:r>
              <a:rPr lang="el-GR" sz="2600" dirty="0" err="1"/>
              <a:t>διαδικτυακώς</a:t>
            </a:r>
            <a:r>
              <a:rPr lang="el-GR" sz="2600" dirty="0"/>
              <a:t> αναρτώμενες διαφημίσεις και προσφορές προς πώληση προϊόντων πανομοιότυπων ή παρόμοιων εκείνων για τα οποία καταχωρίσθηκε το εν λόγω σήμα </a:t>
            </a:r>
            <a:r>
              <a:rPr lang="el-GR" sz="2600" b="1" dirty="0"/>
              <a:t>δύναται να ασκήσει αγωγή λόγω παραποιήσεως/απομιμήσεως κατά του τρίτου αυτού ενώπιον δικαστηρίου σημάτων της Ευρωπαϊκής Ένωσης του κράτους μέλους εντός του οποίου ευρίσκονται καταναλωτές ή επαγγελματίες στους οποίους απευθύνονται οι διαφημίσεις ή οι προσφορές προς πώληση, ανεξαρτήτως του ότι ο εν λόγω τρίτος έλαβε τις αποφάσεις και τα μέτρα για την ηλεκτρονική ανάρτηση αυτή εντός άλλου κράτους μέλους</a:t>
            </a:r>
            <a:r>
              <a:rPr lang="el-GR" sz="2600" dirty="0"/>
              <a:t>.</a:t>
            </a:r>
          </a:p>
        </p:txBody>
      </p:sp>
    </p:spTree>
    <p:extLst>
      <p:ext uri="{BB962C8B-B14F-4D97-AF65-F5344CB8AC3E}">
        <p14:creationId xmlns:p14="http://schemas.microsoft.com/office/powerpoint/2010/main" val="1754095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542049" y="2873882"/>
            <a:ext cx="11107902" cy="929549"/>
          </a:xfrm>
          <a:prstGeom prst="rect">
            <a:avLst/>
          </a:prstGeom>
          <a:noFill/>
        </p:spPr>
        <p:txBody>
          <a:bodyPr>
            <a:noAutofit/>
          </a:bodyPr>
          <a:lstStyle/>
          <a:p>
            <a:pPr algn="ctr"/>
            <a:r>
              <a:rPr lang="el-GR" sz="4800" dirty="0">
                <a:solidFill>
                  <a:schemeClr val="bg1"/>
                </a:solidFill>
                <a:latin typeface="Arial" panose="020B0604020202020204" pitchFamily="34" charset="0"/>
                <a:cs typeface="Arial" panose="020B0604020202020204" pitchFamily="34" charset="0"/>
              </a:rPr>
              <a:t>Βρυξέλλες Ι</a:t>
            </a:r>
            <a:r>
              <a:rPr lang="en-GB" sz="4800" dirty="0">
                <a:solidFill>
                  <a:schemeClr val="bg1"/>
                </a:solidFill>
                <a:latin typeface="Arial" panose="020B0604020202020204" pitchFamily="34" charset="0"/>
                <a:cs typeface="Arial" panose="020B0604020202020204" pitchFamily="34" charset="0"/>
              </a:rPr>
              <a:t>a: </a:t>
            </a:r>
            <a:r>
              <a:rPr lang="el-GR" sz="4800" dirty="0">
                <a:solidFill>
                  <a:schemeClr val="bg1"/>
                </a:solidFill>
                <a:latin typeface="Arial" panose="020B0604020202020204" pitchFamily="34" charset="0"/>
                <a:cs typeface="Arial" panose="020B0604020202020204" pitchFamily="34" charset="0"/>
              </a:rPr>
              <a:t>Εκκρεμοδικία και συνάφεια</a:t>
            </a:r>
            <a:endParaRPr lang="en-GB" sz="4800" dirty="0">
              <a:solidFill>
                <a:schemeClr val="bg1"/>
              </a:solidFill>
              <a:latin typeface="Arial" panose="020B0604020202020204" pitchFamily="34" charset="0"/>
              <a:cs typeface="Arial" panose="020B0604020202020204" pitchFamily="34" charset="0"/>
            </a:endParaRPr>
          </a:p>
        </p:txBody>
      </p:sp>
      <p:sp>
        <p:nvSpPr>
          <p:cNvPr id="10" name="Subtitle 8"/>
          <p:cNvSpPr>
            <a:spLocks noGrp="1"/>
          </p:cNvSpPr>
          <p:nvPr>
            <p:ph type="subTitle" idx="1"/>
          </p:nvPr>
        </p:nvSpPr>
        <p:spPr>
          <a:xfrm>
            <a:off x="542049" y="4073594"/>
            <a:ext cx="11107902" cy="503237"/>
          </a:xfrm>
          <a:prstGeom prst="rect">
            <a:avLst/>
          </a:prstGeom>
        </p:spPr>
        <p:txBody>
          <a:bodyPr>
            <a:noAutofit/>
          </a:bodyPr>
          <a:lstStyle/>
          <a:p>
            <a:pPr marL="0" indent="0" algn="ctr">
              <a:buNone/>
            </a:pPr>
            <a:r>
              <a:rPr lang="el-GR" dirty="0">
                <a:solidFill>
                  <a:schemeClr val="bg1"/>
                </a:solidFill>
                <a:latin typeface="Arial" panose="020B0604020202020204" pitchFamily="34" charset="0"/>
                <a:cs typeface="Arial" panose="020B0604020202020204" pitchFamily="34" charset="0"/>
              </a:rPr>
              <a:t>ΜΠΣ Δικονομικό Διεθνές Δίκαιο 2023</a:t>
            </a:r>
            <a:endParaRPr lang="en-GB" i="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9E8C952-5B0E-7844-98C4-BE67DC299BEF}"/>
              </a:ext>
            </a:extLst>
          </p:cNvPr>
          <p:cNvSpPr txBox="1"/>
          <p:nvPr/>
        </p:nvSpPr>
        <p:spPr>
          <a:xfrm>
            <a:off x="7614458" y="563602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85028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F292E2-2036-584C-9C99-BCFF6022E505}"/>
              </a:ext>
            </a:extLst>
          </p:cNvPr>
          <p:cNvSpPr>
            <a:spLocks noGrp="1"/>
          </p:cNvSpPr>
          <p:nvPr>
            <p:ph type="body" sz="quarter" idx="10"/>
          </p:nvPr>
        </p:nvSpPr>
        <p:spPr/>
        <p:txBody>
          <a:bodyPr/>
          <a:lstStyle/>
          <a:p>
            <a:r>
              <a:rPr lang="el-GR" dirty="0"/>
              <a:t>Βρυξέλλες Ι </a:t>
            </a:r>
            <a:r>
              <a:rPr lang="uz-Cyrl-UZ" dirty="0"/>
              <a:t>bis</a:t>
            </a:r>
            <a:r>
              <a:rPr lang="en-GR" dirty="0"/>
              <a:t> </a:t>
            </a:r>
            <a:r>
              <a:rPr lang="el-GR" dirty="0"/>
              <a:t>– εκκρεμοδικία και της συνάφεια </a:t>
            </a:r>
            <a:endParaRPr lang="en-GR" dirty="0"/>
          </a:p>
        </p:txBody>
      </p:sp>
      <p:sp>
        <p:nvSpPr>
          <p:cNvPr id="3" name="Content Placeholder 2">
            <a:extLst>
              <a:ext uri="{FF2B5EF4-FFF2-40B4-BE49-F238E27FC236}">
                <a16:creationId xmlns:a16="http://schemas.microsoft.com/office/drawing/2014/main" id="{B68F56DC-E4CF-E448-8ACE-48AE92F04F1B}"/>
              </a:ext>
            </a:extLst>
          </p:cNvPr>
          <p:cNvSpPr>
            <a:spLocks noGrp="1"/>
          </p:cNvSpPr>
          <p:nvPr>
            <p:ph idx="1"/>
          </p:nvPr>
        </p:nvSpPr>
        <p:spPr>
          <a:xfrm>
            <a:off x="363894" y="1212113"/>
            <a:ext cx="11313757" cy="4563214"/>
          </a:xfrm>
        </p:spPr>
        <p:txBody>
          <a:bodyPr>
            <a:normAutofit/>
          </a:bodyPr>
          <a:lstStyle/>
          <a:p>
            <a:pPr algn="just">
              <a:lnSpc>
                <a:spcPct val="120000"/>
              </a:lnSpc>
            </a:pPr>
            <a:r>
              <a:rPr lang="el-GR" sz="2400" dirty="0"/>
              <a:t>Σκοπός: συντονισμός παράλληλων διαδικασιών</a:t>
            </a:r>
          </a:p>
          <a:p>
            <a:pPr algn="just">
              <a:lnSpc>
                <a:spcPct val="120000"/>
              </a:lnSpc>
            </a:pPr>
            <a:r>
              <a:rPr lang="el-GR" sz="2400" dirty="0"/>
              <a:t>Μπορούμε να διακρίνουμε τρεις περιπτώσεις: </a:t>
            </a:r>
          </a:p>
          <a:p>
            <a:pPr marL="187325" indent="0" algn="just">
              <a:lnSpc>
                <a:spcPct val="120000"/>
              </a:lnSpc>
              <a:buNone/>
            </a:pPr>
            <a:r>
              <a:rPr lang="el-GR" sz="2400" dirty="0"/>
              <a:t>(α) όταν οι παράλληλες διαδικασίες έχουν </a:t>
            </a:r>
            <a:r>
              <a:rPr lang="el-GR" sz="2400" dirty="0" err="1"/>
              <a:t>διανοιγεί</a:t>
            </a:r>
            <a:r>
              <a:rPr lang="el-GR" sz="2400" dirty="0"/>
              <a:t> ενώπιον δικαστηρίων, τα οποία ανήκουν στην ίδια έννομη τάξη, τότε γίνεται λόγος για </a:t>
            </a:r>
            <a:r>
              <a:rPr lang="el-GR" sz="2400" i="1" dirty="0"/>
              <a:t>εσωτερική εκκρεμοδικία, </a:t>
            </a:r>
          </a:p>
          <a:p>
            <a:pPr marL="187325" indent="0" algn="just">
              <a:lnSpc>
                <a:spcPct val="120000"/>
              </a:lnSpc>
              <a:buNone/>
            </a:pPr>
            <a:r>
              <a:rPr lang="el-GR" sz="2400" dirty="0"/>
              <a:t>(β) όταν οι διαδικασίες έχουν </a:t>
            </a:r>
            <a:r>
              <a:rPr lang="el-GR" sz="2400" dirty="0" err="1"/>
              <a:t>διανοιγεί</a:t>
            </a:r>
            <a:r>
              <a:rPr lang="el-GR" sz="2400" dirty="0"/>
              <a:t> ενώπιον δικαστηρίων διαφορετικών Κρατών μελών, τότε γίνεται λόγος για </a:t>
            </a:r>
            <a:r>
              <a:rPr lang="el-GR" sz="2400" i="1" dirty="0"/>
              <a:t>ευρωπαϊκή (</a:t>
            </a:r>
            <a:r>
              <a:rPr lang="el-GR" sz="2400" i="1" dirty="0" err="1"/>
              <a:t>ενωσιακή</a:t>
            </a:r>
            <a:r>
              <a:rPr lang="el-GR" sz="2400" i="1" dirty="0"/>
              <a:t>) εκκρεμοδικία</a:t>
            </a:r>
            <a:r>
              <a:rPr lang="el-GR" sz="2400" dirty="0"/>
              <a:t> και </a:t>
            </a:r>
          </a:p>
          <a:p>
            <a:pPr marL="187325" indent="0" algn="just">
              <a:lnSpc>
                <a:spcPct val="120000"/>
              </a:lnSpc>
              <a:buNone/>
            </a:pPr>
            <a:r>
              <a:rPr lang="el-GR" sz="2400" dirty="0"/>
              <a:t>(γ) εάν διαδικασία έχει </a:t>
            </a:r>
            <a:r>
              <a:rPr lang="el-GR" sz="2400" dirty="0" err="1"/>
              <a:t>διανοιγεί</a:t>
            </a:r>
            <a:r>
              <a:rPr lang="el-GR" sz="2400" dirty="0"/>
              <a:t> ενώπιον δικαστηρίου τρίτου Κράτους και του δικαστηρίου Κράτους μέλους, τότε γίνεται λόγος για </a:t>
            </a:r>
            <a:r>
              <a:rPr lang="el-GR" sz="2400" i="1" dirty="0"/>
              <a:t>διεθνή</a:t>
            </a:r>
            <a:r>
              <a:rPr lang="el-GR" sz="2400" dirty="0"/>
              <a:t> εκκρεμοδικία.</a:t>
            </a:r>
            <a:endParaRPr lang="en-GR" sz="2400" dirty="0"/>
          </a:p>
        </p:txBody>
      </p:sp>
    </p:spTree>
    <p:extLst>
      <p:ext uri="{BB962C8B-B14F-4D97-AF65-F5344CB8AC3E}">
        <p14:creationId xmlns:p14="http://schemas.microsoft.com/office/powerpoint/2010/main" val="2691782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F12E7B2-F744-E946-BFD3-14A601112EA8}"/>
              </a:ext>
            </a:extLst>
          </p:cNvPr>
          <p:cNvSpPr>
            <a:spLocks noGrp="1"/>
          </p:cNvSpPr>
          <p:nvPr>
            <p:ph type="body" sz="quarter" idx="10"/>
          </p:nvPr>
        </p:nvSpPr>
        <p:spPr/>
        <p:txBody>
          <a:bodyPr/>
          <a:lstStyle/>
          <a:p>
            <a:r>
              <a:rPr lang="el-GR" dirty="0"/>
              <a:t>Βρυξέλλες Ι </a:t>
            </a:r>
            <a:r>
              <a:rPr lang="uz-Cyrl-UZ" dirty="0"/>
              <a:t>bis</a:t>
            </a:r>
            <a:r>
              <a:rPr lang="en-GR" dirty="0"/>
              <a:t> </a:t>
            </a:r>
            <a:r>
              <a:rPr lang="el-GR" dirty="0"/>
              <a:t>– Διεθνής και ευρωπαϊκή εκκρεμοδικία </a:t>
            </a:r>
            <a:endParaRPr lang="en-GR" dirty="0"/>
          </a:p>
        </p:txBody>
      </p:sp>
      <p:sp>
        <p:nvSpPr>
          <p:cNvPr id="3" name="Content Placeholder 2">
            <a:extLst>
              <a:ext uri="{FF2B5EF4-FFF2-40B4-BE49-F238E27FC236}">
                <a16:creationId xmlns:a16="http://schemas.microsoft.com/office/drawing/2014/main" id="{B68F56DC-E4CF-E448-8ACE-48AE92F04F1B}"/>
              </a:ext>
            </a:extLst>
          </p:cNvPr>
          <p:cNvSpPr>
            <a:spLocks noGrp="1"/>
          </p:cNvSpPr>
          <p:nvPr>
            <p:ph idx="1"/>
          </p:nvPr>
        </p:nvSpPr>
        <p:spPr>
          <a:xfrm>
            <a:off x="363894" y="1339703"/>
            <a:ext cx="11313757" cy="4435624"/>
          </a:xfrm>
        </p:spPr>
        <p:txBody>
          <a:bodyPr>
            <a:normAutofit/>
          </a:bodyPr>
          <a:lstStyle/>
          <a:p>
            <a:pPr algn="just"/>
            <a:r>
              <a:rPr lang="el-GR" sz="2800" dirty="0"/>
              <a:t>Για να υπάρχει εκκρεμοδικία σύμφωνα με το άρθρο 29 του Κανονισμού, πρέπει να συντρέχουν, </a:t>
            </a:r>
            <a:r>
              <a:rPr lang="el-GR" sz="2800" i="1" dirty="0"/>
              <a:t>μόνο,</a:t>
            </a:r>
            <a:r>
              <a:rPr lang="el-GR" sz="2800" dirty="0"/>
              <a:t> οι εξής προϋποθέσεις:  </a:t>
            </a:r>
            <a:endParaRPr lang="en-GR" sz="2800" dirty="0"/>
          </a:p>
          <a:p>
            <a:pPr marL="234950" indent="0" algn="just">
              <a:buNone/>
            </a:pPr>
            <a:r>
              <a:rPr lang="el-GR" sz="2800" dirty="0"/>
              <a:t>(α) Ταυτότητα διαδίκων. </a:t>
            </a:r>
          </a:p>
          <a:p>
            <a:pPr marL="234950" indent="0" algn="just">
              <a:buNone/>
            </a:pPr>
            <a:r>
              <a:rPr lang="el-GR" sz="2800" dirty="0"/>
              <a:t>(β) Ταυτότητα ιστορικής και νομικής βάσης της αγωγής</a:t>
            </a:r>
            <a:r>
              <a:rPr lang="en-GR" sz="2800" dirty="0"/>
              <a:t> </a:t>
            </a:r>
            <a:endParaRPr lang="el-GR" sz="2800" dirty="0"/>
          </a:p>
          <a:p>
            <a:pPr marL="234950" indent="0" algn="just">
              <a:buNone/>
            </a:pPr>
            <a:r>
              <a:rPr lang="el-GR" sz="2800" dirty="0"/>
              <a:t>(γ) Ταυτότητα αντικειμένου</a:t>
            </a:r>
            <a:r>
              <a:rPr lang="en-GR" sz="2800" dirty="0"/>
              <a:t> </a:t>
            </a:r>
            <a:endParaRPr lang="el-GR" sz="2800" dirty="0"/>
          </a:p>
          <a:p>
            <a:pPr marL="23813" algn="just">
              <a:buNone/>
            </a:pPr>
            <a:r>
              <a:rPr lang="el-GR" sz="2800" b="1" dirty="0"/>
              <a:t>Αυτόνομη ερμηνεία: </a:t>
            </a:r>
            <a:r>
              <a:rPr lang="el-GR" sz="2800" dirty="0"/>
              <a:t>Οι έννοιες αυτές ερμηνεύονται αυτόνομα. </a:t>
            </a:r>
          </a:p>
          <a:p>
            <a:pPr marL="23813" algn="just">
              <a:buNone/>
            </a:pPr>
            <a:r>
              <a:rPr lang="el-GR" sz="2800" dirty="0"/>
              <a:t>Εάν δεν </a:t>
            </a:r>
            <a:r>
              <a:rPr lang="el-GR" sz="2800" dirty="0" err="1"/>
              <a:t>πληρούται</a:t>
            </a:r>
            <a:r>
              <a:rPr lang="el-GR" sz="2800" dirty="0"/>
              <a:t> μία από τις προϋποθέσεις, το δικαστήριο </a:t>
            </a:r>
            <a:r>
              <a:rPr lang="el-GR" sz="2800" i="1" dirty="0"/>
              <a:t>οφείλει</a:t>
            </a:r>
            <a:r>
              <a:rPr lang="el-GR" sz="2800" dirty="0"/>
              <a:t> να εξετάσει εάν συντρέχει συνάφεια.</a:t>
            </a:r>
          </a:p>
          <a:p>
            <a:pPr algn="just"/>
            <a:endParaRPr lang="en-GR" sz="2800" dirty="0"/>
          </a:p>
        </p:txBody>
      </p:sp>
    </p:spTree>
    <p:extLst>
      <p:ext uri="{BB962C8B-B14F-4D97-AF65-F5344CB8AC3E}">
        <p14:creationId xmlns:p14="http://schemas.microsoft.com/office/powerpoint/2010/main" val="1037591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B75FCD7-976D-584C-811E-D1B745F8B3B0}"/>
              </a:ext>
            </a:extLst>
          </p:cNvPr>
          <p:cNvSpPr>
            <a:spLocks noGrp="1"/>
          </p:cNvSpPr>
          <p:nvPr>
            <p:ph type="body" sz="quarter" idx="10"/>
          </p:nvPr>
        </p:nvSpPr>
        <p:spPr/>
        <p:txBody>
          <a:bodyPr/>
          <a:lstStyle/>
          <a:p>
            <a:r>
              <a:rPr lang="el-GR" dirty="0"/>
              <a:t>Βρυξέλλες Ι </a:t>
            </a:r>
            <a:r>
              <a:rPr lang="uz-Cyrl-UZ" dirty="0"/>
              <a:t>bis</a:t>
            </a:r>
            <a:r>
              <a:rPr lang="en-GR" dirty="0"/>
              <a:t> </a:t>
            </a:r>
            <a:r>
              <a:rPr lang="el-GR" dirty="0"/>
              <a:t>– Διεθνής και ευρωπαϊκή εκκρεμοδικία </a:t>
            </a:r>
            <a:endParaRPr lang="en-GR" dirty="0"/>
          </a:p>
        </p:txBody>
      </p:sp>
      <p:sp>
        <p:nvSpPr>
          <p:cNvPr id="3" name="Content Placeholder 2">
            <a:extLst>
              <a:ext uri="{FF2B5EF4-FFF2-40B4-BE49-F238E27FC236}">
                <a16:creationId xmlns:a16="http://schemas.microsoft.com/office/drawing/2014/main" id="{B68F56DC-E4CF-E448-8ACE-48AE92F04F1B}"/>
              </a:ext>
            </a:extLst>
          </p:cNvPr>
          <p:cNvSpPr>
            <a:spLocks noGrp="1"/>
          </p:cNvSpPr>
          <p:nvPr>
            <p:ph idx="1"/>
          </p:nvPr>
        </p:nvSpPr>
        <p:spPr>
          <a:xfrm>
            <a:off x="363894" y="1371600"/>
            <a:ext cx="11313757" cy="4475915"/>
          </a:xfrm>
        </p:spPr>
        <p:txBody>
          <a:bodyPr>
            <a:normAutofit/>
          </a:bodyPr>
          <a:lstStyle/>
          <a:p>
            <a:pPr algn="just"/>
            <a:r>
              <a:rPr lang="el-GR" sz="2800" b="1" dirty="0"/>
              <a:t>Επέλευση εκκρεμοδικίας: </a:t>
            </a:r>
            <a:r>
              <a:rPr lang="el-GR" sz="2800" dirty="0"/>
              <a:t>Χρόνος Κατάθεσης ή επίδοσης εφόσον αυτή πρέπει να </a:t>
            </a:r>
            <a:r>
              <a:rPr lang="el-GR" sz="2800" dirty="0" err="1"/>
              <a:t>συντελεσθεί</a:t>
            </a:r>
            <a:r>
              <a:rPr lang="el-GR" sz="2800" dirty="0"/>
              <a:t> πριν την κατάθεση και εφόσον στη συνέχεια κατατέθηκε κανονικά η αγωγή. </a:t>
            </a:r>
          </a:p>
          <a:p>
            <a:pPr algn="just"/>
            <a:r>
              <a:rPr lang="el-GR" sz="2800" b="1" dirty="0"/>
              <a:t>Συνέπειες εκκρεμοδικίας:</a:t>
            </a:r>
          </a:p>
          <a:p>
            <a:pPr marL="514350" indent="-514350" algn="just">
              <a:buFont typeface="+mj-lt"/>
              <a:buAutoNum type="arabicPeriod"/>
            </a:pPr>
            <a:r>
              <a:rPr lang="el-GR" sz="2800" dirty="0"/>
              <a:t>Το αποτέλεσμα της ευρωπαϊκής εκκρεμοδικίας επέρχεται αυτεπαγγέλτως.</a:t>
            </a:r>
          </a:p>
          <a:p>
            <a:pPr marL="514350" indent="-514350" algn="just">
              <a:buFont typeface="+mj-lt"/>
              <a:buAutoNum type="arabicPeriod"/>
            </a:pPr>
            <a:r>
              <a:rPr lang="el-GR" sz="2800" dirty="0"/>
              <a:t>Την περίπτωση σύγκρουσης διαδικασιών μεταξύ δικαστηρίων που έχουν αποκλειστική διεθνή δικαιοδοσία επιλύει το άρθρο 31 παρ.  1 υπέρ του πρώτου επιληφθέντος δικαστηρίου. </a:t>
            </a:r>
            <a:endParaRPr lang="en-GR" sz="2800" dirty="0"/>
          </a:p>
          <a:p>
            <a:pPr marL="514350" indent="-514350" algn="just">
              <a:buFont typeface="+mj-lt"/>
              <a:buAutoNum type="arabicPeriod"/>
            </a:pPr>
            <a:r>
              <a:rPr lang="el-GR" sz="2800" dirty="0"/>
              <a:t> Διεθνής δικαιοδοσία στο πλαίσιο συμφωνίας παρέκτασης: άρθρο 31 παρ. 2.</a:t>
            </a:r>
          </a:p>
          <a:p>
            <a:pPr marL="514350" indent="-514350" algn="just">
              <a:buFont typeface="+mj-lt"/>
              <a:buAutoNum type="arabicPeriod"/>
            </a:pPr>
            <a:endParaRPr lang="el-GR" sz="2800" dirty="0"/>
          </a:p>
          <a:p>
            <a:pPr algn="just"/>
            <a:endParaRPr lang="en-GR" sz="2800" dirty="0"/>
          </a:p>
        </p:txBody>
      </p:sp>
    </p:spTree>
    <p:extLst>
      <p:ext uri="{BB962C8B-B14F-4D97-AF65-F5344CB8AC3E}">
        <p14:creationId xmlns:p14="http://schemas.microsoft.com/office/powerpoint/2010/main" val="2170879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1295232-02B3-5C4E-B006-5B9849EE36D8}"/>
              </a:ext>
            </a:extLst>
          </p:cNvPr>
          <p:cNvSpPr>
            <a:spLocks noGrp="1"/>
          </p:cNvSpPr>
          <p:nvPr>
            <p:ph type="body" sz="quarter" idx="10"/>
          </p:nvPr>
        </p:nvSpPr>
        <p:spPr/>
        <p:txBody>
          <a:bodyPr/>
          <a:lstStyle/>
          <a:p>
            <a:r>
              <a:rPr lang="el-GR" dirty="0"/>
              <a:t>Βρυξέλλες Ι </a:t>
            </a:r>
            <a:r>
              <a:rPr lang="uz-Cyrl-UZ" dirty="0"/>
              <a:t>bis</a:t>
            </a:r>
            <a:r>
              <a:rPr lang="en-GR" dirty="0"/>
              <a:t> </a:t>
            </a:r>
            <a:r>
              <a:rPr lang="el-GR" dirty="0"/>
              <a:t>– Διεθνής και ευρωπαϊκή εκκρεμοδικία </a:t>
            </a:r>
            <a:endParaRPr lang="en-GR" dirty="0"/>
          </a:p>
        </p:txBody>
      </p:sp>
      <p:sp>
        <p:nvSpPr>
          <p:cNvPr id="3" name="Content Placeholder 2">
            <a:extLst>
              <a:ext uri="{FF2B5EF4-FFF2-40B4-BE49-F238E27FC236}">
                <a16:creationId xmlns:a16="http://schemas.microsoft.com/office/drawing/2014/main" id="{B68F56DC-E4CF-E448-8ACE-48AE92F04F1B}"/>
              </a:ext>
            </a:extLst>
          </p:cNvPr>
          <p:cNvSpPr>
            <a:spLocks noGrp="1"/>
          </p:cNvSpPr>
          <p:nvPr>
            <p:ph idx="1"/>
          </p:nvPr>
        </p:nvSpPr>
        <p:spPr>
          <a:xfrm>
            <a:off x="363894" y="2209234"/>
            <a:ext cx="11313757" cy="3566092"/>
          </a:xfrm>
        </p:spPr>
        <p:txBody>
          <a:bodyPr>
            <a:normAutofit fontScale="85000" lnSpcReduction="20000"/>
          </a:bodyPr>
          <a:lstStyle/>
          <a:p>
            <a:pPr algn="just"/>
            <a:r>
              <a:rPr lang="el-GR" sz="2800" dirty="0"/>
              <a:t>Κατά το άρθρο 33 του Κανονισμού, όταν δικαστήριο Κράτους μέλους έχει διεθνή δικαιοδοσία, σύμφωνα με τα άρθρα 4 (κατοικία του εναγομένου) ή των άρθρων 7, 8, ή 9 ειδικές συντρέχουσες βάσεις), για υπόθεση που εκκρεμεί ενώπιον δικαστηρίων τρίτου κράτους μέλους, </a:t>
            </a:r>
            <a:r>
              <a:rPr lang="el-GR" sz="2800" b="1" i="1" dirty="0"/>
              <a:t>μπορεί</a:t>
            </a:r>
            <a:r>
              <a:rPr lang="el-GR" sz="2800" i="1" dirty="0"/>
              <a:t> </a:t>
            </a:r>
            <a:r>
              <a:rPr lang="el-GR" sz="2800" dirty="0"/>
              <a:t>να αναστείλει τη διαδικασία, εφόσον εκτιμά ότι το δικαστήριο που έχει πρώτο επιληφθεί του τρίτου Κράτους μη μέλους θα εκδώσει απόφαση, η οποία θα είναι επιδεκτική αναγνώρισης και έχει πεισθεί ότι η αναστολή είναι επιβεβλημένη για την ορθή απονομή της δικαιοσύνης</a:t>
            </a:r>
            <a:r>
              <a:rPr lang="en-GR" sz="2800" dirty="0"/>
              <a:t> </a:t>
            </a:r>
            <a:endParaRPr lang="el-GR" sz="2800" dirty="0"/>
          </a:p>
          <a:p>
            <a:pPr algn="just"/>
            <a:r>
              <a:rPr lang="el-GR" sz="2800" dirty="0"/>
              <a:t>Το δικαστήριο του κράτους μέλους όμως έχει τη δυνατότητα ανά πάσα στιγμή να συνεχίσει την </a:t>
            </a:r>
            <a:r>
              <a:rPr lang="el-GR" sz="2800" dirty="0" err="1"/>
              <a:t>ενώπιόν</a:t>
            </a:r>
            <a:r>
              <a:rPr lang="el-GR" sz="2800" dirty="0"/>
              <a:t> του διαδικασία, εφόσον είτε η διαδικασία στο δικαστήριο του τρίτου κράτους ανεστάλη ή </a:t>
            </a:r>
            <a:r>
              <a:rPr lang="el-GR" sz="2800" dirty="0" err="1"/>
              <a:t>διεκόπη</a:t>
            </a:r>
            <a:r>
              <a:rPr lang="el-GR" sz="2800" dirty="0"/>
              <a:t> είτε συνάγει ότι η διαδικασία αυτή είναι απίθανο να ολοκληρωθεί σε εύλογο χρόνο ή  ότι η συνέχιση της </a:t>
            </a:r>
            <a:r>
              <a:rPr lang="el-GR" sz="2800" dirty="0" err="1"/>
              <a:t>ενώπιόν</a:t>
            </a:r>
            <a:r>
              <a:rPr lang="el-GR" sz="2800" dirty="0"/>
              <a:t> του διαδικασίας είναι επιβεβλημένη για την ορθή απονομή της δικαιοσύνης.</a:t>
            </a:r>
            <a:endParaRPr lang="en-GR" sz="2800" dirty="0"/>
          </a:p>
        </p:txBody>
      </p:sp>
      <p:sp>
        <p:nvSpPr>
          <p:cNvPr id="5" name="Rounded Rectangle 4">
            <a:extLst>
              <a:ext uri="{FF2B5EF4-FFF2-40B4-BE49-F238E27FC236}">
                <a16:creationId xmlns:a16="http://schemas.microsoft.com/office/drawing/2014/main" id="{54771739-4183-C546-A213-7621676983B9}"/>
              </a:ext>
            </a:extLst>
          </p:cNvPr>
          <p:cNvSpPr/>
          <p:nvPr/>
        </p:nvSpPr>
        <p:spPr>
          <a:xfrm>
            <a:off x="568035" y="1282261"/>
            <a:ext cx="11109615" cy="569349"/>
          </a:xfrm>
          <a:prstGeom prst="roundRect">
            <a:avLst/>
          </a:prstGeom>
          <a:solidFill>
            <a:srgbClr val="68AC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Διεθνής εκκρεμοδικία</a:t>
            </a:r>
            <a:endParaRPr lang="en-GR" sz="2000" dirty="0"/>
          </a:p>
        </p:txBody>
      </p:sp>
    </p:spTree>
    <p:extLst>
      <p:ext uri="{BB962C8B-B14F-4D97-AF65-F5344CB8AC3E}">
        <p14:creationId xmlns:p14="http://schemas.microsoft.com/office/powerpoint/2010/main" val="1143215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B68AA1C-826F-8248-9147-1D0BB17E67BE}"/>
              </a:ext>
            </a:extLst>
          </p:cNvPr>
          <p:cNvSpPr>
            <a:spLocks noGrp="1"/>
          </p:cNvSpPr>
          <p:nvPr>
            <p:ph type="body" sz="quarter" idx="10"/>
          </p:nvPr>
        </p:nvSpPr>
        <p:spPr/>
        <p:txBody>
          <a:bodyPr/>
          <a:lstStyle/>
          <a:p>
            <a:r>
              <a:rPr lang="el-GR" dirty="0"/>
              <a:t>Βρυξέλλες Ι </a:t>
            </a:r>
            <a:r>
              <a:rPr lang="uz-Cyrl-UZ" dirty="0"/>
              <a:t>bis</a:t>
            </a:r>
            <a:r>
              <a:rPr lang="en-GR" dirty="0"/>
              <a:t> </a:t>
            </a:r>
            <a:r>
              <a:rPr lang="el-GR" dirty="0"/>
              <a:t>– Συνάφεια</a:t>
            </a:r>
            <a:endParaRPr lang="en-GR" dirty="0"/>
          </a:p>
        </p:txBody>
      </p:sp>
      <p:sp>
        <p:nvSpPr>
          <p:cNvPr id="3" name="Content Placeholder 2">
            <a:extLst>
              <a:ext uri="{FF2B5EF4-FFF2-40B4-BE49-F238E27FC236}">
                <a16:creationId xmlns:a16="http://schemas.microsoft.com/office/drawing/2014/main" id="{B68F56DC-E4CF-E448-8ACE-48AE92F04F1B}"/>
              </a:ext>
            </a:extLst>
          </p:cNvPr>
          <p:cNvSpPr>
            <a:spLocks noGrp="1"/>
          </p:cNvSpPr>
          <p:nvPr>
            <p:ph idx="1"/>
          </p:nvPr>
        </p:nvSpPr>
        <p:spPr/>
        <p:txBody>
          <a:bodyPr>
            <a:normAutofit/>
          </a:bodyPr>
          <a:lstStyle/>
          <a:p>
            <a:pPr marL="457200" indent="-457200" algn="just">
              <a:buFont typeface="Arial" panose="020B0604020202020204" pitchFamily="34" charset="0"/>
              <a:buChar char="•"/>
            </a:pPr>
            <a:r>
              <a:rPr lang="el-GR" sz="2800" dirty="0"/>
              <a:t>Η συνάφεια υφίσταται επί </a:t>
            </a:r>
            <a:r>
              <a:rPr lang="el-GR" sz="2800" i="1" dirty="0"/>
              <a:t>μη</a:t>
            </a:r>
            <a:r>
              <a:rPr lang="el-GR" sz="2800" dirty="0"/>
              <a:t> εκκρεμοδικίας </a:t>
            </a:r>
          </a:p>
          <a:p>
            <a:pPr marL="457200" indent="-457200" algn="just">
              <a:buFont typeface="Arial" panose="020B0604020202020204" pitchFamily="34" charset="0"/>
              <a:buChar char="•"/>
            </a:pPr>
            <a:r>
              <a:rPr lang="el-GR" sz="2800" dirty="0"/>
              <a:t>Πρόκειται για εκκρεμείς δίκες οι οποίες έχουν στενό δεσμό, ώστε να υπάρχει κίνδυνος έκδοσης αντιφατικών αποφάσεων. </a:t>
            </a:r>
          </a:p>
          <a:p>
            <a:pPr marL="457200" indent="-457200" algn="just">
              <a:buFont typeface="Arial" panose="020B0604020202020204" pitchFamily="34" charset="0"/>
              <a:buChar char="•"/>
            </a:pPr>
            <a:r>
              <a:rPr lang="el-GR" sz="2800" dirty="0"/>
              <a:t>Πρακτικά, όταν ελλείπει μία από τις προϋποθέσεις της εκκρεμοδικίας, πρέπει να εξετάζεται εάν συντρέχει περίπτωση συνάφειας.</a:t>
            </a:r>
            <a:endParaRPr lang="en-GR" sz="2800" dirty="0"/>
          </a:p>
          <a:p>
            <a:pPr marL="457200" indent="-457200" algn="just">
              <a:buFont typeface="Arial" panose="020B0604020202020204" pitchFamily="34" charset="0"/>
              <a:buChar char="•"/>
            </a:pPr>
            <a:r>
              <a:rPr lang="el-GR" sz="2800" dirty="0"/>
              <a:t>Ο Κανονισμός διακρίνει την </a:t>
            </a:r>
            <a:r>
              <a:rPr lang="el-GR" sz="2800" i="1" dirty="0"/>
              <a:t>ευρωπαϊκή</a:t>
            </a:r>
            <a:r>
              <a:rPr lang="el-GR" sz="2800" dirty="0"/>
              <a:t> (μεταξύ κρατών μελών της ΕΕ, όπου δεσπόζει και η αρχή της αμοιβαίας εμπιστοσύνης) και τη </a:t>
            </a:r>
            <a:r>
              <a:rPr lang="el-GR" sz="2800" i="1" dirty="0"/>
              <a:t>διεθνή συνάφεια</a:t>
            </a:r>
            <a:r>
              <a:rPr lang="el-GR" sz="2800" dirty="0"/>
              <a:t> (όταν το πρώτο επιληφθέν δικαστήριο είναι τρίτου κράτους μη μέλους).</a:t>
            </a:r>
            <a:endParaRPr lang="en-GR" sz="2800" dirty="0"/>
          </a:p>
        </p:txBody>
      </p:sp>
    </p:spTree>
    <p:extLst>
      <p:ext uri="{BB962C8B-B14F-4D97-AF65-F5344CB8AC3E}">
        <p14:creationId xmlns:p14="http://schemas.microsoft.com/office/powerpoint/2010/main" val="3281740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1AEBAA3-44ED-8B40-842E-820A07A9C1DF}"/>
              </a:ext>
            </a:extLst>
          </p:cNvPr>
          <p:cNvSpPr>
            <a:spLocks noGrp="1"/>
          </p:cNvSpPr>
          <p:nvPr>
            <p:ph type="body" sz="quarter" idx="10"/>
          </p:nvPr>
        </p:nvSpPr>
        <p:spPr/>
        <p:txBody>
          <a:bodyPr/>
          <a:lstStyle/>
          <a:p>
            <a:r>
              <a:rPr lang="el-GR" dirty="0"/>
              <a:t>Βρυξέλλες Ι </a:t>
            </a:r>
            <a:r>
              <a:rPr lang="uz-Cyrl-UZ" dirty="0"/>
              <a:t>bis</a:t>
            </a:r>
            <a:r>
              <a:rPr lang="en-GR" dirty="0"/>
              <a:t> </a:t>
            </a:r>
            <a:r>
              <a:rPr lang="el-GR" dirty="0"/>
              <a:t>– Συνάφεια</a:t>
            </a:r>
            <a:endParaRPr lang="en-GR" dirty="0"/>
          </a:p>
        </p:txBody>
      </p:sp>
      <p:sp>
        <p:nvSpPr>
          <p:cNvPr id="3" name="Content Placeholder 2">
            <a:extLst>
              <a:ext uri="{FF2B5EF4-FFF2-40B4-BE49-F238E27FC236}">
                <a16:creationId xmlns:a16="http://schemas.microsoft.com/office/drawing/2014/main" id="{B68F56DC-E4CF-E448-8ACE-48AE92F04F1B}"/>
              </a:ext>
            </a:extLst>
          </p:cNvPr>
          <p:cNvSpPr>
            <a:spLocks noGrp="1"/>
          </p:cNvSpPr>
          <p:nvPr>
            <p:ph idx="1"/>
          </p:nvPr>
        </p:nvSpPr>
        <p:spPr>
          <a:xfrm>
            <a:off x="363894" y="2021305"/>
            <a:ext cx="11313757" cy="4018547"/>
          </a:xfrm>
        </p:spPr>
        <p:txBody>
          <a:bodyPr>
            <a:normAutofit lnSpcReduction="10000"/>
          </a:bodyPr>
          <a:lstStyle/>
          <a:p>
            <a:pPr marL="514350" indent="-514350" algn="just">
              <a:buFont typeface="+mj-lt"/>
              <a:buAutoNum type="arabicPeriod"/>
            </a:pPr>
            <a:r>
              <a:rPr lang="el-GR" sz="2400" dirty="0"/>
              <a:t>Η ρύθμιση της </a:t>
            </a:r>
            <a:r>
              <a:rPr lang="el-GR" sz="2400" i="1" dirty="0"/>
              <a:t>ευρωπαϊκής συνάφειας</a:t>
            </a:r>
            <a:r>
              <a:rPr lang="el-GR" sz="2400" dirty="0"/>
              <a:t> κατά το άρθρο 30 του Κανονισμού προβλέπει την αναστολή της δίκης από τα άλλα δικαστήρια εκτός του πρώτου επιληφθέντος (παρ. 1) και τη διαπίστωση </a:t>
            </a:r>
            <a:r>
              <a:rPr lang="el-GR" sz="2400" i="1" dirty="0"/>
              <a:t>ελλείψεως διεθνούς δικαιοδοσίας</a:t>
            </a:r>
            <a:r>
              <a:rPr lang="el-GR" sz="2400" dirty="0"/>
              <a:t> των άλλων δικαστηρίων με αίτηση διαδίκου και εφόσον το πρώτο επιληφθέν δικαστήριο έχει διεθνή δικαιοδοσία και για τις δύο αγωγές και το δίκαιο του επιτρέπει την συνένωση των συναφών υποθέσεων (παρ. 2).</a:t>
            </a:r>
          </a:p>
          <a:p>
            <a:pPr marL="514350" indent="-514350" algn="just">
              <a:buFont typeface="+mj-lt"/>
              <a:buAutoNum type="arabicPeriod"/>
            </a:pPr>
            <a:r>
              <a:rPr lang="el-GR" sz="2400" dirty="0"/>
              <a:t>Η ρύθμιση της διεθνούς συνάφειας του άρθρου 34 του Κανονισμού προβλέπει την αναστολή της διαδικασίας υπό την προϋπόθεση και για τον λόγο (παρ. 1) χρηστής απονομής της δικαιοσύνης (επιθυμητή και δυνατή </a:t>
            </a:r>
            <a:r>
              <a:rPr lang="el-GR" sz="2400" dirty="0" err="1"/>
              <a:t>συνεκδίκαση</a:t>
            </a:r>
            <a:r>
              <a:rPr lang="el-GR" sz="2400" dirty="0"/>
              <a:t>, απόφαση δεκτική αναγνώρισης), ενώ η διαδικασία είναι δυνατό και να συνεχιστεί (παρ. 2) ιδίως εάν διαπιστωθεί ότι ο κίνδυνος έκδοσης αντιφατικών αποφάσεων έχει παύσει να υφίσταται ή εάν υφίσταται περίπτωση αρνησιδικίας, είτε επειδή έχει διακοπεί η δίκη, είτε επειδή πιθανολογείται η έκδοση αποφάσεως με μεγάλη βραδύτητα </a:t>
            </a:r>
            <a:endParaRPr lang="en-GR" sz="2400" dirty="0"/>
          </a:p>
        </p:txBody>
      </p:sp>
      <p:sp>
        <p:nvSpPr>
          <p:cNvPr id="5" name="Rounded Rectangle 4">
            <a:extLst>
              <a:ext uri="{FF2B5EF4-FFF2-40B4-BE49-F238E27FC236}">
                <a16:creationId xmlns:a16="http://schemas.microsoft.com/office/drawing/2014/main" id="{00DE0046-2180-6242-996F-9985E3C112A5}"/>
              </a:ext>
            </a:extLst>
          </p:cNvPr>
          <p:cNvSpPr/>
          <p:nvPr/>
        </p:nvSpPr>
        <p:spPr>
          <a:xfrm>
            <a:off x="568035" y="1282261"/>
            <a:ext cx="11109615" cy="569349"/>
          </a:xfrm>
          <a:prstGeom prst="roundRect">
            <a:avLst/>
          </a:prstGeom>
          <a:solidFill>
            <a:srgbClr val="68AC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Ευρωπαϊκή </a:t>
            </a:r>
            <a:r>
              <a:rPr lang="en-GB" sz="2000" b="1" dirty="0"/>
              <a:t>v. </a:t>
            </a:r>
            <a:r>
              <a:rPr lang="el-GR" sz="2000" b="1" dirty="0" err="1"/>
              <a:t>Διεθν</a:t>
            </a:r>
            <a:r>
              <a:rPr lang="en-GB" sz="2000" b="1" dirty="0" err="1"/>
              <a:t>ή</a:t>
            </a:r>
            <a:r>
              <a:rPr lang="el-GR" sz="2000" b="1" dirty="0"/>
              <a:t>ς συνάφεια</a:t>
            </a:r>
            <a:endParaRPr lang="en-GR" sz="2000" dirty="0"/>
          </a:p>
        </p:txBody>
      </p:sp>
    </p:spTree>
    <p:extLst>
      <p:ext uri="{BB962C8B-B14F-4D97-AF65-F5344CB8AC3E}">
        <p14:creationId xmlns:p14="http://schemas.microsoft.com/office/powerpoint/2010/main" val="367753307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D466535-7F6B-BE43-8ED8-709F2FFB3A07}"/>
              </a:ext>
            </a:extLst>
          </p:cNvPr>
          <p:cNvSpPr>
            <a:spLocks noGrp="1"/>
          </p:cNvSpPr>
          <p:nvPr>
            <p:ph type="body" sz="quarter" idx="10"/>
          </p:nvPr>
        </p:nvSpPr>
        <p:spPr/>
        <p:txBody>
          <a:bodyPr/>
          <a:lstStyle/>
          <a:p>
            <a:r>
              <a:rPr lang="el-GR" dirty="0"/>
              <a:t>Βρυξέλλες Ι </a:t>
            </a:r>
            <a:r>
              <a:rPr lang="uz-Cyrl-UZ" dirty="0"/>
              <a:t>bis</a:t>
            </a:r>
            <a:r>
              <a:rPr lang="en-GR" dirty="0"/>
              <a:t> </a:t>
            </a:r>
            <a:r>
              <a:rPr lang="el-GR" dirty="0"/>
              <a:t>– Ειδικές Θεματικές Βάσεις</a:t>
            </a:r>
            <a:endParaRPr lang="en-GR" dirty="0"/>
          </a:p>
        </p:txBody>
      </p:sp>
      <p:sp>
        <p:nvSpPr>
          <p:cNvPr id="3" name="Content Placeholder 2">
            <a:extLst>
              <a:ext uri="{FF2B5EF4-FFF2-40B4-BE49-F238E27FC236}">
                <a16:creationId xmlns:a16="http://schemas.microsoft.com/office/drawing/2014/main" id="{B68F56DC-E4CF-E448-8ACE-48AE92F04F1B}"/>
              </a:ext>
            </a:extLst>
          </p:cNvPr>
          <p:cNvSpPr>
            <a:spLocks noGrp="1"/>
          </p:cNvSpPr>
          <p:nvPr>
            <p:ph idx="1"/>
          </p:nvPr>
        </p:nvSpPr>
        <p:spPr>
          <a:xfrm>
            <a:off x="439120" y="2206144"/>
            <a:ext cx="11313757" cy="3591257"/>
          </a:xfrm>
        </p:spPr>
        <p:txBody>
          <a:bodyPr>
            <a:normAutofit/>
          </a:bodyPr>
          <a:lstStyle/>
          <a:p>
            <a:pPr marL="0" indent="0" algn="just">
              <a:buNone/>
            </a:pPr>
            <a:r>
              <a:rPr lang="el-GR" sz="2400" dirty="0"/>
              <a:t>Ως προς </a:t>
            </a:r>
            <a:r>
              <a:rPr lang="el-GR" sz="2400" b="1" dirty="0"/>
              <a:t>διαφορές εκ συμβάσεως </a:t>
            </a:r>
            <a:r>
              <a:rPr lang="el-GR" sz="2400" dirty="0"/>
              <a:t>ενώπιον (και) του δικαστηρίου του τόπου όπου εκπληρώθηκε ή είναι </a:t>
            </a:r>
            <a:r>
              <a:rPr lang="el-GR" sz="2400" dirty="0" err="1"/>
              <a:t>εκπληρωτέα</a:t>
            </a:r>
            <a:r>
              <a:rPr lang="el-GR" sz="2400" dirty="0"/>
              <a:t> η παροχή (άρθρ. 7 σημείο 1). </a:t>
            </a:r>
          </a:p>
          <a:p>
            <a:pPr marL="0" indent="0" algn="just">
              <a:buNone/>
            </a:pPr>
            <a:r>
              <a:rPr lang="el-GR" sz="2400" dirty="0"/>
              <a:t>Ως προς τις </a:t>
            </a:r>
            <a:r>
              <a:rPr lang="el-GR" sz="2400" b="1" dirty="0"/>
              <a:t>διαφορές από αδικοπραξία ή </a:t>
            </a:r>
            <a:r>
              <a:rPr lang="el-GR" sz="2400" b="1" dirty="0" err="1"/>
              <a:t>οιονεί</a:t>
            </a:r>
            <a:r>
              <a:rPr lang="el-GR" sz="2400" b="1" dirty="0"/>
              <a:t> αδικοπραξία </a:t>
            </a:r>
            <a:r>
              <a:rPr lang="el-GR" sz="2400" dirty="0"/>
              <a:t>ενώπιον του δικαστηρίου του τόπου όπου </a:t>
            </a:r>
            <a:r>
              <a:rPr lang="el-GR" sz="2400" dirty="0" err="1"/>
              <a:t>συνέβει</a:t>
            </a:r>
            <a:r>
              <a:rPr lang="el-GR" sz="2400" dirty="0"/>
              <a:t> ή ενδέχεται να συμβεί το ζημιογόνο γεγονός (άρθρ. 7 σημείο 2). </a:t>
            </a:r>
          </a:p>
          <a:p>
            <a:pPr marL="0" indent="0" algn="just">
              <a:buNone/>
            </a:pPr>
            <a:r>
              <a:rPr lang="el-GR" sz="2400" dirty="0"/>
              <a:t>Ως προς τις </a:t>
            </a:r>
            <a:r>
              <a:rPr lang="el-GR" sz="2400" b="1" dirty="0"/>
              <a:t>αστικές αγωγές αποζημίωσης </a:t>
            </a:r>
            <a:r>
              <a:rPr lang="el-GR" sz="2400" dirty="0"/>
              <a:t>που θεμελιώνονται σε αξιόποινη πράξη ενώπιον του δικαστηρίου όπου ασκείται η ποινική δίωξη, εφόσον το δικαστήριο αυτό κατά το δίκαιο του μπορεί να εκδικάσει και πολιτική αγωγή (άρθρ. 7 σημ. 3). </a:t>
            </a:r>
          </a:p>
        </p:txBody>
      </p:sp>
      <p:sp>
        <p:nvSpPr>
          <p:cNvPr id="6" name="Rounded Rectangle 5">
            <a:extLst>
              <a:ext uri="{FF2B5EF4-FFF2-40B4-BE49-F238E27FC236}">
                <a16:creationId xmlns:a16="http://schemas.microsoft.com/office/drawing/2014/main" id="{5A7005E0-F3FC-CB4B-A2F8-5AE80034FDD5}"/>
              </a:ext>
            </a:extLst>
          </p:cNvPr>
          <p:cNvSpPr/>
          <p:nvPr/>
        </p:nvSpPr>
        <p:spPr>
          <a:xfrm>
            <a:off x="541192" y="1301981"/>
            <a:ext cx="11109615" cy="569349"/>
          </a:xfrm>
          <a:prstGeom prst="roundRect">
            <a:avLst/>
          </a:prstGeom>
          <a:solidFill>
            <a:srgbClr val="68AC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t>Προβλέπονται  επτά ειδικές βάσεις</a:t>
            </a:r>
          </a:p>
        </p:txBody>
      </p:sp>
    </p:spTree>
    <p:extLst>
      <p:ext uri="{BB962C8B-B14F-4D97-AF65-F5344CB8AC3E}">
        <p14:creationId xmlns:p14="http://schemas.microsoft.com/office/powerpoint/2010/main" val="4033105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E6896E-34C5-FA48-91DB-616DFC891A71}"/>
              </a:ext>
            </a:extLst>
          </p:cNvPr>
          <p:cNvSpPr>
            <a:spLocks noGrp="1"/>
          </p:cNvSpPr>
          <p:nvPr>
            <p:ph type="body" sz="quarter" idx="10"/>
          </p:nvPr>
        </p:nvSpPr>
        <p:spPr/>
        <p:txBody>
          <a:bodyPr/>
          <a:lstStyle/>
          <a:p>
            <a:r>
              <a:rPr lang="el-GR" dirty="0"/>
              <a:t>Βρυξέλλες Ι </a:t>
            </a:r>
            <a:r>
              <a:rPr lang="uz-Cyrl-UZ" dirty="0"/>
              <a:t>bis</a:t>
            </a:r>
            <a:r>
              <a:rPr lang="en-GR" dirty="0"/>
              <a:t> </a:t>
            </a:r>
            <a:r>
              <a:rPr lang="el-GR" dirty="0"/>
              <a:t>– Ειδικές Θεματικές Βάσεις</a:t>
            </a:r>
            <a:endParaRPr lang="en-GR" dirty="0"/>
          </a:p>
        </p:txBody>
      </p:sp>
      <p:sp>
        <p:nvSpPr>
          <p:cNvPr id="3" name="Content Placeholder 2">
            <a:extLst>
              <a:ext uri="{FF2B5EF4-FFF2-40B4-BE49-F238E27FC236}">
                <a16:creationId xmlns:a16="http://schemas.microsoft.com/office/drawing/2014/main" id="{B68F56DC-E4CF-E448-8ACE-48AE92F04F1B}"/>
              </a:ext>
            </a:extLst>
          </p:cNvPr>
          <p:cNvSpPr>
            <a:spLocks noGrp="1"/>
          </p:cNvSpPr>
          <p:nvPr>
            <p:ph idx="1"/>
          </p:nvPr>
        </p:nvSpPr>
        <p:spPr>
          <a:xfrm>
            <a:off x="363894" y="2062716"/>
            <a:ext cx="11313757" cy="3399871"/>
          </a:xfrm>
        </p:spPr>
        <p:txBody>
          <a:bodyPr>
            <a:normAutofit/>
          </a:bodyPr>
          <a:lstStyle/>
          <a:p>
            <a:pPr marL="0" indent="0" algn="just">
              <a:buNone/>
            </a:pPr>
            <a:r>
              <a:rPr lang="el-GR" sz="2400" dirty="0"/>
              <a:t>Για τις αγωγές για την </a:t>
            </a:r>
            <a:r>
              <a:rPr lang="el-GR" sz="2400" i="1" dirty="0"/>
              <a:t>ανάκτηση πολιτιστικού αγαθού</a:t>
            </a:r>
            <a:r>
              <a:rPr lang="el-GR" sz="2400" dirty="0"/>
              <a:t> από τον κύριο του έχουν διεθνή δωσιδικία τα δικαστήρια του τόπου όπου βρίσκεται το πολιτιστικό αγαθό κατά τη στιγμή της άσκησης της αγωγής (άρθρ. 7 σημ. 4).</a:t>
            </a:r>
            <a:r>
              <a:rPr lang="en-GR" sz="2400" dirty="0"/>
              <a:t> </a:t>
            </a:r>
            <a:endParaRPr lang="el-GR" sz="2400" dirty="0"/>
          </a:p>
          <a:p>
            <a:pPr marL="0" indent="0" algn="just">
              <a:buNone/>
            </a:pPr>
            <a:r>
              <a:rPr lang="el-GR" sz="2400" dirty="0"/>
              <a:t>Οι διαφορές σχετικές με την </a:t>
            </a:r>
            <a:r>
              <a:rPr lang="el-GR" sz="2400" i="1" dirty="0"/>
              <a:t>εκμετάλλευση υποκαταστήματος</a:t>
            </a:r>
            <a:r>
              <a:rPr lang="el-GR" sz="2400" dirty="0"/>
              <a:t>, </a:t>
            </a:r>
            <a:r>
              <a:rPr lang="el-GR" sz="2400" i="1" dirty="0"/>
              <a:t>πρακτορείου ή κάθε άλλης εγκατάστασης </a:t>
            </a:r>
            <a:r>
              <a:rPr lang="el-GR" sz="2400" dirty="0"/>
              <a:t>μπορούν να εισαχθούν και ενώπιον των δικαστηρίων της τοποθεσίας του υποκαταστήματος, πρακτορείου ή της εγκατάστασης  (άρθρ. 7 σημείο 5)</a:t>
            </a:r>
            <a:r>
              <a:rPr lang="en-GR" sz="2400" dirty="0"/>
              <a:t> </a:t>
            </a:r>
            <a:endParaRPr lang="el-GR" sz="2400" dirty="0"/>
          </a:p>
          <a:p>
            <a:pPr marL="0" indent="0" algn="just">
              <a:buNone/>
            </a:pPr>
            <a:r>
              <a:rPr lang="el-GR" sz="2400" dirty="0"/>
              <a:t>Οι διαφορές από </a:t>
            </a:r>
            <a:r>
              <a:rPr lang="el-GR" sz="2400" i="1" dirty="0" err="1"/>
              <a:t>εμπίστευμα</a:t>
            </a:r>
            <a:r>
              <a:rPr lang="el-GR" sz="2400" i="1" dirty="0"/>
              <a:t> </a:t>
            </a:r>
            <a:r>
              <a:rPr lang="el-GR" sz="2400" dirty="0"/>
              <a:t>(</a:t>
            </a:r>
            <a:r>
              <a:rPr lang="uz-Cyrl-UZ" sz="2400" dirty="0"/>
              <a:t>trust</a:t>
            </a:r>
            <a:r>
              <a:rPr lang="el-GR" sz="2400" dirty="0"/>
              <a:t>)</a:t>
            </a:r>
            <a:r>
              <a:rPr lang="uz-Cyrl-UZ" sz="2400" dirty="0"/>
              <a:t> </a:t>
            </a:r>
            <a:r>
              <a:rPr lang="el-GR" sz="2400" dirty="0"/>
              <a:t>μπορούν να εισαχθούν ενώπιον του δικαστηρίου της «έδρας» του (με την έννοια της ίδρυσης).</a:t>
            </a:r>
            <a:r>
              <a:rPr lang="en-GR" sz="2400" dirty="0"/>
              <a:t> </a:t>
            </a:r>
            <a:endParaRPr lang="el-GR" sz="2400" dirty="0"/>
          </a:p>
        </p:txBody>
      </p:sp>
      <p:sp>
        <p:nvSpPr>
          <p:cNvPr id="5" name="Rounded Rectangle 4">
            <a:extLst>
              <a:ext uri="{FF2B5EF4-FFF2-40B4-BE49-F238E27FC236}">
                <a16:creationId xmlns:a16="http://schemas.microsoft.com/office/drawing/2014/main" id="{B0A3DE76-D061-B048-8B58-4AABD1907214}"/>
              </a:ext>
            </a:extLst>
          </p:cNvPr>
          <p:cNvSpPr/>
          <p:nvPr/>
        </p:nvSpPr>
        <p:spPr>
          <a:xfrm>
            <a:off x="541192" y="1301981"/>
            <a:ext cx="11109615" cy="569349"/>
          </a:xfrm>
          <a:prstGeom prst="roundRect">
            <a:avLst/>
          </a:prstGeom>
          <a:solidFill>
            <a:srgbClr val="68AC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t>Προβλέπονται  επτά ειδικές βάσεις</a:t>
            </a:r>
          </a:p>
        </p:txBody>
      </p:sp>
    </p:spTree>
    <p:extLst>
      <p:ext uri="{BB962C8B-B14F-4D97-AF65-F5344CB8AC3E}">
        <p14:creationId xmlns:p14="http://schemas.microsoft.com/office/powerpoint/2010/main" val="3487904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346596-4439-B245-91DD-38F0038CB642}"/>
              </a:ext>
            </a:extLst>
          </p:cNvPr>
          <p:cNvSpPr>
            <a:spLocks noGrp="1"/>
          </p:cNvSpPr>
          <p:nvPr>
            <p:ph type="body" sz="quarter" idx="10"/>
          </p:nvPr>
        </p:nvSpPr>
        <p:spPr/>
        <p:txBody>
          <a:bodyPr/>
          <a:lstStyle/>
          <a:p>
            <a:r>
              <a:rPr lang="el-GR" dirty="0"/>
              <a:t>Βρυξέλλες Ι </a:t>
            </a:r>
            <a:r>
              <a:rPr lang="uz-Cyrl-UZ" dirty="0"/>
              <a:t>bis</a:t>
            </a:r>
            <a:r>
              <a:rPr lang="en-GR" dirty="0"/>
              <a:t> </a:t>
            </a:r>
            <a:r>
              <a:rPr lang="el-GR" dirty="0"/>
              <a:t>– Ειδικές Θεματικές Βάσεις</a:t>
            </a:r>
            <a:endParaRPr lang="en-GR" dirty="0"/>
          </a:p>
        </p:txBody>
      </p:sp>
      <p:sp>
        <p:nvSpPr>
          <p:cNvPr id="3" name="Content Placeholder 2">
            <a:extLst>
              <a:ext uri="{FF2B5EF4-FFF2-40B4-BE49-F238E27FC236}">
                <a16:creationId xmlns:a16="http://schemas.microsoft.com/office/drawing/2014/main" id="{B68F56DC-E4CF-E448-8ACE-48AE92F04F1B}"/>
              </a:ext>
            </a:extLst>
          </p:cNvPr>
          <p:cNvSpPr>
            <a:spLocks noGrp="1"/>
          </p:cNvSpPr>
          <p:nvPr>
            <p:ph idx="1"/>
          </p:nvPr>
        </p:nvSpPr>
        <p:spPr>
          <a:xfrm>
            <a:off x="363894" y="2062716"/>
            <a:ext cx="11313757" cy="3399871"/>
          </a:xfrm>
        </p:spPr>
        <p:txBody>
          <a:bodyPr>
            <a:normAutofit/>
          </a:bodyPr>
          <a:lstStyle/>
          <a:p>
            <a:pPr marL="0" indent="0" algn="just">
              <a:buNone/>
            </a:pPr>
            <a:r>
              <a:rPr lang="el-GR" sz="2400" dirty="0"/>
              <a:t>Για ορισμένες ναυτικές διαφορές, τα άρθρ. 7 σημ. 7 και 9 προβλέπουν  δύο περιπτώσεις:  </a:t>
            </a:r>
          </a:p>
          <a:p>
            <a:pPr marL="0" indent="0" algn="just">
              <a:buNone/>
            </a:pPr>
            <a:r>
              <a:rPr lang="el-GR" sz="2400" dirty="0"/>
              <a:t>(α) σε διαφορές από αμοιβή για επιθαλάσσια αρωγή ή διάσωση φορτίου ή ναύλου διεθνής δωσιδικία ιδρύεται υπέρ του δικαστηρίου του λιμένα όπου έχει γίνει η κατάσχεση καθώς και εκείνου ενώπιον του οποίου έχει δοθεί εγγύηση ή άλλη ασφάλεια (</a:t>
            </a:r>
            <a:r>
              <a:rPr lang="en-GB" sz="2400" dirty="0"/>
              <a:t>forum </a:t>
            </a:r>
            <a:r>
              <a:rPr lang="en-GB" sz="2400" dirty="0" err="1"/>
              <a:t>arresti</a:t>
            </a:r>
            <a:r>
              <a:rPr lang="en-GB" sz="2400" dirty="0"/>
              <a:t>, </a:t>
            </a:r>
            <a:r>
              <a:rPr lang="el-GR" sz="2400" dirty="0"/>
              <a:t>άρθρο 7 σημ. 7) και </a:t>
            </a:r>
          </a:p>
          <a:p>
            <a:pPr marL="0" indent="0" algn="just">
              <a:buNone/>
            </a:pPr>
            <a:r>
              <a:rPr lang="el-GR" sz="2400" dirty="0"/>
              <a:t>(β) το δικαστήριο που έχει διεθνή δικαιοδοσία επί αστικών διαφορών από εκμετάλλευση πλοίου έχει δικαιοδοσία επίσης και επί διαφοράς σχετικά με τον περιορισμό της ευθύνης (άρθρο 9). </a:t>
            </a:r>
            <a:endParaRPr lang="en-GB" sz="2400" dirty="0"/>
          </a:p>
        </p:txBody>
      </p:sp>
      <p:sp>
        <p:nvSpPr>
          <p:cNvPr id="5" name="Rounded Rectangle 4">
            <a:extLst>
              <a:ext uri="{FF2B5EF4-FFF2-40B4-BE49-F238E27FC236}">
                <a16:creationId xmlns:a16="http://schemas.microsoft.com/office/drawing/2014/main" id="{370E0ED9-54EC-CE4E-AD71-139C3FB1C8ED}"/>
              </a:ext>
            </a:extLst>
          </p:cNvPr>
          <p:cNvSpPr/>
          <p:nvPr/>
        </p:nvSpPr>
        <p:spPr>
          <a:xfrm>
            <a:off x="541192" y="1301981"/>
            <a:ext cx="11109615" cy="569349"/>
          </a:xfrm>
          <a:prstGeom prst="roundRect">
            <a:avLst/>
          </a:prstGeom>
          <a:solidFill>
            <a:srgbClr val="68AC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t>Προβλέπονται  επτά ειδικές βάσεις</a:t>
            </a:r>
          </a:p>
        </p:txBody>
      </p:sp>
    </p:spTree>
    <p:extLst>
      <p:ext uri="{BB962C8B-B14F-4D97-AF65-F5344CB8AC3E}">
        <p14:creationId xmlns:p14="http://schemas.microsoft.com/office/powerpoint/2010/main" val="659119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81A915-A749-2140-818E-D11F8CB7E8D3}"/>
              </a:ext>
            </a:extLst>
          </p:cNvPr>
          <p:cNvSpPr>
            <a:spLocks noGrp="1"/>
          </p:cNvSpPr>
          <p:nvPr>
            <p:ph type="body" sz="quarter" idx="10"/>
          </p:nvPr>
        </p:nvSpPr>
        <p:spPr/>
        <p:txBody>
          <a:bodyPr/>
          <a:lstStyle/>
          <a:p>
            <a:r>
              <a:rPr lang="el-GR" dirty="0"/>
              <a:t>Βρυξέλλες Ι </a:t>
            </a:r>
            <a:r>
              <a:rPr lang="uz-Cyrl-UZ" dirty="0"/>
              <a:t>bis</a:t>
            </a:r>
            <a:r>
              <a:rPr lang="en-GR" dirty="0"/>
              <a:t> </a:t>
            </a:r>
            <a:r>
              <a:rPr lang="el-GR" dirty="0"/>
              <a:t>– Ειδικές Παράγωγες Βάσεις</a:t>
            </a:r>
            <a:endParaRPr lang="en-GR" dirty="0"/>
          </a:p>
        </p:txBody>
      </p:sp>
      <p:sp>
        <p:nvSpPr>
          <p:cNvPr id="3" name="Content Placeholder 2">
            <a:extLst>
              <a:ext uri="{FF2B5EF4-FFF2-40B4-BE49-F238E27FC236}">
                <a16:creationId xmlns:a16="http://schemas.microsoft.com/office/drawing/2014/main" id="{B68F56DC-E4CF-E448-8ACE-48AE92F04F1B}"/>
              </a:ext>
            </a:extLst>
          </p:cNvPr>
          <p:cNvSpPr>
            <a:spLocks noGrp="1"/>
          </p:cNvSpPr>
          <p:nvPr>
            <p:ph idx="1"/>
          </p:nvPr>
        </p:nvSpPr>
        <p:spPr>
          <a:xfrm>
            <a:off x="363894" y="2041451"/>
            <a:ext cx="11313757" cy="3421136"/>
          </a:xfrm>
        </p:spPr>
        <p:txBody>
          <a:bodyPr>
            <a:normAutofit/>
          </a:bodyPr>
          <a:lstStyle/>
          <a:p>
            <a:pPr algn="just"/>
            <a:r>
              <a:rPr lang="el-GR" sz="2400" dirty="0"/>
              <a:t>Πρόσωπο που έχει την κατοικία του σε κράτος μέλος μπορεί να εναχθεί και ενώπιον των δικαστηρίων του κράτους μέλους της κατοικίας ενός, οιοδήποτε, εκ των λοιπών </a:t>
            </a:r>
            <a:r>
              <a:rPr lang="el-GR" sz="2400" dirty="0" err="1"/>
              <a:t>συνεναγομένων</a:t>
            </a:r>
            <a:r>
              <a:rPr lang="el-GR" sz="2400" dirty="0"/>
              <a:t> του.</a:t>
            </a:r>
          </a:p>
          <a:p>
            <a:pPr algn="just"/>
            <a:r>
              <a:rPr lang="el-GR" sz="2400" dirty="0"/>
              <a:t>Προϋπόθεση είναι μόνο η (τόσο στενή) </a:t>
            </a:r>
            <a:r>
              <a:rPr lang="el-GR" sz="2400" i="1" dirty="0"/>
              <a:t>συνάφεια</a:t>
            </a:r>
            <a:r>
              <a:rPr lang="el-GR" sz="2400" dirty="0"/>
              <a:t> των αγωγών, ώστε να πρέπει να δικαστούν μαζί για να αποφευχθεί ο κίνδυνος έκδοσης αντιφατικών αποφάσεων. Η εκτίμηση,  ωστόσο, του πότε είναι συναφείς οι αγωγές και κυρίως του βαθμού συνάφειας καταλείπεται στην </a:t>
            </a:r>
            <a:r>
              <a:rPr lang="uz-Cyrl-UZ" sz="2400" i="1" dirty="0"/>
              <a:t>in casu</a:t>
            </a:r>
            <a:r>
              <a:rPr lang="el-GR" sz="2400" dirty="0"/>
              <a:t> ελεύθερη κρίση του δικαστηρίου. </a:t>
            </a:r>
            <a:endParaRPr lang="en-GB" sz="2400" dirty="0"/>
          </a:p>
        </p:txBody>
      </p:sp>
      <p:sp>
        <p:nvSpPr>
          <p:cNvPr id="5" name="Rounded Rectangle 4">
            <a:extLst>
              <a:ext uri="{FF2B5EF4-FFF2-40B4-BE49-F238E27FC236}">
                <a16:creationId xmlns:a16="http://schemas.microsoft.com/office/drawing/2014/main" id="{794470F0-12E1-5145-8809-A2A08D1B40C0}"/>
              </a:ext>
            </a:extLst>
          </p:cNvPr>
          <p:cNvSpPr/>
          <p:nvPr/>
        </p:nvSpPr>
        <p:spPr>
          <a:xfrm>
            <a:off x="514349" y="1301981"/>
            <a:ext cx="11109615" cy="569349"/>
          </a:xfrm>
          <a:prstGeom prst="roundRect">
            <a:avLst/>
          </a:prstGeom>
          <a:solidFill>
            <a:srgbClr val="68AC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u="sng" dirty="0"/>
              <a:t>Η παράγωγη βάση της συνεναγωγής (άρθρ. 8 σημ.1</a:t>
            </a:r>
            <a:r>
              <a:rPr lang="el-GR" sz="2800" dirty="0"/>
              <a:t>) </a:t>
            </a:r>
          </a:p>
        </p:txBody>
      </p:sp>
    </p:spTree>
    <p:extLst>
      <p:ext uri="{BB962C8B-B14F-4D97-AF65-F5344CB8AC3E}">
        <p14:creationId xmlns:p14="http://schemas.microsoft.com/office/powerpoint/2010/main" val="1391379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F13A29-4E3D-5445-B177-0A30C5AE6DF6}"/>
              </a:ext>
            </a:extLst>
          </p:cNvPr>
          <p:cNvSpPr>
            <a:spLocks noGrp="1"/>
          </p:cNvSpPr>
          <p:nvPr>
            <p:ph type="body" sz="quarter" idx="10"/>
          </p:nvPr>
        </p:nvSpPr>
        <p:spPr/>
        <p:txBody>
          <a:bodyPr/>
          <a:lstStyle/>
          <a:p>
            <a:r>
              <a:rPr lang="el-GR" dirty="0"/>
              <a:t>Βρυξέλλες Ι </a:t>
            </a:r>
            <a:r>
              <a:rPr lang="uz-Cyrl-UZ" dirty="0"/>
              <a:t>bis</a:t>
            </a:r>
            <a:r>
              <a:rPr lang="en-GR" dirty="0"/>
              <a:t> </a:t>
            </a:r>
            <a:r>
              <a:rPr lang="el-GR" dirty="0"/>
              <a:t>– Ειδικές Παράγωγες Βάσεις</a:t>
            </a:r>
            <a:endParaRPr lang="en-GR" dirty="0"/>
          </a:p>
        </p:txBody>
      </p:sp>
      <p:sp>
        <p:nvSpPr>
          <p:cNvPr id="3" name="Content Placeholder 2">
            <a:extLst>
              <a:ext uri="{FF2B5EF4-FFF2-40B4-BE49-F238E27FC236}">
                <a16:creationId xmlns:a16="http://schemas.microsoft.com/office/drawing/2014/main" id="{B68F56DC-E4CF-E448-8ACE-48AE92F04F1B}"/>
              </a:ext>
            </a:extLst>
          </p:cNvPr>
          <p:cNvSpPr>
            <a:spLocks noGrp="1"/>
          </p:cNvSpPr>
          <p:nvPr>
            <p:ph idx="1"/>
          </p:nvPr>
        </p:nvSpPr>
        <p:spPr>
          <a:xfrm>
            <a:off x="363893" y="2083981"/>
            <a:ext cx="11313757" cy="3378606"/>
          </a:xfrm>
        </p:spPr>
        <p:txBody>
          <a:bodyPr>
            <a:normAutofit/>
          </a:bodyPr>
          <a:lstStyle/>
          <a:p>
            <a:pPr algn="just"/>
            <a:r>
              <a:rPr lang="el-GR" sz="2400" dirty="0"/>
              <a:t>Κατά το άρθρο 8 σημ. 2, πρόσωπο που έχει τη κατοικία του σε Κράτος μέλος (αλλά όχι και σε τρίτο Κράτος) μπορεί να προσεπικληθεί ενώπιον του δικαστηρίου της κύριας δίκης (το οποίο μπορεί να έχει θεμελιώσει τη δικαιοδοσία του επί οιασδήποτε δικαιοδοτικής βάσεως του Κανονισμού και όχι απαραίτητα σε εκείνη της κατοικίας του </a:t>
            </a:r>
            <a:r>
              <a:rPr lang="el-GR" sz="2400" dirty="0" err="1"/>
              <a:t>εναγομένου</a:t>
            </a:r>
            <a:r>
              <a:rPr lang="el-GR" sz="2400" dirty="0"/>
              <a:t> μόνο).</a:t>
            </a:r>
            <a:endParaRPr lang="en-GR" sz="2400" dirty="0"/>
          </a:p>
        </p:txBody>
      </p:sp>
      <p:sp>
        <p:nvSpPr>
          <p:cNvPr id="5" name="Rounded Rectangle 4">
            <a:extLst>
              <a:ext uri="{FF2B5EF4-FFF2-40B4-BE49-F238E27FC236}">
                <a16:creationId xmlns:a16="http://schemas.microsoft.com/office/drawing/2014/main" id="{23840676-C3EC-D946-A1FB-AECEE47D67EB}"/>
              </a:ext>
            </a:extLst>
          </p:cNvPr>
          <p:cNvSpPr/>
          <p:nvPr/>
        </p:nvSpPr>
        <p:spPr>
          <a:xfrm>
            <a:off x="514349" y="1301981"/>
            <a:ext cx="11109615" cy="569349"/>
          </a:xfrm>
          <a:prstGeom prst="roundRect">
            <a:avLst/>
          </a:prstGeom>
          <a:solidFill>
            <a:srgbClr val="68AC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u="sng" dirty="0"/>
              <a:t>Η παράγωγη βάση της συνεναγωγής (άρθρ. 8 σημ.2</a:t>
            </a:r>
            <a:r>
              <a:rPr lang="el-GR" sz="2800" dirty="0"/>
              <a:t>) </a:t>
            </a:r>
          </a:p>
        </p:txBody>
      </p:sp>
    </p:spTree>
    <p:extLst>
      <p:ext uri="{BB962C8B-B14F-4D97-AF65-F5344CB8AC3E}">
        <p14:creationId xmlns:p14="http://schemas.microsoft.com/office/powerpoint/2010/main" val="1209643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42147B2-EE9E-F64D-B854-93BA34407E71}"/>
              </a:ext>
            </a:extLst>
          </p:cNvPr>
          <p:cNvSpPr>
            <a:spLocks noGrp="1"/>
          </p:cNvSpPr>
          <p:nvPr>
            <p:ph type="body" sz="quarter" idx="10"/>
          </p:nvPr>
        </p:nvSpPr>
        <p:spPr/>
        <p:txBody>
          <a:bodyPr/>
          <a:lstStyle/>
          <a:p>
            <a:r>
              <a:rPr lang="el-GR" dirty="0"/>
              <a:t>Βρυξέλλες Ι </a:t>
            </a:r>
            <a:r>
              <a:rPr lang="uz-Cyrl-UZ" dirty="0"/>
              <a:t>bis</a:t>
            </a:r>
            <a:r>
              <a:rPr lang="en-GR" dirty="0"/>
              <a:t> </a:t>
            </a:r>
            <a:r>
              <a:rPr lang="el-GR" dirty="0"/>
              <a:t>– Ειδικές Παράγωγες Βάσεις</a:t>
            </a:r>
            <a:endParaRPr lang="en-GR" dirty="0"/>
          </a:p>
        </p:txBody>
      </p:sp>
      <p:sp>
        <p:nvSpPr>
          <p:cNvPr id="3" name="Content Placeholder 2">
            <a:extLst>
              <a:ext uri="{FF2B5EF4-FFF2-40B4-BE49-F238E27FC236}">
                <a16:creationId xmlns:a16="http://schemas.microsoft.com/office/drawing/2014/main" id="{B68F56DC-E4CF-E448-8ACE-48AE92F04F1B}"/>
              </a:ext>
            </a:extLst>
          </p:cNvPr>
          <p:cNvSpPr>
            <a:spLocks noGrp="1"/>
          </p:cNvSpPr>
          <p:nvPr>
            <p:ph idx="1"/>
          </p:nvPr>
        </p:nvSpPr>
        <p:spPr>
          <a:xfrm>
            <a:off x="363894" y="2028557"/>
            <a:ext cx="11313757" cy="3591257"/>
          </a:xfrm>
        </p:spPr>
        <p:txBody>
          <a:bodyPr>
            <a:normAutofit/>
          </a:bodyPr>
          <a:lstStyle/>
          <a:p>
            <a:pPr algn="just"/>
            <a:r>
              <a:rPr lang="el-GR" sz="2400" dirty="0"/>
              <a:t>Κατά το άρθρο 8 σημ. 3 μπορεί να ασκηθεί από τον εναγόμενο ανταγωγή κατά του ενάγοντα ενώπιον του δικαστηρίου της αγωγής εφόσον έχει αυτός την κατοικία του σε Κράτος μέλος (και όχι σε τρίτο Κράτος).  Οίκοθεν νοείται ότι το αντικείμενο της ανταγωγής θα πρέπει να εμπίπτει στο πεδίο εφαρμογής του Κανονισμού και η ανταγωγή να πηγάζει από την έννομη σχέση ή τα πραγματικά περιστατικά στα οποία θεμελιώνεται η αγωγή. Η παραίτηση από την αγωγή δεν θίγει τη </a:t>
            </a:r>
            <a:r>
              <a:rPr lang="el-GR" sz="2400" dirty="0" err="1"/>
              <a:t>θεμελιωθείσα</a:t>
            </a:r>
            <a:r>
              <a:rPr lang="el-GR" sz="2400" dirty="0"/>
              <a:t> διεθνή δικαιοδοσία του δικαστηρίου επί της ανταγωγής</a:t>
            </a:r>
            <a:r>
              <a:rPr lang="en-GR" sz="2400" dirty="0"/>
              <a:t> </a:t>
            </a:r>
            <a:r>
              <a:rPr lang="el-GR" sz="2400" dirty="0"/>
              <a:t>.</a:t>
            </a:r>
            <a:endParaRPr lang="en-GR" sz="2400" dirty="0"/>
          </a:p>
        </p:txBody>
      </p:sp>
      <p:sp>
        <p:nvSpPr>
          <p:cNvPr id="5" name="Rounded Rectangle 4">
            <a:extLst>
              <a:ext uri="{FF2B5EF4-FFF2-40B4-BE49-F238E27FC236}">
                <a16:creationId xmlns:a16="http://schemas.microsoft.com/office/drawing/2014/main" id="{FC0AD2A8-32CD-D64F-A216-36BE61219F14}"/>
              </a:ext>
            </a:extLst>
          </p:cNvPr>
          <p:cNvSpPr/>
          <p:nvPr/>
        </p:nvSpPr>
        <p:spPr>
          <a:xfrm>
            <a:off x="363894" y="1301980"/>
            <a:ext cx="11109615" cy="569349"/>
          </a:xfrm>
          <a:prstGeom prst="roundRect">
            <a:avLst/>
          </a:prstGeom>
          <a:solidFill>
            <a:srgbClr val="68AC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u="sng" dirty="0"/>
              <a:t>Η παράγωγη βάση της συνεναγωγής (άρθρ. 8 σημ. 3</a:t>
            </a:r>
            <a:r>
              <a:rPr lang="el-GR" sz="2800" dirty="0"/>
              <a:t>) </a:t>
            </a:r>
          </a:p>
        </p:txBody>
      </p:sp>
    </p:spTree>
    <p:extLst>
      <p:ext uri="{BB962C8B-B14F-4D97-AF65-F5344CB8AC3E}">
        <p14:creationId xmlns:p14="http://schemas.microsoft.com/office/powerpoint/2010/main" val="2823296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55A4EEC-69A0-954D-84C5-62D6FFC77653}"/>
              </a:ext>
            </a:extLst>
          </p:cNvPr>
          <p:cNvSpPr>
            <a:spLocks noGrp="1"/>
          </p:cNvSpPr>
          <p:nvPr>
            <p:ph type="body" sz="quarter" idx="10"/>
          </p:nvPr>
        </p:nvSpPr>
        <p:spPr/>
        <p:txBody>
          <a:bodyPr/>
          <a:lstStyle/>
          <a:p>
            <a:r>
              <a:rPr lang="el-GR" sz="2800" dirty="0" err="1"/>
              <a:t>Δικαιοδοσ</a:t>
            </a:r>
            <a:r>
              <a:rPr lang="en-GB" sz="2800" dirty="0" err="1"/>
              <a:t>ί</a:t>
            </a:r>
            <a:r>
              <a:rPr lang="el-GR" sz="2800" dirty="0"/>
              <a:t>α επί συμβατικών ενοχών ελλείψει επιλογής</a:t>
            </a:r>
            <a:endParaRPr lang="en-GR" dirty="0"/>
          </a:p>
        </p:txBody>
      </p:sp>
      <p:sp>
        <p:nvSpPr>
          <p:cNvPr id="6" name="Content Placeholder 2">
            <a:extLst>
              <a:ext uri="{FF2B5EF4-FFF2-40B4-BE49-F238E27FC236}">
                <a16:creationId xmlns:a16="http://schemas.microsoft.com/office/drawing/2014/main" id="{3B27AA31-2310-C146-8777-32A17FF03597}"/>
              </a:ext>
            </a:extLst>
          </p:cNvPr>
          <p:cNvSpPr txBox="1">
            <a:spLocks/>
          </p:cNvSpPr>
          <p:nvPr/>
        </p:nvSpPr>
        <p:spPr bwMode="auto">
          <a:xfrm>
            <a:off x="363893" y="2083981"/>
            <a:ext cx="11313757" cy="418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el-GR" sz="2400" dirty="0"/>
              <a:t>Αυτόνομη ερμηνεία ΔΕΕ</a:t>
            </a:r>
          </a:p>
          <a:p>
            <a:pPr marL="342900" indent="-342900" algn="just">
              <a:buFont typeface="Arial" panose="020B0604020202020204" pitchFamily="34" charset="0"/>
              <a:buChar char="•"/>
            </a:pPr>
            <a:r>
              <a:rPr lang="el-GR" sz="2400" dirty="0"/>
              <a:t>Η έννοια της διαφοράς εκ συμβάσεως προϋποθέτει την ελεύθερη ανάληψη υποχρεώσεως του ενός μέρος έναντι του άλλου και η οποία αποτελεί την επίδικη βάση της αγωγής, χωρίς να είναι αναγκαίο να υφίσταται «σύμβαση» εν στενή εννοία. </a:t>
            </a:r>
          </a:p>
          <a:p>
            <a:pPr marL="342900" indent="-342900" algn="just">
              <a:buFont typeface="Arial" panose="020B0604020202020204" pitchFamily="34" charset="0"/>
              <a:buChar char="•"/>
            </a:pPr>
            <a:r>
              <a:rPr lang="el-GR" sz="2400" dirty="0"/>
              <a:t>Η αμφισβήτηση της εγκυρότητας και του κύρους της σύμβασης, με ένσταση, δεν θίγει τη θεμελίωση της δικαιοδοσίας στη βάση αυτή, όπως επίσης θεμελιώνεται η δικαιοδοσία των δικαστηρίων στη βάση του άρθρου 7.1 προκειμένου να εκδικασθεί αρνητική αναγνωριστική αγωγή της ανυπαρξίας, της ακυρότητας ή της ακύρωσης της σύμβασης</a:t>
            </a:r>
          </a:p>
          <a:p>
            <a:pPr marL="342900" indent="-342900" algn="just">
              <a:buFont typeface="Arial" panose="020B0604020202020204" pitchFamily="34" charset="0"/>
              <a:buChar char="•"/>
            </a:pPr>
            <a:r>
              <a:rPr lang="el-GR" sz="2400" dirty="0"/>
              <a:t>Εφόσον η διαφορά δεν είναι κατά τα ανωτέρω συμβατική, τότε θα είναι εξωσυμβατική (αδικοπραξία, οιονεί αδικοπραξία, ή ενοχή εκ του νόμου). </a:t>
            </a:r>
          </a:p>
          <a:p>
            <a:pPr marL="342900" indent="-342900" algn="just">
              <a:buFont typeface="Arial" panose="020B0604020202020204" pitchFamily="34" charset="0"/>
              <a:buChar char="•"/>
            </a:pPr>
            <a:endParaRPr lang="en-GR" sz="2400" dirty="0"/>
          </a:p>
        </p:txBody>
      </p:sp>
      <p:sp>
        <p:nvSpPr>
          <p:cNvPr id="7" name="Rounded Rectangle 6">
            <a:extLst>
              <a:ext uri="{FF2B5EF4-FFF2-40B4-BE49-F238E27FC236}">
                <a16:creationId xmlns:a16="http://schemas.microsoft.com/office/drawing/2014/main" id="{F631DAF9-88EA-A040-BDB3-F372F536F0F0}"/>
              </a:ext>
            </a:extLst>
          </p:cNvPr>
          <p:cNvSpPr/>
          <p:nvPr/>
        </p:nvSpPr>
        <p:spPr>
          <a:xfrm>
            <a:off x="514349" y="1301981"/>
            <a:ext cx="11109615" cy="569349"/>
          </a:xfrm>
          <a:prstGeom prst="roundRect">
            <a:avLst/>
          </a:prstGeom>
          <a:solidFill>
            <a:srgbClr val="68AC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u="sng" dirty="0"/>
              <a:t>Έννοια των διαφορών εκ συμβάσεως</a:t>
            </a:r>
            <a:endParaRPr lang="el-GR" sz="2800" dirty="0"/>
          </a:p>
        </p:txBody>
      </p:sp>
    </p:spTree>
    <p:extLst>
      <p:ext uri="{BB962C8B-B14F-4D97-AF65-F5344CB8AC3E}">
        <p14:creationId xmlns:p14="http://schemas.microsoft.com/office/powerpoint/2010/main" val="367505572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resentation_FVaresis" id="{E423AF0F-E7CD-CE43-95FF-3DBA3DD6316A}" vid="{150910CF-0726-9B4C-925B-E3FDB4647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4767</TotalTime>
  <Words>3770</Words>
  <Application>Microsoft Macintosh PowerPoint</Application>
  <PresentationFormat>Widescreen</PresentationFormat>
  <Paragraphs>153</Paragraphs>
  <Slides>27</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Custom Design</vt:lpstr>
      <vt:lpstr>Βρυξέλλες Ιa: Γενικές διατάξεις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Βρυξέλλες Ιa: Εκκρεμοδικία και συνάφεια</vt:lpstr>
      <vt:lpstr>PowerPoint Presentation</vt:lpstr>
      <vt:lpstr>PowerPoint Presentation</vt:lpstr>
      <vt:lpstr>PowerPoint Presentation</vt:lpstr>
      <vt:lpstr>PowerPoint Presentation</vt:lpstr>
      <vt:lpstr>PowerPoint Presentation</vt:lpstr>
      <vt:lpstr>PowerPoint Presentation</vt:lpstr>
    </vt:vector>
  </TitlesOfParts>
  <Company>UIS, University of Cambridge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Suvi Roberts</dc:creator>
  <cp:lastModifiedBy>Faidon Varesis</cp:lastModifiedBy>
  <cp:revision>187</cp:revision>
  <cp:lastPrinted>2020-11-16T16:09:15Z</cp:lastPrinted>
  <dcterms:created xsi:type="dcterms:W3CDTF">2017-09-14T13:39:33Z</dcterms:created>
  <dcterms:modified xsi:type="dcterms:W3CDTF">2023-03-30T06:18:16Z</dcterms:modified>
</cp:coreProperties>
</file>