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4" r:id="rId13"/>
    <p:sldId id="272" r:id="rId14"/>
    <p:sldId id="265" r:id="rId15"/>
    <p:sldId id="270" r:id="rId16"/>
    <p:sldId id="269" r:id="rId17"/>
    <p:sldId id="271" r:id="rId18"/>
    <p:sldId id="273" r:id="rId19"/>
  </p:sldIdLst>
  <p:sldSz cx="12192000" cy="6858000"/>
  <p:notesSz cx="6875463" cy="10002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kkoulas-online.gr/reader/bd006bcf16e1155823f8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FFB70-384E-4437-818F-F6576F8F0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8119" y="663389"/>
            <a:ext cx="9756494" cy="1488142"/>
          </a:xfrm>
        </p:spPr>
        <p:txBody>
          <a:bodyPr>
            <a:noAutofit/>
          </a:bodyPr>
          <a:lstStyle/>
          <a:p>
            <a:r>
              <a:rPr lang="el-GR" sz="1800" b="1" dirty="0">
                <a:latin typeface="Comic Sans MS" panose="030F0702030302020204" pitchFamily="66" charset="0"/>
              </a:rPr>
              <a:t>ΤΟ ΚΡΑΤΟΣ ΩΣ ΔΙΑΔΙΚΟΣ ΕΝΩΠΙΟΝ ΔΙΑΙΤΗΤΙΚΩΝ ΔΙΚΑΣΤΗΡΙΩΝ , ΖΗΤΗΜΑΤΑ ΣΥΝΑΙΝΕΣΗΣ, ΕΦΑΡΜΟΣΤΕΟΥ ΔΙΚΑΙΟΥ ΚΑΙ ΕΚΤΕΛΕΣΤΟΤΗΤΑΣ ΔΙΑΙΤΗΤΙΚΩΝ ΑΠΟΦΑΣΕΩΝ ΚΑΤΑ ΚΡΑΤΟΥΣ</a:t>
            </a:r>
            <a:br>
              <a:rPr lang="el-GR" sz="1800" dirty="0">
                <a:latin typeface="Comic Sans MS" panose="030F0702030302020204" pitchFamily="66" charset="0"/>
              </a:rPr>
            </a:br>
            <a:endParaRPr lang="el-GR" sz="1800" dirty="0">
              <a:latin typeface="Comic Sans MS" panose="030F0702030302020204" pitchFamily="66" charset="0"/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B4323C5-0181-4A87-979E-D7EFDA346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5694" y="2456329"/>
            <a:ext cx="9648918" cy="3447333"/>
          </a:xfrm>
        </p:spPr>
        <p:txBody>
          <a:bodyPr/>
          <a:lstStyle/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Εισαγωγή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Το κράτος συμμετέχει ενεργά στις διεθνείς συναλλαγές.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Συνάπτει συμβάσεις παραχώρησης, επενδύσεων, προμηθειών.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Η διττή φύση του (δημόσιο/ιδιωτικό δίκαιο) δημιουργεί νομικές ιδιαιτερότητες.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Η διαιτησία αποτελεί βασικό μηχανισμό επίλυσης διαφορών.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2521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904C36-8555-43AD-BFF1-3DB04E647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294" y="1075765"/>
            <a:ext cx="9837178" cy="762000"/>
          </a:xfrm>
        </p:spPr>
        <p:txBody>
          <a:bodyPr>
            <a:normAutofit/>
          </a:bodyPr>
          <a:lstStyle/>
          <a:p>
            <a:r>
              <a:rPr lang="el-GR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Ο ρόλος του κράτους στις διεθνείς συναλλαγές</a:t>
            </a:r>
            <a:br>
              <a:rPr lang="el-GR" sz="18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endParaRPr lang="el-GR" sz="1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FD368D2-70E9-4093-8A68-A1A30C198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1929" y="2097741"/>
            <a:ext cx="9532377" cy="2922494"/>
          </a:xfrm>
        </p:spPr>
        <p:txBody>
          <a:bodyPr/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Δρα μέσω κυβέρνησης, υπουργείων, ΝΠΔΔ, ΔΕΚΟ.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Συχνά λειτουργεί ως εμπορικός εταίρος </a:t>
            </a:r>
            <a:r>
              <a:rPr lang="en-US" b="1" dirty="0">
                <a:solidFill>
                  <a:schemeClr val="tx1"/>
                </a:solidFill>
                <a:latin typeface="Comic Sans MS" panose="030F0702030302020204" pitchFamily="66" charset="0"/>
              </a:rPr>
              <a:t>– 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διαχειριστικές πράξεις (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iure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gestionis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).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Μπορεί όμως να ασκεί δημόσια εξουσία (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iure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imperii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).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3758799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42E568-2A0A-413E-A7F6-69C08C565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507" y="624110"/>
            <a:ext cx="9093106" cy="630949"/>
          </a:xfrm>
        </p:spPr>
        <p:txBody>
          <a:bodyPr>
            <a:normAutofit/>
          </a:bodyPr>
          <a:lstStyle/>
          <a:p>
            <a:r>
              <a:rPr lang="el-GR" sz="1800" b="1" dirty="0">
                <a:latin typeface="Comic Sans MS" panose="030F0702030302020204" pitchFamily="66" charset="0"/>
              </a:rPr>
              <a:t>Η ανάγκη προστασίας του επενδυτή</a:t>
            </a:r>
            <a:endParaRPr lang="el-GR" sz="1800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F9059F4-2138-45E4-BAB8-5B2664FB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494" y="1577788"/>
            <a:ext cx="9344118" cy="4333434"/>
          </a:xfrm>
        </p:spPr>
        <p:txBody>
          <a:bodyPr/>
          <a:lstStyle/>
          <a:p>
            <a:pPr marL="0" indent="0">
              <a:buNone/>
            </a:pPr>
            <a:r>
              <a:rPr lang="el-GR" b="1" dirty="0"/>
              <a:t> </a:t>
            </a:r>
            <a:endParaRPr lang="el-GR" dirty="0"/>
          </a:p>
          <a:p>
            <a:pPr lvl="0"/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Ιστορικά: διπλωματική προστασία΄- Δόγμα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Carlo Calvo </a:t>
            </a:r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pPr lvl="0"/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Κίνδυνος πολιτικοποίησης διαφορών.</a:t>
            </a:r>
          </a:p>
          <a:p>
            <a:pPr lvl="0"/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Ανάγκη για ουδέτερο, ανεξάρτητο μηχανισμό επίλυσης.</a:t>
            </a:r>
          </a:p>
          <a:p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Γέννηση σύγχρονης επενδυτικής διαιτησίας</a:t>
            </a:r>
          </a:p>
        </p:txBody>
      </p:sp>
    </p:spTree>
    <p:extLst>
      <p:ext uri="{BB962C8B-B14F-4D97-AF65-F5344CB8AC3E}">
        <p14:creationId xmlns:p14="http://schemas.microsoft.com/office/powerpoint/2010/main" val="83389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531936-A555-4311-B9B4-8634DE0EC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1800" b="1" dirty="0">
                <a:latin typeface="Comic Sans MS" panose="030F0702030302020204" pitchFamily="66" charset="0"/>
              </a:rPr>
              <a:t>Η συναίνεση στη διαιτησία</a:t>
            </a:r>
            <a:br>
              <a:rPr lang="el-GR" sz="2000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0AF15D-BC84-4704-AD1A-4094DC19D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2565" y="1183341"/>
            <a:ext cx="9362047" cy="4727881"/>
          </a:xfrm>
        </p:spPr>
        <p:txBody>
          <a:bodyPr/>
          <a:lstStyle/>
          <a:p>
            <a:pPr marL="0" indent="0">
              <a:buNone/>
            </a:pPr>
            <a:endParaRPr lang="el-GR" sz="1100" dirty="0"/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Θεμέλιο της δικαιοδοσίας του διαιτητικού δικαστηρίου.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Πρέπει να είναι σαφής, ρητή, αδιαμφισβήτητη.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Παρέχεται με εξής τρόπους</a:t>
            </a:r>
            <a:r>
              <a:rPr lang="el-GR" b="1" dirty="0">
                <a:latin typeface="Comic Sans MS" panose="030F0702030302020204" pitchFamily="66" charset="0"/>
              </a:rPr>
              <a:t>:</a:t>
            </a:r>
          </a:p>
          <a:p>
            <a:pPr lvl="1"/>
            <a:r>
              <a:rPr lang="el-GR" sz="1800" b="1" dirty="0">
                <a:solidFill>
                  <a:schemeClr val="tx1"/>
                </a:solidFill>
                <a:latin typeface="Comic Sans MS" panose="030F0702030302020204" pitchFamily="66" charset="0"/>
              </a:rPr>
              <a:t>Διμερών/Πολυμερών Επενδυτικών Συνθηκών (</a:t>
            </a:r>
            <a:r>
              <a:rPr lang="el-GR" sz="18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BITs</a:t>
            </a:r>
            <a:r>
              <a:rPr lang="el-GR" sz="1800" b="1" dirty="0">
                <a:solidFill>
                  <a:schemeClr val="tx1"/>
                </a:solidFill>
                <a:latin typeface="Comic Sans MS" panose="030F0702030302020204" pitchFamily="66" charset="0"/>
              </a:rPr>
              <a:t>/</a:t>
            </a:r>
            <a:r>
              <a:rPr lang="el-GR" sz="18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MITs</a:t>
            </a:r>
            <a:r>
              <a:rPr lang="el-GR" sz="1800" b="1" dirty="0">
                <a:solidFill>
                  <a:schemeClr val="tx1"/>
                </a:solidFill>
                <a:latin typeface="Comic Sans MS" panose="030F0702030302020204" pitchFamily="66" charset="0"/>
              </a:rPr>
              <a:t>) ,</a:t>
            </a:r>
            <a:endParaRPr lang="en-US" sz="1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/>
            <a:r>
              <a:rPr lang="el-GR" sz="1800" b="1" dirty="0">
                <a:solidFill>
                  <a:schemeClr val="tx1"/>
                </a:solidFill>
                <a:latin typeface="Comic Sans MS" panose="030F0702030302020204" pitchFamily="66" charset="0"/>
              </a:rPr>
              <a:t> Διαιτητικών Ρητρών σε Συμβάσεις (</a:t>
            </a:r>
            <a:r>
              <a:rPr lang="el-GR" sz="18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Contract-based</a:t>
            </a:r>
            <a:r>
              <a:rPr lang="el-GR" sz="1800" b="1" dirty="0">
                <a:solidFill>
                  <a:schemeClr val="tx1"/>
                </a:solidFill>
                <a:latin typeface="Comic Sans MS" panose="030F0702030302020204" pitchFamily="66" charset="0"/>
              </a:rPr>
              <a:t>) </a:t>
            </a:r>
            <a:endParaRPr lang="en-US" sz="1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/>
            <a:r>
              <a:rPr lang="en-US" sz="1800" b="1" dirty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  <a:r>
              <a:rPr lang="el-GR" sz="18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πευθείας</a:t>
            </a:r>
            <a:r>
              <a:rPr lang="el-GR" sz="1800" b="1" dirty="0">
                <a:solidFill>
                  <a:schemeClr val="tx1"/>
                </a:solidFill>
                <a:latin typeface="Comic Sans MS" panose="030F0702030302020204" pitchFamily="66" charset="0"/>
              </a:rPr>
              <a:t> συμφωνία μεταξύ κράτους και επενδυτή , και </a:t>
            </a:r>
            <a:endParaRPr lang="en-US" sz="1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1"/>
            <a:r>
              <a:rPr lang="el-GR" sz="1800" b="1" dirty="0">
                <a:solidFill>
                  <a:schemeClr val="tx1"/>
                </a:solidFill>
                <a:latin typeface="Comic Sans MS" panose="030F0702030302020204" pitchFamily="66" charset="0"/>
              </a:rPr>
              <a:t>της Εθνικής Νομοθεσίας διαμέσου επενδυτικών νόμων που προβλέπουν τη διαιτησία</a:t>
            </a:r>
            <a:r>
              <a:rPr lang="el-GR" dirty="0"/>
              <a:t>. </a:t>
            </a:r>
            <a:endParaRPr lang="el-GR" sz="1800" b="1" dirty="0">
              <a:latin typeface="Comic Sans MS" panose="030F0702030302020204" pitchFamily="66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8346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0D8C3D-E880-4517-A771-EF0219032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1800" b="1" dirty="0" err="1">
                <a:latin typeface="Comic Sans MS" panose="030F0702030302020204" pitchFamily="66" charset="0"/>
              </a:rPr>
              <a:t>BITs</a:t>
            </a:r>
            <a:r>
              <a:rPr lang="el-GR" sz="1800" b="1" dirty="0">
                <a:latin typeface="Comic Sans MS" panose="030F0702030302020204" pitchFamily="66" charset="0"/>
              </a:rPr>
              <a:t>/</a:t>
            </a:r>
            <a:r>
              <a:rPr lang="el-GR" sz="1800" b="1" dirty="0" err="1">
                <a:latin typeface="Comic Sans MS" panose="030F0702030302020204" pitchFamily="66" charset="0"/>
              </a:rPr>
              <a:t>MITs</a:t>
            </a:r>
            <a:r>
              <a:rPr lang="el-GR" sz="1800" b="1" dirty="0">
                <a:latin typeface="Comic Sans MS" panose="030F0702030302020204" pitchFamily="66" charset="0"/>
              </a:rPr>
              <a:t> ως πηγή συναίνεσης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3AF284-28FB-4A97-AD7B-EB865D166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8071" y="1165412"/>
            <a:ext cx="9236541" cy="4745810"/>
          </a:xfrm>
        </p:spPr>
        <p:txBody>
          <a:bodyPr/>
          <a:lstStyle/>
          <a:p>
            <a:pPr marL="0" indent="0">
              <a:buNone/>
            </a:pPr>
            <a:endParaRPr lang="el-GR" dirty="0">
              <a:latin typeface="Comic Sans MS" panose="030F0702030302020204" pitchFamily="66" charset="0"/>
            </a:endParaRP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Διμερείς/πολυμερείς επενδυτικές συνθήκες.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Προσφέρουν γενική εκ των προτέρων συναίνεση του κράτους.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Ο επενδυτής αποδέχεται τη συναίνεση με την προσφυγή.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Προβλέπουν ICSID, UNCITRAL, ICC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κ.λπ</a:t>
            </a:r>
            <a:endParaRPr lang="el-G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827390"/>
      </p:ext>
    </p:extLst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7B9772-95AC-448C-838C-237E50210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13" y="695828"/>
            <a:ext cx="8911687" cy="1280890"/>
          </a:xfrm>
        </p:spPr>
        <p:txBody>
          <a:bodyPr>
            <a:normAutofit/>
          </a:bodyPr>
          <a:lstStyle/>
          <a:p>
            <a:r>
              <a:rPr lang="el-GR" sz="1800" b="1" dirty="0">
                <a:latin typeface="Comic Sans MS" panose="030F0702030302020204" pitchFamily="66" charset="0"/>
              </a:rPr>
              <a:t>Συμβατική διαιτησία (</a:t>
            </a:r>
            <a:r>
              <a:rPr lang="el-GR" sz="1800" b="1" dirty="0" err="1">
                <a:latin typeface="Comic Sans MS" panose="030F0702030302020204" pitchFamily="66" charset="0"/>
              </a:rPr>
              <a:t>contract-based</a:t>
            </a:r>
            <a:r>
              <a:rPr lang="el-GR" sz="1800" b="1" dirty="0">
                <a:latin typeface="Comic Sans MS" panose="030F0702030302020204" pitchFamily="66" charset="0"/>
              </a:rPr>
              <a:t>)</a:t>
            </a:r>
            <a:br>
              <a:rPr lang="el-GR" sz="1800" dirty="0">
                <a:latin typeface="Comic Sans MS" panose="030F0702030302020204" pitchFamily="66" charset="0"/>
              </a:rPr>
            </a:br>
            <a:endParaRPr lang="el-GR" sz="1800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50A7E4-54DF-43A0-BD56-BE709D03C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8447" y="1416424"/>
            <a:ext cx="9586165" cy="4494798"/>
          </a:xfrm>
        </p:spPr>
        <p:txBody>
          <a:bodyPr/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Ρήτρα διαιτησίας σε σύμβαση κράτους–επενδυτή.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Πιο συγκεκριμένη και εξατομικευμένη συναίνεση.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Συχνή σε έργα υποδομών, παραχωρήσεις, ενέργεια.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Εφαρμογή ιδιωτικού δικαίου.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1253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8CBA2B-86D3-4D1A-9FB7-56492DD3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1800" b="1" dirty="0">
                <a:latin typeface="Comic Sans MS" panose="030F0702030302020204" pitchFamily="66" charset="0"/>
              </a:rPr>
              <a:t>Εθνική νομοθεσία ως συναίνεση</a:t>
            </a:r>
            <a:br>
              <a:rPr lang="el-GR" sz="1800" dirty="0">
                <a:latin typeface="Comic Sans MS" panose="030F0702030302020204" pitchFamily="66" charset="0"/>
              </a:rPr>
            </a:br>
            <a:endParaRPr lang="el-GR" sz="1800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21DBED1-F251-46CF-8294-768C5CC08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8447" y="1317812"/>
            <a:ext cx="9586165" cy="4593410"/>
          </a:xfrm>
        </p:spPr>
        <p:txBody>
          <a:bodyPr/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Επενδυτικοί νόμοι που προβλέπουν διαιτησία.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Παρέχουν μονομερή εκ των προτέρων συναίνεση.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Ο επενδυτής ενεργοποιεί τη διαδικασία με αίτηση.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Π.χ. νόμοι προσέλκυσης επενδύσεων.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71412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A902B4-CEE5-43E7-BC51-73D6E0ED8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095" y="663388"/>
            <a:ext cx="9496518" cy="1241612"/>
          </a:xfrm>
        </p:spPr>
        <p:txBody>
          <a:bodyPr>
            <a:normAutofit/>
          </a:bodyPr>
          <a:lstStyle/>
          <a:p>
            <a:r>
              <a:rPr lang="el-GR" sz="1800" b="1" dirty="0">
                <a:latin typeface="Comic Sans MS" panose="030F0702030302020204" pitchFamily="66" charset="0"/>
              </a:rPr>
              <a:t>Το ελληνικό δίκαιο – Ν. 5016/2023</a:t>
            </a:r>
            <a:br>
              <a:rPr lang="el-GR" sz="1800" dirty="0">
                <a:latin typeface="Comic Sans MS" panose="030F0702030302020204" pitchFamily="66" charset="0"/>
              </a:rPr>
            </a:br>
            <a:endParaRPr lang="el-GR" sz="1800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E730C0A-5FF3-4537-AFCC-CB70C56A0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2259" y="1541929"/>
            <a:ext cx="9792353" cy="436929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Άρθρο 3 παρ. 4: «Κάθε διαφορά είναι δεκτική διαιτησίας εκτός αν απαγορεύεται».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Άρθρο 4: Ορισμός διαιτητικής συμφωνίας.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Άρθρο 5: Ερμηνεία με βάση διεθνή πρότυπα και καλή πίστη.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Το Δημόσιο μπορεί να συνάπτει διαιτητικές συμφωνίες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Η απόφαση ΑΕΔ 24/1993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Καθιέρωσε τη δυνατότητα διαιτησίας σε διοικητικές διαφορές ουσίας.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Συμπεριλαμβάνει και φορολογικές διαφορές.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Προϋπόθεση: εκούσια συναίνεση.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Οι διαιτητές δεν μπορούν να ακυρώνουν διοικητικές πράξεις</a:t>
            </a:r>
            <a:endParaRPr lang="en-US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Η συνομολόγηση ρητρών διαιτησίας εκ μέρους του κράτους μπορεί να υπάγεται σε τυπικές προϋποθέσεις που θεμελιώνονται στον νόμο. Έτσι στο ελληνικό δίκαιο το άρθρο 49 (1) του </a:t>
            </a:r>
            <a:r>
              <a:rPr lang="el-GR" sz="21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ΕισΝΚΠολΔ</a:t>
            </a:r>
            <a:r>
              <a:rPr lang="el-GR" b="1" dirty="0">
                <a:latin typeface="Comic Sans MS" panose="030F0702030302020204" pitchFamily="66" charset="0"/>
              </a:rPr>
              <a:t> </a:t>
            </a:r>
            <a:r>
              <a:rPr lang="en-US" b="1" dirty="0">
                <a:latin typeface="Comic Sans MS" panose="030F0702030302020204" pitchFamily="66" charset="0"/>
              </a:rPr>
              <a:t>.</a:t>
            </a:r>
            <a:r>
              <a:rPr lang="el-GR" dirty="0"/>
              <a:t> </a:t>
            </a:r>
            <a:r>
              <a:rPr lang="el-GR" sz="1900" b="1" dirty="0">
                <a:solidFill>
                  <a:schemeClr val="tx1"/>
                </a:solidFill>
                <a:latin typeface="Comic Sans MS" panose="030F0702030302020204" pitchFamily="66" charset="0"/>
              </a:rPr>
              <a:t>Δεν δεσμεύουν κράτος στις διεθνείς συναλλαγές.</a:t>
            </a:r>
            <a:endParaRPr lang="en-US" sz="19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el-GR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011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F8A049-F4B8-42B1-8FCC-10E83E069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760" y="306333"/>
            <a:ext cx="8911687" cy="1280890"/>
          </a:xfrm>
        </p:spPr>
        <p:txBody>
          <a:bodyPr>
            <a:normAutofit/>
          </a:bodyPr>
          <a:lstStyle/>
          <a:p>
            <a:r>
              <a:rPr lang="el-GR" sz="1800" b="1" dirty="0">
                <a:latin typeface="Comic Sans MS" panose="030F0702030302020204" pitchFamily="66" charset="0"/>
              </a:rPr>
              <a:t>Η συναίνεση στις διεθνείς επενδυτικές διαφορές κατά τον Κανονισμό ICSID</a:t>
            </a:r>
            <a:endParaRPr lang="el-GR" sz="1800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9715F3-CE0B-4832-BDE0-18F3BD2DC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906" y="878541"/>
            <a:ext cx="9702706" cy="5032681"/>
          </a:xfrm>
        </p:spPr>
        <p:txBody>
          <a:bodyPr>
            <a:noAutofit/>
          </a:bodyPr>
          <a:lstStyle/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Κύρωση διά του ΑΝ 608/1968 </a:t>
            </a:r>
          </a:p>
          <a:p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Κοινή συναίνεση του κράτους και του επενδυτή - 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διαδικαστική προϋπόθεση υποβολής διαφοράς στο Κέντρο [άρθρο 25 (1)]. 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Μέσω σχετικής διάταξης σε εθνικούς επενδυτικούς νόμους είτε σε διμερείς ή πολυμερείς επενδυτικές συμβάσεις. 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Η συναίνεση του επενδυτή μέσω της κατάθεσης του εισαγωγικού δικογράφου για την Αίτηση επίλυσης της διαφοράς.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Και τα δυο κράτη έχουν υπογράψει και κυρώσει τη Σύμβαση της Ουάσιγκτον [άρθρο 25 (1)]. 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το στοιχείο της ιθαγένειας του επενδυτή - φυσικού ή νομικού προσώπου -κρίνεται με βάση το 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δίκαιο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 της χώρας από την οποία προέρχεται ή το 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δίκαιο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 της χώρας όπου έχει την έδρα του το νομικό πρόσωπο. 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Ύπαρξη νομικής διαφοράς που προκύπτει από μια επένδυση (άρθρο 25 (1))</a:t>
            </a:r>
          </a:p>
        </p:txBody>
      </p:sp>
    </p:spTree>
    <p:extLst>
      <p:ext uri="{BB962C8B-B14F-4D97-AF65-F5344CB8AC3E}">
        <p14:creationId xmlns:p14="http://schemas.microsoft.com/office/powerpoint/2010/main" val="332938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BED87-64E1-4F91-BF18-8CFA74FD2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1" y="349624"/>
            <a:ext cx="9218612" cy="1555376"/>
          </a:xfrm>
        </p:spPr>
        <p:txBody>
          <a:bodyPr>
            <a:normAutofit/>
          </a:bodyPr>
          <a:lstStyle/>
          <a:p>
            <a:r>
              <a:rPr lang="el-GR" sz="2000" b="1" dirty="0">
                <a:latin typeface="Comic Sans MS" panose="030F0702030302020204" pitchFamily="66" charset="0"/>
              </a:rPr>
              <a:t>Εφαρμοστέο Δίκαιο στο Ν. 5016/2023 - Άρθρο 37 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683B45-71A8-4016-A8CC-2D61D14A6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5694" y="1326776"/>
            <a:ext cx="9648918" cy="4584446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1. Το διαιτητικό δικαστήριο εφαρμόζει τους κανόνες ουσιαστικού δικαίου που επέλεξαν τα μέρη. Με την επιφύλαξη ρητής αντίθετης συμφωνίας των μερών, η επιλογή του δικαίου ή του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δικαιϊκού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συστήματος ενός κράτους δεν συμπεριλαμβάνει τους κανόνες σύγκρουσης του δικαίου του κράτους αυτού. 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2. Ελλείψει επιλογής των μερών, το διαιτητικό δικαστήριο εφαρμόζει το ουσιαστικό δίκαιο που υποδεικνύεται από τους κανόνες σύγκρουσης τους οποίους θεωρεί καταλληλότερους. 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3. Το διαιτητικό δικαστήριο κρίνει κατά δικαία κρίση (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ex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æquo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et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bono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) ή κατά την επιείκεια (ως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amiable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compositeur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), μόνο αν τα μέρη το έχουν ρητά εξουσιοδοτήσει προς τούτο. 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4. Σε κάθε περίπτωση, το διαιτητικό δικαστήριο αποφασίζει σύμφωνα με τους όρους της σύμβασης και αφού λάβει υπόψη τις εμπορικές συνήθειες που έχουν εφαρμογή στη συγκεκριμένη συναλλαγή».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4988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0ACD7B-EB9B-4DE8-B2DE-2533DA92A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425" y="385482"/>
            <a:ext cx="9326188" cy="806824"/>
          </a:xfrm>
        </p:spPr>
        <p:txBody>
          <a:bodyPr>
            <a:normAutofit/>
          </a:bodyPr>
          <a:lstStyle/>
          <a:p>
            <a:r>
              <a:rPr lang="el-GR" sz="1800" b="1" dirty="0">
                <a:latin typeface="Comic Sans MS" panose="030F0702030302020204" pitchFamily="66" charset="0"/>
              </a:rPr>
              <a:t>Εφαρμοστέο Δίκαιο Σύμβασης ICSID - Άρθρο 42(1) (3)</a:t>
            </a:r>
            <a:endParaRPr lang="el-GR" sz="1800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AD39DDF-570A-40C2-8413-2C4947C55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3953" y="1192306"/>
            <a:ext cx="9460659" cy="4718916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Με βάση τους κανόνες δικαίου που έχουν επιλέξει τα μέρη. 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Ελλείψει συμφωνίας το δίκαιο του κράτους στο έδαφος του οποίου λαμβάνει χώρα η επένδυση (συμπεριλαμβανομένων και των κανόνων ιδιωτικού 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διεθνούς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 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δικαίου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) 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το δημόσιο 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διεθνές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 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δίκαιο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 προκειμένου να συμπληρώσουν κενά του εσωτερικού 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δικαίου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 και να εξασφαλίσουν την υπεροχή του 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διεθνούς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 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δικαίου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 όπου υπάρχει σύγκρουση με κανόνες του εσωτερικού 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δικαίου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 . </a:t>
            </a:r>
          </a:p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εφόσον εξουσιοδοτηθεί από τους διαδίκους, μπορεί να βασίσει την απόφασή του σε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εξω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-νομικές εκτιμήσεις, κατά το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ορθόν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και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ίσον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(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ex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aequo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et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bono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).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4928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7827DF-633B-4290-87CB-AC3F09C1D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1800" b="1" dirty="0" err="1">
                <a:latin typeface="Comic Sans MS" panose="030F0702030302020204" pitchFamily="66" charset="0"/>
              </a:rPr>
              <a:t>Εκτελεστότητα</a:t>
            </a:r>
            <a:r>
              <a:rPr lang="el-GR" sz="1800" b="1" dirty="0">
                <a:latin typeface="Comic Sans MS" panose="030F0702030302020204" pitchFamily="66" charset="0"/>
              </a:rPr>
              <a:t> διαιτητικών αποφάσεων</a:t>
            </a:r>
            <a:br>
              <a:rPr lang="el-GR" sz="1800" dirty="0">
                <a:latin typeface="Comic Sans MS" panose="030F0702030302020204" pitchFamily="66" charset="0"/>
              </a:rPr>
            </a:br>
            <a:endParaRPr lang="el-GR" sz="1800" dirty="0">
              <a:latin typeface="Comic Sans MS" panose="030F0702030302020204" pitchFamily="66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D2A14D2-8333-4B81-876B-E083147E7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5671" y="1219200"/>
            <a:ext cx="9388941" cy="5082988"/>
          </a:xfrm>
        </p:spPr>
        <p:txBody>
          <a:bodyPr>
            <a:noAutofit/>
          </a:bodyPr>
          <a:lstStyle/>
          <a:p>
            <a:pPr lvl="0"/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Καθοριστικός παράγοντας για την αποτελεσματικότητα της διαιτησίας.</a:t>
            </a:r>
          </a:p>
          <a:p>
            <a:pPr lvl="0"/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Εξαρτάται από:</a:t>
            </a:r>
          </a:p>
          <a:p>
            <a:pPr lvl="1"/>
            <a:r>
              <a:rPr lang="el-GR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εφαρμοστέα σύμβαση,</a:t>
            </a:r>
          </a:p>
          <a:p>
            <a:pPr lvl="1"/>
            <a:r>
              <a:rPr lang="el-GR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εθνικό δίκαιο, δημόσιο διεθνές δίκαιο</a:t>
            </a:r>
          </a:p>
          <a:p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ασυλία εκτέλεσης</a:t>
            </a:r>
          </a:p>
          <a:p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Σύμβαση της Νέας Υόρκης (1958)</a:t>
            </a:r>
          </a:p>
          <a:p>
            <a:pPr lvl="0"/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Περιορισμένοι λόγοι άρνησης εκτέλεσης άρθρο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V (2) </a:t>
            </a:r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0375258"/>
      </p:ext>
    </p:extLst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590E36-F797-4315-A528-A988B7FEA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913" y="220698"/>
            <a:ext cx="8911687" cy="1280890"/>
          </a:xfrm>
        </p:spPr>
        <p:txBody>
          <a:bodyPr>
            <a:normAutofit fontScale="90000"/>
          </a:bodyPr>
          <a:lstStyle/>
          <a:p>
            <a:br>
              <a:rPr lang="en-US" sz="18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br>
              <a:rPr lang="en-US" sz="18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l-G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Σύμβαση ICSID</a:t>
            </a:r>
            <a:b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0058A6-DF32-4C54-BAB4-A8AC34B76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2919" y="1667434"/>
            <a:ext cx="9451694" cy="4243787"/>
          </a:xfrm>
        </p:spPr>
        <p:txBody>
          <a:bodyPr>
            <a:normAutofit/>
          </a:bodyPr>
          <a:lstStyle/>
          <a:p>
            <a:pPr lvl="0" algn="just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Αυτοτελές σύστημα διαιτησίας.</a:t>
            </a:r>
          </a:p>
          <a:p>
            <a:pPr lvl="0" algn="just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Άρθρα 53–55: υποχρεωτική εκτέλεση χωρίς έλεγχο.</a:t>
            </a:r>
          </a:p>
          <a:p>
            <a:pPr lvl="0" algn="just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Αποφάσεις ισοδύναμες με τελεσίδικες εθνικές.</a:t>
            </a:r>
          </a:p>
          <a:p>
            <a:pPr algn="just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Δεν επιτρέπεται άσκηση ένδικων μέσων , τήρηση της αρχής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pacta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sunt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servanda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, παράγουν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δεδικασμένο</a:t>
            </a:r>
            <a:endParaRPr lang="el-G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το άρθρο 43 παρ. 5 της Σύμβασης διευκρινίζει ότι η (αναγκαστική) εκτέλεση (</a:t>
            </a:r>
            <a:r>
              <a:rPr lang="el-GR" b="1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execution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) διαιτητικής απόφασης ICSID σε βάρος κρατικών περιουσιακών στοιχείων </a:t>
            </a:r>
            <a:r>
              <a:rPr lang="el-GR" b="1" i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διέπεται</a:t>
            </a:r>
            <a:r>
              <a:rPr lang="el-GR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 από το εθνικό δίκαιο του κράτους στο έδαφος του οποίου επιδιώκεται η εκτέλεση</a:t>
            </a:r>
            <a:r>
              <a:rPr lang="el-GR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59541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DE5A15-7C48-463D-A3A1-8BB4B63C6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1177" y="493059"/>
            <a:ext cx="9263436" cy="1411941"/>
          </a:xfrm>
        </p:spPr>
        <p:txBody>
          <a:bodyPr>
            <a:normAutofit/>
          </a:bodyPr>
          <a:lstStyle/>
          <a:p>
            <a:r>
              <a:rPr lang="el-GR" sz="1800" b="1" dirty="0">
                <a:latin typeface="Comic Sans MS" panose="030F0702030302020204" pitchFamily="66" charset="0"/>
              </a:rPr>
              <a:t>Ασυλία του κράτους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24936B-BB53-4194-9D87-C4BE332DD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8447" y="986119"/>
            <a:ext cx="9586165" cy="4925104"/>
          </a:xfrm>
        </p:spPr>
        <p:txBody>
          <a:bodyPr/>
          <a:lstStyle/>
          <a:p>
            <a:pPr lvl="0"/>
            <a:r>
              <a:rPr lang="el-GR" dirty="0">
                <a:solidFill>
                  <a:schemeClr val="tx1"/>
                </a:solidFill>
                <a:latin typeface="Comic Sans MS" panose="030F0702030302020204" pitchFamily="66" charset="0"/>
              </a:rPr>
              <a:t>Διάκριση:</a:t>
            </a:r>
          </a:p>
          <a:p>
            <a:pPr lvl="1"/>
            <a:r>
              <a:rPr lang="el-GR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ασυλία δικαιοδοσίας,</a:t>
            </a:r>
          </a:p>
          <a:p>
            <a:pPr lvl="1"/>
            <a:r>
              <a:rPr lang="el-GR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ασυλία εκτέλεσης.</a:t>
            </a:r>
          </a:p>
          <a:p>
            <a:pPr lvl="1"/>
            <a:r>
              <a:rPr lang="el-GR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Στο άρθρο </a:t>
            </a:r>
            <a:r>
              <a:rPr lang="el-GR" sz="1800" dirty="0">
                <a:solidFill>
                  <a:schemeClr val="tx1"/>
                </a:solidFill>
                <a:latin typeface="Comic Sans MS" panose="030F0702030302020204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923</a:t>
            </a:r>
            <a:r>
              <a:rPr lang="el-GR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 του </a:t>
            </a:r>
            <a:r>
              <a:rPr lang="el-GR" sz="18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ΚΠολΔ</a:t>
            </a:r>
            <a:r>
              <a:rPr lang="el-GR" sz="1800" dirty="0">
                <a:solidFill>
                  <a:schemeClr val="tx1"/>
                </a:solidFill>
                <a:latin typeface="Comic Sans MS" panose="030F0702030302020204" pitchFamily="66" charset="0"/>
              </a:rPr>
              <a:t> ορίζεται ότι: «Αναγκαστική εκτέλεση κατά αλλοδαπού δημοσίου δεν μπορεί να γίνει χωρίς προηγουμένη άδεια του Υπουργού Δικαιοσύνης»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9825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6A6F39-057B-433B-B402-3257928AB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988" y="179294"/>
            <a:ext cx="9469625" cy="851647"/>
          </a:xfrm>
        </p:spPr>
        <p:txBody>
          <a:bodyPr/>
          <a:lstStyle/>
          <a:p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Νομολογία 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EE9BD4F-DBA0-4576-A14D-CFB5B484A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0541" y="885765"/>
            <a:ext cx="9744635" cy="5568823"/>
          </a:xfrm>
        </p:spPr>
        <p:txBody>
          <a:bodyPr>
            <a:normAutofit fontScale="25000" lnSpcReduction="20000"/>
          </a:bodyPr>
          <a:lstStyle/>
          <a:p>
            <a:r>
              <a:rPr lang="en-US" sz="7200" b="1" dirty="0">
                <a:solidFill>
                  <a:schemeClr val="tx1"/>
                </a:solidFill>
                <a:latin typeface="Comic Sans MS" panose="030F0702030302020204" pitchFamily="66" charset="0"/>
              </a:rPr>
              <a:t>1. </a:t>
            </a:r>
            <a:r>
              <a:rPr lang="el-GR" sz="72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Texaco</a:t>
            </a:r>
            <a:r>
              <a:rPr lang="el-GR" sz="7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v. </a:t>
            </a:r>
            <a:r>
              <a:rPr lang="el-GR" sz="72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Libya</a:t>
            </a:r>
            <a:r>
              <a:rPr lang="en-US" sz="7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el-GR" sz="7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Ζήτημα μονομερούς ανάκλησης συμβάσεων από κράτος.</a:t>
            </a: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Αναγνώριση δεσμευτικότητας διεθνών συμβάσεων.</a:t>
            </a: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Εφαρμογή γενικών αρχών διεθνούς δικαίου.</a:t>
            </a:r>
          </a:p>
          <a:p>
            <a:r>
              <a:rPr lang="el-GR" sz="7200" b="1" dirty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  <a:r>
              <a:rPr lang="en-US" sz="7200" b="1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l-GR" sz="7200" b="1" dirty="0">
                <a:solidFill>
                  <a:schemeClr val="tx1"/>
                </a:solidFill>
                <a:latin typeface="Comic Sans MS" panose="030F0702030302020204" pitchFamily="66" charset="0"/>
              </a:rPr>
              <a:t>LIAMCO</a:t>
            </a:r>
            <a:endParaRPr lang="el-GR" sz="7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Εθνικοποίηση πετρελαϊκών εγκαταστάσεων.</a:t>
            </a: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Εφαρμογή </a:t>
            </a:r>
            <a:r>
              <a:rPr lang="el-GR" sz="7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lex</a:t>
            </a:r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sz="7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mercatoria</a:t>
            </a:r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Αναγνώριση διεθνούς ευθύνης κράτους.</a:t>
            </a:r>
          </a:p>
          <a:p>
            <a:r>
              <a:rPr lang="en-US" sz="7200" b="1" dirty="0">
                <a:solidFill>
                  <a:schemeClr val="tx1"/>
                </a:solidFill>
                <a:latin typeface="Comic Sans MS" panose="030F0702030302020204" pitchFamily="66" charset="0"/>
              </a:rPr>
              <a:t>3. </a:t>
            </a:r>
            <a:r>
              <a:rPr lang="el-GR" sz="72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Amco</a:t>
            </a:r>
            <a:r>
              <a:rPr lang="el-GR" sz="7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v. </a:t>
            </a:r>
            <a:r>
              <a:rPr lang="el-GR" sz="72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Indonesia</a:t>
            </a:r>
            <a:endParaRPr lang="el-GR" sz="7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ICSID υπόθεση.</a:t>
            </a: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Ζήτημα νομιμότητας επένδυσης.</a:t>
            </a: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Διαχωρισμός μεταξύ ουσίας και διαδικασίας.</a:t>
            </a:r>
          </a:p>
          <a:p>
            <a:r>
              <a:rPr lang="en-US" sz="7200" b="1" dirty="0">
                <a:solidFill>
                  <a:schemeClr val="tx1"/>
                </a:solidFill>
                <a:latin typeface="Comic Sans MS" panose="030F0702030302020204" pitchFamily="66" charset="0"/>
              </a:rPr>
              <a:t>4</a:t>
            </a:r>
            <a:r>
              <a:rPr lang="el-GR" sz="7200" b="1" dirty="0">
                <a:solidFill>
                  <a:schemeClr val="tx1"/>
                </a:solidFill>
                <a:latin typeface="Comic Sans MS" panose="030F0702030302020204" pitchFamily="66" charset="0"/>
              </a:rPr>
              <a:t>. CMS </a:t>
            </a:r>
            <a:r>
              <a:rPr lang="el-GR" sz="72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Gas</a:t>
            </a:r>
            <a:r>
              <a:rPr lang="el-GR" sz="7200" b="1" dirty="0">
                <a:solidFill>
                  <a:schemeClr val="tx1"/>
                </a:solidFill>
                <a:latin typeface="Comic Sans MS" panose="030F0702030302020204" pitchFamily="66" charset="0"/>
              </a:rPr>
              <a:t> v. </a:t>
            </a:r>
            <a:r>
              <a:rPr lang="el-GR" sz="72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Argentina</a:t>
            </a:r>
            <a:endParaRPr lang="el-GR" sz="7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Κρίση 2001–2002.</a:t>
            </a: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Επίκληση κατάστασης ανάγκης από κράτος.</a:t>
            </a:r>
          </a:p>
          <a:p>
            <a:pPr lvl="0"/>
            <a:r>
              <a:rPr lang="el-GR" sz="7200" dirty="0">
                <a:solidFill>
                  <a:schemeClr val="tx1"/>
                </a:solidFill>
                <a:latin typeface="Comic Sans MS" panose="030F0702030302020204" pitchFamily="66" charset="0"/>
              </a:rPr>
              <a:t>Απόρριψη επιχειρήματος από το δικαστήριο.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8088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EC5EE7-8671-41D7-8D79-BEB85B1B0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4635" y="211733"/>
            <a:ext cx="9021389" cy="774385"/>
          </a:xfrm>
        </p:spPr>
        <p:txBody>
          <a:bodyPr>
            <a:normAutofit/>
          </a:bodyPr>
          <a:lstStyle/>
          <a:p>
            <a:r>
              <a:rPr lang="el-GR" sz="1800" b="1" dirty="0">
                <a:solidFill>
                  <a:schemeClr val="tx1"/>
                </a:solidFill>
                <a:latin typeface="Comic Sans MS" panose="030F0702030302020204" pitchFamily="66" charset="0"/>
              </a:rPr>
              <a:t>Νομολογία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E0BC988-6C34-498D-87F5-63B26C91E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059" y="1120588"/>
            <a:ext cx="9128965" cy="419722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5.AAPL v. </a:t>
            </a:r>
            <a:r>
              <a:rPr lang="el-GR" sz="21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Sri</a:t>
            </a:r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l-GR" sz="21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Lanka</a:t>
            </a:r>
            <a:endParaRPr lang="el-GR" sz="2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Ένοπλες συγκρούσεις και ευθύνη κράτους.</a:t>
            </a:r>
          </a:p>
          <a:p>
            <a:pPr lvl="0"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Εφαρμογή προτύπου «πλήρους προστασίας και ασφάλειας».</a:t>
            </a:r>
          </a:p>
          <a:p>
            <a:pPr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6. Νομολογία – </a:t>
            </a:r>
            <a:r>
              <a:rPr lang="el-GR" sz="21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Saipem</a:t>
            </a:r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 v. </a:t>
            </a:r>
            <a:r>
              <a:rPr lang="el-GR" sz="21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Bangladesh</a:t>
            </a:r>
            <a:endParaRPr lang="el-GR" sz="2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Παρέμβαση εθνικών δικαστηρίων σε διαιτησία.</a:t>
            </a:r>
          </a:p>
          <a:p>
            <a:pPr lvl="0"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Αναγνώριση «έμμεσης απαλλοτρίωσης».</a:t>
            </a:r>
          </a:p>
          <a:p>
            <a:pPr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7. Νομολογία – </a:t>
            </a:r>
            <a:r>
              <a:rPr lang="el-GR" sz="21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Yukos</a:t>
            </a:r>
            <a:endParaRPr lang="el-GR" sz="2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Τεράστια αποζημίωση κατά Ρωσίας.</a:t>
            </a:r>
          </a:p>
          <a:p>
            <a:pPr lvl="0"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Ζήτημα κατάχρησης κρατικής εξουσίας.</a:t>
            </a:r>
          </a:p>
          <a:p>
            <a:pPr lvl="0"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Πολιτική διάσταση επενδυτικών διαφορών.</a:t>
            </a:r>
          </a:p>
          <a:p>
            <a:pPr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8. Νομολογία – Phoenix </a:t>
            </a:r>
            <a:r>
              <a:rPr lang="el-GR" sz="21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Action</a:t>
            </a:r>
            <a:endParaRPr lang="el-GR" sz="2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lvl="0"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Κατάχρηση διαδικασίας επενδυτικής διαιτησίας.</a:t>
            </a:r>
          </a:p>
          <a:p>
            <a:pPr lvl="0" algn="just"/>
            <a:r>
              <a:rPr lang="el-GR" sz="2100" b="1" dirty="0">
                <a:solidFill>
                  <a:schemeClr val="tx1"/>
                </a:solidFill>
                <a:latin typeface="Comic Sans MS" panose="030F0702030302020204" pitchFamily="66" charset="0"/>
              </a:rPr>
              <a:t>Απαιτείται γνήσια οικονομική επένδυση</a:t>
            </a:r>
            <a:r>
              <a:rPr lang="el-GR" dirty="0"/>
              <a:t>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7820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C90147-4556-4D44-B886-2C77FEEB5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682" y="358588"/>
            <a:ext cx="9137930" cy="995083"/>
          </a:xfrm>
        </p:spPr>
        <p:txBody>
          <a:bodyPr>
            <a:normAutofit/>
          </a:bodyPr>
          <a:lstStyle/>
          <a:p>
            <a:r>
              <a:rPr lang="el-G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Συμπεράσματα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D113479-078A-45EF-AC56-0F69ED851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353" y="1353671"/>
            <a:ext cx="9308259" cy="4557551"/>
          </a:xfrm>
        </p:spPr>
        <p:txBody>
          <a:bodyPr/>
          <a:lstStyle/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Η συμμετοχή του κράτους στη διαιτησία είναι σύνθετη.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Η συναίνεση αποτελεί θεμέλιο της δικαιοδοσίας.</a:t>
            </a:r>
          </a:p>
          <a:p>
            <a:pPr lvl="0"/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Η </a:t>
            </a:r>
            <a:r>
              <a:rPr lang="el-GR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εκτελεστότητα</a:t>
            </a:r>
            <a:r>
              <a:rPr lang="el-GR" b="1" dirty="0">
                <a:solidFill>
                  <a:schemeClr val="tx1"/>
                </a:solidFill>
                <a:latin typeface="Comic Sans MS" panose="030F0702030302020204" pitchFamily="66" charset="0"/>
              </a:rPr>
              <a:t> παραμένει κρίσιμο ζήτημα.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15911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0FE9B10-88AE-4203-8E3D-F0C326DC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2608730"/>
            <a:ext cx="8915400" cy="3777622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Algerian" panose="04020705040A02060702" pitchFamily="82" charset="0"/>
              </a:rPr>
              <a:t>NO ONE STAYS FOR THE END</a:t>
            </a:r>
            <a:endParaRPr lang="el-GR" sz="4800" dirty="0"/>
          </a:p>
        </p:txBody>
      </p:sp>
    </p:spTree>
    <p:extLst>
      <p:ext uri="{BB962C8B-B14F-4D97-AF65-F5344CB8AC3E}">
        <p14:creationId xmlns:p14="http://schemas.microsoft.com/office/powerpoint/2010/main" val="998079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Θρόισμα">
  <a:themeElements>
    <a:clrScheme name="Wisp">
      <a:dk1>
        <a:sysClr val="windowText" lastClr="FFFFFF"/>
      </a:dk1>
      <a:lt1>
        <a:sysClr val="window" lastClr="000000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208</TotalTime>
  <Words>1153</Words>
  <Application>Microsoft Office PowerPoint</Application>
  <PresentationFormat>Ευρεία οθόνη</PresentationFormat>
  <Paragraphs>125</Paragraphs>
  <Slides>18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4" baseType="lpstr">
      <vt:lpstr>Algerian</vt:lpstr>
      <vt:lpstr>Arial</vt:lpstr>
      <vt:lpstr>Century Gothic</vt:lpstr>
      <vt:lpstr>Comic Sans MS</vt:lpstr>
      <vt:lpstr>Wingdings 3</vt:lpstr>
      <vt:lpstr>Θρόισμα</vt:lpstr>
      <vt:lpstr>ΤΟ ΚΡΑΤΟΣ ΩΣ ΔΙΑΔΙΚΟΣ ΕΝΩΠΙΟΝ ΔΙΑΙΤΗΤΙΚΩΝ ΔΙΚΑΣΤΗΡΙΩΝ , ΖΗΤΗΜΑΤΑ ΣΥΝΑΙΝΕΣΗΣ, ΕΦΑΡΜΟΣΤΕΟΥ ΔΙΚΑΙΟΥ ΚΑΙ ΕΚΤΕΛΕΣΤΟΤΗΤΑΣ ΔΙΑΙΤΗΤΙΚΩΝ ΑΠΟΦΑΣΕΩΝ ΚΑΤΑ ΚΡΑΤΟΥΣ </vt:lpstr>
      <vt:lpstr>Ο ρόλος του κράτους στις διεθνείς συναλλαγές </vt:lpstr>
      <vt:lpstr>Η ανάγκη προστασίας του επενδυτή</vt:lpstr>
      <vt:lpstr>Η συναίνεση στη διαιτησία </vt:lpstr>
      <vt:lpstr>BITs/MITs ως πηγή συναίνεσης </vt:lpstr>
      <vt:lpstr>Συμβατική διαιτησία (contract-based) </vt:lpstr>
      <vt:lpstr>Εθνική νομοθεσία ως συναίνεση </vt:lpstr>
      <vt:lpstr>Το ελληνικό δίκαιο – Ν. 5016/2023 </vt:lpstr>
      <vt:lpstr>Η συναίνεση στις διεθνείς επενδυτικές διαφορές κατά τον Κανονισμό ICSID</vt:lpstr>
      <vt:lpstr>Εφαρμοστέο Δίκαιο στο Ν. 5016/2023 - Άρθρο 37  </vt:lpstr>
      <vt:lpstr>Εφαρμοστέο Δίκαιο Σύμβασης ICSID - Άρθρο 42(1) (3)</vt:lpstr>
      <vt:lpstr>Εκτελεστότητα διαιτητικών αποφάσεων </vt:lpstr>
      <vt:lpstr>  Σύμβαση ICSID </vt:lpstr>
      <vt:lpstr>Ασυλία του κράτους </vt:lpstr>
      <vt:lpstr>Νομολογία </vt:lpstr>
      <vt:lpstr>Νομολογία</vt:lpstr>
      <vt:lpstr>Συμπεράσματα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ΤΟ ΚΡΑΤΟΣ ΩΣ ΔΙΑΔΙΚΟΣ ΕΝΩΠΙΟΝ ΔΙΑΙΤΗΤΙΚΩΝ ΔΙΚΑΣΤΗΡΙΩΝ , ΖΗΤΗΜΑΤΑ ΣΥΝΑΙΝΕΣΗΣ, ΕΦΑΡΜΟΣΤΕΟΥ ΔΙΚΑΙΟΥ ΚΑΙ ΕΚΤΕΛΕΣΤΟΤΗΤΑΣ ΔΙΑΙΤΗΤΙΚΩΝ ΑΠΟΦΑΣΕΩΝ ΚΑΤΑ ΚΡΑΤΟΥΣ</dc:title>
  <dc:creator>Prodromos Stathopoulos</dc:creator>
  <cp:lastModifiedBy>Chrysafo Tsouka</cp:lastModifiedBy>
  <cp:revision>28</cp:revision>
  <cp:lastPrinted>2026-03-29T20:48:58Z</cp:lastPrinted>
  <dcterms:created xsi:type="dcterms:W3CDTF">2026-03-28T08:51:00Z</dcterms:created>
  <dcterms:modified xsi:type="dcterms:W3CDTF">2026-06-20T19:01:08Z</dcterms:modified>
</cp:coreProperties>
</file>