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ADAD8"/>
          </a:solidFill>
        </a:fill>
      </a:tcStyle>
    </a:wholeTbl>
    <a:band2H>
      <a:tcTxStyle/>
      <a:tcStyle>
        <a:tcBdr/>
        <a:fill>
          <a:solidFill>
            <a:srgbClr val="EDED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9D6D1"/>
          </a:solidFill>
        </a:fill>
      </a:tcStyle>
    </a:wholeTbl>
    <a:band2H>
      <a:tcTxStyle/>
      <a:tcStyle>
        <a:tcBdr/>
        <a:fill>
          <a:solidFill>
            <a:srgbClr val="EDECEA"/>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D8DC"/>
          </a:solidFill>
        </a:fill>
      </a:tcStyle>
    </a:wholeTbl>
    <a:band2H>
      <a:tcTxStyle/>
      <a:tcStyle>
        <a:tcBdr/>
        <a:fill>
          <a:solidFill>
            <a:srgbClr val="FAEC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9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xfrm>
            <a:off x="1143000" y="685800"/>
            <a:ext cx="4572000" cy="3429000"/>
          </a:xfrm>
          <a:prstGeom prst="rect">
            <a:avLst/>
          </a:prstGeom>
        </p:spPr>
        <p:txBody>
          <a:bodyPr/>
          <a:lstStyle/>
          <a:p>
            <a:endParaRPr/>
          </a:p>
        </p:txBody>
      </p:sp>
      <p:sp>
        <p:nvSpPr>
          <p:cNvPr id="101" name="Shape 10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Franklin Gothic Book"/>
      </a:defRPr>
    </a:lvl1pPr>
    <a:lvl2pPr indent="228600" defTabSz="457200" latinLnBrk="0">
      <a:defRPr sz="1200">
        <a:latin typeface="+mn-lt"/>
        <a:ea typeface="+mn-ea"/>
        <a:cs typeface="+mn-cs"/>
        <a:sym typeface="Franklin Gothic Book"/>
      </a:defRPr>
    </a:lvl2pPr>
    <a:lvl3pPr indent="457200" defTabSz="457200" latinLnBrk="0">
      <a:defRPr sz="1200">
        <a:latin typeface="+mn-lt"/>
        <a:ea typeface="+mn-ea"/>
        <a:cs typeface="+mn-cs"/>
        <a:sym typeface="Franklin Gothic Book"/>
      </a:defRPr>
    </a:lvl3pPr>
    <a:lvl4pPr indent="685800" defTabSz="457200" latinLnBrk="0">
      <a:defRPr sz="1200">
        <a:latin typeface="+mn-lt"/>
        <a:ea typeface="+mn-ea"/>
        <a:cs typeface="+mn-cs"/>
        <a:sym typeface="Franklin Gothic Book"/>
      </a:defRPr>
    </a:lvl4pPr>
    <a:lvl5pPr indent="914400" defTabSz="457200" latinLnBrk="0">
      <a:defRPr sz="1200">
        <a:latin typeface="+mn-lt"/>
        <a:ea typeface="+mn-ea"/>
        <a:cs typeface="+mn-cs"/>
        <a:sym typeface="Franklin Gothic Book"/>
      </a:defRPr>
    </a:lvl5pPr>
    <a:lvl6pPr indent="1143000" defTabSz="457200" latinLnBrk="0">
      <a:defRPr sz="1200">
        <a:latin typeface="+mn-lt"/>
        <a:ea typeface="+mn-ea"/>
        <a:cs typeface="+mn-cs"/>
        <a:sym typeface="Franklin Gothic Book"/>
      </a:defRPr>
    </a:lvl6pPr>
    <a:lvl7pPr indent="1371600" defTabSz="457200" latinLnBrk="0">
      <a:defRPr sz="1200">
        <a:latin typeface="+mn-lt"/>
        <a:ea typeface="+mn-ea"/>
        <a:cs typeface="+mn-cs"/>
        <a:sym typeface="Franklin Gothic Book"/>
      </a:defRPr>
    </a:lvl7pPr>
    <a:lvl8pPr indent="1600200" defTabSz="457200" latinLnBrk="0">
      <a:defRPr sz="1200">
        <a:latin typeface="+mn-lt"/>
        <a:ea typeface="+mn-ea"/>
        <a:cs typeface="+mn-cs"/>
        <a:sym typeface="Franklin Gothic Book"/>
      </a:defRPr>
    </a:lvl8pPr>
    <a:lvl9pPr indent="1828800" defTabSz="457200" latinLnBrk="0">
      <a:defRPr sz="1200">
        <a:latin typeface="+mn-lt"/>
        <a:ea typeface="+mn-ea"/>
        <a:cs typeface="+mn-cs"/>
        <a:sym typeface="Franklin Gothic Book"/>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Διαφάνεια τίτλου">
    <p:spTree>
      <p:nvGrpSpPr>
        <p:cNvPr id="1" name=""/>
        <p:cNvGrpSpPr/>
        <p:nvPr/>
      </p:nvGrpSpPr>
      <p:grpSpPr>
        <a:xfrm>
          <a:off x="0" y="0"/>
          <a:ext cx="0" cy="0"/>
          <a:chOff x="0" y="0"/>
          <a:chExt cx="0" cy="0"/>
        </a:xfrm>
      </p:grpSpPr>
      <p:sp>
        <p:nvSpPr>
          <p:cNvPr id="12" name="Κείμενο τίτλου"/>
          <p:cNvSpPr txBox="1">
            <a:spLocks noGrp="1"/>
          </p:cNvSpPr>
          <p:nvPr>
            <p:ph type="title"/>
          </p:nvPr>
        </p:nvSpPr>
        <p:spPr>
          <a:xfrm>
            <a:off x="1915128" y="1788454"/>
            <a:ext cx="8361230" cy="2098227"/>
          </a:xfrm>
          <a:prstGeom prst="rect">
            <a:avLst/>
          </a:prstGeom>
        </p:spPr>
        <p:txBody>
          <a:bodyPr anchor="b"/>
          <a:lstStyle>
            <a:lvl1pPr algn="ctr">
              <a:defRPr sz="7200" cap="all"/>
            </a:lvl1pPr>
          </a:lstStyle>
          <a:p>
            <a:r>
              <a:t>Κείμενο τίτλου</a:t>
            </a:r>
          </a:p>
        </p:txBody>
      </p:sp>
      <p:sp>
        <p:nvSpPr>
          <p:cNvPr id="13" name="Επίπεδο κύριου τμήματος ένα…"/>
          <p:cNvSpPr txBox="1">
            <a:spLocks noGrp="1"/>
          </p:cNvSpPr>
          <p:nvPr>
            <p:ph type="body" sz="quarter" idx="1"/>
          </p:nvPr>
        </p:nvSpPr>
        <p:spPr>
          <a:xfrm>
            <a:off x="2679905" y="3956279"/>
            <a:ext cx="6831674" cy="1086238"/>
          </a:xfrm>
          <a:prstGeom prst="rect">
            <a:avLst/>
          </a:prstGeom>
        </p:spPr>
        <p:txBody>
          <a:bodyPr/>
          <a:lstStyle>
            <a:lvl1pPr marL="0" indent="0" algn="ctr">
              <a:lnSpc>
                <a:spcPct val="112000"/>
              </a:lnSpc>
              <a:spcBef>
                <a:spcPts val="0"/>
              </a:spcBef>
              <a:buSzTx/>
              <a:buFontTx/>
              <a:buNone/>
              <a:defRPr sz="2300"/>
            </a:lvl1pPr>
            <a:lvl2pPr marL="0" indent="457200" algn="ctr">
              <a:lnSpc>
                <a:spcPct val="112000"/>
              </a:lnSpc>
              <a:spcBef>
                <a:spcPts val="0"/>
              </a:spcBef>
              <a:buSzTx/>
              <a:buFontTx/>
              <a:buNone/>
              <a:defRPr sz="2300"/>
            </a:lvl2pPr>
            <a:lvl3pPr marL="0" indent="914400" algn="ctr">
              <a:lnSpc>
                <a:spcPct val="112000"/>
              </a:lnSpc>
              <a:spcBef>
                <a:spcPts val="0"/>
              </a:spcBef>
              <a:buSzTx/>
              <a:buFontTx/>
              <a:buNone/>
              <a:defRPr sz="2300"/>
            </a:lvl3pPr>
            <a:lvl4pPr marL="0" indent="1371600" algn="ctr">
              <a:lnSpc>
                <a:spcPct val="112000"/>
              </a:lnSpc>
              <a:spcBef>
                <a:spcPts val="0"/>
              </a:spcBef>
              <a:buSzTx/>
              <a:buFontTx/>
              <a:buNone/>
              <a:defRPr sz="2300"/>
            </a:lvl4pPr>
            <a:lvl5pPr marL="0" indent="1828800" algn="ctr">
              <a:lnSpc>
                <a:spcPct val="112000"/>
              </a:lnSpc>
              <a:spcBef>
                <a:spcPts val="0"/>
              </a:spcBef>
              <a:buSzTx/>
              <a:buFontTx/>
              <a:buNone/>
              <a:defRPr sz="2300"/>
            </a:lvl5p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grpSp>
        <p:nvGrpSpPr>
          <p:cNvPr id="16" name="Group 6"/>
          <p:cNvGrpSpPr/>
          <p:nvPr/>
        </p:nvGrpSpPr>
        <p:grpSpPr>
          <a:xfrm>
            <a:off x="752857" y="744468"/>
            <a:ext cx="10674118" cy="5349673"/>
            <a:chOff x="0" y="0"/>
            <a:chExt cx="10674116" cy="5349671"/>
          </a:xfrm>
        </p:grpSpPr>
        <p:sp>
          <p:nvSpPr>
            <p:cNvPr id="14" name="Freeform 6"/>
            <p:cNvSpPr/>
            <p:nvPr/>
          </p:nvSpPr>
          <p:spPr>
            <a:xfrm>
              <a:off x="7399104" y="941183"/>
              <a:ext cx="3275013" cy="4408489"/>
            </a:xfrm>
            <a:custGeom>
              <a:avLst/>
              <a:gdLst/>
              <a:ahLst/>
              <a:cxnLst>
                <a:cxn ang="0">
                  <a:pos x="wd2" y="hd2"/>
                </a:cxn>
                <a:cxn ang="5400000">
                  <a:pos x="wd2" y="hd2"/>
                </a:cxn>
                <a:cxn ang="10800000">
                  <a:pos x="wd2" y="hd2"/>
                </a:cxn>
                <a:cxn ang="16200000">
                  <a:pos x="wd2" y="hd2"/>
                </a:cxn>
              </a:cxnLst>
              <a:rect l="0" t="0" r="r" b="b"/>
              <a:pathLst>
                <a:path w="21600" h="21600" extrusionOk="0">
                  <a:moveTo>
                    <a:pt x="18924" y="0"/>
                  </a:moveTo>
                  <a:lnTo>
                    <a:pt x="21600" y="0"/>
                  </a:lnTo>
                  <a:lnTo>
                    <a:pt x="21600" y="21600"/>
                  </a:lnTo>
                  <a:lnTo>
                    <a:pt x="0" y="21600"/>
                  </a:lnTo>
                  <a:lnTo>
                    <a:pt x="0" y="19712"/>
                  </a:lnTo>
                  <a:lnTo>
                    <a:pt x="18924" y="19714"/>
                  </a:lnTo>
                  <a:lnTo>
                    <a:pt x="18924" y="0"/>
                  </a:lnTo>
                  <a:close/>
                </a:path>
              </a:pathLst>
            </a:custGeom>
            <a:solidFill>
              <a:srgbClr val="191B0E"/>
            </a:solidFill>
            <a:ln w="12700" cap="flat">
              <a:noFill/>
              <a:miter lim="400000"/>
            </a:ln>
            <a:effectLst/>
          </p:spPr>
          <p:txBody>
            <a:bodyPr wrap="square" lIns="45719" tIns="45719" rIns="45719" bIns="45719" numCol="1" anchor="t">
              <a:noAutofit/>
            </a:bodyPr>
            <a:lstStyle/>
            <a:p>
              <a:endParaRPr/>
            </a:p>
          </p:txBody>
        </p:sp>
        <p:sp>
          <p:nvSpPr>
            <p:cNvPr id="15" name="Freeform 6"/>
            <p:cNvSpPr/>
            <p:nvPr/>
          </p:nvSpPr>
          <p:spPr>
            <a:xfrm rot="10800000">
              <a:off x="0" y="0"/>
              <a:ext cx="3275668" cy="4408489"/>
            </a:xfrm>
            <a:custGeom>
              <a:avLst/>
              <a:gdLst/>
              <a:ahLst/>
              <a:cxnLst>
                <a:cxn ang="0">
                  <a:pos x="wd2" y="hd2"/>
                </a:cxn>
                <a:cxn ang="5400000">
                  <a:pos x="wd2" y="hd2"/>
                </a:cxn>
                <a:cxn ang="10800000">
                  <a:pos x="wd2" y="hd2"/>
                </a:cxn>
                <a:cxn ang="16200000">
                  <a:pos x="wd2" y="hd2"/>
                </a:cxn>
              </a:cxnLst>
              <a:rect l="0" t="0" r="r" b="b"/>
              <a:pathLst>
                <a:path w="21596" h="21600" extrusionOk="0">
                  <a:moveTo>
                    <a:pt x="18921" y="0"/>
                  </a:moveTo>
                  <a:lnTo>
                    <a:pt x="21596" y="0"/>
                  </a:lnTo>
                  <a:lnTo>
                    <a:pt x="21596" y="21600"/>
                  </a:lnTo>
                  <a:lnTo>
                    <a:pt x="5" y="21600"/>
                  </a:lnTo>
                  <a:cubicBezTo>
                    <a:pt x="-4" y="20948"/>
                    <a:pt x="9" y="20362"/>
                    <a:pt x="0" y="19710"/>
                  </a:cubicBezTo>
                  <a:lnTo>
                    <a:pt x="18921" y="19716"/>
                  </a:lnTo>
                  <a:lnTo>
                    <a:pt x="18921" y="0"/>
                  </a:lnTo>
                  <a:close/>
                </a:path>
              </a:pathLst>
            </a:custGeom>
            <a:solidFill>
              <a:srgbClr val="191B0E"/>
            </a:solidFill>
            <a:ln w="12700" cap="flat">
              <a:noFill/>
              <a:miter lim="400000"/>
            </a:ln>
            <a:effectLst/>
          </p:spPr>
          <p:txBody>
            <a:bodyPr wrap="square" lIns="45719" tIns="45719" rIns="45719" bIns="45719" numCol="1" anchor="t">
              <a:noAutofit/>
            </a:bodyPr>
            <a:lstStyle/>
            <a:p>
              <a:endParaRPr/>
            </a:p>
          </p:txBody>
        </p:sp>
      </p:grpSp>
      <p:sp>
        <p:nvSpPr>
          <p:cNvPr id="17" name="Αριθμός σλάιντ"/>
          <p:cNvSpPr txBox="1">
            <a:spLocks noGrp="1"/>
          </p:cNvSpPr>
          <p:nvPr>
            <p:ph type="sldNum" sz="quarter" idx="2"/>
          </p:nvPr>
        </p:nvSpPr>
        <p:spPr>
          <a:xfrm>
            <a:off x="11153366" y="6523206"/>
            <a:ext cx="273609" cy="26497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Τίτλος και περιεχόμενο">
    <p:spTree>
      <p:nvGrpSpPr>
        <p:cNvPr id="1" name=""/>
        <p:cNvGrpSpPr/>
        <p:nvPr/>
      </p:nvGrpSpPr>
      <p:grpSpPr>
        <a:xfrm>
          <a:off x="0" y="0"/>
          <a:ext cx="0" cy="0"/>
          <a:chOff x="0" y="0"/>
          <a:chExt cx="0" cy="0"/>
        </a:xfrm>
      </p:grpSpPr>
      <p:sp>
        <p:nvSpPr>
          <p:cNvPr id="24" name="Κείμενο τίτλου"/>
          <p:cNvSpPr txBox="1">
            <a:spLocks noGrp="1"/>
          </p:cNvSpPr>
          <p:nvPr>
            <p:ph type="title"/>
          </p:nvPr>
        </p:nvSpPr>
        <p:spPr>
          <a:xfrm>
            <a:off x="1371600" y="685800"/>
            <a:ext cx="9601200" cy="1485900"/>
          </a:xfrm>
          <a:prstGeom prst="rect">
            <a:avLst/>
          </a:prstGeom>
        </p:spPr>
        <p:txBody>
          <a:bodyPr/>
          <a:lstStyle/>
          <a:p>
            <a:r>
              <a:t>Κείμενο τίτλου</a:t>
            </a:r>
          </a:p>
        </p:txBody>
      </p:sp>
      <p:sp>
        <p:nvSpPr>
          <p:cNvPr id="25" name="Επίπεδο κύριου τμήματος ένα…"/>
          <p:cNvSpPr txBox="1">
            <a:spLocks noGrp="1"/>
          </p:cNvSpPr>
          <p:nvPr>
            <p:ph type="body" idx="1"/>
          </p:nvPr>
        </p:nvSpPr>
        <p:spPr>
          <a:xfrm>
            <a:off x="1371600" y="2286000"/>
            <a:ext cx="9601200" cy="3581400"/>
          </a:xfrm>
          <a:prstGeom prst="rect">
            <a:avLst/>
          </a:prstGeom>
        </p:spPr>
        <p:txBody>
          <a:body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26" name="Αριθμός σλάιντ"/>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Κεφαλίδα ενότητας">
    <p:bg>
      <p:bgPr>
        <a:solidFill>
          <a:srgbClr val="191B0E"/>
        </a:solidFill>
        <a:effectLst/>
      </p:bgPr>
    </p:bg>
    <p:spTree>
      <p:nvGrpSpPr>
        <p:cNvPr id="1" name=""/>
        <p:cNvGrpSpPr/>
        <p:nvPr/>
      </p:nvGrpSpPr>
      <p:grpSpPr>
        <a:xfrm>
          <a:off x="0" y="0"/>
          <a:ext cx="0" cy="0"/>
          <a:chOff x="0" y="0"/>
          <a:chExt cx="0" cy="0"/>
        </a:xfrm>
      </p:grpSpPr>
      <p:sp>
        <p:nvSpPr>
          <p:cNvPr id="33" name="Κείμενο τίτλου"/>
          <p:cNvSpPr txBox="1">
            <a:spLocks noGrp="1"/>
          </p:cNvSpPr>
          <p:nvPr>
            <p:ph type="title"/>
          </p:nvPr>
        </p:nvSpPr>
        <p:spPr>
          <a:xfrm>
            <a:off x="765025" y="1301360"/>
            <a:ext cx="9612972" cy="2852737"/>
          </a:xfrm>
          <a:prstGeom prst="rect">
            <a:avLst/>
          </a:prstGeom>
        </p:spPr>
        <p:txBody>
          <a:bodyPr anchor="b"/>
          <a:lstStyle>
            <a:lvl1pPr algn="r">
              <a:defRPr sz="7200" cap="all">
                <a:solidFill>
                  <a:srgbClr val="EFEDE3"/>
                </a:solidFill>
              </a:defRPr>
            </a:lvl1pPr>
          </a:lstStyle>
          <a:p>
            <a:r>
              <a:t>Κείμενο τίτλου</a:t>
            </a:r>
          </a:p>
        </p:txBody>
      </p:sp>
      <p:sp>
        <p:nvSpPr>
          <p:cNvPr id="34" name="Επίπεδο κύριου τμήματος ένα…"/>
          <p:cNvSpPr txBox="1">
            <a:spLocks noGrp="1"/>
          </p:cNvSpPr>
          <p:nvPr>
            <p:ph type="body" sz="quarter" idx="1"/>
          </p:nvPr>
        </p:nvSpPr>
        <p:spPr>
          <a:xfrm>
            <a:off x="765025" y="4216327"/>
            <a:ext cx="9612972" cy="1143325"/>
          </a:xfrm>
          <a:prstGeom prst="rect">
            <a:avLst/>
          </a:prstGeom>
        </p:spPr>
        <p:txBody>
          <a:bodyPr/>
          <a:lstStyle>
            <a:lvl1pPr marL="0" indent="0" algn="r">
              <a:lnSpc>
                <a:spcPct val="112000"/>
              </a:lnSpc>
              <a:spcBef>
                <a:spcPts val="0"/>
              </a:spcBef>
              <a:buSzTx/>
              <a:buFontTx/>
              <a:buNone/>
              <a:defRPr sz="2400">
                <a:solidFill>
                  <a:srgbClr val="EFEDE3"/>
                </a:solidFill>
              </a:defRPr>
            </a:lvl1pPr>
            <a:lvl2pPr marL="0" indent="457200" algn="r">
              <a:lnSpc>
                <a:spcPct val="112000"/>
              </a:lnSpc>
              <a:spcBef>
                <a:spcPts val="0"/>
              </a:spcBef>
              <a:buSzTx/>
              <a:buFontTx/>
              <a:buNone/>
              <a:defRPr sz="2400">
                <a:solidFill>
                  <a:srgbClr val="EFEDE3"/>
                </a:solidFill>
              </a:defRPr>
            </a:lvl2pPr>
            <a:lvl3pPr marL="0" indent="914400" algn="r">
              <a:lnSpc>
                <a:spcPct val="112000"/>
              </a:lnSpc>
              <a:spcBef>
                <a:spcPts val="0"/>
              </a:spcBef>
              <a:buSzTx/>
              <a:buFontTx/>
              <a:buNone/>
              <a:defRPr sz="2400">
                <a:solidFill>
                  <a:srgbClr val="EFEDE3"/>
                </a:solidFill>
              </a:defRPr>
            </a:lvl3pPr>
            <a:lvl4pPr marL="0" indent="1371600" algn="r">
              <a:lnSpc>
                <a:spcPct val="112000"/>
              </a:lnSpc>
              <a:spcBef>
                <a:spcPts val="0"/>
              </a:spcBef>
              <a:buSzTx/>
              <a:buFontTx/>
              <a:buNone/>
              <a:defRPr sz="2400">
                <a:solidFill>
                  <a:srgbClr val="EFEDE3"/>
                </a:solidFill>
              </a:defRPr>
            </a:lvl4pPr>
            <a:lvl5pPr marL="0" indent="1828800" algn="r">
              <a:lnSpc>
                <a:spcPct val="112000"/>
              </a:lnSpc>
              <a:spcBef>
                <a:spcPts val="0"/>
              </a:spcBef>
              <a:buSzTx/>
              <a:buFontTx/>
              <a:buNone/>
              <a:defRPr sz="2400">
                <a:solidFill>
                  <a:srgbClr val="EFEDE3"/>
                </a:solidFill>
              </a:defRPr>
            </a:lvl5p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35" name="Crop MarkFreeform 6"/>
          <p:cNvSpPr/>
          <p:nvPr/>
        </p:nvSpPr>
        <p:spPr>
          <a:xfrm>
            <a:off x="8151962" y="1685651"/>
            <a:ext cx="3275013" cy="4408489"/>
          </a:xfrm>
          <a:custGeom>
            <a:avLst/>
            <a:gdLst/>
            <a:ahLst/>
            <a:cxnLst>
              <a:cxn ang="0">
                <a:pos x="wd2" y="hd2"/>
              </a:cxn>
              <a:cxn ang="5400000">
                <a:pos x="wd2" y="hd2"/>
              </a:cxn>
              <a:cxn ang="10800000">
                <a:pos x="wd2" y="hd2"/>
              </a:cxn>
              <a:cxn ang="16200000">
                <a:pos x="wd2" y="hd2"/>
              </a:cxn>
            </a:cxnLst>
            <a:rect l="0" t="0" r="r" b="b"/>
            <a:pathLst>
              <a:path w="21600" h="21600" extrusionOk="0">
                <a:moveTo>
                  <a:pt x="18924" y="0"/>
                </a:moveTo>
                <a:lnTo>
                  <a:pt x="21600" y="0"/>
                </a:lnTo>
                <a:lnTo>
                  <a:pt x="21600" y="21600"/>
                </a:lnTo>
                <a:lnTo>
                  <a:pt x="0" y="21600"/>
                </a:lnTo>
                <a:lnTo>
                  <a:pt x="0" y="19733"/>
                </a:lnTo>
                <a:lnTo>
                  <a:pt x="18924" y="19733"/>
                </a:lnTo>
                <a:lnTo>
                  <a:pt x="18924" y="0"/>
                </a:lnTo>
                <a:close/>
              </a:path>
            </a:pathLst>
          </a:custGeom>
          <a:solidFill>
            <a:srgbClr val="EFEDE3"/>
          </a:solidFill>
          <a:ln w="12700">
            <a:miter lim="400000"/>
          </a:ln>
        </p:spPr>
        <p:txBody>
          <a:bodyPr lIns="45719" rIns="45719"/>
          <a:lstStyle/>
          <a:p>
            <a:pPr>
              <a:defRPr>
                <a:solidFill>
                  <a:srgbClr val="FFFFFF"/>
                </a:solidFill>
              </a:defRPr>
            </a:pPr>
            <a:endParaRPr/>
          </a:p>
        </p:txBody>
      </p:sp>
      <p:sp>
        <p:nvSpPr>
          <p:cNvPr id="36" name="Αριθμός σλάιντ"/>
          <p:cNvSpPr txBox="1">
            <a:spLocks noGrp="1"/>
          </p:cNvSpPr>
          <p:nvPr>
            <p:ph type="sldNum" sz="quarter" idx="2"/>
          </p:nvPr>
        </p:nvSpPr>
        <p:spPr>
          <a:xfrm>
            <a:off x="11153366" y="6523206"/>
            <a:ext cx="273609" cy="264974"/>
          </a:xfrm>
          <a:prstGeom prst="rect">
            <a:avLst/>
          </a:prstGeom>
        </p:spPr>
        <p:txBody>
          <a:bodyPr/>
          <a:lstStyle>
            <a:lvl1pPr>
              <a:defRPr>
                <a:solidFill>
                  <a:srgbClr val="EFEDE3"/>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Δύο περιεχόμενα">
    <p:spTree>
      <p:nvGrpSpPr>
        <p:cNvPr id="1" name=""/>
        <p:cNvGrpSpPr/>
        <p:nvPr/>
      </p:nvGrpSpPr>
      <p:grpSpPr>
        <a:xfrm>
          <a:off x="0" y="0"/>
          <a:ext cx="0" cy="0"/>
          <a:chOff x="0" y="0"/>
          <a:chExt cx="0" cy="0"/>
        </a:xfrm>
      </p:grpSpPr>
      <p:sp>
        <p:nvSpPr>
          <p:cNvPr id="43" name="Κείμενο τίτλου"/>
          <p:cNvSpPr txBox="1">
            <a:spLocks noGrp="1"/>
          </p:cNvSpPr>
          <p:nvPr>
            <p:ph type="title"/>
          </p:nvPr>
        </p:nvSpPr>
        <p:spPr>
          <a:xfrm>
            <a:off x="1371600" y="685800"/>
            <a:ext cx="9601200" cy="1485900"/>
          </a:xfrm>
          <a:prstGeom prst="rect">
            <a:avLst/>
          </a:prstGeom>
        </p:spPr>
        <p:txBody>
          <a:bodyPr/>
          <a:lstStyle/>
          <a:p>
            <a:r>
              <a:t>Κείμενο τίτλου</a:t>
            </a:r>
          </a:p>
        </p:txBody>
      </p:sp>
      <p:sp>
        <p:nvSpPr>
          <p:cNvPr id="44" name="Επίπεδο κύριου τμήματος ένα…"/>
          <p:cNvSpPr txBox="1">
            <a:spLocks noGrp="1"/>
          </p:cNvSpPr>
          <p:nvPr>
            <p:ph type="body" sz="quarter" idx="1"/>
          </p:nvPr>
        </p:nvSpPr>
        <p:spPr>
          <a:xfrm>
            <a:off x="1371600" y="2285999"/>
            <a:ext cx="4447786" cy="3581402"/>
          </a:xfrm>
          <a:prstGeom prst="rect">
            <a:avLst/>
          </a:prstGeom>
        </p:spPr>
        <p:txBody>
          <a:body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45" name="Αριθμός σλάιντ"/>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Σύγκριση">
    <p:spTree>
      <p:nvGrpSpPr>
        <p:cNvPr id="1" name=""/>
        <p:cNvGrpSpPr/>
        <p:nvPr/>
      </p:nvGrpSpPr>
      <p:grpSpPr>
        <a:xfrm>
          <a:off x="0" y="0"/>
          <a:ext cx="0" cy="0"/>
          <a:chOff x="0" y="0"/>
          <a:chExt cx="0" cy="0"/>
        </a:xfrm>
      </p:grpSpPr>
      <p:sp>
        <p:nvSpPr>
          <p:cNvPr id="52" name="Κείμενο τίτλου"/>
          <p:cNvSpPr txBox="1">
            <a:spLocks noGrp="1"/>
          </p:cNvSpPr>
          <p:nvPr>
            <p:ph type="title"/>
          </p:nvPr>
        </p:nvSpPr>
        <p:spPr>
          <a:xfrm>
            <a:off x="1371600" y="685800"/>
            <a:ext cx="9601200" cy="1485900"/>
          </a:xfrm>
          <a:prstGeom prst="rect">
            <a:avLst/>
          </a:prstGeom>
        </p:spPr>
        <p:txBody>
          <a:bodyPr/>
          <a:lstStyle/>
          <a:p>
            <a:r>
              <a:t>Κείμενο τίτλου</a:t>
            </a:r>
          </a:p>
        </p:txBody>
      </p:sp>
      <p:sp>
        <p:nvSpPr>
          <p:cNvPr id="53" name="Επίπεδο κύριου τμήματος ένα…"/>
          <p:cNvSpPr txBox="1">
            <a:spLocks noGrp="1"/>
          </p:cNvSpPr>
          <p:nvPr>
            <p:ph type="body" sz="quarter" idx="1"/>
          </p:nvPr>
        </p:nvSpPr>
        <p:spPr>
          <a:xfrm>
            <a:off x="1371600" y="2340864"/>
            <a:ext cx="4443985" cy="823913"/>
          </a:xfrm>
          <a:prstGeom prst="rect">
            <a:avLst/>
          </a:prstGeom>
        </p:spPr>
        <p:txBody>
          <a:bodyPr anchor="b"/>
          <a:lstStyle>
            <a:lvl1pPr marL="0" indent="0">
              <a:lnSpc>
                <a:spcPct val="84000"/>
              </a:lnSpc>
              <a:spcBef>
                <a:spcPts val="0"/>
              </a:spcBef>
              <a:buSzTx/>
              <a:buFontTx/>
              <a:buNone/>
              <a:defRPr sz="3000"/>
            </a:lvl1pPr>
            <a:lvl2pPr marL="0" indent="457200">
              <a:lnSpc>
                <a:spcPct val="84000"/>
              </a:lnSpc>
              <a:spcBef>
                <a:spcPts val="0"/>
              </a:spcBef>
              <a:buSzTx/>
              <a:buFontTx/>
              <a:buNone/>
              <a:defRPr sz="3000"/>
            </a:lvl2pPr>
            <a:lvl3pPr marL="0" indent="914400">
              <a:lnSpc>
                <a:spcPct val="84000"/>
              </a:lnSpc>
              <a:spcBef>
                <a:spcPts val="0"/>
              </a:spcBef>
              <a:buSzTx/>
              <a:buFontTx/>
              <a:buNone/>
              <a:defRPr sz="3000"/>
            </a:lvl3pPr>
            <a:lvl4pPr marL="0" indent="1371600">
              <a:lnSpc>
                <a:spcPct val="84000"/>
              </a:lnSpc>
              <a:spcBef>
                <a:spcPts val="0"/>
              </a:spcBef>
              <a:buSzTx/>
              <a:buFontTx/>
              <a:buNone/>
              <a:defRPr sz="3000"/>
            </a:lvl4pPr>
            <a:lvl5pPr marL="0" indent="1828800">
              <a:lnSpc>
                <a:spcPct val="84000"/>
              </a:lnSpc>
              <a:spcBef>
                <a:spcPts val="0"/>
              </a:spcBef>
              <a:buSzTx/>
              <a:buFontTx/>
              <a:buNone/>
              <a:defRPr sz="3000"/>
            </a:lvl5p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54" name="Text Placeholder 4"/>
          <p:cNvSpPr>
            <a:spLocks noGrp="1"/>
          </p:cNvSpPr>
          <p:nvPr>
            <p:ph type="body" sz="quarter" idx="21"/>
          </p:nvPr>
        </p:nvSpPr>
        <p:spPr>
          <a:xfrm>
            <a:off x="6525014" y="2340864"/>
            <a:ext cx="4443985" cy="823913"/>
          </a:xfrm>
          <a:prstGeom prst="rect">
            <a:avLst/>
          </a:prstGeom>
        </p:spPr>
        <p:txBody>
          <a:bodyPr anchor="b"/>
          <a:lstStyle/>
          <a:p>
            <a:pPr marL="0" indent="0">
              <a:lnSpc>
                <a:spcPct val="84000"/>
              </a:lnSpc>
              <a:spcBef>
                <a:spcPts val="0"/>
              </a:spcBef>
              <a:buSzTx/>
              <a:buFontTx/>
              <a:buNone/>
              <a:defRPr sz="3000"/>
            </a:pPr>
            <a:endParaRPr/>
          </a:p>
        </p:txBody>
      </p:sp>
      <p:sp>
        <p:nvSpPr>
          <p:cNvPr id="55" name="Αριθμός σλάιντ"/>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Μόνο τίτλος">
    <p:spTree>
      <p:nvGrpSpPr>
        <p:cNvPr id="1" name=""/>
        <p:cNvGrpSpPr/>
        <p:nvPr/>
      </p:nvGrpSpPr>
      <p:grpSpPr>
        <a:xfrm>
          <a:off x="0" y="0"/>
          <a:ext cx="0" cy="0"/>
          <a:chOff x="0" y="0"/>
          <a:chExt cx="0" cy="0"/>
        </a:xfrm>
      </p:grpSpPr>
      <p:sp>
        <p:nvSpPr>
          <p:cNvPr id="62" name="Κείμενο τίτλου"/>
          <p:cNvSpPr txBox="1">
            <a:spLocks noGrp="1"/>
          </p:cNvSpPr>
          <p:nvPr>
            <p:ph type="title"/>
          </p:nvPr>
        </p:nvSpPr>
        <p:spPr>
          <a:xfrm>
            <a:off x="1371600" y="685800"/>
            <a:ext cx="9601200" cy="1485900"/>
          </a:xfrm>
          <a:prstGeom prst="rect">
            <a:avLst/>
          </a:prstGeom>
        </p:spPr>
        <p:txBody>
          <a:bodyPr/>
          <a:lstStyle/>
          <a:p>
            <a:r>
              <a:t>Κείμενο τίτλου</a:t>
            </a:r>
          </a:p>
        </p:txBody>
      </p:sp>
      <p:sp>
        <p:nvSpPr>
          <p:cNvPr id="63" name="Αριθμός σλάιντ"/>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Κενό">
    <p:spTree>
      <p:nvGrpSpPr>
        <p:cNvPr id="1" name=""/>
        <p:cNvGrpSpPr/>
        <p:nvPr/>
      </p:nvGrpSpPr>
      <p:grpSpPr>
        <a:xfrm>
          <a:off x="0" y="0"/>
          <a:ext cx="0" cy="0"/>
          <a:chOff x="0" y="0"/>
          <a:chExt cx="0" cy="0"/>
        </a:xfrm>
      </p:grpSpPr>
      <p:sp>
        <p:nvSpPr>
          <p:cNvPr id="70" name="Αριθμός σλάιντ"/>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Περιεχόμενο με λεζάντα">
    <p:spTree>
      <p:nvGrpSpPr>
        <p:cNvPr id="1" name=""/>
        <p:cNvGrpSpPr/>
        <p:nvPr/>
      </p:nvGrpSpPr>
      <p:grpSpPr>
        <a:xfrm>
          <a:off x="0" y="0"/>
          <a:ext cx="0" cy="0"/>
          <a:chOff x="0" y="0"/>
          <a:chExt cx="0" cy="0"/>
        </a:xfrm>
      </p:grpSpPr>
      <p:sp>
        <p:nvSpPr>
          <p:cNvPr id="77" name="Background ShapeRectangle 7"/>
          <p:cNvSpPr/>
          <p:nvPr/>
        </p:nvSpPr>
        <p:spPr>
          <a:xfrm>
            <a:off x="-1" y="375"/>
            <a:ext cx="5303522" cy="6857626"/>
          </a:xfrm>
          <a:prstGeom prst="rect">
            <a:avLst/>
          </a:prstGeom>
          <a:solidFill>
            <a:schemeClr val="accent1"/>
          </a:solidFill>
          <a:ln w="12700">
            <a:miter lim="400000"/>
          </a:ln>
        </p:spPr>
        <p:txBody>
          <a:bodyPr lIns="45719" rIns="45719"/>
          <a:lstStyle/>
          <a:p>
            <a:pPr>
              <a:defRPr>
                <a:solidFill>
                  <a:srgbClr val="FFFFFF"/>
                </a:solidFill>
              </a:defRPr>
            </a:pPr>
            <a:endParaRPr/>
          </a:p>
        </p:txBody>
      </p:sp>
      <p:sp>
        <p:nvSpPr>
          <p:cNvPr id="78" name="Κείμενο τίτλου"/>
          <p:cNvSpPr txBox="1">
            <a:spLocks noGrp="1"/>
          </p:cNvSpPr>
          <p:nvPr>
            <p:ph type="title"/>
          </p:nvPr>
        </p:nvSpPr>
        <p:spPr>
          <a:xfrm>
            <a:off x="723900" y="685800"/>
            <a:ext cx="3855721" cy="2157884"/>
          </a:xfrm>
          <a:prstGeom prst="rect">
            <a:avLst/>
          </a:prstGeom>
        </p:spPr>
        <p:txBody>
          <a:bodyPr/>
          <a:lstStyle>
            <a:lvl1pPr>
              <a:lnSpc>
                <a:spcPct val="84000"/>
              </a:lnSpc>
              <a:defRPr sz="4800"/>
            </a:lvl1pPr>
          </a:lstStyle>
          <a:p>
            <a:r>
              <a:t>Κείμενο τίτλου</a:t>
            </a:r>
          </a:p>
        </p:txBody>
      </p:sp>
      <p:sp>
        <p:nvSpPr>
          <p:cNvPr id="79" name="Επίπεδο κύριου τμήματος ένα…"/>
          <p:cNvSpPr txBox="1">
            <a:spLocks noGrp="1"/>
          </p:cNvSpPr>
          <p:nvPr>
            <p:ph type="body" sz="half" idx="1"/>
          </p:nvPr>
        </p:nvSpPr>
        <p:spPr>
          <a:xfrm>
            <a:off x="6256020" y="685801"/>
            <a:ext cx="5212080" cy="5175251"/>
          </a:xfrm>
          <a:prstGeom prst="rect">
            <a:avLst/>
          </a:prstGeom>
        </p:spPr>
        <p:txBody>
          <a:body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80" name="Text Placeholder 3"/>
          <p:cNvSpPr>
            <a:spLocks noGrp="1"/>
          </p:cNvSpPr>
          <p:nvPr>
            <p:ph type="body" sz="quarter" idx="21"/>
          </p:nvPr>
        </p:nvSpPr>
        <p:spPr>
          <a:xfrm>
            <a:off x="723899" y="2856343"/>
            <a:ext cx="3855722" cy="3011058"/>
          </a:xfrm>
          <a:prstGeom prst="rect">
            <a:avLst/>
          </a:prstGeom>
        </p:spPr>
        <p:txBody>
          <a:bodyPr/>
          <a:lstStyle/>
          <a:p>
            <a:pPr marL="0" indent="0">
              <a:lnSpc>
                <a:spcPct val="113000"/>
              </a:lnSpc>
              <a:spcBef>
                <a:spcPts val="1500"/>
              </a:spcBef>
              <a:buSzTx/>
              <a:buFontTx/>
              <a:buNone/>
              <a:defRPr sz="1600"/>
            </a:pPr>
            <a:endParaRPr/>
          </a:p>
        </p:txBody>
      </p:sp>
      <p:sp>
        <p:nvSpPr>
          <p:cNvPr id="81" name="Divider BarRectangle 8"/>
          <p:cNvSpPr/>
          <p:nvPr/>
        </p:nvSpPr>
        <p:spPr>
          <a:xfrm>
            <a:off x="5303520" y="376"/>
            <a:ext cx="228601" cy="6858001"/>
          </a:xfrm>
          <a:prstGeom prst="rect">
            <a:avLst/>
          </a:prstGeom>
          <a:solidFill>
            <a:srgbClr val="191B0E"/>
          </a:solidFill>
          <a:ln w="12700">
            <a:miter lim="400000"/>
          </a:ln>
        </p:spPr>
        <p:txBody>
          <a:bodyPr lIns="45719" rIns="45719"/>
          <a:lstStyle/>
          <a:p>
            <a:pPr>
              <a:defRPr>
                <a:solidFill>
                  <a:srgbClr val="FFFFFF"/>
                </a:solidFill>
              </a:defRPr>
            </a:pPr>
            <a:endParaRPr/>
          </a:p>
        </p:txBody>
      </p:sp>
      <p:sp>
        <p:nvSpPr>
          <p:cNvPr id="82" name="Αριθμός σλάιντ"/>
          <p:cNvSpPr txBox="1">
            <a:spLocks noGrp="1"/>
          </p:cNvSpPr>
          <p:nvPr>
            <p:ph type="sldNum" sz="quarter" idx="2"/>
          </p:nvPr>
        </p:nvSpPr>
        <p:spPr>
          <a:xfrm>
            <a:off x="11205823" y="6523206"/>
            <a:ext cx="273610" cy="26497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Εικόνα με λεζάντα">
    <p:spTree>
      <p:nvGrpSpPr>
        <p:cNvPr id="1" name=""/>
        <p:cNvGrpSpPr/>
        <p:nvPr/>
      </p:nvGrpSpPr>
      <p:grpSpPr>
        <a:xfrm>
          <a:off x="0" y="0"/>
          <a:ext cx="0" cy="0"/>
          <a:chOff x="0" y="0"/>
          <a:chExt cx="0" cy="0"/>
        </a:xfrm>
      </p:grpSpPr>
      <p:sp>
        <p:nvSpPr>
          <p:cNvPr id="89" name="Background ShapeRectangle 7"/>
          <p:cNvSpPr/>
          <p:nvPr/>
        </p:nvSpPr>
        <p:spPr>
          <a:xfrm>
            <a:off x="-1" y="375"/>
            <a:ext cx="5303522" cy="6857626"/>
          </a:xfrm>
          <a:prstGeom prst="rect">
            <a:avLst/>
          </a:prstGeom>
          <a:solidFill>
            <a:schemeClr val="accent1"/>
          </a:solidFill>
          <a:ln w="12700">
            <a:miter lim="400000"/>
          </a:ln>
        </p:spPr>
        <p:txBody>
          <a:bodyPr lIns="45719" rIns="45719"/>
          <a:lstStyle/>
          <a:p>
            <a:pPr>
              <a:defRPr>
                <a:solidFill>
                  <a:srgbClr val="FFFFFF"/>
                </a:solidFill>
              </a:defRPr>
            </a:pPr>
            <a:endParaRPr/>
          </a:p>
        </p:txBody>
      </p:sp>
      <p:sp>
        <p:nvSpPr>
          <p:cNvPr id="90" name="Κείμενο τίτλου"/>
          <p:cNvSpPr txBox="1">
            <a:spLocks noGrp="1"/>
          </p:cNvSpPr>
          <p:nvPr>
            <p:ph type="title"/>
          </p:nvPr>
        </p:nvSpPr>
        <p:spPr>
          <a:xfrm>
            <a:off x="723900" y="685800"/>
            <a:ext cx="3855721" cy="2157884"/>
          </a:xfrm>
          <a:prstGeom prst="rect">
            <a:avLst/>
          </a:prstGeom>
        </p:spPr>
        <p:txBody>
          <a:bodyPr/>
          <a:lstStyle>
            <a:lvl1pPr>
              <a:lnSpc>
                <a:spcPct val="84000"/>
              </a:lnSpc>
              <a:defRPr sz="4800"/>
            </a:lvl1pPr>
          </a:lstStyle>
          <a:p>
            <a:r>
              <a:t>Κείμενο τίτλου</a:t>
            </a:r>
          </a:p>
        </p:txBody>
      </p:sp>
      <p:sp>
        <p:nvSpPr>
          <p:cNvPr id="91" name="Picture Placeholder 2"/>
          <p:cNvSpPr>
            <a:spLocks noGrp="1"/>
          </p:cNvSpPr>
          <p:nvPr>
            <p:ph type="pic" idx="21"/>
          </p:nvPr>
        </p:nvSpPr>
        <p:spPr>
          <a:xfrm>
            <a:off x="5532120" y="0"/>
            <a:ext cx="6659881" cy="6858000"/>
          </a:xfrm>
          <a:prstGeom prst="rect">
            <a:avLst/>
          </a:prstGeom>
        </p:spPr>
        <p:txBody>
          <a:bodyPr lIns="91439" rIns="91439">
            <a:noAutofit/>
          </a:bodyPr>
          <a:lstStyle/>
          <a:p>
            <a:endParaRPr/>
          </a:p>
        </p:txBody>
      </p:sp>
      <p:sp>
        <p:nvSpPr>
          <p:cNvPr id="92" name="Επίπεδο κύριου τμήματος ένα…"/>
          <p:cNvSpPr txBox="1">
            <a:spLocks noGrp="1"/>
          </p:cNvSpPr>
          <p:nvPr>
            <p:ph type="body" sz="quarter" idx="1"/>
          </p:nvPr>
        </p:nvSpPr>
        <p:spPr>
          <a:xfrm>
            <a:off x="723900" y="2855967"/>
            <a:ext cx="3855721" cy="3011433"/>
          </a:xfrm>
          <a:prstGeom prst="rect">
            <a:avLst/>
          </a:prstGeom>
        </p:spPr>
        <p:txBody>
          <a:bodyPr/>
          <a:lstStyle>
            <a:lvl1pPr marL="0" indent="0">
              <a:lnSpc>
                <a:spcPct val="113000"/>
              </a:lnSpc>
              <a:spcBef>
                <a:spcPts val="1500"/>
              </a:spcBef>
              <a:buSzTx/>
              <a:buFontTx/>
              <a:buNone/>
              <a:defRPr sz="1600"/>
            </a:lvl1pPr>
            <a:lvl2pPr marL="0" indent="457200">
              <a:lnSpc>
                <a:spcPct val="113000"/>
              </a:lnSpc>
              <a:spcBef>
                <a:spcPts val="1500"/>
              </a:spcBef>
              <a:buSzTx/>
              <a:buFontTx/>
              <a:buNone/>
              <a:defRPr sz="1600"/>
            </a:lvl2pPr>
            <a:lvl3pPr marL="0" indent="914400">
              <a:lnSpc>
                <a:spcPct val="113000"/>
              </a:lnSpc>
              <a:spcBef>
                <a:spcPts val="1500"/>
              </a:spcBef>
              <a:buSzTx/>
              <a:buFontTx/>
              <a:buNone/>
              <a:defRPr sz="1600"/>
            </a:lvl3pPr>
            <a:lvl4pPr marL="0" indent="1371600">
              <a:lnSpc>
                <a:spcPct val="113000"/>
              </a:lnSpc>
              <a:spcBef>
                <a:spcPts val="1500"/>
              </a:spcBef>
              <a:buSzTx/>
              <a:buFontTx/>
              <a:buNone/>
              <a:defRPr sz="1600"/>
            </a:lvl4pPr>
            <a:lvl5pPr marL="0" indent="1828800">
              <a:lnSpc>
                <a:spcPct val="113000"/>
              </a:lnSpc>
              <a:spcBef>
                <a:spcPts val="1500"/>
              </a:spcBef>
              <a:buSzTx/>
              <a:buFontTx/>
              <a:buNone/>
              <a:defRPr sz="1600"/>
            </a:lvl5p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93" name="Divider BarRectangle 8"/>
          <p:cNvSpPr/>
          <p:nvPr/>
        </p:nvSpPr>
        <p:spPr>
          <a:xfrm>
            <a:off x="5303520" y="376"/>
            <a:ext cx="228601" cy="6858001"/>
          </a:xfrm>
          <a:prstGeom prst="rect">
            <a:avLst/>
          </a:prstGeom>
          <a:solidFill>
            <a:srgbClr val="191B0E"/>
          </a:solidFill>
          <a:ln w="12700">
            <a:miter lim="400000"/>
          </a:ln>
        </p:spPr>
        <p:txBody>
          <a:bodyPr lIns="45719" rIns="45719"/>
          <a:lstStyle/>
          <a:p>
            <a:pPr>
              <a:defRPr>
                <a:solidFill>
                  <a:srgbClr val="FFFFFF"/>
                </a:solidFill>
              </a:defRPr>
            </a:pPr>
            <a:endParaRPr/>
          </a:p>
        </p:txBody>
      </p:sp>
      <p:sp>
        <p:nvSpPr>
          <p:cNvPr id="94" name="Αριθμός σλάιντ"/>
          <p:cNvSpPr txBox="1">
            <a:spLocks noGrp="1"/>
          </p:cNvSpPr>
          <p:nvPr>
            <p:ph type="sldNum" sz="quarter" idx="2"/>
          </p:nvPr>
        </p:nvSpPr>
        <p:spPr>
          <a:xfrm>
            <a:off x="11205823" y="6523206"/>
            <a:ext cx="273610" cy="264974"/>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DE3"/>
        </a:solidFill>
        <a:effectLst/>
      </p:bgPr>
    </p:bg>
    <p:spTree>
      <p:nvGrpSpPr>
        <p:cNvPr id="1" name=""/>
        <p:cNvGrpSpPr/>
        <p:nvPr/>
      </p:nvGrpSpPr>
      <p:grpSpPr>
        <a:xfrm>
          <a:off x="0" y="0"/>
          <a:ext cx="0" cy="0"/>
          <a:chOff x="0" y="0"/>
          <a:chExt cx="0" cy="0"/>
        </a:xfrm>
      </p:grpSpPr>
      <p:sp>
        <p:nvSpPr>
          <p:cNvPr id="2" name="Side barRectangle 8"/>
          <p:cNvSpPr/>
          <p:nvPr/>
        </p:nvSpPr>
        <p:spPr>
          <a:xfrm>
            <a:off x="478094" y="376"/>
            <a:ext cx="228601" cy="6858001"/>
          </a:xfrm>
          <a:prstGeom prst="rect">
            <a:avLst/>
          </a:prstGeom>
          <a:solidFill>
            <a:srgbClr val="191B0E"/>
          </a:solidFill>
          <a:ln w="12700">
            <a:miter lim="400000"/>
          </a:ln>
        </p:spPr>
        <p:txBody>
          <a:bodyPr lIns="45719" rIns="45719"/>
          <a:lstStyle/>
          <a:p>
            <a:pPr>
              <a:defRPr>
                <a:solidFill>
                  <a:srgbClr val="FFFFFF"/>
                </a:solidFill>
              </a:defRPr>
            </a:pPr>
            <a:endParaRPr/>
          </a:p>
        </p:txBody>
      </p:sp>
      <p:sp>
        <p:nvSpPr>
          <p:cNvPr id="3" name="Κείμενο τίτλου"/>
          <p:cNvSpPr txBox="1">
            <a:spLocks noGrp="1"/>
          </p:cNvSpPr>
          <p:nvPr>
            <p:ph type="title"/>
          </p:nvPr>
        </p:nvSpPr>
        <p:spPr>
          <a:xfrm>
            <a:off x="609600" y="274637"/>
            <a:ext cx="10972800" cy="13255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Κείμενο τίτλου</a:t>
            </a:r>
          </a:p>
        </p:txBody>
      </p:sp>
      <p:sp>
        <p:nvSpPr>
          <p:cNvPr id="4" name="Επίπεδο κύριου τμήματος ένα…"/>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5" name="Αριθμός σλάιντ"/>
          <p:cNvSpPr txBox="1">
            <a:spLocks noGrp="1"/>
          </p:cNvSpPr>
          <p:nvPr>
            <p:ph type="sldNum" sz="quarter" idx="2"/>
          </p:nvPr>
        </p:nvSpPr>
        <p:spPr>
          <a:xfrm>
            <a:off x="10795418" y="6523206"/>
            <a:ext cx="273610" cy="264974"/>
          </a:xfrm>
          <a:prstGeom prst="rect">
            <a:avLst/>
          </a:prstGeom>
          <a:ln w="12700">
            <a:miter lim="400000"/>
          </a:ln>
        </p:spPr>
        <p:txBody>
          <a:bodyPr wrap="none" lIns="45719" rIns="45719" anchor="ctr">
            <a:spAutoFit/>
          </a:bodyPr>
          <a:lstStyle>
            <a:lvl1pPr algn="r">
              <a:defRPr sz="1200">
                <a:solidFill>
                  <a:srgbClr val="191B0E"/>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hf hdr="0" ftr="0" dt="0"/>
  <p:txStyles>
    <p:titleStyle>
      <a:lvl1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1pPr>
      <a:lvl2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2pPr>
      <a:lvl3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3pPr>
      <a:lvl4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4pPr>
      <a:lvl5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5pPr>
      <a:lvl6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6pPr>
      <a:lvl7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7pPr>
      <a:lvl8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8pPr>
      <a:lvl9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n-lt"/>
          <a:ea typeface="+mn-ea"/>
          <a:cs typeface="+mn-cs"/>
          <a:sym typeface="Franklin Gothic Book"/>
        </a:defRPr>
      </a:lvl9pPr>
    </p:titleStyle>
    <p:bodyStyle>
      <a:lvl1pPr marL="384047" marR="0" indent="-384047"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1pPr>
      <a:lvl2pPr marL="914400" marR="0" indent="-384047"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2pPr>
      <a:lvl3pPr marL="1414272" marR="0" indent="-426719"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3pPr>
      <a:lvl4pPr marL="1871472" marR="0" indent="-426719"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4pPr>
      <a:lvl5pPr marL="2382011" marR="0" indent="-480060"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5pPr>
      <a:lvl6pPr marL="2839211" marR="0" indent="-480060"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6pPr>
      <a:lvl7pPr marL="3364991" marR="0" indent="-548639"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7pPr>
      <a:lvl8pPr marL="3822191" marR="0" indent="-548639"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8pPr>
      <a:lvl9pPr marL="4279391" marR="0" indent="-548639" algn="l" defTabSz="914400" rtl="0" latinLnBrk="0">
        <a:lnSpc>
          <a:spcPct val="94000"/>
        </a:lnSpc>
        <a:spcBef>
          <a:spcPts val="1000"/>
        </a:spcBef>
        <a:spcAft>
          <a:spcPts val="0"/>
        </a:spcAft>
        <a:buClrTx/>
        <a:buSzPct val="100000"/>
        <a:buFont typeface="Helvetica Neue"/>
        <a:buChar char="■"/>
        <a:tabLst/>
        <a:defRPr sz="2000" b="0" i="0" u="none" strike="noStrike" cap="none" spc="0" baseline="0">
          <a:solidFill>
            <a:srgbClr val="191B0E"/>
          </a:solidFill>
          <a:uFillTx/>
          <a:latin typeface="+mn-lt"/>
          <a:ea typeface="+mn-ea"/>
          <a:cs typeface="+mn-cs"/>
          <a:sym typeface="Franklin Gothic Book"/>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Τίτλος 1"/>
          <p:cNvSpPr txBox="1">
            <a:spLocks noGrp="1"/>
          </p:cNvSpPr>
          <p:nvPr>
            <p:ph type="ctrTitle"/>
          </p:nvPr>
        </p:nvSpPr>
        <p:spPr>
          <a:xfrm>
            <a:off x="1210490" y="1158239"/>
            <a:ext cx="9744893" cy="2420984"/>
          </a:xfrm>
          <a:prstGeom prst="rect">
            <a:avLst/>
          </a:prstGeom>
        </p:spPr>
        <p:txBody>
          <a:bodyPr/>
          <a:lstStyle/>
          <a:p>
            <a:pPr algn="r" defTabSz="896111">
              <a:defRPr sz="1176" b="1"/>
            </a:pPr>
            <a:r>
              <a:rPr dirty="0"/>
              <a:t>Εθνικο &amp; καπ</a:t>
            </a:r>
            <a:r>
              <a:rPr dirty="0" err="1"/>
              <a:t>οδιστρι</a:t>
            </a:r>
            <a:r>
              <a:t>ακο πανεπιστημιο αθηνων</a:t>
            </a:r>
            <a:br/>
            <a:br/>
            <a:r>
              <a:t>Νομικη σχολη</a:t>
            </a:r>
            <a:br/>
            <a:br/>
            <a:r>
              <a:t>Π.μ.σ. ΙΔΙΩΤΙΚΟ ΔΙΕΘΝΕΣ ΔΙΚΑΙΟ, ΔΙΚΑΙΟ ΔΙΕΘΝΩΝ ΣΥΝΑΛΛΑΓΩΝ &amp; </a:t>
            </a:r>
            <a:br/>
            <a:r>
              <a:t>ΣΥΓΚΡΙΤΙΚΕΣ ΝΟΜΙΚΕΣ ΣΠΟΥΔΕΣ</a:t>
            </a:r>
            <a:br/>
            <a:br/>
            <a:r>
              <a:t>ΚΑΤΕΥΘΥΝΣΗ: ΙΔΙΩΤΙΚΟ ΔΙΕΘΝΕΣ ΔΙΚΑΙΟ &amp; ΔΙΚΑΙΟ ΔΙΕΘΝΩΝ ΣΥΝΑΛΛΑΓΩΝ</a:t>
            </a:r>
            <a:br/>
            <a:br/>
            <a:r>
              <a:t>Ακαδημαϊκο ετοσ 2025-2026</a:t>
            </a:r>
            <a:br/>
            <a:br/>
            <a:r>
              <a:t>ΕΑΡΙΝΟ ΕΞΑΜΗΝΟ</a:t>
            </a:r>
            <a:br/>
            <a:r>
              <a:t> </a:t>
            </a:r>
            <a:br/>
            <a:r>
              <a:t>Μαθημα: ΔΙΚΑΙΟ ΔΙΕΘΝΩΝ ΣΥΝΑΛΛΑΓΩΝ</a:t>
            </a:r>
          </a:p>
        </p:txBody>
      </p:sp>
      <p:sp>
        <p:nvSpPr>
          <p:cNvPr id="104" name="Υπότιτλος 2"/>
          <p:cNvSpPr txBox="1">
            <a:spLocks noGrp="1"/>
          </p:cNvSpPr>
          <p:nvPr>
            <p:ph type="subTitle" sz="half" idx="1"/>
          </p:nvPr>
        </p:nvSpPr>
        <p:spPr>
          <a:xfrm>
            <a:off x="1210490" y="3691692"/>
            <a:ext cx="9744893" cy="2386892"/>
          </a:xfrm>
          <a:prstGeom prst="rect">
            <a:avLst/>
          </a:prstGeom>
        </p:spPr>
        <p:txBody>
          <a:bodyPr/>
          <a:lstStyle/>
          <a:p>
            <a:pPr defTabSz="896111">
              <a:defRPr sz="1960" b="1">
                <a:solidFill>
                  <a:srgbClr val="5E91AE"/>
                </a:solidFill>
              </a:defRPr>
            </a:pPr>
            <a:r>
              <a:t>Η ΡΗΤΡΑ HARDSHIP ΚΑΙ Η ΡΗΤΡΑ FORCE MAJEURE ΣΤΙΣ ΔΙΕΘΝΕΙΣ ΠΩΛΗΣΕΙΣ ΥΠΟ ΤΟ ΠΡΙΣΜΑ ΚΑΙ ΤΟΥ ΑΡΘΡΟΥ 79 ΤΗΣ CISG: ΣΥΓΚΡΙΤΙΚΗ ΑΝΑΛΥΣΗ, ΔΙΑΚΡΙΣΕΙΣ ΚΑΙ ΠΡΑΚΤΙΚΕΣ ΣΥΝΕΠΕΙΕΣ ΓΙΑ ΤΑ ΣΥΜΒΑΛΛΟΜΕΝΑ ΜΕΡΗ</a:t>
            </a:r>
          </a:p>
          <a:p>
            <a:pPr defTabSz="896111">
              <a:defRPr sz="980" b="1">
                <a:solidFill>
                  <a:srgbClr val="000000"/>
                </a:solidFill>
              </a:defRPr>
            </a:pPr>
            <a:endParaRPr/>
          </a:p>
          <a:p>
            <a:pPr defTabSz="896111">
              <a:lnSpc>
                <a:spcPct val="100000"/>
              </a:lnSpc>
              <a:defRPr sz="1176" b="1">
                <a:solidFill>
                  <a:srgbClr val="000000"/>
                </a:solidFill>
              </a:defRPr>
            </a:pPr>
            <a:r>
              <a:t>ΕΠΙΒΛΕΠΟΝΤΕΣ ΚΑΘΗΓΗΤΕΣ: ΧΡΥΣΑΦΩ ΤΣΟΥΚΑ – ΓΕΩΡΓΙΟΣ ΝΙΚΟΛΑΪΔΗΣ</a:t>
            </a:r>
          </a:p>
          <a:p>
            <a:pPr defTabSz="896111">
              <a:lnSpc>
                <a:spcPct val="100000"/>
              </a:lnSpc>
              <a:defRPr sz="1176">
                <a:solidFill>
                  <a:srgbClr val="000000"/>
                </a:solidFill>
              </a:defRPr>
            </a:pPr>
            <a:endParaRPr/>
          </a:p>
          <a:p>
            <a:pPr defTabSz="896111">
              <a:lnSpc>
                <a:spcPct val="100000"/>
              </a:lnSpc>
              <a:defRPr sz="1176" b="1">
                <a:solidFill>
                  <a:srgbClr val="000000"/>
                </a:solidFill>
              </a:defRPr>
            </a:pPr>
            <a:r>
              <a:t>ΦΟΙΤΗΤΡΙΕΣ: ΒΑΣΙΛΙΚΗ ΠΑΡΑΣΚΕΥΗ ΚΑΤΣΑΝΕΡΗ, ΜΑΡΙΑ ΤΡΙΣΕΥΓΕΝΗ ΣΠΥΡΟΠΟΥΛΟΥ</a:t>
            </a:r>
          </a:p>
          <a:p>
            <a:pPr defTabSz="896111">
              <a:lnSpc>
                <a:spcPct val="100000"/>
              </a:lnSpc>
              <a:defRPr sz="1176" b="1">
                <a:solidFill>
                  <a:srgbClr val="000000"/>
                </a:solidFill>
              </a:defRPr>
            </a:pPr>
            <a:endParaRPr/>
          </a:p>
          <a:p>
            <a:pPr defTabSz="896111">
              <a:lnSpc>
                <a:spcPct val="100000"/>
              </a:lnSpc>
              <a:defRPr sz="1176" b="1">
                <a:solidFill>
                  <a:srgbClr val="000000"/>
                </a:solidFill>
              </a:defRPr>
            </a:pPr>
            <a:r>
              <a:t>ΜΑΪΟΣ 2026</a:t>
            </a:r>
          </a:p>
        </p:txBody>
      </p:sp>
      <p:pic>
        <p:nvPicPr>
          <p:cNvPr id="105" name="Γραφικό 5" descr="Γραφικό 5"/>
          <p:cNvPicPr>
            <a:picLocks noChangeAspect="1"/>
          </p:cNvPicPr>
          <p:nvPr/>
        </p:nvPicPr>
        <p:blipFill>
          <a:blip r:embed="rId2"/>
          <a:stretch>
            <a:fillRect/>
          </a:stretch>
        </p:blipFill>
        <p:spPr>
          <a:xfrm>
            <a:off x="1210491" y="1270708"/>
            <a:ext cx="3817397" cy="1251752"/>
          </a:xfrm>
          <a:prstGeom prst="rect">
            <a:avLst/>
          </a:prstGeom>
          <a:ln w="12700">
            <a:miter lim="400000"/>
          </a:ln>
        </p:spPr>
      </p:pic>
      <p:sp>
        <p:nvSpPr>
          <p:cNvPr id="2" name="Θέση αριθμού διαφάνειας 1"/>
          <p:cNvSpPr>
            <a:spLocks noGrp="1"/>
          </p:cNvSpPr>
          <p:nvPr>
            <p:ph type="sldNum" sz="quarter" idx="2"/>
          </p:nvPr>
        </p:nvSpPr>
        <p:spPr/>
        <p:txBody>
          <a:bodyPr/>
          <a:lstStyle/>
          <a:p>
            <a:fld id="{86CB4B4D-7CA3-9044-876B-883B54F8677D}" type="slidenum">
              <a:rPr lang="el-GR" smtClean="0"/>
              <a:t>1</a:t>
            </a:fld>
            <a:endParaRPr lang="el-G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Τίτλος 1"/>
          <p:cNvSpPr txBox="1">
            <a:spLocks noGrp="1"/>
          </p:cNvSpPr>
          <p:nvPr>
            <p:ph type="title"/>
          </p:nvPr>
        </p:nvSpPr>
        <p:spPr>
          <a:xfrm>
            <a:off x="1216404" y="685798"/>
            <a:ext cx="2362820" cy="724990"/>
          </a:xfrm>
          <a:prstGeom prst="rect">
            <a:avLst/>
          </a:prstGeom>
        </p:spPr>
        <p:txBody>
          <a:bodyPr/>
          <a:lstStyle>
            <a:lvl1pPr>
              <a:defRPr sz="2400" b="1"/>
            </a:lvl1pPr>
          </a:lstStyle>
          <a:p>
            <a:r>
              <a:t>ΠΕΡΙΕΧΟΜΕΝΑ</a:t>
            </a:r>
          </a:p>
        </p:txBody>
      </p:sp>
      <p:sp>
        <p:nvSpPr>
          <p:cNvPr id="108" name="Θέση περιεχομένου 2"/>
          <p:cNvSpPr txBox="1">
            <a:spLocks noGrp="1"/>
          </p:cNvSpPr>
          <p:nvPr>
            <p:ph type="body" idx="1"/>
          </p:nvPr>
        </p:nvSpPr>
        <p:spPr>
          <a:xfrm>
            <a:off x="1216404" y="1770077"/>
            <a:ext cx="10731756" cy="4402125"/>
          </a:xfrm>
          <a:prstGeom prst="rect">
            <a:avLst/>
          </a:prstGeom>
        </p:spPr>
        <p:txBody>
          <a:bodyPr/>
          <a:lstStyle/>
          <a:p>
            <a:pPr algn="just"/>
            <a:r>
              <a:rPr dirty="0"/>
              <a:t>ΕΙΣΑΓΩΓΙΚΑ ΣΤΟΙΧΕΙΑ</a:t>
            </a:r>
          </a:p>
          <a:p>
            <a:pPr algn="just"/>
            <a:r>
              <a:rPr dirty="0"/>
              <a:t>Η ΡΗΤΡΑ HARDSHIP ΣΤΙΣ ΔΙΕΘΝΕΙΣ ΣΥΝΑΛΛΑΓΕΣ</a:t>
            </a:r>
          </a:p>
          <a:p>
            <a:pPr algn="just"/>
            <a:r>
              <a:rPr dirty="0"/>
              <a:t>Η ΡΗΤΡΑ FORCE MAJEURE ΣΤΙΣ ΔΙΕΘΝΕΙΣ ΣΥΝΑΛΛΑΓΕΣ</a:t>
            </a:r>
          </a:p>
          <a:p>
            <a:pPr algn="just"/>
            <a:r>
              <a:rPr dirty="0"/>
              <a:t>ΤΟ ΑΡΘΡΟ 79 CISG</a:t>
            </a:r>
          </a:p>
          <a:p>
            <a:pPr algn="just"/>
            <a:r>
              <a:rPr dirty="0"/>
              <a:t>ΤΟ ΑΡΘΡΟ 80 CISG</a:t>
            </a:r>
          </a:p>
          <a:p>
            <a:pPr algn="just"/>
            <a:r>
              <a:rPr dirty="0"/>
              <a:t>ΣΥΓΚΡΙΣΗ ΤΟΥ ΑΡΘΡΟΥ 79 CISG ΜΕ ΣΧΕΤΙΚΕΣ ΡΥΘΜΙΣΕΙΣ ΑΛΛΩΝ ΝΟΜΙΚΩΝ ΚΕΙΜΕΝΩΝ</a:t>
            </a:r>
            <a:endParaRPr lang="el-GR" dirty="0"/>
          </a:p>
          <a:p>
            <a:pPr algn="just"/>
            <a:r>
              <a:rPr lang="el-GR" dirty="0"/>
              <a:t>ΝΟΜΟΛΟΓΙΑ</a:t>
            </a:r>
            <a:endParaRPr dirty="0"/>
          </a:p>
          <a:p>
            <a:pPr algn="just"/>
            <a:r>
              <a:rPr dirty="0"/>
              <a:t>ΣΥΜΠΕΡΑΣΜΑ - ΕΠΙΛΟΓΟΣ</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a:t>
            </a:fld>
            <a:endParaRPr lang="el-G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Τίτλος 1"/>
          <p:cNvSpPr txBox="1">
            <a:spLocks noGrp="1"/>
          </p:cNvSpPr>
          <p:nvPr>
            <p:ph type="title"/>
          </p:nvPr>
        </p:nvSpPr>
        <p:spPr>
          <a:xfrm>
            <a:off x="914399" y="411061"/>
            <a:ext cx="3355597" cy="528506"/>
          </a:xfrm>
          <a:prstGeom prst="rect">
            <a:avLst/>
          </a:prstGeom>
        </p:spPr>
        <p:txBody>
          <a:bodyPr/>
          <a:lstStyle/>
          <a:p>
            <a:pPr defTabSz="685800">
              <a:defRPr sz="1575" b="1"/>
            </a:pPr>
            <a:r>
              <a:t>ΕΙΣΑΓΩΓΙΚΑ ΣΤΟΙΧΕΙΑ (1/2)</a:t>
            </a:r>
            <a:br/>
            <a:endParaRPr/>
          </a:p>
        </p:txBody>
      </p:sp>
      <p:sp>
        <p:nvSpPr>
          <p:cNvPr id="111" name="Θέση περιεχομένου 2"/>
          <p:cNvSpPr txBox="1">
            <a:spLocks noGrp="1"/>
          </p:cNvSpPr>
          <p:nvPr>
            <p:ph type="body" idx="1"/>
          </p:nvPr>
        </p:nvSpPr>
        <p:spPr>
          <a:xfrm>
            <a:off x="914399" y="1224791"/>
            <a:ext cx="11107026" cy="5427679"/>
          </a:xfrm>
          <a:prstGeom prst="rect">
            <a:avLst/>
          </a:prstGeom>
        </p:spPr>
        <p:txBody>
          <a:bodyPr/>
          <a:lstStyle/>
          <a:p>
            <a:pPr marL="0" indent="0" algn="just">
              <a:buSzTx/>
              <a:buNone/>
              <a:defRPr b="1"/>
            </a:pPr>
            <a:r>
              <a:rPr dirty="0" err="1"/>
              <a:t>Σύμ</a:t>
            </a:r>
            <a:r>
              <a:rPr dirty="0"/>
              <a:t>βαση της Βιέννης του 1980 για τις διεθνείς πωλήσεις κινητών πραγμάτων (CISG)</a:t>
            </a:r>
          </a:p>
          <a:p>
            <a:pPr algn="just"/>
            <a:r>
              <a:rPr dirty="0"/>
              <a:t>97 </a:t>
            </a:r>
            <a:r>
              <a:rPr dirty="0" err="1"/>
              <a:t>συμ</a:t>
            </a:r>
            <a:r>
              <a:rPr dirty="0"/>
              <a:t>βαλλόμενα κράτη, μεταξύ των οποίων και η Ελλάδα (ν. 2532/1997)</a:t>
            </a:r>
          </a:p>
          <a:p>
            <a:pPr algn="just"/>
            <a:r>
              <a:rPr dirty="0"/>
              <a:t>Ρυθμίζει μόνο διεθνείς π</a:t>
            </a:r>
            <a:r>
              <a:rPr dirty="0" err="1"/>
              <a:t>ωλήσεις</a:t>
            </a:r>
            <a:r>
              <a:rPr dirty="0"/>
              <a:t> κινητών πρα</a:t>
            </a:r>
            <a:r>
              <a:rPr dirty="0" err="1"/>
              <a:t>γμάτων</a:t>
            </a:r>
            <a:r>
              <a:rPr dirty="0"/>
              <a:t>, </a:t>
            </a:r>
            <a:r>
              <a:rPr dirty="0" err="1"/>
              <a:t>δηλ</a:t>
            </a:r>
            <a:r>
              <a:rPr dirty="0"/>
              <a:t>αδή πωλήσεις στις οποίες τα μέρη έχουν εγκατάσταση σε διαφορετικά κράτη (αρ. 1)</a:t>
            </a:r>
          </a:p>
          <a:p>
            <a:pPr algn="just"/>
            <a:r>
              <a:rPr dirty="0"/>
              <a:t>Αφορά κατ’ α</a:t>
            </a:r>
            <a:r>
              <a:rPr dirty="0" err="1"/>
              <a:t>ρχήν</a:t>
            </a:r>
            <a:r>
              <a:rPr dirty="0"/>
              <a:t> επα</a:t>
            </a:r>
            <a:r>
              <a:rPr dirty="0" err="1"/>
              <a:t>γγελμ</a:t>
            </a:r>
            <a:r>
              <a:rPr dirty="0"/>
              <a:t>ατικές πωλήσεις, όχι καταναλωτικές (αρ. 2)</a:t>
            </a:r>
          </a:p>
          <a:p>
            <a:pPr algn="just"/>
            <a:r>
              <a:rPr dirty="0"/>
              <a:t>Δεν ρυθμίζει </a:t>
            </a:r>
            <a:r>
              <a:rPr dirty="0" err="1"/>
              <a:t>όλ</a:t>
            </a:r>
            <a:r>
              <a:rPr dirty="0"/>
              <a:t>α τα θέματα που άπτονται μιας διεθνούς πώλησης. Ρυθμίζει κυρίως τη </a:t>
            </a:r>
            <a:r>
              <a:rPr dirty="0" err="1"/>
              <a:t>σύν</a:t>
            </a:r>
            <a:r>
              <a:rPr dirty="0"/>
              <a:t>αψη της σύμβασης και τα δικαιώματα και τις υποχρεώσεις των μερών που απορρέουν από αυτή (αρ. 4)</a:t>
            </a:r>
          </a:p>
          <a:p>
            <a:pPr algn="just"/>
            <a:r>
              <a:rPr dirty="0"/>
              <a:t>Ενδοτικό </a:t>
            </a:r>
            <a:r>
              <a:rPr dirty="0" err="1"/>
              <a:t>δίκ</a:t>
            </a:r>
            <a:r>
              <a:rPr dirty="0"/>
              <a:t>αιο, υπεροχή της ιδιωτικής αυτονομίας των μερών (αρ. 6)</a:t>
            </a:r>
          </a:p>
          <a:p>
            <a:pPr algn="just"/>
            <a:r>
              <a:rPr dirty="0"/>
              <a:t>Κύριες υπ</a:t>
            </a:r>
            <a:r>
              <a:rPr dirty="0" err="1"/>
              <a:t>οχρεώσεις</a:t>
            </a:r>
            <a:r>
              <a:rPr dirty="0"/>
              <a:t> των μερών: </a:t>
            </a:r>
          </a:p>
          <a:p>
            <a:pPr lvl="1" algn="just">
              <a:spcBef>
                <a:spcPts val="500"/>
              </a:spcBef>
              <a:buFontTx/>
              <a:buChar char="❖"/>
            </a:pPr>
            <a:r>
              <a:rPr dirty="0"/>
              <a:t>Πωλητής: πα</a:t>
            </a:r>
            <a:r>
              <a:rPr dirty="0" err="1"/>
              <a:t>ράδοση</a:t>
            </a:r>
            <a:r>
              <a:rPr dirty="0"/>
              <a:t> των π</a:t>
            </a:r>
            <a:r>
              <a:rPr dirty="0" err="1"/>
              <a:t>ωλούμενων</a:t>
            </a:r>
            <a:r>
              <a:rPr dirty="0"/>
              <a:t> πρα</a:t>
            </a:r>
            <a:r>
              <a:rPr dirty="0" err="1"/>
              <a:t>γμάτων</a:t>
            </a:r>
            <a:r>
              <a:rPr dirty="0"/>
              <a:t>, μα</a:t>
            </a:r>
            <a:r>
              <a:rPr dirty="0" err="1"/>
              <a:t>ζί</a:t>
            </a:r>
            <a:r>
              <a:rPr dirty="0"/>
              <a:t> με τα απαρα</a:t>
            </a:r>
            <a:r>
              <a:rPr dirty="0" err="1"/>
              <a:t>ίτητ</a:t>
            </a:r>
            <a:r>
              <a:rPr dirty="0"/>
              <a:t>α συνοδευτικά έγγραφα και μεταβίβαση της κυριότητάς τους στον αγοραστή (αρ. 30)</a:t>
            </a:r>
            <a:endParaRPr i="1" dirty="0"/>
          </a:p>
          <a:p>
            <a:pPr lvl="1" algn="just">
              <a:spcBef>
                <a:spcPts val="500"/>
              </a:spcBef>
              <a:buFontTx/>
              <a:buChar char="❖"/>
            </a:pPr>
            <a:r>
              <a:rPr dirty="0" err="1"/>
              <a:t>Αγορ</a:t>
            </a:r>
            <a:r>
              <a:rPr dirty="0"/>
              <a:t>αστής: καταβολή του τιμήματος που αντιστοιχεί στα πωλούμενα πράγματα και παραλαβή τους (αρ. 53).</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3</a:t>
            </a:fld>
            <a:endParaRPr lang="el-G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Τίτλος 1"/>
          <p:cNvSpPr txBox="1">
            <a:spLocks noGrp="1"/>
          </p:cNvSpPr>
          <p:nvPr>
            <p:ph type="title"/>
          </p:nvPr>
        </p:nvSpPr>
        <p:spPr>
          <a:xfrm>
            <a:off x="805342" y="385894"/>
            <a:ext cx="3892493" cy="604707"/>
          </a:xfrm>
          <a:prstGeom prst="rect">
            <a:avLst/>
          </a:prstGeom>
        </p:spPr>
        <p:txBody>
          <a:bodyPr/>
          <a:lstStyle>
            <a:lvl1pPr>
              <a:defRPr sz="2200" b="1"/>
            </a:lvl1pPr>
          </a:lstStyle>
          <a:p>
            <a:r>
              <a:t>ΕΙΣΑΓΩΓΙΚΑ ΣΤΟΙΧΕΙΑ (2/2)</a:t>
            </a:r>
          </a:p>
        </p:txBody>
      </p:sp>
      <p:sp>
        <p:nvSpPr>
          <p:cNvPr id="114" name="Θέση περιεχομένου 2"/>
          <p:cNvSpPr txBox="1">
            <a:spLocks noGrp="1"/>
          </p:cNvSpPr>
          <p:nvPr>
            <p:ph type="body" idx="1"/>
          </p:nvPr>
        </p:nvSpPr>
        <p:spPr>
          <a:xfrm>
            <a:off x="805342" y="1098958"/>
            <a:ext cx="11283195" cy="5373149"/>
          </a:xfrm>
          <a:prstGeom prst="rect">
            <a:avLst/>
          </a:prstGeom>
        </p:spPr>
        <p:txBody>
          <a:bodyPr/>
          <a:lstStyle/>
          <a:p>
            <a:pPr marL="0" indent="0" algn="just">
              <a:lnSpc>
                <a:spcPct val="84600"/>
              </a:lnSpc>
              <a:buSzTx/>
              <a:buNone/>
            </a:pPr>
            <a:r>
              <a:rPr dirty="0" err="1"/>
              <a:t>Έννομ</a:t>
            </a:r>
            <a:r>
              <a:rPr dirty="0"/>
              <a:t>α βοηθήματα σε περίπτωση αθέτησης της σύμβασης πώλησης από τα μέρη:</a:t>
            </a:r>
          </a:p>
          <a:p>
            <a:pPr algn="just">
              <a:lnSpc>
                <a:spcPct val="84600"/>
              </a:lnSpc>
              <a:defRPr b="1"/>
            </a:pPr>
            <a:r>
              <a:rPr dirty="0"/>
              <a:t>Πωλητής:</a:t>
            </a:r>
          </a:p>
          <a:p>
            <a:pPr lvl="1" algn="just">
              <a:lnSpc>
                <a:spcPct val="84600"/>
              </a:lnSpc>
              <a:spcBef>
                <a:spcPts val="500"/>
              </a:spcBef>
              <a:buFontTx/>
              <a:buChar char="❖"/>
            </a:pPr>
            <a:r>
              <a:rPr dirty="0" err="1"/>
              <a:t>Αυτούσι</a:t>
            </a:r>
            <a:r>
              <a:rPr dirty="0"/>
              <a:t>α εκπλήρωση (αρ. 61 § 1α, 62), </a:t>
            </a:r>
            <a:endParaRPr i="1" dirty="0"/>
          </a:p>
          <a:p>
            <a:pPr lvl="1" algn="just">
              <a:lnSpc>
                <a:spcPct val="84600"/>
              </a:lnSpc>
              <a:spcBef>
                <a:spcPts val="500"/>
              </a:spcBef>
              <a:buFontTx/>
              <a:buChar char="❖"/>
            </a:pPr>
            <a:r>
              <a:rPr dirty="0"/>
              <a:t>Υπανα</a:t>
            </a:r>
            <a:r>
              <a:rPr dirty="0" err="1"/>
              <a:t>χώρηση</a:t>
            </a:r>
            <a:r>
              <a:rPr dirty="0"/>
              <a:t> από τη </a:t>
            </a:r>
            <a:r>
              <a:rPr dirty="0" err="1"/>
              <a:t>σύμ</a:t>
            </a:r>
            <a:r>
              <a:rPr dirty="0"/>
              <a:t>βαση, εφ’ όσον η αθέτηση εκ μέρους του αγοραστή είναι ουσιώδης κατ’ άρθρο 25 CISG (αρ. 61 § 1α,  64), </a:t>
            </a:r>
            <a:endParaRPr i="1" dirty="0"/>
          </a:p>
          <a:p>
            <a:pPr lvl="1" algn="just">
              <a:lnSpc>
                <a:spcPct val="84600"/>
              </a:lnSpc>
              <a:spcBef>
                <a:spcPts val="500"/>
              </a:spcBef>
              <a:buFontTx/>
              <a:buChar char="❖"/>
            </a:pPr>
            <a:r>
              <a:rPr dirty="0"/>
              <a:t>Απ</a:t>
            </a:r>
            <a:r>
              <a:rPr dirty="0" err="1"/>
              <a:t>οζημίωση</a:t>
            </a:r>
            <a:r>
              <a:rPr dirty="0"/>
              <a:t> (αρ. 61 § 1β, 74-77).</a:t>
            </a:r>
          </a:p>
          <a:p>
            <a:pPr algn="just">
              <a:lnSpc>
                <a:spcPct val="84600"/>
              </a:lnSpc>
              <a:defRPr b="1"/>
            </a:pPr>
            <a:r>
              <a:rPr dirty="0" err="1"/>
              <a:t>Αγορ</a:t>
            </a:r>
            <a:r>
              <a:rPr dirty="0"/>
              <a:t>αστής:   </a:t>
            </a:r>
          </a:p>
          <a:p>
            <a:pPr lvl="1" algn="just">
              <a:lnSpc>
                <a:spcPct val="84600"/>
              </a:lnSpc>
              <a:spcBef>
                <a:spcPts val="500"/>
              </a:spcBef>
              <a:buFontTx/>
              <a:buChar char="❖"/>
            </a:pPr>
            <a:r>
              <a:rPr dirty="0" err="1"/>
              <a:t>Αυτούσι</a:t>
            </a:r>
            <a:r>
              <a:rPr dirty="0"/>
              <a:t>α εκπλήρωση (αρ. 45 § 1α, 46 § 1), </a:t>
            </a:r>
            <a:endParaRPr i="1" dirty="0"/>
          </a:p>
          <a:p>
            <a:pPr lvl="1" algn="just">
              <a:lnSpc>
                <a:spcPct val="84600"/>
              </a:lnSpc>
              <a:spcBef>
                <a:spcPts val="500"/>
              </a:spcBef>
              <a:buFontTx/>
              <a:buChar char="❖"/>
            </a:pPr>
            <a:r>
              <a:rPr dirty="0" err="1"/>
              <a:t>Αντικ</a:t>
            </a:r>
            <a:r>
              <a:rPr dirty="0"/>
              <a:t>ατάσταση των πραγμάτων εάν αυτά δεν ανταποκρίνονται στις απαιτήσεις της σύμβασης και η μη ανταπόκριση συνιστά ουσιώδη αθέτηση της σύμβασης κατ’ άρθρο 25 CISG (αρ. 45 § 1α, 46 § 2), </a:t>
            </a:r>
            <a:endParaRPr i="1" dirty="0"/>
          </a:p>
          <a:p>
            <a:pPr lvl="1" algn="just">
              <a:lnSpc>
                <a:spcPct val="84600"/>
              </a:lnSpc>
              <a:spcBef>
                <a:spcPts val="500"/>
              </a:spcBef>
              <a:buFontTx/>
              <a:buChar char="❖"/>
            </a:pPr>
            <a:r>
              <a:rPr dirty="0" err="1"/>
              <a:t>Διόρθωση</a:t>
            </a:r>
            <a:r>
              <a:rPr dirty="0"/>
              <a:t> (αρ. 45 § 1α, 46 § 3), </a:t>
            </a:r>
            <a:endParaRPr i="1" dirty="0"/>
          </a:p>
          <a:p>
            <a:pPr lvl="1" algn="just">
              <a:lnSpc>
                <a:spcPct val="84600"/>
              </a:lnSpc>
              <a:spcBef>
                <a:spcPts val="500"/>
              </a:spcBef>
              <a:buFontTx/>
              <a:buChar char="❖"/>
            </a:pPr>
            <a:r>
              <a:rPr dirty="0" err="1"/>
              <a:t>Μείωση</a:t>
            </a:r>
            <a:r>
              <a:rPr dirty="0"/>
              <a:t> </a:t>
            </a:r>
            <a:r>
              <a:rPr dirty="0" err="1"/>
              <a:t>του</a:t>
            </a:r>
            <a:r>
              <a:rPr dirty="0"/>
              <a:t> </a:t>
            </a:r>
            <a:r>
              <a:rPr dirty="0" err="1"/>
              <a:t>τιμήμ</a:t>
            </a:r>
            <a:r>
              <a:rPr dirty="0"/>
              <a:t>ατος (αρ. 45 § 1α, 50), </a:t>
            </a:r>
            <a:endParaRPr i="1" dirty="0"/>
          </a:p>
          <a:p>
            <a:pPr lvl="1" algn="just">
              <a:lnSpc>
                <a:spcPct val="84600"/>
              </a:lnSpc>
              <a:spcBef>
                <a:spcPts val="500"/>
              </a:spcBef>
              <a:buFontTx/>
              <a:buChar char="❖"/>
            </a:pPr>
            <a:r>
              <a:rPr dirty="0"/>
              <a:t>Υπανα</a:t>
            </a:r>
            <a:r>
              <a:rPr dirty="0" err="1"/>
              <a:t>χώρηση</a:t>
            </a:r>
            <a:r>
              <a:rPr dirty="0"/>
              <a:t> από τη </a:t>
            </a:r>
            <a:r>
              <a:rPr dirty="0" err="1"/>
              <a:t>σύμ</a:t>
            </a:r>
            <a:r>
              <a:rPr dirty="0"/>
              <a:t>βαση εφ’ όσον η αθέτηση εκ μέρους του πωλητή είναι ουσιώδης κατ’ άρθρο 25 CISG (αρ. 45 § 1α, 49 § 1α), </a:t>
            </a:r>
            <a:endParaRPr i="1" dirty="0"/>
          </a:p>
          <a:p>
            <a:pPr lvl="1" algn="just">
              <a:lnSpc>
                <a:spcPct val="84600"/>
              </a:lnSpc>
              <a:spcBef>
                <a:spcPts val="500"/>
              </a:spcBef>
              <a:buFontTx/>
              <a:buChar char="❖"/>
            </a:pPr>
            <a:r>
              <a:rPr dirty="0"/>
              <a:t>Απ</a:t>
            </a:r>
            <a:r>
              <a:rPr dirty="0" err="1"/>
              <a:t>οζημίωση</a:t>
            </a:r>
            <a:r>
              <a:rPr dirty="0"/>
              <a:t> (αρ. 45 § 1β, 74-77).</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4</a:t>
            </a:fld>
            <a:endParaRPr lang="el-G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Τίτλος 1"/>
          <p:cNvSpPr txBox="1">
            <a:spLocks noGrp="1"/>
          </p:cNvSpPr>
          <p:nvPr>
            <p:ph type="title"/>
          </p:nvPr>
        </p:nvSpPr>
        <p:spPr>
          <a:xfrm>
            <a:off x="939567" y="276837"/>
            <a:ext cx="6625015" cy="553673"/>
          </a:xfrm>
          <a:prstGeom prst="rect">
            <a:avLst/>
          </a:prstGeom>
        </p:spPr>
        <p:txBody>
          <a:bodyPr/>
          <a:lstStyle/>
          <a:p>
            <a:pPr defTabSz="731520">
              <a:defRPr sz="1680" b="1"/>
            </a:pPr>
            <a:r>
              <a:rPr dirty="0"/>
              <a:t>Η ΡΗΤΡΑ HARDSHIP ΣΤΙΣ ΔΙΕΘΝΕΙΣ ΣΥΝΑΛΛΑΓΕΣ (1/2)</a:t>
            </a:r>
            <a:br>
              <a:rPr dirty="0"/>
            </a:br>
            <a:endParaRPr dirty="0"/>
          </a:p>
        </p:txBody>
      </p:sp>
      <p:sp>
        <p:nvSpPr>
          <p:cNvPr id="117" name="Θέση περιεχομένου 2"/>
          <p:cNvSpPr txBox="1">
            <a:spLocks noGrp="1"/>
          </p:cNvSpPr>
          <p:nvPr>
            <p:ph type="body" idx="1"/>
          </p:nvPr>
        </p:nvSpPr>
        <p:spPr>
          <a:xfrm>
            <a:off x="939566" y="757382"/>
            <a:ext cx="11023135" cy="5978978"/>
          </a:xfrm>
          <a:prstGeom prst="rect">
            <a:avLst/>
          </a:prstGeom>
        </p:spPr>
        <p:txBody>
          <a:bodyPr/>
          <a:lstStyle/>
          <a:p>
            <a:pPr algn="just">
              <a:defRPr sz="1800"/>
            </a:pPr>
            <a:r>
              <a:rPr dirty="0"/>
              <a:t>“Hardship” </a:t>
            </a:r>
            <a:r>
              <a:rPr lang="el-GR" dirty="0"/>
              <a:t>– </a:t>
            </a:r>
            <a:r>
              <a:rPr dirty="0" err="1"/>
              <a:t>Δυσχέρει</a:t>
            </a:r>
            <a:r>
              <a:rPr dirty="0"/>
              <a:t>α Εκπλήρωσης → αφορά περιπτώσεις απρόοπτης και ριζικής </a:t>
            </a:r>
            <a:r>
              <a:rPr b="1" dirty="0"/>
              <a:t>μεταβολής των συνθηκών </a:t>
            </a:r>
            <a:r>
              <a:rPr dirty="0"/>
              <a:t>στις οποίες είχαν υπολογίσει τα μέρη κατά τη σύναψη μίας σύμβασης, με αποτέλεσμα να ανακύπτουν πολύ σοβαρές -οικονομικές κυρίως- δυσκολίες ως προς την εκπλήρωση των συμβατικών τους υποχρεώσεων. </a:t>
            </a:r>
          </a:p>
          <a:p>
            <a:pPr algn="just">
              <a:defRPr sz="1800"/>
            </a:pPr>
            <a:r>
              <a:rPr dirty="0" err="1"/>
              <a:t>Στις</a:t>
            </a:r>
            <a:r>
              <a:rPr dirty="0"/>
              <a:t> π</a:t>
            </a:r>
            <a:r>
              <a:rPr dirty="0" err="1"/>
              <a:t>ερι</a:t>
            </a:r>
            <a:r>
              <a:rPr dirty="0"/>
              <a:t>πτώσεις αυτές διαταράσσεται ουσιωδώς η συμβατική ισορροπία ή το δικαιοπρακτικό θεμέλιο της σύμβασης και η παροχή ενός εκ των μερών καθίσταται </a:t>
            </a:r>
            <a:r>
              <a:rPr b="1" dirty="0"/>
              <a:t>δυσανάλογα επαχθής</a:t>
            </a:r>
            <a:r>
              <a:rPr dirty="0"/>
              <a:t>. </a:t>
            </a:r>
            <a:endParaRPr lang="el-GR" dirty="0"/>
          </a:p>
          <a:p>
            <a:pPr algn="just">
              <a:defRPr sz="1800"/>
            </a:pPr>
            <a:r>
              <a:rPr lang="el-GR" dirty="0"/>
              <a:t>Συνήθεις περιπτώσεις</a:t>
            </a:r>
            <a:r>
              <a:rPr lang="en-US" dirty="0"/>
              <a:t>: </a:t>
            </a:r>
            <a:r>
              <a:rPr lang="el-GR" dirty="0"/>
              <a:t>αιφνίδια αύξηση της τιμής των πρώτων υλών, σημαντική υποτίμηση του νομίσματος στο οποίο πρέπει να καταβληθεί το τίμημα. </a:t>
            </a:r>
            <a:endParaRPr dirty="0"/>
          </a:p>
          <a:p>
            <a:pPr algn="just">
              <a:defRPr sz="1800"/>
            </a:pPr>
            <a:r>
              <a:rPr dirty="0"/>
              <a:t>Η </a:t>
            </a:r>
            <a:r>
              <a:rPr dirty="0" err="1"/>
              <a:t>δυσχέρει</a:t>
            </a:r>
            <a:r>
              <a:rPr dirty="0"/>
              <a:t>α εκπλήρωσης διαφέρει από την περίπτωση της ανωτέρας βίας, αφού στην τελευταία η παροχή κάποιου εκ των μερών της σύμβασης καθίσταται </a:t>
            </a:r>
            <a:r>
              <a:rPr b="1" dirty="0"/>
              <a:t>αδύνατη</a:t>
            </a:r>
            <a:r>
              <a:rPr dirty="0"/>
              <a:t> εξαιτίας απρόβλεπτων γεγονότων.</a:t>
            </a:r>
          </a:p>
          <a:p>
            <a:pPr algn="just">
              <a:defRPr sz="1800"/>
            </a:pPr>
            <a:r>
              <a:rPr dirty="0"/>
              <a:t>Πα</a:t>
            </a:r>
            <a:r>
              <a:rPr dirty="0" err="1"/>
              <a:t>ρά</a:t>
            </a:r>
            <a:r>
              <a:rPr dirty="0"/>
              <a:t> τη </a:t>
            </a:r>
            <a:r>
              <a:rPr dirty="0" err="1"/>
              <a:t>θεμελιώδη</a:t>
            </a:r>
            <a:r>
              <a:rPr dirty="0"/>
              <a:t> α</a:t>
            </a:r>
            <a:r>
              <a:rPr dirty="0" err="1"/>
              <a:t>ρχή</a:t>
            </a:r>
            <a:r>
              <a:rPr dirty="0"/>
              <a:t> “</a:t>
            </a:r>
            <a:r>
              <a:rPr i="1" dirty="0" err="1"/>
              <a:t>pacta</a:t>
            </a:r>
            <a:r>
              <a:rPr i="1" dirty="0"/>
              <a:t> </a:t>
            </a:r>
            <a:r>
              <a:rPr i="1" dirty="0" err="1"/>
              <a:t>sunt</a:t>
            </a:r>
            <a:r>
              <a:rPr i="1" dirty="0"/>
              <a:t> </a:t>
            </a:r>
            <a:r>
              <a:rPr i="1" dirty="0" err="1"/>
              <a:t>servanda</a:t>
            </a:r>
            <a:r>
              <a:rPr dirty="0"/>
              <a:t>”, </a:t>
            </a:r>
            <a:r>
              <a:rPr dirty="0" err="1"/>
              <a:t>ότ</a:t>
            </a:r>
            <a:r>
              <a:rPr dirty="0"/>
              <a:t>αν</a:t>
            </a:r>
            <a:r>
              <a:rPr lang="el-GR" dirty="0"/>
              <a:t> επέρχεται κάποια </a:t>
            </a:r>
            <a:r>
              <a:rPr dirty="0"/>
              <a:t>απ</a:t>
            </a:r>
            <a:r>
              <a:rPr dirty="0" err="1"/>
              <a:t>ρόο</a:t>
            </a:r>
            <a:r>
              <a:rPr dirty="0"/>
              <a:t>πτη και ριζική μεταβολή των συνθηκών καθίσταται ανεπιεικές για τον συμβαλλόμενο εις βάρος του οποίου </a:t>
            </a:r>
            <a:r>
              <a:rPr lang="el-GR" dirty="0"/>
              <a:t>μεταβλήθηκαν</a:t>
            </a:r>
            <a:r>
              <a:rPr dirty="0"/>
              <a:t> οι συνθήκες να εμείνουμε στην υλοποίηση της σύμβασης όπως είχε αρχικά διαμορφωθεί. </a:t>
            </a:r>
            <a:r>
              <a:rPr dirty="0" err="1"/>
              <a:t>Γι</a:t>
            </a:r>
            <a:r>
              <a:rPr dirty="0"/>
              <a:t>’ α</a:t>
            </a:r>
            <a:r>
              <a:rPr dirty="0" err="1"/>
              <a:t>υτό</a:t>
            </a:r>
            <a:r>
              <a:rPr dirty="0"/>
              <a:t>, </a:t>
            </a:r>
            <a:r>
              <a:rPr dirty="0" err="1"/>
              <a:t>σε</a:t>
            </a:r>
            <a:r>
              <a:rPr dirty="0"/>
              <a:t> π</a:t>
            </a:r>
            <a:r>
              <a:rPr dirty="0" err="1"/>
              <a:t>ολλές</a:t>
            </a:r>
            <a:r>
              <a:rPr dirty="0"/>
              <a:t> </a:t>
            </a:r>
            <a:r>
              <a:rPr dirty="0" err="1"/>
              <a:t>έννομες</a:t>
            </a:r>
            <a:r>
              <a:rPr dirty="0"/>
              <a:t> </a:t>
            </a:r>
            <a:r>
              <a:rPr dirty="0" err="1"/>
              <a:t>τάξεις</a:t>
            </a:r>
            <a:r>
              <a:rPr dirty="0"/>
              <a:t> υπ</a:t>
            </a:r>
            <a:r>
              <a:rPr dirty="0" err="1"/>
              <a:t>άρχουν</a:t>
            </a:r>
            <a:r>
              <a:rPr dirty="0"/>
              <a:t> κα</a:t>
            </a:r>
            <a:r>
              <a:rPr dirty="0" err="1"/>
              <a:t>νόνες</a:t>
            </a:r>
            <a:r>
              <a:rPr dirty="0"/>
              <a:t> </a:t>
            </a:r>
            <a:r>
              <a:rPr dirty="0" err="1"/>
              <a:t>σύμφων</a:t>
            </a:r>
            <a:r>
              <a:rPr dirty="0"/>
              <a:t>α με τους οποίους η σύμβαση μπορεί να τροποποιηθεί και ο συμβαλλόμενος που αντιμετωπίζει τη δυσχέρεια εκπλήρωσης να απαλλαγεί, υπό αυστηρές προϋποθέσεις, από την υποχρέωση να καταβάλει τμήμα ή το σύνολο της παροχής του (π.χ. ΑΚ 388). </a:t>
            </a:r>
            <a:r>
              <a:rPr dirty="0" err="1"/>
              <a:t>Τέτοιο</a:t>
            </a:r>
            <a:r>
              <a:rPr lang="el-GR" dirty="0"/>
              <a:t>ι</a:t>
            </a:r>
            <a:r>
              <a:rPr dirty="0"/>
              <a:t> κα</a:t>
            </a:r>
            <a:r>
              <a:rPr dirty="0" err="1"/>
              <a:t>νόνες</a:t>
            </a:r>
            <a:r>
              <a:rPr dirty="0"/>
              <a:t> π</a:t>
            </a:r>
            <a:r>
              <a:rPr dirty="0" err="1"/>
              <a:t>ρο</a:t>
            </a:r>
            <a:r>
              <a:rPr dirty="0"/>
              <a:t>βλέπονται και σε διεθνή κείμενα (π.χ. </a:t>
            </a:r>
            <a:r>
              <a:rPr dirty="0" err="1"/>
              <a:t>Αρχές</a:t>
            </a:r>
            <a:r>
              <a:rPr dirty="0"/>
              <a:t> </a:t>
            </a:r>
            <a:r>
              <a:rPr dirty="0" err="1"/>
              <a:t>του</a:t>
            </a:r>
            <a:r>
              <a:rPr dirty="0"/>
              <a:t> </a:t>
            </a:r>
            <a:r>
              <a:rPr dirty="0" err="1"/>
              <a:t>Ευρω</a:t>
            </a:r>
            <a:r>
              <a:rPr dirty="0"/>
              <a:t>παϊκού Δικαίου των Συμβάσεων, Αρχές των Διεθνών Εμπορικών Συμβάσεων του UNIDROIT).</a:t>
            </a:r>
          </a:p>
          <a:p>
            <a:pPr algn="just">
              <a:defRPr sz="1800"/>
            </a:pPr>
            <a:r>
              <a:rPr dirty="0"/>
              <a:t>Η CISG </a:t>
            </a:r>
            <a:r>
              <a:rPr dirty="0" err="1"/>
              <a:t>δεν</a:t>
            </a:r>
            <a:r>
              <a:rPr dirty="0"/>
              <a:t> π</a:t>
            </a:r>
            <a:r>
              <a:rPr dirty="0" err="1"/>
              <a:t>εριλ</a:t>
            </a:r>
            <a:r>
              <a:rPr dirty="0"/>
              <a:t>αμβάνει</a:t>
            </a:r>
            <a:r>
              <a:rPr lang="el-GR" dirty="0"/>
              <a:t> </a:t>
            </a:r>
            <a:r>
              <a:rPr dirty="0" err="1"/>
              <a:t>διάτ</a:t>
            </a:r>
            <a:r>
              <a:rPr dirty="0"/>
              <a:t>αξη που να ρυθμίζει </a:t>
            </a:r>
            <a:r>
              <a:rPr lang="el-GR" dirty="0"/>
              <a:t>ρητά</a:t>
            </a:r>
            <a:r>
              <a:rPr dirty="0"/>
              <a:t> την περίπτωση της δυσχέρειας εκπλήρωσης εξαιτίας απρόοπτης </a:t>
            </a:r>
            <a:r>
              <a:rPr lang="el-GR" dirty="0"/>
              <a:t>και ριζικής </a:t>
            </a:r>
            <a:r>
              <a:rPr dirty="0" err="1"/>
              <a:t>μετ</a:t>
            </a:r>
            <a:r>
              <a:rPr dirty="0"/>
              <a:t>αβολής των συνθηκών.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5</a:t>
            </a:fld>
            <a:endParaRPr lang="el-G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Τίτλος 1"/>
          <p:cNvSpPr txBox="1">
            <a:spLocks noGrp="1"/>
          </p:cNvSpPr>
          <p:nvPr>
            <p:ph type="title"/>
          </p:nvPr>
        </p:nvSpPr>
        <p:spPr>
          <a:xfrm>
            <a:off x="880844" y="318781"/>
            <a:ext cx="7600427" cy="612397"/>
          </a:xfrm>
          <a:prstGeom prst="rect">
            <a:avLst/>
          </a:prstGeom>
        </p:spPr>
        <p:txBody>
          <a:bodyPr/>
          <a:lstStyle/>
          <a:p>
            <a:pPr defTabSz="859536">
              <a:defRPr sz="1786" b="1"/>
            </a:pPr>
            <a:r>
              <a:rPr dirty="0"/>
              <a:t>Η ΡΗΤΡΑ HARDSHIP ΣΤΙΣ ΔΙΕΘΝΕΙΣ ΣΥΝΑΛΛΑΓΕΣ (2/2)</a:t>
            </a:r>
            <a:br>
              <a:rPr dirty="0"/>
            </a:br>
            <a:endParaRPr dirty="0"/>
          </a:p>
        </p:txBody>
      </p:sp>
      <p:sp>
        <p:nvSpPr>
          <p:cNvPr id="120" name="Θέση περιεχομένου 2"/>
          <p:cNvSpPr txBox="1">
            <a:spLocks noGrp="1"/>
          </p:cNvSpPr>
          <p:nvPr>
            <p:ph type="body" idx="1"/>
          </p:nvPr>
        </p:nvSpPr>
        <p:spPr>
          <a:xfrm>
            <a:off x="880843" y="931177"/>
            <a:ext cx="10981189" cy="5821962"/>
          </a:xfrm>
          <a:prstGeom prst="rect">
            <a:avLst/>
          </a:prstGeom>
        </p:spPr>
        <p:txBody>
          <a:bodyPr/>
          <a:lstStyle/>
          <a:p>
            <a:pPr marL="380207" indent="-380207" algn="just" defTabSz="905255">
              <a:spcBef>
                <a:spcPts val="900"/>
              </a:spcBef>
              <a:defRPr sz="1782"/>
            </a:pPr>
            <a:r>
              <a:rPr dirty="0"/>
              <a:t>Στις σύγχρονες </a:t>
            </a:r>
            <a:r>
              <a:rPr dirty="0" err="1"/>
              <a:t>συν</a:t>
            </a:r>
            <a:r>
              <a:rPr dirty="0"/>
              <a:t>αλλαγές, ιδίως στις διεθνείς λόγω του αυξημένου κινδύνου που αναλαμβάνουν οι συναλλασσόμενοι, είναι σύνηθες να επιλέγουν αυτοί να συμπεριλάβουν ρήτρες hardship στις συμβάσεις τους, δηλαδή ρήτρες που να προβλέπουν τι θα συμβεί και πώς θα κατανεμηθεί ο κίνδυνος μεταξύ </a:t>
            </a:r>
            <a:r>
              <a:rPr lang="el-GR" dirty="0"/>
              <a:t>τους</a:t>
            </a:r>
            <a:r>
              <a:rPr dirty="0"/>
              <a:t> εάν επέλθει κάποιο απρόβλεπτο γεγονός και μεταβληθούν σημαντικά τα δεδομένα της σύμβασης. </a:t>
            </a:r>
            <a:r>
              <a:rPr dirty="0" err="1"/>
              <a:t>Έτσι</a:t>
            </a:r>
            <a:r>
              <a:rPr dirty="0"/>
              <a:t>, τα </a:t>
            </a:r>
            <a:r>
              <a:rPr dirty="0" err="1"/>
              <a:t>μέρη</a:t>
            </a:r>
            <a:r>
              <a:rPr dirty="0"/>
              <a:t> </a:t>
            </a:r>
            <a:r>
              <a:rPr lang="el-GR" dirty="0"/>
              <a:t>μιας σύμβασης </a:t>
            </a:r>
            <a:r>
              <a:rPr dirty="0" err="1"/>
              <a:t>δι</a:t>
            </a:r>
            <a:r>
              <a:rPr dirty="0"/>
              <a:t>αμορφώνουν το πλαίσιο ευθύνης τους όπως επιθυμούν, </a:t>
            </a:r>
            <a:r>
              <a:rPr lang="el-GR" dirty="0"/>
              <a:t>αναλόγως των αναγκών τους και των ιδιαιτεροτήτων της κάθε περίπτωσης</a:t>
            </a:r>
            <a:r>
              <a:rPr dirty="0"/>
              <a:t>.</a:t>
            </a:r>
          </a:p>
          <a:p>
            <a:pPr marL="380207" indent="-380207" algn="just" defTabSz="905255">
              <a:spcBef>
                <a:spcPts val="900"/>
              </a:spcBef>
              <a:defRPr sz="1782"/>
            </a:pPr>
            <a:r>
              <a:rPr dirty="0"/>
              <a:t>Τέτοιες ρήτρες </a:t>
            </a:r>
            <a:r>
              <a:rPr dirty="0" err="1"/>
              <a:t>είν</a:t>
            </a:r>
            <a:r>
              <a:rPr dirty="0"/>
              <a:t>αι πολύ συνηθισμένες σε μακροχρόνιες συμβάσεις. Απ</a:t>
            </a:r>
            <a:r>
              <a:rPr dirty="0" err="1"/>
              <a:t>οτελούντ</a:t>
            </a:r>
            <a:r>
              <a:rPr dirty="0"/>
              <a:t>αι συνήθως από δύο μέρη, στο πρώτο εκ των οποίων καθορίζονται οι προϋποθέσεις υπό τις οποίες εφαρμόζεται η ρήτρα και στο δεύτερο οι επιπτώσεις που θα έχει στη σύμβαση η εφαρμογή της. Πολύ </a:t>
            </a:r>
            <a:r>
              <a:rPr dirty="0" err="1"/>
              <a:t>συχνά</a:t>
            </a:r>
            <a:r>
              <a:rPr dirty="0"/>
              <a:t> π</a:t>
            </a:r>
            <a:r>
              <a:rPr dirty="0" err="1"/>
              <a:t>ρο</a:t>
            </a:r>
            <a:r>
              <a:rPr dirty="0"/>
              <a:t>βλέπεται η προσφυγή σε διαιτησία ή σε διαμεσολάβηση ώστε να κριθεί από κάποιον τρίτο, πλην των κρατικών δικαστηρίων, το αν συντρέχουν οι προϋποθέσεις εφαρμογής της ρήτρας και πώς θα διαμορφωθεί η σύμβαση. </a:t>
            </a:r>
          </a:p>
          <a:p>
            <a:pPr marL="380207" indent="-380207" algn="just" defTabSz="905255">
              <a:spcBef>
                <a:spcPts val="900"/>
              </a:spcBef>
              <a:defRPr sz="1782"/>
            </a:pPr>
            <a:r>
              <a:rPr dirty="0"/>
              <a:t>Οι εν λόγω ρήτρες π</a:t>
            </a:r>
            <a:r>
              <a:rPr dirty="0" err="1"/>
              <a:t>εριέχουν</a:t>
            </a:r>
            <a:r>
              <a:rPr dirty="0"/>
              <a:t> συνήθως κατα</a:t>
            </a:r>
            <a:r>
              <a:rPr dirty="0" err="1"/>
              <a:t>λόγους</a:t>
            </a:r>
            <a:r>
              <a:rPr dirty="0"/>
              <a:t> με </a:t>
            </a:r>
            <a:r>
              <a:rPr dirty="0" err="1"/>
              <a:t>γεγονότ</a:t>
            </a:r>
            <a:r>
              <a:rPr dirty="0"/>
              <a:t>α, η επέλευση των οποίων τεκμαίρεται ότι θα προκαλέσει ανισορροπία στη σύμβαση. Ενδεικτικά, </a:t>
            </a:r>
            <a:r>
              <a:rPr dirty="0" err="1"/>
              <a:t>τέτοι</a:t>
            </a:r>
            <a:r>
              <a:rPr dirty="0"/>
              <a:t>α γεγονότα μπορεί να σχετίζονται με φυσικές καταστροφές, πολιτικές και κοινωνικές κρίσεις σε ένα κράτος που επηρεάζουν σημαντικά τους ρυθμούς διαβίωσης </a:t>
            </a:r>
            <a:r>
              <a:rPr lang="el-GR" dirty="0"/>
              <a:t>σε</a:t>
            </a:r>
            <a:r>
              <a:rPr dirty="0"/>
              <a:t> αυτό, σοβαρά οικονομικά προβλήματα που οδηγούν σε απορρύθμιση της αγοράς σε κάποιο κράτος, νομικοί περιορισμοί που επιβάλλονται από τις κρατικές αρχές ως προς την παραγωγή και διακίνηση συγκεκριμένων προϊόντων κ. ά. </a:t>
            </a:r>
          </a:p>
          <a:p>
            <a:pPr marL="380207" indent="-380207" algn="just" defTabSz="905255">
              <a:spcBef>
                <a:spcPts val="900"/>
              </a:spcBef>
              <a:defRPr sz="1782"/>
            </a:pPr>
            <a:r>
              <a:rPr dirty="0"/>
              <a:t>Οι </a:t>
            </a:r>
            <a:r>
              <a:rPr dirty="0" err="1"/>
              <a:t>συνέ</a:t>
            </a:r>
            <a:r>
              <a:rPr dirty="0"/>
              <a:t>πειες που μπορεί να προβλέπουν οι ρήτρες hardship είναι είτε η αναμονή για ορισμένο χρονικό διάστημα ώστε να παρέλθει το γεγονός που προκάλεσε τη μεταβολή των συνθηκών εάν αυτό είναι εφικτό, είτε η τροποποίηση της σύμβασης, είτε σπανιότερα η λύση αυτής.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6</a:t>
            </a:fld>
            <a:endParaRPr lang="el-G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Τίτλος 1"/>
          <p:cNvSpPr txBox="1">
            <a:spLocks noGrp="1"/>
          </p:cNvSpPr>
          <p:nvPr>
            <p:ph type="title"/>
          </p:nvPr>
        </p:nvSpPr>
        <p:spPr>
          <a:xfrm>
            <a:off x="922790" y="276837"/>
            <a:ext cx="8128931" cy="620785"/>
          </a:xfrm>
          <a:prstGeom prst="rect">
            <a:avLst/>
          </a:prstGeom>
        </p:spPr>
        <p:txBody>
          <a:bodyPr/>
          <a:lstStyle/>
          <a:p>
            <a:pPr defTabSz="777240">
              <a:defRPr sz="1785" b="1"/>
            </a:pPr>
            <a:r>
              <a:t>Η ΡΗΤΡΑ FORCE MAJEURE ΣΤΙΣ ΔΙΕΘΝΕΙΣ ΣΥΝΑΛΛΑΓΕΣ (1/4)</a:t>
            </a:r>
            <a:br/>
            <a:endParaRPr/>
          </a:p>
        </p:txBody>
      </p:sp>
      <p:sp>
        <p:nvSpPr>
          <p:cNvPr id="123" name="Θέση περιεχομένου 2"/>
          <p:cNvSpPr txBox="1">
            <a:spLocks noGrp="1"/>
          </p:cNvSpPr>
          <p:nvPr>
            <p:ph type="body" idx="1"/>
          </p:nvPr>
        </p:nvSpPr>
        <p:spPr>
          <a:xfrm>
            <a:off x="922789" y="1031844"/>
            <a:ext cx="11031523" cy="5620627"/>
          </a:xfrm>
          <a:prstGeom prst="rect">
            <a:avLst/>
          </a:prstGeom>
        </p:spPr>
        <p:txBody>
          <a:bodyPr/>
          <a:lstStyle/>
          <a:p>
            <a:pPr marL="384048" indent="-384048" algn="just">
              <a:defRPr sz="1800"/>
            </a:pPr>
            <a:r>
              <a:rPr dirty="0"/>
              <a:t>“Force majeure” – «</a:t>
            </a:r>
            <a:r>
              <a:rPr dirty="0" err="1"/>
              <a:t>Ανωτέρ</a:t>
            </a:r>
            <a:r>
              <a:rPr dirty="0"/>
              <a:t>α Βία» → αφορά περιπτώσεις κατά τις οποίες η εκπλήρωση της συμβατικής παροχής καθίσταται αντικειμενικά αδύνατη λόγω εξωτερικών, απρόβλεπτων και μη ελέγξιμων γεγονότων, εκτός της σφαίρας επιρροής του οφειλέτη.</a:t>
            </a:r>
          </a:p>
          <a:p>
            <a:pPr marL="384048" indent="-384048" algn="just">
              <a:defRPr sz="1800"/>
            </a:pPr>
            <a:r>
              <a:rPr dirty="0"/>
              <a:t>Η force majeure </a:t>
            </a:r>
            <a:r>
              <a:rPr dirty="0" err="1"/>
              <a:t>δι</a:t>
            </a:r>
            <a:r>
              <a:rPr dirty="0"/>
              <a:t>αφοροποιείται από τη hardship, καθώς στην hardship η παροχή παραμένει δυνατή αλλά καθίσταται υπέρμετρα επαχθής, ενώ στην force majeure η εκπλήρωση είναι αδύνατη.</a:t>
            </a:r>
          </a:p>
          <a:p>
            <a:pPr marL="384048" indent="-384048" algn="just">
              <a:defRPr sz="1800"/>
            </a:pPr>
            <a:r>
              <a:rPr dirty="0" err="1"/>
              <a:t>Στο</a:t>
            </a:r>
            <a:r>
              <a:rPr dirty="0"/>
              <a:t> </a:t>
            </a:r>
            <a:r>
              <a:rPr dirty="0" err="1"/>
              <a:t>διεθνές</a:t>
            </a:r>
            <a:r>
              <a:rPr dirty="0"/>
              <a:t> </a:t>
            </a:r>
            <a:r>
              <a:rPr dirty="0" err="1"/>
              <a:t>εμ</a:t>
            </a:r>
            <a:r>
              <a:rPr dirty="0"/>
              <a:t>πορικό δίκαιο, η force majeure αναγνωρίζεται σε βασικά υπερεθνικά κείμενα, όπως η United Nations CISG (άρθρο 79), οι Αρχές UNIDROIT (άρθρο 7.1.7) και οι PECL, τα οποία προβλέπουν απαλλαγή του οφειλέτη όταν το εμπόδιο είναι: α) εκτός ελέγχου του, β) μη προβλέψιμο κατά τη σύναψη της σύμβασης και γ)αδύνατο να αποφευχθεί ή να υπερκεραστεί.</a:t>
            </a:r>
          </a:p>
          <a:p>
            <a:pPr marL="384048" indent="-384048" algn="just">
              <a:defRPr sz="1800"/>
            </a:pPr>
            <a:r>
              <a:rPr dirty="0"/>
              <a:t>Η force majeure </a:t>
            </a:r>
            <a:r>
              <a:rPr dirty="0" err="1"/>
              <a:t>συνδέετ</a:t>
            </a:r>
            <a:r>
              <a:rPr dirty="0"/>
              <a:t>αι παραδοσιακά με τη θεωρία της αδυναμίας εκπλήρωσης της παροχής (impossibility of performance) και τη θεμελιώδη αρχή “impossibilium nulla obligatio est”, σύμφωνα με την οποία κανείς δεν υποχρεούται στα αδύνατα.</a:t>
            </a:r>
          </a:p>
          <a:p>
            <a:pPr marL="384048" indent="-384048" algn="just">
              <a:defRPr sz="1800"/>
            </a:pPr>
            <a:r>
              <a:rPr dirty="0" err="1"/>
              <a:t>Γίνετ</a:t>
            </a:r>
            <a:r>
              <a:rPr dirty="0"/>
              <a:t>αι διάκριση μεταξύ: α)</a:t>
            </a:r>
            <a:r>
              <a:rPr lang="el-GR" dirty="0"/>
              <a:t> α</a:t>
            </a:r>
            <a:r>
              <a:rPr dirty="0" err="1"/>
              <a:t>ρχικής</a:t>
            </a:r>
            <a:r>
              <a:rPr dirty="0"/>
              <a:t> αδυναμίας (initial impossibility), όπου η παροχή ήταν ήδη αδύνατη κατά τη σύναψη της σύμβασης, και β) μεταγενέστερης ή επιγενόμενης αδυναμίας (supervening impossibility), όπου η παροχή κατέστη αδύνατη μετά τη σύναψη της σύμβασης λόγω γεγονότων όπως φυσικές καταστροφές, πόλεμοι, εμπάργκο ή κρατικές απαγορεύσεις.</a:t>
            </a:r>
          </a:p>
          <a:p>
            <a:pPr marL="0" indent="0" algn="ctr" defTabSz="457200">
              <a:lnSpc>
                <a:spcPct val="100000"/>
              </a:lnSpc>
              <a:spcBef>
                <a:spcPts val="0"/>
              </a:spcBef>
              <a:buSzTx/>
              <a:buFontTx/>
              <a:buNone/>
              <a:defRPr sz="1200">
                <a:solidFill>
                  <a:srgbClr val="000000"/>
                </a:solidFill>
              </a:defRPr>
            </a:pPr>
            <a:endParaRPr dirty="0"/>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7</a:t>
            </a:fld>
            <a:endParaRPr lang="el-G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Η ΡΗΤΡΑ FORCE MAJEURE ΣΤΙΣ ΔΙΕΘΝΕΙΣ ΣΥΝΑΛΛΑΓΕΣ (2/4)"/>
          <p:cNvSpPr txBox="1">
            <a:spLocks noGrp="1"/>
          </p:cNvSpPr>
          <p:nvPr>
            <p:ph type="title"/>
          </p:nvPr>
        </p:nvSpPr>
        <p:spPr>
          <a:xfrm>
            <a:off x="882375" y="325318"/>
            <a:ext cx="7190207" cy="609339"/>
          </a:xfrm>
          <a:prstGeom prst="rect">
            <a:avLst/>
          </a:prstGeom>
        </p:spPr>
        <p:txBody>
          <a:bodyPr/>
          <a:lstStyle/>
          <a:p>
            <a:pPr defTabSz="777240">
              <a:defRPr sz="1785" b="1"/>
            </a:pPr>
            <a:r>
              <a:rPr dirty="0"/>
              <a:t>Η ΡΗΤΡΑ FORCE MAJEURE ΣΤΙΣ ΔΙΕΘΝΕΙΣ ΣΥΝΑΛΛΑΓΕΣ (2/4)</a:t>
            </a:r>
            <a:br>
              <a:rPr dirty="0"/>
            </a:br>
            <a:endParaRPr dirty="0"/>
          </a:p>
        </p:txBody>
      </p:sp>
      <p:sp>
        <p:nvSpPr>
          <p:cNvPr id="126" name="Περαιτέρω, διακρίνεται: α)αντικειμενική αδυναμία (objective impossibility), όταν κανείς δεν μπορεί να εκπληρώσει την παροχή, και β)υποκειμενική αδυναμία (subjective impossibility), όταν αδυνατεί μόνο ο συγκεκριμένος οφειλέτης (π.χ. έλλειψη πόρων ή προσωπ"/>
          <p:cNvSpPr txBox="1">
            <a:spLocks noGrp="1"/>
          </p:cNvSpPr>
          <p:nvPr>
            <p:ph type="body" idx="1"/>
          </p:nvPr>
        </p:nvSpPr>
        <p:spPr>
          <a:xfrm>
            <a:off x="793110" y="1579418"/>
            <a:ext cx="11003347" cy="4692073"/>
          </a:xfrm>
          <a:prstGeom prst="rect">
            <a:avLst/>
          </a:prstGeom>
        </p:spPr>
        <p:txBody>
          <a:bodyPr/>
          <a:lstStyle/>
          <a:p>
            <a:pPr marL="384048" indent="-384048" algn="just">
              <a:defRPr sz="1800"/>
            </a:pPr>
            <a:r>
              <a:rPr dirty="0" err="1"/>
              <a:t>Περ</a:t>
            </a:r>
            <a:r>
              <a:rPr dirty="0"/>
              <a:t>αιτέρω, διακρίνεται</a:t>
            </a:r>
            <a:r>
              <a:rPr lang="el-GR" dirty="0"/>
              <a:t> σε</a:t>
            </a:r>
            <a:r>
              <a:rPr dirty="0"/>
              <a:t>: α)</a:t>
            </a:r>
            <a:r>
              <a:rPr lang="el-GR" dirty="0"/>
              <a:t> </a:t>
            </a:r>
            <a:r>
              <a:rPr dirty="0"/>
              <a:t>α</a:t>
            </a:r>
            <a:r>
              <a:rPr dirty="0" err="1"/>
              <a:t>ντικειμενική</a:t>
            </a:r>
            <a:r>
              <a:rPr dirty="0"/>
              <a:t> αδυναμία (objective impossibility), όταν κανείς δεν μπορεί να εκπληρώσει την παροχή, και β)</a:t>
            </a:r>
            <a:r>
              <a:rPr lang="el-GR" dirty="0"/>
              <a:t> </a:t>
            </a:r>
            <a:r>
              <a:rPr dirty="0"/>
              <a:t>υπ</a:t>
            </a:r>
            <a:r>
              <a:rPr dirty="0" err="1"/>
              <a:t>οκειμενική</a:t>
            </a:r>
            <a:r>
              <a:rPr dirty="0"/>
              <a:t> αδυναμία (subjective impossibility), όταν αδυνατεί μόνο ο συγκεκριμένος οφειλέτης (π.χ. </a:t>
            </a:r>
            <a:r>
              <a:rPr dirty="0" err="1"/>
              <a:t>έλλειψη</a:t>
            </a:r>
            <a:r>
              <a:rPr dirty="0"/>
              <a:t> π</a:t>
            </a:r>
            <a:r>
              <a:rPr dirty="0" err="1"/>
              <a:t>όρων</a:t>
            </a:r>
            <a:r>
              <a:rPr dirty="0"/>
              <a:t> ή π</a:t>
            </a:r>
            <a:r>
              <a:rPr dirty="0" err="1"/>
              <a:t>ροσω</a:t>
            </a:r>
            <a:r>
              <a:rPr dirty="0"/>
              <a:t>πικού). Τα π</a:t>
            </a:r>
            <a:r>
              <a:rPr dirty="0" err="1"/>
              <a:t>ερισσότερ</a:t>
            </a:r>
            <a:r>
              <a:rPr dirty="0"/>
              <a:t>α δίκαια αντιμετωπίζουν επιφυλακτικά την υποκειμενική αδυναμία ως λόγο απαλλαγής.</a:t>
            </a:r>
          </a:p>
          <a:p>
            <a:pPr marL="384048" indent="-384048" algn="just">
              <a:defRPr sz="1800"/>
            </a:pPr>
            <a:r>
              <a:rPr dirty="0" err="1"/>
              <a:t>Ιδι</a:t>
            </a:r>
            <a:r>
              <a:rPr dirty="0"/>
              <a:t>αίτερο</a:t>
            </a:r>
            <a:r>
              <a:rPr lang="el-GR" dirty="0"/>
              <a:t> </a:t>
            </a:r>
            <a:r>
              <a:rPr dirty="0" err="1"/>
              <a:t>ενδι</a:t>
            </a:r>
            <a:r>
              <a:rPr dirty="0"/>
              <a:t>αφέρον παρουσιάζει η οικονομική αδυναμία εκπλήρωσης (economic impossibility / impracticability). Κα</a:t>
            </a:r>
            <a:r>
              <a:rPr dirty="0" err="1"/>
              <a:t>τά</a:t>
            </a:r>
            <a:r>
              <a:rPr dirty="0"/>
              <a:t> κα</a:t>
            </a:r>
            <a:r>
              <a:rPr dirty="0" err="1"/>
              <a:t>νόν</a:t>
            </a:r>
            <a:r>
              <a:rPr dirty="0"/>
              <a:t>α, η απλή αύξηση του κόστους εκπλήρωσης δεν αρκεί για force majeure, όμως σε εξαιρετικές περιπτώσεις σοβαρής και απρόβλεπτης οικονομικής επιβάρυνσης μπορεί να προσεγγίζει την έννοια της πρακτικής αδυναμίας. </a:t>
            </a:r>
            <a:r>
              <a:rPr dirty="0" err="1"/>
              <a:t>Στο</a:t>
            </a:r>
            <a:r>
              <a:rPr dirty="0"/>
              <a:t> </a:t>
            </a:r>
            <a:r>
              <a:rPr dirty="0" err="1"/>
              <a:t>σημείο</a:t>
            </a:r>
            <a:r>
              <a:rPr dirty="0"/>
              <a:t> α</a:t>
            </a:r>
            <a:r>
              <a:rPr dirty="0" err="1"/>
              <a:t>υτό</a:t>
            </a:r>
            <a:r>
              <a:rPr dirty="0"/>
              <a:t> </a:t>
            </a:r>
            <a:r>
              <a:rPr dirty="0" err="1"/>
              <a:t>εμφ</a:t>
            </a:r>
            <a:r>
              <a:rPr dirty="0"/>
              <a:t>ανίζεται και η σύνδεση με τη hardship.</a:t>
            </a:r>
          </a:p>
          <a:p>
            <a:pPr marL="384048" indent="-384048" algn="just">
              <a:defRPr sz="1800"/>
            </a:pPr>
            <a:r>
              <a:rPr dirty="0"/>
              <a:t>Βα</a:t>
            </a:r>
            <a:r>
              <a:rPr dirty="0" err="1"/>
              <a:t>σική</a:t>
            </a:r>
            <a:r>
              <a:rPr dirty="0"/>
              <a:t> </a:t>
            </a:r>
            <a:r>
              <a:rPr dirty="0" err="1"/>
              <a:t>συνέ</a:t>
            </a:r>
            <a:r>
              <a:rPr dirty="0"/>
              <a:t>πεια της force majeure είναι η απαλλαγή του οφειλέτη από την ευθύνη αποζημίωσης λόγω μη εκπλήρωσης, εφόσον η αδυναμία δεν οφείλεται σε υπαιτιότητά του.</a:t>
            </a:r>
          </a:p>
          <a:p>
            <a:pPr marL="384048" indent="-384048" algn="just">
              <a:defRPr sz="1800"/>
            </a:pPr>
            <a:r>
              <a:rPr dirty="0" err="1"/>
              <a:t>Δι</a:t>
            </a:r>
            <a:r>
              <a:rPr dirty="0"/>
              <a:t>ακρίνεται</a:t>
            </a:r>
            <a:r>
              <a:rPr lang="el-GR" dirty="0"/>
              <a:t> σε</a:t>
            </a:r>
            <a:r>
              <a:rPr dirty="0"/>
              <a:t>: α)</a:t>
            </a:r>
            <a:r>
              <a:rPr lang="el-GR" dirty="0"/>
              <a:t> </a:t>
            </a:r>
            <a:r>
              <a:rPr dirty="0"/>
              <a:t>π</a:t>
            </a:r>
            <a:r>
              <a:rPr dirty="0" err="1"/>
              <a:t>ροσωρινή</a:t>
            </a:r>
            <a:r>
              <a:rPr dirty="0"/>
              <a:t> αδυναμία, όπου αναστέλλεται προσωρινά η εκτέλεση της σύμβασης μέχρι να αρθεί το εμπόδιο, και β)</a:t>
            </a:r>
            <a:r>
              <a:rPr lang="el-GR" dirty="0"/>
              <a:t> </a:t>
            </a:r>
            <a:r>
              <a:rPr dirty="0" err="1"/>
              <a:t>οριστική</a:t>
            </a:r>
            <a:r>
              <a:rPr dirty="0"/>
              <a:t> αδυναμία, όπου η σύμβαση μπορεί να λυθεί λόγω οριστικής αδυναμίας εκπλήρωσης.</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8</a:t>
            </a:fld>
            <a:endParaRPr lang="el-G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Η ΡΗΤΡΑ FORCE MAJEURE ΣΤΙΣ ΔΙΕΘΝΕΙΣ ΣΥΝΑΛΛΑΓΕΣ (3/4)"/>
          <p:cNvSpPr txBox="1">
            <a:spLocks noGrp="1"/>
          </p:cNvSpPr>
          <p:nvPr>
            <p:ph type="title"/>
          </p:nvPr>
        </p:nvSpPr>
        <p:spPr>
          <a:xfrm>
            <a:off x="945741" y="312444"/>
            <a:ext cx="9383342" cy="648767"/>
          </a:xfrm>
          <a:prstGeom prst="rect">
            <a:avLst/>
          </a:prstGeom>
        </p:spPr>
        <p:txBody>
          <a:bodyPr/>
          <a:lstStyle/>
          <a:p>
            <a:pPr defTabSz="822959">
              <a:defRPr sz="1890" b="1"/>
            </a:pPr>
            <a:r>
              <a:t>Η ΡΗΤΡΑ FORCE MAJEURE ΣΤΙΣ ΔΙΕΘΝΕΙΣ ΣΥΝΑΛΛΑΓΕΣ (3/4)</a:t>
            </a:r>
            <a:br/>
            <a:endParaRPr/>
          </a:p>
        </p:txBody>
      </p:sp>
      <p:sp>
        <p:nvSpPr>
          <p:cNvPr id="129" name="Στο γερμανικό δίκαιο (§275 BGB), η force majeure αντιμετωπίζεται μέσω της θεωρίας της αδυναμίας εκπλήρωσης, ενώ το §313 BGB ρυθμίζει τη διατάραξη της βάσης της σύμβασης, πλησιάζοντας περισσότερο τη hardship.…"/>
          <p:cNvSpPr txBox="1">
            <a:spLocks noGrp="1"/>
          </p:cNvSpPr>
          <p:nvPr>
            <p:ph type="body" idx="1"/>
          </p:nvPr>
        </p:nvSpPr>
        <p:spPr>
          <a:xfrm>
            <a:off x="994220" y="982875"/>
            <a:ext cx="10897034" cy="5546196"/>
          </a:xfrm>
          <a:prstGeom prst="rect">
            <a:avLst/>
          </a:prstGeom>
        </p:spPr>
        <p:txBody>
          <a:bodyPr/>
          <a:lstStyle/>
          <a:p>
            <a:pPr marL="342186" indent="-342186" algn="just" defTabSz="905255">
              <a:spcBef>
                <a:spcPts val="900"/>
              </a:spcBef>
              <a:defRPr sz="1979"/>
            </a:pPr>
            <a:r>
              <a:rPr sz="1782" dirty="0" err="1"/>
              <a:t>Στο</a:t>
            </a:r>
            <a:r>
              <a:rPr sz="1782" dirty="0"/>
              <a:t> </a:t>
            </a:r>
            <a:r>
              <a:rPr sz="1782" dirty="0" err="1"/>
              <a:t>γερμ</a:t>
            </a:r>
            <a:r>
              <a:rPr sz="1782" dirty="0"/>
              <a:t>ανικό δίκαιο (§275 BGB), η force majeure αντιμετωπίζεται μέσω της θεωρίας της αδυναμίας εκπλήρωσης, ενώ το §313 BGB ρυθμίζει τη διατάραξη της βάσης της σύμβασης, πλησιάζοντας περισσότερο τη hardship.</a:t>
            </a:r>
          </a:p>
          <a:p>
            <a:pPr marL="380207" indent="-380207" algn="just" defTabSz="905255">
              <a:spcBef>
                <a:spcPts val="900"/>
              </a:spcBef>
              <a:defRPr sz="1782"/>
            </a:pPr>
            <a:r>
              <a:rPr dirty="0" err="1"/>
              <a:t>Στο</a:t>
            </a:r>
            <a:r>
              <a:rPr dirty="0"/>
              <a:t> α</a:t>
            </a:r>
            <a:r>
              <a:rPr dirty="0" err="1"/>
              <a:t>γγλικό</a:t>
            </a:r>
            <a:r>
              <a:rPr dirty="0"/>
              <a:t> </a:t>
            </a:r>
            <a:r>
              <a:rPr dirty="0" err="1"/>
              <a:t>δίκ</a:t>
            </a:r>
            <a:r>
              <a:rPr dirty="0"/>
              <a:t>αιο εφαρμόζεται η θεωρία της frustration of contract, σύμφωνα με την οποία η σύμβαση αποσβέννυται όταν η εκτέλεση καθίσταται ριζικά διαφορετική από ό,τι είχαν προβλέψει τα μέρη. </a:t>
            </a:r>
            <a:r>
              <a:rPr dirty="0" err="1"/>
              <a:t>Αντίθετ</a:t>
            </a:r>
            <a:r>
              <a:rPr dirty="0"/>
              <a:t>α, στο αμερικανικό δίκαιο υιοθετείται πιο ευέλικτη προσέγγιση μέσω της commercial impracticability.</a:t>
            </a:r>
          </a:p>
          <a:p>
            <a:pPr marL="380207" indent="-380207" algn="just" defTabSz="905255">
              <a:spcBef>
                <a:spcPts val="900"/>
              </a:spcBef>
              <a:defRPr sz="1782"/>
            </a:pPr>
            <a:r>
              <a:rPr dirty="0" err="1"/>
              <a:t>Στο</a:t>
            </a:r>
            <a:r>
              <a:rPr dirty="0"/>
              <a:t> </a:t>
            </a:r>
            <a:r>
              <a:rPr dirty="0" err="1"/>
              <a:t>ελληνικό</a:t>
            </a:r>
            <a:r>
              <a:rPr dirty="0"/>
              <a:t> </a:t>
            </a:r>
            <a:r>
              <a:rPr dirty="0" err="1"/>
              <a:t>δίκ</a:t>
            </a:r>
            <a:r>
              <a:rPr dirty="0"/>
              <a:t>αιο, η force majeure συνδέεται με τις διατάξεις περί αδυναμίας παροχής (ΑΚ 3</a:t>
            </a:r>
            <a:r>
              <a:rPr lang="en-US" dirty="0"/>
              <a:t>3</a:t>
            </a:r>
            <a:r>
              <a:rPr dirty="0"/>
              <a:t>0 επ. </a:t>
            </a:r>
            <a:r>
              <a:rPr dirty="0" err="1"/>
              <a:t>ιδίως</a:t>
            </a:r>
            <a:r>
              <a:rPr dirty="0"/>
              <a:t> 336, 363, 380,</a:t>
            </a:r>
            <a:r>
              <a:rPr lang="el-GR" dirty="0"/>
              <a:t> </a:t>
            </a:r>
            <a:r>
              <a:rPr dirty="0"/>
              <a:t>388), </a:t>
            </a:r>
            <a:r>
              <a:rPr dirty="0" err="1"/>
              <a:t>ενώ</a:t>
            </a:r>
            <a:r>
              <a:rPr dirty="0"/>
              <a:t> η hardship α</a:t>
            </a:r>
            <a:r>
              <a:rPr dirty="0" err="1"/>
              <a:t>ντιμετω</a:t>
            </a:r>
            <a:r>
              <a:rPr dirty="0"/>
              <a:t>πίζεται κυρίως μέσω της ΑΚ 388 περί απρόοπτης μεταβολής των συνθηκών.</a:t>
            </a:r>
          </a:p>
          <a:p>
            <a:pPr marL="380207" indent="-380207" algn="just" defTabSz="905255">
              <a:spcBef>
                <a:spcPts val="900"/>
              </a:spcBef>
              <a:defRPr sz="1782"/>
            </a:pPr>
            <a:r>
              <a:rPr dirty="0" err="1"/>
              <a:t>Στις</a:t>
            </a:r>
            <a:r>
              <a:rPr dirty="0"/>
              <a:t> </a:t>
            </a:r>
            <a:r>
              <a:rPr dirty="0" err="1"/>
              <a:t>διεθνείς</a:t>
            </a:r>
            <a:r>
              <a:rPr dirty="0"/>
              <a:t> </a:t>
            </a:r>
            <a:r>
              <a:rPr dirty="0" err="1"/>
              <a:t>συν</a:t>
            </a:r>
            <a:r>
              <a:rPr dirty="0"/>
              <a:t>αλλαγές, τα μέρη περιλαμβάνουν συχνά ρήτρες force majeure στις συμβάσεις τους, ώστε να καθορίζεται εκ των προτέρων η κατανομή των κινδύνων και οι συνέπειες απρόβλεπτων γεγονότων.</a:t>
            </a:r>
          </a:p>
          <a:p>
            <a:pPr marL="380207" indent="-380207" algn="just" defTabSz="905255">
              <a:spcBef>
                <a:spcPts val="900"/>
              </a:spcBef>
              <a:defRPr sz="1782"/>
            </a:pPr>
            <a:r>
              <a:rPr dirty="0" err="1"/>
              <a:t>Κρίσιμο</a:t>
            </a:r>
            <a:r>
              <a:rPr dirty="0"/>
              <a:t> </a:t>
            </a:r>
            <a:r>
              <a:rPr dirty="0" err="1"/>
              <a:t>στοιχείο</a:t>
            </a:r>
            <a:r>
              <a:rPr dirty="0"/>
              <a:t> </a:t>
            </a:r>
            <a:r>
              <a:rPr dirty="0" err="1"/>
              <a:t>γι</a:t>
            </a:r>
            <a:r>
              <a:rPr dirty="0"/>
              <a:t>α τη θεμελίωση force majeure αποτελεί η προβλεψιμότητα (foreseeability) του γεγονότος. </a:t>
            </a:r>
            <a:r>
              <a:rPr dirty="0" err="1"/>
              <a:t>Εάν</a:t>
            </a:r>
            <a:r>
              <a:rPr dirty="0"/>
              <a:t> </a:t>
            </a:r>
            <a:r>
              <a:rPr dirty="0" err="1"/>
              <a:t>το</a:t>
            </a:r>
            <a:r>
              <a:rPr dirty="0"/>
              <a:t> </a:t>
            </a:r>
            <a:r>
              <a:rPr dirty="0" err="1"/>
              <a:t>γεγονός</a:t>
            </a:r>
            <a:r>
              <a:rPr dirty="0"/>
              <a:t> μπ</a:t>
            </a:r>
            <a:r>
              <a:rPr dirty="0" err="1"/>
              <a:t>ορούσε</a:t>
            </a:r>
            <a:r>
              <a:rPr dirty="0"/>
              <a:t> </a:t>
            </a:r>
            <a:r>
              <a:rPr dirty="0" err="1"/>
              <a:t>ευλόγως</a:t>
            </a:r>
            <a:r>
              <a:rPr dirty="0"/>
              <a:t> να π</a:t>
            </a:r>
            <a:r>
              <a:rPr dirty="0" err="1"/>
              <a:t>ρο</a:t>
            </a:r>
            <a:r>
              <a:rPr dirty="0"/>
              <a:t>βλεφθεί ή εντάσσεται στους συνήθεις επιχειρηματικούς κινδύνους, θεωρείται συνήθως ότι ο οφειλέτης έχει αναλάβει τον σχετικό κίνδυνο.</a:t>
            </a:r>
          </a:p>
          <a:p>
            <a:pPr marL="380207" indent="-380207" algn="just" defTabSz="905255">
              <a:spcBef>
                <a:spcPts val="900"/>
              </a:spcBef>
              <a:defRPr sz="1782"/>
            </a:pPr>
            <a:r>
              <a:rPr dirty="0"/>
              <a:t>Η </a:t>
            </a:r>
            <a:r>
              <a:rPr dirty="0" err="1"/>
              <a:t>εκτίμηση</a:t>
            </a:r>
            <a:r>
              <a:rPr dirty="0"/>
              <a:t> </a:t>
            </a:r>
            <a:r>
              <a:rPr dirty="0" err="1"/>
              <a:t>της</a:t>
            </a:r>
            <a:r>
              <a:rPr dirty="0"/>
              <a:t> π</a:t>
            </a:r>
            <a:r>
              <a:rPr dirty="0" err="1"/>
              <a:t>ρο</a:t>
            </a:r>
            <a:r>
              <a:rPr dirty="0"/>
              <a:t>βλεψιμότητας πραγματοποιείται συνήθως μέσω τριμερούς προσέγγισης: α)</a:t>
            </a:r>
            <a:r>
              <a:rPr lang="el-GR" dirty="0"/>
              <a:t> </a:t>
            </a:r>
            <a:r>
              <a:rPr dirty="0" err="1"/>
              <a:t>εξέτ</a:t>
            </a:r>
            <a:r>
              <a:rPr dirty="0"/>
              <a:t>αση της φύσης και του χρόνου επέλευσης του γεγονότος, β)</a:t>
            </a:r>
            <a:r>
              <a:rPr lang="el-GR" dirty="0"/>
              <a:t> </a:t>
            </a:r>
            <a:r>
              <a:rPr dirty="0"/>
              <a:t>α</a:t>
            </a:r>
            <a:r>
              <a:rPr dirty="0" err="1"/>
              <a:t>ξιολόγηση</a:t>
            </a:r>
            <a:r>
              <a:rPr dirty="0"/>
              <a:t> της πιθανότητας εμφάνισής του και γ)</a:t>
            </a:r>
            <a:r>
              <a:rPr lang="el-GR" dirty="0"/>
              <a:t> </a:t>
            </a:r>
            <a:r>
              <a:rPr dirty="0" err="1"/>
              <a:t>έλεγχος</a:t>
            </a:r>
            <a:r>
              <a:rPr dirty="0"/>
              <a:t> της συμβατικής κατανομής του κινδύνου μεταξύ των μερών.</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9</a:t>
            </a:fld>
            <a:endParaRPr lang="el-G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Η ΡΗΤΡΑ FORCE MAJEURE ΣΤΙΣ ΔΙΕΘΝΕΙΣ ΣΥΝΑΛΛΑΓΕΣ (4/4)"/>
          <p:cNvSpPr txBox="1">
            <a:spLocks noGrp="1"/>
          </p:cNvSpPr>
          <p:nvPr>
            <p:ph type="title"/>
          </p:nvPr>
        </p:nvSpPr>
        <p:spPr>
          <a:xfrm>
            <a:off x="978479" y="376815"/>
            <a:ext cx="7094103" cy="615727"/>
          </a:xfrm>
          <a:prstGeom prst="rect">
            <a:avLst/>
          </a:prstGeom>
        </p:spPr>
        <p:txBody>
          <a:bodyPr/>
          <a:lstStyle/>
          <a:p>
            <a:pPr defTabSz="777240">
              <a:defRPr sz="1785" b="1"/>
            </a:pPr>
            <a:r>
              <a:rPr dirty="0"/>
              <a:t>Η ΡΗΤΡΑ FORCE MAJEURE ΣΤΙΣ ΔΙΕΘΝΕΙΣ ΣΥΝΑΛΛΑΓΕΣ (4/4)</a:t>
            </a:r>
            <a:br>
              <a:rPr dirty="0"/>
            </a:br>
            <a:endParaRPr dirty="0"/>
          </a:p>
        </p:txBody>
      </p:sp>
      <p:sp>
        <p:nvSpPr>
          <p:cNvPr id="132" name="Χαρακτηριστικά παραδείγματα force majeure μπορεί να αποτελούν: φυσικές καταστροφές, πολεμικές συγκρούσεις, κρατικές απαγορεύσεις ή εμπάργκο, πανδημίες και συναφή κρατικά μέτρα (π.χ. COVID-19 lockdowns), τρομοκρατικές ενέργειες ή μέτρα αντιτρομοκρατικής π"/>
          <p:cNvSpPr txBox="1">
            <a:spLocks noGrp="1"/>
          </p:cNvSpPr>
          <p:nvPr>
            <p:ph type="body" idx="1"/>
          </p:nvPr>
        </p:nvSpPr>
        <p:spPr>
          <a:xfrm>
            <a:off x="911392" y="1496290"/>
            <a:ext cx="10948380" cy="4729019"/>
          </a:xfrm>
          <a:prstGeom prst="rect">
            <a:avLst/>
          </a:prstGeom>
        </p:spPr>
        <p:txBody>
          <a:bodyPr/>
          <a:lstStyle/>
          <a:p>
            <a:pPr algn="just"/>
            <a:r>
              <a:rPr dirty="0"/>
              <a:t>Χαρα</a:t>
            </a:r>
            <a:r>
              <a:rPr dirty="0" err="1"/>
              <a:t>κτηριστικά</a:t>
            </a:r>
            <a:r>
              <a:rPr dirty="0"/>
              <a:t> παρα</a:t>
            </a:r>
            <a:r>
              <a:rPr dirty="0" err="1"/>
              <a:t>δείγμ</a:t>
            </a:r>
            <a:r>
              <a:rPr dirty="0"/>
              <a:t>ατα force majeure μπορεί να αποτελούν: φυσικές καταστροφές, πολεμικές συγκρούσεις, κρατικές απαγορεύσεις ή εμπάργκο, πανδημίες και συναφή κρατικά μέτρα (π.χ. COVID-19 lockdowns), </a:t>
            </a:r>
            <a:r>
              <a:rPr dirty="0" err="1"/>
              <a:t>τρομοκρ</a:t>
            </a:r>
            <a:r>
              <a:rPr dirty="0"/>
              <a:t>ατικές ενέργειες ή μέτρα αντιτρομοκρατικής πολιτικής.</a:t>
            </a:r>
          </a:p>
          <a:p>
            <a:pPr algn="just"/>
            <a:r>
              <a:rPr dirty="0" err="1"/>
              <a:t>Οι</a:t>
            </a:r>
            <a:r>
              <a:rPr dirty="0"/>
              <a:t> </a:t>
            </a:r>
            <a:r>
              <a:rPr dirty="0" err="1"/>
              <a:t>τρομοκρ</a:t>
            </a:r>
            <a:r>
              <a:rPr dirty="0"/>
              <a:t>ατικές επιθέσεις της 11ης Σεπτεμβρίου 2001 (9/11), οδήγησαν στη συχνότερη ενσωμάτωση όρων περί τρομοκρατίας και κρατικών μέτρων ασφαλείας στις ρήτρες force majeure των διεθνών συμβάσεων.</a:t>
            </a:r>
          </a:p>
          <a:p>
            <a:pPr algn="just"/>
            <a:r>
              <a:rPr dirty="0"/>
              <a:t>Η πα</a:t>
            </a:r>
            <a:r>
              <a:rPr dirty="0" err="1"/>
              <a:t>νδημί</a:t>
            </a:r>
            <a:r>
              <a:rPr dirty="0"/>
              <a:t>α COVID-19 από την άλλη,</a:t>
            </a:r>
            <a:r>
              <a:rPr lang="el-GR" dirty="0"/>
              <a:t> </a:t>
            </a:r>
            <a:r>
              <a:rPr dirty="0"/>
              <a:t>α</a:t>
            </a:r>
            <a:r>
              <a:rPr dirty="0" err="1"/>
              <a:t>νέδειξε</a:t>
            </a:r>
            <a:r>
              <a:rPr dirty="0"/>
              <a:t> ότι κρίσιμο δεν είναι μόνο αν ένα γεγονός ήταν γενικά προβλέψιμο, αλλά και η ένταση και οι συγκεκριμένες συνέπειές του στη δυνατότητα εκτέλεσης της σύμβασης.</a:t>
            </a:r>
          </a:p>
          <a:p>
            <a:pPr algn="just"/>
            <a:r>
              <a:rPr dirty="0" err="1"/>
              <a:t>Συνολικά</a:t>
            </a:r>
            <a:r>
              <a:rPr dirty="0"/>
              <a:t>, η force majeure </a:t>
            </a:r>
            <a:r>
              <a:rPr dirty="0" err="1"/>
              <a:t>λειτουργεί</a:t>
            </a:r>
            <a:r>
              <a:rPr dirty="0"/>
              <a:t> </a:t>
            </a:r>
            <a:r>
              <a:rPr dirty="0" err="1"/>
              <a:t>ως</a:t>
            </a:r>
            <a:r>
              <a:rPr dirty="0"/>
              <a:t> </a:t>
            </a:r>
            <a:r>
              <a:rPr dirty="0" err="1"/>
              <a:t>εξ</a:t>
            </a:r>
            <a:r>
              <a:rPr dirty="0"/>
              <a:t>αιρετικός μηχανισμός απαλλαγής από την ευθύνη και εφαρμόζεται υπό αυστηρές προϋποθέσεις, με σκοπό τη διατήρηση της ασφάλειας των συναλλαγών και της αρχής “pacta sunt servanda”.</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10</a:t>
            </a:fld>
            <a:endParaRPr lang="el-G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Τίτλος 1"/>
          <p:cNvSpPr txBox="1">
            <a:spLocks noGrp="1"/>
          </p:cNvSpPr>
          <p:nvPr>
            <p:ph type="title"/>
          </p:nvPr>
        </p:nvSpPr>
        <p:spPr>
          <a:xfrm>
            <a:off x="931178" y="310393"/>
            <a:ext cx="9099513" cy="578841"/>
          </a:xfrm>
          <a:prstGeom prst="rect">
            <a:avLst/>
          </a:prstGeom>
        </p:spPr>
        <p:txBody>
          <a:bodyPr/>
          <a:lstStyle/>
          <a:p>
            <a:pPr defTabSz="832104">
              <a:defRPr sz="2002" b="1"/>
            </a:pPr>
            <a:r>
              <a:rPr dirty="0"/>
              <a:t>ΤΟ ΑΡΘΡΟ 79 CISG – ΠΑΡΑΓΡΑΦΟΣ 1 (ΑΠΑΛΛΑΓΗ ΤΟΥ ΟΦΕΙΛΕΤΗ ΤΗΣ ΠΑΡΟΧΗΣ)</a:t>
            </a:r>
          </a:p>
        </p:txBody>
      </p:sp>
      <p:sp>
        <p:nvSpPr>
          <p:cNvPr id="135" name="Θέση περιεχομένου 2"/>
          <p:cNvSpPr txBox="1">
            <a:spLocks noGrp="1"/>
          </p:cNvSpPr>
          <p:nvPr>
            <p:ph type="body" idx="1"/>
          </p:nvPr>
        </p:nvSpPr>
        <p:spPr>
          <a:xfrm>
            <a:off x="931177" y="1302327"/>
            <a:ext cx="10872134" cy="5417256"/>
          </a:xfrm>
          <a:prstGeom prst="rect">
            <a:avLst/>
          </a:prstGeom>
        </p:spPr>
        <p:txBody>
          <a:bodyPr/>
          <a:lstStyle/>
          <a:p>
            <a:pPr marL="0" indent="0" algn="just">
              <a:lnSpc>
                <a:spcPct val="84600"/>
              </a:lnSpc>
              <a:buSzTx/>
              <a:buNone/>
              <a:defRPr sz="1700" i="1"/>
            </a:pPr>
            <a:r>
              <a:rPr dirty="0"/>
              <a:t>“</a:t>
            </a:r>
            <a:r>
              <a:rPr dirty="0" err="1"/>
              <a:t>Έν</a:t>
            </a:r>
            <a:r>
              <a:rPr dirty="0"/>
              <a:t>ας συμβαλλόμενος δεν έχει ευθύνη για τη μη εκπλήρωση μιας από τις υποχρεώσεις του, αν αποδεικνύει ότι η μη εκπλήρωση οφειλόταν σε εμπόδιο κείμενο πέρα από το πεδίο επιρροής του και ότι δεν μπορούσε ευλόγως να αναμένεται από αυτόν να έχει λάβει υπόψη του το εμπόδιο κατά τα χρόνο της σύναψης της σύμβασης ή να έχει αποφύγει ή υπερβεί αυτό ή τις συνέπειές του”</a:t>
            </a:r>
            <a:r>
              <a:rPr i="0" dirty="0"/>
              <a:t>.</a:t>
            </a:r>
            <a:endParaRPr sz="1900" dirty="0"/>
          </a:p>
          <a:p>
            <a:pPr algn="just">
              <a:lnSpc>
                <a:spcPct val="84600"/>
              </a:lnSpc>
              <a:defRPr sz="1700"/>
            </a:pPr>
            <a:r>
              <a:rPr dirty="0" err="1"/>
              <a:t>Προϋ</a:t>
            </a:r>
            <a:r>
              <a:rPr dirty="0"/>
              <a:t>ποθέσεις απαλλαγής του οφειλέτη (πωλητή/αγοραστή) από την ευθύνη του: </a:t>
            </a:r>
            <a:endParaRPr sz="1900" i="1" dirty="0"/>
          </a:p>
          <a:p>
            <a:pPr lvl="1" algn="just">
              <a:lnSpc>
                <a:spcPct val="84600"/>
              </a:lnSpc>
              <a:spcBef>
                <a:spcPts val="500"/>
              </a:spcBef>
              <a:buFontTx/>
              <a:buChar char="❖"/>
              <a:defRPr sz="1700"/>
            </a:pPr>
            <a:r>
              <a:rPr dirty="0"/>
              <a:t>ύπα</a:t>
            </a:r>
            <a:r>
              <a:rPr dirty="0" err="1"/>
              <a:t>ρξη</a:t>
            </a:r>
            <a:r>
              <a:rPr dirty="0"/>
              <a:t> </a:t>
            </a:r>
            <a:r>
              <a:rPr dirty="0" err="1"/>
              <a:t>εμ</a:t>
            </a:r>
            <a:r>
              <a:rPr dirty="0"/>
              <a:t>ποδίου κείμενου πέραν του πεδίου επιρροής του οφειλέτη,</a:t>
            </a:r>
            <a:endParaRPr sz="1800" i="1" dirty="0"/>
          </a:p>
          <a:p>
            <a:pPr lvl="1" algn="just">
              <a:lnSpc>
                <a:spcPct val="84600"/>
              </a:lnSpc>
              <a:spcBef>
                <a:spcPts val="500"/>
              </a:spcBef>
              <a:buFontTx/>
              <a:buChar char="❖"/>
              <a:defRPr sz="1700"/>
            </a:pPr>
            <a:r>
              <a:rPr dirty="0"/>
              <a:t>α</a:t>
            </a:r>
            <a:r>
              <a:rPr dirty="0" err="1"/>
              <a:t>δυν</a:t>
            </a:r>
            <a:r>
              <a:rPr dirty="0"/>
              <a:t>αμία πρόβλεψης και αποφυγής του εμποδίου,</a:t>
            </a:r>
            <a:endParaRPr sz="1800" i="1" dirty="0"/>
          </a:p>
          <a:p>
            <a:pPr lvl="1" algn="just">
              <a:lnSpc>
                <a:spcPct val="84600"/>
              </a:lnSpc>
              <a:spcBef>
                <a:spcPts val="500"/>
              </a:spcBef>
              <a:buFontTx/>
              <a:buChar char="❖"/>
              <a:defRPr sz="1700"/>
            </a:pPr>
            <a:r>
              <a:rPr dirty="0"/>
              <a:t>ύπα</a:t>
            </a:r>
            <a:r>
              <a:rPr dirty="0" err="1"/>
              <a:t>ρξη</a:t>
            </a:r>
            <a:r>
              <a:rPr dirty="0"/>
              <a:t> α</a:t>
            </a:r>
            <a:r>
              <a:rPr dirty="0" err="1"/>
              <a:t>ιτιώδους</a:t>
            </a:r>
            <a:r>
              <a:rPr dirty="0"/>
              <a:t> </a:t>
            </a:r>
            <a:r>
              <a:rPr dirty="0" err="1"/>
              <a:t>συνάφει</a:t>
            </a:r>
            <a:r>
              <a:rPr dirty="0"/>
              <a:t>ας μεταξύ του εμποδίου και της μη εκπλήρωσης της υποχρέωσης.</a:t>
            </a:r>
            <a:endParaRPr sz="1900" i="1" dirty="0"/>
          </a:p>
          <a:p>
            <a:pPr algn="just">
              <a:lnSpc>
                <a:spcPct val="84600"/>
              </a:lnSpc>
              <a:defRPr sz="1700"/>
            </a:pPr>
            <a:r>
              <a:rPr dirty="0"/>
              <a:t>Α΄ π</a:t>
            </a:r>
            <a:r>
              <a:rPr dirty="0" err="1"/>
              <a:t>ροϋ</a:t>
            </a:r>
            <a:r>
              <a:rPr dirty="0"/>
              <a:t>πόθεση: </a:t>
            </a:r>
            <a:endParaRPr sz="1800" dirty="0"/>
          </a:p>
          <a:p>
            <a:pPr marL="0" indent="0" algn="just">
              <a:lnSpc>
                <a:spcPct val="84600"/>
              </a:lnSpc>
              <a:buSzTx/>
              <a:buNone/>
              <a:defRPr sz="1700"/>
            </a:pPr>
            <a:r>
              <a:rPr dirty="0" err="1"/>
              <a:t>Tο</a:t>
            </a:r>
            <a:r>
              <a:rPr dirty="0"/>
              <a:t> </a:t>
            </a:r>
            <a:r>
              <a:rPr dirty="0" err="1"/>
              <a:t>εμ</a:t>
            </a:r>
            <a:r>
              <a:rPr dirty="0"/>
              <a:t>πόδιο που ανακύπτει πρέπει να οφείλεται σε κάποιο περιστατικό εκτός του πεδίου επιρροής του οφειλέτη. </a:t>
            </a:r>
            <a:r>
              <a:rPr dirty="0" err="1"/>
              <a:t>Πρόκειτ</a:t>
            </a:r>
            <a:r>
              <a:rPr dirty="0"/>
              <a:t>αι για καταστάσεις που συνιστούν ανωτέρα βία, δηλαδή μεταξύ άλλων, για φυσικά φαινόμενα, για γεγονότα που σχετίζονται με την πολιτική και κοινωνική ζωή ενός κράτους (π.χ. π</a:t>
            </a:r>
            <a:r>
              <a:rPr dirty="0" err="1"/>
              <a:t>όλεμος</a:t>
            </a:r>
            <a:r>
              <a:rPr dirty="0"/>
              <a:t>, </a:t>
            </a:r>
            <a:r>
              <a:rPr dirty="0" err="1"/>
              <a:t>γενική</a:t>
            </a:r>
            <a:r>
              <a:rPr dirty="0"/>
              <a:t> επα</a:t>
            </a:r>
            <a:r>
              <a:rPr dirty="0" err="1"/>
              <a:t>νάστ</a:t>
            </a:r>
            <a:r>
              <a:rPr dirty="0"/>
              <a:t>αση), για νομικά προσκόμματα (π.χ. απα</a:t>
            </a:r>
            <a:r>
              <a:rPr dirty="0" err="1"/>
              <a:t>γόρευση</a:t>
            </a:r>
            <a:r>
              <a:rPr dirty="0"/>
              <a:t> </a:t>
            </a:r>
            <a:r>
              <a:rPr dirty="0" err="1"/>
              <a:t>εισ</a:t>
            </a:r>
            <a:r>
              <a:rPr dirty="0"/>
              <a:t>αγωγών και εξαγωγών ορισμένων προϊόντων), για συναλλαγματικούς περιορισμούς και για διάφορα τυχαία περιστατικά (π.χ. β</a:t>
            </a:r>
            <a:r>
              <a:rPr dirty="0" err="1"/>
              <a:t>ύθιση</a:t>
            </a:r>
            <a:r>
              <a:rPr dirty="0"/>
              <a:t> π</a:t>
            </a:r>
            <a:r>
              <a:rPr dirty="0" err="1"/>
              <a:t>λοίου</a:t>
            </a:r>
            <a:r>
              <a:rPr dirty="0"/>
              <a:t>, </a:t>
            </a:r>
            <a:r>
              <a:rPr dirty="0" err="1"/>
              <a:t>κλο</a:t>
            </a:r>
            <a:r>
              <a:rPr dirty="0"/>
              <a:t>πή εμπορευμάτων, καταστροφή εργοστασίου). </a:t>
            </a:r>
            <a:endParaRPr sz="1800" dirty="0"/>
          </a:p>
          <a:p>
            <a:pPr marL="0" indent="0" algn="just">
              <a:lnSpc>
                <a:spcPct val="84600"/>
              </a:lnSpc>
              <a:buSzTx/>
              <a:buNone/>
              <a:defRPr sz="1700" b="1"/>
            </a:pPr>
            <a:r>
              <a:rPr dirty="0"/>
              <a:t>Δεν</a:t>
            </a:r>
            <a:r>
              <a:rPr b="0" dirty="0"/>
              <a:t> κα</a:t>
            </a:r>
            <a:r>
              <a:rPr b="0" dirty="0" err="1"/>
              <a:t>λύ</a:t>
            </a:r>
            <a:r>
              <a:rPr b="0" dirty="0"/>
              <a:t>πτονται από το άρθρο 79 CISG περιπτώσεις που ο οφειλέτης αδυνατεί να εκπληρώσει την παροχή του λόγω ασθένειας, επιχειρηματικής αποτυχίας, οποιασδήποτε βλάβης στην επιχείρησή του, απεργίας των εργαζομένων στην επιχείρησή του, πτώχευσης, σφάλματος του προσωπικού της επιχείρησής του, αδυναμίας του να προμηθευτεί πρώτες ύλες ή τα προς πώληση προϊόντα. </a:t>
            </a:r>
            <a:r>
              <a:rPr b="0" dirty="0" err="1"/>
              <a:t>Όλ</a:t>
            </a:r>
            <a:r>
              <a:rPr b="0" dirty="0"/>
              <a:t>α αυτά θεωρείται ότι εμπίπτουν στο πεδίο επιρροής του οφειλέτη και συνεπώς φέρει τον κίνδυνο ο ίδιος.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11</a:t>
            </a:fld>
            <a:endParaRPr lang="el-G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Τίτλος 1"/>
          <p:cNvSpPr txBox="1">
            <a:spLocks noGrp="1"/>
          </p:cNvSpPr>
          <p:nvPr>
            <p:ph type="title"/>
          </p:nvPr>
        </p:nvSpPr>
        <p:spPr>
          <a:xfrm>
            <a:off x="914400" y="397164"/>
            <a:ext cx="9840288" cy="526471"/>
          </a:xfrm>
          <a:prstGeom prst="rect">
            <a:avLst/>
          </a:prstGeom>
        </p:spPr>
        <p:txBody>
          <a:bodyPr/>
          <a:lstStyle/>
          <a:p>
            <a:pPr defTabSz="795527">
              <a:defRPr sz="1914" b="1"/>
            </a:pPr>
            <a:r>
              <a:rPr dirty="0"/>
              <a:t>ΤΟ ΑΡΘΡΟ 79 CISG – ΠΑΡΑΓΡΑΦΟΣ 1 (ΑΠΑΛΛΑΓΗ ΤΟΥ ΟΦΕΙΛΕΤΗ ΤΗΣ ΠΑΡΟΧΗΣ)</a:t>
            </a:r>
          </a:p>
        </p:txBody>
      </p:sp>
      <p:sp>
        <p:nvSpPr>
          <p:cNvPr id="138" name="Θέση περιεχομένου 2"/>
          <p:cNvSpPr txBox="1">
            <a:spLocks noGrp="1"/>
          </p:cNvSpPr>
          <p:nvPr>
            <p:ph type="body" idx="1"/>
          </p:nvPr>
        </p:nvSpPr>
        <p:spPr>
          <a:xfrm>
            <a:off x="914398" y="1302327"/>
            <a:ext cx="10964413" cy="5375310"/>
          </a:xfrm>
          <a:prstGeom prst="rect">
            <a:avLst/>
          </a:prstGeom>
        </p:spPr>
        <p:txBody>
          <a:bodyPr/>
          <a:lstStyle/>
          <a:p>
            <a:pPr algn="just">
              <a:defRPr sz="1800"/>
            </a:pPr>
            <a:r>
              <a:rPr dirty="0"/>
              <a:t>Β΄ π</a:t>
            </a:r>
            <a:r>
              <a:rPr dirty="0" err="1"/>
              <a:t>ροϋ</a:t>
            </a:r>
            <a:r>
              <a:rPr dirty="0"/>
              <a:t>πόθεση: </a:t>
            </a:r>
          </a:p>
          <a:p>
            <a:pPr marL="0" indent="0" algn="just">
              <a:buSzTx/>
              <a:buNone/>
              <a:defRPr sz="1800"/>
            </a:pPr>
            <a:r>
              <a:rPr dirty="0"/>
              <a:t>Η ύπα</a:t>
            </a:r>
            <a:r>
              <a:rPr dirty="0" err="1"/>
              <a:t>ρξη</a:t>
            </a:r>
            <a:r>
              <a:rPr dirty="0"/>
              <a:t> </a:t>
            </a:r>
            <a:r>
              <a:rPr dirty="0" err="1"/>
              <a:t>εμ</a:t>
            </a:r>
            <a:r>
              <a:rPr dirty="0"/>
              <a:t>ποδίου εκτός της σφαίρας επιρροής του οφειλέτη δεν αρκεί για να απαλλαγεί αυτός από την ευθύνη του προς αποζημίωση, αφού πρέπει επιπλέον να μην ήταν εύλογο να αναμένει κανείς από τον οφειλέτη να το έχει λάβει υπόψη του κατά τη σύναψη της σύμβασης ή να το έχει αποφύγει ή να έχει υπερβεί αυτό ή τις συνέπειές του. </a:t>
            </a:r>
            <a:r>
              <a:rPr dirty="0" err="1"/>
              <a:t>Συνε</a:t>
            </a:r>
            <a:r>
              <a:rPr dirty="0"/>
              <a:t>πώς, πρέπει να πρόκειται για </a:t>
            </a:r>
            <a:r>
              <a:rPr b="1" dirty="0"/>
              <a:t>απρόβλεπτο και ανυπέρβλητο εμπόδιο</a:t>
            </a:r>
            <a:r>
              <a:rPr dirty="0"/>
              <a:t>. </a:t>
            </a:r>
            <a:r>
              <a:rPr dirty="0" err="1"/>
              <a:t>Γι</a:t>
            </a:r>
            <a:r>
              <a:rPr dirty="0"/>
              <a:t>α να διαπιστωθεί πότε αναμένεται εύλογα από τον εκάστοτε οφειλέτη να έχει λάβει υπόψη το εμπόδιο θα πρέπει να ερμηνεύεται η σύμβαση με βάση τα κριτήρια του άρθρου 8 CISG και να διερευνάται η τυχόν ύπαρξη καθιερωμένης πρακτικής μεταξύ των μερών κατ’ άρθρο 9 § 1 ή εάν τα μέρη είχαν εφαρμόσει σιωπηρά κάποια συναλλακτική συνήθεια του διεθνούς εμπορίου οικεία στον αντίστοιχο κύκλο συναλλαγών κατ’ άρθρο 9 § 2.  </a:t>
            </a:r>
          </a:p>
          <a:p>
            <a:pPr marL="0" indent="0" algn="just">
              <a:buSzTx/>
              <a:buNone/>
              <a:defRPr sz="1800"/>
            </a:pPr>
            <a:r>
              <a:rPr dirty="0"/>
              <a:t>Η </a:t>
            </a:r>
            <a:r>
              <a:rPr dirty="0" err="1"/>
              <a:t>δυν</a:t>
            </a:r>
            <a:r>
              <a:rPr dirty="0"/>
              <a:t>ατότητα πρόβλεψης του εμποδίου κρίνεται με βάση τον μέσο συνετό συναλλασσόμενο του αντίστοιχου κλάδου συναλλαγών. </a:t>
            </a:r>
            <a:r>
              <a:rPr dirty="0" err="1"/>
              <a:t>Συνε</a:t>
            </a:r>
            <a:r>
              <a:rPr dirty="0"/>
              <a:t>πώς ο οφειλέτης θα πρέπει κατά το χρόνο σύναψης της σύμβασης να είχε επιδείξει την επιμέλεια που αναμένεται να επιδείξει ο μέσος συνετός συναλλασσόμενος στον ίδιο κύκλο συναλλαγών. </a:t>
            </a:r>
            <a:r>
              <a:rPr dirty="0" err="1"/>
              <a:t>Όσον</a:t>
            </a:r>
            <a:r>
              <a:rPr dirty="0"/>
              <a:t> α</a:t>
            </a:r>
            <a:r>
              <a:rPr dirty="0" err="1"/>
              <a:t>φορά</a:t>
            </a:r>
            <a:r>
              <a:rPr dirty="0"/>
              <a:t> </a:t>
            </a:r>
            <a:r>
              <a:rPr dirty="0" err="1"/>
              <a:t>την</a:t>
            </a:r>
            <a:r>
              <a:rPr dirty="0"/>
              <a:t> α</a:t>
            </a:r>
            <a:r>
              <a:rPr dirty="0" err="1"/>
              <a:t>δυν</a:t>
            </a:r>
            <a:r>
              <a:rPr dirty="0"/>
              <a:t>αμία αποφυγής ή υπέρβασης του εμποδίου και των συνεπειών του, θα πρέπει και πάλι να αποδειχθεί ότι ο οφειλέτης ενήργησε όπως ο μέσος συνετός συναλλασσόμενος του οικείου κλάδου συναλλαγών. </a:t>
            </a:r>
            <a:r>
              <a:rPr dirty="0" err="1"/>
              <a:t>Το</a:t>
            </a:r>
            <a:r>
              <a:rPr dirty="0"/>
              <a:t> β</a:t>
            </a:r>
            <a:r>
              <a:rPr dirty="0" err="1"/>
              <a:t>άρος</a:t>
            </a:r>
            <a:r>
              <a:rPr dirty="0"/>
              <a:t> απ</a:t>
            </a:r>
            <a:r>
              <a:rPr dirty="0" err="1"/>
              <a:t>όδειξης</a:t>
            </a:r>
            <a:r>
              <a:rPr dirty="0"/>
              <a:t> </a:t>
            </a:r>
            <a:r>
              <a:rPr dirty="0" err="1"/>
              <a:t>όλων</a:t>
            </a:r>
            <a:r>
              <a:rPr dirty="0"/>
              <a:t> </a:t>
            </a:r>
            <a:r>
              <a:rPr dirty="0" err="1"/>
              <a:t>των</a:t>
            </a:r>
            <a:r>
              <a:rPr dirty="0"/>
              <a:t> παραπ</a:t>
            </a:r>
            <a:r>
              <a:rPr dirty="0" err="1"/>
              <a:t>άνω</a:t>
            </a:r>
            <a:r>
              <a:rPr dirty="0"/>
              <a:t> </a:t>
            </a:r>
            <a:r>
              <a:rPr dirty="0" err="1"/>
              <a:t>έχει</a:t>
            </a:r>
            <a:r>
              <a:rPr dirty="0"/>
              <a:t> ο </a:t>
            </a:r>
            <a:r>
              <a:rPr dirty="0" err="1"/>
              <a:t>οφειλέτης</a:t>
            </a:r>
            <a:r>
              <a:rPr dirty="0"/>
              <a:t> </a:t>
            </a:r>
            <a:r>
              <a:rPr dirty="0" err="1"/>
              <a:t>της</a:t>
            </a:r>
            <a:r>
              <a:rPr dirty="0"/>
              <a:t> πα</a:t>
            </a:r>
            <a:r>
              <a:rPr dirty="0" err="1"/>
              <a:t>ροχής</a:t>
            </a:r>
            <a:r>
              <a:rPr dirty="0"/>
              <a:t>, α</a:t>
            </a:r>
            <a:r>
              <a:rPr dirty="0" err="1"/>
              <a:t>υτός</a:t>
            </a:r>
            <a:r>
              <a:rPr dirty="0"/>
              <a:t> </a:t>
            </a:r>
            <a:r>
              <a:rPr dirty="0" err="1"/>
              <a:t>δηλ</a:t>
            </a:r>
            <a:r>
              <a:rPr dirty="0"/>
              <a:t>αδή που επικαλείται την εφαρμογή του άρθρου 79 CISG.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12</a:t>
            </a:fld>
            <a:endParaRPr lang="el-G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Τίτλος 1"/>
          <p:cNvSpPr txBox="1">
            <a:spLocks noGrp="1"/>
          </p:cNvSpPr>
          <p:nvPr>
            <p:ph type="title"/>
          </p:nvPr>
        </p:nvSpPr>
        <p:spPr>
          <a:xfrm>
            <a:off x="906011" y="310393"/>
            <a:ext cx="10066789" cy="604007"/>
          </a:xfrm>
          <a:prstGeom prst="rect">
            <a:avLst/>
          </a:prstGeom>
        </p:spPr>
        <p:txBody>
          <a:bodyPr/>
          <a:lstStyle/>
          <a:p>
            <a:pPr defTabSz="813816">
              <a:defRPr sz="1958" b="1"/>
            </a:pPr>
            <a:r>
              <a:t>ΤΟ ΑΡΘΡΟ 79 CISG – ΠΑΡΑΓΡΑΦΟΣ 1 (ΑΠΑΛΛΑΓΗ ΤΟΥ ΟΦΕΙΛΕΤΗ ΤΗΣ ΠΑΡΟΧΗΣ)</a:t>
            </a:r>
          </a:p>
        </p:txBody>
      </p:sp>
      <p:sp>
        <p:nvSpPr>
          <p:cNvPr id="141" name="Θέση περιεχομένου 2"/>
          <p:cNvSpPr txBox="1">
            <a:spLocks noGrp="1"/>
          </p:cNvSpPr>
          <p:nvPr>
            <p:ph type="body" idx="1"/>
          </p:nvPr>
        </p:nvSpPr>
        <p:spPr>
          <a:xfrm>
            <a:off x="906011" y="1275126"/>
            <a:ext cx="10813409" cy="5410901"/>
          </a:xfrm>
          <a:prstGeom prst="rect">
            <a:avLst/>
          </a:prstGeom>
        </p:spPr>
        <p:txBody>
          <a:bodyPr/>
          <a:lstStyle/>
          <a:p>
            <a:pPr algn="just">
              <a:defRPr sz="1800"/>
            </a:pPr>
            <a:r>
              <a:rPr dirty="0"/>
              <a:t>Γ΄ π</a:t>
            </a:r>
            <a:r>
              <a:rPr dirty="0" err="1"/>
              <a:t>ροϋ</a:t>
            </a:r>
            <a:r>
              <a:rPr dirty="0"/>
              <a:t>πόθεση:</a:t>
            </a:r>
          </a:p>
          <a:p>
            <a:pPr marL="0" indent="0" algn="just">
              <a:buSzTx/>
              <a:buNone/>
              <a:defRPr sz="1800"/>
            </a:pPr>
            <a:r>
              <a:rPr dirty="0"/>
              <a:t> </a:t>
            </a:r>
            <a:r>
              <a:rPr dirty="0" err="1"/>
              <a:t>Το</a:t>
            </a:r>
            <a:r>
              <a:rPr dirty="0"/>
              <a:t> </a:t>
            </a:r>
            <a:r>
              <a:rPr dirty="0" err="1"/>
              <a:t>εμ</a:t>
            </a:r>
            <a:r>
              <a:rPr dirty="0"/>
              <a:t>πόδιο, το οποίο δεν μπορούσε να προβλέψει και να αποφύγει ο οφειλέτης, θα πρέπει να συνδέεται αιτιωδώς με την αδυναμία εκπλήρωσης και μάλιστα, να αποτελεί τη μόνη αιτία αυτής. </a:t>
            </a:r>
            <a:r>
              <a:rPr dirty="0" err="1"/>
              <a:t>Έτσι</a:t>
            </a:r>
            <a:r>
              <a:rPr dirty="0"/>
              <a:t>, ο </a:t>
            </a:r>
            <a:r>
              <a:rPr dirty="0" err="1"/>
              <a:t>οφειλέτης</a:t>
            </a:r>
            <a:r>
              <a:rPr dirty="0"/>
              <a:t> </a:t>
            </a:r>
            <a:r>
              <a:rPr dirty="0" err="1"/>
              <a:t>δεν</a:t>
            </a:r>
            <a:r>
              <a:rPr dirty="0"/>
              <a:t> απα</a:t>
            </a:r>
            <a:r>
              <a:rPr dirty="0" err="1"/>
              <a:t>λλάσσετ</a:t>
            </a:r>
            <a:r>
              <a:rPr dirty="0"/>
              <a:t>αι βάσει του άρθρου 79 CISG εάν η μη εκπλήρωση οφείλεται όχι μόνο σε απρόβλεπτο και ανυπέρβλητο εμπόδιο αλλά και στη δική του αντισυμβατική συμπεριφορά. </a:t>
            </a:r>
            <a:r>
              <a:rPr dirty="0" err="1"/>
              <a:t>Όμως</a:t>
            </a:r>
            <a:r>
              <a:rPr dirty="0"/>
              <a:t>, υπ</a:t>
            </a:r>
            <a:r>
              <a:rPr dirty="0" err="1"/>
              <a:t>οστηρίζετ</a:t>
            </a:r>
            <a:r>
              <a:rPr dirty="0"/>
              <a:t>αι και η άποψη ότι εάν το πράγμα θα καταστρέφονταν τυχαία ούτως ή άλλως, ακόμα κι αν ο οφειλέτης αθετήσει τη σύμβαση, η μία αιτία επικαλύπτει την άλλη. </a:t>
            </a:r>
            <a:r>
              <a:rPr dirty="0" err="1"/>
              <a:t>Έτσι</a:t>
            </a:r>
            <a:r>
              <a:rPr dirty="0"/>
              <a:t>, αν π.χ. ο π</a:t>
            </a:r>
            <a:r>
              <a:rPr dirty="0" err="1"/>
              <a:t>ωλητής</a:t>
            </a:r>
            <a:r>
              <a:rPr dirty="0"/>
              <a:t> πα</a:t>
            </a:r>
            <a:r>
              <a:rPr dirty="0" err="1"/>
              <a:t>ρέλειψε</a:t>
            </a:r>
            <a:r>
              <a:rPr dirty="0"/>
              <a:t> να </a:t>
            </a:r>
            <a:r>
              <a:rPr dirty="0" err="1"/>
              <a:t>συσκευάσει</a:t>
            </a:r>
            <a:r>
              <a:rPr dirty="0"/>
              <a:t> τα </a:t>
            </a:r>
            <a:r>
              <a:rPr dirty="0" err="1"/>
              <a:t>εμ</a:t>
            </a:r>
            <a:r>
              <a:rPr dirty="0"/>
              <a:t>πορεύματα με τον προσήκοντα τρόπο αλλά στη συνέχεια το πλοίο ή το αεροπλάνο με το οποίο μεταφέρονται καταστραφεί λόγω καιρικού φαινομένου, η καταστροφή αυτή συνιστά εμπόδιο κατά το άρθρο 79 και υπερκαλύπτει την μη ορθή συσκευασία (αθέτηση της σύμβασης). </a:t>
            </a:r>
          </a:p>
          <a:p>
            <a:pPr marL="0" indent="0" algn="ctr">
              <a:buSzTx/>
              <a:buNone/>
              <a:defRPr sz="1800" b="1"/>
            </a:pPr>
            <a:r>
              <a:rPr dirty="0"/>
              <a:t>*****</a:t>
            </a:r>
          </a:p>
          <a:p>
            <a:pPr algn="just">
              <a:defRPr sz="1800"/>
            </a:pPr>
            <a:r>
              <a:rPr dirty="0"/>
              <a:t>Από τα παραπ</a:t>
            </a:r>
            <a:r>
              <a:rPr dirty="0" err="1"/>
              <a:t>άνω</a:t>
            </a:r>
            <a:r>
              <a:rPr dirty="0"/>
              <a:t> κα</a:t>
            </a:r>
            <a:r>
              <a:rPr dirty="0" err="1"/>
              <a:t>θίστ</a:t>
            </a:r>
            <a:r>
              <a:rPr dirty="0"/>
              <a:t>αται σαφές ότι είναι πολύ σημαντικό τα μέρη να συνομολογούν κατά τη σύναψη της σύμβασής τους όρους (ήτοι ιδίως ρήτρες force majeure και hardship) βάσει των οποίων να ρυθμίζουν την ευθύνη τους για την περίπτωση επέλευσης εμποδίων όπως τα παραπάνω, καθώς διαφορετικά θα είναι δύσκολο να αποδείξουν τις προϋποθέσεις του άρθρου 79 CISG. Επ</a:t>
            </a:r>
            <a:r>
              <a:rPr dirty="0" err="1"/>
              <a:t>ίσης</a:t>
            </a:r>
            <a:r>
              <a:rPr dirty="0"/>
              <a:t>, </a:t>
            </a:r>
            <a:r>
              <a:rPr dirty="0" err="1"/>
              <a:t>σκό</a:t>
            </a:r>
            <a:r>
              <a:rPr dirty="0"/>
              <a:t>πιμο κρίνεται ιδίως σε συμβάσεις πώλησης με μεγάλο χρηματικό αντικείμενο, να συνάπτουν τα μέρη ασφαλιστικές συμβάσεις για την κάλυψη της ζημίας που ενδέχεται να επέλθει από περιστατικά όπως αυτά που αναφέρθηκαν παραπάνω.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13</a:t>
            </a:fld>
            <a:endParaRPr lang="el-G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Τίτλος 1"/>
          <p:cNvSpPr txBox="1">
            <a:spLocks noGrp="1"/>
          </p:cNvSpPr>
          <p:nvPr>
            <p:ph type="title"/>
          </p:nvPr>
        </p:nvSpPr>
        <p:spPr>
          <a:xfrm>
            <a:off x="906012" y="243281"/>
            <a:ext cx="9170862" cy="620785"/>
          </a:xfrm>
          <a:prstGeom prst="rect">
            <a:avLst/>
          </a:prstGeom>
        </p:spPr>
        <p:txBody>
          <a:bodyPr/>
          <a:lstStyle/>
          <a:p>
            <a:pPr>
              <a:defRPr sz="2200" b="1"/>
            </a:pPr>
            <a:r>
              <a:rPr dirty="0"/>
              <a:t>Κα</a:t>
            </a:r>
            <a:r>
              <a:rPr dirty="0" err="1"/>
              <a:t>λύ</a:t>
            </a:r>
            <a:r>
              <a:rPr dirty="0"/>
              <a:t>πτει το άρθρο 79 CISG</a:t>
            </a:r>
            <a:r>
              <a:rPr b="0" dirty="0"/>
              <a:t> </a:t>
            </a:r>
            <a:r>
              <a:rPr dirty="0"/>
              <a:t>περιπτώσεις δυσχέρειας εκπλήρωσης?  </a:t>
            </a:r>
          </a:p>
        </p:txBody>
      </p:sp>
      <p:sp>
        <p:nvSpPr>
          <p:cNvPr id="144" name="Θέση περιεχομένου 2"/>
          <p:cNvSpPr txBox="1">
            <a:spLocks noGrp="1"/>
          </p:cNvSpPr>
          <p:nvPr>
            <p:ph type="body" idx="1"/>
          </p:nvPr>
        </p:nvSpPr>
        <p:spPr>
          <a:xfrm>
            <a:off x="838898" y="939567"/>
            <a:ext cx="11148971" cy="5830350"/>
          </a:xfrm>
          <a:prstGeom prst="rect">
            <a:avLst/>
          </a:prstGeom>
        </p:spPr>
        <p:txBody>
          <a:bodyPr/>
          <a:lstStyle/>
          <a:p>
            <a:pPr marL="380207" indent="-380207" algn="just" defTabSz="905255">
              <a:lnSpc>
                <a:spcPct val="84600"/>
              </a:lnSpc>
              <a:spcBef>
                <a:spcPts val="900"/>
              </a:spcBef>
              <a:defRPr sz="1782"/>
            </a:pPr>
            <a:r>
              <a:rPr dirty="0" err="1"/>
              <a:t>Το</a:t>
            </a:r>
            <a:r>
              <a:rPr dirty="0"/>
              <a:t> </a:t>
            </a:r>
            <a:r>
              <a:rPr dirty="0" err="1"/>
              <a:t>άρθρο</a:t>
            </a:r>
            <a:r>
              <a:rPr dirty="0"/>
              <a:t> 79 CISG ανα</a:t>
            </a:r>
            <a:r>
              <a:rPr dirty="0" err="1"/>
              <a:t>φέρετ</a:t>
            </a:r>
            <a:r>
              <a:rPr dirty="0"/>
              <a:t>αι σε περιπτώσεις ανωτέρας βίας, δηλαδή περιπτώσεις όπου η παροχή έχει καταστεί αδύνατη εξαιτίας απρόβλεπτων και ανυπέρβλητων εμποδίων. Υπ</a:t>
            </a:r>
            <a:r>
              <a:rPr dirty="0" err="1"/>
              <a:t>άρχει</a:t>
            </a:r>
            <a:r>
              <a:rPr dirty="0"/>
              <a:t> </a:t>
            </a:r>
            <a:r>
              <a:rPr dirty="0" err="1"/>
              <a:t>έντονη</a:t>
            </a:r>
            <a:r>
              <a:rPr dirty="0"/>
              <a:t> α</a:t>
            </a:r>
            <a:r>
              <a:rPr dirty="0" err="1"/>
              <a:t>μφισ</a:t>
            </a:r>
            <a:r>
              <a:rPr dirty="0"/>
              <a:t>βήτηση για το εάν καλύπτει και περιπτώσεις δυσχέρειας εκπλήρωσης της παροχής του ενός συμβαλλομένου, δηλαδή περιπτώσεις όπου η παροχή έχει καταστεί υπέρμετρα επαχθής για τον συμβαλλόμενο αυτόν. </a:t>
            </a:r>
            <a:r>
              <a:rPr dirty="0" err="1"/>
              <a:t>Ειδικότερ</a:t>
            </a:r>
            <a:r>
              <a:rPr dirty="0"/>
              <a:t>α, το ζήτημα είναι εάν εμπίπτει στην έννοια του “εμποδίου” (impediment) της παραγράφου 1 του άρθρου 79 η περίπτωση της δυσχέρειας εκπλήρωσης λόγω απρόβλεπτης </a:t>
            </a:r>
            <a:r>
              <a:rPr lang="el-GR" dirty="0"/>
              <a:t>και </a:t>
            </a:r>
            <a:r>
              <a:rPr dirty="0" err="1"/>
              <a:t>ριζικής</a:t>
            </a:r>
            <a:r>
              <a:rPr dirty="0"/>
              <a:t> μεταβολής των συνθηκών. </a:t>
            </a:r>
          </a:p>
          <a:p>
            <a:pPr marL="380207" indent="-380207" algn="just" defTabSz="905255">
              <a:lnSpc>
                <a:spcPct val="84600"/>
              </a:lnSpc>
              <a:spcBef>
                <a:spcPts val="900"/>
              </a:spcBef>
              <a:defRPr sz="1782"/>
            </a:pPr>
            <a:r>
              <a:rPr dirty="0" err="1"/>
              <a:t>Το</a:t>
            </a:r>
            <a:r>
              <a:rPr dirty="0"/>
              <a:t> </a:t>
            </a:r>
            <a:r>
              <a:rPr dirty="0" err="1"/>
              <a:t>ζήτημ</a:t>
            </a:r>
            <a:r>
              <a:rPr dirty="0"/>
              <a:t>α αυτό είναι αμφισβητούμενο και έχουν διατυπωθεί πολλές διαφορετικές απόψεις σχετικά. </a:t>
            </a:r>
          </a:p>
          <a:p>
            <a:pPr marL="380207" indent="-380207" algn="just" defTabSz="905255">
              <a:lnSpc>
                <a:spcPct val="84600"/>
              </a:lnSpc>
              <a:spcBef>
                <a:spcPts val="900"/>
              </a:spcBef>
              <a:defRPr sz="1782"/>
            </a:pPr>
            <a:r>
              <a:rPr dirty="0" err="1"/>
              <a:t>Σύμφων</a:t>
            </a:r>
            <a:r>
              <a:rPr dirty="0"/>
              <a:t>α με μία άποψη, το άρθρο 79 καλύπτει τις περιπτώσεις αυτές. </a:t>
            </a:r>
            <a:r>
              <a:rPr dirty="0" err="1"/>
              <a:t>Αυτό</a:t>
            </a:r>
            <a:r>
              <a:rPr dirty="0"/>
              <a:t> υπ</a:t>
            </a:r>
            <a:r>
              <a:rPr dirty="0" err="1"/>
              <a:t>οστήριξε</a:t>
            </a:r>
            <a:r>
              <a:rPr dirty="0"/>
              <a:t> και η Άπ</a:t>
            </a:r>
            <a:r>
              <a:rPr dirty="0" err="1"/>
              <a:t>οψη</a:t>
            </a:r>
            <a:r>
              <a:rPr dirty="0"/>
              <a:t> υπ’ α</a:t>
            </a:r>
            <a:r>
              <a:rPr dirty="0" err="1"/>
              <a:t>ριθμόν</a:t>
            </a:r>
            <a:r>
              <a:rPr dirty="0"/>
              <a:t> 7 </a:t>
            </a:r>
            <a:r>
              <a:rPr dirty="0" err="1"/>
              <a:t>του</a:t>
            </a:r>
            <a:r>
              <a:rPr lang="el-GR" dirty="0"/>
              <a:t> Γνωμοδοτικού</a:t>
            </a:r>
            <a:r>
              <a:rPr dirty="0"/>
              <a:t> Συμβουλίου της CISG το 2008, κατά την οποία </a:t>
            </a:r>
            <a:r>
              <a:rPr i="1" dirty="0"/>
              <a:t>«Μια αλλαγή στις περιστάσεις που δεν θα μπορούσε εύλογα να αναμένεται ότι θα είχε ληφθεί υπόψη, καθιστώντας την εκτέλεση υπερβολικά επαχθή («hardship»), μπορεί να χαρακτηριστεί ως «εμπόδιο» βάσει του Άρθρου 79(1). Η </a:t>
            </a:r>
            <a:r>
              <a:rPr i="1" dirty="0" err="1"/>
              <a:t>δι</a:t>
            </a:r>
            <a:r>
              <a:rPr i="1" dirty="0"/>
              <a:t>ατύπωση του Άρθρου 79 δεν εξισώνει ρητά τον όρο «εμπόδιο» με ένα γεγονός που καθιστά την εκτέλεση απολύτως αδύνατη. </a:t>
            </a:r>
            <a:r>
              <a:rPr i="1" dirty="0" err="1"/>
              <a:t>Συνε</a:t>
            </a:r>
            <a:r>
              <a:rPr i="1" dirty="0"/>
              <a:t>πώς, ένα μέρος που βρίσκεται σε κατάσταση δυσχέρειας εκπλήρωσης μπορεί να επικαλεστεί τη δυσχέρεια αυτή ως εξαίρεση από την ευθύνη βάσει του Άρθρου 79»</a:t>
            </a:r>
            <a:r>
              <a:rPr dirty="0"/>
              <a:t>. </a:t>
            </a:r>
          </a:p>
          <a:p>
            <a:pPr marL="380207" indent="-380207" algn="just" defTabSz="905255">
              <a:lnSpc>
                <a:spcPct val="84600"/>
              </a:lnSpc>
              <a:spcBef>
                <a:spcPts val="900"/>
              </a:spcBef>
              <a:defRPr sz="1782"/>
            </a:pPr>
            <a:r>
              <a:rPr dirty="0" err="1"/>
              <a:t>Το</a:t>
            </a:r>
            <a:r>
              <a:rPr dirty="0"/>
              <a:t> 2009 </a:t>
            </a:r>
            <a:r>
              <a:rPr dirty="0" err="1"/>
              <a:t>το</a:t>
            </a:r>
            <a:r>
              <a:rPr dirty="0"/>
              <a:t> β</a:t>
            </a:r>
            <a:r>
              <a:rPr dirty="0" err="1"/>
              <a:t>ελγικό</a:t>
            </a:r>
            <a:r>
              <a:rPr dirty="0"/>
              <a:t> </a:t>
            </a:r>
            <a:r>
              <a:rPr i="1" dirty="0" err="1"/>
              <a:t>Cour</a:t>
            </a:r>
            <a:r>
              <a:rPr i="1" dirty="0"/>
              <a:t> de Cassation </a:t>
            </a:r>
            <a:r>
              <a:rPr dirty="0" err="1"/>
              <a:t>εξέδωσε</a:t>
            </a:r>
            <a:r>
              <a:rPr dirty="0"/>
              <a:t> απ</a:t>
            </a:r>
            <a:r>
              <a:rPr dirty="0" err="1"/>
              <a:t>όφ</a:t>
            </a:r>
            <a:r>
              <a:rPr dirty="0"/>
              <a:t>αση </a:t>
            </a:r>
            <a:r>
              <a:rPr lang="el-GR" dirty="0"/>
              <a:t>επί ζητήματος που ανέκυψε </a:t>
            </a:r>
            <a:r>
              <a:rPr dirty="0" err="1"/>
              <a:t>σε</a:t>
            </a:r>
            <a:r>
              <a:rPr dirty="0"/>
              <a:t> διεθνή π</a:t>
            </a:r>
            <a:r>
              <a:rPr dirty="0" err="1"/>
              <a:t>ώληση</a:t>
            </a:r>
            <a:r>
              <a:rPr dirty="0"/>
              <a:t> </a:t>
            </a:r>
            <a:r>
              <a:rPr lang="el-GR" dirty="0"/>
              <a:t>χαλύβδινων </a:t>
            </a:r>
            <a:r>
              <a:rPr dirty="0" err="1"/>
              <a:t>σωλήνων</a:t>
            </a:r>
            <a:r>
              <a:rPr lang="el-GR" dirty="0"/>
              <a:t>,</a:t>
            </a:r>
            <a:r>
              <a:rPr dirty="0"/>
              <a:t> </a:t>
            </a:r>
            <a:r>
              <a:rPr lang="el-GR" dirty="0"/>
              <a:t>όπου</a:t>
            </a:r>
            <a:r>
              <a:rPr dirty="0"/>
              <a:t> </a:t>
            </a:r>
            <a:r>
              <a:rPr lang="el-GR" dirty="0"/>
              <a:t>η </a:t>
            </a:r>
            <a:r>
              <a:rPr dirty="0" err="1"/>
              <a:t>τιμή</a:t>
            </a:r>
            <a:r>
              <a:rPr dirty="0"/>
              <a:t> </a:t>
            </a:r>
            <a:r>
              <a:rPr dirty="0" err="1"/>
              <a:t>του</a:t>
            </a:r>
            <a:r>
              <a:rPr dirty="0"/>
              <a:t> </a:t>
            </a:r>
            <a:r>
              <a:rPr lang="el-GR" dirty="0"/>
              <a:t>χάλυβα </a:t>
            </a:r>
            <a:r>
              <a:rPr dirty="0"/>
              <a:t>α</a:t>
            </a:r>
            <a:r>
              <a:rPr dirty="0" err="1"/>
              <a:t>υξήθηκε</a:t>
            </a:r>
            <a:r>
              <a:rPr dirty="0"/>
              <a:t> κατακόρυφα και ο πωλητής αύξησε αντίστοιχα την τιμή των σωλήνων. Στ</a:t>
            </a:r>
            <a:r>
              <a:rPr lang="el-GR" dirty="0"/>
              <a:t>η σύμβαση</a:t>
            </a:r>
            <a:r>
              <a:rPr dirty="0"/>
              <a:t> δεν υπήρχε ρήτρα hardship και ο αγοραστής άσκησε αγωγή κατά του πωλητή ζητώντας αποζημίωση. </a:t>
            </a:r>
            <a:r>
              <a:rPr dirty="0" err="1"/>
              <a:t>Το</a:t>
            </a:r>
            <a:r>
              <a:rPr dirty="0"/>
              <a:t> </a:t>
            </a:r>
            <a:r>
              <a:rPr dirty="0" err="1"/>
              <a:t>δικ</a:t>
            </a:r>
            <a:r>
              <a:rPr dirty="0"/>
              <a:t>αστήριο έκρινε ότι </a:t>
            </a:r>
            <a:r>
              <a:rPr i="1" dirty="0"/>
              <a:t>«Οι μεταβαλλόμενες συνθήκες που δεν ήταν ευλόγως προβλέψιμες κατά τον χρόνο σύναψης της σύμβασης και οι οποίες είναι αναμφισβήτητα ικανές να αυξήσουν το βάρος εκτέλεσης της σύμβασης με δυσανάλογο τρόπο, μπορούν, υπό ορισμένες περιστάσεις, να αποτελέσουν εμπόδιο κατά την έννοια της παρούσας διάταξης της Σύμβασης»</a:t>
            </a:r>
            <a:r>
              <a:rPr dirty="0"/>
              <a:t>.</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14</a:t>
            </a:fld>
            <a:endParaRPr lang="el-G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Τίτλος 1"/>
          <p:cNvSpPr txBox="1">
            <a:spLocks noGrp="1"/>
          </p:cNvSpPr>
          <p:nvPr>
            <p:ph type="title"/>
          </p:nvPr>
        </p:nvSpPr>
        <p:spPr>
          <a:xfrm>
            <a:off x="880844" y="268447"/>
            <a:ext cx="8697265" cy="428240"/>
          </a:xfrm>
          <a:prstGeom prst="rect">
            <a:avLst/>
          </a:prstGeom>
        </p:spPr>
        <p:txBody>
          <a:bodyPr/>
          <a:lstStyle/>
          <a:p>
            <a:pPr>
              <a:defRPr sz="2200" b="1"/>
            </a:pPr>
            <a:r>
              <a:t>Καλύπτει το άρθρο 79 CISG</a:t>
            </a:r>
            <a:r>
              <a:rPr b="0"/>
              <a:t> </a:t>
            </a:r>
            <a:r>
              <a:t>περιπτώσεις δυσχέρειας εκπλήρωσης? </a:t>
            </a:r>
          </a:p>
        </p:txBody>
      </p:sp>
      <p:sp>
        <p:nvSpPr>
          <p:cNvPr id="147" name="Θέση περιεχομένου 2"/>
          <p:cNvSpPr txBox="1">
            <a:spLocks noGrp="1"/>
          </p:cNvSpPr>
          <p:nvPr>
            <p:ph type="body" idx="1"/>
          </p:nvPr>
        </p:nvSpPr>
        <p:spPr>
          <a:xfrm>
            <a:off x="880842" y="818606"/>
            <a:ext cx="10997969" cy="5917754"/>
          </a:xfrm>
          <a:prstGeom prst="rect">
            <a:avLst/>
          </a:prstGeom>
        </p:spPr>
        <p:txBody>
          <a:bodyPr/>
          <a:lstStyle/>
          <a:p>
            <a:pPr algn="just">
              <a:lnSpc>
                <a:spcPct val="84600"/>
              </a:lnSpc>
              <a:defRPr sz="1800"/>
            </a:pPr>
            <a:r>
              <a:rPr dirty="0" err="1"/>
              <a:t>Σύμφων</a:t>
            </a:r>
            <a:r>
              <a:rPr dirty="0"/>
              <a:t>α με άλλη άποψη, υπάρχει ρυθμιστικό κενό στη CISG ως προς τις περιπτώσεις αυτές. </a:t>
            </a:r>
            <a:r>
              <a:rPr dirty="0" err="1"/>
              <a:t>Το</a:t>
            </a:r>
            <a:r>
              <a:rPr dirty="0"/>
              <a:t> </a:t>
            </a:r>
            <a:r>
              <a:rPr dirty="0" err="1"/>
              <a:t>κενό</a:t>
            </a:r>
            <a:r>
              <a:rPr dirty="0"/>
              <a:t> α</a:t>
            </a:r>
            <a:r>
              <a:rPr dirty="0" err="1"/>
              <a:t>υτό</a:t>
            </a:r>
            <a:r>
              <a:rPr dirty="0"/>
              <a:t> θα π</a:t>
            </a:r>
            <a:r>
              <a:rPr dirty="0" err="1"/>
              <a:t>ρέ</a:t>
            </a:r>
            <a:r>
              <a:rPr dirty="0"/>
              <a:t>πει να καλυφθεί με ερμηνεία της CISG βάσει του άρθρου 7.</a:t>
            </a:r>
          </a:p>
          <a:p>
            <a:pPr lvl="1" algn="just">
              <a:lnSpc>
                <a:spcPct val="84600"/>
              </a:lnSpc>
              <a:spcBef>
                <a:spcPts val="500"/>
              </a:spcBef>
              <a:buFontTx/>
              <a:buChar char="❖"/>
              <a:defRPr sz="1800"/>
            </a:pPr>
            <a:r>
              <a:rPr dirty="0" err="1"/>
              <a:t>Άρθρο</a:t>
            </a:r>
            <a:r>
              <a:rPr dirty="0"/>
              <a:t> 7 § 2 (</a:t>
            </a:r>
            <a:r>
              <a:rPr dirty="0" err="1"/>
              <a:t>γενικές</a:t>
            </a:r>
            <a:r>
              <a:rPr dirty="0"/>
              <a:t> α</a:t>
            </a:r>
            <a:r>
              <a:rPr dirty="0" err="1"/>
              <a:t>ρχές</a:t>
            </a:r>
            <a:r>
              <a:rPr dirty="0"/>
              <a:t> π</a:t>
            </a:r>
            <a:r>
              <a:rPr dirty="0" err="1"/>
              <a:t>ου</a:t>
            </a:r>
            <a:r>
              <a:rPr dirty="0"/>
              <a:t> </a:t>
            </a:r>
            <a:r>
              <a:rPr dirty="0" err="1"/>
              <a:t>διέ</a:t>
            </a:r>
            <a:r>
              <a:rPr dirty="0"/>
              <a:t>πουν τη CISG ή εθνικό δίκαιο στο οποίο παραπέμπει το ΙΔΔ του εκάστοτε forum)</a:t>
            </a:r>
            <a:endParaRPr i="1" dirty="0"/>
          </a:p>
          <a:p>
            <a:pPr lvl="1" algn="just">
              <a:lnSpc>
                <a:spcPct val="84600"/>
              </a:lnSpc>
              <a:spcBef>
                <a:spcPts val="500"/>
              </a:spcBef>
              <a:buFontTx/>
              <a:buChar char="❖"/>
              <a:defRPr sz="1800"/>
            </a:pPr>
            <a:r>
              <a:rPr dirty="0" err="1"/>
              <a:t>Άρθρο</a:t>
            </a:r>
            <a:r>
              <a:rPr dirty="0"/>
              <a:t> 7 § 1 (κα</a:t>
            </a:r>
            <a:r>
              <a:rPr dirty="0" err="1"/>
              <a:t>λή</a:t>
            </a:r>
            <a:r>
              <a:rPr dirty="0"/>
              <a:t> π</a:t>
            </a:r>
            <a:r>
              <a:rPr dirty="0" err="1"/>
              <a:t>ίστη</a:t>
            </a:r>
            <a:r>
              <a:rPr dirty="0"/>
              <a:t>)</a:t>
            </a:r>
          </a:p>
          <a:p>
            <a:pPr lvl="1" algn="just">
              <a:lnSpc>
                <a:spcPct val="84600"/>
              </a:lnSpc>
              <a:spcBef>
                <a:spcPts val="500"/>
              </a:spcBef>
              <a:buFontTx/>
              <a:buChar char="❖"/>
              <a:defRPr sz="1800"/>
            </a:pPr>
            <a:r>
              <a:rPr dirty="0" err="1"/>
              <a:t>Εξειδίκευση</a:t>
            </a:r>
            <a:r>
              <a:rPr dirty="0"/>
              <a:t> </a:t>
            </a:r>
            <a:r>
              <a:rPr dirty="0" err="1"/>
              <a:t>των</a:t>
            </a:r>
            <a:r>
              <a:rPr dirty="0"/>
              <a:t> </a:t>
            </a:r>
            <a:r>
              <a:rPr dirty="0" err="1"/>
              <a:t>γενικών</a:t>
            </a:r>
            <a:r>
              <a:rPr dirty="0"/>
              <a:t> α</a:t>
            </a:r>
            <a:r>
              <a:rPr dirty="0" err="1"/>
              <a:t>ρχών</a:t>
            </a:r>
            <a:r>
              <a:rPr dirty="0"/>
              <a:t> </a:t>
            </a:r>
            <a:r>
              <a:rPr dirty="0" err="1"/>
              <a:t>της</a:t>
            </a:r>
            <a:r>
              <a:rPr dirty="0"/>
              <a:t> CISG </a:t>
            </a:r>
            <a:r>
              <a:rPr dirty="0" err="1"/>
              <a:t>μέσω</a:t>
            </a:r>
            <a:r>
              <a:rPr dirty="0"/>
              <a:t> </a:t>
            </a:r>
            <a:r>
              <a:rPr dirty="0" err="1"/>
              <a:t>άλλων</a:t>
            </a:r>
            <a:r>
              <a:rPr dirty="0"/>
              <a:t> </a:t>
            </a:r>
            <a:r>
              <a:rPr dirty="0" err="1"/>
              <a:t>διεθνών</a:t>
            </a:r>
            <a:r>
              <a:rPr dirty="0"/>
              <a:t> </a:t>
            </a:r>
            <a:r>
              <a:rPr dirty="0" err="1"/>
              <a:t>κειμένων</a:t>
            </a:r>
            <a:r>
              <a:rPr dirty="0"/>
              <a:t> π</a:t>
            </a:r>
            <a:r>
              <a:rPr dirty="0" err="1"/>
              <a:t>ου</a:t>
            </a:r>
            <a:r>
              <a:rPr dirty="0"/>
              <a:t> π</a:t>
            </a:r>
            <a:r>
              <a:rPr dirty="0" err="1"/>
              <a:t>εριέχουν</a:t>
            </a:r>
            <a:r>
              <a:rPr dirty="0"/>
              <a:t> </a:t>
            </a:r>
            <a:r>
              <a:rPr dirty="0" err="1"/>
              <a:t>ειδικές</a:t>
            </a:r>
            <a:r>
              <a:rPr dirty="0"/>
              <a:t> </a:t>
            </a:r>
            <a:r>
              <a:rPr dirty="0" err="1"/>
              <a:t>ρυθμίσεις</a:t>
            </a:r>
            <a:r>
              <a:rPr dirty="0"/>
              <a:t> </a:t>
            </a:r>
            <a:r>
              <a:rPr dirty="0" err="1"/>
              <a:t>γι</a:t>
            </a:r>
            <a:r>
              <a:rPr dirty="0"/>
              <a:t>α τη δυσχέρεια εκπλήρωσης (π.χ. </a:t>
            </a:r>
            <a:r>
              <a:rPr dirty="0" err="1"/>
              <a:t>Αρχές</a:t>
            </a:r>
            <a:r>
              <a:rPr dirty="0"/>
              <a:t> </a:t>
            </a:r>
            <a:r>
              <a:rPr dirty="0" err="1"/>
              <a:t>του</a:t>
            </a:r>
            <a:r>
              <a:rPr dirty="0"/>
              <a:t> </a:t>
            </a:r>
            <a:r>
              <a:rPr dirty="0" err="1"/>
              <a:t>Ευρω</a:t>
            </a:r>
            <a:r>
              <a:rPr dirty="0"/>
              <a:t>παϊκού Δικαίου των Συμβάσεων και Αρχές των Διεθνών Εμπορικών Συμβάσεων του UNIDROIT)</a:t>
            </a:r>
            <a:endParaRPr i="1" dirty="0"/>
          </a:p>
          <a:p>
            <a:pPr algn="just">
              <a:lnSpc>
                <a:spcPct val="84600"/>
              </a:lnSpc>
              <a:defRPr sz="1800"/>
            </a:pPr>
            <a:r>
              <a:rPr dirty="0" err="1"/>
              <a:t>Σύμφων</a:t>
            </a:r>
            <a:r>
              <a:rPr dirty="0"/>
              <a:t>α με άλλη άποψη, η τροποποίηση ή η λύση μιας σύμβασης στη βάση της δυσχέρειας εκπλήρωσης θα μπορούσε να θεωρηθεί ότι αποτελεί ζήτημα που σχετίζεται με την εγκυρότητα της σύμβασης, συνεπώς ζήτημα που βρίσκεται εκτός του πεδίου εφαρμογής της CISG κατά το άρθρο 4 αυτής. </a:t>
            </a:r>
          </a:p>
          <a:p>
            <a:pPr algn="just">
              <a:lnSpc>
                <a:spcPct val="84600"/>
              </a:lnSpc>
              <a:defRPr sz="1800"/>
            </a:pPr>
            <a:r>
              <a:rPr dirty="0" err="1"/>
              <a:t>Πολλοί</a:t>
            </a:r>
            <a:r>
              <a:rPr dirty="0"/>
              <a:t> </a:t>
            </a:r>
            <a:r>
              <a:rPr dirty="0" err="1"/>
              <a:t>νομικοί</a:t>
            </a:r>
            <a:r>
              <a:rPr dirty="0"/>
              <a:t> </a:t>
            </a:r>
            <a:r>
              <a:rPr dirty="0" err="1"/>
              <a:t>σήμερ</a:t>
            </a:r>
            <a:r>
              <a:rPr dirty="0"/>
              <a:t>α φαίνεται να υποστηρίζουν ότι το άρθρο 79 CISG </a:t>
            </a:r>
            <a:r>
              <a:rPr b="1" dirty="0"/>
              <a:t>δεν</a:t>
            </a:r>
            <a:r>
              <a:rPr dirty="0"/>
              <a:t> καλύπτει την περίπτωση της δυσχέρειας εκπλήρωσης. Τα π</a:t>
            </a:r>
            <a:r>
              <a:rPr dirty="0" err="1"/>
              <a:t>ρο</a:t>
            </a:r>
            <a:r>
              <a:rPr dirty="0"/>
              <a:t>βλεπόμενα διορθωτικά μέσα του άρθρου αυτού είναι προσαρμοσμένα σε περιπτώσεις όπου η παροχή έχει καταστεί αδύνατη λόγω ανωτέρας βίας και δεν φαίνεται να μπορούν να καλύψουν </a:t>
            </a:r>
            <a:r>
              <a:rPr lang="el-GR" dirty="0"/>
              <a:t>επαρκώς </a:t>
            </a:r>
            <a:r>
              <a:rPr dirty="0" err="1"/>
              <a:t>τις</a:t>
            </a:r>
            <a:r>
              <a:rPr dirty="0"/>
              <a:t> περιπτώσεις όπου υφίσταται δυσχέρεια εκπλήρωσης της παροχής του ενός μέρους. </a:t>
            </a:r>
            <a:r>
              <a:rPr dirty="0" err="1"/>
              <a:t>Κά</a:t>
            </a:r>
            <a:r>
              <a:rPr dirty="0"/>
              <a:t>ποιοι δέχονται μόνο ότι θα μπορούσε να εφαρμοσθεί </a:t>
            </a:r>
            <a:r>
              <a:rPr lang="el-GR" dirty="0"/>
              <a:t>το άρθρο 79 </a:t>
            </a:r>
            <a:r>
              <a:rPr b="1" dirty="0"/>
              <a:t>όλως εξαιρετικά σε περιπτώσεις τόσο ακραίες ώστε η δυσχέρεια να αγγίζει τα όρια της θυσίας για τον οφειλέτη της παροχής και να εξομοιώνεται έτσι με αδυναμία παροχής</a:t>
            </a:r>
            <a:r>
              <a:rPr dirty="0"/>
              <a:t>, πράγμα προφανώς πολύ σπάνιο. </a:t>
            </a:r>
          </a:p>
          <a:p>
            <a:pPr algn="just">
              <a:lnSpc>
                <a:spcPct val="84600"/>
              </a:lnSpc>
              <a:defRPr sz="1800"/>
            </a:pPr>
            <a:r>
              <a:rPr dirty="0" err="1"/>
              <a:t>Σε</a:t>
            </a:r>
            <a:r>
              <a:rPr dirty="0"/>
              <a:t> </a:t>
            </a:r>
            <a:r>
              <a:rPr dirty="0" err="1"/>
              <a:t>κάθε</a:t>
            </a:r>
            <a:r>
              <a:rPr dirty="0"/>
              <a:t> π</a:t>
            </a:r>
            <a:r>
              <a:rPr dirty="0" err="1"/>
              <a:t>ερί</a:t>
            </a:r>
            <a:r>
              <a:rPr dirty="0"/>
              <a:t>πτωση, καθίσταται προφανής η ανάγκη οι συμβαλλόμενοι να συμπεριλαμβάνουν ρήτρες hardship στις συμβάσεις που καταρτίζουν και να μην επαφίενται στο άρθρο 79 CISG.</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15</a:t>
            </a:fld>
            <a:endParaRPr lang="el-G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Τίτλος 1"/>
          <p:cNvSpPr txBox="1">
            <a:spLocks noGrp="1"/>
          </p:cNvSpPr>
          <p:nvPr>
            <p:ph type="title"/>
          </p:nvPr>
        </p:nvSpPr>
        <p:spPr>
          <a:xfrm>
            <a:off x="964734" y="461817"/>
            <a:ext cx="6202684" cy="526473"/>
          </a:xfrm>
          <a:prstGeom prst="rect">
            <a:avLst/>
          </a:prstGeom>
        </p:spPr>
        <p:txBody>
          <a:bodyPr/>
          <a:lstStyle/>
          <a:p>
            <a:pPr>
              <a:defRPr sz="2200" b="1"/>
            </a:pPr>
            <a:r>
              <a:rPr dirty="0"/>
              <a:t>ΤΟ ΑΡΘΡΟ 79 CISG – ΠΑΡΑΓΡΑΦΟΣ 2</a:t>
            </a:r>
          </a:p>
        </p:txBody>
      </p:sp>
      <p:sp>
        <p:nvSpPr>
          <p:cNvPr id="150" name="Θέση περιεχομένου 2"/>
          <p:cNvSpPr txBox="1">
            <a:spLocks noGrp="1"/>
          </p:cNvSpPr>
          <p:nvPr>
            <p:ph type="body" idx="1"/>
          </p:nvPr>
        </p:nvSpPr>
        <p:spPr>
          <a:xfrm>
            <a:off x="964733" y="1394691"/>
            <a:ext cx="10888912" cy="5333280"/>
          </a:xfrm>
          <a:prstGeom prst="rect">
            <a:avLst/>
          </a:prstGeom>
        </p:spPr>
        <p:txBody>
          <a:bodyPr/>
          <a:lstStyle/>
          <a:p>
            <a:pPr marL="0" indent="0" algn="just">
              <a:lnSpc>
                <a:spcPct val="84600"/>
              </a:lnSpc>
              <a:buSzTx/>
              <a:buNone/>
              <a:defRPr sz="1700" i="1"/>
            </a:pPr>
            <a:r>
              <a:rPr dirty="0"/>
              <a:t>“</a:t>
            </a:r>
            <a:r>
              <a:rPr dirty="0" err="1"/>
              <a:t>Αν</a:t>
            </a:r>
            <a:r>
              <a:rPr dirty="0"/>
              <a:t> η </a:t>
            </a:r>
            <a:r>
              <a:rPr dirty="0" err="1"/>
              <a:t>μη</a:t>
            </a:r>
            <a:r>
              <a:rPr dirty="0"/>
              <a:t> </a:t>
            </a:r>
            <a:r>
              <a:rPr dirty="0" err="1"/>
              <a:t>εκ</a:t>
            </a:r>
            <a:r>
              <a:rPr dirty="0"/>
              <a:t>πλήρωση από το συμβαλλόμενο οφείλεται στη μη εκπλήρωση από τρίτον, που ο συμβαλλόμενος αυτός χρησιμοποιεί για να εκτελέσει το σύνολο ή τμήμα της σύμβασης, ο συμβαλλόμενος απαλλάσσεται από την ευθύνη μόνο αν: (α) η απαλλαγή χωρεί σύμφωνα με την προηγούμενη παράγραφο και (β) ο ίδιος θα απαλλασσόταν επίσης, εφόσον οι διατάξεις της παραπάνω παραγράφου εφαρμόζονταν σ</a:t>
            </a:r>
            <a:r>
              <a:rPr lang="el-GR" dirty="0"/>
              <a:t>'</a:t>
            </a:r>
            <a:r>
              <a:rPr dirty="0"/>
              <a:t> αυτόν”.</a:t>
            </a:r>
            <a:endParaRPr sz="1900" dirty="0"/>
          </a:p>
          <a:p>
            <a:pPr algn="just">
              <a:lnSpc>
                <a:spcPct val="84600"/>
              </a:lnSpc>
              <a:defRPr sz="1700"/>
            </a:pPr>
            <a:r>
              <a:rPr dirty="0"/>
              <a:t>Η </a:t>
            </a:r>
            <a:r>
              <a:rPr dirty="0" err="1"/>
              <a:t>δεύτερη</a:t>
            </a:r>
            <a:r>
              <a:rPr dirty="0"/>
              <a:t> πα</a:t>
            </a:r>
            <a:r>
              <a:rPr dirty="0" err="1"/>
              <a:t>ράγρ</a:t>
            </a:r>
            <a:r>
              <a:rPr dirty="0"/>
              <a:t>αφος του άρθρου 79 CISG θέτει τις προϋποθέσεις απαλλαγής του οφειλέτη από την καταβολή αποζημίωσης στις περιπτώσεις που η μη εκπλήρωση της παροχής του οφείλεται σε ενέργειες ή παραλήψεις τρίτου προσώπου. </a:t>
            </a:r>
            <a:r>
              <a:rPr dirty="0" err="1"/>
              <a:t>Σε</a:t>
            </a:r>
            <a:r>
              <a:rPr dirty="0"/>
              <a:t> α</a:t>
            </a:r>
            <a:r>
              <a:rPr dirty="0" err="1"/>
              <a:t>υτή</a:t>
            </a:r>
            <a:r>
              <a:rPr dirty="0"/>
              <a:t> </a:t>
            </a:r>
            <a:r>
              <a:rPr dirty="0" err="1"/>
              <a:t>την</a:t>
            </a:r>
            <a:r>
              <a:rPr dirty="0"/>
              <a:t> π</a:t>
            </a:r>
            <a:r>
              <a:rPr dirty="0" err="1"/>
              <a:t>ερί</a:t>
            </a:r>
            <a:r>
              <a:rPr dirty="0"/>
              <a:t>πτωση ο οφειλέτης θα πρέπει να αποδείξει ότι οι προϋποθέσεις που θέτει η πρώτη παράγραφος του ίδιου άρθρου πληρούνται τόσο για τον ίδιο τον οφειλέτη όσο και για τον τρίτο. </a:t>
            </a:r>
            <a:r>
              <a:rPr dirty="0" err="1"/>
              <a:t>Συνε</a:t>
            </a:r>
            <a:r>
              <a:rPr dirty="0"/>
              <a:t>πώς, εν προκειμένω η απαλλαγή του οφειλέτη γίνεται δυσκολότερη, αφού θα πρέπει να αποδείξει την ύπαρξη απρόβλεπτου και ανυπέρβλητου εμποδίου εκτός του πεδίου επιρροής τόσο του ίδιου όσο και του τρίτου προσώπου, το οποίο προκάλεσε αιτιωδώς τη μη εκπλήρωση της παροχής του οφειλέτη.  </a:t>
            </a:r>
            <a:endParaRPr sz="1900" dirty="0"/>
          </a:p>
          <a:p>
            <a:pPr algn="just">
              <a:lnSpc>
                <a:spcPct val="84600"/>
              </a:lnSpc>
              <a:defRPr sz="1700"/>
            </a:pPr>
            <a:r>
              <a:rPr dirty="0" err="1"/>
              <a:t>Ως</a:t>
            </a:r>
            <a:r>
              <a:rPr dirty="0"/>
              <a:t> </a:t>
            </a:r>
            <a:r>
              <a:rPr dirty="0" err="1"/>
              <a:t>τρίτοι</a:t>
            </a:r>
            <a:r>
              <a:rPr dirty="0"/>
              <a:t> </a:t>
            </a:r>
            <a:r>
              <a:rPr dirty="0" err="1"/>
              <a:t>στην</a:t>
            </a:r>
            <a:r>
              <a:rPr dirty="0"/>
              <a:t> α</a:t>
            </a:r>
            <a:r>
              <a:rPr dirty="0" err="1"/>
              <a:t>νωτέρω</a:t>
            </a:r>
            <a:r>
              <a:rPr dirty="0"/>
              <a:t> </a:t>
            </a:r>
            <a:r>
              <a:rPr dirty="0" err="1"/>
              <a:t>διάτ</a:t>
            </a:r>
            <a:r>
              <a:rPr dirty="0"/>
              <a:t>αξη </a:t>
            </a:r>
            <a:r>
              <a:rPr b="1" dirty="0"/>
              <a:t>δεν</a:t>
            </a:r>
            <a:r>
              <a:rPr dirty="0"/>
              <a:t> θεωρούνται πρόσωπα που υπάγονται στη σφαίρα επιρροής και ευθύνης του οφειλέτη, ήτοι κυρίως το προσωπικό της επιχείρησης του οφειλέτη ή οι προμηθευτές αυτού. </a:t>
            </a:r>
            <a:r>
              <a:rPr dirty="0" err="1"/>
              <a:t>Οι</a:t>
            </a:r>
            <a:r>
              <a:rPr dirty="0"/>
              <a:t> </a:t>
            </a:r>
            <a:r>
              <a:rPr dirty="0" err="1"/>
              <a:t>ενέργειες</a:t>
            </a:r>
            <a:r>
              <a:rPr dirty="0"/>
              <a:t> και </a:t>
            </a:r>
            <a:r>
              <a:rPr dirty="0" err="1"/>
              <a:t>οι</a:t>
            </a:r>
            <a:r>
              <a:rPr dirty="0"/>
              <a:t> παρα</a:t>
            </a:r>
            <a:r>
              <a:rPr dirty="0" err="1"/>
              <a:t>λήψεις</a:t>
            </a:r>
            <a:r>
              <a:rPr dirty="0"/>
              <a:t> α</a:t>
            </a:r>
            <a:r>
              <a:rPr dirty="0" err="1"/>
              <a:t>υτών</a:t>
            </a:r>
            <a:r>
              <a:rPr dirty="0"/>
              <a:t> </a:t>
            </a:r>
            <a:r>
              <a:rPr dirty="0" err="1"/>
              <a:t>των</a:t>
            </a:r>
            <a:r>
              <a:rPr dirty="0"/>
              <a:t> π</a:t>
            </a:r>
            <a:r>
              <a:rPr dirty="0" err="1"/>
              <a:t>ροσώ</a:t>
            </a:r>
            <a:r>
              <a:rPr dirty="0"/>
              <a:t>πων θεωρούνται ως ενέργειες ή παραλήψεις του ίδιου του οφειλέτη, καθώς τα εν λόγω πρόσωπα βρίσκονται στη σφαίρα επιρροής του και φέρει ο ίδιος τον κίνδυνο σχετικά με τη συμπεριφορά τους. </a:t>
            </a:r>
            <a:r>
              <a:rPr dirty="0" err="1"/>
              <a:t>Έτσι</a:t>
            </a:r>
            <a:r>
              <a:rPr dirty="0"/>
              <a:t>, </a:t>
            </a:r>
            <a:r>
              <a:rPr dirty="0" err="1"/>
              <a:t>ως</a:t>
            </a:r>
            <a:r>
              <a:rPr dirty="0"/>
              <a:t> </a:t>
            </a:r>
            <a:r>
              <a:rPr dirty="0" err="1"/>
              <a:t>τρίτοι</a:t>
            </a:r>
            <a:r>
              <a:rPr dirty="0"/>
              <a:t> </a:t>
            </a:r>
            <a:r>
              <a:rPr dirty="0" err="1"/>
              <a:t>γι</a:t>
            </a:r>
            <a:r>
              <a:rPr dirty="0"/>
              <a:t>α την εν λόγω διάταξη θεωρούνται πρόσωπα που ενεργούν αυτοτελώς και στα οποία ο οφειλέτης αναθέτει την εκπλήρωση της παροχής του ή τμήματος αυτής, όπως π.χ. π</a:t>
            </a:r>
            <a:r>
              <a:rPr dirty="0" err="1"/>
              <a:t>ρόσω</a:t>
            </a:r>
            <a:r>
              <a:rPr dirty="0"/>
              <a:t>πα στα οποία ο πωλητής αναθέτει την κατασκευή του πράγματος ή τη μεταφορά και παράδοσή του στον αγοραστή.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16</a:t>
            </a:fld>
            <a:endParaRPr lang="el-G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Τίτλος 1"/>
          <p:cNvSpPr txBox="1">
            <a:spLocks noGrp="1"/>
          </p:cNvSpPr>
          <p:nvPr>
            <p:ph type="title"/>
          </p:nvPr>
        </p:nvSpPr>
        <p:spPr>
          <a:xfrm>
            <a:off x="914400" y="471054"/>
            <a:ext cx="5717309" cy="757381"/>
          </a:xfrm>
          <a:prstGeom prst="rect">
            <a:avLst/>
          </a:prstGeom>
        </p:spPr>
        <p:txBody>
          <a:bodyPr/>
          <a:lstStyle/>
          <a:p>
            <a:pPr>
              <a:defRPr sz="2200" b="1"/>
            </a:pPr>
            <a:r>
              <a:rPr dirty="0"/>
              <a:t>ΤΟ ΑΡΘΡΟ 79 CISG – ΠΑΡΑΓΡΑΦΟΣ 3</a:t>
            </a:r>
          </a:p>
        </p:txBody>
      </p:sp>
      <p:sp>
        <p:nvSpPr>
          <p:cNvPr id="153" name="Θέση περιεχομένου 2"/>
          <p:cNvSpPr txBox="1">
            <a:spLocks noGrp="1"/>
          </p:cNvSpPr>
          <p:nvPr>
            <p:ph type="body" idx="1"/>
          </p:nvPr>
        </p:nvSpPr>
        <p:spPr>
          <a:xfrm>
            <a:off x="914399" y="1662544"/>
            <a:ext cx="11073470" cy="4868285"/>
          </a:xfrm>
          <a:prstGeom prst="rect">
            <a:avLst/>
          </a:prstGeom>
        </p:spPr>
        <p:txBody>
          <a:bodyPr/>
          <a:lstStyle/>
          <a:p>
            <a:pPr marL="0" indent="0" algn="just">
              <a:buSzTx/>
              <a:buNone/>
              <a:defRPr i="1"/>
            </a:pPr>
            <a:r>
              <a:rPr dirty="0"/>
              <a:t>“Η απα</a:t>
            </a:r>
            <a:r>
              <a:rPr dirty="0" err="1"/>
              <a:t>λλ</a:t>
            </a:r>
            <a:r>
              <a:rPr dirty="0"/>
              <a:t>αγή που προβλέπεται στο παρόν άρθρο ισχύει για όσο χρονικό διάστημα διαρκεί το εμπόδιο”.</a:t>
            </a:r>
          </a:p>
          <a:p>
            <a:pPr algn="just">
              <a:lnSpc>
                <a:spcPct val="84600"/>
              </a:lnSpc>
              <a:defRPr sz="1700"/>
            </a:pPr>
            <a:r>
              <a:rPr dirty="0"/>
              <a:t>Η απα</a:t>
            </a:r>
            <a:r>
              <a:rPr dirty="0" err="1"/>
              <a:t>λλ</a:t>
            </a:r>
            <a:r>
              <a:rPr dirty="0"/>
              <a:t>αγή του οφειλέτη από την ευθύνη αποζημίωσης διαρκεί μόνο για όσο χρονικό διάστημα υφίσταται το εμπόδιο που παρεμποδίζει την εκπλήρωση της παροχής.</a:t>
            </a:r>
          </a:p>
          <a:p>
            <a:pPr algn="just">
              <a:lnSpc>
                <a:spcPct val="84600"/>
              </a:lnSpc>
              <a:defRPr sz="1700"/>
            </a:pPr>
            <a:r>
              <a:rPr dirty="0" err="1"/>
              <a:t>Ότ</a:t>
            </a:r>
            <a:r>
              <a:rPr dirty="0"/>
              <a:t>αν το εμπόδιο έχει προσωρινό χαρακτήρα, η απαλλαγή λειτουργεί επίσης προσωρινά και δεν οδηγεί αυτομάτως σε λύση της σύμβασης.</a:t>
            </a:r>
          </a:p>
          <a:p>
            <a:pPr algn="just">
              <a:lnSpc>
                <a:spcPct val="84600"/>
              </a:lnSpc>
              <a:defRPr sz="1700"/>
            </a:pPr>
            <a:r>
              <a:rPr dirty="0" err="1"/>
              <a:t>Στην</a:t>
            </a:r>
            <a:r>
              <a:rPr dirty="0"/>
              <a:t> π</a:t>
            </a:r>
            <a:r>
              <a:rPr dirty="0" err="1"/>
              <a:t>ερί</a:t>
            </a:r>
            <a:r>
              <a:rPr dirty="0"/>
              <a:t>πτωση αυτή, η υποχρέωση εκπλήρωσης αναστέλλεται προσωρινά και επανέρχεται μόλις αρθεί το εμπόδιο.</a:t>
            </a:r>
          </a:p>
          <a:p>
            <a:pPr algn="just">
              <a:lnSpc>
                <a:spcPct val="84600"/>
              </a:lnSpc>
              <a:defRPr sz="1700"/>
            </a:pPr>
            <a:r>
              <a:rPr dirty="0"/>
              <a:t>Η π</a:t>
            </a:r>
            <a:r>
              <a:rPr dirty="0" err="1"/>
              <a:t>ροσωρινή</a:t>
            </a:r>
            <a:r>
              <a:rPr dirty="0"/>
              <a:t> απα</a:t>
            </a:r>
            <a:r>
              <a:rPr dirty="0" err="1"/>
              <a:t>λλ</a:t>
            </a:r>
            <a:r>
              <a:rPr dirty="0"/>
              <a:t>αγή προϋποθέτει ότι ο οφειλέτης έχει εκπληρώσει την υποχρέωση ενημέρωσης του αντισυμβαλλομένου (παρ.4).</a:t>
            </a:r>
          </a:p>
          <a:p>
            <a:pPr algn="just">
              <a:lnSpc>
                <a:spcPct val="84600"/>
              </a:lnSpc>
              <a:defRPr sz="1700"/>
            </a:pPr>
            <a:r>
              <a:rPr dirty="0" err="1"/>
              <a:t>Ειδικότερ</a:t>
            </a:r>
            <a:r>
              <a:rPr dirty="0"/>
              <a:t>α, ο οφειλέτης οφείλει να γνωστοποιήσει εγκαίρως: α)την ύπαρξη του εμποδίου και β)τις συνέπειές του στην εκτέλεση της σύμβασης.</a:t>
            </a:r>
          </a:p>
          <a:p>
            <a:pPr algn="just">
              <a:lnSpc>
                <a:spcPct val="84600"/>
              </a:lnSpc>
              <a:defRPr sz="1700"/>
            </a:pPr>
            <a:r>
              <a:rPr dirty="0" err="1"/>
              <a:t>Αν</a:t>
            </a:r>
            <a:r>
              <a:rPr dirty="0"/>
              <a:t> </a:t>
            </a:r>
            <a:r>
              <a:rPr dirty="0" err="1"/>
              <a:t>δεν</a:t>
            </a:r>
            <a:r>
              <a:rPr dirty="0"/>
              <a:t> υπ</a:t>
            </a:r>
            <a:r>
              <a:rPr dirty="0" err="1"/>
              <a:t>άρξει</a:t>
            </a:r>
            <a:r>
              <a:rPr dirty="0"/>
              <a:t> </a:t>
            </a:r>
            <a:r>
              <a:rPr dirty="0" err="1"/>
              <a:t>έγκ</a:t>
            </a:r>
            <a:r>
              <a:rPr dirty="0"/>
              <a:t>αιρη ειδοποίηση, ο οφειλέτης μπορεί να ευθύνεται για τη ζημία που προκλήθηκε από την καθυστέρηση ενημέρωσης, ακόμη και αν συντρέχουν οι προϋποθέσεις εφαρμογής του άρθρου 79 CISG.</a:t>
            </a:r>
            <a:endParaRPr sz="1800" dirty="0"/>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17</a:t>
            </a:fld>
            <a:endParaRPr lang="el-G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Τίτλος 1"/>
          <p:cNvSpPr txBox="1">
            <a:spLocks noGrp="1"/>
          </p:cNvSpPr>
          <p:nvPr>
            <p:ph type="title"/>
          </p:nvPr>
        </p:nvSpPr>
        <p:spPr>
          <a:xfrm>
            <a:off x="1006678" y="385894"/>
            <a:ext cx="6022195" cy="536896"/>
          </a:xfrm>
          <a:prstGeom prst="rect">
            <a:avLst/>
          </a:prstGeom>
        </p:spPr>
        <p:txBody>
          <a:bodyPr/>
          <a:lstStyle/>
          <a:p>
            <a:pPr>
              <a:defRPr sz="2200" b="1"/>
            </a:pPr>
            <a:r>
              <a:t>ΤΟ ΑΡΘΡΟ 79 CISG – ΠΑΡΑΓΡΑΦΟΣ 4</a:t>
            </a:r>
          </a:p>
        </p:txBody>
      </p:sp>
      <p:sp>
        <p:nvSpPr>
          <p:cNvPr id="156" name="Θέση περιεχομένου 2"/>
          <p:cNvSpPr txBox="1">
            <a:spLocks noGrp="1"/>
          </p:cNvSpPr>
          <p:nvPr>
            <p:ph type="body" idx="1"/>
          </p:nvPr>
        </p:nvSpPr>
        <p:spPr>
          <a:xfrm>
            <a:off x="874515" y="1099999"/>
            <a:ext cx="10999811" cy="5948043"/>
          </a:xfrm>
          <a:prstGeom prst="rect">
            <a:avLst/>
          </a:prstGeom>
        </p:spPr>
        <p:txBody>
          <a:bodyPr/>
          <a:lstStyle/>
          <a:p>
            <a:pPr marL="0" indent="0" algn="just">
              <a:buSzTx/>
              <a:buNone/>
              <a:defRPr sz="1700" i="1"/>
            </a:pPr>
            <a:r>
              <a:rPr dirty="0"/>
              <a:t>“Ο </a:t>
            </a:r>
            <a:r>
              <a:rPr dirty="0" err="1"/>
              <a:t>συμ</a:t>
            </a:r>
            <a:r>
              <a:rPr dirty="0"/>
              <a:t>βαλλόμενος που δεν εκπληρώνει την υποχρέωσή του οφείλει να ειδοποιήσει τον άλλο συμβαλλόμενο για το εμπόδιο και τις επιπτώσεις του στη δυνατότητά του να εκπληρώσει την υποχρέωση. </a:t>
            </a:r>
            <a:r>
              <a:rPr dirty="0" err="1"/>
              <a:t>Αν</a:t>
            </a:r>
            <a:r>
              <a:rPr dirty="0"/>
              <a:t> η </a:t>
            </a:r>
            <a:r>
              <a:rPr dirty="0" err="1"/>
              <a:t>ειδο</a:t>
            </a:r>
            <a:r>
              <a:rPr dirty="0"/>
              <a:t>ποίηση δεν περιέλθει στον άλλο μέσα σε εύλογο χρόνο από τότε που ο συμβαλλόμενος, ο οποίος δεν εκπληρώνει, γνώριζε ή όφειλε να γνωρίζει το εμπόδιο, ο τελευταίος ευθύνεται για ζημίες που προκύπτουν από τη μη περιέλευση”.</a:t>
            </a:r>
          </a:p>
          <a:p>
            <a:pPr algn="just">
              <a:lnSpc>
                <a:spcPct val="84600"/>
              </a:lnSpc>
              <a:defRPr sz="1700"/>
            </a:pPr>
            <a:r>
              <a:rPr dirty="0" err="1"/>
              <a:t>Γι</a:t>
            </a:r>
            <a:r>
              <a:rPr dirty="0"/>
              <a:t>α να απαλλαγεί ο οφειλέτης από την ευθύνη του βάσει του άρθρου 79 CISG, οφείλει να ειδοποιήσει τον αντισυμβαλλόμενό του για το εμπόδιο μέσα σε εύλογο χρόνο από τότε που γνώριζε ή όφειλε να γνωρίζει την ύπαρξή του.</a:t>
            </a:r>
          </a:p>
          <a:p>
            <a:pPr algn="just">
              <a:lnSpc>
                <a:spcPct val="84600"/>
              </a:lnSpc>
              <a:defRPr sz="1700"/>
            </a:pPr>
            <a:r>
              <a:rPr dirty="0" err="1"/>
              <a:t>Σκο</a:t>
            </a:r>
            <a:r>
              <a:rPr dirty="0"/>
              <a:t>πός της ειδοποίησης είναι να δοθεί στον αντισυμβαλλόμενο η δυνατότητα να λάβει εγκαίρως τα απαραίτητα μέτρα για τον περιορισμό των συνεπειών της μη εκπλήρωσης της σύμβασης.</a:t>
            </a:r>
          </a:p>
          <a:p>
            <a:pPr algn="just">
              <a:lnSpc>
                <a:spcPct val="84600"/>
              </a:lnSpc>
              <a:defRPr sz="1700"/>
            </a:pPr>
            <a:r>
              <a:rPr dirty="0"/>
              <a:t>Η υπ</a:t>
            </a:r>
            <a:r>
              <a:rPr dirty="0" err="1"/>
              <a:t>οχρέωση</a:t>
            </a:r>
            <a:r>
              <a:rPr dirty="0"/>
              <a:t> </a:t>
            </a:r>
            <a:r>
              <a:rPr dirty="0" err="1"/>
              <a:t>ενημέρωσης</a:t>
            </a:r>
            <a:r>
              <a:rPr dirty="0"/>
              <a:t> απ</a:t>
            </a:r>
            <a:r>
              <a:rPr dirty="0" err="1"/>
              <a:t>οτελεί</a:t>
            </a:r>
            <a:r>
              <a:rPr dirty="0"/>
              <a:t> </a:t>
            </a:r>
            <a:r>
              <a:rPr dirty="0" err="1"/>
              <a:t>έκφ</a:t>
            </a:r>
            <a:r>
              <a:rPr dirty="0"/>
              <a:t>ανση της αρχής της καλής πίστης, η οποία διατρέχει ολόκληρη τη CISG (άρθρο 7 παρ.1).</a:t>
            </a:r>
          </a:p>
          <a:p>
            <a:pPr algn="just">
              <a:lnSpc>
                <a:spcPct val="84600"/>
              </a:lnSpc>
              <a:defRPr sz="1700"/>
            </a:pPr>
            <a:r>
              <a:rPr dirty="0"/>
              <a:t>Ο </a:t>
            </a:r>
            <a:r>
              <a:rPr dirty="0" err="1"/>
              <a:t>οφειλέτης</a:t>
            </a:r>
            <a:r>
              <a:rPr dirty="0"/>
              <a:t> </a:t>
            </a:r>
            <a:r>
              <a:rPr dirty="0" err="1"/>
              <a:t>οφείλει</a:t>
            </a:r>
            <a:r>
              <a:rPr dirty="0"/>
              <a:t> να </a:t>
            </a:r>
            <a:r>
              <a:rPr dirty="0" err="1"/>
              <a:t>γνωστο</a:t>
            </a:r>
            <a:r>
              <a:rPr dirty="0"/>
              <a:t>ποιήσει τόσο το ίδιο το εμπόδιο, όσο και τον τρόπο με τον οποίο αυτό επηρεάζει την εκτέλεση της σύμβασης. Η υπ</a:t>
            </a:r>
            <a:r>
              <a:rPr dirty="0" err="1"/>
              <a:t>οχρέωση</a:t>
            </a:r>
            <a:r>
              <a:rPr dirty="0"/>
              <a:t> α</a:t>
            </a:r>
            <a:r>
              <a:rPr dirty="0" err="1"/>
              <a:t>υτή</a:t>
            </a:r>
            <a:r>
              <a:rPr dirty="0"/>
              <a:t> </a:t>
            </a:r>
            <a:r>
              <a:rPr dirty="0" err="1"/>
              <a:t>ενεργο</a:t>
            </a:r>
            <a:r>
              <a:rPr dirty="0"/>
              <a:t>ποιείται όταν το εμπόδιο καταστεί αναπόφευκτο και επηρεάζει ουσιωδώς την εκπλήρωση της παροχής.</a:t>
            </a:r>
          </a:p>
          <a:p>
            <a:pPr algn="just">
              <a:lnSpc>
                <a:spcPct val="84600"/>
              </a:lnSpc>
              <a:defRPr sz="1700"/>
            </a:pPr>
            <a:r>
              <a:rPr dirty="0" err="1"/>
              <a:t>Σε</a:t>
            </a:r>
            <a:r>
              <a:rPr dirty="0"/>
              <a:t> π</a:t>
            </a:r>
            <a:r>
              <a:rPr dirty="0" err="1"/>
              <a:t>ερί</a:t>
            </a:r>
            <a:r>
              <a:rPr dirty="0"/>
              <a:t>πτωση μη έγκαιρης ειδοποίησης, ο οφειλέτης δεν χάνει κατ’ ανάγκη την απαλλαγή του άρθρου 79 παρ.1 CISG, αλλά ευθύνεται για τις ζημίες που προκλήθηκαν από την καθυστερημένη ή μη περιέλευση της ειδοποίησης. Η απ</a:t>
            </a:r>
            <a:r>
              <a:rPr dirty="0" err="1"/>
              <a:t>οζημίωση</a:t>
            </a:r>
            <a:r>
              <a:rPr dirty="0"/>
              <a:t> π</a:t>
            </a:r>
            <a:r>
              <a:rPr dirty="0" err="1"/>
              <a:t>εριορίζετ</a:t>
            </a:r>
            <a:r>
              <a:rPr dirty="0"/>
              <a:t>αι στη θετική ζημία του δανειστή, δηλαδή στις ζημίες που υπέστη επειδή στερήθηκε τη δυνατότητα να λάβει εγκαίρως μέτρα προστασίας των συμφερόντων του.</a:t>
            </a:r>
          </a:p>
          <a:p>
            <a:pPr algn="just">
              <a:lnSpc>
                <a:spcPct val="84600"/>
              </a:lnSpc>
              <a:defRPr sz="1700"/>
            </a:pPr>
            <a:r>
              <a:rPr lang="el-GR" dirty="0"/>
              <a:t>Η </a:t>
            </a:r>
            <a:r>
              <a:rPr dirty="0"/>
              <a:t>παρ.4 </a:t>
            </a:r>
            <a:r>
              <a:rPr dirty="0" err="1"/>
              <a:t>υιοθετεί</a:t>
            </a:r>
            <a:r>
              <a:rPr dirty="0"/>
              <a:t> τη </a:t>
            </a:r>
            <a:r>
              <a:rPr dirty="0" err="1"/>
              <a:t>θεωρί</a:t>
            </a:r>
            <a:r>
              <a:rPr dirty="0"/>
              <a:t>α της λήψεως, σύμφωνα με την οποία η ειδοποίηση παράγει αποτελέσματα μόνο όταν περιέλθει πράγματι στον αντισυμβαλλόμενο.</a:t>
            </a:r>
            <a:r>
              <a:rPr lang="el-GR" dirty="0"/>
              <a:t> </a:t>
            </a:r>
            <a:r>
              <a:rPr dirty="0"/>
              <a:t>Επ</a:t>
            </a:r>
            <a:r>
              <a:rPr dirty="0" err="1"/>
              <a:t>ομένως</a:t>
            </a:r>
            <a:r>
              <a:rPr dirty="0"/>
              <a:t>, ο κίνδυνος μη περιέλευσης ή καθυστερημένης περιέλευσης της ειδοποίησης βαρύνει τον αποστολέα της.</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18</a:t>
            </a:fld>
            <a:endParaRPr lang="el-G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Τίτλος 1"/>
          <p:cNvSpPr txBox="1">
            <a:spLocks noGrp="1"/>
          </p:cNvSpPr>
          <p:nvPr>
            <p:ph type="title"/>
          </p:nvPr>
        </p:nvSpPr>
        <p:spPr>
          <a:xfrm>
            <a:off x="947956" y="268448"/>
            <a:ext cx="5702226" cy="595619"/>
          </a:xfrm>
          <a:prstGeom prst="rect">
            <a:avLst/>
          </a:prstGeom>
        </p:spPr>
        <p:txBody>
          <a:bodyPr/>
          <a:lstStyle/>
          <a:p>
            <a:pPr>
              <a:defRPr sz="2200" b="1"/>
            </a:pPr>
            <a:r>
              <a:t>ΤΟ ΑΡΘΡΟ 79 CISG – ΠΑΡΑΓΡΑΦΟΣ 5</a:t>
            </a:r>
          </a:p>
        </p:txBody>
      </p:sp>
      <p:sp>
        <p:nvSpPr>
          <p:cNvPr id="159" name="Θέση περιεχομένου 2"/>
          <p:cNvSpPr txBox="1">
            <a:spLocks noGrp="1"/>
          </p:cNvSpPr>
          <p:nvPr>
            <p:ph type="body" idx="1"/>
          </p:nvPr>
        </p:nvSpPr>
        <p:spPr>
          <a:xfrm>
            <a:off x="867541" y="1115735"/>
            <a:ext cx="11061603" cy="6076799"/>
          </a:xfrm>
          <a:prstGeom prst="rect">
            <a:avLst/>
          </a:prstGeom>
        </p:spPr>
        <p:txBody>
          <a:bodyPr/>
          <a:lstStyle/>
          <a:p>
            <a:pPr marL="0" indent="0" algn="just">
              <a:buSzTx/>
              <a:buNone/>
              <a:defRPr i="1"/>
            </a:pPr>
            <a:r>
              <a:rPr dirty="0"/>
              <a:t>“</a:t>
            </a:r>
            <a:r>
              <a:rPr dirty="0" err="1"/>
              <a:t>Το</a:t>
            </a:r>
            <a:r>
              <a:rPr dirty="0"/>
              <a:t> πα</a:t>
            </a:r>
            <a:r>
              <a:rPr dirty="0" err="1"/>
              <a:t>ρόν</a:t>
            </a:r>
            <a:r>
              <a:rPr dirty="0"/>
              <a:t> </a:t>
            </a:r>
            <a:r>
              <a:rPr dirty="0" err="1"/>
              <a:t>άρθρο</a:t>
            </a:r>
            <a:r>
              <a:rPr dirty="0"/>
              <a:t> </a:t>
            </a:r>
            <a:r>
              <a:rPr dirty="0" err="1"/>
              <a:t>δεν</a:t>
            </a:r>
            <a:r>
              <a:rPr dirty="0"/>
              <a:t> </a:t>
            </a:r>
            <a:r>
              <a:rPr dirty="0" err="1"/>
              <a:t>εμ</a:t>
            </a:r>
            <a:r>
              <a:rPr dirty="0"/>
              <a:t>ποδίζει τα μέρη να ασκήσουν οποιοδήποτε άλλο δικαίωμα εκτός από την απαίτηση αποζημίωσης με την παρούσα Σύμβαση”.</a:t>
            </a:r>
          </a:p>
          <a:p>
            <a:pPr algn="just">
              <a:lnSpc>
                <a:spcPct val="84600"/>
              </a:lnSpc>
              <a:defRPr sz="1700"/>
            </a:pPr>
            <a:r>
              <a:rPr dirty="0"/>
              <a:t>Η </a:t>
            </a:r>
            <a:r>
              <a:rPr dirty="0" err="1"/>
              <a:t>συνδρομή</a:t>
            </a:r>
            <a:r>
              <a:rPr dirty="0"/>
              <a:t> π</a:t>
            </a:r>
            <a:r>
              <a:rPr dirty="0" err="1"/>
              <a:t>εριστ</a:t>
            </a:r>
            <a:r>
              <a:rPr dirty="0"/>
              <a:t>ατικού ανωτέρας βίας δεν απαλλάσσει πλήρως τον οφειλέτη από όλες τις συνέπειες της μη εκπλήρωσης, αλλά μόνο από την ευθύνη αποζημίωσης.</a:t>
            </a:r>
            <a:r>
              <a:rPr lang="el-GR" dirty="0"/>
              <a:t> </a:t>
            </a:r>
            <a:r>
              <a:rPr dirty="0"/>
              <a:t>Πα</a:t>
            </a:r>
            <a:r>
              <a:rPr dirty="0" err="1"/>
              <a:t>ρά</a:t>
            </a:r>
            <a:r>
              <a:rPr dirty="0"/>
              <a:t> την απαλλαγή από αποζημίωση, ο αντισυμβαλλόμενος διατηρεί τα λοιπά έννομα βοηθήματα που προβλέπει η CISG. </a:t>
            </a:r>
            <a:r>
              <a:rPr dirty="0" err="1"/>
              <a:t>Ειδικότερ</a:t>
            </a:r>
            <a:r>
              <a:rPr dirty="0"/>
              <a:t>α, ο αγοραστής ή ο πωλητής μπορούν, κατά περίπτωση, να ζητήσουν: αυτούσια εκπλήρωση, μείωση του τιμήματος, υπαναχώρηση από τη σύμβαση.</a:t>
            </a:r>
          </a:p>
          <a:p>
            <a:pPr algn="just">
              <a:lnSpc>
                <a:spcPct val="84600"/>
              </a:lnSpc>
              <a:defRPr sz="1700"/>
            </a:pPr>
            <a:r>
              <a:rPr dirty="0" err="1"/>
              <a:t>Σε</a:t>
            </a:r>
            <a:r>
              <a:rPr dirty="0"/>
              <a:t> π</a:t>
            </a:r>
            <a:r>
              <a:rPr dirty="0" err="1"/>
              <a:t>ερί</a:t>
            </a:r>
            <a:r>
              <a:rPr dirty="0"/>
              <a:t>πτωση μη παράδοσης, ο αγοραστής μπορεί να ζητήσει αποζημίωση για το διαφέρον κάλυψης, ενώ σε περίπτωση ελαττωματικής παροχής μπορεί να ζητήσει το κόστος επισκευής. Η α</a:t>
            </a:r>
            <a:r>
              <a:rPr dirty="0" err="1"/>
              <a:t>υτούσι</a:t>
            </a:r>
            <a:r>
              <a:rPr dirty="0"/>
              <a:t>α εκπλήρωση δεν μπορεί να ζητηθεί σωρευτικά με πλήρη αποζημίωση για τη μη εκπλήρωση της ίδιας παροχής. </a:t>
            </a:r>
            <a:r>
              <a:rPr dirty="0" err="1"/>
              <a:t>Ως</a:t>
            </a:r>
            <a:r>
              <a:rPr dirty="0"/>
              <a:t> π</a:t>
            </a:r>
            <a:r>
              <a:rPr dirty="0" err="1"/>
              <a:t>ρος</a:t>
            </a:r>
            <a:r>
              <a:rPr dirty="0"/>
              <a:t> </a:t>
            </a:r>
            <a:r>
              <a:rPr dirty="0" err="1"/>
              <a:t>τις</a:t>
            </a:r>
            <a:r>
              <a:rPr dirty="0"/>
              <a:t> </a:t>
            </a:r>
            <a:r>
              <a:rPr dirty="0" err="1"/>
              <a:t>χρημ</a:t>
            </a:r>
            <a:r>
              <a:rPr dirty="0"/>
              <a:t>ατικές οφειλές, γίνεται δεκτό ότι ο οφειλέτης εξακολουθεί να οφείλει τόκους ακόμη και σε περίπτωση force majeure, καθώς η αξίωση τόκων δεν θεωρείται αποζημίωση (αυτοτελές δικαίωμα).</a:t>
            </a:r>
          </a:p>
          <a:p>
            <a:pPr algn="just">
              <a:lnSpc>
                <a:spcPct val="84600"/>
              </a:lnSpc>
              <a:defRPr sz="1700"/>
            </a:pPr>
            <a:r>
              <a:rPr dirty="0" err="1"/>
              <a:t>Ως</a:t>
            </a:r>
            <a:r>
              <a:rPr dirty="0"/>
              <a:t> π</a:t>
            </a:r>
            <a:r>
              <a:rPr dirty="0" err="1"/>
              <a:t>ρος</a:t>
            </a:r>
            <a:r>
              <a:rPr dirty="0"/>
              <a:t> </a:t>
            </a:r>
            <a:r>
              <a:rPr dirty="0" err="1"/>
              <a:t>το</a:t>
            </a:r>
            <a:r>
              <a:rPr dirty="0"/>
              <a:t> β</a:t>
            </a:r>
            <a:r>
              <a:rPr dirty="0" err="1"/>
              <a:t>άρος</a:t>
            </a:r>
            <a:r>
              <a:rPr dirty="0"/>
              <a:t> απ</a:t>
            </a:r>
            <a:r>
              <a:rPr dirty="0" err="1"/>
              <a:t>όδειξης</a:t>
            </a:r>
            <a:r>
              <a:rPr dirty="0"/>
              <a:t>, </a:t>
            </a:r>
            <a:r>
              <a:rPr dirty="0" err="1"/>
              <a:t>δυνάμει</a:t>
            </a:r>
            <a:r>
              <a:rPr dirty="0"/>
              <a:t> </a:t>
            </a:r>
            <a:r>
              <a:rPr dirty="0" err="1"/>
              <a:t>γρ</a:t>
            </a:r>
            <a:r>
              <a:rPr dirty="0"/>
              <a:t>αμματικής ερμηνείας του 79 («αν αποδεικνύει ότι…») προκύπτει ότι ο αθετών συμβαλλόμενος πρέπει να αποδείξει όλα τα αναγκαία στοιχεία για την εφαρμογή τ</a:t>
            </a:r>
            <a:r>
              <a:rPr lang="el-GR" dirty="0"/>
              <a:t>ου</a:t>
            </a:r>
            <a:r>
              <a:rPr dirty="0"/>
              <a:t>: την ύπαρξη εμποδίου εκτός της σφαίρας ελέγχου του, τον απρόβλεπτο χαρακτήρα του κατά τον χρόνο σύναψης της σύμβασης, την αδυναμία αποφυγής ή υπέρβασής του, καθώς και την αιτιώδη συνάφεια μεταξύ εμποδίου και μη εκπλήρωσης. </a:t>
            </a:r>
            <a:r>
              <a:rPr dirty="0" err="1"/>
              <a:t>Ότ</a:t>
            </a:r>
            <a:r>
              <a:rPr dirty="0"/>
              <a:t>αν η μη εκπλήρωση οφείλεται σε τρίτο πρόσωπο, ο οφειλέτης φέρει το βάρος απόδειξης τόσο για τον ίδιο όσο και για τον τρίτο.</a:t>
            </a:r>
          </a:p>
          <a:p>
            <a:pPr algn="just">
              <a:lnSpc>
                <a:spcPct val="84600"/>
              </a:lnSpc>
              <a:defRPr sz="1700"/>
            </a:pPr>
            <a:r>
              <a:rPr dirty="0"/>
              <a:t> Η </a:t>
            </a:r>
            <a:r>
              <a:rPr dirty="0" err="1"/>
              <a:t>νομολογί</a:t>
            </a:r>
            <a:r>
              <a:rPr dirty="0"/>
              <a:t>α ακολουθεί αυστηρή προσέγγιση ως προς την εφαρμογή του άρθρου 79 CISG και απορρίπτει την απαλλαγή όταν δεν αποδεικνύεται επαρκώς ότι το εμπόδιο ήταν απρόβλεπτο, αναπόφευκτο και αιτιωδώς συνδεδεμένο με τη μη εκπλήρωση της σύμβασης.</a:t>
            </a:r>
          </a:p>
          <a:p>
            <a:pPr algn="just">
              <a:lnSpc>
                <a:spcPct val="84600"/>
              </a:lnSpc>
              <a:defRPr sz="1700"/>
            </a:pPr>
            <a:endParaRPr sz="1800" dirty="0"/>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19</a:t>
            </a:fld>
            <a:endParaRPr lang="el-G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Τίτλος 1"/>
          <p:cNvSpPr txBox="1">
            <a:spLocks noGrp="1"/>
          </p:cNvSpPr>
          <p:nvPr>
            <p:ph type="title"/>
          </p:nvPr>
        </p:nvSpPr>
        <p:spPr>
          <a:xfrm>
            <a:off x="897621" y="310392"/>
            <a:ext cx="4034597" cy="486562"/>
          </a:xfrm>
          <a:prstGeom prst="rect">
            <a:avLst/>
          </a:prstGeom>
        </p:spPr>
        <p:txBody>
          <a:bodyPr/>
          <a:lstStyle/>
          <a:p>
            <a:pPr>
              <a:defRPr sz="2200" b="1"/>
            </a:pPr>
            <a:r>
              <a:rPr dirty="0"/>
              <a:t>ΤΟ ΑΡΘΡΟ 80 CISG</a:t>
            </a:r>
          </a:p>
        </p:txBody>
      </p:sp>
      <p:sp>
        <p:nvSpPr>
          <p:cNvPr id="162" name="Θέση περιεχομένου 2"/>
          <p:cNvSpPr txBox="1">
            <a:spLocks noGrp="1"/>
          </p:cNvSpPr>
          <p:nvPr>
            <p:ph type="body" idx="1"/>
          </p:nvPr>
        </p:nvSpPr>
        <p:spPr>
          <a:xfrm>
            <a:off x="897622" y="1107346"/>
            <a:ext cx="10905688" cy="5440262"/>
          </a:xfrm>
          <a:prstGeom prst="rect">
            <a:avLst/>
          </a:prstGeom>
        </p:spPr>
        <p:txBody>
          <a:bodyPr/>
          <a:lstStyle/>
          <a:p>
            <a:pPr marL="0" indent="0" algn="just" defTabSz="905255">
              <a:spcBef>
                <a:spcPts val="900"/>
              </a:spcBef>
              <a:buSzTx/>
              <a:buNone/>
              <a:defRPr sz="1979" i="1"/>
            </a:pPr>
            <a:r>
              <a:rPr dirty="0"/>
              <a:t>“</a:t>
            </a:r>
            <a:r>
              <a:rPr dirty="0" err="1"/>
              <a:t>Έν</a:t>
            </a:r>
            <a:r>
              <a:rPr dirty="0"/>
              <a:t>α μέρος δεν μπορεί να επικαλεσθεί τη μη εκπλήρωση από το άλλο μέρος, εφόσον η μη εκπλήρωση προκλήθηκε από πράξη ή παράλειψη του πρώτου μέρους”.</a:t>
            </a:r>
          </a:p>
          <a:p>
            <a:pPr marL="380207" indent="-380207" algn="just" defTabSz="905255">
              <a:lnSpc>
                <a:spcPct val="84600"/>
              </a:lnSpc>
              <a:spcBef>
                <a:spcPts val="900"/>
              </a:spcBef>
              <a:defRPr sz="1683"/>
            </a:pPr>
            <a:r>
              <a:rPr dirty="0"/>
              <a:t>Κα</a:t>
            </a:r>
            <a:r>
              <a:rPr dirty="0" err="1"/>
              <a:t>θιερώνετ</a:t>
            </a:r>
            <a:r>
              <a:rPr dirty="0"/>
              <a:t>αι η αρχή ότι κανένα μέρος δεν μπορεί να επικαλείται τη μη εκπλήρωση της σύμβασης από τον αντισυμβαλλόμενό του, όταν η μη εκπλήρωση οφείλεται σε δική του πράξη ή παράλειψη. Επ</a:t>
            </a:r>
            <a:r>
              <a:rPr dirty="0" err="1"/>
              <a:t>ομένως</a:t>
            </a:r>
            <a:r>
              <a:rPr dirty="0"/>
              <a:t>, απ</a:t>
            </a:r>
            <a:r>
              <a:rPr dirty="0" err="1"/>
              <a:t>οκλείετ</a:t>
            </a:r>
            <a:r>
              <a:rPr dirty="0"/>
              <a:t>αι η θεμελίωση ευθύνης όταν η αθέτηση της σύμβασης προκλήθηκε ή επηρεάστηκε από τη συμπεριφορά του ίδιου του δανειστή της απαίτησης.</a:t>
            </a:r>
          </a:p>
          <a:p>
            <a:pPr marL="380207" indent="-380207" algn="just" defTabSz="905255">
              <a:lnSpc>
                <a:spcPct val="84600"/>
              </a:lnSpc>
              <a:spcBef>
                <a:spcPts val="900"/>
              </a:spcBef>
              <a:defRPr sz="1683"/>
            </a:pPr>
            <a:r>
              <a:rPr dirty="0" err="1"/>
              <a:t>Το</a:t>
            </a:r>
            <a:r>
              <a:rPr dirty="0"/>
              <a:t> </a:t>
            </a:r>
            <a:r>
              <a:rPr dirty="0" err="1"/>
              <a:t>άρθρο</a:t>
            </a:r>
            <a:r>
              <a:rPr dirty="0"/>
              <a:t> 80 CISG </a:t>
            </a:r>
            <a:r>
              <a:rPr dirty="0" err="1"/>
              <a:t>εφ</a:t>
            </a:r>
            <a:r>
              <a:rPr dirty="0"/>
              <a:t>αρμόζεται, ενδεικτικά, σε περιπτώσεις: μη πληρωμής του τιμήματος από τον αγοραστή, άρνησης παραλαβής των αγαθών, αδικαιολόγητης απόρριψης προσφοράς διόρθωσης ελαττωμάτων, όταν οι συμπεριφορές αυτές οδηγούν στη μη εκπλήρωση της άλλης πλευράς. </a:t>
            </a:r>
            <a:r>
              <a:rPr dirty="0" err="1"/>
              <a:t>Προϋ</a:t>
            </a:r>
            <a:r>
              <a:rPr dirty="0"/>
              <a:t>πόθεση εφαρμογής αποτελεί η ύπαρξη αιτιώδους συνάφειας μεταξύ της συμπεριφοράς του ενός μέρους και της μη εκπλήρωσης της άλλης πλευράς . </a:t>
            </a:r>
            <a:r>
              <a:rPr dirty="0" err="1"/>
              <a:t>Έτσι</a:t>
            </a:r>
            <a:r>
              <a:rPr dirty="0"/>
              <a:t>, απ</a:t>
            </a:r>
            <a:r>
              <a:rPr dirty="0" err="1"/>
              <a:t>ορρί</a:t>
            </a:r>
            <a:r>
              <a:rPr dirty="0"/>
              <a:t>πτεται η εφαρμογή του όταν δεν αποδεικνύεται επαρκώς η αιτιώδης συνάφεια ή η αθέτηση οφείλεται σε τρίτους ή σε παράγοντες εκτός της σφαίρας ευθύνης του μέρους που την επικαλείται.</a:t>
            </a:r>
          </a:p>
          <a:p>
            <a:pPr marL="380207" indent="-380207" algn="just" defTabSz="905255">
              <a:lnSpc>
                <a:spcPct val="84600"/>
              </a:lnSpc>
              <a:spcBef>
                <a:spcPts val="900"/>
              </a:spcBef>
              <a:defRPr sz="1683"/>
            </a:pPr>
            <a:r>
              <a:rPr dirty="0" err="1"/>
              <a:t>Ομοιότητες</a:t>
            </a:r>
            <a:r>
              <a:rPr dirty="0"/>
              <a:t> </a:t>
            </a:r>
            <a:r>
              <a:rPr dirty="0" err="1"/>
              <a:t>με</a:t>
            </a:r>
            <a:r>
              <a:rPr dirty="0"/>
              <a:t> </a:t>
            </a:r>
            <a:r>
              <a:rPr dirty="0" err="1"/>
              <a:t>το</a:t>
            </a:r>
            <a:r>
              <a:rPr dirty="0"/>
              <a:t> </a:t>
            </a:r>
            <a:r>
              <a:rPr dirty="0" err="1"/>
              <a:t>άρθρο</a:t>
            </a:r>
            <a:r>
              <a:rPr dirty="0"/>
              <a:t> 300 ΑΚ π</a:t>
            </a:r>
            <a:r>
              <a:rPr dirty="0" err="1"/>
              <a:t>ερί</a:t>
            </a:r>
            <a:r>
              <a:rPr dirty="0"/>
              <a:t> </a:t>
            </a:r>
            <a:r>
              <a:rPr dirty="0" err="1"/>
              <a:t>συντρέχοντος</a:t>
            </a:r>
            <a:r>
              <a:rPr dirty="0"/>
              <a:t> πτα</a:t>
            </a:r>
            <a:r>
              <a:rPr dirty="0" err="1"/>
              <a:t>ίσμ</a:t>
            </a:r>
            <a:r>
              <a:rPr dirty="0"/>
              <a:t>ατος του δανειστή, σύμφωνα με το οποίο, όταν ο ζημιωθείς συνέβαλε με δικό του πταίσμα στη ζημία, το δικαστήριο μπορεί να μειώσει ή και να αποκλείσει την αποζημίωση. → </a:t>
            </a:r>
            <a:r>
              <a:rPr dirty="0" err="1"/>
              <a:t>ουσιώδης</a:t>
            </a:r>
            <a:r>
              <a:rPr dirty="0"/>
              <a:t> </a:t>
            </a:r>
            <a:r>
              <a:rPr dirty="0" err="1"/>
              <a:t>δι</a:t>
            </a:r>
            <a:r>
              <a:rPr dirty="0"/>
              <a:t>αφοροποίηση: το άρθρο 80 CISG λειτουργεί κυρίως ως ένσταση αποκλεισμού ευθύνης, στερώντας από το μέρος τη δυνατότητα να επικαλείται τη μη εκπλήρωση που το ίδιο προκάλεσε, ενώ το άρθρο 300 ΑΚ οδηγεί κυρίως σε στάθμιση και επιμερισμό της ζημίας ανάλογα με τον βαθμό συνυπαιτιότητας (ενοχικός χαρακτήρας</a:t>
            </a:r>
            <a:r>
              <a:rPr lang="el-GR" dirty="0"/>
              <a:t> </a:t>
            </a:r>
            <a:r>
              <a:rPr dirty="0"/>
              <a:t>- η αξίωση δεν εξαλείφεται υποχρεωτικά εξ ολοκλήρου).</a:t>
            </a:r>
          </a:p>
          <a:p>
            <a:pPr marL="380207" indent="-380207" algn="just" defTabSz="905255">
              <a:lnSpc>
                <a:spcPct val="84600"/>
              </a:lnSpc>
              <a:spcBef>
                <a:spcPts val="900"/>
              </a:spcBef>
              <a:defRPr sz="1683"/>
            </a:pPr>
            <a:r>
              <a:rPr dirty="0" err="1"/>
              <a:t>Δι</a:t>
            </a:r>
            <a:r>
              <a:rPr dirty="0"/>
              <a:t>αφορά και με α.79 CISG →το 79 απαλλάσσει από την ευθύνη μόνο λόγω ανωτέρας βίας, ενώ το α.80 έχει ευρύτερη λειτουργία, καθώς αποκλείει την επίκληση της μη εκπλήρωσης από μέρος που συνέβαλε με δική του πράξη ή παράλειψη σε αυτήν.</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20</a:t>
            </a:fld>
            <a:endParaRPr lang="el-G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Τίτλος 1"/>
          <p:cNvSpPr txBox="1">
            <a:spLocks noGrp="1"/>
          </p:cNvSpPr>
          <p:nvPr>
            <p:ph type="title"/>
          </p:nvPr>
        </p:nvSpPr>
        <p:spPr>
          <a:xfrm>
            <a:off x="973122" y="443345"/>
            <a:ext cx="9306951" cy="591128"/>
          </a:xfrm>
          <a:prstGeom prst="rect">
            <a:avLst/>
          </a:prstGeom>
        </p:spPr>
        <p:txBody>
          <a:bodyPr/>
          <a:lstStyle/>
          <a:p>
            <a:pPr defTabSz="804672">
              <a:defRPr sz="1936" b="1"/>
            </a:pPr>
            <a:r>
              <a:rPr dirty="0"/>
              <a:t>ΣΥΓΚΡΙΣΗ ΤΟΥ ΑΡΘΡΟΥ 79 CISG ΜΕ ΣΧΕΤΙΚΕΣ ΡΥΘΜΙΣΕΙΣ ΑΛΛΩΝ ΝΟΜΙΚΩΝ ΚΕΙΜΕΝΩΝ</a:t>
            </a:r>
          </a:p>
        </p:txBody>
      </p:sp>
      <p:sp>
        <p:nvSpPr>
          <p:cNvPr id="165" name="Θέση περιεχομένου 2"/>
          <p:cNvSpPr txBox="1">
            <a:spLocks noGrp="1"/>
          </p:cNvSpPr>
          <p:nvPr>
            <p:ph type="body" idx="1"/>
          </p:nvPr>
        </p:nvSpPr>
        <p:spPr>
          <a:xfrm>
            <a:off x="973122" y="1376219"/>
            <a:ext cx="10914079" cy="5204944"/>
          </a:xfrm>
          <a:prstGeom prst="rect">
            <a:avLst/>
          </a:prstGeom>
        </p:spPr>
        <p:txBody>
          <a:bodyPr>
            <a:normAutofit/>
          </a:bodyPr>
          <a:lstStyle/>
          <a:p>
            <a:pPr marL="0" indent="0">
              <a:lnSpc>
                <a:spcPct val="75200"/>
              </a:lnSpc>
              <a:buSzTx/>
              <a:buNone/>
              <a:defRPr sz="1500"/>
            </a:pPr>
            <a:r>
              <a:rPr sz="1600" b="1" dirty="0"/>
              <a:t>Ελληνικός </a:t>
            </a:r>
            <a:r>
              <a:rPr sz="1600" b="1" dirty="0" err="1"/>
              <a:t>Αστικός</a:t>
            </a:r>
            <a:r>
              <a:rPr sz="1600" b="1" dirty="0"/>
              <a:t> </a:t>
            </a:r>
            <a:r>
              <a:rPr sz="1600" b="1" dirty="0" err="1"/>
              <a:t>Κώδικ</a:t>
            </a:r>
            <a:r>
              <a:rPr sz="1600" b="1" dirty="0"/>
              <a:t>ας</a:t>
            </a:r>
          </a:p>
          <a:p>
            <a:pPr algn="just">
              <a:lnSpc>
                <a:spcPct val="75200"/>
              </a:lnSpc>
              <a:defRPr sz="1500"/>
            </a:pPr>
            <a:r>
              <a:rPr sz="1600" dirty="0" err="1"/>
              <a:t>Στον</a:t>
            </a:r>
            <a:r>
              <a:rPr sz="1600" dirty="0"/>
              <a:t> Α</a:t>
            </a:r>
            <a:r>
              <a:rPr lang="el-GR" sz="1600" dirty="0" err="1"/>
              <a:t>στικό</a:t>
            </a:r>
            <a:r>
              <a:rPr lang="el-GR" sz="1600" dirty="0"/>
              <a:t> Κώδικα</a:t>
            </a:r>
            <a:r>
              <a:rPr sz="1600" dirty="0"/>
              <a:t> υπ</a:t>
            </a:r>
            <a:r>
              <a:rPr sz="1600" dirty="0" err="1"/>
              <a:t>άρχει</a:t>
            </a:r>
            <a:r>
              <a:rPr sz="1600" dirty="0"/>
              <a:t> ρητή </a:t>
            </a:r>
            <a:r>
              <a:rPr sz="1600" dirty="0" err="1"/>
              <a:t>διάτ</a:t>
            </a:r>
            <a:r>
              <a:rPr sz="1600" dirty="0"/>
              <a:t>αξη για την περίπτωση της δυσχέρειας εκπλήρωσης, το άρθρο 388 ΑΚ, ενώ στη CISG αμφισβητείται έντονα εάν το άρθρο 79 καλύπτει τέτοιες περιπτώσεις. </a:t>
            </a:r>
            <a:r>
              <a:rPr sz="1600" dirty="0" err="1"/>
              <a:t>Γενικότερ</a:t>
            </a:r>
            <a:r>
              <a:rPr sz="1600" dirty="0"/>
              <a:t>α στη CISG δεν υπάρχουν γενικές ρήτρες αντίστοιχες των 288, 281 και 388 ΑΚ. </a:t>
            </a:r>
            <a:r>
              <a:rPr sz="1600" dirty="0" err="1"/>
              <a:t>Εξ</a:t>
            </a:r>
            <a:r>
              <a:rPr sz="1600" dirty="0"/>
              <a:t>αίρεση αποτελεί το άρθρο 7 της CISG κατά το οποίο για την ερμηνεία της CISG λαμβάνεται υπόψη και η διασφάλιση της καλής πίστης στο διεθνές εμπόριο. </a:t>
            </a:r>
          </a:p>
          <a:p>
            <a:pPr algn="just">
              <a:lnSpc>
                <a:spcPct val="75200"/>
              </a:lnSpc>
              <a:defRPr sz="1500"/>
            </a:pPr>
            <a:r>
              <a:rPr sz="1600" dirty="0"/>
              <a:t>Η CISG </a:t>
            </a:r>
            <a:r>
              <a:rPr sz="1600" dirty="0" err="1"/>
              <a:t>έχει</a:t>
            </a:r>
            <a:r>
              <a:rPr sz="1600" dirty="0"/>
              <a:t> υιοθετήσει </a:t>
            </a:r>
            <a:r>
              <a:rPr sz="1600" dirty="0" err="1"/>
              <a:t>ενι</a:t>
            </a:r>
            <a:r>
              <a:rPr sz="1600" dirty="0"/>
              <a:t>αία ρύθμιση ως προς την αθέτηση της σύμβασης και δεν διακρίνει σε αδυναμία παροχής, υπερημερία οφειλέτη, πλημμελή εκπλήρωση, νομικά και πραγματικά ελαττώματα και έλλειψη συνομολογηθείσας ιδιότητας όπως ο</a:t>
            </a:r>
            <a:r>
              <a:rPr lang="el-GR" sz="1600" dirty="0"/>
              <a:t> </a:t>
            </a:r>
            <a:r>
              <a:rPr sz="1600" dirty="0"/>
              <a:t>ΑΚ. </a:t>
            </a:r>
            <a:r>
              <a:rPr sz="1600" dirty="0" err="1"/>
              <a:t>Συνε</a:t>
            </a:r>
            <a:r>
              <a:rPr sz="1600" dirty="0"/>
              <a:t>πώς, η CISG προβλέπει για όλες τις μορφές αθέτησης της σύμβασης πώλησης τις ίδιες κυρώσεις. </a:t>
            </a:r>
          </a:p>
          <a:p>
            <a:pPr algn="just">
              <a:lnSpc>
                <a:spcPct val="75200"/>
              </a:lnSpc>
              <a:defRPr sz="1500"/>
            </a:pPr>
            <a:r>
              <a:rPr sz="1600" dirty="0"/>
              <a:t>Κα</a:t>
            </a:r>
            <a:r>
              <a:rPr sz="1600" dirty="0" err="1"/>
              <a:t>τά</a:t>
            </a:r>
            <a:r>
              <a:rPr sz="1600" dirty="0"/>
              <a:t> τη CISG ο α</a:t>
            </a:r>
            <a:r>
              <a:rPr sz="1600" dirty="0" err="1"/>
              <a:t>γορ</a:t>
            </a:r>
            <a:r>
              <a:rPr sz="1600" dirty="0"/>
              <a:t>αστής φέρει το βάρος των άρθρων 38 παρ. 1, 39 παρ. 1 και 43 παρ. 1, </a:t>
            </a:r>
            <a:r>
              <a:rPr sz="1600" dirty="0" err="1"/>
              <a:t>ήτοι</a:t>
            </a:r>
            <a:r>
              <a:rPr sz="1600" dirty="0"/>
              <a:t> τ</a:t>
            </a:r>
            <a:r>
              <a:rPr lang="el-GR" sz="1600" dirty="0"/>
              <a:t>ο</a:t>
            </a:r>
            <a:r>
              <a:rPr sz="1600" dirty="0"/>
              <a:t> β</a:t>
            </a:r>
            <a:r>
              <a:rPr sz="1600" dirty="0" err="1"/>
              <a:t>άρος</a:t>
            </a:r>
            <a:r>
              <a:rPr sz="1600" dirty="0"/>
              <a:t> </a:t>
            </a:r>
            <a:r>
              <a:rPr sz="1600" dirty="0" err="1"/>
              <a:t>εξέτ</a:t>
            </a:r>
            <a:r>
              <a:rPr sz="1600" dirty="0"/>
              <a:t>ασης του πράγματος και γνωστοποίησης στον πωλητή πραγματικών ή νομικών ελαττωμάτων μέσα σε σύντομη προθεσμία, κάτι που δεν προβλέπεται στον ΑΚ. </a:t>
            </a:r>
          </a:p>
          <a:p>
            <a:pPr algn="just">
              <a:lnSpc>
                <a:spcPct val="75200"/>
              </a:lnSpc>
              <a:defRPr sz="1500"/>
            </a:pPr>
            <a:r>
              <a:rPr sz="1600" dirty="0"/>
              <a:t>Κα</a:t>
            </a:r>
            <a:r>
              <a:rPr sz="1600" dirty="0" err="1"/>
              <a:t>τά</a:t>
            </a:r>
            <a:r>
              <a:rPr sz="1600" dirty="0"/>
              <a:t> τη CISG ο π</a:t>
            </a:r>
            <a:r>
              <a:rPr sz="1600" dirty="0" err="1"/>
              <a:t>ωλητής</a:t>
            </a:r>
            <a:r>
              <a:rPr sz="1600" dirty="0"/>
              <a:t> </a:t>
            </a:r>
            <a:r>
              <a:rPr sz="1600" dirty="0" err="1"/>
              <a:t>οφείλει</a:t>
            </a:r>
            <a:r>
              <a:rPr sz="1600" dirty="0"/>
              <a:t> να παρα</a:t>
            </a:r>
            <a:r>
              <a:rPr sz="1600" dirty="0" err="1"/>
              <a:t>δώσει</a:t>
            </a:r>
            <a:r>
              <a:rPr sz="1600" dirty="0"/>
              <a:t> </a:t>
            </a:r>
            <a:r>
              <a:rPr sz="1600" dirty="0" err="1"/>
              <a:t>στον</a:t>
            </a:r>
            <a:r>
              <a:rPr sz="1600" dirty="0"/>
              <a:t> α</a:t>
            </a:r>
            <a:r>
              <a:rPr sz="1600" dirty="0" err="1"/>
              <a:t>γορ</a:t>
            </a:r>
            <a:r>
              <a:rPr sz="1600" dirty="0"/>
              <a:t>αστή πράγματα που ανταποκρίνονται στη σύμβαση, ειδικότερα πράγματα κατάλληλα για τους σκοπούς για τους οποίους προορίζονται, δηλαδή πράγματα απαλλαγμένα ελαττωμάτων, σε αντίθεση με τον ΑΚ. </a:t>
            </a:r>
          </a:p>
          <a:p>
            <a:pPr algn="just">
              <a:lnSpc>
                <a:spcPct val="75200"/>
              </a:lnSpc>
              <a:defRPr sz="1500"/>
            </a:pPr>
            <a:r>
              <a:rPr sz="1600" dirty="0"/>
              <a:t>Κα</a:t>
            </a:r>
            <a:r>
              <a:rPr sz="1600" dirty="0" err="1"/>
              <a:t>τά</a:t>
            </a:r>
            <a:r>
              <a:rPr sz="1600" dirty="0"/>
              <a:t> τη CISG η </a:t>
            </a:r>
            <a:r>
              <a:rPr sz="1600" dirty="0" err="1"/>
              <a:t>ευθύνη</a:t>
            </a:r>
            <a:r>
              <a:rPr sz="1600" dirty="0"/>
              <a:t> </a:t>
            </a:r>
            <a:r>
              <a:rPr sz="1600" dirty="0" err="1"/>
              <a:t>του</a:t>
            </a:r>
            <a:r>
              <a:rPr sz="1600" dirty="0"/>
              <a:t> α</a:t>
            </a:r>
            <a:r>
              <a:rPr sz="1600" dirty="0" err="1"/>
              <a:t>θετήσ</a:t>
            </a:r>
            <a:r>
              <a:rPr sz="1600" dirty="0"/>
              <a:t>αντος (είτε του πωλητή είτε του αγοραστή) τη σύμβαση είναι αντικειμενική διότι δεν ενδιαφέρει η ύπαρξη ή μη </a:t>
            </a:r>
            <a:r>
              <a:rPr lang="el-GR" sz="1600" dirty="0"/>
              <a:t>πταίσματος</a:t>
            </a:r>
            <a:r>
              <a:rPr sz="1600" dirty="0"/>
              <a:t> εκ μέρους του, αλλά στηρίζεται μόνο στην αθέτηση των συμβατικών του υποχρεώσεων</a:t>
            </a:r>
            <a:r>
              <a:rPr lang="el-GR" sz="1600" dirty="0"/>
              <a:t> (</a:t>
            </a:r>
            <a:r>
              <a:rPr lang="el-GR" sz="1600" dirty="0" err="1"/>
              <a:t>πρβλ</a:t>
            </a:r>
            <a:r>
              <a:rPr lang="el-GR" sz="1600" dirty="0"/>
              <a:t>. 330, 336 και 363 ΑΚ). </a:t>
            </a:r>
          </a:p>
          <a:p>
            <a:pPr algn="just">
              <a:lnSpc>
                <a:spcPct val="75200"/>
              </a:lnSpc>
              <a:defRPr sz="1500"/>
            </a:pPr>
            <a:r>
              <a:rPr sz="1600" dirty="0"/>
              <a:t>Ο </a:t>
            </a:r>
            <a:r>
              <a:rPr sz="1600" dirty="0" err="1"/>
              <a:t>οφειλέτης</a:t>
            </a:r>
            <a:r>
              <a:rPr sz="1600" dirty="0"/>
              <a:t> κα</a:t>
            </a:r>
            <a:r>
              <a:rPr sz="1600" dirty="0" err="1"/>
              <a:t>τά</a:t>
            </a:r>
            <a:r>
              <a:rPr sz="1600" dirty="0"/>
              <a:t> </a:t>
            </a:r>
            <a:r>
              <a:rPr sz="1600" dirty="0" err="1"/>
              <a:t>την</a:t>
            </a:r>
            <a:r>
              <a:rPr sz="1600" dirty="0"/>
              <a:t> CISG </a:t>
            </a:r>
            <a:r>
              <a:rPr sz="1600" dirty="0" err="1"/>
              <a:t>ευθύνετ</a:t>
            </a:r>
            <a:r>
              <a:rPr sz="1600" dirty="0"/>
              <a:t>αι και για τα τυχηρά υπό στενή έννοια (αντικειμενική ευθύνη)</a:t>
            </a:r>
            <a:r>
              <a:rPr lang="el-GR" sz="1600" dirty="0"/>
              <a:t> </a:t>
            </a:r>
            <a:r>
              <a:rPr sz="1600" dirty="0"/>
              <a:t>και απαλλάσσεται μόνο σε περιπτώσεις ανωτέρας βίας, ενώ κατά τον ΑΚ δεν ευθύνεται για αυτά.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21</a:t>
            </a:fld>
            <a:endParaRPr lang="el-G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Τίτλος 1"/>
          <p:cNvSpPr txBox="1">
            <a:spLocks noGrp="1"/>
          </p:cNvSpPr>
          <p:nvPr>
            <p:ph type="title"/>
          </p:nvPr>
        </p:nvSpPr>
        <p:spPr>
          <a:xfrm>
            <a:off x="931177" y="297810"/>
            <a:ext cx="10872134" cy="566256"/>
          </a:xfrm>
          <a:prstGeom prst="rect">
            <a:avLst/>
          </a:prstGeom>
        </p:spPr>
        <p:txBody>
          <a:bodyPr/>
          <a:lstStyle/>
          <a:p>
            <a:pPr defTabSz="804672">
              <a:defRPr sz="1936" b="1"/>
            </a:pPr>
            <a:r>
              <a:t>ΣΥΓΚΡΙΣΗ ΤΟΥ ΑΡΘΡΟΥ 79 CISG ΜΕ ΣΧΕΤΙΚΕΣ ΡΥΘΜΙΣΕΙΣ ΑΛΛΩΝ ΝΟΜΙΚΩΝ ΚΕΙΜΕΝΩΝ</a:t>
            </a:r>
          </a:p>
        </p:txBody>
      </p:sp>
      <p:sp>
        <p:nvSpPr>
          <p:cNvPr id="168" name="Θέση περιεχομένου 2"/>
          <p:cNvSpPr txBox="1">
            <a:spLocks noGrp="1"/>
          </p:cNvSpPr>
          <p:nvPr>
            <p:ph type="body" idx="1"/>
          </p:nvPr>
        </p:nvSpPr>
        <p:spPr>
          <a:xfrm>
            <a:off x="931177" y="973122"/>
            <a:ext cx="11157360" cy="5788405"/>
          </a:xfrm>
          <a:prstGeom prst="rect">
            <a:avLst/>
          </a:prstGeom>
        </p:spPr>
        <p:txBody>
          <a:bodyPr/>
          <a:lstStyle/>
          <a:p>
            <a:pPr algn="just">
              <a:lnSpc>
                <a:spcPct val="84600"/>
              </a:lnSpc>
              <a:defRPr sz="1700" b="1"/>
            </a:pPr>
            <a:r>
              <a:rPr dirty="0" err="1"/>
              <a:t>Αρχές</a:t>
            </a:r>
            <a:r>
              <a:rPr dirty="0"/>
              <a:t> </a:t>
            </a:r>
            <a:r>
              <a:rPr dirty="0" err="1"/>
              <a:t>του</a:t>
            </a:r>
            <a:r>
              <a:rPr dirty="0"/>
              <a:t> </a:t>
            </a:r>
            <a:r>
              <a:rPr dirty="0" err="1"/>
              <a:t>Ευρω</a:t>
            </a:r>
            <a:r>
              <a:rPr dirty="0"/>
              <a:t>παϊκού Δικαίου των Συμβάσεων (1/2)</a:t>
            </a:r>
          </a:p>
          <a:p>
            <a:pPr marL="0" indent="0" algn="just">
              <a:lnSpc>
                <a:spcPct val="84600"/>
              </a:lnSpc>
              <a:buSzTx/>
              <a:buNone/>
              <a:defRPr sz="1700" b="1"/>
            </a:pPr>
            <a:r>
              <a:rPr dirty="0" err="1"/>
              <a:t>Άρθρο</a:t>
            </a:r>
            <a:r>
              <a:rPr dirty="0"/>
              <a:t> 6:111 (</a:t>
            </a:r>
            <a:r>
              <a:rPr i="1" dirty="0" err="1"/>
              <a:t>Μετ</a:t>
            </a:r>
            <a:r>
              <a:rPr i="1" dirty="0"/>
              <a:t>αβολή των Συνθηκών</a:t>
            </a:r>
            <a:r>
              <a:rPr dirty="0"/>
              <a:t>)</a:t>
            </a:r>
          </a:p>
          <a:p>
            <a:pPr marL="0" indent="0" algn="just">
              <a:lnSpc>
                <a:spcPct val="84600"/>
              </a:lnSpc>
              <a:buSzTx/>
              <a:buNone/>
              <a:defRPr sz="1700" i="1"/>
            </a:pPr>
            <a:r>
              <a:rPr dirty="0"/>
              <a:t>«1. </a:t>
            </a:r>
            <a:r>
              <a:rPr dirty="0" err="1"/>
              <a:t>Κάθε</a:t>
            </a:r>
            <a:r>
              <a:rPr dirty="0"/>
              <a:t> </a:t>
            </a:r>
            <a:r>
              <a:rPr dirty="0" err="1"/>
              <a:t>συμ</a:t>
            </a:r>
            <a:r>
              <a:rPr dirty="0"/>
              <a:t>βαλλόμενο μέρος οφείλει να εκπληρώσει τις υποχρεώσεις του, ακόμη και αν η εκπλήρωση κατέστη επαχθέστερη είτε γιατί η δαπάνη για την εκπλήρωση έχει αυξηθεί είτε γιατί η αξία της αντιπαροχής έχει μειωθεί.</a:t>
            </a:r>
          </a:p>
          <a:p>
            <a:pPr marL="0" indent="0" algn="just">
              <a:lnSpc>
                <a:spcPct val="84600"/>
              </a:lnSpc>
              <a:buSzTx/>
              <a:buNone/>
              <a:defRPr sz="1700" i="1"/>
            </a:pPr>
            <a:r>
              <a:rPr dirty="0"/>
              <a:t>2. </a:t>
            </a:r>
            <a:r>
              <a:rPr dirty="0" err="1"/>
              <a:t>Εάν</a:t>
            </a:r>
            <a:r>
              <a:rPr dirty="0"/>
              <a:t> </a:t>
            </a:r>
            <a:r>
              <a:rPr dirty="0" err="1"/>
              <a:t>όμως</a:t>
            </a:r>
            <a:r>
              <a:rPr dirty="0"/>
              <a:t> η </a:t>
            </a:r>
            <a:r>
              <a:rPr dirty="0" err="1"/>
              <a:t>εκ</a:t>
            </a:r>
            <a:r>
              <a:rPr dirty="0"/>
              <a:t>πλήρωση της σύμβασης καθίσταται υπέρμετρα επαχθής εξαιτίας μεταβολής των συνθηκών, τα μέρη υποχρεούνται να προσέλθουν σε διαπραγματεύσεις με σκοπό την αναπροσαρμογή ή τη λύση της σύμβασης, εφ’ όσον:</a:t>
            </a:r>
          </a:p>
          <a:p>
            <a:pPr marL="0" indent="0" algn="just">
              <a:lnSpc>
                <a:spcPct val="84600"/>
              </a:lnSpc>
              <a:buSzTx/>
              <a:buNone/>
              <a:defRPr sz="1700" i="1"/>
            </a:pPr>
            <a:r>
              <a:rPr dirty="0"/>
              <a:t>(α) η </a:t>
            </a:r>
            <a:r>
              <a:rPr dirty="0" err="1"/>
              <a:t>μετ</a:t>
            </a:r>
            <a:r>
              <a:rPr dirty="0"/>
              <a:t>αβολή των συνθηκών επήλθε μετά το χρόνο κατάρτισης της σύμβασης,</a:t>
            </a:r>
          </a:p>
          <a:p>
            <a:pPr marL="0" indent="0" algn="just">
              <a:lnSpc>
                <a:spcPct val="84600"/>
              </a:lnSpc>
              <a:buSzTx/>
              <a:buNone/>
              <a:defRPr sz="1700" i="1"/>
            </a:pPr>
            <a:r>
              <a:rPr dirty="0"/>
              <a:t>(β) η </a:t>
            </a:r>
            <a:r>
              <a:rPr dirty="0" err="1"/>
              <a:t>δυν</a:t>
            </a:r>
            <a:r>
              <a:rPr dirty="0"/>
              <a:t>ατότητα μεταβολής των συνθηκών δεν μπορούσε ευλόγως να έχει προβλεφθεί κατά τον χρόνο κατάρτισης της σύμβασης και</a:t>
            </a:r>
          </a:p>
          <a:p>
            <a:pPr marL="0" indent="0" algn="just">
              <a:lnSpc>
                <a:spcPct val="84600"/>
              </a:lnSpc>
              <a:buSzTx/>
              <a:buNone/>
              <a:defRPr sz="1700" i="1"/>
            </a:pPr>
            <a:r>
              <a:rPr dirty="0"/>
              <a:t>(γ) ο </a:t>
            </a:r>
            <a:r>
              <a:rPr dirty="0" err="1"/>
              <a:t>κίνδυνος</a:t>
            </a:r>
            <a:r>
              <a:rPr dirty="0"/>
              <a:t> </a:t>
            </a:r>
            <a:r>
              <a:rPr dirty="0" err="1"/>
              <a:t>της</a:t>
            </a:r>
            <a:r>
              <a:rPr dirty="0"/>
              <a:t> </a:t>
            </a:r>
            <a:r>
              <a:rPr dirty="0" err="1"/>
              <a:t>μετ</a:t>
            </a:r>
            <a:r>
              <a:rPr dirty="0"/>
              <a:t>αβολής των συνθηκών δεν είναι απ’ αυτούς που, κατά τη σύμβαση, οφείλει να αναδεχθεί το μέρος που πλήττεται από τη μεταβολή.</a:t>
            </a:r>
          </a:p>
          <a:p>
            <a:pPr marL="0" indent="0" algn="just">
              <a:lnSpc>
                <a:spcPct val="84600"/>
              </a:lnSpc>
              <a:buSzTx/>
              <a:buNone/>
              <a:defRPr sz="1700" i="1"/>
            </a:pPr>
            <a:r>
              <a:rPr dirty="0"/>
              <a:t>3. </a:t>
            </a:r>
            <a:r>
              <a:rPr dirty="0" err="1"/>
              <a:t>Εάν</a:t>
            </a:r>
            <a:r>
              <a:rPr dirty="0"/>
              <a:t> τα </a:t>
            </a:r>
            <a:r>
              <a:rPr dirty="0" err="1"/>
              <a:t>μέρη</a:t>
            </a:r>
            <a:r>
              <a:rPr dirty="0"/>
              <a:t> </a:t>
            </a:r>
            <a:r>
              <a:rPr dirty="0" err="1"/>
              <a:t>δεν</a:t>
            </a:r>
            <a:r>
              <a:rPr dirty="0"/>
              <a:t> κατα</a:t>
            </a:r>
            <a:r>
              <a:rPr dirty="0" err="1"/>
              <a:t>λήξουν</a:t>
            </a:r>
            <a:r>
              <a:rPr dirty="0"/>
              <a:t> </a:t>
            </a:r>
            <a:r>
              <a:rPr dirty="0" err="1"/>
              <a:t>σε</a:t>
            </a:r>
            <a:r>
              <a:rPr dirty="0"/>
              <a:t> </a:t>
            </a:r>
            <a:r>
              <a:rPr dirty="0" err="1"/>
              <a:t>συμφωνί</a:t>
            </a:r>
            <a:r>
              <a:rPr dirty="0"/>
              <a:t>α μέσα σε εύλογο χρόνο, το δικαστήριο μπορεί:</a:t>
            </a:r>
          </a:p>
          <a:p>
            <a:pPr marL="0" indent="0" algn="just">
              <a:lnSpc>
                <a:spcPct val="84600"/>
              </a:lnSpc>
              <a:buSzTx/>
              <a:buNone/>
              <a:defRPr sz="1700" i="1"/>
            </a:pPr>
            <a:r>
              <a:rPr dirty="0"/>
              <a:t>(α) να απ</a:t>
            </a:r>
            <a:r>
              <a:rPr dirty="0" err="1"/>
              <a:t>οφ</a:t>
            </a:r>
            <a:r>
              <a:rPr dirty="0"/>
              <a:t>ασίσει τη λύση της σύμβασης καθορίζοντας το χρόνο και τους όρους της ή</a:t>
            </a:r>
          </a:p>
          <a:p>
            <a:pPr marL="0" indent="0" algn="just">
              <a:lnSpc>
                <a:spcPct val="84600"/>
              </a:lnSpc>
              <a:buSzTx/>
              <a:buNone/>
              <a:defRPr sz="1700" i="1"/>
            </a:pPr>
            <a:r>
              <a:rPr dirty="0"/>
              <a:t>(β) να αναπ</a:t>
            </a:r>
            <a:r>
              <a:rPr dirty="0" err="1"/>
              <a:t>ροσ</a:t>
            </a:r>
            <a:r>
              <a:rPr dirty="0"/>
              <a:t>αρμόσει τη σύμβαση, ώστε να κατανείμει μεταξύ των μερών, με δίκαιο και πρόσφορο τρόπο, τις ζημίες και τα κέρδη που απορρέουν από τη μεταβολή των συνθηκών.</a:t>
            </a:r>
          </a:p>
          <a:p>
            <a:pPr marL="0" indent="0" algn="just">
              <a:lnSpc>
                <a:spcPct val="84600"/>
              </a:lnSpc>
              <a:buSzTx/>
              <a:buNone/>
              <a:defRPr sz="1700" i="1"/>
            </a:pPr>
            <a:r>
              <a:rPr dirty="0" err="1"/>
              <a:t>Σε</a:t>
            </a:r>
            <a:r>
              <a:rPr dirty="0"/>
              <a:t> </a:t>
            </a:r>
            <a:r>
              <a:rPr dirty="0" err="1"/>
              <a:t>κάθε</a:t>
            </a:r>
            <a:r>
              <a:rPr dirty="0"/>
              <a:t> π</a:t>
            </a:r>
            <a:r>
              <a:rPr dirty="0" err="1"/>
              <a:t>ερί</a:t>
            </a:r>
            <a:r>
              <a:rPr dirty="0"/>
              <a:t>πτωση, το δικαστήριο μπορεί να επιδικάσει αποζημίωση για τη ζημία που προέκυψε από την άρνηση του άλλου μέρους να διαπραγματευτεί ή από την εκ μέρους του διακοπή των διαπραγματεύσεων κατά τρόπο αντίθετο προς την καλή πίστη και τη δίκαιη διαπραγμάτευση».</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22</a:t>
            </a:fld>
            <a:endParaRPr lang="el-G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Τίτλος 1"/>
          <p:cNvSpPr txBox="1">
            <a:spLocks noGrp="1"/>
          </p:cNvSpPr>
          <p:nvPr>
            <p:ph type="title"/>
          </p:nvPr>
        </p:nvSpPr>
        <p:spPr>
          <a:xfrm>
            <a:off x="838898" y="352337"/>
            <a:ext cx="11107026" cy="629175"/>
          </a:xfrm>
          <a:prstGeom prst="rect">
            <a:avLst/>
          </a:prstGeom>
        </p:spPr>
        <p:txBody>
          <a:bodyPr/>
          <a:lstStyle/>
          <a:p>
            <a:pPr defTabSz="822959">
              <a:defRPr sz="1979" b="1"/>
            </a:pPr>
            <a:r>
              <a:t>ΣΥΓΚΡΙΣΗ ΤΟΥ ΑΡΘΡΟΥ 79 CISG ΜΕ ΣΧΕΤΙΚΕΣ ΡΥΘΜΙΣΕΙΣ ΑΛΛΩΝ ΝΟΜΙΚΩΝ ΚΕΙΜΕΝΩΝ</a:t>
            </a:r>
          </a:p>
        </p:txBody>
      </p:sp>
      <p:sp>
        <p:nvSpPr>
          <p:cNvPr id="171" name="Θέση περιεχομένου 2"/>
          <p:cNvSpPr txBox="1">
            <a:spLocks noGrp="1"/>
          </p:cNvSpPr>
          <p:nvPr>
            <p:ph type="body" idx="1"/>
          </p:nvPr>
        </p:nvSpPr>
        <p:spPr>
          <a:xfrm>
            <a:off x="838898" y="1057012"/>
            <a:ext cx="11107026" cy="5704515"/>
          </a:xfrm>
          <a:prstGeom prst="rect">
            <a:avLst/>
          </a:prstGeom>
        </p:spPr>
        <p:txBody>
          <a:bodyPr/>
          <a:lstStyle/>
          <a:p>
            <a:pPr algn="just">
              <a:defRPr b="1"/>
            </a:pPr>
            <a:r>
              <a:t>Αρχές του Ευρωπαϊκού Δικαίου των Συμβάσεων (2/2)</a:t>
            </a:r>
          </a:p>
          <a:p>
            <a:pPr marL="0" indent="0" algn="just">
              <a:buSzTx/>
              <a:buNone/>
              <a:defRPr b="1"/>
            </a:pPr>
            <a:r>
              <a:t>Άρθρο 8:108 (</a:t>
            </a:r>
            <a:r>
              <a:rPr i="1"/>
              <a:t>Απαλλαγή λόγω Κωλύματος</a:t>
            </a:r>
            <a:r>
              <a:t>)</a:t>
            </a:r>
          </a:p>
          <a:p>
            <a:pPr marL="0" indent="0" algn="just">
              <a:buSzTx/>
              <a:buNone/>
              <a:defRPr i="1"/>
            </a:pPr>
            <a:r>
              <a:t>«1. Η μη εκπλήρωση από ένα συμβαλλόμενο μέρος δικαιολογείται, εάν αυτό αποδείξει ότι οφείλεται σε κώλυμα πέρα από τον έλεγχό του και ότι δεν θα μπορούσε ευλόγως να αναμένεται απ’ αυτό να λάβει υπόψη του το κώλυμα κατά το χρόνο κατάρτισης της σύμβασης, ή να αποφύγει ή υπερνικήσει το κώλυμα ή τις συνέπειές του.</a:t>
            </a:r>
          </a:p>
          <a:p>
            <a:pPr marL="0" indent="0" algn="just">
              <a:buSzTx/>
              <a:buNone/>
              <a:defRPr i="1"/>
            </a:pPr>
            <a:r>
              <a:t>2. Όταν το κώλυμα είναι μόνο παροδικό, η απαλλαγή που προβλέπεται στο άρθρο αυτό ενεργεί για τον χρόνο που υφίσταται το κώλυμα. Εάν, πάντως, η καθυστέρηση ισοδυναμεί με ουσιώδη μη εκπλήρωση, ο δανειστής μπορεί να τη θεωρήσει ως τέτοια.</a:t>
            </a:r>
          </a:p>
          <a:p>
            <a:pPr marL="0" indent="0" algn="just">
              <a:buSzTx/>
              <a:buNone/>
              <a:defRPr i="1"/>
            </a:pPr>
            <a:r>
              <a:t>3. Το μέρος που δεν εκπληρώνει την παροχή του πρέπει να εξασφαλίσει ότι γνωστοποίηση του κωλύματος και των συνεπειών του, επί της δυνατότητας του ιδίου να εκπληρώσει, θα περιέλθει στο άλλο μέρος μέσα σε εύλογο χρόνο από τότε που το μέρος που δεν εκπληρώνει γνώριζε ή όφειλε να γνωρίζει αυτές τις περιστάσεις. Το άλλο μέρος δικαιούται να απαιτήσει αποζημίωση για κάθε ζημία από την μη λήψη τέτοιας γνωστοποίησης».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23</a:t>
            </a:fld>
            <a:endParaRPr lang="el-G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Τίτλος 1"/>
          <p:cNvSpPr txBox="1">
            <a:spLocks noGrp="1"/>
          </p:cNvSpPr>
          <p:nvPr>
            <p:ph type="title"/>
          </p:nvPr>
        </p:nvSpPr>
        <p:spPr>
          <a:xfrm>
            <a:off x="947956" y="377506"/>
            <a:ext cx="10964410" cy="528506"/>
          </a:xfrm>
          <a:prstGeom prst="rect">
            <a:avLst/>
          </a:prstGeom>
        </p:spPr>
        <p:txBody>
          <a:bodyPr/>
          <a:lstStyle/>
          <a:p>
            <a:pPr defTabSz="813816">
              <a:defRPr sz="1958" b="1"/>
            </a:pPr>
            <a:r>
              <a:t>ΣΥΓΚΡΙΣΗ ΤΟΥ ΑΡΘΡΟΥ 79 CISG ΜΕ ΣΧΕΤΙΚΕΣ ΡΥΘΜΙΣΕΙΣ ΑΛΛΩΝ ΝΟΜΙΚΩΝ ΚΕΙΜΕΝΩΝ</a:t>
            </a:r>
          </a:p>
        </p:txBody>
      </p:sp>
      <p:sp>
        <p:nvSpPr>
          <p:cNvPr id="174" name="Θέση περιεχομένου 2"/>
          <p:cNvSpPr txBox="1">
            <a:spLocks noGrp="1"/>
          </p:cNvSpPr>
          <p:nvPr>
            <p:ph type="body" idx="1"/>
          </p:nvPr>
        </p:nvSpPr>
        <p:spPr>
          <a:xfrm>
            <a:off x="864065" y="1098958"/>
            <a:ext cx="11048301" cy="5595458"/>
          </a:xfrm>
          <a:prstGeom prst="rect">
            <a:avLst/>
          </a:prstGeom>
        </p:spPr>
        <p:txBody>
          <a:bodyPr/>
          <a:lstStyle/>
          <a:p>
            <a:pPr algn="just">
              <a:defRPr b="1"/>
            </a:pPr>
            <a:r>
              <a:rPr dirty="0" err="1"/>
              <a:t>Αρχές</a:t>
            </a:r>
            <a:r>
              <a:rPr dirty="0"/>
              <a:t> </a:t>
            </a:r>
            <a:r>
              <a:rPr dirty="0" err="1"/>
              <a:t>των</a:t>
            </a:r>
            <a:r>
              <a:rPr dirty="0"/>
              <a:t> </a:t>
            </a:r>
            <a:r>
              <a:rPr dirty="0" err="1"/>
              <a:t>Διεθνών</a:t>
            </a:r>
            <a:r>
              <a:rPr dirty="0"/>
              <a:t> </a:t>
            </a:r>
            <a:r>
              <a:rPr dirty="0" err="1"/>
              <a:t>Εμ</a:t>
            </a:r>
            <a:r>
              <a:rPr dirty="0"/>
              <a:t>πορικών Συμβάσεων του UNIDROIT (1/3)</a:t>
            </a:r>
          </a:p>
          <a:p>
            <a:pPr marL="0" indent="0" algn="just">
              <a:buSzTx/>
              <a:buNone/>
              <a:defRPr b="1"/>
            </a:pPr>
            <a:r>
              <a:rPr dirty="0" err="1"/>
              <a:t>Άρθρο</a:t>
            </a:r>
            <a:r>
              <a:rPr dirty="0"/>
              <a:t> 6.2.1 (</a:t>
            </a:r>
            <a:r>
              <a:rPr i="1" dirty="0" err="1"/>
              <a:t>Αρχή</a:t>
            </a:r>
            <a:r>
              <a:rPr i="1" dirty="0"/>
              <a:t> </a:t>
            </a:r>
            <a:r>
              <a:rPr i="1" dirty="0" err="1"/>
              <a:t>της</a:t>
            </a:r>
            <a:r>
              <a:rPr i="1" dirty="0"/>
              <a:t> </a:t>
            </a:r>
            <a:r>
              <a:rPr i="1" dirty="0" err="1"/>
              <a:t>τήρησης</a:t>
            </a:r>
            <a:r>
              <a:rPr i="1" dirty="0"/>
              <a:t> </a:t>
            </a:r>
            <a:r>
              <a:rPr i="1" dirty="0" err="1"/>
              <a:t>των</a:t>
            </a:r>
            <a:r>
              <a:rPr i="1" dirty="0"/>
              <a:t> </a:t>
            </a:r>
            <a:r>
              <a:rPr i="1" dirty="0" err="1"/>
              <a:t>συμφωνιών</a:t>
            </a:r>
            <a:r>
              <a:rPr dirty="0"/>
              <a:t>)</a:t>
            </a:r>
          </a:p>
          <a:p>
            <a:pPr marL="0" indent="0" algn="just">
              <a:buSzTx/>
              <a:buNone/>
              <a:defRPr i="1"/>
            </a:pPr>
            <a:r>
              <a:rPr dirty="0"/>
              <a:t>«</a:t>
            </a:r>
            <a:r>
              <a:rPr dirty="0" err="1"/>
              <a:t>Ότ</a:t>
            </a:r>
            <a:r>
              <a:rPr dirty="0"/>
              <a:t>αν η εκπλήρωσης μίας σύμβασης καταστεί επαχθέστερη για ένα από τα μέρη, το μέρος αυτό είναι παρ’ όλα αυτά υποχρεωμένο να εκπληρώσει τις υποχρεώσεις του υπό την επιφύλαξη των ρυθμίσεων που ακολουθούν σε σχέση με τη δυσχέρεια».</a:t>
            </a:r>
          </a:p>
          <a:p>
            <a:pPr marL="0" indent="0" algn="just">
              <a:buSzTx/>
              <a:buNone/>
              <a:defRPr b="1"/>
            </a:pPr>
            <a:r>
              <a:rPr dirty="0" err="1"/>
              <a:t>Άρθρο</a:t>
            </a:r>
            <a:r>
              <a:rPr dirty="0"/>
              <a:t> 6.2.2 (</a:t>
            </a:r>
            <a:r>
              <a:rPr i="1" dirty="0" err="1"/>
              <a:t>Ορισμός</a:t>
            </a:r>
            <a:r>
              <a:rPr i="1" dirty="0"/>
              <a:t> </a:t>
            </a:r>
            <a:r>
              <a:rPr i="1" dirty="0" err="1"/>
              <a:t>δυσχέρει</a:t>
            </a:r>
            <a:r>
              <a:rPr i="1" dirty="0"/>
              <a:t>ας εκπλήρωσης</a:t>
            </a:r>
            <a:r>
              <a:rPr dirty="0"/>
              <a:t>)</a:t>
            </a:r>
          </a:p>
          <a:p>
            <a:pPr marL="0" indent="0" algn="just">
              <a:buSzTx/>
              <a:buNone/>
              <a:defRPr i="1"/>
            </a:pPr>
            <a:r>
              <a:rPr dirty="0"/>
              <a:t>«</a:t>
            </a:r>
            <a:r>
              <a:rPr dirty="0" err="1"/>
              <a:t>Δυσχέρει</a:t>
            </a:r>
            <a:r>
              <a:rPr dirty="0"/>
              <a:t>α υφίσταται όταν εμφανίζονται γεγονότα που μεταβάλλουν θεμελιωδώς την ισορροπία της σύμβασης, είτε επειδή το κόστος εκπλήρωσης για ένα μέρος έχει αυξηθεί είτε επειδή η αξία της παροχής που λαμβάνει ένα μέρος έχει μειωθεί, και εφ’ όσον:</a:t>
            </a:r>
          </a:p>
          <a:p>
            <a:pPr marL="0" indent="0" algn="just">
              <a:buSzTx/>
              <a:buNone/>
              <a:defRPr i="1"/>
            </a:pPr>
            <a:r>
              <a:rPr dirty="0"/>
              <a:t>(α) τα </a:t>
            </a:r>
            <a:r>
              <a:rPr dirty="0" err="1"/>
              <a:t>γεγονότ</a:t>
            </a:r>
            <a:r>
              <a:rPr dirty="0"/>
              <a:t>α συμβούν ή γίνουν γνωστά στο πληγέν μέρος μετά την κατάρτιση της σύμβασης,</a:t>
            </a:r>
          </a:p>
          <a:p>
            <a:pPr marL="0" indent="0" algn="just">
              <a:buSzTx/>
              <a:buNone/>
              <a:defRPr i="1"/>
            </a:pPr>
            <a:r>
              <a:rPr dirty="0"/>
              <a:t>(β) τα </a:t>
            </a:r>
            <a:r>
              <a:rPr dirty="0" err="1"/>
              <a:t>γεγονότ</a:t>
            </a:r>
            <a:r>
              <a:rPr dirty="0"/>
              <a:t>α δεν μπορούσαν ευλόγως να έχουν προβλεφθεί από το πληγέν μέρος κατά το χρόνο κατάρτισης της σύμβασης,</a:t>
            </a:r>
          </a:p>
          <a:p>
            <a:pPr marL="0" indent="0" algn="just">
              <a:buSzTx/>
              <a:buNone/>
              <a:defRPr i="1"/>
            </a:pPr>
            <a:r>
              <a:rPr dirty="0"/>
              <a:t>(γ) τα </a:t>
            </a:r>
            <a:r>
              <a:rPr dirty="0" err="1"/>
              <a:t>γεγονότ</a:t>
            </a:r>
            <a:r>
              <a:rPr dirty="0"/>
              <a:t>α κείνται πέραν του ελέγχου του πληγέντος μέρους και </a:t>
            </a:r>
          </a:p>
          <a:p>
            <a:pPr marL="0" indent="0" algn="just">
              <a:buSzTx/>
              <a:buNone/>
              <a:defRPr i="1"/>
            </a:pPr>
            <a:r>
              <a:rPr dirty="0"/>
              <a:t>(δ) ο </a:t>
            </a:r>
            <a:r>
              <a:rPr dirty="0" err="1"/>
              <a:t>κίνδυνος</a:t>
            </a:r>
            <a:r>
              <a:rPr dirty="0"/>
              <a:t> </a:t>
            </a:r>
            <a:r>
              <a:rPr dirty="0" err="1"/>
              <a:t>των</a:t>
            </a:r>
            <a:r>
              <a:rPr dirty="0"/>
              <a:t> </a:t>
            </a:r>
            <a:r>
              <a:rPr dirty="0" err="1"/>
              <a:t>γεγονότων</a:t>
            </a:r>
            <a:r>
              <a:rPr dirty="0"/>
              <a:t> </a:t>
            </a:r>
            <a:r>
              <a:rPr dirty="0" err="1"/>
              <a:t>δεν</a:t>
            </a:r>
            <a:r>
              <a:rPr dirty="0"/>
              <a:t> α</a:t>
            </a:r>
            <a:r>
              <a:rPr dirty="0" err="1"/>
              <a:t>νελήφθη</a:t>
            </a:r>
            <a:r>
              <a:rPr dirty="0"/>
              <a:t> από </a:t>
            </a:r>
            <a:r>
              <a:rPr dirty="0" err="1"/>
              <a:t>το</a:t>
            </a:r>
            <a:r>
              <a:rPr dirty="0"/>
              <a:t> π</a:t>
            </a:r>
            <a:r>
              <a:rPr dirty="0" err="1"/>
              <a:t>ληγέν</a:t>
            </a:r>
            <a:r>
              <a:rPr dirty="0"/>
              <a:t> </a:t>
            </a:r>
            <a:r>
              <a:rPr dirty="0" err="1"/>
              <a:t>μέρος</a:t>
            </a:r>
            <a:r>
              <a:rPr dirty="0"/>
              <a:t>».</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24</a:t>
            </a:fld>
            <a:endParaRPr lang="el-G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Τίτλος 1"/>
          <p:cNvSpPr txBox="1">
            <a:spLocks noGrp="1"/>
          </p:cNvSpPr>
          <p:nvPr>
            <p:ph type="title"/>
          </p:nvPr>
        </p:nvSpPr>
        <p:spPr>
          <a:xfrm>
            <a:off x="964734" y="293614"/>
            <a:ext cx="10947634" cy="570451"/>
          </a:xfrm>
          <a:prstGeom prst="rect">
            <a:avLst/>
          </a:prstGeom>
        </p:spPr>
        <p:txBody>
          <a:bodyPr/>
          <a:lstStyle/>
          <a:p>
            <a:pPr defTabSz="813816">
              <a:defRPr sz="1958" b="1"/>
            </a:pPr>
            <a:r>
              <a:t>ΣΥΓΚΡΙΣΗ ΤΟΥ ΑΡΘΡΟΥ 79 CISG ΜΕ ΣΧΕΤΙΚΕΣ ΡΥΘΜΙΣΕΙΣ ΑΛΛΩΝ ΝΟΜΙΚΩΝ ΚΕΙΜΕΝΩΝ</a:t>
            </a:r>
          </a:p>
        </p:txBody>
      </p:sp>
      <p:sp>
        <p:nvSpPr>
          <p:cNvPr id="177" name="Θέση περιεχομένου 2"/>
          <p:cNvSpPr txBox="1">
            <a:spLocks noGrp="1"/>
          </p:cNvSpPr>
          <p:nvPr>
            <p:ph type="body" idx="1"/>
          </p:nvPr>
        </p:nvSpPr>
        <p:spPr>
          <a:xfrm>
            <a:off x="964734" y="1182849"/>
            <a:ext cx="11048302" cy="5511566"/>
          </a:xfrm>
          <a:prstGeom prst="rect">
            <a:avLst/>
          </a:prstGeom>
        </p:spPr>
        <p:txBody>
          <a:bodyPr/>
          <a:lstStyle/>
          <a:p>
            <a:pPr algn="just">
              <a:defRPr b="1"/>
            </a:pPr>
            <a:r>
              <a:rPr dirty="0" err="1"/>
              <a:t>Αρχές</a:t>
            </a:r>
            <a:r>
              <a:rPr dirty="0"/>
              <a:t> </a:t>
            </a:r>
            <a:r>
              <a:rPr dirty="0" err="1"/>
              <a:t>των</a:t>
            </a:r>
            <a:r>
              <a:rPr dirty="0"/>
              <a:t> </a:t>
            </a:r>
            <a:r>
              <a:rPr dirty="0" err="1"/>
              <a:t>Διεθνών</a:t>
            </a:r>
            <a:r>
              <a:rPr dirty="0"/>
              <a:t> </a:t>
            </a:r>
            <a:r>
              <a:rPr dirty="0" err="1"/>
              <a:t>Εμ</a:t>
            </a:r>
            <a:r>
              <a:rPr dirty="0"/>
              <a:t>πορικών Συμβάσεων του UNIDROIT (2/3)</a:t>
            </a:r>
          </a:p>
          <a:p>
            <a:pPr marL="0" indent="0" algn="just">
              <a:buSzTx/>
              <a:buNone/>
              <a:defRPr b="1"/>
            </a:pPr>
            <a:r>
              <a:rPr dirty="0" err="1"/>
              <a:t>Άρθρο</a:t>
            </a:r>
            <a:r>
              <a:rPr dirty="0"/>
              <a:t> 6.2.3 (</a:t>
            </a:r>
            <a:r>
              <a:rPr i="1" dirty="0"/>
              <a:t>Απ</a:t>
            </a:r>
            <a:r>
              <a:rPr i="1" dirty="0" err="1"/>
              <a:t>οτελέσμ</a:t>
            </a:r>
            <a:r>
              <a:rPr i="1" dirty="0"/>
              <a:t>ατα της δυσχέρειας εκπλήρωσης</a:t>
            </a:r>
            <a:r>
              <a:rPr dirty="0"/>
              <a:t>)</a:t>
            </a:r>
          </a:p>
          <a:p>
            <a:pPr marL="0" indent="0" algn="just">
              <a:buSzTx/>
              <a:buNone/>
              <a:defRPr i="1"/>
            </a:pPr>
            <a:r>
              <a:rPr dirty="0"/>
              <a:t>«1. </a:t>
            </a:r>
            <a:r>
              <a:rPr dirty="0" err="1"/>
              <a:t>Σε</a:t>
            </a:r>
            <a:r>
              <a:rPr dirty="0"/>
              <a:t> π</a:t>
            </a:r>
            <a:r>
              <a:rPr dirty="0" err="1"/>
              <a:t>ερί</a:t>
            </a:r>
            <a:r>
              <a:rPr dirty="0"/>
              <a:t>πτωση δυσχέρειας, το πληγέν μέρος έχει τη δυνατότητα να ζητήσει αναδιαπραγμάτευση. </a:t>
            </a:r>
            <a:r>
              <a:rPr dirty="0" err="1"/>
              <a:t>Το</a:t>
            </a:r>
            <a:r>
              <a:rPr dirty="0"/>
              <a:t> α</a:t>
            </a:r>
            <a:r>
              <a:rPr dirty="0" err="1"/>
              <a:t>ίτημ</a:t>
            </a:r>
            <a:r>
              <a:rPr dirty="0"/>
              <a:t>α αυτό πρέπει να υποβληθεί χωρίς αδικαιολόγητη καθυστέρηση και να εμπεριέχει τους λόγους στους οποίους βασίζεται. </a:t>
            </a:r>
          </a:p>
          <a:p>
            <a:pPr marL="0" indent="0" algn="just">
              <a:buSzTx/>
              <a:buNone/>
              <a:defRPr i="1"/>
            </a:pPr>
            <a:r>
              <a:rPr dirty="0"/>
              <a:t>2. </a:t>
            </a:r>
            <a:r>
              <a:rPr dirty="0" err="1"/>
              <a:t>Το</a:t>
            </a:r>
            <a:r>
              <a:rPr dirty="0"/>
              <a:t> α</a:t>
            </a:r>
            <a:r>
              <a:rPr dirty="0" err="1"/>
              <a:t>ίτημ</a:t>
            </a:r>
            <a:r>
              <a:rPr dirty="0"/>
              <a:t>α για αναδιαπραγμάτευση αυτό καθαυτό δεν δίδει τη δυνατότητα στο πληγέν μέρος να αρνηθεί την παροχή.</a:t>
            </a:r>
          </a:p>
          <a:p>
            <a:pPr marL="0" indent="0" algn="just">
              <a:buSzTx/>
              <a:buNone/>
              <a:defRPr i="1"/>
            </a:pPr>
            <a:r>
              <a:rPr dirty="0"/>
              <a:t>3. </a:t>
            </a:r>
            <a:r>
              <a:rPr dirty="0" err="1"/>
              <a:t>Σε</a:t>
            </a:r>
            <a:r>
              <a:rPr dirty="0"/>
              <a:t> π</a:t>
            </a:r>
            <a:r>
              <a:rPr dirty="0" err="1"/>
              <a:t>ερί</a:t>
            </a:r>
            <a:r>
              <a:rPr dirty="0"/>
              <a:t>πτωση που δεν επιτευχθεί συμφωνία μέσα σε εύλογο χρόνο, κάθε μέρος μπορεί να προσφύγει στο δικαστήριο.</a:t>
            </a:r>
          </a:p>
          <a:p>
            <a:pPr marL="0" indent="0" algn="just">
              <a:buSzTx/>
              <a:buNone/>
              <a:defRPr i="1"/>
            </a:pPr>
            <a:r>
              <a:rPr dirty="0"/>
              <a:t>4. </a:t>
            </a:r>
            <a:r>
              <a:rPr dirty="0" err="1"/>
              <a:t>Εάν</a:t>
            </a:r>
            <a:r>
              <a:rPr dirty="0"/>
              <a:t> </a:t>
            </a:r>
            <a:r>
              <a:rPr dirty="0" err="1"/>
              <a:t>το</a:t>
            </a:r>
            <a:r>
              <a:rPr dirty="0"/>
              <a:t> </a:t>
            </a:r>
            <a:r>
              <a:rPr dirty="0" err="1"/>
              <a:t>δικ</a:t>
            </a:r>
            <a:r>
              <a:rPr dirty="0"/>
              <a:t>αστήριο κρίνει ότι συντρέχει δυσχέρεια, μπορεί, εάν αυτό είναι εύλογο:</a:t>
            </a:r>
          </a:p>
          <a:p>
            <a:pPr marL="0" indent="0" algn="just">
              <a:buSzTx/>
              <a:buNone/>
              <a:defRPr i="1"/>
            </a:pPr>
            <a:r>
              <a:rPr dirty="0"/>
              <a:t>(α) να απ</a:t>
            </a:r>
            <a:r>
              <a:rPr dirty="0" err="1"/>
              <a:t>οφ</a:t>
            </a:r>
            <a:r>
              <a:rPr dirty="0"/>
              <a:t>ασίσει τη λύση της σύμβασης, καθορίζοντας το χρόνο και τους όρους της, ή</a:t>
            </a:r>
          </a:p>
          <a:p>
            <a:pPr marL="0" indent="0" algn="just">
              <a:buSzTx/>
              <a:buNone/>
              <a:defRPr i="1"/>
            </a:pPr>
            <a:r>
              <a:rPr dirty="0"/>
              <a:t>(β) να αναπ</a:t>
            </a:r>
            <a:r>
              <a:rPr dirty="0" err="1"/>
              <a:t>ροσ</a:t>
            </a:r>
            <a:r>
              <a:rPr dirty="0"/>
              <a:t>αρμόσει τη σύμβαση, με σκοπό να αποκαταστήσει την ισορροπία της».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25</a:t>
            </a:fld>
            <a:endParaRPr lang="el-G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Τίτλος 1"/>
          <p:cNvSpPr txBox="1">
            <a:spLocks noGrp="1"/>
          </p:cNvSpPr>
          <p:nvPr>
            <p:ph type="title"/>
          </p:nvPr>
        </p:nvSpPr>
        <p:spPr>
          <a:xfrm>
            <a:off x="1090568" y="310393"/>
            <a:ext cx="10712743" cy="545285"/>
          </a:xfrm>
          <a:prstGeom prst="rect">
            <a:avLst/>
          </a:prstGeom>
        </p:spPr>
        <p:txBody>
          <a:bodyPr/>
          <a:lstStyle/>
          <a:p>
            <a:pPr defTabSz="795527">
              <a:defRPr sz="1914" b="1"/>
            </a:pPr>
            <a:r>
              <a:t>ΣΥΓΚΡΙΣΗ ΤΟΥ ΑΡΘΡΟΥ 79 CISG ΜΕ ΣΧΕΤΙΚΕΣ ΡΥΘΜΙΣΕΙΣ ΑΛΛΩΝ ΝΟΜΙΚΩΝ ΚΕΙΜΕΝΩΝ</a:t>
            </a:r>
          </a:p>
        </p:txBody>
      </p:sp>
      <p:sp>
        <p:nvSpPr>
          <p:cNvPr id="180" name="Θέση περιεχομένου 2"/>
          <p:cNvSpPr txBox="1">
            <a:spLocks noGrp="1"/>
          </p:cNvSpPr>
          <p:nvPr>
            <p:ph type="body" idx="1"/>
          </p:nvPr>
        </p:nvSpPr>
        <p:spPr>
          <a:xfrm>
            <a:off x="1023457" y="1082179"/>
            <a:ext cx="10637240" cy="5465428"/>
          </a:xfrm>
          <a:prstGeom prst="rect">
            <a:avLst/>
          </a:prstGeom>
        </p:spPr>
        <p:txBody>
          <a:bodyPr/>
          <a:lstStyle/>
          <a:p>
            <a:pPr algn="just">
              <a:lnSpc>
                <a:spcPct val="84600"/>
              </a:lnSpc>
              <a:defRPr b="1"/>
            </a:pPr>
            <a:r>
              <a:rPr dirty="0" err="1"/>
              <a:t>Αρχές</a:t>
            </a:r>
            <a:r>
              <a:rPr dirty="0"/>
              <a:t> </a:t>
            </a:r>
            <a:r>
              <a:rPr dirty="0" err="1"/>
              <a:t>των</a:t>
            </a:r>
            <a:r>
              <a:rPr dirty="0"/>
              <a:t> </a:t>
            </a:r>
            <a:r>
              <a:rPr dirty="0" err="1"/>
              <a:t>Διεθνών</a:t>
            </a:r>
            <a:r>
              <a:rPr dirty="0"/>
              <a:t> </a:t>
            </a:r>
            <a:r>
              <a:rPr dirty="0" err="1"/>
              <a:t>Εμ</a:t>
            </a:r>
            <a:r>
              <a:rPr dirty="0"/>
              <a:t>πορικών Συμβάσεων του UNIDROIT (3/3)</a:t>
            </a:r>
          </a:p>
          <a:p>
            <a:pPr marL="0" indent="0" algn="just">
              <a:lnSpc>
                <a:spcPct val="84600"/>
              </a:lnSpc>
              <a:buSzTx/>
              <a:buNone/>
              <a:defRPr b="1"/>
            </a:pPr>
            <a:r>
              <a:rPr dirty="0" err="1"/>
              <a:t>Άρθρο</a:t>
            </a:r>
            <a:r>
              <a:rPr dirty="0"/>
              <a:t> 7.1.7 (</a:t>
            </a:r>
            <a:r>
              <a:rPr i="1" dirty="0" err="1"/>
              <a:t>Ανωτέρ</a:t>
            </a:r>
            <a:r>
              <a:rPr i="1" dirty="0"/>
              <a:t>α βία</a:t>
            </a:r>
            <a:r>
              <a:rPr dirty="0"/>
              <a:t>)</a:t>
            </a:r>
          </a:p>
          <a:p>
            <a:pPr marL="0" indent="0" algn="just">
              <a:lnSpc>
                <a:spcPct val="84600"/>
              </a:lnSpc>
              <a:buSzTx/>
              <a:buNone/>
              <a:defRPr i="1"/>
            </a:pPr>
            <a:r>
              <a:rPr dirty="0"/>
              <a:t>«1. Απα</a:t>
            </a:r>
            <a:r>
              <a:rPr dirty="0" err="1"/>
              <a:t>λλάσσετ</a:t>
            </a:r>
            <a:r>
              <a:rPr dirty="0"/>
              <a:t>αι των συνεπειών της μη εκπλήρωσης ο οφειλέτης, ο οποίος αποδεικνύει ότι αυτή οφείλεται σε εμπόδιο το οποίο διαφεύγει από τον έλεγχο του και που δεν θα ήταν ευλόγως αναμενόμενο να το λάβει υπόψη κατά το χρόνο κατάρτισης της σύμβασης, ή να ματαιώσει ή να υπερβεί το εμπόδιο ή τις συνέπειές του. </a:t>
            </a:r>
          </a:p>
          <a:p>
            <a:pPr marL="0" indent="0" algn="just">
              <a:lnSpc>
                <a:spcPct val="84600"/>
              </a:lnSpc>
              <a:buSzTx/>
              <a:buNone/>
              <a:defRPr i="1"/>
            </a:pPr>
            <a:r>
              <a:rPr dirty="0"/>
              <a:t>2. </a:t>
            </a:r>
            <a:r>
              <a:rPr dirty="0" err="1"/>
              <a:t>Ότ</a:t>
            </a:r>
            <a:r>
              <a:rPr dirty="0"/>
              <a:t>αν το εμπόδιο είναι μόνο προσωρινό, η απαλλαγή παράγει αποτελέσματα κατά τη διάρκεια χρονικού διαστήματος το οποίο, λαμβανομένων υπόψη των συνεπειών του εμποδίου στην εκπλήρωση των υποχρεώσεων της σύμβασης, θεωρείται εύλογο. </a:t>
            </a:r>
          </a:p>
          <a:p>
            <a:pPr marL="0" indent="0" algn="just">
              <a:lnSpc>
                <a:spcPct val="84600"/>
              </a:lnSpc>
              <a:buSzTx/>
              <a:buNone/>
              <a:defRPr i="1"/>
            </a:pPr>
            <a:r>
              <a:rPr dirty="0"/>
              <a:t>3. Ο </a:t>
            </a:r>
            <a:r>
              <a:rPr dirty="0" err="1"/>
              <a:t>οφειλέτης</a:t>
            </a:r>
            <a:r>
              <a:rPr dirty="0"/>
              <a:t> π</a:t>
            </a:r>
            <a:r>
              <a:rPr dirty="0" err="1"/>
              <a:t>ρέ</a:t>
            </a:r>
            <a:r>
              <a:rPr dirty="0"/>
              <a:t>πει να γνωστοποιήσει στον δανειστή την ύπαρξη του εμποδίου και τις συνέπειες επί της ικανότητάς του να εκπληρώσει τις υποχρεώσεις του. </a:t>
            </a:r>
            <a:r>
              <a:rPr dirty="0" err="1"/>
              <a:t>Εάν</a:t>
            </a:r>
            <a:r>
              <a:rPr dirty="0"/>
              <a:t> η </a:t>
            </a:r>
            <a:r>
              <a:rPr dirty="0" err="1"/>
              <a:t>γνωστο</a:t>
            </a:r>
            <a:r>
              <a:rPr dirty="0"/>
              <a:t>ποίηση δεν περιέρχεται στο δανειστή εντός εύλογου χρονικού διαστήματος από τη στιγμή κατά την οποία ο οφειλέτης έλαβε γνώση του εμποδίου ή θα όφειλε να το γνωρίζει, ο οφειλέτης ευθύνεται προς αποζημίωση για τη ζημία που προκλήθηκε από την έλλειψη γνωστοποίησης. </a:t>
            </a:r>
          </a:p>
          <a:p>
            <a:pPr marL="0" indent="0" algn="just">
              <a:lnSpc>
                <a:spcPct val="84600"/>
              </a:lnSpc>
              <a:buSzTx/>
              <a:buNone/>
              <a:defRPr i="1"/>
            </a:pPr>
            <a:r>
              <a:rPr dirty="0"/>
              <a:t>4. </a:t>
            </a:r>
            <a:r>
              <a:rPr dirty="0" err="1"/>
              <a:t>Οι</a:t>
            </a:r>
            <a:r>
              <a:rPr dirty="0"/>
              <a:t> </a:t>
            </a:r>
            <a:r>
              <a:rPr dirty="0" err="1"/>
              <a:t>δι</a:t>
            </a:r>
            <a:r>
              <a:rPr dirty="0"/>
              <a:t>ατάξεις του άρθρου αυτού δεν εμποδίζουν τους συμβαλλόμενους να ασκήσουν το δικαίωμά τους για καταγγελία της σύμβασης, για αναστολή εκπλήρωσης των υποχρεώσεών τους, ή να απαιτήσουν την καταβολή τόκων για κάποιο ληξιπρόθεσμο ποσό».</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26</a:t>
            </a:fld>
            <a:endParaRPr lang="el-G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Τίτλος 1"/>
          <p:cNvSpPr txBox="1">
            <a:spLocks noGrp="1"/>
          </p:cNvSpPr>
          <p:nvPr>
            <p:ph type="title"/>
          </p:nvPr>
        </p:nvSpPr>
        <p:spPr>
          <a:xfrm>
            <a:off x="1233181" y="96473"/>
            <a:ext cx="2348919" cy="423646"/>
          </a:xfrm>
          <a:prstGeom prst="rect">
            <a:avLst/>
          </a:prstGeom>
        </p:spPr>
        <p:txBody>
          <a:bodyPr/>
          <a:lstStyle>
            <a:lvl1pPr defTabSz="832104">
              <a:defRPr sz="2184" b="1"/>
            </a:lvl1pPr>
          </a:lstStyle>
          <a:p>
            <a:r>
              <a:t>ΝΟΜΟΛΟΓΙΑ</a:t>
            </a:r>
          </a:p>
        </p:txBody>
      </p:sp>
      <p:sp>
        <p:nvSpPr>
          <p:cNvPr id="183" name="Θέση περιεχομένου 2"/>
          <p:cNvSpPr txBox="1">
            <a:spLocks noGrp="1"/>
          </p:cNvSpPr>
          <p:nvPr>
            <p:ph type="body" idx="1"/>
          </p:nvPr>
        </p:nvSpPr>
        <p:spPr>
          <a:xfrm>
            <a:off x="746619" y="766618"/>
            <a:ext cx="11445382" cy="5994909"/>
          </a:xfrm>
          <a:prstGeom prst="rect">
            <a:avLst/>
          </a:prstGeom>
        </p:spPr>
        <p:txBody>
          <a:bodyPr/>
          <a:lstStyle/>
          <a:p>
            <a:pPr marL="0" indent="0" algn="just">
              <a:lnSpc>
                <a:spcPct val="75200"/>
              </a:lnSpc>
              <a:buNone/>
              <a:defRPr sz="1700"/>
            </a:pPr>
            <a:r>
              <a:rPr b="1" dirty="0"/>
              <a:t>Απ</a:t>
            </a:r>
            <a:r>
              <a:rPr b="1" dirty="0" err="1"/>
              <a:t>όφ</a:t>
            </a:r>
            <a:r>
              <a:rPr b="1" dirty="0"/>
              <a:t>αση 63/2006 Εφετείου Λαμίας (1/2)</a:t>
            </a:r>
            <a:endParaRPr sz="1500" b="1" dirty="0"/>
          </a:p>
          <a:p>
            <a:pPr algn="just">
              <a:lnSpc>
                <a:spcPct val="75200"/>
              </a:lnSpc>
              <a:defRPr sz="1600"/>
            </a:pPr>
            <a:r>
              <a:rPr dirty="0"/>
              <a:t>Η υπ</a:t>
            </a:r>
            <a:r>
              <a:rPr dirty="0" err="1"/>
              <a:t>όθεση</a:t>
            </a:r>
            <a:r>
              <a:rPr dirty="0"/>
              <a:t> α</a:t>
            </a:r>
            <a:r>
              <a:rPr dirty="0" err="1"/>
              <a:t>φορούσε</a:t>
            </a:r>
            <a:r>
              <a:rPr dirty="0"/>
              <a:t> </a:t>
            </a:r>
            <a:r>
              <a:rPr dirty="0" err="1"/>
              <a:t>σύμ</a:t>
            </a:r>
            <a:r>
              <a:rPr dirty="0"/>
              <a:t>βαση πώλησης 3.000 τόνων ηλιόσπορου που καταρτίστηκε στις </a:t>
            </a:r>
            <a:r>
              <a:rPr b="1" dirty="0"/>
              <a:t>24-8-2001</a:t>
            </a:r>
            <a:r>
              <a:rPr dirty="0"/>
              <a:t> μεταξύ ελληνικής εταιρίας (αγοράστρια) και βουλγαρικής εταιρίας (πωλήτρια), εμπίπτουσα στο πεδίο εφαρμογής της CISG. </a:t>
            </a:r>
            <a:r>
              <a:rPr dirty="0" err="1"/>
              <a:t>Το</a:t>
            </a:r>
            <a:r>
              <a:rPr dirty="0"/>
              <a:t> </a:t>
            </a:r>
            <a:r>
              <a:rPr dirty="0" err="1"/>
              <a:t>εμ</a:t>
            </a:r>
            <a:r>
              <a:rPr dirty="0"/>
              <a:t>πόρευμα συμφωνήθηκε να παραδοθεί στις εγκαταστάσεις της αγοράστριας εταιρίας στα </a:t>
            </a:r>
            <a:r>
              <a:rPr b="1" dirty="0"/>
              <a:t>τέλη Σεπτεμβρίου-αρχές Οκτωβρίου 2001</a:t>
            </a:r>
            <a:r>
              <a:rPr dirty="0"/>
              <a:t>. Στις </a:t>
            </a:r>
            <a:r>
              <a:rPr b="1" dirty="0"/>
              <a:t>19-9-2001</a:t>
            </a:r>
            <a:r>
              <a:rPr dirty="0"/>
              <a:t> η π</a:t>
            </a:r>
            <a:r>
              <a:rPr dirty="0" err="1"/>
              <a:t>ωλήτρι</a:t>
            </a:r>
            <a:r>
              <a:rPr dirty="0"/>
              <a:t>α απέστειλε fax στην αγοράστρια, με το οποίο δήλωσε ότι δεν θα παρέδιδε το εμπόρευμα λόγω διαφόρων εμποδίων και συγκεκριμένα </a:t>
            </a:r>
            <a:r>
              <a:rPr i="1" dirty="0"/>
              <a:t>"Εξαιτίας της μακράς περιόδου ξηρασίας υπάρχει περιορισμένη προσφορά ηλιόσπορων και αυτοί που υπάρχουν είναι χαμηλής ποιότητας. Οι </a:t>
            </a:r>
            <a:r>
              <a:rPr i="1" dirty="0" err="1"/>
              <a:t>τιμές</a:t>
            </a:r>
            <a:r>
              <a:rPr i="1" dirty="0"/>
              <a:t> </a:t>
            </a:r>
            <a:r>
              <a:rPr i="1" dirty="0" err="1"/>
              <a:t>είν</a:t>
            </a:r>
            <a:r>
              <a:rPr i="1" dirty="0"/>
              <a:t>αι μέσα στα πλαίσια, όπως υπολογίστηκαν από εμάς στην προσφορά μας, υπάρχουν όμως αναφορές από διάφορες πηγές ότι η κυβέρνηση θα επιβάλει απαγόρευση εξαγωγών ή τουλάχιστον εξαγωγικούς δασμούς, προτού μπορέσουμε να πραγματοποιήσουμε τη φόρτωση. Επί π</a:t>
            </a:r>
            <a:r>
              <a:rPr i="1" dirty="0" err="1"/>
              <a:t>λέον</a:t>
            </a:r>
            <a:r>
              <a:rPr i="1" dirty="0"/>
              <a:t>, λόγω των </a:t>
            </a:r>
            <a:r>
              <a:rPr i="1" dirty="0" err="1"/>
              <a:t>τρ</a:t>
            </a:r>
            <a:r>
              <a:rPr i="1" dirty="0"/>
              <a:t>αγικών γεγονότων στις ΗΠΑ και την αναμενόμενη αντίδραση των ΗΠΑ, είναι σχεδόν αδύνατο να βρούμε πλοία, πέρα από το γεγονός ότι οι ναύλοι έχουν αυξηθεί"</a:t>
            </a:r>
            <a:r>
              <a:rPr dirty="0"/>
              <a:t>. </a:t>
            </a:r>
            <a:endParaRPr sz="1500" dirty="0"/>
          </a:p>
          <a:p>
            <a:pPr algn="just">
              <a:lnSpc>
                <a:spcPct val="75200"/>
              </a:lnSpc>
              <a:defRPr sz="1600"/>
            </a:pPr>
            <a:r>
              <a:rPr dirty="0"/>
              <a:t>Η α</a:t>
            </a:r>
            <a:r>
              <a:rPr dirty="0" err="1"/>
              <a:t>γοράστρι</a:t>
            </a:r>
            <a:r>
              <a:rPr dirty="0"/>
              <a:t>α εταιρία απέστειλε αμέσως fax με το οποίο απέκρουε τους λόγους μη εκπλήρωσης της σύμβασης που προέβαλε η πωλήτρια ως προσχηματικούς και την κάλεσε να της παραδώσει τη συμφωνημένη ποσότητα ηλιόσπορου εντός του συμφωνημένου χρονικού πλαισίου. Επ</a:t>
            </a:r>
            <a:r>
              <a:rPr dirty="0" err="1"/>
              <a:t>ειδή</a:t>
            </a:r>
            <a:r>
              <a:rPr dirty="0"/>
              <a:t> η π</a:t>
            </a:r>
            <a:r>
              <a:rPr dirty="0" err="1"/>
              <a:t>ωλήτρι</a:t>
            </a:r>
            <a:r>
              <a:rPr dirty="0"/>
              <a:t>α δεν συμμορφώθηκε στις υποχρεώσεις της, η αγοράστρια αναγκάστηκε να προμηθευτεί τον ηλιόσπορο από άλλον προμηθευτή, στον οποίο κατέβαλε υψηλότερο τίμημα. </a:t>
            </a:r>
            <a:r>
              <a:rPr dirty="0" err="1"/>
              <a:t>Γι</a:t>
            </a:r>
            <a:r>
              <a:rPr dirty="0"/>
              <a:t>’ α</a:t>
            </a:r>
            <a:r>
              <a:rPr dirty="0" err="1"/>
              <a:t>υτό</a:t>
            </a:r>
            <a:r>
              <a:rPr dirty="0"/>
              <a:t>, </a:t>
            </a:r>
            <a:r>
              <a:rPr dirty="0" err="1"/>
              <a:t>στη</a:t>
            </a:r>
            <a:r>
              <a:rPr dirty="0"/>
              <a:t> </a:t>
            </a:r>
            <a:r>
              <a:rPr dirty="0" err="1"/>
              <a:t>συνέχει</a:t>
            </a:r>
            <a:r>
              <a:rPr dirty="0"/>
              <a:t>α άσκησε αγωγή ενώπιον του Πρωτοδικείου Λαμίας κατά της πωλήτριας εταιρίας ζητώντας την καταβολή της διαφοράς μεταξύ του συμφωνηθέντος τιμήματος και του τιμήματος που αναγκάστηκε τελικά να καταβάλει στον έτερο πωλητή. </a:t>
            </a:r>
            <a:endParaRPr lang="el-GR" dirty="0"/>
          </a:p>
          <a:p>
            <a:pPr algn="just">
              <a:lnSpc>
                <a:spcPct val="75200"/>
              </a:lnSpc>
              <a:defRPr sz="1600"/>
            </a:pPr>
            <a:r>
              <a:rPr dirty="0"/>
              <a:t>Η π</a:t>
            </a:r>
            <a:r>
              <a:rPr dirty="0" err="1"/>
              <a:t>ωλήτρι</a:t>
            </a:r>
            <a:r>
              <a:rPr dirty="0"/>
              <a:t>α αμυνόμενη, ισχυρίσθηκε ενώπιον του δικαστηρίου ότι εφαρμοστέο ήταν εν προκειμένω το άρθρο 79 παρ. 1 CISG και </a:t>
            </a:r>
            <a:r>
              <a:rPr dirty="0" err="1"/>
              <a:t>ότι</a:t>
            </a:r>
            <a:r>
              <a:rPr dirty="0"/>
              <a:t> θα έπ</a:t>
            </a:r>
            <a:r>
              <a:rPr dirty="0" err="1"/>
              <a:t>ρε</a:t>
            </a:r>
            <a:r>
              <a:rPr dirty="0"/>
              <a:t>πε να απαλλαγεί από την ευθύνη της προς αποζημίωση της αγοράστριας διότι </a:t>
            </a:r>
            <a:r>
              <a:rPr i="1" dirty="0"/>
              <a:t>«η μη εκτέλεση της σύμβασης οφείλονταν στις αντίξοες καιρικές συνθήκες, ήτοι </a:t>
            </a:r>
            <a:r>
              <a:rPr b="1" i="1" dirty="0"/>
              <a:t>α)</a:t>
            </a:r>
            <a:r>
              <a:rPr i="1" dirty="0"/>
              <a:t> στη μεγάλη ξηρασία και τη συνεπεία αυτής μεγάλη μείωση της παραγωγής, δεδομένου ότι μετά την κατάρτιση της σύμβασης και προ της συγκομιδής του ηλιόσπορου, που γίνεται κατά τον μήνα Σεπτέμβριο, διαπιστώθηκε ότι οι ασυνήθιστα υψηλές θερμοκρασίες στη Βουλγαρία από Αύγουστο έως και Οκτώβριο του 2001 είχαν ως αποτέλεσμα μεγάλες καταστροφές (άνω του 50%) στα φυτά (ηλίανθους), από τα οποία παράγεται ο ηλιόσπορος και </a:t>
            </a:r>
            <a:r>
              <a:rPr b="1" i="1" dirty="0"/>
              <a:t>β)</a:t>
            </a:r>
            <a:r>
              <a:rPr i="1" dirty="0"/>
              <a:t> στην εξαιτίας της ανομβρίας και της ξηρασίας μεγάλη πτώση της στάθμης των υδάτων του ποταμού Δούναβη, η οποία καθιστούσε αδύνατη τη φόρτωση του ηλιόσπορου από το ποτάμιο λιμάνι του Svishtov σε πλοία με βύθισμα μεγαλύτερο των 2.10 μ., όπως αυτά που θα έπρεπε να χρησιμοποιηθούν για τη μεταφορά των επίδικων φορτίων ηλιόσπορου στην Ελλάδα, δεδομένου ότι η συμφωνηθείσα τιμή των 230 δολαρίων ΗΠΑ ανά μετρικό τόνο υπολογίσθηκε με βάση τις δαπάνες μεταφοράς του ηλιόσπορου από το λιμάνι αυτό και όχι από λιμάνι της Μαύρης Θάλασσας, που λόγω της αποστάσεως από το Πλέβεν, όπου είναι η έδρα της πωλήτριας, θα συνεπάγονταν αυξημένα έξοδα οδικής μεταφοράς του ηλιόσπορου και θα καθιστούσε ασύμφορη για αυτήν τη συμφωνηθείσα τιμή πωλήσεως»</a:t>
            </a:r>
            <a:r>
              <a:rPr dirty="0"/>
              <a:t>.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27</a:t>
            </a:fld>
            <a:endParaRPr lang="el-G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Τίτλος 1"/>
          <p:cNvSpPr txBox="1">
            <a:spLocks noGrp="1"/>
          </p:cNvSpPr>
          <p:nvPr>
            <p:ph type="title"/>
          </p:nvPr>
        </p:nvSpPr>
        <p:spPr>
          <a:xfrm>
            <a:off x="1182847" y="535709"/>
            <a:ext cx="1937857" cy="572654"/>
          </a:xfrm>
          <a:prstGeom prst="rect">
            <a:avLst/>
          </a:prstGeom>
        </p:spPr>
        <p:txBody>
          <a:bodyPr/>
          <a:lstStyle>
            <a:lvl1pPr defTabSz="886968">
              <a:defRPr sz="2328" b="1"/>
            </a:lvl1pPr>
          </a:lstStyle>
          <a:p>
            <a:r>
              <a:rPr dirty="0"/>
              <a:t>ΝΟΜΟΛΟΓΙΑ</a:t>
            </a:r>
          </a:p>
        </p:txBody>
      </p:sp>
      <p:sp>
        <p:nvSpPr>
          <p:cNvPr id="186" name="Θέση περιεχομένου 2"/>
          <p:cNvSpPr txBox="1">
            <a:spLocks noGrp="1"/>
          </p:cNvSpPr>
          <p:nvPr>
            <p:ph type="body" idx="1"/>
          </p:nvPr>
        </p:nvSpPr>
        <p:spPr>
          <a:xfrm>
            <a:off x="763397" y="1542472"/>
            <a:ext cx="11333527" cy="5240025"/>
          </a:xfrm>
          <a:prstGeom prst="rect">
            <a:avLst/>
          </a:prstGeom>
        </p:spPr>
        <p:txBody>
          <a:bodyPr/>
          <a:lstStyle/>
          <a:p>
            <a:pPr marL="0" indent="0" algn="just">
              <a:lnSpc>
                <a:spcPct val="84600"/>
              </a:lnSpc>
              <a:buNone/>
              <a:defRPr sz="1800"/>
            </a:pPr>
            <a:r>
              <a:rPr b="1" dirty="0"/>
              <a:t>Απ</a:t>
            </a:r>
            <a:r>
              <a:rPr b="1" dirty="0" err="1"/>
              <a:t>όφ</a:t>
            </a:r>
            <a:r>
              <a:rPr b="1" dirty="0"/>
              <a:t>αση 63/2006 Εφετείου Λαμίας (2/2)</a:t>
            </a:r>
          </a:p>
          <a:p>
            <a:pPr algn="just">
              <a:lnSpc>
                <a:spcPct val="84600"/>
              </a:lnSpc>
              <a:defRPr sz="1800"/>
            </a:pPr>
            <a:r>
              <a:rPr dirty="0" err="1"/>
              <a:t>Το</a:t>
            </a:r>
            <a:r>
              <a:rPr dirty="0"/>
              <a:t> </a:t>
            </a:r>
            <a:r>
              <a:rPr dirty="0" err="1"/>
              <a:t>δικ</a:t>
            </a:r>
            <a:r>
              <a:rPr dirty="0"/>
              <a:t>αστήριο απέρριψε τους ισχυρισμούς της πωλήτριας διότι από τα προσκομισθέντα αποδεικτικά στοιχεία προέκυψε ότι: </a:t>
            </a:r>
            <a:r>
              <a:rPr b="1" dirty="0"/>
              <a:t>α)</a:t>
            </a:r>
            <a:r>
              <a:rPr dirty="0"/>
              <a:t> η πωλήτρια γνώριζε πριν τη σύναψη της σύμβασης ότι η παραγωγή και προσφορά ηλιόσπορου θα ήταν περιορισμένη για το συγκεκριμένο έτος λόγω ξηρασίας και </a:t>
            </a:r>
            <a:r>
              <a:rPr b="1" dirty="0"/>
              <a:t>β)</a:t>
            </a:r>
            <a:r>
              <a:rPr dirty="0"/>
              <a:t> η πτώση των υδάτων του Δούναβη ήταν εμπόδιο εντός της σφαίρας επιρροής της πωλήτριας, το οποίο μπορούσε και έπρεπε να είχε λάβει υπόψη, αφού το ίδιο γεγονός είχε συμβεί ξανά πριν από λίγα χρόνια, συνεπώς η πωλήτρια είτε θα έπρεπε να είχε προτείνει αναλόγως αυξημένο τίμημα για την περίπτωση όπου θα ανέκυπτε ανάγκη μεταφοράς του φορτίου από άλλο, πιο μακρινό στις εγκαταστάσεις της, λιμάνι, είτε δεν θα έπρεπε να είχε συνάψει τη σύμβαση πώλησης. </a:t>
            </a:r>
          </a:p>
          <a:p>
            <a:pPr algn="just">
              <a:lnSpc>
                <a:spcPct val="84600"/>
              </a:lnSpc>
              <a:defRPr sz="1800"/>
            </a:pPr>
            <a:r>
              <a:rPr dirty="0" err="1"/>
              <a:t>Συνε</a:t>
            </a:r>
            <a:r>
              <a:rPr dirty="0"/>
              <a:t>πώς, το δικαστήριο κατέληξε στο συμπέρασμα ότι η πωλήτρια ευθύνεται προς αποζημίωση της αγοράστριας για τη μη εκτέλεση της σύμβασης, </a:t>
            </a:r>
            <a:r>
              <a:rPr i="1" dirty="0"/>
              <a:t>«εφ` όσον αποδείχθηκε ότι τα εμπόδια που επικαλέσθηκε η πωλήτρια για να απαλλαγεί από την ευθύνη της, βρίσκονταν μέσα στο πεδίο επιρροής της και ευλόγως αναμενόταν να τα έχει λάβει υπόψη της πριν από την κατάρτιση της σύμβασης ή να έχει αποφύγει τις συνέπειες τους, λαμβάνοντας τα μέτρα της κατά τον προσδιορισμό του ύψους του τιμήματος των πωληθέντων εμπορευμάτων ή, εάν αυτό δεν ήταν εφικτό, δεν θα έπρεπε να προβεί στην υπογραφή της σύμβασης»</a:t>
            </a:r>
            <a:r>
              <a:rPr dirty="0"/>
              <a:t>.</a:t>
            </a:r>
          </a:p>
          <a:p>
            <a:pPr algn="just">
              <a:lnSpc>
                <a:spcPct val="84600"/>
              </a:lnSpc>
              <a:defRPr sz="1800"/>
            </a:pPr>
            <a:r>
              <a:rPr dirty="0"/>
              <a:t>Επ</a:t>
            </a:r>
            <a:r>
              <a:rPr dirty="0" err="1"/>
              <a:t>ίσης</a:t>
            </a:r>
            <a:r>
              <a:rPr dirty="0"/>
              <a:t>, </a:t>
            </a:r>
            <a:r>
              <a:rPr dirty="0" err="1"/>
              <a:t>το</a:t>
            </a:r>
            <a:r>
              <a:rPr dirty="0"/>
              <a:t> </a:t>
            </a:r>
            <a:r>
              <a:rPr dirty="0" err="1"/>
              <a:t>δικ</a:t>
            </a:r>
            <a:r>
              <a:rPr dirty="0"/>
              <a:t>αστήριο είπε ρητά ότι </a:t>
            </a:r>
            <a:r>
              <a:rPr b="1" i="1" dirty="0"/>
              <a:t>«σε κάθε δε περίπτωση το άρθρο 79 της Σύμβασης της Βιέννης δεν δίδει στον οφειλέτη τη δυνατότητα απαλλαγής από τις συμβατικές του υποχρεώσεις για λόγους μόνο μεταβολής του οικονομικού υπόβαθρου, στο οποίο στηρίχτηκαν τα μέρη κατά την κατάρτιση της σύμβασης, δεδομένου ότι η μεταφορά μπορούσε να γίνει και από τη θάλασσα, αλλά με μεγαλύτερο κόστος»</a:t>
            </a:r>
            <a:r>
              <a:rPr dirty="0"/>
              <a:t>.</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28</a:t>
            </a:fld>
            <a:endParaRPr lang="el-G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ΝΟΜΟΛΟΓΙΑ"/>
          <p:cNvSpPr txBox="1">
            <a:spLocks noGrp="1"/>
          </p:cNvSpPr>
          <p:nvPr>
            <p:ph type="title"/>
          </p:nvPr>
        </p:nvSpPr>
        <p:spPr>
          <a:xfrm>
            <a:off x="1031234" y="350982"/>
            <a:ext cx="2515530" cy="563735"/>
          </a:xfrm>
          <a:prstGeom prst="rect">
            <a:avLst/>
          </a:prstGeom>
        </p:spPr>
        <p:txBody>
          <a:bodyPr/>
          <a:lstStyle>
            <a:lvl1pPr>
              <a:defRPr sz="2200" b="1"/>
            </a:lvl1pPr>
          </a:lstStyle>
          <a:p>
            <a:r>
              <a:rPr dirty="0"/>
              <a:t>ΝΟΜΟΛΟΓΙΑ</a:t>
            </a:r>
          </a:p>
        </p:txBody>
      </p:sp>
      <p:sp>
        <p:nvSpPr>
          <p:cNvPr id="189" name="Απόφαση του Περιφερειακού Δικαστηρίου της Κολωνίας (Landgericht Köln) στις 16 Νοεμβρίου 1995…"/>
          <p:cNvSpPr txBox="1">
            <a:spLocks noGrp="1"/>
          </p:cNvSpPr>
          <p:nvPr>
            <p:ph type="body" idx="1"/>
          </p:nvPr>
        </p:nvSpPr>
        <p:spPr>
          <a:xfrm>
            <a:off x="1036565" y="1062182"/>
            <a:ext cx="10864948" cy="5578534"/>
          </a:xfrm>
          <a:prstGeom prst="rect">
            <a:avLst/>
          </a:prstGeom>
        </p:spPr>
        <p:txBody>
          <a:bodyPr/>
          <a:lstStyle/>
          <a:p>
            <a:pPr marL="0" indent="0" algn="just" defTabSz="886968">
              <a:spcBef>
                <a:spcPts val="900"/>
              </a:spcBef>
              <a:buSzTx/>
              <a:buFontTx/>
              <a:buNone/>
              <a:defRPr sz="1940" b="1"/>
            </a:pPr>
            <a:r>
              <a:rPr dirty="0"/>
              <a:t>Απ</a:t>
            </a:r>
            <a:r>
              <a:rPr dirty="0" err="1"/>
              <a:t>όφ</a:t>
            </a:r>
            <a:r>
              <a:rPr dirty="0"/>
              <a:t>αση του Περιφερειακού Δικαστηρίου της Κολωνίας (Landgericht Köln) στις 16 Νοεμβρίου 1995</a:t>
            </a:r>
          </a:p>
          <a:p>
            <a:pPr marL="372526" indent="-372526" algn="just" defTabSz="886968">
              <a:spcBef>
                <a:spcPts val="900"/>
              </a:spcBef>
              <a:defRPr sz="1940"/>
            </a:pPr>
            <a:r>
              <a:rPr lang="el-GR" dirty="0"/>
              <a:t>Α</a:t>
            </a:r>
            <a:r>
              <a:rPr dirty="0" err="1"/>
              <a:t>φορά</a:t>
            </a:r>
            <a:r>
              <a:rPr dirty="0"/>
              <a:t> </a:t>
            </a:r>
            <a:r>
              <a:rPr dirty="0" err="1"/>
              <a:t>διεθνή</a:t>
            </a:r>
            <a:r>
              <a:rPr dirty="0"/>
              <a:t> </a:t>
            </a:r>
            <a:r>
              <a:rPr dirty="0" err="1"/>
              <a:t>σύμ</a:t>
            </a:r>
            <a:r>
              <a:rPr dirty="0"/>
              <a:t>βαση πώλησης μεταχειρισμένου αυτοκινήτου και εξετάζει κυρίως την ευθύνη του πωλητή για έλλειψη συμφωνημένων ιδιοτήτων του πράγματος κατά τη CISG.</a:t>
            </a:r>
          </a:p>
          <a:p>
            <a:pPr marL="372526" indent="-372526" algn="just" defTabSz="886968">
              <a:spcBef>
                <a:spcPts val="900"/>
              </a:spcBef>
              <a:defRPr sz="1940"/>
            </a:pPr>
            <a:r>
              <a:rPr dirty="0" err="1"/>
              <a:t>Το</a:t>
            </a:r>
            <a:r>
              <a:rPr dirty="0"/>
              <a:t> </a:t>
            </a:r>
            <a:r>
              <a:rPr dirty="0" err="1"/>
              <a:t>δικ</a:t>
            </a:r>
            <a:r>
              <a:rPr dirty="0"/>
              <a:t>αστήριο έκρινε ότι το όχημα δεν ανταποκρινόταν στις συμβατικά συμφωνημένες προδιαγραφές και συνεπώς υπήρχε έλλειψη συμμόρφωσης κατά το άρθρο 35 CISG, γεγονός που θεμελίωνε δικαίωμα του αγοραστή για αποζημίωση βάσει των άρθρων 45 και 7</a:t>
            </a:r>
            <a:r>
              <a:rPr lang="el-GR" dirty="0"/>
              <a:t>9</a:t>
            </a:r>
            <a:r>
              <a:rPr dirty="0"/>
              <a:t> CISG. </a:t>
            </a:r>
            <a:r>
              <a:rPr dirty="0" err="1"/>
              <a:t>Ιδι</a:t>
            </a:r>
            <a:r>
              <a:rPr dirty="0"/>
              <a:t>αίτερη σημασία απέδωσε το δικαστήριο στην προστασία της εύλογης εμπιστοσύνης του αγοραστή ως προς τις ιδιότητες του πωληθέντος πράγματος και στην ανάγκη ο πωλητής να φέρει τον κίνδυνο ελαττωμάτων που ανάγονται στη σφαίρα οργάνωσης και ελέγχου του.</a:t>
            </a:r>
          </a:p>
          <a:p>
            <a:pPr marL="372526" indent="-372526" algn="just" defTabSz="886968">
              <a:spcBef>
                <a:spcPts val="900"/>
              </a:spcBef>
              <a:defRPr sz="1940"/>
            </a:pPr>
            <a:r>
              <a:rPr dirty="0"/>
              <a:t>Πα</a:t>
            </a:r>
            <a:r>
              <a:rPr dirty="0" err="1"/>
              <a:t>ράλληλ</a:t>
            </a:r>
            <a:r>
              <a:rPr dirty="0"/>
              <a:t>α, η απόφαση παρουσιάζει ενδιαφέρον ως προς την ερμηνεία της απαλλακτικής ρήτρας του άρθρου 79 CISG. </a:t>
            </a:r>
            <a:r>
              <a:rPr dirty="0" err="1"/>
              <a:t>Το</a:t>
            </a:r>
            <a:r>
              <a:rPr dirty="0"/>
              <a:t> </a:t>
            </a:r>
            <a:r>
              <a:rPr dirty="0" err="1"/>
              <a:t>δικ</a:t>
            </a:r>
            <a:r>
              <a:rPr dirty="0"/>
              <a:t>αστήριο υιοθέτησε περιοριστική προσέγγιση, επισημαίνοντας ότι η απαλλαγή του οφειλέτη προϋποθέτει πλήρη απόδειξη ότι το εμπόδιο βρισκόταν εκτός της σφαίρας ελέγχου του και δεν μπορούσε να προβλεφθεί ή να αποφευχθεί. Η απ</a:t>
            </a:r>
            <a:r>
              <a:rPr dirty="0" err="1"/>
              <a:t>λή</a:t>
            </a:r>
            <a:r>
              <a:rPr dirty="0"/>
              <a:t> ύπα</a:t>
            </a:r>
            <a:r>
              <a:rPr dirty="0" err="1"/>
              <a:t>ρξη</a:t>
            </a:r>
            <a:r>
              <a:rPr dirty="0"/>
              <a:t> </a:t>
            </a:r>
            <a:r>
              <a:rPr dirty="0" err="1"/>
              <a:t>ελ</a:t>
            </a:r>
            <a:r>
              <a:rPr dirty="0"/>
              <a:t>αττώματος ή τεχνικού προβλήματος στο πωληθέν αγαθό δεν αρκεί αφ’ εαυτής για να θεμελιώσει απαλλαγή από ευθύνη</a:t>
            </a:r>
            <a:r>
              <a:rPr lang="el-GR" dirty="0"/>
              <a:t> λόγω ανωτέρας βίας</a:t>
            </a:r>
            <a:r>
              <a:rPr dirty="0"/>
              <a:t>. </a:t>
            </a:r>
            <a:r>
              <a:rPr dirty="0" err="1"/>
              <a:t>Με</a:t>
            </a:r>
            <a:r>
              <a:rPr dirty="0"/>
              <a:t> </a:t>
            </a:r>
            <a:r>
              <a:rPr dirty="0" err="1"/>
              <a:t>τον</a:t>
            </a:r>
            <a:r>
              <a:rPr dirty="0"/>
              <a:t> </a:t>
            </a:r>
            <a:r>
              <a:rPr dirty="0" err="1"/>
              <a:t>τρό</a:t>
            </a:r>
            <a:r>
              <a:rPr dirty="0"/>
              <a:t>πο αυτό, η απόφαση επιβεβαιώνει τη γενικά αυστηρή στάση της γερμανικής νομολογίας απέναντι στην εφαρμογή του άρθρου 79 CISG, ιδίως σε περιπτώσεις παράδοσης μη συμμορφούμενων αγαθών.</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29</a:t>
            </a:fld>
            <a:endParaRPr lang="el-G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Τίτλος 1"/>
          <p:cNvSpPr txBox="1">
            <a:spLocks noGrp="1"/>
          </p:cNvSpPr>
          <p:nvPr>
            <p:ph type="title"/>
          </p:nvPr>
        </p:nvSpPr>
        <p:spPr>
          <a:xfrm>
            <a:off x="964734" y="480291"/>
            <a:ext cx="2498902" cy="610278"/>
          </a:xfrm>
          <a:prstGeom prst="rect">
            <a:avLst/>
          </a:prstGeom>
        </p:spPr>
        <p:txBody>
          <a:bodyPr/>
          <a:lstStyle>
            <a:lvl1pPr>
              <a:defRPr sz="2200" b="1"/>
            </a:lvl1pPr>
          </a:lstStyle>
          <a:p>
            <a:r>
              <a:t>ΝΟΜΟΛΟΓΙΑ</a:t>
            </a:r>
          </a:p>
        </p:txBody>
      </p:sp>
      <p:sp>
        <p:nvSpPr>
          <p:cNvPr id="192" name="Θέση περιεχομένου 2"/>
          <p:cNvSpPr txBox="1">
            <a:spLocks noGrp="1"/>
          </p:cNvSpPr>
          <p:nvPr>
            <p:ph type="body" idx="1"/>
          </p:nvPr>
        </p:nvSpPr>
        <p:spPr>
          <a:xfrm>
            <a:off x="964732" y="1090569"/>
            <a:ext cx="10930857" cy="5603846"/>
          </a:xfrm>
          <a:prstGeom prst="rect">
            <a:avLst/>
          </a:prstGeom>
        </p:spPr>
        <p:txBody>
          <a:bodyPr/>
          <a:lstStyle/>
          <a:p>
            <a:pPr marL="0" indent="0" algn="just" defTabSz="813816">
              <a:spcBef>
                <a:spcPts val="800"/>
              </a:spcBef>
              <a:buSzTx/>
              <a:buFontTx/>
              <a:buNone/>
              <a:defRPr sz="1779"/>
            </a:pPr>
            <a:r>
              <a:rPr b="1" dirty="0" err="1"/>
              <a:t>Bundesgerichtshof</a:t>
            </a:r>
            <a:r>
              <a:rPr b="1" dirty="0"/>
              <a:t> - BGH) </a:t>
            </a:r>
            <a:r>
              <a:rPr b="1" dirty="0" err="1"/>
              <a:t>της</a:t>
            </a:r>
            <a:r>
              <a:rPr b="1" dirty="0"/>
              <a:t> 9ης Ια</a:t>
            </a:r>
            <a:r>
              <a:rPr b="1" dirty="0" err="1"/>
              <a:t>νου</a:t>
            </a:r>
            <a:r>
              <a:rPr b="1" dirty="0"/>
              <a:t>αρίου 2002 (υπόθεση VIII ZR 304/00, γνωστή ως "Milk Powder Case" / Υπόθεση Γάλακτος σε Σκόνη) (1/2) </a:t>
            </a:r>
            <a:r>
              <a:rPr dirty="0"/>
              <a:t>→ σημαντική απόφαση του γερμανικού Ομοσπονδιακού Ακυρωτικού Δικαστηρίου σχετικά με το άρθρο 79 CISG, την ευθύνη για ελαττωματικά προϊόντα και το βάρος απόδειξης στη διεθνή πώληση εμπορευμάτων.</a:t>
            </a:r>
          </a:p>
          <a:p>
            <a:pPr marL="341802" indent="-341802" algn="just" defTabSz="813816">
              <a:spcBef>
                <a:spcPts val="800"/>
              </a:spcBef>
              <a:defRPr sz="1779"/>
            </a:pPr>
            <a:r>
              <a:rPr dirty="0" err="1"/>
              <a:t>Ολλ</a:t>
            </a:r>
            <a:r>
              <a:rPr dirty="0"/>
              <a:t>ανδοί αγοραστές αγόρασαν μεγάλες ποσότητες γάλακτος σε σκόνη από γερμανική εταιρεία και τις μεταπώλησαν σε εταιρείες στην Αλγερία και στις Ολλανδικές Αντίλλες. </a:t>
            </a:r>
            <a:r>
              <a:rPr dirty="0" err="1"/>
              <a:t>Μετά</a:t>
            </a:r>
            <a:r>
              <a:rPr dirty="0"/>
              <a:t> </a:t>
            </a:r>
            <a:r>
              <a:rPr dirty="0" err="1"/>
              <a:t>την</a:t>
            </a:r>
            <a:r>
              <a:rPr dirty="0"/>
              <a:t> επ</a:t>
            </a:r>
            <a:r>
              <a:rPr dirty="0" err="1"/>
              <a:t>εξεργ</a:t>
            </a:r>
            <a:r>
              <a:rPr dirty="0"/>
              <a:t>ασία του προϊόντος, μέρος του γάλακτος παρουσίασε ταγγή γεύση λόγω παρουσίας λιπάσης (lipase). </a:t>
            </a:r>
            <a:r>
              <a:rPr dirty="0" err="1"/>
              <a:t>Οι</a:t>
            </a:r>
            <a:r>
              <a:rPr dirty="0"/>
              <a:t> </a:t>
            </a:r>
            <a:r>
              <a:rPr dirty="0" err="1"/>
              <a:t>τελικοί</a:t>
            </a:r>
            <a:r>
              <a:rPr dirty="0"/>
              <a:t> α</a:t>
            </a:r>
            <a:r>
              <a:rPr dirty="0" err="1"/>
              <a:t>γορ</a:t>
            </a:r>
            <a:r>
              <a:rPr dirty="0"/>
              <a:t>αστές ζήτησαν αποζημίωση από τους Ολλανδούς αγοραστές, οι οποίοι στη συνέχεια στράφηκαν κατά του Γερμανού πωλητή επικαλούμενοι ευθύνη βάσει της CISG.</a:t>
            </a:r>
          </a:p>
          <a:p>
            <a:pPr marL="341802" indent="-341802" algn="just" defTabSz="813816">
              <a:spcBef>
                <a:spcPts val="800"/>
              </a:spcBef>
              <a:defRPr sz="1779"/>
            </a:pPr>
            <a:r>
              <a:rPr dirty="0"/>
              <a:t>Ο π</a:t>
            </a:r>
            <a:r>
              <a:rPr dirty="0" err="1"/>
              <a:t>ωλητής</a:t>
            </a:r>
            <a:r>
              <a:rPr dirty="0"/>
              <a:t> υπ</a:t>
            </a:r>
            <a:r>
              <a:rPr dirty="0" err="1"/>
              <a:t>οστήριξε</a:t>
            </a:r>
            <a:r>
              <a:rPr dirty="0"/>
              <a:t> </a:t>
            </a:r>
            <a:r>
              <a:rPr dirty="0" err="1"/>
              <a:t>ότι</a:t>
            </a:r>
            <a:r>
              <a:rPr dirty="0"/>
              <a:t>: </a:t>
            </a:r>
            <a:r>
              <a:rPr dirty="0" err="1"/>
              <a:t>το</a:t>
            </a:r>
            <a:r>
              <a:rPr dirty="0"/>
              <a:t> </a:t>
            </a:r>
            <a:r>
              <a:rPr dirty="0" err="1"/>
              <a:t>ελάττωμ</a:t>
            </a:r>
            <a:r>
              <a:rPr dirty="0"/>
              <a:t>α εμφανίστηκε μετά τη μεταβίβαση του κινδύνου, ή ότι δεν οφειλόταν σε δική του υπαιτιότητα, ενώ επικαλέστηκε και περιορισμούς ευθύνης που περιλαμβάνονταν στους γενικούς όρους συναλλαγών του.</a:t>
            </a:r>
          </a:p>
          <a:p>
            <a:pPr marL="341802" indent="-341802" algn="just" defTabSz="813816">
              <a:spcBef>
                <a:spcPts val="800"/>
              </a:spcBef>
              <a:defRPr sz="1779"/>
            </a:pPr>
            <a:r>
              <a:rPr dirty="0" err="1"/>
              <a:t>Το</a:t>
            </a:r>
            <a:r>
              <a:rPr dirty="0"/>
              <a:t> </a:t>
            </a:r>
            <a:r>
              <a:rPr dirty="0" err="1"/>
              <a:t>δικ</a:t>
            </a:r>
            <a:r>
              <a:rPr dirty="0"/>
              <a:t>αστήριο έκρινε ότι η CISG εφαρμοζόταν κανονικά και δεν είχε αποκλειστεί από τους αντικρουόμενους γενικούς όρους των μερών. </a:t>
            </a:r>
            <a:r>
              <a:rPr dirty="0" err="1"/>
              <a:t>Εφ</a:t>
            </a:r>
            <a:r>
              <a:rPr dirty="0"/>
              <a:t>αρμόστηκε η λεγόμενη “knock-out theory”, σύμφωνα με την οποία οι αντικρουόμενοι όροι αλληλοεξουδετερώνονται και εφαρμόζονται συμπληρωματικά οι διατάξεις της CISG.</a:t>
            </a:r>
          </a:p>
          <a:p>
            <a:pPr marL="341802" indent="-341802" algn="just" defTabSz="813816">
              <a:spcBef>
                <a:spcPts val="800"/>
              </a:spcBef>
              <a:defRPr sz="1779"/>
            </a:pPr>
            <a:r>
              <a:rPr dirty="0" err="1"/>
              <a:t>Ιδι</a:t>
            </a:r>
            <a:r>
              <a:rPr dirty="0"/>
              <a:t>αίτερη σημασία είχε επιστολή του πωλητή, με την οποία αναγνώριζε ότι μέρος του γάλακτος «δεν πληρούσε τις συμβατικές προδιαγραφές». </a:t>
            </a:r>
            <a:r>
              <a:rPr dirty="0" err="1"/>
              <a:t>Το</a:t>
            </a:r>
            <a:r>
              <a:rPr dirty="0"/>
              <a:t> </a:t>
            </a:r>
            <a:r>
              <a:rPr dirty="0" err="1"/>
              <a:t>δικ</a:t>
            </a:r>
            <a:r>
              <a:rPr dirty="0"/>
              <a:t>αστήριο έκρινε ότι η δήλωση αυτή συνιστούσε πραγματική αναγνώριση ελαττώματος και οδήγησε σε αντιστροφή του βάρους απόδειξης υπέρ του αγοραστή.</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30</a:t>
            </a:fld>
            <a:endParaRPr lang="el-G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ΝΟΜΟΛΟΓΙΑ"/>
          <p:cNvSpPr txBox="1">
            <a:spLocks noGrp="1"/>
          </p:cNvSpPr>
          <p:nvPr>
            <p:ph type="title"/>
          </p:nvPr>
        </p:nvSpPr>
        <p:spPr>
          <a:xfrm>
            <a:off x="1079212" y="572655"/>
            <a:ext cx="2495262" cy="609600"/>
          </a:xfrm>
          <a:prstGeom prst="rect">
            <a:avLst/>
          </a:prstGeom>
        </p:spPr>
        <p:txBody>
          <a:bodyPr>
            <a:normAutofit/>
          </a:bodyPr>
          <a:lstStyle>
            <a:lvl1pPr>
              <a:defRPr sz="2200" b="1"/>
            </a:lvl1pPr>
          </a:lstStyle>
          <a:p>
            <a:r>
              <a:rPr dirty="0"/>
              <a:t>ΝΟΜΟΛΟΓΙΑ</a:t>
            </a:r>
          </a:p>
        </p:txBody>
      </p:sp>
      <p:sp>
        <p:nvSpPr>
          <p:cNvPr id="195" name="Bundesgerichtshof - BGH) της 9ης Ιανουαρίου 2002 (υπόθεση VIII ZR 304/00, γνωστή ως &quot;Milk Powder Case&quot; / Υπόθεση Γάλακτος σε Σκόνη) (1/2)…"/>
          <p:cNvSpPr txBox="1">
            <a:spLocks noGrp="1"/>
          </p:cNvSpPr>
          <p:nvPr>
            <p:ph type="body" idx="1"/>
          </p:nvPr>
        </p:nvSpPr>
        <p:spPr>
          <a:xfrm>
            <a:off x="1067141" y="1625600"/>
            <a:ext cx="10810383" cy="5059975"/>
          </a:xfrm>
          <a:prstGeom prst="rect">
            <a:avLst/>
          </a:prstGeom>
        </p:spPr>
        <p:txBody>
          <a:bodyPr/>
          <a:lstStyle/>
          <a:p>
            <a:pPr marL="0" indent="0" algn="just">
              <a:lnSpc>
                <a:spcPct val="89000"/>
              </a:lnSpc>
              <a:spcBef>
                <a:spcPts val="0"/>
              </a:spcBef>
              <a:buSzTx/>
              <a:buFontTx/>
              <a:buNone/>
              <a:defRPr b="1"/>
            </a:pPr>
            <a:r>
              <a:rPr dirty="0" err="1"/>
              <a:t>Bundesgerichtshof</a:t>
            </a:r>
            <a:r>
              <a:rPr dirty="0"/>
              <a:t> - BGH) </a:t>
            </a:r>
            <a:r>
              <a:rPr dirty="0" err="1"/>
              <a:t>της</a:t>
            </a:r>
            <a:r>
              <a:rPr dirty="0"/>
              <a:t> 9ης Ια</a:t>
            </a:r>
            <a:r>
              <a:rPr dirty="0" err="1"/>
              <a:t>νου</a:t>
            </a:r>
            <a:r>
              <a:rPr dirty="0"/>
              <a:t>αρίου 2002 (υπόθεση VIII ZR 304/00, γνωστή ως "Milk Powder Case" / Υπόθεση Γάλακτος σε Σκόνη) (1/2) </a:t>
            </a:r>
          </a:p>
          <a:p>
            <a:pPr algn="just"/>
            <a:r>
              <a:rPr dirty="0" err="1"/>
              <a:t>Τ</a:t>
            </a:r>
            <a:r>
              <a:rPr sz="1800" dirty="0" err="1"/>
              <a:t>ο</a:t>
            </a:r>
            <a:r>
              <a:rPr sz="1800" dirty="0"/>
              <a:t> BGH </a:t>
            </a:r>
            <a:r>
              <a:rPr sz="1800" dirty="0" err="1"/>
              <a:t>τόνισε</a:t>
            </a:r>
            <a:r>
              <a:rPr sz="1800" dirty="0"/>
              <a:t> </a:t>
            </a:r>
            <a:r>
              <a:rPr sz="1800" dirty="0" err="1"/>
              <a:t>ότι</a:t>
            </a:r>
            <a:r>
              <a:rPr sz="1800" dirty="0"/>
              <a:t> ο π</a:t>
            </a:r>
            <a:r>
              <a:rPr sz="1800" dirty="0" err="1"/>
              <a:t>ωλητής</a:t>
            </a:r>
            <a:r>
              <a:rPr sz="1800" dirty="0"/>
              <a:t>, </a:t>
            </a:r>
            <a:r>
              <a:rPr sz="1800" dirty="0" err="1"/>
              <a:t>γι</a:t>
            </a:r>
            <a:r>
              <a:rPr sz="1800" dirty="0"/>
              <a:t>α να απαλλαγεί βάσει του άρθρου 79 CISG, όφειλε να αποδείξει σωρευτικά:ότι το εμπόδιο ήταν εκτός της σφαίρας ελέγχου του, ότι δεν μπορούσε να προβλεφθεί, ότι δεν μπορούσε να αποφευχθεί ή να υπερκεραστεί, και ότι υπήρχε αιτιώδης σύνδεσμος μεταξύ του εμποδίου και της μη εκπλήρωσης. </a:t>
            </a:r>
            <a:r>
              <a:rPr sz="1800" dirty="0" err="1"/>
              <a:t>Το</a:t>
            </a:r>
            <a:r>
              <a:rPr sz="1800" dirty="0"/>
              <a:t> </a:t>
            </a:r>
            <a:r>
              <a:rPr sz="1800" dirty="0" err="1"/>
              <a:t>δικ</a:t>
            </a:r>
            <a:r>
              <a:rPr sz="1800" dirty="0"/>
              <a:t>αστήριο επίσης επισήμανε ότι το άρθρο 79 CISG μπορεί κατ’ αρχήν να εφαρμοστεί και σε περιπτώσεις παράδοσης μη συμμορφούμενων (ελαττωματικών) εμπορευμάτων, όμως η απαλλαγή του πωλητή προϋποθέτει αυστηρή απόδειξη ότι το ελάττωμα δεν μπορούσε να ανιχνευθεί ούτε με την απαιτούμενη επιμέλεια και ότι η αιτία του βρισκόταν εκτός της σφαίρας επιρροής του. Επ</a:t>
            </a:r>
            <a:r>
              <a:rPr sz="1800" dirty="0" err="1"/>
              <a:t>ειδή</a:t>
            </a:r>
            <a:r>
              <a:rPr sz="1800" dirty="0"/>
              <a:t> πα</a:t>
            </a:r>
            <a:r>
              <a:rPr sz="1800" dirty="0" err="1"/>
              <a:t>ρέμενε</a:t>
            </a:r>
            <a:r>
              <a:rPr sz="1800" dirty="0"/>
              <a:t> αβέβα</a:t>
            </a:r>
            <a:r>
              <a:rPr sz="1800" dirty="0" err="1"/>
              <a:t>ιο</a:t>
            </a:r>
            <a:r>
              <a:rPr sz="1800" dirty="0"/>
              <a:t> αν η πα</a:t>
            </a:r>
            <a:r>
              <a:rPr sz="1800" dirty="0" err="1"/>
              <a:t>ρουσί</a:t>
            </a:r>
            <a:r>
              <a:rPr sz="1800" dirty="0"/>
              <a:t>α της λιπάσης οφειλόταν σε παράγοντες εντός της παραγωγικής διαδικασίας του πωλητή, το BGH έκρινε ότι δεν είχε αποδειχθεί πλήρως η απαλλαγή του βάσει του άρθρου 79 CISG.</a:t>
            </a:r>
          </a:p>
          <a:p>
            <a:pPr marL="345643" indent="-345643" algn="just"/>
            <a:r>
              <a:rPr sz="1800" dirty="0"/>
              <a:t>Η απ</a:t>
            </a:r>
            <a:r>
              <a:rPr sz="1800" dirty="0" err="1"/>
              <a:t>όφ</a:t>
            </a:r>
            <a:r>
              <a:rPr sz="1800" dirty="0"/>
              <a:t>αση θεωρείται ιδιαίτερα σημαντική, διότι: επιβεβαιώνει τη στενή και αυστηρή εφαρμογή του άρθρου 79 CISG, αναδεικνύει τη δυσκολία απαλλαγής του πωλητή σε περιπτώσεις ελαττωματικών προϊόντων και συνδέει τη force majeure με τη σφαίρα ελέγχου και τον επιχειρηματικό κίνδυνο του πωλητή.</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31</a:t>
            </a:fld>
            <a:endParaRPr lang="el-G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ΝΟΜΟΛΟΓΙΑ"/>
          <p:cNvSpPr txBox="1">
            <a:spLocks noGrp="1"/>
          </p:cNvSpPr>
          <p:nvPr>
            <p:ph type="title"/>
          </p:nvPr>
        </p:nvSpPr>
        <p:spPr>
          <a:xfrm>
            <a:off x="1011771" y="314035"/>
            <a:ext cx="2285611" cy="521499"/>
          </a:xfrm>
          <a:prstGeom prst="rect">
            <a:avLst/>
          </a:prstGeom>
        </p:spPr>
        <p:txBody>
          <a:bodyPr/>
          <a:lstStyle>
            <a:lvl1pPr>
              <a:defRPr sz="2200" b="1"/>
            </a:lvl1pPr>
          </a:lstStyle>
          <a:p>
            <a:r>
              <a:rPr dirty="0"/>
              <a:t>ΝΟΜΟΛΟΓΙΑ</a:t>
            </a:r>
          </a:p>
        </p:txBody>
      </p:sp>
      <p:sp>
        <p:nvSpPr>
          <p:cNvPr id="198" name="Scafom International BV v. Lorraine Tubes S.A.S. (Cour de cassation de Belgique, 19.6.2009 (του Βελγικού Ακυρωτικού Δικαστηρίου)…"/>
          <p:cNvSpPr txBox="1">
            <a:spLocks noGrp="1"/>
          </p:cNvSpPr>
          <p:nvPr>
            <p:ph type="body" idx="1"/>
          </p:nvPr>
        </p:nvSpPr>
        <p:spPr>
          <a:xfrm>
            <a:off x="1048433" y="1025236"/>
            <a:ext cx="10882550" cy="5576857"/>
          </a:xfrm>
          <a:prstGeom prst="rect">
            <a:avLst/>
          </a:prstGeom>
        </p:spPr>
        <p:txBody>
          <a:bodyPr/>
          <a:lstStyle/>
          <a:p>
            <a:pPr marL="0" indent="0" algn="just">
              <a:buSzTx/>
              <a:buFontTx/>
              <a:buNone/>
              <a:defRPr b="1"/>
            </a:pPr>
            <a:r>
              <a:rPr dirty="0" err="1"/>
              <a:t>Scafom</a:t>
            </a:r>
            <a:r>
              <a:rPr dirty="0"/>
              <a:t> International BV v. Lorraine Tubes S.A.S. (</a:t>
            </a:r>
            <a:r>
              <a:rPr dirty="0" err="1"/>
              <a:t>Cour</a:t>
            </a:r>
            <a:r>
              <a:rPr dirty="0"/>
              <a:t> de cassation de </a:t>
            </a:r>
            <a:r>
              <a:rPr dirty="0" err="1"/>
              <a:t>Belgique</a:t>
            </a:r>
            <a:r>
              <a:rPr dirty="0"/>
              <a:t>, 19.6.2009 (</a:t>
            </a:r>
            <a:r>
              <a:rPr dirty="0" err="1"/>
              <a:t>του</a:t>
            </a:r>
            <a:r>
              <a:rPr dirty="0"/>
              <a:t> </a:t>
            </a:r>
            <a:r>
              <a:rPr dirty="0" err="1"/>
              <a:t>Βελγικού</a:t>
            </a:r>
            <a:r>
              <a:rPr dirty="0"/>
              <a:t> </a:t>
            </a:r>
            <a:r>
              <a:rPr dirty="0" err="1"/>
              <a:t>Ακυρωτικού</a:t>
            </a:r>
            <a:r>
              <a:rPr dirty="0"/>
              <a:t> </a:t>
            </a:r>
            <a:r>
              <a:rPr dirty="0" err="1"/>
              <a:t>Δικ</a:t>
            </a:r>
            <a:r>
              <a:rPr dirty="0"/>
              <a:t>αστηρίου)</a:t>
            </a:r>
          </a:p>
          <a:p>
            <a:pPr marL="384048" indent="-384048" algn="just">
              <a:defRPr sz="1800"/>
            </a:pPr>
            <a:r>
              <a:rPr dirty="0"/>
              <a:t>Η υπ</a:t>
            </a:r>
            <a:r>
              <a:rPr dirty="0" err="1"/>
              <a:t>όθεση</a:t>
            </a:r>
            <a:r>
              <a:rPr dirty="0"/>
              <a:t> α</a:t>
            </a:r>
            <a:r>
              <a:rPr dirty="0" err="1"/>
              <a:t>φορούσε</a:t>
            </a:r>
            <a:r>
              <a:rPr dirty="0"/>
              <a:t> </a:t>
            </a:r>
            <a:r>
              <a:rPr dirty="0" err="1"/>
              <a:t>σύμ</a:t>
            </a:r>
            <a:r>
              <a:rPr dirty="0"/>
              <a:t>βαση διεθνούς πώλησης χαλύβδινων σωλήνων μεταξύ βελγικής και γαλλικής εταιρείας. </a:t>
            </a:r>
            <a:r>
              <a:rPr dirty="0" err="1"/>
              <a:t>Μετά</a:t>
            </a:r>
            <a:r>
              <a:rPr dirty="0"/>
              <a:t> </a:t>
            </a:r>
            <a:r>
              <a:rPr dirty="0" err="1"/>
              <a:t>τη</a:t>
            </a:r>
            <a:r>
              <a:rPr dirty="0"/>
              <a:t> </a:t>
            </a:r>
            <a:r>
              <a:rPr dirty="0" err="1"/>
              <a:t>σύν</a:t>
            </a:r>
            <a:r>
              <a:rPr dirty="0"/>
              <a:t>αψη της σύμβασης, σημειώθηκε αιφνίδια και εξαιρετικά μεγάλη αύξηση της διεθνούς τιμής του χάλυβα, γεγονός που κατέστησε την εκτέλεση της σύμβασης ιδιαίτερα επαχθή για τον πωλητή. Ο </a:t>
            </a:r>
            <a:r>
              <a:rPr dirty="0" err="1"/>
              <a:t>τελευτ</a:t>
            </a:r>
            <a:r>
              <a:rPr dirty="0"/>
              <a:t>αίος υποστήριξε ότι η μεταβολή αυτή συνιστούσε hardship και ζήτησε αναπροσαρμογή της σύμβασης, επικαλούμενος το άρθρο 79 CISG και τις Αρχές UNIDROIT. </a:t>
            </a:r>
          </a:p>
          <a:p>
            <a:pPr marL="384048" indent="-384048" algn="just">
              <a:defRPr sz="1800"/>
            </a:pPr>
            <a:r>
              <a:rPr dirty="0" err="1"/>
              <a:t>Το</a:t>
            </a:r>
            <a:r>
              <a:rPr dirty="0"/>
              <a:t> β</a:t>
            </a:r>
            <a:r>
              <a:rPr dirty="0" err="1"/>
              <a:t>ελγικό</a:t>
            </a:r>
            <a:r>
              <a:rPr dirty="0"/>
              <a:t> </a:t>
            </a:r>
            <a:r>
              <a:rPr dirty="0" err="1"/>
              <a:t>δικ</a:t>
            </a:r>
            <a:r>
              <a:rPr dirty="0"/>
              <a:t>αστήριο έκρινε ότι το άρθρο 79 CISG δεν περιορίζεται αποκλειστικά σε περιπτώσεις απόλυτης αντικειμενικής αδυναμίας εκπλήρωσης, αλλά μπορεί, υπό εξαιρετικές περιστάσεις, να καταλαμβάνει και περιπτώσεις υπέρμετρης οικονομικής επιβάρυνσης. </a:t>
            </a:r>
            <a:r>
              <a:rPr dirty="0" err="1"/>
              <a:t>Ειδικότερ</a:t>
            </a:r>
            <a:r>
              <a:rPr dirty="0"/>
              <a:t>α, δέχθηκε ότι όταν η μεταβολή των περιστάσεων είναι απρόβλεπτη και ανατρέπει ουσιωδώς τη συμβατική ισορροπία, μπορεί να γεννηθεί υποχρέωση αναδιαπραγμάτευσης της σύμβασης σύμφωνα με την αρχή της καλής πίστης και τις γενικές αρχές του διεθνούς εμπορικού δικαίου.</a:t>
            </a:r>
            <a:endParaRPr sz="1700" dirty="0"/>
          </a:p>
          <a:p>
            <a:pPr algn="just">
              <a:defRPr sz="1800"/>
            </a:pPr>
            <a:r>
              <a:rPr dirty="0"/>
              <a:t>Η </a:t>
            </a:r>
            <a:r>
              <a:rPr dirty="0" err="1"/>
              <a:t>σημ</a:t>
            </a:r>
            <a:r>
              <a:rPr dirty="0"/>
              <a:t>ασία της απόφασης είναι ιδιαίτερα μεγάλη, διότι διαφοροποιείται από την παραδοσιακά στενή ερμηνεία του άρθρου 79 CISG, σύμφωνα με την οποία απαιτείται πλήρης αδυναμία εκπλήρωσης για την απαλλαγή του οφειλέτη. </a:t>
            </a:r>
            <a:r>
              <a:rPr dirty="0" err="1"/>
              <a:t>Αντίθετ</a:t>
            </a:r>
            <a:r>
              <a:rPr dirty="0"/>
              <a:t>α, το δικαστήριο υιοθέτησε πιο ευέλικτη προσέγγιση, προσεγγίζοντας τη hardship ως μορφή «οικονομικού εμποδίου» που μπορεί να επηρεάζει τη συμβατική δέσμευση. </a:t>
            </a:r>
            <a:r>
              <a:rPr dirty="0" err="1"/>
              <a:t>Γι</a:t>
            </a:r>
            <a:r>
              <a:rPr dirty="0"/>
              <a:t>α τον λόγο αυτό, η υπόθεση </a:t>
            </a:r>
            <a:r>
              <a:rPr i="1" dirty="0"/>
              <a:t>Scafom</a:t>
            </a:r>
            <a:r>
              <a:rPr dirty="0"/>
              <a:t> θεωρείται κομβική στη σύγχρονη συζήτηση για τη σχέση μεταξύ force majeure, hardship και άρθρου 79 CISG.</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32</a:t>
            </a:fld>
            <a:endParaRPr lang="el-G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Τίτλος 1"/>
          <p:cNvSpPr txBox="1">
            <a:spLocks noGrp="1"/>
          </p:cNvSpPr>
          <p:nvPr>
            <p:ph type="title"/>
          </p:nvPr>
        </p:nvSpPr>
        <p:spPr>
          <a:xfrm>
            <a:off x="922789" y="609600"/>
            <a:ext cx="4166448" cy="598417"/>
          </a:xfrm>
          <a:prstGeom prst="rect">
            <a:avLst/>
          </a:prstGeom>
        </p:spPr>
        <p:txBody>
          <a:bodyPr/>
          <a:lstStyle>
            <a:lvl1pPr>
              <a:defRPr sz="2200" b="1"/>
            </a:lvl1pPr>
          </a:lstStyle>
          <a:p>
            <a:r>
              <a:rPr dirty="0"/>
              <a:t>ΣΥΜΠΕΡΑΣΜΑ - ΕΠΙΛΟΓΟΣ</a:t>
            </a:r>
          </a:p>
        </p:txBody>
      </p:sp>
      <p:sp>
        <p:nvSpPr>
          <p:cNvPr id="201" name="Θέση περιεχομένου 2"/>
          <p:cNvSpPr txBox="1">
            <a:spLocks noGrp="1"/>
          </p:cNvSpPr>
          <p:nvPr>
            <p:ph type="body" idx="1"/>
          </p:nvPr>
        </p:nvSpPr>
        <p:spPr>
          <a:xfrm>
            <a:off x="922788" y="1634836"/>
            <a:ext cx="10872134" cy="4795324"/>
          </a:xfrm>
          <a:prstGeom prst="rect">
            <a:avLst/>
          </a:prstGeom>
        </p:spPr>
        <p:txBody>
          <a:bodyPr/>
          <a:lstStyle/>
          <a:p>
            <a:pPr algn="just"/>
            <a:r>
              <a:rPr dirty="0" err="1"/>
              <a:t>Όσον</a:t>
            </a:r>
            <a:r>
              <a:rPr dirty="0"/>
              <a:t> α</a:t>
            </a:r>
            <a:r>
              <a:rPr dirty="0" err="1"/>
              <a:t>φορά</a:t>
            </a:r>
            <a:r>
              <a:rPr dirty="0"/>
              <a:t> </a:t>
            </a:r>
            <a:r>
              <a:rPr dirty="0" err="1"/>
              <a:t>την</a:t>
            </a:r>
            <a:r>
              <a:rPr dirty="0"/>
              <a:t> π</a:t>
            </a:r>
            <a:r>
              <a:rPr dirty="0" err="1"/>
              <a:t>ερί</a:t>
            </a:r>
            <a:r>
              <a:rPr dirty="0"/>
              <a:t>πτωση της δυσχέρειας εκπλήρωσης, είναι αμφισβητούμενο εάν αυτή καλύπτεται από το άρθρο 79. </a:t>
            </a:r>
            <a:r>
              <a:rPr dirty="0" err="1"/>
              <a:t>Αλλά</a:t>
            </a:r>
            <a:r>
              <a:rPr dirty="0"/>
              <a:t> α</a:t>
            </a:r>
            <a:r>
              <a:rPr dirty="0" err="1"/>
              <a:t>κόμη</a:t>
            </a:r>
            <a:r>
              <a:rPr dirty="0"/>
              <a:t> και </a:t>
            </a:r>
            <a:r>
              <a:rPr dirty="0" err="1"/>
              <a:t>γι</a:t>
            </a:r>
            <a:r>
              <a:rPr dirty="0"/>
              <a:t>α περιπτώσεις αδυναμίας παροχής το άρθρο αυτό αδυνατεί να επιλύσει όλα τα προβλήματα που αναφύονται σχετικά με την απαλλαγή των μερών από την ευθύνη τους</a:t>
            </a:r>
            <a:r>
              <a:rPr lang="el-GR" dirty="0"/>
              <a:t>. Το άρθρο 79 </a:t>
            </a:r>
            <a:r>
              <a:rPr dirty="0"/>
              <a:t>απ</a:t>
            </a:r>
            <a:r>
              <a:rPr dirty="0" err="1"/>
              <a:t>οτελεί</a:t>
            </a:r>
            <a:r>
              <a:rPr dirty="0"/>
              <a:t> π</a:t>
            </a:r>
            <a:r>
              <a:rPr dirty="0" err="1"/>
              <a:t>ροϊόν</a:t>
            </a:r>
            <a:r>
              <a:rPr dirty="0"/>
              <a:t> </a:t>
            </a:r>
            <a:r>
              <a:rPr lang="el-GR" dirty="0"/>
              <a:t>συμβιβασμού</a:t>
            </a:r>
            <a:r>
              <a:rPr dirty="0"/>
              <a:t> μεταξύ των κρατών που συμμετείχαν στις διεργασίες για την κατάρτιση της CISG και γι’ αυτό δεν έχει </a:t>
            </a:r>
            <a:r>
              <a:rPr lang="el-GR" dirty="0"/>
              <a:t>απολύτως σαφή</a:t>
            </a:r>
            <a:r>
              <a:rPr dirty="0"/>
              <a:t> διατύπωση, επιβάλλει δε αυστηρές προϋποθέσεις για την απαλλαγή. </a:t>
            </a:r>
            <a:r>
              <a:rPr dirty="0" err="1"/>
              <a:t>Γι</a:t>
            </a:r>
            <a:r>
              <a:rPr dirty="0"/>
              <a:t>’ α</a:t>
            </a:r>
            <a:r>
              <a:rPr dirty="0" err="1"/>
              <a:t>υτό</a:t>
            </a:r>
            <a:r>
              <a:rPr dirty="0"/>
              <a:t> παρα</a:t>
            </a:r>
            <a:r>
              <a:rPr dirty="0" err="1"/>
              <a:t>τηρείτ</a:t>
            </a:r>
            <a:r>
              <a:rPr dirty="0"/>
              <a:t>αι ότι οι συμβαλλόμενοι συνηθίζουν να αποκλείουν την εφαρμογή του συγκεκριμένου αυτού άρθρου στις διεθνείς συμβάσεις πώλησης που συνάπτουν και επιλέγουν αντ’ αυτού τη συνομολόγηση ρητρών force majeure και hardship που να ανταποκρίνονται στις ανάγκες τους. </a:t>
            </a:r>
          </a:p>
          <a:p>
            <a:pPr algn="just"/>
            <a:r>
              <a:rPr dirty="0" err="1"/>
              <a:t>Σε</a:t>
            </a:r>
            <a:r>
              <a:rPr dirty="0"/>
              <a:t> </a:t>
            </a:r>
            <a:r>
              <a:rPr dirty="0" err="1"/>
              <a:t>κάθε</a:t>
            </a:r>
            <a:r>
              <a:rPr dirty="0"/>
              <a:t> π</a:t>
            </a:r>
            <a:r>
              <a:rPr dirty="0" err="1"/>
              <a:t>ερί</a:t>
            </a:r>
            <a:r>
              <a:rPr dirty="0"/>
              <a:t>πτωση, στο πλαίσιο των διεθνών συναλλαγών συνιστάται στους </a:t>
            </a:r>
            <a:r>
              <a:rPr lang="el-GR" dirty="0"/>
              <a:t>συναλλασσόμενους </a:t>
            </a:r>
            <a:r>
              <a:rPr dirty="0"/>
              <a:t>να συνομολογούν τέτοιες ρήτρες στις </a:t>
            </a:r>
            <a:r>
              <a:rPr dirty="0" err="1"/>
              <a:t>συμ</a:t>
            </a:r>
            <a:r>
              <a:rPr dirty="0"/>
              <a:t>βάσεις </a:t>
            </a:r>
            <a:r>
              <a:rPr lang="el-GR" dirty="0"/>
              <a:t>που συνάπτουν</a:t>
            </a:r>
            <a:r>
              <a:rPr dirty="0"/>
              <a:t> ώστε να προβλέπουν λεπτομερώς και ειδικά τι θα συμβεί εάν προκύψουν ζητήματα αδυναμίας παροχής και δυσχέρειας εκπλήρωσης και να μην επαφίενται στ</a:t>
            </a:r>
            <a:r>
              <a:rPr lang="el-GR" dirty="0"/>
              <a:t>η ρύθμιση του άρθρου </a:t>
            </a:r>
            <a:r>
              <a:rPr dirty="0"/>
              <a:t>79 CISG.</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33</a:t>
            </a:fld>
            <a:endParaRPr lang="el-G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Τίτλος 1"/>
          <p:cNvSpPr txBox="1">
            <a:spLocks noGrp="1"/>
          </p:cNvSpPr>
          <p:nvPr>
            <p:ph type="title"/>
          </p:nvPr>
        </p:nvSpPr>
        <p:spPr>
          <a:xfrm>
            <a:off x="964734" y="411062"/>
            <a:ext cx="6090408" cy="444616"/>
          </a:xfrm>
          <a:prstGeom prst="rect">
            <a:avLst/>
          </a:prstGeom>
        </p:spPr>
        <p:txBody>
          <a:bodyPr/>
          <a:lstStyle>
            <a:lvl1pPr>
              <a:defRPr sz="2400" b="1"/>
            </a:lvl1pPr>
          </a:lstStyle>
          <a:p>
            <a:r>
              <a:t>ΕΝΔΕΙΚΤΙΚΗ ΒΙΒΛΙΟΓΡΑΦΙΑ</a:t>
            </a:r>
          </a:p>
        </p:txBody>
      </p:sp>
      <p:sp>
        <p:nvSpPr>
          <p:cNvPr id="204" name="Θέση περιεχομένου 2"/>
          <p:cNvSpPr txBox="1">
            <a:spLocks noGrp="1"/>
          </p:cNvSpPr>
          <p:nvPr>
            <p:ph type="body" idx="1"/>
          </p:nvPr>
        </p:nvSpPr>
        <p:spPr>
          <a:xfrm>
            <a:off x="964734" y="998290"/>
            <a:ext cx="10989579" cy="5595457"/>
          </a:xfrm>
          <a:prstGeom prst="rect">
            <a:avLst/>
          </a:prstGeom>
        </p:spPr>
        <p:txBody>
          <a:bodyPr/>
          <a:lstStyle/>
          <a:p>
            <a:pPr>
              <a:lnSpc>
                <a:spcPct val="84600"/>
              </a:lnSpc>
              <a:defRPr sz="1700" b="1" u="sng"/>
            </a:pPr>
            <a:r>
              <a:t>Ελληνική</a:t>
            </a:r>
            <a:endParaRPr sz="1800"/>
          </a:p>
          <a:p>
            <a:pPr algn="just">
              <a:lnSpc>
                <a:spcPct val="84600"/>
              </a:lnSpc>
              <a:buFontTx/>
              <a:buChar char="-"/>
              <a:defRPr sz="1700" b="1"/>
            </a:pPr>
            <a:r>
              <a:t>Καραμπατζός Α., </a:t>
            </a:r>
            <a:r>
              <a:rPr b="0" i="1"/>
              <a:t>Απρόβλεπτη μεταβολή των συνθηκών στην αμφοτεροβαρή σύμβαση, </a:t>
            </a:r>
            <a:r>
              <a:rPr b="0"/>
              <a:t>Εκδόσεις Αντ. Ν. Σάκκουλα, 2006. </a:t>
            </a:r>
            <a:endParaRPr sz="1800"/>
          </a:p>
          <a:p>
            <a:pPr algn="just">
              <a:lnSpc>
                <a:spcPct val="84600"/>
              </a:lnSpc>
              <a:buFontTx/>
              <a:buChar char="-"/>
              <a:defRPr sz="1700" b="1"/>
            </a:pPr>
            <a:r>
              <a:t>Νικολαΐδης Γ.,</a:t>
            </a:r>
            <a:r>
              <a:rPr b="0"/>
              <a:t> </a:t>
            </a:r>
            <a:r>
              <a:rPr b="0" i="1"/>
              <a:t>Η διεθνής πώληση κινητών κατά τη Σύμβαση της Βιέννης</a:t>
            </a:r>
            <a:r>
              <a:rPr b="0"/>
              <a:t>, Εκδόσεις Αντ. Ν. Σάκκουλα, 2000.</a:t>
            </a:r>
            <a:endParaRPr sz="1800"/>
          </a:p>
          <a:p>
            <a:pPr algn="just">
              <a:lnSpc>
                <a:spcPct val="84600"/>
              </a:lnSpc>
              <a:buFontTx/>
              <a:buChar char="-"/>
              <a:defRPr sz="1700" b="1"/>
            </a:pPr>
            <a:r>
              <a:t>Παμπούκης Χ. (επιμ.), </a:t>
            </a:r>
            <a:r>
              <a:rPr b="0" i="1"/>
              <a:t>Δίκαιο Διεθνών Συναλλαγών, </a:t>
            </a:r>
            <a:r>
              <a:rPr b="0"/>
              <a:t>Εκδόσεις Νομική Βιβλιοθήκη, 2009.</a:t>
            </a:r>
            <a:endParaRPr sz="1800"/>
          </a:p>
          <a:p>
            <a:pPr algn="just">
              <a:lnSpc>
                <a:spcPct val="84600"/>
              </a:lnSpc>
              <a:buFontTx/>
              <a:buChar char="-"/>
              <a:defRPr sz="1700" b="1"/>
            </a:pPr>
            <a:r>
              <a:t>Φλάμπουρας Δ.,</a:t>
            </a:r>
            <a:r>
              <a:rPr b="0"/>
              <a:t> </a:t>
            </a:r>
            <a:r>
              <a:rPr b="0" i="1"/>
              <a:t>Το δίκαιο της διεθνούς πώλησης κινητών – Συμβολή στην ερμηνεία της σύμβασης των Ηνωμένων Εθνών για τις Διεθνείς Πωλήσεις Κινητών Πραγμάτων (Ν. 2532/1997), των Incoterms και του Ν. 2251/1994, </a:t>
            </a:r>
            <a:r>
              <a:rPr b="0"/>
              <a:t>Εκδόσεις Νομική Βιβλιοθήκη, 2010. </a:t>
            </a:r>
            <a:endParaRPr sz="1800"/>
          </a:p>
          <a:p>
            <a:pPr algn="just">
              <a:lnSpc>
                <a:spcPct val="84600"/>
              </a:lnSpc>
              <a:buFontTx/>
              <a:buChar char="-"/>
              <a:defRPr sz="1700" b="1"/>
            </a:pPr>
            <a:r>
              <a:t>Φλάμπουρας Δ.,</a:t>
            </a:r>
            <a:r>
              <a:rPr b="0"/>
              <a:t> </a:t>
            </a:r>
            <a:r>
              <a:rPr b="0" i="1"/>
              <a:t>Απαλλαγή από την ευθύνη για μη εκπλήρωση της σύμβασης της πώλησης στη Σύμβαση της Βιέννης για τις διεθνείς πωλήσεις κινητών</a:t>
            </a:r>
            <a:r>
              <a:rPr b="0"/>
              <a:t>, ΕΕμπΔ 2000, σ. 679-711.</a:t>
            </a:r>
            <a:endParaRPr sz="1800"/>
          </a:p>
          <a:p>
            <a:pPr algn="just">
              <a:lnSpc>
                <a:spcPct val="84600"/>
              </a:lnSpc>
              <a:buFontTx/>
              <a:buChar char="▪"/>
              <a:defRPr sz="1700" b="1" u="sng"/>
            </a:pPr>
            <a:r>
              <a:t>Ξενόγλωσση</a:t>
            </a:r>
            <a:r>
              <a:rPr b="0" u="none"/>
              <a:t> </a:t>
            </a:r>
            <a:endParaRPr sz="1800"/>
          </a:p>
          <a:p>
            <a:pPr algn="just">
              <a:lnSpc>
                <a:spcPct val="84600"/>
              </a:lnSpc>
              <a:buFontTx/>
              <a:buChar char="-"/>
              <a:defRPr sz="1700" b="1"/>
            </a:pPr>
            <a:r>
              <a:t>Bortolotti F./Ufot D. (επιμ.), </a:t>
            </a:r>
            <a:r>
              <a:rPr b="0" i="1"/>
              <a:t>Hardship and Force Majeure in International Commercial Contracts – Dealing with unforeseen events in a changing world, </a:t>
            </a:r>
            <a:r>
              <a:rPr b="0"/>
              <a:t>Dossiers – ICC Institute of World Business Law, ICC Services Publications Department, 2018.</a:t>
            </a:r>
            <a:endParaRPr sz="1900"/>
          </a:p>
          <a:p>
            <a:pPr algn="just">
              <a:lnSpc>
                <a:spcPct val="84600"/>
              </a:lnSpc>
              <a:buFontTx/>
              <a:buChar char="-"/>
              <a:defRPr sz="1700" b="1"/>
            </a:pPr>
            <a:r>
              <a:t>Brunner C.,</a:t>
            </a:r>
            <a:r>
              <a:rPr b="0"/>
              <a:t> </a:t>
            </a:r>
            <a:r>
              <a:rPr b="0" i="1"/>
              <a:t>Force majeure and hardship under general contract principles – Exemption for non-performance in international arbitration, </a:t>
            </a:r>
            <a:r>
              <a:rPr b="0"/>
              <a:t>Wolters Kluwer, 2009. </a:t>
            </a:r>
            <a:endParaRPr sz="1900"/>
          </a:p>
          <a:p>
            <a:pPr algn="just">
              <a:lnSpc>
                <a:spcPct val="84600"/>
              </a:lnSpc>
              <a:buFontTx/>
              <a:buChar char="-"/>
              <a:defRPr sz="1700" b="1"/>
            </a:pPr>
            <a:r>
              <a:t>Brunner C./Gottlieb B., </a:t>
            </a:r>
            <a:r>
              <a:rPr b="0" i="1"/>
              <a:t>Commentary on the UN Sales Law (CISG), </a:t>
            </a:r>
            <a:r>
              <a:rPr b="0"/>
              <a:t>Wolters Kluwer International, 2019. </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34</a:t>
            </a:fld>
            <a:endParaRPr lang="el-G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Θέση περιεχομένου 2"/>
          <p:cNvSpPr txBox="1">
            <a:spLocks noGrp="1"/>
          </p:cNvSpPr>
          <p:nvPr>
            <p:ph type="body" idx="1"/>
          </p:nvPr>
        </p:nvSpPr>
        <p:spPr>
          <a:xfrm>
            <a:off x="1371600" y="496388"/>
            <a:ext cx="10367554" cy="6156962"/>
          </a:xfrm>
          <a:prstGeom prst="rect">
            <a:avLst/>
          </a:prstGeom>
        </p:spPr>
        <p:txBody>
          <a:bodyPr/>
          <a:lstStyle/>
          <a:p>
            <a:pPr marL="0" indent="0" algn="ctr">
              <a:buSzTx/>
              <a:buNone/>
              <a:defRPr sz="4800" b="1"/>
            </a:pPr>
            <a:endParaRPr/>
          </a:p>
          <a:p>
            <a:pPr marL="0" indent="0" algn="ctr">
              <a:buSzTx/>
              <a:buNone/>
              <a:defRPr sz="4800" b="1"/>
            </a:pPr>
            <a:endParaRPr/>
          </a:p>
          <a:p>
            <a:pPr marL="0" indent="0" algn="ctr">
              <a:buSzTx/>
              <a:buNone/>
              <a:defRPr sz="4800" b="1"/>
            </a:pPr>
            <a:r>
              <a:t>Ευχαριστούμε πολύ για την </a:t>
            </a:r>
          </a:p>
          <a:p>
            <a:pPr marL="0" indent="0" algn="ctr">
              <a:buSzTx/>
              <a:buNone/>
              <a:defRPr sz="4800" b="1"/>
            </a:pPr>
            <a:r>
              <a:t>προσοχή σας!</a:t>
            </a:r>
          </a:p>
        </p:txBody>
      </p:sp>
      <p:sp>
        <p:nvSpPr>
          <p:cNvPr id="2" name="Θέση αριθμού διαφάνειας 1"/>
          <p:cNvSpPr>
            <a:spLocks noGrp="1"/>
          </p:cNvSpPr>
          <p:nvPr>
            <p:ph type="sldNum" sz="quarter" idx="2"/>
          </p:nvPr>
        </p:nvSpPr>
        <p:spPr/>
        <p:txBody>
          <a:bodyPr/>
          <a:lstStyle/>
          <a:p>
            <a:fld id="{86CB4B4D-7CA3-9044-876B-883B54F8677D}" type="slidenum">
              <a:rPr lang="el-GR" smtClean="0"/>
              <a:t>35</a:t>
            </a:fld>
            <a:endParaRPr lang="el-GR"/>
          </a:p>
        </p:txBody>
      </p:sp>
    </p:spTree>
  </p:cSld>
  <p:clrMapOvr>
    <a:masterClrMapping/>
  </p:clrMapOvr>
  <p:transition spd="med"/>
</p:sld>
</file>

<file path=ppt/theme/theme1.xml><?xml version="1.0" encoding="utf-8"?>
<a:theme xmlns:a="http://schemas.openxmlformats.org/drawingml/2006/main" name="Crop">
  <a:themeElements>
    <a:clrScheme name="Crop">
      <a:dk1>
        <a:srgbClr val="000000"/>
      </a:dk1>
      <a:lt1>
        <a:srgbClr val="EFEDE3"/>
      </a:lt1>
      <a:dk2>
        <a:srgbClr val="A7A7A7"/>
      </a:dk2>
      <a:lt2>
        <a:srgbClr val="535353"/>
      </a:lt2>
      <a:accent1>
        <a:srgbClr val="8C8D86"/>
      </a:accent1>
      <a:accent2>
        <a:srgbClr val="E6C069"/>
      </a:accent2>
      <a:accent3>
        <a:srgbClr val="897B61"/>
      </a:accent3>
      <a:accent4>
        <a:srgbClr val="8DAB8E"/>
      </a:accent4>
      <a:accent5>
        <a:srgbClr val="77A2BB"/>
      </a:accent5>
      <a:accent6>
        <a:srgbClr val="E28394"/>
      </a:accent6>
      <a:hlink>
        <a:srgbClr val="0000FF"/>
      </a:hlink>
      <a:folHlink>
        <a:srgbClr val="FF00FF"/>
      </a:folHlink>
    </a:clrScheme>
    <a:fontScheme name="Crop">
      <a:majorFont>
        <a:latin typeface="Helvetica"/>
        <a:ea typeface="Helvetica"/>
        <a:cs typeface="Helvetica"/>
      </a:majorFont>
      <a:minorFont>
        <a:latin typeface="Franklin Gothic Book"/>
        <a:ea typeface="Franklin Gothic Book"/>
        <a:cs typeface="Franklin Gothic Book"/>
      </a:minorFont>
    </a:fontScheme>
    <a:fmtScheme name="Cro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492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492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rop">
  <a:themeElements>
    <a:clrScheme name="Crop">
      <a:dk1>
        <a:srgbClr val="000000"/>
      </a:dk1>
      <a:lt1>
        <a:srgbClr val="FFFFFF"/>
      </a:lt1>
      <a:dk2>
        <a:srgbClr val="A7A7A7"/>
      </a:dk2>
      <a:lt2>
        <a:srgbClr val="535353"/>
      </a:lt2>
      <a:accent1>
        <a:srgbClr val="8C8D86"/>
      </a:accent1>
      <a:accent2>
        <a:srgbClr val="E6C069"/>
      </a:accent2>
      <a:accent3>
        <a:srgbClr val="897B61"/>
      </a:accent3>
      <a:accent4>
        <a:srgbClr val="8DAB8E"/>
      </a:accent4>
      <a:accent5>
        <a:srgbClr val="77A2BB"/>
      </a:accent5>
      <a:accent6>
        <a:srgbClr val="E28394"/>
      </a:accent6>
      <a:hlink>
        <a:srgbClr val="0000FF"/>
      </a:hlink>
      <a:folHlink>
        <a:srgbClr val="FF00FF"/>
      </a:folHlink>
    </a:clrScheme>
    <a:fontScheme name="Crop">
      <a:majorFont>
        <a:latin typeface="Helvetica"/>
        <a:ea typeface="Helvetica"/>
        <a:cs typeface="Helvetica"/>
      </a:majorFont>
      <a:minorFont>
        <a:latin typeface="Franklin Gothic Book"/>
        <a:ea typeface="Franklin Gothic Book"/>
        <a:cs typeface="Franklin Gothic Book"/>
      </a:minorFont>
    </a:fontScheme>
    <a:fmtScheme name="Cro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492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492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544</TotalTime>
  <Words>8425</Words>
  <Application>Microsoft Office PowerPoint</Application>
  <PresentationFormat>Ευρεία οθόνη</PresentationFormat>
  <Paragraphs>273</Paragraphs>
  <Slides>35</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35</vt:i4>
      </vt:variant>
    </vt:vector>
  </HeadingPairs>
  <TitlesOfParts>
    <vt:vector size="38" baseType="lpstr">
      <vt:lpstr>Franklin Gothic Book</vt:lpstr>
      <vt:lpstr>Helvetica Neue</vt:lpstr>
      <vt:lpstr>Crop</vt:lpstr>
      <vt:lpstr>Εθνικο &amp; καποδιστριακο πανεπιστημιο αθηνων  Νομικη σχολη  Π.μ.σ. ΙΔΙΩΤΙΚΟ ΔΙΕΘΝΕΣ ΔΙΚΑΙΟ, ΔΙΚΑΙΟ ΔΙΕΘΝΩΝ ΣΥΝΑΛΛΑΓΩΝ &amp;  ΣΥΓΚΡΙΤΙΚΕΣ ΝΟΜΙΚΕΣ ΣΠΟΥΔΕΣ  ΚΑΤΕΥΘΥΝΣΗ: ΙΔΙΩΤΙΚΟ ΔΙΕΘΝΕΣ ΔΙΚΑΙΟ &amp; ΔΙΚΑΙΟ ΔΙΕΘΝΩΝ ΣΥΝΑΛΛΑΓΩΝ  Ακαδημαϊκο ετοσ 2025-2026  ΕΑΡΙΝΟ ΕΞΑΜΗΝΟ   Μαθημα: ΔΙΚΑΙΟ ΔΙΕΘΝΩΝ ΣΥΝΑΛΛΑΓΩΝ</vt:lpstr>
      <vt:lpstr>ΠΕΡΙΕΧΟΜΕΝΑ</vt:lpstr>
      <vt:lpstr>ΕΙΣΑΓΩΓΙΚΑ ΣΤΟΙΧΕΙΑ (1/2) </vt:lpstr>
      <vt:lpstr>ΕΙΣΑΓΩΓΙΚΑ ΣΤΟΙΧΕΙΑ (2/2)</vt:lpstr>
      <vt:lpstr>Η ΡΗΤΡΑ HARDSHIP ΣΤΙΣ ΔΙΕΘΝΕΙΣ ΣΥΝΑΛΛΑΓΕΣ (1/2) </vt:lpstr>
      <vt:lpstr>Η ΡΗΤΡΑ HARDSHIP ΣΤΙΣ ΔΙΕΘΝΕΙΣ ΣΥΝΑΛΛΑΓΕΣ (2/2) </vt:lpstr>
      <vt:lpstr>Η ΡΗΤΡΑ FORCE MAJEURE ΣΤΙΣ ΔΙΕΘΝΕΙΣ ΣΥΝΑΛΛΑΓΕΣ (1/4) </vt:lpstr>
      <vt:lpstr>Η ΡΗΤΡΑ FORCE MAJEURE ΣΤΙΣ ΔΙΕΘΝΕΙΣ ΣΥΝΑΛΛΑΓΕΣ (2/4) </vt:lpstr>
      <vt:lpstr>Η ΡΗΤΡΑ FORCE MAJEURE ΣΤΙΣ ΔΙΕΘΝΕΙΣ ΣΥΝΑΛΛΑΓΕΣ (3/4) </vt:lpstr>
      <vt:lpstr>Η ΡΗΤΡΑ FORCE MAJEURE ΣΤΙΣ ΔΙΕΘΝΕΙΣ ΣΥΝΑΛΛΑΓΕΣ (4/4) </vt:lpstr>
      <vt:lpstr>ΤΟ ΑΡΘΡΟ 79 CISG – ΠΑΡΑΓΡΑΦΟΣ 1 (ΑΠΑΛΛΑΓΗ ΤΟΥ ΟΦΕΙΛΕΤΗ ΤΗΣ ΠΑΡΟΧΗΣ)</vt:lpstr>
      <vt:lpstr>ΤΟ ΑΡΘΡΟ 79 CISG – ΠΑΡΑΓΡΑΦΟΣ 1 (ΑΠΑΛΛΑΓΗ ΤΟΥ ΟΦΕΙΛΕΤΗ ΤΗΣ ΠΑΡΟΧΗΣ)</vt:lpstr>
      <vt:lpstr>ΤΟ ΑΡΘΡΟ 79 CISG – ΠΑΡΑΓΡΑΦΟΣ 1 (ΑΠΑΛΛΑΓΗ ΤΟΥ ΟΦΕΙΛΕΤΗ ΤΗΣ ΠΑΡΟΧΗΣ)</vt:lpstr>
      <vt:lpstr>Καλύπτει το άρθρο 79 CISG περιπτώσεις δυσχέρειας εκπλήρωσης?  </vt:lpstr>
      <vt:lpstr>Καλύπτει το άρθρο 79 CISG περιπτώσεις δυσχέρειας εκπλήρωσης? </vt:lpstr>
      <vt:lpstr>ΤΟ ΑΡΘΡΟ 79 CISG – ΠΑΡΑΓΡΑΦΟΣ 2</vt:lpstr>
      <vt:lpstr>ΤΟ ΑΡΘΡΟ 79 CISG – ΠΑΡΑΓΡΑΦΟΣ 3</vt:lpstr>
      <vt:lpstr>ΤΟ ΑΡΘΡΟ 79 CISG – ΠΑΡΑΓΡΑΦΟΣ 4</vt:lpstr>
      <vt:lpstr>ΤΟ ΑΡΘΡΟ 79 CISG – ΠΑΡΑΓΡΑΦΟΣ 5</vt:lpstr>
      <vt:lpstr>ΤΟ ΑΡΘΡΟ 80 CISG</vt:lpstr>
      <vt:lpstr>ΣΥΓΚΡΙΣΗ ΤΟΥ ΑΡΘΡΟΥ 79 CISG ΜΕ ΣΧΕΤΙΚΕΣ ΡΥΘΜΙΣΕΙΣ ΑΛΛΩΝ ΝΟΜΙΚΩΝ ΚΕΙΜΕΝΩΝ</vt:lpstr>
      <vt:lpstr>ΣΥΓΚΡΙΣΗ ΤΟΥ ΑΡΘΡΟΥ 79 CISG ΜΕ ΣΧΕΤΙΚΕΣ ΡΥΘΜΙΣΕΙΣ ΑΛΛΩΝ ΝΟΜΙΚΩΝ ΚΕΙΜΕΝΩΝ</vt:lpstr>
      <vt:lpstr>ΣΥΓΚΡΙΣΗ ΤΟΥ ΑΡΘΡΟΥ 79 CISG ΜΕ ΣΧΕΤΙΚΕΣ ΡΥΘΜΙΣΕΙΣ ΑΛΛΩΝ ΝΟΜΙΚΩΝ ΚΕΙΜΕΝΩΝ</vt:lpstr>
      <vt:lpstr>ΣΥΓΚΡΙΣΗ ΤΟΥ ΑΡΘΡΟΥ 79 CISG ΜΕ ΣΧΕΤΙΚΕΣ ΡΥΘΜΙΣΕΙΣ ΑΛΛΩΝ ΝΟΜΙΚΩΝ ΚΕΙΜΕΝΩΝ</vt:lpstr>
      <vt:lpstr>ΣΥΓΚΡΙΣΗ ΤΟΥ ΑΡΘΡΟΥ 79 CISG ΜΕ ΣΧΕΤΙΚΕΣ ΡΥΘΜΙΣΕΙΣ ΑΛΛΩΝ ΝΟΜΙΚΩΝ ΚΕΙΜΕΝΩΝ</vt:lpstr>
      <vt:lpstr>ΣΥΓΚΡΙΣΗ ΤΟΥ ΑΡΘΡΟΥ 79 CISG ΜΕ ΣΧΕΤΙΚΕΣ ΡΥΘΜΙΣΕΙΣ ΑΛΛΩΝ ΝΟΜΙΚΩΝ ΚΕΙΜΕΝΩΝ</vt:lpstr>
      <vt:lpstr>ΝΟΜΟΛΟΓΙΑ</vt:lpstr>
      <vt:lpstr>ΝΟΜΟΛΟΓΙΑ</vt:lpstr>
      <vt:lpstr>ΝΟΜΟΛΟΓΙΑ</vt:lpstr>
      <vt:lpstr>ΝΟΜΟΛΟΓΙΑ</vt:lpstr>
      <vt:lpstr>ΝΟΜΟΛΟΓΙΑ</vt:lpstr>
      <vt:lpstr>ΝΟΜΟΛΟΓΙΑ</vt:lpstr>
      <vt:lpstr>ΣΥΜΠΕΡΑΣΜΑ - ΕΠΙΛΟΓΟΣ</vt:lpstr>
      <vt:lpstr>ΕΝΔΕΙΚΤΙΚΗ ΒΙΒΛΙΟΓΡΑΦΙΑ</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Εθνικο &amp; καποδιστριακο πανεπιστημιο αθηνων  Νομικη σχολη  Π.μ.σ. ΙΔΙΩΤΙΚΟ ΔΙΕΘΝΕΣ ΔΙΚΑΙΟ, ΔΙΚΑΙΟ ΔΙΕΘΝΩΝ ΣΥΝΑΛΛΑΓΩΝ &amp;  ΣΥΓΚΡΙΤΙΚΕΣ ΝΟΜΙΚΕΣ ΣΠΟΥΔΕΣ  ΚΑΤΕΥΘΥΝΣΗ: ΙΔΙΩΤΙΚΟ ΔΙΕΘΝΕΣ ΔΙΚΑΙΟ &amp; ΔΙΚΑΙΟ ΔΙΕΘΝΩΝ ΣΥΝΑΛΛΑΓΩΝ  Ακαδημαϊκο ετοσ 2025-2026  ΕΑΡΙΝΟ ΕΞΑΜΗΝΟ   Μαθημα: ΔΙΚΑΙΟ ΔΙΕΘΝΩΝ ΣΥΝΑΛΛΑΓΩΝ</dc:title>
  <dc:creator>User</dc:creator>
  <cp:lastModifiedBy>Chrysafo Tsouka</cp:lastModifiedBy>
  <cp:revision>76</cp:revision>
  <dcterms:modified xsi:type="dcterms:W3CDTF">2026-06-20T19:10:30Z</dcterms:modified>
</cp:coreProperties>
</file>