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56" r:id="rId2"/>
    <p:sldId id="260" r:id="rId3"/>
    <p:sldId id="290" r:id="rId4"/>
    <p:sldId id="291" r:id="rId5"/>
    <p:sldId id="261" r:id="rId6"/>
    <p:sldId id="262" r:id="rId7"/>
    <p:sldId id="263" r:id="rId8"/>
    <p:sldId id="281" r:id="rId9"/>
    <p:sldId id="284" r:id="rId10"/>
    <p:sldId id="283" r:id="rId11"/>
    <p:sldId id="292" r:id="rId12"/>
    <p:sldId id="285" r:id="rId13"/>
    <p:sldId id="286" r:id="rId14"/>
    <p:sldId id="287" r:id="rId15"/>
    <p:sldId id="28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EAF4A6-72DA-4061-9A04-2C231BE61F7D}" v="62" dt="2021-03-27T19:06:10.08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63" d="100"/>
          <a:sy n="63" d="100"/>
        </p:scale>
        <p:origin x="692" y="6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s Zoumpoulis" userId="6a55838c-f762-4b05-addf-d5577443a290" providerId="ADAL" clId="{2BEAF4A6-72DA-4061-9A04-2C231BE61F7D}"/>
    <pc:docChg chg="custSel modSld">
      <pc:chgData name="Christos Zoumpoulis" userId="6a55838c-f762-4b05-addf-d5577443a290" providerId="ADAL" clId="{2BEAF4A6-72DA-4061-9A04-2C231BE61F7D}" dt="2021-03-27T19:06:10.080" v="62" actId="20577"/>
      <pc:docMkLst>
        <pc:docMk/>
      </pc:docMkLst>
      <pc:sldChg chg="modSp mod">
        <pc:chgData name="Christos Zoumpoulis" userId="6a55838c-f762-4b05-addf-d5577443a290" providerId="ADAL" clId="{2BEAF4A6-72DA-4061-9A04-2C231BE61F7D}" dt="2021-03-27T19:06:10.080" v="62" actId="20577"/>
        <pc:sldMkLst>
          <pc:docMk/>
          <pc:sldMk cId="3811158751" sldId="256"/>
        </pc:sldMkLst>
        <pc:spChg chg="mod">
          <ac:chgData name="Christos Zoumpoulis" userId="6a55838c-f762-4b05-addf-d5577443a290" providerId="ADAL" clId="{2BEAF4A6-72DA-4061-9A04-2C231BE61F7D}" dt="2021-03-27T19:06:10.080" v="62" actId="20577"/>
          <ac:spMkLst>
            <pc:docMk/>
            <pc:sldMk cId="3811158751" sldId="256"/>
            <ac:spMk id="3" creationId="{00000000-0000-0000-0000-000000000000}"/>
          </ac:spMkLst>
        </pc:spChg>
      </pc:sldChg>
    </pc:docChg>
  </pc:docChgLst>
  <pc:docChgLst>
    <pc:chgData name="Christos Zoumpoulis" userId="8bf8103f89de5a88" providerId="OrgId" clId="{EF9D58BC-4C9B-4FEA-96A3-B05FBC3E3E0D}"/>
    <pc:docChg chg="undo custSel addSld delSld modSld">
      <pc:chgData name="Christos Zoumpoulis" userId="8bf8103f89de5a88" providerId="OrgId" clId="{EF9D58BC-4C9B-4FEA-96A3-B05FBC3E3E0D}" dt="2020-04-28T06:15:57.837" v="143" actId="2696"/>
      <pc:docMkLst>
        <pc:docMk/>
      </pc:docMkLst>
      <pc:sldChg chg="modSp">
        <pc:chgData name="Christos Zoumpoulis" userId="8bf8103f89de5a88" providerId="OrgId" clId="{EF9D58BC-4C9B-4FEA-96A3-B05FBC3E3E0D}" dt="2020-04-28T06:11:28.775" v="91" actId="207"/>
        <pc:sldMkLst>
          <pc:docMk/>
          <pc:sldMk cId="1048387448" sldId="261"/>
        </pc:sldMkLst>
        <pc:spChg chg="mod">
          <ac:chgData name="Christos Zoumpoulis" userId="8bf8103f89de5a88" providerId="OrgId" clId="{EF9D58BC-4C9B-4FEA-96A3-B05FBC3E3E0D}" dt="2020-04-28T06:11:28.775" v="91" actId="207"/>
          <ac:spMkLst>
            <pc:docMk/>
            <pc:sldMk cId="1048387448" sldId="261"/>
            <ac:spMk id="3" creationId="{00000000-0000-0000-0000-000000000000}"/>
          </ac:spMkLst>
        </pc:spChg>
      </pc:sldChg>
      <pc:sldChg chg="modSp">
        <pc:chgData name="Christos Zoumpoulis" userId="8bf8103f89de5a88" providerId="OrgId" clId="{EF9D58BC-4C9B-4FEA-96A3-B05FBC3E3E0D}" dt="2020-04-28T06:11:36.043" v="92" actId="207"/>
        <pc:sldMkLst>
          <pc:docMk/>
          <pc:sldMk cId="2253898748" sldId="262"/>
        </pc:sldMkLst>
        <pc:spChg chg="mod">
          <ac:chgData name="Christos Zoumpoulis" userId="8bf8103f89de5a88" providerId="OrgId" clId="{EF9D58BC-4C9B-4FEA-96A3-B05FBC3E3E0D}" dt="2020-04-28T06:11:36.043" v="92" actId="207"/>
          <ac:spMkLst>
            <pc:docMk/>
            <pc:sldMk cId="2253898748" sldId="262"/>
            <ac:spMk id="3" creationId="{00000000-0000-0000-0000-000000000000}"/>
          </ac:spMkLst>
        </pc:spChg>
      </pc:sldChg>
      <pc:sldChg chg="modSp del">
        <pc:chgData name="Christos Zoumpoulis" userId="8bf8103f89de5a88" providerId="OrgId" clId="{EF9D58BC-4C9B-4FEA-96A3-B05FBC3E3E0D}" dt="2020-04-28T06:15:57.837" v="143" actId="2696"/>
        <pc:sldMkLst>
          <pc:docMk/>
          <pc:sldMk cId="1287133349" sldId="289"/>
        </pc:sldMkLst>
        <pc:spChg chg="mod">
          <ac:chgData name="Christos Zoumpoulis" userId="8bf8103f89de5a88" providerId="OrgId" clId="{EF9D58BC-4C9B-4FEA-96A3-B05FBC3E3E0D}" dt="2020-04-28T06:14:48.915" v="111" actId="27636"/>
          <ac:spMkLst>
            <pc:docMk/>
            <pc:sldMk cId="1287133349" sldId="289"/>
            <ac:spMk id="3" creationId="{C3168A0B-992C-45F8-981A-4B9F2EAFB823}"/>
          </ac:spMkLst>
        </pc:spChg>
      </pc:sldChg>
      <pc:sldChg chg="delSp modSp add">
        <pc:chgData name="Christos Zoumpoulis" userId="8bf8103f89de5a88" providerId="OrgId" clId="{EF9D58BC-4C9B-4FEA-96A3-B05FBC3E3E0D}" dt="2020-04-28T06:12:32.800" v="93" actId="207"/>
        <pc:sldMkLst>
          <pc:docMk/>
          <pc:sldMk cId="1298866005" sldId="290"/>
        </pc:sldMkLst>
        <pc:spChg chg="mod">
          <ac:chgData name="Christos Zoumpoulis" userId="8bf8103f89de5a88" providerId="OrgId" clId="{EF9D58BC-4C9B-4FEA-96A3-B05FBC3E3E0D}" dt="2020-04-28T05:54:17.218" v="73" actId="313"/>
          <ac:spMkLst>
            <pc:docMk/>
            <pc:sldMk cId="1298866005" sldId="290"/>
            <ac:spMk id="5" creationId="{00000000-0000-0000-0000-000000000000}"/>
          </ac:spMkLst>
        </pc:spChg>
        <pc:spChg chg="mod">
          <ac:chgData name="Christos Zoumpoulis" userId="8bf8103f89de5a88" providerId="OrgId" clId="{EF9D58BC-4C9B-4FEA-96A3-B05FBC3E3E0D}" dt="2020-04-28T06:12:32.800" v="93" actId="207"/>
          <ac:spMkLst>
            <pc:docMk/>
            <pc:sldMk cId="1298866005" sldId="290"/>
            <ac:spMk id="13" creationId="{00000000-0000-0000-0000-000000000000}"/>
          </ac:spMkLst>
        </pc:spChg>
        <pc:spChg chg="del mod">
          <ac:chgData name="Christos Zoumpoulis" userId="8bf8103f89de5a88" providerId="OrgId" clId="{EF9D58BC-4C9B-4FEA-96A3-B05FBC3E3E0D}" dt="2020-04-28T06:10:40.998" v="86"/>
          <ac:spMkLst>
            <pc:docMk/>
            <pc:sldMk cId="1298866005" sldId="290"/>
            <ac:spMk id="14" creationId="{00000000-0000-0000-0000-000000000000}"/>
          </ac:spMkLst>
        </pc:spChg>
      </pc:sldChg>
      <pc:sldChg chg="new del">
        <pc:chgData name="Christos Zoumpoulis" userId="8bf8103f89de5a88" providerId="OrgId" clId="{EF9D58BC-4C9B-4FEA-96A3-B05FBC3E3E0D}" dt="2020-04-28T05:52:33.374" v="1" actId="680"/>
        <pc:sldMkLst>
          <pc:docMk/>
          <pc:sldMk cId="1598413346" sldId="290"/>
        </pc:sldMkLst>
      </pc:sldChg>
      <pc:sldChg chg="add del">
        <pc:chgData name="Christos Zoumpoulis" userId="8bf8103f89de5a88" providerId="OrgId" clId="{EF9D58BC-4C9B-4FEA-96A3-B05FBC3E3E0D}" dt="2020-04-28T05:52:52.824" v="3"/>
        <pc:sldMkLst>
          <pc:docMk/>
          <pc:sldMk cId="2068447130" sldId="290"/>
        </pc:sldMkLst>
      </pc:sldChg>
      <pc:sldChg chg="modSp add">
        <pc:chgData name="Christos Zoumpoulis" userId="8bf8103f89de5a88" providerId="OrgId" clId="{EF9D58BC-4C9B-4FEA-96A3-B05FBC3E3E0D}" dt="2020-04-28T06:14:03.443" v="108" actId="20577"/>
        <pc:sldMkLst>
          <pc:docMk/>
          <pc:sldMk cId="3716015289" sldId="291"/>
        </pc:sldMkLst>
        <pc:spChg chg="mod">
          <ac:chgData name="Christos Zoumpoulis" userId="8bf8103f89de5a88" providerId="OrgId" clId="{EF9D58BC-4C9B-4FEA-96A3-B05FBC3E3E0D}" dt="2020-04-28T06:14:03.443" v="108" actId="20577"/>
          <ac:spMkLst>
            <pc:docMk/>
            <pc:sldMk cId="3716015289" sldId="291"/>
            <ac:spMk id="5" creationId="{00000000-0000-0000-0000-000000000000}"/>
          </ac:spMkLst>
        </pc:spChg>
        <pc:spChg chg="mod">
          <ac:chgData name="Christos Zoumpoulis" userId="8bf8103f89de5a88" providerId="OrgId" clId="{EF9D58BC-4C9B-4FEA-96A3-B05FBC3E3E0D}" dt="2020-04-28T06:13:57.179" v="97" actId="207"/>
          <ac:spMkLst>
            <pc:docMk/>
            <pc:sldMk cId="3716015289" sldId="291"/>
            <ac:spMk id="13" creationId="{00000000-0000-0000-0000-000000000000}"/>
          </ac:spMkLst>
        </pc:spChg>
      </pc:sldChg>
      <pc:sldChg chg="modSp add">
        <pc:chgData name="Christos Zoumpoulis" userId="8bf8103f89de5a88" providerId="OrgId" clId="{EF9D58BC-4C9B-4FEA-96A3-B05FBC3E3E0D}" dt="2020-04-28T06:15:25.717" v="142" actId="20577"/>
        <pc:sldMkLst>
          <pc:docMk/>
          <pc:sldMk cId="160487790" sldId="292"/>
        </pc:sldMkLst>
        <pc:spChg chg="mod">
          <ac:chgData name="Christos Zoumpoulis" userId="8bf8103f89de5a88" providerId="OrgId" clId="{EF9D58BC-4C9B-4FEA-96A3-B05FBC3E3E0D}" dt="2020-04-28T06:15:25.717" v="142" actId="20577"/>
          <ac:spMkLst>
            <pc:docMk/>
            <pc:sldMk cId="160487790" sldId="292"/>
            <ac:spMk id="3" creationId="{00000000-0000-0000-0000-000000000000}"/>
          </ac:spMkLst>
        </pc:spChg>
      </pc:sldChg>
    </pc:docChg>
  </pc:docChgLst>
  <pc:docChgLst>
    <pc:chgData name="Christos Zoumpoulis" userId="8bf8103f89de5a88" providerId="OrgId" clId="{75C429D3-0DAD-4AD6-98F0-D1FF9EBB21D1}"/>
    <pc:docChg chg="undo custSel addSld delSld modSld">
      <pc:chgData name="Christos Zoumpoulis" userId="8bf8103f89de5a88" providerId="OrgId" clId="{75C429D3-0DAD-4AD6-98F0-D1FF9EBB21D1}" dt="2020-04-27T13:27:02.995" v="9410" actId="15"/>
      <pc:docMkLst>
        <pc:docMk/>
      </pc:docMkLst>
      <pc:sldChg chg="modSp">
        <pc:chgData name="Christos Zoumpoulis" userId="8bf8103f89de5a88" providerId="OrgId" clId="{75C429D3-0DAD-4AD6-98F0-D1FF9EBB21D1}" dt="2020-04-27T11:42:43.049" v="98" actId="20577"/>
        <pc:sldMkLst>
          <pc:docMk/>
          <pc:sldMk cId="3811158751" sldId="256"/>
        </pc:sldMkLst>
        <pc:spChg chg="mod">
          <ac:chgData name="Christos Zoumpoulis" userId="8bf8103f89de5a88" providerId="OrgId" clId="{75C429D3-0DAD-4AD6-98F0-D1FF9EBB21D1}" dt="2020-04-27T11:42:43.049" v="98" actId="20577"/>
          <ac:spMkLst>
            <pc:docMk/>
            <pc:sldMk cId="3811158751" sldId="256"/>
            <ac:spMk id="2" creationId="{00000000-0000-0000-0000-000000000000}"/>
          </ac:spMkLst>
        </pc:spChg>
      </pc:sldChg>
      <pc:sldChg chg="modSp modAnim">
        <pc:chgData name="Christos Zoumpoulis" userId="8bf8103f89de5a88" providerId="OrgId" clId="{75C429D3-0DAD-4AD6-98F0-D1FF9EBB21D1}" dt="2020-04-27T11:47:59.257" v="793" actId="20577"/>
        <pc:sldMkLst>
          <pc:docMk/>
          <pc:sldMk cId="2693693839" sldId="260"/>
        </pc:sldMkLst>
        <pc:spChg chg="mod">
          <ac:chgData name="Christos Zoumpoulis" userId="8bf8103f89de5a88" providerId="OrgId" clId="{75C429D3-0DAD-4AD6-98F0-D1FF9EBB21D1}" dt="2020-04-27T11:44:07.457" v="220" actId="20577"/>
          <ac:spMkLst>
            <pc:docMk/>
            <pc:sldMk cId="2693693839" sldId="260"/>
            <ac:spMk id="5" creationId="{00000000-0000-0000-0000-000000000000}"/>
          </ac:spMkLst>
        </pc:spChg>
        <pc:spChg chg="mod">
          <ac:chgData name="Christos Zoumpoulis" userId="8bf8103f89de5a88" providerId="OrgId" clId="{75C429D3-0DAD-4AD6-98F0-D1FF9EBB21D1}" dt="2020-04-27T11:44:57.145" v="408" actId="20577"/>
          <ac:spMkLst>
            <pc:docMk/>
            <pc:sldMk cId="2693693839" sldId="260"/>
            <ac:spMk id="13" creationId="{00000000-0000-0000-0000-000000000000}"/>
          </ac:spMkLst>
        </pc:spChg>
        <pc:spChg chg="mod">
          <ac:chgData name="Christos Zoumpoulis" userId="8bf8103f89de5a88" providerId="OrgId" clId="{75C429D3-0DAD-4AD6-98F0-D1FF9EBB21D1}" dt="2020-04-27T11:47:59.257" v="793" actId="20577"/>
          <ac:spMkLst>
            <pc:docMk/>
            <pc:sldMk cId="2693693839" sldId="260"/>
            <ac:spMk id="14" creationId="{00000000-0000-0000-0000-000000000000}"/>
          </ac:spMkLst>
        </pc:spChg>
      </pc:sldChg>
      <pc:sldChg chg="modSp">
        <pc:chgData name="Christos Zoumpoulis" userId="8bf8103f89de5a88" providerId="OrgId" clId="{75C429D3-0DAD-4AD6-98F0-D1FF9EBB21D1}" dt="2020-04-27T11:59:38.801" v="2930" actId="20577"/>
        <pc:sldMkLst>
          <pc:docMk/>
          <pc:sldMk cId="1048387448" sldId="261"/>
        </pc:sldMkLst>
        <pc:spChg chg="mod">
          <ac:chgData name="Christos Zoumpoulis" userId="8bf8103f89de5a88" providerId="OrgId" clId="{75C429D3-0DAD-4AD6-98F0-D1FF9EBB21D1}" dt="2020-04-27T11:59:38.801" v="2930" actId="20577"/>
          <ac:spMkLst>
            <pc:docMk/>
            <pc:sldMk cId="1048387448" sldId="261"/>
            <ac:spMk id="3" creationId="{00000000-0000-0000-0000-000000000000}"/>
          </ac:spMkLst>
        </pc:spChg>
        <pc:spChg chg="mod">
          <ac:chgData name="Christos Zoumpoulis" userId="8bf8103f89de5a88" providerId="OrgId" clId="{75C429D3-0DAD-4AD6-98F0-D1FF9EBB21D1}" dt="2020-04-27T11:48:56.177" v="909" actId="20577"/>
          <ac:spMkLst>
            <pc:docMk/>
            <pc:sldMk cId="1048387448" sldId="261"/>
            <ac:spMk id="4" creationId="{00000000-0000-0000-0000-000000000000}"/>
          </ac:spMkLst>
        </pc:spChg>
      </pc:sldChg>
      <pc:sldChg chg="modSp">
        <pc:chgData name="Christos Zoumpoulis" userId="8bf8103f89de5a88" providerId="OrgId" clId="{75C429D3-0DAD-4AD6-98F0-D1FF9EBB21D1}" dt="2020-04-27T11:58:14.309" v="2647" actId="313"/>
        <pc:sldMkLst>
          <pc:docMk/>
          <pc:sldMk cId="2253898748" sldId="262"/>
        </pc:sldMkLst>
        <pc:spChg chg="mod">
          <ac:chgData name="Christos Zoumpoulis" userId="8bf8103f89de5a88" providerId="OrgId" clId="{75C429D3-0DAD-4AD6-98F0-D1FF9EBB21D1}" dt="2020-04-27T11:58:14.309" v="2647" actId="313"/>
          <ac:spMkLst>
            <pc:docMk/>
            <pc:sldMk cId="2253898748" sldId="262"/>
            <ac:spMk id="3" creationId="{00000000-0000-0000-0000-000000000000}"/>
          </ac:spMkLst>
        </pc:spChg>
        <pc:spChg chg="mod">
          <ac:chgData name="Christos Zoumpoulis" userId="8bf8103f89de5a88" providerId="OrgId" clId="{75C429D3-0DAD-4AD6-98F0-D1FF9EBB21D1}" dt="2020-04-27T11:52:25.161" v="1444" actId="20577"/>
          <ac:spMkLst>
            <pc:docMk/>
            <pc:sldMk cId="2253898748" sldId="262"/>
            <ac:spMk id="4" creationId="{00000000-0000-0000-0000-000000000000}"/>
          </ac:spMkLst>
        </pc:spChg>
      </pc:sldChg>
      <pc:sldChg chg="modSp">
        <pc:chgData name="Christos Zoumpoulis" userId="8bf8103f89de5a88" providerId="OrgId" clId="{75C429D3-0DAD-4AD6-98F0-D1FF9EBB21D1}" dt="2020-04-27T13:27:02.995" v="9410" actId="15"/>
        <pc:sldMkLst>
          <pc:docMk/>
          <pc:sldMk cId="353370909" sldId="263"/>
        </pc:sldMkLst>
        <pc:spChg chg="mod">
          <ac:chgData name="Christos Zoumpoulis" userId="8bf8103f89de5a88" providerId="OrgId" clId="{75C429D3-0DAD-4AD6-98F0-D1FF9EBB21D1}" dt="2020-04-27T13:27:02.995" v="9410" actId="15"/>
          <ac:spMkLst>
            <pc:docMk/>
            <pc:sldMk cId="353370909" sldId="263"/>
            <ac:spMk id="3" creationId="{00000000-0000-0000-0000-000000000000}"/>
          </ac:spMkLst>
        </pc:spChg>
        <pc:spChg chg="mod">
          <ac:chgData name="Christos Zoumpoulis" userId="8bf8103f89de5a88" providerId="OrgId" clId="{75C429D3-0DAD-4AD6-98F0-D1FF9EBB21D1}" dt="2020-04-27T12:00:53.640" v="3019" actId="20577"/>
          <ac:spMkLst>
            <pc:docMk/>
            <pc:sldMk cId="353370909" sldId="263"/>
            <ac:spMk id="5" creationId="{00000000-0000-0000-0000-000000000000}"/>
          </ac:spMkLst>
        </pc:spChg>
      </pc:sldChg>
      <pc:sldChg chg="modSp modAnim">
        <pc:chgData name="Christos Zoumpoulis" userId="8bf8103f89de5a88" providerId="OrgId" clId="{75C429D3-0DAD-4AD6-98F0-D1FF9EBB21D1}" dt="2020-04-27T12:40:49.045" v="3853" actId="313"/>
        <pc:sldMkLst>
          <pc:docMk/>
          <pc:sldMk cId="2424468414" sldId="281"/>
        </pc:sldMkLst>
        <pc:spChg chg="mod">
          <ac:chgData name="Christos Zoumpoulis" userId="8bf8103f89de5a88" providerId="OrgId" clId="{75C429D3-0DAD-4AD6-98F0-D1FF9EBB21D1}" dt="2020-04-27T12:40:49.045" v="3853" actId="313"/>
          <ac:spMkLst>
            <pc:docMk/>
            <pc:sldMk cId="2424468414" sldId="281"/>
            <ac:spMk id="3" creationId="{00000000-0000-0000-0000-000000000000}"/>
          </ac:spMkLst>
        </pc:spChg>
        <pc:spChg chg="mod">
          <ac:chgData name="Christos Zoumpoulis" userId="8bf8103f89de5a88" providerId="OrgId" clId="{75C429D3-0DAD-4AD6-98F0-D1FF9EBB21D1}" dt="2020-04-27T12:03:51.223" v="3593" actId="20577"/>
          <ac:spMkLst>
            <pc:docMk/>
            <pc:sldMk cId="2424468414" sldId="281"/>
            <ac:spMk id="5" creationId="{00000000-0000-0000-0000-000000000000}"/>
          </ac:spMkLst>
        </pc:spChg>
      </pc:sldChg>
      <pc:sldChg chg="modSp modAnim">
        <pc:chgData name="Christos Zoumpoulis" userId="8bf8103f89de5a88" providerId="OrgId" clId="{75C429D3-0DAD-4AD6-98F0-D1FF9EBB21D1}" dt="2020-04-27T13:22:07.886" v="9295" actId="5793"/>
        <pc:sldMkLst>
          <pc:docMk/>
          <pc:sldMk cId="1102841085" sldId="283"/>
        </pc:sldMkLst>
        <pc:spChg chg="mod">
          <ac:chgData name="Christos Zoumpoulis" userId="8bf8103f89de5a88" providerId="OrgId" clId="{75C429D3-0DAD-4AD6-98F0-D1FF9EBB21D1}" dt="2020-04-27T13:22:07.886" v="9295" actId="5793"/>
          <ac:spMkLst>
            <pc:docMk/>
            <pc:sldMk cId="1102841085" sldId="283"/>
            <ac:spMk id="3" creationId="{00000000-0000-0000-0000-000000000000}"/>
          </ac:spMkLst>
        </pc:spChg>
        <pc:spChg chg="mod">
          <ac:chgData name="Christos Zoumpoulis" userId="8bf8103f89de5a88" providerId="OrgId" clId="{75C429D3-0DAD-4AD6-98F0-D1FF9EBB21D1}" dt="2020-04-27T12:48:25.338" v="4955" actId="20577"/>
          <ac:spMkLst>
            <pc:docMk/>
            <pc:sldMk cId="1102841085" sldId="283"/>
            <ac:spMk id="5" creationId="{00000000-0000-0000-0000-000000000000}"/>
          </ac:spMkLst>
        </pc:spChg>
      </pc:sldChg>
      <pc:sldChg chg="modSp modAnim">
        <pc:chgData name="Christos Zoumpoulis" userId="8bf8103f89de5a88" providerId="OrgId" clId="{75C429D3-0DAD-4AD6-98F0-D1FF9EBB21D1}" dt="2020-04-27T12:47:37.307" v="4905" actId="113"/>
        <pc:sldMkLst>
          <pc:docMk/>
          <pc:sldMk cId="2580682176" sldId="284"/>
        </pc:sldMkLst>
        <pc:spChg chg="mod">
          <ac:chgData name="Christos Zoumpoulis" userId="8bf8103f89de5a88" providerId="OrgId" clId="{75C429D3-0DAD-4AD6-98F0-D1FF9EBB21D1}" dt="2020-04-27T12:47:37.307" v="4905" actId="113"/>
          <ac:spMkLst>
            <pc:docMk/>
            <pc:sldMk cId="2580682176" sldId="284"/>
            <ac:spMk id="3" creationId="{00000000-0000-0000-0000-000000000000}"/>
          </ac:spMkLst>
        </pc:spChg>
        <pc:spChg chg="mod">
          <ac:chgData name="Christos Zoumpoulis" userId="8bf8103f89de5a88" providerId="OrgId" clId="{75C429D3-0DAD-4AD6-98F0-D1FF9EBB21D1}" dt="2020-04-27T12:42:32.914" v="3921" actId="20577"/>
          <ac:spMkLst>
            <pc:docMk/>
            <pc:sldMk cId="2580682176" sldId="284"/>
            <ac:spMk id="5" creationId="{00000000-0000-0000-0000-000000000000}"/>
          </ac:spMkLst>
        </pc:spChg>
      </pc:sldChg>
      <pc:sldChg chg="modSp modAnim">
        <pc:chgData name="Christos Zoumpoulis" userId="8bf8103f89de5a88" providerId="OrgId" clId="{75C429D3-0DAD-4AD6-98F0-D1FF9EBB21D1}" dt="2020-04-27T13:26:23.932" v="9401" actId="207"/>
        <pc:sldMkLst>
          <pc:docMk/>
          <pc:sldMk cId="1215637640" sldId="285"/>
        </pc:sldMkLst>
        <pc:spChg chg="mod">
          <ac:chgData name="Christos Zoumpoulis" userId="8bf8103f89de5a88" providerId="OrgId" clId="{75C429D3-0DAD-4AD6-98F0-D1FF9EBB21D1}" dt="2020-04-27T13:26:23.932" v="9401" actId="207"/>
          <ac:spMkLst>
            <pc:docMk/>
            <pc:sldMk cId="1215637640" sldId="285"/>
            <ac:spMk id="3" creationId="{00000000-0000-0000-0000-000000000000}"/>
          </ac:spMkLst>
        </pc:spChg>
        <pc:spChg chg="mod">
          <ac:chgData name="Christos Zoumpoulis" userId="8bf8103f89de5a88" providerId="OrgId" clId="{75C429D3-0DAD-4AD6-98F0-D1FF9EBB21D1}" dt="2020-04-27T13:00:04.538" v="6225" actId="20577"/>
          <ac:spMkLst>
            <pc:docMk/>
            <pc:sldMk cId="1215637640" sldId="285"/>
            <ac:spMk id="5" creationId="{00000000-0000-0000-0000-000000000000}"/>
          </ac:spMkLst>
        </pc:spChg>
      </pc:sldChg>
      <pc:sldChg chg="modSp modAnim">
        <pc:chgData name="Christos Zoumpoulis" userId="8bf8103f89de5a88" providerId="OrgId" clId="{75C429D3-0DAD-4AD6-98F0-D1FF9EBB21D1}" dt="2020-04-27T13:26:33.833" v="9402" actId="207"/>
        <pc:sldMkLst>
          <pc:docMk/>
          <pc:sldMk cId="2097283533" sldId="286"/>
        </pc:sldMkLst>
        <pc:spChg chg="mod">
          <ac:chgData name="Christos Zoumpoulis" userId="8bf8103f89de5a88" providerId="OrgId" clId="{75C429D3-0DAD-4AD6-98F0-D1FF9EBB21D1}" dt="2020-04-27T13:26:33.833" v="9402" actId="207"/>
          <ac:spMkLst>
            <pc:docMk/>
            <pc:sldMk cId="2097283533" sldId="286"/>
            <ac:spMk id="3" creationId="{00000000-0000-0000-0000-000000000000}"/>
          </ac:spMkLst>
        </pc:spChg>
        <pc:spChg chg="mod">
          <ac:chgData name="Christos Zoumpoulis" userId="8bf8103f89de5a88" providerId="OrgId" clId="{75C429D3-0DAD-4AD6-98F0-D1FF9EBB21D1}" dt="2020-04-27T13:06:53.186" v="7175" actId="20577"/>
          <ac:spMkLst>
            <pc:docMk/>
            <pc:sldMk cId="2097283533" sldId="286"/>
            <ac:spMk id="5" creationId="{00000000-0000-0000-0000-000000000000}"/>
          </ac:spMkLst>
        </pc:spChg>
      </pc:sldChg>
      <pc:sldChg chg="modSp modAnim">
        <pc:chgData name="Christos Zoumpoulis" userId="8bf8103f89de5a88" providerId="OrgId" clId="{75C429D3-0DAD-4AD6-98F0-D1FF9EBB21D1}" dt="2020-04-27T13:26:38.709" v="9403" actId="207"/>
        <pc:sldMkLst>
          <pc:docMk/>
          <pc:sldMk cId="3588467052" sldId="287"/>
        </pc:sldMkLst>
        <pc:spChg chg="mod">
          <ac:chgData name="Christos Zoumpoulis" userId="8bf8103f89de5a88" providerId="OrgId" clId="{75C429D3-0DAD-4AD6-98F0-D1FF9EBB21D1}" dt="2020-04-27T13:26:38.709" v="9403" actId="207"/>
          <ac:spMkLst>
            <pc:docMk/>
            <pc:sldMk cId="3588467052" sldId="287"/>
            <ac:spMk id="3" creationId="{00000000-0000-0000-0000-000000000000}"/>
          </ac:spMkLst>
        </pc:spChg>
        <pc:spChg chg="mod">
          <ac:chgData name="Christos Zoumpoulis" userId="8bf8103f89de5a88" providerId="OrgId" clId="{75C429D3-0DAD-4AD6-98F0-D1FF9EBB21D1}" dt="2020-04-27T13:11:11.481" v="7990" actId="20577"/>
          <ac:spMkLst>
            <pc:docMk/>
            <pc:sldMk cId="3588467052" sldId="287"/>
            <ac:spMk id="5" creationId="{00000000-0000-0000-0000-000000000000}"/>
          </ac:spMkLst>
        </pc:spChg>
      </pc:sldChg>
      <pc:sldChg chg="modSp modAnim">
        <pc:chgData name="Christos Zoumpoulis" userId="8bf8103f89de5a88" providerId="OrgId" clId="{75C429D3-0DAD-4AD6-98F0-D1FF9EBB21D1}" dt="2020-04-27T13:26:45.654" v="9404" actId="207"/>
        <pc:sldMkLst>
          <pc:docMk/>
          <pc:sldMk cId="2734133644" sldId="288"/>
        </pc:sldMkLst>
        <pc:spChg chg="mod">
          <ac:chgData name="Christos Zoumpoulis" userId="8bf8103f89de5a88" providerId="OrgId" clId="{75C429D3-0DAD-4AD6-98F0-D1FF9EBB21D1}" dt="2020-04-27T13:26:45.654" v="9404" actId="207"/>
          <ac:spMkLst>
            <pc:docMk/>
            <pc:sldMk cId="2734133644" sldId="288"/>
            <ac:spMk id="3" creationId="{00000000-0000-0000-0000-000000000000}"/>
          </ac:spMkLst>
        </pc:spChg>
        <pc:spChg chg="mod">
          <ac:chgData name="Christos Zoumpoulis" userId="8bf8103f89de5a88" providerId="OrgId" clId="{75C429D3-0DAD-4AD6-98F0-D1FF9EBB21D1}" dt="2020-04-27T13:15:37.386" v="8593" actId="20577"/>
          <ac:spMkLst>
            <pc:docMk/>
            <pc:sldMk cId="2734133644" sldId="288"/>
            <ac:spMk id="5" creationId="{00000000-0000-0000-0000-000000000000}"/>
          </ac:spMkLst>
        </pc:spChg>
      </pc:sldChg>
      <pc:sldChg chg="modSp new modTransition">
        <pc:chgData name="Christos Zoumpoulis" userId="8bf8103f89de5a88" providerId="OrgId" clId="{75C429D3-0DAD-4AD6-98F0-D1FF9EBB21D1}" dt="2020-04-27T13:25:55.479" v="9400" actId="16037"/>
        <pc:sldMkLst>
          <pc:docMk/>
          <pc:sldMk cId="1287133349" sldId="289"/>
        </pc:sldMkLst>
        <pc:spChg chg="mod">
          <ac:chgData name="Christos Zoumpoulis" userId="8bf8103f89de5a88" providerId="OrgId" clId="{75C429D3-0DAD-4AD6-98F0-D1FF9EBB21D1}" dt="2020-04-27T13:25:55.479" v="9400" actId="16037"/>
          <ac:spMkLst>
            <pc:docMk/>
            <pc:sldMk cId="1287133349" sldId="289"/>
            <ac:spMk id="2" creationId="{DA11EB97-E48D-40F1-A054-0B1C93B3169C}"/>
          </ac:spMkLst>
        </pc:spChg>
        <pc:spChg chg="mod">
          <ac:chgData name="Christos Zoumpoulis" userId="8bf8103f89de5a88" providerId="OrgId" clId="{75C429D3-0DAD-4AD6-98F0-D1FF9EBB21D1}" dt="2020-04-27T13:24:34.356" v="9398" actId="20577"/>
          <ac:spMkLst>
            <pc:docMk/>
            <pc:sldMk cId="1287133349" sldId="289"/>
            <ac:spMk id="3" creationId="{C3168A0B-992C-45F8-981A-4B9F2EAFB823}"/>
          </ac:spMkLst>
        </pc:spChg>
      </pc:sldChg>
      <pc:sldChg chg="new del">
        <pc:chgData name="Christos Zoumpoulis" userId="8bf8103f89de5a88" providerId="OrgId" clId="{75C429D3-0DAD-4AD6-98F0-D1FF9EBB21D1}" dt="2020-04-27T13:22:18.185" v="9296" actId="2696"/>
        <pc:sldMkLst>
          <pc:docMk/>
          <pc:sldMk cId="1583783434" sldId="289"/>
        </pc:sldMkLst>
      </pc:sldChg>
      <pc:sldChg chg="del">
        <pc:chgData name="Christos Zoumpoulis" userId="8bf8103f89de5a88" providerId="OrgId" clId="{75C429D3-0DAD-4AD6-98F0-D1FF9EBB21D1}" dt="2020-04-27T13:20:42.469" v="9289" actId="2696"/>
        <pc:sldMkLst>
          <pc:docMk/>
          <pc:sldMk cId="3953885258" sldId="289"/>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smtClean="0"/>
              <a:t>3/27/2021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1464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015836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3/27/2021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3498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3/27/2021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4039539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smtClean="0"/>
              <a:pPr/>
              <a:t>3/27/2021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84614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84005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825691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63943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smtClean="0"/>
              <a:pPr/>
              <a:t>3/27/2021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944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3822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smtClean="0"/>
              <a:pPr/>
              <a:t>3/27/2021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91813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1331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7233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6860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4884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62452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033970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3/27/2021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69596300"/>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2800" dirty="0">
                <a:solidFill>
                  <a:srgbClr val="FF0000"/>
                </a:solidFill>
              </a:rPr>
              <a:t>ΕΤΑΙΡΙΚΗ ΚΙΝΗΤΙΚΟΤΗΤΑ ΕΝΤΟΣ ΤΗΣ </a:t>
            </a:r>
            <a:r>
              <a:rPr lang="el-GR" sz="2800" dirty="0" err="1">
                <a:solidFill>
                  <a:srgbClr val="FF0000"/>
                </a:solidFill>
              </a:rPr>
              <a:t>εε</a:t>
            </a:r>
            <a:r>
              <a:rPr lang="el-GR" sz="2800" dirty="0">
                <a:solidFill>
                  <a:srgbClr val="FF0000"/>
                </a:solidFill>
              </a:rPr>
              <a:t> – </a:t>
            </a:r>
            <a:r>
              <a:rPr lang="el-GR" sz="2800" dirty="0" err="1">
                <a:solidFill>
                  <a:srgbClr val="FF0000"/>
                </a:solidFill>
              </a:rPr>
              <a:t>Διασυνοριακη</a:t>
            </a:r>
            <a:r>
              <a:rPr lang="el-GR" sz="2800" dirty="0">
                <a:solidFill>
                  <a:srgbClr val="FF0000"/>
                </a:solidFill>
              </a:rPr>
              <a:t> </a:t>
            </a:r>
            <a:r>
              <a:rPr lang="el-GR" sz="2800" dirty="0" err="1">
                <a:solidFill>
                  <a:srgbClr val="FF0000"/>
                </a:solidFill>
              </a:rPr>
              <a:t>μεταφορα</a:t>
            </a:r>
            <a:r>
              <a:rPr lang="el-GR" sz="2800" dirty="0">
                <a:solidFill>
                  <a:srgbClr val="FF0000"/>
                </a:solidFill>
              </a:rPr>
              <a:t> </a:t>
            </a:r>
            <a:r>
              <a:rPr lang="el-GR" sz="2800" dirty="0" err="1">
                <a:solidFill>
                  <a:srgbClr val="FF0000"/>
                </a:solidFill>
              </a:rPr>
              <a:t>εδρασ</a:t>
            </a:r>
            <a:r>
              <a:rPr lang="en-US" sz="2800" dirty="0"/>
              <a:t>					</a:t>
            </a:r>
            <a:endParaRPr lang="el-GR" sz="2800" dirty="0"/>
          </a:p>
        </p:txBody>
      </p:sp>
      <p:sp>
        <p:nvSpPr>
          <p:cNvPr id="3" name="Subtitle 2"/>
          <p:cNvSpPr>
            <a:spLocks noGrp="1"/>
          </p:cNvSpPr>
          <p:nvPr>
            <p:ph type="subTitle" idx="1"/>
          </p:nvPr>
        </p:nvSpPr>
        <p:spPr/>
        <p:txBody>
          <a:bodyPr>
            <a:normAutofit fontScale="55000" lnSpcReduction="20000"/>
          </a:bodyPr>
          <a:lstStyle/>
          <a:p>
            <a:r>
              <a:rPr lang="fr-FR" sz="3200" dirty="0">
                <a:solidFill>
                  <a:srgbClr val="7030A0"/>
                </a:solidFill>
              </a:rPr>
              <a:t>B</a:t>
            </a:r>
            <a:r>
              <a:rPr lang="el-GR" sz="3200" dirty="0">
                <a:solidFill>
                  <a:srgbClr val="7030A0"/>
                </a:solidFill>
              </a:rPr>
              <a:t>’ εξάμηνο ΜΠΣ ΙΔΔ &amp; ΔΔΣ 2020-2021 (ΔΔΣ)</a:t>
            </a:r>
          </a:p>
          <a:p>
            <a:r>
              <a:rPr lang="el-GR" sz="3200" dirty="0">
                <a:solidFill>
                  <a:srgbClr val="7030A0"/>
                </a:solidFill>
              </a:rPr>
              <a:t>Δρ. Χρήστος Ζουμπούλης, Επιστ. Συνεργάτης/</a:t>
            </a:r>
            <a:r>
              <a:rPr lang="el-GR" sz="3200">
                <a:solidFill>
                  <a:srgbClr val="7030A0"/>
                </a:solidFill>
              </a:rPr>
              <a:t>Εντεταλμένος Διδασκαλίας ΕΚΠΑ</a:t>
            </a:r>
            <a:endParaRPr lang="el-GR" sz="3200" dirty="0">
              <a:solidFill>
                <a:srgbClr val="7030A0"/>
              </a:solidFill>
            </a:endParaRPr>
          </a:p>
        </p:txBody>
      </p:sp>
    </p:spTree>
    <p:extLst>
      <p:ext uri="{BB962C8B-B14F-4D97-AF65-F5344CB8AC3E}">
        <p14:creationId xmlns:p14="http://schemas.microsoft.com/office/powerpoint/2010/main" val="381115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lvl="0" algn="just"/>
            <a:r>
              <a:rPr lang="fr-FR" u="sng" dirty="0">
                <a:solidFill>
                  <a:schemeClr val="tx2">
                    <a:lumMod val="10000"/>
                  </a:schemeClr>
                </a:solidFill>
              </a:rPr>
              <a:t>D</a:t>
            </a:r>
            <a:r>
              <a:rPr lang="en-US" u="sng" dirty="0" err="1">
                <a:solidFill>
                  <a:schemeClr val="tx2">
                    <a:lumMod val="10000"/>
                  </a:schemeClr>
                </a:solidFill>
              </a:rPr>
              <a:t>aily</a:t>
            </a:r>
            <a:r>
              <a:rPr lang="en-US" u="sng" dirty="0">
                <a:solidFill>
                  <a:schemeClr val="tx2">
                    <a:lumMod val="10000"/>
                  </a:schemeClr>
                </a:solidFill>
              </a:rPr>
              <a:t> Mail</a:t>
            </a:r>
            <a:r>
              <a:rPr lang="el-GR" u="sng" dirty="0">
                <a:solidFill>
                  <a:schemeClr val="tx2">
                    <a:lumMod val="10000"/>
                  </a:schemeClr>
                </a:solidFill>
              </a:rPr>
              <a:t> (1988) – </a:t>
            </a:r>
            <a:r>
              <a:rPr lang="el-GR" i="1" dirty="0">
                <a:solidFill>
                  <a:schemeClr val="tx2">
                    <a:lumMod val="10000"/>
                  </a:schemeClr>
                </a:solidFill>
              </a:rPr>
              <a:t>απαγόρευση μεταφοράς πραγματικής έδρας - </a:t>
            </a:r>
            <a:r>
              <a:rPr lang="el-GR" dirty="0">
                <a:solidFill>
                  <a:schemeClr val="tx2">
                    <a:lumMod val="10000"/>
                  </a:schemeClr>
                </a:solidFill>
              </a:rPr>
              <a:t>πραγματική και καταστατική έδρα στο Ηνωμένο Βασίλειο – επιθυμία να </a:t>
            </a:r>
            <a:r>
              <a:rPr lang="el-GR" dirty="0" err="1">
                <a:solidFill>
                  <a:schemeClr val="tx2">
                    <a:lumMod val="10000"/>
                  </a:schemeClr>
                </a:solidFill>
              </a:rPr>
              <a:t>μεταφερθείη</a:t>
            </a:r>
            <a:r>
              <a:rPr lang="el-GR" dirty="0">
                <a:solidFill>
                  <a:schemeClr val="tx2">
                    <a:lumMod val="10000"/>
                  </a:schemeClr>
                </a:solidFill>
              </a:rPr>
              <a:t> πραγματική έδρα για φορολογικούς λόγους (βλ. </a:t>
            </a:r>
            <a:r>
              <a:rPr lang="fr-FR" dirty="0">
                <a:solidFill>
                  <a:schemeClr val="tx2">
                    <a:lumMod val="10000"/>
                  </a:schemeClr>
                </a:solidFill>
              </a:rPr>
              <a:t>po</a:t>
            </a:r>
            <a:r>
              <a:rPr lang="en-US" dirty="0" err="1">
                <a:solidFill>
                  <a:schemeClr val="tx2">
                    <a:lumMod val="10000"/>
                  </a:schemeClr>
                </a:solidFill>
              </a:rPr>
              <a:t>wer</a:t>
            </a:r>
            <a:r>
              <a:rPr lang="en-US" dirty="0">
                <a:solidFill>
                  <a:schemeClr val="tx2">
                    <a:lumMod val="10000"/>
                  </a:schemeClr>
                </a:solidFill>
              </a:rPr>
              <a:t> point </a:t>
            </a:r>
            <a:r>
              <a:rPr lang="el-GR" dirty="0">
                <a:solidFill>
                  <a:schemeClr val="tx2">
                    <a:lumMod val="10000"/>
                  </a:schemeClr>
                </a:solidFill>
              </a:rPr>
              <a:t>«Στοιχεία διεθνούς φορολογικού δικαίου – άμεση φορολόγηση νομικών προσώπων»). Το </a:t>
            </a:r>
            <a:r>
              <a:rPr lang="en-US" dirty="0">
                <a:solidFill>
                  <a:schemeClr val="tx2">
                    <a:lumMod val="10000"/>
                  </a:schemeClr>
                </a:solidFill>
              </a:rPr>
              <a:t>Treasury</a:t>
            </a:r>
            <a:r>
              <a:rPr lang="el-GR" dirty="0">
                <a:solidFill>
                  <a:schemeClr val="tx2">
                    <a:lumMod val="10000"/>
                  </a:schemeClr>
                </a:solidFill>
              </a:rPr>
              <a:t> επέτρεψε τη μεταφορά αλλά επέβαλε την προηγούμενη λύση της εταιρείας και τη φορολόγηση των υπεραξιών κ.λπ. Το ΔΕΕ έκρινε ότι το ΚΜ μπορεί να εμποδίσει την εταιρεία να μεταφέρει την πραγματική έδρα της, δεδομένου ότι η εταιρεία παραμένει δημιούργημα του δικαίου της χώρας εγκατάστασής της. </a:t>
            </a:r>
            <a:endParaRPr lang="fr-FR" dirty="0">
              <a:solidFill>
                <a:schemeClr val="tx2">
                  <a:lumMod val="10000"/>
                </a:schemeClr>
              </a:solidFill>
            </a:endParaRPr>
          </a:p>
          <a:p>
            <a:pPr marL="0" indent="0" algn="just">
              <a:lnSpc>
                <a:spcPct val="120000"/>
              </a:lnSpc>
              <a:spcBef>
                <a:spcPts val="0"/>
              </a:spcBef>
              <a:buNone/>
            </a:pPr>
            <a:endParaRPr lang="el-GR" sz="2000" b="1" u="sng" dirty="0">
              <a:solidFill>
                <a:srgbClr val="002060"/>
              </a:solidFill>
            </a:endParaRPr>
          </a:p>
        </p:txBody>
      </p:sp>
      <p:sp>
        <p:nvSpPr>
          <p:cNvPr id="5" name="TextBox 4"/>
          <p:cNvSpPr txBox="1"/>
          <p:nvPr/>
        </p:nvSpPr>
        <p:spPr>
          <a:xfrm>
            <a:off x="3920924" y="1015451"/>
            <a:ext cx="8886825" cy="461665"/>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Σχετική νομολογία του ΔΕΕ</a:t>
            </a:r>
          </a:p>
        </p:txBody>
      </p:sp>
    </p:spTree>
    <p:extLst>
      <p:ext uri="{BB962C8B-B14F-4D97-AF65-F5344CB8AC3E}">
        <p14:creationId xmlns:p14="http://schemas.microsoft.com/office/powerpoint/2010/main" val="11028410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lvl="0" algn="just"/>
            <a:r>
              <a:rPr lang="fr-FR" u="sng" dirty="0" err="1">
                <a:solidFill>
                  <a:schemeClr val="tx2">
                    <a:lumMod val="10000"/>
                  </a:schemeClr>
                </a:solidFill>
              </a:rPr>
              <a:t>Centros</a:t>
            </a:r>
            <a:r>
              <a:rPr lang="fr-FR" u="sng" dirty="0">
                <a:solidFill>
                  <a:schemeClr val="tx2">
                    <a:lumMod val="10000"/>
                  </a:schemeClr>
                </a:solidFill>
              </a:rPr>
              <a:t> </a:t>
            </a:r>
            <a:r>
              <a:rPr lang="en-US" u="sng" dirty="0">
                <a:solidFill>
                  <a:schemeClr val="tx2">
                    <a:lumMod val="10000"/>
                  </a:schemeClr>
                </a:solidFill>
              </a:rPr>
              <a:t>(1999) </a:t>
            </a:r>
            <a:r>
              <a:rPr lang="el-GR" u="sng" dirty="0">
                <a:solidFill>
                  <a:schemeClr val="tx2">
                    <a:lumMod val="10000"/>
                  </a:schemeClr>
                </a:solidFill>
              </a:rPr>
              <a:t>Η υπόθεση αφορούσε την αγγλική εταιρεία </a:t>
            </a:r>
            <a:r>
              <a:rPr lang="el-GR" u="sng" dirty="0" err="1">
                <a:solidFill>
                  <a:schemeClr val="tx2">
                    <a:lumMod val="10000"/>
                  </a:schemeClr>
                </a:solidFill>
              </a:rPr>
              <a:t>Centros</a:t>
            </a:r>
            <a:r>
              <a:rPr lang="el-GR" u="sng" dirty="0">
                <a:solidFill>
                  <a:schemeClr val="tx2">
                    <a:lumMod val="10000"/>
                  </a:schemeClr>
                </a:solidFill>
              </a:rPr>
              <a:t> </a:t>
            </a:r>
            <a:r>
              <a:rPr lang="el-GR" u="sng" dirty="0" err="1">
                <a:solidFill>
                  <a:schemeClr val="tx2">
                    <a:lumMod val="10000"/>
                  </a:schemeClr>
                </a:solidFill>
              </a:rPr>
              <a:t>Ltd</a:t>
            </a:r>
            <a:r>
              <a:rPr lang="el-GR" u="sng" dirty="0">
                <a:solidFill>
                  <a:schemeClr val="tx2">
                    <a:lumMod val="10000"/>
                  </a:schemeClr>
                </a:solidFill>
              </a:rPr>
              <a:t>  η οποία είχε την καταστατική έδρα της στο Ηνωμένο Βασίλειο - ιδρύθηκε από δύο Δανούς υπηκόους και μόνιμους κατοίκους Δανίας, χωρίς όμως να αναπτύξει στο κράτος ίδρυσης κάποια επιχειρηματική δραστηριότητα - το εταιρικό κεφάλαιο </a:t>
            </a:r>
            <a:r>
              <a:rPr lang="el-GR" u="sng" dirty="0" err="1">
                <a:solidFill>
                  <a:schemeClr val="tx2">
                    <a:lumMod val="10000"/>
                  </a:schemeClr>
                </a:solidFill>
              </a:rPr>
              <a:t>ανήρχετο</a:t>
            </a:r>
            <a:r>
              <a:rPr lang="el-GR" u="sng" dirty="0">
                <a:solidFill>
                  <a:schemeClr val="tx2">
                    <a:lumMod val="10000"/>
                  </a:schemeClr>
                </a:solidFill>
              </a:rPr>
              <a:t> περίπου σε 100 λίρες Αγγλίας, οι οποίες δεν </a:t>
            </a:r>
            <a:r>
              <a:rPr lang="el-GR" u="sng" dirty="0" err="1">
                <a:solidFill>
                  <a:schemeClr val="tx2">
                    <a:lumMod val="10000"/>
                  </a:schemeClr>
                </a:solidFill>
              </a:rPr>
              <a:t>κατεβλήθησαν</a:t>
            </a:r>
            <a:r>
              <a:rPr lang="el-GR" u="sng" dirty="0">
                <a:solidFill>
                  <a:schemeClr val="tx2">
                    <a:lumMod val="10000"/>
                  </a:schemeClr>
                </a:solidFill>
              </a:rPr>
              <a:t> ποτέ - η </a:t>
            </a:r>
            <a:r>
              <a:rPr lang="el-GR" u="sng" dirty="0" err="1">
                <a:solidFill>
                  <a:schemeClr val="tx2">
                    <a:lumMod val="10000"/>
                  </a:schemeClr>
                </a:solidFill>
              </a:rPr>
              <a:t>Centros</a:t>
            </a:r>
            <a:r>
              <a:rPr lang="el-GR" u="sng" dirty="0">
                <a:solidFill>
                  <a:schemeClr val="tx2">
                    <a:lumMod val="10000"/>
                  </a:schemeClr>
                </a:solidFill>
              </a:rPr>
              <a:t> αιτήθηκε την ίδρυση υποκαταστήματος στη Δανία η αρμόδια υπηρεσία της οποίας απέρριψε την αίτηση με το σκεπτικό της καταστρατήγησης των διατάξεων περί ελάχιστου εταιρικού κεφαλαίου - το ΔΕΕ έκρινε ότι η άρνηση αυτή προσκρούει στην ελευθερία εγκατάστασης επισημαίνοντας πως «οι διατάξεις περί του δικαιώματος ελευθερίας εγκατάστασης βρίσκουν έδαφος εφαρμογής και στην περίπτωση που η ίδρυση μιας εταιρίας κατά τις διατάξεις ενός κράτους μέλους αποσκοπεί στην άσκηση του συνόλου ή του κύριου μέρους των δραστηριοτήτων της εταιρίας στο έδαφος ενός άλλου κράτους μέλους, ακόμη και αν με αυτόν τον τρόπο παρακάμπτονται οι διατάξεις της εθνικής νομοθεσίας σχετικά με το ελάχιστο εταιρικό κεφάλαιο».</a:t>
            </a:r>
          </a:p>
          <a:p>
            <a:pPr marL="0" indent="0" algn="just">
              <a:lnSpc>
                <a:spcPct val="120000"/>
              </a:lnSpc>
              <a:spcBef>
                <a:spcPts val="0"/>
              </a:spcBef>
              <a:buNone/>
            </a:pPr>
            <a:endParaRPr lang="el-GR" sz="2000" b="1" u="sng" dirty="0">
              <a:solidFill>
                <a:srgbClr val="002060"/>
              </a:solidFill>
            </a:endParaRPr>
          </a:p>
        </p:txBody>
      </p:sp>
      <p:sp>
        <p:nvSpPr>
          <p:cNvPr id="5" name="TextBox 4"/>
          <p:cNvSpPr txBox="1"/>
          <p:nvPr/>
        </p:nvSpPr>
        <p:spPr>
          <a:xfrm>
            <a:off x="3920924" y="1015451"/>
            <a:ext cx="8886825" cy="461665"/>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Σχετική νομολογία του ΔΕΕ</a:t>
            </a:r>
          </a:p>
        </p:txBody>
      </p:sp>
    </p:spTree>
    <p:extLst>
      <p:ext uri="{BB962C8B-B14F-4D97-AF65-F5344CB8AC3E}">
        <p14:creationId xmlns:p14="http://schemas.microsoft.com/office/powerpoint/2010/main" val="16048779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algn="just">
              <a:lnSpc>
                <a:spcPct val="120000"/>
              </a:lnSpc>
              <a:spcBef>
                <a:spcPts val="0"/>
              </a:spcBef>
            </a:pPr>
            <a:r>
              <a:rPr lang="el-GR" dirty="0">
                <a:solidFill>
                  <a:schemeClr val="tx2">
                    <a:lumMod val="10000"/>
                  </a:schemeClr>
                </a:solidFill>
              </a:rPr>
              <a:t>Υπόθεση </a:t>
            </a:r>
            <a:r>
              <a:rPr lang="el-GR" dirty="0" err="1">
                <a:solidFill>
                  <a:schemeClr val="tx2">
                    <a:lumMod val="10000"/>
                  </a:schemeClr>
                </a:solidFill>
              </a:rPr>
              <a:t>Uberseering</a:t>
            </a:r>
            <a:r>
              <a:rPr lang="el-GR" dirty="0">
                <a:solidFill>
                  <a:schemeClr val="tx2">
                    <a:lumMod val="10000"/>
                  </a:schemeClr>
                </a:solidFill>
              </a:rPr>
              <a:t> (2002): η γερμανική εταιρεία άλλαξε ιδιοκτήτες και </a:t>
            </a:r>
            <a:r>
              <a:rPr lang="el-GR" dirty="0" err="1">
                <a:solidFill>
                  <a:schemeClr val="tx2">
                    <a:lumMod val="10000"/>
                  </a:schemeClr>
                </a:solidFill>
              </a:rPr>
              <a:t>απεκτήθη</a:t>
            </a:r>
            <a:r>
              <a:rPr lang="el-GR" dirty="0">
                <a:solidFill>
                  <a:schemeClr val="tx2">
                    <a:lumMod val="10000"/>
                  </a:schemeClr>
                </a:solidFill>
              </a:rPr>
              <a:t> από Ολλανδούς - de facto αλλαγή πραγματικής έδρας – ικανότητα προς το </a:t>
            </a:r>
            <a:r>
              <a:rPr lang="el-GR" dirty="0" err="1">
                <a:solidFill>
                  <a:schemeClr val="tx2">
                    <a:lumMod val="10000"/>
                  </a:schemeClr>
                </a:solidFill>
              </a:rPr>
              <a:t>παρίστασθαι</a:t>
            </a:r>
            <a:r>
              <a:rPr lang="el-GR" dirty="0">
                <a:solidFill>
                  <a:schemeClr val="tx2">
                    <a:lumMod val="10000"/>
                  </a:schemeClr>
                </a:solidFill>
              </a:rPr>
              <a:t> επί </a:t>
            </a:r>
            <a:r>
              <a:rPr lang="el-GR" dirty="0" err="1">
                <a:solidFill>
                  <a:schemeClr val="tx2">
                    <a:lumMod val="10000"/>
                  </a:schemeClr>
                </a:solidFill>
              </a:rPr>
              <a:t>δικαστηρίω</a:t>
            </a:r>
            <a:r>
              <a:rPr lang="el-GR" dirty="0">
                <a:solidFill>
                  <a:schemeClr val="tx2">
                    <a:lumMod val="10000"/>
                  </a:schemeClr>
                </a:solidFill>
              </a:rPr>
              <a:t> – ζήτημα </a:t>
            </a:r>
            <a:r>
              <a:rPr lang="el-GR" dirty="0" err="1">
                <a:solidFill>
                  <a:schemeClr val="tx2">
                    <a:lumMod val="10000"/>
                  </a:schemeClr>
                </a:solidFill>
              </a:rPr>
              <a:t>ανγνώρισης</a:t>
            </a:r>
            <a:r>
              <a:rPr lang="el-GR" dirty="0">
                <a:solidFill>
                  <a:schemeClr val="tx2">
                    <a:lumMod val="10000"/>
                  </a:schemeClr>
                </a:solidFill>
              </a:rPr>
              <a:t> από τη γερμανική έννομη τάξη.</a:t>
            </a:r>
          </a:p>
          <a:p>
            <a:pPr algn="just">
              <a:lnSpc>
                <a:spcPct val="120000"/>
              </a:lnSpc>
              <a:spcBef>
                <a:spcPts val="0"/>
              </a:spcBef>
            </a:pPr>
            <a:r>
              <a:rPr lang="el-GR" dirty="0" err="1">
                <a:solidFill>
                  <a:schemeClr val="tx2">
                    <a:lumMod val="10000"/>
                  </a:schemeClr>
                </a:solidFill>
              </a:rPr>
              <a:t>Inspire</a:t>
            </a:r>
            <a:r>
              <a:rPr lang="el-GR" dirty="0">
                <a:solidFill>
                  <a:schemeClr val="tx2">
                    <a:lumMod val="10000"/>
                  </a:schemeClr>
                </a:solidFill>
              </a:rPr>
              <a:t> </a:t>
            </a:r>
            <a:r>
              <a:rPr lang="el-GR" dirty="0" err="1">
                <a:solidFill>
                  <a:schemeClr val="tx2">
                    <a:lumMod val="10000"/>
                  </a:schemeClr>
                </a:solidFill>
              </a:rPr>
              <a:t>Art</a:t>
            </a:r>
            <a:r>
              <a:rPr lang="el-GR" dirty="0">
                <a:solidFill>
                  <a:schemeClr val="tx2">
                    <a:lumMod val="10000"/>
                  </a:schemeClr>
                </a:solidFill>
              </a:rPr>
              <a:t> (2003): </a:t>
            </a:r>
            <a:r>
              <a:rPr lang="el-GR" dirty="0" err="1">
                <a:solidFill>
                  <a:schemeClr val="tx2">
                    <a:lumMod val="10000"/>
                  </a:schemeClr>
                </a:solidFill>
              </a:rPr>
              <a:t>Oλλανδοί</a:t>
            </a:r>
            <a:r>
              <a:rPr lang="el-GR" dirty="0">
                <a:solidFill>
                  <a:schemeClr val="tx2">
                    <a:lumMod val="10000"/>
                  </a:schemeClr>
                </a:solidFill>
              </a:rPr>
              <a:t> ιδρύουν αγγλική εταιρεία και επιχειρούν να εγγράψουν υποκατάστημα στο ολλανδικό Γ.Ε.ΜΗ – πραγματική έδρα στην Ολλανδία όπου και αποκλειστική δραστηριοποίηση – το </a:t>
            </a:r>
            <a:r>
              <a:rPr lang="el-GR" dirty="0" err="1">
                <a:solidFill>
                  <a:schemeClr val="tx2">
                    <a:lumMod val="10000"/>
                  </a:schemeClr>
                </a:solidFill>
              </a:rPr>
              <a:t>ΟλλΓ.Ε.ΜΗ</a:t>
            </a:r>
            <a:r>
              <a:rPr lang="el-GR" dirty="0">
                <a:solidFill>
                  <a:schemeClr val="tx2">
                    <a:lumMod val="10000"/>
                  </a:schemeClr>
                </a:solidFill>
              </a:rPr>
              <a:t>. είπε ότι θα πρέπει να τηρηθούν οι κανόνες ουσιαστικού δικαίου για το ελάχιστο εταιρικό κεφάλαιο και για την επωνυμία (που επέβαλε την μνεία ότι πρόκειται για αλλοδαπή εταιρεία) για τις αλλοδαπές εταιρείες ως κανόνες αμέσου εφαρμογής - το ΔΕΕ έκρινε ως μη συμβατές με τους κανόνες περί ελευθερίας εγκατάστασης αυτές τις διατάξεις της Ολλανδικής Νομοθεσίας.</a:t>
            </a:r>
          </a:p>
          <a:p>
            <a:pPr algn="just">
              <a:lnSpc>
                <a:spcPct val="120000"/>
              </a:lnSpc>
              <a:spcBef>
                <a:spcPts val="0"/>
              </a:spcBef>
            </a:pPr>
            <a:endParaRPr lang="el-GR" dirty="0">
              <a:solidFill>
                <a:schemeClr val="bg1"/>
              </a:solidFill>
            </a:endParaRPr>
          </a:p>
        </p:txBody>
      </p:sp>
      <p:sp>
        <p:nvSpPr>
          <p:cNvPr id="5" name="TextBox 4"/>
          <p:cNvSpPr txBox="1"/>
          <p:nvPr/>
        </p:nvSpPr>
        <p:spPr>
          <a:xfrm>
            <a:off x="3077961" y="1058314"/>
            <a:ext cx="8886825" cy="461665"/>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Σχετική νομολογία του ΔΕΕ - συνέχεια</a:t>
            </a:r>
          </a:p>
        </p:txBody>
      </p:sp>
    </p:spTree>
    <p:extLst>
      <p:ext uri="{BB962C8B-B14F-4D97-AF65-F5344CB8AC3E}">
        <p14:creationId xmlns:p14="http://schemas.microsoft.com/office/powerpoint/2010/main" val="121563764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lnSpcReduction="10000"/>
          </a:bodyPr>
          <a:lstStyle/>
          <a:p>
            <a:pPr marL="0" indent="0" algn="just">
              <a:lnSpc>
                <a:spcPct val="150000"/>
              </a:lnSpc>
              <a:spcBef>
                <a:spcPts val="0"/>
              </a:spcBef>
              <a:buNone/>
            </a:pPr>
            <a:r>
              <a:rPr lang="el-GR" sz="1800" dirty="0">
                <a:solidFill>
                  <a:schemeClr val="tx2">
                    <a:lumMod val="10000"/>
                  </a:schemeClr>
                </a:solidFill>
              </a:rPr>
              <a:t>• </a:t>
            </a:r>
            <a:r>
              <a:rPr lang="el-GR" sz="1800" dirty="0" err="1">
                <a:solidFill>
                  <a:schemeClr val="tx2">
                    <a:lumMod val="10000"/>
                  </a:schemeClr>
                </a:solidFill>
              </a:rPr>
              <a:t>Cartesio</a:t>
            </a:r>
            <a:r>
              <a:rPr lang="el-GR" sz="1800" dirty="0">
                <a:solidFill>
                  <a:schemeClr val="tx2">
                    <a:lumMod val="10000"/>
                  </a:schemeClr>
                </a:solidFill>
              </a:rPr>
              <a:t> (2006)</a:t>
            </a:r>
            <a:r>
              <a:rPr lang="en-US" sz="1800" dirty="0">
                <a:solidFill>
                  <a:schemeClr val="tx2">
                    <a:lumMod val="10000"/>
                  </a:schemeClr>
                </a:solidFill>
              </a:rPr>
              <a:t>: </a:t>
            </a:r>
            <a:r>
              <a:rPr lang="el-GR" sz="1800" dirty="0">
                <a:solidFill>
                  <a:schemeClr val="tx2">
                    <a:lumMod val="10000"/>
                  </a:schemeClr>
                </a:solidFill>
              </a:rPr>
              <a:t>αίτηση για μεταφορά πραγματικής έδρας σε άλλο κράτος με ταυτόχρονη διατήρηση της καταστατικής έδρας στην Ουγγαρία -  το Ουγγρικό Δίκαιο δεν επέτρεπε στις εταιρίες να μεταφέρουν την κεντρική τους διοίκηση σε άλλο Κράτος Μέλος (εν προκειμένω στην Ιταλία), ενώ διατηρούν το νομικό καθεστώς τους ως εταιρείες που </a:t>
            </a:r>
            <a:r>
              <a:rPr lang="el-GR" sz="1800" dirty="0" err="1">
                <a:solidFill>
                  <a:schemeClr val="tx2">
                    <a:lumMod val="10000"/>
                  </a:schemeClr>
                </a:solidFill>
              </a:rPr>
              <a:t>διέπονται</a:t>
            </a:r>
            <a:r>
              <a:rPr lang="el-GR" sz="1800" dirty="0">
                <a:solidFill>
                  <a:schemeClr val="tx2">
                    <a:lumMod val="10000"/>
                  </a:schemeClr>
                </a:solidFill>
              </a:rPr>
              <a:t> από το Ουγγρικό Δίκαιο - προκειμένου να μεταβάλει την κεντρική της διοίκηση, η </a:t>
            </a:r>
            <a:r>
              <a:rPr lang="el-GR" sz="1800" dirty="0" err="1">
                <a:solidFill>
                  <a:schemeClr val="tx2">
                    <a:lumMod val="10000"/>
                  </a:schemeClr>
                </a:solidFill>
              </a:rPr>
              <a:t>Cartesio</a:t>
            </a:r>
            <a:r>
              <a:rPr lang="el-GR" sz="1800" dirty="0">
                <a:solidFill>
                  <a:schemeClr val="tx2">
                    <a:lumMod val="10000"/>
                  </a:schemeClr>
                </a:solidFill>
              </a:rPr>
              <a:t> θα έπρεπε πρώτα να λυθεί στην Ουγγαρία και να επανιδρυθεί σύμφωνα με το Ιταλικό Δίκαιο - το ΔΕΕ έκρινε ότι μπορεί η Ουγγαρία ως κράτος μέλος προέλευσης να απαγορεύσει τη μεταφορά της πραγματικής έδρας εφόσον η εταιρεία εξακολουθεί να είναι Ουγγρική, δηλ. η </a:t>
            </a:r>
            <a:r>
              <a:rPr lang="el-GR" sz="1800" dirty="0" err="1">
                <a:solidFill>
                  <a:schemeClr val="tx2">
                    <a:lumMod val="10000"/>
                  </a:schemeClr>
                </a:solidFill>
              </a:rPr>
              <a:t>lex</a:t>
            </a:r>
            <a:r>
              <a:rPr lang="el-GR" sz="1800" dirty="0">
                <a:solidFill>
                  <a:schemeClr val="tx2">
                    <a:lumMod val="10000"/>
                  </a:schemeClr>
                </a:solidFill>
              </a:rPr>
              <a:t> </a:t>
            </a:r>
            <a:r>
              <a:rPr lang="el-GR" sz="1800" dirty="0" err="1">
                <a:solidFill>
                  <a:schemeClr val="tx2">
                    <a:lumMod val="10000"/>
                  </a:schemeClr>
                </a:solidFill>
              </a:rPr>
              <a:t>societatis</a:t>
            </a:r>
            <a:r>
              <a:rPr lang="el-GR" sz="1800" dirty="0">
                <a:solidFill>
                  <a:schemeClr val="tx2">
                    <a:lumMod val="10000"/>
                  </a:schemeClr>
                </a:solidFill>
              </a:rPr>
              <a:t> δεν αλλάζει. Επιβεβαίωση της απόφασης </a:t>
            </a:r>
            <a:r>
              <a:rPr lang="en-US" sz="1800" dirty="0">
                <a:solidFill>
                  <a:schemeClr val="tx2">
                    <a:lumMod val="10000"/>
                  </a:schemeClr>
                </a:solidFill>
              </a:rPr>
              <a:t>Daily Mail</a:t>
            </a:r>
            <a:r>
              <a:rPr lang="el-GR" sz="1800" dirty="0">
                <a:solidFill>
                  <a:schemeClr val="tx2">
                    <a:lumMod val="10000"/>
                  </a:schemeClr>
                </a:solidFill>
              </a:rPr>
              <a:t>.</a:t>
            </a:r>
            <a:endParaRPr lang="en-US" sz="1800" dirty="0">
              <a:solidFill>
                <a:schemeClr val="tx2">
                  <a:lumMod val="10000"/>
                </a:schemeClr>
              </a:solidFill>
            </a:endParaRPr>
          </a:p>
          <a:p>
            <a:pPr marL="0" indent="0" algn="just">
              <a:lnSpc>
                <a:spcPct val="150000"/>
              </a:lnSpc>
              <a:spcBef>
                <a:spcPts val="0"/>
              </a:spcBef>
              <a:buNone/>
            </a:pPr>
            <a:r>
              <a:rPr lang="el-GR" sz="1800" dirty="0">
                <a:solidFill>
                  <a:schemeClr val="tx2">
                    <a:lumMod val="10000"/>
                  </a:schemeClr>
                </a:solidFill>
              </a:rPr>
              <a:t>•</a:t>
            </a:r>
            <a:r>
              <a:rPr lang="en-US" sz="1800" dirty="0">
                <a:solidFill>
                  <a:schemeClr val="tx2">
                    <a:lumMod val="10000"/>
                  </a:schemeClr>
                </a:solidFill>
              </a:rPr>
              <a:t> </a:t>
            </a:r>
            <a:r>
              <a:rPr lang="el-GR" sz="1800" dirty="0" err="1">
                <a:solidFill>
                  <a:schemeClr val="tx2">
                    <a:lumMod val="10000"/>
                  </a:schemeClr>
                </a:solidFill>
              </a:rPr>
              <a:t>Vale</a:t>
            </a:r>
            <a:r>
              <a:rPr lang="el-GR" sz="1800" dirty="0">
                <a:solidFill>
                  <a:schemeClr val="tx2">
                    <a:lumMod val="10000"/>
                  </a:schemeClr>
                </a:solidFill>
              </a:rPr>
              <a:t> </a:t>
            </a:r>
            <a:r>
              <a:rPr lang="el-GR" sz="1800" dirty="0" err="1">
                <a:solidFill>
                  <a:schemeClr val="tx2">
                    <a:lumMod val="10000"/>
                  </a:schemeClr>
                </a:solidFill>
              </a:rPr>
              <a:t>Epitési</a:t>
            </a:r>
            <a:r>
              <a:rPr lang="el-GR" sz="1800" dirty="0">
                <a:solidFill>
                  <a:schemeClr val="tx2">
                    <a:lumMod val="10000"/>
                  </a:schemeClr>
                </a:solidFill>
              </a:rPr>
              <a:t> (2012) – αίτημα μεταφοράς καταστατικής έδρας στο κράτος μέλος υποδοχής - το ΔΕΕ έκρινε ότι θα πρέπει να επιτρέπεται, εκτός εάν η εταιρεία δεν επιθυμεί να εγκατασταθεί πραγματικά στο κράτος μέλος υποδοχής.</a:t>
            </a:r>
          </a:p>
          <a:p>
            <a:pPr marL="0" indent="0" algn="just">
              <a:lnSpc>
                <a:spcPct val="150000"/>
              </a:lnSpc>
              <a:spcBef>
                <a:spcPts val="0"/>
              </a:spcBef>
              <a:buNone/>
            </a:pPr>
            <a:endParaRPr lang="el-GR" sz="1800" dirty="0">
              <a:solidFill>
                <a:schemeClr val="bg1"/>
              </a:solidFill>
            </a:endParaRPr>
          </a:p>
        </p:txBody>
      </p:sp>
      <p:sp>
        <p:nvSpPr>
          <p:cNvPr id="5" name="TextBox 4"/>
          <p:cNvSpPr txBox="1"/>
          <p:nvPr/>
        </p:nvSpPr>
        <p:spPr>
          <a:xfrm>
            <a:off x="3077961" y="1058314"/>
            <a:ext cx="8886825" cy="461665"/>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Σχετική νομολογία του ΔΕΕ - συνέχεια</a:t>
            </a:r>
          </a:p>
        </p:txBody>
      </p:sp>
    </p:spTree>
    <p:extLst>
      <p:ext uri="{BB962C8B-B14F-4D97-AF65-F5344CB8AC3E}">
        <p14:creationId xmlns:p14="http://schemas.microsoft.com/office/powerpoint/2010/main" val="20972835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5E-6 -1.48148E-6 C 0.06901 -1.48148E-6 0.125 0.05602 0.125 0.125 C 0.125 0.19398 0.06901 0.25 -2.5E-6 0.25 C -0.06901 0.25 -0.125 0.19398 -0.125 0.125 C -0.125 0.05602 -0.06901 -1.48148E-6 -2.5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marL="0" indent="0" algn="just">
              <a:lnSpc>
                <a:spcPct val="120000"/>
              </a:lnSpc>
              <a:spcBef>
                <a:spcPts val="0"/>
              </a:spcBef>
              <a:buNone/>
            </a:pPr>
            <a:r>
              <a:rPr lang="el-GR" sz="1800" dirty="0">
                <a:solidFill>
                  <a:schemeClr val="tx2">
                    <a:lumMod val="10000"/>
                  </a:schemeClr>
                </a:solidFill>
              </a:rPr>
              <a:t>• </a:t>
            </a:r>
            <a:r>
              <a:rPr lang="el-GR" sz="1800" dirty="0" err="1">
                <a:solidFill>
                  <a:schemeClr val="tx2">
                    <a:lumMod val="10000"/>
                  </a:schemeClr>
                </a:solidFill>
              </a:rPr>
              <a:t>Polbud</a:t>
            </a:r>
            <a:r>
              <a:rPr lang="el-GR" sz="1800" dirty="0">
                <a:solidFill>
                  <a:schemeClr val="tx2">
                    <a:lumMod val="10000"/>
                  </a:schemeClr>
                </a:solidFill>
              </a:rPr>
              <a:t> (2016)</a:t>
            </a:r>
            <a:r>
              <a:rPr lang="en-US" sz="1800" dirty="0">
                <a:solidFill>
                  <a:schemeClr val="tx2">
                    <a:lumMod val="10000"/>
                  </a:schemeClr>
                </a:solidFill>
              </a:rPr>
              <a:t>: </a:t>
            </a:r>
            <a:r>
              <a:rPr lang="el-GR" sz="1800" dirty="0">
                <a:solidFill>
                  <a:schemeClr val="tx2">
                    <a:lumMod val="10000"/>
                  </a:schemeClr>
                </a:solidFill>
              </a:rPr>
              <a:t>το ερώτημα ήταν εδώ εάν το κράτος μέλος προέλευσης μπορεί να εμποδίσει τη μεταφορά της καταστατικής έδρας σε άλλο κράτος μέλος - η εταιρεία ήταν πολωνική ΕΠΕ και η Πολωνία δεν την άφηνε να μεταφέρει την έδρα της χωρίς να επέλθει λύση και εκκαθάριση, διότι θα διατηρούσε την πραγματική έδρα στην Πολωνία. το ΔΕΕ έκρινε ότι δεν μπορεί η Πολωνία να απαγορεύσει την μεταφορά - η μεταφορά καταστατικής έδρας επιτρέπεται και μόνο το κράτος μέλος υποδοχής θα μπορούσε να αρνηθεί τη μεταφορά.</a:t>
            </a:r>
          </a:p>
          <a:p>
            <a:pPr marL="0" indent="0" algn="ctr">
              <a:lnSpc>
                <a:spcPct val="120000"/>
              </a:lnSpc>
              <a:spcBef>
                <a:spcPts val="0"/>
              </a:spcBef>
              <a:buNone/>
            </a:pPr>
            <a:r>
              <a:rPr lang="el-GR" sz="1800" dirty="0">
                <a:solidFill>
                  <a:schemeClr val="tx2">
                    <a:lumMod val="10000"/>
                  </a:schemeClr>
                </a:solidFill>
              </a:rPr>
              <a:t> </a:t>
            </a:r>
          </a:p>
        </p:txBody>
      </p:sp>
      <p:sp>
        <p:nvSpPr>
          <p:cNvPr id="5" name="TextBox 4"/>
          <p:cNvSpPr txBox="1"/>
          <p:nvPr/>
        </p:nvSpPr>
        <p:spPr>
          <a:xfrm>
            <a:off x="3305175" y="1016750"/>
            <a:ext cx="8886825" cy="461665"/>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Σχετική νομολογία του ΔΕΕ - συνέχεια</a:t>
            </a:r>
          </a:p>
        </p:txBody>
      </p:sp>
    </p:spTree>
    <p:extLst>
      <p:ext uri="{BB962C8B-B14F-4D97-AF65-F5344CB8AC3E}">
        <p14:creationId xmlns:p14="http://schemas.microsoft.com/office/powerpoint/2010/main" val="35884670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1.48148E-6 C 0.06901 -1.48148E-6 0.125 0.05602 0.125 0.125 C 0.125 0.19398 0.06901 0.25 -2.29167E-6 0.25 C -0.06901 0.25 -0.125 0.19398 -0.125 0.125 C -0.125 0.05602 -0.06901 -1.48148E-6 -2.29167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marL="0" indent="0">
              <a:lnSpc>
                <a:spcPct val="120000"/>
              </a:lnSpc>
              <a:spcBef>
                <a:spcPts val="0"/>
              </a:spcBef>
              <a:buNone/>
            </a:pPr>
            <a:r>
              <a:rPr lang="el-GR" sz="1800" u="sng" dirty="0">
                <a:solidFill>
                  <a:schemeClr val="tx2">
                    <a:lumMod val="10000"/>
                  </a:schemeClr>
                </a:solidFill>
              </a:rPr>
              <a:t>Άρα σύμφωνα με το ΔΕΕ</a:t>
            </a:r>
            <a:r>
              <a:rPr lang="en-US" sz="1800" u="sng" dirty="0">
                <a:solidFill>
                  <a:schemeClr val="tx2">
                    <a:lumMod val="10000"/>
                  </a:schemeClr>
                </a:solidFill>
              </a:rPr>
              <a:t>:</a:t>
            </a:r>
            <a:r>
              <a:rPr lang="el-GR" sz="1800" u="sng" dirty="0">
                <a:solidFill>
                  <a:schemeClr val="tx2">
                    <a:lumMod val="10000"/>
                  </a:schemeClr>
                </a:solidFill>
              </a:rPr>
              <a:t> </a:t>
            </a:r>
          </a:p>
          <a:p>
            <a:pPr>
              <a:lnSpc>
                <a:spcPct val="120000"/>
              </a:lnSpc>
              <a:spcBef>
                <a:spcPts val="0"/>
              </a:spcBef>
              <a:buFont typeface="Wingdings" panose="05000000000000000000" pitchFamily="2" charset="2"/>
              <a:buChar char="Ø"/>
            </a:pPr>
            <a:r>
              <a:rPr lang="el-GR" sz="1800" dirty="0">
                <a:solidFill>
                  <a:schemeClr val="tx2">
                    <a:lumMod val="10000"/>
                  </a:schemeClr>
                </a:solidFill>
              </a:rPr>
              <a:t>Η μεταφορά πραγματικής έδρας από κράτος μέλος της καταστατικής έδρας χωρίς μεταφορά της καταστατικής έδρας μπορεί να απαγορευτεί από το κράτος μέλος προέλευσης όχι όμως από το κράτος μέλος υποδοχής.</a:t>
            </a:r>
          </a:p>
          <a:p>
            <a:pPr>
              <a:lnSpc>
                <a:spcPct val="120000"/>
              </a:lnSpc>
              <a:spcBef>
                <a:spcPts val="0"/>
              </a:spcBef>
              <a:buFont typeface="Wingdings" panose="05000000000000000000" pitchFamily="2" charset="2"/>
              <a:buChar char="Ø"/>
            </a:pPr>
            <a:r>
              <a:rPr lang="el-GR" sz="1800" dirty="0">
                <a:solidFill>
                  <a:schemeClr val="tx2">
                    <a:lumMod val="10000"/>
                  </a:schemeClr>
                </a:solidFill>
              </a:rPr>
              <a:t>Η μεταφορά καταστατικής έδρας χωρίς ταυτόχρονη μεταφορά πραγματικής έδρας δεν μπορεί να απαγορευτεί από το κράτος μέλος προέλευσης αλλά από το κράτος μέλος υποδοχής.</a:t>
            </a:r>
          </a:p>
          <a:p>
            <a:pPr>
              <a:lnSpc>
                <a:spcPct val="120000"/>
              </a:lnSpc>
              <a:spcBef>
                <a:spcPts val="0"/>
              </a:spcBef>
              <a:buFont typeface="Wingdings" panose="05000000000000000000" pitchFamily="2" charset="2"/>
              <a:buChar char="Ø"/>
            </a:pPr>
            <a:r>
              <a:rPr lang="el-GR" sz="1800" dirty="0">
                <a:solidFill>
                  <a:schemeClr val="tx2">
                    <a:lumMod val="10000"/>
                  </a:schemeClr>
                </a:solidFill>
              </a:rPr>
              <a:t>Η ταυτόχρονη μεταφορά καταστατικής και πραγματικής έδρας δεν μπορεί να απαγορευτεί από κανένα εμπλεκόμενο κράτος μέλος.</a:t>
            </a:r>
          </a:p>
          <a:p>
            <a:pPr>
              <a:lnSpc>
                <a:spcPct val="120000"/>
              </a:lnSpc>
              <a:spcBef>
                <a:spcPts val="0"/>
              </a:spcBef>
              <a:buFont typeface="Wingdings" panose="05000000000000000000" pitchFamily="2" charset="2"/>
              <a:buChar char="Ø"/>
            </a:pPr>
            <a:r>
              <a:rPr lang="el-GR" sz="1800" dirty="0">
                <a:solidFill>
                  <a:schemeClr val="tx2">
                    <a:lumMod val="10000"/>
                  </a:schemeClr>
                </a:solidFill>
              </a:rPr>
              <a:t>Η μεταφορά έδρας μπορεί να απαγορευτεί εάν διαπιστωθεί </a:t>
            </a:r>
            <a:r>
              <a:rPr lang="en-US" sz="1800" dirty="0">
                <a:solidFill>
                  <a:schemeClr val="tx2">
                    <a:lumMod val="10000"/>
                  </a:schemeClr>
                </a:solidFill>
              </a:rPr>
              <a:t>in </a:t>
            </a:r>
            <a:r>
              <a:rPr lang="en-US" sz="1800" dirty="0" err="1">
                <a:solidFill>
                  <a:schemeClr val="tx2">
                    <a:lumMod val="10000"/>
                  </a:schemeClr>
                </a:solidFill>
              </a:rPr>
              <a:t>concreto</a:t>
            </a:r>
            <a:r>
              <a:rPr lang="en-US" sz="1800" dirty="0">
                <a:solidFill>
                  <a:schemeClr val="tx2">
                    <a:lumMod val="10000"/>
                  </a:schemeClr>
                </a:solidFill>
              </a:rPr>
              <a:t> </a:t>
            </a:r>
            <a:r>
              <a:rPr lang="el-GR" sz="1800" dirty="0">
                <a:solidFill>
                  <a:schemeClr val="tx2">
                    <a:lumMod val="10000"/>
                  </a:schemeClr>
                </a:solidFill>
              </a:rPr>
              <a:t>κατάχρηση της ελευθερίας εγκατάστασης.</a:t>
            </a:r>
          </a:p>
          <a:p>
            <a:pPr>
              <a:lnSpc>
                <a:spcPct val="120000"/>
              </a:lnSpc>
              <a:spcBef>
                <a:spcPts val="0"/>
              </a:spcBef>
              <a:buFont typeface="Wingdings" panose="05000000000000000000" pitchFamily="2" charset="2"/>
              <a:buChar char="Ø"/>
            </a:pPr>
            <a:r>
              <a:rPr lang="el-GR" sz="1800" dirty="0">
                <a:solidFill>
                  <a:schemeClr val="tx2">
                    <a:lumMod val="10000"/>
                  </a:schemeClr>
                </a:solidFill>
              </a:rPr>
              <a:t>Τα κράτη μέλη δεν μπορούν να θέσουν την εκκαθάριση ως γενική προϋπόθεση της μεταφοράς έδρας.</a:t>
            </a:r>
          </a:p>
          <a:p>
            <a:pPr marL="0" indent="0">
              <a:lnSpc>
                <a:spcPct val="120000"/>
              </a:lnSpc>
              <a:spcBef>
                <a:spcPts val="0"/>
              </a:spcBef>
              <a:buNone/>
            </a:pPr>
            <a:endParaRPr lang="el-GR" sz="2400" dirty="0">
              <a:solidFill>
                <a:schemeClr val="bg1"/>
              </a:solidFill>
            </a:endParaRPr>
          </a:p>
          <a:p>
            <a:pPr marL="0" indent="0" algn="ctr">
              <a:lnSpc>
                <a:spcPct val="120000"/>
              </a:lnSpc>
              <a:spcBef>
                <a:spcPts val="0"/>
              </a:spcBef>
              <a:buNone/>
            </a:pPr>
            <a:r>
              <a:rPr lang="el-GR" sz="1800" dirty="0">
                <a:solidFill>
                  <a:schemeClr val="bg1"/>
                </a:solidFill>
              </a:rPr>
              <a:t> </a:t>
            </a:r>
          </a:p>
        </p:txBody>
      </p:sp>
      <p:sp>
        <p:nvSpPr>
          <p:cNvPr id="5" name="TextBox 4"/>
          <p:cNvSpPr txBox="1"/>
          <p:nvPr/>
        </p:nvSpPr>
        <p:spPr>
          <a:xfrm>
            <a:off x="3305175" y="1016750"/>
            <a:ext cx="8886825" cy="461665"/>
          </a:xfrm>
          <a:prstGeom prst="rect">
            <a:avLst/>
          </a:prstGeom>
          <a:noFill/>
        </p:spPr>
        <p:txBody>
          <a:bodyPr wrap="square" rtlCol="0">
            <a:spAutoFit/>
          </a:bodyPr>
          <a:lstStyle/>
          <a:p>
            <a:pPr algn="ctr"/>
            <a:r>
              <a:rPr lang="el-GR" sz="2400" i="1" dirty="0">
                <a:solidFill>
                  <a:schemeClr val="accent5">
                    <a:lumMod val="50000"/>
                  </a:schemeClr>
                </a:solidFill>
                <a:effectLst>
                  <a:outerShdw blurRad="38100" dist="38100" dir="2700000" algn="tl">
                    <a:srgbClr val="000000">
                      <a:alpha val="43137"/>
                    </a:srgbClr>
                  </a:outerShdw>
                </a:effectLst>
              </a:rPr>
              <a:t>Συνέπειες της σχετικής νομολογίας του ΔΕΕ</a:t>
            </a:r>
          </a:p>
        </p:txBody>
      </p:sp>
    </p:spTree>
    <p:extLst>
      <p:ext uri="{BB962C8B-B14F-4D97-AF65-F5344CB8AC3E}">
        <p14:creationId xmlns:p14="http://schemas.microsoft.com/office/powerpoint/2010/main" val="27341336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1.48148E-6 C 0.06901 -1.48148E-6 0.125 0.05602 0.125 0.125 C 0.125 0.19398 0.06901 0.25 -2.29167E-6 0.25 C -0.06901 0.25 -0.125 0.19398 -0.125 0.125 C -0.125 0.05602 -0.06901 -1.48148E-6 -2.29167E-6 -1.48148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5" name="Rounded Rectangle 4"/>
          <p:cNvSpPr/>
          <p:nvPr/>
        </p:nvSpPr>
        <p:spPr>
          <a:xfrm>
            <a:off x="3918857" y="783771"/>
            <a:ext cx="8081554" cy="778329"/>
          </a:xfrm>
          <a:prstGeom prst="roundRect">
            <a:avLst/>
          </a:prstGeom>
          <a:solidFill>
            <a:schemeClr val="accent4">
              <a:lumMod val="60000"/>
              <a:lumOff val="40000"/>
            </a:schemeClr>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dirty="0">
                <a:solidFill>
                  <a:srgbClr val="7030A0"/>
                </a:solidFill>
              </a:rPr>
              <a:t>Διασυνοριακή μεταφορά έδρας χωρίς διακοπή της νομικής προσωπικότητας</a:t>
            </a:r>
          </a:p>
        </p:txBody>
      </p:sp>
      <p:sp>
        <p:nvSpPr>
          <p:cNvPr id="13" name="TextBox 12"/>
          <p:cNvSpPr txBox="1"/>
          <p:nvPr/>
        </p:nvSpPr>
        <p:spPr>
          <a:xfrm>
            <a:off x="745767" y="2298420"/>
            <a:ext cx="10345784" cy="1288366"/>
          </a:xfrm>
          <a:prstGeom prst="rect">
            <a:avLst/>
          </a:prstGeom>
          <a:noFill/>
        </p:spPr>
        <p:txBody>
          <a:bodyPr wrap="square" rtlCol="0">
            <a:spAutoFit/>
          </a:bodyPr>
          <a:lstStyle/>
          <a:p>
            <a:pPr marL="1008000" lvl="2" algn="just">
              <a:lnSpc>
                <a:spcPct val="150000"/>
              </a:lnSpc>
              <a:spcAft>
                <a:spcPts val="0"/>
              </a:spcAft>
              <a:tabLst>
                <a:tab pos="1371600" algn="l"/>
              </a:tabLst>
            </a:pPr>
            <a:r>
              <a:rPr lang="el-GR" b="1" dirty="0">
                <a:solidFill>
                  <a:schemeClr val="bg2"/>
                </a:solidFill>
              </a:rPr>
              <a:t>Βασικό ερώτημα που τίθεται είναι εάν η μεταφορά έδρας μπορεί να λάβει χώρα χωρίς να διακοπεί η νομική προσωπικότητα του ΝΠ. Γιατί όμως δεν θα πρέπει να διακοπεί η νομική προσωπικότητα;</a:t>
            </a:r>
            <a:endParaRPr lang="el-GR" sz="1600" dirty="0">
              <a:solidFill>
                <a:schemeClr val="bg2"/>
              </a:solidFill>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4" name="TextBox 13"/>
          <p:cNvSpPr txBox="1"/>
          <p:nvPr/>
        </p:nvSpPr>
        <p:spPr>
          <a:xfrm>
            <a:off x="1385848" y="4350678"/>
            <a:ext cx="10223865" cy="1754326"/>
          </a:xfrm>
          <a:prstGeom prst="rect">
            <a:avLst/>
          </a:prstGeom>
          <a:noFill/>
        </p:spPr>
        <p:txBody>
          <a:bodyPr wrap="square" rtlCol="0">
            <a:spAutoFit/>
          </a:bodyPr>
          <a:lstStyle/>
          <a:p>
            <a:pPr marL="342900" lvl="0" indent="-342900">
              <a:buAutoNum type="alphaLcParenR"/>
            </a:pPr>
            <a:r>
              <a:rPr lang="el-GR" b="1" u="sng" dirty="0">
                <a:solidFill>
                  <a:schemeClr val="bg2"/>
                </a:solidFill>
                <a:effectLst>
                  <a:outerShdw blurRad="38100" dist="38100" dir="2700000" algn="tl">
                    <a:srgbClr val="000000">
                      <a:alpha val="43137"/>
                    </a:srgbClr>
                  </a:outerShdw>
                </a:effectLst>
              </a:rPr>
              <a:t>Δεν θα γνωρίζουμε για ένα ενδιάμεσο χρονικό διάστημα σε ποιον ανήκει το ενεργητικό και ποιος ευθύνεται για το παθητικό του ΝΠ.</a:t>
            </a:r>
          </a:p>
          <a:p>
            <a:pPr marL="342900" lvl="0" indent="-342900">
              <a:buAutoNum type="alphaLcParenR"/>
            </a:pPr>
            <a:r>
              <a:rPr lang="el-GR" b="1" u="sng" dirty="0">
                <a:solidFill>
                  <a:schemeClr val="bg2"/>
                </a:solidFill>
                <a:effectLst>
                  <a:outerShdw blurRad="38100" dist="38100" dir="2700000" algn="tl">
                    <a:srgbClr val="000000">
                      <a:alpha val="43137"/>
                    </a:srgbClr>
                  </a:outerShdw>
                </a:effectLst>
              </a:rPr>
              <a:t>Οι φορολογικές αρχές θα θεωρήσουν τη μεταφορά ως λόγο για επιβολή φορολόγησης (φόρος υπεραξίας, φορολόγηση αποθεματικών, απώλεια των φορολογικών διευκολύνσεων κ.λπ.).</a:t>
            </a:r>
            <a:endParaRPr lang="el-GR" b="1" dirty="0">
              <a:solidFill>
                <a:schemeClr val="bg2"/>
              </a:solidFill>
            </a:endParaRPr>
          </a:p>
          <a:p>
            <a:pPr lvl="0"/>
            <a:endParaRPr lang="el-GR" b="1" dirty="0">
              <a:solidFill>
                <a:schemeClr val="bg2"/>
              </a:solidFill>
            </a:endParaRPr>
          </a:p>
        </p:txBody>
      </p:sp>
    </p:spTree>
    <p:extLst>
      <p:ext uri="{BB962C8B-B14F-4D97-AF65-F5344CB8AC3E}">
        <p14:creationId xmlns:p14="http://schemas.microsoft.com/office/powerpoint/2010/main" val="269369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5" name="Rounded Rectangle 4"/>
          <p:cNvSpPr/>
          <p:nvPr/>
        </p:nvSpPr>
        <p:spPr>
          <a:xfrm>
            <a:off x="3918857" y="783771"/>
            <a:ext cx="8081554" cy="778329"/>
          </a:xfrm>
          <a:prstGeom prst="roundRect">
            <a:avLst/>
          </a:prstGeom>
          <a:solidFill>
            <a:schemeClr val="accent4">
              <a:lumMod val="60000"/>
              <a:lumOff val="40000"/>
            </a:schemeClr>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dirty="0">
                <a:solidFill>
                  <a:srgbClr val="7030A0"/>
                </a:solidFill>
              </a:rPr>
              <a:t>Νομοθετική Βάση – Συνθήκη για τη Λειτουργία της Ευρωπαϊκής Ένωσης</a:t>
            </a:r>
          </a:p>
        </p:txBody>
      </p:sp>
      <p:sp>
        <p:nvSpPr>
          <p:cNvPr id="13" name="TextBox 12"/>
          <p:cNvSpPr txBox="1"/>
          <p:nvPr/>
        </p:nvSpPr>
        <p:spPr>
          <a:xfrm>
            <a:off x="745767" y="2298420"/>
            <a:ext cx="10345784" cy="3970318"/>
          </a:xfrm>
          <a:prstGeom prst="rect">
            <a:avLst/>
          </a:prstGeom>
          <a:noFill/>
        </p:spPr>
        <p:txBody>
          <a:bodyPr wrap="square" rtlCol="0">
            <a:spAutoFit/>
          </a:bodyPr>
          <a:lstStyle/>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Άρθρο 49</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Στο πλαίσιο των κατωτέρω διατάξεων, οι περιορισμοί της ελευθερίας εγκαταστάσεως των υπηκόων ενός κράτους μέλους στην επικράτεια ενός άλλου κράτους μέλους απαγορεύονται. Η απαγόρευση αυτή εκτείνεται επίσης στους περιορισμούς για την ίδρυση πρακτορείων, υποκαταστημάτων ή θυγατρικών εταιρειών από τους υπηκόους ενός κράτους μέλους που είναι εγκατεστημένοι στην επικράτεια άλλου κράτους μέλους.</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Η ελευθερία εγκαταστάσεως περιλαμβάνει την ανάληψη και την άσκηση μη μισθωτών δραστηριοτήτων, καθώς και τη σύσταση και τη διαχείριση επιχειρήσεων, και ιδίως εταιρειών κατά την έννοια του άρθρου 54, δεύτερη παράγραφος, σύμφωνα με τις προϋποθέσεις που ορίζονται από τη νομοθεσία της χώρας εγκαταστάσεως για τους δικούς της υπηκόους, με την επιφύλαξη των διατάξεων του κεφαλαίου της παρούσας Συνθήκης που αναφέρονται στην κυκλοφορία κεφαλαίων.</a:t>
            </a:r>
          </a:p>
          <a:p>
            <a:pPr marL="93600" algn="just">
              <a:tabLst>
                <a:tab pos="1371600" algn="l"/>
              </a:tabLst>
            </a:pPr>
            <a:endPar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Άρθρο 52</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 Οι διατάξεις του παρόντος κεφαλαίου και τα μέτρα που λαμβάνονται δυνάμει αυτών δεν εμποδίζουν τη δυνατότητα εφαρμογής των νομοθετικών, κανονιστικών και διοικητικών διατάξεων που προβλέπουν ειδικό καθεστώς για τους αλλοδαπούς υπηκόους και δικαιολογούνται από λόγους δημοσίας τάξεως, δημοσίας ασφαλείας και δημοσίας υγείας.</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2. Το Ευρωπαϊκό Κοινοβούλιο και το Συμβούλιο, αποφασίζοντας σύμφωνα με τη συνήθη νομοθετική διαδικασία, εκδίδουν οδηγίες για τον συντονισμό των ανωτέρω διατάξεων.</a:t>
            </a:r>
          </a:p>
          <a:p>
            <a:pPr marL="93600" algn="just">
              <a:tabLst>
                <a:tab pos="1371600" algn="l"/>
              </a:tabLst>
            </a:pPr>
            <a:endParaRPr lang="el-GR" sz="1400" dirty="0">
              <a:solidFill>
                <a:schemeClr val="bg2"/>
              </a:solidFill>
              <a:latin typeface="Times New Roman" panose="02020603050405020304" pitchFamily="18" charset="0"/>
              <a:ea typeface="Times New Roman" panose="02020603050405020304" pitchFamily="18" charset="0"/>
              <a:cs typeface="Times New Roman" panose="02020603050405020304" pitchFamily="18" charset="0"/>
            </a:endParaRPr>
          </a:p>
          <a:p>
            <a:pPr marL="93600" algn="just">
              <a:tabLst>
                <a:tab pos="1371600" algn="l"/>
              </a:tabLst>
            </a:pPr>
            <a:endParaRPr lang="el-GR" sz="1400" dirty="0">
              <a:solidFill>
                <a:schemeClr val="bg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8866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5" name="Rounded Rectangle 4"/>
          <p:cNvSpPr/>
          <p:nvPr/>
        </p:nvSpPr>
        <p:spPr>
          <a:xfrm>
            <a:off x="3918857" y="783771"/>
            <a:ext cx="8081554" cy="778329"/>
          </a:xfrm>
          <a:prstGeom prst="roundRect">
            <a:avLst/>
          </a:prstGeom>
          <a:solidFill>
            <a:schemeClr val="accent4">
              <a:lumMod val="60000"/>
              <a:lumOff val="40000"/>
            </a:schemeClr>
          </a:solidFill>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dirty="0">
                <a:solidFill>
                  <a:srgbClr val="7030A0"/>
                </a:solidFill>
              </a:rPr>
              <a:t>Νομοθετική Βάση – Συνθήκη για τη Λειτουργία της Ευρωπαϊκής Ένωσης - συνέχεια</a:t>
            </a:r>
          </a:p>
        </p:txBody>
      </p:sp>
      <p:sp>
        <p:nvSpPr>
          <p:cNvPr id="13" name="TextBox 12"/>
          <p:cNvSpPr txBox="1"/>
          <p:nvPr/>
        </p:nvSpPr>
        <p:spPr>
          <a:xfrm>
            <a:off x="745767" y="2298420"/>
            <a:ext cx="10345784" cy="2462213"/>
          </a:xfrm>
          <a:prstGeom prst="rect">
            <a:avLst/>
          </a:prstGeom>
          <a:noFill/>
        </p:spPr>
        <p:txBody>
          <a:bodyPr wrap="square" rtlCol="0">
            <a:spAutoFit/>
          </a:bodyPr>
          <a:lstStyle/>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Άρθρο 54</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Οι εταιρείες που έχουν συσταθεί σύμφωνα με τη νομοθεσία ενός κράτους μέλους και οι οποίες έχουν την καταστατική τους έδρα, την κεντρική τους διοίκηση ή την κύρια εγκατάστασή τους εντός της Ένωσης εξομοιώνονται, για την εφαρμογή των διατάξεων του παρόντος κεφαλαίου, προς τα φυσικά πρόσωπα που είναι υπήκοοι των κρατών μελών.</a:t>
            </a:r>
          </a:p>
          <a:p>
            <a:pPr marL="93600" algn="just">
              <a:tabLst>
                <a:tab pos="1371600" algn="l"/>
              </a:tabLst>
            </a:pPr>
            <a:endPar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Ως εταιρείες νοούνται οι εταιρείες αστικού ή εμπορικού δικαίου, συμπεριλαμβανομένων των συνεταιρισμών, και των άλλων νομικών προσώπων δημοσίου ή ιδιωτικού δικαίου, με εξαίρεση εκείνων που δεν επιδιώκουν κερδοσκοπικό σκοπό.</a:t>
            </a:r>
          </a:p>
          <a:p>
            <a:pPr marL="93600" algn="just">
              <a:tabLst>
                <a:tab pos="1371600" algn="l"/>
              </a:tabLst>
            </a:pPr>
            <a:endPar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Άρθρο 55</a:t>
            </a:r>
          </a:p>
          <a:p>
            <a:pPr marL="93600" algn="just">
              <a:tabLst>
                <a:tab pos="1371600" algn="l"/>
              </a:tabLst>
            </a:pP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Με την επιφύλαξη των άλλων διατάξεων των Συνθηκών, τα κράτη μέλη παρέχουν στους υπηκόους των άλλων κρατών μελών μεταχείριση ίση με την </a:t>
            </a:r>
            <a:r>
              <a:rPr lang="el-GR" sz="1400" dirty="0" err="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παρεχομένη</a:t>
            </a:r>
            <a:r>
              <a:rPr lang="el-GR" sz="14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 στους υπηκόους τους, σχετικά με τη συμμετοχή τους στο κεφάλαιο εταιρειών κατά την έννοια του άρθρου 54.</a:t>
            </a:r>
          </a:p>
        </p:txBody>
      </p:sp>
    </p:spTree>
    <p:extLst>
      <p:ext uri="{BB962C8B-B14F-4D97-AF65-F5344CB8AC3E}">
        <p14:creationId xmlns:p14="http://schemas.microsoft.com/office/powerpoint/2010/main" val="371601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anim calcmode="lin" valueType="num">
                                      <p:cBhvr>
                                        <p:cTn id="8" dur="2000" fill="hold"/>
                                        <p:tgtEl>
                                          <p:spTgt spid="5">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lgn="just">
              <a:lnSpc>
                <a:spcPct val="120000"/>
              </a:lnSpc>
            </a:pPr>
            <a:r>
              <a:rPr lang="el-GR" sz="2400" dirty="0">
                <a:solidFill>
                  <a:srgbClr val="0070C0"/>
                </a:solidFill>
              </a:rPr>
              <a:t>Η μεταφορά έδρας συνεπάγεται τις περισσότερες φορές και αλλαγή της </a:t>
            </a:r>
            <a:r>
              <a:rPr lang="en-US" sz="2400" dirty="0" err="1">
                <a:solidFill>
                  <a:srgbClr val="0070C0"/>
                </a:solidFill>
              </a:rPr>
              <a:t>lex</a:t>
            </a:r>
            <a:r>
              <a:rPr lang="en-US" sz="2400" dirty="0">
                <a:solidFill>
                  <a:srgbClr val="0070C0"/>
                </a:solidFill>
              </a:rPr>
              <a:t> </a:t>
            </a:r>
            <a:r>
              <a:rPr lang="en-US" sz="2400" dirty="0" err="1">
                <a:solidFill>
                  <a:srgbClr val="0070C0"/>
                </a:solidFill>
              </a:rPr>
              <a:t>societatis</a:t>
            </a:r>
            <a:r>
              <a:rPr lang="el-GR" sz="2400" dirty="0">
                <a:solidFill>
                  <a:srgbClr val="0070C0"/>
                </a:solidFill>
              </a:rPr>
              <a:t>, το οποίο απειλεί θεσμούς των κρατών μελών (παράδειγμα του γερμανικού θεσμού «</a:t>
            </a:r>
            <a:r>
              <a:rPr lang="en-US" sz="2400" dirty="0" err="1">
                <a:solidFill>
                  <a:srgbClr val="0070C0"/>
                </a:solidFill>
              </a:rPr>
              <a:t>Mittbestimung</a:t>
            </a:r>
            <a:r>
              <a:rPr lang="el-GR" sz="2400" dirty="0">
                <a:solidFill>
                  <a:srgbClr val="0070C0"/>
                </a:solidFill>
              </a:rPr>
              <a:t>»</a:t>
            </a:r>
            <a:r>
              <a:rPr lang="en-US" sz="2400" dirty="0">
                <a:solidFill>
                  <a:srgbClr val="0070C0"/>
                </a:solidFill>
              </a:rPr>
              <a:t>)</a:t>
            </a:r>
            <a:r>
              <a:rPr lang="el-GR" sz="2400" dirty="0">
                <a:solidFill>
                  <a:srgbClr val="0070C0"/>
                </a:solidFill>
              </a:rPr>
              <a:t>.</a:t>
            </a:r>
          </a:p>
          <a:p>
            <a:pPr lvl="0"/>
            <a:r>
              <a:rPr lang="el-GR" sz="2400" dirty="0">
                <a:solidFill>
                  <a:srgbClr val="0070C0"/>
                </a:solidFill>
              </a:rPr>
              <a:t>Η μεταφορά έδρας συνεπάγεται συχνά και αλλαγή της φορολογικής έδρας και, άρα, η εταιρεία παύει να είναι φορολογούμενη για το παγκόσμιο εισόδημά της στη χώρα προέλευσης (βλ. και </a:t>
            </a:r>
            <a:r>
              <a:rPr lang="en-US" sz="2400" dirty="0">
                <a:solidFill>
                  <a:srgbClr val="0070C0"/>
                </a:solidFill>
              </a:rPr>
              <a:t>power point </a:t>
            </a:r>
            <a:r>
              <a:rPr lang="el-GR" sz="2400" dirty="0">
                <a:solidFill>
                  <a:srgbClr val="0070C0"/>
                </a:solidFill>
              </a:rPr>
              <a:t>«Στοιχεία διεθνούς φορολογικού δικαίου – άμεση φορολόγηση νομικών προσώπων»).</a:t>
            </a:r>
          </a:p>
          <a:p>
            <a:pPr lvl="0"/>
            <a:r>
              <a:rPr lang="el-GR" sz="2400" dirty="0">
                <a:solidFill>
                  <a:srgbClr val="0070C0"/>
                </a:solidFill>
              </a:rPr>
              <a:t>Επισημαίνεται ότι το ζήτημα της μεταφοράς εμπλέκει δύο δίκαια, αυτό της χώρας προέλευσης και αυτό της χώρας υποδοχής. Άρα το ερώτημα εάν είναι εφικτή η μεταφορά με συνέχιση της νομικής προσωπικότητας θα πρέπει να απαντηθεί και από τα δύο δίκαια.</a:t>
            </a:r>
          </a:p>
          <a:p>
            <a:pPr marL="0" indent="0">
              <a:buNone/>
            </a:pPr>
            <a:endParaRPr lang="el-GR" dirty="0">
              <a:solidFill>
                <a:srgbClr val="7030A0"/>
              </a:solidFill>
            </a:endParaRPr>
          </a:p>
        </p:txBody>
      </p:sp>
      <p:sp>
        <p:nvSpPr>
          <p:cNvPr id="4" name="Round Diagonal Corner Rectangle 3"/>
          <p:cNvSpPr/>
          <p:nvPr/>
        </p:nvSpPr>
        <p:spPr>
          <a:xfrm>
            <a:off x="5033950" y="741021"/>
            <a:ext cx="6757851" cy="687977"/>
          </a:xfrm>
          <a:prstGeom prst="round2DiagRect">
            <a:avLst/>
          </a:prstGeom>
          <a:gradFill flip="none" rotWithShape="1">
            <a:gsLst>
              <a:gs pos="0">
                <a:srgbClr val="92D050"/>
              </a:gs>
              <a:gs pos="20000">
                <a:schemeClr val="accent4">
                  <a:lumMod val="97000"/>
                  <a:lumOff val="3000"/>
                </a:schemeClr>
              </a:gs>
              <a:gs pos="66000">
                <a:schemeClr val="accent4">
                  <a:lumMod val="60000"/>
                  <a:lumOff val="40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i="1" dirty="0">
                <a:solidFill>
                  <a:schemeClr val="accent1">
                    <a:lumMod val="75000"/>
                  </a:schemeClr>
                </a:solidFill>
                <a:latin typeface="+mj-lt"/>
              </a:rPr>
              <a:t>Γιατί τα κράτη μέλη μέχρι πρότινος δεν δέχονταν τη διασυνοριακή μεταφορά έδρας των εταιρειών τους;</a:t>
            </a:r>
          </a:p>
        </p:txBody>
      </p:sp>
    </p:spTree>
    <p:extLst>
      <p:ext uri="{BB962C8B-B14F-4D97-AF65-F5344CB8AC3E}">
        <p14:creationId xmlns:p14="http://schemas.microsoft.com/office/powerpoint/2010/main" val="1048387448"/>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41000">
              <a:schemeClr val="accent2">
                <a:lumMod val="60000"/>
                <a:lumOff val="40000"/>
              </a:schemeClr>
            </a:gs>
            <a:gs pos="100000">
              <a:schemeClr val="accent5">
                <a:lumMod val="45000"/>
                <a:lumOff val="55000"/>
              </a:schemeClr>
            </a:gs>
            <a:gs pos="83000">
              <a:schemeClr val="accent5">
                <a:lumMod val="45000"/>
                <a:lumOff val="55000"/>
              </a:schemeClr>
            </a:gs>
            <a:gs pos="3000">
              <a:schemeClr val="accent5"/>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44434" y="1885950"/>
            <a:ext cx="10820400" cy="4762499"/>
          </a:xfrm>
        </p:spPr>
        <p:txBody>
          <a:bodyPr>
            <a:normAutofit fontScale="92500" lnSpcReduction="10000"/>
          </a:bodyPr>
          <a:lstStyle/>
          <a:p>
            <a:pPr algn="just"/>
            <a:r>
              <a:rPr lang="el-GR" dirty="0">
                <a:solidFill>
                  <a:srgbClr val="0070C0"/>
                </a:solidFill>
              </a:rPr>
              <a:t>Το ελληνικό δίκαιο θεωρείται ότι επιτρέπει τη μεταφορά με βάση τη διάταξη του άρθρου 132 παρ. 2 ν. 4548/2018 περί ανωνύμων εταιρειών που ορίζει ότι με αυξημένη πλειοψηφία των 2/3 μπορεί να αποφασισθεί η μεταβολή της εθνικότητας της εταιρείας.</a:t>
            </a:r>
          </a:p>
          <a:p>
            <a:pPr algn="just"/>
            <a:r>
              <a:rPr lang="el-GR" dirty="0">
                <a:solidFill>
                  <a:srgbClr val="0070C0"/>
                </a:solidFill>
              </a:rPr>
              <a:t>Επίσης, το άρθρο 45 παρ. 2 προβλέπει τη δυνατότητα των μετόχων της μειοψηφίας να ζητήσουν την εξαγορά των μετοχών τους από την εταιρεία σε περίπτωση που η ΓΣ αποφάσισε τη μεταφορά έδρας – αυτή η δυνατότητα παρέχεται στους μετόχους της μειοψηφίας λόγω του ότι η αλλαγή της </a:t>
            </a:r>
            <a:r>
              <a:rPr lang="en-US" dirty="0" err="1">
                <a:solidFill>
                  <a:srgbClr val="0070C0"/>
                </a:solidFill>
              </a:rPr>
              <a:t>lex</a:t>
            </a:r>
            <a:r>
              <a:rPr lang="en-US" dirty="0">
                <a:solidFill>
                  <a:srgbClr val="0070C0"/>
                </a:solidFill>
              </a:rPr>
              <a:t> </a:t>
            </a:r>
            <a:r>
              <a:rPr lang="en-US" dirty="0" err="1">
                <a:solidFill>
                  <a:srgbClr val="0070C0"/>
                </a:solidFill>
              </a:rPr>
              <a:t>societatis</a:t>
            </a:r>
            <a:r>
              <a:rPr lang="en-US" dirty="0">
                <a:solidFill>
                  <a:srgbClr val="0070C0"/>
                </a:solidFill>
              </a:rPr>
              <a:t> </a:t>
            </a:r>
            <a:r>
              <a:rPr lang="el-GR" dirty="0">
                <a:solidFill>
                  <a:srgbClr val="0070C0"/>
                </a:solidFill>
              </a:rPr>
              <a:t>μπορεί να επιφέρει σημαντική αλλαγή στα δικαιώματά τους.</a:t>
            </a:r>
          </a:p>
          <a:p>
            <a:pPr algn="just"/>
            <a:r>
              <a:rPr lang="el-GR" dirty="0">
                <a:solidFill>
                  <a:srgbClr val="0070C0"/>
                </a:solidFill>
              </a:rPr>
              <a:t>Δεν υπάρχει ειδική ρύθμιση ως προς το ζήτημα εάν η Ελλάς ως χώρα υποδοχής πρέπει να δεχτεί τη μεταφορά, αλλά η κρατούσα γνώμη στη θεωρία είναι ότι εάν το αλλοδαπό κράτος προέλευσης επιτρέπει τη μεταφορά η Ελλάς θα τη δεχτεί.</a:t>
            </a:r>
          </a:p>
          <a:p>
            <a:pPr algn="just"/>
            <a:r>
              <a:rPr lang="el-GR" dirty="0">
                <a:solidFill>
                  <a:srgbClr val="0070C0"/>
                </a:solidFill>
              </a:rPr>
              <a:t>Βέβαια, στην περίπτωση αυτή θα πρέπει να τροποποιηθεί το καταστατικό ώστε να είναι σύμφωνο με το ελληνικό δίκαιο και, φυσικά, θα πρέπει να ληφθούν μέτρα για την προστασία των συμφερόντων των δανειστών σύμφωνα με το ελληνικό δίκαιο εφόσον αυτό είναι αναγκαίο.</a:t>
            </a:r>
          </a:p>
          <a:p>
            <a:pPr algn="just"/>
            <a:endParaRPr lang="el-GR" dirty="0">
              <a:solidFill>
                <a:schemeClr val="bg2"/>
              </a:solidFill>
            </a:endParaRPr>
          </a:p>
          <a:p>
            <a:pPr marL="0" indent="0" algn="just">
              <a:buNone/>
            </a:pPr>
            <a:endParaRPr lang="el-GR" b="1" u="sng" dirty="0">
              <a:solidFill>
                <a:schemeClr val="bg2"/>
              </a:solidFill>
            </a:endParaRPr>
          </a:p>
        </p:txBody>
      </p:sp>
      <p:sp>
        <p:nvSpPr>
          <p:cNvPr id="4" name="Rounded Rectangle 3"/>
          <p:cNvSpPr/>
          <p:nvPr/>
        </p:nvSpPr>
        <p:spPr>
          <a:xfrm>
            <a:off x="4737463" y="905691"/>
            <a:ext cx="7045234" cy="618309"/>
          </a:xfrm>
          <a:prstGeom prst="roundRect">
            <a:avLst/>
          </a:prstGeom>
          <a:gradFill>
            <a:gsLst>
              <a:gs pos="11000">
                <a:schemeClr val="accent2">
                  <a:lumMod val="60000"/>
                  <a:lumOff val="40000"/>
                </a:schemeClr>
              </a:gs>
              <a:gs pos="100000">
                <a:schemeClr val="accent5">
                  <a:lumMod val="45000"/>
                  <a:lumOff val="55000"/>
                </a:schemeClr>
              </a:gs>
              <a:gs pos="83000">
                <a:schemeClr val="accent5">
                  <a:lumMod val="45000"/>
                  <a:lumOff val="55000"/>
                </a:schemeClr>
              </a:gs>
              <a:gs pos="3000">
                <a:schemeClr val="accent5"/>
              </a:gs>
            </a:gsLst>
            <a:path path="circle">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i="1" spc="300" dirty="0">
                <a:solidFill>
                  <a:schemeClr val="accent1">
                    <a:lumMod val="75000"/>
                  </a:schemeClr>
                </a:solidFill>
                <a:effectLst>
                  <a:outerShdw blurRad="38100" dist="38100" dir="2700000" algn="tl">
                    <a:srgbClr val="000000">
                      <a:alpha val="43137"/>
                    </a:srgbClr>
                  </a:outerShdw>
                </a:effectLst>
              </a:rPr>
              <a:t>Το ελληνικό δίκαιο</a:t>
            </a:r>
          </a:p>
        </p:txBody>
      </p:sp>
    </p:spTree>
    <p:extLst>
      <p:ext uri="{BB962C8B-B14F-4D97-AF65-F5344CB8AC3E}">
        <p14:creationId xmlns:p14="http://schemas.microsoft.com/office/powerpoint/2010/main" val="2253898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499" y="2877690"/>
            <a:ext cx="10810875" cy="3980310"/>
          </a:xfrm>
        </p:spPr>
        <p:txBody>
          <a:bodyPr>
            <a:normAutofit/>
          </a:bodyPr>
          <a:lstStyle/>
          <a:p>
            <a:pPr algn="just"/>
            <a:r>
              <a:rPr lang="el-GR" dirty="0">
                <a:solidFill>
                  <a:schemeClr val="tx2">
                    <a:lumMod val="10000"/>
                  </a:schemeClr>
                </a:solidFill>
              </a:rPr>
              <a:t>Όπως είπαμε το ζήτημα της μεταφοράς εμπλέκει δύο δίκαια, αυτό της χώρας προέλευσης και αυτό της χώρας υποδοχής. Άρα το ερώτημα εάν είναι εφικτή η μεταφορά με συνέχιση της νομικής προσωπικότητας θα πρέπει να απαντηθεί και από τα δύο δίκαια.</a:t>
            </a:r>
          </a:p>
          <a:p>
            <a:pPr algn="just"/>
            <a:r>
              <a:rPr lang="el-GR" dirty="0">
                <a:solidFill>
                  <a:schemeClr val="tx2">
                    <a:lumMod val="10000"/>
                  </a:schemeClr>
                </a:solidFill>
              </a:rPr>
              <a:t>Περαιτέρω τα δύο δίκαια εφαρμόζονται επιμεριστικά στη διαδικασία μεταφοράς. </a:t>
            </a:r>
          </a:p>
          <a:p>
            <a:pPr algn="just"/>
            <a:r>
              <a:rPr lang="el-GR" dirty="0">
                <a:solidFill>
                  <a:schemeClr val="tx2">
                    <a:lumMod val="10000"/>
                  </a:schemeClr>
                </a:solidFill>
              </a:rPr>
              <a:t>Το δίκαιο της χώρας προέλευσης διέπει</a:t>
            </a:r>
            <a:r>
              <a:rPr lang="en-US" dirty="0">
                <a:solidFill>
                  <a:schemeClr val="tx2">
                    <a:lumMod val="10000"/>
                  </a:schemeClr>
                </a:solidFill>
              </a:rPr>
              <a:t>: </a:t>
            </a:r>
          </a:p>
          <a:p>
            <a:pPr lvl="1" algn="just">
              <a:buFontTx/>
              <a:buChar char="-"/>
            </a:pPr>
            <a:r>
              <a:rPr lang="en-US" dirty="0">
                <a:solidFill>
                  <a:schemeClr val="tx2">
                    <a:lumMod val="10000"/>
                  </a:schemeClr>
                </a:solidFill>
              </a:rPr>
              <a:t>To </a:t>
            </a:r>
            <a:r>
              <a:rPr lang="el-GR" dirty="0">
                <a:solidFill>
                  <a:schemeClr val="tx2">
                    <a:lumMod val="10000"/>
                  </a:schemeClr>
                </a:solidFill>
              </a:rPr>
              <a:t>επιτρεπτό ή μη της μεταφοράς</a:t>
            </a:r>
          </a:p>
          <a:p>
            <a:pPr lvl="1" algn="just">
              <a:buFontTx/>
              <a:buChar char="-"/>
            </a:pPr>
            <a:r>
              <a:rPr lang="el-GR" dirty="0">
                <a:solidFill>
                  <a:schemeClr val="tx2">
                    <a:lumMod val="10000"/>
                  </a:schemeClr>
                </a:solidFill>
              </a:rPr>
              <a:t>Το κατά πόσο η μεταφορά συνεπάγεται λύση της εταιρείας</a:t>
            </a:r>
          </a:p>
          <a:p>
            <a:pPr lvl="1" algn="just">
              <a:buFontTx/>
              <a:buChar char="-"/>
            </a:pPr>
            <a:r>
              <a:rPr lang="el-GR" dirty="0">
                <a:solidFill>
                  <a:schemeClr val="tx2">
                    <a:lumMod val="10000"/>
                  </a:schemeClr>
                </a:solidFill>
              </a:rPr>
              <a:t>Τις προϋποθέσεις λήψης της απόφασης</a:t>
            </a:r>
          </a:p>
          <a:p>
            <a:pPr lvl="1" algn="just">
              <a:buFontTx/>
              <a:buChar char="-"/>
            </a:pPr>
            <a:r>
              <a:rPr lang="el-GR" dirty="0">
                <a:solidFill>
                  <a:schemeClr val="tx2">
                    <a:lumMod val="10000"/>
                  </a:schemeClr>
                </a:solidFill>
              </a:rPr>
              <a:t>Τις ρυθμίσεις για προστασία των μετόχων της μειοψηφίας</a:t>
            </a:r>
          </a:p>
          <a:p>
            <a:pPr algn="just">
              <a:buFontTx/>
              <a:buChar char="-"/>
            </a:pPr>
            <a:endParaRPr lang="el-GR" dirty="0">
              <a:solidFill>
                <a:schemeClr val="bg2"/>
              </a:solidFill>
            </a:endParaRPr>
          </a:p>
          <a:p>
            <a:pPr marL="0" indent="0">
              <a:buNone/>
            </a:pPr>
            <a:endParaRPr lang="el-GR" dirty="0">
              <a:solidFill>
                <a:schemeClr val="accent1">
                  <a:lumMod val="75000"/>
                </a:schemeClr>
              </a:solidFill>
            </a:endParaRPr>
          </a:p>
        </p:txBody>
      </p:sp>
      <p:sp>
        <p:nvSpPr>
          <p:cNvPr id="5" name="TextBox 4"/>
          <p:cNvSpPr txBox="1"/>
          <p:nvPr/>
        </p:nvSpPr>
        <p:spPr>
          <a:xfrm>
            <a:off x="3152775" y="1000125"/>
            <a:ext cx="8886825" cy="830997"/>
          </a:xfrm>
          <a:prstGeom prst="rect">
            <a:avLst/>
          </a:prstGeom>
          <a:noFill/>
        </p:spPr>
        <p:txBody>
          <a:bodyPr wrap="square" rtlCol="0">
            <a:spAutoFit/>
          </a:bodyPr>
          <a:lstStyle/>
          <a:p>
            <a:pPr algn="ctr"/>
            <a:r>
              <a:rPr lang="el-GR" sz="2400" i="1" dirty="0">
                <a:solidFill>
                  <a:schemeClr val="accent2">
                    <a:lumMod val="75000"/>
                  </a:schemeClr>
                </a:solidFill>
                <a:effectLst>
                  <a:outerShdw blurRad="38100" dist="38100" dir="2700000" algn="tl">
                    <a:srgbClr val="000000">
                      <a:alpha val="43137"/>
                    </a:srgbClr>
                  </a:outerShdw>
                </a:effectLst>
              </a:rPr>
              <a:t>Επιμεριστική εφαρμογή των δικαίων της χώρας προέλευσης και της χώρας υποδοχής</a:t>
            </a:r>
          </a:p>
        </p:txBody>
      </p:sp>
    </p:spTree>
    <p:extLst>
      <p:ext uri="{BB962C8B-B14F-4D97-AF65-F5344CB8AC3E}">
        <p14:creationId xmlns:p14="http://schemas.microsoft.com/office/powerpoint/2010/main" val="3533709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3.33333E-6 C 0.06901 3.33333E-6 0.125 0.05602 0.125 0.125 C 0.125 0.19398 0.06901 0.25 -2.29167E-6 0.25 C -0.06901 0.25 -0.125 0.19398 -0.125 0.125 C -0.125 0.05602 -0.06901 3.33333E-6 -2.29167E-6 3.33333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pPr algn="just"/>
            <a:r>
              <a:rPr lang="el-GR" dirty="0">
                <a:solidFill>
                  <a:srgbClr val="7030A0"/>
                </a:solidFill>
              </a:rPr>
              <a:t>Το δίκαιο της νέας έδρας διέπει</a:t>
            </a:r>
            <a:r>
              <a:rPr lang="en-US" dirty="0">
                <a:solidFill>
                  <a:srgbClr val="7030A0"/>
                </a:solidFill>
              </a:rPr>
              <a:t>:</a:t>
            </a:r>
          </a:p>
          <a:p>
            <a:pPr algn="just">
              <a:buFontTx/>
              <a:buChar char="-"/>
            </a:pPr>
            <a:r>
              <a:rPr lang="el-GR" dirty="0">
                <a:solidFill>
                  <a:srgbClr val="7030A0"/>
                </a:solidFill>
              </a:rPr>
              <a:t>το επιτρεπτό της μεταφοράς, </a:t>
            </a:r>
            <a:endParaRPr lang="en-US" dirty="0">
              <a:solidFill>
                <a:srgbClr val="7030A0"/>
              </a:solidFill>
            </a:endParaRPr>
          </a:p>
          <a:p>
            <a:pPr algn="just">
              <a:buFontTx/>
              <a:buChar char="-"/>
            </a:pPr>
            <a:r>
              <a:rPr lang="el-GR" dirty="0">
                <a:solidFill>
                  <a:srgbClr val="7030A0"/>
                </a:solidFill>
              </a:rPr>
              <a:t>τις προϋποθέσεις λειτουργίας του νομικού προσώπου υπό την νέα </a:t>
            </a:r>
            <a:r>
              <a:rPr lang="el-GR" dirty="0" err="1">
                <a:solidFill>
                  <a:srgbClr val="7030A0"/>
                </a:solidFill>
              </a:rPr>
              <a:t>lex</a:t>
            </a:r>
            <a:r>
              <a:rPr lang="el-GR" dirty="0">
                <a:solidFill>
                  <a:srgbClr val="7030A0"/>
                </a:solidFill>
              </a:rPr>
              <a:t> </a:t>
            </a:r>
            <a:r>
              <a:rPr lang="el-GR" dirty="0" err="1">
                <a:solidFill>
                  <a:srgbClr val="7030A0"/>
                </a:solidFill>
              </a:rPr>
              <a:t>societatis</a:t>
            </a:r>
            <a:r>
              <a:rPr lang="el-GR" dirty="0">
                <a:solidFill>
                  <a:srgbClr val="7030A0"/>
                </a:solidFill>
              </a:rPr>
              <a:t> (λχ ανάγκη τροποποίησης του καταστατικού ή αποτίμησης της εταιρικής περιουσίας).</a:t>
            </a:r>
            <a:endParaRPr lang="en-US" dirty="0">
              <a:solidFill>
                <a:srgbClr val="7030A0"/>
              </a:solidFill>
            </a:endParaRPr>
          </a:p>
          <a:p>
            <a:pPr algn="just">
              <a:buFontTx/>
              <a:buChar char="-"/>
            </a:pPr>
            <a:r>
              <a:rPr lang="el-GR" dirty="0">
                <a:solidFill>
                  <a:srgbClr val="7030A0"/>
                </a:solidFill>
              </a:rPr>
              <a:t>Η συνέχιση της νομικής προσωπικότητας προϋποθέτει τις αναγκαίες προσαρμογές στο νέο δίκαιο.</a:t>
            </a:r>
          </a:p>
          <a:p>
            <a:pPr marL="0" indent="0" algn="just">
              <a:buNone/>
            </a:pPr>
            <a:endParaRPr lang="el-GR" dirty="0">
              <a:solidFill>
                <a:srgbClr val="7030A0"/>
              </a:solidFill>
            </a:endParaRPr>
          </a:p>
        </p:txBody>
      </p:sp>
      <p:sp>
        <p:nvSpPr>
          <p:cNvPr id="5" name="TextBox 4"/>
          <p:cNvSpPr txBox="1"/>
          <p:nvPr/>
        </p:nvSpPr>
        <p:spPr>
          <a:xfrm>
            <a:off x="3152775" y="1000125"/>
            <a:ext cx="8886825" cy="830997"/>
          </a:xfrm>
          <a:prstGeom prst="rect">
            <a:avLst/>
          </a:prstGeom>
          <a:noFill/>
        </p:spPr>
        <p:txBody>
          <a:bodyPr wrap="square" rtlCol="0">
            <a:spAutoFit/>
          </a:bodyPr>
          <a:lstStyle/>
          <a:p>
            <a:pPr algn="ctr"/>
            <a:r>
              <a:rPr lang="el-GR" sz="2400" i="1" dirty="0">
                <a:solidFill>
                  <a:schemeClr val="accent2">
                    <a:lumMod val="75000"/>
                  </a:schemeClr>
                </a:solidFill>
                <a:effectLst>
                  <a:outerShdw blurRad="38100" dist="38100" dir="2700000" algn="tl">
                    <a:srgbClr val="000000">
                      <a:alpha val="43137"/>
                    </a:srgbClr>
                  </a:outerShdw>
                </a:effectLst>
              </a:rPr>
              <a:t>Επιμεριστική εφαρμογή των δικαίων της χώρας προέλευσης και της χώρας υποδοχής - συνέχεια</a:t>
            </a:r>
          </a:p>
        </p:txBody>
      </p:sp>
    </p:spTree>
    <p:extLst>
      <p:ext uri="{BB962C8B-B14F-4D97-AF65-F5344CB8AC3E}">
        <p14:creationId xmlns:p14="http://schemas.microsoft.com/office/powerpoint/2010/main" val="24244684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3.33333E-6 C 0.06901 3.33333E-6 0.125 0.05602 0.125 0.125 C 0.125 0.19398 0.06901 0.25 -2.29167E-6 0.25 C -0.06901 0.25 -0.125 0.19398 -0.125 0.125 C -0.125 0.05602 -0.06901 3.33333E-6 -2.29167E-6 3.33333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13062" y="1855224"/>
            <a:ext cx="10810875" cy="5002776"/>
          </a:xfrm>
        </p:spPr>
        <p:txBody>
          <a:bodyPr>
            <a:normAutofit/>
          </a:bodyPr>
          <a:lstStyle/>
          <a:p>
            <a:r>
              <a:rPr lang="el-GR" dirty="0"/>
              <a:t>Η </a:t>
            </a:r>
            <a:r>
              <a:rPr lang="el-GR" dirty="0" err="1"/>
              <a:t>εναρμόνηση</a:t>
            </a:r>
            <a:r>
              <a:rPr lang="el-GR" dirty="0"/>
              <a:t> των εθνικών εταιρικών δικαίων απέτυχε μέσω του πρωτογενούς δικαίου της ΕΕ, δηλ. μέσω Κανονισμών. </a:t>
            </a:r>
            <a:endParaRPr lang="en-US" dirty="0"/>
          </a:p>
          <a:p>
            <a:r>
              <a:rPr lang="el-GR" dirty="0"/>
              <a:t>Έτσι, αναδείχθηκε ο ρόλος του ΔΕΕ, μέσω της επέμβασής του στα εθνικά δίκαια και ειδικότερα στους εθνικούς κανόνες σύγκρουσης προκειμένου να προτρέψει στην εφαρμογή της θεωρίας της ίδρυσης σε όλα τα κράτη μέλη για την αναγνώριση και την εξεύρεση του εφαρμοστέου δικαίου στις εταιρείες που είναι εγκατεστημένες σε άλλα κράτη μέλη, σε βάρος της θεωρίας της έδρας.</a:t>
            </a:r>
            <a:endParaRPr lang="en-US" dirty="0"/>
          </a:p>
          <a:p>
            <a:r>
              <a:rPr lang="el-GR" dirty="0"/>
              <a:t> Το ΔΕΕ, με τις σχετικές αποφάσεις του, δεν απαγορεύει την εφαρμογή του κανόνα σύγκρουσης της πραγματικής έδρας στα κράτη μέλη που τον υιοθετούν αλλά επιτρέπει την εφαρμογή του στις εταιρείες που είναι εγκατεστημένες σε άλλα κράτη μέλη μόνο υπό συγκεκριμένες προϋποθέσεις.</a:t>
            </a:r>
            <a:endParaRPr lang="en-US" dirty="0"/>
          </a:p>
          <a:p>
            <a:pPr marL="0" indent="0" algn="just">
              <a:buNone/>
            </a:pPr>
            <a:endParaRPr lang="el-GR" dirty="0">
              <a:solidFill>
                <a:srgbClr val="7030A0"/>
              </a:solidFill>
            </a:endParaRPr>
          </a:p>
        </p:txBody>
      </p:sp>
      <p:sp>
        <p:nvSpPr>
          <p:cNvPr id="5" name="TextBox 4"/>
          <p:cNvSpPr txBox="1"/>
          <p:nvPr/>
        </p:nvSpPr>
        <p:spPr>
          <a:xfrm>
            <a:off x="3152775" y="1000125"/>
            <a:ext cx="8886825" cy="461665"/>
          </a:xfrm>
          <a:prstGeom prst="rect">
            <a:avLst/>
          </a:prstGeom>
          <a:noFill/>
        </p:spPr>
        <p:txBody>
          <a:bodyPr wrap="square" rtlCol="0">
            <a:spAutoFit/>
          </a:bodyPr>
          <a:lstStyle/>
          <a:p>
            <a:pPr algn="ctr"/>
            <a:r>
              <a:rPr lang="el-GR" sz="2400" i="1" dirty="0">
                <a:solidFill>
                  <a:srgbClr val="002060"/>
                </a:solidFill>
                <a:effectLst>
                  <a:outerShdw blurRad="38100" dist="38100" dir="2700000" algn="tl">
                    <a:srgbClr val="000000">
                      <a:alpha val="43137"/>
                    </a:srgbClr>
                  </a:outerShdw>
                </a:effectLst>
              </a:rPr>
              <a:t>Η μεταφορά έδρας εντός της ΕΕ - Εισαγωγικά</a:t>
            </a:r>
          </a:p>
        </p:txBody>
      </p:sp>
    </p:spTree>
    <p:extLst>
      <p:ext uri="{BB962C8B-B14F-4D97-AF65-F5344CB8AC3E}">
        <p14:creationId xmlns:p14="http://schemas.microsoft.com/office/powerpoint/2010/main" val="25806821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2.29167E-6 3.33333E-6 C 0.06901 3.33333E-6 0.125 0.05602 0.125 0.125 C 0.125 0.19398 0.06901 0.25 -2.29167E-6 0.25 C -0.06901 0.25 -0.125 0.19398 -0.125 0.125 C -0.125 0.05602 -0.06901 3.33333E-6 -2.29167E-6 3.33333E-6 Z " pathEditMode="relative" rAng="0" ptsTypes="AAAAA">
                                      <p:cBhvr>
                                        <p:cTn id="6" dur="2000" fill="hold"/>
                                        <p:tgtEl>
                                          <p:spTgt spid="5">
                                            <p:txEl>
                                              <p:pRg st="0" end="0"/>
                                            </p:txEl>
                                          </p:spTgt>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TM04033937[[fn=Vapor Trail]]</Template>
  <TotalTime>861</TotalTime>
  <Words>1900</Words>
  <Application>Microsoft Office PowerPoint</Application>
  <PresentationFormat>Widescreen</PresentationFormat>
  <Paragraphs>71</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Century Gothic</vt:lpstr>
      <vt:lpstr>Times New Roman</vt:lpstr>
      <vt:lpstr>Wingdings</vt:lpstr>
      <vt:lpstr>Vapor Trail</vt:lpstr>
      <vt:lpstr>ΕΤΑΙΡΙΚΗ ΚΙΝΗΤΙΚΟΤΗΤΑ ΕΝΤΟΣ ΤΗΣ εε – Διασυνοριακη μεταφορα εδρασ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Refurbished computers &amp; components</dc:title>
  <dc:creator>Christos Zoumpoulis</dc:creator>
  <cp:lastModifiedBy>Christos Zoumpoulis</cp:lastModifiedBy>
  <cp:revision>65</cp:revision>
  <dcterms:created xsi:type="dcterms:W3CDTF">2017-03-27T11:31:46Z</dcterms:created>
  <dcterms:modified xsi:type="dcterms:W3CDTF">2021-03-27T19:06:14Z</dcterms:modified>
</cp:coreProperties>
</file>