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8"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82" d="100"/>
          <a:sy n="82" d="100"/>
        </p:scale>
        <p:origin x="58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DFA3149-EF3D-4DB1-BB60-9D16D07B4D69}"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420683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FA3149-EF3D-4DB1-BB60-9D16D07B4D69}"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417804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DFA3149-EF3D-4DB1-BB60-9D16D07B4D69}"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65104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FA3149-EF3D-4DB1-BB60-9D16D07B4D69}"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2653559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FA3149-EF3D-4DB1-BB60-9D16D07B4D69}" type="datetimeFigureOut">
              <a:rPr lang="en-US" smtClean="0"/>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3969584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FA3149-EF3D-4DB1-BB60-9D16D07B4D69}" type="datetimeFigureOut">
              <a:rPr lang="en-US" smtClean="0"/>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1297842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FA3149-EF3D-4DB1-BB60-9D16D07B4D69}" type="datetimeFigureOut">
              <a:rPr lang="en-US" smtClean="0"/>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1086604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FA3149-EF3D-4DB1-BB60-9D16D07B4D69}"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4135065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DFA3149-EF3D-4DB1-BB60-9D16D07B4D69}"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3214836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FA3149-EF3D-4DB1-BB60-9D16D07B4D69}"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1548244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FA3149-EF3D-4DB1-BB60-9D16D07B4D69}"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E0324C-FC19-4CF1-B855-CF98E31D3B68}" type="slidenum">
              <a:rPr lang="en-US" smtClean="0"/>
              <a:t>‹#›</a:t>
            </a:fld>
            <a:endParaRPr lang="en-US"/>
          </a:p>
        </p:txBody>
      </p:sp>
    </p:spTree>
    <p:extLst>
      <p:ext uri="{BB962C8B-B14F-4D97-AF65-F5344CB8AC3E}">
        <p14:creationId xmlns:p14="http://schemas.microsoft.com/office/powerpoint/2010/main" val="2063270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FA3149-EF3D-4DB1-BB60-9D16D07B4D69}" type="datetimeFigureOut">
              <a:rPr lang="en-US" smtClean="0"/>
              <a:t>10/28/2026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0324C-FC19-4CF1-B855-CF98E31D3B68}" type="slidenum">
              <a:rPr lang="en-US" smtClean="0"/>
              <a:t>‹#›</a:t>
            </a:fld>
            <a:endParaRPr lang="en-US"/>
          </a:p>
        </p:txBody>
      </p:sp>
    </p:spTree>
    <p:extLst>
      <p:ext uri="{BB962C8B-B14F-4D97-AF65-F5344CB8AC3E}">
        <p14:creationId xmlns:p14="http://schemas.microsoft.com/office/powerpoint/2010/main" val="1741545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Civil Procedure Law</a:t>
            </a:r>
          </a:p>
        </p:txBody>
      </p:sp>
      <p:sp>
        <p:nvSpPr>
          <p:cNvPr id="3" name="Subtitle 2"/>
          <p:cNvSpPr>
            <a:spLocks noGrp="1"/>
          </p:cNvSpPr>
          <p:nvPr>
            <p:ph type="subTitle" idx="1"/>
          </p:nvPr>
        </p:nvSpPr>
        <p:spPr/>
        <p:txBody>
          <a:bodyPr/>
          <a:lstStyle/>
          <a:p>
            <a:r>
              <a:rPr lang="en-US" dirty="0"/>
              <a:t>Fundamental features / basic principles</a:t>
            </a:r>
          </a:p>
          <a:p>
            <a:endParaRPr lang="en-US" dirty="0"/>
          </a:p>
          <a:p>
            <a:r>
              <a:rPr lang="en-US" dirty="0"/>
              <a:t>Ass. Prof. M. Markoulakis</a:t>
            </a:r>
          </a:p>
        </p:txBody>
      </p:sp>
    </p:spTree>
    <p:extLst>
      <p:ext uri="{BB962C8B-B14F-4D97-AF65-F5344CB8AC3E}">
        <p14:creationId xmlns:p14="http://schemas.microsoft.com/office/powerpoint/2010/main" val="4068116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first problem </a:t>
            </a:r>
            <a:br>
              <a:rPr lang="en-US" dirty="0"/>
            </a:br>
            <a:r>
              <a:rPr lang="en-US" dirty="0"/>
              <a:t>(initiation, extent and end of the proceedings)</a:t>
            </a:r>
          </a:p>
        </p:txBody>
      </p:sp>
      <p:sp>
        <p:nvSpPr>
          <p:cNvPr id="3" name="Content Placeholder 2"/>
          <p:cNvSpPr>
            <a:spLocks noGrp="1"/>
          </p:cNvSpPr>
          <p:nvPr>
            <p:ph idx="1"/>
          </p:nvPr>
        </p:nvSpPr>
        <p:spPr/>
        <p:txBody>
          <a:bodyPr/>
          <a:lstStyle/>
          <a:p>
            <a:r>
              <a:rPr lang="en-US" b="1" dirty="0"/>
              <a:t>Who has the initiative of commencing a civil action</a:t>
            </a:r>
            <a:r>
              <a:rPr lang="en-US" dirty="0"/>
              <a:t>?</a:t>
            </a:r>
          </a:p>
          <a:p>
            <a:pPr marL="0" indent="0">
              <a:buNone/>
            </a:pPr>
            <a:r>
              <a:rPr lang="en-US" dirty="0"/>
              <a:t>	Two possible answers:</a:t>
            </a:r>
          </a:p>
          <a:p>
            <a:pPr marL="1371600" lvl="2" indent="-457200">
              <a:buAutoNum type="arabicParenR"/>
            </a:pPr>
            <a:r>
              <a:rPr lang="en-US" dirty="0"/>
              <a:t>The civil action can be commenced on the motion of the parties of the dispute (Principle of party disposition) </a:t>
            </a:r>
          </a:p>
          <a:p>
            <a:pPr marL="914400" lvl="2" indent="0">
              <a:buNone/>
            </a:pPr>
            <a:r>
              <a:rPr lang="en-US" b="1" dirty="0"/>
              <a:t>Or</a:t>
            </a:r>
            <a:r>
              <a:rPr lang="en-US" dirty="0"/>
              <a:t> </a:t>
            </a:r>
          </a:p>
          <a:p>
            <a:pPr marL="914400" lvl="2" indent="0">
              <a:buNone/>
            </a:pPr>
            <a:r>
              <a:rPr lang="en-US" dirty="0"/>
              <a:t>2) The civil action can be commenced on the motion of the Court (Principle of ex officio proceedings</a:t>
            </a:r>
          </a:p>
          <a:p>
            <a:r>
              <a:rPr lang="en-US" dirty="0"/>
              <a:t>Two further relevant questions:</a:t>
            </a:r>
          </a:p>
          <a:p>
            <a:pPr lvl="1"/>
            <a:r>
              <a:rPr lang="en-US" dirty="0"/>
              <a:t>Who is to decide to what extent is the claim asserted in the Court?</a:t>
            </a:r>
          </a:p>
          <a:p>
            <a:pPr lvl="1"/>
            <a:r>
              <a:rPr lang="en-US" dirty="0"/>
              <a:t>Can the parties freely decide to put an end to the procedure?</a:t>
            </a:r>
          </a:p>
          <a:p>
            <a:pPr marL="1371600" lvl="2" indent="-457200">
              <a:buAutoNum type="arabicParenR"/>
            </a:pPr>
            <a:endParaRPr lang="en-US" dirty="0"/>
          </a:p>
        </p:txBody>
      </p:sp>
    </p:spTree>
    <p:extLst>
      <p:ext uri="{BB962C8B-B14F-4D97-AF65-F5344CB8AC3E}">
        <p14:creationId xmlns:p14="http://schemas.microsoft.com/office/powerpoint/2010/main" val="4176621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second problem </a:t>
            </a:r>
            <a:br>
              <a:rPr lang="en-US" dirty="0"/>
            </a:br>
            <a:r>
              <a:rPr lang="en-US" dirty="0"/>
              <a:t>(facts and means of proof)</a:t>
            </a:r>
          </a:p>
        </p:txBody>
      </p:sp>
      <p:sp>
        <p:nvSpPr>
          <p:cNvPr id="3" name="Content Placeholder 2"/>
          <p:cNvSpPr>
            <a:spLocks noGrp="1"/>
          </p:cNvSpPr>
          <p:nvPr>
            <p:ph idx="1"/>
          </p:nvPr>
        </p:nvSpPr>
        <p:spPr/>
        <p:txBody>
          <a:bodyPr/>
          <a:lstStyle/>
          <a:p>
            <a:pPr marL="0" indent="0">
              <a:buNone/>
            </a:pPr>
            <a:r>
              <a:rPr lang="en-US" dirty="0"/>
              <a:t>Who is responsible for submitting to the procedure the facts that base the claims and the means of proof to prove them?</a:t>
            </a:r>
          </a:p>
          <a:p>
            <a:pPr marL="0" indent="0">
              <a:buNone/>
            </a:pPr>
            <a:r>
              <a:rPr lang="en-US" dirty="0"/>
              <a:t>	Here too two possible answers:</a:t>
            </a:r>
          </a:p>
          <a:p>
            <a:pPr lvl="1"/>
            <a:r>
              <a:rPr lang="en-US" dirty="0"/>
              <a:t>Only facts and means of proof that are submitted by the parties can be taken into consideration (conversational principle)</a:t>
            </a:r>
          </a:p>
          <a:p>
            <a:pPr marL="457200" lvl="1" indent="0">
              <a:buNone/>
            </a:pPr>
            <a:r>
              <a:rPr lang="en-US" dirty="0"/>
              <a:t>or</a:t>
            </a:r>
          </a:p>
          <a:p>
            <a:pPr lvl="1"/>
            <a:r>
              <a:rPr lang="en-US" dirty="0"/>
              <a:t>The Court is not bound to take into consideration only facts and means of proofs submitted by the parties. It can, for example, look for means of proof on its own initiative (ex officio) (inquisitorial principle).</a:t>
            </a:r>
          </a:p>
          <a:p>
            <a:endParaRPr lang="en-US" dirty="0"/>
          </a:p>
        </p:txBody>
      </p:sp>
    </p:spTree>
    <p:extLst>
      <p:ext uri="{BB962C8B-B14F-4D97-AF65-F5344CB8AC3E}">
        <p14:creationId xmlns:p14="http://schemas.microsoft.com/office/powerpoint/2010/main" val="1444686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third problem </a:t>
            </a:r>
            <a:br>
              <a:rPr lang="en-US" dirty="0"/>
            </a:br>
            <a:r>
              <a:rPr lang="en-US" dirty="0"/>
              <a:t>(the law)</a:t>
            </a:r>
          </a:p>
        </p:txBody>
      </p:sp>
      <p:sp>
        <p:nvSpPr>
          <p:cNvPr id="3" name="Content Placeholder 2"/>
          <p:cNvSpPr>
            <a:spLocks noGrp="1"/>
          </p:cNvSpPr>
          <p:nvPr>
            <p:ph idx="1"/>
          </p:nvPr>
        </p:nvSpPr>
        <p:spPr/>
        <p:txBody>
          <a:bodyPr/>
          <a:lstStyle/>
          <a:p>
            <a:pPr marL="0" indent="0">
              <a:buNone/>
            </a:pPr>
            <a:r>
              <a:rPr lang="en-US" dirty="0"/>
              <a:t>Who is responsible for the law?</a:t>
            </a:r>
          </a:p>
          <a:p>
            <a:pPr marL="0" indent="0">
              <a:buNone/>
            </a:pPr>
            <a:r>
              <a:rPr lang="en-US" dirty="0"/>
              <a:t>The answer is clear: The Court!</a:t>
            </a:r>
          </a:p>
          <a:p>
            <a:pPr marL="0" indent="0">
              <a:buNone/>
            </a:pPr>
            <a:r>
              <a:rPr lang="en-US" dirty="0"/>
              <a:t>  	“Da </a:t>
            </a:r>
            <a:r>
              <a:rPr lang="en-US" dirty="0" err="1"/>
              <a:t>mihi</a:t>
            </a:r>
            <a:r>
              <a:rPr lang="en-US" dirty="0"/>
              <a:t> factum, </a:t>
            </a:r>
            <a:r>
              <a:rPr lang="en-US" dirty="0" err="1"/>
              <a:t>dabo</a:t>
            </a:r>
            <a:r>
              <a:rPr lang="en-US" dirty="0"/>
              <a:t> </a:t>
            </a:r>
            <a:r>
              <a:rPr lang="en-US" dirty="0" err="1"/>
              <a:t>tibi</a:t>
            </a:r>
            <a:r>
              <a:rPr lang="en-US" dirty="0"/>
              <a:t> </a:t>
            </a:r>
            <a:r>
              <a:rPr lang="en-US" dirty="0" err="1"/>
              <a:t>ius</a:t>
            </a:r>
            <a:r>
              <a:rPr lang="en-US" dirty="0"/>
              <a:t>”</a:t>
            </a:r>
          </a:p>
        </p:txBody>
      </p:sp>
    </p:spTree>
    <p:extLst>
      <p:ext uri="{BB962C8B-B14F-4D97-AF65-F5344CB8AC3E}">
        <p14:creationId xmlns:p14="http://schemas.microsoft.com/office/powerpoint/2010/main" val="1980426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fourth problem </a:t>
            </a:r>
            <a:br>
              <a:rPr lang="en-US" dirty="0"/>
            </a:br>
            <a:r>
              <a:rPr lang="en-US" dirty="0"/>
              <a:t>(advancement of the procedure)</a:t>
            </a:r>
          </a:p>
        </p:txBody>
      </p:sp>
      <p:sp>
        <p:nvSpPr>
          <p:cNvPr id="3" name="Content Placeholder 2"/>
          <p:cNvSpPr>
            <a:spLocks noGrp="1"/>
          </p:cNvSpPr>
          <p:nvPr>
            <p:ph idx="1"/>
          </p:nvPr>
        </p:nvSpPr>
        <p:spPr/>
        <p:txBody>
          <a:bodyPr/>
          <a:lstStyle/>
          <a:p>
            <a:r>
              <a:rPr lang="en-US" dirty="0"/>
              <a:t>	The Parties (principle of parties motion)</a:t>
            </a:r>
          </a:p>
          <a:p>
            <a:pPr marL="0" indent="0">
              <a:buNone/>
            </a:pPr>
            <a:r>
              <a:rPr lang="en-US" dirty="0"/>
              <a:t>or</a:t>
            </a:r>
          </a:p>
          <a:p>
            <a:r>
              <a:rPr lang="en-US" dirty="0"/>
              <a:t>	The Court (principle of court’s motion)</a:t>
            </a:r>
          </a:p>
          <a:p>
            <a:endParaRPr lang="en-US" dirty="0"/>
          </a:p>
          <a:p>
            <a:pPr marL="0" indent="0">
              <a:buNone/>
            </a:pPr>
            <a:r>
              <a:rPr lang="en-US" dirty="0"/>
              <a:t>Art. 108 of the Greek Civil Procedure Code prefers the first solution. </a:t>
            </a:r>
          </a:p>
        </p:txBody>
      </p:sp>
    </p:spTree>
    <p:extLst>
      <p:ext uri="{BB962C8B-B14F-4D97-AF65-F5344CB8AC3E}">
        <p14:creationId xmlns:p14="http://schemas.microsoft.com/office/powerpoint/2010/main" val="2976642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A4C224-CD93-C244-8ADC-B07B4F0DB867}"/>
              </a:ext>
            </a:extLst>
          </p:cNvPr>
          <p:cNvSpPr>
            <a:spLocks noGrp="1"/>
          </p:cNvSpPr>
          <p:nvPr>
            <p:ph type="title"/>
          </p:nvPr>
        </p:nvSpPr>
        <p:spPr/>
        <p:txBody>
          <a:bodyPr>
            <a:normAutofit/>
          </a:bodyPr>
          <a:lstStyle/>
          <a:p>
            <a:pPr algn="ctr"/>
            <a:endParaRPr lang="el-GR" dirty="0"/>
          </a:p>
        </p:txBody>
      </p:sp>
      <p:sp>
        <p:nvSpPr>
          <p:cNvPr id="3" name="Θέση περιεχομένου 2">
            <a:extLst>
              <a:ext uri="{FF2B5EF4-FFF2-40B4-BE49-F238E27FC236}">
                <a16:creationId xmlns:a16="http://schemas.microsoft.com/office/drawing/2014/main" id="{5D978DA3-3FEE-034E-B431-495F306AA932}"/>
              </a:ext>
            </a:extLst>
          </p:cNvPr>
          <p:cNvSpPr>
            <a:spLocks noGrp="1"/>
          </p:cNvSpPr>
          <p:nvPr>
            <p:ph idx="1"/>
          </p:nvPr>
        </p:nvSpPr>
        <p:spPr>
          <a:xfrm>
            <a:off x="838200" y="1817648"/>
            <a:ext cx="9731939" cy="5040352"/>
          </a:xfrm>
        </p:spPr>
        <p:txBody>
          <a:bodyPr>
            <a:normAutofit/>
          </a:bodyPr>
          <a:lstStyle/>
          <a:p>
            <a:pPr marL="0" indent="0" algn="just">
              <a:buNone/>
            </a:pPr>
            <a:r>
              <a:rPr lang="en-US" sz="3500" dirty="0"/>
              <a:t>The Fifth Problem: Can the parties produce factual allegations and evidence at any point of the procedure?</a:t>
            </a:r>
          </a:p>
          <a:p>
            <a:pPr marL="0" indent="0" algn="just">
              <a:buNone/>
            </a:pPr>
            <a:endParaRPr lang="en-US" sz="3500" dirty="0"/>
          </a:p>
          <a:p>
            <a:pPr marL="0" indent="0" algn="just">
              <a:buNone/>
            </a:pPr>
            <a:r>
              <a:rPr lang="en-US" i="1" dirty="0"/>
              <a:t>The Principle of Concentration: </a:t>
            </a:r>
            <a:r>
              <a:rPr lang="en-US" dirty="0"/>
              <a:t>This principle rejects the possibility of the parties submitting their factual allegations at anytime throughout the unfolding of the case.</a:t>
            </a:r>
          </a:p>
          <a:p>
            <a:pPr marL="0" indent="0" algn="just">
              <a:buNone/>
            </a:pPr>
            <a:endParaRPr lang="el-GR" dirty="0"/>
          </a:p>
          <a:p>
            <a:endParaRPr lang="el-GR" dirty="0"/>
          </a:p>
        </p:txBody>
      </p:sp>
    </p:spTree>
    <p:extLst>
      <p:ext uri="{BB962C8B-B14F-4D97-AF65-F5344CB8AC3E}">
        <p14:creationId xmlns:p14="http://schemas.microsoft.com/office/powerpoint/2010/main" val="2974809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55F316-44A2-463B-F931-D03A61EF44E3}"/>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FB06F90D-D920-261F-AABB-C03D131A626D}"/>
              </a:ext>
            </a:extLst>
          </p:cNvPr>
          <p:cNvSpPr>
            <a:spLocks noGrp="1"/>
          </p:cNvSpPr>
          <p:nvPr>
            <p:ph idx="1"/>
          </p:nvPr>
        </p:nvSpPr>
        <p:spPr/>
        <p:txBody>
          <a:bodyPr/>
          <a:lstStyle/>
          <a:p>
            <a:pPr marL="0" indent="0" algn="just">
              <a:buNone/>
            </a:pPr>
            <a:r>
              <a:rPr lang="en-US" sz="3500" dirty="0"/>
              <a:t>The sixth problem</a:t>
            </a:r>
            <a:r>
              <a:rPr lang="de-AT" sz="3500" dirty="0"/>
              <a:t>:</a:t>
            </a:r>
            <a:r>
              <a:rPr lang="en-US" sz="3500" dirty="0"/>
              <a:t> Oral or written Procedure?</a:t>
            </a:r>
            <a:endParaRPr lang="el-GR" sz="3500" dirty="0"/>
          </a:p>
          <a:p>
            <a:pPr marL="0" indent="0" algn="just">
              <a:buNone/>
            </a:pPr>
            <a:endParaRPr lang="en-US" dirty="0"/>
          </a:p>
          <a:p>
            <a:pPr marL="0" indent="0" algn="just">
              <a:buNone/>
            </a:pPr>
            <a:r>
              <a:rPr lang="en-US" dirty="0"/>
              <a:t>After successive amendments, the Code of Civil Procedure, in its present form, has introduced a mixed system, combining both oral and written procedures, basically depending on the nature of some specific disputes.</a:t>
            </a:r>
            <a:endParaRPr lang="el-GR" dirty="0"/>
          </a:p>
          <a:p>
            <a:pPr marL="0" indent="0" algn="just">
              <a:buNone/>
            </a:pPr>
            <a:endParaRPr lang="el-GR" dirty="0"/>
          </a:p>
        </p:txBody>
      </p:sp>
    </p:spTree>
    <p:extLst>
      <p:ext uri="{BB962C8B-B14F-4D97-AF65-F5344CB8AC3E}">
        <p14:creationId xmlns:p14="http://schemas.microsoft.com/office/powerpoint/2010/main" val="3053588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899510-8AC9-AE63-8C9C-36C437D8DB8F}"/>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DF47B173-E9C0-2C1B-8235-91A0C400B07F}"/>
              </a:ext>
            </a:extLst>
          </p:cNvPr>
          <p:cNvSpPr>
            <a:spLocks noGrp="1"/>
          </p:cNvSpPr>
          <p:nvPr>
            <p:ph idx="1"/>
          </p:nvPr>
        </p:nvSpPr>
        <p:spPr/>
        <p:txBody>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0" u="none" strike="noStrike" kern="1200" cap="none" spc="0" normalizeH="0" baseline="0" noProof="0" dirty="0">
                <a:ln>
                  <a:noFill/>
                </a:ln>
                <a:solidFill>
                  <a:prstClr val="black"/>
                </a:solidFill>
                <a:effectLst/>
                <a:uLnTx/>
                <a:uFillTx/>
                <a:latin typeface="Calibri" panose="020F0502020204030204"/>
                <a:ea typeface="+mn-ea"/>
                <a:cs typeface="+mn-cs"/>
              </a:rPr>
              <a:t>The seventh problem: Should the judge </a:t>
            </a:r>
            <a:r>
              <a:rPr lang="en-US" sz="3500" dirty="0">
                <a:solidFill>
                  <a:prstClr val="black"/>
                </a:solidFill>
                <a:latin typeface="Calibri" panose="020F0502020204030204"/>
              </a:rPr>
              <a:t>have an active or a passive role?</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l-GR" sz="3500" b="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Notwithstanding restrictions deriving from the principle of party presentation, the court has the duty to intervene and help the parties to properly expose their factual statements.</a:t>
            </a:r>
            <a:endPar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l-GR" dirty="0"/>
          </a:p>
        </p:txBody>
      </p:sp>
    </p:spTree>
    <p:extLst>
      <p:ext uri="{BB962C8B-B14F-4D97-AF65-F5344CB8AC3E}">
        <p14:creationId xmlns:p14="http://schemas.microsoft.com/office/powerpoint/2010/main" val="1718080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9064B8-7648-75A2-EB81-EBC250AAC059}"/>
              </a:ext>
            </a:extLst>
          </p:cNvPr>
          <p:cNvSpPr>
            <a:spLocks noGrp="1"/>
          </p:cNvSpPr>
          <p:nvPr>
            <p:ph type="title"/>
          </p:nvPr>
        </p:nvSpPr>
        <p:spPr/>
        <p:txBody>
          <a:bodyPr/>
          <a:lstStyle/>
          <a:p>
            <a:r>
              <a:rPr lang="en-US" b="1" dirty="0"/>
              <a:t>Constitutional fundaments of Civil Procedure</a:t>
            </a:r>
            <a:endParaRPr lang="el-GR" b="1" dirty="0"/>
          </a:p>
        </p:txBody>
      </p:sp>
      <p:sp>
        <p:nvSpPr>
          <p:cNvPr id="3" name="Θέση περιεχομένου 2">
            <a:extLst>
              <a:ext uri="{FF2B5EF4-FFF2-40B4-BE49-F238E27FC236}">
                <a16:creationId xmlns:a16="http://schemas.microsoft.com/office/drawing/2014/main" id="{428DB17C-2F47-EB9A-BAC3-16246F40AF0D}"/>
              </a:ext>
            </a:extLst>
          </p:cNvPr>
          <p:cNvSpPr>
            <a:spLocks noGrp="1"/>
          </p:cNvSpPr>
          <p:nvPr>
            <p:ph idx="1"/>
          </p:nvPr>
        </p:nvSpPr>
        <p:spPr/>
        <p:txBody>
          <a:bodyPr>
            <a:normAutofit fontScale="92500" lnSpcReduction="20000"/>
          </a:bodyPr>
          <a:lstStyle/>
          <a:p>
            <a:pPr algn="just"/>
            <a:r>
              <a:rPr lang="en-US" dirty="0"/>
              <a:t>Greece is also party to the </a:t>
            </a:r>
            <a:r>
              <a:rPr lang="en-US" b="1" dirty="0"/>
              <a:t>Convention of Rome for the Protection of Human Rights and Fundamental Freedoms</a:t>
            </a:r>
            <a:r>
              <a:rPr lang="en-US" dirty="0"/>
              <a:t> of 4 November 1950, with its Protocols. Fundamental Guarantees of this Convention, and more specifically its Art. 6 § 1, have consequently become “an integral part of domestic Greek law” and “prevail over any contrary provision of the law” (Art. 28 § 1 of the Constitution).</a:t>
            </a:r>
          </a:p>
          <a:p>
            <a:pPr algn="just"/>
            <a:r>
              <a:rPr lang="en-US" b="1" dirty="0"/>
              <a:t>Establishment of Courts by Law</a:t>
            </a:r>
            <a:r>
              <a:rPr lang="en-US" dirty="0"/>
              <a:t>: According to Art. 8 § 1 of the Constitution, “No person shall against his will be deprived of the judge assigned to him by law”</a:t>
            </a:r>
            <a:r>
              <a:rPr lang="el-GR" dirty="0"/>
              <a:t> (</a:t>
            </a:r>
            <a:r>
              <a:rPr lang="en-US" b="1" dirty="0"/>
              <a:t>right to a lawful/natural judge</a:t>
            </a:r>
            <a:r>
              <a:rPr lang="en-US" dirty="0"/>
              <a:t>)</a:t>
            </a:r>
          </a:p>
          <a:p>
            <a:pPr algn="just"/>
            <a:r>
              <a:rPr lang="en-US" b="1" dirty="0"/>
              <a:t>Independence and Impartiality of the Judiciary</a:t>
            </a:r>
            <a:r>
              <a:rPr lang="en-US" dirty="0"/>
              <a:t>: “Judges. ….. enjoy functional and personal independence. Judges shall in the discharge of their duties be subject only to the Constitution and the laws (Art. 87 §§ 1, 2 of the Constitution).</a:t>
            </a:r>
          </a:p>
          <a:p>
            <a:endParaRPr lang="el-GR" dirty="0"/>
          </a:p>
        </p:txBody>
      </p:sp>
    </p:spTree>
    <p:extLst>
      <p:ext uri="{BB962C8B-B14F-4D97-AF65-F5344CB8AC3E}">
        <p14:creationId xmlns:p14="http://schemas.microsoft.com/office/powerpoint/2010/main" val="4229935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7C404A-9379-620A-6FAD-0D6A6E909E35}"/>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F898413E-D2FF-3694-0772-DF67152C0310}"/>
              </a:ext>
            </a:extLst>
          </p:cNvPr>
          <p:cNvSpPr>
            <a:spLocks noGrp="1"/>
          </p:cNvSpPr>
          <p:nvPr>
            <p:ph idx="1"/>
          </p:nvPr>
        </p:nvSpPr>
        <p:spPr/>
        <p:txBody>
          <a:bodyPr>
            <a:no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Review of Unconstitutional Ordinary Legislation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The courts shall be bound not to apply laws, the contents of which are contrary to the Constitution (Art. 93 § 4 of the Constitution).</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Access to Justice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According to Art. 20 § 1 of the Greek Constitution, “Every person shall be entitled to receive legal protection by the courts as specified by law”. Through a wider wording than that of the German Constitution (Art. 19 § 4 of the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Grundgesetz</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this provision is regarded as belonging to the highest level of constitutional guarantees and as containing a procedural individual right. It is more particularly defined as guaranteeing the rendition of a judicial decision on its merits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Justizgewährungsanspruch</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 the sense of the right to a due process of law and to a completely accessible, accelerated and effective system of justice. It is accordingly considered as covering all forms of legal protection (cognitive proceedings, provisional remedies and enforcement proceedings).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Right of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defence</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 20 § 2 of the Greek Constitution).</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Equality of the parties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 4 § 1 of the Constitution).</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Publicity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(Art. 93 §§ 2, 3 of the Constitution).</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Reasoning of Judicial Decisions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 93 § 3 of the Constitution).</a:t>
            </a:r>
            <a:endParaRPr lang="el-GR" sz="1800" dirty="0"/>
          </a:p>
        </p:txBody>
      </p:sp>
    </p:spTree>
    <p:extLst>
      <p:ext uri="{BB962C8B-B14F-4D97-AF65-F5344CB8AC3E}">
        <p14:creationId xmlns:p14="http://schemas.microsoft.com/office/powerpoint/2010/main" val="2630523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838</Words>
  <Application>Microsoft Office PowerPoint</Application>
  <PresentationFormat>Ευρεία οθόνη</PresentationFormat>
  <Paragraphs>48</Paragraphs>
  <Slides>10</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10</vt:i4>
      </vt:variant>
    </vt:vector>
  </HeadingPairs>
  <TitlesOfParts>
    <vt:vector size="14" baseType="lpstr">
      <vt:lpstr>Arial</vt:lpstr>
      <vt:lpstr>Calibri</vt:lpstr>
      <vt:lpstr>Calibri Light</vt:lpstr>
      <vt:lpstr>Office Theme</vt:lpstr>
      <vt:lpstr>Civil Procedure Law</vt:lpstr>
      <vt:lpstr>The first problem  (initiation, extent and end of the proceedings)</vt:lpstr>
      <vt:lpstr>The second problem  (facts and means of proof)</vt:lpstr>
      <vt:lpstr>The third problem  (the law)</vt:lpstr>
      <vt:lpstr>The fourth problem  (advancement of the procedure)</vt:lpstr>
      <vt:lpstr>Παρουσίαση του PowerPoint</vt:lpstr>
      <vt:lpstr>Παρουσίαση του PowerPoint</vt:lpstr>
      <vt:lpstr>Παρουσίαση του PowerPoint</vt:lpstr>
      <vt:lpstr>Constitutional fundaments of Civil Procedure</vt:lpstr>
      <vt:lpstr>Παρουσίαση του PowerPoint</vt:lpstr>
    </vt:vector>
  </TitlesOfParts>
  <Company>Bank of Greece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Markoulakis Michail</dc:creator>
  <cp:lastModifiedBy>michalis markoulakis</cp:lastModifiedBy>
  <cp:revision>10</cp:revision>
  <dcterms:created xsi:type="dcterms:W3CDTF">2022-10-19T12:28:22Z</dcterms:created>
  <dcterms:modified xsi:type="dcterms:W3CDTF">2026-10-28T18:21:43Z</dcterms:modified>
</cp:coreProperties>
</file>