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9" r:id="rId2"/>
    <p:sldId id="308" r:id="rId3"/>
    <p:sldId id="318" r:id="rId4"/>
    <p:sldId id="329" r:id="rId5"/>
    <p:sldId id="319" r:id="rId6"/>
    <p:sldId id="320" r:id="rId7"/>
    <p:sldId id="321" r:id="rId8"/>
    <p:sldId id="322" r:id="rId9"/>
    <p:sldId id="330" r:id="rId10"/>
    <p:sldId id="323" r:id="rId11"/>
    <p:sldId id="324" r:id="rId12"/>
    <p:sldId id="325" r:id="rId13"/>
    <p:sldId id="326" r:id="rId14"/>
    <p:sldId id="327" r:id="rId15"/>
    <p:sldId id="328" r:id="rId16"/>
    <p:sldId id="331" r:id="rId17"/>
    <p:sldId id="337" r:id="rId18"/>
    <p:sldId id="333" r:id="rId19"/>
    <p:sldId id="334" r:id="rId20"/>
    <p:sldId id="335" r:id="rId21"/>
    <p:sldId id="312" r:id="rId22"/>
    <p:sldId id="313" r:id="rId23"/>
    <p:sldId id="314" r:id="rId24"/>
    <p:sldId id="315" r:id="rId25"/>
    <p:sldId id="310" r:id="rId26"/>
    <p:sldId id="288" r:id="rId27"/>
    <p:sldId id="339" r:id="rId28"/>
    <p:sldId id="290" r:id="rId29"/>
    <p:sldId id="291" r:id="rId30"/>
    <p:sldId id="292" r:id="rId31"/>
    <p:sldId id="293" r:id="rId32"/>
    <p:sldId id="294" r:id="rId33"/>
    <p:sldId id="295" r:id="rId34"/>
    <p:sldId id="297" r:id="rId35"/>
    <p:sldId id="298" r:id="rId36"/>
    <p:sldId id="340" r:id="rId37"/>
    <p:sldId id="307" r:id="rId38"/>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HEUSDEN Bernard" initials="VB" lastIdx="0" clrIdx="0">
    <p:extLst>
      <p:ext uri="{19B8F6BF-5375-455C-9EA6-DF929625EA0E}">
        <p15:presenceInfo xmlns:p15="http://schemas.microsoft.com/office/powerpoint/2012/main" userId="S-1-5-21-725345543-1993962763-1060284298-1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F4F4F"/>
    <a:srgbClr val="141313"/>
    <a:srgbClr val="474746"/>
    <a:srgbClr val="323030"/>
    <a:srgbClr val="811A20"/>
    <a:srgbClr val="18233A"/>
    <a:srgbClr val="631D1D"/>
    <a:srgbClr val="62616E"/>
    <a:srgbClr val="053C7B"/>
    <a:srgbClr val="ACD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83" autoAdjust="0"/>
    <p:restoredTop sz="90421" autoAdjust="0"/>
  </p:normalViewPr>
  <p:slideViewPr>
    <p:cSldViewPr>
      <p:cViewPr varScale="1">
        <p:scale>
          <a:sx n="80" d="100"/>
          <a:sy n="80" d="100"/>
        </p:scale>
        <p:origin x="13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4D8A6-E91F-2349-9524-29B4C5A5DC24}" type="datetimeFigureOut">
              <a:rPr lang="nl-NL" smtClean="0"/>
              <a:pPr/>
              <a:t>31-10-2019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21A2C-3C7C-D545-A329-5793AF5DBC8F}" type="slidenum">
              <a:rPr lang="nl-NL" smtClean="0"/>
              <a:pPr/>
              <a:t>‹#›</a:t>
            </a:fld>
            <a:endParaRPr lang="nl-NL"/>
          </a:p>
        </p:txBody>
      </p:sp>
    </p:spTree>
    <p:extLst>
      <p:ext uri="{BB962C8B-B14F-4D97-AF65-F5344CB8AC3E}">
        <p14:creationId xmlns:p14="http://schemas.microsoft.com/office/powerpoint/2010/main" val="1068627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Afbeelding 11" descr="foto-1.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7535"/>
          <a:stretch/>
        </p:blipFill>
        <p:spPr>
          <a:xfrm>
            <a:off x="0" y="0"/>
            <a:ext cx="9144000" cy="3870745"/>
          </a:xfrm>
          <a:prstGeom prst="rect">
            <a:avLst/>
          </a:prstGeom>
        </p:spPr>
      </p:pic>
      <p:pic>
        <p:nvPicPr>
          <p:cNvPr id="14" name="Afbeelding 13" descr="logo-slide-tite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79512" y="188640"/>
            <a:ext cx="8784976" cy="6535682"/>
          </a:xfrm>
          <a:prstGeom prst="rect">
            <a:avLst/>
          </a:prstGeom>
        </p:spPr>
      </p:pic>
      <p:sp>
        <p:nvSpPr>
          <p:cNvPr id="2" name="Title 1"/>
          <p:cNvSpPr>
            <a:spLocks noGrp="1"/>
          </p:cNvSpPr>
          <p:nvPr>
            <p:ph type="ctrTitle"/>
          </p:nvPr>
        </p:nvSpPr>
        <p:spPr>
          <a:xfrm>
            <a:off x="1403648" y="4293096"/>
            <a:ext cx="6984776" cy="630982"/>
          </a:xfrm>
        </p:spPr>
        <p:txBody>
          <a:bodyPr>
            <a:normAutofit/>
          </a:bodyPr>
          <a:lstStyle>
            <a:lvl1pPr algn="l">
              <a:defRPr sz="3200" b="1">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nl-BE" dirty="0"/>
          </a:p>
        </p:txBody>
      </p:sp>
      <p:sp>
        <p:nvSpPr>
          <p:cNvPr id="3" name="Subtitle 2"/>
          <p:cNvSpPr>
            <a:spLocks noGrp="1"/>
          </p:cNvSpPr>
          <p:nvPr>
            <p:ph type="subTitle" idx="1"/>
          </p:nvPr>
        </p:nvSpPr>
        <p:spPr>
          <a:xfrm>
            <a:off x="1403648" y="4941122"/>
            <a:ext cx="6984776" cy="432048"/>
          </a:xfrm>
        </p:spPr>
        <p:txBody>
          <a:bodyPr>
            <a:normAutofit/>
          </a:bodyPr>
          <a:lstStyle>
            <a:lvl1pPr marL="0" indent="0" algn="l">
              <a:buNone/>
              <a:defRPr sz="2000">
                <a:solidFill>
                  <a:srgbClr val="4F4F4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BE" dirty="0"/>
          </a:p>
        </p:txBody>
      </p:sp>
    </p:spTree>
    <p:extLst>
      <p:ext uri="{BB962C8B-B14F-4D97-AF65-F5344CB8AC3E}">
        <p14:creationId xmlns:p14="http://schemas.microsoft.com/office/powerpoint/2010/main" val="121482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Afbeelding 6" descr="logo-slid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76200"/>
            <a:ext cx="8869680" cy="6687312"/>
          </a:xfrm>
          <a:prstGeom prst="rect">
            <a:avLst/>
          </a:prstGeom>
        </p:spPr>
      </p:pic>
      <p:sp>
        <p:nvSpPr>
          <p:cNvPr id="2" name="Title 1"/>
          <p:cNvSpPr>
            <a:spLocks noGrp="1"/>
          </p:cNvSpPr>
          <p:nvPr>
            <p:ph type="title"/>
          </p:nvPr>
        </p:nvSpPr>
        <p:spPr>
          <a:xfrm>
            <a:off x="251520" y="188640"/>
            <a:ext cx="8640960" cy="549844"/>
          </a:xfrm>
          <a:ln>
            <a:noFill/>
          </a:ln>
        </p:spPr>
        <p:txBody>
          <a:bodyPr>
            <a:normAutofit/>
          </a:bodyPr>
          <a:lstStyle>
            <a:lvl1pPr algn="l">
              <a:defRPr sz="24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nl-BE" dirty="0"/>
          </a:p>
        </p:txBody>
      </p:sp>
      <p:sp>
        <p:nvSpPr>
          <p:cNvPr id="3" name="Content Placeholder 2"/>
          <p:cNvSpPr>
            <a:spLocks noGrp="1"/>
          </p:cNvSpPr>
          <p:nvPr>
            <p:ph idx="1"/>
          </p:nvPr>
        </p:nvSpPr>
        <p:spPr>
          <a:xfrm>
            <a:off x="251520" y="836712"/>
            <a:ext cx="8640960" cy="5040560"/>
          </a:xfrm>
        </p:spPr>
        <p:txBody>
          <a:bodyPr/>
          <a:lstStyle>
            <a:lvl1pPr>
              <a:buFont typeface="Wingdings" pitchFamily="2" charset="2"/>
              <a:buChar char="§"/>
              <a:defRPr sz="2800">
                <a:solidFill>
                  <a:srgbClr val="474746"/>
                </a:solidFill>
                <a:latin typeface="Verdana" pitchFamily="34" charset="0"/>
                <a:ea typeface="Verdana" pitchFamily="34" charset="0"/>
                <a:cs typeface="Verdana" pitchFamily="34" charset="0"/>
              </a:defRPr>
            </a:lvl1pPr>
            <a:lvl2pPr>
              <a:buFont typeface="Wingdings" pitchFamily="2" charset="2"/>
              <a:buChar char="§"/>
              <a:defRPr sz="2400">
                <a:solidFill>
                  <a:srgbClr val="474746"/>
                </a:solidFill>
                <a:latin typeface="Verdana" pitchFamily="34" charset="0"/>
                <a:ea typeface="Verdana" pitchFamily="34" charset="0"/>
                <a:cs typeface="Verdana" pitchFamily="34" charset="0"/>
              </a:defRPr>
            </a:lvl2pPr>
            <a:lvl3pPr>
              <a:buFont typeface="Wingdings" pitchFamily="2" charset="2"/>
              <a:buChar char="§"/>
              <a:defRPr sz="2000">
                <a:solidFill>
                  <a:srgbClr val="474746"/>
                </a:solidFill>
                <a:latin typeface="Verdana" pitchFamily="34" charset="0"/>
                <a:ea typeface="Verdana" pitchFamily="34" charset="0"/>
                <a:cs typeface="Verdana" pitchFamily="34" charset="0"/>
              </a:defRPr>
            </a:lvl3pPr>
            <a:lvl4pPr>
              <a:buFont typeface="Wingdings" pitchFamily="2" charset="2"/>
              <a:buChar char="§"/>
              <a:defRPr sz="1600">
                <a:solidFill>
                  <a:srgbClr val="474746"/>
                </a:solidFill>
                <a:latin typeface="Verdana" pitchFamily="34" charset="0"/>
                <a:ea typeface="Verdana" pitchFamily="34" charset="0"/>
                <a:cs typeface="Verdana" pitchFamily="34" charset="0"/>
              </a:defRPr>
            </a:lvl4pPr>
            <a:lvl5pPr>
              <a:buFont typeface="Wingdings" pitchFamily="2" charset="2"/>
              <a:buChar char="§"/>
              <a:defRPr sz="1600">
                <a:solidFill>
                  <a:srgbClr val="474746"/>
                </a:solidFill>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16" name="Date Placeholder 3"/>
          <p:cNvSpPr>
            <a:spLocks noGrp="1"/>
          </p:cNvSpPr>
          <p:nvPr>
            <p:ph type="dt" sz="half" idx="10"/>
          </p:nvPr>
        </p:nvSpPr>
        <p:spPr>
          <a:xfrm>
            <a:off x="179512" y="6381328"/>
            <a:ext cx="2133600" cy="365125"/>
          </a:xfrm>
        </p:spPr>
        <p:txBody>
          <a:bodyPr/>
          <a:lstStyle>
            <a:lvl1pPr>
              <a:defRPr/>
            </a:lvl1pPr>
          </a:lstStyle>
          <a:p>
            <a:fld id="{6559652E-C199-334F-9320-471B095246A8}" type="datetime1">
              <a:rPr lang="nl-BE"/>
              <a:pPr/>
              <a:t>31/10/2019</a:t>
            </a:fld>
            <a:endParaRPr lang="nl-BE" dirty="0"/>
          </a:p>
        </p:txBody>
      </p:sp>
      <p:sp>
        <p:nvSpPr>
          <p:cNvPr id="17" name="Footer Placeholder 4"/>
          <p:cNvSpPr>
            <a:spLocks noGrp="1"/>
          </p:cNvSpPr>
          <p:nvPr>
            <p:ph type="ftr" sz="quarter" idx="11"/>
          </p:nvPr>
        </p:nvSpPr>
        <p:spPr>
          <a:xfrm>
            <a:off x="2411760" y="6381328"/>
            <a:ext cx="4464496" cy="365125"/>
          </a:xfrm>
        </p:spPr>
        <p:txBody>
          <a:bodyPr/>
          <a:lstStyle>
            <a:lvl1pPr>
              <a:defRPr/>
            </a:lvl1pPr>
          </a:lstStyle>
          <a:p>
            <a:pPr>
              <a:defRPr/>
            </a:pPr>
            <a:endParaRPr lang="nl-BE" dirty="0"/>
          </a:p>
        </p:txBody>
      </p:sp>
      <p:sp>
        <p:nvSpPr>
          <p:cNvPr id="18" name="Slide Number Placeholder 5"/>
          <p:cNvSpPr>
            <a:spLocks noGrp="1"/>
          </p:cNvSpPr>
          <p:nvPr>
            <p:ph type="sldNum" sz="quarter" idx="12"/>
          </p:nvPr>
        </p:nvSpPr>
        <p:spPr>
          <a:xfrm>
            <a:off x="6948264" y="6382916"/>
            <a:ext cx="752475" cy="365125"/>
          </a:xfrm>
        </p:spPr>
        <p:txBody>
          <a:bodyPr/>
          <a:lstStyle>
            <a:lvl1pPr>
              <a:defRPr/>
            </a:lvl1pPr>
          </a:lstStyle>
          <a:p>
            <a:fld id="{BBB2625E-E22D-324D-B6D3-F6234E5E9FE9}" type="slidenum">
              <a:rPr lang="nl-BE"/>
              <a:pPr/>
              <a:t>‹#›</a:t>
            </a:fld>
            <a:endParaRPr lang="nl-BE"/>
          </a:p>
        </p:txBody>
      </p:sp>
    </p:spTree>
    <p:extLst>
      <p:ext uri="{BB962C8B-B14F-4D97-AF65-F5344CB8AC3E}">
        <p14:creationId xmlns:p14="http://schemas.microsoft.com/office/powerpoint/2010/main" val="147664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hthoek 7"/>
          <p:cNvSpPr/>
          <p:nvPr userDrawn="1"/>
        </p:nvSpPr>
        <p:spPr>
          <a:xfrm>
            <a:off x="0" y="0"/>
            <a:ext cx="9144000" cy="6858000"/>
          </a:xfrm>
          <a:prstGeom prst="rect">
            <a:avLst/>
          </a:prstGeom>
          <a:solidFill>
            <a:srgbClr val="C62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descr="logo-slide-titel-wi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1520" y="224468"/>
            <a:ext cx="8640960" cy="6402670"/>
          </a:xfrm>
          <a:prstGeom prst="rect">
            <a:avLst/>
          </a:prstGeom>
        </p:spPr>
      </p:pic>
      <p:sp>
        <p:nvSpPr>
          <p:cNvPr id="10" name="Title 1"/>
          <p:cNvSpPr>
            <a:spLocks noGrp="1"/>
          </p:cNvSpPr>
          <p:nvPr>
            <p:ph type="ctrTitle" hasCustomPrompt="1"/>
          </p:nvPr>
        </p:nvSpPr>
        <p:spPr>
          <a:xfrm>
            <a:off x="755576" y="836712"/>
            <a:ext cx="6984776" cy="630982"/>
          </a:xfrm>
        </p:spPr>
        <p:txBody>
          <a:bodyPr>
            <a:normAutofit/>
          </a:bodyPr>
          <a:lstStyle>
            <a:lvl1pPr algn="l">
              <a:defRPr sz="3200" b="1">
                <a:solidFill>
                  <a:schemeClr val="bg1"/>
                </a:solidFill>
                <a:latin typeface="Verdana" pitchFamily="34" charset="0"/>
                <a:ea typeface="Verdana" pitchFamily="34" charset="0"/>
                <a:cs typeface="Verdana" pitchFamily="34" charset="0"/>
              </a:defRPr>
            </a:lvl1pPr>
          </a:lstStyle>
          <a:p>
            <a:r>
              <a:rPr lang="en-US" dirty="0" err="1" smtClean="0"/>
              <a:t>Titel</a:t>
            </a:r>
            <a:r>
              <a:rPr lang="en-US" dirty="0" smtClean="0"/>
              <a:t> </a:t>
            </a:r>
            <a:r>
              <a:rPr lang="en-US" dirty="0" err="1" smtClean="0"/>
              <a:t>tussenslide</a:t>
            </a:r>
            <a:endParaRPr lang="nl-BE" dirty="0"/>
          </a:p>
        </p:txBody>
      </p:sp>
      <p:sp>
        <p:nvSpPr>
          <p:cNvPr id="11" name="Subtitle 2"/>
          <p:cNvSpPr>
            <a:spLocks noGrp="1"/>
          </p:cNvSpPr>
          <p:nvPr>
            <p:ph type="subTitle" idx="1" hasCustomPrompt="1"/>
          </p:nvPr>
        </p:nvSpPr>
        <p:spPr>
          <a:xfrm>
            <a:off x="755576" y="1484738"/>
            <a:ext cx="6984776" cy="432048"/>
          </a:xfrm>
        </p:spPr>
        <p:txBody>
          <a:bodyPr>
            <a:normAutofit/>
          </a:bodyPr>
          <a:lstStyle>
            <a:lvl1pPr marL="0" indent="0" algn="l">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Ondertitel</a:t>
            </a:r>
            <a:r>
              <a:rPr lang="en-US" dirty="0" smtClean="0"/>
              <a:t> </a:t>
            </a:r>
            <a:r>
              <a:rPr lang="en-US" dirty="0" err="1" smtClean="0"/>
              <a:t>tussenslide</a:t>
            </a:r>
            <a:endParaRPr lang="nl-BE" dirty="0"/>
          </a:p>
        </p:txBody>
      </p:sp>
    </p:spTree>
    <p:extLst>
      <p:ext uri="{BB962C8B-B14F-4D97-AF65-F5344CB8AC3E}">
        <p14:creationId xmlns:p14="http://schemas.microsoft.com/office/powerpoint/2010/main" val="3863296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nl-B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C988CC6-97EB-4A45-9195-47EF7C52919D}" type="datetime1">
              <a:rPr lang="nl-BE"/>
              <a:pPr/>
              <a:t>31/10/2019</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0476D89C-E8B9-AE4E-B6DF-5DF853DAFA02}" type="slidenum">
              <a:rPr lang="nl-BE"/>
              <a:pPr/>
              <a:t>‹#›</a:t>
            </a:fld>
            <a:endParaRPr lang="nl-BE"/>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411148" y="4149080"/>
            <a:ext cx="6984776" cy="630982"/>
          </a:xfrm>
        </p:spPr>
        <p:txBody>
          <a:bodyPr>
            <a:noAutofit/>
          </a:bodyPr>
          <a:lstStyle/>
          <a:p>
            <a:r>
              <a:rPr lang="en-US" sz="2400" dirty="0"/>
              <a:t>Two hot topics in environmental law: climate change and environmental </a:t>
            </a:r>
            <a:r>
              <a:rPr lang="en-US" sz="2400" dirty="0" smtClean="0"/>
              <a:t>assessment</a:t>
            </a:r>
            <a:endParaRPr lang="nl-NL" sz="2400" dirty="0"/>
          </a:p>
        </p:txBody>
      </p:sp>
      <p:sp>
        <p:nvSpPr>
          <p:cNvPr id="5" name="Subtitel 4"/>
          <p:cNvSpPr>
            <a:spLocks noGrp="1"/>
          </p:cNvSpPr>
          <p:nvPr>
            <p:ph type="subTitle" idx="1"/>
          </p:nvPr>
        </p:nvSpPr>
        <p:spPr>
          <a:xfrm>
            <a:off x="1411148" y="5013176"/>
            <a:ext cx="6984776" cy="432048"/>
          </a:xfrm>
        </p:spPr>
        <p:txBody>
          <a:bodyPr>
            <a:noAutofit/>
          </a:bodyPr>
          <a:lstStyle/>
          <a:p>
            <a:r>
              <a:rPr lang="fr-FR" dirty="0" smtClean="0">
                <a:solidFill>
                  <a:schemeClr val="tx1"/>
                </a:solidFill>
              </a:rPr>
              <a:t>Prof. </a:t>
            </a:r>
            <a:r>
              <a:rPr lang="fr-FR" dirty="0" err="1" smtClean="0">
                <a:solidFill>
                  <a:schemeClr val="tx1"/>
                </a:solidFill>
              </a:rPr>
              <a:t>dr</a:t>
            </a:r>
            <a:r>
              <a:rPr lang="fr-FR" dirty="0" smtClean="0">
                <a:solidFill>
                  <a:schemeClr val="tx1"/>
                </a:solidFill>
              </a:rPr>
              <a:t>. Bernard </a:t>
            </a:r>
            <a:r>
              <a:rPr lang="fr-FR" dirty="0" err="1" smtClean="0">
                <a:solidFill>
                  <a:schemeClr val="tx1"/>
                </a:solidFill>
              </a:rPr>
              <a:t>Vanheusden</a:t>
            </a:r>
            <a:endParaRPr lang="fr-FR" dirty="0" smtClean="0">
              <a:solidFill>
                <a:schemeClr val="tx1"/>
              </a:solidFill>
            </a:endParaRPr>
          </a:p>
          <a:p>
            <a:r>
              <a:rPr lang="fr-FR" sz="1600" dirty="0" err="1" smtClean="0">
                <a:solidFill>
                  <a:schemeClr val="tx1"/>
                </a:solidFill>
              </a:rPr>
              <a:t>Faculty</a:t>
            </a:r>
            <a:r>
              <a:rPr lang="fr-FR" sz="1600" dirty="0" smtClean="0">
                <a:solidFill>
                  <a:schemeClr val="tx1"/>
                </a:solidFill>
              </a:rPr>
              <a:t> of Law, Hasselt </a:t>
            </a:r>
            <a:r>
              <a:rPr lang="fr-FR" sz="1600" dirty="0" err="1" smtClean="0">
                <a:solidFill>
                  <a:schemeClr val="tx1"/>
                </a:solidFill>
              </a:rPr>
              <a:t>University</a:t>
            </a:r>
            <a:r>
              <a:rPr lang="fr-FR" sz="1600" dirty="0" smtClean="0">
                <a:solidFill>
                  <a:schemeClr val="tx1"/>
                </a:solidFill>
              </a:rPr>
              <a:t> (</a:t>
            </a:r>
            <a:r>
              <a:rPr lang="fr-FR" sz="1600" dirty="0" err="1" smtClean="0">
                <a:solidFill>
                  <a:schemeClr val="tx1"/>
                </a:solidFill>
              </a:rPr>
              <a:t>Belgium</a:t>
            </a:r>
            <a:r>
              <a:rPr lang="fr-FR" sz="1600" dirty="0" smtClean="0">
                <a:solidFill>
                  <a:schemeClr val="tx1"/>
                </a:solidFill>
              </a:rPr>
              <a:t>)</a:t>
            </a:r>
            <a:endParaRPr lang="fr-FR" sz="1600" dirty="0">
              <a:solidFill>
                <a:schemeClr val="tx1"/>
              </a:solidFill>
            </a:endParaRPr>
          </a:p>
        </p:txBody>
      </p:sp>
    </p:spTree>
    <p:extLst>
      <p:ext uri="{BB962C8B-B14F-4D97-AF65-F5344CB8AC3E}">
        <p14:creationId xmlns:p14="http://schemas.microsoft.com/office/powerpoint/2010/main" val="3871607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International level</a:t>
            </a:r>
            <a:endParaRPr lang="fr-FR" dirty="0"/>
          </a:p>
        </p:txBody>
      </p:sp>
      <p:sp>
        <p:nvSpPr>
          <p:cNvPr id="3" name="Content Placeholder 2"/>
          <p:cNvSpPr>
            <a:spLocks noGrp="1"/>
          </p:cNvSpPr>
          <p:nvPr>
            <p:ph idx="1"/>
          </p:nvPr>
        </p:nvSpPr>
        <p:spPr/>
        <p:txBody>
          <a:bodyPr/>
          <a:lstStyle/>
          <a:p>
            <a:r>
              <a:rPr lang="fr-BE" altLang="en-US" sz="2400" dirty="0">
                <a:solidFill>
                  <a:schemeClr val="tx1"/>
                </a:solidFill>
              </a:rPr>
              <a:t>C02 </a:t>
            </a:r>
            <a:r>
              <a:rPr lang="fr-BE" altLang="en-US" sz="2400" dirty="0" err="1" smtClean="0">
                <a:solidFill>
                  <a:schemeClr val="tx1"/>
                </a:solidFill>
              </a:rPr>
              <a:t>emissions</a:t>
            </a:r>
            <a:r>
              <a:rPr lang="fr-BE" altLang="en-US" sz="2400" dirty="0" smtClean="0">
                <a:solidFill>
                  <a:schemeClr val="tx1"/>
                </a:solidFill>
              </a:rPr>
              <a:t> </a:t>
            </a:r>
            <a:r>
              <a:rPr lang="fr-BE" altLang="en-US" sz="2400" dirty="0">
                <a:solidFill>
                  <a:schemeClr val="tx1"/>
                </a:solidFill>
              </a:rPr>
              <a:t>per </a:t>
            </a:r>
            <a:r>
              <a:rPr lang="fr-BE" altLang="en-US" sz="2400" dirty="0" smtClean="0">
                <a:solidFill>
                  <a:schemeClr val="tx1"/>
                </a:solidFill>
              </a:rPr>
              <a:t>capita</a:t>
            </a:r>
          </a:p>
          <a:p>
            <a:endParaRPr lang="fr-FR" sz="2400" dirty="0">
              <a:solidFill>
                <a:schemeClr val="tx1"/>
              </a:solidFill>
            </a:endParaRPr>
          </a:p>
        </p:txBody>
      </p:sp>
      <p:pic>
        <p:nvPicPr>
          <p:cNvPr id="4" name="Picture 8"/>
          <p:cNvPicPr>
            <a:picLocks noChangeAspect="1" noChangeArrowheads="1"/>
          </p:cNvPicPr>
          <p:nvPr/>
        </p:nvPicPr>
        <p:blipFill>
          <a:blip r:embed="rId2" cstate="print"/>
          <a:srcRect/>
          <a:stretch>
            <a:fillRect/>
          </a:stretch>
        </p:blipFill>
        <p:spPr bwMode="auto">
          <a:xfrm>
            <a:off x="323528" y="1311276"/>
            <a:ext cx="8352928" cy="4998044"/>
          </a:xfrm>
          <a:prstGeom prst="rect">
            <a:avLst/>
          </a:prstGeom>
          <a:noFill/>
          <a:ln w="9525">
            <a:noFill/>
            <a:miter lim="800000"/>
            <a:headEnd/>
            <a:tailEnd/>
          </a:ln>
        </p:spPr>
      </p:pic>
    </p:spTree>
    <p:extLst>
      <p:ext uri="{BB962C8B-B14F-4D97-AF65-F5344CB8AC3E}">
        <p14:creationId xmlns:p14="http://schemas.microsoft.com/office/powerpoint/2010/main" val="88587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International level</a:t>
            </a:r>
            <a:endParaRPr lang="fr-FR" dirty="0"/>
          </a:p>
        </p:txBody>
      </p:sp>
      <p:sp>
        <p:nvSpPr>
          <p:cNvPr id="3" name="Content Placeholder 2"/>
          <p:cNvSpPr>
            <a:spLocks noGrp="1"/>
          </p:cNvSpPr>
          <p:nvPr>
            <p:ph idx="1"/>
          </p:nvPr>
        </p:nvSpPr>
        <p:spPr/>
        <p:txBody>
          <a:bodyPr/>
          <a:lstStyle/>
          <a:p>
            <a:pPr lvl="1"/>
            <a:r>
              <a:rPr lang="nl-BE" dirty="0"/>
              <a:t>2015: Paris </a:t>
            </a:r>
            <a:r>
              <a:rPr lang="nl-BE" dirty="0" smtClean="0"/>
              <a:t>Agreement </a:t>
            </a:r>
            <a:r>
              <a:rPr lang="nl-BE" dirty="0" smtClean="0">
                <a:sym typeface="Wingdings" panose="05000000000000000000" pitchFamily="2" charset="2"/>
              </a:rPr>
              <a:t> </a:t>
            </a:r>
            <a:r>
              <a:rPr lang="nl-BE" dirty="0" err="1" smtClean="0">
                <a:sym typeface="Wingdings" panose="05000000000000000000" pitchFamily="2" charset="2"/>
              </a:rPr>
              <a:t>aim</a:t>
            </a:r>
            <a:r>
              <a:rPr lang="nl-BE" dirty="0" smtClean="0">
                <a:sym typeface="Wingdings" panose="05000000000000000000" pitchFamily="2" charset="2"/>
              </a:rPr>
              <a:t>:</a:t>
            </a:r>
            <a:endParaRPr lang="nl-BE" dirty="0"/>
          </a:p>
          <a:p>
            <a:pPr lvl="2"/>
            <a:r>
              <a:rPr lang="en-US" dirty="0"/>
              <a:t>(a) Holding the increase in the global average temperature to well below 2 °C above pre-industrial levels and to pursue efforts to limit the temperature increase to 1.5 °C above pre-industrial levels, recognizing that this would significantly reduce the risks and impacts of climate change</a:t>
            </a:r>
            <a:r>
              <a:rPr lang="en-US" dirty="0" smtClean="0"/>
              <a:t>;</a:t>
            </a:r>
          </a:p>
          <a:p>
            <a:pPr lvl="2"/>
            <a:r>
              <a:rPr lang="en-US" dirty="0" smtClean="0"/>
              <a:t>(</a:t>
            </a:r>
            <a:r>
              <a:rPr lang="en-US" dirty="0"/>
              <a:t>b) Increasing the ability to adapt to the adverse impacts of climate change and foster climate resilience and low greenhouse gas emissions development, in a manner that does not threaten food production</a:t>
            </a:r>
            <a:r>
              <a:rPr lang="en-US" dirty="0" smtClean="0"/>
              <a:t>;</a:t>
            </a:r>
          </a:p>
          <a:p>
            <a:pPr lvl="2"/>
            <a:r>
              <a:rPr lang="en-US" dirty="0" smtClean="0"/>
              <a:t>(</a:t>
            </a:r>
            <a:r>
              <a:rPr lang="en-US" dirty="0"/>
              <a:t>c) Making finance flows consistent with a pathway towards low greenhouse gas emissions and </a:t>
            </a:r>
            <a:r>
              <a:rPr lang="en-US" dirty="0" err="1"/>
              <a:t>climateresilient</a:t>
            </a:r>
            <a:r>
              <a:rPr lang="en-US" dirty="0"/>
              <a:t> development.</a:t>
            </a:r>
            <a:endParaRPr lang="nl-BE" dirty="0"/>
          </a:p>
          <a:p>
            <a:endParaRPr lang="fr-FR" dirty="0"/>
          </a:p>
        </p:txBody>
      </p:sp>
    </p:spTree>
    <p:extLst>
      <p:ext uri="{BB962C8B-B14F-4D97-AF65-F5344CB8AC3E}">
        <p14:creationId xmlns:p14="http://schemas.microsoft.com/office/powerpoint/2010/main" val="1268115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International level</a:t>
            </a:r>
            <a:endParaRPr lang="fr-FR" dirty="0"/>
          </a:p>
        </p:txBody>
      </p:sp>
      <p:sp>
        <p:nvSpPr>
          <p:cNvPr id="3" name="Content Placeholder 2"/>
          <p:cNvSpPr>
            <a:spLocks noGrp="1"/>
          </p:cNvSpPr>
          <p:nvPr>
            <p:ph idx="1"/>
          </p:nvPr>
        </p:nvSpPr>
        <p:spPr/>
        <p:txBody>
          <a:bodyPr/>
          <a:lstStyle/>
          <a:p>
            <a:r>
              <a:rPr lang="en-GB" altLang="en-US" sz="2400" dirty="0">
                <a:solidFill>
                  <a:schemeClr val="tx1"/>
                </a:solidFill>
              </a:rPr>
              <a:t>A possible </a:t>
            </a:r>
            <a:r>
              <a:rPr lang="en-GB" altLang="en-US" sz="2400" dirty="0" smtClean="0">
                <a:solidFill>
                  <a:schemeClr val="tx1"/>
                </a:solidFill>
              </a:rPr>
              <a:t>pathway </a:t>
            </a:r>
            <a:r>
              <a:rPr lang="en-GB" altLang="en-US" sz="2400" dirty="0">
                <a:solidFill>
                  <a:schemeClr val="tx1"/>
                </a:solidFill>
              </a:rPr>
              <a:t>to the below 2°C </a:t>
            </a:r>
            <a:r>
              <a:rPr lang="en-GB" altLang="en-US" sz="2400" dirty="0" smtClean="0">
                <a:solidFill>
                  <a:schemeClr val="tx1"/>
                </a:solidFill>
              </a:rPr>
              <a:t>objective</a:t>
            </a:r>
          </a:p>
          <a:p>
            <a:endParaRPr lang="fr-FR" sz="2400" dirty="0">
              <a:solidFill>
                <a:schemeClr val="tx1"/>
              </a:solidFill>
            </a:endParaRPr>
          </a:p>
        </p:txBody>
      </p:sp>
      <p:pic>
        <p:nvPicPr>
          <p:cNvPr id="4" name="Picture 2" descr="C:\Users\billail\Desktop\toIlona2409\Figurespublisher\Fig 5.1.jpg"/>
          <p:cNvPicPr>
            <a:picLocks noChangeAspect="1" noChangeArrowheads="1"/>
          </p:cNvPicPr>
          <p:nvPr/>
        </p:nvPicPr>
        <p:blipFill>
          <a:blip r:embed="rId2" cstate="print"/>
          <a:srcRect/>
          <a:stretch>
            <a:fillRect/>
          </a:stretch>
        </p:blipFill>
        <p:spPr bwMode="auto">
          <a:xfrm>
            <a:off x="844550" y="1484784"/>
            <a:ext cx="7454900" cy="408781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395536" y="5890054"/>
            <a:ext cx="7399039" cy="346075"/>
          </a:xfrm>
          <a:prstGeom prst="rect">
            <a:avLst/>
          </a:prstGeom>
          <a:noFill/>
          <a:ln w="9525" algn="ctr">
            <a:noFill/>
            <a:miter lim="800000"/>
            <a:headEnd/>
            <a:tailEnd/>
          </a:ln>
          <a:effectLst/>
        </p:spPr>
      </p:pic>
    </p:spTree>
    <p:extLst>
      <p:ext uri="{BB962C8B-B14F-4D97-AF65-F5344CB8AC3E}">
        <p14:creationId xmlns:p14="http://schemas.microsoft.com/office/powerpoint/2010/main" val="95580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International level</a:t>
            </a:r>
            <a:endParaRPr lang="fr-FR" dirty="0"/>
          </a:p>
        </p:txBody>
      </p:sp>
      <p:sp>
        <p:nvSpPr>
          <p:cNvPr id="3" name="Content Placeholder 2"/>
          <p:cNvSpPr>
            <a:spLocks noGrp="1"/>
          </p:cNvSpPr>
          <p:nvPr>
            <p:ph idx="1"/>
          </p:nvPr>
        </p:nvSpPr>
        <p:spPr/>
        <p:txBody>
          <a:bodyPr/>
          <a:lstStyle/>
          <a:p>
            <a:r>
              <a:rPr lang="fr-BE" altLang="en-US" sz="2400" dirty="0">
                <a:solidFill>
                  <a:schemeClr val="tx1"/>
                </a:solidFill>
              </a:rPr>
              <a:t>World </a:t>
            </a:r>
            <a:r>
              <a:rPr lang="fr-BE" altLang="en-US" sz="2400" dirty="0" err="1">
                <a:solidFill>
                  <a:schemeClr val="tx1"/>
                </a:solidFill>
              </a:rPr>
              <a:t>emissions</a:t>
            </a:r>
            <a:r>
              <a:rPr lang="fr-BE" altLang="en-US" sz="2400" dirty="0">
                <a:solidFill>
                  <a:schemeClr val="tx1"/>
                </a:solidFill>
              </a:rPr>
              <a:t> </a:t>
            </a:r>
            <a:r>
              <a:rPr lang="fr-BE" altLang="en-US" sz="2400" dirty="0" smtClean="0">
                <a:solidFill>
                  <a:schemeClr val="tx1"/>
                </a:solidFill>
              </a:rPr>
              <a:t>and </a:t>
            </a:r>
            <a:r>
              <a:rPr lang="fr-BE" altLang="en-US" sz="2400" dirty="0">
                <a:solidFill>
                  <a:schemeClr val="tx1"/>
                </a:solidFill>
              </a:rPr>
              <a:t>percent change </a:t>
            </a:r>
            <a:r>
              <a:rPr lang="fr-BE" altLang="en-US" sz="2400" dirty="0" smtClean="0">
                <a:solidFill>
                  <a:schemeClr val="tx1"/>
                </a:solidFill>
              </a:rPr>
              <a:t>in </a:t>
            </a:r>
            <a:r>
              <a:rPr lang="fr-BE" altLang="en-US" sz="2400" dirty="0" err="1">
                <a:solidFill>
                  <a:schemeClr val="tx1"/>
                </a:solidFill>
              </a:rPr>
              <a:t>emission</a:t>
            </a:r>
            <a:r>
              <a:rPr lang="fr-BE" altLang="en-US" sz="2400" dirty="0">
                <a:solidFill>
                  <a:schemeClr val="tx1"/>
                </a:solidFill>
              </a:rPr>
              <a:t> </a:t>
            </a:r>
            <a:r>
              <a:rPr lang="fr-BE" altLang="en-US" sz="2400" dirty="0" err="1">
                <a:solidFill>
                  <a:schemeClr val="tx1"/>
                </a:solidFill>
              </a:rPr>
              <a:t>intensity</a:t>
            </a:r>
            <a:r>
              <a:rPr lang="fr-BE" altLang="en-US" sz="2400" dirty="0">
                <a:solidFill>
                  <a:schemeClr val="tx1"/>
                </a:solidFill>
              </a:rPr>
              <a:t> </a:t>
            </a:r>
            <a:r>
              <a:rPr lang="fr-BE" altLang="en-US" sz="2400" dirty="0" smtClean="0">
                <a:solidFill>
                  <a:schemeClr val="tx1"/>
                </a:solidFill>
              </a:rPr>
              <a:t>per </a:t>
            </a:r>
            <a:r>
              <a:rPr lang="fr-BE" altLang="en-US" sz="2400" dirty="0">
                <a:solidFill>
                  <a:schemeClr val="tx1"/>
                </a:solidFill>
              </a:rPr>
              <a:t>unit of </a:t>
            </a:r>
            <a:r>
              <a:rPr lang="fr-BE" altLang="en-US" sz="2400" dirty="0" smtClean="0">
                <a:solidFill>
                  <a:schemeClr val="tx1"/>
                </a:solidFill>
              </a:rPr>
              <a:t>GDP</a:t>
            </a:r>
          </a:p>
          <a:p>
            <a:endParaRPr lang="fr-FR" sz="2400" dirty="0">
              <a:solidFill>
                <a:schemeClr val="tx1"/>
              </a:solidFill>
            </a:endParaRPr>
          </a:p>
        </p:txBody>
      </p:sp>
      <p:pic>
        <p:nvPicPr>
          <p:cNvPr id="4" name="Content Placeholder 8" descr="Screen Clipping"/>
          <p:cNvPicPr>
            <a:picLocks noChangeAspect="1"/>
          </p:cNvPicPr>
          <p:nvPr/>
        </p:nvPicPr>
        <p:blipFill>
          <a:blip r:embed="rId2" cstate="print"/>
          <a:srcRect/>
          <a:stretch>
            <a:fillRect/>
          </a:stretch>
        </p:blipFill>
        <p:spPr bwMode="auto">
          <a:xfrm>
            <a:off x="251520" y="1772816"/>
            <a:ext cx="8640960" cy="413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5" name="TextBox 1"/>
          <p:cNvSpPr txBox="1">
            <a:spLocks noChangeArrowheads="1"/>
          </p:cNvSpPr>
          <p:nvPr/>
        </p:nvSpPr>
        <p:spPr bwMode="auto">
          <a:xfrm>
            <a:off x="1043608" y="6093296"/>
            <a:ext cx="1790749" cy="264690"/>
          </a:xfrm>
          <a:prstGeom prst="rect">
            <a:avLst/>
          </a:prstGeom>
          <a:noFill/>
          <a:ln w="9525">
            <a:noFill/>
            <a:miter lim="800000"/>
            <a:headEnd/>
            <a:tailEnd/>
          </a:ln>
        </p:spPr>
        <p:txBody>
          <a:bodyPr/>
          <a:lstStyle/>
          <a:p>
            <a:r>
              <a:rPr lang="en-GB" altLang="en-US" sz="900" b="0" dirty="0">
                <a:solidFill>
                  <a:schemeClr val="tx1"/>
                </a:solidFill>
              </a:rPr>
              <a:t>Source: POLES – JRC Model</a:t>
            </a:r>
          </a:p>
        </p:txBody>
      </p:sp>
    </p:spTree>
    <p:extLst>
      <p:ext uri="{BB962C8B-B14F-4D97-AF65-F5344CB8AC3E}">
        <p14:creationId xmlns:p14="http://schemas.microsoft.com/office/powerpoint/2010/main" val="183833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EU </a:t>
            </a:r>
            <a:r>
              <a:rPr lang="fr-FR" dirty="0" err="1" smtClean="0"/>
              <a:t>level</a:t>
            </a:r>
            <a:endParaRPr lang="fr-FR" dirty="0"/>
          </a:p>
        </p:txBody>
      </p:sp>
      <p:sp>
        <p:nvSpPr>
          <p:cNvPr id="3" name="Content Placeholder 2"/>
          <p:cNvSpPr>
            <a:spLocks noGrp="1"/>
          </p:cNvSpPr>
          <p:nvPr>
            <p:ph idx="1"/>
          </p:nvPr>
        </p:nvSpPr>
        <p:spPr/>
        <p:txBody>
          <a:bodyPr/>
          <a:lstStyle/>
          <a:p>
            <a:pPr eaLnBrk="1" hangingPunct="1">
              <a:lnSpc>
                <a:spcPct val="90000"/>
              </a:lnSpc>
            </a:pPr>
            <a:r>
              <a:rPr lang="en-GB" dirty="0" smtClean="0">
                <a:cs typeface="Times New Roman" pitchFamily="18" charset="0"/>
              </a:rPr>
              <a:t>Objectives </a:t>
            </a:r>
            <a:r>
              <a:rPr lang="en-GB" dirty="0">
                <a:cs typeface="Times New Roman" pitchFamily="18" charset="0"/>
              </a:rPr>
              <a:t>for </a:t>
            </a:r>
            <a:r>
              <a:rPr lang="en-GB" dirty="0" smtClean="0">
                <a:cs typeface="Times New Roman" pitchFamily="18" charset="0"/>
              </a:rPr>
              <a:t>2020 (approved in 2007):</a:t>
            </a:r>
            <a:endParaRPr lang="en-GB" dirty="0">
              <a:cs typeface="Times New Roman" pitchFamily="18" charset="0"/>
            </a:endParaRPr>
          </a:p>
          <a:p>
            <a:pPr lvl="1" eaLnBrk="1" hangingPunct="1">
              <a:lnSpc>
                <a:spcPct val="90000"/>
              </a:lnSpc>
            </a:pPr>
            <a:r>
              <a:rPr lang="en-GB" dirty="0">
                <a:cs typeface="Times New Roman" pitchFamily="18" charset="0"/>
              </a:rPr>
              <a:t>20% reduction of greenhouse gas emissions</a:t>
            </a:r>
          </a:p>
          <a:p>
            <a:pPr lvl="1" eaLnBrk="1" hangingPunct="1">
              <a:lnSpc>
                <a:spcPct val="90000"/>
              </a:lnSpc>
            </a:pPr>
            <a:r>
              <a:rPr lang="en-GB" dirty="0">
                <a:cs typeface="Times New Roman" pitchFamily="18" charset="0"/>
              </a:rPr>
              <a:t>20% renewable energy</a:t>
            </a:r>
          </a:p>
          <a:p>
            <a:pPr lvl="1" eaLnBrk="1" hangingPunct="1">
              <a:lnSpc>
                <a:spcPct val="90000"/>
              </a:lnSpc>
            </a:pPr>
            <a:r>
              <a:rPr lang="en-GB" dirty="0">
                <a:cs typeface="Times New Roman" pitchFamily="18" charset="0"/>
              </a:rPr>
              <a:t>20% improvement in energy efficiency (energy savings)</a:t>
            </a:r>
          </a:p>
          <a:p>
            <a:pPr eaLnBrk="1" hangingPunct="1">
              <a:lnSpc>
                <a:spcPct val="90000"/>
              </a:lnSpc>
            </a:pPr>
            <a:endParaRPr lang="en-GB" dirty="0"/>
          </a:p>
          <a:p>
            <a:pPr eaLnBrk="1" hangingPunct="1">
              <a:lnSpc>
                <a:spcPct val="90000"/>
              </a:lnSpc>
            </a:pPr>
            <a:r>
              <a:rPr lang="en-GB" dirty="0"/>
              <a:t>Objectives for 2030 </a:t>
            </a:r>
            <a:r>
              <a:rPr lang="en-GB" dirty="0" smtClean="0"/>
              <a:t>(approved in 2014</a:t>
            </a:r>
            <a:r>
              <a:rPr lang="en-GB" dirty="0"/>
              <a:t>):</a:t>
            </a:r>
          </a:p>
          <a:p>
            <a:pPr lvl="1" eaLnBrk="1" hangingPunct="1">
              <a:lnSpc>
                <a:spcPct val="90000"/>
              </a:lnSpc>
            </a:pPr>
            <a:r>
              <a:rPr lang="en-GB" dirty="0"/>
              <a:t>40% reduction of GHG emissions</a:t>
            </a:r>
          </a:p>
          <a:p>
            <a:pPr lvl="1" eaLnBrk="1" hangingPunct="1">
              <a:lnSpc>
                <a:spcPct val="90000"/>
              </a:lnSpc>
            </a:pPr>
            <a:r>
              <a:rPr lang="en-GB" dirty="0"/>
              <a:t>27% renewable energy</a:t>
            </a:r>
          </a:p>
          <a:p>
            <a:pPr lvl="1" eaLnBrk="1" hangingPunct="1">
              <a:lnSpc>
                <a:spcPct val="90000"/>
              </a:lnSpc>
            </a:pPr>
            <a:r>
              <a:rPr lang="en-GB" dirty="0"/>
              <a:t>27% improvement in energy efficiency</a:t>
            </a:r>
          </a:p>
          <a:p>
            <a:endParaRPr lang="fr-FR" dirty="0"/>
          </a:p>
        </p:txBody>
      </p:sp>
    </p:spTree>
    <p:extLst>
      <p:ext uri="{BB962C8B-B14F-4D97-AF65-F5344CB8AC3E}">
        <p14:creationId xmlns:p14="http://schemas.microsoft.com/office/powerpoint/2010/main" val="352735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EU </a:t>
            </a:r>
            <a:r>
              <a:rPr lang="fr-FR" dirty="0" err="1" smtClean="0"/>
              <a:t>level</a:t>
            </a:r>
            <a:endParaRPr lang="fr-FR" dirty="0"/>
          </a:p>
        </p:txBody>
      </p:sp>
      <p:sp>
        <p:nvSpPr>
          <p:cNvPr id="3" name="Content Placeholder 2"/>
          <p:cNvSpPr>
            <a:spLocks noGrp="1"/>
          </p:cNvSpPr>
          <p:nvPr>
            <p:ph idx="1"/>
          </p:nvPr>
        </p:nvSpPr>
        <p:spPr/>
        <p:txBody>
          <a:bodyPr/>
          <a:lstStyle/>
          <a:p>
            <a:r>
              <a:rPr lang="fr-FR" dirty="0" smtClean="0"/>
              <a:t>New objectives for 2030 (</a:t>
            </a:r>
            <a:r>
              <a:rPr lang="fr-FR" dirty="0" err="1" smtClean="0"/>
              <a:t>approved</a:t>
            </a:r>
            <a:r>
              <a:rPr lang="fr-FR" dirty="0" smtClean="0"/>
              <a:t> in </a:t>
            </a:r>
            <a:r>
              <a:rPr lang="fr-FR" dirty="0" err="1" smtClean="0"/>
              <a:t>June</a:t>
            </a:r>
            <a:r>
              <a:rPr lang="fr-FR" dirty="0" smtClean="0"/>
              <a:t> 2018)</a:t>
            </a:r>
          </a:p>
          <a:p>
            <a:pPr lvl="1" eaLnBrk="1" hangingPunct="1">
              <a:lnSpc>
                <a:spcPct val="90000"/>
              </a:lnSpc>
            </a:pPr>
            <a:r>
              <a:rPr lang="en-GB" dirty="0" smtClean="0"/>
              <a:t>32% </a:t>
            </a:r>
            <a:r>
              <a:rPr lang="en-GB" dirty="0"/>
              <a:t>renewable energy</a:t>
            </a:r>
          </a:p>
          <a:p>
            <a:pPr lvl="1" eaLnBrk="1" hangingPunct="1">
              <a:lnSpc>
                <a:spcPct val="90000"/>
              </a:lnSpc>
            </a:pPr>
            <a:r>
              <a:rPr lang="en-GB" dirty="0" smtClean="0"/>
              <a:t>32,5% </a:t>
            </a:r>
            <a:r>
              <a:rPr lang="en-GB" dirty="0"/>
              <a:t>improvement in energy </a:t>
            </a:r>
            <a:r>
              <a:rPr lang="en-GB" dirty="0" smtClean="0"/>
              <a:t>efficiency</a:t>
            </a:r>
          </a:p>
          <a:p>
            <a:pPr lvl="1" eaLnBrk="1" hangingPunct="1">
              <a:lnSpc>
                <a:spcPct val="90000"/>
              </a:lnSpc>
            </a:pPr>
            <a:endParaRPr lang="en-GB" dirty="0"/>
          </a:p>
          <a:p>
            <a:pPr lvl="1" eaLnBrk="1" hangingPunct="1">
              <a:lnSpc>
                <a:spcPct val="90000"/>
              </a:lnSpc>
            </a:pPr>
            <a:r>
              <a:rPr lang="en-GB" dirty="0" smtClean="0">
                <a:sym typeface="Wingdings" panose="05000000000000000000" pitchFamily="2" charset="2"/>
              </a:rPr>
              <a:t> part of Clean Energy for All Europeans Package</a:t>
            </a:r>
            <a:endParaRPr lang="en-GB" dirty="0"/>
          </a:p>
          <a:p>
            <a:pPr lvl="1"/>
            <a:endParaRPr lang="fr-FR" dirty="0" smtClean="0"/>
          </a:p>
        </p:txBody>
      </p:sp>
    </p:spTree>
    <p:extLst>
      <p:ext uri="{BB962C8B-B14F-4D97-AF65-F5344CB8AC3E}">
        <p14:creationId xmlns:p14="http://schemas.microsoft.com/office/powerpoint/2010/main" val="97259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 related legislation</a:t>
            </a:r>
            <a:endParaRPr lang="fr-FR" dirty="0"/>
          </a:p>
        </p:txBody>
      </p:sp>
      <p:sp>
        <p:nvSpPr>
          <p:cNvPr id="3" name="Content Placeholder 2"/>
          <p:cNvSpPr>
            <a:spLocks noGrp="1"/>
          </p:cNvSpPr>
          <p:nvPr>
            <p:ph idx="1"/>
          </p:nvPr>
        </p:nvSpPr>
        <p:spPr/>
        <p:txBody>
          <a:bodyPr/>
          <a:lstStyle/>
          <a:p>
            <a:pPr eaLnBrk="1" hangingPunct="1">
              <a:lnSpc>
                <a:spcPct val="90000"/>
              </a:lnSpc>
            </a:pPr>
            <a:r>
              <a:rPr lang="en-GB" dirty="0" smtClean="0">
                <a:cs typeface="Times New Roman" pitchFamily="18" charset="0"/>
              </a:rPr>
              <a:t>Directive 2003/87 on </a:t>
            </a:r>
            <a:r>
              <a:rPr lang="en-GB" dirty="0">
                <a:cs typeface="Times New Roman" pitchFamily="18" charset="0"/>
              </a:rPr>
              <a:t>EU emissions trading </a:t>
            </a:r>
            <a:r>
              <a:rPr lang="en-GB" dirty="0" smtClean="0">
                <a:cs typeface="Times New Roman" pitchFamily="18" charset="0"/>
              </a:rPr>
              <a:t>system</a:t>
            </a:r>
            <a:endParaRPr lang="en-GB" dirty="0">
              <a:cs typeface="Times New Roman" pitchFamily="18" charset="0"/>
            </a:endParaRPr>
          </a:p>
          <a:p>
            <a:pPr eaLnBrk="1" hangingPunct="1">
              <a:lnSpc>
                <a:spcPct val="90000"/>
              </a:lnSpc>
            </a:pPr>
            <a:endParaRPr lang="en-GB" dirty="0" smtClean="0">
              <a:cs typeface="Times New Roman" pitchFamily="18" charset="0"/>
            </a:endParaRPr>
          </a:p>
          <a:p>
            <a:pPr eaLnBrk="1" hangingPunct="1">
              <a:lnSpc>
                <a:spcPct val="90000"/>
              </a:lnSpc>
            </a:pPr>
            <a:r>
              <a:rPr lang="en-GB" dirty="0" smtClean="0">
                <a:cs typeface="Times New Roman" pitchFamily="18" charset="0"/>
              </a:rPr>
              <a:t>Directive 2009/28 on </a:t>
            </a:r>
            <a:r>
              <a:rPr lang="en-GB" dirty="0">
                <a:cs typeface="Times New Roman" pitchFamily="18" charset="0"/>
              </a:rPr>
              <a:t>promotion of use of energy from renewable </a:t>
            </a:r>
            <a:r>
              <a:rPr lang="en-GB" dirty="0" smtClean="0">
                <a:cs typeface="Times New Roman" pitchFamily="18" charset="0"/>
              </a:rPr>
              <a:t>sources</a:t>
            </a:r>
            <a:endParaRPr lang="en-GB" dirty="0">
              <a:cs typeface="Times New Roman" pitchFamily="18" charset="0"/>
            </a:endParaRPr>
          </a:p>
          <a:p>
            <a:pPr lvl="1" eaLnBrk="1" hangingPunct="1">
              <a:lnSpc>
                <a:spcPct val="90000"/>
              </a:lnSpc>
            </a:pPr>
            <a:r>
              <a:rPr lang="en-GB" dirty="0" smtClean="0"/>
              <a:t>Until 30 June 2021 </a:t>
            </a:r>
            <a:r>
              <a:rPr lang="en-GB" dirty="0" smtClean="0">
                <a:sym typeface="Wingdings" panose="05000000000000000000" pitchFamily="2" charset="2"/>
              </a:rPr>
              <a:t> afterwards: Dir. 2018/2001</a:t>
            </a:r>
            <a:endParaRPr lang="en-GB" dirty="0" smtClean="0"/>
          </a:p>
          <a:p>
            <a:pPr lvl="1" eaLnBrk="1" hangingPunct="1">
              <a:lnSpc>
                <a:spcPct val="90000"/>
              </a:lnSpc>
            </a:pPr>
            <a:r>
              <a:rPr lang="en-GB" dirty="0" smtClean="0"/>
              <a:t>! </a:t>
            </a:r>
            <a:r>
              <a:rPr lang="en-GB" dirty="0"/>
              <a:t>Permitting </a:t>
            </a:r>
            <a:r>
              <a:rPr lang="en-GB" dirty="0" smtClean="0"/>
              <a:t>issues (</a:t>
            </a:r>
            <a:r>
              <a:rPr lang="en-GB" dirty="0" err="1" smtClean="0"/>
              <a:t>cfr</a:t>
            </a:r>
            <a:r>
              <a:rPr lang="en-GB" dirty="0" smtClean="0"/>
              <a:t>. infra)</a:t>
            </a:r>
            <a:endParaRPr lang="en-GB" dirty="0" smtClean="0"/>
          </a:p>
          <a:p>
            <a:pPr lvl="1" eaLnBrk="1" hangingPunct="1">
              <a:lnSpc>
                <a:spcPct val="90000"/>
              </a:lnSpc>
            </a:pPr>
            <a:r>
              <a:rPr lang="en-GB" dirty="0" smtClean="0"/>
              <a:t>! </a:t>
            </a:r>
            <a:r>
              <a:rPr lang="en-GB" dirty="0"/>
              <a:t>S</a:t>
            </a:r>
            <a:r>
              <a:rPr lang="en-GB" dirty="0" smtClean="0"/>
              <a:t>ubsidy issues</a:t>
            </a:r>
          </a:p>
          <a:p>
            <a:pPr lvl="2" eaLnBrk="1" hangingPunct="1">
              <a:lnSpc>
                <a:spcPct val="90000"/>
              </a:lnSpc>
            </a:pPr>
            <a:r>
              <a:rPr lang="en-GB" dirty="0" smtClean="0">
                <a:cs typeface="Times New Roman" pitchFamily="18" charset="0"/>
              </a:rPr>
              <a:t>Risk of </a:t>
            </a:r>
            <a:r>
              <a:rPr lang="en-GB" dirty="0" err="1" smtClean="0">
                <a:cs typeface="Times New Roman" pitchFamily="18" charset="0"/>
              </a:rPr>
              <a:t>oversubsidising</a:t>
            </a:r>
            <a:r>
              <a:rPr lang="en-GB" dirty="0" smtClean="0">
                <a:cs typeface="Times New Roman" pitchFamily="18" charset="0"/>
              </a:rPr>
              <a:t> (e.g. Flanders)</a:t>
            </a:r>
          </a:p>
          <a:p>
            <a:pPr lvl="2" eaLnBrk="1" hangingPunct="1">
              <a:lnSpc>
                <a:spcPct val="90000"/>
              </a:lnSpc>
            </a:pPr>
            <a:r>
              <a:rPr lang="en-GB" dirty="0" smtClean="0">
                <a:cs typeface="Times New Roman" pitchFamily="18" charset="0"/>
              </a:rPr>
              <a:t>Limits to free market (e.g. </a:t>
            </a:r>
            <a:r>
              <a:rPr lang="en-GB" dirty="0" err="1" smtClean="0">
                <a:cs typeface="Times New Roman" pitchFamily="18" charset="0"/>
              </a:rPr>
              <a:t>Alands</a:t>
            </a:r>
            <a:r>
              <a:rPr lang="en-GB" dirty="0" smtClean="0">
                <a:cs typeface="Times New Roman" pitchFamily="18" charset="0"/>
              </a:rPr>
              <a:t> </a:t>
            </a:r>
            <a:r>
              <a:rPr lang="en-GB" dirty="0" err="1" smtClean="0">
                <a:cs typeface="Times New Roman" pitchFamily="18" charset="0"/>
              </a:rPr>
              <a:t>Vindkraft</a:t>
            </a:r>
            <a:r>
              <a:rPr lang="en-GB" dirty="0" smtClean="0">
                <a:cs typeface="Times New Roman" pitchFamily="18" charset="0"/>
              </a:rPr>
              <a:t> (ECJ 1 July 2014))</a:t>
            </a:r>
            <a:endParaRPr lang="en-GB" dirty="0">
              <a:cs typeface="Times New Roman" pitchFamily="18" charset="0"/>
            </a:endParaRPr>
          </a:p>
          <a:p>
            <a:pPr eaLnBrk="1" hangingPunct="1">
              <a:lnSpc>
                <a:spcPct val="90000"/>
              </a:lnSpc>
            </a:pPr>
            <a:endParaRPr lang="en-GB" dirty="0" smtClean="0">
              <a:cs typeface="Times New Roman" pitchFamily="18" charset="0"/>
            </a:endParaRPr>
          </a:p>
          <a:p>
            <a:endParaRPr lang="fr-FR" dirty="0"/>
          </a:p>
        </p:txBody>
      </p:sp>
    </p:spTree>
    <p:extLst>
      <p:ext uri="{BB962C8B-B14F-4D97-AF65-F5344CB8AC3E}">
        <p14:creationId xmlns:p14="http://schemas.microsoft.com/office/powerpoint/2010/main" val="2849413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Climate related legislation</a:t>
            </a:r>
            <a:endParaRPr lang="fr-FR" dirty="0"/>
          </a:p>
        </p:txBody>
      </p:sp>
      <p:pic>
        <p:nvPicPr>
          <p:cNvPr id="6146" name="Picture 2" descr="https://ec.europa.eu/eurostat/statistics-explained/images/b/b4/Share_of_energy_from_renewable_sources_2017_infograph.pn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247176" y="836613"/>
            <a:ext cx="6649648" cy="504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53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Climate related legislation</a:t>
            </a:r>
            <a:endParaRPr lang="fr-FR" dirty="0"/>
          </a:p>
        </p:txBody>
      </p:sp>
      <p:sp>
        <p:nvSpPr>
          <p:cNvPr id="3" name="Content Placeholder 2"/>
          <p:cNvSpPr>
            <a:spLocks noGrp="1"/>
          </p:cNvSpPr>
          <p:nvPr>
            <p:ph idx="1"/>
          </p:nvPr>
        </p:nvSpPr>
        <p:spPr/>
        <p:txBody>
          <a:bodyPr/>
          <a:lstStyle/>
          <a:p>
            <a:pPr eaLnBrk="1" hangingPunct="1">
              <a:lnSpc>
                <a:spcPct val="90000"/>
              </a:lnSpc>
            </a:pPr>
            <a:r>
              <a:rPr lang="en-GB" dirty="0">
                <a:cs typeface="Times New Roman" pitchFamily="18" charset="0"/>
              </a:rPr>
              <a:t>Directive 2009/31 on carbon capture and storage</a:t>
            </a:r>
          </a:p>
          <a:p>
            <a:pPr eaLnBrk="1" hangingPunct="1">
              <a:lnSpc>
                <a:spcPct val="90000"/>
              </a:lnSpc>
            </a:pPr>
            <a:endParaRPr lang="en-GB" dirty="0" smtClean="0">
              <a:cs typeface="Times New Roman" pitchFamily="18" charset="0"/>
            </a:endParaRPr>
          </a:p>
          <a:p>
            <a:pPr eaLnBrk="1" hangingPunct="1">
              <a:lnSpc>
                <a:spcPct val="90000"/>
              </a:lnSpc>
            </a:pPr>
            <a:r>
              <a:rPr lang="en-GB" dirty="0" smtClean="0">
                <a:cs typeface="Times New Roman" pitchFamily="18" charset="0"/>
              </a:rPr>
              <a:t>Directive </a:t>
            </a:r>
            <a:r>
              <a:rPr lang="en-GB" dirty="0">
                <a:cs typeface="Times New Roman" pitchFamily="18" charset="0"/>
              </a:rPr>
              <a:t>2009/125 on </a:t>
            </a:r>
            <a:r>
              <a:rPr lang="en-GB" dirty="0" err="1">
                <a:cs typeface="Times New Roman" pitchFamily="18" charset="0"/>
              </a:rPr>
              <a:t>ecodesign</a:t>
            </a:r>
            <a:r>
              <a:rPr lang="en-GB" dirty="0">
                <a:cs typeface="Times New Roman" pitchFamily="18" charset="0"/>
              </a:rPr>
              <a:t> requirements for energy-using products</a:t>
            </a:r>
          </a:p>
          <a:p>
            <a:pPr eaLnBrk="1" hangingPunct="1">
              <a:lnSpc>
                <a:spcPct val="90000"/>
              </a:lnSpc>
            </a:pPr>
            <a:endParaRPr lang="en-GB" dirty="0">
              <a:cs typeface="Times New Roman" pitchFamily="18" charset="0"/>
            </a:endParaRPr>
          </a:p>
          <a:p>
            <a:pPr eaLnBrk="1" hangingPunct="1">
              <a:lnSpc>
                <a:spcPct val="90000"/>
              </a:lnSpc>
            </a:pPr>
            <a:r>
              <a:rPr lang="en-GB" dirty="0" smtClean="0">
                <a:cs typeface="Times New Roman" pitchFamily="18" charset="0"/>
              </a:rPr>
              <a:t>Regulation 2017/1369</a:t>
            </a:r>
          </a:p>
          <a:p>
            <a:pPr marL="0" indent="0" eaLnBrk="1" hangingPunct="1">
              <a:lnSpc>
                <a:spcPct val="90000"/>
              </a:lnSpc>
              <a:buNone/>
            </a:pPr>
            <a:r>
              <a:rPr lang="en-GB" dirty="0" smtClean="0">
                <a:cs typeface="Times New Roman" pitchFamily="18" charset="0"/>
              </a:rPr>
              <a:t>	on </a:t>
            </a:r>
            <a:r>
              <a:rPr lang="en-GB" dirty="0">
                <a:cs typeface="Times New Roman" pitchFamily="18" charset="0"/>
              </a:rPr>
              <a:t>energy </a:t>
            </a:r>
            <a:r>
              <a:rPr lang="en-GB" dirty="0" smtClean="0">
                <a:cs typeface="Times New Roman" pitchFamily="18" charset="0"/>
              </a:rPr>
              <a:t>labelling</a:t>
            </a:r>
          </a:p>
          <a:p>
            <a:pPr marL="0" indent="0" eaLnBrk="1" hangingPunct="1">
              <a:lnSpc>
                <a:spcPct val="90000"/>
              </a:lnSpc>
              <a:buNone/>
            </a:pPr>
            <a:endParaRPr lang="en-GB" dirty="0">
              <a:cs typeface="Times New Roman" pitchFamily="18" charset="0"/>
            </a:endParaRPr>
          </a:p>
          <a:p>
            <a:pPr eaLnBrk="1" hangingPunct="1">
              <a:lnSpc>
                <a:spcPct val="90000"/>
              </a:lnSpc>
            </a:pPr>
            <a:endParaRPr lang="en-GB" dirty="0" smtClean="0">
              <a:cs typeface="Times New Roman" pitchFamily="18" charset="0"/>
            </a:endParaRPr>
          </a:p>
          <a:p>
            <a:pPr eaLnBrk="1" hangingPunct="1">
              <a:lnSpc>
                <a:spcPct val="90000"/>
              </a:lnSpc>
            </a:pPr>
            <a:endParaRPr lang="en-GB" dirty="0">
              <a:cs typeface="Times New Roman" pitchFamily="18" charset="0"/>
            </a:endParaRPr>
          </a:p>
          <a:p>
            <a:pPr eaLnBrk="1" hangingPunct="1">
              <a:lnSpc>
                <a:spcPct val="90000"/>
              </a:lnSpc>
            </a:pPr>
            <a:endParaRPr lang="en-GB" dirty="0">
              <a:cs typeface="Times New Roman" pitchFamily="18" charset="0"/>
            </a:endParaRPr>
          </a:p>
          <a:p>
            <a:endParaRPr lang="fr-FR" dirty="0"/>
          </a:p>
        </p:txBody>
      </p:sp>
      <p:pic>
        <p:nvPicPr>
          <p:cNvPr id="2052" name="Picture 4" descr="Afbeeldingsresultaat voor energy labelling regulat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32040" y="3374122"/>
            <a:ext cx="3879516" cy="258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132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Climate related legislation</a:t>
            </a:r>
            <a:endParaRPr lang="fr-FR" dirty="0"/>
          </a:p>
        </p:txBody>
      </p:sp>
      <p:sp>
        <p:nvSpPr>
          <p:cNvPr id="3" name="Content Placeholder 2"/>
          <p:cNvSpPr>
            <a:spLocks noGrp="1"/>
          </p:cNvSpPr>
          <p:nvPr>
            <p:ph idx="1"/>
          </p:nvPr>
        </p:nvSpPr>
        <p:spPr/>
        <p:txBody>
          <a:bodyPr/>
          <a:lstStyle/>
          <a:p>
            <a:pPr eaLnBrk="1" hangingPunct="1">
              <a:lnSpc>
                <a:spcPct val="90000"/>
              </a:lnSpc>
            </a:pPr>
            <a:r>
              <a:rPr lang="en-GB" dirty="0">
                <a:cs typeface="Times New Roman" pitchFamily="18" charset="0"/>
              </a:rPr>
              <a:t>Directive 2010/31 on energy performance of buildings;</a:t>
            </a:r>
          </a:p>
          <a:p>
            <a:pPr lvl="1" eaLnBrk="1" hangingPunct="1">
              <a:lnSpc>
                <a:spcPct val="90000"/>
              </a:lnSpc>
            </a:pPr>
            <a:r>
              <a:rPr lang="en-GB" dirty="0">
                <a:cs typeface="Times New Roman" pitchFamily="18" charset="0"/>
                <a:sym typeface="Wingdings" pitchFamily="2" charset="2"/>
              </a:rPr>
              <a:t> energy performance </a:t>
            </a:r>
            <a:r>
              <a:rPr lang="en-GB" dirty="0" smtClean="0">
                <a:cs typeface="Times New Roman" pitchFamily="18" charset="0"/>
                <a:sym typeface="Wingdings" pitchFamily="2" charset="2"/>
              </a:rPr>
              <a:t>certificate</a:t>
            </a:r>
          </a:p>
          <a:p>
            <a:pPr lvl="1" eaLnBrk="1" hangingPunct="1">
              <a:lnSpc>
                <a:spcPct val="90000"/>
              </a:lnSpc>
            </a:pPr>
            <a:endParaRPr lang="en-GB" dirty="0">
              <a:cs typeface="Times New Roman" pitchFamily="18" charset="0"/>
            </a:endParaRPr>
          </a:p>
          <a:p>
            <a:endParaRPr lang="fr-FR" dirty="0" smtClean="0"/>
          </a:p>
          <a:p>
            <a:endParaRPr lang="fr-FR" dirty="0" smtClean="0"/>
          </a:p>
          <a:p>
            <a:endParaRPr lang="fr-FR" dirty="0"/>
          </a:p>
          <a:p>
            <a:endParaRPr lang="fr-FR" dirty="0" smtClean="0"/>
          </a:p>
          <a:p>
            <a:endParaRPr lang="fr-FR" dirty="0"/>
          </a:p>
          <a:p>
            <a:r>
              <a:rPr lang="fr-FR" dirty="0" smtClean="0"/>
              <a:t>Directive 2012/27 on </a:t>
            </a:r>
            <a:r>
              <a:rPr lang="fr-FR" dirty="0" err="1" smtClean="0"/>
              <a:t>energy</a:t>
            </a:r>
            <a:r>
              <a:rPr lang="fr-FR" dirty="0" smtClean="0"/>
              <a:t> </a:t>
            </a:r>
            <a:r>
              <a:rPr lang="fr-FR" dirty="0" err="1" smtClean="0"/>
              <a:t>efficiency</a:t>
            </a:r>
            <a:endParaRPr lang="fr-FR" dirty="0"/>
          </a:p>
        </p:txBody>
      </p:sp>
      <p:pic>
        <p:nvPicPr>
          <p:cNvPr id="3082" name="Picture 10" descr="https://www.livios.be/media/147170/fr/certificat-de-performance-energetique-peb-bruxelles-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32856"/>
            <a:ext cx="3840425"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fbeeldingsresultaat voor certificat performance energetique des batiments walloni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6561" y="2132856"/>
            <a:ext cx="1965759" cy="287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03790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err="1" smtClean="0"/>
              <a:t>Climate</a:t>
            </a:r>
            <a:r>
              <a:rPr lang="fr-FR" dirty="0" smtClean="0"/>
              <a:t> change</a:t>
            </a:r>
            <a:endParaRPr lang="fr-FR" dirty="0"/>
          </a:p>
        </p:txBody>
      </p:sp>
      <p:sp>
        <p:nvSpPr>
          <p:cNvPr id="3" name="Subtitl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4155575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Climate related legislation</a:t>
            </a:r>
            <a:endParaRPr lang="fr-FR" dirty="0"/>
          </a:p>
        </p:txBody>
      </p:sp>
      <p:sp>
        <p:nvSpPr>
          <p:cNvPr id="3" name="Content Placeholder 2"/>
          <p:cNvSpPr>
            <a:spLocks noGrp="1"/>
          </p:cNvSpPr>
          <p:nvPr>
            <p:ph idx="1"/>
          </p:nvPr>
        </p:nvSpPr>
        <p:spPr/>
        <p:txBody>
          <a:bodyPr/>
          <a:lstStyle/>
          <a:p>
            <a:r>
              <a:rPr lang="fr-FR" dirty="0" err="1" smtClean="0"/>
              <a:t>Regulation</a:t>
            </a:r>
            <a:r>
              <a:rPr lang="fr-FR" dirty="0" smtClean="0"/>
              <a:t> 2018/1999 </a:t>
            </a:r>
            <a:r>
              <a:rPr lang="en-US" dirty="0"/>
              <a:t>on the Governance of the Energy </a:t>
            </a:r>
            <a:r>
              <a:rPr lang="en-US" dirty="0" smtClean="0"/>
              <a:t>Union </a:t>
            </a:r>
            <a:r>
              <a:rPr lang="en-US" dirty="0"/>
              <a:t>and Climate </a:t>
            </a:r>
            <a:r>
              <a:rPr lang="en-US" dirty="0" smtClean="0"/>
              <a:t>Action</a:t>
            </a:r>
          </a:p>
          <a:p>
            <a:pPr lvl="1"/>
            <a:r>
              <a:rPr lang="en-US" dirty="0" smtClean="0"/>
              <a:t>! By 31 December 2019: integrated national energy and climate plans (for 2021-2030)</a:t>
            </a:r>
            <a:endParaRPr lang="fr-FR" dirty="0"/>
          </a:p>
        </p:txBody>
      </p:sp>
    </p:spTree>
    <p:extLst>
      <p:ext uri="{BB962C8B-B14F-4D97-AF65-F5344CB8AC3E}">
        <p14:creationId xmlns:p14="http://schemas.microsoft.com/office/powerpoint/2010/main" val="1176564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National </a:t>
            </a:r>
            <a:r>
              <a:rPr lang="fr-FR" dirty="0" err="1" smtClean="0"/>
              <a:t>climate</a:t>
            </a:r>
            <a:r>
              <a:rPr lang="fr-FR" dirty="0" smtClean="0"/>
              <a:t> cases</a:t>
            </a:r>
            <a:endParaRPr lang="fr-FR" dirty="0"/>
          </a:p>
        </p:txBody>
      </p:sp>
      <p:sp>
        <p:nvSpPr>
          <p:cNvPr id="3" name="Content Placeholder 2"/>
          <p:cNvSpPr>
            <a:spLocks noGrp="1"/>
          </p:cNvSpPr>
          <p:nvPr>
            <p:ph idx="1"/>
          </p:nvPr>
        </p:nvSpPr>
        <p:spPr/>
        <p:txBody>
          <a:bodyPr/>
          <a:lstStyle/>
          <a:p>
            <a:r>
              <a:rPr lang="fr-FR" dirty="0" err="1" smtClean="0"/>
              <a:t>Urgenda</a:t>
            </a:r>
            <a:r>
              <a:rPr lang="fr-FR" dirty="0" smtClean="0"/>
              <a:t> </a:t>
            </a:r>
            <a:r>
              <a:rPr lang="fr-FR" dirty="0" smtClean="0"/>
              <a:t>case (NL)</a:t>
            </a:r>
          </a:p>
          <a:p>
            <a:pPr lvl="1"/>
            <a:r>
              <a:rPr lang="fr-FR" dirty="0" smtClean="0"/>
              <a:t>To push Dutch </a:t>
            </a:r>
            <a:r>
              <a:rPr lang="fr-FR" dirty="0" err="1" smtClean="0"/>
              <a:t>government</a:t>
            </a:r>
            <a:r>
              <a:rPr lang="fr-FR" dirty="0" smtClean="0"/>
              <a:t> to </a:t>
            </a:r>
            <a:r>
              <a:rPr lang="fr-FR" dirty="0" err="1" smtClean="0"/>
              <a:t>be</a:t>
            </a:r>
            <a:r>
              <a:rPr lang="fr-FR" dirty="0" smtClean="0"/>
              <a:t> more </a:t>
            </a:r>
            <a:r>
              <a:rPr lang="fr-FR" dirty="0" err="1" smtClean="0"/>
              <a:t>ambitious</a:t>
            </a:r>
            <a:r>
              <a:rPr lang="fr-FR" dirty="0" smtClean="0"/>
              <a:t> </a:t>
            </a:r>
            <a:r>
              <a:rPr lang="fr-FR" dirty="0" err="1" smtClean="0"/>
              <a:t>than</a:t>
            </a:r>
            <a:r>
              <a:rPr lang="fr-FR" dirty="0" smtClean="0"/>
              <a:t> </a:t>
            </a:r>
            <a:r>
              <a:rPr lang="fr-FR" dirty="0" err="1" smtClean="0"/>
              <a:t>int</a:t>
            </a:r>
            <a:r>
              <a:rPr lang="fr-FR" dirty="0" smtClean="0"/>
              <a:t>./EU </a:t>
            </a:r>
            <a:r>
              <a:rPr lang="fr-FR" dirty="0" err="1" smtClean="0"/>
              <a:t>agreements</a:t>
            </a:r>
            <a:r>
              <a:rPr lang="fr-FR" dirty="0" smtClean="0"/>
              <a:t> </a:t>
            </a:r>
            <a:r>
              <a:rPr lang="fr-FR" dirty="0" smtClean="0">
                <a:sym typeface="Wingdings" panose="05000000000000000000" pitchFamily="2" charset="2"/>
              </a:rPr>
              <a:t> </a:t>
            </a:r>
            <a:r>
              <a:rPr lang="fr-FR" dirty="0" err="1" smtClean="0">
                <a:sym typeface="Wingdings" panose="05000000000000000000" pitchFamily="2" charset="2"/>
              </a:rPr>
              <a:t>law</a:t>
            </a:r>
            <a:r>
              <a:rPr lang="fr-FR" dirty="0" smtClean="0">
                <a:sym typeface="Wingdings" panose="05000000000000000000" pitchFamily="2" charset="2"/>
              </a:rPr>
              <a:t> v science</a:t>
            </a:r>
            <a:endParaRPr lang="fr-FR" dirty="0" smtClean="0"/>
          </a:p>
          <a:p>
            <a:pPr lvl="1"/>
            <a:r>
              <a:rPr lang="fr-FR" dirty="0" err="1" smtClean="0"/>
              <a:t>Successful</a:t>
            </a:r>
            <a:r>
              <a:rPr lang="fr-FR" dirty="0" smtClean="0"/>
              <a:t> in first instance (2015) and in </a:t>
            </a:r>
            <a:r>
              <a:rPr lang="fr-FR" dirty="0" err="1" smtClean="0"/>
              <a:t>appeal</a:t>
            </a:r>
            <a:r>
              <a:rPr lang="fr-FR" dirty="0" smtClean="0"/>
              <a:t> (2018)</a:t>
            </a:r>
          </a:p>
          <a:p>
            <a:pPr lvl="1"/>
            <a:r>
              <a:rPr lang="fr-FR" dirty="0" smtClean="0"/>
              <a:t>-25% GHG </a:t>
            </a:r>
            <a:r>
              <a:rPr lang="fr-FR" dirty="0" err="1" smtClean="0"/>
              <a:t>emissions</a:t>
            </a:r>
            <a:r>
              <a:rPr lang="fr-FR" dirty="0" smtClean="0"/>
              <a:t> by 2020</a:t>
            </a:r>
          </a:p>
          <a:p>
            <a:pPr lvl="1"/>
            <a:r>
              <a:rPr lang="fr-FR" dirty="0" smtClean="0"/>
              <a:t>~ </a:t>
            </a:r>
            <a:r>
              <a:rPr lang="fr-FR" dirty="0" err="1" smtClean="0"/>
              <a:t>duty</a:t>
            </a:r>
            <a:r>
              <a:rPr lang="fr-FR" dirty="0" smtClean="0"/>
              <a:t> of care</a:t>
            </a:r>
            <a:endParaRPr lang="fr-FR" dirty="0"/>
          </a:p>
          <a:p>
            <a:pPr lvl="1"/>
            <a:endParaRPr lang="fr-FR" dirty="0" smtClean="0"/>
          </a:p>
          <a:p>
            <a:pPr lvl="1"/>
            <a:endParaRPr lang="fr-FR" dirty="0"/>
          </a:p>
          <a:p>
            <a:pPr lvl="1"/>
            <a:endParaRPr lang="fr-FR" dirty="0" smtClean="0"/>
          </a:p>
          <a:p>
            <a:pPr lvl="1"/>
            <a:endParaRPr lang="fr-FR" dirty="0"/>
          </a:p>
          <a:p>
            <a:pPr lvl="1"/>
            <a:r>
              <a:rPr lang="fr-FR" dirty="0" err="1" smtClean="0"/>
              <a:t>Copied</a:t>
            </a:r>
            <a:r>
              <a:rPr lang="fr-FR" dirty="0" smtClean="0"/>
              <a:t> in </a:t>
            </a:r>
            <a:r>
              <a:rPr lang="fr-FR" dirty="0" err="1" smtClean="0"/>
              <a:t>many</a:t>
            </a:r>
            <a:r>
              <a:rPr lang="fr-FR" dirty="0" smtClean="0"/>
              <a:t> </a:t>
            </a:r>
            <a:r>
              <a:rPr lang="fr-FR" dirty="0" err="1" smtClean="0"/>
              <a:t>other</a:t>
            </a:r>
            <a:r>
              <a:rPr lang="fr-FR" dirty="0" smtClean="0"/>
              <a:t> countries</a:t>
            </a:r>
          </a:p>
          <a:p>
            <a:pPr lvl="1"/>
            <a:endParaRPr lang="fr-FR" dirty="0" smtClean="0"/>
          </a:p>
        </p:txBody>
      </p:sp>
      <p:pic>
        <p:nvPicPr>
          <p:cNvPr id="5" name="Picture 2" descr="https://www.urgenda.nl/wp-content/uploads/Klimaatzaak-credit-Chantal-Bekker-Urgenda-03-web-1-1024x68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19967" y="3429000"/>
            <a:ext cx="3346446" cy="223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277551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National </a:t>
            </a:r>
            <a:r>
              <a:rPr lang="fr-FR" dirty="0" err="1" smtClean="0"/>
              <a:t>climate</a:t>
            </a:r>
            <a:r>
              <a:rPr lang="fr-FR" dirty="0" smtClean="0"/>
              <a:t> cases</a:t>
            </a:r>
            <a:endParaRPr lang="fr-FR" dirty="0"/>
          </a:p>
        </p:txBody>
      </p:sp>
      <p:pic>
        <p:nvPicPr>
          <p:cNvPr id="4" name="Content Placeholder 3"/>
          <p:cNvPicPr>
            <a:picLocks noGrp="1" noChangeAspect="1"/>
          </p:cNvPicPr>
          <p:nvPr>
            <p:ph idx="1"/>
          </p:nvPr>
        </p:nvPicPr>
        <p:blipFill>
          <a:blip r:embed="rId2"/>
          <a:stretch>
            <a:fillRect/>
          </a:stretch>
        </p:blipFill>
        <p:spPr>
          <a:xfrm>
            <a:off x="356108" y="1196752"/>
            <a:ext cx="8430911" cy="4320480"/>
          </a:xfrm>
          <a:prstGeom prst="rect">
            <a:avLst/>
          </a:prstGeom>
        </p:spPr>
      </p:pic>
      <p:pic>
        <p:nvPicPr>
          <p:cNvPr id="5" name="Picture 4"/>
          <p:cNvPicPr>
            <a:picLocks noChangeAspect="1"/>
          </p:cNvPicPr>
          <p:nvPr/>
        </p:nvPicPr>
        <p:blipFill>
          <a:blip r:embed="rId3"/>
          <a:stretch>
            <a:fillRect/>
          </a:stretch>
        </p:blipFill>
        <p:spPr>
          <a:xfrm>
            <a:off x="467544" y="5661248"/>
            <a:ext cx="6006960" cy="194880"/>
          </a:xfrm>
          <a:prstGeom prst="rect">
            <a:avLst/>
          </a:prstGeom>
        </p:spPr>
      </p:pic>
    </p:spTree>
    <p:extLst>
      <p:ext uri="{BB962C8B-B14F-4D97-AF65-F5344CB8AC3E}">
        <p14:creationId xmlns:p14="http://schemas.microsoft.com/office/powerpoint/2010/main" val="1270593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Other</a:t>
            </a:r>
            <a:r>
              <a:rPr lang="fr-FR" dirty="0" smtClean="0"/>
              <a:t> </a:t>
            </a:r>
            <a:r>
              <a:rPr lang="fr-FR" dirty="0" err="1" smtClean="0"/>
              <a:t>climate</a:t>
            </a:r>
            <a:r>
              <a:rPr lang="fr-FR" dirty="0" smtClean="0"/>
              <a:t> </a:t>
            </a:r>
            <a:r>
              <a:rPr lang="fr-FR" dirty="0" smtClean="0"/>
              <a:t>cases</a:t>
            </a:r>
            <a:endParaRPr lang="fr-FR" dirty="0"/>
          </a:p>
        </p:txBody>
      </p:sp>
      <p:sp>
        <p:nvSpPr>
          <p:cNvPr id="3" name="Content Placeholder 2"/>
          <p:cNvSpPr>
            <a:spLocks noGrp="1"/>
          </p:cNvSpPr>
          <p:nvPr>
            <p:ph idx="1"/>
          </p:nvPr>
        </p:nvSpPr>
        <p:spPr/>
        <p:txBody>
          <a:bodyPr/>
          <a:lstStyle/>
          <a:p>
            <a:pPr lvl="1"/>
            <a:r>
              <a:rPr lang="fr-FR" dirty="0" err="1" smtClean="0"/>
              <a:t>Also</a:t>
            </a:r>
            <a:r>
              <a:rPr lang="fr-FR" dirty="0" smtClean="0"/>
              <a:t> </a:t>
            </a:r>
            <a:r>
              <a:rPr lang="fr-FR" dirty="0" err="1" smtClean="0"/>
              <a:t>against</a:t>
            </a:r>
            <a:r>
              <a:rPr lang="fr-FR" dirty="0" smtClean="0"/>
              <a:t> EU institutions </a:t>
            </a:r>
            <a:r>
              <a:rPr lang="fr-FR" dirty="0" smtClean="0">
                <a:sym typeface="Wingdings" panose="05000000000000000000" pitchFamily="2" charset="2"/>
              </a:rPr>
              <a:t> </a:t>
            </a:r>
            <a:r>
              <a:rPr lang="fr-FR" dirty="0" err="1" smtClean="0"/>
              <a:t>People’s</a:t>
            </a:r>
            <a:r>
              <a:rPr lang="fr-FR" dirty="0" smtClean="0"/>
              <a:t> </a:t>
            </a:r>
            <a:r>
              <a:rPr lang="fr-FR" dirty="0" err="1"/>
              <a:t>Climate</a:t>
            </a:r>
            <a:r>
              <a:rPr lang="fr-FR" dirty="0"/>
              <a:t> Case </a:t>
            </a:r>
            <a:r>
              <a:rPr lang="fr-FR" dirty="0" smtClean="0"/>
              <a:t>(T-330/18)</a:t>
            </a:r>
            <a:endParaRPr lang="fr-FR" dirty="0"/>
          </a:p>
          <a:p>
            <a:pPr lvl="2"/>
            <a:r>
              <a:rPr lang="en-US" dirty="0"/>
              <a:t>10 families from Portugal, Germany, France, Italy, Romania, Kenya, Fiji, and the Saami Youth Association </a:t>
            </a:r>
            <a:r>
              <a:rPr lang="en-US" dirty="0" err="1"/>
              <a:t>Sáminuorra</a:t>
            </a:r>
            <a:endParaRPr lang="fr-FR" dirty="0" smtClean="0"/>
          </a:p>
          <a:p>
            <a:pPr lvl="2"/>
            <a:r>
              <a:rPr lang="fr-FR" dirty="0" smtClean="0"/>
              <a:t>Against </a:t>
            </a:r>
            <a:r>
              <a:rPr lang="fr-FR" dirty="0" err="1" smtClean="0"/>
              <a:t>Dir</a:t>
            </a:r>
            <a:r>
              <a:rPr lang="fr-FR" dirty="0" smtClean="0"/>
              <a:t>./Reg. on GHG </a:t>
            </a:r>
            <a:r>
              <a:rPr lang="fr-FR" dirty="0" err="1" smtClean="0"/>
              <a:t>reductions</a:t>
            </a:r>
            <a:endParaRPr lang="fr-FR" dirty="0" smtClean="0"/>
          </a:p>
          <a:p>
            <a:pPr lvl="2"/>
            <a:r>
              <a:rPr lang="fr-FR" dirty="0" err="1" smtClean="0"/>
              <a:t>Before</a:t>
            </a:r>
            <a:r>
              <a:rPr lang="fr-FR" dirty="0" smtClean="0"/>
              <a:t> </a:t>
            </a:r>
            <a:r>
              <a:rPr lang="fr-FR" dirty="0"/>
              <a:t>General Court </a:t>
            </a:r>
            <a:r>
              <a:rPr lang="fr-FR" dirty="0">
                <a:sym typeface="Wingdings" panose="05000000000000000000" pitchFamily="2" charset="2"/>
              </a:rPr>
              <a:t> </a:t>
            </a:r>
            <a:r>
              <a:rPr lang="fr-FR" dirty="0" smtClean="0">
                <a:sym typeface="Wingdings" panose="05000000000000000000" pitchFamily="2" charset="2"/>
              </a:rPr>
              <a:t>8 May 2019: </a:t>
            </a:r>
            <a:r>
              <a:rPr lang="fr-FR" dirty="0" err="1" smtClean="0">
                <a:sym typeface="Wingdings" panose="05000000000000000000" pitchFamily="2" charset="2"/>
              </a:rPr>
              <a:t>declared</a:t>
            </a:r>
            <a:r>
              <a:rPr lang="fr-FR" dirty="0" smtClean="0">
                <a:sym typeface="Wingdings" panose="05000000000000000000" pitchFamily="2" charset="2"/>
              </a:rPr>
              <a:t> </a:t>
            </a:r>
            <a:r>
              <a:rPr lang="fr-FR" dirty="0" smtClean="0"/>
              <a:t>inadmissible (not </a:t>
            </a:r>
            <a:r>
              <a:rPr lang="fr-FR" dirty="0" err="1" smtClean="0"/>
              <a:t>individually</a:t>
            </a:r>
            <a:r>
              <a:rPr lang="fr-FR" dirty="0" smtClean="0"/>
              <a:t> </a:t>
            </a:r>
            <a:r>
              <a:rPr lang="fr-FR" dirty="0" err="1" smtClean="0"/>
              <a:t>concerned</a:t>
            </a:r>
            <a:r>
              <a:rPr lang="fr-FR" dirty="0" smtClean="0"/>
              <a:t>)</a:t>
            </a:r>
            <a:endParaRPr lang="fr-FR" dirty="0"/>
          </a:p>
          <a:p>
            <a:pPr lvl="2"/>
            <a:r>
              <a:rPr lang="fr-FR" dirty="0" err="1"/>
              <a:t>Appeal</a:t>
            </a:r>
            <a:r>
              <a:rPr lang="fr-FR" dirty="0"/>
              <a:t> </a:t>
            </a:r>
            <a:r>
              <a:rPr lang="fr-FR" dirty="0" err="1"/>
              <a:t>before</a:t>
            </a:r>
            <a:r>
              <a:rPr lang="fr-FR" dirty="0"/>
              <a:t> Court of Justice </a:t>
            </a:r>
            <a:r>
              <a:rPr lang="fr-FR" dirty="0" err="1"/>
              <a:t>pending</a:t>
            </a:r>
            <a:endParaRPr lang="fr-FR" dirty="0"/>
          </a:p>
          <a:p>
            <a:endParaRPr lang="fr-FR" dirty="0" smtClean="0"/>
          </a:p>
          <a:p>
            <a:pPr lvl="1"/>
            <a:r>
              <a:rPr lang="fr-FR" dirty="0" smtClean="0"/>
              <a:t>+ New case </a:t>
            </a:r>
            <a:r>
              <a:rPr lang="fr-FR" dirty="0" err="1" smtClean="0"/>
              <a:t>against</a:t>
            </a:r>
            <a:r>
              <a:rPr lang="fr-FR" dirty="0" smtClean="0"/>
              <a:t> EU institutions </a:t>
            </a:r>
            <a:r>
              <a:rPr lang="fr-FR" dirty="0" err="1" smtClean="0"/>
              <a:t>filed</a:t>
            </a:r>
            <a:r>
              <a:rPr lang="fr-FR" dirty="0" smtClean="0"/>
              <a:t> on 4 March 2019 (T-141/19)</a:t>
            </a:r>
          </a:p>
          <a:p>
            <a:pPr lvl="2"/>
            <a:r>
              <a:rPr lang="fr-FR" dirty="0" smtClean="0"/>
              <a:t>To not </a:t>
            </a:r>
            <a:r>
              <a:rPr lang="fr-FR" dirty="0" err="1" smtClean="0"/>
              <a:t>allow</a:t>
            </a:r>
            <a:r>
              <a:rPr lang="fr-FR" dirty="0" smtClean="0"/>
              <a:t> for </a:t>
            </a:r>
            <a:r>
              <a:rPr lang="fr-FR" dirty="0" err="1" smtClean="0"/>
              <a:t>energy</a:t>
            </a:r>
            <a:r>
              <a:rPr lang="fr-FR" dirty="0" smtClean="0"/>
              <a:t> </a:t>
            </a:r>
            <a:r>
              <a:rPr lang="fr-FR" dirty="0" err="1" smtClean="0"/>
              <a:t>from</a:t>
            </a:r>
            <a:r>
              <a:rPr lang="fr-FR" dirty="0" smtClean="0"/>
              <a:t> </a:t>
            </a:r>
            <a:r>
              <a:rPr lang="fr-FR" dirty="0" err="1" smtClean="0"/>
              <a:t>forest</a:t>
            </a:r>
            <a:r>
              <a:rPr lang="fr-FR" dirty="0" smtClean="0"/>
              <a:t> </a:t>
            </a:r>
            <a:r>
              <a:rPr lang="fr-FR" dirty="0" err="1" smtClean="0"/>
              <a:t>biomass</a:t>
            </a:r>
            <a:r>
              <a:rPr lang="fr-FR" dirty="0" smtClean="0"/>
              <a:t> to count for </a:t>
            </a:r>
            <a:r>
              <a:rPr lang="fr-FR" dirty="0" err="1" smtClean="0"/>
              <a:t>renewable</a:t>
            </a:r>
            <a:r>
              <a:rPr lang="fr-FR" dirty="0" smtClean="0"/>
              <a:t> </a:t>
            </a:r>
            <a:r>
              <a:rPr lang="fr-FR" dirty="0" err="1" smtClean="0"/>
              <a:t>energy</a:t>
            </a:r>
            <a:r>
              <a:rPr lang="fr-FR" dirty="0" smtClean="0"/>
              <a:t> </a:t>
            </a:r>
            <a:r>
              <a:rPr lang="fr-FR" dirty="0" err="1" smtClean="0"/>
              <a:t>target</a:t>
            </a:r>
            <a:endParaRPr lang="fr-FR" dirty="0"/>
          </a:p>
        </p:txBody>
      </p:sp>
    </p:spTree>
    <p:extLst>
      <p:ext uri="{BB962C8B-B14F-4D97-AF65-F5344CB8AC3E}">
        <p14:creationId xmlns:p14="http://schemas.microsoft.com/office/powerpoint/2010/main" val="1690036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Other</a:t>
            </a:r>
            <a:r>
              <a:rPr lang="fr-FR" dirty="0" smtClean="0"/>
              <a:t> </a:t>
            </a:r>
            <a:r>
              <a:rPr lang="fr-FR" dirty="0" err="1" smtClean="0"/>
              <a:t>climate</a:t>
            </a:r>
            <a:r>
              <a:rPr lang="fr-FR" dirty="0" smtClean="0"/>
              <a:t> </a:t>
            </a:r>
            <a:r>
              <a:rPr lang="fr-FR" dirty="0" smtClean="0"/>
              <a:t>cases</a:t>
            </a:r>
            <a:endParaRPr lang="fr-FR" dirty="0"/>
          </a:p>
        </p:txBody>
      </p:sp>
      <p:sp>
        <p:nvSpPr>
          <p:cNvPr id="3" name="Content Placeholder 2"/>
          <p:cNvSpPr>
            <a:spLocks noGrp="1"/>
          </p:cNvSpPr>
          <p:nvPr>
            <p:ph idx="1"/>
          </p:nvPr>
        </p:nvSpPr>
        <p:spPr/>
        <p:txBody>
          <a:bodyPr/>
          <a:lstStyle/>
          <a:p>
            <a:pPr lvl="1"/>
            <a:r>
              <a:rPr lang="fr-FR" dirty="0" err="1" smtClean="0"/>
              <a:t>Mainly</a:t>
            </a:r>
            <a:r>
              <a:rPr lang="fr-FR" dirty="0" smtClean="0"/>
              <a:t> </a:t>
            </a:r>
            <a:r>
              <a:rPr lang="fr-FR" dirty="0" err="1" smtClean="0"/>
              <a:t>against</a:t>
            </a:r>
            <a:r>
              <a:rPr lang="fr-FR" dirty="0" smtClean="0"/>
              <a:t> </a:t>
            </a:r>
            <a:r>
              <a:rPr lang="fr-FR" dirty="0" err="1" smtClean="0"/>
              <a:t>governments</a:t>
            </a:r>
            <a:r>
              <a:rPr lang="fr-FR" dirty="0" smtClean="0"/>
              <a:t>, but </a:t>
            </a:r>
            <a:r>
              <a:rPr lang="fr-FR" dirty="0" err="1" smtClean="0"/>
              <a:t>also</a:t>
            </a:r>
            <a:r>
              <a:rPr lang="fr-FR" dirty="0" smtClean="0"/>
              <a:t> </a:t>
            </a:r>
            <a:r>
              <a:rPr lang="fr-FR" dirty="0" err="1" smtClean="0"/>
              <a:t>against</a:t>
            </a:r>
            <a:r>
              <a:rPr lang="fr-FR" dirty="0" smtClean="0"/>
              <a:t> </a:t>
            </a:r>
            <a:r>
              <a:rPr lang="fr-FR" dirty="0" err="1" smtClean="0"/>
              <a:t>companies</a:t>
            </a:r>
            <a:endParaRPr lang="fr-FR" dirty="0" smtClean="0"/>
          </a:p>
          <a:p>
            <a:pPr lvl="2"/>
            <a:r>
              <a:rPr lang="en-US" dirty="0" smtClean="0"/>
              <a:t>E.g. </a:t>
            </a:r>
            <a:r>
              <a:rPr lang="en-US" i="1" dirty="0" err="1" smtClean="0"/>
              <a:t>Lliuya</a:t>
            </a:r>
            <a:r>
              <a:rPr lang="en-US" i="1" dirty="0" smtClean="0"/>
              <a:t> </a:t>
            </a:r>
            <a:r>
              <a:rPr lang="en-US" i="1" dirty="0"/>
              <a:t>v RWE </a:t>
            </a:r>
            <a:r>
              <a:rPr lang="en-US" i="1" dirty="0" smtClean="0"/>
              <a:t>AG </a:t>
            </a:r>
            <a:r>
              <a:rPr lang="en-US" dirty="0" smtClean="0">
                <a:sym typeface="Wingdings" panose="05000000000000000000" pitchFamily="2" charset="2"/>
              </a:rPr>
              <a:t> </a:t>
            </a:r>
            <a:r>
              <a:rPr lang="en-US" dirty="0" smtClean="0"/>
              <a:t>Peruvian </a:t>
            </a:r>
            <a:r>
              <a:rPr lang="en-US" dirty="0"/>
              <a:t>farmer </a:t>
            </a:r>
            <a:r>
              <a:rPr lang="en-US" dirty="0" smtClean="0"/>
              <a:t>sues Germany’s </a:t>
            </a:r>
            <a:r>
              <a:rPr lang="en-US" dirty="0"/>
              <a:t>largest electricity </a:t>
            </a:r>
            <a:r>
              <a:rPr lang="en-US" dirty="0" smtClean="0"/>
              <a:t>producer RWE</a:t>
            </a:r>
          </a:p>
          <a:p>
            <a:pPr lvl="3"/>
            <a:r>
              <a:rPr lang="en-US" dirty="0" smtClean="0"/>
              <a:t>Seeking financial </a:t>
            </a:r>
            <a:r>
              <a:rPr lang="en-US" dirty="0"/>
              <a:t>contribution towards costs of putting in place flood protections in his village in </a:t>
            </a:r>
            <a:r>
              <a:rPr lang="en-US" dirty="0" smtClean="0"/>
              <a:t>Peru</a:t>
            </a:r>
          </a:p>
          <a:p>
            <a:pPr lvl="3"/>
            <a:r>
              <a:rPr lang="en-US" dirty="0" smtClean="0"/>
              <a:t>Before German </a:t>
            </a:r>
            <a:r>
              <a:rPr lang="en-US" dirty="0"/>
              <a:t>courts for emissions </a:t>
            </a:r>
            <a:r>
              <a:rPr lang="en-US" dirty="0" smtClean="0"/>
              <a:t>released </a:t>
            </a:r>
            <a:r>
              <a:rPr lang="en-US" dirty="0"/>
              <a:t>in </a:t>
            </a:r>
            <a:r>
              <a:rPr lang="en-US" dirty="0" smtClean="0"/>
              <a:t>Germany, </a:t>
            </a:r>
            <a:r>
              <a:rPr lang="en-US" dirty="0"/>
              <a:t>which he alleges contributed to climate change and ultimately the melting of a Peruvian glacial lake above his </a:t>
            </a:r>
            <a:r>
              <a:rPr lang="en-US" dirty="0" smtClean="0"/>
              <a:t>village</a:t>
            </a:r>
            <a:endParaRPr lang="fr-FR" dirty="0" smtClean="0"/>
          </a:p>
          <a:p>
            <a:endParaRPr lang="fr-FR" dirty="0"/>
          </a:p>
          <a:p>
            <a:endParaRPr lang="fr-FR" dirty="0"/>
          </a:p>
        </p:txBody>
      </p:sp>
      <p:pic>
        <p:nvPicPr>
          <p:cNvPr id="8" name="Picture 2" descr="Peruvian farmer and mountain guide Saul Luciano Lliuya and his lawyer Roda Verheyen after a regional German court ruled against RWE, one of Europe’s biggest electricity companies, in Hamm, Germ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725253"/>
            <a:ext cx="360040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661287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err="1" smtClean="0"/>
              <a:t>Environmental</a:t>
            </a:r>
            <a:r>
              <a:rPr lang="fr-FR" dirty="0" smtClean="0"/>
              <a:t> </a:t>
            </a:r>
            <a:r>
              <a:rPr lang="fr-FR" dirty="0" err="1" smtClean="0"/>
              <a:t>assessment</a:t>
            </a:r>
            <a:endParaRPr lang="fr-FR" dirty="0"/>
          </a:p>
        </p:txBody>
      </p:sp>
      <p:sp>
        <p:nvSpPr>
          <p:cNvPr id="3" name="Subtitl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776077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Two</a:t>
            </a:r>
            <a:r>
              <a:rPr lang="fr-BE" dirty="0"/>
              <a:t> types of </a:t>
            </a:r>
            <a:r>
              <a:rPr lang="fr-BE" dirty="0" err="1"/>
              <a:t>environmental</a:t>
            </a:r>
            <a:r>
              <a:rPr lang="fr-BE" dirty="0"/>
              <a:t> </a:t>
            </a:r>
            <a:r>
              <a:rPr lang="fr-BE" dirty="0" err="1"/>
              <a:t>assessment</a:t>
            </a:r>
            <a:endParaRPr lang="fr-FR" dirty="0"/>
          </a:p>
        </p:txBody>
      </p:sp>
      <p:sp>
        <p:nvSpPr>
          <p:cNvPr id="3" name="Content Placeholder 2"/>
          <p:cNvSpPr>
            <a:spLocks noGrp="1"/>
          </p:cNvSpPr>
          <p:nvPr>
            <p:ph idx="1"/>
          </p:nvPr>
        </p:nvSpPr>
        <p:spPr/>
        <p:txBody>
          <a:bodyPr/>
          <a:lstStyle/>
          <a:p>
            <a:pPr eaLnBrk="1" hangingPunct="1">
              <a:lnSpc>
                <a:spcPct val="90000"/>
              </a:lnSpc>
            </a:pPr>
            <a:r>
              <a:rPr lang="fr-BE" dirty="0" smtClean="0"/>
              <a:t>Of </a:t>
            </a:r>
            <a:r>
              <a:rPr lang="fr-BE" dirty="0"/>
              <a:t>plans and </a:t>
            </a:r>
            <a:r>
              <a:rPr lang="fr-BE" dirty="0" smtClean="0"/>
              <a:t>programmes</a:t>
            </a:r>
          </a:p>
          <a:p>
            <a:pPr lvl="1" eaLnBrk="1" hangingPunct="1">
              <a:lnSpc>
                <a:spcPct val="90000"/>
              </a:lnSpc>
            </a:pPr>
            <a:r>
              <a:rPr lang="fr-BE" dirty="0" smtClean="0"/>
              <a:t>= </a:t>
            </a:r>
            <a:r>
              <a:rPr lang="fr-BE" dirty="0" err="1"/>
              <a:t>strategic</a:t>
            </a:r>
            <a:r>
              <a:rPr lang="fr-BE" dirty="0"/>
              <a:t> </a:t>
            </a:r>
            <a:r>
              <a:rPr lang="fr-BE" dirty="0" err="1"/>
              <a:t>environmental</a:t>
            </a:r>
            <a:r>
              <a:rPr lang="fr-BE" dirty="0"/>
              <a:t> </a:t>
            </a:r>
            <a:r>
              <a:rPr lang="fr-BE" dirty="0" err="1"/>
              <a:t>assessment</a:t>
            </a:r>
            <a:r>
              <a:rPr lang="fr-BE" dirty="0"/>
              <a:t> (SEA)</a:t>
            </a:r>
          </a:p>
          <a:p>
            <a:pPr lvl="1" eaLnBrk="1" hangingPunct="1">
              <a:lnSpc>
                <a:spcPct val="90000"/>
              </a:lnSpc>
            </a:pPr>
            <a:r>
              <a:rPr lang="fr-BE" dirty="0" err="1"/>
              <a:t>Dir</a:t>
            </a:r>
            <a:r>
              <a:rPr lang="fr-BE" dirty="0"/>
              <a:t>. 2001/42/EC</a:t>
            </a:r>
            <a:endParaRPr lang="nl-BE" dirty="0"/>
          </a:p>
          <a:p>
            <a:pPr lvl="1"/>
            <a:r>
              <a:rPr lang="en-US" i="1" dirty="0" smtClean="0"/>
              <a:t>“plans </a:t>
            </a:r>
            <a:r>
              <a:rPr lang="en-US" i="1" dirty="0"/>
              <a:t>and </a:t>
            </a:r>
            <a:r>
              <a:rPr lang="en-US" i="1" dirty="0" err="1"/>
              <a:t>programmes</a:t>
            </a:r>
            <a:r>
              <a:rPr lang="en-US" i="1" dirty="0"/>
              <a:t>, including those co-financed by the European Community, as well as any modifications to </a:t>
            </a:r>
            <a:r>
              <a:rPr lang="en-US" i="1" dirty="0" smtClean="0"/>
              <a:t>them:</a:t>
            </a:r>
          </a:p>
          <a:p>
            <a:pPr lvl="2"/>
            <a:r>
              <a:rPr lang="en-US" i="1" dirty="0" smtClean="0"/>
              <a:t>which </a:t>
            </a:r>
            <a:r>
              <a:rPr lang="en-US" i="1" dirty="0"/>
              <a:t>are subject to preparation and/or adoption by an authority at national, regional or local level or which are prepared by an authority for adoption, through a legislative procedure by Parliament or Government, </a:t>
            </a:r>
            <a:r>
              <a:rPr lang="en-US" i="1" dirty="0" smtClean="0"/>
              <a:t>and</a:t>
            </a:r>
          </a:p>
          <a:p>
            <a:pPr lvl="2"/>
            <a:r>
              <a:rPr lang="en-US" i="1" dirty="0" smtClean="0"/>
              <a:t>which </a:t>
            </a:r>
            <a:r>
              <a:rPr lang="en-US" i="1" dirty="0"/>
              <a:t>are required by legislative, regulatory or administrative provisions</a:t>
            </a:r>
            <a:r>
              <a:rPr lang="en-US" i="1" dirty="0" smtClean="0"/>
              <a:t>;”</a:t>
            </a:r>
            <a:endParaRPr lang="en-US" i="1" dirty="0"/>
          </a:p>
          <a:p>
            <a:pPr lvl="1" eaLnBrk="1" hangingPunct="1"/>
            <a:endParaRPr lang="fr-BE" dirty="0" smtClean="0"/>
          </a:p>
          <a:p>
            <a:endParaRPr lang="fr-FR" dirty="0"/>
          </a:p>
        </p:txBody>
      </p:sp>
    </p:spTree>
    <p:extLst>
      <p:ext uri="{BB962C8B-B14F-4D97-AF65-F5344CB8AC3E}">
        <p14:creationId xmlns:p14="http://schemas.microsoft.com/office/powerpoint/2010/main" val="1711424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Two</a:t>
            </a:r>
            <a:r>
              <a:rPr lang="fr-BE" dirty="0"/>
              <a:t> types of </a:t>
            </a:r>
            <a:r>
              <a:rPr lang="fr-BE" dirty="0" err="1"/>
              <a:t>environmental</a:t>
            </a:r>
            <a:r>
              <a:rPr lang="fr-BE" dirty="0"/>
              <a:t> </a:t>
            </a:r>
            <a:r>
              <a:rPr lang="fr-BE" dirty="0" err="1"/>
              <a:t>assessment</a:t>
            </a:r>
            <a:endParaRPr lang="fr-FR" dirty="0"/>
          </a:p>
        </p:txBody>
      </p:sp>
      <p:sp>
        <p:nvSpPr>
          <p:cNvPr id="3" name="Content Placeholder 2"/>
          <p:cNvSpPr>
            <a:spLocks noGrp="1"/>
          </p:cNvSpPr>
          <p:nvPr>
            <p:ph idx="1"/>
          </p:nvPr>
        </p:nvSpPr>
        <p:spPr/>
        <p:txBody>
          <a:bodyPr/>
          <a:lstStyle/>
          <a:p>
            <a:pPr eaLnBrk="1" hangingPunct="1"/>
            <a:r>
              <a:rPr lang="fr-BE" dirty="0"/>
              <a:t>Of </a:t>
            </a:r>
            <a:r>
              <a:rPr lang="fr-BE" dirty="0" err="1"/>
              <a:t>projects</a:t>
            </a:r>
            <a:endParaRPr lang="fr-BE" dirty="0"/>
          </a:p>
          <a:p>
            <a:pPr lvl="1" eaLnBrk="1" hangingPunct="1"/>
            <a:r>
              <a:rPr lang="fr-BE" dirty="0"/>
              <a:t>= </a:t>
            </a:r>
            <a:r>
              <a:rPr lang="fr-BE" dirty="0" err="1"/>
              <a:t>environmental</a:t>
            </a:r>
            <a:r>
              <a:rPr lang="fr-BE" dirty="0"/>
              <a:t> impact </a:t>
            </a:r>
            <a:r>
              <a:rPr lang="fr-BE" dirty="0" err="1"/>
              <a:t>assessment</a:t>
            </a:r>
            <a:r>
              <a:rPr lang="fr-BE" dirty="0"/>
              <a:t> (EIA)</a:t>
            </a:r>
          </a:p>
          <a:p>
            <a:pPr lvl="1" eaLnBrk="1" hangingPunct="1"/>
            <a:r>
              <a:rPr lang="fr-BE" dirty="0" err="1"/>
              <a:t>Dir</a:t>
            </a:r>
            <a:r>
              <a:rPr lang="fr-BE" dirty="0"/>
              <a:t>. 2011/92/EU (codification of </a:t>
            </a:r>
            <a:r>
              <a:rPr lang="fr-BE" dirty="0" err="1"/>
              <a:t>Dir</a:t>
            </a:r>
            <a:r>
              <a:rPr lang="fr-BE" dirty="0"/>
              <a:t>. 85/337/EEC)</a:t>
            </a:r>
          </a:p>
          <a:p>
            <a:pPr lvl="1"/>
            <a:r>
              <a:rPr lang="fr-FR" dirty="0" err="1" smtClean="0"/>
              <a:t>Lists</a:t>
            </a:r>
            <a:r>
              <a:rPr lang="fr-FR" dirty="0" smtClean="0"/>
              <a:t> of </a:t>
            </a:r>
            <a:r>
              <a:rPr lang="fr-FR" dirty="0" err="1" smtClean="0"/>
              <a:t>projects</a:t>
            </a:r>
            <a:r>
              <a:rPr lang="fr-FR" dirty="0" smtClean="0"/>
              <a:t> in </a:t>
            </a:r>
            <a:r>
              <a:rPr lang="fr-FR" dirty="0" err="1" smtClean="0"/>
              <a:t>two</a:t>
            </a:r>
            <a:r>
              <a:rPr lang="fr-FR" dirty="0" smtClean="0"/>
              <a:t> annexes</a:t>
            </a:r>
          </a:p>
          <a:p>
            <a:endParaRPr lang="fr-FR" dirty="0"/>
          </a:p>
          <a:p>
            <a:r>
              <a:rPr lang="fr-FR" dirty="0" smtClean="0"/>
              <a:t>! alternatives</a:t>
            </a:r>
            <a:endParaRPr lang="fr-FR" dirty="0"/>
          </a:p>
        </p:txBody>
      </p:sp>
    </p:spTree>
    <p:extLst>
      <p:ext uri="{BB962C8B-B14F-4D97-AF65-F5344CB8AC3E}">
        <p14:creationId xmlns:p14="http://schemas.microsoft.com/office/powerpoint/2010/main" val="2623239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Example</a:t>
            </a:r>
            <a:r>
              <a:rPr lang="fr-FR" dirty="0" smtClean="0"/>
              <a:t>: </a:t>
            </a:r>
            <a:r>
              <a:rPr lang="fr-FR" dirty="0" err="1" smtClean="0"/>
              <a:t>Uplace</a:t>
            </a:r>
            <a:endParaRPr lang="fr-F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211792" y="836613"/>
            <a:ext cx="6720416" cy="5040312"/>
          </a:xfrm>
          <a:prstGeom prst="rect">
            <a:avLst/>
          </a:prstGeom>
          <a:noFill/>
          <a:ln w="9525">
            <a:noFill/>
            <a:miter lim="800000"/>
            <a:headEnd/>
            <a:tailEnd/>
          </a:ln>
        </p:spPr>
      </p:pic>
    </p:spTree>
    <p:extLst>
      <p:ext uri="{BB962C8B-B14F-4D97-AF65-F5344CB8AC3E}">
        <p14:creationId xmlns:p14="http://schemas.microsoft.com/office/powerpoint/2010/main" val="666135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Example</a:t>
            </a:r>
            <a:r>
              <a:rPr lang="fr-FR" dirty="0" smtClean="0"/>
              <a:t>: </a:t>
            </a:r>
            <a:r>
              <a:rPr lang="fr-FR" dirty="0" err="1" smtClean="0"/>
              <a:t>Uplace</a:t>
            </a:r>
            <a:endParaRPr lang="fr-F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789813" y="836613"/>
            <a:ext cx="7564374" cy="5040312"/>
          </a:xfrm>
          <a:prstGeom prst="rect">
            <a:avLst/>
          </a:prstGeom>
          <a:noFill/>
          <a:ln w="9525">
            <a:noFill/>
            <a:miter lim="800000"/>
            <a:headEnd/>
            <a:tailEnd/>
          </a:ln>
        </p:spPr>
      </p:pic>
    </p:spTree>
    <p:extLst>
      <p:ext uri="{BB962C8B-B14F-4D97-AF65-F5344CB8AC3E}">
        <p14:creationId xmlns:p14="http://schemas.microsoft.com/office/powerpoint/2010/main" val="3556349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International level</a:t>
            </a:r>
            <a:endParaRPr lang="fr-FR" dirty="0"/>
          </a:p>
        </p:txBody>
      </p:sp>
      <p:sp>
        <p:nvSpPr>
          <p:cNvPr id="3" name="Content Placeholder 2"/>
          <p:cNvSpPr>
            <a:spLocks noGrp="1"/>
          </p:cNvSpPr>
          <p:nvPr>
            <p:ph idx="1"/>
          </p:nvPr>
        </p:nvSpPr>
        <p:spPr/>
        <p:txBody>
          <a:bodyPr/>
          <a:lstStyle/>
          <a:p>
            <a:r>
              <a:rPr lang="nl-BE" dirty="0" smtClean="0"/>
              <a:t>UN </a:t>
            </a:r>
            <a:r>
              <a:rPr lang="nl-BE" dirty="0"/>
              <a:t>Framework </a:t>
            </a:r>
            <a:r>
              <a:rPr lang="nl-BE" dirty="0" err="1"/>
              <a:t>Convention</a:t>
            </a:r>
            <a:r>
              <a:rPr lang="nl-BE" dirty="0"/>
              <a:t> on </a:t>
            </a:r>
            <a:r>
              <a:rPr lang="nl-BE" dirty="0" err="1"/>
              <a:t>Climate</a:t>
            </a:r>
            <a:r>
              <a:rPr lang="nl-BE" dirty="0"/>
              <a:t> Change (UNFCCC) (1992)</a:t>
            </a:r>
          </a:p>
          <a:p>
            <a:pPr lvl="1"/>
            <a:r>
              <a:rPr lang="nl-BE" dirty="0"/>
              <a:t>~ </a:t>
            </a:r>
            <a:r>
              <a:rPr lang="nl-BE" dirty="0" err="1"/>
              <a:t>greenhouse</a:t>
            </a:r>
            <a:r>
              <a:rPr lang="nl-BE" dirty="0"/>
              <a:t> gas </a:t>
            </a:r>
            <a:r>
              <a:rPr lang="nl-BE" dirty="0" smtClean="0"/>
              <a:t>(GHG) </a:t>
            </a:r>
            <a:r>
              <a:rPr lang="nl-BE" dirty="0" err="1" smtClean="0"/>
              <a:t>emissions</a:t>
            </a:r>
            <a:endParaRPr lang="nl-BE" dirty="0"/>
          </a:p>
          <a:p>
            <a:pPr lvl="1"/>
            <a:r>
              <a:rPr lang="nl-BE" dirty="0" err="1"/>
              <a:t>Focused</a:t>
            </a:r>
            <a:r>
              <a:rPr lang="nl-BE" dirty="0"/>
              <a:t> at </a:t>
            </a:r>
            <a:r>
              <a:rPr lang="nl-BE" dirty="0" err="1"/>
              <a:t>industrialised</a:t>
            </a:r>
            <a:r>
              <a:rPr lang="nl-BE" dirty="0"/>
              <a:t> </a:t>
            </a:r>
            <a:r>
              <a:rPr lang="nl-BE" dirty="0" err="1"/>
              <a:t>countries</a:t>
            </a:r>
            <a:endParaRPr lang="nl-BE" dirty="0"/>
          </a:p>
          <a:p>
            <a:pPr lvl="1"/>
            <a:r>
              <a:rPr lang="nl-BE" dirty="0" err="1"/>
              <a:t>Aim</a:t>
            </a:r>
            <a:r>
              <a:rPr lang="nl-BE" dirty="0"/>
              <a:t>: </a:t>
            </a:r>
            <a:r>
              <a:rPr lang="nl-BE" dirty="0" err="1"/>
              <a:t>by</a:t>
            </a:r>
            <a:r>
              <a:rPr lang="nl-BE" dirty="0"/>
              <a:t> 2000 max. </a:t>
            </a:r>
            <a:r>
              <a:rPr lang="nl-BE" dirty="0" err="1"/>
              <a:t>emission</a:t>
            </a:r>
            <a:r>
              <a:rPr lang="nl-BE" dirty="0"/>
              <a:t> levels of 1990</a:t>
            </a:r>
          </a:p>
          <a:p>
            <a:endParaRPr lang="nl-BE" dirty="0"/>
          </a:p>
        </p:txBody>
      </p:sp>
    </p:spTree>
    <p:extLst>
      <p:ext uri="{BB962C8B-B14F-4D97-AF65-F5344CB8AC3E}">
        <p14:creationId xmlns:p14="http://schemas.microsoft.com/office/powerpoint/2010/main" val="2392424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Example</a:t>
            </a:r>
            <a:r>
              <a:rPr lang="fr-FR" dirty="0" smtClean="0"/>
              <a:t>: </a:t>
            </a:r>
            <a:r>
              <a:rPr lang="fr-FR" dirty="0" err="1" smtClean="0"/>
              <a:t>Uplace</a:t>
            </a:r>
            <a:endParaRPr lang="fr-F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282665" y="836613"/>
            <a:ext cx="6578670" cy="5040312"/>
          </a:xfrm>
          <a:prstGeom prst="rect">
            <a:avLst/>
          </a:prstGeom>
          <a:noFill/>
          <a:ln w="9525">
            <a:noFill/>
            <a:miter lim="800000"/>
            <a:headEnd/>
            <a:tailEnd/>
          </a:ln>
        </p:spPr>
      </p:pic>
    </p:spTree>
    <p:extLst>
      <p:ext uri="{BB962C8B-B14F-4D97-AF65-F5344CB8AC3E}">
        <p14:creationId xmlns:p14="http://schemas.microsoft.com/office/powerpoint/2010/main" val="2071527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Example</a:t>
            </a:r>
            <a:r>
              <a:rPr lang="fr-FR" dirty="0" smtClean="0"/>
              <a:t>: </a:t>
            </a:r>
            <a:r>
              <a:rPr lang="fr-FR" dirty="0" err="1" smtClean="0"/>
              <a:t>Uplace</a:t>
            </a:r>
            <a:endParaRPr lang="fr-FR" dirty="0"/>
          </a:p>
        </p:txBody>
      </p:sp>
      <p:sp>
        <p:nvSpPr>
          <p:cNvPr id="3" name="Content Placeholder 2"/>
          <p:cNvSpPr>
            <a:spLocks noGrp="1"/>
          </p:cNvSpPr>
          <p:nvPr>
            <p:ph idx="1"/>
          </p:nvPr>
        </p:nvSpPr>
        <p:spPr/>
        <p:txBody>
          <a:bodyPr/>
          <a:lstStyle/>
          <a:p>
            <a:r>
              <a:rPr lang="en-GB" dirty="0"/>
              <a:t>Project of around 600 million euros</a:t>
            </a:r>
          </a:p>
          <a:p>
            <a:r>
              <a:rPr lang="en-GB" dirty="0"/>
              <a:t>May 2012: fully </a:t>
            </a:r>
            <a:r>
              <a:rPr lang="en-GB" dirty="0" smtClean="0"/>
              <a:t>planned and permitted</a:t>
            </a:r>
            <a:endParaRPr lang="en-GB" dirty="0"/>
          </a:p>
          <a:p>
            <a:pPr lvl="1"/>
            <a:r>
              <a:rPr lang="en-GB" dirty="0"/>
              <a:t>regional spatial plan approved, socio-economic permit, building permit, </a:t>
            </a:r>
            <a:r>
              <a:rPr lang="en-GB" dirty="0" smtClean="0"/>
              <a:t>environmental </a:t>
            </a:r>
            <a:r>
              <a:rPr lang="en-GB" dirty="0"/>
              <a:t>permit</a:t>
            </a:r>
          </a:p>
          <a:p>
            <a:r>
              <a:rPr lang="en-GB" dirty="0"/>
              <a:t>BUT: legal procedures</a:t>
            </a:r>
          </a:p>
          <a:p>
            <a:pPr lvl="1"/>
            <a:r>
              <a:rPr lang="en-GB" dirty="0"/>
              <a:t>2014: regional spatial plan </a:t>
            </a:r>
            <a:r>
              <a:rPr lang="en-GB" dirty="0" smtClean="0"/>
              <a:t>annulled (and afterwards permits based on plan)</a:t>
            </a:r>
            <a:endParaRPr lang="en-GB" dirty="0"/>
          </a:p>
          <a:p>
            <a:pPr lvl="1"/>
            <a:r>
              <a:rPr lang="en-GB" u="sng" dirty="0"/>
              <a:t>Main reason</a:t>
            </a:r>
            <a:r>
              <a:rPr lang="en-GB" dirty="0"/>
              <a:t>: Strategic environmental assessment at plan level </a:t>
            </a:r>
            <a:r>
              <a:rPr lang="en-GB" dirty="0" smtClean="0"/>
              <a:t>concludes </a:t>
            </a:r>
            <a:r>
              <a:rPr lang="en-GB" dirty="0"/>
              <a:t>that fine dust will increase (although environmental impact assessment at project level concludes that it will not increase)</a:t>
            </a:r>
          </a:p>
          <a:p>
            <a:endParaRPr lang="fr-FR" dirty="0"/>
          </a:p>
        </p:txBody>
      </p:sp>
    </p:spTree>
    <p:extLst>
      <p:ext uri="{BB962C8B-B14F-4D97-AF65-F5344CB8AC3E}">
        <p14:creationId xmlns:p14="http://schemas.microsoft.com/office/powerpoint/2010/main" val="1057834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Example</a:t>
            </a:r>
            <a:r>
              <a:rPr lang="fr-FR" dirty="0" smtClean="0"/>
              <a:t>: </a:t>
            </a:r>
            <a:r>
              <a:rPr lang="fr-FR" dirty="0" err="1" smtClean="0"/>
              <a:t>North</a:t>
            </a:r>
            <a:r>
              <a:rPr lang="fr-FR" dirty="0" smtClean="0"/>
              <a:t>-South </a:t>
            </a:r>
            <a:r>
              <a:rPr lang="fr-FR" dirty="0" err="1" smtClean="0"/>
              <a:t>connection</a:t>
            </a:r>
            <a:endParaRPr lang="fr-FR"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756185" y="836613"/>
            <a:ext cx="3631630" cy="5040312"/>
          </a:xfrm>
          <a:prstGeom prst="rect">
            <a:avLst/>
          </a:prstGeom>
          <a:noFill/>
          <a:ln w="9525">
            <a:noFill/>
            <a:miter lim="800000"/>
            <a:headEnd/>
            <a:tailEnd/>
          </a:ln>
        </p:spPr>
      </p:pic>
    </p:spTree>
    <p:extLst>
      <p:ext uri="{BB962C8B-B14F-4D97-AF65-F5344CB8AC3E}">
        <p14:creationId xmlns:p14="http://schemas.microsoft.com/office/powerpoint/2010/main" val="3447546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Example</a:t>
            </a:r>
            <a:r>
              <a:rPr lang="fr-FR" dirty="0"/>
              <a:t>: </a:t>
            </a:r>
            <a:r>
              <a:rPr lang="fr-FR" dirty="0" err="1"/>
              <a:t>North</a:t>
            </a:r>
            <a:r>
              <a:rPr lang="fr-FR" dirty="0"/>
              <a:t>-South </a:t>
            </a:r>
            <a:r>
              <a:rPr lang="fr-FR" dirty="0" err="1"/>
              <a:t>connection</a:t>
            </a:r>
            <a:endParaRPr lang="fr-FR" dirty="0"/>
          </a:p>
        </p:txBody>
      </p:sp>
      <p:sp>
        <p:nvSpPr>
          <p:cNvPr id="3" name="Content Placeholder 2"/>
          <p:cNvSpPr>
            <a:spLocks noGrp="1"/>
          </p:cNvSpPr>
          <p:nvPr>
            <p:ph idx="1"/>
          </p:nvPr>
        </p:nvSpPr>
        <p:spPr/>
        <p:txBody>
          <a:bodyPr/>
          <a:lstStyle/>
          <a:p>
            <a:r>
              <a:rPr lang="nl-BE" dirty="0"/>
              <a:t>Critical point: crossing </a:t>
            </a:r>
            <a:r>
              <a:rPr lang="nl-BE" dirty="0" err="1"/>
              <a:t>and</a:t>
            </a:r>
            <a:r>
              <a:rPr lang="nl-BE" dirty="0"/>
              <a:t> </a:t>
            </a:r>
            <a:r>
              <a:rPr lang="nl-BE" dirty="0" err="1"/>
              <a:t>touching</a:t>
            </a:r>
            <a:r>
              <a:rPr lang="nl-BE" dirty="0"/>
              <a:t> of </a:t>
            </a:r>
            <a:r>
              <a:rPr lang="nl-BE" dirty="0" err="1"/>
              <a:t>designated</a:t>
            </a:r>
            <a:r>
              <a:rPr lang="nl-BE" dirty="0"/>
              <a:t> habitat </a:t>
            </a:r>
            <a:r>
              <a:rPr lang="nl-BE" dirty="0" err="1"/>
              <a:t>and</a:t>
            </a:r>
            <a:r>
              <a:rPr lang="nl-BE" dirty="0"/>
              <a:t> </a:t>
            </a:r>
            <a:r>
              <a:rPr lang="nl-BE" dirty="0" err="1"/>
              <a:t>bird</a:t>
            </a:r>
            <a:r>
              <a:rPr lang="nl-BE" dirty="0"/>
              <a:t> </a:t>
            </a:r>
            <a:r>
              <a:rPr lang="nl-BE" dirty="0" smtClean="0"/>
              <a:t>sites (Natura 2000)</a:t>
            </a:r>
            <a:r>
              <a:rPr lang="nl-BE" dirty="0">
                <a:sym typeface="Wingdings" pitchFamily="2" charset="2"/>
              </a:rPr>
              <a:t> ~ Habitats </a:t>
            </a:r>
            <a:r>
              <a:rPr lang="nl-BE" dirty="0" err="1">
                <a:sym typeface="Wingdings" pitchFamily="2" charset="2"/>
              </a:rPr>
              <a:t>and</a:t>
            </a:r>
            <a:r>
              <a:rPr lang="nl-BE" dirty="0">
                <a:sym typeface="Wingdings" pitchFamily="2" charset="2"/>
              </a:rPr>
              <a:t> </a:t>
            </a:r>
            <a:r>
              <a:rPr lang="nl-BE" dirty="0" err="1">
                <a:sym typeface="Wingdings" pitchFamily="2" charset="2"/>
              </a:rPr>
              <a:t>Birds</a:t>
            </a:r>
            <a:r>
              <a:rPr lang="nl-BE" dirty="0">
                <a:sym typeface="Wingdings" pitchFamily="2" charset="2"/>
              </a:rPr>
              <a:t> </a:t>
            </a:r>
            <a:r>
              <a:rPr lang="nl-BE" dirty="0" err="1">
                <a:sym typeface="Wingdings" pitchFamily="2" charset="2"/>
              </a:rPr>
              <a:t>Directives</a:t>
            </a:r>
            <a:r>
              <a:rPr lang="nl-BE" dirty="0">
                <a:sym typeface="Wingdings" pitchFamily="2" charset="2"/>
              </a:rPr>
              <a:t> </a:t>
            </a:r>
            <a:endParaRPr lang="nl-BE" dirty="0"/>
          </a:p>
          <a:p>
            <a:endParaRPr lang="nl-BE" dirty="0">
              <a:sym typeface="Wingdings" pitchFamily="2" charset="2"/>
            </a:endParaRPr>
          </a:p>
          <a:p>
            <a:r>
              <a:rPr lang="nl-BE" dirty="0" smtClean="0">
                <a:sym typeface="Wingdings" pitchFamily="2" charset="2"/>
              </a:rPr>
              <a:t> ‘</a:t>
            </a:r>
            <a:r>
              <a:rPr lang="nl-BE" dirty="0" err="1" smtClean="0">
                <a:sym typeface="Wingdings" pitchFamily="2" charset="2"/>
              </a:rPr>
              <a:t>appropriate</a:t>
            </a:r>
            <a:r>
              <a:rPr lang="nl-BE" dirty="0" smtClean="0">
                <a:sym typeface="Wingdings" pitchFamily="2" charset="2"/>
              </a:rPr>
              <a:t> assessment’</a:t>
            </a:r>
            <a:endParaRPr lang="nl-BE" dirty="0">
              <a:sym typeface="Wingdings" pitchFamily="2" charset="2"/>
            </a:endParaRPr>
          </a:p>
          <a:p>
            <a:pPr lvl="1"/>
            <a:r>
              <a:rPr lang="nl-BE" dirty="0" err="1">
                <a:sym typeface="Wingdings" pitchFamily="2" charset="2"/>
              </a:rPr>
              <a:t>Approval</a:t>
            </a:r>
            <a:r>
              <a:rPr lang="nl-BE" dirty="0">
                <a:sym typeface="Wingdings" pitchFamily="2" charset="2"/>
              </a:rPr>
              <a:t> in case no significant impact (</a:t>
            </a:r>
            <a:r>
              <a:rPr lang="nl-BE" dirty="0" err="1">
                <a:sym typeface="Wingdings" pitchFamily="2" charset="2"/>
              </a:rPr>
              <a:t>potentially</a:t>
            </a:r>
            <a:r>
              <a:rPr lang="nl-BE" dirty="0">
                <a:sym typeface="Wingdings" pitchFamily="2" charset="2"/>
              </a:rPr>
              <a:t> </a:t>
            </a:r>
            <a:r>
              <a:rPr lang="nl-BE" dirty="0" err="1">
                <a:sym typeface="Wingdings" pitchFamily="2" charset="2"/>
              </a:rPr>
              <a:t>after</a:t>
            </a:r>
            <a:r>
              <a:rPr lang="nl-BE" dirty="0">
                <a:sym typeface="Wingdings" pitchFamily="2" charset="2"/>
              </a:rPr>
              <a:t> </a:t>
            </a:r>
            <a:r>
              <a:rPr lang="nl-BE" dirty="0" err="1">
                <a:sym typeface="Wingdings" pitchFamily="2" charset="2"/>
              </a:rPr>
              <a:t>conditions</a:t>
            </a:r>
            <a:r>
              <a:rPr lang="nl-BE" dirty="0">
                <a:sym typeface="Wingdings" pitchFamily="2" charset="2"/>
              </a:rPr>
              <a:t>)</a:t>
            </a:r>
          </a:p>
          <a:p>
            <a:pPr lvl="1"/>
            <a:r>
              <a:rPr lang="nl-BE" dirty="0" err="1">
                <a:sym typeface="Wingdings" pitchFamily="2" charset="2"/>
              </a:rPr>
              <a:t>otherwise</a:t>
            </a:r>
            <a:r>
              <a:rPr lang="nl-BE" dirty="0">
                <a:sym typeface="Wingdings" pitchFamily="2" charset="2"/>
              </a:rPr>
              <a:t> (</a:t>
            </a:r>
            <a:r>
              <a:rPr lang="nl-BE" dirty="0" err="1">
                <a:sym typeface="Wingdings" pitchFamily="2" charset="2"/>
              </a:rPr>
              <a:t>only</a:t>
            </a:r>
            <a:r>
              <a:rPr lang="nl-BE" dirty="0">
                <a:sym typeface="Wingdings" pitchFamily="2" charset="2"/>
              </a:rPr>
              <a:t> in case of </a:t>
            </a:r>
            <a:r>
              <a:rPr lang="en-US" dirty="0"/>
              <a:t>imperative reasons of overriding public interest and no alternative solutions)</a:t>
            </a:r>
            <a:r>
              <a:rPr lang="nl-BE" dirty="0">
                <a:sym typeface="Wingdings" pitchFamily="2" charset="2"/>
              </a:rPr>
              <a:t>: </a:t>
            </a:r>
            <a:r>
              <a:rPr lang="nl-BE" dirty="0" err="1">
                <a:sym typeface="Wingdings" pitchFamily="2" charset="2"/>
              </a:rPr>
              <a:t>compensate</a:t>
            </a:r>
            <a:endParaRPr lang="nl-BE" dirty="0">
              <a:sym typeface="Wingdings" pitchFamily="2" charset="2"/>
            </a:endParaRPr>
          </a:p>
          <a:p>
            <a:endParaRPr lang="nl-BE" dirty="0">
              <a:sym typeface="Wingdings" pitchFamily="2" charset="2"/>
            </a:endParaRPr>
          </a:p>
          <a:p>
            <a:r>
              <a:rPr lang="nl-BE" dirty="0">
                <a:sym typeface="Wingdings" pitchFamily="2" charset="2"/>
              </a:rPr>
              <a:t>Case: incorrect </a:t>
            </a:r>
            <a:r>
              <a:rPr lang="nl-BE" dirty="0" err="1">
                <a:sym typeface="Wingdings" pitchFamily="2" charset="2"/>
              </a:rPr>
              <a:t>approval</a:t>
            </a:r>
            <a:r>
              <a:rPr lang="nl-BE" dirty="0">
                <a:sym typeface="Wingdings" pitchFamily="2" charset="2"/>
              </a:rPr>
              <a:t> of </a:t>
            </a:r>
            <a:r>
              <a:rPr lang="nl-BE" dirty="0" err="1">
                <a:sym typeface="Wingdings" pitchFamily="2" charset="2"/>
              </a:rPr>
              <a:t>spatial</a:t>
            </a:r>
            <a:r>
              <a:rPr lang="nl-BE" dirty="0">
                <a:sym typeface="Wingdings" pitchFamily="2" charset="2"/>
              </a:rPr>
              <a:t> </a:t>
            </a:r>
            <a:r>
              <a:rPr lang="nl-BE" dirty="0" smtClean="0">
                <a:sym typeface="Wingdings" pitchFamily="2" charset="2"/>
              </a:rPr>
              <a:t>plan</a:t>
            </a:r>
            <a:endParaRPr lang="nl-BE" dirty="0">
              <a:sym typeface="Wingdings" pitchFamily="2" charset="2"/>
            </a:endParaRPr>
          </a:p>
        </p:txBody>
      </p:sp>
    </p:spTree>
    <p:extLst>
      <p:ext uri="{BB962C8B-B14F-4D97-AF65-F5344CB8AC3E}">
        <p14:creationId xmlns:p14="http://schemas.microsoft.com/office/powerpoint/2010/main" val="4212713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Example</a:t>
            </a:r>
            <a:r>
              <a:rPr lang="fr-FR" dirty="0" smtClean="0"/>
              <a:t>: </a:t>
            </a:r>
            <a:r>
              <a:rPr lang="fr-FR" dirty="0" err="1" smtClean="0"/>
              <a:t>wind</a:t>
            </a:r>
            <a:r>
              <a:rPr lang="fr-FR" dirty="0" smtClean="0"/>
              <a:t> turbines</a:t>
            </a:r>
            <a:endParaRPr lang="fr-FR" dirty="0"/>
          </a:p>
        </p:txBody>
      </p:sp>
      <p:sp>
        <p:nvSpPr>
          <p:cNvPr id="3" name="Content Placeholder 2"/>
          <p:cNvSpPr>
            <a:spLocks noGrp="1"/>
          </p:cNvSpPr>
          <p:nvPr>
            <p:ph idx="1"/>
          </p:nvPr>
        </p:nvSpPr>
        <p:spPr/>
        <p:txBody>
          <a:bodyPr/>
          <a:lstStyle/>
          <a:p>
            <a:r>
              <a:rPr lang="en-GB" dirty="0" smtClean="0"/>
              <a:t>EU environmental law sometimes ‘abused’?</a:t>
            </a:r>
          </a:p>
          <a:p>
            <a:pPr lvl="1"/>
            <a:r>
              <a:rPr lang="en-GB" dirty="0" smtClean="0"/>
              <a:t>E.g. protection of bats in Belgian </a:t>
            </a:r>
            <a:r>
              <a:rPr lang="en-GB" dirty="0"/>
              <a:t>Council of State </a:t>
            </a:r>
            <a:r>
              <a:rPr lang="fr-FR" dirty="0"/>
              <a:t>4 </a:t>
            </a:r>
            <a:r>
              <a:rPr lang="fr-FR" dirty="0" err="1"/>
              <a:t>October</a:t>
            </a:r>
            <a:r>
              <a:rPr lang="fr-FR" dirty="0"/>
              <a:t> 2018 (</a:t>
            </a:r>
            <a:r>
              <a:rPr lang="fr-FR" dirty="0" err="1"/>
              <a:t>nrs</a:t>
            </a:r>
            <a:r>
              <a:rPr lang="fr-FR" dirty="0"/>
              <a:t>. 242.513 and 242.514), Wim </a:t>
            </a:r>
            <a:r>
              <a:rPr lang="fr-FR" dirty="0" err="1"/>
              <a:t>Delvoye</a:t>
            </a:r>
            <a:endParaRPr lang="fr-FR" dirty="0"/>
          </a:p>
        </p:txBody>
      </p:sp>
      <p:pic>
        <p:nvPicPr>
          <p:cNvPr id="4" name="Picture 2" descr="Afbeeldingsresultaat voor wind turbine&quo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44208" y="2996952"/>
            <a:ext cx="1885544" cy="251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8196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New style cases</a:t>
            </a:r>
            <a:endParaRPr lang="fr-FR" dirty="0"/>
          </a:p>
        </p:txBody>
      </p:sp>
      <p:sp>
        <p:nvSpPr>
          <p:cNvPr id="3" name="Content Placeholder 2"/>
          <p:cNvSpPr>
            <a:spLocks noGrp="1"/>
          </p:cNvSpPr>
          <p:nvPr>
            <p:ph idx="1"/>
          </p:nvPr>
        </p:nvSpPr>
        <p:spPr/>
        <p:txBody>
          <a:bodyPr/>
          <a:lstStyle/>
          <a:p>
            <a:r>
              <a:rPr lang="fr-FR" dirty="0"/>
              <a:t>F</a:t>
            </a:r>
            <a:r>
              <a:rPr lang="fr-FR" dirty="0" smtClean="0"/>
              <a:t>or </a:t>
            </a:r>
            <a:r>
              <a:rPr lang="fr-FR" dirty="0" smtClean="0"/>
              <a:t>a </a:t>
            </a:r>
            <a:r>
              <a:rPr lang="fr-FR" dirty="0" err="1" smtClean="0"/>
              <a:t>broader</a:t>
            </a:r>
            <a:r>
              <a:rPr lang="fr-FR" dirty="0" smtClean="0"/>
              <a:t> </a:t>
            </a:r>
            <a:r>
              <a:rPr lang="fr-FR" dirty="0" err="1" smtClean="0"/>
              <a:t>interpretation</a:t>
            </a:r>
            <a:r>
              <a:rPr lang="fr-FR" dirty="0" smtClean="0"/>
              <a:t> of EU </a:t>
            </a:r>
            <a:r>
              <a:rPr lang="fr-FR" dirty="0" err="1" smtClean="0"/>
              <a:t>law</a:t>
            </a:r>
            <a:endParaRPr lang="fr-FR" dirty="0" smtClean="0"/>
          </a:p>
          <a:p>
            <a:pPr lvl="1"/>
            <a:r>
              <a:rPr lang="fr-FR" dirty="0" smtClean="0"/>
              <a:t>CJEU: d’</a:t>
            </a:r>
            <a:r>
              <a:rPr lang="fr-FR" dirty="0" err="1" smtClean="0"/>
              <a:t>Oultremont</a:t>
            </a:r>
            <a:r>
              <a:rPr lang="fr-FR" dirty="0" smtClean="0"/>
              <a:t> case of 2016 (C-290/15)</a:t>
            </a:r>
          </a:p>
          <a:p>
            <a:pPr lvl="2"/>
            <a:r>
              <a:rPr lang="fr-FR" dirty="0" smtClean="0"/>
              <a:t>~ SEA</a:t>
            </a:r>
          </a:p>
          <a:p>
            <a:pPr lvl="2"/>
            <a:r>
              <a:rPr lang="en-US" i="1" dirty="0" smtClean="0"/>
              <a:t>“a </a:t>
            </a:r>
            <a:r>
              <a:rPr lang="en-US" i="1" dirty="0"/>
              <a:t>regulatory </a:t>
            </a:r>
            <a:r>
              <a:rPr lang="en-US" i="1" dirty="0" smtClean="0"/>
              <a:t>order (…) containing </a:t>
            </a:r>
            <a:r>
              <a:rPr lang="en-US" i="1" dirty="0"/>
              <a:t>various provisions on the installation of wind turbines which must be complied with when administrative consent is granted for the installation and operation of such installations comes within the notion of ‘plans and </a:t>
            </a:r>
            <a:r>
              <a:rPr lang="en-US" i="1" dirty="0" err="1"/>
              <a:t>programmes</a:t>
            </a:r>
            <a:r>
              <a:rPr lang="en-US" i="1" dirty="0" smtClean="0"/>
              <a:t>’”</a:t>
            </a:r>
          </a:p>
          <a:p>
            <a:pPr lvl="1"/>
            <a:endParaRPr lang="fr-FR" dirty="0" smtClean="0"/>
          </a:p>
          <a:p>
            <a:pPr lvl="1"/>
            <a:r>
              <a:rPr lang="fr-FR" dirty="0" smtClean="0"/>
              <a:t>CJEU: 7 </a:t>
            </a:r>
            <a:r>
              <a:rPr lang="fr-FR" dirty="0" err="1"/>
              <a:t>June</a:t>
            </a:r>
            <a:r>
              <a:rPr lang="fr-FR" dirty="0"/>
              <a:t> 2018 </a:t>
            </a:r>
            <a:r>
              <a:rPr lang="fr-FR" dirty="0" smtClean="0"/>
              <a:t>(C-671/16</a:t>
            </a:r>
            <a:r>
              <a:rPr lang="fr-FR" dirty="0"/>
              <a:t>)</a:t>
            </a:r>
          </a:p>
          <a:p>
            <a:pPr lvl="2"/>
            <a:r>
              <a:rPr lang="fr-FR" dirty="0"/>
              <a:t>Brussels building </a:t>
            </a:r>
            <a:r>
              <a:rPr lang="fr-FR" dirty="0" err="1"/>
              <a:t>order</a:t>
            </a:r>
            <a:r>
              <a:rPr lang="fr-FR" dirty="0"/>
              <a:t> </a:t>
            </a:r>
            <a:r>
              <a:rPr lang="fr-FR" dirty="0" err="1"/>
              <a:t>is</a:t>
            </a:r>
            <a:r>
              <a:rPr lang="fr-FR" dirty="0"/>
              <a:t> plan/programme</a:t>
            </a:r>
          </a:p>
          <a:p>
            <a:pPr lvl="1"/>
            <a:endParaRPr lang="fr-FR" dirty="0" smtClean="0">
              <a:sym typeface="Wingdings" panose="05000000000000000000" pitchFamily="2" charset="2"/>
            </a:endParaRPr>
          </a:p>
          <a:p>
            <a:pPr lvl="1"/>
            <a:r>
              <a:rPr lang="fr-FR" dirty="0" smtClean="0">
                <a:sym typeface="Wingdings" panose="05000000000000000000" pitchFamily="2" charset="2"/>
              </a:rPr>
              <a:t> </a:t>
            </a:r>
            <a:r>
              <a:rPr lang="fr-FR" dirty="0" err="1">
                <a:sym typeface="Wingdings" panose="05000000000000000000" pitchFamily="2" charset="2"/>
              </a:rPr>
              <a:t>various</a:t>
            </a:r>
            <a:r>
              <a:rPr lang="fr-FR" dirty="0">
                <a:sym typeface="Wingdings" panose="05000000000000000000" pitchFamily="2" charset="2"/>
              </a:rPr>
              <a:t> </a:t>
            </a:r>
            <a:r>
              <a:rPr lang="fr-FR" dirty="0" err="1">
                <a:sym typeface="Wingdings" panose="05000000000000000000" pitchFamily="2" charset="2"/>
              </a:rPr>
              <a:t>ongoing</a:t>
            </a:r>
            <a:r>
              <a:rPr lang="fr-FR" dirty="0">
                <a:sym typeface="Wingdings" panose="05000000000000000000" pitchFamily="2" charset="2"/>
              </a:rPr>
              <a:t> </a:t>
            </a:r>
            <a:r>
              <a:rPr lang="fr-FR" dirty="0" err="1">
                <a:sym typeface="Wingdings" panose="05000000000000000000" pitchFamily="2" charset="2"/>
              </a:rPr>
              <a:t>procedures</a:t>
            </a:r>
            <a:r>
              <a:rPr lang="fr-FR" dirty="0">
                <a:sym typeface="Wingdings" panose="05000000000000000000" pitchFamily="2" charset="2"/>
              </a:rPr>
              <a:t> on </a:t>
            </a:r>
            <a:r>
              <a:rPr lang="fr-FR" dirty="0" err="1">
                <a:sym typeface="Wingdings" panose="05000000000000000000" pitchFamily="2" charset="2"/>
              </a:rPr>
              <a:t>permits</a:t>
            </a:r>
            <a:r>
              <a:rPr lang="fr-FR" dirty="0">
                <a:sym typeface="Wingdings" panose="05000000000000000000" pitchFamily="2" charset="2"/>
              </a:rPr>
              <a:t> for </a:t>
            </a:r>
            <a:r>
              <a:rPr lang="fr-FR" dirty="0" err="1">
                <a:sym typeface="Wingdings" panose="05000000000000000000" pitchFamily="2" charset="2"/>
              </a:rPr>
              <a:t>amongst</a:t>
            </a:r>
            <a:r>
              <a:rPr lang="fr-FR" dirty="0">
                <a:sym typeface="Wingdings" panose="05000000000000000000" pitchFamily="2" charset="2"/>
              </a:rPr>
              <a:t> </a:t>
            </a:r>
            <a:r>
              <a:rPr lang="fr-FR" dirty="0" err="1">
                <a:sym typeface="Wingdings" panose="05000000000000000000" pitchFamily="2" charset="2"/>
              </a:rPr>
              <a:t>others</a:t>
            </a:r>
            <a:r>
              <a:rPr lang="fr-FR" dirty="0">
                <a:sym typeface="Wingdings" panose="05000000000000000000" pitchFamily="2" charset="2"/>
              </a:rPr>
              <a:t> </a:t>
            </a:r>
            <a:r>
              <a:rPr lang="fr-FR" dirty="0" err="1">
                <a:sym typeface="Wingdings" panose="05000000000000000000" pitchFamily="2" charset="2"/>
              </a:rPr>
              <a:t>wind</a:t>
            </a:r>
            <a:r>
              <a:rPr lang="fr-FR" dirty="0">
                <a:sym typeface="Wingdings" panose="05000000000000000000" pitchFamily="2" charset="2"/>
              </a:rPr>
              <a:t> </a:t>
            </a:r>
            <a:r>
              <a:rPr lang="fr-FR" dirty="0" smtClean="0">
                <a:sym typeface="Wingdings" panose="05000000000000000000" pitchFamily="2" charset="2"/>
              </a:rPr>
              <a:t>turbines</a:t>
            </a:r>
            <a:endParaRPr lang="fr-FR" dirty="0"/>
          </a:p>
        </p:txBody>
      </p:sp>
    </p:spTree>
    <p:extLst>
      <p:ext uri="{BB962C8B-B14F-4D97-AF65-F5344CB8AC3E}">
        <p14:creationId xmlns:p14="http://schemas.microsoft.com/office/powerpoint/2010/main" val="2102596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New style cases</a:t>
            </a:r>
            <a:endParaRPr lang="fr-FR" dirty="0"/>
          </a:p>
        </p:txBody>
      </p:sp>
      <p:sp>
        <p:nvSpPr>
          <p:cNvPr id="3" name="Content Placeholder 2"/>
          <p:cNvSpPr>
            <a:spLocks noGrp="1"/>
          </p:cNvSpPr>
          <p:nvPr>
            <p:ph idx="1"/>
          </p:nvPr>
        </p:nvSpPr>
        <p:spPr/>
        <p:txBody>
          <a:bodyPr/>
          <a:lstStyle/>
          <a:p>
            <a:pPr lvl="1"/>
            <a:r>
              <a:rPr lang="fr-FR" dirty="0" smtClean="0"/>
              <a:t>! </a:t>
            </a:r>
            <a:r>
              <a:rPr lang="fr-FR" dirty="0" err="1"/>
              <a:t>Belgian</a:t>
            </a:r>
            <a:r>
              <a:rPr lang="fr-FR" dirty="0"/>
              <a:t> </a:t>
            </a:r>
            <a:r>
              <a:rPr lang="fr-FR" dirty="0" err="1"/>
              <a:t>Constitutional</a:t>
            </a:r>
            <a:r>
              <a:rPr lang="fr-FR" dirty="0"/>
              <a:t> Court 28 </a:t>
            </a:r>
            <a:r>
              <a:rPr lang="fr-FR" dirty="0" err="1"/>
              <a:t>February</a:t>
            </a:r>
            <a:r>
              <a:rPr lang="fr-FR" dirty="0"/>
              <a:t> 2019 (nr. 33/2019)</a:t>
            </a:r>
          </a:p>
          <a:p>
            <a:pPr lvl="2"/>
            <a:r>
              <a:rPr lang="fr-FR" dirty="0" err="1"/>
              <a:t>Walloon</a:t>
            </a:r>
            <a:r>
              <a:rPr lang="fr-FR" dirty="0"/>
              <a:t> Code on Spatial Planning </a:t>
            </a:r>
            <a:r>
              <a:rPr lang="fr-FR" dirty="0" err="1"/>
              <a:t>is</a:t>
            </a:r>
            <a:r>
              <a:rPr lang="fr-FR" dirty="0"/>
              <a:t> </a:t>
            </a:r>
            <a:r>
              <a:rPr lang="fr-FR" u="sng" dirty="0"/>
              <a:t>no plan/programme</a:t>
            </a:r>
          </a:p>
          <a:p>
            <a:pPr lvl="1"/>
            <a:endParaRPr lang="fr-FR" dirty="0" smtClean="0"/>
          </a:p>
          <a:p>
            <a:pPr lvl="1"/>
            <a:endParaRPr lang="fr-FR" dirty="0"/>
          </a:p>
          <a:p>
            <a:pPr lvl="1"/>
            <a:r>
              <a:rPr lang="fr-FR" dirty="0" smtClean="0"/>
              <a:t>CJEU</a:t>
            </a:r>
            <a:r>
              <a:rPr lang="fr-FR" dirty="0"/>
              <a:t>: Inter-Environnement case of 2019 (C-411/17)</a:t>
            </a:r>
          </a:p>
          <a:p>
            <a:pPr lvl="2"/>
            <a:r>
              <a:rPr lang="fr-FR" dirty="0"/>
              <a:t>~ EIA</a:t>
            </a:r>
          </a:p>
          <a:p>
            <a:pPr lvl="2"/>
            <a:r>
              <a:rPr lang="fr-FR" dirty="0"/>
              <a:t>Extension by </a:t>
            </a:r>
            <a:r>
              <a:rPr lang="fr-FR" dirty="0" err="1"/>
              <a:t>law</a:t>
            </a:r>
            <a:r>
              <a:rPr lang="fr-FR" dirty="0"/>
              <a:t> of operating life of </a:t>
            </a:r>
            <a:r>
              <a:rPr lang="fr-FR" dirty="0" err="1"/>
              <a:t>nuclear</a:t>
            </a:r>
            <a:r>
              <a:rPr lang="fr-FR" dirty="0"/>
              <a:t> power stations </a:t>
            </a:r>
            <a:r>
              <a:rPr lang="fr-FR" dirty="0" err="1"/>
              <a:t>is</a:t>
            </a:r>
            <a:r>
              <a:rPr lang="fr-FR" dirty="0"/>
              <a:t> ‘</a:t>
            </a:r>
            <a:r>
              <a:rPr lang="fr-FR" dirty="0" err="1"/>
              <a:t>project</a:t>
            </a:r>
            <a:r>
              <a:rPr lang="fr-FR" dirty="0"/>
              <a:t>’</a:t>
            </a:r>
          </a:p>
          <a:p>
            <a:endParaRPr lang="fr-FR" dirty="0"/>
          </a:p>
        </p:txBody>
      </p:sp>
    </p:spTree>
    <p:extLst>
      <p:ext uri="{BB962C8B-B14F-4D97-AF65-F5344CB8AC3E}">
        <p14:creationId xmlns:p14="http://schemas.microsoft.com/office/powerpoint/2010/main" val="540425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Conclusion</a:t>
            </a:r>
            <a:endParaRPr lang="fr-FR" dirty="0"/>
          </a:p>
        </p:txBody>
      </p:sp>
      <p:sp>
        <p:nvSpPr>
          <p:cNvPr id="3" name="Content Placeholder 2"/>
          <p:cNvSpPr>
            <a:spLocks noGrp="1"/>
          </p:cNvSpPr>
          <p:nvPr>
            <p:ph idx="1"/>
          </p:nvPr>
        </p:nvSpPr>
        <p:spPr/>
        <p:txBody>
          <a:bodyPr/>
          <a:lstStyle/>
          <a:p>
            <a:r>
              <a:rPr lang="fr-FR" dirty="0" err="1" smtClean="0"/>
              <a:t>Government</a:t>
            </a:r>
            <a:r>
              <a:rPr lang="fr-FR" dirty="0" smtClean="0"/>
              <a:t> </a:t>
            </a:r>
            <a:r>
              <a:rPr lang="fr-FR" dirty="0" err="1" smtClean="0"/>
              <a:t>should</a:t>
            </a:r>
            <a:r>
              <a:rPr lang="fr-FR" dirty="0" smtClean="0"/>
              <a:t> </a:t>
            </a:r>
            <a:r>
              <a:rPr lang="fr-FR" dirty="0" err="1" smtClean="0"/>
              <a:t>invest</a:t>
            </a:r>
            <a:r>
              <a:rPr lang="fr-FR" dirty="0" smtClean="0"/>
              <a:t> </a:t>
            </a:r>
            <a:r>
              <a:rPr lang="fr-FR" dirty="0" err="1" smtClean="0"/>
              <a:t>much</a:t>
            </a:r>
            <a:r>
              <a:rPr lang="fr-FR" dirty="0" smtClean="0"/>
              <a:t> more in real public participation</a:t>
            </a:r>
          </a:p>
          <a:p>
            <a:pPr lvl="1"/>
            <a:r>
              <a:rPr lang="fr-FR" dirty="0" smtClean="0"/>
              <a:t>Good </a:t>
            </a:r>
            <a:r>
              <a:rPr lang="fr-FR" dirty="0" err="1" smtClean="0"/>
              <a:t>example</a:t>
            </a:r>
            <a:r>
              <a:rPr lang="fr-FR" dirty="0" smtClean="0"/>
              <a:t>: </a:t>
            </a:r>
            <a:r>
              <a:rPr lang="fr-FR" dirty="0" err="1" smtClean="0"/>
              <a:t>Highway</a:t>
            </a:r>
            <a:r>
              <a:rPr lang="fr-FR" dirty="0" smtClean="0"/>
              <a:t> </a:t>
            </a:r>
            <a:r>
              <a:rPr lang="fr-FR" dirty="0" err="1" smtClean="0"/>
              <a:t>around</a:t>
            </a:r>
            <a:r>
              <a:rPr lang="fr-FR" dirty="0" smtClean="0"/>
              <a:t> </a:t>
            </a:r>
            <a:r>
              <a:rPr lang="fr-FR" dirty="0" err="1" smtClean="0"/>
              <a:t>Antwerp</a:t>
            </a:r>
            <a:endParaRPr lang="fr-FR" dirty="0" smtClean="0"/>
          </a:p>
          <a:p>
            <a:pPr lvl="1"/>
            <a:endParaRPr lang="fr-FR" dirty="0"/>
          </a:p>
        </p:txBody>
      </p:sp>
      <p:pic>
        <p:nvPicPr>
          <p:cNvPr id="5" name="Picture 2" descr="https://www.oosterweelverbinding.be/_webdata/media-library/OWVAlgemeen/Nieuws/pla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1640" y="2348880"/>
            <a:ext cx="6608929" cy="362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56948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International </a:t>
            </a:r>
            <a:r>
              <a:rPr lang="fr-FR" dirty="0" err="1" smtClean="0"/>
              <a:t>level</a:t>
            </a:r>
            <a:endParaRPr lang="fr-FR" dirty="0"/>
          </a:p>
        </p:txBody>
      </p:sp>
      <p:sp>
        <p:nvSpPr>
          <p:cNvPr id="3" name="Content Placeholder 2"/>
          <p:cNvSpPr>
            <a:spLocks noGrp="1"/>
          </p:cNvSpPr>
          <p:nvPr>
            <p:ph idx="1"/>
          </p:nvPr>
        </p:nvSpPr>
        <p:spPr/>
        <p:txBody>
          <a:bodyPr/>
          <a:lstStyle/>
          <a:p>
            <a:r>
              <a:rPr lang="nl-BE" dirty="0"/>
              <a:t>Kyoto Protocol (1997)</a:t>
            </a:r>
          </a:p>
          <a:p>
            <a:pPr lvl="1"/>
            <a:r>
              <a:rPr lang="nl-BE" dirty="0" err="1" smtClean="0"/>
              <a:t>Aim</a:t>
            </a:r>
            <a:r>
              <a:rPr lang="nl-BE" dirty="0"/>
              <a:t>: -5,2% </a:t>
            </a:r>
            <a:r>
              <a:rPr lang="nl-BE" dirty="0" err="1"/>
              <a:t>compared</a:t>
            </a:r>
            <a:r>
              <a:rPr lang="nl-BE" dirty="0"/>
              <a:t> </a:t>
            </a:r>
            <a:r>
              <a:rPr lang="nl-BE" dirty="0" err="1"/>
              <a:t>to</a:t>
            </a:r>
            <a:r>
              <a:rPr lang="nl-BE" dirty="0"/>
              <a:t> 1990 </a:t>
            </a:r>
            <a:r>
              <a:rPr lang="nl-BE" dirty="0" err="1"/>
              <a:t>by</a:t>
            </a:r>
            <a:r>
              <a:rPr lang="nl-BE" dirty="0"/>
              <a:t> 2008-2012</a:t>
            </a:r>
          </a:p>
          <a:p>
            <a:pPr lvl="2"/>
            <a:r>
              <a:rPr lang="nl-BE" dirty="0" err="1"/>
              <a:t>Greenhouse</a:t>
            </a:r>
            <a:r>
              <a:rPr lang="nl-BE" dirty="0"/>
              <a:t> </a:t>
            </a:r>
            <a:r>
              <a:rPr lang="nl-BE" dirty="0" err="1" smtClean="0"/>
              <a:t>gases</a:t>
            </a:r>
            <a:r>
              <a:rPr lang="nl-BE" dirty="0" smtClean="0"/>
              <a:t>: Carbon </a:t>
            </a:r>
            <a:r>
              <a:rPr lang="nl-BE" dirty="0"/>
              <a:t>dioxide (C02</a:t>
            </a:r>
            <a:r>
              <a:rPr lang="nl-BE" dirty="0" smtClean="0"/>
              <a:t>), </a:t>
            </a:r>
            <a:r>
              <a:rPr lang="nl-BE" dirty="0" err="1" smtClean="0"/>
              <a:t>Methane</a:t>
            </a:r>
            <a:r>
              <a:rPr lang="nl-BE" dirty="0" smtClean="0"/>
              <a:t> </a:t>
            </a:r>
            <a:r>
              <a:rPr lang="nl-BE" dirty="0"/>
              <a:t>(CH4</a:t>
            </a:r>
            <a:r>
              <a:rPr lang="nl-BE" dirty="0" smtClean="0"/>
              <a:t>), </a:t>
            </a:r>
            <a:r>
              <a:rPr lang="nl-BE" dirty="0" err="1" smtClean="0"/>
              <a:t>Nitrous</a:t>
            </a:r>
            <a:r>
              <a:rPr lang="nl-BE" dirty="0" smtClean="0"/>
              <a:t> </a:t>
            </a:r>
            <a:r>
              <a:rPr lang="nl-BE" dirty="0"/>
              <a:t>oxide (N20</a:t>
            </a:r>
            <a:r>
              <a:rPr lang="nl-BE" dirty="0" smtClean="0"/>
              <a:t>), </a:t>
            </a:r>
            <a:r>
              <a:rPr lang="nl-BE" dirty="0" err="1" smtClean="0"/>
              <a:t>Hydrofluorocarbons</a:t>
            </a:r>
            <a:r>
              <a:rPr lang="nl-BE" dirty="0" smtClean="0"/>
              <a:t> </a:t>
            </a:r>
            <a:r>
              <a:rPr lang="nl-BE" dirty="0"/>
              <a:t>(</a:t>
            </a:r>
            <a:r>
              <a:rPr lang="nl-BE" dirty="0" err="1"/>
              <a:t>HFCs</a:t>
            </a:r>
            <a:r>
              <a:rPr lang="nl-BE" dirty="0" smtClean="0"/>
              <a:t>), </a:t>
            </a:r>
            <a:r>
              <a:rPr lang="nl-BE" dirty="0" err="1" smtClean="0"/>
              <a:t>Perfluorocarbons</a:t>
            </a:r>
            <a:r>
              <a:rPr lang="nl-BE" dirty="0" smtClean="0"/>
              <a:t> </a:t>
            </a:r>
            <a:r>
              <a:rPr lang="nl-BE" dirty="0"/>
              <a:t>(</a:t>
            </a:r>
            <a:r>
              <a:rPr lang="nl-BE" dirty="0" err="1"/>
              <a:t>PFCs</a:t>
            </a:r>
            <a:r>
              <a:rPr lang="nl-BE" dirty="0" smtClean="0"/>
              <a:t>), </a:t>
            </a:r>
            <a:r>
              <a:rPr lang="nl-BE" dirty="0" err="1" smtClean="0"/>
              <a:t>Sulphur</a:t>
            </a:r>
            <a:r>
              <a:rPr lang="nl-BE" dirty="0" smtClean="0"/>
              <a:t> </a:t>
            </a:r>
            <a:r>
              <a:rPr lang="nl-BE" dirty="0" err="1"/>
              <a:t>hexafluoride</a:t>
            </a:r>
            <a:r>
              <a:rPr lang="nl-BE" dirty="0"/>
              <a:t> (SF6) </a:t>
            </a:r>
            <a:endParaRPr lang="fr-FR" dirty="0"/>
          </a:p>
          <a:p>
            <a:pPr lvl="1"/>
            <a:endParaRPr lang="nl-BE" dirty="0" smtClean="0"/>
          </a:p>
          <a:p>
            <a:pPr lvl="1"/>
            <a:r>
              <a:rPr lang="nl-BE" dirty="0" smtClean="0"/>
              <a:t>Target </a:t>
            </a:r>
            <a:r>
              <a:rPr lang="nl-BE" dirty="0"/>
              <a:t>per Annex I country</a:t>
            </a:r>
          </a:p>
          <a:p>
            <a:pPr lvl="1"/>
            <a:endParaRPr lang="nl-BE" dirty="0" smtClean="0"/>
          </a:p>
          <a:p>
            <a:pPr lvl="1"/>
            <a:r>
              <a:rPr lang="nl-BE" dirty="0" smtClean="0"/>
              <a:t>Flexibility </a:t>
            </a:r>
            <a:r>
              <a:rPr lang="nl-BE" dirty="0" err="1"/>
              <a:t>mechanisms</a:t>
            </a:r>
            <a:endParaRPr lang="nl-BE" dirty="0"/>
          </a:p>
          <a:p>
            <a:pPr lvl="2"/>
            <a:r>
              <a:rPr lang="nl-BE" dirty="0"/>
              <a:t>Joint </a:t>
            </a:r>
            <a:r>
              <a:rPr lang="nl-BE" dirty="0" err="1"/>
              <a:t>implementation</a:t>
            </a:r>
            <a:r>
              <a:rPr lang="nl-BE" dirty="0"/>
              <a:t>: </a:t>
            </a:r>
            <a:r>
              <a:rPr lang="nl-BE" dirty="0" err="1"/>
              <a:t>with</a:t>
            </a:r>
            <a:r>
              <a:rPr lang="nl-BE" dirty="0"/>
              <a:t> </a:t>
            </a:r>
            <a:r>
              <a:rPr lang="nl-BE" dirty="0" err="1"/>
              <a:t>other</a:t>
            </a:r>
            <a:r>
              <a:rPr lang="nl-BE" dirty="0"/>
              <a:t> Annex I </a:t>
            </a:r>
            <a:r>
              <a:rPr lang="nl-BE" dirty="0" err="1"/>
              <a:t>countries</a:t>
            </a:r>
            <a:endParaRPr lang="nl-BE" dirty="0"/>
          </a:p>
          <a:p>
            <a:pPr lvl="2"/>
            <a:r>
              <a:rPr lang="nl-BE" dirty="0" err="1">
                <a:sym typeface="Wingdings" pitchFamily="2" charset="2"/>
              </a:rPr>
              <a:t>Emission</a:t>
            </a:r>
            <a:r>
              <a:rPr lang="nl-BE" dirty="0">
                <a:sym typeface="Wingdings" pitchFamily="2" charset="2"/>
              </a:rPr>
              <a:t> </a:t>
            </a:r>
            <a:r>
              <a:rPr lang="nl-BE" dirty="0" err="1">
                <a:sym typeface="Wingdings" pitchFamily="2" charset="2"/>
              </a:rPr>
              <a:t>trading</a:t>
            </a:r>
            <a:endParaRPr lang="nl-BE" dirty="0">
              <a:sym typeface="Wingdings" pitchFamily="2" charset="2"/>
            </a:endParaRPr>
          </a:p>
          <a:p>
            <a:pPr lvl="2"/>
            <a:r>
              <a:rPr lang="nl-BE" dirty="0">
                <a:sym typeface="Wingdings" pitchFamily="2" charset="2"/>
              </a:rPr>
              <a:t>Clean development </a:t>
            </a:r>
            <a:r>
              <a:rPr lang="nl-BE" dirty="0" err="1">
                <a:sym typeface="Wingdings" pitchFamily="2" charset="2"/>
              </a:rPr>
              <a:t>mechanisms</a:t>
            </a:r>
            <a:r>
              <a:rPr lang="nl-BE" dirty="0">
                <a:sym typeface="Wingdings" pitchFamily="2" charset="2"/>
              </a:rPr>
              <a:t>: </a:t>
            </a:r>
            <a:r>
              <a:rPr lang="nl-BE" dirty="0" err="1">
                <a:sym typeface="Wingdings" pitchFamily="2" charset="2"/>
              </a:rPr>
              <a:t>projects</a:t>
            </a:r>
            <a:r>
              <a:rPr lang="nl-BE" dirty="0">
                <a:sym typeface="Wingdings" pitchFamily="2" charset="2"/>
              </a:rPr>
              <a:t> in </a:t>
            </a:r>
            <a:r>
              <a:rPr lang="nl-BE" dirty="0" err="1">
                <a:sym typeface="Wingdings" pitchFamily="2" charset="2"/>
              </a:rPr>
              <a:t>developing</a:t>
            </a:r>
            <a:r>
              <a:rPr lang="nl-BE" dirty="0">
                <a:sym typeface="Wingdings" pitchFamily="2" charset="2"/>
              </a:rPr>
              <a:t> </a:t>
            </a:r>
            <a:r>
              <a:rPr lang="nl-BE" dirty="0" err="1">
                <a:sym typeface="Wingdings" pitchFamily="2" charset="2"/>
              </a:rPr>
              <a:t>countries</a:t>
            </a:r>
            <a:endParaRPr lang="nl-BE" dirty="0"/>
          </a:p>
          <a:p>
            <a:pPr lvl="1"/>
            <a:endParaRPr lang="nl-BE" dirty="0"/>
          </a:p>
          <a:p>
            <a:endParaRPr lang="fr-FR" dirty="0"/>
          </a:p>
        </p:txBody>
      </p:sp>
    </p:spTree>
    <p:extLst>
      <p:ext uri="{BB962C8B-B14F-4D97-AF65-F5344CB8AC3E}">
        <p14:creationId xmlns:p14="http://schemas.microsoft.com/office/powerpoint/2010/main" val="972657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International level</a:t>
            </a:r>
            <a:endParaRPr lang="fr-FR" dirty="0"/>
          </a:p>
        </p:txBody>
      </p:sp>
      <p:pic>
        <p:nvPicPr>
          <p:cNvPr id="4" name="Tijdelijke aanduiding voor inhoud 3" descr="Kyoto targets.png"/>
          <p:cNvPicPr>
            <a:picLocks noGrp="1" noChangeAspect="1"/>
          </p:cNvPicPr>
          <p:nvPr>
            <p:ph idx="1"/>
          </p:nvPr>
        </p:nvPicPr>
        <p:blipFill>
          <a:blip r:embed="rId2" cstate="print"/>
          <a:stretch>
            <a:fillRect/>
          </a:stretch>
        </p:blipFill>
        <p:spPr>
          <a:xfrm>
            <a:off x="1475657" y="836612"/>
            <a:ext cx="5773800" cy="5434589"/>
          </a:xfrm>
        </p:spPr>
      </p:pic>
    </p:spTree>
    <p:extLst>
      <p:ext uri="{BB962C8B-B14F-4D97-AF65-F5344CB8AC3E}">
        <p14:creationId xmlns:p14="http://schemas.microsoft.com/office/powerpoint/2010/main" val="579632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International level</a:t>
            </a:r>
            <a:endParaRPr lang="fr-FR" dirty="0"/>
          </a:p>
        </p:txBody>
      </p:sp>
      <p:sp>
        <p:nvSpPr>
          <p:cNvPr id="3" name="Content Placeholder 2"/>
          <p:cNvSpPr>
            <a:spLocks noGrp="1"/>
          </p:cNvSpPr>
          <p:nvPr>
            <p:ph idx="1"/>
          </p:nvPr>
        </p:nvSpPr>
        <p:spPr/>
        <p:txBody>
          <a:bodyPr/>
          <a:lstStyle/>
          <a:p>
            <a:r>
              <a:rPr lang="nl-BE" dirty="0" smtClean="0"/>
              <a:t>Doha </a:t>
            </a:r>
            <a:r>
              <a:rPr lang="nl-BE" dirty="0" err="1" smtClean="0"/>
              <a:t>Amendment</a:t>
            </a:r>
            <a:r>
              <a:rPr lang="nl-BE" dirty="0" smtClean="0"/>
              <a:t> (2012)</a:t>
            </a:r>
          </a:p>
          <a:p>
            <a:pPr lvl="1"/>
            <a:r>
              <a:rPr lang="nl-BE" dirty="0" smtClean="0"/>
              <a:t>Second commitment </a:t>
            </a:r>
            <a:r>
              <a:rPr lang="nl-BE" dirty="0" err="1" smtClean="0"/>
              <a:t>period</a:t>
            </a:r>
            <a:r>
              <a:rPr lang="nl-BE" dirty="0" smtClean="0"/>
              <a:t> 2013-2020 </a:t>
            </a:r>
            <a:r>
              <a:rPr lang="nl-BE" dirty="0" smtClean="0">
                <a:sym typeface="Wingdings" panose="05000000000000000000" pitchFamily="2" charset="2"/>
              </a:rPr>
              <a:t> </a:t>
            </a:r>
            <a:r>
              <a:rPr lang="nl-BE" dirty="0" err="1" smtClean="0">
                <a:sym typeface="Wingdings" panose="05000000000000000000" pitchFamily="2" charset="2"/>
              </a:rPr>
              <a:t>not</a:t>
            </a:r>
            <a:r>
              <a:rPr lang="nl-BE" dirty="0" smtClean="0">
                <a:sym typeface="Wingdings" panose="05000000000000000000" pitchFamily="2" charset="2"/>
              </a:rPr>
              <a:t> </a:t>
            </a:r>
            <a:r>
              <a:rPr lang="nl-BE" dirty="0" err="1" smtClean="0">
                <a:sym typeface="Wingdings" panose="05000000000000000000" pitchFamily="2" charset="2"/>
              </a:rPr>
              <a:t>yet</a:t>
            </a:r>
            <a:r>
              <a:rPr lang="nl-BE" dirty="0" smtClean="0">
                <a:sym typeface="Wingdings" panose="05000000000000000000" pitchFamily="2" charset="2"/>
              </a:rPr>
              <a:t> in force</a:t>
            </a:r>
            <a:endParaRPr lang="nl-BE" dirty="0" smtClean="0"/>
          </a:p>
          <a:p>
            <a:endParaRPr lang="nl-BE" dirty="0"/>
          </a:p>
          <a:p>
            <a:r>
              <a:rPr lang="nl-BE" dirty="0"/>
              <a:t>Next</a:t>
            </a:r>
            <a:r>
              <a:rPr lang="nl-BE" dirty="0" smtClean="0"/>
              <a:t>?</a:t>
            </a:r>
          </a:p>
          <a:p>
            <a:pPr lvl="1"/>
            <a:endParaRPr lang="nl-BE" dirty="0" smtClean="0"/>
          </a:p>
          <a:p>
            <a:endParaRPr lang="fr-FR" dirty="0"/>
          </a:p>
        </p:txBody>
      </p:sp>
    </p:spTree>
    <p:extLst>
      <p:ext uri="{BB962C8B-B14F-4D97-AF65-F5344CB8AC3E}">
        <p14:creationId xmlns:p14="http://schemas.microsoft.com/office/powerpoint/2010/main" val="2180152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International level</a:t>
            </a:r>
            <a:endParaRPr lang="fr-FR" dirty="0"/>
          </a:p>
        </p:txBody>
      </p:sp>
      <p:sp>
        <p:nvSpPr>
          <p:cNvPr id="3" name="Content Placeholder 2"/>
          <p:cNvSpPr>
            <a:spLocks noGrp="1"/>
          </p:cNvSpPr>
          <p:nvPr>
            <p:ph idx="1"/>
          </p:nvPr>
        </p:nvSpPr>
        <p:spPr/>
        <p:txBody>
          <a:bodyPr/>
          <a:lstStyle/>
          <a:p>
            <a:r>
              <a:rPr lang="fr-BE" altLang="en-US" sz="2400" dirty="0">
                <a:solidFill>
                  <a:schemeClr val="tx1"/>
                </a:solidFill>
              </a:rPr>
              <a:t>IPCC - </a:t>
            </a:r>
            <a:r>
              <a:rPr lang="fr-BE" altLang="en-US" sz="2400" dirty="0" err="1">
                <a:solidFill>
                  <a:schemeClr val="tx1"/>
                </a:solidFill>
              </a:rPr>
              <a:t>Intergovernmental</a:t>
            </a:r>
            <a:r>
              <a:rPr lang="fr-BE" altLang="en-US" sz="2400" dirty="0">
                <a:solidFill>
                  <a:schemeClr val="tx1"/>
                </a:solidFill>
              </a:rPr>
              <a:t> Panel on </a:t>
            </a:r>
            <a:r>
              <a:rPr lang="fr-BE" altLang="en-US" sz="2400" dirty="0" err="1">
                <a:solidFill>
                  <a:schemeClr val="tx1"/>
                </a:solidFill>
              </a:rPr>
              <a:t>Climate</a:t>
            </a:r>
            <a:r>
              <a:rPr lang="fr-BE" altLang="en-US" sz="2400" dirty="0">
                <a:solidFill>
                  <a:schemeClr val="tx1"/>
                </a:solidFill>
              </a:rPr>
              <a:t> Change (2013</a:t>
            </a:r>
            <a:r>
              <a:rPr lang="fr-BE" altLang="en-US" sz="2400" dirty="0" smtClean="0">
                <a:solidFill>
                  <a:schemeClr val="tx1"/>
                </a:solidFill>
              </a:rPr>
              <a:t>)</a:t>
            </a:r>
          </a:p>
          <a:p>
            <a:pPr lvl="1">
              <a:defRPr/>
            </a:pPr>
            <a:r>
              <a:rPr lang="en-GB" altLang="en-US" sz="2000" dirty="0"/>
              <a:t>Warming of the climate systems is unequivocal and observed changes are </a:t>
            </a:r>
            <a:r>
              <a:rPr lang="en-GB" altLang="en-US" sz="2000" u="sng" dirty="0"/>
              <a:t>unprecedented</a:t>
            </a:r>
            <a:r>
              <a:rPr lang="en-GB" altLang="en-US" sz="2000" dirty="0"/>
              <a:t> on scales of decades to millennia.</a:t>
            </a:r>
          </a:p>
          <a:p>
            <a:pPr marL="457200" lvl="1" indent="0">
              <a:buFontTx/>
              <a:buNone/>
              <a:defRPr/>
            </a:pPr>
            <a:endParaRPr lang="en-GB" altLang="en-US" sz="2000" dirty="0"/>
          </a:p>
          <a:p>
            <a:pPr lvl="1">
              <a:defRPr/>
            </a:pPr>
            <a:r>
              <a:rPr lang="en-GB" altLang="en-US" sz="2000" u="sng" dirty="0"/>
              <a:t>Human influence</a:t>
            </a:r>
            <a:r>
              <a:rPr lang="en-GB" altLang="en-US" sz="2000" dirty="0"/>
              <a:t> on the climate system is clear.</a:t>
            </a:r>
          </a:p>
          <a:p>
            <a:pPr lvl="1">
              <a:defRPr/>
            </a:pPr>
            <a:endParaRPr lang="en-GB" altLang="en-US" sz="2000" dirty="0"/>
          </a:p>
          <a:p>
            <a:pPr lvl="1">
              <a:defRPr/>
            </a:pPr>
            <a:r>
              <a:rPr lang="en-GB" altLang="en-US" sz="2000" dirty="0"/>
              <a:t>Continued emissions of greenhouse gases will cause further warming and changes to the atmosphere, land and oceans </a:t>
            </a:r>
            <a:r>
              <a:rPr lang="en-GB" altLang="en-US" sz="2000" u="sng" dirty="0"/>
              <a:t>in all regions </a:t>
            </a:r>
            <a:r>
              <a:rPr lang="en-GB" altLang="en-US" sz="2000" dirty="0"/>
              <a:t>of the globe.</a:t>
            </a:r>
          </a:p>
          <a:p>
            <a:pPr lvl="1">
              <a:defRPr/>
            </a:pPr>
            <a:endParaRPr lang="fr-BE" altLang="en-US" sz="2000" dirty="0"/>
          </a:p>
          <a:p>
            <a:pPr lvl="1">
              <a:defRPr/>
            </a:pPr>
            <a:r>
              <a:rPr lang="fr-BE" altLang="en-US" sz="2000" dirty="0" err="1"/>
              <a:t>Limit</a:t>
            </a:r>
            <a:r>
              <a:rPr lang="fr-BE" altLang="en-US" sz="2000" dirty="0"/>
              <a:t> </a:t>
            </a:r>
            <a:r>
              <a:rPr lang="fr-BE" altLang="en-US" sz="2000" dirty="0" err="1"/>
              <a:t>climate</a:t>
            </a:r>
            <a:r>
              <a:rPr lang="fr-BE" altLang="en-US" sz="2000" dirty="0"/>
              <a:t> change to </a:t>
            </a:r>
            <a:r>
              <a:rPr lang="fr-BE" altLang="en-US" sz="2000" u="sng" dirty="0"/>
              <a:t>2°C</a:t>
            </a:r>
            <a:r>
              <a:rPr lang="fr-BE" altLang="en-US" sz="2000" dirty="0"/>
              <a:t> </a:t>
            </a:r>
            <a:r>
              <a:rPr lang="fr-BE" altLang="en-US" sz="2000" dirty="0" err="1"/>
              <a:t>compared</a:t>
            </a:r>
            <a:r>
              <a:rPr lang="fr-BE" altLang="en-US" sz="2000" dirty="0"/>
              <a:t> to </a:t>
            </a:r>
            <a:r>
              <a:rPr lang="fr-BE" altLang="en-US" sz="2000" dirty="0" err="1"/>
              <a:t>pre-industrial</a:t>
            </a:r>
            <a:r>
              <a:rPr lang="fr-BE" altLang="en-US" sz="2000" dirty="0"/>
              <a:t> </a:t>
            </a:r>
            <a:r>
              <a:rPr lang="fr-BE" altLang="en-US" sz="2000" dirty="0" err="1" smtClean="0"/>
              <a:t>level</a:t>
            </a:r>
            <a:endParaRPr lang="fr-FR" sz="2000" dirty="0"/>
          </a:p>
        </p:txBody>
      </p:sp>
    </p:spTree>
    <p:extLst>
      <p:ext uri="{BB962C8B-B14F-4D97-AF65-F5344CB8AC3E}">
        <p14:creationId xmlns:p14="http://schemas.microsoft.com/office/powerpoint/2010/main" val="344590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International level</a:t>
            </a:r>
            <a:endParaRPr lang="fr-FR" dirty="0"/>
          </a:p>
        </p:txBody>
      </p:sp>
      <p:sp>
        <p:nvSpPr>
          <p:cNvPr id="3" name="Content Placeholder 2"/>
          <p:cNvSpPr>
            <a:spLocks noGrp="1"/>
          </p:cNvSpPr>
          <p:nvPr>
            <p:ph idx="1"/>
          </p:nvPr>
        </p:nvSpPr>
        <p:spPr/>
        <p:txBody>
          <a:bodyPr/>
          <a:lstStyle/>
          <a:p>
            <a:r>
              <a:rPr lang="en-GB" altLang="en-US" sz="2400" dirty="0">
                <a:solidFill>
                  <a:schemeClr val="tx1"/>
                </a:solidFill>
              </a:rPr>
              <a:t>Emissions of major economies, 1990-2012 (all </a:t>
            </a:r>
            <a:r>
              <a:rPr lang="en-GB" altLang="en-US" sz="2400" dirty="0" smtClean="0">
                <a:solidFill>
                  <a:schemeClr val="tx1"/>
                </a:solidFill>
              </a:rPr>
              <a:t>greenhouse </a:t>
            </a:r>
            <a:r>
              <a:rPr lang="en-GB" altLang="en-US" sz="2400" dirty="0">
                <a:solidFill>
                  <a:schemeClr val="tx1"/>
                </a:solidFill>
              </a:rPr>
              <a:t>gases, all sources &amp; sinks</a:t>
            </a:r>
            <a:r>
              <a:rPr lang="en-GB" altLang="en-US" sz="2400" dirty="0" smtClean="0">
                <a:solidFill>
                  <a:schemeClr val="tx1"/>
                </a:solidFill>
              </a:rPr>
              <a:t>)</a:t>
            </a:r>
          </a:p>
          <a:p>
            <a:endParaRPr lang="fr-FR" sz="2400" dirty="0">
              <a:solidFill>
                <a:schemeClr val="tx1"/>
              </a:solidFill>
            </a:endParaRPr>
          </a:p>
        </p:txBody>
      </p:sp>
      <p:graphicFrame>
        <p:nvGraphicFramePr>
          <p:cNvPr id="4" name="Content Placeholder 3"/>
          <p:cNvGraphicFramePr>
            <a:graphicFrameLocks/>
          </p:cNvGraphicFramePr>
          <p:nvPr>
            <p:extLst/>
          </p:nvPr>
        </p:nvGraphicFramePr>
        <p:xfrm>
          <a:off x="406400" y="1988840"/>
          <a:ext cx="8331200" cy="3313113"/>
        </p:xfrm>
        <a:graphic>
          <a:graphicData uri="http://schemas.openxmlformats.org/presentationml/2006/ole">
            <mc:AlternateContent xmlns:mc="http://schemas.openxmlformats.org/markup-compatibility/2006">
              <mc:Choice xmlns:v="urn:schemas-microsoft-com:vml" Requires="v">
                <p:oleObj spid="_x0000_s4107" r:id="rId3" imgW="8327858" imgH="3627434" progId="Excel.Chart.8">
                  <p:embed/>
                </p:oleObj>
              </mc:Choice>
              <mc:Fallback>
                <p:oleObj r:id="rId3" imgW="8327858" imgH="3627434"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1988840"/>
                        <a:ext cx="8331200" cy="331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Rectangle 4"/>
          <p:cNvSpPr/>
          <p:nvPr/>
        </p:nvSpPr>
        <p:spPr>
          <a:xfrm>
            <a:off x="952500" y="5975500"/>
            <a:ext cx="7785100" cy="246063"/>
          </a:xfrm>
          <a:prstGeom prst="rect">
            <a:avLst/>
          </a:prstGeom>
        </p:spPr>
        <p:txBody>
          <a:bodyPr>
            <a:spAutoFit/>
          </a:bodyPr>
          <a:lstStyle/>
          <a:p>
            <a:pPr>
              <a:defRPr/>
            </a:pPr>
            <a:r>
              <a:rPr lang="en-GB" sz="1000" kern="0" dirty="0">
                <a:solidFill>
                  <a:srgbClr val="0F5494"/>
                </a:solidFill>
                <a:latin typeface="Verdana"/>
                <a:ea typeface="+mj-ea"/>
                <a:cs typeface="+mj-cs"/>
              </a:rPr>
              <a:t>(Source: historical emissions data: inventories data to the UNFCCC (http://unfccc.int/national_reports/)</a:t>
            </a:r>
            <a:endParaRPr lang="en-GB" sz="1000" dirty="0">
              <a:cs typeface="Arial" pitchFamily="34" charset="0"/>
            </a:endParaRPr>
          </a:p>
        </p:txBody>
      </p:sp>
    </p:spTree>
    <p:extLst>
      <p:ext uri="{BB962C8B-B14F-4D97-AF65-F5344CB8AC3E}">
        <p14:creationId xmlns:p14="http://schemas.microsoft.com/office/powerpoint/2010/main" val="186408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International </a:t>
            </a:r>
            <a:r>
              <a:rPr lang="fr-FR" dirty="0" err="1" smtClean="0"/>
              <a:t>level</a:t>
            </a:r>
            <a:endParaRPr lang="fr-FR" dirty="0"/>
          </a:p>
        </p:txBody>
      </p:sp>
      <p:pic>
        <p:nvPicPr>
          <p:cNvPr id="5122" name="Picture 2" descr="Afbeeldingsresultaat voor unfccc emissions of major economies&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674" y="1268761"/>
            <a:ext cx="8007507"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305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2179</TotalTime>
  <Words>1327</Words>
  <Application>Microsoft Office PowerPoint</Application>
  <PresentationFormat>On-screen Show (4:3)</PresentationFormat>
  <Paragraphs>184</Paragraphs>
  <Slides>37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MS PGothic</vt:lpstr>
      <vt:lpstr>Arial</vt:lpstr>
      <vt:lpstr>Calibri</vt:lpstr>
      <vt:lpstr>Times New Roman</vt:lpstr>
      <vt:lpstr>Verdana</vt:lpstr>
      <vt:lpstr>Wingdings</vt:lpstr>
      <vt:lpstr>Office Theme</vt:lpstr>
      <vt:lpstr>Microsoft Excel Chart</vt:lpstr>
      <vt:lpstr>Two hot topics in environmental law: climate change and environmental assessment</vt:lpstr>
      <vt:lpstr>Climate change</vt:lpstr>
      <vt:lpstr>International level</vt:lpstr>
      <vt:lpstr>International level</vt:lpstr>
      <vt:lpstr>International level</vt:lpstr>
      <vt:lpstr>International level</vt:lpstr>
      <vt:lpstr>International level</vt:lpstr>
      <vt:lpstr>International level</vt:lpstr>
      <vt:lpstr>International level</vt:lpstr>
      <vt:lpstr>International level</vt:lpstr>
      <vt:lpstr>International level</vt:lpstr>
      <vt:lpstr>International level</vt:lpstr>
      <vt:lpstr>International level</vt:lpstr>
      <vt:lpstr>EU level</vt:lpstr>
      <vt:lpstr>EU level</vt:lpstr>
      <vt:lpstr>Climate related legislation</vt:lpstr>
      <vt:lpstr>Climate related legislation</vt:lpstr>
      <vt:lpstr>Climate related legislation</vt:lpstr>
      <vt:lpstr>Climate related legislation</vt:lpstr>
      <vt:lpstr>Climate related legislation</vt:lpstr>
      <vt:lpstr>National climate cases</vt:lpstr>
      <vt:lpstr>National climate cases</vt:lpstr>
      <vt:lpstr>Other climate cases</vt:lpstr>
      <vt:lpstr>Other climate cases</vt:lpstr>
      <vt:lpstr>Environmental assessment</vt:lpstr>
      <vt:lpstr>Two types of environmental assessment</vt:lpstr>
      <vt:lpstr>Two types of environmental assessment</vt:lpstr>
      <vt:lpstr>Example: Uplace</vt:lpstr>
      <vt:lpstr>Example: Uplace</vt:lpstr>
      <vt:lpstr>Example: Uplace</vt:lpstr>
      <vt:lpstr>Example: Uplace</vt:lpstr>
      <vt:lpstr>Example: North-South connection</vt:lpstr>
      <vt:lpstr>Example: North-South connection</vt:lpstr>
      <vt:lpstr>Example: wind turbines</vt:lpstr>
      <vt:lpstr>New style cases</vt:lpstr>
      <vt:lpstr>New style cases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lambr</dc:creator>
  <cp:lastModifiedBy>VANHEUSDEN Bernard</cp:lastModifiedBy>
  <cp:revision>203</cp:revision>
  <cp:lastPrinted>2016-12-19T08:56:06Z</cp:lastPrinted>
  <dcterms:created xsi:type="dcterms:W3CDTF">2009-12-01T15:52:26Z</dcterms:created>
  <dcterms:modified xsi:type="dcterms:W3CDTF">2019-10-31T12:05:07Z</dcterms:modified>
</cp:coreProperties>
</file>