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64" r:id="rId7"/>
    <p:sldId id="260" r:id="rId8"/>
    <p:sldId id="261" r:id="rId9"/>
    <p:sldId id="262"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47" d="100"/>
          <a:sy n="47" d="100"/>
        </p:scale>
        <p:origin x="948" y="2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ΗΣΤΟΣ ΧΡΥΣΑΝΘΗΣ" userId="000bf950c397e3f3" providerId="LiveId" clId="{E329F2C6-3591-4CA6-9D10-9CC17F239D19}"/>
    <pc:docChg chg="custSel addSld modSld">
      <pc:chgData name="ΧΡΗΣΤΟΣ ΧΡΥΣΑΝΘΗΣ" userId="000bf950c397e3f3" providerId="LiveId" clId="{E329F2C6-3591-4CA6-9D10-9CC17F239D19}" dt="2025-05-08T15:24:56.547" v="3831" actId="123"/>
      <pc:docMkLst>
        <pc:docMk/>
      </pc:docMkLst>
      <pc:sldChg chg="modSp mod">
        <pc:chgData name="ΧΡΗΣΤΟΣ ΧΡΥΣΑΝΘΗΣ" userId="000bf950c397e3f3" providerId="LiveId" clId="{E329F2C6-3591-4CA6-9D10-9CC17F239D19}" dt="2025-05-08T15:11:51.498" v="3066" actId="20577"/>
        <pc:sldMkLst>
          <pc:docMk/>
          <pc:sldMk cId="479131282" sldId="257"/>
        </pc:sldMkLst>
        <pc:spChg chg="mod">
          <ac:chgData name="ΧΡΗΣΤΟΣ ΧΡΥΣΑΝΘΗΣ" userId="000bf950c397e3f3" providerId="LiveId" clId="{E329F2C6-3591-4CA6-9D10-9CC17F239D19}" dt="2025-05-08T12:18:58.762" v="2919" actId="122"/>
          <ac:spMkLst>
            <pc:docMk/>
            <pc:sldMk cId="479131282" sldId="257"/>
            <ac:spMk id="2" creationId="{07363D0F-664A-1DDE-8084-26D2D77B1D1A}"/>
          </ac:spMkLst>
        </pc:spChg>
        <pc:spChg chg="mod">
          <ac:chgData name="ΧΡΗΣΤΟΣ ΧΡΥΣΑΝΘΗΣ" userId="000bf950c397e3f3" providerId="LiveId" clId="{E329F2C6-3591-4CA6-9D10-9CC17F239D19}" dt="2025-05-08T15:11:51.498" v="3066" actId="20577"/>
          <ac:spMkLst>
            <pc:docMk/>
            <pc:sldMk cId="479131282" sldId="257"/>
            <ac:spMk id="3" creationId="{69643B58-1447-0B58-2BB2-6C9E4A3F4774}"/>
          </ac:spMkLst>
        </pc:spChg>
      </pc:sldChg>
      <pc:sldChg chg="modSp new mod">
        <pc:chgData name="ΧΡΗΣΤΟΣ ΧΡΥΣΑΝΘΗΣ" userId="000bf950c397e3f3" providerId="LiveId" clId="{E329F2C6-3591-4CA6-9D10-9CC17F239D19}" dt="2025-05-08T12:19:47.283" v="2931" actId="14100"/>
        <pc:sldMkLst>
          <pc:docMk/>
          <pc:sldMk cId="3759982239" sldId="258"/>
        </pc:sldMkLst>
        <pc:spChg chg="mod">
          <ac:chgData name="ΧΡΗΣΤΟΣ ΧΡΥΣΑΝΘΗΣ" userId="000bf950c397e3f3" providerId="LiveId" clId="{E329F2C6-3591-4CA6-9D10-9CC17F239D19}" dt="2025-05-08T12:18:50.366" v="2918" actId="14100"/>
          <ac:spMkLst>
            <pc:docMk/>
            <pc:sldMk cId="3759982239" sldId="258"/>
            <ac:spMk id="2" creationId="{FD6157E6-9A6E-BF90-D7BA-45EC6DF8AFF9}"/>
          </ac:spMkLst>
        </pc:spChg>
        <pc:spChg chg="mod">
          <ac:chgData name="ΧΡΗΣΤΟΣ ΧΡΥΣΑΝΘΗΣ" userId="000bf950c397e3f3" providerId="LiveId" clId="{E329F2C6-3591-4CA6-9D10-9CC17F239D19}" dt="2025-05-08T12:19:47.283" v="2931" actId="14100"/>
          <ac:spMkLst>
            <pc:docMk/>
            <pc:sldMk cId="3759982239" sldId="258"/>
            <ac:spMk id="3" creationId="{EE3B2ECF-A4B3-23AC-F937-422E63AD5E96}"/>
          </ac:spMkLst>
        </pc:spChg>
      </pc:sldChg>
      <pc:sldChg chg="modSp new mod">
        <pc:chgData name="ΧΡΗΣΤΟΣ ΧΡΥΣΑΝΘΗΣ" userId="000bf950c397e3f3" providerId="LiveId" clId="{E329F2C6-3591-4CA6-9D10-9CC17F239D19}" dt="2025-05-08T12:20:04.192" v="2934" actId="14100"/>
        <pc:sldMkLst>
          <pc:docMk/>
          <pc:sldMk cId="2452421499" sldId="259"/>
        </pc:sldMkLst>
        <pc:spChg chg="mod">
          <ac:chgData name="ΧΡΗΣΤΟΣ ΧΡΥΣΑΝΘΗΣ" userId="000bf950c397e3f3" providerId="LiveId" clId="{E329F2C6-3591-4CA6-9D10-9CC17F239D19}" dt="2025-05-08T12:18:39.368" v="2916" actId="122"/>
          <ac:spMkLst>
            <pc:docMk/>
            <pc:sldMk cId="2452421499" sldId="259"/>
            <ac:spMk id="2" creationId="{DE69EFB4-DA09-28D0-5D90-528561D0964D}"/>
          </ac:spMkLst>
        </pc:spChg>
        <pc:spChg chg="mod">
          <ac:chgData name="ΧΡΗΣΤΟΣ ΧΡΥΣΑΝΘΗΣ" userId="000bf950c397e3f3" providerId="LiveId" clId="{E329F2C6-3591-4CA6-9D10-9CC17F239D19}" dt="2025-05-08T12:20:04.192" v="2934" actId="14100"/>
          <ac:spMkLst>
            <pc:docMk/>
            <pc:sldMk cId="2452421499" sldId="259"/>
            <ac:spMk id="3" creationId="{DE960B9B-3CC4-4CA9-1241-2AEB290FBC38}"/>
          </ac:spMkLst>
        </pc:spChg>
      </pc:sldChg>
      <pc:sldChg chg="modSp new mod">
        <pc:chgData name="ΧΡΗΣΤΟΣ ΧΡΥΣΑΝΘΗΣ" userId="000bf950c397e3f3" providerId="LiveId" clId="{E329F2C6-3591-4CA6-9D10-9CC17F239D19}" dt="2025-05-08T12:20:34.619" v="2940" actId="255"/>
        <pc:sldMkLst>
          <pc:docMk/>
          <pc:sldMk cId="4025729744" sldId="260"/>
        </pc:sldMkLst>
        <pc:spChg chg="mod">
          <ac:chgData name="ΧΡΗΣΤΟΣ ΧΡΥΣΑΝΘΗΣ" userId="000bf950c397e3f3" providerId="LiveId" clId="{E329F2C6-3591-4CA6-9D10-9CC17F239D19}" dt="2025-05-08T12:18:32.703" v="2915" actId="122"/>
          <ac:spMkLst>
            <pc:docMk/>
            <pc:sldMk cId="4025729744" sldId="260"/>
            <ac:spMk id="2" creationId="{DC3BED0C-A257-57DE-EF0A-AB30E29E46D4}"/>
          </ac:spMkLst>
        </pc:spChg>
        <pc:spChg chg="mod">
          <ac:chgData name="ΧΡΗΣΤΟΣ ΧΡΥΣΑΝΘΗΣ" userId="000bf950c397e3f3" providerId="LiveId" clId="{E329F2C6-3591-4CA6-9D10-9CC17F239D19}" dt="2025-05-08T12:20:34.619" v="2940" actId="255"/>
          <ac:spMkLst>
            <pc:docMk/>
            <pc:sldMk cId="4025729744" sldId="260"/>
            <ac:spMk id="3" creationId="{23F4908C-7D2E-7B45-2995-AC892B21BDD5}"/>
          </ac:spMkLst>
        </pc:spChg>
      </pc:sldChg>
      <pc:sldChg chg="modSp new mod">
        <pc:chgData name="ΧΡΗΣΤΟΣ ΧΡΥΣΑΝΘΗΣ" userId="000bf950c397e3f3" providerId="LiveId" clId="{E329F2C6-3591-4CA6-9D10-9CC17F239D19}" dt="2025-05-08T12:20:50.893" v="2943" actId="14100"/>
        <pc:sldMkLst>
          <pc:docMk/>
          <pc:sldMk cId="2003132327" sldId="261"/>
        </pc:sldMkLst>
        <pc:spChg chg="mod">
          <ac:chgData name="ΧΡΗΣΤΟΣ ΧΡΥΣΑΝΘΗΣ" userId="000bf950c397e3f3" providerId="LiveId" clId="{E329F2C6-3591-4CA6-9D10-9CC17F239D19}" dt="2025-05-08T12:18:23.894" v="2914" actId="122"/>
          <ac:spMkLst>
            <pc:docMk/>
            <pc:sldMk cId="2003132327" sldId="261"/>
            <ac:spMk id="2" creationId="{C6F6B726-05DC-202B-89CD-5CB0A7DB634F}"/>
          </ac:spMkLst>
        </pc:spChg>
        <pc:spChg chg="mod">
          <ac:chgData name="ΧΡΗΣΤΟΣ ΧΡΥΣΑΝΘΗΣ" userId="000bf950c397e3f3" providerId="LiveId" clId="{E329F2C6-3591-4CA6-9D10-9CC17F239D19}" dt="2025-05-08T12:20:50.893" v="2943" actId="14100"/>
          <ac:spMkLst>
            <pc:docMk/>
            <pc:sldMk cId="2003132327" sldId="261"/>
            <ac:spMk id="3" creationId="{F57BB042-C138-D205-167A-24577FAD1E4E}"/>
          </ac:spMkLst>
        </pc:spChg>
      </pc:sldChg>
      <pc:sldChg chg="modSp new mod">
        <pc:chgData name="ΧΡΗΣΤΟΣ ΧΡΥΣΑΝΘΗΣ" userId="000bf950c397e3f3" providerId="LiveId" clId="{E329F2C6-3591-4CA6-9D10-9CC17F239D19}" dt="2025-05-08T12:21:23.214" v="2949" actId="14100"/>
        <pc:sldMkLst>
          <pc:docMk/>
          <pc:sldMk cId="4110831125" sldId="262"/>
        </pc:sldMkLst>
        <pc:spChg chg="mod">
          <ac:chgData name="ΧΡΗΣΤΟΣ ΧΡΥΣΑΝΘΗΣ" userId="000bf950c397e3f3" providerId="LiveId" clId="{E329F2C6-3591-4CA6-9D10-9CC17F239D19}" dt="2025-05-08T12:21:23.214" v="2949" actId="14100"/>
          <ac:spMkLst>
            <pc:docMk/>
            <pc:sldMk cId="4110831125" sldId="262"/>
            <ac:spMk id="2" creationId="{3703863A-08BE-85AC-3281-D411425E2950}"/>
          </ac:spMkLst>
        </pc:spChg>
        <pc:spChg chg="mod">
          <ac:chgData name="ΧΡΗΣΤΟΣ ΧΡΥΣΑΝΘΗΣ" userId="000bf950c397e3f3" providerId="LiveId" clId="{E329F2C6-3591-4CA6-9D10-9CC17F239D19}" dt="2025-05-08T12:21:14.991" v="2948" actId="255"/>
          <ac:spMkLst>
            <pc:docMk/>
            <pc:sldMk cId="4110831125" sldId="262"/>
            <ac:spMk id="3" creationId="{A56504A3-FA28-E9F9-46C1-7421130D39B0}"/>
          </ac:spMkLst>
        </pc:spChg>
      </pc:sldChg>
      <pc:sldChg chg="modSp new mod">
        <pc:chgData name="ΧΡΗΣΤΟΣ ΧΡΥΣΑΝΘΗΣ" userId="000bf950c397e3f3" providerId="LiveId" clId="{E329F2C6-3591-4CA6-9D10-9CC17F239D19}" dt="2025-05-08T15:17:22.870" v="3392" actId="20577"/>
        <pc:sldMkLst>
          <pc:docMk/>
          <pc:sldMk cId="1395087394" sldId="263"/>
        </pc:sldMkLst>
        <pc:spChg chg="mod">
          <ac:chgData name="ΧΡΗΣΤΟΣ ΧΡΥΣΑΝΘΗΣ" userId="000bf950c397e3f3" providerId="LiveId" clId="{E329F2C6-3591-4CA6-9D10-9CC17F239D19}" dt="2025-05-08T15:14:01.826" v="3236" actId="122"/>
          <ac:spMkLst>
            <pc:docMk/>
            <pc:sldMk cId="1395087394" sldId="263"/>
            <ac:spMk id="2" creationId="{65942798-43D8-B542-5793-17B5F072969E}"/>
          </ac:spMkLst>
        </pc:spChg>
        <pc:spChg chg="mod">
          <ac:chgData name="ΧΡΗΣΤΟΣ ΧΡΥΣΑΝΘΗΣ" userId="000bf950c397e3f3" providerId="LiveId" clId="{E329F2C6-3591-4CA6-9D10-9CC17F239D19}" dt="2025-05-08T15:17:22.870" v="3392" actId="20577"/>
          <ac:spMkLst>
            <pc:docMk/>
            <pc:sldMk cId="1395087394" sldId="263"/>
            <ac:spMk id="3" creationId="{F13B35DB-881D-9924-1876-859FF43B9E88}"/>
          </ac:spMkLst>
        </pc:spChg>
      </pc:sldChg>
      <pc:sldChg chg="modSp new mod">
        <pc:chgData name="ΧΡΗΣΤΟΣ ΧΡΥΣΑΝΘΗΣ" userId="000bf950c397e3f3" providerId="LiveId" clId="{E329F2C6-3591-4CA6-9D10-9CC17F239D19}" dt="2025-05-08T15:24:56.547" v="3831" actId="123"/>
        <pc:sldMkLst>
          <pc:docMk/>
          <pc:sldMk cId="4211166966" sldId="264"/>
        </pc:sldMkLst>
        <pc:spChg chg="mod">
          <ac:chgData name="ΧΡΗΣΤΟΣ ΧΡΥΣΑΝΘΗΣ" userId="000bf950c397e3f3" providerId="LiveId" clId="{E329F2C6-3591-4CA6-9D10-9CC17F239D19}" dt="2025-05-08T15:24:20.743" v="3822" actId="14100"/>
          <ac:spMkLst>
            <pc:docMk/>
            <pc:sldMk cId="4211166966" sldId="264"/>
            <ac:spMk id="2" creationId="{ADFA651E-4A1E-E2D8-DBD5-0ABBC60541A2}"/>
          </ac:spMkLst>
        </pc:spChg>
        <pc:spChg chg="mod">
          <ac:chgData name="ΧΡΗΣΤΟΣ ΧΡΥΣΑΝΘΗΣ" userId="000bf950c397e3f3" providerId="LiveId" clId="{E329F2C6-3591-4CA6-9D10-9CC17F239D19}" dt="2025-05-08T15:24:56.547" v="3831" actId="123"/>
          <ac:spMkLst>
            <pc:docMk/>
            <pc:sldMk cId="4211166966" sldId="264"/>
            <ac:spMk id="3" creationId="{E550ECF6-5929-CCE6-62FE-C73EAABA387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9F98CE-073C-0FA5-713B-5A15F3A9CF4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E2E6A568-1C34-C62D-04C5-AC6542FB5C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78015363-EC53-54D3-5398-C3B0273A8010}"/>
              </a:ext>
            </a:extLst>
          </p:cNvPr>
          <p:cNvSpPr>
            <a:spLocks noGrp="1"/>
          </p:cNvSpPr>
          <p:nvPr>
            <p:ph type="dt" sz="half" idx="10"/>
          </p:nvPr>
        </p:nvSpPr>
        <p:spPr/>
        <p:txBody>
          <a:bodyPr/>
          <a:lstStyle/>
          <a:p>
            <a:fld id="{98BE3ABA-5FC5-48E8-B033-DE9BE4804F28}" type="datetimeFigureOut">
              <a:rPr lang="el-GR" smtClean="0"/>
              <a:t>8/5/2025</a:t>
            </a:fld>
            <a:endParaRPr lang="el-GR"/>
          </a:p>
        </p:txBody>
      </p:sp>
      <p:sp>
        <p:nvSpPr>
          <p:cNvPr id="5" name="Θέση υποσέλιδου 4">
            <a:extLst>
              <a:ext uri="{FF2B5EF4-FFF2-40B4-BE49-F238E27FC236}">
                <a16:creationId xmlns:a16="http://schemas.microsoft.com/office/drawing/2014/main" id="{D8F45E3C-ACAA-A201-1A9D-B2BF2107866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12CA5CB-68EE-821E-58D1-4C7468EE13F2}"/>
              </a:ext>
            </a:extLst>
          </p:cNvPr>
          <p:cNvSpPr>
            <a:spLocks noGrp="1"/>
          </p:cNvSpPr>
          <p:nvPr>
            <p:ph type="sldNum" sz="quarter" idx="12"/>
          </p:nvPr>
        </p:nvSpPr>
        <p:spPr/>
        <p:txBody>
          <a:bodyPr/>
          <a:lstStyle/>
          <a:p>
            <a:fld id="{F46CE1E7-76BE-4585-A51B-325A80C3437E}" type="slidenum">
              <a:rPr lang="el-GR" smtClean="0"/>
              <a:t>‹#›</a:t>
            </a:fld>
            <a:endParaRPr lang="el-GR"/>
          </a:p>
        </p:txBody>
      </p:sp>
    </p:spTree>
    <p:extLst>
      <p:ext uri="{BB962C8B-B14F-4D97-AF65-F5344CB8AC3E}">
        <p14:creationId xmlns:p14="http://schemas.microsoft.com/office/powerpoint/2010/main" val="2950948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AA97DE-0DBD-4D8B-AF0F-87D02A813C5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DC42066-DC3D-BE4B-3E96-925528ADB6D9}"/>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8C18CEF-63AC-5E01-9521-900AB9486132}"/>
              </a:ext>
            </a:extLst>
          </p:cNvPr>
          <p:cNvSpPr>
            <a:spLocks noGrp="1"/>
          </p:cNvSpPr>
          <p:nvPr>
            <p:ph type="dt" sz="half" idx="10"/>
          </p:nvPr>
        </p:nvSpPr>
        <p:spPr/>
        <p:txBody>
          <a:bodyPr/>
          <a:lstStyle/>
          <a:p>
            <a:fld id="{98BE3ABA-5FC5-48E8-B033-DE9BE4804F28}" type="datetimeFigureOut">
              <a:rPr lang="el-GR" smtClean="0"/>
              <a:t>8/5/2025</a:t>
            </a:fld>
            <a:endParaRPr lang="el-GR"/>
          </a:p>
        </p:txBody>
      </p:sp>
      <p:sp>
        <p:nvSpPr>
          <p:cNvPr id="5" name="Θέση υποσέλιδου 4">
            <a:extLst>
              <a:ext uri="{FF2B5EF4-FFF2-40B4-BE49-F238E27FC236}">
                <a16:creationId xmlns:a16="http://schemas.microsoft.com/office/drawing/2014/main" id="{CE3491F5-6B5E-383B-B801-C8554F89976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EE9BDEA-6805-3448-BC30-D9D7450DCCC1}"/>
              </a:ext>
            </a:extLst>
          </p:cNvPr>
          <p:cNvSpPr>
            <a:spLocks noGrp="1"/>
          </p:cNvSpPr>
          <p:nvPr>
            <p:ph type="sldNum" sz="quarter" idx="12"/>
          </p:nvPr>
        </p:nvSpPr>
        <p:spPr/>
        <p:txBody>
          <a:bodyPr/>
          <a:lstStyle/>
          <a:p>
            <a:fld id="{F46CE1E7-76BE-4585-A51B-325A80C3437E}" type="slidenum">
              <a:rPr lang="el-GR" smtClean="0"/>
              <a:t>‹#›</a:t>
            </a:fld>
            <a:endParaRPr lang="el-GR"/>
          </a:p>
        </p:txBody>
      </p:sp>
    </p:spTree>
    <p:extLst>
      <p:ext uri="{BB962C8B-B14F-4D97-AF65-F5344CB8AC3E}">
        <p14:creationId xmlns:p14="http://schemas.microsoft.com/office/powerpoint/2010/main" val="1066498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290511A-A7B9-8136-4783-A5527259165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325827D-BC80-6001-61C0-04D690498BF1}"/>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D62A122-9DCC-C5D4-9820-1B9EEF5E3689}"/>
              </a:ext>
            </a:extLst>
          </p:cNvPr>
          <p:cNvSpPr>
            <a:spLocks noGrp="1"/>
          </p:cNvSpPr>
          <p:nvPr>
            <p:ph type="dt" sz="half" idx="10"/>
          </p:nvPr>
        </p:nvSpPr>
        <p:spPr/>
        <p:txBody>
          <a:bodyPr/>
          <a:lstStyle/>
          <a:p>
            <a:fld id="{98BE3ABA-5FC5-48E8-B033-DE9BE4804F28}" type="datetimeFigureOut">
              <a:rPr lang="el-GR" smtClean="0"/>
              <a:t>8/5/2025</a:t>
            </a:fld>
            <a:endParaRPr lang="el-GR"/>
          </a:p>
        </p:txBody>
      </p:sp>
      <p:sp>
        <p:nvSpPr>
          <p:cNvPr id="5" name="Θέση υποσέλιδου 4">
            <a:extLst>
              <a:ext uri="{FF2B5EF4-FFF2-40B4-BE49-F238E27FC236}">
                <a16:creationId xmlns:a16="http://schemas.microsoft.com/office/drawing/2014/main" id="{C813BD3D-22F0-0BB4-426B-BB509D36F93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AD11A07-4DF1-A2D7-CC19-1A0A649E669C}"/>
              </a:ext>
            </a:extLst>
          </p:cNvPr>
          <p:cNvSpPr>
            <a:spLocks noGrp="1"/>
          </p:cNvSpPr>
          <p:nvPr>
            <p:ph type="sldNum" sz="quarter" idx="12"/>
          </p:nvPr>
        </p:nvSpPr>
        <p:spPr/>
        <p:txBody>
          <a:bodyPr/>
          <a:lstStyle/>
          <a:p>
            <a:fld id="{F46CE1E7-76BE-4585-A51B-325A80C3437E}" type="slidenum">
              <a:rPr lang="el-GR" smtClean="0"/>
              <a:t>‹#›</a:t>
            </a:fld>
            <a:endParaRPr lang="el-GR"/>
          </a:p>
        </p:txBody>
      </p:sp>
    </p:spTree>
    <p:extLst>
      <p:ext uri="{BB962C8B-B14F-4D97-AF65-F5344CB8AC3E}">
        <p14:creationId xmlns:p14="http://schemas.microsoft.com/office/powerpoint/2010/main" val="1660317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7E5C54-4810-0D9E-5094-353EA4A127F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CA714BB-D259-F75E-F26B-D367BA59080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5BF8BAD-F2E1-4313-4449-75810E348EF6}"/>
              </a:ext>
            </a:extLst>
          </p:cNvPr>
          <p:cNvSpPr>
            <a:spLocks noGrp="1"/>
          </p:cNvSpPr>
          <p:nvPr>
            <p:ph type="dt" sz="half" idx="10"/>
          </p:nvPr>
        </p:nvSpPr>
        <p:spPr/>
        <p:txBody>
          <a:bodyPr/>
          <a:lstStyle/>
          <a:p>
            <a:fld id="{98BE3ABA-5FC5-48E8-B033-DE9BE4804F28}" type="datetimeFigureOut">
              <a:rPr lang="el-GR" smtClean="0"/>
              <a:t>8/5/2025</a:t>
            </a:fld>
            <a:endParaRPr lang="el-GR"/>
          </a:p>
        </p:txBody>
      </p:sp>
      <p:sp>
        <p:nvSpPr>
          <p:cNvPr id="5" name="Θέση υποσέλιδου 4">
            <a:extLst>
              <a:ext uri="{FF2B5EF4-FFF2-40B4-BE49-F238E27FC236}">
                <a16:creationId xmlns:a16="http://schemas.microsoft.com/office/drawing/2014/main" id="{51AD0D00-FA85-D702-118F-22DBEDC7EF1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2C92814-AB5D-DAB0-289C-61395C47FB8A}"/>
              </a:ext>
            </a:extLst>
          </p:cNvPr>
          <p:cNvSpPr>
            <a:spLocks noGrp="1"/>
          </p:cNvSpPr>
          <p:nvPr>
            <p:ph type="sldNum" sz="quarter" idx="12"/>
          </p:nvPr>
        </p:nvSpPr>
        <p:spPr/>
        <p:txBody>
          <a:bodyPr/>
          <a:lstStyle/>
          <a:p>
            <a:fld id="{F46CE1E7-76BE-4585-A51B-325A80C3437E}" type="slidenum">
              <a:rPr lang="el-GR" smtClean="0"/>
              <a:t>‹#›</a:t>
            </a:fld>
            <a:endParaRPr lang="el-GR"/>
          </a:p>
        </p:txBody>
      </p:sp>
    </p:spTree>
    <p:extLst>
      <p:ext uri="{BB962C8B-B14F-4D97-AF65-F5344CB8AC3E}">
        <p14:creationId xmlns:p14="http://schemas.microsoft.com/office/powerpoint/2010/main" val="632474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CB4CF3-9D99-B176-7280-A18FC9D9922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145F71E-971B-7412-BE40-2255D89D9D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D5363094-6883-5DE6-ED93-AD9DA08638AE}"/>
              </a:ext>
            </a:extLst>
          </p:cNvPr>
          <p:cNvSpPr>
            <a:spLocks noGrp="1"/>
          </p:cNvSpPr>
          <p:nvPr>
            <p:ph type="dt" sz="half" idx="10"/>
          </p:nvPr>
        </p:nvSpPr>
        <p:spPr/>
        <p:txBody>
          <a:bodyPr/>
          <a:lstStyle/>
          <a:p>
            <a:fld id="{98BE3ABA-5FC5-48E8-B033-DE9BE4804F28}" type="datetimeFigureOut">
              <a:rPr lang="el-GR" smtClean="0"/>
              <a:t>8/5/2025</a:t>
            </a:fld>
            <a:endParaRPr lang="el-GR"/>
          </a:p>
        </p:txBody>
      </p:sp>
      <p:sp>
        <p:nvSpPr>
          <p:cNvPr id="5" name="Θέση υποσέλιδου 4">
            <a:extLst>
              <a:ext uri="{FF2B5EF4-FFF2-40B4-BE49-F238E27FC236}">
                <a16:creationId xmlns:a16="http://schemas.microsoft.com/office/drawing/2014/main" id="{F1F6E9BF-1B5D-6DA0-9D4B-51CA013F8D8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655B582-6E63-460F-AFCA-2FE4634C109F}"/>
              </a:ext>
            </a:extLst>
          </p:cNvPr>
          <p:cNvSpPr>
            <a:spLocks noGrp="1"/>
          </p:cNvSpPr>
          <p:nvPr>
            <p:ph type="sldNum" sz="quarter" idx="12"/>
          </p:nvPr>
        </p:nvSpPr>
        <p:spPr/>
        <p:txBody>
          <a:bodyPr/>
          <a:lstStyle/>
          <a:p>
            <a:fld id="{F46CE1E7-76BE-4585-A51B-325A80C3437E}" type="slidenum">
              <a:rPr lang="el-GR" smtClean="0"/>
              <a:t>‹#›</a:t>
            </a:fld>
            <a:endParaRPr lang="el-GR"/>
          </a:p>
        </p:txBody>
      </p:sp>
    </p:spTree>
    <p:extLst>
      <p:ext uri="{BB962C8B-B14F-4D97-AF65-F5344CB8AC3E}">
        <p14:creationId xmlns:p14="http://schemas.microsoft.com/office/powerpoint/2010/main" val="1159906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36DB5E-7F9A-BA16-9F79-B3ED8144E5E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32E1A6C-8CA4-0AE1-8DF2-82F429CB376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87B7289-8D00-DC49-3882-1FDE9BC0CEBC}"/>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957BF1B2-7DC3-B17F-908E-B5CC9ABE52D1}"/>
              </a:ext>
            </a:extLst>
          </p:cNvPr>
          <p:cNvSpPr>
            <a:spLocks noGrp="1"/>
          </p:cNvSpPr>
          <p:nvPr>
            <p:ph type="dt" sz="half" idx="10"/>
          </p:nvPr>
        </p:nvSpPr>
        <p:spPr/>
        <p:txBody>
          <a:bodyPr/>
          <a:lstStyle/>
          <a:p>
            <a:fld id="{98BE3ABA-5FC5-48E8-B033-DE9BE4804F28}" type="datetimeFigureOut">
              <a:rPr lang="el-GR" smtClean="0"/>
              <a:t>8/5/2025</a:t>
            </a:fld>
            <a:endParaRPr lang="el-GR"/>
          </a:p>
        </p:txBody>
      </p:sp>
      <p:sp>
        <p:nvSpPr>
          <p:cNvPr id="6" name="Θέση υποσέλιδου 5">
            <a:extLst>
              <a:ext uri="{FF2B5EF4-FFF2-40B4-BE49-F238E27FC236}">
                <a16:creationId xmlns:a16="http://schemas.microsoft.com/office/drawing/2014/main" id="{4A9B8918-D367-7D19-7110-9CB95D94090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2DB285C-C458-777A-A897-965A45C9E4DB}"/>
              </a:ext>
            </a:extLst>
          </p:cNvPr>
          <p:cNvSpPr>
            <a:spLocks noGrp="1"/>
          </p:cNvSpPr>
          <p:nvPr>
            <p:ph type="sldNum" sz="quarter" idx="12"/>
          </p:nvPr>
        </p:nvSpPr>
        <p:spPr/>
        <p:txBody>
          <a:bodyPr/>
          <a:lstStyle/>
          <a:p>
            <a:fld id="{F46CE1E7-76BE-4585-A51B-325A80C3437E}" type="slidenum">
              <a:rPr lang="el-GR" smtClean="0"/>
              <a:t>‹#›</a:t>
            </a:fld>
            <a:endParaRPr lang="el-GR"/>
          </a:p>
        </p:txBody>
      </p:sp>
    </p:spTree>
    <p:extLst>
      <p:ext uri="{BB962C8B-B14F-4D97-AF65-F5344CB8AC3E}">
        <p14:creationId xmlns:p14="http://schemas.microsoft.com/office/powerpoint/2010/main" val="361976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618A1E-C878-E4E6-CB58-74DB18FD3A5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E1B1184-202D-69B3-DC65-5F8F25050A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4F7D6D04-DFA8-B334-5C74-7FAF90500C8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D45DF0A7-15C4-4158-BB0B-F73E4CE56C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284F9203-94A5-9883-A006-145EE53DEABD}"/>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A11A708-9CEA-249E-52A3-4D6944A6D421}"/>
              </a:ext>
            </a:extLst>
          </p:cNvPr>
          <p:cNvSpPr>
            <a:spLocks noGrp="1"/>
          </p:cNvSpPr>
          <p:nvPr>
            <p:ph type="dt" sz="half" idx="10"/>
          </p:nvPr>
        </p:nvSpPr>
        <p:spPr/>
        <p:txBody>
          <a:bodyPr/>
          <a:lstStyle/>
          <a:p>
            <a:fld id="{98BE3ABA-5FC5-48E8-B033-DE9BE4804F28}" type="datetimeFigureOut">
              <a:rPr lang="el-GR" smtClean="0"/>
              <a:t>8/5/2025</a:t>
            </a:fld>
            <a:endParaRPr lang="el-GR"/>
          </a:p>
        </p:txBody>
      </p:sp>
      <p:sp>
        <p:nvSpPr>
          <p:cNvPr id="8" name="Θέση υποσέλιδου 7">
            <a:extLst>
              <a:ext uri="{FF2B5EF4-FFF2-40B4-BE49-F238E27FC236}">
                <a16:creationId xmlns:a16="http://schemas.microsoft.com/office/drawing/2014/main" id="{C861EC40-BDC3-27B3-7930-F6056C9D9AAF}"/>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E295FBE-0BFA-01E7-F71F-A45E5B4D0A98}"/>
              </a:ext>
            </a:extLst>
          </p:cNvPr>
          <p:cNvSpPr>
            <a:spLocks noGrp="1"/>
          </p:cNvSpPr>
          <p:nvPr>
            <p:ph type="sldNum" sz="quarter" idx="12"/>
          </p:nvPr>
        </p:nvSpPr>
        <p:spPr/>
        <p:txBody>
          <a:bodyPr/>
          <a:lstStyle/>
          <a:p>
            <a:fld id="{F46CE1E7-76BE-4585-A51B-325A80C3437E}" type="slidenum">
              <a:rPr lang="el-GR" smtClean="0"/>
              <a:t>‹#›</a:t>
            </a:fld>
            <a:endParaRPr lang="el-GR"/>
          </a:p>
        </p:txBody>
      </p:sp>
    </p:spTree>
    <p:extLst>
      <p:ext uri="{BB962C8B-B14F-4D97-AF65-F5344CB8AC3E}">
        <p14:creationId xmlns:p14="http://schemas.microsoft.com/office/powerpoint/2010/main" val="2229535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D20624-5B5B-D3BB-D46A-3855DE78FF0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DF032968-45C9-3A98-0789-9BD48ABEC001}"/>
              </a:ext>
            </a:extLst>
          </p:cNvPr>
          <p:cNvSpPr>
            <a:spLocks noGrp="1"/>
          </p:cNvSpPr>
          <p:nvPr>
            <p:ph type="dt" sz="half" idx="10"/>
          </p:nvPr>
        </p:nvSpPr>
        <p:spPr/>
        <p:txBody>
          <a:bodyPr/>
          <a:lstStyle/>
          <a:p>
            <a:fld id="{98BE3ABA-5FC5-48E8-B033-DE9BE4804F28}" type="datetimeFigureOut">
              <a:rPr lang="el-GR" smtClean="0"/>
              <a:t>8/5/2025</a:t>
            </a:fld>
            <a:endParaRPr lang="el-GR"/>
          </a:p>
        </p:txBody>
      </p:sp>
      <p:sp>
        <p:nvSpPr>
          <p:cNvPr id="4" name="Θέση υποσέλιδου 3">
            <a:extLst>
              <a:ext uri="{FF2B5EF4-FFF2-40B4-BE49-F238E27FC236}">
                <a16:creationId xmlns:a16="http://schemas.microsoft.com/office/drawing/2014/main" id="{61EADD86-722F-C7FE-BD8B-40D170CE6A9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FB504907-A551-F253-9D90-EA9302E19775}"/>
              </a:ext>
            </a:extLst>
          </p:cNvPr>
          <p:cNvSpPr>
            <a:spLocks noGrp="1"/>
          </p:cNvSpPr>
          <p:nvPr>
            <p:ph type="sldNum" sz="quarter" idx="12"/>
          </p:nvPr>
        </p:nvSpPr>
        <p:spPr/>
        <p:txBody>
          <a:bodyPr/>
          <a:lstStyle/>
          <a:p>
            <a:fld id="{F46CE1E7-76BE-4585-A51B-325A80C3437E}" type="slidenum">
              <a:rPr lang="el-GR" smtClean="0"/>
              <a:t>‹#›</a:t>
            </a:fld>
            <a:endParaRPr lang="el-GR"/>
          </a:p>
        </p:txBody>
      </p:sp>
    </p:spTree>
    <p:extLst>
      <p:ext uri="{BB962C8B-B14F-4D97-AF65-F5344CB8AC3E}">
        <p14:creationId xmlns:p14="http://schemas.microsoft.com/office/powerpoint/2010/main" val="1588031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B5F3E6D-E51F-E508-178B-A4B6748A758B}"/>
              </a:ext>
            </a:extLst>
          </p:cNvPr>
          <p:cNvSpPr>
            <a:spLocks noGrp="1"/>
          </p:cNvSpPr>
          <p:nvPr>
            <p:ph type="dt" sz="half" idx="10"/>
          </p:nvPr>
        </p:nvSpPr>
        <p:spPr/>
        <p:txBody>
          <a:bodyPr/>
          <a:lstStyle/>
          <a:p>
            <a:fld id="{98BE3ABA-5FC5-48E8-B033-DE9BE4804F28}" type="datetimeFigureOut">
              <a:rPr lang="el-GR" smtClean="0"/>
              <a:t>8/5/2025</a:t>
            </a:fld>
            <a:endParaRPr lang="el-GR"/>
          </a:p>
        </p:txBody>
      </p:sp>
      <p:sp>
        <p:nvSpPr>
          <p:cNvPr id="3" name="Θέση υποσέλιδου 2">
            <a:extLst>
              <a:ext uri="{FF2B5EF4-FFF2-40B4-BE49-F238E27FC236}">
                <a16:creationId xmlns:a16="http://schemas.microsoft.com/office/drawing/2014/main" id="{72320887-0A7E-66A6-0BDE-CF9C35FCFAED}"/>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4C237B6-E8D2-7E97-F089-D53876193138}"/>
              </a:ext>
            </a:extLst>
          </p:cNvPr>
          <p:cNvSpPr>
            <a:spLocks noGrp="1"/>
          </p:cNvSpPr>
          <p:nvPr>
            <p:ph type="sldNum" sz="quarter" idx="12"/>
          </p:nvPr>
        </p:nvSpPr>
        <p:spPr/>
        <p:txBody>
          <a:bodyPr/>
          <a:lstStyle/>
          <a:p>
            <a:fld id="{F46CE1E7-76BE-4585-A51B-325A80C3437E}" type="slidenum">
              <a:rPr lang="el-GR" smtClean="0"/>
              <a:t>‹#›</a:t>
            </a:fld>
            <a:endParaRPr lang="el-GR"/>
          </a:p>
        </p:txBody>
      </p:sp>
    </p:spTree>
    <p:extLst>
      <p:ext uri="{BB962C8B-B14F-4D97-AF65-F5344CB8AC3E}">
        <p14:creationId xmlns:p14="http://schemas.microsoft.com/office/powerpoint/2010/main" val="80388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28640C-A0EE-4AEA-64B4-CB8251B40DE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F301776-F26F-FA3C-946E-09B865488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1C8ABEC1-5482-B9D8-C814-1DEF231FF3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34A9125-633F-A725-6CA0-6A9E16846C29}"/>
              </a:ext>
            </a:extLst>
          </p:cNvPr>
          <p:cNvSpPr>
            <a:spLocks noGrp="1"/>
          </p:cNvSpPr>
          <p:nvPr>
            <p:ph type="dt" sz="half" idx="10"/>
          </p:nvPr>
        </p:nvSpPr>
        <p:spPr/>
        <p:txBody>
          <a:bodyPr/>
          <a:lstStyle/>
          <a:p>
            <a:fld id="{98BE3ABA-5FC5-48E8-B033-DE9BE4804F28}" type="datetimeFigureOut">
              <a:rPr lang="el-GR" smtClean="0"/>
              <a:t>8/5/2025</a:t>
            </a:fld>
            <a:endParaRPr lang="el-GR"/>
          </a:p>
        </p:txBody>
      </p:sp>
      <p:sp>
        <p:nvSpPr>
          <p:cNvPr id="6" name="Θέση υποσέλιδου 5">
            <a:extLst>
              <a:ext uri="{FF2B5EF4-FFF2-40B4-BE49-F238E27FC236}">
                <a16:creationId xmlns:a16="http://schemas.microsoft.com/office/drawing/2014/main" id="{F3E6D2D3-AE71-9B64-C642-876692CEEE1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D2DF186-59EE-7A8D-6703-619EF048DA4E}"/>
              </a:ext>
            </a:extLst>
          </p:cNvPr>
          <p:cNvSpPr>
            <a:spLocks noGrp="1"/>
          </p:cNvSpPr>
          <p:nvPr>
            <p:ph type="sldNum" sz="quarter" idx="12"/>
          </p:nvPr>
        </p:nvSpPr>
        <p:spPr/>
        <p:txBody>
          <a:bodyPr/>
          <a:lstStyle/>
          <a:p>
            <a:fld id="{F46CE1E7-76BE-4585-A51B-325A80C3437E}" type="slidenum">
              <a:rPr lang="el-GR" smtClean="0"/>
              <a:t>‹#›</a:t>
            </a:fld>
            <a:endParaRPr lang="el-GR"/>
          </a:p>
        </p:txBody>
      </p:sp>
    </p:spTree>
    <p:extLst>
      <p:ext uri="{BB962C8B-B14F-4D97-AF65-F5344CB8AC3E}">
        <p14:creationId xmlns:p14="http://schemas.microsoft.com/office/powerpoint/2010/main" val="3953329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C55FDF-DC2D-C456-1B9D-3FFD5A01ACB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47A9B3C-436A-A14D-DEBA-BD05682206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7A6495BA-E8CB-7B97-3675-EF15F8E8B7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9541FC0-1174-A1C5-70F3-856E44954E63}"/>
              </a:ext>
            </a:extLst>
          </p:cNvPr>
          <p:cNvSpPr>
            <a:spLocks noGrp="1"/>
          </p:cNvSpPr>
          <p:nvPr>
            <p:ph type="dt" sz="half" idx="10"/>
          </p:nvPr>
        </p:nvSpPr>
        <p:spPr/>
        <p:txBody>
          <a:bodyPr/>
          <a:lstStyle/>
          <a:p>
            <a:fld id="{98BE3ABA-5FC5-48E8-B033-DE9BE4804F28}" type="datetimeFigureOut">
              <a:rPr lang="el-GR" smtClean="0"/>
              <a:t>8/5/2025</a:t>
            </a:fld>
            <a:endParaRPr lang="el-GR"/>
          </a:p>
        </p:txBody>
      </p:sp>
      <p:sp>
        <p:nvSpPr>
          <p:cNvPr id="6" name="Θέση υποσέλιδου 5">
            <a:extLst>
              <a:ext uri="{FF2B5EF4-FFF2-40B4-BE49-F238E27FC236}">
                <a16:creationId xmlns:a16="http://schemas.microsoft.com/office/drawing/2014/main" id="{C1BE3E94-3DC2-4A35-12DB-63C5BE5B50A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1843BE4-7EC8-982A-758A-F441425B4D7A}"/>
              </a:ext>
            </a:extLst>
          </p:cNvPr>
          <p:cNvSpPr>
            <a:spLocks noGrp="1"/>
          </p:cNvSpPr>
          <p:nvPr>
            <p:ph type="sldNum" sz="quarter" idx="12"/>
          </p:nvPr>
        </p:nvSpPr>
        <p:spPr/>
        <p:txBody>
          <a:bodyPr/>
          <a:lstStyle/>
          <a:p>
            <a:fld id="{F46CE1E7-76BE-4585-A51B-325A80C3437E}" type="slidenum">
              <a:rPr lang="el-GR" smtClean="0"/>
              <a:t>‹#›</a:t>
            </a:fld>
            <a:endParaRPr lang="el-GR"/>
          </a:p>
        </p:txBody>
      </p:sp>
    </p:spTree>
    <p:extLst>
      <p:ext uri="{BB962C8B-B14F-4D97-AF65-F5344CB8AC3E}">
        <p14:creationId xmlns:p14="http://schemas.microsoft.com/office/powerpoint/2010/main" val="1713281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C356CA2-2940-D856-D086-E5E2C5C553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3B29C27-C93B-9B07-B357-BEC6084574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1D5A424-6419-C510-2B8C-2980F8CF22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8BE3ABA-5FC5-48E8-B033-DE9BE4804F28}" type="datetimeFigureOut">
              <a:rPr lang="el-GR" smtClean="0"/>
              <a:t>8/5/2025</a:t>
            </a:fld>
            <a:endParaRPr lang="el-GR"/>
          </a:p>
        </p:txBody>
      </p:sp>
      <p:sp>
        <p:nvSpPr>
          <p:cNvPr id="5" name="Θέση υποσέλιδου 4">
            <a:extLst>
              <a:ext uri="{FF2B5EF4-FFF2-40B4-BE49-F238E27FC236}">
                <a16:creationId xmlns:a16="http://schemas.microsoft.com/office/drawing/2014/main" id="{6AA62C2E-DF3B-D143-7163-93D20F16E4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F303D4A7-E949-2FC9-00C9-AC8081C979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46CE1E7-76BE-4585-A51B-325A80C3437E}" type="slidenum">
              <a:rPr lang="el-GR" smtClean="0"/>
              <a:t>‹#›</a:t>
            </a:fld>
            <a:endParaRPr lang="el-GR"/>
          </a:p>
        </p:txBody>
      </p:sp>
    </p:spTree>
    <p:extLst>
      <p:ext uri="{BB962C8B-B14F-4D97-AF65-F5344CB8AC3E}">
        <p14:creationId xmlns:p14="http://schemas.microsoft.com/office/powerpoint/2010/main" val="17051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E24E1C-D75E-50FF-D6A5-03722F5D2A01}"/>
              </a:ext>
            </a:extLst>
          </p:cNvPr>
          <p:cNvSpPr>
            <a:spLocks noGrp="1"/>
          </p:cNvSpPr>
          <p:nvPr>
            <p:ph type="ctrTitle"/>
          </p:nvPr>
        </p:nvSpPr>
        <p:spPr/>
        <p:txBody>
          <a:bodyPr>
            <a:normAutofit fontScale="90000"/>
          </a:bodyPr>
          <a:lstStyle/>
          <a:p>
            <a:r>
              <a:rPr lang="el-GR" dirty="0"/>
              <a:t>ΜΕΤΑΒΙΒΑΣΗ ΤΗΣ ΚΥΡΙΟΤΗΤΑΣ</a:t>
            </a:r>
            <a:br>
              <a:rPr lang="el-GR" dirty="0"/>
            </a:br>
            <a:r>
              <a:rPr lang="el-GR" dirty="0"/>
              <a:t>ΣΤΟ ΔΙΕΘΝΕΣ ΕΜΠΟΡΙΟ </a:t>
            </a:r>
          </a:p>
        </p:txBody>
      </p:sp>
      <p:sp>
        <p:nvSpPr>
          <p:cNvPr id="3" name="Υπότιτλος 2">
            <a:extLst>
              <a:ext uri="{FF2B5EF4-FFF2-40B4-BE49-F238E27FC236}">
                <a16:creationId xmlns:a16="http://schemas.microsoft.com/office/drawing/2014/main" id="{2FD93F68-8C98-E275-55C3-5F07A5113B8B}"/>
              </a:ext>
            </a:extLst>
          </p:cNvPr>
          <p:cNvSpPr>
            <a:spLocks noGrp="1"/>
          </p:cNvSpPr>
          <p:nvPr>
            <p:ph type="subTitle" idx="1"/>
          </p:nvPr>
        </p:nvSpPr>
        <p:spPr/>
        <p:txBody>
          <a:bodyPr/>
          <a:lstStyle/>
          <a:p>
            <a:endParaRPr lang="el-GR" dirty="0"/>
          </a:p>
          <a:p>
            <a:endParaRPr lang="el-GR" dirty="0"/>
          </a:p>
          <a:p>
            <a:r>
              <a:rPr lang="el-GR" dirty="0"/>
              <a:t>Χρήστος Χρυσάνθης</a:t>
            </a:r>
          </a:p>
        </p:txBody>
      </p:sp>
    </p:spTree>
    <p:extLst>
      <p:ext uri="{BB962C8B-B14F-4D97-AF65-F5344CB8AC3E}">
        <p14:creationId xmlns:p14="http://schemas.microsoft.com/office/powerpoint/2010/main" val="1166293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363D0F-664A-1DDE-8084-26D2D77B1D1A}"/>
              </a:ext>
            </a:extLst>
          </p:cNvPr>
          <p:cNvSpPr>
            <a:spLocks noGrp="1"/>
          </p:cNvSpPr>
          <p:nvPr>
            <p:ph type="title"/>
          </p:nvPr>
        </p:nvSpPr>
        <p:spPr/>
        <p:txBody>
          <a:bodyPr/>
          <a:lstStyle/>
          <a:p>
            <a:pPr algn="ctr"/>
            <a:r>
              <a:rPr lang="el-GR" dirty="0"/>
              <a:t>ΣΗΜΑΣΙΑ ΤΗΣ ΜΕΤΑΒΙΒΑΣΗΣ ΚΥΡΙΟΤΗΤΑΣ</a:t>
            </a:r>
          </a:p>
        </p:txBody>
      </p:sp>
      <p:sp>
        <p:nvSpPr>
          <p:cNvPr id="3" name="Θέση περιεχομένου 2">
            <a:extLst>
              <a:ext uri="{FF2B5EF4-FFF2-40B4-BE49-F238E27FC236}">
                <a16:creationId xmlns:a16="http://schemas.microsoft.com/office/drawing/2014/main" id="{69643B58-1447-0B58-2BB2-6C9E4A3F4774}"/>
              </a:ext>
            </a:extLst>
          </p:cNvPr>
          <p:cNvSpPr>
            <a:spLocks noGrp="1"/>
          </p:cNvSpPr>
          <p:nvPr>
            <p:ph idx="1"/>
          </p:nvPr>
        </p:nvSpPr>
        <p:spPr>
          <a:xfrm>
            <a:off x="838200" y="1438578"/>
            <a:ext cx="10515600" cy="5148597"/>
          </a:xfrm>
        </p:spPr>
        <p:txBody>
          <a:bodyPr>
            <a:normAutofit fontScale="92500" lnSpcReduction="20000"/>
          </a:bodyPr>
          <a:lstStyle/>
          <a:p>
            <a:pPr algn="just"/>
            <a:r>
              <a:rPr lang="el-GR" sz="3600" b="1" dirty="0"/>
              <a:t>Υπέρ </a:t>
            </a:r>
            <a:r>
              <a:rPr lang="el-GR" sz="3600" b="1" dirty="0" err="1"/>
              <a:t>ποίου</a:t>
            </a:r>
            <a:r>
              <a:rPr lang="el-GR" sz="3600" b="1" dirty="0"/>
              <a:t> (του ιδιοκτήτη) μπορεί να φορτίο να παρέχει εμπράγματη εξασφάλιση</a:t>
            </a:r>
          </a:p>
          <a:p>
            <a:pPr algn="just"/>
            <a:r>
              <a:rPr lang="el-GR" sz="3600" b="1" dirty="0"/>
              <a:t>Κατά </a:t>
            </a:r>
            <a:r>
              <a:rPr lang="el-GR" sz="3600" b="1" dirty="0" err="1"/>
              <a:t>ποίου</a:t>
            </a:r>
            <a:r>
              <a:rPr lang="el-GR" sz="3600" b="1" dirty="0"/>
              <a:t> μπορεί να στραφεί ο μεταφορέας για το ναύλο</a:t>
            </a:r>
          </a:p>
          <a:p>
            <a:pPr algn="just"/>
            <a:r>
              <a:rPr lang="el-GR" sz="3600" b="1" dirty="0"/>
              <a:t>Ενεργητική νομιμοποίηση (πωλητή ή αγοραστή) κατά μεταφορέα</a:t>
            </a:r>
          </a:p>
          <a:p>
            <a:pPr algn="just"/>
            <a:r>
              <a:rPr lang="el-GR" sz="3600" b="1" dirty="0"/>
              <a:t>Αν μπορεί να ασκηθεί αγωγή για το τίμημα της πώλησης</a:t>
            </a:r>
          </a:p>
          <a:p>
            <a:pPr algn="just"/>
            <a:r>
              <a:rPr lang="el-GR" sz="3600" b="1" dirty="0" err="1"/>
              <a:t>Ποιού</a:t>
            </a:r>
            <a:r>
              <a:rPr lang="el-GR" sz="3600" b="1" dirty="0"/>
              <a:t> οι δανειστές μπορούν να το κατασχέσουν</a:t>
            </a:r>
          </a:p>
          <a:p>
            <a:pPr algn="just"/>
            <a:endParaRPr lang="el-GR" sz="3600" b="1" dirty="0"/>
          </a:p>
          <a:p>
            <a:pPr algn="just"/>
            <a:r>
              <a:rPr lang="el-GR" sz="3600" b="1" dirty="0"/>
              <a:t>ΔΙΑΦΟΡΕΤΙΚΟ ΖΗΤΗΜΑ: Η μετάθεση του κινδύνου</a:t>
            </a:r>
          </a:p>
        </p:txBody>
      </p:sp>
    </p:spTree>
    <p:extLst>
      <p:ext uri="{BB962C8B-B14F-4D97-AF65-F5344CB8AC3E}">
        <p14:creationId xmlns:p14="http://schemas.microsoft.com/office/powerpoint/2010/main" val="479131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6157E6-9A6E-BF90-D7BA-45EC6DF8AFF9}"/>
              </a:ext>
            </a:extLst>
          </p:cNvPr>
          <p:cNvSpPr>
            <a:spLocks noGrp="1"/>
          </p:cNvSpPr>
          <p:nvPr>
            <p:ph type="title"/>
          </p:nvPr>
        </p:nvSpPr>
        <p:spPr>
          <a:xfrm>
            <a:off x="838200" y="365126"/>
            <a:ext cx="10515600" cy="869606"/>
          </a:xfrm>
        </p:spPr>
        <p:txBody>
          <a:bodyPr/>
          <a:lstStyle/>
          <a:p>
            <a:pPr algn="ctr"/>
            <a:r>
              <a:rPr lang="el-GR" dirty="0"/>
              <a:t>ΕΜΠΟΡΕΥΜΑΤΑ ΟΡΙΣΜΕΝΑ ΚΑΤΑ ΓΕΝΟΣ</a:t>
            </a:r>
          </a:p>
        </p:txBody>
      </p:sp>
      <p:sp>
        <p:nvSpPr>
          <p:cNvPr id="3" name="Θέση περιεχομένου 2">
            <a:extLst>
              <a:ext uri="{FF2B5EF4-FFF2-40B4-BE49-F238E27FC236}">
                <a16:creationId xmlns:a16="http://schemas.microsoft.com/office/drawing/2014/main" id="{EE3B2ECF-A4B3-23AC-F937-422E63AD5E96}"/>
              </a:ext>
            </a:extLst>
          </p:cNvPr>
          <p:cNvSpPr>
            <a:spLocks noGrp="1"/>
          </p:cNvSpPr>
          <p:nvPr>
            <p:ph idx="1"/>
          </p:nvPr>
        </p:nvSpPr>
        <p:spPr>
          <a:xfrm>
            <a:off x="483409" y="1124071"/>
            <a:ext cx="11287307" cy="5480576"/>
          </a:xfrm>
        </p:spPr>
        <p:txBody>
          <a:bodyPr>
            <a:normAutofit lnSpcReduction="10000"/>
          </a:bodyPr>
          <a:lstStyle/>
          <a:p>
            <a:pPr algn="just"/>
            <a:r>
              <a:rPr lang="el-GR" dirty="0"/>
              <a:t>Αν τα εμπορεύματα είναι ορισμένα κατά γένος, η κυριότητα δεν μεταβιβάζεται αν δεν εξειδικευτούν κατ’ είδος. </a:t>
            </a:r>
          </a:p>
          <a:p>
            <a:pPr algn="just"/>
            <a:r>
              <a:rPr lang="el-GR" dirty="0"/>
              <a:t>Η εξειδίκευση πρέπει να είναι ανεπιφύλακτη από πλευράς πωλητή. Δεν συνιστά ανεπιφύλακτη εξειδίκευση η φόρτωση και η έκδοση φορτωτικής σε διαταγή του πωλητή.</a:t>
            </a:r>
          </a:p>
          <a:p>
            <a:pPr algn="just"/>
            <a:r>
              <a:rPr lang="el-GR" dirty="0"/>
              <a:t>Η κατ’ είδος εξειδίκευση γίνεται από τον πωλητή. Συνεπώς, έχει σημασία η πρόθεση του πωλητή. Δηλ. αν ο πωλητής είχε πρόθεση να διατηρήσει την κυριότητα ή τον έλεγχο του φορτίου, δεν επέρχεται μεταβίβαση. </a:t>
            </a:r>
          </a:p>
          <a:p>
            <a:pPr algn="just"/>
            <a:r>
              <a:rPr lang="el-GR" dirty="0"/>
              <a:t>Η πρόθεση του αγοραστή δεν είναι αδιάφορη. Άρα, κατ’ αρχήν ο αγοραστής μπορεί να εμποδίσει την εξειδίκευση και τη μεταβίβαση της κυριότητας.</a:t>
            </a:r>
          </a:p>
          <a:p>
            <a:pPr algn="just"/>
            <a:r>
              <a:rPr lang="el-GR" dirty="0"/>
              <a:t>Όμως, συνήθως η συγκατάθεση του αγοραστή για την εξειδίκευση θα έχει δοθεί προκαταβολικά.   </a:t>
            </a:r>
          </a:p>
        </p:txBody>
      </p:sp>
    </p:spTree>
    <p:extLst>
      <p:ext uri="{BB962C8B-B14F-4D97-AF65-F5344CB8AC3E}">
        <p14:creationId xmlns:p14="http://schemas.microsoft.com/office/powerpoint/2010/main" val="3759982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942798-43D8-B542-5793-17B5F072969E}"/>
              </a:ext>
            </a:extLst>
          </p:cNvPr>
          <p:cNvSpPr>
            <a:spLocks noGrp="1"/>
          </p:cNvSpPr>
          <p:nvPr>
            <p:ph type="title"/>
          </p:nvPr>
        </p:nvSpPr>
        <p:spPr/>
        <p:txBody>
          <a:bodyPr/>
          <a:lstStyle/>
          <a:p>
            <a:pPr algn="ctr"/>
            <a:r>
              <a:rPr lang="el-GR" dirty="0"/>
              <a:t>ΠΑΡΑΔΕΙΓΜΑ </a:t>
            </a:r>
            <a:br>
              <a:rPr lang="el-GR" dirty="0"/>
            </a:br>
            <a:r>
              <a:rPr lang="el-GR" dirty="0"/>
              <a:t>ΚΑΤΑ ΓΕΝΟΣ ΟΡΙΣΜΕΝΩΝ ΠΡΟΪΟΝΤΩΝ</a:t>
            </a:r>
          </a:p>
        </p:txBody>
      </p:sp>
      <p:sp>
        <p:nvSpPr>
          <p:cNvPr id="3" name="Θέση περιεχομένου 2">
            <a:extLst>
              <a:ext uri="{FF2B5EF4-FFF2-40B4-BE49-F238E27FC236}">
                <a16:creationId xmlns:a16="http://schemas.microsoft.com/office/drawing/2014/main" id="{F13B35DB-881D-9924-1876-859FF43B9E88}"/>
              </a:ext>
            </a:extLst>
          </p:cNvPr>
          <p:cNvSpPr>
            <a:spLocks noGrp="1"/>
          </p:cNvSpPr>
          <p:nvPr>
            <p:ph idx="1"/>
          </p:nvPr>
        </p:nvSpPr>
        <p:spPr/>
        <p:txBody>
          <a:bodyPr/>
          <a:lstStyle/>
          <a:p>
            <a:pPr algn="just"/>
            <a:r>
              <a:rPr lang="el-GR" dirty="0"/>
              <a:t>Ο πωλητής φορτώνει 50 αυτοκίνητα (ίδιας μάρκας και μοντέλου) που τα έχει πωλήσει ανά 10 σε 5 διαφορετικούς αγοραστές.</a:t>
            </a:r>
          </a:p>
          <a:p>
            <a:pPr algn="just"/>
            <a:r>
              <a:rPr lang="el-GR" dirty="0"/>
              <a:t>Ο πωλητής πρέπει να εξειδικεύσει ποια 10 </a:t>
            </a:r>
            <a:r>
              <a:rPr lang="el-GR" dirty="0" err="1"/>
              <a:t>αδα</a:t>
            </a:r>
            <a:r>
              <a:rPr lang="el-GR" dirty="0"/>
              <a:t> αυτοκινήτων προορίζει για κάθε ένα αγοραστή.</a:t>
            </a:r>
          </a:p>
          <a:p>
            <a:pPr algn="just"/>
            <a:r>
              <a:rPr lang="en-US" dirty="0"/>
              <a:t>Ascertainment = Separation + Appropriation (unconditional)</a:t>
            </a:r>
            <a:endParaRPr lang="el-GR" dirty="0"/>
          </a:p>
        </p:txBody>
      </p:sp>
    </p:spTree>
    <p:extLst>
      <p:ext uri="{BB962C8B-B14F-4D97-AF65-F5344CB8AC3E}">
        <p14:creationId xmlns:p14="http://schemas.microsoft.com/office/powerpoint/2010/main" val="1395087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69EFB4-DA09-28D0-5D90-528561D0964D}"/>
              </a:ext>
            </a:extLst>
          </p:cNvPr>
          <p:cNvSpPr>
            <a:spLocks noGrp="1"/>
          </p:cNvSpPr>
          <p:nvPr>
            <p:ph type="title"/>
          </p:nvPr>
        </p:nvSpPr>
        <p:spPr/>
        <p:txBody>
          <a:bodyPr/>
          <a:lstStyle/>
          <a:p>
            <a:pPr algn="ctr"/>
            <a:r>
              <a:rPr lang="el-GR" dirty="0"/>
              <a:t>ΕΜΠΟΡΕΥΜΑΤΑ ΚΑΤ’ ΕΙΔΟΣ ΟΡΙΣΜΕΝΑ</a:t>
            </a:r>
          </a:p>
        </p:txBody>
      </p:sp>
      <p:sp>
        <p:nvSpPr>
          <p:cNvPr id="3" name="Θέση περιεχομένου 2">
            <a:extLst>
              <a:ext uri="{FF2B5EF4-FFF2-40B4-BE49-F238E27FC236}">
                <a16:creationId xmlns:a16="http://schemas.microsoft.com/office/drawing/2014/main" id="{DE960B9B-3CC4-4CA9-1241-2AEB290FBC38}"/>
              </a:ext>
            </a:extLst>
          </p:cNvPr>
          <p:cNvSpPr>
            <a:spLocks noGrp="1"/>
          </p:cNvSpPr>
          <p:nvPr>
            <p:ph idx="1"/>
          </p:nvPr>
        </p:nvSpPr>
        <p:spPr>
          <a:xfrm>
            <a:off x="838200" y="1531766"/>
            <a:ext cx="10515600" cy="4645197"/>
          </a:xfrm>
        </p:spPr>
        <p:txBody>
          <a:bodyPr>
            <a:normAutofit/>
          </a:bodyPr>
          <a:lstStyle/>
          <a:p>
            <a:pPr algn="just"/>
            <a:r>
              <a:rPr lang="el-GR" sz="3600" dirty="0"/>
              <a:t>Η κυριότητα μεταβιβάζεται στο χρόνο που συμφωνείται από τα μέρη.</a:t>
            </a:r>
          </a:p>
          <a:p>
            <a:pPr algn="just"/>
            <a:r>
              <a:rPr lang="el-GR" sz="3600" dirty="0"/>
              <a:t>Συχνά χρειάζεται ερμηνεία της σύμβασης για να προσδιοριστεί πότε ήθελαν τα μέρη να μεταβιβαστεί η κυριότητα.  </a:t>
            </a:r>
          </a:p>
          <a:p>
            <a:pPr algn="just"/>
            <a:r>
              <a:rPr lang="el-GR" sz="3600" dirty="0"/>
              <a:t>Λογικά ο πωλητής δεν επιθυμεί να μεταβιβάσει την κυριότητα πριν εισπράξει το τίμημα ή πριν λάβει εξασφάλιση για το τίμημα.</a:t>
            </a:r>
          </a:p>
        </p:txBody>
      </p:sp>
    </p:spTree>
    <p:extLst>
      <p:ext uri="{BB962C8B-B14F-4D97-AF65-F5344CB8AC3E}">
        <p14:creationId xmlns:p14="http://schemas.microsoft.com/office/powerpoint/2010/main" val="2452421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FA651E-4A1E-E2D8-DBD5-0ABBC60541A2}"/>
              </a:ext>
            </a:extLst>
          </p:cNvPr>
          <p:cNvSpPr>
            <a:spLocks noGrp="1"/>
          </p:cNvSpPr>
          <p:nvPr>
            <p:ph type="title"/>
          </p:nvPr>
        </p:nvSpPr>
        <p:spPr>
          <a:xfrm>
            <a:off x="838200" y="365126"/>
            <a:ext cx="10515600" cy="799716"/>
          </a:xfrm>
        </p:spPr>
        <p:txBody>
          <a:bodyPr/>
          <a:lstStyle/>
          <a:p>
            <a:pPr algn="ctr"/>
            <a:r>
              <a:rPr lang="el-GR" dirty="0"/>
              <a:t>ΕΚΔΟΣΗ ΦΟΡΤΩΤΙΚΗΣ</a:t>
            </a:r>
          </a:p>
        </p:txBody>
      </p:sp>
      <p:sp>
        <p:nvSpPr>
          <p:cNvPr id="3" name="Θέση περιεχομένου 2">
            <a:extLst>
              <a:ext uri="{FF2B5EF4-FFF2-40B4-BE49-F238E27FC236}">
                <a16:creationId xmlns:a16="http://schemas.microsoft.com/office/drawing/2014/main" id="{E550ECF6-5929-CCE6-62FE-C73EAABA387A}"/>
              </a:ext>
            </a:extLst>
          </p:cNvPr>
          <p:cNvSpPr>
            <a:spLocks noGrp="1"/>
          </p:cNvSpPr>
          <p:nvPr>
            <p:ph idx="1"/>
          </p:nvPr>
        </p:nvSpPr>
        <p:spPr>
          <a:xfrm>
            <a:off x="337805" y="1118246"/>
            <a:ext cx="11531922" cy="5374627"/>
          </a:xfrm>
        </p:spPr>
        <p:txBody>
          <a:bodyPr>
            <a:normAutofit/>
          </a:bodyPr>
          <a:lstStyle/>
          <a:p>
            <a:pPr algn="just"/>
            <a:r>
              <a:rPr lang="el-GR" sz="3600" dirty="0"/>
              <a:t>ΕΚΔΟΣΗ ΣΤΟ ΟΝΟΜΑ ΤΟΥ ΠΩΛΗΤΗ</a:t>
            </a:r>
          </a:p>
          <a:p>
            <a:pPr algn="just"/>
            <a:r>
              <a:rPr lang="el-GR" sz="3600" dirty="0"/>
              <a:t>Μάλλον δεν ανιχνεύεται πρόθεση του πωλητή για μεταβίβαση κυριότητας</a:t>
            </a:r>
          </a:p>
          <a:p>
            <a:pPr algn="just"/>
            <a:r>
              <a:rPr lang="el-GR" sz="3600" dirty="0"/>
              <a:t>Όμως δεν αποκλείεται το αντίθετο: π.χ. η φορτωτική εκδίδεται στον πωλητή ως αντιπρόσωπο του αγοραστή</a:t>
            </a:r>
          </a:p>
          <a:p>
            <a:pPr algn="just"/>
            <a:r>
              <a:rPr lang="el-GR" sz="3600" dirty="0"/>
              <a:t>ΕΚΔΟΣΗ ΣΤΟ ΟΝΟΜΑ ΤΟΥ ΑΓΟΡΑΣΤΗ</a:t>
            </a:r>
          </a:p>
          <a:p>
            <a:pPr algn="just"/>
            <a:r>
              <a:rPr lang="el-GR" sz="3600" dirty="0"/>
              <a:t>Εύκολα μπορεί να αποδειχθεί ότι δεν ανιχνεύεται πρόθεση μεταβίβασης κυριότητας, π.χ. υπάρχει ρητή η σιωπηρή συμφωνία </a:t>
            </a:r>
            <a:r>
              <a:rPr lang="el-GR" sz="3600" dirty="0" err="1"/>
              <a:t>παρακράτρησης</a:t>
            </a:r>
            <a:r>
              <a:rPr lang="el-GR" sz="3600" dirty="0"/>
              <a:t> κυριότητας</a:t>
            </a:r>
          </a:p>
        </p:txBody>
      </p:sp>
    </p:spTree>
    <p:extLst>
      <p:ext uri="{BB962C8B-B14F-4D97-AF65-F5344CB8AC3E}">
        <p14:creationId xmlns:p14="http://schemas.microsoft.com/office/powerpoint/2010/main" val="4211166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3BED0C-A257-57DE-EF0A-AB30E29E46D4}"/>
              </a:ext>
            </a:extLst>
          </p:cNvPr>
          <p:cNvSpPr>
            <a:spLocks noGrp="1"/>
          </p:cNvSpPr>
          <p:nvPr>
            <p:ph type="title"/>
          </p:nvPr>
        </p:nvSpPr>
        <p:spPr/>
        <p:txBody>
          <a:bodyPr/>
          <a:lstStyle/>
          <a:p>
            <a:pPr algn="ctr"/>
            <a:r>
              <a:rPr lang="el-GR" dirty="0"/>
              <a:t>ΟΠΙΣΘΟΓΡΑΦΗΣΗ ΦΟΡΤΩΤΙΚΗ</a:t>
            </a:r>
          </a:p>
        </p:txBody>
      </p:sp>
      <p:sp>
        <p:nvSpPr>
          <p:cNvPr id="3" name="Θέση περιεχομένου 2">
            <a:extLst>
              <a:ext uri="{FF2B5EF4-FFF2-40B4-BE49-F238E27FC236}">
                <a16:creationId xmlns:a16="http://schemas.microsoft.com/office/drawing/2014/main" id="{23F4908C-7D2E-7B45-2995-AC892B21BDD5}"/>
              </a:ext>
            </a:extLst>
          </p:cNvPr>
          <p:cNvSpPr>
            <a:spLocks noGrp="1"/>
          </p:cNvSpPr>
          <p:nvPr>
            <p:ph idx="1"/>
          </p:nvPr>
        </p:nvSpPr>
        <p:spPr>
          <a:xfrm>
            <a:off x="407693" y="1479348"/>
            <a:ext cx="11403791" cy="5160244"/>
          </a:xfrm>
        </p:spPr>
        <p:txBody>
          <a:bodyPr>
            <a:normAutofit/>
          </a:bodyPr>
          <a:lstStyle/>
          <a:p>
            <a:pPr algn="just"/>
            <a:r>
              <a:rPr lang="el-GR" sz="3200" dirty="0"/>
              <a:t>Μόνη η οπισθογράφηση της φορτωτικής δεν μεταβιβάζει την κυριότητα. Χρειάζεται η οπισθογράφηση να συνοδεύεται και από παράδοση της φορτωτικής, αλλά και από συμφωνία για μεταβίβαση της κυριότητας (άρα έχει πάλι σημασία η πρόθεση του πωλητή). Μπορεί η συμφωνία να μην είναι για μεταβίβαση αλλά για σύσταση ενεχύρου.  </a:t>
            </a:r>
          </a:p>
          <a:p>
            <a:pPr algn="just"/>
            <a:endParaRPr lang="el-GR" sz="3200" dirty="0"/>
          </a:p>
          <a:p>
            <a:pPr algn="just"/>
            <a:r>
              <a:rPr lang="el-GR" sz="3200" dirty="0"/>
              <a:t>Η πρόθεση του πωλητή για μεταβίβαση της κυριότητας ή για κάτι άλλο συνάγεται από τη σύμβαση της πώλησης ή από τις περιστάσεις. </a:t>
            </a:r>
          </a:p>
        </p:txBody>
      </p:sp>
    </p:spTree>
    <p:extLst>
      <p:ext uri="{BB962C8B-B14F-4D97-AF65-F5344CB8AC3E}">
        <p14:creationId xmlns:p14="http://schemas.microsoft.com/office/powerpoint/2010/main" val="4025729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F6B726-05DC-202B-89CD-5CB0A7DB634F}"/>
              </a:ext>
            </a:extLst>
          </p:cNvPr>
          <p:cNvSpPr>
            <a:spLocks noGrp="1"/>
          </p:cNvSpPr>
          <p:nvPr>
            <p:ph type="title"/>
          </p:nvPr>
        </p:nvSpPr>
        <p:spPr/>
        <p:txBody>
          <a:bodyPr/>
          <a:lstStyle/>
          <a:p>
            <a:pPr algn="ctr"/>
            <a:r>
              <a:rPr lang="el-GR" dirty="0"/>
              <a:t>ΟΠΙΣΘΟΓΡΑΦΗΣΗ ΦΟΡΤΩΤΙΚΗΣ</a:t>
            </a:r>
            <a:br>
              <a:rPr lang="el-GR" dirty="0"/>
            </a:br>
            <a:r>
              <a:rPr lang="el-GR" dirty="0"/>
              <a:t>ΧΩΡΙΣ ΠΡΟΘΕΣΗ ΜΕΤΑΒΙΒΑΣΗΣ</a:t>
            </a:r>
          </a:p>
        </p:txBody>
      </p:sp>
      <p:sp>
        <p:nvSpPr>
          <p:cNvPr id="3" name="Θέση περιεχομένου 2">
            <a:extLst>
              <a:ext uri="{FF2B5EF4-FFF2-40B4-BE49-F238E27FC236}">
                <a16:creationId xmlns:a16="http://schemas.microsoft.com/office/drawing/2014/main" id="{F57BB042-C138-D205-167A-24577FAD1E4E}"/>
              </a:ext>
            </a:extLst>
          </p:cNvPr>
          <p:cNvSpPr>
            <a:spLocks noGrp="1"/>
          </p:cNvSpPr>
          <p:nvPr>
            <p:ph idx="1"/>
          </p:nvPr>
        </p:nvSpPr>
        <p:spPr>
          <a:xfrm>
            <a:off x="297035" y="1690688"/>
            <a:ext cx="11572692" cy="4802187"/>
          </a:xfrm>
        </p:spPr>
        <p:txBody>
          <a:bodyPr>
            <a:normAutofit/>
          </a:bodyPr>
          <a:lstStyle/>
          <a:p>
            <a:pPr algn="just"/>
            <a:r>
              <a:rPr lang="el-GR" dirty="0"/>
              <a:t>Αν η σύμβαση πώλησης ορίζει ότι ο πωλητής διατηρεί την κυριότητα μέχρι την εξόφληση του τιμήματος.</a:t>
            </a:r>
          </a:p>
          <a:p>
            <a:pPr algn="just"/>
            <a:r>
              <a:rPr lang="el-GR" dirty="0"/>
              <a:t>Αν η φορτωτική παραδίδεται μαζί με συναλλαγματική που πρέπει να αποδεχτεί ο αγοραστής.</a:t>
            </a:r>
          </a:p>
          <a:p>
            <a:pPr algn="just"/>
            <a:r>
              <a:rPr lang="el-GR" dirty="0"/>
              <a:t>Αν έχει συμφωνηθεί ότι ο αγοραστής θα παραλάβει το εμπόρευμα και θα το έχει στην κατοχή του ως αντιπρόσωπος του πωλητή.</a:t>
            </a:r>
          </a:p>
          <a:p>
            <a:pPr algn="just"/>
            <a:r>
              <a:rPr lang="el-GR" dirty="0"/>
              <a:t>Αν ο πωλητής παραδίδει την οπισθογραφημένη φορτωτική σε τράπεζα στο πλαίσιο ενέγγυας πίστωσης ή είσπραξης αξιών.</a:t>
            </a:r>
          </a:p>
          <a:p>
            <a:pPr algn="just"/>
            <a:r>
              <a:rPr lang="el-GR" dirty="0"/>
              <a:t>Αν η οπισθογράφηση είναι προς τράπεζα (πρόκειται για </a:t>
            </a:r>
            <a:r>
              <a:rPr lang="el-GR" dirty="0" err="1"/>
              <a:t>ενεχυρο</a:t>
            </a:r>
            <a:r>
              <a:rPr lang="el-GR" dirty="0"/>
              <a:t> και όχι μεταβίβαση πλήρους κυριότητας)</a:t>
            </a:r>
          </a:p>
        </p:txBody>
      </p:sp>
    </p:spTree>
    <p:extLst>
      <p:ext uri="{BB962C8B-B14F-4D97-AF65-F5344CB8AC3E}">
        <p14:creationId xmlns:p14="http://schemas.microsoft.com/office/powerpoint/2010/main" val="2003132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03863A-08BE-85AC-3281-D411425E2950}"/>
              </a:ext>
            </a:extLst>
          </p:cNvPr>
          <p:cNvSpPr>
            <a:spLocks noGrp="1"/>
          </p:cNvSpPr>
          <p:nvPr>
            <p:ph type="title"/>
          </p:nvPr>
        </p:nvSpPr>
        <p:spPr>
          <a:xfrm>
            <a:off x="838200" y="365126"/>
            <a:ext cx="10515600" cy="863782"/>
          </a:xfrm>
        </p:spPr>
        <p:txBody>
          <a:bodyPr/>
          <a:lstStyle/>
          <a:p>
            <a:pPr algn="ctr"/>
            <a:r>
              <a:rPr lang="el-GR" dirty="0"/>
              <a:t>ΡΗΤΡΑ </a:t>
            </a:r>
            <a:r>
              <a:rPr lang="en-US" dirty="0"/>
              <a:t>ROMALPA</a:t>
            </a:r>
            <a:endParaRPr lang="el-GR" dirty="0"/>
          </a:p>
        </p:txBody>
      </p:sp>
      <p:sp>
        <p:nvSpPr>
          <p:cNvPr id="3" name="Θέση περιεχομένου 2">
            <a:extLst>
              <a:ext uri="{FF2B5EF4-FFF2-40B4-BE49-F238E27FC236}">
                <a16:creationId xmlns:a16="http://schemas.microsoft.com/office/drawing/2014/main" id="{A56504A3-FA28-E9F9-46C1-7421130D39B0}"/>
              </a:ext>
            </a:extLst>
          </p:cNvPr>
          <p:cNvSpPr>
            <a:spLocks noGrp="1"/>
          </p:cNvSpPr>
          <p:nvPr>
            <p:ph idx="1"/>
          </p:nvPr>
        </p:nvSpPr>
        <p:spPr>
          <a:xfrm>
            <a:off x="512529" y="1362864"/>
            <a:ext cx="11275659" cy="4814099"/>
          </a:xfrm>
        </p:spPr>
        <p:txBody>
          <a:bodyPr>
            <a:normAutofit/>
          </a:bodyPr>
          <a:lstStyle/>
          <a:p>
            <a:pPr algn="just"/>
            <a:r>
              <a:rPr lang="el-GR" sz="3200" dirty="0"/>
              <a:t>Ρήτρα στη σύμβαση πώλησης που λέει ότι το εμπόρευμα παραμένει στην κυριότητα του πωλητή όχι μόνο μέχρι την εξόφλησή του αλλά μέχρι την εξόφληση κάθε τυχόν προηγούμενης υποχρέωσης του αγοραστή, π.χ. από παλαιότερες πωλήσεις.</a:t>
            </a:r>
          </a:p>
          <a:p>
            <a:pPr algn="just"/>
            <a:r>
              <a:rPr lang="el-GR" sz="3200" dirty="0"/>
              <a:t>Σε τέτοια περίπτωση η τράπεζα στην οποία μπορεί να </a:t>
            </a:r>
            <a:r>
              <a:rPr lang="el-GR" sz="3200" dirty="0" err="1"/>
              <a:t>οπισθογραφηθεί</a:t>
            </a:r>
            <a:r>
              <a:rPr lang="el-GR" sz="3200" dirty="0"/>
              <a:t> η φορτωτική δεν αποκτά ενέχυρο, ακόμα και αν εξοφλεί (μέσω ενέγγυας πίστωσης) την πλήρη αξία των εμπορευμάτων στα οποία αφορά η φορτωτική, ιδίως αν η τράπεζα έχει λάβει γνώση της ρήτρας </a:t>
            </a:r>
            <a:r>
              <a:rPr lang="en-US" sz="3200" dirty="0" err="1"/>
              <a:t>romalpa</a:t>
            </a:r>
            <a:r>
              <a:rPr lang="el-GR" sz="3200" dirty="0"/>
              <a:t>.  </a:t>
            </a:r>
          </a:p>
        </p:txBody>
      </p:sp>
    </p:spTree>
    <p:extLst>
      <p:ext uri="{BB962C8B-B14F-4D97-AF65-F5344CB8AC3E}">
        <p14:creationId xmlns:p14="http://schemas.microsoft.com/office/powerpoint/2010/main" val="411083112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118</TotalTime>
  <Words>622</Words>
  <Application>Microsoft Office PowerPoint</Application>
  <PresentationFormat>Ευρεία οθόνη</PresentationFormat>
  <Paragraphs>45</Paragraphs>
  <Slides>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9</vt:i4>
      </vt:variant>
    </vt:vector>
  </HeadingPairs>
  <TitlesOfParts>
    <vt:vector size="13" baseType="lpstr">
      <vt:lpstr>Aptos</vt:lpstr>
      <vt:lpstr>Aptos Display</vt:lpstr>
      <vt:lpstr>Arial</vt:lpstr>
      <vt:lpstr>Θέμα του Office</vt:lpstr>
      <vt:lpstr>ΜΕΤΑΒΙΒΑΣΗ ΤΗΣ ΚΥΡΙΟΤΗΤΑΣ ΣΤΟ ΔΙΕΘΝΕΣ ΕΜΠΟΡΙΟ </vt:lpstr>
      <vt:lpstr>ΣΗΜΑΣΙΑ ΤΗΣ ΜΕΤΑΒΙΒΑΣΗΣ ΚΥΡΙΟΤΗΤΑΣ</vt:lpstr>
      <vt:lpstr>ΕΜΠΟΡΕΥΜΑΤΑ ΟΡΙΣΜΕΝΑ ΚΑΤΑ ΓΕΝΟΣ</vt:lpstr>
      <vt:lpstr>ΠΑΡΑΔΕΙΓΜΑ  ΚΑΤΑ ΓΕΝΟΣ ΟΡΙΣΜΕΝΩΝ ΠΡΟΪΟΝΤΩΝ</vt:lpstr>
      <vt:lpstr>ΕΜΠΟΡΕΥΜΑΤΑ ΚΑΤ’ ΕΙΔΟΣ ΟΡΙΣΜΕΝΑ</vt:lpstr>
      <vt:lpstr>ΕΚΔΟΣΗ ΦΟΡΤΩΤΙΚΗΣ</vt:lpstr>
      <vt:lpstr>ΟΠΙΣΘΟΓΡΑΦΗΣΗ ΦΟΡΤΩΤΙΚΗ</vt:lpstr>
      <vt:lpstr>ΟΠΙΣΘΟΓΡΑΦΗΣΗ ΦΟΡΤΩΤΙΚΗΣ ΧΩΡΙΣ ΠΡΟΘΕΣΗ ΜΕΤΑΒΙΒΑΣΗΣ</vt:lpstr>
      <vt:lpstr>ΡΗΤΡΑ ROMALPA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ΧΡΗΣΤΟΣ ΧΡΥΣΑΝΘΗΣ</dc:creator>
  <cp:lastModifiedBy>ΧΡΗΣΤΟΣ ΧΡΥΣΑΝΘΗΣ</cp:lastModifiedBy>
  <cp:revision>1</cp:revision>
  <dcterms:created xsi:type="dcterms:W3CDTF">2025-05-08T10:30:23Z</dcterms:created>
  <dcterms:modified xsi:type="dcterms:W3CDTF">2025-05-08T15:24:58Z</dcterms:modified>
</cp:coreProperties>
</file>