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5" r:id="rId1"/>
  </p:sldMasterIdLst>
  <p:sldIdLst>
    <p:sldId id="256" r:id="rId2"/>
    <p:sldId id="264" r:id="rId3"/>
    <p:sldId id="263" r:id="rId4"/>
    <p:sldId id="265" r:id="rId5"/>
    <p:sldId id="266" r:id="rId6"/>
    <p:sldId id="268" r:id="rId7"/>
    <p:sldId id="258" r:id="rId8"/>
    <p:sldId id="259" r:id="rId9"/>
    <p:sldId id="260" r:id="rId10"/>
    <p:sldId id="273" r:id="rId11"/>
    <p:sldId id="261" r:id="rId12"/>
    <p:sldId id="278" r:id="rId13"/>
    <p:sldId id="257" r:id="rId14"/>
    <p:sldId id="262" r:id="rId15"/>
    <p:sldId id="267" r:id="rId16"/>
    <p:sldId id="269" r:id="rId17"/>
    <p:sldId id="270" r:id="rId18"/>
    <p:sldId id="272" r:id="rId19"/>
    <p:sldId id="271" r:id="rId20"/>
    <p:sldId id="274" r:id="rId21"/>
    <p:sldId id="275" r:id="rId22"/>
    <p:sldId id="276" r:id="rId23"/>
    <p:sldId id="277"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4" d="100"/>
          <a:sy n="74" d="100"/>
        </p:scale>
        <p:origin x="-10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6AD8D91A-A2EE-4B54-B3C6-F6C67903BA9C}" type="datetime1">
              <a:rPr lang="en-US" smtClean="0"/>
              <a:pPr/>
              <a:t>09/01/18</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FA84A37A-AFC2-4A01-80A1-FC20F2C0D5BB}" type="slidenum">
              <a:rPr lang="en-US" smtClean="0"/>
              <a:pPr/>
              <a:t>‹#›</a:t>
            </a:fld>
            <a:endParaRPr lang="en-US" dirty="0"/>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l-GR"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4" name="Date Placeholder 3"/>
          <p:cNvSpPr>
            <a:spLocks noGrp="1"/>
          </p:cNvSpPr>
          <p:nvPr>
            <p:ph type="dt" sz="half" idx="10"/>
          </p:nvPr>
        </p:nvSpPr>
        <p:spPr/>
        <p:txBody>
          <a:bodyPr/>
          <a:lstStyle/>
          <a:p>
            <a:fld id="{B19785C6-EBAF-49D5-AD4D-BABF4DFAAD59}" type="datetime1">
              <a:rPr lang="en-US" smtClean="0"/>
              <a:pPr/>
              <a:t>09/01/18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l-GR"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4" name="Date Placeholder 3"/>
          <p:cNvSpPr>
            <a:spLocks noGrp="1"/>
          </p:cNvSpPr>
          <p:nvPr>
            <p:ph type="dt" sz="half" idx="10"/>
          </p:nvPr>
        </p:nvSpPr>
        <p:spPr/>
        <p:txBody>
          <a:bodyPr/>
          <a:lstStyle/>
          <a:p>
            <a:fld id="{6A404122-9A3A-4FD8-98B8-22631F32846C}" type="datetime1">
              <a:rPr lang="en-US" smtClean="0"/>
              <a:pPr/>
              <a:t>09/01/18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4" name="Date Placeholder 3"/>
          <p:cNvSpPr>
            <a:spLocks noGrp="1"/>
          </p:cNvSpPr>
          <p:nvPr>
            <p:ph type="dt" sz="half" idx="10"/>
          </p:nvPr>
        </p:nvSpPr>
        <p:spPr/>
        <p:txBody>
          <a:bodyPr/>
          <a:lstStyle/>
          <a:p>
            <a:fld id="{C259A7B8-0EC4-44C9-AFEF-25E144F11C06}" type="datetime1">
              <a:rPr lang="en-US" smtClean="0"/>
              <a:pPr/>
              <a:t>09/01/18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a:p>
        </p:txBody>
      </p:sp>
      <p:sp>
        <p:nvSpPr>
          <p:cNvPr id="11" name="Title 10"/>
          <p:cNvSpPr>
            <a:spLocks noGrp="1"/>
          </p:cNvSpPr>
          <p:nvPr>
            <p:ph type="title"/>
          </p:nvPr>
        </p:nvSpPr>
        <p:spPr/>
        <p:txBody>
          <a:bodyPr/>
          <a:lstStyle/>
          <a:p>
            <a:r>
              <a:rPr lang="el-GR"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l-GR"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Click to edit Master text styles</a:t>
            </a:r>
          </a:p>
        </p:txBody>
      </p:sp>
      <p:sp>
        <p:nvSpPr>
          <p:cNvPr id="4" name="Date Placeholder 3"/>
          <p:cNvSpPr>
            <a:spLocks noGrp="1"/>
          </p:cNvSpPr>
          <p:nvPr>
            <p:ph type="dt" sz="half" idx="10"/>
          </p:nvPr>
        </p:nvSpPr>
        <p:spPr/>
        <p:txBody>
          <a:bodyPr/>
          <a:lstStyle/>
          <a:p>
            <a:fld id="{82BB47B5-C739-4DAE-AACD-CC58CA843AC4}" type="datetime1">
              <a:rPr lang="en-US" smtClean="0"/>
              <a:pPr/>
              <a:t>09/01/18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E72AE48-94E6-46E0-BE32-5F0716DE9115}" type="datetime1">
              <a:rPr lang="en-US" smtClean="0"/>
              <a:pPr/>
              <a:t>09/01/18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l-GR"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dirty="0"/>
          </a:p>
        </p:txBody>
      </p:sp>
      <p:sp>
        <p:nvSpPr>
          <p:cNvPr id="7" name="Date Placeholder 6"/>
          <p:cNvSpPr>
            <a:spLocks noGrp="1"/>
          </p:cNvSpPr>
          <p:nvPr>
            <p:ph type="dt" sz="half" idx="10"/>
          </p:nvPr>
        </p:nvSpPr>
        <p:spPr/>
        <p:txBody>
          <a:bodyPr/>
          <a:lstStyle/>
          <a:p>
            <a:fld id="{0884C285-8BCE-48FC-97D9-E2837AF38351}" type="datetime1">
              <a:rPr lang="en-US" smtClean="0"/>
              <a:pPr/>
              <a:t>09/01/18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84A37A-AFC2-4A01-80A1-FC20F2C0D5BB}" type="slidenum">
              <a:rPr lang="en-US" smtClean="0"/>
              <a:pPr/>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Click to edit Master title style</a:t>
            </a:r>
            <a:endParaRPr lang="en-US" dirty="0"/>
          </a:p>
        </p:txBody>
      </p:sp>
      <p:sp>
        <p:nvSpPr>
          <p:cNvPr id="3" name="Date Placeholder 2"/>
          <p:cNvSpPr>
            <a:spLocks noGrp="1"/>
          </p:cNvSpPr>
          <p:nvPr>
            <p:ph type="dt" sz="half" idx="10"/>
          </p:nvPr>
        </p:nvSpPr>
        <p:spPr/>
        <p:txBody>
          <a:bodyPr/>
          <a:lstStyle/>
          <a:p>
            <a:fld id="{0E70D3E6-EF16-4488-94A4-211508FE4682}" type="datetime1">
              <a:rPr lang="en-US" smtClean="0"/>
              <a:pPr/>
              <a:t>09/01/18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84A37A-AFC2-4A01-80A1-FC20F2C0D5BB}" type="slidenum">
              <a:rPr lang="en-US" smtClean="0"/>
              <a:pPr/>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77FB3B-20DA-4D0E-BF16-8262B7156612}" type="datetime1">
              <a:rPr lang="en-US" smtClean="0"/>
              <a:pPr/>
              <a:t>09/01/18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l-GR"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Click to edit Master text styles</a:t>
            </a:r>
          </a:p>
        </p:txBody>
      </p:sp>
      <p:sp>
        <p:nvSpPr>
          <p:cNvPr id="5" name="Date Placeholder 4"/>
          <p:cNvSpPr>
            <a:spLocks noGrp="1"/>
          </p:cNvSpPr>
          <p:nvPr>
            <p:ph type="dt" sz="half" idx="10"/>
          </p:nvPr>
        </p:nvSpPr>
        <p:spPr/>
        <p:txBody>
          <a:bodyPr/>
          <a:lstStyle/>
          <a:p>
            <a:fld id="{8C273C2C-6BD0-40EC-8D8D-4D51F089C5EB}" type="datetime1">
              <a:rPr lang="en-US" smtClean="0"/>
              <a:pPr/>
              <a:t>09/01/18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l-GR"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Drag picture to placeholder or click icon to add</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Click to edit Master text styles</a:t>
            </a:r>
          </a:p>
        </p:txBody>
      </p:sp>
      <p:sp>
        <p:nvSpPr>
          <p:cNvPr id="5" name="Date Placeholder 4"/>
          <p:cNvSpPr>
            <a:spLocks noGrp="1"/>
          </p:cNvSpPr>
          <p:nvPr>
            <p:ph type="dt" sz="half" idx="10"/>
          </p:nvPr>
        </p:nvSpPr>
        <p:spPr/>
        <p:txBody>
          <a:bodyPr/>
          <a:lstStyle/>
          <a:p>
            <a:fld id="{2D377F5C-EDA7-4864-9756-35769B0E62CF}" type="datetime1">
              <a:rPr lang="en-US" smtClean="0"/>
              <a:pPr/>
              <a:t>09/01/18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l-GR"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88B99C93-F56F-46AB-9EB8-53614A95B15F}" type="datetime1">
              <a:rPr lang="en-US" smtClean="0"/>
              <a:pPr/>
              <a:t>09/01/18</a:t>
            </a:fld>
            <a:endParaRPr lang="en-US" dirty="0"/>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FA84A37A-AFC2-4A01-80A1-FC20F2C0D5B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4006" r:id="rId1"/>
    <p:sldLayoutId id="2147484007" r:id="rId2"/>
    <p:sldLayoutId id="2147484008" r:id="rId3"/>
    <p:sldLayoutId id="2147484009" r:id="rId4"/>
    <p:sldLayoutId id="2147484010" r:id="rId5"/>
    <p:sldLayoutId id="2147484011" r:id="rId6"/>
    <p:sldLayoutId id="2147484012" r:id="rId7"/>
    <p:sldLayoutId id="2147484013" r:id="rId8"/>
    <p:sldLayoutId id="2147484014" r:id="rId9"/>
    <p:sldLayoutId id="2147484015" r:id="rId10"/>
    <p:sldLayoutId id="2147484016" r:id="rId11"/>
  </p:sldLayoutIdLst>
  <p:hf sldNum="0" hdr="0" ftr="0" dt="0"/>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 Id="rId3" Type="http://schemas.openxmlformats.org/officeDocument/2006/relationships/image" Target="../media/image1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 Id="rId3" Type="http://schemas.openxmlformats.org/officeDocument/2006/relationships/image" Target="../media/image2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 Id="rId3"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 Id="rId3" Type="http://schemas.openxmlformats.org/officeDocument/2006/relationships/image" Target="../media/image23.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 Id="rId3"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gif"/></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4" Type="http://schemas.openxmlformats.org/officeDocument/2006/relationships/image" Target="../media/image14.jpg"/><Relationship Id="rId5" Type="http://schemas.openxmlformats.org/officeDocument/2006/relationships/image" Target="../media/image15.jpg"/><Relationship Id="rId1" Type="http://schemas.openxmlformats.org/officeDocument/2006/relationships/slideLayout" Target="../slideLayouts/slideLayout2.xml"/><Relationship Id="rId2"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Autofit/>
          </a:bodyPr>
          <a:lstStyle/>
          <a:p>
            <a:r>
              <a:rPr lang="en-US" sz="3600" dirty="0"/>
              <a:t>2</a:t>
            </a:r>
            <a:r>
              <a:rPr lang="en-US" sz="3600" dirty="0" smtClean="0"/>
              <a:t>.</a:t>
            </a:r>
            <a:r>
              <a:rPr lang="el-GR" sz="3600" dirty="0" smtClean="0"/>
              <a:t>Οι πρώτες κωδικοποιήσεις και το </a:t>
            </a:r>
            <a:r>
              <a:rPr lang="en-GB" sz="3600" dirty="0" smtClean="0"/>
              <a:t>CORPUS IURIS CIVILIS</a:t>
            </a:r>
            <a:r>
              <a:rPr lang="en-US" sz="3600" dirty="0"/>
              <a:t/>
            </a:r>
            <a:br>
              <a:rPr lang="en-US" sz="3600" dirty="0"/>
            </a:br>
            <a:endParaRPr lang="en-US" sz="3600" dirty="0"/>
          </a:p>
        </p:txBody>
      </p:sp>
      <p:sp>
        <p:nvSpPr>
          <p:cNvPr id="2" name="Subtitle 1"/>
          <p:cNvSpPr>
            <a:spLocks noGrp="1"/>
          </p:cNvSpPr>
          <p:nvPr>
            <p:ph type="subTitle" idx="1"/>
          </p:nvPr>
        </p:nvSpPr>
        <p:spPr/>
        <p:txBody>
          <a:bodyPr/>
          <a:lstStyle/>
          <a:p>
            <a:pPr algn="r"/>
            <a:r>
              <a:rPr lang="el-GR" dirty="0" smtClean="0"/>
              <a:t>Ρωμαϊκό Δίκαιο</a:t>
            </a:r>
          </a:p>
          <a:p>
            <a:pPr algn="r"/>
            <a:r>
              <a:rPr lang="el-GR" dirty="0" smtClean="0"/>
              <a:t>Α. </a:t>
            </a:r>
            <a:r>
              <a:rPr lang="el-GR" smtClean="0"/>
              <a:t>Δημοπούλου </a:t>
            </a:r>
          </a:p>
          <a:p>
            <a:pPr algn="r"/>
            <a:r>
              <a:rPr lang="el-GR" dirty="0" smtClean="0"/>
              <a:t>Νομική Σχολή Αθηνών</a:t>
            </a:r>
            <a:endParaRPr lang="en-US" dirty="0"/>
          </a:p>
        </p:txBody>
      </p:sp>
      <p:pic>
        <p:nvPicPr>
          <p:cNvPr id="6" name="Picture 5" descr="220px-Mosaic_of_Justinianus_I_-_Basilica_San_Vitale_(Ravenna).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6802" y="2759773"/>
            <a:ext cx="2956100" cy="4098227"/>
          </a:xfrm>
          <a:prstGeom prst="rect">
            <a:avLst/>
          </a:prstGeom>
        </p:spPr>
      </p:pic>
    </p:spTree>
    <p:extLst>
      <p:ext uri="{BB962C8B-B14F-4D97-AF65-F5344CB8AC3E}">
        <p14:creationId xmlns:p14="http://schemas.microsoft.com/office/powerpoint/2010/main" val="4184048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pdg12.jpg"/>
          <p:cNvPicPr>
            <a:picLocks noGrp="1" noChangeAspect="1"/>
          </p:cNvPicPr>
          <p:nvPr>
            <p:ph idx="1"/>
          </p:nvPr>
        </p:nvPicPr>
        <p:blipFill>
          <a:blip r:embed="rId2">
            <a:extLst>
              <a:ext uri="{28A0092B-C50C-407E-A947-70E740481C1C}">
                <a14:useLocalDpi xmlns:a14="http://schemas.microsoft.com/office/drawing/2010/main" val="0"/>
              </a:ext>
            </a:extLst>
          </a:blip>
          <a:srcRect l="-18482" r="-18482"/>
          <a:stretch>
            <a:fillRect/>
          </a:stretch>
        </p:blipFill>
        <p:spPr>
          <a:xfrm>
            <a:off x="-1708287" y="1442048"/>
            <a:ext cx="12421305" cy="6218771"/>
          </a:xfrm>
        </p:spPr>
      </p:pic>
      <p:sp>
        <p:nvSpPr>
          <p:cNvPr id="3" name="Title 2"/>
          <p:cNvSpPr>
            <a:spLocks noGrp="1"/>
          </p:cNvSpPr>
          <p:nvPr>
            <p:ph type="title"/>
          </p:nvPr>
        </p:nvSpPr>
        <p:spPr/>
        <p:txBody>
          <a:bodyPr/>
          <a:lstStyle/>
          <a:p>
            <a:r>
              <a:rPr lang="el-GR" sz="2000" dirty="0" smtClean="0"/>
              <a:t>Ψηφιδωτό </a:t>
            </a:r>
            <a:r>
              <a:rPr lang="el-GR" sz="2000" dirty="0" err="1" smtClean="0"/>
              <a:t>Αγ</a:t>
            </a:r>
            <a:r>
              <a:rPr lang="el-GR" sz="2000" dirty="0" smtClean="0"/>
              <a:t>. </a:t>
            </a:r>
            <a:r>
              <a:rPr lang="el-GR" sz="2000" dirty="0" err="1" smtClean="0"/>
              <a:t>Βιταλίου</a:t>
            </a:r>
            <a:r>
              <a:rPr lang="el-GR" sz="2000" dirty="0" smtClean="0"/>
              <a:t>, </a:t>
            </a:r>
            <a:r>
              <a:rPr lang="el-GR" sz="2000" dirty="0" err="1" smtClean="0"/>
              <a:t>Ραβέννα</a:t>
            </a:r>
            <a:endParaRPr lang="en-US" sz="2000" dirty="0"/>
          </a:p>
        </p:txBody>
      </p:sp>
    </p:spTree>
    <p:extLst>
      <p:ext uri="{BB962C8B-B14F-4D97-AF65-F5344CB8AC3E}">
        <p14:creationId xmlns:p14="http://schemas.microsoft.com/office/powerpoint/2010/main" val="33752301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ori__1088553384_1071390_Corpus_Iuris_Civilis_the_body_of_civil_law_c1647.jpg"/>
          <p:cNvPicPr>
            <a:picLocks noGrp="1" noChangeAspect="1"/>
          </p:cNvPicPr>
          <p:nvPr>
            <p:ph idx="1"/>
          </p:nvPr>
        </p:nvPicPr>
        <p:blipFill>
          <a:blip r:embed="rId2">
            <a:extLst>
              <a:ext uri="{28A0092B-C50C-407E-A947-70E740481C1C}">
                <a14:useLocalDpi xmlns:a14="http://schemas.microsoft.com/office/drawing/2010/main" val="0"/>
              </a:ext>
            </a:extLst>
          </a:blip>
          <a:srcRect l="-67676" r="-67676"/>
          <a:stretch>
            <a:fillRect/>
          </a:stretch>
        </p:blipFill>
        <p:spPr>
          <a:xfrm>
            <a:off x="-1277195" y="2090912"/>
            <a:ext cx="7747000" cy="3878263"/>
          </a:xfrm>
        </p:spPr>
      </p:pic>
      <p:sp>
        <p:nvSpPr>
          <p:cNvPr id="3" name="Title 2"/>
          <p:cNvSpPr>
            <a:spLocks noGrp="1"/>
          </p:cNvSpPr>
          <p:nvPr>
            <p:ph type="title"/>
          </p:nvPr>
        </p:nvSpPr>
        <p:spPr/>
        <p:txBody>
          <a:bodyPr/>
          <a:lstStyle/>
          <a:p>
            <a:r>
              <a:rPr lang="en-US" sz="4000" dirty="0" smtClean="0"/>
              <a:t>Corpus Iuris </a:t>
            </a:r>
            <a:r>
              <a:rPr lang="en-US" sz="4000" dirty="0" err="1" smtClean="0"/>
              <a:t>Civilis</a:t>
            </a:r>
            <a:r>
              <a:rPr lang="en-US" sz="4000" dirty="0" smtClean="0"/>
              <a:t>: </a:t>
            </a:r>
            <a:r>
              <a:rPr lang="el-GR" sz="4000" dirty="0" smtClean="0"/>
              <a:t>το «σώμα» του αστικού δικαίου</a:t>
            </a:r>
            <a:endParaRPr lang="en-US" sz="4000" dirty="0"/>
          </a:p>
        </p:txBody>
      </p:sp>
      <p:pic>
        <p:nvPicPr>
          <p:cNvPr id="5" name="Picture 4" descr="DE-20__480_C_IV_K_5_1__00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4123" y="2090912"/>
            <a:ext cx="3259144" cy="4599649"/>
          </a:xfrm>
          <a:prstGeom prst="rect">
            <a:avLst/>
          </a:prstGeom>
        </p:spPr>
      </p:pic>
    </p:spTree>
    <p:extLst>
      <p:ext uri="{BB962C8B-B14F-4D97-AF65-F5344CB8AC3E}">
        <p14:creationId xmlns:p14="http://schemas.microsoft.com/office/powerpoint/2010/main" val="6164709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0" indent="-457200">
              <a:buFont typeface="+mj-lt"/>
              <a:buAutoNum type="arabicPeriod"/>
            </a:pPr>
            <a:r>
              <a:rPr lang="el-GR" b="1" dirty="0" smtClean="0"/>
              <a:t>Κώδικας</a:t>
            </a:r>
            <a:r>
              <a:rPr lang="el-GR" dirty="0" smtClean="0"/>
              <a:t> </a:t>
            </a:r>
            <a:r>
              <a:rPr lang="mr-IN" dirty="0" smtClean="0"/>
              <a:t>–</a:t>
            </a:r>
            <a:r>
              <a:rPr lang="el-GR" dirty="0" smtClean="0"/>
              <a:t> </a:t>
            </a:r>
            <a:r>
              <a:rPr lang="en-GB" b="1" dirty="0" smtClean="0"/>
              <a:t>Codex</a:t>
            </a:r>
            <a:r>
              <a:rPr lang="en-GB" dirty="0" smtClean="0"/>
              <a:t> </a:t>
            </a:r>
            <a:r>
              <a:rPr lang="el-GR" dirty="0" smtClean="0"/>
              <a:t>(529</a:t>
            </a:r>
            <a:r>
              <a:rPr lang="en-GB" dirty="0" smtClean="0"/>
              <a:t> &amp; 534</a:t>
            </a:r>
            <a:r>
              <a:rPr lang="el-GR" dirty="0" smtClean="0"/>
              <a:t> μ.Χ.) </a:t>
            </a:r>
            <a:r>
              <a:rPr lang="el-GR" dirty="0"/>
              <a:t>=</a:t>
            </a:r>
            <a:r>
              <a:rPr lang="el-GR" dirty="0" smtClean="0"/>
              <a:t> συλλογή αυτοκρατορικών διατάξεων.</a:t>
            </a:r>
          </a:p>
          <a:p>
            <a:pPr marL="457200" indent="-457200">
              <a:buFont typeface="+mj-lt"/>
              <a:buAutoNum type="arabicPeriod"/>
            </a:pPr>
            <a:r>
              <a:rPr lang="el-GR" b="1" dirty="0" smtClean="0"/>
              <a:t>Πανδέκτης</a:t>
            </a:r>
            <a:r>
              <a:rPr lang="en-GB" b="1" dirty="0" smtClean="0"/>
              <a:t> </a:t>
            </a:r>
            <a:r>
              <a:rPr lang="mr-IN" b="1" dirty="0" smtClean="0"/>
              <a:t>–</a:t>
            </a:r>
            <a:r>
              <a:rPr lang="en-GB" b="1" dirty="0" smtClean="0"/>
              <a:t> </a:t>
            </a:r>
            <a:r>
              <a:rPr lang="en-GB" b="1" dirty="0" err="1" smtClean="0"/>
              <a:t>Digesta</a:t>
            </a:r>
            <a:r>
              <a:rPr lang="en-GB" b="1" dirty="0" smtClean="0"/>
              <a:t> </a:t>
            </a:r>
            <a:r>
              <a:rPr lang="en-GB" dirty="0" smtClean="0"/>
              <a:t>(533 </a:t>
            </a:r>
            <a:r>
              <a:rPr lang="el-GR" dirty="0" smtClean="0"/>
              <a:t>μ.Χ.) = συλλογή έργων Ρωμαίων νομικών.</a:t>
            </a:r>
          </a:p>
          <a:p>
            <a:pPr marL="457200" indent="-457200">
              <a:buFont typeface="+mj-lt"/>
              <a:buAutoNum type="arabicPeriod"/>
            </a:pPr>
            <a:r>
              <a:rPr lang="el-GR" dirty="0" smtClean="0"/>
              <a:t> </a:t>
            </a:r>
            <a:r>
              <a:rPr lang="el-GR" b="1" dirty="0" smtClean="0"/>
              <a:t>Εισηγήσεις</a:t>
            </a:r>
            <a:r>
              <a:rPr lang="el-GR" dirty="0" smtClean="0"/>
              <a:t> -  </a:t>
            </a:r>
            <a:r>
              <a:rPr lang="en-GB" b="1" dirty="0" err="1" smtClean="0"/>
              <a:t>Institutiones</a:t>
            </a:r>
            <a:r>
              <a:rPr lang="en-GB" dirty="0" smtClean="0"/>
              <a:t> </a:t>
            </a:r>
            <a:r>
              <a:rPr lang="el-GR" dirty="0" smtClean="0"/>
              <a:t>(53</a:t>
            </a:r>
            <a:r>
              <a:rPr lang="en-GB" dirty="0" smtClean="0"/>
              <a:t>4</a:t>
            </a:r>
            <a:r>
              <a:rPr lang="el-GR" dirty="0" smtClean="0"/>
              <a:t> μ.Χ.)</a:t>
            </a:r>
            <a:r>
              <a:rPr lang="en-GB" dirty="0" smtClean="0"/>
              <a:t> = </a:t>
            </a:r>
            <a:r>
              <a:rPr lang="el-GR" dirty="0" smtClean="0"/>
              <a:t>διδακτικό εγχειρίδιο.</a:t>
            </a:r>
          </a:p>
          <a:p>
            <a:pPr marL="457200" indent="-457200">
              <a:buFont typeface="+mj-lt"/>
              <a:buAutoNum type="arabicPeriod"/>
            </a:pPr>
            <a:r>
              <a:rPr lang="el-GR" b="1" dirty="0" smtClean="0"/>
              <a:t>Νεαρές -  </a:t>
            </a:r>
            <a:r>
              <a:rPr lang="en-GB" b="1" dirty="0" err="1" smtClean="0"/>
              <a:t>Novellae</a:t>
            </a:r>
            <a:r>
              <a:rPr lang="en-GB" b="1" dirty="0" smtClean="0"/>
              <a:t> </a:t>
            </a:r>
            <a:r>
              <a:rPr lang="el-GR" dirty="0" smtClean="0"/>
              <a:t>= νέες διατάξεις Ιουστινιανού</a:t>
            </a:r>
            <a:endParaRPr lang="en-US" dirty="0"/>
          </a:p>
        </p:txBody>
      </p:sp>
      <p:sp>
        <p:nvSpPr>
          <p:cNvPr id="3" name="Title 2"/>
          <p:cNvSpPr>
            <a:spLocks noGrp="1"/>
          </p:cNvSpPr>
          <p:nvPr>
            <p:ph type="title"/>
          </p:nvPr>
        </p:nvSpPr>
        <p:spPr/>
        <p:txBody>
          <a:bodyPr/>
          <a:lstStyle/>
          <a:p>
            <a:r>
              <a:rPr lang="en-GB" dirty="0" smtClean="0"/>
              <a:t>Corpus Iuris </a:t>
            </a:r>
            <a:r>
              <a:rPr lang="en-GB" dirty="0" err="1" smtClean="0"/>
              <a:t>Civilis</a:t>
            </a:r>
            <a:endParaRPr lang="en-US" dirty="0"/>
          </a:p>
        </p:txBody>
      </p:sp>
    </p:spTree>
    <p:extLst>
      <p:ext uri="{BB962C8B-B14F-4D97-AF65-F5344CB8AC3E}">
        <p14:creationId xmlns:p14="http://schemas.microsoft.com/office/powerpoint/2010/main" val="7955184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l-GR" i="1" dirty="0" smtClean="0"/>
              <a:t>"</a:t>
            </a:r>
            <a:r>
              <a:rPr lang="el-GR" i="1" dirty="0"/>
              <a:t>1. Επειδή λοιπόν τίποτε από όλα τα πράγματα δεν είναι πιο αξιοθαύμαστο από την ισχύ των νόμων, η οποία θέτει σε ωραία τάξη τόσο τα θεία όσο και τα ανθρώπινα πράγματα και </a:t>
            </a:r>
            <a:r>
              <a:rPr lang="el-GR" i="1" dirty="0" smtClean="0"/>
              <a:t>εκδιώκει </a:t>
            </a:r>
            <a:r>
              <a:rPr lang="el-GR" dirty="0"/>
              <a:t> </a:t>
            </a:r>
            <a:r>
              <a:rPr lang="el-GR" i="1" dirty="0"/>
              <a:t>κάθε ανισότητα, διαπιστώνοντας πλέον ότι ο όγκος των διατάξεων, όπως έχουν φθάσει έως εμάς από κτίσεως Ρώμης και την εποχή του Ρωμύλου, βρίσκεται σε τέτοια σύγχυση,  εν όψει της ατελείωτης έκτασής τους που υπερβαίνει κάθε όριο του κατά φύση ανθρωπίνως δυνατού: πρώτο μας μέλημα υπήρξε, εκκινώντας από τις διατάξεις των ιερότατων παλαιών Αυτοκρατόρων, να τις τροποποιήσουμε και να τις θέσουμε σε τάξη, ώστε να μπορούν να συγκεντρωθούν σε έναν κώδικα, και, </a:t>
            </a:r>
            <a:r>
              <a:rPr lang="el-GR" i="1" dirty="0" err="1"/>
              <a:t>αποκαθαρμένες</a:t>
            </a:r>
            <a:r>
              <a:rPr lang="el-GR" i="1" dirty="0"/>
              <a:t> από ανώφελες επαναλήψεις και όλως ανασφαλείς αντιφάσεις, να μπορούν να προσφέρουν εύκολα σε όλη την ανθρωπότητα την προστασία της </a:t>
            </a:r>
            <a:r>
              <a:rPr lang="el-GR" i="1" dirty="0" err="1"/>
              <a:t>ευθύτητάς</a:t>
            </a:r>
            <a:r>
              <a:rPr lang="el-GR" i="1" dirty="0"/>
              <a:t> τους. “	</a:t>
            </a:r>
            <a:endParaRPr lang="en-US" dirty="0"/>
          </a:p>
          <a:p>
            <a:r>
              <a:rPr lang="el-GR" dirty="0"/>
              <a:t> </a:t>
            </a:r>
            <a:endParaRPr lang="en-US" dirty="0"/>
          </a:p>
        </p:txBody>
      </p:sp>
      <p:sp>
        <p:nvSpPr>
          <p:cNvPr id="2" name="Title 1"/>
          <p:cNvSpPr>
            <a:spLocks noGrp="1"/>
          </p:cNvSpPr>
          <p:nvPr>
            <p:ph type="title"/>
          </p:nvPr>
        </p:nvSpPr>
        <p:spPr/>
        <p:txBody>
          <a:bodyPr>
            <a:normAutofit fontScale="90000"/>
          </a:bodyPr>
          <a:lstStyle/>
          <a:p>
            <a:r>
              <a:rPr lang="fr-FR" b="1" u="sng" dirty="0" smtClean="0"/>
              <a:t>I</a:t>
            </a:r>
            <a:r>
              <a:rPr lang="el-GR" b="1" u="sng" dirty="0" err="1" smtClean="0"/>
              <a:t>ουστινιανός</a:t>
            </a:r>
            <a:r>
              <a:rPr lang="el-GR" b="1" u="sng" dirty="0"/>
              <a:t/>
            </a:r>
            <a:br>
              <a:rPr lang="el-GR" b="1" u="sng" dirty="0"/>
            </a:br>
            <a:r>
              <a:rPr lang="fr-FR" b="1" i="1" u="sng" dirty="0" smtClean="0"/>
              <a:t>C</a:t>
            </a:r>
            <a:r>
              <a:rPr lang="en-US" b="1" i="1" u="sng" dirty="0" err="1" smtClean="0"/>
              <a:t>onstitutio</a:t>
            </a:r>
            <a:r>
              <a:rPr lang="en-US" b="1" u="sng" dirty="0" smtClean="0"/>
              <a:t> </a:t>
            </a:r>
            <a:r>
              <a:rPr lang="fr-FR" b="1" i="1" u="sng" dirty="0"/>
              <a:t>Deo </a:t>
            </a:r>
            <a:r>
              <a:rPr lang="fr-FR" b="1" i="1" u="sng" dirty="0" err="1"/>
              <a:t>auctore</a:t>
            </a:r>
            <a:r>
              <a:rPr lang="en-US" dirty="0"/>
              <a:t/>
            </a:r>
            <a:br>
              <a:rPr lang="en-US" dirty="0"/>
            </a:br>
            <a:endParaRPr lang="en-US" dirty="0"/>
          </a:p>
        </p:txBody>
      </p:sp>
    </p:spTree>
    <p:extLst>
      <p:ext uri="{BB962C8B-B14F-4D97-AF65-F5344CB8AC3E}">
        <p14:creationId xmlns:p14="http://schemas.microsoft.com/office/powerpoint/2010/main" val="15394689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l-GR" dirty="0"/>
              <a:t>Αμέσως μετά την ανάρρησή του στο θρόνο, ο Ιουστινιανός, ήδη το 528 μ.Χ., θα δρομολογήσει τη συνολική κωδικοποίηση του Ρωμαϊκού Δικαίου που περιλαμβάνεται στις αυτοκρατορικές διατάξεις και το συγγραφικό έργο των κλασικών νομικών. </a:t>
            </a:r>
            <a:endParaRPr lang="el-GR" dirty="0" smtClean="0"/>
          </a:p>
          <a:p>
            <a:r>
              <a:rPr lang="el-GR" dirty="0" smtClean="0"/>
              <a:t>Οι </a:t>
            </a:r>
            <a:r>
              <a:rPr lang="el-GR" dirty="0"/>
              <a:t>μεσαιωνικοί μελετητές αναφέρονται στα επιμέρους έργα της κωδικοποίησης (</a:t>
            </a:r>
            <a:r>
              <a:rPr lang="el-GR" i="1" dirty="0"/>
              <a:t>Κώδικα</a:t>
            </a:r>
            <a:r>
              <a:rPr lang="el-GR" dirty="0"/>
              <a:t>, </a:t>
            </a:r>
            <a:r>
              <a:rPr lang="el-GR" i="1" dirty="0"/>
              <a:t>Πανδέκτη</a:t>
            </a:r>
            <a:r>
              <a:rPr lang="el-GR" dirty="0"/>
              <a:t>, </a:t>
            </a:r>
            <a:r>
              <a:rPr lang="el-GR" i="1" dirty="0"/>
              <a:t>Εισηγήσεις</a:t>
            </a:r>
            <a:r>
              <a:rPr lang="el-GR" dirty="0"/>
              <a:t>, </a:t>
            </a:r>
            <a:r>
              <a:rPr lang="el-GR" i="1" dirty="0"/>
              <a:t>Νεαρές</a:t>
            </a:r>
            <a:r>
              <a:rPr lang="el-GR" dirty="0"/>
              <a:t>) ως “</a:t>
            </a:r>
            <a:r>
              <a:rPr lang="el-GR" i="1" dirty="0"/>
              <a:t>Corpus iuris” </a:t>
            </a:r>
            <a:r>
              <a:rPr lang="el-GR" dirty="0"/>
              <a:t>(το σώμα του δικαίου) και αργότερα “</a:t>
            </a:r>
            <a:r>
              <a:rPr lang="el-GR" i="1" dirty="0"/>
              <a:t>Corpus Iuris </a:t>
            </a:r>
            <a:r>
              <a:rPr lang="el-GR" i="1" dirty="0" err="1"/>
              <a:t>Civilis</a:t>
            </a:r>
            <a:r>
              <a:rPr lang="el-GR" i="1" dirty="0"/>
              <a:t>” </a:t>
            </a:r>
            <a:r>
              <a:rPr lang="el-GR" dirty="0"/>
              <a:t>(προς διάκριση με το </a:t>
            </a:r>
            <a:r>
              <a:rPr lang="el-GR" i="1" dirty="0"/>
              <a:t>Corpus Iuris </a:t>
            </a:r>
            <a:r>
              <a:rPr lang="el-GR" i="1" dirty="0" err="1"/>
              <a:t>Canonici</a:t>
            </a:r>
            <a:r>
              <a:rPr lang="el-GR" dirty="0"/>
              <a:t>, μεσαιωνική συλλογή κανονικού δικαίου). </a:t>
            </a:r>
            <a:endParaRPr lang="en-US"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16767119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l-GR" dirty="0"/>
              <a:t>Ο Ιουστινιανός, στην </a:t>
            </a:r>
            <a:r>
              <a:rPr lang="el-GR" i="1" dirty="0"/>
              <a:t>Constitutio </a:t>
            </a:r>
            <a:r>
              <a:rPr lang="el-GR" i="1" dirty="0" err="1"/>
              <a:t>Deo</a:t>
            </a:r>
            <a:r>
              <a:rPr lang="el-GR" i="1" dirty="0"/>
              <a:t> </a:t>
            </a:r>
            <a:r>
              <a:rPr lang="el-GR" i="1" dirty="0" err="1"/>
              <a:t>auctore</a:t>
            </a:r>
            <a:r>
              <a:rPr lang="el-GR" dirty="0"/>
              <a:t> με την οποία ανέθεσε το 530 μ.Χ. σε επιτροπή νομικών την σύνταξη του </a:t>
            </a:r>
            <a:r>
              <a:rPr lang="el-GR" i="1" dirty="0"/>
              <a:t>Πανδέκτη</a:t>
            </a:r>
            <a:r>
              <a:rPr lang="el-GR" dirty="0"/>
              <a:t>, εξηγεί ότι η δυσκολία του εγχειρήματος της συνολικής αναθεώρησης του όγκου του Ρωμαϊκού Δικαίου είναι τέτοια, που μόνον η Θεία Χάρη θα το καταστήσει δυνατό (εξ ου και η ονομασία της διάταξης). </a:t>
            </a:r>
            <a:endParaRPr lang="el-GR" dirty="0" smtClean="0"/>
          </a:p>
          <a:p>
            <a:r>
              <a:rPr lang="el-GR" dirty="0" smtClean="0"/>
              <a:t>To </a:t>
            </a:r>
            <a:r>
              <a:rPr lang="el-GR" dirty="0"/>
              <a:t>γραπτό μνημείο που καλούνται να συντάξουν οι νομικοί του, ο Αυτοκράτορας αποκαλεί “</a:t>
            </a:r>
            <a:r>
              <a:rPr lang="el-GR" i="1" dirty="0"/>
              <a:t>ναό της Δικαιοσύνης</a:t>
            </a:r>
            <a:r>
              <a:rPr lang="el-GR" dirty="0"/>
              <a:t>”</a:t>
            </a:r>
            <a:r>
              <a:rPr lang="el-GR" dirty="0" smtClean="0"/>
              <a:t>.</a:t>
            </a:r>
          </a:p>
          <a:p>
            <a:r>
              <a:rPr lang="el-GR" dirty="0" smtClean="0"/>
              <a:t> </a:t>
            </a:r>
            <a:r>
              <a:rPr lang="el-GR" dirty="0"/>
              <a:t>Την εποχή του, ο όγκος των πηγών και έργων του </a:t>
            </a:r>
            <a:r>
              <a:rPr lang="el-GR" i="1" dirty="0"/>
              <a:t>ius</a:t>
            </a:r>
            <a:r>
              <a:rPr lang="el-GR" dirty="0"/>
              <a:t> </a:t>
            </a:r>
            <a:r>
              <a:rPr lang="el-GR" i="1" dirty="0"/>
              <a:t>civile</a:t>
            </a:r>
            <a:r>
              <a:rPr lang="el-GR" dirty="0"/>
              <a:t> που έχουν σωρευτεί, μετά από μία χιλιετία ρωμαϊκής νομικής παραγωγής, είναι τεράστιος και άναρχος. </a:t>
            </a:r>
            <a:endParaRPr lang="en-US" dirty="0"/>
          </a:p>
        </p:txBody>
      </p:sp>
      <p:sp>
        <p:nvSpPr>
          <p:cNvPr id="3" name="Title 2"/>
          <p:cNvSpPr>
            <a:spLocks noGrp="1"/>
          </p:cNvSpPr>
          <p:nvPr>
            <p:ph type="title"/>
          </p:nvPr>
        </p:nvSpPr>
        <p:spPr/>
        <p:txBody>
          <a:bodyPr/>
          <a:lstStyle/>
          <a:p>
            <a:r>
              <a:rPr lang="el-GR" b="1" dirty="0">
                <a:latin typeface="Calibri"/>
                <a:ea typeface="ＭＳ 明朝"/>
                <a:cs typeface="Times New Roman"/>
              </a:rPr>
              <a:t>Η ανάγκη κωδικοποίησης του δικαίου</a:t>
            </a:r>
            <a:r>
              <a:rPr lang="en-US" dirty="0"/>
              <a:t> </a:t>
            </a:r>
          </a:p>
        </p:txBody>
      </p:sp>
    </p:spTree>
    <p:extLst>
      <p:ext uri="{BB962C8B-B14F-4D97-AF65-F5344CB8AC3E}">
        <p14:creationId xmlns:p14="http://schemas.microsoft.com/office/powerpoint/2010/main" val="13121650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48347"/>
            <a:ext cx="8084284" cy="4609653"/>
          </a:xfrm>
        </p:spPr>
        <p:txBody>
          <a:bodyPr>
            <a:normAutofit fontScale="85000" lnSpcReduction="20000"/>
          </a:bodyPr>
          <a:lstStyle/>
          <a:p>
            <a:r>
              <a:rPr lang="el-GR" dirty="0">
                <a:latin typeface="Times New Roman"/>
                <a:ea typeface="ＭＳ 明朝"/>
                <a:cs typeface="Times New Roman"/>
              </a:rPr>
              <a:t>Για τη σύνταξή του εξουσιοδοτήθηκε (με την </a:t>
            </a:r>
            <a:r>
              <a:rPr lang="el-GR" i="1" dirty="0">
                <a:latin typeface="Times New Roman"/>
                <a:ea typeface="ＭＳ 明朝"/>
                <a:cs typeface="Times New Roman"/>
              </a:rPr>
              <a:t>Constitutio </a:t>
            </a:r>
            <a:r>
              <a:rPr lang="en-US" i="1" dirty="0" err="1">
                <a:latin typeface="Times New Roman"/>
                <a:ea typeface="ＭＳ 明朝"/>
                <a:cs typeface="Times New Roman"/>
              </a:rPr>
              <a:t>Haec</a:t>
            </a:r>
            <a:r>
              <a:rPr lang="el-GR" dirty="0">
                <a:latin typeface="Times New Roman"/>
                <a:ea typeface="ＭＳ 明朝"/>
                <a:cs typeface="Times New Roman"/>
              </a:rPr>
              <a:t>, 528 μ.Χ.) δεκαμελής επιτροπή με επικεφαλής τον Ιωάννη </a:t>
            </a:r>
            <a:r>
              <a:rPr lang="el-GR" dirty="0" err="1">
                <a:latin typeface="Times New Roman"/>
                <a:ea typeface="ＭＳ 明朝"/>
                <a:cs typeface="Times New Roman"/>
              </a:rPr>
              <a:t>Καππαδόκη</a:t>
            </a:r>
            <a:r>
              <a:rPr lang="el-GR" dirty="0">
                <a:latin typeface="Times New Roman"/>
                <a:ea typeface="ＭＳ 明朝"/>
                <a:cs typeface="Times New Roman"/>
              </a:rPr>
              <a:t>, τον </a:t>
            </a:r>
            <a:r>
              <a:rPr lang="el-GR" dirty="0" err="1">
                <a:latin typeface="Times New Roman"/>
                <a:ea typeface="ＭＳ 明朝"/>
                <a:cs typeface="Times New Roman"/>
              </a:rPr>
              <a:t>Τριβωνιανό</a:t>
            </a:r>
            <a:r>
              <a:rPr lang="el-GR" dirty="0">
                <a:latin typeface="Times New Roman"/>
                <a:ea typeface="ＭＳ 明朝"/>
                <a:cs typeface="Times New Roman"/>
              </a:rPr>
              <a:t>, τον </a:t>
            </a:r>
            <a:r>
              <a:rPr lang="el-GR" dirty="0" err="1">
                <a:latin typeface="Times New Roman"/>
                <a:ea typeface="ＭＳ 明朝"/>
                <a:cs typeface="Times New Roman"/>
              </a:rPr>
              <a:t>αντικήνσορα</a:t>
            </a:r>
            <a:r>
              <a:rPr lang="el-GR" dirty="0">
                <a:latin typeface="Times New Roman"/>
                <a:ea typeface="ＭＳ 明朝"/>
                <a:cs typeface="Times New Roman"/>
              </a:rPr>
              <a:t> (</a:t>
            </a:r>
            <a:r>
              <a:rPr lang="en-US" i="1" dirty="0">
                <a:latin typeface="Times New Roman"/>
                <a:ea typeface="ＭＳ 明朝"/>
                <a:cs typeface="Times New Roman"/>
              </a:rPr>
              <a:t>antecessor</a:t>
            </a:r>
            <a:r>
              <a:rPr lang="el-GR" dirty="0">
                <a:latin typeface="Times New Roman"/>
                <a:ea typeface="ＭＳ 明朝"/>
                <a:cs typeface="Times New Roman"/>
              </a:rPr>
              <a:t> = καθηγητής της νομικής επιστήμης) Θεόφιλο και δικηγόρους</a:t>
            </a:r>
            <a:r>
              <a:rPr lang="el-GR" dirty="0" smtClean="0">
                <a:latin typeface="Times New Roman"/>
                <a:ea typeface="ＭＳ 明朝"/>
                <a:cs typeface="Times New Roman"/>
              </a:rPr>
              <a:t>.</a:t>
            </a:r>
          </a:p>
          <a:p>
            <a:r>
              <a:rPr lang="el-GR" dirty="0" smtClean="0">
                <a:latin typeface="Times New Roman"/>
                <a:ea typeface="ＭＳ 明朝"/>
                <a:cs typeface="Times New Roman"/>
              </a:rPr>
              <a:t> </a:t>
            </a:r>
            <a:r>
              <a:rPr lang="el-GR" dirty="0" smtClean="0">
                <a:latin typeface="Times New Roman"/>
                <a:cs typeface="Times New Roman"/>
              </a:rPr>
              <a:t>1</a:t>
            </a:r>
            <a:r>
              <a:rPr lang="el-GR" baseline="30000" dirty="0" smtClean="0">
                <a:latin typeface="Times New Roman"/>
                <a:cs typeface="Times New Roman"/>
              </a:rPr>
              <a:t>η</a:t>
            </a:r>
            <a:r>
              <a:rPr lang="el-GR" dirty="0" smtClean="0">
                <a:latin typeface="Times New Roman"/>
                <a:cs typeface="Times New Roman"/>
              </a:rPr>
              <a:t> έκδοση: </a:t>
            </a:r>
            <a:r>
              <a:rPr lang="el-GR" dirty="0">
                <a:latin typeface="Times New Roman"/>
                <a:ea typeface="ＭＳ 明朝"/>
                <a:cs typeface="Times New Roman"/>
              </a:rPr>
              <a:t>ο </a:t>
            </a:r>
            <a:r>
              <a:rPr lang="el-GR" i="1" dirty="0">
                <a:latin typeface="Times New Roman"/>
                <a:ea typeface="ＭＳ 明朝"/>
                <a:cs typeface="Times New Roman"/>
              </a:rPr>
              <a:t>Codex </a:t>
            </a:r>
            <a:r>
              <a:rPr lang="en-US" i="1" dirty="0" err="1">
                <a:latin typeface="Times New Roman"/>
                <a:ea typeface="ＭＳ 明朝"/>
                <a:cs typeface="Times New Roman"/>
              </a:rPr>
              <a:t>vetus</a:t>
            </a:r>
            <a:r>
              <a:rPr lang="el-GR" dirty="0">
                <a:latin typeface="Times New Roman"/>
                <a:ea typeface="ＭＳ 明朝"/>
                <a:cs typeface="Times New Roman"/>
              </a:rPr>
              <a:t>, που κωδικοποίησε τις υφιστάμενες αυτοκρατορικές διατάξεις</a:t>
            </a:r>
            <a:r>
              <a:rPr lang="el-GR" dirty="0" smtClean="0">
                <a:latin typeface="Times New Roman"/>
                <a:ea typeface="ＭＳ 明朝"/>
                <a:cs typeface="Times New Roman"/>
              </a:rPr>
              <a:t>.</a:t>
            </a:r>
          </a:p>
          <a:p>
            <a:r>
              <a:rPr lang="en-US" dirty="0" smtClean="0">
                <a:latin typeface="Times New Roman"/>
                <a:cs typeface="Times New Roman"/>
              </a:rPr>
              <a:t> </a:t>
            </a:r>
            <a:r>
              <a:rPr lang="el-GR" dirty="0">
                <a:latin typeface="Times New Roman"/>
                <a:cs typeface="Times New Roman"/>
              </a:rPr>
              <a:t>Οι αυτοκρατορικές διατάξεις συγκεντρώθηκαν θεματικά, ανά τίτλους, με χρονολογική σειρά, διατηρώντας το όνομα του συντάκτη και του αποδέκτη </a:t>
            </a:r>
            <a:r>
              <a:rPr lang="el-GR" dirty="0" smtClean="0">
                <a:latin typeface="Times New Roman"/>
                <a:cs typeface="Times New Roman"/>
              </a:rPr>
              <a:t>τους</a:t>
            </a:r>
            <a:endParaRPr lang="el-GR" dirty="0">
              <a:latin typeface="Times New Roman"/>
              <a:cs typeface="Times New Roman"/>
            </a:endParaRPr>
          </a:p>
          <a:p>
            <a:r>
              <a:rPr lang="el-GR" dirty="0">
                <a:latin typeface="Times New Roman"/>
                <a:cs typeface="Times New Roman"/>
              </a:rPr>
              <a:t>Η</a:t>
            </a:r>
            <a:r>
              <a:rPr lang="el-GR" dirty="0" smtClean="0">
                <a:latin typeface="Times New Roman"/>
                <a:cs typeface="Times New Roman"/>
              </a:rPr>
              <a:t> </a:t>
            </a:r>
            <a:r>
              <a:rPr lang="el-GR" dirty="0">
                <a:latin typeface="Times New Roman"/>
                <a:cs typeface="Times New Roman"/>
              </a:rPr>
              <a:t>επιτροπή εξουσιοδοτήθηκε ρητά να τροποποιήσει τα κείμενα, όπου αυτά ήταν παρωχημένα ή </a:t>
            </a:r>
            <a:r>
              <a:rPr lang="el-GR" dirty="0" smtClean="0">
                <a:latin typeface="Times New Roman"/>
                <a:cs typeface="Times New Roman"/>
              </a:rPr>
              <a:t>αντιφατικά.</a:t>
            </a:r>
          </a:p>
          <a:p>
            <a:r>
              <a:rPr lang="el-GR" dirty="0">
                <a:latin typeface="Times New Roman"/>
                <a:cs typeface="Times New Roman"/>
              </a:rPr>
              <a:t>Ο Κώδικας κατέταξε τις αυτοκρατορικές διατάξεις σε 12 βιβλία, αναπαράγοντας τη δομή του πραιτορικού </a:t>
            </a:r>
            <a:r>
              <a:rPr lang="el-GR" dirty="0" err="1">
                <a:latin typeface="Times New Roman"/>
                <a:cs typeface="Times New Roman"/>
              </a:rPr>
              <a:t>Ηδίκτου</a:t>
            </a:r>
            <a:r>
              <a:rPr lang="el-GR" dirty="0">
                <a:latin typeface="Times New Roman"/>
                <a:cs typeface="Times New Roman"/>
              </a:rPr>
              <a:t>. </a:t>
            </a:r>
            <a:endParaRPr lang="el-GR" dirty="0" smtClean="0">
              <a:latin typeface="Times New Roman"/>
              <a:cs typeface="Times New Roman"/>
            </a:endParaRPr>
          </a:p>
          <a:p>
            <a:r>
              <a:rPr lang="el-GR" dirty="0">
                <a:latin typeface="Times New Roman"/>
                <a:cs typeface="Times New Roman"/>
              </a:rPr>
              <a:t>Η επιτροπή εργάστηκε ταχύτατα και ο Ιουστινιάνειος Κώδικας τέθηκε επισήμως σε ισχύ 14 μήνες αργότερα σε όλη την αυτοκρατορία (τον Απρίλιο του 529 μ.Χ. με την </a:t>
            </a:r>
            <a:r>
              <a:rPr lang="el-GR" i="1" dirty="0">
                <a:latin typeface="Times New Roman"/>
                <a:cs typeface="Times New Roman"/>
              </a:rPr>
              <a:t>Constitutio Summa </a:t>
            </a:r>
            <a:r>
              <a:rPr lang="el-GR" i="1" dirty="0" err="1">
                <a:latin typeface="Times New Roman"/>
                <a:cs typeface="Times New Roman"/>
              </a:rPr>
              <a:t>rei</a:t>
            </a:r>
            <a:r>
              <a:rPr lang="el-GR" i="1" dirty="0">
                <a:latin typeface="Times New Roman"/>
                <a:cs typeface="Times New Roman"/>
              </a:rPr>
              <a:t> </a:t>
            </a:r>
            <a:r>
              <a:rPr lang="el-GR" i="1" dirty="0" err="1">
                <a:latin typeface="Times New Roman"/>
                <a:cs typeface="Times New Roman"/>
              </a:rPr>
              <a:t>publicae</a:t>
            </a:r>
            <a:r>
              <a:rPr lang="el-GR" dirty="0">
                <a:latin typeface="Times New Roman"/>
                <a:cs typeface="Times New Roman"/>
              </a:rPr>
              <a:t>)</a:t>
            </a:r>
            <a:r>
              <a:rPr lang="en-US" dirty="0">
                <a:latin typeface="Times New Roman"/>
                <a:cs typeface="Times New Roman"/>
              </a:rPr>
              <a:t> </a:t>
            </a:r>
            <a:endParaRPr lang="el-GR" dirty="0" smtClean="0">
              <a:latin typeface="Times New Roman"/>
              <a:cs typeface="Times New Roman"/>
            </a:endParaRPr>
          </a:p>
          <a:p>
            <a:endParaRPr lang="en-US" dirty="0">
              <a:latin typeface="Times New Roman"/>
              <a:cs typeface="Times New Roman"/>
            </a:endParaRPr>
          </a:p>
        </p:txBody>
      </p:sp>
      <p:sp>
        <p:nvSpPr>
          <p:cNvPr id="3" name="Title 2"/>
          <p:cNvSpPr>
            <a:spLocks noGrp="1"/>
          </p:cNvSpPr>
          <p:nvPr>
            <p:ph type="title"/>
          </p:nvPr>
        </p:nvSpPr>
        <p:spPr/>
        <p:txBody>
          <a:bodyPr/>
          <a:lstStyle/>
          <a:p>
            <a:r>
              <a:rPr lang="el-GR" sz="4400" b="1" dirty="0">
                <a:solidFill>
                  <a:srgbClr val="000000"/>
                </a:solidFill>
                <a:latin typeface="Calibri"/>
                <a:ea typeface="ＭＳ ゴシック"/>
                <a:cs typeface="Arial"/>
              </a:rPr>
              <a:t>Ο Κώδικας (</a:t>
            </a:r>
            <a:r>
              <a:rPr lang="en-US" sz="4400" b="1" i="1" dirty="0">
                <a:solidFill>
                  <a:srgbClr val="000000"/>
                </a:solidFill>
                <a:latin typeface="Calibri"/>
                <a:ea typeface="ＭＳ ゴシック"/>
                <a:cs typeface="Arial"/>
              </a:rPr>
              <a:t>Codex</a:t>
            </a:r>
            <a:r>
              <a:rPr lang="el-GR" sz="4400" b="1" dirty="0" smtClean="0">
                <a:solidFill>
                  <a:srgbClr val="000000"/>
                </a:solidFill>
                <a:latin typeface="Calibri"/>
                <a:ea typeface="ＭＳ ゴシック"/>
                <a:cs typeface="Arial"/>
              </a:rPr>
              <a:t>): 529 μ.Χ.</a:t>
            </a:r>
            <a:r>
              <a:rPr lang="en-US" sz="4400" b="1" dirty="0">
                <a:solidFill>
                  <a:srgbClr val="000000"/>
                </a:solidFill>
                <a:latin typeface="Calibri"/>
                <a:ea typeface="ＭＳ ゴシック"/>
                <a:cs typeface="Arial"/>
              </a:rPr>
              <a:t/>
            </a:r>
            <a:br>
              <a:rPr lang="en-US" sz="4400" b="1" dirty="0">
                <a:solidFill>
                  <a:srgbClr val="000000"/>
                </a:solidFill>
                <a:latin typeface="Calibri"/>
                <a:ea typeface="ＭＳ ゴシック"/>
                <a:cs typeface="Arial"/>
              </a:rPr>
            </a:br>
            <a:endParaRPr lang="en-US" sz="4400" dirty="0"/>
          </a:p>
        </p:txBody>
      </p:sp>
    </p:spTree>
    <p:extLst>
      <p:ext uri="{BB962C8B-B14F-4D97-AF65-F5344CB8AC3E}">
        <p14:creationId xmlns:p14="http://schemas.microsoft.com/office/powerpoint/2010/main" val="1554920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48347"/>
            <a:ext cx="7925546" cy="4609653"/>
          </a:xfrm>
        </p:spPr>
        <p:txBody>
          <a:bodyPr>
            <a:normAutofit fontScale="85000" lnSpcReduction="20000"/>
          </a:bodyPr>
          <a:lstStyle/>
          <a:p>
            <a:r>
              <a:rPr lang="el-GR" dirty="0"/>
              <a:t>Πέντε χρόνια αργότερα (534 μ.Χ.)</a:t>
            </a:r>
            <a:r>
              <a:rPr lang="el-GR" dirty="0" smtClean="0"/>
              <a:t>, νέα </a:t>
            </a:r>
            <a:r>
              <a:rPr lang="el-GR" dirty="0"/>
              <a:t>βελτιωμένη έκδοση του Κώδικα (</a:t>
            </a:r>
            <a:r>
              <a:rPr lang="el-GR" i="1" dirty="0"/>
              <a:t>Codex </a:t>
            </a:r>
            <a:r>
              <a:rPr lang="fr-FR" i="1" dirty="0"/>
              <a:t>R</a:t>
            </a:r>
            <a:r>
              <a:rPr lang="el-GR" i="1" dirty="0" err="1"/>
              <a:t>epetitae</a:t>
            </a:r>
            <a:r>
              <a:rPr lang="el-GR" i="1" dirty="0"/>
              <a:t> </a:t>
            </a:r>
            <a:r>
              <a:rPr lang="el-GR" i="1" dirty="0" err="1"/>
              <a:t>Praelectionis</a:t>
            </a:r>
            <a:r>
              <a:rPr lang="el-GR" dirty="0"/>
              <a:t>)</a:t>
            </a:r>
            <a:r>
              <a:rPr lang="el-GR" i="1" dirty="0"/>
              <a:t>,</a:t>
            </a:r>
            <a:r>
              <a:rPr lang="el-GR" dirty="0"/>
              <a:t> για να περιλάβει τις εν τω μεταξύ εκδοθείσες διατάξεις του ίδιου του Ιουστινιανού</a:t>
            </a:r>
            <a:r>
              <a:rPr lang="el-GR" dirty="0" smtClean="0"/>
              <a:t>.</a:t>
            </a:r>
          </a:p>
          <a:p>
            <a:r>
              <a:rPr lang="el-GR" dirty="0" smtClean="0"/>
              <a:t> </a:t>
            </a:r>
            <a:r>
              <a:rPr lang="el-GR" dirty="0"/>
              <a:t>Ο δεύτερος αυτός Κώδικας έχει ανασυσταθεί από επιμέρους αποσπάσματα. </a:t>
            </a:r>
            <a:endParaRPr lang="el-GR" dirty="0" smtClean="0"/>
          </a:p>
          <a:p>
            <a:r>
              <a:rPr lang="el-GR" dirty="0" smtClean="0"/>
              <a:t>Περιλαμβάνει </a:t>
            </a:r>
            <a:r>
              <a:rPr lang="el-GR" dirty="0"/>
              <a:t>περί τις 5.000 αυτοκρατορικές διατάξεις από την εποχή του Αδριανού και εντεύθεν. </a:t>
            </a:r>
            <a:endParaRPr lang="el-GR" dirty="0" smtClean="0"/>
          </a:p>
          <a:p>
            <a:r>
              <a:rPr lang="el-GR" dirty="0" smtClean="0"/>
              <a:t>Ο </a:t>
            </a:r>
            <a:r>
              <a:rPr lang="el-GR" dirty="0"/>
              <a:t>Κώδικας με ειδική διάταξη τέθηκε σε ισχύ και στη Δύση, στις νέες περιοχές που είχαν εν τω μεταξύ ανακτηθεί από τον Ιουστινιανό και ενσωματωθεί στην αυτοκρατορία. </a:t>
            </a:r>
            <a:endParaRPr lang="el-GR" dirty="0" smtClean="0"/>
          </a:p>
          <a:p>
            <a:r>
              <a:rPr lang="el-GR" dirty="0" smtClean="0"/>
              <a:t>Από </a:t>
            </a:r>
            <a:r>
              <a:rPr lang="el-GR" dirty="0"/>
              <a:t>τη θέση του σε ισχύ, ο νέος Κώδικας υποκατέστησε τόσο τον Θεοδοσιανό όσο και τις παλαιότερες αυτοκρατορικές διατάξεις που έπαυσαν να ισχύουν.</a:t>
            </a:r>
            <a:r>
              <a:rPr lang="en-US" dirty="0"/>
              <a:t> </a:t>
            </a:r>
            <a:endParaRPr lang="el-GR" dirty="0" smtClean="0"/>
          </a:p>
          <a:p>
            <a:r>
              <a:rPr lang="el-GR" dirty="0"/>
              <a:t>Σ</a:t>
            </a:r>
            <a:r>
              <a:rPr lang="el-GR" dirty="0" smtClean="0"/>
              <a:t>τον </a:t>
            </a:r>
            <a:r>
              <a:rPr lang="el-GR" dirty="0"/>
              <a:t>εισαγωγικό νόμο του </a:t>
            </a:r>
            <a:r>
              <a:rPr lang="el-GR" i="1" dirty="0"/>
              <a:t>Κώδικα</a:t>
            </a:r>
            <a:r>
              <a:rPr lang="el-GR" dirty="0"/>
              <a:t>, την </a:t>
            </a:r>
            <a:r>
              <a:rPr lang="el-GR" i="1" dirty="0"/>
              <a:t>Constitutio Summa</a:t>
            </a:r>
            <a:r>
              <a:rPr lang="el-GR" dirty="0"/>
              <a:t>, αναφερόταν ότι η παραπομπή στις διατάξεις του, σε συνδυασμό με τις απόψεις των νομομαθών, θα αρκούσε για την επίλυση όλων των </a:t>
            </a:r>
            <a:r>
              <a:rPr lang="el-GR" dirty="0" smtClean="0"/>
              <a:t>διαφορών</a:t>
            </a:r>
            <a:r>
              <a:rPr lang="el-GR" dirty="0"/>
              <a:t>.</a:t>
            </a:r>
            <a:endParaRPr lang="en-US" dirty="0"/>
          </a:p>
        </p:txBody>
      </p:sp>
      <p:sp>
        <p:nvSpPr>
          <p:cNvPr id="3" name="Title 2"/>
          <p:cNvSpPr>
            <a:spLocks noGrp="1"/>
          </p:cNvSpPr>
          <p:nvPr>
            <p:ph type="title"/>
          </p:nvPr>
        </p:nvSpPr>
        <p:spPr/>
        <p:txBody>
          <a:bodyPr/>
          <a:lstStyle/>
          <a:p>
            <a:r>
              <a:rPr lang="el-GR" sz="4400" dirty="0" smtClean="0"/>
              <a:t>Νέα έκδοση Κώδικα: 534 μ.Χ.</a:t>
            </a:r>
            <a:endParaRPr lang="en-US" sz="4400" dirty="0"/>
          </a:p>
        </p:txBody>
      </p:sp>
    </p:spTree>
    <p:extLst>
      <p:ext uri="{BB962C8B-B14F-4D97-AF65-F5344CB8AC3E}">
        <p14:creationId xmlns:p14="http://schemas.microsoft.com/office/powerpoint/2010/main" val="39324660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odex_635845641218570179.jpg"/>
          <p:cNvPicPr>
            <a:picLocks noGrp="1" noChangeAspect="1"/>
          </p:cNvPicPr>
          <p:nvPr>
            <p:ph idx="1"/>
          </p:nvPr>
        </p:nvPicPr>
        <p:blipFill>
          <a:blip r:embed="rId2">
            <a:extLst>
              <a:ext uri="{28A0092B-C50C-407E-A947-70E740481C1C}">
                <a14:useLocalDpi xmlns:a14="http://schemas.microsoft.com/office/drawing/2010/main" val="0"/>
              </a:ext>
            </a:extLst>
          </a:blip>
          <a:srcRect l="-100914" r="-100914"/>
          <a:stretch>
            <a:fillRect/>
          </a:stretch>
        </p:blipFill>
        <p:spPr>
          <a:xfrm>
            <a:off x="1228375" y="371709"/>
            <a:ext cx="11417066" cy="5715995"/>
          </a:xfrm>
        </p:spPr>
      </p:pic>
      <p:sp>
        <p:nvSpPr>
          <p:cNvPr id="3" name="Title 2"/>
          <p:cNvSpPr>
            <a:spLocks noGrp="1"/>
          </p:cNvSpPr>
          <p:nvPr>
            <p:ph type="title"/>
          </p:nvPr>
        </p:nvSpPr>
        <p:spPr/>
        <p:txBody>
          <a:bodyPr/>
          <a:lstStyle/>
          <a:p>
            <a:endParaRPr lang="en-US"/>
          </a:p>
        </p:txBody>
      </p:sp>
      <p:pic>
        <p:nvPicPr>
          <p:cNvPr id="5" name="Picture 4" descr="Verso_of_leaf_from_a_glossed_Codex_Justinianus_(1290648279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2008" y="0"/>
            <a:ext cx="4446367" cy="6858000"/>
          </a:xfrm>
          <a:prstGeom prst="rect">
            <a:avLst/>
          </a:prstGeom>
        </p:spPr>
      </p:pic>
    </p:spTree>
    <p:extLst>
      <p:ext uri="{BB962C8B-B14F-4D97-AF65-F5344CB8AC3E}">
        <p14:creationId xmlns:p14="http://schemas.microsoft.com/office/powerpoint/2010/main" val="31186606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l-GR" dirty="0" smtClean="0">
                <a:latin typeface="Calibri"/>
                <a:ea typeface="ＭＳ 明朝"/>
                <a:cs typeface="Times New Roman"/>
              </a:rPr>
              <a:t>Οι νομικοί δεν συμφωνούν μεταξύ τους: </a:t>
            </a:r>
          </a:p>
          <a:p>
            <a:r>
              <a:rPr lang="el-GR" dirty="0" smtClean="0">
                <a:latin typeface="Calibri"/>
                <a:ea typeface="ＭＳ 明朝"/>
                <a:cs typeface="Times New Roman"/>
              </a:rPr>
              <a:t>Ο </a:t>
            </a:r>
            <a:r>
              <a:rPr lang="el-GR" dirty="0">
                <a:latin typeface="Calibri"/>
                <a:ea typeface="ＭＳ 明朝"/>
                <a:cs typeface="Times New Roman"/>
              </a:rPr>
              <a:t>Ιουστινιανός θα προσπαθήσει αρχικά να συγκεράσει τις διαφορές εκδίδοντας (530 μ.Χ.) τις “</a:t>
            </a:r>
            <a:r>
              <a:rPr lang="el-GR" i="1" dirty="0">
                <a:latin typeface="Calibri"/>
                <a:ea typeface="ＭＳ 明朝"/>
                <a:cs typeface="Times New Roman"/>
              </a:rPr>
              <a:t>Πενήντα Αποφάσεις</a:t>
            </a:r>
            <a:r>
              <a:rPr lang="el-GR" dirty="0">
                <a:latin typeface="Calibri"/>
                <a:ea typeface="ＭＳ 明朝"/>
                <a:cs typeface="Times New Roman"/>
              </a:rPr>
              <a:t>” (</a:t>
            </a:r>
            <a:r>
              <a:rPr lang="el-GR" i="1" dirty="0" err="1">
                <a:latin typeface="Calibri"/>
                <a:ea typeface="ＭＳ 明朝"/>
                <a:cs typeface="Times New Roman"/>
              </a:rPr>
              <a:t>quinquaginda</a:t>
            </a:r>
            <a:r>
              <a:rPr lang="el-GR" i="1" dirty="0">
                <a:latin typeface="Calibri"/>
                <a:ea typeface="ＭＳ 明朝"/>
                <a:cs typeface="Times New Roman"/>
              </a:rPr>
              <a:t> </a:t>
            </a:r>
            <a:r>
              <a:rPr lang="el-GR" i="1" dirty="0" err="1">
                <a:latin typeface="Calibri"/>
                <a:ea typeface="ＭＳ 明朝"/>
                <a:cs typeface="Times New Roman"/>
              </a:rPr>
              <a:t>decisiones</a:t>
            </a:r>
            <a:r>
              <a:rPr lang="el-GR" dirty="0">
                <a:latin typeface="Calibri"/>
                <a:ea typeface="ＭＳ 明朝"/>
                <a:cs typeface="Times New Roman"/>
              </a:rPr>
              <a:t>) με τις οποίες επέλυσε με αυθεντική ερμηνεία ισάριθμες διαφωνίες μεταξύ των κλασικών Ρωμαίων νομικών. </a:t>
            </a:r>
            <a:endParaRPr lang="el-GR" dirty="0" smtClean="0">
              <a:latin typeface="Calibri"/>
              <a:ea typeface="ＭＳ 明朝"/>
              <a:cs typeface="Times New Roman"/>
            </a:endParaRPr>
          </a:p>
          <a:p>
            <a:r>
              <a:rPr lang="el-GR" dirty="0" smtClean="0">
                <a:latin typeface="Calibri"/>
                <a:ea typeface="ＭＳ 明朝"/>
                <a:cs typeface="Times New Roman"/>
              </a:rPr>
              <a:t>Το </a:t>
            </a:r>
            <a:r>
              <a:rPr lang="el-GR" dirty="0">
                <a:latin typeface="Calibri"/>
                <a:ea typeface="ＭＳ 明朝"/>
                <a:cs typeface="Times New Roman"/>
              </a:rPr>
              <a:t>κείμενό τους δεν έχει σωθεί, αν και μέρος τους ενδεχομένως έχει ενσωματωθεί στον </a:t>
            </a:r>
            <a:r>
              <a:rPr lang="el-GR" i="1" dirty="0" smtClean="0">
                <a:latin typeface="Calibri"/>
                <a:ea typeface="ＭＳ 明朝"/>
                <a:cs typeface="Times New Roman"/>
              </a:rPr>
              <a:t>Πανδέκτη</a:t>
            </a:r>
            <a:r>
              <a:rPr lang="el-GR" dirty="0" smtClean="0"/>
              <a:t>. </a:t>
            </a:r>
            <a:endParaRPr lang="en-US" dirty="0"/>
          </a:p>
        </p:txBody>
      </p:sp>
      <p:sp>
        <p:nvSpPr>
          <p:cNvPr id="3" name="Title 2"/>
          <p:cNvSpPr>
            <a:spLocks noGrp="1"/>
          </p:cNvSpPr>
          <p:nvPr>
            <p:ph type="title"/>
          </p:nvPr>
        </p:nvSpPr>
        <p:spPr/>
        <p:txBody>
          <a:bodyPr/>
          <a:lstStyle/>
          <a:p>
            <a:r>
              <a:rPr lang="el-GR" b="1" dirty="0">
                <a:latin typeface="Calibri"/>
                <a:ea typeface="ＭＳ 明朝"/>
                <a:cs typeface="Times New Roman"/>
              </a:rPr>
              <a:t>Οι Πενήντα </a:t>
            </a:r>
            <a:r>
              <a:rPr lang="el-GR" b="1" dirty="0" smtClean="0">
                <a:latin typeface="Calibri"/>
                <a:ea typeface="ＭＳ 明朝"/>
                <a:cs typeface="Times New Roman"/>
              </a:rPr>
              <a:t>Αποφάσεις </a:t>
            </a:r>
            <a:r>
              <a:rPr lang="el-GR" dirty="0" smtClean="0">
                <a:latin typeface="Calibri"/>
                <a:ea typeface="ＭＳ 明朝"/>
                <a:cs typeface="Times New Roman"/>
              </a:rPr>
              <a:t> </a:t>
            </a:r>
            <a:endParaRPr lang="en-US" dirty="0"/>
          </a:p>
        </p:txBody>
      </p:sp>
    </p:spTree>
    <p:extLst>
      <p:ext uri="{BB962C8B-B14F-4D97-AF65-F5344CB8AC3E}">
        <p14:creationId xmlns:p14="http://schemas.microsoft.com/office/powerpoint/2010/main" val="23816502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8" y="2248347"/>
            <a:ext cx="7383138" cy="1959133"/>
          </a:xfrm>
        </p:spPr>
        <p:txBody>
          <a:bodyPr>
            <a:normAutofit fontScale="92500" lnSpcReduction="20000"/>
          </a:bodyPr>
          <a:lstStyle/>
          <a:p>
            <a:r>
              <a:rPr lang="el-GR" dirty="0"/>
              <a:t>Ο όρος κώδικας (</a:t>
            </a:r>
            <a:r>
              <a:rPr lang="el-GR" i="1" dirty="0"/>
              <a:t>codex</a:t>
            </a:r>
            <a:r>
              <a:rPr lang="el-GR" dirty="0"/>
              <a:t>), πριν καταλήξει να σημαίνει την εξαντλητική συλλογή διατάξεων ενός κλάδου του δικαίου, αρχικά σημαίνει απλώς το βιβλίο με τη μορφή που είναι και σήμερα γνωστή, δηλαδή φύλλων </a:t>
            </a:r>
            <a:r>
              <a:rPr lang="el-GR" dirty="0" err="1"/>
              <a:t>συρραμμένων</a:t>
            </a:r>
            <a:r>
              <a:rPr lang="el-GR" dirty="0"/>
              <a:t> με </a:t>
            </a:r>
            <a:r>
              <a:rPr lang="el-GR" dirty="0" smtClean="0"/>
              <a:t>ράχη</a:t>
            </a:r>
            <a:endParaRPr lang="en-GB" dirty="0"/>
          </a:p>
          <a:p>
            <a:r>
              <a:rPr lang="el-GR" dirty="0" smtClean="0"/>
              <a:t>σε </a:t>
            </a:r>
            <a:r>
              <a:rPr lang="el-GR" dirty="0"/>
              <a:t>αντίθεση με τα ρολά παπύρων ή περγαμηνών που αποτελούσαν την συνήθη παλαιότερα μορφή βιβλίων.</a:t>
            </a:r>
            <a:endParaRPr lang="en-US" dirty="0"/>
          </a:p>
          <a:p>
            <a:endParaRPr lang="en-US" dirty="0"/>
          </a:p>
        </p:txBody>
      </p:sp>
      <p:sp>
        <p:nvSpPr>
          <p:cNvPr id="3" name="Title 2"/>
          <p:cNvSpPr>
            <a:spLocks noGrp="1"/>
          </p:cNvSpPr>
          <p:nvPr>
            <p:ph type="title"/>
          </p:nvPr>
        </p:nvSpPr>
        <p:spPr/>
        <p:txBody>
          <a:bodyPr/>
          <a:lstStyle/>
          <a:p>
            <a:r>
              <a:rPr lang="el-GR" dirty="0" smtClean="0"/>
              <a:t>ΚΩΔΙΞ</a:t>
            </a:r>
            <a:endParaRPr lang="en-US" dirty="0"/>
          </a:p>
        </p:txBody>
      </p:sp>
      <p:pic>
        <p:nvPicPr>
          <p:cNvPr id="4" name="Picture 3" descr="img_vaticanus_facsimile-720x46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10556"/>
            <a:ext cx="4143826" cy="2647444"/>
          </a:xfrm>
          <a:prstGeom prst="rect">
            <a:avLst/>
          </a:prstGeom>
        </p:spPr>
      </p:pic>
      <p:pic>
        <p:nvPicPr>
          <p:cNvPr id="5" name="Picture 4" descr="IsaiahScroll300w.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7492" y="4838700"/>
            <a:ext cx="3810000" cy="2019300"/>
          </a:xfrm>
          <a:prstGeom prst="rect">
            <a:avLst/>
          </a:prstGeom>
        </p:spPr>
      </p:pic>
    </p:spTree>
    <p:extLst>
      <p:ext uri="{BB962C8B-B14F-4D97-AF65-F5344CB8AC3E}">
        <p14:creationId xmlns:p14="http://schemas.microsoft.com/office/powerpoint/2010/main" val="34203690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l-GR" dirty="0" smtClean="0">
                <a:latin typeface="Times New Roman"/>
                <a:ea typeface="ＭＳ 明朝"/>
                <a:cs typeface="Times New Roman"/>
              </a:rPr>
              <a:t>Το </a:t>
            </a:r>
            <a:r>
              <a:rPr lang="el-GR" dirty="0">
                <a:latin typeface="Times New Roman"/>
                <a:ea typeface="ＭＳ 明朝"/>
                <a:cs typeface="Times New Roman"/>
              </a:rPr>
              <a:t>σημαντικότερο έργο της Ιουστινιάνειας </a:t>
            </a:r>
            <a:r>
              <a:rPr lang="el-GR" dirty="0" smtClean="0">
                <a:latin typeface="Times New Roman"/>
                <a:ea typeface="ＭＳ 明朝"/>
                <a:cs typeface="Times New Roman"/>
              </a:rPr>
              <a:t>Κωδικοποίησης</a:t>
            </a:r>
            <a:endParaRPr lang="el-GR" dirty="0">
              <a:latin typeface="Times New Roman"/>
              <a:ea typeface="ＭＳ 明朝"/>
              <a:cs typeface="Times New Roman"/>
            </a:endParaRPr>
          </a:p>
          <a:p>
            <a:r>
              <a:rPr lang="el-GR" dirty="0">
                <a:latin typeface="Times New Roman"/>
                <a:ea typeface="ＭＳ 明朝"/>
                <a:cs typeface="Times New Roman"/>
              </a:rPr>
              <a:t>Π</a:t>
            </a:r>
            <a:r>
              <a:rPr lang="el-GR" dirty="0" smtClean="0">
                <a:latin typeface="Times New Roman"/>
                <a:ea typeface="ＭＳ 明朝"/>
                <a:cs typeface="Times New Roman"/>
              </a:rPr>
              <a:t>αν</a:t>
            </a:r>
            <a:r>
              <a:rPr lang="el-GR" dirty="0">
                <a:latin typeface="Times New Roman"/>
                <a:ea typeface="ＭＳ 明朝"/>
                <a:cs typeface="Times New Roman"/>
              </a:rPr>
              <a:t>-</a:t>
            </a:r>
            <a:r>
              <a:rPr lang="el-GR" dirty="0" smtClean="0">
                <a:latin typeface="Times New Roman"/>
                <a:ea typeface="ＭＳ 明朝"/>
                <a:cs typeface="Times New Roman"/>
              </a:rPr>
              <a:t>δέκτης </a:t>
            </a:r>
            <a:r>
              <a:rPr lang="el-GR" dirty="0">
                <a:latin typeface="Times New Roman"/>
                <a:ea typeface="ＭＳ 明朝"/>
                <a:cs typeface="Times New Roman"/>
              </a:rPr>
              <a:t>της ρωμαϊκής νομικής επιστήμης</a:t>
            </a:r>
            <a:r>
              <a:rPr lang="en-US" dirty="0">
                <a:latin typeface="Times New Roman"/>
                <a:cs typeface="Times New Roman"/>
              </a:rPr>
              <a:t> </a:t>
            </a:r>
            <a:endParaRPr lang="el-GR" dirty="0" smtClean="0">
              <a:latin typeface="Times New Roman"/>
              <a:cs typeface="Times New Roman"/>
            </a:endParaRPr>
          </a:p>
          <a:p>
            <a:r>
              <a:rPr lang="el-GR" dirty="0">
                <a:latin typeface="Times New Roman"/>
                <a:ea typeface="ＭＳ 明朝"/>
                <a:cs typeface="Times New Roman"/>
              </a:rPr>
              <a:t>Κ</a:t>
            </a:r>
            <a:r>
              <a:rPr lang="el-GR" dirty="0" smtClean="0">
                <a:latin typeface="Times New Roman"/>
                <a:ea typeface="ＭＳ 明朝"/>
                <a:cs typeface="Times New Roman"/>
              </a:rPr>
              <a:t>ύρια πηγή γνώσης </a:t>
            </a:r>
            <a:r>
              <a:rPr lang="el-GR" dirty="0">
                <a:latin typeface="Times New Roman"/>
                <a:ea typeface="ＭＳ 明朝"/>
                <a:cs typeface="Times New Roman"/>
              </a:rPr>
              <a:t>μας για το Ρωμαϊκό </a:t>
            </a:r>
            <a:r>
              <a:rPr lang="el-GR" dirty="0" smtClean="0">
                <a:latin typeface="Times New Roman"/>
                <a:ea typeface="ＭＳ 明朝"/>
                <a:cs typeface="Times New Roman"/>
              </a:rPr>
              <a:t>Δίκαιο</a:t>
            </a:r>
          </a:p>
          <a:p>
            <a:r>
              <a:rPr lang="el-GR" dirty="0" err="1">
                <a:latin typeface="Times New Roman"/>
                <a:ea typeface="ＭＳ 明朝"/>
                <a:cs typeface="Times New Roman"/>
              </a:rPr>
              <a:t>Σ</a:t>
            </a:r>
            <a:r>
              <a:rPr lang="el-GR" dirty="0" err="1" smtClean="0">
                <a:latin typeface="Times New Roman"/>
                <a:ea typeface="ＭＳ 明朝"/>
                <a:cs typeface="Times New Roman"/>
              </a:rPr>
              <a:t>ιασώζει</a:t>
            </a:r>
            <a:r>
              <a:rPr lang="el-GR" dirty="0" smtClean="0">
                <a:latin typeface="Times New Roman"/>
                <a:ea typeface="ＭＳ 明朝"/>
                <a:cs typeface="Times New Roman"/>
              </a:rPr>
              <a:t> </a:t>
            </a:r>
            <a:r>
              <a:rPr lang="el-GR" dirty="0">
                <a:latin typeface="Times New Roman"/>
                <a:ea typeface="ＭＳ 明朝"/>
                <a:cs typeface="Times New Roman"/>
              </a:rPr>
              <a:t>τον κορμό των σημαντικότερων έργων των Ρωμαίων </a:t>
            </a:r>
            <a:r>
              <a:rPr lang="el-GR" dirty="0" smtClean="0">
                <a:latin typeface="Times New Roman"/>
                <a:ea typeface="ＭＳ 明朝"/>
                <a:cs typeface="Times New Roman"/>
              </a:rPr>
              <a:t>νομικών.</a:t>
            </a:r>
          </a:p>
          <a:p>
            <a:r>
              <a:rPr lang="el-GR" dirty="0">
                <a:latin typeface="Times New Roman"/>
                <a:cs typeface="Times New Roman"/>
              </a:rPr>
              <a:t>Η</a:t>
            </a:r>
            <a:r>
              <a:rPr lang="el-GR" dirty="0" smtClean="0">
                <a:latin typeface="Times New Roman"/>
                <a:cs typeface="Times New Roman"/>
              </a:rPr>
              <a:t> </a:t>
            </a:r>
            <a:r>
              <a:rPr lang="el-GR" dirty="0">
                <a:latin typeface="Times New Roman"/>
                <a:cs typeface="Times New Roman"/>
              </a:rPr>
              <a:t>διάσωσή του σε ένα μοναδικό χειρόγραφο (</a:t>
            </a:r>
            <a:r>
              <a:rPr lang="en-US" i="1" dirty="0">
                <a:latin typeface="Times New Roman"/>
                <a:cs typeface="Times New Roman"/>
              </a:rPr>
              <a:t>Codex Florentinus</a:t>
            </a:r>
            <a:r>
              <a:rPr lang="el-GR" dirty="0">
                <a:latin typeface="Times New Roman"/>
                <a:cs typeface="Times New Roman"/>
              </a:rPr>
              <a:t>) που ανακαλύφθηκε εκ νέου στη Δύση τον ύστερο Μεσαίωνα, έδωσε το έναυσμα για την αναγέννηση της νομικής επιστήμης και μακροπρόθεσμα για την διαμόρφωση των συγχρόνων εννόμων </a:t>
            </a:r>
            <a:r>
              <a:rPr lang="el-GR" dirty="0" smtClean="0">
                <a:latin typeface="Times New Roman"/>
                <a:cs typeface="Times New Roman"/>
              </a:rPr>
              <a:t>τάξεων.</a:t>
            </a:r>
            <a:r>
              <a:rPr lang="en-US" dirty="0" smtClean="0">
                <a:latin typeface="Times New Roman"/>
                <a:cs typeface="Times New Roman"/>
              </a:rPr>
              <a:t> </a:t>
            </a:r>
            <a:r>
              <a:rPr lang="el-GR" dirty="0" smtClean="0">
                <a:latin typeface="Times New Roman"/>
                <a:ea typeface="ＭＳ 明朝"/>
                <a:cs typeface="Times New Roman"/>
              </a:rPr>
              <a:t> </a:t>
            </a:r>
            <a:endParaRPr lang="en-US" dirty="0">
              <a:latin typeface="Times New Roman"/>
              <a:cs typeface="Times New Roman"/>
            </a:endParaRPr>
          </a:p>
        </p:txBody>
      </p:sp>
      <p:sp>
        <p:nvSpPr>
          <p:cNvPr id="3" name="Title 2"/>
          <p:cNvSpPr>
            <a:spLocks noGrp="1"/>
          </p:cNvSpPr>
          <p:nvPr>
            <p:ph type="title"/>
          </p:nvPr>
        </p:nvSpPr>
        <p:spPr/>
        <p:txBody>
          <a:bodyPr/>
          <a:lstStyle/>
          <a:p>
            <a:r>
              <a:rPr lang="el-GR" dirty="0">
                <a:latin typeface="Cambria"/>
                <a:ea typeface="ＭＳ 明朝"/>
                <a:cs typeface="Times New Roman"/>
              </a:rPr>
              <a:t>Ο Πανδέκτης (</a:t>
            </a:r>
            <a:r>
              <a:rPr lang="el-GR" i="1" dirty="0" err="1">
                <a:latin typeface="Cambria"/>
                <a:ea typeface="ＭＳ 明朝"/>
                <a:cs typeface="Times New Roman"/>
              </a:rPr>
              <a:t>Digesta</a:t>
            </a:r>
            <a:r>
              <a:rPr lang="el-GR" dirty="0">
                <a:latin typeface="Cambria"/>
                <a:ea typeface="ＭＳ 明朝"/>
                <a:cs typeface="Times New Roman"/>
              </a:rPr>
              <a:t>)</a:t>
            </a:r>
            <a:r>
              <a:rPr lang="en-US" dirty="0"/>
              <a:t> </a:t>
            </a:r>
          </a:p>
        </p:txBody>
      </p:sp>
    </p:spTree>
    <p:extLst>
      <p:ext uri="{BB962C8B-B14F-4D97-AF65-F5344CB8AC3E}">
        <p14:creationId xmlns:p14="http://schemas.microsoft.com/office/powerpoint/2010/main" val="15537002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lorentinaMS.JPG"/>
          <p:cNvPicPr>
            <a:picLocks noGrp="1" noChangeAspect="1"/>
          </p:cNvPicPr>
          <p:nvPr>
            <p:ph idx="1"/>
          </p:nvPr>
        </p:nvPicPr>
        <p:blipFill>
          <a:blip r:embed="rId2">
            <a:extLst>
              <a:ext uri="{28A0092B-C50C-407E-A947-70E740481C1C}">
                <a14:useLocalDpi xmlns:a14="http://schemas.microsoft.com/office/drawing/2010/main" val="0"/>
              </a:ext>
            </a:extLst>
          </a:blip>
          <a:srcRect t="27701" b="27701"/>
          <a:stretch>
            <a:fillRect/>
          </a:stretch>
        </p:blipFill>
        <p:spPr/>
      </p:pic>
      <p:sp>
        <p:nvSpPr>
          <p:cNvPr id="3" name="Title 2"/>
          <p:cNvSpPr>
            <a:spLocks noGrp="1"/>
          </p:cNvSpPr>
          <p:nvPr>
            <p:ph type="title"/>
          </p:nvPr>
        </p:nvSpPr>
        <p:spPr/>
        <p:txBody>
          <a:bodyPr/>
          <a:lstStyle/>
          <a:p>
            <a:r>
              <a:rPr lang="en-GB" dirty="0" err="1" smtClean="0"/>
              <a:t>Florentina</a:t>
            </a:r>
            <a:r>
              <a:rPr lang="en-GB" dirty="0" smtClean="0"/>
              <a:t> - </a:t>
            </a:r>
            <a:r>
              <a:rPr lang="en-GB" dirty="0" err="1" smtClean="0"/>
              <a:t>Digesta</a:t>
            </a:r>
            <a:endParaRPr lang="en-US" dirty="0"/>
          </a:p>
        </p:txBody>
      </p:sp>
    </p:spTree>
    <p:extLst>
      <p:ext uri="{BB962C8B-B14F-4D97-AF65-F5344CB8AC3E}">
        <p14:creationId xmlns:p14="http://schemas.microsoft.com/office/powerpoint/2010/main" val="39447872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l-GR" i="1" dirty="0">
                <a:latin typeface="Calibri"/>
                <a:ea typeface="ＭＳ 明朝"/>
                <a:cs typeface="Times New Roman"/>
              </a:rPr>
              <a:t>Constitutio </a:t>
            </a:r>
            <a:r>
              <a:rPr lang="el-GR" i="1" dirty="0" err="1">
                <a:latin typeface="Calibri"/>
                <a:ea typeface="ＭＳ 明朝"/>
                <a:cs typeface="Times New Roman"/>
              </a:rPr>
              <a:t>Deo</a:t>
            </a:r>
            <a:r>
              <a:rPr lang="el-GR" i="1" dirty="0">
                <a:latin typeface="Calibri"/>
                <a:ea typeface="ＭＳ 明朝"/>
                <a:cs typeface="Times New Roman"/>
              </a:rPr>
              <a:t> </a:t>
            </a:r>
            <a:r>
              <a:rPr lang="el-GR" i="1" dirty="0" err="1">
                <a:latin typeface="Calibri"/>
                <a:ea typeface="ＭＳ 明朝"/>
                <a:cs typeface="Times New Roman"/>
              </a:rPr>
              <a:t>Auctore</a:t>
            </a:r>
            <a:r>
              <a:rPr lang="el-GR" dirty="0">
                <a:latin typeface="Calibri"/>
                <a:ea typeface="ＭＳ 明朝"/>
                <a:cs typeface="Times New Roman"/>
              </a:rPr>
              <a:t> της 15</a:t>
            </a:r>
            <a:r>
              <a:rPr lang="el-GR" baseline="30000" dirty="0">
                <a:latin typeface="Calibri"/>
                <a:ea typeface="ＭＳ 明朝"/>
                <a:cs typeface="Times New Roman"/>
              </a:rPr>
              <a:t>ης</a:t>
            </a:r>
            <a:r>
              <a:rPr lang="el-GR" dirty="0">
                <a:latin typeface="Calibri"/>
                <a:ea typeface="ＭＳ 明朝"/>
                <a:cs typeface="Times New Roman"/>
              </a:rPr>
              <a:t> Δεκεμβρίου 530 μ.Χ., ο Ιουστινιανός αναθέτει την κωδικοποίηση των έργων των Ρωμαίων νομικών </a:t>
            </a:r>
            <a:endParaRPr lang="el-GR" dirty="0" smtClean="0">
              <a:latin typeface="Calibri"/>
              <a:ea typeface="ＭＳ 明朝"/>
              <a:cs typeface="Times New Roman"/>
            </a:endParaRPr>
          </a:p>
          <a:p>
            <a:r>
              <a:rPr lang="el-GR" dirty="0" smtClean="0">
                <a:latin typeface="Calibri"/>
                <a:ea typeface="ＭＳ 明朝"/>
                <a:cs typeface="Times New Roman"/>
              </a:rPr>
              <a:t>Τριβωνιανός </a:t>
            </a:r>
            <a:r>
              <a:rPr lang="el-GR" dirty="0">
                <a:latin typeface="Calibri"/>
                <a:ea typeface="ＭＳ 明朝"/>
                <a:cs typeface="Times New Roman"/>
              </a:rPr>
              <a:t>(</a:t>
            </a:r>
            <a:r>
              <a:rPr lang="el-GR" dirty="0" smtClean="0">
                <a:latin typeface="Calibri"/>
                <a:ea typeface="ＭＳ 明朝"/>
                <a:cs typeface="Times New Roman"/>
              </a:rPr>
              <a:t>σπουδαίος νομικό</a:t>
            </a:r>
            <a:r>
              <a:rPr lang="el-GR" dirty="0">
                <a:latin typeface="Calibri"/>
                <a:ea typeface="ＭＳ 明朝"/>
                <a:cs typeface="Times New Roman"/>
              </a:rPr>
              <a:t>ς</a:t>
            </a:r>
            <a:r>
              <a:rPr lang="el-GR" dirty="0" smtClean="0">
                <a:latin typeface="Calibri"/>
                <a:ea typeface="ＭＳ 明朝"/>
                <a:cs typeface="Times New Roman"/>
              </a:rPr>
              <a:t> </a:t>
            </a:r>
            <a:r>
              <a:rPr lang="el-GR" dirty="0">
                <a:latin typeface="Calibri"/>
                <a:ea typeface="ＭＳ 明朝"/>
                <a:cs typeface="Times New Roman"/>
              </a:rPr>
              <a:t>που έχει λάβει το αξίωμα του </a:t>
            </a:r>
            <a:r>
              <a:rPr lang="fr-FR" i="1" dirty="0">
                <a:latin typeface="Calibri"/>
                <a:ea typeface="ＭＳ 明朝"/>
                <a:cs typeface="Times New Roman"/>
              </a:rPr>
              <a:t>Q</a:t>
            </a:r>
            <a:r>
              <a:rPr lang="el-GR" i="1" dirty="0" err="1">
                <a:latin typeface="Calibri"/>
                <a:ea typeface="ＭＳ 明朝"/>
                <a:cs typeface="Times New Roman"/>
              </a:rPr>
              <a:t>uaestor</a:t>
            </a:r>
            <a:r>
              <a:rPr lang="el-GR" i="1" dirty="0">
                <a:latin typeface="Calibri"/>
                <a:ea typeface="ＭＳ 明朝"/>
                <a:cs typeface="Times New Roman"/>
              </a:rPr>
              <a:t> </a:t>
            </a:r>
            <a:r>
              <a:rPr lang="el-GR" i="1" dirty="0" err="1">
                <a:latin typeface="Calibri"/>
                <a:ea typeface="ＭＳ 明朝"/>
                <a:cs typeface="Times New Roman"/>
              </a:rPr>
              <a:t>Sacri</a:t>
            </a:r>
            <a:r>
              <a:rPr lang="el-GR" i="1" dirty="0">
                <a:latin typeface="Calibri"/>
                <a:ea typeface="ＭＳ 明朝"/>
                <a:cs typeface="Times New Roman"/>
              </a:rPr>
              <a:t> </a:t>
            </a:r>
            <a:r>
              <a:rPr lang="el-GR" i="1" dirty="0" err="1">
                <a:latin typeface="Calibri"/>
                <a:ea typeface="ＭＳ 明朝"/>
                <a:cs typeface="Times New Roman"/>
              </a:rPr>
              <a:t>Palatii</a:t>
            </a:r>
            <a:r>
              <a:rPr lang="el-GR" i="1" dirty="0">
                <a:latin typeface="Calibri"/>
                <a:ea typeface="ＭＳ 明朝"/>
                <a:cs typeface="Times New Roman"/>
              </a:rPr>
              <a:t>, </a:t>
            </a:r>
            <a:r>
              <a:rPr lang="el-GR" dirty="0">
                <a:latin typeface="Calibri"/>
                <a:ea typeface="ＭＳ 明朝"/>
                <a:cs typeface="Times New Roman"/>
              </a:rPr>
              <a:t>αντίστοιχο σημερινού υπουργού δικαιοσύνης</a:t>
            </a:r>
            <a:r>
              <a:rPr lang="el-GR" dirty="0" smtClean="0">
                <a:latin typeface="Calibri"/>
                <a:ea typeface="ＭＳ 明朝"/>
                <a:cs typeface="Times New Roman"/>
              </a:rPr>
              <a:t>) </a:t>
            </a:r>
            <a:r>
              <a:rPr lang="mr-IN" dirty="0" smtClean="0">
                <a:latin typeface="Calibri"/>
                <a:ea typeface="ＭＳ 明朝"/>
                <a:cs typeface="Times New Roman"/>
              </a:rPr>
              <a:t>–</a:t>
            </a:r>
            <a:r>
              <a:rPr lang="el-GR" dirty="0" smtClean="0">
                <a:latin typeface="Calibri"/>
                <a:ea typeface="ＭＳ 明朝"/>
                <a:cs typeface="Times New Roman"/>
              </a:rPr>
              <a:t> χρησιμοποιεί τη νομική βιβλιοθήκη του.</a:t>
            </a:r>
            <a:endParaRPr lang="en-GB" dirty="0" smtClean="0">
              <a:latin typeface="Calibri"/>
              <a:ea typeface="ＭＳ 明朝"/>
              <a:cs typeface="Times New Roman"/>
            </a:endParaRPr>
          </a:p>
          <a:p>
            <a:r>
              <a:rPr lang="el-GR" dirty="0" smtClean="0">
                <a:latin typeface="Calibri"/>
                <a:ea typeface="ＭＳ 明朝"/>
                <a:cs typeface="Times New Roman"/>
              </a:rPr>
              <a:t>17μελή </a:t>
            </a:r>
            <a:r>
              <a:rPr lang="el-GR" dirty="0">
                <a:latin typeface="Calibri"/>
                <a:ea typeface="ＭＳ 明朝"/>
                <a:cs typeface="Times New Roman"/>
              </a:rPr>
              <a:t>επιτροπή, απαρτιζόμενη από δημόσιους λειτουργούς, δικηγόρους και καθηγητές νομικής: </a:t>
            </a:r>
            <a:r>
              <a:rPr lang="el-GR" dirty="0">
                <a:highlight>
                  <a:srgbClr val="FFFF00"/>
                </a:highlight>
                <a:latin typeface="Calibri"/>
                <a:ea typeface="ＭＳ 明朝"/>
                <a:cs typeface="Times New Roman"/>
              </a:rPr>
              <a:t>τους</a:t>
            </a:r>
            <a:r>
              <a:rPr lang="el-GR" dirty="0">
                <a:latin typeface="Calibri"/>
                <a:ea typeface="ＭＳ 明朝"/>
                <a:cs typeface="Times New Roman"/>
              </a:rPr>
              <a:t> Θεόφιλο και </a:t>
            </a:r>
            <a:r>
              <a:rPr lang="el-GR" dirty="0" err="1">
                <a:latin typeface="Calibri"/>
                <a:ea typeface="ＭＳ 明朝"/>
                <a:cs typeface="Times New Roman"/>
              </a:rPr>
              <a:t>Κρατίνο</a:t>
            </a:r>
            <a:r>
              <a:rPr lang="el-GR" dirty="0">
                <a:latin typeface="Calibri"/>
                <a:ea typeface="ＭＳ 明朝"/>
                <a:cs typeface="Times New Roman"/>
              </a:rPr>
              <a:t> από την Κωνσταντινούπολη και </a:t>
            </a:r>
            <a:r>
              <a:rPr lang="el-GR" dirty="0">
                <a:highlight>
                  <a:srgbClr val="FFFF00"/>
                </a:highlight>
                <a:latin typeface="Calibri"/>
                <a:ea typeface="ＭＳ 明朝"/>
                <a:cs typeface="Times New Roman"/>
              </a:rPr>
              <a:t>τους</a:t>
            </a:r>
            <a:r>
              <a:rPr lang="el-GR" dirty="0">
                <a:latin typeface="Calibri"/>
                <a:ea typeface="ＭＳ 明朝"/>
                <a:cs typeface="Times New Roman"/>
              </a:rPr>
              <a:t> Δωρόθεο και </a:t>
            </a:r>
            <a:r>
              <a:rPr lang="el-GR" dirty="0" err="1">
                <a:latin typeface="Calibri"/>
                <a:ea typeface="ＭＳ 明朝"/>
                <a:cs typeface="Times New Roman"/>
              </a:rPr>
              <a:t>Ανατόλιο</a:t>
            </a:r>
            <a:r>
              <a:rPr lang="el-GR" dirty="0">
                <a:latin typeface="Calibri"/>
                <a:ea typeface="ＭＳ 明朝"/>
                <a:cs typeface="Times New Roman"/>
              </a:rPr>
              <a:t> από τη Βηρυτό. </a:t>
            </a:r>
            <a:endParaRPr lang="en-US" dirty="0"/>
          </a:p>
        </p:txBody>
      </p:sp>
      <p:sp>
        <p:nvSpPr>
          <p:cNvPr id="3" name="Title 2"/>
          <p:cNvSpPr>
            <a:spLocks noGrp="1"/>
          </p:cNvSpPr>
          <p:nvPr>
            <p:ph type="title"/>
          </p:nvPr>
        </p:nvSpPr>
        <p:spPr/>
        <p:txBody>
          <a:bodyPr/>
          <a:lstStyle/>
          <a:p>
            <a:r>
              <a:rPr lang="el-GR" b="1" dirty="0">
                <a:latin typeface="Calibri"/>
                <a:ea typeface="ＭＳ 明朝"/>
                <a:cs typeface="Times New Roman"/>
              </a:rPr>
              <a:t>Η νομοπαρασκευαστική επιτροπή</a:t>
            </a:r>
            <a:r>
              <a:rPr lang="en-US" dirty="0"/>
              <a:t> </a:t>
            </a:r>
          </a:p>
        </p:txBody>
      </p:sp>
    </p:spTree>
    <p:extLst>
      <p:ext uri="{BB962C8B-B14F-4D97-AF65-F5344CB8AC3E}">
        <p14:creationId xmlns:p14="http://schemas.microsoft.com/office/powerpoint/2010/main" val="40494806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l-GR" dirty="0"/>
              <a:t>Η επιτροπή θα συγκεντρώσει αποσπάσματα από τα έργα Ρωμαίων νομικών σε ένα ενιαίο έργο, κατατάσσοντάς τα υπό θεματικούς τίτλους. </a:t>
            </a:r>
            <a:endParaRPr lang="en-GB" dirty="0" smtClean="0"/>
          </a:p>
          <a:p>
            <a:r>
              <a:rPr lang="en-GB" dirty="0" err="1" smtClean="0"/>
              <a:t>Digesta</a:t>
            </a:r>
            <a:r>
              <a:rPr lang="en-GB" dirty="0" smtClean="0"/>
              <a:t>= </a:t>
            </a:r>
            <a:r>
              <a:rPr lang="el-GR" dirty="0" smtClean="0"/>
              <a:t>όρος </a:t>
            </a:r>
            <a:r>
              <a:rPr lang="el-GR" dirty="0"/>
              <a:t>που χρησιμοποιούν ήδη οι κλασικοί Ρωμαίοι νομικοί σε έργα τους, εκ του </a:t>
            </a:r>
            <a:r>
              <a:rPr lang="en-US" dirty="0" err="1"/>
              <a:t>digerere</a:t>
            </a:r>
            <a:r>
              <a:rPr lang="el-GR" dirty="0"/>
              <a:t> = κατατάσσω</a:t>
            </a:r>
            <a:r>
              <a:rPr lang="el-GR" dirty="0" smtClean="0"/>
              <a:t>)</a:t>
            </a:r>
            <a:endParaRPr lang="en-GB" dirty="0" smtClean="0"/>
          </a:p>
          <a:p>
            <a:r>
              <a:rPr lang="el-GR" dirty="0" smtClean="0"/>
              <a:t>Κατατάσσουν άνω </a:t>
            </a:r>
            <a:r>
              <a:rPr lang="el-GR" dirty="0"/>
              <a:t>των </a:t>
            </a:r>
            <a:r>
              <a:rPr lang="el-GR" dirty="0" smtClean="0"/>
              <a:t>9.000 </a:t>
            </a:r>
            <a:r>
              <a:rPr lang="el-GR" dirty="0"/>
              <a:t>αποσπασμάτων ανά θέμα, σε ένα έργο 50 </a:t>
            </a:r>
            <a:r>
              <a:rPr lang="el-GR" dirty="0" smtClean="0"/>
              <a:t>βιβλίων</a:t>
            </a:r>
            <a:r>
              <a:rPr lang="el-GR" dirty="0"/>
              <a:t>.</a:t>
            </a:r>
            <a:endParaRPr lang="el-GR" dirty="0" smtClean="0"/>
          </a:p>
          <a:p>
            <a:r>
              <a:rPr lang="el-GR" dirty="0" smtClean="0"/>
              <a:t>Ολοκληρώθηκε σε </a:t>
            </a:r>
            <a:r>
              <a:rPr lang="el-GR" dirty="0"/>
              <a:t>μόλις τρία χρόνια αντί των δέκα που είχαν αρχικά προγραμματισθεί.</a:t>
            </a:r>
            <a:endParaRPr lang="en-US" dirty="0"/>
          </a:p>
          <a:p>
            <a:endParaRPr lang="en-US" dirty="0"/>
          </a:p>
        </p:txBody>
      </p:sp>
      <p:sp>
        <p:nvSpPr>
          <p:cNvPr id="3" name="Title 2"/>
          <p:cNvSpPr>
            <a:spLocks noGrp="1"/>
          </p:cNvSpPr>
          <p:nvPr>
            <p:ph type="title"/>
          </p:nvPr>
        </p:nvSpPr>
        <p:spPr/>
        <p:txBody>
          <a:bodyPr/>
          <a:lstStyle/>
          <a:p>
            <a:r>
              <a:rPr lang="el-GR" sz="4400" i="1" dirty="0"/>
              <a:t>Πανδέκτης</a:t>
            </a:r>
            <a:r>
              <a:rPr lang="el-GR" sz="4400" dirty="0"/>
              <a:t> ή </a:t>
            </a:r>
            <a:r>
              <a:rPr lang="el-GR" sz="4400" i="1" dirty="0" err="1" smtClean="0"/>
              <a:t>Digesta</a:t>
            </a:r>
            <a:r>
              <a:rPr lang="el-GR" sz="4400" dirty="0" smtClean="0"/>
              <a:t>, 533 μ.Χ.</a:t>
            </a:r>
            <a:endParaRPr lang="en-US" sz="4400" dirty="0"/>
          </a:p>
        </p:txBody>
      </p:sp>
    </p:spTree>
    <p:extLst>
      <p:ext uri="{BB962C8B-B14F-4D97-AF65-F5344CB8AC3E}">
        <p14:creationId xmlns:p14="http://schemas.microsoft.com/office/powerpoint/2010/main" val="26437078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48348"/>
            <a:ext cx="4445255" cy="4609652"/>
          </a:xfrm>
        </p:spPr>
        <p:txBody>
          <a:bodyPr>
            <a:normAutofit fontScale="77500" lnSpcReduction="20000"/>
          </a:bodyPr>
          <a:lstStyle/>
          <a:p>
            <a:r>
              <a:rPr lang="el-GR" dirty="0" smtClean="0"/>
              <a:t>Εξέγερση οπαδών ομάδων Ιπποδρόμου</a:t>
            </a:r>
          </a:p>
          <a:p>
            <a:r>
              <a:rPr lang="el-GR" dirty="0" smtClean="0"/>
              <a:t>30.000 νεκροί</a:t>
            </a:r>
          </a:p>
          <a:p>
            <a:r>
              <a:rPr lang="el-GR" dirty="0" smtClean="0"/>
              <a:t>Σχέση με την ταχεία ολοκλήρωση του Πανδέκτη;</a:t>
            </a:r>
          </a:p>
          <a:p>
            <a:r>
              <a:rPr lang="el-GR" dirty="0"/>
              <a:t>Η</a:t>
            </a:r>
            <a:r>
              <a:rPr lang="el-GR" dirty="0" smtClean="0"/>
              <a:t> </a:t>
            </a:r>
            <a:r>
              <a:rPr lang="el-GR" dirty="0"/>
              <a:t>ταχύτητα της σύνθεσής του από διαφορετικά χέρια είναι εμφανή, σε βάρος ενίοτε της σαφήνειας και ομοιογένειας του τελικού κειμένου</a:t>
            </a:r>
            <a:r>
              <a:rPr lang="el-GR" dirty="0" smtClean="0"/>
              <a:t>.</a:t>
            </a:r>
          </a:p>
          <a:p>
            <a:r>
              <a:rPr lang="el-GR" dirty="0"/>
              <a:t>Η ηγεσία </a:t>
            </a:r>
            <a:r>
              <a:rPr lang="el-GR" dirty="0" smtClean="0"/>
              <a:t>θωρακίζεται </a:t>
            </a:r>
            <a:r>
              <a:rPr lang="el-GR" dirty="0"/>
              <a:t>από την </a:t>
            </a:r>
            <a:r>
              <a:rPr lang="el-GR" dirty="0" smtClean="0"/>
              <a:t>αυτοκράτειρα </a:t>
            </a:r>
            <a:r>
              <a:rPr lang="el-GR" dirty="0"/>
              <a:t>Θεοδώρας, που </a:t>
            </a:r>
            <a:r>
              <a:rPr lang="el-GR" dirty="0" smtClean="0"/>
              <a:t>κατά </a:t>
            </a:r>
            <a:r>
              <a:rPr lang="el-GR" dirty="0"/>
              <a:t>τη Στάση του Νίκα (532 μ.Χ.) με τη στάση της θα διασώσει τη βασιλεία </a:t>
            </a:r>
            <a:r>
              <a:rPr lang="el-GR" dirty="0" smtClean="0"/>
              <a:t>του Ιουστινιανού. </a:t>
            </a:r>
          </a:p>
          <a:p>
            <a:r>
              <a:rPr lang="el-GR" dirty="0" smtClean="0"/>
              <a:t>Με </a:t>
            </a:r>
            <a:r>
              <a:rPr lang="el-GR" dirty="0"/>
              <a:t>τον τρόπο αυτό συμβάλλει κι εκείνη </a:t>
            </a:r>
            <a:r>
              <a:rPr lang="el-GR" dirty="0" smtClean="0"/>
              <a:t>στη </a:t>
            </a:r>
            <a:r>
              <a:rPr lang="el-GR" dirty="0"/>
              <a:t>μεγάλη κωδικοποίηση του Ρωμαϊκού Δικαίου που ολοκληρώνεται με την θέση σε εφαρμογή ένα χρόνο αργότερα του Πανδέκτη (533 μ.Χ.</a:t>
            </a:r>
            <a:r>
              <a:rPr lang="el-GR" dirty="0" smtClean="0"/>
              <a:t>)</a:t>
            </a:r>
            <a:r>
              <a:rPr lang="el-GR" dirty="0"/>
              <a:t>.</a:t>
            </a:r>
            <a:endParaRPr lang="en-US" dirty="0"/>
          </a:p>
        </p:txBody>
      </p:sp>
      <p:sp>
        <p:nvSpPr>
          <p:cNvPr id="3" name="Title 2"/>
          <p:cNvSpPr>
            <a:spLocks noGrp="1"/>
          </p:cNvSpPr>
          <p:nvPr>
            <p:ph type="title"/>
          </p:nvPr>
        </p:nvSpPr>
        <p:spPr/>
        <p:txBody>
          <a:bodyPr/>
          <a:lstStyle/>
          <a:p>
            <a:r>
              <a:rPr lang="el-GR" dirty="0" smtClean="0"/>
              <a:t>Στάση Νίκα 532 μ.Χ.</a:t>
            </a:r>
            <a:endParaRPr lang="en-US" dirty="0"/>
          </a:p>
        </p:txBody>
      </p:sp>
      <p:pic>
        <p:nvPicPr>
          <p:cNvPr id="4" name="Picture 3" descr="Trenches-Cyprus-Hippodrome-Mosai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9964" y="1931551"/>
            <a:ext cx="3999528" cy="2134960"/>
          </a:xfrm>
          <a:prstGeom prst="rect">
            <a:avLst/>
          </a:prstGeom>
        </p:spPr>
      </p:pic>
      <p:pic>
        <p:nvPicPr>
          <p:cNvPr id="5" name="Picture 4" descr="3abd7d269108706183d6c1304fc8f826--roman-mosaics-the-empres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3694" y="3947749"/>
            <a:ext cx="2485548" cy="3130413"/>
          </a:xfrm>
          <a:prstGeom prst="rect">
            <a:avLst/>
          </a:prstGeom>
        </p:spPr>
      </p:pic>
    </p:spTree>
    <p:extLst>
      <p:ext uri="{BB962C8B-B14F-4D97-AF65-F5344CB8AC3E}">
        <p14:creationId xmlns:p14="http://schemas.microsoft.com/office/powerpoint/2010/main" val="13594597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l-GR" dirty="0" smtClean="0">
                <a:latin typeface="Calibri"/>
                <a:ea typeface="ＭＳ 明朝"/>
                <a:cs typeface="Times New Roman"/>
              </a:rPr>
              <a:t>Ανθολόγιο </a:t>
            </a:r>
            <a:r>
              <a:rPr lang="el-GR" dirty="0">
                <a:latin typeface="Calibri"/>
                <a:ea typeface="ＭＳ 明朝"/>
                <a:cs typeface="Times New Roman"/>
              </a:rPr>
              <a:t>των απόψεων των σημαντικότερων Ρωμαίων </a:t>
            </a:r>
            <a:r>
              <a:rPr lang="el-GR" dirty="0" smtClean="0">
                <a:latin typeface="Calibri"/>
                <a:ea typeface="ＭＳ 明朝"/>
                <a:cs typeface="Times New Roman"/>
              </a:rPr>
              <a:t>νομικών</a:t>
            </a:r>
          </a:p>
          <a:p>
            <a:r>
              <a:rPr lang="el-GR" dirty="0" smtClean="0">
                <a:latin typeface="Calibri"/>
                <a:ea typeface="ＭＳ 明朝"/>
                <a:cs typeface="Times New Roman"/>
              </a:rPr>
              <a:t>Ένα </a:t>
            </a:r>
            <a:r>
              <a:rPr lang="el-GR" dirty="0">
                <a:latin typeface="Calibri"/>
                <a:ea typeface="ＭＳ 明朝"/>
                <a:cs typeface="Times New Roman"/>
              </a:rPr>
              <a:t>είδος εγκυκλοπαίδειας της νομικής επιστήμης. </a:t>
            </a:r>
            <a:endParaRPr lang="el-GR" dirty="0" smtClean="0">
              <a:latin typeface="Calibri"/>
              <a:ea typeface="ＭＳ 明朝"/>
              <a:cs typeface="Times New Roman"/>
            </a:endParaRPr>
          </a:p>
          <a:p>
            <a:r>
              <a:rPr lang="el-GR" dirty="0">
                <a:latin typeface="Calibri"/>
                <a:ea typeface="ＭＳ 明朝"/>
                <a:cs typeface="Times New Roman"/>
              </a:rPr>
              <a:t>Μ</a:t>
            </a:r>
            <a:r>
              <a:rPr lang="el-GR" dirty="0" smtClean="0">
                <a:latin typeface="Calibri"/>
                <a:ea typeface="ＭＳ 明朝"/>
                <a:cs typeface="Times New Roman"/>
              </a:rPr>
              <a:t>οναδική </a:t>
            </a:r>
            <a:r>
              <a:rPr lang="el-GR" dirty="0">
                <a:latin typeface="Calibri"/>
                <a:ea typeface="ＭＳ 明朝"/>
                <a:cs typeface="Times New Roman"/>
              </a:rPr>
              <a:t>μορφή νομοθετικού κειμένου με κανονιστική ισχύ, το οποίο βασίστηκε όχι σε νομοθετικές διατάξεις, αλλά στις επιστημονικές </a:t>
            </a:r>
            <a:r>
              <a:rPr lang="el-GR" dirty="0" smtClean="0">
                <a:latin typeface="Calibri"/>
                <a:ea typeface="ＭＳ 明朝"/>
                <a:cs typeface="Times New Roman"/>
              </a:rPr>
              <a:t>απόψεις νομικών.</a:t>
            </a:r>
          </a:p>
          <a:p>
            <a:r>
              <a:rPr lang="el-GR" dirty="0">
                <a:latin typeface="Calibri"/>
                <a:ea typeface="ＭＳ 明朝"/>
                <a:cs typeface="Times New Roman"/>
              </a:rPr>
              <a:t>Α</a:t>
            </a:r>
            <a:r>
              <a:rPr lang="el-GR" dirty="0" smtClean="0">
                <a:latin typeface="Calibri"/>
                <a:ea typeface="ＭＳ 明朝"/>
                <a:cs typeface="Times New Roman"/>
              </a:rPr>
              <a:t>ποσπάσματα </a:t>
            </a:r>
            <a:r>
              <a:rPr lang="el-GR" dirty="0">
                <a:latin typeface="Calibri"/>
                <a:ea typeface="ＭＳ 明朝"/>
                <a:cs typeface="Times New Roman"/>
              </a:rPr>
              <a:t>από 39 συνολικά </a:t>
            </a:r>
            <a:r>
              <a:rPr lang="el-GR" dirty="0" smtClean="0">
                <a:latin typeface="Calibri"/>
                <a:ea typeface="ＭＳ 明朝"/>
                <a:cs typeface="Times New Roman"/>
              </a:rPr>
              <a:t>νομικούς (από 82 π.Χ.-4</a:t>
            </a:r>
            <a:r>
              <a:rPr lang="el-GR" baseline="30000" dirty="0" smtClean="0">
                <a:latin typeface="Calibri"/>
                <a:ea typeface="ＭＳ 明朝"/>
                <a:cs typeface="Times New Roman"/>
              </a:rPr>
              <a:t>ο</a:t>
            </a:r>
            <a:r>
              <a:rPr lang="el-GR" dirty="0" smtClean="0">
                <a:latin typeface="Calibri"/>
                <a:ea typeface="ＭＳ 明朝"/>
                <a:cs typeface="Times New Roman"/>
              </a:rPr>
              <a:t> αι).</a:t>
            </a:r>
            <a:r>
              <a:rPr lang="en-US" dirty="0" smtClean="0"/>
              <a:t> </a:t>
            </a:r>
            <a:endParaRPr lang="el-GR" dirty="0" smtClean="0"/>
          </a:p>
          <a:p>
            <a:r>
              <a:rPr lang="el-GR" dirty="0" smtClean="0">
                <a:latin typeface="Calibri"/>
                <a:ea typeface="ＭＳ 明朝"/>
                <a:cs typeface="Times New Roman"/>
              </a:rPr>
              <a:t>Κυριαρχούν </a:t>
            </a:r>
            <a:r>
              <a:rPr lang="el-GR" dirty="0">
                <a:latin typeface="Calibri"/>
                <a:ea typeface="ＭＳ 明朝"/>
                <a:cs typeface="Times New Roman"/>
              </a:rPr>
              <a:t>τα έργα του </a:t>
            </a:r>
            <a:r>
              <a:rPr lang="el-GR" dirty="0" err="1">
                <a:latin typeface="Calibri"/>
                <a:ea typeface="ＭＳ 明朝"/>
                <a:cs typeface="Times New Roman"/>
              </a:rPr>
              <a:t>Ουλπιανού</a:t>
            </a:r>
            <a:r>
              <a:rPr lang="el-GR" dirty="0">
                <a:latin typeface="Calibri"/>
                <a:ea typeface="ＭＳ 明朝"/>
                <a:cs typeface="Times New Roman"/>
              </a:rPr>
              <a:t>, του Παύλου και του Γάιου (οι τρεις τους καταλαμβάνουν συνολικά πάνω από το ήμισυ του Πανδέκτη). </a:t>
            </a:r>
            <a:endParaRPr lang="en-US" dirty="0"/>
          </a:p>
        </p:txBody>
      </p:sp>
      <p:sp>
        <p:nvSpPr>
          <p:cNvPr id="3" name="Title 2"/>
          <p:cNvSpPr>
            <a:spLocks noGrp="1"/>
          </p:cNvSpPr>
          <p:nvPr>
            <p:ph type="title"/>
          </p:nvPr>
        </p:nvSpPr>
        <p:spPr/>
        <p:txBody>
          <a:bodyPr/>
          <a:lstStyle/>
          <a:p>
            <a:r>
              <a:rPr lang="el-GR" b="1" dirty="0">
                <a:latin typeface="Calibri"/>
                <a:ea typeface="ＭＳ 明朝"/>
                <a:cs typeface="Times New Roman"/>
              </a:rPr>
              <a:t>Το περιεχόμενο του Πανδέκτη</a:t>
            </a:r>
            <a:r>
              <a:rPr lang="en-US" dirty="0"/>
              <a:t> </a:t>
            </a:r>
          </a:p>
        </p:txBody>
      </p:sp>
    </p:spTree>
    <p:extLst>
      <p:ext uri="{BB962C8B-B14F-4D97-AF65-F5344CB8AC3E}">
        <p14:creationId xmlns:p14="http://schemas.microsoft.com/office/powerpoint/2010/main" val="13439605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sz="2800" dirty="0" smtClean="0"/>
              <a:t>Διατηρούνται στους τίτλους τα έργα των νομικών</a:t>
            </a:r>
            <a:endParaRPr lang="en-US" sz="2800" dirty="0"/>
          </a:p>
        </p:txBody>
      </p:sp>
      <p:sp>
        <p:nvSpPr>
          <p:cNvPr id="2" name="Content Placeholder 1"/>
          <p:cNvSpPr>
            <a:spLocks noGrp="1"/>
          </p:cNvSpPr>
          <p:nvPr>
            <p:ph sz="quarter" idx="13"/>
          </p:nvPr>
        </p:nvSpPr>
        <p:spPr/>
        <p:txBody>
          <a:bodyPr>
            <a:normAutofit fontScale="92500" lnSpcReduction="10000"/>
          </a:bodyPr>
          <a:lstStyle/>
          <a:p>
            <a:r>
              <a:rPr lang="en-US" b="1" dirty="0"/>
              <a:t>1.1.0.  De iustitia et iure. </a:t>
            </a:r>
            <a:endParaRPr lang="en-US" dirty="0"/>
          </a:p>
          <a:p>
            <a:r>
              <a:rPr lang="en-US" dirty="0"/>
              <a:t> </a:t>
            </a:r>
            <a:r>
              <a:rPr lang="en-US" b="1" dirty="0" smtClean="0"/>
              <a:t>1.1.1</a:t>
            </a:r>
            <a:r>
              <a:rPr lang="en-US" b="1" dirty="0"/>
              <a:t>. </a:t>
            </a:r>
            <a:endParaRPr lang="en-US" dirty="0"/>
          </a:p>
          <a:p>
            <a:r>
              <a:rPr lang="en-US" b="1" i="1" dirty="0" err="1"/>
              <a:t>Ulpianus</a:t>
            </a:r>
            <a:r>
              <a:rPr lang="en-US" b="1" i="1" dirty="0"/>
              <a:t> </a:t>
            </a:r>
            <a:r>
              <a:rPr lang="en-US" b="1" i="1" dirty="0" err="1"/>
              <a:t>libro</a:t>
            </a:r>
            <a:r>
              <a:rPr lang="en-US" b="1" i="1" dirty="0"/>
              <a:t> primo </a:t>
            </a:r>
            <a:r>
              <a:rPr lang="en-US" b="1" i="1" dirty="0" err="1"/>
              <a:t>institutionum</a:t>
            </a:r>
            <a:r>
              <a:rPr lang="en-US" b="1" i="1" dirty="0"/>
              <a:t> </a:t>
            </a:r>
            <a:endParaRPr lang="en-US" dirty="0"/>
          </a:p>
          <a:p>
            <a:r>
              <a:rPr lang="en-US" b="1" dirty="0"/>
              <a:t>pr. </a:t>
            </a:r>
            <a:r>
              <a:rPr lang="en-US" b="1" dirty="0" err="1"/>
              <a:t>Iuri</a:t>
            </a:r>
            <a:r>
              <a:rPr lang="en-US" b="1" dirty="0"/>
              <a:t> </a:t>
            </a:r>
            <a:r>
              <a:rPr lang="en-US" b="1" dirty="0" err="1"/>
              <a:t>operam</a:t>
            </a:r>
            <a:r>
              <a:rPr lang="en-US" b="1" dirty="0"/>
              <a:t> </a:t>
            </a:r>
            <a:r>
              <a:rPr lang="en-US" b="1" dirty="0" err="1"/>
              <a:t>daturum</a:t>
            </a:r>
            <a:r>
              <a:rPr lang="en-US" b="1" dirty="0"/>
              <a:t> </a:t>
            </a:r>
            <a:r>
              <a:rPr lang="en-US" b="1" dirty="0" err="1"/>
              <a:t>prius</a:t>
            </a:r>
            <a:r>
              <a:rPr lang="en-US" b="1" dirty="0"/>
              <a:t> </a:t>
            </a:r>
            <a:r>
              <a:rPr lang="en-US" b="1" dirty="0" err="1"/>
              <a:t>nosse</a:t>
            </a:r>
            <a:r>
              <a:rPr lang="en-US" b="1" dirty="0"/>
              <a:t> </a:t>
            </a:r>
            <a:r>
              <a:rPr lang="en-US" b="1" dirty="0" err="1"/>
              <a:t>oportet</a:t>
            </a:r>
            <a:r>
              <a:rPr lang="en-US" b="1" dirty="0"/>
              <a:t>, </a:t>
            </a:r>
            <a:r>
              <a:rPr lang="en-US" b="1" dirty="0" err="1"/>
              <a:t>unde</a:t>
            </a:r>
            <a:r>
              <a:rPr lang="en-US" b="1" dirty="0"/>
              <a:t> </a:t>
            </a:r>
            <a:r>
              <a:rPr lang="en-US" b="1" dirty="0" err="1"/>
              <a:t>nomen</a:t>
            </a:r>
            <a:r>
              <a:rPr lang="en-US" b="1" dirty="0"/>
              <a:t> iuris </a:t>
            </a:r>
            <a:r>
              <a:rPr lang="en-US" b="1" dirty="0" err="1"/>
              <a:t>descendat</a:t>
            </a:r>
            <a:r>
              <a:rPr lang="en-US" b="1" dirty="0"/>
              <a:t>. </a:t>
            </a:r>
            <a:r>
              <a:rPr lang="en-US" b="1" dirty="0" err="1"/>
              <a:t>est</a:t>
            </a:r>
            <a:r>
              <a:rPr lang="en-US" b="1" dirty="0"/>
              <a:t> </a:t>
            </a:r>
            <a:r>
              <a:rPr lang="en-US" b="1" dirty="0" err="1"/>
              <a:t>autem</a:t>
            </a:r>
            <a:r>
              <a:rPr lang="en-US" b="1" dirty="0"/>
              <a:t> a iustitia </a:t>
            </a:r>
            <a:r>
              <a:rPr lang="en-US" b="1" dirty="0" err="1"/>
              <a:t>appellatum</a:t>
            </a:r>
            <a:r>
              <a:rPr lang="en-US" b="1" dirty="0"/>
              <a:t>: </a:t>
            </a:r>
            <a:r>
              <a:rPr lang="en-US" b="1" dirty="0" err="1"/>
              <a:t>nam</a:t>
            </a:r>
            <a:r>
              <a:rPr lang="en-US" b="1" dirty="0"/>
              <a:t>, ut </a:t>
            </a:r>
            <a:r>
              <a:rPr lang="en-US" b="1" dirty="0" err="1"/>
              <a:t>eleganter</a:t>
            </a:r>
            <a:r>
              <a:rPr lang="en-US" b="1" dirty="0"/>
              <a:t> </a:t>
            </a:r>
            <a:r>
              <a:rPr lang="en-GB" b="1" dirty="0" err="1"/>
              <a:t>C</a:t>
            </a:r>
            <a:r>
              <a:rPr lang="en-US" b="1" dirty="0" err="1" smtClean="0"/>
              <a:t>elsus</a:t>
            </a:r>
            <a:r>
              <a:rPr lang="en-US" b="1" dirty="0" smtClean="0"/>
              <a:t> </a:t>
            </a:r>
            <a:r>
              <a:rPr lang="en-US" b="1" dirty="0" err="1"/>
              <a:t>definit</a:t>
            </a:r>
            <a:r>
              <a:rPr lang="en-US" b="1" dirty="0"/>
              <a:t>, ius </a:t>
            </a:r>
            <a:r>
              <a:rPr lang="en-US" b="1" dirty="0" err="1"/>
              <a:t>est</a:t>
            </a:r>
            <a:r>
              <a:rPr lang="en-US" b="1" dirty="0"/>
              <a:t> </a:t>
            </a:r>
            <a:r>
              <a:rPr lang="en-US" b="1" dirty="0" err="1"/>
              <a:t>ars</a:t>
            </a:r>
            <a:r>
              <a:rPr lang="en-US" b="1" dirty="0"/>
              <a:t> </a:t>
            </a:r>
            <a:r>
              <a:rPr lang="en-US" b="1" dirty="0" err="1"/>
              <a:t>boni</a:t>
            </a:r>
            <a:r>
              <a:rPr lang="en-US" b="1" dirty="0"/>
              <a:t> et </a:t>
            </a:r>
            <a:r>
              <a:rPr lang="en-US" b="1" dirty="0" err="1"/>
              <a:t>aequi</a:t>
            </a:r>
            <a:r>
              <a:rPr lang="en-US" b="1" dirty="0"/>
              <a:t>. </a:t>
            </a:r>
            <a:endParaRPr lang="en-US" dirty="0"/>
          </a:p>
          <a:p>
            <a:endParaRPr lang="en-US" dirty="0"/>
          </a:p>
        </p:txBody>
      </p:sp>
      <p:sp>
        <p:nvSpPr>
          <p:cNvPr id="5" name="Content Placeholder 4"/>
          <p:cNvSpPr>
            <a:spLocks noGrp="1"/>
          </p:cNvSpPr>
          <p:nvPr>
            <p:ph sz="quarter" idx="14"/>
          </p:nvPr>
        </p:nvSpPr>
        <p:spPr/>
        <p:txBody>
          <a:bodyPr>
            <a:normAutofit fontScale="85000" lnSpcReduction="20000"/>
          </a:bodyPr>
          <a:lstStyle/>
          <a:p>
            <a:r>
              <a:rPr lang="en-US" b="1" dirty="0"/>
              <a:t>Tit. 1. Concerning justice and law.</a:t>
            </a:r>
            <a:endParaRPr lang="en-US" dirty="0"/>
          </a:p>
          <a:p>
            <a:r>
              <a:rPr lang="en-US" dirty="0"/>
              <a:t>  </a:t>
            </a:r>
            <a:r>
              <a:rPr lang="en-US" b="1" dirty="0"/>
              <a:t>1. </a:t>
            </a:r>
            <a:r>
              <a:rPr lang="en-US" b="1" i="1" dirty="0" err="1"/>
              <a:t>Ulpianus</a:t>
            </a:r>
            <a:r>
              <a:rPr lang="en-US" b="1" i="1" dirty="0"/>
              <a:t>, Book I, Institutes</a:t>
            </a:r>
            <a:r>
              <a:rPr lang="en-US" b="1" dirty="0"/>
              <a:t>.</a:t>
            </a:r>
            <a:r>
              <a:rPr lang="en-US" dirty="0"/>
              <a:t> </a:t>
            </a:r>
            <a:endParaRPr lang="el-GR" dirty="0" smtClean="0"/>
          </a:p>
          <a:p>
            <a:r>
              <a:rPr lang="en-US" b="1" dirty="0" smtClean="0"/>
              <a:t>Those </a:t>
            </a:r>
            <a:r>
              <a:rPr lang="en-US" b="1" dirty="0"/>
              <a:t>who apply themselves to the study of law should know, in the first place, from whence the science is derived. The law obtains its name from justice; for (as </a:t>
            </a:r>
            <a:r>
              <a:rPr lang="en-US" b="1" dirty="0" err="1"/>
              <a:t>Celsus</a:t>
            </a:r>
            <a:r>
              <a:rPr lang="en-US" b="1" dirty="0"/>
              <a:t> elegantly says), law is the art of knowing what is good and just.</a:t>
            </a:r>
            <a:endParaRPr lang="en-US" dirty="0"/>
          </a:p>
          <a:p>
            <a:endParaRPr lang="en-US" dirty="0"/>
          </a:p>
        </p:txBody>
      </p:sp>
    </p:spTree>
    <p:extLst>
      <p:ext uri="{BB962C8B-B14F-4D97-AF65-F5344CB8AC3E}">
        <p14:creationId xmlns:p14="http://schemas.microsoft.com/office/powerpoint/2010/main" val="42721602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fontScale="92500" lnSpcReduction="10000"/>
          </a:bodyPr>
          <a:lstStyle/>
          <a:p>
            <a:r>
              <a:rPr lang="el-GR" dirty="0" smtClean="0">
                <a:latin typeface="Calibri"/>
                <a:ea typeface="ＭＳ 明朝"/>
                <a:cs typeface="Times New Roman"/>
              </a:rPr>
              <a:t>Ο Ιουστινιανός </a:t>
            </a:r>
            <a:r>
              <a:rPr lang="el-GR" dirty="0">
                <a:latin typeface="Calibri"/>
                <a:ea typeface="ＭＳ 明朝"/>
                <a:cs typeface="Times New Roman"/>
              </a:rPr>
              <a:t>εξουσιοδότησε τα μέλη της συντακτικής επιτροπής του Πανδέκτη να κάνουν παρεμβάσεις στα αυθεντικά κείμενα, με περικοπές, αλλαγές και συντομεύσεις όπου κρίθηκε σκόπιμο, τα λεγόμενα παρεμβλήματα (</a:t>
            </a:r>
            <a:r>
              <a:rPr lang="el-GR" i="1" dirty="0" err="1">
                <a:latin typeface="Calibri"/>
                <a:ea typeface="ＭＳ 明朝"/>
                <a:cs typeface="Times New Roman"/>
              </a:rPr>
              <a:t>interpolationes</a:t>
            </a:r>
            <a:r>
              <a:rPr lang="el-GR" dirty="0">
                <a:latin typeface="Calibri"/>
                <a:ea typeface="ＭＳ 明朝"/>
                <a:cs typeface="Times New Roman"/>
              </a:rPr>
              <a:t>). </a:t>
            </a:r>
            <a:endParaRPr lang="el-GR" dirty="0" smtClean="0">
              <a:latin typeface="Calibri"/>
              <a:ea typeface="ＭＳ 明朝"/>
              <a:cs typeface="Times New Roman"/>
            </a:endParaRPr>
          </a:p>
          <a:p>
            <a:r>
              <a:rPr lang="el-GR" dirty="0" smtClean="0">
                <a:latin typeface="Calibri"/>
                <a:ea typeface="ＭＳ 明朝"/>
                <a:cs typeface="Times New Roman"/>
              </a:rPr>
              <a:t>Με </a:t>
            </a:r>
            <a:r>
              <a:rPr lang="el-GR" dirty="0">
                <a:latin typeface="Calibri"/>
                <a:ea typeface="ＭＳ 明朝"/>
                <a:cs typeface="Times New Roman"/>
              </a:rPr>
              <a:t>τις παρεμβάσεις αυτές αντικαταστάθηκαν θεσμοί που ήταν πλέον αναχρονιστικοί </a:t>
            </a:r>
            <a:r>
              <a:rPr lang="el-GR" dirty="0" smtClean="0">
                <a:latin typeface="Calibri"/>
                <a:ea typeface="ＭＳ 明朝"/>
                <a:cs typeface="Times New Roman"/>
              </a:rPr>
              <a:t>και </a:t>
            </a:r>
            <a:r>
              <a:rPr lang="el-GR" dirty="0" err="1">
                <a:latin typeface="Calibri"/>
                <a:ea typeface="ＭＳ 明朝"/>
                <a:cs typeface="Times New Roman"/>
              </a:rPr>
              <a:t>συντομεύθηκαν</a:t>
            </a:r>
            <a:r>
              <a:rPr lang="el-GR" dirty="0">
                <a:latin typeface="Calibri"/>
                <a:ea typeface="ＭＳ 明朝"/>
                <a:cs typeface="Times New Roman"/>
              </a:rPr>
              <a:t> ορισμένα χωρία. </a:t>
            </a:r>
            <a:endParaRPr lang="el-GR" dirty="0" smtClean="0">
              <a:latin typeface="Calibri"/>
              <a:ea typeface="ＭＳ 明朝"/>
              <a:cs typeface="Times New Roman"/>
            </a:endParaRPr>
          </a:p>
          <a:p>
            <a:r>
              <a:rPr lang="el-GR" dirty="0" smtClean="0">
                <a:latin typeface="Calibri"/>
                <a:ea typeface="ＭＳ 明朝"/>
                <a:cs typeface="Times New Roman"/>
              </a:rPr>
              <a:t>Ιδίως </a:t>
            </a:r>
            <a:r>
              <a:rPr lang="el-GR" dirty="0">
                <a:latin typeface="Calibri"/>
                <a:ea typeface="ＭＳ 明朝"/>
                <a:cs typeface="Times New Roman"/>
              </a:rPr>
              <a:t>στις αρχές του 20</a:t>
            </a:r>
            <a:r>
              <a:rPr lang="el-GR" baseline="30000" dirty="0">
                <a:latin typeface="Calibri"/>
                <a:ea typeface="ＭＳ 明朝"/>
                <a:cs typeface="Times New Roman"/>
              </a:rPr>
              <a:t>ου </a:t>
            </a:r>
            <a:r>
              <a:rPr lang="el-GR" dirty="0">
                <a:latin typeface="Calibri"/>
                <a:ea typeface="ＭＳ 明朝"/>
                <a:cs typeface="Times New Roman"/>
              </a:rPr>
              <a:t>αιώνα, η ιστορική έρευνα είχε επιδοθεί σε υπέρμετρο βαθμό σε "κυνήγι" εντοπισμού των </a:t>
            </a:r>
            <a:r>
              <a:rPr lang="el-GR" dirty="0" smtClean="0">
                <a:latin typeface="Calibri"/>
                <a:ea typeface="ＭＳ 明朝"/>
                <a:cs typeface="Times New Roman"/>
              </a:rPr>
              <a:t>παρεμβλημάτων. </a:t>
            </a:r>
            <a:endParaRPr lang="en-US" dirty="0">
              <a:latin typeface="Cambria"/>
              <a:ea typeface="ＭＳ 明朝"/>
              <a:cs typeface="Times New Roman"/>
            </a:endParaRPr>
          </a:p>
          <a:p>
            <a:endParaRPr lang="en-US" dirty="0"/>
          </a:p>
        </p:txBody>
      </p:sp>
      <p:sp>
        <p:nvSpPr>
          <p:cNvPr id="2" name="Title 1"/>
          <p:cNvSpPr>
            <a:spLocks noGrp="1"/>
          </p:cNvSpPr>
          <p:nvPr>
            <p:ph type="title"/>
          </p:nvPr>
        </p:nvSpPr>
        <p:spPr/>
        <p:txBody>
          <a:bodyPr/>
          <a:lstStyle/>
          <a:p>
            <a:r>
              <a:rPr lang="el-GR" b="1" dirty="0">
                <a:latin typeface="Calibri"/>
                <a:ea typeface="ＭＳ 明朝"/>
                <a:cs typeface="Times New Roman"/>
              </a:rPr>
              <a:t>Τα παρεμβλήματα</a:t>
            </a:r>
            <a:r>
              <a:rPr lang="en-US" dirty="0"/>
              <a:t> </a:t>
            </a:r>
          </a:p>
        </p:txBody>
      </p:sp>
    </p:spTree>
    <p:extLst>
      <p:ext uri="{BB962C8B-B14F-4D97-AF65-F5344CB8AC3E}">
        <p14:creationId xmlns:p14="http://schemas.microsoft.com/office/powerpoint/2010/main" val="22094011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l-GR" dirty="0"/>
              <a:t>Η ύλη του Πανδέκτη (150.000 στίχοι) κατανεμήθηκε σε 50 βιβλία που ακολουθούν τη δομή του πραιτορικού </a:t>
            </a:r>
            <a:r>
              <a:rPr lang="el-GR" dirty="0" err="1"/>
              <a:t>ηδίκτου</a:t>
            </a:r>
            <a:r>
              <a:rPr lang="el-GR" dirty="0"/>
              <a:t>. </a:t>
            </a:r>
            <a:endParaRPr lang="el-GR" dirty="0" smtClean="0"/>
          </a:p>
          <a:p>
            <a:r>
              <a:rPr lang="el-GR" dirty="0" smtClean="0"/>
              <a:t> </a:t>
            </a:r>
            <a:r>
              <a:rPr lang="el-GR" dirty="0"/>
              <a:t>Στα εισαγωγικά βιβλία περιλαμβάνονται ιστορικά στοιχεία για τη γένεση της νομικής επιστήμης, στα τελευταία ορισμοί και γενικοί κανόνες δικαίου και τα ενδιάμεσα καλύπτουν κάθε κλάδο του </a:t>
            </a:r>
            <a:r>
              <a:rPr lang="el-GR" dirty="0" smtClean="0"/>
              <a:t>δικαίου. </a:t>
            </a:r>
          </a:p>
          <a:p>
            <a:r>
              <a:rPr lang="el-GR" dirty="0" smtClean="0"/>
              <a:t>Η </a:t>
            </a:r>
            <a:r>
              <a:rPr lang="el-GR" dirty="0"/>
              <a:t>γλώσσα του Πανδέκτη είναι η λατινική, η πρωτότυπη γλώσσα των έργων των Ρωμαίων νομομαθών. </a:t>
            </a:r>
            <a:endParaRPr lang="el-GR" dirty="0" smtClean="0"/>
          </a:p>
          <a:p>
            <a:r>
              <a:rPr lang="el-GR" dirty="0" smtClean="0"/>
              <a:t>Ο </a:t>
            </a:r>
            <a:r>
              <a:rPr lang="el-GR" dirty="0"/>
              <a:t>όγκος του έργου και το γεγονός ότι ήταν γραμμένο στη λατινική γλώσσα, που ομιλείται όλο και λιγότερο στην Ανατολική αυτοκρατορία, καθιστούσε όμως το έργο δύσχρηστο στην νομική πράξη του Βυζαντίου.  </a:t>
            </a:r>
            <a:endParaRPr lang="en-US" dirty="0"/>
          </a:p>
        </p:txBody>
      </p:sp>
      <p:sp>
        <p:nvSpPr>
          <p:cNvPr id="3" name="Title 2"/>
          <p:cNvSpPr>
            <a:spLocks noGrp="1"/>
          </p:cNvSpPr>
          <p:nvPr>
            <p:ph type="title"/>
          </p:nvPr>
        </p:nvSpPr>
        <p:spPr/>
        <p:txBody>
          <a:bodyPr/>
          <a:lstStyle/>
          <a:p>
            <a:r>
              <a:rPr lang="el-GR" b="1" dirty="0"/>
              <a:t>Δομή και γλώσσα</a:t>
            </a:r>
            <a:r>
              <a:rPr lang="en-US" dirty="0"/>
              <a:t> </a:t>
            </a:r>
          </a:p>
        </p:txBody>
      </p:sp>
    </p:spTree>
    <p:extLst>
      <p:ext uri="{BB962C8B-B14F-4D97-AF65-F5344CB8AC3E}">
        <p14:creationId xmlns:p14="http://schemas.microsoft.com/office/powerpoint/2010/main" val="10311506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l-GR" dirty="0">
                <a:latin typeface="Calibri"/>
                <a:ea typeface="ＭＳ 明朝"/>
                <a:cs typeface="Times New Roman"/>
              </a:rPr>
              <a:t>Παρά τις αδυναμίες του, ο Πανδέκτης υπήρξε έργο καθοριστικό για την νομική </a:t>
            </a:r>
            <a:r>
              <a:rPr lang="el-GR" dirty="0" smtClean="0">
                <a:latin typeface="Calibri"/>
                <a:ea typeface="ＭＳ 明朝"/>
                <a:cs typeface="Times New Roman"/>
              </a:rPr>
              <a:t>επιστήμη.</a:t>
            </a:r>
          </a:p>
          <a:p>
            <a:r>
              <a:rPr lang="el-GR" dirty="0">
                <a:latin typeface="Calibri"/>
                <a:ea typeface="ＭＳ 明朝"/>
                <a:cs typeface="Times New Roman"/>
              </a:rPr>
              <a:t>Ε</a:t>
            </a:r>
            <a:r>
              <a:rPr lang="el-GR" dirty="0" smtClean="0">
                <a:latin typeface="Calibri"/>
                <a:ea typeface="ＭＳ 明朝"/>
                <a:cs typeface="Times New Roman"/>
              </a:rPr>
              <a:t>πέτρεψε </a:t>
            </a:r>
            <a:r>
              <a:rPr lang="el-GR" dirty="0">
                <a:latin typeface="Calibri"/>
                <a:ea typeface="ＭＳ 明朝"/>
                <a:cs typeface="Times New Roman"/>
              </a:rPr>
              <a:t>τη διάσωση εκτενών αποσπασμάτων των έργων των Ρωμαίων νομικών, πριν την οριστική κατάρρευση του δυτικού ρωμαϊκού κόσμου. </a:t>
            </a:r>
            <a:endParaRPr lang="el-GR" dirty="0" smtClean="0">
              <a:latin typeface="Calibri"/>
              <a:ea typeface="ＭＳ 明朝"/>
              <a:cs typeface="Times New Roman"/>
            </a:endParaRPr>
          </a:p>
          <a:p>
            <a:r>
              <a:rPr lang="el-GR" dirty="0" smtClean="0">
                <a:latin typeface="Calibri"/>
                <a:ea typeface="ＭＳ 明朝"/>
                <a:cs typeface="Times New Roman"/>
              </a:rPr>
              <a:t>Η ουσία </a:t>
            </a:r>
            <a:r>
              <a:rPr lang="el-GR" dirty="0">
                <a:latin typeface="Calibri"/>
                <a:ea typeface="ＭＳ 明朝"/>
                <a:cs typeface="Times New Roman"/>
              </a:rPr>
              <a:t>της ρωμαϊκής νομικής σκέψης σε ένα μεγάλο οικοδόμημα. </a:t>
            </a:r>
            <a:endParaRPr lang="el-GR" dirty="0" smtClean="0">
              <a:latin typeface="Calibri"/>
              <a:ea typeface="ＭＳ 明朝"/>
              <a:cs typeface="Times New Roman"/>
            </a:endParaRPr>
          </a:p>
          <a:p>
            <a:r>
              <a:rPr lang="el-GR" dirty="0" smtClean="0">
                <a:latin typeface="Calibri"/>
                <a:ea typeface="ＭＳ 明朝"/>
                <a:cs typeface="Times New Roman"/>
              </a:rPr>
              <a:t>Ο </a:t>
            </a:r>
            <a:r>
              <a:rPr lang="el-GR" dirty="0">
                <a:latin typeface="Calibri"/>
                <a:ea typeface="ＭＳ 明朝"/>
                <a:cs typeface="Times New Roman"/>
              </a:rPr>
              <a:t>Πανδέκτης θα αποτελέσει το θεμέλιο της μετέπειτα εξέλιξης του δικαίου, τόσο στο Βυζάντιο, όσο και στη Δύση μετά το Μεσαίωνα. </a:t>
            </a:r>
            <a:endParaRPr lang="el-GR" dirty="0" smtClean="0">
              <a:latin typeface="Calibri"/>
              <a:ea typeface="ＭＳ 明朝"/>
              <a:cs typeface="Times New Roman"/>
            </a:endParaRPr>
          </a:p>
          <a:p>
            <a:r>
              <a:rPr lang="el-GR" dirty="0" smtClean="0">
                <a:latin typeface="Calibri"/>
                <a:ea typeface="ＭＳ 明朝"/>
                <a:cs typeface="Times New Roman"/>
              </a:rPr>
              <a:t>Άσκησε </a:t>
            </a:r>
            <a:r>
              <a:rPr lang="el-GR" dirty="0">
                <a:latin typeface="Calibri"/>
                <a:ea typeface="ＭＳ 明朝"/>
                <a:cs typeface="Times New Roman"/>
              </a:rPr>
              <a:t>σε βάθος τόσου χρόνου </a:t>
            </a:r>
            <a:r>
              <a:rPr lang="el-GR" dirty="0" smtClean="0">
                <a:latin typeface="Calibri"/>
                <a:ea typeface="ＭＳ 明朝"/>
                <a:cs typeface="Times New Roman"/>
              </a:rPr>
              <a:t>τεράστια επιρροή </a:t>
            </a:r>
            <a:r>
              <a:rPr lang="el-GR" dirty="0">
                <a:latin typeface="Calibri"/>
                <a:ea typeface="ＭＳ 明朝"/>
                <a:cs typeface="Times New Roman"/>
              </a:rPr>
              <a:t>στην οργάνωση της νομικής σκέψης και τη διαμόρφωση του δικαίου </a:t>
            </a:r>
            <a:r>
              <a:rPr lang="el-GR" dirty="0" smtClean="0">
                <a:latin typeface="Calibri"/>
                <a:ea typeface="ＭＳ 明朝"/>
                <a:cs typeface="Times New Roman"/>
              </a:rPr>
              <a:t>παγκοσμίως. </a:t>
            </a:r>
            <a:endParaRPr lang="en-US" dirty="0">
              <a:latin typeface="Cambria"/>
              <a:ea typeface="ＭＳ 明朝"/>
              <a:cs typeface="Times New Roman"/>
            </a:endParaRPr>
          </a:p>
          <a:p>
            <a:endParaRPr lang="en-US" dirty="0"/>
          </a:p>
        </p:txBody>
      </p:sp>
      <p:sp>
        <p:nvSpPr>
          <p:cNvPr id="3" name="Title 2"/>
          <p:cNvSpPr>
            <a:spLocks noGrp="1"/>
          </p:cNvSpPr>
          <p:nvPr>
            <p:ph type="title"/>
          </p:nvPr>
        </p:nvSpPr>
        <p:spPr/>
        <p:txBody>
          <a:bodyPr/>
          <a:lstStyle/>
          <a:p>
            <a:r>
              <a:rPr lang="el-GR" b="1" dirty="0">
                <a:latin typeface="Calibri"/>
                <a:ea typeface="ＭＳ 明朝"/>
                <a:cs typeface="Times New Roman"/>
              </a:rPr>
              <a:t>Η σημασία του Πανδέκτη</a:t>
            </a:r>
            <a:r>
              <a:rPr lang="en-US" dirty="0"/>
              <a:t> </a:t>
            </a:r>
          </a:p>
        </p:txBody>
      </p:sp>
    </p:spTree>
    <p:extLst>
      <p:ext uri="{BB962C8B-B14F-4D97-AF65-F5344CB8AC3E}">
        <p14:creationId xmlns:p14="http://schemas.microsoft.com/office/powerpoint/2010/main" val="753760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l-GR" dirty="0" smtClean="0"/>
              <a:t>Στα </a:t>
            </a:r>
            <a:r>
              <a:rPr lang="el-GR" dirty="0"/>
              <a:t>τέλη του 3</a:t>
            </a:r>
            <a:r>
              <a:rPr lang="el-GR" baseline="30000" dirty="0"/>
              <a:t>ου</a:t>
            </a:r>
            <a:r>
              <a:rPr lang="el-GR" dirty="0"/>
              <a:t> μ.Χ. αιώνα, επί </a:t>
            </a:r>
            <a:r>
              <a:rPr lang="el-GR" dirty="0" err="1"/>
              <a:t>Διοκλητιανού</a:t>
            </a:r>
            <a:r>
              <a:rPr lang="el-GR" dirty="0"/>
              <a:t>, καταγράφονται οι πρώτες (ιδιωτικές) κωδικοποιητικές προσπάθειες της αχανούς νομικής </a:t>
            </a:r>
            <a:r>
              <a:rPr lang="el-GR" dirty="0" smtClean="0"/>
              <a:t>ύλης</a:t>
            </a:r>
            <a:endParaRPr lang="en-GB" dirty="0" smtClean="0"/>
          </a:p>
          <a:p>
            <a:r>
              <a:rPr lang="el-GR" dirty="0" smtClean="0"/>
              <a:t> </a:t>
            </a:r>
            <a:r>
              <a:rPr lang="el-GR" dirty="0"/>
              <a:t>ο </a:t>
            </a:r>
            <a:r>
              <a:rPr lang="el-GR" i="1" dirty="0"/>
              <a:t>Γρηγοριανός Κώδικας</a:t>
            </a:r>
            <a:r>
              <a:rPr lang="el-GR" dirty="0"/>
              <a:t> (291 μ.Χ.) περιλαμβάνει αυτοκρατορικές διατάξεις των τελευταίων 100 χρόνων </a:t>
            </a:r>
            <a:endParaRPr lang="en-GB" dirty="0" smtClean="0"/>
          </a:p>
          <a:p>
            <a:r>
              <a:rPr lang="el-GR" dirty="0" smtClean="0"/>
              <a:t>ο </a:t>
            </a:r>
            <a:r>
              <a:rPr lang="el-GR" i="1" dirty="0" err="1"/>
              <a:t>Ερμογενειανός</a:t>
            </a:r>
            <a:r>
              <a:rPr lang="el-GR" i="1" dirty="0"/>
              <a:t> Κώδικας</a:t>
            </a:r>
            <a:r>
              <a:rPr lang="el-GR" dirty="0"/>
              <a:t> (295 μ.Χ.) πρόσφατες διατάξεις. </a:t>
            </a:r>
            <a:endParaRPr lang="en-GB" dirty="0" smtClean="0"/>
          </a:p>
          <a:p>
            <a:r>
              <a:rPr lang="el-GR" dirty="0" smtClean="0"/>
              <a:t>Πέραν </a:t>
            </a:r>
            <a:r>
              <a:rPr lang="el-GR" dirty="0"/>
              <a:t>μίας σελίδας περιεχομένων, οι κώδικες αυτοί δεν έχουν σωθεί. Το υλικό τους, δύο αιώνες αργότερα, θα χρησιμοποιηθεί και για τον </a:t>
            </a:r>
            <a:r>
              <a:rPr lang="el-GR" i="1" dirty="0"/>
              <a:t>Κώδικα</a:t>
            </a:r>
            <a:r>
              <a:rPr lang="el-GR" dirty="0"/>
              <a:t> του Ιουστινιανού</a:t>
            </a:r>
            <a:r>
              <a:rPr lang="en-US" dirty="0"/>
              <a:t> </a:t>
            </a:r>
          </a:p>
        </p:txBody>
      </p:sp>
      <p:sp>
        <p:nvSpPr>
          <p:cNvPr id="3" name="Title 2"/>
          <p:cNvSpPr>
            <a:spLocks noGrp="1"/>
          </p:cNvSpPr>
          <p:nvPr>
            <p:ph type="title"/>
          </p:nvPr>
        </p:nvSpPr>
        <p:spPr/>
        <p:txBody>
          <a:bodyPr/>
          <a:lstStyle/>
          <a:p>
            <a:r>
              <a:rPr lang="el-GR" sz="3200" b="1" dirty="0"/>
              <a:t>Γρηγοριανός και </a:t>
            </a:r>
            <a:r>
              <a:rPr lang="el-GR" sz="3200" b="1" dirty="0" err="1"/>
              <a:t>Ερμογενειανός</a:t>
            </a:r>
            <a:r>
              <a:rPr lang="el-GR" sz="3200" b="1" dirty="0"/>
              <a:t> Κώδικας. </a:t>
            </a:r>
            <a:endParaRPr lang="en-US" sz="3200" dirty="0"/>
          </a:p>
        </p:txBody>
      </p:sp>
    </p:spTree>
    <p:extLst>
      <p:ext uri="{BB962C8B-B14F-4D97-AF65-F5344CB8AC3E}">
        <p14:creationId xmlns:p14="http://schemas.microsoft.com/office/powerpoint/2010/main" val="1557121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l-GR" dirty="0"/>
              <a:t>Ένα σχεδόν πλήρες χειρόγραφο του Πανδέκτη, χρονολογούμενο από την εποχή του </a:t>
            </a:r>
            <a:r>
              <a:rPr lang="el-GR" dirty="0" smtClean="0"/>
              <a:t>Ιουστινιανού, ο </a:t>
            </a:r>
            <a:r>
              <a:rPr lang="el-GR" i="1" dirty="0"/>
              <a:t>Codex Florentinus </a:t>
            </a:r>
            <a:r>
              <a:rPr lang="el-GR" i="1" dirty="0" err="1"/>
              <a:t>Digestorum</a:t>
            </a:r>
            <a:r>
              <a:rPr lang="el-GR" dirty="0"/>
              <a:t>, από το 1406 φυλάσσεται στην </a:t>
            </a:r>
            <a:r>
              <a:rPr lang="el-GR" dirty="0" err="1"/>
              <a:t>Λαυρεντιανή</a:t>
            </a:r>
            <a:r>
              <a:rPr lang="el-GR" dirty="0"/>
              <a:t> Βιβλιοθήκη της Φλωρεντίας. </a:t>
            </a:r>
            <a:endParaRPr lang="el-GR" dirty="0" smtClean="0"/>
          </a:p>
          <a:p>
            <a:r>
              <a:rPr lang="el-GR" dirty="0" smtClean="0"/>
              <a:t>Ανακαλύφθηκε </a:t>
            </a:r>
            <a:r>
              <a:rPr lang="el-GR" dirty="0"/>
              <a:t>εκ νέου τον ύστερο Μεσαίωνα (</a:t>
            </a:r>
            <a:r>
              <a:rPr lang="el-GR" dirty="0" smtClean="0"/>
              <a:t>11</a:t>
            </a:r>
            <a:r>
              <a:rPr lang="el-GR" baseline="30000" dirty="0" smtClean="0"/>
              <a:t>ο</a:t>
            </a:r>
            <a:r>
              <a:rPr lang="el-GR" dirty="0" smtClean="0"/>
              <a:t> </a:t>
            </a:r>
            <a:r>
              <a:rPr lang="el-GR" dirty="0"/>
              <a:t>αιώνα ) στην </a:t>
            </a:r>
            <a:r>
              <a:rPr lang="el-GR" dirty="0" smtClean="0"/>
              <a:t>Πίζα.</a:t>
            </a:r>
          </a:p>
          <a:p>
            <a:r>
              <a:rPr lang="el-GR" dirty="0" smtClean="0"/>
              <a:t>Γύρω από τη μελέτη του οργανώνονται οι πρώτες Νομικές Σπουδές στο Πανεπιστήμιο της </a:t>
            </a:r>
            <a:r>
              <a:rPr lang="el-GR" dirty="0" err="1" smtClean="0"/>
              <a:t>Μπολώνια</a:t>
            </a:r>
            <a:r>
              <a:rPr lang="el-GR" dirty="0" smtClean="0"/>
              <a:t> (12</a:t>
            </a:r>
            <a:r>
              <a:rPr lang="el-GR" baseline="30000" dirty="0" smtClean="0"/>
              <a:t>ος</a:t>
            </a:r>
            <a:r>
              <a:rPr lang="el-GR" dirty="0" smtClean="0"/>
              <a:t> αιώνας).</a:t>
            </a:r>
          </a:p>
          <a:p>
            <a:r>
              <a:rPr lang="el-GR" dirty="0"/>
              <a:t>Α</a:t>
            </a:r>
            <a:r>
              <a:rPr lang="el-GR" dirty="0" smtClean="0"/>
              <a:t>ποτέλεσε </a:t>
            </a:r>
            <a:r>
              <a:rPr lang="el-GR" dirty="0"/>
              <a:t>την πηγή για την αντιγραφή, διάδοση και το συστηματικό σχολιασμό του μεγάλου νομικού κειμένου στη Δύση, πυροδοτώντας την αναγέννηση της νομικής επιστήμης και των νομικών σπουδών στην Ευρώπη και θέτοντας τις βάσεις του νεώτερου δικαίου. </a:t>
            </a:r>
            <a:endParaRPr lang="en-US" dirty="0"/>
          </a:p>
          <a:p>
            <a:endParaRPr lang="en-US" dirty="0"/>
          </a:p>
        </p:txBody>
      </p:sp>
      <p:sp>
        <p:nvSpPr>
          <p:cNvPr id="3" name="Title 2"/>
          <p:cNvSpPr>
            <a:spLocks noGrp="1"/>
          </p:cNvSpPr>
          <p:nvPr>
            <p:ph type="title"/>
          </p:nvPr>
        </p:nvSpPr>
        <p:spPr/>
        <p:txBody>
          <a:bodyPr/>
          <a:lstStyle/>
          <a:p>
            <a:r>
              <a:rPr lang="el-GR" i="1" dirty="0"/>
              <a:t>Codex Florentinus </a:t>
            </a:r>
            <a:r>
              <a:rPr lang="el-GR" i="1" dirty="0" err="1"/>
              <a:t>Digestorum</a:t>
            </a:r>
            <a:endParaRPr lang="en-US" dirty="0"/>
          </a:p>
        </p:txBody>
      </p:sp>
    </p:spTree>
    <p:extLst>
      <p:ext uri="{BB962C8B-B14F-4D97-AF65-F5344CB8AC3E}">
        <p14:creationId xmlns:p14="http://schemas.microsoft.com/office/powerpoint/2010/main" val="36958051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l-GR" dirty="0">
                <a:latin typeface="Times New Roman"/>
                <a:ea typeface="ＭＳ 明朝"/>
                <a:cs typeface="Times New Roman"/>
              </a:rPr>
              <a:t>ο Ιουστινιανός ανάθεσε στον </a:t>
            </a:r>
            <a:r>
              <a:rPr lang="el-GR" dirty="0" err="1">
                <a:latin typeface="Times New Roman"/>
                <a:ea typeface="ＭＳ 明朝"/>
                <a:cs typeface="Times New Roman"/>
              </a:rPr>
              <a:t>Τριβωνιανό</a:t>
            </a:r>
            <a:r>
              <a:rPr lang="el-GR" dirty="0">
                <a:latin typeface="Times New Roman"/>
                <a:ea typeface="ＭＳ 明朝"/>
                <a:cs typeface="Times New Roman"/>
              </a:rPr>
              <a:t> και τους </a:t>
            </a:r>
            <a:r>
              <a:rPr lang="el-GR" dirty="0" err="1">
                <a:latin typeface="Times New Roman"/>
                <a:ea typeface="ＭＳ 明朝"/>
                <a:cs typeface="Times New Roman"/>
              </a:rPr>
              <a:t>Αντικήνσορες</a:t>
            </a:r>
            <a:r>
              <a:rPr lang="el-GR" dirty="0">
                <a:latin typeface="Times New Roman"/>
                <a:ea typeface="ＭＳ 明朝"/>
                <a:cs typeface="Times New Roman"/>
              </a:rPr>
              <a:t> Θεόφιλο και Δωρόθεο τη δημιουργία ενός συνοπτικού, εισαγωγικού έργου για το Ρωμαϊκό Δίκαιο στα λατινικά, προς χρήση των φοιτητών των νομικών σχολών. </a:t>
            </a:r>
            <a:endParaRPr lang="el-GR" dirty="0" smtClean="0">
              <a:latin typeface="Times New Roman"/>
              <a:ea typeface="ＭＳ 明朝"/>
              <a:cs typeface="Times New Roman"/>
            </a:endParaRPr>
          </a:p>
          <a:p>
            <a:r>
              <a:rPr lang="el-GR" dirty="0" smtClean="0">
                <a:latin typeface="Times New Roman"/>
                <a:ea typeface="ＭＳ 明朝"/>
                <a:cs typeface="Times New Roman"/>
              </a:rPr>
              <a:t>Το διδακτικό εγχειρίδιο έχει τη μοναδική πρωτοτυπία ότι ίσχυσε καθ' εαυτό ως νόμος. </a:t>
            </a:r>
          </a:p>
          <a:p>
            <a:r>
              <a:rPr lang="el-GR" dirty="0" smtClean="0">
                <a:latin typeface="Times New Roman"/>
                <a:ea typeface="ＭＳ 明朝"/>
                <a:cs typeface="Times New Roman"/>
              </a:rPr>
              <a:t>Οι </a:t>
            </a:r>
            <a:r>
              <a:rPr lang="el-GR" i="1" dirty="0">
                <a:latin typeface="Times New Roman"/>
                <a:ea typeface="ＭＳ 明朝"/>
                <a:cs typeface="Times New Roman"/>
              </a:rPr>
              <a:t>Εισηγήσεις ή Στοιχεία </a:t>
            </a:r>
            <a:r>
              <a:rPr lang="el-GR" dirty="0">
                <a:latin typeface="Times New Roman"/>
                <a:ea typeface="ＭＳ 明朝"/>
                <a:cs typeface="Times New Roman"/>
              </a:rPr>
              <a:t>(</a:t>
            </a:r>
            <a:r>
              <a:rPr lang="el-GR" i="1" dirty="0" err="1">
                <a:latin typeface="Times New Roman"/>
                <a:ea typeface="ＭＳ 明朝"/>
                <a:cs typeface="Times New Roman"/>
              </a:rPr>
              <a:t>Institutiones</a:t>
            </a:r>
            <a:r>
              <a:rPr lang="el-GR" i="1" dirty="0">
                <a:latin typeface="Times New Roman"/>
                <a:ea typeface="ＭＳ 明朝"/>
                <a:cs typeface="Times New Roman"/>
              </a:rPr>
              <a:t> </a:t>
            </a:r>
            <a:r>
              <a:rPr lang="el-GR" i="1" dirty="0" err="1">
                <a:latin typeface="Times New Roman"/>
                <a:ea typeface="ＭＳ 明朝"/>
                <a:cs typeface="Times New Roman"/>
              </a:rPr>
              <a:t>sive</a:t>
            </a:r>
            <a:r>
              <a:rPr lang="el-GR" i="1" dirty="0">
                <a:latin typeface="Times New Roman"/>
                <a:ea typeface="ＭＳ 明朝"/>
                <a:cs typeface="Times New Roman"/>
              </a:rPr>
              <a:t> </a:t>
            </a:r>
            <a:r>
              <a:rPr lang="el-GR" i="1" dirty="0" err="1">
                <a:latin typeface="Times New Roman"/>
                <a:ea typeface="ＭＳ 明朝"/>
                <a:cs typeface="Times New Roman"/>
              </a:rPr>
              <a:t>Elementa</a:t>
            </a:r>
            <a:r>
              <a:rPr lang="el-GR" dirty="0">
                <a:latin typeface="Times New Roman"/>
                <a:ea typeface="ＭＳ 明朝"/>
                <a:cs typeface="Times New Roman"/>
              </a:rPr>
              <a:t>) βασίσ</a:t>
            </a:r>
            <a:r>
              <a:rPr lang="el-GR" dirty="0">
                <a:highlight>
                  <a:srgbClr val="FFFF00"/>
                </a:highlight>
                <a:latin typeface="Times New Roman"/>
                <a:ea typeface="ＭＳ 明朝"/>
                <a:cs typeface="Times New Roman"/>
              </a:rPr>
              <a:t>τ</a:t>
            </a:r>
            <a:r>
              <a:rPr lang="el-GR" dirty="0">
                <a:latin typeface="Times New Roman"/>
                <a:ea typeface="ＭＳ 明朝"/>
                <a:cs typeface="Times New Roman"/>
              </a:rPr>
              <a:t>ηκαν στο (παλαιότερο κατά 3 αιώνες) ομώνυμο έργο του </a:t>
            </a:r>
            <a:r>
              <a:rPr lang="el-GR" dirty="0" smtClean="0">
                <a:latin typeface="Times New Roman"/>
                <a:ea typeface="ＭＳ 明朝"/>
                <a:cs typeface="Times New Roman"/>
              </a:rPr>
              <a:t>Γάιου. </a:t>
            </a:r>
          </a:p>
          <a:p>
            <a:r>
              <a:rPr lang="el-GR" dirty="0" smtClean="0">
                <a:latin typeface="Times New Roman"/>
                <a:ea typeface="ＭＳ 明朝"/>
                <a:cs typeface="Times New Roman"/>
              </a:rPr>
              <a:t>Υιοθετήθηκε </a:t>
            </a:r>
            <a:r>
              <a:rPr lang="el-GR" dirty="0">
                <a:latin typeface="Times New Roman"/>
                <a:ea typeface="ＭＳ 明朝"/>
                <a:cs typeface="Times New Roman"/>
              </a:rPr>
              <a:t>η τριμερής διάκριση του δικαίου </a:t>
            </a:r>
            <a:r>
              <a:rPr lang="el-GR" dirty="0">
                <a:highlight>
                  <a:srgbClr val="FFFF00"/>
                </a:highlight>
                <a:latin typeface="Times New Roman"/>
                <a:ea typeface="ＭＳ 明朝"/>
                <a:cs typeface="Times New Roman"/>
              </a:rPr>
              <a:t>από τον Γάιο</a:t>
            </a:r>
            <a:r>
              <a:rPr lang="el-GR" dirty="0">
                <a:latin typeface="Times New Roman"/>
                <a:ea typeface="ＭＳ 明朝"/>
                <a:cs typeface="Times New Roman"/>
              </a:rPr>
              <a:t> σε Δίκαιο των Προσώπων, Δίκαιο των Πραγμάτων και Δίκαιο των αγωγών, </a:t>
            </a:r>
            <a:r>
              <a:rPr lang="el-GR" dirty="0">
                <a:highlight>
                  <a:srgbClr val="FFFF00"/>
                </a:highlight>
                <a:latin typeface="Times New Roman"/>
                <a:ea typeface="ＭＳ 明朝"/>
                <a:cs typeface="Times New Roman"/>
              </a:rPr>
              <a:t>διαίρεση η οποία</a:t>
            </a:r>
            <a:r>
              <a:rPr lang="el-GR" dirty="0">
                <a:latin typeface="Times New Roman"/>
                <a:ea typeface="ＭＳ 明朝"/>
                <a:cs typeface="Times New Roman"/>
              </a:rPr>
              <a:t> θα ασκήσει αργότερα μεγάλη επιρροή στη νομική σκέψη. </a:t>
            </a:r>
            <a:endParaRPr lang="el-GR" dirty="0" smtClean="0">
              <a:latin typeface="Times New Roman"/>
              <a:ea typeface="ＭＳ 明朝"/>
              <a:cs typeface="Times New Roman"/>
            </a:endParaRPr>
          </a:p>
          <a:p>
            <a:r>
              <a:rPr lang="el-GR" dirty="0">
                <a:latin typeface="Times New Roman"/>
                <a:cs typeface="Times New Roman"/>
              </a:rPr>
              <a:t>Σώθηκε σε μεσαιωνικά αντίγραφα, όπως επίσης και η παράφραση των </a:t>
            </a:r>
            <a:r>
              <a:rPr lang="el-GR" i="1" dirty="0">
                <a:latin typeface="Times New Roman"/>
                <a:cs typeface="Times New Roman"/>
              </a:rPr>
              <a:t>Εισηγήσεων</a:t>
            </a:r>
            <a:r>
              <a:rPr lang="el-GR" dirty="0">
                <a:latin typeface="Times New Roman"/>
                <a:cs typeface="Times New Roman"/>
              </a:rPr>
              <a:t> από τον </a:t>
            </a:r>
            <a:r>
              <a:rPr lang="el-GR" dirty="0" err="1">
                <a:latin typeface="Times New Roman"/>
                <a:cs typeface="Times New Roman"/>
              </a:rPr>
              <a:t>αντικήνσορα</a:t>
            </a:r>
            <a:r>
              <a:rPr lang="el-GR" dirty="0">
                <a:latin typeface="Times New Roman"/>
                <a:cs typeface="Times New Roman"/>
              </a:rPr>
              <a:t> Θεόφιλο, γραμμένη στα ελληνικά.</a:t>
            </a:r>
            <a:r>
              <a:rPr lang="en-US" dirty="0">
                <a:latin typeface="Times New Roman"/>
                <a:cs typeface="Times New Roman"/>
              </a:rPr>
              <a:t> </a:t>
            </a:r>
          </a:p>
        </p:txBody>
      </p:sp>
      <p:sp>
        <p:nvSpPr>
          <p:cNvPr id="3" name="Title 2"/>
          <p:cNvSpPr>
            <a:spLocks noGrp="1"/>
          </p:cNvSpPr>
          <p:nvPr>
            <p:ph type="title"/>
          </p:nvPr>
        </p:nvSpPr>
        <p:spPr/>
        <p:txBody>
          <a:bodyPr/>
          <a:lstStyle/>
          <a:p>
            <a:r>
              <a:rPr lang="el-GR" dirty="0">
                <a:latin typeface="Cambria"/>
                <a:ea typeface="ＭＳ 明朝"/>
                <a:cs typeface="Times New Roman"/>
              </a:rPr>
              <a:t>Οι Εισηγήσεις (</a:t>
            </a:r>
            <a:r>
              <a:rPr lang="el-GR" i="1" dirty="0" err="1">
                <a:latin typeface="Cambria"/>
                <a:ea typeface="ＭＳ 明朝"/>
                <a:cs typeface="Times New Roman"/>
              </a:rPr>
              <a:t>Institutiones</a:t>
            </a:r>
            <a:r>
              <a:rPr lang="el-GR" dirty="0" smtClean="0">
                <a:latin typeface="Cambria"/>
                <a:ea typeface="ＭＳ 明朝"/>
                <a:cs typeface="Times New Roman"/>
              </a:rPr>
              <a:t>), 533 μ.Χ.</a:t>
            </a:r>
            <a:r>
              <a:rPr lang="en-US" dirty="0" smtClean="0"/>
              <a:t> </a:t>
            </a:r>
            <a:endParaRPr lang="en-US" dirty="0"/>
          </a:p>
        </p:txBody>
      </p:sp>
    </p:spTree>
    <p:extLst>
      <p:ext uri="{BB962C8B-B14F-4D97-AF65-F5344CB8AC3E}">
        <p14:creationId xmlns:p14="http://schemas.microsoft.com/office/powerpoint/2010/main" val="37731799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l-GR" dirty="0"/>
              <a:t>Στις 16 Δεκεμβρίου του 533 μ.Χ. ο Ιουστινιανός κύρωσε τον </a:t>
            </a:r>
            <a:r>
              <a:rPr lang="el-GR" i="1" dirty="0"/>
              <a:t>Πανδέκτη</a:t>
            </a:r>
            <a:r>
              <a:rPr lang="el-GR" dirty="0"/>
              <a:t> και τις </a:t>
            </a:r>
            <a:r>
              <a:rPr lang="el-GR" i="1" dirty="0"/>
              <a:t>Εισηγήσεις</a:t>
            </a:r>
            <a:r>
              <a:rPr lang="el-GR" dirty="0"/>
              <a:t> με διάταξη της οποίας έχει διασωθεί μία λατινική και μία ελληνική εκδοχή, η </a:t>
            </a:r>
            <a:r>
              <a:rPr lang="el-GR" i="1" dirty="0"/>
              <a:t>Constitutio Tanta/</a:t>
            </a:r>
            <a:r>
              <a:rPr lang="el-GR" i="1" dirty="0" err="1"/>
              <a:t>Δέδωκεν</a:t>
            </a:r>
            <a:r>
              <a:rPr lang="el-GR" dirty="0"/>
              <a:t>, προσδίδοντας σε αμφότερα ισχύ νόμου, ο οποίος τέθηκε σε ισχύ 14 ημέρες αργότερα. </a:t>
            </a:r>
            <a:endParaRPr lang="el-GR" dirty="0" smtClean="0"/>
          </a:p>
          <a:p>
            <a:r>
              <a:rPr lang="el-GR" dirty="0" smtClean="0"/>
              <a:t>Οι </a:t>
            </a:r>
            <a:r>
              <a:rPr lang="el-GR" dirty="0"/>
              <a:t>δικηγόροι δεν μπορούσαν πλέον να επικαλούνται εμμέσως τα αυθεντικά έργα των Ρωμαίων νομικών στο δικαστήριο, καθώς αυτά είχαν πλέον άμεση ισχύ νόμου μέσω του </a:t>
            </a:r>
            <a:r>
              <a:rPr lang="el-GR" i="1" dirty="0"/>
              <a:t>Πανδέκτη</a:t>
            </a:r>
            <a:r>
              <a:rPr lang="el-GR" dirty="0" smtClean="0"/>
              <a:t>.</a:t>
            </a:r>
          </a:p>
          <a:p>
            <a:r>
              <a:rPr lang="el-GR" dirty="0" smtClean="0"/>
              <a:t> </a:t>
            </a:r>
            <a:r>
              <a:rPr lang="el-GR" dirty="0"/>
              <a:t>Έκτοτε έπαυσε η αυτούσια αντιγραφή και αναπαραγωγή τους, λόγος για τον οποίο ελάχιστα σώθηκαν στην αυθεντική τους μορφή. </a:t>
            </a:r>
            <a:endParaRPr lang="en-US" dirty="0"/>
          </a:p>
          <a:p>
            <a:endParaRPr lang="en-US" dirty="0"/>
          </a:p>
        </p:txBody>
      </p:sp>
      <p:sp>
        <p:nvSpPr>
          <p:cNvPr id="3" name="Title 2"/>
          <p:cNvSpPr>
            <a:spLocks noGrp="1"/>
          </p:cNvSpPr>
          <p:nvPr>
            <p:ph type="title"/>
          </p:nvPr>
        </p:nvSpPr>
        <p:spPr/>
        <p:txBody>
          <a:bodyPr/>
          <a:lstStyle/>
          <a:p>
            <a:r>
              <a:rPr lang="el-GR" b="1" dirty="0">
                <a:latin typeface="Calibri"/>
                <a:ea typeface="ＭＳ 明朝"/>
                <a:cs typeface="Times New Roman"/>
              </a:rPr>
              <a:t>Η θέση σε ισχύ της κωδικοποίησης.</a:t>
            </a:r>
            <a:r>
              <a:rPr lang="el-GR" dirty="0">
                <a:latin typeface="Calibri"/>
                <a:ea typeface="ＭＳ 明朝"/>
                <a:cs typeface="Times New Roman"/>
              </a:rPr>
              <a:t> </a:t>
            </a:r>
            <a:endParaRPr lang="en-US" dirty="0"/>
          </a:p>
        </p:txBody>
      </p:sp>
    </p:spTree>
    <p:extLst>
      <p:ext uri="{BB962C8B-B14F-4D97-AF65-F5344CB8AC3E}">
        <p14:creationId xmlns:p14="http://schemas.microsoft.com/office/powerpoint/2010/main" val="8006580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l-GR" dirty="0">
                <a:latin typeface="Calibri"/>
                <a:ea typeface="ＭＳ 明朝"/>
                <a:cs typeface="Times New Roman"/>
              </a:rPr>
              <a:t>Παράλληλα με την ολοκλήρωση του </a:t>
            </a:r>
            <a:r>
              <a:rPr lang="el-GR" dirty="0" err="1">
                <a:latin typeface="Calibri"/>
                <a:ea typeface="ＭＳ 明朝"/>
                <a:cs typeface="Times New Roman"/>
              </a:rPr>
              <a:t>κωδικοποιητικού</a:t>
            </a:r>
            <a:r>
              <a:rPr lang="el-GR" dirty="0">
                <a:latin typeface="Calibri"/>
                <a:ea typeface="ＭＳ 明朝"/>
                <a:cs typeface="Times New Roman"/>
              </a:rPr>
              <a:t> έργου, η νομοθετική ροή του Ιουστινιανού, τα τριάντα επόμενα χρόνια της βασιλείας του, συνεχίστηκε με τις </a:t>
            </a:r>
            <a:r>
              <a:rPr lang="el-GR" i="1" dirty="0">
                <a:latin typeface="Calibri"/>
                <a:ea typeface="ＭＳ 明朝"/>
                <a:cs typeface="Times New Roman"/>
              </a:rPr>
              <a:t>Νεαρές</a:t>
            </a:r>
            <a:r>
              <a:rPr lang="el-GR" dirty="0">
                <a:latin typeface="Calibri"/>
                <a:ea typeface="ＭＳ 明朝"/>
                <a:cs typeface="Times New Roman"/>
              </a:rPr>
              <a:t> </a:t>
            </a:r>
            <a:r>
              <a:rPr lang="el-GR" i="1" dirty="0">
                <a:latin typeface="Calibri"/>
                <a:ea typeface="ＭＳ 明朝"/>
                <a:cs typeface="Times New Roman"/>
              </a:rPr>
              <a:t>διατάξεις </a:t>
            </a:r>
            <a:r>
              <a:rPr lang="el-GR" dirty="0">
                <a:latin typeface="Calibri"/>
                <a:ea typeface="ＭＳ 明朝"/>
                <a:cs typeface="Times New Roman"/>
              </a:rPr>
              <a:t>ή </a:t>
            </a:r>
            <a:r>
              <a:rPr lang="el-GR" i="1" dirty="0" err="1">
                <a:latin typeface="Calibri"/>
                <a:ea typeface="ＭＳ 明朝"/>
                <a:cs typeface="Times New Roman"/>
              </a:rPr>
              <a:t>Novellae</a:t>
            </a:r>
            <a:r>
              <a:rPr lang="el-GR" i="1" dirty="0">
                <a:latin typeface="Calibri"/>
                <a:ea typeface="ＭＳ 明朝"/>
                <a:cs typeface="Times New Roman"/>
              </a:rPr>
              <a:t> </a:t>
            </a:r>
            <a:r>
              <a:rPr lang="el-GR" i="1" dirty="0" err="1">
                <a:latin typeface="Calibri"/>
                <a:ea typeface="ＭＳ 明朝"/>
                <a:cs typeface="Times New Roman"/>
              </a:rPr>
              <a:t>constitutiones</a:t>
            </a:r>
            <a:r>
              <a:rPr lang="el-GR" dirty="0">
                <a:latin typeface="Calibri"/>
                <a:ea typeface="ＭＳ 明朝"/>
                <a:cs typeface="Times New Roman"/>
              </a:rPr>
              <a:t>, ή απλώς “</a:t>
            </a:r>
            <a:r>
              <a:rPr lang="el-GR" i="1" dirty="0">
                <a:latin typeface="Calibri"/>
                <a:ea typeface="ＭＳ 明朝"/>
                <a:cs typeface="Times New Roman"/>
              </a:rPr>
              <a:t>Νεαρές</a:t>
            </a:r>
            <a:r>
              <a:rPr lang="el-GR" dirty="0">
                <a:latin typeface="Calibri"/>
                <a:ea typeface="ＭＳ 明朝"/>
                <a:cs typeface="Times New Roman"/>
              </a:rPr>
              <a:t>” όπως καθιερώθηκε εφεξής να ονομάζονται οι διατάξεις των Βυζαντινών Αυτοκρατόρων. </a:t>
            </a:r>
            <a:endParaRPr lang="el-GR" dirty="0" smtClean="0">
              <a:latin typeface="Calibri"/>
              <a:ea typeface="ＭＳ 明朝"/>
              <a:cs typeface="Times New Roman"/>
            </a:endParaRPr>
          </a:p>
          <a:p>
            <a:r>
              <a:rPr lang="el-GR" dirty="0" smtClean="0">
                <a:latin typeface="Calibri"/>
                <a:ea typeface="ＭＳ 明朝"/>
                <a:cs typeface="Times New Roman"/>
              </a:rPr>
              <a:t>Τις 161 </a:t>
            </a:r>
            <a:r>
              <a:rPr lang="el-GR" i="1" dirty="0">
                <a:latin typeface="Calibri"/>
                <a:ea typeface="ＭＳ 明朝"/>
                <a:cs typeface="Times New Roman"/>
              </a:rPr>
              <a:t>Νεαρές</a:t>
            </a:r>
            <a:r>
              <a:rPr lang="el-GR" dirty="0">
                <a:latin typeface="Calibri"/>
                <a:ea typeface="ＭＳ 明朝"/>
                <a:cs typeface="Times New Roman"/>
              </a:rPr>
              <a:t> ο Ιουστινιανός επίσης σκόπευε να κωδικοποιήσει, αλλά το </a:t>
            </a:r>
            <a:r>
              <a:rPr lang="el-GR" dirty="0" smtClean="0">
                <a:latin typeface="Calibri"/>
                <a:ea typeface="ＭＳ 明朝"/>
                <a:cs typeface="Times New Roman"/>
              </a:rPr>
              <a:t>σχέδι</a:t>
            </a:r>
            <a:r>
              <a:rPr lang="el-GR" dirty="0">
                <a:latin typeface="Calibri"/>
                <a:ea typeface="ＭＳ 明朝"/>
                <a:cs typeface="Times New Roman"/>
              </a:rPr>
              <a:t>ο δεν ολοκληρώθηκε ποτέ. </a:t>
            </a:r>
            <a:endParaRPr lang="el-GR" dirty="0" smtClean="0">
              <a:latin typeface="Calibri"/>
              <a:ea typeface="ＭＳ 明朝"/>
              <a:cs typeface="Times New Roman"/>
            </a:endParaRPr>
          </a:p>
          <a:p>
            <a:pPr>
              <a:spcAft>
                <a:spcPts val="0"/>
              </a:spcAft>
            </a:pPr>
            <a:r>
              <a:rPr lang="el-GR" dirty="0" smtClean="0">
                <a:latin typeface="Calibri"/>
                <a:ea typeface="ＭＳ 明朝"/>
                <a:cs typeface="Times New Roman"/>
              </a:rPr>
              <a:t>Οι </a:t>
            </a:r>
            <a:r>
              <a:rPr lang="el-GR" dirty="0">
                <a:latin typeface="Calibri"/>
                <a:ea typeface="ＭＳ 明朝"/>
                <a:cs typeface="Times New Roman"/>
              </a:rPr>
              <a:t>περισσότερες από τις σωζόμενες </a:t>
            </a:r>
            <a:r>
              <a:rPr lang="el-GR" dirty="0">
                <a:highlight>
                  <a:srgbClr val="FF0000"/>
                </a:highlight>
                <a:latin typeface="Cambria"/>
                <a:ea typeface="ＭＳ 明朝"/>
                <a:cs typeface="Times New Roman"/>
              </a:rPr>
              <a:t> </a:t>
            </a:r>
            <a:r>
              <a:rPr lang="el-GR" dirty="0">
                <a:latin typeface="Calibri"/>
                <a:ea typeface="ＭＳ 明朝"/>
                <a:cs typeface="Times New Roman"/>
              </a:rPr>
              <a:t>Νεαρές του Ιουστινιανού έχουν συνταχθεί στα ελληνικά, την καθομιλουμένη στην Κωνσταντινούπολη τον 6</a:t>
            </a:r>
            <a:r>
              <a:rPr lang="el-GR" baseline="30000" dirty="0">
                <a:latin typeface="Calibri"/>
                <a:ea typeface="ＭＳ 明朝"/>
                <a:cs typeface="Times New Roman"/>
              </a:rPr>
              <a:t>ο</a:t>
            </a:r>
            <a:r>
              <a:rPr lang="el-GR" dirty="0">
                <a:latin typeface="Calibri"/>
                <a:ea typeface="ＭＳ 明朝"/>
                <a:cs typeface="Times New Roman"/>
              </a:rPr>
              <a:t> μ.Χ. </a:t>
            </a:r>
            <a:r>
              <a:rPr lang="el-GR" dirty="0" smtClean="0">
                <a:latin typeface="Calibri"/>
                <a:ea typeface="ＭＳ 明朝"/>
                <a:cs typeface="Times New Roman"/>
              </a:rPr>
              <a:t>Αιώνα</a:t>
            </a:r>
          </a:p>
          <a:p>
            <a:pPr>
              <a:spcAft>
                <a:spcPts val="0"/>
              </a:spcAft>
            </a:pPr>
            <a:r>
              <a:rPr lang="el-GR" dirty="0" smtClean="0">
                <a:latin typeface="Calibri"/>
                <a:ea typeface="ＭＳ 明朝"/>
                <a:cs typeface="Times New Roman"/>
              </a:rPr>
              <a:t>Οι λατινικές </a:t>
            </a:r>
            <a:r>
              <a:rPr lang="el-GR" dirty="0">
                <a:latin typeface="Calibri"/>
                <a:ea typeface="ＭＳ 明朝"/>
                <a:cs typeface="Times New Roman"/>
              </a:rPr>
              <a:t>να σχετίζονται κυρίως με διοικητικά ζητήματα του δυτικού τμήματος της αυτοκρατορίας.</a:t>
            </a:r>
            <a:r>
              <a:rPr lang="en-US" dirty="0"/>
              <a:t> </a:t>
            </a:r>
            <a:r>
              <a:rPr lang="el-GR" dirty="0">
                <a:latin typeface="Cambria"/>
                <a:ea typeface="ＭＳ 明朝"/>
                <a:cs typeface="Times New Roman"/>
              </a:rPr>
              <a:t> </a:t>
            </a:r>
            <a:endParaRPr lang="en-US" dirty="0">
              <a:latin typeface="Cambria"/>
              <a:ea typeface="ＭＳ 明朝"/>
              <a:cs typeface="Times New Roman"/>
            </a:endParaRPr>
          </a:p>
        </p:txBody>
      </p:sp>
      <p:sp>
        <p:nvSpPr>
          <p:cNvPr id="3" name="Title 2"/>
          <p:cNvSpPr>
            <a:spLocks noGrp="1"/>
          </p:cNvSpPr>
          <p:nvPr>
            <p:ph type="title"/>
          </p:nvPr>
        </p:nvSpPr>
        <p:spPr/>
        <p:txBody>
          <a:bodyPr/>
          <a:lstStyle/>
          <a:p>
            <a:r>
              <a:rPr lang="el-GR" b="1" dirty="0">
                <a:solidFill>
                  <a:srgbClr val="000000"/>
                </a:solidFill>
                <a:latin typeface="Calibri"/>
                <a:ea typeface="ＭＳ ゴシック"/>
                <a:cs typeface="Arial"/>
              </a:rPr>
              <a:t>Οι Νεαρές (</a:t>
            </a:r>
            <a:r>
              <a:rPr lang="el-GR" b="1" i="1" dirty="0" err="1">
                <a:solidFill>
                  <a:srgbClr val="000000"/>
                </a:solidFill>
                <a:latin typeface="Calibri"/>
                <a:ea typeface="ＭＳ ゴシック"/>
                <a:cs typeface="Arial"/>
              </a:rPr>
              <a:t>Novellae</a:t>
            </a:r>
            <a:r>
              <a:rPr lang="el-GR" b="1" dirty="0">
                <a:solidFill>
                  <a:srgbClr val="000000"/>
                </a:solidFill>
                <a:latin typeface="Calibri"/>
                <a:ea typeface="ＭＳ ゴシック"/>
                <a:cs typeface="Arial"/>
              </a:rPr>
              <a:t>)</a:t>
            </a:r>
            <a:r>
              <a:rPr lang="en-US" b="1" dirty="0">
                <a:solidFill>
                  <a:srgbClr val="000000"/>
                </a:solidFill>
                <a:latin typeface="Calibri"/>
                <a:ea typeface="ＭＳ ゴシック"/>
                <a:cs typeface="Arial"/>
              </a:rPr>
              <a:t/>
            </a:r>
            <a:br>
              <a:rPr lang="en-US" b="1" dirty="0">
                <a:solidFill>
                  <a:srgbClr val="000000"/>
                </a:solidFill>
                <a:latin typeface="Calibri"/>
                <a:ea typeface="ＭＳ ゴシック"/>
                <a:cs typeface="Arial"/>
              </a:rPr>
            </a:br>
            <a:endParaRPr lang="en-US" dirty="0"/>
          </a:p>
        </p:txBody>
      </p:sp>
    </p:spTree>
    <p:extLst>
      <p:ext uri="{BB962C8B-B14F-4D97-AF65-F5344CB8AC3E}">
        <p14:creationId xmlns:p14="http://schemas.microsoft.com/office/powerpoint/2010/main" val="6268889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l-GR" b="1" u="sng" dirty="0"/>
              <a:t>Από το προοίμιο των </a:t>
            </a:r>
            <a:r>
              <a:rPr lang="el-GR" b="1" i="1" u="sng" dirty="0"/>
              <a:t>Εισηγήσεων</a:t>
            </a:r>
            <a:r>
              <a:rPr lang="el-GR" b="1" u="sng" dirty="0"/>
              <a:t> του Ιουστινιανού</a:t>
            </a:r>
            <a:endParaRPr lang="en-US" dirty="0"/>
          </a:p>
          <a:p>
            <a:r>
              <a:rPr lang="el-GR" i="1" dirty="0"/>
              <a:t>“... Μελετήστε το δίκαιό μας. Βάλτε τα δυνατά σας και αφοσιωθείτε σ’ αυτό. Δείξτε ότι το κατέχετε. Θα </a:t>
            </a:r>
            <a:r>
              <a:rPr lang="el-GR" i="1" dirty="0" err="1"/>
              <a:t>δύναστε</a:t>
            </a:r>
            <a:r>
              <a:rPr lang="el-GR" i="1" dirty="0"/>
              <a:t> τότε να καλλιεργήσετε μία ευγενή φιλοδοξία: όταν οι σπουδές της νομικής ολοκληρωθούν, θα μπορέσετε να ασκήσετε κάθε καθήκον που θα σας εμπιστευτεί η διοίκηση του κράτους μας.” </a:t>
            </a:r>
            <a:r>
              <a:rPr lang="el-GR" dirty="0"/>
              <a:t>Κωνσταντινούπολη, 21 Νοεμβρίου 533.</a:t>
            </a:r>
            <a:endParaRPr lang="en-US" dirty="0"/>
          </a:p>
          <a:p>
            <a:endParaRPr lang="en-US" dirty="0"/>
          </a:p>
        </p:txBody>
      </p:sp>
      <p:sp>
        <p:nvSpPr>
          <p:cNvPr id="3" name="Title 2"/>
          <p:cNvSpPr>
            <a:spLocks noGrp="1"/>
          </p:cNvSpPr>
          <p:nvPr>
            <p:ph type="title"/>
          </p:nvPr>
        </p:nvSpPr>
        <p:spPr/>
        <p:txBody>
          <a:bodyPr/>
          <a:lstStyle/>
          <a:p>
            <a:r>
              <a:rPr lang="el-GR" dirty="0">
                <a:latin typeface="Cambria"/>
                <a:ea typeface="ＭＳ 明朝"/>
                <a:cs typeface="Times New Roman"/>
              </a:rPr>
              <a:t>Η αναμόρφωση των νομικών σπουδών </a:t>
            </a:r>
            <a:endParaRPr lang="en-US" dirty="0"/>
          </a:p>
        </p:txBody>
      </p:sp>
    </p:spTree>
    <p:extLst>
      <p:ext uri="{BB962C8B-B14F-4D97-AF65-F5344CB8AC3E}">
        <p14:creationId xmlns:p14="http://schemas.microsoft.com/office/powerpoint/2010/main" val="5094856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l-GR" dirty="0" smtClean="0"/>
              <a:t>Ο Ιουστινιανός </a:t>
            </a:r>
            <a:r>
              <a:rPr lang="el-GR" dirty="0"/>
              <a:t>αναμορφώνει τις νομικές σπουδές. </a:t>
            </a:r>
            <a:endParaRPr lang="el-GR" dirty="0" smtClean="0"/>
          </a:p>
          <a:p>
            <a:r>
              <a:rPr lang="el-GR" dirty="0" smtClean="0"/>
              <a:t>Περιορίζει </a:t>
            </a:r>
            <a:r>
              <a:rPr lang="el-GR" dirty="0"/>
              <a:t>τη διδασκαλία του δικαίου στις Σχολές της Βηρυτού (την “τροφό των νόμων”), και στις βασιλεύουσες Κωνσταντινούπολη και Ρώμη. </a:t>
            </a:r>
            <a:endParaRPr lang="el-GR" dirty="0" smtClean="0"/>
          </a:p>
          <a:p>
            <a:r>
              <a:rPr lang="el-GR" dirty="0" smtClean="0"/>
              <a:t>Απαγορεύει </a:t>
            </a:r>
            <a:r>
              <a:rPr lang="el-GR" dirty="0"/>
              <a:t>εφεξής τη διδασκαλία από αδαείς στην Αλεξάνδρεια και την Καισάρεια, επί ποινή προστίμου. </a:t>
            </a:r>
            <a:endParaRPr lang="el-GR" dirty="0" smtClean="0"/>
          </a:p>
          <a:p>
            <a:r>
              <a:rPr lang="el-GR" dirty="0" smtClean="0"/>
              <a:t>Ασκεί </a:t>
            </a:r>
            <a:r>
              <a:rPr lang="el-GR" dirty="0"/>
              <a:t>κριτική στην έλλειψη μεθόδου του παλαιού συγκεχυμένου τρόπου διδασκαλίας του δικαίου και ορίζει λεπτομερώς το πρόγραμμα σπουδών για τα πέντε έτη φοίτησης, δίδοντας συγκεκριμένες οδηγίες προς τους καθηγητές του δικαίου. </a:t>
            </a:r>
            <a:endParaRPr lang="en-US" dirty="0"/>
          </a:p>
        </p:txBody>
      </p:sp>
      <p:sp>
        <p:nvSpPr>
          <p:cNvPr id="3" name="Title 2"/>
          <p:cNvSpPr>
            <a:spLocks noGrp="1"/>
          </p:cNvSpPr>
          <p:nvPr>
            <p:ph type="title"/>
          </p:nvPr>
        </p:nvSpPr>
        <p:spPr/>
        <p:txBody>
          <a:bodyPr/>
          <a:lstStyle/>
          <a:p>
            <a:r>
              <a:rPr lang="el-GR" sz="4400" i="1" dirty="0" smtClean="0"/>
              <a:t>Constitutio </a:t>
            </a:r>
            <a:r>
              <a:rPr lang="el-GR" sz="4400" i="1" dirty="0" err="1" smtClean="0"/>
              <a:t>omnem</a:t>
            </a:r>
            <a:r>
              <a:rPr lang="el-GR" sz="4400" i="1" dirty="0" smtClean="0"/>
              <a:t/>
            </a:r>
            <a:br>
              <a:rPr lang="el-GR" sz="4400" i="1" dirty="0" smtClean="0"/>
            </a:br>
            <a:r>
              <a:rPr lang="el-GR" sz="4400" dirty="0" smtClean="0"/>
              <a:t> </a:t>
            </a:r>
            <a:r>
              <a:rPr lang="el-GR" sz="4400" dirty="0"/>
              <a:t>(17 Ιανουαρίου 533) </a:t>
            </a:r>
            <a:endParaRPr lang="en-US" sz="4400" dirty="0"/>
          </a:p>
        </p:txBody>
      </p:sp>
    </p:spTree>
    <p:extLst>
      <p:ext uri="{BB962C8B-B14F-4D97-AF65-F5344CB8AC3E}">
        <p14:creationId xmlns:p14="http://schemas.microsoft.com/office/powerpoint/2010/main" val="11114499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l-GR" dirty="0"/>
              <a:t>Οι πρωτοετείς φοιτητές, που θα αποκαλούνται “</a:t>
            </a:r>
            <a:r>
              <a:rPr lang="el-GR" i="1" dirty="0"/>
              <a:t>νέοι </a:t>
            </a:r>
            <a:r>
              <a:rPr lang="el-GR" i="1" dirty="0" err="1"/>
              <a:t>Ιουστινιανοί</a:t>
            </a:r>
            <a:r>
              <a:rPr lang="el-GR" dirty="0"/>
              <a:t>”, θα διδάσκονται τις </a:t>
            </a:r>
            <a:r>
              <a:rPr lang="el-GR" i="1" dirty="0"/>
              <a:t>Εισηγήσεις </a:t>
            </a:r>
            <a:r>
              <a:rPr lang="el-GR" dirty="0"/>
              <a:t>και ορισμένα εισαγωγικά θέματα από τα πρώτα βιβλία του </a:t>
            </a:r>
            <a:r>
              <a:rPr lang="el-GR" dirty="0" smtClean="0"/>
              <a:t>Πανδέκτη</a:t>
            </a:r>
            <a:endParaRPr lang="el-GR" dirty="0"/>
          </a:p>
          <a:p>
            <a:r>
              <a:rPr lang="el-GR" dirty="0"/>
              <a:t>Σ</a:t>
            </a:r>
            <a:r>
              <a:rPr lang="el-GR" dirty="0" smtClean="0"/>
              <a:t>τη </a:t>
            </a:r>
            <a:r>
              <a:rPr lang="el-GR" dirty="0"/>
              <a:t>συνέχεια τα επόμενα έτη, τα 36 από τα 50 βιβλία του </a:t>
            </a:r>
            <a:r>
              <a:rPr lang="el-GR" i="1" dirty="0"/>
              <a:t>Πανδέκτη</a:t>
            </a:r>
            <a:r>
              <a:rPr lang="el-GR" dirty="0"/>
              <a:t>, με συγκεκριμένη σειρά ως προς τα νομικά ζητήματα. </a:t>
            </a:r>
            <a:endParaRPr lang="el-GR" dirty="0" smtClean="0"/>
          </a:p>
          <a:p>
            <a:r>
              <a:rPr lang="el-GR" dirty="0" smtClean="0"/>
              <a:t>Οι </a:t>
            </a:r>
            <a:r>
              <a:rPr lang="el-GR" dirty="0"/>
              <a:t>τριτοετείς φοιτητές, που αποκαλούνται “</a:t>
            </a:r>
            <a:r>
              <a:rPr lang="el-GR" i="1" dirty="0" err="1"/>
              <a:t>Παπινιανιστές</a:t>
            </a:r>
            <a:r>
              <a:rPr lang="el-GR" dirty="0"/>
              <a:t>”, τελούν εορτασμό προς τιμήν του μεγάλου νομικού</a:t>
            </a:r>
            <a:r>
              <a:rPr lang="el-GR" dirty="0" smtClean="0"/>
              <a:t>.</a:t>
            </a:r>
          </a:p>
          <a:p>
            <a:r>
              <a:rPr lang="el-GR" i="1" dirty="0" smtClean="0"/>
              <a:t> </a:t>
            </a:r>
            <a:r>
              <a:rPr lang="el-GR" dirty="0"/>
              <a:t>Οι τελειόφοιτοι θα διδάσκονται τον </a:t>
            </a:r>
            <a:r>
              <a:rPr lang="el-GR" i="1" dirty="0"/>
              <a:t>Κώδικα</a:t>
            </a:r>
            <a:r>
              <a:rPr lang="el-GR" dirty="0"/>
              <a:t>. </a:t>
            </a:r>
            <a:endParaRPr lang="el-GR" dirty="0" smtClean="0"/>
          </a:p>
          <a:p>
            <a:r>
              <a:rPr lang="el-GR" dirty="0" smtClean="0"/>
              <a:t>Ο </a:t>
            </a:r>
            <a:r>
              <a:rPr lang="el-GR" dirty="0"/>
              <a:t>Ιουστινιανός απαγορεύει τη χρήση σημειώσεων και περικοπών των έργων της Κωδικοποίησης για να μην αλλοιωθούν, επί ποινή προστίμου για τους αντιγραφείς παρόμοιων έργων, αν και η διάταξη αυτή στην πράξη θα αποδειχθεί ανεφάρμοστη. </a:t>
            </a:r>
            <a:endParaRPr lang="en-US" dirty="0"/>
          </a:p>
          <a:p>
            <a:endParaRPr lang="en-US" dirty="0"/>
          </a:p>
        </p:txBody>
      </p:sp>
      <p:sp>
        <p:nvSpPr>
          <p:cNvPr id="3" name="Title 2"/>
          <p:cNvSpPr>
            <a:spLocks noGrp="1"/>
          </p:cNvSpPr>
          <p:nvPr>
            <p:ph type="title"/>
          </p:nvPr>
        </p:nvSpPr>
        <p:spPr/>
        <p:txBody>
          <a:bodyPr/>
          <a:lstStyle/>
          <a:p>
            <a:r>
              <a:rPr lang="el-GR" dirty="0" smtClean="0"/>
              <a:t>Πρόγραμμα σπουδών</a:t>
            </a:r>
            <a:endParaRPr lang="en-US" dirty="0"/>
          </a:p>
        </p:txBody>
      </p:sp>
    </p:spTree>
    <p:extLst>
      <p:ext uri="{BB962C8B-B14F-4D97-AF65-F5344CB8AC3E}">
        <p14:creationId xmlns:p14="http://schemas.microsoft.com/office/powerpoint/2010/main" val="24765953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l-GR" dirty="0"/>
              <a:t>Ο Ιουστινιανός απαγορεύει τα παίγνια για τους φοιτητές, όπως και το να βλάπτουν τους καθηγητές και τους συμφοιτητές τους, υπάγοντας τα σχετικά αδικήματα στη δικαιοδοσία του Έπαρχου της πόλεως</a:t>
            </a:r>
            <a:r>
              <a:rPr lang="el-GR" dirty="0" smtClean="0"/>
              <a:t>.</a:t>
            </a:r>
          </a:p>
          <a:p>
            <a:r>
              <a:rPr lang="el-GR" dirty="0" smtClean="0"/>
              <a:t> </a:t>
            </a:r>
            <a:r>
              <a:rPr lang="el-GR" dirty="0"/>
              <a:t>Όπως αναφέρει εν κατακλείδι ο Αυτοκράτορας, επιθυμεί την τάξη στις σπουδές, γιατί “</a:t>
            </a:r>
            <a:r>
              <a:rPr lang="el-GR" i="1" dirty="0"/>
              <a:t>πρώτα πρέπει να διαμορφώσεις το πνεύμα σου, μετά να ασκηθείς στις επιστήμες</a:t>
            </a:r>
            <a:r>
              <a:rPr lang="el-GR" dirty="0"/>
              <a:t>” και προτρέπει τους καθηγητές: “</a:t>
            </a:r>
            <a:r>
              <a:rPr lang="el-GR" i="1" dirty="0"/>
              <a:t>Αρχίστε να μυείτε, με τη βοήθεια του Θεού, τους μαθητές στην επιστήμη του δικαίου, να τους καθοδηγείτε στο δρόμο που τους ανοίξαμε, </a:t>
            </a:r>
            <a:r>
              <a:rPr lang="el-GR" i="1" dirty="0" smtClean="0"/>
              <a:t>για</a:t>
            </a:r>
            <a:r>
              <a:rPr lang="el-GR" dirty="0"/>
              <a:t> </a:t>
            </a:r>
            <a:r>
              <a:rPr lang="el-GR" i="1" dirty="0"/>
              <a:t>να τους </a:t>
            </a:r>
            <a:r>
              <a:rPr lang="el-GR" i="1" dirty="0" err="1"/>
              <a:t>καταστήσετε</a:t>
            </a:r>
            <a:r>
              <a:rPr lang="el-GR" i="1" dirty="0"/>
              <a:t> άξιους λειτουργούς του δικαίου και του κράτους".</a:t>
            </a:r>
            <a:endParaRPr lang="en-US" dirty="0"/>
          </a:p>
          <a:p>
            <a:endParaRPr lang="en-US" dirty="0"/>
          </a:p>
        </p:txBody>
      </p:sp>
      <p:sp>
        <p:nvSpPr>
          <p:cNvPr id="3" name="Title 2"/>
          <p:cNvSpPr>
            <a:spLocks noGrp="1"/>
          </p:cNvSpPr>
          <p:nvPr>
            <p:ph type="title"/>
          </p:nvPr>
        </p:nvSpPr>
        <p:spPr/>
        <p:txBody>
          <a:bodyPr/>
          <a:lstStyle/>
          <a:p>
            <a:r>
              <a:rPr lang="el-GR" dirty="0" smtClean="0"/>
              <a:t>Τάξη στις σπουδές...</a:t>
            </a:r>
            <a:endParaRPr lang="en-US" dirty="0"/>
          </a:p>
        </p:txBody>
      </p:sp>
    </p:spTree>
    <p:extLst>
      <p:ext uri="{BB962C8B-B14F-4D97-AF65-F5344CB8AC3E}">
        <p14:creationId xmlns:p14="http://schemas.microsoft.com/office/powerpoint/2010/main" val="22888760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r>
              <a:rPr lang="el-GR" dirty="0">
                <a:latin typeface="Calibri"/>
                <a:ea typeface="ＭＳ 明朝"/>
                <a:cs typeface="Times New Roman"/>
              </a:rPr>
              <a:t>Τη διδασκαλία του δικαίου αναλαμβάνουν καθηγητές που αποκαλούνται </a:t>
            </a:r>
            <a:r>
              <a:rPr lang="el-GR" dirty="0" err="1">
                <a:latin typeface="Calibri"/>
                <a:ea typeface="ＭＳ 明朝"/>
                <a:cs typeface="Times New Roman"/>
              </a:rPr>
              <a:t>αντικήνσορες</a:t>
            </a:r>
            <a:r>
              <a:rPr lang="el-GR" dirty="0">
                <a:latin typeface="Calibri"/>
                <a:ea typeface="ＭＳ 明朝"/>
                <a:cs typeface="Times New Roman"/>
              </a:rPr>
              <a:t> (</a:t>
            </a:r>
            <a:r>
              <a:rPr lang="en-US" i="1" dirty="0" err="1">
                <a:latin typeface="Calibri"/>
                <a:ea typeface="ＭＳ 明朝"/>
                <a:cs typeface="Times New Roman"/>
              </a:rPr>
              <a:t>antecessores</a:t>
            </a:r>
            <a:r>
              <a:rPr lang="el-GR" i="1" dirty="0">
                <a:latin typeface="Calibri"/>
                <a:ea typeface="ＭＳ 明朝"/>
                <a:cs typeface="Times New Roman"/>
              </a:rPr>
              <a:t>=</a:t>
            </a:r>
            <a:r>
              <a:rPr lang="el-GR" dirty="0">
                <a:latin typeface="Calibri"/>
                <a:ea typeface="ＭＳ 明朝"/>
                <a:cs typeface="Times New Roman"/>
              </a:rPr>
              <a:t>ανιχνευτές, όρος με στρατιωτική προέλευση</a:t>
            </a:r>
            <a:r>
              <a:rPr lang="el-GR" dirty="0" smtClean="0">
                <a:latin typeface="Calibri"/>
                <a:ea typeface="ＭＳ 明朝"/>
                <a:cs typeface="Times New Roman"/>
              </a:rPr>
              <a:t>)</a:t>
            </a:r>
          </a:p>
          <a:p>
            <a:r>
              <a:rPr lang="el-GR" dirty="0" smtClean="0">
                <a:latin typeface="Calibri"/>
                <a:ea typeface="ＭＳ 明朝"/>
                <a:cs typeface="Times New Roman"/>
              </a:rPr>
              <a:t> </a:t>
            </a:r>
            <a:r>
              <a:rPr lang="el-GR" dirty="0" err="1" smtClean="0">
                <a:latin typeface="Calibri"/>
                <a:ea typeface="ＭＳ 明朝"/>
                <a:cs typeface="Times New Roman"/>
              </a:rPr>
              <a:t>Ααναλύουν</a:t>
            </a:r>
            <a:r>
              <a:rPr lang="el-GR" dirty="0" smtClean="0">
                <a:latin typeface="Calibri"/>
                <a:ea typeface="ＭＳ 明朝"/>
                <a:cs typeface="Times New Roman"/>
              </a:rPr>
              <a:t> </a:t>
            </a:r>
            <a:r>
              <a:rPr lang="el-GR" dirty="0">
                <a:latin typeface="Calibri"/>
                <a:ea typeface="ＭＳ 明朝"/>
                <a:cs typeface="Times New Roman"/>
              </a:rPr>
              <a:t>απ' ευθείας τα νομικά κείμενα για τους φοιτητές τους, </a:t>
            </a:r>
            <a:r>
              <a:rPr lang="el-GR" dirty="0" err="1">
                <a:latin typeface="Calibri"/>
                <a:ea typeface="ＭＳ 明朝"/>
                <a:cs typeface="Times New Roman"/>
              </a:rPr>
              <a:t>αναπλάθοντας</a:t>
            </a:r>
            <a:r>
              <a:rPr lang="el-GR" dirty="0">
                <a:latin typeface="Calibri"/>
                <a:ea typeface="ＭＳ 明朝"/>
                <a:cs typeface="Times New Roman"/>
              </a:rPr>
              <a:t> όπου δει (</a:t>
            </a:r>
            <a:r>
              <a:rPr lang="el-GR" dirty="0" err="1">
                <a:highlight>
                  <a:srgbClr val="FFFF00"/>
                </a:highlight>
                <a:latin typeface="Calibri"/>
                <a:ea typeface="ＭＳ 明朝"/>
                <a:cs typeface="Times New Roman"/>
              </a:rPr>
              <a:t>λ.χ</a:t>
            </a:r>
            <a:r>
              <a:rPr lang="el-GR" dirty="0">
                <a:highlight>
                  <a:srgbClr val="FFFF00"/>
                </a:highlight>
                <a:latin typeface="Calibri"/>
                <a:ea typeface="ＭＳ 明朝"/>
                <a:cs typeface="Times New Roman"/>
              </a:rPr>
              <a:t>. προκειμένου για</a:t>
            </a:r>
            <a:r>
              <a:rPr lang="el-GR" dirty="0">
                <a:latin typeface="Calibri"/>
                <a:ea typeface="ＭＳ 明朝"/>
                <a:cs typeface="Times New Roman"/>
              </a:rPr>
              <a:t> τα </a:t>
            </a:r>
            <a:r>
              <a:rPr lang="en-US" dirty="0">
                <a:latin typeface="Calibri"/>
                <a:ea typeface="ＭＳ 明朝"/>
                <a:cs typeface="Times New Roman"/>
              </a:rPr>
              <a:t>rescripta </a:t>
            </a:r>
            <a:r>
              <a:rPr lang="el-GR" dirty="0">
                <a:latin typeface="Calibri"/>
                <a:ea typeface="ＭＳ 明朝"/>
                <a:cs typeface="Times New Roman"/>
              </a:rPr>
              <a:t>του Κώδικα) τα πραγματικά περιστατικά και κάνοντας χρήση σημειώσεων και επεξηγήσεων. </a:t>
            </a:r>
            <a:endParaRPr lang="el-GR" dirty="0" smtClean="0">
              <a:latin typeface="Calibri"/>
              <a:ea typeface="ＭＳ 明朝"/>
              <a:cs typeface="Times New Roman"/>
            </a:endParaRPr>
          </a:p>
          <a:p>
            <a:r>
              <a:rPr lang="el-GR" dirty="0" smtClean="0">
                <a:latin typeface="Calibri"/>
                <a:ea typeface="ＭＳ 明朝"/>
                <a:cs typeface="Times New Roman"/>
              </a:rPr>
              <a:t>Καθώς </a:t>
            </a:r>
            <a:r>
              <a:rPr lang="el-GR" dirty="0">
                <a:latin typeface="Calibri"/>
                <a:ea typeface="ＭＳ 明朝"/>
                <a:cs typeface="Times New Roman"/>
              </a:rPr>
              <a:t>η κωδικοποίηση έχει συνταχθεί στην λατινική γλώσσα και το μεγαλύτερο μέρος των φοιτητών τους είναι ελληνόφωνοι, μεταγλωττίζουν επίσης τα κείμενα στα ελληνικά. </a:t>
            </a:r>
            <a:endParaRPr lang="el-GR" dirty="0" smtClean="0">
              <a:latin typeface="Calibri"/>
              <a:ea typeface="ＭＳ 明朝"/>
              <a:cs typeface="Times New Roman"/>
            </a:endParaRPr>
          </a:p>
          <a:p>
            <a:r>
              <a:rPr lang="el-GR" dirty="0" smtClean="0">
                <a:latin typeface="Calibri"/>
                <a:ea typeface="ＭＳ 明朝"/>
                <a:cs typeface="Times New Roman"/>
              </a:rPr>
              <a:t>Δεν </a:t>
            </a:r>
            <a:r>
              <a:rPr lang="el-GR" dirty="0">
                <a:latin typeface="Calibri"/>
                <a:ea typeface="ＭＳ 明朝"/>
                <a:cs typeface="Times New Roman"/>
              </a:rPr>
              <a:t>άφησαν γραπτό έργο, αλλά γνωρίζουμε τη μέθοδο διδασκαλία</a:t>
            </a:r>
            <a:r>
              <a:rPr lang="el-GR" dirty="0">
                <a:highlight>
                  <a:srgbClr val="FFFF00"/>
                </a:highlight>
                <a:latin typeface="Calibri"/>
                <a:ea typeface="ＭＳ 明朝"/>
                <a:cs typeface="Times New Roman"/>
              </a:rPr>
              <a:t>ς</a:t>
            </a:r>
            <a:r>
              <a:rPr lang="el-GR" dirty="0">
                <a:latin typeface="Calibri"/>
                <a:ea typeface="ＭＳ 明朝"/>
                <a:cs typeface="Times New Roman"/>
              </a:rPr>
              <a:t> τους χάρις σε σωζόμενες σημειώσεις των φοιτητών τους. </a:t>
            </a:r>
            <a:endParaRPr lang="en-US" dirty="0"/>
          </a:p>
        </p:txBody>
      </p:sp>
      <p:sp>
        <p:nvSpPr>
          <p:cNvPr id="3" name="Title 2"/>
          <p:cNvSpPr>
            <a:spLocks noGrp="1"/>
          </p:cNvSpPr>
          <p:nvPr>
            <p:ph type="title"/>
          </p:nvPr>
        </p:nvSpPr>
        <p:spPr/>
        <p:txBody>
          <a:bodyPr/>
          <a:lstStyle/>
          <a:p>
            <a:r>
              <a:rPr lang="el-GR" b="1" dirty="0" err="1">
                <a:latin typeface="Calibri"/>
                <a:ea typeface="ＭＳ 明朝"/>
                <a:cs typeface="Times New Roman"/>
              </a:rPr>
              <a:t>Αντικήνσορες</a:t>
            </a:r>
            <a:r>
              <a:rPr lang="en-US" dirty="0"/>
              <a:t> </a:t>
            </a:r>
          </a:p>
        </p:txBody>
      </p:sp>
    </p:spTree>
    <p:extLst>
      <p:ext uri="{BB962C8B-B14F-4D97-AF65-F5344CB8AC3E}">
        <p14:creationId xmlns:p14="http://schemas.microsoft.com/office/powerpoint/2010/main" val="11357900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8" y="2248347"/>
            <a:ext cx="4922742" cy="3877815"/>
          </a:xfrm>
        </p:spPr>
        <p:txBody>
          <a:bodyPr>
            <a:normAutofit/>
          </a:bodyPr>
          <a:lstStyle/>
          <a:p>
            <a:r>
              <a:rPr lang="el-GR" dirty="0"/>
              <a:t>Η</a:t>
            </a:r>
            <a:r>
              <a:rPr lang="el-GR" dirty="0" smtClean="0"/>
              <a:t> </a:t>
            </a:r>
            <a:r>
              <a:rPr lang="el-GR" dirty="0"/>
              <a:t>συνένωση των παραδόσεων του </a:t>
            </a:r>
            <a:r>
              <a:rPr lang="el-GR" dirty="0" err="1"/>
              <a:t>Αντικήνσορα</a:t>
            </a:r>
            <a:r>
              <a:rPr lang="el-GR" dirty="0"/>
              <a:t> Θεοφίλου (που είχε μετάσχει στις νομοπαρασκευαστικές επιτροπές της κωδικοποίησης) επί των </a:t>
            </a:r>
            <a:r>
              <a:rPr lang="el-GR" i="1" dirty="0"/>
              <a:t>Εισηγήσεων</a:t>
            </a:r>
            <a:r>
              <a:rPr lang="el-GR" dirty="0"/>
              <a:t>, τα </a:t>
            </a:r>
            <a:r>
              <a:rPr lang="el-GR" i="1" dirty="0"/>
              <a:t>Ινστιτούτα</a:t>
            </a:r>
            <a:r>
              <a:rPr lang="el-GR" dirty="0"/>
              <a:t>, θα υποκαταστήσουν εν τέλει το πρωτότυπο ως αντικείμενο αυτοτελούς διδασκαλίας. </a:t>
            </a:r>
            <a:endParaRPr lang="el-GR" dirty="0" smtClean="0"/>
          </a:p>
          <a:p>
            <a:endParaRPr lang="en-US" dirty="0"/>
          </a:p>
        </p:txBody>
      </p:sp>
      <p:sp>
        <p:nvSpPr>
          <p:cNvPr id="3" name="Title 2"/>
          <p:cNvSpPr>
            <a:spLocks noGrp="1"/>
          </p:cNvSpPr>
          <p:nvPr>
            <p:ph type="title"/>
          </p:nvPr>
        </p:nvSpPr>
        <p:spPr/>
        <p:txBody>
          <a:bodyPr/>
          <a:lstStyle/>
          <a:p>
            <a:r>
              <a:rPr lang="el-GR" dirty="0" smtClean="0"/>
              <a:t>Θεόφιλος</a:t>
            </a:r>
            <a:endParaRPr lang="en-US" dirty="0"/>
          </a:p>
        </p:txBody>
      </p:sp>
      <p:pic>
        <p:nvPicPr>
          <p:cNvPr id="5" name="Picture 4" descr="260px-Theophili_paraphrasis_institutionum_graeca_-_WIllhelm_Otto_Reitz_-_175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2000" y="1939068"/>
            <a:ext cx="3302000" cy="4483100"/>
          </a:xfrm>
          <a:prstGeom prst="rect">
            <a:avLst/>
          </a:prstGeom>
        </p:spPr>
      </p:pic>
    </p:spTree>
    <p:extLst>
      <p:ext uri="{BB962C8B-B14F-4D97-AF65-F5344CB8AC3E}">
        <p14:creationId xmlns:p14="http://schemas.microsoft.com/office/powerpoint/2010/main" val="91066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r>
              <a:rPr lang="el-GR" dirty="0"/>
              <a:t>Ο </a:t>
            </a:r>
            <a:r>
              <a:rPr lang="el-GR" dirty="0" err="1"/>
              <a:t>Θεοδοσιανός</a:t>
            </a:r>
            <a:r>
              <a:rPr lang="el-GR" dirty="0"/>
              <a:t> Κώδικας (438 μ.Χ.) υπήρξε η πρώτη επίσημη κρατική κωδικοποίηση του δικαίου από το ρωμαϊκό κράτος μετά τον Δωδεκάδελτο. </a:t>
            </a:r>
            <a:endParaRPr lang="el-GR" dirty="0" smtClean="0"/>
          </a:p>
          <a:p>
            <a:r>
              <a:rPr lang="el-GR" dirty="0" smtClean="0"/>
              <a:t>Ο </a:t>
            </a:r>
            <a:r>
              <a:rPr lang="el-GR" dirty="0"/>
              <a:t>Αυτοκράτορας Θεοδόσιος Β΄ </a:t>
            </a:r>
            <a:r>
              <a:rPr lang="el-GR" dirty="0" smtClean="0"/>
              <a:t>αναθέτει </a:t>
            </a:r>
            <a:r>
              <a:rPr lang="el-GR" dirty="0"/>
              <a:t>σε αξιωματούχους να συλλέξουν αυτοκρατορικές διατάξεις από τον Μ. Κωνσταντίνο (312 μ.Χ.) έως και την βασιλεία του ιδίου, οι οποίες συγκεντρώθηκαν ανά θέμα, με εσωτερική χρονική σειρά</a:t>
            </a:r>
            <a:r>
              <a:rPr lang="el-GR" dirty="0" smtClean="0"/>
              <a:t>.</a:t>
            </a:r>
          </a:p>
          <a:p>
            <a:r>
              <a:rPr lang="el-GR" dirty="0" smtClean="0"/>
              <a:t> </a:t>
            </a:r>
            <a:r>
              <a:rPr lang="el-GR" dirty="0"/>
              <a:t>Οι συντάκτες διατήρησαν το όνομα του Αυτοκράτορα που είχε συντάξει κάθε διάταξη, τον αποδέκτη και τη χρονολογία της, περικόπτοντας και προσαρμόζοντας το περιεχόμενό τους στα δεδομένα της εποχής για λόγους διαύγειας και επικαιροποίησης, όπως θα συμβεί αργότερα και κατά τη σύνταξη του </a:t>
            </a:r>
            <a:r>
              <a:rPr lang="el-GR" i="1" dirty="0"/>
              <a:t>Κώδικα</a:t>
            </a:r>
            <a:r>
              <a:rPr lang="el-GR" dirty="0"/>
              <a:t> του Ιουστινιανού. </a:t>
            </a:r>
            <a:endParaRPr lang="el-GR" dirty="0" smtClean="0"/>
          </a:p>
          <a:p>
            <a:r>
              <a:rPr lang="el-GR" dirty="0" smtClean="0"/>
              <a:t>Από </a:t>
            </a:r>
            <a:r>
              <a:rPr lang="el-GR" dirty="0"/>
              <a:t>την θέση του Θεοδοσιανού Κώδικα σε ισχύ, οι αρχικές διατάξεις των Αυτοκρατόρων έπαυσαν να ισχύουν αυτούσιες</a:t>
            </a:r>
            <a:r>
              <a:rPr lang="el-GR" dirty="0" smtClean="0"/>
              <a:t>.</a:t>
            </a:r>
          </a:p>
          <a:p>
            <a:endParaRPr lang="el-GR" dirty="0"/>
          </a:p>
          <a:p>
            <a:r>
              <a:rPr lang="el-GR" dirty="0" smtClean="0"/>
              <a:t> </a:t>
            </a:r>
            <a:r>
              <a:rPr lang="el-GR" dirty="0"/>
              <a:t>Ο </a:t>
            </a:r>
            <a:r>
              <a:rPr lang="el-GR" dirty="0" err="1"/>
              <a:t>Θεοδοσιανός</a:t>
            </a:r>
            <a:r>
              <a:rPr lang="el-GR" dirty="0"/>
              <a:t> Κώδικας περιλαμβάνει δημόσιο δίκαιο και θα ισχύσει έως την θέσπιση του Ιουστινιάνειου Κώδικα το 529 μ.Χ. </a:t>
            </a:r>
            <a:endParaRPr lang="en-US" dirty="0"/>
          </a:p>
        </p:txBody>
      </p:sp>
      <p:sp>
        <p:nvSpPr>
          <p:cNvPr id="3" name="Title 2"/>
          <p:cNvSpPr>
            <a:spLocks noGrp="1"/>
          </p:cNvSpPr>
          <p:nvPr>
            <p:ph type="title"/>
          </p:nvPr>
        </p:nvSpPr>
        <p:spPr/>
        <p:txBody>
          <a:bodyPr/>
          <a:lstStyle/>
          <a:p>
            <a:r>
              <a:rPr lang="el-GR" b="1" dirty="0">
                <a:latin typeface="Calibri"/>
                <a:ea typeface="ＭＳ 明朝"/>
                <a:cs typeface="Times New Roman"/>
              </a:rPr>
              <a:t>Ο </a:t>
            </a:r>
            <a:r>
              <a:rPr lang="el-GR" b="1" dirty="0" err="1">
                <a:latin typeface="Calibri"/>
                <a:ea typeface="ＭＳ 明朝"/>
                <a:cs typeface="Times New Roman"/>
              </a:rPr>
              <a:t>Θεοδοσιανός</a:t>
            </a:r>
            <a:r>
              <a:rPr lang="el-GR" b="1" dirty="0">
                <a:latin typeface="Calibri"/>
                <a:ea typeface="ＭＳ 明朝"/>
                <a:cs typeface="Times New Roman"/>
              </a:rPr>
              <a:t> Κώδικας</a:t>
            </a:r>
            <a:r>
              <a:rPr lang="en-US" dirty="0"/>
              <a:t> </a:t>
            </a:r>
          </a:p>
        </p:txBody>
      </p:sp>
    </p:spTree>
    <p:extLst>
      <p:ext uri="{BB962C8B-B14F-4D97-AF65-F5344CB8AC3E}">
        <p14:creationId xmlns:p14="http://schemas.microsoft.com/office/powerpoint/2010/main" val="3768599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l-GR" dirty="0"/>
              <a:t>Οι κρατικές νομικές σπουδές που ιδρύει ο Ιουστινιανός θα είναι βραχύβιες (δεν θα επιβιώσουν πέραν του 6</a:t>
            </a:r>
            <a:r>
              <a:rPr lang="el-GR" baseline="30000" dirty="0"/>
              <a:t>ου</a:t>
            </a:r>
            <a:r>
              <a:rPr lang="el-GR" dirty="0"/>
              <a:t> αιώνα) και η διδασκαλία του δικαίου εφεξής στο Βυζάντιο θα συνεχιστεί ιδιωτικά (κυρίως από δικηγόρους, τους </a:t>
            </a:r>
            <a:r>
              <a:rPr lang="el-GR" i="1" dirty="0"/>
              <a:t>σχολαστικούς</a:t>
            </a:r>
            <a:r>
              <a:rPr lang="el-GR" dirty="0"/>
              <a:t>)</a:t>
            </a:r>
          </a:p>
          <a:p>
            <a:r>
              <a:rPr lang="el-GR" dirty="0"/>
              <a:t>Η συμβολή των </a:t>
            </a:r>
            <a:r>
              <a:rPr lang="el-GR" dirty="0" err="1"/>
              <a:t>αντικηνσόρων</a:t>
            </a:r>
            <a:r>
              <a:rPr lang="el-GR" dirty="0"/>
              <a:t>, χάρις στη μετάφραση των έργων της ιουστινιάνειας κωδικοποίησης στην καθομιλουμένη ελληνική, θα είναι καθοριστική για τη διαμόρφωση του Βυζαντινού δικαίου και των κειμένων που θα αποτελέσουν το </a:t>
            </a:r>
            <a:r>
              <a:rPr lang="el-GR" dirty="0" err="1"/>
              <a:t>θεμέλιό</a:t>
            </a:r>
            <a:r>
              <a:rPr lang="el-GR" dirty="0"/>
              <a:t> του. </a:t>
            </a:r>
            <a:endParaRPr lang="en-US"/>
          </a:p>
          <a:p>
            <a:endParaRPr lang="en-US"/>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3885444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ouvre-l039empereur-theodose.jpg"/>
          <p:cNvPicPr>
            <a:picLocks noGrp="1" noChangeAspect="1"/>
          </p:cNvPicPr>
          <p:nvPr>
            <p:ph idx="1"/>
          </p:nvPr>
        </p:nvPicPr>
        <p:blipFill>
          <a:blip r:embed="rId2">
            <a:extLst>
              <a:ext uri="{28A0092B-C50C-407E-A947-70E740481C1C}">
                <a14:useLocalDpi xmlns:a14="http://schemas.microsoft.com/office/drawing/2010/main" val="0"/>
              </a:ext>
            </a:extLst>
          </a:blip>
          <a:srcRect l="-83159" r="-83159"/>
          <a:stretch>
            <a:fillRect/>
          </a:stretch>
        </p:blipFill>
        <p:spPr>
          <a:xfrm>
            <a:off x="-2405415" y="0"/>
            <a:ext cx="7745505" cy="3877815"/>
          </a:xfrm>
        </p:spPr>
      </p:pic>
      <p:sp>
        <p:nvSpPr>
          <p:cNvPr id="3" name="Title 2"/>
          <p:cNvSpPr>
            <a:spLocks noGrp="1"/>
          </p:cNvSpPr>
          <p:nvPr>
            <p:ph type="title"/>
          </p:nvPr>
        </p:nvSpPr>
        <p:spPr/>
        <p:txBody>
          <a:bodyPr/>
          <a:lstStyle/>
          <a:p>
            <a:pPr algn="r"/>
            <a:r>
              <a:rPr lang="el-GR" dirty="0" smtClean="0"/>
              <a:t>Θεοδόσιος ΙΙ</a:t>
            </a:r>
            <a:endParaRPr lang="en-US" dirty="0"/>
          </a:p>
        </p:txBody>
      </p:sp>
      <p:pic>
        <p:nvPicPr>
          <p:cNvPr id="5" name="Picture 4" descr="Codex-Theodosianu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9601" y="2229979"/>
            <a:ext cx="5936704" cy="4726806"/>
          </a:xfrm>
          <a:prstGeom prst="rect">
            <a:avLst/>
          </a:prstGeom>
        </p:spPr>
      </p:pic>
    </p:spTree>
    <p:extLst>
      <p:ext uri="{BB962C8B-B14F-4D97-AF65-F5344CB8AC3E}">
        <p14:creationId xmlns:p14="http://schemas.microsoft.com/office/powerpoint/2010/main" val="2815511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48347"/>
            <a:ext cx="6420949" cy="4609653"/>
          </a:xfrm>
        </p:spPr>
        <p:txBody>
          <a:bodyPr>
            <a:normAutofit fontScale="92500" lnSpcReduction="10000"/>
          </a:bodyPr>
          <a:lstStyle/>
          <a:p>
            <a:r>
              <a:rPr lang="el-GR" dirty="0"/>
              <a:t>Ο νέος κώδικας παρουσιάστηκε το 438 μ.Χ. σε πανηγυρική συνεδρίαση της Συγκλήτου, της οποίας σώζονται τα πρακτικά (τα μόνα σωζόμενα σε πλήρη μορφή), δίνοντας μία γλαφυρή εικόνα της λειτουργίας της. </a:t>
            </a:r>
            <a:endParaRPr lang="el-GR" dirty="0" smtClean="0"/>
          </a:p>
          <a:p>
            <a:r>
              <a:rPr lang="el-GR" dirty="0" smtClean="0"/>
              <a:t>Ο </a:t>
            </a:r>
            <a:r>
              <a:rPr lang="el-GR" dirty="0" err="1"/>
              <a:t>Θεοδοσιανός</a:t>
            </a:r>
            <a:r>
              <a:rPr lang="el-GR" dirty="0"/>
              <a:t> Κώδικας θα ασκήσει μεγάλη επιρροή έως το Μεσαίωνα. Τα πέντε πρώτα βιβλία του (μαζί με έργα του Παύλου, Γάιου και </a:t>
            </a:r>
            <a:r>
              <a:rPr lang="el-GR" dirty="0" err="1"/>
              <a:t>Παπινιανού</a:t>
            </a:r>
            <a:r>
              <a:rPr lang="el-GR" dirty="0"/>
              <a:t>) θα περιληφθούν στη συλλογή της </a:t>
            </a:r>
            <a:r>
              <a:rPr lang="el-GR" i="1" dirty="0"/>
              <a:t>Lex Romana Visigothorum </a:t>
            </a:r>
            <a:r>
              <a:rPr lang="el-GR" dirty="0"/>
              <a:t>(ή </a:t>
            </a:r>
            <a:r>
              <a:rPr lang="el-GR" i="1" dirty="0" err="1"/>
              <a:t>Breviarum</a:t>
            </a:r>
            <a:r>
              <a:rPr lang="el-GR" dirty="0"/>
              <a:t> του Αλάριχου) (506 μ.Χ.) που θα ισχύσει επί μακρόν στη Δύση</a:t>
            </a:r>
            <a:r>
              <a:rPr lang="el-GR" dirty="0" smtClean="0"/>
              <a:t>.</a:t>
            </a:r>
          </a:p>
          <a:p>
            <a:r>
              <a:rPr lang="el-GR" dirty="0" smtClean="0"/>
              <a:t> </a:t>
            </a:r>
            <a:r>
              <a:rPr lang="el-GR" dirty="0"/>
              <a:t>Από το περιεχόμενό της και άλλες πηγές ο </a:t>
            </a:r>
            <a:r>
              <a:rPr lang="el-GR" dirty="0" err="1"/>
              <a:t>Θεοδοσιανός</a:t>
            </a:r>
            <a:r>
              <a:rPr lang="el-GR" dirty="0"/>
              <a:t> Κώδικας έχει ανασυσταθεί στο μεγαλύτερο μέρος του.</a:t>
            </a:r>
            <a:endParaRPr lang="en-US" dirty="0"/>
          </a:p>
          <a:p>
            <a:endParaRPr lang="en-US" dirty="0"/>
          </a:p>
        </p:txBody>
      </p:sp>
      <p:sp>
        <p:nvSpPr>
          <p:cNvPr id="3" name="Title 2"/>
          <p:cNvSpPr>
            <a:spLocks noGrp="1"/>
          </p:cNvSpPr>
          <p:nvPr>
            <p:ph type="title"/>
          </p:nvPr>
        </p:nvSpPr>
        <p:spPr/>
        <p:txBody>
          <a:bodyPr/>
          <a:lstStyle/>
          <a:p>
            <a:endParaRPr lang="en-US"/>
          </a:p>
        </p:txBody>
      </p:sp>
      <p:pic>
        <p:nvPicPr>
          <p:cNvPr id="4" name="Picture 3" descr="653px-Reino_de_los_visigodos-en.s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8980" y="4934166"/>
            <a:ext cx="1875020" cy="1923834"/>
          </a:xfrm>
          <a:prstGeom prst="rect">
            <a:avLst/>
          </a:prstGeom>
        </p:spPr>
      </p:pic>
      <p:pic>
        <p:nvPicPr>
          <p:cNvPr id="5" name="Picture 4" descr="220px-Bréviaire_d'Alaric_(Clermon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4914" y="3356361"/>
            <a:ext cx="2499086" cy="1624406"/>
          </a:xfrm>
          <a:prstGeom prst="rect">
            <a:avLst/>
          </a:prstGeom>
        </p:spPr>
      </p:pic>
    </p:spTree>
    <p:extLst>
      <p:ext uri="{BB962C8B-B14F-4D97-AF65-F5344CB8AC3E}">
        <p14:creationId xmlns:p14="http://schemas.microsoft.com/office/powerpoint/2010/main" val="4220429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l-GR" dirty="0"/>
              <a:t>Δ</a:t>
            </a:r>
            <a:r>
              <a:rPr lang="el-GR" dirty="0" smtClean="0"/>
              <a:t>ιαδέχεται </a:t>
            </a:r>
            <a:r>
              <a:rPr lang="el-GR" dirty="0"/>
              <a:t>το θείο του Ιουστίνο το 527 μ.Χ. στο θρόνο της Κωνσταντινούπολης.</a:t>
            </a:r>
            <a:r>
              <a:rPr lang="en-US" dirty="0"/>
              <a:t> </a:t>
            </a:r>
            <a:endParaRPr lang="el-GR" dirty="0" smtClean="0"/>
          </a:p>
          <a:p>
            <a:r>
              <a:rPr lang="el-GR" dirty="0" smtClean="0">
                <a:latin typeface="Calibri"/>
                <a:ea typeface="ＭＳ 明朝"/>
                <a:cs typeface="Times New Roman"/>
              </a:rPr>
              <a:t>Πολιτικό </a:t>
            </a:r>
            <a:r>
              <a:rPr lang="el-GR" dirty="0">
                <a:latin typeface="Calibri"/>
                <a:ea typeface="ＭＳ 明朝"/>
                <a:cs typeface="Times New Roman"/>
              </a:rPr>
              <a:t>του όραμα </a:t>
            </a:r>
            <a:r>
              <a:rPr lang="el-GR" dirty="0" smtClean="0">
                <a:latin typeface="Calibri"/>
                <a:ea typeface="ＭＳ 明朝"/>
                <a:cs typeface="Times New Roman"/>
              </a:rPr>
              <a:t>= η </a:t>
            </a:r>
            <a:r>
              <a:rPr lang="el-GR" dirty="0">
                <a:latin typeface="Calibri"/>
                <a:ea typeface="ＭＳ 明朝"/>
                <a:cs typeface="Times New Roman"/>
              </a:rPr>
              <a:t>αναβίωση του μεγαλείου της ρωμαϊκής </a:t>
            </a:r>
            <a:r>
              <a:rPr lang="el-GR" dirty="0" smtClean="0">
                <a:latin typeface="Calibri"/>
                <a:ea typeface="ＭＳ 明朝"/>
                <a:cs typeface="Times New Roman"/>
              </a:rPr>
              <a:t>αυτοκρατορίας:</a:t>
            </a:r>
          </a:p>
          <a:p>
            <a:pPr lvl="1"/>
            <a:r>
              <a:rPr lang="el-GR" dirty="0" smtClean="0">
                <a:latin typeface="Calibri"/>
                <a:ea typeface="ＭＳ 明朝"/>
                <a:cs typeface="Times New Roman"/>
              </a:rPr>
              <a:t>Εδαφικά, μέσω κατακτήσεων της Ιταλίας &amp; β. Αφρικής</a:t>
            </a:r>
          </a:p>
          <a:p>
            <a:pPr lvl="1"/>
            <a:r>
              <a:rPr lang="el-GR" dirty="0" smtClean="0">
                <a:latin typeface="Calibri"/>
                <a:ea typeface="ＭＳ 明朝"/>
                <a:cs typeface="Times New Roman"/>
              </a:rPr>
              <a:t>Πολιτισμικά: έργα, όπως η Αγία Σοφία</a:t>
            </a:r>
          </a:p>
          <a:p>
            <a:pPr lvl="1"/>
            <a:r>
              <a:rPr lang="el-GR" dirty="0" smtClean="0">
                <a:latin typeface="Calibri"/>
                <a:ea typeface="ＭＳ 明朝"/>
                <a:cs typeface="Times New Roman"/>
              </a:rPr>
              <a:t>Διοικητικά </a:t>
            </a:r>
            <a:r>
              <a:rPr lang="mr-IN" dirty="0" smtClean="0">
                <a:latin typeface="Calibri"/>
                <a:ea typeface="ＭＳ 明朝"/>
                <a:cs typeface="Times New Roman"/>
              </a:rPr>
              <a:t>–</a:t>
            </a:r>
            <a:r>
              <a:rPr lang="el-GR" dirty="0" smtClean="0">
                <a:latin typeface="Calibri"/>
                <a:ea typeface="ＭＳ 明朝"/>
                <a:cs typeface="Times New Roman"/>
              </a:rPr>
              <a:t> οργανωτικά: κωδικοποίηση Ρωμαϊκού Δικαίου </a:t>
            </a:r>
            <a:endParaRPr lang="en-US" dirty="0"/>
          </a:p>
        </p:txBody>
      </p:sp>
      <p:sp>
        <p:nvSpPr>
          <p:cNvPr id="2" name="Title 1"/>
          <p:cNvSpPr>
            <a:spLocks noGrp="1"/>
          </p:cNvSpPr>
          <p:nvPr>
            <p:ph type="title"/>
          </p:nvPr>
        </p:nvSpPr>
        <p:spPr/>
        <p:txBody>
          <a:bodyPr/>
          <a:lstStyle/>
          <a:p>
            <a:r>
              <a:rPr lang="el-GR" b="1" dirty="0"/>
              <a:t>Ο Ιουστινιανός ως νομοθέτης</a:t>
            </a:r>
            <a:r>
              <a:rPr lang="en-US" dirty="0"/>
              <a:t> </a:t>
            </a:r>
          </a:p>
        </p:txBody>
      </p:sp>
    </p:spTree>
    <p:extLst>
      <p:ext uri="{BB962C8B-B14F-4D97-AF65-F5344CB8AC3E}">
        <p14:creationId xmlns:p14="http://schemas.microsoft.com/office/powerpoint/2010/main" val="2899810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yzantineEmpire04.gif"/>
          <p:cNvPicPr>
            <a:picLocks noGrp="1" noChangeAspect="1"/>
          </p:cNvPicPr>
          <p:nvPr>
            <p:ph idx="1"/>
          </p:nvPr>
        </p:nvPicPr>
        <p:blipFill>
          <a:blip r:embed="rId2">
            <a:extLst>
              <a:ext uri="{28A0092B-C50C-407E-A947-70E740481C1C}">
                <a14:useLocalDpi xmlns:a14="http://schemas.microsoft.com/office/drawing/2010/main" val="0"/>
              </a:ext>
            </a:extLst>
          </a:blip>
          <a:srcRect l="1874" r="1874"/>
          <a:stretch>
            <a:fillRect/>
          </a:stretch>
        </p:blipFill>
        <p:spPr>
          <a:xfrm>
            <a:off x="0" y="309323"/>
            <a:ext cx="10991842" cy="5502679"/>
          </a:xfrm>
        </p:spPr>
      </p:pic>
      <p:sp>
        <p:nvSpPr>
          <p:cNvPr id="3" name="Title 2"/>
          <p:cNvSpPr>
            <a:spLocks noGrp="1"/>
          </p:cNvSpPr>
          <p:nvPr>
            <p:ph type="title"/>
          </p:nvPr>
        </p:nvSpPr>
        <p:spPr/>
        <p:txBody>
          <a:bodyPr/>
          <a:lstStyle/>
          <a:p>
            <a:endParaRPr lang="en-US" dirty="0"/>
          </a:p>
        </p:txBody>
      </p:sp>
    </p:spTree>
    <p:extLst>
      <p:ext uri="{BB962C8B-B14F-4D97-AF65-F5344CB8AC3E}">
        <p14:creationId xmlns:p14="http://schemas.microsoft.com/office/powerpoint/2010/main" val="633073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gia_sofia_exo.jpg"/>
          <p:cNvPicPr>
            <a:picLocks noGrp="1" noChangeAspect="1"/>
          </p:cNvPicPr>
          <p:nvPr>
            <p:ph idx="1"/>
          </p:nvPr>
        </p:nvPicPr>
        <p:blipFill>
          <a:blip r:embed="rId2">
            <a:extLst>
              <a:ext uri="{28A0092B-C50C-407E-A947-70E740481C1C}">
                <a14:useLocalDpi xmlns:a14="http://schemas.microsoft.com/office/drawing/2010/main" val="0"/>
              </a:ext>
            </a:extLst>
          </a:blip>
          <a:srcRect t="3159" b="3159"/>
          <a:stretch>
            <a:fillRect/>
          </a:stretch>
        </p:blipFill>
        <p:spPr>
          <a:xfrm>
            <a:off x="-994011" y="0"/>
            <a:ext cx="7544567" cy="3777214"/>
          </a:xfrm>
        </p:spPr>
      </p:pic>
      <p:sp>
        <p:nvSpPr>
          <p:cNvPr id="3" name="Title 2"/>
          <p:cNvSpPr>
            <a:spLocks noGrp="1"/>
          </p:cNvSpPr>
          <p:nvPr>
            <p:ph type="title"/>
          </p:nvPr>
        </p:nvSpPr>
        <p:spPr/>
        <p:txBody>
          <a:bodyPr/>
          <a:lstStyle/>
          <a:p>
            <a:endParaRPr lang="en-US"/>
          </a:p>
        </p:txBody>
      </p:sp>
      <p:pic>
        <p:nvPicPr>
          <p:cNvPr id="5" name="Picture 4" descr="Interior-of-the-Hagia-Sophia-456x30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978" y="0"/>
            <a:ext cx="5071399" cy="3336447"/>
          </a:xfrm>
          <a:prstGeom prst="rect">
            <a:avLst/>
          </a:prstGeom>
        </p:spPr>
      </p:pic>
      <p:pic>
        <p:nvPicPr>
          <p:cNvPr id="6" name="Picture 5" descr="001_saint-serge-et-bacchus_theredlist.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41258" y="3238993"/>
            <a:ext cx="4819500" cy="3619006"/>
          </a:xfrm>
          <a:prstGeom prst="rect">
            <a:avLst/>
          </a:prstGeom>
        </p:spPr>
      </p:pic>
      <p:pic>
        <p:nvPicPr>
          <p:cNvPr id="7" name="Picture 6" descr="dsc_5446.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694610"/>
            <a:ext cx="5041258" cy="3163389"/>
          </a:xfrm>
          <a:prstGeom prst="rect">
            <a:avLst/>
          </a:prstGeom>
        </p:spPr>
      </p:pic>
    </p:spTree>
    <p:extLst>
      <p:ext uri="{BB962C8B-B14F-4D97-AF65-F5344CB8AC3E}">
        <p14:creationId xmlns:p14="http://schemas.microsoft.com/office/powerpoint/2010/main" val="35245666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Hardcover.thmx</Template>
  <TotalTime>146</TotalTime>
  <Words>2797</Words>
  <Application>Microsoft Macintosh PowerPoint</Application>
  <PresentationFormat>On-screen Show (4:3)</PresentationFormat>
  <Paragraphs>161</Paragraphs>
  <Slides>40</Slides>
  <Notes>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Hardcover</vt:lpstr>
      <vt:lpstr>2.Οι πρώτες κωδικοποιήσεις και το CORPUS IURIS CIVILIS </vt:lpstr>
      <vt:lpstr>ΚΩΔΙΞ</vt:lpstr>
      <vt:lpstr>Γρηγοριανός και Ερμογενειανός Κώδικας. </vt:lpstr>
      <vt:lpstr>Ο Θεοδοσιανός Κώδικας </vt:lpstr>
      <vt:lpstr>Θεοδόσιος ΙΙ</vt:lpstr>
      <vt:lpstr>PowerPoint Presentation</vt:lpstr>
      <vt:lpstr>Ο Ιουστινιανός ως νομοθέτης </vt:lpstr>
      <vt:lpstr>PowerPoint Presentation</vt:lpstr>
      <vt:lpstr>PowerPoint Presentation</vt:lpstr>
      <vt:lpstr>Ψηφιδωτό Αγ. Βιταλίου, Ραβέννα</vt:lpstr>
      <vt:lpstr>Corpus Iuris Civilis: το «σώμα» του αστικού δικαίου</vt:lpstr>
      <vt:lpstr>Corpus Iuris Civilis</vt:lpstr>
      <vt:lpstr>Iουστινιανός Constitutio Deo auctore </vt:lpstr>
      <vt:lpstr>PowerPoint Presentation</vt:lpstr>
      <vt:lpstr>Η ανάγκη κωδικοποίησης του δικαίου </vt:lpstr>
      <vt:lpstr>Ο Κώδικας (Codex): 529 μ.Χ. </vt:lpstr>
      <vt:lpstr>Νέα έκδοση Κώδικα: 534 μ.Χ.</vt:lpstr>
      <vt:lpstr>PowerPoint Presentation</vt:lpstr>
      <vt:lpstr>Οι Πενήντα Αποφάσεις  </vt:lpstr>
      <vt:lpstr>Ο Πανδέκτης (Digesta) </vt:lpstr>
      <vt:lpstr>Florentina - Digesta</vt:lpstr>
      <vt:lpstr>Η νομοπαρασκευαστική επιτροπή </vt:lpstr>
      <vt:lpstr>Πανδέκτης ή Digesta, 533 μ.Χ.</vt:lpstr>
      <vt:lpstr>Στάση Νίκα 532 μ.Χ.</vt:lpstr>
      <vt:lpstr>Το περιεχόμενο του Πανδέκτη </vt:lpstr>
      <vt:lpstr>Διατηρούνται στους τίτλους τα έργα των νομικών</vt:lpstr>
      <vt:lpstr>Τα παρεμβλήματα </vt:lpstr>
      <vt:lpstr>Δομή και γλώσσα </vt:lpstr>
      <vt:lpstr>Η σημασία του Πανδέκτη </vt:lpstr>
      <vt:lpstr>Codex Florentinus Digestorum</vt:lpstr>
      <vt:lpstr>Οι Εισηγήσεις (Institutiones), 533 μ.Χ. </vt:lpstr>
      <vt:lpstr>Η θέση σε ισχύ της κωδικοποίησης. </vt:lpstr>
      <vt:lpstr>Οι Νεαρές (Novellae) </vt:lpstr>
      <vt:lpstr>Η αναμόρφωση των νομικών σπουδών </vt:lpstr>
      <vt:lpstr>Constitutio omnem  (17 Ιανουαρίου 533) </vt:lpstr>
      <vt:lpstr>Πρόγραμμα σπουδών</vt:lpstr>
      <vt:lpstr>Τάξη στις σπουδές...</vt:lpstr>
      <vt:lpstr>Αντικήνσορες </vt:lpstr>
      <vt:lpstr>Θεόφιλος</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Αθηνά Δημοπούλου</dc:creator>
  <cp:lastModifiedBy>Αθηνά Δημοπούλου</cp:lastModifiedBy>
  <cp:revision>20</cp:revision>
  <dcterms:created xsi:type="dcterms:W3CDTF">2017-10-16T06:19:05Z</dcterms:created>
  <dcterms:modified xsi:type="dcterms:W3CDTF">2018-01-09T12:35:10Z</dcterms:modified>
</cp:coreProperties>
</file>