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handoutMasterIdLst>
    <p:handoutMasterId r:id="rId9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51"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varScale="1">
        <p:scale>
          <a:sx n="92" d="100"/>
          <a:sy n="92" d="100"/>
        </p:scale>
        <p:origin x="-48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12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handoutMaster" Target="handoutMasters/handoutMaster1.xml"/><Relationship Id="rId99"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DA40DB-A3C4-9540-82C4-1DB5FAC2153F}" type="datetimeFigureOut">
              <a:rPr lang="en-US" smtClean="0"/>
              <a:t>27/1/17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6ECE58-B2C1-8D40-854A-68462606D926}" type="slidenum">
              <a:rPr lang="en-US" smtClean="0"/>
              <a:t>‹#›</a:t>
            </a:fld>
            <a:endParaRPr lang="en-US"/>
          </a:p>
        </p:txBody>
      </p:sp>
    </p:spTree>
    <p:extLst>
      <p:ext uri="{BB962C8B-B14F-4D97-AF65-F5344CB8AC3E}">
        <p14:creationId xmlns:p14="http://schemas.microsoft.com/office/powerpoint/2010/main" val="37530498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7CE38E4D-051A-41E1-86A4-E56916468FD0}" type="datetimeFigureOut">
              <a:rPr lang="en-US" smtClean="0"/>
              <a:t>27/1/17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27/1/17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27/1/17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27/1/17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27/1/17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7CE38E4D-051A-41E1-86A4-E56916468FD0}" type="datetimeFigureOut">
              <a:rPr lang="en-US" smtClean="0"/>
              <a:t>27/1/17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CE38E4D-051A-41E1-86A4-E56916468FD0}" type="datetimeFigureOut">
              <a:rPr lang="en-US" smtClean="0"/>
              <a:t>27/1/17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CE38E4D-051A-41E1-86A4-E56916468FD0}" type="datetimeFigureOut">
              <a:rPr lang="en-US" smtClean="0"/>
              <a:t>27/1/17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27/1/17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GB"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27/1/17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GB"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Date Placeholder 7"/>
          <p:cNvSpPr>
            <a:spLocks noGrp="1"/>
          </p:cNvSpPr>
          <p:nvPr>
            <p:ph type="dt" sz="half" idx="10"/>
          </p:nvPr>
        </p:nvSpPr>
        <p:spPr/>
        <p:txBody>
          <a:bodyPr/>
          <a:lstStyle/>
          <a:p>
            <a:fld id="{7CE38E4D-051A-41E1-86A4-E56916468FD0}" type="datetimeFigureOut">
              <a:rPr lang="en-US" smtClean="0"/>
              <a:t>27/1/17</a:t>
            </a:fld>
            <a:endParaRPr lang="en-US"/>
          </a:p>
        </p:txBody>
      </p:sp>
      <p:sp>
        <p:nvSpPr>
          <p:cNvPr id="9" name="Slide Number Placeholder 8"/>
          <p:cNvSpPr>
            <a:spLocks noGrp="1"/>
          </p:cNvSpPr>
          <p:nvPr>
            <p:ph type="sldNum" sz="quarter" idx="11"/>
          </p:nvPr>
        </p:nvSpPr>
        <p:spPr/>
        <p:txBody>
          <a:bodyPr/>
          <a:lstStyle/>
          <a:p>
            <a:fld id="{886BB73A-582F-4420-9A14-CB10A2B2E5E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86BB73A-582F-4420-9A14-CB10A2B2E5E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CE38E4D-051A-41E1-86A4-E56916468FD0}" type="datetimeFigureOut">
              <a:rPr lang="en-US" smtClean="0"/>
              <a:t>27/1/17</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Δικονομία: πηγή ουσιαστικών δικαιωμάτων</a:t>
            </a:r>
            <a:endParaRPr lang="en-US" dirty="0"/>
          </a:p>
        </p:txBody>
      </p:sp>
      <p:sp>
        <p:nvSpPr>
          <p:cNvPr id="3" name="Subtitle 2"/>
          <p:cNvSpPr>
            <a:spLocks noGrp="1"/>
          </p:cNvSpPr>
          <p:nvPr>
            <p:ph type="subTitle" idx="1"/>
          </p:nvPr>
        </p:nvSpPr>
        <p:spPr/>
        <p:txBody>
          <a:bodyPr/>
          <a:lstStyle/>
          <a:p>
            <a:r>
              <a:rPr lang="el-GR" dirty="0" smtClean="0"/>
              <a:t>Αθην</a:t>
            </a:r>
            <a:r>
              <a:rPr lang="el-GR" dirty="0" smtClean="0"/>
              <a:t>ά Δημοπούλου, Νομική Σχολή, ΕΚΠΑ</a:t>
            </a:r>
          </a:p>
        </p:txBody>
      </p:sp>
    </p:spTree>
    <p:extLst>
      <p:ext uri="{BB962C8B-B14F-4D97-AF65-F5344CB8AC3E}">
        <p14:creationId xmlns:p14="http://schemas.microsoft.com/office/powerpoint/2010/main" val="37245615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t>Α</a:t>
            </a:r>
            <a:r>
              <a:rPr lang="el-GR" sz="4000" dirty="0" smtClean="0"/>
              <a:t>ρχαϊκή </a:t>
            </a:r>
            <a:r>
              <a:rPr lang="el-GR" sz="4000" dirty="0"/>
              <a:t>δικονομική αυστηρότητα </a:t>
            </a:r>
            <a:endParaRPr lang="en-US" sz="4000" dirty="0"/>
          </a:p>
        </p:txBody>
      </p:sp>
      <p:sp>
        <p:nvSpPr>
          <p:cNvPr id="3" name="Content Placeholder 2"/>
          <p:cNvSpPr>
            <a:spLocks noGrp="1"/>
          </p:cNvSpPr>
          <p:nvPr>
            <p:ph idx="1"/>
          </p:nvPr>
        </p:nvSpPr>
        <p:spPr>
          <a:xfrm>
            <a:off x="457200" y="1600200"/>
            <a:ext cx="7620000" cy="5257800"/>
          </a:xfrm>
        </p:spPr>
        <p:txBody>
          <a:bodyPr>
            <a:normAutofit lnSpcReduction="10000"/>
          </a:bodyPr>
          <a:lstStyle/>
          <a:p>
            <a:r>
              <a:rPr lang="el-GR" dirty="0" smtClean="0"/>
              <a:t>Αρχαϊκό δίκαιο: </a:t>
            </a:r>
            <a:r>
              <a:rPr lang="el-GR" dirty="0"/>
              <a:t>διακρινόταν για την ακρίβεια και την αυστηρότητά του. </a:t>
            </a:r>
            <a:endParaRPr lang="el-GR" dirty="0" smtClean="0"/>
          </a:p>
          <a:p>
            <a:r>
              <a:rPr lang="el-GR" dirty="0" smtClean="0"/>
              <a:t>Κατά </a:t>
            </a:r>
            <a:r>
              <a:rPr lang="el-GR" dirty="0"/>
              <a:t>την πρώιμη </a:t>
            </a:r>
            <a:r>
              <a:rPr lang="en-US" i="1" dirty="0"/>
              <a:t>Res </a:t>
            </a:r>
            <a:r>
              <a:rPr lang="en-US" i="1" dirty="0" err="1"/>
              <a:t>Pubica</a:t>
            </a:r>
            <a:r>
              <a:rPr lang="el-GR" dirty="0"/>
              <a:t>, οι μόνες συμβάσεις που αναγνωρίζονται είναι εκείνες που συνάπτονται με πανηγυρικό τρόπο, ενώπιον μαρτύρων, ακολουθώντας τον αυστηρό τύπο του αρχαϊκού δικαίου και οι μόνες αγωγές που μπορούν να ασκηθούν, εκείνες για την ύπαρξη και ύψος της απαιτήσεως δεν χωρούσε αμφιβολία. </a:t>
            </a:r>
            <a:endParaRPr lang="el-GR" dirty="0" smtClean="0"/>
          </a:p>
          <a:p>
            <a:r>
              <a:rPr lang="el-GR" dirty="0" smtClean="0"/>
              <a:t>Τα </a:t>
            </a:r>
            <a:r>
              <a:rPr lang="el-GR" dirty="0"/>
              <a:t>μόνα αδικήματα για τα οποία μπορούσε να ασκηθεί αγωγή, ήταν όσα περιλαμβάνονται στην περιπτωσιολογία του </a:t>
            </a:r>
            <a:r>
              <a:rPr lang="el-GR" dirty="0" err="1"/>
              <a:t>Δωδεκάδελτου</a:t>
            </a:r>
            <a:r>
              <a:rPr lang="el-GR" dirty="0"/>
              <a:t>, όπως κλοπή, τραυματισμοί, κοπή δέντρων. </a:t>
            </a:r>
            <a:endParaRPr lang="el-GR" dirty="0" smtClean="0"/>
          </a:p>
          <a:p>
            <a:r>
              <a:rPr lang="el-GR" dirty="0" smtClean="0"/>
              <a:t>Η </a:t>
            </a:r>
            <a:r>
              <a:rPr lang="el-GR" dirty="0"/>
              <a:t>προσφυγή στη δικαιοσύνη μπορούσε να γίνει μέσω της άσκησης τριών συγκεκριμένων τύπων “αγωγών εκ του νόμου” (</a:t>
            </a:r>
            <a:r>
              <a:rPr lang="el-GR" i="1" dirty="0"/>
              <a:t>legis actiones</a:t>
            </a:r>
            <a:r>
              <a:rPr lang="el-GR" dirty="0"/>
              <a:t>), δηλαδή αγωγών η </a:t>
            </a:r>
            <a:r>
              <a:rPr lang="el-GR" i="1" dirty="0"/>
              <a:t>formula</a:t>
            </a:r>
            <a:r>
              <a:rPr lang="el-GR" dirty="0"/>
              <a:t> (ακριβής διατύπωση) των οποίων προβλεπόταν στο νόμο </a:t>
            </a:r>
            <a:endParaRPr lang="en-US" dirty="0"/>
          </a:p>
        </p:txBody>
      </p:sp>
    </p:spTree>
    <p:extLst>
      <p:ext uri="{BB962C8B-B14F-4D97-AF65-F5344CB8AC3E}">
        <p14:creationId xmlns:p14="http://schemas.microsoft.com/office/powerpoint/2010/main" val="13531217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Τρεις τύποι «αγωγών εκ του νόμου»</a:t>
            </a:r>
            <a:endParaRPr lang="en-US" dirty="0"/>
          </a:p>
        </p:txBody>
      </p:sp>
      <p:sp>
        <p:nvSpPr>
          <p:cNvPr id="3" name="Content Placeholder 2"/>
          <p:cNvSpPr>
            <a:spLocks noGrp="1"/>
          </p:cNvSpPr>
          <p:nvPr>
            <p:ph idx="1"/>
          </p:nvPr>
        </p:nvSpPr>
        <p:spPr/>
        <p:txBody>
          <a:bodyPr/>
          <a:lstStyle/>
          <a:p>
            <a:r>
              <a:rPr lang="el-GR" dirty="0"/>
              <a:t>α) το </a:t>
            </a:r>
            <a:r>
              <a:rPr lang="en-US" i="1" dirty="0" err="1"/>
              <a:t>Sacramentum</a:t>
            </a:r>
            <a:r>
              <a:rPr lang="el-GR" dirty="0"/>
              <a:t>, μία δύσχρηστη αγωγή που προϋπέθετε τη δόση όρκων και την κατάθεση χρηματικών ποσών ως εγγυήσεων από αμφότερους τους διαδίκους, κάτι που λειτουργούσε ως φραγμός αλόγιστης προσφυγής στη δικαιοσύνη και όπου το διεκδικούμενο πράγμα έπρεπε να φέρεται στο δικαστήριο, έστω και με τη μορφή σβώλου γης, αν ήταν ακίνητο. </a:t>
            </a:r>
          </a:p>
          <a:p>
            <a:r>
              <a:rPr lang="el-GR" dirty="0"/>
              <a:t>β) η </a:t>
            </a:r>
            <a:r>
              <a:rPr lang="el-GR" i="1" dirty="0" err="1"/>
              <a:t>iudicis</a:t>
            </a:r>
            <a:r>
              <a:rPr lang="el-GR" i="1" dirty="0"/>
              <a:t> </a:t>
            </a:r>
            <a:r>
              <a:rPr lang="el-GR" i="1" dirty="0" err="1"/>
              <a:t>arbitrive</a:t>
            </a:r>
            <a:r>
              <a:rPr lang="el-GR" i="1" dirty="0"/>
              <a:t> </a:t>
            </a:r>
            <a:r>
              <a:rPr lang="el-GR" i="1" dirty="0" err="1"/>
              <a:t>postulatio</a:t>
            </a:r>
            <a:r>
              <a:rPr lang="el-GR" dirty="0"/>
              <a:t>, μία απλούστερη διαδικασία για διαφορές που δεν αφορούσαν τη διεκδίκηση πράγματος, </a:t>
            </a:r>
          </a:p>
          <a:p>
            <a:r>
              <a:rPr lang="el-GR" dirty="0"/>
              <a:t>γ) η </a:t>
            </a:r>
            <a:r>
              <a:rPr lang="en-US" i="1" dirty="0" err="1"/>
              <a:t>Condictio</a:t>
            </a:r>
            <a:r>
              <a:rPr lang="el-GR" dirty="0"/>
              <a:t> για τις υποσχετικές δικαιοπραξίες, όπου αν ο εναγόμενος </a:t>
            </a:r>
            <a:r>
              <a:rPr lang="el-GR" dirty="0" err="1"/>
              <a:t>ηρνείτο</a:t>
            </a:r>
            <a:r>
              <a:rPr lang="el-GR" dirty="0"/>
              <a:t> την αγωγή έπρεπε εντός 30 ημερών να εμφανισθεί στη δίκη (διάστημα που προβλεπόταν για τον πιθανό συμβιβασμό των μερών). </a:t>
            </a:r>
          </a:p>
          <a:p>
            <a:endParaRPr lang="en-US" dirty="0"/>
          </a:p>
        </p:txBody>
      </p:sp>
    </p:spTree>
    <p:extLst>
      <p:ext uri="{BB962C8B-B14F-4D97-AF65-F5344CB8AC3E}">
        <p14:creationId xmlns:p14="http://schemas.microsoft.com/office/powerpoint/2010/main" val="26162017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Σε αυτές τις αγωγές έπρεπε να προσαρμοστούν οι πάσης φύσεως αξιώσεις των διαδίκων, καθώς τα αναγνωριζόμενα από το δίκαιο δικαιώματα ήταν όσα και οι τύποι των αγωγών που δεχόταν η δικαστηριακή πρακτική. </a:t>
            </a:r>
            <a:endParaRPr lang="el-GR" dirty="0" smtClean="0"/>
          </a:p>
          <a:p>
            <a:r>
              <a:rPr lang="el-GR" dirty="0" smtClean="0"/>
              <a:t>Καθώς </a:t>
            </a:r>
            <a:r>
              <a:rPr lang="el-GR" dirty="0"/>
              <a:t>οι ακριβείς τύποι των αγωγών (</a:t>
            </a:r>
            <a:r>
              <a:rPr lang="fr-FR" i="1" dirty="0" err="1"/>
              <a:t>formulae</a:t>
            </a:r>
            <a:r>
              <a:rPr lang="el-GR" dirty="0"/>
              <a:t>) φυλάσσονταν στα μυστικά αρχεία των </a:t>
            </a:r>
            <a:r>
              <a:rPr lang="el-GR" dirty="0" err="1"/>
              <a:t>Ποντιφίκων</a:t>
            </a:r>
            <a:r>
              <a:rPr lang="el-GR" dirty="0"/>
              <a:t> και οι αγωγές ασκούντο προφορικά, η άσκησή τους απαιτούσε τη συνδρομή ειδημόνων που συνέδραμαν τους διαδίκους στις διαδικαστικές πράξεις. </a:t>
            </a:r>
            <a:endParaRPr lang="el-GR" dirty="0" smtClean="0"/>
          </a:p>
          <a:p>
            <a:r>
              <a:rPr lang="el-GR" dirty="0" smtClean="0"/>
              <a:t>Τις </a:t>
            </a:r>
            <a:r>
              <a:rPr lang="el-GR" dirty="0"/>
              <a:t>συναφείς συμβουλές αναλαμβάνουν να παρέχουν αρχικά οι πάτρωνες (</a:t>
            </a:r>
            <a:r>
              <a:rPr lang="en-US" i="1" dirty="0" err="1"/>
              <a:t>patroni</a:t>
            </a:r>
            <a:r>
              <a:rPr lang="el-GR" dirty="0"/>
              <a:t>) στους πελάτες (</a:t>
            </a:r>
            <a:r>
              <a:rPr lang="en-US" i="1" dirty="0" err="1"/>
              <a:t>clientes</a:t>
            </a:r>
            <a:r>
              <a:rPr lang="el-GR" dirty="0"/>
              <a:t>) τους, στο πλαίσιο των ρωμαϊκών πελατειακών σχέσεων, οδηγώντας στη δημιουργία του δικηγορικού λειτουργήματος.</a:t>
            </a:r>
          </a:p>
        </p:txBody>
      </p:sp>
    </p:spTree>
    <p:extLst>
      <p:ext uri="{BB962C8B-B14F-4D97-AF65-F5344CB8AC3E}">
        <p14:creationId xmlns:p14="http://schemas.microsoft.com/office/powerpoint/2010/main" val="21719209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2 φάσεις δίκης</a:t>
            </a:r>
            <a:endParaRPr lang="en-US" dirty="0"/>
          </a:p>
        </p:txBody>
      </p:sp>
      <p:sp>
        <p:nvSpPr>
          <p:cNvPr id="3" name="Content Placeholder 2"/>
          <p:cNvSpPr>
            <a:spLocks noGrp="1"/>
          </p:cNvSpPr>
          <p:nvPr>
            <p:ph idx="1"/>
          </p:nvPr>
        </p:nvSpPr>
        <p:spPr/>
        <p:txBody>
          <a:bodyPr/>
          <a:lstStyle/>
          <a:p>
            <a:r>
              <a:rPr lang="el-GR" dirty="0"/>
              <a:t>Η δίκη κατά τη διαδικασία των </a:t>
            </a:r>
            <a:r>
              <a:rPr lang="en-US" i="1" dirty="0"/>
              <a:t>legis actiones</a:t>
            </a:r>
            <a:r>
              <a:rPr lang="el-GR" dirty="0"/>
              <a:t> αρθρώνεται σε δύο φάσεις, την προδικασία και την κυρίως δίκη, ενώ ακολουθεί η εκτέλεση. </a:t>
            </a:r>
            <a:endParaRPr lang="el-GR" dirty="0" smtClean="0"/>
          </a:p>
          <a:p>
            <a:r>
              <a:rPr lang="el-GR" dirty="0" smtClean="0"/>
              <a:t>Οι </a:t>
            </a:r>
            <a:r>
              <a:rPr lang="el-GR" dirty="0"/>
              <a:t>δύο φάσεις αυτές προσδίδουν στην διαδικασία επίλυσης των διαφορών κατ' ουσίαν χαρακτηριστικά διαιτησίας υπό κρατική εποπτεία. </a:t>
            </a:r>
            <a:endParaRPr lang="el-GR" dirty="0" smtClean="0"/>
          </a:p>
          <a:p>
            <a:r>
              <a:rPr lang="el-GR" dirty="0" smtClean="0"/>
              <a:t>Το </a:t>
            </a:r>
            <a:r>
              <a:rPr lang="el-GR" dirty="0"/>
              <a:t>κράτος παρεμβαίνει στην επίλυση των διαφορών των πολιτών μόνον για τον έλεγχο των προϋποθέσεων παραδεκτού της προσφυγής των διαδίκων και για να διορίσει τον ιδιώτη διαιτητή-δικαστή που θα επιλύσει τη διαφορά. </a:t>
            </a:r>
          </a:p>
          <a:p>
            <a:endParaRPr lang="en-US" dirty="0"/>
          </a:p>
        </p:txBody>
      </p:sp>
    </p:spTree>
    <p:extLst>
      <p:ext uri="{BB962C8B-B14F-4D97-AF65-F5344CB8AC3E}">
        <p14:creationId xmlns:p14="http://schemas.microsoft.com/office/powerpoint/2010/main" val="24101430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Προδικασία &amp; τυπικότητα</a:t>
            </a:r>
            <a:r>
              <a:rPr lang="el-GR" dirty="0"/>
              <a:t> </a:t>
            </a:r>
            <a:endParaRPr lang="en-US" dirty="0"/>
          </a:p>
        </p:txBody>
      </p:sp>
      <p:sp>
        <p:nvSpPr>
          <p:cNvPr id="3" name="Content Placeholder 2"/>
          <p:cNvSpPr>
            <a:spLocks noGrp="1"/>
          </p:cNvSpPr>
          <p:nvPr>
            <p:ph idx="1"/>
          </p:nvPr>
        </p:nvSpPr>
        <p:spPr/>
        <p:txBody>
          <a:bodyPr/>
          <a:lstStyle/>
          <a:p>
            <a:r>
              <a:rPr lang="el-GR" dirty="0"/>
              <a:t>Κατά το στάδιο προδικασίας ο αντίδικος κλητεύεται προφορικά (</a:t>
            </a:r>
            <a:r>
              <a:rPr lang="en-US" i="1" dirty="0"/>
              <a:t>in ius </a:t>
            </a:r>
            <a:r>
              <a:rPr lang="en-US" i="1" dirty="0" err="1"/>
              <a:t>vocatio</a:t>
            </a:r>
            <a:r>
              <a:rPr lang="el-GR" dirty="0"/>
              <a:t>) ενώπιον του Πραίτορα</a:t>
            </a:r>
            <a:r>
              <a:rPr lang="el-GR" dirty="0" smtClean="0"/>
              <a:t>.</a:t>
            </a:r>
          </a:p>
          <a:p>
            <a:r>
              <a:rPr lang="el-GR" dirty="0" smtClean="0"/>
              <a:t>Λόγω </a:t>
            </a:r>
            <a:r>
              <a:rPr lang="el-GR" dirty="0"/>
              <a:t>του χαρακτήρα οιονεί διαιτησίας της ένδικης διαδικασίας, που προϋποθέτει την σύμπραξη και των δύο μερών, ήταν σημαντική η εξασφάλιση της παρουσίας του αντιδίκου στη φάση αυτή, κάτι για το οποίο ο ενάγων μπορούσε να εξαναγκάσει τον εναγόμενο με βίαιη προσαγωγή, παρουσία μαρτύρων. </a:t>
            </a:r>
            <a:endParaRPr lang="el-GR" dirty="0" smtClean="0"/>
          </a:p>
          <a:p>
            <a:r>
              <a:rPr lang="el-GR" dirty="0" smtClean="0"/>
              <a:t>Αν </a:t>
            </a:r>
            <a:r>
              <a:rPr lang="el-GR" dirty="0"/>
              <a:t>αυτό δεν παρίστατο δυνατό, ο εναγόμενος θεωρείτο </a:t>
            </a:r>
            <a:r>
              <a:rPr lang="en-US" i="1" dirty="0" err="1"/>
              <a:t>indefensus</a:t>
            </a:r>
            <a:r>
              <a:rPr lang="en-US" i="1" dirty="0"/>
              <a:t> </a:t>
            </a:r>
            <a:r>
              <a:rPr lang="el-GR" dirty="0"/>
              <a:t>("ανυπεράσπιστος") και ακολουθούσε εκτέλεση επί της περιουσίας του με την άδεια του Πραίτορα. </a:t>
            </a:r>
            <a:endParaRPr lang="en-US" dirty="0"/>
          </a:p>
        </p:txBody>
      </p:sp>
    </p:spTree>
    <p:extLst>
      <p:ext uri="{BB962C8B-B14F-4D97-AF65-F5344CB8AC3E}">
        <p14:creationId xmlns:p14="http://schemas.microsoft.com/office/powerpoint/2010/main" val="5295508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l-GR" dirty="0"/>
              <a:t>Κατά την προδικασία που λαμβάνει χώρα ενώπιον του Πραίτορα (μετά το 367 π.Χ.) ασκείτο η αγωγή και διοριζόταν ο δικαστής. Η άσκησή της γινόταν προφορικά, με την εκφώνηση από τον ενάγοντα των τυπικών φράσεων (</a:t>
            </a:r>
            <a:r>
              <a:rPr lang="en-US" i="1" dirty="0"/>
              <a:t>formulae</a:t>
            </a:r>
            <a:r>
              <a:rPr lang="el-GR" dirty="0"/>
              <a:t>) που συνόψιζαν το </a:t>
            </a:r>
            <a:r>
              <a:rPr lang="el-GR" dirty="0" err="1"/>
              <a:t>αίτημά</a:t>
            </a:r>
            <a:r>
              <a:rPr lang="el-GR" dirty="0"/>
              <a:t> του. </a:t>
            </a:r>
            <a:endParaRPr lang="el-GR" dirty="0" smtClean="0"/>
          </a:p>
          <a:p>
            <a:r>
              <a:rPr lang="el-GR" dirty="0" smtClean="0"/>
              <a:t>Το </a:t>
            </a:r>
            <a:r>
              <a:rPr lang="el-GR" dirty="0"/>
              <a:t>παραμικρό όμως σφάλμα κατά την εκφορά του λόγου του, μπορούσε να οδηγήσει στην απόρριψη της αγωγής, κάτι χαρακτηριστικό του εξαιρετικά τυπολατρικού χαρακτήρα της πρώιμης δικαιοσύνης (που όμως και σήμερα ενίοτε απαντάται, κατά την απόρριψη δικογράφων για τυπικές ελλείψεις ή σφάλματα). </a:t>
            </a:r>
            <a:endParaRPr lang="el-GR" dirty="0" smtClean="0"/>
          </a:p>
        </p:txBody>
      </p:sp>
    </p:spTree>
    <p:extLst>
      <p:ext uri="{BB962C8B-B14F-4D97-AF65-F5344CB8AC3E}">
        <p14:creationId xmlns:p14="http://schemas.microsoft.com/office/powerpoint/2010/main" val="26126735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Κάταρξη</a:t>
            </a:r>
            <a:r>
              <a:rPr lang="el-GR" dirty="0" smtClean="0"/>
              <a:t> δίκης - εκκρεμοδικία</a:t>
            </a:r>
            <a:endParaRPr lang="en-US" dirty="0"/>
          </a:p>
        </p:txBody>
      </p:sp>
      <p:sp>
        <p:nvSpPr>
          <p:cNvPr id="3" name="Content Placeholder 2"/>
          <p:cNvSpPr>
            <a:spLocks noGrp="1"/>
          </p:cNvSpPr>
          <p:nvPr>
            <p:ph idx="1"/>
          </p:nvPr>
        </p:nvSpPr>
        <p:spPr/>
        <p:txBody>
          <a:bodyPr>
            <a:normAutofit fontScale="92500"/>
          </a:bodyPr>
          <a:lstStyle/>
          <a:p>
            <a:r>
              <a:rPr lang="el-GR" dirty="0"/>
              <a:t>Αν η αγωγή </a:t>
            </a:r>
            <a:r>
              <a:rPr lang="el-GR" dirty="0" err="1"/>
              <a:t>εκφωνείτο</a:t>
            </a:r>
            <a:r>
              <a:rPr lang="el-GR" dirty="0"/>
              <a:t> ορθά, επερχόταν η </a:t>
            </a:r>
            <a:r>
              <a:rPr lang="en-US" i="1" dirty="0" err="1"/>
              <a:t>litis</a:t>
            </a:r>
            <a:r>
              <a:rPr lang="en-US" i="1" dirty="0"/>
              <a:t> </a:t>
            </a:r>
            <a:r>
              <a:rPr lang="en-US" i="1" dirty="0" err="1"/>
              <a:t>contestatio</a:t>
            </a:r>
            <a:r>
              <a:rPr lang="el-GR" dirty="0"/>
              <a:t> (</a:t>
            </a:r>
            <a:r>
              <a:rPr lang="el-GR" dirty="0" err="1"/>
              <a:t>κάταρξη</a:t>
            </a:r>
            <a:r>
              <a:rPr lang="el-GR" dirty="0"/>
              <a:t> της δίκης), από την οποία εκκινούσε η εκκρεμοδικία και πλέον το αντικείμενό της δεν μπορούσε να αλλάξει, ούτε να ασκηθεί νέα αγωγή για το ίδιο ζήτημα. </a:t>
            </a:r>
            <a:endParaRPr lang="el-GR" dirty="0" smtClean="0"/>
          </a:p>
          <a:p>
            <a:r>
              <a:rPr lang="el-GR" dirty="0" smtClean="0"/>
              <a:t>Η </a:t>
            </a:r>
            <a:r>
              <a:rPr lang="el-GR" dirty="0"/>
              <a:t>προδικασία ολοκληρωνόταν με τον διορισμό του ιδιώτη δικαστή (</a:t>
            </a:r>
            <a:r>
              <a:rPr lang="en-US" i="1" dirty="0" err="1"/>
              <a:t>iudex</a:t>
            </a:r>
            <a:r>
              <a:rPr lang="el-GR" dirty="0"/>
              <a:t> ή </a:t>
            </a:r>
            <a:r>
              <a:rPr lang="en-US" i="1" dirty="0"/>
              <a:t>arbiter</a:t>
            </a:r>
            <a:r>
              <a:rPr lang="el-GR" dirty="0"/>
              <a:t>, που μάλλον είχε το όνομα αυτό σε υποθέσεις με μεγαλύτερα περιθώρια διακριτικής ευχέρειας, όπως κατά τη διανομή </a:t>
            </a:r>
            <a:r>
              <a:rPr lang="el-GR" dirty="0" smtClean="0"/>
              <a:t>περιουσίας).</a:t>
            </a:r>
            <a:r>
              <a:rPr lang="el-GR" baseline="30000" dirty="0" smtClean="0"/>
              <a:t> </a:t>
            </a:r>
            <a:endParaRPr lang="en-US" dirty="0"/>
          </a:p>
          <a:p>
            <a:endParaRPr lang="el-GR" dirty="0" smtClean="0"/>
          </a:p>
          <a:p>
            <a:r>
              <a:rPr lang="el-GR" dirty="0"/>
              <a:t>“</a:t>
            </a:r>
            <a:r>
              <a:rPr lang="el-GR" i="1" dirty="0"/>
              <a:t>Όμως όλες αυτές οι </a:t>
            </a:r>
            <a:r>
              <a:rPr lang="en-US" i="1" dirty="0"/>
              <a:t>legis actiones</a:t>
            </a:r>
            <a:r>
              <a:rPr lang="el-GR" i="1" dirty="0"/>
              <a:t> προοδευτικά έγιναν μη δημοφιλείς. Γιατί η υπερβολική τυπολατρία των πρώιμων νομικών έφθασε σε τέτοιο σημείο που ένα μέρος που έκανε το παραμικρό σφάλμα έχανε την υπόθεσή του.”</a:t>
            </a:r>
            <a:r>
              <a:rPr lang="el-GR" dirty="0"/>
              <a:t> Γάιος, Εισηγήσεις, 4.30</a:t>
            </a:r>
          </a:p>
          <a:p>
            <a:r>
              <a:rPr lang="el-GR" dirty="0"/>
              <a:t> </a:t>
            </a:r>
          </a:p>
          <a:p>
            <a:endParaRPr lang="en-US" dirty="0"/>
          </a:p>
        </p:txBody>
      </p:sp>
    </p:spTree>
    <p:extLst>
      <p:ext uri="{BB962C8B-B14F-4D97-AF65-F5344CB8AC3E}">
        <p14:creationId xmlns:p14="http://schemas.microsoft.com/office/powerpoint/2010/main" val="3286980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Κυρίως δίκη</a:t>
            </a:r>
            <a:r>
              <a:rPr lang="el-GR" dirty="0"/>
              <a:t> </a:t>
            </a:r>
            <a:endParaRPr lang="en-US" dirty="0"/>
          </a:p>
        </p:txBody>
      </p:sp>
      <p:sp>
        <p:nvSpPr>
          <p:cNvPr id="3" name="Content Placeholder 2"/>
          <p:cNvSpPr>
            <a:spLocks noGrp="1"/>
          </p:cNvSpPr>
          <p:nvPr>
            <p:ph idx="1"/>
          </p:nvPr>
        </p:nvSpPr>
        <p:spPr/>
        <p:txBody>
          <a:bodyPr/>
          <a:lstStyle/>
          <a:p>
            <a:r>
              <a:rPr lang="el-GR" dirty="0"/>
              <a:t>Η δίκη ουσίας ακολουθούσε ενώπιον του δικαστή, παρουσία των διαδίκων. Εν αντιθέσει με την τυπική προδικασία, διεπόταν από ελάχιστους δικονομικούς κανόνες. </a:t>
            </a:r>
            <a:endParaRPr lang="el-GR" dirty="0" smtClean="0"/>
          </a:p>
          <a:p>
            <a:r>
              <a:rPr lang="el-GR" dirty="0" smtClean="0"/>
              <a:t>Η </a:t>
            </a:r>
            <a:r>
              <a:rPr lang="el-GR" dirty="0"/>
              <a:t>ανάπτυξη των απόψεων των μερών γινόταν από δικηγόρους και λάμβανε χώρα απόδειξη με μάρτυρες και έγγραφα</a:t>
            </a:r>
            <a:r>
              <a:rPr lang="el-GR" dirty="0" smtClean="0"/>
              <a:t>.</a:t>
            </a:r>
          </a:p>
          <a:p>
            <a:r>
              <a:rPr lang="el-GR" dirty="0" smtClean="0"/>
              <a:t> </a:t>
            </a:r>
            <a:r>
              <a:rPr lang="el-GR" dirty="0"/>
              <a:t>Στο τέλος ο δικαστής εξέδιδε την απόφασή του, που ονομαζόταν </a:t>
            </a:r>
            <a:r>
              <a:rPr lang="en-US" i="1" dirty="0" err="1"/>
              <a:t>sententia</a:t>
            </a:r>
            <a:r>
              <a:rPr lang="el-GR" dirty="0"/>
              <a:t> (κατά κυριολεξία "άποψη"), η οποία ανακοινωνόταν προφορικά ενώπιον των μερών. </a:t>
            </a:r>
            <a:endParaRPr lang="el-GR" dirty="0" smtClean="0"/>
          </a:p>
          <a:p>
            <a:r>
              <a:rPr lang="el-GR" dirty="0" smtClean="0"/>
              <a:t>Η </a:t>
            </a:r>
            <a:r>
              <a:rPr lang="el-GR" dirty="0"/>
              <a:t>απόφαση δεν είχε αιτιολογία και συνίστατο στην αποδοχή ή μη του αιτήματος του ενάγοντος. </a:t>
            </a:r>
            <a:endParaRPr lang="el-GR" dirty="0" smtClean="0"/>
          </a:p>
          <a:p>
            <a:r>
              <a:rPr lang="el-GR" dirty="0" smtClean="0"/>
              <a:t>Δεν </a:t>
            </a:r>
            <a:r>
              <a:rPr lang="el-GR" dirty="0"/>
              <a:t>υφίστατο δικαίωμα έφεσης. </a:t>
            </a:r>
          </a:p>
          <a:p>
            <a:endParaRPr lang="en-US" dirty="0"/>
          </a:p>
        </p:txBody>
      </p:sp>
    </p:spTree>
    <p:extLst>
      <p:ext uri="{BB962C8B-B14F-4D97-AF65-F5344CB8AC3E}">
        <p14:creationId xmlns:p14="http://schemas.microsoft.com/office/powerpoint/2010/main" val="3370437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Αναγκαστική εκτέλεση</a:t>
            </a:r>
            <a:endParaRPr lang="en-US" dirty="0"/>
          </a:p>
        </p:txBody>
      </p:sp>
      <p:sp>
        <p:nvSpPr>
          <p:cNvPr id="3" name="Content Placeholder 2"/>
          <p:cNvSpPr>
            <a:spLocks noGrp="1"/>
          </p:cNvSpPr>
          <p:nvPr>
            <p:ph idx="1"/>
          </p:nvPr>
        </p:nvSpPr>
        <p:spPr/>
        <p:txBody>
          <a:bodyPr/>
          <a:lstStyle/>
          <a:p>
            <a:r>
              <a:rPr lang="el-GR" dirty="0"/>
              <a:t>Το δυσκολότερο στάδιο, τότε όπως και σήμερα, αποτελούσε η εκτέλεση των αποφάσεων, που στη Ρώμη έπρεπε να γίνει με ιδιωτικά μέσα. </a:t>
            </a:r>
            <a:endParaRPr lang="el-GR" dirty="0" smtClean="0"/>
          </a:p>
          <a:p>
            <a:r>
              <a:rPr lang="el-GR" dirty="0" smtClean="0"/>
              <a:t>Ο </a:t>
            </a:r>
            <a:r>
              <a:rPr lang="el-GR" dirty="0" err="1"/>
              <a:t>Δωδεκάδελτος</a:t>
            </a:r>
            <a:r>
              <a:rPr lang="el-GR" dirty="0"/>
              <a:t> προέβλεπε διάστημα 30 ημερών για την πληρωμή μίας επιδικασθείσας οφειλής από ηττηθέντα διάδικο. </a:t>
            </a:r>
            <a:endParaRPr lang="el-GR" dirty="0" smtClean="0"/>
          </a:p>
          <a:p>
            <a:r>
              <a:rPr lang="el-GR" dirty="0" smtClean="0"/>
              <a:t>Αν </a:t>
            </a:r>
            <a:r>
              <a:rPr lang="el-GR" dirty="0" err="1"/>
              <a:t>ηρνείτο</a:t>
            </a:r>
            <a:r>
              <a:rPr lang="el-GR" dirty="0"/>
              <a:t> να συμμορφωθεί, αναλόγως με τη φύση της διαφοράς, ο </a:t>
            </a:r>
            <a:r>
              <a:rPr lang="el-GR" dirty="0" err="1"/>
              <a:t>νικήσας</a:t>
            </a:r>
            <a:r>
              <a:rPr lang="el-GR" dirty="0"/>
              <a:t> μπορούσε να προσφύγει εκ νέου σε δύο </a:t>
            </a:r>
            <a:r>
              <a:rPr lang="el-GR" dirty="0" smtClean="0"/>
              <a:t>διαδικασίες. </a:t>
            </a:r>
            <a:endParaRPr lang="en-US" dirty="0"/>
          </a:p>
        </p:txBody>
      </p:sp>
    </p:spTree>
    <p:extLst>
      <p:ext uri="{BB962C8B-B14F-4D97-AF65-F5344CB8AC3E}">
        <p14:creationId xmlns:p14="http://schemas.microsoft.com/office/powerpoint/2010/main" val="1079011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i="1" dirty="0" err="1"/>
              <a:t>pignoris</a:t>
            </a:r>
            <a:r>
              <a:rPr lang="en-US" i="1" dirty="0"/>
              <a:t> </a:t>
            </a:r>
            <a:r>
              <a:rPr lang="en-US" i="1" dirty="0" err="1"/>
              <a:t>captio</a:t>
            </a:r>
            <a:r>
              <a:rPr lang="en-US" i="1" dirty="0"/>
              <a:t> </a:t>
            </a:r>
            <a:r>
              <a:rPr lang="el-GR" dirty="0"/>
              <a:t>("κατάσχεση εγγυήσεως»</a:t>
            </a:r>
            <a:r>
              <a:rPr lang="el-GR" dirty="0" smtClean="0"/>
              <a:t>): ο </a:t>
            </a:r>
            <a:r>
              <a:rPr lang="el-GR" dirty="0" err="1"/>
              <a:t>νικήσας</a:t>
            </a:r>
            <a:r>
              <a:rPr lang="el-GR" dirty="0"/>
              <a:t> διάδικος μπορούσε σε ορισμένες περιπτώσεις να κατάσχει περιουσία που ανήκε στον οφειλέτη του, την οποία παρακρατούσε ως εγγύηση, έως την αποπληρωμή του, αν και δεν μπορούσε να την πωλήσει ο ίδιος. </a:t>
            </a:r>
            <a:endParaRPr lang="el-GR" dirty="0" smtClean="0"/>
          </a:p>
          <a:p>
            <a:pPr lvl="0"/>
            <a:r>
              <a:rPr lang="en-US" i="1" dirty="0" err="1" smtClean="0"/>
              <a:t>manus</a:t>
            </a:r>
            <a:r>
              <a:rPr lang="en-US" i="1" dirty="0" smtClean="0"/>
              <a:t> </a:t>
            </a:r>
            <a:r>
              <a:rPr lang="en-US" i="1" dirty="0" err="1"/>
              <a:t>iniectio</a:t>
            </a:r>
            <a:r>
              <a:rPr lang="el-GR" dirty="0"/>
              <a:t> ("χειραγώγηση"</a:t>
            </a:r>
            <a:r>
              <a:rPr lang="el-GR" dirty="0" smtClean="0"/>
              <a:t>):  </a:t>
            </a:r>
            <a:r>
              <a:rPr lang="el-GR" dirty="0"/>
              <a:t>μπορούσε να συλλάβει τον οφειλέτη του και να τον άγει ενώπιον των αρχών, οπότε αυτός απελευθερωνόταν εάν πλήρωνε ή παρείχε εγγυητή (</a:t>
            </a:r>
            <a:r>
              <a:rPr lang="en-US" i="1" dirty="0" err="1"/>
              <a:t>vindex</a:t>
            </a:r>
            <a:r>
              <a:rPr lang="el-GR" dirty="0"/>
              <a:t>) για την πληρωμή </a:t>
            </a:r>
            <a:r>
              <a:rPr lang="el-GR" dirty="0" err="1"/>
              <a:t>αντ</a:t>
            </a:r>
            <a:r>
              <a:rPr lang="el-GR" dirty="0"/>
              <a:t>' αυτού</a:t>
            </a:r>
            <a:r>
              <a:rPr lang="el-GR" dirty="0" smtClean="0"/>
              <a:t>.</a:t>
            </a:r>
          </a:p>
          <a:p>
            <a:pPr lvl="0"/>
            <a:r>
              <a:rPr lang="el-GR" dirty="0" smtClean="0"/>
              <a:t> </a:t>
            </a:r>
            <a:r>
              <a:rPr lang="el-GR" dirty="0"/>
              <a:t>Αν και πάλι δεν μεσολαβούσε εξόφληση, ο άρχων επέτρεπε την φυλάκιση του οφειλέτη για 60 ημέρες, κατά τη διάρκεια των οποίων μπορούσε να τον εκθέσει επί τρεις ημέρες στην αγορά (σε αναζήτηση κάποιου που θα πλήρωνε για την εξόφληση του χρέους) και αν η προθεσμία παρερχόταν άπρακτη μπορούσε να τον πωλήσει ως δούλο ή να τον εκτελέσει. </a:t>
            </a:r>
          </a:p>
          <a:p>
            <a:endParaRPr lang="en-US" dirty="0"/>
          </a:p>
        </p:txBody>
      </p:sp>
    </p:spTree>
    <p:extLst>
      <p:ext uri="{BB962C8B-B14F-4D97-AF65-F5344CB8AC3E}">
        <p14:creationId xmlns:p14="http://schemas.microsoft.com/office/powerpoint/2010/main" val="166989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l-GR" dirty="0"/>
              <a:t>Η απονομή της δικαιοσύνης προηγήθηκε στη Ρώμη κάθε θεωρίας περί </a:t>
            </a:r>
            <a:r>
              <a:rPr lang="el-GR" dirty="0" smtClean="0"/>
              <a:t>δικαίου. </a:t>
            </a:r>
          </a:p>
          <a:p>
            <a:r>
              <a:rPr lang="el-GR" dirty="0" smtClean="0"/>
              <a:t>Διαμορφώνεται από </a:t>
            </a:r>
            <a:r>
              <a:rPr lang="el-GR" dirty="0"/>
              <a:t>τη βάση </a:t>
            </a:r>
            <a:r>
              <a:rPr lang="el-GR" dirty="0" smtClean="0"/>
              <a:t>άνωθεν, μέσω της διαδικασίας </a:t>
            </a:r>
            <a:r>
              <a:rPr lang="el-GR" dirty="0"/>
              <a:t>απονομής της </a:t>
            </a:r>
            <a:r>
              <a:rPr lang="el-GR" dirty="0" smtClean="0"/>
              <a:t>δικαιοσύνης ενώπιον του Πραίτορα αρχικά,  ο οποίος κατά την προδικασία αποφασίζει περί της χορήγησης αγωγής ή μη.  </a:t>
            </a:r>
          </a:p>
          <a:p>
            <a:r>
              <a:rPr lang="el-GR" dirty="0" smtClean="0"/>
              <a:t>Οι </a:t>
            </a:r>
            <a:r>
              <a:rPr lang="el-GR" dirty="0"/>
              <a:t>λύσεις που δόθηκαν από τους Πραίτορες, πολλές φορές </a:t>
            </a:r>
            <a:r>
              <a:rPr lang="fr-FR" dirty="0"/>
              <a:t>ad hoc</a:t>
            </a:r>
            <a:r>
              <a:rPr lang="el-GR" dirty="0"/>
              <a:t> ώστε η απονομή της δικαιοσύνης να είναι ουσιαστική και δίκαιη, κατέληξαν στην αναγνώριση νέων ουσιαστικών δικαιωμάτων. </a:t>
            </a:r>
            <a:endParaRPr lang="el-GR" dirty="0" smtClean="0"/>
          </a:p>
          <a:p>
            <a:r>
              <a:rPr lang="el-GR" dirty="0" smtClean="0"/>
              <a:t>Δικονομία: μοχλός </a:t>
            </a:r>
            <a:r>
              <a:rPr lang="el-GR" dirty="0"/>
              <a:t>διαμόρφωσης του ουσιαστικού </a:t>
            </a:r>
            <a:r>
              <a:rPr lang="el-GR" dirty="0" smtClean="0"/>
              <a:t>δικαίου, μέσω της διαμόρφωσης νέων αγωγών και ενστάσεων. </a:t>
            </a:r>
            <a:endParaRPr lang="el-GR" dirty="0"/>
          </a:p>
          <a:p>
            <a:endParaRPr lang="en-US" dirty="0"/>
          </a:p>
        </p:txBody>
      </p:sp>
    </p:spTree>
    <p:extLst>
      <p:ext uri="{BB962C8B-B14F-4D97-AF65-F5344CB8AC3E}">
        <p14:creationId xmlns:p14="http://schemas.microsoft.com/office/powerpoint/2010/main" val="1862765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διαμελισμός του οφειλέτη</a:t>
            </a:r>
            <a:endParaRPr lang="en-US" dirty="0"/>
          </a:p>
        </p:txBody>
      </p:sp>
      <p:sp>
        <p:nvSpPr>
          <p:cNvPr id="3" name="Content Placeholder 2"/>
          <p:cNvSpPr>
            <a:spLocks noGrp="1"/>
          </p:cNvSpPr>
          <p:nvPr>
            <p:ph idx="1"/>
          </p:nvPr>
        </p:nvSpPr>
        <p:spPr/>
        <p:txBody>
          <a:bodyPr/>
          <a:lstStyle/>
          <a:p>
            <a:r>
              <a:rPr lang="el-GR" dirty="0"/>
              <a:t>Ο </a:t>
            </a:r>
            <a:r>
              <a:rPr lang="el-GR" dirty="0" err="1"/>
              <a:t>Δωδεκάδελτος</a:t>
            </a:r>
            <a:r>
              <a:rPr lang="el-GR" dirty="0"/>
              <a:t> προέβλεπε τη δυνατότητα διαμελισμού του πτώματος του οφειλέτη μεταξύ περισσότερων </a:t>
            </a:r>
            <a:r>
              <a:rPr lang="el-GR" dirty="0" smtClean="0"/>
              <a:t>δανειστών</a:t>
            </a:r>
          </a:p>
          <a:p>
            <a:r>
              <a:rPr lang="el-GR" dirty="0" smtClean="0"/>
              <a:t>Η μακάβρια </a:t>
            </a:r>
            <a:r>
              <a:rPr lang="el-GR" dirty="0"/>
              <a:t>πρακτική </a:t>
            </a:r>
            <a:r>
              <a:rPr lang="el-GR" dirty="0" smtClean="0"/>
              <a:t>έχει </a:t>
            </a:r>
            <a:r>
              <a:rPr lang="el-GR" dirty="0"/>
              <a:t>ερμηνευθεί ως μέσο πρόσθετης πίεσης στην οικογένεια του οφειλέτη για πληρωμή, καθώς κατά τις ρωμαϊκές θρησκευτικές αντιλήψεις, χωρίς τις ταφικές τιμές η ψυχή του δεν θα μπορούσε να αναπαυθεί. </a:t>
            </a:r>
            <a:endParaRPr lang="el-GR" dirty="0" smtClean="0"/>
          </a:p>
          <a:p>
            <a:r>
              <a:rPr lang="el-GR" dirty="0" smtClean="0"/>
              <a:t>Τα </a:t>
            </a:r>
            <a:r>
              <a:rPr lang="el-GR" dirty="0"/>
              <a:t>επαχθή αυτά μέσα εκτέλεσης καταργήθηκαν με την </a:t>
            </a:r>
            <a:r>
              <a:rPr lang="en-US" i="1" dirty="0"/>
              <a:t>Lex</a:t>
            </a:r>
            <a:r>
              <a:rPr lang="el-GR" i="1" dirty="0"/>
              <a:t> </a:t>
            </a:r>
            <a:r>
              <a:rPr lang="el-GR" i="1" dirty="0" err="1"/>
              <a:t>Poetilia</a:t>
            </a:r>
            <a:r>
              <a:rPr lang="el-GR" dirty="0"/>
              <a:t> (326 π.Χ.) που απαγόρευσε στους δανειστές την πώληση ή φυλάκιση των οφειλετών τους. </a:t>
            </a:r>
            <a:endParaRPr lang="en-US" dirty="0"/>
          </a:p>
        </p:txBody>
      </p:sp>
    </p:spTree>
    <p:extLst>
      <p:ext uri="{BB962C8B-B14F-4D97-AF65-F5344CB8AC3E}">
        <p14:creationId xmlns:p14="http://schemas.microsoft.com/office/powerpoint/2010/main" val="3189494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Η διαδικασία των </a:t>
            </a:r>
            <a:r>
              <a:rPr lang="en-US" i="1" dirty="0"/>
              <a:t>legis actiones</a:t>
            </a:r>
            <a:r>
              <a:rPr lang="el-GR" i="1" dirty="0"/>
              <a:t>,</a:t>
            </a:r>
            <a:r>
              <a:rPr lang="el-GR" dirty="0"/>
              <a:t> εκτός από τυπολατρική και δύσχρηστη, ήταν προσιτή μόνον σε Ρωμαίους πολίτες και δεν μπορούσε να εφαρμοστεί στις διαφορές που ανέκυπταν με τους ολοένα και περισσότερους ξένους που </a:t>
            </a:r>
            <a:r>
              <a:rPr lang="el-GR" dirty="0" err="1"/>
              <a:t>διαβιούν</a:t>
            </a:r>
            <a:r>
              <a:rPr lang="el-GR" dirty="0"/>
              <a:t> στη Ρώμη. </a:t>
            </a:r>
            <a:endParaRPr lang="el-GR" dirty="0" smtClean="0"/>
          </a:p>
          <a:p>
            <a:r>
              <a:rPr lang="el-GR" dirty="0" smtClean="0"/>
              <a:t>Το </a:t>
            </a:r>
            <a:r>
              <a:rPr lang="el-GR" dirty="0"/>
              <a:t>αρχαϊκό δικονομικό αυτό σύστημα αντικαθίσταται προοδευτικά έως τον 2</a:t>
            </a:r>
            <a:r>
              <a:rPr lang="el-GR" baseline="30000" dirty="0"/>
              <a:t>ο</a:t>
            </a:r>
            <a:r>
              <a:rPr lang="el-GR" dirty="0"/>
              <a:t> π.Χ. αιώνα από τη διαδικασία </a:t>
            </a:r>
            <a:r>
              <a:rPr lang="el-GR" i="1" dirty="0"/>
              <a:t>per formulam</a:t>
            </a:r>
            <a:r>
              <a:rPr lang="el-GR" dirty="0"/>
              <a:t>, </a:t>
            </a:r>
            <a:endParaRPr lang="el-GR" dirty="0" smtClean="0"/>
          </a:p>
          <a:p>
            <a:r>
              <a:rPr lang="el-GR" dirty="0" smtClean="0"/>
              <a:t>αν </a:t>
            </a:r>
            <a:r>
              <a:rPr lang="el-GR" dirty="0"/>
              <a:t>και θα καταργηθεί επισήμως επί Αυγούστου, με τη </a:t>
            </a:r>
            <a:r>
              <a:rPr lang="fr-FR" i="1" dirty="0"/>
              <a:t>Lex Julia </a:t>
            </a:r>
            <a:r>
              <a:rPr lang="fr-FR" i="1" dirty="0" err="1"/>
              <a:t>iudiciorum</a:t>
            </a:r>
            <a:r>
              <a:rPr lang="fr-FR" i="1" dirty="0"/>
              <a:t> </a:t>
            </a:r>
            <a:r>
              <a:rPr lang="fr-FR" i="1" dirty="0" err="1"/>
              <a:t>privatorum</a:t>
            </a:r>
            <a:r>
              <a:rPr lang="el-GR" i="1" dirty="0"/>
              <a:t>.</a:t>
            </a:r>
            <a:endParaRPr lang="el-GR" dirty="0"/>
          </a:p>
          <a:p>
            <a:endParaRPr lang="en-US" dirty="0"/>
          </a:p>
        </p:txBody>
      </p:sp>
    </p:spTree>
    <p:extLst>
      <p:ext uri="{BB962C8B-B14F-4D97-AF65-F5344CB8AC3E}">
        <p14:creationId xmlns:p14="http://schemas.microsoft.com/office/powerpoint/2010/main" val="3025645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διαδικασία "</a:t>
            </a:r>
            <a:r>
              <a:rPr lang="el-GR" i="1" dirty="0"/>
              <a:t>per formulam</a:t>
            </a:r>
            <a:r>
              <a:rPr lang="el-GR" dirty="0"/>
              <a:t>": πηγή νομικής καινοτομίας </a:t>
            </a:r>
            <a:endParaRPr lang="en-US" dirty="0"/>
          </a:p>
        </p:txBody>
      </p:sp>
      <p:sp>
        <p:nvSpPr>
          <p:cNvPr id="3" name="Content Placeholder 2"/>
          <p:cNvSpPr>
            <a:spLocks noGrp="1"/>
          </p:cNvSpPr>
          <p:nvPr>
            <p:ph idx="1"/>
          </p:nvPr>
        </p:nvSpPr>
        <p:spPr/>
        <p:txBody>
          <a:bodyPr/>
          <a:lstStyle/>
          <a:p>
            <a:r>
              <a:rPr lang="el-GR" dirty="0"/>
              <a:t> </a:t>
            </a:r>
          </a:p>
          <a:p>
            <a:r>
              <a:rPr lang="el-GR" dirty="0"/>
              <a:t>“… </a:t>
            </a:r>
            <a:r>
              <a:rPr lang="el-GR" i="1" dirty="0"/>
              <a:t>εισήχθη το δικονομικό σύστημα της αντιδικίας μέσω ειδικά διαμορφωμένων φράσεων, τις </a:t>
            </a:r>
            <a:r>
              <a:rPr lang="en-US" i="1" dirty="0"/>
              <a:t>formulae</a:t>
            </a:r>
            <a:r>
              <a:rPr lang="el-GR" dirty="0"/>
              <a:t>.” Γάιος, </a:t>
            </a:r>
            <a:r>
              <a:rPr lang="el-GR" i="1" dirty="0"/>
              <a:t>Εισηγήσεις </a:t>
            </a:r>
            <a:r>
              <a:rPr lang="el-GR" dirty="0"/>
              <a:t>4.30</a:t>
            </a:r>
          </a:p>
          <a:p>
            <a:r>
              <a:rPr lang="el-GR" dirty="0"/>
              <a:t>Από την άσκηση της δικονομικής εξουσίας των Πραιτόρων κατά τη διαδικασία </a:t>
            </a:r>
            <a:r>
              <a:rPr lang="en-US" i="1" dirty="0"/>
              <a:t>per formulam</a:t>
            </a:r>
            <a:r>
              <a:rPr lang="el-GR" dirty="0"/>
              <a:t> προήλθαν πολλά από τα έννομα δικαιώματα του αστικού δικαίου που αποτελούν και σήμερα θεμέλια του δικαίου μας. </a:t>
            </a:r>
          </a:p>
          <a:p>
            <a:endParaRPr lang="en-US" dirty="0"/>
          </a:p>
        </p:txBody>
      </p:sp>
    </p:spTree>
    <p:extLst>
      <p:ext uri="{BB962C8B-B14F-4D97-AF65-F5344CB8AC3E}">
        <p14:creationId xmlns:p14="http://schemas.microsoft.com/office/powerpoint/2010/main" val="1869622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επίλυση διαφορών με ξένους </a:t>
            </a:r>
            <a:endParaRPr lang="en-US" dirty="0"/>
          </a:p>
        </p:txBody>
      </p:sp>
      <p:sp>
        <p:nvSpPr>
          <p:cNvPr id="3" name="Content Placeholder 2"/>
          <p:cNvSpPr>
            <a:spLocks noGrp="1"/>
          </p:cNvSpPr>
          <p:nvPr>
            <p:ph idx="1"/>
          </p:nvPr>
        </p:nvSpPr>
        <p:spPr/>
        <p:txBody>
          <a:bodyPr>
            <a:normAutofit lnSpcReduction="10000"/>
          </a:bodyPr>
          <a:lstStyle/>
          <a:p>
            <a:r>
              <a:rPr lang="el-GR" dirty="0"/>
              <a:t>Η δημιουργία της διαδικασίας </a:t>
            </a:r>
            <a:r>
              <a:rPr lang="el-GR" i="1" dirty="0"/>
              <a:t>p</a:t>
            </a:r>
            <a:r>
              <a:rPr lang="fr-FR" i="1" dirty="0"/>
              <a:t>er formulam</a:t>
            </a:r>
            <a:r>
              <a:rPr lang="el-GR" dirty="0"/>
              <a:t> συνδέεται με την ανάγκη επίλυσης διαφορών στις οποίες εμπλέκονται ξένοι. </a:t>
            </a:r>
            <a:endParaRPr lang="el-GR" dirty="0" smtClean="0"/>
          </a:p>
          <a:p>
            <a:r>
              <a:rPr lang="el-GR" dirty="0" smtClean="0"/>
              <a:t>Από </a:t>
            </a:r>
            <a:r>
              <a:rPr lang="el-GR" dirty="0"/>
              <a:t>τον 3ο αι. π.Χ. η Ρώμη εξελίσσεται σε κέντρο παγκόσμιου εμπορίου και γνωρίζει μία χωρίς προηγούμενο κίνηση επισκεπτών. </a:t>
            </a:r>
            <a:endParaRPr lang="el-GR" dirty="0" smtClean="0"/>
          </a:p>
          <a:p>
            <a:r>
              <a:rPr lang="el-GR" dirty="0" smtClean="0"/>
              <a:t>Οι </a:t>
            </a:r>
            <a:r>
              <a:rPr lang="el-GR" dirty="0"/>
              <a:t>ξένοι (</a:t>
            </a:r>
            <a:r>
              <a:rPr lang="en-US" i="1" dirty="0"/>
              <a:t>peregrini</a:t>
            </a:r>
            <a:r>
              <a:rPr lang="el-GR" dirty="0"/>
              <a:t>), ιδίως </a:t>
            </a:r>
            <a:r>
              <a:rPr lang="el-GR" dirty="0" err="1"/>
              <a:t>oι</a:t>
            </a:r>
            <a:r>
              <a:rPr lang="el-GR" dirty="0"/>
              <a:t> Λατίνοι (κάτοικοι της ιταλικής χερσονήσου χωρίς ρωμαϊκή ιθαγένεια) και οι Έλληνες που συναλλάσσονται με τους Ρωμαίους, δεν έχουν πρόσβαση στις - ούτως ή άλλως δύσχρηστες- προφορικές “</a:t>
            </a:r>
            <a:r>
              <a:rPr lang="el-GR" i="1" dirty="0"/>
              <a:t>αγωγές εκ του νόμου</a:t>
            </a:r>
            <a:r>
              <a:rPr lang="el-GR" dirty="0"/>
              <a:t>”. </a:t>
            </a:r>
            <a:endParaRPr lang="el-GR" dirty="0" smtClean="0"/>
          </a:p>
          <a:p>
            <a:r>
              <a:rPr lang="el-GR" dirty="0" smtClean="0"/>
              <a:t>Η </a:t>
            </a:r>
            <a:r>
              <a:rPr lang="el-GR" dirty="0"/>
              <a:t>προδικασία για την επίλυση των διαφορών αυτόν ανατίθεται το 242 π.Χ. με νόμο σε ειδικό Πραίτορα, τον </a:t>
            </a:r>
            <a:r>
              <a:rPr lang="en-US" i="1" dirty="0"/>
              <a:t>Praetor </a:t>
            </a:r>
            <a:r>
              <a:rPr lang="en-US" i="1" dirty="0" err="1"/>
              <a:t>Peregrinus</a:t>
            </a:r>
            <a:r>
              <a:rPr lang="el-GR" i="1" dirty="0"/>
              <a:t>, </a:t>
            </a:r>
            <a:r>
              <a:rPr lang="el-GR" dirty="0"/>
              <a:t>το αξίωμα του οποίου δημιουργείται </a:t>
            </a:r>
            <a:r>
              <a:rPr lang="en-US" dirty="0"/>
              <a:t>ad hoc</a:t>
            </a:r>
            <a:r>
              <a:rPr lang="el-GR" dirty="0"/>
              <a:t>, για τις δίκες στις οποίες εμπλέκονται και ξένοι. </a:t>
            </a:r>
            <a:endParaRPr lang="en-US" dirty="0"/>
          </a:p>
        </p:txBody>
      </p:sp>
    </p:spTree>
    <p:extLst>
      <p:ext uri="{BB962C8B-B14F-4D97-AF65-F5344CB8AC3E}">
        <p14:creationId xmlns:p14="http://schemas.microsoft.com/office/powerpoint/2010/main" val="82641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smtClean="0"/>
              <a:t>...υιοθετεί απλούστερη δικονομία</a:t>
            </a:r>
            <a:endParaRPr lang="en-US" sz="4000" dirty="0"/>
          </a:p>
        </p:txBody>
      </p:sp>
      <p:sp>
        <p:nvSpPr>
          <p:cNvPr id="3" name="Content Placeholder 2"/>
          <p:cNvSpPr>
            <a:spLocks noGrp="1"/>
          </p:cNvSpPr>
          <p:nvPr>
            <p:ph idx="1"/>
          </p:nvPr>
        </p:nvSpPr>
        <p:spPr>
          <a:xfrm>
            <a:off x="457200" y="1600200"/>
            <a:ext cx="7620000" cy="5257800"/>
          </a:xfrm>
        </p:spPr>
        <p:txBody>
          <a:bodyPr>
            <a:normAutofit fontScale="92500"/>
          </a:bodyPr>
          <a:lstStyle/>
          <a:p>
            <a:r>
              <a:rPr lang="el-GR" dirty="0"/>
              <a:t>Ο </a:t>
            </a:r>
            <a:r>
              <a:rPr lang="en-US" i="1" dirty="0"/>
              <a:t>Praetor </a:t>
            </a:r>
            <a:r>
              <a:rPr lang="en-US" i="1" dirty="0" err="1"/>
              <a:t>Peregrinus</a:t>
            </a:r>
            <a:r>
              <a:rPr lang="el-GR" dirty="0"/>
              <a:t> υιοθετεί απλούστερη και λιγότερο τυπολατρική διαδικασία. </a:t>
            </a:r>
            <a:endParaRPr lang="el-GR" dirty="0" smtClean="0"/>
          </a:p>
          <a:p>
            <a:r>
              <a:rPr lang="el-GR" dirty="0" smtClean="0"/>
              <a:t>Αφού </a:t>
            </a:r>
            <a:r>
              <a:rPr lang="el-GR" dirty="0"/>
              <a:t>εξακριβώσει, παρουσία των μερών, τη φύση των αξιώσεών τους, ορίζει έναν ιδιώτη δικαστή για να επιλύσει τη διαφορά τους παρέχοντάς του έγγραφες οδηγίες σε ένα έγγραφο (</a:t>
            </a:r>
            <a:r>
              <a:rPr lang="en-US" i="1" dirty="0"/>
              <a:t>formula</a:t>
            </a:r>
            <a:r>
              <a:rPr lang="el-GR" dirty="0"/>
              <a:t>), που συνόψιζε τη φύση της διαφοράς και προσδιόριζε το ποσό που θα πρέπει να επιδικάσει ή μη, ανάλογα με το τί θα αποδεικνυόταν. </a:t>
            </a:r>
            <a:endParaRPr lang="el-GR" dirty="0" smtClean="0"/>
          </a:p>
          <a:p>
            <a:r>
              <a:rPr lang="el-GR" dirty="0" smtClean="0"/>
              <a:t>Η </a:t>
            </a:r>
            <a:r>
              <a:rPr lang="el-GR" dirty="0"/>
              <a:t>τυπική αυτή φόρμουλα, που διατύπωνε σε λίγες γραμμές την αγωγή του ενάγοντος και τυχόν ένσταση του εναγομένου, θα δώσει το όνομά της στη νέα δικονομική διαδικασία "</a:t>
            </a:r>
            <a:r>
              <a:rPr lang="fr-FR" i="1" dirty="0"/>
              <a:t>per formulam</a:t>
            </a:r>
            <a:r>
              <a:rPr lang="el-GR" dirty="0"/>
              <a:t>". </a:t>
            </a:r>
            <a:endParaRPr lang="el-GR" dirty="0" smtClean="0"/>
          </a:p>
          <a:p>
            <a:r>
              <a:rPr lang="el-GR" dirty="0" smtClean="0"/>
              <a:t>Η </a:t>
            </a:r>
            <a:r>
              <a:rPr lang="el-GR" dirty="0"/>
              <a:t>εύχρηστη και εύπλαστη αυτή διαδικασία υιοθετείται, κατ' απαίτηση των Ρωμαίων πολιτών, και στις μεταξύ τους διαφορές (</a:t>
            </a:r>
            <a:r>
              <a:rPr lang="en-US" i="1" dirty="0"/>
              <a:t>Lex </a:t>
            </a:r>
            <a:r>
              <a:rPr lang="en-US" i="1" dirty="0" err="1"/>
              <a:t>Aebutia</a:t>
            </a:r>
            <a:r>
              <a:rPr lang="en-US" i="1" dirty="0"/>
              <a:t> de </a:t>
            </a:r>
            <a:r>
              <a:rPr lang="en-US" i="1" dirty="0" err="1"/>
              <a:t>formulis</a:t>
            </a:r>
            <a:r>
              <a:rPr lang="el-GR" dirty="0"/>
              <a:t>, 150 π.Χ.), κατά την διαδικασία ενώπιον του </a:t>
            </a:r>
            <a:r>
              <a:rPr lang="fr-FR" i="1" dirty="0" err="1"/>
              <a:t>Praetor</a:t>
            </a:r>
            <a:r>
              <a:rPr lang="fr-FR" i="1" dirty="0"/>
              <a:t> </a:t>
            </a:r>
            <a:r>
              <a:rPr lang="fr-FR" i="1" dirty="0" err="1"/>
              <a:t>Urbanus</a:t>
            </a:r>
            <a:r>
              <a:rPr lang="el-GR" dirty="0"/>
              <a:t>, υποκαθιστώντας προοδευτικά τις "αγωγές εκ του νόμου".</a:t>
            </a:r>
          </a:p>
          <a:p>
            <a:endParaRPr lang="en-US" dirty="0"/>
          </a:p>
        </p:txBody>
      </p:sp>
    </p:spTree>
    <p:extLst>
      <p:ext uri="{BB962C8B-B14F-4D97-AF65-F5344CB8AC3E}">
        <p14:creationId xmlns:p14="http://schemas.microsoft.com/office/powerpoint/2010/main" val="3756916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Πραιτορικό Ήδικτο</a:t>
            </a:r>
            <a:endParaRPr lang="en-US" dirty="0"/>
          </a:p>
        </p:txBody>
      </p:sp>
      <p:sp>
        <p:nvSpPr>
          <p:cNvPr id="3" name="Content Placeholder 2"/>
          <p:cNvSpPr>
            <a:spLocks noGrp="1"/>
          </p:cNvSpPr>
          <p:nvPr>
            <p:ph idx="1"/>
          </p:nvPr>
        </p:nvSpPr>
        <p:spPr/>
        <p:txBody>
          <a:bodyPr>
            <a:normAutofit fontScale="92500" lnSpcReduction="20000"/>
          </a:bodyPr>
          <a:lstStyle/>
          <a:p>
            <a:r>
              <a:rPr lang="el-GR" dirty="0"/>
              <a:t>Οι Πραίτορες, κατά την ανάληψη των καθηκόντων τους στην αρχή της θητείας τους, προς ενημέρωση των πολιτών για το "πολιτικό πρόγραμμα" που θα εφάρμοζαν, αναρτούσαν στο </a:t>
            </a:r>
            <a:r>
              <a:rPr lang="fr-FR" i="1" dirty="0"/>
              <a:t>Forum</a:t>
            </a:r>
            <a:r>
              <a:rPr lang="el-GR" dirty="0"/>
              <a:t> το πραιτορικό Ήδικτο. </a:t>
            </a:r>
            <a:endParaRPr lang="el-GR" dirty="0" smtClean="0"/>
          </a:p>
          <a:p>
            <a:r>
              <a:rPr lang="el-GR" dirty="0" smtClean="0"/>
              <a:t>Σε </a:t>
            </a:r>
            <a:r>
              <a:rPr lang="el-GR" dirty="0"/>
              <a:t>λευκασμένη ξύλινη πινακίδα (</a:t>
            </a:r>
            <a:r>
              <a:rPr lang="en-US" i="1" dirty="0"/>
              <a:t>album</a:t>
            </a:r>
            <a:r>
              <a:rPr lang="el-GR" dirty="0"/>
              <a:t>), </a:t>
            </a:r>
            <a:r>
              <a:rPr lang="el-GR" dirty="0" err="1"/>
              <a:t>απαριθμούντο</a:t>
            </a:r>
            <a:r>
              <a:rPr lang="el-GR" dirty="0"/>
              <a:t> με μαύρα γράμματα υπό κόκκινες επικεφαλίδες όλες οι περιπτώσεις διαφορών για τις οποίες ο Πραίτορας θα χορηγούσε στους διαδίκους αγωγή (όπως ενσωματώνονταν στις τυπικές φόρμουλες), ένσταση ή προσωρινή προστασία, κατά τη διάρκεια της θητείας του (π.χ. "</a:t>
            </a:r>
            <a:r>
              <a:rPr lang="el-GR" i="1" dirty="0"/>
              <a:t>Θα χορηγήσω αγωγή αν</a:t>
            </a:r>
            <a:r>
              <a:rPr lang="el-GR" dirty="0"/>
              <a:t> ....", "</a:t>
            </a:r>
            <a:r>
              <a:rPr lang="el-GR" i="1" dirty="0"/>
              <a:t>Θα χορηγήσω την Χ ένσταση αν.</a:t>
            </a:r>
            <a:r>
              <a:rPr lang="el-GR" dirty="0"/>
              <a:t>..", "</a:t>
            </a:r>
            <a:r>
              <a:rPr lang="el-GR" i="1" dirty="0"/>
              <a:t>Θα χορηγήσω τη νομή πράγματος αν</a:t>
            </a:r>
            <a:r>
              <a:rPr lang="el-GR" dirty="0"/>
              <a:t>...")</a:t>
            </a:r>
            <a:r>
              <a:rPr lang="el-GR" dirty="0" smtClean="0"/>
              <a:t>.</a:t>
            </a:r>
          </a:p>
          <a:p>
            <a:r>
              <a:rPr lang="el-GR" dirty="0" smtClean="0"/>
              <a:t> </a:t>
            </a:r>
            <a:r>
              <a:rPr lang="el-GR" dirty="0"/>
              <a:t>Οι πολίτες με τον τρόπο αυτό γνώριζαν με ποιόν τρόπο μπορούσαν να προστατεύσουν ενδίκως τα δικαιώματά τους, αντλώντας αίσθημα ασφάλειας δικαίου. </a:t>
            </a:r>
            <a:endParaRPr lang="el-GR" dirty="0" smtClean="0"/>
          </a:p>
          <a:p>
            <a:r>
              <a:rPr lang="el-GR" dirty="0" smtClean="0"/>
              <a:t>Οι </a:t>
            </a:r>
            <a:r>
              <a:rPr lang="el-GR" dirty="0"/>
              <a:t>Πραίτορες είχαν την ευχέρεια να τροποποιήσουν το Ήδικτο διαρκούσης της θητείας τους, κάτι που τους επέτρεψε να λειτουργήσουν ως φορείς νομικής καινοτομίας. </a:t>
            </a:r>
            <a:endParaRPr lang="en-US" dirty="0"/>
          </a:p>
        </p:txBody>
      </p:sp>
    </p:spTree>
    <p:extLst>
      <p:ext uri="{BB962C8B-B14F-4D97-AF65-F5344CB8AC3E}">
        <p14:creationId xmlns:p14="http://schemas.microsoft.com/office/powerpoint/2010/main" val="469306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3 φάσεις</a:t>
            </a:r>
            <a:endParaRPr lang="en-US" dirty="0"/>
          </a:p>
        </p:txBody>
      </p:sp>
      <p:sp>
        <p:nvSpPr>
          <p:cNvPr id="3" name="Content Placeholder 2"/>
          <p:cNvSpPr>
            <a:spLocks noGrp="1"/>
          </p:cNvSpPr>
          <p:nvPr>
            <p:ph idx="1"/>
          </p:nvPr>
        </p:nvSpPr>
        <p:spPr/>
        <p:txBody>
          <a:bodyPr>
            <a:normAutofit/>
          </a:bodyPr>
          <a:lstStyle/>
          <a:p>
            <a:r>
              <a:rPr lang="el-GR" sz="2800" dirty="0" smtClean="0"/>
              <a:t>Προδικασία (φάση </a:t>
            </a:r>
            <a:r>
              <a:rPr lang="en-GB" sz="2800" dirty="0" smtClean="0"/>
              <a:t>in iure)</a:t>
            </a:r>
          </a:p>
          <a:p>
            <a:r>
              <a:rPr lang="el-GR" sz="2800" dirty="0" smtClean="0"/>
              <a:t>Κυρίως δίκη (φάση </a:t>
            </a:r>
            <a:r>
              <a:rPr lang="en-GB" sz="2800" dirty="0" err="1" smtClean="0"/>
              <a:t>apud</a:t>
            </a:r>
            <a:r>
              <a:rPr lang="en-GB" sz="2800" dirty="0" smtClean="0"/>
              <a:t> </a:t>
            </a:r>
            <a:r>
              <a:rPr lang="en-GB" sz="2800" dirty="0" err="1" smtClean="0"/>
              <a:t>iudicem</a:t>
            </a:r>
            <a:r>
              <a:rPr lang="en-GB" sz="2800" dirty="0" smtClean="0"/>
              <a:t>)</a:t>
            </a:r>
            <a:endParaRPr lang="el-GR" sz="2800" dirty="0" smtClean="0"/>
          </a:p>
          <a:p>
            <a:r>
              <a:rPr lang="el-GR" sz="2800" dirty="0" smtClean="0"/>
              <a:t>Εκτέλεση</a:t>
            </a:r>
            <a:endParaRPr lang="en-US" sz="2800" dirty="0"/>
          </a:p>
        </p:txBody>
      </p:sp>
    </p:spTree>
    <p:extLst>
      <p:ext uri="{BB962C8B-B14F-4D97-AF65-F5344CB8AC3E}">
        <p14:creationId xmlns:p14="http://schemas.microsoft.com/office/powerpoint/2010/main" val="413914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Προδικασία (φάση </a:t>
            </a:r>
            <a:r>
              <a:rPr lang="en-US" i="1" dirty="0"/>
              <a:t>in iure</a:t>
            </a:r>
            <a:r>
              <a:rPr lang="el-GR" dirty="0"/>
              <a:t>) </a:t>
            </a:r>
            <a:endParaRPr lang="en-US" dirty="0"/>
          </a:p>
        </p:txBody>
      </p:sp>
      <p:sp>
        <p:nvSpPr>
          <p:cNvPr id="3" name="Content Placeholder 2"/>
          <p:cNvSpPr>
            <a:spLocks noGrp="1"/>
          </p:cNvSpPr>
          <p:nvPr>
            <p:ph idx="1"/>
          </p:nvPr>
        </p:nvSpPr>
        <p:spPr/>
        <p:txBody>
          <a:bodyPr/>
          <a:lstStyle/>
          <a:p>
            <a:r>
              <a:rPr lang="el-GR" dirty="0"/>
              <a:t>Κατά την προδικασία ενώπιον του Πραίτορα, όπως και το όνομα της φάσης αυτής υπονοεί (</a:t>
            </a:r>
            <a:r>
              <a:rPr lang="el-GR" i="1" dirty="0"/>
              <a:t>in iure</a:t>
            </a:r>
            <a:r>
              <a:rPr lang="el-GR" dirty="0"/>
              <a:t>), αποσαφηνίζονταν τα ένδικα δικαιώματα των μερών που θα αποτελούσαν το αντικείμενο της δίκης, το ακριβές αντικείμενο της οποίας προσδιοριζόταν επακριβώς, μέσω του εγγράφου της </a:t>
            </a:r>
            <a:r>
              <a:rPr lang="en-US" i="1" dirty="0"/>
              <a:t>formula</a:t>
            </a:r>
            <a:r>
              <a:rPr lang="el-GR" dirty="0"/>
              <a:t> που συντάσσει ο ίδιος. </a:t>
            </a:r>
            <a:endParaRPr lang="el-GR" dirty="0" smtClean="0"/>
          </a:p>
          <a:p>
            <a:r>
              <a:rPr lang="el-GR" dirty="0" smtClean="0"/>
              <a:t>Η </a:t>
            </a:r>
            <a:r>
              <a:rPr lang="el-GR" dirty="0"/>
              <a:t>λειτουργία αυτή του Πραίτορα, κατά την οποία "υπαγόρευε" (</a:t>
            </a:r>
            <a:r>
              <a:rPr lang="el-GR" i="1" dirty="0" err="1"/>
              <a:t>dicto</a:t>
            </a:r>
            <a:r>
              <a:rPr lang="el-GR" dirty="0"/>
              <a:t>) το κείμενο της </a:t>
            </a:r>
            <a:r>
              <a:rPr lang="fr-FR" i="1" dirty="0"/>
              <a:t>formula</a:t>
            </a:r>
            <a:r>
              <a:rPr lang="el-GR" dirty="0"/>
              <a:t> καθορίζοντας αν τα μέρη είχαν ή όχι δικαίωμα </a:t>
            </a:r>
            <a:r>
              <a:rPr lang="fr-FR" dirty="0"/>
              <a:t>(</a:t>
            </a:r>
            <a:r>
              <a:rPr lang="fr-FR" i="1" dirty="0"/>
              <a:t>jus</a:t>
            </a:r>
            <a:r>
              <a:rPr lang="fr-FR" dirty="0"/>
              <a:t>) </a:t>
            </a:r>
            <a:r>
              <a:rPr lang="el-GR" dirty="0"/>
              <a:t>προσφυγής στη δικαιοσύνη και υπό </a:t>
            </a:r>
            <a:r>
              <a:rPr lang="el-GR" dirty="0" smtClean="0"/>
              <a:t>ποίους </a:t>
            </a:r>
            <a:r>
              <a:rPr lang="el-GR" dirty="0"/>
              <a:t>όρους ονομαζόταν </a:t>
            </a:r>
            <a:r>
              <a:rPr lang="fr-FR" i="1" dirty="0" err="1">
                <a:solidFill>
                  <a:srgbClr val="FF0000"/>
                </a:solidFill>
              </a:rPr>
              <a:t>jurisdictio</a:t>
            </a:r>
            <a:r>
              <a:rPr lang="fr-FR" i="1" dirty="0"/>
              <a:t>, </a:t>
            </a:r>
            <a:r>
              <a:rPr lang="el-GR" dirty="0"/>
              <a:t>όρος που στις σύγχρονες έννομες τάξεις κατέστη συνώνυμος της </a:t>
            </a:r>
            <a:r>
              <a:rPr lang="el-GR" i="1" dirty="0">
                <a:solidFill>
                  <a:srgbClr val="FF0000"/>
                </a:solidFill>
              </a:rPr>
              <a:t>δικαιοδοσίας</a:t>
            </a:r>
            <a:r>
              <a:rPr lang="fr-FR" i="1" dirty="0"/>
              <a:t>. </a:t>
            </a:r>
            <a:endParaRPr lang="en-US" dirty="0"/>
          </a:p>
        </p:txBody>
      </p:sp>
    </p:spTree>
    <p:extLst>
      <p:ext uri="{BB962C8B-B14F-4D97-AF65-F5344CB8AC3E}">
        <p14:creationId xmlns:p14="http://schemas.microsoft.com/office/powerpoint/2010/main" val="1113913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Κλήτευση ενώπιον του Πραίτορα</a:t>
            </a:r>
            <a:r>
              <a:rPr lang="el-GR" dirty="0"/>
              <a:t> </a:t>
            </a:r>
            <a:endParaRPr lang="en-US" dirty="0"/>
          </a:p>
        </p:txBody>
      </p:sp>
      <p:sp>
        <p:nvSpPr>
          <p:cNvPr id="3" name="Content Placeholder 2"/>
          <p:cNvSpPr>
            <a:spLocks noGrp="1"/>
          </p:cNvSpPr>
          <p:nvPr>
            <p:ph idx="1"/>
          </p:nvPr>
        </p:nvSpPr>
        <p:spPr/>
        <p:txBody>
          <a:bodyPr>
            <a:normAutofit/>
          </a:bodyPr>
          <a:lstStyle/>
          <a:p>
            <a:r>
              <a:rPr lang="el-GR" dirty="0"/>
              <a:t>Ο ενάγων όφειλε κατ' αρχάς να κλητεύσει τον εναγόμενο ενώπιον του Πραίτορα, συνήθως επιδεικνύοντας ή χορηγώντας του αντίγραφο του εγγράφου που θα υπέβαλλε σε αυτόν (</a:t>
            </a:r>
            <a:r>
              <a:rPr lang="en-US" i="1" dirty="0" err="1"/>
              <a:t>libellus</a:t>
            </a:r>
            <a:r>
              <a:rPr lang="el-GR" dirty="0"/>
              <a:t>). </a:t>
            </a:r>
            <a:endParaRPr lang="el-GR" dirty="0" smtClean="0"/>
          </a:p>
          <a:p>
            <a:r>
              <a:rPr lang="el-GR" dirty="0" smtClean="0"/>
              <a:t>Μπορούσε </a:t>
            </a:r>
            <a:r>
              <a:rPr lang="el-GR" dirty="0"/>
              <a:t>να τον κλητεύσει επίσης, απλώς καλώντας τον ενώπιον του </a:t>
            </a:r>
            <a:r>
              <a:rPr lang="el-GR" dirty="0" err="1"/>
              <a:t>Ηδίκτου</a:t>
            </a:r>
            <a:r>
              <a:rPr lang="el-GR" dirty="0"/>
              <a:t> του Πραίτορα στο </a:t>
            </a:r>
            <a:r>
              <a:rPr lang="el-GR" i="1" dirty="0"/>
              <a:t>Forum</a:t>
            </a:r>
            <a:r>
              <a:rPr lang="el-GR" dirty="0"/>
              <a:t>, και δείχνοντάς του την αναγραφόμενη σε αυτό αγωγή που προτίθετο να ασκήσει. </a:t>
            </a:r>
            <a:endParaRPr lang="el-GR" dirty="0" smtClean="0"/>
          </a:p>
          <a:p>
            <a:r>
              <a:rPr lang="el-GR" dirty="0" smtClean="0"/>
              <a:t>Ειδικότερες </a:t>
            </a:r>
            <a:r>
              <a:rPr lang="el-GR" dirty="0"/>
              <a:t>προϋποθέσεις ως προς τον τόπο, χρόνο κλήτευσης και ορισμένες εξαιρέσεις (π.χ. απαγορευόταν κάποιος να στραφεί νομικά κατά των γονέων του ή ανήλικων κοριτσιών),</a:t>
            </a:r>
            <a:r>
              <a:rPr lang="el-GR" baseline="30000" dirty="0"/>
              <a:t> </a:t>
            </a:r>
            <a:r>
              <a:rPr lang="el-GR" dirty="0"/>
              <a:t>περιλήφθηκαν αργότερα σε ειδικό τίτλο του Πανδέκτη.</a:t>
            </a:r>
            <a:r>
              <a:rPr lang="el-GR" baseline="30000" dirty="0"/>
              <a:t> </a:t>
            </a:r>
            <a:endParaRPr lang="en-US" dirty="0"/>
          </a:p>
        </p:txBody>
      </p:sp>
    </p:spTree>
    <p:extLst>
      <p:ext uri="{BB962C8B-B14F-4D97-AF65-F5344CB8AC3E}">
        <p14:creationId xmlns:p14="http://schemas.microsoft.com/office/powerpoint/2010/main" val="162751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199"/>
            <a:ext cx="7620000" cy="5399309"/>
          </a:xfrm>
        </p:spPr>
        <p:txBody>
          <a:bodyPr>
            <a:normAutofit fontScale="92500" lnSpcReduction="20000"/>
          </a:bodyPr>
          <a:lstStyle/>
          <a:p>
            <a:r>
              <a:rPr lang="el-GR" dirty="0"/>
              <a:t>Αν ο ενάγων δεν προσερχόταν άμεσα ενώπιον του Πραίτορα, έπρεπε να υποσχεθεί ότι θα εμφανισθεί αργότερα και να παράσχει εγγυήσεις (</a:t>
            </a:r>
            <a:r>
              <a:rPr lang="en-US" i="1" dirty="0" err="1"/>
              <a:t>vadimonium</a:t>
            </a:r>
            <a:r>
              <a:rPr lang="el-GR" dirty="0"/>
              <a:t>) που θα </a:t>
            </a:r>
            <a:r>
              <a:rPr lang="el-GR" dirty="0" err="1"/>
              <a:t>κατέπιπταν</a:t>
            </a:r>
            <a:r>
              <a:rPr lang="el-GR" dirty="0"/>
              <a:t> σε βάρος του σε περίπτωση μη εμφάνισης. </a:t>
            </a:r>
            <a:endParaRPr lang="el-GR" dirty="0" smtClean="0"/>
          </a:p>
          <a:p>
            <a:r>
              <a:rPr lang="el-GR" dirty="0" smtClean="0"/>
              <a:t>Στον </a:t>
            </a:r>
            <a:r>
              <a:rPr lang="el-GR" dirty="0" err="1"/>
              <a:t>κρυπτόμενο</a:t>
            </a:r>
            <a:r>
              <a:rPr lang="el-GR" dirty="0"/>
              <a:t> διάδικο (</a:t>
            </a:r>
            <a:r>
              <a:rPr lang="en-US" i="1" dirty="0" err="1"/>
              <a:t>indefensus</a:t>
            </a:r>
            <a:r>
              <a:rPr lang="el-GR" dirty="0"/>
              <a:t>), επιβάλλονται κυρώσεις από τον Πραίτορα. </a:t>
            </a:r>
            <a:endParaRPr lang="el-GR" dirty="0" smtClean="0"/>
          </a:p>
          <a:p>
            <a:r>
              <a:rPr lang="el-GR" dirty="0" smtClean="0"/>
              <a:t>Προβλέπονται </a:t>
            </a:r>
            <a:r>
              <a:rPr lang="el-GR" dirty="0"/>
              <a:t>επίσης κανόνες για την κατά τόπο αρμοδιότητα (συνήθως οριζόταν από τον τόπο κατοικίας του εναγομένου) και την καθ' ύλην, επί τη βάσει του ύψους της αξίας της διαφοράς. </a:t>
            </a:r>
            <a:endParaRPr lang="el-GR" dirty="0" smtClean="0"/>
          </a:p>
          <a:p>
            <a:r>
              <a:rPr lang="el-GR" dirty="0" smtClean="0"/>
              <a:t>Οι </a:t>
            </a:r>
            <a:r>
              <a:rPr lang="el-GR" dirty="0"/>
              <a:t>σημαντικές υποθέσεις που εισάγονται σε μικρές πόλεις έπρεπε να παραπεμφθούν ενώπιον του Πραίτορα στη Ρώμη ή στην έδρα του Ρωμαίου Διοικητή στην επαρχία, μετά την παροχή εγγυήσεων του εναγομένου ότι θα εμφανιζόταν ενώπιόν </a:t>
            </a:r>
            <a:r>
              <a:rPr lang="el-GR" dirty="0" smtClean="0"/>
              <a:t>τους.</a:t>
            </a:r>
          </a:p>
          <a:p>
            <a:r>
              <a:rPr lang="el-GR" i="1" dirty="0"/>
              <a:t>"Εάν οιοσδήποτε θέλει να ασκήσει αγωγή, πρέπει να την γνωστοποιήσει: διότι φαίνεται ορθότατο ο ενάγων να γνωστοποιεί την αγωγή του, ώστε ο εναγόμενος να γνωρίζει εκ των προτέρων αν θα πρέπει να την δεχθεί ή αρνηθεί, και εάν την αρνηθεί, να έρθει προετοιμασμένος για την αγωγή για την οποία ενάγεται</a:t>
            </a:r>
            <a:r>
              <a:rPr lang="el-GR" dirty="0"/>
              <a:t>." Ουλπιανός, </a:t>
            </a:r>
            <a:r>
              <a:rPr lang="en-US" i="1" dirty="0"/>
              <a:t>D</a:t>
            </a:r>
            <a:r>
              <a:rPr lang="el-GR" i="1" dirty="0"/>
              <a:t>.</a:t>
            </a:r>
            <a:r>
              <a:rPr lang="el-GR" dirty="0"/>
              <a:t> 2.13.1 </a:t>
            </a:r>
            <a:r>
              <a:rPr lang="en-US" dirty="0" err="1"/>
              <a:t>pr</a:t>
            </a:r>
            <a:r>
              <a:rPr lang="el-GR" dirty="0"/>
              <a:t>. </a:t>
            </a:r>
          </a:p>
          <a:p>
            <a:endParaRPr lang="en-US" dirty="0"/>
          </a:p>
        </p:txBody>
      </p:sp>
    </p:spTree>
    <p:extLst>
      <p:ext uri="{BB962C8B-B14F-4D97-AF65-F5344CB8AC3E}">
        <p14:creationId xmlns:p14="http://schemas.microsoft.com/office/powerpoint/2010/main" val="334012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745510"/>
            <a:ext cx="8308975" cy="800733"/>
          </a:xfrm>
        </p:spPr>
        <p:txBody>
          <a:bodyPr/>
          <a:lstStyle/>
          <a:p>
            <a:pPr algn="ctr"/>
            <a:r>
              <a:rPr lang="el-GR" b="1" dirty="0"/>
              <a:t>Από το </a:t>
            </a:r>
            <a:r>
              <a:rPr lang="fr-FR" b="1" i="1" dirty="0"/>
              <a:t>I</a:t>
            </a:r>
            <a:r>
              <a:rPr lang="en-US" b="1" i="1" dirty="0"/>
              <a:t>us</a:t>
            </a:r>
            <a:r>
              <a:rPr lang="el-GR" b="1" dirty="0"/>
              <a:t> στη </a:t>
            </a:r>
            <a:r>
              <a:rPr lang="fr-FR" b="1" i="1" dirty="0" smtClean="0"/>
              <a:t>I</a:t>
            </a:r>
            <a:r>
              <a:rPr lang="en-US" b="1" i="1" dirty="0" err="1" smtClean="0"/>
              <a:t>ustitia</a:t>
            </a:r>
            <a:endParaRPr lang="en-US" dirty="0"/>
          </a:p>
        </p:txBody>
      </p:sp>
      <p:sp>
        <p:nvSpPr>
          <p:cNvPr id="3" name="Content Placeholder 2"/>
          <p:cNvSpPr>
            <a:spLocks noGrp="1"/>
          </p:cNvSpPr>
          <p:nvPr>
            <p:ph idx="1"/>
          </p:nvPr>
        </p:nvSpPr>
        <p:spPr>
          <a:xfrm>
            <a:off x="415925" y="1546243"/>
            <a:ext cx="8308975" cy="5311757"/>
          </a:xfrm>
        </p:spPr>
        <p:txBody>
          <a:bodyPr>
            <a:normAutofit fontScale="85000" lnSpcReduction="20000"/>
          </a:bodyPr>
          <a:lstStyle/>
          <a:p>
            <a:r>
              <a:rPr lang="en-US" sz="2200" i="1" dirty="0" smtClean="0"/>
              <a:t>I</a:t>
            </a:r>
            <a:r>
              <a:rPr lang="el-GR" sz="2200" i="1" dirty="0" smtClean="0"/>
              <a:t>us: πριν από το </a:t>
            </a:r>
            <a:r>
              <a:rPr lang="el-GR" sz="2200" dirty="0" smtClean="0"/>
              <a:t>“</a:t>
            </a:r>
            <a:r>
              <a:rPr lang="el-GR" sz="2200" dirty="0"/>
              <a:t>δίκαιο”, ταυτίζεται κατ' αρχάς με το “δικαίωμα”. </a:t>
            </a:r>
            <a:endParaRPr lang="el-GR" sz="2200" dirty="0" smtClean="0"/>
          </a:p>
          <a:p>
            <a:r>
              <a:rPr lang="el-GR" sz="2200" dirty="0" smtClean="0"/>
              <a:t>Αρχικά : η  </a:t>
            </a:r>
            <a:r>
              <a:rPr lang="el-GR" sz="2200" dirty="0"/>
              <a:t>θεμιτή συμπεριφορά ενός πολίτη έναντι των συμπολιτών του και τα όρια της εξουσίας του επί των προσώπων και των πραγμάτων που ελέγχει, τα οποία απορρέουν από το νόμο ή αναγνωρίζονται εθιμικά</a:t>
            </a:r>
            <a:r>
              <a:rPr lang="el-GR" sz="2200" dirty="0" smtClean="0"/>
              <a:t>.</a:t>
            </a:r>
          </a:p>
          <a:p>
            <a:r>
              <a:rPr lang="el-GR" sz="2200" dirty="0" smtClean="0"/>
              <a:t> </a:t>
            </a:r>
            <a:r>
              <a:rPr lang="el-GR" sz="2200" dirty="0"/>
              <a:t>Καθήκον των δημοσίων αρχών αποτελεί η εφαρμογή του </a:t>
            </a:r>
            <a:r>
              <a:rPr lang="el-GR" sz="2200" i="1" dirty="0"/>
              <a:t>ius</a:t>
            </a:r>
            <a:r>
              <a:rPr lang="el-GR" sz="2200" dirty="0"/>
              <a:t>, δηλαδή η προάσπιση των δικαιωμάτων των πολιτών και των </a:t>
            </a:r>
            <a:r>
              <a:rPr lang="el-GR" sz="2200" dirty="0" smtClean="0"/>
              <a:t>κανόνων, </a:t>
            </a:r>
            <a:r>
              <a:rPr lang="el-GR" sz="2200" dirty="0"/>
              <a:t>κάνοντας χρήση εν ανάγκη της εξουσίας καταστολής (</a:t>
            </a:r>
            <a:r>
              <a:rPr lang="en-US" sz="2200" i="1" dirty="0"/>
              <a:t>imperium</a:t>
            </a:r>
            <a:r>
              <a:rPr lang="el-GR" sz="2200" dirty="0"/>
              <a:t>) που τους αναγνωρίζεται</a:t>
            </a:r>
            <a:r>
              <a:rPr lang="el-GR" sz="2200" dirty="0" smtClean="0"/>
              <a:t>.</a:t>
            </a:r>
          </a:p>
          <a:p>
            <a:r>
              <a:rPr lang="el-GR" sz="2200" dirty="0" smtClean="0"/>
              <a:t> </a:t>
            </a:r>
            <a:r>
              <a:rPr lang="el-GR" sz="2200" dirty="0"/>
              <a:t>Οι απαρχές της διαμόρφωσης του δικαίου στη Ρώμη συνδέονται επομένως με το διάβημα ενός προσώπου που επικαλείτο κάποιο δικαίωμα (</a:t>
            </a:r>
            <a:r>
              <a:rPr lang="en-US" sz="2200" i="1" dirty="0"/>
              <a:t>ius</a:t>
            </a:r>
            <a:r>
              <a:rPr lang="el-GR" sz="2200" dirty="0"/>
              <a:t>) ενώπιον του </a:t>
            </a:r>
            <a:r>
              <a:rPr lang="el-GR" sz="2200" dirty="0" err="1"/>
              <a:t>δικαιοδοτούντος</a:t>
            </a:r>
            <a:r>
              <a:rPr lang="el-GR" sz="2200" dirty="0"/>
              <a:t> άρχοντα, με το οποίο του ζητούσε να επιβεβαιώσει το δικαίωμά του και να επιτρέψει την άσκησή του, κάμπτοντας την αντίσταση του αντιδίκου του. </a:t>
            </a:r>
            <a:endParaRPr lang="el-GR" sz="2200" dirty="0" smtClean="0"/>
          </a:p>
          <a:p>
            <a:r>
              <a:rPr lang="el-GR" sz="2200" dirty="0" smtClean="0"/>
              <a:t>Με </a:t>
            </a:r>
            <a:r>
              <a:rPr lang="el-GR" sz="2200" dirty="0"/>
              <a:t>τον τρόπο αυτό το δίκαιο (</a:t>
            </a:r>
            <a:r>
              <a:rPr lang="fr-FR" sz="2200" i="1" dirty="0"/>
              <a:t>ius</a:t>
            </a:r>
            <a:r>
              <a:rPr lang="el-GR" sz="2200" dirty="0"/>
              <a:t>) διαμορφώθηκε κυρίως στο πεδίο του ιδιωτικού δικαίου, </a:t>
            </a:r>
            <a:endParaRPr lang="el-GR" sz="2200" dirty="0" smtClean="0"/>
          </a:p>
          <a:p>
            <a:r>
              <a:rPr lang="el-GR" sz="2200" dirty="0" smtClean="0"/>
              <a:t>Το </a:t>
            </a:r>
            <a:r>
              <a:rPr lang="el-GR" sz="2200" i="1" dirty="0"/>
              <a:t>ius</a:t>
            </a:r>
            <a:r>
              <a:rPr lang="el-GR" sz="2200" dirty="0"/>
              <a:t> συνιστά επομένως προϋπόθεση αλλά και συνέπεια της </a:t>
            </a:r>
            <a:r>
              <a:rPr lang="el-GR" sz="2200" i="1" dirty="0"/>
              <a:t>ius</a:t>
            </a:r>
            <a:r>
              <a:rPr lang="fr-FR" sz="2200" i="1" dirty="0" err="1"/>
              <a:t>titia</a:t>
            </a:r>
            <a:r>
              <a:rPr lang="el-GR" sz="2200" i="1" dirty="0"/>
              <a:t>, </a:t>
            </a:r>
            <a:r>
              <a:rPr lang="el-GR" sz="2200" dirty="0"/>
              <a:t>αποτελώντας έννοια ευρύτερη από το σύνολο των θετών κανόνων δικαίου. </a:t>
            </a:r>
            <a:endParaRPr lang="el-GR" sz="2200" dirty="0" smtClean="0"/>
          </a:p>
          <a:p>
            <a:r>
              <a:rPr lang="el-GR" sz="2200" dirty="0" smtClean="0"/>
              <a:t>Καθώς </a:t>
            </a:r>
            <a:r>
              <a:rPr lang="el-GR" sz="2200" dirty="0"/>
              <a:t>το εργαλείο για την προσφυγή στην δικαιοσύνη ήταν η χρήση συγκεκριμένων ενδίκων μέσων, η δικονομία έπαιξε καταλυτικό ρόλο στην διαμόρφωση του ουσιαστικού δικαίου. </a:t>
            </a:r>
          </a:p>
          <a:p>
            <a:endParaRPr lang="en-US" dirty="0"/>
          </a:p>
        </p:txBody>
      </p:sp>
    </p:spTree>
    <p:extLst>
      <p:ext uri="{BB962C8B-B14F-4D97-AF65-F5344CB8AC3E}">
        <p14:creationId xmlns:p14="http://schemas.microsoft.com/office/powerpoint/2010/main" val="11694055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t>Έλεγχος παραδεκτού-απομόνωση της νομικής βάσης της αξίωσης</a:t>
            </a:r>
            <a:r>
              <a:rPr lang="el-GR" sz="3600" dirty="0"/>
              <a:t> </a:t>
            </a:r>
            <a:endParaRPr lang="en-US" sz="3600" dirty="0"/>
          </a:p>
        </p:txBody>
      </p:sp>
      <p:sp>
        <p:nvSpPr>
          <p:cNvPr id="3" name="Content Placeholder 2"/>
          <p:cNvSpPr>
            <a:spLocks noGrp="1"/>
          </p:cNvSpPr>
          <p:nvPr>
            <p:ph idx="1"/>
          </p:nvPr>
        </p:nvSpPr>
        <p:spPr>
          <a:xfrm>
            <a:off x="457200" y="1600200"/>
            <a:ext cx="7620000" cy="5257800"/>
          </a:xfrm>
        </p:spPr>
        <p:txBody>
          <a:bodyPr>
            <a:normAutofit fontScale="92500"/>
          </a:bodyPr>
          <a:lstStyle/>
          <a:p>
            <a:r>
              <a:rPr lang="el-GR" dirty="0"/>
              <a:t>Ο Πραίτορας, όταν τα μέρη </a:t>
            </a:r>
            <a:r>
              <a:rPr lang="el-GR" dirty="0" err="1"/>
              <a:t>εμφανίζοντο</a:t>
            </a:r>
            <a:r>
              <a:rPr lang="el-GR" dirty="0"/>
              <a:t> ενώπιόν του, έπρεπε να ελέγξει κατ' αρχάς την ύπαρξη ενεργητικής και παθητικής νομιμοποίησης των διαδίκων, αν δηλαδή είχαν δικαίωμα ο μεν </a:t>
            </a:r>
            <a:r>
              <a:rPr lang="el-GR" dirty="0" smtClean="0"/>
              <a:t>να είναι </a:t>
            </a:r>
            <a:r>
              <a:rPr lang="el-GR" dirty="0"/>
              <a:t>ενάγοντας, ο δε εναγόμενος στη συγκεκριμένη αγωγή</a:t>
            </a:r>
            <a:r>
              <a:rPr lang="el-GR" dirty="0" smtClean="0"/>
              <a:t>.</a:t>
            </a:r>
          </a:p>
          <a:p>
            <a:r>
              <a:rPr lang="el-GR" dirty="0" smtClean="0"/>
              <a:t> </a:t>
            </a:r>
            <a:r>
              <a:rPr lang="el-GR" dirty="0"/>
              <a:t>Επίσης, έπρεπε να διαπιστώσει αν τυχόν είχαν επιβληθεί καταδίκες στον ενάγοντα που του απαγόρευαν να παραστεί στο δικαστήριο και εάν ο εναγόμενος είχε </a:t>
            </a:r>
            <a:r>
              <a:rPr lang="el-GR" dirty="0" err="1"/>
              <a:t>κλητευθεί</a:t>
            </a:r>
            <a:r>
              <a:rPr lang="el-GR" dirty="0"/>
              <a:t> ορθά</a:t>
            </a:r>
            <a:r>
              <a:rPr lang="el-GR" dirty="0" smtClean="0"/>
              <a:t>.</a:t>
            </a:r>
          </a:p>
          <a:p>
            <a:r>
              <a:rPr lang="el-GR" dirty="0" smtClean="0"/>
              <a:t> </a:t>
            </a:r>
            <a:r>
              <a:rPr lang="el-GR" dirty="0"/>
              <a:t>Εν συνεχεία, ο ενάγων παρουσίαζε με τη βοήθεια του δικηγόρου του (</a:t>
            </a:r>
            <a:r>
              <a:rPr lang="el-GR" i="1" dirty="0"/>
              <a:t>p</a:t>
            </a:r>
            <a:r>
              <a:rPr lang="en-US" i="1" dirty="0" err="1"/>
              <a:t>atronus</a:t>
            </a:r>
            <a:r>
              <a:rPr lang="en-US" i="1" dirty="0"/>
              <a:t> </a:t>
            </a:r>
            <a:r>
              <a:rPr lang="en-US" i="1" dirty="0" err="1"/>
              <a:t>causae</a:t>
            </a:r>
            <a:r>
              <a:rPr lang="el-GR" dirty="0"/>
              <a:t>) στον Πραίτορα την αξίωσή του, είτε προφορικά, είτε εγγράφως</a:t>
            </a:r>
            <a:r>
              <a:rPr lang="el-GR" i="1" dirty="0"/>
              <a:t> </a:t>
            </a:r>
            <a:r>
              <a:rPr lang="el-GR" dirty="0"/>
              <a:t>(</a:t>
            </a:r>
            <a:r>
              <a:rPr lang="en-US" i="1" dirty="0" err="1"/>
              <a:t>libellus</a:t>
            </a:r>
            <a:r>
              <a:rPr lang="el-GR" dirty="0"/>
              <a:t>), ως σχέδιο της </a:t>
            </a:r>
            <a:r>
              <a:rPr lang="en-US" i="1" dirty="0"/>
              <a:t>formula </a:t>
            </a:r>
            <a:r>
              <a:rPr lang="en-US" dirty="0"/>
              <a:t>την οπ</a:t>
            </a:r>
            <a:r>
              <a:rPr lang="en-US" dirty="0" err="1"/>
              <a:t>οί</a:t>
            </a:r>
            <a:r>
              <a:rPr lang="en-US" dirty="0"/>
              <a:t>α α</a:t>
            </a:r>
            <a:r>
              <a:rPr lang="en-US" dirty="0" err="1"/>
              <a:t>ιτείτο</a:t>
            </a:r>
            <a:r>
              <a:rPr lang="el-GR" i="1" dirty="0" smtClean="0"/>
              <a:t>.</a:t>
            </a:r>
          </a:p>
          <a:p>
            <a:r>
              <a:rPr lang="el-GR" i="1" dirty="0" smtClean="0"/>
              <a:t> </a:t>
            </a:r>
            <a:r>
              <a:rPr lang="el-GR" dirty="0"/>
              <a:t>Συνήθως επέλεγαν μία </a:t>
            </a:r>
            <a:r>
              <a:rPr lang="en-US" i="1" dirty="0"/>
              <a:t>formula</a:t>
            </a:r>
            <a:r>
              <a:rPr lang="el-GR" dirty="0"/>
              <a:t> από τις ήδη διαθέσιμες στο Ήδικτο, στην οποία συμπλήρωναν τα στοιχεία της συγκεκριμένης διαφοράς. </a:t>
            </a:r>
            <a:endParaRPr lang="el-GR" dirty="0" smtClean="0"/>
          </a:p>
          <a:p>
            <a:r>
              <a:rPr lang="el-GR" dirty="0" smtClean="0"/>
              <a:t>Ο </a:t>
            </a:r>
            <a:r>
              <a:rPr lang="el-GR" dirty="0"/>
              <a:t>εναγόμενος ζητούσε να περιληφθούν σε αυτήν οι ισχυρισμοί της άμυνάς του, δηλαδή οι ενστάσεις του (π.χ. ότι είχε παρεισφρήσει δόλος από πλευράς του ενάγοντος). </a:t>
            </a:r>
            <a:endParaRPr lang="en-US" dirty="0"/>
          </a:p>
        </p:txBody>
      </p:sp>
    </p:spTree>
    <p:extLst>
      <p:ext uri="{BB962C8B-B14F-4D97-AF65-F5344CB8AC3E}">
        <p14:creationId xmlns:p14="http://schemas.microsoft.com/office/powerpoint/2010/main" val="2731627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l-GR" dirty="0"/>
              <a:t>Ο Πραίτορας, αφού αξιολογούσε τη φύση της διαφοράς, έπρεπε να κρίνει κατά πόσον η αξίωση του ενάγοντος αντιστοιχούσε σε ήδη υφιστάμενη αγωγή του </a:t>
            </a:r>
            <a:r>
              <a:rPr lang="en-US" i="1" dirty="0"/>
              <a:t>ius</a:t>
            </a:r>
            <a:r>
              <a:rPr lang="en-US" dirty="0"/>
              <a:t> </a:t>
            </a:r>
            <a:r>
              <a:rPr lang="en-US" i="1" dirty="0"/>
              <a:t>civile</a:t>
            </a:r>
            <a:r>
              <a:rPr lang="el-GR" dirty="0"/>
              <a:t> ή του </a:t>
            </a:r>
            <a:r>
              <a:rPr lang="el-GR" i="1" dirty="0"/>
              <a:t>ius</a:t>
            </a:r>
            <a:r>
              <a:rPr lang="el-GR" dirty="0"/>
              <a:t> </a:t>
            </a:r>
            <a:r>
              <a:rPr lang="en-US" i="1" dirty="0"/>
              <a:t>honorarium</a:t>
            </a:r>
            <a:r>
              <a:rPr lang="el-GR" dirty="0"/>
              <a:t> (αγωγές που είχαν δημιουργήσει παλαιότεροι Πραίτορες), παρέχοντας άδεια στον διάδικο να προχωρήσει στη δίκη ουσίας με την αντίστοιχη </a:t>
            </a:r>
            <a:r>
              <a:rPr lang="en-US" i="1" dirty="0"/>
              <a:t>formula</a:t>
            </a:r>
            <a:r>
              <a:rPr lang="el-GR" dirty="0"/>
              <a:t>. </a:t>
            </a:r>
          </a:p>
          <a:p>
            <a:r>
              <a:rPr lang="el-GR" dirty="0"/>
              <a:t>Το πραιτορικό Ήδικτο όριζε ότι κατά το στάδιο αυτό ο ενάγων (μόνον) έπρεπε να εμφανίσει τα έγγραφα που θα επικαλείτο προς απόδειξη των ισχυρισμών του στην κυρίως δίκη</a:t>
            </a:r>
            <a:r>
              <a:rPr lang="el-GR" dirty="0" smtClean="0"/>
              <a:t>.</a:t>
            </a:r>
          </a:p>
          <a:p>
            <a:r>
              <a:rPr lang="el-GR" dirty="0" smtClean="0"/>
              <a:t> </a:t>
            </a:r>
            <a:r>
              <a:rPr lang="el-GR" dirty="0"/>
              <a:t>Δεν προβλεπόταν πλέον υποχρέωση καταβολής κάποιου χρηματικού ποσού ως προϋπόθεση της δίκης, η οποία διεξαγόταν δωρεάν (χωρίς δικαστικά τέλη, ούτε -θεωρητικά- υποχρέωση αμοιβής του δικηγόρου, αν και στην πράξη οι δικηγορικές αμοιβές ήταν συνήθεις και αργότερα, επί Ηγεμονίας, καθιερώθηκαν νομοθετικά). </a:t>
            </a:r>
            <a:endParaRPr lang="el-GR" dirty="0" smtClean="0"/>
          </a:p>
          <a:p>
            <a:r>
              <a:rPr lang="el-GR" dirty="0" smtClean="0"/>
              <a:t>Εάν </a:t>
            </a:r>
            <a:r>
              <a:rPr lang="el-GR" dirty="0"/>
              <a:t>το νομικό ζήτημα ήταν δυσχερές, τα μέρη μπορούσαν να προσκομίσουν επίσης γνωμοδοτήσεις (</a:t>
            </a:r>
            <a:r>
              <a:rPr lang="fr-FR" i="1" dirty="0" err="1"/>
              <a:t>responsa</a:t>
            </a:r>
            <a:r>
              <a:rPr lang="el-GR" dirty="0"/>
              <a:t>) νομομαθών. </a:t>
            </a:r>
            <a:endParaRPr lang="el-GR" dirty="0" smtClean="0"/>
          </a:p>
          <a:p>
            <a:r>
              <a:rPr lang="el-GR" dirty="0" smtClean="0"/>
              <a:t>Οι </a:t>
            </a:r>
            <a:r>
              <a:rPr lang="el-GR" dirty="0"/>
              <a:t>αστικής φύσεως απαιτήσεις κατά κανόνα δεν </a:t>
            </a:r>
            <a:r>
              <a:rPr lang="el-GR" dirty="0" err="1"/>
              <a:t>υπόκειντο</a:t>
            </a:r>
            <a:r>
              <a:rPr lang="el-GR" dirty="0"/>
              <a:t> σε παραγραφή (αν και υπήρχαν εξαιρέσεις, όπως η αγωγή αναστροφής της πώλησης, που έπρεπε να ασκηθεί εντός έξι μηνών), οι ποινικής φύσεως αγωγές έπρεπε να ασκηθούν εντός ενός έτους.</a:t>
            </a:r>
          </a:p>
          <a:p>
            <a:endParaRPr lang="en-US" dirty="0"/>
          </a:p>
        </p:txBody>
      </p:sp>
    </p:spTree>
    <p:extLst>
      <p:ext uri="{BB962C8B-B14F-4D97-AF65-F5344CB8AC3E}">
        <p14:creationId xmlns:p14="http://schemas.microsoft.com/office/powerpoint/2010/main" val="4283833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Η </a:t>
            </a:r>
            <a:r>
              <a:rPr lang="en-US" b="1" i="1" dirty="0"/>
              <a:t>formula</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Εν </a:t>
            </a:r>
            <a:r>
              <a:rPr lang="el-GR" dirty="0"/>
              <a:t>συνεχεία ο </a:t>
            </a:r>
            <a:r>
              <a:rPr lang="el-GR" dirty="0" err="1"/>
              <a:t>Πραίτωρ</a:t>
            </a:r>
            <a:r>
              <a:rPr lang="el-GR" dirty="0"/>
              <a:t> συμπλήρωνε το κείμενο της </a:t>
            </a:r>
            <a:r>
              <a:rPr lang="el-GR" i="1" dirty="0"/>
              <a:t>formula </a:t>
            </a:r>
            <a:r>
              <a:rPr lang="el-GR" dirty="0"/>
              <a:t>που επέλεγε</a:t>
            </a:r>
            <a:r>
              <a:rPr lang="el-GR" i="1" dirty="0"/>
              <a:t> </a:t>
            </a:r>
            <a:r>
              <a:rPr lang="el-GR" dirty="0"/>
              <a:t>ως κατάλληλη για τη συγκεκριμένη διαφορά (πάνω σε κέρινη πινακίδα, τη γραφική ύλη των Ρωμαίων). </a:t>
            </a:r>
            <a:endParaRPr lang="el-GR" dirty="0" smtClean="0"/>
          </a:p>
          <a:p>
            <a:r>
              <a:rPr lang="el-GR" dirty="0" smtClean="0"/>
              <a:t>Έγραφε </a:t>
            </a:r>
            <a:r>
              <a:rPr lang="el-GR" dirty="0"/>
              <a:t>τα στοιχεία των μερών και της διαφοράς και διόριζε το δικαστή (</a:t>
            </a:r>
            <a:r>
              <a:rPr lang="en-US" i="1" dirty="0" err="1"/>
              <a:t>judex</a:t>
            </a:r>
            <a:r>
              <a:rPr lang="el-GR" dirty="0"/>
              <a:t>) που θα δίκαζε την υπόθεση</a:t>
            </a:r>
            <a:r>
              <a:rPr lang="el-GR" dirty="0" smtClean="0"/>
              <a:t>.</a:t>
            </a:r>
          </a:p>
          <a:p>
            <a:r>
              <a:rPr lang="el-GR" baseline="30000" dirty="0" smtClean="0"/>
              <a:t> </a:t>
            </a:r>
            <a:r>
              <a:rPr lang="el-GR" dirty="0"/>
              <a:t>Το κείμενο -λίγων γραμμών- της </a:t>
            </a:r>
            <a:r>
              <a:rPr lang="en-US" i="1" dirty="0"/>
              <a:t>formula</a:t>
            </a:r>
            <a:r>
              <a:rPr lang="el-GR" dirty="0"/>
              <a:t> έμοιαζε με σύνοψη δικογράφου με τα απολύτως βασικά στοιχεία της διαφοράς, όπως τα είχαν εκθέσει τα μέρη</a:t>
            </a:r>
            <a:r>
              <a:rPr lang="el-GR" dirty="0" smtClean="0"/>
              <a:t>.</a:t>
            </a:r>
          </a:p>
          <a:p>
            <a:r>
              <a:rPr lang="el-GR" dirty="0" smtClean="0"/>
              <a:t> </a:t>
            </a:r>
            <a:r>
              <a:rPr lang="el-GR" dirty="0"/>
              <a:t>Για παράδειγμα, μία τυπική </a:t>
            </a:r>
            <a:r>
              <a:rPr lang="en-US" i="1" dirty="0"/>
              <a:t>formula</a:t>
            </a:r>
            <a:r>
              <a:rPr lang="el-GR" dirty="0"/>
              <a:t> θα μπορούσε να έχει την εξής διατύπωση:</a:t>
            </a:r>
          </a:p>
          <a:p>
            <a:r>
              <a:rPr lang="el-GR" dirty="0"/>
              <a:t> </a:t>
            </a:r>
          </a:p>
          <a:p>
            <a:r>
              <a:rPr lang="el-GR" b="1" dirty="0"/>
              <a:t>Τυπική </a:t>
            </a:r>
            <a:r>
              <a:rPr lang="en-US" b="1" dirty="0"/>
              <a:t>formula</a:t>
            </a:r>
            <a:endParaRPr lang="el-GR" dirty="0"/>
          </a:p>
          <a:p>
            <a:r>
              <a:rPr lang="el-GR" dirty="0"/>
              <a:t>“</a:t>
            </a:r>
            <a:r>
              <a:rPr lang="el-GR" i="1" dirty="0"/>
              <a:t>Δικαστής </a:t>
            </a:r>
            <a:r>
              <a:rPr lang="el-GR" dirty="0"/>
              <a:t>(</a:t>
            </a:r>
            <a:r>
              <a:rPr lang="en-US" i="1" dirty="0" err="1"/>
              <a:t>iudex</a:t>
            </a:r>
            <a:r>
              <a:rPr lang="el-GR" dirty="0"/>
              <a:t>)</a:t>
            </a:r>
            <a:r>
              <a:rPr lang="el-GR" i="1" dirty="0"/>
              <a:t> ορίζεται ο Παύλος. Εάν αποδειχθεί ότι ο Γάιος οφείλει στον Κορνήλιο 10.000 </a:t>
            </a:r>
            <a:r>
              <a:rPr lang="el-GR" i="1" dirty="0" err="1"/>
              <a:t>σηστερσίους</a:t>
            </a:r>
            <a:r>
              <a:rPr lang="el-GR" i="1" dirty="0"/>
              <a:t>, χωρίς απάτη από πλευράς του Κορνηλίου, καταδίκασε </a:t>
            </a:r>
            <a:r>
              <a:rPr lang="en-US" i="1" dirty="0" err="1"/>
              <a:t>iudex</a:t>
            </a:r>
            <a:r>
              <a:rPr lang="el-GR" i="1" dirty="0"/>
              <a:t> τον Γάιο να πληρώσει στον Κορνήλιο 10.000 </a:t>
            </a:r>
            <a:r>
              <a:rPr lang="el-GR" i="1" dirty="0" err="1"/>
              <a:t>σηστερσίους</a:t>
            </a:r>
            <a:r>
              <a:rPr lang="el-GR" i="1" dirty="0"/>
              <a:t>. Εάν δεν αποδειχθεί, </a:t>
            </a:r>
            <a:r>
              <a:rPr lang="el-GR" i="1" dirty="0" err="1"/>
              <a:t>απάλλαξέ</a:t>
            </a:r>
            <a:r>
              <a:rPr lang="el-GR" i="1" dirty="0"/>
              <a:t> τον</a:t>
            </a:r>
            <a:r>
              <a:rPr lang="el-GR" dirty="0"/>
              <a:t>”. </a:t>
            </a:r>
          </a:p>
          <a:p>
            <a:pPr marL="114300" indent="0">
              <a:buNone/>
            </a:pPr>
            <a:endParaRPr lang="el-GR" dirty="0"/>
          </a:p>
          <a:p>
            <a:endParaRPr lang="en-US" dirty="0"/>
          </a:p>
        </p:txBody>
      </p:sp>
    </p:spTree>
    <p:extLst>
      <p:ext uri="{BB962C8B-B14F-4D97-AF65-F5344CB8AC3E}">
        <p14:creationId xmlns:p14="http://schemas.microsoft.com/office/powerpoint/2010/main" val="4294888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a:t>Τα βασικά σκέλη της </a:t>
            </a:r>
            <a:r>
              <a:rPr lang="fr-FR" sz="4000" b="1" i="1" dirty="0"/>
              <a:t>formula</a:t>
            </a:r>
            <a:r>
              <a:rPr lang="el-GR" sz="4000" b="1" dirty="0"/>
              <a:t/>
            </a:r>
            <a:br>
              <a:rPr lang="el-GR" sz="4000" b="1" dirty="0"/>
            </a:br>
            <a:endParaRPr lang="en-US" sz="4000" dirty="0"/>
          </a:p>
        </p:txBody>
      </p:sp>
      <p:sp>
        <p:nvSpPr>
          <p:cNvPr id="3" name="Content Placeholder 2"/>
          <p:cNvSpPr>
            <a:spLocks noGrp="1"/>
          </p:cNvSpPr>
          <p:nvPr>
            <p:ph idx="1"/>
          </p:nvPr>
        </p:nvSpPr>
        <p:spPr/>
        <p:txBody>
          <a:bodyPr>
            <a:normAutofit/>
          </a:bodyPr>
          <a:lstStyle/>
          <a:p>
            <a:r>
              <a:rPr lang="el-GR" dirty="0" smtClean="0"/>
              <a:t>1</a:t>
            </a:r>
            <a:r>
              <a:rPr lang="el-GR" dirty="0"/>
              <a:t>. </a:t>
            </a:r>
            <a:r>
              <a:rPr lang="el-GR" b="1" i="1" dirty="0" err="1"/>
              <a:t>Nominatio</a:t>
            </a:r>
            <a:r>
              <a:rPr lang="el-GR" dirty="0"/>
              <a:t>: o διορισμός δικαστή.</a:t>
            </a:r>
          </a:p>
          <a:p>
            <a:r>
              <a:rPr lang="el-GR" dirty="0"/>
              <a:t>2. </a:t>
            </a:r>
            <a:r>
              <a:rPr lang="el-GR" b="1" i="1" dirty="0"/>
              <a:t>Ι</a:t>
            </a:r>
            <a:r>
              <a:rPr lang="fr-FR" b="1" i="1" dirty="0" err="1"/>
              <a:t>ntentio</a:t>
            </a:r>
            <a:r>
              <a:rPr lang="el-GR" dirty="0"/>
              <a:t>: το αίτημα του ενάγοντος (να αναγνωριστεί ότι κάτι του ανήκει ή του οφείλεται).</a:t>
            </a:r>
          </a:p>
          <a:p>
            <a:r>
              <a:rPr lang="el-GR" dirty="0"/>
              <a:t>3. </a:t>
            </a:r>
            <a:r>
              <a:rPr lang="en-US" b="1" i="1" dirty="0"/>
              <a:t>C</a:t>
            </a:r>
            <a:r>
              <a:rPr lang="fr-FR" b="1" i="1" dirty="0" err="1"/>
              <a:t>ondemnatio</a:t>
            </a:r>
            <a:r>
              <a:rPr lang="el-GR" dirty="0"/>
              <a:t>: ο καθορισμός της παροχής στην οποία θα έπρεπε να υποχρεωθεί ο εναγόμενος, αν αποδεικνυόταν ότι την όφειλε. </a:t>
            </a:r>
          </a:p>
          <a:p>
            <a:r>
              <a:rPr lang="el-GR" dirty="0"/>
              <a:t>4. </a:t>
            </a:r>
            <a:r>
              <a:rPr lang="el-GR" b="1" i="1" dirty="0"/>
              <a:t>Exceptio</a:t>
            </a:r>
            <a:r>
              <a:rPr lang="el-GR" i="1" dirty="0"/>
              <a:t>: </a:t>
            </a:r>
            <a:r>
              <a:rPr lang="el-GR" dirty="0"/>
              <a:t>ο εναγόμενος μπορούσε να ζητήσει να περιληφθεί μία ένταση (</a:t>
            </a:r>
            <a:r>
              <a:rPr lang="el-GR" i="1" dirty="0"/>
              <a:t>exceptio</a:t>
            </a:r>
            <a:r>
              <a:rPr lang="el-GR" dirty="0"/>
              <a:t>) στη </a:t>
            </a:r>
            <a:r>
              <a:rPr lang="en-US" i="1" dirty="0"/>
              <a:t>formula </a:t>
            </a:r>
            <a:r>
              <a:rPr lang="el-GR" dirty="0"/>
              <a:t>(π.χ. ένσταση του δόλου, ένταση παραίτησης από το δικαίωμα αγωγής). </a:t>
            </a:r>
            <a:endParaRPr lang="en-US" dirty="0"/>
          </a:p>
        </p:txBody>
      </p:sp>
    </p:spTree>
    <p:extLst>
      <p:ext uri="{BB962C8B-B14F-4D97-AF65-F5344CB8AC3E}">
        <p14:creationId xmlns:p14="http://schemas.microsoft.com/office/powerpoint/2010/main" val="2594152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ενστάσεις</a:t>
            </a:r>
            <a:endParaRPr lang="en-US" dirty="0"/>
          </a:p>
        </p:txBody>
      </p:sp>
      <p:sp>
        <p:nvSpPr>
          <p:cNvPr id="3" name="Content Placeholder 2"/>
          <p:cNvSpPr>
            <a:spLocks noGrp="1"/>
          </p:cNvSpPr>
          <p:nvPr>
            <p:ph idx="1"/>
          </p:nvPr>
        </p:nvSpPr>
        <p:spPr/>
        <p:txBody>
          <a:bodyPr>
            <a:normAutofit fontScale="92500"/>
          </a:bodyPr>
          <a:lstStyle/>
          <a:p>
            <a:r>
              <a:rPr lang="el-GR" dirty="0"/>
              <a:t>Η ένσταση δεν συνιστούσε απλώς άρνηση των γεγονότων της αγωγής, αλλά αν γινόταν δεκτή, οδηγούσε στην απόρριψή της. Δεν αποτελούσε αναγκαίο στοιχείο κάθε </a:t>
            </a:r>
            <a:r>
              <a:rPr lang="en-US" i="1" dirty="0"/>
              <a:t>formula</a:t>
            </a:r>
            <a:r>
              <a:rPr lang="el-GR" dirty="0"/>
              <a:t>.</a:t>
            </a:r>
            <a:r>
              <a:rPr lang="el-GR" i="1" dirty="0"/>
              <a:t> </a:t>
            </a:r>
            <a:endParaRPr lang="el-GR" i="1" dirty="0" smtClean="0"/>
          </a:p>
          <a:p>
            <a:r>
              <a:rPr lang="el-GR" dirty="0" smtClean="0"/>
              <a:t>Την </a:t>
            </a:r>
            <a:r>
              <a:rPr lang="el-GR" dirty="0"/>
              <a:t>ένσταση μπορούσε να αποκρούσει ο ενάγων με την </a:t>
            </a:r>
            <a:r>
              <a:rPr lang="en-US" i="1" dirty="0" err="1"/>
              <a:t>replicatio</a:t>
            </a:r>
            <a:r>
              <a:rPr lang="en-US" i="1" dirty="0"/>
              <a:t> </a:t>
            </a:r>
            <a:r>
              <a:rPr lang="el-GR" dirty="0"/>
              <a:t>(</a:t>
            </a:r>
            <a:r>
              <a:rPr lang="el-GR" i="1" dirty="0"/>
              <a:t>"αντίκρουση"</a:t>
            </a:r>
            <a:r>
              <a:rPr lang="el-GR" dirty="0"/>
              <a:t>), περιστατικά που ακύρωναν την ένσταση, την οποία μπορούσε και πάλι να αντικρούσει ο εναγόμενος με νέα ένσταση (</a:t>
            </a:r>
            <a:r>
              <a:rPr lang="en-US" i="1" dirty="0" err="1"/>
              <a:t>duplicatio</a:t>
            </a:r>
            <a:r>
              <a:rPr lang="el-GR" i="1" dirty="0"/>
              <a:t>,</a:t>
            </a:r>
            <a:r>
              <a:rPr lang="el-GR" dirty="0"/>
              <a:t> π.χ. επικαλούμενος ότι μετά την αρχική συμφωνία παραίτησης εκ του δικαιώματος ασκήσεως αγωγής είχε μεσολαβήσει νέα που την ακύρωνε) </a:t>
            </a:r>
            <a:r>
              <a:rPr lang="el-GR" dirty="0" err="1"/>
              <a:t>κ.ο.κ</a:t>
            </a:r>
            <a:r>
              <a:rPr lang="el-GR" dirty="0"/>
              <a:t>. </a:t>
            </a:r>
            <a:endParaRPr lang="el-GR" dirty="0" smtClean="0"/>
          </a:p>
          <a:p>
            <a:r>
              <a:rPr lang="el-GR" dirty="0" smtClean="0"/>
              <a:t>Η </a:t>
            </a:r>
            <a:r>
              <a:rPr lang="el-GR" dirty="0"/>
              <a:t>τελευταία ένταση που θα αποδεικνυόταν αληθής, κέρδιζε την υπόθεση. </a:t>
            </a:r>
            <a:endParaRPr lang="el-GR" dirty="0" smtClean="0"/>
          </a:p>
          <a:p>
            <a:r>
              <a:rPr lang="el-GR" dirty="0" smtClean="0"/>
              <a:t>Με </a:t>
            </a:r>
            <a:r>
              <a:rPr lang="el-GR" dirty="0"/>
              <a:t>την προσθήκη παρόμοιων ενστάσεων, η </a:t>
            </a:r>
            <a:r>
              <a:rPr lang="en-US" i="1" dirty="0"/>
              <a:t>formula</a:t>
            </a:r>
            <a:r>
              <a:rPr lang="el-GR" dirty="0"/>
              <a:t> μπορούσε να λάβει </a:t>
            </a:r>
            <a:r>
              <a:rPr lang="el-GR" dirty="0" err="1"/>
              <a:t>μακροσκελέστερη</a:t>
            </a:r>
            <a:r>
              <a:rPr lang="el-GR" dirty="0"/>
              <a:t> και πιο σύνθετη μορφή. </a:t>
            </a:r>
          </a:p>
          <a:p>
            <a:endParaRPr lang="en-US" dirty="0"/>
          </a:p>
        </p:txBody>
      </p:sp>
    </p:spTree>
    <p:extLst>
      <p:ext uri="{BB962C8B-B14F-4D97-AF65-F5344CB8AC3E}">
        <p14:creationId xmlns:p14="http://schemas.microsoft.com/office/powerpoint/2010/main" val="3526858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Οδηγίες προς το δικαστή</a:t>
            </a:r>
            <a:endParaRPr lang="en-US" dirty="0"/>
          </a:p>
        </p:txBody>
      </p:sp>
      <p:sp>
        <p:nvSpPr>
          <p:cNvPr id="3" name="Content Placeholder 2"/>
          <p:cNvSpPr>
            <a:spLocks noGrp="1"/>
          </p:cNvSpPr>
          <p:nvPr>
            <p:ph idx="1"/>
          </p:nvPr>
        </p:nvSpPr>
        <p:spPr/>
        <p:txBody>
          <a:bodyPr>
            <a:normAutofit lnSpcReduction="10000"/>
          </a:bodyPr>
          <a:lstStyle/>
          <a:p>
            <a:r>
              <a:rPr lang="el-GR" dirty="0" smtClean="0"/>
              <a:t>Μέσω </a:t>
            </a:r>
            <a:r>
              <a:rPr lang="el-GR" dirty="0"/>
              <a:t>της </a:t>
            </a:r>
            <a:r>
              <a:rPr lang="en-US" i="1" dirty="0"/>
              <a:t>formula</a:t>
            </a:r>
            <a:r>
              <a:rPr lang="el-GR" dirty="0"/>
              <a:t> ο Πραίτορας έδινε σαφείς οδηγίες στο δικαστή (που δεν ήταν νομικός) για το ποιά ήταν η ουσία της διαφοράς που έπρεπε να κρίνει</a:t>
            </a:r>
            <a:r>
              <a:rPr lang="el-GR" dirty="0" smtClean="0"/>
              <a:t>.</a:t>
            </a:r>
          </a:p>
          <a:p>
            <a:r>
              <a:rPr lang="el-GR" dirty="0" smtClean="0"/>
              <a:t> </a:t>
            </a:r>
            <a:r>
              <a:rPr lang="el-GR" dirty="0"/>
              <a:t>Ο δικαστής δεν μπορούσε να αποστεί από το πλαίσιο που του έθετε η </a:t>
            </a:r>
            <a:r>
              <a:rPr lang="en-US" i="1" dirty="0"/>
              <a:t>formula</a:t>
            </a:r>
            <a:r>
              <a:rPr lang="el-GR" dirty="0"/>
              <a:t>, έχοντας ως καθήκον μόνον τον έλεγχο της αλήθειας ή μη των γεγονότων που </a:t>
            </a:r>
            <a:r>
              <a:rPr lang="el-GR" dirty="0" err="1"/>
              <a:t>επικαλούντο</a:t>
            </a:r>
            <a:r>
              <a:rPr lang="el-GR" dirty="0"/>
              <a:t> οι διάδικοι, επί τη βάσει των αποδείξεων που θα εμφάνιζαν. Ανάλογα με την κρίση του για τα γεγονότα, θα εξέδιδε θετική ή αρνητική απόφαση. </a:t>
            </a:r>
            <a:endParaRPr lang="el-GR" dirty="0" smtClean="0"/>
          </a:p>
          <a:p>
            <a:r>
              <a:rPr lang="el-GR" dirty="0" smtClean="0"/>
              <a:t>Εκτός </a:t>
            </a:r>
            <a:r>
              <a:rPr lang="el-GR" dirty="0"/>
              <a:t>από το ως άνω παράδειγμα, η </a:t>
            </a:r>
            <a:r>
              <a:rPr lang="en-US" i="1" dirty="0"/>
              <a:t>formula</a:t>
            </a:r>
            <a:r>
              <a:rPr lang="el-GR" dirty="0"/>
              <a:t> μπορούσε να αναθέσει επίσης στο δικαστή να προσδιορίσει ο ίδιος το ακριβές ύψος της αποζημίωσης του ενάγοντος, σύμφωνα με την αρχή της καλής πίστης και τη ζημία που είχε πράγματι υποστεί ο ενάγων, να λάβει υπ’ όψιν του αντίθετη απαίτηση του </a:t>
            </a:r>
            <a:r>
              <a:rPr lang="el-GR" dirty="0" err="1"/>
              <a:t>εναγόμενου</a:t>
            </a:r>
            <a:r>
              <a:rPr lang="el-GR" dirty="0"/>
              <a:t> ή άλλες ενστάσεις του</a:t>
            </a:r>
            <a:r>
              <a:rPr lang="el-GR" dirty="0" smtClean="0"/>
              <a:t>.</a:t>
            </a:r>
          </a:p>
          <a:p>
            <a:endParaRPr lang="en-US" dirty="0"/>
          </a:p>
        </p:txBody>
      </p:sp>
    </p:spTree>
    <p:extLst>
      <p:ext uri="{BB962C8B-B14F-4D97-AF65-F5344CB8AC3E}">
        <p14:creationId xmlns:p14="http://schemas.microsoft.com/office/powerpoint/2010/main" val="477613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a:t>ο</a:t>
            </a:r>
            <a:r>
              <a:rPr lang="en-US" i="1" dirty="0" err="1"/>
              <a:t>mnis</a:t>
            </a:r>
            <a:r>
              <a:rPr lang="en-US" i="1" dirty="0"/>
              <a:t> </a:t>
            </a:r>
            <a:r>
              <a:rPr lang="en-US" i="1" dirty="0" err="1"/>
              <a:t>condemnatio</a:t>
            </a:r>
            <a:r>
              <a:rPr lang="en-US" i="1" dirty="0"/>
              <a:t> </a:t>
            </a:r>
            <a:r>
              <a:rPr lang="en-US" i="1" dirty="0" err="1"/>
              <a:t>pecuniaria</a:t>
            </a:r>
            <a:endParaRPr lang="en-US" dirty="0"/>
          </a:p>
        </p:txBody>
      </p:sp>
      <p:sp>
        <p:nvSpPr>
          <p:cNvPr id="3" name="Content Placeholder 2"/>
          <p:cNvSpPr>
            <a:spLocks noGrp="1"/>
          </p:cNvSpPr>
          <p:nvPr>
            <p:ph idx="1"/>
          </p:nvPr>
        </p:nvSpPr>
        <p:spPr/>
        <p:txBody>
          <a:bodyPr>
            <a:normAutofit fontScale="92500" lnSpcReduction="10000"/>
          </a:bodyPr>
          <a:lstStyle/>
          <a:p>
            <a:r>
              <a:rPr lang="el-GR" dirty="0"/>
              <a:t>Στη διεκδικητική αγωγή πράγματος, δινόταν εντολή στο δικαστή να καταδικάσει σε Χ ποσό, μόνον εάν ο εναγόμενος δεν απέδιδε το πράγμα, ως έμμεσος τρόπος εξαναγκασμού του για την επιστροφή του. </a:t>
            </a:r>
            <a:endParaRPr lang="el-GR" dirty="0" smtClean="0"/>
          </a:p>
          <a:p>
            <a:r>
              <a:rPr lang="el-GR" dirty="0" smtClean="0"/>
              <a:t>Κάθε </a:t>
            </a:r>
            <a:r>
              <a:rPr lang="el-GR" dirty="0"/>
              <a:t>καταδίκη (στις δίκες της διαδικασίας </a:t>
            </a:r>
            <a:r>
              <a:rPr lang="en-US" i="1" dirty="0"/>
              <a:t>per formula</a:t>
            </a:r>
            <a:r>
              <a:rPr lang="en-US" dirty="0"/>
              <a:t>)</a:t>
            </a:r>
            <a:r>
              <a:rPr lang="el-GR" dirty="0"/>
              <a:t> έπρεπε να συνίσταται σε κάποιο χρηματικό ποσό (</a:t>
            </a:r>
            <a:r>
              <a:rPr lang="el-GR" i="1" dirty="0"/>
              <a:t>ο</a:t>
            </a:r>
            <a:r>
              <a:rPr lang="en-US" i="1" dirty="0" err="1"/>
              <a:t>mnis</a:t>
            </a:r>
            <a:r>
              <a:rPr lang="en-US" i="1" dirty="0"/>
              <a:t> </a:t>
            </a:r>
            <a:r>
              <a:rPr lang="en-US" i="1" dirty="0" err="1"/>
              <a:t>condemnatio</a:t>
            </a:r>
            <a:r>
              <a:rPr lang="en-US" i="1" dirty="0"/>
              <a:t> </a:t>
            </a:r>
            <a:r>
              <a:rPr lang="en-US" i="1" dirty="0" err="1"/>
              <a:t>pecuniaria</a:t>
            </a:r>
            <a:r>
              <a:rPr lang="el-GR" dirty="0"/>
              <a:t>), καθώς ο δικαστής, ως ιδιώτης που εξέφραζε με την απόφαση την "άποψη" του (</a:t>
            </a:r>
            <a:r>
              <a:rPr lang="el-GR" i="1" dirty="0"/>
              <a:t>s</a:t>
            </a:r>
            <a:r>
              <a:rPr lang="en-US" i="1" dirty="0" err="1"/>
              <a:t>ententia</a:t>
            </a:r>
            <a:r>
              <a:rPr lang="el-GR" dirty="0"/>
              <a:t>), δεν είχε τη δυνατότητα να καταδικάσει κάποιον σε δήλωση βουλήσεως ή άλλη πράξη. </a:t>
            </a:r>
            <a:endParaRPr lang="el-GR" dirty="0" smtClean="0"/>
          </a:p>
          <a:p>
            <a:r>
              <a:rPr lang="el-GR" dirty="0"/>
              <a:t>Η ευρεία διάδοση και εφαρμογή της ρωμαϊκής </a:t>
            </a:r>
            <a:r>
              <a:rPr lang="fr-FR" i="1" dirty="0"/>
              <a:t>formula</a:t>
            </a:r>
            <a:r>
              <a:rPr lang="el-GR" dirty="0"/>
              <a:t> για πάσης φύσεως επιλύσεις διαφορών στην αυτοκρατορία, ακόμα και μεταξύ μη Ρωμαίων, επιβεβαιώνεται από εύρημα χάλκινων επιγραφών (</a:t>
            </a:r>
            <a:r>
              <a:rPr lang="en-US" i="1" dirty="0"/>
              <a:t>Tabula </a:t>
            </a:r>
            <a:r>
              <a:rPr lang="en-US" i="1" dirty="0" err="1"/>
              <a:t>Contrebiensis</a:t>
            </a:r>
            <a:r>
              <a:rPr lang="el-GR" dirty="0"/>
              <a:t>, 87 π.Χ.) από την Ισπανία με </a:t>
            </a:r>
            <a:r>
              <a:rPr lang="fr-FR" i="1" dirty="0"/>
              <a:t>formula</a:t>
            </a:r>
            <a:r>
              <a:rPr lang="el-GR" dirty="0"/>
              <a:t> που έχει συνταχθεί από τον Ρωμαίο Διοικητή, στον οποίο προσέφυγαν δύο τοπικές κοινότητες, ζητώντας την παραπομπή τους σε διαιτησία για την επίλυση μεταξύ τους διαφοράς περί υδάτων. </a:t>
            </a:r>
          </a:p>
          <a:p>
            <a:endParaRPr lang="el-GR" dirty="0"/>
          </a:p>
          <a:p>
            <a:endParaRPr lang="en-US" dirty="0"/>
          </a:p>
          <a:p>
            <a:endParaRPr lang="en-US" dirty="0"/>
          </a:p>
        </p:txBody>
      </p:sp>
    </p:spTree>
    <p:extLst>
      <p:ext uri="{BB962C8B-B14F-4D97-AF65-F5344CB8AC3E}">
        <p14:creationId xmlns:p14="http://schemas.microsoft.com/office/powerpoint/2010/main" val="78050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Υποκατάσταση του διαδίκου</a:t>
            </a:r>
            <a:endParaRPr lang="en-US" dirty="0"/>
          </a:p>
        </p:txBody>
      </p:sp>
      <p:sp>
        <p:nvSpPr>
          <p:cNvPr id="3" name="Content Placeholder 2"/>
          <p:cNvSpPr>
            <a:spLocks noGrp="1"/>
          </p:cNvSpPr>
          <p:nvPr>
            <p:ph idx="1"/>
          </p:nvPr>
        </p:nvSpPr>
        <p:spPr/>
        <p:txBody>
          <a:bodyPr>
            <a:normAutofit/>
          </a:bodyPr>
          <a:lstStyle/>
          <a:p>
            <a:r>
              <a:rPr lang="el-GR" b="1" dirty="0" smtClean="0"/>
              <a:t> </a:t>
            </a:r>
            <a:r>
              <a:rPr lang="el-GR" dirty="0"/>
              <a:t>Ο θεσμός του </a:t>
            </a:r>
            <a:r>
              <a:rPr lang="en-US" i="1" dirty="0"/>
              <a:t>procurator ad litem</a:t>
            </a:r>
            <a:r>
              <a:rPr lang="el-GR" dirty="0"/>
              <a:t> επέτρεπε σε κάποιον να αναθέσει τη διεξαγωγή της δίκης σε τρίτον </a:t>
            </a:r>
            <a:r>
              <a:rPr lang="el-GR" dirty="0" err="1"/>
              <a:t>ιδίω</a:t>
            </a:r>
            <a:r>
              <a:rPr lang="el-GR" dirty="0"/>
              <a:t> ονόματι. Στην περίπτωση αυτή ο τρίτος υπεισερχόταν στη θέση του ως διάδικος, το δικό του όνομα εγγραφόταν στην </a:t>
            </a:r>
            <a:r>
              <a:rPr lang="en-US" i="1" dirty="0"/>
              <a:t>formula</a:t>
            </a:r>
            <a:r>
              <a:rPr lang="el-GR" dirty="0"/>
              <a:t> και η απόφαση εκδιδόταν υπέρ αυτού ή σε βάρος του. </a:t>
            </a:r>
            <a:endParaRPr lang="el-GR" dirty="0" smtClean="0"/>
          </a:p>
          <a:p>
            <a:r>
              <a:rPr lang="el-GR" dirty="0" smtClean="0"/>
              <a:t>Μετά </a:t>
            </a:r>
            <a:r>
              <a:rPr lang="el-GR" dirty="0"/>
              <a:t>την εκκρεμοδικία, δυνάμει ειδικής συμφωνίας (</a:t>
            </a:r>
            <a:r>
              <a:rPr lang="en-US" i="1" dirty="0" err="1"/>
              <a:t>redemptio</a:t>
            </a:r>
            <a:r>
              <a:rPr lang="en-US" i="1" dirty="0"/>
              <a:t> </a:t>
            </a:r>
            <a:r>
              <a:rPr lang="en-US" i="1" dirty="0" err="1"/>
              <a:t>litis</a:t>
            </a:r>
            <a:r>
              <a:rPr lang="el-GR" dirty="0"/>
              <a:t>), ένας τρίτος (ενίοτε ο δικηγόρος του, αν και αυτό θεωρείτο αντιδεοντολογικό) μπορούσε επίσης να εξαγοράσει από τον διάδικο το δικαίωμα διεξαγωγής της δίκης </a:t>
            </a:r>
            <a:r>
              <a:rPr lang="el-GR" dirty="0" err="1"/>
              <a:t>ιδίω</a:t>
            </a:r>
            <a:r>
              <a:rPr lang="el-GR" dirty="0"/>
              <a:t> ονόματι (κάτι που θα μπορούσε να παρομοιαστεί με μία πρώιμη μορφή </a:t>
            </a:r>
            <a:r>
              <a:rPr lang="en-US" i="1" dirty="0"/>
              <a:t>factoring</a:t>
            </a:r>
            <a:r>
              <a:rPr lang="el-GR" dirty="0"/>
              <a:t>).</a:t>
            </a:r>
          </a:p>
          <a:p>
            <a:endParaRPr lang="en-US" dirty="0"/>
          </a:p>
        </p:txBody>
      </p:sp>
    </p:spTree>
    <p:extLst>
      <p:ext uri="{BB962C8B-B14F-4D97-AF65-F5344CB8AC3E}">
        <p14:creationId xmlns:p14="http://schemas.microsoft.com/office/powerpoint/2010/main" val="1716237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a:t>Κάταρξη</a:t>
            </a:r>
            <a:r>
              <a:rPr lang="el-GR" b="1" dirty="0"/>
              <a:t> της δίκης</a:t>
            </a:r>
            <a:endParaRPr lang="en-US" dirty="0"/>
          </a:p>
        </p:txBody>
      </p:sp>
      <p:sp>
        <p:nvSpPr>
          <p:cNvPr id="3" name="Content Placeholder 2"/>
          <p:cNvSpPr>
            <a:spLocks noGrp="1"/>
          </p:cNvSpPr>
          <p:nvPr>
            <p:ph idx="1"/>
          </p:nvPr>
        </p:nvSpPr>
        <p:spPr/>
        <p:txBody>
          <a:bodyPr/>
          <a:lstStyle/>
          <a:p>
            <a:r>
              <a:rPr lang="el-GR" dirty="0" smtClean="0"/>
              <a:t>Από </a:t>
            </a:r>
            <a:r>
              <a:rPr lang="el-GR" dirty="0"/>
              <a:t>τη στιγμή της ολοκλήρωσης της </a:t>
            </a:r>
            <a:r>
              <a:rPr lang="en-US" i="1" dirty="0"/>
              <a:t>formula</a:t>
            </a:r>
            <a:r>
              <a:rPr lang="el-GR" dirty="0"/>
              <a:t> με το διορισμό του δικαστή, δηλαδή </a:t>
            </a:r>
            <a:r>
              <a:rPr lang="el-GR" dirty="0" err="1"/>
              <a:t>αφ</a:t>
            </a:r>
            <a:r>
              <a:rPr lang="el-GR" dirty="0"/>
              <a:t>' ότου είχε δοθεί η έγκριση του Πραίτορα για την πρόοδο της δίκης, επερχόταν η </a:t>
            </a:r>
            <a:r>
              <a:rPr lang="en-US" i="1" dirty="0" err="1"/>
              <a:t>litis</a:t>
            </a:r>
            <a:r>
              <a:rPr lang="en-US" i="1" dirty="0"/>
              <a:t> </a:t>
            </a:r>
            <a:r>
              <a:rPr lang="en-US" i="1" dirty="0" err="1"/>
              <a:t>contestatio</a:t>
            </a:r>
            <a:r>
              <a:rPr lang="en-US" i="1" dirty="0"/>
              <a:t> </a:t>
            </a:r>
            <a:r>
              <a:rPr lang="el-GR" dirty="0"/>
              <a:t>(</a:t>
            </a:r>
            <a:r>
              <a:rPr lang="el-GR" i="1" dirty="0"/>
              <a:t>"</a:t>
            </a:r>
            <a:r>
              <a:rPr lang="el-GR" i="1" dirty="0" err="1"/>
              <a:t>κάταρξη</a:t>
            </a:r>
            <a:r>
              <a:rPr lang="el-GR" i="1" dirty="0"/>
              <a:t>" της δίκης</a:t>
            </a:r>
            <a:r>
              <a:rPr lang="el-GR" dirty="0"/>
              <a:t>) και η έναρξη της εκκρεμοδικίας, οπότε το αίτημα της αγωγής δεν μπορούσε πλέον να τροποποιηθεί</a:t>
            </a:r>
            <a:r>
              <a:rPr lang="el-GR" dirty="0" smtClean="0"/>
              <a:t>.</a:t>
            </a:r>
          </a:p>
          <a:p>
            <a:r>
              <a:rPr lang="el-GR" dirty="0" smtClean="0"/>
              <a:t> </a:t>
            </a:r>
            <a:r>
              <a:rPr lang="el-GR" dirty="0"/>
              <a:t>Η σημασία της </a:t>
            </a:r>
            <a:r>
              <a:rPr lang="el-GR" i="1" dirty="0" err="1"/>
              <a:t>litis</a:t>
            </a:r>
            <a:r>
              <a:rPr lang="el-GR" i="1" dirty="0"/>
              <a:t> </a:t>
            </a:r>
            <a:r>
              <a:rPr lang="el-GR" i="1" dirty="0" err="1"/>
              <a:t>contestatio</a:t>
            </a:r>
            <a:r>
              <a:rPr lang="el-GR" dirty="0"/>
              <a:t> έγκειτο στο ότι, μετά από το χρονικό σημείο αυτό, το δικαίωμα προσφυγής του ενάγοντος σε δίκη εξαντλείτο και δεν μπορούσε να ασκήσει νέα αγωγή για τα ίδια πραγματικά περιστατικά, ακόμα και εάν εγκατέλειπε εν συνεχεία τη δίκη. </a:t>
            </a:r>
          </a:p>
          <a:p>
            <a:endParaRPr lang="en-US" dirty="0"/>
          </a:p>
        </p:txBody>
      </p:sp>
    </p:spTree>
    <p:extLst>
      <p:ext uri="{BB962C8B-B14F-4D97-AF65-F5344CB8AC3E}">
        <p14:creationId xmlns:p14="http://schemas.microsoft.com/office/powerpoint/2010/main" val="1670439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Παύση της δίκης</a:t>
            </a:r>
            <a:r>
              <a:rPr lang="el-GR" dirty="0"/>
              <a:t> </a:t>
            </a:r>
            <a:r>
              <a:rPr lang="el-GR" dirty="0" smtClean="0"/>
              <a:t>- ορκοδοσία</a:t>
            </a:r>
            <a:endParaRPr lang="en-US" dirty="0"/>
          </a:p>
        </p:txBody>
      </p:sp>
      <p:sp>
        <p:nvSpPr>
          <p:cNvPr id="3" name="Content Placeholder 2"/>
          <p:cNvSpPr>
            <a:spLocks noGrp="1"/>
          </p:cNvSpPr>
          <p:nvPr>
            <p:ph idx="1"/>
          </p:nvPr>
        </p:nvSpPr>
        <p:spPr/>
        <p:txBody>
          <a:bodyPr>
            <a:normAutofit fontScale="92500" lnSpcReduction="10000"/>
          </a:bodyPr>
          <a:lstStyle/>
          <a:p>
            <a:r>
              <a:rPr lang="el-GR" dirty="0"/>
              <a:t>Εναλλακτικά, η υπόθεση μπορούσε να μην προχωρήσει σε δίκη, αν ο ενάγων </a:t>
            </a:r>
            <a:r>
              <a:rPr lang="el-GR" dirty="0" err="1"/>
              <a:t>παραιτείτο</a:t>
            </a:r>
            <a:r>
              <a:rPr lang="el-GR" dirty="0"/>
              <a:t> από την αξίωσή του ή αν ο εναγόμενος δεχόταν την αγωγή κατά την φάση της προδικασίας. </a:t>
            </a:r>
            <a:endParaRPr lang="el-GR" dirty="0" smtClean="0"/>
          </a:p>
          <a:p>
            <a:r>
              <a:rPr lang="el-GR" dirty="0" smtClean="0"/>
              <a:t>Επίσης</a:t>
            </a:r>
            <a:r>
              <a:rPr lang="el-GR" dirty="0"/>
              <a:t>, κυρίως σε διεκδικητικές αγωγές, η διαφορά μπορούσε να λυθεί με την επαγωγή όρκου, στην οποία προσκαλούσε ο ενάγων τον εναγόμενο ή αντίστροφα, οπότε κέρδιζε τη δίκη ο διάδικος που δεχόταν να δώσει τον όρκο. </a:t>
            </a:r>
            <a:endParaRPr lang="el-GR" dirty="0" smtClean="0"/>
          </a:p>
          <a:p>
            <a:r>
              <a:rPr lang="el-GR" dirty="0" smtClean="0"/>
              <a:t>Κατά </a:t>
            </a:r>
            <a:r>
              <a:rPr lang="el-GR" dirty="0"/>
              <a:t>τις ρωμαϊκές αντιλήψεις, η δόση του όρκου είχε βαρύτητα μεγαλύτερη και από τη δικαστική απόφαση. </a:t>
            </a:r>
            <a:endParaRPr lang="el-GR" dirty="0" smtClean="0"/>
          </a:p>
          <a:p>
            <a:r>
              <a:rPr lang="el-GR" dirty="0" smtClean="0"/>
              <a:t>Η </a:t>
            </a:r>
            <a:r>
              <a:rPr lang="el-GR" dirty="0"/>
              <a:t>προσφυγή στην ορκοδοσία - στην οποία αφιερώνεται ειδικός τίτλος του Πανδέκτη- για την επίλυση διαφορών ("</a:t>
            </a:r>
            <a:r>
              <a:rPr lang="el-GR" i="1" dirty="0"/>
              <a:t>ένας πολύ σημαντικός τρόπος επιτάχυνσης της δικαιοσύνης</a:t>
            </a:r>
            <a:r>
              <a:rPr lang="el-GR" dirty="0"/>
              <a:t>" κατά το Γάιο) απέρρεε από την </a:t>
            </a:r>
            <a:r>
              <a:rPr lang="el-GR" dirty="0" err="1"/>
              <a:t>βαθειά</a:t>
            </a:r>
            <a:r>
              <a:rPr lang="el-GR" dirty="0"/>
              <a:t> θρησκευτική πεποίθηση των Ρωμαίων για τις δυσμενείς συνέπειες της ψευδορκίας και την αναπόφευκτη αυστηρή τιμωρία των </a:t>
            </a:r>
            <a:r>
              <a:rPr lang="el-GR" dirty="0" err="1"/>
              <a:t>επιόρκων</a:t>
            </a:r>
            <a:r>
              <a:rPr lang="el-GR" dirty="0"/>
              <a:t> (και των οικείων τους) από το Θεό και το νόμο. </a:t>
            </a:r>
          </a:p>
          <a:p>
            <a:endParaRPr lang="en-US" dirty="0"/>
          </a:p>
        </p:txBody>
      </p:sp>
    </p:spTree>
    <p:extLst>
      <p:ext uri="{BB962C8B-B14F-4D97-AF65-F5344CB8AC3E}">
        <p14:creationId xmlns:p14="http://schemas.microsoft.com/office/powerpoint/2010/main" val="208080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t>Τελετουργία και δικονομία</a:t>
            </a:r>
            <a:endParaRPr lang="en-US" dirty="0"/>
          </a:p>
        </p:txBody>
      </p:sp>
      <p:sp>
        <p:nvSpPr>
          <p:cNvPr id="3" name="Content Placeholder 2"/>
          <p:cNvSpPr>
            <a:spLocks noGrp="1"/>
          </p:cNvSpPr>
          <p:nvPr>
            <p:ph idx="1"/>
          </p:nvPr>
        </p:nvSpPr>
        <p:spPr/>
        <p:txBody>
          <a:bodyPr>
            <a:normAutofit fontScale="85000" lnSpcReduction="20000"/>
          </a:bodyPr>
          <a:lstStyle/>
          <a:p>
            <a:r>
              <a:rPr lang="el-GR" b="1" dirty="0" smtClean="0"/>
              <a:t>Για την κατανόηση της προέλευσης δικονομικών κανόνων: </a:t>
            </a:r>
            <a:r>
              <a:rPr lang="el-GR" dirty="0" smtClean="0"/>
              <a:t>μεγάλη </a:t>
            </a:r>
            <a:r>
              <a:rPr lang="el-GR" dirty="0"/>
              <a:t>σημασία που είχε για τους Ρωμαίους η υιοθέτηση τελετουργικών τυπικών σε διάφορες εκφάνσεις της δημόσιας ζωής. </a:t>
            </a:r>
            <a:endParaRPr lang="el-GR" dirty="0" smtClean="0"/>
          </a:p>
          <a:p>
            <a:r>
              <a:rPr lang="el-GR" dirty="0" smtClean="0"/>
              <a:t>Πιστεύουν ότι </a:t>
            </a:r>
            <a:r>
              <a:rPr lang="el-GR" dirty="0"/>
              <a:t>εάν επιτελέσουν σωστά μία σειρά από συμβολικές πράξεις, οι θεοί θα είναι με το μέρος τους και θα είναι </a:t>
            </a:r>
            <a:r>
              <a:rPr lang="el-GR" dirty="0" smtClean="0"/>
              <a:t>ανίκητοι (</a:t>
            </a:r>
            <a:r>
              <a:rPr lang="en-GB" dirty="0" smtClean="0"/>
              <a:t>pax </a:t>
            </a:r>
            <a:r>
              <a:rPr lang="en-GB" dirty="0" err="1" smtClean="0"/>
              <a:t>deorum</a:t>
            </a:r>
            <a:r>
              <a:rPr lang="en-GB" dirty="0" smtClean="0"/>
              <a:t>)</a:t>
            </a:r>
            <a:r>
              <a:rPr lang="el-GR" dirty="0" smtClean="0"/>
              <a:t>. </a:t>
            </a:r>
          </a:p>
          <a:p>
            <a:r>
              <a:rPr lang="el-GR" dirty="0" smtClean="0"/>
              <a:t>Πριν </a:t>
            </a:r>
            <a:r>
              <a:rPr lang="el-GR" dirty="0"/>
              <a:t>από κάθε σημαντική δημόσια ενέργεια, όπως ο πόλεμος, οι εκλογές, η ψήφιση νόμων ή η σύναψη συνθηκών, προηγείτο η οιωνοσκοπία (</a:t>
            </a:r>
            <a:r>
              <a:rPr lang="el-GR" i="1" dirty="0" err="1"/>
              <a:t>auspicium</a:t>
            </a:r>
            <a:r>
              <a:rPr lang="el-GR" dirty="0"/>
              <a:t>), συνήθως μέσω της παρατήρησης από ειδικούς ιερείς (</a:t>
            </a:r>
            <a:r>
              <a:rPr lang="en-US" i="1" dirty="0" err="1"/>
              <a:t>augures</a:t>
            </a:r>
            <a:r>
              <a:rPr lang="el-GR" dirty="0"/>
              <a:t>) του πετάγματος των πουλιών στον ουρανό, που θεωρείτο ότι εξέφραζαν τη βούληση των θεών. </a:t>
            </a:r>
            <a:endParaRPr lang="en-GB" dirty="0" smtClean="0"/>
          </a:p>
          <a:p>
            <a:r>
              <a:rPr lang="el-GR" dirty="0" smtClean="0"/>
              <a:t>Διάφορα </a:t>
            </a:r>
            <a:r>
              <a:rPr lang="el-GR" dirty="0"/>
              <a:t>άλλα τελετουργικά, που περιελάμβαναν συγκεκριμένες πράξεις και λόγια, έπρεπε να τηρούνται επακριβώς από τους ιερείς και τους άρχοντες και η παραμικρή απόκλιση συνεπαγόταν ότι η όλη διαδικασία, όσο χρονοβόρος και αν ήταν, έπρεπε να ξεκινήσει από την αρχή. </a:t>
            </a:r>
            <a:endParaRPr lang="en-GB" dirty="0" smtClean="0"/>
          </a:p>
          <a:p>
            <a:r>
              <a:rPr lang="el-GR" dirty="0" smtClean="0"/>
              <a:t>Η </a:t>
            </a:r>
            <a:r>
              <a:rPr lang="el-GR" dirty="0"/>
              <a:t>παραβίαση του τυπικού κατά τη διενέργεια των δημοσίων τελετών από τους Υπάτους ή τους Πραίτορες συνεπαγόταν την ακυρότητά τους. </a:t>
            </a:r>
          </a:p>
          <a:p>
            <a:endParaRPr lang="en-US" dirty="0"/>
          </a:p>
        </p:txBody>
      </p:sp>
    </p:spTree>
    <p:extLst>
      <p:ext uri="{BB962C8B-B14F-4D97-AF65-F5344CB8AC3E}">
        <p14:creationId xmlns:p14="http://schemas.microsoft.com/office/powerpoint/2010/main" val="401859487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a:t>
            </a:r>
            <a:r>
              <a:rPr lang="el-GR" dirty="0" err="1"/>
              <a:t>δικαιοπλαστικός</a:t>
            </a:r>
            <a:r>
              <a:rPr lang="el-GR" dirty="0"/>
              <a:t> ρόλος των Πραιτόρων </a:t>
            </a:r>
            <a:endParaRPr lang="en-US" dirty="0"/>
          </a:p>
        </p:txBody>
      </p:sp>
      <p:sp>
        <p:nvSpPr>
          <p:cNvPr id="3" name="Content Placeholder 2"/>
          <p:cNvSpPr>
            <a:spLocks noGrp="1"/>
          </p:cNvSpPr>
          <p:nvPr>
            <p:ph idx="1"/>
          </p:nvPr>
        </p:nvSpPr>
        <p:spPr/>
        <p:txBody>
          <a:bodyPr/>
          <a:lstStyle/>
          <a:p>
            <a:r>
              <a:rPr lang="el-GR" dirty="0"/>
              <a:t>Αν και σπάνια, συνέβαινε στην πράξη να εμφανισθεί προς κρίση ένα σύνθετο ζήτημα, χωρίς νομικό προηγούμενο, για την οποία δεν υπήρχε ήδη μία </a:t>
            </a:r>
            <a:r>
              <a:rPr lang="fr-FR" dirty="0"/>
              <a:t>ad hoc </a:t>
            </a:r>
            <a:r>
              <a:rPr lang="fr-FR" i="1" dirty="0"/>
              <a:t>formula </a:t>
            </a:r>
            <a:r>
              <a:rPr lang="el-GR" dirty="0"/>
              <a:t>στο πραιτορικό Ήδικτο. </a:t>
            </a:r>
            <a:endParaRPr lang="el-GR" dirty="0" smtClean="0"/>
          </a:p>
          <a:p>
            <a:r>
              <a:rPr lang="el-GR" dirty="0" smtClean="0"/>
              <a:t>Αν </a:t>
            </a:r>
            <a:r>
              <a:rPr lang="el-GR" dirty="0"/>
              <a:t>ο Πραίτορας έκρινε ότι θα ήταν αντίθετο με το περί δικαίου αίσθημα (</a:t>
            </a:r>
            <a:r>
              <a:rPr lang="en-US" i="1" dirty="0"/>
              <a:t>aequitas</a:t>
            </a:r>
            <a:r>
              <a:rPr lang="el-GR" dirty="0"/>
              <a:t>) να μη δοθεί εν προκειμένω πρόσβαση στη δικαιοσύνη στα μέρη, ακολουθώντας τις συμβουλές των νομομαθών (</a:t>
            </a:r>
            <a:r>
              <a:rPr lang="fr-FR" i="1" dirty="0"/>
              <a:t>jurisconsulti</a:t>
            </a:r>
            <a:r>
              <a:rPr lang="el-GR" dirty="0"/>
              <a:t>) που τον συνέδραμαν κατά την άσκηση των καθηκόντων του, είχε την ευχέρεια να τροποποιήσει τη </a:t>
            </a:r>
            <a:r>
              <a:rPr lang="en-US" i="1" dirty="0"/>
              <a:t>formula</a:t>
            </a:r>
            <a:r>
              <a:rPr lang="el-GR" dirty="0"/>
              <a:t>, εισάγοντας μικρές προτάσεις που άλλαζαν τα δεδομένα. </a:t>
            </a:r>
            <a:endParaRPr lang="el-GR" dirty="0" smtClean="0"/>
          </a:p>
          <a:p>
            <a:r>
              <a:rPr lang="el-GR" dirty="0" smtClean="0"/>
              <a:t>Πριν </a:t>
            </a:r>
            <a:r>
              <a:rPr lang="el-GR" dirty="0"/>
              <a:t>την εισαγωγή μίας νέας </a:t>
            </a:r>
            <a:r>
              <a:rPr lang="fr-FR" i="1" dirty="0"/>
              <a:t>formula</a:t>
            </a:r>
            <a:r>
              <a:rPr lang="el-GR" dirty="0"/>
              <a:t>, σε ορισμένες περιπτώσεις είχε προηγηθεί σχετική συμφωνία των διαδίκων. </a:t>
            </a:r>
            <a:endParaRPr lang="en-US" dirty="0"/>
          </a:p>
        </p:txBody>
      </p:sp>
    </p:spTree>
    <p:extLst>
      <p:ext uri="{BB962C8B-B14F-4D97-AF65-F5344CB8AC3E}">
        <p14:creationId xmlns:p14="http://schemas.microsoft.com/office/powerpoint/2010/main" val="4135615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l-GR" dirty="0"/>
              <a:t>Οι μικρές προσθήκες λίγων λέξεων στα κείμενα των </a:t>
            </a:r>
            <a:r>
              <a:rPr lang="fr-FR" i="1" dirty="0" err="1"/>
              <a:t>formulae</a:t>
            </a:r>
            <a:r>
              <a:rPr lang="el-GR" dirty="0"/>
              <a:t>, αν και μπορεί να φαίνονταν επουσιώδεις, επέφεραν σημαντικές μεταβολές στο ισχύον δίκαιο. </a:t>
            </a:r>
            <a:endParaRPr lang="el-GR" dirty="0" smtClean="0"/>
          </a:p>
          <a:p>
            <a:r>
              <a:rPr lang="el-GR" dirty="0" smtClean="0"/>
              <a:t>Παρέχοντας </a:t>
            </a:r>
            <a:r>
              <a:rPr lang="el-GR" dirty="0"/>
              <a:t>έννομη προστασία σε καινοφανείς περιπτώσεις, οι Πραίτορες δημιουργούσαν νέες αγωγές και ως εκ τούτου αναγνώριζαν νέα ουσιαστικά και δικονομικά δικαιώματα για τους διαδίκους. </a:t>
            </a:r>
          </a:p>
          <a:p>
            <a:r>
              <a:rPr lang="el-GR" dirty="0" smtClean="0"/>
              <a:t>Στην </a:t>
            </a:r>
            <a:r>
              <a:rPr lang="el-GR" dirty="0"/>
              <a:t>περίπτωση που ένας </a:t>
            </a:r>
            <a:r>
              <a:rPr lang="el-GR" dirty="0" err="1"/>
              <a:t>Πραίτωρ</a:t>
            </a:r>
            <a:r>
              <a:rPr lang="el-GR" dirty="0"/>
              <a:t> δημιουργούσε, ad hoc, μία νέα αγωγή, αυτή λάμβανε το όνομά του, όπως η Πουβλικιανή για την προστασία του καλόπιστου νομέα που νέμεται με τα προσόντα της τακτικής χρησικτησίας, που δημιούργησε ο </a:t>
            </a:r>
            <a:r>
              <a:rPr lang="el-GR" dirty="0" err="1"/>
              <a:t>Πραίτωρ</a:t>
            </a:r>
            <a:r>
              <a:rPr lang="el-GR" dirty="0"/>
              <a:t> </a:t>
            </a:r>
            <a:r>
              <a:rPr lang="fr-FR" i="1" dirty="0" err="1"/>
              <a:t>Publicius</a:t>
            </a:r>
            <a:r>
              <a:rPr lang="el-GR" dirty="0"/>
              <a:t> το 67 π.Χ., που φέρει στον Αστικό Κώδικα (</a:t>
            </a:r>
            <a:r>
              <a:rPr lang="el-GR" dirty="0" err="1"/>
              <a:t>άρ</a:t>
            </a:r>
            <a:r>
              <a:rPr lang="el-GR" dirty="0"/>
              <a:t>. 1112) πάντα </a:t>
            </a:r>
            <a:r>
              <a:rPr lang="el-GR" dirty="0" smtClean="0"/>
              <a:t>το</a:t>
            </a:r>
          </a:p>
          <a:p>
            <a:r>
              <a:rPr lang="el-GR" dirty="0" smtClean="0"/>
              <a:t> </a:t>
            </a:r>
            <a:r>
              <a:rPr lang="el-GR" dirty="0"/>
              <a:t>όνομά του. Πίσω από την πραιτορική </a:t>
            </a:r>
            <a:r>
              <a:rPr lang="fr-FR" i="1" dirty="0"/>
              <a:t>formula</a:t>
            </a:r>
            <a:r>
              <a:rPr lang="el-GR" dirty="0"/>
              <a:t> κρύβεται επομένως η ιστορική διαμόρφωση πολλών διατάξεων και δικαιωμάτων που έχουν περάσει στο δίκαιό μας. </a:t>
            </a:r>
            <a:endParaRPr lang="en-US" dirty="0"/>
          </a:p>
        </p:txBody>
      </p:sp>
    </p:spTree>
    <p:extLst>
      <p:ext uri="{BB962C8B-B14F-4D97-AF65-F5344CB8AC3E}">
        <p14:creationId xmlns:p14="http://schemas.microsoft.com/office/powerpoint/2010/main" val="4172474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t>Παραδείγματα νομικής καινοτομίας μέσω αλλαγών στη </a:t>
            </a:r>
            <a:r>
              <a:rPr lang="en-US" sz="4000" i="1" dirty="0"/>
              <a:t>formula</a:t>
            </a:r>
            <a:r>
              <a:rPr lang="el-GR" sz="4000" dirty="0"/>
              <a:t> </a:t>
            </a:r>
            <a:endParaRPr lang="en-US" sz="4000" dirty="0"/>
          </a:p>
        </p:txBody>
      </p:sp>
      <p:sp>
        <p:nvSpPr>
          <p:cNvPr id="3" name="Content Placeholder 2"/>
          <p:cNvSpPr>
            <a:spLocks noGrp="1"/>
          </p:cNvSpPr>
          <p:nvPr>
            <p:ph idx="1"/>
          </p:nvPr>
        </p:nvSpPr>
        <p:spPr/>
        <p:txBody>
          <a:bodyPr>
            <a:normAutofit fontScale="92500" lnSpcReduction="10000"/>
          </a:bodyPr>
          <a:lstStyle/>
          <a:p>
            <a:pPr lvl="0"/>
            <a:r>
              <a:rPr lang="el-GR" b="1" dirty="0"/>
              <a:t>Πλάσμα δικαίου</a:t>
            </a:r>
            <a:r>
              <a:rPr lang="el-GR" dirty="0"/>
              <a:t>: Καθώς κυριότητα κατά το </a:t>
            </a:r>
            <a:r>
              <a:rPr lang="el-GR" i="1" dirty="0"/>
              <a:t>ius</a:t>
            </a:r>
            <a:r>
              <a:rPr lang="el-GR" dirty="0"/>
              <a:t> </a:t>
            </a:r>
            <a:r>
              <a:rPr lang="fr-FR" i="1" dirty="0"/>
              <a:t>civile</a:t>
            </a:r>
            <a:r>
              <a:rPr lang="el-GR" dirty="0"/>
              <a:t> αναγνωριζόταν μόνον σε Ρωμαίους πολίτες, τυπικά ένας ξένος που προσέφευγε ενώπιον του </a:t>
            </a:r>
            <a:r>
              <a:rPr lang="fr-FR" i="1" dirty="0" err="1"/>
              <a:t>Praetor</a:t>
            </a:r>
            <a:r>
              <a:rPr lang="fr-FR" i="1" dirty="0"/>
              <a:t> </a:t>
            </a:r>
            <a:r>
              <a:rPr lang="fr-FR" i="1" dirty="0" err="1"/>
              <a:t>peregrinus</a:t>
            </a:r>
            <a:r>
              <a:rPr lang="el-GR" dirty="0"/>
              <a:t> δεν θα μπορούσε να προστατεύσει το δικαίωμά του επί ενός πράγματος που θεωρούσε ότι του ανήκε. Προς εξυπηρέτηση των ξένων, ο Πραίτορας προσέθεσε μία </a:t>
            </a:r>
            <a:r>
              <a:rPr lang="el-GR" dirty="0" err="1"/>
              <a:t>φρασούλα</a:t>
            </a:r>
            <a:r>
              <a:rPr lang="el-GR" dirty="0"/>
              <a:t> στην </a:t>
            </a:r>
            <a:r>
              <a:rPr lang="el-GR" i="1" dirty="0"/>
              <a:t>formula,</a:t>
            </a:r>
            <a:r>
              <a:rPr lang="el-GR" dirty="0"/>
              <a:t> με την οποία καλούσε το δικαστή να κρίνει "</a:t>
            </a:r>
            <a:r>
              <a:rPr lang="el-GR" i="1" dirty="0"/>
              <a:t>ως εάν ο ενάγων ήταν πολίτης</a:t>
            </a:r>
            <a:r>
              <a:rPr lang="el-GR" dirty="0"/>
              <a:t>", η οποία </a:t>
            </a:r>
            <a:r>
              <a:rPr lang="el-GR" dirty="0" err="1"/>
              <a:t>αποκαλείτο</a:t>
            </a:r>
            <a:r>
              <a:rPr lang="el-GR" dirty="0"/>
              <a:t> </a:t>
            </a:r>
            <a:r>
              <a:rPr lang="el-GR" b="1" i="1" dirty="0" err="1"/>
              <a:t>fictio</a:t>
            </a:r>
            <a:r>
              <a:rPr lang="el-GR" dirty="0"/>
              <a:t> (πλάσμα δικαίου). </a:t>
            </a:r>
          </a:p>
          <a:p>
            <a:pPr lvl="0"/>
            <a:r>
              <a:rPr lang="el-GR" b="1" dirty="0"/>
              <a:t>Ενστάσεις</a:t>
            </a:r>
            <a:r>
              <a:rPr lang="el-GR" dirty="0"/>
              <a:t>: Αν μία τυπική δικαιοπραξία (π.χ. η </a:t>
            </a:r>
            <a:r>
              <a:rPr lang="fr-FR" i="1" dirty="0" err="1"/>
              <a:t>sponsio</a:t>
            </a:r>
            <a:r>
              <a:rPr lang="el-GR" dirty="0"/>
              <a:t>, που συνιστούσε επίσημη υπόσχεση παροχής) είχε συναφθεί κατά τον νόμιμο τύπο, θεωρείτο δεσμευτική. Αν όμως ο εναγόμενος επικαλείτο ο αντίδικός του τον παραπλάνησε με δόλο κατά τη σύναψή της, ο Πραίτορας μπορούσε να προσθέσει στη </a:t>
            </a:r>
            <a:r>
              <a:rPr lang="el-GR" i="1" dirty="0"/>
              <a:t>formula</a:t>
            </a:r>
            <a:r>
              <a:rPr lang="el-GR" dirty="0"/>
              <a:t> μία φράση με την οποία καλούσε το δικαστή να επιδικάσει το ποσό της αγωγής, μόνον "</a:t>
            </a:r>
            <a:r>
              <a:rPr lang="el-GR" i="1" dirty="0"/>
              <a:t>εάν δεν είχε εμφιλοχωρήσει δόλος του δανειστή</a:t>
            </a:r>
            <a:r>
              <a:rPr lang="el-GR" dirty="0"/>
              <a:t>", η οποία ονομάστηκε </a:t>
            </a:r>
            <a:r>
              <a:rPr lang="el-GR" b="1" i="1" dirty="0"/>
              <a:t>exceptio</a:t>
            </a:r>
            <a:r>
              <a:rPr lang="el-GR" dirty="0"/>
              <a:t> (ένσταση). </a:t>
            </a:r>
          </a:p>
        </p:txBody>
      </p:sp>
    </p:spTree>
    <p:extLst>
      <p:ext uri="{BB962C8B-B14F-4D97-AF65-F5344CB8AC3E}">
        <p14:creationId xmlns:p14="http://schemas.microsoft.com/office/powerpoint/2010/main" val="144975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lvl="0"/>
            <a:r>
              <a:rPr lang="el-GR" b="1" dirty="0"/>
              <a:t>Ανάλογες αγωγές</a:t>
            </a:r>
            <a:r>
              <a:rPr lang="el-GR" dirty="0"/>
              <a:t>: Όταν τα δεδομένα μίας υπόθεσης, αν και έμοιαζαν με αυτά μίας υφιστάμενης αγωγής, δεν μπορούσαν να ενταχθούν στο καλούπι μίας ήδη υφιστάμενης </a:t>
            </a:r>
            <a:r>
              <a:rPr lang="fr-FR" i="1" dirty="0"/>
              <a:t>formula</a:t>
            </a:r>
            <a:r>
              <a:rPr lang="el-GR" i="1" dirty="0"/>
              <a:t>, </a:t>
            </a:r>
            <a:r>
              <a:rPr lang="el-GR" dirty="0"/>
              <a:t>ο </a:t>
            </a:r>
            <a:r>
              <a:rPr lang="el-GR" dirty="0" err="1"/>
              <a:t>Πραίτωρ</a:t>
            </a:r>
            <a:r>
              <a:rPr lang="el-GR" dirty="0"/>
              <a:t> μπορούσε να την τροποποιήσει επιτρέποντας στον ενάγοντα να ασκήσει μία παραπλήσια μορφή αγωγής, που ονομαζόταν “</a:t>
            </a:r>
            <a:r>
              <a:rPr lang="en-US" b="1" i="1" dirty="0"/>
              <a:t>actio </a:t>
            </a:r>
            <a:r>
              <a:rPr lang="en-US" b="1" i="1" dirty="0" err="1"/>
              <a:t>utilis</a:t>
            </a:r>
            <a:r>
              <a:rPr lang="el-GR" i="1" dirty="0"/>
              <a:t>”.</a:t>
            </a:r>
            <a:r>
              <a:rPr lang="el-GR" dirty="0"/>
              <a:t> </a:t>
            </a:r>
          </a:p>
          <a:p>
            <a:pPr lvl="0"/>
            <a:r>
              <a:rPr lang="en-US" b="1" dirty="0"/>
              <a:t>Ad hoc</a:t>
            </a:r>
            <a:r>
              <a:rPr lang="el-GR" b="1" dirty="0"/>
              <a:t> αγωγές</a:t>
            </a:r>
            <a:r>
              <a:rPr lang="el-GR" dirty="0"/>
              <a:t>: Αν τα δεδομένα έμοιαζαν μεν, αλλά απείχαν αρκετά από αυτά μίας υφιστάμενης αγωγής, ο Πραίτορας μπορούσε να δημιουργήσει </a:t>
            </a:r>
            <a:r>
              <a:rPr lang="fr-FR" dirty="0"/>
              <a:t>ad hoc</a:t>
            </a:r>
            <a:r>
              <a:rPr lang="el-GR" dirty="0"/>
              <a:t> μία νέα αγωγή “</a:t>
            </a:r>
            <a:r>
              <a:rPr lang="en-US" b="1" i="1" dirty="0"/>
              <a:t>in factum</a:t>
            </a:r>
            <a:r>
              <a:rPr lang="el-GR" dirty="0"/>
              <a:t>”, η οποία δηλαδή θα βασιζόταν στα πραγματικά περιστατικά της συγκεκριμένης υπόθεσης, δημιουργώντας συνθήκες αληθούς ισότητα των διαδίκων ενώπιον του νόμου.</a:t>
            </a:r>
          </a:p>
          <a:p>
            <a:pPr lvl="0"/>
            <a:r>
              <a:rPr lang="en-US" b="1" dirty="0"/>
              <a:t>Συμψηφισμός: </a:t>
            </a:r>
            <a:r>
              <a:rPr lang="el-GR" dirty="0"/>
              <a:t>Δέχονται τη δυνατότητα συμψηφισμού εκατέρωθεν απαιτήσεων δίδοντας οδηγίες στον δικαστή να καταδικάσει μόνο στο τυχόν πλεόνασμα τον εναγόμενο. </a:t>
            </a:r>
          </a:p>
          <a:p>
            <a:r>
              <a:rPr lang="fr-FR" dirty="0" err="1"/>
              <a:t>Villey</a:t>
            </a:r>
            <a:r>
              <a:rPr lang="fr-FR" dirty="0"/>
              <a:t> Μ.</a:t>
            </a:r>
            <a:r>
              <a:rPr lang="fr-CA" dirty="0"/>
              <a:t>, </a:t>
            </a:r>
            <a:r>
              <a:rPr lang="fr-CA" i="1" dirty="0" err="1"/>
              <a:t>Ρωμ</a:t>
            </a:r>
            <a:r>
              <a:rPr lang="fr-CA" i="1" dirty="0"/>
              <a:t>α</a:t>
            </a:r>
            <a:r>
              <a:rPr lang="fr-CA" i="1" dirty="0" err="1"/>
              <a:t>ϊκόν</a:t>
            </a:r>
            <a:r>
              <a:rPr lang="fr-CA" i="1" dirty="0"/>
              <a:t>, </a:t>
            </a:r>
            <a:r>
              <a:rPr lang="fr-CA" dirty="0" err="1"/>
              <a:t>ό</a:t>
            </a:r>
            <a:r>
              <a:rPr lang="fr-CA" dirty="0"/>
              <a:t>.π., σ. 29-31. </a:t>
            </a:r>
            <a:endParaRPr lang="el-GR" dirty="0"/>
          </a:p>
          <a:p>
            <a:endParaRPr lang="en-US" dirty="0"/>
          </a:p>
          <a:p>
            <a:endParaRPr lang="en-US" dirty="0"/>
          </a:p>
        </p:txBody>
      </p:sp>
    </p:spTree>
    <p:extLst>
      <p:ext uri="{BB962C8B-B14F-4D97-AF65-F5344CB8AC3E}">
        <p14:creationId xmlns:p14="http://schemas.microsoft.com/office/powerpoint/2010/main" val="4282961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b="1" dirty="0"/>
              <a:t>Οι Πραίτορες "βοηθούν, συμπληρώνουν, διορθώνουν το δίκαιο".</a:t>
            </a:r>
            <a:r>
              <a:rPr lang="el-GR" sz="2400" dirty="0"/>
              <a:t> </a:t>
            </a:r>
            <a:endParaRPr lang="en-US" sz="2400" dirty="0"/>
          </a:p>
        </p:txBody>
      </p:sp>
      <p:sp>
        <p:nvSpPr>
          <p:cNvPr id="3" name="Content Placeholder 2"/>
          <p:cNvSpPr>
            <a:spLocks noGrp="1"/>
          </p:cNvSpPr>
          <p:nvPr>
            <p:ph idx="1"/>
          </p:nvPr>
        </p:nvSpPr>
        <p:spPr>
          <a:xfrm>
            <a:off x="457200" y="1159682"/>
            <a:ext cx="7620000" cy="5241118"/>
          </a:xfrm>
        </p:spPr>
        <p:txBody>
          <a:bodyPr>
            <a:noAutofit/>
          </a:bodyPr>
          <a:lstStyle/>
          <a:p>
            <a:r>
              <a:rPr lang="el-GR" sz="1800" dirty="0" smtClean="0"/>
              <a:t>Οι </a:t>
            </a:r>
            <a:r>
              <a:rPr lang="el-GR" sz="1800" dirty="0"/>
              <a:t>Πραίτορες απελευθέρωσαν την απονομή δικαιοσύνης από την παλαιά δικονομική τυπικότητα και αυστηρότητα, παρακάμπτοντας το παροιμιώδες "</a:t>
            </a:r>
            <a:r>
              <a:rPr lang="fr-FR" sz="1800" i="1" dirty="0"/>
              <a:t>summum ius</a:t>
            </a:r>
            <a:r>
              <a:rPr lang="el-GR" sz="1800" i="1" dirty="0"/>
              <a:t>, </a:t>
            </a:r>
            <a:r>
              <a:rPr lang="fr-FR" sz="1800" i="1" dirty="0" err="1"/>
              <a:t>summa</a:t>
            </a:r>
            <a:r>
              <a:rPr lang="fr-FR" sz="1800" i="1" dirty="0"/>
              <a:t> injuria</a:t>
            </a:r>
            <a:r>
              <a:rPr lang="el-GR" sz="1800" i="1" dirty="0"/>
              <a:t>"</a:t>
            </a:r>
            <a:r>
              <a:rPr lang="el-GR" sz="1800" dirty="0"/>
              <a:t> (</a:t>
            </a:r>
            <a:r>
              <a:rPr lang="el-GR" sz="1800" i="1" dirty="0"/>
              <a:t>η αυστηρότερη εφαρμογή του δικαίου είναι η μεγίστη αδικία</a:t>
            </a:r>
            <a:r>
              <a:rPr lang="el-GR" sz="1800" dirty="0"/>
              <a:t>). </a:t>
            </a:r>
            <a:endParaRPr lang="el-GR" sz="1800" dirty="0" smtClean="0"/>
          </a:p>
          <a:p>
            <a:r>
              <a:rPr lang="el-GR" sz="1800" dirty="0" smtClean="0"/>
              <a:t>Με </a:t>
            </a:r>
            <a:r>
              <a:rPr lang="el-GR" sz="1800" dirty="0"/>
              <a:t>τις παρεμβάσεις τους “</a:t>
            </a:r>
            <a:r>
              <a:rPr lang="el-GR" sz="1800" i="1" dirty="0"/>
              <a:t>βοηθούν, συμπληρώνουν και διορθώνουν</a:t>
            </a:r>
            <a:r>
              <a:rPr lang="el-GR" sz="1800" dirty="0"/>
              <a:t>” το </a:t>
            </a:r>
            <a:r>
              <a:rPr lang="el-GR" sz="1800" i="1" dirty="0"/>
              <a:t>ius</a:t>
            </a:r>
            <a:r>
              <a:rPr lang="el-GR" sz="1800" dirty="0"/>
              <a:t> </a:t>
            </a:r>
            <a:r>
              <a:rPr lang="en-US" sz="1800" i="1" dirty="0"/>
              <a:t>civile</a:t>
            </a:r>
            <a:r>
              <a:rPr lang="el-GR" sz="1800" dirty="0"/>
              <a:t>, διευρύνοντας τα όρια εφαρμογής του: </a:t>
            </a:r>
            <a:endParaRPr lang="el-GR" sz="1800" dirty="0" smtClean="0"/>
          </a:p>
          <a:p>
            <a:r>
              <a:rPr lang="el-GR" sz="1800" dirty="0" smtClean="0"/>
              <a:t>αναγνωρίζουν </a:t>
            </a:r>
            <a:r>
              <a:rPr lang="el-GR" sz="1800" dirty="0"/>
              <a:t>νέους τύπους κυριότητας και νέα αδικήματα, </a:t>
            </a:r>
            <a:endParaRPr lang="el-GR" sz="1800" dirty="0" smtClean="0"/>
          </a:p>
          <a:p>
            <a:r>
              <a:rPr lang="el-GR" sz="1800" dirty="0" smtClean="0"/>
              <a:t>παρέχουν </a:t>
            </a:r>
            <a:r>
              <a:rPr lang="el-GR" sz="1800" dirty="0"/>
              <a:t>έννομη προστασία σε συμφωνίες που βασίζονται στην απλή συναίνεση των μερών, χωρίς την υιοθέτηση περίπλοκων τύπων, οι οποίες αποτελούν τα θεμέλια του εμπορίου και των συναλλαγών (όπως η πώληση, η μίσθωση, η εταιρεία, η εντολή, η παρακαταθήκη), </a:t>
            </a:r>
            <a:endParaRPr lang="el-GR" sz="1800" dirty="0" smtClean="0"/>
          </a:p>
          <a:p>
            <a:r>
              <a:rPr lang="el-GR" sz="1800" dirty="0" smtClean="0"/>
              <a:t>επιτρέπουν </a:t>
            </a:r>
            <a:r>
              <a:rPr lang="el-GR" sz="1800" dirty="0"/>
              <a:t>να ληφθούν υπ' όψιν οι ειδικές συνθήκες μίας συναλλαγής ή οι λόγοι καθυστέρησης εξόφλησης ενός χρέους. </a:t>
            </a:r>
            <a:endParaRPr lang="el-GR" sz="1800" dirty="0" smtClean="0"/>
          </a:p>
          <a:p>
            <a:r>
              <a:rPr lang="el-GR" sz="1800" dirty="0" smtClean="0"/>
              <a:t>Καθιστούν δυνατό </a:t>
            </a:r>
            <a:r>
              <a:rPr lang="el-GR" sz="1800" dirty="0"/>
              <a:t>τον έλεγχο συμπεριφορών που, αν και δεν παραβιάζουν το γράμμα του νόμου, προσβάλλουν το κοινό περί δικαίου αίσθημα </a:t>
            </a:r>
            <a:endParaRPr lang="el-GR" sz="1800" dirty="0" smtClean="0"/>
          </a:p>
          <a:p>
            <a:r>
              <a:rPr lang="el-GR" sz="1800" dirty="0" smtClean="0"/>
              <a:t>παρέχουν </a:t>
            </a:r>
            <a:r>
              <a:rPr lang="el-GR" sz="1800" dirty="0"/>
              <a:t>αποτελεσματική έννομη προστασία σε όλους (πλην των δούλων), περιλαμβανομένων προσώπων που δεν ήταν σε θέση να υπερασπιστούν τα συμφέροντά τους, όπως οι ανήλικοι, οι άπειροι νέοι, οι στρατιώτες, οι ενδεείς οφειλέτες. </a:t>
            </a:r>
          </a:p>
        </p:txBody>
      </p:sp>
    </p:spTree>
    <p:extLst>
      <p:ext uri="{BB962C8B-B14F-4D97-AF65-F5344CB8AC3E}">
        <p14:creationId xmlns:p14="http://schemas.microsoft.com/office/powerpoint/2010/main" val="749891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i="1" dirty="0"/>
              <a:t>Ius </a:t>
            </a:r>
            <a:r>
              <a:rPr lang="fr-FR" b="1" i="1" dirty="0" err="1"/>
              <a:t>honorarium</a:t>
            </a:r>
            <a:r>
              <a:rPr lang="el-GR" dirty="0"/>
              <a:t> </a:t>
            </a:r>
            <a:endParaRPr lang="en-US" dirty="0"/>
          </a:p>
        </p:txBody>
      </p:sp>
      <p:sp>
        <p:nvSpPr>
          <p:cNvPr id="3" name="Content Placeholder 2"/>
          <p:cNvSpPr>
            <a:spLocks noGrp="1"/>
          </p:cNvSpPr>
          <p:nvPr>
            <p:ph idx="1"/>
          </p:nvPr>
        </p:nvSpPr>
        <p:spPr/>
        <p:txBody>
          <a:bodyPr>
            <a:normAutofit lnSpcReduction="10000"/>
          </a:bodyPr>
          <a:lstStyle/>
          <a:p>
            <a:r>
              <a:rPr lang="el-GR" dirty="0"/>
              <a:t>Καθώς η θητεία των Πραιτόρων ήταν ετήσια, </a:t>
            </a:r>
            <a:r>
              <a:rPr lang="el-GR" dirty="0" smtClean="0"/>
              <a:t>στην </a:t>
            </a:r>
            <a:r>
              <a:rPr lang="el-GR" dirty="0"/>
              <a:t>πράξη κάθε νέος Πραίτορας αντέγραφε σε μεγάλο μέρος το Ήδικτο του προκατόχου του (το μέρος που παρέμενε σταθερό ονομαζόταν </a:t>
            </a:r>
            <a:r>
              <a:rPr lang="en-US" i="1" dirty="0" err="1"/>
              <a:t>edictum</a:t>
            </a:r>
            <a:r>
              <a:rPr lang="en-US" i="1" dirty="0"/>
              <a:t> </a:t>
            </a:r>
            <a:r>
              <a:rPr lang="en-US" i="1" dirty="0" err="1"/>
              <a:t>tralaticium</a:t>
            </a:r>
            <a:r>
              <a:rPr lang="en-US" dirty="0"/>
              <a:t>, εκ του </a:t>
            </a:r>
            <a:r>
              <a:rPr lang="en-US" i="1" dirty="0" err="1"/>
              <a:t>tranferre</a:t>
            </a:r>
            <a:r>
              <a:rPr lang="en-US" dirty="0"/>
              <a:t> - </a:t>
            </a:r>
            <a:r>
              <a:rPr lang="el-GR" dirty="0"/>
              <a:t>"μεταβιβαζόμενο"), αφαιρώντας ό,τι είχε αποδειχθεί αναποτελεσματικό και έχοντας το ελεύθερο να καινοτομήσει με νέες ρυθμίσεις (</a:t>
            </a:r>
            <a:r>
              <a:rPr lang="en-US" i="1" dirty="0" err="1"/>
              <a:t>clausulae</a:t>
            </a:r>
            <a:r>
              <a:rPr lang="en-US" i="1" dirty="0"/>
              <a:t> novae</a:t>
            </a:r>
            <a:r>
              <a:rPr lang="en-US" dirty="0"/>
              <a:t>)</a:t>
            </a:r>
            <a:r>
              <a:rPr lang="el-GR" dirty="0"/>
              <a:t>, οι οποίες θα δοκιμάζονταν άμεσα στην πράξη πριν καθιερωθούν. Οι νέες αγωγές και άλλες καινοτομίες που αποδεικνύονταν επιτυχείς, </a:t>
            </a:r>
            <a:r>
              <a:rPr lang="el-GR" dirty="0" err="1"/>
              <a:t>υιοθετούντο</a:t>
            </a:r>
            <a:r>
              <a:rPr lang="el-GR" dirty="0"/>
              <a:t> από επόμενους Πραίτορες και παγιώνονταν. </a:t>
            </a:r>
            <a:endParaRPr lang="el-GR" dirty="0" smtClean="0"/>
          </a:p>
          <a:p>
            <a:r>
              <a:rPr lang="el-GR" dirty="0" smtClean="0"/>
              <a:t>Η </a:t>
            </a:r>
            <a:r>
              <a:rPr lang="el-GR" dirty="0"/>
              <a:t>πρακτική των συναλλαγών και των δικαστηρίων </a:t>
            </a:r>
            <a:r>
              <a:rPr lang="el-GR" dirty="0" err="1"/>
              <a:t>ανατροφοδοτούσε</a:t>
            </a:r>
            <a:r>
              <a:rPr lang="el-GR" dirty="0"/>
              <a:t> επομένως το δίκαιο με συνεχείς βελτιώσεις, που ανταποκρίνονταν στις αληθινές ανάγκες της δικαιοσύνης και των συναλλαγών. </a:t>
            </a:r>
            <a:endParaRPr lang="en-US" dirty="0"/>
          </a:p>
        </p:txBody>
      </p:sp>
    </p:spTree>
    <p:extLst>
      <p:ext uri="{BB962C8B-B14F-4D97-AF65-F5344CB8AC3E}">
        <p14:creationId xmlns:p14="http://schemas.microsoft.com/office/powerpoint/2010/main" val="2051945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Το νέο ουσιαστικό δίκαιο που διαμορφώθηκε χάρις στις δικονομικές καινοτομίες των Πραιτόρων στο Ήδικτο, αποτέλεσε μία άκρως σημαντική, παράλληλη προς το </a:t>
            </a:r>
            <a:r>
              <a:rPr lang="fr-FR" i="1" dirty="0"/>
              <a:t>ius civile</a:t>
            </a:r>
            <a:r>
              <a:rPr lang="el-GR" i="1" dirty="0"/>
              <a:t>,</a:t>
            </a:r>
            <a:r>
              <a:rPr lang="el-GR" dirty="0"/>
              <a:t> πηγή του δικαίου. </a:t>
            </a:r>
            <a:endParaRPr lang="el-GR" dirty="0" smtClean="0"/>
          </a:p>
          <a:p>
            <a:r>
              <a:rPr lang="el-GR" dirty="0" smtClean="0"/>
              <a:t>Η </a:t>
            </a:r>
            <a:r>
              <a:rPr lang="el-GR" dirty="0"/>
              <a:t>σχετική </a:t>
            </a:r>
            <a:r>
              <a:rPr lang="el-GR" dirty="0" err="1"/>
              <a:t>δικαιοπλαστική</a:t>
            </a:r>
            <a:r>
              <a:rPr lang="el-GR" dirty="0"/>
              <a:t> εξουσία των Πραιτόρων απέρρεε από το </a:t>
            </a:r>
            <a:r>
              <a:rPr lang="el-GR" i="1" dirty="0"/>
              <a:t>ius</a:t>
            </a:r>
            <a:r>
              <a:rPr lang="el-GR" dirty="0"/>
              <a:t> </a:t>
            </a:r>
            <a:r>
              <a:rPr lang="el-GR" i="1" dirty="0" err="1"/>
              <a:t>edicendi</a:t>
            </a:r>
            <a:r>
              <a:rPr lang="el-GR" dirty="0"/>
              <a:t>, το δικαίωμα έκδοσης νομικά δεσμευτικών αποφάσεων των Ρωμαίων αρχόντων. </a:t>
            </a:r>
            <a:endParaRPr lang="el-GR" dirty="0" smtClean="0"/>
          </a:p>
          <a:p>
            <a:r>
              <a:rPr lang="el-GR" dirty="0" smtClean="0"/>
              <a:t>Με </a:t>
            </a:r>
            <a:r>
              <a:rPr lang="el-GR" dirty="0"/>
              <a:t>τον τρόπο αυτό, αν και οι Πραίτορες δεν διέθεταν καθεαυτό νομοθετική εξουσία, δημιουργούσαν νέο δίκαιο για την ρύθμιση των ιδιωτικών εννόμων σχέσεων, το οποίο ονομάστηκε </a:t>
            </a:r>
            <a:r>
              <a:rPr lang="el-GR" i="1" dirty="0"/>
              <a:t>ius</a:t>
            </a:r>
            <a:r>
              <a:rPr lang="el-GR" dirty="0"/>
              <a:t> </a:t>
            </a:r>
            <a:r>
              <a:rPr lang="en-US" i="1" dirty="0"/>
              <a:t>honorarium</a:t>
            </a:r>
            <a:r>
              <a:rPr lang="en-US" dirty="0"/>
              <a:t> </a:t>
            </a:r>
            <a:r>
              <a:rPr lang="el-GR" dirty="0"/>
              <a:t>(</a:t>
            </a:r>
            <a:r>
              <a:rPr lang="fr-FR" dirty="0"/>
              <a:t>απ</a:t>
            </a:r>
            <a:r>
              <a:rPr lang="fr-FR" dirty="0" err="1"/>
              <a:t>ό</a:t>
            </a:r>
            <a:r>
              <a:rPr lang="fr-FR" dirty="0"/>
              <a:t> το </a:t>
            </a:r>
            <a:r>
              <a:rPr lang="en-US" i="1" dirty="0"/>
              <a:t>honor </a:t>
            </a:r>
            <a:r>
              <a:rPr lang="en-US" dirty="0"/>
              <a:t>= </a:t>
            </a:r>
            <a:r>
              <a:rPr lang="el-GR" dirty="0"/>
              <a:t>αξίωμα) ή Πραιτορικό Δίκαιο (</a:t>
            </a:r>
            <a:r>
              <a:rPr lang="fr-FR" i="1" dirty="0"/>
              <a:t>ius </a:t>
            </a:r>
            <a:r>
              <a:rPr lang="fr-FR" i="1" dirty="0" err="1"/>
              <a:t>praetorium</a:t>
            </a:r>
            <a:r>
              <a:rPr lang="el-GR" dirty="0"/>
              <a:t>). </a:t>
            </a:r>
          </a:p>
          <a:p>
            <a:endParaRPr lang="en-US" dirty="0"/>
          </a:p>
        </p:txBody>
      </p:sp>
    </p:spTree>
    <p:extLst>
      <p:ext uri="{BB962C8B-B14F-4D97-AF65-F5344CB8AC3E}">
        <p14:creationId xmlns:p14="http://schemas.microsoft.com/office/powerpoint/2010/main" val="822297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i="1" dirty="0" err="1"/>
              <a:t>Edictum</a:t>
            </a:r>
            <a:r>
              <a:rPr lang="fr-FR" b="1" i="1" dirty="0"/>
              <a:t> </a:t>
            </a:r>
            <a:r>
              <a:rPr lang="fr-FR" b="1" i="1" dirty="0" err="1"/>
              <a:t>perpetuum</a:t>
            </a:r>
            <a:r>
              <a:rPr lang="el-GR" dirty="0"/>
              <a:t> </a:t>
            </a:r>
            <a:endParaRPr lang="en-US" dirty="0"/>
          </a:p>
        </p:txBody>
      </p:sp>
      <p:sp>
        <p:nvSpPr>
          <p:cNvPr id="3" name="Content Placeholder 2"/>
          <p:cNvSpPr>
            <a:spLocks noGrp="1"/>
          </p:cNvSpPr>
          <p:nvPr>
            <p:ph idx="1"/>
          </p:nvPr>
        </p:nvSpPr>
        <p:spPr>
          <a:xfrm>
            <a:off x="457200" y="1600200"/>
            <a:ext cx="7620000" cy="5454532"/>
          </a:xfrm>
        </p:spPr>
        <p:txBody>
          <a:bodyPr>
            <a:normAutofit fontScale="92500" lnSpcReduction="20000"/>
          </a:bodyPr>
          <a:lstStyle/>
          <a:p>
            <a:r>
              <a:rPr lang="el-GR" dirty="0"/>
              <a:t>Το πραιτορικό ήδικτο καθιερώθηκε να περιλαμβάνει τόσο τις κλασικές αγωγές του </a:t>
            </a:r>
            <a:r>
              <a:rPr lang="el-GR" i="1" dirty="0"/>
              <a:t>ius</a:t>
            </a:r>
            <a:r>
              <a:rPr lang="el-GR" dirty="0"/>
              <a:t> </a:t>
            </a:r>
            <a:r>
              <a:rPr lang="en-US" i="1" dirty="0"/>
              <a:t>civile</a:t>
            </a:r>
            <a:r>
              <a:rPr lang="el-GR" dirty="0"/>
              <a:t> όσο και αυτές του </a:t>
            </a:r>
            <a:r>
              <a:rPr lang="fr-FR" i="1" dirty="0"/>
              <a:t>ius </a:t>
            </a:r>
            <a:r>
              <a:rPr lang="fr-FR" i="1" dirty="0" err="1"/>
              <a:t>honorarium</a:t>
            </a:r>
            <a:r>
              <a:rPr lang="el-GR" i="1" dirty="0"/>
              <a:t>,</a:t>
            </a:r>
            <a:r>
              <a:rPr lang="el-GR" dirty="0"/>
              <a:t> που είχαν δημιουργήσει οι ίδιοι οι Πραίτορες. </a:t>
            </a:r>
            <a:endParaRPr lang="el-GR" dirty="0" smtClean="0"/>
          </a:p>
          <a:p>
            <a:r>
              <a:rPr lang="el-GR" dirty="0" smtClean="0"/>
              <a:t>Η </a:t>
            </a:r>
            <a:r>
              <a:rPr lang="el-GR" dirty="0"/>
              <a:t>δυνατότητα τροποποιήσεων του </a:t>
            </a:r>
            <a:r>
              <a:rPr lang="el-GR" dirty="0" err="1"/>
              <a:t>ηδίκτου</a:t>
            </a:r>
            <a:r>
              <a:rPr lang="el-GR" dirty="0"/>
              <a:t> από τους Πραίτορες συνεχίστηκε, αν και με μειωμένους ρυθμούς από τον 1ο μ.Χ. αιώνα, καθώς η νομική καινοτομία είχε πλέον μεταφερθεί στους Αυτοκράτορες και στους νομικούς στους οποίους παρείχε το προνόμιο γνωμοδοτήσεων εξ ονόματός του με το </a:t>
            </a:r>
            <a:r>
              <a:rPr lang="en-US" i="1" dirty="0"/>
              <a:t>ius respondendi</a:t>
            </a:r>
            <a:r>
              <a:rPr lang="el-GR" dirty="0" smtClean="0"/>
              <a:t>.</a:t>
            </a:r>
          </a:p>
          <a:p>
            <a:r>
              <a:rPr lang="el-GR" dirty="0" smtClean="0"/>
              <a:t> </a:t>
            </a:r>
            <a:r>
              <a:rPr lang="el-GR" dirty="0"/>
              <a:t>Το 130 μ.Χ. ο Αδριανός θα αναθέσει στον </a:t>
            </a:r>
            <a:r>
              <a:rPr lang="en-US" dirty="0"/>
              <a:t>S</a:t>
            </a:r>
            <a:r>
              <a:rPr lang="el-GR" dirty="0" err="1"/>
              <a:t>alvus</a:t>
            </a:r>
            <a:r>
              <a:rPr lang="el-GR" dirty="0"/>
              <a:t> </a:t>
            </a:r>
            <a:r>
              <a:rPr lang="el-GR" dirty="0" err="1"/>
              <a:t>Iulianus</a:t>
            </a:r>
            <a:r>
              <a:rPr lang="el-GR" dirty="0"/>
              <a:t>, σπουδαίο νομικό της εποχής, να συγκεντρώσει όλες τις αγωγές σε ένα Ήδικτο, το οποίο έκτοτε παγιώθηκε (</a:t>
            </a:r>
            <a:r>
              <a:rPr lang="en-US" i="1" dirty="0"/>
              <a:t>E</a:t>
            </a:r>
            <a:r>
              <a:rPr lang="el-GR" i="1" dirty="0"/>
              <a:t>dictum </a:t>
            </a:r>
            <a:r>
              <a:rPr lang="el-GR" i="1" dirty="0" err="1"/>
              <a:t>Perpetuum</a:t>
            </a:r>
            <a:r>
              <a:rPr lang="el-GR" dirty="0"/>
              <a:t>), έχοντας ισχύ νόμου, και μπορούσε να τροποποιηθεί μόνον με απόφαση του Αυτοκράτορα. Μετά την “κωδικοποίηση” αυτή του </a:t>
            </a:r>
            <a:r>
              <a:rPr lang="el-GR" dirty="0" err="1"/>
              <a:t>Ηδίκτου</a:t>
            </a:r>
            <a:r>
              <a:rPr lang="el-GR" dirty="0"/>
              <a:t> θα παύσει η ευελιξία και δυνατότητα καινοτομίας που απέρρεε από τις παρεμβάσεις των Πραιτόρων. </a:t>
            </a:r>
          </a:p>
          <a:p>
            <a:r>
              <a:rPr lang="el-GR" dirty="0"/>
              <a:t>Το </a:t>
            </a:r>
            <a:r>
              <a:rPr lang="en-US" i="1" dirty="0" err="1"/>
              <a:t>Edictum</a:t>
            </a:r>
            <a:r>
              <a:rPr lang="en-US" i="1" dirty="0"/>
              <a:t> </a:t>
            </a:r>
            <a:r>
              <a:rPr lang="en-US" i="1" dirty="0" err="1"/>
              <a:t>Perpetuum</a:t>
            </a:r>
            <a:r>
              <a:rPr lang="en-US" dirty="0"/>
              <a:t> </a:t>
            </a:r>
            <a:r>
              <a:rPr lang="el-GR" dirty="0"/>
              <a:t>δεν διασώθηκε αυτούσιο, όμως στις αρχές του 20</a:t>
            </a:r>
            <a:r>
              <a:rPr lang="el-GR" baseline="30000" dirty="0"/>
              <a:t>ου</a:t>
            </a:r>
            <a:r>
              <a:rPr lang="el-GR" dirty="0"/>
              <a:t> αιώνα, ο Γερμανός ιστορικός Otto </a:t>
            </a:r>
            <a:r>
              <a:rPr lang="el-GR" dirty="0" err="1"/>
              <a:t>Lenel</a:t>
            </a:r>
            <a:r>
              <a:rPr lang="el-GR" dirty="0"/>
              <a:t> </a:t>
            </a:r>
            <a:r>
              <a:rPr lang="el-GR" dirty="0" err="1"/>
              <a:t>ανασύστησε</a:t>
            </a:r>
            <a:r>
              <a:rPr lang="el-GR" dirty="0"/>
              <a:t> μερικώς το Πραιτορικό Ήδικτο από διάσπαρτες αναφορές των πηγών</a:t>
            </a:r>
            <a:r>
              <a:rPr lang="el-GR" dirty="0" smtClean="0"/>
              <a:t>.</a:t>
            </a:r>
            <a:endParaRPr lang="el-GR" dirty="0"/>
          </a:p>
        </p:txBody>
      </p:sp>
    </p:spTree>
    <p:extLst>
      <p:ext uri="{BB962C8B-B14F-4D97-AF65-F5344CB8AC3E}">
        <p14:creationId xmlns:p14="http://schemas.microsoft.com/office/powerpoint/2010/main" val="515979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t>Η κυρίως δίκη (φάση </a:t>
            </a:r>
            <a:r>
              <a:rPr lang="el-GR" sz="3600" dirty="0" err="1"/>
              <a:t>apud</a:t>
            </a:r>
            <a:r>
              <a:rPr lang="el-GR" sz="3600" dirty="0"/>
              <a:t> </a:t>
            </a:r>
            <a:r>
              <a:rPr lang="el-GR" sz="3600" dirty="0" err="1"/>
              <a:t>iudicem</a:t>
            </a:r>
            <a:r>
              <a:rPr lang="el-GR" sz="3600" dirty="0"/>
              <a:t>) </a:t>
            </a:r>
            <a:endParaRPr lang="en-US" sz="3600" dirty="0"/>
          </a:p>
        </p:txBody>
      </p:sp>
      <p:sp>
        <p:nvSpPr>
          <p:cNvPr id="3" name="Content Placeholder 2"/>
          <p:cNvSpPr>
            <a:spLocks noGrp="1"/>
          </p:cNvSpPr>
          <p:nvPr>
            <p:ph idx="1"/>
          </p:nvPr>
        </p:nvSpPr>
        <p:spPr>
          <a:xfrm>
            <a:off x="457200" y="1600199"/>
            <a:ext cx="7620000" cy="5592589"/>
          </a:xfrm>
        </p:spPr>
        <p:txBody>
          <a:bodyPr>
            <a:normAutofit fontScale="85000" lnSpcReduction="20000"/>
          </a:bodyPr>
          <a:lstStyle/>
          <a:p>
            <a:r>
              <a:rPr lang="el-GR" dirty="0"/>
              <a:t>Η δεύτερη φάση της δίκης λάμβανε χώρα δημοσίως, ενώπιον του </a:t>
            </a:r>
            <a:r>
              <a:rPr lang="el-GR" i="1" dirty="0" err="1"/>
              <a:t>iudex</a:t>
            </a:r>
            <a:r>
              <a:rPr lang="el-GR" dirty="0"/>
              <a:t> που είχε διορίσει ο Πραίτορας, κατά την ημέρα που εκείνος είχε επίσης ορίσει. </a:t>
            </a:r>
            <a:endParaRPr lang="el-GR" dirty="0" smtClean="0"/>
          </a:p>
          <a:p>
            <a:r>
              <a:rPr lang="el-GR" dirty="0" smtClean="0"/>
              <a:t>Η </a:t>
            </a:r>
            <a:r>
              <a:rPr lang="el-GR" dirty="0"/>
              <a:t>δίκη ουσίας διεπόταν από λίγους δικονομικούς κανόνες. Οι διάδικοι έπρεπε να παρίστανται αυτοπροσώπως, παρουσία των δικηγόρων τους. Ο δικαστής άκουγε τα επιχειρήματα των αντιδίκων από τους δικηγόρους τους</a:t>
            </a:r>
            <a:r>
              <a:rPr lang="el-GR" dirty="0" smtClean="0"/>
              <a:t>.</a:t>
            </a:r>
          </a:p>
          <a:p>
            <a:r>
              <a:rPr lang="el-GR" dirty="0" smtClean="0"/>
              <a:t>Η </a:t>
            </a:r>
            <a:r>
              <a:rPr lang="el-GR" dirty="0"/>
              <a:t>διαδικασία στο ακροατήριο </a:t>
            </a:r>
            <a:r>
              <a:rPr lang="el-GR" dirty="0" err="1"/>
              <a:t>κυριαρχείτο</a:t>
            </a:r>
            <a:r>
              <a:rPr lang="el-GR" dirty="0"/>
              <a:t> από τη ρητορική των </a:t>
            </a:r>
            <a:r>
              <a:rPr lang="el-GR" i="1" dirty="0" err="1"/>
              <a:t>patroni</a:t>
            </a:r>
            <a:r>
              <a:rPr lang="el-GR" i="1" dirty="0"/>
              <a:t> </a:t>
            </a:r>
            <a:r>
              <a:rPr lang="el-GR" i="1" dirty="0" err="1"/>
              <a:t>causae</a:t>
            </a:r>
            <a:r>
              <a:rPr lang="el-GR" dirty="0"/>
              <a:t>, που εξέταζαν μάρτυρες, εμφάνιζαν τα αποδεικτικά έγγραφα και </a:t>
            </a:r>
            <a:r>
              <a:rPr lang="el-GR" dirty="0" err="1"/>
              <a:t>αγόρευαν</a:t>
            </a:r>
            <a:r>
              <a:rPr lang="el-GR" dirty="0"/>
              <a:t> για λογαριασμό κάθε πλευράς με ιδιαίτερα σύνθετους και μακροσκελείς λόγους υπεράσπισης ή κατηγορίας. Κάθε μέρος έφερε το βάρος απόδειξης των ισχυρισμών του. </a:t>
            </a:r>
            <a:endParaRPr lang="el-GR" dirty="0" smtClean="0"/>
          </a:p>
          <a:p>
            <a:r>
              <a:rPr lang="el-GR" dirty="0" smtClean="0"/>
              <a:t>Τα </a:t>
            </a:r>
            <a:r>
              <a:rPr lang="el-GR" dirty="0"/>
              <a:t>έγγραφα, αποκτούν επί Ηγεμονίας αυξημένη αποδεικτική δύναμη, αν έχουν συνταχθεί και σφραγισθεί κατά τους νόμιμους τύπους</a:t>
            </a:r>
            <a:r>
              <a:rPr lang="el-GR" dirty="0" smtClean="0"/>
              <a:t>.</a:t>
            </a:r>
          </a:p>
          <a:p>
            <a:r>
              <a:rPr lang="el-GR" dirty="0" smtClean="0"/>
              <a:t> </a:t>
            </a:r>
            <a:r>
              <a:rPr lang="el-GR" dirty="0"/>
              <a:t>Ο δικαστής εξέδιδε τέλος την απόφασή του επί τη βάσει των κατευθυντήριων γραμμών της </a:t>
            </a:r>
            <a:r>
              <a:rPr lang="fr-FR" i="1" dirty="0"/>
              <a:t>formula</a:t>
            </a:r>
            <a:r>
              <a:rPr lang="el-GR" dirty="0"/>
              <a:t>. Καθώς τα μέρη είχαν συμφωνήσει στο πρόσωπό του, η απόφασή ήταν δεσμευτική και δεν </a:t>
            </a:r>
            <a:r>
              <a:rPr lang="el-GR" dirty="0" err="1"/>
              <a:t>υπέκειτο</a:t>
            </a:r>
            <a:r>
              <a:rPr lang="el-GR" dirty="0"/>
              <a:t> σε έφεση. </a:t>
            </a:r>
            <a:endParaRPr lang="el-GR" dirty="0" smtClean="0"/>
          </a:p>
          <a:p>
            <a:r>
              <a:rPr lang="el-GR" dirty="0" smtClean="0"/>
              <a:t>Την </a:t>
            </a:r>
            <a:r>
              <a:rPr lang="el-GR" dirty="0"/>
              <a:t>περίοδο της Ηγεμονίας ο Αυτοκράτορας μπορούσε, κατ' εξαίρεση, να κρίνει οιαδήποτε υπόθεση. </a:t>
            </a:r>
          </a:p>
        </p:txBody>
      </p:sp>
    </p:spTree>
    <p:extLst>
      <p:ext uri="{BB962C8B-B14F-4D97-AF65-F5344CB8AC3E}">
        <p14:creationId xmlns:p14="http://schemas.microsoft.com/office/powerpoint/2010/main" val="1108773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err="1"/>
              <a:t>Πρ</a:t>
            </a:r>
            <a:r>
              <a:rPr lang="fr-FR" b="1" dirty="0"/>
              <a:t>α</a:t>
            </a:r>
            <a:r>
              <a:rPr lang="fr-FR" b="1" dirty="0" err="1"/>
              <a:t>ιτορικές</a:t>
            </a:r>
            <a:r>
              <a:rPr lang="fr-FR" b="1" dirty="0"/>
              <a:t> </a:t>
            </a:r>
            <a:r>
              <a:rPr lang="fr-FR" b="1" dirty="0" err="1"/>
              <a:t>δι</a:t>
            </a:r>
            <a:r>
              <a:rPr lang="fr-FR" b="1" dirty="0"/>
              <a:t>ατα</a:t>
            </a:r>
            <a:r>
              <a:rPr lang="fr-FR" b="1" dirty="0" err="1"/>
              <a:t>γές</a:t>
            </a:r>
            <a:r>
              <a:rPr lang="el-GR" b="1" dirty="0"/>
              <a:t/>
            </a:r>
            <a:br>
              <a:rPr lang="el-GR" b="1" dirty="0"/>
            </a:br>
            <a:endParaRPr lang="en-US" dirty="0"/>
          </a:p>
        </p:txBody>
      </p:sp>
      <p:sp>
        <p:nvSpPr>
          <p:cNvPr id="3" name="Content Placeholder 2"/>
          <p:cNvSpPr>
            <a:spLocks noGrp="1"/>
          </p:cNvSpPr>
          <p:nvPr>
            <p:ph idx="1"/>
          </p:nvPr>
        </p:nvSpPr>
        <p:spPr/>
        <p:txBody>
          <a:bodyPr/>
          <a:lstStyle/>
          <a:p>
            <a:r>
              <a:rPr lang="el-GR" dirty="0"/>
              <a:t>Εκτός από την προαναφερθείσα διαδικασία της </a:t>
            </a:r>
            <a:r>
              <a:rPr lang="el-GR" i="1" dirty="0" err="1"/>
              <a:t>jurisdictio</a:t>
            </a:r>
            <a:r>
              <a:rPr lang="el-GR" dirty="0"/>
              <a:t>, o Πραίτορας, ως άρχοντας με </a:t>
            </a:r>
            <a:r>
              <a:rPr lang="el-GR" i="1" dirty="0" err="1"/>
              <a:t>i</a:t>
            </a:r>
            <a:r>
              <a:rPr lang="fr-FR" i="1" dirty="0" err="1"/>
              <a:t>mperium</a:t>
            </a:r>
            <a:r>
              <a:rPr lang="el-GR" dirty="0"/>
              <a:t> και δικαίωμα να εκδίδει δεσμευτικές εντολές, είχε την εξουσία να διατάξει μετά από αίτηση διαδίκου ποικίλα μέτρα που αποσκοπούσαν στην προστασία του. </a:t>
            </a:r>
            <a:endParaRPr lang="el-GR" dirty="0" smtClean="0"/>
          </a:p>
          <a:p>
            <a:r>
              <a:rPr lang="el-GR" dirty="0" smtClean="0"/>
              <a:t>Οι </a:t>
            </a:r>
            <a:r>
              <a:rPr lang="el-GR" dirty="0"/>
              <a:t>διαταγές αυτές συνήθως </a:t>
            </a:r>
            <a:r>
              <a:rPr lang="el-GR" dirty="0" err="1"/>
              <a:t>επέλυαν</a:t>
            </a:r>
            <a:r>
              <a:rPr lang="el-GR" dirty="0"/>
              <a:t> το πρόβλημα χωρίς ανάγκη προσφυγής σε δίκη, αν και όχι σε όλες τις περιπτώσεις. </a:t>
            </a:r>
            <a:endParaRPr lang="el-GR" dirty="0" smtClean="0"/>
          </a:p>
          <a:p>
            <a:r>
              <a:rPr lang="el-GR" dirty="0" smtClean="0"/>
              <a:t>Δημιουργούσαν </a:t>
            </a:r>
            <a:r>
              <a:rPr lang="el-GR" dirty="0"/>
              <a:t>επίσης νέα ένδικα μέσα, τα οποία παγιώθηκαν στον πραιτορικό Ήδικτο.</a:t>
            </a:r>
          </a:p>
          <a:p>
            <a:endParaRPr lang="en-US" dirty="0"/>
          </a:p>
        </p:txBody>
      </p:sp>
    </p:spTree>
    <p:extLst>
      <p:ext uri="{BB962C8B-B14F-4D97-AF65-F5344CB8AC3E}">
        <p14:creationId xmlns:p14="http://schemas.microsoft.com/office/powerpoint/2010/main" val="278506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a:t>
            </a:r>
            <a:r>
              <a:rPr lang="el-GR" dirty="0" smtClean="0"/>
              <a:t>μμονή με </a:t>
            </a:r>
            <a:r>
              <a:rPr lang="el-GR" dirty="0"/>
              <a:t>τα τελετουργικά </a:t>
            </a:r>
            <a:r>
              <a:rPr lang="el-GR" dirty="0" smtClean="0"/>
              <a:t>= τυπικότητα &amp; αυστηρότητα</a:t>
            </a:r>
            <a:endParaRPr lang="en-US" dirty="0"/>
          </a:p>
        </p:txBody>
      </p:sp>
      <p:sp>
        <p:nvSpPr>
          <p:cNvPr id="3" name="Content Placeholder 2"/>
          <p:cNvSpPr>
            <a:spLocks noGrp="1"/>
          </p:cNvSpPr>
          <p:nvPr>
            <p:ph idx="1"/>
          </p:nvPr>
        </p:nvSpPr>
        <p:spPr/>
        <p:txBody>
          <a:bodyPr>
            <a:normAutofit fontScale="92500" lnSpcReduction="10000"/>
          </a:bodyPr>
          <a:lstStyle/>
          <a:p>
            <a:r>
              <a:rPr lang="el-GR" dirty="0"/>
              <a:t>Α</a:t>
            </a:r>
            <a:r>
              <a:rPr lang="el-GR" dirty="0" smtClean="0"/>
              <a:t>ντανακλάται </a:t>
            </a:r>
            <a:r>
              <a:rPr lang="el-GR" dirty="0"/>
              <a:t>και στις αρχαϊκές δικαιοπραξίες, κατά τις οποίες τα μέρη έπρεπε να προβούν σε συγκεκριμένες συμβολικές πράξεις και απαγγείλουν συγκεκριμένα λόγια. </a:t>
            </a:r>
            <a:endParaRPr lang="el-GR" dirty="0" smtClean="0"/>
          </a:p>
          <a:p>
            <a:r>
              <a:rPr lang="el-GR" dirty="0" smtClean="0"/>
              <a:t>Κατ</a:t>
            </a:r>
            <a:r>
              <a:rPr lang="el-GR" dirty="0"/>
              <a:t>' επέκταση, η ίδια η ένδικη διαδικασία εκτυλίσσεται κατ' ουσίαν ως μία σειρά τελετουργικών πράξεων. </a:t>
            </a:r>
            <a:endParaRPr lang="el-GR" dirty="0" smtClean="0"/>
          </a:p>
          <a:p>
            <a:r>
              <a:rPr lang="el-GR" dirty="0" smtClean="0"/>
              <a:t>Η </a:t>
            </a:r>
            <a:r>
              <a:rPr lang="el-GR" dirty="0"/>
              <a:t>δικαιοδοτική κρίση περιβάλλεται από συγκεκριμένο τελετουργικό, από την κλήτευση του αντιδίκου, την εμφάνιση των μερών ενώπιον του Πραίτορα, τη σύνταξη της αγωγής και της </a:t>
            </a:r>
            <a:r>
              <a:rPr lang="fr-FR" i="1" dirty="0"/>
              <a:t>formula</a:t>
            </a:r>
            <a:r>
              <a:rPr lang="el-GR" dirty="0"/>
              <a:t>, την διενέργεια της δίκης έως και την εκτέλεση της απόφασης, ενέργειες που πρέπει να γίνονται με συγκεκριμένες πράξεις και λόγια, με ορισμένη σειρά, σε προκαθορισμένο χρόνο, από πρόσωπα που νομιμοποιούνται προς τούτο. </a:t>
            </a:r>
            <a:endParaRPr lang="el-GR" dirty="0" smtClean="0"/>
          </a:p>
          <a:p>
            <a:r>
              <a:rPr lang="el-GR" dirty="0" smtClean="0"/>
              <a:t>Αρχικά</a:t>
            </a:r>
            <a:r>
              <a:rPr lang="el-GR" dirty="0"/>
              <a:t>, έννομη προστασία παρέχεται μόνον σε όσους μπορούν να διατυπώσουν το </a:t>
            </a:r>
            <a:r>
              <a:rPr lang="el-GR" dirty="0" err="1"/>
              <a:t>αίτημά</a:t>
            </a:r>
            <a:r>
              <a:rPr lang="el-GR" dirty="0"/>
              <a:t> τους υιοθετώντας τους εν λόγω διαδικαστικούς τύπους, με μεγάλη προσήλωση στις λέξεις. </a:t>
            </a:r>
            <a:endParaRPr lang="el-GR" dirty="0" smtClean="0"/>
          </a:p>
          <a:p>
            <a:endParaRPr lang="en-US" dirty="0"/>
          </a:p>
        </p:txBody>
      </p:sp>
    </p:spTree>
    <p:extLst>
      <p:ext uri="{BB962C8B-B14F-4D97-AF65-F5344CB8AC3E}">
        <p14:creationId xmlns:p14="http://schemas.microsoft.com/office/powerpoint/2010/main" val="102277383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t>α) Εις ολόκληρον αποκατάσταση</a:t>
            </a:r>
            <a:r>
              <a:rPr lang="el-GR" sz="3600" b="1" i="1" dirty="0"/>
              <a:t> </a:t>
            </a:r>
            <a:r>
              <a:rPr lang="el-GR" sz="3600" b="1" dirty="0"/>
              <a:t>(</a:t>
            </a:r>
            <a:r>
              <a:rPr lang="en-US" sz="3600" b="1" i="1" dirty="0" err="1"/>
              <a:t>restitutio</a:t>
            </a:r>
            <a:r>
              <a:rPr lang="en-US" sz="3600" b="1" i="1" dirty="0"/>
              <a:t> in </a:t>
            </a:r>
            <a:r>
              <a:rPr lang="en-US" sz="3600" b="1" i="1" dirty="0" err="1"/>
              <a:t>integrum</a:t>
            </a:r>
            <a:r>
              <a:rPr lang="el-GR" sz="3600" b="1" dirty="0"/>
              <a:t>)</a:t>
            </a:r>
            <a:endParaRPr lang="en-US" sz="3600" dirty="0"/>
          </a:p>
        </p:txBody>
      </p:sp>
      <p:sp>
        <p:nvSpPr>
          <p:cNvPr id="3" name="Content Placeholder 2"/>
          <p:cNvSpPr>
            <a:spLocks noGrp="1"/>
          </p:cNvSpPr>
          <p:nvPr>
            <p:ph idx="1"/>
          </p:nvPr>
        </p:nvSpPr>
        <p:spPr/>
        <p:txBody>
          <a:bodyPr/>
          <a:lstStyle/>
          <a:p>
            <a:r>
              <a:rPr lang="el-GR" b="1" dirty="0" smtClean="0"/>
              <a:t>.</a:t>
            </a:r>
            <a:r>
              <a:rPr lang="el-GR" dirty="0" smtClean="0"/>
              <a:t> </a:t>
            </a:r>
            <a:r>
              <a:rPr lang="el-GR" dirty="0"/>
              <a:t>Ο Πραίτορας μπορούσε να παρέμβει για την προστασία όσων είχαν συμβληθεί σε μία συναλλαγή από σφάλμα, λόγω απειρίας, ανάγκης ή απειλής, καθώς και για την προστασία ανηλίκων ή των απόντων σε στρατιωτικά καθήκοντα, αν η συναλλαγή συνεπαγόταν ζημία για την περιουσία τους. </a:t>
            </a:r>
            <a:endParaRPr lang="el-GR" dirty="0" smtClean="0"/>
          </a:p>
          <a:p>
            <a:r>
              <a:rPr lang="el-GR" dirty="0" smtClean="0"/>
              <a:t>Αφού </a:t>
            </a:r>
            <a:r>
              <a:rPr lang="el-GR" dirty="0"/>
              <a:t>ερευνούσε ο ίδιος την υπόθεση, αν αποδεικνύονταν τα περιστατικά, έδιδε εντολή για την άμεση εις ακέραιον αποκατάσταση (</a:t>
            </a:r>
            <a:r>
              <a:rPr lang="fr-FR" i="1" dirty="0" err="1"/>
              <a:t>restitutio</a:t>
            </a:r>
            <a:r>
              <a:rPr lang="fr-FR" i="1" dirty="0"/>
              <a:t> in </a:t>
            </a:r>
            <a:r>
              <a:rPr lang="fr-FR" i="1" dirty="0" err="1"/>
              <a:t>integrum</a:t>
            </a:r>
            <a:r>
              <a:rPr lang="el-GR" dirty="0"/>
              <a:t>), δηλαδή την επαναφορά των πραγμάτων στην προηγούμενη κατάσταση, χωρίς παραπομπή της υπόθεσης σε δίκη.</a:t>
            </a:r>
          </a:p>
          <a:p>
            <a:endParaRPr lang="en-US" dirty="0"/>
          </a:p>
        </p:txBody>
      </p:sp>
    </p:spTree>
    <p:extLst>
      <p:ext uri="{BB962C8B-B14F-4D97-AF65-F5344CB8AC3E}">
        <p14:creationId xmlns:p14="http://schemas.microsoft.com/office/powerpoint/2010/main" val="4162265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t>β</a:t>
            </a:r>
            <a:r>
              <a:rPr lang="en-US" sz="3600" b="1" dirty="0"/>
              <a:t>) </a:t>
            </a:r>
            <a:r>
              <a:rPr lang="el-GR" sz="3600" b="1" dirty="0"/>
              <a:t>Παραπομπή στη νομή</a:t>
            </a:r>
            <a:r>
              <a:rPr lang="en-US" sz="3600" b="1" dirty="0"/>
              <a:t> (</a:t>
            </a:r>
            <a:r>
              <a:rPr lang="en-US" sz="3600" b="1" i="1" dirty="0" err="1"/>
              <a:t>missio</a:t>
            </a:r>
            <a:r>
              <a:rPr lang="en-US" sz="3600" b="1" i="1" dirty="0"/>
              <a:t> in </a:t>
            </a:r>
            <a:r>
              <a:rPr lang="en-US" sz="3600" b="1" i="1" dirty="0" err="1"/>
              <a:t>possessionem</a:t>
            </a:r>
            <a:r>
              <a:rPr lang="en-US" sz="3600" b="1" dirty="0"/>
              <a:t>).</a:t>
            </a:r>
            <a:r>
              <a:rPr lang="en-US" sz="3600" dirty="0"/>
              <a:t> </a:t>
            </a:r>
          </a:p>
        </p:txBody>
      </p:sp>
      <p:sp>
        <p:nvSpPr>
          <p:cNvPr id="3" name="Content Placeholder 2"/>
          <p:cNvSpPr>
            <a:spLocks noGrp="1"/>
          </p:cNvSpPr>
          <p:nvPr>
            <p:ph idx="1"/>
          </p:nvPr>
        </p:nvSpPr>
        <p:spPr/>
        <p:txBody>
          <a:bodyPr/>
          <a:lstStyle/>
          <a:p>
            <a:r>
              <a:rPr lang="el-GR" dirty="0" smtClean="0"/>
              <a:t>Με </a:t>
            </a:r>
            <a:r>
              <a:rPr lang="el-GR" dirty="0"/>
              <a:t>την εντολή αυτή ο Πραίτορας επέτρεπε την κατάσχεση της περιουσίας κάποιου, π.χ. οφειλέτη, είτε εν </a:t>
            </a:r>
            <a:r>
              <a:rPr lang="el-GR" dirty="0" err="1"/>
              <a:t>συνόλω</a:t>
            </a:r>
            <a:r>
              <a:rPr lang="el-GR" dirty="0"/>
              <a:t> είτε εν μέρει. </a:t>
            </a:r>
            <a:endParaRPr lang="el-GR" dirty="0" smtClean="0"/>
          </a:p>
          <a:p>
            <a:r>
              <a:rPr lang="el-GR" dirty="0" smtClean="0"/>
              <a:t>Συνήθως </a:t>
            </a:r>
            <a:r>
              <a:rPr lang="el-GR" dirty="0"/>
              <a:t>επέτρεπε στον πιστωτή την κατοχή της ως μέσο πίεσης, πριν την διαδικασία εκτέλεσης. </a:t>
            </a:r>
          </a:p>
          <a:p>
            <a:endParaRPr lang="en-US" dirty="0"/>
          </a:p>
        </p:txBody>
      </p:sp>
    </p:spTree>
    <p:extLst>
      <p:ext uri="{BB962C8B-B14F-4D97-AF65-F5344CB8AC3E}">
        <p14:creationId xmlns:p14="http://schemas.microsoft.com/office/powerpoint/2010/main" val="2544302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t>γ) Πραιτορικές υποσχέσεις (</a:t>
            </a:r>
            <a:r>
              <a:rPr lang="el-GR" sz="3600" b="1" i="1" dirty="0" err="1"/>
              <a:t>stipulatio</a:t>
            </a:r>
            <a:r>
              <a:rPr lang="el-GR" sz="3600" b="1" dirty="0" smtClean="0"/>
              <a:t>)</a:t>
            </a:r>
            <a:r>
              <a:rPr lang="el-GR" sz="3600" dirty="0" smtClean="0"/>
              <a:t> </a:t>
            </a:r>
            <a:endParaRPr lang="en-US" sz="3600" dirty="0"/>
          </a:p>
        </p:txBody>
      </p:sp>
      <p:sp>
        <p:nvSpPr>
          <p:cNvPr id="3" name="Content Placeholder 2"/>
          <p:cNvSpPr>
            <a:spLocks noGrp="1"/>
          </p:cNvSpPr>
          <p:nvPr>
            <p:ph idx="1"/>
          </p:nvPr>
        </p:nvSpPr>
        <p:spPr/>
        <p:txBody>
          <a:bodyPr/>
          <a:lstStyle/>
          <a:p>
            <a:r>
              <a:rPr lang="el-GR" dirty="0" smtClean="0"/>
              <a:t>Ο </a:t>
            </a:r>
            <a:r>
              <a:rPr lang="el-GR" dirty="0"/>
              <a:t>Πραίτορας, κατά τη διάρκεια μίας ένδικης διαδικασίας, είτε και ανεξαρτήτως αυτής, μπορούσε να διατάξει έναν διάδικο να δεσμευτεί για την εκτέλεση μίας υποχρέωσης έναντι του άλλου, μέσω </a:t>
            </a:r>
            <a:r>
              <a:rPr lang="en-US" i="1" dirty="0" err="1"/>
              <a:t>stipulatio</a:t>
            </a:r>
            <a:r>
              <a:rPr lang="el-GR" dirty="0"/>
              <a:t>, μίας υποσχετικής δικαιοπραξίας που δημιουργούσε αγώγιμη αξίωση υπέρ του αντιδίκου του σε περίπτωση </a:t>
            </a:r>
            <a:r>
              <a:rPr lang="el-GR" dirty="0" smtClean="0"/>
              <a:t>παραβίασής </a:t>
            </a:r>
            <a:r>
              <a:rPr lang="el-GR" dirty="0"/>
              <a:t>της. </a:t>
            </a:r>
            <a:endParaRPr lang="el-GR" dirty="0" smtClean="0"/>
          </a:p>
          <a:p>
            <a:r>
              <a:rPr lang="el-GR" dirty="0" smtClean="0"/>
              <a:t>Μπορούσε </a:t>
            </a:r>
            <a:r>
              <a:rPr lang="el-GR" dirty="0"/>
              <a:t>π.χ. να αναγκάσει τον ιδιοκτήτη μίας επικίνδυνης οικοδομής να υποσχεθεί ότι θα αποζημιώσει τον γείτονα σε περίπτωση </a:t>
            </a:r>
            <a:r>
              <a:rPr lang="el-GR" dirty="0" err="1" smtClean="0"/>
              <a:t>κατάρρευσής</a:t>
            </a:r>
            <a:r>
              <a:rPr lang="el-GR" dirty="0" smtClean="0"/>
              <a:t> </a:t>
            </a:r>
            <a:r>
              <a:rPr lang="el-GR" dirty="0"/>
              <a:t>της και ζημίας του. </a:t>
            </a:r>
            <a:endParaRPr lang="el-GR" dirty="0" smtClean="0"/>
          </a:p>
          <a:p>
            <a:r>
              <a:rPr lang="el-GR" dirty="0" smtClean="0"/>
              <a:t>Με </a:t>
            </a:r>
            <a:r>
              <a:rPr lang="el-GR" dirty="0"/>
              <a:t>τον τρόπο αυτό, ενώ παρόμοια αποζημίωση δεν προβλεπόταν στο νόμο, επιτύγχανε την αποτελεσματική προστασία του διαδίκου που κινδύνευε και εξανάγκαζε τον αντίδικό του να λάβει μέτρα για την αποτροπή του κινδύνου.</a:t>
            </a:r>
          </a:p>
          <a:p>
            <a:endParaRPr lang="en-US" dirty="0"/>
          </a:p>
        </p:txBody>
      </p:sp>
    </p:spTree>
    <p:extLst>
      <p:ext uri="{BB962C8B-B14F-4D97-AF65-F5344CB8AC3E}">
        <p14:creationId xmlns:p14="http://schemas.microsoft.com/office/powerpoint/2010/main" val="2467631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a:t>Ασφαλιστικά μέτρα (</a:t>
            </a:r>
            <a:r>
              <a:rPr lang="en-US" sz="4000" b="1" i="1" dirty="0"/>
              <a:t>interdicta</a:t>
            </a:r>
            <a:r>
              <a:rPr lang="el-GR" sz="4000" b="1" dirty="0" smtClean="0"/>
              <a:t>)</a:t>
            </a:r>
            <a:endParaRPr lang="en-US" sz="4000" dirty="0"/>
          </a:p>
        </p:txBody>
      </p:sp>
      <p:sp>
        <p:nvSpPr>
          <p:cNvPr id="3" name="Content Placeholder 2"/>
          <p:cNvSpPr>
            <a:spLocks noGrp="1"/>
          </p:cNvSpPr>
          <p:nvPr>
            <p:ph idx="1"/>
          </p:nvPr>
        </p:nvSpPr>
        <p:spPr/>
        <p:txBody>
          <a:bodyPr/>
          <a:lstStyle/>
          <a:p>
            <a:r>
              <a:rPr lang="en-US" dirty="0"/>
              <a:t>O</a:t>
            </a:r>
            <a:r>
              <a:rPr lang="el-GR" dirty="0"/>
              <a:t> Πραίτορας μπορούσε ιδίως να εκδώσει διαταγές (</a:t>
            </a:r>
            <a:r>
              <a:rPr lang="fr-FR" i="1" dirty="0"/>
              <a:t>interdicta</a:t>
            </a:r>
            <a:r>
              <a:rPr lang="el-GR" dirty="0"/>
              <a:t>) που προσομοίαζαν με τα σημερινά ασφαλιστικά μέτρα.</a:t>
            </a:r>
            <a:r>
              <a:rPr lang="el-GR" baseline="30000" dirty="0"/>
              <a:t> </a:t>
            </a:r>
            <a:r>
              <a:rPr lang="el-GR" dirty="0"/>
              <a:t> </a:t>
            </a:r>
            <a:endParaRPr lang="el-GR" dirty="0" smtClean="0"/>
          </a:p>
          <a:p>
            <a:r>
              <a:rPr lang="el-GR" dirty="0" smtClean="0"/>
              <a:t>Μετά </a:t>
            </a:r>
            <a:r>
              <a:rPr lang="el-GR" dirty="0"/>
              <a:t>από αίτημα διαδίκου που αντιμετώπιζε κάποιον κίνδυνο, και αφού πιθανολογούσε τα γεγονότα, εξέδιδε διαταγή με την οποία απαγόρευε στον αντίδικό του να κάνει κάτι ή του έδινε εντολή να πράξει κάτι. </a:t>
            </a:r>
            <a:endParaRPr lang="el-GR" dirty="0" smtClean="0"/>
          </a:p>
          <a:p>
            <a:r>
              <a:rPr lang="el-GR" dirty="0" smtClean="0"/>
              <a:t>Η </a:t>
            </a:r>
            <a:r>
              <a:rPr lang="el-GR" dirty="0"/>
              <a:t>διαδικασία αυτή, είτε </a:t>
            </a:r>
            <a:r>
              <a:rPr lang="el-GR" dirty="0" err="1"/>
              <a:t>επέλυε</a:t>
            </a:r>
            <a:r>
              <a:rPr lang="el-GR" dirty="0"/>
              <a:t> απ' ευθείας τη διαφορά (αν τα μέρη αποδέχονταν την εντολή), είτε υποκαθιστούσε την ενώπιον του Πραίτορα προδικασία, αφού ακολουθούσε αμέσως η δίκη ουσίας, κατά την οποία κρινόταν οριστικά η διαφορά. </a:t>
            </a:r>
            <a:endParaRPr lang="en-US" dirty="0"/>
          </a:p>
        </p:txBody>
      </p:sp>
    </p:spTree>
    <p:extLst>
      <p:ext uri="{BB962C8B-B14F-4D97-AF65-F5344CB8AC3E}">
        <p14:creationId xmlns:p14="http://schemas.microsoft.com/office/powerpoint/2010/main" val="460252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Τα </a:t>
            </a:r>
            <a:r>
              <a:rPr lang="en-US" i="1" dirty="0"/>
              <a:t>interdicta</a:t>
            </a:r>
            <a:r>
              <a:rPr lang="el-GR" dirty="0"/>
              <a:t> αναπτύχθηκαν κυρίως για την προστασία των νομέων ακινήτων (ως πρόδρομοι των ασφαλιστικών μέτρων περί νομής), </a:t>
            </a:r>
            <a:endParaRPr lang="el-GR" dirty="0" smtClean="0"/>
          </a:p>
          <a:p>
            <a:r>
              <a:rPr lang="el-GR" dirty="0" smtClean="0"/>
              <a:t>επιτρέποντας </a:t>
            </a:r>
            <a:r>
              <a:rPr lang="el-GR" dirty="0"/>
              <a:t>σε κάποιον να ανακτήσει ή διατηρήσει τη νομή τους έως την κυρίως δίκη και καθορίζοντας έτσι </a:t>
            </a:r>
            <a:r>
              <a:rPr lang="el-GR" dirty="0" err="1"/>
              <a:t>ποιός</a:t>
            </a:r>
            <a:r>
              <a:rPr lang="el-GR" dirty="0"/>
              <a:t> θα ήταν ο εναγόμενος στη διεκδικητική αγωγή (το μέρος που είχε χάσει τη νομή του ακινήτου), </a:t>
            </a:r>
            <a:endParaRPr lang="el-GR" dirty="0" smtClean="0"/>
          </a:p>
          <a:p>
            <a:r>
              <a:rPr lang="el-GR" dirty="0" smtClean="0"/>
              <a:t>αν </a:t>
            </a:r>
            <a:r>
              <a:rPr lang="el-GR" dirty="0"/>
              <a:t>και εξυπηρετούσαν και ποικίλα άλλα αιτήματα διαδίκων. </a:t>
            </a:r>
            <a:endParaRPr lang="el-GR" dirty="0" smtClean="0"/>
          </a:p>
          <a:p>
            <a:r>
              <a:rPr lang="el-GR" dirty="0" smtClean="0"/>
              <a:t>Τα </a:t>
            </a:r>
            <a:r>
              <a:rPr lang="en-US" i="1" dirty="0"/>
              <a:t>interdicta</a:t>
            </a:r>
            <a:r>
              <a:rPr lang="el-GR" dirty="0"/>
              <a:t> αποτελούσαν έναν ταχύ και αποτελεσματικό τρόπο προστασίας των διαδίκων, και συνέβαλε καθοριστικά στη διαμόρφωση ιδίως δικαιωμάτων εμπράγματου δικαίου. </a:t>
            </a:r>
          </a:p>
          <a:p>
            <a:endParaRPr lang="en-US" dirty="0"/>
          </a:p>
        </p:txBody>
      </p:sp>
    </p:spTree>
    <p:extLst>
      <p:ext uri="{BB962C8B-B14F-4D97-AF65-F5344CB8AC3E}">
        <p14:creationId xmlns:p14="http://schemas.microsoft.com/office/powerpoint/2010/main" val="4193594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Εκτέλεση : πρόδρομος της πτωχευτικής διαδικασίας </a:t>
            </a:r>
            <a:endParaRPr lang="en-US" dirty="0"/>
          </a:p>
        </p:txBody>
      </p:sp>
      <p:sp>
        <p:nvSpPr>
          <p:cNvPr id="3" name="Content Placeholder 2"/>
          <p:cNvSpPr>
            <a:spLocks noGrp="1"/>
          </p:cNvSpPr>
          <p:nvPr>
            <p:ph idx="1"/>
          </p:nvPr>
        </p:nvSpPr>
        <p:spPr/>
        <p:txBody>
          <a:bodyPr>
            <a:normAutofit lnSpcReduction="10000"/>
          </a:bodyPr>
          <a:lstStyle/>
          <a:p>
            <a:r>
              <a:rPr lang="el-GR" dirty="0"/>
              <a:t>Η εκτέλεση της δικαστικής απόφασης, κατά τη διαδικασία </a:t>
            </a:r>
            <a:r>
              <a:rPr lang="en-US" i="1" dirty="0"/>
              <a:t>per formulam,</a:t>
            </a:r>
            <a:r>
              <a:rPr lang="el-GR" dirty="0"/>
              <a:t> ακολουθούσε διαδικασία η οποία θα αποτελέσει το πρότυπο της πτωχευτικής στο σύγχρονο δίκαιο. </a:t>
            </a:r>
            <a:endParaRPr lang="el-GR" dirty="0" smtClean="0"/>
          </a:p>
          <a:p>
            <a:r>
              <a:rPr lang="el-GR" dirty="0" smtClean="0"/>
              <a:t>Παρέχεται </a:t>
            </a:r>
            <a:r>
              <a:rPr lang="el-GR" dirty="0"/>
              <a:t>προθεσμία 30 ημερών από την έκδοση της απόφασης στον ηττηθέντα διάδικο για να συμμορφωθεί, μετά την οποία ο πιστωτής έπρεπε να ασκήσει μία </a:t>
            </a:r>
            <a:r>
              <a:rPr lang="en-US" i="1" dirty="0"/>
              <a:t>actio </a:t>
            </a:r>
            <a:r>
              <a:rPr lang="en-US" i="1" dirty="0" err="1"/>
              <a:t>iudicati</a:t>
            </a:r>
            <a:r>
              <a:rPr lang="el-GR" dirty="0"/>
              <a:t> (αγωγή δεδικασμένου), όπου ο οφειλέτης είχε μία τελευταία ευκαιρία οικειοθελούς συμμόρφωσης</a:t>
            </a:r>
            <a:r>
              <a:rPr lang="el-GR" dirty="0" smtClean="0"/>
              <a:t>.</a:t>
            </a:r>
          </a:p>
          <a:p>
            <a:r>
              <a:rPr lang="el-GR" dirty="0" smtClean="0"/>
              <a:t> </a:t>
            </a:r>
            <a:r>
              <a:rPr lang="el-GR" dirty="0"/>
              <a:t>Αν αμφισβητούσε τη βασιμότητα της εναντίον του δικαστικής απόφασης, όφειλε να παράσχει εγγύηση και, αν έχανε τη δίκη, όφειλε στον πιστωτή το διπλάσιο του επιδικασθέντος ποσού. </a:t>
            </a:r>
            <a:endParaRPr lang="el-GR" dirty="0" smtClean="0"/>
          </a:p>
          <a:p>
            <a:r>
              <a:rPr lang="el-GR" dirty="0" smtClean="0"/>
              <a:t>Εν </a:t>
            </a:r>
            <a:r>
              <a:rPr lang="el-GR" dirty="0"/>
              <a:t>συνεχεία παρέχονταν στο δανειστή δύο τρόποι ικανοποίησης, η </a:t>
            </a:r>
            <a:r>
              <a:rPr lang="en-US" i="1" dirty="0"/>
              <a:t>bonorum </a:t>
            </a:r>
            <a:r>
              <a:rPr lang="en-US" i="1" dirty="0" err="1"/>
              <a:t>venditio</a:t>
            </a:r>
            <a:r>
              <a:rPr lang="el-GR" dirty="0"/>
              <a:t> και η </a:t>
            </a:r>
            <a:r>
              <a:rPr lang="en-US" i="1" dirty="0"/>
              <a:t>cessio bonorum</a:t>
            </a:r>
            <a:r>
              <a:rPr lang="el-GR" dirty="0"/>
              <a:t>. </a:t>
            </a:r>
          </a:p>
          <a:p>
            <a:endParaRPr lang="en-US" dirty="0"/>
          </a:p>
        </p:txBody>
      </p:sp>
    </p:spTree>
    <p:extLst>
      <p:ext uri="{BB962C8B-B14F-4D97-AF65-F5344CB8AC3E}">
        <p14:creationId xmlns:p14="http://schemas.microsoft.com/office/powerpoint/2010/main" val="2092966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t>Bonorum </a:t>
            </a:r>
            <a:r>
              <a:rPr lang="en-US" sz="3200" b="1" i="1" dirty="0" err="1"/>
              <a:t>venditio</a:t>
            </a:r>
            <a:r>
              <a:rPr lang="el-GR" sz="3200" dirty="0"/>
              <a:t> (πώληση περιουσιακών στοιχείων</a:t>
            </a:r>
            <a:r>
              <a:rPr lang="el-GR" sz="3200" dirty="0" smtClean="0"/>
              <a:t>)</a:t>
            </a:r>
            <a:endParaRPr lang="en-US" sz="3200" dirty="0"/>
          </a:p>
        </p:txBody>
      </p:sp>
      <p:sp>
        <p:nvSpPr>
          <p:cNvPr id="3" name="Content Placeholder 2"/>
          <p:cNvSpPr>
            <a:spLocks noGrp="1"/>
          </p:cNvSpPr>
          <p:nvPr>
            <p:ph idx="1"/>
          </p:nvPr>
        </p:nvSpPr>
        <p:spPr/>
        <p:txBody>
          <a:bodyPr/>
          <a:lstStyle/>
          <a:p>
            <a:r>
              <a:rPr lang="el-GR" dirty="0"/>
              <a:t>Στον πιστωτή παρεχόταν από τον Πραίτορα η άδεια να συλλάβει και κρατήσει υπό περιορισμό τον οφειλέτη, προκειμένου να εξοφλήσει το χρέος με την εργασία του. </a:t>
            </a:r>
            <a:endParaRPr lang="el-GR" dirty="0" smtClean="0"/>
          </a:p>
          <a:p>
            <a:r>
              <a:rPr lang="el-GR" dirty="0" smtClean="0"/>
              <a:t>Επιπλέον</a:t>
            </a:r>
            <a:r>
              <a:rPr lang="el-GR" dirty="0"/>
              <a:t>, το ένδικο βοήθημα της </a:t>
            </a:r>
            <a:r>
              <a:rPr lang="en-US" i="1" dirty="0"/>
              <a:t>bonorum </a:t>
            </a:r>
            <a:r>
              <a:rPr lang="en-US" i="1" dirty="0" err="1"/>
              <a:t>venditio</a:t>
            </a:r>
            <a:r>
              <a:rPr lang="el-GR" dirty="0"/>
              <a:t> που εισήγαγαν οι Πραίτορες, επέτρεπε στον πιστωτή να ζητήσει άδεια κατάσχεσης (</a:t>
            </a:r>
            <a:r>
              <a:rPr lang="en-US" i="1" dirty="0" err="1"/>
              <a:t>missio</a:t>
            </a:r>
            <a:r>
              <a:rPr lang="en-US" i="1" dirty="0"/>
              <a:t> in </a:t>
            </a:r>
            <a:r>
              <a:rPr lang="en-US" i="1" dirty="0" err="1"/>
              <a:t>possessionem</a:t>
            </a:r>
            <a:r>
              <a:rPr lang="el-GR" dirty="0"/>
              <a:t>) της περιουσίας του οφειλέτη, την οποία όφειλε να δημοσιοποιήσει προκειμένου και άλλοι δανειστές να μπορέσουν να αναγγελθούν. </a:t>
            </a:r>
            <a:endParaRPr lang="el-GR" dirty="0" smtClean="0"/>
          </a:p>
          <a:p>
            <a:r>
              <a:rPr lang="el-GR" dirty="0" smtClean="0"/>
              <a:t>Μετά </a:t>
            </a:r>
            <a:r>
              <a:rPr lang="el-GR" dirty="0"/>
              <a:t>την πάροδο 30 ημερών οι πιστωτές συναντούνται σε συνέλευση, η οποία όριζε ένα πρόσωπο που θα διεξήγαγε την πώληση της κατασχεθείσας περιουσίας. </a:t>
            </a:r>
            <a:endParaRPr lang="en-US" dirty="0"/>
          </a:p>
        </p:txBody>
      </p:sp>
    </p:spTree>
    <p:extLst>
      <p:ext uri="{BB962C8B-B14F-4D97-AF65-F5344CB8AC3E}">
        <p14:creationId xmlns:p14="http://schemas.microsoft.com/office/powerpoint/2010/main" val="9761444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l-GR" dirty="0"/>
              <a:t>Αυτός ετοίμαζε κατάλογο, αφενός των περιουσιακών στοιχείων του οφειλέτη, αφετέρου των απαιτήσεων των πιστωτών και </a:t>
            </a:r>
            <a:endParaRPr lang="el-GR" dirty="0" smtClean="0"/>
          </a:p>
          <a:p>
            <a:r>
              <a:rPr lang="el-GR" dirty="0" smtClean="0"/>
              <a:t>οργάνωνε </a:t>
            </a:r>
            <a:r>
              <a:rPr lang="el-GR" dirty="0"/>
              <a:t>μία δημοπρασία, στην οποία το σύνολο της περιουσίας του οφειλέτη κατακυρωνόταν στον υπερθεματιστή που θα κατέβαλλε αναλογικά το υψηλότερο ποσοστό του χρέους σε κάθε δανειστή. </a:t>
            </a:r>
            <a:endParaRPr lang="el-GR" dirty="0" smtClean="0"/>
          </a:p>
          <a:p>
            <a:r>
              <a:rPr lang="el-GR" dirty="0" smtClean="0"/>
              <a:t>Ο </a:t>
            </a:r>
            <a:r>
              <a:rPr lang="el-GR" dirty="0"/>
              <a:t>οφειλέτης παρέμεινε υπόχρεος για κάθε μη εξοφληθέν ποσό και </a:t>
            </a:r>
            <a:r>
              <a:rPr lang="el-GR" dirty="0" err="1"/>
              <a:t>υπέκειτο</a:t>
            </a:r>
            <a:r>
              <a:rPr lang="el-GR" dirty="0"/>
              <a:t> στο κοινωνικό στίγμα της </a:t>
            </a:r>
            <a:r>
              <a:rPr lang="el-GR" i="1" dirty="0" err="1"/>
              <a:t>infamia</a:t>
            </a:r>
            <a:r>
              <a:rPr lang="el-GR" i="1" dirty="0"/>
              <a:t> </a:t>
            </a:r>
            <a:r>
              <a:rPr lang="el-GR" dirty="0"/>
              <a:t>(ατιμίας), που συνόδευε την πτώχευση. </a:t>
            </a:r>
            <a:endParaRPr lang="el-GR" dirty="0" smtClean="0"/>
          </a:p>
          <a:p>
            <a:r>
              <a:rPr lang="el-GR" dirty="0" smtClean="0"/>
              <a:t>Ορισμένα </a:t>
            </a:r>
            <a:r>
              <a:rPr lang="el-GR" dirty="0"/>
              <a:t>πρόσωπα (όπως υψηλόβαθμοι αξιωματούχοι) εξαιρούντο από τη σκληρή αυτή εκτέλεση και για αυτά προβλεπόταν ηπιότερη διαδικασία ικανοποίησης των δανειστών </a:t>
            </a:r>
            <a:r>
              <a:rPr lang="el-GR" dirty="0" smtClean="0"/>
              <a:t>τους.</a:t>
            </a:r>
            <a:endParaRPr lang="en-US" dirty="0"/>
          </a:p>
        </p:txBody>
      </p:sp>
    </p:spTree>
    <p:extLst>
      <p:ext uri="{BB962C8B-B14F-4D97-AF65-F5344CB8AC3E}">
        <p14:creationId xmlns:p14="http://schemas.microsoft.com/office/powerpoint/2010/main" val="1952654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t>Cessio bonorum</a:t>
            </a:r>
            <a:r>
              <a:rPr lang="el-GR" sz="3200" dirty="0"/>
              <a:t> (εκχώρηση περιουσίας</a:t>
            </a:r>
            <a:r>
              <a:rPr lang="el-GR" sz="3200" dirty="0" smtClean="0"/>
              <a:t>) </a:t>
            </a:r>
            <a:endParaRPr lang="en-US" sz="3200" dirty="0"/>
          </a:p>
        </p:txBody>
      </p:sp>
      <p:sp>
        <p:nvSpPr>
          <p:cNvPr id="3" name="Content Placeholder 2"/>
          <p:cNvSpPr>
            <a:spLocks noGrp="1"/>
          </p:cNvSpPr>
          <p:nvPr>
            <p:ph idx="1"/>
          </p:nvPr>
        </p:nvSpPr>
        <p:spPr/>
        <p:txBody>
          <a:bodyPr/>
          <a:lstStyle/>
          <a:p>
            <a:r>
              <a:rPr lang="el-GR" dirty="0" smtClean="0"/>
              <a:t>Στις </a:t>
            </a:r>
            <a:r>
              <a:rPr lang="el-GR" dirty="0"/>
              <a:t>περιπτώσεις όπου ο Πραίτορας έκρινε ότι ο οφειλέτης διέθετε επαρκή περιουσία </a:t>
            </a:r>
            <a:endParaRPr lang="el-GR" dirty="0" smtClean="0"/>
          </a:p>
          <a:p>
            <a:r>
              <a:rPr lang="el-GR" dirty="0" smtClean="0"/>
              <a:t>και </a:t>
            </a:r>
            <a:r>
              <a:rPr lang="el-GR" dirty="0"/>
              <a:t>η αδυναμία πληρωμής εκ μέρους του ήταν προϊόν ατυχών περιστάσεων, </a:t>
            </a:r>
            <a:endParaRPr lang="el-GR" dirty="0" smtClean="0"/>
          </a:p>
          <a:p>
            <a:r>
              <a:rPr lang="el-GR" dirty="0" smtClean="0"/>
              <a:t>μπορούσε </a:t>
            </a:r>
            <a:r>
              <a:rPr lang="el-GR" dirty="0"/>
              <a:t>να επιτρέψει την οικειοθελή εκχώρηση της περιουσίας του στους πιστωτές (ως ένα είδος συνδιαλλαγής μαζί τους), που </a:t>
            </a:r>
            <a:r>
              <a:rPr lang="el-GR" dirty="0" err="1"/>
              <a:t>ικανοποιούντο</a:t>
            </a:r>
            <a:r>
              <a:rPr lang="el-GR" dirty="0"/>
              <a:t> από την πώλησή της, </a:t>
            </a:r>
            <a:endParaRPr lang="el-GR" dirty="0" smtClean="0"/>
          </a:p>
          <a:p>
            <a:r>
              <a:rPr lang="el-GR" dirty="0" smtClean="0"/>
              <a:t>αποφεύγοντας </a:t>
            </a:r>
            <a:r>
              <a:rPr lang="el-GR" dirty="0"/>
              <a:t>την καταναγκαστική εργασία και την ατιμία (</a:t>
            </a:r>
            <a:r>
              <a:rPr lang="en-US" i="1" dirty="0" err="1"/>
              <a:t>infamia</a:t>
            </a:r>
            <a:r>
              <a:rPr lang="el-GR" dirty="0"/>
              <a:t>) της πτώχευσης.</a:t>
            </a:r>
          </a:p>
          <a:p>
            <a:endParaRPr lang="en-US" dirty="0"/>
          </a:p>
        </p:txBody>
      </p:sp>
    </p:spTree>
    <p:extLst>
      <p:ext uri="{BB962C8B-B14F-4D97-AF65-F5344CB8AC3E}">
        <p14:creationId xmlns:p14="http://schemas.microsoft.com/office/powerpoint/2010/main" val="2515605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t>Η "</a:t>
            </a:r>
            <a:r>
              <a:rPr lang="en-US" sz="3600" i="1" dirty="0" err="1"/>
              <a:t>cognitio</a:t>
            </a:r>
            <a:r>
              <a:rPr lang="el-GR" sz="3600" i="1" dirty="0"/>
              <a:t> extra ordinem</a:t>
            </a:r>
            <a:r>
              <a:rPr lang="el-GR" sz="3600" dirty="0"/>
              <a:t>": ο πρόδρομος της σύγχρονης δικονομίας </a:t>
            </a:r>
            <a:endParaRPr lang="en-US" sz="3600" dirty="0"/>
          </a:p>
        </p:txBody>
      </p:sp>
      <p:sp>
        <p:nvSpPr>
          <p:cNvPr id="3" name="Content Placeholder 2"/>
          <p:cNvSpPr>
            <a:spLocks noGrp="1"/>
          </p:cNvSpPr>
          <p:nvPr>
            <p:ph idx="1"/>
          </p:nvPr>
        </p:nvSpPr>
        <p:spPr/>
        <p:txBody>
          <a:bodyPr>
            <a:normAutofit fontScale="92500" lnSpcReduction="10000"/>
          </a:bodyPr>
          <a:lstStyle/>
          <a:p>
            <a:r>
              <a:rPr lang="el-GR" dirty="0"/>
              <a:t>Η διαδικασία </a:t>
            </a:r>
            <a:r>
              <a:rPr lang="el-GR" i="1" dirty="0"/>
              <a:t>per formulam</a:t>
            </a:r>
            <a:r>
              <a:rPr lang="el-GR" dirty="0"/>
              <a:t> διατηρήθηκε επί πολλούς αιώνες επί </a:t>
            </a:r>
            <a:r>
              <a:rPr lang="fr-FR" i="1" dirty="0" err="1"/>
              <a:t>Res</a:t>
            </a:r>
            <a:r>
              <a:rPr lang="fr-FR" i="1" dirty="0"/>
              <a:t> publica</a:t>
            </a:r>
            <a:r>
              <a:rPr lang="el-GR" dirty="0"/>
              <a:t> και επί Ηγεμονίας. </a:t>
            </a:r>
            <a:endParaRPr lang="el-GR" dirty="0" smtClean="0"/>
          </a:p>
          <a:p>
            <a:r>
              <a:rPr lang="el-GR" dirty="0" smtClean="0"/>
              <a:t>Αν </a:t>
            </a:r>
            <a:r>
              <a:rPr lang="el-GR" dirty="0"/>
              <a:t>και καταργείται επισήμως πλέον το 342 μ.Χ.</a:t>
            </a:r>
            <a:r>
              <a:rPr lang="el-GR" baseline="30000" dirty="0"/>
              <a:t>,</a:t>
            </a:r>
            <a:r>
              <a:rPr lang="el-GR" dirty="0"/>
              <a:t> στην πράξη έχει </a:t>
            </a:r>
            <a:r>
              <a:rPr lang="el-GR" dirty="0" err="1"/>
              <a:t>αντικασταθεί</a:t>
            </a:r>
            <a:r>
              <a:rPr lang="el-GR" dirty="0"/>
              <a:t> προ πολλού από ένα νέο σύστημα απονομής της δικαιοσύνης, την </a:t>
            </a:r>
            <a:r>
              <a:rPr lang="el-GR" i="1" dirty="0" err="1"/>
              <a:t>cognitio</a:t>
            </a:r>
            <a:r>
              <a:rPr lang="el-GR" i="1" dirty="0"/>
              <a:t> extra </a:t>
            </a:r>
            <a:r>
              <a:rPr lang="el-GR" i="1" dirty="0" err="1"/>
              <a:t>ordin</a:t>
            </a:r>
            <a:r>
              <a:rPr lang="fr-FR" i="1" dirty="0" err="1"/>
              <a:t>em</a:t>
            </a:r>
            <a:r>
              <a:rPr lang="el-GR" dirty="0"/>
              <a:t>. </a:t>
            </a:r>
            <a:endParaRPr lang="el-GR" dirty="0" smtClean="0"/>
          </a:p>
          <a:p>
            <a:r>
              <a:rPr lang="el-GR" dirty="0" smtClean="0"/>
              <a:t>Από </a:t>
            </a:r>
            <a:r>
              <a:rPr lang="el-GR" dirty="0"/>
              <a:t>την εποχή του Αυγούστου, ο Αυτοκράτορας μπορούσε να δικάσει κάθε διαφορά τυχόν επέλεγε, χωρίς να συμμορφώνεται στους κανόνες της συνήθους δικονομικής διαδικασίας ενώπιον του Πραίτορα, εξ ου και η ονομασία της ακολουθούμενης εν προκειμένω διαδικασίας ως “έκτακτης ” (</a:t>
            </a:r>
            <a:r>
              <a:rPr lang="el-GR" i="1" dirty="0" err="1"/>
              <a:t>extraordinaria</a:t>
            </a:r>
            <a:r>
              <a:rPr lang="el-GR" dirty="0"/>
              <a:t>). </a:t>
            </a:r>
            <a:endParaRPr lang="el-GR" dirty="0" smtClean="0"/>
          </a:p>
          <a:p>
            <a:r>
              <a:rPr lang="el-GR" dirty="0" smtClean="0"/>
              <a:t>Στη </a:t>
            </a:r>
            <a:r>
              <a:rPr lang="el-GR" dirty="0"/>
              <a:t>συνέχεια, το δικαίωμα δικαιοδοσίας του Αυτοκράτορα εκχωρήθηκε και σε άλλους αξιωματούχους που ενεργούσαν ως δικαστές κατά το υπόδειγμά του. </a:t>
            </a:r>
            <a:endParaRPr lang="el-GR" dirty="0" smtClean="0"/>
          </a:p>
          <a:p>
            <a:r>
              <a:rPr lang="el-GR" dirty="0" smtClean="0"/>
              <a:t>Η </a:t>
            </a:r>
            <a:r>
              <a:rPr lang="el-GR" dirty="0"/>
              <a:t>ονομασία της διαδικασίας ως "έκτακτης" διατηρήθηκε και αφού αυτή γενικεύτηκε και έπαυσε να έχει έκτακτο χαρακτήρα, υποκαθιστώντας πλήρως τη διαδικασία </a:t>
            </a:r>
            <a:r>
              <a:rPr lang="el-GR" i="1" dirty="0"/>
              <a:t>per formulam.</a:t>
            </a:r>
            <a:r>
              <a:rPr lang="el-GR" dirty="0"/>
              <a:t> </a:t>
            </a:r>
          </a:p>
          <a:p>
            <a:endParaRPr lang="en-US" dirty="0"/>
          </a:p>
        </p:txBody>
      </p:sp>
    </p:spTree>
    <p:extLst>
      <p:ext uri="{BB962C8B-B14F-4D97-AF65-F5344CB8AC3E}">
        <p14:creationId xmlns:p14="http://schemas.microsoft.com/office/powerpoint/2010/main" val="427636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Τελετουργικά = πρώτοι δικονομικοί κανόνες</a:t>
            </a:r>
            <a:endParaRPr lang="en-US" dirty="0"/>
          </a:p>
        </p:txBody>
      </p:sp>
      <p:sp>
        <p:nvSpPr>
          <p:cNvPr id="3" name="Content Placeholder 2"/>
          <p:cNvSpPr>
            <a:spLocks noGrp="1"/>
          </p:cNvSpPr>
          <p:nvPr>
            <p:ph idx="1"/>
          </p:nvPr>
        </p:nvSpPr>
        <p:spPr/>
        <p:txBody>
          <a:bodyPr>
            <a:normAutofit lnSpcReduction="10000"/>
          </a:bodyPr>
          <a:lstStyle/>
          <a:p>
            <a:r>
              <a:rPr lang="el-GR" dirty="0"/>
              <a:t>Το </a:t>
            </a:r>
            <a:r>
              <a:rPr lang="el-GR" dirty="0" smtClean="0"/>
              <a:t>τελετουργικό, </a:t>
            </a:r>
            <a:r>
              <a:rPr lang="el-GR" dirty="0"/>
              <a:t>που εξασφαλίζει ένα σταθερό και αναγνωρίσιμο πλαίσιο διεξαγωγής της δίκης, εφαρμόζοντας την ίδια διαδικασία σε διαφορετικές περιπτώσεις, ταυτίζεται με τους πρώτους δικονομικούς κανόνες.</a:t>
            </a:r>
          </a:p>
          <a:p>
            <a:r>
              <a:rPr lang="el-GR" dirty="0"/>
              <a:t> Όσο παλαιότερα ανατρέχουμε στο δίκαιο, τόσο οι κανόνες αυτοί διέπονται από μεγάλη αυστηρότητα και τυπικότητα, οδηγώντας σε απώλεια της δίκης και της έννομης προστασίας για όποιον θα έκανε το παραμικρό διαδικαστικό σφάλμα, κατ' αναλογία της επανάληψης των θρησκευτικών τελετουργικών σε περίπτωση σφάλματος. </a:t>
            </a:r>
            <a:endParaRPr lang="el-GR" dirty="0" smtClean="0"/>
          </a:p>
          <a:p>
            <a:r>
              <a:rPr lang="el-GR" dirty="0" smtClean="0"/>
              <a:t>Προοδευτικά </a:t>
            </a:r>
            <a:r>
              <a:rPr lang="el-GR" dirty="0"/>
              <a:t>οι Ρωμαίοι θα χαλαρώσουν την τυπικότητα των δικονομικών κανόνων, ώστε να εξυπηρετείται η ουσιαστική δικαιοσύνη, αντί της τυπολατρίας, κατά τρόπον που να ικανοποιεί το περί δικαίου αίσθημα που εν γένει τους διακρίνει. </a:t>
            </a:r>
          </a:p>
          <a:p>
            <a:endParaRPr lang="en-US" dirty="0"/>
          </a:p>
        </p:txBody>
      </p:sp>
    </p:spTree>
    <p:extLst>
      <p:ext uri="{BB962C8B-B14F-4D97-AF65-F5344CB8AC3E}">
        <p14:creationId xmlns:p14="http://schemas.microsoft.com/office/powerpoint/2010/main" val="261229400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Ενιαία &amp; επαγγελματική δικαιοσύνη</a:t>
            </a:r>
            <a:r>
              <a:rPr lang="el-GR" dirty="0"/>
              <a:t> </a:t>
            </a:r>
            <a:endParaRPr lang="en-US" dirty="0"/>
          </a:p>
        </p:txBody>
      </p:sp>
      <p:sp>
        <p:nvSpPr>
          <p:cNvPr id="3" name="Content Placeholder 2"/>
          <p:cNvSpPr>
            <a:spLocks noGrp="1"/>
          </p:cNvSpPr>
          <p:nvPr>
            <p:ph idx="1"/>
          </p:nvPr>
        </p:nvSpPr>
        <p:spPr/>
        <p:txBody>
          <a:bodyPr>
            <a:normAutofit fontScale="92500"/>
          </a:bodyPr>
          <a:lstStyle/>
          <a:p>
            <a:r>
              <a:rPr lang="el-GR" dirty="0"/>
              <a:t>Με την </a:t>
            </a:r>
            <a:r>
              <a:rPr lang="fr-FR" i="1" dirty="0" err="1"/>
              <a:t>cognitio</a:t>
            </a:r>
            <a:r>
              <a:rPr lang="fr-FR" dirty="0"/>
              <a:t> </a:t>
            </a:r>
            <a:r>
              <a:rPr lang="el-GR" i="1" dirty="0"/>
              <a:t>extra ordinem</a:t>
            </a:r>
            <a:r>
              <a:rPr lang="el-GR" dirty="0"/>
              <a:t> η απονομή της δικαιοσύνης οργανώνεται γύρω από γραφειοκρατικές και ιεραρχικές δομές, κατά τα πρότυπα της σύγχρονης. </a:t>
            </a:r>
            <a:endParaRPr lang="el-GR" dirty="0" smtClean="0"/>
          </a:p>
          <a:p>
            <a:r>
              <a:rPr lang="el-GR" dirty="0" smtClean="0"/>
              <a:t>Χαρακτηριστικά </a:t>
            </a:r>
            <a:r>
              <a:rPr lang="el-GR" dirty="0"/>
              <a:t>της είναι αφενός η κατάργηση των δύο σταδίων της δίκης (προδικασία-κυρίως δίκη), καθώς όλη η διαδικασία πλέον διεξάγεται ενώπιον του δικαστή, αφετέρου ότι την δικαιοσύνη απονέμουν πλέον επαγγελματίες (αμειβόμενοι από το κράτος) δημόσιοι λειτουργοί, συνήθως ανώτεροι δημόσιοι υπάλληλοι (που δεν νομικοί, αλλά </a:t>
            </a:r>
            <a:r>
              <a:rPr lang="el-GR" dirty="0" err="1"/>
              <a:t>επικουρούνται</a:t>
            </a:r>
            <a:r>
              <a:rPr lang="el-GR" dirty="0"/>
              <a:t> από </a:t>
            </a:r>
            <a:r>
              <a:rPr lang="fr-FR" i="1" dirty="0" err="1"/>
              <a:t>consilium</a:t>
            </a:r>
            <a:r>
              <a:rPr lang="el-GR" dirty="0"/>
              <a:t> νομικών). </a:t>
            </a:r>
            <a:endParaRPr lang="el-GR" dirty="0" smtClean="0"/>
          </a:p>
          <a:p>
            <a:r>
              <a:rPr lang="el-GR" dirty="0" smtClean="0"/>
              <a:t>Η </a:t>
            </a:r>
            <a:r>
              <a:rPr lang="el-GR" dirty="0"/>
              <a:t>δικονομική διαδικασία ήταν ευέλικτη, καθώς ο δικαστής είχε μεγάλη διακριτική ευχέρεια τόσο κατά τη διεύθυνση της διαδικασίας, μη περιοριζόμενος από πολλούς δικονομικούς κανόνες, όσο και ως προς την απόφαση, με την οποία εκτός από την χρηματική καταδίκη μπορούσε πλέον να διατάξει και την εκτέλεση πράξεων. </a:t>
            </a:r>
            <a:endParaRPr lang="en-US" dirty="0"/>
          </a:p>
        </p:txBody>
      </p:sp>
    </p:spTree>
    <p:extLst>
      <p:ext uri="{BB962C8B-B14F-4D97-AF65-F5344CB8AC3E}">
        <p14:creationId xmlns:p14="http://schemas.microsoft.com/office/powerpoint/2010/main" val="4147828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Καθιέρωση της εφέσεως</a:t>
            </a:r>
            <a:r>
              <a:rPr lang="el-GR" dirty="0"/>
              <a:t> </a:t>
            </a:r>
            <a:endParaRPr lang="en-US" dirty="0"/>
          </a:p>
        </p:txBody>
      </p:sp>
      <p:sp>
        <p:nvSpPr>
          <p:cNvPr id="3" name="Content Placeholder 2"/>
          <p:cNvSpPr>
            <a:spLocks noGrp="1"/>
          </p:cNvSpPr>
          <p:nvPr>
            <p:ph idx="1"/>
          </p:nvPr>
        </p:nvSpPr>
        <p:spPr/>
        <p:txBody>
          <a:bodyPr>
            <a:normAutofit fontScale="92500" lnSpcReduction="20000"/>
          </a:bodyPr>
          <a:lstStyle/>
          <a:p>
            <a:r>
              <a:rPr lang="el-GR" dirty="0"/>
              <a:t>Η απονομή της δικαιοσύνης από κρατικούς υπαλλήλους της αυτοκρατορικής ιεραρχίας, σε συνδυασμό με την γραφειοκρατική τάση της εποχής, έχουν ως συνέπεια την καθιέρωση για πρώτη φορά δικαιώματος εφέσεως και τη δημιουργία ιεραρχίας δικαστηρίων. </a:t>
            </a:r>
            <a:endParaRPr lang="el-GR" dirty="0" smtClean="0"/>
          </a:p>
          <a:p>
            <a:r>
              <a:rPr lang="el-GR" dirty="0" smtClean="0"/>
              <a:t>Στη </a:t>
            </a:r>
            <a:r>
              <a:rPr lang="el-GR" dirty="0"/>
              <a:t>Ρώμη, οι δικαστικές αποφάσεις </a:t>
            </a:r>
            <a:r>
              <a:rPr lang="el-GR" dirty="0" err="1"/>
              <a:t>εφεσιβάλλονται</a:t>
            </a:r>
            <a:r>
              <a:rPr lang="el-GR" dirty="0"/>
              <a:t> ενώπιον του δικαστηρίου του </a:t>
            </a:r>
            <a:r>
              <a:rPr lang="en-US" i="1" dirty="0" err="1"/>
              <a:t>Praefectus</a:t>
            </a:r>
            <a:r>
              <a:rPr lang="en-US" i="1" dirty="0"/>
              <a:t> </a:t>
            </a:r>
            <a:r>
              <a:rPr lang="en-US" i="1" dirty="0" err="1"/>
              <a:t>Praetorio</a:t>
            </a:r>
            <a:r>
              <a:rPr lang="el-GR" dirty="0"/>
              <a:t> ή </a:t>
            </a:r>
            <a:r>
              <a:rPr lang="en-US" i="1" dirty="0" err="1"/>
              <a:t>Praefectus</a:t>
            </a:r>
            <a:r>
              <a:rPr lang="en-US" i="1" dirty="0"/>
              <a:t> </a:t>
            </a:r>
            <a:r>
              <a:rPr lang="en-US" i="1" dirty="0" err="1"/>
              <a:t>Urbi</a:t>
            </a:r>
            <a:r>
              <a:rPr lang="el-GR" dirty="0"/>
              <a:t>. </a:t>
            </a:r>
            <a:endParaRPr lang="el-GR" dirty="0" smtClean="0"/>
          </a:p>
          <a:p>
            <a:r>
              <a:rPr lang="el-GR" dirty="0" smtClean="0"/>
              <a:t>Στις </a:t>
            </a:r>
            <a:r>
              <a:rPr lang="el-GR" dirty="0"/>
              <a:t>επαρχίες, όπου οι πρωτόδικες αποφάσεις εκδίδονται από υφισταμένους των Διοικητών, το δικαίωμα εφέσεως ασκείται ενώπιον του Διοικητή της Επαρχίας, εν συνεχεία ενώπιον του Πραίτορα στην Ρώμη, σπανιότερα ενώπιον του Αυτοκράτορα. </a:t>
            </a:r>
            <a:endParaRPr lang="el-GR" dirty="0" smtClean="0"/>
          </a:p>
          <a:p>
            <a:r>
              <a:rPr lang="el-GR" dirty="0" smtClean="0"/>
              <a:t>Για </a:t>
            </a:r>
            <a:r>
              <a:rPr lang="el-GR" dirty="0"/>
              <a:t>την άσκηση της εφέσεως προβλέπεται σύντομη προθεσμία λίγων ημερών. </a:t>
            </a:r>
            <a:endParaRPr lang="el-GR" dirty="0" smtClean="0"/>
          </a:p>
          <a:p>
            <a:r>
              <a:rPr lang="el-GR" dirty="0" smtClean="0"/>
              <a:t>Οι </a:t>
            </a:r>
            <a:r>
              <a:rPr lang="el-GR" dirty="0"/>
              <a:t>περισσότεροι βαθμοί δικαιοδοσίας, η δυνατότητα πολλαπλών εφέσεων, καθώς και η προϊούσα γραφειοκρατία και ο όγκος της νομοθεσίας φέρνουν όμως μεγάλες καθυστερήσεις στην απονομή της δικαιοσύνης. </a:t>
            </a:r>
            <a:endParaRPr lang="en-US" dirty="0"/>
          </a:p>
        </p:txBody>
      </p:sp>
    </p:spTree>
    <p:extLst>
      <p:ext uri="{BB962C8B-B14F-4D97-AF65-F5344CB8AC3E}">
        <p14:creationId xmlns:p14="http://schemas.microsoft.com/office/powerpoint/2010/main" val="1799447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Ο Θεοδόσιος Β' θεσπίζει 30ετή γενική παραγραφή των αξιώσεων, ενώ ο Ιουστινιανός περιορίζει τη δυνατότητα εφέσεων σε δύο και ορίζει μέγιστη διάρκεια για τη δίκη, μετά την εκκρεμοδικία, τα τρία έτη. </a:t>
            </a:r>
            <a:endParaRPr lang="el-GR" dirty="0" smtClean="0"/>
          </a:p>
          <a:p>
            <a:r>
              <a:rPr lang="el-GR" dirty="0" smtClean="0"/>
              <a:t>Τα </a:t>
            </a:r>
            <a:r>
              <a:rPr lang="el-GR" dirty="0"/>
              <a:t>οικονομικά άχθη επίσης της δίκης αυξάνονται. </a:t>
            </a:r>
            <a:endParaRPr lang="el-GR" dirty="0" smtClean="0"/>
          </a:p>
          <a:p>
            <a:r>
              <a:rPr lang="el-GR" dirty="0" smtClean="0"/>
              <a:t>Καθιερώνεται </a:t>
            </a:r>
            <a:r>
              <a:rPr lang="el-GR" dirty="0"/>
              <a:t>η καταβολή τελών (που εισπράττουν δικαστές, πλουτίζοντας σημαντικά) για κάθε δικαστική πράξη, κάτι που επαυξάνει σημαντικά το κόστος προσφυγής στη δικαιοσύνη και την καθιστά δυσχερέστερη -ιδίως σε περιόδους οικονομικής κρίσης- για τους ασθενείς. </a:t>
            </a:r>
            <a:endParaRPr lang="el-GR" dirty="0" smtClean="0"/>
          </a:p>
          <a:p>
            <a:r>
              <a:rPr lang="el-GR" dirty="0" smtClean="0"/>
              <a:t>Η </a:t>
            </a:r>
            <a:r>
              <a:rPr lang="el-GR" dirty="0"/>
              <a:t>απώλεια της εφέσεως μπορούσε να έχει </a:t>
            </a:r>
            <a:r>
              <a:rPr lang="el-GR" dirty="0" smtClean="0"/>
              <a:t>δυσμενείς </a:t>
            </a:r>
            <a:r>
              <a:rPr lang="el-GR" dirty="0"/>
              <a:t>οικονομικές συνέπειες. </a:t>
            </a:r>
            <a:endParaRPr lang="en-US" dirty="0"/>
          </a:p>
        </p:txBody>
      </p:sp>
    </p:spTree>
    <p:extLst>
      <p:ext uri="{BB962C8B-B14F-4D97-AF65-F5344CB8AC3E}">
        <p14:creationId xmlns:p14="http://schemas.microsoft.com/office/powerpoint/2010/main" val="1867294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a:t>Ο Αυτοκράτορας ως δικαστής</a:t>
            </a:r>
            <a:r>
              <a:rPr lang="el-GR" sz="4000" dirty="0"/>
              <a:t> </a:t>
            </a:r>
            <a:endParaRPr lang="en-US" sz="4000" dirty="0"/>
          </a:p>
        </p:txBody>
      </p:sp>
      <p:sp>
        <p:nvSpPr>
          <p:cNvPr id="3" name="Content Placeholder 2"/>
          <p:cNvSpPr>
            <a:spLocks noGrp="1"/>
          </p:cNvSpPr>
          <p:nvPr>
            <p:ph idx="1"/>
          </p:nvPr>
        </p:nvSpPr>
        <p:spPr/>
        <p:txBody>
          <a:bodyPr>
            <a:normAutofit fontScale="92500"/>
          </a:bodyPr>
          <a:lstStyle/>
          <a:p>
            <a:r>
              <a:rPr lang="el-GR" dirty="0"/>
              <a:t>Ο Αυτοκράτορας μπορεί να εξετάσει οιαδήποτε υπόθεση. Επιλύει έμμεσα ορισμένες υποθέσεις μέσω των </a:t>
            </a:r>
            <a:r>
              <a:rPr lang="en-US" i="1" dirty="0" err="1"/>
              <a:t>responsa</a:t>
            </a:r>
            <a:r>
              <a:rPr lang="en-US" i="1" dirty="0"/>
              <a:t> </a:t>
            </a:r>
            <a:r>
              <a:rPr lang="el-GR" dirty="0"/>
              <a:t>που εκδίδει, απαντώντας σε ερωτήματα πολιτών που δεν έχουν προσφύγει ακόμα στη δικαιοσύνη, κατά τρόπο που το (νομικό) ζήτημα επιλύεται κυριαρχικά</a:t>
            </a:r>
            <a:r>
              <a:rPr lang="el-GR" dirty="0" smtClean="0"/>
              <a:t>.</a:t>
            </a:r>
          </a:p>
          <a:p>
            <a:r>
              <a:rPr lang="el-GR" dirty="0" smtClean="0"/>
              <a:t> </a:t>
            </a:r>
            <a:r>
              <a:rPr lang="el-GR" dirty="0"/>
              <a:t>Όταν ασκεί </a:t>
            </a:r>
            <a:r>
              <a:rPr lang="el-GR" dirty="0" err="1"/>
              <a:t>δικαιοδοτικά</a:t>
            </a:r>
            <a:r>
              <a:rPr lang="el-GR" dirty="0"/>
              <a:t> καθήκοντα, αποφασίζει με τη συνδρομή του νομικού του συμβουλίου (</a:t>
            </a:r>
            <a:r>
              <a:rPr lang="en-US" i="1" dirty="0"/>
              <a:t>C</a:t>
            </a:r>
            <a:r>
              <a:rPr lang="el-GR" i="1" dirty="0" err="1"/>
              <a:t>onsilium</a:t>
            </a:r>
            <a:r>
              <a:rPr lang="el-GR" dirty="0"/>
              <a:t>), αν και ο ίδιος λαμβάνει την τελική </a:t>
            </a:r>
            <a:r>
              <a:rPr lang="el-GR" dirty="0" smtClean="0"/>
              <a:t>απόφαση</a:t>
            </a:r>
            <a:r>
              <a:rPr lang="en-US" dirty="0" smtClean="0"/>
              <a:t>.</a:t>
            </a:r>
            <a:endParaRPr lang="el-GR" dirty="0" smtClean="0"/>
          </a:p>
          <a:p>
            <a:r>
              <a:rPr lang="el-GR" dirty="0"/>
              <a:t>Αναφορές στον Πανδέκτη καταδεικνύουν αφενός την τήρηση πρακτικών των σχετικών συνεδριάσεων, αφετέρου ότι η συμβολή των νομικών συμβουλών των νομομαθών προς τον Αυτοκράτορα ήταν ουσιαστική, όπως για παράδειγμα περίπτωση όπου ο Αυτοκράτορας πείσθηκε από τα επιχειρήματα του Παύλου και άλλη όπου επικράτησε η άποψη του </a:t>
            </a:r>
            <a:r>
              <a:rPr lang="el-GR" dirty="0" err="1"/>
              <a:t>Παπινιανού</a:t>
            </a:r>
            <a:r>
              <a:rPr lang="el-GR" dirty="0"/>
              <a:t>, παρά την αντίθετη άποψη του Παύλου. </a:t>
            </a:r>
          </a:p>
        </p:txBody>
      </p:sp>
    </p:spTree>
    <p:extLst>
      <p:ext uri="{BB962C8B-B14F-4D97-AF65-F5344CB8AC3E}">
        <p14:creationId xmlns:p14="http://schemas.microsoft.com/office/powerpoint/2010/main" val="3462578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u="sng" dirty="0"/>
              <a:t>Τα πρακτικά μίας αυτοκρατορικής δίκης στον Πανδέκτη</a:t>
            </a:r>
            <a:r>
              <a:rPr lang="el-GR" sz="3600" dirty="0"/>
              <a:t/>
            </a:r>
            <a:br>
              <a:rPr lang="el-GR" sz="3600" dirty="0"/>
            </a:br>
            <a:endParaRPr lang="en-US" sz="3600" dirty="0"/>
          </a:p>
        </p:txBody>
      </p:sp>
      <p:sp>
        <p:nvSpPr>
          <p:cNvPr id="3" name="Content Placeholder 2"/>
          <p:cNvSpPr>
            <a:spLocks noGrp="1"/>
          </p:cNvSpPr>
          <p:nvPr>
            <p:ph idx="1"/>
          </p:nvPr>
        </p:nvSpPr>
        <p:spPr/>
        <p:txBody>
          <a:bodyPr>
            <a:normAutofit fontScale="77500" lnSpcReduction="20000"/>
          </a:bodyPr>
          <a:lstStyle/>
          <a:p>
            <a:r>
              <a:rPr lang="el-GR" dirty="0"/>
              <a:t>"Η ακόλουθη είναι η απόφαση του Αυτοκράτορα </a:t>
            </a:r>
            <a:r>
              <a:rPr lang="el-GR" dirty="0" err="1"/>
              <a:t>Αντωνίνου</a:t>
            </a:r>
            <a:r>
              <a:rPr lang="el-GR" dirty="0"/>
              <a:t> Αυγούστου, κατά την Υπατεία των </a:t>
            </a:r>
            <a:r>
              <a:rPr lang="el-GR" dirty="0" err="1"/>
              <a:t>Prudens</a:t>
            </a:r>
            <a:r>
              <a:rPr lang="el-GR" dirty="0"/>
              <a:t> και </a:t>
            </a:r>
            <a:r>
              <a:rPr lang="el-GR" dirty="0" err="1"/>
              <a:t>Pollio</a:t>
            </a:r>
            <a:r>
              <a:rPr lang="el-GR" dirty="0"/>
              <a:t>: "</a:t>
            </a:r>
            <a:r>
              <a:rPr lang="el-GR" i="1" dirty="0"/>
              <a:t>Καθώς ο </a:t>
            </a:r>
            <a:r>
              <a:rPr lang="en-US" i="1" dirty="0" err="1"/>
              <a:t>Valerius</a:t>
            </a:r>
            <a:r>
              <a:rPr lang="en-US" i="1" dirty="0"/>
              <a:t> Nepos, </a:t>
            </a:r>
            <a:r>
              <a:rPr lang="el-GR" i="1" dirty="0"/>
              <a:t>αλλάζοντας τη γνώμη του, διέρρηξε τη διαθήκη του και έσβησε τα ονόματα των κληρονόμων του, η κληρονομία του, σύμφωνα με την διάταξη του Θείου Πατέρα μου, δεν φαίνεται να επάγεται στους κληρονόμους που αναφέρονται σε αυτήν</a:t>
            </a:r>
            <a:r>
              <a:rPr lang="el-GR" dirty="0"/>
              <a:t>". Είπε επίσης προς τους Δικηγόρους του Δημοσίου: "</a:t>
            </a:r>
            <a:r>
              <a:rPr lang="el-GR" i="1" dirty="0"/>
              <a:t>Έχετε τους δικούς σας δικαστές</a:t>
            </a:r>
            <a:r>
              <a:rPr lang="el-GR" dirty="0"/>
              <a:t>". Ο </a:t>
            </a:r>
            <a:r>
              <a:rPr lang="en-US" dirty="0" err="1"/>
              <a:t>Vivius</a:t>
            </a:r>
            <a:r>
              <a:rPr lang="en-US" dirty="0"/>
              <a:t> Zeno </a:t>
            </a:r>
            <a:r>
              <a:rPr lang="el-GR" dirty="0"/>
              <a:t>είπε: "</a:t>
            </a:r>
            <a:r>
              <a:rPr lang="el-GR" i="1" dirty="0"/>
              <a:t>Ζητώ, </a:t>
            </a:r>
            <a:r>
              <a:rPr lang="el-GR" i="1" dirty="0" err="1"/>
              <a:t>ώ</a:t>
            </a:r>
            <a:r>
              <a:rPr lang="el-GR" i="1" dirty="0"/>
              <a:t> Κύριε Αυτοκράτορα, να με ακούσετε υπομονετικά. </a:t>
            </a:r>
            <a:r>
              <a:rPr lang="el-GR" i="1" dirty="0" err="1"/>
              <a:t>Tί</a:t>
            </a:r>
            <a:r>
              <a:rPr lang="el-GR" i="1" dirty="0"/>
              <a:t> αποφασίζετε ως προς τις κληροδοσίες</a:t>
            </a:r>
            <a:r>
              <a:rPr lang="el-GR" dirty="0"/>
              <a:t>;" Ο Αυτοκράτορας </a:t>
            </a:r>
            <a:r>
              <a:rPr lang="el-GR" dirty="0" smtClean="0"/>
              <a:t>Αντωνίνος </a:t>
            </a:r>
            <a:r>
              <a:rPr lang="el-GR" dirty="0"/>
              <a:t>απάντησε: "</a:t>
            </a:r>
            <a:r>
              <a:rPr lang="el-GR" i="1" dirty="0"/>
              <a:t>Σου φαίνεται ότι ένας διαθέτης που έσβησε τα ονόματα των κληρονόμων του επιθυμούσε η διαθήκη του να παραμείνει ισχυρή</a:t>
            </a:r>
            <a:r>
              <a:rPr lang="el-GR" dirty="0"/>
              <a:t>;" Ο </a:t>
            </a:r>
            <a:r>
              <a:rPr lang="en-US" dirty="0"/>
              <a:t>Cornelius </a:t>
            </a:r>
            <a:r>
              <a:rPr lang="en-US" dirty="0" err="1"/>
              <a:t>Priscianus</a:t>
            </a:r>
            <a:r>
              <a:rPr lang="en-US" dirty="0"/>
              <a:t>, </a:t>
            </a:r>
            <a:r>
              <a:rPr lang="el-GR" dirty="0"/>
              <a:t>δικηγόρος του Leo, είπε: "</a:t>
            </a:r>
            <a:r>
              <a:rPr lang="en-US" i="1" dirty="0"/>
              <a:t>O </a:t>
            </a:r>
            <a:r>
              <a:rPr lang="el-GR" i="1" dirty="0"/>
              <a:t>διαθέτης </a:t>
            </a:r>
            <a:r>
              <a:rPr lang="el-GR" i="1" dirty="0" smtClean="0"/>
              <a:t>έσβησε </a:t>
            </a:r>
            <a:r>
              <a:rPr lang="el-GR" i="1" dirty="0"/>
              <a:t>μόνον τα ονόματα των κληρονόμων</a:t>
            </a:r>
            <a:r>
              <a:rPr lang="el-GR" dirty="0"/>
              <a:t>". Ο </a:t>
            </a:r>
            <a:r>
              <a:rPr lang="el-GR" dirty="0" err="1"/>
              <a:t>Calpernius</a:t>
            </a:r>
            <a:r>
              <a:rPr lang="el-GR" dirty="0"/>
              <a:t> Longinus, δικηγόρος του Δημοσίου, απάντησε: "</a:t>
            </a:r>
            <a:r>
              <a:rPr lang="el-GR" i="1" dirty="0"/>
              <a:t>Καμία διαθήκη δεν είναι ισχυρή στην οποία δεν ορίζεται κληρονόμος</a:t>
            </a:r>
            <a:r>
              <a:rPr lang="el-GR" dirty="0"/>
              <a:t>". Ο </a:t>
            </a:r>
            <a:r>
              <a:rPr lang="el-GR" dirty="0" err="1"/>
              <a:t>Priscianus</a:t>
            </a:r>
            <a:r>
              <a:rPr lang="el-GR" dirty="0"/>
              <a:t> πρόσθεσε, "</a:t>
            </a:r>
            <a:r>
              <a:rPr lang="el-GR" i="1" dirty="0"/>
              <a:t>Απελευθέρωσε μερικούς δούλους και </a:t>
            </a:r>
            <a:r>
              <a:rPr lang="el-GR" i="1" dirty="0" err="1"/>
              <a:t>κατέλειπε</a:t>
            </a:r>
            <a:r>
              <a:rPr lang="el-GR" i="1" dirty="0"/>
              <a:t> κληροδοσίες</a:t>
            </a:r>
            <a:r>
              <a:rPr lang="el-GR" dirty="0"/>
              <a:t>". Ο Αυτοκράτορας Αντωνίνος, αφού ζήτησε από τα μέρη να αποσυρθούν ενόσω εξέταζε το ζήτημα, και αφού τους κάλεσε πάλι, είπε: "</a:t>
            </a:r>
            <a:r>
              <a:rPr lang="el-GR" i="1" dirty="0"/>
              <a:t>Η παρούσα υπόθεση φαίνεται να καλεί για ήπια ερμηνεία, και επομένως θεωρούμε ότι ο διαθέτης Ν</a:t>
            </a:r>
            <a:r>
              <a:rPr lang="en-US" i="1" dirty="0"/>
              <a:t>epos </a:t>
            </a:r>
            <a:r>
              <a:rPr lang="el-GR" i="1" dirty="0"/>
              <a:t>είχε την πρόθεση να ακυρώσει μόνον το μέρος της διαθήκης του που διέγραψε.</a:t>
            </a:r>
            <a:r>
              <a:rPr lang="el-GR" dirty="0"/>
              <a:t>" Είχε διαγράψει ειδικότερα το όνομα ενός δούλου που είχε διατάξει να απελευθερωθεί. Ο Αντωνίνος όρισε σε </a:t>
            </a:r>
            <a:r>
              <a:rPr lang="en-US" i="1" dirty="0" err="1"/>
              <a:t>rescriptum</a:t>
            </a:r>
            <a:r>
              <a:rPr lang="en-US" dirty="0"/>
              <a:t> </a:t>
            </a:r>
            <a:r>
              <a:rPr lang="el-GR" dirty="0"/>
              <a:t>ότι ο δούλος, παρ' όλα αυτά, θα ελευθερωνόταν. Αποφάσισε έτσι ενόψει της προτεραιότητας που δίδεται στην ελευθερία </a:t>
            </a:r>
            <a:r>
              <a:rPr lang="en-US" dirty="0"/>
              <a:t>(</a:t>
            </a:r>
            <a:r>
              <a:rPr lang="en-US" i="1" dirty="0"/>
              <a:t>favor </a:t>
            </a:r>
            <a:r>
              <a:rPr lang="en-US" i="1" dirty="0" err="1"/>
              <a:t>libertatis</a:t>
            </a:r>
            <a:r>
              <a:rPr lang="en-US" dirty="0"/>
              <a:t>)</a:t>
            </a:r>
            <a:r>
              <a:rPr lang="en-US" dirty="0" smtClean="0"/>
              <a:t>.”</a:t>
            </a:r>
            <a:endParaRPr lang="en-US" dirty="0"/>
          </a:p>
        </p:txBody>
      </p:sp>
    </p:spTree>
    <p:extLst>
      <p:ext uri="{BB962C8B-B14F-4D97-AF65-F5344CB8AC3E}">
        <p14:creationId xmlns:p14="http://schemas.microsoft.com/office/powerpoint/2010/main" val="10619683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Δικαστική ανεξαρτησία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Οι </a:t>
            </a:r>
            <a:r>
              <a:rPr lang="el-GR" dirty="0"/>
              <a:t>δικαστές, κατά τον Ιουστινιανό, όπως αναφέρεται στο κατωτέρω χωρίο του Κώδικα, έχαιραν αξιοσημείωτης ανεξαρτησίας και όφειλαν να </a:t>
            </a:r>
            <a:r>
              <a:rPr lang="el-GR" dirty="0" err="1"/>
              <a:t>υπακούουν</a:t>
            </a:r>
            <a:r>
              <a:rPr lang="el-GR" dirty="0"/>
              <a:t> μόνο στο νόμο, χωρίς ούτε οι απόψεις του ιδίου του Αυτοκράτορα και των άλλων ανώτατων δημοσίων λειτουργών, ούτε τα νομολογιακά προηγούμενα, να είναι δεσμευτικά για αυτούς κατά την απονομή της δικαιοσύνης. </a:t>
            </a:r>
            <a:endParaRPr lang="el-GR" dirty="0" smtClean="0"/>
          </a:p>
          <a:p>
            <a:r>
              <a:rPr lang="el-GR" i="1" dirty="0"/>
              <a:t>"Κανένας δικαστής ή διαιτητής δεν υποχρεούται να ακολουθεί ως προηγούμενο την συμβουλευτική γνώμη του αυτοκράτορα εάν δεν θεωρεί ότι είναι ορθή, πολύ περισσότερο δε τις απαντήσεις των </a:t>
            </a:r>
            <a:r>
              <a:rPr lang="el-GR" i="1" dirty="0" err="1"/>
              <a:t>σπουδαιότατων</a:t>
            </a:r>
            <a:r>
              <a:rPr lang="el-GR" i="1" dirty="0"/>
              <a:t> </a:t>
            </a:r>
            <a:r>
              <a:rPr lang="en-US" i="1" dirty="0" err="1"/>
              <a:t>Praefecti</a:t>
            </a:r>
            <a:r>
              <a:rPr lang="en-US" i="1" dirty="0"/>
              <a:t> </a:t>
            </a:r>
            <a:r>
              <a:rPr lang="el-GR" i="1" dirty="0"/>
              <a:t>ή άλλων δημόσιων λειτουργών ή ακόμα και τα δικαστικά προηγούμενα των </a:t>
            </a:r>
            <a:r>
              <a:rPr lang="el-GR" i="1" dirty="0" err="1"/>
              <a:t>σπουδαιότατων</a:t>
            </a:r>
            <a:r>
              <a:rPr lang="el-GR" i="1" dirty="0"/>
              <a:t> </a:t>
            </a:r>
            <a:r>
              <a:rPr lang="en-US" i="1" dirty="0" err="1"/>
              <a:t>Praefecti</a:t>
            </a:r>
            <a:r>
              <a:rPr lang="en-US" i="1" dirty="0"/>
              <a:t> </a:t>
            </a:r>
            <a:r>
              <a:rPr lang="el-GR" i="1" dirty="0"/>
              <a:t>ή άλλων ανώτατων δημοσίων λειτουργών. Γιατί δεν πρέπει, εάν έκριναν εσφαλμένα, αυτό το σφάλμα να επεκτείνεται και σε άλλη ένδικη υπόθεση, αλλά να δικάζουν σύμφωνα με το νόμο. Δίδουμε εντολή ότι όλοι οι δικαστές μας πρέπει να ακολουθούν τα βήματα της αλήθειας, του δικαίου και της δικαιοσύνης</a:t>
            </a:r>
            <a:r>
              <a:rPr lang="el-GR" dirty="0"/>
              <a:t>." Ο </a:t>
            </a:r>
            <a:r>
              <a:rPr lang="el-GR" dirty="0" err="1"/>
              <a:t>Aυτοκράτορας</a:t>
            </a:r>
            <a:r>
              <a:rPr lang="el-GR" dirty="0"/>
              <a:t> Ιουστινιανός προς το Δημοσθένη, </a:t>
            </a:r>
            <a:r>
              <a:rPr lang="en-US" dirty="0" err="1"/>
              <a:t>Praefectus</a:t>
            </a:r>
            <a:r>
              <a:rPr lang="en-US" dirty="0"/>
              <a:t> </a:t>
            </a:r>
            <a:r>
              <a:rPr lang="en-US" dirty="0" err="1"/>
              <a:t>Praetorio</a:t>
            </a:r>
            <a:r>
              <a:rPr lang="en-US" dirty="0"/>
              <a:t>, </a:t>
            </a:r>
            <a:r>
              <a:rPr lang="el-GR" dirty="0"/>
              <a:t>30/10/529, </a:t>
            </a:r>
            <a:r>
              <a:rPr lang="en-US" dirty="0"/>
              <a:t>C.7.45.13 </a:t>
            </a:r>
            <a:endParaRPr lang="el-GR" dirty="0"/>
          </a:p>
          <a:p>
            <a:endParaRPr lang="el-GR" dirty="0"/>
          </a:p>
        </p:txBody>
      </p:sp>
    </p:spTree>
    <p:extLst>
      <p:ext uri="{BB962C8B-B14F-4D97-AF65-F5344CB8AC3E}">
        <p14:creationId xmlns:p14="http://schemas.microsoft.com/office/powerpoint/2010/main" val="1564964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Έδρες δικαστηρίων </a:t>
            </a:r>
            <a:endParaRPr lang="en-US" dirty="0"/>
          </a:p>
        </p:txBody>
      </p:sp>
      <p:sp>
        <p:nvSpPr>
          <p:cNvPr id="3" name="Content Placeholder 2"/>
          <p:cNvSpPr>
            <a:spLocks noGrp="1"/>
          </p:cNvSpPr>
          <p:nvPr>
            <p:ph idx="1"/>
          </p:nvPr>
        </p:nvSpPr>
        <p:spPr/>
        <p:txBody>
          <a:bodyPr/>
          <a:lstStyle/>
          <a:p>
            <a:r>
              <a:rPr lang="el-GR" dirty="0"/>
              <a:t>Ο όρος </a:t>
            </a:r>
            <a:r>
              <a:rPr lang="fr-FR" i="1" dirty="0" err="1"/>
              <a:t>curia</a:t>
            </a:r>
            <a:r>
              <a:rPr lang="el-GR" i="1" dirty="0"/>
              <a:t>,</a:t>
            </a:r>
            <a:r>
              <a:rPr lang="el-GR" dirty="0"/>
              <a:t> που χρησιμοποιείται σήμερα με την έννοια του δικαστηρίου, αρχικά σημαίνει κάθε "δημόσια συνάθροιση" (π.χ. λαϊκής συνέλευσης) κατά την οποία συζητούνται υποθέσεις και λαμβάνονται αποφάσεις</a:t>
            </a:r>
            <a:r>
              <a:rPr lang="el-GR" dirty="0" smtClean="0"/>
              <a:t>.</a:t>
            </a:r>
          </a:p>
          <a:p>
            <a:r>
              <a:rPr lang="el-GR" dirty="0" smtClean="0"/>
              <a:t> </a:t>
            </a:r>
            <a:r>
              <a:rPr lang="fr-FR" i="1" dirty="0" err="1"/>
              <a:t>Curia</a:t>
            </a:r>
            <a:r>
              <a:rPr lang="en-US" i="1" dirty="0"/>
              <a:t>e</a:t>
            </a:r>
            <a:r>
              <a:rPr lang="el-GR" dirty="0"/>
              <a:t> ονομάζονται αργότερα οι τόποι λήψεως παρόμοιων δημόσιων αποφάσεων, όπως η Σύγκλητος (που επί Ηγεμονίας ενεργεί και ως δικαστήριο των μελών της). </a:t>
            </a:r>
            <a:endParaRPr lang="en-US" dirty="0"/>
          </a:p>
        </p:txBody>
      </p:sp>
    </p:spTree>
    <p:extLst>
      <p:ext uri="{BB962C8B-B14F-4D97-AF65-F5344CB8AC3E}">
        <p14:creationId xmlns:p14="http://schemas.microsoft.com/office/powerpoint/2010/main" val="26450686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Curia</a:t>
            </a:r>
            <a:r>
              <a:rPr lang="fr-CA" dirty="0" smtClean="0"/>
              <a:t> Julia</a:t>
            </a:r>
            <a:endParaRPr lang="en-US" dirty="0"/>
          </a:p>
        </p:txBody>
      </p:sp>
      <p:pic>
        <p:nvPicPr>
          <p:cNvPr id="4" name="Content Placeholder 3"/>
          <p:cNvPicPr>
            <a:picLocks noGrp="1" noChangeAspect="1"/>
          </p:cNvPicPr>
          <p:nvPr>
            <p:ph idx="1"/>
          </p:nvPr>
        </p:nvPicPr>
        <p:blipFill>
          <a:blip r:embed="rId2"/>
          <a:srcRect l="-20346" r="-20346"/>
          <a:stretch>
            <a:fillRect/>
          </a:stretch>
        </p:blipFill>
        <p:spPr>
          <a:xfrm>
            <a:off x="-743824" y="1417638"/>
            <a:ext cx="7620000" cy="4800600"/>
          </a:xfrm>
        </p:spPr>
      </p:pic>
      <p:pic>
        <p:nvPicPr>
          <p:cNvPr id="5" name="Picture 4"/>
          <p:cNvPicPr>
            <a:picLocks noChangeAspect="1"/>
          </p:cNvPicPr>
          <p:nvPr/>
        </p:nvPicPr>
        <p:blipFill>
          <a:blip r:embed="rId3"/>
          <a:stretch>
            <a:fillRect/>
          </a:stretch>
        </p:blipFill>
        <p:spPr>
          <a:xfrm>
            <a:off x="5742705" y="4724400"/>
            <a:ext cx="2794000" cy="2133600"/>
          </a:xfrm>
          <a:prstGeom prst="rect">
            <a:avLst/>
          </a:prstGeom>
        </p:spPr>
      </p:pic>
      <p:pic>
        <p:nvPicPr>
          <p:cNvPr id="6" name="Picture 5"/>
          <p:cNvPicPr>
            <a:picLocks noChangeAspect="1"/>
          </p:cNvPicPr>
          <p:nvPr/>
        </p:nvPicPr>
        <p:blipFill>
          <a:blip r:embed="rId4"/>
          <a:stretch>
            <a:fillRect/>
          </a:stretch>
        </p:blipFill>
        <p:spPr>
          <a:xfrm>
            <a:off x="5747432" y="101101"/>
            <a:ext cx="2789273" cy="2633074"/>
          </a:xfrm>
          <a:prstGeom prst="rect">
            <a:avLst/>
          </a:prstGeom>
        </p:spPr>
      </p:pic>
    </p:spTree>
    <p:extLst>
      <p:ext uri="{BB962C8B-B14F-4D97-AF65-F5344CB8AC3E}">
        <p14:creationId xmlns:p14="http://schemas.microsoft.com/office/powerpoint/2010/main" val="35611073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Ο Πραίτορας διεξάγει την προδικασία σε ανοιχτό χώρο, στη </a:t>
            </a:r>
            <a:r>
              <a:rPr lang="fr-FR" i="1" dirty="0" err="1"/>
              <a:t>Rostra</a:t>
            </a:r>
            <a:r>
              <a:rPr lang="el-GR" dirty="0"/>
              <a:t>, το δημόσιο βήμα των ρητόρων που βρίσκεται μπροστά στη Σύγκλητο. </a:t>
            </a:r>
            <a:endParaRPr lang="fr-CA" dirty="0" smtClean="0"/>
          </a:p>
          <a:p>
            <a:endParaRPr lang="fr-CA" dirty="0"/>
          </a:p>
          <a:p>
            <a:endParaRPr lang="fr-CA" dirty="0"/>
          </a:p>
          <a:p>
            <a:endParaRPr lang="en-US" dirty="0"/>
          </a:p>
        </p:txBody>
      </p:sp>
      <p:pic>
        <p:nvPicPr>
          <p:cNvPr id="4" name="Picture 3"/>
          <p:cNvPicPr>
            <a:picLocks noChangeAspect="1"/>
          </p:cNvPicPr>
          <p:nvPr/>
        </p:nvPicPr>
        <p:blipFill>
          <a:blip r:embed="rId2"/>
          <a:stretch>
            <a:fillRect/>
          </a:stretch>
        </p:blipFill>
        <p:spPr>
          <a:xfrm>
            <a:off x="0" y="3206245"/>
            <a:ext cx="4095713" cy="2730475"/>
          </a:xfrm>
          <a:prstGeom prst="rect">
            <a:avLst/>
          </a:prstGeom>
        </p:spPr>
      </p:pic>
      <p:pic>
        <p:nvPicPr>
          <p:cNvPr id="6" name="Picture 5"/>
          <p:cNvPicPr>
            <a:picLocks noChangeAspect="1"/>
          </p:cNvPicPr>
          <p:nvPr/>
        </p:nvPicPr>
        <p:blipFill>
          <a:blip r:embed="rId3"/>
          <a:stretch>
            <a:fillRect/>
          </a:stretch>
        </p:blipFill>
        <p:spPr>
          <a:xfrm>
            <a:off x="4133297" y="3206245"/>
            <a:ext cx="3943903" cy="2957927"/>
          </a:xfrm>
          <a:prstGeom prst="rect">
            <a:avLst/>
          </a:prstGeom>
        </p:spPr>
      </p:pic>
    </p:spTree>
    <p:extLst>
      <p:ext uri="{BB962C8B-B14F-4D97-AF65-F5344CB8AC3E}">
        <p14:creationId xmlns:p14="http://schemas.microsoft.com/office/powerpoint/2010/main" val="29926485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Αρχικά οι δίκες δεν λαμβάνουν χώρα σε ειδικά κτίρια, καθώς θεωρείται ότι το δικαστήριο υφίσταται </a:t>
            </a:r>
            <a:r>
              <a:rPr lang="el-GR" dirty="0" err="1"/>
              <a:t>εφ</a:t>
            </a:r>
            <a:r>
              <a:rPr lang="el-GR" dirty="0"/>
              <a:t>’ όσον έχει συγκληθεί νομίμως, στον τόπο που επιλέγει να δικάσει ο ορισθείς από τον Πραίτορα δικαστής και όπου παρίστανται οι διάδικοι. </a:t>
            </a:r>
            <a:endParaRPr lang="fr-CA" dirty="0" smtClean="0"/>
          </a:p>
          <a:p>
            <a:r>
              <a:rPr lang="el-GR" dirty="0" smtClean="0"/>
              <a:t>Συνήθως </a:t>
            </a:r>
            <a:r>
              <a:rPr lang="el-GR" dirty="0"/>
              <a:t>επί </a:t>
            </a:r>
            <a:r>
              <a:rPr lang="en-US" i="1" dirty="0"/>
              <a:t>Res publica</a:t>
            </a:r>
            <a:r>
              <a:rPr lang="el-GR" dirty="0"/>
              <a:t> οι δικαστές δίκαζαν στην καρδιά του </a:t>
            </a:r>
            <a:r>
              <a:rPr lang="en-US" i="1" dirty="0"/>
              <a:t>Forum</a:t>
            </a:r>
            <a:r>
              <a:rPr lang="el-GR" dirty="0"/>
              <a:t>, στο </a:t>
            </a:r>
            <a:r>
              <a:rPr lang="fr-FR" i="1" dirty="0" err="1"/>
              <a:t>Comitium</a:t>
            </a:r>
            <a:r>
              <a:rPr lang="el-GR" dirty="0"/>
              <a:t>, σε κοινή θέα. Με την αύξηση του αριθμού των δικών επί Ηγεμονίας, δημιουργούνται στο </a:t>
            </a:r>
            <a:r>
              <a:rPr lang="fr-FR" i="1" dirty="0"/>
              <a:t>Forum</a:t>
            </a:r>
            <a:r>
              <a:rPr lang="el-GR" dirty="0"/>
              <a:t> πρόχειρες κατασκευές που ονομάζονται </a:t>
            </a:r>
            <a:r>
              <a:rPr lang="fr-FR" i="1" dirty="0"/>
              <a:t>Tribunal</a:t>
            </a:r>
            <a:r>
              <a:rPr lang="el-GR" dirty="0"/>
              <a:t> (εξέδρα), επί των οποίων διεξάγονται οι δίκες σε κοινή θέα. </a:t>
            </a:r>
            <a:endParaRPr lang="en-US" dirty="0"/>
          </a:p>
        </p:txBody>
      </p:sp>
      <p:pic>
        <p:nvPicPr>
          <p:cNvPr id="4" name="Picture 3"/>
          <p:cNvPicPr>
            <a:picLocks noChangeAspect="1"/>
          </p:cNvPicPr>
          <p:nvPr/>
        </p:nvPicPr>
        <p:blipFill>
          <a:blip r:embed="rId2"/>
          <a:stretch>
            <a:fillRect/>
          </a:stretch>
        </p:blipFill>
        <p:spPr>
          <a:xfrm>
            <a:off x="2380105" y="5121486"/>
            <a:ext cx="3485257" cy="1736514"/>
          </a:xfrm>
          <a:prstGeom prst="rect">
            <a:avLst/>
          </a:prstGeom>
        </p:spPr>
      </p:pic>
    </p:spTree>
    <p:extLst>
      <p:ext uri="{BB962C8B-B14F-4D97-AF65-F5344CB8AC3E}">
        <p14:creationId xmlns:p14="http://schemas.microsoft.com/office/powerpoint/2010/main" val="212150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t>Από την αυτοδικία στην κρατική ρύθμιση της ικανοποίησης </a:t>
            </a:r>
            <a:r>
              <a:rPr lang="el-GR" sz="2800" b="1" dirty="0" smtClean="0"/>
              <a:t>δικαιώματος </a:t>
            </a:r>
            <a:endParaRPr lang="en-US" sz="2800" dirty="0"/>
          </a:p>
        </p:txBody>
      </p:sp>
      <p:sp>
        <p:nvSpPr>
          <p:cNvPr id="3" name="Content Placeholder 2"/>
          <p:cNvSpPr>
            <a:spLocks noGrp="1"/>
          </p:cNvSpPr>
          <p:nvPr>
            <p:ph idx="1"/>
          </p:nvPr>
        </p:nvSpPr>
        <p:spPr/>
        <p:txBody>
          <a:bodyPr>
            <a:normAutofit lnSpcReduction="10000"/>
          </a:bodyPr>
          <a:lstStyle/>
          <a:p>
            <a:r>
              <a:rPr lang="el-GR" dirty="0" smtClean="0"/>
              <a:t>Η </a:t>
            </a:r>
            <a:r>
              <a:rPr lang="el-GR" dirty="0"/>
              <a:t>απονομή της δικαιοσύνης αποτελούσε κατά κάποιον τρόπο την εξέλιξη και ρύθμιση της αυτοδικίας από το κράτος. </a:t>
            </a:r>
            <a:endParaRPr lang="el-GR" dirty="0" smtClean="0"/>
          </a:p>
          <a:p>
            <a:r>
              <a:rPr lang="el-GR" dirty="0" smtClean="0"/>
              <a:t>Η </a:t>
            </a:r>
            <a:r>
              <a:rPr lang="el-GR" dirty="0"/>
              <a:t>αυτοδύναμη ικανοποίηση δικαιωμάτων μέσω της χρήσης βίας αποτελεί σε κάθε αρχαϊκή κοινωνία την πρώτη μορφή “δικαιοσύνης</a:t>
            </a:r>
            <a:r>
              <a:rPr lang="el-GR" dirty="0" smtClean="0"/>
              <a:t>”</a:t>
            </a:r>
          </a:p>
          <a:p>
            <a:r>
              <a:rPr lang="el-GR" dirty="0" smtClean="0"/>
              <a:t>λόγω </a:t>
            </a:r>
            <a:r>
              <a:rPr lang="el-GR" dirty="0"/>
              <a:t>των κινδύνων που εγκυμονούσε για τα αδύναμα μέρη, προοδευτικά αντικαθίσταται από κανόνες που διέπουν την ικανοποίηση των δικαιωμάτων υπό την εποπτεία κρατικών λειτουργών. </a:t>
            </a:r>
            <a:endParaRPr lang="el-GR" dirty="0" smtClean="0"/>
          </a:p>
          <a:p>
            <a:r>
              <a:rPr lang="el-GR" dirty="0" smtClean="0"/>
              <a:t>Χαρακτηριστικό </a:t>
            </a:r>
            <a:r>
              <a:rPr lang="el-GR" dirty="0"/>
              <a:t>της ρωμαϊκής απονομής της δικαιοσύνης, για πολλούς αιώνες, ήταν ο έντονα ιδιωτικός χαρακτήρας της, καθώς η κίνηση της διαδικασίας, η κλήτευση στο δικαστήριο, η εκτέλεση της απόφασης γινόταν με πρωτοβουλία των διαδίκων</a:t>
            </a:r>
            <a:r>
              <a:rPr lang="el-GR" dirty="0" smtClean="0"/>
              <a:t>.</a:t>
            </a:r>
          </a:p>
          <a:p>
            <a:endParaRPr lang="en-US" dirty="0"/>
          </a:p>
        </p:txBody>
      </p:sp>
    </p:spTree>
    <p:extLst>
      <p:ext uri="{BB962C8B-B14F-4D97-AF65-F5344CB8AC3E}">
        <p14:creationId xmlns:p14="http://schemas.microsoft.com/office/powerpoint/2010/main" val="142697267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l-GR" dirty="0"/>
              <a:t>Πολυμελή δικαστήρια στεγάζουν την ίδια περίοδο οι Βασιλικές, μεγάλα κτίρια πολλαπλών χρήσεων που χτίζονται στο </a:t>
            </a:r>
            <a:r>
              <a:rPr lang="en-US" i="1" dirty="0"/>
              <a:t>Forum</a:t>
            </a:r>
            <a:r>
              <a:rPr lang="el-GR" dirty="0"/>
              <a:t>, οι ενιαίοι χώροι των οποίων χωρίζονταν με ξύλινα ή υφασμάτινα χωρίσματα ώστε να διαμορφωθούν περισσότερες αίθουσες, ανάλογα με τον αριθμό των δικαστικών συνθέσεων. </a:t>
            </a:r>
            <a:endParaRPr lang="fr-CA" dirty="0" smtClean="0"/>
          </a:p>
          <a:p>
            <a:r>
              <a:rPr lang="el-GR" dirty="0" smtClean="0"/>
              <a:t>Οι </a:t>
            </a:r>
            <a:r>
              <a:rPr lang="el-GR" dirty="0"/>
              <a:t>συνεδριάσεις είναι πάντα ανοιχτές στο κοινό και συγκεντρώνουν πλήθος ακροατηρίου (</a:t>
            </a:r>
            <a:r>
              <a:rPr lang="fr-FR" i="1" dirty="0"/>
              <a:t>corona</a:t>
            </a:r>
            <a:r>
              <a:rPr lang="el-GR" dirty="0"/>
              <a:t>), που προστρέχει για να ακούσει τις αγορεύσεις ιδίως διάσημων δικηγόρων και υποθέσεις με σκανδαλοθηρικό ενδιαφέρον στις οποίες εμπλέκονται "επώνυμοι" Ρωμαίοι. </a:t>
            </a:r>
          </a:p>
        </p:txBody>
      </p:sp>
    </p:spTree>
    <p:extLst>
      <p:ext uri="{BB962C8B-B14F-4D97-AF65-F5344CB8AC3E}">
        <p14:creationId xmlns:p14="http://schemas.microsoft.com/office/powerpoint/2010/main" val="22819453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Basilica Julia</a:t>
            </a:r>
            <a:endParaRPr lang="en-US" dirty="0"/>
          </a:p>
        </p:txBody>
      </p:sp>
      <p:pic>
        <p:nvPicPr>
          <p:cNvPr id="4" name="Content Placeholder 3"/>
          <p:cNvPicPr>
            <a:picLocks noGrp="1" noChangeAspect="1"/>
          </p:cNvPicPr>
          <p:nvPr>
            <p:ph idx="1"/>
          </p:nvPr>
        </p:nvPicPr>
        <p:blipFill>
          <a:blip r:embed="rId2"/>
          <a:srcRect t="8000" b="8000"/>
          <a:stretch>
            <a:fillRect/>
          </a:stretch>
        </p:blipFill>
        <p:spPr>
          <a:xfrm>
            <a:off x="457200" y="1600200"/>
            <a:ext cx="4109448" cy="2588952"/>
          </a:xfrm>
        </p:spPr>
      </p:pic>
      <p:pic>
        <p:nvPicPr>
          <p:cNvPr id="5" name="Picture 4"/>
          <p:cNvPicPr>
            <a:picLocks noChangeAspect="1"/>
          </p:cNvPicPr>
          <p:nvPr/>
        </p:nvPicPr>
        <p:blipFill>
          <a:blip r:embed="rId3"/>
          <a:stretch>
            <a:fillRect/>
          </a:stretch>
        </p:blipFill>
        <p:spPr>
          <a:xfrm>
            <a:off x="457200" y="4189152"/>
            <a:ext cx="4409310" cy="2324909"/>
          </a:xfrm>
          <a:prstGeom prst="rect">
            <a:avLst/>
          </a:prstGeom>
        </p:spPr>
      </p:pic>
      <p:pic>
        <p:nvPicPr>
          <p:cNvPr id="6" name="Picture 5"/>
          <p:cNvPicPr>
            <a:picLocks noChangeAspect="1"/>
          </p:cNvPicPr>
          <p:nvPr/>
        </p:nvPicPr>
        <p:blipFill>
          <a:blip r:embed="rId4"/>
          <a:stretch>
            <a:fillRect/>
          </a:stretch>
        </p:blipFill>
        <p:spPr>
          <a:xfrm>
            <a:off x="4722091" y="2892247"/>
            <a:ext cx="3840375" cy="2281183"/>
          </a:xfrm>
          <a:prstGeom prst="rect">
            <a:avLst/>
          </a:prstGeom>
        </p:spPr>
      </p:pic>
    </p:spTree>
    <p:extLst>
      <p:ext uri="{BB962C8B-B14F-4D97-AF65-F5344CB8AC3E}">
        <p14:creationId xmlns:p14="http://schemas.microsoft.com/office/powerpoint/2010/main" val="3069386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Ο Πλίνιος ο νεώτερος, ο οποίος υπερασπίζεται στη Ρώμη μία κληρονόμο σε μία πολύκροτη δίκη, </a:t>
            </a:r>
            <a:r>
              <a:rPr lang="el-GR" dirty="0" smtClean="0"/>
              <a:t>όπου ο  80 ετών πατέρας της την αποκλήρωσε δέκα ημέρες μετά το γάμο του με τη νεαρά σύζυγό του, περιγράφει </a:t>
            </a:r>
            <a:r>
              <a:rPr lang="el-GR" dirty="0"/>
              <a:t>τον επικίνδυνο συνωστισμό που επικρατεί στην βασιλική του δικαστηρίου, έως τους εξώστες. </a:t>
            </a:r>
            <a:endParaRPr lang="fr-CA" dirty="0" smtClean="0"/>
          </a:p>
          <a:p>
            <a:r>
              <a:rPr lang="el-GR" dirty="0" smtClean="0"/>
              <a:t>Συμβουλεύει </a:t>
            </a:r>
            <a:r>
              <a:rPr lang="el-GR" dirty="0"/>
              <a:t>τους Πραίτορες να κάνουν υπομονή, καθώς πολλά απ’ όσα θα ακούσουν μπορεί να είναι άσχετα με την υπόθεση, αλλά είναι καλύτερο αυτό παρά να αποσιωπηθούν και τα ουσιώδη </a:t>
            </a:r>
            <a:endParaRPr lang="en-US" dirty="0"/>
          </a:p>
        </p:txBody>
      </p:sp>
    </p:spTree>
    <p:extLst>
      <p:ext uri="{BB962C8B-B14F-4D97-AF65-F5344CB8AC3E}">
        <p14:creationId xmlns:p14="http://schemas.microsoft.com/office/powerpoint/2010/main" val="5194485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Δικαστικό ημερολόγιο και ωράριο</a:t>
            </a:r>
            <a:r>
              <a:rPr lang="el-GR" dirty="0"/>
              <a:t> </a:t>
            </a:r>
            <a:endParaRPr lang="en-US" dirty="0"/>
          </a:p>
        </p:txBody>
      </p:sp>
      <p:sp>
        <p:nvSpPr>
          <p:cNvPr id="3" name="Content Placeholder 2"/>
          <p:cNvSpPr>
            <a:spLocks noGrp="1"/>
          </p:cNvSpPr>
          <p:nvPr>
            <p:ph idx="1"/>
          </p:nvPr>
        </p:nvSpPr>
        <p:spPr/>
        <p:txBody>
          <a:bodyPr>
            <a:normAutofit fontScale="92500"/>
          </a:bodyPr>
          <a:lstStyle/>
          <a:p>
            <a:r>
              <a:rPr lang="el-GR" dirty="0"/>
              <a:t>Ο </a:t>
            </a:r>
            <a:r>
              <a:rPr lang="el-GR" dirty="0" err="1"/>
              <a:t>Πραίτωρ</a:t>
            </a:r>
            <a:r>
              <a:rPr lang="el-GR" dirty="0"/>
              <a:t> ασκούσε τα καθήκοντά του μόνον κατά τις ημέρες που θεωρούνται από τους Ρωμαίους ευοίωνες (</a:t>
            </a:r>
            <a:r>
              <a:rPr lang="en-US" i="1" dirty="0"/>
              <a:t>dies </a:t>
            </a:r>
            <a:r>
              <a:rPr lang="en-US" i="1" dirty="0" err="1"/>
              <a:t>fasti</a:t>
            </a:r>
            <a:r>
              <a:rPr lang="el-GR" dirty="0"/>
              <a:t>). Τα δικαστήρια συνεδριάζουν οποτεδήποτε, πλην των ημερών δημοσίων αγώνων (που είναι αρκετές, έως και το 1/3 του έτους). </a:t>
            </a:r>
            <a:endParaRPr lang="el-GR" dirty="0" smtClean="0"/>
          </a:p>
          <a:p>
            <a:r>
              <a:rPr lang="el-GR" dirty="0" smtClean="0"/>
              <a:t>Οι </a:t>
            </a:r>
            <a:r>
              <a:rPr lang="el-GR" dirty="0"/>
              <a:t>δίκες διεξάγονται από την ανατολή έως τη δύση του ηλίου, ενίοτε όμως έως διαρκούν έως τη νύχτα. Αν παρίσταται ανάγκη αναβολής (κάτι σύνηθες), η παρουσία των μερών στην επόμενη δίκη διασφαλίζεται μέσω της παροχής εγγυήσεων (</a:t>
            </a:r>
            <a:r>
              <a:rPr lang="en-US" i="1" dirty="0" err="1"/>
              <a:t>vadimonium</a:t>
            </a:r>
            <a:r>
              <a:rPr lang="el-GR" dirty="0"/>
              <a:t>) εκ μέρους των διαδίκων ή τρίτων εγγυητών, με επίσημη υπόσχεσή τους</a:t>
            </a:r>
            <a:r>
              <a:rPr lang="el-GR" dirty="0" smtClean="0"/>
              <a:t>.</a:t>
            </a:r>
          </a:p>
          <a:p>
            <a:r>
              <a:rPr lang="el-GR" dirty="0" smtClean="0"/>
              <a:t> </a:t>
            </a:r>
            <a:r>
              <a:rPr lang="el-GR" dirty="0"/>
              <a:t>Ο δικαστής όφειλε να δικάσει εντός ορισμένου χρόνου και να απόσχει από την έκδοση αποφάσεως σε ορισμένες περιπτώσεις, π.χ. ασθένειας του διαδίκου. Εάν παραβίαζε τα καθήκοντά του, τα μέρη μπορούσαν να στραφούν με αγωγή εναντίον του </a:t>
            </a:r>
            <a:endParaRPr lang="en-US" dirty="0"/>
          </a:p>
        </p:txBody>
      </p:sp>
    </p:spTree>
    <p:extLst>
      <p:ext uri="{BB962C8B-B14F-4D97-AF65-F5344CB8AC3E}">
        <p14:creationId xmlns:p14="http://schemas.microsoft.com/office/powerpoint/2010/main" val="1431873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Διαδικαστικά έγγραφα </a:t>
            </a:r>
            <a:endParaRPr lang="en-US" dirty="0"/>
          </a:p>
        </p:txBody>
      </p:sp>
      <p:sp>
        <p:nvSpPr>
          <p:cNvPr id="3" name="Content Placeholder 2"/>
          <p:cNvSpPr>
            <a:spLocks noGrp="1"/>
          </p:cNvSpPr>
          <p:nvPr>
            <p:ph idx="1"/>
          </p:nvPr>
        </p:nvSpPr>
        <p:spPr>
          <a:xfrm>
            <a:off x="457200" y="1600200"/>
            <a:ext cx="7620000" cy="5257800"/>
          </a:xfrm>
        </p:spPr>
        <p:txBody>
          <a:bodyPr>
            <a:normAutofit fontScale="92500" lnSpcReduction="10000"/>
          </a:bodyPr>
          <a:lstStyle/>
          <a:p>
            <a:r>
              <a:rPr lang="el-GR" dirty="0"/>
              <a:t>Σε κέρινες πινακίδες (</a:t>
            </a:r>
            <a:r>
              <a:rPr lang="el-GR" i="1" dirty="0" err="1"/>
              <a:t>tabulae</a:t>
            </a:r>
            <a:r>
              <a:rPr lang="el-GR" i="1" dirty="0"/>
              <a:t> </a:t>
            </a:r>
            <a:r>
              <a:rPr lang="el-GR" i="1" dirty="0" err="1"/>
              <a:t>ceratae</a:t>
            </a:r>
            <a:r>
              <a:rPr lang="el-GR" dirty="0"/>
              <a:t>) οι οποίες έχουν βρεθεί ανασκαφικά, περιλαμβάνονται πάση φύσεως διαδικαστικές και άλλες πράξεις των Ρωμαίων διαδίκων: κλητεύσεις επί </a:t>
            </a:r>
            <a:r>
              <a:rPr lang="el-GR" dirty="0" err="1"/>
              <a:t>δικαστηρίω</a:t>
            </a:r>
            <a:r>
              <a:rPr lang="el-GR" dirty="0"/>
              <a:t>, υποσχέσεις εμφάνισης επί </a:t>
            </a:r>
            <a:r>
              <a:rPr lang="el-GR" dirty="0" err="1"/>
              <a:t>δικαστηρίω</a:t>
            </a:r>
            <a:r>
              <a:rPr lang="el-GR" dirty="0"/>
              <a:t> (</a:t>
            </a:r>
            <a:r>
              <a:rPr lang="el-GR" i="1" dirty="0" err="1"/>
              <a:t>vadimonia</a:t>
            </a:r>
            <a:r>
              <a:rPr lang="el-GR" dirty="0"/>
              <a:t>), βεβαιώσεις εμφάνισης διαδίκων, </a:t>
            </a:r>
            <a:r>
              <a:rPr lang="el-GR" dirty="0" err="1"/>
              <a:t>ορκοδοσίες</a:t>
            </a:r>
            <a:r>
              <a:rPr lang="el-GR" dirty="0"/>
              <a:t>, ένορκες δηλώσεις και καταθέσεις ενώπιον αρχόντων, συμφωνίες ορισμού δικαστών, προσδιορισμοί δικασίμων, δικαστικές αποφάσεις, εξώδικοι συμβιβασμοί και συμφωνίες για τη λήξη αντιδικίας. </a:t>
            </a:r>
            <a:endParaRPr lang="el-GR" dirty="0" smtClean="0"/>
          </a:p>
          <a:p>
            <a:r>
              <a:rPr lang="el-GR" dirty="0" smtClean="0"/>
              <a:t>Τα </a:t>
            </a:r>
            <a:r>
              <a:rPr lang="el-GR" dirty="0"/>
              <a:t>αρχαιολογικά αυτά τεκμήρια καταδεικνύουν ότι (αν και λιγότερο απ’ ό,τι στη σύγχρονη πρακτική), τα έγγραφα έπαιζαν σημαντικό ρόλο στην ρωμαϊκή δίκη, σε μεγαλύτερο βαθμό απ’ ότι πιστευόταν πριν τις σχετικές ανακαλύψεις, ιδίως για την καταγραφή των διαδικαστικών πράξεων και την πιστοποίηση δικονομικών ενεργειών κατά τις διάφορες φάσεις της ρωμαϊκής </a:t>
            </a:r>
            <a:r>
              <a:rPr lang="el-GR" dirty="0" smtClean="0"/>
              <a:t>δίκης</a:t>
            </a:r>
            <a:r>
              <a:rPr lang="en-US" dirty="0" smtClean="0"/>
              <a:t>.</a:t>
            </a:r>
            <a:endParaRPr lang="el-GR" dirty="0" smtClean="0"/>
          </a:p>
          <a:p>
            <a:r>
              <a:rPr lang="el-GR" dirty="0"/>
              <a:t>Οι δικαστικές διαφορές που καταγράφονται σε πινακίδες </a:t>
            </a:r>
            <a:r>
              <a:rPr lang="el-GR" dirty="0" smtClean="0"/>
              <a:t>που </a:t>
            </a:r>
            <a:r>
              <a:rPr lang="el-GR" dirty="0"/>
              <a:t>έχουν βρεθεί αφορούν κτηματικές διαφορές, επιστροφή προικώων, αμφισβήτηση (μεταξύ δύο γυναικών) του status της μίας ως απελεύθερης της </a:t>
            </a:r>
            <a:r>
              <a:rPr lang="el-GR" dirty="0" smtClean="0"/>
              <a:t>άλλης.</a:t>
            </a:r>
          </a:p>
          <a:p>
            <a:pPr marL="114300" indent="0">
              <a:buNone/>
            </a:pPr>
            <a:endParaRPr lang="el-GR" dirty="0" smtClean="0"/>
          </a:p>
          <a:p>
            <a:endParaRPr lang="en-US" dirty="0"/>
          </a:p>
        </p:txBody>
      </p:sp>
    </p:spTree>
    <p:extLst>
      <p:ext uri="{BB962C8B-B14F-4D97-AF65-F5344CB8AC3E}">
        <p14:creationId xmlns:p14="http://schemas.microsoft.com/office/powerpoint/2010/main" val="149677709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Tabulae</a:t>
            </a:r>
            <a:r>
              <a:rPr lang="fr-CA" dirty="0" smtClean="0"/>
              <a:t> </a:t>
            </a:r>
            <a:r>
              <a:rPr lang="fr-CA" dirty="0" err="1" smtClean="0"/>
              <a:t>ceratae</a:t>
            </a:r>
            <a:endParaRPr lang="en-US" dirty="0"/>
          </a:p>
        </p:txBody>
      </p:sp>
      <p:pic>
        <p:nvPicPr>
          <p:cNvPr id="4" name="Content Placeholder 3"/>
          <p:cNvPicPr>
            <a:picLocks noGrp="1" noChangeAspect="1"/>
          </p:cNvPicPr>
          <p:nvPr>
            <p:ph idx="1"/>
          </p:nvPr>
        </p:nvPicPr>
        <p:blipFill>
          <a:blip r:embed="rId2"/>
          <a:srcRect l="-11959" r="-11959"/>
          <a:stretch>
            <a:fillRect/>
          </a:stretch>
        </p:blipFill>
        <p:spPr>
          <a:xfrm>
            <a:off x="-670191" y="1417638"/>
            <a:ext cx="7620000" cy="4800600"/>
          </a:xfrm>
        </p:spPr>
      </p:pic>
      <p:pic>
        <p:nvPicPr>
          <p:cNvPr id="5" name="Picture 4"/>
          <p:cNvPicPr>
            <a:picLocks noChangeAspect="1"/>
          </p:cNvPicPr>
          <p:nvPr/>
        </p:nvPicPr>
        <p:blipFill>
          <a:blip r:embed="rId3"/>
          <a:stretch>
            <a:fillRect/>
          </a:stretch>
        </p:blipFill>
        <p:spPr>
          <a:xfrm>
            <a:off x="5954787" y="0"/>
            <a:ext cx="3289300" cy="2463800"/>
          </a:xfrm>
          <a:prstGeom prst="rect">
            <a:avLst/>
          </a:prstGeom>
        </p:spPr>
      </p:pic>
      <p:pic>
        <p:nvPicPr>
          <p:cNvPr id="6" name="Picture 5"/>
          <p:cNvPicPr>
            <a:picLocks noChangeAspect="1"/>
          </p:cNvPicPr>
          <p:nvPr/>
        </p:nvPicPr>
        <p:blipFill>
          <a:blip r:embed="rId4"/>
          <a:stretch>
            <a:fillRect/>
          </a:stretch>
        </p:blipFill>
        <p:spPr>
          <a:xfrm>
            <a:off x="6748383" y="4283224"/>
            <a:ext cx="2395617" cy="2574776"/>
          </a:xfrm>
          <a:prstGeom prst="rect">
            <a:avLst/>
          </a:prstGeom>
        </p:spPr>
      </p:pic>
      <p:pic>
        <p:nvPicPr>
          <p:cNvPr id="7" name="Picture 6"/>
          <p:cNvPicPr>
            <a:picLocks noChangeAspect="1"/>
          </p:cNvPicPr>
          <p:nvPr/>
        </p:nvPicPr>
        <p:blipFill>
          <a:blip r:embed="rId5"/>
          <a:stretch>
            <a:fillRect/>
          </a:stretch>
        </p:blipFill>
        <p:spPr>
          <a:xfrm>
            <a:off x="6026141" y="1923468"/>
            <a:ext cx="3146341" cy="2359756"/>
          </a:xfrm>
          <a:prstGeom prst="rect">
            <a:avLst/>
          </a:prstGeom>
        </p:spPr>
      </p:pic>
      <p:pic>
        <p:nvPicPr>
          <p:cNvPr id="8" name="Picture 7"/>
          <p:cNvPicPr>
            <a:picLocks noChangeAspect="1"/>
          </p:cNvPicPr>
          <p:nvPr/>
        </p:nvPicPr>
        <p:blipFill>
          <a:blip r:embed="rId6"/>
          <a:stretch>
            <a:fillRect/>
          </a:stretch>
        </p:blipFill>
        <p:spPr>
          <a:xfrm>
            <a:off x="4459043" y="4283223"/>
            <a:ext cx="2490765" cy="2662937"/>
          </a:xfrm>
          <a:prstGeom prst="rect">
            <a:avLst/>
          </a:prstGeom>
        </p:spPr>
      </p:pic>
    </p:spTree>
    <p:extLst>
      <p:ext uri="{BB962C8B-B14F-4D97-AF65-F5344CB8AC3E}">
        <p14:creationId xmlns:p14="http://schemas.microsoft.com/office/powerpoint/2010/main" val="73461282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Η δικαστική απόφαση</a:t>
            </a:r>
            <a:r>
              <a:rPr lang="el-GR" dirty="0"/>
              <a:t> </a:t>
            </a:r>
            <a:endParaRPr lang="en-US" dirty="0"/>
          </a:p>
        </p:txBody>
      </p:sp>
      <p:sp>
        <p:nvSpPr>
          <p:cNvPr id="3" name="Content Placeholder 2"/>
          <p:cNvSpPr>
            <a:spLocks noGrp="1"/>
          </p:cNvSpPr>
          <p:nvPr>
            <p:ph idx="1"/>
          </p:nvPr>
        </p:nvSpPr>
        <p:spPr/>
        <p:txBody>
          <a:bodyPr>
            <a:normAutofit/>
          </a:bodyPr>
          <a:lstStyle/>
          <a:p>
            <a:r>
              <a:rPr lang="el-GR" dirty="0"/>
              <a:t>Χαρακτηριστικό της ρωμαϊκής δικαστικής απόφασης (</a:t>
            </a:r>
            <a:r>
              <a:rPr lang="en-US" i="1" dirty="0" err="1"/>
              <a:t>sententia</a:t>
            </a:r>
            <a:r>
              <a:rPr lang="el-GR" dirty="0"/>
              <a:t>) ήταν ότι κάθε καταδίκη σε αστική διαφορά αφορούσε την παροχή χρηματικού ποσού (</a:t>
            </a:r>
            <a:r>
              <a:rPr lang="en-US" i="1" dirty="0" err="1"/>
              <a:t>omnis</a:t>
            </a:r>
            <a:r>
              <a:rPr lang="en-US" i="1" dirty="0"/>
              <a:t> </a:t>
            </a:r>
            <a:r>
              <a:rPr lang="en-US" i="1" dirty="0" err="1"/>
              <a:t>condemnatio</a:t>
            </a:r>
            <a:r>
              <a:rPr lang="en-US" i="1" dirty="0"/>
              <a:t> </a:t>
            </a:r>
            <a:r>
              <a:rPr lang="en-US" i="1" dirty="0" err="1"/>
              <a:t>pecuniaria</a:t>
            </a:r>
            <a:r>
              <a:rPr lang="el-GR" dirty="0"/>
              <a:t>), ακόμα και αν αντικείμενο της διαφοράς ήταν η διεκδίκηση κάποιου πράγματος, όπως ακινήτου, δούλου, ζώου </a:t>
            </a:r>
            <a:r>
              <a:rPr lang="el-GR" dirty="0" err="1"/>
              <a:t>κ.λπ</a:t>
            </a:r>
            <a:r>
              <a:rPr lang="el-GR" dirty="0"/>
              <a:t>., το οποίο αποτιμάτο σε χρήμα. </a:t>
            </a:r>
            <a:endParaRPr lang="fr-CA" dirty="0" smtClean="0"/>
          </a:p>
          <a:p>
            <a:r>
              <a:rPr lang="el-GR" dirty="0" smtClean="0"/>
              <a:t>Καθώς </a:t>
            </a:r>
            <a:r>
              <a:rPr lang="el-GR" dirty="0"/>
              <a:t>όμως αυτό δεν ήταν πρακτικό εάν ο διάδικος επιθυμούσε την επιστροφή του πράγματος, εισαγόταν μία διαιτητική ρήτρα στη </a:t>
            </a:r>
            <a:r>
              <a:rPr lang="en-US" i="1" dirty="0"/>
              <a:t>formula</a:t>
            </a:r>
            <a:r>
              <a:rPr lang="el-GR" dirty="0"/>
              <a:t>, σύμφωνα με την οποία τα χρήματα θα </a:t>
            </a:r>
            <a:r>
              <a:rPr lang="el-GR" dirty="0" err="1"/>
              <a:t>οφείλοντο</a:t>
            </a:r>
            <a:r>
              <a:rPr lang="el-GR" dirty="0"/>
              <a:t> εάν ο καθ’ ου δεν επέστρεφε το πράγμα, κάτι που ενεργούσε ως μοχλός πίεσης για την αυτούσια επιστροφή του</a:t>
            </a:r>
            <a:r>
              <a:rPr lang="el-GR" dirty="0" smtClean="0"/>
              <a:t>.</a:t>
            </a:r>
            <a:endParaRPr lang="fr-CA" dirty="0" smtClean="0"/>
          </a:p>
          <a:p>
            <a:r>
              <a:rPr lang="el-GR" dirty="0" smtClean="0"/>
              <a:t> </a:t>
            </a:r>
            <a:endParaRPr lang="en-US" dirty="0"/>
          </a:p>
        </p:txBody>
      </p:sp>
    </p:spTree>
    <p:extLst>
      <p:ext uri="{BB962C8B-B14F-4D97-AF65-F5344CB8AC3E}">
        <p14:creationId xmlns:p14="http://schemas.microsoft.com/office/powerpoint/2010/main" val="398047267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l-GR" dirty="0" smtClean="0"/>
              <a:t>Δικαστικά αρχεία</a:t>
            </a:r>
            <a:endParaRPr lang="en-US" dirty="0"/>
          </a:p>
        </p:txBody>
      </p:sp>
      <p:sp>
        <p:nvSpPr>
          <p:cNvPr id="3" name="Content Placeholder 2"/>
          <p:cNvSpPr>
            <a:spLocks noGrp="1"/>
          </p:cNvSpPr>
          <p:nvPr>
            <p:ph idx="1"/>
          </p:nvPr>
        </p:nvSpPr>
        <p:spPr/>
        <p:txBody>
          <a:bodyPr/>
          <a:lstStyle/>
          <a:p>
            <a:r>
              <a:rPr lang="el-GR" dirty="0"/>
              <a:t>Οι </a:t>
            </a:r>
            <a:r>
              <a:rPr lang="el-GR" i="1" dirty="0"/>
              <a:t>formulae</a:t>
            </a:r>
            <a:r>
              <a:rPr lang="el-GR" dirty="0"/>
              <a:t> που εξέδιδαν οι Πραίτορες, όπως και οι δικαστικές αποφάσεις (εντός και εκτός Ρώμης) </a:t>
            </a:r>
            <a:r>
              <a:rPr lang="el-GR" dirty="0" err="1"/>
              <a:t>καταχωρούντο</a:t>
            </a:r>
            <a:r>
              <a:rPr lang="el-GR" dirty="0"/>
              <a:t> σε </a:t>
            </a:r>
            <a:r>
              <a:rPr lang="el-GR" i="1" dirty="0" err="1"/>
              <a:t>publicae</a:t>
            </a:r>
            <a:r>
              <a:rPr lang="el-GR" i="1" dirty="0"/>
              <a:t> </a:t>
            </a:r>
            <a:r>
              <a:rPr lang="el-GR" i="1" dirty="0" err="1"/>
              <a:t>tabulae</a:t>
            </a:r>
            <a:r>
              <a:rPr lang="el-GR" dirty="0"/>
              <a:t>, οι οποίες αρχικά περιλάμβαναν στοιχεία όπως τα ονόματα των διαδίκων και των δικηγόρων τους και την απόφαση, αργότερα περισσότερες λεπτομέρειες σχετικά με τα πρακτικά της δίκης. </a:t>
            </a:r>
          </a:p>
          <a:p>
            <a:endParaRPr lang="en-US" dirty="0"/>
          </a:p>
        </p:txBody>
      </p:sp>
    </p:spTree>
    <p:extLst>
      <p:ext uri="{BB962C8B-B14F-4D97-AF65-F5344CB8AC3E}">
        <p14:creationId xmlns:p14="http://schemas.microsoft.com/office/powerpoint/2010/main" val="28244433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Δικαστική διαφθορά </a:t>
            </a:r>
            <a:endParaRPr lang="en-US" dirty="0"/>
          </a:p>
        </p:txBody>
      </p:sp>
      <p:sp>
        <p:nvSpPr>
          <p:cNvPr id="3" name="Content Placeholder 2"/>
          <p:cNvSpPr>
            <a:spLocks noGrp="1"/>
          </p:cNvSpPr>
          <p:nvPr>
            <p:ph idx="1"/>
          </p:nvPr>
        </p:nvSpPr>
        <p:spPr/>
        <p:txBody>
          <a:bodyPr/>
          <a:lstStyle/>
          <a:p>
            <a:r>
              <a:rPr lang="el-GR" i="1" dirty="0"/>
              <a:t>"</a:t>
            </a:r>
            <a:r>
              <a:rPr lang="el-GR" i="1" dirty="0" err="1"/>
              <a:t>Ποιός</a:t>
            </a:r>
            <a:r>
              <a:rPr lang="el-GR" i="1" dirty="0"/>
              <a:t> είναι ο καλός άνθρωπος; </a:t>
            </a:r>
            <a:endParaRPr lang="el-GR" i="1" dirty="0" smtClean="0"/>
          </a:p>
          <a:p>
            <a:r>
              <a:rPr lang="el-GR" i="1" dirty="0" smtClean="0"/>
              <a:t>“</a:t>
            </a:r>
            <a:r>
              <a:rPr lang="el-GR" i="1" dirty="0"/>
              <a:t>Όποιος τηρεί τις αποφάσεις της Συγκλήτου, τους νόμους, </a:t>
            </a:r>
            <a:r>
              <a:rPr lang="el-GR" i="1" dirty="0" err="1"/>
              <a:t>κ.λπ</a:t>
            </a:r>
            <a:r>
              <a:rPr lang="el-GR" i="1" dirty="0"/>
              <a:t>., του οποίου η απόφαση επιλύει πολλές σημαντικές υποθέσεις, που γίνεται εγγυητής και καταθέτει αξιόπιστα“. </a:t>
            </a:r>
            <a:endParaRPr lang="el-GR" i="1" dirty="0" smtClean="0"/>
          </a:p>
          <a:p>
            <a:r>
              <a:rPr lang="el-GR" i="1" dirty="0" smtClean="0"/>
              <a:t>Ωστόσο</a:t>
            </a:r>
            <a:r>
              <a:rPr lang="el-GR" i="1" dirty="0"/>
              <a:t>, όλοι οι γείτονες και η οικογένειά του βλέπουν αυτόν τον άνθρωπο άσχημο από μέσα, κι ας είναι ντυμένος μ' όμορφο περίβλημα</a:t>
            </a:r>
            <a:r>
              <a:rPr lang="el-GR" dirty="0"/>
              <a:t>." </a:t>
            </a:r>
            <a:endParaRPr lang="el-GR" dirty="0" smtClean="0"/>
          </a:p>
          <a:p>
            <a:r>
              <a:rPr lang="el-GR" dirty="0" smtClean="0"/>
              <a:t>Οράτιος</a:t>
            </a:r>
            <a:r>
              <a:rPr lang="el-GR" dirty="0"/>
              <a:t>, </a:t>
            </a:r>
            <a:r>
              <a:rPr lang="en-US" i="1" dirty="0" err="1"/>
              <a:t>Ep</a:t>
            </a:r>
            <a:r>
              <a:rPr lang="el-GR" i="1" dirty="0"/>
              <a:t>. </a:t>
            </a:r>
            <a:r>
              <a:rPr lang="el-GR" dirty="0"/>
              <a:t>1.16.40</a:t>
            </a:r>
          </a:p>
          <a:p>
            <a:r>
              <a:rPr lang="el-GR" dirty="0"/>
              <a:t>Η σοβαρή ποινή (θανατική) που προβλέπεται σε βάρος </a:t>
            </a:r>
            <a:r>
              <a:rPr lang="el-GR" dirty="0" err="1"/>
              <a:t>χρηματιζόμενων</a:t>
            </a:r>
            <a:r>
              <a:rPr lang="el-GR" dirty="0"/>
              <a:t> δικαστών ήδη στο Δωδεκάδελτο </a:t>
            </a:r>
            <a:r>
              <a:rPr lang="el-GR" dirty="0" smtClean="0"/>
              <a:t>καταδεικνύει </a:t>
            </a:r>
            <a:r>
              <a:rPr lang="el-GR" dirty="0"/>
              <a:t>ότι η ρωμαϊκή δικαιοσύνη, όπως και κάθε άλλη πριν και μετά από αυτήν, δεν ήταν άμοιρη φαινομένων επηρεασμού των δικαστών. </a:t>
            </a:r>
            <a:endParaRPr lang="en-US" dirty="0"/>
          </a:p>
        </p:txBody>
      </p:sp>
    </p:spTree>
    <p:extLst>
      <p:ext uri="{BB962C8B-B14F-4D97-AF65-F5344CB8AC3E}">
        <p14:creationId xmlns:p14="http://schemas.microsoft.com/office/powerpoint/2010/main" val="27469304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Μορφές δικαστικής διαφθοράς</a:t>
            </a:r>
            <a:r>
              <a:rPr lang="el-GR" dirty="0"/>
              <a:t> </a:t>
            </a:r>
            <a:endParaRPr lang="en-US" dirty="0"/>
          </a:p>
        </p:txBody>
      </p:sp>
      <p:sp>
        <p:nvSpPr>
          <p:cNvPr id="3" name="Content Placeholder 2"/>
          <p:cNvSpPr>
            <a:spLocks noGrp="1"/>
          </p:cNvSpPr>
          <p:nvPr>
            <p:ph idx="1"/>
          </p:nvPr>
        </p:nvSpPr>
        <p:spPr/>
        <p:txBody>
          <a:bodyPr>
            <a:normAutofit/>
          </a:bodyPr>
          <a:lstStyle/>
          <a:p>
            <a:r>
              <a:rPr lang="el-GR" dirty="0"/>
              <a:t>Ο επηρεασμός της έκβασης μίας δίκης μπορούσε να λάβει πολλές μορφές: με την ευθεία δωροδοκία του Πραίτορα, των δικαστών, των μαρτύρων του αντιδίκου, ακόμα και του δικηγόρου του, με την άσκηση κοινωνικής ή πολιτικής πίεσης και επιρροής. </a:t>
            </a:r>
            <a:endParaRPr lang="el-GR" dirty="0" smtClean="0"/>
          </a:p>
          <a:p>
            <a:r>
              <a:rPr lang="el-GR" dirty="0" smtClean="0"/>
              <a:t>Αν </a:t>
            </a:r>
            <a:r>
              <a:rPr lang="el-GR" dirty="0"/>
              <a:t>και ο νόμος απαγόρευε στους δικαστές οιαδήποτε μορφής αντάλλαγμα ή πληρωμή, δεν λείπουν αναφορές σε υποθέσεις εξαγοράς μεγάλου αριθμού ψήφων δικαστών</a:t>
            </a:r>
            <a:r>
              <a:rPr lang="el-GR" dirty="0" smtClean="0"/>
              <a:t>.</a:t>
            </a:r>
          </a:p>
          <a:p>
            <a:r>
              <a:rPr lang="el-GR" dirty="0" smtClean="0"/>
              <a:t> </a:t>
            </a:r>
            <a:r>
              <a:rPr lang="el-GR" dirty="0"/>
              <a:t>Ένα μέσο που είχε επινοηθεί για να καταπολεμήσει το χρηματισμό των δικαστών ήταν να παρίσταται στη δίκη πολύ μεγάλος αριθμός δικαστών, αλλά να ψηφίζει ένας μικρότερος αριθμός που κληρωνόταν πριν την έκδοση της </a:t>
            </a:r>
            <a:r>
              <a:rPr lang="el-GR" dirty="0" smtClean="0"/>
              <a:t>αποφάσεως.</a:t>
            </a:r>
            <a:endParaRPr lang="en-US" dirty="0"/>
          </a:p>
        </p:txBody>
      </p:sp>
    </p:spTree>
    <p:extLst>
      <p:ext uri="{BB962C8B-B14F-4D97-AF65-F5344CB8AC3E}">
        <p14:creationId xmlns:p14="http://schemas.microsoft.com/office/powerpoint/2010/main" val="275980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Δικαστής = διαιτητής</a:t>
            </a:r>
            <a:endParaRPr lang="en-US" dirty="0"/>
          </a:p>
        </p:txBody>
      </p:sp>
      <p:sp>
        <p:nvSpPr>
          <p:cNvPr id="3" name="Content Placeholder 2"/>
          <p:cNvSpPr>
            <a:spLocks noGrp="1"/>
          </p:cNvSpPr>
          <p:nvPr>
            <p:ph idx="1"/>
          </p:nvPr>
        </p:nvSpPr>
        <p:spPr/>
        <p:txBody>
          <a:bodyPr/>
          <a:lstStyle/>
          <a:p>
            <a:r>
              <a:rPr lang="el-GR" dirty="0"/>
              <a:t> Επί </a:t>
            </a:r>
            <a:r>
              <a:rPr lang="en-US" i="1" dirty="0"/>
              <a:t>Res publica</a:t>
            </a:r>
            <a:r>
              <a:rPr lang="el-GR" dirty="0"/>
              <a:t> ο δικαστής που </a:t>
            </a:r>
            <a:r>
              <a:rPr lang="el-GR" dirty="0" err="1"/>
              <a:t>επέλυε</a:t>
            </a:r>
            <a:r>
              <a:rPr lang="el-GR" dirty="0"/>
              <a:t> τις ιδιωτικές διαφορές δεν ήταν επαγγελματίας, αλλά ιδιώτης που λειτουργούσε ως διαιτητής, διοριζόμενος μετά από αίτημα των διαδίκων από ειδικό κατάλογο από τον Πραίτορα.</a:t>
            </a:r>
          </a:p>
          <a:p>
            <a:r>
              <a:rPr lang="el-GR" dirty="0"/>
              <a:t> Ο Πραίτορας ενεργούσε εν προκειμένω ως ρυθμιστής του δικαιώματος πρόσβασης σε επίλυση διαφοράς μέσω του δικαστή, ακούγοντας σε μία πρώτη φάση τις απόψεις όσων θεωρούσαν ότι είχαν κάποιο δικαίωμα που είχε υποστεί βλάβη, προκειμένου να τους εξουσιοδοτήσει ή μη να ενεργήσουν προς ικανοποίησή του. </a:t>
            </a:r>
          </a:p>
          <a:p>
            <a:endParaRPr lang="en-US" dirty="0"/>
          </a:p>
        </p:txBody>
      </p:sp>
    </p:spTree>
    <p:extLst>
      <p:ext uri="{BB962C8B-B14F-4D97-AF65-F5344CB8AC3E}">
        <p14:creationId xmlns:p14="http://schemas.microsoft.com/office/powerpoint/2010/main" val="164971130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a:t>
            </a:r>
            <a:r>
              <a:rPr lang="fr-CA" dirty="0" err="1" smtClean="0"/>
              <a:t>Beneficia</a:t>
            </a:r>
            <a:endParaRPr lang="en-US" dirty="0"/>
          </a:p>
        </p:txBody>
      </p:sp>
      <p:sp>
        <p:nvSpPr>
          <p:cNvPr id="3" name="Content Placeholder 2"/>
          <p:cNvSpPr>
            <a:spLocks noGrp="1"/>
          </p:cNvSpPr>
          <p:nvPr>
            <p:ph idx="1"/>
          </p:nvPr>
        </p:nvSpPr>
        <p:spPr/>
        <p:txBody>
          <a:bodyPr>
            <a:normAutofit lnSpcReduction="10000"/>
          </a:bodyPr>
          <a:lstStyle/>
          <a:p>
            <a:r>
              <a:rPr lang="el-GR" dirty="0"/>
              <a:t>Ο κίνδυνος αθέμιτης επιρροής ενισχυόταν ενόψει του ότι οι ανώτερες τάξεις της Ρώμης λειτουργούσαν επί τη βάσει κοινωνικών κανόνων ανταλλαγής αμοιβαίων εξυπηρετήσεων (</a:t>
            </a:r>
            <a:r>
              <a:rPr lang="en-US" i="1" dirty="0" err="1"/>
              <a:t>beneficia</a:t>
            </a:r>
            <a:r>
              <a:rPr lang="el-GR" dirty="0"/>
              <a:t>) και ήταν συνηθισμένο μία χάρη να δίδεται εν αναμονή της ανταπόδοσης του "χρέους" μελλοντικά. </a:t>
            </a:r>
            <a:endParaRPr lang="fr-CA" dirty="0" smtClean="0"/>
          </a:p>
          <a:p>
            <a:r>
              <a:rPr lang="el-GR" dirty="0" smtClean="0"/>
              <a:t>Το </a:t>
            </a:r>
            <a:r>
              <a:rPr lang="el-GR" dirty="0"/>
              <a:t>δικαστικό σύστημα εν γένει ευνοούσε τους ισχυρούς έναντι των </a:t>
            </a:r>
            <a:r>
              <a:rPr lang="el-GR" dirty="0" err="1"/>
              <a:t>αδυνάμων</a:t>
            </a:r>
            <a:r>
              <a:rPr lang="el-GR" dirty="0"/>
              <a:t> και οι αντιδικίες τείνουν να εκτυλίσσονται μεταξύ κοινωνικά ίσων. </a:t>
            </a:r>
            <a:endParaRPr lang="fr-CA" dirty="0" smtClean="0"/>
          </a:p>
          <a:p>
            <a:r>
              <a:rPr lang="el-GR" dirty="0" smtClean="0"/>
              <a:t>Ειδικό </a:t>
            </a:r>
            <a:r>
              <a:rPr lang="el-GR" dirty="0"/>
              <a:t>αδίκημα είχε προβλεφθεί από το νόμο, ο λεγόμενος "δικαστικός φόνος", τη χρήση των δικαστηρίων για την καταδίκη ενός αθώου σε θανατική ποινή. Νύξεις στο έργο του Κοϊντιλιανού αφήνουν να εννοηθεί ότι το φαινόμενο του χρηματισμού των δικαστών στα πολυμελή δικαστήρια συνεχίζεται κατά τους αυτοκρατορικούς χρόνους. </a:t>
            </a:r>
            <a:endParaRPr lang="en-US" dirty="0"/>
          </a:p>
        </p:txBody>
      </p:sp>
    </p:spTree>
    <p:extLst>
      <p:ext uri="{BB962C8B-B14F-4D97-AF65-F5344CB8AC3E}">
        <p14:creationId xmlns:p14="http://schemas.microsoft.com/office/powerpoint/2010/main" val="21546249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Το μεγαλύτερο μέρος της </a:t>
            </a:r>
            <a:r>
              <a:rPr lang="el-GR" dirty="0" err="1"/>
              <a:t>αγόρευσης</a:t>
            </a:r>
            <a:r>
              <a:rPr lang="el-GR" dirty="0"/>
              <a:t> του Κικέρωνα στον </a:t>
            </a:r>
            <a:r>
              <a:rPr lang="el-GR" dirty="0" err="1"/>
              <a:t>μακροσκελέστερο</a:t>
            </a:r>
            <a:r>
              <a:rPr lang="el-GR" dirty="0"/>
              <a:t> σωζόμενο λόγο του, </a:t>
            </a:r>
            <a:r>
              <a:rPr lang="el-GR" i="1" dirty="0"/>
              <a:t>Pro </a:t>
            </a:r>
            <a:r>
              <a:rPr lang="el-GR" i="1" dirty="0" err="1"/>
              <a:t>Cluentio</a:t>
            </a:r>
            <a:r>
              <a:rPr lang="el-GR" dirty="0"/>
              <a:t>, όπου ο </a:t>
            </a:r>
            <a:r>
              <a:rPr lang="el-GR" dirty="0" err="1"/>
              <a:t>Cluentius</a:t>
            </a:r>
            <a:r>
              <a:rPr lang="el-GR" dirty="0"/>
              <a:t> κατηγορείται για το φόνο του πατριού του, είναι αφιερωμένο στην ανασκευή μίας παλαιότερης κατηγορία δικαστικής διαφθοράς, όταν 8 χρόνια πριν o </a:t>
            </a:r>
            <a:r>
              <a:rPr lang="fr-FR" dirty="0" err="1"/>
              <a:t>Cluentius</a:t>
            </a:r>
            <a:r>
              <a:rPr lang="el-GR" dirty="0"/>
              <a:t> είχε κατηγορηθεί ότι δωροδόκησε τους δικαστές για να καταδικάσουν τον πατριό του, κατηγορούμενο τότε για απόπειρα </a:t>
            </a:r>
            <a:r>
              <a:rPr lang="el-GR" dirty="0" err="1"/>
              <a:t>δηλητηρίασής</a:t>
            </a:r>
            <a:r>
              <a:rPr lang="el-GR" dirty="0"/>
              <a:t> του. </a:t>
            </a:r>
          </a:p>
          <a:p>
            <a:endParaRPr lang="en-US" dirty="0"/>
          </a:p>
        </p:txBody>
      </p:sp>
    </p:spTree>
    <p:extLst>
      <p:ext uri="{BB962C8B-B14F-4D97-AF65-F5344CB8AC3E}">
        <p14:creationId xmlns:p14="http://schemas.microsoft.com/office/powerpoint/2010/main" val="33528768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Αστική ευθύνη δικαστών </a:t>
            </a:r>
            <a:endParaRPr lang="en-US" dirty="0"/>
          </a:p>
        </p:txBody>
      </p:sp>
      <p:sp>
        <p:nvSpPr>
          <p:cNvPr id="3" name="Content Placeholder 2"/>
          <p:cNvSpPr>
            <a:spLocks noGrp="1"/>
          </p:cNvSpPr>
          <p:nvPr>
            <p:ph idx="1"/>
          </p:nvPr>
        </p:nvSpPr>
        <p:spPr/>
        <p:txBody>
          <a:bodyPr>
            <a:normAutofit fontScale="92500" lnSpcReduction="20000"/>
          </a:bodyPr>
          <a:lstStyle/>
          <a:p>
            <a:r>
              <a:rPr lang="el-GR" dirty="0"/>
              <a:t>Πέραν των ποινικών ευθυνών σε περίπτωση δωροδοκίας δικαστών που θεσπίζονται ήδη στον Δωδεκάδελτο, οι δικαστές ευθύνονται επίσης για την έκδοση μεροληπτικών </a:t>
            </a:r>
            <a:r>
              <a:rPr lang="el-GR" dirty="0" smtClean="0"/>
              <a:t>αποφάσεων, θεωρούμενη </a:t>
            </a:r>
            <a:r>
              <a:rPr lang="el-GR" smtClean="0"/>
              <a:t>οιονεί αδικοπραξία.  </a:t>
            </a:r>
            <a:endParaRPr lang="el-GR" dirty="0" smtClean="0"/>
          </a:p>
          <a:p>
            <a:r>
              <a:rPr lang="el-GR" dirty="0" smtClean="0"/>
              <a:t>Κατά </a:t>
            </a:r>
            <a:r>
              <a:rPr lang="el-GR" dirty="0"/>
              <a:t>την έκφραση του Γάιου, "</a:t>
            </a:r>
            <a:r>
              <a:rPr lang="fr-FR" i="1" dirty="0"/>
              <a:t>si litem </a:t>
            </a:r>
            <a:r>
              <a:rPr lang="fr-FR" i="1" dirty="0" err="1"/>
              <a:t>suam</a:t>
            </a:r>
            <a:r>
              <a:rPr lang="fr-FR" i="1" dirty="0"/>
              <a:t> </a:t>
            </a:r>
            <a:r>
              <a:rPr lang="fr-FR" i="1" dirty="0" err="1"/>
              <a:t>fecerit</a:t>
            </a:r>
            <a:r>
              <a:rPr lang="el-GR" dirty="0"/>
              <a:t>" (</a:t>
            </a:r>
            <a:r>
              <a:rPr lang="el-GR" i="1" dirty="0"/>
              <a:t>αν έκανε την επίδικη διαφορά δική του</a:t>
            </a:r>
            <a:r>
              <a:rPr lang="el-GR" dirty="0"/>
              <a:t>), δηλαδή έκρινε εξ ιδίων τα αλλότρια, χωρίς την αναγκαία για δικαστή αμεροληψία, μπορούσε να </a:t>
            </a:r>
            <a:r>
              <a:rPr lang="el-GR" dirty="0" err="1"/>
              <a:t>εναχθεί</a:t>
            </a:r>
            <a:r>
              <a:rPr lang="el-GR" dirty="0"/>
              <a:t> από τον ζημιωθέντα διάδικο. </a:t>
            </a:r>
            <a:endParaRPr lang="el-GR" dirty="0" smtClean="0"/>
          </a:p>
          <a:p>
            <a:r>
              <a:rPr lang="el-GR" dirty="0" smtClean="0"/>
              <a:t>Η </a:t>
            </a:r>
            <a:r>
              <a:rPr lang="el-GR" dirty="0"/>
              <a:t>αγωγή αυτή είχε δημιουργηθεί εν όψει της αρχικής απουσίας δυνατότητας εφέσεως κατά των δικαστικών αποφάσεων. Η ευθύνη των δικαστών αρχικά απαιτούσε την ύπαρξη δόλου, εν συνεχεία αρκούσε και αμέλεια. </a:t>
            </a:r>
            <a:endParaRPr lang="el-GR" dirty="0" smtClean="0"/>
          </a:p>
          <a:p>
            <a:r>
              <a:rPr lang="el-GR" dirty="0"/>
              <a:t>"</a:t>
            </a:r>
            <a:r>
              <a:rPr lang="el-GR" i="1" dirty="0"/>
              <a:t>Εάν ο δικαστής κρίνει μεροληπτικά, δεν ευθύνεται κατ' ακριβολογία για αδίκημα, καθώς όμως δεν ενέχεται ούτε λόγω σύμβασης, εντούτοις επιφέρει σαφώς κάποια ζημία, έστω και λόγω απρονοησίας, θεωρείται ότι ευθύνεται για οιονεί αδίκημα</a:t>
            </a:r>
            <a:r>
              <a:rPr lang="el-GR" dirty="0"/>
              <a:t>." Γάιος, </a:t>
            </a:r>
            <a:r>
              <a:rPr lang="fr-FR" i="1" dirty="0"/>
              <a:t>D</a:t>
            </a:r>
            <a:r>
              <a:rPr lang="el-GR" i="1" dirty="0"/>
              <a:t>.</a:t>
            </a:r>
            <a:r>
              <a:rPr lang="el-GR" dirty="0"/>
              <a:t> 44.7.5.4. </a:t>
            </a:r>
          </a:p>
          <a:p>
            <a:endParaRPr lang="en-US" dirty="0"/>
          </a:p>
        </p:txBody>
      </p:sp>
    </p:spTree>
    <p:extLst>
      <p:ext uri="{BB962C8B-B14F-4D97-AF65-F5344CB8AC3E}">
        <p14:creationId xmlns:p14="http://schemas.microsoft.com/office/powerpoint/2010/main" val="10718356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Οι κίνδυνοι μίας δίκης. </a:t>
            </a:r>
            <a:endParaRPr lang="en-US" dirty="0"/>
          </a:p>
        </p:txBody>
      </p:sp>
      <p:sp>
        <p:nvSpPr>
          <p:cNvPr id="3" name="Content Placeholder 2"/>
          <p:cNvSpPr>
            <a:spLocks noGrp="1"/>
          </p:cNvSpPr>
          <p:nvPr>
            <p:ph idx="1"/>
          </p:nvPr>
        </p:nvSpPr>
        <p:spPr>
          <a:xfrm>
            <a:off x="457200" y="1600200"/>
            <a:ext cx="5322464" cy="4800600"/>
          </a:xfrm>
        </p:spPr>
        <p:txBody>
          <a:bodyPr>
            <a:normAutofit/>
          </a:bodyPr>
          <a:lstStyle/>
          <a:p>
            <a:r>
              <a:rPr lang="el-GR" dirty="0"/>
              <a:t>Μεταξύ των Ρωμαίων αριστοκρατών, τα δικαστήρια λειτουργούσαν συχνά ως πεδίο ξεκαθαρίσματος πολιτικών λογαριασμών. Όλοι οι διάσημοι Ρωμαίοι είχαν μετάσχει σε αντιδικίες, είτε από τη θέση του διαδίκου, είτε από αυτή του δικηγόρου. </a:t>
            </a:r>
            <a:endParaRPr lang="fr-CA" dirty="0" smtClean="0"/>
          </a:p>
          <a:p>
            <a:r>
              <a:rPr lang="el-GR" dirty="0" smtClean="0"/>
              <a:t>O </a:t>
            </a:r>
            <a:r>
              <a:rPr lang="el-GR" dirty="0"/>
              <a:t>αυστηρός Κάτων ο Τιμητής για παράδειγμα, είχε υπερασπισθεί τον εαυτό του ή χειριστεί ως κατήγορος τουλάχιστον 45 δίκες (εκ των οποίων είχε χάσει μία). </a:t>
            </a:r>
            <a:endParaRPr lang="fr-CA" dirty="0" smtClean="0"/>
          </a:p>
          <a:p>
            <a:endParaRPr lang="fr-CA" dirty="0" smtClean="0"/>
          </a:p>
        </p:txBody>
      </p:sp>
      <p:pic>
        <p:nvPicPr>
          <p:cNvPr id="4" name="Picture 3"/>
          <p:cNvPicPr>
            <a:picLocks noChangeAspect="1"/>
          </p:cNvPicPr>
          <p:nvPr/>
        </p:nvPicPr>
        <p:blipFill>
          <a:blip r:embed="rId2"/>
          <a:stretch>
            <a:fillRect/>
          </a:stretch>
        </p:blipFill>
        <p:spPr>
          <a:xfrm>
            <a:off x="5988533" y="1906685"/>
            <a:ext cx="2616685" cy="3615387"/>
          </a:xfrm>
          <a:prstGeom prst="rect">
            <a:avLst/>
          </a:prstGeom>
        </p:spPr>
      </p:pic>
    </p:spTree>
    <p:extLst>
      <p:ext uri="{BB962C8B-B14F-4D97-AF65-F5344CB8AC3E}">
        <p14:creationId xmlns:p14="http://schemas.microsoft.com/office/powerpoint/2010/main" val="8847552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l-GR" dirty="0" smtClean="0"/>
              <a:t>Συμβουλή </a:t>
            </a:r>
            <a:r>
              <a:rPr lang="el-GR" dirty="0"/>
              <a:t>του </a:t>
            </a:r>
            <a:r>
              <a:rPr lang="el-GR" dirty="0" smtClean="0"/>
              <a:t>Κικέρωνα </a:t>
            </a:r>
            <a:r>
              <a:rPr lang="el-GR" dirty="0"/>
              <a:t>ήταν ότι η προσωπική εμπλοκή σε δικαστικούς αγώνες αποτελούσε κάτι που καλό ήταν να αποφεύγει κανείς </a:t>
            </a:r>
            <a:r>
              <a:rPr lang="el-GR" dirty="0" err="1"/>
              <a:t>πάσει</a:t>
            </a:r>
            <a:r>
              <a:rPr lang="el-GR" dirty="0"/>
              <a:t> θυσία, ακόμα και αν είχε το νόμο με το μέρος του, αποφεύγοντας να συρθεί το όνομα και η προσωπικότητά του στον διαστρεβλωτικό φακό μίας αντιδικίας. </a:t>
            </a:r>
            <a:endParaRPr lang="el-GR" dirty="0" smtClean="0"/>
          </a:p>
          <a:p>
            <a:r>
              <a:rPr lang="el-GR" dirty="0" smtClean="0"/>
              <a:t>Για </a:t>
            </a:r>
            <a:r>
              <a:rPr lang="el-GR" dirty="0"/>
              <a:t>τους ισχυρούς, η εμπλοκή σε δίκες προσέφερε τροφή σε σχόλια που μπορούσαν να αμαυρώσουν τη φήμη τους, οδηγώντας στη δημόσια διαπόμπευση (</a:t>
            </a:r>
            <a:r>
              <a:rPr lang="en-US" i="1" dirty="0" err="1"/>
              <a:t>flagitatio</a:t>
            </a:r>
            <a:r>
              <a:rPr lang="el-GR" dirty="0"/>
              <a:t>) από το πλήθος που συγκεντρωνόταν φωνάζοντας συνθήματα ή σκωπτικά άσματα, έξω από την οικία του φερόμενου παραβάτη. </a:t>
            </a:r>
            <a:endParaRPr lang="el-GR" dirty="0" smtClean="0"/>
          </a:p>
          <a:p>
            <a:r>
              <a:rPr lang="el-GR" dirty="0" smtClean="0"/>
              <a:t>Συνήθης </a:t>
            </a:r>
            <a:r>
              <a:rPr lang="el-GR" dirty="0"/>
              <a:t>ήτα επίσης η δικηγορική πρακτική της </a:t>
            </a:r>
            <a:r>
              <a:rPr lang="el-GR" dirty="0" err="1" smtClean="0"/>
              <a:t>αποδόμησης</a:t>
            </a:r>
            <a:r>
              <a:rPr lang="el-GR" dirty="0" smtClean="0"/>
              <a:t> </a:t>
            </a:r>
            <a:r>
              <a:rPr lang="el-GR" dirty="0"/>
              <a:t>της προσωπικότητας του αντιδίκου και της επίκλησης πάσης φύσεως - ασχέτων με την επίδικη διαφορά- δυσφημιστικών στοιχείων για το πρόσωπό τους. </a:t>
            </a:r>
            <a:endParaRPr lang="en-US" dirty="0"/>
          </a:p>
          <a:p>
            <a:endParaRPr lang="en-US" dirty="0"/>
          </a:p>
        </p:txBody>
      </p:sp>
    </p:spTree>
    <p:extLst>
      <p:ext uri="{BB962C8B-B14F-4D97-AF65-F5344CB8AC3E}">
        <p14:creationId xmlns:p14="http://schemas.microsoft.com/office/powerpoint/2010/main" val="31405721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Συμβιβασμός</a:t>
            </a:r>
            <a:r>
              <a:rPr lang="el-GR" dirty="0"/>
              <a:t> </a:t>
            </a:r>
            <a:endParaRPr lang="en-US" dirty="0"/>
          </a:p>
        </p:txBody>
      </p:sp>
      <p:sp>
        <p:nvSpPr>
          <p:cNvPr id="3" name="Content Placeholder 2"/>
          <p:cNvSpPr>
            <a:spLocks noGrp="1"/>
          </p:cNvSpPr>
          <p:nvPr>
            <p:ph idx="1"/>
          </p:nvPr>
        </p:nvSpPr>
        <p:spPr/>
        <p:txBody>
          <a:bodyPr/>
          <a:lstStyle/>
          <a:p>
            <a:r>
              <a:rPr lang="el-GR" dirty="0"/>
              <a:t>Ο κίνδυνος διαπόμπευσης που ενείχε κάθε δίκη ασκούσε πίεση για τον εξώδικο συμβιβασμό πολλών υποθέσεων, κάτι το οποίο προέτρεπαν και οι δικαστές τους διαδίκους, ιδίως προκειμένου να αποφύγουν να πάρουν θέση μεταξύ ισχυρών προσώπων. </a:t>
            </a:r>
            <a:endParaRPr lang="el-GR" dirty="0" smtClean="0"/>
          </a:p>
          <a:p>
            <a:r>
              <a:rPr lang="el-GR" dirty="0" smtClean="0"/>
              <a:t>Αργότερα </a:t>
            </a:r>
            <a:r>
              <a:rPr lang="el-GR" dirty="0"/>
              <a:t>αναπτύσσεται για το σκοπό αυτό η </a:t>
            </a:r>
            <a:r>
              <a:rPr lang="en-US" i="1" dirty="0" err="1"/>
              <a:t>transactio</a:t>
            </a:r>
            <a:r>
              <a:rPr lang="el-GR" dirty="0"/>
              <a:t>, μία άτυπη συμφωνία συμβιβασμού που μπορούσε να λάβει χώρα είτε πριν τη δίκη, είτε διαρκούσης αυτής, είτε πριν την άσκηση εφέσεως, όταν πλέον αυτή κατέστη δυνατή στη διαδικασία </a:t>
            </a:r>
            <a:r>
              <a:rPr lang="el-GR" i="1" dirty="0"/>
              <a:t>e</a:t>
            </a:r>
            <a:r>
              <a:rPr lang="en-US" i="1" dirty="0" err="1"/>
              <a:t>xtra</a:t>
            </a:r>
            <a:r>
              <a:rPr lang="en-US" i="1" dirty="0"/>
              <a:t> </a:t>
            </a:r>
            <a:r>
              <a:rPr lang="en-US" i="1" dirty="0" smtClean="0"/>
              <a:t>ordinem</a:t>
            </a:r>
            <a:r>
              <a:rPr lang="el-GR" dirty="0" smtClean="0"/>
              <a:t>.</a:t>
            </a:r>
            <a:endParaRPr lang="en-US" dirty="0"/>
          </a:p>
        </p:txBody>
      </p:sp>
    </p:spTree>
    <p:extLst>
      <p:ext uri="{BB962C8B-B14F-4D97-AF65-F5344CB8AC3E}">
        <p14:creationId xmlns:p14="http://schemas.microsoft.com/office/powerpoint/2010/main" val="36070627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Παρά όμως τους κινδύνους των δικών (και το υψηλό κόστος τους σε δικηγορικές αμοιβές, επί Ηγεμονίας) οι Ρωμαίοι προσφεύγουν συχνά στα δικαστήρια για την επίλυση των διαφορών τους. </a:t>
            </a:r>
            <a:endParaRPr lang="el-GR" dirty="0" smtClean="0"/>
          </a:p>
          <a:p>
            <a:r>
              <a:rPr lang="el-GR" dirty="0" smtClean="0"/>
              <a:t>Μελέτες </a:t>
            </a:r>
            <a:r>
              <a:rPr lang="el-GR" dirty="0"/>
              <a:t>των υποθέσεων που αναφέρονται στον Πανδέκτη εικάζουν ότι η συνηθέστερη αιτία δικαστικών διενέξεων αποτελούσαν τα κληρονομικά, ακολουθούσαν ζητήματα δικαίου των συμβάσεων και οικογενειακού και τελευταία ζητήματα αδικοπραξιών, αν και η έκταση που καταλαμβάνουν τα ζητήματα αυτά μπορεί να αντανακλά κυρίως το ενδιαφέρον των νομομαθών για τα συναφή νομικά ζητήματα και όχι τη συχνότητα των αντίστοιχων δικών. </a:t>
            </a:r>
          </a:p>
          <a:p>
            <a:endParaRPr lang="en-US" dirty="0"/>
          </a:p>
        </p:txBody>
      </p:sp>
    </p:spTree>
    <p:extLst>
      <p:ext uri="{BB962C8B-B14F-4D97-AF65-F5344CB8AC3E}">
        <p14:creationId xmlns:p14="http://schemas.microsoft.com/office/powerpoint/2010/main" val="12341182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Διαιτησία (</a:t>
            </a:r>
            <a:r>
              <a:rPr lang="en-US" b="1" i="1" dirty="0"/>
              <a:t>C</a:t>
            </a:r>
            <a:r>
              <a:rPr lang="el-GR" b="1" i="1" dirty="0" err="1"/>
              <a:t>ompromissum</a:t>
            </a:r>
            <a:r>
              <a:rPr lang="el-GR" b="1" dirty="0"/>
              <a:t>)</a:t>
            </a:r>
            <a:r>
              <a:rPr lang="el-GR" dirty="0"/>
              <a:t>. </a:t>
            </a:r>
            <a:endParaRPr lang="en-US" dirty="0"/>
          </a:p>
        </p:txBody>
      </p:sp>
      <p:sp>
        <p:nvSpPr>
          <p:cNvPr id="3" name="Content Placeholder 2"/>
          <p:cNvSpPr>
            <a:spLocks noGrp="1"/>
          </p:cNvSpPr>
          <p:nvPr>
            <p:ph idx="1"/>
          </p:nvPr>
        </p:nvSpPr>
        <p:spPr/>
        <p:txBody>
          <a:bodyPr>
            <a:normAutofit lnSpcReduction="10000"/>
          </a:bodyPr>
          <a:lstStyle/>
          <a:p>
            <a:r>
              <a:rPr lang="el-GR" dirty="0"/>
              <a:t>Την </a:t>
            </a:r>
            <a:r>
              <a:rPr lang="el-GR" dirty="0" err="1"/>
              <a:t>μετακλασσική</a:t>
            </a:r>
            <a:r>
              <a:rPr lang="el-GR" dirty="0"/>
              <a:t> περίοδο αναπτύσσεται ο θεσμός του </a:t>
            </a:r>
            <a:r>
              <a:rPr lang="fr-FR" i="1" dirty="0" err="1"/>
              <a:t>compromissum</a:t>
            </a:r>
            <a:r>
              <a:rPr lang="el-GR" dirty="0"/>
              <a:t>, της άτυπης συμφωνίας διαιτησίας, με την οποία τα μέρη συμφωνούσαν να αναθέσουν σε τρίτο πρόσωπο (διαιτητή), το οποίο όριζαν από κοινού, την επίλυση διαφοράς που προσδιόριζαν επακριβώς, παρέχοντάς του πλήρη σχετική εξουσία και εξουσιοδότηση. </a:t>
            </a:r>
            <a:endParaRPr lang="el-GR" dirty="0" smtClean="0"/>
          </a:p>
          <a:p>
            <a:r>
              <a:rPr lang="el-GR" dirty="0" smtClean="0"/>
              <a:t>Προκειμένου </a:t>
            </a:r>
            <a:r>
              <a:rPr lang="el-GR" dirty="0"/>
              <a:t>η συμφωνία αυτή να μπορεί να εκτελεστεί, υπόσχονταν αμοιβαία (</a:t>
            </a:r>
            <a:r>
              <a:rPr lang="fr-FR" i="1" dirty="0" err="1"/>
              <a:t>com</a:t>
            </a:r>
            <a:r>
              <a:rPr lang="el-GR" i="1" dirty="0"/>
              <a:t>-</a:t>
            </a:r>
            <a:r>
              <a:rPr lang="fr-FR" i="1" dirty="0" err="1"/>
              <a:t>promissum</a:t>
            </a:r>
            <a:r>
              <a:rPr lang="el-GR" dirty="0"/>
              <a:t>) την καταβολή χρηματικής ποινής σε περίπτωση παραβίασης της </a:t>
            </a:r>
            <a:r>
              <a:rPr lang="el-GR" dirty="0" err="1"/>
              <a:t>δέσμευσής</a:t>
            </a:r>
            <a:r>
              <a:rPr lang="el-GR" dirty="0"/>
              <a:t> τους για προσφυγή στο διαιτητή. </a:t>
            </a:r>
            <a:endParaRPr lang="el-GR" dirty="0" smtClean="0"/>
          </a:p>
          <a:p>
            <a:r>
              <a:rPr lang="el-GR" dirty="0" smtClean="0"/>
              <a:t>O </a:t>
            </a:r>
            <a:r>
              <a:rPr lang="el-GR" dirty="0"/>
              <a:t>διαιτητής δεν δεσμευόταν από την εφαρμογή του ουσιαστικού δικαίου, αλλά ήταν ελεύθερος να αποφασίσει κατά βούληση. </a:t>
            </a:r>
            <a:endParaRPr lang="el-GR" dirty="0" smtClean="0"/>
          </a:p>
          <a:p>
            <a:r>
              <a:rPr lang="el-GR" dirty="0" smtClean="0"/>
              <a:t>Κατά </a:t>
            </a:r>
            <a:r>
              <a:rPr lang="el-GR" dirty="0"/>
              <a:t>της αποφάσεώς του δεν χωρούσε έφεση. </a:t>
            </a:r>
            <a:endParaRPr lang="en-US" dirty="0"/>
          </a:p>
        </p:txBody>
      </p:sp>
    </p:spTree>
    <p:extLst>
      <p:ext uri="{BB962C8B-B14F-4D97-AF65-F5344CB8AC3E}">
        <p14:creationId xmlns:p14="http://schemas.microsoft.com/office/powerpoint/2010/main" val="21308594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Μετά την εδραίωση του Χριστιανισμού κατά την ύστερη αρχαιότητα, η εμφάνιση του θεσμού της διαιτησίας συνδέεται με την εφαρμογή της παράκλησης του Αποστόλου Παύλου προς τους πρώτους Χριστιανούς να μην προσφεύγουν ενώπιον των κοσμικών δικαστηρίων για την επίλυση των διαφορών τους. </a:t>
            </a:r>
            <a:endParaRPr lang="el-GR" dirty="0" smtClean="0"/>
          </a:p>
          <a:p>
            <a:r>
              <a:rPr lang="el-GR" dirty="0" smtClean="0"/>
              <a:t>Η </a:t>
            </a:r>
            <a:r>
              <a:rPr lang="el-GR" dirty="0"/>
              <a:t>ανάληψη από Επισκόπους του ρόλου του διαιτητή σε ιδιωτικές διαφορές οδήγησε στη δημιουργία των </a:t>
            </a:r>
            <a:r>
              <a:rPr lang="el-GR" i="1" dirty="0" err="1"/>
              <a:t>episcopalis</a:t>
            </a:r>
            <a:r>
              <a:rPr lang="el-GR" i="1" dirty="0"/>
              <a:t> </a:t>
            </a:r>
            <a:r>
              <a:rPr lang="el-GR" i="1" dirty="0" err="1"/>
              <a:t>audientia</a:t>
            </a:r>
            <a:r>
              <a:rPr lang="el-GR" dirty="0"/>
              <a:t>. </a:t>
            </a:r>
            <a:endParaRPr lang="en-US" dirty="0"/>
          </a:p>
        </p:txBody>
      </p:sp>
    </p:spTree>
    <p:extLst>
      <p:ext uri="{BB962C8B-B14F-4D97-AF65-F5344CB8AC3E}">
        <p14:creationId xmlns:p14="http://schemas.microsoft.com/office/powerpoint/2010/main" val="13158310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Δικηγόροι</a:t>
            </a:r>
            <a:endParaRPr lang="en-US" dirty="0"/>
          </a:p>
        </p:txBody>
      </p:sp>
      <p:sp>
        <p:nvSpPr>
          <p:cNvPr id="3" name="Content Placeholder 2"/>
          <p:cNvSpPr>
            <a:spLocks noGrp="1"/>
          </p:cNvSpPr>
          <p:nvPr>
            <p:ph idx="1"/>
          </p:nvPr>
        </p:nvSpPr>
        <p:spPr/>
        <p:txBody>
          <a:bodyPr>
            <a:normAutofit fontScale="92500" lnSpcReduction="20000"/>
          </a:bodyPr>
          <a:lstStyle/>
          <a:p>
            <a:r>
              <a:rPr lang="el-GR" dirty="0"/>
              <a:t>Οι Ρωμαίοι θα απογειώσουν στα δικαστήρια την ελληνική τέχνη της ρητορικής, που στα μέσα της </a:t>
            </a:r>
            <a:r>
              <a:rPr lang="en-US" i="1" dirty="0"/>
              <a:t>Res publica</a:t>
            </a:r>
            <a:r>
              <a:rPr lang="el-GR" dirty="0"/>
              <a:t> έχει γίνει αναπόσπαστο μέρος της ρωμαϊκής "αγωγής του πολίτη"</a:t>
            </a:r>
            <a:r>
              <a:rPr lang="el-GR" dirty="0" smtClean="0"/>
              <a:t>.</a:t>
            </a:r>
          </a:p>
          <a:p>
            <a:r>
              <a:rPr lang="el-GR" dirty="0" smtClean="0"/>
              <a:t> </a:t>
            </a:r>
            <a:r>
              <a:rPr lang="el-GR" dirty="0"/>
              <a:t>Η δικανική ρητορική είναι τόσο δημοφιλής, ώστε οι νέοι αριστοκράτες ασκούνται σε αυτήν και με εικονικές δίκες. </a:t>
            </a:r>
            <a:endParaRPr lang="el-GR" dirty="0" smtClean="0"/>
          </a:p>
          <a:p>
            <a:r>
              <a:rPr lang="el-GR" dirty="0" smtClean="0"/>
              <a:t>Οι </a:t>
            </a:r>
            <a:r>
              <a:rPr lang="el-GR" dirty="0"/>
              <a:t>αγορεύσεις των δικηγόρων, ιδίως στις ποινικές δίκες, διαρκούσαν από πολλές ώρες έως πολλές ημέρες. </a:t>
            </a:r>
            <a:endParaRPr lang="el-GR" dirty="0" smtClean="0"/>
          </a:p>
          <a:p>
            <a:r>
              <a:rPr lang="el-GR" dirty="0" smtClean="0"/>
              <a:t>Οι </a:t>
            </a:r>
            <a:r>
              <a:rPr lang="el-GR" dirty="0"/>
              <a:t>δικηγόροι του συρμού και οι ατάλαντοι προσλαμβάνουν ακροατές για να τους χειροκροτούν επί πληρωμή κατά τις αγορεύσεις τους. </a:t>
            </a:r>
            <a:endParaRPr lang="el-GR" dirty="0" smtClean="0"/>
          </a:p>
          <a:p>
            <a:r>
              <a:rPr lang="el-GR" dirty="0" smtClean="0"/>
              <a:t>Αν </a:t>
            </a:r>
            <a:r>
              <a:rPr lang="el-GR" dirty="0"/>
              <a:t>και η ποινική δικηγορία προσφέρει περισσότερες ευκαιρίες για δόξα, κατά τον Κικέρωνα, ο ρόλος του δικηγόρου κατηγορίας δεν τιμά την φήμη κάποιου, εν αντιθέσει προς αυτή του δικηγόρου υπεράσπισης. </a:t>
            </a:r>
            <a:endParaRPr lang="el-GR" dirty="0" smtClean="0"/>
          </a:p>
          <a:p>
            <a:r>
              <a:rPr lang="el-GR" dirty="0" smtClean="0"/>
              <a:t>Επί </a:t>
            </a:r>
            <a:r>
              <a:rPr lang="el-GR" dirty="0"/>
              <a:t>Ηγεμονίας ορισμένοι δικηγόροι ειδικεύονται στην υπεράσπιση υποθέσεων της πόλεως ως δικηγόροι του δημοσίου ενώπιον των τοπικών ή άλλων δικαστηρίων. </a:t>
            </a:r>
            <a:endParaRPr lang="en-US" dirty="0"/>
          </a:p>
        </p:txBody>
      </p:sp>
    </p:spTree>
    <p:extLst>
      <p:ext uri="{BB962C8B-B14F-4D97-AF65-F5344CB8AC3E}">
        <p14:creationId xmlns:p14="http://schemas.microsoft.com/office/powerpoint/2010/main" val="351044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a:t>Τα τρία δικονομικά συστήματα.</a:t>
            </a:r>
            <a:r>
              <a:rPr lang="el-GR" sz="4000" dirty="0"/>
              <a:t> </a:t>
            </a:r>
            <a:endParaRPr lang="en-US" sz="4000" dirty="0"/>
          </a:p>
        </p:txBody>
      </p:sp>
      <p:sp>
        <p:nvSpPr>
          <p:cNvPr id="3" name="Content Placeholder 2"/>
          <p:cNvSpPr>
            <a:spLocks noGrp="1"/>
          </p:cNvSpPr>
          <p:nvPr>
            <p:ph idx="1"/>
          </p:nvPr>
        </p:nvSpPr>
        <p:spPr/>
        <p:txBody>
          <a:bodyPr/>
          <a:lstStyle/>
          <a:p>
            <a:r>
              <a:rPr lang="el-GR" dirty="0" smtClean="0"/>
              <a:t>Το </a:t>
            </a:r>
            <a:r>
              <a:rPr lang="el-GR" dirty="0"/>
              <a:t>δικονομικό σύστημα της Ρώμης θα γνωρίσει τρεις εξελικτικές φάσεις, με μεγάλες μεταξύ τους διαφορές: </a:t>
            </a:r>
            <a:endParaRPr lang="el-GR" dirty="0" smtClean="0"/>
          </a:p>
          <a:p>
            <a:pPr marL="114300" indent="0">
              <a:buNone/>
            </a:pPr>
            <a:r>
              <a:rPr lang="el-GR" dirty="0" smtClean="0"/>
              <a:t>τις </a:t>
            </a:r>
            <a:r>
              <a:rPr lang="el-GR" dirty="0"/>
              <a:t>αγωγές εκ του νόμου (</a:t>
            </a:r>
            <a:r>
              <a:rPr lang="el-GR" i="1" dirty="0"/>
              <a:t>legis actiones</a:t>
            </a:r>
            <a:r>
              <a:rPr lang="el-GR" dirty="0"/>
              <a:t>), </a:t>
            </a:r>
            <a:endParaRPr lang="el-GR" dirty="0" smtClean="0"/>
          </a:p>
          <a:p>
            <a:r>
              <a:rPr lang="el-GR" dirty="0" smtClean="0"/>
              <a:t>τη </a:t>
            </a:r>
            <a:r>
              <a:rPr lang="el-GR" dirty="0"/>
              <a:t>διαδικασία </a:t>
            </a:r>
            <a:r>
              <a:rPr lang="en-US" i="1" dirty="0"/>
              <a:t>per formulam</a:t>
            </a:r>
            <a:r>
              <a:rPr lang="el-GR" dirty="0"/>
              <a:t> και </a:t>
            </a:r>
            <a:endParaRPr lang="el-GR" dirty="0" smtClean="0"/>
          </a:p>
          <a:p>
            <a:r>
              <a:rPr lang="el-GR" dirty="0" smtClean="0"/>
              <a:t>την </a:t>
            </a:r>
            <a:r>
              <a:rPr lang="el-GR" dirty="0"/>
              <a:t>διαδικασία </a:t>
            </a:r>
            <a:r>
              <a:rPr lang="en-US" i="1" dirty="0"/>
              <a:t>extra ordinem</a:t>
            </a:r>
            <a:r>
              <a:rPr lang="el-GR" i="1" dirty="0" smtClean="0"/>
              <a:t>.</a:t>
            </a:r>
          </a:p>
          <a:p>
            <a:r>
              <a:rPr lang="el-GR" i="1" dirty="0" smtClean="0"/>
              <a:t> </a:t>
            </a:r>
            <a:r>
              <a:rPr lang="el-GR" dirty="0"/>
              <a:t>Η διαδικασία </a:t>
            </a:r>
            <a:r>
              <a:rPr lang="en-US" i="1" dirty="0"/>
              <a:t>per formulam</a:t>
            </a:r>
            <a:r>
              <a:rPr lang="el-GR" dirty="0"/>
              <a:t> υπήρξε η σημαντικότερη για την εξέλιξη του δικαίου και τη δημιουργία πολλών εννόμων δικαιωμάτων με τη μορφή που τα γνωρίζουμε και σήμερα, </a:t>
            </a:r>
            <a:endParaRPr lang="el-GR" dirty="0" smtClean="0"/>
          </a:p>
          <a:p>
            <a:r>
              <a:rPr lang="el-GR" dirty="0" smtClean="0"/>
              <a:t>η </a:t>
            </a:r>
            <a:r>
              <a:rPr lang="el-GR" dirty="0"/>
              <a:t>διαδικασία </a:t>
            </a:r>
            <a:r>
              <a:rPr lang="en-US" i="1" dirty="0"/>
              <a:t>extra ordinem</a:t>
            </a:r>
            <a:r>
              <a:rPr lang="el-GR" dirty="0"/>
              <a:t> αποτελεί τον πρόδρομο των σύγχρονων δικονομικών συστημάτων. </a:t>
            </a:r>
          </a:p>
          <a:p>
            <a:endParaRPr lang="en-US" dirty="0"/>
          </a:p>
        </p:txBody>
      </p:sp>
    </p:spTree>
    <p:extLst>
      <p:ext uri="{BB962C8B-B14F-4D97-AF65-F5344CB8AC3E}">
        <p14:creationId xmlns:p14="http://schemas.microsoft.com/office/powerpoint/2010/main" val="251169406"/>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l-GR" dirty="0"/>
              <a:t>Καθώς το λειτούργημα των δικηγόρων έχει αριστοκρατικές καταβολές, αρχικά θεωρείται κατώτερο των </a:t>
            </a:r>
            <a:r>
              <a:rPr lang="el-GR" i="1" dirty="0" err="1"/>
              <a:t>patroni</a:t>
            </a:r>
            <a:r>
              <a:rPr lang="el-GR" i="1" dirty="0"/>
              <a:t> </a:t>
            </a:r>
            <a:r>
              <a:rPr lang="el-GR" i="1" dirty="0" err="1"/>
              <a:t>causae</a:t>
            </a:r>
            <a:r>
              <a:rPr lang="el-GR" dirty="0"/>
              <a:t> να δέχονται ή συμφωνούν αμοιβές για τις υπηρεσίες τους, οι οποίες απαγορεύονται μέσω της </a:t>
            </a:r>
            <a:r>
              <a:rPr lang="fr-FR" i="1" dirty="0"/>
              <a:t>Lex </a:t>
            </a:r>
            <a:r>
              <a:rPr lang="fr-FR" i="1" dirty="0" err="1"/>
              <a:t>Cincia</a:t>
            </a:r>
            <a:r>
              <a:rPr lang="fr-FR" i="1" dirty="0"/>
              <a:t> </a:t>
            </a:r>
            <a:r>
              <a:rPr lang="el-GR" dirty="0"/>
              <a:t>(204 π.Χ.), μία απαγόρευση που καταδεικνύει ότι οι αμοιβές είναι ήδη διαδεδομένες. </a:t>
            </a:r>
            <a:endParaRPr lang="el-GR" dirty="0" smtClean="0"/>
          </a:p>
          <a:p>
            <a:r>
              <a:rPr lang="el-GR" dirty="0" smtClean="0"/>
              <a:t>Καθώς </a:t>
            </a:r>
            <a:r>
              <a:rPr lang="el-GR" dirty="0"/>
              <a:t>η </a:t>
            </a:r>
            <a:r>
              <a:rPr lang="el-GR" i="1" dirty="0"/>
              <a:t>lex imperfecta</a:t>
            </a:r>
            <a:r>
              <a:rPr lang="el-GR" dirty="0"/>
              <a:t> αυτή δεν προβλέπει κυρώσεις σε περίπτωση παραβίασης, το δέλεαρ του κέρδους είναι μεγάλο, εν όψει και των κινδύνων που αναλαμβάνουν οι δικηγόροι υπερασπιζόμενοι διάσημους διαδίκους σε πολύκροτες πολιτικές δίκες. </a:t>
            </a:r>
            <a:endParaRPr lang="el-GR" dirty="0" smtClean="0"/>
          </a:p>
          <a:p>
            <a:r>
              <a:rPr lang="el-GR" dirty="0" smtClean="0"/>
              <a:t>Το </a:t>
            </a:r>
            <a:r>
              <a:rPr lang="el-GR" dirty="0"/>
              <a:t>δικαίωμα των δικηγόρων να λαμβάνουν αμοιβές που αποκαλούνται "</a:t>
            </a:r>
            <a:r>
              <a:rPr lang="en-US" i="1" dirty="0"/>
              <a:t>honorarium</a:t>
            </a:r>
            <a:r>
              <a:rPr lang="el-GR" dirty="0"/>
              <a:t>" (ως έκφραση τιμής του πελάτη προς το δικηγόρο), καθιερώνεται εν τέλει επί Ηγεμονίας, αν και μετά από αρκετά σκάνδαλα υπέρογκων δικηγορικών αμοιβών και διορθωτικές παρεμβάσεις των Αυτοκρατόρων. </a:t>
            </a:r>
            <a:endParaRPr lang="el-GR" dirty="0" smtClean="0"/>
          </a:p>
          <a:p>
            <a:r>
              <a:rPr lang="el-GR" dirty="0" smtClean="0"/>
              <a:t>Η </a:t>
            </a:r>
            <a:r>
              <a:rPr lang="el-GR" dirty="0"/>
              <a:t>καθιέρωση της δικηγορικής αμοιβής θα μετατρέψει προοδευτικά τους δικηγόρους σε επαγγελματίες, θα ανοίξει το λειτούργημα σε όλα τα κοινωνικά στρώματα (κάτι όχι πάντα θετικό για το επίπεδο της δικηγορίας σύμφωνα με τον Πλίνιο το νεώτερο) και θα συμβάλλει στη διαμόρφωση της πρώτης δικηγορικής δεοντολογίας. </a:t>
            </a:r>
            <a:endParaRPr lang="en-US" dirty="0"/>
          </a:p>
        </p:txBody>
      </p:sp>
    </p:spTree>
    <p:extLst>
      <p:ext uri="{BB962C8B-B14F-4D97-AF65-F5344CB8AC3E}">
        <p14:creationId xmlns:p14="http://schemas.microsoft.com/office/powerpoint/2010/main" val="12640965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Ποιοί</a:t>
            </a:r>
            <a:r>
              <a:rPr lang="el-GR" dirty="0" smtClean="0"/>
              <a:t> αποκλείονται από τη δικηγορία</a:t>
            </a:r>
            <a:endParaRPr lang="en-US" dirty="0"/>
          </a:p>
        </p:txBody>
      </p:sp>
      <p:sp>
        <p:nvSpPr>
          <p:cNvPr id="3" name="Content Placeholder 2"/>
          <p:cNvSpPr>
            <a:spLocks noGrp="1"/>
          </p:cNvSpPr>
          <p:nvPr>
            <p:ph idx="1"/>
          </p:nvPr>
        </p:nvSpPr>
        <p:spPr/>
        <p:txBody>
          <a:bodyPr/>
          <a:lstStyle/>
          <a:p>
            <a:r>
              <a:rPr lang="el-GR" dirty="0"/>
              <a:t>Ο Πραίτορας "</a:t>
            </a:r>
            <a:r>
              <a:rPr lang="el-GR" i="1" dirty="0"/>
              <a:t>προκειμένου να διατηρήσει την τάξη και την αξιοπρέπειά του και να εμποδίσει η προσφυγή στη δικαιοσύνη να γίνεται απερίσκεπτα και αδιάκριτα</a:t>
            </a:r>
            <a:r>
              <a:rPr lang="el-GR" dirty="0"/>
              <a:t>", είχε προσδιορίσει τα άτομα που δεν δικαιούντο να παρίστανται ενώπιόν του για λογαριασμό άλλων (</a:t>
            </a:r>
            <a:r>
              <a:rPr lang="el-GR" i="1" dirty="0" err="1"/>
              <a:t>postulare</a:t>
            </a:r>
            <a:r>
              <a:rPr lang="el-GR" dirty="0"/>
              <a:t>). </a:t>
            </a:r>
            <a:endParaRPr lang="el-GR" dirty="0" smtClean="0"/>
          </a:p>
          <a:p>
            <a:r>
              <a:rPr lang="el-GR" dirty="0" smtClean="0"/>
              <a:t>Ανάμεσα στα </a:t>
            </a:r>
            <a:r>
              <a:rPr lang="el-GR" dirty="0"/>
              <a:t>πρόσωπα στα οποία δεν επιτρέπεται να ασκούν δικηγορία, περιλαμβάνονται οι γυναίκες, οι ανήλικοι, οι κωφοί και τυφλοί, όσοι "</a:t>
            </a:r>
            <a:r>
              <a:rPr lang="el-GR" i="1" dirty="0"/>
              <a:t>μεταχειρίζονταν το σώμα τους ως γυναίκας</a:t>
            </a:r>
            <a:r>
              <a:rPr lang="el-GR" dirty="0"/>
              <a:t>", οι καταδικασθέντες για συκοφαντία, οι μονομάχοι. </a:t>
            </a:r>
          </a:p>
          <a:p>
            <a:pPr marL="114300" indent="0">
              <a:buNone/>
            </a:pPr>
            <a:endParaRPr lang="en-US" dirty="0"/>
          </a:p>
        </p:txBody>
      </p:sp>
    </p:spTree>
    <p:extLst>
      <p:ext uri="{BB962C8B-B14F-4D97-AF65-F5344CB8AC3E}">
        <p14:creationId xmlns:p14="http://schemas.microsoft.com/office/powerpoint/2010/main" val="30980542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περίπτωση της </a:t>
            </a:r>
            <a:r>
              <a:rPr lang="fr-CA" dirty="0" err="1" smtClean="0"/>
              <a:t>Carfania</a:t>
            </a:r>
            <a:endParaRPr lang="en-US" dirty="0"/>
          </a:p>
        </p:txBody>
      </p:sp>
      <p:sp>
        <p:nvSpPr>
          <p:cNvPr id="3" name="Content Placeholder 2"/>
          <p:cNvSpPr>
            <a:spLocks noGrp="1"/>
          </p:cNvSpPr>
          <p:nvPr>
            <p:ph idx="1"/>
          </p:nvPr>
        </p:nvSpPr>
        <p:spPr/>
        <p:txBody>
          <a:bodyPr/>
          <a:lstStyle/>
          <a:p>
            <a:r>
              <a:rPr lang="el-GR" dirty="0"/>
              <a:t>O Πραίτορας απαγόρευσε στις γυναίκες να παρίστανται ενώπιόν του, να "</a:t>
            </a:r>
            <a:r>
              <a:rPr lang="el-GR" i="1" dirty="0"/>
              <a:t>ανακατεύονται στις ξένες υποθέσεις και να ασκούν ανδρικά καθήκοντα</a:t>
            </a:r>
            <a:r>
              <a:rPr lang="el-GR" dirty="0"/>
              <a:t> (</a:t>
            </a:r>
            <a:r>
              <a:rPr lang="el-GR" i="1" dirty="0" err="1"/>
              <a:t>virilia</a:t>
            </a:r>
            <a:r>
              <a:rPr lang="el-GR" i="1" dirty="0"/>
              <a:t> </a:t>
            </a:r>
            <a:r>
              <a:rPr lang="el-GR" i="1" dirty="0" err="1"/>
              <a:t>officia</a:t>
            </a:r>
            <a:r>
              <a:rPr lang="el-GR" dirty="0"/>
              <a:t>), </a:t>
            </a:r>
            <a:r>
              <a:rPr lang="el-GR" i="1" dirty="0"/>
              <a:t>ενάντια στη σεμνότητα του φύλλου τους</a:t>
            </a:r>
            <a:r>
              <a:rPr lang="el-GR" dirty="0"/>
              <a:t>". </a:t>
            </a:r>
            <a:endParaRPr lang="fr-CA" dirty="0" smtClean="0"/>
          </a:p>
          <a:p>
            <a:r>
              <a:rPr lang="el-GR" dirty="0" smtClean="0"/>
              <a:t>Πηγή </a:t>
            </a:r>
            <a:r>
              <a:rPr lang="el-GR" dirty="0"/>
              <a:t>του αποκλεισμού, κατά τον </a:t>
            </a:r>
            <a:r>
              <a:rPr lang="el-GR" dirty="0" err="1"/>
              <a:t>Ουλπιανό</a:t>
            </a:r>
            <a:r>
              <a:rPr lang="el-GR" dirty="0"/>
              <a:t>, υπήρξε η </a:t>
            </a:r>
            <a:r>
              <a:rPr lang="fr-FR" dirty="0" err="1"/>
              <a:t>Carfania</a:t>
            </a:r>
            <a:r>
              <a:rPr lang="el-GR" dirty="0"/>
              <a:t>, σύζυγος Συγκλητικού, που στα τέλη της </a:t>
            </a:r>
            <a:r>
              <a:rPr lang="fr-FR" i="1" dirty="0" err="1"/>
              <a:t>Res</a:t>
            </a:r>
            <a:r>
              <a:rPr lang="fr-FR" i="1" dirty="0"/>
              <a:t> publica</a:t>
            </a:r>
            <a:r>
              <a:rPr lang="el-GR" dirty="0"/>
              <a:t> επιχείρησε να ασκήσει δικηγορία, "</a:t>
            </a:r>
            <a:r>
              <a:rPr lang="el-GR" i="1" dirty="0"/>
              <a:t>ξεδιάντροπη γυναίκα, που προσφεύγοντας αναίσχυντα και προξενώντας ενόχληση στον άρχοντα, υπήρξε η αιτία της ρύθμισης αυτής του </a:t>
            </a:r>
            <a:r>
              <a:rPr lang="el-GR" i="1" dirty="0" err="1"/>
              <a:t>Ηδίκτου</a:t>
            </a:r>
            <a:r>
              <a:rPr lang="el-GR" i="1" dirty="0"/>
              <a:t>..</a:t>
            </a:r>
            <a:r>
              <a:rPr lang="el-GR" dirty="0"/>
              <a:t>.". Ουλπιανός, </a:t>
            </a:r>
            <a:r>
              <a:rPr lang="fr-FR" i="1" dirty="0"/>
              <a:t>D</a:t>
            </a:r>
            <a:r>
              <a:rPr lang="el-GR" i="1" dirty="0"/>
              <a:t>.</a:t>
            </a:r>
            <a:r>
              <a:rPr lang="el-GR" dirty="0"/>
              <a:t> 3.1.1.5. </a:t>
            </a:r>
            <a:endParaRPr lang="en-US" dirty="0"/>
          </a:p>
        </p:txBody>
      </p:sp>
    </p:spTree>
    <p:extLst>
      <p:ext uri="{BB962C8B-B14F-4D97-AF65-F5344CB8AC3E}">
        <p14:creationId xmlns:p14="http://schemas.microsoft.com/office/powerpoint/2010/main" val="26855170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b="1" dirty="0"/>
              <a:t>Διορισμός συνηγόρου.</a:t>
            </a:r>
            <a:r>
              <a:rPr lang="el-GR" dirty="0"/>
              <a:t> Αν ένας διάδικος δεν είχε δικηγόρο, μπορούσε να ζητήσει από τον Πραίτορα να του διορίσει συνήγορο, αν και οι διοριζόμενοι αυτεπαγγέλτως δεν ήταν πάντοτε οι καλύτεροι. </a:t>
            </a:r>
            <a:endParaRPr lang="fr-CA" dirty="0" smtClean="0"/>
          </a:p>
          <a:p>
            <a:r>
              <a:rPr lang="el-GR" dirty="0" smtClean="0"/>
              <a:t>Αντιστοίχως</a:t>
            </a:r>
            <a:r>
              <a:rPr lang="el-GR" dirty="0"/>
              <a:t>, ο Διοικητής της Επαρχίας, σύμφωνα με τις νόμιμες υποχρεώσεις του που διασώζονται στον Πανδέκτη, είχε υποχρέωση να διορίσει συνήγορο σε οποιονδήποτε το ζητούσε και αυτεπαγγέλτως στις γυναίκες και τους ανηλίκους, όπως και σε όσους δεν μπορούσαν να βρουν δικηγόρο “</a:t>
            </a:r>
            <a:r>
              <a:rPr lang="el-GR" i="1" dirty="0"/>
              <a:t>λόγω της ισχύος του αντιδίκου τους</a:t>
            </a:r>
            <a:r>
              <a:rPr lang="el-GR" dirty="0"/>
              <a:t>”. </a:t>
            </a:r>
            <a:endParaRPr lang="en-US" dirty="0"/>
          </a:p>
        </p:txBody>
      </p:sp>
    </p:spTree>
    <p:extLst>
      <p:ext uri="{BB962C8B-B14F-4D97-AF65-F5344CB8AC3E}">
        <p14:creationId xmlns:p14="http://schemas.microsoft.com/office/powerpoint/2010/main" val="10324059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Δικηγορικοί Σύλλογοι</a:t>
            </a:r>
            <a:r>
              <a:rPr lang="el-GR" dirty="0"/>
              <a:t>. </a:t>
            </a:r>
            <a:endParaRPr lang="en-US" dirty="0"/>
          </a:p>
        </p:txBody>
      </p:sp>
      <p:sp>
        <p:nvSpPr>
          <p:cNvPr id="3" name="Content Placeholder 2"/>
          <p:cNvSpPr>
            <a:spLocks noGrp="1"/>
          </p:cNvSpPr>
          <p:nvPr>
            <p:ph idx="1"/>
          </p:nvPr>
        </p:nvSpPr>
        <p:spPr/>
        <p:txBody>
          <a:bodyPr/>
          <a:lstStyle/>
          <a:p>
            <a:r>
              <a:rPr lang="el-GR" dirty="0" smtClean="0"/>
              <a:t>Την </a:t>
            </a:r>
            <a:r>
              <a:rPr lang="el-GR" dirty="0"/>
              <a:t>ύστερη αρχαιότητα οι δικηγόροι οργανώνονται σε συλλόγους (</a:t>
            </a:r>
            <a:r>
              <a:rPr lang="fr-FR" i="1" dirty="0" err="1"/>
              <a:t>collegia</a:t>
            </a:r>
            <a:r>
              <a:rPr lang="el-GR" dirty="0"/>
              <a:t>), που λειτουργούν στις μεγάλες πόλεις της αυτοκρατορίας. </a:t>
            </a:r>
            <a:endParaRPr lang="fr-CA" dirty="0" smtClean="0"/>
          </a:p>
          <a:p>
            <a:r>
              <a:rPr lang="el-GR" dirty="0" smtClean="0"/>
              <a:t>Ρυθμίζονται </a:t>
            </a:r>
            <a:r>
              <a:rPr lang="el-GR" dirty="0"/>
              <a:t>οι προϋποθέσεις εισόδου στο επάγγελμα υπό καθεστώς </a:t>
            </a:r>
            <a:r>
              <a:rPr lang="fr-FR" dirty="0"/>
              <a:t>numerus clausus</a:t>
            </a:r>
            <a:r>
              <a:rPr lang="el-GR" dirty="0"/>
              <a:t>, οι εξετάσεις εγγραφής και λοιποί κανόνες ασκήσεως του λειτουργήματος του δικηγόρου. </a:t>
            </a:r>
            <a:endParaRPr lang="en-US" dirty="0"/>
          </a:p>
        </p:txBody>
      </p:sp>
    </p:spTree>
    <p:extLst>
      <p:ext uri="{BB962C8B-B14F-4D97-AF65-F5344CB8AC3E}">
        <p14:creationId xmlns:p14="http://schemas.microsoft.com/office/powerpoint/2010/main" val="26671421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Συμβολαιογράφοι (</a:t>
            </a:r>
            <a:r>
              <a:rPr lang="fr-FR" b="1" i="1" dirty="0" err="1"/>
              <a:t>tabelliones</a:t>
            </a:r>
            <a:r>
              <a:rPr lang="el-GR" b="1" i="1" dirty="0"/>
              <a:t>, </a:t>
            </a:r>
            <a:r>
              <a:rPr lang="fr-FR" b="1" i="1" dirty="0" err="1"/>
              <a:t>tabularii</a:t>
            </a:r>
            <a:r>
              <a:rPr lang="el-GR" b="1" dirty="0" smtClean="0"/>
              <a:t>)</a:t>
            </a:r>
            <a:endParaRPr lang="en-US" dirty="0"/>
          </a:p>
        </p:txBody>
      </p:sp>
      <p:sp>
        <p:nvSpPr>
          <p:cNvPr id="3" name="Content Placeholder 2"/>
          <p:cNvSpPr>
            <a:spLocks noGrp="1"/>
          </p:cNvSpPr>
          <p:nvPr>
            <p:ph idx="1"/>
          </p:nvPr>
        </p:nvSpPr>
        <p:spPr/>
        <p:txBody>
          <a:bodyPr>
            <a:normAutofit/>
          </a:bodyPr>
          <a:lstStyle/>
          <a:p>
            <a:r>
              <a:rPr lang="el-GR" dirty="0"/>
              <a:t>Εκτός από τους νομομαθείς και τους δικηγόρους, οι ιδιώτες, για τη σύνταξη εγγράφων, όπως διαθήκες, συμβάσεις, ή αιτήσεις προς τον Αυτοκράτορα και τις δημόσιες αρχές, προσέφευγαν στη συνδρομή των </a:t>
            </a:r>
            <a:r>
              <a:rPr lang="en-US" i="1" dirty="0" err="1"/>
              <a:t>tabelliones</a:t>
            </a:r>
            <a:r>
              <a:rPr lang="en-US" i="1" dirty="0"/>
              <a:t>,</a:t>
            </a:r>
            <a:r>
              <a:rPr lang="el-GR" dirty="0"/>
              <a:t> που τηρούν γραφεία (</a:t>
            </a:r>
            <a:r>
              <a:rPr lang="en-US" i="1" dirty="0" err="1"/>
              <a:t>stationes</a:t>
            </a:r>
            <a:r>
              <a:rPr lang="el-GR" dirty="0"/>
              <a:t>) στο </a:t>
            </a:r>
            <a:r>
              <a:rPr lang="fr-FR" i="1" dirty="0"/>
              <a:t>F</a:t>
            </a:r>
            <a:r>
              <a:rPr lang="en-US" i="1" dirty="0" err="1"/>
              <a:t>orum</a:t>
            </a:r>
            <a:r>
              <a:rPr lang="el-GR" dirty="0"/>
              <a:t> και τις λοιπές αγορές, </a:t>
            </a:r>
            <a:r>
              <a:rPr lang="el-GR" dirty="0" err="1"/>
              <a:t>υποβοηθούμενοι</a:t>
            </a:r>
            <a:r>
              <a:rPr lang="el-GR" dirty="0"/>
              <a:t> από γραμματείς (</a:t>
            </a:r>
            <a:r>
              <a:rPr lang="en-US" i="1" dirty="0" err="1"/>
              <a:t>notarii</a:t>
            </a:r>
            <a:r>
              <a:rPr lang="el-GR" dirty="0"/>
              <a:t>). </a:t>
            </a:r>
            <a:endParaRPr lang="fr-CA" dirty="0" smtClean="0"/>
          </a:p>
          <a:p>
            <a:r>
              <a:rPr lang="el-GR" dirty="0" err="1" smtClean="0"/>
              <a:t>Aν</a:t>
            </a:r>
            <a:r>
              <a:rPr lang="el-GR" dirty="0" smtClean="0"/>
              <a:t> </a:t>
            </a:r>
            <a:r>
              <a:rPr lang="el-GR" dirty="0"/>
              <a:t>και ιδιώτες, οι </a:t>
            </a:r>
            <a:r>
              <a:rPr lang="en-US" i="1" dirty="0" err="1"/>
              <a:t>tabelliones</a:t>
            </a:r>
            <a:r>
              <a:rPr lang="el-GR" dirty="0"/>
              <a:t> τελούν υπό την εποπτεία κρατικών λειτουργών, που μπορούν να τους επιβάλλουν κυρώσεις σε περίπτωση αμέλειας ή σύμπραξής τους σε παράνομες συναλλαγές. </a:t>
            </a:r>
            <a:endParaRPr lang="en-US" dirty="0"/>
          </a:p>
        </p:txBody>
      </p:sp>
    </p:spTree>
    <p:extLst>
      <p:ext uri="{BB962C8B-B14F-4D97-AF65-F5344CB8AC3E}">
        <p14:creationId xmlns:p14="http://schemas.microsoft.com/office/powerpoint/2010/main" val="34036383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dirty="0"/>
              <a:t>Ο Ιουστινιανός θέσπισε την υποχρέωση λήψεως δημόσιας άδειας για την άσκηση του επαγγέλματος και όρισε τους κανόνες που έπρεπε να ακολουθούν οι συμβολαιογράφοι. </a:t>
            </a:r>
            <a:endParaRPr lang="fr-CA" dirty="0" smtClean="0"/>
          </a:p>
          <a:p>
            <a:r>
              <a:rPr lang="el-GR" dirty="0" smtClean="0"/>
              <a:t>Οι </a:t>
            </a:r>
            <a:r>
              <a:rPr lang="el-GR" i="1" dirty="0" err="1"/>
              <a:t>Tabularii</a:t>
            </a:r>
            <a:r>
              <a:rPr lang="el-GR" dirty="0"/>
              <a:t> αποτελούσαν κατώτερο βοηθητικό προσωπικό των φορολογικών αρχών, που εν συνεχεία στελέχωσαν τη δημόσια διοίκηση και τα δημόσια αρχεία (απ' όπου πήραν το όνομά τους)</a:t>
            </a:r>
            <a:r>
              <a:rPr lang="el-GR" dirty="0" smtClean="0"/>
              <a:t>.</a:t>
            </a:r>
            <a:endParaRPr lang="fr-CA" dirty="0" smtClean="0"/>
          </a:p>
          <a:p>
            <a:r>
              <a:rPr lang="el-GR" dirty="0" smtClean="0"/>
              <a:t> </a:t>
            </a:r>
            <a:r>
              <a:rPr lang="el-GR" dirty="0"/>
              <a:t>Λόγω της εξοικείωσής τους με τη σύνταξη πάσης φύσεως δημοσίων εγγράφων και αιτήσεων, τους επιτράπηκε να βοηθούν και ιδιώτες επί τούτου. Προοδευτικά </a:t>
            </a:r>
            <a:r>
              <a:rPr lang="fr-FR" i="1" dirty="0" err="1"/>
              <a:t>tabularii</a:t>
            </a:r>
            <a:r>
              <a:rPr lang="el-GR" dirty="0"/>
              <a:t> και </a:t>
            </a:r>
            <a:r>
              <a:rPr lang="fr-FR" i="1" dirty="0" err="1"/>
              <a:t>tabelliones</a:t>
            </a:r>
            <a:r>
              <a:rPr lang="el-GR" dirty="0"/>
              <a:t> </a:t>
            </a:r>
            <a:r>
              <a:rPr lang="el-GR" dirty="0" smtClean="0"/>
              <a:t>εξομοιώνονται</a:t>
            </a:r>
            <a:r>
              <a:rPr lang="fr-CA" dirty="0" smtClean="0"/>
              <a:t>.</a:t>
            </a:r>
            <a:endParaRPr lang="en-US" dirty="0"/>
          </a:p>
          <a:p>
            <a:endParaRPr lang="en-US" dirty="0"/>
          </a:p>
        </p:txBody>
      </p:sp>
    </p:spTree>
    <p:extLst>
      <p:ext uri="{BB962C8B-B14F-4D97-AF65-F5344CB8AC3E}">
        <p14:creationId xmlns:p14="http://schemas.microsoft.com/office/powerpoint/2010/main" val="32282804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176</TotalTime>
  <Words>10570</Words>
  <Application>Microsoft Macintosh PowerPoint</Application>
  <PresentationFormat>On-screen Show (4:3)</PresentationFormat>
  <Paragraphs>380</Paragraphs>
  <Slides>96</Slides>
  <Notes>0</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Adjacency</vt:lpstr>
      <vt:lpstr>Δικονομία: πηγή ουσιαστικών δικαιωμάτων</vt:lpstr>
      <vt:lpstr>PowerPoint Presentation</vt:lpstr>
      <vt:lpstr>Από το Ius στη Iustitia</vt:lpstr>
      <vt:lpstr>Τελετουργία και δικονομία</vt:lpstr>
      <vt:lpstr>Εμμονή με τα τελετουργικά = τυπικότητα &amp; αυστηρότητα</vt:lpstr>
      <vt:lpstr>Τελετουργικά = πρώτοι δικονομικοί κανόνες</vt:lpstr>
      <vt:lpstr>Από την αυτοδικία στην κρατική ρύθμιση της ικανοποίησης δικαιώματος </vt:lpstr>
      <vt:lpstr>Δικαστής = διαιτητής</vt:lpstr>
      <vt:lpstr>Τα τρία δικονομικά συστήματα. </vt:lpstr>
      <vt:lpstr>Αρχαϊκή δικονομική αυστηρότητα </vt:lpstr>
      <vt:lpstr>Τρεις τύποι «αγωγών εκ του νόμου»</vt:lpstr>
      <vt:lpstr>PowerPoint Presentation</vt:lpstr>
      <vt:lpstr>2 φάσεις δίκης</vt:lpstr>
      <vt:lpstr>Προδικασία &amp; τυπικότητα </vt:lpstr>
      <vt:lpstr>PowerPoint Presentation</vt:lpstr>
      <vt:lpstr>Κάταρξη δίκης - εκκρεμοδικία</vt:lpstr>
      <vt:lpstr>Κυρίως δίκη </vt:lpstr>
      <vt:lpstr>Αναγκαστική εκτέλεση</vt:lpstr>
      <vt:lpstr>PowerPoint Presentation</vt:lpstr>
      <vt:lpstr>Ο διαμελισμός του οφειλέτη</vt:lpstr>
      <vt:lpstr>PowerPoint Presentation</vt:lpstr>
      <vt:lpstr>Η διαδικασία "per formulam": πηγή νομικής καινοτομίας </vt:lpstr>
      <vt:lpstr>Η επίλυση διαφορών με ξένους </vt:lpstr>
      <vt:lpstr>...υιοθετεί απλούστερη δικονομία</vt:lpstr>
      <vt:lpstr>Το Πραιτορικό Ήδικτο</vt:lpstr>
      <vt:lpstr>3 φάσεις</vt:lpstr>
      <vt:lpstr>Προδικασία (φάση in iure) </vt:lpstr>
      <vt:lpstr>Κλήτευση ενώπιον του Πραίτορα </vt:lpstr>
      <vt:lpstr>PowerPoint Presentation</vt:lpstr>
      <vt:lpstr>Έλεγχος παραδεκτού-απομόνωση της νομικής βάσης της αξίωσης </vt:lpstr>
      <vt:lpstr>PowerPoint Presentation</vt:lpstr>
      <vt:lpstr>Η formula</vt:lpstr>
      <vt:lpstr>Τα βασικά σκέλη της formula </vt:lpstr>
      <vt:lpstr>Οι ενστάσεις</vt:lpstr>
      <vt:lpstr>Οδηγίες προς το δικαστή</vt:lpstr>
      <vt:lpstr>οmnis condemnatio pecuniaria</vt:lpstr>
      <vt:lpstr>Υποκατάσταση του διαδίκου</vt:lpstr>
      <vt:lpstr>Κάταρξη της δίκης</vt:lpstr>
      <vt:lpstr>Παύση της δίκης - ορκοδοσία</vt:lpstr>
      <vt:lpstr>Ο δικαιοπλαστικός ρόλος των Πραιτόρων </vt:lpstr>
      <vt:lpstr>PowerPoint Presentation</vt:lpstr>
      <vt:lpstr>Παραδείγματα νομικής καινοτομίας μέσω αλλαγών στη formula </vt:lpstr>
      <vt:lpstr>PowerPoint Presentation</vt:lpstr>
      <vt:lpstr>Οι Πραίτορες "βοηθούν, συμπληρώνουν, διορθώνουν το δίκαιο". </vt:lpstr>
      <vt:lpstr>Ius honorarium </vt:lpstr>
      <vt:lpstr>PowerPoint Presentation</vt:lpstr>
      <vt:lpstr>Edictum perpetuum </vt:lpstr>
      <vt:lpstr>Η κυρίως δίκη (φάση apud iudicem) </vt:lpstr>
      <vt:lpstr>Πραιτορικές διαταγές </vt:lpstr>
      <vt:lpstr>α) Εις ολόκληρον αποκατάσταση (restitutio in integrum)</vt:lpstr>
      <vt:lpstr>β) Παραπομπή στη νομή (missio in possessionem). </vt:lpstr>
      <vt:lpstr>γ) Πραιτορικές υποσχέσεις (stipulatio) </vt:lpstr>
      <vt:lpstr>Ασφαλιστικά μέτρα (interdicta)</vt:lpstr>
      <vt:lpstr>PowerPoint Presentation</vt:lpstr>
      <vt:lpstr>Εκτέλεση : πρόδρομος της πτωχευτικής διαδικασίας </vt:lpstr>
      <vt:lpstr>Bonorum venditio (πώληση περιουσιακών στοιχείων)</vt:lpstr>
      <vt:lpstr>PowerPoint Presentation</vt:lpstr>
      <vt:lpstr>Cessio bonorum (εκχώρηση περιουσίας) </vt:lpstr>
      <vt:lpstr>Η "cognitio extra ordinem": ο πρόδρομος της σύγχρονης δικονομίας </vt:lpstr>
      <vt:lpstr>Ενιαία &amp; επαγγελματική δικαιοσύνη </vt:lpstr>
      <vt:lpstr>Καθιέρωση της εφέσεως </vt:lpstr>
      <vt:lpstr>PowerPoint Presentation</vt:lpstr>
      <vt:lpstr>Ο Αυτοκράτορας ως δικαστής </vt:lpstr>
      <vt:lpstr>Τα πρακτικά μίας αυτοκρατορικής δίκης στον Πανδέκτη </vt:lpstr>
      <vt:lpstr>Δικαστική ανεξαρτησία</vt:lpstr>
      <vt:lpstr>Έδρες δικαστηρίων </vt:lpstr>
      <vt:lpstr>Curia Julia</vt:lpstr>
      <vt:lpstr>PowerPoint Presentation</vt:lpstr>
      <vt:lpstr>PowerPoint Presentation</vt:lpstr>
      <vt:lpstr>PowerPoint Presentation</vt:lpstr>
      <vt:lpstr>Basilica Julia</vt:lpstr>
      <vt:lpstr>PowerPoint Presentation</vt:lpstr>
      <vt:lpstr>Δικαστικό ημερολόγιο και ωράριο </vt:lpstr>
      <vt:lpstr>Διαδικαστικά έγγραφα </vt:lpstr>
      <vt:lpstr>Tabulae ceratae</vt:lpstr>
      <vt:lpstr>Η δικαστική απόφαση </vt:lpstr>
      <vt:lpstr> Δικαστικά αρχεία</vt:lpstr>
      <vt:lpstr>Δικαστική διαφθορά </vt:lpstr>
      <vt:lpstr>Μορφές δικαστικής διαφθοράς </vt:lpstr>
      <vt:lpstr> Beneficia</vt:lpstr>
      <vt:lpstr>PowerPoint Presentation</vt:lpstr>
      <vt:lpstr>Αστική ευθύνη δικαστών </vt:lpstr>
      <vt:lpstr>Οι κίνδυνοι μίας δίκης. </vt:lpstr>
      <vt:lpstr>PowerPoint Presentation</vt:lpstr>
      <vt:lpstr>Συμβιβασμός </vt:lpstr>
      <vt:lpstr>PowerPoint Presentation</vt:lpstr>
      <vt:lpstr>Διαιτησία (Compromissum). </vt:lpstr>
      <vt:lpstr>PowerPoint Presentation</vt:lpstr>
      <vt:lpstr>Δικηγόροι</vt:lpstr>
      <vt:lpstr>PowerPoint Presentation</vt:lpstr>
      <vt:lpstr>Ποιοί αποκλείονται από τη δικηγορία</vt:lpstr>
      <vt:lpstr>Η περίπτωση της Carfania</vt:lpstr>
      <vt:lpstr>PowerPoint Presentation</vt:lpstr>
      <vt:lpstr>Δικηγορικοί Σύλλογοι. </vt:lpstr>
      <vt:lpstr>Συμβολαιογράφοι (tabelliones, tabularii)</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Δi</dc:title>
  <dc:creator>Αθηνά Δημοπούλου</dc:creator>
  <cp:lastModifiedBy>Αθηνά Δημοπούλου</cp:lastModifiedBy>
  <cp:revision>25</cp:revision>
  <dcterms:created xsi:type="dcterms:W3CDTF">2017-01-17T16:22:30Z</dcterms:created>
  <dcterms:modified xsi:type="dcterms:W3CDTF">2017-01-27T09:06:26Z</dcterms:modified>
</cp:coreProperties>
</file>