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59" r:id="rId6"/>
    <p:sldId id="260" r:id="rId7"/>
    <p:sldId id="262" r:id="rId8"/>
    <p:sldId id="263" r:id="rId9"/>
    <p:sldId id="264" r:id="rId10"/>
    <p:sldId id="265" r:id="rId1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63" d="100"/>
          <a:sy n="63" d="100"/>
        </p:scale>
        <p:origin x="730"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B24FC04F-12DA-4726-9DED-A93E22CE65AB}" type="datetimeFigureOut">
              <a:rPr lang="el-GR" smtClean="0"/>
              <a:t>24/3/2020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9DD0419-8719-40EB-A8D5-FDA6B7DE27CA}" type="slidenum">
              <a:rPr lang="el-GR" smtClean="0"/>
              <a:t>‹#›</a:t>
            </a:fld>
            <a:endParaRPr lang="el-GR"/>
          </a:p>
        </p:txBody>
      </p:sp>
    </p:spTree>
    <p:extLst>
      <p:ext uri="{BB962C8B-B14F-4D97-AF65-F5344CB8AC3E}">
        <p14:creationId xmlns:p14="http://schemas.microsoft.com/office/powerpoint/2010/main" val="2747795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B24FC04F-12DA-4726-9DED-A93E22CE65AB}" type="datetimeFigureOut">
              <a:rPr lang="el-GR" smtClean="0"/>
              <a:t>24/3/2020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9DD0419-8719-40EB-A8D5-FDA6B7DE27CA}" type="slidenum">
              <a:rPr lang="el-GR" smtClean="0"/>
              <a:t>‹#›</a:t>
            </a:fld>
            <a:endParaRPr lang="el-GR"/>
          </a:p>
        </p:txBody>
      </p:sp>
    </p:spTree>
    <p:extLst>
      <p:ext uri="{BB962C8B-B14F-4D97-AF65-F5344CB8AC3E}">
        <p14:creationId xmlns:p14="http://schemas.microsoft.com/office/powerpoint/2010/main" val="656458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B24FC04F-12DA-4726-9DED-A93E22CE65AB}" type="datetimeFigureOut">
              <a:rPr lang="el-GR" smtClean="0"/>
              <a:t>24/3/2020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9DD0419-8719-40EB-A8D5-FDA6B7DE27CA}" type="slidenum">
              <a:rPr lang="el-GR" smtClean="0"/>
              <a:t>‹#›</a:t>
            </a:fld>
            <a:endParaRPr lang="el-GR"/>
          </a:p>
        </p:txBody>
      </p:sp>
    </p:spTree>
    <p:extLst>
      <p:ext uri="{BB962C8B-B14F-4D97-AF65-F5344CB8AC3E}">
        <p14:creationId xmlns:p14="http://schemas.microsoft.com/office/powerpoint/2010/main" val="2144497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B24FC04F-12DA-4726-9DED-A93E22CE65AB}" type="datetimeFigureOut">
              <a:rPr lang="el-GR" smtClean="0"/>
              <a:t>24/3/2020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9DD0419-8719-40EB-A8D5-FDA6B7DE27CA}" type="slidenum">
              <a:rPr lang="el-GR" smtClean="0"/>
              <a:t>‹#›</a:t>
            </a:fld>
            <a:endParaRPr lang="el-GR"/>
          </a:p>
        </p:txBody>
      </p:sp>
    </p:spTree>
    <p:extLst>
      <p:ext uri="{BB962C8B-B14F-4D97-AF65-F5344CB8AC3E}">
        <p14:creationId xmlns:p14="http://schemas.microsoft.com/office/powerpoint/2010/main" val="822527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B24FC04F-12DA-4726-9DED-A93E22CE65AB}" type="datetimeFigureOut">
              <a:rPr lang="el-GR" smtClean="0"/>
              <a:t>24/3/2020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9DD0419-8719-40EB-A8D5-FDA6B7DE27CA}" type="slidenum">
              <a:rPr lang="el-GR" smtClean="0"/>
              <a:t>‹#›</a:t>
            </a:fld>
            <a:endParaRPr lang="el-GR"/>
          </a:p>
        </p:txBody>
      </p:sp>
    </p:spTree>
    <p:extLst>
      <p:ext uri="{BB962C8B-B14F-4D97-AF65-F5344CB8AC3E}">
        <p14:creationId xmlns:p14="http://schemas.microsoft.com/office/powerpoint/2010/main" val="520836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B24FC04F-12DA-4726-9DED-A93E22CE65AB}" type="datetimeFigureOut">
              <a:rPr lang="el-GR" smtClean="0"/>
              <a:t>24/3/2020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A9DD0419-8719-40EB-A8D5-FDA6B7DE27CA}" type="slidenum">
              <a:rPr lang="el-GR" smtClean="0"/>
              <a:t>‹#›</a:t>
            </a:fld>
            <a:endParaRPr lang="el-GR"/>
          </a:p>
        </p:txBody>
      </p:sp>
    </p:spTree>
    <p:extLst>
      <p:ext uri="{BB962C8B-B14F-4D97-AF65-F5344CB8AC3E}">
        <p14:creationId xmlns:p14="http://schemas.microsoft.com/office/powerpoint/2010/main" val="1097818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B24FC04F-12DA-4726-9DED-A93E22CE65AB}" type="datetimeFigureOut">
              <a:rPr lang="el-GR" smtClean="0"/>
              <a:t>24/3/2020</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A9DD0419-8719-40EB-A8D5-FDA6B7DE27CA}" type="slidenum">
              <a:rPr lang="el-GR" smtClean="0"/>
              <a:t>‹#›</a:t>
            </a:fld>
            <a:endParaRPr lang="el-GR"/>
          </a:p>
        </p:txBody>
      </p:sp>
    </p:spTree>
    <p:extLst>
      <p:ext uri="{BB962C8B-B14F-4D97-AF65-F5344CB8AC3E}">
        <p14:creationId xmlns:p14="http://schemas.microsoft.com/office/powerpoint/2010/main" val="3702748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B24FC04F-12DA-4726-9DED-A93E22CE65AB}" type="datetimeFigureOut">
              <a:rPr lang="el-GR" smtClean="0"/>
              <a:t>24/3/2020</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A9DD0419-8719-40EB-A8D5-FDA6B7DE27CA}" type="slidenum">
              <a:rPr lang="el-GR" smtClean="0"/>
              <a:t>‹#›</a:t>
            </a:fld>
            <a:endParaRPr lang="el-GR"/>
          </a:p>
        </p:txBody>
      </p:sp>
    </p:spTree>
    <p:extLst>
      <p:ext uri="{BB962C8B-B14F-4D97-AF65-F5344CB8AC3E}">
        <p14:creationId xmlns:p14="http://schemas.microsoft.com/office/powerpoint/2010/main" val="1549145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B24FC04F-12DA-4726-9DED-A93E22CE65AB}" type="datetimeFigureOut">
              <a:rPr lang="el-GR" smtClean="0"/>
              <a:t>24/3/2020</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A9DD0419-8719-40EB-A8D5-FDA6B7DE27CA}" type="slidenum">
              <a:rPr lang="el-GR" smtClean="0"/>
              <a:t>‹#›</a:t>
            </a:fld>
            <a:endParaRPr lang="el-GR"/>
          </a:p>
        </p:txBody>
      </p:sp>
    </p:spTree>
    <p:extLst>
      <p:ext uri="{BB962C8B-B14F-4D97-AF65-F5344CB8AC3E}">
        <p14:creationId xmlns:p14="http://schemas.microsoft.com/office/powerpoint/2010/main" val="602379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B24FC04F-12DA-4726-9DED-A93E22CE65AB}" type="datetimeFigureOut">
              <a:rPr lang="el-GR" smtClean="0"/>
              <a:t>24/3/2020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A9DD0419-8719-40EB-A8D5-FDA6B7DE27CA}" type="slidenum">
              <a:rPr lang="el-GR" smtClean="0"/>
              <a:t>‹#›</a:t>
            </a:fld>
            <a:endParaRPr lang="el-GR"/>
          </a:p>
        </p:txBody>
      </p:sp>
    </p:spTree>
    <p:extLst>
      <p:ext uri="{BB962C8B-B14F-4D97-AF65-F5344CB8AC3E}">
        <p14:creationId xmlns:p14="http://schemas.microsoft.com/office/powerpoint/2010/main" val="3130067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B24FC04F-12DA-4726-9DED-A93E22CE65AB}" type="datetimeFigureOut">
              <a:rPr lang="el-GR" smtClean="0"/>
              <a:t>24/3/2020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A9DD0419-8719-40EB-A8D5-FDA6B7DE27CA}" type="slidenum">
              <a:rPr lang="el-GR" smtClean="0"/>
              <a:t>‹#›</a:t>
            </a:fld>
            <a:endParaRPr lang="el-GR"/>
          </a:p>
        </p:txBody>
      </p:sp>
    </p:spTree>
    <p:extLst>
      <p:ext uri="{BB962C8B-B14F-4D97-AF65-F5344CB8AC3E}">
        <p14:creationId xmlns:p14="http://schemas.microsoft.com/office/powerpoint/2010/main" val="775613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FC04F-12DA-4726-9DED-A93E22CE65AB}" type="datetimeFigureOut">
              <a:rPr lang="el-GR" smtClean="0"/>
              <a:t>24/3/2020</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D0419-8719-40EB-A8D5-FDA6B7DE27CA}" type="slidenum">
              <a:rPr lang="el-GR" smtClean="0"/>
              <a:t>‹#›</a:t>
            </a:fld>
            <a:endParaRPr lang="el-GR"/>
          </a:p>
        </p:txBody>
      </p:sp>
    </p:spTree>
    <p:extLst>
      <p:ext uri="{BB962C8B-B14F-4D97-AF65-F5344CB8AC3E}">
        <p14:creationId xmlns:p14="http://schemas.microsoft.com/office/powerpoint/2010/main" val="11267116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ags" Target="../tags/tag1.xml"/><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tags" Target="../tags/tag10.xml"/><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ags" Target="../tags/tag2.xml"/><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ags" Target="../tags/tag3.xml"/><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ags" Target="../tags/tag4.xml"/><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ags" Target="../tags/tag5.xml"/><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ags" Target="../tags/tag6.xml"/><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tags" Target="../tags/tag7.xml"/><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tags" Target="../tags/tag8.xml"/><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tags" Target="../tags/tag9.xml"/><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r>
              <a:rPr lang="en-US" b="1" dirty="0" smtClean="0"/>
              <a:t>SHARES SALE &amp; PURCHASE</a:t>
            </a:r>
            <a:br>
              <a:rPr lang="en-US" b="1" dirty="0" smtClean="0"/>
            </a:br>
            <a:r>
              <a:rPr lang="en-US" b="1" dirty="0" smtClean="0"/>
              <a:t>AGREEMENT</a:t>
            </a:r>
            <a:endParaRPr lang="el-GR" b="1" dirty="0"/>
          </a:p>
        </p:txBody>
      </p:sp>
      <p:sp>
        <p:nvSpPr>
          <p:cNvPr id="3" name="Υπότιτλος 2"/>
          <p:cNvSpPr>
            <a:spLocks noGrp="1"/>
          </p:cNvSpPr>
          <p:nvPr>
            <p:ph type="subTitle" idx="1"/>
          </p:nvPr>
        </p:nvSpPr>
        <p:spPr/>
        <p:txBody>
          <a:bodyPr/>
          <a:lstStyle/>
          <a:p>
            <a:endParaRPr lang="en-US" dirty="0" smtClean="0"/>
          </a:p>
          <a:p>
            <a:pPr algn="r"/>
            <a:r>
              <a:rPr lang="en-US" b="1" i="1" dirty="0" smtClean="0"/>
              <a:t>Christos S. Chrissanthis</a:t>
            </a:r>
            <a:endParaRPr lang="el-GR" b="1" i="1" dirty="0"/>
          </a:p>
        </p:txBody>
      </p:sp>
      <p:pic>
        <p:nvPicPr>
          <p:cNvPr id="4" name="tmp1BD3">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241458907E6"/>
                </p14:media>
              </p:ext>
              <p:ext uri="{42D2F446-02D8-4167-A562-619A0277C38B}">
                <p15:isNarration xmlns:p15="http://schemas.microsoft.com/office/powerpoint/2012/main" val="1"/>
              </p:ext>
            </p:extLst>
          </p:nvPr>
        </p:nvPicPr>
        <p:blipFill>
          <a:blip r:embed="rId5"/>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3926034498"/>
      </p:ext>
    </p:extLst>
  </p:cSld>
  <p:clrMapOvr>
    <a:masterClrMapping/>
  </p:clrMapOvr>
  <mc:AlternateContent xmlns:mc="http://schemas.openxmlformats.org/markup-compatibility/2006">
    <mc:Choice xmlns:p14="http://schemas.microsoft.com/office/powerpoint/2010/main" Requires="p14">
      <p:transition spd="slow" p14:dur="2000" advTm="58090"/>
    </mc:Choice>
    <mc:Fallback>
      <p:transition spd="slow" advTm="58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236170"/>
            <a:ext cx="10515600" cy="6400800"/>
          </a:xfrm>
        </p:spPr>
        <p:txBody>
          <a:bodyPr>
            <a:normAutofit fontScale="85000" lnSpcReduction="20000"/>
          </a:bodyPr>
          <a:lstStyle/>
          <a:p>
            <a:pPr marL="0" indent="0">
              <a:buNone/>
            </a:pPr>
            <a:r>
              <a:rPr lang="en-US" b="1" dirty="0" smtClean="0"/>
              <a:t>Management Restrictions until fulfilment of conditions precedent</a:t>
            </a:r>
          </a:p>
          <a:p>
            <a:pPr marL="0" indent="0">
              <a:buNone/>
            </a:pPr>
            <a:r>
              <a:rPr lang="en-US" dirty="0" smtClean="0"/>
              <a:t>Purchasers will reasonable request that during the period until completion of conditions precedent the Company will not do any of the following:</a:t>
            </a:r>
          </a:p>
          <a:p>
            <a:pPr>
              <a:buFontTx/>
              <a:buChar char="-"/>
            </a:pPr>
            <a:r>
              <a:rPr lang="en-US" dirty="0" smtClean="0"/>
              <a:t>Share capital increase, reduction of capital, or any equivalent transaction</a:t>
            </a:r>
          </a:p>
          <a:p>
            <a:pPr>
              <a:buFontTx/>
              <a:buChar char="-"/>
            </a:pPr>
            <a:r>
              <a:rPr lang="en-US" dirty="0" smtClean="0"/>
              <a:t>Creating mortgages, charges or other encumbrances</a:t>
            </a:r>
          </a:p>
          <a:p>
            <a:pPr>
              <a:buFontTx/>
              <a:buChar char="-"/>
            </a:pPr>
            <a:r>
              <a:rPr lang="en-US" dirty="0" smtClean="0"/>
              <a:t>Dispose of assets, other that trading stock in the </a:t>
            </a:r>
            <a:r>
              <a:rPr lang="en-US" dirty="0"/>
              <a:t>o</a:t>
            </a:r>
            <a:r>
              <a:rPr lang="en-US" dirty="0" smtClean="0"/>
              <a:t>rdinary course of business and in arm’s length terms</a:t>
            </a:r>
          </a:p>
          <a:p>
            <a:pPr>
              <a:buFontTx/>
              <a:buChar char="-"/>
            </a:pPr>
            <a:r>
              <a:rPr lang="en-US" dirty="0" smtClean="0"/>
              <a:t>Provide guarantees or indemnities</a:t>
            </a:r>
          </a:p>
          <a:p>
            <a:pPr>
              <a:buFontTx/>
              <a:buChar char="-"/>
            </a:pPr>
            <a:r>
              <a:rPr lang="en-US" dirty="0" smtClean="0"/>
              <a:t>Distribute dividends, or equivalent  transactions</a:t>
            </a:r>
          </a:p>
          <a:p>
            <a:pPr>
              <a:buFontTx/>
              <a:buChar char="-"/>
            </a:pPr>
            <a:r>
              <a:rPr lang="en-US" dirty="0" smtClean="0"/>
              <a:t>Employ new managers or employees</a:t>
            </a:r>
          </a:p>
          <a:p>
            <a:pPr>
              <a:buFontTx/>
              <a:buChar char="-"/>
            </a:pPr>
            <a:r>
              <a:rPr lang="en-US" dirty="0" smtClean="0"/>
              <a:t>Acquire new assets, or equivalent, other than as necessary in the ordinary course of business</a:t>
            </a:r>
          </a:p>
          <a:p>
            <a:pPr>
              <a:buFontTx/>
              <a:buChar char="-"/>
            </a:pPr>
            <a:r>
              <a:rPr lang="en-US" dirty="0" smtClean="0"/>
              <a:t>Enter into any related parties transaction or any transaction not in arm’s length terms</a:t>
            </a:r>
          </a:p>
          <a:p>
            <a:pPr>
              <a:buFontTx/>
              <a:buChar char="-"/>
            </a:pPr>
            <a:r>
              <a:rPr lang="en-US" dirty="0" smtClean="0"/>
              <a:t>Amend by laws or pass any General Assembly Resolution</a:t>
            </a:r>
          </a:p>
          <a:p>
            <a:pPr>
              <a:buFontTx/>
              <a:buChar char="-"/>
            </a:pPr>
            <a:r>
              <a:rPr lang="en-US" dirty="0" smtClean="0"/>
              <a:t>Do anything that might materially and adversely affect its financial position</a:t>
            </a:r>
          </a:p>
          <a:p>
            <a:pPr>
              <a:buFontTx/>
              <a:buChar char="-"/>
            </a:pPr>
            <a:r>
              <a:rPr lang="en-US" dirty="0" smtClean="0"/>
              <a:t>Do anything outside the ordinary course </a:t>
            </a:r>
            <a:r>
              <a:rPr lang="en-US" smtClean="0"/>
              <a:t>of things </a:t>
            </a:r>
            <a:endParaRPr lang="en-US" dirty="0" smtClean="0"/>
          </a:p>
          <a:p>
            <a:pPr>
              <a:buFontTx/>
              <a:buChar char="-"/>
            </a:pPr>
            <a:r>
              <a:rPr lang="en-US" dirty="0" smtClean="0"/>
              <a:t>Other matters as may be necessary</a:t>
            </a:r>
          </a:p>
          <a:p>
            <a:pPr>
              <a:buFontTx/>
              <a:buChar char="-"/>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endParaRPr lang="el-GR" dirty="0"/>
          </a:p>
        </p:txBody>
      </p:sp>
      <p:pic>
        <p:nvPicPr>
          <p:cNvPr id="2" name="tmpFB75">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670344" end="17.3877"/>
                </p14:media>
              </p:ext>
              <p:ext uri="{42D2F446-02D8-4167-A562-619A0277C38B}">
                <p15:isNarration xmlns:p15="http://schemas.microsoft.com/office/powerpoint/2012/main" val="1"/>
              </p:ext>
            </p:extLst>
          </p:nvPr>
        </p:nvPicPr>
        <p:blipFill>
          <a:blip r:embed="rId5"/>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1314409758"/>
      </p:ext>
    </p:extLst>
  </p:cSld>
  <p:clrMapOvr>
    <a:masterClrMapping/>
  </p:clrMapOvr>
  <mc:AlternateContent xmlns:mc="http://schemas.openxmlformats.org/markup-compatibility/2006">
    <mc:Choice xmlns:p14="http://schemas.microsoft.com/office/powerpoint/2010/main" Requires="p14">
      <p:transition spd="slow" p14:dur="2000" advTm="211718"/>
    </mc:Choice>
    <mc:Fallback>
      <p:transition spd="slow" advTm="211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381505"/>
            <a:ext cx="10515600" cy="6261520"/>
          </a:xfrm>
        </p:spPr>
        <p:txBody>
          <a:bodyPr>
            <a:normAutofit lnSpcReduction="10000"/>
          </a:bodyPr>
          <a:lstStyle/>
          <a:p>
            <a:pPr marL="0" indent="0">
              <a:buNone/>
            </a:pPr>
            <a:r>
              <a:rPr lang="en-US" b="1" dirty="0" smtClean="0"/>
              <a:t>How is transfer of shares effected?</a:t>
            </a:r>
          </a:p>
          <a:p>
            <a:pPr marL="0" indent="0" algn="just">
              <a:buNone/>
            </a:pPr>
            <a:r>
              <a:rPr lang="en-US" dirty="0" smtClean="0"/>
              <a:t>Transfer of shares in most jurisdictions requires three steps:</a:t>
            </a:r>
          </a:p>
          <a:p>
            <a:pPr marL="514350" indent="-514350" algn="just">
              <a:buAutoNum type="alphaLcParenBoth"/>
            </a:pPr>
            <a:r>
              <a:rPr lang="en-US" dirty="0" smtClean="0"/>
              <a:t>Assignment of the shares to be transferred by the seller to the purchaser and</a:t>
            </a:r>
          </a:p>
          <a:p>
            <a:pPr marL="514350" indent="-514350" algn="just">
              <a:buAutoNum type="alphaLcParenBoth"/>
            </a:pPr>
            <a:r>
              <a:rPr lang="en-US" dirty="0" smtClean="0"/>
              <a:t>Delivery of the share titles that are the subject matter of </a:t>
            </a:r>
            <a:r>
              <a:rPr lang="en-US" dirty="0" smtClean="0"/>
              <a:t>the transfer and</a:t>
            </a:r>
            <a:endParaRPr lang="en-US" dirty="0" smtClean="0"/>
          </a:p>
          <a:p>
            <a:pPr marL="514350" indent="-514350" algn="just">
              <a:buAutoNum type="alphaLcParenBoth"/>
            </a:pPr>
            <a:r>
              <a:rPr lang="en-US" dirty="0" smtClean="0"/>
              <a:t>Registration of the transfer to a special registry of shares and shareholders which is kept by the management of the Company </a:t>
            </a:r>
          </a:p>
          <a:p>
            <a:pPr marL="0" indent="0" algn="just">
              <a:buNone/>
            </a:pPr>
            <a:endParaRPr lang="en-US" dirty="0"/>
          </a:p>
          <a:p>
            <a:pPr marL="0" indent="0" algn="just">
              <a:buNone/>
            </a:pPr>
            <a:r>
              <a:rPr lang="en-US" dirty="0" smtClean="0"/>
              <a:t>Share titles must be specifically mentioned in the assignment document, i.e.:</a:t>
            </a:r>
          </a:p>
          <a:p>
            <a:pPr marL="0" indent="0" algn="just">
              <a:buNone/>
            </a:pPr>
            <a:r>
              <a:rPr lang="en-US" dirty="0" smtClean="0"/>
              <a:t>- Number of each share title</a:t>
            </a:r>
          </a:p>
          <a:p>
            <a:pPr marL="0" indent="0" algn="just">
              <a:buNone/>
            </a:pPr>
            <a:r>
              <a:rPr lang="en-US" dirty="0" smtClean="0"/>
              <a:t>- Number of shares incorporated in each share title</a:t>
            </a:r>
          </a:p>
          <a:p>
            <a:pPr marL="0" indent="0" algn="just">
              <a:buNone/>
            </a:pPr>
            <a:r>
              <a:rPr lang="en-US" dirty="0" smtClean="0"/>
              <a:t>- Par value of each share</a:t>
            </a:r>
          </a:p>
          <a:p>
            <a:pPr marL="0" indent="0">
              <a:buNone/>
            </a:pPr>
            <a:endParaRPr lang="en-US" dirty="0"/>
          </a:p>
          <a:p>
            <a:pPr marL="0" indent="0">
              <a:buNone/>
            </a:pPr>
            <a:endParaRPr lang="el-GR" dirty="0"/>
          </a:p>
        </p:txBody>
      </p:sp>
      <p:pic>
        <p:nvPicPr>
          <p:cNvPr id="2" name="tmp1BD3">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58092" end="1.020589907E6"/>
                </p14:media>
              </p:ext>
              <p:ext uri="{42D2F446-02D8-4167-A562-619A0277C38B}">
                <p15:isNarration xmlns:p15="http://schemas.microsoft.com/office/powerpoint/2012/main" val="1"/>
              </p:ext>
            </p:extLst>
          </p:nvPr>
        </p:nvPicPr>
        <p:blipFill>
          <a:blip r:embed="rId5"/>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2101325799"/>
      </p:ext>
    </p:extLst>
  </p:cSld>
  <p:clrMapOvr>
    <a:masterClrMapping/>
  </p:clrMapOvr>
  <mc:AlternateContent xmlns:mc="http://schemas.openxmlformats.org/markup-compatibility/2006">
    <mc:Choice xmlns:p14="http://schemas.microsoft.com/office/powerpoint/2010/main" Requires="p14">
      <p:transition spd="slow" p14:dur="2000" advTm="220869"/>
    </mc:Choice>
    <mc:Fallback>
      <p:transition spd="slow" advTm="220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242226"/>
            <a:ext cx="10515600" cy="6303909"/>
          </a:xfrm>
        </p:spPr>
        <p:txBody>
          <a:bodyPr>
            <a:normAutofit lnSpcReduction="10000"/>
          </a:bodyPr>
          <a:lstStyle/>
          <a:p>
            <a:pPr marL="0" indent="0" algn="just">
              <a:buNone/>
            </a:pPr>
            <a:r>
              <a:rPr lang="en-US" b="1" dirty="0" smtClean="0"/>
              <a:t>Share titles must have been properly issued</a:t>
            </a:r>
          </a:p>
          <a:p>
            <a:pPr marL="0" indent="0" algn="just">
              <a:buNone/>
            </a:pPr>
            <a:r>
              <a:rPr lang="en-US" dirty="0" smtClean="0"/>
              <a:t>From the point of view of the Purchaser one must confirm that the share titles that are the subject matter of assignment have been properly issued by the Company, that they have been properly registered with the shares’ registry of the Company and that the names of each shareholder are properly recorded in the same registry.</a:t>
            </a:r>
          </a:p>
          <a:p>
            <a:pPr marL="0" indent="0" algn="just">
              <a:buNone/>
            </a:pPr>
            <a:r>
              <a:rPr lang="en-US" dirty="0" smtClean="0"/>
              <a:t>One has to check:</a:t>
            </a:r>
          </a:p>
          <a:p>
            <a:pPr algn="just">
              <a:buFontTx/>
              <a:buChar char="-"/>
            </a:pPr>
            <a:r>
              <a:rPr lang="en-US" dirty="0" smtClean="0"/>
              <a:t>The Memorandum of Association as to its clauses on </a:t>
            </a:r>
            <a:r>
              <a:rPr lang="en-US" dirty="0" smtClean="0"/>
              <a:t>shares,</a:t>
            </a:r>
            <a:endParaRPr lang="en-US" dirty="0" smtClean="0"/>
          </a:p>
          <a:p>
            <a:pPr algn="just">
              <a:buFontTx/>
              <a:buChar char="-"/>
            </a:pPr>
            <a:r>
              <a:rPr lang="en-US" dirty="0" smtClean="0"/>
              <a:t>The</a:t>
            </a:r>
            <a:r>
              <a:rPr lang="en-US" dirty="0" smtClean="0"/>
              <a:t> Board of Directors </a:t>
            </a:r>
            <a:r>
              <a:rPr lang="en-US" dirty="0" smtClean="0"/>
              <a:t>resolution </a:t>
            </a:r>
            <a:r>
              <a:rPr lang="en-US" dirty="0" smtClean="0"/>
              <a:t>regarding the issue of the shares titles that are transferred,</a:t>
            </a:r>
            <a:endParaRPr lang="en-US" dirty="0" smtClean="0"/>
          </a:p>
          <a:p>
            <a:pPr algn="just">
              <a:buFontTx/>
              <a:buChar char="-"/>
            </a:pPr>
            <a:r>
              <a:rPr lang="en-US" dirty="0" smtClean="0"/>
              <a:t>The share titles </a:t>
            </a:r>
            <a:r>
              <a:rPr lang="en-US" dirty="0" smtClean="0"/>
              <a:t>themselves,</a:t>
            </a:r>
            <a:endParaRPr lang="en-US" dirty="0" smtClean="0"/>
          </a:p>
          <a:p>
            <a:pPr algn="just">
              <a:buFontTx/>
              <a:buChar char="-"/>
            </a:pPr>
            <a:r>
              <a:rPr lang="en-US" dirty="0" smtClean="0"/>
              <a:t>A document evidencing delivery of the share titles by the issuing Company to the owner who is about to transfer them</a:t>
            </a:r>
          </a:p>
          <a:p>
            <a:pPr algn="just">
              <a:buFontTx/>
              <a:buChar char="-"/>
            </a:pPr>
            <a:r>
              <a:rPr lang="en-US" dirty="0" smtClean="0"/>
              <a:t>The Company registry of shares and shareholders </a:t>
            </a:r>
            <a:endParaRPr lang="el-GR" dirty="0"/>
          </a:p>
        </p:txBody>
      </p:sp>
      <p:pic>
        <p:nvPicPr>
          <p:cNvPr id="2" name="tmp1BD3">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278961" end="755373.907"/>
                </p14:media>
              </p:ext>
              <p:ext uri="{42D2F446-02D8-4167-A562-619A0277C38B}">
                <p15:isNarration xmlns:p15="http://schemas.microsoft.com/office/powerpoint/2012/main" val="1"/>
              </p:ext>
            </p:extLst>
          </p:nvPr>
        </p:nvPicPr>
        <p:blipFill>
          <a:blip r:embed="rId5"/>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1684734379"/>
      </p:ext>
    </p:extLst>
  </p:cSld>
  <p:clrMapOvr>
    <a:masterClrMapping/>
  </p:clrMapOvr>
  <mc:AlternateContent xmlns:mc="http://schemas.openxmlformats.org/markup-compatibility/2006">
    <mc:Choice xmlns:p14="http://schemas.microsoft.com/office/powerpoint/2010/main" Requires="p14">
      <p:transition spd="slow" p14:dur="2000" advTm="265216"/>
    </mc:Choice>
    <mc:Fallback>
      <p:transition spd="slow" advTm="265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44256" y="193780"/>
            <a:ext cx="10515600" cy="6406856"/>
          </a:xfrm>
        </p:spPr>
        <p:txBody>
          <a:bodyPr/>
          <a:lstStyle/>
          <a:p>
            <a:pPr marL="0" indent="0" algn="just">
              <a:buNone/>
            </a:pPr>
            <a:r>
              <a:rPr lang="en-US" b="1" dirty="0" smtClean="0"/>
              <a:t>Forged shares</a:t>
            </a:r>
          </a:p>
          <a:p>
            <a:pPr marL="0" indent="0" algn="just">
              <a:buNone/>
            </a:pPr>
            <a:r>
              <a:rPr lang="en-US" dirty="0" smtClean="0"/>
              <a:t>If share titles are forged, the purchaser acquires no property or rights in the Company, even if in good faith. He will not prevail against true shareholders</a:t>
            </a:r>
            <a:r>
              <a:rPr lang="en-US" dirty="0" smtClean="0"/>
              <a:t>.</a:t>
            </a:r>
          </a:p>
          <a:p>
            <a:pPr marL="0" indent="0" algn="just">
              <a:buNone/>
            </a:pPr>
            <a:r>
              <a:rPr lang="en-US" dirty="0" smtClean="0"/>
              <a:t>In order to confirm that the share titles are not forge, you need to check and compare all the documents mentioned above, particularly the Company’s registry of shares.</a:t>
            </a:r>
            <a:endParaRPr lang="en-US" dirty="0" smtClean="0"/>
          </a:p>
          <a:p>
            <a:pPr marL="0" indent="0" algn="just">
              <a:buNone/>
            </a:pPr>
            <a:endParaRPr lang="en-US" dirty="0"/>
          </a:p>
          <a:p>
            <a:pPr marL="0" indent="0" algn="just">
              <a:buNone/>
            </a:pPr>
            <a:endParaRPr lang="el-GR" dirty="0"/>
          </a:p>
        </p:txBody>
      </p:sp>
      <p:pic>
        <p:nvPicPr>
          <p:cNvPr id="2" name="tmp1BD3">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544177" end="644844.907"/>
                </p14:media>
              </p:ext>
              <p:ext uri="{42D2F446-02D8-4167-A562-619A0277C38B}">
                <p15:isNarration xmlns:p15="http://schemas.microsoft.com/office/powerpoint/2012/main" val="1"/>
              </p:ext>
            </p:extLst>
          </p:nvPr>
        </p:nvPicPr>
        <p:blipFill>
          <a:blip r:embed="rId5"/>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2090113963"/>
      </p:ext>
    </p:extLst>
  </p:cSld>
  <p:clrMapOvr>
    <a:masterClrMapping/>
  </p:clrMapOvr>
  <mc:AlternateContent xmlns:mc="http://schemas.openxmlformats.org/markup-compatibility/2006">
    <mc:Choice xmlns:p14="http://schemas.microsoft.com/office/powerpoint/2010/main" Requires="p14">
      <p:transition spd="slow" p14:dur="2000" advTm="110527"/>
    </mc:Choice>
    <mc:Fallback>
      <p:transition spd="slow" advTm="110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369393"/>
            <a:ext cx="10515600" cy="5807570"/>
          </a:xfrm>
        </p:spPr>
        <p:txBody>
          <a:bodyPr>
            <a:normAutofit lnSpcReduction="10000"/>
          </a:bodyPr>
          <a:lstStyle/>
          <a:p>
            <a:pPr marL="0" indent="0">
              <a:buNone/>
            </a:pPr>
            <a:r>
              <a:rPr lang="en-US" b="1" dirty="0" smtClean="0"/>
              <a:t>Squeeze Out – Sell Out</a:t>
            </a:r>
          </a:p>
          <a:p>
            <a:pPr marL="0" indent="0">
              <a:buNone/>
            </a:pPr>
            <a:r>
              <a:rPr lang="en-US" dirty="0" smtClean="0"/>
              <a:t>In some jurisdictions, there are company law provisions providing that if one purchases 90% or 95% of the share capital, or more, he may be obliged (or he may be entitled) to purchase the remaining minority as well</a:t>
            </a:r>
            <a:r>
              <a:rPr lang="en-US" dirty="0" smtClean="0"/>
              <a:t>. Such provisions may entitle the minority to compel the purchaser to purchase their shares as well. So, this may expose the purchaser to an additional expense for buying out any minorities.</a:t>
            </a:r>
            <a:endParaRPr lang="en-US" dirty="0" smtClean="0"/>
          </a:p>
          <a:p>
            <a:pPr marL="0" indent="0">
              <a:buNone/>
            </a:pPr>
            <a:r>
              <a:rPr lang="en-US" b="1" dirty="0" smtClean="0"/>
              <a:t>Liability of Sellers</a:t>
            </a:r>
            <a:endParaRPr lang="en-US" b="1" dirty="0"/>
          </a:p>
          <a:p>
            <a:pPr marL="0" indent="0">
              <a:buNone/>
            </a:pPr>
            <a:r>
              <a:rPr lang="en-US" dirty="0" smtClean="0"/>
              <a:t>Under most jurisdictions, the Seller of shares usually bears no liability as to their actual and true value (i.e. the value of the transferred Company). So, specific contractual clauses are required to establish liability of the Seller. </a:t>
            </a:r>
          </a:p>
          <a:p>
            <a:pPr marL="0" indent="0">
              <a:buNone/>
            </a:pPr>
            <a:r>
              <a:rPr lang="en-US" dirty="0" smtClean="0"/>
              <a:t>It may be that the Seller is responsible for the value of the Company, if he transfers 100% of the shares</a:t>
            </a:r>
            <a:r>
              <a:rPr lang="en-US" dirty="0" smtClean="0"/>
              <a:t>. However, this is a matter of legal interpretation.</a:t>
            </a:r>
            <a:endParaRPr lang="en-US" dirty="0"/>
          </a:p>
          <a:p>
            <a:pPr marL="0" indent="0">
              <a:buNone/>
            </a:pPr>
            <a:endParaRPr lang="en-US" dirty="0" smtClean="0"/>
          </a:p>
          <a:p>
            <a:pPr marL="0" indent="0">
              <a:buNone/>
            </a:pPr>
            <a:endParaRPr lang="en-US" dirty="0"/>
          </a:p>
          <a:p>
            <a:pPr marL="0" indent="0">
              <a:buNone/>
            </a:pPr>
            <a:endParaRPr lang="el-GR" dirty="0"/>
          </a:p>
        </p:txBody>
      </p:sp>
      <p:pic>
        <p:nvPicPr>
          <p:cNvPr id="2" name="tmp1BD3">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654706" end="236027.907"/>
                </p14:media>
              </p:ext>
              <p:ext uri="{42D2F446-02D8-4167-A562-619A0277C38B}">
                <p15:isNarration xmlns:p15="http://schemas.microsoft.com/office/powerpoint/2012/main" val="1"/>
              </p:ext>
            </p:extLst>
          </p:nvPr>
        </p:nvPicPr>
        <p:blipFill>
          <a:blip r:embed="rId5"/>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2697451750"/>
      </p:ext>
    </p:extLst>
  </p:cSld>
  <p:clrMapOvr>
    <a:masterClrMapping/>
  </p:clrMapOvr>
  <mc:AlternateContent xmlns:mc="http://schemas.openxmlformats.org/markup-compatibility/2006">
    <mc:Choice xmlns:p14="http://schemas.microsoft.com/office/powerpoint/2010/main" Requires="p14">
      <p:transition spd="slow" p14:dur="2000" advTm="408816"/>
    </mc:Choice>
    <mc:Fallback>
      <p:transition spd="slow" advTm="408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205892"/>
            <a:ext cx="10515600" cy="6467412"/>
          </a:xfrm>
        </p:spPr>
        <p:txBody>
          <a:bodyPr>
            <a:normAutofit lnSpcReduction="10000"/>
          </a:bodyPr>
          <a:lstStyle/>
          <a:p>
            <a:pPr marL="0" indent="0">
              <a:buNone/>
            </a:pPr>
            <a:r>
              <a:rPr lang="en-US" b="1" dirty="0" smtClean="0"/>
              <a:t>Parties to the agreement</a:t>
            </a:r>
          </a:p>
          <a:p>
            <a:pPr marL="0" indent="0">
              <a:buNone/>
            </a:pPr>
            <a:r>
              <a:rPr lang="en-US" dirty="0" smtClean="0"/>
              <a:t>The standard parties are the Seller and Purchaser</a:t>
            </a:r>
          </a:p>
          <a:p>
            <a:pPr marL="0" indent="0">
              <a:buNone/>
            </a:pPr>
            <a:endParaRPr lang="en-US" dirty="0"/>
          </a:p>
          <a:p>
            <a:pPr marL="0" indent="0">
              <a:buNone/>
            </a:pPr>
            <a:r>
              <a:rPr lang="en-US" b="1" dirty="0" smtClean="0"/>
              <a:t>Guarantor</a:t>
            </a:r>
          </a:p>
          <a:p>
            <a:pPr marL="0" indent="0">
              <a:buNone/>
            </a:pPr>
            <a:r>
              <a:rPr lang="en-US" dirty="0" smtClean="0"/>
              <a:t>One has to consider whether a Guarantor is also necessary.</a:t>
            </a:r>
          </a:p>
          <a:p>
            <a:pPr marL="0" indent="0">
              <a:buNone/>
            </a:pPr>
            <a:r>
              <a:rPr lang="en-US" dirty="0" smtClean="0"/>
              <a:t>For example:</a:t>
            </a:r>
          </a:p>
          <a:p>
            <a:pPr marL="0" indent="0">
              <a:buNone/>
            </a:pPr>
            <a:r>
              <a:rPr lang="en-US" dirty="0"/>
              <a:t>-</a:t>
            </a:r>
            <a:r>
              <a:rPr lang="en-US" dirty="0" smtClean="0"/>
              <a:t> if the purchase price is on credit instalment, a guarantor for the Purchaser may be required.</a:t>
            </a:r>
          </a:p>
          <a:p>
            <a:pPr marL="0" indent="0">
              <a:buNone/>
            </a:pPr>
            <a:r>
              <a:rPr lang="en-US" dirty="0" smtClean="0"/>
              <a:t> - if the Seller is a legal entity that following the sale will be deprived of any assets, usually a guarantor (i.e. a parent company) is required to provide its guarantee in connection to Sellers’ liabilities, representations, warranties, indemnities, etc.</a:t>
            </a:r>
            <a:endParaRPr lang="en-US" dirty="0"/>
          </a:p>
          <a:p>
            <a:pPr marL="0" indent="0">
              <a:buNone/>
            </a:pPr>
            <a:r>
              <a:rPr lang="en-US" dirty="0" smtClean="0"/>
              <a:t>- if sellers are undertaking any restrictive covenants, i.e. in connection to non-competition, the affiliate companies of the sellers are probably required to undertake these covenants as well.</a:t>
            </a:r>
          </a:p>
          <a:p>
            <a:pPr marL="0" indent="0">
              <a:buNone/>
            </a:pPr>
            <a:endParaRPr lang="en-US" dirty="0"/>
          </a:p>
          <a:p>
            <a:pPr marL="0" indent="0">
              <a:buNone/>
            </a:pPr>
            <a:endParaRPr lang="el-GR" dirty="0"/>
          </a:p>
        </p:txBody>
      </p:sp>
      <p:pic>
        <p:nvPicPr>
          <p:cNvPr id="2" name="tmp1BD3">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1063523" end="2719.907"/>
                </p14:media>
              </p:ext>
              <p:ext uri="{42D2F446-02D8-4167-A562-619A0277C38B}">
                <p15:isNarration xmlns:p15="http://schemas.microsoft.com/office/powerpoint/2012/main" val="1"/>
              </p:ext>
            </p:extLst>
          </p:nvPr>
        </p:nvPicPr>
        <p:blipFill>
          <a:blip r:embed="rId5"/>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1871626997"/>
      </p:ext>
    </p:extLst>
  </p:cSld>
  <p:clrMapOvr>
    <a:masterClrMapping/>
  </p:clrMapOvr>
  <mc:AlternateContent xmlns:mc="http://schemas.openxmlformats.org/markup-compatibility/2006">
    <mc:Choice xmlns:p14="http://schemas.microsoft.com/office/powerpoint/2010/main" Requires="p14">
      <p:transition spd="slow" p14:dur="2000" advTm="233307"/>
    </mc:Choice>
    <mc:Fallback>
      <p:transition spd="slow" advTm="233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260392"/>
            <a:ext cx="10515600" cy="6140408"/>
          </a:xfrm>
        </p:spPr>
        <p:txBody>
          <a:bodyPr>
            <a:normAutofit/>
          </a:bodyPr>
          <a:lstStyle/>
          <a:p>
            <a:pPr marL="0" indent="0" algn="just">
              <a:buNone/>
            </a:pPr>
            <a:r>
              <a:rPr lang="en-US" b="1" dirty="0" smtClean="0"/>
              <a:t>Conditions precedent</a:t>
            </a:r>
          </a:p>
          <a:p>
            <a:pPr marL="0" indent="0" algn="just">
              <a:buNone/>
            </a:pPr>
            <a:r>
              <a:rPr lang="en-US" dirty="0" smtClean="0"/>
              <a:t>Transfer of shares is usually conditioned on:</a:t>
            </a:r>
          </a:p>
          <a:p>
            <a:pPr algn="just">
              <a:buFontTx/>
              <a:buChar char="-"/>
            </a:pPr>
            <a:r>
              <a:rPr lang="en-US" dirty="0" smtClean="0"/>
              <a:t>Clearance from the Competition Committee</a:t>
            </a:r>
          </a:p>
          <a:p>
            <a:pPr algn="just">
              <a:buFontTx/>
              <a:buChar char="-"/>
            </a:pPr>
            <a:r>
              <a:rPr lang="en-US" dirty="0" smtClean="0"/>
              <a:t>Other approvals by public authorities</a:t>
            </a:r>
            <a:endParaRPr lang="en-US" dirty="0"/>
          </a:p>
          <a:p>
            <a:pPr marL="0" indent="0" algn="just">
              <a:buNone/>
            </a:pPr>
            <a:r>
              <a:rPr lang="en-US" dirty="0" smtClean="0"/>
              <a:t>- In large companies with many shareholders, it may be necessary to provide for shareholders approval of the transaction as a condition precedent.</a:t>
            </a:r>
          </a:p>
          <a:p>
            <a:pPr marL="0" indent="0" algn="just">
              <a:buNone/>
            </a:pPr>
            <a:r>
              <a:rPr lang="en-US" b="1" dirty="0" smtClean="0"/>
              <a:t>Objective and unambiguous drafting</a:t>
            </a:r>
          </a:p>
          <a:p>
            <a:pPr marL="0" indent="0" algn="just">
              <a:buNone/>
            </a:pPr>
            <a:r>
              <a:rPr lang="en-US" dirty="0" smtClean="0"/>
              <a:t>Conditions must be drafted in an </a:t>
            </a:r>
            <a:r>
              <a:rPr lang="en-US" dirty="0" smtClean="0"/>
              <a:t>objective, clear </a:t>
            </a:r>
            <a:r>
              <a:rPr lang="en-US" dirty="0" smtClean="0"/>
              <a:t>and straightforward manner; they should not involve any subjectivities or ambiguities.</a:t>
            </a:r>
          </a:p>
          <a:p>
            <a:pPr marL="0" indent="0" algn="just">
              <a:buNone/>
            </a:pPr>
            <a:r>
              <a:rPr lang="en-US" b="1" dirty="0" smtClean="0"/>
              <a:t>Date</a:t>
            </a:r>
          </a:p>
          <a:p>
            <a:pPr marL="0" indent="0" algn="just">
              <a:buNone/>
            </a:pPr>
            <a:r>
              <a:rPr lang="en-US" dirty="0" smtClean="0"/>
              <a:t>The agreement </a:t>
            </a:r>
            <a:r>
              <a:rPr lang="en-US" dirty="0" smtClean="0"/>
              <a:t>usually</a:t>
            </a:r>
            <a:r>
              <a:rPr lang="en-US" dirty="0" smtClean="0"/>
              <a:t> provides </a:t>
            </a:r>
            <a:r>
              <a:rPr lang="en-US" dirty="0" smtClean="0"/>
              <a:t>for a specific date by which all conditions must be fulfilled, or otherwise the agreement is invalidated.</a:t>
            </a:r>
            <a:endParaRPr lang="en-US" dirty="0"/>
          </a:p>
          <a:p>
            <a:pPr marL="0" indent="0" algn="just">
              <a:buNone/>
            </a:pPr>
            <a:endParaRPr lang="en-US" dirty="0" smtClean="0"/>
          </a:p>
          <a:p>
            <a:pPr marL="0" indent="0" algn="just">
              <a:buNone/>
            </a:pPr>
            <a:endParaRPr lang="en-US" dirty="0"/>
          </a:p>
          <a:p>
            <a:pPr marL="0" indent="0" algn="just">
              <a:buNone/>
            </a:pPr>
            <a:endParaRPr lang="en-US" dirty="0" smtClean="0"/>
          </a:p>
          <a:p>
            <a:pPr marL="0" indent="0" algn="just">
              <a:buNone/>
            </a:pPr>
            <a:endParaRPr lang="el-GR" dirty="0"/>
          </a:p>
        </p:txBody>
      </p:sp>
      <p:pic>
        <p:nvPicPr>
          <p:cNvPr id="4" name="tmpFB75">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56889.3877"/>
                </p14:media>
              </p:ext>
              <p:ext uri="{42D2F446-02D8-4167-A562-619A0277C38B}">
                <p15:isNarration xmlns:p15="http://schemas.microsoft.com/office/powerpoint/2012/main" val="1"/>
              </p:ext>
            </p:extLst>
          </p:nvPr>
        </p:nvPicPr>
        <p:blipFill>
          <a:blip r:embed="rId5"/>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1776266342"/>
      </p:ext>
    </p:extLst>
  </p:cSld>
  <p:clrMapOvr>
    <a:masterClrMapping/>
  </p:clrMapOvr>
  <mc:AlternateContent xmlns:mc="http://schemas.openxmlformats.org/markup-compatibility/2006">
    <mc:Choice xmlns:p14="http://schemas.microsoft.com/office/powerpoint/2010/main" Requires="p14">
      <p:transition spd="slow" p14:dur="2000" advTm="325190"/>
    </mc:Choice>
    <mc:Fallback>
      <p:transition spd="slow" advTm="325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211947"/>
            <a:ext cx="10515600" cy="6376578"/>
          </a:xfrm>
        </p:spPr>
        <p:txBody>
          <a:bodyPr/>
          <a:lstStyle/>
          <a:p>
            <a:pPr marL="0" indent="0" algn="just">
              <a:buNone/>
            </a:pPr>
            <a:r>
              <a:rPr lang="en-US" b="1" dirty="0" smtClean="0"/>
              <a:t>Reasonable efforts to procure that conditions are satisfied</a:t>
            </a:r>
          </a:p>
          <a:p>
            <a:pPr marL="0" indent="0" algn="just">
              <a:buNone/>
            </a:pPr>
            <a:r>
              <a:rPr lang="en-US" dirty="0" smtClean="0"/>
              <a:t>The agreement should provide that all parties shall exercise at least reasonable efforts (or other more strong wording) to secure that all conditions precedent shall be fulfilled in time.</a:t>
            </a:r>
          </a:p>
          <a:p>
            <a:pPr marL="0" indent="0" algn="just">
              <a:buNone/>
            </a:pPr>
            <a:endParaRPr lang="en-US" dirty="0"/>
          </a:p>
          <a:p>
            <a:pPr marL="0" indent="0" algn="just">
              <a:buNone/>
            </a:pPr>
            <a:r>
              <a:rPr lang="en-US" b="1" dirty="0" smtClean="0"/>
              <a:t>Warranties (continuous or not?)</a:t>
            </a:r>
            <a:endParaRPr lang="en-US" b="1" dirty="0" smtClean="0"/>
          </a:p>
          <a:p>
            <a:pPr marL="0" indent="0" algn="just">
              <a:buNone/>
            </a:pPr>
            <a:r>
              <a:rPr lang="en-US" dirty="0" smtClean="0"/>
              <a:t>It is a matter that has to be considered and agreed whether Sellers’ warranties should be operative at the time of signing the agreement, at the time when conditions are fulfilled (time of closing), or both. Usually agreements provide that warranties are operative both on signing and on </a:t>
            </a:r>
            <a:r>
              <a:rPr lang="en-US" dirty="0" smtClean="0"/>
              <a:t>closing (continuous warranties). </a:t>
            </a:r>
            <a:endParaRPr lang="en-US" dirty="0"/>
          </a:p>
          <a:p>
            <a:pPr marL="0" indent="0" algn="just">
              <a:buNone/>
            </a:pPr>
            <a:endParaRPr lang="en-US" dirty="0" smtClean="0"/>
          </a:p>
          <a:p>
            <a:pPr marL="0" indent="0" algn="just">
              <a:buNone/>
            </a:pPr>
            <a:endParaRPr lang="en-US" dirty="0"/>
          </a:p>
          <a:p>
            <a:pPr marL="0" indent="0" algn="just">
              <a:buNone/>
            </a:pPr>
            <a:endParaRPr lang="en-US" dirty="0" smtClean="0"/>
          </a:p>
          <a:p>
            <a:pPr marL="0" indent="0" algn="just">
              <a:buNone/>
            </a:pPr>
            <a:endParaRPr lang="en-US" dirty="0"/>
          </a:p>
          <a:p>
            <a:pPr marL="0" indent="0" algn="just">
              <a:buNone/>
            </a:pPr>
            <a:endParaRPr lang="en-US" dirty="0" smtClean="0"/>
          </a:p>
          <a:p>
            <a:pPr marL="0" indent="0" algn="just">
              <a:buNone/>
            </a:pPr>
            <a:endParaRPr lang="en-US" dirty="0"/>
          </a:p>
        </p:txBody>
      </p:sp>
      <p:pic>
        <p:nvPicPr>
          <p:cNvPr id="2" name="tmpFB75">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325190" end="316383.3877"/>
                </p14:media>
              </p:ext>
              <p:ext uri="{42D2F446-02D8-4167-A562-619A0277C38B}">
                <p15:isNarration xmlns:p15="http://schemas.microsoft.com/office/powerpoint/2012/main" val="1"/>
              </p:ext>
            </p:extLst>
          </p:nvPr>
        </p:nvPicPr>
        <p:blipFill>
          <a:blip r:embed="rId5"/>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2869856515"/>
      </p:ext>
    </p:extLst>
  </p:cSld>
  <p:clrMapOvr>
    <a:masterClrMapping/>
  </p:clrMapOvr>
  <mc:AlternateContent xmlns:mc="http://schemas.openxmlformats.org/markup-compatibility/2006">
    <mc:Choice xmlns:p14="http://schemas.microsoft.com/office/powerpoint/2010/main" Requires="p14">
      <p:transition spd="slow" p14:dur="2000" advTm="240505"/>
    </mc:Choice>
    <mc:Fallback>
      <p:transition spd="slow" advTm="240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236170"/>
            <a:ext cx="10515600" cy="6322076"/>
          </a:xfrm>
        </p:spPr>
        <p:txBody>
          <a:bodyPr/>
          <a:lstStyle/>
          <a:p>
            <a:pPr marL="0" indent="0" algn="just">
              <a:buNone/>
            </a:pPr>
            <a:r>
              <a:rPr lang="en-US" b="1" dirty="0" smtClean="0"/>
              <a:t>Business as usual until fulfilment of conditions precedent</a:t>
            </a:r>
          </a:p>
          <a:p>
            <a:pPr marL="0" indent="0" algn="just">
              <a:buNone/>
            </a:pPr>
            <a:r>
              <a:rPr lang="en-US" dirty="0" smtClean="0"/>
              <a:t>A clause usually provides that the target Company will continue its business as it usually does during the time interval between execution of a </a:t>
            </a:r>
            <a:r>
              <a:rPr lang="en-US" dirty="0" smtClean="0"/>
              <a:t>shares’ </a:t>
            </a:r>
            <a:r>
              <a:rPr lang="en-US" dirty="0" smtClean="0"/>
              <a:t>sale an purchase agreement and fulfilment of conditions precedent (closing). Moreover, there is a clause on any Material Adverse Change that may intervene during this period. </a:t>
            </a:r>
            <a:r>
              <a:rPr lang="en-US" dirty="0" smtClean="0"/>
              <a:t>If such a material adverse change occur, then, depending on the wording of the respective clause, the purchaser may be entitled to either a reduction of the purchase price, or even to rescission of the agreement (that is, the agreement is cancelled).</a:t>
            </a:r>
            <a:endParaRPr lang="en-US" dirty="0" smtClean="0"/>
          </a:p>
          <a:p>
            <a:pPr marL="0" indent="0" algn="just">
              <a:buNone/>
            </a:pPr>
            <a:endParaRPr lang="en-US" dirty="0"/>
          </a:p>
          <a:p>
            <a:pPr marL="0" indent="0" algn="just">
              <a:buNone/>
            </a:pPr>
            <a:endParaRPr lang="en-US" dirty="0" smtClean="0"/>
          </a:p>
          <a:p>
            <a:pPr marL="0" indent="0" algn="just">
              <a:buNone/>
            </a:pPr>
            <a:endParaRPr lang="en-US" dirty="0"/>
          </a:p>
          <a:p>
            <a:pPr marL="0" indent="0" algn="just">
              <a:buNone/>
            </a:pPr>
            <a:endParaRPr lang="en-US" dirty="0" smtClean="0"/>
          </a:p>
          <a:p>
            <a:pPr marL="0" indent="0" algn="just">
              <a:buNone/>
            </a:pPr>
            <a:endParaRPr lang="el-GR" dirty="0"/>
          </a:p>
        </p:txBody>
      </p:sp>
      <p:pic>
        <p:nvPicPr>
          <p:cNvPr id="2" name="tmpFB75">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565696" end="211735.3877"/>
                </p14:media>
              </p:ext>
              <p:ext uri="{42D2F446-02D8-4167-A562-619A0277C38B}">
                <p15:isNarration xmlns:p15="http://schemas.microsoft.com/office/powerpoint/2012/main" val="1"/>
              </p:ext>
            </p:extLst>
          </p:nvPr>
        </p:nvPicPr>
        <p:blipFill>
          <a:blip r:embed="rId5"/>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1286091703"/>
      </p:ext>
    </p:extLst>
  </p:cSld>
  <p:clrMapOvr>
    <a:masterClrMapping/>
  </p:clrMapOvr>
  <mc:AlternateContent xmlns:mc="http://schemas.openxmlformats.org/markup-compatibility/2006">
    <mc:Choice xmlns:p14="http://schemas.microsoft.com/office/powerpoint/2010/main" Requires="p14">
      <p:transition spd="slow" p14:dur="2000" advTm="104648"/>
    </mc:Choice>
    <mc:Fallback>
      <p:transition spd="slow" advTm="104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58092|recordLength=1299550|start=0|end=58092|audioFormat={00001610-0000-0010-8000-00AA00389B71}|audioRate=44100|muted=false|volume=0.8|fadeIn=0|fadeOut=0|videoFormat={34363248-0000-0010-8000-00AA00389B71}|videoRate=15|videoWidth=256|videoHeight=256"/>
</p:tagLst>
</file>

<file path=ppt/tags/tag10.xml><?xml version="1.0" encoding="utf-8"?>
<p:tagLst xmlns:a="http://schemas.openxmlformats.org/drawingml/2006/main" xmlns:r="http://schemas.openxmlformats.org/officeDocument/2006/relationships" xmlns:p="http://schemas.openxmlformats.org/presentationml/2006/main">
  <p:tag name="ATHENA.MIXSHAPE" val="|streamable=true|audioOnly=true|recordStart=670344|recordEnd=882062|recordLength=882079|start=670344|end=882062|audioFormat={00001610-0000-0010-8000-00AA00389B71}|audioRate=44100|muted=false|volume=0.8|fadeIn=0|fadeOut=0|videoFormat={34363248-0000-0010-8000-00AA00389B71}|videoRate=15|videoWidth=256|videoHeight=256"/>
</p:tagLst>
</file>

<file path=ppt/tags/tag2.xml><?xml version="1.0" encoding="utf-8"?>
<p:tagLst xmlns:a="http://schemas.openxmlformats.org/drawingml/2006/main" xmlns:r="http://schemas.openxmlformats.org/officeDocument/2006/relationships" xmlns:p="http://schemas.openxmlformats.org/presentationml/2006/main">
  <p:tag name="ATHENA.MIXSHAPE" val="|streamable=true|audioOnly=true|recordStart=58092|recordEnd=278961|recordLength=1299550|start=58092|end=278961|audioFormat={00001610-0000-0010-8000-00AA00389B71}|audioRate=44100|muted=false|volume=0.8|fadeIn=0|fadeOut=0|videoFormat={34363248-0000-0010-8000-00AA00389B71}|videoRate=15|videoWidth=256|videoHeight=256"/>
</p:tagLst>
</file>

<file path=ppt/tags/tag3.xml><?xml version="1.0" encoding="utf-8"?>
<p:tagLst xmlns:a="http://schemas.openxmlformats.org/drawingml/2006/main" xmlns:r="http://schemas.openxmlformats.org/officeDocument/2006/relationships" xmlns:p="http://schemas.openxmlformats.org/presentationml/2006/main">
  <p:tag name="ATHENA.MIXSHAPE" val="|streamable=true|audioOnly=true|recordStart=278961|recordEnd=544177|recordLength=1299550|start=278961|end=544177|audioFormat={00001610-0000-0010-8000-00AA00389B71}|audioRate=44100|muted=false|volume=0.8|fadeIn=0|fadeOut=0|videoFormat={34363248-0000-0010-8000-00AA00389B71}|videoRate=15|videoWidth=256|videoHeight=256"/>
</p:tagLst>
</file>

<file path=ppt/tags/tag4.xml><?xml version="1.0" encoding="utf-8"?>
<p:tagLst xmlns:a="http://schemas.openxmlformats.org/drawingml/2006/main" xmlns:r="http://schemas.openxmlformats.org/officeDocument/2006/relationships" xmlns:p="http://schemas.openxmlformats.org/presentationml/2006/main">
  <p:tag name="ATHENA.MIXSHAPE" val="|streamable=true|audioOnly=true|recordStart=544177|recordEnd=654706|recordLength=1299550|start=544177|end=654706|audioFormat={00001610-0000-0010-8000-00AA00389B71}|audioRate=44100|muted=false|volume=0.8|fadeIn=0|fadeOut=0|videoFormat={34363248-0000-0010-8000-00AA00389B71}|videoRate=15|videoWidth=256|videoHeight=256"/>
</p:tagLst>
</file>

<file path=ppt/tags/tag5.xml><?xml version="1.0" encoding="utf-8"?>
<p:tagLst xmlns:a="http://schemas.openxmlformats.org/drawingml/2006/main" xmlns:r="http://schemas.openxmlformats.org/officeDocument/2006/relationships" xmlns:p="http://schemas.openxmlformats.org/presentationml/2006/main">
  <p:tag name="ATHENA.MIXSHAPE" val="|streamable=true|audioOnly=true|recordStart=654706|recordEnd=1063523|recordLength=1299550|start=654706|end=1063523|audioFormat={00001610-0000-0010-8000-00AA00389B71}|audioRate=44100|muted=false|volume=0.8|fadeIn=0|fadeOut=0|videoFormat={34363248-0000-0010-8000-00AA00389B71}|videoRate=15|videoWidth=256|videoHeight=256"/>
</p:tagLst>
</file>

<file path=ppt/tags/tag6.xml><?xml version="1.0" encoding="utf-8"?>
<p:tagLst xmlns:a="http://schemas.openxmlformats.org/drawingml/2006/main" xmlns:r="http://schemas.openxmlformats.org/officeDocument/2006/relationships" xmlns:p="http://schemas.openxmlformats.org/presentationml/2006/main">
  <p:tag name="ATHENA.MIXSHAPE" val="|streamable=true|audioOnly=true|recordStart=1063523|recordEnd=1296831|recordLength=1299550|start=1063523|end=1296831|audioFormat={00001610-0000-0010-8000-00AA00389B71}|audioRate=44100|muted=false|volume=0.8|fadeIn=0|fadeOut=0|videoFormat={34363248-0000-0010-8000-00AA00389B71}|videoRate=15|videoWidth=256|videoHeight=256"/>
</p:tagLst>
</file>

<file path=ppt/tags/tag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25190|recordLength=882079|start=0|end=325190|audioFormat={00001610-0000-0010-8000-00AA00389B71}|audioRate=44100|muted=false|volume=0.8|fadeIn=0|fadeOut=0|videoFormat={34363248-0000-0010-8000-00AA00389B71}|videoRate=15|videoWidth=256|videoHeight=256"/>
</p:tagLst>
</file>

<file path=ppt/tags/tag8.xml><?xml version="1.0" encoding="utf-8"?>
<p:tagLst xmlns:a="http://schemas.openxmlformats.org/drawingml/2006/main" xmlns:r="http://schemas.openxmlformats.org/officeDocument/2006/relationships" xmlns:p="http://schemas.openxmlformats.org/presentationml/2006/main">
  <p:tag name="ATHENA.MIXSHAPE" val="|streamable=true|audioOnly=true|recordStart=325190|recordEnd=565696|recordLength=882079|start=325190|end=565696|audioFormat={00001610-0000-0010-8000-00AA00389B71}|audioRate=44100|muted=false|volume=0.8|fadeIn=0|fadeOut=0|videoFormat={34363248-0000-0010-8000-00AA00389B71}|videoRate=15|videoWidth=256|videoHeight=256"/>
</p:tagLst>
</file>

<file path=ppt/tags/tag9.xml><?xml version="1.0" encoding="utf-8"?>
<p:tagLst xmlns:a="http://schemas.openxmlformats.org/drawingml/2006/main" xmlns:r="http://schemas.openxmlformats.org/officeDocument/2006/relationships" xmlns:p="http://schemas.openxmlformats.org/presentationml/2006/main">
  <p:tag name="ATHENA.MIXSHAPE" val="|streamable=true|audioOnly=true|recordStart=565696|recordEnd=670344|recordLength=882079|start=565696|end=670344|audioFormat={00001610-0000-0010-8000-00AA00389B71}|audioRate=44100|muted=false|volume=0.8|fadeIn=0|fadeOut=0|videoFormat={34363248-0000-0010-8000-00AA00389B71}|videoRate=15|videoWidth=256|videoHeight=256"/>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1057</Words>
  <Application>Microsoft Office PowerPoint</Application>
  <PresentationFormat>Ευρεία οθόνη</PresentationFormat>
  <Paragraphs>83</Paragraphs>
  <Slides>10</Slides>
  <Notes>0</Notes>
  <HiddenSlides>0</HiddenSlides>
  <MMClips>10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10</vt:i4>
      </vt:variant>
    </vt:vector>
  </HeadingPairs>
  <TitlesOfParts>
    <vt:vector size="14" baseType="lpstr">
      <vt:lpstr>Arial</vt:lpstr>
      <vt:lpstr>Calibri</vt:lpstr>
      <vt:lpstr>Calibri Light</vt:lpstr>
      <vt:lpstr>Θέμα του Office</vt:lpstr>
      <vt:lpstr>SHARES SALE &amp; PURCHASE AGREEMENT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SHARES SALE &amp; PURCHASE AGREEMENT</dc:title>
  <dc:creator>CHRISTOS CHRISSANTHIS</dc:creator>
  <cp:lastModifiedBy>CHRISTOS CHRISSANTHIS</cp:lastModifiedBy>
  <cp:revision>17</cp:revision>
  <dcterms:created xsi:type="dcterms:W3CDTF">2016-03-14T19:32:03Z</dcterms:created>
  <dcterms:modified xsi:type="dcterms:W3CDTF">2020-03-24T11:03:57Z</dcterms:modified>
</cp:coreProperties>
</file>