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3" d="100"/>
          <a:sy n="63" d="100"/>
        </p:scale>
        <p:origin x="73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05832519-B599-406B-BB52-9F312508EFD6}" type="datetimeFigureOut">
              <a:rPr lang="el-GR" smtClean="0"/>
              <a:t>23/3/2020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325256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5832519-B599-406B-BB52-9F312508EFD6}" type="datetimeFigureOut">
              <a:rPr lang="el-GR" smtClean="0"/>
              <a:t>23/3/2020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3223487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5832519-B599-406B-BB52-9F312508EFD6}" type="datetimeFigureOut">
              <a:rPr lang="el-GR" smtClean="0"/>
              <a:t>23/3/2020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53704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05832519-B599-406B-BB52-9F312508EFD6}" type="datetimeFigureOut">
              <a:rPr lang="el-GR" smtClean="0"/>
              <a:t>23/3/2020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416691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05832519-B599-406B-BB52-9F312508EFD6}" type="datetimeFigureOut">
              <a:rPr lang="el-GR" smtClean="0"/>
              <a:t>23/3/2020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1802269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05832519-B599-406B-BB52-9F312508EFD6}" type="datetimeFigureOut">
              <a:rPr lang="el-GR" smtClean="0"/>
              <a:t>23/3/2020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46801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05832519-B599-406B-BB52-9F312508EFD6}" type="datetimeFigureOut">
              <a:rPr lang="el-GR" smtClean="0"/>
              <a:t>23/3/2020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1546521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05832519-B599-406B-BB52-9F312508EFD6}" type="datetimeFigureOut">
              <a:rPr lang="el-GR" smtClean="0"/>
              <a:t>23/3/2020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285530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05832519-B599-406B-BB52-9F312508EFD6}" type="datetimeFigureOut">
              <a:rPr lang="el-GR" smtClean="0"/>
              <a:t>23/3/2020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1875601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5832519-B599-406B-BB52-9F312508EFD6}" type="datetimeFigureOut">
              <a:rPr lang="el-GR" smtClean="0"/>
              <a:t>23/3/2020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97953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05832519-B599-406B-BB52-9F312508EFD6}" type="datetimeFigureOut">
              <a:rPr lang="el-GR" smtClean="0"/>
              <a:t>23/3/2020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EBE8B28-66FB-422C-B444-A817E03B69C4}" type="slidenum">
              <a:rPr lang="el-GR" smtClean="0"/>
              <a:t>‹#›</a:t>
            </a:fld>
            <a:endParaRPr lang="el-GR"/>
          </a:p>
        </p:txBody>
      </p:sp>
    </p:spTree>
    <p:extLst>
      <p:ext uri="{BB962C8B-B14F-4D97-AF65-F5344CB8AC3E}">
        <p14:creationId xmlns:p14="http://schemas.microsoft.com/office/powerpoint/2010/main" val="62024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32519-B599-406B-BB52-9F312508EFD6}" type="datetimeFigureOut">
              <a:rPr lang="el-GR" smtClean="0"/>
              <a:t>23/3/2020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E8B28-66FB-422C-B444-A817E03B69C4}" type="slidenum">
              <a:rPr lang="el-GR" smtClean="0"/>
              <a:t>‹#›</a:t>
            </a:fld>
            <a:endParaRPr lang="el-GR"/>
          </a:p>
        </p:txBody>
      </p:sp>
    </p:spTree>
    <p:extLst>
      <p:ext uri="{BB962C8B-B14F-4D97-AF65-F5344CB8AC3E}">
        <p14:creationId xmlns:p14="http://schemas.microsoft.com/office/powerpoint/2010/main" val="3957271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2.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3.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4.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5.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7.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8.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9.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2"/>
            <a:ext cx="9144000" cy="5139159"/>
          </a:xfrm>
        </p:spPr>
        <p:txBody>
          <a:bodyPr>
            <a:normAutofit/>
          </a:bodyPr>
          <a:lstStyle/>
          <a:p>
            <a:r>
              <a:rPr lang="en-US" b="1" dirty="0" smtClean="0">
                <a:solidFill>
                  <a:srgbClr val="FF0000"/>
                </a:solidFill>
              </a:rPr>
              <a:t>DUE DILIGENCE</a:t>
            </a:r>
            <a:br>
              <a:rPr lang="en-US" b="1" dirty="0" smtClean="0">
                <a:solidFill>
                  <a:srgbClr val="FF0000"/>
                </a:solidFill>
              </a:rPr>
            </a:br>
            <a:r>
              <a:rPr lang="en-US" b="1" dirty="0" smtClean="0">
                <a:solidFill>
                  <a:srgbClr val="FF0000"/>
                </a:solidFill>
              </a:rPr>
              <a:t>(financial &amp; legal)</a:t>
            </a:r>
            <a:br>
              <a:rPr lang="en-US" b="1" dirty="0" smtClean="0">
                <a:solidFill>
                  <a:srgbClr val="FF0000"/>
                </a:solidFill>
              </a:rPr>
            </a:br>
            <a:r>
              <a:rPr lang="en-US" b="1" dirty="0" smtClean="0">
                <a:solidFill>
                  <a:srgbClr val="FF0000"/>
                </a:solidFill>
              </a:rPr>
              <a:t/>
            </a:r>
            <a:br>
              <a:rPr lang="en-US" b="1" dirty="0" smtClean="0">
                <a:solidFill>
                  <a:srgbClr val="FF0000"/>
                </a:solidFill>
              </a:rPr>
            </a:br>
            <a:r>
              <a:rPr lang="en-US" b="1" dirty="0" smtClean="0"/>
              <a:t/>
            </a:r>
            <a:br>
              <a:rPr lang="en-US" b="1" dirty="0" smtClean="0"/>
            </a:br>
            <a:r>
              <a:rPr lang="en-US" sz="3600" b="1" dirty="0" smtClean="0"/>
              <a:t>Christos Chrissanthis</a:t>
            </a:r>
            <a:endParaRPr lang="el-GR" sz="3600" b="1" dirty="0"/>
          </a:p>
        </p:txBody>
      </p:sp>
      <p:pic>
        <p:nvPicPr>
          <p:cNvPr id="3"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1995217755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612067975"/>
      </p:ext>
    </p:extLst>
  </p:cSld>
  <p:clrMapOvr>
    <a:masterClrMapping/>
  </p:clrMapOvr>
  <mc:AlternateContent xmlns:mc="http://schemas.openxmlformats.org/markup-compatibility/2006">
    <mc:Choice xmlns:p14="http://schemas.microsoft.com/office/powerpoint/2010/main" Requires="p14">
      <p:transition spd="slow" p14:dur="2000" advTm="26506"/>
    </mc:Choice>
    <mc:Fallback>
      <p:transition spd="slow" advTm="2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1070058"/>
          </a:xfrm>
        </p:spPr>
        <p:txBody>
          <a:bodyPr>
            <a:normAutofit fontScale="90000"/>
          </a:bodyPr>
          <a:lstStyle/>
          <a:p>
            <a:pPr algn="ctr"/>
            <a:r>
              <a:rPr lang="en-US" b="1" dirty="0" smtClean="0"/>
              <a:t>LEGAL DUE DILIGENCE</a:t>
            </a:r>
            <a:r>
              <a:rPr lang="en-US" b="1" dirty="0"/>
              <a:t/>
            </a:r>
            <a:br>
              <a:rPr lang="en-US" b="1" dirty="0"/>
            </a:br>
            <a:r>
              <a:rPr lang="en-US" b="1" dirty="0" smtClean="0"/>
              <a:t>main purpose</a:t>
            </a:r>
            <a:endParaRPr lang="el-GR" b="1" dirty="0"/>
          </a:p>
        </p:txBody>
      </p:sp>
      <p:sp>
        <p:nvSpPr>
          <p:cNvPr id="3" name="Θέση περιεχομένου 2"/>
          <p:cNvSpPr>
            <a:spLocks noGrp="1"/>
          </p:cNvSpPr>
          <p:nvPr>
            <p:ph idx="1"/>
          </p:nvPr>
        </p:nvSpPr>
        <p:spPr>
          <a:xfrm>
            <a:off x="838200" y="1519963"/>
            <a:ext cx="10515600" cy="4657000"/>
          </a:xfrm>
        </p:spPr>
        <p:txBody>
          <a:bodyPr/>
          <a:lstStyle/>
          <a:p>
            <a:r>
              <a:rPr lang="en-US" dirty="0" smtClean="0"/>
              <a:t>Confirm property status – who is the owner from whom we can purchase</a:t>
            </a:r>
          </a:p>
          <a:p>
            <a:r>
              <a:rPr lang="en-US" dirty="0" smtClean="0"/>
              <a:t>Confirm that the target company has property title over its assets</a:t>
            </a:r>
          </a:p>
          <a:p>
            <a:r>
              <a:rPr lang="en-US" dirty="0" smtClean="0"/>
              <a:t>Confirm the status of any intellectual property rights</a:t>
            </a:r>
          </a:p>
          <a:p>
            <a:r>
              <a:rPr lang="en-US" dirty="0" smtClean="0"/>
              <a:t>Identify issues to be covered by warranties &amp; indemnities</a:t>
            </a:r>
          </a:p>
          <a:p>
            <a:r>
              <a:rPr lang="en-US" dirty="0" smtClean="0"/>
              <a:t>Identify potential legal risks (i.e. major litigation)</a:t>
            </a:r>
          </a:p>
          <a:p>
            <a:r>
              <a:rPr lang="en-US" dirty="0" smtClean="0"/>
              <a:t>Identify major contracts (suppliers / distributors / termination)</a:t>
            </a:r>
          </a:p>
          <a:p>
            <a:r>
              <a:rPr lang="en-US" dirty="0" smtClean="0"/>
              <a:t>Identify legal relationships with employees</a:t>
            </a:r>
          </a:p>
          <a:p>
            <a:r>
              <a:rPr lang="en-US" dirty="0" smtClean="0"/>
              <a:t>Identify legal relationships with the management</a:t>
            </a:r>
            <a:endParaRPr lang="el-GR" dirty="0"/>
          </a:p>
        </p:txBody>
      </p:sp>
    </p:spTree>
    <p:extLst>
      <p:ext uri="{BB962C8B-B14F-4D97-AF65-F5344CB8AC3E}">
        <p14:creationId xmlns:p14="http://schemas.microsoft.com/office/powerpoint/2010/main" val="1467860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b="1" dirty="0" smtClean="0"/>
              <a:t>LEGAL DUE DILIGENCE</a:t>
            </a:r>
            <a:br>
              <a:rPr lang="en-US" b="1" dirty="0" smtClean="0"/>
            </a:br>
            <a:r>
              <a:rPr lang="en-US" b="1" dirty="0" smtClean="0"/>
              <a:t>what to check</a:t>
            </a:r>
            <a:endParaRPr lang="el-GR" b="1" dirty="0"/>
          </a:p>
        </p:txBody>
      </p:sp>
      <p:sp>
        <p:nvSpPr>
          <p:cNvPr id="3" name="Θέση περιεχομένου 2"/>
          <p:cNvSpPr>
            <a:spLocks noGrp="1"/>
          </p:cNvSpPr>
          <p:nvPr>
            <p:ph idx="1"/>
          </p:nvPr>
        </p:nvSpPr>
        <p:spPr>
          <a:xfrm>
            <a:off x="838200" y="1825624"/>
            <a:ext cx="10515600" cy="4738677"/>
          </a:xfrm>
        </p:spPr>
        <p:txBody>
          <a:bodyPr/>
          <a:lstStyle/>
          <a:p>
            <a:r>
              <a:rPr lang="en-US" dirty="0" smtClean="0"/>
              <a:t>Shares, share capital, shareholders</a:t>
            </a:r>
          </a:p>
          <a:p>
            <a:r>
              <a:rPr lang="en-US" dirty="0" smtClean="0"/>
              <a:t>Capacity of the sellers to sell the business, i.e. no bankruptcy, all corporate authorization in place, etc.</a:t>
            </a:r>
          </a:p>
          <a:p>
            <a:r>
              <a:rPr lang="en-US" dirty="0" smtClean="0"/>
              <a:t>Certificates from the companies’ registry, i.e. as to incorporation</a:t>
            </a:r>
          </a:p>
          <a:p>
            <a:r>
              <a:rPr lang="en-US" dirty="0" smtClean="0"/>
              <a:t>Memorandum of Association – By laws</a:t>
            </a:r>
          </a:p>
          <a:p>
            <a:r>
              <a:rPr lang="en-US" dirty="0" smtClean="0"/>
              <a:t>Details on parents, subsidiaries, group of companies</a:t>
            </a:r>
          </a:p>
          <a:p>
            <a:r>
              <a:rPr lang="en-US" dirty="0" smtClean="0"/>
              <a:t>Insurance</a:t>
            </a:r>
          </a:p>
          <a:p>
            <a:r>
              <a:rPr lang="en-US" dirty="0" smtClean="0"/>
              <a:t>Intellectual property</a:t>
            </a:r>
          </a:p>
          <a:p>
            <a:r>
              <a:rPr lang="en-US" dirty="0" smtClean="0"/>
              <a:t>Legal compliance, particularly if the target is a regulated business</a:t>
            </a:r>
            <a:endParaRPr lang="el-GR" dirty="0"/>
          </a:p>
        </p:txBody>
      </p:sp>
    </p:spTree>
    <p:extLst>
      <p:ext uri="{BB962C8B-B14F-4D97-AF65-F5344CB8AC3E}">
        <p14:creationId xmlns:p14="http://schemas.microsoft.com/office/powerpoint/2010/main" val="24027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39115"/>
            <a:ext cx="10515600" cy="5837848"/>
          </a:xfrm>
        </p:spPr>
        <p:txBody>
          <a:bodyPr>
            <a:normAutofit/>
          </a:bodyPr>
          <a:lstStyle/>
          <a:p>
            <a:r>
              <a:rPr lang="en-US" dirty="0" smtClean="0"/>
              <a:t>Titles over assets, particularly over land</a:t>
            </a:r>
          </a:p>
          <a:p>
            <a:r>
              <a:rPr lang="en-US" dirty="0" smtClean="0"/>
              <a:t>Charges, mortgages, liens over assets</a:t>
            </a:r>
          </a:p>
          <a:p>
            <a:r>
              <a:rPr lang="en-US" dirty="0" smtClean="0"/>
              <a:t>Contracts with employees, managers, suppliers, distributors, customers, lease of premises; what is usually important in connection to contracts is the termination clauses, i.e. if it is difficult or easy to terminate, or if it is difficult or easy for the other party to terminate</a:t>
            </a:r>
          </a:p>
          <a:p>
            <a:r>
              <a:rPr lang="en-US" dirty="0" smtClean="0"/>
              <a:t>Pension funds and other benefits for employees</a:t>
            </a:r>
          </a:p>
          <a:p>
            <a:r>
              <a:rPr lang="en-US" dirty="0" smtClean="0"/>
              <a:t>Data protection issues</a:t>
            </a:r>
          </a:p>
          <a:p>
            <a:r>
              <a:rPr lang="en-US" dirty="0" smtClean="0"/>
              <a:t>General terms and conditions and consumer protection issues</a:t>
            </a:r>
          </a:p>
          <a:p>
            <a:r>
              <a:rPr lang="en-US" dirty="0" smtClean="0"/>
              <a:t>Pending litigation  </a:t>
            </a:r>
            <a:endParaRPr lang="el-GR" dirty="0"/>
          </a:p>
        </p:txBody>
      </p:sp>
    </p:spTree>
    <p:extLst>
      <p:ext uri="{BB962C8B-B14F-4D97-AF65-F5344CB8AC3E}">
        <p14:creationId xmlns:p14="http://schemas.microsoft.com/office/powerpoint/2010/main" val="2756678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b="1" dirty="0" smtClean="0"/>
              <a:t>WHAT A DUE DILLIGENCE IS ?</a:t>
            </a:r>
            <a:r>
              <a:rPr lang="en-US" b="1" dirty="0"/>
              <a:t/>
            </a:r>
            <a:br>
              <a:rPr lang="en-US" b="1" dirty="0"/>
            </a:br>
            <a:r>
              <a:rPr lang="en-US" b="1" dirty="0" smtClean="0"/>
              <a:t>an investigation on the target business</a:t>
            </a:r>
            <a:endParaRPr lang="el-GR" b="1" dirty="0"/>
          </a:p>
        </p:txBody>
      </p:sp>
      <p:sp>
        <p:nvSpPr>
          <p:cNvPr id="3" name="Θέση περιεχομένου 2"/>
          <p:cNvSpPr>
            <a:spLocks noGrp="1"/>
          </p:cNvSpPr>
          <p:nvPr>
            <p:ph idx="1"/>
          </p:nvPr>
        </p:nvSpPr>
        <p:spPr/>
        <p:txBody>
          <a:bodyPr/>
          <a:lstStyle/>
          <a:p>
            <a:r>
              <a:rPr lang="en-US" dirty="0" smtClean="0"/>
              <a:t>Financial due diligence (including tax due diligence)</a:t>
            </a:r>
          </a:p>
          <a:p>
            <a:r>
              <a:rPr lang="en-US" dirty="0" smtClean="0"/>
              <a:t>Legal due diligence</a:t>
            </a:r>
          </a:p>
          <a:p>
            <a:r>
              <a:rPr lang="en-US" dirty="0" smtClean="0"/>
              <a:t>Technical due diligence</a:t>
            </a:r>
          </a:p>
          <a:p>
            <a:r>
              <a:rPr lang="en-US" dirty="0" smtClean="0"/>
              <a:t>Operational due diligence</a:t>
            </a:r>
          </a:p>
          <a:p>
            <a:r>
              <a:rPr lang="en-US" dirty="0" smtClean="0"/>
              <a:t>Market or commercial due diligence</a:t>
            </a:r>
          </a:p>
          <a:p>
            <a:r>
              <a:rPr lang="en-US" dirty="0" smtClean="0"/>
              <a:t>Environmental due diligence (a review of the market in terms of competition, macro economics, etc.)</a:t>
            </a:r>
          </a:p>
          <a:p>
            <a:r>
              <a:rPr lang="en-US" dirty="0" smtClean="0"/>
              <a:t>Management due diligence</a:t>
            </a:r>
          </a:p>
          <a:p>
            <a:endParaRPr lang="el-GR" dirty="0"/>
          </a:p>
        </p:txBody>
      </p:sp>
      <p:pic>
        <p:nvPicPr>
          <p:cNvPr id="4"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6507" end="2.0229497755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095163428"/>
      </p:ext>
    </p:extLst>
  </p:cSld>
  <p:clrMapOvr>
    <a:masterClrMapping/>
  </p:clrMapOvr>
  <mc:AlternateContent xmlns:mc="http://schemas.openxmlformats.org/markup-compatibility/2006">
    <mc:Choice xmlns:p14="http://schemas.microsoft.com/office/powerpoint/2010/main" Requires="p14">
      <p:transition spd="slow" p14:dur="2000" advTm="176572"/>
    </mc:Choice>
    <mc:Fallback>
      <p:transition spd="slow" advTm="17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555585"/>
            <a:ext cx="10515600" cy="5621378"/>
          </a:xfrm>
        </p:spPr>
        <p:txBody>
          <a:bodyPr/>
          <a:lstStyle/>
          <a:p>
            <a:r>
              <a:rPr lang="en-US" dirty="0" smtClean="0"/>
              <a:t>A </a:t>
            </a:r>
            <a:r>
              <a:rPr lang="en-US" b="1" u="sng" dirty="0" smtClean="0"/>
              <a:t>legal</a:t>
            </a:r>
            <a:r>
              <a:rPr lang="en-US" dirty="0" smtClean="0"/>
              <a:t> due </a:t>
            </a:r>
            <a:r>
              <a:rPr lang="en-US" dirty="0" smtClean="0"/>
              <a:t>diligence concentrates mainly in:</a:t>
            </a:r>
          </a:p>
          <a:p>
            <a:pPr marL="987425" indent="-357188"/>
            <a:r>
              <a:rPr lang="en-US" dirty="0" smtClean="0"/>
              <a:t>Property status</a:t>
            </a:r>
          </a:p>
          <a:p>
            <a:pPr marL="987425" indent="-357188"/>
            <a:r>
              <a:rPr lang="en-US" dirty="0" smtClean="0"/>
              <a:t>Assets</a:t>
            </a:r>
          </a:p>
          <a:p>
            <a:pPr marL="987425" indent="-357188"/>
            <a:r>
              <a:rPr lang="en-US" dirty="0" smtClean="0"/>
              <a:t>Liabilities</a:t>
            </a:r>
          </a:p>
          <a:p>
            <a:pPr marL="357188" indent="-357188"/>
            <a:r>
              <a:rPr lang="en-US" dirty="0" smtClean="0"/>
              <a:t>In asset deals a due diligence is usually short (concentrating of ownership, charges over assets, but tax issues as well)</a:t>
            </a:r>
          </a:p>
          <a:p>
            <a:pPr marL="357188" indent="-357188"/>
            <a:r>
              <a:rPr lang="en-US" dirty="0" smtClean="0"/>
              <a:t>In </a:t>
            </a:r>
            <a:r>
              <a:rPr lang="en-US" dirty="0" smtClean="0"/>
              <a:t>shares’ </a:t>
            </a:r>
            <a:r>
              <a:rPr lang="en-US" dirty="0" smtClean="0"/>
              <a:t>deals the due diligence is usually more thorough.</a:t>
            </a:r>
          </a:p>
          <a:p>
            <a:pPr marL="357188" indent="-357188"/>
            <a:endParaRPr lang="en-US" dirty="0"/>
          </a:p>
          <a:p>
            <a:pPr marL="357188" indent="-357188"/>
            <a:endParaRPr lang="en-US" dirty="0" smtClean="0"/>
          </a:p>
        </p:txBody>
      </p:sp>
      <p:pic>
        <p:nvPicPr>
          <p:cNvPr id="2"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03079" end="1.7999217755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532593226"/>
      </p:ext>
    </p:extLst>
  </p:cSld>
  <p:clrMapOvr>
    <a:masterClrMapping/>
  </p:clrMapOvr>
  <mc:AlternateContent xmlns:mc="http://schemas.openxmlformats.org/markup-compatibility/2006">
    <mc:Choice xmlns:p14="http://schemas.microsoft.com/office/powerpoint/2010/main" Requires="p14">
      <p:transition spd="slow" p14:dur="2000" advTm="223026"/>
    </mc:Choice>
    <mc:Fallback>
      <p:transition spd="slow" advTm="22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b="1" dirty="0" smtClean="0"/>
              <a:t>WHY CARRY ON A DUE DILIGENCE ?</a:t>
            </a:r>
            <a:endParaRPr lang="el-GR" b="1" dirty="0"/>
          </a:p>
        </p:txBody>
      </p:sp>
      <p:sp>
        <p:nvSpPr>
          <p:cNvPr id="3" name="Θέση περιεχομένου 2"/>
          <p:cNvSpPr>
            <a:spLocks noGrp="1"/>
          </p:cNvSpPr>
          <p:nvPr>
            <p:ph idx="1"/>
          </p:nvPr>
        </p:nvSpPr>
        <p:spPr/>
        <p:txBody>
          <a:bodyPr/>
          <a:lstStyle/>
          <a:p>
            <a:r>
              <a:rPr lang="en-US" dirty="0" smtClean="0"/>
              <a:t>To confirm the legal status of the business, i.e. ownership (who is selling? </a:t>
            </a:r>
            <a:r>
              <a:rPr lang="en-US" dirty="0"/>
              <a:t>e</a:t>
            </a:r>
            <a:r>
              <a:rPr lang="en-US" dirty="0" smtClean="0"/>
              <a:t>tc.),</a:t>
            </a:r>
          </a:p>
          <a:p>
            <a:r>
              <a:rPr lang="en-US" dirty="0" smtClean="0"/>
              <a:t>To determine a fair price for the transaction,</a:t>
            </a:r>
          </a:p>
          <a:p>
            <a:r>
              <a:rPr lang="en-US" dirty="0" smtClean="0"/>
              <a:t>To identify issues to be covered by representations, warranties and indemnities in the sale contract,</a:t>
            </a:r>
          </a:p>
          <a:p>
            <a:r>
              <a:rPr lang="en-US" dirty="0" smtClean="0"/>
              <a:t>To understand how the business operates and how does it produces revenue and profits (i.e. to make a business plan for the business),</a:t>
            </a:r>
          </a:p>
          <a:p>
            <a:r>
              <a:rPr lang="en-US" dirty="0" smtClean="0"/>
              <a:t>To make an informed offer for the purchase of the business</a:t>
            </a:r>
            <a:endParaRPr lang="el-GR" dirty="0"/>
          </a:p>
        </p:txBody>
      </p:sp>
      <p:pic>
        <p:nvPicPr>
          <p:cNvPr id="4"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26107" end="1.6608537755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186052553"/>
      </p:ext>
    </p:extLst>
  </p:cSld>
  <p:clrMapOvr>
    <a:masterClrMapping/>
  </p:clrMapOvr>
  <mc:AlternateContent xmlns:mc="http://schemas.openxmlformats.org/markup-compatibility/2006">
    <mc:Choice xmlns:p14="http://schemas.microsoft.com/office/powerpoint/2010/main" Requires="p14">
      <p:transition spd="slow" p14:dur="2000" advTm="139067"/>
    </mc:Choice>
    <mc:Fallback>
      <p:transition spd="slow" advTm="13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682499"/>
          </a:xfrm>
        </p:spPr>
        <p:txBody>
          <a:bodyPr>
            <a:normAutofit fontScale="90000"/>
          </a:bodyPr>
          <a:lstStyle/>
          <a:p>
            <a:pPr algn="ctr"/>
            <a:r>
              <a:rPr lang="en-US" b="1" dirty="0" smtClean="0"/>
              <a:t>MARKET DUE DILIGENCE</a:t>
            </a:r>
            <a:endParaRPr lang="el-GR" b="1" dirty="0"/>
          </a:p>
        </p:txBody>
      </p:sp>
      <p:sp>
        <p:nvSpPr>
          <p:cNvPr id="3" name="Θέση περιεχομένου 2"/>
          <p:cNvSpPr>
            <a:spLocks noGrp="1"/>
          </p:cNvSpPr>
          <p:nvPr>
            <p:ph idx="1"/>
          </p:nvPr>
        </p:nvSpPr>
        <p:spPr>
          <a:xfrm>
            <a:off x="838200" y="1047624"/>
            <a:ext cx="10515600" cy="5553012"/>
          </a:xfrm>
        </p:spPr>
        <p:txBody>
          <a:bodyPr>
            <a:normAutofit fontScale="92500" lnSpcReduction="10000"/>
          </a:bodyPr>
          <a:lstStyle/>
          <a:p>
            <a:pPr marL="0" indent="0" algn="ctr">
              <a:buNone/>
            </a:pPr>
            <a:r>
              <a:rPr lang="el-GR" sz="3000" b="1" i="1" dirty="0" smtClean="0"/>
              <a:t>(</a:t>
            </a:r>
            <a:r>
              <a:rPr lang="en-US" sz="3000" b="1" i="1" dirty="0" smtClean="0"/>
              <a:t>A review of the position of the market in general as well as of the competitive position of the target company within the market</a:t>
            </a:r>
            <a:r>
              <a:rPr lang="el-GR" sz="3000" b="1" i="1" dirty="0" smtClean="0"/>
              <a:t>)</a:t>
            </a:r>
            <a:endParaRPr lang="en-US" sz="3000" b="1" i="1" dirty="0" smtClean="0"/>
          </a:p>
          <a:p>
            <a:r>
              <a:rPr lang="en-US" sz="3000" dirty="0" smtClean="0"/>
              <a:t>Size of the market</a:t>
            </a:r>
          </a:p>
          <a:p>
            <a:r>
              <a:rPr lang="en-US" sz="3000" dirty="0" smtClean="0"/>
              <a:t>Potential customers</a:t>
            </a:r>
          </a:p>
          <a:p>
            <a:r>
              <a:rPr lang="en-US" sz="3000" dirty="0" smtClean="0"/>
              <a:t>Potential suppliers</a:t>
            </a:r>
          </a:p>
          <a:p>
            <a:r>
              <a:rPr lang="en-US" sz="3000" dirty="0" smtClean="0"/>
              <a:t>Potential competitors</a:t>
            </a:r>
          </a:p>
          <a:p>
            <a:r>
              <a:rPr lang="en-US" sz="3000" dirty="0" smtClean="0"/>
              <a:t>Competitive pressure</a:t>
            </a:r>
          </a:p>
          <a:p>
            <a:r>
              <a:rPr lang="en-US" sz="3000" dirty="0" smtClean="0"/>
              <a:t>Major competitors and market shares</a:t>
            </a:r>
          </a:p>
          <a:p>
            <a:r>
              <a:rPr lang="en-US" sz="3000" dirty="0" smtClean="0"/>
              <a:t>Macroeconomic trends</a:t>
            </a:r>
          </a:p>
          <a:p>
            <a:r>
              <a:rPr lang="en-US" sz="3000" dirty="0" smtClean="0"/>
              <a:t>Technological developments</a:t>
            </a:r>
          </a:p>
          <a:p>
            <a:r>
              <a:rPr lang="en-US" sz="3000" dirty="0" smtClean="0"/>
              <a:t>Regulation</a:t>
            </a:r>
          </a:p>
          <a:p>
            <a:r>
              <a:rPr lang="en-US" sz="3000" dirty="0" smtClean="0"/>
              <a:t>Pricing trends in the market</a:t>
            </a:r>
          </a:p>
          <a:p>
            <a:endParaRPr lang="en-US" dirty="0"/>
          </a:p>
        </p:txBody>
      </p:sp>
      <p:pic>
        <p:nvPicPr>
          <p:cNvPr id="4"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65175" end="1.4076617755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587161008"/>
      </p:ext>
    </p:extLst>
  </p:cSld>
  <p:clrMapOvr>
    <a:masterClrMapping/>
  </p:clrMapOvr>
  <mc:AlternateContent xmlns:mc="http://schemas.openxmlformats.org/markup-compatibility/2006">
    <mc:Choice xmlns:p14="http://schemas.microsoft.com/office/powerpoint/2010/main" Requires="p14">
      <p:transition spd="slow" p14:dur="2000" advTm="253192"/>
    </mc:Choice>
    <mc:Fallback>
      <p:transition spd="slow" advTm="25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361549"/>
          </a:xfrm>
        </p:spPr>
        <p:txBody>
          <a:bodyPr>
            <a:normAutofit fontScale="90000"/>
          </a:bodyPr>
          <a:lstStyle/>
          <a:p>
            <a:pPr algn="ctr"/>
            <a:r>
              <a:rPr lang="en-US" b="1" dirty="0" smtClean="0"/>
              <a:t>PORTER’s 5 FORCES</a:t>
            </a:r>
            <a:endParaRPr lang="el-GR" b="1" dirty="0"/>
          </a:p>
        </p:txBody>
      </p:sp>
      <p:pic>
        <p:nvPicPr>
          <p:cNvPr id="1026" name="Picture 2" descr="https://www.mindtools.com/media/Diagrams/porters-five-forces-1-new.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84122" y="726675"/>
            <a:ext cx="10724519" cy="6219132"/>
          </a:xfrm>
          <a:prstGeom prst="rect">
            <a:avLst/>
          </a:prstGeom>
          <a:noFill/>
          <a:extLst>
            <a:ext uri="{909E8E84-426E-40DD-AFC4-6F175D3DCCD1}">
              <a14:hiddenFill xmlns:a14="http://schemas.microsoft.com/office/drawing/2010/main">
                <a:solidFill>
                  <a:srgbClr val="FFFFFF"/>
                </a:solidFill>
              </a14:hiddenFill>
            </a:ext>
          </a:extLst>
        </p:spPr>
      </p:pic>
      <p:pic>
        <p:nvPicPr>
          <p:cNvPr id="3"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818367" end="899968.7755"/>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06742276"/>
      </p:ext>
    </p:extLst>
  </p:cSld>
  <p:clrMapOvr>
    <a:masterClrMapping/>
  </p:clrMapOvr>
  <mc:AlternateContent xmlns:mc="http://schemas.openxmlformats.org/markup-compatibility/2006">
    <mc:Choice xmlns:p14="http://schemas.microsoft.com/office/powerpoint/2010/main" Requires="p14">
      <p:transition spd="slow" p14:dur="2000" advTm="507691"/>
    </mc:Choice>
    <mc:Fallback>
      <p:transition spd="slow" advTm="50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6"/>
            <a:ext cx="10515600" cy="724888"/>
          </a:xfrm>
        </p:spPr>
        <p:txBody>
          <a:bodyPr/>
          <a:lstStyle/>
          <a:p>
            <a:pPr algn="ctr"/>
            <a:r>
              <a:rPr lang="en-US" b="1" dirty="0" smtClean="0"/>
              <a:t>FINANCIAL &amp; TAX DUE DILIGENCE</a:t>
            </a:r>
            <a:endParaRPr lang="el-GR" b="1" dirty="0"/>
          </a:p>
        </p:txBody>
      </p:sp>
      <p:sp>
        <p:nvSpPr>
          <p:cNvPr id="3" name="Θέση περιεχομένου 2"/>
          <p:cNvSpPr>
            <a:spLocks noGrp="1"/>
          </p:cNvSpPr>
          <p:nvPr>
            <p:ph idx="1"/>
          </p:nvPr>
        </p:nvSpPr>
        <p:spPr>
          <a:xfrm>
            <a:off x="838200" y="1090014"/>
            <a:ext cx="10515600" cy="5086949"/>
          </a:xfrm>
        </p:spPr>
        <p:txBody>
          <a:bodyPr/>
          <a:lstStyle/>
          <a:p>
            <a:r>
              <a:rPr lang="en-US" dirty="0" smtClean="0"/>
              <a:t>Confirm the accuracy and fairness of financial accounts and balance sheet</a:t>
            </a:r>
          </a:p>
          <a:p>
            <a:r>
              <a:rPr lang="en-US" dirty="0" smtClean="0"/>
              <a:t>Determine the purchase price</a:t>
            </a:r>
          </a:p>
          <a:p>
            <a:r>
              <a:rPr lang="en-US" dirty="0" smtClean="0"/>
              <a:t>Determine the value of the target business</a:t>
            </a:r>
          </a:p>
          <a:p>
            <a:r>
              <a:rPr lang="en-US" dirty="0" smtClean="0"/>
              <a:t>Identify matters for which warranties or indemnities should be </a:t>
            </a:r>
            <a:r>
              <a:rPr lang="en-US" dirty="0" err="1" smtClean="0"/>
              <a:t>saught</a:t>
            </a:r>
            <a:endParaRPr lang="en-US" dirty="0" smtClean="0"/>
          </a:p>
          <a:p>
            <a:r>
              <a:rPr lang="en-US" dirty="0" smtClean="0"/>
              <a:t>Assess the volume of working capital requirements</a:t>
            </a:r>
          </a:p>
          <a:p>
            <a:r>
              <a:rPr lang="en-US" dirty="0" smtClean="0"/>
              <a:t>Assist in planning post acquisition management and business plan</a:t>
            </a:r>
          </a:p>
          <a:p>
            <a:r>
              <a:rPr lang="en-US" dirty="0" smtClean="0"/>
              <a:t>Confirm compliance with tax laws and regulations and tax liabilities </a:t>
            </a:r>
            <a:endParaRPr lang="el-GR" dirty="0"/>
          </a:p>
        </p:txBody>
      </p:sp>
      <p:pic>
        <p:nvPicPr>
          <p:cNvPr id="4"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326060" end="657426.7755"/>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056937337"/>
      </p:ext>
    </p:extLst>
  </p:cSld>
  <p:clrMapOvr>
    <a:masterClrMapping/>
  </p:clrMapOvr>
  <mc:AlternateContent xmlns:mc="http://schemas.openxmlformats.org/markup-compatibility/2006">
    <mc:Choice xmlns:p14="http://schemas.microsoft.com/office/powerpoint/2010/main" Requires="p14">
      <p:transition spd="slow" p14:dur="2000" advTm="242542"/>
    </mc:Choice>
    <mc:Fallback>
      <p:transition spd="slow" advTm="24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743055"/>
          </a:xfrm>
        </p:spPr>
        <p:txBody>
          <a:bodyPr/>
          <a:lstStyle/>
          <a:p>
            <a:pPr algn="ctr"/>
            <a:r>
              <a:rPr lang="en-US" b="1" dirty="0" smtClean="0"/>
              <a:t>Matters to focus on in a FDD</a:t>
            </a:r>
            <a:endParaRPr lang="el-GR" b="1" dirty="0"/>
          </a:p>
        </p:txBody>
      </p:sp>
      <p:sp>
        <p:nvSpPr>
          <p:cNvPr id="3" name="Θέση περιεχομένου 2"/>
          <p:cNvSpPr>
            <a:spLocks noGrp="1"/>
          </p:cNvSpPr>
          <p:nvPr>
            <p:ph idx="1"/>
          </p:nvPr>
        </p:nvSpPr>
        <p:spPr>
          <a:xfrm>
            <a:off x="838200" y="1108179"/>
            <a:ext cx="10515600" cy="5607513"/>
          </a:xfrm>
        </p:spPr>
        <p:txBody>
          <a:bodyPr>
            <a:normAutofit/>
          </a:bodyPr>
          <a:lstStyle/>
          <a:p>
            <a:r>
              <a:rPr lang="en-US" dirty="0" smtClean="0"/>
              <a:t>Audited accounts – rely on annual financial accounts and auditors notes</a:t>
            </a:r>
          </a:p>
          <a:p>
            <a:r>
              <a:rPr lang="en-US" dirty="0" smtClean="0"/>
              <a:t>Transactions with other group member companies</a:t>
            </a:r>
          </a:p>
          <a:p>
            <a:r>
              <a:rPr lang="en-US" dirty="0" smtClean="0"/>
              <a:t>Transactions with related parties (members of the board of directors, or major shareholders)</a:t>
            </a:r>
          </a:p>
          <a:p>
            <a:r>
              <a:rPr lang="en-US" smtClean="0"/>
              <a:t>Ageing </a:t>
            </a:r>
            <a:r>
              <a:rPr lang="en-US" dirty="0" smtClean="0"/>
              <a:t>report – money claims which are on credit (i.e. check for bad debts)</a:t>
            </a:r>
          </a:p>
          <a:p>
            <a:r>
              <a:rPr lang="en-US" dirty="0" smtClean="0"/>
              <a:t>Long and short term lending, particularly in comparison to liquid assets available</a:t>
            </a:r>
          </a:p>
          <a:p>
            <a:r>
              <a:rPr lang="en-US" dirty="0" smtClean="0"/>
              <a:t>Tax audits; are past financial years audited by tax authorities?</a:t>
            </a:r>
          </a:p>
          <a:p>
            <a:r>
              <a:rPr lang="en-US" dirty="0" smtClean="0"/>
              <a:t>Provisions for bad debts, employees retirement benefits</a:t>
            </a:r>
          </a:p>
          <a:p>
            <a:r>
              <a:rPr lang="en-US" dirty="0" smtClean="0"/>
              <a:t>10 larger creditors &amp; 10 larger debtors </a:t>
            </a:r>
            <a:endParaRPr lang="el-GR" dirty="0"/>
          </a:p>
        </p:txBody>
      </p:sp>
      <p:pic>
        <p:nvPicPr>
          <p:cNvPr id="4"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568602" end="211547.7755"/>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730397790"/>
      </p:ext>
    </p:extLst>
  </p:cSld>
  <p:clrMapOvr>
    <a:masterClrMapping/>
  </p:clrMapOvr>
  <mc:AlternateContent xmlns:mc="http://schemas.openxmlformats.org/markup-compatibility/2006">
    <mc:Choice xmlns:p14="http://schemas.microsoft.com/office/powerpoint/2010/main" Requires="p14">
      <p:transition spd="slow" p14:dur="2000" advTm="445877"/>
    </mc:Choice>
    <mc:Fallback>
      <p:transition spd="slow" advTm="44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308837"/>
            <a:ext cx="10515600" cy="5868126"/>
          </a:xfrm>
        </p:spPr>
        <p:txBody>
          <a:bodyPr/>
          <a:lstStyle/>
          <a:p>
            <a:r>
              <a:rPr lang="en-US" dirty="0" smtClean="0"/>
              <a:t>Outstanding debts; particularly to employees, tax authorities, social security organization and any unpaid bank </a:t>
            </a:r>
            <a:r>
              <a:rPr lang="en-US" dirty="0" err="1" smtClean="0"/>
              <a:t>cheques</a:t>
            </a:r>
            <a:r>
              <a:rPr lang="en-US" dirty="0" smtClean="0"/>
              <a:t>.</a:t>
            </a:r>
          </a:p>
          <a:p>
            <a:r>
              <a:rPr lang="en-US" dirty="0" smtClean="0"/>
              <a:t>Are all transactions in “arm’s length”?</a:t>
            </a:r>
          </a:p>
          <a:p>
            <a:r>
              <a:rPr lang="en-US" dirty="0" smtClean="0"/>
              <a:t>Valuation of existing investments in other companies or in stocks</a:t>
            </a:r>
          </a:p>
          <a:p>
            <a:r>
              <a:rPr lang="en-US" dirty="0" smtClean="0"/>
              <a:t>Valuation of existing assets</a:t>
            </a:r>
            <a:endParaRPr lang="el-GR" dirty="0"/>
          </a:p>
        </p:txBody>
      </p:sp>
      <p:pic>
        <p:nvPicPr>
          <p:cNvPr id="2" name="tmp54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014481" end="31.7755"/>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777748154"/>
      </p:ext>
    </p:extLst>
  </p:cSld>
  <p:clrMapOvr>
    <a:masterClrMapping/>
  </p:clrMapOvr>
  <mc:AlternateContent xmlns:mc="http://schemas.openxmlformats.org/markup-compatibility/2006">
    <mc:Choice xmlns:p14="http://schemas.microsoft.com/office/powerpoint/2010/main" Requires="p14">
      <p:transition spd="slow" p14:dur="2000" advTm="211516"/>
    </mc:Choice>
    <mc:Fallback>
      <p:transition spd="slow" advTm="21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6507|recordLength=2226028|start=0|end=26507|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26507|recordEnd=203079|recordLength=2226028|start=26507|end=203079|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203079|recordEnd=426107|recordLength=2226028|start=203079|end=426107|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426107|recordEnd=565175|recordLength=2226028|start=426107|end=565175|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565175|recordEnd=818367|recordLength=2226028|start=565175|end=818367|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818367|recordEnd=1326060|recordLength=2226028|start=818367|end=1326060|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1326060|recordEnd=1568602|recordLength=2226028|start=1326060|end=1568602|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1568602|recordEnd=2014481|recordLength=2226028|start=1568602|end=2014481|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2014481|recordEnd=2225997|recordLength=2226028|start=2014481|end=2225997|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684</Words>
  <Application>Microsoft Office PowerPoint</Application>
  <PresentationFormat>Ευρεία οθόνη</PresentationFormat>
  <Paragraphs>80</Paragraphs>
  <Slides>12</Slides>
  <Notes>0</Notes>
  <HiddenSlides>0</HiddenSlides>
  <MMClips>9</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12</vt:i4>
      </vt:variant>
    </vt:vector>
  </HeadingPairs>
  <TitlesOfParts>
    <vt:vector size="16" baseType="lpstr">
      <vt:lpstr>Arial</vt:lpstr>
      <vt:lpstr>Calibri</vt:lpstr>
      <vt:lpstr>Calibri Light</vt:lpstr>
      <vt:lpstr>Θέμα του Office</vt:lpstr>
      <vt:lpstr>DUE DILIGENCE (financial &amp; legal)   Christos Chrissanthis</vt:lpstr>
      <vt:lpstr>WHAT A DUE DILLIGENCE IS ? an investigation on the target business</vt:lpstr>
      <vt:lpstr>Παρουσίαση του PowerPoint</vt:lpstr>
      <vt:lpstr>WHY CARRY ON A DUE DILIGENCE ?</vt:lpstr>
      <vt:lpstr>MARKET DUE DILIGENCE</vt:lpstr>
      <vt:lpstr>PORTER’s 5 FORCES</vt:lpstr>
      <vt:lpstr>FINANCIAL &amp; TAX DUE DILIGENCE</vt:lpstr>
      <vt:lpstr>Matters to focus on in a FDD</vt:lpstr>
      <vt:lpstr>Παρουσίαση του PowerPoint</vt:lpstr>
      <vt:lpstr>LEGAL DUE DILIGENCE main purpose</vt:lpstr>
      <vt:lpstr>LEGAL DUE DILIGENCE what to check</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DUE DILIGENCE</dc:title>
  <dc:creator>CHRISTOS CHRISSANTHIS</dc:creator>
  <cp:lastModifiedBy>CHRISTOS CHRISSANTHIS</cp:lastModifiedBy>
  <cp:revision>22</cp:revision>
  <dcterms:created xsi:type="dcterms:W3CDTF">2016-03-06T15:36:07Z</dcterms:created>
  <dcterms:modified xsi:type="dcterms:W3CDTF">2020-03-23T19:36:38Z</dcterms:modified>
</cp:coreProperties>
</file>