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4660"/>
  </p:normalViewPr>
  <p:slideViewPr>
    <p:cSldViewPr snapToGrid="0">
      <p:cViewPr varScale="1">
        <p:scale>
          <a:sx n="47" d="100"/>
          <a:sy n="47" d="100"/>
        </p:scale>
        <p:origin x="948" y="2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E74C1B-5E44-6CF4-6A4C-BCA8A592DC55}"/>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C974362D-96CE-13E0-87E6-A61683483A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334A1221-09BF-78F0-80D7-AEB0BE7BAA44}"/>
              </a:ext>
            </a:extLst>
          </p:cNvPr>
          <p:cNvSpPr>
            <a:spLocks noGrp="1"/>
          </p:cNvSpPr>
          <p:nvPr>
            <p:ph type="dt" sz="half" idx="10"/>
          </p:nvPr>
        </p:nvSpPr>
        <p:spPr/>
        <p:txBody>
          <a:bodyPr/>
          <a:lstStyle/>
          <a:p>
            <a:fld id="{035FF10C-DAF0-4C0C-B8F8-B8F055404D1C}" type="datetimeFigureOut">
              <a:rPr lang="el-GR" smtClean="0"/>
              <a:t>26/5/2025</a:t>
            </a:fld>
            <a:endParaRPr lang="el-GR"/>
          </a:p>
        </p:txBody>
      </p:sp>
      <p:sp>
        <p:nvSpPr>
          <p:cNvPr id="5" name="Θέση υποσέλιδου 4">
            <a:extLst>
              <a:ext uri="{FF2B5EF4-FFF2-40B4-BE49-F238E27FC236}">
                <a16:creationId xmlns:a16="http://schemas.microsoft.com/office/drawing/2014/main" id="{5B134DC7-0CE8-7D1A-D2FC-7CCD5633317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6849272-ADAD-585D-A642-3659D8E65766}"/>
              </a:ext>
            </a:extLst>
          </p:cNvPr>
          <p:cNvSpPr>
            <a:spLocks noGrp="1"/>
          </p:cNvSpPr>
          <p:nvPr>
            <p:ph type="sldNum" sz="quarter" idx="12"/>
          </p:nvPr>
        </p:nvSpPr>
        <p:spPr/>
        <p:txBody>
          <a:bodyPr/>
          <a:lstStyle/>
          <a:p>
            <a:fld id="{8716D2B0-7B81-47BE-A903-52DE5741F3B3}" type="slidenum">
              <a:rPr lang="el-GR" smtClean="0"/>
              <a:t>‹#›</a:t>
            </a:fld>
            <a:endParaRPr lang="el-GR"/>
          </a:p>
        </p:txBody>
      </p:sp>
    </p:spTree>
    <p:extLst>
      <p:ext uri="{BB962C8B-B14F-4D97-AF65-F5344CB8AC3E}">
        <p14:creationId xmlns:p14="http://schemas.microsoft.com/office/powerpoint/2010/main" val="2983897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61F173-DE37-2EAF-2B1D-72DF60D8CD3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E678A3E-FD00-4DDD-A65B-8558309A6C8E}"/>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C32D0C4-3063-C4C0-E019-36D411D66A18}"/>
              </a:ext>
            </a:extLst>
          </p:cNvPr>
          <p:cNvSpPr>
            <a:spLocks noGrp="1"/>
          </p:cNvSpPr>
          <p:nvPr>
            <p:ph type="dt" sz="half" idx="10"/>
          </p:nvPr>
        </p:nvSpPr>
        <p:spPr/>
        <p:txBody>
          <a:bodyPr/>
          <a:lstStyle/>
          <a:p>
            <a:fld id="{035FF10C-DAF0-4C0C-B8F8-B8F055404D1C}" type="datetimeFigureOut">
              <a:rPr lang="el-GR" smtClean="0"/>
              <a:t>26/5/2025</a:t>
            </a:fld>
            <a:endParaRPr lang="el-GR"/>
          </a:p>
        </p:txBody>
      </p:sp>
      <p:sp>
        <p:nvSpPr>
          <p:cNvPr id="5" name="Θέση υποσέλιδου 4">
            <a:extLst>
              <a:ext uri="{FF2B5EF4-FFF2-40B4-BE49-F238E27FC236}">
                <a16:creationId xmlns:a16="http://schemas.microsoft.com/office/drawing/2014/main" id="{3CD3FDB2-BBA0-D773-1391-26F64653388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4BC9443-C9CB-B966-3B76-B32F6864A2D6}"/>
              </a:ext>
            </a:extLst>
          </p:cNvPr>
          <p:cNvSpPr>
            <a:spLocks noGrp="1"/>
          </p:cNvSpPr>
          <p:nvPr>
            <p:ph type="sldNum" sz="quarter" idx="12"/>
          </p:nvPr>
        </p:nvSpPr>
        <p:spPr/>
        <p:txBody>
          <a:bodyPr/>
          <a:lstStyle/>
          <a:p>
            <a:fld id="{8716D2B0-7B81-47BE-A903-52DE5741F3B3}" type="slidenum">
              <a:rPr lang="el-GR" smtClean="0"/>
              <a:t>‹#›</a:t>
            </a:fld>
            <a:endParaRPr lang="el-GR"/>
          </a:p>
        </p:txBody>
      </p:sp>
    </p:spTree>
    <p:extLst>
      <p:ext uri="{BB962C8B-B14F-4D97-AF65-F5344CB8AC3E}">
        <p14:creationId xmlns:p14="http://schemas.microsoft.com/office/powerpoint/2010/main" val="3960193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75108115-AE7C-A2EA-B15B-73252D0F561C}"/>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00BAEFA-8691-07C8-48A3-0E968600322F}"/>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5B15FB2-EAFF-04D9-851D-81397A95936D}"/>
              </a:ext>
            </a:extLst>
          </p:cNvPr>
          <p:cNvSpPr>
            <a:spLocks noGrp="1"/>
          </p:cNvSpPr>
          <p:nvPr>
            <p:ph type="dt" sz="half" idx="10"/>
          </p:nvPr>
        </p:nvSpPr>
        <p:spPr/>
        <p:txBody>
          <a:bodyPr/>
          <a:lstStyle/>
          <a:p>
            <a:fld id="{035FF10C-DAF0-4C0C-B8F8-B8F055404D1C}" type="datetimeFigureOut">
              <a:rPr lang="el-GR" smtClean="0"/>
              <a:t>26/5/2025</a:t>
            </a:fld>
            <a:endParaRPr lang="el-GR"/>
          </a:p>
        </p:txBody>
      </p:sp>
      <p:sp>
        <p:nvSpPr>
          <p:cNvPr id="5" name="Θέση υποσέλιδου 4">
            <a:extLst>
              <a:ext uri="{FF2B5EF4-FFF2-40B4-BE49-F238E27FC236}">
                <a16:creationId xmlns:a16="http://schemas.microsoft.com/office/drawing/2014/main" id="{D2218751-DD47-1F23-EF8B-E8F779A83CA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8DCB3D3-3747-99F7-8B57-8D8157B259DA}"/>
              </a:ext>
            </a:extLst>
          </p:cNvPr>
          <p:cNvSpPr>
            <a:spLocks noGrp="1"/>
          </p:cNvSpPr>
          <p:nvPr>
            <p:ph type="sldNum" sz="quarter" idx="12"/>
          </p:nvPr>
        </p:nvSpPr>
        <p:spPr/>
        <p:txBody>
          <a:bodyPr/>
          <a:lstStyle/>
          <a:p>
            <a:fld id="{8716D2B0-7B81-47BE-A903-52DE5741F3B3}" type="slidenum">
              <a:rPr lang="el-GR" smtClean="0"/>
              <a:t>‹#›</a:t>
            </a:fld>
            <a:endParaRPr lang="el-GR"/>
          </a:p>
        </p:txBody>
      </p:sp>
    </p:spTree>
    <p:extLst>
      <p:ext uri="{BB962C8B-B14F-4D97-AF65-F5344CB8AC3E}">
        <p14:creationId xmlns:p14="http://schemas.microsoft.com/office/powerpoint/2010/main" val="2514401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C1F638-7E34-E733-1A7E-3A99982F747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4E09EB0-7FF8-51E2-A737-A9AE4E210D5E}"/>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A028582-A16B-8717-300D-74D110C18C44}"/>
              </a:ext>
            </a:extLst>
          </p:cNvPr>
          <p:cNvSpPr>
            <a:spLocks noGrp="1"/>
          </p:cNvSpPr>
          <p:nvPr>
            <p:ph type="dt" sz="half" idx="10"/>
          </p:nvPr>
        </p:nvSpPr>
        <p:spPr/>
        <p:txBody>
          <a:bodyPr/>
          <a:lstStyle/>
          <a:p>
            <a:fld id="{035FF10C-DAF0-4C0C-B8F8-B8F055404D1C}" type="datetimeFigureOut">
              <a:rPr lang="el-GR" smtClean="0"/>
              <a:t>26/5/2025</a:t>
            </a:fld>
            <a:endParaRPr lang="el-GR"/>
          </a:p>
        </p:txBody>
      </p:sp>
      <p:sp>
        <p:nvSpPr>
          <p:cNvPr id="5" name="Θέση υποσέλιδου 4">
            <a:extLst>
              <a:ext uri="{FF2B5EF4-FFF2-40B4-BE49-F238E27FC236}">
                <a16:creationId xmlns:a16="http://schemas.microsoft.com/office/drawing/2014/main" id="{3168493F-A2A8-28E2-44C4-796AB830AB0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DA69A23-2A07-3BFA-5ED9-91754EFE8954}"/>
              </a:ext>
            </a:extLst>
          </p:cNvPr>
          <p:cNvSpPr>
            <a:spLocks noGrp="1"/>
          </p:cNvSpPr>
          <p:nvPr>
            <p:ph type="sldNum" sz="quarter" idx="12"/>
          </p:nvPr>
        </p:nvSpPr>
        <p:spPr/>
        <p:txBody>
          <a:bodyPr/>
          <a:lstStyle/>
          <a:p>
            <a:fld id="{8716D2B0-7B81-47BE-A903-52DE5741F3B3}" type="slidenum">
              <a:rPr lang="el-GR" smtClean="0"/>
              <a:t>‹#›</a:t>
            </a:fld>
            <a:endParaRPr lang="el-GR"/>
          </a:p>
        </p:txBody>
      </p:sp>
    </p:spTree>
    <p:extLst>
      <p:ext uri="{BB962C8B-B14F-4D97-AF65-F5344CB8AC3E}">
        <p14:creationId xmlns:p14="http://schemas.microsoft.com/office/powerpoint/2010/main" val="3778222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0799294-E1F6-DEB0-0ADF-C82E87425A7B}"/>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482AED4-55CE-0170-668A-CCDEC165152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10084C3D-9A6E-B7B4-0823-21BB3F2CF9D3}"/>
              </a:ext>
            </a:extLst>
          </p:cNvPr>
          <p:cNvSpPr>
            <a:spLocks noGrp="1"/>
          </p:cNvSpPr>
          <p:nvPr>
            <p:ph type="dt" sz="half" idx="10"/>
          </p:nvPr>
        </p:nvSpPr>
        <p:spPr/>
        <p:txBody>
          <a:bodyPr/>
          <a:lstStyle/>
          <a:p>
            <a:fld id="{035FF10C-DAF0-4C0C-B8F8-B8F055404D1C}" type="datetimeFigureOut">
              <a:rPr lang="el-GR" smtClean="0"/>
              <a:t>26/5/2025</a:t>
            </a:fld>
            <a:endParaRPr lang="el-GR"/>
          </a:p>
        </p:txBody>
      </p:sp>
      <p:sp>
        <p:nvSpPr>
          <p:cNvPr id="5" name="Θέση υποσέλιδου 4">
            <a:extLst>
              <a:ext uri="{FF2B5EF4-FFF2-40B4-BE49-F238E27FC236}">
                <a16:creationId xmlns:a16="http://schemas.microsoft.com/office/drawing/2014/main" id="{0C0B3FB7-3E3B-BF31-A22E-C9133401FCA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C41E4E6-3F80-B897-E2BB-647EA4FD2827}"/>
              </a:ext>
            </a:extLst>
          </p:cNvPr>
          <p:cNvSpPr>
            <a:spLocks noGrp="1"/>
          </p:cNvSpPr>
          <p:nvPr>
            <p:ph type="sldNum" sz="quarter" idx="12"/>
          </p:nvPr>
        </p:nvSpPr>
        <p:spPr/>
        <p:txBody>
          <a:bodyPr/>
          <a:lstStyle/>
          <a:p>
            <a:fld id="{8716D2B0-7B81-47BE-A903-52DE5741F3B3}" type="slidenum">
              <a:rPr lang="el-GR" smtClean="0"/>
              <a:t>‹#›</a:t>
            </a:fld>
            <a:endParaRPr lang="el-GR"/>
          </a:p>
        </p:txBody>
      </p:sp>
    </p:spTree>
    <p:extLst>
      <p:ext uri="{BB962C8B-B14F-4D97-AF65-F5344CB8AC3E}">
        <p14:creationId xmlns:p14="http://schemas.microsoft.com/office/powerpoint/2010/main" val="160955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677BD5-ED8B-84BD-ECEC-CEF0C4F09BC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2A5FBF7-9A33-59F7-6528-6D913E6CB182}"/>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719760DA-FA6D-9AD5-73BA-F384647791BD}"/>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F80CDF77-1A57-89EF-0A14-7463BF471C47}"/>
              </a:ext>
            </a:extLst>
          </p:cNvPr>
          <p:cNvSpPr>
            <a:spLocks noGrp="1"/>
          </p:cNvSpPr>
          <p:nvPr>
            <p:ph type="dt" sz="half" idx="10"/>
          </p:nvPr>
        </p:nvSpPr>
        <p:spPr/>
        <p:txBody>
          <a:bodyPr/>
          <a:lstStyle/>
          <a:p>
            <a:fld id="{035FF10C-DAF0-4C0C-B8F8-B8F055404D1C}" type="datetimeFigureOut">
              <a:rPr lang="el-GR" smtClean="0"/>
              <a:t>26/5/2025</a:t>
            </a:fld>
            <a:endParaRPr lang="el-GR"/>
          </a:p>
        </p:txBody>
      </p:sp>
      <p:sp>
        <p:nvSpPr>
          <p:cNvPr id="6" name="Θέση υποσέλιδου 5">
            <a:extLst>
              <a:ext uri="{FF2B5EF4-FFF2-40B4-BE49-F238E27FC236}">
                <a16:creationId xmlns:a16="http://schemas.microsoft.com/office/drawing/2014/main" id="{900315DB-871A-DE0C-AB56-5D966A1F6FB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E788D83-42C1-D619-A833-7AAEEF0C89F5}"/>
              </a:ext>
            </a:extLst>
          </p:cNvPr>
          <p:cNvSpPr>
            <a:spLocks noGrp="1"/>
          </p:cNvSpPr>
          <p:nvPr>
            <p:ph type="sldNum" sz="quarter" idx="12"/>
          </p:nvPr>
        </p:nvSpPr>
        <p:spPr/>
        <p:txBody>
          <a:bodyPr/>
          <a:lstStyle/>
          <a:p>
            <a:fld id="{8716D2B0-7B81-47BE-A903-52DE5741F3B3}" type="slidenum">
              <a:rPr lang="el-GR" smtClean="0"/>
              <a:t>‹#›</a:t>
            </a:fld>
            <a:endParaRPr lang="el-GR"/>
          </a:p>
        </p:txBody>
      </p:sp>
    </p:spTree>
    <p:extLst>
      <p:ext uri="{BB962C8B-B14F-4D97-AF65-F5344CB8AC3E}">
        <p14:creationId xmlns:p14="http://schemas.microsoft.com/office/powerpoint/2010/main" val="577376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08826D-98A5-4628-57BE-681D88963974}"/>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CC5C3D2-83E2-1212-F96B-E29820B7E0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B83E1B39-4759-5275-9F36-DEF8C0294728}"/>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70DE9F1F-EF94-324C-EFCA-73EA3D7AE1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68E9ED71-666A-2221-F613-767AAFF2F4EA}"/>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24E17C99-90C7-9B45-0FE8-78DED50BF514}"/>
              </a:ext>
            </a:extLst>
          </p:cNvPr>
          <p:cNvSpPr>
            <a:spLocks noGrp="1"/>
          </p:cNvSpPr>
          <p:nvPr>
            <p:ph type="dt" sz="half" idx="10"/>
          </p:nvPr>
        </p:nvSpPr>
        <p:spPr/>
        <p:txBody>
          <a:bodyPr/>
          <a:lstStyle/>
          <a:p>
            <a:fld id="{035FF10C-DAF0-4C0C-B8F8-B8F055404D1C}" type="datetimeFigureOut">
              <a:rPr lang="el-GR" smtClean="0"/>
              <a:t>26/5/2025</a:t>
            </a:fld>
            <a:endParaRPr lang="el-GR"/>
          </a:p>
        </p:txBody>
      </p:sp>
      <p:sp>
        <p:nvSpPr>
          <p:cNvPr id="8" name="Θέση υποσέλιδου 7">
            <a:extLst>
              <a:ext uri="{FF2B5EF4-FFF2-40B4-BE49-F238E27FC236}">
                <a16:creationId xmlns:a16="http://schemas.microsoft.com/office/drawing/2014/main" id="{D2C4D161-FA8D-43F4-AB93-CA550F5CE89F}"/>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E594F643-4156-D482-164C-C5A0B3C81F33}"/>
              </a:ext>
            </a:extLst>
          </p:cNvPr>
          <p:cNvSpPr>
            <a:spLocks noGrp="1"/>
          </p:cNvSpPr>
          <p:nvPr>
            <p:ph type="sldNum" sz="quarter" idx="12"/>
          </p:nvPr>
        </p:nvSpPr>
        <p:spPr/>
        <p:txBody>
          <a:bodyPr/>
          <a:lstStyle/>
          <a:p>
            <a:fld id="{8716D2B0-7B81-47BE-A903-52DE5741F3B3}" type="slidenum">
              <a:rPr lang="el-GR" smtClean="0"/>
              <a:t>‹#›</a:t>
            </a:fld>
            <a:endParaRPr lang="el-GR"/>
          </a:p>
        </p:txBody>
      </p:sp>
    </p:spTree>
    <p:extLst>
      <p:ext uri="{BB962C8B-B14F-4D97-AF65-F5344CB8AC3E}">
        <p14:creationId xmlns:p14="http://schemas.microsoft.com/office/powerpoint/2010/main" val="2565253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FD4914-0B1D-A3F5-AF4A-8E193B4C784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6DF79648-0BE6-E640-09D5-B92826935925}"/>
              </a:ext>
            </a:extLst>
          </p:cNvPr>
          <p:cNvSpPr>
            <a:spLocks noGrp="1"/>
          </p:cNvSpPr>
          <p:nvPr>
            <p:ph type="dt" sz="half" idx="10"/>
          </p:nvPr>
        </p:nvSpPr>
        <p:spPr/>
        <p:txBody>
          <a:bodyPr/>
          <a:lstStyle/>
          <a:p>
            <a:fld id="{035FF10C-DAF0-4C0C-B8F8-B8F055404D1C}" type="datetimeFigureOut">
              <a:rPr lang="el-GR" smtClean="0"/>
              <a:t>26/5/2025</a:t>
            </a:fld>
            <a:endParaRPr lang="el-GR"/>
          </a:p>
        </p:txBody>
      </p:sp>
      <p:sp>
        <p:nvSpPr>
          <p:cNvPr id="4" name="Θέση υποσέλιδου 3">
            <a:extLst>
              <a:ext uri="{FF2B5EF4-FFF2-40B4-BE49-F238E27FC236}">
                <a16:creationId xmlns:a16="http://schemas.microsoft.com/office/drawing/2014/main" id="{EAE00B4A-CD4F-53B0-EE55-F2B753039FD9}"/>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7F1AED7B-4D08-E74C-BA65-8FA3FF2CDB8B}"/>
              </a:ext>
            </a:extLst>
          </p:cNvPr>
          <p:cNvSpPr>
            <a:spLocks noGrp="1"/>
          </p:cNvSpPr>
          <p:nvPr>
            <p:ph type="sldNum" sz="quarter" idx="12"/>
          </p:nvPr>
        </p:nvSpPr>
        <p:spPr/>
        <p:txBody>
          <a:bodyPr/>
          <a:lstStyle/>
          <a:p>
            <a:fld id="{8716D2B0-7B81-47BE-A903-52DE5741F3B3}" type="slidenum">
              <a:rPr lang="el-GR" smtClean="0"/>
              <a:t>‹#›</a:t>
            </a:fld>
            <a:endParaRPr lang="el-GR"/>
          </a:p>
        </p:txBody>
      </p:sp>
    </p:spTree>
    <p:extLst>
      <p:ext uri="{BB962C8B-B14F-4D97-AF65-F5344CB8AC3E}">
        <p14:creationId xmlns:p14="http://schemas.microsoft.com/office/powerpoint/2010/main" val="144407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1EDDEEA7-C364-2B7A-BAB1-5A98E6FB5F17}"/>
              </a:ext>
            </a:extLst>
          </p:cNvPr>
          <p:cNvSpPr>
            <a:spLocks noGrp="1"/>
          </p:cNvSpPr>
          <p:nvPr>
            <p:ph type="dt" sz="half" idx="10"/>
          </p:nvPr>
        </p:nvSpPr>
        <p:spPr/>
        <p:txBody>
          <a:bodyPr/>
          <a:lstStyle/>
          <a:p>
            <a:fld id="{035FF10C-DAF0-4C0C-B8F8-B8F055404D1C}" type="datetimeFigureOut">
              <a:rPr lang="el-GR" smtClean="0"/>
              <a:t>26/5/2025</a:t>
            </a:fld>
            <a:endParaRPr lang="el-GR"/>
          </a:p>
        </p:txBody>
      </p:sp>
      <p:sp>
        <p:nvSpPr>
          <p:cNvPr id="3" name="Θέση υποσέλιδου 2">
            <a:extLst>
              <a:ext uri="{FF2B5EF4-FFF2-40B4-BE49-F238E27FC236}">
                <a16:creationId xmlns:a16="http://schemas.microsoft.com/office/drawing/2014/main" id="{EE86261E-2FBA-BA64-5C42-8281A8A5AF9F}"/>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8FC9B81A-68A0-5A5A-CF20-12E62CEC3257}"/>
              </a:ext>
            </a:extLst>
          </p:cNvPr>
          <p:cNvSpPr>
            <a:spLocks noGrp="1"/>
          </p:cNvSpPr>
          <p:nvPr>
            <p:ph type="sldNum" sz="quarter" idx="12"/>
          </p:nvPr>
        </p:nvSpPr>
        <p:spPr/>
        <p:txBody>
          <a:bodyPr/>
          <a:lstStyle/>
          <a:p>
            <a:fld id="{8716D2B0-7B81-47BE-A903-52DE5741F3B3}" type="slidenum">
              <a:rPr lang="el-GR" smtClean="0"/>
              <a:t>‹#›</a:t>
            </a:fld>
            <a:endParaRPr lang="el-GR"/>
          </a:p>
        </p:txBody>
      </p:sp>
    </p:spTree>
    <p:extLst>
      <p:ext uri="{BB962C8B-B14F-4D97-AF65-F5344CB8AC3E}">
        <p14:creationId xmlns:p14="http://schemas.microsoft.com/office/powerpoint/2010/main" val="2322072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8B97D6-009F-FBFF-72A9-81970C25E4A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8F8E7BC-76B4-7AD9-8C32-BAEFC290ACE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6745CB53-D33B-5B47-7D79-7E76DD8D08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D0D9530-965C-AAB8-6D1F-9A55CD17E593}"/>
              </a:ext>
            </a:extLst>
          </p:cNvPr>
          <p:cNvSpPr>
            <a:spLocks noGrp="1"/>
          </p:cNvSpPr>
          <p:nvPr>
            <p:ph type="dt" sz="half" idx="10"/>
          </p:nvPr>
        </p:nvSpPr>
        <p:spPr/>
        <p:txBody>
          <a:bodyPr/>
          <a:lstStyle/>
          <a:p>
            <a:fld id="{035FF10C-DAF0-4C0C-B8F8-B8F055404D1C}" type="datetimeFigureOut">
              <a:rPr lang="el-GR" smtClean="0"/>
              <a:t>26/5/2025</a:t>
            </a:fld>
            <a:endParaRPr lang="el-GR"/>
          </a:p>
        </p:txBody>
      </p:sp>
      <p:sp>
        <p:nvSpPr>
          <p:cNvPr id="6" name="Θέση υποσέλιδου 5">
            <a:extLst>
              <a:ext uri="{FF2B5EF4-FFF2-40B4-BE49-F238E27FC236}">
                <a16:creationId xmlns:a16="http://schemas.microsoft.com/office/drawing/2014/main" id="{EF4CAF38-B16B-A39D-1A30-9E255535E8D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5C19613-20C3-D95D-FC13-491B7B224ACB}"/>
              </a:ext>
            </a:extLst>
          </p:cNvPr>
          <p:cNvSpPr>
            <a:spLocks noGrp="1"/>
          </p:cNvSpPr>
          <p:nvPr>
            <p:ph type="sldNum" sz="quarter" idx="12"/>
          </p:nvPr>
        </p:nvSpPr>
        <p:spPr/>
        <p:txBody>
          <a:bodyPr/>
          <a:lstStyle/>
          <a:p>
            <a:fld id="{8716D2B0-7B81-47BE-A903-52DE5741F3B3}" type="slidenum">
              <a:rPr lang="el-GR" smtClean="0"/>
              <a:t>‹#›</a:t>
            </a:fld>
            <a:endParaRPr lang="el-GR"/>
          </a:p>
        </p:txBody>
      </p:sp>
    </p:spTree>
    <p:extLst>
      <p:ext uri="{BB962C8B-B14F-4D97-AF65-F5344CB8AC3E}">
        <p14:creationId xmlns:p14="http://schemas.microsoft.com/office/powerpoint/2010/main" val="2034407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554053-F745-AFC5-93AC-D79D211C042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B4D510B3-6B9B-060B-9E86-D63FF4CFF4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50B27A0C-60EE-BF10-2B0B-B713A1419F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77AF659-F433-57B5-2CC0-F324393057E6}"/>
              </a:ext>
            </a:extLst>
          </p:cNvPr>
          <p:cNvSpPr>
            <a:spLocks noGrp="1"/>
          </p:cNvSpPr>
          <p:nvPr>
            <p:ph type="dt" sz="half" idx="10"/>
          </p:nvPr>
        </p:nvSpPr>
        <p:spPr/>
        <p:txBody>
          <a:bodyPr/>
          <a:lstStyle/>
          <a:p>
            <a:fld id="{035FF10C-DAF0-4C0C-B8F8-B8F055404D1C}" type="datetimeFigureOut">
              <a:rPr lang="el-GR" smtClean="0"/>
              <a:t>26/5/2025</a:t>
            </a:fld>
            <a:endParaRPr lang="el-GR"/>
          </a:p>
        </p:txBody>
      </p:sp>
      <p:sp>
        <p:nvSpPr>
          <p:cNvPr id="6" name="Θέση υποσέλιδου 5">
            <a:extLst>
              <a:ext uri="{FF2B5EF4-FFF2-40B4-BE49-F238E27FC236}">
                <a16:creationId xmlns:a16="http://schemas.microsoft.com/office/drawing/2014/main" id="{80FC52C3-2460-76F8-B991-7B63988E007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ACE7830-B321-6FF1-291F-190FECF29E6A}"/>
              </a:ext>
            </a:extLst>
          </p:cNvPr>
          <p:cNvSpPr>
            <a:spLocks noGrp="1"/>
          </p:cNvSpPr>
          <p:nvPr>
            <p:ph type="sldNum" sz="quarter" idx="12"/>
          </p:nvPr>
        </p:nvSpPr>
        <p:spPr/>
        <p:txBody>
          <a:bodyPr/>
          <a:lstStyle/>
          <a:p>
            <a:fld id="{8716D2B0-7B81-47BE-A903-52DE5741F3B3}" type="slidenum">
              <a:rPr lang="el-GR" smtClean="0"/>
              <a:t>‹#›</a:t>
            </a:fld>
            <a:endParaRPr lang="el-GR"/>
          </a:p>
        </p:txBody>
      </p:sp>
    </p:spTree>
    <p:extLst>
      <p:ext uri="{BB962C8B-B14F-4D97-AF65-F5344CB8AC3E}">
        <p14:creationId xmlns:p14="http://schemas.microsoft.com/office/powerpoint/2010/main" val="3595660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E95572E2-1E55-7104-CF6C-8DA8CF13F7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C51B02D-B012-906E-B8B9-D5ECC8E06B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94929F3-EDE2-4DAC-4A6B-1138921A0C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35FF10C-DAF0-4C0C-B8F8-B8F055404D1C}" type="datetimeFigureOut">
              <a:rPr lang="el-GR" smtClean="0"/>
              <a:t>26/5/2025</a:t>
            </a:fld>
            <a:endParaRPr lang="el-GR"/>
          </a:p>
        </p:txBody>
      </p:sp>
      <p:sp>
        <p:nvSpPr>
          <p:cNvPr id="5" name="Θέση υποσέλιδου 4">
            <a:extLst>
              <a:ext uri="{FF2B5EF4-FFF2-40B4-BE49-F238E27FC236}">
                <a16:creationId xmlns:a16="http://schemas.microsoft.com/office/drawing/2014/main" id="{4681DA15-C8C5-D282-FFA6-6B585A85B1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15525D06-86E1-7BE3-5A81-259F45CE81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16D2B0-7B81-47BE-A903-52DE5741F3B3}" type="slidenum">
              <a:rPr lang="el-GR" smtClean="0"/>
              <a:t>‹#›</a:t>
            </a:fld>
            <a:endParaRPr lang="el-GR"/>
          </a:p>
        </p:txBody>
      </p:sp>
    </p:spTree>
    <p:extLst>
      <p:ext uri="{BB962C8B-B14F-4D97-AF65-F5344CB8AC3E}">
        <p14:creationId xmlns:p14="http://schemas.microsoft.com/office/powerpoint/2010/main" val="1267445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0E11C9-EAE9-3B99-2B16-0FFA8FC456BD}"/>
              </a:ext>
            </a:extLst>
          </p:cNvPr>
          <p:cNvSpPr>
            <a:spLocks noGrp="1"/>
          </p:cNvSpPr>
          <p:nvPr>
            <p:ph type="ctrTitle"/>
          </p:nvPr>
        </p:nvSpPr>
        <p:spPr/>
        <p:txBody>
          <a:bodyPr>
            <a:normAutofit fontScale="90000"/>
          </a:bodyPr>
          <a:lstStyle/>
          <a:p>
            <a:r>
              <a:rPr lang="en-US" b="1" dirty="0"/>
              <a:t>PHARMACEUTICAL PATENTS</a:t>
            </a:r>
            <a:br>
              <a:rPr lang="en-US" b="1" dirty="0"/>
            </a:br>
            <a:r>
              <a:rPr lang="en-US" b="1" dirty="0"/>
              <a:t>The impact of Clinical Trials on Novelty and Inventive Step</a:t>
            </a:r>
            <a:endParaRPr lang="el-GR" b="1" dirty="0"/>
          </a:p>
        </p:txBody>
      </p:sp>
      <p:sp>
        <p:nvSpPr>
          <p:cNvPr id="3" name="Υπότιτλος 2">
            <a:extLst>
              <a:ext uri="{FF2B5EF4-FFF2-40B4-BE49-F238E27FC236}">
                <a16:creationId xmlns:a16="http://schemas.microsoft.com/office/drawing/2014/main" id="{2CAAE756-B50E-7726-F0BE-0857BC06567B}"/>
              </a:ext>
            </a:extLst>
          </p:cNvPr>
          <p:cNvSpPr>
            <a:spLocks noGrp="1"/>
          </p:cNvSpPr>
          <p:nvPr>
            <p:ph type="subTitle" idx="1"/>
          </p:nvPr>
        </p:nvSpPr>
        <p:spPr/>
        <p:txBody>
          <a:bodyPr/>
          <a:lstStyle/>
          <a:p>
            <a:endParaRPr lang="en-US" dirty="0"/>
          </a:p>
          <a:p>
            <a:endParaRPr lang="en-US" dirty="0"/>
          </a:p>
          <a:p>
            <a:r>
              <a:rPr lang="en-US" dirty="0"/>
              <a:t>Christos Chrissanthis</a:t>
            </a:r>
            <a:endParaRPr lang="el-GR" dirty="0"/>
          </a:p>
        </p:txBody>
      </p:sp>
    </p:spTree>
    <p:extLst>
      <p:ext uri="{BB962C8B-B14F-4D97-AF65-F5344CB8AC3E}">
        <p14:creationId xmlns:p14="http://schemas.microsoft.com/office/powerpoint/2010/main" val="957222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BAC687-37C6-1D37-49FF-F1A6F5ADDF4E}"/>
              </a:ext>
            </a:extLst>
          </p:cNvPr>
          <p:cNvSpPr>
            <a:spLocks noGrp="1"/>
          </p:cNvSpPr>
          <p:nvPr>
            <p:ph type="title"/>
          </p:nvPr>
        </p:nvSpPr>
        <p:spPr>
          <a:xfrm>
            <a:off x="838200" y="365125"/>
            <a:ext cx="10515600" cy="898727"/>
          </a:xfrm>
        </p:spPr>
        <p:txBody>
          <a:bodyPr/>
          <a:lstStyle/>
          <a:p>
            <a:pPr algn="ctr"/>
            <a:r>
              <a:rPr lang="en-US" b="1" dirty="0">
                <a:latin typeface="Arial" panose="020B0604020202020204" pitchFamily="34" charset="0"/>
                <a:cs typeface="Arial" panose="020B0604020202020204" pitchFamily="34" charset="0"/>
              </a:rPr>
              <a:t>CLINICAL TRIALS</a:t>
            </a:r>
            <a:endParaRPr lang="el-GR" b="1" dirty="0">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996B42D6-8640-DDA8-60F2-738B7D8F7F28}"/>
              </a:ext>
            </a:extLst>
          </p:cNvPr>
          <p:cNvSpPr>
            <a:spLocks noGrp="1"/>
          </p:cNvSpPr>
          <p:nvPr>
            <p:ph idx="1"/>
          </p:nvPr>
        </p:nvSpPr>
        <p:spPr>
          <a:xfrm>
            <a:off x="448464" y="1304622"/>
            <a:ext cx="11275658" cy="4872341"/>
          </a:xfrm>
        </p:spPr>
        <p:txBody>
          <a:bodyPr>
            <a:normAutofit/>
          </a:bodyPr>
          <a:lstStyle/>
          <a:p>
            <a:pPr algn="just"/>
            <a:r>
              <a:rPr lang="en-US" sz="3200" dirty="0">
                <a:latin typeface="Arial" panose="020B0604020202020204" pitchFamily="34" charset="0"/>
                <a:cs typeface="Arial" panose="020B0604020202020204" pitchFamily="34" charset="0"/>
              </a:rPr>
              <a:t>Tests of new and experimental medicines that have not yet obtained a trading license on humans (volunteers) to confirm the efficiency and safety of such medicines.</a:t>
            </a:r>
          </a:p>
          <a:p>
            <a:pPr algn="just"/>
            <a:endParaRPr lang="en-US" sz="3200" dirty="0">
              <a:latin typeface="Arial" panose="020B0604020202020204" pitchFamily="34" charset="0"/>
              <a:cs typeface="Arial" panose="020B0604020202020204" pitchFamily="34" charset="0"/>
            </a:endParaRPr>
          </a:p>
          <a:p>
            <a:pPr algn="just"/>
            <a:r>
              <a:rPr lang="en-US" sz="3200" dirty="0">
                <a:latin typeface="Arial" panose="020B0604020202020204" pitchFamily="34" charset="0"/>
                <a:cs typeface="Arial" panose="020B0604020202020204" pitchFamily="34" charset="0"/>
              </a:rPr>
              <a:t>Efficiency: Whether the medicine provides an effective treatment against a certain disease.</a:t>
            </a:r>
          </a:p>
          <a:p>
            <a:pPr algn="just"/>
            <a:endParaRPr lang="en-US" sz="3200" dirty="0">
              <a:latin typeface="Arial" panose="020B0604020202020204" pitchFamily="34" charset="0"/>
              <a:cs typeface="Arial" panose="020B0604020202020204" pitchFamily="34" charset="0"/>
            </a:endParaRPr>
          </a:p>
          <a:p>
            <a:pPr algn="just"/>
            <a:r>
              <a:rPr lang="en-US" sz="3200" dirty="0">
                <a:latin typeface="Arial" panose="020B0604020202020204" pitchFamily="34" charset="0"/>
                <a:cs typeface="Arial" panose="020B0604020202020204" pitchFamily="34" charset="0"/>
              </a:rPr>
              <a:t>Safety: Whether the medicine causes negative side effects</a:t>
            </a:r>
          </a:p>
          <a:p>
            <a:pPr algn="just"/>
            <a:endParaRPr lang="en-US" sz="3200" dirty="0">
              <a:latin typeface="Arial" panose="020B0604020202020204" pitchFamily="34" charset="0"/>
              <a:cs typeface="Arial" panose="020B0604020202020204" pitchFamily="34" charset="0"/>
            </a:endParaRPr>
          </a:p>
          <a:p>
            <a:pPr algn="just"/>
            <a:endParaRPr lang="el-G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7337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72D6EAD-EFC3-E0D1-3C6A-10E8C7B4C065}"/>
              </a:ext>
            </a:extLst>
          </p:cNvPr>
          <p:cNvSpPr>
            <a:spLocks noGrp="1"/>
          </p:cNvSpPr>
          <p:nvPr>
            <p:ph idx="1"/>
          </p:nvPr>
        </p:nvSpPr>
        <p:spPr>
          <a:xfrm>
            <a:off x="460112" y="483409"/>
            <a:ext cx="11264010" cy="6004754"/>
          </a:xfrm>
        </p:spPr>
        <p:txBody>
          <a:bodyPr>
            <a:normAutofit lnSpcReduction="10000"/>
          </a:bodyPr>
          <a:lstStyle/>
          <a:p>
            <a:pPr algn="just"/>
            <a:r>
              <a:rPr lang="en-US" dirty="0">
                <a:latin typeface="Arial" panose="020B0604020202020204" pitchFamily="34" charset="0"/>
                <a:cs typeface="Arial" panose="020B0604020202020204" pitchFamily="34" charset="0"/>
              </a:rPr>
              <a:t>Clinical trials are a prerequisite to obtain a trading license for a drug.</a:t>
            </a:r>
          </a:p>
          <a:p>
            <a:pPr algn="just"/>
            <a:r>
              <a:rPr lang="en-US" dirty="0">
                <a:latin typeface="Arial" panose="020B0604020202020204" pitchFamily="34" charset="0"/>
                <a:cs typeface="Arial" panose="020B0604020202020204" pitchFamily="34" charset="0"/>
              </a:rPr>
              <a:t>Clinical trials are necessary to determine the dosage for a drug.</a:t>
            </a:r>
          </a:p>
          <a:p>
            <a:pPr algn="just"/>
            <a:r>
              <a:rPr lang="en-US" dirty="0">
                <a:latin typeface="Arial" panose="020B0604020202020204" pitchFamily="34" charset="0"/>
                <a:cs typeface="Arial" panose="020B0604020202020204" pitchFamily="34" charset="0"/>
              </a:rPr>
              <a:t>Clinical trials are carried on in three stages:</a:t>
            </a:r>
          </a:p>
          <a:p>
            <a:pPr algn="just"/>
            <a:r>
              <a:rPr lang="en-US" dirty="0">
                <a:latin typeface="Arial" panose="020B0604020202020204" pitchFamily="34" charset="0"/>
                <a:cs typeface="Arial" panose="020B0604020202020204" pitchFamily="34" charset="0"/>
              </a:rPr>
              <a:t>1</a:t>
            </a:r>
            <a:r>
              <a:rPr lang="en-US" baseline="30000" dirty="0">
                <a:latin typeface="Arial" panose="020B0604020202020204" pitchFamily="34" charset="0"/>
                <a:cs typeface="Arial" panose="020B0604020202020204" pitchFamily="34" charset="0"/>
              </a:rPr>
              <a:t>st</a:t>
            </a:r>
            <a:r>
              <a:rPr lang="en-US" dirty="0">
                <a:latin typeface="Arial" panose="020B0604020202020204" pitchFamily="34" charset="0"/>
                <a:cs typeface="Arial" panose="020B0604020202020204" pitchFamily="34" charset="0"/>
              </a:rPr>
              <a:t> Stage: the drug is tested on human volunteers in good health; the main purpose is to check side effects. Usually a small number of volunteers.</a:t>
            </a:r>
          </a:p>
          <a:p>
            <a:pPr algn="just"/>
            <a:r>
              <a:rPr lang="en-US" dirty="0">
                <a:latin typeface="Arial" panose="020B0604020202020204" pitchFamily="34" charset="0"/>
                <a:cs typeface="Arial" panose="020B0604020202020204" pitchFamily="34" charset="0"/>
              </a:rPr>
              <a:t>2</a:t>
            </a:r>
            <a:r>
              <a:rPr lang="en-US" baseline="30000" dirty="0">
                <a:latin typeface="Arial" panose="020B0604020202020204" pitchFamily="34" charset="0"/>
                <a:cs typeface="Arial" panose="020B0604020202020204" pitchFamily="34" charset="0"/>
              </a:rPr>
              <a:t>nd</a:t>
            </a:r>
            <a:r>
              <a:rPr lang="en-US" dirty="0">
                <a:latin typeface="Arial" panose="020B0604020202020204" pitchFamily="34" charset="0"/>
                <a:cs typeface="Arial" panose="020B0604020202020204" pitchFamily="34" charset="0"/>
              </a:rPr>
              <a:t> Stage: the drug is tested on human volunteers who are patients; usually a small number of volunteers. The main purpose is to test both safety and efficiency.</a:t>
            </a:r>
          </a:p>
          <a:p>
            <a:pPr algn="just"/>
            <a:r>
              <a:rPr lang="en-US" dirty="0">
                <a:latin typeface="Arial" panose="020B0604020202020204" pitchFamily="34" charset="0"/>
                <a:cs typeface="Arial" panose="020B0604020202020204" pitchFamily="34" charset="0"/>
              </a:rPr>
              <a:t>3</a:t>
            </a:r>
            <a:r>
              <a:rPr lang="en-US" baseline="30000" dirty="0">
                <a:latin typeface="Arial" panose="020B0604020202020204" pitchFamily="34" charset="0"/>
                <a:cs typeface="Arial" panose="020B0604020202020204" pitchFamily="34" charset="0"/>
              </a:rPr>
              <a:t>rd</a:t>
            </a:r>
            <a:r>
              <a:rPr lang="en-US" dirty="0">
                <a:latin typeface="Arial" panose="020B0604020202020204" pitchFamily="34" charset="0"/>
                <a:cs typeface="Arial" panose="020B0604020202020204" pitchFamily="34" charset="0"/>
              </a:rPr>
              <a:t> Stage: the drug is tested on a larger number of actual patients.</a:t>
            </a:r>
          </a:p>
          <a:p>
            <a:pPr algn="just"/>
            <a:r>
              <a:rPr lang="en-US" dirty="0">
                <a:latin typeface="Arial" panose="020B0604020202020204" pitchFamily="34" charset="0"/>
                <a:cs typeface="Arial" panose="020B0604020202020204" pitchFamily="34" charset="0"/>
              </a:rPr>
              <a:t>We pass from one stage to the next only if the previous stage/stages was successful.</a:t>
            </a:r>
          </a:p>
          <a:p>
            <a:pPr algn="just"/>
            <a:r>
              <a:rPr lang="en-US" dirty="0">
                <a:latin typeface="Arial" panose="020B0604020202020204" pitchFamily="34" charset="0"/>
                <a:cs typeface="Arial" panose="020B0604020202020204" pitchFamily="34" charset="0"/>
              </a:rPr>
              <a:t>4</a:t>
            </a:r>
            <a:r>
              <a:rPr lang="en-US" baseline="30000" dirty="0">
                <a:latin typeface="Arial" panose="020B0604020202020204" pitchFamily="34" charset="0"/>
                <a:cs typeface="Arial" panose="020B0604020202020204" pitchFamily="34" charset="0"/>
              </a:rPr>
              <a:t>th</a:t>
            </a:r>
            <a:r>
              <a:rPr lang="en-US" dirty="0">
                <a:latin typeface="Arial" panose="020B0604020202020204" pitchFamily="34" charset="0"/>
                <a:cs typeface="Arial" panose="020B0604020202020204" pitchFamily="34" charset="0"/>
              </a:rPr>
              <a:t> Stage: Even after the trading license a drug is continuously tested so long as it is used and traded.</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6349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1E74164-BD7D-FEA0-C2BD-6A8B9222EA74}"/>
              </a:ext>
            </a:extLst>
          </p:cNvPr>
          <p:cNvSpPr>
            <a:spLocks noGrp="1"/>
          </p:cNvSpPr>
          <p:nvPr>
            <p:ph idx="1"/>
          </p:nvPr>
        </p:nvSpPr>
        <p:spPr>
          <a:xfrm>
            <a:off x="838200" y="465936"/>
            <a:ext cx="10515600" cy="5711027"/>
          </a:xfrm>
        </p:spPr>
        <p:txBody>
          <a:bodyPr/>
          <a:lstStyle/>
          <a:p>
            <a:pPr algn="just"/>
            <a:r>
              <a:rPr lang="en-US" dirty="0">
                <a:latin typeface="Arial" panose="020B0604020202020204" pitchFamily="34" charset="0"/>
                <a:cs typeface="Arial" panose="020B0604020202020204" pitchFamily="34" charset="0"/>
              </a:rPr>
              <a:t>Volunteers participate in clinical trials only after they have been informed in writing about the experimental drug and they have provided their written consent. So, in order to proceed with a clinical trial, you are obliged to disclose some information. Usually, the documentation contains confidentiality clauses for all parties involved, including volunteers.</a:t>
            </a:r>
          </a:p>
          <a:p>
            <a:pPr algn="just"/>
            <a:r>
              <a:rPr lang="en-US" dirty="0">
                <a:latin typeface="Arial" panose="020B0604020202020204" pitchFamily="34" charset="0"/>
                <a:cs typeface="Arial" panose="020B0604020202020204" pitchFamily="34" charset="0"/>
              </a:rPr>
              <a:t>Clinical trials may result to inventions that they may possibly qualify for a patent. Usually, the patent is about the correct dosage for the drug. Such patents are usually “new pharmaceutical use” patents. The pharmaceutical substance (active substance) is already known, but we have not yet identified the correct dosage that can be efficient and safe at the same time.</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1986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94F6B6B-8A9E-752F-6714-AEC1CDBAA063}"/>
              </a:ext>
            </a:extLst>
          </p:cNvPr>
          <p:cNvSpPr>
            <a:spLocks noGrp="1"/>
          </p:cNvSpPr>
          <p:nvPr>
            <p:ph idx="1"/>
          </p:nvPr>
        </p:nvSpPr>
        <p:spPr>
          <a:xfrm>
            <a:off x="139781" y="163079"/>
            <a:ext cx="11881376" cy="6400800"/>
          </a:xfrm>
        </p:spPr>
        <p:txBody>
          <a:bodyPr>
            <a:noAutofit/>
          </a:bodyPr>
          <a:lstStyle/>
          <a:p>
            <a:pPr algn="just"/>
            <a:r>
              <a:rPr lang="en-US" sz="3200" dirty="0">
                <a:latin typeface="Arial" panose="020B0604020202020204" pitchFamily="34" charset="0"/>
                <a:cs typeface="Arial" panose="020B0604020202020204" pitchFamily="34" charset="0"/>
              </a:rPr>
              <a:t>The results of Clinical Trials are protected by legislation. This means that the legislation grants an exclusivity right. Only the company that carried on the clinical trial can use its results to obtain a trading license for the new drug. This exclusivity lasts for about eight (8) years.</a:t>
            </a:r>
          </a:p>
          <a:p>
            <a:pPr algn="just"/>
            <a:r>
              <a:rPr lang="en-US" sz="3200" dirty="0">
                <a:latin typeface="Arial" panose="020B0604020202020204" pitchFamily="34" charset="0"/>
                <a:cs typeface="Arial" panose="020B0604020202020204" pitchFamily="34" charset="0"/>
              </a:rPr>
              <a:t>After the lapse of the 8 years period, other pharmaceutical companies are also allowed to rely on the results of the clinical trials and trade the same active substance. These are called </a:t>
            </a:r>
            <a:r>
              <a:rPr lang="en-US" sz="3200" b="1" dirty="0">
                <a:latin typeface="Arial" panose="020B0604020202020204" pitchFamily="34" charset="0"/>
                <a:cs typeface="Arial" panose="020B0604020202020204" pitchFamily="34" charset="0"/>
              </a:rPr>
              <a:t>generic</a:t>
            </a:r>
            <a:r>
              <a:rPr lang="en-US" sz="3200" dirty="0">
                <a:latin typeface="Arial" panose="020B0604020202020204" pitchFamily="34" charset="0"/>
                <a:cs typeface="Arial" panose="020B0604020202020204" pitchFamily="34" charset="0"/>
              </a:rPr>
              <a:t> drugs. They benefit from the results of clinical trials carried out by other competitors.</a:t>
            </a:r>
          </a:p>
          <a:p>
            <a:pPr algn="just"/>
            <a:r>
              <a:rPr lang="en-US" sz="3200" dirty="0">
                <a:latin typeface="Arial" panose="020B0604020202020204" pitchFamily="34" charset="0"/>
                <a:cs typeface="Arial" panose="020B0604020202020204" pitchFamily="34" charset="0"/>
              </a:rPr>
              <a:t>However, if clinical trials resulted to some new invention that was patented, this patent grants a separate exclusivity right which surpasses the eight year protection of clinical trials results. Such a patent can prevent the trading of generic drugs, even after the 8 year period.    </a:t>
            </a:r>
            <a:endParaRPr lang="el-G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2785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093BF8F-2564-B71E-5A8E-2EF8A60EF760}"/>
              </a:ext>
            </a:extLst>
          </p:cNvPr>
          <p:cNvSpPr>
            <a:spLocks noGrp="1"/>
          </p:cNvSpPr>
          <p:nvPr>
            <p:ph idx="1"/>
          </p:nvPr>
        </p:nvSpPr>
        <p:spPr>
          <a:xfrm>
            <a:off x="535827" y="518354"/>
            <a:ext cx="11205768" cy="6097942"/>
          </a:xfrm>
        </p:spPr>
        <p:txBody>
          <a:bodyPr>
            <a:noAutofit/>
          </a:bodyPr>
          <a:lstStyle/>
          <a:p>
            <a:pPr algn="just"/>
            <a:r>
              <a:rPr lang="en-US" sz="3200" dirty="0">
                <a:latin typeface="Arial" panose="020B0604020202020204" pitchFamily="34" charset="0"/>
                <a:cs typeface="Arial" panose="020B0604020202020204" pitchFamily="34" charset="0"/>
              </a:rPr>
              <a:t>The validity of such patents is usually challenged for lack of novelty, luck of inventive step or both.</a:t>
            </a:r>
          </a:p>
          <a:p>
            <a:pPr algn="just"/>
            <a:r>
              <a:rPr lang="en-US" sz="3200" dirty="0">
                <a:latin typeface="Arial" panose="020B0604020202020204" pitchFamily="34" charset="0"/>
                <a:cs typeface="Arial" panose="020B0604020202020204" pitchFamily="34" charset="0"/>
              </a:rPr>
              <a:t>One reason is because, in order to proceed with a clinical trial, you need to disclose certain information, particularly to volunteers.</a:t>
            </a:r>
          </a:p>
          <a:p>
            <a:pPr algn="just"/>
            <a:r>
              <a:rPr lang="en-US" sz="3200" dirty="0">
                <a:latin typeface="Arial" panose="020B0604020202020204" pitchFamily="34" charset="0"/>
                <a:cs typeface="Arial" panose="020B0604020202020204" pitchFamily="34" charset="0"/>
              </a:rPr>
              <a:t>Another reason is because, in order to make the decision to proceed with a clinical trial, there must have been something that was guiding you towards a certain direction. In the absence of realistic chances that the trial will be successful, no one would take the initiative to carry on a clinical trial, because it is very costly and dangerous for volunteers as well. So, there are both economic and ethical constraints.</a:t>
            </a:r>
            <a:endParaRPr lang="el-G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8008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DD617AB-8A70-07F3-A94C-60777E7DDB7D}"/>
              </a:ext>
            </a:extLst>
          </p:cNvPr>
          <p:cNvSpPr>
            <a:spLocks noGrp="1"/>
          </p:cNvSpPr>
          <p:nvPr>
            <p:ph idx="1"/>
          </p:nvPr>
        </p:nvSpPr>
        <p:spPr>
          <a:xfrm>
            <a:off x="838200" y="535827"/>
            <a:ext cx="10515600" cy="5641136"/>
          </a:xfrm>
        </p:spPr>
        <p:txBody>
          <a:bodyPr/>
          <a:lstStyle/>
          <a:p>
            <a:pPr algn="just"/>
            <a:r>
              <a:rPr lang="en-US" dirty="0">
                <a:latin typeface="Arial" panose="020B0604020202020204" pitchFamily="34" charset="0"/>
                <a:cs typeface="Arial" panose="020B0604020202020204" pitchFamily="34" charset="0"/>
              </a:rPr>
              <a:t>Another reason for litigation is because it is an open and controversial issue, whether it is possible and legitimate to supplement the 8 year protection period with an additional, parallel and longer period of protection resulting from a patent. There is an overall between the 8 year protection of the results of clinical trials and the 20 year protection of the patent.</a:t>
            </a:r>
          </a:p>
          <a:p>
            <a:pPr algn="just"/>
            <a:r>
              <a:rPr lang="en-US" dirty="0">
                <a:latin typeface="Arial" panose="020B0604020202020204" pitchFamily="34" charset="0"/>
                <a:cs typeface="Arial" panose="020B0604020202020204" pitchFamily="34" charset="0"/>
              </a:rPr>
              <a:t>So, there is currently, all over the world much and very complex litigation about dosage patents.</a:t>
            </a:r>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659866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30</TotalTime>
  <Words>715</Words>
  <Application>Microsoft Office PowerPoint</Application>
  <PresentationFormat>Ευρεία οθόνη</PresentationFormat>
  <Paragraphs>28</Paragraphs>
  <Slides>7</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7</vt:i4>
      </vt:variant>
    </vt:vector>
  </HeadingPairs>
  <TitlesOfParts>
    <vt:vector size="11" baseType="lpstr">
      <vt:lpstr>Aptos</vt:lpstr>
      <vt:lpstr>Aptos Display</vt:lpstr>
      <vt:lpstr>Arial</vt:lpstr>
      <vt:lpstr>Θέμα του Office</vt:lpstr>
      <vt:lpstr>PHARMACEUTICAL PATENTS The impact of Clinical Trials on Novelty and Inventive Step</vt:lpstr>
      <vt:lpstr>CLINICAL TRIALS</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ΧΡΗΣΤΟΣ ΧΡΥΣΑΝΘΗΣ</dc:creator>
  <cp:lastModifiedBy>ΧΡΗΣΤΟΣ ΧΡΥΣΑΝΘΗΣ</cp:lastModifiedBy>
  <cp:revision>1</cp:revision>
  <dcterms:created xsi:type="dcterms:W3CDTF">2025-05-26T14:22:33Z</dcterms:created>
  <dcterms:modified xsi:type="dcterms:W3CDTF">2025-05-26T14:53:24Z</dcterms:modified>
</cp:coreProperties>
</file>