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3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ΧΡΗΣΤΟΣ ΧΡΥΣΑΝΘΗΣ" userId="000bf950c397e3f3" providerId="LiveId" clId="{711283D0-4C7A-450D-8D38-4BEAFC69011E}"/>
    <pc:docChg chg="custSel addSld modSld">
      <pc:chgData name="ΧΡΗΣΤΟΣ ΧΡΥΣΑΝΘΗΣ" userId="000bf950c397e3f3" providerId="LiveId" clId="{711283D0-4C7A-450D-8D38-4BEAFC69011E}" dt="2024-04-14T15:21:18.670" v="241" actId="20577"/>
      <pc:docMkLst>
        <pc:docMk/>
      </pc:docMkLst>
      <pc:sldChg chg="modSp mod">
        <pc:chgData name="ΧΡΗΣΤΟΣ ΧΡΥΣΑΝΘΗΣ" userId="000bf950c397e3f3" providerId="LiveId" clId="{711283D0-4C7A-450D-8D38-4BEAFC69011E}" dt="2024-04-14T15:17:40.342" v="207" actId="27636"/>
        <pc:sldMkLst>
          <pc:docMk/>
          <pc:sldMk cId="1139747987" sldId="264"/>
        </pc:sldMkLst>
        <pc:spChg chg="mod">
          <ac:chgData name="ΧΡΗΣΤΟΣ ΧΡΥΣΑΝΘΗΣ" userId="000bf950c397e3f3" providerId="LiveId" clId="{711283D0-4C7A-450D-8D38-4BEAFC69011E}" dt="2024-04-14T15:17:40.342" v="207" actId="27636"/>
          <ac:spMkLst>
            <pc:docMk/>
            <pc:sldMk cId="1139747987" sldId="264"/>
            <ac:spMk id="3" creationId="{20F67715-4899-4B6C-B55F-A686410A9EB4}"/>
          </ac:spMkLst>
        </pc:spChg>
      </pc:sldChg>
      <pc:sldChg chg="delSp modSp new mod">
        <pc:chgData name="ΧΡΗΣΤΟΣ ΧΡΥΣΑΝΘΗΣ" userId="000bf950c397e3f3" providerId="LiveId" clId="{711283D0-4C7A-450D-8D38-4BEAFC69011E}" dt="2024-04-14T15:20:32.559" v="213" actId="2711"/>
        <pc:sldMkLst>
          <pc:docMk/>
          <pc:sldMk cId="1460272128" sldId="265"/>
        </pc:sldMkLst>
        <pc:spChg chg="del">
          <ac:chgData name="ΧΡΗΣΤΟΣ ΧΡΥΣΑΝΘΗΣ" userId="000bf950c397e3f3" providerId="LiveId" clId="{711283D0-4C7A-450D-8D38-4BEAFC69011E}" dt="2024-04-14T15:20:20.786" v="210" actId="21"/>
          <ac:spMkLst>
            <pc:docMk/>
            <pc:sldMk cId="1460272128" sldId="265"/>
            <ac:spMk id="2" creationId="{6B13032C-0717-1C96-AB12-199D03C0A80A}"/>
          </ac:spMkLst>
        </pc:spChg>
        <pc:spChg chg="mod">
          <ac:chgData name="ΧΡΗΣΤΟΣ ΧΡΥΣΑΝΘΗΣ" userId="000bf950c397e3f3" providerId="LiveId" clId="{711283D0-4C7A-450D-8D38-4BEAFC69011E}" dt="2024-04-14T15:20:32.559" v="213" actId="2711"/>
          <ac:spMkLst>
            <pc:docMk/>
            <pc:sldMk cId="1460272128" sldId="265"/>
            <ac:spMk id="3" creationId="{A6BFF60D-FAEE-B0F9-45FE-169523DD1797}"/>
          </ac:spMkLst>
        </pc:spChg>
      </pc:sldChg>
      <pc:sldChg chg="modSp new mod">
        <pc:chgData name="ΧΡΗΣΤΟΣ ΧΡΥΣΑΝΘΗΣ" userId="000bf950c397e3f3" providerId="LiveId" clId="{711283D0-4C7A-450D-8D38-4BEAFC69011E}" dt="2024-04-14T15:21:18.670" v="241" actId="20577"/>
        <pc:sldMkLst>
          <pc:docMk/>
          <pc:sldMk cId="3312455549" sldId="266"/>
        </pc:sldMkLst>
        <pc:spChg chg="mod">
          <ac:chgData name="ΧΡΗΣΤΟΣ ΧΡΥΣΑΝΘΗΣ" userId="000bf950c397e3f3" providerId="LiveId" clId="{711283D0-4C7A-450D-8D38-4BEAFC69011E}" dt="2024-04-14T15:20:48.333" v="239" actId="20577"/>
          <ac:spMkLst>
            <pc:docMk/>
            <pc:sldMk cId="3312455549" sldId="266"/>
            <ac:spMk id="2" creationId="{C2525ECF-608F-14E9-26CC-84D65F6D5A72}"/>
          </ac:spMkLst>
        </pc:spChg>
        <pc:spChg chg="mod">
          <ac:chgData name="ΧΡΗΣΤΟΣ ΧΡΥΣΑΝΘΗΣ" userId="000bf950c397e3f3" providerId="LiveId" clId="{711283D0-4C7A-450D-8D38-4BEAFC69011E}" dt="2024-04-14T15:21:18.670" v="241" actId="20577"/>
          <ac:spMkLst>
            <pc:docMk/>
            <pc:sldMk cId="3312455549" sldId="266"/>
            <ac:spMk id="3" creationId="{B8BBA563-F8A8-8C50-41BF-5DA8A68BDE15}"/>
          </ac:spMkLst>
        </pc:spChg>
      </pc:sldChg>
    </pc:docChg>
  </pc:docChgLst>
  <pc:docChgLst>
    <pc:chgData name="ΧΡΗΣΤΟΣ ΧΡΥΣΑΝΘΗΣ" userId="000bf950c397e3f3" providerId="LiveId" clId="{CE864D7B-243D-4BE0-966D-49EB61924571}"/>
    <pc:docChg chg="custSel modSld">
      <pc:chgData name="ΧΡΗΣΤΟΣ ΧΡΥΣΑΝΘΗΣ" userId="000bf950c397e3f3" providerId="LiveId" clId="{CE864D7B-243D-4BE0-966D-49EB61924571}" dt="2024-04-15T11:23:21.751" v="111" actId="20577"/>
      <pc:docMkLst>
        <pc:docMk/>
      </pc:docMkLst>
      <pc:sldChg chg="modSp mod">
        <pc:chgData name="ΧΡΗΣΤΟΣ ΧΡΥΣΑΝΘΗΣ" userId="000bf950c397e3f3" providerId="LiveId" clId="{CE864D7B-243D-4BE0-966D-49EB61924571}" dt="2024-04-15T11:17:19.541" v="52" actId="113"/>
        <pc:sldMkLst>
          <pc:docMk/>
          <pc:sldMk cId="1977697795" sldId="257"/>
        </pc:sldMkLst>
        <pc:spChg chg="mod">
          <ac:chgData name="ΧΡΗΣΤΟΣ ΧΡΥΣΑΝΘΗΣ" userId="000bf950c397e3f3" providerId="LiveId" clId="{CE864D7B-243D-4BE0-966D-49EB61924571}" dt="2024-04-15T11:17:19.541" v="52" actId="113"/>
          <ac:spMkLst>
            <pc:docMk/>
            <pc:sldMk cId="1977697795" sldId="257"/>
            <ac:spMk id="3" creationId="{4547A3F3-C641-A9F4-8F15-2769294D07E8}"/>
          </ac:spMkLst>
        </pc:spChg>
      </pc:sldChg>
      <pc:sldChg chg="modSp mod">
        <pc:chgData name="ΧΡΗΣΤΟΣ ΧΡΥΣΑΝΘΗΣ" userId="000bf950c397e3f3" providerId="LiveId" clId="{CE864D7B-243D-4BE0-966D-49EB61924571}" dt="2024-04-15T11:18:00.578" v="56" actId="113"/>
        <pc:sldMkLst>
          <pc:docMk/>
          <pc:sldMk cId="2318964515" sldId="258"/>
        </pc:sldMkLst>
        <pc:spChg chg="mod">
          <ac:chgData name="ΧΡΗΣΤΟΣ ΧΡΥΣΑΝΘΗΣ" userId="000bf950c397e3f3" providerId="LiveId" clId="{CE864D7B-243D-4BE0-966D-49EB61924571}" dt="2024-04-15T11:18:00.578" v="56" actId="113"/>
          <ac:spMkLst>
            <pc:docMk/>
            <pc:sldMk cId="2318964515" sldId="258"/>
            <ac:spMk id="3" creationId="{51CD4519-79A3-436F-B10A-F85ABF26D090}"/>
          </ac:spMkLst>
        </pc:spChg>
      </pc:sldChg>
      <pc:sldChg chg="modSp mod">
        <pc:chgData name="ΧΡΗΣΤΟΣ ΧΡΥΣΑΝΘΗΣ" userId="000bf950c397e3f3" providerId="LiveId" clId="{CE864D7B-243D-4BE0-966D-49EB61924571}" dt="2024-04-15T11:18:39.333" v="60" actId="113"/>
        <pc:sldMkLst>
          <pc:docMk/>
          <pc:sldMk cId="3228963124" sldId="259"/>
        </pc:sldMkLst>
        <pc:spChg chg="mod">
          <ac:chgData name="ΧΡΗΣΤΟΣ ΧΡΥΣΑΝΘΗΣ" userId="000bf950c397e3f3" providerId="LiveId" clId="{CE864D7B-243D-4BE0-966D-49EB61924571}" dt="2024-04-15T11:18:39.333" v="60" actId="113"/>
          <ac:spMkLst>
            <pc:docMk/>
            <pc:sldMk cId="3228963124" sldId="259"/>
            <ac:spMk id="3" creationId="{DD600544-6AC7-1BE2-75AE-8A72BE9D457F}"/>
          </ac:spMkLst>
        </pc:spChg>
      </pc:sldChg>
      <pc:sldChg chg="modSp mod">
        <pc:chgData name="ΧΡΗΣΤΟΣ ΧΡΥΣΑΝΘΗΣ" userId="000bf950c397e3f3" providerId="LiveId" clId="{CE864D7B-243D-4BE0-966D-49EB61924571}" dt="2024-04-15T11:19:32.194" v="65" actId="115"/>
        <pc:sldMkLst>
          <pc:docMk/>
          <pc:sldMk cId="712211662" sldId="260"/>
        </pc:sldMkLst>
        <pc:spChg chg="mod">
          <ac:chgData name="ΧΡΗΣΤΟΣ ΧΡΥΣΑΝΘΗΣ" userId="000bf950c397e3f3" providerId="LiveId" clId="{CE864D7B-243D-4BE0-966D-49EB61924571}" dt="2024-04-15T11:19:32.194" v="65" actId="115"/>
          <ac:spMkLst>
            <pc:docMk/>
            <pc:sldMk cId="712211662" sldId="260"/>
            <ac:spMk id="3" creationId="{56CF480A-25F2-CD6E-5791-017E712D50E3}"/>
          </ac:spMkLst>
        </pc:spChg>
      </pc:sldChg>
      <pc:sldChg chg="modSp mod">
        <pc:chgData name="ΧΡΗΣΤΟΣ ΧΡΥΣΑΝΘΗΣ" userId="000bf950c397e3f3" providerId="LiveId" clId="{CE864D7B-243D-4BE0-966D-49EB61924571}" dt="2024-04-15T11:20:03.174" v="78" actId="20577"/>
        <pc:sldMkLst>
          <pc:docMk/>
          <pc:sldMk cId="1592483546" sldId="261"/>
        </pc:sldMkLst>
        <pc:spChg chg="mod">
          <ac:chgData name="ΧΡΗΣΤΟΣ ΧΡΥΣΑΝΘΗΣ" userId="000bf950c397e3f3" providerId="LiveId" clId="{CE864D7B-243D-4BE0-966D-49EB61924571}" dt="2024-04-15T11:20:03.174" v="78" actId="20577"/>
          <ac:spMkLst>
            <pc:docMk/>
            <pc:sldMk cId="1592483546" sldId="261"/>
            <ac:spMk id="3" creationId="{B01BA903-53FA-5E8E-87BA-FE3BA4F08200}"/>
          </ac:spMkLst>
        </pc:spChg>
      </pc:sldChg>
      <pc:sldChg chg="modSp mod">
        <pc:chgData name="ΧΡΗΣΤΟΣ ΧΡΥΣΑΝΘΗΣ" userId="000bf950c397e3f3" providerId="LiveId" clId="{CE864D7B-243D-4BE0-966D-49EB61924571}" dt="2024-04-15T11:21:43.648" v="90" actId="122"/>
        <pc:sldMkLst>
          <pc:docMk/>
          <pc:sldMk cId="2623320395" sldId="262"/>
        </pc:sldMkLst>
        <pc:spChg chg="mod">
          <ac:chgData name="ΧΡΗΣΤΟΣ ΧΡΥΣΑΝΘΗΣ" userId="000bf950c397e3f3" providerId="LiveId" clId="{CE864D7B-243D-4BE0-966D-49EB61924571}" dt="2024-04-15T11:21:43.648" v="90" actId="122"/>
          <ac:spMkLst>
            <pc:docMk/>
            <pc:sldMk cId="2623320395" sldId="262"/>
            <ac:spMk id="2" creationId="{2BF1079F-711C-80B9-B9FE-5C2D7F949A2D}"/>
          </ac:spMkLst>
        </pc:spChg>
        <pc:spChg chg="mod">
          <ac:chgData name="ΧΡΗΣΤΟΣ ΧΡΥΣΑΝΘΗΣ" userId="000bf950c397e3f3" providerId="LiveId" clId="{CE864D7B-243D-4BE0-966D-49EB61924571}" dt="2024-04-15T11:21:32.389" v="88" actId="27636"/>
          <ac:spMkLst>
            <pc:docMk/>
            <pc:sldMk cId="2623320395" sldId="262"/>
            <ac:spMk id="3" creationId="{71AD70A8-FB18-3BA0-5E81-465CE02609BE}"/>
          </ac:spMkLst>
        </pc:spChg>
      </pc:sldChg>
      <pc:sldChg chg="modSp mod">
        <pc:chgData name="ΧΡΗΣΤΟΣ ΧΡΥΣΑΝΘΗΣ" userId="000bf950c397e3f3" providerId="LiveId" clId="{CE864D7B-243D-4BE0-966D-49EB61924571}" dt="2024-04-15T11:22:16.959" v="94" actId="20577"/>
        <pc:sldMkLst>
          <pc:docMk/>
          <pc:sldMk cId="4291123643" sldId="263"/>
        </pc:sldMkLst>
        <pc:spChg chg="mod">
          <ac:chgData name="ΧΡΗΣΤΟΣ ΧΡΥΣΑΝΘΗΣ" userId="000bf950c397e3f3" providerId="LiveId" clId="{CE864D7B-243D-4BE0-966D-49EB61924571}" dt="2024-04-15T11:22:16.959" v="94" actId="20577"/>
          <ac:spMkLst>
            <pc:docMk/>
            <pc:sldMk cId="4291123643" sldId="263"/>
            <ac:spMk id="3" creationId="{D5F93266-B553-E81D-F7ED-CD11F8DA5A15}"/>
          </ac:spMkLst>
        </pc:spChg>
      </pc:sldChg>
      <pc:sldChg chg="modSp mod">
        <pc:chgData name="ΧΡΗΣΤΟΣ ΧΡΥΣΑΝΘΗΣ" userId="000bf950c397e3f3" providerId="LiveId" clId="{CE864D7B-243D-4BE0-966D-49EB61924571}" dt="2024-04-15T11:23:02.157" v="110" actId="113"/>
        <pc:sldMkLst>
          <pc:docMk/>
          <pc:sldMk cId="1139747987" sldId="264"/>
        </pc:sldMkLst>
        <pc:spChg chg="mod">
          <ac:chgData name="ΧΡΗΣΤΟΣ ΧΡΥΣΑΝΘΗΣ" userId="000bf950c397e3f3" providerId="LiveId" clId="{CE864D7B-243D-4BE0-966D-49EB61924571}" dt="2024-04-15T11:23:02.157" v="110" actId="113"/>
          <ac:spMkLst>
            <pc:docMk/>
            <pc:sldMk cId="1139747987" sldId="264"/>
            <ac:spMk id="3" creationId="{20F67715-4899-4B6C-B55F-A686410A9EB4}"/>
          </ac:spMkLst>
        </pc:spChg>
      </pc:sldChg>
      <pc:sldChg chg="modSp mod">
        <pc:chgData name="ΧΡΗΣΤΟΣ ΧΡΥΣΑΝΘΗΣ" userId="000bf950c397e3f3" providerId="LiveId" clId="{CE864D7B-243D-4BE0-966D-49EB61924571}" dt="2024-04-15T11:23:21.751" v="111" actId="20577"/>
        <pc:sldMkLst>
          <pc:docMk/>
          <pc:sldMk cId="1460272128" sldId="265"/>
        </pc:sldMkLst>
        <pc:spChg chg="mod">
          <ac:chgData name="ΧΡΗΣΤΟΣ ΧΡΥΣΑΝΘΗΣ" userId="000bf950c397e3f3" providerId="LiveId" clId="{CE864D7B-243D-4BE0-966D-49EB61924571}" dt="2024-04-15T11:23:21.751" v="111" actId="20577"/>
          <ac:spMkLst>
            <pc:docMk/>
            <pc:sldMk cId="1460272128" sldId="265"/>
            <ac:spMk id="3" creationId="{A6BFF60D-FAEE-B0F9-45FE-169523DD17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8340CA-5BC8-217A-3E41-10054C6E1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864F468-8172-60B1-D1A0-995AF5F19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DA7D8D4-AC3D-76AD-AFEA-853E7671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094E187-E189-AAA2-A266-019703913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B52EA6-6D8D-B32E-64D6-E5B15E02D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3334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374477-0368-986A-C3B5-185EB061D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A8C4393-5A08-98DF-2EB2-8C0124EF2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B61BFD-BA93-31C2-DB29-75881B0C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6942F3B-8A63-EE57-F329-03C58C63E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2F780C-3191-DE48-8A70-BDF91E155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711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383BF05-0CC0-AF46-B8EC-C1FAC0D191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95CB2BC-0F90-A690-88F0-BEB8BE7B0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329E088-232B-2A51-44A7-05565FF94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ABD5F3-DBC9-FC54-1B1B-6E760537B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2C99BE7-05F0-3CFD-628F-B7F66FA5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633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07B9F6-7B59-C3C7-B6A7-23908B429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72B897-9908-ECC9-DCC4-99175E426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3897A7-26A5-8552-B61E-590CFC4EB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68715F7-9731-BDB2-2365-02E5F36D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2AC97C5-1BCA-C869-56D5-C67026E0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11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52812A-19EA-4658-4AB1-0FD01DC3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32BADC7-895C-383E-9F71-33E7E0056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59E124F-F0B7-00A2-3BC3-17185A42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2AA951-57B7-B496-7AAC-F9880DA80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EFA734-6522-CD3B-0F09-0D590FA9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3199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F49F1-FBF6-C2CB-9AE4-B77B1B770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96520A-9B64-107A-00BC-8551ABEDF9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75D55C8-99AF-EAD7-05E1-10F62BD3D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06DAC16-AC63-7689-CB9C-B0D0F57C9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B74476-39D0-4D9E-F61D-765CFF337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BABDE45-FAEC-5B05-096F-9AC5B886F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863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75D554-6DE0-9601-309F-AF0B514B3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525A76D-0EE9-700A-BAC1-69F2477DC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E54C584-0D9D-2A2A-D79D-9F358E09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3647AB7-1360-794C-3E07-DB66EE0224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06331EC-041A-66EC-8C8C-5C5E04C71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C04DAD0-DD4C-3C7D-C933-BA8077D13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BB7E0AC-199D-A179-319D-417D1B49C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FB0A024-2CD7-B7AA-A4BF-71FBF82D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184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E4B358-3C93-5EC2-DA2E-C910BA83B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EF6435F-1E22-3949-F890-14316356D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FB539CF-8500-D28A-03D9-A201D464E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53423B3-C5BC-80B7-EFDC-7331BCF9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901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1A07EE4-AE84-6620-FCDB-58FC0EE8E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CD31C15-C831-E74B-7141-52D6A4D06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4B62299-2ADE-1001-E669-B1997716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53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E852A1-0C87-F55D-9A45-07058F0FB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35EC09-9C5E-A304-1987-30287EE08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8B2F5DC-E666-5407-F5DD-37EAD9888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C13552C-D1E5-DCBC-6799-94DEB93AC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D1E3AB-1C3D-DEE8-0E34-164DB75B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E512525-C4C8-56CE-CC5C-5D13D356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261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73D943-D04C-5A0E-0109-B20A29450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6E9C9AC-806E-BADE-070D-51AE9C0E8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71EE346-83AA-5B00-6F46-DDFBB98F7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A92E88D-CD5A-7795-75A2-84E44DBD7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8437ACE-A4AB-E32D-CFB9-080B85A6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AFCCAD9-1992-4A4A-26FC-A2277711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56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5BCF19C-D076-1712-FD91-8606BD92D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3136CF3-7773-ECD0-520E-755583095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42993E1-C7B2-9489-13DE-9E40CE5CD9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4F742D-4101-45FD-8DE6-07FE3737A90A}" type="datetimeFigureOut">
              <a:rPr lang="el-GR" smtClean="0"/>
              <a:t>15/4/2024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E9FC4ED-F2A5-69B1-F8DE-068CEE543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EC2C99D-6264-2A00-81B2-BFDA972D9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528CFC-515F-4967-9EC8-3D3C08F5AA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26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3F845B-6CF0-0D9D-4884-CF965DE023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PATENTABILITY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DE65FCD-AD3E-99A6-BE72-59A0989257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Christos Chrissanthis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032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BFF60D-FAEE-B0F9-45FE-169523DD1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8929"/>
            <a:ext cx="10515600" cy="5528034"/>
          </a:xfrm>
        </p:spPr>
        <p:txBody>
          <a:bodyPr/>
          <a:lstStyle/>
          <a:p>
            <a:pPr indent="457200" algn="just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Although the human body, at the various stages of its formation and development, and the simple discovery of one of its elements, including the sequence or partial sequence of a gene, cannot constitute patentable inventions, </a:t>
            </a:r>
          </a:p>
          <a:p>
            <a:pPr indent="457200" algn="just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however, 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an element isolated from the human body or otherwise produced by means of a technical process, including the sequence or partial sequence of a gene, may be patentable, even if the structure of that element is identical to that of a natural element. 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0272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525ECF-608F-14E9-26CC-84D65F6D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Directive 98/44, Art. 5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BBA563-F8A8-8C50-41BF-5DA8A68BD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The human body, at the various stages of its formation and development, and the simple discovery of one of its elements, including the sequence or partial sequence of a gene, cannot constitute patentable inventions. </a:t>
            </a:r>
          </a:p>
          <a:p>
            <a:r>
              <a:rPr lang="en-US" dirty="0"/>
              <a:t>2. An element isolated from the human body or otherwise produced by means of a technical process, including the sequence or partial sequence of a gene, may constitute a patentable invention, even if the structure of that element is identical to that of a natural element.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245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E69CF1-07FE-7DC9-D59F-DC47D54C5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exceptions to patentability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47A3F3-C641-A9F4-8F15-2769294D0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DISCOVERIES</a:t>
            </a:r>
          </a:p>
          <a:p>
            <a:endParaRPr lang="en-US" b="1" dirty="0"/>
          </a:p>
          <a:p>
            <a:r>
              <a:rPr lang="en-US" b="1" dirty="0"/>
              <a:t>ABSTACT IDEAS</a:t>
            </a:r>
          </a:p>
          <a:p>
            <a:endParaRPr lang="en-US" b="1" dirty="0"/>
          </a:p>
          <a:p>
            <a:r>
              <a:rPr lang="en-US" b="1" dirty="0"/>
              <a:t>MATHEMATICAL THEORIES AND FORMULAS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97769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22000E-28D1-F2EF-899B-3D5BF0BE2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CD4519-79A3-436F-B10A-F85ABF26D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Examples of discoveries: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Finding a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new substance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that exists in nature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Finding a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new property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of a known substance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Finding a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new gene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that exists in nature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Finding a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new microorganism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that exists in nature 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896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36F771-BDB5-02C4-1E72-1DD68BF4B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a discovery patentable ?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600544-6AC7-1BE2-75AE-8A72BE9D4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However, in the EPO Guidelines it is argued that in all this cases there can be a patentable invention,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if it is possible to associate the new finding with some </a:t>
            </a:r>
            <a:r>
              <a:rPr lang="en-US" sz="2400" b="1" u="sng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technical effect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</a:t>
            </a:r>
            <a:endParaRPr lang="el-GR" sz="2400" b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Examples: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Finding some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practical use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for a new property of a known substance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l">
              <a:lnSpc>
                <a:spcPct val="15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Finding a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therapeutic use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for a new gene or microorganism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8963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510C63-4EEA-EF8E-70B6-C8A2A4FF7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METHODS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CF480A-25F2-CD6E-5791-017E712D5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Mathematical methods as such are not patentable because they are just </a:t>
            </a:r>
            <a:r>
              <a:rPr lang="en-US" b="1" dirty="0"/>
              <a:t>abstract ideas.</a:t>
            </a:r>
          </a:p>
          <a:p>
            <a:endParaRPr lang="en-US" dirty="0"/>
          </a:p>
          <a:p>
            <a:r>
              <a:rPr lang="en-US" dirty="0"/>
              <a:t>However, in the EPO Guidelines it is argued that, if a mathematical method is </a:t>
            </a:r>
            <a:r>
              <a:rPr lang="en-US" b="1" dirty="0"/>
              <a:t>applied to solve a specific technical problem</a:t>
            </a:r>
            <a:r>
              <a:rPr lang="en-US" dirty="0"/>
              <a:t>, i.e., </a:t>
            </a:r>
            <a:r>
              <a:rPr lang="en-US" u="sng" dirty="0"/>
              <a:t>through a computer or some other device</a:t>
            </a:r>
            <a:r>
              <a:rPr lang="en-US" dirty="0"/>
              <a:t>, this may qualify for patent protection. </a:t>
            </a:r>
          </a:p>
          <a:p>
            <a:r>
              <a:rPr lang="en-US" dirty="0"/>
              <a:t>Example: Using a mathematical method to </a:t>
            </a:r>
            <a:r>
              <a:rPr lang="en-US" u="sng" dirty="0"/>
              <a:t>control a specific technical system or a specific technical method, i.e., an X ray apparatus or a steel cooling process.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712211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10D0FF-1892-B35A-5A64-99D6B75EE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Artificial intelligence and machine learning</a:t>
            </a:r>
            <a:br>
              <a:rPr lang="el-GR" sz="4400" dirty="0">
                <a:effectLst/>
                <a:latin typeface="Bookman Old Style" panose="02050604050505020204" pitchFamily="18" charset="0"/>
                <a:ea typeface="DengXian" panose="02010600030101010101" pitchFamily="2" charset="-122"/>
                <a:cs typeface="Arial" panose="020B0604020202020204" pitchFamily="34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1BA903-53FA-5E8E-87BA-FE3BA4F08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7200" algn="just">
              <a:lnSpc>
                <a:spcPct val="150000"/>
              </a:lnSpc>
            </a:pP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Artificial intelligence and machine learning are based on </a:t>
            </a:r>
            <a:r>
              <a:rPr lang="en-US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computational models</a:t>
            </a: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and </a:t>
            </a:r>
            <a:r>
              <a:rPr lang="en-US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algorithms</a:t>
            </a: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(= </a:t>
            </a:r>
            <a:r>
              <a:rPr lang="en-US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maths</a:t>
            </a: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)</a:t>
            </a:r>
          </a:p>
          <a:p>
            <a:pPr indent="457200" algn="just">
              <a:lnSpc>
                <a:spcPct val="150000"/>
              </a:lnSpc>
            </a:pP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Such computational models and algorithms are per se of an abstract mathematical nature, irrespective of whether they can be "trained“ based on training data.</a:t>
            </a:r>
            <a:endParaRPr lang="el-GR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48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F1079F-711C-80B9-B9FE-5C2D7F949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/>
          <a:lstStyle/>
          <a:p>
            <a:pPr algn="ctr"/>
            <a:r>
              <a:rPr lang="en-US" dirty="0"/>
              <a:t>Aesthetic creations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AD70A8-FB18-3BA0-5E81-465CE0260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491"/>
            <a:ext cx="10515600" cy="5774635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Aesthetic creations may possibly have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both technical and aesthetic aspects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If technical aspects are present in an aesthetic creation, it is not excluded from patentability.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 feature which might not reveal a technical aspect when taken by itself </a:t>
            </a:r>
            <a:r>
              <a:rPr lang="en-US" sz="24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can possibly 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have a technical character if it brings about a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technical effect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</a:p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For example, 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pattern of a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tyre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may actually be a technical feature if, for example, it provides improved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channelling</a:t>
            </a:r>
            <a:r>
              <a:rPr lang="en-US" sz="24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of water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On the contrary, this would not be the case when a particular </a:t>
            </a:r>
            <a:r>
              <a:rPr lang="en-US" sz="24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colour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of the sidewall of the </a:t>
            </a:r>
            <a:r>
              <a:rPr lang="en-US" sz="2400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tyre</a:t>
            </a:r>
            <a:r>
              <a:rPr lang="en-US" sz="2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serves only an aesthetic purpose.</a:t>
            </a:r>
            <a:endParaRPr lang="el-GR" sz="2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320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8F375C-DDB2-F8D2-5E54-0F84141A5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Programs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F93266-B553-E81D-F7ED-CD11F8DA5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Computer programs as such are not patentable.</a:t>
            </a:r>
          </a:p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However, they are patentable when they can produce some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technical effect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run on a computer, that is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something that goes </a:t>
            </a:r>
            <a:r>
              <a:rPr lang="en-US" sz="24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beyond the "normal" physical interactions between the program (software) and the computer (hardware) on which it is run.</a:t>
            </a: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</a:p>
          <a:p>
            <a:pPr algn="just"/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controlling a specific technical process through a specifically designed computer program.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12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A9FD5F-E66A-EA91-4B44-3F9AF5C72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BIOTECHNOLOGICAL INVENTIONS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F67715-4899-4B6C-B55F-A686410A9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Unlike the US, in the EU and the EPO biotechnological inventions are </a:t>
            </a:r>
            <a:r>
              <a:rPr lang="en-US" b="1" dirty="0"/>
              <a:t>in principle patentable</a:t>
            </a:r>
            <a:r>
              <a:rPr lang="en-US" dirty="0"/>
              <a:t>.</a:t>
            </a:r>
          </a:p>
          <a:p>
            <a:r>
              <a:rPr lang="en-US" dirty="0"/>
              <a:t>Biotechnological inventions are dealt with by </a:t>
            </a:r>
            <a:r>
              <a:rPr lang="en-US" b="1" dirty="0"/>
              <a:t>Directive 98/44 EC</a:t>
            </a:r>
            <a:r>
              <a:rPr lang="en-US" dirty="0"/>
              <a:t>, (particularly </a:t>
            </a:r>
            <a:r>
              <a:rPr lang="en-US" b="1" dirty="0"/>
              <a:t>Art. 5</a:t>
            </a:r>
            <a:r>
              <a:rPr lang="en-US" dirty="0"/>
              <a:t>)</a:t>
            </a:r>
          </a:p>
          <a:p>
            <a:pPr indent="457200" algn="just">
              <a:lnSpc>
                <a:spcPct val="150000"/>
              </a:lnSpc>
            </a:pP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Example:</a:t>
            </a:r>
            <a:endParaRPr lang="el-GR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Biological material which is </a:t>
            </a:r>
            <a:r>
              <a:rPr lang="en-US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isolated</a:t>
            </a: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from its natural environment or </a:t>
            </a:r>
            <a:r>
              <a:rPr lang="en-US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produced in the lab</a:t>
            </a:r>
            <a:r>
              <a:rPr lang="en-US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by means of a technical process even if it previously occurred in nature.</a:t>
            </a:r>
            <a:r>
              <a:rPr lang="en-US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974798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689</Words>
  <Application>Microsoft Office PowerPoint</Application>
  <PresentationFormat>Ευρεία οθόνη</PresentationFormat>
  <Paragraphs>49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Bookman Old Style</vt:lpstr>
      <vt:lpstr>Θέμα του Office</vt:lpstr>
      <vt:lpstr>PATENTABILITY</vt:lpstr>
      <vt:lpstr>Major exceptions to patentability</vt:lpstr>
      <vt:lpstr>DISCOVERIES</vt:lpstr>
      <vt:lpstr>When is a discovery patentable ? </vt:lpstr>
      <vt:lpstr>MATHEMATICAL METHODS</vt:lpstr>
      <vt:lpstr>Artificial intelligence and machine learning </vt:lpstr>
      <vt:lpstr>Aesthetic creations</vt:lpstr>
      <vt:lpstr>Computer Programs</vt:lpstr>
      <vt:lpstr>BIOTECHNOLOGICAL INVENTIONS</vt:lpstr>
      <vt:lpstr>Παρουσίαση του PowerPoint</vt:lpstr>
      <vt:lpstr>Directive 98/44, Art.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PATENTABILITY</dc:title>
  <dc:creator>ΧΡΗΣΤΟΣ ΧΡΥΣΑΝΘΗΣ</dc:creator>
  <cp:lastModifiedBy>ΧΡΗΣΤΟΣ ΧΡΥΣΑΝΘΗΣ</cp:lastModifiedBy>
  <cp:revision>1</cp:revision>
  <dcterms:created xsi:type="dcterms:W3CDTF">2024-04-14T14:27:23Z</dcterms:created>
  <dcterms:modified xsi:type="dcterms:W3CDTF">2024-04-15T11:23:30Z</dcterms:modified>
</cp:coreProperties>
</file>