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87" r:id="rId6"/>
    <p:sldId id="264" r:id="rId7"/>
    <p:sldId id="269" r:id="rId8"/>
    <p:sldId id="274" r:id="rId9"/>
    <p:sldId id="284" r:id="rId10"/>
    <p:sldId id="285" r:id="rId11"/>
    <p:sldId id="259" r:id="rId12"/>
    <p:sldId id="288" r:id="rId13"/>
    <p:sldId id="289" r:id="rId14"/>
    <p:sldId id="290" r:id="rId15"/>
    <p:sldId id="291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D1B393-682B-A544-863D-BA82C407E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015F578-5B14-6A22-42A0-2589B14C1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B55612-9D43-FAF6-A65C-5A1371F8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C0B2-D0CC-40F4-93C6-6B77210A03B5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DFD021-3981-C59C-3E95-0217EC3D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3A90159-CD36-BEE9-7EC2-74899ECA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8893-9A2E-4F02-9153-7522BEEC0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708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C13ADF-4A18-3866-517F-6E2D5AA9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FD45961-C1AD-BDCC-C56A-CC42BBF00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A960364-598B-5671-198A-6BC443A3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C0B2-D0CC-40F4-93C6-6B77210A03B5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DA6D53-610D-3B19-260F-46AE6832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509776-0DEE-74C3-C59C-1FD2934D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8893-9A2E-4F02-9153-7522BEEC0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412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7521F0F-ABBC-4AC3-18BC-E6613A69C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A5366A2-0BF7-D6D6-090F-9BFDD825E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18840E-F440-36FB-8576-9F233738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C0B2-D0CC-40F4-93C6-6B77210A03B5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46DBB7-CEE5-18C1-6406-7022B066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514033-6733-DFF8-E0C7-FE1220A5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8893-9A2E-4F02-9153-7522BEEC0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76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08078F-B678-8EF8-3AE4-BA41EE2D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E437C8-D4FD-A3A2-CBA1-6AC6D9E4A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1FE787B-E512-418F-4138-87486223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C0B2-D0CC-40F4-93C6-6B77210A03B5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D15015-9D1A-4703-52D4-660F45AB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0CDF0C2-5DE8-6566-F8DC-5D961286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8893-9A2E-4F02-9153-7522BEEC0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942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5EF314-0D26-C9F1-75D6-CD13F4FC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FC8DD6-D2EE-545C-905D-0174BCB61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A49C69-F803-4946-0650-6092475F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C0B2-D0CC-40F4-93C6-6B77210A03B5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30CE34-C83F-6999-3221-CE1381B5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071F2B-CEA1-3293-ECF0-EF72CEB5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8893-9A2E-4F02-9153-7522BEEC0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65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C8406-533B-32E2-5B6D-B81EFADE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8EAFA8-031F-DFAB-8724-B2E073827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7D6888B-521E-AB78-BE36-393CA48BD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19F15BD-4FD6-D992-7E74-BC1A1089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C0B2-D0CC-40F4-93C6-6B77210A03B5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28732B7-427C-633C-3F22-C85E428F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60AC1AC-F1B8-DDEC-C3A9-013C65DE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8893-9A2E-4F02-9153-7522BEEC0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13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5896A2-B4DF-ED1A-3FD6-2ACA50E4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D137D1-6086-9954-1EEF-F96BDE63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1092AA4-90FA-400A-1424-4AE107133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D73B799-DE6B-61A6-8D10-B2C7D95DE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66A145C-F3B1-996E-0D48-1DFB901DB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384A571-474E-2578-9ACB-91EE60FE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C0B2-D0CC-40F4-93C6-6B77210A03B5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CACDF88-5D18-F975-7CF8-F94AD27B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F27E185-026D-77DD-628A-C35F369A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8893-9A2E-4F02-9153-7522BEEC0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611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C3DC83-1411-FDDE-7EF6-6A234424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5AE458F-5B80-5E8F-D11B-B120F0C7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C0B2-D0CC-40F4-93C6-6B77210A03B5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DF427A0-EDD3-AECB-AFE8-148062CF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598973D-DE9D-49CD-ABDA-EC3E5B1E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8893-9A2E-4F02-9153-7522BEEC0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52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AFA3834-B44C-F334-ACCA-9401553A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C0B2-D0CC-40F4-93C6-6B77210A03B5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BF2E7D3-152A-F062-6CA7-AED90DF5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978858A-B9C3-92C1-361D-29626C8B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8893-9A2E-4F02-9153-7522BEEC0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900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435665-6EC1-985C-7D07-CA97CC18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326E47-15B3-8414-E0BE-B95AC0B44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F3C704F-AEBA-B40A-6A88-FB560456E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7E1B6D7-67A8-FAD1-A233-CC4759DA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C0B2-D0CC-40F4-93C6-6B77210A03B5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85C995F-888B-E1DB-8E10-28BFBB38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3593A5C-3F52-2E46-2ECA-8BA32A73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8893-9A2E-4F02-9153-7522BEEC0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8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55D55A-8ED7-E02B-D70A-7C660129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9CD1E18-6EAE-AFC9-AA56-B33A8BB53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C0ACB2D-442E-13EB-0FF0-9FFD1FC79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D4E70DE-9CC0-751D-8273-07184120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C0B2-D0CC-40F4-93C6-6B77210A03B5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E2A3F6A-C898-28CC-7D77-9E7E53A4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B304231-CB99-271A-C4CD-09418595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8893-9A2E-4F02-9153-7522BEEC0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33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AAA6C2C-664D-39DF-4F27-CD34709E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the template title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158EE2-E3E9-2635-CA09-E698B59A5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Template text style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26175D3-6A81-49CC-613E-32A74F86A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C0B2-D0CC-40F4-93C6-6B77210A03B5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B3E45A-6F58-782D-34FA-F39BBBD53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3D00BD-B852-6A49-2862-58B8C79B8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68893-9A2E-4F02-9153-7522BEEC0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807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AE3.821F855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5E74A4-AA15-552A-D7C6-DFB74CFB24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DESIGNS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DBFE0F2-FCF3-6A2C-384E-E27183F512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  <a:p>
            <a:pPr algn="r"/>
            <a:r>
              <a:rPr lang="el-GR" i="1" dirty="0">
                <a:solidFill>
                  <a:srgbClr val="002060"/>
                </a:solidFill>
              </a:rPr>
              <a:t>Christos Chrysanthias</a:t>
            </a:r>
          </a:p>
        </p:txBody>
      </p:sp>
    </p:spTree>
    <p:extLst>
      <p:ext uri="{BB962C8B-B14F-4D97-AF65-F5344CB8AC3E}">
        <p14:creationId xmlns:p14="http://schemas.microsoft.com/office/powerpoint/2010/main" val="206509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F287F6-28CD-4AEA-84A3-7550A7BB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355"/>
            <a:ext cx="10515600" cy="129403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 Ct of Appeals, Ninth Circuit, </a:t>
            </a:r>
            <a:br>
              <a:rPr lang="en-US" sz="28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cap="all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Rentmeester </a:t>
            </a:r>
            <a:r>
              <a:rPr lang="en-US" sz="28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v. </a:t>
            </a:r>
            <a:r>
              <a:rPr lang="en-US" sz="2800" b="1" cap="all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Nike</a:t>
            </a:r>
            <a:r>
              <a:rPr lang="en-US" sz="28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28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No. 15-35509, Feb. 27, 2018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E2BD1B-9833-4044-A123-709777AF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B73E-95BC-46A1-80B7-22078B244E18}" type="datetime1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1DC755-6AF7-42A0-939D-4DD19A46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Christos Chrysanthias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C56E90-C92F-417D-84DD-35AADD63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DE3A-10A5-4E1A-AB5E-37B6A62B2EE2}" type="slidenum">
              <a:rPr lang="el-GR" smtClean="0"/>
              <a:t>10</a:t>
            </a:fld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C91A14C9-04E2-4131-B9CB-AD01BC63E3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8" y="1461407"/>
            <a:ext cx="8184696" cy="4943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1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4C959D-E361-7D67-EECB-EDC68B5A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Andy Warhol v Goldsmith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Justices to consider whether Warhol image is “fair use” of photograph of  Prince - SCOTUSblog">
            <a:extLst>
              <a:ext uri="{FF2B5EF4-FFF2-40B4-BE49-F238E27FC236}">
                <a16:creationId xmlns:a16="http://schemas.microsoft.com/office/drawing/2014/main" id="{68759611-3CBB-9548-6B42-998183A62B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21" y="2299406"/>
            <a:ext cx="4991357" cy="34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1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3C8460-63C3-61DB-7499-328C1C7F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Single Member First Instance Court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 Athens </a:t>
            </a:r>
            <a:r>
              <a:rPr lang="el-GR" b="1" dirty="0">
                <a:solidFill>
                  <a:srgbClr val="FF0000"/>
                </a:solidFill>
              </a:rPr>
              <a:t>2280/2022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39148A8-7458-6D91-6EA4-2849EE737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11" y="2473866"/>
            <a:ext cx="4405119" cy="384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91ABFDE-BE01-F865-D489-74157AB99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63" y="2473865"/>
            <a:ext cx="3836662" cy="3730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49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59F9C50-C406-C9A6-6465-32A367846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39" y="1027430"/>
            <a:ext cx="2034074" cy="222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BD53A75-4C50-20CA-DAE2-540DEC9C0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04" y="1027430"/>
            <a:ext cx="3314593" cy="240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537A57F-EA80-8253-AA0E-E5C12B59E5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910" y="317996"/>
            <a:ext cx="4505931" cy="450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29C7095-A004-9553-7B12-A5EA5A6081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24" y="3255935"/>
            <a:ext cx="1915538" cy="3266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155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2B240C-2F13-B0B6-BDC3-E6E95942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33" y="365125"/>
            <a:ext cx="11277599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RELATIONSHIP </a:t>
            </a:r>
            <a:r>
              <a:rPr lang="en-US" b="1" dirty="0">
                <a:solidFill>
                  <a:srgbClr val="FF0000"/>
                </a:solidFill>
              </a:rPr>
              <a:t>BETWEEN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DESIGNS AND COPYRIGHT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DBF08C-8C58-97B1-B4DD-3019EFC94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CJEU, </a:t>
            </a:r>
            <a:r>
              <a:rPr lang="en-US" sz="3200" b="1" dirty="0">
                <a:solidFill>
                  <a:srgbClr val="002060"/>
                </a:solidFill>
              </a:rPr>
              <a:t>C-683/17, 02.05.2019, </a:t>
            </a:r>
            <a:r>
              <a:rPr lang="en-US" sz="3200" b="1" dirty="0" err="1">
                <a:solidFill>
                  <a:srgbClr val="002060"/>
                </a:solidFill>
              </a:rPr>
              <a:t>Cofomel </a:t>
            </a:r>
            <a:r>
              <a:rPr lang="en-US" sz="3200" b="1" dirty="0">
                <a:solidFill>
                  <a:srgbClr val="002060"/>
                </a:solidFill>
              </a:rPr>
              <a:t>v G Star</a:t>
            </a:r>
            <a:endParaRPr lang="el-GR" sz="3200" b="1" dirty="0">
              <a:solidFill>
                <a:srgbClr val="002060"/>
              </a:solidFill>
            </a:endParaRPr>
          </a:p>
          <a:p>
            <a:endParaRPr lang="el-GR" sz="3200" b="1" dirty="0">
              <a:solidFill>
                <a:srgbClr val="002060"/>
              </a:solidFill>
            </a:endParaRPr>
          </a:p>
          <a:p>
            <a:r>
              <a:rPr lang="el-GR" sz="3200" b="1" dirty="0">
                <a:solidFill>
                  <a:srgbClr val="002060"/>
                </a:solidFill>
              </a:rPr>
              <a:t>Are works of applied arts protected </a:t>
            </a:r>
            <a:r>
              <a:rPr lang="el-GR" sz="3200" b="1" dirty="0" err="1">
                <a:solidFill>
                  <a:srgbClr val="002060"/>
                </a:solidFill>
              </a:rPr>
              <a:t>by</a:t>
            </a:r>
            <a:r>
              <a:rPr lang="el-GR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copyright</a:t>
            </a:r>
            <a:r>
              <a:rPr lang="el-GR" sz="3200" b="1" dirty="0">
                <a:solidFill>
                  <a:srgbClr val="002060"/>
                </a:solidFill>
              </a:rPr>
              <a:t> law </a:t>
            </a:r>
            <a:r>
              <a:rPr lang="el-GR" sz="3200" b="1" dirty="0" err="1">
                <a:solidFill>
                  <a:srgbClr val="002060"/>
                </a:solidFill>
              </a:rPr>
              <a:t>like</a:t>
            </a:r>
            <a:r>
              <a:rPr lang="el-GR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other literary and artistic </a:t>
            </a:r>
            <a:r>
              <a:rPr lang="el-GR" sz="3200" b="1" dirty="0" err="1">
                <a:solidFill>
                  <a:srgbClr val="002060"/>
                </a:solidFill>
              </a:rPr>
              <a:t>works</a:t>
            </a:r>
            <a:r>
              <a:rPr lang="el-GR" sz="3200" b="1" dirty="0">
                <a:solidFill>
                  <a:srgbClr val="002060"/>
                </a:solidFill>
              </a:rPr>
              <a:t>?</a:t>
            </a:r>
          </a:p>
          <a:p>
            <a:endParaRPr lang="el-GR" sz="3200" b="1" dirty="0">
              <a:solidFill>
                <a:srgbClr val="002060"/>
              </a:solidFill>
            </a:endParaRPr>
          </a:p>
          <a:p>
            <a:r>
              <a:rPr lang="el-GR" sz="3200" b="1" dirty="0">
                <a:solidFill>
                  <a:srgbClr val="002060"/>
                </a:solidFill>
              </a:rPr>
              <a:t>Can the </a:t>
            </a:r>
            <a:r>
              <a:rPr lang="el-GR" sz="3200" b="1" dirty="0" err="1">
                <a:solidFill>
                  <a:srgbClr val="002060"/>
                </a:solidFill>
              </a:rPr>
              <a:t>same</a:t>
            </a:r>
            <a:r>
              <a:rPr lang="el-GR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subject-matter </a:t>
            </a:r>
            <a:r>
              <a:rPr lang="el-GR" sz="3200" b="1" dirty="0" err="1">
                <a:solidFill>
                  <a:srgbClr val="002060"/>
                </a:solidFill>
              </a:rPr>
              <a:t>be</a:t>
            </a:r>
            <a:r>
              <a:rPr lang="el-GR" sz="3200" b="1" dirty="0">
                <a:solidFill>
                  <a:srgbClr val="002060"/>
                </a:solidFill>
              </a:rPr>
              <a:t> </a:t>
            </a:r>
            <a:r>
              <a:rPr lang="el-GR" sz="3200" b="1" dirty="0" err="1">
                <a:solidFill>
                  <a:srgbClr val="002060"/>
                </a:solidFill>
              </a:rPr>
              <a:t>protected</a:t>
            </a:r>
            <a:r>
              <a:rPr lang="el-GR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under </a:t>
            </a:r>
            <a:r>
              <a:rPr lang="el-GR" sz="3200" b="1" dirty="0" err="1">
                <a:solidFill>
                  <a:srgbClr val="002060"/>
                </a:solidFill>
              </a:rPr>
              <a:t>both</a:t>
            </a:r>
            <a:r>
              <a:rPr lang="el-GR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design </a:t>
            </a:r>
            <a:r>
              <a:rPr lang="el-GR" sz="3200" b="1" dirty="0">
                <a:solidFill>
                  <a:srgbClr val="002060"/>
                </a:solidFill>
              </a:rPr>
              <a:t>and </a:t>
            </a:r>
            <a:r>
              <a:rPr lang="el-GR" sz="3200" b="1" dirty="0" err="1">
                <a:solidFill>
                  <a:srgbClr val="002060"/>
                </a:solidFill>
              </a:rPr>
              <a:t>copyright</a:t>
            </a:r>
            <a:r>
              <a:rPr lang="en-US" sz="3200" b="1" dirty="0">
                <a:solidFill>
                  <a:srgbClr val="002060"/>
                </a:solidFill>
              </a:rPr>
              <a:t> law</a:t>
            </a:r>
            <a:r>
              <a:rPr lang="el-GR" sz="32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5333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361DF0-6628-F7D1-D640-7D50D5A9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NON-</a:t>
            </a:r>
            <a:r>
              <a:rPr lang="en-US" b="1" dirty="0">
                <a:solidFill>
                  <a:srgbClr val="FF0000"/>
                </a:solidFill>
              </a:rPr>
              <a:t>REGISTERED</a:t>
            </a:r>
            <a:r>
              <a:rPr lang="el-GR" b="1" dirty="0">
                <a:solidFill>
                  <a:srgbClr val="FF0000"/>
                </a:solidFill>
              </a:rPr>
              <a:t> INDUSTRIAL PLAN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CB551C-76C4-F848-EBA6-ADB72D92C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3 </a:t>
            </a:r>
            <a:r>
              <a:rPr lang="el-GR" dirty="0" err="1"/>
              <a:t>years</a:t>
            </a:r>
            <a:r>
              <a:rPr lang="el-GR" dirty="0"/>
              <a:t> </a:t>
            </a:r>
            <a:r>
              <a:rPr lang="en-US" dirty="0"/>
              <a:t>of </a:t>
            </a:r>
            <a:r>
              <a:rPr lang="el-GR" dirty="0" err="1"/>
              <a:t>protection</a:t>
            </a:r>
            <a:r>
              <a:rPr lang="el-GR" dirty="0"/>
              <a:t> on the </a:t>
            </a:r>
            <a:r>
              <a:rPr lang="en-US" dirty="0"/>
              <a:t>non-</a:t>
            </a:r>
            <a:r>
              <a:rPr lang="el-GR" dirty="0" err="1"/>
              <a:t>registered</a:t>
            </a:r>
            <a:r>
              <a:rPr lang="en-US" dirty="0"/>
              <a:t> design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79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63B170-E126-3C3A-6B15-8193A46F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OBJECT OF PROTECTION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9679A4-6D74-755A-86F7-F0B089F98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002060"/>
                </a:solidFill>
              </a:rPr>
              <a:t>OBJECT OF PROTECTION:</a:t>
            </a:r>
          </a:p>
          <a:p>
            <a:r>
              <a:rPr lang="el-GR" sz="4000" dirty="0">
                <a:solidFill>
                  <a:srgbClr val="002060"/>
                </a:solidFill>
              </a:rPr>
              <a:t>AESTHETIC CREATIONS</a:t>
            </a:r>
          </a:p>
          <a:p>
            <a:endParaRPr lang="el-GR" sz="4000" dirty="0">
              <a:solidFill>
                <a:srgbClr val="002060"/>
              </a:solidFill>
            </a:endParaRPr>
          </a:p>
          <a:p>
            <a:r>
              <a:rPr lang="el-GR" sz="4000" dirty="0">
                <a:solidFill>
                  <a:srgbClr val="002060"/>
                </a:solidFill>
              </a:rPr>
              <a:t>LEGISLATIVE PURPOSE: </a:t>
            </a:r>
          </a:p>
          <a:p>
            <a:r>
              <a:rPr lang="el-GR" sz="4000" dirty="0">
                <a:solidFill>
                  <a:srgbClr val="002060"/>
                </a:solidFill>
              </a:rPr>
              <a:t>THE PROTECTION OF THE DESIGNER AS CREATOR</a:t>
            </a:r>
          </a:p>
        </p:txBody>
      </p:sp>
    </p:spTree>
    <p:extLst>
      <p:ext uri="{BB962C8B-B14F-4D97-AF65-F5344CB8AC3E}">
        <p14:creationId xmlns:p14="http://schemas.microsoft.com/office/powerpoint/2010/main" val="149861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A5D8AE-87E8-3C54-AEE4-4B388CBD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SUBSTANTIVE CONDITIONS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13FC34-74F8-5F76-0D81-BE099436F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1082352"/>
            <a:ext cx="11103427" cy="5410522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N</a:t>
            </a:r>
            <a:r>
              <a:rPr lang="en-US" b="1" dirty="0">
                <a:solidFill>
                  <a:srgbClr val="002060"/>
                </a:solidFill>
              </a:rPr>
              <a:t>OVELTY</a:t>
            </a:r>
            <a:endParaRPr lang="el-GR" b="1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the criterion is the </a:t>
            </a:r>
            <a:r>
              <a:rPr lang="en-US" dirty="0">
                <a:solidFill>
                  <a:srgbClr val="002060"/>
                </a:solidFill>
              </a:rPr>
              <a:t>INFORMED</a:t>
            </a:r>
            <a:r>
              <a:rPr lang="el-GR" dirty="0">
                <a:solidFill>
                  <a:srgbClr val="002060"/>
                </a:solidFill>
              </a:rPr>
              <a:t> USER (= consumer)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b="1" dirty="0">
                <a:solidFill>
                  <a:srgbClr val="002060"/>
                </a:solidFill>
              </a:rPr>
              <a:t>INDIVIDUAL CHARACTER</a:t>
            </a:r>
          </a:p>
          <a:p>
            <a:r>
              <a:rPr lang="el-GR" dirty="0">
                <a:solidFill>
                  <a:srgbClr val="002060"/>
                </a:solidFill>
              </a:rPr>
              <a:t>= personal character</a:t>
            </a:r>
          </a:p>
          <a:p>
            <a:r>
              <a:rPr lang="el-GR" dirty="0">
                <a:solidFill>
                  <a:srgbClr val="002060"/>
                </a:solidFill>
              </a:rPr>
              <a:t>criterion the overall impression it makes on the informed user</a:t>
            </a:r>
          </a:p>
          <a:p>
            <a:r>
              <a:rPr lang="el-GR" dirty="0">
                <a:solidFill>
                  <a:srgbClr val="002060"/>
                </a:solidFill>
              </a:rPr>
              <a:t>criterion the degree of freedom of the designer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l-GR" b="1" dirty="0">
                <a:solidFill>
                  <a:srgbClr val="002060"/>
                </a:solidFill>
              </a:rPr>
              <a:t>EXTERNALLY VISIBLE</a:t>
            </a:r>
          </a:p>
          <a:p>
            <a:endParaRPr lang="el-GR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FUNCTIONALITY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9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B8BC2D-4084-4CB2-A6A9-4BB3FBE3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67"/>
            <a:ext cx="10515600" cy="998375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COMPARISON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BETWEEN DESIGNS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03E0BD-766C-4CF1-AEB0-10B8C9EA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19" y="1800808"/>
            <a:ext cx="11695338" cy="4555541"/>
          </a:xfrm>
        </p:spPr>
        <p:txBody>
          <a:bodyPr/>
          <a:lstStyle/>
          <a:p>
            <a:pPr algn="just"/>
            <a:r>
              <a:rPr lang="el-GR" dirty="0"/>
              <a:t>The comparison is made in terms of the elements that give each design its 'individual character'.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The criterion is the </a:t>
            </a:r>
            <a:r>
              <a:rPr lang="el-GR" dirty="0" err="1"/>
              <a:t>informed</a:t>
            </a:r>
            <a:r>
              <a:rPr lang="el-GR" dirty="0"/>
              <a:t> </a:t>
            </a:r>
            <a:r>
              <a:rPr lang="en-US" dirty="0"/>
              <a:t>user</a:t>
            </a:r>
            <a:r>
              <a:rPr lang="el-GR" dirty="0"/>
              <a:t> who is careful, not the average consumer.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The degree of freedom of the designer is important. 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The difference in the products to which the </a:t>
            </a:r>
            <a:r>
              <a:rPr lang="en-US" dirty="0"/>
              <a:t>designs</a:t>
            </a:r>
            <a:r>
              <a:rPr lang="el-GR" dirty="0"/>
              <a:t> applies is not of interest. 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D28D1F0-8786-40C8-8525-8E84C56E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B73E-95BC-46A1-80B7-22078B244E18}" type="datetime1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0343330-6DC2-4C66-8626-E7635193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Christos Chrysanthias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FAF20B-22AA-407E-8D57-397C2F13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DE3A-10A5-4E1A-AB5E-37B6A62B2EE2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127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A3D549-CE4C-4B42-B396-319DDCED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EUIPO, Operations Department, Decision 18.12.2020, </a:t>
            </a:r>
            <a:br>
              <a:rPr lang="el-GR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Indini 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Deutschland GmbH v. Kenzo</a:t>
            </a:r>
            <a:endParaRPr lang="el-G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725993-57DD-4644-BAC5-BC2A1C57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B73E-95BC-46A1-80B7-22078B244E18}" type="datetime1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4B1A64-7B7F-44B7-9204-7F8BC780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Christos Chrysanthias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B32906-1423-44CB-846D-8DF678FF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DE3A-10A5-4E1A-AB5E-37B6A62B2EE2}" type="slidenum">
              <a:rPr lang="el-GR" smtClean="0"/>
              <a:t>5</a:t>
            </a:fld>
            <a:endParaRPr lang="el-GR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F68084F-E5A8-49B4-B908-71B31E3B6C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86" y="2200275"/>
            <a:ext cx="3694339" cy="3441246"/>
          </a:xfrm>
          <a:prstGeom prst="rect">
            <a:avLst/>
          </a:prstGeom>
          <a:noFill/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091D92E-76EB-4A2D-9447-0A18E4D66D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54" y="2200275"/>
            <a:ext cx="4347482" cy="3441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96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E28974-0E7B-686C-542E-7036766E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33"/>
            <a:ext cx="10515600" cy="158485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CJEU, C-101/11</a:t>
            </a:r>
            <a:br>
              <a:rPr lang="el-GR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INFORMED USER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82BBD03-FFF1-CD19-E3D4-CA31C0D7D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7971" y="1690688"/>
            <a:ext cx="5123196" cy="401317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09AF39C-0856-79D6-8A96-D7CA031F0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02" y="1690688"/>
            <a:ext cx="5256266" cy="398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9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041A69-12CC-9A68-B8AC-A4EEAAC2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275"/>
            <a:ext cx="10515600" cy="12670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C-281/10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INFORMED USER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DE84A26-9E40-06B9-A9A7-8ED81C3DC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648789" y="1393371"/>
            <a:ext cx="9126582" cy="231648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6D415CC-461C-5CA2-1DD4-F9E0E641B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286" y="3640182"/>
            <a:ext cx="7389714" cy="30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6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101EA1-9189-78E5-0E24-ED11B2BF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T-84/21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freedom of the designer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A870449-1E8D-80DA-C85C-0CEFBA438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65554"/>
            <a:ext cx="2807682" cy="319244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6250B9D-1F49-BFC3-1195-20745F7D2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650" y="3590871"/>
            <a:ext cx="2530874" cy="326712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49B977E-FA4A-614F-47E0-0F8052584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176" y="1625914"/>
            <a:ext cx="1863499" cy="213400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E546AF3-ACA5-6416-3F0C-47806E3A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938" y="3703740"/>
            <a:ext cx="2493112" cy="311607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0922114-06D6-2E38-126F-A063ADE7E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64" y="1558365"/>
            <a:ext cx="1608322" cy="2164829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235829AA-7AC8-E07A-5E33-2BEB709AA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248" y="1527830"/>
            <a:ext cx="1862839" cy="2134007"/>
          </a:xfrm>
          <a:prstGeom prst="rect">
            <a:avLst/>
          </a:prstGeom>
        </p:spPr>
      </p:pic>
      <p:pic>
        <p:nvPicPr>
          <p:cNvPr id="16" name="Θέση περιεχομένου 13">
            <a:extLst>
              <a:ext uri="{FF2B5EF4-FFF2-40B4-BE49-F238E27FC236}">
                <a16:creationId xmlns:a16="http://schemas.microsoft.com/office/drawing/2014/main" id="{FA7EF9E4-9042-8F17-9A5F-731AE4ECA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5294" y="1199232"/>
            <a:ext cx="3655908" cy="51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FEE87A-5043-4EAE-B092-1635E13D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WORLD CUP WILLI</a:t>
            </a:r>
            <a:br>
              <a:rPr lang="el-GR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Jules Rimet Cup v. Football Association, 2008, FSR (10) 254</a:t>
            </a:r>
            <a:endParaRPr lang="el-G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1309CB-D17C-4FE8-B0B2-1FB96D55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B73E-95BC-46A1-80B7-22078B244E18}" type="datetime1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8C4834-554C-46B8-9C65-C84C907F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Christos Chrysanthias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6FF226-9724-4493-BE84-1E5EF6CC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DE3A-10A5-4E1A-AB5E-37B6A62B2EE2}" type="slidenum">
              <a:rPr lang="el-GR" smtClean="0"/>
              <a:t>9</a:t>
            </a:fld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7D68085-20C0-40A3-9E03-DF72B7F067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9" y="2102758"/>
            <a:ext cx="10315575" cy="4306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04094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281</Words>
  <Application>Microsoft Office PowerPoint</Application>
  <PresentationFormat>Ευρεία οθόνη</PresentationFormat>
  <Paragraphs>57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Θέμα του Office</vt:lpstr>
      <vt:lpstr>DESIGNS</vt:lpstr>
      <vt:lpstr>OBJECT OF PROTECTION</vt:lpstr>
      <vt:lpstr>SUBSTANTIVE CONDITIONS</vt:lpstr>
      <vt:lpstr>COMPARISON BETWEEN DESIGNS</vt:lpstr>
      <vt:lpstr>EUIPO, Operations Department, Decision 18.12.2020,  Indini Deutschland GmbH v. Kenzo</vt:lpstr>
      <vt:lpstr>CJEU, C-101/11 INFORMED USER</vt:lpstr>
      <vt:lpstr>C-281/10 INFORMED USER</vt:lpstr>
      <vt:lpstr>T-84/21 freedom of the designer</vt:lpstr>
      <vt:lpstr>WORLD CUP WILLI Jules Rimet Cup v. Football Association, 2008, FSR (10) 254</vt:lpstr>
      <vt:lpstr>US Ct of Appeals, Ninth Circuit,  Rentmeester v. Nike,  No. 15-35509, Feb. 27, 2018</vt:lpstr>
      <vt:lpstr>Andy Warhol v Goldsmith</vt:lpstr>
      <vt:lpstr>Single Member First Instance Court of Athens 2280/2022</vt:lpstr>
      <vt:lpstr>Παρουσίαση του PowerPoint</vt:lpstr>
      <vt:lpstr>RELATIONSHIP BETWEEN  DESIGNS AND COPYRIGHT</vt:lpstr>
      <vt:lpstr>NON-REGISTERED INDUSTRIAL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ΒΙΟΜΗΧΑΝΙΚΟ ΣΧΕΔΙΟ</dc:title>
  <dc:creator>ΧΡΗΣΤΟΣ ΧΡΥΣΑΝΘΗΣ</dc:creator>
  <cp:keywords>, docId:49E4C78E093DE32FCEF903F0E03544DF</cp:keywords>
  <cp:lastModifiedBy>ΧΡΗΣΤΟΣ ΧΡΥΣΑΝΘΗΣ</cp:lastModifiedBy>
  <cp:revision>3</cp:revision>
  <dcterms:created xsi:type="dcterms:W3CDTF">2023-12-06T10:07:25Z</dcterms:created>
  <dcterms:modified xsi:type="dcterms:W3CDTF">2024-01-09T19:13:29Z</dcterms:modified>
</cp:coreProperties>
</file>