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6756C-D3A4-426C-A996-2AB666EF4AD6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8640F-9B9C-4E3D-8D48-8D3574B433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231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8640F-9B9C-4E3D-8D48-8D3574B433F4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59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152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040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644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128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6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80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436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888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26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093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999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0D60-0F28-4D77-8156-7E467C871E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043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ΑΕΡΟΠΟΡΙΚΟ ΔΙΚΑΙΟ	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sz="3600" dirty="0" smtClean="0"/>
              <a:t>ΝΗΟΛΟΓΗΣΗ ΑΕΡΟΣΚΑΦΩΝ</a:t>
            </a:r>
            <a:endParaRPr lang="el-GR" sz="360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92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ΚΩΔΙΚΑΣ ΑΕΡΟΠΟΡΙΚΟΥ ΔΙΚΑΙΟΥ</a:t>
            </a:r>
            <a:br>
              <a:rPr lang="el-GR" dirty="0" smtClean="0"/>
            </a:br>
            <a:r>
              <a:rPr lang="el-GR" dirty="0" smtClean="0"/>
              <a:t>Ν. 1815/1988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5419" y="1825625"/>
            <a:ext cx="10515600" cy="4530725"/>
          </a:xfrm>
        </p:spPr>
        <p:txBody>
          <a:bodyPr>
            <a:normAutofit/>
          </a:bodyPr>
          <a:lstStyle/>
          <a:p>
            <a:pPr algn="just"/>
            <a:r>
              <a:rPr lang="el-GR" dirty="0" err="1" smtClean="0"/>
              <a:t>Αρ</a:t>
            </a:r>
            <a:r>
              <a:rPr lang="el-GR" dirty="0" smtClean="0"/>
              <a:t>. 1: Αεροσκάφος = συσκευή ικανή προς πτήση </a:t>
            </a:r>
          </a:p>
          <a:p>
            <a:pPr algn="just"/>
            <a:r>
              <a:rPr lang="el-GR" dirty="0" err="1" smtClean="0"/>
              <a:t>Αρ</a:t>
            </a:r>
            <a:r>
              <a:rPr lang="el-GR" dirty="0" smtClean="0"/>
              <a:t>. 17: Νηολόγιο αεροσκαφών</a:t>
            </a:r>
          </a:p>
          <a:p>
            <a:pPr lvl="1" algn="just"/>
            <a:r>
              <a:rPr lang="el-GR" sz="2800" dirty="0" smtClean="0"/>
              <a:t>Μητρώο αεροσκαφών</a:t>
            </a:r>
          </a:p>
          <a:p>
            <a:pPr lvl="1" algn="just"/>
            <a:r>
              <a:rPr lang="el-GR" sz="2800" dirty="0" smtClean="0"/>
              <a:t>Μητρώο κινητήρων</a:t>
            </a:r>
          </a:p>
          <a:p>
            <a:pPr lvl="1" algn="just"/>
            <a:r>
              <a:rPr lang="el-GR" sz="2800" dirty="0" smtClean="0"/>
              <a:t>Μητρώο μισθώσεων</a:t>
            </a:r>
          </a:p>
          <a:p>
            <a:pPr lvl="1" algn="just"/>
            <a:r>
              <a:rPr lang="el-GR" sz="2800" dirty="0" smtClean="0"/>
              <a:t>Μητρώο υποθηκών, κατασχέσεων, διεκδικήσεων</a:t>
            </a:r>
            <a:endParaRPr lang="el-GR" sz="2800" dirty="0"/>
          </a:p>
          <a:p>
            <a:pPr marL="266700" lvl="1" indent="-266700" algn="just"/>
            <a:r>
              <a:rPr lang="el-GR" sz="2800" dirty="0" err="1" smtClean="0"/>
              <a:t>Αρ</a:t>
            </a:r>
            <a:r>
              <a:rPr lang="el-GR" sz="2800" dirty="0" smtClean="0"/>
              <a:t>. 18: Στο Ελληνικό νηολόγιο μόνο ελληνικά αεροσκάφη</a:t>
            </a:r>
          </a:p>
          <a:p>
            <a:pPr marL="266700" lvl="1" indent="-266700" algn="just"/>
            <a:r>
              <a:rPr lang="el-GR" sz="2800" dirty="0" smtClean="0"/>
              <a:t>Ελληνικά όσα ανήκουν κατά πλειοψηφία σε Έλληνες ή πολίτες της ΕΕ, ή σε νομικά πρόσωπα που ελέγχονται κατά πλειοψηφία από Έλληνες ή πολίτες της ΕΕ.  </a:t>
            </a:r>
            <a:endParaRPr lang="el-GR" sz="280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6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84450"/>
            <a:ext cx="10515600" cy="5692513"/>
          </a:xfrm>
        </p:spPr>
        <p:txBody>
          <a:bodyPr/>
          <a:lstStyle/>
          <a:p>
            <a:pPr algn="just"/>
            <a:r>
              <a:rPr lang="el-GR" dirty="0" err="1" smtClean="0"/>
              <a:t>Αρ</a:t>
            </a:r>
            <a:r>
              <a:rPr lang="el-GR" dirty="0" smtClean="0"/>
              <a:t>. 20: Για την εγγραφή αεροσκάφους στο μητρώο απαιτείται πιστοποιητικό πτητικής ικανότητας.</a:t>
            </a:r>
          </a:p>
          <a:p>
            <a:pPr algn="just"/>
            <a:r>
              <a:rPr lang="el-GR" dirty="0" err="1" smtClean="0"/>
              <a:t>Αρ</a:t>
            </a:r>
            <a:r>
              <a:rPr lang="el-GR" dirty="0" smtClean="0"/>
              <a:t>. 21: Στο μητρώο μπορεί να εγγραφεί αεροσκάφος υπό κατασκευή με την προσκόμιση της σύμβασης κατασκευής. Η έγγραφή στο μητρώο επιτρέπει τη σύσταση υποθήκης και τη χρηματοδότηση.</a:t>
            </a:r>
          </a:p>
          <a:p>
            <a:pPr algn="just"/>
            <a:r>
              <a:rPr lang="el-GR" dirty="0" err="1" smtClean="0"/>
              <a:t>Αρ</a:t>
            </a:r>
            <a:r>
              <a:rPr lang="el-GR" dirty="0" smtClean="0"/>
              <a:t>. 22: Στο μητρώο κινητήρων εγγράφονται κινητήρες που δεν είναι προσαρμοσμένοι σε αεροσκάφος (εφεδρικοί).</a:t>
            </a:r>
          </a:p>
          <a:p>
            <a:pPr algn="just"/>
            <a:r>
              <a:rPr lang="el-GR" dirty="0" err="1" smtClean="0"/>
              <a:t>Αρ</a:t>
            </a:r>
            <a:r>
              <a:rPr lang="el-GR" dirty="0" smtClean="0"/>
              <a:t>. 23: Σε ειδικό μητρώο εγγράφονται αεροσκάφη αλλοδαπής ιδιοκτησίας που είναι μισθωμένα σε </a:t>
            </a:r>
            <a:r>
              <a:rPr lang="el-GR" dirty="0"/>
              <a:t>Έ</a:t>
            </a:r>
            <a:r>
              <a:rPr lang="el-GR" dirty="0" smtClean="0"/>
              <a:t>λληνες ή πολίτες ΕΕ ή Ελληνικές επιχειρήσεις ή επιχειρήσεις της ΕΕ.</a:t>
            </a:r>
          </a:p>
          <a:p>
            <a:pPr algn="just"/>
            <a:r>
              <a:rPr lang="el-GR" dirty="0" err="1" smtClean="0"/>
              <a:t>Αρ</a:t>
            </a:r>
            <a:r>
              <a:rPr lang="el-GR" dirty="0" smtClean="0"/>
              <a:t>. 24: Για την εγγραφή αεροσκάφους στο Ελληνικό μητρώο απαιτείται η διαγραφή του από οποιοδήποτε αλλοδαπό.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990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ΜΕΤΑΒΙΒΑΣΗ ΑΕΡΟΣΚΑΦΟΥΣ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04906"/>
            <a:ext cx="10515600" cy="4951444"/>
          </a:xfrm>
        </p:spPr>
        <p:txBody>
          <a:bodyPr/>
          <a:lstStyle/>
          <a:p>
            <a:pPr algn="just"/>
            <a:r>
              <a:rPr lang="el-GR" dirty="0" smtClean="0"/>
              <a:t>Όταν αεροσκάφος μεταβιβάζεται σε αλλοδαπούς απαιτείται η διαγραφή του από το Ελληνικό μητρώο και η εγγραφή του στο αλλοδαπό. Αν δεν γίνει αυτή η διαδικασία, θεωρε</a:t>
            </a:r>
            <a:r>
              <a:rPr lang="el-GR" dirty="0"/>
              <a:t>ί</a:t>
            </a:r>
            <a:r>
              <a:rPr lang="el-GR" dirty="0" smtClean="0"/>
              <a:t>ται απόλυτα άκυρη η μεταβίβαση.</a:t>
            </a:r>
          </a:p>
          <a:p>
            <a:pPr algn="just"/>
            <a:r>
              <a:rPr lang="el-GR" dirty="0" smtClean="0"/>
              <a:t>Η μεταβίβαση ολοκληρώνεται με την εγγραφή της </a:t>
            </a:r>
            <a:r>
              <a:rPr lang="el-GR" dirty="0" err="1" smtClean="0"/>
              <a:t>μεταβιβαστήριας</a:t>
            </a:r>
            <a:r>
              <a:rPr lang="el-GR" dirty="0" smtClean="0"/>
              <a:t> πράξης στο μητρώο. Χωρίς εγγραφή στο μητρώο δεν υπάρχει μεταβίβαση.</a:t>
            </a:r>
          </a:p>
          <a:p>
            <a:pPr algn="just"/>
            <a:r>
              <a:rPr lang="el-GR" dirty="0" smtClean="0"/>
              <a:t>Σε αεροσκάφος μπορεί να συσταθεί υποθήκη, η οποία εκτείνεται και στους κινητήρες του αεροσκάφους.</a:t>
            </a:r>
          </a:p>
          <a:p>
            <a:pPr algn="just"/>
            <a:r>
              <a:rPr lang="el-GR" dirty="0" smtClean="0"/>
              <a:t>Υποθήκη μπορεί να συσταθεί και σε μη προσαρμοσμένους σε αεροσκάφος κινητήρες (εφεδρικούς).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89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ΠΡΟΤΙΜΩΜΕΝΗ ΥΠΟΘΗΚΗ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Αναγνωρίζεται και η προτιμώμενη υποθήκη, όπως στα πλοία.</a:t>
            </a:r>
          </a:p>
          <a:p>
            <a:pPr algn="just"/>
            <a:r>
              <a:rPr lang="el-GR" dirty="0" smtClean="0"/>
              <a:t>Η προτιμώμενη υποθήκη δίνει στο δανειστή το δικαίωμα αν το χρέος γίνει ληξιπρόθεσμο να αναλάβει ο ίδιος τη διαχείριση του αεροσκάφους, ή να το εκποιήσει χωρίς πλειστηριασμό.  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356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ΠΡΟΝΟΜΙΑ ΣΤΟΝ ΠΛΕΙΣΤΗΡΙΑΣΜΟ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392795"/>
            <a:ext cx="10515600" cy="4784168"/>
          </a:xfrm>
        </p:spPr>
        <p:txBody>
          <a:bodyPr/>
          <a:lstStyle/>
          <a:p>
            <a:pPr algn="just"/>
            <a:r>
              <a:rPr lang="el-GR" dirty="0" smtClean="0"/>
              <a:t>Σε περίπτωση πλειστηριασμού είναι προνομιούχες οι εξής απαιτήσεις:</a:t>
            </a:r>
          </a:p>
          <a:p>
            <a:pPr algn="just"/>
            <a:r>
              <a:rPr lang="el-GR" dirty="0" smtClean="0"/>
              <a:t>(α) έξοδα και αμοιβές αρωγής και διάσωσης</a:t>
            </a:r>
          </a:p>
          <a:p>
            <a:pPr algn="just"/>
            <a:r>
              <a:rPr lang="el-GR" dirty="0" smtClean="0"/>
              <a:t>(β) έκτακτες δαπάνες συντήρησης που είναι απαραίτητες</a:t>
            </a:r>
          </a:p>
          <a:p>
            <a:pPr algn="just"/>
            <a:r>
              <a:rPr lang="el-GR" dirty="0" smtClean="0"/>
              <a:t>(γ) τέλη και φόροι </a:t>
            </a:r>
            <a:r>
              <a:rPr lang="el-GR" dirty="0" err="1" smtClean="0"/>
              <a:t>αεροπλοϊας</a:t>
            </a:r>
            <a:endParaRPr lang="el-GR" dirty="0" smtClean="0"/>
          </a:p>
          <a:p>
            <a:pPr algn="just"/>
            <a:r>
              <a:rPr lang="el-GR" dirty="0" smtClean="0"/>
              <a:t>Τα παραπάνω προηγούνται της υποθήκης.</a:t>
            </a:r>
          </a:p>
          <a:p>
            <a:pPr algn="just"/>
            <a:r>
              <a:rPr lang="el-GR" dirty="0" smtClean="0"/>
              <a:t>Κάθε άλλο γενικό ή ειδικό προνόμιο που προβλέπεται στο νόμο έπεται της υποθήκης.</a:t>
            </a:r>
          </a:p>
          <a:p>
            <a:pPr algn="just"/>
            <a:r>
              <a:rPr lang="el-GR" dirty="0" smtClean="0"/>
              <a:t>Τα προνόμια αποσβήνονται μετά τρίμηνο από τη γέννηση της απαίτησης, εκτός αν ασκηθεί αγωγή που καταχωρίζεται στο μητρώο.    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6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ΜΙΣΘΩΣΕΙΣ ΑΕΡΟΣΚΑΦΩΝ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Στο μητρώο καταχωρούνται και οι μισθώσεις και υπομισθώσεις αεροσκαφών, άλλως είναι άκυρες. Η μίσθωση / υπομίσθωση υποβάλλεται σε συστατικό τύπο.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Η ναύλωση αεροσκάφους υποβάλλεται σε αποδεικτικό τύπο, αλλά δεν απαιτείται καταχώρισή της στο μητρώο.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838200" y="6377545"/>
            <a:ext cx="2743200" cy="365125"/>
          </a:xfrm>
        </p:spPr>
        <p:txBody>
          <a:bodyPr/>
          <a:lstStyle/>
          <a:p>
            <a:r>
              <a:rPr lang="el-GR" smtClean="0"/>
              <a:t>12/4/2020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0D60-0F28-4D77-8156-7E467C871E4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64056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455</Words>
  <Application>Microsoft Office PowerPoint</Application>
  <PresentationFormat>Ευρεία οθόνη</PresentationFormat>
  <Paragraphs>59</Paragraphs>
  <Slides>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ΑΕΡΟΠΟΡΙΚΟ ΔΙΚΑΙΟ </vt:lpstr>
      <vt:lpstr>ΚΩΔΙΚΑΣ ΑΕΡΟΠΟΡΙΚΟΥ ΔΙΚΑΙΟΥ Ν. 1815/1988</vt:lpstr>
      <vt:lpstr>Παρουσίαση του PowerPoint</vt:lpstr>
      <vt:lpstr>ΜΕΤΑΒΙΒΑΣΗ ΑΕΡΟΣΚΑΦΟΥΣ</vt:lpstr>
      <vt:lpstr>ΠΡΟΤΙΜΩΜΕΝΗ ΥΠΟΘΗΚΗ</vt:lpstr>
      <vt:lpstr>ΠΡΟΝΟΜΙΑ ΣΤΟΝ ΠΛΕΙΣΤΗΡΙΑΣΜΟ</vt:lpstr>
      <vt:lpstr>ΜΙΣΘΩΣΕΙΣ ΑΕΡΟΣΚΑΦΩΝ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ΑΕΡΟΠΟΡΙΚΟ ΔΙΚΑΙΟ </dc:title>
  <dc:creator>CHRISTOS CHRISSANTHIS</dc:creator>
  <cp:lastModifiedBy>CHRISTOS CHRISSANTHIS</cp:lastModifiedBy>
  <cp:revision>13</cp:revision>
  <dcterms:created xsi:type="dcterms:W3CDTF">2020-04-12T16:42:47Z</dcterms:created>
  <dcterms:modified xsi:type="dcterms:W3CDTF">2020-04-12T18:26:08Z</dcterms:modified>
</cp:coreProperties>
</file>