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E8D1D-7A65-4946-B874-8867DA9BD7ED}"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8BD234-7CF4-4B6B-A46B-9886638F9F3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E8D1D-7A65-4946-B874-8867DA9BD7ED}" type="datetimeFigureOut">
              <a:rPr lang="en-GB" smtClean="0"/>
              <a:pPr/>
              <a:t>13/05/2014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BD234-7CF4-4B6B-A46B-9886638F9F3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Εφαρμογές δημοσίου δικαίου</a:t>
            </a:r>
            <a:endParaRPr lang="en-GB" dirty="0"/>
          </a:p>
        </p:txBody>
      </p:sp>
      <p:sp>
        <p:nvSpPr>
          <p:cNvPr id="3" name="Subtitle 2"/>
          <p:cNvSpPr>
            <a:spLocks noGrp="1"/>
          </p:cNvSpPr>
          <p:nvPr>
            <p:ph type="subTitle" idx="1"/>
          </p:nvPr>
        </p:nvSpPr>
        <p:spPr/>
        <p:txBody>
          <a:bodyPr>
            <a:normAutofit fontScale="92500" lnSpcReduction="20000"/>
          </a:bodyPr>
          <a:lstStyle/>
          <a:p>
            <a:r>
              <a:rPr lang="el-GR" dirty="0" err="1" smtClean="0"/>
              <a:t>Κλιμ</a:t>
            </a:r>
            <a:r>
              <a:rPr lang="el-GR" dirty="0" smtClean="0"/>
              <a:t>. Γ’ </a:t>
            </a:r>
          </a:p>
          <a:p>
            <a:r>
              <a:rPr lang="el-GR" dirty="0" smtClean="0"/>
              <a:t>31.03.2014</a:t>
            </a:r>
          </a:p>
          <a:p>
            <a:r>
              <a:rPr lang="el-GR" dirty="0" smtClean="0"/>
              <a:t>Παράβολο ασφαλιστικά μέτρα &amp; Κατάργηση ΕΡΤ</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Ιστορικό</a:t>
            </a:r>
            <a:endParaRPr lang="en-GB" dirty="0"/>
          </a:p>
        </p:txBody>
      </p:sp>
      <p:sp>
        <p:nvSpPr>
          <p:cNvPr id="5" name="Content Placeholder 4"/>
          <p:cNvSpPr>
            <a:spLocks noGrp="1"/>
          </p:cNvSpPr>
          <p:nvPr>
            <p:ph idx="1"/>
          </p:nvPr>
        </p:nvSpPr>
        <p:spPr/>
        <p:txBody>
          <a:bodyPr>
            <a:normAutofit fontScale="85000" lnSpcReduction="20000"/>
          </a:bodyPr>
          <a:lstStyle/>
          <a:p>
            <a:r>
              <a:rPr lang="el-GR" dirty="0" smtClean="0"/>
              <a:t>ΠΝΠ 11.06.2013 τροποποίηση ά. 14Β Ν 3429/2005 –εξειδίκευση θεμάτων νομοθετικής εξουσιοδότησης για θέσπιση ΚΥΑ περί κατάργησης – μετασχηματισμού νομικών προσώπων (διαδοχή, αυτοδίκαιη λύση σχέσεων απασχόλησης, παύση λειτουργίας </a:t>
            </a:r>
            <a:r>
              <a:rPr lang="el-GR" dirty="0" err="1" smtClean="0"/>
              <a:t>νπ</a:t>
            </a:r>
            <a:r>
              <a:rPr lang="el-GR" dirty="0" smtClean="0"/>
              <a:t>)</a:t>
            </a:r>
          </a:p>
          <a:p>
            <a:r>
              <a:rPr lang="el-GR" dirty="0" smtClean="0"/>
              <a:t>ΚΥΑ 11.06.2013 για κατάργηση ΕΡΤ</a:t>
            </a:r>
          </a:p>
          <a:p>
            <a:r>
              <a:rPr lang="el-GR" dirty="0" smtClean="0"/>
              <a:t>Αίτηση ακύρωσης και αίτηση αναστολής</a:t>
            </a:r>
          </a:p>
          <a:p>
            <a:r>
              <a:rPr lang="el-GR" dirty="0" smtClean="0"/>
              <a:t>17.06.2013 προσωρινή διαταγή Προέδρου </a:t>
            </a:r>
            <a:r>
              <a:rPr lang="el-GR" dirty="0" err="1" smtClean="0"/>
              <a:t>ΣτΕ</a:t>
            </a:r>
            <a:r>
              <a:rPr lang="el-GR" dirty="0" smtClean="0"/>
              <a:t> : λήψη αναγκαίων μέτρων για συνέχιση μετάδοσης </a:t>
            </a:r>
          </a:p>
          <a:p>
            <a:r>
              <a:rPr lang="el-GR" dirty="0" err="1" smtClean="0"/>
              <a:t>ΣτΕ</a:t>
            </a:r>
            <a:r>
              <a:rPr lang="el-GR" dirty="0" smtClean="0"/>
              <a:t> ΕΑ 236/2013: εξειδίκευση σχετικών υποχρεώσεων, προσλήψεις και λειτουργία φορέα ρ/τ σε σύντομο κατά το δυνατόν χρόνο</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Προδήλως βάσιμο αίτησης ακυρώσεως</a:t>
            </a:r>
            <a:endParaRPr lang="en-GB" dirty="0"/>
          </a:p>
        </p:txBody>
      </p:sp>
      <p:sp>
        <p:nvSpPr>
          <p:cNvPr id="3" name="Content Placeholder 2"/>
          <p:cNvSpPr>
            <a:spLocks noGrp="1"/>
          </p:cNvSpPr>
          <p:nvPr>
            <p:ph idx="1"/>
          </p:nvPr>
        </p:nvSpPr>
        <p:spPr/>
        <p:txBody>
          <a:bodyPr>
            <a:normAutofit/>
          </a:bodyPr>
          <a:lstStyle/>
          <a:p>
            <a:r>
              <a:rPr lang="el-GR" dirty="0" smtClean="0"/>
              <a:t>Κατά το 15 παρ. 2 δεν θεσπίζεται εγγύηση για απρόσκοπτη λειτουργία δημόσιου ρ/τ φορέα</a:t>
            </a:r>
          </a:p>
          <a:p>
            <a:r>
              <a:rPr lang="el-GR" dirty="0" smtClean="0"/>
              <a:t>Όχι αντίθεση στο ά. 11 ΧΘΔΕΕ ή 10 ΕΣΔΑ ή </a:t>
            </a:r>
            <a:r>
              <a:rPr lang="el-GR" dirty="0" err="1" smtClean="0"/>
              <a:t>Πρωτ</a:t>
            </a:r>
            <a:r>
              <a:rPr lang="el-GR" dirty="0" smtClean="0"/>
              <a:t> 29 ΣΛΕΕ</a:t>
            </a:r>
          </a:p>
          <a:p>
            <a:r>
              <a:rPr lang="el-GR" dirty="0" smtClean="0"/>
              <a:t>Κανονιστική φύση απόφασης – όχι αιτιολογία</a:t>
            </a:r>
          </a:p>
          <a:p>
            <a:r>
              <a:rPr lang="el-GR" dirty="0" smtClean="0"/>
              <a:t>Αναλογικότητα – στάθμιση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αντίλογος</a:t>
            </a:r>
            <a:endParaRPr lang="en-GB" dirty="0"/>
          </a:p>
        </p:txBody>
      </p:sp>
      <p:sp>
        <p:nvSpPr>
          <p:cNvPr id="3" name="Content Placeholder 2"/>
          <p:cNvSpPr>
            <a:spLocks noGrp="1"/>
          </p:cNvSpPr>
          <p:nvPr>
            <p:ph idx="1"/>
          </p:nvPr>
        </p:nvSpPr>
        <p:spPr/>
        <p:txBody>
          <a:bodyPr/>
          <a:lstStyle/>
          <a:p>
            <a:r>
              <a:rPr lang="el-GR" dirty="0" smtClean="0"/>
              <a:t>έλλειψη εξουσιοδότησης; Ταυτόχρονη δημοσίευση σε ΦΕΚ των δύο πράξεων! </a:t>
            </a:r>
          </a:p>
          <a:p>
            <a:pPr lvl="1"/>
            <a:r>
              <a:rPr lang="el-GR" dirty="0" smtClean="0"/>
              <a:t>Όχι περιθώριο για δικαστική προστασία! </a:t>
            </a:r>
          </a:p>
          <a:p>
            <a:pPr lvl="1"/>
            <a:r>
              <a:rPr lang="el-GR" dirty="0" smtClean="0"/>
              <a:t>Η προσωρινή δικαστική προστασία κατά πράξεων της Διοίκησης συνταγματική κατοχύρωση (20 και 95)</a:t>
            </a:r>
          </a:p>
          <a:p>
            <a:pPr lvl="1"/>
            <a:r>
              <a:rPr lang="el-GR" dirty="0" smtClean="0"/>
              <a:t>Πριν την επέλευση έννομων συνεπειών</a:t>
            </a:r>
          </a:p>
          <a:p>
            <a:r>
              <a:rPr lang="el-GR" dirty="0" smtClean="0"/>
              <a:t>Προϋποθέσεις έκδοσης ΠΝΠ</a:t>
            </a:r>
            <a:endParaRPr lang="en-GB"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Κίνδυνος βλάβης</a:t>
            </a:r>
            <a:endParaRPr lang="en-GB" dirty="0"/>
          </a:p>
        </p:txBody>
      </p:sp>
      <p:sp>
        <p:nvSpPr>
          <p:cNvPr id="3" name="Content Placeholder 2"/>
          <p:cNvSpPr>
            <a:spLocks noGrp="1"/>
          </p:cNvSpPr>
          <p:nvPr>
            <p:ph idx="1"/>
          </p:nvPr>
        </p:nvSpPr>
        <p:spPr/>
        <p:txBody>
          <a:bodyPr>
            <a:normAutofit fontScale="70000" lnSpcReduction="20000"/>
          </a:bodyPr>
          <a:lstStyle/>
          <a:p>
            <a:r>
              <a:rPr lang="el-GR" dirty="0" smtClean="0"/>
              <a:t>Η βλάβη που επικαλούνται οι αιτούντες υποχωρεί ενώπιον στόχων δημοσίου συμφέροντος</a:t>
            </a:r>
          </a:p>
          <a:p>
            <a:r>
              <a:rPr lang="el-GR" dirty="0" smtClean="0"/>
              <a:t>Ωστόσο «ανεπανόρθωτη βλάβη» επειδή παύει δημόσια υπηρεσία με λειτουργική έννοια, παράβαση της αρχής της συνέχειας</a:t>
            </a:r>
          </a:p>
          <a:p>
            <a:pPr lvl="1"/>
            <a:r>
              <a:rPr lang="el-GR" dirty="0" smtClean="0"/>
              <a:t>Όμως βλάβη του αιτούντος &amp; δημόσιο συμφέρον εμπόδιο στην αναστολή</a:t>
            </a:r>
          </a:p>
          <a:p>
            <a:pPr lvl="1"/>
            <a:r>
              <a:rPr lang="el-GR" dirty="0" smtClean="0"/>
              <a:t>Εδώ η βλάβη αφορά την ολότητα και όχι τους αιτούντες! </a:t>
            </a:r>
          </a:p>
          <a:p>
            <a:pPr lvl="1"/>
            <a:r>
              <a:rPr lang="el-GR" dirty="0" smtClean="0"/>
              <a:t>Αναστολή σε κανονιστικές πράξεις: κατ’ εξαίρεση, όταν ο αιτών άμεση, συγκεκριμένη και δυσχερώς επανορθώσιμη βλάβη, οπότε αναστολή ως προς αυτόν, ενώ όταν οργάνωση δημόσιας υπηρεσίας βλάβη μη δυνάμενη να επανορθωθεί</a:t>
            </a:r>
          </a:p>
          <a:p>
            <a:r>
              <a:rPr lang="el-GR" dirty="0" smtClean="0"/>
              <a:t>Ά. 52 παρ. 8 ΠΔ 18/1989: άλλα μέτρα πλην αναστολής</a:t>
            </a:r>
          </a:p>
          <a:p>
            <a:pPr lvl="1"/>
            <a:r>
              <a:rPr lang="el-GR" dirty="0" smtClean="0"/>
              <a:t>Διασταύρωση λειτουργιών – στενή ερμηνεία</a:t>
            </a:r>
          </a:p>
          <a:p>
            <a:pPr lvl="1"/>
            <a:r>
              <a:rPr lang="el-GR" dirty="0" smtClean="0"/>
              <a:t>Σε περιπτώσεις που συντρέχουν οι προϋποθέσεις αναστολής αλλά δεν χωρεί αναστολή πχ </a:t>
            </a:r>
            <a:r>
              <a:rPr lang="el-GR" smtClean="0"/>
              <a:t>αρνητικές πράξεις</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Παράβολο σε </a:t>
            </a:r>
            <a:r>
              <a:rPr lang="el-GR" dirty="0" err="1" smtClean="0"/>
              <a:t>ασφαλιστικα</a:t>
            </a:r>
            <a:r>
              <a:rPr lang="el-GR" dirty="0" smtClean="0"/>
              <a:t> </a:t>
            </a:r>
            <a:r>
              <a:rPr lang="el-GR" dirty="0" err="1" smtClean="0"/>
              <a:t>μετρα</a:t>
            </a:r>
            <a:r>
              <a:rPr lang="el-GR" dirty="0" smtClean="0"/>
              <a:t> Ν 3886/2010</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Νομοθεσία</a:t>
            </a:r>
            <a:endParaRPr lang="en-GB" dirty="0"/>
          </a:p>
        </p:txBody>
      </p:sp>
      <p:sp>
        <p:nvSpPr>
          <p:cNvPr id="3" name="Content Placeholder 2"/>
          <p:cNvSpPr>
            <a:spLocks noGrp="1"/>
          </p:cNvSpPr>
          <p:nvPr>
            <p:ph idx="1"/>
          </p:nvPr>
        </p:nvSpPr>
        <p:spPr/>
        <p:txBody>
          <a:bodyPr/>
          <a:lstStyle/>
          <a:p>
            <a:r>
              <a:rPr lang="el-GR" dirty="0" smtClean="0"/>
              <a:t>Ά. 11 ΠΝΠ 4.12.2012 – τροποποίηση ά. 5 παρ. 1 Ν.3886/2010: προϋπόθεση παραδεκτού για ασφαλιστικά μέτρα σε δημόσιες συμβάσεις είναι η καταβολή παραβόλου 1% επί αξίας σύμβασης με ανώτατο όριο 50 χιλ. Ευρώ έως την πρώτη συζήτηση της αιτήσεως</a:t>
            </a:r>
          </a:p>
          <a:p>
            <a:r>
              <a:rPr lang="el-GR" dirty="0" smtClean="0"/>
              <a:t>Ά. 28 Ν.4111/2013 αναδρομική κύρωση από 5.12.2012 οι διατάξεις της ΠΝΠ</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Νομολογία</a:t>
            </a:r>
            <a:endParaRPr lang="en-GB" dirty="0"/>
          </a:p>
        </p:txBody>
      </p:sp>
      <p:sp>
        <p:nvSpPr>
          <p:cNvPr id="3" name="Content Placeholder 2"/>
          <p:cNvSpPr>
            <a:spLocks noGrp="1"/>
          </p:cNvSpPr>
          <p:nvPr>
            <p:ph idx="1"/>
          </p:nvPr>
        </p:nvSpPr>
        <p:spPr/>
        <p:txBody>
          <a:bodyPr>
            <a:normAutofit fontScale="77500" lnSpcReduction="20000"/>
          </a:bodyPr>
          <a:lstStyle/>
          <a:p>
            <a:r>
              <a:rPr lang="el-GR" dirty="0" err="1" smtClean="0"/>
              <a:t>ΣτΕ</a:t>
            </a:r>
            <a:r>
              <a:rPr lang="el-GR" dirty="0" smtClean="0"/>
              <a:t> ΕΑ 3μ. 731-733/2012 όχι σε εκκρεμείς διαδικασίες </a:t>
            </a:r>
          </a:p>
          <a:p>
            <a:r>
              <a:rPr lang="el-GR" dirty="0" err="1" smtClean="0"/>
              <a:t>ΣτΕ</a:t>
            </a:r>
            <a:r>
              <a:rPr lang="el-GR" dirty="0" smtClean="0"/>
              <a:t> ΕΑ 7μ. 737-738/2012 ναι σε εκκρεμείς διαδικασίας / </a:t>
            </a:r>
            <a:r>
              <a:rPr lang="el-GR" dirty="0" err="1" smtClean="0"/>
              <a:t>πρβλ</a:t>
            </a:r>
            <a:r>
              <a:rPr lang="el-GR" dirty="0" smtClean="0"/>
              <a:t>. μειοψηφία ά. 77 παρ. 5 ΠΔ 18/1989</a:t>
            </a:r>
          </a:p>
          <a:p>
            <a:pPr lvl="1"/>
            <a:r>
              <a:rPr lang="el-GR" dirty="0" smtClean="0"/>
              <a:t>Χάριν της διασφάλισης του σκοπού του νομοθέτη (αποφυγή παρελκυστικών συμπεριφορών), όμως χορήγηση προθεσμίας για καταβολή</a:t>
            </a:r>
          </a:p>
          <a:p>
            <a:pPr lvl="1"/>
            <a:r>
              <a:rPr lang="el-GR" dirty="0" smtClean="0"/>
              <a:t>Όχι έλεγχος προϋποθέσεων ά. 44 παρ. 1 Σ</a:t>
            </a:r>
          </a:p>
          <a:p>
            <a:pPr lvl="1"/>
            <a:r>
              <a:rPr lang="el-GR" dirty="0" smtClean="0"/>
              <a:t>Συνταγματικότητα – αρχή της αναλογικότητας</a:t>
            </a:r>
          </a:p>
          <a:p>
            <a:r>
              <a:rPr lang="el-GR" dirty="0" err="1" smtClean="0"/>
              <a:t>ΣτΕ</a:t>
            </a:r>
            <a:r>
              <a:rPr lang="el-GR" dirty="0" smtClean="0"/>
              <a:t> ΕΑ 12-13/2013</a:t>
            </a:r>
          </a:p>
          <a:p>
            <a:r>
              <a:rPr lang="el-GR" dirty="0" err="1" smtClean="0"/>
              <a:t>ΣτΕ</a:t>
            </a:r>
            <a:r>
              <a:rPr lang="el-GR" dirty="0" smtClean="0"/>
              <a:t> ΕΑ </a:t>
            </a:r>
            <a:r>
              <a:rPr lang="el-GR" dirty="0" err="1" smtClean="0"/>
              <a:t>Ολ</a:t>
            </a:r>
            <a:r>
              <a:rPr lang="el-GR" dirty="0" smtClean="0"/>
              <a:t> 56/2013: μη αναδρομική εφαρμογή σε εκκρεμείς διαδικασίες  (ά. 52 παρ. 2 γ’ ΠΔ 18/1989</a:t>
            </a:r>
          </a:p>
          <a:p>
            <a:r>
              <a:rPr lang="el-GR" dirty="0" err="1" smtClean="0"/>
              <a:t>ΣτΕ</a:t>
            </a:r>
            <a:r>
              <a:rPr lang="el-GR" dirty="0" smtClean="0"/>
              <a:t> ΕΑ 113/2013 αίτηση ανάκλησης μόνο για την κατάπτωση παραβόλου 12/1013</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ΣτΕ</a:t>
            </a:r>
            <a:r>
              <a:rPr lang="el-GR" dirty="0" smtClean="0"/>
              <a:t> ΕΑ </a:t>
            </a:r>
            <a:r>
              <a:rPr lang="el-GR" dirty="0" err="1" smtClean="0"/>
              <a:t>Ολ</a:t>
            </a:r>
            <a:r>
              <a:rPr lang="el-GR" dirty="0" smtClean="0"/>
              <a:t> 136/2013 (1)</a:t>
            </a:r>
            <a:endParaRPr lang="en-GB"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l-GR" dirty="0" smtClean="0"/>
              <a:t>Όχι έλεγχος συνταγματικών προϋποθέσεων θέσπισης ΠΝΠ – </a:t>
            </a:r>
            <a:r>
              <a:rPr lang="el-GR" dirty="0" err="1" smtClean="0"/>
              <a:t>ΣτΕ</a:t>
            </a:r>
            <a:r>
              <a:rPr lang="el-GR" dirty="0" smtClean="0"/>
              <a:t> </a:t>
            </a:r>
            <a:r>
              <a:rPr lang="el-GR" dirty="0" err="1" smtClean="0"/>
              <a:t>Ολ</a:t>
            </a:r>
            <a:r>
              <a:rPr lang="el-GR" dirty="0" smtClean="0"/>
              <a:t> 3636/1989</a:t>
            </a:r>
            <a:r>
              <a:rPr lang="el-GR" dirty="0"/>
              <a:t>, 2289/1987, 1250/2003</a:t>
            </a:r>
            <a:endParaRPr lang="el-GR" dirty="0" smtClean="0"/>
          </a:p>
          <a:p>
            <a:pPr>
              <a:buNone/>
            </a:pPr>
            <a:r>
              <a:rPr lang="el-GR" i="1" dirty="0" smtClean="0"/>
              <a:t>	«η </a:t>
            </a:r>
            <a:r>
              <a:rPr lang="el-GR" i="1" dirty="0"/>
              <a:t>συνδρομή ή μη των έκτακτων περιπτώσεων εξαιρετικά επείγουσας και απρόβλεπτης ανάγκης, κατά το άρθρο 44 παρ. 1 του Συντάγματος, δεν υπόκειται σε δικαστικό έλεγχο, ως αναγομένη στην σφαίρα της πολιτικής ευθύνης των ασκούντων στην περίπτωση αυτή νομοθετική εξουσία πολιτειακών οργάνων</a:t>
            </a:r>
            <a:r>
              <a:rPr lang="el-GR" dirty="0"/>
              <a:t>»</a:t>
            </a:r>
            <a:endParaRPr lang="el-GR" dirty="0" smtClean="0"/>
          </a:p>
          <a:p>
            <a:r>
              <a:rPr lang="el-GR" dirty="0" smtClean="0"/>
              <a:t>Όχι εφαρμογή διατάξεων ΠΔ 18/1989 για παράβολο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l-GR" dirty="0" err="1" smtClean="0"/>
              <a:t>ΣτΕ</a:t>
            </a:r>
            <a:r>
              <a:rPr lang="el-GR" dirty="0" smtClean="0"/>
              <a:t> </a:t>
            </a:r>
            <a:r>
              <a:rPr lang="el-GR" dirty="0" err="1" smtClean="0"/>
              <a:t>Ολ</a:t>
            </a:r>
            <a:r>
              <a:rPr lang="el-GR" dirty="0" smtClean="0"/>
              <a:t> 136/2013 (2)</a:t>
            </a:r>
            <a:endParaRPr lang="en-GB" dirty="0"/>
          </a:p>
        </p:txBody>
      </p:sp>
      <p:sp>
        <p:nvSpPr>
          <p:cNvPr id="3" name="Content Placeholder 2"/>
          <p:cNvSpPr>
            <a:spLocks noGrp="1"/>
          </p:cNvSpPr>
          <p:nvPr>
            <p:ph idx="1"/>
          </p:nvPr>
        </p:nvSpPr>
        <p:spPr>
          <a:xfrm>
            <a:off x="457200" y="1143000"/>
            <a:ext cx="8229600" cy="5715000"/>
          </a:xfrm>
        </p:spPr>
        <p:txBody>
          <a:bodyPr>
            <a:normAutofit fontScale="70000" lnSpcReduction="20000"/>
          </a:bodyPr>
          <a:lstStyle/>
          <a:p>
            <a:r>
              <a:rPr lang="el-GR" dirty="0" smtClean="0"/>
              <a:t>Συνταγματικότητα – αρχή αναλογικότητας</a:t>
            </a:r>
          </a:p>
          <a:p>
            <a:pPr lvl="1"/>
            <a:r>
              <a:rPr lang="el-GR" dirty="0" smtClean="0"/>
              <a:t>Θεμιτός σκοπός: αποτροπή από την άσκηση αιτήσεων ασφαλιστικών μέτρων προφανώς αβάσιμων που προκαλούν αύξηση του κόστους των διαγωνισμών και παρακωλύουν για μεγάλο χρονικό διάστημα την ολοκλήρωσή τους</a:t>
            </a:r>
          </a:p>
          <a:p>
            <a:pPr lvl="1"/>
            <a:r>
              <a:rPr lang="el-GR" dirty="0" smtClean="0"/>
              <a:t>αναλογικότητα με τη στενή έννοια, αφού το ύψος του επιβαλλόμενου παραβόλου δεν θεωρείται υπερβολικό, με βάση τα εξής επιχειρήματα: </a:t>
            </a:r>
          </a:p>
          <a:p>
            <a:pPr lvl="2"/>
            <a:r>
              <a:rPr lang="el-GR" dirty="0" smtClean="0"/>
              <a:t>(α) Οι συμμετέχοντες σε διαγωνισμό για την ανάθεση δημόσιας σύμβασης (προμήθειας στην προκείμενη περίπτωση) ευλόγως αναμένεται να έχουν ανάλογη χρηματοοικονομική επάρκεια, ώστε να σε περίπτωση που τους ανατεθεί η σύμβαση, να δύνανται να προβούν στην εκτέλεσή της προσηκόντως</a:t>
            </a:r>
          </a:p>
          <a:p>
            <a:pPr lvl="2"/>
            <a:r>
              <a:rPr lang="el-GR" dirty="0" smtClean="0"/>
              <a:t> (β) Το επίδικο παράβολο αποδίδεται στο σύνολό του στον αιτούντα σε περίπτωση έστω και μερικής αποδοχής της αίτησης ασφαλιστικών μέτρων.</a:t>
            </a:r>
          </a:p>
          <a:p>
            <a:pPr lvl="2"/>
            <a:r>
              <a:rPr lang="el-GR" dirty="0" smtClean="0"/>
              <a:t>(γ) Ο νόμος επιτάσσει σύντομες προθεσμίες για την εκδίκαση της αίτησης ασφαλιστικών μέτρων και την έκδοση απόφασης επ’ αυτής</a:t>
            </a:r>
          </a:p>
          <a:p>
            <a:pPr lvl="2"/>
            <a:r>
              <a:rPr lang="el-GR" dirty="0" smtClean="0"/>
              <a:t>(δ)Το </a:t>
            </a:r>
            <a:r>
              <a:rPr lang="el-GR" dirty="0" err="1" smtClean="0"/>
              <a:t>διακύβευμα</a:t>
            </a:r>
            <a:r>
              <a:rPr lang="el-GR" dirty="0" smtClean="0"/>
              <a:t> σε ανάλογες περιπτώσεις είναι κατά τεκμήριο σημαντικό, τόσο για τον αναθέτοντα φορέα, όσο και τους διαγωνιζόμενους οικονομικούς φορείς, ενίοτε μάλιστα, και για την οικονομική ζωή της χώρας, λαμβάνοντας υπόψη τη σημασία της διαδικασίας ασφαλιστικών μέτρων για την εξέλιξη της εκάστοτε διαγωνιστικής διαδικασίας και τη σύμβαση που πρόκειται να συναφθεί</a:t>
            </a:r>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ΣτΕ</a:t>
            </a:r>
            <a:r>
              <a:rPr lang="el-GR" dirty="0" smtClean="0"/>
              <a:t> </a:t>
            </a:r>
            <a:r>
              <a:rPr lang="el-GR" dirty="0" err="1" smtClean="0"/>
              <a:t>Ολ</a:t>
            </a:r>
            <a:r>
              <a:rPr lang="el-GR" dirty="0" smtClean="0"/>
              <a:t> 136/2013 (3)</a:t>
            </a:r>
            <a:endParaRPr lang="en-GB" dirty="0"/>
          </a:p>
        </p:txBody>
      </p:sp>
      <p:sp>
        <p:nvSpPr>
          <p:cNvPr id="3" name="Content Placeholder 2"/>
          <p:cNvSpPr>
            <a:spLocks noGrp="1"/>
          </p:cNvSpPr>
          <p:nvPr>
            <p:ph idx="1"/>
          </p:nvPr>
        </p:nvSpPr>
        <p:spPr/>
        <p:txBody>
          <a:bodyPr>
            <a:normAutofit lnSpcReduction="10000"/>
          </a:bodyPr>
          <a:lstStyle/>
          <a:p>
            <a:r>
              <a:rPr lang="el-GR" dirty="0" smtClean="0"/>
              <a:t>Όμως: </a:t>
            </a:r>
          </a:p>
          <a:p>
            <a:pPr lvl="1"/>
            <a:r>
              <a:rPr lang="el-GR" dirty="0" smtClean="0"/>
              <a:t>Δεν πληρούνται οι προϋποθέσεις αναλογικότητας λόγω της </a:t>
            </a:r>
            <a:r>
              <a:rPr lang="en-US" dirty="0" smtClean="0"/>
              <a:t>ex ante </a:t>
            </a:r>
            <a:r>
              <a:rPr lang="el-GR" dirty="0" smtClean="0"/>
              <a:t>υποχρέωσης καταβολής μέχρι την πρώτη συζήτηση = υπέρμετρος περιορισμός της δικαστικής προστασίας που υπερακοντίζει τον σκοπό του νομοθέτη </a:t>
            </a:r>
          </a:p>
          <a:p>
            <a:pPr lvl="1"/>
            <a:r>
              <a:rPr lang="el-GR" dirty="0" smtClean="0"/>
              <a:t>Όχι 93. παρ. 4 Σ αλλά δημιουργική παρέμβαση δικαστή μέχρι τροποποίηση νόμου: 100 Ευρώ με την κατάθεση ενώ το υπόλοιπο έως 49.900 σε περίπτωση απόρριψης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Νεώτερες εξελίξεις</a:t>
            </a:r>
            <a:endParaRPr lang="en-GB" dirty="0"/>
          </a:p>
        </p:txBody>
      </p:sp>
      <p:sp>
        <p:nvSpPr>
          <p:cNvPr id="3" name="Content Placeholder 2"/>
          <p:cNvSpPr>
            <a:spLocks noGrp="1"/>
          </p:cNvSpPr>
          <p:nvPr>
            <p:ph idx="1"/>
          </p:nvPr>
        </p:nvSpPr>
        <p:spPr/>
        <p:txBody>
          <a:bodyPr>
            <a:normAutofit fontScale="77500" lnSpcReduction="20000"/>
          </a:bodyPr>
          <a:lstStyle/>
          <a:p>
            <a:r>
              <a:rPr lang="el-GR" dirty="0" smtClean="0"/>
              <a:t>Ά. 74 παρ. 1 Ν. 4146/2013: </a:t>
            </a:r>
          </a:p>
          <a:p>
            <a:pPr lvl="1"/>
            <a:r>
              <a:rPr lang="el-GR" dirty="0" smtClean="0"/>
              <a:t>1/3 κατά την κατάθεση </a:t>
            </a:r>
          </a:p>
          <a:p>
            <a:pPr lvl="1"/>
            <a:r>
              <a:rPr lang="el-GR" dirty="0" smtClean="0"/>
              <a:t>2/3 έως την πρώτη συζήτηση</a:t>
            </a:r>
          </a:p>
          <a:p>
            <a:pPr lvl="1"/>
            <a:r>
              <a:rPr lang="el-GR" dirty="0" smtClean="0"/>
              <a:t>Επιστροφή παραβόλου σε περίπτωση απόρριψης αιτήσεως για λόγους δημοσίου συμφέροντος</a:t>
            </a:r>
          </a:p>
          <a:p>
            <a:r>
              <a:rPr lang="el-GR" dirty="0" err="1" smtClean="0"/>
              <a:t>ΣτΕ</a:t>
            </a:r>
            <a:r>
              <a:rPr lang="el-GR" dirty="0" smtClean="0"/>
              <a:t> ΕΑ </a:t>
            </a:r>
            <a:r>
              <a:rPr lang="el-GR" dirty="0" err="1" smtClean="0"/>
              <a:t>Ολ</a:t>
            </a:r>
            <a:r>
              <a:rPr lang="el-GR" dirty="0" smtClean="0"/>
              <a:t> 475/2013 – μεταστροφή της νομολογίας </a:t>
            </a:r>
          </a:p>
          <a:p>
            <a:pPr lvl="1"/>
            <a:r>
              <a:rPr lang="el-GR" dirty="0" smtClean="0"/>
              <a:t>Συντομότατη προθεσμία για έκδοση απόφασης 20 ημερών και 7 ημερών για διατακτικό</a:t>
            </a:r>
          </a:p>
          <a:p>
            <a:pPr lvl="1"/>
            <a:r>
              <a:rPr lang="el-GR" dirty="0" smtClean="0"/>
              <a:t>Χρηματοοικονομική επάρκεια συμμετεχόντων σε διαγωνισμούς</a:t>
            </a:r>
          </a:p>
          <a:p>
            <a:pPr lvl="1"/>
            <a:r>
              <a:rPr lang="el-GR" dirty="0" smtClean="0"/>
              <a:t>Άρα: απαράδεκτο  </a:t>
            </a:r>
          </a:p>
          <a:p>
            <a:r>
              <a:rPr lang="el-GR" dirty="0" smtClean="0"/>
              <a:t>Ά. 8 Ν.4198/2013 μέχρι τη συζήτηση μόνο τα 2/3 ενώ υπόλοιπο 1/3 καταλογίζεται με δικαστική απόφαση σε περίπτωση απόρριψης αίτησης</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err="1" smtClean="0"/>
              <a:t>Καταργηση</a:t>
            </a:r>
            <a:r>
              <a:rPr lang="el-GR" dirty="0" smtClean="0"/>
              <a:t> </a:t>
            </a:r>
            <a:r>
              <a:rPr lang="el-GR" dirty="0" err="1" smtClean="0"/>
              <a:t>ΕΡτ</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829</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Εφαρμογές δημοσίου δικαίου</vt:lpstr>
      <vt:lpstr>Παράβολο σε ασφαλιστικα μετρα Ν 3886/2010</vt:lpstr>
      <vt:lpstr>Νομοθεσία</vt:lpstr>
      <vt:lpstr>Νομολογία</vt:lpstr>
      <vt:lpstr>ΣτΕ ΕΑ Ολ 136/2013 (1)</vt:lpstr>
      <vt:lpstr>ΣτΕ Ολ 136/2013 (2)</vt:lpstr>
      <vt:lpstr>ΣτΕ Ολ 136/2013 (3)</vt:lpstr>
      <vt:lpstr>Νεώτερες εξελίξεις</vt:lpstr>
      <vt:lpstr>Καταργηση ΕΡτ</vt:lpstr>
      <vt:lpstr>Ιστορικό</vt:lpstr>
      <vt:lpstr>Προδήλως βάσιμο αίτησης ακυρώσεως</vt:lpstr>
      <vt:lpstr>αντίλογος</vt:lpstr>
      <vt:lpstr>Κίνδυνος βλάβης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Εφαρμογές δημοσίου δικαίου</dc:title>
  <dc:creator>katerina iliadou</dc:creator>
  <cp:lastModifiedBy>ΑΙ</cp:lastModifiedBy>
  <cp:revision>4</cp:revision>
  <dcterms:created xsi:type="dcterms:W3CDTF">2014-03-30T10:05:22Z</dcterms:created>
  <dcterms:modified xsi:type="dcterms:W3CDTF">2014-05-13T08:54:05Z</dcterms:modified>
</cp:coreProperties>
</file>