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64" r:id="rId1"/>
  </p:sldMasterIdLst>
  <p:notesMasterIdLst>
    <p:notesMasterId r:id="rId25"/>
  </p:notesMasterIdLst>
  <p:handoutMasterIdLst>
    <p:handoutMasterId r:id="rId26"/>
  </p:handoutMasterIdLst>
  <p:sldIdLst>
    <p:sldId id="256" r:id="rId2"/>
    <p:sldId id="257" r:id="rId3"/>
    <p:sldId id="276" r:id="rId4"/>
    <p:sldId id="258" r:id="rId5"/>
    <p:sldId id="277" r:id="rId6"/>
    <p:sldId id="278" r:id="rId7"/>
    <p:sldId id="279" r:id="rId8"/>
    <p:sldId id="280" r:id="rId9"/>
    <p:sldId id="259" r:id="rId10"/>
    <p:sldId id="260" r:id="rId11"/>
    <p:sldId id="281" r:id="rId12"/>
    <p:sldId id="267" r:id="rId13"/>
    <p:sldId id="282" r:id="rId14"/>
    <p:sldId id="268" r:id="rId15"/>
    <p:sldId id="269" r:id="rId16"/>
    <p:sldId id="270" r:id="rId17"/>
    <p:sldId id="271" r:id="rId18"/>
    <p:sldId id="272" r:id="rId19"/>
    <p:sldId id="273" r:id="rId20"/>
    <p:sldId id="274" r:id="rId21"/>
    <p:sldId id="275" r:id="rId22"/>
    <p:sldId id="261" r:id="rId23"/>
    <p:sldId id="283"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54" autoAdjust="0"/>
    <p:restoredTop sz="94613" autoAdjust="0"/>
  </p:normalViewPr>
  <p:slideViewPr>
    <p:cSldViewPr>
      <p:cViewPr varScale="1">
        <p:scale>
          <a:sx n="70" d="100"/>
          <a:sy n="70" d="100"/>
        </p:scale>
        <p:origin x="1326" y="66"/>
      </p:cViewPr>
      <p:guideLst>
        <p:guide orient="horz" pos="2160"/>
        <p:guide pos="2880"/>
      </p:guideLst>
    </p:cSldViewPr>
  </p:slideViewPr>
  <p:outlineViewPr>
    <p:cViewPr>
      <p:scale>
        <a:sx n="33" d="100"/>
        <a:sy n="33" d="100"/>
      </p:scale>
      <p:origin x="0" y="8171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B5CDC63-9800-4B18-BA27-BF880AA28690}" type="datetimeFigureOut">
              <a:rPr lang="el-GR" smtClean="0"/>
              <a:t>16/12/2017</a:t>
            </a:fld>
            <a:endParaRPr lang="el-G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3758221-649F-462F-A30C-224117A15187}" type="slidenum">
              <a:rPr lang="el-GR" smtClean="0"/>
              <a:t>‹#›</a:t>
            </a:fld>
            <a:endParaRPr lang="el-GR"/>
          </a:p>
        </p:txBody>
      </p:sp>
    </p:spTree>
    <p:extLst>
      <p:ext uri="{BB962C8B-B14F-4D97-AF65-F5344CB8AC3E}">
        <p14:creationId xmlns:p14="http://schemas.microsoft.com/office/powerpoint/2010/main" val="8904779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768C66-14F2-4752-B067-63B023536001}" type="datetimeFigureOut">
              <a:rPr lang="el-GR" smtClean="0"/>
              <a:t>16/12/2017</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125779-8101-49DB-A749-8B76D232E690}" type="slidenum">
              <a:rPr lang="el-GR" smtClean="0"/>
              <a:t>‹#›</a:t>
            </a:fld>
            <a:endParaRPr lang="el-GR"/>
          </a:p>
        </p:txBody>
      </p:sp>
    </p:spTree>
    <p:extLst>
      <p:ext uri="{BB962C8B-B14F-4D97-AF65-F5344CB8AC3E}">
        <p14:creationId xmlns:p14="http://schemas.microsoft.com/office/powerpoint/2010/main" val="19571953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37125779-8101-49DB-A749-8B76D232E690}" type="slidenum">
              <a:rPr lang="el-GR" smtClean="0"/>
              <a:t>2</a:t>
            </a:fld>
            <a:endParaRPr lang="el-GR"/>
          </a:p>
        </p:txBody>
      </p:sp>
    </p:spTree>
    <p:extLst>
      <p:ext uri="{BB962C8B-B14F-4D97-AF65-F5344CB8AC3E}">
        <p14:creationId xmlns:p14="http://schemas.microsoft.com/office/powerpoint/2010/main" val="1322018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8319D239-041E-4983-BFC4-6078116F346E}" type="datetime1">
              <a:rPr lang="el-GR" smtClean="0"/>
              <a:t>16/12/2017</a:t>
            </a:fld>
            <a:endParaRPr lang="el-GR"/>
          </a:p>
        </p:txBody>
      </p:sp>
      <p:sp>
        <p:nvSpPr>
          <p:cNvPr id="5" name="Footer Placeholder 4"/>
          <p:cNvSpPr>
            <a:spLocks noGrp="1"/>
          </p:cNvSpPr>
          <p:nvPr>
            <p:ph type="ftr" sz="quarter" idx="11"/>
          </p:nvPr>
        </p:nvSpPr>
        <p:spPr/>
        <p:txBody>
          <a:bodyPr/>
          <a:lstStyle>
            <a:lvl1pPr>
              <a:defRPr>
                <a:solidFill>
                  <a:schemeClr val="tx2"/>
                </a:solidFill>
              </a:defRPr>
            </a:lvl1pPr>
          </a:lstStyle>
          <a:p>
            <a:r>
              <a:rPr lang="el-GR" smtClean="0"/>
              <a:t>Σύμφωνο Συμβίωσης</a:t>
            </a:r>
            <a:endParaRPr lang="el-G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41D35C1-144E-42DE-ACD6-C10BE0C575EA}" type="slidenum">
              <a:rPr lang="el-GR" smtClean="0"/>
              <a:t>‹#›</a:t>
            </a:fld>
            <a:endParaRPr lang="el-G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293549-05E4-4EDE-B8C1-E7936BB1462A}" type="datetime1">
              <a:rPr lang="el-GR" smtClean="0"/>
              <a:t>16/12/2017</a:t>
            </a:fld>
            <a:endParaRPr lang="el-GR"/>
          </a:p>
        </p:txBody>
      </p:sp>
      <p:sp>
        <p:nvSpPr>
          <p:cNvPr id="5" name="Footer Placeholder 4"/>
          <p:cNvSpPr>
            <a:spLocks noGrp="1"/>
          </p:cNvSpPr>
          <p:nvPr>
            <p:ph type="ftr" sz="quarter" idx="11"/>
          </p:nvPr>
        </p:nvSpPr>
        <p:spPr/>
        <p:txBody>
          <a:bodyPr/>
          <a:lstStyle/>
          <a:p>
            <a:r>
              <a:rPr lang="el-GR" smtClean="0"/>
              <a:t>Σύμφωνο Συμβίωσης</a:t>
            </a:r>
            <a:endParaRPr lang="el-GR"/>
          </a:p>
        </p:txBody>
      </p:sp>
      <p:sp>
        <p:nvSpPr>
          <p:cNvPr id="6" name="Slide Number Placeholder 5"/>
          <p:cNvSpPr>
            <a:spLocks noGrp="1"/>
          </p:cNvSpPr>
          <p:nvPr>
            <p:ph type="sldNum" sz="quarter" idx="12"/>
          </p:nvPr>
        </p:nvSpPr>
        <p:spPr/>
        <p:txBody>
          <a:bodyPr/>
          <a:lstStyle/>
          <a:p>
            <a:fld id="{B41D35C1-144E-42DE-ACD6-C10BE0C575EA}" type="slidenum">
              <a:rPr lang="el-GR" smtClean="0"/>
              <a:t>‹#›</a:t>
            </a:fld>
            <a:endParaRPr lang="el-G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923626-01DC-4789-B495-4CB6010CEE66}" type="datetime1">
              <a:rPr lang="el-GR" smtClean="0"/>
              <a:t>16/12/2017</a:t>
            </a:fld>
            <a:endParaRPr lang="el-GR"/>
          </a:p>
        </p:txBody>
      </p:sp>
      <p:sp>
        <p:nvSpPr>
          <p:cNvPr id="5" name="Footer Placeholder 4"/>
          <p:cNvSpPr>
            <a:spLocks noGrp="1"/>
          </p:cNvSpPr>
          <p:nvPr>
            <p:ph type="ftr" sz="quarter" idx="11"/>
          </p:nvPr>
        </p:nvSpPr>
        <p:spPr/>
        <p:txBody>
          <a:bodyPr/>
          <a:lstStyle/>
          <a:p>
            <a:r>
              <a:rPr lang="el-GR" smtClean="0"/>
              <a:t>Σύμφωνο Συμβίωσης</a:t>
            </a:r>
            <a:endParaRPr lang="el-GR"/>
          </a:p>
        </p:txBody>
      </p:sp>
      <p:sp>
        <p:nvSpPr>
          <p:cNvPr id="6" name="Slide Number Placeholder 5"/>
          <p:cNvSpPr>
            <a:spLocks noGrp="1"/>
          </p:cNvSpPr>
          <p:nvPr>
            <p:ph type="sldNum" sz="quarter" idx="12"/>
          </p:nvPr>
        </p:nvSpPr>
        <p:spPr/>
        <p:txBody>
          <a:bodyPr/>
          <a:lstStyle/>
          <a:p>
            <a:fld id="{B41D35C1-144E-42DE-ACD6-C10BE0C575EA}" type="slidenum">
              <a:rPr lang="el-GR" smtClean="0"/>
              <a:t>‹#›</a:t>
            </a:fld>
            <a:endParaRPr lang="el-G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BA83C7-17FF-41CE-AF58-480D38678AF9}" type="datetime1">
              <a:rPr lang="el-GR" smtClean="0"/>
              <a:t>16/12/2017</a:t>
            </a:fld>
            <a:endParaRPr lang="el-GR"/>
          </a:p>
        </p:txBody>
      </p:sp>
      <p:sp>
        <p:nvSpPr>
          <p:cNvPr id="5" name="Footer Placeholder 4"/>
          <p:cNvSpPr>
            <a:spLocks noGrp="1"/>
          </p:cNvSpPr>
          <p:nvPr>
            <p:ph type="ftr" sz="quarter" idx="11"/>
          </p:nvPr>
        </p:nvSpPr>
        <p:spPr/>
        <p:txBody>
          <a:bodyPr/>
          <a:lstStyle/>
          <a:p>
            <a:r>
              <a:rPr lang="el-GR" smtClean="0"/>
              <a:t>Σύμφωνο Συμβίωσης</a:t>
            </a:r>
            <a:endParaRPr lang="el-GR"/>
          </a:p>
        </p:txBody>
      </p:sp>
      <p:sp>
        <p:nvSpPr>
          <p:cNvPr id="6" name="Slide Number Placeholder 5"/>
          <p:cNvSpPr>
            <a:spLocks noGrp="1"/>
          </p:cNvSpPr>
          <p:nvPr>
            <p:ph type="sldNum" sz="quarter" idx="12"/>
          </p:nvPr>
        </p:nvSpPr>
        <p:spPr/>
        <p:txBody>
          <a:bodyPr/>
          <a:lstStyle/>
          <a:p>
            <a:fld id="{B41D35C1-144E-42DE-ACD6-C10BE0C575EA}" type="slidenum">
              <a:rPr lang="el-GR" smtClean="0"/>
              <a:t>‹#›</a:t>
            </a:fld>
            <a:endParaRPr lang="el-GR"/>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3B3FA1-E84C-4A79-BB48-7AAF8DAB7A17}" type="datetime1">
              <a:rPr lang="el-GR" smtClean="0"/>
              <a:t>16/12/2017</a:t>
            </a:fld>
            <a:endParaRPr lang="el-GR"/>
          </a:p>
        </p:txBody>
      </p:sp>
      <p:sp>
        <p:nvSpPr>
          <p:cNvPr id="5" name="Footer Placeholder 4"/>
          <p:cNvSpPr>
            <a:spLocks noGrp="1"/>
          </p:cNvSpPr>
          <p:nvPr>
            <p:ph type="ftr" sz="quarter" idx="11"/>
          </p:nvPr>
        </p:nvSpPr>
        <p:spPr/>
        <p:txBody>
          <a:bodyPr/>
          <a:lstStyle/>
          <a:p>
            <a:r>
              <a:rPr lang="el-GR" smtClean="0"/>
              <a:t>Σύμφωνο Συμβίωσης</a:t>
            </a:r>
            <a:endParaRPr lang="el-GR"/>
          </a:p>
        </p:txBody>
      </p:sp>
      <p:sp>
        <p:nvSpPr>
          <p:cNvPr id="6" name="Slide Number Placeholder 5"/>
          <p:cNvSpPr>
            <a:spLocks noGrp="1"/>
          </p:cNvSpPr>
          <p:nvPr>
            <p:ph type="sldNum" sz="quarter" idx="12"/>
          </p:nvPr>
        </p:nvSpPr>
        <p:spPr/>
        <p:txBody>
          <a:bodyPr/>
          <a:lstStyle/>
          <a:p>
            <a:fld id="{B41D35C1-144E-42DE-ACD6-C10BE0C575EA}"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9EEEC45-02A1-4788-B851-B2B8DF6945A1}" type="datetime1">
              <a:rPr lang="el-GR" smtClean="0"/>
              <a:t>16/12/2017</a:t>
            </a:fld>
            <a:endParaRPr lang="el-GR"/>
          </a:p>
        </p:txBody>
      </p:sp>
      <p:sp>
        <p:nvSpPr>
          <p:cNvPr id="6" name="Footer Placeholder 5"/>
          <p:cNvSpPr>
            <a:spLocks noGrp="1"/>
          </p:cNvSpPr>
          <p:nvPr>
            <p:ph type="ftr" sz="quarter" idx="11"/>
          </p:nvPr>
        </p:nvSpPr>
        <p:spPr/>
        <p:txBody>
          <a:bodyPr/>
          <a:lstStyle/>
          <a:p>
            <a:r>
              <a:rPr lang="el-GR" smtClean="0"/>
              <a:t>Σύμφωνο Συμβίωσης</a:t>
            </a:r>
            <a:endParaRPr lang="el-GR"/>
          </a:p>
        </p:txBody>
      </p:sp>
      <p:sp>
        <p:nvSpPr>
          <p:cNvPr id="7" name="Slide Number Placeholder 6"/>
          <p:cNvSpPr>
            <a:spLocks noGrp="1"/>
          </p:cNvSpPr>
          <p:nvPr>
            <p:ph type="sldNum" sz="quarter" idx="12"/>
          </p:nvPr>
        </p:nvSpPr>
        <p:spPr/>
        <p:txBody>
          <a:bodyPr/>
          <a:lstStyle/>
          <a:p>
            <a:fld id="{B41D35C1-144E-42DE-ACD6-C10BE0C575EA}" type="slidenum">
              <a:rPr lang="el-GR" smtClean="0"/>
              <a:t>‹#›</a:t>
            </a:fld>
            <a:endParaRPr lang="el-GR"/>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9B6FDA0-2CF6-429E-8713-5E8CD163B572}" type="datetime1">
              <a:rPr lang="el-GR" smtClean="0"/>
              <a:t>16/12/2017</a:t>
            </a:fld>
            <a:endParaRPr lang="el-GR"/>
          </a:p>
        </p:txBody>
      </p:sp>
      <p:sp>
        <p:nvSpPr>
          <p:cNvPr id="8" name="Footer Placeholder 7"/>
          <p:cNvSpPr>
            <a:spLocks noGrp="1"/>
          </p:cNvSpPr>
          <p:nvPr>
            <p:ph type="ftr" sz="quarter" idx="11"/>
          </p:nvPr>
        </p:nvSpPr>
        <p:spPr/>
        <p:txBody>
          <a:bodyPr/>
          <a:lstStyle/>
          <a:p>
            <a:r>
              <a:rPr lang="el-GR" smtClean="0"/>
              <a:t>Σύμφωνο Συμβίωσης</a:t>
            </a:r>
            <a:endParaRPr lang="el-GR"/>
          </a:p>
        </p:txBody>
      </p:sp>
      <p:sp>
        <p:nvSpPr>
          <p:cNvPr id="9" name="Slide Number Placeholder 8"/>
          <p:cNvSpPr>
            <a:spLocks noGrp="1"/>
          </p:cNvSpPr>
          <p:nvPr>
            <p:ph type="sldNum" sz="quarter" idx="12"/>
          </p:nvPr>
        </p:nvSpPr>
        <p:spPr/>
        <p:txBody>
          <a:bodyPr/>
          <a:lstStyle/>
          <a:p>
            <a:fld id="{B41D35C1-144E-42DE-ACD6-C10BE0C575EA}" type="slidenum">
              <a:rPr lang="el-GR" smtClean="0"/>
              <a:t>‹#›</a:t>
            </a:fld>
            <a:endParaRPr lang="el-G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8839111-B078-4F10-BCC0-E361D1805575}" type="datetime1">
              <a:rPr lang="el-GR" smtClean="0"/>
              <a:t>16/12/2017</a:t>
            </a:fld>
            <a:endParaRPr lang="el-GR"/>
          </a:p>
        </p:txBody>
      </p:sp>
      <p:sp>
        <p:nvSpPr>
          <p:cNvPr id="4" name="Footer Placeholder 3"/>
          <p:cNvSpPr>
            <a:spLocks noGrp="1"/>
          </p:cNvSpPr>
          <p:nvPr>
            <p:ph type="ftr" sz="quarter" idx="11"/>
          </p:nvPr>
        </p:nvSpPr>
        <p:spPr/>
        <p:txBody>
          <a:bodyPr/>
          <a:lstStyle/>
          <a:p>
            <a:r>
              <a:rPr lang="el-GR" smtClean="0"/>
              <a:t>Σύμφωνο Συμβίωσης</a:t>
            </a:r>
            <a:endParaRPr lang="el-GR"/>
          </a:p>
        </p:txBody>
      </p:sp>
      <p:sp>
        <p:nvSpPr>
          <p:cNvPr id="5" name="Slide Number Placeholder 4"/>
          <p:cNvSpPr>
            <a:spLocks noGrp="1"/>
          </p:cNvSpPr>
          <p:nvPr>
            <p:ph type="sldNum" sz="quarter" idx="12"/>
          </p:nvPr>
        </p:nvSpPr>
        <p:spPr/>
        <p:txBody>
          <a:bodyPr/>
          <a:lstStyle/>
          <a:p>
            <a:fld id="{B41D35C1-144E-42DE-ACD6-C10BE0C575EA}" type="slidenum">
              <a:rPr lang="el-GR" smtClean="0"/>
              <a:t>‹#›</a:t>
            </a:fld>
            <a:endParaRPr lang="el-G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F3C1BC-4719-4F1D-873E-FD1F5C9D1276}" type="datetime1">
              <a:rPr lang="el-GR" smtClean="0"/>
              <a:t>16/12/2017</a:t>
            </a:fld>
            <a:endParaRPr lang="el-GR"/>
          </a:p>
        </p:txBody>
      </p:sp>
      <p:sp>
        <p:nvSpPr>
          <p:cNvPr id="3" name="Footer Placeholder 2"/>
          <p:cNvSpPr>
            <a:spLocks noGrp="1"/>
          </p:cNvSpPr>
          <p:nvPr>
            <p:ph type="ftr" sz="quarter" idx="11"/>
          </p:nvPr>
        </p:nvSpPr>
        <p:spPr/>
        <p:txBody>
          <a:bodyPr/>
          <a:lstStyle/>
          <a:p>
            <a:r>
              <a:rPr lang="el-GR" smtClean="0"/>
              <a:t>Σύμφωνο Συμβίωσης</a:t>
            </a:r>
            <a:endParaRPr lang="el-GR"/>
          </a:p>
        </p:txBody>
      </p:sp>
      <p:sp>
        <p:nvSpPr>
          <p:cNvPr id="4" name="Slide Number Placeholder 3"/>
          <p:cNvSpPr>
            <a:spLocks noGrp="1"/>
          </p:cNvSpPr>
          <p:nvPr>
            <p:ph type="sldNum" sz="quarter" idx="12"/>
          </p:nvPr>
        </p:nvSpPr>
        <p:spPr/>
        <p:txBody>
          <a:bodyPr/>
          <a:lstStyle/>
          <a:p>
            <a:fld id="{B41D35C1-144E-42DE-ACD6-C10BE0C575E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2CA3F1-FAA8-4F40-B14B-7604C6A2AF9A}" type="datetime1">
              <a:rPr lang="el-GR" smtClean="0"/>
              <a:t>16/12/2017</a:t>
            </a:fld>
            <a:endParaRPr lang="el-GR"/>
          </a:p>
        </p:txBody>
      </p:sp>
      <p:sp>
        <p:nvSpPr>
          <p:cNvPr id="6" name="Footer Placeholder 5"/>
          <p:cNvSpPr>
            <a:spLocks noGrp="1"/>
          </p:cNvSpPr>
          <p:nvPr>
            <p:ph type="ftr" sz="quarter" idx="11"/>
          </p:nvPr>
        </p:nvSpPr>
        <p:spPr/>
        <p:txBody>
          <a:bodyPr/>
          <a:lstStyle/>
          <a:p>
            <a:r>
              <a:rPr lang="el-GR" smtClean="0"/>
              <a:t>Σύμφωνο Συμβίωσης</a:t>
            </a:r>
            <a:endParaRPr lang="el-GR"/>
          </a:p>
        </p:txBody>
      </p:sp>
      <p:sp>
        <p:nvSpPr>
          <p:cNvPr id="7" name="Slide Number Placeholder 6"/>
          <p:cNvSpPr>
            <a:spLocks noGrp="1"/>
          </p:cNvSpPr>
          <p:nvPr>
            <p:ph type="sldNum" sz="quarter" idx="12"/>
          </p:nvPr>
        </p:nvSpPr>
        <p:spPr/>
        <p:txBody>
          <a:bodyPr/>
          <a:lstStyle/>
          <a:p>
            <a:fld id="{B41D35C1-144E-42DE-ACD6-C10BE0C575EA}"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BAFC2D-D06E-4E02-85F9-47CDFBC084B6}" type="datetime1">
              <a:rPr lang="el-GR" smtClean="0"/>
              <a:t>16/12/2017</a:t>
            </a:fld>
            <a:endParaRPr lang="el-GR"/>
          </a:p>
        </p:txBody>
      </p:sp>
      <p:sp>
        <p:nvSpPr>
          <p:cNvPr id="6" name="Footer Placeholder 5"/>
          <p:cNvSpPr>
            <a:spLocks noGrp="1"/>
          </p:cNvSpPr>
          <p:nvPr>
            <p:ph type="ftr" sz="quarter" idx="11"/>
          </p:nvPr>
        </p:nvSpPr>
        <p:spPr/>
        <p:txBody>
          <a:bodyPr/>
          <a:lstStyle/>
          <a:p>
            <a:r>
              <a:rPr lang="el-GR" smtClean="0"/>
              <a:t>Σύμφωνο Συμβίωσης</a:t>
            </a:r>
            <a:endParaRPr lang="el-GR"/>
          </a:p>
        </p:txBody>
      </p:sp>
      <p:sp>
        <p:nvSpPr>
          <p:cNvPr id="7" name="Slide Number Placeholder 6"/>
          <p:cNvSpPr>
            <a:spLocks noGrp="1"/>
          </p:cNvSpPr>
          <p:nvPr>
            <p:ph type="sldNum" sz="quarter" idx="12"/>
          </p:nvPr>
        </p:nvSpPr>
        <p:spPr/>
        <p:txBody>
          <a:bodyPr/>
          <a:lstStyle/>
          <a:p>
            <a:fld id="{B41D35C1-144E-42DE-ACD6-C10BE0C575EA}"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2058CF16-FB43-4B50-9DA4-6C06CBE3CBD5}" type="datetime1">
              <a:rPr lang="el-GR" smtClean="0"/>
              <a:t>16/12/2017</a:t>
            </a:fld>
            <a:endParaRPr lang="el-G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r>
              <a:rPr lang="el-GR" smtClean="0"/>
              <a:t>Σύμφωνο Συμβίωσης</a:t>
            </a:r>
            <a:endParaRPr lang="el-G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41D35C1-144E-42DE-ACD6-C10BE0C575EA}"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hd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hudoc.echr.coe.int/eng#{&quot;documentcollectionid2&quot;:[&quot;GRANDCHAMBER&quot;,&quot;CHAMBER&quo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1916832"/>
            <a:ext cx="6777318" cy="1080119"/>
          </a:xfrm>
        </p:spPr>
        <p:txBody>
          <a:bodyPr/>
          <a:lstStyle/>
          <a:p>
            <a:r>
              <a:rPr lang="el-GR" sz="3600" dirty="0" smtClean="0">
                <a:latin typeface="Century Gothic" pitchFamily="34" charset="0"/>
              </a:rPr>
              <a:t>Σύμφωνο Συμβίωσης</a:t>
            </a:r>
            <a:br>
              <a:rPr lang="el-GR" sz="3600" dirty="0" smtClean="0">
                <a:latin typeface="Century Gothic" pitchFamily="34" charset="0"/>
              </a:rPr>
            </a:br>
            <a:r>
              <a:rPr lang="el-GR" sz="2400" i="1" dirty="0">
                <a:effectLst>
                  <a:outerShdw blurRad="38100" dist="38100" dir="2700000" algn="tl">
                    <a:srgbClr val="000000">
                      <a:alpha val="43137"/>
                    </a:srgbClr>
                  </a:outerShdw>
                </a:effectLst>
                <a:latin typeface="Century Gothic" pitchFamily="34" charset="0"/>
              </a:rPr>
              <a:t>Σεμινάριο Ιδιωτικού Διεθνούς Δικαίου</a:t>
            </a:r>
            <a:r>
              <a:rPr lang="el-GR" sz="3600" dirty="0">
                <a:effectLst/>
                <a:latin typeface="Century Gothic" pitchFamily="34" charset="0"/>
              </a:rPr>
              <a:t/>
            </a:r>
            <a:br>
              <a:rPr lang="el-GR" sz="3600" dirty="0">
                <a:effectLst/>
                <a:latin typeface="Century Gothic" pitchFamily="34" charset="0"/>
              </a:rPr>
            </a:br>
            <a:endParaRPr lang="el-GR" sz="3600" dirty="0">
              <a:latin typeface="Century Gothic" pitchFamily="34" charset="0"/>
            </a:endParaRPr>
          </a:p>
        </p:txBody>
      </p:sp>
      <p:sp>
        <p:nvSpPr>
          <p:cNvPr id="3" name="Subtitle 2"/>
          <p:cNvSpPr>
            <a:spLocks noGrp="1"/>
          </p:cNvSpPr>
          <p:nvPr>
            <p:ph type="subTitle" idx="1"/>
          </p:nvPr>
        </p:nvSpPr>
        <p:spPr>
          <a:xfrm>
            <a:off x="1403648" y="3645024"/>
            <a:ext cx="6400800" cy="2808312"/>
          </a:xfrm>
        </p:spPr>
        <p:txBody>
          <a:bodyPr>
            <a:normAutofit/>
          </a:bodyPr>
          <a:lstStyle/>
          <a:p>
            <a:pPr algn="l"/>
            <a:r>
              <a:rPr lang="el-GR" dirty="0" smtClean="0">
                <a:effectLst>
                  <a:outerShdw blurRad="38100" dist="38100" dir="2700000" algn="tl">
                    <a:srgbClr val="000000">
                      <a:alpha val="43137"/>
                    </a:srgbClr>
                  </a:outerShdw>
                </a:effectLst>
                <a:latin typeface="Century Gothic" pitchFamily="34" charset="0"/>
              </a:rPr>
              <a:t>Επιμέλεια:</a:t>
            </a:r>
          </a:p>
          <a:p>
            <a:pPr algn="l"/>
            <a:r>
              <a:rPr lang="el-GR" dirty="0" smtClean="0">
                <a:effectLst>
                  <a:outerShdw blurRad="38100" dist="38100" dir="2700000" algn="tl">
                    <a:srgbClr val="000000">
                      <a:alpha val="43137"/>
                    </a:srgbClr>
                  </a:outerShdw>
                </a:effectLst>
                <a:latin typeface="Century Gothic" pitchFamily="34" charset="0"/>
              </a:rPr>
              <a:t>Ανδρέας Δεσύλλας </a:t>
            </a:r>
          </a:p>
          <a:p>
            <a:pPr algn="l"/>
            <a:r>
              <a:rPr lang="el-GR" dirty="0" smtClean="0">
                <a:effectLst>
                  <a:outerShdw blurRad="38100" dist="38100" dir="2700000" algn="tl">
                    <a:srgbClr val="000000">
                      <a:alpha val="43137"/>
                    </a:srgbClr>
                  </a:outerShdw>
                </a:effectLst>
                <a:latin typeface="Century Gothic" pitchFamily="34" charset="0"/>
              </a:rPr>
              <a:t>ΑΜ 1340201300094</a:t>
            </a:r>
          </a:p>
          <a:p>
            <a:pPr algn="l"/>
            <a:endParaRPr lang="el-GR" dirty="0">
              <a:effectLst>
                <a:outerShdw blurRad="38100" dist="38100" dir="2700000" algn="tl">
                  <a:srgbClr val="000000">
                    <a:alpha val="43137"/>
                  </a:srgbClr>
                </a:outerShdw>
              </a:effectLst>
              <a:latin typeface="Century Gothic" pitchFamily="34" charset="0"/>
            </a:endParaRPr>
          </a:p>
          <a:p>
            <a:pPr algn="l"/>
            <a:r>
              <a:rPr lang="el-GR" dirty="0" smtClean="0">
                <a:effectLst>
                  <a:outerShdw blurRad="38100" dist="38100" dir="2700000" algn="tl">
                    <a:srgbClr val="000000">
                      <a:alpha val="43137"/>
                    </a:srgbClr>
                  </a:outerShdw>
                </a:effectLst>
                <a:latin typeface="Century Gothic" pitchFamily="34" charset="0"/>
              </a:rPr>
              <a:t>Υπεύθυνη Καθηγήτρια:</a:t>
            </a:r>
          </a:p>
          <a:p>
            <a:pPr algn="l"/>
            <a:r>
              <a:rPr lang="el-GR" dirty="0" smtClean="0">
                <a:effectLst>
                  <a:outerShdw blurRad="38100" dist="38100" dir="2700000" algn="tl">
                    <a:srgbClr val="000000">
                      <a:alpha val="43137"/>
                    </a:srgbClr>
                  </a:outerShdw>
                </a:effectLst>
                <a:latin typeface="Century Gothic" pitchFamily="34" charset="0"/>
              </a:rPr>
              <a:t>Χρυσαφώ Τσούκα</a:t>
            </a:r>
            <a:endParaRPr lang="el-GR" dirty="0">
              <a:effectLst>
                <a:outerShdw blurRad="38100" dist="38100" dir="2700000" algn="tl">
                  <a:srgbClr val="000000">
                    <a:alpha val="43137"/>
                  </a:srgbClr>
                </a:outerShdw>
              </a:effectLst>
              <a:latin typeface="Century Gothic" pitchFamily="34" charset="0"/>
            </a:endParaRPr>
          </a:p>
        </p:txBody>
      </p:sp>
    </p:spTree>
    <p:extLst>
      <p:ext uri="{BB962C8B-B14F-4D97-AF65-F5344CB8AC3E}">
        <p14:creationId xmlns:p14="http://schemas.microsoft.com/office/powerpoint/2010/main" val="1909976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99247" y="404664"/>
            <a:ext cx="7745505" cy="5721499"/>
          </a:xfrm>
        </p:spPr>
        <p:txBody>
          <a:bodyPr>
            <a:normAutofit fontScale="70000" lnSpcReduction="20000"/>
          </a:bodyPr>
          <a:lstStyle/>
          <a:p>
            <a:pPr marL="0" indent="0" algn="just">
              <a:buNone/>
            </a:pPr>
            <a:r>
              <a:rPr lang="el-GR" sz="2900" u="sng" dirty="0" smtClean="0">
                <a:effectLst>
                  <a:outerShdw blurRad="38100" dist="38100" dir="2700000" algn="tl">
                    <a:srgbClr val="000000">
                      <a:alpha val="43137"/>
                    </a:srgbClr>
                  </a:outerShdw>
                </a:effectLst>
              </a:rPr>
              <a:t>Ακυρότητα (άρθρο 2 § 3)</a:t>
            </a:r>
          </a:p>
          <a:p>
            <a:pPr marL="0" indent="0" algn="just">
              <a:buNone/>
            </a:pPr>
            <a:endParaRPr lang="el-GR" u="sng" dirty="0" smtClean="0">
              <a:effectLst>
                <a:outerShdw blurRad="38100" dist="38100" dir="2700000" algn="tl">
                  <a:srgbClr val="000000">
                    <a:alpha val="43137"/>
                  </a:srgbClr>
                </a:outerShdw>
              </a:effectLst>
            </a:endParaRPr>
          </a:p>
          <a:p>
            <a:pPr algn="just">
              <a:buClr>
                <a:schemeClr val="bg1"/>
              </a:buClr>
              <a:buFont typeface="Wingdings" pitchFamily="2" charset="2"/>
              <a:buChar char="ü"/>
            </a:pPr>
            <a:r>
              <a:rPr lang="el-GR" sz="2600" dirty="0">
                <a:effectLst>
                  <a:outerShdw blurRad="38100" dist="38100" dir="2700000" algn="tl">
                    <a:srgbClr val="000000">
                      <a:alpha val="43137"/>
                    </a:srgbClr>
                  </a:outerShdw>
                </a:effectLst>
              </a:rPr>
              <a:t>α</a:t>
            </a:r>
            <a:r>
              <a:rPr lang="el-GR" sz="2600" dirty="0" smtClean="0">
                <a:effectLst>
                  <a:outerShdw blurRad="38100" dist="38100" dir="2700000" algn="tl">
                    <a:srgbClr val="000000">
                      <a:alpha val="43137"/>
                    </a:srgbClr>
                  </a:outerShdw>
                </a:effectLst>
              </a:rPr>
              <a:t>πουσία μίας θετικής προϋπόθεσης ,</a:t>
            </a:r>
            <a:endParaRPr lang="el-GR" sz="2600" dirty="0">
              <a:effectLst>
                <a:outerShdw blurRad="38100" dist="38100" dir="2700000" algn="tl">
                  <a:srgbClr val="000000">
                    <a:alpha val="43137"/>
                  </a:srgbClr>
                </a:outerShdw>
              </a:effectLst>
            </a:endParaRPr>
          </a:p>
          <a:p>
            <a:pPr algn="just">
              <a:buClr>
                <a:schemeClr val="bg1"/>
              </a:buClr>
              <a:buFont typeface="Wingdings" pitchFamily="2" charset="2"/>
              <a:buChar char="ü"/>
            </a:pPr>
            <a:r>
              <a:rPr lang="el-GR" sz="2600" dirty="0" smtClean="0">
                <a:effectLst>
                  <a:outerShdw blurRad="38100" dist="38100" dir="2700000" algn="tl">
                    <a:srgbClr val="000000">
                      <a:alpha val="43137"/>
                    </a:srgbClr>
                  </a:outerShdw>
                </a:effectLst>
              </a:rPr>
              <a:t>ύπαρξη κωλύματος,</a:t>
            </a:r>
          </a:p>
          <a:p>
            <a:pPr algn="just">
              <a:buClr>
                <a:schemeClr val="bg1"/>
              </a:buClr>
              <a:buFont typeface="Wingdings" pitchFamily="2" charset="2"/>
              <a:buChar char="ü"/>
            </a:pPr>
            <a:r>
              <a:rPr lang="el-GR" sz="2600" dirty="0" smtClean="0">
                <a:effectLst>
                  <a:outerShdw blurRad="38100" dist="38100" dir="2700000" algn="tl">
                    <a:srgbClr val="000000">
                      <a:alpha val="43137"/>
                    </a:srgbClr>
                  </a:outerShdw>
                </a:effectLst>
              </a:rPr>
              <a:t>Εικονικότητα,</a:t>
            </a:r>
            <a:endParaRPr lang="el-GR" sz="2600" dirty="0">
              <a:effectLst>
                <a:outerShdw blurRad="38100" dist="38100" dir="2700000" algn="tl">
                  <a:srgbClr val="000000">
                    <a:alpha val="43137"/>
                  </a:srgbClr>
                </a:outerShdw>
              </a:effectLst>
            </a:endParaRPr>
          </a:p>
          <a:p>
            <a:pPr algn="just">
              <a:buClr>
                <a:schemeClr val="bg1"/>
              </a:buClr>
              <a:buFont typeface="Wingdings" pitchFamily="2" charset="2"/>
              <a:buChar char="ü"/>
            </a:pPr>
            <a:r>
              <a:rPr lang="el-GR" sz="2600" dirty="0" smtClean="0">
                <a:effectLst>
                  <a:outerShdw blurRad="38100" dist="38100" dir="2700000" algn="tl">
                    <a:srgbClr val="000000">
                      <a:alpha val="43137"/>
                    </a:srgbClr>
                  </a:outerShdw>
                </a:effectLst>
              </a:rPr>
              <a:t>αντίθεση στα χρηστά ήθη  	        δεν αναγράφεται ρητώς στο άρθρο.</a:t>
            </a:r>
          </a:p>
          <a:p>
            <a:pPr marL="457200" indent="-457200" algn="just">
              <a:buClr>
                <a:schemeClr val="bg1"/>
              </a:buClr>
              <a:buFont typeface="+mj-lt"/>
              <a:buAutoNum type="arabicPeriod"/>
            </a:pPr>
            <a:endParaRPr lang="el-GR" sz="2600" dirty="0">
              <a:effectLst>
                <a:outerShdw blurRad="38100" dist="38100" dir="2700000" algn="tl">
                  <a:srgbClr val="000000">
                    <a:alpha val="43137"/>
                  </a:srgbClr>
                </a:outerShdw>
              </a:effectLst>
            </a:endParaRPr>
          </a:p>
          <a:p>
            <a:pPr marL="0" indent="0" algn="just">
              <a:buClr>
                <a:schemeClr val="bg1"/>
              </a:buClr>
              <a:buNone/>
            </a:pPr>
            <a:r>
              <a:rPr lang="el-GR" sz="2600" dirty="0" smtClean="0">
                <a:effectLst>
                  <a:outerShdw blurRad="38100" dist="38100" dir="2700000" algn="tl">
                    <a:srgbClr val="000000">
                      <a:alpha val="43137"/>
                    </a:srgbClr>
                  </a:outerShdw>
                </a:effectLst>
              </a:rPr>
              <a:t>Ποιο</a:t>
            </a:r>
            <a:r>
              <a:rPr lang="el-GR" sz="2600" dirty="0">
                <a:effectLst>
                  <a:outerShdw blurRad="38100" dist="38100" dir="2700000" algn="tl">
                    <a:srgbClr val="000000">
                      <a:alpha val="43137"/>
                    </a:srgbClr>
                  </a:outerShdw>
                </a:effectLst>
              </a:rPr>
              <a:t>ί</a:t>
            </a:r>
            <a:r>
              <a:rPr lang="el-GR" sz="2600" dirty="0" smtClean="0">
                <a:effectLst>
                  <a:outerShdw blurRad="38100" dist="38100" dir="2700000" algn="tl">
                    <a:srgbClr val="000000">
                      <a:alpha val="43137"/>
                    </a:srgbClr>
                  </a:outerShdw>
                </a:effectLst>
              </a:rPr>
              <a:t> νομιμοποιούνται ως προς την άσκηση αναγνωριστικής αγωγής περί ακυρότητας:</a:t>
            </a:r>
          </a:p>
          <a:p>
            <a:pPr marL="0" lvl="0" indent="0" algn="just">
              <a:buNone/>
            </a:pPr>
            <a:endParaRPr lang="el-GR" sz="2600" dirty="0">
              <a:effectLst>
                <a:outerShdw blurRad="38100" dist="38100" dir="2700000" algn="tl">
                  <a:srgbClr val="000000">
                    <a:alpha val="43137"/>
                  </a:srgbClr>
                </a:outerShdw>
              </a:effectLst>
            </a:endParaRPr>
          </a:p>
          <a:p>
            <a:pPr lvl="1" algn="just">
              <a:buClrTx/>
              <a:buFont typeface="Wingdings" pitchFamily="2" charset="2"/>
              <a:buChar char="ü"/>
            </a:pPr>
            <a:r>
              <a:rPr lang="el-GR" sz="2600" dirty="0" smtClean="0">
                <a:effectLst>
                  <a:outerShdw blurRad="38100" dist="38100" dir="2700000" algn="tl">
                    <a:srgbClr val="000000">
                      <a:alpha val="43137"/>
                    </a:srgbClr>
                  </a:outerShdw>
                </a:effectLst>
              </a:rPr>
              <a:t>Οι συμβαλλόμενοι (τεκμαρτό εκ του συμφώνου έννομο συμφέρον),</a:t>
            </a:r>
          </a:p>
          <a:p>
            <a:pPr lvl="1" algn="just">
              <a:buClrTx/>
              <a:buFont typeface="Wingdings" pitchFamily="2" charset="2"/>
              <a:buChar char="ü"/>
            </a:pPr>
            <a:r>
              <a:rPr lang="el-GR" sz="2600" dirty="0" smtClean="0">
                <a:effectLst>
                  <a:outerShdw blurRad="38100" dist="38100" dir="2700000" algn="tl">
                    <a:srgbClr val="000000">
                      <a:alpha val="43137"/>
                    </a:srgbClr>
                  </a:outerShdw>
                </a:effectLst>
              </a:rPr>
              <a:t>Τρίτοι με έννομο </a:t>
            </a:r>
            <a:r>
              <a:rPr lang="el-GR" sz="2600" dirty="0">
                <a:effectLst>
                  <a:outerShdw blurRad="38100" dist="38100" dir="2700000" algn="tl">
                    <a:srgbClr val="000000">
                      <a:alpha val="43137"/>
                    </a:srgbClr>
                  </a:outerShdw>
                </a:effectLst>
              </a:rPr>
              <a:t>συμφέρον οικογενειακής/περιουσιακής φύσης (</a:t>
            </a:r>
            <a:r>
              <a:rPr lang="el-GR" sz="2600" b="1" i="1" dirty="0">
                <a:effectLst>
                  <a:outerShdw blurRad="38100" dist="38100" dir="2700000" algn="tl">
                    <a:srgbClr val="000000">
                      <a:alpha val="43137"/>
                    </a:srgbClr>
                  </a:outerShdw>
                </a:effectLst>
              </a:rPr>
              <a:t>άμεσο και </a:t>
            </a:r>
            <a:r>
              <a:rPr lang="el-GR" sz="2600" b="1" i="1" dirty="0" smtClean="0">
                <a:effectLst>
                  <a:outerShdw blurRad="38100" dist="38100" dir="2700000" algn="tl">
                    <a:srgbClr val="000000">
                      <a:alpha val="43137"/>
                    </a:srgbClr>
                  </a:outerShdw>
                </a:effectLst>
              </a:rPr>
              <a:t>σπουδαίο),</a:t>
            </a:r>
          </a:p>
          <a:p>
            <a:pPr lvl="1" algn="just">
              <a:buClrTx/>
              <a:buFont typeface="Wingdings" pitchFamily="2" charset="2"/>
              <a:buChar char="ü"/>
            </a:pPr>
            <a:r>
              <a:rPr lang="el-GR" sz="2600" dirty="0" smtClean="0">
                <a:effectLst>
                  <a:outerShdw blurRad="38100" dist="38100" dir="2700000" algn="tl">
                    <a:srgbClr val="000000">
                      <a:alpha val="43137"/>
                    </a:srgbClr>
                  </a:outerShdw>
                </a:effectLst>
              </a:rPr>
              <a:t>Ο </a:t>
            </a:r>
            <a:r>
              <a:rPr lang="el-GR" sz="2600" dirty="0">
                <a:effectLst>
                  <a:outerShdw blurRad="38100" dist="38100" dir="2700000" algn="tl">
                    <a:srgbClr val="000000">
                      <a:alpha val="43137"/>
                    </a:srgbClr>
                  </a:outerShdw>
                </a:effectLst>
              </a:rPr>
              <a:t>εισαγγελέας (αυτεπαγγέλτως – </a:t>
            </a:r>
            <a:r>
              <a:rPr lang="el-GR" sz="2600" b="1" dirty="0">
                <a:effectLst>
                  <a:outerShdw blurRad="38100" dist="38100" dir="2700000" algn="tl">
                    <a:srgbClr val="000000">
                      <a:alpha val="43137"/>
                    </a:srgbClr>
                  </a:outerShdw>
                </a:effectLst>
              </a:rPr>
              <a:t>προστασία της δημοσίας τάξης</a:t>
            </a:r>
            <a:r>
              <a:rPr lang="el-GR" sz="2600" dirty="0" smtClean="0">
                <a:effectLst>
                  <a:outerShdw blurRad="38100" dist="38100" dir="2700000" algn="tl">
                    <a:srgbClr val="000000">
                      <a:alpha val="43137"/>
                    </a:srgbClr>
                  </a:outerShdw>
                </a:effectLst>
              </a:rPr>
              <a:t>).</a:t>
            </a:r>
          </a:p>
          <a:p>
            <a:pPr marL="411480" lvl="1" indent="0" algn="just">
              <a:buClrTx/>
              <a:buNone/>
            </a:pPr>
            <a:endParaRPr lang="el-GR" sz="2600" dirty="0" smtClean="0">
              <a:effectLst>
                <a:outerShdw blurRad="38100" dist="38100" dir="2700000" algn="tl">
                  <a:srgbClr val="000000">
                    <a:alpha val="43137"/>
                  </a:srgbClr>
                </a:outerShdw>
              </a:effectLst>
            </a:endParaRPr>
          </a:p>
          <a:p>
            <a:pPr marL="0" lvl="1" indent="0" algn="just">
              <a:buClrTx/>
              <a:buNone/>
            </a:pPr>
            <a:r>
              <a:rPr lang="el-GR" sz="2600" dirty="0" smtClean="0">
                <a:effectLst>
                  <a:outerShdw blurRad="38100" dist="38100" dir="2700000" algn="tl">
                    <a:srgbClr val="000000">
                      <a:alpha val="43137"/>
                    </a:srgbClr>
                  </a:outerShdw>
                </a:effectLst>
              </a:rPr>
              <a:t>Απαιτείται: </a:t>
            </a:r>
            <a:r>
              <a:rPr lang="el-GR" sz="2600" b="1" dirty="0" smtClean="0">
                <a:effectLst>
                  <a:outerShdw blurRad="38100" dist="38100" dir="2700000" algn="tl">
                    <a:srgbClr val="000000">
                      <a:alpha val="43137"/>
                    </a:srgbClr>
                  </a:outerShdw>
                </a:effectLst>
              </a:rPr>
              <a:t>αμετάκλητη </a:t>
            </a:r>
            <a:r>
              <a:rPr lang="el-GR" sz="2600" dirty="0" smtClean="0">
                <a:effectLst>
                  <a:outerShdw blurRad="38100" dist="38100" dir="2700000" algn="tl">
                    <a:srgbClr val="000000">
                      <a:alpha val="43137"/>
                    </a:srgbClr>
                  </a:outerShdw>
                </a:effectLst>
              </a:rPr>
              <a:t>δικαστική απόφαση που αίρει αναδρομικώς τα αποτελέσματα του συμφώνου, </a:t>
            </a:r>
            <a:r>
              <a:rPr lang="el-GR" sz="2600" b="1" dirty="0" smtClean="0">
                <a:effectLst>
                  <a:outerShdw blurRad="38100" dist="38100" dir="2700000" algn="tl">
                    <a:srgbClr val="000000">
                      <a:alpha val="43137"/>
                    </a:srgbClr>
                  </a:outerShdw>
                </a:effectLst>
              </a:rPr>
              <a:t>πλην του τεκμηρίου πατρότητας (άρθρο 3 § 3 εδ. β’).</a:t>
            </a:r>
            <a:endParaRPr lang="el-GR" sz="2600" b="1" dirty="0">
              <a:effectLst>
                <a:outerShdw blurRad="38100" dist="38100" dir="2700000" algn="tl">
                  <a:srgbClr val="000000">
                    <a:alpha val="43137"/>
                  </a:srgbClr>
                </a:outerShdw>
              </a:effectLst>
            </a:endParaRPr>
          </a:p>
          <a:p>
            <a:pPr marL="0" lvl="0" indent="0">
              <a:buNone/>
            </a:pPr>
            <a:endParaRPr lang="el-GR" sz="2000" dirty="0" smtClean="0"/>
          </a:p>
          <a:p>
            <a:pPr lvl="0"/>
            <a:endParaRPr lang="el-GR" sz="2000" dirty="0"/>
          </a:p>
          <a:p>
            <a:endParaRPr lang="el-GR" sz="2000" dirty="0"/>
          </a:p>
          <a:p>
            <a:pPr marL="0" indent="0">
              <a:buNone/>
            </a:pPr>
            <a:endParaRPr lang="el-GR" sz="2000" u="sng" dirty="0">
              <a:effectLst>
                <a:outerShdw blurRad="38100" dist="38100" dir="2700000" algn="tl">
                  <a:srgbClr val="000000">
                    <a:alpha val="43137"/>
                  </a:srgbClr>
                </a:outerShdw>
              </a:effectLst>
            </a:endParaRPr>
          </a:p>
        </p:txBody>
      </p:sp>
      <p:sp>
        <p:nvSpPr>
          <p:cNvPr id="2" name="Right Arrow 1"/>
          <p:cNvSpPr/>
          <p:nvPr/>
        </p:nvSpPr>
        <p:spPr>
          <a:xfrm>
            <a:off x="4211960" y="1798791"/>
            <a:ext cx="504056" cy="2880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Footer Placeholder 2"/>
          <p:cNvSpPr>
            <a:spLocks noGrp="1"/>
          </p:cNvSpPr>
          <p:nvPr>
            <p:ph type="ftr" sz="quarter" idx="11"/>
          </p:nvPr>
        </p:nvSpPr>
        <p:spPr/>
        <p:txBody>
          <a:bodyPr/>
          <a:lstStyle/>
          <a:p>
            <a:r>
              <a:rPr lang="el-GR" dirty="0" smtClean="0">
                <a:solidFill>
                  <a:schemeClr val="bg1"/>
                </a:solidFill>
              </a:rPr>
              <a:t>Σύμφωνο Συμβίωσης</a:t>
            </a:r>
            <a:endParaRPr lang="el-GR" dirty="0">
              <a:solidFill>
                <a:schemeClr val="bg1"/>
              </a:solidFill>
            </a:endParaRPr>
          </a:p>
        </p:txBody>
      </p:sp>
      <p:sp>
        <p:nvSpPr>
          <p:cNvPr id="4" name="Slide Number Placeholder 3"/>
          <p:cNvSpPr>
            <a:spLocks noGrp="1"/>
          </p:cNvSpPr>
          <p:nvPr>
            <p:ph type="sldNum" sz="quarter" idx="12"/>
          </p:nvPr>
        </p:nvSpPr>
        <p:spPr/>
        <p:txBody>
          <a:bodyPr/>
          <a:lstStyle/>
          <a:p>
            <a:r>
              <a:rPr lang="el-GR" dirty="0" smtClean="0">
                <a:solidFill>
                  <a:schemeClr val="bg1"/>
                </a:solidFill>
              </a:rPr>
              <a:t>8</a:t>
            </a:r>
            <a:endParaRPr lang="el-GR" dirty="0">
              <a:solidFill>
                <a:schemeClr val="bg1"/>
              </a:solidFill>
            </a:endParaRPr>
          </a:p>
        </p:txBody>
      </p:sp>
    </p:spTree>
    <p:extLst>
      <p:ext uri="{BB962C8B-B14F-4D97-AF65-F5344CB8AC3E}">
        <p14:creationId xmlns:p14="http://schemas.microsoft.com/office/powerpoint/2010/main" val="3975927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476673"/>
            <a:ext cx="7745505" cy="5649490"/>
          </a:xfrm>
        </p:spPr>
        <p:txBody>
          <a:bodyPr>
            <a:normAutofit/>
          </a:bodyPr>
          <a:lstStyle/>
          <a:p>
            <a:pPr marL="0" indent="0">
              <a:buNone/>
            </a:pPr>
            <a:r>
              <a:rPr lang="el-GR" sz="2000" u="sng" dirty="0" smtClean="0">
                <a:effectLst>
                  <a:outerShdw blurRad="38100" dist="38100" dir="2700000" algn="tl">
                    <a:srgbClr val="000000">
                      <a:alpha val="43137"/>
                    </a:srgbClr>
                  </a:outerShdw>
                </a:effectLst>
              </a:rPr>
              <a:t>Επώνυμο</a:t>
            </a:r>
          </a:p>
          <a:p>
            <a:pPr marL="0" indent="0">
              <a:buNone/>
            </a:pPr>
            <a:endParaRPr lang="el-GR" sz="2000" u="sng" dirty="0" smtClean="0">
              <a:effectLst>
                <a:outerShdw blurRad="38100" dist="38100" dir="2700000" algn="tl">
                  <a:srgbClr val="000000">
                    <a:alpha val="43137"/>
                  </a:srgbClr>
                </a:outerShdw>
              </a:effectLst>
            </a:endParaRPr>
          </a:p>
          <a:p>
            <a:pPr marL="0" indent="0" algn="just">
              <a:buNone/>
            </a:pPr>
            <a:r>
              <a:rPr lang="el-GR" sz="1800" dirty="0" smtClean="0">
                <a:effectLst>
                  <a:outerShdw blurRad="38100" dist="38100" dir="2700000" algn="tl">
                    <a:srgbClr val="000000">
                      <a:alpha val="43137"/>
                    </a:srgbClr>
                  </a:outerShdw>
                </a:effectLst>
              </a:rPr>
              <a:t>Άρθρο </a:t>
            </a:r>
            <a:r>
              <a:rPr lang="el-GR" sz="1800" dirty="0">
                <a:effectLst>
                  <a:outerShdw blurRad="38100" dist="38100" dir="2700000" algn="tl">
                    <a:srgbClr val="000000">
                      <a:alpha val="43137"/>
                    </a:srgbClr>
                  </a:outerShdw>
                </a:effectLst>
              </a:rPr>
              <a:t>4 </a:t>
            </a:r>
            <a:r>
              <a:rPr lang="el-GR" sz="1800" dirty="0" smtClean="0">
                <a:effectLst>
                  <a:outerShdw blurRad="38100" dist="38100" dir="2700000" algn="tl">
                    <a:srgbClr val="000000">
                      <a:alpha val="43137"/>
                    </a:srgbClr>
                  </a:outerShdw>
                </a:effectLst>
                <a:sym typeface="Wingdings" pitchFamily="2" charset="2"/>
              </a:rPr>
              <a:t> </a:t>
            </a:r>
            <a:r>
              <a:rPr lang="el-GR" sz="1800" dirty="0" smtClean="0">
                <a:effectLst>
                  <a:outerShdw blurRad="38100" dist="38100" dir="2700000" algn="tl">
                    <a:srgbClr val="000000">
                      <a:alpha val="43137"/>
                    </a:srgbClr>
                  </a:outerShdw>
                </a:effectLst>
              </a:rPr>
              <a:t>διάταξη </a:t>
            </a:r>
            <a:r>
              <a:rPr lang="el-GR" sz="1800" dirty="0">
                <a:effectLst>
                  <a:outerShdw blurRad="38100" dist="38100" dir="2700000" algn="tl">
                    <a:srgbClr val="000000">
                      <a:alpha val="43137"/>
                    </a:srgbClr>
                  </a:outerShdw>
                </a:effectLst>
              </a:rPr>
              <a:t>ανάλογη του άρθρου </a:t>
            </a:r>
            <a:r>
              <a:rPr lang="el-GR" sz="1800" b="1" dirty="0">
                <a:effectLst>
                  <a:outerShdw blurRad="38100" dist="38100" dir="2700000" algn="tl">
                    <a:srgbClr val="000000">
                      <a:alpha val="43137"/>
                    </a:srgbClr>
                  </a:outerShdw>
                </a:effectLst>
              </a:rPr>
              <a:t>1388 ΑΚ </a:t>
            </a:r>
            <a:r>
              <a:rPr lang="el-GR" sz="1800" dirty="0">
                <a:effectLst>
                  <a:outerShdw blurRad="38100" dist="38100" dir="2700000" algn="tl">
                    <a:srgbClr val="000000">
                      <a:alpha val="43137"/>
                    </a:srgbClr>
                  </a:outerShdw>
                </a:effectLst>
              </a:rPr>
              <a:t>(τροποποιήθηκε με το άρθρο 28 του Ν. 3719/2008).</a:t>
            </a:r>
          </a:p>
          <a:p>
            <a:pPr marL="0" indent="0" algn="just">
              <a:buNone/>
            </a:pPr>
            <a:endParaRPr lang="el-GR" sz="1800" b="1" dirty="0" smtClean="0">
              <a:effectLst>
                <a:outerShdw blurRad="38100" dist="38100" dir="2700000" algn="tl">
                  <a:srgbClr val="000000">
                    <a:alpha val="43137"/>
                  </a:srgbClr>
                </a:outerShdw>
              </a:effectLst>
            </a:endParaRPr>
          </a:p>
          <a:p>
            <a:pPr marL="0" indent="0" algn="r">
              <a:buNone/>
            </a:pPr>
            <a:r>
              <a:rPr lang="el-GR" sz="1800" dirty="0" smtClean="0">
                <a:effectLst>
                  <a:outerShdw blurRad="38100" dist="38100" dir="2700000" algn="tl">
                    <a:srgbClr val="000000">
                      <a:alpha val="43137"/>
                    </a:srgbClr>
                  </a:outerShdw>
                </a:effectLst>
              </a:rPr>
              <a:t>                               Κανόνας </a:t>
            </a:r>
            <a:r>
              <a:rPr lang="el-GR" sz="1800" b="1" dirty="0">
                <a:effectLst>
                  <a:outerShdw blurRad="38100" dist="38100" dir="2700000" algn="tl">
                    <a:srgbClr val="000000">
                      <a:alpha val="43137"/>
                    </a:srgbClr>
                  </a:outerShdw>
                </a:effectLst>
              </a:rPr>
              <a:t>αναγκαστικού</a:t>
            </a:r>
            <a:r>
              <a:rPr lang="el-GR" sz="1800" dirty="0">
                <a:effectLst>
                  <a:outerShdw blurRad="38100" dist="38100" dir="2700000" algn="tl">
                    <a:srgbClr val="000000">
                      <a:alpha val="43137"/>
                    </a:srgbClr>
                  </a:outerShdw>
                </a:effectLst>
              </a:rPr>
              <a:t> </a:t>
            </a:r>
            <a:r>
              <a:rPr lang="el-GR" sz="1800" dirty="0" smtClean="0">
                <a:effectLst>
                  <a:outerShdw blurRad="38100" dist="38100" dir="2700000" algn="tl">
                    <a:srgbClr val="000000">
                      <a:alpha val="43137"/>
                    </a:srgbClr>
                  </a:outerShdw>
                </a:effectLst>
              </a:rPr>
              <a:t>δικαίου (καθιέρωσε </a:t>
            </a:r>
            <a:r>
              <a:rPr lang="el-GR" sz="1800" dirty="0">
                <a:effectLst>
                  <a:outerShdw blurRad="38100" dist="38100" dir="2700000" algn="tl">
                    <a:srgbClr val="000000">
                      <a:alpha val="43137"/>
                    </a:srgbClr>
                  </a:outerShdw>
                </a:effectLst>
              </a:rPr>
              <a:t>το </a:t>
            </a:r>
            <a:r>
              <a:rPr lang="el-GR" sz="1800" dirty="0" smtClean="0">
                <a:effectLst>
                  <a:outerShdw blurRad="38100" dist="38100" dir="2700000" algn="tl">
                    <a:srgbClr val="000000">
                      <a:alpha val="43137"/>
                    </a:srgbClr>
                  </a:outerShdw>
                </a:effectLst>
              </a:rPr>
              <a:t>                          αμετάβλητο/ανεπηρέαστο  </a:t>
            </a:r>
            <a:r>
              <a:rPr lang="el-GR" sz="1800" dirty="0">
                <a:effectLst>
                  <a:outerShdw blurRad="38100" dist="38100" dir="2700000" algn="tl">
                    <a:srgbClr val="000000">
                      <a:alpha val="43137"/>
                    </a:srgbClr>
                  </a:outerShdw>
                </a:effectLst>
              </a:rPr>
              <a:t>του </a:t>
            </a:r>
            <a:r>
              <a:rPr lang="el-GR" sz="1800" dirty="0" smtClean="0">
                <a:effectLst>
                  <a:outerShdw blurRad="38100" dist="38100" dir="2700000" algn="tl">
                    <a:srgbClr val="000000">
                      <a:alpha val="43137"/>
                    </a:srgbClr>
                  </a:outerShdw>
                </a:effectLst>
              </a:rPr>
              <a:t>επωνύμου)</a:t>
            </a:r>
          </a:p>
          <a:p>
            <a:pPr marL="0" indent="0" algn="just">
              <a:buNone/>
            </a:pPr>
            <a:endParaRPr lang="el-GR" sz="1800" dirty="0" smtClean="0"/>
          </a:p>
          <a:p>
            <a:pPr algn="just">
              <a:buClr>
                <a:schemeClr val="tx1"/>
              </a:buClr>
              <a:buFont typeface="Arial" pitchFamily="34" charset="0"/>
              <a:buChar char="•"/>
            </a:pPr>
            <a:r>
              <a:rPr lang="el-GR" sz="1800" dirty="0" smtClean="0">
                <a:effectLst>
                  <a:outerShdw blurRad="38100" dist="38100" dir="2700000" algn="tl">
                    <a:srgbClr val="000000">
                      <a:alpha val="43137"/>
                    </a:srgbClr>
                  </a:outerShdw>
                </a:effectLst>
              </a:rPr>
              <a:t>Ευχέρεια </a:t>
            </a:r>
            <a:r>
              <a:rPr lang="el-GR" sz="1800" dirty="0">
                <a:effectLst>
                  <a:outerShdw blurRad="38100" dist="38100" dir="2700000" algn="tl">
                    <a:srgbClr val="000000">
                      <a:alpha val="43137"/>
                    </a:srgbClr>
                  </a:outerShdw>
                </a:effectLst>
              </a:rPr>
              <a:t>χρήσης του επωνύμου στις </a:t>
            </a:r>
            <a:r>
              <a:rPr lang="el-GR" sz="1800" b="1" dirty="0">
                <a:effectLst>
                  <a:outerShdw blurRad="38100" dist="38100" dir="2700000" algn="tl">
                    <a:srgbClr val="000000">
                      <a:alpha val="43137"/>
                    </a:srgbClr>
                  </a:outerShdw>
                </a:effectLst>
              </a:rPr>
              <a:t>κοινωνικές</a:t>
            </a:r>
            <a:r>
              <a:rPr lang="el-GR" sz="1800" dirty="0">
                <a:effectLst>
                  <a:outerShdw blurRad="38100" dist="38100" dir="2700000" algn="tl">
                    <a:srgbClr val="000000">
                      <a:alpha val="43137"/>
                    </a:srgbClr>
                  </a:outerShdw>
                </a:effectLst>
              </a:rPr>
              <a:t> </a:t>
            </a:r>
            <a:r>
              <a:rPr lang="el-GR" sz="1800" dirty="0" smtClean="0">
                <a:effectLst>
                  <a:outerShdw blurRad="38100" dist="38100" dir="2700000" algn="tl">
                    <a:srgbClr val="000000">
                      <a:alpha val="43137"/>
                    </a:srgbClr>
                  </a:outerShdw>
                </a:effectLst>
              </a:rPr>
              <a:t>σχέσεις (είτε του ενός συμβαλλομένου, είτε του άλλου, είτε συνδυασμό αυτών).</a:t>
            </a:r>
          </a:p>
          <a:p>
            <a:pPr algn="just">
              <a:buClr>
                <a:schemeClr val="tx1"/>
              </a:buClr>
              <a:buFont typeface="Arial" pitchFamily="34" charset="0"/>
              <a:buChar char="•"/>
            </a:pPr>
            <a:r>
              <a:rPr lang="el-GR" sz="1800" dirty="0" smtClean="0">
                <a:effectLst>
                  <a:outerShdw blurRad="38100" dist="38100" dir="2700000" algn="tl">
                    <a:srgbClr val="000000">
                      <a:alpha val="43137"/>
                    </a:srgbClr>
                  </a:outerShdw>
                </a:effectLst>
              </a:rPr>
              <a:t>Συνιστά δικαίωμα, όχι υποχρέωση</a:t>
            </a:r>
            <a:r>
              <a:rPr lang="el-GR" sz="1800" dirty="0">
                <a:effectLst>
                  <a:outerShdw blurRad="38100" dist="38100" dir="2700000" algn="tl">
                    <a:srgbClr val="000000">
                      <a:alpha val="43137"/>
                    </a:srgbClr>
                  </a:outerShdw>
                </a:effectLst>
              </a:rPr>
              <a:t>.</a:t>
            </a:r>
          </a:p>
          <a:p>
            <a:pPr algn="just">
              <a:buClr>
                <a:schemeClr val="tx1"/>
              </a:buClr>
              <a:buFont typeface="Arial" pitchFamily="34" charset="0"/>
              <a:buChar char="•"/>
            </a:pPr>
            <a:r>
              <a:rPr lang="el-GR" sz="1800" dirty="0" smtClean="0">
                <a:effectLst>
                  <a:outerShdw blurRad="38100" dist="38100" dir="2700000" algn="tl">
                    <a:srgbClr val="000000">
                      <a:alpha val="43137"/>
                    </a:srgbClr>
                  </a:outerShdw>
                </a:effectLst>
              </a:rPr>
              <a:t>Συγκατάθεση </a:t>
            </a:r>
            <a:r>
              <a:rPr lang="el-GR" sz="1800" dirty="0">
                <a:effectLst>
                  <a:outerShdw blurRad="38100" dist="38100" dir="2700000" algn="tl">
                    <a:srgbClr val="000000">
                      <a:alpha val="43137"/>
                    </a:srgbClr>
                  </a:outerShdw>
                </a:effectLst>
              </a:rPr>
              <a:t>στη χρήση του κατόχου του επωνύμου, σε άλλη περίπτωση </a:t>
            </a:r>
            <a:r>
              <a:rPr lang="el-GR" sz="1800" dirty="0" smtClean="0">
                <a:effectLst>
                  <a:outerShdw blurRad="38100" dist="38100" dir="2700000" algn="tl">
                    <a:srgbClr val="000000">
                      <a:alpha val="43137"/>
                    </a:srgbClr>
                  </a:outerShdw>
                </a:effectLst>
                <a:sym typeface="Wingdings" pitchFamily="2" charset="2"/>
              </a:rPr>
              <a:t> </a:t>
            </a:r>
            <a:r>
              <a:rPr lang="el-GR" sz="1800" b="1" dirty="0" smtClean="0">
                <a:effectLst>
                  <a:outerShdw blurRad="38100" dist="38100" dir="2700000" algn="tl">
                    <a:srgbClr val="000000">
                      <a:alpha val="43137"/>
                    </a:srgbClr>
                  </a:outerShdw>
                </a:effectLst>
              </a:rPr>
              <a:t>ΑΚ 58</a:t>
            </a:r>
          </a:p>
          <a:p>
            <a:pPr marL="0" indent="0" algn="just">
              <a:buClr>
                <a:schemeClr val="tx1"/>
              </a:buClr>
              <a:buNone/>
            </a:pPr>
            <a:endParaRPr lang="el-GR" sz="1800" b="1" dirty="0">
              <a:effectLst>
                <a:outerShdw blurRad="38100" dist="38100" dir="2700000" algn="tl">
                  <a:srgbClr val="000000">
                    <a:alpha val="43137"/>
                  </a:srgbClr>
                </a:outerShdw>
              </a:effectLst>
            </a:endParaRPr>
          </a:p>
          <a:p>
            <a:pPr marL="0" indent="0" algn="just">
              <a:buNone/>
            </a:pPr>
            <a:r>
              <a:rPr lang="el-GR" sz="2000" dirty="0" smtClean="0">
                <a:effectLst>
                  <a:outerShdw blurRad="38100" dist="38100" dir="2700000" algn="tl">
                    <a:srgbClr val="000000">
                      <a:alpha val="43137"/>
                    </a:srgbClr>
                  </a:outerShdw>
                </a:effectLst>
              </a:rPr>
              <a:t>Ο Αστικός Κώδικας δίνει </a:t>
            </a:r>
            <a:r>
              <a:rPr lang="el-GR" sz="2000" dirty="0">
                <a:effectLst>
                  <a:outerShdw blurRad="38100" dist="38100" dir="2700000" algn="tl">
                    <a:srgbClr val="000000">
                      <a:alpha val="43137"/>
                    </a:srgbClr>
                  </a:outerShdw>
                </a:effectLst>
              </a:rPr>
              <a:t>τη δυνατότητα χρήσης του επωνύμου και στις </a:t>
            </a:r>
            <a:r>
              <a:rPr lang="el-GR" sz="2000" b="1" dirty="0">
                <a:effectLst>
                  <a:outerShdw blurRad="38100" dist="38100" dir="2700000" algn="tl">
                    <a:srgbClr val="000000">
                      <a:alpha val="43137"/>
                    </a:srgbClr>
                  </a:outerShdw>
                </a:effectLst>
              </a:rPr>
              <a:t>έννομες </a:t>
            </a:r>
            <a:r>
              <a:rPr lang="el-GR" sz="2000" b="1" dirty="0" smtClean="0">
                <a:effectLst>
                  <a:outerShdw blurRad="38100" dist="38100" dir="2700000" algn="tl">
                    <a:srgbClr val="000000">
                      <a:alpha val="43137"/>
                    </a:srgbClr>
                  </a:outerShdw>
                </a:effectLst>
              </a:rPr>
              <a:t>σχέσεις (άρθρο 1388) </a:t>
            </a:r>
          </a:p>
          <a:p>
            <a:pPr marL="0" indent="0" algn="just">
              <a:buNone/>
            </a:pPr>
            <a:r>
              <a:rPr lang="el-GR" sz="2000" b="1" dirty="0" smtClean="0">
                <a:effectLst>
                  <a:outerShdw blurRad="38100" dist="38100" dir="2700000" algn="tl">
                    <a:srgbClr val="000000">
                      <a:alpha val="43137"/>
                    </a:srgbClr>
                  </a:outerShdw>
                </a:effectLst>
                <a:sym typeface="Wingdings" pitchFamily="2" charset="2"/>
              </a:rPr>
              <a:t> </a:t>
            </a:r>
            <a:r>
              <a:rPr lang="el-GR" sz="2000" b="1" dirty="0" smtClean="0">
                <a:effectLst>
                  <a:outerShdw blurRad="38100" dist="38100" dir="2700000" algn="tl">
                    <a:srgbClr val="000000">
                      <a:alpha val="43137"/>
                    </a:srgbClr>
                  </a:outerShdw>
                </a:effectLst>
              </a:rPr>
              <a:t>Ισχύει ΜΟΝΟ για το γάμο</a:t>
            </a:r>
            <a:endParaRPr lang="el-GR" sz="2000" b="1" dirty="0">
              <a:effectLst>
                <a:outerShdw blurRad="38100" dist="38100" dir="2700000" algn="tl">
                  <a:srgbClr val="000000">
                    <a:alpha val="43137"/>
                  </a:srgbClr>
                </a:outerShdw>
              </a:effectLst>
            </a:endParaRPr>
          </a:p>
          <a:p>
            <a:pPr marL="0" indent="0">
              <a:buNone/>
            </a:pPr>
            <a:endParaRPr lang="el-GR" dirty="0"/>
          </a:p>
        </p:txBody>
      </p:sp>
      <p:sp>
        <p:nvSpPr>
          <p:cNvPr id="4" name="Down Arrow 3"/>
          <p:cNvSpPr/>
          <p:nvPr/>
        </p:nvSpPr>
        <p:spPr>
          <a:xfrm>
            <a:off x="5826932" y="1550015"/>
            <a:ext cx="504056" cy="504056"/>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Footer Placeholder 2"/>
          <p:cNvSpPr>
            <a:spLocks noGrp="1"/>
          </p:cNvSpPr>
          <p:nvPr>
            <p:ph type="ftr" sz="quarter" idx="11"/>
          </p:nvPr>
        </p:nvSpPr>
        <p:spPr/>
        <p:txBody>
          <a:bodyPr/>
          <a:lstStyle/>
          <a:p>
            <a:r>
              <a:rPr lang="el-GR" dirty="0" smtClean="0">
                <a:solidFill>
                  <a:schemeClr val="bg1"/>
                </a:solidFill>
              </a:rPr>
              <a:t>Σύμφωνο Συμβίωσης</a:t>
            </a:r>
            <a:endParaRPr lang="el-GR" dirty="0">
              <a:solidFill>
                <a:schemeClr val="bg1"/>
              </a:solidFill>
            </a:endParaRPr>
          </a:p>
        </p:txBody>
      </p:sp>
      <p:sp>
        <p:nvSpPr>
          <p:cNvPr id="5" name="Slide Number Placeholder 4"/>
          <p:cNvSpPr>
            <a:spLocks noGrp="1"/>
          </p:cNvSpPr>
          <p:nvPr>
            <p:ph type="sldNum" sz="quarter" idx="12"/>
          </p:nvPr>
        </p:nvSpPr>
        <p:spPr/>
        <p:txBody>
          <a:bodyPr/>
          <a:lstStyle/>
          <a:p>
            <a:r>
              <a:rPr lang="el-GR" dirty="0" smtClean="0">
                <a:solidFill>
                  <a:schemeClr val="bg1"/>
                </a:solidFill>
              </a:rPr>
              <a:t>9</a:t>
            </a:r>
            <a:endParaRPr lang="el-GR" dirty="0">
              <a:solidFill>
                <a:schemeClr val="bg1"/>
              </a:solidFill>
            </a:endParaRPr>
          </a:p>
        </p:txBody>
      </p:sp>
    </p:spTree>
    <p:extLst>
      <p:ext uri="{BB962C8B-B14F-4D97-AF65-F5344CB8AC3E}">
        <p14:creationId xmlns:p14="http://schemas.microsoft.com/office/powerpoint/2010/main" val="2423709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99247" y="476673"/>
            <a:ext cx="7745505" cy="5649490"/>
          </a:xfrm>
        </p:spPr>
        <p:txBody>
          <a:bodyPr>
            <a:normAutofit fontScale="70000" lnSpcReduction="20000"/>
          </a:bodyPr>
          <a:lstStyle/>
          <a:p>
            <a:pPr marL="0" lvl="0" indent="0">
              <a:buNone/>
            </a:pPr>
            <a:r>
              <a:rPr lang="el-GR" sz="2900" u="sng" dirty="0">
                <a:effectLst>
                  <a:outerShdw blurRad="38100" dist="38100" dir="2700000" algn="tl">
                    <a:srgbClr val="000000">
                      <a:alpha val="43137"/>
                    </a:srgbClr>
                  </a:outerShdw>
                </a:effectLst>
              </a:rPr>
              <a:t>Τ</a:t>
            </a:r>
            <a:r>
              <a:rPr lang="el-GR" sz="2900" u="sng" dirty="0" smtClean="0">
                <a:effectLst>
                  <a:outerShdw blurRad="38100" dist="38100" dir="2700000" algn="tl">
                    <a:srgbClr val="000000">
                      <a:alpha val="43137"/>
                    </a:srgbClr>
                  </a:outerShdw>
                </a:effectLst>
              </a:rPr>
              <a:t>εκμήριο Πατρότητας</a:t>
            </a:r>
          </a:p>
          <a:p>
            <a:pPr marL="0" lvl="0" indent="0">
              <a:buNone/>
            </a:pPr>
            <a:endParaRPr lang="el-GR" dirty="0"/>
          </a:p>
          <a:p>
            <a:pPr marL="0" lvl="0" indent="0" algn="just">
              <a:buNone/>
            </a:pPr>
            <a:r>
              <a:rPr lang="el-GR" sz="2900" dirty="0" smtClean="0">
                <a:effectLst>
                  <a:outerShdw blurRad="38100" dist="38100" dir="2700000" algn="tl">
                    <a:srgbClr val="000000">
                      <a:alpha val="43137"/>
                    </a:srgbClr>
                  </a:outerShdw>
                </a:effectLst>
              </a:rPr>
              <a:t>Άρθρο 9 </a:t>
            </a:r>
            <a:r>
              <a:rPr lang="el-GR" sz="2900" dirty="0">
                <a:effectLst>
                  <a:outerShdw blurRad="38100" dist="38100" dir="2700000" algn="tl">
                    <a:srgbClr val="000000">
                      <a:alpha val="43137"/>
                    </a:srgbClr>
                  </a:outerShdw>
                </a:effectLst>
                <a:sym typeface="Wingdings"/>
              </a:rPr>
              <a:t></a:t>
            </a:r>
            <a:r>
              <a:rPr lang="el-GR" sz="2900" dirty="0">
                <a:effectLst>
                  <a:outerShdw blurRad="38100" dist="38100" dir="2700000" algn="tl">
                    <a:srgbClr val="000000">
                      <a:alpha val="43137"/>
                    </a:srgbClr>
                  </a:outerShdw>
                </a:effectLst>
              </a:rPr>
              <a:t> τεκμήριο πατρότητας κατά τη διάρκεια του συμφώνου ή 300 μέρες μετά τη λύση του συμφώνου ή την αναγνώριση της ακυρότητάς </a:t>
            </a:r>
            <a:r>
              <a:rPr lang="el-GR" sz="2900" dirty="0" smtClean="0">
                <a:effectLst>
                  <a:outerShdw blurRad="38100" dist="38100" dir="2700000" algn="tl">
                    <a:srgbClr val="000000">
                      <a:alpha val="43137"/>
                    </a:srgbClr>
                  </a:outerShdw>
                </a:effectLst>
              </a:rPr>
              <a:t>του </a:t>
            </a:r>
            <a:r>
              <a:rPr lang="el-GR" sz="2900" i="1" dirty="0" smtClean="0">
                <a:effectLst>
                  <a:outerShdw blurRad="38100" dist="38100" dir="2700000" algn="tl">
                    <a:srgbClr val="000000">
                      <a:alpha val="43137"/>
                    </a:srgbClr>
                  </a:outerShdw>
                </a:effectLst>
              </a:rPr>
              <a:t>(ρύθμιση ανάλογη </a:t>
            </a:r>
            <a:r>
              <a:rPr lang="el-GR" sz="2900" i="1" dirty="0">
                <a:effectLst>
                  <a:outerShdw blurRad="38100" dist="38100" dir="2700000" algn="tl">
                    <a:srgbClr val="000000">
                      <a:alpha val="43137"/>
                    </a:srgbClr>
                  </a:outerShdw>
                </a:effectLst>
              </a:rPr>
              <a:t>με το γάμο </a:t>
            </a:r>
            <a:r>
              <a:rPr lang="el-GR" sz="2900" i="1" dirty="0" smtClean="0">
                <a:effectLst>
                  <a:outerShdw blurRad="38100" dist="38100" dir="2700000" algn="tl">
                    <a:srgbClr val="000000">
                      <a:alpha val="43137"/>
                    </a:srgbClr>
                  </a:outerShdw>
                </a:effectLst>
              </a:rPr>
              <a:t>ΑΚ 1465 § 1).</a:t>
            </a:r>
          </a:p>
          <a:p>
            <a:pPr marL="0" lvl="0" indent="0" algn="just">
              <a:buNone/>
            </a:pPr>
            <a:endParaRPr lang="el-GR" sz="2900" i="1" dirty="0">
              <a:effectLst>
                <a:outerShdw blurRad="38100" dist="38100" dir="2700000" algn="tl">
                  <a:srgbClr val="000000">
                    <a:alpha val="43137"/>
                  </a:srgbClr>
                </a:outerShdw>
              </a:effectLst>
            </a:endParaRPr>
          </a:p>
          <a:p>
            <a:pPr lvl="0" algn="just">
              <a:buClr>
                <a:schemeClr val="tx1"/>
              </a:buClr>
              <a:buFont typeface="Wingdings" pitchFamily="2" charset="2"/>
              <a:buChar char="ü"/>
            </a:pPr>
            <a:r>
              <a:rPr lang="el-GR" sz="2900" dirty="0">
                <a:effectLst>
                  <a:outerShdw blurRad="38100" dist="38100" dir="2700000" algn="tl">
                    <a:srgbClr val="000000">
                      <a:alpha val="43137"/>
                    </a:srgbClr>
                  </a:outerShdw>
                </a:effectLst>
              </a:rPr>
              <a:t>Διάταξη αναγκαστικού </a:t>
            </a:r>
            <a:r>
              <a:rPr lang="el-GR" sz="2900" dirty="0" smtClean="0">
                <a:effectLst>
                  <a:outerShdw blurRad="38100" dist="38100" dir="2700000" algn="tl">
                    <a:srgbClr val="000000">
                      <a:alpha val="43137"/>
                    </a:srgbClr>
                  </a:outerShdw>
                </a:effectLst>
              </a:rPr>
              <a:t>δικαίου.</a:t>
            </a:r>
          </a:p>
          <a:p>
            <a:pPr lvl="0" algn="just">
              <a:buClr>
                <a:schemeClr val="tx1"/>
              </a:buClr>
              <a:buFont typeface="Wingdings" pitchFamily="2" charset="2"/>
              <a:buChar char="ü"/>
            </a:pPr>
            <a:r>
              <a:rPr lang="el-GR" sz="2900" dirty="0" smtClean="0">
                <a:effectLst>
                  <a:outerShdw blurRad="38100" dist="38100" dir="2700000" algn="tl">
                    <a:srgbClr val="000000">
                      <a:alpha val="43137"/>
                    </a:srgbClr>
                  </a:outerShdw>
                </a:effectLst>
              </a:rPr>
              <a:t>Έννομη </a:t>
            </a:r>
            <a:r>
              <a:rPr lang="el-GR" sz="2900" dirty="0">
                <a:effectLst>
                  <a:outerShdw blurRad="38100" dist="38100" dir="2700000" algn="tl">
                    <a:srgbClr val="000000">
                      <a:alpha val="43137"/>
                    </a:srgbClr>
                  </a:outerShdw>
                </a:effectLst>
              </a:rPr>
              <a:t>επιροή </a:t>
            </a:r>
            <a:r>
              <a:rPr lang="el-GR" sz="2900" dirty="0" smtClean="0">
                <a:effectLst>
                  <a:outerShdw blurRad="38100" dist="38100" dir="2700000" algn="tl">
                    <a:srgbClr val="000000">
                      <a:alpha val="43137"/>
                    </a:srgbClr>
                  </a:outerShdw>
                </a:effectLst>
              </a:rPr>
              <a:t>έχει μόνο </a:t>
            </a:r>
            <a:r>
              <a:rPr lang="el-GR" sz="2900" dirty="0">
                <a:effectLst>
                  <a:outerShdw blurRad="38100" dist="38100" dir="2700000" algn="tl">
                    <a:srgbClr val="000000">
                      <a:alpha val="43137"/>
                    </a:srgbClr>
                  </a:outerShdw>
                </a:effectLst>
              </a:rPr>
              <a:t>το γεγονός </a:t>
            </a:r>
            <a:r>
              <a:rPr lang="el-GR" sz="2900" dirty="0" smtClean="0">
                <a:effectLst>
                  <a:outerShdw blurRad="38100" dist="38100" dir="2700000" algn="tl">
                    <a:srgbClr val="000000">
                      <a:alpha val="43137"/>
                    </a:srgbClr>
                  </a:outerShdw>
                </a:effectLst>
              </a:rPr>
              <a:t>της γέννησης.</a:t>
            </a:r>
          </a:p>
          <a:p>
            <a:pPr lvl="0" algn="just">
              <a:buClr>
                <a:schemeClr val="tx1"/>
              </a:buClr>
              <a:buFont typeface="Wingdings" pitchFamily="2" charset="2"/>
              <a:buChar char="ü"/>
            </a:pPr>
            <a:r>
              <a:rPr lang="el-GR" sz="2900" dirty="0" smtClean="0">
                <a:effectLst>
                  <a:outerShdw blurRad="38100" dist="38100" dir="2700000" algn="tl">
                    <a:srgbClr val="000000">
                      <a:alpha val="43137"/>
                    </a:srgbClr>
                  </a:outerShdw>
                </a:effectLst>
              </a:rPr>
              <a:t>Το </a:t>
            </a:r>
            <a:r>
              <a:rPr lang="el-GR" sz="2900" dirty="0">
                <a:effectLst>
                  <a:outerShdw blurRad="38100" dist="38100" dir="2700000" algn="tl">
                    <a:srgbClr val="000000">
                      <a:alpha val="43137"/>
                    </a:srgbClr>
                  </a:outerShdw>
                </a:effectLst>
              </a:rPr>
              <a:t>τεκμήριο </a:t>
            </a:r>
            <a:r>
              <a:rPr lang="el-GR" sz="2900" dirty="0" smtClean="0">
                <a:effectLst>
                  <a:outerShdw blurRad="38100" dist="38100" dir="2700000" algn="tl">
                    <a:srgbClr val="000000">
                      <a:alpha val="43137"/>
                    </a:srgbClr>
                  </a:outerShdw>
                </a:effectLst>
              </a:rPr>
              <a:t>εκκινεί την </a:t>
            </a:r>
            <a:r>
              <a:rPr lang="el-GR" sz="2900" dirty="0">
                <a:effectLst>
                  <a:outerShdw blurRad="38100" dist="38100" dir="2700000" algn="tl">
                    <a:srgbClr val="000000">
                      <a:alpha val="43137"/>
                    </a:srgbClr>
                  </a:outerShdw>
                </a:effectLst>
              </a:rPr>
              <a:t>επομένη της κατάθεσης του συμφώνου στο </a:t>
            </a:r>
            <a:r>
              <a:rPr lang="el-GR" sz="2900" dirty="0" smtClean="0">
                <a:effectLst>
                  <a:outerShdw blurRad="38100" dist="38100" dir="2700000" algn="tl">
                    <a:srgbClr val="000000">
                      <a:alpha val="43137"/>
                    </a:srgbClr>
                  </a:outerShdw>
                </a:effectLst>
              </a:rPr>
              <a:t>ληξιαρχείο.</a:t>
            </a:r>
          </a:p>
          <a:p>
            <a:pPr marL="0" lvl="0" indent="0" algn="just">
              <a:buClr>
                <a:schemeClr val="tx1"/>
              </a:buClr>
              <a:buNone/>
            </a:pPr>
            <a:endParaRPr lang="el-GR" sz="2900" dirty="0" smtClean="0">
              <a:effectLst>
                <a:outerShdw blurRad="38100" dist="38100" dir="2700000" algn="tl">
                  <a:srgbClr val="000000">
                    <a:alpha val="43137"/>
                  </a:srgbClr>
                </a:outerShdw>
              </a:effectLst>
            </a:endParaRPr>
          </a:p>
          <a:p>
            <a:pPr marL="0" lvl="0" indent="0" algn="just">
              <a:buClr>
                <a:schemeClr val="tx1"/>
              </a:buClr>
              <a:buNone/>
            </a:pPr>
            <a:endParaRPr lang="el-GR" sz="2900" dirty="0">
              <a:effectLst>
                <a:outerShdw blurRad="38100" dist="38100" dir="2700000" algn="tl">
                  <a:srgbClr val="000000">
                    <a:alpha val="43137"/>
                  </a:srgbClr>
                </a:outerShdw>
              </a:effectLst>
            </a:endParaRPr>
          </a:p>
          <a:p>
            <a:pPr marL="0" lvl="0" indent="0" algn="just">
              <a:buNone/>
            </a:pPr>
            <a:r>
              <a:rPr lang="el-GR" sz="2900" dirty="0">
                <a:effectLst>
                  <a:outerShdw blurRad="38100" dist="38100" dir="2700000" algn="tl">
                    <a:srgbClr val="000000">
                      <a:alpha val="43137"/>
                    </a:srgbClr>
                  </a:outerShdw>
                </a:effectLst>
              </a:rPr>
              <a:t>Τεκμήριο </a:t>
            </a:r>
            <a:r>
              <a:rPr lang="el-GR" sz="2900" b="1" dirty="0">
                <a:effectLst>
                  <a:outerShdw blurRad="38100" dist="38100" dir="2700000" algn="tl">
                    <a:srgbClr val="000000">
                      <a:alpha val="43137"/>
                    </a:srgbClr>
                  </a:outerShdw>
                </a:effectLst>
              </a:rPr>
              <a:t>μαχητό</a:t>
            </a:r>
            <a:r>
              <a:rPr lang="el-GR" sz="2900" dirty="0">
                <a:effectLst>
                  <a:outerShdw blurRad="38100" dist="38100" dir="2700000" algn="tl">
                    <a:srgbClr val="000000">
                      <a:alpha val="43137"/>
                    </a:srgbClr>
                  </a:outerShdw>
                </a:effectLst>
              </a:rPr>
              <a:t> – ανατρέπεται με άσκηση της αγωγής του 1467 </a:t>
            </a:r>
            <a:r>
              <a:rPr lang="el-GR" sz="2900" dirty="0" smtClean="0">
                <a:effectLst>
                  <a:outerShdw blurRad="38100" dist="38100" dir="2700000" algn="tl">
                    <a:srgbClr val="000000">
                      <a:alpha val="43137"/>
                    </a:srgbClr>
                  </a:outerShdw>
                </a:effectLst>
              </a:rPr>
              <a:t>ΑΚ.</a:t>
            </a:r>
          </a:p>
          <a:p>
            <a:pPr marL="0" lvl="0" indent="0">
              <a:buNone/>
            </a:pPr>
            <a:endParaRPr lang="el-GR" sz="2900" dirty="0"/>
          </a:p>
          <a:p>
            <a:pPr marL="0" lvl="0" indent="0" algn="just">
              <a:buNone/>
            </a:pPr>
            <a:r>
              <a:rPr lang="el-GR" sz="2900" dirty="0">
                <a:effectLst>
                  <a:outerShdw blurRad="38100" dist="38100" dir="2700000" algn="tl">
                    <a:srgbClr val="000000">
                      <a:alpha val="43137"/>
                    </a:srgbClr>
                  </a:outerShdw>
                </a:effectLst>
              </a:rPr>
              <a:t>Τα τέκνα φέρουν το επώνυμο που επέλεξαν οι γονείς τους με κοινή και αμετάκλητη δήλωσή τους που περιέχεται στο </a:t>
            </a:r>
            <a:r>
              <a:rPr lang="el-GR" sz="2900" dirty="0" smtClean="0">
                <a:effectLst>
                  <a:outerShdw blurRad="38100" dist="38100" dir="2700000" algn="tl">
                    <a:srgbClr val="000000">
                      <a:alpha val="43137"/>
                    </a:srgbClr>
                  </a:outerShdw>
                </a:effectLst>
              </a:rPr>
              <a:t>σύμφωνο </a:t>
            </a:r>
            <a:r>
              <a:rPr lang="el-GR" sz="2900" dirty="0">
                <a:effectLst>
                  <a:outerShdw blurRad="38100" dist="38100" dir="2700000" algn="tl">
                    <a:srgbClr val="000000">
                      <a:alpha val="43137"/>
                    </a:srgbClr>
                  </a:outerShdw>
                </a:effectLst>
              </a:rPr>
              <a:t>ή σε μεταγενέστερο συμβολαιογραφικό </a:t>
            </a:r>
            <a:r>
              <a:rPr lang="el-GR" sz="2900" dirty="0" smtClean="0">
                <a:effectLst>
                  <a:outerShdw blurRad="38100" dist="38100" dir="2700000" algn="tl">
                    <a:srgbClr val="000000">
                      <a:alpha val="43137"/>
                    </a:srgbClr>
                  </a:outerShdw>
                </a:effectLst>
              </a:rPr>
              <a:t>έγγραφο, </a:t>
            </a:r>
            <a:r>
              <a:rPr lang="el-GR" sz="2900" dirty="0">
                <a:effectLst>
                  <a:outerShdw blurRad="38100" dist="38100" dir="2700000" algn="tl">
                    <a:srgbClr val="000000">
                      <a:alpha val="43137"/>
                    </a:srgbClr>
                  </a:outerShdw>
                </a:effectLst>
              </a:rPr>
              <a:t>πριν από τη γέννηση του πρώτου τέκνου </a:t>
            </a:r>
            <a:r>
              <a:rPr lang="el-GR" sz="2900" dirty="0" smtClean="0">
                <a:effectLst>
                  <a:outerShdw blurRad="38100" dist="38100" dir="2700000" algn="tl">
                    <a:srgbClr val="000000">
                      <a:alpha val="43137"/>
                    </a:srgbClr>
                  </a:outerShdw>
                </a:effectLst>
              </a:rPr>
              <a:t>τους.</a:t>
            </a:r>
          </a:p>
          <a:p>
            <a:pPr marL="0" lvl="0" indent="0">
              <a:buNone/>
            </a:pPr>
            <a:endParaRPr lang="el-GR" dirty="0"/>
          </a:p>
          <a:p>
            <a:pPr marL="0" lvl="0" indent="0">
              <a:buNone/>
            </a:pPr>
            <a:endParaRPr lang="el-GR" dirty="0" smtClean="0"/>
          </a:p>
          <a:p>
            <a:pPr marL="0" lvl="0" indent="0">
              <a:buNone/>
            </a:pPr>
            <a:endParaRPr lang="el-GR" dirty="0"/>
          </a:p>
          <a:p>
            <a:pPr marL="0" lvl="0" indent="0">
              <a:buNone/>
            </a:pPr>
            <a:endParaRPr lang="el-GR" dirty="0"/>
          </a:p>
          <a:p>
            <a:pPr marL="0" indent="0">
              <a:buNone/>
            </a:pPr>
            <a:endParaRPr lang="el-GR" dirty="0"/>
          </a:p>
        </p:txBody>
      </p:sp>
      <p:sp>
        <p:nvSpPr>
          <p:cNvPr id="3" name="Down Arrow 2"/>
          <p:cNvSpPr/>
          <p:nvPr/>
        </p:nvSpPr>
        <p:spPr>
          <a:xfrm>
            <a:off x="1763688" y="3586628"/>
            <a:ext cx="432048" cy="43204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Footer Placeholder 1"/>
          <p:cNvSpPr>
            <a:spLocks noGrp="1"/>
          </p:cNvSpPr>
          <p:nvPr>
            <p:ph type="ftr" sz="quarter" idx="11"/>
          </p:nvPr>
        </p:nvSpPr>
        <p:spPr/>
        <p:txBody>
          <a:bodyPr/>
          <a:lstStyle/>
          <a:p>
            <a:r>
              <a:rPr lang="el-GR" dirty="0" smtClean="0">
                <a:solidFill>
                  <a:schemeClr val="bg1"/>
                </a:solidFill>
              </a:rPr>
              <a:t>Σύμφωνο Συμβίωσης</a:t>
            </a:r>
            <a:endParaRPr lang="el-GR" dirty="0">
              <a:solidFill>
                <a:schemeClr val="bg1"/>
              </a:solidFill>
            </a:endParaRPr>
          </a:p>
        </p:txBody>
      </p:sp>
      <p:sp>
        <p:nvSpPr>
          <p:cNvPr id="4" name="Slide Number Placeholder 3"/>
          <p:cNvSpPr>
            <a:spLocks noGrp="1"/>
          </p:cNvSpPr>
          <p:nvPr>
            <p:ph type="sldNum" sz="quarter" idx="12"/>
          </p:nvPr>
        </p:nvSpPr>
        <p:spPr/>
        <p:txBody>
          <a:bodyPr/>
          <a:lstStyle/>
          <a:p>
            <a:r>
              <a:rPr lang="el-GR" dirty="0" smtClean="0">
                <a:solidFill>
                  <a:schemeClr val="bg1"/>
                </a:solidFill>
              </a:rPr>
              <a:t>10</a:t>
            </a:r>
            <a:endParaRPr lang="el-GR" dirty="0">
              <a:solidFill>
                <a:schemeClr val="bg1"/>
              </a:solidFill>
            </a:endParaRPr>
          </a:p>
        </p:txBody>
      </p:sp>
    </p:spTree>
    <p:extLst>
      <p:ext uri="{BB962C8B-B14F-4D97-AF65-F5344CB8AC3E}">
        <p14:creationId xmlns:p14="http://schemas.microsoft.com/office/powerpoint/2010/main" val="1915745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8" y="404664"/>
            <a:ext cx="7745505" cy="5750023"/>
          </a:xfrm>
        </p:spPr>
        <p:txBody>
          <a:bodyPr>
            <a:normAutofit fontScale="77500" lnSpcReduction="20000"/>
          </a:bodyPr>
          <a:lstStyle/>
          <a:p>
            <a:pPr marL="0" indent="0">
              <a:buNone/>
            </a:pPr>
            <a:r>
              <a:rPr lang="el-GR" sz="2600" u="sng" dirty="0" smtClean="0">
                <a:effectLst>
                  <a:outerShdw blurRad="38100" dist="38100" dir="2700000" algn="tl">
                    <a:srgbClr val="000000">
                      <a:alpha val="43137"/>
                    </a:srgbClr>
                  </a:outerShdw>
                </a:effectLst>
              </a:rPr>
              <a:t>Λύση συμφώνου (άρθρο 7)</a:t>
            </a:r>
          </a:p>
          <a:p>
            <a:pPr marL="0" indent="0">
              <a:buNone/>
            </a:pPr>
            <a:endParaRPr lang="el-GR" dirty="0"/>
          </a:p>
          <a:p>
            <a:pPr marL="0" indent="0" algn="just">
              <a:buNone/>
            </a:pPr>
            <a:r>
              <a:rPr lang="el-GR" sz="2600" dirty="0">
                <a:effectLst>
                  <a:outerShdw blurRad="38100" dist="38100" dir="2700000" algn="tl">
                    <a:srgbClr val="000000">
                      <a:alpha val="43137"/>
                    </a:srgbClr>
                  </a:outerShdw>
                </a:effectLst>
              </a:rPr>
              <a:t>Μ</a:t>
            </a:r>
            <a:r>
              <a:rPr lang="el-GR" sz="2600" dirty="0" smtClean="0">
                <a:effectLst>
                  <a:outerShdw blurRad="38100" dist="38100" dir="2700000" algn="tl">
                    <a:srgbClr val="000000">
                      <a:alpha val="43137"/>
                    </a:srgbClr>
                  </a:outerShdw>
                </a:effectLst>
              </a:rPr>
              <a:t>πορεί </a:t>
            </a:r>
            <a:r>
              <a:rPr lang="el-GR" sz="2600" dirty="0">
                <a:effectLst>
                  <a:outerShdw blurRad="38100" dist="38100" dir="2700000" algn="tl">
                    <a:srgbClr val="000000">
                      <a:alpha val="43137"/>
                    </a:srgbClr>
                  </a:outerShdw>
                </a:effectLst>
              </a:rPr>
              <a:t>να </a:t>
            </a:r>
            <a:r>
              <a:rPr lang="el-GR" sz="2600" dirty="0" smtClean="0">
                <a:effectLst>
                  <a:outerShdw blurRad="38100" dist="38100" dir="2700000" algn="tl">
                    <a:srgbClr val="000000">
                      <a:alpha val="43137"/>
                    </a:srgbClr>
                  </a:outerShdw>
                </a:effectLst>
              </a:rPr>
              <a:t>είναι: </a:t>
            </a:r>
          </a:p>
          <a:p>
            <a:pPr algn="just">
              <a:buClr>
                <a:schemeClr val="tx1"/>
              </a:buClr>
              <a:buFont typeface="Wingdings" pitchFamily="2" charset="2"/>
              <a:buChar char="q"/>
            </a:pPr>
            <a:r>
              <a:rPr lang="el-GR" sz="2600" b="1" dirty="0" smtClean="0">
                <a:effectLst>
                  <a:outerShdw blurRad="38100" dist="38100" dir="2700000" algn="tl">
                    <a:srgbClr val="000000">
                      <a:alpha val="43137"/>
                    </a:srgbClr>
                  </a:outerShdw>
                </a:effectLst>
              </a:rPr>
              <a:t>Συναινετική</a:t>
            </a:r>
            <a:r>
              <a:rPr lang="el-GR" sz="2600" dirty="0" smtClean="0">
                <a:effectLst>
                  <a:outerShdw blurRad="38100" dist="38100" dir="2700000" algn="tl">
                    <a:srgbClr val="000000">
                      <a:alpha val="43137"/>
                    </a:srgbClr>
                  </a:outerShdw>
                </a:effectLst>
              </a:rPr>
              <a:t>  (συμβολαιογραφικό έγγραφο)</a:t>
            </a:r>
          </a:p>
          <a:p>
            <a:pPr algn="just">
              <a:buClr>
                <a:schemeClr val="tx1"/>
              </a:buClr>
              <a:buFont typeface="Wingdings" pitchFamily="2" charset="2"/>
              <a:buChar char="q"/>
            </a:pPr>
            <a:r>
              <a:rPr lang="el-GR" sz="2600" b="1" dirty="0" smtClean="0">
                <a:effectLst>
                  <a:outerShdw blurRad="38100" dist="38100" dir="2700000" algn="tl">
                    <a:srgbClr val="000000">
                      <a:alpha val="43137"/>
                    </a:srgbClr>
                  </a:outerShdw>
                </a:effectLst>
              </a:rPr>
              <a:t>Μονομερής</a:t>
            </a:r>
            <a:r>
              <a:rPr lang="el-GR" sz="2600" dirty="0" smtClean="0">
                <a:effectLst>
                  <a:outerShdw blurRad="38100" dist="38100" dir="2700000" algn="tl">
                    <a:srgbClr val="000000">
                      <a:alpha val="43137"/>
                    </a:srgbClr>
                  </a:outerShdw>
                </a:effectLst>
              </a:rPr>
              <a:t> (συμβολαιογραφικό έγγραφο, προηγείται η κοινοποίηση με δικάστικό επιμελητή συναινετικής λύσης)</a:t>
            </a:r>
          </a:p>
          <a:p>
            <a:pPr algn="just">
              <a:buClr>
                <a:schemeClr val="tx1"/>
              </a:buClr>
              <a:buFont typeface="Wingdings" pitchFamily="2" charset="2"/>
              <a:buChar char="q"/>
            </a:pPr>
            <a:r>
              <a:rPr lang="el-GR" sz="2600" b="1" dirty="0" smtClean="0">
                <a:effectLst>
                  <a:outerShdw blurRad="38100" dist="38100" dir="2700000" algn="tl">
                    <a:srgbClr val="000000">
                      <a:alpha val="43137"/>
                    </a:srgbClr>
                  </a:outerShdw>
                </a:effectLst>
              </a:rPr>
              <a:t>Αυτοδίκαιη</a:t>
            </a:r>
            <a:r>
              <a:rPr lang="el-GR" sz="2600" dirty="0" smtClean="0">
                <a:effectLst>
                  <a:outerShdw blurRad="38100" dist="38100" dir="2700000" algn="tl">
                    <a:srgbClr val="000000">
                      <a:alpha val="43137"/>
                    </a:srgbClr>
                  </a:outerShdw>
                </a:effectLst>
              </a:rPr>
              <a:t> (π.χ. τέλεση μεταγενέστερου γάμου)</a:t>
            </a:r>
          </a:p>
          <a:p>
            <a:pPr marL="0" indent="0" algn="just">
              <a:buClr>
                <a:schemeClr val="tx1"/>
              </a:buClr>
              <a:buNone/>
            </a:pPr>
            <a:endParaRPr lang="el-GR" sz="2600" dirty="0">
              <a:effectLst>
                <a:outerShdw blurRad="38100" dist="38100" dir="2700000" algn="tl">
                  <a:srgbClr val="000000">
                    <a:alpha val="43137"/>
                  </a:srgbClr>
                </a:outerShdw>
              </a:effectLst>
            </a:endParaRPr>
          </a:p>
          <a:p>
            <a:pPr marL="0" indent="0" algn="just">
              <a:buNone/>
            </a:pPr>
            <a:r>
              <a:rPr lang="el-GR" sz="2600" u="sng" dirty="0" smtClean="0">
                <a:effectLst>
                  <a:outerShdw blurRad="38100" dist="38100" dir="2700000" algn="tl">
                    <a:srgbClr val="000000">
                      <a:alpha val="43137"/>
                    </a:srgbClr>
                  </a:outerShdw>
                </a:effectLst>
              </a:rPr>
              <a:t>Διατροφή μετά τη λύση του συμφώνου</a:t>
            </a:r>
          </a:p>
          <a:p>
            <a:pPr marL="0" indent="0" algn="just">
              <a:buNone/>
            </a:pPr>
            <a:endParaRPr lang="el-GR" sz="2600" dirty="0">
              <a:effectLst>
                <a:outerShdw blurRad="38100" dist="38100" dir="2700000" algn="tl">
                  <a:srgbClr val="000000">
                    <a:alpha val="43137"/>
                  </a:srgbClr>
                </a:outerShdw>
              </a:effectLst>
            </a:endParaRPr>
          </a:p>
          <a:p>
            <a:pPr algn="just">
              <a:buClr>
                <a:schemeClr val="tx1"/>
              </a:buClr>
              <a:buFont typeface="Wingdings" pitchFamily="2" charset="2"/>
              <a:buChar char="ü"/>
            </a:pPr>
            <a:r>
              <a:rPr lang="el-GR" sz="2600" dirty="0" smtClean="0">
                <a:effectLst>
                  <a:outerShdw blurRad="38100" dist="38100" dir="2700000" algn="tl">
                    <a:srgbClr val="000000">
                      <a:alpha val="43137"/>
                    </a:srgbClr>
                  </a:outerShdw>
                </a:effectLst>
              </a:rPr>
              <a:t>Συμφωνείτε </a:t>
            </a:r>
            <a:r>
              <a:rPr lang="el-GR" sz="2600" dirty="0">
                <a:effectLst>
                  <a:outerShdw blurRad="38100" dist="38100" dir="2700000" algn="tl">
                    <a:srgbClr val="000000">
                      <a:alpha val="43137"/>
                    </a:srgbClr>
                  </a:outerShdw>
                </a:effectLst>
              </a:rPr>
              <a:t>είτε στο σύμφωνο είτε σε μεταγενεστερο συμβολαιογραφικό </a:t>
            </a:r>
            <a:r>
              <a:rPr lang="el-GR" sz="2600" dirty="0" smtClean="0">
                <a:effectLst>
                  <a:outerShdw blurRad="38100" dist="38100" dir="2700000" algn="tl">
                    <a:srgbClr val="000000">
                      <a:alpha val="43137"/>
                    </a:srgbClr>
                  </a:outerShdw>
                </a:effectLst>
              </a:rPr>
              <a:t>έγγραφο.</a:t>
            </a:r>
          </a:p>
          <a:p>
            <a:pPr algn="just">
              <a:buClr>
                <a:schemeClr val="tx1"/>
              </a:buClr>
              <a:buFont typeface="Wingdings" pitchFamily="2" charset="2"/>
              <a:buChar char="ü"/>
            </a:pPr>
            <a:r>
              <a:rPr lang="el-GR" sz="2600" dirty="0" smtClean="0">
                <a:effectLst>
                  <a:outerShdw blurRad="38100" dist="38100" dir="2700000" algn="tl">
                    <a:srgbClr val="000000">
                      <a:alpha val="43137"/>
                    </a:srgbClr>
                  </a:outerShdw>
                </a:effectLst>
              </a:rPr>
              <a:t>Δεν </a:t>
            </a:r>
            <a:r>
              <a:rPr lang="el-GR" sz="2600" dirty="0">
                <a:effectLst>
                  <a:outerShdw blurRad="38100" dist="38100" dir="2700000" algn="tl">
                    <a:srgbClr val="000000">
                      <a:alpha val="43137"/>
                    </a:srgbClr>
                  </a:outerShdw>
                </a:effectLst>
              </a:rPr>
              <a:t>ισχύει σε περίπτωση θανάτου </a:t>
            </a:r>
            <a:r>
              <a:rPr lang="el-GR" sz="2600" dirty="0" smtClean="0">
                <a:effectLst>
                  <a:outerShdw blurRad="38100" dist="38100" dir="2700000" algn="tl">
                    <a:srgbClr val="000000">
                      <a:alpha val="43137"/>
                    </a:srgbClr>
                  </a:outerShdw>
                </a:effectLst>
              </a:rPr>
              <a:t>(υπερισχύουν </a:t>
            </a:r>
            <a:r>
              <a:rPr lang="el-GR" sz="2600" dirty="0">
                <a:effectLst>
                  <a:outerShdw blurRad="38100" dist="38100" dir="2700000" algn="tl">
                    <a:srgbClr val="000000">
                      <a:alpha val="43137"/>
                    </a:srgbClr>
                  </a:outerShdw>
                </a:effectLst>
              </a:rPr>
              <a:t>τα κληρονομικά </a:t>
            </a:r>
            <a:r>
              <a:rPr lang="el-GR" sz="2600" dirty="0" smtClean="0">
                <a:effectLst>
                  <a:outerShdw blurRad="38100" dist="38100" dir="2700000" algn="tl">
                    <a:srgbClr val="000000">
                      <a:alpha val="43137"/>
                    </a:srgbClr>
                  </a:outerShdw>
                </a:effectLst>
              </a:rPr>
              <a:t>δικαιώματα).</a:t>
            </a:r>
          </a:p>
          <a:p>
            <a:pPr algn="just">
              <a:buClr>
                <a:schemeClr val="tx1"/>
              </a:buClr>
              <a:buFont typeface="Wingdings" pitchFamily="2" charset="2"/>
              <a:buChar char="ü"/>
            </a:pPr>
            <a:r>
              <a:rPr lang="el-GR" sz="2600" dirty="0">
                <a:effectLst>
                  <a:outerShdw blurRad="38100" dist="38100" dir="2700000" algn="tl">
                    <a:srgbClr val="000000">
                      <a:alpha val="43137"/>
                    </a:srgbClr>
                  </a:outerShdw>
                </a:effectLst>
              </a:rPr>
              <a:t>Δ</a:t>
            </a:r>
            <a:r>
              <a:rPr lang="el-GR" sz="2600" dirty="0" smtClean="0">
                <a:effectLst>
                  <a:outerShdw blurRad="38100" dist="38100" dir="2700000" algn="tl">
                    <a:srgbClr val="000000">
                      <a:alpha val="43137"/>
                    </a:srgbClr>
                  </a:outerShdw>
                </a:effectLst>
              </a:rPr>
              <a:t>εν επιβαρύνονται </a:t>
            </a:r>
            <a:r>
              <a:rPr lang="el-GR" sz="2600" dirty="0">
                <a:effectLst>
                  <a:outerShdw blurRad="38100" dist="38100" dir="2700000" algn="tl">
                    <a:srgbClr val="000000">
                      <a:alpha val="43137"/>
                    </a:srgbClr>
                  </a:outerShdw>
                </a:effectLst>
              </a:rPr>
              <a:t>με την </a:t>
            </a:r>
            <a:r>
              <a:rPr lang="el-GR" sz="2600" dirty="0" smtClean="0">
                <a:effectLst>
                  <a:outerShdw blurRad="38100" dist="38100" dir="2700000" algn="tl">
                    <a:srgbClr val="000000">
                      <a:alpha val="43137"/>
                    </a:srgbClr>
                  </a:outerShdw>
                </a:effectLst>
              </a:rPr>
              <a:t>υποχρέωση διατροφής </a:t>
            </a:r>
            <a:r>
              <a:rPr lang="el-GR" sz="2600" dirty="0">
                <a:effectLst>
                  <a:outerShdw blurRad="38100" dist="38100" dir="2700000" algn="tl">
                    <a:srgbClr val="000000">
                      <a:alpha val="43137"/>
                    </a:srgbClr>
                  </a:outerShdw>
                </a:effectLst>
              </a:rPr>
              <a:t>οι </a:t>
            </a:r>
            <a:r>
              <a:rPr lang="el-GR" sz="2600" dirty="0" smtClean="0">
                <a:effectLst>
                  <a:outerShdw blurRad="38100" dist="38100" dir="2700000" algn="tl">
                    <a:srgbClr val="000000">
                      <a:alpha val="43137"/>
                    </a:srgbClr>
                  </a:outerShdw>
                </a:effectLst>
              </a:rPr>
              <a:t>κληρονόμοι του θανόντος.</a:t>
            </a:r>
          </a:p>
          <a:p>
            <a:pPr algn="just">
              <a:buClr>
                <a:schemeClr val="tx1"/>
              </a:buClr>
              <a:buFont typeface="Wingdings" pitchFamily="2" charset="2"/>
              <a:buChar char="ü"/>
            </a:pPr>
            <a:r>
              <a:rPr lang="el-GR" sz="2600" dirty="0" smtClean="0">
                <a:effectLst>
                  <a:outerShdw blurRad="38100" dist="38100" dir="2700000" algn="tl">
                    <a:srgbClr val="000000">
                      <a:alpha val="43137"/>
                    </a:srgbClr>
                  </a:outerShdw>
                </a:effectLst>
              </a:rPr>
              <a:t>Δεν επιβάλλεται επίσης σε περίπτωση ακυρότητας του συμφώνου.</a:t>
            </a:r>
          </a:p>
          <a:p>
            <a:pPr marL="0" indent="0">
              <a:buClr>
                <a:schemeClr val="tx1"/>
              </a:buClr>
              <a:buNone/>
            </a:pPr>
            <a:endParaRPr lang="el-GR" dirty="0"/>
          </a:p>
          <a:p>
            <a:endParaRPr lang="el-GR" dirty="0"/>
          </a:p>
        </p:txBody>
      </p:sp>
      <p:sp>
        <p:nvSpPr>
          <p:cNvPr id="3" name="Footer Placeholder 2"/>
          <p:cNvSpPr>
            <a:spLocks noGrp="1"/>
          </p:cNvSpPr>
          <p:nvPr>
            <p:ph type="ftr" sz="quarter" idx="11"/>
          </p:nvPr>
        </p:nvSpPr>
        <p:spPr/>
        <p:txBody>
          <a:bodyPr/>
          <a:lstStyle/>
          <a:p>
            <a:r>
              <a:rPr lang="el-GR" dirty="0" smtClean="0">
                <a:solidFill>
                  <a:schemeClr val="bg1"/>
                </a:solidFill>
              </a:rPr>
              <a:t>Σύμφωνο Συμβίωσης</a:t>
            </a:r>
            <a:endParaRPr lang="el-GR" dirty="0">
              <a:solidFill>
                <a:schemeClr val="bg1"/>
              </a:solidFill>
            </a:endParaRPr>
          </a:p>
        </p:txBody>
      </p:sp>
      <p:sp>
        <p:nvSpPr>
          <p:cNvPr id="4" name="Slide Number Placeholder 3"/>
          <p:cNvSpPr>
            <a:spLocks noGrp="1"/>
          </p:cNvSpPr>
          <p:nvPr>
            <p:ph type="sldNum" sz="quarter" idx="12"/>
          </p:nvPr>
        </p:nvSpPr>
        <p:spPr/>
        <p:txBody>
          <a:bodyPr/>
          <a:lstStyle/>
          <a:p>
            <a:r>
              <a:rPr lang="el-GR" dirty="0" smtClean="0">
                <a:solidFill>
                  <a:schemeClr val="bg1"/>
                </a:solidFill>
              </a:rPr>
              <a:t>11</a:t>
            </a:r>
            <a:endParaRPr lang="el-GR" dirty="0">
              <a:solidFill>
                <a:schemeClr val="bg1"/>
              </a:solidFill>
            </a:endParaRPr>
          </a:p>
        </p:txBody>
      </p:sp>
    </p:spTree>
    <p:extLst>
      <p:ext uri="{BB962C8B-B14F-4D97-AF65-F5344CB8AC3E}">
        <p14:creationId xmlns:p14="http://schemas.microsoft.com/office/powerpoint/2010/main" val="1421383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99247" y="1124745"/>
            <a:ext cx="7745505" cy="5001418"/>
          </a:xfrm>
        </p:spPr>
        <p:txBody>
          <a:bodyPr>
            <a:normAutofit/>
          </a:bodyPr>
          <a:lstStyle/>
          <a:p>
            <a:pPr marL="0" indent="0" algn="just">
              <a:lnSpc>
                <a:spcPct val="150000"/>
              </a:lnSpc>
              <a:buNone/>
            </a:pPr>
            <a:r>
              <a:rPr lang="el-GR" sz="1800" u="sng" dirty="0" smtClean="0">
                <a:effectLst>
                  <a:outerShdw blurRad="38100" dist="38100" dir="2700000" algn="tl">
                    <a:srgbClr val="000000">
                      <a:alpha val="43137"/>
                    </a:srgbClr>
                  </a:outerShdw>
                </a:effectLst>
              </a:rPr>
              <a:t>Εφαρμογή</a:t>
            </a:r>
            <a:r>
              <a:rPr lang="el-GR" sz="1800" dirty="0" smtClean="0">
                <a:effectLst>
                  <a:outerShdw blurRad="38100" dist="38100" dir="2700000" algn="tl">
                    <a:srgbClr val="000000">
                      <a:alpha val="43137"/>
                    </a:srgbClr>
                  </a:outerShdw>
                </a:effectLst>
              </a:rPr>
              <a:t> </a:t>
            </a:r>
            <a:r>
              <a:rPr lang="el-GR" sz="1800" dirty="0">
                <a:effectLst>
                  <a:outerShdw blurRad="38100" dist="38100" dir="2700000" algn="tl">
                    <a:srgbClr val="000000">
                      <a:alpha val="43137"/>
                    </a:srgbClr>
                  </a:outerShdw>
                </a:effectLst>
                <a:sym typeface="Wingdings" pitchFamily="2" charset="2"/>
              </a:rPr>
              <a:t> </a:t>
            </a:r>
            <a:r>
              <a:rPr lang="el-GR" sz="1800" dirty="0" smtClean="0">
                <a:effectLst>
                  <a:outerShdw blurRad="38100" dist="38100" dir="2700000" algn="tl">
                    <a:srgbClr val="000000">
                      <a:alpha val="43137"/>
                    </a:srgbClr>
                  </a:outerShdw>
                </a:effectLst>
                <a:sym typeface="Wingdings" pitchFamily="2" charset="2"/>
              </a:rPr>
              <a:t>	περιουσιακές σχέσεις καταχωρισμένων συντρόφων </a:t>
            </a:r>
          </a:p>
          <a:p>
            <a:pPr algn="just">
              <a:lnSpc>
                <a:spcPct val="150000"/>
              </a:lnSpc>
              <a:buClr>
                <a:schemeClr val="tx1"/>
              </a:buClr>
              <a:buFont typeface="Arial" pitchFamily="34" charset="0"/>
              <a:buChar char="•"/>
            </a:pPr>
            <a:r>
              <a:rPr lang="el-GR" sz="1800" dirty="0" smtClean="0">
                <a:effectLst>
                  <a:outerShdw blurRad="38100" dist="38100" dir="2700000" algn="tl">
                    <a:srgbClr val="000000">
                      <a:alpha val="43137"/>
                    </a:srgbClr>
                  </a:outerShdw>
                </a:effectLst>
              </a:rPr>
              <a:t>Η συμβίωση ορίζεται από την εθνική νομοθεσία.</a:t>
            </a:r>
          </a:p>
          <a:p>
            <a:pPr marL="0" indent="0" algn="just">
              <a:lnSpc>
                <a:spcPct val="150000"/>
              </a:lnSpc>
              <a:buClr>
                <a:schemeClr val="tx1"/>
              </a:buClr>
              <a:buNone/>
            </a:pPr>
            <a:r>
              <a:rPr lang="el-GR" sz="1800" b="1" dirty="0" smtClean="0">
                <a:effectLst>
                  <a:outerShdw blurRad="38100" dist="38100" dir="2700000" algn="tl">
                    <a:srgbClr val="000000">
                      <a:alpha val="43137"/>
                    </a:srgbClr>
                  </a:outerShdw>
                </a:effectLst>
              </a:rPr>
              <a:t>Άρθρο 4</a:t>
            </a:r>
            <a:r>
              <a:rPr lang="el-GR" sz="1800" dirty="0" smtClean="0">
                <a:effectLst>
                  <a:outerShdw blurRad="38100" dist="38100" dir="2700000" algn="tl">
                    <a:srgbClr val="000000">
                      <a:alpha val="43137"/>
                    </a:srgbClr>
                  </a:outerShdw>
                </a:effectLst>
              </a:rPr>
              <a:t> </a:t>
            </a:r>
            <a:r>
              <a:rPr lang="el-GR" sz="1800" dirty="0" smtClean="0">
                <a:effectLst>
                  <a:outerShdw blurRad="38100" dist="38100" dir="2700000" algn="tl">
                    <a:srgbClr val="000000">
                      <a:alpha val="43137"/>
                    </a:srgbClr>
                  </a:outerShdw>
                </a:effectLst>
                <a:sym typeface="Wingdings" pitchFamily="2" charset="2"/>
              </a:rPr>
              <a:t> διεθνής δικαιοδοσία δικαστηρίου που επιλαμβάνεται υποθέσης κληρονικής διαδοχής υπό τον καν. υπ’ αρ. </a:t>
            </a:r>
            <a:r>
              <a:rPr lang="el-GR" sz="1800" b="1" dirty="0" smtClean="0">
                <a:effectLst>
                  <a:outerShdw blurRad="38100" dist="38100" dir="2700000" algn="tl">
                    <a:srgbClr val="000000">
                      <a:alpha val="43137"/>
                    </a:srgbClr>
                  </a:outerShdw>
                </a:effectLst>
                <a:sym typeface="Wingdings" pitchFamily="2" charset="2"/>
              </a:rPr>
              <a:t>650/2012</a:t>
            </a:r>
            <a:r>
              <a:rPr lang="el-GR" sz="1800" dirty="0" smtClean="0">
                <a:effectLst>
                  <a:outerShdw blurRad="38100" dist="38100" dir="2700000" algn="tl">
                    <a:srgbClr val="000000">
                      <a:alpha val="43137"/>
                    </a:srgbClr>
                  </a:outerShdw>
                </a:effectLst>
                <a:sym typeface="Wingdings" pitchFamily="2" charset="2"/>
              </a:rPr>
              <a:t>.</a:t>
            </a:r>
            <a:endParaRPr lang="el-GR" sz="1800" dirty="0" smtClean="0">
              <a:effectLst>
                <a:outerShdw blurRad="38100" dist="38100" dir="2700000" algn="tl">
                  <a:srgbClr val="000000">
                    <a:alpha val="43137"/>
                  </a:srgbClr>
                </a:outerShdw>
              </a:effectLst>
            </a:endParaRPr>
          </a:p>
          <a:p>
            <a:pPr marL="0" indent="0" algn="just">
              <a:lnSpc>
                <a:spcPct val="150000"/>
              </a:lnSpc>
              <a:buClr>
                <a:schemeClr val="tx1"/>
              </a:buClr>
              <a:buNone/>
            </a:pPr>
            <a:r>
              <a:rPr lang="el-GR" sz="1800" b="1" dirty="0" smtClean="0">
                <a:effectLst>
                  <a:outerShdw blurRad="38100" dist="38100" dir="2700000" algn="tl">
                    <a:srgbClr val="000000">
                      <a:alpha val="43137"/>
                    </a:srgbClr>
                  </a:outerShdw>
                </a:effectLst>
              </a:rPr>
              <a:t>Άρθρο 5</a:t>
            </a:r>
            <a:r>
              <a:rPr lang="el-GR" sz="1800" dirty="0" smtClean="0">
                <a:effectLst>
                  <a:outerShdw blurRad="38100" dist="38100" dir="2700000" algn="tl">
                    <a:srgbClr val="000000">
                      <a:alpha val="43137"/>
                    </a:srgbClr>
                  </a:outerShdw>
                </a:effectLst>
              </a:rPr>
              <a:t> </a:t>
            </a:r>
            <a:r>
              <a:rPr lang="el-GR" sz="1800" dirty="0" smtClean="0">
                <a:effectLst>
                  <a:outerShdw blurRad="38100" dist="38100" dir="2700000" algn="tl">
                    <a:srgbClr val="000000">
                      <a:alpha val="43137"/>
                    </a:srgbClr>
                  </a:outerShdw>
                </a:effectLst>
                <a:sym typeface="Wingdings" pitchFamily="2" charset="2"/>
              </a:rPr>
              <a:t> αρμόδιο δικαστήριο επί της λύσεως ή ακύρωσης του συμφώνου έχει και διεθνή δικαιοδοσία επί των περιουσιακών διαφορών.</a:t>
            </a:r>
          </a:p>
          <a:p>
            <a:pPr algn="just">
              <a:lnSpc>
                <a:spcPct val="150000"/>
              </a:lnSpc>
              <a:buClr>
                <a:schemeClr val="tx1"/>
              </a:buClr>
              <a:buFont typeface="Arial" pitchFamily="34" charset="0"/>
              <a:buChar char="•"/>
            </a:pPr>
            <a:r>
              <a:rPr lang="el-GR" sz="1800" dirty="0" smtClean="0">
                <a:effectLst>
                  <a:outerShdw blurRad="38100" dist="38100" dir="2700000" algn="tl">
                    <a:srgbClr val="000000">
                      <a:alpha val="43137"/>
                    </a:srgbClr>
                  </a:outerShdw>
                </a:effectLst>
                <a:sym typeface="Wingdings" pitchFamily="2" charset="2"/>
              </a:rPr>
              <a:t>Άλλα κριτήρια διεθνούς δικαιοδοσίας η συνήθης διαμονή ή η κοινή ιθαγένεια των συντρόφων.</a:t>
            </a:r>
          </a:p>
          <a:p>
            <a:pPr algn="just">
              <a:lnSpc>
                <a:spcPct val="150000"/>
              </a:lnSpc>
              <a:buClr>
                <a:schemeClr val="tx1"/>
              </a:buClr>
              <a:buFont typeface="Arial" pitchFamily="34" charset="0"/>
              <a:buChar char="•"/>
            </a:pPr>
            <a:r>
              <a:rPr lang="el-GR" sz="1800" dirty="0" smtClean="0">
                <a:effectLst>
                  <a:outerShdw blurRad="38100" dist="38100" dir="2700000" algn="tl">
                    <a:srgbClr val="000000">
                      <a:alpha val="43137"/>
                    </a:srgbClr>
                  </a:outerShdw>
                </a:effectLst>
                <a:sym typeface="Wingdings" pitchFamily="2" charset="2"/>
              </a:rPr>
              <a:t>Πέραν των άλλων, ισχύουν όσα είναι γνωστά περί αρμοδιότητας </a:t>
            </a:r>
            <a:r>
              <a:rPr lang="el-GR" sz="1800" i="1" dirty="0" smtClean="0">
                <a:effectLst>
                  <a:outerShdw blurRad="38100" dist="38100" dir="2700000" algn="tl">
                    <a:srgbClr val="000000">
                      <a:alpha val="43137"/>
                    </a:srgbClr>
                  </a:outerShdw>
                </a:effectLst>
                <a:sym typeface="Wingdings" pitchFamily="2" charset="2"/>
              </a:rPr>
              <a:t>(παρέκταση, επικουρική δωσιδικία, </a:t>
            </a:r>
            <a:r>
              <a:rPr lang="en-US" sz="1800" i="1" dirty="0" smtClean="0">
                <a:effectLst>
                  <a:outerShdw blurRad="38100" dist="38100" dir="2700000" algn="tl">
                    <a:srgbClr val="000000">
                      <a:alpha val="43137"/>
                    </a:srgbClr>
                  </a:outerShdw>
                </a:effectLst>
                <a:sym typeface="Wingdings" pitchFamily="2" charset="2"/>
              </a:rPr>
              <a:t>forum </a:t>
            </a:r>
            <a:r>
              <a:rPr lang="en-US" sz="1800" i="1" dirty="0" err="1" smtClean="0">
                <a:effectLst>
                  <a:outerShdw blurRad="38100" dist="38100" dir="2700000" algn="tl">
                    <a:srgbClr val="000000">
                      <a:alpha val="43137"/>
                    </a:srgbClr>
                  </a:outerShdw>
                </a:effectLst>
                <a:sym typeface="Wingdings" pitchFamily="2" charset="2"/>
              </a:rPr>
              <a:t>necessitatis</a:t>
            </a:r>
            <a:r>
              <a:rPr lang="el-GR" sz="1800" i="1" dirty="0" smtClean="0">
                <a:effectLst>
                  <a:outerShdw blurRad="38100" dist="38100" dir="2700000" algn="tl">
                    <a:srgbClr val="000000">
                      <a:alpha val="43137"/>
                    </a:srgbClr>
                  </a:outerShdw>
                </a:effectLst>
                <a:sym typeface="Wingdings" pitchFamily="2" charset="2"/>
              </a:rPr>
              <a:t> κλπ.).</a:t>
            </a:r>
            <a:endParaRPr lang="el-GR" sz="1800" dirty="0" smtClean="0">
              <a:effectLst>
                <a:outerShdw blurRad="38100" dist="38100" dir="2700000" algn="tl">
                  <a:srgbClr val="000000">
                    <a:alpha val="43137"/>
                  </a:srgbClr>
                </a:outerShdw>
              </a:effectLst>
              <a:sym typeface="Wingdings" pitchFamily="2" charset="2"/>
            </a:endParaRPr>
          </a:p>
          <a:p>
            <a:pPr marL="0" indent="0" algn="just">
              <a:lnSpc>
                <a:spcPct val="150000"/>
              </a:lnSpc>
              <a:buClr>
                <a:schemeClr val="tx1"/>
              </a:buClr>
              <a:buNone/>
            </a:pPr>
            <a:endParaRPr lang="el-GR" sz="1800" dirty="0" smtClean="0">
              <a:sym typeface="Wingdings" pitchFamily="2" charset="2"/>
            </a:endParaRPr>
          </a:p>
          <a:p>
            <a:pPr marL="0" indent="0" algn="just">
              <a:lnSpc>
                <a:spcPct val="150000"/>
              </a:lnSpc>
              <a:buClr>
                <a:schemeClr val="tx1"/>
              </a:buClr>
              <a:buNone/>
            </a:pPr>
            <a:endParaRPr lang="el-GR" sz="1800" dirty="0"/>
          </a:p>
        </p:txBody>
      </p:sp>
      <p:sp>
        <p:nvSpPr>
          <p:cNvPr id="2" name="Title 1"/>
          <p:cNvSpPr>
            <a:spLocks noGrp="1"/>
          </p:cNvSpPr>
          <p:nvPr>
            <p:ph type="title"/>
          </p:nvPr>
        </p:nvSpPr>
        <p:spPr>
          <a:xfrm>
            <a:off x="688490" y="1052736"/>
            <a:ext cx="7756263" cy="144016"/>
          </a:xfrm>
        </p:spPr>
        <p:txBody>
          <a:bodyPr/>
          <a:lstStyle/>
          <a:p>
            <a:r>
              <a:rPr lang="en-US" sz="2800" dirty="0" smtClean="0">
                <a:solidFill>
                  <a:schemeClr val="tx1"/>
                </a:solidFill>
                <a:effectLst>
                  <a:outerShdw blurRad="38100" dist="38100" dir="2700000" algn="tl">
                    <a:srgbClr val="000000">
                      <a:alpha val="43137"/>
                    </a:srgbClr>
                  </a:outerShdw>
                </a:effectLst>
              </a:rPr>
              <a:t>V. </a:t>
            </a:r>
            <a:r>
              <a:rPr lang="el-GR" sz="2800" dirty="0" smtClean="0">
                <a:solidFill>
                  <a:schemeClr val="tx1"/>
                </a:solidFill>
                <a:effectLst>
                  <a:outerShdw blurRad="38100" dist="38100" dir="2700000" algn="tl">
                    <a:srgbClr val="000000">
                      <a:alpha val="43137"/>
                    </a:srgbClr>
                  </a:outerShdw>
                </a:effectLst>
              </a:rPr>
              <a:t>Υπ</a:t>
            </a:r>
            <a:r>
              <a:rPr lang="el-GR" sz="2800" dirty="0">
                <a:solidFill>
                  <a:schemeClr val="tx1"/>
                </a:solidFill>
                <a:effectLst>
                  <a:outerShdw blurRad="38100" dist="38100" dir="2700000" algn="tl">
                    <a:srgbClr val="000000">
                      <a:alpha val="43137"/>
                    </a:srgbClr>
                  </a:outerShdw>
                </a:effectLst>
              </a:rPr>
              <a:t>’ αρ. 1104/2016 Κανονισμός Ε.Ε</a:t>
            </a:r>
            <a:r>
              <a:rPr lang="el-GR" sz="2800" dirty="0" smtClean="0">
                <a:solidFill>
                  <a:schemeClr val="tx1"/>
                </a:solidFill>
                <a:effectLst>
                  <a:outerShdw blurRad="38100" dist="38100" dir="2700000" algn="tl">
                    <a:srgbClr val="000000">
                      <a:alpha val="43137"/>
                    </a:srgbClr>
                  </a:outerShdw>
                </a:effectLst>
              </a:rPr>
              <a:t>.</a:t>
            </a:r>
            <a:r>
              <a:rPr lang="el-GR" dirty="0" smtClean="0">
                <a:solidFill>
                  <a:schemeClr val="tx1"/>
                </a:solidFill>
                <a:effectLst>
                  <a:outerShdw blurRad="38100" dist="38100" dir="2700000" algn="tl">
                    <a:srgbClr val="000000">
                      <a:alpha val="43137"/>
                    </a:srgbClr>
                  </a:outerShdw>
                </a:effectLst>
              </a:rPr>
              <a:t/>
            </a:r>
            <a:br>
              <a:rPr lang="el-GR" dirty="0" smtClean="0">
                <a:solidFill>
                  <a:schemeClr val="tx1"/>
                </a:solidFill>
                <a:effectLst>
                  <a:outerShdw blurRad="38100" dist="38100" dir="2700000" algn="tl">
                    <a:srgbClr val="000000">
                      <a:alpha val="43137"/>
                    </a:srgbClr>
                  </a:outerShdw>
                </a:effectLst>
              </a:rPr>
            </a:br>
            <a:endParaRPr lang="el-GR" dirty="0"/>
          </a:p>
        </p:txBody>
      </p:sp>
      <p:sp>
        <p:nvSpPr>
          <p:cNvPr id="8" name="Right Arrow 7"/>
          <p:cNvSpPr/>
          <p:nvPr/>
        </p:nvSpPr>
        <p:spPr>
          <a:xfrm>
            <a:off x="2123728" y="1339323"/>
            <a:ext cx="360040" cy="216024"/>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Footer Placeholder 2"/>
          <p:cNvSpPr>
            <a:spLocks noGrp="1"/>
          </p:cNvSpPr>
          <p:nvPr>
            <p:ph type="ftr" sz="quarter" idx="11"/>
          </p:nvPr>
        </p:nvSpPr>
        <p:spPr/>
        <p:txBody>
          <a:bodyPr/>
          <a:lstStyle/>
          <a:p>
            <a:r>
              <a:rPr lang="el-GR" dirty="0" smtClean="0">
                <a:solidFill>
                  <a:schemeClr val="bg1"/>
                </a:solidFill>
              </a:rPr>
              <a:t>Σύμφωνο Συμβίωσης</a:t>
            </a:r>
            <a:endParaRPr lang="el-GR" dirty="0">
              <a:solidFill>
                <a:schemeClr val="bg1"/>
              </a:solidFill>
            </a:endParaRPr>
          </a:p>
        </p:txBody>
      </p:sp>
      <p:sp>
        <p:nvSpPr>
          <p:cNvPr id="4" name="Slide Number Placeholder 3"/>
          <p:cNvSpPr>
            <a:spLocks noGrp="1"/>
          </p:cNvSpPr>
          <p:nvPr>
            <p:ph type="sldNum" sz="quarter" idx="12"/>
          </p:nvPr>
        </p:nvSpPr>
        <p:spPr/>
        <p:txBody>
          <a:bodyPr/>
          <a:lstStyle/>
          <a:p>
            <a:r>
              <a:rPr lang="el-GR" dirty="0" smtClean="0">
                <a:solidFill>
                  <a:schemeClr val="bg1"/>
                </a:solidFill>
              </a:rPr>
              <a:t>12</a:t>
            </a:r>
            <a:endParaRPr lang="el-GR" dirty="0">
              <a:solidFill>
                <a:schemeClr val="bg1"/>
              </a:solidFill>
            </a:endParaRPr>
          </a:p>
        </p:txBody>
      </p:sp>
    </p:spTree>
    <p:extLst>
      <p:ext uri="{BB962C8B-B14F-4D97-AF65-F5344CB8AC3E}">
        <p14:creationId xmlns:p14="http://schemas.microsoft.com/office/powerpoint/2010/main" val="1318037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699247" y="548680"/>
            <a:ext cx="7745505" cy="5688631"/>
          </a:xfrm>
        </p:spPr>
        <p:txBody>
          <a:bodyPr/>
          <a:lstStyle/>
          <a:p>
            <a:pPr marL="0" indent="0" algn="just">
              <a:lnSpc>
                <a:spcPct val="150000"/>
              </a:lnSpc>
              <a:buNone/>
            </a:pPr>
            <a:r>
              <a:rPr lang="el-GR" sz="2000" u="sng" dirty="0" smtClean="0">
                <a:effectLst>
                  <a:outerShdw blurRad="38100" dist="38100" dir="2700000" algn="tl">
                    <a:srgbClr val="000000">
                      <a:alpha val="43137"/>
                    </a:srgbClr>
                  </a:outerShdw>
                </a:effectLst>
              </a:rPr>
              <a:t>Εφαρμοστεό επί του Κανονισμού Δίκαιο</a:t>
            </a:r>
          </a:p>
          <a:p>
            <a:pPr algn="just">
              <a:buClr>
                <a:schemeClr val="tx1"/>
              </a:buClr>
              <a:buFont typeface="Arial" pitchFamily="34" charset="0"/>
              <a:buChar char="•"/>
            </a:pPr>
            <a:r>
              <a:rPr lang="el-GR" sz="1800" dirty="0" smtClean="0">
                <a:effectLst>
                  <a:outerShdw blurRad="38100" dist="38100" dir="2700000" algn="tl">
                    <a:srgbClr val="000000">
                      <a:alpha val="43137"/>
                    </a:srgbClr>
                  </a:outerShdw>
                </a:effectLst>
              </a:rPr>
              <a:t>το οριστέο δίκαιο είναι και εφαρμοστέο ανεξάρτητα από το αν προέρχεται από κράτος-μέλος</a:t>
            </a:r>
            <a:r>
              <a:rPr lang="el-GR" dirty="0"/>
              <a:t>,</a:t>
            </a:r>
            <a:endParaRPr lang="el-GR" dirty="0" smtClean="0"/>
          </a:p>
          <a:p>
            <a:pPr algn="just">
              <a:buClr>
                <a:schemeClr val="tx1"/>
              </a:buClr>
              <a:buFont typeface="Arial" pitchFamily="34" charset="0"/>
              <a:buChar char="•"/>
            </a:pPr>
            <a:r>
              <a:rPr lang="el-GR" sz="1800" dirty="0" smtClean="0">
                <a:effectLst>
                  <a:outerShdw blurRad="38100" dist="38100" dir="2700000" algn="tl">
                    <a:srgbClr val="000000">
                      <a:alpha val="43137"/>
                    </a:srgbClr>
                  </a:outerShdw>
                </a:effectLst>
              </a:rPr>
              <a:t>Εάν το εθνικό δίκαιο αναγνωρίζει περιουσιακές επί του συμφώνου σχέσεις τότε εφαρμοστέο είναι το δίκαιο:</a:t>
            </a:r>
          </a:p>
          <a:p>
            <a:pPr marL="811530" lvl="1" indent="-400050" algn="just">
              <a:buClr>
                <a:schemeClr val="tx1"/>
              </a:buClr>
              <a:buFont typeface="+mj-lt"/>
              <a:buAutoNum type="romanLcPeriod"/>
            </a:pPr>
            <a:r>
              <a:rPr lang="el-GR" sz="1600" dirty="0" smtClean="0">
                <a:effectLst>
                  <a:outerShdw blurRad="38100" dist="38100" dir="2700000" algn="tl">
                    <a:srgbClr val="000000">
                      <a:alpha val="43137"/>
                    </a:srgbClr>
                  </a:outerShdw>
                </a:effectLst>
              </a:rPr>
              <a:t>Της συνήθους διαμονής των συντρόφων ή ενός εξ αυτών,</a:t>
            </a:r>
          </a:p>
          <a:p>
            <a:pPr marL="811530" lvl="1" indent="-400050" algn="just">
              <a:buClr>
                <a:schemeClr val="tx1"/>
              </a:buClr>
              <a:buFont typeface="+mj-lt"/>
              <a:buAutoNum type="romanLcPeriod"/>
            </a:pPr>
            <a:r>
              <a:rPr lang="el-GR" sz="1600" dirty="0" smtClean="0">
                <a:effectLst>
                  <a:outerShdw blurRad="38100" dist="38100" dir="2700000" algn="tl">
                    <a:srgbClr val="000000">
                      <a:alpha val="43137"/>
                    </a:srgbClr>
                  </a:outerShdw>
                </a:effectLst>
              </a:rPr>
              <a:t>Της ιθαγένειας οποιουδήποτε εκ των συντρόφων,</a:t>
            </a:r>
          </a:p>
          <a:p>
            <a:pPr marL="811530" lvl="1" indent="-400050" algn="just">
              <a:buClr>
                <a:schemeClr val="tx1"/>
              </a:buClr>
              <a:buFont typeface="+mj-lt"/>
              <a:buAutoNum type="romanLcPeriod"/>
            </a:pPr>
            <a:r>
              <a:rPr lang="el-GR" sz="1600" dirty="0" smtClean="0">
                <a:effectLst>
                  <a:outerShdw blurRad="38100" dist="38100" dir="2700000" algn="tl">
                    <a:srgbClr val="000000">
                      <a:alpha val="43137"/>
                    </a:srgbClr>
                  </a:outerShdw>
                </a:effectLst>
              </a:rPr>
              <a:t>Του κράτους δυνάμει του οποίου γεννήθηκε το σύμφωνο συμβίωσης.</a:t>
            </a:r>
          </a:p>
          <a:p>
            <a:pPr marL="811530" lvl="1" indent="-400050" algn="just">
              <a:buClr>
                <a:schemeClr val="tx1"/>
              </a:buClr>
              <a:buFont typeface="+mj-lt"/>
              <a:buAutoNum type="romanLcPeriod"/>
            </a:pPr>
            <a:endParaRPr lang="el-GR" sz="1600" dirty="0">
              <a:effectLst>
                <a:outerShdw blurRad="38100" dist="38100" dir="2700000" algn="tl">
                  <a:srgbClr val="000000">
                    <a:alpha val="43137"/>
                  </a:srgbClr>
                </a:outerShdw>
              </a:effectLst>
            </a:endParaRPr>
          </a:p>
          <a:p>
            <a:pPr marL="344488" lvl="1" indent="-342900" algn="just">
              <a:buClr>
                <a:schemeClr val="tx1"/>
              </a:buClr>
              <a:buFont typeface="Arial" pitchFamily="34" charset="0"/>
              <a:buChar char="•"/>
            </a:pPr>
            <a:r>
              <a:rPr lang="el-GR" sz="2000" dirty="0" smtClean="0">
                <a:effectLst>
                  <a:outerShdw blurRad="38100" dist="38100" dir="2700000" algn="tl">
                    <a:srgbClr val="000000">
                      <a:alpha val="43137"/>
                    </a:srgbClr>
                  </a:outerShdw>
                </a:effectLst>
              </a:rPr>
              <a:t>Ελλείψει συμφωνίας των μερών, εφαρμοστέο στις περιουσιακές σχέσεις των μερών είναι το δίκαιο του Κράτους κατάρτισης του συμφώνου.</a:t>
            </a:r>
          </a:p>
          <a:p>
            <a:pPr marL="1588" lvl="1" indent="0" algn="just">
              <a:buClr>
                <a:schemeClr val="tx1"/>
              </a:buClr>
              <a:buNone/>
            </a:pPr>
            <a:r>
              <a:rPr lang="el-GR" sz="2000" b="1" dirty="0" smtClean="0">
                <a:effectLst>
                  <a:outerShdw blurRad="38100" dist="38100" dir="2700000" algn="tl">
                    <a:srgbClr val="000000">
                      <a:alpha val="43137"/>
                    </a:srgbClr>
                  </a:outerShdw>
                </a:effectLst>
              </a:rPr>
              <a:t>Πεδίο εφαρμογής </a:t>
            </a:r>
            <a:r>
              <a:rPr lang="el-GR" sz="2000" dirty="0" smtClean="0">
                <a:effectLst>
                  <a:outerShdw blurRad="38100" dist="38100" dir="2700000" algn="tl">
                    <a:srgbClr val="000000">
                      <a:alpha val="43137"/>
                    </a:srgbClr>
                  </a:outerShdw>
                </a:effectLst>
                <a:sym typeface="Wingdings" pitchFamily="2" charset="2"/>
              </a:rPr>
              <a:t> καταμερισμός, διανομή και εκκαθάριση περιουσίας,χαρακτηρισμός των περιουσιακών αγαθών, μεταφορά των αγαθών ανά κατηγορία και κυρίως ουσιαστικό κύρος μιας συμφωνίας ρύθμισης των περιουσιακών αγαθών των συντρόφων.</a:t>
            </a:r>
            <a:endParaRPr lang="el-GR" sz="2000" dirty="0" smtClean="0">
              <a:effectLst>
                <a:outerShdw blurRad="38100" dist="38100" dir="2700000" algn="tl">
                  <a:srgbClr val="000000">
                    <a:alpha val="43137"/>
                  </a:srgbClr>
                </a:outerShdw>
              </a:effectLst>
            </a:endParaRPr>
          </a:p>
          <a:p>
            <a:pPr marL="1588" lvl="1" indent="0" algn="just">
              <a:buClr>
                <a:schemeClr val="tx1"/>
              </a:buClr>
              <a:buNone/>
            </a:pPr>
            <a:endParaRPr lang="el-GR" sz="1600" dirty="0"/>
          </a:p>
          <a:p>
            <a:pPr marL="811530" lvl="1" indent="-400050" algn="just">
              <a:buClr>
                <a:schemeClr val="tx1"/>
              </a:buClr>
              <a:buFont typeface="+mj-lt"/>
              <a:buAutoNum type="romanLcPeriod"/>
            </a:pPr>
            <a:endParaRPr lang="el-GR" sz="1600" dirty="0" smtClean="0"/>
          </a:p>
        </p:txBody>
      </p:sp>
      <p:sp>
        <p:nvSpPr>
          <p:cNvPr id="2" name="Footer Placeholder 1"/>
          <p:cNvSpPr>
            <a:spLocks noGrp="1"/>
          </p:cNvSpPr>
          <p:nvPr>
            <p:ph type="ftr" sz="quarter" idx="11"/>
          </p:nvPr>
        </p:nvSpPr>
        <p:spPr/>
        <p:txBody>
          <a:bodyPr/>
          <a:lstStyle/>
          <a:p>
            <a:r>
              <a:rPr lang="el-GR" dirty="0" smtClean="0">
                <a:solidFill>
                  <a:schemeClr val="bg1"/>
                </a:solidFill>
              </a:rPr>
              <a:t>Σύμφωνο Συμβίωσης</a:t>
            </a:r>
            <a:endParaRPr lang="el-GR" dirty="0">
              <a:solidFill>
                <a:schemeClr val="bg1"/>
              </a:solidFill>
            </a:endParaRPr>
          </a:p>
        </p:txBody>
      </p:sp>
      <p:sp>
        <p:nvSpPr>
          <p:cNvPr id="3" name="Slide Number Placeholder 2"/>
          <p:cNvSpPr>
            <a:spLocks noGrp="1"/>
          </p:cNvSpPr>
          <p:nvPr>
            <p:ph type="sldNum" sz="quarter" idx="12"/>
          </p:nvPr>
        </p:nvSpPr>
        <p:spPr/>
        <p:txBody>
          <a:bodyPr/>
          <a:lstStyle/>
          <a:p>
            <a:r>
              <a:rPr lang="el-GR" dirty="0" smtClean="0">
                <a:solidFill>
                  <a:schemeClr val="bg1"/>
                </a:solidFill>
              </a:rPr>
              <a:t>13</a:t>
            </a:r>
            <a:endParaRPr lang="el-GR" dirty="0">
              <a:solidFill>
                <a:schemeClr val="bg1"/>
              </a:solidFill>
            </a:endParaRPr>
          </a:p>
        </p:txBody>
      </p:sp>
    </p:spTree>
    <p:extLst>
      <p:ext uri="{BB962C8B-B14F-4D97-AF65-F5344CB8AC3E}">
        <p14:creationId xmlns:p14="http://schemas.microsoft.com/office/powerpoint/2010/main" val="3372014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99247" y="836712"/>
            <a:ext cx="7745505" cy="5472607"/>
          </a:xfrm>
        </p:spPr>
        <p:txBody>
          <a:bodyPr>
            <a:noAutofit/>
          </a:bodyPr>
          <a:lstStyle/>
          <a:p>
            <a:pPr marL="0" indent="0" algn="just">
              <a:buNone/>
            </a:pPr>
            <a:endParaRPr lang="el-GR" sz="1800" b="1" dirty="0" smtClean="0">
              <a:effectLst>
                <a:outerShdw blurRad="38100" dist="38100" dir="2700000" algn="tl">
                  <a:srgbClr val="000000">
                    <a:alpha val="43137"/>
                  </a:srgbClr>
                </a:outerShdw>
              </a:effectLst>
            </a:endParaRPr>
          </a:p>
          <a:p>
            <a:pPr marL="0" indent="0" algn="just">
              <a:buNone/>
            </a:pPr>
            <a:r>
              <a:rPr lang="el-GR" sz="1800" b="1" dirty="0" smtClean="0">
                <a:effectLst>
                  <a:outerShdw blurRad="38100" dist="38100" dir="2700000" algn="tl">
                    <a:srgbClr val="000000">
                      <a:alpha val="43137"/>
                    </a:srgbClr>
                  </a:outerShdw>
                </a:effectLst>
              </a:rPr>
              <a:t>Άρθρο 13 § 1</a:t>
            </a:r>
            <a:r>
              <a:rPr lang="el-GR" sz="1800" dirty="0" smtClean="0">
                <a:effectLst>
                  <a:outerShdw blurRad="38100" dist="38100" dir="2700000" algn="tl">
                    <a:srgbClr val="000000">
                      <a:alpha val="43137"/>
                    </a:srgbClr>
                  </a:outerShdw>
                </a:effectLst>
              </a:rPr>
              <a:t> </a:t>
            </a:r>
            <a:r>
              <a:rPr lang="el-GR" sz="1800" dirty="0" smtClean="0">
                <a:effectLst>
                  <a:outerShdw blurRad="38100" dist="38100" dir="2700000" algn="tl">
                    <a:srgbClr val="000000">
                      <a:alpha val="43137"/>
                    </a:srgbClr>
                  </a:outerShdw>
                </a:effectLst>
                <a:sym typeface="Wingdings" pitchFamily="2" charset="2"/>
              </a:rPr>
              <a:t> </a:t>
            </a:r>
            <a:r>
              <a:rPr lang="el-GR" sz="1800" i="1" dirty="0" smtClean="0">
                <a:effectLst>
                  <a:outerShdw blurRad="38100" dist="38100" dir="2700000" algn="tl">
                    <a:srgbClr val="000000">
                      <a:alpha val="43137"/>
                    </a:srgbClr>
                  </a:outerShdw>
                </a:effectLst>
                <a:sym typeface="Wingdings" pitchFamily="2" charset="2"/>
              </a:rPr>
              <a:t>«</a:t>
            </a:r>
            <a:r>
              <a:rPr lang="el-GR" sz="1800" i="1" dirty="0" smtClean="0">
                <a:effectLst>
                  <a:outerShdw blurRad="38100" dist="38100" dir="2700000" algn="tl">
                    <a:srgbClr val="000000">
                      <a:alpha val="43137"/>
                    </a:srgbClr>
                  </a:outerShdw>
                </a:effectLst>
              </a:rPr>
              <a:t>Ο </a:t>
            </a:r>
            <a:r>
              <a:rPr lang="el-GR" sz="1800" i="1" dirty="0">
                <a:effectLst>
                  <a:outerShdw blurRad="38100" dist="38100" dir="2700000" algn="tl">
                    <a:srgbClr val="000000">
                      <a:alpha val="43137"/>
                    </a:srgbClr>
                  </a:outerShdw>
                </a:effectLst>
              </a:rPr>
              <a:t>νόμος αυτός εφαρμόζεται σε κάθε </a:t>
            </a:r>
            <a:r>
              <a:rPr lang="el-GR" sz="1800" i="1" dirty="0" smtClean="0">
                <a:effectLst>
                  <a:outerShdw blurRad="38100" dist="38100" dir="2700000" algn="tl">
                    <a:srgbClr val="000000">
                      <a:alpha val="43137"/>
                    </a:srgbClr>
                  </a:outerShdw>
                </a:effectLst>
              </a:rPr>
              <a:t>σύμφωνο συμβίωσης</a:t>
            </a:r>
            <a:r>
              <a:rPr lang="el-GR" sz="1800" i="1" dirty="0">
                <a:effectLst>
                  <a:outerShdw blurRad="38100" dist="38100" dir="2700000" algn="tl">
                    <a:srgbClr val="000000">
                      <a:alpha val="43137"/>
                    </a:srgbClr>
                  </a:outerShdw>
                </a:effectLst>
              </a:rPr>
              <a:t>, εφόσον τούτο καταρτίζεται στην </a:t>
            </a:r>
            <a:r>
              <a:rPr lang="el-GR" sz="1800" i="1" dirty="0" smtClean="0">
                <a:effectLst>
                  <a:outerShdw blurRad="38100" dist="38100" dir="2700000" algn="tl">
                    <a:srgbClr val="000000">
                      <a:alpha val="43137"/>
                    </a:srgbClr>
                  </a:outerShdw>
                </a:effectLst>
              </a:rPr>
              <a:t>Ελλάδα ή </a:t>
            </a:r>
            <a:r>
              <a:rPr lang="el-GR" sz="1800" i="1" dirty="0">
                <a:effectLst>
                  <a:outerShdw blurRad="38100" dist="38100" dir="2700000" algn="tl">
                    <a:srgbClr val="000000">
                      <a:alpha val="43137"/>
                    </a:srgbClr>
                  </a:outerShdw>
                </a:effectLst>
              </a:rPr>
              <a:t>ενώπιον ελληνικής προξενικής </a:t>
            </a:r>
            <a:r>
              <a:rPr lang="el-GR" sz="1800" i="1" dirty="0" smtClean="0">
                <a:effectLst>
                  <a:outerShdw blurRad="38100" dist="38100" dir="2700000" algn="tl">
                    <a:srgbClr val="000000">
                      <a:alpha val="43137"/>
                    </a:srgbClr>
                  </a:outerShdw>
                </a:effectLst>
              </a:rPr>
              <a:t>αρχής».</a:t>
            </a:r>
          </a:p>
          <a:p>
            <a:pPr marL="0" indent="0" algn="just">
              <a:buNone/>
            </a:pPr>
            <a:endParaRPr lang="el-GR" sz="1800" dirty="0" smtClean="0">
              <a:effectLst>
                <a:outerShdw blurRad="38100" dist="38100" dir="2700000" algn="tl">
                  <a:srgbClr val="000000">
                    <a:alpha val="43137"/>
                  </a:srgbClr>
                </a:outerShdw>
              </a:effectLst>
            </a:endParaRPr>
          </a:p>
          <a:p>
            <a:pPr marL="0" indent="0" algn="just">
              <a:buNone/>
            </a:pPr>
            <a:r>
              <a:rPr lang="el-GR" sz="1800" dirty="0" smtClean="0">
                <a:effectLst>
                  <a:outerShdw blurRad="38100" dist="38100" dir="2700000" algn="tl">
                    <a:srgbClr val="000000">
                      <a:alpha val="43137"/>
                    </a:srgbClr>
                  </a:outerShdw>
                </a:effectLst>
              </a:rPr>
              <a:t>Κοινή διάταξη και στα δύο νομοθετήματα</a:t>
            </a:r>
          </a:p>
          <a:p>
            <a:pPr marL="0" indent="0" algn="just">
              <a:buNone/>
            </a:pPr>
            <a:r>
              <a:rPr lang="el-GR" sz="1800" b="1" dirty="0" smtClean="0">
                <a:effectLst>
                  <a:outerShdw blurRad="38100" dist="38100" dir="2700000" algn="tl">
                    <a:srgbClr val="000000">
                      <a:alpha val="43137"/>
                    </a:srgbClr>
                  </a:outerShdw>
                </a:effectLst>
              </a:rPr>
              <a:t>Εφαρμογή</a:t>
            </a:r>
            <a:r>
              <a:rPr lang="el-GR" sz="1800" dirty="0">
                <a:effectLst>
                  <a:outerShdw blurRad="38100" dist="38100" dir="2700000" algn="tl">
                    <a:srgbClr val="000000">
                      <a:alpha val="43137"/>
                    </a:srgbClr>
                  </a:outerShdw>
                </a:effectLst>
              </a:rPr>
              <a:t>	1. </a:t>
            </a:r>
            <a:r>
              <a:rPr lang="el-GR" sz="1800" dirty="0" smtClean="0">
                <a:effectLst>
                  <a:outerShdw blurRad="38100" dist="38100" dir="2700000" algn="tl">
                    <a:srgbClr val="000000">
                      <a:alpha val="43137"/>
                    </a:srgbClr>
                  </a:outerShdw>
                </a:effectLst>
              </a:rPr>
              <a:t>τόπος κατάρτισης </a:t>
            </a:r>
            <a:r>
              <a:rPr lang="el-GR" sz="1800" dirty="0">
                <a:effectLst>
                  <a:outerShdw blurRad="38100" dist="38100" dir="2700000" algn="tl">
                    <a:srgbClr val="000000">
                      <a:alpha val="43137"/>
                    </a:srgbClr>
                  </a:outerShdw>
                </a:effectLst>
              </a:rPr>
              <a:t>η Ελλάδα</a:t>
            </a:r>
          </a:p>
          <a:p>
            <a:pPr marL="0" indent="0" algn="just">
              <a:buNone/>
            </a:pPr>
            <a:r>
              <a:rPr lang="el-GR" sz="1800" dirty="0">
                <a:effectLst>
                  <a:outerShdw blurRad="38100" dist="38100" dir="2700000" algn="tl">
                    <a:srgbClr val="000000">
                      <a:alpha val="43137"/>
                    </a:srgbClr>
                  </a:outerShdw>
                </a:effectLst>
              </a:rPr>
              <a:t>		2. σχέση με στοιχείο αλλοδαπότητας</a:t>
            </a:r>
          </a:p>
          <a:p>
            <a:pPr marL="0" indent="0" algn="just">
              <a:buNone/>
            </a:pPr>
            <a:endParaRPr lang="el-GR" sz="1800" i="1" dirty="0" smtClean="0">
              <a:effectLst>
                <a:outerShdw blurRad="38100" dist="38100" dir="2700000" algn="tl">
                  <a:srgbClr val="000000">
                    <a:alpha val="43137"/>
                  </a:srgbClr>
                </a:outerShdw>
              </a:effectLst>
            </a:endParaRPr>
          </a:p>
          <a:p>
            <a:pPr marL="0" indent="0" algn="just">
              <a:buNone/>
            </a:pPr>
            <a:r>
              <a:rPr lang="el-GR" sz="1800" dirty="0" smtClean="0">
                <a:effectLst>
                  <a:outerShdw blurRad="38100" dist="38100" dir="2700000" algn="tl">
                    <a:srgbClr val="000000">
                      <a:alpha val="43137"/>
                    </a:srgbClr>
                  </a:outerShdw>
                </a:effectLst>
              </a:rPr>
              <a:t>Μεθοδολογική φύση της διάταξης:</a:t>
            </a:r>
            <a:endParaRPr lang="el-GR" sz="1800" dirty="0">
              <a:effectLst>
                <a:outerShdw blurRad="38100" dist="38100" dir="2700000" algn="tl">
                  <a:srgbClr val="000000">
                    <a:alpha val="43137"/>
                  </a:srgbClr>
                </a:outerShdw>
              </a:effectLst>
            </a:endParaRPr>
          </a:p>
          <a:p>
            <a:pPr marL="0" indent="0" algn="just">
              <a:buNone/>
            </a:pPr>
            <a:r>
              <a:rPr lang="el-GR" sz="1800" dirty="0">
                <a:effectLst>
                  <a:outerShdw blurRad="38100" dist="38100" dir="2700000" algn="tl">
                    <a:srgbClr val="000000">
                      <a:alpha val="43137"/>
                    </a:srgbClr>
                  </a:outerShdw>
                </a:effectLst>
              </a:rPr>
              <a:t>	</a:t>
            </a:r>
            <a:r>
              <a:rPr lang="el-GR" sz="1800" dirty="0" smtClean="0">
                <a:effectLst>
                  <a:outerShdw blurRad="38100" dist="38100" dir="2700000" algn="tl">
                    <a:srgbClr val="000000">
                      <a:alpha val="43137"/>
                    </a:srgbClr>
                  </a:outerShdw>
                </a:effectLst>
              </a:rPr>
              <a:t>Μονομερής κανόνας συγκρούσεως</a:t>
            </a:r>
          </a:p>
          <a:p>
            <a:pPr marL="0" indent="0" algn="just">
              <a:buNone/>
            </a:pPr>
            <a:endParaRPr lang="el-GR" sz="1800" u="sng" dirty="0" smtClean="0">
              <a:effectLst>
                <a:outerShdw blurRad="38100" dist="38100" dir="2700000" algn="tl">
                  <a:srgbClr val="000000">
                    <a:alpha val="43137"/>
                  </a:srgbClr>
                </a:outerShdw>
              </a:effectLst>
            </a:endParaRPr>
          </a:p>
          <a:p>
            <a:pPr marL="344488" lvl="1" indent="-342900" algn="just">
              <a:buClr>
                <a:schemeClr val="tx1"/>
              </a:buClr>
              <a:buFont typeface="Wingdings" pitchFamily="2" charset="2"/>
              <a:buChar char="q"/>
            </a:pPr>
            <a:r>
              <a:rPr lang="el-GR" sz="1800" dirty="0">
                <a:effectLst>
                  <a:outerShdw blurRad="38100" dist="38100" dir="2700000" algn="tl">
                    <a:srgbClr val="000000">
                      <a:alpha val="43137"/>
                    </a:srgbClr>
                  </a:outerShdw>
                </a:effectLst>
              </a:rPr>
              <a:t>Α</a:t>
            </a:r>
            <a:r>
              <a:rPr lang="el-GR" sz="1800" dirty="0" smtClean="0">
                <a:effectLst>
                  <a:outerShdw blurRad="38100" dist="38100" dir="2700000" algn="tl">
                    <a:srgbClr val="000000">
                      <a:alpha val="43137"/>
                    </a:srgbClr>
                  </a:outerShdw>
                </a:effectLst>
              </a:rPr>
              <a:t>ντικείμενο της διάταξης οι σχέσεις που ρυθμίζονται από τις λοιπές διατάξεις του νόμου.</a:t>
            </a:r>
            <a:endParaRPr lang="el-GR" sz="1800" dirty="0">
              <a:effectLst>
                <a:outerShdw blurRad="38100" dist="38100" dir="2700000" algn="tl">
                  <a:srgbClr val="000000">
                    <a:alpha val="43137"/>
                  </a:srgbClr>
                </a:outerShdw>
              </a:effectLst>
            </a:endParaRPr>
          </a:p>
          <a:p>
            <a:pPr marL="344488" lvl="1" indent="-342900" algn="just">
              <a:buClr>
                <a:schemeClr val="tx1"/>
              </a:buClr>
              <a:buFont typeface="Wingdings" pitchFamily="2" charset="2"/>
              <a:buChar char="q"/>
            </a:pPr>
            <a:r>
              <a:rPr lang="el-GR" sz="1800" dirty="0" smtClean="0">
                <a:effectLst>
                  <a:outerShdw blurRad="38100" dist="38100" dir="2700000" algn="tl">
                    <a:srgbClr val="000000">
                      <a:alpha val="43137"/>
                    </a:srgbClr>
                  </a:outerShdw>
                </a:effectLst>
              </a:rPr>
              <a:t>Για </a:t>
            </a:r>
            <a:r>
              <a:rPr lang="el-GR" sz="1800" dirty="0">
                <a:effectLst>
                  <a:outerShdw blurRad="38100" dist="38100" dir="2700000" algn="tl">
                    <a:srgbClr val="000000">
                      <a:alpha val="43137"/>
                    </a:srgbClr>
                  </a:outerShdw>
                </a:effectLst>
              </a:rPr>
              <a:t>την εφαρμογή του νόμου λαμβάνεται υπόψιν μόνο ο τόπος κατάρτισης, δεν </a:t>
            </a:r>
            <a:r>
              <a:rPr lang="el-GR" sz="1800" dirty="0" smtClean="0">
                <a:effectLst>
                  <a:outerShdw blurRad="38100" dist="38100" dir="2700000" algn="tl">
                    <a:srgbClr val="000000">
                      <a:alpha val="43137"/>
                    </a:srgbClr>
                  </a:outerShdw>
                </a:effectLst>
              </a:rPr>
              <a:t>ενδιαφέρουν η </a:t>
            </a:r>
            <a:r>
              <a:rPr lang="el-GR" sz="1800" dirty="0">
                <a:effectLst>
                  <a:outerShdw blurRad="38100" dist="38100" dir="2700000" algn="tl">
                    <a:srgbClr val="000000">
                      <a:alpha val="43137"/>
                    </a:srgbClr>
                  </a:outerShdw>
                </a:effectLst>
              </a:rPr>
              <a:t>ιθαγένεια </a:t>
            </a:r>
            <a:r>
              <a:rPr lang="el-GR" sz="1800" dirty="0" smtClean="0">
                <a:effectLst>
                  <a:outerShdw blurRad="38100" dist="38100" dir="2700000" algn="tl">
                    <a:srgbClr val="000000">
                      <a:alpha val="43137"/>
                    </a:srgbClr>
                  </a:outerShdw>
                </a:effectLst>
              </a:rPr>
              <a:t>και η κατοικία.</a:t>
            </a:r>
          </a:p>
        </p:txBody>
      </p:sp>
      <p:sp>
        <p:nvSpPr>
          <p:cNvPr id="2" name="Title 1"/>
          <p:cNvSpPr>
            <a:spLocks noGrp="1"/>
          </p:cNvSpPr>
          <p:nvPr>
            <p:ph type="title"/>
          </p:nvPr>
        </p:nvSpPr>
        <p:spPr>
          <a:xfrm>
            <a:off x="683568" y="908720"/>
            <a:ext cx="7761185" cy="360040"/>
          </a:xfrm>
        </p:spPr>
        <p:txBody>
          <a:bodyPr/>
          <a:lstStyle/>
          <a:p>
            <a:r>
              <a:rPr lang="en-US" sz="2800" dirty="0" smtClean="0">
                <a:solidFill>
                  <a:schemeClr val="tx1"/>
                </a:solidFill>
                <a:effectLst>
                  <a:outerShdw blurRad="38100" dist="38100" dir="2700000" algn="tl">
                    <a:srgbClr val="000000">
                      <a:alpha val="43137"/>
                    </a:srgbClr>
                  </a:outerShdw>
                </a:effectLst>
              </a:rPr>
              <a:t>VI. </a:t>
            </a:r>
            <a:r>
              <a:rPr lang="el-GR" sz="2800" dirty="0" smtClean="0">
                <a:solidFill>
                  <a:schemeClr val="tx1"/>
                </a:solidFill>
                <a:effectLst>
                  <a:outerShdw blurRad="38100" dist="38100" dir="2700000" algn="tl">
                    <a:srgbClr val="000000">
                      <a:alpha val="43137"/>
                    </a:srgbClr>
                  </a:outerShdw>
                </a:effectLst>
              </a:rPr>
              <a:t>Ζήτήματα </a:t>
            </a:r>
            <a:r>
              <a:rPr lang="el-GR" sz="2800" dirty="0">
                <a:solidFill>
                  <a:schemeClr val="tx1"/>
                </a:solidFill>
                <a:effectLst>
                  <a:outerShdw blurRad="38100" dist="38100" dir="2700000" algn="tl">
                    <a:srgbClr val="000000">
                      <a:alpha val="43137"/>
                    </a:srgbClr>
                  </a:outerShdw>
                </a:effectLst>
              </a:rPr>
              <a:t>Ιδιωτικού Διεθνούς </a:t>
            </a:r>
            <a:r>
              <a:rPr lang="el-GR" sz="2800" dirty="0" smtClean="0">
                <a:solidFill>
                  <a:schemeClr val="tx1"/>
                </a:solidFill>
                <a:effectLst>
                  <a:outerShdw blurRad="38100" dist="38100" dir="2700000" algn="tl">
                    <a:srgbClr val="000000">
                      <a:alpha val="43137"/>
                    </a:srgbClr>
                  </a:outerShdw>
                </a:effectLst>
              </a:rPr>
              <a:t>Δικαίου</a:t>
            </a:r>
            <a:r>
              <a:rPr lang="el-GR" dirty="0" smtClean="0">
                <a:solidFill>
                  <a:schemeClr val="tx1"/>
                </a:solidFill>
                <a:effectLst>
                  <a:outerShdw blurRad="38100" dist="38100" dir="2700000" algn="tl">
                    <a:srgbClr val="000000">
                      <a:alpha val="43137"/>
                    </a:srgbClr>
                  </a:outerShdw>
                </a:effectLst>
              </a:rPr>
              <a:t/>
            </a:r>
            <a:br>
              <a:rPr lang="el-GR" dirty="0" smtClean="0">
                <a:solidFill>
                  <a:schemeClr val="tx1"/>
                </a:solidFill>
                <a:effectLst>
                  <a:outerShdw blurRad="38100" dist="38100" dir="2700000" algn="tl">
                    <a:srgbClr val="000000">
                      <a:alpha val="43137"/>
                    </a:srgbClr>
                  </a:outerShdw>
                </a:effectLst>
              </a:rPr>
            </a:br>
            <a:endParaRPr lang="el-GR" dirty="0"/>
          </a:p>
        </p:txBody>
      </p:sp>
      <p:sp>
        <p:nvSpPr>
          <p:cNvPr id="4" name="Right Arrow 3"/>
          <p:cNvSpPr/>
          <p:nvPr/>
        </p:nvSpPr>
        <p:spPr>
          <a:xfrm>
            <a:off x="909327" y="4047031"/>
            <a:ext cx="648071" cy="35373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3" name="Footer Placeholder 2"/>
          <p:cNvSpPr>
            <a:spLocks noGrp="1"/>
          </p:cNvSpPr>
          <p:nvPr>
            <p:ph type="ftr" sz="quarter" idx="11"/>
          </p:nvPr>
        </p:nvSpPr>
        <p:spPr/>
        <p:txBody>
          <a:bodyPr/>
          <a:lstStyle/>
          <a:p>
            <a:r>
              <a:rPr lang="el-GR" dirty="0" smtClean="0">
                <a:solidFill>
                  <a:schemeClr val="bg1"/>
                </a:solidFill>
              </a:rPr>
              <a:t>Σύμφωνο Συμβίωσης</a:t>
            </a:r>
            <a:endParaRPr lang="el-GR" dirty="0">
              <a:solidFill>
                <a:schemeClr val="bg1"/>
              </a:solidFill>
            </a:endParaRPr>
          </a:p>
        </p:txBody>
      </p:sp>
      <p:sp>
        <p:nvSpPr>
          <p:cNvPr id="6" name="Slide Number Placeholder 5"/>
          <p:cNvSpPr>
            <a:spLocks noGrp="1"/>
          </p:cNvSpPr>
          <p:nvPr>
            <p:ph type="sldNum" sz="quarter" idx="12"/>
          </p:nvPr>
        </p:nvSpPr>
        <p:spPr/>
        <p:txBody>
          <a:bodyPr/>
          <a:lstStyle/>
          <a:p>
            <a:r>
              <a:rPr lang="el-GR" dirty="0" smtClean="0">
                <a:solidFill>
                  <a:schemeClr val="bg1"/>
                </a:solidFill>
              </a:rPr>
              <a:t>14</a:t>
            </a:r>
            <a:endParaRPr lang="el-GR" dirty="0">
              <a:solidFill>
                <a:schemeClr val="bg1"/>
              </a:solidFill>
            </a:endParaRPr>
          </a:p>
        </p:txBody>
      </p:sp>
    </p:spTree>
    <p:extLst>
      <p:ext uri="{BB962C8B-B14F-4D97-AF65-F5344CB8AC3E}">
        <p14:creationId xmlns:p14="http://schemas.microsoft.com/office/powerpoint/2010/main" val="31237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99247" y="548681"/>
            <a:ext cx="7745505" cy="5577482"/>
          </a:xfrm>
        </p:spPr>
        <p:txBody>
          <a:bodyPr>
            <a:normAutofit/>
          </a:bodyPr>
          <a:lstStyle/>
          <a:p>
            <a:pPr marL="0" indent="0">
              <a:buNone/>
            </a:pPr>
            <a:r>
              <a:rPr lang="el-GR" sz="2000" b="1" u="sng" dirty="0" smtClean="0">
                <a:effectLst>
                  <a:outerShdw blurRad="38100" dist="38100" dir="2700000" algn="tl">
                    <a:srgbClr val="000000">
                      <a:alpha val="43137"/>
                    </a:srgbClr>
                  </a:outerShdw>
                </a:effectLst>
              </a:rPr>
              <a:t>Πρώτο βήμα ο Νομικός Χαρακτηρισμός της Έννομης Σχέσης</a:t>
            </a:r>
          </a:p>
          <a:p>
            <a:pPr marL="0" indent="0">
              <a:buNone/>
            </a:pPr>
            <a:endParaRPr lang="el-GR" sz="2000" b="1" dirty="0">
              <a:effectLst>
                <a:outerShdw blurRad="38100" dist="38100" dir="2700000" algn="tl">
                  <a:srgbClr val="000000">
                    <a:alpha val="43137"/>
                  </a:srgbClr>
                </a:outerShdw>
              </a:effectLst>
            </a:endParaRPr>
          </a:p>
          <a:p>
            <a:pPr marL="0" indent="0">
              <a:buNone/>
            </a:pPr>
            <a:endParaRPr lang="el-GR" sz="2000" b="1" dirty="0" smtClean="0">
              <a:effectLst>
                <a:outerShdw blurRad="38100" dist="38100" dir="2700000" algn="tl">
                  <a:srgbClr val="000000">
                    <a:alpha val="43137"/>
                  </a:srgbClr>
                </a:outerShdw>
              </a:effectLst>
            </a:endParaRPr>
          </a:p>
          <a:p>
            <a:pPr marL="0" indent="0">
              <a:buNone/>
            </a:pPr>
            <a:r>
              <a:rPr lang="el-GR" sz="2000" b="1" dirty="0" smtClean="0">
                <a:effectLst>
                  <a:outerShdw blurRad="38100" dist="38100" dir="2700000" algn="tl">
                    <a:srgbClr val="000000">
                      <a:alpha val="43137"/>
                    </a:srgbClr>
                  </a:outerShdw>
                </a:effectLst>
              </a:rPr>
              <a:t>     Οικογενειακή Σχέση		     Συμβατική Σχέση</a:t>
            </a:r>
          </a:p>
          <a:p>
            <a:pPr marL="0" indent="0">
              <a:buNone/>
            </a:pPr>
            <a:r>
              <a:rPr lang="el-GR" sz="2000" b="1" dirty="0" smtClean="0">
                <a:effectLst>
                  <a:outerShdw blurRad="38100" dist="38100" dir="2700000" algn="tl">
                    <a:srgbClr val="000000">
                      <a:alpha val="43137"/>
                    </a:srgbClr>
                  </a:outerShdw>
                </a:effectLst>
              </a:rPr>
              <a:t>	π.χ. τέκνα			       π.χ. διατροφή</a:t>
            </a:r>
          </a:p>
          <a:p>
            <a:pPr>
              <a:buClr>
                <a:schemeClr val="tx1"/>
              </a:buClr>
              <a:buFont typeface="Wingdings" pitchFamily="2" charset="2"/>
              <a:buChar char="q"/>
            </a:pPr>
            <a:endParaRPr lang="el-GR" sz="2000" dirty="0" smtClean="0">
              <a:effectLst>
                <a:outerShdw blurRad="38100" dist="38100" dir="2700000" algn="tl">
                  <a:srgbClr val="000000">
                    <a:alpha val="43137"/>
                  </a:srgbClr>
                </a:outerShdw>
              </a:effectLst>
            </a:endParaRPr>
          </a:p>
          <a:p>
            <a:pPr algn="just">
              <a:buClr>
                <a:schemeClr val="tx1"/>
              </a:buClr>
              <a:buFont typeface="Wingdings" pitchFamily="2" charset="2"/>
              <a:buChar char="q"/>
            </a:pPr>
            <a:r>
              <a:rPr lang="el-GR" sz="2000" dirty="0" smtClean="0">
                <a:effectLst>
                  <a:outerShdw blurRad="38100" dist="38100" dir="2700000" algn="tl">
                    <a:srgbClr val="000000">
                      <a:alpha val="43137"/>
                    </a:srgbClr>
                  </a:outerShdw>
                </a:effectLst>
              </a:rPr>
              <a:t>Επομένως ανάλογα με τη φύση της εκάστοτε σχέσης εφαρμόζονταν και οι αντίστοιχοι κανόνες.</a:t>
            </a:r>
          </a:p>
          <a:p>
            <a:pPr algn="just">
              <a:buClr>
                <a:schemeClr val="tx1"/>
              </a:buClr>
              <a:buFont typeface="Wingdings" pitchFamily="2" charset="2"/>
              <a:buChar char="q"/>
            </a:pPr>
            <a:r>
              <a:rPr lang="el-GR" sz="2000" dirty="0" smtClean="0">
                <a:effectLst>
                  <a:outerShdw blurRad="38100" dist="38100" dir="2700000" algn="tl">
                    <a:srgbClr val="000000">
                      <a:alpha val="43137"/>
                    </a:srgbClr>
                  </a:outerShdw>
                </a:effectLst>
              </a:rPr>
              <a:t>Ιδιαίτερη Σημασία στο προηγουμένο νομοθετικό πλαίσιο του </a:t>
            </a:r>
            <a:r>
              <a:rPr lang="el-GR" sz="2000" b="1" dirty="0" smtClean="0">
                <a:effectLst>
                  <a:outerShdw blurRad="38100" dist="38100" dir="2700000" algn="tl">
                    <a:srgbClr val="000000">
                      <a:alpha val="43137"/>
                    </a:srgbClr>
                  </a:outerShdw>
                </a:effectLst>
              </a:rPr>
              <a:t>άρθρου 13 εδ. β’ Ν. 3179/2008 </a:t>
            </a:r>
            <a:r>
              <a:rPr lang="el-GR" sz="2000" dirty="0" smtClean="0">
                <a:effectLst>
                  <a:outerShdw blurRad="38100" dist="38100" dir="2700000" algn="tl">
                    <a:srgbClr val="000000">
                      <a:alpha val="43137"/>
                    </a:srgbClr>
                  </a:outerShdw>
                </a:effectLst>
                <a:sym typeface="Wingdings" pitchFamily="2" charset="2"/>
              </a:rPr>
              <a:t></a:t>
            </a:r>
            <a:endParaRPr lang="el-GR" sz="2000" dirty="0" smtClean="0">
              <a:effectLst>
                <a:outerShdw blurRad="38100" dist="38100" dir="2700000" algn="tl">
                  <a:srgbClr val="000000">
                    <a:alpha val="43137"/>
                  </a:srgbClr>
                </a:outerShdw>
              </a:effectLst>
            </a:endParaRPr>
          </a:p>
          <a:p>
            <a:pPr marL="355600" indent="0" algn="just">
              <a:buNone/>
            </a:pPr>
            <a:r>
              <a:rPr lang="el-GR" sz="2000" i="1" dirty="0" smtClean="0">
                <a:effectLst>
                  <a:outerShdw blurRad="38100" dist="38100" dir="2700000" algn="tl">
                    <a:srgbClr val="000000">
                      <a:alpha val="43137"/>
                    </a:srgbClr>
                  </a:outerShdw>
                </a:effectLst>
              </a:rPr>
              <a:t>«Σε κάθε άλλη περίπτωση, εφαρμόζεται το δίκαιο που ορίζεται από τους κανόνες ιδιωτικού διεθνούς δικαίου».</a:t>
            </a:r>
          </a:p>
          <a:p>
            <a:pPr marL="365760" lvl="1" algn="just">
              <a:buClr>
                <a:schemeClr val="tx1"/>
              </a:buClr>
              <a:buFont typeface="Wingdings" pitchFamily="2" charset="2"/>
              <a:buChar char="q"/>
            </a:pPr>
            <a:r>
              <a:rPr lang="el-GR" sz="2000" dirty="0" smtClean="0">
                <a:effectLst>
                  <a:outerShdw blurRad="38100" dist="38100" dir="2700000" algn="tl">
                    <a:srgbClr val="000000">
                      <a:alpha val="43137"/>
                    </a:srgbClr>
                  </a:outerShdw>
                </a:effectLst>
              </a:rPr>
              <a:t>Γινόταν δεκτό </a:t>
            </a:r>
            <a:r>
              <a:rPr lang="el-GR" sz="2000" dirty="0">
                <a:effectLst>
                  <a:outerShdw blurRad="38100" dist="38100" dir="2700000" algn="tl">
                    <a:srgbClr val="000000">
                      <a:alpha val="43137"/>
                    </a:srgbClr>
                  </a:outerShdw>
                </a:effectLst>
              </a:rPr>
              <a:t>ότι οι κανόνες </a:t>
            </a:r>
            <a:r>
              <a:rPr lang="el-GR" sz="2000" dirty="0" smtClean="0">
                <a:effectLst>
                  <a:outerShdw blurRad="38100" dist="38100" dir="2700000" algn="tl">
                    <a:srgbClr val="000000">
                      <a:alpha val="43137"/>
                    </a:srgbClr>
                  </a:outerShdw>
                </a:effectLst>
              </a:rPr>
              <a:t>ΙΔΔ είναι </a:t>
            </a:r>
            <a:r>
              <a:rPr lang="el-GR" sz="2000" dirty="0">
                <a:effectLst>
                  <a:outerShdw blurRad="38100" dist="38100" dir="2700000" algn="tl">
                    <a:srgbClr val="000000">
                      <a:alpha val="43137"/>
                    </a:srgbClr>
                  </a:outerShdw>
                </a:effectLst>
              </a:rPr>
              <a:t>οι κανόνες του ελληνικού </a:t>
            </a:r>
            <a:r>
              <a:rPr lang="el-GR" sz="2000" dirty="0" smtClean="0">
                <a:effectLst>
                  <a:outerShdw blurRad="38100" dist="38100" dir="2700000" algn="tl">
                    <a:srgbClr val="000000">
                      <a:alpha val="43137"/>
                    </a:srgbClr>
                  </a:outerShdw>
                </a:effectLst>
              </a:rPr>
              <a:t>ΙΔΔ π.χ. </a:t>
            </a:r>
            <a:r>
              <a:rPr lang="el-GR" sz="2000" dirty="0">
                <a:effectLst>
                  <a:outerShdw blurRad="38100" dist="38100" dir="2700000" algn="tl">
                    <a:srgbClr val="000000">
                      <a:alpha val="43137"/>
                    </a:srgbClr>
                  </a:outerShdw>
                </a:effectLst>
              </a:rPr>
              <a:t>Ζητήματα εκτός νόμου </a:t>
            </a:r>
            <a:r>
              <a:rPr lang="el-GR" sz="2000" dirty="0" smtClean="0">
                <a:effectLst>
                  <a:outerShdw blurRad="38100" dist="38100" dir="2700000" algn="tl">
                    <a:srgbClr val="000000">
                      <a:alpha val="43137"/>
                    </a:srgbClr>
                  </a:outerShdw>
                </a:effectLst>
              </a:rPr>
              <a:t>ρυθμίζονταν από </a:t>
            </a:r>
            <a:r>
              <a:rPr lang="el-GR" sz="2000" dirty="0">
                <a:effectLst>
                  <a:outerShdw blurRad="38100" dist="38100" dir="2700000" algn="tl">
                    <a:srgbClr val="000000">
                      <a:alpha val="43137"/>
                    </a:srgbClr>
                  </a:outerShdw>
                </a:effectLst>
              </a:rPr>
              <a:t>τους κανόνες </a:t>
            </a:r>
            <a:r>
              <a:rPr lang="el-GR" sz="2000" dirty="0" smtClean="0">
                <a:effectLst>
                  <a:outerShdw blurRad="38100" dist="38100" dir="2700000" algn="tl">
                    <a:srgbClr val="000000">
                      <a:alpha val="43137"/>
                    </a:srgbClr>
                  </a:outerShdw>
                </a:effectLst>
              </a:rPr>
              <a:t>ΙΔΔ του </a:t>
            </a:r>
            <a:r>
              <a:rPr lang="el-GR" sz="2000" dirty="0">
                <a:effectLst>
                  <a:outerShdw blurRad="38100" dist="38100" dir="2700000" algn="tl">
                    <a:srgbClr val="000000">
                      <a:alpha val="43137"/>
                    </a:srgbClr>
                  </a:outerShdw>
                </a:effectLst>
              </a:rPr>
              <a:t>ΑΚ π.χ. δικαιοπρακτική ικανότητα.</a:t>
            </a:r>
          </a:p>
          <a:p>
            <a:pPr algn="just">
              <a:buClr>
                <a:schemeClr val="tx1"/>
              </a:buClr>
              <a:buFont typeface="Wingdings" pitchFamily="2" charset="2"/>
              <a:buChar char="q"/>
            </a:pPr>
            <a:endParaRPr lang="el-GR" sz="2000" i="1" dirty="0" smtClean="0"/>
          </a:p>
        </p:txBody>
      </p:sp>
      <p:sp>
        <p:nvSpPr>
          <p:cNvPr id="2" name="Down Arrow 1"/>
          <p:cNvSpPr/>
          <p:nvPr/>
        </p:nvSpPr>
        <p:spPr>
          <a:xfrm>
            <a:off x="1907704" y="1052736"/>
            <a:ext cx="720080" cy="57606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1025550"/>
            <a:ext cx="774700"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r>
              <a:rPr lang="el-GR" dirty="0" smtClean="0">
                <a:solidFill>
                  <a:schemeClr val="bg1"/>
                </a:solidFill>
              </a:rPr>
              <a:t>Σύμφωνο Συμβίωσης</a:t>
            </a:r>
            <a:endParaRPr lang="el-GR" dirty="0">
              <a:solidFill>
                <a:schemeClr val="bg1"/>
              </a:solidFill>
            </a:endParaRPr>
          </a:p>
        </p:txBody>
      </p:sp>
      <p:sp>
        <p:nvSpPr>
          <p:cNvPr id="4" name="Slide Number Placeholder 3"/>
          <p:cNvSpPr>
            <a:spLocks noGrp="1"/>
          </p:cNvSpPr>
          <p:nvPr>
            <p:ph type="sldNum" sz="quarter" idx="12"/>
          </p:nvPr>
        </p:nvSpPr>
        <p:spPr/>
        <p:txBody>
          <a:bodyPr/>
          <a:lstStyle/>
          <a:p>
            <a:r>
              <a:rPr lang="el-GR" dirty="0" smtClean="0">
                <a:solidFill>
                  <a:schemeClr val="bg1"/>
                </a:solidFill>
              </a:rPr>
              <a:t>15</a:t>
            </a:r>
            <a:endParaRPr lang="el-GR" dirty="0">
              <a:solidFill>
                <a:schemeClr val="bg1"/>
              </a:solidFill>
            </a:endParaRPr>
          </a:p>
        </p:txBody>
      </p:sp>
    </p:spTree>
    <p:extLst>
      <p:ext uri="{BB962C8B-B14F-4D97-AF65-F5344CB8AC3E}">
        <p14:creationId xmlns:p14="http://schemas.microsoft.com/office/powerpoint/2010/main" val="3918326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99247" y="620688"/>
            <a:ext cx="7745505" cy="5832647"/>
          </a:xfrm>
        </p:spPr>
        <p:txBody>
          <a:bodyPr>
            <a:normAutofit/>
          </a:bodyPr>
          <a:lstStyle/>
          <a:p>
            <a:pPr marL="0" indent="0">
              <a:buNone/>
            </a:pPr>
            <a:r>
              <a:rPr lang="el-GR" sz="1800" b="1" dirty="0" smtClean="0">
                <a:effectLst>
                  <a:outerShdw blurRad="38100" dist="38100" dir="2700000" algn="tl">
                    <a:srgbClr val="000000">
                      <a:alpha val="43137"/>
                    </a:srgbClr>
                  </a:outerShdw>
                </a:effectLst>
              </a:rPr>
              <a:t>Τροποίηση της διάταξης του άρθρο </a:t>
            </a:r>
            <a:r>
              <a:rPr lang="el-GR" sz="1800" b="1" dirty="0">
                <a:effectLst>
                  <a:outerShdw blurRad="38100" dist="38100" dir="2700000" algn="tl">
                    <a:srgbClr val="000000">
                      <a:alpha val="43137"/>
                    </a:srgbClr>
                  </a:outerShdw>
                </a:effectLst>
              </a:rPr>
              <a:t>13 </a:t>
            </a:r>
            <a:r>
              <a:rPr lang="el-GR" sz="1800" b="1" dirty="0" smtClean="0">
                <a:effectLst>
                  <a:outerShdw blurRad="38100" dist="38100" dir="2700000" algn="tl">
                    <a:srgbClr val="000000">
                      <a:alpha val="43137"/>
                    </a:srgbClr>
                  </a:outerShdw>
                </a:effectLst>
              </a:rPr>
              <a:t>Ν. 4356/2015 – προσθήκη της § 2.</a:t>
            </a:r>
          </a:p>
          <a:p>
            <a:pPr marL="0" indent="0">
              <a:buNone/>
            </a:pPr>
            <a:endParaRPr lang="el-GR" sz="1800" dirty="0" smtClean="0"/>
          </a:p>
          <a:p>
            <a:pPr marL="0" indent="0" algn="just">
              <a:buNone/>
            </a:pPr>
            <a:r>
              <a:rPr lang="el-GR" sz="1800" i="1" dirty="0" smtClean="0">
                <a:effectLst>
                  <a:outerShdw blurRad="38100" dist="38100" dir="2700000" algn="tl">
                    <a:srgbClr val="000000">
                      <a:alpha val="43137"/>
                    </a:srgbClr>
                  </a:outerShdw>
                </a:effectLst>
              </a:rPr>
              <a:t>«Οι </a:t>
            </a:r>
            <a:r>
              <a:rPr lang="el-GR" sz="1800" i="1" dirty="0">
                <a:effectLst>
                  <a:outerShdw blurRad="38100" dist="38100" dir="2700000" algn="tl">
                    <a:srgbClr val="000000">
                      <a:alpha val="43137"/>
                    </a:srgbClr>
                  </a:outerShdw>
                </a:effectLst>
              </a:rPr>
              <a:t>προϋποθέσεις σύναψης, οι σχέσεις των μερών μεταξύ τους και οι προϋποθέσεις και συνέπειες της λύσης των συμφώνων συμβίωσης, που δεν υπάγονται στην παράγραφο 1 του παρόντος άρθρου, </a:t>
            </a:r>
            <a:r>
              <a:rPr lang="el-GR" sz="1800" b="1" i="1" dirty="0">
                <a:effectLst>
                  <a:outerShdw blurRad="38100" dist="38100" dir="2700000" algn="tl">
                    <a:srgbClr val="000000">
                      <a:alpha val="43137"/>
                    </a:srgbClr>
                  </a:outerShdw>
                </a:effectLst>
              </a:rPr>
              <a:t>διέπονται από το δίκαιο του τόπου όπου καταρτίστηκαν</a:t>
            </a:r>
            <a:r>
              <a:rPr lang="el-GR" sz="1800" i="1" dirty="0">
                <a:effectLst>
                  <a:outerShdw blurRad="38100" dist="38100" dir="2700000" algn="tl">
                    <a:srgbClr val="000000">
                      <a:alpha val="43137"/>
                    </a:srgbClr>
                  </a:outerShdw>
                </a:effectLst>
              </a:rPr>
              <a:t>. Για την κληρονομική διαδοχή εφαρμόζονται οι σχετικοί κανόνες του ιδιωτικού διεθνούς δικαίου. Κατά τα λοιπά, τα σύμφωνα συμβίωσης της παρούσας παραγράφου </a:t>
            </a:r>
            <a:r>
              <a:rPr lang="el-GR" sz="1800" i="1" dirty="0" smtClean="0">
                <a:effectLst>
                  <a:outerShdw blurRad="38100" dist="38100" dir="2700000" algn="tl">
                    <a:srgbClr val="000000">
                      <a:alpha val="43137"/>
                    </a:srgbClr>
                  </a:outerShdw>
                </a:effectLst>
              </a:rPr>
              <a:t>δεν αναπτύσσουν </a:t>
            </a:r>
            <a:r>
              <a:rPr lang="el-GR" sz="1800" i="1" dirty="0">
                <a:effectLst>
                  <a:outerShdw blurRad="38100" dist="38100" dir="2700000" algn="tl">
                    <a:srgbClr val="000000">
                      <a:alpha val="43137"/>
                    </a:srgbClr>
                  </a:outerShdw>
                </a:effectLst>
              </a:rPr>
              <a:t>στην ελληνική έννομη τάξη περισσότερα αποτελέσματα από αυτά που προβλέπονται στον παρόντα </a:t>
            </a:r>
            <a:r>
              <a:rPr lang="el-GR" sz="1800" i="1" dirty="0" smtClean="0">
                <a:effectLst>
                  <a:outerShdw blurRad="38100" dist="38100" dir="2700000" algn="tl">
                    <a:srgbClr val="000000">
                      <a:alpha val="43137"/>
                    </a:srgbClr>
                  </a:outerShdw>
                </a:effectLst>
              </a:rPr>
              <a:t>νόμο».</a:t>
            </a:r>
          </a:p>
          <a:p>
            <a:pPr algn="just">
              <a:buClr>
                <a:schemeClr val="tx1"/>
              </a:buClr>
              <a:buFont typeface="Wingdings" pitchFamily="2" charset="2"/>
              <a:buChar char="q"/>
            </a:pPr>
            <a:r>
              <a:rPr lang="el-GR" sz="1800" b="1" dirty="0" smtClean="0">
                <a:effectLst>
                  <a:outerShdw blurRad="38100" dist="38100" dir="2700000" algn="tl">
                    <a:srgbClr val="000000">
                      <a:alpha val="43137"/>
                    </a:srgbClr>
                  </a:outerShdw>
                </a:effectLst>
              </a:rPr>
              <a:t>ειδικός κανόνας συγκρούσεως </a:t>
            </a:r>
            <a:r>
              <a:rPr lang="el-GR" sz="1800" dirty="0">
                <a:effectLst>
                  <a:outerShdw blurRad="38100" dist="38100" dir="2700000" algn="tl">
                    <a:srgbClr val="000000">
                      <a:alpha val="43137"/>
                    </a:srgbClr>
                  </a:outerShdw>
                </a:effectLst>
              </a:rPr>
              <a:t>για </a:t>
            </a:r>
            <a:r>
              <a:rPr lang="el-GR" sz="1800" dirty="0" smtClean="0">
                <a:effectLst>
                  <a:outerShdw blurRad="38100" dist="38100" dir="2700000" algn="tl">
                    <a:srgbClr val="000000">
                      <a:alpha val="43137"/>
                    </a:srgbClr>
                  </a:outerShdw>
                </a:effectLst>
              </a:rPr>
              <a:t>σύμφωνα </a:t>
            </a:r>
            <a:r>
              <a:rPr lang="el-GR" sz="1800" dirty="0">
                <a:effectLst>
                  <a:outerShdw blurRad="38100" dist="38100" dir="2700000" algn="tl">
                    <a:srgbClr val="000000">
                      <a:alpha val="43137"/>
                    </a:srgbClr>
                  </a:outerShdw>
                </a:effectLst>
              </a:rPr>
              <a:t>που καταρτίζονται στο </a:t>
            </a:r>
            <a:r>
              <a:rPr lang="el-GR" sz="1800" dirty="0" smtClean="0">
                <a:effectLst>
                  <a:outerShdw blurRad="38100" dist="38100" dir="2700000" algn="tl">
                    <a:srgbClr val="000000">
                      <a:alpha val="43137"/>
                    </a:srgbClr>
                  </a:outerShdw>
                </a:effectLst>
              </a:rPr>
              <a:t>εξωτερικό.</a:t>
            </a:r>
          </a:p>
          <a:p>
            <a:pPr algn="just">
              <a:buClr>
                <a:schemeClr val="tx1"/>
              </a:buClr>
              <a:buFont typeface="Wingdings" pitchFamily="2" charset="2"/>
              <a:buChar char="q"/>
            </a:pPr>
            <a:r>
              <a:rPr lang="el-GR" sz="1800" dirty="0">
                <a:effectLst>
                  <a:outerShdw blurRad="38100" dist="38100" dir="2700000" algn="tl">
                    <a:srgbClr val="000000">
                      <a:alpha val="43137"/>
                    </a:srgbClr>
                  </a:outerShdw>
                </a:effectLst>
              </a:rPr>
              <a:t>ρυθμίζει τα εν στενή εννοία </a:t>
            </a:r>
            <a:r>
              <a:rPr lang="el-GR" sz="1800" dirty="0" smtClean="0">
                <a:effectLst>
                  <a:outerShdw blurRad="38100" dist="38100" dir="2700000" algn="tl">
                    <a:srgbClr val="000000">
                      <a:alpha val="43137"/>
                    </a:srgbClr>
                  </a:outerShdw>
                </a:effectLst>
              </a:rPr>
              <a:t>ζητήματα ΙΔΔ </a:t>
            </a:r>
            <a:r>
              <a:rPr lang="el-GR" sz="1800" dirty="0">
                <a:effectLst>
                  <a:outerShdw blurRad="38100" dist="38100" dir="2700000" algn="tl">
                    <a:srgbClr val="000000">
                      <a:alpha val="43137"/>
                    </a:srgbClr>
                  </a:outerShdw>
                </a:effectLst>
              </a:rPr>
              <a:t>περί το </a:t>
            </a:r>
            <a:r>
              <a:rPr lang="el-GR" sz="1800" dirty="0" smtClean="0">
                <a:effectLst>
                  <a:outerShdw blurRad="38100" dist="38100" dir="2700000" algn="tl">
                    <a:srgbClr val="000000">
                      <a:alpha val="43137"/>
                    </a:srgbClr>
                  </a:outerShdw>
                </a:effectLst>
              </a:rPr>
              <a:t>σύμφωνο.</a:t>
            </a:r>
          </a:p>
          <a:p>
            <a:pPr algn="just">
              <a:buClr>
                <a:schemeClr val="tx1"/>
              </a:buClr>
              <a:buFont typeface="Wingdings" pitchFamily="2" charset="2"/>
              <a:buChar char="q"/>
            </a:pPr>
            <a:r>
              <a:rPr lang="el-GR" sz="1800" dirty="0" smtClean="0">
                <a:effectLst>
                  <a:outerShdw blurRad="38100" dist="38100" dir="2700000" algn="tl">
                    <a:srgbClr val="000000">
                      <a:alpha val="43137"/>
                    </a:srgbClr>
                  </a:outerShdw>
                </a:effectLst>
              </a:rPr>
              <a:t>Εφαρμογή της </a:t>
            </a:r>
            <a:r>
              <a:rPr lang="en-GB" sz="1800" b="1" dirty="0" err="1" smtClean="0">
                <a:effectLst>
                  <a:outerShdw blurRad="38100" dist="38100" dir="2700000" algn="tl">
                    <a:srgbClr val="000000">
                      <a:alpha val="43137"/>
                    </a:srgbClr>
                  </a:outerShdw>
                </a:effectLst>
              </a:rPr>
              <a:t>lex</a:t>
            </a:r>
            <a:r>
              <a:rPr lang="en-GB" sz="1800" b="1" dirty="0" smtClean="0">
                <a:effectLst>
                  <a:outerShdw blurRad="38100" dist="38100" dir="2700000" algn="tl">
                    <a:srgbClr val="000000">
                      <a:alpha val="43137"/>
                    </a:srgbClr>
                  </a:outerShdw>
                </a:effectLst>
              </a:rPr>
              <a:t> loci </a:t>
            </a:r>
            <a:r>
              <a:rPr lang="en-GB" sz="1800" b="1" dirty="0" err="1" smtClean="0">
                <a:effectLst>
                  <a:outerShdw blurRad="38100" dist="38100" dir="2700000" algn="tl">
                    <a:srgbClr val="000000">
                      <a:alpha val="43137"/>
                    </a:srgbClr>
                  </a:outerShdw>
                </a:effectLst>
              </a:rPr>
              <a:t>actus</a:t>
            </a:r>
            <a:r>
              <a:rPr lang="en-GB" sz="1800" b="1" dirty="0" smtClean="0">
                <a:effectLst>
                  <a:outerShdw blurRad="38100" dist="38100" dir="2700000" algn="tl">
                    <a:srgbClr val="000000">
                      <a:alpha val="43137"/>
                    </a:srgbClr>
                  </a:outerShdw>
                </a:effectLst>
              </a:rPr>
              <a:t> </a:t>
            </a:r>
            <a:endParaRPr lang="el-GR" sz="1800" b="1" dirty="0" smtClean="0">
              <a:effectLst>
                <a:outerShdw blurRad="38100" dist="38100" dir="2700000" algn="tl">
                  <a:srgbClr val="000000">
                    <a:alpha val="43137"/>
                  </a:srgbClr>
                </a:outerShdw>
              </a:effectLst>
              <a:sym typeface="Wingdings" pitchFamily="2" charset="2"/>
            </a:endParaRPr>
          </a:p>
          <a:p>
            <a:pPr marL="411480" lvl="1" indent="0" algn="just">
              <a:buClr>
                <a:schemeClr val="tx1"/>
              </a:buClr>
              <a:buNone/>
            </a:pPr>
            <a:r>
              <a:rPr lang="el-GR" sz="1700" dirty="0" smtClean="0">
                <a:effectLst>
                  <a:outerShdw blurRad="38100" dist="38100" dir="2700000" algn="tl">
                    <a:srgbClr val="000000">
                      <a:alpha val="43137"/>
                    </a:srgbClr>
                  </a:outerShdw>
                </a:effectLst>
                <a:sym typeface="Wingdings" pitchFamily="2" charset="2"/>
              </a:rPr>
              <a:t>Δικαιολογητική Βάση	1. σχετικά νέος θεσμός το σύμφωνο</a:t>
            </a:r>
          </a:p>
          <a:p>
            <a:pPr marL="411480" lvl="1" indent="0" algn="just">
              <a:buClr>
                <a:schemeClr val="tx1"/>
              </a:buClr>
              <a:buNone/>
            </a:pPr>
            <a:r>
              <a:rPr lang="el-GR" sz="1700" dirty="0">
                <a:effectLst>
                  <a:outerShdw blurRad="38100" dist="38100" dir="2700000" algn="tl">
                    <a:srgbClr val="000000">
                      <a:alpha val="43137"/>
                    </a:srgbClr>
                  </a:outerShdw>
                </a:effectLst>
                <a:sym typeface="Wingdings" pitchFamily="2" charset="2"/>
              </a:rPr>
              <a:t>	</a:t>
            </a:r>
            <a:r>
              <a:rPr lang="el-GR" sz="1700" dirty="0" smtClean="0">
                <a:effectLst>
                  <a:outerShdw blurRad="38100" dist="38100" dir="2700000" algn="tl">
                    <a:srgbClr val="000000">
                      <a:alpha val="43137"/>
                    </a:srgbClr>
                  </a:outerShdw>
                </a:effectLst>
                <a:sym typeface="Wingdings" pitchFamily="2" charset="2"/>
              </a:rPr>
              <a:t>	          </a:t>
            </a:r>
            <a:r>
              <a:rPr lang="el-GR" sz="1700" dirty="0">
                <a:effectLst>
                  <a:outerShdw blurRad="38100" dist="38100" dir="2700000" algn="tl">
                    <a:srgbClr val="000000">
                      <a:alpha val="43137"/>
                    </a:srgbClr>
                  </a:outerShdw>
                </a:effectLst>
                <a:sym typeface="Wingdings" pitchFamily="2" charset="2"/>
              </a:rPr>
              <a:t>	</a:t>
            </a:r>
            <a:r>
              <a:rPr lang="el-GR" sz="1700" dirty="0" smtClean="0">
                <a:effectLst>
                  <a:outerShdw blurRad="38100" dist="38100" dir="2700000" algn="tl">
                    <a:srgbClr val="000000">
                      <a:alpha val="43137"/>
                    </a:srgbClr>
                  </a:outerShdw>
                </a:effectLst>
                <a:sym typeface="Wingdings" pitchFamily="2" charset="2"/>
              </a:rPr>
              <a:t>2. διαφορετική ρύθμιση ανά έννομη τάξη</a:t>
            </a:r>
            <a:endParaRPr lang="el-GR" sz="1700" i="1" dirty="0">
              <a:effectLst>
                <a:outerShdw blurRad="38100" dist="38100" dir="2700000" algn="tl">
                  <a:srgbClr val="000000">
                    <a:alpha val="43137"/>
                  </a:srgbClr>
                </a:outerShdw>
              </a:effectLst>
            </a:endParaRPr>
          </a:p>
          <a:p>
            <a:pPr marL="0" indent="0">
              <a:buNone/>
            </a:pPr>
            <a:endParaRPr lang="el-GR" dirty="0"/>
          </a:p>
        </p:txBody>
      </p:sp>
      <p:sp>
        <p:nvSpPr>
          <p:cNvPr id="2" name="Down Arrow 1"/>
          <p:cNvSpPr/>
          <p:nvPr/>
        </p:nvSpPr>
        <p:spPr>
          <a:xfrm>
            <a:off x="4499992" y="1052736"/>
            <a:ext cx="432048" cy="43204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3" name="Footer Placeholder 2"/>
          <p:cNvSpPr>
            <a:spLocks noGrp="1"/>
          </p:cNvSpPr>
          <p:nvPr>
            <p:ph type="ftr" sz="quarter" idx="11"/>
          </p:nvPr>
        </p:nvSpPr>
        <p:spPr/>
        <p:txBody>
          <a:bodyPr/>
          <a:lstStyle/>
          <a:p>
            <a:r>
              <a:rPr lang="el-GR" dirty="0" smtClean="0">
                <a:solidFill>
                  <a:schemeClr val="bg1"/>
                </a:solidFill>
              </a:rPr>
              <a:t>Σύμφωνο Συμβίωσης</a:t>
            </a:r>
            <a:endParaRPr lang="el-GR" dirty="0">
              <a:solidFill>
                <a:schemeClr val="bg1"/>
              </a:solidFill>
            </a:endParaRPr>
          </a:p>
        </p:txBody>
      </p:sp>
      <p:sp>
        <p:nvSpPr>
          <p:cNvPr id="4" name="Slide Number Placeholder 3"/>
          <p:cNvSpPr>
            <a:spLocks noGrp="1"/>
          </p:cNvSpPr>
          <p:nvPr>
            <p:ph type="sldNum" sz="quarter" idx="12"/>
          </p:nvPr>
        </p:nvSpPr>
        <p:spPr/>
        <p:txBody>
          <a:bodyPr/>
          <a:lstStyle/>
          <a:p>
            <a:r>
              <a:rPr lang="el-GR" dirty="0" smtClean="0">
                <a:solidFill>
                  <a:schemeClr val="bg1"/>
                </a:solidFill>
              </a:rPr>
              <a:t>16</a:t>
            </a:r>
            <a:endParaRPr lang="el-GR" dirty="0">
              <a:solidFill>
                <a:schemeClr val="bg1"/>
              </a:solidFill>
            </a:endParaRPr>
          </a:p>
        </p:txBody>
      </p:sp>
    </p:spTree>
    <p:extLst>
      <p:ext uri="{BB962C8B-B14F-4D97-AF65-F5344CB8AC3E}">
        <p14:creationId xmlns:p14="http://schemas.microsoft.com/office/powerpoint/2010/main" val="13405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99247" y="1196751"/>
            <a:ext cx="7745505" cy="5112569"/>
          </a:xfrm>
        </p:spPr>
        <p:txBody>
          <a:bodyPr>
            <a:normAutofit fontScale="92500" lnSpcReduction="10000"/>
          </a:bodyPr>
          <a:lstStyle/>
          <a:p>
            <a:pPr marL="0" indent="0">
              <a:buNone/>
            </a:pPr>
            <a:r>
              <a:rPr lang="el-GR" sz="2000" u="sng" dirty="0" smtClean="0">
                <a:effectLst>
                  <a:outerShdw blurRad="38100" dist="38100" dir="2700000" algn="tl">
                    <a:srgbClr val="000000">
                      <a:alpha val="43137"/>
                    </a:srgbClr>
                  </a:outerShdw>
                </a:effectLst>
              </a:rPr>
              <a:t>Πραγματικά Περιστατικά</a:t>
            </a:r>
          </a:p>
          <a:p>
            <a:pPr marL="0" indent="0">
              <a:buNone/>
            </a:pPr>
            <a:endParaRPr lang="el-GR" sz="2000" u="sng" dirty="0" smtClean="0">
              <a:effectLst>
                <a:outerShdw blurRad="38100" dist="38100" dir="2700000" algn="tl">
                  <a:srgbClr val="000000">
                    <a:alpha val="43137"/>
                  </a:srgbClr>
                </a:outerShdw>
              </a:effectLst>
            </a:endParaRPr>
          </a:p>
          <a:p>
            <a:pPr algn="just">
              <a:buClr>
                <a:schemeClr val="tx1"/>
              </a:buClr>
              <a:buFont typeface="Wingdings" pitchFamily="2" charset="2"/>
              <a:buChar char="q"/>
            </a:pPr>
            <a:r>
              <a:rPr lang="el-GR" sz="2000" dirty="0">
                <a:effectLst>
                  <a:outerShdw blurRad="38100" dist="38100" dir="2700000" algn="tl">
                    <a:srgbClr val="000000">
                      <a:alpha val="43137"/>
                    </a:srgbClr>
                  </a:outerShdw>
                </a:effectLst>
              </a:rPr>
              <a:t>Δύο </a:t>
            </a:r>
            <a:r>
              <a:rPr lang="el-GR" sz="2000" dirty="0" smtClean="0">
                <a:effectLst>
                  <a:outerShdw blurRad="38100" dist="38100" dir="2700000" algn="tl">
                    <a:srgbClr val="000000">
                      <a:alpha val="43137"/>
                    </a:srgbClr>
                  </a:outerShdw>
                </a:effectLst>
              </a:rPr>
              <a:t>συνεκδικασθείσες προσφυγές </a:t>
            </a:r>
            <a:r>
              <a:rPr lang="el-GR" sz="2000" dirty="0" smtClean="0">
                <a:effectLst>
                  <a:outerShdw blurRad="38100" dist="38100" dir="2700000" algn="tl">
                    <a:srgbClr val="000000">
                      <a:alpha val="43137"/>
                    </a:srgbClr>
                  </a:outerShdw>
                </a:effectLst>
                <a:sym typeface="Wingdings"/>
              </a:rPr>
              <a:t></a:t>
            </a:r>
            <a:r>
              <a:rPr lang="el-GR" sz="2000" dirty="0" smtClean="0">
                <a:effectLst>
                  <a:outerShdw blurRad="38100" dist="38100" dir="2700000" algn="tl">
                    <a:srgbClr val="000000">
                      <a:alpha val="43137"/>
                    </a:srgbClr>
                  </a:outerShdw>
                </a:effectLst>
              </a:rPr>
              <a:t> </a:t>
            </a:r>
            <a:r>
              <a:rPr lang="el-GR" sz="2000" b="1" dirty="0">
                <a:effectLst>
                  <a:outerShdw blurRad="38100" dist="38100" dir="2700000" algn="tl">
                    <a:srgbClr val="000000">
                      <a:alpha val="43137"/>
                    </a:srgbClr>
                  </a:outerShdw>
                </a:effectLst>
              </a:rPr>
              <a:t>18766/2011</a:t>
            </a:r>
            <a:r>
              <a:rPr lang="el-GR" sz="2000" dirty="0">
                <a:effectLst>
                  <a:outerShdw blurRad="38100" dist="38100" dir="2700000" algn="tl">
                    <a:srgbClr val="000000">
                      <a:alpha val="43137"/>
                    </a:srgbClr>
                  </a:outerShdw>
                </a:effectLst>
              </a:rPr>
              <a:t> και </a:t>
            </a:r>
            <a:r>
              <a:rPr lang="el-GR" sz="2000" b="1" dirty="0" smtClean="0">
                <a:effectLst>
                  <a:outerShdw blurRad="38100" dist="38100" dir="2700000" algn="tl">
                    <a:srgbClr val="000000">
                      <a:alpha val="43137"/>
                    </a:srgbClr>
                  </a:outerShdw>
                </a:effectLst>
              </a:rPr>
              <a:t>36030/2011,</a:t>
            </a:r>
            <a:r>
              <a:rPr lang="el-GR" sz="2000" dirty="0" smtClean="0">
                <a:effectLst>
                  <a:outerShdw blurRad="38100" dist="38100" dir="2700000" algn="tl">
                    <a:srgbClr val="000000">
                      <a:alpha val="43137"/>
                    </a:srgbClr>
                  </a:outerShdw>
                </a:effectLst>
              </a:rPr>
              <a:t> </a:t>
            </a:r>
            <a:r>
              <a:rPr lang="el-GR" sz="2000" dirty="0">
                <a:effectLst>
                  <a:outerShdw blurRad="38100" dist="38100" dir="2700000" algn="tl">
                    <a:srgbClr val="000000">
                      <a:alpha val="43137"/>
                    </a:srgbClr>
                  </a:outerShdw>
                </a:effectLst>
              </a:rPr>
              <a:t>σύμφωνα με το </a:t>
            </a:r>
            <a:r>
              <a:rPr lang="el-GR" sz="2000" b="1" dirty="0">
                <a:effectLst>
                  <a:outerShdw blurRad="38100" dist="38100" dir="2700000" algn="tl">
                    <a:srgbClr val="000000">
                      <a:alpha val="43137"/>
                    </a:srgbClr>
                  </a:outerShdw>
                </a:effectLst>
              </a:rPr>
              <a:t>άρθρο 34 </a:t>
            </a:r>
            <a:r>
              <a:rPr lang="el-GR" sz="2000" b="1" dirty="0" smtClean="0">
                <a:effectLst>
                  <a:outerShdw blurRad="38100" dist="38100" dir="2700000" algn="tl">
                    <a:srgbClr val="000000">
                      <a:alpha val="43137"/>
                    </a:srgbClr>
                  </a:outerShdw>
                </a:effectLst>
              </a:rPr>
              <a:t>ΕΣΔΑ.</a:t>
            </a:r>
          </a:p>
          <a:p>
            <a:pPr algn="just">
              <a:buClr>
                <a:schemeClr val="tx1"/>
              </a:buClr>
              <a:buFont typeface="Wingdings" pitchFamily="2" charset="2"/>
              <a:buChar char="q"/>
            </a:pPr>
            <a:r>
              <a:rPr lang="el-GR" sz="2000" dirty="0" smtClean="0">
                <a:effectLst>
                  <a:outerShdw blurRad="38100" dist="38100" dir="2700000" algn="tl">
                    <a:srgbClr val="000000">
                      <a:alpha val="43137"/>
                    </a:srgbClr>
                  </a:outerShdw>
                </a:effectLst>
              </a:rPr>
              <a:t>Τρία ομόφυλα ζευγάρια</a:t>
            </a:r>
            <a:r>
              <a:rPr lang="el-GR" sz="2000" dirty="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επικαλούμενοι </a:t>
            </a:r>
            <a:r>
              <a:rPr lang="el-GR" sz="2000" dirty="0">
                <a:effectLst>
                  <a:outerShdw blurRad="38100" dist="38100" dir="2700000" algn="tl">
                    <a:srgbClr val="000000">
                      <a:alpha val="43137"/>
                    </a:srgbClr>
                  </a:outerShdw>
                </a:effectLst>
              </a:rPr>
              <a:t>τα άρθρα 8,12 και 14 </a:t>
            </a:r>
            <a:r>
              <a:rPr lang="el-GR" sz="2000" dirty="0" smtClean="0">
                <a:effectLst>
                  <a:outerShdw blurRad="38100" dist="38100" dir="2700000" algn="tl">
                    <a:srgbClr val="000000">
                      <a:alpha val="43137"/>
                    </a:srgbClr>
                  </a:outerShdw>
                </a:effectLst>
              </a:rPr>
              <a:t>ΕΣΔΑ </a:t>
            </a:r>
            <a:r>
              <a:rPr lang="el-GR" sz="2000" dirty="0">
                <a:effectLst>
                  <a:outerShdw blurRad="38100" dist="38100" dir="2700000" algn="tl">
                    <a:srgbClr val="000000">
                      <a:alpha val="43137"/>
                    </a:srgbClr>
                  </a:outerShdw>
                </a:effectLst>
              </a:rPr>
              <a:t>(παράβαση αυτών από την πλευρά του </a:t>
            </a:r>
            <a:r>
              <a:rPr lang="el-GR" sz="2000" dirty="0" smtClean="0">
                <a:effectLst>
                  <a:outerShdw blurRad="38100" dist="38100" dir="2700000" algn="tl">
                    <a:srgbClr val="000000">
                      <a:alpha val="43137"/>
                    </a:srgbClr>
                  </a:outerShdw>
                </a:effectLst>
              </a:rPr>
              <a:t>Ιταλικού </a:t>
            </a:r>
            <a:r>
              <a:rPr lang="el-GR" sz="2000" dirty="0">
                <a:effectLst>
                  <a:outerShdw blurRad="38100" dist="38100" dir="2700000" algn="tl">
                    <a:srgbClr val="000000">
                      <a:alpha val="43137"/>
                    </a:srgbClr>
                  </a:outerShdw>
                </a:effectLst>
              </a:rPr>
              <a:t>κράτους), ισχυρίστηκαν ότι δεν υπήρχε διάταξη στην ιταλική νομοθεσία που να τους επιτρέπει να συνάψουν γάμο ή κάποιου άλλου είδους νομική σχέση μεταξύ </a:t>
            </a:r>
            <a:r>
              <a:rPr lang="el-GR" sz="2000" dirty="0" smtClean="0">
                <a:effectLst>
                  <a:outerShdw blurRad="38100" dist="38100" dir="2700000" algn="tl">
                    <a:srgbClr val="000000">
                      <a:alpha val="43137"/>
                    </a:srgbClr>
                  </a:outerShdw>
                </a:effectLst>
              </a:rPr>
              <a:t>τους.</a:t>
            </a:r>
          </a:p>
          <a:p>
            <a:pPr algn="just">
              <a:buClr>
                <a:schemeClr val="tx1"/>
              </a:buClr>
              <a:buFont typeface="Wingdings" pitchFamily="2" charset="2"/>
              <a:buChar char="q"/>
            </a:pPr>
            <a:r>
              <a:rPr lang="el-GR" sz="2000" dirty="0" smtClean="0">
                <a:effectLst>
                  <a:outerShdw blurRad="38100" dist="38100" dir="2700000" algn="tl">
                    <a:srgbClr val="000000">
                      <a:alpha val="43137"/>
                    </a:srgbClr>
                  </a:outerShdw>
                </a:effectLst>
              </a:rPr>
              <a:t>Τα </a:t>
            </a:r>
            <a:r>
              <a:rPr lang="el-GR" sz="2000" dirty="0">
                <a:effectLst>
                  <a:outerShdw blurRad="38100" dist="38100" dir="2700000" algn="tl">
                    <a:srgbClr val="000000">
                      <a:alpha val="43137"/>
                    </a:srgbClr>
                  </a:outerShdw>
                </a:effectLst>
              </a:rPr>
              <a:t>ομόφυλα ζεύγη </a:t>
            </a:r>
            <a:r>
              <a:rPr lang="el-GR" sz="2000" dirty="0" smtClean="0">
                <a:effectLst>
                  <a:outerShdw blurRad="38100" dist="38100" dir="2700000" algn="tl">
                    <a:srgbClr val="000000">
                      <a:alpha val="43137"/>
                    </a:srgbClr>
                  </a:outerShdw>
                </a:effectLst>
              </a:rPr>
              <a:t>ναι μεν μπορούσαν </a:t>
            </a:r>
            <a:r>
              <a:rPr lang="el-GR" sz="2000" dirty="0">
                <a:effectLst>
                  <a:outerShdw blurRad="38100" dist="38100" dir="2700000" algn="tl">
                    <a:srgbClr val="000000">
                      <a:alpha val="43137"/>
                    </a:srgbClr>
                  </a:outerShdw>
                </a:effectLst>
              </a:rPr>
              <a:t>να δηλώσουν τη συμβίωσή </a:t>
            </a:r>
            <a:r>
              <a:rPr lang="el-GR" sz="2000" dirty="0" smtClean="0">
                <a:effectLst>
                  <a:outerShdw blurRad="38100" dist="38100" dir="2700000" algn="tl">
                    <a:srgbClr val="000000">
                      <a:alpha val="43137"/>
                    </a:srgbClr>
                  </a:outerShdw>
                </a:effectLst>
              </a:rPr>
              <a:t>τους ωστόσο αυτό είχε </a:t>
            </a:r>
            <a:r>
              <a:rPr lang="el-GR" sz="2000" b="1" dirty="0" smtClean="0">
                <a:effectLst>
                  <a:outerShdw blurRad="38100" dist="38100" dir="2700000" algn="tl">
                    <a:srgbClr val="000000">
                      <a:alpha val="43137"/>
                    </a:srgbClr>
                  </a:outerShdw>
                </a:effectLst>
              </a:rPr>
              <a:t>συμβολική</a:t>
            </a:r>
            <a:r>
              <a:rPr lang="el-GR" sz="2000" dirty="0" smtClean="0">
                <a:effectLst>
                  <a:outerShdw blurRad="38100" dist="38100" dir="2700000" algn="tl">
                    <a:srgbClr val="000000">
                      <a:alpha val="43137"/>
                    </a:srgbClr>
                  </a:outerShdw>
                </a:effectLst>
              </a:rPr>
              <a:t> </a:t>
            </a:r>
            <a:r>
              <a:rPr lang="el-GR" sz="2000" b="1" dirty="0">
                <a:effectLst>
                  <a:outerShdw blurRad="38100" dist="38100" dir="2700000" algn="tl">
                    <a:srgbClr val="000000">
                      <a:alpha val="43137"/>
                    </a:srgbClr>
                  </a:outerShdw>
                </a:effectLst>
              </a:rPr>
              <a:t>αξία</a:t>
            </a:r>
            <a:r>
              <a:rPr lang="el-GR" sz="2000" dirty="0">
                <a:effectLst>
                  <a:outerShdw blurRad="38100" dist="38100" dir="2700000" algn="tl">
                    <a:srgbClr val="000000">
                      <a:alpha val="43137"/>
                    </a:srgbClr>
                  </a:outerShdw>
                </a:effectLst>
              </a:rPr>
              <a:t> χωρίς κανένα νομικό υπόβαθρο, καλύπτοντας </a:t>
            </a:r>
            <a:r>
              <a:rPr lang="el-GR" sz="2000" dirty="0" smtClean="0">
                <a:effectLst>
                  <a:outerShdw blurRad="38100" dist="38100" dir="2700000" algn="tl">
                    <a:srgbClr val="000000">
                      <a:alpha val="43137"/>
                    </a:srgbClr>
                  </a:outerShdw>
                </a:effectLst>
              </a:rPr>
              <a:t>μόνο </a:t>
            </a:r>
            <a:r>
              <a:rPr lang="el-GR" sz="2000" dirty="0">
                <a:effectLst>
                  <a:outerShdw blurRad="38100" dist="38100" dir="2700000" algn="tl">
                    <a:srgbClr val="000000">
                      <a:alpha val="43137"/>
                    </a:srgbClr>
                  </a:outerShdw>
                </a:effectLst>
              </a:rPr>
              <a:t>οικονομικές συμφωνίες </a:t>
            </a:r>
            <a:r>
              <a:rPr lang="el-GR" sz="2000" dirty="0" smtClean="0">
                <a:effectLst>
                  <a:outerShdw blurRad="38100" dist="38100" dir="2700000" algn="tl">
                    <a:srgbClr val="000000">
                      <a:alpha val="43137"/>
                    </a:srgbClr>
                  </a:outerShdw>
                </a:effectLst>
              </a:rPr>
              <a:t>στα πλαίσια της συγκατοικησης των μερών.</a:t>
            </a:r>
          </a:p>
          <a:p>
            <a:pPr algn="just">
              <a:buClr>
                <a:schemeClr val="tx1"/>
              </a:buClr>
              <a:buFont typeface="Wingdings" pitchFamily="2" charset="2"/>
              <a:buChar char="q"/>
            </a:pPr>
            <a:r>
              <a:rPr lang="el-GR" sz="2000" dirty="0">
                <a:effectLst>
                  <a:outerShdw blurRad="38100" dist="38100" dir="2700000" algn="tl">
                    <a:srgbClr val="000000">
                      <a:alpha val="43137"/>
                    </a:srgbClr>
                  </a:outerShdw>
                </a:effectLst>
              </a:rPr>
              <a:t>Αμφισβητούμενη έννοια ήταν αυτή του </a:t>
            </a:r>
            <a:r>
              <a:rPr lang="el-GR" sz="2000" b="1" dirty="0">
                <a:effectLst>
                  <a:outerShdw blurRad="38100" dist="38100" dir="2700000" algn="tl">
                    <a:srgbClr val="000000">
                      <a:alpha val="43137"/>
                    </a:srgbClr>
                  </a:outerShdw>
                </a:effectLst>
              </a:rPr>
              <a:t>σεβασμού </a:t>
            </a:r>
            <a:r>
              <a:rPr lang="el-GR" sz="2000" dirty="0">
                <a:effectLst>
                  <a:outerShdw blurRad="38100" dist="38100" dir="2700000" algn="tl">
                    <a:srgbClr val="000000">
                      <a:alpha val="43137"/>
                    </a:srgbClr>
                  </a:outerShdw>
                </a:effectLst>
              </a:rPr>
              <a:t>της ιδιωτικής και οικογενειακής ζωής και ο τρόπος με τον οποίο αυτή θα έπρεπε να εφαρμόζεται υπό το Ιταλικό </a:t>
            </a:r>
            <a:r>
              <a:rPr lang="el-GR" sz="2000" dirty="0" smtClean="0">
                <a:effectLst>
                  <a:outerShdw blurRad="38100" dist="38100" dir="2700000" algn="tl">
                    <a:srgbClr val="000000">
                      <a:alpha val="43137"/>
                    </a:srgbClr>
                  </a:outerShdw>
                </a:effectLst>
              </a:rPr>
              <a:t>νομοθετικό καθεστώς.</a:t>
            </a:r>
            <a:endParaRPr lang="el-GR" sz="2000" dirty="0">
              <a:effectLst>
                <a:outerShdw blurRad="38100" dist="38100" dir="2700000" algn="tl">
                  <a:srgbClr val="000000">
                    <a:alpha val="43137"/>
                  </a:srgbClr>
                </a:outerShdw>
              </a:effectLst>
            </a:endParaRPr>
          </a:p>
          <a:p>
            <a:pPr algn="just">
              <a:buClr>
                <a:schemeClr val="tx1"/>
              </a:buClr>
              <a:buFont typeface="Wingdings" pitchFamily="2" charset="2"/>
              <a:buChar char="q"/>
            </a:pPr>
            <a:endParaRPr lang="el-GR" sz="1800" dirty="0" smtClean="0">
              <a:effectLst>
                <a:outerShdw blurRad="38100" dist="38100" dir="2700000" algn="tl">
                  <a:srgbClr val="000000">
                    <a:alpha val="43137"/>
                  </a:srgbClr>
                </a:outerShdw>
              </a:effectLst>
            </a:endParaRPr>
          </a:p>
        </p:txBody>
      </p:sp>
      <p:sp>
        <p:nvSpPr>
          <p:cNvPr id="2" name="Title 1"/>
          <p:cNvSpPr>
            <a:spLocks noGrp="1"/>
          </p:cNvSpPr>
          <p:nvPr>
            <p:ph type="title"/>
          </p:nvPr>
        </p:nvSpPr>
        <p:spPr>
          <a:xfrm>
            <a:off x="683568" y="1052736"/>
            <a:ext cx="7756263" cy="72008"/>
          </a:xfrm>
        </p:spPr>
        <p:txBody>
          <a:bodyPr/>
          <a:lstStyle/>
          <a:p>
            <a:r>
              <a:rPr lang="en-US" sz="2800" dirty="0" smtClean="0">
                <a:solidFill>
                  <a:schemeClr val="tx1"/>
                </a:solidFill>
                <a:effectLst>
                  <a:outerShdw blurRad="38100" dist="38100" dir="2700000" algn="tl">
                    <a:srgbClr val="000000">
                      <a:alpha val="43137"/>
                    </a:srgbClr>
                  </a:outerShdw>
                </a:effectLst>
              </a:rPr>
              <a:t>VII. </a:t>
            </a:r>
            <a:r>
              <a:rPr lang="el-GR" sz="2800" dirty="0" smtClean="0">
                <a:solidFill>
                  <a:schemeClr val="tx1"/>
                </a:solidFill>
                <a:effectLst>
                  <a:outerShdw blurRad="38100" dist="38100" dir="2700000" algn="tl">
                    <a:srgbClr val="000000">
                      <a:alpha val="43137"/>
                    </a:srgbClr>
                  </a:outerShdw>
                </a:effectLst>
              </a:rPr>
              <a:t>Υπόθεση </a:t>
            </a:r>
            <a:r>
              <a:rPr lang="en-GB" sz="2800" i="1" dirty="0" err="1">
                <a:solidFill>
                  <a:schemeClr val="tx1"/>
                </a:solidFill>
                <a:effectLst>
                  <a:outerShdw blurRad="38100" dist="38100" dir="2700000" algn="tl">
                    <a:srgbClr val="000000">
                      <a:alpha val="43137"/>
                    </a:srgbClr>
                  </a:outerShdw>
                </a:effectLst>
              </a:rPr>
              <a:t>Oliari</a:t>
            </a:r>
            <a:r>
              <a:rPr lang="en-GB" sz="2800" i="1" dirty="0">
                <a:solidFill>
                  <a:schemeClr val="tx1"/>
                </a:solidFill>
                <a:effectLst>
                  <a:outerShdw blurRad="38100" dist="38100" dir="2700000" algn="tl">
                    <a:srgbClr val="000000">
                      <a:alpha val="43137"/>
                    </a:srgbClr>
                  </a:outerShdw>
                </a:effectLst>
              </a:rPr>
              <a:t> </a:t>
            </a:r>
            <a:r>
              <a:rPr lang="el-GR" sz="2800" i="1" dirty="0">
                <a:solidFill>
                  <a:schemeClr val="tx1"/>
                </a:solidFill>
                <a:effectLst>
                  <a:outerShdw blurRad="38100" dist="38100" dir="2700000" algn="tl">
                    <a:srgbClr val="000000">
                      <a:alpha val="43137"/>
                    </a:srgbClr>
                  </a:outerShdw>
                </a:effectLst>
              </a:rPr>
              <a:t>κλπ. κατά </a:t>
            </a:r>
            <a:r>
              <a:rPr lang="el-GR" sz="2800" i="1" dirty="0" smtClean="0">
                <a:solidFill>
                  <a:schemeClr val="tx1"/>
                </a:solidFill>
                <a:effectLst>
                  <a:outerShdw blurRad="38100" dist="38100" dir="2700000" algn="tl">
                    <a:srgbClr val="000000">
                      <a:alpha val="43137"/>
                    </a:srgbClr>
                  </a:outerShdw>
                </a:effectLst>
              </a:rPr>
              <a:t>Ιταλίας</a:t>
            </a:r>
            <a:r>
              <a:rPr lang="el-GR" i="1" dirty="0" smtClean="0">
                <a:solidFill>
                  <a:schemeClr val="tx1"/>
                </a:solidFill>
                <a:effectLst>
                  <a:outerShdw blurRad="38100" dist="38100" dir="2700000" algn="tl">
                    <a:srgbClr val="000000">
                      <a:alpha val="43137"/>
                    </a:srgbClr>
                  </a:outerShdw>
                </a:effectLst>
              </a:rPr>
              <a:t/>
            </a:r>
            <a:br>
              <a:rPr lang="el-GR" i="1" dirty="0" smtClean="0">
                <a:solidFill>
                  <a:schemeClr val="tx1"/>
                </a:solidFill>
                <a:effectLst>
                  <a:outerShdw blurRad="38100" dist="38100" dir="2700000" algn="tl">
                    <a:srgbClr val="000000">
                      <a:alpha val="43137"/>
                    </a:srgbClr>
                  </a:outerShdw>
                </a:effectLst>
              </a:rPr>
            </a:br>
            <a:endParaRPr lang="el-GR" dirty="0"/>
          </a:p>
        </p:txBody>
      </p:sp>
      <p:sp>
        <p:nvSpPr>
          <p:cNvPr id="3" name="Footer Placeholder 2"/>
          <p:cNvSpPr>
            <a:spLocks noGrp="1"/>
          </p:cNvSpPr>
          <p:nvPr>
            <p:ph type="ftr" sz="quarter" idx="11"/>
          </p:nvPr>
        </p:nvSpPr>
        <p:spPr/>
        <p:txBody>
          <a:bodyPr/>
          <a:lstStyle/>
          <a:p>
            <a:r>
              <a:rPr lang="el-GR" dirty="0" smtClean="0">
                <a:solidFill>
                  <a:schemeClr val="bg1"/>
                </a:solidFill>
              </a:rPr>
              <a:t>Σύμφωνο Συμβίωσης</a:t>
            </a:r>
            <a:endParaRPr lang="el-GR" dirty="0">
              <a:solidFill>
                <a:schemeClr val="bg1"/>
              </a:solidFill>
            </a:endParaRPr>
          </a:p>
        </p:txBody>
      </p:sp>
      <p:sp>
        <p:nvSpPr>
          <p:cNvPr id="4" name="Slide Number Placeholder 3"/>
          <p:cNvSpPr>
            <a:spLocks noGrp="1"/>
          </p:cNvSpPr>
          <p:nvPr>
            <p:ph type="sldNum" sz="quarter" idx="12"/>
          </p:nvPr>
        </p:nvSpPr>
        <p:spPr/>
        <p:txBody>
          <a:bodyPr/>
          <a:lstStyle/>
          <a:p>
            <a:r>
              <a:rPr lang="el-GR" dirty="0" smtClean="0">
                <a:solidFill>
                  <a:schemeClr val="bg1"/>
                </a:solidFill>
              </a:rPr>
              <a:t>17</a:t>
            </a:r>
            <a:endParaRPr lang="el-GR" dirty="0">
              <a:solidFill>
                <a:schemeClr val="bg1"/>
              </a:solidFill>
            </a:endParaRPr>
          </a:p>
        </p:txBody>
      </p:sp>
    </p:spTree>
    <p:extLst>
      <p:ext uri="{BB962C8B-B14F-4D97-AF65-F5344CB8AC3E}">
        <p14:creationId xmlns:p14="http://schemas.microsoft.com/office/powerpoint/2010/main" val="3135205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340768"/>
            <a:ext cx="7745505" cy="5328591"/>
          </a:xfrm>
        </p:spPr>
        <p:txBody>
          <a:bodyPr/>
          <a:lstStyle/>
          <a:p>
            <a:pPr marL="527050" indent="-514350" algn="just">
              <a:lnSpc>
                <a:spcPct val="150000"/>
              </a:lnSpc>
              <a:buClr>
                <a:schemeClr val="tx1"/>
              </a:buClr>
              <a:buFont typeface="+mj-lt"/>
              <a:buAutoNum type="romanUcPeriod"/>
            </a:pPr>
            <a:r>
              <a:rPr lang="el-GR" dirty="0" smtClean="0">
                <a:solidFill>
                  <a:schemeClr val="tx1"/>
                </a:solidFill>
                <a:effectLst>
                  <a:outerShdw blurRad="38100" dist="38100" dir="2700000" algn="tl">
                    <a:srgbClr val="000000">
                      <a:alpha val="43137"/>
                    </a:srgbClr>
                  </a:outerShdw>
                </a:effectLst>
              </a:rPr>
              <a:t>Τι είναι το Σύμφωνο Συμβίωσης;</a:t>
            </a:r>
          </a:p>
          <a:p>
            <a:pPr marL="514350" indent="-514350" algn="just">
              <a:lnSpc>
                <a:spcPct val="150000"/>
              </a:lnSpc>
              <a:buClr>
                <a:schemeClr val="tx1"/>
              </a:buClr>
              <a:buFont typeface="+mj-lt"/>
              <a:buAutoNum type="romanUcPeriod"/>
            </a:pPr>
            <a:r>
              <a:rPr lang="el-GR" dirty="0" smtClean="0">
                <a:solidFill>
                  <a:schemeClr val="tx1"/>
                </a:solidFill>
                <a:effectLst>
                  <a:outerShdw blurRad="38100" dist="38100" dir="2700000" algn="tl">
                    <a:srgbClr val="000000">
                      <a:alpha val="43137"/>
                    </a:srgbClr>
                  </a:outerShdw>
                </a:effectLst>
              </a:rPr>
              <a:t>Ν. 3179/2008 – Προβληματική</a:t>
            </a:r>
          </a:p>
          <a:p>
            <a:pPr marL="514350" indent="-514350" algn="just">
              <a:lnSpc>
                <a:spcPct val="150000"/>
              </a:lnSpc>
              <a:buClr>
                <a:schemeClr val="tx1"/>
              </a:buClr>
              <a:buFont typeface="+mj-lt"/>
              <a:buAutoNum type="romanUcPeriod"/>
            </a:pPr>
            <a:r>
              <a:rPr lang="el-GR" dirty="0" smtClean="0">
                <a:solidFill>
                  <a:schemeClr val="tx1"/>
                </a:solidFill>
                <a:effectLst>
                  <a:outerShdw blurRad="38100" dist="38100" dir="2700000" algn="tl">
                    <a:srgbClr val="000000">
                      <a:alpha val="43137"/>
                    </a:srgbClr>
                  </a:outerShdw>
                </a:effectLst>
              </a:rPr>
              <a:t>Υπόθεση </a:t>
            </a:r>
            <a:r>
              <a:rPr lang="el-GR" i="1" dirty="0" smtClean="0">
                <a:solidFill>
                  <a:schemeClr val="tx1"/>
                </a:solidFill>
                <a:effectLst>
                  <a:outerShdw blurRad="38100" dist="38100" dir="2700000" algn="tl">
                    <a:srgbClr val="000000">
                      <a:alpha val="43137"/>
                    </a:srgbClr>
                  </a:outerShdw>
                </a:effectLst>
              </a:rPr>
              <a:t>Βαλλιανάτος κλπ. Κατά Ελλάδος</a:t>
            </a:r>
          </a:p>
          <a:p>
            <a:pPr marL="514350" indent="-514350" algn="just">
              <a:lnSpc>
                <a:spcPct val="150000"/>
              </a:lnSpc>
              <a:buClr>
                <a:schemeClr val="tx1"/>
              </a:buClr>
              <a:buFont typeface="+mj-lt"/>
              <a:buAutoNum type="romanUcPeriod"/>
            </a:pPr>
            <a:r>
              <a:rPr lang="el-GR" dirty="0" smtClean="0">
                <a:solidFill>
                  <a:schemeClr val="tx1"/>
                </a:solidFill>
                <a:effectLst>
                  <a:outerShdw blurRad="38100" dist="38100" dir="2700000" algn="tl">
                    <a:srgbClr val="000000">
                      <a:alpha val="43137"/>
                    </a:srgbClr>
                  </a:outerShdw>
                </a:effectLst>
              </a:rPr>
              <a:t>Ν. 4356/2015 – Παρουσίαση</a:t>
            </a:r>
          </a:p>
          <a:p>
            <a:pPr marL="514350" indent="-514350" algn="just">
              <a:lnSpc>
                <a:spcPct val="150000"/>
              </a:lnSpc>
              <a:buClr>
                <a:schemeClr val="tx1"/>
              </a:buClr>
              <a:buFont typeface="+mj-lt"/>
              <a:buAutoNum type="romanUcPeriod"/>
            </a:pPr>
            <a:r>
              <a:rPr lang="el-GR" dirty="0" smtClean="0">
                <a:solidFill>
                  <a:schemeClr val="tx1"/>
                </a:solidFill>
                <a:effectLst>
                  <a:outerShdw blurRad="38100" dist="38100" dir="2700000" algn="tl">
                    <a:srgbClr val="000000">
                      <a:alpha val="43137"/>
                    </a:srgbClr>
                  </a:outerShdw>
                </a:effectLst>
              </a:rPr>
              <a:t>Υπ’ αρ. 1104/2016 Κανονισμός Ε.Ε.</a:t>
            </a:r>
          </a:p>
          <a:p>
            <a:pPr marL="514350" indent="-514350" algn="just">
              <a:lnSpc>
                <a:spcPct val="150000"/>
              </a:lnSpc>
              <a:buClr>
                <a:schemeClr val="tx1"/>
              </a:buClr>
              <a:buFont typeface="+mj-lt"/>
              <a:buAutoNum type="romanUcPeriod"/>
            </a:pPr>
            <a:r>
              <a:rPr lang="el-GR" dirty="0" smtClean="0">
                <a:solidFill>
                  <a:schemeClr val="tx1"/>
                </a:solidFill>
                <a:effectLst>
                  <a:outerShdw blurRad="38100" dist="38100" dir="2700000" algn="tl">
                    <a:srgbClr val="000000">
                      <a:alpha val="43137"/>
                    </a:srgbClr>
                  </a:outerShdw>
                </a:effectLst>
              </a:rPr>
              <a:t>Ζήτήματα Ιδιωτικού Διεθνούς Δικαίου</a:t>
            </a:r>
          </a:p>
          <a:p>
            <a:pPr marL="514350" indent="-514350" algn="just">
              <a:lnSpc>
                <a:spcPct val="150000"/>
              </a:lnSpc>
              <a:buClr>
                <a:schemeClr val="tx1"/>
              </a:buClr>
              <a:buFont typeface="+mj-lt"/>
              <a:buAutoNum type="romanUcPeriod"/>
            </a:pPr>
            <a:r>
              <a:rPr lang="el-GR" dirty="0" smtClean="0">
                <a:solidFill>
                  <a:schemeClr val="tx1"/>
                </a:solidFill>
                <a:effectLst>
                  <a:outerShdw blurRad="38100" dist="38100" dir="2700000" algn="tl">
                    <a:srgbClr val="000000">
                      <a:alpha val="43137"/>
                    </a:srgbClr>
                  </a:outerShdw>
                </a:effectLst>
              </a:rPr>
              <a:t>Υπόθεση </a:t>
            </a:r>
            <a:r>
              <a:rPr lang="en-GB" i="1" dirty="0" err="1" smtClean="0">
                <a:solidFill>
                  <a:schemeClr val="tx1"/>
                </a:solidFill>
                <a:effectLst>
                  <a:outerShdw blurRad="38100" dist="38100" dir="2700000" algn="tl">
                    <a:srgbClr val="000000">
                      <a:alpha val="43137"/>
                    </a:srgbClr>
                  </a:outerShdw>
                </a:effectLst>
              </a:rPr>
              <a:t>Oliari</a:t>
            </a:r>
            <a:r>
              <a:rPr lang="en-GB" i="1" dirty="0">
                <a:solidFill>
                  <a:schemeClr val="tx1"/>
                </a:solidFill>
                <a:effectLst>
                  <a:outerShdw blurRad="38100" dist="38100" dir="2700000" algn="tl">
                    <a:srgbClr val="000000">
                      <a:alpha val="43137"/>
                    </a:srgbClr>
                  </a:outerShdw>
                </a:effectLst>
              </a:rPr>
              <a:t> </a:t>
            </a:r>
            <a:r>
              <a:rPr lang="el-GR" i="1" dirty="0" smtClean="0">
                <a:solidFill>
                  <a:schemeClr val="tx1"/>
                </a:solidFill>
                <a:effectLst>
                  <a:outerShdw blurRad="38100" dist="38100" dir="2700000" algn="tl">
                    <a:srgbClr val="000000">
                      <a:alpha val="43137"/>
                    </a:srgbClr>
                  </a:outerShdw>
                </a:effectLst>
              </a:rPr>
              <a:t>κλπ. </a:t>
            </a:r>
            <a:r>
              <a:rPr lang="el-GR" i="1" dirty="0">
                <a:solidFill>
                  <a:schemeClr val="tx1"/>
                </a:solidFill>
                <a:effectLst>
                  <a:outerShdw blurRad="38100" dist="38100" dir="2700000" algn="tl">
                    <a:srgbClr val="000000">
                      <a:alpha val="43137"/>
                    </a:srgbClr>
                  </a:outerShdw>
                </a:effectLst>
              </a:rPr>
              <a:t>κ</a:t>
            </a:r>
            <a:r>
              <a:rPr lang="el-GR" i="1" dirty="0" smtClean="0">
                <a:solidFill>
                  <a:schemeClr val="tx1"/>
                </a:solidFill>
                <a:effectLst>
                  <a:outerShdw blurRad="38100" dist="38100" dir="2700000" algn="tl">
                    <a:srgbClr val="000000">
                      <a:alpha val="43137"/>
                    </a:srgbClr>
                  </a:outerShdw>
                </a:effectLst>
              </a:rPr>
              <a:t>ατά Ιταλίας</a:t>
            </a:r>
          </a:p>
          <a:p>
            <a:pPr marL="514350" indent="-514350" algn="just">
              <a:lnSpc>
                <a:spcPct val="150000"/>
              </a:lnSpc>
              <a:buClr>
                <a:schemeClr val="tx1"/>
              </a:buClr>
              <a:buFont typeface="+mj-lt"/>
              <a:buAutoNum type="romanUcPeriod"/>
            </a:pPr>
            <a:r>
              <a:rPr lang="el-GR" dirty="0" smtClean="0">
                <a:solidFill>
                  <a:schemeClr val="tx1"/>
                </a:solidFill>
                <a:effectLst>
                  <a:outerShdw blurRad="38100" dist="38100" dir="2700000" algn="tl">
                    <a:srgbClr val="000000">
                      <a:alpha val="43137"/>
                    </a:srgbClr>
                  </a:outerShdw>
                </a:effectLst>
              </a:rPr>
              <a:t>Πορίσματα ΕΣΔΑ</a:t>
            </a:r>
          </a:p>
        </p:txBody>
      </p:sp>
      <p:sp>
        <p:nvSpPr>
          <p:cNvPr id="3" name="Title 2"/>
          <p:cNvSpPr>
            <a:spLocks noGrp="1"/>
          </p:cNvSpPr>
          <p:nvPr>
            <p:ph type="title"/>
          </p:nvPr>
        </p:nvSpPr>
        <p:spPr>
          <a:xfrm>
            <a:off x="688490" y="570156"/>
            <a:ext cx="7756263" cy="698604"/>
          </a:xfrm>
        </p:spPr>
        <p:txBody>
          <a:bodyPr/>
          <a:lstStyle/>
          <a:p>
            <a:r>
              <a:rPr lang="el-GR" sz="3600" dirty="0" smtClean="0">
                <a:solidFill>
                  <a:schemeClr val="tx1"/>
                </a:solidFill>
                <a:effectLst>
                  <a:outerShdw blurRad="38100" dist="38100" dir="2700000" algn="tl">
                    <a:srgbClr val="000000">
                      <a:alpha val="43137"/>
                    </a:srgbClr>
                  </a:outerShdw>
                </a:effectLst>
                <a:latin typeface="Century Gothic" pitchFamily="34" charset="0"/>
              </a:rPr>
              <a:t>Περιεχόμενα</a:t>
            </a:r>
            <a:endParaRPr lang="el-GR" sz="2800" dirty="0">
              <a:solidFill>
                <a:schemeClr val="tx1"/>
              </a:solidFill>
              <a:effectLst>
                <a:outerShdw blurRad="38100" dist="38100" dir="2700000" algn="tl">
                  <a:srgbClr val="000000">
                    <a:alpha val="43137"/>
                  </a:srgbClr>
                </a:outerShdw>
              </a:effectLst>
              <a:latin typeface="Century Gothic" pitchFamily="34" charset="0"/>
            </a:endParaRPr>
          </a:p>
        </p:txBody>
      </p:sp>
    </p:spTree>
    <p:extLst>
      <p:ext uri="{BB962C8B-B14F-4D97-AF65-F5344CB8AC3E}">
        <p14:creationId xmlns:p14="http://schemas.microsoft.com/office/powerpoint/2010/main" val="32895906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99247" y="548681"/>
            <a:ext cx="7745505" cy="5577482"/>
          </a:xfrm>
        </p:spPr>
        <p:txBody>
          <a:bodyPr>
            <a:normAutofit fontScale="92500" lnSpcReduction="20000"/>
          </a:bodyPr>
          <a:lstStyle/>
          <a:p>
            <a:pPr marL="0" indent="0">
              <a:buNone/>
            </a:pPr>
            <a:r>
              <a:rPr lang="el-GR" u="sng" dirty="0" smtClean="0">
                <a:effectLst>
                  <a:outerShdw blurRad="38100" dist="38100" dir="2700000" algn="tl">
                    <a:srgbClr val="000000">
                      <a:alpha val="43137"/>
                    </a:srgbClr>
                  </a:outerShdw>
                </a:effectLst>
              </a:rPr>
              <a:t>Κρίση Δικαστηρίου</a:t>
            </a:r>
            <a:endParaRPr lang="el-GR" sz="2000" u="sng" dirty="0" smtClean="0">
              <a:effectLst>
                <a:outerShdw blurRad="38100" dist="38100" dir="2700000" algn="tl">
                  <a:srgbClr val="000000">
                    <a:alpha val="43137"/>
                  </a:srgbClr>
                </a:outerShdw>
              </a:effectLst>
            </a:endParaRPr>
          </a:p>
          <a:p>
            <a:pPr marL="0" indent="0">
              <a:buNone/>
            </a:pPr>
            <a:endParaRPr lang="el-GR" sz="2000" dirty="0">
              <a:effectLst>
                <a:outerShdw blurRad="38100" dist="38100" dir="2700000" algn="tl">
                  <a:srgbClr val="000000">
                    <a:alpha val="43137"/>
                  </a:srgbClr>
                </a:outerShdw>
              </a:effectLst>
            </a:endParaRPr>
          </a:p>
          <a:p>
            <a:pPr algn="just">
              <a:buClr>
                <a:schemeClr val="tx1"/>
              </a:buClr>
              <a:buFont typeface="Wingdings" pitchFamily="2" charset="2"/>
              <a:buChar char="q"/>
            </a:pPr>
            <a:r>
              <a:rPr lang="el-GR" sz="2200" dirty="0">
                <a:effectLst>
                  <a:outerShdw blurRad="38100" dist="38100" dir="2700000" algn="tl">
                    <a:srgbClr val="000000">
                      <a:alpha val="43137"/>
                    </a:srgbClr>
                  </a:outerShdw>
                </a:effectLst>
              </a:rPr>
              <a:t>Α</a:t>
            </a:r>
            <a:r>
              <a:rPr lang="el-GR" sz="2200" dirty="0" smtClean="0">
                <a:effectLst>
                  <a:outerShdw blurRad="38100" dist="38100" dir="2700000" algn="tl">
                    <a:srgbClr val="000000">
                      <a:alpha val="43137"/>
                    </a:srgbClr>
                  </a:outerShdw>
                </a:effectLst>
              </a:rPr>
              <a:t>πουσία </a:t>
            </a:r>
            <a:r>
              <a:rPr lang="el-GR" sz="2200" dirty="0">
                <a:effectLst>
                  <a:outerShdw blurRad="38100" dist="38100" dir="2700000" algn="tl">
                    <a:srgbClr val="000000">
                      <a:alpha val="43137"/>
                    </a:srgbClr>
                  </a:outerShdw>
                </a:effectLst>
              </a:rPr>
              <a:t>ενός σταθερού νομικού πλαισίου </a:t>
            </a:r>
            <a:r>
              <a:rPr lang="el-GR" sz="2200" dirty="0" smtClean="0">
                <a:effectLst>
                  <a:outerShdw blurRad="38100" dist="38100" dir="2700000" algn="tl">
                    <a:srgbClr val="000000">
                      <a:alpha val="43137"/>
                    </a:srgbClr>
                  </a:outerShdw>
                </a:effectLst>
              </a:rPr>
              <a:t>που να προστατεύει </a:t>
            </a:r>
            <a:r>
              <a:rPr lang="el-GR" sz="2200" dirty="0">
                <a:effectLst>
                  <a:outerShdw blurRad="38100" dist="38100" dir="2700000" algn="tl">
                    <a:srgbClr val="000000">
                      <a:alpha val="43137"/>
                    </a:srgbClr>
                  </a:outerShdw>
                </a:effectLst>
              </a:rPr>
              <a:t>τα ομόφυλα ζευγάρια </a:t>
            </a:r>
            <a:r>
              <a:rPr lang="el-GR" sz="2200" dirty="0" smtClean="0">
                <a:effectLst>
                  <a:outerShdw blurRad="38100" dist="38100" dir="2700000" algn="tl">
                    <a:srgbClr val="000000">
                      <a:alpha val="43137"/>
                    </a:srgbClr>
                  </a:outerShdw>
                </a:effectLst>
              </a:rPr>
              <a:t>από την καταπάτηση των δικαιωμάτων </a:t>
            </a:r>
            <a:r>
              <a:rPr lang="el-GR" sz="2200" dirty="0">
                <a:effectLst>
                  <a:outerShdw blurRad="38100" dist="38100" dir="2700000" algn="tl">
                    <a:srgbClr val="000000">
                      <a:alpha val="43137"/>
                    </a:srgbClr>
                  </a:outerShdw>
                </a:effectLst>
              </a:rPr>
              <a:t>τους κατά το </a:t>
            </a:r>
            <a:r>
              <a:rPr lang="el-GR" sz="2200" b="1" dirty="0">
                <a:effectLst>
                  <a:outerShdw blurRad="38100" dist="38100" dir="2700000" algn="tl">
                    <a:srgbClr val="000000">
                      <a:alpha val="43137"/>
                    </a:srgbClr>
                  </a:outerShdw>
                </a:effectLst>
              </a:rPr>
              <a:t>άρθρο 8 </a:t>
            </a:r>
            <a:r>
              <a:rPr lang="el-GR" sz="2200" b="1" dirty="0" smtClean="0">
                <a:effectLst>
                  <a:outerShdw blurRad="38100" dist="38100" dir="2700000" algn="tl">
                    <a:srgbClr val="000000">
                      <a:alpha val="43137"/>
                    </a:srgbClr>
                  </a:outerShdw>
                </a:effectLst>
              </a:rPr>
              <a:t>ΕΣΔΑ.</a:t>
            </a:r>
          </a:p>
          <a:p>
            <a:pPr algn="just">
              <a:buClr>
                <a:schemeClr val="tx1"/>
              </a:buClr>
              <a:buFont typeface="Wingdings" pitchFamily="2" charset="2"/>
              <a:buChar char="q"/>
            </a:pPr>
            <a:r>
              <a:rPr lang="el-GR" sz="2200" dirty="0" smtClean="0">
                <a:effectLst>
                  <a:outerShdw blurRad="38100" dist="38100" dir="2700000" algn="tl">
                    <a:srgbClr val="000000">
                      <a:alpha val="43137"/>
                    </a:srgbClr>
                  </a:outerShdw>
                </a:effectLst>
              </a:rPr>
              <a:t>Νέα </a:t>
            </a:r>
            <a:r>
              <a:rPr lang="el-GR" sz="2200" dirty="0">
                <a:effectLst>
                  <a:outerShdw blurRad="38100" dist="38100" dir="2700000" algn="tl">
                    <a:srgbClr val="000000">
                      <a:alpha val="43137"/>
                    </a:srgbClr>
                  </a:outerShdw>
                </a:effectLst>
              </a:rPr>
              <a:t>τάση </a:t>
            </a:r>
            <a:r>
              <a:rPr lang="el-GR" sz="2200" dirty="0" smtClean="0">
                <a:effectLst>
                  <a:outerShdw blurRad="38100" dist="38100" dir="2700000" algn="tl">
                    <a:srgbClr val="000000">
                      <a:alpha val="43137"/>
                    </a:srgbClr>
                  </a:outerShdw>
                </a:effectLst>
              </a:rPr>
              <a:t>στην Ευρώπη προς </a:t>
            </a:r>
            <a:r>
              <a:rPr lang="el-GR" sz="2200" dirty="0">
                <a:effectLst>
                  <a:outerShdw blurRad="38100" dist="38100" dir="2700000" algn="tl">
                    <a:srgbClr val="000000">
                      <a:alpha val="43137"/>
                    </a:srgbClr>
                  </a:outerShdw>
                </a:effectLst>
              </a:rPr>
              <a:t>νομική </a:t>
            </a:r>
            <a:r>
              <a:rPr lang="el-GR" sz="2200" dirty="0" smtClean="0">
                <a:effectLst>
                  <a:outerShdw blurRad="38100" dist="38100" dir="2700000" algn="tl">
                    <a:srgbClr val="000000">
                      <a:alpha val="43137"/>
                    </a:srgbClr>
                  </a:outerShdw>
                </a:effectLst>
              </a:rPr>
              <a:t>αναγνώριση </a:t>
            </a:r>
            <a:r>
              <a:rPr lang="el-GR" sz="2200" dirty="0">
                <a:effectLst>
                  <a:outerShdw blurRad="38100" dist="38100" dir="2700000" algn="tl">
                    <a:srgbClr val="000000">
                      <a:alpha val="43137"/>
                    </a:srgbClr>
                  </a:outerShdw>
                </a:effectLst>
              </a:rPr>
              <a:t>των δικαιωμάτων των ομοφύλων </a:t>
            </a:r>
            <a:r>
              <a:rPr lang="el-GR" sz="2200" dirty="0" smtClean="0">
                <a:effectLst>
                  <a:outerShdw blurRad="38100" dist="38100" dir="2700000" algn="tl">
                    <a:srgbClr val="000000">
                      <a:alpha val="43137"/>
                    </a:srgbClr>
                  </a:outerShdw>
                </a:effectLst>
              </a:rPr>
              <a:t>ζευγαριών </a:t>
            </a:r>
            <a:r>
              <a:rPr lang="el-GR" sz="2200" b="1" i="1" dirty="0" smtClean="0">
                <a:effectLst>
                  <a:outerShdw blurRad="38100" dist="38100" dir="2700000" algn="tl">
                    <a:srgbClr val="000000">
                      <a:alpha val="43137"/>
                    </a:srgbClr>
                  </a:outerShdw>
                </a:effectLst>
              </a:rPr>
              <a:t>(Shalk </a:t>
            </a:r>
            <a:r>
              <a:rPr lang="el-GR" sz="2200" b="1" i="1" dirty="0">
                <a:effectLst>
                  <a:outerShdw blurRad="38100" dist="38100" dir="2700000" algn="tl">
                    <a:srgbClr val="000000">
                      <a:alpha val="43137"/>
                    </a:srgbClr>
                  </a:outerShdw>
                </a:effectLst>
              </a:rPr>
              <a:t>and Kopf </a:t>
            </a:r>
            <a:r>
              <a:rPr lang="el-GR" sz="2200" b="1" i="1" dirty="0" smtClean="0">
                <a:effectLst>
                  <a:outerShdw blurRad="38100" dist="38100" dir="2700000" algn="tl">
                    <a:srgbClr val="000000">
                      <a:alpha val="43137"/>
                    </a:srgbClr>
                  </a:outerShdw>
                </a:effectLst>
              </a:rPr>
              <a:t>v</a:t>
            </a:r>
            <a:r>
              <a:rPr lang="en-US" sz="2200" b="1" i="1" dirty="0" smtClean="0">
                <a:effectLst>
                  <a:outerShdw blurRad="38100" dist="38100" dir="2700000" algn="tl">
                    <a:srgbClr val="000000">
                      <a:alpha val="43137"/>
                    </a:srgbClr>
                  </a:outerShdw>
                </a:effectLst>
              </a:rPr>
              <a:t>s</a:t>
            </a:r>
            <a:r>
              <a:rPr lang="el-GR" sz="2200" b="1" i="1" dirty="0" smtClean="0">
                <a:effectLst>
                  <a:outerShdw blurRad="38100" dist="38100" dir="2700000" algn="tl">
                    <a:srgbClr val="000000">
                      <a:alpha val="43137"/>
                    </a:srgbClr>
                  </a:outerShdw>
                </a:effectLst>
              </a:rPr>
              <a:t>. Austria). </a:t>
            </a:r>
          </a:p>
          <a:p>
            <a:pPr algn="just">
              <a:buClr>
                <a:schemeClr val="tx1"/>
              </a:buClr>
              <a:buFont typeface="Wingdings" pitchFamily="2" charset="2"/>
              <a:buChar char="q"/>
            </a:pPr>
            <a:r>
              <a:rPr lang="el-GR" sz="2200" dirty="0" smtClean="0">
                <a:effectLst>
                  <a:outerShdw blurRad="38100" dist="38100" dir="2700000" algn="tl">
                    <a:srgbClr val="000000">
                      <a:alpha val="43137"/>
                    </a:srgbClr>
                  </a:outerShdw>
                </a:effectLst>
              </a:rPr>
              <a:t>Επιφυλάξεις ως </a:t>
            </a:r>
            <a:r>
              <a:rPr lang="el-GR" sz="2200" dirty="0">
                <a:effectLst>
                  <a:outerShdw blurRad="38100" dist="38100" dir="2700000" algn="tl">
                    <a:srgbClr val="000000">
                      <a:alpha val="43137"/>
                    </a:srgbClr>
                  </a:outerShdw>
                </a:effectLst>
              </a:rPr>
              <a:t>προς τη νομιμοποίηση του γάμου των ομόφυλων </a:t>
            </a:r>
            <a:r>
              <a:rPr lang="el-GR" sz="2200" dirty="0" smtClean="0">
                <a:effectLst>
                  <a:outerShdw blurRad="38100" dist="38100" dir="2700000" algn="tl">
                    <a:srgbClr val="000000">
                      <a:alpha val="43137"/>
                    </a:srgbClr>
                  </a:outerShdw>
                </a:effectLst>
              </a:rPr>
              <a:t>ζευγαριών </a:t>
            </a:r>
            <a:r>
              <a:rPr lang="el-GR" sz="2200" dirty="0" smtClean="0">
                <a:effectLst>
                  <a:outerShdw blurRad="38100" dist="38100" dir="2700000" algn="tl">
                    <a:srgbClr val="000000">
                      <a:alpha val="43137"/>
                    </a:srgbClr>
                  </a:outerShdw>
                </a:effectLst>
                <a:sym typeface="Wingdings" pitchFamily="2" charset="2"/>
              </a:rPr>
              <a:t> ανεπίτρεπτος κατ’ </a:t>
            </a:r>
            <a:r>
              <a:rPr lang="el-GR" sz="2200" b="1" dirty="0" smtClean="0">
                <a:effectLst>
                  <a:outerShdw blurRad="38100" dist="38100" dir="2700000" algn="tl">
                    <a:srgbClr val="000000">
                      <a:alpha val="43137"/>
                    </a:srgbClr>
                  </a:outerShdw>
                </a:effectLst>
                <a:sym typeface="Wingdings" pitchFamily="2" charset="2"/>
              </a:rPr>
              <a:t>άρθρον 8 ΕΣΔΑ.</a:t>
            </a:r>
            <a:endParaRPr lang="el-GR" sz="2200" b="1" dirty="0" smtClean="0">
              <a:effectLst>
                <a:outerShdw blurRad="38100" dist="38100" dir="2700000" algn="tl">
                  <a:srgbClr val="000000">
                    <a:alpha val="43137"/>
                  </a:srgbClr>
                </a:outerShdw>
              </a:effectLst>
            </a:endParaRPr>
          </a:p>
          <a:p>
            <a:pPr algn="just">
              <a:buClr>
                <a:schemeClr val="tx1"/>
              </a:buClr>
              <a:buFont typeface="Wingdings" pitchFamily="2" charset="2"/>
              <a:buChar char="q"/>
            </a:pPr>
            <a:r>
              <a:rPr lang="el-GR" sz="2200" dirty="0" smtClean="0">
                <a:effectLst>
                  <a:outerShdw blurRad="38100" dist="38100" dir="2700000" algn="tl">
                    <a:srgbClr val="000000">
                      <a:alpha val="43137"/>
                    </a:srgbClr>
                  </a:outerShdw>
                </a:effectLst>
              </a:rPr>
              <a:t>Κατακύρωση της υποχρέωσης των Κρατών περί εφαρμογής ενός γενικότερου νομικού πλαισίου ρύθμισης των σχέσεων </a:t>
            </a:r>
            <a:r>
              <a:rPr lang="el-GR" sz="2200" dirty="0">
                <a:effectLst>
                  <a:outerShdw blurRad="38100" dist="38100" dir="2700000" algn="tl">
                    <a:srgbClr val="000000">
                      <a:alpha val="43137"/>
                    </a:srgbClr>
                  </a:outerShdw>
                </a:effectLst>
              </a:rPr>
              <a:t>μεταξύ ομόφυλων </a:t>
            </a:r>
            <a:r>
              <a:rPr lang="el-GR" sz="2200" dirty="0" smtClean="0">
                <a:effectLst>
                  <a:outerShdw blurRad="38100" dist="38100" dir="2700000" algn="tl">
                    <a:srgbClr val="000000">
                      <a:alpha val="43137"/>
                    </a:srgbClr>
                  </a:outerShdw>
                </a:effectLst>
              </a:rPr>
              <a:t>ζευγαριών, </a:t>
            </a:r>
            <a:r>
              <a:rPr lang="el-GR" sz="2200" b="1" i="1" dirty="0" smtClean="0">
                <a:effectLst>
                  <a:outerShdw blurRad="38100" dist="38100" dir="2700000" algn="tl">
                    <a:srgbClr val="000000">
                      <a:alpha val="43137"/>
                    </a:srgbClr>
                  </a:outerShdw>
                </a:effectLst>
              </a:rPr>
              <a:t>ανεξαρτήτως </a:t>
            </a:r>
            <a:r>
              <a:rPr lang="el-GR" sz="2200" b="1" i="1" dirty="0">
                <a:effectLst>
                  <a:outerShdw blurRad="38100" dist="38100" dir="2700000" algn="tl">
                    <a:srgbClr val="000000">
                      <a:alpha val="43137"/>
                    </a:srgbClr>
                  </a:outerShdw>
                </a:effectLst>
              </a:rPr>
              <a:t>του χρόνου ενεργοποίησης </a:t>
            </a:r>
            <a:r>
              <a:rPr lang="el-GR" sz="2200" b="1" i="1" dirty="0" smtClean="0">
                <a:effectLst>
                  <a:outerShdw blurRad="38100" dist="38100" dir="2700000" algn="tl">
                    <a:srgbClr val="000000">
                      <a:alpha val="43137"/>
                    </a:srgbClr>
                  </a:outerShdw>
                </a:effectLst>
              </a:rPr>
              <a:t>αυτού ή εάν υπάρχει </a:t>
            </a:r>
            <a:r>
              <a:rPr lang="el-GR" sz="2200" b="1" i="1" dirty="0">
                <a:effectLst>
                  <a:outerShdw blurRad="38100" dist="38100" dir="2700000" algn="tl">
                    <a:srgbClr val="000000">
                      <a:alpha val="43137"/>
                    </a:srgbClr>
                  </a:outerShdw>
                </a:effectLst>
              </a:rPr>
              <a:t>ήδη </a:t>
            </a:r>
            <a:r>
              <a:rPr lang="el-GR" sz="2200" b="1" i="1" dirty="0" smtClean="0">
                <a:effectLst>
                  <a:outerShdw blurRad="38100" dist="38100" dir="2700000" algn="tl">
                    <a:srgbClr val="000000">
                      <a:alpha val="43137"/>
                    </a:srgbClr>
                  </a:outerShdw>
                </a:effectLst>
              </a:rPr>
              <a:t>για τα </a:t>
            </a:r>
            <a:r>
              <a:rPr lang="el-GR" sz="2200" b="1" i="1" dirty="0">
                <a:effectLst>
                  <a:outerShdw blurRad="38100" dist="38100" dir="2700000" algn="tl">
                    <a:srgbClr val="000000">
                      <a:alpha val="43137"/>
                    </a:srgbClr>
                  </a:outerShdw>
                </a:effectLst>
              </a:rPr>
              <a:t>ετερόφυλα </a:t>
            </a:r>
            <a:r>
              <a:rPr lang="el-GR" sz="2200" b="1" i="1" dirty="0" smtClean="0">
                <a:effectLst>
                  <a:outerShdw blurRad="38100" dist="38100" dir="2700000" algn="tl">
                    <a:srgbClr val="000000">
                      <a:alpha val="43137"/>
                    </a:srgbClr>
                  </a:outerShdw>
                </a:effectLst>
              </a:rPr>
              <a:t>ζευγάρια</a:t>
            </a:r>
            <a:r>
              <a:rPr lang="el-GR" sz="2200" b="1" i="1" dirty="0">
                <a:effectLst>
                  <a:outerShdw blurRad="38100" dist="38100" dir="2700000" algn="tl">
                    <a:srgbClr val="000000">
                      <a:alpha val="43137"/>
                    </a:srgbClr>
                  </a:outerShdw>
                </a:effectLst>
              </a:rPr>
              <a:t>.</a:t>
            </a:r>
            <a:endParaRPr lang="el-GR" sz="2200" b="1" i="1" dirty="0" smtClean="0">
              <a:effectLst>
                <a:outerShdw blurRad="38100" dist="38100" dir="2700000" algn="tl">
                  <a:srgbClr val="000000">
                    <a:alpha val="43137"/>
                  </a:srgbClr>
                </a:outerShdw>
              </a:effectLst>
            </a:endParaRPr>
          </a:p>
          <a:p>
            <a:pPr algn="just">
              <a:buClr>
                <a:schemeClr val="tx1"/>
              </a:buClr>
              <a:buFont typeface="Wingdings" pitchFamily="2" charset="2"/>
              <a:buChar char="q"/>
            </a:pPr>
            <a:r>
              <a:rPr lang="el-GR" sz="2200" dirty="0" smtClean="0">
                <a:effectLst>
                  <a:outerShdw blurRad="38100" dist="38100" dir="2700000" algn="tl">
                    <a:srgbClr val="000000">
                      <a:alpha val="43137"/>
                    </a:srgbClr>
                  </a:outerShdw>
                </a:effectLst>
              </a:rPr>
              <a:t>Δυνατότητα στα ομόφυλα ζευγάρια να καταφύγουν στη σύναψη κάτι παραπάνω από ενός απλού συμβολαίου με συμβατική μεταξύ των μερών ισχύ.</a:t>
            </a:r>
            <a:endParaRPr lang="el-GR" sz="2200" dirty="0">
              <a:effectLst>
                <a:outerShdw blurRad="38100" dist="38100" dir="2700000" algn="tl">
                  <a:srgbClr val="000000">
                    <a:alpha val="43137"/>
                  </a:srgbClr>
                </a:outerShdw>
              </a:effectLst>
            </a:endParaRPr>
          </a:p>
          <a:p>
            <a:pPr>
              <a:buClr>
                <a:schemeClr val="tx1"/>
              </a:buClr>
              <a:buFont typeface="Wingdings" pitchFamily="2" charset="2"/>
              <a:buChar char="q"/>
            </a:pPr>
            <a:endParaRPr lang="el-GR" sz="2000" dirty="0"/>
          </a:p>
        </p:txBody>
      </p:sp>
      <p:sp>
        <p:nvSpPr>
          <p:cNvPr id="2" name="Footer Placeholder 1"/>
          <p:cNvSpPr>
            <a:spLocks noGrp="1"/>
          </p:cNvSpPr>
          <p:nvPr>
            <p:ph type="ftr" sz="quarter" idx="11"/>
          </p:nvPr>
        </p:nvSpPr>
        <p:spPr/>
        <p:txBody>
          <a:bodyPr/>
          <a:lstStyle/>
          <a:p>
            <a:r>
              <a:rPr lang="el-GR" dirty="0" smtClean="0">
                <a:solidFill>
                  <a:schemeClr val="bg1"/>
                </a:solidFill>
              </a:rPr>
              <a:t>Σύμφωνο Συμβίωσης</a:t>
            </a:r>
            <a:endParaRPr lang="el-GR" dirty="0">
              <a:solidFill>
                <a:schemeClr val="bg1"/>
              </a:solidFill>
            </a:endParaRPr>
          </a:p>
        </p:txBody>
      </p:sp>
      <p:sp>
        <p:nvSpPr>
          <p:cNvPr id="3" name="Slide Number Placeholder 2"/>
          <p:cNvSpPr>
            <a:spLocks noGrp="1"/>
          </p:cNvSpPr>
          <p:nvPr>
            <p:ph type="sldNum" sz="quarter" idx="12"/>
          </p:nvPr>
        </p:nvSpPr>
        <p:spPr/>
        <p:txBody>
          <a:bodyPr/>
          <a:lstStyle/>
          <a:p>
            <a:r>
              <a:rPr lang="el-GR" dirty="0" smtClean="0">
                <a:solidFill>
                  <a:schemeClr val="bg1"/>
                </a:solidFill>
              </a:rPr>
              <a:t>18</a:t>
            </a:r>
            <a:endParaRPr lang="el-GR" dirty="0">
              <a:solidFill>
                <a:schemeClr val="bg1"/>
              </a:solidFill>
            </a:endParaRPr>
          </a:p>
        </p:txBody>
      </p:sp>
    </p:spTree>
    <p:extLst>
      <p:ext uri="{BB962C8B-B14F-4D97-AF65-F5344CB8AC3E}">
        <p14:creationId xmlns:p14="http://schemas.microsoft.com/office/powerpoint/2010/main" val="4160629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99247" y="1124744"/>
            <a:ext cx="7745505" cy="5112567"/>
          </a:xfrm>
        </p:spPr>
        <p:txBody>
          <a:bodyPr>
            <a:normAutofit/>
          </a:bodyPr>
          <a:lstStyle/>
          <a:p>
            <a:pPr lvl="0" algn="just">
              <a:buClr>
                <a:schemeClr val="tx1"/>
              </a:buClr>
              <a:buFont typeface="Wingdings" pitchFamily="2" charset="2"/>
              <a:buChar char="q"/>
            </a:pPr>
            <a:r>
              <a:rPr lang="el-GR" sz="2200" dirty="0">
                <a:effectLst>
                  <a:outerShdw blurRad="38100" dist="38100" dir="2700000" algn="tl">
                    <a:srgbClr val="000000">
                      <a:alpha val="43137"/>
                    </a:srgbClr>
                  </a:outerShdw>
                </a:effectLst>
              </a:rPr>
              <a:t>Η σημασία της παραχώρησης νομικής αναγνώρισης στην </a:t>
            </a:r>
            <a:r>
              <a:rPr lang="en-GB" sz="2200" dirty="0" smtClean="0">
                <a:effectLst>
                  <a:outerShdw blurRad="38100" dist="38100" dir="2700000" algn="tl">
                    <a:srgbClr val="000000">
                      <a:alpha val="43137"/>
                    </a:srgbClr>
                  </a:outerShdw>
                </a:effectLst>
              </a:rPr>
              <a:t>de facto </a:t>
            </a:r>
            <a:r>
              <a:rPr lang="el-GR" sz="2200" dirty="0" smtClean="0">
                <a:effectLst>
                  <a:outerShdw blurRad="38100" dist="38100" dir="2700000" algn="tl">
                    <a:srgbClr val="000000">
                      <a:alpha val="43137"/>
                    </a:srgbClr>
                  </a:outerShdw>
                </a:effectLst>
              </a:rPr>
              <a:t>οικογενειακή </a:t>
            </a:r>
            <a:r>
              <a:rPr lang="el-GR" sz="2200" dirty="0">
                <a:effectLst>
                  <a:outerShdw blurRad="38100" dist="38100" dir="2700000" algn="tl">
                    <a:srgbClr val="000000">
                      <a:alpha val="43137"/>
                    </a:srgbClr>
                  </a:outerShdw>
                </a:effectLst>
              </a:rPr>
              <a:t>ζωή </a:t>
            </a:r>
            <a:r>
              <a:rPr lang="el-GR" sz="2200" b="1" i="1" dirty="0">
                <a:effectLst>
                  <a:outerShdw blurRad="38100" dist="38100" dir="2700000" algn="tl">
                    <a:srgbClr val="000000">
                      <a:alpha val="43137"/>
                    </a:srgbClr>
                  </a:outerShdw>
                </a:effectLst>
              </a:rPr>
              <a:t>(X v. Austria</a:t>
            </a:r>
            <a:r>
              <a:rPr lang="el-GR" sz="2200" b="1" i="1" dirty="0" smtClean="0">
                <a:effectLst>
                  <a:outerShdw blurRad="38100" dist="38100" dir="2700000" algn="tl">
                    <a:srgbClr val="000000">
                      <a:alpha val="43137"/>
                    </a:srgbClr>
                  </a:outerShdw>
                </a:effectLst>
              </a:rPr>
              <a:t>)</a:t>
            </a:r>
            <a:r>
              <a:rPr lang="el-GR" sz="2200" i="1" dirty="0" smtClean="0">
                <a:effectLst>
                  <a:outerShdw blurRad="38100" dist="38100" dir="2700000" algn="tl">
                    <a:srgbClr val="000000">
                      <a:alpha val="43137"/>
                    </a:srgbClr>
                  </a:outerShdw>
                </a:effectLst>
              </a:rPr>
              <a:t>,</a:t>
            </a:r>
            <a:endParaRPr lang="el-GR" sz="2200" dirty="0">
              <a:effectLst>
                <a:outerShdw blurRad="38100" dist="38100" dir="2700000" algn="tl">
                  <a:srgbClr val="000000">
                    <a:alpha val="43137"/>
                  </a:srgbClr>
                </a:outerShdw>
              </a:effectLst>
            </a:endParaRPr>
          </a:p>
          <a:p>
            <a:pPr lvl="0" algn="just">
              <a:buClr>
                <a:schemeClr val="tx1"/>
              </a:buClr>
              <a:buFont typeface="Wingdings" pitchFamily="2" charset="2"/>
              <a:buChar char="q"/>
            </a:pPr>
            <a:r>
              <a:rPr lang="el-GR" sz="2200" dirty="0" smtClean="0">
                <a:effectLst>
                  <a:outerShdw blurRad="38100" dist="38100" dir="2700000" algn="tl">
                    <a:srgbClr val="000000">
                      <a:alpha val="43137"/>
                    </a:srgbClr>
                  </a:outerShdw>
                </a:effectLst>
              </a:rPr>
              <a:t>Ομόφυλα </a:t>
            </a:r>
            <a:r>
              <a:rPr lang="el-GR" sz="2200" dirty="0">
                <a:effectLst>
                  <a:outerShdw blurRad="38100" dist="38100" dir="2700000" algn="tl">
                    <a:srgbClr val="000000">
                      <a:alpha val="43137"/>
                    </a:srgbClr>
                  </a:outerShdw>
                </a:effectLst>
              </a:rPr>
              <a:t>ζευγάρια ως σταθερές </a:t>
            </a:r>
            <a:r>
              <a:rPr lang="el-GR" sz="2200" dirty="0" smtClean="0">
                <a:effectLst>
                  <a:outerShdw blurRad="38100" dist="38100" dir="2700000" algn="tl">
                    <a:srgbClr val="000000">
                      <a:alpha val="43137"/>
                    </a:srgbClr>
                  </a:outerShdw>
                </a:effectLst>
              </a:rPr>
              <a:t>μορφές οικογενειακής </a:t>
            </a:r>
            <a:r>
              <a:rPr lang="el-GR" sz="2200" dirty="0">
                <a:effectLst>
                  <a:outerShdw blurRad="38100" dist="38100" dir="2700000" algn="tl">
                    <a:srgbClr val="000000">
                      <a:alpha val="43137"/>
                    </a:srgbClr>
                  </a:outerShdw>
                </a:effectLst>
              </a:rPr>
              <a:t>ζωής </a:t>
            </a:r>
            <a:r>
              <a:rPr lang="el-GR" sz="2200" b="1" i="1" dirty="0">
                <a:effectLst>
                  <a:outerShdw blurRad="38100" dist="38100" dir="2700000" algn="tl">
                    <a:srgbClr val="000000">
                      <a:alpha val="43137"/>
                    </a:srgbClr>
                  </a:outerShdw>
                </a:effectLst>
              </a:rPr>
              <a:t>(Shalk and Kopf v. Austria</a:t>
            </a:r>
            <a:r>
              <a:rPr lang="el-GR" sz="2200" b="1" i="1" dirty="0" smtClean="0">
                <a:effectLst>
                  <a:outerShdw blurRad="38100" dist="38100" dir="2700000" algn="tl">
                    <a:srgbClr val="000000">
                      <a:alpha val="43137"/>
                    </a:srgbClr>
                  </a:outerShdw>
                </a:effectLst>
              </a:rPr>
              <a:t>),</a:t>
            </a:r>
            <a:endParaRPr lang="el-GR" sz="2200" b="1" dirty="0">
              <a:effectLst>
                <a:outerShdw blurRad="38100" dist="38100" dir="2700000" algn="tl">
                  <a:srgbClr val="000000">
                    <a:alpha val="43137"/>
                  </a:srgbClr>
                </a:outerShdw>
              </a:effectLst>
            </a:endParaRPr>
          </a:p>
          <a:p>
            <a:pPr lvl="0" algn="just">
              <a:buClr>
                <a:schemeClr val="tx1"/>
              </a:buClr>
              <a:buFont typeface="Wingdings" pitchFamily="2" charset="2"/>
              <a:buChar char="q"/>
            </a:pPr>
            <a:r>
              <a:rPr lang="el-GR" sz="2200" dirty="0" smtClean="0">
                <a:effectLst>
                  <a:outerShdw blurRad="38100" dist="38100" dir="2700000" algn="tl">
                    <a:srgbClr val="000000">
                      <a:alpha val="43137"/>
                    </a:srgbClr>
                  </a:outerShdw>
                </a:effectLst>
              </a:rPr>
              <a:t>Οικογενειακής </a:t>
            </a:r>
            <a:r>
              <a:rPr lang="el-GR" sz="2200" dirty="0">
                <a:effectLst>
                  <a:outerShdw blurRad="38100" dist="38100" dir="2700000" algn="tl">
                    <a:srgbClr val="000000">
                      <a:alpha val="43137"/>
                    </a:srgbClr>
                  </a:outerShdw>
                </a:effectLst>
              </a:rPr>
              <a:t>υφής θεσμού και ιδιαίτερα κάθε είδους σύμφωνο συμβίωσης πρέπει να αναγνωρίζονται σε όλα τα ζεύγη ανεξαρτήτως διακρίσεων βάσει του σεξουαλικού τους προσαντολισμού </a:t>
            </a:r>
            <a:r>
              <a:rPr lang="el-GR" sz="2200" b="1" i="1" dirty="0">
                <a:effectLst>
                  <a:outerShdw blurRad="38100" dist="38100" dir="2700000" algn="tl">
                    <a:srgbClr val="000000">
                      <a:alpha val="43137"/>
                    </a:srgbClr>
                  </a:outerShdw>
                </a:effectLst>
              </a:rPr>
              <a:t>(Vallianatos and others v. Greece</a:t>
            </a:r>
            <a:r>
              <a:rPr lang="el-GR" sz="2200" b="1" i="1" dirty="0" smtClean="0">
                <a:effectLst>
                  <a:outerShdw blurRad="38100" dist="38100" dir="2700000" algn="tl">
                    <a:srgbClr val="000000">
                      <a:alpha val="43137"/>
                    </a:srgbClr>
                  </a:outerShdw>
                </a:effectLst>
              </a:rPr>
              <a:t>)</a:t>
            </a:r>
            <a:r>
              <a:rPr lang="el-GR" sz="2200" b="1" dirty="0" smtClean="0">
                <a:effectLst>
                  <a:outerShdw blurRad="38100" dist="38100" dir="2700000" algn="tl">
                    <a:srgbClr val="000000">
                      <a:alpha val="43137"/>
                    </a:srgbClr>
                  </a:outerShdw>
                </a:effectLst>
              </a:rPr>
              <a:t>,</a:t>
            </a:r>
          </a:p>
          <a:p>
            <a:pPr lvl="0" algn="just">
              <a:buClr>
                <a:schemeClr val="tx1"/>
              </a:buClr>
              <a:buFont typeface="Wingdings" pitchFamily="2" charset="2"/>
              <a:buChar char="q"/>
            </a:pPr>
            <a:r>
              <a:rPr lang="el-GR" sz="2200" dirty="0" smtClean="0">
                <a:effectLst>
                  <a:outerShdw blurRad="38100" dist="38100" dir="2700000" algn="tl">
                    <a:srgbClr val="000000">
                      <a:alpha val="43137"/>
                    </a:srgbClr>
                  </a:outerShdw>
                </a:effectLst>
              </a:rPr>
              <a:t>Θετική </a:t>
            </a:r>
            <a:r>
              <a:rPr lang="el-GR" sz="2200" dirty="0">
                <a:effectLst>
                  <a:outerShdw blurRad="38100" dist="38100" dir="2700000" algn="tl">
                    <a:srgbClr val="000000">
                      <a:alpha val="43137"/>
                    </a:srgbClr>
                  </a:outerShdw>
                </a:effectLst>
              </a:rPr>
              <a:t>υποχρέωση του κάθε κράτους να διασφαλίσει την αναγνώριση ενός νομικού πλαισίου για τα ομόφυλα ζευγάρια εν τη απουσία του γάμου, κατ΄εφαρμογή του άρθρου 8 ΕΣΔΑ </a:t>
            </a:r>
            <a:r>
              <a:rPr lang="el-GR" sz="2200" b="1" i="1" dirty="0">
                <a:effectLst>
                  <a:outerShdw blurRad="38100" dist="38100" dir="2700000" algn="tl">
                    <a:srgbClr val="000000">
                      <a:alpha val="43137"/>
                    </a:srgbClr>
                  </a:outerShdw>
                </a:effectLst>
              </a:rPr>
              <a:t>(Oliari and Others v. Italy)</a:t>
            </a:r>
            <a:r>
              <a:rPr lang="el-GR" sz="2200" b="1" dirty="0">
                <a:effectLst>
                  <a:outerShdw blurRad="38100" dist="38100" dir="2700000" algn="tl">
                    <a:srgbClr val="000000">
                      <a:alpha val="43137"/>
                    </a:srgbClr>
                  </a:outerShdw>
                </a:effectLst>
              </a:rPr>
              <a:t>.</a:t>
            </a:r>
          </a:p>
          <a:p>
            <a:pPr marL="0" indent="0">
              <a:buNone/>
            </a:pPr>
            <a:endParaRPr lang="el-GR" dirty="0"/>
          </a:p>
        </p:txBody>
      </p:sp>
      <p:sp>
        <p:nvSpPr>
          <p:cNvPr id="2" name="Title 1"/>
          <p:cNvSpPr>
            <a:spLocks noGrp="1"/>
          </p:cNvSpPr>
          <p:nvPr>
            <p:ph type="title"/>
          </p:nvPr>
        </p:nvSpPr>
        <p:spPr/>
        <p:txBody>
          <a:bodyPr/>
          <a:lstStyle/>
          <a:p>
            <a:r>
              <a:rPr lang="en-GB" sz="2800" dirty="0" smtClean="0">
                <a:solidFill>
                  <a:schemeClr val="tx1"/>
                </a:solidFill>
                <a:effectLst>
                  <a:outerShdw blurRad="38100" dist="38100" dir="2700000" algn="tl">
                    <a:srgbClr val="000000">
                      <a:alpha val="43137"/>
                    </a:srgbClr>
                  </a:outerShdw>
                </a:effectLst>
              </a:rPr>
              <a:t>VIII. </a:t>
            </a:r>
            <a:r>
              <a:rPr lang="el-GR" sz="2800" dirty="0" smtClean="0">
                <a:solidFill>
                  <a:schemeClr val="tx1"/>
                </a:solidFill>
                <a:effectLst>
                  <a:outerShdw blurRad="38100" dist="38100" dir="2700000" algn="tl">
                    <a:srgbClr val="000000">
                      <a:alpha val="43137"/>
                    </a:srgbClr>
                  </a:outerShdw>
                </a:effectLst>
              </a:rPr>
              <a:t>Πορίσματα ΕΔΔΑ</a:t>
            </a:r>
            <a:r>
              <a:rPr lang="el-GR" dirty="0" smtClean="0">
                <a:solidFill>
                  <a:schemeClr val="tx1"/>
                </a:solidFill>
                <a:effectLst>
                  <a:outerShdw blurRad="38100" dist="38100" dir="2700000" algn="tl">
                    <a:srgbClr val="000000">
                      <a:alpha val="43137"/>
                    </a:srgbClr>
                  </a:outerShdw>
                </a:effectLst>
              </a:rPr>
              <a:t/>
            </a:r>
            <a:br>
              <a:rPr lang="el-GR" dirty="0" smtClean="0">
                <a:solidFill>
                  <a:schemeClr val="tx1"/>
                </a:solidFill>
                <a:effectLst>
                  <a:outerShdw blurRad="38100" dist="38100" dir="2700000" algn="tl">
                    <a:srgbClr val="000000">
                      <a:alpha val="43137"/>
                    </a:srgbClr>
                  </a:outerShdw>
                </a:effectLst>
              </a:rPr>
            </a:br>
            <a:endParaRPr lang="el-GR" dirty="0"/>
          </a:p>
        </p:txBody>
      </p:sp>
      <p:sp>
        <p:nvSpPr>
          <p:cNvPr id="3" name="Footer Placeholder 2"/>
          <p:cNvSpPr>
            <a:spLocks noGrp="1"/>
          </p:cNvSpPr>
          <p:nvPr>
            <p:ph type="ftr" sz="quarter" idx="11"/>
          </p:nvPr>
        </p:nvSpPr>
        <p:spPr/>
        <p:txBody>
          <a:bodyPr/>
          <a:lstStyle/>
          <a:p>
            <a:r>
              <a:rPr lang="el-GR" dirty="0" smtClean="0">
                <a:solidFill>
                  <a:schemeClr val="bg1"/>
                </a:solidFill>
              </a:rPr>
              <a:t>Σύμφωνο Συμβίωσης</a:t>
            </a:r>
            <a:endParaRPr lang="el-GR" dirty="0">
              <a:solidFill>
                <a:schemeClr val="bg1"/>
              </a:solidFill>
            </a:endParaRPr>
          </a:p>
        </p:txBody>
      </p:sp>
      <p:sp>
        <p:nvSpPr>
          <p:cNvPr id="4" name="Slide Number Placeholder 3"/>
          <p:cNvSpPr>
            <a:spLocks noGrp="1"/>
          </p:cNvSpPr>
          <p:nvPr>
            <p:ph type="sldNum" sz="quarter" idx="12"/>
          </p:nvPr>
        </p:nvSpPr>
        <p:spPr/>
        <p:txBody>
          <a:bodyPr/>
          <a:lstStyle/>
          <a:p>
            <a:r>
              <a:rPr lang="el-GR" dirty="0" smtClean="0">
                <a:solidFill>
                  <a:schemeClr val="bg1"/>
                </a:solidFill>
              </a:rPr>
              <a:t>19</a:t>
            </a:r>
            <a:endParaRPr lang="el-GR" dirty="0">
              <a:solidFill>
                <a:schemeClr val="bg1"/>
              </a:solidFill>
            </a:endParaRPr>
          </a:p>
        </p:txBody>
      </p:sp>
    </p:spTree>
    <p:extLst>
      <p:ext uri="{BB962C8B-B14F-4D97-AF65-F5344CB8AC3E}">
        <p14:creationId xmlns:p14="http://schemas.microsoft.com/office/powerpoint/2010/main" val="2077018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99247" y="1268760"/>
            <a:ext cx="7745505" cy="4896543"/>
          </a:xfrm>
        </p:spPr>
        <p:txBody>
          <a:bodyPr>
            <a:normAutofit fontScale="92500" lnSpcReduction="10000"/>
          </a:bodyPr>
          <a:lstStyle/>
          <a:p>
            <a:pPr marL="514350" indent="-514350">
              <a:buClr>
                <a:schemeClr val="tx1"/>
              </a:buClr>
              <a:buFont typeface="+mj-lt"/>
              <a:buAutoNum type="romanUcPeriod"/>
            </a:pPr>
            <a:r>
              <a:rPr lang="el-GR" dirty="0" smtClean="0">
                <a:effectLst>
                  <a:outerShdw blurRad="38100" dist="38100" dir="2700000" algn="tl">
                    <a:srgbClr val="000000">
                      <a:alpha val="43137"/>
                    </a:srgbClr>
                  </a:outerShdw>
                </a:effectLst>
              </a:rPr>
              <a:t>Οικογενειακό Διεθνές Δίκαιο, επιμέλεια Χ. Τσούκα, Νομική Βιβλιοθήκη, 2015.</a:t>
            </a:r>
          </a:p>
          <a:p>
            <a:pPr marL="514350" indent="-514350">
              <a:buClr>
                <a:schemeClr val="tx1"/>
              </a:buClr>
              <a:buFont typeface="+mj-lt"/>
              <a:buAutoNum type="romanUcPeriod"/>
            </a:pPr>
            <a:r>
              <a:rPr lang="el-GR" dirty="0" smtClean="0">
                <a:effectLst>
                  <a:outerShdw blurRad="38100" dist="38100" dir="2700000" algn="tl">
                    <a:srgbClr val="000000">
                      <a:alpha val="43137"/>
                    </a:srgbClr>
                  </a:outerShdw>
                </a:effectLst>
              </a:rPr>
              <a:t>Το Νέο Σύμφωνο </a:t>
            </a:r>
            <a:r>
              <a:rPr lang="el-GR" dirty="0">
                <a:effectLst>
                  <a:outerShdw blurRad="38100" dist="38100" dir="2700000" algn="tl">
                    <a:srgbClr val="000000">
                      <a:alpha val="43137"/>
                    </a:srgbClr>
                  </a:outerShdw>
                </a:effectLst>
              </a:rPr>
              <a:t>Σ</a:t>
            </a:r>
            <a:r>
              <a:rPr lang="el-GR" dirty="0" smtClean="0">
                <a:effectLst>
                  <a:outerShdw blurRad="38100" dist="38100" dir="2700000" algn="tl">
                    <a:srgbClr val="000000">
                      <a:alpha val="43137"/>
                    </a:srgbClr>
                  </a:outerShdw>
                </a:effectLst>
              </a:rPr>
              <a:t>υμβίωσης: μετά το 2015: ερμηνεία, διαγράμματα, υποδείγματα, επιμέλεια Κ. Χριστοδούλου, Νομική Βιβλιοθήκη, 2016.</a:t>
            </a:r>
          </a:p>
          <a:p>
            <a:pPr marL="514350" indent="-514350">
              <a:buClr>
                <a:schemeClr val="tx1"/>
              </a:buClr>
              <a:buFont typeface="+mj-lt"/>
              <a:buAutoNum type="romanUcPeriod"/>
            </a:pPr>
            <a:r>
              <a:rPr lang="el-GR" dirty="0" smtClean="0">
                <a:effectLst>
                  <a:outerShdw blurRad="38100" dist="38100" dir="2700000" algn="tl">
                    <a:srgbClr val="000000">
                      <a:alpha val="43137"/>
                    </a:srgbClr>
                  </a:outerShdw>
                </a:effectLst>
              </a:rPr>
              <a:t>Ερμηνευτικός Οδηγός στα άρθρα 1-13 του Ν. 3719/2008, επιμέλεια Θ. Παπαχρίστου, Π.Ν. Σάκκουλας/Δίκαιο και Οικονομία, 2009.</a:t>
            </a:r>
          </a:p>
          <a:p>
            <a:pPr marL="514350" indent="-514350">
              <a:buClr>
                <a:schemeClr val="tx1"/>
              </a:buClr>
              <a:buFont typeface="+mj-lt"/>
              <a:buAutoNum type="romanUcPeriod"/>
            </a:pPr>
            <a:r>
              <a:rPr lang="el-GR" dirty="0" smtClean="0">
                <a:effectLst>
                  <a:outerShdw blurRad="38100" dist="38100" dir="2700000" algn="tl">
                    <a:srgbClr val="000000">
                      <a:alpha val="43137"/>
                    </a:srgbClr>
                  </a:outerShdw>
                </a:effectLst>
              </a:rPr>
              <a:t>Το εφαρμοστέο δίκαιο στο σύμφωνο συμβίωσης, επιμέλεια Α. Παπαδημητρίου, ΠΜΣ Ιδιωτικού, Διεθνούς και Συγκριτικού Δικαίου, 2012.</a:t>
            </a:r>
          </a:p>
          <a:p>
            <a:pPr marL="514350" indent="-514350">
              <a:buClr>
                <a:schemeClr val="tx1"/>
              </a:buClr>
              <a:buFont typeface="+mj-lt"/>
              <a:buAutoNum type="romanUcPeriod"/>
            </a:pPr>
            <a:r>
              <a:rPr lang="en-GB" dirty="0">
                <a:effectLst>
                  <a:outerShdw blurRad="38100" dist="38100" dir="2700000" algn="tl">
                    <a:srgbClr val="000000">
                      <a:alpha val="43137"/>
                    </a:srgbClr>
                  </a:outerShdw>
                </a:effectLst>
                <a:hlinkClick r:id="rId2"/>
              </a:rPr>
              <a:t>https://hudoc.echr.coe.int/eng</a:t>
            </a:r>
            <a:r>
              <a:rPr lang="en-GB" dirty="0" smtClean="0">
                <a:effectLst>
                  <a:outerShdw blurRad="38100" dist="38100" dir="2700000" algn="tl">
                    <a:srgbClr val="000000">
                      <a:alpha val="43137"/>
                    </a:srgbClr>
                  </a:outerShdw>
                </a:effectLst>
                <a:hlinkClick r:id="rId2"/>
              </a:rPr>
              <a:t>#{"documentcollectionid2":["GRANDCHAMBER","CHAMBER"]}</a:t>
            </a:r>
            <a:r>
              <a:rPr lang="en-US" dirty="0" smtClean="0">
                <a:effectLst>
                  <a:outerShdw blurRad="38100" dist="38100" dir="2700000" algn="tl">
                    <a:srgbClr val="000000">
                      <a:alpha val="43137"/>
                    </a:srgbClr>
                  </a:outerShdw>
                </a:effectLst>
              </a:rPr>
              <a:t> (European Court of Human Rights)</a:t>
            </a:r>
            <a:endParaRPr lang="en-GB" dirty="0" smtClean="0">
              <a:effectLst>
                <a:outerShdw blurRad="38100" dist="38100" dir="2700000" algn="tl">
                  <a:srgbClr val="000000">
                    <a:alpha val="43137"/>
                  </a:srgbClr>
                </a:outerShdw>
              </a:effectLst>
            </a:endParaRPr>
          </a:p>
        </p:txBody>
      </p:sp>
      <p:sp>
        <p:nvSpPr>
          <p:cNvPr id="5" name="Title 4"/>
          <p:cNvSpPr>
            <a:spLocks noGrp="1"/>
          </p:cNvSpPr>
          <p:nvPr>
            <p:ph type="title"/>
          </p:nvPr>
        </p:nvSpPr>
        <p:spPr>
          <a:xfrm>
            <a:off x="688490" y="570156"/>
            <a:ext cx="7756263" cy="698604"/>
          </a:xfrm>
        </p:spPr>
        <p:txBody>
          <a:bodyPr/>
          <a:lstStyle/>
          <a:p>
            <a:r>
              <a:rPr lang="el-GR" sz="3600" dirty="0" smtClean="0">
                <a:solidFill>
                  <a:schemeClr val="bg1"/>
                </a:solidFill>
                <a:effectLst>
                  <a:outerShdw blurRad="38100" dist="38100" dir="2700000" algn="tl">
                    <a:srgbClr val="000000">
                      <a:alpha val="43137"/>
                    </a:srgbClr>
                  </a:outerShdw>
                </a:effectLst>
              </a:rPr>
              <a:t>Ενδεικτική Βιβλιογραφία</a:t>
            </a:r>
            <a:endParaRPr lang="el-GR" sz="3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937664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l-GR" sz="3600" i="1" dirty="0" smtClean="0"/>
              <a:t>Σας ευχαριστώ για την προσοχή σας!</a:t>
            </a:r>
            <a:endParaRPr lang="el-GR" sz="3200" i="1" dirty="0"/>
          </a:p>
        </p:txBody>
      </p:sp>
    </p:spTree>
    <p:extLst>
      <p:ext uri="{BB962C8B-B14F-4D97-AF65-F5344CB8AC3E}">
        <p14:creationId xmlns:p14="http://schemas.microsoft.com/office/powerpoint/2010/main" val="2458827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124744"/>
            <a:ext cx="7745505" cy="5184576"/>
          </a:xfrm>
        </p:spPr>
        <p:txBody>
          <a:bodyPr>
            <a:normAutofit lnSpcReduction="10000"/>
          </a:bodyPr>
          <a:lstStyle/>
          <a:p>
            <a:pPr marL="0" indent="0" algn="just">
              <a:buNone/>
            </a:pPr>
            <a:r>
              <a:rPr lang="el-GR" sz="2000" b="1" dirty="0">
                <a:effectLst>
                  <a:outerShdw blurRad="38100" dist="38100" dir="2700000" algn="tl">
                    <a:srgbClr val="000000">
                      <a:alpha val="43137"/>
                    </a:srgbClr>
                  </a:outerShdw>
                </a:effectLst>
                <a:sym typeface="Wingdings" pitchFamily="2" charset="2"/>
              </a:rPr>
              <a:t>Εναλλακτική</a:t>
            </a:r>
            <a:r>
              <a:rPr lang="el-GR" sz="2000" dirty="0">
                <a:effectLst>
                  <a:outerShdw blurRad="38100" dist="38100" dir="2700000" algn="tl">
                    <a:srgbClr val="000000">
                      <a:alpha val="43137"/>
                    </a:srgbClr>
                  </a:outerShdw>
                </a:effectLst>
                <a:sym typeface="Wingdings" pitchFamily="2" charset="2"/>
              </a:rPr>
              <a:t> του Γάμου (ΑΚ 1350) μορφή συμβίωσης κατέχουσα νομική ισχύ (δεν άποτελεί μορφή «χαλαρού </a:t>
            </a:r>
            <a:r>
              <a:rPr lang="el-GR" sz="2000" dirty="0" smtClean="0">
                <a:effectLst>
                  <a:outerShdw blurRad="38100" dist="38100" dir="2700000" algn="tl">
                    <a:srgbClr val="000000">
                      <a:alpha val="43137"/>
                    </a:srgbClr>
                  </a:outerShdw>
                </a:effectLst>
                <a:sym typeface="Wingdings" pitchFamily="2" charset="2"/>
              </a:rPr>
              <a:t>γάμου»</a:t>
            </a:r>
            <a:r>
              <a:rPr lang="en-US" sz="2000" dirty="0" smtClean="0">
                <a:effectLst>
                  <a:outerShdw blurRad="38100" dist="38100" dir="2700000" algn="tl">
                    <a:srgbClr val="000000">
                      <a:alpha val="43137"/>
                    </a:srgbClr>
                  </a:outerShdw>
                </a:effectLst>
                <a:sym typeface="Wingdings" pitchFamily="2" charset="2"/>
              </a:rPr>
              <a:t> </a:t>
            </a:r>
            <a:r>
              <a:rPr lang="el-GR" sz="2000" dirty="0" smtClean="0">
                <a:effectLst>
                  <a:outerShdw blurRad="38100" dist="38100" dir="2700000" algn="tl">
                    <a:srgbClr val="000000">
                      <a:alpha val="43137"/>
                    </a:srgbClr>
                  </a:outerShdw>
                </a:effectLst>
                <a:sym typeface="Wingdings" pitchFamily="2" charset="2"/>
              </a:rPr>
              <a:t>αλλά υποδεέστερο αυτού θεσμό).</a:t>
            </a:r>
          </a:p>
          <a:p>
            <a:pPr algn="just">
              <a:buClr>
                <a:schemeClr val="tx1"/>
              </a:buClr>
              <a:buFont typeface="Wingdings" pitchFamily="2" charset="2"/>
              <a:buChar char="q"/>
            </a:pPr>
            <a:r>
              <a:rPr lang="en-GB" sz="2000" b="1" dirty="0">
                <a:effectLst>
                  <a:outerShdw blurRad="38100" dist="38100" dir="2700000" algn="tl">
                    <a:srgbClr val="000000">
                      <a:alpha val="43137"/>
                    </a:srgbClr>
                  </a:outerShdw>
                </a:effectLst>
                <a:sym typeface="Wingdings" pitchFamily="2" charset="2"/>
              </a:rPr>
              <a:t>Ratio </a:t>
            </a:r>
            <a:r>
              <a:rPr lang="el-GR" sz="2000" b="1" dirty="0">
                <a:effectLst>
                  <a:outerShdw blurRad="38100" dist="38100" dir="2700000" algn="tl">
                    <a:srgbClr val="000000">
                      <a:alpha val="43137"/>
                    </a:srgbClr>
                  </a:outerShdw>
                </a:effectLst>
                <a:sym typeface="Wingdings" pitchFamily="2" charset="2"/>
              </a:rPr>
              <a:t>νομοθετικής ρύθμισης </a:t>
            </a:r>
            <a:r>
              <a:rPr lang="el-GR" sz="2000" dirty="0">
                <a:effectLst>
                  <a:outerShdw blurRad="38100" dist="38100" dir="2700000" algn="tl">
                    <a:srgbClr val="000000">
                      <a:alpha val="43137"/>
                    </a:srgbClr>
                  </a:outerShdw>
                </a:effectLst>
                <a:sym typeface="Wingdings" pitchFamily="2" charset="2"/>
              </a:rPr>
              <a:t> ενίσχυση της </a:t>
            </a:r>
            <a:r>
              <a:rPr lang="el-GR" sz="2000" b="1" dirty="0">
                <a:effectLst>
                  <a:outerShdw blurRad="38100" dist="38100" dir="2700000" algn="tl">
                    <a:srgbClr val="000000">
                      <a:alpha val="43137"/>
                    </a:srgbClr>
                  </a:outerShdw>
                </a:effectLst>
                <a:sym typeface="Wingdings" pitchFamily="2" charset="2"/>
              </a:rPr>
              <a:t>ιδιωτικής </a:t>
            </a:r>
            <a:r>
              <a:rPr lang="el-GR" sz="2000" dirty="0">
                <a:effectLst>
                  <a:outerShdw blurRad="38100" dist="38100" dir="2700000" algn="tl">
                    <a:srgbClr val="000000">
                      <a:alpha val="43137"/>
                    </a:srgbClr>
                  </a:outerShdw>
                </a:effectLst>
                <a:sym typeface="Wingdings" pitchFamily="2" charset="2"/>
              </a:rPr>
              <a:t>αυτονομίας των </a:t>
            </a:r>
            <a:r>
              <a:rPr lang="el-GR" sz="2000" dirty="0" smtClean="0">
                <a:effectLst>
                  <a:outerShdw blurRad="38100" dist="38100" dir="2700000" algn="tl">
                    <a:srgbClr val="000000">
                      <a:alpha val="43137"/>
                    </a:srgbClr>
                  </a:outerShdw>
                </a:effectLst>
                <a:sym typeface="Wingdings" pitchFamily="2" charset="2"/>
              </a:rPr>
              <a:t>συντρόφων.</a:t>
            </a:r>
            <a:endParaRPr lang="el-GR" sz="2000" dirty="0">
              <a:effectLst>
                <a:outerShdw blurRad="38100" dist="38100" dir="2700000" algn="tl">
                  <a:srgbClr val="000000">
                    <a:alpha val="43137"/>
                  </a:srgbClr>
                </a:outerShdw>
              </a:effectLst>
              <a:sym typeface="Wingdings" pitchFamily="2" charset="2"/>
            </a:endParaRPr>
          </a:p>
          <a:p>
            <a:pPr algn="just">
              <a:buClr>
                <a:schemeClr val="tx1"/>
              </a:buClr>
              <a:buFont typeface="Wingdings" pitchFamily="2" charset="2"/>
              <a:buChar char="q"/>
            </a:pPr>
            <a:r>
              <a:rPr lang="el-GR" sz="2000" dirty="0">
                <a:effectLst>
                  <a:outerShdw blurRad="38100" dist="38100" dir="2700000" algn="tl">
                    <a:srgbClr val="000000">
                      <a:alpha val="43137"/>
                    </a:srgbClr>
                  </a:outerShdw>
                </a:effectLst>
                <a:sym typeface="Wingdings" pitchFamily="2" charset="2"/>
              </a:rPr>
              <a:t>Κυρίαρχο πλαίσιο προστασίας το </a:t>
            </a:r>
            <a:r>
              <a:rPr lang="el-GR" sz="2000" b="1" dirty="0">
                <a:effectLst>
                  <a:outerShdw blurRad="38100" dist="38100" dir="2700000" algn="tl">
                    <a:srgbClr val="000000">
                      <a:alpha val="43137"/>
                    </a:srgbClr>
                  </a:outerShdw>
                </a:effectLst>
                <a:sym typeface="Wingdings" pitchFamily="2" charset="2"/>
              </a:rPr>
              <a:t>άρθρο 8</a:t>
            </a:r>
            <a:r>
              <a:rPr lang="el-GR" sz="2000" dirty="0">
                <a:effectLst>
                  <a:outerShdw blurRad="38100" dist="38100" dir="2700000" algn="tl">
                    <a:srgbClr val="000000">
                      <a:alpha val="43137"/>
                    </a:srgbClr>
                  </a:outerShdw>
                </a:effectLst>
                <a:sym typeface="Wingdings" pitchFamily="2" charset="2"/>
              </a:rPr>
              <a:t> της </a:t>
            </a:r>
            <a:r>
              <a:rPr lang="el-GR" sz="2000" b="1" dirty="0" smtClean="0">
                <a:effectLst>
                  <a:outerShdw blurRad="38100" dist="38100" dir="2700000" algn="tl">
                    <a:srgbClr val="000000">
                      <a:alpha val="43137"/>
                    </a:srgbClr>
                  </a:outerShdw>
                </a:effectLst>
                <a:sym typeface="Wingdings" pitchFamily="2" charset="2"/>
              </a:rPr>
              <a:t>ΕΣΔΑ</a:t>
            </a:r>
            <a:r>
              <a:rPr lang="el-GR" sz="2000" dirty="0" smtClean="0">
                <a:effectLst>
                  <a:outerShdw blurRad="38100" dist="38100" dir="2700000" algn="tl">
                    <a:srgbClr val="000000">
                      <a:alpha val="43137"/>
                    </a:srgbClr>
                  </a:outerShdw>
                </a:effectLst>
                <a:sym typeface="Wingdings" pitchFamily="2" charset="2"/>
              </a:rPr>
              <a:t>.</a:t>
            </a:r>
            <a:endParaRPr lang="el-GR" sz="2000" b="1" dirty="0" smtClean="0">
              <a:effectLst>
                <a:outerShdw blurRad="38100" dist="38100" dir="2700000" algn="tl">
                  <a:srgbClr val="000000">
                    <a:alpha val="43137"/>
                  </a:srgbClr>
                </a:outerShdw>
              </a:effectLst>
              <a:sym typeface="Wingdings" pitchFamily="2" charset="2"/>
            </a:endParaRPr>
          </a:p>
          <a:p>
            <a:pPr marL="0" indent="0" algn="just">
              <a:buClr>
                <a:schemeClr val="tx1"/>
              </a:buClr>
              <a:buNone/>
            </a:pPr>
            <a:endParaRPr lang="en-GB" sz="2000" b="1" dirty="0">
              <a:effectLst>
                <a:outerShdw blurRad="38100" dist="38100" dir="2700000" algn="tl">
                  <a:srgbClr val="000000">
                    <a:alpha val="43137"/>
                  </a:srgbClr>
                </a:outerShdw>
              </a:effectLst>
              <a:sym typeface="Wingdings" pitchFamily="2" charset="2"/>
            </a:endParaRPr>
          </a:p>
          <a:p>
            <a:pPr algn="just">
              <a:buClr>
                <a:schemeClr val="tx1"/>
              </a:buClr>
              <a:buFont typeface="Wingdings" pitchFamily="2" charset="2"/>
              <a:buChar char="q"/>
            </a:pPr>
            <a:r>
              <a:rPr lang="el-GR" sz="2000" dirty="0">
                <a:effectLst>
                  <a:outerShdw blurRad="38100" dist="38100" dir="2700000" algn="tl">
                    <a:srgbClr val="000000">
                      <a:alpha val="43137"/>
                    </a:srgbClr>
                  </a:outerShdw>
                </a:effectLst>
                <a:sym typeface="Wingdings" pitchFamily="2" charset="2"/>
              </a:rPr>
              <a:t>Νομική φύση </a:t>
            </a:r>
            <a:r>
              <a:rPr lang="el-GR" sz="2000" dirty="0" smtClean="0">
                <a:effectLst>
                  <a:outerShdw blurRad="38100" dist="38100" dir="2700000" algn="tl">
                    <a:srgbClr val="000000">
                      <a:alpha val="43137"/>
                    </a:srgbClr>
                  </a:outerShdw>
                </a:effectLst>
                <a:sym typeface="Wingdings" pitchFamily="2" charset="2"/>
              </a:rPr>
              <a:t>συμφώνου</a:t>
            </a:r>
            <a:r>
              <a:rPr lang="el-GR" sz="2000" dirty="0">
                <a:effectLst>
                  <a:outerShdw blurRad="38100" dist="38100" dir="2700000" algn="tl">
                    <a:srgbClr val="000000">
                      <a:alpha val="43137"/>
                    </a:srgbClr>
                  </a:outerShdw>
                </a:effectLst>
                <a:sym typeface="Wingdings" pitchFamily="2" charset="2"/>
              </a:rPr>
              <a:t>: </a:t>
            </a:r>
          </a:p>
          <a:p>
            <a:pPr lvl="1" algn="just">
              <a:buClr>
                <a:schemeClr val="tx1"/>
              </a:buClr>
              <a:buFont typeface="Wingdings" pitchFamily="2" charset="2"/>
              <a:buChar char="ü"/>
            </a:pPr>
            <a:r>
              <a:rPr lang="el-GR" sz="2000" dirty="0">
                <a:effectLst>
                  <a:outerShdw blurRad="38100" dist="38100" dir="2700000" algn="tl">
                    <a:srgbClr val="000000">
                      <a:alpha val="43137"/>
                    </a:srgbClr>
                  </a:outerShdw>
                </a:effectLst>
                <a:sym typeface="Wingdings" pitchFamily="2" charset="2"/>
              </a:rPr>
              <a:t>Θεσμός οικογενειακού δικαίου</a:t>
            </a:r>
          </a:p>
          <a:p>
            <a:pPr lvl="1" algn="just">
              <a:buClr>
                <a:schemeClr val="tx1"/>
              </a:buClr>
              <a:buFont typeface="Wingdings" pitchFamily="2" charset="2"/>
              <a:buChar char="ü"/>
            </a:pPr>
            <a:r>
              <a:rPr lang="el-GR" sz="2000" dirty="0">
                <a:effectLst>
                  <a:outerShdw blurRad="38100" dist="38100" dir="2700000" algn="tl">
                    <a:srgbClr val="000000">
                      <a:alpha val="43137"/>
                    </a:srgbClr>
                  </a:outerShdw>
                </a:effectLst>
                <a:sym typeface="Wingdings" pitchFamily="2" charset="2"/>
              </a:rPr>
              <a:t>Ενοχική σύμβαση αορίστου </a:t>
            </a:r>
            <a:r>
              <a:rPr lang="el-GR" sz="2000" dirty="0" smtClean="0">
                <a:effectLst>
                  <a:outerShdw blurRad="38100" dist="38100" dir="2700000" algn="tl">
                    <a:srgbClr val="000000">
                      <a:alpha val="43137"/>
                    </a:srgbClr>
                  </a:outerShdw>
                </a:effectLst>
                <a:sym typeface="Wingdings" pitchFamily="2" charset="2"/>
              </a:rPr>
              <a:t>χρόνου</a:t>
            </a:r>
          </a:p>
          <a:p>
            <a:pPr lvl="1" algn="just">
              <a:buClr>
                <a:schemeClr val="tx1"/>
              </a:buClr>
              <a:buFont typeface="Wingdings" pitchFamily="2" charset="2"/>
              <a:buChar char="ü"/>
            </a:pPr>
            <a:endParaRPr lang="el-GR" sz="2000" dirty="0" smtClean="0">
              <a:effectLst>
                <a:outerShdw blurRad="38100" dist="38100" dir="2700000" algn="tl">
                  <a:srgbClr val="000000">
                    <a:alpha val="43137"/>
                  </a:srgbClr>
                </a:outerShdw>
              </a:effectLst>
              <a:sym typeface="Wingdings" pitchFamily="2" charset="2"/>
            </a:endParaRPr>
          </a:p>
          <a:p>
            <a:pPr marL="1588" lvl="1" indent="0" algn="just">
              <a:buClr>
                <a:schemeClr val="tx1"/>
              </a:buClr>
              <a:buNone/>
            </a:pPr>
            <a:r>
              <a:rPr lang="el-GR" sz="2000" b="1" dirty="0" smtClean="0">
                <a:effectLst>
                  <a:outerShdw blurRad="38100" dist="38100" dir="2700000" algn="tl">
                    <a:srgbClr val="000000">
                      <a:alpha val="43137"/>
                    </a:srgbClr>
                  </a:outerShdw>
                </a:effectLst>
                <a:sym typeface="Wingdings" pitchFamily="2" charset="2"/>
              </a:rPr>
              <a:t>Αρχές </a:t>
            </a:r>
            <a:r>
              <a:rPr lang="el-GR" sz="2000" dirty="0" smtClean="0">
                <a:effectLst>
                  <a:outerShdw blurRad="38100" dist="38100" dir="2700000" algn="tl">
                    <a:srgbClr val="000000">
                      <a:alpha val="43137"/>
                    </a:srgbClr>
                  </a:outerShdw>
                </a:effectLst>
                <a:sym typeface="Wingdings" pitchFamily="2" charset="2"/>
              </a:rPr>
              <a:t>που διέπουν το σύμφωνο</a:t>
            </a:r>
          </a:p>
          <a:p>
            <a:pPr marL="710248" lvl="2" indent="-342900" algn="just">
              <a:buClr>
                <a:schemeClr val="tx1"/>
              </a:buClr>
              <a:buFont typeface="Wingdings" pitchFamily="2" charset="2"/>
              <a:buChar char="ü"/>
            </a:pPr>
            <a:r>
              <a:rPr lang="el-GR" sz="1800" dirty="0" smtClean="0">
                <a:effectLst>
                  <a:outerShdw blurRad="38100" dist="38100" dir="2700000" algn="tl">
                    <a:srgbClr val="000000">
                      <a:alpha val="43137"/>
                    </a:srgbClr>
                  </a:outerShdw>
                </a:effectLst>
                <a:sym typeface="Wingdings" pitchFamily="2" charset="2"/>
              </a:rPr>
              <a:t>Ισότητα (άρθρο 4 § 2 Σ.)</a:t>
            </a:r>
          </a:p>
          <a:p>
            <a:pPr marL="710248" lvl="2" indent="-342900" algn="just">
              <a:buClr>
                <a:schemeClr val="tx1"/>
              </a:buClr>
              <a:buFont typeface="Wingdings" pitchFamily="2" charset="2"/>
              <a:buChar char="ü"/>
            </a:pPr>
            <a:r>
              <a:rPr lang="el-GR" sz="1800" dirty="0" smtClean="0">
                <a:effectLst>
                  <a:outerShdw blurRad="38100" dist="38100" dir="2700000" algn="tl">
                    <a:srgbClr val="000000">
                      <a:alpha val="43137"/>
                    </a:srgbClr>
                  </a:outerShdw>
                </a:effectLst>
                <a:sym typeface="Wingdings" pitchFamily="2" charset="2"/>
              </a:rPr>
              <a:t>Ελεύθερη ανάπτυξη της προσωπικότητας (άρθρο 5 § 1 Σ.)</a:t>
            </a:r>
          </a:p>
          <a:p>
            <a:pPr marL="710248" lvl="2" indent="-342900" algn="just">
              <a:buClr>
                <a:schemeClr val="tx1"/>
              </a:buClr>
              <a:buFont typeface="Wingdings" pitchFamily="2" charset="2"/>
              <a:buChar char="ü"/>
            </a:pPr>
            <a:r>
              <a:rPr lang="el-GR" sz="1800" dirty="0" smtClean="0">
                <a:effectLst>
                  <a:outerShdw blurRad="38100" dist="38100" dir="2700000" algn="tl">
                    <a:srgbClr val="000000">
                      <a:alpha val="43137"/>
                    </a:srgbClr>
                  </a:outerShdw>
                </a:effectLst>
                <a:sym typeface="Wingdings" pitchFamily="2" charset="2"/>
              </a:rPr>
              <a:t>Μονογαμία</a:t>
            </a:r>
          </a:p>
          <a:p>
            <a:pPr marL="1588" lvl="1" indent="0" algn="just">
              <a:buClr>
                <a:schemeClr val="tx1"/>
              </a:buClr>
              <a:buNone/>
            </a:pPr>
            <a:endParaRPr lang="el-GR" sz="2000" dirty="0" smtClean="0">
              <a:effectLst>
                <a:outerShdw blurRad="38100" dist="38100" dir="2700000" algn="tl">
                  <a:srgbClr val="000000">
                    <a:alpha val="43137"/>
                  </a:srgbClr>
                </a:outerShdw>
              </a:effectLst>
              <a:sym typeface="Wingdings" pitchFamily="2" charset="2"/>
            </a:endParaRPr>
          </a:p>
          <a:p>
            <a:pPr marL="1588" lvl="1" indent="0" algn="just">
              <a:buClr>
                <a:schemeClr val="tx1"/>
              </a:buClr>
              <a:buNone/>
            </a:pPr>
            <a:endParaRPr lang="en-US" sz="2000" dirty="0">
              <a:effectLst>
                <a:outerShdw blurRad="38100" dist="38100" dir="2700000" algn="tl">
                  <a:srgbClr val="000000">
                    <a:alpha val="43137"/>
                  </a:srgbClr>
                </a:outerShdw>
              </a:effectLst>
              <a:sym typeface="Wingdings" pitchFamily="2" charset="2"/>
            </a:endParaRPr>
          </a:p>
          <a:p>
            <a:pPr marL="0" indent="0">
              <a:buNone/>
            </a:pPr>
            <a:endParaRPr lang="el-GR" dirty="0">
              <a:effectLst>
                <a:outerShdw blurRad="38100" dist="38100" dir="2700000" algn="tl">
                  <a:srgbClr val="000000">
                    <a:alpha val="43137"/>
                  </a:srgbClr>
                </a:outerShdw>
              </a:effectLst>
              <a:sym typeface="Wingdings" pitchFamily="2" charset="2"/>
            </a:endParaRPr>
          </a:p>
          <a:p>
            <a:pPr marL="0" indent="0">
              <a:buNone/>
            </a:pPr>
            <a:endParaRPr lang="el-GR" dirty="0"/>
          </a:p>
        </p:txBody>
      </p:sp>
      <p:sp>
        <p:nvSpPr>
          <p:cNvPr id="3" name="Title 2"/>
          <p:cNvSpPr>
            <a:spLocks noGrp="1"/>
          </p:cNvSpPr>
          <p:nvPr>
            <p:ph type="title"/>
          </p:nvPr>
        </p:nvSpPr>
        <p:spPr>
          <a:xfrm>
            <a:off x="688490" y="764704"/>
            <a:ext cx="7756263" cy="432048"/>
          </a:xfrm>
        </p:spPr>
        <p:txBody>
          <a:bodyPr>
            <a:normAutofit fontScale="90000"/>
          </a:bodyPr>
          <a:lstStyle/>
          <a:p>
            <a:r>
              <a:rPr lang="el-GR" sz="3100" dirty="0" smtClean="0">
                <a:solidFill>
                  <a:schemeClr val="tx1"/>
                </a:solidFill>
                <a:effectLst>
                  <a:outerShdw blurRad="38100" dist="38100" dir="2700000" algn="tl">
                    <a:srgbClr val="000000">
                      <a:alpha val="43137"/>
                    </a:srgbClr>
                  </a:outerShdw>
                </a:effectLst>
              </a:rPr>
              <a:t>Ι. Τι </a:t>
            </a:r>
            <a:r>
              <a:rPr lang="el-GR" sz="3100" dirty="0">
                <a:solidFill>
                  <a:schemeClr val="tx1"/>
                </a:solidFill>
                <a:effectLst>
                  <a:outerShdw blurRad="38100" dist="38100" dir="2700000" algn="tl">
                    <a:srgbClr val="000000">
                      <a:alpha val="43137"/>
                    </a:srgbClr>
                  </a:outerShdw>
                </a:effectLst>
              </a:rPr>
              <a:t>είναι το </a:t>
            </a:r>
            <a:r>
              <a:rPr lang="el-GR" sz="3100" dirty="0" smtClean="0">
                <a:solidFill>
                  <a:schemeClr val="tx1"/>
                </a:solidFill>
                <a:effectLst>
                  <a:outerShdw blurRad="38100" dist="38100" dir="2700000" algn="tl">
                    <a:srgbClr val="000000">
                      <a:alpha val="43137"/>
                    </a:srgbClr>
                  </a:outerShdw>
                </a:effectLst>
              </a:rPr>
              <a:t>Σύμφωνο </a:t>
            </a:r>
            <a:r>
              <a:rPr lang="el-GR" sz="3100" dirty="0">
                <a:solidFill>
                  <a:schemeClr val="tx1"/>
                </a:solidFill>
                <a:effectLst>
                  <a:outerShdw blurRad="38100" dist="38100" dir="2700000" algn="tl">
                    <a:srgbClr val="000000">
                      <a:alpha val="43137"/>
                    </a:srgbClr>
                  </a:outerShdw>
                </a:effectLst>
              </a:rPr>
              <a:t>Συμβίωσης</a:t>
            </a:r>
            <a:r>
              <a:rPr lang="el-GR" sz="3100" dirty="0" smtClean="0">
                <a:solidFill>
                  <a:schemeClr val="tx1"/>
                </a:solidFill>
                <a:effectLst>
                  <a:outerShdw blurRad="38100" dist="38100" dir="2700000" algn="tl">
                    <a:srgbClr val="000000">
                      <a:alpha val="43137"/>
                    </a:srgbClr>
                  </a:outerShdw>
                </a:effectLst>
              </a:rPr>
              <a:t>;</a:t>
            </a:r>
            <a:r>
              <a:rPr lang="el-GR" dirty="0" smtClean="0">
                <a:solidFill>
                  <a:schemeClr val="tx1"/>
                </a:solidFill>
                <a:effectLst>
                  <a:outerShdw blurRad="38100" dist="38100" dir="2700000" algn="tl">
                    <a:srgbClr val="000000">
                      <a:alpha val="43137"/>
                    </a:srgbClr>
                  </a:outerShdw>
                </a:effectLst>
              </a:rPr>
              <a:t/>
            </a:r>
            <a:br>
              <a:rPr lang="el-GR" dirty="0" smtClean="0">
                <a:solidFill>
                  <a:schemeClr val="tx1"/>
                </a:solidFill>
                <a:effectLst>
                  <a:outerShdw blurRad="38100" dist="38100" dir="2700000" algn="tl">
                    <a:srgbClr val="000000">
                      <a:alpha val="43137"/>
                    </a:srgbClr>
                  </a:outerShdw>
                </a:effectLst>
              </a:rPr>
            </a:br>
            <a:endParaRPr lang="el-GR" dirty="0"/>
          </a:p>
        </p:txBody>
      </p:sp>
      <p:sp>
        <p:nvSpPr>
          <p:cNvPr id="4" name="Footer Placeholder 3"/>
          <p:cNvSpPr>
            <a:spLocks noGrp="1"/>
          </p:cNvSpPr>
          <p:nvPr>
            <p:ph type="ftr" sz="quarter" idx="11"/>
          </p:nvPr>
        </p:nvSpPr>
        <p:spPr/>
        <p:txBody>
          <a:bodyPr/>
          <a:lstStyle/>
          <a:p>
            <a:r>
              <a:rPr lang="el-GR" dirty="0" smtClean="0">
                <a:solidFill>
                  <a:schemeClr val="bg1"/>
                </a:solidFill>
              </a:rPr>
              <a:t>Σύμφωνο Συμβίωσης</a:t>
            </a:r>
            <a:endParaRPr lang="el-GR" dirty="0">
              <a:solidFill>
                <a:schemeClr val="bg1"/>
              </a:solidFill>
            </a:endParaRPr>
          </a:p>
        </p:txBody>
      </p:sp>
      <p:sp>
        <p:nvSpPr>
          <p:cNvPr id="5" name="Slide Number Placeholder 4"/>
          <p:cNvSpPr>
            <a:spLocks noGrp="1"/>
          </p:cNvSpPr>
          <p:nvPr>
            <p:ph type="sldNum" sz="quarter" idx="12"/>
          </p:nvPr>
        </p:nvSpPr>
        <p:spPr/>
        <p:txBody>
          <a:bodyPr/>
          <a:lstStyle/>
          <a:p>
            <a:r>
              <a:rPr lang="el-GR" dirty="0" smtClean="0">
                <a:solidFill>
                  <a:schemeClr val="bg1"/>
                </a:solidFill>
              </a:rPr>
              <a:t>1</a:t>
            </a:r>
            <a:endParaRPr lang="el-GR" dirty="0">
              <a:solidFill>
                <a:schemeClr val="bg1"/>
              </a:solidFill>
            </a:endParaRPr>
          </a:p>
        </p:txBody>
      </p:sp>
    </p:spTree>
    <p:extLst>
      <p:ext uri="{BB962C8B-B14F-4D97-AF65-F5344CB8AC3E}">
        <p14:creationId xmlns:p14="http://schemas.microsoft.com/office/powerpoint/2010/main" val="2331159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1268760"/>
            <a:ext cx="8208912" cy="5184575"/>
          </a:xfrm>
        </p:spPr>
        <p:txBody>
          <a:bodyPr/>
          <a:lstStyle/>
          <a:p>
            <a:pPr marL="0" lvl="1" indent="0" algn="just">
              <a:buClr>
                <a:schemeClr val="tx1"/>
              </a:buClr>
              <a:buNone/>
            </a:pPr>
            <a:r>
              <a:rPr lang="el-GR" sz="2000" b="1" dirty="0" smtClean="0">
                <a:effectLst>
                  <a:outerShdw blurRad="38100" dist="38100" dir="2700000" algn="tl">
                    <a:srgbClr val="000000">
                      <a:alpha val="43137"/>
                    </a:srgbClr>
                  </a:outerShdw>
                </a:effectLst>
              </a:rPr>
              <a:t>Σκοπός </a:t>
            </a:r>
            <a:r>
              <a:rPr lang="el-GR" sz="2000" b="1" dirty="0" smtClean="0">
                <a:effectLst>
                  <a:outerShdw blurRad="38100" dist="38100" dir="2700000" algn="tl">
                    <a:srgbClr val="000000">
                      <a:alpha val="43137"/>
                    </a:srgbClr>
                  </a:outerShdw>
                </a:effectLst>
                <a:sym typeface="Wingdings"/>
              </a:rPr>
              <a:t></a:t>
            </a:r>
            <a:r>
              <a:rPr lang="el-GR" sz="2000" b="1" dirty="0" smtClean="0">
                <a:effectLst>
                  <a:outerShdw blurRad="38100" dist="38100" dir="2700000" algn="tl">
                    <a:srgbClr val="000000">
                      <a:alpha val="43137"/>
                    </a:srgbClr>
                  </a:outerShdw>
                </a:effectLst>
              </a:rPr>
              <a:t> </a:t>
            </a:r>
            <a:r>
              <a:rPr lang="el-GR" sz="2000" dirty="0">
                <a:effectLst>
                  <a:outerShdw blurRad="38100" dist="38100" dir="2700000" algn="tl">
                    <a:srgbClr val="000000">
                      <a:alpha val="43137"/>
                    </a:srgbClr>
                  </a:outerShdw>
                </a:effectLst>
              </a:rPr>
              <a:t>μεταρρυθμίσεις για την οικογένεια,</a:t>
            </a:r>
            <a:r>
              <a:rPr lang="en-US" sz="2000" dirty="0">
                <a:effectLst>
                  <a:outerShdw blurRad="38100" dist="38100" dir="2700000" algn="tl">
                    <a:srgbClr val="000000">
                      <a:alpha val="43137"/>
                    </a:srgbClr>
                  </a:outerShdw>
                </a:effectLst>
              </a:rPr>
              <a:t> </a:t>
            </a:r>
            <a:r>
              <a:rPr lang="el-GR" sz="2000" dirty="0">
                <a:effectLst>
                  <a:outerShdw blurRad="38100" dist="38100" dir="2700000" algn="tl">
                    <a:srgbClr val="000000">
                      <a:alpha val="43137"/>
                    </a:srgbClr>
                  </a:outerShdw>
                </a:effectLst>
              </a:rPr>
              <a:t>το παιδί, την κοινωνίας και άλλες διατάξεις – οργάνωση της ελεύθερης συμβίωσης </a:t>
            </a:r>
            <a:endParaRPr lang="el-GR" sz="2000" dirty="0">
              <a:effectLst>
                <a:outerShdw blurRad="38100" dist="38100" dir="2700000" algn="tl">
                  <a:srgbClr val="000000">
                    <a:alpha val="43137"/>
                  </a:srgbClr>
                </a:outerShdw>
              </a:effectLst>
              <a:sym typeface="Wingdings" pitchFamily="2" charset="2"/>
            </a:endParaRPr>
          </a:p>
          <a:p>
            <a:pPr marL="0" indent="0" algn="just">
              <a:buClr>
                <a:schemeClr val="tx1"/>
              </a:buClr>
              <a:buNone/>
            </a:pPr>
            <a:endParaRPr lang="el-GR" sz="2000" b="1" u="sng" dirty="0" smtClean="0">
              <a:effectLst>
                <a:outerShdw blurRad="38100" dist="38100" dir="2700000" algn="tl">
                  <a:srgbClr val="000000">
                    <a:alpha val="43137"/>
                  </a:srgbClr>
                </a:outerShdw>
              </a:effectLst>
            </a:endParaRPr>
          </a:p>
          <a:p>
            <a:pPr marL="0" indent="0" algn="just">
              <a:buClr>
                <a:schemeClr val="tx1"/>
              </a:buClr>
              <a:buNone/>
            </a:pPr>
            <a:r>
              <a:rPr lang="el-GR" sz="2000" b="1" u="sng" dirty="0" smtClean="0">
                <a:effectLst>
                  <a:outerShdw blurRad="38100" dist="38100" dir="2700000" algn="tl">
                    <a:srgbClr val="000000">
                      <a:alpha val="43137"/>
                    </a:srgbClr>
                  </a:outerShdw>
                </a:effectLst>
              </a:rPr>
              <a:t>Άρθρο 1</a:t>
            </a:r>
            <a:r>
              <a:rPr lang="el-GR" sz="2000" b="1"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sym typeface="Wingdings" pitchFamily="2" charset="2"/>
              </a:rPr>
              <a:t> </a:t>
            </a:r>
            <a:r>
              <a:rPr lang="el-GR" sz="2000" i="1" dirty="0" smtClean="0">
                <a:effectLst>
                  <a:outerShdw blurRad="38100" dist="38100" dir="2700000" algn="tl">
                    <a:srgbClr val="000000">
                      <a:alpha val="43137"/>
                    </a:srgbClr>
                  </a:outerShdw>
                </a:effectLst>
                <a:sym typeface="Wingdings" pitchFamily="2" charset="2"/>
              </a:rPr>
              <a:t>«Η συμφωνία δύο </a:t>
            </a:r>
            <a:r>
              <a:rPr lang="el-GR" sz="2000" b="1" i="1" dirty="0" smtClean="0">
                <a:effectLst>
                  <a:outerShdw blurRad="38100" dist="38100" dir="2700000" algn="tl">
                    <a:srgbClr val="000000">
                      <a:alpha val="43137"/>
                    </a:srgbClr>
                  </a:outerShdw>
                </a:effectLst>
                <a:sym typeface="Wingdings" pitchFamily="2" charset="2"/>
              </a:rPr>
              <a:t>ενήλικων ετερόφυλων </a:t>
            </a:r>
            <a:r>
              <a:rPr lang="el-GR" sz="2000" i="1" dirty="0" smtClean="0">
                <a:effectLst>
                  <a:outerShdw blurRad="38100" dist="38100" dir="2700000" algn="tl">
                    <a:srgbClr val="000000">
                      <a:alpha val="43137"/>
                    </a:srgbClr>
                  </a:outerShdw>
                </a:effectLst>
                <a:sym typeface="Wingdings" pitchFamily="2" charset="2"/>
              </a:rPr>
              <a:t>προσώπων να με την οποία </a:t>
            </a:r>
            <a:r>
              <a:rPr lang="el-GR" sz="2000" b="1" i="1" dirty="0" smtClean="0">
                <a:effectLst>
                  <a:outerShdw blurRad="38100" dist="38100" dir="2700000" algn="tl">
                    <a:srgbClr val="000000">
                      <a:alpha val="43137"/>
                    </a:srgbClr>
                  </a:outerShdw>
                </a:effectLst>
                <a:sym typeface="Wingdings" pitchFamily="2" charset="2"/>
              </a:rPr>
              <a:t>οργανώνουν τη συμβίωσή τους </a:t>
            </a:r>
            <a:r>
              <a:rPr lang="el-GR" sz="2000" i="1" dirty="0" smtClean="0">
                <a:effectLst>
                  <a:outerShdw blurRad="38100" dist="38100" dir="2700000" algn="tl">
                    <a:srgbClr val="000000">
                      <a:alpha val="43137"/>
                    </a:srgbClr>
                  </a:outerShdw>
                </a:effectLst>
                <a:sym typeface="Wingdings" pitchFamily="2" charset="2"/>
              </a:rPr>
              <a:t>(σύμφωνο συμβίωσης)……….»</a:t>
            </a:r>
          </a:p>
          <a:p>
            <a:pPr lvl="1" algn="just">
              <a:buClr>
                <a:schemeClr val="tx1"/>
              </a:buClr>
              <a:buFont typeface="Wingdings" pitchFamily="2" charset="2"/>
              <a:buChar char="ü"/>
            </a:pPr>
            <a:r>
              <a:rPr lang="el-GR" sz="1800" dirty="0" smtClean="0">
                <a:effectLst>
                  <a:outerShdw blurRad="38100" dist="38100" dir="2700000" algn="tl">
                    <a:srgbClr val="000000">
                      <a:alpha val="43137"/>
                    </a:srgbClr>
                  </a:outerShdw>
                </a:effectLst>
                <a:sym typeface="Wingdings" pitchFamily="2" charset="2"/>
              </a:rPr>
              <a:t>Η ρύθμιση αναφέρεται αποκλειστικά σε </a:t>
            </a:r>
            <a:r>
              <a:rPr lang="el-GR" sz="1800" b="1" dirty="0" smtClean="0">
                <a:effectLst>
                  <a:outerShdw blurRad="38100" dist="38100" dir="2700000" algn="tl">
                    <a:srgbClr val="000000">
                      <a:alpha val="43137"/>
                    </a:srgbClr>
                  </a:outerShdw>
                </a:effectLst>
                <a:sym typeface="Wingdings" pitchFamily="2" charset="2"/>
              </a:rPr>
              <a:t>ετερόφυλα </a:t>
            </a:r>
            <a:r>
              <a:rPr lang="el-GR" sz="1800" dirty="0" smtClean="0">
                <a:effectLst>
                  <a:outerShdw blurRad="38100" dist="38100" dir="2700000" algn="tl">
                    <a:srgbClr val="000000">
                      <a:alpha val="43137"/>
                    </a:srgbClr>
                  </a:outerShdw>
                </a:effectLst>
                <a:sym typeface="Wingdings" pitchFamily="2" charset="2"/>
              </a:rPr>
              <a:t>ζευγάρια.</a:t>
            </a:r>
          </a:p>
          <a:p>
            <a:pPr lvl="1" algn="just">
              <a:buClr>
                <a:schemeClr val="tx1"/>
              </a:buClr>
              <a:buFont typeface="Wingdings" pitchFamily="2" charset="2"/>
              <a:buChar char="ü"/>
            </a:pPr>
            <a:r>
              <a:rPr lang="el-GR" sz="1800" dirty="0">
                <a:effectLst>
                  <a:outerShdw blurRad="38100" dist="38100" dir="2700000" algn="tl">
                    <a:srgbClr val="000000">
                      <a:alpha val="43137"/>
                    </a:srgbClr>
                  </a:outerShdw>
                </a:effectLst>
              </a:rPr>
              <a:t>Π</a:t>
            </a:r>
            <a:r>
              <a:rPr lang="el-GR" sz="1800" dirty="0" smtClean="0">
                <a:effectLst>
                  <a:outerShdw blurRad="38100" dist="38100" dir="2700000" algn="tl">
                    <a:srgbClr val="000000">
                      <a:alpha val="43137"/>
                    </a:srgbClr>
                  </a:outerShdw>
                </a:effectLst>
              </a:rPr>
              <a:t>αραβιάζεται </a:t>
            </a:r>
            <a:r>
              <a:rPr lang="el-GR" sz="1800" dirty="0">
                <a:effectLst>
                  <a:outerShdw blurRad="38100" dist="38100" dir="2700000" algn="tl">
                    <a:srgbClr val="000000">
                      <a:alpha val="43137"/>
                    </a:srgbClr>
                  </a:outerShdw>
                </a:effectLst>
              </a:rPr>
              <a:t>το δικαίωμά </a:t>
            </a:r>
            <a:r>
              <a:rPr lang="el-GR" sz="1800" dirty="0" smtClean="0">
                <a:effectLst>
                  <a:outerShdw blurRad="38100" dist="38100" dir="2700000" algn="tl">
                    <a:srgbClr val="000000">
                      <a:alpha val="43137"/>
                    </a:srgbClr>
                  </a:outerShdw>
                </a:effectLst>
              </a:rPr>
              <a:t>των ομόφυλων ζευγαριών ως προς σεβασμό </a:t>
            </a:r>
            <a:r>
              <a:rPr lang="el-GR" sz="1800" dirty="0">
                <a:effectLst>
                  <a:outerShdw blurRad="38100" dist="38100" dir="2700000" algn="tl">
                    <a:srgbClr val="000000">
                      <a:alpha val="43137"/>
                    </a:srgbClr>
                  </a:outerShdw>
                </a:effectLst>
              </a:rPr>
              <a:t>της ιδιωτικής και οικογενειακής </a:t>
            </a:r>
            <a:r>
              <a:rPr lang="el-GR" sz="1800" dirty="0" smtClean="0">
                <a:effectLst>
                  <a:outerShdw blurRad="38100" dist="38100" dir="2700000" algn="tl">
                    <a:srgbClr val="000000">
                      <a:alpha val="43137"/>
                    </a:srgbClr>
                  </a:outerShdw>
                </a:effectLst>
              </a:rPr>
              <a:t>τους ζωής.</a:t>
            </a:r>
          </a:p>
          <a:p>
            <a:pPr lvl="1" algn="just">
              <a:buClr>
                <a:schemeClr val="tx1"/>
              </a:buClr>
              <a:buFont typeface="Wingdings" pitchFamily="2" charset="2"/>
              <a:buChar char="ü"/>
            </a:pPr>
            <a:r>
              <a:rPr lang="el-GR" sz="1800" dirty="0">
                <a:effectLst>
                  <a:outerShdw blurRad="38100" dist="38100" dir="2700000" algn="tl">
                    <a:srgbClr val="000000">
                      <a:alpha val="43137"/>
                    </a:srgbClr>
                  </a:outerShdw>
                </a:effectLst>
              </a:rPr>
              <a:t>Α</a:t>
            </a:r>
            <a:r>
              <a:rPr lang="el-GR" sz="1800" dirty="0" smtClean="0">
                <a:effectLst>
                  <a:outerShdw blurRad="38100" dist="38100" dir="2700000" algn="tl">
                    <a:srgbClr val="000000">
                      <a:alpha val="43137"/>
                    </a:srgbClr>
                  </a:outerShdw>
                </a:effectLst>
              </a:rPr>
              <a:t>δικαιολόγητη </a:t>
            </a:r>
            <a:r>
              <a:rPr lang="el-GR" sz="1800" dirty="0">
                <a:effectLst>
                  <a:outerShdw blurRad="38100" dist="38100" dir="2700000" algn="tl">
                    <a:srgbClr val="000000">
                      <a:alpha val="43137"/>
                    </a:srgbClr>
                  </a:outerShdw>
                </a:effectLst>
              </a:rPr>
              <a:t>διάκριση ανάμεσα στα ετερόφυλα και ομόφυλα ζευγάρια εις βάρος των </a:t>
            </a:r>
            <a:r>
              <a:rPr lang="el-GR" sz="1800" dirty="0" smtClean="0">
                <a:effectLst>
                  <a:outerShdw blurRad="38100" dist="38100" dir="2700000" algn="tl">
                    <a:srgbClr val="000000">
                      <a:alpha val="43137"/>
                    </a:srgbClr>
                  </a:outerShdw>
                </a:effectLst>
              </a:rPr>
              <a:t>τελευταίων.</a:t>
            </a:r>
          </a:p>
          <a:p>
            <a:pPr marL="411480" lvl="1" indent="0" algn="just">
              <a:buClr>
                <a:schemeClr val="tx1"/>
              </a:buClr>
              <a:buNone/>
            </a:pPr>
            <a:endParaRPr lang="el-GR" sz="1800" dirty="0" smtClean="0">
              <a:effectLst>
                <a:outerShdw blurRad="38100" dist="38100" dir="2700000" algn="tl">
                  <a:srgbClr val="000000">
                    <a:alpha val="43137"/>
                  </a:srgbClr>
                </a:outerShdw>
              </a:effectLst>
            </a:endParaRPr>
          </a:p>
          <a:p>
            <a:pPr marL="0" lvl="1" indent="0" algn="just">
              <a:buClr>
                <a:schemeClr val="tx1"/>
              </a:buClr>
              <a:buNone/>
            </a:pPr>
            <a:r>
              <a:rPr lang="el-GR" sz="2000" dirty="0" smtClean="0">
                <a:effectLst>
                  <a:outerShdw blurRad="38100" dist="38100" dir="2700000" algn="tl">
                    <a:srgbClr val="000000">
                      <a:alpha val="43137"/>
                    </a:srgbClr>
                  </a:outerShdw>
                </a:effectLst>
                <a:sym typeface="Wingdings" pitchFamily="2" charset="2"/>
              </a:rPr>
              <a:t>Η διάκριση αυτή οδήγησε στην υπόθεση </a:t>
            </a:r>
            <a:r>
              <a:rPr lang="el-GR" sz="2000" i="1" u="sng" dirty="0" smtClean="0">
                <a:effectLst>
                  <a:outerShdw blurRad="38100" dist="38100" dir="2700000" algn="tl">
                    <a:srgbClr val="000000">
                      <a:alpha val="43137"/>
                    </a:srgbClr>
                  </a:outerShdw>
                </a:effectLst>
                <a:sym typeface="Wingdings" pitchFamily="2" charset="2"/>
              </a:rPr>
              <a:t>Βαλλιανάτος και λοιποί κατά Ελλάδος</a:t>
            </a:r>
            <a:r>
              <a:rPr lang="el-GR" sz="2000" dirty="0" smtClean="0">
                <a:effectLst>
                  <a:outerShdw blurRad="38100" dist="38100" dir="2700000" algn="tl">
                    <a:srgbClr val="000000">
                      <a:alpha val="43137"/>
                    </a:srgbClr>
                  </a:outerShdw>
                </a:effectLst>
                <a:sym typeface="Wingdings" pitchFamily="2" charset="2"/>
              </a:rPr>
              <a:t> ενώπιον του </a:t>
            </a:r>
            <a:r>
              <a:rPr lang="el-GR" sz="2000" b="1" dirty="0" smtClean="0">
                <a:effectLst>
                  <a:outerShdw blurRad="38100" dist="38100" dir="2700000" algn="tl">
                    <a:srgbClr val="000000">
                      <a:alpha val="43137"/>
                    </a:srgbClr>
                  </a:outerShdw>
                </a:effectLst>
                <a:sym typeface="Wingdings" pitchFamily="2" charset="2"/>
              </a:rPr>
              <a:t>ΕΔΔΑ</a:t>
            </a:r>
            <a:r>
              <a:rPr lang="el-GR" sz="2000" dirty="0" smtClean="0">
                <a:effectLst>
                  <a:outerShdw blurRad="38100" dist="38100" dir="2700000" algn="tl">
                    <a:srgbClr val="000000">
                      <a:alpha val="43137"/>
                    </a:srgbClr>
                  </a:outerShdw>
                </a:effectLst>
                <a:sym typeface="Wingdings" pitchFamily="2" charset="2"/>
              </a:rPr>
              <a:t>.</a:t>
            </a:r>
          </a:p>
          <a:p>
            <a:pPr lvl="1" algn="just">
              <a:buClr>
                <a:schemeClr val="tx1"/>
              </a:buClr>
              <a:buFont typeface="Wingdings" pitchFamily="2" charset="2"/>
              <a:buChar char="ü"/>
            </a:pPr>
            <a:endParaRPr lang="el-GR" sz="1800" dirty="0" smtClean="0">
              <a:effectLst>
                <a:outerShdw blurRad="38100" dist="38100" dir="2700000" algn="tl">
                  <a:srgbClr val="000000">
                    <a:alpha val="43137"/>
                  </a:srgbClr>
                </a:outerShdw>
              </a:effectLst>
              <a:sym typeface="Wingdings" pitchFamily="2" charset="2"/>
            </a:endParaRPr>
          </a:p>
          <a:p>
            <a:pPr marL="1588" lvl="1" indent="0" algn="just">
              <a:buClr>
                <a:schemeClr val="tx1"/>
              </a:buClr>
              <a:buNone/>
            </a:pPr>
            <a:endParaRPr lang="el-GR" sz="1800" dirty="0" smtClean="0">
              <a:sym typeface="Wingdings" pitchFamily="2" charset="2"/>
            </a:endParaRPr>
          </a:p>
          <a:p>
            <a:pPr algn="just">
              <a:buClr>
                <a:schemeClr val="tx1"/>
              </a:buClr>
              <a:buFont typeface="Wingdings" pitchFamily="2" charset="2"/>
              <a:buChar char="q"/>
            </a:pPr>
            <a:endParaRPr lang="el-GR" sz="2000" dirty="0" smtClean="0">
              <a:sym typeface="Wingdings" pitchFamily="2" charset="2"/>
            </a:endParaRPr>
          </a:p>
          <a:p>
            <a:pPr marL="1588" lvl="1" indent="0" algn="just">
              <a:buClr>
                <a:schemeClr val="tx1"/>
              </a:buClr>
              <a:buNone/>
            </a:pPr>
            <a:endParaRPr lang="el-GR" dirty="0" smtClean="0">
              <a:sym typeface="Wingdings" pitchFamily="2" charset="2"/>
            </a:endParaRPr>
          </a:p>
        </p:txBody>
      </p:sp>
      <p:sp>
        <p:nvSpPr>
          <p:cNvPr id="3" name="Title 2"/>
          <p:cNvSpPr>
            <a:spLocks noGrp="1"/>
          </p:cNvSpPr>
          <p:nvPr>
            <p:ph type="title"/>
          </p:nvPr>
        </p:nvSpPr>
        <p:spPr>
          <a:xfrm>
            <a:off x="683568" y="620688"/>
            <a:ext cx="7756263" cy="720080"/>
          </a:xfrm>
        </p:spPr>
        <p:txBody>
          <a:bodyPr>
            <a:noAutofit/>
          </a:bodyPr>
          <a:lstStyle/>
          <a:p>
            <a:r>
              <a:rPr lang="el-GR" sz="2800" dirty="0" smtClean="0">
                <a:solidFill>
                  <a:schemeClr val="tx1"/>
                </a:solidFill>
                <a:effectLst>
                  <a:outerShdw blurRad="38100" dist="38100" dir="2700000" algn="tl">
                    <a:srgbClr val="000000">
                      <a:alpha val="43137"/>
                    </a:srgbClr>
                  </a:outerShdw>
                </a:effectLst>
              </a:rPr>
              <a:t>ΙΙ. Ν. 3179/2008 – Προβληματική</a:t>
            </a:r>
            <a:r>
              <a:rPr lang="el-GR" sz="3600" dirty="0">
                <a:solidFill>
                  <a:schemeClr val="tx1"/>
                </a:solidFill>
              </a:rPr>
              <a:t/>
            </a:r>
            <a:br>
              <a:rPr lang="el-GR" sz="3600" dirty="0">
                <a:solidFill>
                  <a:schemeClr val="tx1"/>
                </a:solidFill>
              </a:rPr>
            </a:br>
            <a:endParaRPr lang="el-GR" sz="3600" dirty="0"/>
          </a:p>
        </p:txBody>
      </p:sp>
      <p:sp>
        <p:nvSpPr>
          <p:cNvPr id="4" name="Footer Placeholder 3"/>
          <p:cNvSpPr>
            <a:spLocks noGrp="1"/>
          </p:cNvSpPr>
          <p:nvPr>
            <p:ph type="ftr" sz="quarter" idx="11"/>
          </p:nvPr>
        </p:nvSpPr>
        <p:spPr/>
        <p:txBody>
          <a:bodyPr/>
          <a:lstStyle/>
          <a:p>
            <a:r>
              <a:rPr lang="el-GR" dirty="0" smtClean="0">
                <a:solidFill>
                  <a:schemeClr val="bg1"/>
                </a:solidFill>
              </a:rPr>
              <a:t>Σύμφωνο Συμβίωσης</a:t>
            </a:r>
            <a:endParaRPr lang="el-GR" dirty="0">
              <a:solidFill>
                <a:schemeClr val="bg1"/>
              </a:solidFill>
            </a:endParaRPr>
          </a:p>
        </p:txBody>
      </p:sp>
      <p:sp>
        <p:nvSpPr>
          <p:cNvPr id="5" name="Slide Number Placeholder 4"/>
          <p:cNvSpPr>
            <a:spLocks noGrp="1"/>
          </p:cNvSpPr>
          <p:nvPr>
            <p:ph type="sldNum" sz="quarter" idx="12"/>
          </p:nvPr>
        </p:nvSpPr>
        <p:spPr/>
        <p:txBody>
          <a:bodyPr/>
          <a:lstStyle/>
          <a:p>
            <a:r>
              <a:rPr lang="el-GR" dirty="0">
                <a:solidFill>
                  <a:schemeClr val="bg1"/>
                </a:solidFill>
              </a:rPr>
              <a:t>2</a:t>
            </a:r>
          </a:p>
        </p:txBody>
      </p:sp>
    </p:spTree>
    <p:extLst>
      <p:ext uri="{BB962C8B-B14F-4D97-AF65-F5344CB8AC3E}">
        <p14:creationId xmlns:p14="http://schemas.microsoft.com/office/powerpoint/2010/main" val="410730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124744"/>
            <a:ext cx="7745505" cy="5256584"/>
          </a:xfrm>
        </p:spPr>
        <p:txBody>
          <a:bodyPr>
            <a:normAutofit fontScale="85000" lnSpcReduction="10000"/>
          </a:bodyPr>
          <a:lstStyle/>
          <a:p>
            <a:pPr algn="just">
              <a:buClr>
                <a:schemeClr val="bg1"/>
              </a:buClr>
              <a:buFont typeface="Wingdings" pitchFamily="2" charset="2"/>
              <a:buChar char="q"/>
            </a:pPr>
            <a:r>
              <a:rPr lang="el-GR" sz="2000" dirty="0">
                <a:effectLst>
                  <a:outerShdw blurRad="38100" dist="38100" dir="2700000" algn="tl">
                    <a:srgbClr val="000000">
                      <a:alpha val="43137"/>
                    </a:srgbClr>
                  </a:outerShdw>
                </a:effectLst>
              </a:rPr>
              <a:t>Προσφυγές υπ’ αριθμ. </a:t>
            </a:r>
            <a:r>
              <a:rPr lang="el-GR" sz="2000" b="1" dirty="0">
                <a:effectLst>
                  <a:outerShdw blurRad="38100" dist="38100" dir="2700000" algn="tl">
                    <a:srgbClr val="000000">
                      <a:alpha val="43137"/>
                    </a:srgbClr>
                  </a:outerShdw>
                </a:effectLst>
              </a:rPr>
              <a:t>29381/09</a:t>
            </a:r>
            <a:r>
              <a:rPr lang="el-GR" sz="2000" dirty="0">
                <a:effectLst>
                  <a:outerShdw blurRad="38100" dist="38100" dir="2700000" algn="tl">
                    <a:srgbClr val="000000">
                      <a:alpha val="43137"/>
                    </a:srgbClr>
                  </a:outerShdw>
                </a:effectLst>
              </a:rPr>
              <a:t> και </a:t>
            </a:r>
            <a:r>
              <a:rPr lang="el-GR" sz="2000" b="1" dirty="0" smtClean="0">
                <a:effectLst>
                  <a:outerShdw blurRad="38100" dist="38100" dir="2700000" algn="tl">
                    <a:srgbClr val="000000">
                      <a:alpha val="43137"/>
                    </a:srgbClr>
                  </a:outerShdw>
                </a:effectLst>
              </a:rPr>
              <a:t>32684/09 </a:t>
            </a:r>
            <a:r>
              <a:rPr lang="el-GR" sz="2000" dirty="0" smtClean="0">
                <a:effectLst>
                  <a:outerShdw blurRad="38100" dist="38100" dir="2700000" algn="tl">
                    <a:srgbClr val="000000">
                      <a:alpha val="43137"/>
                    </a:srgbClr>
                  </a:outerShdw>
                </a:effectLst>
              </a:rPr>
              <a:t>(4 ζευγάρια ομοφύλων και ένα ΝΠ με σκοπό την ψυχολογική στήριξη ομοφύλων – συνεκδίκαση).</a:t>
            </a:r>
          </a:p>
          <a:p>
            <a:pPr marL="0" indent="0" algn="just">
              <a:buClr>
                <a:schemeClr val="bg1"/>
              </a:buClr>
              <a:buNone/>
            </a:pPr>
            <a:endParaRPr lang="el-GR" sz="2000" b="1" dirty="0" smtClean="0">
              <a:effectLst>
                <a:outerShdw blurRad="38100" dist="38100" dir="2700000" algn="tl">
                  <a:srgbClr val="000000">
                    <a:alpha val="43137"/>
                  </a:srgbClr>
                </a:outerShdw>
              </a:effectLst>
            </a:endParaRPr>
          </a:p>
          <a:p>
            <a:pPr algn="just">
              <a:buClr>
                <a:schemeClr val="bg1"/>
              </a:buClr>
              <a:buFont typeface="Wingdings" pitchFamily="2" charset="2"/>
              <a:buChar char="q"/>
            </a:pPr>
            <a:r>
              <a:rPr lang="el-GR" sz="2000" dirty="0" smtClean="0">
                <a:effectLst>
                  <a:outerShdw blurRad="38100" dist="38100" dir="2700000" algn="tl">
                    <a:srgbClr val="000000">
                      <a:alpha val="43137"/>
                    </a:srgbClr>
                  </a:outerShdw>
                </a:effectLst>
              </a:rPr>
              <a:t>Επίκληση των </a:t>
            </a:r>
            <a:r>
              <a:rPr lang="el-GR" sz="2000" b="1" dirty="0" smtClean="0">
                <a:effectLst>
                  <a:outerShdw blurRad="38100" dist="38100" dir="2700000" algn="tl">
                    <a:srgbClr val="000000">
                      <a:alpha val="43137"/>
                    </a:srgbClr>
                  </a:outerShdw>
                </a:effectLst>
              </a:rPr>
              <a:t>άρθρων 8 και 14 ΕΣΔΑ </a:t>
            </a:r>
            <a:r>
              <a:rPr lang="el-GR" sz="2000" dirty="0" smtClean="0">
                <a:effectLst>
                  <a:outerShdw blurRad="38100" dist="38100" dir="2700000" algn="tl">
                    <a:srgbClr val="000000">
                      <a:alpha val="43137"/>
                    </a:srgbClr>
                  </a:outerShdw>
                </a:effectLst>
              </a:rPr>
              <a:t>συνδυαστικά (παραβίαση του δικαιώματος στο σεβασμό της ιδιωτικής και οικογενειακής τους ζωής – αδικαιολόγητη διάκριση σε βάρος τους).</a:t>
            </a:r>
          </a:p>
          <a:p>
            <a:pPr algn="just">
              <a:buClr>
                <a:schemeClr val="bg1"/>
              </a:buClr>
              <a:buFont typeface="Wingdings" pitchFamily="2" charset="2"/>
              <a:buChar char="q"/>
            </a:pPr>
            <a:endParaRPr lang="el-GR" sz="2000" dirty="0" smtClean="0">
              <a:effectLst>
                <a:outerShdw blurRad="38100" dist="38100" dir="2700000" algn="tl">
                  <a:srgbClr val="000000">
                    <a:alpha val="43137"/>
                  </a:srgbClr>
                </a:outerShdw>
              </a:effectLst>
            </a:endParaRPr>
          </a:p>
          <a:p>
            <a:pPr algn="just">
              <a:buClr>
                <a:schemeClr val="bg1"/>
              </a:buClr>
              <a:buFont typeface="Wingdings" pitchFamily="2" charset="2"/>
              <a:buChar char="q"/>
            </a:pPr>
            <a:r>
              <a:rPr lang="el-GR" sz="2000" dirty="0">
                <a:effectLst>
                  <a:outerShdw blurRad="38100" dist="38100" dir="2700000" algn="tl">
                    <a:srgbClr val="000000">
                      <a:alpha val="43137"/>
                    </a:srgbClr>
                  </a:outerShdw>
                </a:effectLst>
              </a:rPr>
              <a:t>Η προστασία του σεξουαλικού προσανατολισμού εμπίπτει στο πεδίο εφαρμογής του </a:t>
            </a:r>
            <a:r>
              <a:rPr lang="el-GR" sz="2000" b="1" dirty="0">
                <a:effectLst>
                  <a:outerShdw blurRad="38100" dist="38100" dir="2700000" algn="tl">
                    <a:srgbClr val="000000">
                      <a:alpha val="43137"/>
                    </a:srgbClr>
                  </a:outerShdw>
                </a:effectLst>
              </a:rPr>
              <a:t>άρθρου </a:t>
            </a:r>
            <a:r>
              <a:rPr lang="el-GR" sz="2000" b="1" dirty="0" smtClean="0">
                <a:effectLst>
                  <a:outerShdw blurRad="38100" dist="38100" dir="2700000" algn="tl">
                    <a:srgbClr val="000000">
                      <a:alpha val="43137"/>
                    </a:srgbClr>
                  </a:outerShdw>
                </a:effectLst>
              </a:rPr>
              <a:t>14 ΕΣΔΑ.</a:t>
            </a:r>
          </a:p>
          <a:p>
            <a:pPr algn="just">
              <a:buClr>
                <a:schemeClr val="bg1"/>
              </a:buClr>
              <a:buFont typeface="Wingdings" pitchFamily="2" charset="2"/>
              <a:buChar char="q"/>
            </a:pPr>
            <a:endParaRPr lang="el-GR" sz="2000" b="1" dirty="0" smtClean="0">
              <a:effectLst>
                <a:outerShdw blurRad="38100" dist="38100" dir="2700000" algn="tl">
                  <a:srgbClr val="000000">
                    <a:alpha val="43137"/>
                  </a:srgbClr>
                </a:outerShdw>
              </a:effectLst>
            </a:endParaRPr>
          </a:p>
          <a:p>
            <a:pPr algn="just">
              <a:buClr>
                <a:schemeClr val="bg1"/>
              </a:buClr>
              <a:buFont typeface="Wingdings" pitchFamily="2" charset="2"/>
              <a:buChar char="q"/>
            </a:pPr>
            <a:r>
              <a:rPr lang="el-GR" sz="2000" dirty="0">
                <a:effectLst>
                  <a:outerShdw blurRad="38100" dist="38100" dir="2700000" algn="tl">
                    <a:srgbClr val="000000">
                      <a:alpha val="43137"/>
                    </a:srgbClr>
                  </a:outerShdw>
                </a:effectLst>
              </a:rPr>
              <a:t>Η</a:t>
            </a:r>
            <a:r>
              <a:rPr lang="el-GR" sz="2000" dirty="0" smtClean="0">
                <a:effectLst>
                  <a:outerShdw blurRad="38100" dist="38100" dir="2700000" algn="tl">
                    <a:srgbClr val="000000">
                      <a:alpha val="43137"/>
                    </a:srgbClr>
                  </a:outerShdw>
                </a:effectLst>
              </a:rPr>
              <a:t> έννοια </a:t>
            </a:r>
            <a:r>
              <a:rPr lang="el-GR" sz="2000" b="1" dirty="0" smtClean="0">
                <a:effectLst>
                  <a:outerShdw blurRad="38100" dist="38100" dir="2700000" algn="tl">
                    <a:srgbClr val="000000">
                      <a:alpha val="43137"/>
                    </a:srgbClr>
                  </a:outerShdw>
                </a:effectLst>
              </a:rPr>
              <a:t>«οικογένεια»</a:t>
            </a:r>
            <a:r>
              <a:rPr lang="el-GR" sz="2000" dirty="0" smtClean="0">
                <a:effectLst>
                  <a:outerShdw blurRad="38100" dist="38100" dir="2700000" algn="tl">
                    <a:srgbClr val="000000">
                      <a:alpha val="43137"/>
                    </a:srgbClr>
                  </a:outerShdw>
                </a:effectLst>
              </a:rPr>
              <a:t> δεν </a:t>
            </a:r>
            <a:r>
              <a:rPr lang="el-GR" sz="2000" dirty="0">
                <a:effectLst>
                  <a:outerShdw blurRad="38100" dist="38100" dir="2700000" algn="tl">
                    <a:srgbClr val="000000">
                      <a:alpha val="43137"/>
                    </a:srgbClr>
                  </a:outerShdw>
                </a:effectLst>
              </a:rPr>
              <a:t>περιορίζεται αποκλειστικά στις σχέσεις ανάμεσα στα άτομα που έχουν τελέσει γάμο, αλλά γενικότερα μπορεί να περιλαμβάνει δεσμούς κι εκτός γάμου που συνιστούν </a:t>
            </a:r>
            <a:r>
              <a:rPr lang="el-GR" sz="2000" b="1" dirty="0">
                <a:effectLst>
                  <a:outerShdw blurRad="38100" dist="38100" dir="2700000" algn="tl">
                    <a:srgbClr val="000000">
                      <a:alpha val="43137"/>
                    </a:srgbClr>
                  </a:outerShdw>
                </a:effectLst>
              </a:rPr>
              <a:t>de facto </a:t>
            </a:r>
            <a:r>
              <a:rPr lang="el-GR" sz="2000" dirty="0">
                <a:effectLst>
                  <a:outerShdw blurRad="38100" dist="38100" dir="2700000" algn="tl">
                    <a:srgbClr val="000000">
                      <a:alpha val="43137"/>
                    </a:srgbClr>
                  </a:outerShdw>
                </a:effectLst>
              </a:rPr>
              <a:t>οικογενειακή </a:t>
            </a:r>
            <a:r>
              <a:rPr lang="el-GR" sz="2000" dirty="0" smtClean="0">
                <a:effectLst>
                  <a:outerShdw blurRad="38100" dist="38100" dir="2700000" algn="tl">
                    <a:srgbClr val="000000">
                      <a:alpha val="43137"/>
                    </a:srgbClr>
                  </a:outerShdw>
                </a:effectLst>
              </a:rPr>
              <a:t>ζωή.</a:t>
            </a:r>
          </a:p>
          <a:p>
            <a:pPr algn="just">
              <a:buClr>
                <a:schemeClr val="bg1"/>
              </a:buClr>
              <a:buFont typeface="Wingdings" pitchFamily="2" charset="2"/>
              <a:buChar char="q"/>
            </a:pPr>
            <a:endParaRPr lang="el-GR" sz="2000" dirty="0">
              <a:effectLst>
                <a:outerShdw blurRad="38100" dist="38100" dir="2700000" algn="tl">
                  <a:srgbClr val="000000">
                    <a:alpha val="43137"/>
                  </a:srgbClr>
                </a:outerShdw>
              </a:effectLst>
            </a:endParaRPr>
          </a:p>
          <a:p>
            <a:pPr algn="just">
              <a:buClr>
                <a:schemeClr val="bg1"/>
              </a:buClr>
              <a:buFont typeface="Wingdings" pitchFamily="2" charset="2"/>
              <a:buChar char="q"/>
            </a:pPr>
            <a:r>
              <a:rPr lang="el-GR" sz="2000" dirty="0">
                <a:effectLst>
                  <a:outerShdw blurRad="38100" dist="38100" dir="2700000" algn="tl">
                    <a:srgbClr val="000000">
                      <a:alpha val="43137"/>
                    </a:srgbClr>
                  </a:outerShdw>
                </a:effectLst>
              </a:rPr>
              <a:t>Η</a:t>
            </a:r>
            <a:r>
              <a:rPr lang="el-GR" sz="2000" dirty="0" smtClean="0">
                <a:effectLst>
                  <a:outerShdw blurRad="38100" dist="38100" dir="2700000" algn="tl">
                    <a:srgbClr val="000000">
                      <a:alpha val="43137"/>
                    </a:srgbClr>
                  </a:outerShdw>
                </a:effectLst>
              </a:rPr>
              <a:t> </a:t>
            </a:r>
            <a:r>
              <a:rPr lang="el-GR" sz="2000" dirty="0">
                <a:effectLst>
                  <a:outerShdw blurRad="38100" dist="38100" dir="2700000" algn="tl">
                    <a:srgbClr val="000000">
                      <a:alpha val="43137"/>
                    </a:srgbClr>
                  </a:outerShdw>
                </a:effectLst>
              </a:rPr>
              <a:t>Λιθουανία και η Ελλάδα </a:t>
            </a:r>
            <a:r>
              <a:rPr lang="el-GR" sz="2000" dirty="0" smtClean="0">
                <a:effectLst>
                  <a:outerShdw blurRad="38100" dist="38100" dir="2700000" algn="tl">
                    <a:srgbClr val="000000">
                      <a:alpha val="43137"/>
                    </a:srgbClr>
                  </a:outerShdw>
                </a:effectLst>
              </a:rPr>
              <a:t>αποτελούσαν έως τότε τις μοναδικές χώρες του Συμβουλίου της Ευρώπης με εναλλακτικό του γάμου θεσμό για τα ετερόφυλα ζευγάρια, </a:t>
            </a:r>
            <a:r>
              <a:rPr lang="el-GR" sz="2000" b="1" dirty="0" smtClean="0">
                <a:effectLst>
                  <a:outerShdw blurRad="38100" dist="38100" dir="2700000" algn="tl">
                    <a:srgbClr val="000000">
                      <a:alpha val="43137"/>
                    </a:srgbClr>
                  </a:outerShdw>
                </a:effectLst>
              </a:rPr>
              <a:t>αποκλείοντας τα ομόφυλα</a:t>
            </a:r>
            <a:r>
              <a:rPr lang="el-GR" sz="2000" dirty="0" smtClean="0">
                <a:effectLst>
                  <a:outerShdw blurRad="38100" dist="38100" dir="2700000" algn="tl">
                    <a:srgbClr val="000000">
                      <a:alpha val="43137"/>
                    </a:srgbClr>
                  </a:outerShdw>
                </a:effectLst>
              </a:rPr>
              <a:t>.</a:t>
            </a:r>
            <a:endParaRPr lang="el-GR" sz="2000" dirty="0">
              <a:effectLst>
                <a:outerShdw blurRad="38100" dist="38100" dir="2700000" algn="tl">
                  <a:srgbClr val="000000">
                    <a:alpha val="43137"/>
                  </a:srgbClr>
                </a:outerShdw>
              </a:effectLst>
            </a:endParaRPr>
          </a:p>
          <a:p>
            <a:pPr algn="just">
              <a:buClr>
                <a:schemeClr val="bg1"/>
              </a:buClr>
              <a:buFont typeface="Wingdings" pitchFamily="2" charset="2"/>
              <a:buChar char="q"/>
            </a:pPr>
            <a:endParaRPr lang="el-GR" sz="2000" dirty="0">
              <a:effectLst>
                <a:outerShdw blurRad="38100" dist="38100" dir="2700000" algn="tl">
                  <a:srgbClr val="000000">
                    <a:alpha val="43137"/>
                  </a:srgbClr>
                </a:outerShdw>
              </a:effectLst>
            </a:endParaRPr>
          </a:p>
          <a:p>
            <a:pPr>
              <a:buClr>
                <a:schemeClr val="bg1"/>
              </a:buClr>
              <a:buFont typeface="Wingdings" pitchFamily="2" charset="2"/>
              <a:buChar char="q"/>
            </a:pPr>
            <a:endParaRPr lang="el-GR" sz="2000" dirty="0">
              <a:effectLst>
                <a:outerShdw blurRad="38100" dist="38100" dir="2700000" algn="tl">
                  <a:srgbClr val="000000">
                    <a:alpha val="43137"/>
                  </a:srgbClr>
                </a:outerShdw>
              </a:effectLst>
            </a:endParaRPr>
          </a:p>
        </p:txBody>
      </p:sp>
      <p:sp>
        <p:nvSpPr>
          <p:cNvPr id="3" name="Title 2"/>
          <p:cNvSpPr>
            <a:spLocks noGrp="1"/>
          </p:cNvSpPr>
          <p:nvPr>
            <p:ph type="title"/>
          </p:nvPr>
        </p:nvSpPr>
        <p:spPr>
          <a:xfrm>
            <a:off x="683568" y="908720"/>
            <a:ext cx="7756263" cy="266556"/>
          </a:xfrm>
        </p:spPr>
        <p:txBody>
          <a:bodyPr/>
          <a:lstStyle/>
          <a:p>
            <a:r>
              <a:rPr lang="el-GR" sz="2800" dirty="0" smtClean="0">
                <a:solidFill>
                  <a:schemeClr val="tx1"/>
                </a:solidFill>
                <a:effectLst>
                  <a:outerShdw blurRad="38100" dist="38100" dir="2700000" algn="tl">
                    <a:srgbClr val="000000">
                      <a:alpha val="43137"/>
                    </a:srgbClr>
                  </a:outerShdw>
                </a:effectLst>
              </a:rPr>
              <a:t>ΙΙΙ. Υπόθεση </a:t>
            </a:r>
            <a:r>
              <a:rPr lang="el-GR" sz="2800" i="1" dirty="0">
                <a:solidFill>
                  <a:schemeClr val="tx1"/>
                </a:solidFill>
                <a:effectLst>
                  <a:outerShdw blurRad="38100" dist="38100" dir="2700000" algn="tl">
                    <a:srgbClr val="000000">
                      <a:alpha val="43137"/>
                    </a:srgbClr>
                  </a:outerShdw>
                </a:effectLst>
              </a:rPr>
              <a:t>Βαλλιανάτος κλπ. Κατά Ελλάδος</a:t>
            </a:r>
            <a:r>
              <a:rPr lang="el-GR" i="1" dirty="0">
                <a:solidFill>
                  <a:schemeClr val="tx1"/>
                </a:solidFill>
                <a:effectLst>
                  <a:outerShdw blurRad="38100" dist="38100" dir="2700000" algn="tl">
                    <a:srgbClr val="000000">
                      <a:alpha val="43137"/>
                    </a:srgbClr>
                  </a:outerShdw>
                </a:effectLst>
              </a:rPr>
              <a:t/>
            </a:r>
            <a:br>
              <a:rPr lang="el-GR" i="1" dirty="0">
                <a:solidFill>
                  <a:schemeClr val="tx1"/>
                </a:solidFill>
                <a:effectLst>
                  <a:outerShdw blurRad="38100" dist="38100" dir="2700000" algn="tl">
                    <a:srgbClr val="000000">
                      <a:alpha val="43137"/>
                    </a:srgbClr>
                  </a:outerShdw>
                </a:effectLst>
              </a:rPr>
            </a:br>
            <a:endParaRPr lang="el-GR" dirty="0"/>
          </a:p>
        </p:txBody>
      </p:sp>
      <p:sp>
        <p:nvSpPr>
          <p:cNvPr id="4" name="Footer Placeholder 3"/>
          <p:cNvSpPr>
            <a:spLocks noGrp="1"/>
          </p:cNvSpPr>
          <p:nvPr>
            <p:ph type="ftr" sz="quarter" idx="11"/>
          </p:nvPr>
        </p:nvSpPr>
        <p:spPr/>
        <p:txBody>
          <a:bodyPr/>
          <a:lstStyle/>
          <a:p>
            <a:r>
              <a:rPr lang="el-GR" dirty="0" smtClean="0">
                <a:solidFill>
                  <a:schemeClr val="bg1"/>
                </a:solidFill>
              </a:rPr>
              <a:t>Σύμφωνο Συμβίωσης</a:t>
            </a:r>
            <a:endParaRPr lang="el-GR" dirty="0">
              <a:solidFill>
                <a:schemeClr val="bg1"/>
              </a:solidFill>
            </a:endParaRPr>
          </a:p>
        </p:txBody>
      </p:sp>
      <p:sp>
        <p:nvSpPr>
          <p:cNvPr id="5" name="Slide Number Placeholder 4"/>
          <p:cNvSpPr>
            <a:spLocks noGrp="1"/>
          </p:cNvSpPr>
          <p:nvPr>
            <p:ph type="sldNum" sz="quarter" idx="12"/>
          </p:nvPr>
        </p:nvSpPr>
        <p:spPr/>
        <p:txBody>
          <a:bodyPr/>
          <a:lstStyle/>
          <a:p>
            <a:r>
              <a:rPr lang="el-GR" dirty="0" smtClean="0">
                <a:solidFill>
                  <a:schemeClr val="bg1"/>
                </a:solidFill>
              </a:rPr>
              <a:t>3</a:t>
            </a:r>
            <a:endParaRPr lang="el-GR" dirty="0">
              <a:solidFill>
                <a:schemeClr val="bg1"/>
              </a:solidFill>
            </a:endParaRPr>
          </a:p>
        </p:txBody>
      </p:sp>
    </p:spTree>
    <p:extLst>
      <p:ext uri="{BB962C8B-B14F-4D97-AF65-F5344CB8AC3E}">
        <p14:creationId xmlns:p14="http://schemas.microsoft.com/office/powerpoint/2010/main" val="3305225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5576" y="476672"/>
            <a:ext cx="7745505" cy="5976664"/>
          </a:xfrm>
        </p:spPr>
        <p:txBody>
          <a:bodyPr>
            <a:normAutofit fontScale="92500" lnSpcReduction="10000"/>
          </a:bodyPr>
          <a:lstStyle/>
          <a:p>
            <a:pPr marL="0" indent="0">
              <a:buNone/>
            </a:pPr>
            <a:r>
              <a:rPr lang="el-GR" sz="2200" u="sng" dirty="0">
                <a:effectLst>
                  <a:outerShdw blurRad="38100" dist="38100" dir="2700000" algn="tl">
                    <a:srgbClr val="000000">
                      <a:alpha val="43137"/>
                    </a:srgbClr>
                  </a:outerShdw>
                </a:effectLst>
              </a:rPr>
              <a:t>Επιχειρήματα </a:t>
            </a:r>
            <a:r>
              <a:rPr lang="el-GR" sz="2200" u="sng" dirty="0" smtClean="0">
                <a:effectLst>
                  <a:outerShdw blurRad="38100" dist="38100" dir="2700000" algn="tl">
                    <a:srgbClr val="000000">
                      <a:alpha val="43137"/>
                    </a:srgbClr>
                  </a:outerShdw>
                </a:effectLst>
              </a:rPr>
              <a:t>Ελλάδος (ενδεικτικά)</a:t>
            </a:r>
          </a:p>
          <a:p>
            <a:pPr marL="0" indent="0">
              <a:buNone/>
            </a:pPr>
            <a:endParaRPr lang="el-GR" sz="2800" u="sng" dirty="0">
              <a:effectLst>
                <a:outerShdw blurRad="38100" dist="38100" dir="2700000" algn="tl">
                  <a:srgbClr val="000000">
                    <a:alpha val="43137"/>
                  </a:srgbClr>
                </a:outerShdw>
              </a:effectLst>
            </a:endParaRPr>
          </a:p>
          <a:p>
            <a:pPr lvl="1" algn="just">
              <a:buClr>
                <a:schemeClr val="bg1"/>
              </a:buClr>
              <a:buFont typeface="Wingdings" pitchFamily="2" charset="2"/>
              <a:buChar char="ü"/>
            </a:pPr>
            <a:r>
              <a:rPr lang="el-GR" sz="2000" dirty="0" smtClean="0">
                <a:effectLst>
                  <a:outerShdw blurRad="38100" dist="38100" dir="2700000" algn="tl">
                    <a:srgbClr val="000000">
                      <a:alpha val="43137"/>
                    </a:srgbClr>
                  </a:outerShdw>
                </a:effectLst>
              </a:rPr>
              <a:t>Η </a:t>
            </a:r>
            <a:r>
              <a:rPr lang="el-GR" sz="2000" b="1" dirty="0">
                <a:effectLst>
                  <a:outerShdw blurRad="38100" dist="38100" dir="2700000" algn="tl">
                    <a:srgbClr val="000000">
                      <a:alpha val="43137"/>
                    </a:srgbClr>
                  </a:outerShdw>
                </a:effectLst>
              </a:rPr>
              <a:t>βιολογική διαφορά </a:t>
            </a:r>
            <a:r>
              <a:rPr lang="el-GR" sz="2000" dirty="0">
                <a:effectLst>
                  <a:outerShdw blurRad="38100" dist="38100" dir="2700000" algn="tl">
                    <a:srgbClr val="000000">
                      <a:alpha val="43137"/>
                    </a:srgbClr>
                  </a:outerShdw>
                </a:effectLst>
              </a:rPr>
              <a:t>ανάμεσα στα ετερόφυλα ζευγάρια και τα ομόφυλα ζευγάρια, στο μέτρο που τα τελευταία δεν μπορούν να αποκτήσουν κοινά βιολογικά τέκνα, δικαιολογεί τον περιορισμό του πεδίου εφαρμογής του συμφώνου συμβίωσης στα ετερόφυλα ζευγάρια</a:t>
            </a:r>
            <a:r>
              <a:rPr lang="el-GR" sz="2000" dirty="0" smtClean="0">
                <a:effectLst>
                  <a:outerShdw blurRad="38100" dist="38100" dir="2700000" algn="tl">
                    <a:srgbClr val="000000">
                      <a:alpha val="43137"/>
                    </a:srgbClr>
                  </a:outerShdw>
                </a:effectLst>
              </a:rPr>
              <a:t>.</a:t>
            </a:r>
          </a:p>
          <a:p>
            <a:pPr lvl="1" algn="just">
              <a:buClr>
                <a:schemeClr val="bg1"/>
              </a:buClr>
              <a:buFont typeface="Wingdings" pitchFamily="2" charset="2"/>
              <a:buChar char="ü"/>
            </a:pPr>
            <a:r>
              <a:rPr lang="el-GR" sz="2000" dirty="0" smtClean="0">
                <a:effectLst>
                  <a:outerShdw blurRad="38100" dist="38100" dir="2700000" algn="tl">
                    <a:srgbClr val="000000">
                      <a:alpha val="43137"/>
                    </a:srgbClr>
                  </a:outerShdw>
                </a:effectLst>
              </a:rPr>
              <a:t>Σε </a:t>
            </a:r>
            <a:r>
              <a:rPr lang="el-GR" sz="2000" dirty="0">
                <a:effectLst>
                  <a:outerShdw blurRad="38100" dist="38100" dir="2700000" algn="tl">
                    <a:srgbClr val="000000">
                      <a:alpha val="43137"/>
                    </a:srgbClr>
                  </a:outerShdw>
                </a:effectLst>
              </a:rPr>
              <a:t>κάθε περίπτωση είχαν τη δυνατότητα κατάρτισης συμβολαίου ρύθμισης των </a:t>
            </a:r>
            <a:r>
              <a:rPr lang="el-GR" sz="2000" b="1" dirty="0">
                <a:effectLst>
                  <a:outerShdw blurRad="38100" dist="38100" dir="2700000" algn="tl">
                    <a:srgbClr val="000000">
                      <a:alpha val="43137"/>
                    </a:srgbClr>
                  </a:outerShdw>
                </a:effectLst>
              </a:rPr>
              <a:t>ιδιωτικών</a:t>
            </a:r>
            <a:r>
              <a:rPr lang="el-GR" sz="2000" dirty="0">
                <a:effectLst>
                  <a:outerShdw blurRad="38100" dist="38100" dir="2700000" algn="tl">
                    <a:srgbClr val="000000">
                      <a:alpha val="43137"/>
                    </a:srgbClr>
                  </a:outerShdw>
                </a:effectLst>
              </a:rPr>
              <a:t> τους </a:t>
            </a:r>
            <a:r>
              <a:rPr lang="el-GR" sz="2000" dirty="0" smtClean="0">
                <a:effectLst>
                  <a:outerShdw blurRad="38100" dist="38100" dir="2700000" algn="tl">
                    <a:srgbClr val="000000">
                      <a:alpha val="43137"/>
                    </a:srgbClr>
                  </a:outerShdw>
                </a:effectLst>
              </a:rPr>
              <a:t>σχέσεων.</a:t>
            </a:r>
            <a:endParaRPr lang="el-GR" sz="2000" dirty="0">
              <a:effectLst>
                <a:outerShdw blurRad="38100" dist="38100" dir="2700000" algn="tl">
                  <a:srgbClr val="000000">
                    <a:alpha val="43137"/>
                  </a:srgbClr>
                </a:outerShdw>
              </a:effectLst>
            </a:endParaRPr>
          </a:p>
          <a:p>
            <a:pPr lvl="1" algn="just">
              <a:buClr>
                <a:schemeClr val="bg1"/>
              </a:buClr>
              <a:buFont typeface="Wingdings" pitchFamily="2" charset="2"/>
              <a:buChar char="ü"/>
            </a:pPr>
            <a:r>
              <a:rPr lang="el-GR" sz="2000" dirty="0">
                <a:effectLst>
                  <a:outerShdw blurRad="38100" dist="38100" dir="2700000" algn="tl">
                    <a:srgbClr val="000000">
                      <a:alpha val="43137"/>
                    </a:srgbClr>
                  </a:outerShdw>
                </a:effectLst>
              </a:rPr>
              <a:t>Σ</a:t>
            </a:r>
            <a:r>
              <a:rPr lang="el-GR" sz="2000" dirty="0" smtClean="0">
                <a:effectLst>
                  <a:outerShdw blurRad="38100" dist="38100" dir="2700000" algn="tl">
                    <a:srgbClr val="000000">
                      <a:alpha val="43137"/>
                    </a:srgbClr>
                  </a:outerShdw>
                </a:effectLst>
              </a:rPr>
              <a:t>κοπός </a:t>
            </a:r>
            <a:r>
              <a:rPr lang="el-GR" sz="2000" dirty="0">
                <a:effectLst>
                  <a:outerShdw blurRad="38100" dist="38100" dir="2700000" algn="tl">
                    <a:srgbClr val="000000">
                      <a:alpha val="43137"/>
                    </a:srgbClr>
                  </a:outerShdw>
                </a:effectLst>
              </a:rPr>
              <a:t>του νομοθέτη ήταν </a:t>
            </a:r>
            <a:r>
              <a:rPr lang="el-GR" sz="2000" b="1" dirty="0">
                <a:effectLst>
                  <a:outerShdw blurRad="38100" dist="38100" dir="2700000" algn="tl">
                    <a:srgbClr val="000000">
                      <a:alpha val="43137"/>
                    </a:srgbClr>
                  </a:outerShdw>
                </a:effectLst>
              </a:rPr>
              <a:t>η προστασία των τέκνων </a:t>
            </a:r>
            <a:r>
              <a:rPr lang="el-GR" sz="2000" dirty="0">
                <a:effectLst>
                  <a:outerShdw blurRad="38100" dist="38100" dir="2700000" algn="tl">
                    <a:srgbClr val="000000">
                      <a:alpha val="43137"/>
                    </a:srgbClr>
                  </a:outerShdw>
                </a:effectLst>
              </a:rPr>
              <a:t>που γεννιούνται από ετερόφυλα ζευγάρια που ζουν σε </a:t>
            </a:r>
            <a:r>
              <a:rPr lang="el-GR" sz="2000" b="1" dirty="0">
                <a:effectLst>
                  <a:outerShdw blurRad="38100" dist="38100" dir="2700000" algn="tl">
                    <a:srgbClr val="000000">
                      <a:alpha val="43137"/>
                    </a:srgbClr>
                  </a:outerShdw>
                </a:effectLst>
              </a:rPr>
              <a:t>de facto </a:t>
            </a:r>
            <a:r>
              <a:rPr lang="el-GR" sz="2000" dirty="0" smtClean="0">
                <a:effectLst>
                  <a:outerShdw blurRad="38100" dist="38100" dir="2700000" algn="tl">
                    <a:srgbClr val="000000">
                      <a:alpha val="43137"/>
                    </a:srgbClr>
                  </a:outerShdw>
                </a:effectLst>
              </a:rPr>
              <a:t>οικογενειακές σχέσεις.</a:t>
            </a:r>
          </a:p>
          <a:p>
            <a:pPr lvl="1" algn="just">
              <a:buClr>
                <a:schemeClr val="bg1"/>
              </a:buClr>
              <a:buFont typeface="Wingdings" pitchFamily="2" charset="2"/>
              <a:buChar char="ü"/>
            </a:pPr>
            <a:r>
              <a:rPr lang="el-GR" sz="2000" dirty="0" smtClean="0">
                <a:effectLst>
                  <a:outerShdw blurRad="38100" dist="38100" dir="2700000" algn="tl">
                    <a:srgbClr val="000000">
                      <a:alpha val="43137"/>
                    </a:srgbClr>
                  </a:outerShdw>
                </a:effectLst>
              </a:rPr>
              <a:t>Δεν εξαντλήθηκαν τα εσωτερικά ένδικα μέσα.</a:t>
            </a:r>
          </a:p>
          <a:p>
            <a:pPr lvl="1">
              <a:buClr>
                <a:schemeClr val="bg1"/>
              </a:buClr>
              <a:buFont typeface="Wingdings" pitchFamily="2" charset="2"/>
              <a:buChar char="ü"/>
            </a:pPr>
            <a:endParaRPr lang="el-GR" sz="2000" dirty="0">
              <a:effectLst>
                <a:outerShdw blurRad="38100" dist="38100" dir="2700000" algn="tl">
                  <a:srgbClr val="000000">
                    <a:alpha val="43137"/>
                  </a:srgbClr>
                </a:outerShdw>
              </a:effectLst>
            </a:endParaRPr>
          </a:p>
          <a:p>
            <a:pPr marL="1588" lvl="1" indent="0" algn="just">
              <a:buClr>
                <a:schemeClr val="bg1"/>
              </a:buClr>
              <a:buNone/>
            </a:pPr>
            <a:r>
              <a:rPr lang="el-GR" sz="2000" b="1" u="sng" dirty="0" smtClean="0">
                <a:effectLst>
                  <a:outerShdw blurRad="38100" dist="38100" dir="2700000" algn="tl">
                    <a:srgbClr val="000000">
                      <a:alpha val="43137"/>
                    </a:srgbClr>
                  </a:outerShdw>
                </a:effectLst>
              </a:rPr>
              <a:t>Η Κυβέρνηση κατέληξε στο ότι</a:t>
            </a:r>
            <a:r>
              <a:rPr lang="el-GR" sz="2000" b="1" dirty="0" smtClean="0">
                <a:effectLst>
                  <a:outerShdw blurRad="38100" dist="38100" dir="2700000" algn="tl">
                    <a:srgbClr val="000000">
                      <a:alpha val="43137"/>
                    </a:srgbClr>
                  </a:outerShdw>
                </a:effectLst>
              </a:rPr>
              <a:t> </a:t>
            </a:r>
            <a:r>
              <a:rPr lang="el-GR" sz="2000" i="1" dirty="0" smtClean="0">
                <a:effectLst>
                  <a:outerShdw blurRad="38100" dist="38100" dir="2700000" algn="tl">
                    <a:srgbClr val="000000">
                      <a:alpha val="43137"/>
                    </a:srgbClr>
                  </a:outerShdw>
                </a:effectLst>
              </a:rPr>
              <a:t>«οι </a:t>
            </a:r>
            <a:r>
              <a:rPr lang="el-GR" sz="2000" i="1" dirty="0">
                <a:effectLst>
                  <a:outerShdw blurRad="38100" dist="38100" dir="2700000" algn="tl">
                    <a:srgbClr val="000000">
                      <a:alpha val="43137"/>
                    </a:srgbClr>
                  </a:outerShdw>
                </a:effectLst>
              </a:rPr>
              <a:t>προσφεύγοντες θα μπορούσαν να είχαν επικαλεστεί τα </a:t>
            </a:r>
            <a:r>
              <a:rPr lang="el-GR" sz="2000" i="1" dirty="0" smtClean="0">
                <a:effectLst>
                  <a:outerShdw blurRad="38100" dist="38100" dir="2700000" algn="tl">
                    <a:srgbClr val="000000">
                      <a:alpha val="43137"/>
                    </a:srgbClr>
                  </a:outerShdw>
                </a:effectLst>
              </a:rPr>
              <a:t>άρθρα 8 και 14 της ΕΣΔΑ </a:t>
            </a:r>
            <a:r>
              <a:rPr lang="el-GR" sz="2000" i="1" dirty="0">
                <a:effectLst>
                  <a:outerShdw blurRad="38100" dist="38100" dir="2700000" algn="tl">
                    <a:srgbClr val="000000">
                      <a:alpha val="43137"/>
                    </a:srgbClr>
                  </a:outerShdw>
                </a:effectLst>
              </a:rPr>
              <a:t>ενώπιον των εθνικών δικαστηρίων στο πλαίσιο μιας αγωγής αποζημίωσης βασισθείσας στο άρθρο 105 του ΕισΝΑΚ </a:t>
            </a:r>
            <a:r>
              <a:rPr lang="el-GR" sz="2000" i="1" dirty="0" smtClean="0">
                <a:effectLst>
                  <a:outerShdw blurRad="38100" dist="38100" dir="2700000" algn="tl">
                    <a:srgbClr val="000000">
                      <a:alpha val="43137"/>
                    </a:srgbClr>
                  </a:outerShdw>
                </a:effectLst>
              </a:rPr>
              <a:t>και να </a:t>
            </a:r>
            <a:r>
              <a:rPr lang="el-GR" sz="2000" i="1" dirty="0">
                <a:effectLst>
                  <a:outerShdw blurRad="38100" dist="38100" dir="2700000" algn="tl">
                    <a:srgbClr val="000000">
                      <a:alpha val="43137"/>
                    </a:srgbClr>
                  </a:outerShdw>
                </a:effectLst>
              </a:rPr>
              <a:t>προσβάλλουν με αυτήν την επιβολή αθέμιτης διάκρισης από την επίμαχη </a:t>
            </a:r>
            <a:r>
              <a:rPr lang="el-GR" sz="2000" i="1" dirty="0" smtClean="0">
                <a:effectLst>
                  <a:outerShdw blurRad="38100" dist="38100" dir="2700000" algn="tl">
                    <a:srgbClr val="000000">
                      <a:alpha val="43137"/>
                    </a:srgbClr>
                  </a:outerShdw>
                </a:effectLst>
              </a:rPr>
              <a:t>νομοθεσία».</a:t>
            </a:r>
            <a:endParaRPr lang="el-GR" sz="2000" i="1" dirty="0">
              <a:effectLst>
                <a:outerShdw blurRad="38100" dist="38100" dir="2700000" algn="tl">
                  <a:srgbClr val="000000">
                    <a:alpha val="43137"/>
                  </a:srgbClr>
                </a:outerShdw>
              </a:effectLst>
            </a:endParaRPr>
          </a:p>
          <a:p>
            <a:pPr marL="1588" lvl="1" indent="0">
              <a:buClr>
                <a:schemeClr val="bg1"/>
              </a:buClr>
              <a:buNone/>
            </a:pPr>
            <a:endParaRPr lang="el-GR" sz="1800" dirty="0">
              <a:effectLst>
                <a:outerShdw blurRad="38100" dist="38100" dir="2700000" algn="tl">
                  <a:srgbClr val="000000">
                    <a:alpha val="43137"/>
                  </a:srgbClr>
                </a:outerShdw>
              </a:effectLst>
            </a:endParaRPr>
          </a:p>
          <a:p>
            <a:pPr marL="0" indent="0">
              <a:buNone/>
            </a:pPr>
            <a:endParaRPr lang="el-GR" dirty="0"/>
          </a:p>
        </p:txBody>
      </p:sp>
      <p:sp>
        <p:nvSpPr>
          <p:cNvPr id="3" name="Footer Placeholder 2"/>
          <p:cNvSpPr>
            <a:spLocks noGrp="1"/>
          </p:cNvSpPr>
          <p:nvPr>
            <p:ph type="ftr" sz="quarter" idx="11"/>
          </p:nvPr>
        </p:nvSpPr>
        <p:spPr/>
        <p:txBody>
          <a:bodyPr/>
          <a:lstStyle/>
          <a:p>
            <a:r>
              <a:rPr lang="el-GR" dirty="0" smtClean="0">
                <a:solidFill>
                  <a:schemeClr val="bg1"/>
                </a:solidFill>
              </a:rPr>
              <a:t>Σύμφωνο Συμβίωσης</a:t>
            </a:r>
            <a:endParaRPr lang="el-GR" dirty="0">
              <a:solidFill>
                <a:schemeClr val="bg1"/>
              </a:solidFill>
            </a:endParaRPr>
          </a:p>
        </p:txBody>
      </p:sp>
      <p:sp>
        <p:nvSpPr>
          <p:cNvPr id="4" name="Slide Number Placeholder 3"/>
          <p:cNvSpPr>
            <a:spLocks noGrp="1"/>
          </p:cNvSpPr>
          <p:nvPr>
            <p:ph type="sldNum" sz="quarter" idx="12"/>
          </p:nvPr>
        </p:nvSpPr>
        <p:spPr/>
        <p:txBody>
          <a:bodyPr/>
          <a:lstStyle/>
          <a:p>
            <a:r>
              <a:rPr lang="el-GR" dirty="0" smtClean="0">
                <a:solidFill>
                  <a:schemeClr val="bg1"/>
                </a:solidFill>
              </a:rPr>
              <a:t>4</a:t>
            </a:r>
            <a:endParaRPr lang="el-GR" dirty="0">
              <a:solidFill>
                <a:schemeClr val="bg1"/>
              </a:solidFill>
            </a:endParaRPr>
          </a:p>
        </p:txBody>
      </p:sp>
    </p:spTree>
    <p:extLst>
      <p:ext uri="{BB962C8B-B14F-4D97-AF65-F5344CB8AC3E}">
        <p14:creationId xmlns:p14="http://schemas.microsoft.com/office/powerpoint/2010/main" val="2574893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5576" y="476671"/>
            <a:ext cx="7689176" cy="5649491"/>
          </a:xfrm>
        </p:spPr>
        <p:txBody>
          <a:bodyPr>
            <a:normAutofit/>
          </a:bodyPr>
          <a:lstStyle/>
          <a:p>
            <a:pPr marL="0" indent="0">
              <a:buNone/>
            </a:pPr>
            <a:r>
              <a:rPr lang="el-GR" sz="2000" u="sng" dirty="0" smtClean="0">
                <a:effectLst>
                  <a:outerShdw blurRad="38100" dist="38100" dir="2700000" algn="tl">
                    <a:srgbClr val="000000">
                      <a:alpha val="43137"/>
                    </a:srgbClr>
                  </a:outerShdw>
                </a:effectLst>
              </a:rPr>
              <a:t>Επιχειρήματα Εναγόντων (ενδεικτικά)</a:t>
            </a:r>
          </a:p>
          <a:p>
            <a:pPr marL="411480" lvl="1" indent="0">
              <a:buClr>
                <a:schemeClr val="bg1"/>
              </a:buClr>
              <a:buNone/>
            </a:pPr>
            <a:endParaRPr lang="el-GR" sz="1800" dirty="0" smtClean="0">
              <a:effectLst>
                <a:outerShdw blurRad="38100" dist="38100" dir="2700000" algn="tl">
                  <a:srgbClr val="000000">
                    <a:alpha val="43137"/>
                  </a:srgbClr>
                </a:outerShdw>
              </a:effectLst>
            </a:endParaRPr>
          </a:p>
          <a:p>
            <a:pPr lvl="1" algn="just">
              <a:buClr>
                <a:schemeClr val="bg1"/>
              </a:buClr>
              <a:buFont typeface="Wingdings" pitchFamily="2" charset="2"/>
              <a:buChar char="ü"/>
            </a:pPr>
            <a:r>
              <a:rPr lang="el-GR" sz="1900" dirty="0">
                <a:effectLst>
                  <a:outerShdw blurRad="38100" dist="38100" dir="2700000" algn="tl">
                    <a:srgbClr val="000000">
                      <a:alpha val="43137"/>
                    </a:srgbClr>
                  </a:outerShdw>
                </a:effectLst>
              </a:rPr>
              <a:t>Η</a:t>
            </a:r>
            <a:r>
              <a:rPr lang="el-GR" sz="1900" dirty="0" smtClean="0">
                <a:effectLst>
                  <a:outerShdw blurRad="38100" dist="38100" dir="2700000" algn="tl">
                    <a:srgbClr val="000000">
                      <a:alpha val="43137"/>
                    </a:srgbClr>
                  </a:outerShdw>
                </a:effectLst>
              </a:rPr>
              <a:t> </a:t>
            </a:r>
            <a:r>
              <a:rPr lang="el-GR" sz="1900" dirty="0">
                <a:effectLst>
                  <a:outerShdw blurRad="38100" dist="38100" dir="2700000" algn="tl">
                    <a:srgbClr val="000000">
                      <a:alpha val="43137"/>
                    </a:srgbClr>
                  </a:outerShdw>
                </a:effectLst>
              </a:rPr>
              <a:t>επίμαχη νομοθεσία έχει σχεδιαστεί για τη ρύθμιση της </a:t>
            </a:r>
            <a:r>
              <a:rPr lang="el-GR" sz="1900" dirty="0" smtClean="0">
                <a:effectLst>
                  <a:outerShdw blurRad="38100" dist="38100" dir="2700000" algn="tl">
                    <a:srgbClr val="000000">
                      <a:alpha val="43137"/>
                    </a:srgbClr>
                  </a:outerShdw>
                </a:effectLst>
              </a:rPr>
              <a:t>κατάστασης ζευγαριών </a:t>
            </a:r>
            <a:r>
              <a:rPr lang="el-GR" sz="1900" dirty="0">
                <a:effectLst>
                  <a:outerShdw blurRad="38100" dist="38100" dir="2700000" algn="tl">
                    <a:srgbClr val="000000">
                      <a:alpha val="43137"/>
                    </a:srgbClr>
                  </a:outerShdw>
                </a:effectLst>
              </a:rPr>
              <a:t>που δεν επιθυμούν </a:t>
            </a:r>
            <a:r>
              <a:rPr lang="el-GR" sz="1900" dirty="0" smtClean="0">
                <a:effectLst>
                  <a:outerShdw blurRad="38100" dist="38100" dir="2700000" algn="tl">
                    <a:srgbClr val="000000">
                      <a:alpha val="43137"/>
                    </a:srgbClr>
                  </a:outerShdw>
                </a:effectLst>
              </a:rPr>
              <a:t>γάμο, επομένως </a:t>
            </a:r>
            <a:r>
              <a:rPr lang="el-GR" sz="1900" dirty="0">
                <a:effectLst>
                  <a:outerShdw blurRad="38100" dist="38100" dir="2700000" algn="tl">
                    <a:srgbClr val="000000">
                      <a:alpha val="43137"/>
                    </a:srgbClr>
                  </a:outerShdw>
                </a:effectLst>
              </a:rPr>
              <a:t>θεωρούν ότι ο αποκλεισμός τους από το πεδίο εφαρμογής του νόμου δεν είχε κάποια αντικειμενική και εύλογη δικαιολόγηση και για τον λόγο αυτόν εισήγαγε </a:t>
            </a:r>
            <a:r>
              <a:rPr lang="el-GR" sz="1900" b="1" dirty="0">
                <a:effectLst>
                  <a:outerShdw blurRad="38100" dist="38100" dir="2700000" algn="tl">
                    <a:srgbClr val="000000">
                      <a:alpha val="43137"/>
                    </a:srgbClr>
                  </a:outerShdw>
                </a:effectLst>
              </a:rPr>
              <a:t>αρνητική διάκριση</a:t>
            </a:r>
            <a:r>
              <a:rPr lang="el-GR" sz="1900" dirty="0" smtClean="0">
                <a:effectLst>
                  <a:outerShdw blurRad="38100" dist="38100" dir="2700000" algn="tl">
                    <a:srgbClr val="000000">
                      <a:alpha val="43137"/>
                    </a:srgbClr>
                  </a:outerShdw>
                </a:effectLst>
              </a:rPr>
              <a:t>.</a:t>
            </a:r>
          </a:p>
          <a:p>
            <a:pPr lvl="1" algn="just">
              <a:buClr>
                <a:schemeClr val="bg1"/>
              </a:buClr>
              <a:buFont typeface="Wingdings" pitchFamily="2" charset="2"/>
              <a:buChar char="ü"/>
            </a:pPr>
            <a:r>
              <a:rPr lang="el-GR" sz="1900" dirty="0" smtClean="0">
                <a:effectLst>
                  <a:outerShdw blurRad="38100" dist="38100" dir="2700000" algn="tl">
                    <a:srgbClr val="000000">
                      <a:alpha val="43137"/>
                    </a:srgbClr>
                  </a:outerShdw>
                </a:effectLst>
              </a:rPr>
              <a:t>Κάθε </a:t>
            </a:r>
            <a:r>
              <a:rPr lang="el-GR" sz="1900" dirty="0">
                <a:effectLst>
                  <a:outerShdw blurRad="38100" dist="38100" dir="2700000" algn="tl">
                    <a:srgbClr val="000000">
                      <a:alpha val="43137"/>
                    </a:srgbClr>
                  </a:outerShdw>
                </a:effectLst>
              </a:rPr>
              <a:t>αποζημίωση που θα μπορούσε να επιδικαστεί από εσωτερικό δικαστήριο δεν θα αποκαθιστούσε το συναίσθημα </a:t>
            </a:r>
            <a:r>
              <a:rPr lang="el-GR" sz="1900" b="1" dirty="0">
                <a:effectLst>
                  <a:outerShdw blurRad="38100" dist="38100" dir="2700000" algn="tl">
                    <a:srgbClr val="000000">
                      <a:alpha val="43137"/>
                    </a:srgbClr>
                  </a:outerShdw>
                </a:effectLst>
              </a:rPr>
              <a:t>αποκλεισμού και κοινωνικής περιθωριοποίησης </a:t>
            </a:r>
            <a:r>
              <a:rPr lang="el-GR" sz="1900" dirty="0">
                <a:effectLst>
                  <a:outerShdw blurRad="38100" dist="38100" dir="2700000" algn="tl">
                    <a:srgbClr val="000000">
                      <a:alpha val="43137"/>
                    </a:srgbClr>
                  </a:outerShdw>
                </a:effectLst>
              </a:rPr>
              <a:t>που προκαλείται από τον </a:t>
            </a:r>
            <a:r>
              <a:rPr lang="el-GR" sz="1900" dirty="0" smtClean="0">
                <a:effectLst>
                  <a:outerShdw blurRad="38100" dist="38100" dir="2700000" algn="tl">
                    <a:srgbClr val="000000">
                      <a:alpha val="43137"/>
                    </a:srgbClr>
                  </a:outerShdw>
                </a:effectLst>
              </a:rPr>
              <a:t>Ν. 3179/2008.</a:t>
            </a:r>
          </a:p>
          <a:p>
            <a:pPr lvl="1" algn="just">
              <a:buClr>
                <a:schemeClr val="bg1"/>
              </a:buClr>
              <a:buFont typeface="Wingdings" pitchFamily="2" charset="2"/>
              <a:buChar char="ü"/>
            </a:pPr>
            <a:r>
              <a:rPr lang="el-GR" sz="1900" dirty="0" smtClean="0">
                <a:effectLst>
                  <a:outerShdw blurRad="38100" dist="38100" dir="2700000" algn="tl">
                    <a:srgbClr val="000000">
                      <a:alpha val="43137"/>
                    </a:srgbClr>
                  </a:outerShdw>
                </a:effectLst>
              </a:rPr>
              <a:t>Οι </a:t>
            </a:r>
            <a:r>
              <a:rPr lang="el-GR" sz="1900" dirty="0">
                <a:effectLst>
                  <a:outerShdw blurRad="38100" dist="38100" dir="2700000" algn="tl">
                    <a:srgbClr val="000000">
                      <a:alpha val="43137"/>
                    </a:srgbClr>
                  </a:outerShdw>
                </a:effectLst>
              </a:rPr>
              <a:t>προσφεύγοντες αναφέρουν την απόφαση  </a:t>
            </a:r>
            <a:r>
              <a:rPr lang="el-GR" sz="1900" i="1" dirty="0">
                <a:effectLst>
                  <a:outerShdw blurRad="38100" dist="38100" dir="2700000" algn="tl">
                    <a:srgbClr val="000000">
                      <a:alpha val="43137"/>
                    </a:srgbClr>
                  </a:outerShdw>
                </a:effectLst>
              </a:rPr>
              <a:t>Schalk και Kopf κατά Αυστρίας </a:t>
            </a:r>
            <a:r>
              <a:rPr lang="el-GR" sz="1900" b="1" dirty="0">
                <a:effectLst>
                  <a:outerShdw blurRad="38100" dist="38100" dir="2700000" algn="tl">
                    <a:srgbClr val="000000">
                      <a:alpha val="43137"/>
                    </a:srgbClr>
                  </a:outerShdw>
                </a:effectLst>
              </a:rPr>
              <a:t>(αρ. 30141/04, ΕΔΔΑ </a:t>
            </a:r>
            <a:r>
              <a:rPr lang="el-GR" sz="1900" b="1" dirty="0" smtClean="0">
                <a:effectLst>
                  <a:outerShdw blurRad="38100" dist="38100" dir="2700000" algn="tl">
                    <a:srgbClr val="000000">
                      <a:alpha val="43137"/>
                    </a:srgbClr>
                  </a:outerShdw>
                </a:effectLst>
              </a:rPr>
              <a:t>2010)</a:t>
            </a:r>
            <a:r>
              <a:rPr lang="el-GR" sz="1900" dirty="0">
                <a:effectLst>
                  <a:outerShdw blurRad="38100" dist="38100" dir="2700000" algn="tl">
                    <a:srgbClr val="000000">
                      <a:alpha val="43137"/>
                    </a:srgbClr>
                  </a:outerShdw>
                </a:effectLst>
              </a:rPr>
              <a:t> </a:t>
            </a:r>
            <a:r>
              <a:rPr lang="el-GR" sz="1900" dirty="0" smtClean="0">
                <a:effectLst>
                  <a:outerShdw blurRad="38100" dist="38100" dir="2700000" algn="tl">
                    <a:srgbClr val="000000">
                      <a:alpha val="43137"/>
                    </a:srgbClr>
                  </a:outerShdw>
                </a:effectLst>
              </a:rPr>
              <a:t>– αναγνώριση των </a:t>
            </a:r>
            <a:r>
              <a:rPr lang="en-GB" sz="1900" b="1" dirty="0" smtClean="0">
                <a:effectLst>
                  <a:outerShdw blurRad="38100" dist="38100" dir="2700000" algn="tl">
                    <a:srgbClr val="000000">
                      <a:alpha val="43137"/>
                    </a:srgbClr>
                  </a:outerShdw>
                </a:effectLst>
              </a:rPr>
              <a:t>de facto </a:t>
            </a:r>
            <a:r>
              <a:rPr lang="el-GR" sz="1900" dirty="0" smtClean="0">
                <a:effectLst>
                  <a:outerShdw blurRad="38100" dist="38100" dir="2700000" algn="tl">
                    <a:srgbClr val="000000">
                      <a:alpha val="43137"/>
                    </a:srgbClr>
                  </a:outerShdw>
                </a:effectLst>
              </a:rPr>
              <a:t>οικογενειακών σχέσεων όπως τα ομόφυλα ζευγάρια.</a:t>
            </a:r>
            <a:endParaRPr lang="el-GR" sz="1900" dirty="0">
              <a:effectLst>
                <a:outerShdw blurRad="38100" dist="38100" dir="2700000" algn="tl">
                  <a:srgbClr val="000000">
                    <a:alpha val="43137"/>
                  </a:srgbClr>
                </a:outerShdw>
              </a:effectLst>
            </a:endParaRPr>
          </a:p>
          <a:p>
            <a:pPr lvl="1" algn="just">
              <a:buClr>
                <a:schemeClr val="bg1"/>
              </a:buClr>
              <a:buFont typeface="Wingdings" pitchFamily="2" charset="2"/>
              <a:buChar char="ü"/>
            </a:pPr>
            <a:endParaRPr lang="el-GR" sz="1800" dirty="0" smtClean="0">
              <a:effectLst>
                <a:outerShdw blurRad="38100" dist="38100" dir="2700000" algn="tl">
                  <a:srgbClr val="000000">
                    <a:alpha val="43137"/>
                  </a:srgbClr>
                </a:outerShdw>
              </a:effectLst>
            </a:endParaRPr>
          </a:p>
          <a:p>
            <a:pPr lvl="1">
              <a:buClr>
                <a:schemeClr val="bg1"/>
              </a:buClr>
              <a:buFont typeface="Wingdings" pitchFamily="2" charset="2"/>
              <a:buChar char="ü"/>
            </a:pPr>
            <a:endParaRPr lang="el-GR" sz="1800" dirty="0" smtClean="0">
              <a:effectLst>
                <a:outerShdw blurRad="38100" dist="38100" dir="2700000" algn="tl">
                  <a:srgbClr val="000000">
                    <a:alpha val="43137"/>
                  </a:srgbClr>
                </a:outerShdw>
              </a:effectLst>
            </a:endParaRPr>
          </a:p>
        </p:txBody>
      </p:sp>
      <p:sp>
        <p:nvSpPr>
          <p:cNvPr id="3" name="Footer Placeholder 2"/>
          <p:cNvSpPr>
            <a:spLocks noGrp="1"/>
          </p:cNvSpPr>
          <p:nvPr>
            <p:ph type="ftr" sz="quarter" idx="11"/>
          </p:nvPr>
        </p:nvSpPr>
        <p:spPr/>
        <p:txBody>
          <a:bodyPr/>
          <a:lstStyle/>
          <a:p>
            <a:r>
              <a:rPr lang="el-GR" dirty="0" smtClean="0">
                <a:solidFill>
                  <a:schemeClr val="bg1"/>
                </a:solidFill>
              </a:rPr>
              <a:t>Σύμφωνο Συμβίωσης</a:t>
            </a:r>
            <a:endParaRPr lang="el-GR" dirty="0">
              <a:solidFill>
                <a:schemeClr val="bg1"/>
              </a:solidFill>
            </a:endParaRPr>
          </a:p>
        </p:txBody>
      </p:sp>
      <p:sp>
        <p:nvSpPr>
          <p:cNvPr id="4" name="Slide Number Placeholder 3"/>
          <p:cNvSpPr>
            <a:spLocks noGrp="1"/>
          </p:cNvSpPr>
          <p:nvPr>
            <p:ph type="sldNum" sz="quarter" idx="12"/>
          </p:nvPr>
        </p:nvSpPr>
        <p:spPr/>
        <p:txBody>
          <a:bodyPr/>
          <a:lstStyle/>
          <a:p>
            <a:r>
              <a:rPr lang="el-GR" dirty="0" smtClean="0">
                <a:solidFill>
                  <a:schemeClr val="bg1"/>
                </a:solidFill>
              </a:rPr>
              <a:t>5</a:t>
            </a:r>
            <a:endParaRPr lang="el-GR" dirty="0">
              <a:solidFill>
                <a:schemeClr val="bg1"/>
              </a:solidFill>
            </a:endParaRPr>
          </a:p>
        </p:txBody>
      </p:sp>
    </p:spTree>
    <p:extLst>
      <p:ext uri="{BB962C8B-B14F-4D97-AF65-F5344CB8AC3E}">
        <p14:creationId xmlns:p14="http://schemas.microsoft.com/office/powerpoint/2010/main" val="3250376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4" y="476672"/>
            <a:ext cx="7617168" cy="5976663"/>
          </a:xfrm>
        </p:spPr>
        <p:txBody>
          <a:bodyPr>
            <a:normAutofit/>
          </a:bodyPr>
          <a:lstStyle/>
          <a:p>
            <a:pPr marL="0" indent="0">
              <a:buNone/>
            </a:pPr>
            <a:r>
              <a:rPr lang="el-GR" sz="2000" u="sng" dirty="0" smtClean="0">
                <a:effectLst>
                  <a:outerShdw blurRad="38100" dist="38100" dir="2700000" algn="tl">
                    <a:srgbClr val="000000">
                      <a:alpha val="43137"/>
                    </a:srgbClr>
                  </a:outerShdw>
                </a:effectLst>
              </a:rPr>
              <a:t>Κρίση Δικαστηρίου (δέχθηκε την προσφυγή 16 προς 1)</a:t>
            </a:r>
          </a:p>
          <a:p>
            <a:pPr marL="0" indent="0">
              <a:buNone/>
            </a:pPr>
            <a:endParaRPr lang="el-GR" sz="2000" u="sng" dirty="0" smtClean="0">
              <a:effectLst>
                <a:outerShdw blurRad="38100" dist="38100" dir="2700000" algn="tl">
                  <a:srgbClr val="000000">
                    <a:alpha val="43137"/>
                  </a:srgbClr>
                </a:outerShdw>
              </a:effectLst>
            </a:endParaRPr>
          </a:p>
          <a:p>
            <a:pPr lvl="1" algn="just">
              <a:buClr>
                <a:schemeClr val="bg1"/>
              </a:buClr>
              <a:buFont typeface="Wingdings" pitchFamily="2" charset="2"/>
              <a:buChar char="ü"/>
            </a:pPr>
            <a:r>
              <a:rPr lang="el-GR" sz="1800" dirty="0" smtClean="0">
                <a:effectLst>
                  <a:outerShdw blurRad="38100" dist="38100" dir="2700000" algn="tl">
                    <a:srgbClr val="000000">
                      <a:alpha val="43137"/>
                    </a:srgbClr>
                  </a:outerShdw>
                </a:effectLst>
              </a:rPr>
              <a:t>Ο </a:t>
            </a:r>
            <a:r>
              <a:rPr lang="el-GR" sz="1800" dirty="0">
                <a:effectLst>
                  <a:outerShdw blurRad="38100" dist="38100" dir="2700000" algn="tl">
                    <a:srgbClr val="000000">
                      <a:alpha val="43137"/>
                    </a:srgbClr>
                  </a:outerShdw>
                </a:effectLst>
              </a:rPr>
              <a:t>σεξουαλικός προσανατολισμός </a:t>
            </a:r>
            <a:r>
              <a:rPr lang="el-GR" sz="1800" dirty="0" smtClean="0">
                <a:effectLst>
                  <a:outerShdw blurRad="38100" dist="38100" dir="2700000" algn="tl">
                    <a:srgbClr val="000000">
                      <a:alpha val="43137"/>
                    </a:srgbClr>
                  </a:outerShdw>
                </a:effectLst>
              </a:rPr>
              <a:t>αποτελεί έννοια που υπάγεται στο </a:t>
            </a:r>
            <a:r>
              <a:rPr lang="el-GR" sz="1800" b="1" dirty="0">
                <a:effectLst>
                  <a:outerShdw blurRad="38100" dist="38100" dir="2700000" algn="tl">
                    <a:srgbClr val="000000">
                      <a:alpha val="43137"/>
                    </a:srgbClr>
                  </a:outerShdw>
                </a:effectLst>
              </a:rPr>
              <a:t>ά</a:t>
            </a:r>
            <a:r>
              <a:rPr lang="el-GR" sz="1800" b="1" dirty="0" smtClean="0">
                <a:effectLst>
                  <a:outerShdw blurRad="38100" dist="38100" dir="2700000" algn="tl">
                    <a:srgbClr val="000000">
                      <a:alpha val="43137"/>
                    </a:srgbClr>
                  </a:outerShdw>
                </a:effectLst>
              </a:rPr>
              <a:t>ρθρο </a:t>
            </a:r>
            <a:r>
              <a:rPr lang="el-GR" sz="1800" b="1" dirty="0">
                <a:effectLst>
                  <a:outerShdw blurRad="38100" dist="38100" dir="2700000" algn="tl">
                    <a:srgbClr val="000000">
                      <a:alpha val="43137"/>
                    </a:srgbClr>
                  </a:outerShdw>
                </a:effectLst>
              </a:rPr>
              <a:t>14. </a:t>
            </a:r>
            <a:endParaRPr lang="el-GR" sz="1800" b="1" dirty="0" smtClean="0">
              <a:effectLst>
                <a:outerShdw blurRad="38100" dist="38100" dir="2700000" algn="tl">
                  <a:srgbClr val="000000">
                    <a:alpha val="43137"/>
                  </a:srgbClr>
                </a:outerShdw>
              </a:effectLst>
            </a:endParaRPr>
          </a:p>
          <a:p>
            <a:pPr lvl="1" algn="just">
              <a:buClr>
                <a:schemeClr val="bg1"/>
              </a:buClr>
              <a:buFont typeface="Wingdings" pitchFamily="2" charset="2"/>
              <a:buChar char="ü"/>
            </a:pPr>
            <a:r>
              <a:rPr lang="el-GR" sz="1800" dirty="0" smtClean="0">
                <a:effectLst>
                  <a:outerShdw blurRad="38100" dist="38100" dir="2700000" algn="tl">
                    <a:srgbClr val="000000">
                      <a:alpha val="43137"/>
                    </a:srgbClr>
                  </a:outerShdw>
                </a:effectLst>
              </a:rPr>
              <a:t>Το </a:t>
            </a:r>
            <a:r>
              <a:rPr lang="el-GR" sz="1800" b="1" dirty="0" smtClean="0">
                <a:effectLst>
                  <a:outerShdw blurRad="38100" dist="38100" dir="2700000" algn="tl">
                    <a:srgbClr val="000000">
                      <a:alpha val="43137"/>
                    </a:srgbClr>
                  </a:outerShdw>
                </a:effectLst>
              </a:rPr>
              <a:t>άρθρο </a:t>
            </a:r>
            <a:r>
              <a:rPr lang="el-GR" sz="1800" b="1" dirty="0">
                <a:effectLst>
                  <a:outerShdw blurRad="38100" dist="38100" dir="2700000" algn="tl">
                    <a:srgbClr val="000000">
                      <a:alpha val="43137"/>
                    </a:srgbClr>
                  </a:outerShdw>
                </a:effectLst>
              </a:rPr>
              <a:t>1</a:t>
            </a:r>
            <a:r>
              <a:rPr lang="el-GR" sz="1800" dirty="0">
                <a:effectLst>
                  <a:outerShdw blurRad="38100" dist="38100" dir="2700000" algn="tl">
                    <a:srgbClr val="000000">
                      <a:alpha val="43137"/>
                    </a:srgbClr>
                  </a:outerShdw>
                </a:effectLst>
              </a:rPr>
              <a:t> </a:t>
            </a:r>
            <a:r>
              <a:rPr lang="el-GR" sz="1800" dirty="0" smtClean="0">
                <a:effectLst>
                  <a:outerShdw blurRad="38100" dist="38100" dir="2700000" algn="tl">
                    <a:srgbClr val="000000">
                      <a:alpha val="43137"/>
                    </a:srgbClr>
                  </a:outerShdw>
                </a:effectLst>
              </a:rPr>
              <a:t>Ν. 3719/2008 </a:t>
            </a:r>
            <a:r>
              <a:rPr lang="el-GR" sz="1800" dirty="0">
                <a:effectLst>
                  <a:outerShdw blurRad="38100" dist="38100" dir="2700000" algn="tl">
                    <a:srgbClr val="000000">
                      <a:alpha val="43137"/>
                    </a:srgbClr>
                  </a:outerShdw>
                </a:effectLst>
              </a:rPr>
              <a:t>περιορίζει ρητά </a:t>
            </a:r>
            <a:r>
              <a:rPr lang="el-GR" sz="1800" dirty="0" smtClean="0">
                <a:effectLst>
                  <a:outerShdw blurRad="38100" dist="38100" dir="2700000" algn="tl">
                    <a:srgbClr val="000000">
                      <a:alpha val="43137"/>
                    </a:srgbClr>
                  </a:outerShdw>
                </a:effectLst>
              </a:rPr>
              <a:t>τη δυνατότητα </a:t>
            </a:r>
            <a:r>
              <a:rPr lang="el-GR" sz="1800" dirty="0">
                <a:effectLst>
                  <a:outerShdw blurRad="38100" dist="38100" dir="2700000" algn="tl">
                    <a:srgbClr val="000000">
                      <a:alpha val="43137"/>
                    </a:srgbClr>
                  </a:outerShdw>
                </a:effectLst>
              </a:rPr>
              <a:t>σύναψης συμφώνου </a:t>
            </a:r>
            <a:r>
              <a:rPr lang="el-GR" sz="1800" dirty="0" smtClean="0">
                <a:effectLst>
                  <a:outerShdw blurRad="38100" dist="38100" dir="2700000" algn="tl">
                    <a:srgbClr val="000000">
                      <a:alpha val="43137"/>
                    </a:srgbClr>
                  </a:outerShdw>
                </a:effectLst>
              </a:rPr>
              <a:t>στα </a:t>
            </a:r>
            <a:r>
              <a:rPr lang="el-GR" sz="1800" dirty="0">
                <a:effectLst>
                  <a:outerShdw blurRad="38100" dist="38100" dir="2700000" algn="tl">
                    <a:srgbClr val="000000">
                      <a:alpha val="43137"/>
                    </a:srgbClr>
                  </a:outerShdw>
                </a:effectLst>
              </a:rPr>
              <a:t>ετερόφυλα </a:t>
            </a:r>
            <a:r>
              <a:rPr lang="el-GR" sz="1800" dirty="0" smtClean="0">
                <a:effectLst>
                  <a:outerShdw blurRad="38100" dist="38100" dir="2700000" algn="tl">
                    <a:srgbClr val="000000">
                      <a:alpha val="43137"/>
                    </a:srgbClr>
                  </a:outerShdw>
                </a:effectLst>
              </a:rPr>
              <a:t>ζεύγη - εισάγεται διαφορετική </a:t>
            </a:r>
            <a:r>
              <a:rPr lang="el-GR" sz="1800" dirty="0">
                <a:effectLst>
                  <a:outerShdw blurRad="38100" dist="38100" dir="2700000" algn="tl">
                    <a:srgbClr val="000000">
                      <a:alpha val="43137"/>
                    </a:srgbClr>
                  </a:outerShdw>
                </a:effectLst>
              </a:rPr>
              <a:t>μεταχείριση </a:t>
            </a:r>
            <a:r>
              <a:rPr lang="el-GR" sz="1800" dirty="0" smtClean="0">
                <a:effectLst>
                  <a:outerShdw blurRad="38100" dist="38100" dir="2700000" algn="tl">
                    <a:srgbClr val="000000">
                      <a:alpha val="43137"/>
                    </a:srgbClr>
                  </a:outerShdw>
                </a:effectLst>
              </a:rPr>
              <a:t>β</a:t>
            </a:r>
            <a:r>
              <a:rPr lang="en-GB" sz="1800" dirty="0" smtClean="0">
                <a:effectLst>
                  <a:outerShdw blurRad="38100" dist="38100" dir="2700000" algn="tl">
                    <a:srgbClr val="000000">
                      <a:alpha val="43137"/>
                    </a:srgbClr>
                  </a:outerShdw>
                </a:effectLst>
              </a:rPr>
              <a:t>a</a:t>
            </a:r>
            <a:r>
              <a:rPr lang="el-GR" sz="1800" dirty="0" smtClean="0">
                <a:effectLst>
                  <a:outerShdw blurRad="38100" dist="38100" dir="2700000" algn="tl">
                    <a:srgbClr val="000000">
                      <a:alpha val="43137"/>
                    </a:srgbClr>
                  </a:outerShdw>
                </a:effectLst>
              </a:rPr>
              <a:t>σιζόμενη στον σεξουαλικό προσανατολισμό.</a:t>
            </a:r>
          </a:p>
          <a:p>
            <a:pPr lvl="1" algn="just">
              <a:buClr>
                <a:schemeClr val="bg1"/>
              </a:buClr>
              <a:buFont typeface="Wingdings" pitchFamily="2" charset="2"/>
              <a:buChar char="ü"/>
            </a:pPr>
            <a:r>
              <a:rPr lang="el-GR" sz="1800" dirty="0" smtClean="0">
                <a:effectLst>
                  <a:outerShdw blurRad="38100" dist="38100" dir="2700000" algn="tl">
                    <a:srgbClr val="000000">
                      <a:alpha val="43137"/>
                    </a:srgbClr>
                  </a:outerShdw>
                </a:effectLst>
              </a:rPr>
              <a:t>Η επέκταση του συμφώνου στα ομόφυλα </a:t>
            </a:r>
            <a:r>
              <a:rPr lang="el-GR" sz="1800" dirty="0">
                <a:effectLst>
                  <a:outerShdw blurRad="38100" dist="38100" dir="2700000" algn="tl">
                    <a:srgbClr val="000000">
                      <a:alpha val="43137"/>
                    </a:srgbClr>
                  </a:outerShdw>
                </a:effectLst>
              </a:rPr>
              <a:t>ζευγάρια θα επέτρεπε σε αυτά να ρυθμίζουν ζητήματα που αφορούν την περιουσία,την διατροφή και την κληρονομιά </a:t>
            </a:r>
            <a:r>
              <a:rPr lang="el-GR" sz="1800" dirty="0" smtClean="0">
                <a:effectLst>
                  <a:outerShdw blurRad="38100" dist="38100" dir="2700000" algn="tl">
                    <a:srgbClr val="000000">
                      <a:alpha val="43137"/>
                    </a:srgbClr>
                  </a:outerShdw>
                </a:effectLst>
              </a:rPr>
              <a:t>βασιζόμενοι </a:t>
            </a:r>
            <a:r>
              <a:rPr lang="el-GR" sz="1800" dirty="0">
                <a:effectLst>
                  <a:outerShdw blurRad="38100" dist="38100" dir="2700000" algn="tl">
                    <a:srgbClr val="000000">
                      <a:alpha val="43137"/>
                    </a:srgbClr>
                  </a:outerShdw>
                </a:effectLst>
              </a:rPr>
              <a:t>σε νομικούς κανόνες που διέπουν την </a:t>
            </a:r>
            <a:r>
              <a:rPr lang="el-GR" sz="1800" dirty="0" smtClean="0">
                <a:effectLst>
                  <a:outerShdw blurRad="38100" dist="38100" dir="2700000" algn="tl">
                    <a:srgbClr val="000000">
                      <a:alpha val="43137"/>
                    </a:srgbClr>
                  </a:outerShdw>
                </a:effectLst>
              </a:rPr>
              <a:t>πολιτική ένωση.</a:t>
            </a:r>
          </a:p>
          <a:p>
            <a:pPr lvl="1" algn="just">
              <a:buClr>
                <a:schemeClr val="bg1"/>
              </a:buClr>
              <a:buFont typeface="Wingdings" pitchFamily="2" charset="2"/>
              <a:buChar char="ü"/>
            </a:pPr>
            <a:r>
              <a:rPr lang="el-GR" sz="1800" dirty="0">
                <a:effectLst>
                  <a:outerShdw blurRad="38100" dist="38100" dir="2700000" algn="tl">
                    <a:srgbClr val="000000">
                      <a:alpha val="43137"/>
                    </a:srgbClr>
                  </a:outerShdw>
                </a:effectLst>
              </a:rPr>
              <a:t>Τ</a:t>
            </a:r>
            <a:r>
              <a:rPr lang="el-GR" sz="1800" dirty="0" smtClean="0">
                <a:effectLst>
                  <a:outerShdw blurRad="38100" dist="38100" dir="2700000" algn="tl">
                    <a:srgbClr val="000000">
                      <a:alpha val="43137"/>
                    </a:srgbClr>
                  </a:outerShdw>
                </a:effectLst>
              </a:rPr>
              <a:t>α </a:t>
            </a:r>
            <a:r>
              <a:rPr lang="el-GR" sz="1800" dirty="0">
                <a:effectLst>
                  <a:outerShdw blurRad="38100" dist="38100" dir="2700000" algn="tl">
                    <a:srgbClr val="000000">
                      <a:alpha val="43137"/>
                    </a:srgbClr>
                  </a:outerShdw>
                </a:effectLst>
              </a:rPr>
              <a:t>ομόφυλα ζευγάρια έχουν ένα ιδιαίτερο συμφέρον να μπορούν να συνάψουν αστική </a:t>
            </a:r>
            <a:r>
              <a:rPr lang="el-GR" sz="1800" dirty="0" smtClean="0">
                <a:effectLst>
                  <a:outerShdw blurRad="38100" dist="38100" dir="2700000" algn="tl">
                    <a:srgbClr val="000000">
                      <a:alpha val="43137"/>
                    </a:srgbClr>
                  </a:outerShdw>
                </a:effectLst>
              </a:rPr>
              <a:t>ένωση καθώς θα αποτελούσε τη μοναδική βάση </a:t>
            </a:r>
            <a:r>
              <a:rPr lang="el-GR" sz="1800" dirty="0">
                <a:effectLst>
                  <a:outerShdw blurRad="38100" dist="38100" dir="2700000" algn="tl">
                    <a:srgbClr val="000000">
                      <a:alpha val="43137"/>
                    </a:srgbClr>
                  </a:outerShdw>
                </a:effectLst>
              </a:rPr>
              <a:t>στο Ελληνικό δίκαιο για την νομική αναγνώριση των σχέσεών τους</a:t>
            </a:r>
            <a:r>
              <a:rPr lang="el-GR" sz="1800" dirty="0" smtClean="0">
                <a:effectLst>
                  <a:outerShdw blurRad="38100" dist="38100" dir="2700000" algn="tl">
                    <a:srgbClr val="000000">
                      <a:alpha val="43137"/>
                    </a:srgbClr>
                  </a:outerShdw>
                </a:effectLst>
              </a:rPr>
              <a:t>.</a:t>
            </a:r>
          </a:p>
          <a:p>
            <a:pPr lvl="1" algn="just">
              <a:buClr>
                <a:schemeClr val="bg1"/>
              </a:buClr>
              <a:buFont typeface="Wingdings" pitchFamily="2" charset="2"/>
              <a:buChar char="ü"/>
            </a:pPr>
            <a:r>
              <a:rPr lang="el-GR" sz="1800" dirty="0" smtClean="0">
                <a:effectLst>
                  <a:outerShdw blurRad="38100" dist="38100" dir="2700000" algn="tl">
                    <a:srgbClr val="000000">
                      <a:alpha val="43137"/>
                    </a:srgbClr>
                  </a:outerShdw>
                </a:effectLst>
              </a:rPr>
              <a:t>Υπάρχει μια αναπτυσσόμενη τάση στην Ευρώπη για </a:t>
            </a:r>
            <a:r>
              <a:rPr lang="el-GR" sz="1800" dirty="0">
                <a:effectLst>
                  <a:outerShdw blurRad="38100" dist="38100" dir="2700000" algn="tl">
                    <a:srgbClr val="000000">
                      <a:alpha val="43137"/>
                    </a:srgbClr>
                  </a:outerShdw>
                </a:effectLst>
              </a:rPr>
              <a:t>την εισαγωγή μορφών νομικής αναγνώρισης </a:t>
            </a:r>
            <a:r>
              <a:rPr lang="el-GR" sz="1800" dirty="0" smtClean="0">
                <a:effectLst>
                  <a:outerShdw blurRad="38100" dist="38100" dir="2700000" algn="tl">
                    <a:srgbClr val="000000">
                      <a:alpha val="43137"/>
                    </a:srgbClr>
                  </a:outerShdw>
                </a:effectLst>
              </a:rPr>
              <a:t>των ομόφυλων σχέσεων.</a:t>
            </a:r>
            <a:endParaRPr lang="el-GR" sz="1800" dirty="0">
              <a:effectLst>
                <a:outerShdw blurRad="38100" dist="38100" dir="2700000" algn="tl">
                  <a:srgbClr val="000000">
                    <a:alpha val="43137"/>
                  </a:srgbClr>
                </a:outerShdw>
              </a:effectLst>
            </a:endParaRPr>
          </a:p>
          <a:p>
            <a:pPr lvl="1" algn="just">
              <a:buClr>
                <a:schemeClr val="bg1"/>
              </a:buClr>
              <a:buFont typeface="Wingdings" pitchFamily="2" charset="2"/>
              <a:buChar char="ü"/>
            </a:pPr>
            <a:endParaRPr lang="el-GR" sz="1800" dirty="0" smtClean="0">
              <a:effectLst>
                <a:outerShdw blurRad="38100" dist="38100" dir="2700000" algn="tl">
                  <a:srgbClr val="000000">
                    <a:alpha val="43137"/>
                  </a:srgbClr>
                </a:outerShdw>
              </a:effectLst>
            </a:endParaRPr>
          </a:p>
          <a:p>
            <a:pPr marL="0" indent="0">
              <a:buNone/>
            </a:pPr>
            <a:endParaRPr lang="el-GR" sz="2000" u="sng" dirty="0" smtClean="0"/>
          </a:p>
          <a:p>
            <a:pPr marL="0" indent="0">
              <a:buNone/>
            </a:pPr>
            <a:endParaRPr lang="el-GR" sz="2000" u="sng" dirty="0"/>
          </a:p>
        </p:txBody>
      </p:sp>
      <p:sp>
        <p:nvSpPr>
          <p:cNvPr id="3" name="Footer Placeholder 2"/>
          <p:cNvSpPr>
            <a:spLocks noGrp="1"/>
          </p:cNvSpPr>
          <p:nvPr>
            <p:ph type="ftr" sz="quarter" idx="11"/>
          </p:nvPr>
        </p:nvSpPr>
        <p:spPr/>
        <p:txBody>
          <a:bodyPr/>
          <a:lstStyle/>
          <a:p>
            <a:r>
              <a:rPr lang="el-GR" dirty="0" smtClean="0">
                <a:solidFill>
                  <a:schemeClr val="bg1"/>
                </a:solidFill>
              </a:rPr>
              <a:t>Σύμφωνο Συμβίωσης</a:t>
            </a:r>
            <a:endParaRPr lang="el-GR" dirty="0">
              <a:solidFill>
                <a:schemeClr val="bg1"/>
              </a:solidFill>
            </a:endParaRPr>
          </a:p>
        </p:txBody>
      </p:sp>
      <p:sp>
        <p:nvSpPr>
          <p:cNvPr id="4" name="Slide Number Placeholder 3"/>
          <p:cNvSpPr>
            <a:spLocks noGrp="1"/>
          </p:cNvSpPr>
          <p:nvPr>
            <p:ph type="sldNum" sz="quarter" idx="12"/>
          </p:nvPr>
        </p:nvSpPr>
        <p:spPr/>
        <p:txBody>
          <a:bodyPr/>
          <a:lstStyle/>
          <a:p>
            <a:r>
              <a:rPr lang="el-GR" dirty="0" smtClean="0">
                <a:solidFill>
                  <a:schemeClr val="bg1"/>
                </a:solidFill>
              </a:rPr>
              <a:t>6</a:t>
            </a:r>
            <a:endParaRPr lang="el-GR" dirty="0">
              <a:solidFill>
                <a:schemeClr val="bg1"/>
              </a:solidFill>
            </a:endParaRPr>
          </a:p>
        </p:txBody>
      </p:sp>
    </p:spTree>
    <p:extLst>
      <p:ext uri="{BB962C8B-B14F-4D97-AF65-F5344CB8AC3E}">
        <p14:creationId xmlns:p14="http://schemas.microsoft.com/office/powerpoint/2010/main" val="147132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688490" y="980728"/>
            <a:ext cx="7756263" cy="216024"/>
          </a:xfrm>
        </p:spPr>
        <p:txBody>
          <a:bodyPr/>
          <a:lstStyle/>
          <a:p>
            <a:r>
              <a:rPr lang="en-US" sz="2800" dirty="0" smtClean="0">
                <a:solidFill>
                  <a:schemeClr val="tx1"/>
                </a:solidFill>
                <a:effectLst>
                  <a:outerShdw blurRad="38100" dist="38100" dir="2700000" algn="tl">
                    <a:srgbClr val="000000">
                      <a:alpha val="43137"/>
                    </a:srgbClr>
                  </a:outerShdw>
                </a:effectLst>
              </a:rPr>
              <a:t>IV. </a:t>
            </a:r>
            <a:r>
              <a:rPr lang="el-GR" sz="2800" dirty="0" smtClean="0">
                <a:solidFill>
                  <a:schemeClr val="tx1"/>
                </a:solidFill>
                <a:effectLst>
                  <a:outerShdw blurRad="38100" dist="38100" dir="2700000" algn="tl">
                    <a:srgbClr val="000000">
                      <a:alpha val="43137"/>
                    </a:srgbClr>
                  </a:outerShdw>
                </a:effectLst>
              </a:rPr>
              <a:t>Ν</a:t>
            </a:r>
            <a:r>
              <a:rPr lang="el-GR" sz="2800" dirty="0">
                <a:solidFill>
                  <a:schemeClr val="tx1"/>
                </a:solidFill>
                <a:effectLst>
                  <a:outerShdw blurRad="38100" dist="38100" dir="2700000" algn="tl">
                    <a:srgbClr val="000000">
                      <a:alpha val="43137"/>
                    </a:srgbClr>
                  </a:outerShdw>
                </a:effectLst>
              </a:rPr>
              <a:t>. 4356/2015 – Παρουσίαση</a:t>
            </a:r>
            <a:br>
              <a:rPr lang="el-GR" sz="2800" dirty="0">
                <a:solidFill>
                  <a:schemeClr val="tx1"/>
                </a:solidFill>
                <a:effectLst>
                  <a:outerShdw blurRad="38100" dist="38100" dir="2700000" algn="tl">
                    <a:srgbClr val="000000">
                      <a:alpha val="43137"/>
                    </a:srgbClr>
                  </a:outerShdw>
                </a:effectLst>
              </a:rPr>
            </a:br>
            <a:r>
              <a:rPr lang="el-GR" sz="2800" dirty="0">
                <a:solidFill>
                  <a:schemeClr val="tx1"/>
                </a:solidFill>
                <a:effectLst>
                  <a:outerShdw blurRad="38100" dist="38100" dir="2700000" algn="tl">
                    <a:srgbClr val="000000">
                      <a:alpha val="43137"/>
                    </a:srgbClr>
                  </a:outerShdw>
                </a:effectLst>
              </a:rPr>
              <a:t/>
            </a:r>
            <a:br>
              <a:rPr lang="el-GR" sz="2800" dirty="0">
                <a:solidFill>
                  <a:schemeClr val="tx1"/>
                </a:solidFill>
                <a:effectLst>
                  <a:outerShdw blurRad="38100" dist="38100" dir="2700000" algn="tl">
                    <a:srgbClr val="000000">
                      <a:alpha val="43137"/>
                    </a:srgbClr>
                  </a:outerShdw>
                </a:effectLst>
              </a:rPr>
            </a:br>
            <a:endParaRPr lang="el-GR" sz="2800" dirty="0"/>
          </a:p>
        </p:txBody>
      </p:sp>
      <p:sp>
        <p:nvSpPr>
          <p:cNvPr id="4" name="Content Placeholder 3"/>
          <p:cNvSpPr>
            <a:spLocks noGrp="1"/>
          </p:cNvSpPr>
          <p:nvPr>
            <p:ph sz="quarter" idx="13"/>
          </p:nvPr>
        </p:nvSpPr>
        <p:spPr>
          <a:xfrm>
            <a:off x="685800" y="1124744"/>
            <a:ext cx="3803904" cy="4992592"/>
          </a:xfrm>
        </p:spPr>
        <p:txBody>
          <a:bodyPr/>
          <a:lstStyle/>
          <a:p>
            <a:pPr marL="0" indent="0" algn="ctr">
              <a:buNone/>
            </a:pPr>
            <a:r>
              <a:rPr lang="el-GR" sz="2000" u="sng" dirty="0" smtClean="0">
                <a:effectLst>
                  <a:outerShdw blurRad="38100" dist="38100" dir="2700000" algn="tl">
                    <a:srgbClr val="000000">
                      <a:alpha val="43137"/>
                    </a:srgbClr>
                  </a:outerShdw>
                </a:effectLst>
              </a:rPr>
              <a:t>Ουσιαστικές Προϋποθέσεις</a:t>
            </a:r>
          </a:p>
          <a:p>
            <a:pPr marL="0" indent="0" algn="ctr">
              <a:buNone/>
            </a:pPr>
            <a:endParaRPr lang="el-GR" sz="2000" u="sng" dirty="0" smtClean="0">
              <a:effectLst>
                <a:outerShdw blurRad="38100" dist="38100" dir="2700000" algn="tl">
                  <a:srgbClr val="000000">
                    <a:alpha val="43137"/>
                  </a:srgbClr>
                </a:outerShdw>
              </a:effectLst>
            </a:endParaRPr>
          </a:p>
          <a:p>
            <a:pPr>
              <a:buClrTx/>
              <a:buFont typeface="Wingdings" pitchFamily="2" charset="2"/>
              <a:buChar char="Ø"/>
            </a:pPr>
            <a:r>
              <a:rPr lang="el-GR" sz="2000" dirty="0">
                <a:effectLst>
                  <a:outerShdw blurRad="38100" dist="38100" dir="2700000" algn="tl">
                    <a:srgbClr val="000000">
                      <a:alpha val="43137"/>
                    </a:srgbClr>
                  </a:outerShdw>
                </a:effectLst>
              </a:rPr>
              <a:t>π</a:t>
            </a:r>
            <a:r>
              <a:rPr lang="el-GR" sz="2000" dirty="0" smtClean="0">
                <a:effectLst>
                  <a:outerShdw blurRad="38100" dist="38100" dir="2700000" algn="tl">
                    <a:srgbClr val="000000">
                      <a:alpha val="43137"/>
                    </a:srgbClr>
                  </a:outerShdw>
                </a:effectLst>
              </a:rPr>
              <a:t>λήρης δικαιοπρακτική ικανότητα </a:t>
            </a:r>
            <a:r>
              <a:rPr lang="el-GR" sz="2000" i="1" dirty="0" smtClean="0">
                <a:effectLst>
                  <a:outerShdw blurRad="38100" dist="38100" dir="2700000" algn="tl">
                    <a:srgbClr val="000000">
                      <a:alpha val="43137"/>
                    </a:srgbClr>
                  </a:outerShdw>
                </a:effectLst>
              </a:rPr>
              <a:t>(ανεξαρτήτως φύλου)</a:t>
            </a:r>
          </a:p>
          <a:p>
            <a:pPr marL="0" indent="0" algn="ctr">
              <a:buClrTx/>
              <a:buNone/>
            </a:pPr>
            <a:endParaRPr lang="el-GR" sz="2000" dirty="0">
              <a:effectLst>
                <a:outerShdw blurRad="38100" dist="38100" dir="2700000" algn="tl">
                  <a:srgbClr val="000000">
                    <a:alpha val="43137"/>
                  </a:srgbClr>
                </a:outerShdw>
              </a:effectLst>
            </a:endParaRPr>
          </a:p>
          <a:p>
            <a:pPr marL="0" indent="0" algn="ctr">
              <a:buClrTx/>
              <a:buNone/>
            </a:pPr>
            <a:r>
              <a:rPr lang="el-GR" sz="2000" u="sng" dirty="0" smtClean="0">
                <a:effectLst>
                  <a:outerShdw blurRad="38100" dist="38100" dir="2700000" algn="tl">
                    <a:srgbClr val="000000">
                      <a:alpha val="43137"/>
                    </a:srgbClr>
                  </a:outerShdw>
                </a:effectLst>
              </a:rPr>
              <a:t>Τυπικές Προϋπόθεσεις</a:t>
            </a:r>
          </a:p>
          <a:p>
            <a:pPr marL="0" indent="0" algn="ctr">
              <a:buClrTx/>
              <a:buNone/>
            </a:pPr>
            <a:endParaRPr lang="el-GR" sz="2000" u="sng" dirty="0">
              <a:effectLst>
                <a:outerShdw blurRad="38100" dist="38100" dir="2700000" algn="tl">
                  <a:srgbClr val="000000">
                    <a:alpha val="43137"/>
                  </a:srgbClr>
                </a:outerShdw>
              </a:effectLst>
            </a:endParaRPr>
          </a:p>
          <a:p>
            <a:pPr>
              <a:buClrTx/>
              <a:buFont typeface="Wingdings" pitchFamily="2" charset="2"/>
              <a:buChar char="Ø"/>
            </a:pPr>
            <a:r>
              <a:rPr lang="el-GR" sz="2000" dirty="0">
                <a:effectLst>
                  <a:outerShdw blurRad="38100" dist="38100" dir="2700000" algn="tl">
                    <a:srgbClr val="000000">
                      <a:alpha val="43137"/>
                    </a:srgbClr>
                  </a:outerShdw>
                </a:effectLst>
              </a:rPr>
              <a:t>σ</a:t>
            </a:r>
            <a:r>
              <a:rPr lang="el-GR" sz="2000" dirty="0" smtClean="0">
                <a:effectLst>
                  <a:outerShdw blurRad="38100" dist="38100" dir="2700000" algn="tl">
                    <a:srgbClr val="000000">
                      <a:alpha val="43137"/>
                    </a:srgbClr>
                  </a:outerShdw>
                </a:effectLst>
              </a:rPr>
              <a:t>υμβολαιογραφικό έγγραφο</a:t>
            </a:r>
          </a:p>
          <a:p>
            <a:pPr>
              <a:buClrTx/>
              <a:buFont typeface="Wingdings" pitchFamily="2" charset="2"/>
              <a:buChar char="Ø"/>
            </a:pPr>
            <a:r>
              <a:rPr lang="el-GR" sz="2000" dirty="0">
                <a:effectLst>
                  <a:outerShdw blurRad="38100" dist="38100" dir="2700000" algn="tl">
                    <a:srgbClr val="000000">
                      <a:alpha val="43137"/>
                    </a:srgbClr>
                  </a:outerShdw>
                </a:effectLst>
              </a:rPr>
              <a:t>α</a:t>
            </a:r>
            <a:r>
              <a:rPr lang="el-GR" sz="2000" dirty="0" smtClean="0">
                <a:effectLst>
                  <a:outerShdw blurRad="38100" dist="38100" dir="2700000" algn="tl">
                    <a:srgbClr val="000000">
                      <a:alpha val="43137"/>
                    </a:srgbClr>
                  </a:outerShdw>
                </a:effectLst>
              </a:rPr>
              <a:t>υτοπρόσωπη κατάρτιση ενώπιον συμβολαιογράφου</a:t>
            </a:r>
          </a:p>
          <a:p>
            <a:pPr>
              <a:buClrTx/>
              <a:buFont typeface="Wingdings" pitchFamily="2" charset="2"/>
              <a:buChar char="Ø"/>
            </a:pPr>
            <a:endParaRPr lang="el-GR" sz="2000" dirty="0" smtClean="0">
              <a:effectLst>
                <a:outerShdw blurRad="38100" dist="38100" dir="2700000" algn="tl">
                  <a:srgbClr val="000000">
                    <a:alpha val="43137"/>
                  </a:srgbClr>
                </a:outerShdw>
              </a:effectLst>
            </a:endParaRPr>
          </a:p>
          <a:p>
            <a:pPr marL="0" indent="0">
              <a:buClrTx/>
              <a:buNone/>
            </a:pPr>
            <a:endParaRPr lang="el-GR" dirty="0">
              <a:effectLst>
                <a:outerShdw blurRad="38100" dist="38100" dir="2700000" algn="tl">
                  <a:srgbClr val="000000">
                    <a:alpha val="43137"/>
                  </a:srgbClr>
                </a:outerShdw>
              </a:effectLst>
            </a:endParaRPr>
          </a:p>
        </p:txBody>
      </p:sp>
      <p:sp>
        <p:nvSpPr>
          <p:cNvPr id="5" name="Content Placeholder 4"/>
          <p:cNvSpPr>
            <a:spLocks noGrp="1"/>
          </p:cNvSpPr>
          <p:nvPr>
            <p:ph sz="quarter" idx="14"/>
          </p:nvPr>
        </p:nvSpPr>
        <p:spPr>
          <a:xfrm>
            <a:off x="4645151" y="1124744"/>
            <a:ext cx="3803904" cy="5400600"/>
          </a:xfrm>
        </p:spPr>
        <p:txBody>
          <a:bodyPr>
            <a:normAutofit fontScale="92500" lnSpcReduction="10000"/>
          </a:bodyPr>
          <a:lstStyle/>
          <a:p>
            <a:pPr marL="0" indent="0" algn="ctr">
              <a:buNone/>
            </a:pPr>
            <a:r>
              <a:rPr lang="el-GR" sz="2200" u="sng" dirty="0" smtClean="0">
                <a:effectLst>
                  <a:outerShdw blurRad="38100" dist="38100" dir="2700000" algn="tl">
                    <a:srgbClr val="000000">
                      <a:alpha val="43137"/>
                    </a:srgbClr>
                  </a:outerShdw>
                </a:effectLst>
              </a:rPr>
              <a:t>Κωλύματα</a:t>
            </a:r>
            <a:endParaRPr lang="el-GR" sz="2200" u="sng" dirty="0">
              <a:effectLst>
                <a:outerShdw blurRad="38100" dist="38100" dir="2700000" algn="tl">
                  <a:srgbClr val="000000">
                    <a:alpha val="43137"/>
                  </a:srgbClr>
                </a:outerShdw>
              </a:effectLst>
            </a:endParaRPr>
          </a:p>
          <a:p>
            <a:pPr marL="0" indent="0">
              <a:buNone/>
            </a:pPr>
            <a:endParaRPr lang="el-GR" sz="2200" u="sng" dirty="0">
              <a:effectLst>
                <a:outerShdw blurRad="38100" dist="38100" dir="2700000" algn="tl">
                  <a:srgbClr val="000000">
                    <a:alpha val="43137"/>
                  </a:srgbClr>
                </a:outerShdw>
              </a:effectLst>
            </a:endParaRPr>
          </a:p>
          <a:p>
            <a:pPr>
              <a:buClr>
                <a:schemeClr val="tx1"/>
              </a:buClr>
              <a:buFont typeface="Wingdings" pitchFamily="2" charset="2"/>
              <a:buChar char="Ø"/>
            </a:pPr>
            <a:r>
              <a:rPr lang="el-GR" sz="2200" dirty="0" smtClean="0">
                <a:effectLst>
                  <a:outerShdw blurRad="38100" dist="38100" dir="2700000" algn="tl">
                    <a:srgbClr val="000000">
                      <a:alpha val="43137"/>
                    </a:srgbClr>
                  </a:outerShdw>
                </a:effectLst>
              </a:rPr>
              <a:t>προγενέστερος γάμος/σύμφωνο</a:t>
            </a:r>
          </a:p>
          <a:p>
            <a:pPr>
              <a:buClr>
                <a:schemeClr val="tx1"/>
              </a:buClr>
              <a:buFont typeface="Wingdings" pitchFamily="2" charset="2"/>
              <a:buChar char="Ø"/>
            </a:pPr>
            <a:r>
              <a:rPr lang="el-GR" sz="2200" dirty="0" smtClean="0">
                <a:effectLst>
                  <a:outerShdw blurRad="38100" dist="38100" dir="2700000" algn="tl">
                    <a:srgbClr val="000000">
                      <a:alpha val="43137"/>
                    </a:srgbClr>
                  </a:outerShdw>
                </a:effectLst>
              </a:rPr>
              <a:t>συγγένεια</a:t>
            </a:r>
          </a:p>
          <a:p>
            <a:pPr>
              <a:buClr>
                <a:schemeClr val="tx1"/>
              </a:buClr>
              <a:buFont typeface="Wingdings" pitchFamily="2" charset="2"/>
              <a:buChar char="Ø"/>
            </a:pPr>
            <a:r>
              <a:rPr lang="el-GR" sz="2200" dirty="0" smtClean="0">
                <a:effectLst>
                  <a:outerShdw blurRad="38100" dist="38100" dir="2700000" algn="tl">
                    <a:srgbClr val="000000">
                      <a:alpha val="43137"/>
                    </a:srgbClr>
                  </a:outerShdw>
                </a:effectLst>
              </a:rPr>
              <a:t>υιοθεσία</a:t>
            </a:r>
          </a:p>
          <a:p>
            <a:pPr>
              <a:buClr>
                <a:schemeClr val="tx1"/>
              </a:buClr>
              <a:buFont typeface="Wingdings" pitchFamily="2" charset="2"/>
              <a:buChar char="Ø"/>
            </a:pPr>
            <a:endParaRPr lang="el-GR" sz="2200" dirty="0" smtClean="0">
              <a:effectLst>
                <a:outerShdw blurRad="38100" dist="38100" dir="2700000" algn="tl">
                  <a:srgbClr val="000000">
                    <a:alpha val="43137"/>
                  </a:srgbClr>
                </a:outerShdw>
              </a:effectLst>
            </a:endParaRPr>
          </a:p>
          <a:p>
            <a:pPr marL="0" indent="0">
              <a:buClr>
                <a:schemeClr val="tx1"/>
              </a:buClr>
              <a:buNone/>
            </a:pPr>
            <a:r>
              <a:rPr lang="el-GR" sz="2200" u="sng" dirty="0" smtClean="0">
                <a:effectLst>
                  <a:outerShdw blurRad="38100" dist="38100" dir="2700000" algn="tl">
                    <a:srgbClr val="000000">
                      <a:alpha val="43137"/>
                    </a:srgbClr>
                  </a:outerShdw>
                </a:effectLst>
              </a:rPr>
              <a:t>Καταχώριση στο Ληξιαρχείο </a:t>
            </a:r>
          </a:p>
          <a:p>
            <a:pPr lvl="1">
              <a:buClr>
                <a:schemeClr val="tx1"/>
              </a:buClr>
              <a:buFont typeface="Wingdings" pitchFamily="2" charset="2"/>
              <a:buChar char="ü"/>
            </a:pPr>
            <a:r>
              <a:rPr lang="el-GR" sz="1900" dirty="0" smtClean="0">
                <a:effectLst>
                  <a:outerShdw blurRad="38100" dist="38100" dir="2700000" algn="tl">
                    <a:srgbClr val="000000">
                      <a:alpha val="43137"/>
                    </a:srgbClr>
                  </a:outerShdw>
                </a:effectLst>
                <a:sym typeface="Wingdings" pitchFamily="2" charset="2"/>
              </a:rPr>
              <a:t>Του τόπου κατοικίας των μερών</a:t>
            </a:r>
          </a:p>
          <a:p>
            <a:pPr lvl="1">
              <a:buClr>
                <a:schemeClr val="tx1"/>
              </a:buClr>
              <a:buFont typeface="Wingdings" pitchFamily="2" charset="2"/>
              <a:buChar char="ü"/>
            </a:pPr>
            <a:r>
              <a:rPr lang="el-GR" sz="1900" dirty="0" smtClean="0">
                <a:effectLst>
                  <a:outerShdw blurRad="38100" dist="38100" dir="2700000" algn="tl">
                    <a:srgbClr val="000000">
                      <a:alpha val="43137"/>
                    </a:srgbClr>
                  </a:outerShdw>
                </a:effectLst>
                <a:sym typeface="Wingdings" pitchFamily="2" charset="2"/>
              </a:rPr>
              <a:t>Σε ειδικό βιβλίο που φυλάσσεται εκεί</a:t>
            </a:r>
            <a:endParaRPr lang="el-GR" sz="1900" dirty="0">
              <a:effectLst>
                <a:outerShdw blurRad="38100" dist="38100" dir="2700000" algn="tl">
                  <a:srgbClr val="000000">
                    <a:alpha val="43137"/>
                  </a:srgbClr>
                </a:outerShdw>
              </a:effectLst>
              <a:sym typeface="Wingdings" pitchFamily="2" charset="2"/>
            </a:endParaRPr>
          </a:p>
          <a:p>
            <a:pPr marL="804863" indent="-804863">
              <a:lnSpc>
                <a:spcPct val="150000"/>
              </a:lnSpc>
              <a:buClr>
                <a:schemeClr val="tx1"/>
              </a:buClr>
              <a:buNone/>
            </a:pPr>
            <a:r>
              <a:rPr lang="el-GR" sz="2200" dirty="0" smtClean="0">
                <a:effectLst>
                  <a:outerShdw blurRad="38100" dist="38100" dir="2700000" algn="tl">
                    <a:srgbClr val="000000">
                      <a:alpha val="43137"/>
                    </a:srgbClr>
                  </a:outerShdw>
                </a:effectLst>
              </a:rPr>
              <a:t>           όρος του ενεργού του συμφώνου</a:t>
            </a:r>
          </a:p>
          <a:p>
            <a:pPr marL="0" indent="0">
              <a:buClr>
                <a:schemeClr val="tx1"/>
              </a:buClr>
              <a:buNone/>
            </a:pPr>
            <a:r>
              <a:rPr lang="el-GR" sz="2000" dirty="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           </a:t>
            </a:r>
            <a:endParaRPr lang="el-GR" sz="2000" dirty="0">
              <a:effectLst>
                <a:outerShdw blurRad="38100" dist="38100" dir="2700000" algn="tl">
                  <a:srgbClr val="000000">
                    <a:alpha val="43137"/>
                  </a:srgbClr>
                </a:outerShdw>
              </a:effectLst>
            </a:endParaRPr>
          </a:p>
        </p:txBody>
      </p:sp>
      <p:sp>
        <p:nvSpPr>
          <p:cNvPr id="8" name="Right Arrow 7"/>
          <p:cNvSpPr/>
          <p:nvPr/>
        </p:nvSpPr>
        <p:spPr>
          <a:xfrm>
            <a:off x="4760595" y="5085184"/>
            <a:ext cx="504056" cy="504056"/>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Footer Placeholder 1"/>
          <p:cNvSpPr>
            <a:spLocks noGrp="1"/>
          </p:cNvSpPr>
          <p:nvPr>
            <p:ph type="ftr" sz="quarter" idx="11"/>
          </p:nvPr>
        </p:nvSpPr>
        <p:spPr/>
        <p:txBody>
          <a:bodyPr/>
          <a:lstStyle/>
          <a:p>
            <a:r>
              <a:rPr lang="el-GR" dirty="0" smtClean="0">
                <a:solidFill>
                  <a:schemeClr val="bg1"/>
                </a:solidFill>
              </a:rPr>
              <a:t>Σύμφωνο Συμβίωσης</a:t>
            </a:r>
            <a:endParaRPr lang="el-GR" dirty="0">
              <a:solidFill>
                <a:schemeClr val="bg1"/>
              </a:solidFill>
            </a:endParaRPr>
          </a:p>
        </p:txBody>
      </p:sp>
      <p:sp>
        <p:nvSpPr>
          <p:cNvPr id="6" name="Slide Number Placeholder 5"/>
          <p:cNvSpPr>
            <a:spLocks noGrp="1"/>
          </p:cNvSpPr>
          <p:nvPr>
            <p:ph type="sldNum" sz="quarter" idx="12"/>
          </p:nvPr>
        </p:nvSpPr>
        <p:spPr/>
        <p:txBody>
          <a:bodyPr/>
          <a:lstStyle/>
          <a:p>
            <a:r>
              <a:rPr lang="el-GR" dirty="0" smtClean="0">
                <a:solidFill>
                  <a:schemeClr val="bg1"/>
                </a:solidFill>
              </a:rPr>
              <a:t>7</a:t>
            </a:r>
            <a:endParaRPr lang="el-GR" dirty="0">
              <a:solidFill>
                <a:schemeClr val="bg1"/>
              </a:solidFill>
            </a:endParaRPr>
          </a:p>
        </p:txBody>
      </p:sp>
    </p:spTree>
    <p:extLst>
      <p:ext uri="{BB962C8B-B14F-4D97-AF65-F5344CB8AC3E}">
        <p14:creationId xmlns:p14="http://schemas.microsoft.com/office/powerpoint/2010/main" val="212677049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Custom 20">
      <a:dk1>
        <a:srgbClr val="000000"/>
      </a:dk1>
      <a:lt1>
        <a:srgbClr val="000000"/>
      </a:lt1>
      <a:dk2>
        <a:srgbClr val="F4E0CB"/>
      </a:dk2>
      <a:lt2>
        <a:srgbClr val="A36622"/>
      </a:lt2>
      <a:accent1>
        <a:srgbClr val="FFFFFF"/>
      </a:accent1>
      <a:accent2>
        <a:srgbClr val="FFFFFF"/>
      </a:accent2>
      <a:accent3>
        <a:srgbClr val="D0BE40"/>
      </a:accent3>
      <a:accent4>
        <a:srgbClr val="877F6C"/>
      </a:accent4>
      <a:accent5>
        <a:srgbClr val="972109"/>
      </a:accent5>
      <a:accent6>
        <a:srgbClr val="AEB795"/>
      </a:accent6>
      <a:hlink>
        <a:srgbClr val="CC9900"/>
      </a:hlink>
      <a:folHlink>
        <a:srgbClr val="B2B2B2"/>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767</TotalTime>
  <Words>1922</Words>
  <Application>Microsoft Office PowerPoint</Application>
  <PresentationFormat>Προβολή στην οθόνη (4:3)</PresentationFormat>
  <Paragraphs>261</Paragraphs>
  <Slides>23</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23</vt:i4>
      </vt:variant>
    </vt:vector>
  </HeadingPairs>
  <TitlesOfParts>
    <vt:vector size="28" baseType="lpstr">
      <vt:lpstr>Arial</vt:lpstr>
      <vt:lpstr>Calibri</vt:lpstr>
      <vt:lpstr>Century Gothic</vt:lpstr>
      <vt:lpstr>Wingdings</vt:lpstr>
      <vt:lpstr>Hardcover</vt:lpstr>
      <vt:lpstr>Σύμφωνο Συμβίωσης Σεμινάριο Ιδιωτικού Διεθνούς Δικαίου </vt:lpstr>
      <vt:lpstr>Περιεχόμενα</vt:lpstr>
      <vt:lpstr>Ι. Τι είναι το Σύμφωνο Συμβίωσης; </vt:lpstr>
      <vt:lpstr>ΙΙ. Ν. 3179/2008 – Προβληματική </vt:lpstr>
      <vt:lpstr>ΙΙΙ. Υπόθεση Βαλλιανάτος κλπ. Κατά Ελλάδος </vt:lpstr>
      <vt:lpstr>Παρουσίαση του PowerPoint</vt:lpstr>
      <vt:lpstr>Παρουσίαση του PowerPoint</vt:lpstr>
      <vt:lpstr>Παρουσίαση του PowerPoint</vt:lpstr>
      <vt:lpstr>IV. Ν. 4356/2015 – Παρουσίαση  </vt:lpstr>
      <vt:lpstr>Παρουσίαση του PowerPoint</vt:lpstr>
      <vt:lpstr>Παρουσίαση του PowerPoint</vt:lpstr>
      <vt:lpstr>Παρουσίαση του PowerPoint</vt:lpstr>
      <vt:lpstr>Παρουσίαση του PowerPoint</vt:lpstr>
      <vt:lpstr>V. Υπ’ αρ. 1104/2016 Κανονισμός Ε.Ε. </vt:lpstr>
      <vt:lpstr>Παρουσίαση του PowerPoint</vt:lpstr>
      <vt:lpstr>VI. Ζήτήματα Ιδιωτικού Διεθνούς Δικαίου </vt:lpstr>
      <vt:lpstr>Παρουσίαση του PowerPoint</vt:lpstr>
      <vt:lpstr>Παρουσίαση του PowerPoint</vt:lpstr>
      <vt:lpstr>VII. Υπόθεση Oliari κλπ. κατά Ιταλίας </vt:lpstr>
      <vt:lpstr>Παρουσίαση του PowerPoint</vt:lpstr>
      <vt:lpstr>VIII. Πορίσματα ΕΔΔΑ </vt:lpstr>
      <vt:lpstr>Ενδεικτική Βιβλιογραφία</vt:lpstr>
      <vt:lpstr>Σας ευχαριστώ για την προσοχή σας!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Σύμφωνο Συμβίωσης Σεμινάριο Ιδιωτικού Διεθνούς Δικαίου</dc:title>
  <dc:creator>Andreas Desyllas</dc:creator>
  <cp:lastModifiedBy>Χρύσα Τσούκα</cp:lastModifiedBy>
  <cp:revision>109</cp:revision>
  <dcterms:created xsi:type="dcterms:W3CDTF">2017-11-17T22:33:42Z</dcterms:created>
  <dcterms:modified xsi:type="dcterms:W3CDTF">2017-12-16T06:51:56Z</dcterms:modified>
</cp:coreProperties>
</file>