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13"/>
  </p:notesMasterIdLst>
  <p:sldIdLst>
    <p:sldId id="278" r:id="rId4"/>
    <p:sldId id="327" r:id="rId5"/>
    <p:sldId id="299" r:id="rId6"/>
    <p:sldId id="319" r:id="rId7"/>
    <p:sldId id="320" r:id="rId8"/>
    <p:sldId id="321" r:id="rId9"/>
    <p:sldId id="369" r:id="rId10"/>
    <p:sldId id="365" r:id="rId11"/>
    <p:sldId id="256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38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xyda\OneDrive\&#904;&#947;&#947;&#961;&#945;&#966;&#945;\EXCEL%201%20TANTAL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 sz="2400" b="1" baseline="0" dirty="0" err="1">
                <a:latin typeface="Times New Roman" pitchFamily="18" charset="0"/>
                <a:cs typeface="Times New Roman" pitchFamily="18" charset="0"/>
              </a:rPr>
              <a:t>Εξάβιβλος</a:t>
            </a:r>
            <a:r>
              <a:rPr lang="el-GR" sz="2400" b="1" baseline="0" dirty="0">
                <a:latin typeface="Times New Roman" pitchFamily="18" charset="0"/>
                <a:cs typeface="Times New Roman" pitchFamily="18" charset="0"/>
              </a:rPr>
              <a:t> (έκδοση Η</a:t>
            </a:r>
            <a:r>
              <a:rPr lang="en-US" sz="2400" b="1" baseline="0" dirty="0" err="1">
                <a:latin typeface="Times New Roman" pitchFamily="18" charset="0"/>
                <a:cs typeface="Times New Roman" pitchFamily="18" charset="0"/>
              </a:rPr>
              <a:t>eimbach</a:t>
            </a:r>
            <a:r>
              <a:rPr lang="en-US" sz="2400" b="1" baseline="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l-GR" sz="2400" b="1" baseline="0" dirty="0">
                <a:latin typeface="Times New Roman" pitchFamily="18" charset="0"/>
                <a:cs typeface="Times New Roman" pitchFamily="18" charset="0"/>
              </a:rPr>
              <a:t>συνολικά</a:t>
            </a:r>
            <a:r>
              <a:rPr lang="en-US" sz="2400" b="1" baseline="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baseline="0" dirty="0">
                <a:latin typeface="Times New Roman" pitchFamily="18" charset="0"/>
                <a:cs typeface="Times New Roman" pitchFamily="18" charset="0"/>
              </a:rPr>
              <a:t>2277</a:t>
            </a:r>
            <a:r>
              <a:rPr lang="el-GR" sz="2400" b="1" baseline="0" dirty="0">
                <a:latin typeface="Times New Roman" pitchFamily="18" charset="0"/>
                <a:cs typeface="Times New Roman" pitchFamily="18" charset="0"/>
              </a:rPr>
              <a:t> χωρία </a:t>
            </a:r>
            <a:endParaRPr lang="el-GR" sz="2400" b="1" dirty="0">
              <a:latin typeface="Times New Roman" pitchFamily="18" charset="0"/>
              <a:cs typeface="Times New Roman" pitchFamily="18" charset="0"/>
            </a:endParaRPr>
          </a:p>
        </c:rich>
      </c:tx>
      <c:overlay val="0"/>
      <c:spPr>
        <a:solidFill>
          <a:srgbClr val="FFC000"/>
        </a:solidFill>
        <a:ln>
          <a:solidFill>
            <a:srgbClr val="C00000"/>
          </a:solidFill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Φύλλο1!$A:$A</c:f>
              <c:strCache>
                <c:ptCount val="24"/>
                <c:pt idx="0">
                  <c:v>Proch. Nomos</c:v>
                </c:pt>
                <c:pt idx="1">
                  <c:v>Attal</c:v>
                </c:pt>
                <c:pt idx="2">
                  <c:v>BT.</c:v>
                </c:pt>
                <c:pt idx="3">
                  <c:v>Blast </c:v>
                </c:pt>
                <c:pt idx="4">
                  <c:v>BS.</c:v>
                </c:pt>
                <c:pt idx="5">
                  <c:v>Chom.</c:v>
                </c:pt>
                <c:pt idx="6">
                  <c:v>Ecloga Basil</c:v>
                </c:pt>
                <c:pt idx="7">
                  <c:v>Ecloga Nov</c:v>
                </c:pt>
                <c:pt idx="8">
                  <c:v>Ecloga ad Pr. mut.</c:v>
                </c:pt>
                <c:pt idx="9">
                  <c:v>Eklogadion </c:v>
                </c:pt>
                <c:pt idx="10">
                  <c:v>Eparch. Buch</c:v>
                </c:pt>
                <c:pt idx="11">
                  <c:v>Epitome </c:v>
                </c:pt>
                <c:pt idx="12">
                  <c:v>Epit. Can.</c:v>
                </c:pt>
                <c:pt idx="13">
                  <c:v>Instit. Theoph.</c:v>
                </c:pt>
                <c:pt idx="14">
                  <c:v>Eparchika (Jul. Asc)</c:v>
                </c:pt>
                <c:pt idx="15">
                  <c:v>Novellae </c:v>
                </c:pt>
                <c:pt idx="16">
                  <c:v>Peira </c:v>
                </c:pt>
                <c:pt idx="17">
                  <c:v>Proch. Auctum</c:v>
                </c:pt>
                <c:pt idx="18">
                  <c:v>Rhopai </c:v>
                </c:pt>
                <c:pt idx="19">
                  <c:v>SBM </c:v>
                </c:pt>
                <c:pt idx="20">
                  <c:v>S. Min</c:v>
                </c:pt>
                <c:pt idx="21">
                  <c:v>Syn. Pselli</c:v>
                </c:pt>
                <c:pt idx="22">
                  <c:v>Theod. Brev.</c:v>
                </c:pt>
                <c:pt idx="23">
                  <c:v>Unintefizierte </c:v>
                </c:pt>
              </c:strCache>
            </c:strRef>
          </c:cat>
          <c:val>
            <c:numRef>
              <c:f>Φύλλο1!$B$1:$B$24</c:f>
              <c:numCache>
                <c:formatCode>General</c:formatCode>
                <c:ptCount val="24"/>
                <c:pt idx="0">
                  <c:v>570</c:v>
                </c:pt>
                <c:pt idx="1">
                  <c:v>15</c:v>
                </c:pt>
                <c:pt idx="2">
                  <c:v>10</c:v>
                </c:pt>
                <c:pt idx="3">
                  <c:v>14</c:v>
                </c:pt>
                <c:pt idx="4">
                  <c:v>2</c:v>
                </c:pt>
                <c:pt idx="5">
                  <c:v>1</c:v>
                </c:pt>
                <c:pt idx="6">
                  <c:v>35</c:v>
                </c:pt>
                <c:pt idx="7">
                  <c:v>30</c:v>
                </c:pt>
                <c:pt idx="8">
                  <c:v>3</c:v>
                </c:pt>
                <c:pt idx="9">
                  <c:v>1</c:v>
                </c:pt>
                <c:pt idx="10">
                  <c:v>10</c:v>
                </c:pt>
                <c:pt idx="11">
                  <c:v>9</c:v>
                </c:pt>
                <c:pt idx="12">
                  <c:v>4</c:v>
                </c:pt>
                <c:pt idx="13">
                  <c:v>16</c:v>
                </c:pt>
                <c:pt idx="14">
                  <c:v>48</c:v>
                </c:pt>
                <c:pt idx="15">
                  <c:v>24</c:v>
                </c:pt>
                <c:pt idx="16">
                  <c:v>150</c:v>
                </c:pt>
                <c:pt idx="17">
                  <c:v>9</c:v>
                </c:pt>
                <c:pt idx="18">
                  <c:v>67</c:v>
                </c:pt>
                <c:pt idx="19">
                  <c:v>820</c:v>
                </c:pt>
                <c:pt idx="20">
                  <c:v>224</c:v>
                </c:pt>
                <c:pt idx="21">
                  <c:v>1</c:v>
                </c:pt>
                <c:pt idx="22">
                  <c:v>1</c:v>
                </c:pt>
                <c:pt idx="23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AC-4BC3-8EA7-EA25A955EE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8237056"/>
        <c:axId val="98304384"/>
      </c:barChart>
      <c:catAx>
        <c:axId val="9823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8304384"/>
        <c:crosses val="autoZero"/>
        <c:auto val="1"/>
        <c:lblAlgn val="ctr"/>
        <c:lblOffset val="100"/>
        <c:noMultiLvlLbl val="0"/>
      </c:catAx>
      <c:valAx>
        <c:axId val="9830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8237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E60FE-B47A-4519-896C-F4B6D64770FB}" type="datetimeFigureOut">
              <a:rPr lang="el-GR" smtClean="0"/>
              <a:t>25/2/2025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B6EC7-00C1-4CD0-ACFF-90E37D4AC8A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0042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Proch</a:t>
            </a: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F83A88-1E89-45CD-9306-E972982A6650}" type="slidenum">
              <a:rPr lang="el-GR" smtClean="0"/>
              <a:pPr/>
              <a:t>7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9F43D1-040C-E7FC-5714-BF76C85A67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580D10D-84C3-105D-74A3-1C44DD99F3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CE3B1B2-C660-2C3E-CA35-D5AFE4342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E6A9-9657-4A12-868E-DD162F5B1760}" type="datetimeFigureOut">
              <a:rPr lang="el-GR" smtClean="0"/>
              <a:t>25/2/2025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A99756F-BB24-BD29-AF21-91A0047F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6872586-2E30-977A-8FB6-09B9F7393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13C5-608A-4559-94C3-1FA4DA46A4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6834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D519B7A-1963-54C0-F19B-A1873F18B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D89349A-8EE0-66E3-1CCD-96A3360BF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83E105A-1F31-6781-EA08-1747F6912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E6A9-9657-4A12-868E-DD162F5B1760}" type="datetimeFigureOut">
              <a:rPr lang="el-GR" smtClean="0"/>
              <a:t>25/2/2025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7A71598-C30F-40CB-24B4-E0888D746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24F8A23-D941-6A10-311C-707FA1C47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13C5-608A-4559-94C3-1FA4DA46A4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2203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7C760A3-095F-C2FB-624D-50DEF62C8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2C74A1D-9826-5CF1-6E87-9B0154BC7B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BA7DFE-6487-59E6-B398-65582809D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E6A9-9657-4A12-868E-DD162F5B1760}" type="datetimeFigureOut">
              <a:rPr lang="el-GR" smtClean="0"/>
              <a:t>25/2/2025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B5CAB11-81EB-810D-A4C5-52FC9FE4B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882A5DC-CB9A-80AC-5DA0-011A64CE9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13C5-608A-4559-94C3-1FA4DA46A4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7680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CE598D6-3E38-0768-8E60-8088B5637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D5D2897-54C7-4A30-7DE7-06B098B37A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CFD84D2-892F-A7D3-9C8C-A078E3D11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F5A03AD-C891-CF19-6BC2-B78C2CABF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E6A9-9657-4A12-868E-DD162F5B1760}" type="datetimeFigureOut">
              <a:rPr lang="el-GR" smtClean="0"/>
              <a:t>25/2/2025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0550A47-C3CA-9B61-E7C8-24316988F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F10227E-0937-1771-8484-D591965A9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13C5-608A-4559-94C3-1FA4DA46A4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6765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F81328-BE10-0261-7222-69844FD66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CEC01EC-4ACE-FCD7-D622-98E84E5F0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CCFAD88-CC87-A384-8027-C604CFE82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C09D8B53-5366-A30A-4C37-E936263DD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9C580F3-85EC-EC59-4494-E6A5F9428C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2EE53AB3-8F0A-8439-516D-5A386FC7B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E6A9-9657-4A12-868E-DD162F5B1760}" type="datetimeFigureOut">
              <a:rPr lang="el-GR" smtClean="0"/>
              <a:t>25/2/2025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87ECA045-4D15-33EA-F1F0-B5CA17829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D7ABECE8-EAE4-E37F-EDC4-9333EFCA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13C5-608A-4559-94C3-1FA4DA46A4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8464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7FC6E5-E840-5ED8-31A4-363ADBE2A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B38B01A7-D8F4-FBBD-22A8-E518D8F15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E6A9-9657-4A12-868E-DD162F5B1760}" type="datetimeFigureOut">
              <a:rPr lang="el-GR" smtClean="0"/>
              <a:t>25/2/2025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93381FC-4074-36DB-C55A-03CECB05D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63E220A4-F90F-1D0B-E4E9-43D7C397E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13C5-608A-4559-94C3-1FA4DA46A4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9877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1624B9B7-8365-0A38-E68E-8E6FBAB6F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E6A9-9657-4A12-868E-DD162F5B1760}" type="datetimeFigureOut">
              <a:rPr lang="el-GR" smtClean="0"/>
              <a:t>25/2/2025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62085E8-A9E6-781D-D77C-75069D6A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E98A3B2-FC6E-E178-E30F-C59A70A20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13C5-608A-4559-94C3-1FA4DA46A4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74204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E5506B-3AD4-46E2-7677-7575BB1A3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18A9109-D483-C927-6D1E-BA5184007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EF2036E-9745-476B-9497-42FBBA78F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1F04005-4CD9-935B-7D78-6BC3B21DC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E6A9-9657-4A12-868E-DD162F5B1760}" type="datetimeFigureOut">
              <a:rPr lang="el-GR" smtClean="0"/>
              <a:t>25/2/2025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7390C0E-9DCF-260B-B411-56B4F34DA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604F9C1-69EC-3002-5EB0-AD5D0ACF2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13C5-608A-4559-94C3-1FA4DA46A4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5387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0D378A-3988-4F9E-553C-02D0B3DA4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4A445043-F984-0BA9-7DB0-C8448483BB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98C36DE-BE3E-0080-710B-B9C4DDFEB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3A985E3-BE08-AA9E-42BE-4F246D859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E6A9-9657-4A12-868E-DD162F5B1760}" type="datetimeFigureOut">
              <a:rPr lang="el-GR" smtClean="0"/>
              <a:t>25/2/2025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4C44D34-F8B9-83C2-25F4-3D2F84680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CB982CF-0EA4-4607-C1FF-8EDFAC653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13C5-608A-4559-94C3-1FA4DA46A4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445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408D8E-74A2-19B2-21E1-2685F1D21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7537259-49B7-51B9-083F-6D7FA53AFD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4761941-0F2E-E375-AB0B-576857241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E6A9-9657-4A12-868E-DD162F5B1760}" type="datetimeFigureOut">
              <a:rPr lang="el-GR" smtClean="0"/>
              <a:t>25/2/2025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232741E-37F0-38DD-1A69-8AE8F37A5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D0D5A85-6D84-4381-52D0-0A842DAC5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13C5-608A-4559-94C3-1FA4DA46A4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952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9CCF641-C63E-9C16-1DF5-D5A29DF8E3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E8C761C-CD86-7835-748F-EEDD6DCE95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7FB2C14-BFA6-CD1E-3513-561B073AA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E6A9-9657-4A12-868E-DD162F5B1760}" type="datetimeFigureOut">
              <a:rPr lang="el-GR" smtClean="0"/>
              <a:t>25/2/2025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C85FEF4-5E2A-CED7-2D95-9C6B7813A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442B88E-D4B8-EEC4-1F1D-83AF5BB20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E13C5-608A-4559-94C3-1FA4DA46A4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3425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4F48-07A8-433E-9E14-57CDFB0D0DDE}" type="datetimeFigureOut">
              <a:rPr lang="el-GR" smtClean="0"/>
              <a:pPr/>
              <a:t>25/2/2025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3B05-227E-4FD6-9C2D-8FF7D99BEE5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2355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4F48-07A8-433E-9E14-57CDFB0D0DDE}" type="datetimeFigureOut">
              <a:rPr lang="el-GR" smtClean="0"/>
              <a:pPr/>
              <a:t>25/2/2025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3B05-227E-4FD6-9C2D-8FF7D99BEE5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3382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4F48-07A8-433E-9E14-57CDFB0D0DDE}" type="datetimeFigureOut">
              <a:rPr lang="el-GR" smtClean="0"/>
              <a:pPr/>
              <a:t>25/2/2025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3B05-227E-4FD6-9C2D-8FF7D99BEE5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27255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4F48-07A8-433E-9E14-57CDFB0D0DDE}" type="datetimeFigureOut">
              <a:rPr lang="el-GR" smtClean="0"/>
              <a:pPr/>
              <a:t>25/2/2025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3B05-227E-4FD6-9C2D-8FF7D99BEE5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261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4F48-07A8-433E-9E14-57CDFB0D0DDE}" type="datetimeFigureOut">
              <a:rPr lang="el-GR" smtClean="0"/>
              <a:pPr/>
              <a:t>25/2/2025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3B05-227E-4FD6-9C2D-8FF7D99BEE5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06417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4F48-07A8-433E-9E14-57CDFB0D0DDE}" type="datetimeFigureOut">
              <a:rPr lang="el-GR" smtClean="0"/>
              <a:pPr/>
              <a:t>25/2/2025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3B05-227E-4FD6-9C2D-8FF7D99BEE5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6673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4F48-07A8-433E-9E14-57CDFB0D0DDE}" type="datetimeFigureOut">
              <a:rPr lang="el-GR" smtClean="0"/>
              <a:pPr/>
              <a:t>25/2/2025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3B05-227E-4FD6-9C2D-8FF7D99BEE5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74465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4F48-07A8-433E-9E14-57CDFB0D0DDE}" type="datetimeFigureOut">
              <a:rPr lang="el-GR" smtClean="0"/>
              <a:pPr/>
              <a:t>25/2/2025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3B05-227E-4FD6-9C2D-8FF7D99BEE5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79416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4F48-07A8-433E-9E14-57CDFB0D0DDE}" type="datetimeFigureOut">
              <a:rPr lang="el-GR" smtClean="0"/>
              <a:pPr/>
              <a:t>25/2/2025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3B05-227E-4FD6-9C2D-8FF7D99BEE5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216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4F48-07A8-433E-9E14-57CDFB0D0DDE}" type="datetimeFigureOut">
              <a:rPr lang="el-GR" smtClean="0"/>
              <a:pPr/>
              <a:t>25/2/2025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3B05-227E-4FD6-9C2D-8FF7D99BEE5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89472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34F48-07A8-433E-9E14-57CDFB0D0DDE}" type="datetimeFigureOut">
              <a:rPr lang="el-GR" smtClean="0"/>
              <a:pPr/>
              <a:t>25/2/2025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3B05-227E-4FD6-9C2D-8FF7D99BEE5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11129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932000" y="1215600"/>
            <a:ext cx="2694400" cy="4436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5125767" y="1073767"/>
            <a:ext cx="6456800" cy="473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◦"/>
              <a:defRPr/>
            </a:lvl1pPr>
            <a:lvl2pPr marL="914400" lvl="1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2pPr>
            <a:lvl3pPr marL="1371600" lvl="2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3pPr>
            <a:lvl4pPr marL="1828800" lvl="3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4pPr>
            <a:lvl5pPr marL="2286000" lvl="4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5pPr>
            <a:lvl6pPr marL="2743200" lvl="5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6pPr>
            <a:lvl7pPr marL="3200400" lvl="6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7pPr>
            <a:lvl8pPr marL="3657600" lvl="7" indent="-3683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8pPr>
            <a:lvl9pPr marL="4114800" lvl="8" indent="-368300">
              <a:spcBef>
                <a:spcPts val="1000"/>
              </a:spcBef>
              <a:spcAft>
                <a:spcPts val="1000"/>
              </a:spcAft>
              <a:buSzPts val="2200"/>
              <a:buChar char="◦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769743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5386-0BF5-DA4B-8B95-D383B2BA5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61A9C7-DB9D-9240-B3F2-5AFB34D957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FD9A1-92C1-7A4B-B2AC-55C49D453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ACCB-54F9-E64D-BC1F-5B7045F701A6}" type="datetimeFigureOut">
              <a:rPr lang="en-GR" smtClean="0"/>
              <a:t>02/25/2025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86F06-DD43-1349-B1A7-78A533976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0D222-449F-6F48-8C64-982DCFA96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F5395-5195-8A42-B741-0E32E375234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960176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E9F2C-7899-F04C-A237-935DDB4FD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DEA9E-3062-BD4D-BBF9-E35DCBE5D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8F3A7-4E96-9F4D-A7E2-DE887AF11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ACCB-54F9-E64D-BC1F-5B7045F701A6}" type="datetimeFigureOut">
              <a:rPr lang="en-GR" smtClean="0"/>
              <a:t>02/25/2025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07310-F2D9-5147-90E8-F6D316077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8C811-B949-2C4B-A238-CAA9792C8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F5395-5195-8A42-B741-0E32E375234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0688267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2DAB4-C10B-CA42-BB27-E0FFE23BF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2016BD-BEEB-DF40-A64C-1824F6845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77ED0-371A-B148-BF15-BED48B233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ACCB-54F9-E64D-BC1F-5B7045F701A6}" type="datetimeFigureOut">
              <a:rPr lang="en-GR" smtClean="0"/>
              <a:t>02/25/2025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279B6-B539-6A43-81F0-AD668D7ED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7321B-F6B4-A843-B6C8-5EAFDC01C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F5395-5195-8A42-B741-0E32E375234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2210055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CD35B-36BA-434E-83A4-F2545FB06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B706C-A05E-9245-A198-01BE1C184F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ADED17-2036-7649-823B-64DE7D8577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8A3C2F-1B13-404E-96EE-5487742B5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ACCB-54F9-E64D-BC1F-5B7045F701A6}" type="datetimeFigureOut">
              <a:rPr lang="en-GR" smtClean="0"/>
              <a:t>02/25/2025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A1FAB9-90D2-9D4D-857B-3018F3291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B485B-806B-AC44-8F81-17349BA1E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F5395-5195-8A42-B741-0E32E375234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7957374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0BE3F-348D-C44D-AFBC-F14D690D4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AACC57-99CF-1E43-8363-EFEFDE5F1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10C104-3173-1F4A-93C3-1E0145061E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D41CC2-3A06-074D-9946-3A28B5C9EE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6CFF87-074D-964B-9DB7-9103403137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2A7091-ACB0-F84F-86B1-4046CC5A9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ACCB-54F9-E64D-BC1F-5B7045F701A6}" type="datetimeFigureOut">
              <a:rPr lang="en-GR" smtClean="0"/>
              <a:t>02/25/2025</a:t>
            </a:fld>
            <a:endParaRPr lang="en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37B278-E867-984E-AEBC-4C3FD386C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747E67-C1E0-2942-9F58-8469490B3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F5395-5195-8A42-B741-0E32E375234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39820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93BB7-A0B9-9948-A227-91A1CF9FF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7CB092-0FA5-274B-8B2D-1D900F479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ACCB-54F9-E64D-BC1F-5B7045F701A6}" type="datetimeFigureOut">
              <a:rPr lang="en-GR" smtClean="0"/>
              <a:t>02/25/2025</a:t>
            </a:fld>
            <a:endParaRPr lang="en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FA7DEC-A59F-3149-97E7-897CBA0F1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DC9D1B-9BA0-AD4B-BC40-059C9CDEC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F5395-5195-8A42-B741-0E32E375234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7462391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735850-8660-D345-8C9F-3552B9FA5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ACCB-54F9-E64D-BC1F-5B7045F701A6}" type="datetimeFigureOut">
              <a:rPr lang="en-GR" smtClean="0"/>
              <a:t>02/25/2025</a:t>
            </a:fld>
            <a:endParaRPr lang="en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28986-98A7-FC47-B6DE-1CCBA4B9C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F4A06A-65D0-0742-AFE2-9DE8AE42C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F5395-5195-8A42-B741-0E32E375234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682518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465D9-3EDC-DA4C-918F-80E814472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C41B8-1178-8C44-9E8A-4A42B145B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7EB22-EF11-C141-9D3F-E2F5168FD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08E0DB-77B7-1D45-92E8-E21081916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ACCB-54F9-E64D-BC1F-5B7045F701A6}" type="datetimeFigureOut">
              <a:rPr lang="en-GR" smtClean="0"/>
              <a:t>02/25/2025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6DC79B-4255-F749-BBC3-B382930D6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DA2E23-A497-6A48-9EAA-67716257A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F5395-5195-8A42-B741-0E32E375234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7895611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2487-8849-C541-B38C-4A8E0A4A1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CCD3FE-3BDF-6E4F-9779-454B5C5D6E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C8627-B848-7147-911B-ECD10AA4D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F1A874-D12C-A44B-BC51-A90BC3EB6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ACCB-54F9-E64D-BC1F-5B7045F701A6}" type="datetimeFigureOut">
              <a:rPr lang="en-GR" smtClean="0"/>
              <a:t>02/25/2025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126C4-EF11-BC4F-BA76-854D23624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0DAF9-E931-174D-A468-50322820E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F5395-5195-8A42-B741-0E32E375234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551381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8D742-002E-5F4F-9B19-7BF0236C2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CC8DC1-8F81-504E-8D23-6E6379FC52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9CFF4-B24A-144B-9EAD-304AA0964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ACCB-54F9-E64D-BC1F-5B7045F701A6}" type="datetimeFigureOut">
              <a:rPr lang="en-GR" smtClean="0"/>
              <a:t>02/25/2025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9CC6D-51AD-AF46-9F55-FADBDBE98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99C72-CA8E-094B-A74B-1C35976EF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F5395-5195-8A42-B741-0E32E375234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2402346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6888B6-4F74-2043-BBE9-BE1136B108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E396E-2663-2540-8BA4-5B245596F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C8C39-DCA4-2144-859A-A201646EE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ACCB-54F9-E64D-BC1F-5B7045F701A6}" type="datetimeFigureOut">
              <a:rPr lang="en-GR" smtClean="0"/>
              <a:t>02/25/2025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9BE03-77AF-D840-B8ED-87A7E463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109D2-1A6F-3043-8B54-26F059DB9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F5395-5195-8A42-B741-0E32E375234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49803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3AEE0C36-4C69-EA60-483C-704069BD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A94B03A-A351-59BB-359A-4567F2022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ADA741D-BD1B-C4E3-2F11-3E813BF4E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68E6A9-9657-4A12-868E-DD162F5B1760}" type="datetimeFigureOut">
              <a:rPr lang="el-GR" smtClean="0"/>
              <a:t>25/2/2025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A93BEA8-4E19-6878-131B-6B42F4E1AB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EF8E4FE-F6BC-46CA-5FC6-2547F351C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CE13C5-608A-4559-94C3-1FA4DA46A4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0886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34F48-07A8-433E-9E14-57CDFB0D0DDE}" type="datetimeFigureOut">
              <a:rPr lang="el-GR" smtClean="0"/>
              <a:pPr/>
              <a:t>25/2/2025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93B05-227E-4FD6-9C2D-8FF7D99BEE5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175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CF97B-6846-4349-A787-A5C726012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22732-B6ED-BB4F-8536-2B64FBC39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CE837-C039-FD40-9C14-EB30704352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3ACCB-54F9-E64D-BC1F-5B7045F701A6}" type="datetimeFigureOut">
              <a:rPr lang="en-GR" smtClean="0"/>
              <a:t>02/25/2025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5827A-F9E3-C64F-9151-BD7008E27D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77962-6361-0440-8DF0-B05A89CA90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F5395-5195-8A42-B741-0E32E375234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583109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>
          <a:xfrm>
            <a:off x="1981201" y="273050"/>
            <a:ext cx="3008313" cy="441306"/>
          </a:xfrm>
        </p:spPr>
        <p:txBody>
          <a:bodyPr>
            <a:normAutofit fontScale="90000"/>
          </a:bodyPr>
          <a:lstStyle/>
          <a:p>
            <a:r>
              <a:rPr lang="el-GR" dirty="0"/>
              <a:t>+++++++++++++++++++++++++++++++++++++++++++++++++++++++++++++++++++++++</a:t>
            </a:r>
            <a:br>
              <a:rPr lang="el-GR" dirty="0"/>
            </a:br>
            <a:endParaRPr lang="el-GR" dirty="0"/>
          </a:p>
        </p:txBody>
      </p:sp>
      <p:pic>
        <p:nvPicPr>
          <p:cNvPr id="7" name="6 - Θέση περιεχομένου" descr="Michael_VIII_Palaiologos_(head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81687" y="214290"/>
            <a:ext cx="6310313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5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" y="357166"/>
            <a:ext cx="5881686" cy="6500834"/>
          </a:xfrm>
        </p:spPr>
        <p:txBody>
          <a:bodyPr>
            <a:normAutofit/>
          </a:bodyPr>
          <a:lstStyle/>
          <a:p>
            <a:r>
              <a:rPr lang="el-GR" sz="2400" b="1" dirty="0">
                <a:latin typeface="Times New Roman" pitchFamily="18" charset="0"/>
                <a:cs typeface="Times New Roman" pitchFamily="18" charset="0"/>
              </a:rPr>
              <a:t>1261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l-GR" sz="2400" dirty="0">
                <a:latin typeface="Times New Roman" pitchFamily="18" charset="0"/>
                <a:cs typeface="Times New Roman" pitchFamily="18" charset="0"/>
              </a:rPr>
              <a:t>Ίδρυση από τον Μιχαήλ Η΄ Παλαιολόγο στην Κωνσταντινούπολη ενός νέου αυτοκρατορικού δικαστηρίου. </a:t>
            </a:r>
          </a:p>
          <a:p>
            <a:endParaRPr lang="el-GR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l-GR" sz="2400" b="1" dirty="0">
                <a:latin typeface="Times New Roman" pitchFamily="18" charset="0"/>
                <a:cs typeface="Times New Roman" pitchFamily="18" charset="0"/>
              </a:rPr>
              <a:t>1296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 A</a:t>
            </a:r>
            <a:r>
              <a:rPr lang="el-GR" sz="2400" dirty="0" err="1">
                <a:latin typeface="Times New Roman" pitchFamily="18" charset="0"/>
                <a:cs typeface="Times New Roman" pitchFamily="18" charset="0"/>
              </a:rPr>
              <a:t>νδρόνικος</a:t>
            </a:r>
            <a:r>
              <a:rPr lang="el-GR" sz="2400" dirty="0">
                <a:latin typeface="Times New Roman" pitchFamily="18" charset="0"/>
                <a:cs typeface="Times New Roman" pitchFamily="18" charset="0"/>
              </a:rPr>
              <a:t> Β΄ ιδρύει ένα δωδεκαμελές δικαστήριο ορκωτών δικαστών που συγκροτείται από εκκλησιαστικούς και κοσμικούς αξιωματούχους και λειτούργησε για πολύ σύντομο χρονικό διάστημα.</a:t>
            </a:r>
          </a:p>
          <a:p>
            <a:endParaRPr lang="el-G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l-GR" sz="2400" b="1" dirty="0">
                <a:latin typeface="Times New Roman" pitchFamily="18" charset="0"/>
                <a:cs typeface="Times New Roman" pitchFamily="18" charset="0"/>
              </a:rPr>
              <a:t>1329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de-DE" sz="24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l-GR" sz="2400" dirty="0" err="1">
                <a:latin typeface="Times New Roman" pitchFamily="18" charset="0"/>
                <a:cs typeface="Times New Roman" pitchFamily="18" charset="0"/>
              </a:rPr>
              <a:t>νδρόνικος</a:t>
            </a:r>
            <a:r>
              <a:rPr lang="el-GR" sz="2400" dirty="0">
                <a:latin typeface="Times New Roman" pitchFamily="18" charset="0"/>
                <a:cs typeface="Times New Roman" pitchFamily="18" charset="0"/>
              </a:rPr>
              <a:t> Γ΄ εισάγει τον θεσμό των καθολικών κριτών των Ρωμαίων</a:t>
            </a:r>
          </a:p>
          <a:p>
            <a:endParaRPr lang="el-GR" sz="2000" dirty="0">
              <a:latin typeface="Times New Roman" pitchFamily="18" charset="0"/>
              <a:cs typeface="Times New Roman" pitchFamily="18" charset="0"/>
            </a:endParaRPr>
          </a:p>
          <a:p>
            <a:endParaRPr lang="el-GR" sz="2000" dirty="0">
              <a:latin typeface="Times New Roman" pitchFamily="18" charset="0"/>
              <a:cs typeface="Times New Roman" pitchFamily="18" charset="0"/>
            </a:endParaRPr>
          </a:p>
          <a:p>
            <a:endParaRPr lang="el-GR" sz="2000" dirty="0">
              <a:latin typeface="Times New Roman" pitchFamily="18" charset="0"/>
              <a:cs typeface="Times New Roman" pitchFamily="18" charset="0"/>
            </a:endParaRPr>
          </a:p>
          <a:p>
            <a:endParaRPr lang="el-G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7 - Εικόνα" descr="800px-Serres_IM_Prodromou_Andronico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124" y="2786058"/>
            <a:ext cx="6238876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85860"/>
          </a:xfrm>
          <a:solidFill>
            <a:srgbClr val="FFC000"/>
          </a:solidFill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l-GR" sz="3600" b="1" dirty="0"/>
              <a:t>Πηγές</a:t>
            </a:r>
            <a:r>
              <a:rPr lang="en-US" sz="3600" b="1" dirty="0"/>
              <a:t> </a:t>
            </a:r>
            <a:r>
              <a:rPr lang="el-GR" sz="3600" b="1" dirty="0"/>
              <a:t>της</a:t>
            </a:r>
            <a:r>
              <a:rPr lang="en-US" sz="3600" b="1" dirty="0"/>
              <a:t> </a:t>
            </a:r>
            <a:r>
              <a:rPr lang="el-GR" sz="3600" b="1" dirty="0" err="1"/>
              <a:t>Εξαβίβλου</a:t>
            </a:r>
            <a:r>
              <a:rPr lang="el-GR" sz="3600" b="1" dirty="0"/>
              <a:t> σύμφωνα με τον</a:t>
            </a:r>
            <a:r>
              <a:rPr lang="en-US" sz="3600" b="1" dirty="0"/>
              <a:t> </a:t>
            </a:r>
            <a:r>
              <a:rPr lang="el-GR" sz="3600" b="1" dirty="0"/>
              <a:t>Αρμενόπουλο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981200" y="1500174"/>
            <a:ext cx="8229600" cy="5072098"/>
          </a:xfrm>
        </p:spPr>
        <p:txBody>
          <a:bodyPr>
            <a:normAutofit/>
          </a:bodyPr>
          <a:lstStyle/>
          <a:p>
            <a:pPr lvl="0"/>
            <a:r>
              <a:rPr lang="el-GR" sz="2800" dirty="0"/>
              <a:t>Το πλάτος των νόμων</a:t>
            </a:r>
            <a:r>
              <a:rPr lang="de-DE" sz="2800" dirty="0"/>
              <a:t> (</a:t>
            </a:r>
            <a:r>
              <a:rPr lang="el-GR" sz="2800" dirty="0"/>
              <a:t>αν εννοούνται τα </a:t>
            </a:r>
            <a:r>
              <a:rPr lang="el-GR" sz="2800" i="1" dirty="0"/>
              <a:t>Βασιλικά</a:t>
            </a:r>
            <a:r>
              <a:rPr lang="el-GR" sz="2800" dirty="0"/>
              <a:t> ή η </a:t>
            </a:r>
            <a:r>
              <a:rPr lang="el-GR" sz="2800" b="1" i="1" dirty="0">
                <a:solidFill>
                  <a:srgbClr val="00B050"/>
                </a:solidFill>
              </a:rPr>
              <a:t>Μεγάλη Σύνοψη των Βασιλικών </a:t>
            </a:r>
            <a:r>
              <a:rPr lang="el-GR" sz="2800" dirty="0"/>
              <a:t>αποτέλεσε αντικείμενο διαμάχης</a:t>
            </a:r>
            <a:r>
              <a:rPr lang="de-DE" sz="2800" dirty="0"/>
              <a:t>).</a:t>
            </a:r>
            <a:endParaRPr lang="el-GR" sz="2800" dirty="0"/>
          </a:p>
          <a:p>
            <a:pPr lvl="0"/>
            <a:r>
              <a:rPr lang="el-GR" sz="2800" dirty="0" err="1"/>
              <a:t>Νεαραί</a:t>
            </a:r>
            <a:r>
              <a:rPr lang="de-DE" sz="2800" dirty="0"/>
              <a:t> </a:t>
            </a:r>
            <a:endParaRPr lang="el-GR" sz="2800" dirty="0"/>
          </a:p>
          <a:p>
            <a:pPr lvl="0"/>
            <a:r>
              <a:rPr lang="el-GR" sz="2800" dirty="0"/>
              <a:t>Τα </a:t>
            </a:r>
            <a:r>
              <a:rPr lang="el-GR" sz="2800" dirty="0" err="1"/>
              <a:t>Επαρχικά</a:t>
            </a:r>
            <a:r>
              <a:rPr lang="de-DE" sz="2800" dirty="0"/>
              <a:t>· </a:t>
            </a:r>
            <a:r>
              <a:rPr lang="el-GR" sz="2800" dirty="0"/>
              <a:t>με αυτή</a:t>
            </a:r>
            <a:r>
              <a:rPr lang="de-DE" sz="2800" dirty="0"/>
              <a:t> </a:t>
            </a:r>
            <a:r>
              <a:rPr lang="el-GR" sz="2800" dirty="0"/>
              <a:t>την λέξη </a:t>
            </a:r>
            <a:r>
              <a:rPr lang="de-DE" sz="2800" dirty="0"/>
              <a:t>(</a:t>
            </a:r>
            <a:r>
              <a:rPr lang="el-GR" sz="2800" dirty="0"/>
              <a:t>στον πληθυντικό</a:t>
            </a:r>
            <a:r>
              <a:rPr lang="de-DE" sz="2800" dirty="0"/>
              <a:t>) </a:t>
            </a:r>
            <a:r>
              <a:rPr lang="el-GR" sz="2800" dirty="0"/>
              <a:t>εννοούνται και το </a:t>
            </a:r>
            <a:r>
              <a:rPr lang="el-GR" sz="2800" i="1" dirty="0" err="1"/>
              <a:t>Επαρχικόν</a:t>
            </a:r>
            <a:r>
              <a:rPr lang="el-GR" sz="2800" i="1" dirty="0"/>
              <a:t> </a:t>
            </a:r>
            <a:r>
              <a:rPr lang="el-GR" sz="2800" i="1" dirty="0" err="1"/>
              <a:t>Βιβλίον</a:t>
            </a:r>
            <a:r>
              <a:rPr lang="el-GR" sz="2800" i="1" dirty="0"/>
              <a:t>  του Λέοντος </a:t>
            </a:r>
            <a:r>
              <a:rPr lang="el-GR" sz="2800" i="1" dirty="0" err="1"/>
              <a:t>Στ</a:t>
            </a:r>
            <a:r>
              <a:rPr lang="el-GR" sz="2800" i="1" dirty="0"/>
              <a:t>΄ του Σοφού</a:t>
            </a:r>
            <a:r>
              <a:rPr lang="de-DE" sz="2800" dirty="0"/>
              <a:t>, </a:t>
            </a:r>
            <a:r>
              <a:rPr lang="el-GR" sz="2800" dirty="0"/>
              <a:t>όπως επίσης και</a:t>
            </a:r>
            <a:r>
              <a:rPr lang="de-DE" sz="2800" dirty="0"/>
              <a:t> </a:t>
            </a:r>
            <a:r>
              <a:rPr lang="el-GR" sz="2800" dirty="0"/>
              <a:t>τα </a:t>
            </a:r>
            <a:r>
              <a:rPr lang="el-GR" sz="2800" i="1" dirty="0" err="1"/>
              <a:t>Επαρχικά</a:t>
            </a:r>
            <a:r>
              <a:rPr lang="de-DE" sz="2800" i="1" dirty="0"/>
              <a:t> </a:t>
            </a:r>
            <a:r>
              <a:rPr lang="el-GR" sz="2800" i="1" dirty="0"/>
              <a:t>του </a:t>
            </a:r>
            <a:r>
              <a:rPr lang="el-GR" sz="2800" dirty="0"/>
              <a:t>Ιουλιανού του </a:t>
            </a:r>
            <a:r>
              <a:rPr lang="el-GR" sz="2800" dirty="0" err="1"/>
              <a:t>Ασκαλωνίτη</a:t>
            </a:r>
            <a:r>
              <a:rPr lang="de-DE" sz="2800" dirty="0"/>
              <a:t>.</a:t>
            </a:r>
            <a:endParaRPr lang="el-GR" sz="2800" dirty="0"/>
          </a:p>
          <a:p>
            <a:pPr lvl="0"/>
            <a:r>
              <a:rPr lang="el-GR" sz="2800" dirty="0"/>
              <a:t>Τα</a:t>
            </a:r>
            <a:r>
              <a:rPr lang="de-DE" sz="2800" dirty="0"/>
              <a:t> </a:t>
            </a:r>
            <a:r>
              <a:rPr lang="el-GR" sz="2800" i="1" dirty="0"/>
              <a:t>Ρωμαϊκά</a:t>
            </a:r>
            <a:r>
              <a:rPr lang="de-DE" sz="2800" i="1" dirty="0"/>
              <a:t> </a:t>
            </a:r>
            <a:r>
              <a:rPr lang="el-GR" sz="2800" i="1" dirty="0"/>
              <a:t>του </a:t>
            </a:r>
            <a:r>
              <a:rPr lang="el-GR" sz="2800" i="1" dirty="0" err="1"/>
              <a:t>Μαγίστρου</a:t>
            </a:r>
            <a:r>
              <a:rPr lang="de-DE" sz="2800" dirty="0"/>
              <a:t>, </a:t>
            </a:r>
            <a:r>
              <a:rPr lang="el-GR" sz="2800" dirty="0"/>
              <a:t>δηλαδή</a:t>
            </a:r>
            <a:r>
              <a:rPr lang="de-DE" sz="2800" dirty="0"/>
              <a:t> </a:t>
            </a:r>
            <a:r>
              <a:rPr lang="el-GR" sz="2800" dirty="0"/>
              <a:t>η</a:t>
            </a:r>
            <a:r>
              <a:rPr lang="de-DE" sz="2800" dirty="0"/>
              <a:t> </a:t>
            </a:r>
            <a:r>
              <a:rPr lang="el-GR" sz="2800" i="1" dirty="0"/>
              <a:t>Πείρα</a:t>
            </a:r>
            <a:r>
              <a:rPr lang="de-DE" sz="2800" dirty="0"/>
              <a:t>.</a:t>
            </a:r>
            <a:endParaRPr lang="el-GR" sz="2800" dirty="0"/>
          </a:p>
          <a:p>
            <a:pPr lvl="0"/>
            <a:r>
              <a:rPr lang="el-GR" sz="2800" dirty="0"/>
              <a:t>Των προχείρων τα κάλλιστα</a:t>
            </a:r>
            <a:r>
              <a:rPr lang="de-DE" sz="2800" dirty="0"/>
              <a:t>. </a:t>
            </a:r>
            <a:endParaRPr lang="el-GR" sz="2800" dirty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l-GR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- Γράφημα">
            <a:extLst>
              <a:ext uri="{FF2B5EF4-FFF2-40B4-BE49-F238E27FC236}">
                <a16:creationId xmlns:a16="http://schemas.microsoft.com/office/drawing/2014/main" id="{F69C0F10-928C-44DE-B3FE-310801929E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8931557"/>
              </p:ext>
            </p:extLst>
          </p:nvPr>
        </p:nvGraphicFramePr>
        <p:xfrm>
          <a:off x="849085" y="428604"/>
          <a:ext cx="10842171" cy="6072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12192000" cy="6833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3200" b="1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Εξάβιβλος</a:t>
                      </a:r>
                      <a:endParaRPr lang="el-GR" sz="32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32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Πρόχειρος</a:t>
                      </a:r>
                      <a:r>
                        <a:rPr lang="de-DE" sz="32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l-GR" sz="32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Νόμος</a:t>
                      </a:r>
                      <a:endParaRPr lang="el-GR" sz="32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l-GR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Βιβλίο </a:t>
                      </a:r>
                      <a:r>
                        <a:rPr lang="de-DE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</a:t>
                      </a:r>
                      <a:r>
                        <a:rPr lang="el-GR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Τίτλος</a:t>
                      </a:r>
                      <a:r>
                        <a:rPr lang="de-DE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1</a:t>
                      </a:r>
                      <a:endParaRPr lang="el-GR" sz="2400" dirty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1.1 - 1.14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4 </a:t>
                      </a:r>
                      <a:r>
                        <a:rPr lang="el-GR" sz="2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Τίτλος</a:t>
                      </a: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2</a:t>
                      </a:r>
                      <a:endParaRPr lang="el-GR" sz="2400" b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2.1 - 2.9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4 T</a:t>
                      </a:r>
                      <a:r>
                        <a:rPr lang="el-GR" sz="2400" dirty="0" err="1">
                          <a:latin typeface="Times New Roman"/>
                          <a:ea typeface="Times New Roman"/>
                          <a:cs typeface="Times New Roman"/>
                        </a:rPr>
                        <a:t>ίτλος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3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3.1 - 3.7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4 </a:t>
                      </a: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Τίτλος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4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 4.1 - 4.27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4 </a:t>
                      </a: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Τίτλος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5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5.1 - 5.4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4 </a:t>
                      </a:r>
                      <a:r>
                        <a:rPr lang="el-GR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Τίτλος</a:t>
                      </a:r>
                      <a:r>
                        <a:rPr lang="de-DE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7</a:t>
                      </a:r>
                      <a:endParaRPr lang="el-GR" sz="2400" b="1" dirty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de-DE" sz="2400" b="1" dirty="0">
                          <a:latin typeface="Times New Roman"/>
                          <a:ea typeface="Times New Roman"/>
                          <a:cs typeface="Times New Roman"/>
                        </a:rPr>
                        <a:t> 7.1 - 7.28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4 T</a:t>
                      </a:r>
                      <a:r>
                        <a:rPr lang="el-GR" sz="2400" dirty="0" err="1">
                          <a:latin typeface="Times New Roman"/>
                          <a:ea typeface="Times New Roman"/>
                          <a:cs typeface="Times New Roman"/>
                        </a:rPr>
                        <a:t>ίτλος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9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              </a:t>
                      </a: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      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6.2 - 6.6 + </a:t>
                      </a:r>
                      <a:r>
                        <a:rPr lang="de-DE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4.19</a:t>
                      </a:r>
                      <a:r>
                        <a:rPr lang="de-DE" sz="2400" dirty="0">
                          <a:solidFill>
                            <a:srgbClr val="00B0F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r>
                        <a:rPr lang="de-DE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4.26</a:t>
                      </a:r>
                      <a:endParaRPr lang="el-GR" sz="24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4 T</a:t>
                      </a:r>
                      <a:r>
                        <a:rPr lang="el-GR" sz="2400" dirty="0" err="1">
                          <a:latin typeface="Times New Roman"/>
                          <a:ea typeface="Times New Roman"/>
                          <a:cs typeface="Times New Roman"/>
                        </a:rPr>
                        <a:t>ίτλος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10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      </a:t>
                      </a: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      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8.1 - 8.10 + </a:t>
                      </a:r>
                      <a:r>
                        <a:rPr lang="de-DE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4.20</a:t>
                      </a:r>
                      <a:endParaRPr lang="el-GR" sz="24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4 T</a:t>
                      </a:r>
                      <a:r>
                        <a:rPr lang="el-GR" sz="2400" dirty="0" err="1">
                          <a:latin typeface="Times New Roman"/>
                          <a:ea typeface="Times New Roman"/>
                          <a:cs typeface="Times New Roman"/>
                        </a:rPr>
                        <a:t>ίτλος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11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9.1 - 9.14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12245340" cy="6833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2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800" b="1" dirty="0" err="1">
                          <a:latin typeface="Times New Roman"/>
                          <a:ea typeface="Times New Roman"/>
                          <a:cs typeface="Times New Roman"/>
                        </a:rPr>
                        <a:t>Εξάβιβλος</a:t>
                      </a:r>
                      <a:endParaRPr lang="el-GR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800" dirty="0">
                          <a:latin typeface="Times New Roman"/>
                          <a:ea typeface="Times New Roman"/>
                          <a:cs typeface="Times New Roman"/>
                        </a:rPr>
                        <a:t>Πρόχειρος Νόμος</a:t>
                      </a:r>
                      <a:endParaRPr lang="el-GR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4 </a:t>
                      </a: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Τίτλος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10.1 - 10.13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4 T</a:t>
                      </a:r>
                      <a:r>
                        <a:rPr lang="el-GR" sz="2400" dirty="0" err="1">
                          <a:latin typeface="Times New Roman"/>
                          <a:ea typeface="Times New Roman"/>
                          <a:cs typeface="Times New Roman"/>
                        </a:rPr>
                        <a:t>ίτλος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15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11.1 - 11.21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latin typeface="Times New Roman"/>
                          <a:ea typeface="Times New Roman"/>
                          <a:cs typeface="Times New Roman"/>
                        </a:rPr>
                        <a:t>              </a:t>
                      </a:r>
                      <a:r>
                        <a:rPr lang="el-GR" sz="2400" b="1" dirty="0">
                          <a:latin typeface="Times New Roman"/>
                          <a:ea typeface="Times New Roman"/>
                          <a:cs typeface="Times New Roman"/>
                        </a:rPr>
                        <a:t>          </a:t>
                      </a:r>
                      <a:r>
                        <a:rPr lang="el-GR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5 </a:t>
                      </a:r>
                      <a:r>
                        <a:rPr lang="el-GR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Τίτλος</a:t>
                      </a:r>
                      <a:r>
                        <a:rPr lang="de-DE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1</a:t>
                      </a:r>
                      <a:endParaRPr lang="el-GR" sz="2400" dirty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e-DE" sz="2400" b="1" dirty="0">
                          <a:latin typeface="Times New Roman"/>
                          <a:ea typeface="Times New Roman"/>
                          <a:cs typeface="Times New Roman"/>
                        </a:rPr>
                        <a:t>21.1 - 21.16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5 </a:t>
                      </a:r>
                      <a:r>
                        <a:rPr lang="el-GR" sz="2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Τίτλος</a:t>
                      </a: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2</a:t>
                      </a:r>
                      <a:endParaRPr lang="el-GR" sz="2400" b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22.1 - 22.6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5 </a:t>
                      </a: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Τίτλος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3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23.1 - 23.4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Βιβλίο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5 T</a:t>
                      </a:r>
                      <a:r>
                        <a:rPr lang="el-GR" sz="2400" dirty="0" err="1">
                          <a:latin typeface="Times New Roman"/>
                          <a:ea typeface="Times New Roman"/>
                          <a:cs typeface="Times New Roman"/>
                        </a:rPr>
                        <a:t>ίτλος</a:t>
                      </a: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24.1 - 24.4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5 T</a:t>
                      </a:r>
                      <a:r>
                        <a:rPr lang="el-GR" sz="2400" dirty="0" err="1">
                          <a:latin typeface="Times New Roman"/>
                          <a:ea typeface="Times New Roman"/>
                          <a:cs typeface="Times New Roman"/>
                        </a:rPr>
                        <a:t>ίτλος</a:t>
                      </a: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25.1 - 25.5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5 T</a:t>
                      </a:r>
                      <a:r>
                        <a:rPr lang="el-GR" sz="2400" b="1" dirty="0" err="1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ίτλος</a:t>
                      </a:r>
                      <a:r>
                        <a:rPr lang="de-DE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7</a:t>
                      </a:r>
                      <a:endParaRPr lang="el-GR" sz="2400" b="1" dirty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latin typeface="Times New Roman"/>
                          <a:ea typeface="Times New Roman"/>
                          <a:cs typeface="Times New Roman"/>
                        </a:rPr>
                        <a:t>29.1 - 29.4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5 T</a:t>
                      </a:r>
                      <a:r>
                        <a:rPr lang="el-GR" sz="2400" dirty="0" err="1">
                          <a:latin typeface="Times New Roman"/>
                          <a:ea typeface="Times New Roman"/>
                          <a:cs typeface="Times New Roman"/>
                        </a:rPr>
                        <a:t>ίτλος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8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30.1 - 30.23 </a:t>
                      </a:r>
                      <a:r>
                        <a:rPr lang="de-DE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de-DE" sz="2400" b="1" dirty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e-DE" sz="2400" b="1" dirty="0">
                          <a:solidFill>
                            <a:schemeClr val="accent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5.6 - 6.1</a:t>
                      </a:r>
                      <a:endParaRPr lang="el-GR" sz="2400" b="1" dirty="0">
                        <a:solidFill>
                          <a:schemeClr val="accent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12367260" cy="6833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7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5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800" b="1" dirty="0" err="1">
                          <a:latin typeface="Times New Roman"/>
                          <a:ea typeface="Times New Roman"/>
                          <a:cs typeface="Times New Roman"/>
                        </a:rPr>
                        <a:t>Εξάβιβλος</a:t>
                      </a:r>
                      <a:endParaRPr lang="el-GR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800" dirty="0">
                          <a:latin typeface="Times New Roman"/>
                          <a:ea typeface="Times New Roman"/>
                          <a:cs typeface="Times New Roman"/>
                        </a:rPr>
                        <a:t>Πρόχειρος Νόμος</a:t>
                      </a:r>
                      <a:endParaRPr lang="el-GR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5 T</a:t>
                      </a:r>
                      <a:r>
                        <a:rPr lang="el-GR" sz="2400" b="1" dirty="0" err="1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ίτλος</a:t>
                      </a:r>
                      <a:r>
                        <a:rPr lang="de-DE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9</a:t>
                      </a:r>
                      <a:endParaRPr lang="el-GR" sz="2400" b="1" dirty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latin typeface="Times New Roman"/>
                          <a:ea typeface="Times New Roman"/>
                          <a:cs typeface="Times New Roman"/>
                        </a:rPr>
                        <a:t>32.1 - 32.4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5 </a:t>
                      </a: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Τίτλος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10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 33.1 - 33.32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5 </a:t>
                      </a:r>
                      <a:r>
                        <a:rPr lang="el-GR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Τίτλος </a:t>
                      </a:r>
                      <a:r>
                        <a:rPr lang="de-DE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l-GR" sz="2400" b="1" dirty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latin typeface="Times New Roman"/>
                          <a:ea typeface="Times New Roman"/>
                          <a:cs typeface="Times New Roman"/>
                        </a:rPr>
                        <a:t>35.1 - 35.8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el-GR" sz="2400" dirty="0" err="1">
                          <a:latin typeface="Times New Roman"/>
                          <a:ea typeface="Times New Roman"/>
                          <a:cs typeface="Times New Roman"/>
                        </a:rPr>
                        <a:t>ιβλίο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5 T</a:t>
                      </a:r>
                      <a:r>
                        <a:rPr lang="el-GR" sz="2400" dirty="0" err="1">
                          <a:latin typeface="Times New Roman"/>
                          <a:ea typeface="Times New Roman"/>
                          <a:cs typeface="Times New Roman"/>
                        </a:rPr>
                        <a:t>ίτλος</a:t>
                      </a: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36.1 - 36.8 + </a:t>
                      </a:r>
                      <a:r>
                        <a:rPr lang="de-DE" sz="2400" dirty="0">
                          <a:solidFill>
                            <a:srgbClr val="00B0F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14.8</a:t>
                      </a:r>
                      <a:endParaRPr lang="el-GR" sz="2400" dirty="0">
                        <a:solidFill>
                          <a:srgbClr val="00B0F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Βιβλίο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5 T</a:t>
                      </a:r>
                      <a:r>
                        <a:rPr lang="el-GR" sz="2400" dirty="0" err="1">
                          <a:latin typeface="Times New Roman"/>
                          <a:ea typeface="Times New Roman"/>
                          <a:cs typeface="Times New Roman"/>
                        </a:rPr>
                        <a:t>ίτλος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13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37.1 - 37.3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Βιβλίο</a:t>
                      </a:r>
                      <a:r>
                        <a:rPr lang="de-DE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6 T</a:t>
                      </a:r>
                      <a:r>
                        <a:rPr lang="el-GR" sz="2400" b="1" dirty="0" err="1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ίτλος</a:t>
                      </a:r>
                      <a:r>
                        <a:rPr lang="de-DE" sz="2400" b="1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1</a:t>
                      </a:r>
                      <a:endParaRPr lang="el-GR" sz="2400" dirty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latin typeface="Times New Roman"/>
                          <a:ea typeface="Times New Roman"/>
                          <a:cs typeface="Times New Roman"/>
                        </a:rPr>
                        <a:t>38.61</a:t>
                      </a:r>
                      <a:endParaRPr lang="el-GR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el-GR" sz="2400" dirty="0" err="1">
                          <a:latin typeface="Times New Roman"/>
                          <a:ea typeface="Times New Roman"/>
                          <a:cs typeface="Times New Roman"/>
                        </a:rPr>
                        <a:t>ιβλίο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6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r>
                        <a:rPr lang="el-GR" sz="2400" dirty="0" err="1">
                          <a:latin typeface="Times New Roman"/>
                          <a:ea typeface="Times New Roman"/>
                          <a:cs typeface="Times New Roman"/>
                        </a:rPr>
                        <a:t>ίτλος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2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39.26 - 39.64 + </a:t>
                      </a:r>
                      <a:r>
                        <a:rPr lang="de-DE" sz="2400" dirty="0">
                          <a:solidFill>
                            <a:srgbClr val="00B0F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11.7</a:t>
                      </a:r>
                      <a:endParaRPr lang="el-GR" sz="2400" dirty="0">
                        <a:solidFill>
                          <a:srgbClr val="00B0F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/>
                          <a:ea typeface="Times New Roman"/>
                          <a:cs typeface="Times New Roman"/>
                        </a:rPr>
                        <a:t>Βιβλίο 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6 T</a:t>
                      </a:r>
                      <a:r>
                        <a:rPr lang="el-GR" sz="2400" dirty="0" err="1">
                          <a:latin typeface="Times New Roman"/>
                          <a:ea typeface="Times New Roman"/>
                          <a:cs typeface="Times New Roman"/>
                        </a:rPr>
                        <a:t>ίτλος</a:t>
                      </a: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 3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39.59 - 39.68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3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Βιβλίο</a:t>
                      </a:r>
                      <a:r>
                        <a:rPr lang="en-US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6 </a:t>
                      </a:r>
                      <a:r>
                        <a:rPr lang="el-GR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Τίτλος</a:t>
                      </a:r>
                      <a:r>
                        <a:rPr lang="en-US" sz="240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4</a:t>
                      </a:r>
                      <a:endParaRPr lang="el-GR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latin typeface="Times New Roman"/>
                          <a:ea typeface="Times New Roman"/>
                          <a:cs typeface="Times New Roman"/>
                        </a:rPr>
                        <a:t>39.69 - 39.74</a:t>
                      </a:r>
                      <a:endParaRPr lang="el-GR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928670"/>
          </a:xfrm>
          <a:solidFill>
            <a:srgbClr val="FFC000"/>
          </a:solidFill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en-US" sz="3600" b="1" dirty="0"/>
              <a:t>Vatic. gr. 851 </a:t>
            </a:r>
            <a:r>
              <a:rPr lang="el-GR" sz="3600" b="1" dirty="0"/>
              <a:t>(14</a:t>
            </a:r>
            <a:r>
              <a:rPr lang="el-GR" sz="3600" b="1" baseline="30000" dirty="0"/>
              <a:t>ος</a:t>
            </a:r>
            <a:r>
              <a:rPr lang="el-GR" sz="3600" b="1" dirty="0"/>
              <a:t> αιώνας)</a:t>
            </a:r>
            <a:r>
              <a:rPr lang="de-DE" sz="3600" b="1" dirty="0"/>
              <a:t> </a:t>
            </a:r>
            <a:r>
              <a:rPr lang="en-US" sz="3600" b="1" dirty="0"/>
              <a:t>  </a:t>
            </a:r>
            <a:endParaRPr lang="el-GR" sz="3600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524000" y="1285860"/>
            <a:ext cx="9144000" cy="557214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de-DE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de-DE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de-DE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de-DE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de-DE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Μαριος\Desktop\M-0505_0130 lepto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09852" y="1428736"/>
            <a:ext cx="7286676" cy="5072098"/>
          </a:xfrm>
          <a:prstGeom prst="rect">
            <a:avLst/>
          </a:prstGeom>
          <a:noFill/>
        </p:spPr>
      </p:pic>
      <p:cxnSp>
        <p:nvCxnSpPr>
          <p:cNvPr id="6" name="5 - Ευθύγραμμο βέλος σύνδεσης"/>
          <p:cNvCxnSpPr/>
          <p:nvPr/>
        </p:nvCxnSpPr>
        <p:spPr>
          <a:xfrm rot="10800000">
            <a:off x="2166910" y="1785926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- Ευθύγραμμο βέλος σύνδεσης"/>
          <p:cNvCxnSpPr/>
          <p:nvPr/>
        </p:nvCxnSpPr>
        <p:spPr>
          <a:xfrm rot="10800000">
            <a:off x="2166910" y="2214554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- Ευθύγραμμο βέλος σύνδεσης"/>
          <p:cNvCxnSpPr/>
          <p:nvPr/>
        </p:nvCxnSpPr>
        <p:spPr>
          <a:xfrm rot="10800000">
            <a:off x="2309786" y="5500702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- TextBox"/>
          <p:cNvSpPr txBox="1"/>
          <p:nvPr/>
        </p:nvSpPr>
        <p:spPr>
          <a:xfrm>
            <a:off x="1524000" y="1643051"/>
            <a:ext cx="714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err="1">
                <a:solidFill>
                  <a:srgbClr val="FF0000"/>
                </a:solidFill>
              </a:rPr>
              <a:t>Πρόχ</a:t>
            </a:r>
            <a:r>
              <a:rPr lang="de-DE" sz="1400" b="1" dirty="0">
                <a:solidFill>
                  <a:srgbClr val="FF0000"/>
                </a:solidFill>
              </a:rPr>
              <a:t>.</a:t>
            </a:r>
            <a:endParaRPr lang="el-GR" sz="1400" b="1" dirty="0">
              <a:solidFill>
                <a:srgbClr val="FF0000"/>
              </a:solidFill>
            </a:endParaRPr>
          </a:p>
        </p:txBody>
      </p:sp>
      <p:sp>
        <p:nvSpPr>
          <p:cNvPr id="15" name="14 - TextBox"/>
          <p:cNvSpPr txBox="1"/>
          <p:nvPr/>
        </p:nvSpPr>
        <p:spPr>
          <a:xfrm>
            <a:off x="1524000" y="2000240"/>
            <a:ext cx="785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err="1">
                <a:solidFill>
                  <a:srgbClr val="FF0000"/>
                </a:solidFill>
              </a:rPr>
              <a:t>Εξάβ</a:t>
            </a:r>
            <a:r>
              <a:rPr lang="de-DE" sz="1600" b="1" dirty="0">
                <a:solidFill>
                  <a:srgbClr val="FF0000"/>
                </a:solidFill>
              </a:rPr>
              <a:t>.</a:t>
            </a:r>
            <a:endParaRPr lang="el-GR" sz="1600" b="1" dirty="0">
              <a:solidFill>
                <a:srgbClr val="FF0000"/>
              </a:solidFill>
            </a:endParaRPr>
          </a:p>
        </p:txBody>
      </p:sp>
      <p:sp>
        <p:nvSpPr>
          <p:cNvPr id="16" name="15 - TextBox"/>
          <p:cNvSpPr txBox="1"/>
          <p:nvPr/>
        </p:nvSpPr>
        <p:spPr>
          <a:xfrm>
            <a:off x="1524000" y="5308163"/>
            <a:ext cx="785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err="1">
                <a:solidFill>
                  <a:srgbClr val="FF0000"/>
                </a:solidFill>
              </a:rPr>
              <a:t>Ατταλ</a:t>
            </a:r>
            <a:r>
              <a:rPr lang="de-DE" sz="1400" b="1" dirty="0">
                <a:solidFill>
                  <a:srgbClr val="FF0000"/>
                </a:solidFill>
              </a:rPr>
              <a:t>.</a:t>
            </a:r>
            <a:endParaRPr lang="el-GR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714356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2800" dirty="0"/>
              <a:t>Paris gr. 1355 128v- 129r</a:t>
            </a:r>
            <a:r>
              <a:rPr lang="el-GR" sz="2800" dirty="0"/>
              <a:t> (14</a:t>
            </a:r>
            <a:r>
              <a:rPr lang="el-GR" sz="2800" baseline="30000" dirty="0"/>
              <a:t>ος</a:t>
            </a:r>
            <a:r>
              <a:rPr lang="el-GR" sz="2800" dirty="0"/>
              <a:t> αιώνας)</a:t>
            </a:r>
          </a:p>
        </p:txBody>
      </p:sp>
      <p:pic>
        <p:nvPicPr>
          <p:cNvPr id="3074" name="Picture 2" descr="C:\Users\Μαριος\Desktop\M-0505_013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714356"/>
            <a:ext cx="9144000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31EBD61-04F4-8720-7423-B582934CC9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D9F5106-0CF2-CC3A-D9AE-98E807AC05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9A5D8AB9-F672-5F92-EA1F-5C7811BDBA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919379"/>
              </p:ext>
            </p:extLst>
          </p:nvPr>
        </p:nvGraphicFramePr>
        <p:xfrm>
          <a:off x="0" y="1023258"/>
          <a:ext cx="12191999" cy="5834745"/>
        </p:xfrm>
        <a:graphic>
          <a:graphicData uri="http://schemas.openxmlformats.org/drawingml/2006/table">
            <a:tbl>
              <a:tblPr firstRow="1" firstCol="1" bandRow="1"/>
              <a:tblGrid>
                <a:gridCol w="875604">
                  <a:extLst>
                    <a:ext uri="{9D8B030D-6E8A-4147-A177-3AD203B41FA5}">
                      <a16:colId xmlns:a16="http://schemas.microsoft.com/office/drawing/2014/main" val="1701362820"/>
                    </a:ext>
                  </a:extLst>
                </a:gridCol>
                <a:gridCol w="878494">
                  <a:extLst>
                    <a:ext uri="{9D8B030D-6E8A-4147-A177-3AD203B41FA5}">
                      <a16:colId xmlns:a16="http://schemas.microsoft.com/office/drawing/2014/main" val="3473424705"/>
                    </a:ext>
                  </a:extLst>
                </a:gridCol>
                <a:gridCol w="3473520">
                  <a:extLst>
                    <a:ext uri="{9D8B030D-6E8A-4147-A177-3AD203B41FA5}">
                      <a16:colId xmlns:a16="http://schemas.microsoft.com/office/drawing/2014/main" val="3649255865"/>
                    </a:ext>
                  </a:extLst>
                </a:gridCol>
                <a:gridCol w="6964381">
                  <a:extLst>
                    <a:ext uri="{9D8B030D-6E8A-4147-A177-3AD203B41FA5}">
                      <a16:colId xmlns:a16="http://schemas.microsoft.com/office/drawing/2014/main" val="2224004408"/>
                    </a:ext>
                  </a:extLst>
                </a:gridCol>
              </a:tblGrid>
              <a:tr h="38898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171.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H.1.4.1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S.Min </a:t>
                      </a:r>
                      <a:r>
                        <a:rPr lang="el-GR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it-IT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52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428951"/>
                  </a:ext>
                </a:extLst>
              </a:tr>
              <a:tr h="3889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172.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[H.1.4.2]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SBM </a:t>
                      </a:r>
                      <a:r>
                        <a:rPr lang="el-GR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it-IT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XXXIII, 17 (S. 226) vel </a:t>
                      </a:r>
                      <a:r>
                        <a:rPr lang="it-IT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l-GR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Ε</a:t>
                      </a:r>
                      <a:r>
                        <a:rPr lang="it-IT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cl. B. </a:t>
                      </a: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7.3.32, S. 260</a:t>
                      </a:r>
                      <a:r>
                        <a:rPr lang="en-US" sz="9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158120"/>
                  </a:ext>
                </a:extLst>
              </a:tr>
              <a:tr h="38898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173.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H.1.4.3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Rhopai 38.6 (S. 155)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278574"/>
                  </a:ext>
                </a:extLst>
              </a:tr>
              <a:tr h="38898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174.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H.1.4.4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SBM H I, 1 erster Satz (S. 312)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2114660"/>
                  </a:ext>
                </a:extLst>
              </a:tr>
              <a:tr h="38898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175.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H.1.4.5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SBM H I, 2 ( S. 313)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697642"/>
                  </a:ext>
                </a:extLst>
              </a:tr>
              <a:tr h="38898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176.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H.1.</a:t>
                      </a: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4.6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Blastares K 37 [N. 54 Leonis]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9789512"/>
                  </a:ext>
                </a:extLst>
              </a:tr>
              <a:tr h="3889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177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H.1.4.7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SBM H I, 4  (S. 313) vel S.Min H 3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450186"/>
                  </a:ext>
                </a:extLst>
              </a:tr>
              <a:tr h="388983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178.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H.1.4.8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SBM H I, 6 erster Satz (S. 314)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0692624"/>
                  </a:ext>
                </a:extLst>
              </a:tr>
              <a:tr h="388983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179.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H.1.4.9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SBM H I, 7  (S. 314)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343823"/>
                  </a:ext>
                </a:extLst>
              </a:tr>
              <a:tr h="388983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180.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H.1.4.10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Rhopai</a:t>
                      </a:r>
                      <a:r>
                        <a:rPr lang="de-DE" sz="9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3.12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0052912"/>
                  </a:ext>
                </a:extLst>
              </a:tr>
              <a:tr h="388983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181.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H.1.4.11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Rhopai 8.1 (S. 102)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746147"/>
                  </a:ext>
                </a:extLst>
              </a:tr>
              <a:tr h="388983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182.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H.1.4.12 = H. 3.6.26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Rhopai 8.2 erster Satz (S. 102)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276232"/>
                  </a:ext>
                </a:extLst>
              </a:tr>
              <a:tr h="388983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183.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H.1.4.13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Rhopai 10.4 (S. 105/106)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2291546"/>
                  </a:ext>
                </a:extLst>
              </a:tr>
              <a:tr h="388983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184.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H.1.4.14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Rhopai 26.9 (S. 143)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3020649"/>
                  </a:ext>
                </a:extLst>
              </a:tr>
              <a:tr h="388983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185.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[H.1.4.15]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Ecl</a:t>
                      </a: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fr-FR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B. 9.3.15 </a:t>
                      </a:r>
                      <a:r>
                        <a:rPr lang="fr-FR" sz="9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</a:t>
                      </a:r>
                      <a:r>
                        <a:rPr lang="fr-FR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 S. 393</a:t>
                      </a:r>
                      <a:r>
                        <a:rPr lang="fr-FR" sz="9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8628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1010362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</TotalTime>
  <Words>644</Words>
  <Application>Microsoft Office PowerPoint</Application>
  <PresentationFormat>Ευρεία οθόνη</PresentationFormat>
  <Paragraphs>135</Paragraphs>
  <Slides>9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9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Calibri Light</vt:lpstr>
      <vt:lpstr>Times New Roman</vt:lpstr>
      <vt:lpstr>Wingdings</vt:lpstr>
      <vt:lpstr>Θέμα του Office</vt:lpstr>
      <vt:lpstr>1_Θέμα του Office</vt:lpstr>
      <vt:lpstr>Office Theme</vt:lpstr>
      <vt:lpstr>+++++++++++++++++++++++++++++++++++++++++++++++++++++++++++++++++++++++ </vt:lpstr>
      <vt:lpstr>Πηγές της Εξαβίβλου σύμφωνα με τον Αρμενόπουλο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Vatic. gr. 851 (14ος αιώνας)   </vt:lpstr>
      <vt:lpstr>Paris gr. 1355 128v- 129r (14ος αιώνας)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Marios Tantalos</dc:creator>
  <cp:lastModifiedBy>Marios Tantalos</cp:lastModifiedBy>
  <cp:revision>12</cp:revision>
  <dcterms:created xsi:type="dcterms:W3CDTF">2025-02-23T10:57:37Z</dcterms:created>
  <dcterms:modified xsi:type="dcterms:W3CDTF">2025-02-25T15:04:15Z</dcterms:modified>
</cp:coreProperties>
</file>