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2" r:id="rId7"/>
    <p:sldId id="261" r:id="rId8"/>
    <p:sldId id="262" r:id="rId9"/>
    <p:sldId id="263" r:id="rId10"/>
    <p:sldId id="264" r:id="rId11"/>
    <p:sldId id="277" r:id="rId12"/>
    <p:sldId id="268" r:id="rId13"/>
    <p:sldId id="269" r:id="rId14"/>
    <p:sldId id="265" r:id="rId15"/>
    <p:sldId id="266" r:id="rId16"/>
    <p:sldId id="267" r:id="rId17"/>
    <p:sldId id="274" r:id="rId18"/>
    <p:sldId id="270" r:id="rId19"/>
    <p:sldId id="275" r:id="rId20"/>
    <p:sldId id="276" r:id="rId21"/>
    <p:sldId id="271" r:id="rId22"/>
    <p:sldId id="273" r:id="rId2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8188CF-1F92-4437-8D12-DB84A1F09DAE}"/>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002E9B51-6E4A-489D-9A67-D9B519C2FC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6D0DC3F5-CCBA-484C-9A3F-D4DFF1AD1952}"/>
              </a:ext>
            </a:extLst>
          </p:cNvPr>
          <p:cNvSpPr>
            <a:spLocks noGrp="1"/>
          </p:cNvSpPr>
          <p:nvPr>
            <p:ph type="dt" sz="half" idx="10"/>
          </p:nvPr>
        </p:nvSpPr>
        <p:spPr/>
        <p:txBody>
          <a:bodyPr/>
          <a:lstStyle/>
          <a:p>
            <a:fld id="{F72808EF-D3A3-4E4B-A9E7-611D9798DEF7}" type="datetimeFigureOut">
              <a:rPr lang="el-GR" smtClean="0"/>
              <a:t>23/3/2021</a:t>
            </a:fld>
            <a:endParaRPr lang="el-GR"/>
          </a:p>
        </p:txBody>
      </p:sp>
      <p:sp>
        <p:nvSpPr>
          <p:cNvPr id="5" name="Θέση υποσέλιδου 4">
            <a:extLst>
              <a:ext uri="{FF2B5EF4-FFF2-40B4-BE49-F238E27FC236}">
                <a16:creationId xmlns:a16="http://schemas.microsoft.com/office/drawing/2014/main" id="{1ED5065B-7F18-497C-9962-95B86FF38C8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A8FBE1C-44FA-49F5-AE3A-4C0C638BF126}"/>
              </a:ext>
            </a:extLst>
          </p:cNvPr>
          <p:cNvSpPr>
            <a:spLocks noGrp="1"/>
          </p:cNvSpPr>
          <p:nvPr>
            <p:ph type="sldNum" sz="quarter" idx="12"/>
          </p:nvPr>
        </p:nvSpPr>
        <p:spPr/>
        <p:txBody>
          <a:bodyPr/>
          <a:lstStyle/>
          <a:p>
            <a:fld id="{9840BE3F-4952-4960-9E4A-AD323B25DB55}" type="slidenum">
              <a:rPr lang="el-GR" smtClean="0"/>
              <a:t>‹#›</a:t>
            </a:fld>
            <a:endParaRPr lang="el-GR"/>
          </a:p>
        </p:txBody>
      </p:sp>
    </p:spTree>
    <p:extLst>
      <p:ext uri="{BB962C8B-B14F-4D97-AF65-F5344CB8AC3E}">
        <p14:creationId xmlns:p14="http://schemas.microsoft.com/office/powerpoint/2010/main" val="337646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20B189-9C4E-4B5F-988C-94AAAE29688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67421A7-731F-4A24-AC3A-5992ED05E373}"/>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5C3F2F6-CFAE-473E-A1A3-36029E8AA593}"/>
              </a:ext>
            </a:extLst>
          </p:cNvPr>
          <p:cNvSpPr>
            <a:spLocks noGrp="1"/>
          </p:cNvSpPr>
          <p:nvPr>
            <p:ph type="dt" sz="half" idx="10"/>
          </p:nvPr>
        </p:nvSpPr>
        <p:spPr/>
        <p:txBody>
          <a:bodyPr/>
          <a:lstStyle/>
          <a:p>
            <a:fld id="{F72808EF-D3A3-4E4B-A9E7-611D9798DEF7}" type="datetimeFigureOut">
              <a:rPr lang="el-GR" smtClean="0"/>
              <a:t>23/3/2021</a:t>
            </a:fld>
            <a:endParaRPr lang="el-GR"/>
          </a:p>
        </p:txBody>
      </p:sp>
      <p:sp>
        <p:nvSpPr>
          <p:cNvPr id="5" name="Θέση υποσέλιδου 4">
            <a:extLst>
              <a:ext uri="{FF2B5EF4-FFF2-40B4-BE49-F238E27FC236}">
                <a16:creationId xmlns:a16="http://schemas.microsoft.com/office/drawing/2014/main" id="{D065E994-106C-417A-9ACC-02556F9E027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EB1859A-45B2-4652-B55E-4804564771A6}"/>
              </a:ext>
            </a:extLst>
          </p:cNvPr>
          <p:cNvSpPr>
            <a:spLocks noGrp="1"/>
          </p:cNvSpPr>
          <p:nvPr>
            <p:ph type="sldNum" sz="quarter" idx="12"/>
          </p:nvPr>
        </p:nvSpPr>
        <p:spPr/>
        <p:txBody>
          <a:bodyPr/>
          <a:lstStyle/>
          <a:p>
            <a:fld id="{9840BE3F-4952-4960-9E4A-AD323B25DB55}" type="slidenum">
              <a:rPr lang="el-GR" smtClean="0"/>
              <a:t>‹#›</a:t>
            </a:fld>
            <a:endParaRPr lang="el-GR"/>
          </a:p>
        </p:txBody>
      </p:sp>
    </p:spTree>
    <p:extLst>
      <p:ext uri="{BB962C8B-B14F-4D97-AF65-F5344CB8AC3E}">
        <p14:creationId xmlns:p14="http://schemas.microsoft.com/office/powerpoint/2010/main" val="1293096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D0DB64A9-AA31-4808-B9A3-5C402B6D092C}"/>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120C0C2-1B3E-4C7E-A8EB-7EE774951CAB}"/>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FE13766-B9BD-4A53-9FC2-DFE9F12355EA}"/>
              </a:ext>
            </a:extLst>
          </p:cNvPr>
          <p:cNvSpPr>
            <a:spLocks noGrp="1"/>
          </p:cNvSpPr>
          <p:nvPr>
            <p:ph type="dt" sz="half" idx="10"/>
          </p:nvPr>
        </p:nvSpPr>
        <p:spPr/>
        <p:txBody>
          <a:bodyPr/>
          <a:lstStyle/>
          <a:p>
            <a:fld id="{F72808EF-D3A3-4E4B-A9E7-611D9798DEF7}" type="datetimeFigureOut">
              <a:rPr lang="el-GR" smtClean="0"/>
              <a:t>23/3/2021</a:t>
            </a:fld>
            <a:endParaRPr lang="el-GR"/>
          </a:p>
        </p:txBody>
      </p:sp>
      <p:sp>
        <p:nvSpPr>
          <p:cNvPr id="5" name="Θέση υποσέλιδου 4">
            <a:extLst>
              <a:ext uri="{FF2B5EF4-FFF2-40B4-BE49-F238E27FC236}">
                <a16:creationId xmlns:a16="http://schemas.microsoft.com/office/drawing/2014/main" id="{4A033777-11CB-4FD4-993D-19B40211137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699E3AF-C485-4EE3-8953-FBC2A4431991}"/>
              </a:ext>
            </a:extLst>
          </p:cNvPr>
          <p:cNvSpPr>
            <a:spLocks noGrp="1"/>
          </p:cNvSpPr>
          <p:nvPr>
            <p:ph type="sldNum" sz="quarter" idx="12"/>
          </p:nvPr>
        </p:nvSpPr>
        <p:spPr/>
        <p:txBody>
          <a:bodyPr/>
          <a:lstStyle/>
          <a:p>
            <a:fld id="{9840BE3F-4952-4960-9E4A-AD323B25DB55}" type="slidenum">
              <a:rPr lang="el-GR" smtClean="0"/>
              <a:t>‹#›</a:t>
            </a:fld>
            <a:endParaRPr lang="el-GR"/>
          </a:p>
        </p:txBody>
      </p:sp>
    </p:spTree>
    <p:extLst>
      <p:ext uri="{BB962C8B-B14F-4D97-AF65-F5344CB8AC3E}">
        <p14:creationId xmlns:p14="http://schemas.microsoft.com/office/powerpoint/2010/main" val="3077564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92A8D6-208E-4D0A-B643-9A141F659E9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DD46CD4-9216-4A15-A025-DE864256069F}"/>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2EEEE18-E39E-42E0-A91A-240FE1F3CDD0}"/>
              </a:ext>
            </a:extLst>
          </p:cNvPr>
          <p:cNvSpPr>
            <a:spLocks noGrp="1"/>
          </p:cNvSpPr>
          <p:nvPr>
            <p:ph type="dt" sz="half" idx="10"/>
          </p:nvPr>
        </p:nvSpPr>
        <p:spPr/>
        <p:txBody>
          <a:bodyPr/>
          <a:lstStyle/>
          <a:p>
            <a:fld id="{F72808EF-D3A3-4E4B-A9E7-611D9798DEF7}" type="datetimeFigureOut">
              <a:rPr lang="el-GR" smtClean="0"/>
              <a:t>23/3/2021</a:t>
            </a:fld>
            <a:endParaRPr lang="el-GR"/>
          </a:p>
        </p:txBody>
      </p:sp>
      <p:sp>
        <p:nvSpPr>
          <p:cNvPr id="5" name="Θέση υποσέλιδου 4">
            <a:extLst>
              <a:ext uri="{FF2B5EF4-FFF2-40B4-BE49-F238E27FC236}">
                <a16:creationId xmlns:a16="http://schemas.microsoft.com/office/drawing/2014/main" id="{2186C7F0-699E-4B88-96B9-5E4DA1A5F44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2ECA1DA-9AB5-4ACF-A075-13F9AA7EB7D4}"/>
              </a:ext>
            </a:extLst>
          </p:cNvPr>
          <p:cNvSpPr>
            <a:spLocks noGrp="1"/>
          </p:cNvSpPr>
          <p:nvPr>
            <p:ph type="sldNum" sz="quarter" idx="12"/>
          </p:nvPr>
        </p:nvSpPr>
        <p:spPr/>
        <p:txBody>
          <a:bodyPr/>
          <a:lstStyle/>
          <a:p>
            <a:fld id="{9840BE3F-4952-4960-9E4A-AD323B25DB55}" type="slidenum">
              <a:rPr lang="el-GR" smtClean="0"/>
              <a:t>‹#›</a:t>
            </a:fld>
            <a:endParaRPr lang="el-GR"/>
          </a:p>
        </p:txBody>
      </p:sp>
    </p:spTree>
    <p:extLst>
      <p:ext uri="{BB962C8B-B14F-4D97-AF65-F5344CB8AC3E}">
        <p14:creationId xmlns:p14="http://schemas.microsoft.com/office/powerpoint/2010/main" val="1282301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29664C-25BB-482C-89B6-A0307195CD42}"/>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C0811A8-BF29-44AD-9BC7-ADF1A6BCE4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0346F59C-6D86-4635-9DE6-1B3092F43736}"/>
              </a:ext>
            </a:extLst>
          </p:cNvPr>
          <p:cNvSpPr>
            <a:spLocks noGrp="1"/>
          </p:cNvSpPr>
          <p:nvPr>
            <p:ph type="dt" sz="half" idx="10"/>
          </p:nvPr>
        </p:nvSpPr>
        <p:spPr/>
        <p:txBody>
          <a:bodyPr/>
          <a:lstStyle/>
          <a:p>
            <a:fld id="{F72808EF-D3A3-4E4B-A9E7-611D9798DEF7}" type="datetimeFigureOut">
              <a:rPr lang="el-GR" smtClean="0"/>
              <a:t>23/3/2021</a:t>
            </a:fld>
            <a:endParaRPr lang="el-GR"/>
          </a:p>
        </p:txBody>
      </p:sp>
      <p:sp>
        <p:nvSpPr>
          <p:cNvPr id="5" name="Θέση υποσέλιδου 4">
            <a:extLst>
              <a:ext uri="{FF2B5EF4-FFF2-40B4-BE49-F238E27FC236}">
                <a16:creationId xmlns:a16="http://schemas.microsoft.com/office/drawing/2014/main" id="{17C5D064-62E1-441E-9FC2-4D6DAEB3447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1CB063C-2F66-4545-BACB-31D8DE3E14FA}"/>
              </a:ext>
            </a:extLst>
          </p:cNvPr>
          <p:cNvSpPr>
            <a:spLocks noGrp="1"/>
          </p:cNvSpPr>
          <p:nvPr>
            <p:ph type="sldNum" sz="quarter" idx="12"/>
          </p:nvPr>
        </p:nvSpPr>
        <p:spPr/>
        <p:txBody>
          <a:bodyPr/>
          <a:lstStyle/>
          <a:p>
            <a:fld id="{9840BE3F-4952-4960-9E4A-AD323B25DB55}" type="slidenum">
              <a:rPr lang="el-GR" smtClean="0"/>
              <a:t>‹#›</a:t>
            </a:fld>
            <a:endParaRPr lang="el-GR"/>
          </a:p>
        </p:txBody>
      </p:sp>
    </p:spTree>
    <p:extLst>
      <p:ext uri="{BB962C8B-B14F-4D97-AF65-F5344CB8AC3E}">
        <p14:creationId xmlns:p14="http://schemas.microsoft.com/office/powerpoint/2010/main" val="3632313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6A652C-0273-4F57-9580-3234E94A97A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3120ED1-56EB-437B-9722-7ED4B87B1568}"/>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ED659241-D635-4D83-9C87-E7D53D796A46}"/>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F93449F0-E7FF-4907-ACE5-7547A82E2211}"/>
              </a:ext>
            </a:extLst>
          </p:cNvPr>
          <p:cNvSpPr>
            <a:spLocks noGrp="1"/>
          </p:cNvSpPr>
          <p:nvPr>
            <p:ph type="dt" sz="half" idx="10"/>
          </p:nvPr>
        </p:nvSpPr>
        <p:spPr/>
        <p:txBody>
          <a:bodyPr/>
          <a:lstStyle/>
          <a:p>
            <a:fld id="{F72808EF-D3A3-4E4B-A9E7-611D9798DEF7}" type="datetimeFigureOut">
              <a:rPr lang="el-GR" smtClean="0"/>
              <a:t>23/3/2021</a:t>
            </a:fld>
            <a:endParaRPr lang="el-GR"/>
          </a:p>
        </p:txBody>
      </p:sp>
      <p:sp>
        <p:nvSpPr>
          <p:cNvPr id="6" name="Θέση υποσέλιδου 5">
            <a:extLst>
              <a:ext uri="{FF2B5EF4-FFF2-40B4-BE49-F238E27FC236}">
                <a16:creationId xmlns:a16="http://schemas.microsoft.com/office/drawing/2014/main" id="{B9E64209-5F58-4C57-8F3E-852683F7868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7DAE781-F76C-474A-B71E-E80126D76E17}"/>
              </a:ext>
            </a:extLst>
          </p:cNvPr>
          <p:cNvSpPr>
            <a:spLocks noGrp="1"/>
          </p:cNvSpPr>
          <p:nvPr>
            <p:ph type="sldNum" sz="quarter" idx="12"/>
          </p:nvPr>
        </p:nvSpPr>
        <p:spPr/>
        <p:txBody>
          <a:bodyPr/>
          <a:lstStyle/>
          <a:p>
            <a:fld id="{9840BE3F-4952-4960-9E4A-AD323B25DB55}" type="slidenum">
              <a:rPr lang="el-GR" smtClean="0"/>
              <a:t>‹#›</a:t>
            </a:fld>
            <a:endParaRPr lang="el-GR"/>
          </a:p>
        </p:txBody>
      </p:sp>
    </p:spTree>
    <p:extLst>
      <p:ext uri="{BB962C8B-B14F-4D97-AF65-F5344CB8AC3E}">
        <p14:creationId xmlns:p14="http://schemas.microsoft.com/office/powerpoint/2010/main" val="2152247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69F958-A8AD-4207-96CD-0713EC86862E}"/>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EDB0567-C140-474A-801C-DAF408EC71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EB1FB7AC-7D46-45D1-A426-1C3EE517E212}"/>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568EC56F-C9A5-4701-87EF-55A5300FE6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3F7A8C48-BCE4-4A6F-B543-7854F3C64FB8}"/>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6D2E787B-7DEB-4B82-BD63-F6A96717AB59}"/>
              </a:ext>
            </a:extLst>
          </p:cNvPr>
          <p:cNvSpPr>
            <a:spLocks noGrp="1"/>
          </p:cNvSpPr>
          <p:nvPr>
            <p:ph type="dt" sz="half" idx="10"/>
          </p:nvPr>
        </p:nvSpPr>
        <p:spPr/>
        <p:txBody>
          <a:bodyPr/>
          <a:lstStyle/>
          <a:p>
            <a:fld id="{F72808EF-D3A3-4E4B-A9E7-611D9798DEF7}" type="datetimeFigureOut">
              <a:rPr lang="el-GR" smtClean="0"/>
              <a:t>23/3/2021</a:t>
            </a:fld>
            <a:endParaRPr lang="el-GR"/>
          </a:p>
        </p:txBody>
      </p:sp>
      <p:sp>
        <p:nvSpPr>
          <p:cNvPr id="8" name="Θέση υποσέλιδου 7">
            <a:extLst>
              <a:ext uri="{FF2B5EF4-FFF2-40B4-BE49-F238E27FC236}">
                <a16:creationId xmlns:a16="http://schemas.microsoft.com/office/drawing/2014/main" id="{6066BDD1-AD0B-4E50-9F6C-29D7D322C7F6}"/>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C0B05256-81A4-4BFD-8FD5-2125AA673DAF}"/>
              </a:ext>
            </a:extLst>
          </p:cNvPr>
          <p:cNvSpPr>
            <a:spLocks noGrp="1"/>
          </p:cNvSpPr>
          <p:nvPr>
            <p:ph type="sldNum" sz="quarter" idx="12"/>
          </p:nvPr>
        </p:nvSpPr>
        <p:spPr/>
        <p:txBody>
          <a:bodyPr/>
          <a:lstStyle/>
          <a:p>
            <a:fld id="{9840BE3F-4952-4960-9E4A-AD323B25DB55}" type="slidenum">
              <a:rPr lang="el-GR" smtClean="0"/>
              <a:t>‹#›</a:t>
            </a:fld>
            <a:endParaRPr lang="el-GR"/>
          </a:p>
        </p:txBody>
      </p:sp>
    </p:spTree>
    <p:extLst>
      <p:ext uri="{BB962C8B-B14F-4D97-AF65-F5344CB8AC3E}">
        <p14:creationId xmlns:p14="http://schemas.microsoft.com/office/powerpoint/2010/main" val="591374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1A21E5-2FF2-4A34-88E5-FC3C579E9C1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D0CA6DB3-09B2-46BD-A729-CDA3C3F85726}"/>
              </a:ext>
            </a:extLst>
          </p:cNvPr>
          <p:cNvSpPr>
            <a:spLocks noGrp="1"/>
          </p:cNvSpPr>
          <p:nvPr>
            <p:ph type="dt" sz="half" idx="10"/>
          </p:nvPr>
        </p:nvSpPr>
        <p:spPr/>
        <p:txBody>
          <a:bodyPr/>
          <a:lstStyle/>
          <a:p>
            <a:fld id="{F72808EF-D3A3-4E4B-A9E7-611D9798DEF7}" type="datetimeFigureOut">
              <a:rPr lang="el-GR" smtClean="0"/>
              <a:t>23/3/2021</a:t>
            </a:fld>
            <a:endParaRPr lang="el-GR"/>
          </a:p>
        </p:txBody>
      </p:sp>
      <p:sp>
        <p:nvSpPr>
          <p:cNvPr id="4" name="Θέση υποσέλιδου 3">
            <a:extLst>
              <a:ext uri="{FF2B5EF4-FFF2-40B4-BE49-F238E27FC236}">
                <a16:creationId xmlns:a16="http://schemas.microsoft.com/office/drawing/2014/main" id="{EDE69889-5262-4256-8AFE-CC7DB14866B4}"/>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7AC8CFA3-B7A9-492C-AF08-349E4FC72120}"/>
              </a:ext>
            </a:extLst>
          </p:cNvPr>
          <p:cNvSpPr>
            <a:spLocks noGrp="1"/>
          </p:cNvSpPr>
          <p:nvPr>
            <p:ph type="sldNum" sz="quarter" idx="12"/>
          </p:nvPr>
        </p:nvSpPr>
        <p:spPr/>
        <p:txBody>
          <a:bodyPr/>
          <a:lstStyle/>
          <a:p>
            <a:fld id="{9840BE3F-4952-4960-9E4A-AD323B25DB55}" type="slidenum">
              <a:rPr lang="el-GR" smtClean="0"/>
              <a:t>‹#›</a:t>
            </a:fld>
            <a:endParaRPr lang="el-GR"/>
          </a:p>
        </p:txBody>
      </p:sp>
    </p:spTree>
    <p:extLst>
      <p:ext uri="{BB962C8B-B14F-4D97-AF65-F5344CB8AC3E}">
        <p14:creationId xmlns:p14="http://schemas.microsoft.com/office/powerpoint/2010/main" val="2020514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3D1D9527-7699-4DAD-8AD3-D14E86FDB1D5}"/>
              </a:ext>
            </a:extLst>
          </p:cNvPr>
          <p:cNvSpPr>
            <a:spLocks noGrp="1"/>
          </p:cNvSpPr>
          <p:nvPr>
            <p:ph type="dt" sz="half" idx="10"/>
          </p:nvPr>
        </p:nvSpPr>
        <p:spPr/>
        <p:txBody>
          <a:bodyPr/>
          <a:lstStyle/>
          <a:p>
            <a:fld id="{F72808EF-D3A3-4E4B-A9E7-611D9798DEF7}" type="datetimeFigureOut">
              <a:rPr lang="el-GR" smtClean="0"/>
              <a:t>23/3/2021</a:t>
            </a:fld>
            <a:endParaRPr lang="el-GR"/>
          </a:p>
        </p:txBody>
      </p:sp>
      <p:sp>
        <p:nvSpPr>
          <p:cNvPr id="3" name="Θέση υποσέλιδου 2">
            <a:extLst>
              <a:ext uri="{FF2B5EF4-FFF2-40B4-BE49-F238E27FC236}">
                <a16:creationId xmlns:a16="http://schemas.microsoft.com/office/drawing/2014/main" id="{B5D04D29-7FC1-42DE-A39C-65FE03CE623E}"/>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45EB569B-A40E-4088-A0FE-5C7E71E6844F}"/>
              </a:ext>
            </a:extLst>
          </p:cNvPr>
          <p:cNvSpPr>
            <a:spLocks noGrp="1"/>
          </p:cNvSpPr>
          <p:nvPr>
            <p:ph type="sldNum" sz="quarter" idx="12"/>
          </p:nvPr>
        </p:nvSpPr>
        <p:spPr/>
        <p:txBody>
          <a:bodyPr/>
          <a:lstStyle/>
          <a:p>
            <a:fld id="{9840BE3F-4952-4960-9E4A-AD323B25DB55}" type="slidenum">
              <a:rPr lang="el-GR" smtClean="0"/>
              <a:t>‹#›</a:t>
            </a:fld>
            <a:endParaRPr lang="el-GR"/>
          </a:p>
        </p:txBody>
      </p:sp>
    </p:spTree>
    <p:extLst>
      <p:ext uri="{BB962C8B-B14F-4D97-AF65-F5344CB8AC3E}">
        <p14:creationId xmlns:p14="http://schemas.microsoft.com/office/powerpoint/2010/main" val="1565859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FF906D-308E-40BD-8D2E-5034878B35C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2647A31-D199-4AD5-91DA-32CAC90174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80A1ACD5-2945-4A9F-84BE-4D053C4402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C1345862-F0D5-41EE-9BC5-C0BFD6833DF4}"/>
              </a:ext>
            </a:extLst>
          </p:cNvPr>
          <p:cNvSpPr>
            <a:spLocks noGrp="1"/>
          </p:cNvSpPr>
          <p:nvPr>
            <p:ph type="dt" sz="half" idx="10"/>
          </p:nvPr>
        </p:nvSpPr>
        <p:spPr/>
        <p:txBody>
          <a:bodyPr/>
          <a:lstStyle/>
          <a:p>
            <a:fld id="{F72808EF-D3A3-4E4B-A9E7-611D9798DEF7}" type="datetimeFigureOut">
              <a:rPr lang="el-GR" smtClean="0"/>
              <a:t>23/3/2021</a:t>
            </a:fld>
            <a:endParaRPr lang="el-GR"/>
          </a:p>
        </p:txBody>
      </p:sp>
      <p:sp>
        <p:nvSpPr>
          <p:cNvPr id="6" name="Θέση υποσέλιδου 5">
            <a:extLst>
              <a:ext uri="{FF2B5EF4-FFF2-40B4-BE49-F238E27FC236}">
                <a16:creationId xmlns:a16="http://schemas.microsoft.com/office/drawing/2014/main" id="{E7D93531-1313-4287-85FE-503840F7174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EC3A2AD-CAC6-433A-998D-AB71ECC63BFA}"/>
              </a:ext>
            </a:extLst>
          </p:cNvPr>
          <p:cNvSpPr>
            <a:spLocks noGrp="1"/>
          </p:cNvSpPr>
          <p:nvPr>
            <p:ph type="sldNum" sz="quarter" idx="12"/>
          </p:nvPr>
        </p:nvSpPr>
        <p:spPr/>
        <p:txBody>
          <a:bodyPr/>
          <a:lstStyle/>
          <a:p>
            <a:fld id="{9840BE3F-4952-4960-9E4A-AD323B25DB55}" type="slidenum">
              <a:rPr lang="el-GR" smtClean="0"/>
              <a:t>‹#›</a:t>
            </a:fld>
            <a:endParaRPr lang="el-GR"/>
          </a:p>
        </p:txBody>
      </p:sp>
    </p:spTree>
    <p:extLst>
      <p:ext uri="{BB962C8B-B14F-4D97-AF65-F5344CB8AC3E}">
        <p14:creationId xmlns:p14="http://schemas.microsoft.com/office/powerpoint/2010/main" val="104201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506E91-7766-4776-BD33-E6EA54F76B0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B91CD309-90C1-4EB9-AC28-F7448864AC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846AE70C-6B23-4439-9E1E-7E156ECF10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B58B15DD-8957-4BFB-8C14-B435A216B4D8}"/>
              </a:ext>
            </a:extLst>
          </p:cNvPr>
          <p:cNvSpPr>
            <a:spLocks noGrp="1"/>
          </p:cNvSpPr>
          <p:nvPr>
            <p:ph type="dt" sz="half" idx="10"/>
          </p:nvPr>
        </p:nvSpPr>
        <p:spPr/>
        <p:txBody>
          <a:bodyPr/>
          <a:lstStyle/>
          <a:p>
            <a:fld id="{F72808EF-D3A3-4E4B-A9E7-611D9798DEF7}" type="datetimeFigureOut">
              <a:rPr lang="el-GR" smtClean="0"/>
              <a:t>23/3/2021</a:t>
            </a:fld>
            <a:endParaRPr lang="el-GR"/>
          </a:p>
        </p:txBody>
      </p:sp>
      <p:sp>
        <p:nvSpPr>
          <p:cNvPr id="6" name="Θέση υποσέλιδου 5">
            <a:extLst>
              <a:ext uri="{FF2B5EF4-FFF2-40B4-BE49-F238E27FC236}">
                <a16:creationId xmlns:a16="http://schemas.microsoft.com/office/drawing/2014/main" id="{49637E0D-9F52-4A93-BF00-901DA022B24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FD552D3-A862-42A9-9ABD-ACA991D54BFB}"/>
              </a:ext>
            </a:extLst>
          </p:cNvPr>
          <p:cNvSpPr>
            <a:spLocks noGrp="1"/>
          </p:cNvSpPr>
          <p:nvPr>
            <p:ph type="sldNum" sz="quarter" idx="12"/>
          </p:nvPr>
        </p:nvSpPr>
        <p:spPr/>
        <p:txBody>
          <a:bodyPr/>
          <a:lstStyle/>
          <a:p>
            <a:fld id="{9840BE3F-4952-4960-9E4A-AD323B25DB55}" type="slidenum">
              <a:rPr lang="el-GR" smtClean="0"/>
              <a:t>‹#›</a:t>
            </a:fld>
            <a:endParaRPr lang="el-GR"/>
          </a:p>
        </p:txBody>
      </p:sp>
    </p:spTree>
    <p:extLst>
      <p:ext uri="{BB962C8B-B14F-4D97-AF65-F5344CB8AC3E}">
        <p14:creationId xmlns:p14="http://schemas.microsoft.com/office/powerpoint/2010/main" val="1544042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C27D3F40-614E-4778-8562-86ABE6F05F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8616F4B-6B9C-4A3B-BE7E-09D9176ACB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7DD3B23-0A46-4225-B8C8-145DB89823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808EF-D3A3-4E4B-A9E7-611D9798DEF7}" type="datetimeFigureOut">
              <a:rPr lang="el-GR" smtClean="0"/>
              <a:t>23/3/2021</a:t>
            </a:fld>
            <a:endParaRPr lang="el-GR"/>
          </a:p>
        </p:txBody>
      </p:sp>
      <p:sp>
        <p:nvSpPr>
          <p:cNvPr id="5" name="Θέση υποσέλιδου 4">
            <a:extLst>
              <a:ext uri="{FF2B5EF4-FFF2-40B4-BE49-F238E27FC236}">
                <a16:creationId xmlns:a16="http://schemas.microsoft.com/office/drawing/2014/main" id="{B4682119-F079-442D-BC08-9AFAE364C3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8B5B38C7-F638-4618-BC75-CB9BFC823E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40BE3F-4952-4960-9E4A-AD323B25DB55}" type="slidenum">
              <a:rPr lang="el-GR" smtClean="0"/>
              <a:t>‹#›</a:t>
            </a:fld>
            <a:endParaRPr lang="el-GR"/>
          </a:p>
        </p:txBody>
      </p:sp>
    </p:spTree>
    <p:extLst>
      <p:ext uri="{BB962C8B-B14F-4D97-AF65-F5344CB8AC3E}">
        <p14:creationId xmlns:p14="http://schemas.microsoft.com/office/powerpoint/2010/main" val="1792695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DB9040-8ADA-42BD-9725-CABE78FD0903}"/>
              </a:ext>
            </a:extLst>
          </p:cNvPr>
          <p:cNvSpPr>
            <a:spLocks noGrp="1"/>
          </p:cNvSpPr>
          <p:nvPr>
            <p:ph type="ctrTitle"/>
          </p:nvPr>
        </p:nvSpPr>
        <p:spPr/>
        <p:txBody>
          <a:bodyPr>
            <a:normAutofit/>
          </a:bodyPr>
          <a:lstStyle/>
          <a:p>
            <a:r>
              <a:rPr lang="el-GR" dirty="0"/>
              <a:t>Παραδόσεις Εφαρμογών Δημοσίου Δικαίου</a:t>
            </a:r>
          </a:p>
        </p:txBody>
      </p:sp>
      <p:sp>
        <p:nvSpPr>
          <p:cNvPr id="3" name="Υπότιτλος 2">
            <a:extLst>
              <a:ext uri="{FF2B5EF4-FFF2-40B4-BE49-F238E27FC236}">
                <a16:creationId xmlns:a16="http://schemas.microsoft.com/office/drawing/2014/main" id="{9D94F8BA-9666-4AA2-9CBF-6AA053F6A917}"/>
              </a:ext>
            </a:extLst>
          </p:cNvPr>
          <p:cNvSpPr>
            <a:spLocks noGrp="1"/>
          </p:cNvSpPr>
          <p:nvPr>
            <p:ph type="subTitle" idx="1"/>
          </p:nvPr>
        </p:nvSpPr>
        <p:spPr/>
        <p:txBody>
          <a:bodyPr>
            <a:normAutofit lnSpcReduction="10000"/>
          </a:bodyPr>
          <a:lstStyle/>
          <a:p>
            <a:endParaRPr lang="el-GR" dirty="0"/>
          </a:p>
          <a:p>
            <a:r>
              <a:rPr lang="el-GR" dirty="0"/>
              <a:t>Γιώργος Δελλής</a:t>
            </a:r>
          </a:p>
          <a:p>
            <a:r>
              <a:rPr lang="el-GR" dirty="0"/>
              <a:t>Καθηγητής Νομικής Σχολής Αθηνών</a:t>
            </a:r>
          </a:p>
          <a:p>
            <a:r>
              <a:rPr lang="el-GR" dirty="0"/>
              <a:t>Μάρτιος 2021</a:t>
            </a:r>
          </a:p>
        </p:txBody>
      </p:sp>
    </p:spTree>
    <p:extLst>
      <p:ext uri="{BB962C8B-B14F-4D97-AF65-F5344CB8AC3E}">
        <p14:creationId xmlns:p14="http://schemas.microsoft.com/office/powerpoint/2010/main" val="2647209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09341B-7518-42B9-9600-9CB0F5C4B7F8}"/>
              </a:ext>
            </a:extLst>
          </p:cNvPr>
          <p:cNvSpPr>
            <a:spLocks noGrp="1"/>
          </p:cNvSpPr>
          <p:nvPr>
            <p:ph type="title"/>
          </p:nvPr>
        </p:nvSpPr>
        <p:spPr>
          <a:xfrm>
            <a:off x="838200" y="365125"/>
            <a:ext cx="10515600" cy="521843"/>
          </a:xfrm>
        </p:spPr>
        <p:txBody>
          <a:bodyPr>
            <a:noAutofit/>
          </a:bodyPr>
          <a:lstStyle/>
          <a:p>
            <a:pPr algn="ctr"/>
            <a:r>
              <a:rPr lang="el-GR" sz="3200" b="1" dirty="0"/>
              <a:t>Η αρμοδιότητα των διοικητικών οργάνων (Ι)</a:t>
            </a:r>
          </a:p>
        </p:txBody>
      </p:sp>
      <p:sp>
        <p:nvSpPr>
          <p:cNvPr id="3" name="Θέση περιεχομένου 2">
            <a:extLst>
              <a:ext uri="{FF2B5EF4-FFF2-40B4-BE49-F238E27FC236}">
                <a16:creationId xmlns:a16="http://schemas.microsoft.com/office/drawing/2014/main" id="{9F4DD203-4F53-4B89-9660-1C23692BF160}"/>
              </a:ext>
            </a:extLst>
          </p:cNvPr>
          <p:cNvSpPr>
            <a:spLocks noGrp="1"/>
          </p:cNvSpPr>
          <p:nvPr>
            <p:ph idx="1"/>
          </p:nvPr>
        </p:nvSpPr>
        <p:spPr>
          <a:xfrm>
            <a:off x="0" y="975232"/>
            <a:ext cx="11097768" cy="5882768"/>
          </a:xfrm>
        </p:spPr>
        <p:txBody>
          <a:bodyPr>
            <a:normAutofit fontScale="85000" lnSpcReduction="20000"/>
          </a:bodyPr>
          <a:lstStyle/>
          <a:p>
            <a:r>
              <a:rPr lang="el-GR" dirty="0"/>
              <a:t>Αρμοδιότητα = ικανότητα να προβαίνει σε δημόσιες επιλογές</a:t>
            </a:r>
          </a:p>
          <a:p>
            <a:pPr lvl="1"/>
            <a:r>
              <a:rPr lang="el-GR" dirty="0"/>
              <a:t>Δηλαδή στην έκδοση ατομικών και κανονιστικών πράξεων, σε μη εκτελεστές πράξεις (γνώμες), στη σύναψη συμβάσεων ή σε υλικές ενέργειες</a:t>
            </a:r>
          </a:p>
          <a:p>
            <a:r>
              <a:rPr lang="el-GR" dirty="0"/>
              <a:t>Είδη:</a:t>
            </a:r>
          </a:p>
          <a:p>
            <a:pPr lvl="1"/>
            <a:r>
              <a:rPr lang="el-GR" dirty="0" err="1"/>
              <a:t>Καθ’ύλη</a:t>
            </a:r>
            <a:r>
              <a:rPr lang="el-GR" dirty="0"/>
              <a:t> – κατά τόπο – κατά χρόνο</a:t>
            </a:r>
          </a:p>
          <a:p>
            <a:pPr lvl="2"/>
            <a:r>
              <a:rPr lang="el-GR" dirty="0"/>
              <a:t>Προθεσμία άσκησης αρμοδιότητας: καταρχήν ενδεικτική. Όταν </a:t>
            </a:r>
            <a:r>
              <a:rPr lang="el-GR" dirty="0" err="1"/>
              <a:t>κατ’εξαίρεση</a:t>
            </a:r>
            <a:r>
              <a:rPr lang="el-GR" dirty="0"/>
              <a:t> θεωρείται ανατρεπτική/αποκλειστική, η παρέλευση καθιστά το όργανο κατά χρόνο αναρμόδιο (εκτός αν η υπέρβαση γίνεται σε συμμόρφωση με δικαστική απόφαση ή για λόγους ανωτέρας βίας)</a:t>
            </a:r>
          </a:p>
          <a:p>
            <a:pPr lvl="2"/>
            <a:r>
              <a:rPr lang="el-GR" dirty="0"/>
              <a:t>Τί σημαίνει η παρέλευση της προθεσμίας; Καταρχήν σιωπηρή άρνηση εκτός αν ρητά ορίζεται το αντίθετο </a:t>
            </a:r>
          </a:p>
          <a:p>
            <a:pPr lvl="1"/>
            <a:r>
              <a:rPr lang="el-GR" dirty="0"/>
              <a:t>Αποφασιστική – γνωμοδοτική/συμβουλευτική</a:t>
            </a:r>
          </a:p>
          <a:p>
            <a:pPr lvl="2"/>
            <a:r>
              <a:rPr lang="el-GR" dirty="0"/>
              <a:t>Απλή γνώμη / σύμφωνη γνώμη / αρνητική σύμφωνη γνώμη / πρόταση/ υποχρεωτική γνωμοδότηση</a:t>
            </a:r>
          </a:p>
          <a:p>
            <a:pPr lvl="1"/>
            <a:r>
              <a:rPr lang="el-GR" dirty="0"/>
              <a:t>Αποκλειστική – συντρέχουσα – συλλογική (συναρμοδιότητα ή διαδοχική αρμοδιότητα με «έγκριση»)</a:t>
            </a:r>
          </a:p>
          <a:p>
            <a:r>
              <a:rPr lang="el-GR" dirty="0"/>
              <a:t>Μεταβίβαση αρμοδιότητας και συγγενείς θεσμοί</a:t>
            </a:r>
          </a:p>
          <a:p>
            <a:pPr lvl="1"/>
            <a:r>
              <a:rPr lang="el-GR" dirty="0"/>
              <a:t>Κανόνας του αμεταβίβαστου</a:t>
            </a:r>
          </a:p>
          <a:p>
            <a:pPr lvl="1"/>
            <a:r>
              <a:rPr lang="el-GR" dirty="0"/>
              <a:t>Με ρητή πρόβλεψη, μεταβίβαση με κανονιστική πράξη σε άλλο όργανο το οποίο καθίσταται αποκλειστικά αρμόδιο </a:t>
            </a:r>
          </a:p>
          <a:p>
            <a:pPr lvl="1"/>
            <a:r>
              <a:rPr lang="el-GR" dirty="0"/>
              <a:t>Εξουσιοδότηση υπογραφής. Με κανονιστική πράξη. Δεν μεταβιβάζει την αρμοδιότητα. Δεν στερεί την εξουσία λήψης απόφασης από το όργανο που εξουσιοδοτεί</a:t>
            </a:r>
          </a:p>
          <a:p>
            <a:pPr lvl="1"/>
            <a:r>
              <a:rPr lang="el-GR" dirty="0"/>
              <a:t>Αναπλήρωση. Για συγκεκριμένους λόγους(απουσία ή κώλυμα). Δεν μεταβιβάζει αρμοδιότητα. Γίνεται με ατομική πράξη του </a:t>
            </a:r>
            <a:r>
              <a:rPr lang="el-GR" dirty="0" err="1"/>
              <a:t>αναπληρούμενου</a:t>
            </a:r>
            <a:endParaRPr lang="el-GR" dirty="0"/>
          </a:p>
          <a:p>
            <a:pPr lvl="1"/>
            <a:endParaRPr lang="el-GR" dirty="0"/>
          </a:p>
        </p:txBody>
      </p:sp>
    </p:spTree>
    <p:extLst>
      <p:ext uri="{BB962C8B-B14F-4D97-AF65-F5344CB8AC3E}">
        <p14:creationId xmlns:p14="http://schemas.microsoft.com/office/powerpoint/2010/main" val="2896933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DD77FE-2C67-4EEF-99B7-70A7C5805211}"/>
              </a:ext>
            </a:extLst>
          </p:cNvPr>
          <p:cNvSpPr>
            <a:spLocks noGrp="1"/>
          </p:cNvSpPr>
          <p:nvPr>
            <p:ph type="title"/>
          </p:nvPr>
        </p:nvSpPr>
        <p:spPr>
          <a:xfrm>
            <a:off x="838200" y="365125"/>
            <a:ext cx="10515600" cy="741299"/>
          </a:xfrm>
        </p:spPr>
        <p:txBody>
          <a:bodyPr/>
          <a:lstStyle/>
          <a:p>
            <a:r>
              <a:rPr lang="el-GR" sz="3200" b="1" dirty="0">
                <a:solidFill>
                  <a:prstClr val="black"/>
                </a:solidFill>
              </a:rPr>
              <a:t>Η αρμοδιότητα των διοικητικών οργάνων (ΙΙ)</a:t>
            </a:r>
            <a:endParaRPr lang="el-GR" dirty="0"/>
          </a:p>
        </p:txBody>
      </p:sp>
      <p:sp>
        <p:nvSpPr>
          <p:cNvPr id="3" name="Θέση περιεχομένου 2">
            <a:extLst>
              <a:ext uri="{FF2B5EF4-FFF2-40B4-BE49-F238E27FC236}">
                <a16:creationId xmlns:a16="http://schemas.microsoft.com/office/drawing/2014/main" id="{F2F76BB9-F2E7-4580-B6AC-C4121B40FB56}"/>
              </a:ext>
            </a:extLst>
          </p:cNvPr>
          <p:cNvSpPr>
            <a:spLocks noGrp="1"/>
          </p:cNvSpPr>
          <p:nvPr>
            <p:ph idx="1"/>
          </p:nvPr>
        </p:nvSpPr>
        <p:spPr>
          <a:xfrm>
            <a:off x="493776" y="1106424"/>
            <a:ext cx="10860024" cy="5266944"/>
          </a:xfrm>
        </p:spPr>
        <p:txBody>
          <a:bodyPr>
            <a:normAutofit fontScale="92500" lnSpcReduction="10000"/>
          </a:bodyPr>
          <a:lstStyle/>
          <a:p>
            <a:r>
              <a:rPr lang="el-GR" dirty="0"/>
              <a:t>Εύρος επιλογών: δέσμια αρμοδιότητα και διακριτική ευχέρεια</a:t>
            </a:r>
          </a:p>
          <a:p>
            <a:pPr lvl="1"/>
            <a:r>
              <a:rPr lang="el-GR" dirty="0"/>
              <a:t>Το πλαίσιο δράσης το οποίο καταλείπει ο κανόνας δικαίου στο όργανο το οποίο αποφασίζει</a:t>
            </a:r>
          </a:p>
          <a:p>
            <a:pPr lvl="1"/>
            <a:r>
              <a:rPr lang="el-GR" dirty="0"/>
              <a:t>Δέσμια αρμοδιότητα  = υποχρέωση, μονοσήμαντη επιλογή</a:t>
            </a:r>
          </a:p>
          <a:p>
            <a:pPr lvl="1"/>
            <a:r>
              <a:rPr lang="el-GR" dirty="0"/>
              <a:t>Διακριτική ευχέρεια = ευχέρεια επιλογών</a:t>
            </a:r>
          </a:p>
          <a:p>
            <a:pPr lvl="2"/>
            <a:r>
              <a:rPr lang="el-GR" dirty="0"/>
              <a:t>Επιλογή δράσης ή αδράνειας</a:t>
            </a:r>
          </a:p>
          <a:p>
            <a:pPr lvl="3"/>
            <a:r>
              <a:rPr lang="el-GR" dirty="0"/>
              <a:t>Π.χ. αν και πότε θα ασκηθεί κανονιστική αρμοδιότητα, θα χορηγηθούν υποτροφίες και πόσες</a:t>
            </a:r>
          </a:p>
          <a:p>
            <a:pPr lvl="2"/>
            <a:r>
              <a:rPr lang="el-GR" dirty="0"/>
              <a:t>Επιλογή ανάμεσα σε περισσότερες λύσεις: </a:t>
            </a:r>
          </a:p>
          <a:p>
            <a:pPr lvl="3"/>
            <a:r>
              <a:rPr lang="el-GR" dirty="0"/>
              <a:t> ποια θα είναι τα επί μέρους προσόντα για την χορήγηση μίας άδειας (όροι έκδοσης διοικητικής πράξης) </a:t>
            </a:r>
          </a:p>
          <a:p>
            <a:pPr lvl="3"/>
            <a:r>
              <a:rPr lang="el-GR" dirty="0"/>
              <a:t>πώς θα εξειδικευτεί το περιεχόμενο μίας (μη νομικής) έννοιας:  είναι «παραγωγική» μία επένδυση, είναι «βιώσιμη» η ανάπτυξη; </a:t>
            </a:r>
          </a:p>
          <a:p>
            <a:pPr lvl="3"/>
            <a:r>
              <a:rPr lang="el-GR" dirty="0"/>
              <a:t>πώς θα επιμετρηθεί μία κύρωση</a:t>
            </a:r>
          </a:p>
          <a:p>
            <a:pPr lvl="1"/>
            <a:r>
              <a:rPr lang="el-GR" dirty="0"/>
              <a:t>Συγγενείς έννοιες: </a:t>
            </a:r>
          </a:p>
          <a:p>
            <a:pPr lvl="2"/>
            <a:r>
              <a:rPr lang="el-GR" dirty="0"/>
              <a:t>Με δέσμια αρμοδιότητα:</a:t>
            </a:r>
          </a:p>
          <a:p>
            <a:pPr lvl="3"/>
            <a:r>
              <a:rPr lang="el-GR" dirty="0"/>
              <a:t>οφειλόμενη ενέργεια, παράλειψη οφειλόμενης ενέργειας</a:t>
            </a:r>
          </a:p>
          <a:p>
            <a:pPr lvl="2"/>
            <a:r>
              <a:rPr lang="el-GR" dirty="0"/>
              <a:t>Με διακριτική ευχέρεια: </a:t>
            </a:r>
          </a:p>
          <a:p>
            <a:pPr lvl="3"/>
            <a:r>
              <a:rPr lang="el-GR" dirty="0"/>
              <a:t>ερμηνεία αόριστης νομικής έννοιας</a:t>
            </a:r>
          </a:p>
          <a:p>
            <a:endParaRPr lang="el-GR" dirty="0"/>
          </a:p>
        </p:txBody>
      </p:sp>
    </p:spTree>
    <p:extLst>
      <p:ext uri="{BB962C8B-B14F-4D97-AF65-F5344CB8AC3E}">
        <p14:creationId xmlns:p14="http://schemas.microsoft.com/office/powerpoint/2010/main" val="912122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4F8A09-8809-437B-AB0B-C61D7861DC5B}"/>
              </a:ext>
            </a:extLst>
          </p:cNvPr>
          <p:cNvSpPr>
            <a:spLocks noGrp="1"/>
          </p:cNvSpPr>
          <p:nvPr>
            <p:ph type="title"/>
          </p:nvPr>
        </p:nvSpPr>
        <p:spPr>
          <a:xfrm>
            <a:off x="838200" y="365125"/>
            <a:ext cx="10515600" cy="558419"/>
          </a:xfrm>
        </p:spPr>
        <p:txBody>
          <a:bodyPr>
            <a:normAutofit/>
          </a:bodyPr>
          <a:lstStyle/>
          <a:p>
            <a:pPr algn="ctr"/>
            <a:r>
              <a:rPr lang="el-GR" sz="3200" b="1" dirty="0"/>
              <a:t>Οι δημόσιες αποφάσεις: οι πράξεις της Βουλής </a:t>
            </a:r>
          </a:p>
        </p:txBody>
      </p:sp>
      <p:sp>
        <p:nvSpPr>
          <p:cNvPr id="3" name="Θέση περιεχομένου 2">
            <a:extLst>
              <a:ext uri="{FF2B5EF4-FFF2-40B4-BE49-F238E27FC236}">
                <a16:creationId xmlns:a16="http://schemas.microsoft.com/office/drawing/2014/main" id="{A3CF2488-6BEE-430B-9BF7-16A2DAFD47B7}"/>
              </a:ext>
            </a:extLst>
          </p:cNvPr>
          <p:cNvSpPr>
            <a:spLocks noGrp="1"/>
          </p:cNvSpPr>
          <p:nvPr>
            <p:ph idx="1"/>
          </p:nvPr>
        </p:nvSpPr>
        <p:spPr>
          <a:xfrm>
            <a:off x="301752" y="993521"/>
            <a:ext cx="11052048" cy="5499354"/>
          </a:xfrm>
        </p:spPr>
        <p:txBody>
          <a:bodyPr/>
          <a:lstStyle/>
          <a:p>
            <a:r>
              <a:rPr lang="el-GR" dirty="0"/>
              <a:t>Ο Νόμος, κύριο ένδυμα των αποφάσεων που λαμβάνει η Βουλή</a:t>
            </a:r>
          </a:p>
          <a:p>
            <a:pPr lvl="1"/>
            <a:r>
              <a:rPr lang="el-GR" dirty="0"/>
              <a:t>Ο Νόμος ως κατά τεκμήριο τύπος παραγωγής κανόνων δικαίου</a:t>
            </a:r>
          </a:p>
          <a:p>
            <a:pPr lvl="1"/>
            <a:r>
              <a:rPr lang="el-GR" dirty="0"/>
              <a:t>Η κύρωση διεθνών συμβάσεων</a:t>
            </a:r>
          </a:p>
          <a:p>
            <a:pPr lvl="1"/>
            <a:r>
              <a:rPr lang="el-GR" dirty="0"/>
              <a:t>Η κύρωση άλλων συμβάσεων ή διοικητικών πράξεων</a:t>
            </a:r>
          </a:p>
          <a:p>
            <a:pPr lvl="1"/>
            <a:r>
              <a:rPr lang="el-GR" dirty="0"/>
              <a:t>Οι νόμοι με ατομικό περιεχόμενο</a:t>
            </a:r>
          </a:p>
          <a:p>
            <a:pPr lvl="1"/>
            <a:r>
              <a:rPr lang="el-GR" dirty="0"/>
              <a:t>Οι </a:t>
            </a:r>
            <a:r>
              <a:rPr lang="el-GR" dirty="0" err="1"/>
              <a:t>εφ’άπαξ</a:t>
            </a:r>
            <a:r>
              <a:rPr lang="el-GR" dirty="0"/>
              <a:t> εκδιδόμενοι νόμοι</a:t>
            </a:r>
          </a:p>
          <a:p>
            <a:r>
              <a:rPr lang="el-GR" dirty="0"/>
              <a:t> Η νομοπαρασκευαστική διαδικασία</a:t>
            </a:r>
          </a:p>
          <a:p>
            <a:pPr lvl="1"/>
            <a:r>
              <a:rPr lang="el-GR" dirty="0"/>
              <a:t>Κοινοβουλευτική διαδικασία</a:t>
            </a:r>
          </a:p>
          <a:p>
            <a:pPr lvl="1"/>
            <a:r>
              <a:rPr lang="el-GR" dirty="0"/>
              <a:t>Τεκμηρίωση των νομοθετικών επιλογών της Βουλής</a:t>
            </a:r>
          </a:p>
          <a:p>
            <a:r>
              <a:rPr lang="el-GR" dirty="0"/>
              <a:t>Άλλες πράξεις/αποφάσεις της Βουλής</a:t>
            </a:r>
          </a:p>
          <a:p>
            <a:pPr lvl="1"/>
            <a:r>
              <a:rPr lang="el-GR" dirty="0"/>
              <a:t>Αμιγώς πολιτικές αποφάσεις</a:t>
            </a:r>
          </a:p>
          <a:p>
            <a:pPr lvl="1"/>
            <a:r>
              <a:rPr lang="el-GR" dirty="0"/>
              <a:t>Η Βουλή ως όργανο λογοδοσίας</a:t>
            </a:r>
          </a:p>
          <a:p>
            <a:pPr lvl="1"/>
            <a:r>
              <a:rPr lang="el-GR" dirty="0"/>
              <a:t>Η Βουλή ως όργανο στελέχωσης άλλων κρατικών οργάνων</a:t>
            </a:r>
          </a:p>
          <a:p>
            <a:endParaRPr lang="el-GR" dirty="0"/>
          </a:p>
          <a:p>
            <a:endParaRPr lang="el-GR" dirty="0"/>
          </a:p>
        </p:txBody>
      </p:sp>
    </p:spTree>
    <p:extLst>
      <p:ext uri="{BB962C8B-B14F-4D97-AF65-F5344CB8AC3E}">
        <p14:creationId xmlns:p14="http://schemas.microsoft.com/office/powerpoint/2010/main" val="3146574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1B954F-9E1D-4E1D-8F90-5240B590A2C3}"/>
              </a:ext>
            </a:extLst>
          </p:cNvPr>
          <p:cNvSpPr>
            <a:spLocks noGrp="1"/>
          </p:cNvSpPr>
          <p:nvPr>
            <p:ph type="title"/>
          </p:nvPr>
        </p:nvSpPr>
        <p:spPr>
          <a:xfrm>
            <a:off x="768096" y="365125"/>
            <a:ext cx="10585704" cy="723011"/>
          </a:xfrm>
        </p:spPr>
        <p:txBody>
          <a:bodyPr>
            <a:normAutofit fontScale="90000"/>
          </a:bodyPr>
          <a:lstStyle/>
          <a:p>
            <a:pPr algn="ctr"/>
            <a:r>
              <a:rPr lang="el-GR" sz="3200" b="1" dirty="0"/>
              <a:t>Οι δημόσιες </a:t>
            </a:r>
            <a:r>
              <a:rPr lang="el-GR" sz="3600" b="1" dirty="0"/>
              <a:t>αποφάσεις</a:t>
            </a:r>
            <a:r>
              <a:rPr lang="el-GR" sz="3200" b="1" dirty="0"/>
              <a:t>: οι πράξεις του Προέδρου της Δημοκρατίας</a:t>
            </a:r>
          </a:p>
        </p:txBody>
      </p:sp>
      <p:sp>
        <p:nvSpPr>
          <p:cNvPr id="3" name="Θέση περιεχομένου 2">
            <a:extLst>
              <a:ext uri="{FF2B5EF4-FFF2-40B4-BE49-F238E27FC236}">
                <a16:creationId xmlns:a16="http://schemas.microsoft.com/office/drawing/2014/main" id="{51FA9776-7160-4A0B-872B-4047501F93F8}"/>
              </a:ext>
            </a:extLst>
          </p:cNvPr>
          <p:cNvSpPr>
            <a:spLocks noGrp="1"/>
          </p:cNvSpPr>
          <p:nvPr>
            <p:ph idx="1"/>
          </p:nvPr>
        </p:nvSpPr>
        <p:spPr>
          <a:xfrm>
            <a:off x="390144" y="1253331"/>
            <a:ext cx="10515600" cy="4351338"/>
          </a:xfrm>
        </p:spPr>
        <p:txBody>
          <a:bodyPr/>
          <a:lstStyle/>
          <a:p>
            <a:endParaRPr lang="el-GR"/>
          </a:p>
        </p:txBody>
      </p:sp>
    </p:spTree>
    <p:extLst>
      <p:ext uri="{BB962C8B-B14F-4D97-AF65-F5344CB8AC3E}">
        <p14:creationId xmlns:p14="http://schemas.microsoft.com/office/powerpoint/2010/main" val="2534479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93A9A5-6EF3-4652-B59F-A90D8EB917AB}"/>
              </a:ext>
            </a:extLst>
          </p:cNvPr>
          <p:cNvSpPr>
            <a:spLocks noGrp="1"/>
          </p:cNvSpPr>
          <p:nvPr>
            <p:ph type="title"/>
          </p:nvPr>
        </p:nvSpPr>
        <p:spPr>
          <a:xfrm>
            <a:off x="740664" y="255397"/>
            <a:ext cx="10613136" cy="530987"/>
          </a:xfrm>
        </p:spPr>
        <p:txBody>
          <a:bodyPr>
            <a:noAutofit/>
          </a:bodyPr>
          <a:lstStyle/>
          <a:p>
            <a:pPr algn="ctr"/>
            <a:r>
              <a:rPr lang="el-GR" sz="3200" b="1" dirty="0"/>
              <a:t>Οι δημόσιες αποφάσεις της Διοίκησης</a:t>
            </a:r>
            <a:br>
              <a:rPr lang="el-GR" sz="3200" b="1" dirty="0"/>
            </a:br>
            <a:r>
              <a:rPr lang="el-GR" sz="3200" b="1" dirty="0"/>
              <a:t> Η διοικητική πράξη - έννοια και κατηγορίες</a:t>
            </a:r>
          </a:p>
        </p:txBody>
      </p:sp>
      <p:sp>
        <p:nvSpPr>
          <p:cNvPr id="3" name="Θέση περιεχομένου 2">
            <a:extLst>
              <a:ext uri="{FF2B5EF4-FFF2-40B4-BE49-F238E27FC236}">
                <a16:creationId xmlns:a16="http://schemas.microsoft.com/office/drawing/2014/main" id="{C270CA4C-DF16-4470-9986-240C5F1B321D}"/>
              </a:ext>
            </a:extLst>
          </p:cNvPr>
          <p:cNvSpPr>
            <a:spLocks noGrp="1"/>
          </p:cNvSpPr>
          <p:nvPr>
            <p:ph idx="1"/>
          </p:nvPr>
        </p:nvSpPr>
        <p:spPr>
          <a:xfrm>
            <a:off x="374904" y="1307591"/>
            <a:ext cx="10722864" cy="5221225"/>
          </a:xfrm>
        </p:spPr>
        <p:txBody>
          <a:bodyPr>
            <a:normAutofit fontScale="47500" lnSpcReduction="20000"/>
          </a:bodyPr>
          <a:lstStyle/>
          <a:p>
            <a:r>
              <a:rPr lang="el-GR" dirty="0"/>
              <a:t>Στοιχεία ορισμού: </a:t>
            </a:r>
          </a:p>
          <a:p>
            <a:pPr lvl="1"/>
            <a:r>
              <a:rPr lang="el-GR" dirty="0"/>
              <a:t>πράξη (μονομερής δήλωση βούλησης), όχι σύμβαση, όχι υλική ενέργεια, όχι «ανυπόστατη»</a:t>
            </a:r>
          </a:p>
          <a:p>
            <a:pPr lvl="1"/>
            <a:r>
              <a:rPr lang="el-GR" dirty="0"/>
              <a:t>Από διοικητικό όργανο, όχι της νομοθετικής και της δικαστικής λειτουργίας</a:t>
            </a:r>
          </a:p>
          <a:p>
            <a:pPr lvl="1"/>
            <a:r>
              <a:rPr lang="el-GR" dirty="0"/>
              <a:t>Στο πλαίσιο άσκησης διοικητικής λειτουργίας, όχι κυβερνητικές πράξεις</a:t>
            </a:r>
          </a:p>
          <a:p>
            <a:pPr lvl="1"/>
            <a:r>
              <a:rPr lang="el-GR" dirty="0"/>
              <a:t>Ολοκληρωμένη, η οποία επάγεται εξωτερικές έννομες συνέπειες (</a:t>
            </a:r>
            <a:r>
              <a:rPr lang="el-GR" dirty="0" err="1"/>
              <a:t>εκτελεστότητα</a:t>
            </a:r>
            <a:r>
              <a:rPr lang="el-GR" dirty="0"/>
              <a:t>): όχι προπαρασκευαστικές «πράξεις», απλές γνώμες, σχέδια, βεβαιωτικές «πράξεις», εγκύκλιοι</a:t>
            </a:r>
          </a:p>
          <a:p>
            <a:r>
              <a:rPr lang="el-GR" dirty="0"/>
              <a:t>Κατηγορίες:</a:t>
            </a:r>
          </a:p>
          <a:p>
            <a:pPr lvl="1"/>
            <a:r>
              <a:rPr lang="el-GR" dirty="0"/>
              <a:t>Ατομικές ή κανονιστικές </a:t>
            </a:r>
          </a:p>
          <a:p>
            <a:pPr lvl="2"/>
            <a:r>
              <a:rPr lang="el-GR" dirty="0"/>
              <a:t>Ειδική περίπτωση η «γενική ατομική»</a:t>
            </a:r>
          </a:p>
          <a:p>
            <a:pPr lvl="1"/>
            <a:r>
              <a:rPr lang="el-GR" dirty="0"/>
              <a:t>Συστατικές ή διαπιστωτικές</a:t>
            </a:r>
          </a:p>
          <a:p>
            <a:pPr lvl="2"/>
            <a:r>
              <a:rPr lang="el-GR" dirty="0"/>
              <a:t>Διάκριση των δεύτερων από τις «βεβαιωτικές»</a:t>
            </a:r>
          </a:p>
          <a:p>
            <a:pPr lvl="1"/>
            <a:r>
              <a:rPr lang="el-GR" dirty="0"/>
              <a:t>Επαχθείς ή επωφελείς</a:t>
            </a:r>
          </a:p>
          <a:p>
            <a:pPr lvl="1"/>
            <a:r>
              <a:rPr lang="el-GR" dirty="0"/>
              <a:t>Θετικές ή αρνητικές</a:t>
            </a:r>
          </a:p>
          <a:p>
            <a:pPr lvl="1"/>
            <a:r>
              <a:rPr lang="el-GR" dirty="0"/>
              <a:t>Ρητές ή σιωπηρές</a:t>
            </a:r>
          </a:p>
          <a:p>
            <a:pPr lvl="2"/>
            <a:r>
              <a:rPr lang="el-GR" dirty="0"/>
              <a:t>Σιωπή = άρνηση και μόνο </a:t>
            </a:r>
            <a:r>
              <a:rPr lang="el-GR" dirty="0" err="1"/>
              <a:t>κατ’εξαίρεση</a:t>
            </a:r>
            <a:r>
              <a:rPr lang="el-GR" dirty="0"/>
              <a:t> έχει θετικό χαρακτήρα</a:t>
            </a:r>
          </a:p>
          <a:p>
            <a:pPr lvl="2"/>
            <a:r>
              <a:rPr lang="el-GR" dirty="0"/>
              <a:t>Παράλειψη οφειλόμενης νόμιμης ενέργειας (ειδική μορφή σιωπηρής άρνησης)</a:t>
            </a:r>
          </a:p>
          <a:p>
            <a:pPr lvl="1"/>
            <a:r>
              <a:rPr lang="el-GR" dirty="0"/>
              <a:t>Κατόπιν αίτησης ή αυτεπαγγέλτως εκδιδόμενες</a:t>
            </a:r>
          </a:p>
          <a:p>
            <a:r>
              <a:rPr lang="el-GR" dirty="0"/>
              <a:t>Χαρακτηριστικά</a:t>
            </a:r>
          </a:p>
          <a:p>
            <a:pPr lvl="1"/>
            <a:r>
              <a:rPr lang="el-GR" dirty="0"/>
              <a:t>Τεκμήριο νομιμότητας </a:t>
            </a:r>
          </a:p>
          <a:p>
            <a:pPr lvl="2"/>
            <a:r>
              <a:rPr lang="el-GR" dirty="0"/>
              <a:t>Τεκμαίρεται νόμιμη μέχρι να παύσει η ισχύς της με οποιοδήποτε προβλεπόμενο τρόπο (ανάκληση, κατάργηση, ακύρωση)</a:t>
            </a:r>
          </a:p>
          <a:p>
            <a:pPr lvl="2"/>
            <a:r>
              <a:rPr lang="el-GR" dirty="0"/>
              <a:t>Μόνο </a:t>
            </a:r>
            <a:r>
              <a:rPr lang="el-GR" dirty="0" err="1"/>
              <a:t>κατ’εξαίρεση</a:t>
            </a:r>
            <a:r>
              <a:rPr lang="el-GR" dirty="0"/>
              <a:t> επιτρέπεται ο «παρεμπίπτων» έλεγχος νομιμότητας</a:t>
            </a:r>
          </a:p>
          <a:p>
            <a:pPr lvl="3"/>
            <a:r>
              <a:rPr lang="el-GR" dirty="0"/>
              <a:t>Από δικαστήρια: γενικά για τις κανονιστικές, σε ειδικές περιπτώσεις για τις ατομικές</a:t>
            </a:r>
          </a:p>
          <a:p>
            <a:pPr lvl="3"/>
            <a:r>
              <a:rPr lang="el-GR" dirty="0"/>
              <a:t>Από άλλα διοικητικά όργανα  </a:t>
            </a:r>
          </a:p>
          <a:p>
            <a:pPr lvl="1"/>
            <a:r>
              <a:rPr lang="el-GR" dirty="0" err="1"/>
              <a:t>Εκτελεστότητα</a:t>
            </a:r>
            <a:endParaRPr lang="el-GR" dirty="0"/>
          </a:p>
          <a:p>
            <a:pPr lvl="2"/>
            <a:r>
              <a:rPr lang="el-GR" dirty="0"/>
              <a:t>Αυτόματη παραγωγή εννόμων αποτελεσμάτων</a:t>
            </a:r>
          </a:p>
          <a:p>
            <a:pPr lvl="2"/>
            <a:r>
              <a:rPr lang="el-GR" dirty="0"/>
              <a:t>Διάκριση από διοικητικό καταναγκασμό (υλικές πράξεις εξαναγκασμού σε συμμόρφωση), αναγκαστική εκτέλεση των ατομικών εκτελεστών πράξεων που επιβάλλουν υποχρέωση σε χρηματική παροχή</a:t>
            </a:r>
          </a:p>
          <a:p>
            <a:pPr lvl="2"/>
            <a:r>
              <a:rPr lang="el-GR" dirty="0"/>
              <a:t>Δυνατότητα αναστολής: διοικητική, δικαστική, νομοθετική</a:t>
            </a:r>
          </a:p>
          <a:p>
            <a:pPr lvl="1"/>
            <a:endParaRPr lang="el-GR" dirty="0"/>
          </a:p>
          <a:p>
            <a:pPr lvl="1"/>
            <a:endParaRPr lang="el-GR" dirty="0"/>
          </a:p>
          <a:p>
            <a:endParaRPr lang="el-GR" dirty="0"/>
          </a:p>
        </p:txBody>
      </p:sp>
    </p:spTree>
    <p:extLst>
      <p:ext uri="{BB962C8B-B14F-4D97-AF65-F5344CB8AC3E}">
        <p14:creationId xmlns:p14="http://schemas.microsoft.com/office/powerpoint/2010/main" val="2181705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3805A4-DCB2-46C1-BC70-0C4E8D282075}"/>
              </a:ext>
            </a:extLst>
          </p:cNvPr>
          <p:cNvSpPr>
            <a:spLocks noGrp="1"/>
          </p:cNvSpPr>
          <p:nvPr>
            <p:ph type="title"/>
          </p:nvPr>
        </p:nvSpPr>
        <p:spPr>
          <a:xfrm>
            <a:off x="838200" y="365125"/>
            <a:ext cx="10515600" cy="594995"/>
          </a:xfrm>
        </p:spPr>
        <p:txBody>
          <a:bodyPr>
            <a:normAutofit/>
          </a:bodyPr>
          <a:lstStyle/>
          <a:p>
            <a:pPr algn="ctr"/>
            <a:r>
              <a:rPr lang="el-GR" sz="3200" b="1" dirty="0"/>
              <a:t>Η παραγωγή της διοικητικής πράξης</a:t>
            </a:r>
          </a:p>
        </p:txBody>
      </p:sp>
      <p:sp>
        <p:nvSpPr>
          <p:cNvPr id="3" name="Θέση περιεχομένου 2">
            <a:extLst>
              <a:ext uri="{FF2B5EF4-FFF2-40B4-BE49-F238E27FC236}">
                <a16:creationId xmlns:a16="http://schemas.microsoft.com/office/drawing/2014/main" id="{9EEDEF8F-C939-4EE1-87C9-775D6C013F86}"/>
              </a:ext>
            </a:extLst>
          </p:cNvPr>
          <p:cNvSpPr>
            <a:spLocks noGrp="1"/>
          </p:cNvSpPr>
          <p:nvPr>
            <p:ph idx="1"/>
          </p:nvPr>
        </p:nvSpPr>
        <p:spPr/>
        <p:txBody>
          <a:bodyPr/>
          <a:lstStyle/>
          <a:p>
            <a:endParaRPr lang="el-GR"/>
          </a:p>
        </p:txBody>
      </p:sp>
    </p:spTree>
    <p:extLst>
      <p:ext uri="{BB962C8B-B14F-4D97-AF65-F5344CB8AC3E}">
        <p14:creationId xmlns:p14="http://schemas.microsoft.com/office/powerpoint/2010/main" val="595097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E9C856-FB4A-4E69-BE33-EDD9708AC041}"/>
              </a:ext>
            </a:extLst>
          </p:cNvPr>
          <p:cNvSpPr>
            <a:spLocks noGrp="1"/>
          </p:cNvSpPr>
          <p:nvPr>
            <p:ph type="title"/>
          </p:nvPr>
        </p:nvSpPr>
        <p:spPr>
          <a:xfrm>
            <a:off x="838200" y="365125"/>
            <a:ext cx="10515600" cy="585851"/>
          </a:xfrm>
        </p:spPr>
        <p:txBody>
          <a:bodyPr>
            <a:normAutofit/>
          </a:bodyPr>
          <a:lstStyle/>
          <a:p>
            <a:pPr algn="ctr"/>
            <a:r>
              <a:rPr lang="el-GR" sz="3200" b="1" dirty="0"/>
              <a:t>Η ισχύς των δημοσίων αποφάσεων</a:t>
            </a:r>
          </a:p>
        </p:txBody>
      </p:sp>
      <p:sp>
        <p:nvSpPr>
          <p:cNvPr id="3" name="Θέση περιεχομένου 2">
            <a:extLst>
              <a:ext uri="{FF2B5EF4-FFF2-40B4-BE49-F238E27FC236}">
                <a16:creationId xmlns:a16="http://schemas.microsoft.com/office/drawing/2014/main" id="{B97DE172-7E5E-4E8E-A4DB-0F091BC6E71B}"/>
              </a:ext>
            </a:extLst>
          </p:cNvPr>
          <p:cNvSpPr>
            <a:spLocks noGrp="1"/>
          </p:cNvSpPr>
          <p:nvPr>
            <p:ph idx="1"/>
          </p:nvPr>
        </p:nvSpPr>
        <p:spPr>
          <a:xfrm>
            <a:off x="838200" y="1066673"/>
            <a:ext cx="10515600" cy="4351338"/>
          </a:xfrm>
        </p:spPr>
        <p:txBody>
          <a:bodyPr/>
          <a:lstStyle/>
          <a:p>
            <a:r>
              <a:rPr lang="el-GR" dirty="0"/>
              <a:t>Ασφάλεια δικαίου και δικαιολογημένη εμπιστοσύνη ως συστατικά του κράτους δικαίου</a:t>
            </a:r>
          </a:p>
          <a:p>
            <a:endParaRPr lang="el-GR" dirty="0"/>
          </a:p>
        </p:txBody>
      </p:sp>
    </p:spTree>
    <p:extLst>
      <p:ext uri="{BB962C8B-B14F-4D97-AF65-F5344CB8AC3E}">
        <p14:creationId xmlns:p14="http://schemas.microsoft.com/office/powerpoint/2010/main" val="2663896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4E424A-F7D3-48C4-BDAD-825B8B4F49FB}"/>
              </a:ext>
            </a:extLst>
          </p:cNvPr>
          <p:cNvSpPr>
            <a:spLocks noGrp="1"/>
          </p:cNvSpPr>
          <p:nvPr>
            <p:ph type="title"/>
          </p:nvPr>
        </p:nvSpPr>
        <p:spPr>
          <a:xfrm>
            <a:off x="838200" y="365125"/>
            <a:ext cx="10515600" cy="530987"/>
          </a:xfrm>
        </p:spPr>
        <p:txBody>
          <a:bodyPr>
            <a:normAutofit/>
          </a:bodyPr>
          <a:lstStyle/>
          <a:p>
            <a:pPr algn="ctr"/>
            <a:r>
              <a:rPr lang="el-GR" sz="3200" b="1" dirty="0"/>
              <a:t>Η ανάκληση των διοικητικών πράξεων</a:t>
            </a:r>
          </a:p>
        </p:txBody>
      </p:sp>
      <p:sp>
        <p:nvSpPr>
          <p:cNvPr id="3" name="Θέση περιεχομένου 2">
            <a:extLst>
              <a:ext uri="{FF2B5EF4-FFF2-40B4-BE49-F238E27FC236}">
                <a16:creationId xmlns:a16="http://schemas.microsoft.com/office/drawing/2014/main" id="{DA6502A9-565A-4A48-8021-1BFDC4C96259}"/>
              </a:ext>
            </a:extLst>
          </p:cNvPr>
          <p:cNvSpPr>
            <a:spLocks noGrp="1"/>
          </p:cNvSpPr>
          <p:nvPr>
            <p:ph idx="1"/>
          </p:nvPr>
        </p:nvSpPr>
        <p:spPr/>
        <p:txBody>
          <a:bodyPr/>
          <a:lstStyle/>
          <a:p>
            <a:endParaRPr lang="el-GR"/>
          </a:p>
        </p:txBody>
      </p:sp>
    </p:spTree>
    <p:extLst>
      <p:ext uri="{BB962C8B-B14F-4D97-AF65-F5344CB8AC3E}">
        <p14:creationId xmlns:p14="http://schemas.microsoft.com/office/powerpoint/2010/main" val="888468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49A832-E323-40FB-82AB-B79EBE7F84D1}"/>
              </a:ext>
            </a:extLst>
          </p:cNvPr>
          <p:cNvSpPr>
            <a:spLocks noGrp="1"/>
          </p:cNvSpPr>
          <p:nvPr>
            <p:ph type="title"/>
          </p:nvPr>
        </p:nvSpPr>
        <p:spPr>
          <a:xfrm>
            <a:off x="563880" y="278383"/>
            <a:ext cx="10515600" cy="805307"/>
          </a:xfrm>
        </p:spPr>
        <p:txBody>
          <a:bodyPr>
            <a:normAutofit/>
          </a:bodyPr>
          <a:lstStyle/>
          <a:p>
            <a:r>
              <a:rPr lang="el-GR" sz="3200" b="1" dirty="0"/>
              <a:t>Οι συμβάσεις που συνάπτει η Διοίκηση: γενική προβληματική </a:t>
            </a:r>
          </a:p>
        </p:txBody>
      </p:sp>
      <p:sp>
        <p:nvSpPr>
          <p:cNvPr id="3" name="Θέση περιεχομένου 2">
            <a:extLst>
              <a:ext uri="{FF2B5EF4-FFF2-40B4-BE49-F238E27FC236}">
                <a16:creationId xmlns:a16="http://schemas.microsoft.com/office/drawing/2014/main" id="{EC60033B-487A-4522-9AD6-73F42365CF97}"/>
              </a:ext>
            </a:extLst>
          </p:cNvPr>
          <p:cNvSpPr>
            <a:spLocks noGrp="1"/>
          </p:cNvSpPr>
          <p:nvPr>
            <p:ph idx="1"/>
          </p:nvPr>
        </p:nvSpPr>
        <p:spPr/>
        <p:txBody>
          <a:bodyPr/>
          <a:lstStyle/>
          <a:p>
            <a:endParaRPr lang="el-GR"/>
          </a:p>
        </p:txBody>
      </p:sp>
    </p:spTree>
    <p:extLst>
      <p:ext uri="{BB962C8B-B14F-4D97-AF65-F5344CB8AC3E}">
        <p14:creationId xmlns:p14="http://schemas.microsoft.com/office/powerpoint/2010/main" val="505036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5DB907-A8AC-4297-848D-FF047072EBD9}"/>
              </a:ext>
            </a:extLst>
          </p:cNvPr>
          <p:cNvSpPr>
            <a:spLocks noGrp="1"/>
          </p:cNvSpPr>
          <p:nvPr>
            <p:ph type="title"/>
          </p:nvPr>
        </p:nvSpPr>
        <p:spPr>
          <a:xfrm>
            <a:off x="731520" y="365125"/>
            <a:ext cx="10622280" cy="787019"/>
          </a:xfrm>
        </p:spPr>
        <p:txBody>
          <a:bodyPr>
            <a:normAutofit/>
          </a:bodyPr>
          <a:lstStyle/>
          <a:p>
            <a:pPr algn="ctr"/>
            <a:r>
              <a:rPr lang="el-GR" sz="3200" b="1" dirty="0"/>
              <a:t>Η ανάθεση των δημόσιων συμβάσεων</a:t>
            </a:r>
          </a:p>
        </p:txBody>
      </p:sp>
      <p:sp>
        <p:nvSpPr>
          <p:cNvPr id="3" name="Θέση περιεχομένου 2">
            <a:extLst>
              <a:ext uri="{FF2B5EF4-FFF2-40B4-BE49-F238E27FC236}">
                <a16:creationId xmlns:a16="http://schemas.microsoft.com/office/drawing/2014/main" id="{F6110AA9-023C-456E-91B2-0CC028C9812B}"/>
              </a:ext>
            </a:extLst>
          </p:cNvPr>
          <p:cNvSpPr>
            <a:spLocks noGrp="1"/>
          </p:cNvSpPr>
          <p:nvPr>
            <p:ph idx="1"/>
          </p:nvPr>
        </p:nvSpPr>
        <p:spPr/>
        <p:txBody>
          <a:bodyPr/>
          <a:lstStyle/>
          <a:p>
            <a:endParaRPr lang="el-GR"/>
          </a:p>
        </p:txBody>
      </p:sp>
    </p:spTree>
    <p:extLst>
      <p:ext uri="{BB962C8B-B14F-4D97-AF65-F5344CB8AC3E}">
        <p14:creationId xmlns:p14="http://schemas.microsoft.com/office/powerpoint/2010/main" val="1918225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C38D1E-6ADA-452B-BA68-7C353111F373}"/>
              </a:ext>
            </a:extLst>
          </p:cNvPr>
          <p:cNvSpPr>
            <a:spLocks noGrp="1"/>
          </p:cNvSpPr>
          <p:nvPr>
            <p:ph type="title"/>
          </p:nvPr>
        </p:nvSpPr>
        <p:spPr>
          <a:xfrm>
            <a:off x="838201" y="220250"/>
            <a:ext cx="10515598" cy="753057"/>
          </a:xfrm>
        </p:spPr>
        <p:txBody>
          <a:bodyPr>
            <a:normAutofit fontScale="90000"/>
          </a:bodyPr>
          <a:lstStyle/>
          <a:p>
            <a:br>
              <a:rPr lang="el-GR" dirty="0"/>
            </a:br>
            <a:endParaRPr lang="el-GR" dirty="0"/>
          </a:p>
        </p:txBody>
      </p:sp>
      <p:sp>
        <p:nvSpPr>
          <p:cNvPr id="3" name="Θέση περιεχομένου 2">
            <a:extLst>
              <a:ext uri="{FF2B5EF4-FFF2-40B4-BE49-F238E27FC236}">
                <a16:creationId xmlns:a16="http://schemas.microsoft.com/office/drawing/2014/main" id="{FA37B6CE-2B51-4C23-9762-6AE095A31D6E}"/>
              </a:ext>
            </a:extLst>
          </p:cNvPr>
          <p:cNvSpPr>
            <a:spLocks noGrp="1"/>
          </p:cNvSpPr>
          <p:nvPr>
            <p:ph idx="1"/>
          </p:nvPr>
        </p:nvSpPr>
        <p:spPr>
          <a:xfrm>
            <a:off x="838202" y="1664208"/>
            <a:ext cx="10515598" cy="4379752"/>
          </a:xfrm>
        </p:spPr>
        <p:txBody>
          <a:bodyPr>
            <a:normAutofit fontScale="85000" lnSpcReduction="10000"/>
          </a:bodyPr>
          <a:lstStyle/>
          <a:p>
            <a:pPr lvl="1"/>
            <a:r>
              <a:rPr lang="el-GR" dirty="0"/>
              <a:t>Το Δίκαιο του «Δήμου» </a:t>
            </a:r>
          </a:p>
          <a:p>
            <a:pPr lvl="2"/>
            <a:r>
              <a:rPr lang="el-GR" dirty="0"/>
              <a:t>Διέπει θεσμούς οι οποίοι καταρχήν δεν ενεργούν συναινετικά, σε συνθήκες συναλλακτικής ισότητας</a:t>
            </a:r>
          </a:p>
          <a:p>
            <a:pPr lvl="3"/>
            <a:r>
              <a:rPr lang="el-GR" dirty="0"/>
              <a:t>Κρίσιμες έννοιες: δημόσια εξουσία  - δημόσιος σκοπός (γενικό συμφέρον;)/δημόσια υπηρεσία</a:t>
            </a:r>
          </a:p>
          <a:p>
            <a:pPr lvl="3"/>
            <a:r>
              <a:rPr lang="el-GR" dirty="0"/>
              <a:t>Θεσμοί οι οποίοι διαθέτουν ιδιαίτερα προνόμια/εξουσίες αλλά και ιδιαίτερα καθήκοντα/υποχρεώσεις</a:t>
            </a:r>
          </a:p>
          <a:p>
            <a:pPr lvl="4"/>
            <a:r>
              <a:rPr lang="el-GR" dirty="0"/>
              <a:t>Μονομερής δράση, καταναγκασμός</a:t>
            </a:r>
          </a:p>
          <a:p>
            <a:pPr lvl="2"/>
            <a:r>
              <a:rPr lang="el-GR" dirty="0"/>
              <a:t>Ρυθμίζει τον τρόπο λήψης των δημοσίων αποφάσεων και περιλαμβάνει τις εγγυήσεις ώστε οι αποφάσεις αυτές να εξυπηρετούν το «κοινό καλό» χωρίς να θίγουν κατά τρόπο μη ανεκτό την ιδιωτική κοινωνία και τις ατομικές/συλλογικές συνιστώσες της: </a:t>
            </a:r>
          </a:p>
          <a:p>
            <a:pPr lvl="3"/>
            <a:r>
              <a:rPr lang="el-GR" dirty="0"/>
              <a:t>Δημόσια απόφαση: κάθε πράξη/επιλογή που λαμβάνεται από δημόσιους θεσμούς στο όνομα του γενικού συμφέροντος </a:t>
            </a:r>
          </a:p>
          <a:p>
            <a:pPr lvl="4"/>
            <a:r>
              <a:rPr lang="el-GR" dirty="0"/>
              <a:t>Σύνταγμα, νόμος, κανονιστικές πράξεις, ατομικές διοικητικές πράξεις</a:t>
            </a:r>
          </a:p>
          <a:p>
            <a:pPr lvl="3"/>
            <a:r>
              <a:rPr lang="el-GR" dirty="0"/>
              <a:t>Ένα πλέγμα εγγυήσεων: ατομικά δικαιώματα, δημοκρατική διαδικασία και διάκριση λειτουργιών, διαδικαστικές εγγυήσεις και γενικές αρχές διοικητικού δικαίου</a:t>
            </a:r>
          </a:p>
          <a:p>
            <a:pPr lvl="3"/>
            <a:r>
              <a:rPr lang="el-GR" dirty="0"/>
              <a:t>Ζητούμενο: βέλτιστη ισορροπία μεταξύ «νομιμότητας» και «αποτελεσματικότητας» των δημόσιων αποφάσεων</a:t>
            </a:r>
          </a:p>
          <a:p>
            <a:pPr lvl="1"/>
            <a:r>
              <a:rPr lang="el-GR" dirty="0"/>
              <a:t>Ένα σώμα ειδικών κανόνων </a:t>
            </a:r>
          </a:p>
          <a:p>
            <a:pPr lvl="2"/>
            <a:r>
              <a:rPr lang="el-GR" dirty="0"/>
              <a:t>Όχι </a:t>
            </a:r>
            <a:r>
              <a:rPr lang="en-US" dirty="0"/>
              <a:t>common law</a:t>
            </a:r>
            <a:r>
              <a:rPr lang="el-GR" dirty="0"/>
              <a:t>. Ειδικοί κανόνες συνταγματικού/διοικητικού δικαίου</a:t>
            </a:r>
          </a:p>
          <a:p>
            <a:pPr lvl="2"/>
            <a:r>
              <a:rPr lang="el-GR" dirty="0"/>
              <a:t>Σημασία για την επίλυση διαφορών (κριτήρια για χαρακτηρισμό διαφοράς ως διοικητικής)</a:t>
            </a:r>
          </a:p>
          <a:p>
            <a:pPr lvl="3"/>
            <a:endParaRPr lang="el-GR" dirty="0"/>
          </a:p>
          <a:p>
            <a:pPr marL="1828800" lvl="4" indent="0">
              <a:buNone/>
            </a:pPr>
            <a:endParaRPr lang="el-GR" dirty="0"/>
          </a:p>
          <a:p>
            <a:pPr lvl="2"/>
            <a:endParaRPr lang="el-GR" dirty="0"/>
          </a:p>
          <a:p>
            <a:pPr lvl="2"/>
            <a:endParaRPr lang="el-GR" dirty="0"/>
          </a:p>
        </p:txBody>
      </p:sp>
      <p:sp>
        <p:nvSpPr>
          <p:cNvPr id="4" name="Ορθογώνιο 3">
            <a:extLst>
              <a:ext uri="{FF2B5EF4-FFF2-40B4-BE49-F238E27FC236}">
                <a16:creationId xmlns:a16="http://schemas.microsoft.com/office/drawing/2014/main" id="{013E4BD1-B939-4B25-9036-1E4EF3292FC8}"/>
              </a:ext>
            </a:extLst>
          </p:cNvPr>
          <p:cNvSpPr/>
          <p:nvPr/>
        </p:nvSpPr>
        <p:spPr>
          <a:xfrm>
            <a:off x="1188721" y="220250"/>
            <a:ext cx="10024872" cy="584775"/>
          </a:xfrm>
          <a:prstGeom prst="rect">
            <a:avLst/>
          </a:prstGeom>
        </p:spPr>
        <p:txBody>
          <a:bodyPr wrap="square">
            <a:spAutoFit/>
          </a:bodyPr>
          <a:lstStyle/>
          <a:p>
            <a:pPr algn="ctr"/>
            <a:r>
              <a:rPr lang="el-GR" sz="3200" b="1" dirty="0">
                <a:latin typeface="+mj-lt"/>
              </a:rPr>
              <a:t>Τί είναι το Δημόσιο Δίκαιο (Ι)</a:t>
            </a:r>
          </a:p>
        </p:txBody>
      </p:sp>
    </p:spTree>
    <p:extLst>
      <p:ext uri="{BB962C8B-B14F-4D97-AF65-F5344CB8AC3E}">
        <p14:creationId xmlns:p14="http://schemas.microsoft.com/office/powerpoint/2010/main" val="1616159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A8267F-D87B-478E-89AE-292D9F748512}"/>
              </a:ext>
            </a:extLst>
          </p:cNvPr>
          <p:cNvSpPr>
            <a:spLocks noGrp="1"/>
          </p:cNvSpPr>
          <p:nvPr>
            <p:ph type="title"/>
          </p:nvPr>
        </p:nvSpPr>
        <p:spPr/>
        <p:txBody>
          <a:bodyPr>
            <a:normAutofit/>
          </a:bodyPr>
          <a:lstStyle/>
          <a:p>
            <a:r>
              <a:rPr lang="el-GR" sz="3200" b="1" dirty="0"/>
              <a:t>Εκτέλεση των δημόσιων συμβάσεων και συμβατική ευθύνη</a:t>
            </a:r>
          </a:p>
        </p:txBody>
      </p:sp>
      <p:sp>
        <p:nvSpPr>
          <p:cNvPr id="3" name="Θέση περιεχομένου 2">
            <a:extLst>
              <a:ext uri="{FF2B5EF4-FFF2-40B4-BE49-F238E27FC236}">
                <a16:creationId xmlns:a16="http://schemas.microsoft.com/office/drawing/2014/main" id="{41FF42E3-3019-45FE-AA49-EDB611C6BBD9}"/>
              </a:ext>
            </a:extLst>
          </p:cNvPr>
          <p:cNvSpPr>
            <a:spLocks noGrp="1"/>
          </p:cNvSpPr>
          <p:nvPr>
            <p:ph idx="1"/>
          </p:nvPr>
        </p:nvSpPr>
        <p:spPr/>
        <p:txBody>
          <a:bodyPr/>
          <a:lstStyle/>
          <a:p>
            <a:endParaRPr lang="el-GR" dirty="0"/>
          </a:p>
        </p:txBody>
      </p:sp>
    </p:spTree>
    <p:extLst>
      <p:ext uri="{BB962C8B-B14F-4D97-AF65-F5344CB8AC3E}">
        <p14:creationId xmlns:p14="http://schemas.microsoft.com/office/powerpoint/2010/main" val="1776984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69D429-92DD-44DD-A061-5A61EE4DD275}"/>
              </a:ext>
            </a:extLst>
          </p:cNvPr>
          <p:cNvSpPr>
            <a:spLocks noGrp="1"/>
          </p:cNvSpPr>
          <p:nvPr>
            <p:ph type="title"/>
          </p:nvPr>
        </p:nvSpPr>
        <p:spPr>
          <a:xfrm>
            <a:off x="530352" y="218821"/>
            <a:ext cx="10823448" cy="640715"/>
          </a:xfrm>
        </p:spPr>
        <p:txBody>
          <a:bodyPr>
            <a:normAutofit/>
          </a:bodyPr>
          <a:lstStyle/>
          <a:p>
            <a:r>
              <a:rPr lang="el-GR" sz="3200" b="1" dirty="0"/>
              <a:t>Διοικητικός καταναγκασμός </a:t>
            </a:r>
          </a:p>
        </p:txBody>
      </p:sp>
      <p:sp>
        <p:nvSpPr>
          <p:cNvPr id="3" name="Θέση περιεχομένου 2">
            <a:extLst>
              <a:ext uri="{FF2B5EF4-FFF2-40B4-BE49-F238E27FC236}">
                <a16:creationId xmlns:a16="http://schemas.microsoft.com/office/drawing/2014/main" id="{BCC2902E-CE3F-4FD9-A09E-453DDF037276}"/>
              </a:ext>
            </a:extLst>
          </p:cNvPr>
          <p:cNvSpPr>
            <a:spLocks noGrp="1"/>
          </p:cNvSpPr>
          <p:nvPr>
            <p:ph idx="1"/>
          </p:nvPr>
        </p:nvSpPr>
        <p:spPr>
          <a:xfrm>
            <a:off x="246888" y="859536"/>
            <a:ext cx="10549128" cy="5577840"/>
          </a:xfrm>
        </p:spPr>
        <p:txBody>
          <a:bodyPr/>
          <a:lstStyle/>
          <a:p>
            <a:endParaRPr lang="el-GR"/>
          </a:p>
        </p:txBody>
      </p:sp>
    </p:spTree>
    <p:extLst>
      <p:ext uri="{BB962C8B-B14F-4D97-AF65-F5344CB8AC3E}">
        <p14:creationId xmlns:p14="http://schemas.microsoft.com/office/powerpoint/2010/main" val="26118749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F65DD2-D524-489A-91B8-0A4C44B9EEB1}"/>
              </a:ext>
            </a:extLst>
          </p:cNvPr>
          <p:cNvSpPr>
            <a:spLocks noGrp="1"/>
          </p:cNvSpPr>
          <p:nvPr>
            <p:ph type="title"/>
          </p:nvPr>
        </p:nvSpPr>
        <p:spPr>
          <a:xfrm>
            <a:off x="905256" y="365125"/>
            <a:ext cx="10448544" cy="457835"/>
          </a:xfrm>
        </p:spPr>
        <p:txBody>
          <a:bodyPr>
            <a:normAutofit fontScale="90000"/>
          </a:bodyPr>
          <a:lstStyle/>
          <a:p>
            <a:r>
              <a:rPr lang="el-GR" sz="3200" b="1" dirty="0"/>
              <a:t>Αστική ευθύνη του Δημοσίου</a:t>
            </a:r>
          </a:p>
        </p:txBody>
      </p:sp>
      <p:sp>
        <p:nvSpPr>
          <p:cNvPr id="3" name="Θέση περιεχομένου 2">
            <a:extLst>
              <a:ext uri="{FF2B5EF4-FFF2-40B4-BE49-F238E27FC236}">
                <a16:creationId xmlns:a16="http://schemas.microsoft.com/office/drawing/2014/main" id="{B8791B82-E0D2-4D11-A48B-25E34C0D61C9}"/>
              </a:ext>
            </a:extLst>
          </p:cNvPr>
          <p:cNvSpPr>
            <a:spLocks noGrp="1"/>
          </p:cNvSpPr>
          <p:nvPr>
            <p:ph idx="1"/>
          </p:nvPr>
        </p:nvSpPr>
        <p:spPr/>
        <p:txBody>
          <a:bodyPr/>
          <a:lstStyle/>
          <a:p>
            <a:endParaRPr lang="el-GR"/>
          </a:p>
        </p:txBody>
      </p:sp>
    </p:spTree>
    <p:extLst>
      <p:ext uri="{BB962C8B-B14F-4D97-AF65-F5344CB8AC3E}">
        <p14:creationId xmlns:p14="http://schemas.microsoft.com/office/powerpoint/2010/main" val="1967669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F82595-010B-4B3C-9576-DF6BC2E04FD5}"/>
              </a:ext>
            </a:extLst>
          </p:cNvPr>
          <p:cNvSpPr>
            <a:spLocks noGrp="1"/>
          </p:cNvSpPr>
          <p:nvPr>
            <p:ph type="title"/>
          </p:nvPr>
        </p:nvSpPr>
        <p:spPr>
          <a:xfrm>
            <a:off x="795528" y="365125"/>
            <a:ext cx="10558272" cy="604139"/>
          </a:xfrm>
        </p:spPr>
        <p:txBody>
          <a:bodyPr>
            <a:normAutofit/>
          </a:bodyPr>
          <a:lstStyle/>
          <a:p>
            <a:pPr algn="ctr"/>
            <a:r>
              <a:rPr lang="el-GR" sz="3200" b="1" dirty="0"/>
              <a:t>Τι είναι το Δημόσιο Δίκαιο (ΙΙ)</a:t>
            </a:r>
          </a:p>
        </p:txBody>
      </p:sp>
      <p:sp>
        <p:nvSpPr>
          <p:cNvPr id="3" name="Θέση περιεχομένου 2">
            <a:extLst>
              <a:ext uri="{FF2B5EF4-FFF2-40B4-BE49-F238E27FC236}">
                <a16:creationId xmlns:a16="http://schemas.microsoft.com/office/drawing/2014/main" id="{E7893505-9F17-4721-9030-064C4499A52F}"/>
              </a:ext>
            </a:extLst>
          </p:cNvPr>
          <p:cNvSpPr>
            <a:spLocks noGrp="1"/>
          </p:cNvSpPr>
          <p:nvPr>
            <p:ph idx="1"/>
          </p:nvPr>
        </p:nvSpPr>
        <p:spPr>
          <a:xfrm>
            <a:off x="0" y="1271016"/>
            <a:ext cx="11445240" cy="5797295"/>
          </a:xfrm>
        </p:spPr>
        <p:txBody>
          <a:bodyPr>
            <a:normAutofit fontScale="32500" lnSpcReduction="20000"/>
          </a:bodyPr>
          <a:lstStyle/>
          <a:p>
            <a:pPr>
              <a:lnSpc>
                <a:spcPct val="100000"/>
              </a:lnSpc>
              <a:spcBef>
                <a:spcPts val="500"/>
              </a:spcBef>
            </a:pPr>
            <a:r>
              <a:rPr lang="el-GR" sz="4900" b="1" dirty="0"/>
              <a:t>Σχετική σημασία των διακρίσεων</a:t>
            </a:r>
          </a:p>
          <a:p>
            <a:pPr lvl="1">
              <a:lnSpc>
                <a:spcPct val="100000"/>
              </a:lnSpc>
            </a:pPr>
            <a:r>
              <a:rPr lang="el-GR" sz="4300" dirty="0"/>
              <a:t>Τα ασαφή όρια μεταξύ συνταγματικού και διοικητικού δικαίου</a:t>
            </a:r>
          </a:p>
          <a:p>
            <a:pPr lvl="1">
              <a:lnSpc>
                <a:spcPct val="100000"/>
              </a:lnSpc>
            </a:pPr>
            <a:r>
              <a:rPr lang="el-GR" sz="4300" dirty="0"/>
              <a:t>Σχετική σημασία του κριτηρίου της «ειδικότητας» του δημοσίου δικαίου</a:t>
            </a:r>
          </a:p>
          <a:p>
            <a:pPr lvl="2">
              <a:lnSpc>
                <a:spcPct val="100000"/>
              </a:lnSpc>
            </a:pPr>
            <a:r>
              <a:rPr lang="el-GR" sz="3600" b="1" dirty="0"/>
              <a:t>Ο «Δήμος» ενδέχεται να ενεργεί ως </a:t>
            </a:r>
            <a:r>
              <a:rPr lang="el-GR" sz="3600" b="1" i="1" dirty="0" err="1"/>
              <a:t>fiscus</a:t>
            </a:r>
            <a:r>
              <a:rPr lang="el-GR" sz="3600" b="1" i="1" dirty="0"/>
              <a:t> </a:t>
            </a:r>
          </a:p>
          <a:p>
            <a:pPr lvl="2">
              <a:lnSpc>
                <a:spcPct val="100000"/>
              </a:lnSpc>
            </a:pPr>
            <a:r>
              <a:rPr lang="el-GR" sz="3600" b="1" dirty="0"/>
              <a:t>Ο «Δήμος» ενδέχεται να επιδιώκει το γενικό συμφέρον με εργαλεία του ιδιωτικού δικαίου</a:t>
            </a:r>
          </a:p>
          <a:p>
            <a:pPr lvl="3">
              <a:lnSpc>
                <a:spcPct val="100000"/>
              </a:lnSpc>
            </a:pPr>
            <a:r>
              <a:rPr lang="el-GR" sz="3600" dirty="0"/>
              <a:t>Χρησιμοποιεί το οργανωτικό ένδυμα του ιδιωτικού δικαίου (ανώνυμη εταιρεία, Νομικό Πρόσωπο Ιδιωτικού Δικαίου): δημόσιος τομέας, ευρύτερος δημόσιος τομέας</a:t>
            </a:r>
          </a:p>
          <a:p>
            <a:pPr lvl="3">
              <a:lnSpc>
                <a:spcPct val="100000"/>
              </a:lnSpc>
            </a:pPr>
            <a:r>
              <a:rPr lang="el-GR" sz="3600" dirty="0"/>
              <a:t>Χρησιμοποιεί το εργαλείο της σύμβασης αντί για εκείνο της μονομερούς πράξης</a:t>
            </a:r>
          </a:p>
          <a:p>
            <a:pPr lvl="2">
              <a:lnSpc>
                <a:spcPct val="100000"/>
              </a:lnSpc>
            </a:pPr>
            <a:r>
              <a:rPr lang="el-GR" sz="3600" b="1" dirty="0"/>
              <a:t>Το γενικό συμφέρον ενδέχεται να εξυπηρετείται μέσα από τη δράση ιδιωτών. </a:t>
            </a:r>
          </a:p>
          <a:p>
            <a:pPr lvl="3">
              <a:lnSpc>
                <a:spcPct val="100000"/>
              </a:lnSpc>
            </a:pPr>
            <a:r>
              <a:rPr lang="el-GR" sz="3600" dirty="0"/>
              <a:t>Η παραχώρηση/απελευθέρωση υπηρεσιών «γενικού συμφέροντος»</a:t>
            </a:r>
          </a:p>
          <a:p>
            <a:pPr lvl="3">
              <a:lnSpc>
                <a:spcPct val="100000"/>
              </a:lnSpc>
            </a:pPr>
            <a:r>
              <a:rPr lang="el-GR" sz="3600" dirty="0"/>
              <a:t>Η «Αγορά» ως θεσμός εξυπηρέτησης της «κοινωνικής ευημερίας»</a:t>
            </a:r>
          </a:p>
          <a:p>
            <a:pPr lvl="1">
              <a:lnSpc>
                <a:spcPct val="100000"/>
              </a:lnSpc>
            </a:pPr>
            <a:r>
              <a:rPr lang="el-GR" sz="4300" dirty="0"/>
              <a:t>Σχετική σημασία της διάκρισης μεταξύ ιδιωτικού και δημοσίου δικαίου</a:t>
            </a:r>
          </a:p>
          <a:p>
            <a:pPr lvl="2">
              <a:lnSpc>
                <a:spcPct val="100000"/>
              </a:lnSpc>
            </a:pPr>
            <a:r>
              <a:rPr lang="el-GR" sz="3600" b="1" dirty="0"/>
              <a:t>Δημόσιο δίκαιο των «οριζόντιων σχέσεων»: Κανόνες αναγκαστικού δικαίου του ΑΚ ή του εμπορικού δικαίου. Το δίκαιο του ελεύθερου ανταγωνισμού. </a:t>
            </a:r>
          </a:p>
          <a:p>
            <a:pPr lvl="2">
              <a:lnSpc>
                <a:spcPct val="100000"/>
              </a:lnSpc>
            </a:pPr>
            <a:r>
              <a:rPr lang="el-GR" sz="3600" b="1" dirty="0"/>
              <a:t>Το παράδειγμα της δράσης του «Δήμου» μέσω συμβάσεων</a:t>
            </a:r>
            <a:r>
              <a:rPr lang="el-GR" sz="3600" dirty="0"/>
              <a:t>:</a:t>
            </a:r>
          </a:p>
          <a:p>
            <a:pPr lvl="3">
              <a:lnSpc>
                <a:spcPct val="100000"/>
              </a:lnSpc>
            </a:pPr>
            <a:r>
              <a:rPr lang="el-GR" sz="3600" dirty="0"/>
              <a:t>Ο χαρακτηρισμός της σύμβασης ως «ιδιωτικής», «διοικητικής» ή/και «δημόσιας», το καθεστώς που τη διέπει και τα δικαστήρια που επιλύουν τις αναφυόμενες διαφορές </a:t>
            </a:r>
          </a:p>
          <a:p>
            <a:pPr>
              <a:lnSpc>
                <a:spcPct val="100000"/>
              </a:lnSpc>
              <a:spcBef>
                <a:spcPts val="500"/>
              </a:spcBef>
            </a:pPr>
            <a:r>
              <a:rPr lang="el-GR" sz="4900" b="1" dirty="0"/>
              <a:t>Τι είναι το Δημόσιο Δίκαιο</a:t>
            </a:r>
            <a:r>
              <a:rPr lang="el-GR" sz="3600" dirty="0"/>
              <a:t>;</a:t>
            </a:r>
          </a:p>
          <a:p>
            <a:pPr lvl="1">
              <a:lnSpc>
                <a:spcPct val="100000"/>
              </a:lnSpc>
            </a:pPr>
            <a:r>
              <a:rPr lang="el-GR" sz="4300" dirty="0"/>
              <a:t>Εν στενή </a:t>
            </a:r>
            <a:r>
              <a:rPr lang="el-GR" sz="4300" dirty="0" err="1"/>
              <a:t>εννοία</a:t>
            </a:r>
            <a:r>
              <a:rPr lang="el-GR" sz="4300" dirty="0"/>
              <a:t>: οι ειδικοί κανόνες και εγγυήσεις αναφορικά με την άσκηση της δημόσιας εξουσίας</a:t>
            </a:r>
          </a:p>
          <a:p>
            <a:pPr lvl="2">
              <a:lnSpc>
                <a:spcPct val="100000"/>
              </a:lnSpc>
            </a:pPr>
            <a:r>
              <a:rPr lang="el-GR" sz="3800" dirty="0"/>
              <a:t>Το συνταγματικό δίκαιο </a:t>
            </a:r>
          </a:p>
          <a:p>
            <a:pPr lvl="2">
              <a:lnSpc>
                <a:spcPct val="100000"/>
              </a:lnSpc>
            </a:pPr>
            <a:r>
              <a:rPr lang="el-GR" sz="3800" dirty="0"/>
              <a:t>το τμήμα του διοικητικού δικαίου που αφορά στη μονομερή/κυριαρχική δράση των διοικητικών οργάνων: ιδίως έκδοση διοικητικών πράξεων, διοικητική διαδικασία, οργάνωση Διοίκησης</a:t>
            </a:r>
          </a:p>
          <a:p>
            <a:pPr lvl="1">
              <a:lnSpc>
                <a:spcPct val="100000"/>
              </a:lnSpc>
            </a:pPr>
            <a:r>
              <a:rPr lang="el-GR" sz="4300" dirty="0"/>
              <a:t>Εν ευρεία </a:t>
            </a:r>
            <a:r>
              <a:rPr lang="el-GR" sz="4300" dirty="0" err="1"/>
              <a:t>εννοία</a:t>
            </a:r>
            <a:r>
              <a:rPr lang="el-GR" sz="4300" dirty="0"/>
              <a:t>: το σύνολο των θεσμών ή κανόνων που διέπουν κάθε μορφή επέμβασης του «Δήμου» για τη «ρύθμιση» των ανθρώπινων σχέσεων και δραστηριοτήτων</a:t>
            </a:r>
          </a:p>
          <a:p>
            <a:pPr lvl="2">
              <a:lnSpc>
                <a:spcPct val="100000"/>
              </a:lnSpc>
            </a:pPr>
            <a:r>
              <a:rPr lang="el-GR" sz="3800" dirty="0"/>
              <a:t>«μη εκτελεστές» πράξεις ή υλικές ενέργειες</a:t>
            </a:r>
          </a:p>
          <a:p>
            <a:pPr lvl="2">
              <a:lnSpc>
                <a:spcPct val="100000"/>
              </a:lnSpc>
            </a:pPr>
            <a:r>
              <a:rPr lang="el-GR" sz="3800" dirty="0"/>
              <a:t>Εργαλεία του ιδιωτικού δικαίου και κανόνες οι οποίοι κατατάσσονται σε άλλους κλάδους του δικαίου (ευρωπαϊκό, εμπορικό, αστικό κλπ.)</a:t>
            </a:r>
          </a:p>
          <a:p>
            <a:pPr lvl="2">
              <a:lnSpc>
                <a:spcPct val="100000"/>
              </a:lnSpc>
            </a:pPr>
            <a:r>
              <a:rPr lang="el-GR" sz="3800" dirty="0"/>
              <a:t>Οργανωτικά μορφώματα του ιδιωτικού δικαίου</a:t>
            </a:r>
          </a:p>
          <a:p>
            <a:endParaRPr lang="el-GR" dirty="0"/>
          </a:p>
        </p:txBody>
      </p:sp>
    </p:spTree>
    <p:extLst>
      <p:ext uri="{BB962C8B-B14F-4D97-AF65-F5344CB8AC3E}">
        <p14:creationId xmlns:p14="http://schemas.microsoft.com/office/powerpoint/2010/main" val="141646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205EA7-BE55-4E94-AF7D-86BEB5257417}"/>
              </a:ext>
            </a:extLst>
          </p:cNvPr>
          <p:cNvSpPr>
            <a:spLocks noGrp="1"/>
          </p:cNvSpPr>
          <p:nvPr>
            <p:ph type="title"/>
          </p:nvPr>
        </p:nvSpPr>
        <p:spPr>
          <a:xfrm>
            <a:off x="640080" y="365125"/>
            <a:ext cx="10713720" cy="585851"/>
          </a:xfrm>
        </p:spPr>
        <p:txBody>
          <a:bodyPr>
            <a:normAutofit/>
          </a:bodyPr>
          <a:lstStyle/>
          <a:p>
            <a:pPr algn="ctr"/>
            <a:r>
              <a:rPr lang="el-GR" sz="3200" b="1" dirty="0"/>
              <a:t>Τί είναι το Δημόσιο Δίκαιο (ΙΙΙ)</a:t>
            </a:r>
          </a:p>
        </p:txBody>
      </p:sp>
      <p:sp>
        <p:nvSpPr>
          <p:cNvPr id="3" name="Θέση περιεχομένου 2">
            <a:extLst>
              <a:ext uri="{FF2B5EF4-FFF2-40B4-BE49-F238E27FC236}">
                <a16:creationId xmlns:a16="http://schemas.microsoft.com/office/drawing/2014/main" id="{0F1DD2CF-1F6E-4E29-B19E-C04BB02EC27F}"/>
              </a:ext>
            </a:extLst>
          </p:cNvPr>
          <p:cNvSpPr>
            <a:spLocks noGrp="1"/>
          </p:cNvSpPr>
          <p:nvPr>
            <p:ph idx="1"/>
          </p:nvPr>
        </p:nvSpPr>
        <p:spPr/>
        <p:txBody>
          <a:bodyPr>
            <a:normAutofit fontScale="92500"/>
          </a:bodyPr>
          <a:lstStyle/>
          <a:p>
            <a:r>
              <a:rPr lang="el-GR" dirty="0"/>
              <a:t>Ένα δίκαιο τόσο εθνικό/εσωτερικό όσο και υπερεθνικό (ιδίως ευρωπαϊκό)</a:t>
            </a:r>
          </a:p>
          <a:p>
            <a:pPr lvl="1"/>
            <a:r>
              <a:rPr lang="el-GR" dirty="0"/>
              <a:t>Οι 3 υποστάσεις του Δημοσίου Δίκαιου </a:t>
            </a:r>
          </a:p>
          <a:p>
            <a:pPr lvl="2"/>
            <a:r>
              <a:rPr lang="el-GR" dirty="0"/>
              <a:t>Το δίκαιο της ΕΕ</a:t>
            </a:r>
          </a:p>
          <a:p>
            <a:pPr lvl="2"/>
            <a:r>
              <a:rPr lang="el-GR" dirty="0"/>
              <a:t>Το Διεθνές Δίκαιο</a:t>
            </a:r>
          </a:p>
          <a:p>
            <a:pPr lvl="3"/>
            <a:r>
              <a:rPr lang="el-GR" dirty="0"/>
              <a:t>Π.χ. ΕΣΔΑ, άλλες διεθνείς συνθήκες  (Γρανάδα)</a:t>
            </a:r>
          </a:p>
          <a:p>
            <a:pPr lvl="2"/>
            <a:r>
              <a:rPr lang="el-GR" dirty="0"/>
              <a:t>Το εθνικό δίκαιο και ο τρόπος με τον οποίο συνυπάρχει το εθνικό δίκαιο με το δίκαιο της ΕΕ και το Διεθνές</a:t>
            </a:r>
          </a:p>
          <a:p>
            <a:pPr lvl="1"/>
            <a:r>
              <a:rPr lang="el-GR" dirty="0"/>
              <a:t>Η υπερεθνική προστασία των θεμελιωδών δικαιωμάτων: ΕΣΔΑ, Χάρτης ΕΕ, Χάρτης </a:t>
            </a:r>
          </a:p>
          <a:p>
            <a:pPr lvl="1"/>
            <a:r>
              <a:rPr lang="el-GR" dirty="0"/>
              <a:t>Το εθνικό και το </a:t>
            </a:r>
            <a:r>
              <a:rPr lang="el-GR" dirty="0" err="1"/>
              <a:t>ενωσιακό</a:t>
            </a:r>
            <a:r>
              <a:rPr lang="el-GR" dirty="0"/>
              <a:t> οικονομικό Σύνταγμα: από την ουδετερότητα του Ελληνικού οικονομικού Συντάγματος, στον </a:t>
            </a:r>
            <a:r>
              <a:rPr lang="el-GR" dirty="0" err="1"/>
              <a:t>αγορακεντρικό</a:t>
            </a:r>
            <a:r>
              <a:rPr lang="el-GR" dirty="0"/>
              <a:t> χαρακτήρα των Συνθηκών της ΕΕ</a:t>
            </a:r>
          </a:p>
          <a:p>
            <a:pPr lvl="1"/>
            <a:r>
              <a:rPr lang="el-GR" dirty="0"/>
              <a:t>Η διαρκής μεταφορά κανόνων δημόσιας ρύθμισης στο </a:t>
            </a:r>
            <a:r>
              <a:rPr lang="el-GR" dirty="0" err="1"/>
              <a:t>ενωσιακό</a:t>
            </a:r>
            <a:r>
              <a:rPr lang="el-GR" dirty="0"/>
              <a:t> επίπεδο (π.χ., περιβάλλον, χρηματοπιστωτικό)</a:t>
            </a:r>
          </a:p>
          <a:p>
            <a:endParaRPr lang="el-GR" dirty="0"/>
          </a:p>
        </p:txBody>
      </p:sp>
    </p:spTree>
    <p:extLst>
      <p:ext uri="{BB962C8B-B14F-4D97-AF65-F5344CB8AC3E}">
        <p14:creationId xmlns:p14="http://schemas.microsoft.com/office/powerpoint/2010/main" val="3175548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5ACB49-23E2-4534-A69A-EADB8760CEAE}"/>
              </a:ext>
            </a:extLst>
          </p:cNvPr>
          <p:cNvSpPr>
            <a:spLocks noGrp="1"/>
          </p:cNvSpPr>
          <p:nvPr>
            <p:ph type="title"/>
          </p:nvPr>
        </p:nvSpPr>
        <p:spPr>
          <a:xfrm>
            <a:off x="484632" y="365125"/>
            <a:ext cx="10869168" cy="421259"/>
          </a:xfrm>
        </p:spPr>
        <p:txBody>
          <a:bodyPr>
            <a:normAutofit fontScale="90000"/>
          </a:bodyPr>
          <a:lstStyle/>
          <a:p>
            <a:pPr algn="ctr"/>
            <a:r>
              <a:rPr lang="el-GR" sz="3200" b="1" dirty="0"/>
              <a:t>Η αρχή της νομιμότητας, θεμέλιο του Δημοσίου Δικαίου</a:t>
            </a:r>
          </a:p>
        </p:txBody>
      </p:sp>
      <p:sp>
        <p:nvSpPr>
          <p:cNvPr id="3" name="Θέση περιεχομένου 2">
            <a:extLst>
              <a:ext uri="{FF2B5EF4-FFF2-40B4-BE49-F238E27FC236}">
                <a16:creationId xmlns:a16="http://schemas.microsoft.com/office/drawing/2014/main" id="{263129D6-B8B1-4568-B199-C8BA2AA32772}"/>
              </a:ext>
            </a:extLst>
          </p:cNvPr>
          <p:cNvSpPr>
            <a:spLocks noGrp="1"/>
          </p:cNvSpPr>
          <p:nvPr>
            <p:ph idx="1"/>
          </p:nvPr>
        </p:nvSpPr>
        <p:spPr>
          <a:xfrm>
            <a:off x="411480" y="923544"/>
            <a:ext cx="11143488" cy="5569331"/>
          </a:xfrm>
        </p:spPr>
        <p:txBody>
          <a:bodyPr>
            <a:normAutofit fontScale="70000" lnSpcReduction="20000"/>
          </a:bodyPr>
          <a:lstStyle/>
          <a:p>
            <a:r>
              <a:rPr lang="el-GR" dirty="0"/>
              <a:t>Η διαφορετική έννοια της νομιμότητας για τη Διοίκηση και για τους ιδιώτες</a:t>
            </a:r>
          </a:p>
          <a:p>
            <a:pPr lvl="1"/>
            <a:r>
              <a:rPr lang="el-GR" dirty="0"/>
              <a:t>Η αρμοδιότητα/εξουσία του Δήμου απέναντι στην ελευθερία/δικαίωμα των ιδιωτών</a:t>
            </a:r>
          </a:p>
          <a:p>
            <a:r>
              <a:rPr lang="el-GR" dirty="0"/>
              <a:t>Η θεμελιώδης γεωμετρία (το κράτος δικαίου):</a:t>
            </a:r>
          </a:p>
          <a:p>
            <a:pPr lvl="1"/>
            <a:r>
              <a:rPr lang="el-GR" dirty="0"/>
              <a:t>Η σχέση ανάμεσα στη νομιμότητα, την αντιπροσωπευτική δημοκρατία, το Σύνταγμα, τα δικαιώματα</a:t>
            </a:r>
          </a:p>
          <a:p>
            <a:pPr lvl="1"/>
            <a:r>
              <a:rPr lang="el-GR" dirty="0"/>
              <a:t>Ο τρόπος παραγωγής, τα χαρακτηριστικά και η ιεραρχία (πηγές) των κανόνων του δικαίου</a:t>
            </a:r>
          </a:p>
          <a:p>
            <a:pPr lvl="1"/>
            <a:r>
              <a:rPr lang="el-GR" dirty="0"/>
              <a:t>Το δημόσιο συμφέρον, προϊόν της αρχής της νομιμότητας</a:t>
            </a:r>
          </a:p>
          <a:p>
            <a:r>
              <a:rPr lang="el-GR" dirty="0"/>
              <a:t>Νομιμότητα, κυριαρχία και αρμοδιότητα</a:t>
            </a:r>
          </a:p>
          <a:p>
            <a:pPr lvl="1"/>
            <a:r>
              <a:rPr lang="el-GR" dirty="0"/>
              <a:t>Εθνική και </a:t>
            </a:r>
            <a:r>
              <a:rPr lang="el-GR" dirty="0" err="1"/>
              <a:t>ενωσιακή</a:t>
            </a:r>
            <a:r>
              <a:rPr lang="el-GR" dirty="0"/>
              <a:t> αρμοδιότητα (</a:t>
            </a:r>
            <a:r>
              <a:rPr lang="en-US" dirty="0" err="1"/>
              <a:t>competenz-competenz</a:t>
            </a:r>
            <a:r>
              <a:rPr lang="en-US" dirty="0"/>
              <a:t> </a:t>
            </a:r>
            <a:r>
              <a:rPr lang="el-GR" dirty="0"/>
              <a:t>και δοτές αρμοδιότητες)</a:t>
            </a:r>
          </a:p>
          <a:p>
            <a:pPr lvl="1"/>
            <a:r>
              <a:rPr lang="el-GR" dirty="0"/>
              <a:t>Το τεκμήριο αρμοδιότητας της Βουλής </a:t>
            </a:r>
          </a:p>
          <a:p>
            <a:pPr lvl="1"/>
            <a:r>
              <a:rPr lang="el-GR" dirty="0"/>
              <a:t>Η </a:t>
            </a:r>
            <a:r>
              <a:rPr lang="el-GR" dirty="0" err="1"/>
              <a:t>κατ’εξουσιοδότηση</a:t>
            </a:r>
            <a:r>
              <a:rPr lang="el-GR" dirty="0"/>
              <a:t> κανονιστική αρμοδιότητα της Διοίκησης (άρθρο 43.2 Σ), </a:t>
            </a:r>
            <a:r>
              <a:rPr lang="en-US" dirty="0"/>
              <a:t>soft law </a:t>
            </a:r>
            <a:r>
              <a:rPr lang="el-GR" dirty="0"/>
              <a:t>και αυτορρύθμιση</a:t>
            </a:r>
          </a:p>
          <a:p>
            <a:pPr lvl="1"/>
            <a:r>
              <a:rPr lang="el-GR" dirty="0"/>
              <a:t>Η ύπαρξη κανόνα δικαίου προϋπόθεση της δημόσιας δράσης</a:t>
            </a:r>
          </a:p>
          <a:p>
            <a:pPr lvl="2"/>
            <a:r>
              <a:rPr lang="el-GR" dirty="0"/>
              <a:t>Η δημιουργία (συγκρότηση) φορέων δημόσιας δράσης μέσω κανόνων δικαίου</a:t>
            </a:r>
          </a:p>
          <a:p>
            <a:pPr lvl="2"/>
            <a:r>
              <a:rPr lang="el-GR" dirty="0"/>
              <a:t>Ο κανονιστικός χαρακτήρας των πράξεων οι οποίες απονέμουν αρμοδιότητες</a:t>
            </a:r>
          </a:p>
          <a:p>
            <a:r>
              <a:rPr lang="el-GR" dirty="0"/>
              <a:t>Τα όρια της αρχής της νομιμότητας </a:t>
            </a:r>
          </a:p>
          <a:p>
            <a:pPr lvl="1"/>
            <a:r>
              <a:rPr lang="el-GR" dirty="0"/>
              <a:t>Αρχή της νομιμότητας και τεκμήρια υπέρ της νομιμότητας των δημόσιων αποφάσεων</a:t>
            </a:r>
          </a:p>
          <a:p>
            <a:pPr lvl="2"/>
            <a:r>
              <a:rPr lang="el-GR" dirty="0"/>
              <a:t>Δύο εντελώς διαφορετικά πράγματα</a:t>
            </a:r>
          </a:p>
          <a:p>
            <a:pPr lvl="2"/>
            <a:r>
              <a:rPr lang="el-GR" dirty="0"/>
              <a:t>Το «τεκμήριο» συνταγματικότητας των νόμων, η ανάγνωσή τους υπό το φως του Συντάγματος και ο περιορισμός του ελέγχου συνταγματικότητας που μπορούν να ασκήσουν τα διοικητικά όργανα </a:t>
            </a:r>
          </a:p>
          <a:p>
            <a:pPr lvl="2"/>
            <a:r>
              <a:rPr lang="el-GR" dirty="0"/>
              <a:t>Το τεκμήριο νομιμότητας των διοικητικών πράξεων και τα όριά του</a:t>
            </a:r>
          </a:p>
          <a:p>
            <a:pPr lvl="1"/>
            <a:r>
              <a:rPr lang="el-GR" dirty="0"/>
              <a:t>Νομιμότητα, ποιότητα και αποτελεσματικότητα</a:t>
            </a:r>
          </a:p>
          <a:p>
            <a:pPr lvl="2"/>
            <a:r>
              <a:rPr lang="el-GR" dirty="0"/>
              <a:t>Η τήρηση των παραδοσιακών εγγυήσεων της νομιμότητας δεν διασφαλίζει την ποιότητα και την αποτελεσματικότητα των δημόσιων επιλογών</a:t>
            </a:r>
          </a:p>
          <a:p>
            <a:pPr lvl="2"/>
            <a:endParaRPr lang="el-GR" dirty="0"/>
          </a:p>
          <a:p>
            <a:pPr lvl="1"/>
            <a:endParaRPr lang="el-GR" dirty="0"/>
          </a:p>
          <a:p>
            <a:pPr lvl="1"/>
            <a:endParaRPr lang="el-GR" dirty="0"/>
          </a:p>
          <a:p>
            <a:endParaRPr lang="el-GR" dirty="0"/>
          </a:p>
          <a:p>
            <a:pPr lvl="1"/>
            <a:endParaRPr lang="el-GR" dirty="0"/>
          </a:p>
          <a:p>
            <a:pPr lvl="3"/>
            <a:endParaRPr lang="el-GR" dirty="0"/>
          </a:p>
          <a:p>
            <a:pPr lvl="1"/>
            <a:endParaRPr lang="el-GR" dirty="0"/>
          </a:p>
          <a:p>
            <a:pPr lvl="1"/>
            <a:endParaRPr lang="el-GR" dirty="0"/>
          </a:p>
          <a:p>
            <a:pPr lvl="1"/>
            <a:endParaRPr lang="el-GR" dirty="0"/>
          </a:p>
        </p:txBody>
      </p:sp>
    </p:spTree>
    <p:extLst>
      <p:ext uri="{BB962C8B-B14F-4D97-AF65-F5344CB8AC3E}">
        <p14:creationId xmlns:p14="http://schemas.microsoft.com/office/powerpoint/2010/main" val="3862333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4C8A75-2DF0-4396-ACB8-6D96EA99C408}"/>
              </a:ext>
            </a:extLst>
          </p:cNvPr>
          <p:cNvSpPr>
            <a:spLocks noGrp="1"/>
          </p:cNvSpPr>
          <p:nvPr>
            <p:ph type="title"/>
          </p:nvPr>
        </p:nvSpPr>
        <p:spPr>
          <a:xfrm>
            <a:off x="765048" y="319405"/>
            <a:ext cx="10515600" cy="841883"/>
          </a:xfrm>
        </p:spPr>
        <p:txBody>
          <a:bodyPr>
            <a:noAutofit/>
          </a:bodyPr>
          <a:lstStyle/>
          <a:p>
            <a:pPr algn="ctr"/>
            <a:r>
              <a:rPr lang="el-GR" sz="3200" b="1" dirty="0"/>
              <a:t>«</a:t>
            </a:r>
            <a:r>
              <a:rPr lang="el-GR" sz="3200" b="1" dirty="0" err="1"/>
              <a:t>Δημος</a:t>
            </a:r>
            <a:r>
              <a:rPr lang="el-GR" sz="3200" b="1" dirty="0"/>
              <a:t>» και «</a:t>
            </a:r>
            <a:r>
              <a:rPr lang="el-GR" sz="3200" b="1" dirty="0" err="1"/>
              <a:t>Αγορα</a:t>
            </a:r>
            <a:r>
              <a:rPr lang="el-GR" sz="3200" b="1" dirty="0"/>
              <a:t>»: </a:t>
            </a:r>
            <a:br>
              <a:rPr lang="el-GR" sz="3200" b="1" dirty="0"/>
            </a:br>
            <a:r>
              <a:rPr lang="el-GR" sz="3200" b="1" dirty="0"/>
              <a:t>Το πεδίο και τα όρια της δημόσιας παρέμβασης</a:t>
            </a:r>
          </a:p>
        </p:txBody>
      </p:sp>
      <p:sp>
        <p:nvSpPr>
          <p:cNvPr id="3" name="Θέση περιεχομένου 2">
            <a:extLst>
              <a:ext uri="{FF2B5EF4-FFF2-40B4-BE49-F238E27FC236}">
                <a16:creationId xmlns:a16="http://schemas.microsoft.com/office/drawing/2014/main" id="{7B2A8659-F9DC-4144-83E2-A86770A26563}"/>
              </a:ext>
            </a:extLst>
          </p:cNvPr>
          <p:cNvSpPr>
            <a:spLocks noGrp="1"/>
          </p:cNvSpPr>
          <p:nvPr>
            <p:ph idx="1"/>
          </p:nvPr>
        </p:nvSpPr>
        <p:spPr>
          <a:xfrm>
            <a:off x="838200" y="1280160"/>
            <a:ext cx="10515600" cy="4896803"/>
          </a:xfrm>
        </p:spPr>
        <p:txBody>
          <a:bodyPr>
            <a:normAutofit fontScale="92500" lnSpcReduction="20000"/>
          </a:bodyPr>
          <a:lstStyle/>
          <a:p>
            <a:r>
              <a:rPr lang="el-GR" dirty="0"/>
              <a:t>Οι τρεις ομόκεντροι κύκλοι της δημόσιας δράσης</a:t>
            </a:r>
          </a:p>
          <a:p>
            <a:pPr lvl="1"/>
            <a:r>
              <a:rPr lang="el-GR" dirty="0"/>
              <a:t>Το αναφαίρετο πεδίο: ο «σκληρός πυρήνας» του Κράτους</a:t>
            </a:r>
          </a:p>
          <a:p>
            <a:pPr lvl="1"/>
            <a:r>
              <a:rPr lang="el-GR" dirty="0"/>
              <a:t>Δημόσια υπηρεσία υπό λειτουργική έννοια και εγγυητική λειτουργία του κράτους</a:t>
            </a:r>
          </a:p>
          <a:p>
            <a:pPr lvl="2"/>
            <a:r>
              <a:rPr lang="el-GR" dirty="0"/>
              <a:t>Μεταξύ παροχής και ρυθμιστικής παρέμβασης</a:t>
            </a:r>
          </a:p>
          <a:p>
            <a:pPr lvl="2"/>
            <a:r>
              <a:rPr lang="el-GR" dirty="0"/>
              <a:t>Κρατικοποίηση, ιδιωτικοποίηση, απελευθέρωση</a:t>
            </a:r>
          </a:p>
          <a:p>
            <a:pPr lvl="1"/>
            <a:r>
              <a:rPr lang="el-GR" dirty="0"/>
              <a:t>Το Κράτος ως «κοινός» επιχειρηματίας</a:t>
            </a:r>
          </a:p>
          <a:p>
            <a:pPr lvl="2"/>
            <a:r>
              <a:rPr lang="el-GR" dirty="0"/>
              <a:t>Ζητήματα αρμοδιότητας και ανταγωνισμού</a:t>
            </a:r>
          </a:p>
          <a:p>
            <a:r>
              <a:rPr lang="el-GR" dirty="0"/>
              <a:t>Οι αδιαμφισβήτητες εγγυήσεις της ιδιωτικής σφαίρας</a:t>
            </a:r>
          </a:p>
          <a:p>
            <a:pPr lvl="1"/>
            <a:r>
              <a:rPr lang="el-GR" dirty="0"/>
              <a:t>Ο σκληρός πυρήνας των θεμελιωδών δικαιωμάτων</a:t>
            </a:r>
          </a:p>
          <a:p>
            <a:pPr lvl="1"/>
            <a:r>
              <a:rPr lang="el-GR" dirty="0"/>
              <a:t>Οι περιορισμοί των περιορισμών των θεμελιωδών δικαιωμάτων</a:t>
            </a:r>
          </a:p>
          <a:p>
            <a:r>
              <a:rPr lang="el-GR" dirty="0"/>
              <a:t>Υπό συζήτηση: οι φιλελεύθερες βάσεις του πολιτεύματος και η επικουρικότητα της δημόσιας παρέμβασης</a:t>
            </a:r>
          </a:p>
          <a:p>
            <a:r>
              <a:rPr lang="el-GR" dirty="0"/>
              <a:t>Δημόσια παρέμβαση και αποτελεσματική επιδίωξη της κοινωνικής ευημερίας</a:t>
            </a:r>
          </a:p>
          <a:p>
            <a:pPr lvl="1"/>
            <a:endParaRPr lang="el-GR" dirty="0"/>
          </a:p>
          <a:p>
            <a:pPr lvl="1"/>
            <a:endParaRPr lang="el-GR" dirty="0"/>
          </a:p>
        </p:txBody>
      </p:sp>
    </p:spTree>
    <p:extLst>
      <p:ext uri="{BB962C8B-B14F-4D97-AF65-F5344CB8AC3E}">
        <p14:creationId xmlns:p14="http://schemas.microsoft.com/office/powerpoint/2010/main" val="2820864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BC3020-B7F8-4A1B-B130-0FBCD55150B2}"/>
              </a:ext>
            </a:extLst>
          </p:cNvPr>
          <p:cNvSpPr>
            <a:spLocks noGrp="1"/>
          </p:cNvSpPr>
          <p:nvPr>
            <p:ph type="title"/>
          </p:nvPr>
        </p:nvSpPr>
        <p:spPr>
          <a:xfrm>
            <a:off x="713232" y="365125"/>
            <a:ext cx="10640568" cy="704723"/>
          </a:xfrm>
        </p:spPr>
        <p:txBody>
          <a:bodyPr>
            <a:normAutofit/>
          </a:bodyPr>
          <a:lstStyle/>
          <a:p>
            <a:pPr algn="ctr"/>
            <a:r>
              <a:rPr lang="el-GR" sz="3200" b="1" dirty="0"/>
              <a:t>Τα Όργανα του Δήμου (Ι)</a:t>
            </a:r>
          </a:p>
        </p:txBody>
      </p:sp>
      <p:sp>
        <p:nvSpPr>
          <p:cNvPr id="3" name="Θέση περιεχομένου 2">
            <a:extLst>
              <a:ext uri="{FF2B5EF4-FFF2-40B4-BE49-F238E27FC236}">
                <a16:creationId xmlns:a16="http://schemas.microsoft.com/office/drawing/2014/main" id="{0324FA36-55A4-4696-99BD-4E499EF7E26A}"/>
              </a:ext>
            </a:extLst>
          </p:cNvPr>
          <p:cNvSpPr>
            <a:spLocks noGrp="1"/>
          </p:cNvSpPr>
          <p:nvPr>
            <p:ph idx="1"/>
          </p:nvPr>
        </p:nvSpPr>
        <p:spPr>
          <a:xfrm>
            <a:off x="210312" y="975232"/>
            <a:ext cx="10732008" cy="5782183"/>
          </a:xfrm>
        </p:spPr>
        <p:txBody>
          <a:bodyPr>
            <a:normAutofit fontScale="85000" lnSpcReduction="20000"/>
          </a:bodyPr>
          <a:lstStyle/>
          <a:p>
            <a:r>
              <a:rPr lang="el-GR" dirty="0"/>
              <a:t>Η οργανωτική όψη των διαφορετικών διαστάσεων του Δήμου </a:t>
            </a:r>
          </a:p>
          <a:p>
            <a:pPr lvl="1"/>
            <a:r>
              <a:rPr lang="el-GR" dirty="0"/>
              <a:t>Το νομικό ένδυμα: Κράτος, ΝΠΔΔ, διφυή νομικά πρόσωπα, ΝΠΙΔ, κλπ.</a:t>
            </a:r>
          </a:p>
          <a:p>
            <a:pPr lvl="1"/>
            <a:r>
              <a:rPr lang="el-GR" dirty="0"/>
              <a:t> Η μορφές διαστολής του Δήμου και η περιγραφή της</a:t>
            </a:r>
          </a:p>
          <a:p>
            <a:pPr lvl="2"/>
            <a:r>
              <a:rPr lang="el-GR" dirty="0"/>
              <a:t>Κεντρικό κράτος, αποκεντρωμένες υπηρεσίες, ΟΤΑ, δημόσια νομικά πρόσωπα ειδικών σκοπών, δημόσιος τομέας, «ευρύτερος» δημόσιος τομέας, «γενική διοίκηση»</a:t>
            </a:r>
          </a:p>
          <a:p>
            <a:pPr lvl="2"/>
            <a:r>
              <a:rPr lang="el-GR" dirty="0"/>
              <a:t>το κριτήριο των νομικών, θεσμικών και οικονομικών δεσμών ενός φορέα με το Δήμο (φύση των αρμοδιοτήτων, είδος της δραστηριότητας, εξάρτηση από «δημόσιο χρήμα»)</a:t>
            </a:r>
          </a:p>
          <a:p>
            <a:r>
              <a:rPr lang="el-GR" dirty="0"/>
              <a:t> Η συνταγματική διάσταση: Οι τρεις λειτουργίες του Κράτους και τα όργανά τους</a:t>
            </a:r>
          </a:p>
          <a:p>
            <a:pPr lvl="1"/>
            <a:r>
              <a:rPr lang="el-GR" dirty="0"/>
              <a:t>Οι τρεις λειτουργίες του κράτους</a:t>
            </a:r>
          </a:p>
          <a:p>
            <a:pPr lvl="2"/>
            <a:r>
              <a:rPr lang="el-GR" dirty="0"/>
              <a:t>Νομοθετική λειτουργία</a:t>
            </a:r>
          </a:p>
          <a:p>
            <a:pPr lvl="2"/>
            <a:r>
              <a:rPr lang="el-GR" dirty="0"/>
              <a:t>Εκτελεστική λειτουργία</a:t>
            </a:r>
          </a:p>
          <a:p>
            <a:pPr lvl="3"/>
            <a:r>
              <a:rPr lang="el-GR" dirty="0"/>
              <a:t>Κυβερνητική λειτουργία</a:t>
            </a:r>
          </a:p>
          <a:p>
            <a:pPr lvl="3"/>
            <a:r>
              <a:rPr lang="el-GR" dirty="0"/>
              <a:t>Διοικητική λειτουργία</a:t>
            </a:r>
          </a:p>
          <a:p>
            <a:pPr lvl="2"/>
            <a:r>
              <a:rPr lang="el-GR" dirty="0"/>
              <a:t>Δικαστική εξουσία</a:t>
            </a:r>
          </a:p>
          <a:p>
            <a:pPr lvl="1"/>
            <a:r>
              <a:rPr lang="el-GR" dirty="0"/>
              <a:t>Τα όργανα συνταγματικής περιωπής</a:t>
            </a:r>
          </a:p>
          <a:p>
            <a:pPr lvl="2"/>
            <a:r>
              <a:rPr lang="el-GR" dirty="0"/>
              <a:t>Λαός/εκλογικό σώμα</a:t>
            </a:r>
          </a:p>
          <a:p>
            <a:pPr lvl="2"/>
            <a:r>
              <a:rPr lang="el-GR" dirty="0"/>
              <a:t>Πρόεδρος της Δημοκρατίας</a:t>
            </a:r>
          </a:p>
          <a:p>
            <a:pPr lvl="2"/>
            <a:r>
              <a:rPr lang="el-GR" dirty="0"/>
              <a:t>Βουλή και Βουλευτές</a:t>
            </a:r>
          </a:p>
          <a:p>
            <a:pPr lvl="2"/>
            <a:r>
              <a:rPr lang="el-GR" dirty="0"/>
              <a:t>Κυβέρνηση, Πρωθυπουργός, Υπουργικό Συμβούλιο, Υπουργοί</a:t>
            </a:r>
          </a:p>
          <a:p>
            <a:pPr lvl="2"/>
            <a:r>
              <a:rPr lang="el-GR" dirty="0"/>
              <a:t>Δικαστήρια</a:t>
            </a:r>
          </a:p>
          <a:p>
            <a:pPr lvl="2"/>
            <a:r>
              <a:rPr lang="el-GR" dirty="0"/>
              <a:t>Διοίκηση και Ανεξάρτητες Αρχές</a:t>
            </a:r>
          </a:p>
          <a:p>
            <a:pPr marL="914400" lvl="2" indent="0">
              <a:buNone/>
            </a:pPr>
            <a:endParaRPr lang="el-GR" dirty="0"/>
          </a:p>
          <a:p>
            <a:pPr lvl="3"/>
            <a:endParaRPr lang="el-GR" dirty="0"/>
          </a:p>
        </p:txBody>
      </p:sp>
    </p:spTree>
    <p:extLst>
      <p:ext uri="{BB962C8B-B14F-4D97-AF65-F5344CB8AC3E}">
        <p14:creationId xmlns:p14="http://schemas.microsoft.com/office/powerpoint/2010/main" val="582920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127802-F78A-4196-BC7B-60A77739F752}"/>
              </a:ext>
            </a:extLst>
          </p:cNvPr>
          <p:cNvSpPr>
            <a:spLocks noGrp="1"/>
          </p:cNvSpPr>
          <p:nvPr>
            <p:ph type="title"/>
          </p:nvPr>
        </p:nvSpPr>
        <p:spPr>
          <a:xfrm>
            <a:off x="838200" y="365125"/>
            <a:ext cx="10515600" cy="704723"/>
          </a:xfrm>
        </p:spPr>
        <p:txBody>
          <a:bodyPr/>
          <a:lstStyle/>
          <a:p>
            <a:pPr algn="ctr"/>
            <a:r>
              <a:rPr lang="el-GR" sz="3200" b="1" dirty="0">
                <a:solidFill>
                  <a:prstClr val="black"/>
                </a:solidFill>
              </a:rPr>
              <a:t>Τα Όργανα του Δήμου (ΙΙ)</a:t>
            </a:r>
            <a:endParaRPr lang="el-GR" dirty="0"/>
          </a:p>
        </p:txBody>
      </p:sp>
      <p:sp>
        <p:nvSpPr>
          <p:cNvPr id="3" name="Θέση περιεχομένου 2">
            <a:extLst>
              <a:ext uri="{FF2B5EF4-FFF2-40B4-BE49-F238E27FC236}">
                <a16:creationId xmlns:a16="http://schemas.microsoft.com/office/drawing/2014/main" id="{9EF9CBA1-4028-47AA-AD66-4A3775ED8563}"/>
              </a:ext>
            </a:extLst>
          </p:cNvPr>
          <p:cNvSpPr>
            <a:spLocks noGrp="1"/>
          </p:cNvSpPr>
          <p:nvPr>
            <p:ph idx="1"/>
          </p:nvPr>
        </p:nvSpPr>
        <p:spPr>
          <a:xfrm>
            <a:off x="548640" y="1069848"/>
            <a:ext cx="10805160" cy="5107115"/>
          </a:xfrm>
        </p:spPr>
        <p:txBody>
          <a:bodyPr>
            <a:normAutofit fontScale="92500" lnSpcReduction="20000"/>
          </a:bodyPr>
          <a:lstStyle/>
          <a:p>
            <a:r>
              <a:rPr lang="el-GR" dirty="0"/>
              <a:t>Η Διοικητική οργάνωση του Δήμου</a:t>
            </a:r>
          </a:p>
          <a:p>
            <a:pPr lvl="1"/>
            <a:r>
              <a:rPr lang="el-GR" dirty="0"/>
              <a:t>Κεντρικά όργανα</a:t>
            </a:r>
          </a:p>
          <a:p>
            <a:pPr lvl="2"/>
            <a:r>
              <a:rPr lang="el-GR" dirty="0"/>
              <a:t>Πρόεδρος της Δημοκρατίας</a:t>
            </a:r>
          </a:p>
          <a:p>
            <a:pPr lvl="2"/>
            <a:r>
              <a:rPr lang="el-GR" dirty="0"/>
              <a:t>Κυβέρνηση, επιτελικό κράτος, Πρωθυπουργός, Υπουργοί, Υφυπουργοί, Γενικοί Γραμματείς, Υπουργεία και κατά </a:t>
            </a:r>
            <a:r>
              <a:rPr lang="el-GR" dirty="0" err="1"/>
              <a:t>κλάδον</a:t>
            </a:r>
            <a:r>
              <a:rPr lang="el-GR" dirty="0"/>
              <a:t> οργάνωση της Κεντρικής Διοίκησης</a:t>
            </a:r>
          </a:p>
          <a:p>
            <a:pPr lvl="2"/>
            <a:r>
              <a:rPr lang="el-GR" dirty="0"/>
              <a:t>Ανεξάρτητες Αρχές </a:t>
            </a:r>
          </a:p>
          <a:p>
            <a:pPr lvl="2"/>
            <a:r>
              <a:rPr lang="el-GR" dirty="0" err="1"/>
              <a:t>ΣτΕ</a:t>
            </a:r>
            <a:r>
              <a:rPr lang="el-GR" dirty="0"/>
              <a:t>, ΕΣ, ΝΣΚ</a:t>
            </a:r>
          </a:p>
          <a:p>
            <a:pPr lvl="1"/>
            <a:r>
              <a:rPr lang="el-GR" dirty="0"/>
              <a:t>Αποκέντρωση (101 Σ)</a:t>
            </a:r>
          </a:p>
          <a:p>
            <a:pPr lvl="2"/>
            <a:r>
              <a:rPr lang="el-GR" dirty="0"/>
              <a:t>7 «Αποκεντρωμένες Διοικήσεις», ΓΓ Αποκεντρωμένης Διοίκησης, Αυτοτελής Υπηρεσία Εποπτείας ΟΤΑ</a:t>
            </a:r>
          </a:p>
          <a:p>
            <a:pPr lvl="1"/>
            <a:r>
              <a:rPr lang="el-GR" dirty="0"/>
              <a:t>Τοπική Αυτοδιοίκηση (τοπικές υποθέσεις αλλά όχι μόνο, 102 Σ)</a:t>
            </a:r>
          </a:p>
          <a:p>
            <a:pPr lvl="2"/>
            <a:r>
              <a:rPr lang="el-GR" dirty="0"/>
              <a:t>Δήμοι, Δήμαρχος, Δημοτικό Συμβούλιο</a:t>
            </a:r>
          </a:p>
          <a:p>
            <a:pPr lvl="2"/>
            <a:r>
              <a:rPr lang="el-GR" dirty="0"/>
              <a:t>Περιφέρειες, Περιφερειάρχης, Περιφερειακό Συμβούλιο </a:t>
            </a:r>
          </a:p>
          <a:p>
            <a:pPr lvl="1"/>
            <a:r>
              <a:rPr lang="el-GR" dirty="0"/>
              <a:t>Δημόσια Νομικά Πρόσωπα Ειδικού Σκοπού</a:t>
            </a:r>
          </a:p>
          <a:p>
            <a:pPr lvl="2"/>
            <a:r>
              <a:rPr lang="el-GR" dirty="0"/>
              <a:t>ΝΠΔΔ: ΑΕΙ, Ασφαλιστικά Ταμεία, Δικηγορικός Σύλλογος, Εκκλησία της Ελλάδος</a:t>
            </a:r>
          </a:p>
          <a:p>
            <a:pPr lvl="2"/>
            <a:r>
              <a:rPr lang="el-GR" dirty="0"/>
              <a:t>ΝΠΙΔ: Τράπεζα της Ελλάδος </a:t>
            </a:r>
          </a:p>
          <a:p>
            <a:pPr lvl="2"/>
            <a:r>
              <a:rPr lang="el-GR" dirty="0"/>
              <a:t>Δημόσιες/Δημοτικές εταιρείες και επιχειρήσεις για άσκηση κοινωφελών ή εμπορικών δραστηριοτήτων</a:t>
            </a:r>
          </a:p>
          <a:p>
            <a:endParaRPr lang="el-GR" dirty="0"/>
          </a:p>
          <a:p>
            <a:endParaRPr lang="el-GR" dirty="0"/>
          </a:p>
        </p:txBody>
      </p:sp>
    </p:spTree>
    <p:extLst>
      <p:ext uri="{BB962C8B-B14F-4D97-AF65-F5344CB8AC3E}">
        <p14:creationId xmlns:p14="http://schemas.microsoft.com/office/powerpoint/2010/main" val="3272868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CD1455-96B6-4FBF-A02C-658BFEED466F}"/>
              </a:ext>
            </a:extLst>
          </p:cNvPr>
          <p:cNvSpPr>
            <a:spLocks noGrp="1"/>
          </p:cNvSpPr>
          <p:nvPr>
            <p:ph type="title"/>
          </p:nvPr>
        </p:nvSpPr>
        <p:spPr>
          <a:xfrm>
            <a:off x="923544" y="365125"/>
            <a:ext cx="10430256" cy="686435"/>
          </a:xfrm>
        </p:spPr>
        <p:txBody>
          <a:bodyPr>
            <a:normAutofit/>
          </a:bodyPr>
          <a:lstStyle/>
          <a:p>
            <a:r>
              <a:rPr lang="el-GR" sz="3200" b="1" dirty="0"/>
              <a:t>Τα Όργανα του Δήμου (ΙΙΙ) – τα διοικητικά όργανα</a:t>
            </a:r>
          </a:p>
        </p:txBody>
      </p:sp>
      <p:sp>
        <p:nvSpPr>
          <p:cNvPr id="5" name="Θέση περιεχομένου 4">
            <a:extLst>
              <a:ext uri="{FF2B5EF4-FFF2-40B4-BE49-F238E27FC236}">
                <a16:creationId xmlns:a16="http://schemas.microsoft.com/office/drawing/2014/main" id="{93597C0A-EFC7-44D6-88C1-BF81CCDEBF3B}"/>
              </a:ext>
            </a:extLst>
          </p:cNvPr>
          <p:cNvSpPr>
            <a:spLocks noGrp="1"/>
          </p:cNvSpPr>
          <p:nvPr>
            <p:ph idx="1"/>
          </p:nvPr>
        </p:nvSpPr>
        <p:spPr>
          <a:xfrm>
            <a:off x="521208" y="1139190"/>
            <a:ext cx="10530840" cy="5188458"/>
          </a:xfrm>
        </p:spPr>
        <p:txBody>
          <a:bodyPr>
            <a:normAutofit fontScale="85000" lnSpcReduction="20000"/>
          </a:bodyPr>
          <a:lstStyle/>
          <a:p>
            <a:r>
              <a:rPr lang="el-GR" dirty="0"/>
              <a:t>Διακρίσεις:</a:t>
            </a:r>
          </a:p>
          <a:p>
            <a:pPr lvl="1"/>
            <a:r>
              <a:rPr lang="el-GR" dirty="0"/>
              <a:t>Μονοπρόσωπα / συλλογικά (τουλάχιστον 3μελή)</a:t>
            </a:r>
          </a:p>
          <a:p>
            <a:pPr lvl="1"/>
            <a:r>
              <a:rPr lang="el-GR" dirty="0"/>
              <a:t>Αποφασιστικά / γνωμοδοτικά</a:t>
            </a:r>
          </a:p>
          <a:p>
            <a:pPr lvl="1"/>
            <a:r>
              <a:rPr lang="el-GR" dirty="0"/>
              <a:t>Κεντρικά /περιφερειακά</a:t>
            </a:r>
          </a:p>
          <a:p>
            <a:r>
              <a:rPr lang="el-GR" dirty="0"/>
              <a:t>Τα υπαρξιακά και λειτουργικά στοιχεία του διοικητικού οργάνου</a:t>
            </a:r>
          </a:p>
          <a:p>
            <a:pPr lvl="1"/>
            <a:r>
              <a:rPr lang="el-GR" dirty="0"/>
              <a:t>Σύσταση = δημιουργία με κανόνα δικαίου</a:t>
            </a:r>
          </a:p>
          <a:p>
            <a:pPr lvl="1"/>
            <a:r>
              <a:rPr lang="el-GR" dirty="0"/>
              <a:t>Υπόσταση = νόμιμη συγκρότηση </a:t>
            </a:r>
          </a:p>
          <a:p>
            <a:pPr lvl="2"/>
            <a:r>
              <a:rPr lang="el-GR" dirty="0"/>
              <a:t>διορισμός ή/και εκλογή όλων των μελών, θητεία και παράτασή της </a:t>
            </a:r>
          </a:p>
          <a:p>
            <a:pPr lvl="2"/>
            <a:r>
              <a:rPr lang="el-GR" dirty="0"/>
              <a:t>Συγκρότηση με ελλείποντα μέλη, απώλεια κύριας ιδιότητας </a:t>
            </a:r>
            <a:r>
              <a:rPr lang="en-US" dirty="0"/>
              <a:t>ex officio</a:t>
            </a:r>
            <a:r>
              <a:rPr lang="el-GR" dirty="0"/>
              <a:t> μέλους, προσωρινή λειτουργία με «ατελή συγκρότηση»</a:t>
            </a:r>
          </a:p>
          <a:p>
            <a:pPr lvl="2"/>
            <a:r>
              <a:rPr lang="el-GR" dirty="0"/>
              <a:t># </a:t>
            </a:r>
            <a:r>
              <a:rPr lang="el-GR" dirty="0" err="1"/>
              <a:t>νόσφιση</a:t>
            </a:r>
            <a:r>
              <a:rPr lang="el-GR" dirty="0"/>
              <a:t> εξουσίας, </a:t>
            </a:r>
            <a:r>
              <a:rPr lang="en-US" dirty="0"/>
              <a:t>de facto </a:t>
            </a:r>
            <a:r>
              <a:rPr lang="el-GR" dirty="0"/>
              <a:t>όργανο </a:t>
            </a:r>
          </a:p>
          <a:p>
            <a:pPr lvl="1"/>
            <a:r>
              <a:rPr lang="el-GR" dirty="0"/>
              <a:t>Σύνθεση και λειτουργία: </a:t>
            </a:r>
          </a:p>
          <a:p>
            <a:pPr lvl="2"/>
            <a:r>
              <a:rPr lang="el-GR" dirty="0"/>
              <a:t>Κλήση των μελών – ημερήσια διάταξη</a:t>
            </a:r>
          </a:p>
          <a:p>
            <a:pPr lvl="2"/>
            <a:r>
              <a:rPr lang="el-GR" dirty="0"/>
              <a:t>Αναπλήρωση </a:t>
            </a:r>
          </a:p>
          <a:p>
            <a:pPr lvl="2"/>
            <a:r>
              <a:rPr lang="el-GR" dirty="0"/>
              <a:t>Αμεροληψία</a:t>
            </a:r>
          </a:p>
          <a:p>
            <a:pPr lvl="2"/>
            <a:r>
              <a:rPr lang="el-GR" dirty="0"/>
              <a:t>Απαρτία</a:t>
            </a:r>
          </a:p>
          <a:p>
            <a:pPr lvl="2"/>
            <a:r>
              <a:rPr lang="el-GR" dirty="0"/>
              <a:t>Τρόπος λήψης των αποφάσεων: συνεδριάσεις, αλλαγή σύνθεσης, ψηφοφορία, σχηματισμός πλειοψηφίας    </a:t>
            </a:r>
          </a:p>
          <a:p>
            <a:pPr lvl="1"/>
            <a:endParaRPr lang="el-GR" dirty="0"/>
          </a:p>
          <a:p>
            <a:endParaRPr lang="el-GR" dirty="0"/>
          </a:p>
          <a:p>
            <a:endParaRPr lang="el-GR" dirty="0"/>
          </a:p>
        </p:txBody>
      </p:sp>
    </p:spTree>
    <p:extLst>
      <p:ext uri="{BB962C8B-B14F-4D97-AF65-F5344CB8AC3E}">
        <p14:creationId xmlns:p14="http://schemas.microsoft.com/office/powerpoint/2010/main" val="193822398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6029</TotalTime>
  <Words>2057</Words>
  <Application>Microsoft Office PowerPoint</Application>
  <PresentationFormat>Ευρεία οθόνη</PresentationFormat>
  <Paragraphs>233</Paragraphs>
  <Slides>22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22</vt:i4>
      </vt:variant>
    </vt:vector>
  </HeadingPairs>
  <TitlesOfParts>
    <vt:vector size="26" baseType="lpstr">
      <vt:lpstr>Arial</vt:lpstr>
      <vt:lpstr>Calibri</vt:lpstr>
      <vt:lpstr>Calibri Light</vt:lpstr>
      <vt:lpstr>Θέμα του Office</vt:lpstr>
      <vt:lpstr>Παραδόσεις Εφαρμογών Δημοσίου Δικαίου</vt:lpstr>
      <vt:lpstr> </vt:lpstr>
      <vt:lpstr>Τι είναι το Δημόσιο Δίκαιο (ΙΙ)</vt:lpstr>
      <vt:lpstr>Τί είναι το Δημόσιο Δίκαιο (ΙΙΙ)</vt:lpstr>
      <vt:lpstr>Η αρχή της νομιμότητας, θεμέλιο του Δημοσίου Δικαίου</vt:lpstr>
      <vt:lpstr>«Δημος» και «Αγορα»:  Το πεδίο και τα όρια της δημόσιας παρέμβασης</vt:lpstr>
      <vt:lpstr>Τα Όργανα του Δήμου (Ι)</vt:lpstr>
      <vt:lpstr>Τα Όργανα του Δήμου (ΙΙ)</vt:lpstr>
      <vt:lpstr>Τα Όργανα του Δήμου (ΙΙΙ) – τα διοικητικά όργανα</vt:lpstr>
      <vt:lpstr>Η αρμοδιότητα των διοικητικών οργάνων (Ι)</vt:lpstr>
      <vt:lpstr>Η αρμοδιότητα των διοικητικών οργάνων (ΙΙ)</vt:lpstr>
      <vt:lpstr>Οι δημόσιες αποφάσεις: οι πράξεις της Βουλής </vt:lpstr>
      <vt:lpstr>Οι δημόσιες αποφάσεις: οι πράξεις του Προέδρου της Δημοκρατίας</vt:lpstr>
      <vt:lpstr>Οι δημόσιες αποφάσεις της Διοίκησης  Η διοικητική πράξη - έννοια και κατηγορίες</vt:lpstr>
      <vt:lpstr>Η παραγωγή της διοικητικής πράξης</vt:lpstr>
      <vt:lpstr>Η ισχύς των δημοσίων αποφάσεων</vt:lpstr>
      <vt:lpstr>Η ανάκληση των διοικητικών πράξεων</vt:lpstr>
      <vt:lpstr>Οι συμβάσεις που συνάπτει η Διοίκηση: γενική προβληματική </vt:lpstr>
      <vt:lpstr>Η ανάθεση των δημόσιων συμβάσεων</vt:lpstr>
      <vt:lpstr>Εκτέλεση των δημόσιων συμβάσεων και συμβατική ευθύνη</vt:lpstr>
      <vt:lpstr>Διοικητικός καταναγκασμός </vt:lpstr>
      <vt:lpstr>Αστική ευθύνη του Δημοσίου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George Dellis</dc:creator>
  <cp:lastModifiedBy>George Dellis</cp:lastModifiedBy>
  <cp:revision>44</cp:revision>
  <dcterms:created xsi:type="dcterms:W3CDTF">2021-03-11T11:01:39Z</dcterms:created>
  <dcterms:modified xsi:type="dcterms:W3CDTF">2021-03-23T13:14:03Z</dcterms:modified>
</cp:coreProperties>
</file>