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FE1B8F-073F-4C64-CFD7-84163D462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F62D9BE-FDBA-E91D-7041-F56673B94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759133-49FB-50C9-670C-C55A21CA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26/3/2026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77F3871-E62D-BED3-2770-60F22DF6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3C9BC7-5699-CA2A-B086-C0E4BDAD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51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8241E8-F637-50E4-BC00-7C112741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6DCC428-FA36-FC58-64ED-1F056AF20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8E183A-ADF5-C19B-09F2-87DE2B8C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26/3/2026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234DFAC-B3AC-54F9-E851-E8D5B845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2C4970-10A9-A7EF-D6AC-2792EEAA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1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4815994-1B2D-563E-A549-36C301221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20AAAFC-8E94-8F51-7481-F4E362F19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13BA99-48C6-3441-6F52-C1BB6C78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26/3/2026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391F1B-D046-156C-B881-9F13DABA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4B7B4DE-983B-8E84-36E2-F2C731DF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58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lang="el-GR" spc="-114" smtClean="0"/>
              <a:pPr marL="38100">
                <a:lnSpc>
                  <a:spcPts val="1650"/>
                </a:lnSpc>
              </a:pPr>
              <a:t>‹#›</a:t>
            </a:fld>
            <a:endParaRPr lang="el-GR" spc="-114" dirty="0"/>
          </a:p>
        </p:txBody>
      </p:sp>
    </p:spTree>
    <p:extLst>
      <p:ext uri="{BB962C8B-B14F-4D97-AF65-F5344CB8AC3E}">
        <p14:creationId xmlns:p14="http://schemas.microsoft.com/office/powerpoint/2010/main" val="28539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46B0E7-2A1F-F299-5ACA-8C14EF64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0B867B-EC0A-8FF0-C222-8A0DE27E9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FA5C80-B255-D116-C344-E82C6858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26/3/2026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54461B-0F87-D7E6-1C67-F2B86ECB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BA6A6F-C046-B395-8406-D71CAC9C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49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BCDFF2-1AF2-28A7-6FC8-20566056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4C196D-DE69-DEC1-092F-03977FA4A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804DE4F-F7B2-16BF-5E4D-102E1D6F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26/3/2026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92C56A-D821-2E79-FADA-B84E9F76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B1265E7-FEE4-EE00-B68C-D8330F1F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12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649143-9187-1CCF-C8E6-6B93FA0E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B43157-33D9-1FC6-6258-626025D47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4F223B-CF59-DAF4-7AC5-787919C70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6CA901F-36FC-F92E-9B9F-E3FB569FB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26/3/2026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EC4DA97-78C8-99BA-BDA2-9418693A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C3FD636-19D5-9C8D-EEE3-308350CA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03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5C8167-70C0-CC98-2FA0-E4CC57FF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2195EE6-63C4-281E-6537-62AE2D371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98B251-533A-B12B-21AF-1F1B24B55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D38EEF3-6824-93FF-635A-BC906AAA8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FF4EA3B-FD71-8EC4-4C87-1C19A87CB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1C47257-B067-83EA-6C66-5E807D51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26/3/2026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A71245B-3D60-C709-F84F-45E5EF40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D6896F2-8959-10F0-97A6-3F1FF7C9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039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A7BB6-8920-8817-148B-F087DC48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5C606F0-BB81-FBE2-039B-1B44E78D2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26/3/2026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17210C8-9B82-474B-544C-2EE394B7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6111709-9D0A-50AF-1876-95114B1D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704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975BE6-C227-2C7B-277F-7D87F1F2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26/3/2026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3D0C862-A456-5E44-E599-8C87C1F8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85177B7-2188-B1A6-41E9-9A0C4FFA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16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56CA54-A71A-0E83-B73E-01FF491A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BA21E8-8FBA-966B-0EC2-5CD40D445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5262E51-8C3D-47D8-8D4E-97D07932C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0FA4596-5E80-2D72-F6DC-2B8B65DD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26/3/2026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27B5CCF-0D0D-BBC4-C136-A50C48A4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A468322-7BAB-2B9C-01D7-6F098B82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606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158D62-7683-FF68-BDAF-AB6CD8C2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46B0D3F-57CE-595F-66F9-7610CF4F6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DFDF667-36B4-AE23-06A4-DF158A18C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7819D66-EAE9-E0CF-8657-3CFE6D27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C796-331D-444D-801B-B75F628EA838}" type="datetimeFigureOut">
              <a:rPr lang="el-GR" smtClean="0"/>
              <a:t>26/3/2026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DB2187A-2FFF-6CD3-00D2-09DBACEC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2A2C688-96C4-6E1B-F087-64B357E7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310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F2002D2-D7D4-8C81-0745-94B315DD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8367816-1842-F34F-CF1D-50C0AF19C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09E6D6-61CD-F6D6-A9F6-235DD2FC0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8C796-331D-444D-801B-B75F628EA838}" type="datetimeFigureOut">
              <a:rPr lang="el-GR" smtClean="0"/>
              <a:t>26/3/2026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C3639E-69A3-54C2-BFAD-AD8DA0067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83B1A0-9ECB-DFDD-4450-5C353DDC5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BB0F18-B2AB-42E7-B571-8AD5C603B4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91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2392" y="2600325"/>
            <a:ext cx="6400800" cy="2286000"/>
          </a:xfrm>
        </p:spPr>
        <p:txBody>
          <a:bodyPr vert="horz" lIns="0" tIns="13335" rIns="0" bIns="0" rtlCol="0" anchor="t">
            <a:normAutofit/>
          </a:bodyPr>
          <a:lstStyle/>
          <a:p>
            <a:pPr marL="12700">
              <a:spcBef>
                <a:spcPts val="105"/>
              </a:spcBef>
            </a:pPr>
            <a:r>
              <a:rPr lang="en-US" spc="-440" err="1"/>
              <a:t>Fonemi</a:t>
            </a:r>
            <a:r>
              <a:rPr lang="en-US" spc="-440"/>
              <a:t> </a:t>
            </a:r>
            <a:r>
              <a:rPr lang="en-US" spc="-440" err="1"/>
              <a:t>italiani</a:t>
            </a:r>
            <a:endParaRPr lang="en-US" spc="-37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82568D-6466-6770-B2A9-884483DA4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4419600"/>
            <a:ext cx="6400800" cy="1509712"/>
          </a:xfrm>
        </p:spPr>
        <p:txBody>
          <a:bodyPr/>
          <a:lstStyle/>
          <a:p>
            <a:r>
              <a:rPr lang="en-US" dirty="0"/>
              <a:t>Katerina Florou</a:t>
            </a:r>
          </a:p>
          <a:p>
            <a:r>
              <a:rPr lang="en-US" dirty="0"/>
              <a:t>2025-26</a:t>
            </a:r>
            <a:endParaRPr lang="el-GR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0201" y="485928"/>
            <a:ext cx="853313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/>
              <a:t>[</a:t>
            </a:r>
            <a:r>
              <a:rPr spc="-345" dirty="0"/>
              <a:t>b</a:t>
            </a:r>
            <a:r>
              <a:rPr lang="el-GR" spc="-3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10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4139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Διχειλικό, 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κλειστό, 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40" dirty="0">
                <a:latin typeface="Tahoma" pitchFamily="34" charset="0"/>
                <a:ea typeface="Tahoma" pitchFamily="34" charset="0"/>
                <a:cs typeface="Tahoma" pitchFamily="34" charset="0"/>
              </a:rPr>
              <a:t>“b”.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</a:t>
            </a:r>
            <a:r>
              <a:rPr sz="2800" spc="-114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bello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0924" y="1640881"/>
            <a:ext cx="3499135" cy="4759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1" y="485928"/>
            <a:ext cx="854359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620" dirty="0"/>
              <a:t>[</a:t>
            </a:r>
            <a:r>
              <a:rPr spc="-620" dirty="0"/>
              <a:t>m</a:t>
            </a:r>
            <a:r>
              <a:rPr lang="el-GR" spc="-620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11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3622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Διχειλικό,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έρρινο, 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“m”.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235" dirty="0">
                <a:latin typeface="Tahoma" pitchFamily="34" charset="0"/>
                <a:ea typeface="Tahoma" pitchFamily="34" charset="0"/>
                <a:cs typeface="Tahoma" pitchFamily="34" charset="0"/>
              </a:rPr>
              <a:t>mare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5241" y="1840327"/>
            <a:ext cx="3040420" cy="4385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2601" y="485928"/>
            <a:ext cx="62306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505" dirty="0"/>
              <a:t>[</a:t>
            </a:r>
            <a:r>
              <a:rPr spc="-505" dirty="0"/>
              <a:t>t</a:t>
            </a:r>
            <a:r>
              <a:rPr lang="el-GR" spc="-50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12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302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0" dirty="0">
                <a:latin typeface="DejaVu Sans"/>
                <a:cs typeface="DejaVu Sans"/>
              </a:rPr>
              <a:t>Οδοντικό, </a:t>
            </a:r>
            <a:r>
              <a:rPr sz="2800" spc="-254" dirty="0">
                <a:latin typeface="DejaVu Sans"/>
                <a:cs typeface="DejaVu Sans"/>
              </a:rPr>
              <a:t>κλειστό,  </a:t>
            </a:r>
            <a:r>
              <a:rPr sz="2800" spc="-190" dirty="0">
                <a:latin typeface="DejaVu Sans"/>
                <a:cs typeface="DejaVu Sans"/>
              </a:rPr>
              <a:t>άηχο.</a:t>
            </a:r>
            <a:endParaRPr sz="2800">
              <a:latin typeface="DejaVu Sans"/>
              <a:cs typeface="DejaVu Sans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15" dirty="0">
                <a:latin typeface="DejaVu Sans"/>
                <a:cs typeface="DejaVu Sans"/>
              </a:rPr>
              <a:t>α</a:t>
            </a:r>
            <a:r>
              <a:rPr sz="2800" spc="-180" dirty="0">
                <a:latin typeface="DejaVu Sans"/>
                <a:cs typeface="DejaVu Sans"/>
              </a:rPr>
              <a:t>ν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90" dirty="0">
                <a:latin typeface="DejaVu Sans"/>
                <a:cs typeface="DejaVu Sans"/>
              </a:rPr>
              <a:t>ιπρ</a:t>
            </a:r>
            <a:r>
              <a:rPr sz="2800" spc="-155" dirty="0">
                <a:latin typeface="DejaVu Sans"/>
                <a:cs typeface="DejaVu Sans"/>
              </a:rPr>
              <a:t>ο</a:t>
            </a:r>
            <a:r>
              <a:rPr sz="2800" spc="-95" dirty="0">
                <a:latin typeface="DejaVu Sans"/>
                <a:cs typeface="DejaVu Sans"/>
              </a:rPr>
              <a:t>σ</a:t>
            </a:r>
            <a:r>
              <a:rPr sz="2800" spc="-160" dirty="0">
                <a:latin typeface="DejaVu Sans"/>
                <a:cs typeface="DejaVu Sans"/>
              </a:rPr>
              <a:t>ω</a:t>
            </a:r>
            <a:r>
              <a:rPr sz="2800" spc="-15" dirty="0">
                <a:latin typeface="DejaVu Sans"/>
                <a:cs typeface="DejaVu Sans"/>
              </a:rPr>
              <a:t>πε</a:t>
            </a:r>
            <a:r>
              <a:rPr sz="2800" spc="-100" dirty="0">
                <a:latin typeface="DejaVu Sans"/>
                <a:cs typeface="DejaVu Sans"/>
              </a:rPr>
              <a:t>ύ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625" dirty="0">
                <a:latin typeface="DejaVu Sans"/>
                <a:cs typeface="DejaVu Sans"/>
              </a:rPr>
              <a:t>τ</a:t>
            </a:r>
            <a:r>
              <a:rPr sz="2800" spc="-229" dirty="0">
                <a:latin typeface="DejaVu Sans"/>
                <a:cs typeface="DejaVu Sans"/>
              </a:rPr>
              <a:t>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365" dirty="0">
                <a:latin typeface="DejaVu Sans"/>
                <a:cs typeface="DejaVu Sans"/>
              </a:rPr>
              <a:t>“t”.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204" dirty="0">
                <a:latin typeface="DejaVu Sans"/>
                <a:cs typeface="DejaVu Sans"/>
              </a:rPr>
              <a:t>tela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6222" y="2145128"/>
            <a:ext cx="2956992" cy="4125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6303" y="485928"/>
            <a:ext cx="837211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/>
              <a:t>[</a:t>
            </a:r>
            <a:r>
              <a:rPr spc="-345" dirty="0"/>
              <a:t>d</a:t>
            </a:r>
            <a:r>
              <a:rPr lang="el-GR" spc="-3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13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302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0" dirty="0">
                <a:latin typeface="DejaVu Sans"/>
                <a:cs typeface="DejaVu Sans"/>
              </a:rPr>
              <a:t>Οδοντικό, </a:t>
            </a:r>
            <a:r>
              <a:rPr sz="2800" spc="-254" dirty="0">
                <a:latin typeface="DejaVu Sans"/>
                <a:cs typeface="DejaVu Sans"/>
              </a:rPr>
              <a:t>κλειστό,  </a:t>
            </a:r>
            <a:r>
              <a:rPr sz="2800" spc="-175" dirty="0">
                <a:latin typeface="DejaVu Sans"/>
                <a:cs typeface="DejaVu Sans"/>
              </a:rPr>
              <a:t>ηχηρό.</a:t>
            </a:r>
            <a:endParaRPr sz="2800">
              <a:latin typeface="DejaVu Sans"/>
              <a:cs typeface="DejaVu Sans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15" dirty="0">
                <a:latin typeface="DejaVu Sans"/>
                <a:cs typeface="DejaVu Sans"/>
              </a:rPr>
              <a:t>α</a:t>
            </a:r>
            <a:r>
              <a:rPr sz="2800" spc="-180" dirty="0">
                <a:latin typeface="DejaVu Sans"/>
                <a:cs typeface="DejaVu Sans"/>
              </a:rPr>
              <a:t>ν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90" dirty="0">
                <a:latin typeface="DejaVu Sans"/>
                <a:cs typeface="DejaVu Sans"/>
              </a:rPr>
              <a:t>ιπρ</a:t>
            </a:r>
            <a:r>
              <a:rPr sz="2800" spc="-155" dirty="0">
                <a:latin typeface="DejaVu Sans"/>
                <a:cs typeface="DejaVu Sans"/>
              </a:rPr>
              <a:t>ο</a:t>
            </a:r>
            <a:r>
              <a:rPr sz="2800" spc="-95" dirty="0">
                <a:latin typeface="DejaVu Sans"/>
                <a:cs typeface="DejaVu Sans"/>
              </a:rPr>
              <a:t>σ</a:t>
            </a:r>
            <a:r>
              <a:rPr sz="2800" spc="-160" dirty="0">
                <a:latin typeface="DejaVu Sans"/>
                <a:cs typeface="DejaVu Sans"/>
              </a:rPr>
              <a:t>ω</a:t>
            </a:r>
            <a:r>
              <a:rPr sz="2800" spc="-15" dirty="0">
                <a:latin typeface="DejaVu Sans"/>
                <a:cs typeface="DejaVu Sans"/>
              </a:rPr>
              <a:t>πε</a:t>
            </a:r>
            <a:r>
              <a:rPr sz="2800" spc="-100" dirty="0">
                <a:latin typeface="DejaVu Sans"/>
                <a:cs typeface="DejaVu Sans"/>
              </a:rPr>
              <a:t>ύ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625" dirty="0">
                <a:latin typeface="DejaVu Sans"/>
                <a:cs typeface="DejaVu Sans"/>
              </a:rPr>
              <a:t>τ</a:t>
            </a:r>
            <a:r>
              <a:rPr sz="2800" spc="-229" dirty="0">
                <a:latin typeface="DejaVu Sans"/>
                <a:cs typeface="DejaVu Sans"/>
              </a:rPr>
              <a:t>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20" dirty="0">
                <a:latin typeface="DejaVu Sans"/>
                <a:cs typeface="DejaVu Sans"/>
              </a:rPr>
              <a:t> </a:t>
            </a:r>
            <a:r>
              <a:rPr sz="2800" spc="-340" dirty="0">
                <a:latin typeface="DejaVu Sans"/>
                <a:cs typeface="DejaVu Sans"/>
              </a:rPr>
              <a:t>“d”.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 </a:t>
            </a:r>
            <a:r>
              <a:rPr sz="2800" spc="-195" dirty="0">
                <a:latin typeface="DejaVu Sans"/>
                <a:cs typeface="DejaVu Sans"/>
              </a:rPr>
              <a:t>donna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65699" y="1845804"/>
            <a:ext cx="3110896" cy="4379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5947" y="485928"/>
            <a:ext cx="917567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/>
              <a:t>[</a:t>
            </a:r>
            <a:r>
              <a:rPr spc="-345" dirty="0"/>
              <a:t>n</a:t>
            </a:r>
            <a:r>
              <a:rPr lang="el-GR" spc="-3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14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510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0" dirty="0">
                <a:latin typeface="Tahoma" pitchFamily="34" charset="0"/>
                <a:ea typeface="Tahoma" pitchFamily="34" charset="0"/>
                <a:cs typeface="Tahoma" pitchFamily="34" charset="0"/>
              </a:rPr>
              <a:t>Οδοντικό,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έρρινο, 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40" dirty="0">
                <a:latin typeface="Tahoma" pitchFamily="34" charset="0"/>
                <a:ea typeface="Tahoma" pitchFamily="34" charset="0"/>
                <a:cs typeface="Tahoma" pitchFamily="34" charset="0"/>
              </a:rPr>
              <a:t>“n”.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</a:t>
            </a:r>
            <a:r>
              <a:rPr sz="2800" spc="-114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nero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006" y="1918795"/>
            <a:ext cx="3158223" cy="4487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5946" y="408241"/>
            <a:ext cx="89169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55" dirty="0">
                <a:latin typeface="MS Gothic"/>
                <a:ea typeface="MS Gothic"/>
              </a:rPr>
              <a:t>[</a:t>
            </a:r>
            <a:r>
              <a:rPr lang="en-US" spc="-355" dirty="0">
                <a:latin typeface="MS Gothic"/>
                <a:ea typeface="MS Gothic"/>
              </a:rPr>
              <a:t>ɲ</a:t>
            </a:r>
            <a:r>
              <a:rPr lang="el-GR" spc="-355" dirty="0">
                <a:latin typeface="MS Gothic"/>
                <a:ea typeface="MS Gothic"/>
              </a:rPr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15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906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Ουρανικό,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έρρινο, 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25" dirty="0">
                <a:latin typeface="Tahoma" pitchFamily="34" charset="0"/>
                <a:ea typeface="Tahoma" pitchFamily="34" charset="0"/>
                <a:cs typeface="Tahoma" pitchFamily="34" charset="0"/>
              </a:rPr>
              <a:t>την  </a:t>
            </a:r>
            <a:r>
              <a:rPr sz="2800" spc="-225" dirty="0">
                <a:latin typeface="Tahoma" pitchFamily="34" charset="0"/>
                <a:ea typeface="Tahoma" pitchFamily="34" charset="0"/>
                <a:cs typeface="Tahoma" pitchFamily="34" charset="0"/>
              </a:rPr>
              <a:t>ακολουθία  </a:t>
            </a:r>
            <a:r>
              <a:rPr sz="2800" spc="-245" dirty="0">
                <a:latin typeface="Tahoma" pitchFamily="34" charset="0"/>
                <a:ea typeface="Tahoma" pitchFamily="34" charset="0"/>
                <a:cs typeface="Tahoma" pitchFamily="34" charset="0"/>
              </a:rPr>
              <a:t>γραμμάτων</a:t>
            </a:r>
            <a:r>
              <a:rPr sz="2800" spc="-13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70" dirty="0">
                <a:latin typeface="Tahoma" pitchFamily="34" charset="0"/>
                <a:ea typeface="Tahoma" pitchFamily="34" charset="0"/>
                <a:cs typeface="Tahoma" pitchFamily="34" charset="0"/>
              </a:rPr>
              <a:t>“gn”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170" dirty="0">
                <a:latin typeface="Tahoma" pitchFamily="34" charset="0"/>
                <a:ea typeface="Tahoma" pitchFamily="34" charset="0"/>
                <a:cs typeface="Tahoma" pitchFamily="34" charset="0"/>
              </a:rPr>
              <a:t>gnocchi,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85" dirty="0">
                <a:latin typeface="Tahoma" pitchFamily="34" charset="0"/>
                <a:ea typeface="Tahoma" pitchFamily="34" charset="0"/>
                <a:cs typeface="Tahoma" pitchFamily="34" charset="0"/>
              </a:rPr>
              <a:t>ogni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29801" y="1794325"/>
            <a:ext cx="2947260" cy="4481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01" y="485928"/>
            <a:ext cx="53263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50" dirty="0"/>
              <a:t>[</a:t>
            </a:r>
            <a:r>
              <a:rPr spc="-350" dirty="0"/>
              <a:t>k</a:t>
            </a:r>
            <a:r>
              <a:rPr lang="el-GR" spc="-350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16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1" y="1624075"/>
            <a:ext cx="3388360" cy="411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Υπερωικό, 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κλειστό,  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άηχο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8255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45" dirty="0">
                <a:latin typeface="Tahoma" pitchFamily="34" charset="0"/>
                <a:ea typeface="Tahoma" pitchFamily="34" charset="0"/>
                <a:cs typeface="Tahoma" pitchFamily="34" charset="0"/>
              </a:rPr>
              <a:t>αι: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9900">
              <a:spcBef>
                <a:spcPts val="595"/>
              </a:spcBef>
            </a:pPr>
            <a:r>
              <a:rPr sz="2400" spc="130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sz="24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r>
              <a:rPr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(a, </a:t>
            </a:r>
            <a:r>
              <a:rPr sz="24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o,</a:t>
            </a:r>
            <a:r>
              <a:rPr sz="2400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70" dirty="0">
                <a:latin typeface="Tahoma" pitchFamily="34" charset="0"/>
                <a:ea typeface="Tahoma" pitchFamily="34" charset="0"/>
                <a:cs typeface="Tahoma" pitchFamily="34" charset="0"/>
              </a:rPr>
              <a:t>u)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56285" lvl="1" indent="-287020"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ch </a:t>
            </a:r>
            <a:r>
              <a:rPr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130" dirty="0">
                <a:latin typeface="Tahoma" pitchFamily="34" charset="0"/>
                <a:ea typeface="Tahoma" pitchFamily="34" charset="0"/>
                <a:cs typeface="Tahoma" pitchFamily="34" charset="0"/>
              </a:rPr>
              <a:t>(e,</a:t>
            </a:r>
            <a:r>
              <a:rPr sz="2400" spc="-2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i)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56285" lvl="1" indent="-287020"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q </a:t>
            </a:r>
            <a:r>
              <a:rPr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145" dirty="0">
                <a:latin typeface="Tahoma" pitchFamily="34" charset="0"/>
                <a:ea typeface="Tahoma" pitchFamily="34" charset="0"/>
                <a:cs typeface="Tahoma" pitchFamily="34" charset="0"/>
              </a:rPr>
              <a:t>(ua, ue, ui,</a:t>
            </a:r>
            <a:r>
              <a:rPr sz="2400" spc="9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uo)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3555" indent="-343535">
              <a:spcBef>
                <a:spcPts val="65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casa,</a:t>
            </a:r>
            <a:r>
              <a:rPr sz="2800" spc="-19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chilo, 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quadro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05797" y="1844041"/>
            <a:ext cx="3089947" cy="4307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8181" y="506994"/>
            <a:ext cx="651436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/>
              <a:t>[</a:t>
            </a:r>
            <a:r>
              <a:rPr spc="-345" dirty="0"/>
              <a:t>g</a:t>
            </a:r>
            <a:r>
              <a:rPr lang="el-GR" spc="-3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17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1" y="1624076"/>
            <a:ext cx="3388360" cy="3207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Υπερωικό, 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κλειστό, 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8255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45" dirty="0">
                <a:latin typeface="Tahoma" pitchFamily="34" charset="0"/>
                <a:ea typeface="Tahoma" pitchFamily="34" charset="0"/>
                <a:cs typeface="Tahoma" pitchFamily="34" charset="0"/>
              </a:rPr>
              <a:t>αι: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9900">
              <a:spcBef>
                <a:spcPts val="595"/>
              </a:spcBef>
            </a:pPr>
            <a:r>
              <a:rPr sz="2400" spc="130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sz="24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g </a:t>
            </a:r>
            <a:r>
              <a:rPr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(a, </a:t>
            </a:r>
            <a:r>
              <a:rPr sz="24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o,</a:t>
            </a:r>
            <a:r>
              <a:rPr sz="2400" spc="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70" dirty="0">
                <a:latin typeface="Tahoma" pitchFamily="34" charset="0"/>
                <a:ea typeface="Tahoma" pitchFamily="34" charset="0"/>
                <a:cs typeface="Tahoma" pitchFamily="34" charset="0"/>
              </a:rPr>
              <a:t>u)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9900">
              <a:spcBef>
                <a:spcPts val="575"/>
              </a:spcBef>
            </a:pPr>
            <a:r>
              <a:rPr sz="2400" spc="130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sz="2400" spc="-195" dirty="0">
                <a:latin typeface="Tahoma" pitchFamily="34" charset="0"/>
                <a:ea typeface="Tahoma" pitchFamily="34" charset="0"/>
                <a:cs typeface="Tahoma" pitchFamily="34" charset="0"/>
              </a:rPr>
              <a:t>gh </a:t>
            </a:r>
            <a:r>
              <a:rPr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130" dirty="0">
                <a:latin typeface="Tahoma" pitchFamily="34" charset="0"/>
                <a:ea typeface="Tahoma" pitchFamily="34" charset="0"/>
                <a:cs typeface="Tahoma" pitchFamily="34" charset="0"/>
              </a:rPr>
              <a:t>(e,</a:t>
            </a:r>
            <a:r>
              <a:rPr sz="2400" spc="5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i)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5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195" dirty="0">
                <a:latin typeface="Tahoma" pitchFamily="34" charset="0"/>
                <a:ea typeface="Tahoma" pitchFamily="34" charset="0"/>
                <a:cs typeface="Tahoma" pitchFamily="34" charset="0"/>
              </a:rPr>
              <a:t>gato,</a:t>
            </a: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95" dirty="0">
                <a:latin typeface="Tahoma" pitchFamily="34" charset="0"/>
                <a:ea typeface="Tahoma" pitchFamily="34" charset="0"/>
                <a:cs typeface="Tahoma" pitchFamily="34" charset="0"/>
              </a:rPr>
              <a:t>ghiro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51054" y="1884509"/>
            <a:ext cx="3079274" cy="4703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801" y="485928"/>
            <a:ext cx="686687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00" dirty="0"/>
              <a:t>[</a:t>
            </a:r>
            <a:r>
              <a:rPr spc="-300" dirty="0" err="1"/>
              <a:t>ts</a:t>
            </a:r>
            <a:r>
              <a:rPr lang="el-GR" spc="-300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18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1" y="1624076"/>
            <a:ext cx="3773170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DejaVu Sans"/>
                <a:cs typeface="DejaVu Sans"/>
              </a:rPr>
              <a:t>Φατνιακό,  </a:t>
            </a:r>
            <a:r>
              <a:rPr sz="2800" spc="-175" dirty="0">
                <a:latin typeface="DejaVu Sans"/>
                <a:cs typeface="DejaVu Sans"/>
              </a:rPr>
              <a:t>προστριβόμενο,</a:t>
            </a:r>
            <a:r>
              <a:rPr sz="2800" spc="-200" dirty="0">
                <a:latin typeface="DejaVu Sans"/>
                <a:cs typeface="DejaVu Sans"/>
              </a:rPr>
              <a:t> </a:t>
            </a:r>
            <a:r>
              <a:rPr sz="2800" spc="-210" dirty="0">
                <a:latin typeface="DejaVu Sans"/>
                <a:cs typeface="DejaVu Sans"/>
              </a:rPr>
              <a:t>άηχο</a:t>
            </a:r>
            <a:endParaRPr sz="2800">
              <a:latin typeface="DejaVu Sans"/>
              <a:cs typeface="DejaVu Sans"/>
            </a:endParaRPr>
          </a:p>
          <a:p>
            <a:pPr marL="355600" marR="49149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04" dirty="0">
                <a:latin typeface="DejaVu Sans"/>
                <a:cs typeface="DejaVu Sans"/>
              </a:rPr>
              <a:t>αντιπροσωπεύεται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10" dirty="0">
                <a:latin typeface="DejaVu Sans"/>
                <a:cs typeface="DejaVu Sans"/>
              </a:rPr>
              <a:t> </a:t>
            </a:r>
            <a:r>
              <a:rPr sz="2800" spc="-305" dirty="0">
                <a:latin typeface="DejaVu Sans"/>
                <a:cs typeface="DejaVu Sans"/>
              </a:rPr>
              <a:t>“z”.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130" dirty="0">
                <a:latin typeface="DejaVu Sans"/>
                <a:cs typeface="DejaVu Sans"/>
              </a:rPr>
              <a:t>zio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7736" y="1809630"/>
            <a:ext cx="3140989" cy="4523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5947" y="485928"/>
            <a:ext cx="1057393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229" dirty="0"/>
              <a:t>[</a:t>
            </a:r>
            <a:r>
              <a:rPr spc="-229" dirty="0" err="1"/>
              <a:t>dz</a:t>
            </a:r>
            <a:r>
              <a:rPr lang="el-GR" spc="-229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19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93065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DejaVu Sans"/>
                <a:cs typeface="DejaVu Sans"/>
              </a:rPr>
              <a:t>Φατνιακό,  </a:t>
            </a:r>
            <a:r>
              <a:rPr sz="2800" spc="240" dirty="0">
                <a:latin typeface="DejaVu Sans"/>
                <a:cs typeface="DejaVu Sans"/>
              </a:rPr>
              <a:t>π</a:t>
            </a:r>
            <a:r>
              <a:rPr sz="2800" spc="-130" dirty="0">
                <a:latin typeface="DejaVu Sans"/>
                <a:cs typeface="DejaVu Sans"/>
              </a:rPr>
              <a:t>ρο</a:t>
            </a:r>
            <a:r>
              <a:rPr sz="2800" spc="-135" dirty="0">
                <a:latin typeface="DejaVu Sans"/>
                <a:cs typeface="DejaVu Sans"/>
              </a:rPr>
              <a:t>σ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330" dirty="0">
                <a:latin typeface="DejaVu Sans"/>
                <a:cs typeface="DejaVu Sans"/>
              </a:rPr>
              <a:t>ρ</a:t>
            </a:r>
            <a:r>
              <a:rPr sz="2800" spc="-180" dirty="0">
                <a:latin typeface="DejaVu Sans"/>
                <a:cs typeface="DejaVu Sans"/>
              </a:rPr>
              <a:t>ι</a:t>
            </a:r>
            <a:r>
              <a:rPr sz="2800" spc="-185" dirty="0">
                <a:latin typeface="DejaVu Sans"/>
                <a:cs typeface="DejaVu Sans"/>
              </a:rPr>
              <a:t>β</a:t>
            </a:r>
            <a:r>
              <a:rPr sz="2800" spc="-160" dirty="0">
                <a:latin typeface="DejaVu Sans"/>
                <a:cs typeface="DejaVu Sans"/>
              </a:rPr>
              <a:t>ό</a:t>
            </a:r>
            <a:r>
              <a:rPr sz="2800" spc="-175" dirty="0">
                <a:latin typeface="DejaVu Sans"/>
                <a:cs typeface="DejaVu Sans"/>
              </a:rPr>
              <a:t>μ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120" dirty="0">
                <a:latin typeface="DejaVu Sans"/>
                <a:cs typeface="DejaVu Sans"/>
              </a:rPr>
              <a:t>νο,  </a:t>
            </a:r>
            <a:r>
              <a:rPr sz="2800" spc="-185" dirty="0">
                <a:latin typeface="DejaVu Sans"/>
                <a:cs typeface="DejaVu Sans"/>
              </a:rPr>
              <a:t>ηχηρό</a:t>
            </a:r>
            <a:endParaRPr sz="2800">
              <a:latin typeface="DejaVu Sans"/>
              <a:cs typeface="DejaVu Sans"/>
            </a:endParaRPr>
          </a:p>
          <a:p>
            <a:pPr marL="355600" marR="508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15" dirty="0">
                <a:latin typeface="DejaVu Sans"/>
                <a:cs typeface="DejaVu Sans"/>
              </a:rPr>
              <a:t>α</a:t>
            </a:r>
            <a:r>
              <a:rPr sz="2800" spc="-180" dirty="0">
                <a:latin typeface="DejaVu Sans"/>
                <a:cs typeface="DejaVu Sans"/>
              </a:rPr>
              <a:t>ν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90" dirty="0">
                <a:latin typeface="DejaVu Sans"/>
                <a:cs typeface="DejaVu Sans"/>
              </a:rPr>
              <a:t>ιπρ</a:t>
            </a:r>
            <a:r>
              <a:rPr sz="2800" spc="-155" dirty="0">
                <a:latin typeface="DejaVu Sans"/>
                <a:cs typeface="DejaVu Sans"/>
              </a:rPr>
              <a:t>ο</a:t>
            </a:r>
            <a:r>
              <a:rPr sz="2800" spc="-95" dirty="0">
                <a:latin typeface="DejaVu Sans"/>
                <a:cs typeface="DejaVu Sans"/>
              </a:rPr>
              <a:t>σ</a:t>
            </a:r>
            <a:r>
              <a:rPr sz="2800" spc="-160" dirty="0">
                <a:latin typeface="DejaVu Sans"/>
                <a:cs typeface="DejaVu Sans"/>
              </a:rPr>
              <a:t>ω</a:t>
            </a:r>
            <a:r>
              <a:rPr sz="2800" spc="-15" dirty="0">
                <a:latin typeface="DejaVu Sans"/>
                <a:cs typeface="DejaVu Sans"/>
              </a:rPr>
              <a:t>πε</a:t>
            </a:r>
            <a:r>
              <a:rPr sz="2800" spc="-100" dirty="0">
                <a:latin typeface="DejaVu Sans"/>
                <a:cs typeface="DejaVu Sans"/>
              </a:rPr>
              <a:t>ύ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625" dirty="0">
                <a:latin typeface="DejaVu Sans"/>
                <a:cs typeface="DejaVu Sans"/>
              </a:rPr>
              <a:t>τ</a:t>
            </a:r>
            <a:r>
              <a:rPr sz="2800" spc="-229" dirty="0">
                <a:latin typeface="DejaVu Sans"/>
                <a:cs typeface="DejaVu Sans"/>
              </a:rPr>
              <a:t>αι 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80" dirty="0">
                <a:latin typeface="DejaVu Sans"/>
                <a:cs typeface="DejaVu Sans"/>
              </a:rPr>
              <a:t> </a:t>
            </a:r>
            <a:r>
              <a:rPr sz="2800" spc="-370" dirty="0">
                <a:latin typeface="DejaVu Sans"/>
                <a:cs typeface="DejaVu Sans"/>
              </a:rPr>
              <a:t>“z”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 </a:t>
            </a:r>
            <a:r>
              <a:rPr sz="2800" spc="-150" dirty="0">
                <a:latin typeface="DejaVu Sans"/>
                <a:cs typeface="DejaVu Sans"/>
              </a:rPr>
              <a:t>zero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60938" y="1882607"/>
            <a:ext cx="3134445" cy="4454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801" y="485928"/>
            <a:ext cx="624713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50" dirty="0"/>
              <a:t>[</a:t>
            </a:r>
            <a:r>
              <a:rPr spc="-250" dirty="0"/>
              <a:t>a</a:t>
            </a:r>
            <a:r>
              <a:rPr lang="en-US" spc="-250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748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8702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Χαμηλό 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φωνήεν,  </a:t>
            </a:r>
            <a:r>
              <a:rPr sz="2800" spc="-260" dirty="0">
                <a:latin typeface="Tahoma" pitchFamily="34" charset="0"/>
                <a:ea typeface="Tahoma" pitchFamily="34" charset="0"/>
                <a:cs typeface="Tahoma" pitchFamily="34" charset="0"/>
              </a:rPr>
              <a:t>κεντρικό,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μη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στρογγυλό.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</a:t>
            </a: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225" dirty="0">
                <a:latin typeface="Tahoma" pitchFamily="34" charset="0"/>
                <a:ea typeface="Tahoma" pitchFamily="34" charset="0"/>
                <a:cs typeface="Tahoma" pitchFamily="34" charset="0"/>
              </a:rPr>
              <a:t>με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7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25" dirty="0">
                <a:latin typeface="Tahoma" pitchFamily="34" charset="0"/>
                <a:ea typeface="Tahoma" pitchFamily="34" charset="0"/>
                <a:cs typeface="Tahoma" pitchFamily="34" charset="0"/>
              </a:rPr>
              <a:t>“a”.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96006" y="1768992"/>
            <a:ext cx="3205096" cy="4472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801" y="380032"/>
            <a:ext cx="838200" cy="8438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5400" spc="-625" dirty="0"/>
              <a:t>[</a:t>
            </a:r>
            <a:r>
              <a:rPr sz="5400" spc="-625" dirty="0" err="1"/>
              <a:t>t</a:t>
            </a:r>
            <a:r>
              <a:rPr lang="en-US" sz="5400" spc="-625" dirty="0" err="1">
                <a:latin typeface="MS Gothic"/>
                <a:ea typeface="MS Gothic"/>
              </a:rPr>
              <a:t>ʃ</a:t>
            </a:r>
            <a:r>
              <a:rPr lang="el-GR" sz="5400" spc="-625" dirty="0">
                <a:latin typeface="MS Gothic"/>
                <a:ea typeface="MS Gothic"/>
              </a:rPr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20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1" y="1624075"/>
            <a:ext cx="3773170" cy="2777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Προουρανικό, 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προστριβόμενο,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άηχο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16383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04" dirty="0">
                <a:latin typeface="Tahoma" pitchFamily="34" charset="0"/>
                <a:ea typeface="Tahoma" pitchFamily="34" charset="0"/>
                <a:cs typeface="Tahoma" pitchFamily="34" charset="0"/>
              </a:rPr>
              <a:t>αντιπροσωπεύεται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lang="en-US"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9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45" dirty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r>
              <a:rPr sz="2800" spc="-715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en-US" sz="2800" spc="-715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800" spc="-14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45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800" spc="-145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sz="2800" spc="-145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6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</a:t>
            </a:r>
            <a:r>
              <a:rPr sz="2800" spc="-12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sz="2800" spc="-114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spc="-170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sz="2800" spc="-170">
                <a:latin typeface="Tahoma" pitchFamily="34" charset="0"/>
                <a:ea typeface="Tahoma" pitchFamily="34" charset="0"/>
                <a:cs typeface="Tahoma" pitchFamily="34" charset="0"/>
              </a:rPr>
              <a:t>era</a:t>
            </a:r>
            <a:r>
              <a:rPr lang="en-US" sz="2800" spc="-17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spc="-17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ciclo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92417" y="1803071"/>
            <a:ext cx="3251653" cy="4750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2600" y="440208"/>
            <a:ext cx="823086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595" dirty="0"/>
              <a:t>[</a:t>
            </a:r>
            <a:r>
              <a:rPr spc="-595" dirty="0" err="1"/>
              <a:t>d</a:t>
            </a:r>
            <a:r>
              <a:rPr lang="en-US" spc="-595" dirty="0" err="1">
                <a:latin typeface="MS Gothic"/>
                <a:ea typeface="MS Gothic"/>
              </a:rPr>
              <a:t>ʒ</a:t>
            </a:r>
            <a:r>
              <a:rPr lang="el-GR" spc="-595" dirty="0">
                <a:latin typeface="MS Gothic"/>
                <a:ea typeface="MS Gothic"/>
              </a:rPr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21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1" y="1624076"/>
            <a:ext cx="3633470" cy="36388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4041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80" dirty="0">
                <a:latin typeface="DejaVu Sans"/>
                <a:cs typeface="DejaVu Sans"/>
              </a:rPr>
              <a:t>Προουρανικό,  </a:t>
            </a:r>
            <a:r>
              <a:rPr sz="2800" spc="240" dirty="0">
                <a:latin typeface="DejaVu Sans"/>
                <a:cs typeface="DejaVu Sans"/>
              </a:rPr>
              <a:t>π</a:t>
            </a:r>
            <a:r>
              <a:rPr sz="2800" spc="-130" dirty="0">
                <a:latin typeface="DejaVu Sans"/>
                <a:cs typeface="DejaVu Sans"/>
              </a:rPr>
              <a:t>ρο</a:t>
            </a:r>
            <a:r>
              <a:rPr sz="2800" spc="-135" dirty="0">
                <a:latin typeface="DejaVu Sans"/>
                <a:cs typeface="DejaVu Sans"/>
              </a:rPr>
              <a:t>σ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330" dirty="0">
                <a:latin typeface="DejaVu Sans"/>
                <a:cs typeface="DejaVu Sans"/>
              </a:rPr>
              <a:t>ρ</a:t>
            </a:r>
            <a:r>
              <a:rPr sz="2800" spc="-180" dirty="0">
                <a:latin typeface="DejaVu Sans"/>
                <a:cs typeface="DejaVu Sans"/>
              </a:rPr>
              <a:t>ι</a:t>
            </a:r>
            <a:r>
              <a:rPr sz="2800" spc="-185" dirty="0">
                <a:latin typeface="DejaVu Sans"/>
                <a:cs typeface="DejaVu Sans"/>
              </a:rPr>
              <a:t>β</a:t>
            </a:r>
            <a:r>
              <a:rPr sz="2800" spc="-160" dirty="0">
                <a:latin typeface="DejaVu Sans"/>
                <a:cs typeface="DejaVu Sans"/>
              </a:rPr>
              <a:t>ό</a:t>
            </a:r>
            <a:r>
              <a:rPr sz="2800" spc="-175" dirty="0">
                <a:latin typeface="DejaVu Sans"/>
                <a:cs typeface="DejaVu Sans"/>
              </a:rPr>
              <a:t>μ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120" dirty="0">
                <a:latin typeface="DejaVu Sans"/>
                <a:cs typeface="DejaVu Sans"/>
              </a:rPr>
              <a:t>νο,  </a:t>
            </a:r>
            <a:r>
              <a:rPr sz="2800" spc="-185" dirty="0">
                <a:latin typeface="DejaVu Sans"/>
                <a:cs typeface="DejaVu Sans"/>
              </a:rPr>
              <a:t>ηχηρό</a:t>
            </a:r>
            <a:endParaRPr sz="2800">
              <a:latin typeface="DejaVu Sans"/>
              <a:cs typeface="DejaVu Sans"/>
            </a:endParaRPr>
          </a:p>
          <a:p>
            <a:pPr marL="355600" marR="508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04" dirty="0">
                <a:latin typeface="DejaVu Sans"/>
                <a:cs typeface="DejaVu Sans"/>
              </a:rPr>
              <a:t>αντιπροσωπεύεται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>
                <a:latin typeface="DejaVu Sans"/>
                <a:cs typeface="DejaVu Sans"/>
              </a:rPr>
              <a:t>από </a:t>
            </a:r>
            <a:r>
              <a:rPr sz="2800" spc="-390">
                <a:latin typeface="DejaVu Sans"/>
                <a:cs typeface="DejaVu Sans"/>
              </a:rPr>
              <a:t>το</a:t>
            </a:r>
            <a:r>
              <a:rPr lang="en-US" sz="2800" spc="-390" dirty="0">
                <a:latin typeface="DejaVu Sans"/>
                <a:cs typeface="DejaVu Sans"/>
              </a:rPr>
              <a:t> </a:t>
            </a:r>
            <a:r>
              <a:rPr sz="2800" spc="-390">
                <a:latin typeface="DejaVu Sans"/>
                <a:cs typeface="DejaVu Sans"/>
              </a:rPr>
              <a:t> </a:t>
            </a:r>
            <a:r>
              <a:rPr sz="2800" spc="-225" dirty="0">
                <a:latin typeface="DejaVu Sans"/>
                <a:cs typeface="DejaVu Sans"/>
              </a:rPr>
              <a:t>g </a:t>
            </a:r>
            <a:r>
              <a:rPr sz="2800" spc="-715" dirty="0">
                <a:latin typeface="DejaVu Sans"/>
                <a:cs typeface="DejaVu Sans"/>
              </a:rPr>
              <a:t>+ </a:t>
            </a:r>
            <a:r>
              <a:rPr sz="2800" spc="-145" dirty="0">
                <a:latin typeface="DejaVu Sans"/>
                <a:cs typeface="DejaVu Sans"/>
              </a:rPr>
              <a:t>(e,  i).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190" dirty="0">
                <a:latin typeface="DejaVu Sans"/>
                <a:cs typeface="DejaVu Sans"/>
              </a:rPr>
              <a:t>giro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44427" y="1799111"/>
            <a:ext cx="3314367" cy="4499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801" y="485928"/>
            <a:ext cx="54686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25" dirty="0"/>
              <a:t>[</a:t>
            </a:r>
            <a:r>
              <a:rPr spc="-325" dirty="0"/>
              <a:t>f</a:t>
            </a:r>
            <a:r>
              <a:rPr lang="el-GR" spc="-32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22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776979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35" dirty="0">
                <a:latin typeface="DejaVu Sans"/>
                <a:cs typeface="DejaVu Sans"/>
              </a:rPr>
              <a:t>Χειλοδοντικό,  </a:t>
            </a:r>
            <a:r>
              <a:rPr sz="2800" spc="-254" dirty="0">
                <a:latin typeface="DejaVu Sans"/>
                <a:cs typeface="DejaVu Sans"/>
              </a:rPr>
              <a:t>εξακολουθητικό,</a:t>
            </a:r>
            <a:r>
              <a:rPr sz="2800" spc="-140" dirty="0">
                <a:latin typeface="DejaVu Sans"/>
                <a:cs typeface="DejaVu Sans"/>
              </a:rPr>
              <a:t> </a:t>
            </a:r>
            <a:r>
              <a:rPr sz="2800" spc="-210" dirty="0">
                <a:latin typeface="DejaVu Sans"/>
                <a:cs typeface="DejaVu Sans"/>
              </a:rPr>
              <a:t>άηχο</a:t>
            </a:r>
            <a:endParaRPr sz="2800">
              <a:latin typeface="DejaVu Sans"/>
              <a:cs typeface="DejaVu Sans"/>
            </a:endParaRPr>
          </a:p>
          <a:p>
            <a:pPr marL="355600" marR="49530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04" dirty="0">
                <a:latin typeface="DejaVu Sans"/>
                <a:cs typeface="DejaVu Sans"/>
              </a:rPr>
              <a:t>αντιπροσωπεύεται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05" dirty="0">
                <a:latin typeface="DejaVu Sans"/>
                <a:cs typeface="DejaVu Sans"/>
              </a:rPr>
              <a:t> </a:t>
            </a:r>
            <a:r>
              <a:rPr sz="2800" spc="-340" dirty="0">
                <a:latin typeface="DejaVu Sans"/>
                <a:cs typeface="DejaVu Sans"/>
              </a:rPr>
              <a:t>“f”.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190" dirty="0">
                <a:latin typeface="DejaVu Sans"/>
                <a:cs typeface="DejaVu Sans"/>
              </a:rPr>
              <a:t>fare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22444" y="1912737"/>
            <a:ext cx="2953752" cy="4214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801" y="485928"/>
            <a:ext cx="60883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405" dirty="0"/>
              <a:t>[</a:t>
            </a:r>
            <a:r>
              <a:rPr spc="-405" dirty="0"/>
              <a:t>v</a:t>
            </a:r>
            <a:r>
              <a:rPr lang="el-GR" spc="-40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23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93065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35" dirty="0">
                <a:latin typeface="Tahoma" pitchFamily="34" charset="0"/>
                <a:ea typeface="Tahoma" pitchFamily="34" charset="0"/>
                <a:cs typeface="Tahoma" pitchFamily="34" charset="0"/>
              </a:rPr>
              <a:t>Χειλοδοντικό,  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ξ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265" dirty="0">
                <a:latin typeface="Tahoma" pitchFamily="34" charset="0"/>
                <a:ea typeface="Tahoma" pitchFamily="34" charset="0"/>
                <a:cs typeface="Tahoma" pitchFamily="34" charset="0"/>
              </a:rPr>
              <a:t>κ</a:t>
            </a:r>
            <a:r>
              <a:rPr sz="2800" spc="-204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305" dirty="0">
                <a:latin typeface="Tahoma" pitchFamily="34" charset="0"/>
                <a:ea typeface="Tahoma" pitchFamily="34" charset="0"/>
                <a:cs typeface="Tahoma" pitchFamily="34" charset="0"/>
              </a:rPr>
              <a:t>λ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105" dirty="0">
                <a:latin typeface="Tahoma" pitchFamily="34" charset="0"/>
                <a:ea typeface="Tahoma" pitchFamily="34" charset="0"/>
                <a:cs typeface="Tahoma" pitchFamily="34" charset="0"/>
              </a:rPr>
              <a:t>υ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θ</a:t>
            </a:r>
            <a:r>
              <a:rPr sz="2800" spc="-220" dirty="0">
                <a:latin typeface="Tahoma" pitchFamily="34" charset="0"/>
                <a:ea typeface="Tahoma" pitchFamily="34" charset="0"/>
                <a:cs typeface="Tahoma" pitchFamily="34" charset="0"/>
              </a:rPr>
              <a:t>η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ι</a:t>
            </a:r>
            <a:r>
              <a:rPr sz="2800" spc="-405" dirty="0">
                <a:latin typeface="Tahoma" pitchFamily="34" charset="0"/>
                <a:ea typeface="Tahoma" pitchFamily="34" charset="0"/>
                <a:cs typeface="Tahoma" pitchFamily="34" charset="0"/>
              </a:rPr>
              <a:t>κ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ό</a:t>
            </a:r>
            <a:r>
              <a:rPr sz="2800" spc="-114" dirty="0">
                <a:latin typeface="Tahoma" pitchFamily="34" charset="0"/>
                <a:ea typeface="Tahoma" pitchFamily="34" charset="0"/>
                <a:cs typeface="Tahoma" pitchFamily="34" charset="0"/>
              </a:rPr>
              <a:t>, 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1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430" dirty="0">
                <a:latin typeface="Tahoma" pitchFamily="34" charset="0"/>
                <a:ea typeface="Tahoma" pitchFamily="34" charset="0"/>
                <a:cs typeface="Tahoma" pitchFamily="34" charset="0"/>
              </a:rPr>
              <a:t>“v”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vedo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53482" y="1802994"/>
            <a:ext cx="3206427" cy="4515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2601" y="485928"/>
            <a:ext cx="68503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95" dirty="0"/>
              <a:t>[</a:t>
            </a:r>
            <a:r>
              <a:rPr spc="-95" dirty="0"/>
              <a:t>s</a:t>
            </a:r>
            <a:r>
              <a:rPr lang="el-GR" spc="-9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24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776979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Φατνιακό,  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εξακολουθητικό,</a:t>
            </a:r>
            <a:r>
              <a:rPr sz="28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άηχο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49530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04" dirty="0">
                <a:latin typeface="Tahoma" pitchFamily="34" charset="0"/>
                <a:ea typeface="Tahoma" pitchFamily="34" charset="0"/>
                <a:cs typeface="Tahoma" pitchFamily="34" charset="0"/>
              </a:rPr>
              <a:t>αντιπροσωπεύεται 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00" dirty="0">
                <a:latin typeface="Tahoma" pitchFamily="34" charset="0"/>
                <a:ea typeface="Tahoma" pitchFamily="34" charset="0"/>
                <a:cs typeface="Tahoma" pitchFamily="34" charset="0"/>
              </a:rPr>
              <a:t>“s”.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</a:t>
            </a:r>
            <a:r>
              <a:rPr sz="2800" spc="-114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50" dirty="0">
                <a:latin typeface="Tahoma" pitchFamily="34" charset="0"/>
                <a:ea typeface="Tahoma" pitchFamily="34" charset="0"/>
                <a:cs typeface="Tahoma" pitchFamily="34" charset="0"/>
              </a:rPr>
              <a:t>sera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4920" y="1726810"/>
            <a:ext cx="3377065" cy="4515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1" y="485928"/>
            <a:ext cx="76123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110" dirty="0"/>
              <a:t>[</a:t>
            </a:r>
            <a:r>
              <a:rPr spc="-110" dirty="0"/>
              <a:t>z</a:t>
            </a:r>
            <a:r>
              <a:rPr lang="el-GR" spc="-110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25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1" y="1624076"/>
            <a:ext cx="3544570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52145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Φατνιακό,  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ξ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265" dirty="0">
                <a:latin typeface="Tahoma" pitchFamily="34" charset="0"/>
                <a:ea typeface="Tahoma" pitchFamily="34" charset="0"/>
                <a:cs typeface="Tahoma" pitchFamily="34" charset="0"/>
              </a:rPr>
              <a:t>κ</a:t>
            </a:r>
            <a:r>
              <a:rPr sz="2800" spc="-204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305" dirty="0">
                <a:latin typeface="Tahoma" pitchFamily="34" charset="0"/>
                <a:ea typeface="Tahoma" pitchFamily="34" charset="0"/>
                <a:cs typeface="Tahoma" pitchFamily="34" charset="0"/>
              </a:rPr>
              <a:t>λ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105" dirty="0">
                <a:latin typeface="Tahoma" pitchFamily="34" charset="0"/>
                <a:ea typeface="Tahoma" pitchFamily="34" charset="0"/>
                <a:cs typeface="Tahoma" pitchFamily="34" charset="0"/>
              </a:rPr>
              <a:t>υ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θ</a:t>
            </a:r>
            <a:r>
              <a:rPr sz="2800" spc="-220" dirty="0">
                <a:latin typeface="Tahoma" pitchFamily="34" charset="0"/>
                <a:ea typeface="Tahoma" pitchFamily="34" charset="0"/>
                <a:cs typeface="Tahoma" pitchFamily="34" charset="0"/>
              </a:rPr>
              <a:t>η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ι</a:t>
            </a:r>
            <a:r>
              <a:rPr sz="2800" spc="-405" dirty="0">
                <a:latin typeface="Tahoma" pitchFamily="34" charset="0"/>
                <a:ea typeface="Tahoma" pitchFamily="34" charset="0"/>
                <a:cs typeface="Tahoma" pitchFamily="34" charset="0"/>
              </a:rPr>
              <a:t>κ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ό</a:t>
            </a:r>
            <a:r>
              <a:rPr sz="2800" spc="-114" dirty="0">
                <a:latin typeface="Tahoma" pitchFamily="34" charset="0"/>
                <a:ea typeface="Tahoma" pitchFamily="34" charset="0"/>
                <a:cs typeface="Tahoma" pitchFamily="34" charset="0"/>
              </a:rPr>
              <a:t>,  </a:t>
            </a:r>
            <a:r>
              <a:rPr sz="2800" spc="-18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263525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00" dirty="0">
                <a:latin typeface="Tahoma" pitchFamily="34" charset="0"/>
                <a:ea typeface="Tahoma" pitchFamily="34" charset="0"/>
                <a:cs typeface="Tahoma" pitchFamily="34" charset="0"/>
              </a:rPr>
              <a:t>“s”.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smontare,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30" dirty="0">
                <a:latin typeface="Tahoma" pitchFamily="34" charset="0"/>
                <a:ea typeface="Tahoma" pitchFamily="34" charset="0"/>
                <a:cs typeface="Tahoma" pitchFamily="34" charset="0"/>
              </a:rPr>
              <a:t>casa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82849" y="1914007"/>
            <a:ext cx="3010129" cy="4237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7801" y="440208"/>
            <a:ext cx="956689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dirty="0">
                <a:latin typeface="MS Gothic"/>
                <a:ea typeface="MS Gothic"/>
              </a:rPr>
              <a:t>[</a:t>
            </a:r>
            <a:r>
              <a:rPr lang="en-US" dirty="0">
                <a:latin typeface="MS Gothic"/>
                <a:ea typeface="MS Gothic"/>
              </a:rPr>
              <a:t>ʃ</a:t>
            </a:r>
            <a:r>
              <a:rPr lang="el-GR" dirty="0">
                <a:latin typeface="MS Gothic"/>
                <a:ea typeface="MS Gothic"/>
              </a:rPr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26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5"/>
            <a:ext cx="3776979" cy="3669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Προουρανικό,  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εξακολουθητικό,</a:t>
            </a:r>
            <a:r>
              <a:rPr sz="28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άηχο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49530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04" dirty="0">
                <a:latin typeface="Tahoma" pitchFamily="34" charset="0"/>
                <a:ea typeface="Tahoma" pitchFamily="34" charset="0"/>
                <a:cs typeface="Tahoma" pitchFamily="34" charset="0"/>
              </a:rPr>
              <a:t>αντιπροσωπεύεται  </a:t>
            </a:r>
            <a:r>
              <a:rPr sz="2800" spc="-80" dirty="0">
                <a:latin typeface="Tahoma" pitchFamily="34" charset="0"/>
                <a:ea typeface="Tahoma" pitchFamily="34" charset="0"/>
                <a:cs typeface="Tahoma" pitchFamily="34" charset="0"/>
              </a:rPr>
              <a:t>από: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56285" lvl="1" indent="-287020"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spc="-85" dirty="0">
                <a:latin typeface="Tahoma" pitchFamily="34" charset="0"/>
                <a:ea typeface="Tahoma" pitchFamily="34" charset="0"/>
                <a:cs typeface="Tahoma" pitchFamily="34" charset="0"/>
              </a:rPr>
              <a:t>sc </a:t>
            </a:r>
            <a:r>
              <a:rPr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130" dirty="0">
                <a:latin typeface="Tahoma" pitchFamily="34" charset="0"/>
                <a:ea typeface="Tahoma" pitchFamily="34" charset="0"/>
                <a:cs typeface="Tahoma" pitchFamily="34" charset="0"/>
              </a:rPr>
              <a:t>(e,</a:t>
            </a:r>
            <a:r>
              <a:rPr sz="2400" spc="-8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i)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56285" lvl="1" indent="-287020"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05" dirty="0">
                <a:latin typeface="Tahoma" pitchFamily="34" charset="0"/>
                <a:ea typeface="Tahoma" pitchFamily="34" charset="0"/>
                <a:cs typeface="Tahoma" pitchFamily="34" charset="0"/>
              </a:rPr>
              <a:t>sci </a:t>
            </a:r>
            <a:r>
              <a:rPr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(a, </a:t>
            </a:r>
            <a:r>
              <a:rPr sz="24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o,</a:t>
            </a:r>
            <a:r>
              <a:rPr sz="24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70" dirty="0">
                <a:latin typeface="Tahoma" pitchFamily="34" charset="0"/>
                <a:ea typeface="Tahoma" pitchFamily="34" charset="0"/>
                <a:cs typeface="Tahoma" pitchFamily="34" charset="0"/>
              </a:rPr>
              <a:t>u)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297180" indent="-343535">
              <a:spcBef>
                <a:spcPts val="65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scena</a:t>
            </a:r>
            <a:r>
              <a:rPr sz="2800" spc="-14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sz="2800" spc="-18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40">
                <a:latin typeface="Tahoma" pitchFamily="34" charset="0"/>
                <a:ea typeface="Tahoma" pitchFamily="34" charset="0"/>
                <a:cs typeface="Tahoma" pitchFamily="34" charset="0"/>
              </a:rPr>
              <a:t>scienza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8788" y="1809751"/>
            <a:ext cx="3142635" cy="469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00" y="485928"/>
            <a:ext cx="486568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/>
              <a:t>[</a:t>
            </a:r>
            <a:r>
              <a:rPr spc="-345" dirty="0"/>
              <a:t>r</a:t>
            </a:r>
            <a:r>
              <a:rPr lang="el-GR" spc="-3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27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3207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DejaVu Sans"/>
                <a:cs typeface="DejaVu Sans"/>
              </a:rPr>
              <a:t>Φατνιακό, </a:t>
            </a:r>
            <a:r>
              <a:rPr sz="2800" spc="-175" dirty="0">
                <a:latin typeface="DejaVu Sans"/>
                <a:cs typeface="DejaVu Sans"/>
              </a:rPr>
              <a:t>υγρό  </a:t>
            </a:r>
            <a:r>
              <a:rPr sz="2800" spc="-165" dirty="0">
                <a:latin typeface="DejaVu Sans"/>
                <a:cs typeface="DejaVu Sans"/>
              </a:rPr>
              <a:t>παλλόμενο,</a:t>
            </a:r>
            <a:r>
              <a:rPr sz="2800" spc="-155" dirty="0">
                <a:latin typeface="DejaVu Sans"/>
                <a:cs typeface="DejaVu Sans"/>
              </a:rPr>
              <a:t> </a:t>
            </a:r>
            <a:r>
              <a:rPr sz="2800" spc="-185" dirty="0">
                <a:latin typeface="DejaVu Sans"/>
                <a:cs typeface="DejaVu Sans"/>
              </a:rPr>
              <a:t>ηχηρό</a:t>
            </a:r>
            <a:endParaRPr sz="2800">
              <a:latin typeface="DejaVu Sans"/>
              <a:cs typeface="DejaVu Sans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15" dirty="0">
                <a:latin typeface="DejaVu Sans"/>
                <a:cs typeface="DejaVu Sans"/>
              </a:rPr>
              <a:t>α</a:t>
            </a:r>
            <a:r>
              <a:rPr sz="2800" spc="-180" dirty="0">
                <a:latin typeface="DejaVu Sans"/>
                <a:cs typeface="DejaVu Sans"/>
              </a:rPr>
              <a:t>ν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90" dirty="0">
                <a:latin typeface="DejaVu Sans"/>
                <a:cs typeface="DejaVu Sans"/>
              </a:rPr>
              <a:t>ιπρ</a:t>
            </a:r>
            <a:r>
              <a:rPr sz="2800" spc="-155" dirty="0">
                <a:latin typeface="DejaVu Sans"/>
                <a:cs typeface="DejaVu Sans"/>
              </a:rPr>
              <a:t>ο</a:t>
            </a:r>
            <a:r>
              <a:rPr sz="2800" spc="-95" dirty="0">
                <a:latin typeface="DejaVu Sans"/>
                <a:cs typeface="DejaVu Sans"/>
              </a:rPr>
              <a:t>σ</a:t>
            </a:r>
            <a:r>
              <a:rPr sz="2800" spc="-160" dirty="0">
                <a:latin typeface="DejaVu Sans"/>
                <a:cs typeface="DejaVu Sans"/>
              </a:rPr>
              <a:t>ω</a:t>
            </a:r>
            <a:r>
              <a:rPr sz="2800" spc="-15" dirty="0">
                <a:latin typeface="DejaVu Sans"/>
                <a:cs typeface="DejaVu Sans"/>
              </a:rPr>
              <a:t>πε</a:t>
            </a:r>
            <a:r>
              <a:rPr sz="2800" spc="-100" dirty="0">
                <a:latin typeface="DejaVu Sans"/>
                <a:cs typeface="DejaVu Sans"/>
              </a:rPr>
              <a:t>ύ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625" dirty="0">
                <a:latin typeface="DejaVu Sans"/>
                <a:cs typeface="DejaVu Sans"/>
              </a:rPr>
              <a:t>τ</a:t>
            </a:r>
            <a:r>
              <a:rPr sz="2800" spc="-229" dirty="0">
                <a:latin typeface="DejaVu Sans"/>
                <a:cs typeface="DejaVu Sans"/>
              </a:rPr>
              <a:t>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10" dirty="0">
                <a:latin typeface="DejaVu Sans"/>
                <a:cs typeface="DejaVu Sans"/>
              </a:rPr>
              <a:t> </a:t>
            </a:r>
            <a:r>
              <a:rPr sz="2800" spc="-340" dirty="0">
                <a:latin typeface="DejaVu Sans"/>
                <a:cs typeface="DejaVu Sans"/>
              </a:rPr>
              <a:t>“r”.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190" dirty="0">
                <a:latin typeface="DejaVu Sans"/>
                <a:cs typeface="DejaVu Sans"/>
              </a:rPr>
              <a:t>rana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95261" y="1842888"/>
            <a:ext cx="3120831" cy="4453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801" y="485928"/>
            <a:ext cx="530985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245" dirty="0"/>
              <a:t>[</a:t>
            </a:r>
            <a:r>
              <a:rPr spc="-245" dirty="0"/>
              <a:t>l</a:t>
            </a:r>
            <a:r>
              <a:rPr lang="el-GR" spc="-2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28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3207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12725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DejaVu Sans"/>
                <a:cs typeface="DejaVu Sans"/>
              </a:rPr>
              <a:t>Φατνιακό, </a:t>
            </a:r>
            <a:r>
              <a:rPr sz="2800" spc="-175" dirty="0">
                <a:latin typeface="DejaVu Sans"/>
                <a:cs typeface="DejaVu Sans"/>
              </a:rPr>
              <a:t>υγρό  </a:t>
            </a:r>
            <a:r>
              <a:rPr sz="2800" spc="-160" dirty="0">
                <a:latin typeface="DejaVu Sans"/>
                <a:cs typeface="DejaVu Sans"/>
              </a:rPr>
              <a:t>πλευρικό,</a:t>
            </a:r>
            <a:r>
              <a:rPr sz="2800" spc="-180" dirty="0">
                <a:latin typeface="DejaVu Sans"/>
                <a:cs typeface="DejaVu Sans"/>
              </a:rPr>
              <a:t> </a:t>
            </a:r>
            <a:r>
              <a:rPr sz="2800" spc="-175" dirty="0">
                <a:latin typeface="DejaVu Sans"/>
                <a:cs typeface="DejaVu Sans"/>
              </a:rPr>
              <a:t>ηχηρό.</a:t>
            </a:r>
            <a:endParaRPr sz="2800">
              <a:latin typeface="DejaVu Sans"/>
              <a:cs typeface="DejaVu Sans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15" dirty="0">
                <a:latin typeface="DejaVu Sans"/>
                <a:cs typeface="DejaVu Sans"/>
              </a:rPr>
              <a:t>α</a:t>
            </a:r>
            <a:r>
              <a:rPr sz="2800" spc="-180" dirty="0">
                <a:latin typeface="DejaVu Sans"/>
                <a:cs typeface="DejaVu Sans"/>
              </a:rPr>
              <a:t>ν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90" dirty="0">
                <a:latin typeface="DejaVu Sans"/>
                <a:cs typeface="DejaVu Sans"/>
              </a:rPr>
              <a:t>ιπρ</a:t>
            </a:r>
            <a:r>
              <a:rPr sz="2800" spc="-155" dirty="0">
                <a:latin typeface="DejaVu Sans"/>
                <a:cs typeface="DejaVu Sans"/>
              </a:rPr>
              <a:t>ο</a:t>
            </a:r>
            <a:r>
              <a:rPr sz="2800" spc="-95" dirty="0">
                <a:latin typeface="DejaVu Sans"/>
                <a:cs typeface="DejaVu Sans"/>
              </a:rPr>
              <a:t>σ</a:t>
            </a:r>
            <a:r>
              <a:rPr sz="2800" spc="-160" dirty="0">
                <a:latin typeface="DejaVu Sans"/>
                <a:cs typeface="DejaVu Sans"/>
              </a:rPr>
              <a:t>ω</a:t>
            </a:r>
            <a:r>
              <a:rPr sz="2800" spc="-15" dirty="0">
                <a:latin typeface="DejaVu Sans"/>
                <a:cs typeface="DejaVu Sans"/>
              </a:rPr>
              <a:t>πε</a:t>
            </a:r>
            <a:r>
              <a:rPr sz="2800" spc="-100" dirty="0">
                <a:latin typeface="DejaVu Sans"/>
                <a:cs typeface="DejaVu Sans"/>
              </a:rPr>
              <a:t>ύ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625" dirty="0">
                <a:latin typeface="DejaVu Sans"/>
                <a:cs typeface="DejaVu Sans"/>
              </a:rPr>
              <a:t>τ</a:t>
            </a:r>
            <a:r>
              <a:rPr sz="2800" spc="-229" dirty="0">
                <a:latin typeface="DejaVu Sans"/>
                <a:cs typeface="DejaVu Sans"/>
              </a:rPr>
              <a:t>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10" dirty="0">
                <a:latin typeface="DejaVu Sans"/>
                <a:cs typeface="DejaVu Sans"/>
              </a:rPr>
              <a:t> </a:t>
            </a:r>
            <a:r>
              <a:rPr sz="2800" spc="-325" dirty="0">
                <a:latin typeface="DejaVu Sans"/>
                <a:cs typeface="DejaVu Sans"/>
              </a:rPr>
              <a:t>“l”.</a:t>
            </a:r>
            <a:endParaRPr sz="2800">
              <a:latin typeface="DejaVu Sans"/>
              <a:cs typeface="DejaVu Sans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190" dirty="0">
                <a:latin typeface="DejaVu Sans"/>
                <a:cs typeface="DejaVu Sans"/>
              </a:rPr>
              <a:t>luna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52143" y="1802058"/>
            <a:ext cx="2764833" cy="4481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1" y="411252"/>
            <a:ext cx="777113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>
                <a:latin typeface="MS Gothic"/>
                <a:ea typeface="MS Gothic"/>
              </a:rPr>
              <a:t>[</a:t>
            </a:r>
            <a:r>
              <a:rPr lang="en-US" spc="-345" dirty="0">
                <a:latin typeface="MS Gothic"/>
                <a:ea typeface="MS Gothic"/>
              </a:rPr>
              <a:t>ʎ</a:t>
            </a:r>
            <a:r>
              <a:rPr lang="el-GR" spc="-345" dirty="0">
                <a:latin typeface="MS Gothic"/>
                <a:ea typeface="MS Gothic"/>
              </a:rPr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29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5"/>
            <a:ext cx="3286125" cy="3669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11785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Ουρανικό, </a:t>
            </a:r>
            <a:r>
              <a:rPr sz="2800" spc="-175" dirty="0">
                <a:latin typeface="Tahoma" pitchFamily="34" charset="0"/>
                <a:ea typeface="Tahoma" pitchFamily="34" charset="0"/>
                <a:cs typeface="Tahoma" pitchFamily="34" charset="0"/>
              </a:rPr>
              <a:t>υγρό  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πλευρικό,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85" dirty="0">
                <a:latin typeface="Tahoma" pitchFamily="34" charset="0"/>
                <a:ea typeface="Tahoma" pitchFamily="34" charset="0"/>
                <a:cs typeface="Tahoma" pitchFamily="34" charset="0"/>
              </a:rPr>
              <a:t>ηχηρό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80" dirty="0">
                <a:latin typeface="Tahoma" pitchFamily="34" charset="0"/>
                <a:ea typeface="Tahoma" pitchFamily="34" charset="0"/>
                <a:cs typeface="Tahoma" pitchFamily="34" charset="0"/>
              </a:rPr>
              <a:t>από: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56285" lvl="1" indent="-287020"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spc="-165" dirty="0">
                <a:latin typeface="Tahoma" pitchFamily="34" charset="0"/>
                <a:ea typeface="Tahoma" pitchFamily="34" charset="0"/>
                <a:cs typeface="Tahoma" pitchFamily="34" charset="0"/>
              </a:rPr>
              <a:t>gl </a:t>
            </a:r>
            <a:r>
              <a:rPr sz="2400" spc="-61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sz="2400" spc="-5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45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56285" lvl="1" indent="-287020"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60">
                <a:latin typeface="Tahoma" pitchFamily="34" charset="0"/>
                <a:ea typeface="Tahoma" pitchFamily="34" charset="0"/>
                <a:cs typeface="Tahoma" pitchFamily="34" charset="0"/>
              </a:rPr>
              <a:t>gli </a:t>
            </a:r>
            <a:r>
              <a:rPr sz="2400" spc="-61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2400" spc="-61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61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-61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spc="-125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4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sz="2400" spc="-125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sz="24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sz="2400" spc="-135" dirty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sz="2400" spc="-10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sz="2400" spc="4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400" spc="-17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endParaRPr sz="24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5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165" dirty="0">
                <a:latin typeface="Tahoma" pitchFamily="34" charset="0"/>
                <a:ea typeface="Tahoma" pitchFamily="34" charset="0"/>
                <a:cs typeface="Tahoma" pitchFamily="34" charset="0"/>
              </a:rPr>
              <a:t>gli,</a:t>
            </a:r>
            <a:r>
              <a:rPr sz="2800" spc="-114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95" dirty="0">
                <a:latin typeface="Tahoma" pitchFamily="34" charset="0"/>
                <a:ea typeface="Tahoma" pitchFamily="34" charset="0"/>
                <a:cs typeface="Tahoma" pitchFamily="34" charset="0"/>
              </a:rPr>
              <a:t>taglio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18686" y="1884218"/>
            <a:ext cx="3115830" cy="448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1707" y="485928"/>
            <a:ext cx="858079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245" dirty="0"/>
              <a:t>[</a:t>
            </a:r>
            <a:r>
              <a:rPr spc="-245" dirty="0" err="1"/>
              <a:t>i</a:t>
            </a:r>
            <a:r>
              <a:rPr lang="el-GR" spc="-2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3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18490" indent="-342900" algn="just">
              <a:spcBef>
                <a:spcPts val="95"/>
              </a:spcBef>
              <a:buChar char="•"/>
              <a:tabLst>
                <a:tab pos="356235" algn="l"/>
              </a:tabLst>
            </a:pPr>
            <a:r>
              <a:rPr sz="28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Ψηλό 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φωνήεν,  </a:t>
            </a:r>
            <a:r>
              <a:rPr sz="2800" spc="-135" dirty="0">
                <a:latin typeface="Tahoma" pitchFamily="34" charset="0"/>
                <a:ea typeface="Tahoma" pitchFamily="34" charset="0"/>
                <a:cs typeface="Tahoma" pitchFamily="34" charset="0"/>
              </a:rPr>
              <a:t>εμπρόσθιο,</a:t>
            </a: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μη  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στρογγυλό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1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25" dirty="0">
                <a:latin typeface="Tahoma" pitchFamily="34" charset="0"/>
                <a:ea typeface="Tahoma" pitchFamily="34" charset="0"/>
                <a:cs typeface="Tahoma" pitchFamily="34" charset="0"/>
              </a:rPr>
              <a:t>“i”.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0295" y="1799100"/>
            <a:ext cx="3270958" cy="4376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1" y="716281"/>
            <a:ext cx="8686787" cy="5532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0134600" y="6438533"/>
            <a:ext cx="2743200" cy="20076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30</a:t>
            </a:fld>
            <a:endParaRPr spc="-1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0201" y="482918"/>
            <a:ext cx="853313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260" dirty="0"/>
              <a:t>[</a:t>
            </a:r>
            <a:r>
              <a:rPr spc="-260" dirty="0"/>
              <a:t>e</a:t>
            </a:r>
            <a:r>
              <a:rPr lang="el-GR" spc="-260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4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80047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16535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Μεσαίο </a:t>
            </a:r>
            <a:r>
              <a:rPr sz="2800" spc="-8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κλειστό  </a:t>
            </a:r>
            <a:r>
              <a:rPr sz="2800" spc="-165" dirty="0">
                <a:latin typeface="Tahoma" pitchFamily="34" charset="0"/>
                <a:ea typeface="Tahoma" pitchFamily="34" charset="0"/>
                <a:cs typeface="Tahoma" pitchFamily="34" charset="0"/>
              </a:rPr>
              <a:t>φωνήεν, </a:t>
            </a:r>
            <a:r>
              <a:rPr sz="2800" spc="-135" dirty="0">
                <a:latin typeface="Tahoma" pitchFamily="34" charset="0"/>
                <a:ea typeface="Tahoma" pitchFamily="34" charset="0"/>
                <a:cs typeface="Tahoma" pitchFamily="34" charset="0"/>
              </a:rPr>
              <a:t>εμπρόσθιο,  </a:t>
            </a:r>
            <a:r>
              <a:rPr sz="2800" spc="-200" dirty="0">
                <a:latin typeface="Tahoma" pitchFamily="34" charset="0"/>
                <a:ea typeface="Tahoma" pitchFamily="34" charset="0"/>
                <a:cs typeface="Tahoma" pitchFamily="34" charset="0"/>
              </a:rPr>
              <a:t>μη</a:t>
            </a: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στρογγυλό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18795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04" dirty="0">
                <a:latin typeface="Tahoma" pitchFamily="34" charset="0"/>
                <a:ea typeface="Tahoma" pitchFamily="34" charset="0"/>
                <a:cs typeface="Tahoma" pitchFamily="34" charset="0"/>
              </a:rPr>
              <a:t>αντιπροσωπεύεται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25" dirty="0">
                <a:latin typeface="Tahoma" pitchFamily="34" charset="0"/>
                <a:ea typeface="Tahoma" pitchFamily="34" charset="0"/>
                <a:cs typeface="Tahoma" pitchFamily="34" charset="0"/>
              </a:rPr>
              <a:t>“e”.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250" dirty="0">
                <a:latin typeface="Tahoma" pitchFamily="34" charset="0"/>
                <a:ea typeface="Tahoma" pitchFamily="34" charset="0"/>
                <a:cs typeface="Tahoma" pitchFamily="34" charset="0"/>
              </a:rPr>
              <a:t>metto, </a:t>
            </a:r>
            <a:r>
              <a:rPr sz="2800" spc="-195" dirty="0">
                <a:latin typeface="Tahoma" pitchFamily="34" charset="0"/>
                <a:ea typeface="Tahoma" pitchFamily="34" charset="0"/>
                <a:cs typeface="Tahoma" pitchFamily="34" charset="0"/>
              </a:rPr>
              <a:t>rete, </a:t>
            </a:r>
            <a:r>
              <a:rPr sz="28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sera,  </a:t>
            </a:r>
            <a:r>
              <a:rPr sz="2800" spc="-185" dirty="0">
                <a:latin typeface="Tahoma" pitchFamily="34" charset="0"/>
                <a:ea typeface="Tahoma" pitchFamily="34" charset="0"/>
                <a:cs typeface="Tahoma" pitchFamily="34" charset="0"/>
              </a:rPr>
              <a:t>vela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44573" y="1974222"/>
            <a:ext cx="2762952" cy="3890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8207" y="482918"/>
            <a:ext cx="584223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415" dirty="0"/>
              <a:t>[</a:t>
            </a:r>
            <a:r>
              <a:rPr spc="-415" dirty="0"/>
              <a:t>ε</a:t>
            </a:r>
            <a:r>
              <a:rPr lang="el-GR" spc="-41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5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588385" cy="4500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Μεσαίο </a:t>
            </a:r>
            <a:r>
              <a:rPr sz="2800" spc="-80" dirty="0">
                <a:latin typeface="DejaVu Sans"/>
                <a:cs typeface="DejaVu Sans"/>
              </a:rPr>
              <a:t>- </a:t>
            </a:r>
            <a:r>
              <a:rPr sz="2800" spc="-254" dirty="0">
                <a:latin typeface="DejaVu Sans"/>
                <a:cs typeface="DejaVu Sans"/>
              </a:rPr>
              <a:t>ανοιχτό  </a:t>
            </a:r>
            <a:r>
              <a:rPr sz="2800" spc="-165" dirty="0">
                <a:latin typeface="DejaVu Sans"/>
                <a:cs typeface="DejaVu Sans"/>
              </a:rPr>
              <a:t>φωνήεν, </a:t>
            </a:r>
            <a:r>
              <a:rPr sz="2800" spc="-135" dirty="0">
                <a:latin typeface="DejaVu Sans"/>
                <a:cs typeface="DejaVu Sans"/>
              </a:rPr>
              <a:t>εμπρόσθιο,  </a:t>
            </a:r>
            <a:r>
              <a:rPr sz="2800" spc="-200" dirty="0">
                <a:latin typeface="DejaVu Sans"/>
                <a:cs typeface="DejaVu Sans"/>
              </a:rPr>
              <a:t>μη</a:t>
            </a:r>
            <a:r>
              <a:rPr sz="2800" spc="-120" dirty="0">
                <a:latin typeface="DejaVu Sans"/>
                <a:cs typeface="DejaVu Sans"/>
              </a:rPr>
              <a:t> </a:t>
            </a:r>
            <a:r>
              <a:rPr sz="2800" spc="-229" dirty="0">
                <a:latin typeface="DejaVu Sans"/>
                <a:cs typeface="DejaVu Sans"/>
              </a:rPr>
              <a:t>στρογγυλό</a:t>
            </a:r>
            <a:endParaRPr sz="2800">
              <a:latin typeface="DejaVu Sans"/>
              <a:cs typeface="DejaVu Sans"/>
            </a:endParaRPr>
          </a:p>
          <a:p>
            <a:pPr marL="355600" marR="306705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04" dirty="0">
                <a:latin typeface="DejaVu Sans"/>
                <a:cs typeface="DejaVu Sans"/>
              </a:rPr>
              <a:t>αντιπροσωπεύεται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25" dirty="0">
                <a:latin typeface="DejaVu Sans"/>
                <a:cs typeface="DejaVu Sans"/>
              </a:rPr>
              <a:t> </a:t>
            </a:r>
            <a:r>
              <a:rPr sz="2800" spc="-325" dirty="0">
                <a:latin typeface="DejaVu Sans"/>
                <a:cs typeface="DejaVu Sans"/>
              </a:rPr>
              <a:t>“e”.</a:t>
            </a:r>
            <a:endParaRPr sz="2800">
              <a:latin typeface="DejaVu Sans"/>
              <a:cs typeface="DejaVu Sans"/>
            </a:endParaRPr>
          </a:p>
          <a:p>
            <a:pPr marL="355600" marR="52324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 </a:t>
            </a:r>
            <a:r>
              <a:rPr sz="2800" spc="-175" dirty="0">
                <a:latin typeface="DejaVu Sans"/>
                <a:cs typeface="DejaVu Sans"/>
              </a:rPr>
              <a:t>bene, </a:t>
            </a:r>
            <a:r>
              <a:rPr sz="2800" spc="-170" dirty="0">
                <a:latin typeface="DejaVu Sans"/>
                <a:cs typeface="DejaVu Sans"/>
              </a:rPr>
              <a:t>leggo,  </a:t>
            </a:r>
            <a:r>
              <a:rPr sz="2800" spc="-190" dirty="0">
                <a:latin typeface="DejaVu Sans"/>
                <a:cs typeface="DejaVu Sans"/>
              </a:rPr>
              <a:t>testa,</a:t>
            </a:r>
            <a:r>
              <a:rPr sz="2800" spc="-145" dirty="0">
                <a:latin typeface="DejaVu Sans"/>
                <a:cs typeface="DejaVu Sans"/>
              </a:rPr>
              <a:t> </a:t>
            </a:r>
            <a:r>
              <a:rPr sz="2800" spc="-150" dirty="0">
                <a:latin typeface="DejaVu Sans"/>
                <a:cs typeface="DejaVu Sans"/>
              </a:rPr>
              <a:t>zero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7148" y="1992689"/>
            <a:ext cx="3039425" cy="4281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0201" y="485928"/>
            <a:ext cx="853313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/>
              <a:t>[</a:t>
            </a:r>
            <a:r>
              <a:rPr spc="-345" dirty="0"/>
              <a:t>u</a:t>
            </a:r>
            <a:r>
              <a:rPr lang="el-GR" spc="-3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6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5"/>
            <a:ext cx="3670935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Ψηλό 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φωνήεν, </a:t>
            </a:r>
            <a:r>
              <a:rPr sz="2800" spc="-85" dirty="0">
                <a:latin typeface="Tahoma" pitchFamily="34" charset="0"/>
                <a:ea typeface="Tahoma" pitchFamily="34" charset="0"/>
                <a:cs typeface="Tahoma" pitchFamily="34" charset="0"/>
              </a:rPr>
              <a:t>πίσω,  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στρογγυλό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389255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04" dirty="0">
                <a:latin typeface="Tahoma" pitchFamily="34" charset="0"/>
                <a:ea typeface="Tahoma" pitchFamily="34" charset="0"/>
                <a:cs typeface="Tahoma" pitchFamily="34" charset="0"/>
              </a:rPr>
              <a:t>αντιπροσωπεύεται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40" dirty="0">
                <a:latin typeface="Tahoma" pitchFamily="34" charset="0"/>
                <a:ea typeface="Tahoma" pitchFamily="34" charset="0"/>
                <a:cs typeface="Tahoma" pitchFamily="34" charset="0"/>
              </a:rPr>
              <a:t>“u”.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7253" y="2033299"/>
            <a:ext cx="3067706" cy="4335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5947" y="485928"/>
            <a:ext cx="917567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245" dirty="0"/>
              <a:t>[</a:t>
            </a:r>
            <a:r>
              <a:rPr spc="-245" dirty="0"/>
              <a:t>o</a:t>
            </a:r>
            <a:r>
              <a:rPr lang="el-GR" spc="-2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7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98120" indent="-342900">
              <a:spcBef>
                <a:spcPts val="95"/>
              </a:spcBef>
              <a:buChar char="•"/>
              <a:tabLst>
                <a:tab pos="355600" algn="l"/>
                <a:tab pos="356235" algn="l"/>
                <a:tab pos="1927860" algn="l"/>
              </a:tabLst>
            </a:pP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Μ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195" dirty="0">
                <a:latin typeface="Tahoma" pitchFamily="34" charset="0"/>
                <a:ea typeface="Tahoma" pitchFamily="34" charset="0"/>
                <a:cs typeface="Tahoma" pitchFamily="34" charset="0"/>
              </a:rPr>
              <a:t>σαίο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80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sz="2800" spc="-250" dirty="0">
                <a:latin typeface="Tahoma" pitchFamily="34" charset="0"/>
                <a:ea typeface="Tahoma" pitchFamily="34" charset="0"/>
                <a:cs typeface="Tahoma" pitchFamily="34" charset="0"/>
              </a:rPr>
              <a:t>κ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λ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300" dirty="0">
                <a:latin typeface="Tahoma" pitchFamily="34" charset="0"/>
                <a:ea typeface="Tahoma" pitchFamily="34" charset="0"/>
                <a:cs typeface="Tahoma" pitchFamily="34" charset="0"/>
              </a:rPr>
              <a:t>ισ</a:t>
            </a:r>
            <a:r>
              <a:rPr sz="2800" spc="-37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110" dirty="0">
                <a:latin typeface="Tahoma" pitchFamily="34" charset="0"/>
                <a:ea typeface="Tahoma" pitchFamily="34" charset="0"/>
                <a:cs typeface="Tahoma" pitchFamily="34" charset="0"/>
              </a:rPr>
              <a:t>ό  </a:t>
            </a:r>
            <a:r>
              <a:rPr sz="2800" spc="-165" dirty="0">
                <a:latin typeface="Tahoma" pitchFamily="34" charset="0"/>
                <a:ea typeface="Tahoma" pitchFamily="34" charset="0"/>
                <a:cs typeface="Tahoma" pitchFamily="34" charset="0"/>
              </a:rPr>
              <a:t>φωνήεν, </a:t>
            </a:r>
            <a:r>
              <a:rPr sz="2800" spc="-85" dirty="0">
                <a:latin typeface="Tahoma" pitchFamily="34" charset="0"/>
                <a:ea typeface="Tahoma" pitchFamily="34" charset="0"/>
                <a:cs typeface="Tahoma" pitchFamily="34" charset="0"/>
              </a:rPr>
              <a:t>πίσω,  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στρογγυλό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14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25" dirty="0">
                <a:latin typeface="Tahoma" pitchFamily="34" charset="0"/>
                <a:ea typeface="Tahoma" pitchFamily="34" charset="0"/>
                <a:cs typeface="Tahoma" pitchFamily="34" charset="0"/>
              </a:rPr>
              <a:t>“ο”.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241935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185" dirty="0">
                <a:latin typeface="Tahoma" pitchFamily="34" charset="0"/>
                <a:ea typeface="Tahoma" pitchFamily="34" charset="0"/>
                <a:cs typeface="Tahoma" pitchFamily="34" charset="0"/>
              </a:rPr>
              <a:t>dove, </a:t>
            </a:r>
            <a:r>
              <a:rPr sz="2800" spc="-220" dirty="0">
                <a:latin typeface="Tahoma" pitchFamily="34" charset="0"/>
                <a:ea typeface="Tahoma" pitchFamily="34" charset="0"/>
                <a:cs typeface="Tahoma" pitchFamily="34" charset="0"/>
              </a:rPr>
              <a:t>molto,  </a:t>
            </a:r>
            <a:r>
              <a:rPr sz="2800" spc="-140" dirty="0">
                <a:latin typeface="Tahoma" pitchFamily="34" charset="0"/>
                <a:ea typeface="Tahoma" pitchFamily="34" charset="0"/>
                <a:cs typeface="Tahoma" pitchFamily="34" charset="0"/>
              </a:rPr>
              <a:t>sono,</a:t>
            </a:r>
            <a:r>
              <a:rPr sz="2800" spc="-13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185" dirty="0">
                <a:latin typeface="Tahoma" pitchFamily="34" charset="0"/>
                <a:ea typeface="Tahoma" pitchFamily="34" charset="0"/>
                <a:cs typeface="Tahoma" pitchFamily="34" charset="0"/>
              </a:rPr>
              <a:t>volo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01355" y="1952625"/>
            <a:ext cx="3034382" cy="4280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7801" y="440208"/>
            <a:ext cx="1143001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dirty="0">
                <a:latin typeface="MS Gothic"/>
                <a:ea typeface="MS Gothic"/>
              </a:rPr>
              <a:t>[</a:t>
            </a:r>
            <a:r>
              <a:rPr lang="en-US" dirty="0">
                <a:latin typeface="MS Gothic"/>
                <a:ea typeface="MS Gothic"/>
              </a:rPr>
              <a:t>ɔ</a:t>
            </a:r>
            <a:r>
              <a:rPr lang="el-GR" dirty="0">
                <a:latin typeface="MS Gothic"/>
                <a:ea typeface="MS Gothic"/>
              </a:rPr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8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1" y="1624076"/>
            <a:ext cx="3881120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59460" indent="-342900">
              <a:spcBef>
                <a:spcPts val="95"/>
              </a:spcBef>
              <a:buChar char="•"/>
              <a:tabLst>
                <a:tab pos="355600" algn="l"/>
                <a:tab pos="356235" algn="l"/>
                <a:tab pos="1927860" algn="l"/>
              </a:tabLst>
            </a:pPr>
            <a:r>
              <a:rPr sz="2800" spc="-95" dirty="0">
                <a:latin typeface="DejaVu Sans"/>
                <a:cs typeface="DejaVu Sans"/>
              </a:rPr>
              <a:t>Μ</a:t>
            </a:r>
            <a:r>
              <a:rPr sz="2800" spc="-270" dirty="0">
                <a:latin typeface="DejaVu Sans"/>
                <a:cs typeface="DejaVu Sans"/>
              </a:rPr>
              <a:t>ε</a:t>
            </a:r>
            <a:r>
              <a:rPr sz="2800" spc="-195" dirty="0">
                <a:latin typeface="DejaVu Sans"/>
                <a:cs typeface="DejaVu Sans"/>
              </a:rPr>
              <a:t>σαίο</a:t>
            </a:r>
            <a:r>
              <a:rPr sz="2800" spc="-95" dirty="0">
                <a:latin typeface="DejaVu Sans"/>
                <a:cs typeface="DejaVu Sans"/>
              </a:rPr>
              <a:t> </a:t>
            </a:r>
            <a:r>
              <a:rPr sz="2800" spc="-80" dirty="0">
                <a:latin typeface="DejaVu Sans"/>
                <a:cs typeface="DejaVu Sans"/>
              </a:rPr>
              <a:t>-</a:t>
            </a:r>
            <a:r>
              <a:rPr sz="2800" dirty="0">
                <a:latin typeface="DejaVu Sans"/>
                <a:cs typeface="DejaVu Sans"/>
              </a:rPr>
              <a:t>	</a:t>
            </a:r>
            <a:r>
              <a:rPr sz="2800" spc="-229" dirty="0">
                <a:latin typeface="DejaVu Sans"/>
                <a:cs typeface="DejaVu Sans"/>
              </a:rPr>
              <a:t>α</a:t>
            </a:r>
            <a:r>
              <a:rPr sz="2800" spc="-250" dirty="0">
                <a:latin typeface="DejaVu Sans"/>
                <a:cs typeface="DejaVu Sans"/>
              </a:rPr>
              <a:t>νο</a:t>
            </a:r>
            <a:r>
              <a:rPr sz="2800" spc="-150" dirty="0">
                <a:latin typeface="DejaVu Sans"/>
                <a:cs typeface="DejaVu Sans"/>
              </a:rPr>
              <a:t>ι</a:t>
            </a:r>
            <a:r>
              <a:rPr sz="2800" spc="-155" dirty="0">
                <a:latin typeface="DejaVu Sans"/>
                <a:cs typeface="DejaVu Sans"/>
              </a:rPr>
              <a:t>χ</a:t>
            </a:r>
            <a:r>
              <a:rPr sz="2800" spc="-590" dirty="0">
                <a:latin typeface="DejaVu Sans"/>
                <a:cs typeface="DejaVu Sans"/>
              </a:rPr>
              <a:t>τ</a:t>
            </a:r>
            <a:r>
              <a:rPr sz="2800" spc="-110" dirty="0">
                <a:latin typeface="DejaVu Sans"/>
                <a:cs typeface="DejaVu Sans"/>
              </a:rPr>
              <a:t>ό  </a:t>
            </a:r>
            <a:r>
              <a:rPr sz="2800" spc="-165" dirty="0">
                <a:latin typeface="DejaVu Sans"/>
                <a:cs typeface="DejaVu Sans"/>
              </a:rPr>
              <a:t>φωνήεν, </a:t>
            </a:r>
            <a:r>
              <a:rPr sz="2800" spc="-85" dirty="0">
                <a:latin typeface="DejaVu Sans"/>
                <a:cs typeface="DejaVu Sans"/>
              </a:rPr>
              <a:t>πίσω,  </a:t>
            </a:r>
            <a:r>
              <a:rPr sz="2800" spc="-229" dirty="0">
                <a:latin typeface="DejaVu Sans"/>
                <a:cs typeface="DejaVu Sans"/>
              </a:rPr>
              <a:t>στρογγυλό</a:t>
            </a:r>
            <a:endParaRPr sz="2800">
              <a:latin typeface="DejaVu Sans"/>
              <a:cs typeface="DejaVu Sans"/>
            </a:endParaRPr>
          </a:p>
          <a:p>
            <a:pPr marL="355600" marR="59944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DejaVu Sans"/>
                <a:cs typeface="DejaVu Sans"/>
              </a:rPr>
              <a:t>Ορθογραφικά  </a:t>
            </a:r>
            <a:r>
              <a:rPr sz="2800" spc="-204" dirty="0">
                <a:latin typeface="DejaVu Sans"/>
                <a:cs typeface="DejaVu Sans"/>
              </a:rPr>
              <a:t>αντιπροσωπεύεται  </a:t>
            </a:r>
            <a:r>
              <a:rPr sz="2800" spc="-210" dirty="0">
                <a:latin typeface="DejaVu Sans"/>
                <a:cs typeface="DejaVu Sans"/>
              </a:rPr>
              <a:t>πάντα </a:t>
            </a:r>
            <a:r>
              <a:rPr sz="2800" spc="-50" dirty="0">
                <a:latin typeface="DejaVu Sans"/>
                <a:cs typeface="DejaVu Sans"/>
              </a:rPr>
              <a:t>από </a:t>
            </a:r>
            <a:r>
              <a:rPr sz="2800" spc="-390" dirty="0">
                <a:latin typeface="DejaVu Sans"/>
                <a:cs typeface="DejaVu Sans"/>
              </a:rPr>
              <a:t>το</a:t>
            </a:r>
            <a:r>
              <a:rPr sz="2800" spc="-114" dirty="0">
                <a:latin typeface="DejaVu Sans"/>
                <a:cs typeface="DejaVu Sans"/>
              </a:rPr>
              <a:t> </a:t>
            </a:r>
            <a:r>
              <a:rPr sz="2800" spc="-325" dirty="0">
                <a:latin typeface="DejaVu Sans"/>
                <a:cs typeface="DejaVu Sans"/>
              </a:rPr>
              <a:t>“ο”.</a:t>
            </a:r>
            <a:endParaRPr sz="2800">
              <a:latin typeface="DejaVu Sans"/>
              <a:cs typeface="DejaVu Sans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DejaVu Sans"/>
                <a:cs typeface="DejaVu Sans"/>
              </a:rPr>
              <a:t>Π.χ. </a:t>
            </a:r>
            <a:r>
              <a:rPr sz="2800" spc="-200" dirty="0">
                <a:latin typeface="DejaVu Sans"/>
                <a:cs typeface="DejaVu Sans"/>
              </a:rPr>
              <a:t>forte, </a:t>
            </a:r>
            <a:r>
              <a:rPr sz="2800" spc="-180" dirty="0">
                <a:latin typeface="DejaVu Sans"/>
                <a:cs typeface="DejaVu Sans"/>
              </a:rPr>
              <a:t>nove, </a:t>
            </a:r>
            <a:r>
              <a:rPr sz="2800" spc="-204" dirty="0">
                <a:latin typeface="DejaVu Sans"/>
                <a:cs typeface="DejaVu Sans"/>
              </a:rPr>
              <a:t>trovo,  </a:t>
            </a:r>
            <a:r>
              <a:rPr sz="2800" spc="-150" dirty="0">
                <a:latin typeface="DejaVu Sans"/>
                <a:cs typeface="DejaVu Sans"/>
              </a:rPr>
              <a:t>zona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07796" y="2034729"/>
            <a:ext cx="3022744" cy="4312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3164" y="466264"/>
            <a:ext cx="626237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pc="-345" dirty="0"/>
              <a:t>[</a:t>
            </a:r>
            <a:r>
              <a:rPr spc="-345" dirty="0"/>
              <a:t>p</a:t>
            </a:r>
            <a:r>
              <a:rPr lang="el-GR" spc="-345" dirty="0"/>
              <a:t>]</a:t>
            </a:r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35871"/>
            <a:ext cx="2743200" cy="2060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pc="-114" dirty="0"/>
              <a:pPr marL="38100">
                <a:lnSpc>
                  <a:spcPts val="1650"/>
                </a:lnSpc>
              </a:pPr>
              <a:t>9</a:t>
            </a:fld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2059822" y="1624076"/>
            <a:ext cx="328612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4139" indent="-342900"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Διχειλικό, </a:t>
            </a:r>
            <a:r>
              <a:rPr sz="2800" spc="-254" dirty="0">
                <a:latin typeface="Tahoma" pitchFamily="34" charset="0"/>
                <a:ea typeface="Tahoma" pitchFamily="34" charset="0"/>
                <a:cs typeface="Tahoma" pitchFamily="34" charset="0"/>
              </a:rPr>
              <a:t>κλειστό,  </a:t>
            </a: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άηχο.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marR="5080" indent="-343535"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ahoma" pitchFamily="34" charset="0"/>
                <a:ea typeface="Tahoma" pitchFamily="34" charset="0"/>
                <a:cs typeface="Tahoma" pitchFamily="34" charset="0"/>
              </a:rPr>
              <a:t>Ορθογραφικά  </a:t>
            </a:r>
            <a:r>
              <a:rPr sz="2800" spc="-215" dirty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sz="2800" spc="-180" dirty="0">
                <a:latin typeface="Tahoma" pitchFamily="34" charset="0"/>
                <a:ea typeface="Tahoma" pitchFamily="34" charset="0"/>
                <a:cs typeface="Tahoma" pitchFamily="34" charset="0"/>
              </a:rPr>
              <a:t>ν</a:t>
            </a:r>
            <a:r>
              <a:rPr sz="2800" spc="-590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90" dirty="0">
                <a:latin typeface="Tahoma" pitchFamily="34" charset="0"/>
                <a:ea typeface="Tahoma" pitchFamily="34" charset="0"/>
                <a:cs typeface="Tahoma" pitchFamily="34" charset="0"/>
              </a:rPr>
              <a:t>ιπρ</a:t>
            </a:r>
            <a:r>
              <a:rPr sz="2800" spc="-155" dirty="0"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sz="2800" spc="-95" dirty="0">
                <a:latin typeface="Tahoma" pitchFamily="34" charset="0"/>
                <a:ea typeface="Tahoma" pitchFamily="34" charset="0"/>
                <a:cs typeface="Tahoma" pitchFamily="34" charset="0"/>
              </a:rPr>
              <a:t>σ</a:t>
            </a:r>
            <a:r>
              <a:rPr sz="2800" spc="-160" dirty="0"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sz="2800" spc="-15" dirty="0">
                <a:latin typeface="Tahoma" pitchFamily="34" charset="0"/>
                <a:ea typeface="Tahoma" pitchFamily="34" charset="0"/>
                <a:cs typeface="Tahoma" pitchFamily="34" charset="0"/>
              </a:rPr>
              <a:t>πε</a:t>
            </a:r>
            <a:r>
              <a:rPr sz="2800" spc="-100" dirty="0">
                <a:latin typeface="Tahoma" pitchFamily="34" charset="0"/>
                <a:ea typeface="Tahoma" pitchFamily="34" charset="0"/>
                <a:cs typeface="Tahoma" pitchFamily="34" charset="0"/>
              </a:rPr>
              <a:t>ύ</a:t>
            </a:r>
            <a:r>
              <a:rPr sz="2800" spc="-270" dirty="0">
                <a:latin typeface="Tahoma" pitchFamily="34" charset="0"/>
                <a:ea typeface="Tahoma" pitchFamily="34" charset="0"/>
                <a:cs typeface="Tahoma" pitchFamily="34" charset="0"/>
              </a:rPr>
              <a:t>ε</a:t>
            </a:r>
            <a:r>
              <a:rPr sz="2800" spc="-625" dirty="0">
                <a:latin typeface="Tahoma" pitchFamily="34" charset="0"/>
                <a:ea typeface="Tahoma" pitchFamily="34" charset="0"/>
                <a:cs typeface="Tahoma" pitchFamily="34" charset="0"/>
              </a:rPr>
              <a:t>τ</a:t>
            </a:r>
            <a:r>
              <a:rPr sz="2800" spc="-229" dirty="0">
                <a:latin typeface="Tahoma" pitchFamily="34" charset="0"/>
                <a:ea typeface="Tahoma" pitchFamily="34" charset="0"/>
                <a:cs typeface="Tahoma" pitchFamily="34" charset="0"/>
              </a:rPr>
              <a:t>αι  </a:t>
            </a:r>
            <a:r>
              <a:rPr sz="2800" spc="-210" dirty="0">
                <a:latin typeface="Tahoma" pitchFamily="34" charset="0"/>
                <a:ea typeface="Tahoma" pitchFamily="34" charset="0"/>
                <a:cs typeface="Tahoma" pitchFamily="34" charset="0"/>
              </a:rPr>
              <a:t>πάντα </a:t>
            </a:r>
            <a:r>
              <a:rPr sz="2800" spc="-50" dirty="0">
                <a:latin typeface="Tahoma" pitchFamily="34" charset="0"/>
                <a:ea typeface="Tahoma" pitchFamily="34" charset="0"/>
                <a:cs typeface="Tahoma" pitchFamily="34" charset="0"/>
              </a:rPr>
              <a:t>από </a:t>
            </a:r>
            <a:r>
              <a:rPr sz="2800" spc="-390" dirty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sz="2800" spc="-12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2800" spc="-340" dirty="0">
                <a:latin typeface="Tahoma" pitchFamily="34" charset="0"/>
                <a:ea typeface="Tahoma" pitchFamily="34" charset="0"/>
                <a:cs typeface="Tahoma" pitchFamily="34" charset="0"/>
              </a:rPr>
              <a:t>“p”.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43535"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Tahoma" pitchFamily="34" charset="0"/>
                <a:ea typeface="Tahoma" pitchFamily="34" charset="0"/>
                <a:cs typeface="Tahoma" pitchFamily="34" charset="0"/>
              </a:rPr>
              <a:t>Π.χ. </a:t>
            </a:r>
            <a:r>
              <a:rPr sz="2800" spc="-170" dirty="0">
                <a:latin typeface="Tahoma" pitchFamily="34" charset="0"/>
                <a:ea typeface="Tahoma" pitchFamily="34" charset="0"/>
                <a:cs typeface="Tahoma" pitchFamily="34" charset="0"/>
              </a:rPr>
              <a:t>palla</a:t>
            </a:r>
            <a:endParaRPr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9401" y="1943709"/>
            <a:ext cx="2795921" cy="4366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746</Words>
  <Application>Microsoft Office PowerPoint</Application>
  <PresentationFormat>Ευρεία οθόνη</PresentationFormat>
  <Paragraphs>150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7" baseType="lpstr">
      <vt:lpstr>MS Gothic</vt:lpstr>
      <vt:lpstr>Aptos</vt:lpstr>
      <vt:lpstr>Aptos Display</vt:lpstr>
      <vt:lpstr>Arial</vt:lpstr>
      <vt:lpstr>DejaVu Sans</vt:lpstr>
      <vt:lpstr>Tahoma</vt:lpstr>
      <vt:lpstr>Θέμα του Office</vt:lpstr>
      <vt:lpstr>Fonemi italiani</vt:lpstr>
      <vt:lpstr>[a]</vt:lpstr>
      <vt:lpstr>[i]</vt:lpstr>
      <vt:lpstr>[e]</vt:lpstr>
      <vt:lpstr>[ε]</vt:lpstr>
      <vt:lpstr>[u]</vt:lpstr>
      <vt:lpstr>[o]</vt:lpstr>
      <vt:lpstr>[ɔ]</vt:lpstr>
      <vt:lpstr>[p]</vt:lpstr>
      <vt:lpstr>[b]</vt:lpstr>
      <vt:lpstr>[m]</vt:lpstr>
      <vt:lpstr>[t]</vt:lpstr>
      <vt:lpstr>[d]</vt:lpstr>
      <vt:lpstr>[n]</vt:lpstr>
      <vt:lpstr>[ɲ]</vt:lpstr>
      <vt:lpstr>[k]</vt:lpstr>
      <vt:lpstr>[g]</vt:lpstr>
      <vt:lpstr>[ts]</vt:lpstr>
      <vt:lpstr>[dz]</vt:lpstr>
      <vt:lpstr>[tʃ]</vt:lpstr>
      <vt:lpstr>[dʒ]</vt:lpstr>
      <vt:lpstr>[f]</vt:lpstr>
      <vt:lpstr>[v]</vt:lpstr>
      <vt:lpstr>[s]</vt:lpstr>
      <vt:lpstr>[z]</vt:lpstr>
      <vt:lpstr>[ʃ]</vt:lpstr>
      <vt:lpstr>[r]</vt:lpstr>
      <vt:lpstr>[l]</vt:lpstr>
      <vt:lpstr>[ʎ]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Florou Katerina</dc:creator>
  <cp:lastModifiedBy>Aikaterini Florou</cp:lastModifiedBy>
  <cp:revision>2</cp:revision>
  <dcterms:created xsi:type="dcterms:W3CDTF">2025-03-21T21:25:14Z</dcterms:created>
  <dcterms:modified xsi:type="dcterms:W3CDTF">2026-03-26T07:30:49Z</dcterms:modified>
</cp:coreProperties>
</file>