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EF96-17CC-4032-AF96-795A15858C47}" type="datetimeFigureOut">
              <a:rPr lang="el-GR" smtClean="0"/>
              <a:pPr/>
              <a:t>11/4/2025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96F9-FDCF-43BA-8877-B82F36C7FBF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EF96-17CC-4032-AF96-795A15858C47}" type="datetimeFigureOut">
              <a:rPr lang="el-GR" smtClean="0"/>
              <a:pPr/>
              <a:t>11/4/2025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96F9-FDCF-43BA-8877-B82F36C7FBF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EF96-17CC-4032-AF96-795A15858C47}" type="datetimeFigureOut">
              <a:rPr lang="el-GR" smtClean="0"/>
              <a:pPr/>
              <a:t>11/4/2025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96F9-FDCF-43BA-8877-B82F36C7FBF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EF96-17CC-4032-AF96-795A15858C47}" type="datetimeFigureOut">
              <a:rPr lang="el-GR" smtClean="0"/>
              <a:pPr/>
              <a:t>11/4/2025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96F9-FDCF-43BA-8877-B82F36C7FBF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EF96-17CC-4032-AF96-795A15858C47}" type="datetimeFigureOut">
              <a:rPr lang="el-GR" smtClean="0"/>
              <a:pPr/>
              <a:t>11/4/2025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96F9-FDCF-43BA-8877-B82F36C7FBF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EF96-17CC-4032-AF96-795A15858C47}" type="datetimeFigureOut">
              <a:rPr lang="el-GR" smtClean="0"/>
              <a:pPr/>
              <a:t>11/4/2025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96F9-FDCF-43BA-8877-B82F36C7FBF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EF96-17CC-4032-AF96-795A15858C47}" type="datetimeFigureOut">
              <a:rPr lang="el-GR" smtClean="0"/>
              <a:pPr/>
              <a:t>11/4/2025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96F9-FDCF-43BA-8877-B82F36C7FBF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EF96-17CC-4032-AF96-795A15858C47}" type="datetimeFigureOut">
              <a:rPr lang="el-GR" smtClean="0"/>
              <a:pPr/>
              <a:t>11/4/2025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96F9-FDCF-43BA-8877-B82F36C7FBF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EF96-17CC-4032-AF96-795A15858C47}" type="datetimeFigureOut">
              <a:rPr lang="el-GR" smtClean="0"/>
              <a:pPr/>
              <a:t>11/4/2025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96F9-FDCF-43BA-8877-B82F36C7FBF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EF96-17CC-4032-AF96-795A15858C47}" type="datetimeFigureOut">
              <a:rPr lang="el-GR" smtClean="0"/>
              <a:pPr/>
              <a:t>11/4/2025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96F9-FDCF-43BA-8877-B82F36C7FBF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EF96-17CC-4032-AF96-795A15858C47}" type="datetimeFigureOut">
              <a:rPr lang="el-GR" smtClean="0"/>
              <a:pPr/>
              <a:t>11/4/2025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96F9-FDCF-43BA-8877-B82F36C7FBF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1EF96-17CC-4032-AF96-795A15858C47}" type="datetimeFigureOut">
              <a:rPr lang="el-GR" smtClean="0"/>
              <a:pPr/>
              <a:t>11/4/2025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996F9-FDCF-43BA-8877-B82F36C7FBF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RISPOSTE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Esercizi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Grammatica</a:t>
            </a:r>
            <a:r>
              <a:rPr lang="en-US" dirty="0"/>
              <a:t> </a:t>
            </a:r>
            <a:r>
              <a:rPr lang="en-US" dirty="0" err="1"/>
              <a:t>Italiana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Esercizio</a:t>
            </a:r>
            <a:r>
              <a:rPr lang="en-US" dirty="0"/>
              <a:t> 10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429288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Digrammi</a:t>
            </a:r>
            <a:r>
              <a:rPr lang="en-US" dirty="0"/>
              <a:t>: </a:t>
            </a:r>
            <a:r>
              <a:rPr lang="en-US" dirty="0" err="1"/>
              <a:t>gl</a:t>
            </a:r>
            <a:r>
              <a:rPr lang="en-US" dirty="0"/>
              <a:t>/</a:t>
            </a:r>
            <a:r>
              <a:rPr lang="en-US" dirty="0" err="1"/>
              <a:t>gn</a:t>
            </a:r>
            <a:r>
              <a:rPr lang="en-US" dirty="0"/>
              <a:t>/sc/</a:t>
            </a:r>
            <a:r>
              <a:rPr lang="en-US" dirty="0" err="1"/>
              <a:t>ch</a:t>
            </a:r>
            <a:r>
              <a:rPr lang="en-US" dirty="0"/>
              <a:t>/</a:t>
            </a:r>
            <a:r>
              <a:rPr lang="en-US" dirty="0" err="1"/>
              <a:t>gh</a:t>
            </a:r>
            <a:r>
              <a:rPr lang="en-US" dirty="0"/>
              <a:t>/</a:t>
            </a:r>
            <a:r>
              <a:rPr lang="en-US" dirty="0" err="1"/>
              <a:t>ci</a:t>
            </a:r>
            <a:r>
              <a:rPr lang="en-US" dirty="0"/>
              <a:t>/</a:t>
            </a:r>
            <a:r>
              <a:rPr lang="en-US" dirty="0" err="1"/>
              <a:t>gi</a:t>
            </a:r>
            <a:r>
              <a:rPr lang="en-US" dirty="0"/>
              <a:t>/</a:t>
            </a:r>
          </a:p>
          <a:p>
            <a:pPr lvl="1"/>
            <a:r>
              <a:rPr lang="en-US" dirty="0" err="1"/>
              <a:t>figli</a:t>
            </a:r>
            <a:endParaRPr lang="en-US" dirty="0"/>
          </a:p>
          <a:p>
            <a:pPr lvl="1"/>
            <a:r>
              <a:rPr lang="en-US" dirty="0" err="1"/>
              <a:t>agli</a:t>
            </a:r>
            <a:endParaRPr lang="en-US" dirty="0"/>
          </a:p>
          <a:p>
            <a:pPr lvl="1"/>
            <a:r>
              <a:rPr lang="en-US" dirty="0" err="1"/>
              <a:t>scegli</a:t>
            </a:r>
            <a:endParaRPr lang="en-US" dirty="0"/>
          </a:p>
          <a:p>
            <a:pPr lvl="1"/>
            <a:r>
              <a:rPr lang="en-US" dirty="0" err="1"/>
              <a:t>gnocco</a:t>
            </a:r>
            <a:endParaRPr lang="en-US" dirty="0"/>
          </a:p>
          <a:p>
            <a:pPr lvl="1"/>
            <a:r>
              <a:rPr lang="en-US" dirty="0" err="1"/>
              <a:t>degnare</a:t>
            </a:r>
            <a:endParaRPr lang="en-US" dirty="0"/>
          </a:p>
          <a:p>
            <a:pPr lvl="1"/>
            <a:r>
              <a:rPr lang="en-US" dirty="0" err="1"/>
              <a:t>ognuno</a:t>
            </a:r>
            <a:endParaRPr lang="en-US" dirty="0"/>
          </a:p>
          <a:p>
            <a:pPr lvl="1"/>
            <a:r>
              <a:rPr lang="en-US" dirty="0" err="1"/>
              <a:t>pesce</a:t>
            </a:r>
            <a:endParaRPr lang="en-US" dirty="0"/>
          </a:p>
          <a:p>
            <a:pPr lvl="1"/>
            <a:r>
              <a:rPr lang="en-US" dirty="0" err="1"/>
              <a:t>uscita</a:t>
            </a:r>
            <a:endParaRPr lang="en-US" dirty="0"/>
          </a:p>
          <a:p>
            <a:pPr lvl="1"/>
            <a:r>
              <a:rPr lang="en-US" dirty="0" err="1"/>
              <a:t>scendo</a:t>
            </a:r>
            <a:endParaRPr lang="en-US" dirty="0"/>
          </a:p>
          <a:p>
            <a:pPr lvl="1"/>
            <a:r>
              <a:rPr lang="en-US" dirty="0" err="1"/>
              <a:t>chiunque</a:t>
            </a:r>
            <a:endParaRPr lang="en-US" dirty="0"/>
          </a:p>
          <a:p>
            <a:pPr lvl="1"/>
            <a:r>
              <a:rPr lang="en-US" dirty="0" err="1"/>
              <a:t>poche</a:t>
            </a:r>
            <a:endParaRPr lang="en-US" dirty="0"/>
          </a:p>
          <a:p>
            <a:pPr lvl="1"/>
            <a:r>
              <a:rPr lang="en-US" dirty="0" err="1"/>
              <a:t>righe</a:t>
            </a:r>
            <a:endParaRPr lang="en-US" dirty="0"/>
          </a:p>
          <a:p>
            <a:pPr lvl="1"/>
            <a:r>
              <a:rPr lang="en-US" dirty="0"/>
              <a:t>ghetto</a:t>
            </a:r>
          </a:p>
          <a:p>
            <a:pPr lvl="1"/>
            <a:r>
              <a:rPr lang="en-US" dirty="0"/>
              <a:t>ciao</a:t>
            </a:r>
          </a:p>
          <a:p>
            <a:pPr lvl="1"/>
            <a:r>
              <a:rPr lang="en-US" dirty="0" err="1"/>
              <a:t>giorno</a:t>
            </a:r>
            <a:endParaRPr lang="en-US" dirty="0"/>
          </a:p>
          <a:p>
            <a:pPr lvl="1"/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Esercizio</a:t>
            </a:r>
            <a:r>
              <a:rPr lang="en-US" dirty="0"/>
              <a:t> 3a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 numCol="2">
            <a:normAutofit fontScale="70000" lnSpcReduction="20000"/>
          </a:bodyPr>
          <a:lstStyle/>
          <a:p>
            <a:r>
              <a:rPr lang="it-IT" dirty="0"/>
              <a:t>[΄bɛllo]</a:t>
            </a:r>
            <a:endParaRPr lang="el-GR" dirty="0"/>
          </a:p>
          <a:p>
            <a:r>
              <a:rPr lang="it-IT" dirty="0"/>
              <a:t>['libro]</a:t>
            </a:r>
            <a:endParaRPr lang="el-GR" dirty="0"/>
          </a:p>
          <a:p>
            <a:r>
              <a:rPr lang="it-IT" dirty="0"/>
              <a:t>['kɔpja]</a:t>
            </a:r>
            <a:endParaRPr lang="el-GR" dirty="0"/>
          </a:p>
          <a:p>
            <a:r>
              <a:rPr lang="it-IT" dirty="0"/>
              <a:t>[kompro'messo]</a:t>
            </a:r>
            <a:endParaRPr lang="el-GR" dirty="0"/>
          </a:p>
          <a:p>
            <a:r>
              <a:rPr lang="it-IT" dirty="0"/>
              <a:t>['fjakko]</a:t>
            </a:r>
            <a:endParaRPr lang="el-GR" dirty="0"/>
          </a:p>
          <a:p>
            <a:r>
              <a:rPr lang="it-IT" dirty="0"/>
              <a:t>['pɛska]</a:t>
            </a:r>
            <a:endParaRPr lang="el-GR" dirty="0"/>
          </a:p>
          <a:p>
            <a:r>
              <a:rPr lang="it-IT" dirty="0"/>
              <a:t>['peska]</a:t>
            </a:r>
            <a:endParaRPr lang="el-GR" dirty="0"/>
          </a:p>
          <a:p>
            <a:r>
              <a:rPr lang="it-IT" dirty="0"/>
              <a:t>[pleni'lunjo]</a:t>
            </a:r>
            <a:endParaRPr lang="el-GR" dirty="0"/>
          </a:p>
          <a:p>
            <a:r>
              <a:rPr lang="it-IT" dirty="0"/>
              <a:t>[bu'dʒardo]</a:t>
            </a:r>
            <a:endParaRPr lang="el-GR" dirty="0"/>
          </a:p>
          <a:p>
            <a:r>
              <a:rPr lang="it-IT" dirty="0"/>
              <a:t>['alg</a:t>
            </a:r>
            <a:r>
              <a:rPr lang="en-US" dirty="0"/>
              <a:t>e</a:t>
            </a:r>
            <a:r>
              <a:rPr lang="it-IT" dirty="0"/>
              <a:t>]</a:t>
            </a:r>
            <a:endParaRPr lang="el-GR" dirty="0"/>
          </a:p>
          <a:p>
            <a:r>
              <a:rPr lang="it-IT" dirty="0"/>
              <a:t>['skalo]   </a:t>
            </a:r>
          </a:p>
          <a:p>
            <a:r>
              <a:rPr lang="it-IT" dirty="0"/>
              <a:t>[ska'lo]</a:t>
            </a:r>
            <a:endParaRPr lang="el-GR" dirty="0"/>
          </a:p>
          <a:p>
            <a:r>
              <a:rPr lang="it-IT" dirty="0"/>
              <a:t>[dizeɲ'ɲamo]</a:t>
            </a:r>
            <a:endParaRPr lang="el-GR" dirty="0"/>
          </a:p>
          <a:p>
            <a:r>
              <a:rPr lang="it-IT" dirty="0"/>
              <a:t>[di'zeɲɲano]</a:t>
            </a:r>
            <a:endParaRPr lang="el-GR" dirty="0"/>
          </a:p>
          <a:p>
            <a:r>
              <a:rPr lang="it-IT" dirty="0"/>
              <a:t>['sɔja] </a:t>
            </a:r>
          </a:p>
          <a:p>
            <a:r>
              <a:rPr lang="it-IT" dirty="0"/>
              <a:t>['ʃɔkko]</a:t>
            </a:r>
          </a:p>
          <a:p>
            <a:r>
              <a:rPr lang="it-IT" dirty="0"/>
              <a:t>['kɔzmo]</a:t>
            </a:r>
            <a:endParaRPr lang="el-GR" dirty="0"/>
          </a:p>
          <a:p>
            <a:r>
              <a:rPr lang="it-IT" dirty="0"/>
              <a:t>[gli'tʃine] </a:t>
            </a:r>
          </a:p>
          <a:p>
            <a:r>
              <a:rPr lang="it-IT" dirty="0"/>
              <a:t> [glu'kɔzjo]</a:t>
            </a:r>
            <a:endParaRPr lang="el-GR" dirty="0"/>
          </a:p>
          <a:p>
            <a:r>
              <a:rPr lang="it-IT" dirty="0"/>
              <a:t>['aʎʎo] </a:t>
            </a:r>
          </a:p>
          <a:p>
            <a:r>
              <a:rPr lang="it-IT" dirty="0"/>
              <a:t>[tʃiviliddzat'tsjone]</a:t>
            </a:r>
            <a:endParaRPr lang="el-GR" dirty="0"/>
          </a:p>
          <a:p>
            <a:r>
              <a:rPr lang="it-IT" dirty="0"/>
              <a:t>[addʒorna'mɛnto]</a:t>
            </a:r>
          </a:p>
          <a:p>
            <a:r>
              <a:rPr lang="it-IT" dirty="0"/>
              <a:t>['si  'o 'no]</a:t>
            </a:r>
            <a:endParaRPr lang="el-GR" dirty="0"/>
          </a:p>
          <a:p>
            <a:r>
              <a:rPr lang="it-IT" dirty="0"/>
              <a:t>['la tʃit'ta di 'roma]</a:t>
            </a:r>
            <a:endParaRPr lang="el-GR" dirty="0"/>
          </a:p>
          <a:p>
            <a:r>
              <a:rPr lang="it-IT" dirty="0"/>
              <a:t>[an'djamo ar'roma]</a:t>
            </a:r>
            <a:endParaRPr lang="el-GR" dirty="0"/>
          </a:p>
          <a:p>
            <a:r>
              <a:rPr lang="it-IT" dirty="0"/>
              <a:t>['vide 'tutto]</a:t>
            </a:r>
            <a:endParaRPr lang="el-GR" dirty="0"/>
          </a:p>
          <a:p>
            <a:r>
              <a:rPr lang="it-IT" dirty="0"/>
              <a:t>[ka'pi t'tutto]</a:t>
            </a:r>
            <a:endParaRPr lang="el-GR" dirty="0"/>
          </a:p>
          <a:p>
            <a:r>
              <a:rPr lang="it-IT" dirty="0"/>
              <a:t>[zbaʎ'ʎando sim'para]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Esercizio</a:t>
            </a:r>
            <a:r>
              <a:rPr lang="en-US" dirty="0"/>
              <a:t> 3b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['ɔ 'un a'miko ke 'ama 'molto ʎi ani'mali]</a:t>
            </a:r>
            <a:endParaRPr lang="el-GR" dirty="0"/>
          </a:p>
          <a:p>
            <a:r>
              <a:rPr lang="it-IT" dirty="0"/>
              <a:t>['si 'mize ak'korrere ap'pju n'non 'posso]</a:t>
            </a:r>
            <a:endParaRPr lang="el-GR" dirty="0"/>
          </a:p>
          <a:p>
            <a:r>
              <a:rPr lang="it-IT" dirty="0"/>
              <a:t>['mio 'fiʎʎo stallavo'rando]</a:t>
            </a:r>
            <a:endParaRPr lang="el-GR" dirty="0"/>
          </a:p>
          <a:p>
            <a:r>
              <a:rPr lang="it-IT" dirty="0"/>
              <a:t>['jɛri 'non 'sono uʃ'ʃito di 'kaza]</a:t>
            </a:r>
            <a:endParaRPr lang="el-GR" dirty="0"/>
          </a:p>
          <a:p>
            <a:r>
              <a:rPr lang="it-IT" dirty="0"/>
              <a:t>['sɛj 'tʃɛrto ke l'lui 'non 'sia 'kwi]?</a:t>
            </a:r>
            <a:endParaRPr lang="el-GR" dirty="0"/>
          </a:p>
          <a:p>
            <a:r>
              <a:rPr lang="it-IT" dirty="0"/>
              <a:t>['ai 'prɔprio ra'dʒone]</a:t>
            </a:r>
            <a:endParaRPr lang="el-GR" dirty="0"/>
          </a:p>
          <a:p>
            <a:r>
              <a:rPr lang="it-IT" dirty="0"/>
              <a:t>['ɛ dif'fitʃile ri'spondere 'kon pretʃi'zjone ak'kwesta do'manda]</a:t>
            </a:r>
            <a:endParaRPr lang="el-GR" dirty="0"/>
          </a:p>
          <a:p>
            <a:r>
              <a:rPr lang="it-IT" dirty="0"/>
              <a:t>['ke ppat'tsia uʃ'ʃire kon 'kwesto 'freddo]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/>
          <a:lstStyle/>
          <a:p>
            <a:r>
              <a:rPr lang="en-US" dirty="0" err="1"/>
              <a:t>Esercizio</a:t>
            </a:r>
            <a:r>
              <a:rPr lang="en-US" dirty="0"/>
              <a:t> 4a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92933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it-IT" sz="4400" b="1" dirty="0"/>
              <a:t>Dittongo discendete/semivocale</a:t>
            </a:r>
            <a:endParaRPr lang="it-IT" sz="4400" dirty="0"/>
          </a:p>
          <a:p>
            <a:r>
              <a:rPr lang="it-IT" sz="4400" dirty="0"/>
              <a:t>[‘maj]</a:t>
            </a:r>
          </a:p>
          <a:p>
            <a:r>
              <a:rPr lang="it-IT" sz="4400" dirty="0"/>
              <a:t>[‘pawza]</a:t>
            </a:r>
          </a:p>
          <a:p>
            <a:r>
              <a:rPr lang="it-IT" sz="4400" dirty="0"/>
              <a:t>[‘mawro]</a:t>
            </a:r>
          </a:p>
          <a:p>
            <a:r>
              <a:rPr lang="it-IT" sz="4400" dirty="0"/>
              <a:t>[‘bɛj]</a:t>
            </a:r>
          </a:p>
          <a:p>
            <a:r>
              <a:rPr lang="it-IT" sz="4400" dirty="0"/>
              <a:t>[‘pɔj]</a:t>
            </a:r>
          </a:p>
          <a:p>
            <a:r>
              <a:rPr lang="it-IT" sz="4400" dirty="0"/>
              <a:t>[ɛw’ropa]</a:t>
            </a:r>
          </a:p>
          <a:p>
            <a:pPr>
              <a:buNone/>
            </a:pPr>
            <a:r>
              <a:rPr lang="it-IT" sz="4400" dirty="0"/>
              <a:t> </a:t>
            </a:r>
          </a:p>
          <a:p>
            <a:pPr>
              <a:buNone/>
            </a:pPr>
            <a:r>
              <a:rPr lang="it-IT" sz="4400" b="1" dirty="0"/>
              <a:t>Dittongo ascendete/semiconsonante</a:t>
            </a:r>
            <a:endParaRPr lang="it-IT" sz="4400" dirty="0"/>
          </a:p>
          <a:p>
            <a:r>
              <a:rPr lang="it-IT" sz="4400" dirty="0"/>
              <a:t>[pj’ano]</a:t>
            </a:r>
          </a:p>
          <a:p>
            <a:r>
              <a:rPr lang="it-IT" sz="4400" dirty="0"/>
              <a:t>[vj’eni]</a:t>
            </a:r>
          </a:p>
          <a:p>
            <a:r>
              <a:rPr lang="it-IT" sz="4400" dirty="0"/>
              <a:t>[pj’ɔve]</a:t>
            </a:r>
          </a:p>
          <a:p>
            <a:r>
              <a:rPr lang="it-IT" sz="4400" dirty="0"/>
              <a:t>[kj’ɔdo]</a:t>
            </a:r>
          </a:p>
          <a:p>
            <a:r>
              <a:rPr lang="it-IT" sz="4400" dirty="0"/>
              <a:t>[gwar’dare]</a:t>
            </a:r>
          </a:p>
          <a:p>
            <a:r>
              <a:rPr lang="it-IT" sz="4400" dirty="0"/>
              <a:t>[kw’ɔko]</a:t>
            </a:r>
          </a:p>
          <a:p>
            <a:r>
              <a:rPr lang="it-IT" sz="4400" dirty="0"/>
              <a:t>[sj’</a:t>
            </a:r>
            <a:r>
              <a:rPr lang="el-GR" sz="4400" dirty="0"/>
              <a:t>ε</a:t>
            </a:r>
            <a:r>
              <a:rPr lang="en-US" sz="4400" dirty="0" err="1"/>
              <a:t>te</a:t>
            </a:r>
            <a:r>
              <a:rPr lang="en-US" sz="4400" dirty="0"/>
              <a:t>]</a:t>
            </a:r>
            <a:endParaRPr lang="it-IT" sz="4400" dirty="0"/>
          </a:p>
          <a:p>
            <a:endParaRPr lang="en-US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Esercizio</a:t>
            </a:r>
            <a:r>
              <a:rPr lang="en-US" dirty="0"/>
              <a:t> 4b</a:t>
            </a:r>
            <a:r>
              <a:rPr lang="el-GR" dirty="0"/>
              <a:t>/5</a:t>
            </a:r>
            <a:r>
              <a:rPr lang="en-US" dirty="0"/>
              <a:t>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u="sng" dirty="0" err="1"/>
              <a:t>Risposta</a:t>
            </a:r>
            <a:r>
              <a:rPr lang="en-US" u="sng" dirty="0"/>
              <a:t> 4b</a:t>
            </a:r>
            <a:r>
              <a:rPr lang="en-US" dirty="0"/>
              <a:t>: </a:t>
            </a:r>
            <a:r>
              <a:rPr lang="en-US" dirty="0" err="1"/>
              <a:t>teatro</a:t>
            </a:r>
            <a:r>
              <a:rPr lang="en-US" dirty="0"/>
              <a:t>, </a:t>
            </a:r>
            <a:r>
              <a:rPr lang="en-US" dirty="0" err="1"/>
              <a:t>paura</a:t>
            </a:r>
            <a:r>
              <a:rPr lang="en-US" dirty="0"/>
              <a:t>, </a:t>
            </a:r>
            <a:r>
              <a:rPr lang="en-US" dirty="0" err="1"/>
              <a:t>poeta,riavere</a:t>
            </a:r>
            <a:r>
              <a:rPr lang="en-US" dirty="0"/>
              <a:t>, </a:t>
            </a:r>
            <a:r>
              <a:rPr lang="en-US" dirty="0" err="1"/>
              <a:t>mormorio</a:t>
            </a:r>
            <a:r>
              <a:rPr lang="en-US" dirty="0"/>
              <a:t>, </a:t>
            </a:r>
            <a:r>
              <a:rPr lang="en-US" dirty="0" err="1"/>
              <a:t>bue</a:t>
            </a:r>
            <a:r>
              <a:rPr lang="en-US" dirty="0"/>
              <a:t>, </a:t>
            </a:r>
            <a:r>
              <a:rPr lang="en-US" dirty="0" err="1"/>
              <a:t>triangolo</a:t>
            </a:r>
            <a:r>
              <a:rPr lang="en-US" dirty="0"/>
              <a:t>, soave, </a:t>
            </a:r>
            <a:r>
              <a:rPr lang="en-US" dirty="0" err="1"/>
              <a:t>riarso</a:t>
            </a:r>
            <a:r>
              <a:rPr lang="en-US" dirty="0"/>
              <a:t>, </a:t>
            </a:r>
            <a:r>
              <a:rPr lang="en-US" dirty="0" err="1"/>
              <a:t>giugno</a:t>
            </a:r>
            <a:r>
              <a:rPr lang="en-US" dirty="0"/>
              <a:t>.</a:t>
            </a:r>
            <a:endParaRPr lang="el-GR" dirty="0"/>
          </a:p>
          <a:p>
            <a:pPr marL="514350" indent="-514350">
              <a:buNone/>
            </a:pPr>
            <a:r>
              <a:rPr lang="en-US" u="sng" dirty="0" err="1"/>
              <a:t>Risposta</a:t>
            </a:r>
            <a:r>
              <a:rPr lang="en-US" u="sng" dirty="0"/>
              <a:t> 5</a:t>
            </a:r>
            <a:r>
              <a:rPr lang="en-US" dirty="0"/>
              <a:t>: </a:t>
            </a:r>
            <a:r>
              <a:rPr lang="en-US" dirty="0" err="1"/>
              <a:t>paese</a:t>
            </a:r>
            <a:r>
              <a:rPr lang="en-US" dirty="0"/>
              <a:t>, </a:t>
            </a:r>
            <a:r>
              <a:rPr lang="en-US" dirty="0" err="1"/>
              <a:t>corteo</a:t>
            </a:r>
            <a:r>
              <a:rPr lang="en-US" dirty="0"/>
              <a:t>, </a:t>
            </a:r>
            <a:r>
              <a:rPr lang="en-US" dirty="0" err="1"/>
              <a:t>spia,biennio</a:t>
            </a:r>
            <a:r>
              <a:rPr lang="en-US" dirty="0"/>
              <a:t>, </a:t>
            </a:r>
            <a:r>
              <a:rPr lang="en-US" dirty="0" err="1"/>
              <a:t>riavere</a:t>
            </a:r>
            <a:endParaRPr lang="en-US" dirty="0"/>
          </a:p>
          <a:p>
            <a:pPr>
              <a:buNone/>
            </a:pPr>
            <a:endParaRPr lang="en-US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Esercizio</a:t>
            </a:r>
            <a:r>
              <a:rPr lang="en-US" dirty="0"/>
              <a:t> 7a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 numCol="2">
            <a:normAutofit/>
          </a:bodyPr>
          <a:lstStyle/>
          <a:p>
            <a:r>
              <a:rPr lang="it-IT" sz="3400" b="1" dirty="0"/>
              <a:t>Omografi</a:t>
            </a:r>
          </a:p>
          <a:p>
            <a:pPr lvl="1"/>
            <a:endParaRPr lang="it-IT" sz="3400" dirty="0"/>
          </a:p>
          <a:p>
            <a:pPr lvl="1"/>
            <a:endParaRPr lang="it-IT" sz="3400" dirty="0"/>
          </a:p>
          <a:p>
            <a:pPr lvl="1"/>
            <a:endParaRPr lang="it-IT" sz="3400" dirty="0"/>
          </a:p>
          <a:p>
            <a:pPr lvl="1"/>
            <a:endParaRPr lang="it-IT" sz="3400" dirty="0"/>
          </a:p>
          <a:p>
            <a:pPr lvl="1">
              <a:buNone/>
            </a:pPr>
            <a:endParaRPr lang="it-IT" sz="3400" dirty="0"/>
          </a:p>
          <a:p>
            <a:pPr lvl="1"/>
            <a:endParaRPr lang="it-IT" sz="3400" dirty="0"/>
          </a:p>
          <a:p>
            <a:pPr lvl="1"/>
            <a:endParaRPr lang="it-IT" dirty="0"/>
          </a:p>
          <a:p>
            <a:pPr lvl="1"/>
            <a:endParaRPr lang="it-IT" dirty="0"/>
          </a:p>
          <a:p>
            <a:endParaRPr lang="el-GR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857224" y="1928802"/>
          <a:ext cx="7215238" cy="4214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76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76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8316">
                <a:tc>
                  <a:txBody>
                    <a:bodyPr/>
                    <a:lstStyle/>
                    <a:p>
                      <a:r>
                        <a:rPr lang="en-US" dirty="0" err="1"/>
                        <a:t>aperte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chiuse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316">
                <a:tc>
                  <a:txBody>
                    <a:bodyPr/>
                    <a:lstStyle/>
                    <a:p>
                      <a:r>
                        <a:rPr lang="en-US" dirty="0" err="1"/>
                        <a:t>colto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da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cogliere</a:t>
                      </a:r>
                      <a:r>
                        <a:rPr lang="en-US" baseline="0" dirty="0"/>
                        <a:t>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colto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istruito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316">
                <a:tc>
                  <a:txBody>
                    <a:bodyPr/>
                    <a:lstStyle/>
                    <a:p>
                      <a:r>
                        <a:rPr lang="en-US" dirty="0" err="1"/>
                        <a:t>botte</a:t>
                      </a:r>
                      <a:r>
                        <a:rPr lang="en-US" dirty="0"/>
                        <a:t> ( </a:t>
                      </a:r>
                      <a:r>
                        <a:rPr lang="en-US" dirty="0" err="1"/>
                        <a:t>colpi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botte</a:t>
                      </a:r>
                      <a:r>
                        <a:rPr lang="en-US" dirty="0"/>
                        <a:t> ( </a:t>
                      </a:r>
                      <a:r>
                        <a:rPr lang="en-US" dirty="0" err="1"/>
                        <a:t>recipiente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316">
                <a:tc>
                  <a:txBody>
                    <a:bodyPr/>
                    <a:lstStyle/>
                    <a:p>
                      <a:r>
                        <a:rPr lang="en-US" dirty="0" err="1"/>
                        <a:t>venti</a:t>
                      </a:r>
                      <a:r>
                        <a:rPr lang="en-US" dirty="0"/>
                        <a:t> (pl. </a:t>
                      </a:r>
                      <a:r>
                        <a:rPr lang="en-US" dirty="0" err="1"/>
                        <a:t>vento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venti</a:t>
                      </a:r>
                      <a:r>
                        <a:rPr lang="en-US" dirty="0"/>
                        <a:t> (20)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316">
                <a:tc>
                  <a:txBody>
                    <a:bodyPr/>
                    <a:lstStyle/>
                    <a:p>
                      <a:r>
                        <a:rPr lang="en-US" dirty="0" err="1"/>
                        <a:t>messe</a:t>
                      </a:r>
                      <a:r>
                        <a:rPr lang="en-US" dirty="0"/>
                        <a:t> ( </a:t>
                      </a:r>
                      <a:r>
                        <a:rPr lang="en-US" dirty="0" err="1"/>
                        <a:t>abbondanza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messe</a:t>
                      </a:r>
                      <a:r>
                        <a:rPr lang="en-US" dirty="0"/>
                        <a:t> ( pl. </a:t>
                      </a:r>
                      <a:r>
                        <a:rPr lang="en-US" dirty="0" err="1"/>
                        <a:t>messa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316">
                <a:tc>
                  <a:txBody>
                    <a:bodyPr/>
                    <a:lstStyle/>
                    <a:p>
                      <a:r>
                        <a:rPr lang="en-US" dirty="0" err="1"/>
                        <a:t>foro</a:t>
                      </a:r>
                      <a:r>
                        <a:rPr lang="en-US" dirty="0"/>
                        <a:t> (forum, </a:t>
                      </a:r>
                      <a:r>
                        <a:rPr lang="en-US" dirty="0" err="1"/>
                        <a:t>insieme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foro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bucco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316">
                <a:tc>
                  <a:txBody>
                    <a:bodyPr/>
                    <a:lstStyle/>
                    <a:p>
                      <a:r>
                        <a:rPr lang="en-US" dirty="0" err="1"/>
                        <a:t>legge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leggere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legge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leggislatura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8316">
                <a:tc>
                  <a:txBody>
                    <a:bodyPr/>
                    <a:lstStyle/>
                    <a:p>
                      <a:r>
                        <a:rPr lang="en-US" dirty="0" err="1"/>
                        <a:t>posta</a:t>
                      </a:r>
                      <a:r>
                        <a:rPr lang="en-US" dirty="0"/>
                        <a:t> (per le </a:t>
                      </a:r>
                      <a:r>
                        <a:rPr lang="en-US" dirty="0" err="1"/>
                        <a:t>lettere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posta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porre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8316">
                <a:tc>
                  <a:txBody>
                    <a:bodyPr/>
                    <a:lstStyle/>
                    <a:p>
                      <a:r>
                        <a:rPr lang="en-US" dirty="0" err="1"/>
                        <a:t>affetto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affezione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affetto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affettare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Esercizio</a:t>
            </a:r>
            <a:r>
              <a:rPr lang="en-US" dirty="0"/>
              <a:t> 7b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400" b="1" dirty="0"/>
              <a:t>Omofoni </a:t>
            </a:r>
            <a:r>
              <a:rPr lang="en-US" sz="3400" b="1" dirty="0"/>
              <a:t>(</a:t>
            </a:r>
            <a:r>
              <a:rPr lang="it-IT" sz="3400" b="1" dirty="0"/>
              <a:t>e omografi)</a:t>
            </a:r>
          </a:p>
          <a:p>
            <a:endParaRPr lang="el-GR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1000100" y="2214554"/>
          <a:ext cx="7429552" cy="442916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7147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47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2651">
                <a:tc>
                  <a:txBody>
                    <a:bodyPr/>
                    <a:lstStyle/>
                    <a:p>
                      <a:r>
                        <a:rPr lang="en-US" b="0" dirty="0" err="1"/>
                        <a:t>importi</a:t>
                      </a:r>
                      <a:r>
                        <a:rPr lang="en-US" b="0" dirty="0"/>
                        <a:t> (pl. </a:t>
                      </a:r>
                      <a:r>
                        <a:rPr lang="en-US" b="0" dirty="0" err="1"/>
                        <a:t>importo</a:t>
                      </a:r>
                      <a:r>
                        <a:rPr lang="en-US" b="0" dirty="0"/>
                        <a:t>)</a:t>
                      </a:r>
                      <a:endParaRPr lang="el-G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err="1"/>
                        <a:t>importi</a:t>
                      </a:r>
                      <a:r>
                        <a:rPr lang="en-US" b="0" dirty="0"/>
                        <a:t> (</a:t>
                      </a:r>
                      <a:r>
                        <a:rPr lang="en-US" b="0" dirty="0" err="1"/>
                        <a:t>da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importare</a:t>
                      </a:r>
                      <a:r>
                        <a:rPr lang="en-US" b="0" dirty="0"/>
                        <a:t>)</a:t>
                      </a:r>
                      <a:endParaRPr lang="el-G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651">
                <a:tc>
                  <a:txBody>
                    <a:bodyPr/>
                    <a:lstStyle/>
                    <a:p>
                      <a:r>
                        <a:rPr lang="en-US" dirty="0"/>
                        <a:t>canto (canzone)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canto (cantina)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651">
                <a:tc>
                  <a:txBody>
                    <a:bodyPr/>
                    <a:lstStyle/>
                    <a:p>
                      <a:r>
                        <a:rPr lang="en-US" dirty="0" err="1"/>
                        <a:t>vaglio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setaccio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vaglio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controllo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dettagliato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651">
                <a:tc>
                  <a:txBody>
                    <a:bodyPr/>
                    <a:lstStyle/>
                    <a:p>
                      <a:r>
                        <a:rPr lang="en-US" dirty="0" err="1"/>
                        <a:t>conto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somma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pagare</a:t>
                      </a:r>
                      <a:r>
                        <a:rPr lang="en-US" dirty="0"/>
                        <a:t>)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conto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valore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stima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651">
                <a:tc>
                  <a:txBody>
                    <a:bodyPr/>
                    <a:lstStyle/>
                    <a:p>
                      <a:r>
                        <a:rPr lang="en-US" dirty="0" err="1"/>
                        <a:t>miglio</a:t>
                      </a:r>
                      <a:r>
                        <a:rPr lang="en-US" dirty="0"/>
                        <a:t> (unit</a:t>
                      </a:r>
                      <a:r>
                        <a:rPr lang="it-IT" dirty="0"/>
                        <a:t>à</a:t>
                      </a:r>
                      <a:r>
                        <a:rPr lang="it-IT" baseline="0" dirty="0"/>
                        <a:t> di </a:t>
                      </a:r>
                      <a:r>
                        <a:rPr lang="en-US" baseline="0" dirty="0" err="1"/>
                        <a:t>misura</a:t>
                      </a:r>
                      <a:r>
                        <a:rPr lang="en-US" baseline="0" dirty="0"/>
                        <a:t>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miglio (pietra miliare)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51">
                <a:tc>
                  <a:txBody>
                    <a:bodyPr/>
                    <a:lstStyle/>
                    <a:p>
                      <a:r>
                        <a:rPr lang="en-US" dirty="0" err="1"/>
                        <a:t>scopo</a:t>
                      </a:r>
                      <a:r>
                        <a:rPr lang="en-US" dirty="0"/>
                        <a:t> (fine)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scopo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bersaglio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651">
                <a:tc>
                  <a:txBody>
                    <a:bodyPr/>
                    <a:lstStyle/>
                    <a:p>
                      <a:r>
                        <a:rPr lang="en-US" dirty="0" err="1"/>
                        <a:t>tende</a:t>
                      </a:r>
                      <a:r>
                        <a:rPr lang="en-US" dirty="0"/>
                        <a:t> (pl. </a:t>
                      </a:r>
                      <a:r>
                        <a:rPr lang="en-US" dirty="0" err="1"/>
                        <a:t>tenda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tende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tendere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651">
                <a:tc>
                  <a:txBody>
                    <a:bodyPr/>
                    <a:lstStyle/>
                    <a:p>
                      <a:r>
                        <a:rPr lang="en-US" dirty="0" err="1"/>
                        <a:t>porta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porta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portare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2651">
                <a:tc>
                  <a:txBody>
                    <a:bodyPr/>
                    <a:lstStyle/>
                    <a:p>
                      <a:r>
                        <a:rPr lang="en-US" dirty="0" err="1"/>
                        <a:t>regno</a:t>
                      </a:r>
                      <a:r>
                        <a:rPr lang="en-US" dirty="0"/>
                        <a:t> (del r</a:t>
                      </a:r>
                      <a:r>
                        <a:rPr lang="it-IT" dirty="0"/>
                        <a:t>è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regno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regnare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2651">
                <a:tc>
                  <a:txBody>
                    <a:bodyPr/>
                    <a:lstStyle/>
                    <a:p>
                      <a:r>
                        <a:rPr lang="en-US" dirty="0" err="1"/>
                        <a:t>voglia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volont</a:t>
                      </a:r>
                      <a:r>
                        <a:rPr lang="it-IT" dirty="0"/>
                        <a:t>à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voglia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volere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2651">
                <a:tc>
                  <a:txBody>
                    <a:bodyPr/>
                    <a:lstStyle/>
                    <a:p>
                      <a:r>
                        <a:rPr lang="en-US" dirty="0" err="1"/>
                        <a:t>suola</a:t>
                      </a:r>
                      <a:r>
                        <a:rPr lang="el-GR" dirty="0"/>
                        <a:t> </a:t>
                      </a:r>
                      <a:r>
                        <a:rPr lang="el-GR" baseline="0" dirty="0"/>
                        <a:t> </a:t>
                      </a:r>
                      <a:r>
                        <a:rPr lang="en-US" baseline="0" dirty="0"/>
                        <a:t>(</a:t>
                      </a:r>
                      <a:r>
                        <a:rPr lang="en-US" baseline="0" dirty="0" err="1"/>
                        <a:t>della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scarpa</a:t>
                      </a:r>
                      <a:r>
                        <a:rPr lang="en-US" baseline="0" dirty="0"/>
                        <a:t>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suola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suolare</a:t>
                      </a:r>
                      <a:r>
                        <a:rPr lang="en-US" dirty="0"/>
                        <a:t>)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Esercizio</a:t>
            </a:r>
            <a:r>
              <a:rPr lang="en-US" dirty="0"/>
              <a:t> 8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/c/ e /g/ </a:t>
            </a:r>
            <a:r>
              <a:rPr lang="en-US" dirty="0" err="1"/>
              <a:t>velari</a:t>
            </a:r>
            <a:r>
              <a:rPr lang="en-US" dirty="0"/>
              <a:t>: [k] e [g]</a:t>
            </a:r>
          </a:p>
          <a:p>
            <a:pPr lvl="1"/>
            <a:r>
              <a:rPr lang="en-US" dirty="0"/>
              <a:t>[‘</a:t>
            </a:r>
            <a:r>
              <a:rPr lang="en-US" dirty="0" err="1"/>
              <a:t>kaza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[‘</a:t>
            </a:r>
            <a:r>
              <a:rPr lang="en-US" dirty="0" err="1"/>
              <a:t>gabbja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</a:t>
            </a:r>
            <a:r>
              <a:rPr lang="en-US" dirty="0" err="1"/>
              <a:t>g’rave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[‘</a:t>
            </a:r>
            <a:r>
              <a:rPr lang="en-US" dirty="0" err="1"/>
              <a:t>kɔrvo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[‘</a:t>
            </a:r>
            <a:r>
              <a:rPr lang="en-US" dirty="0" err="1"/>
              <a:t>gomito</a:t>
            </a:r>
            <a:r>
              <a:rPr lang="en-US" dirty="0"/>
              <a:t>]</a:t>
            </a:r>
          </a:p>
          <a:p>
            <a:r>
              <a:rPr lang="en-US" dirty="0"/>
              <a:t>/c/ e /g/ </a:t>
            </a:r>
            <a:r>
              <a:rPr lang="en-US" dirty="0" err="1"/>
              <a:t>palatali</a:t>
            </a:r>
            <a:r>
              <a:rPr lang="en-US" dirty="0"/>
              <a:t>: [</a:t>
            </a:r>
            <a:r>
              <a:rPr lang="en-US" dirty="0" err="1"/>
              <a:t>tʃ</a:t>
            </a:r>
            <a:r>
              <a:rPr lang="en-US" dirty="0"/>
              <a:t> ] e [</a:t>
            </a:r>
            <a:r>
              <a:rPr lang="en-US" dirty="0" err="1"/>
              <a:t>dʒ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</a:t>
            </a:r>
            <a:r>
              <a:rPr lang="en-US" dirty="0" err="1"/>
              <a:t>ka’mi</a:t>
            </a:r>
            <a:r>
              <a:rPr lang="en-US" dirty="0"/>
              <a:t> </a:t>
            </a:r>
            <a:r>
              <a:rPr lang="en-US" dirty="0" err="1"/>
              <a:t>tʃa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[‘</a:t>
            </a:r>
            <a:r>
              <a:rPr lang="en-US" dirty="0" err="1"/>
              <a:t>batʃo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[‘</a:t>
            </a:r>
            <a:r>
              <a:rPr lang="en-US" dirty="0" err="1"/>
              <a:t>tʃena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[‘</a:t>
            </a:r>
            <a:r>
              <a:rPr lang="en-US" dirty="0" err="1"/>
              <a:t>dʒakka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[‘</a:t>
            </a:r>
            <a:r>
              <a:rPr lang="en-US" dirty="0" err="1"/>
              <a:t>dʒ</a:t>
            </a:r>
            <a:r>
              <a:rPr lang="el-GR" dirty="0"/>
              <a:t>ε</a:t>
            </a:r>
            <a:r>
              <a:rPr lang="en-US" dirty="0" err="1"/>
              <a:t>sto</a:t>
            </a:r>
            <a:r>
              <a:rPr lang="en-US" dirty="0"/>
              <a:t>]</a:t>
            </a:r>
          </a:p>
          <a:p>
            <a:pPr lvl="1"/>
            <a:endParaRPr lang="en-US" dirty="0"/>
          </a:p>
          <a:p>
            <a:pPr lvl="1"/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Esercizio</a:t>
            </a:r>
            <a:r>
              <a:rPr lang="en-US" dirty="0"/>
              <a:t> 9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 numCol="2">
            <a:normAutofit fontScale="85000" lnSpcReduction="20000"/>
          </a:bodyPr>
          <a:lstStyle/>
          <a:p>
            <a:r>
              <a:rPr lang="en-US" dirty="0"/>
              <a:t>S </a:t>
            </a:r>
            <a:r>
              <a:rPr lang="en-US" dirty="0" err="1"/>
              <a:t>sonora</a:t>
            </a:r>
            <a:r>
              <a:rPr lang="en-US" dirty="0"/>
              <a:t> /z/</a:t>
            </a:r>
          </a:p>
          <a:p>
            <a:pPr lvl="1"/>
            <a:r>
              <a:rPr lang="en-US" dirty="0"/>
              <a:t>[‘</a:t>
            </a:r>
            <a:r>
              <a:rPr lang="en-US" dirty="0" err="1"/>
              <a:t>kaza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</a:t>
            </a:r>
            <a:r>
              <a:rPr lang="en-US" dirty="0" err="1"/>
              <a:t>pa’ese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[‘</a:t>
            </a:r>
            <a:r>
              <a:rPr lang="el-GR" dirty="0" err="1"/>
              <a:t>ε</a:t>
            </a:r>
            <a:r>
              <a:rPr lang="en-US" dirty="0" err="1"/>
              <a:t>zito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</a:t>
            </a:r>
            <a:r>
              <a:rPr lang="en-US" dirty="0" err="1"/>
              <a:t>kor’teze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</a:t>
            </a:r>
            <a:r>
              <a:rPr lang="en-US" dirty="0" err="1"/>
              <a:t>k’rizi</a:t>
            </a:r>
            <a:r>
              <a:rPr lang="en-US" dirty="0"/>
              <a:t>]</a:t>
            </a:r>
            <a:endParaRPr lang="el-GR" dirty="0"/>
          </a:p>
          <a:p>
            <a:r>
              <a:rPr lang="en-US" dirty="0"/>
              <a:t>S </a:t>
            </a:r>
            <a:r>
              <a:rPr lang="en-US" dirty="0" err="1"/>
              <a:t>sorda</a:t>
            </a:r>
            <a:r>
              <a:rPr lang="en-US" dirty="0"/>
              <a:t> /s/</a:t>
            </a:r>
          </a:p>
          <a:p>
            <a:pPr lvl="1"/>
            <a:r>
              <a:rPr lang="en-US" dirty="0"/>
              <a:t>[‘sale]</a:t>
            </a:r>
          </a:p>
          <a:p>
            <a:pPr lvl="1"/>
            <a:r>
              <a:rPr lang="en-US" dirty="0"/>
              <a:t>[</a:t>
            </a:r>
            <a:r>
              <a:rPr lang="en-US" dirty="0" err="1"/>
              <a:t>s’tile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</a:t>
            </a:r>
            <a:r>
              <a:rPr lang="en-US" dirty="0" err="1"/>
              <a:t>pas’sato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</a:t>
            </a:r>
            <a:r>
              <a:rPr lang="en-US" dirty="0" err="1"/>
              <a:t>men’sile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</a:t>
            </a:r>
            <a:r>
              <a:rPr lang="en-US" dirty="0" err="1"/>
              <a:t>ris’posta</a:t>
            </a:r>
            <a:r>
              <a:rPr lang="en-US" dirty="0"/>
              <a:t>]</a:t>
            </a:r>
          </a:p>
          <a:p>
            <a:r>
              <a:rPr lang="en-US" dirty="0"/>
              <a:t>Z </a:t>
            </a:r>
            <a:r>
              <a:rPr lang="en-US" dirty="0" err="1"/>
              <a:t>sonora</a:t>
            </a:r>
            <a:r>
              <a:rPr lang="en-US" dirty="0"/>
              <a:t> /</a:t>
            </a:r>
            <a:r>
              <a:rPr lang="en-US" dirty="0" err="1"/>
              <a:t>dz</a:t>
            </a:r>
            <a:r>
              <a:rPr lang="en-US" dirty="0"/>
              <a:t>/</a:t>
            </a:r>
          </a:p>
          <a:p>
            <a:pPr lvl="1"/>
            <a:r>
              <a:rPr lang="en-US" dirty="0"/>
              <a:t>[</a:t>
            </a:r>
            <a:r>
              <a:rPr lang="en-US" dirty="0" err="1"/>
              <a:t>o’ddzɔno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</a:t>
            </a:r>
            <a:r>
              <a:rPr lang="en-US" dirty="0" err="1"/>
              <a:t>tʃivilid’dzare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[‘</a:t>
            </a:r>
            <a:r>
              <a:rPr lang="en-US" dirty="0" err="1"/>
              <a:t>dzukkero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[‘</a:t>
            </a:r>
            <a:r>
              <a:rPr lang="en-US" dirty="0" err="1"/>
              <a:t>dzampa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</a:t>
            </a:r>
            <a:r>
              <a:rPr lang="en-US" dirty="0" err="1"/>
              <a:t>orga’niddza</a:t>
            </a:r>
            <a:r>
              <a:rPr lang="en-US" dirty="0"/>
              <a:t>]</a:t>
            </a:r>
          </a:p>
          <a:p>
            <a:r>
              <a:rPr lang="en-US" dirty="0"/>
              <a:t>Z </a:t>
            </a:r>
            <a:r>
              <a:rPr lang="en-US" dirty="0" err="1"/>
              <a:t>sorda</a:t>
            </a:r>
            <a:r>
              <a:rPr lang="en-US" dirty="0"/>
              <a:t> /</a:t>
            </a:r>
            <a:r>
              <a:rPr lang="en-US" dirty="0" err="1"/>
              <a:t>ts</a:t>
            </a:r>
            <a:r>
              <a:rPr lang="en-US" dirty="0"/>
              <a:t>/</a:t>
            </a:r>
          </a:p>
          <a:p>
            <a:pPr lvl="1"/>
            <a:r>
              <a:rPr lang="en-US" dirty="0"/>
              <a:t>[‘</a:t>
            </a:r>
            <a:r>
              <a:rPr lang="en-US" dirty="0" err="1"/>
              <a:t>pittsa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[‘</a:t>
            </a:r>
            <a:r>
              <a:rPr lang="en-US" dirty="0" err="1"/>
              <a:t>kalttsa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[‘</a:t>
            </a:r>
            <a:r>
              <a:rPr lang="en-US" dirty="0" err="1"/>
              <a:t>vittsjo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</a:t>
            </a:r>
            <a:r>
              <a:rPr lang="en-US" dirty="0" err="1"/>
              <a:t>al’ttsare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[</a:t>
            </a:r>
            <a:r>
              <a:rPr lang="en-US" dirty="0" err="1"/>
              <a:t>bel’lettsa</a:t>
            </a:r>
            <a:r>
              <a:rPr lang="en-US" dirty="0"/>
              <a:t>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637</Words>
  <Application>Microsoft Office PowerPoint</Application>
  <PresentationFormat>Προβολή στην οθόνη (4:3)</PresentationFormat>
  <Paragraphs>166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3" baseType="lpstr">
      <vt:lpstr>Arial</vt:lpstr>
      <vt:lpstr>Calibri</vt:lpstr>
      <vt:lpstr>Θέμα του Office</vt:lpstr>
      <vt:lpstr>RISPOSTE</vt:lpstr>
      <vt:lpstr>Esercizio 3a</vt:lpstr>
      <vt:lpstr>Esercizio 3b</vt:lpstr>
      <vt:lpstr>Esercizio 4a</vt:lpstr>
      <vt:lpstr>Esercizio 4b/5 </vt:lpstr>
      <vt:lpstr>Esercizio 7a</vt:lpstr>
      <vt:lpstr>Esercizio 7b</vt:lpstr>
      <vt:lpstr>Esercizio 8</vt:lpstr>
      <vt:lpstr>Esercizio 9</vt:lpstr>
      <vt:lpstr>Esercizio 10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RISPOSTE</dc:title>
  <dc:creator>Katerina</dc:creator>
  <cp:lastModifiedBy>Florou Katerina</cp:lastModifiedBy>
  <cp:revision>10</cp:revision>
  <dcterms:created xsi:type="dcterms:W3CDTF">2021-04-14T14:29:14Z</dcterms:created>
  <dcterms:modified xsi:type="dcterms:W3CDTF">2025-04-11T08:15:37Z</dcterms:modified>
</cp:coreProperties>
</file>