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61" r:id="rId5"/>
    <p:sldId id="260" r:id="rId6"/>
    <p:sldId id="259" r:id="rId7"/>
    <p:sldId id="258" r:id="rId8"/>
    <p:sldId id="263" r:id="rId9"/>
    <p:sldId id="264" r:id="rId10"/>
    <p:sldId id="265" r:id="rId11"/>
    <p:sldId id="266" r:id="rId12"/>
    <p:sldId id="267" r:id="rId13"/>
    <p:sldId id="268" r:id="rId14"/>
    <p:sldId id="270"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80" autoAdjust="0"/>
    <p:restoredTop sz="94660"/>
  </p:normalViewPr>
  <p:slideViewPr>
    <p:cSldViewPr>
      <p:cViewPr varScale="1">
        <p:scale>
          <a:sx n="88" d="100"/>
          <a:sy n="88" d="100"/>
        </p:scale>
        <p:origin x="-126" y="-33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8" name="7 - Τίτλος"/>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l-GR" smtClean="0"/>
              <a:t>Kλικ για επεξεργασία του τίτλου</a:t>
            </a:r>
            <a:endParaRPr kumimoji="0" lang="en-US"/>
          </a:p>
        </p:txBody>
      </p:sp>
      <p:sp>
        <p:nvSpPr>
          <p:cNvPr id="28" name="27 - Θέση ημερομηνίας"/>
          <p:cNvSpPr>
            <a:spLocks noGrp="1"/>
          </p:cNvSpPr>
          <p:nvPr>
            <p:ph type="dt" sz="half" idx="10"/>
          </p:nvPr>
        </p:nvSpPr>
        <p:spPr/>
        <p:txBody>
          <a:bodyPr/>
          <a:lstStyle/>
          <a:p>
            <a:fld id="{EB935C41-5409-4A00-B370-C69E6CB59AAD}" type="datetimeFigureOut">
              <a:rPr lang="en-US" smtClean="0"/>
              <a:pPr/>
              <a:t>3/30/2021</a:t>
            </a:fld>
            <a:endParaRPr lang="en-GB"/>
          </a:p>
        </p:txBody>
      </p:sp>
      <p:sp>
        <p:nvSpPr>
          <p:cNvPr id="17" name="16 - Θέση υποσέλιδου"/>
          <p:cNvSpPr>
            <a:spLocks noGrp="1"/>
          </p:cNvSpPr>
          <p:nvPr>
            <p:ph type="ftr" sz="quarter" idx="11"/>
          </p:nvPr>
        </p:nvSpPr>
        <p:spPr/>
        <p:txBody>
          <a:bodyPr/>
          <a:lstStyle/>
          <a:p>
            <a:endParaRPr lang="en-GB"/>
          </a:p>
        </p:txBody>
      </p:sp>
      <p:sp>
        <p:nvSpPr>
          <p:cNvPr id="29" name="28 - Θέση αριθμού διαφάνειας"/>
          <p:cNvSpPr>
            <a:spLocks noGrp="1"/>
          </p:cNvSpPr>
          <p:nvPr>
            <p:ph type="sldNum" sz="quarter" idx="12"/>
          </p:nvPr>
        </p:nvSpPr>
        <p:spPr/>
        <p:txBody>
          <a:bodyPr/>
          <a:lstStyle/>
          <a:p>
            <a:fld id="{08B7F12D-0B01-43D0-BBFC-98FD8B44ADE0}" type="slidenum">
              <a:rPr lang="en-GB" smtClean="0"/>
              <a:pPr/>
              <a:t>‹#›</a:t>
            </a:fld>
            <a:endParaRPr lang="en-GB"/>
          </a:p>
        </p:txBody>
      </p:sp>
      <p:sp>
        <p:nvSpPr>
          <p:cNvPr id="9" name="8 - Υπότιτλος"/>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idx="1"/>
          </p:nvPr>
        </p:nvSpPr>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EB935C41-5409-4A00-B370-C69E6CB59AAD}" type="datetimeFigureOut">
              <a:rPr lang="en-US" smtClean="0"/>
              <a:pPr/>
              <a:t>3/30/2021</a:t>
            </a:fld>
            <a:endParaRPr lang="en-GB"/>
          </a:p>
        </p:txBody>
      </p:sp>
      <p:sp>
        <p:nvSpPr>
          <p:cNvPr id="5" name="4 - Θέση υποσέλιδου"/>
          <p:cNvSpPr>
            <a:spLocks noGrp="1"/>
          </p:cNvSpPr>
          <p:nvPr>
            <p:ph type="ftr" sz="quarter" idx="11"/>
          </p:nvPr>
        </p:nvSpPr>
        <p:spPr/>
        <p:txBody>
          <a:bodyPr/>
          <a:lstStyle/>
          <a:p>
            <a:endParaRPr lang="en-GB"/>
          </a:p>
        </p:txBody>
      </p:sp>
      <p:sp>
        <p:nvSpPr>
          <p:cNvPr id="6" name="5 - Θέση αριθμού διαφάνειας"/>
          <p:cNvSpPr>
            <a:spLocks noGrp="1"/>
          </p:cNvSpPr>
          <p:nvPr>
            <p:ph type="sldNum" sz="quarter" idx="12"/>
          </p:nvPr>
        </p:nvSpPr>
        <p:spPr/>
        <p:txBody>
          <a:bodyPr/>
          <a:lstStyle/>
          <a:p>
            <a:fld id="{08B7F12D-0B01-43D0-BBFC-98FD8B44ADE0}"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3">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EB935C41-5409-4A00-B370-C69E6CB59AAD}" type="datetimeFigureOut">
              <a:rPr lang="en-US" smtClean="0"/>
              <a:pPr/>
              <a:t>3/30/2021</a:t>
            </a:fld>
            <a:endParaRPr lang="en-GB"/>
          </a:p>
        </p:txBody>
      </p:sp>
      <p:sp>
        <p:nvSpPr>
          <p:cNvPr id="5" name="4 - Θέση υποσέλιδου"/>
          <p:cNvSpPr>
            <a:spLocks noGrp="1"/>
          </p:cNvSpPr>
          <p:nvPr>
            <p:ph type="ftr" sz="quarter" idx="11"/>
          </p:nvPr>
        </p:nvSpPr>
        <p:spPr/>
        <p:txBody>
          <a:bodyPr/>
          <a:lstStyle/>
          <a:p>
            <a:endParaRPr lang="en-GB"/>
          </a:p>
        </p:txBody>
      </p:sp>
      <p:sp>
        <p:nvSpPr>
          <p:cNvPr id="6" name="5 - Θέση αριθμού διαφάνειας"/>
          <p:cNvSpPr>
            <a:spLocks noGrp="1"/>
          </p:cNvSpPr>
          <p:nvPr>
            <p:ph type="sldNum" sz="quarter" idx="12"/>
          </p:nvPr>
        </p:nvSpPr>
        <p:spPr>
          <a:xfrm>
            <a:off x="7924800" y="6416675"/>
            <a:ext cx="762000" cy="365125"/>
          </a:xfrm>
        </p:spPr>
        <p:txBody>
          <a:bodyPr/>
          <a:lstStyle/>
          <a:p>
            <a:fld id="{08B7F12D-0B01-43D0-BBFC-98FD8B44ADE0}"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EB935C41-5409-4A00-B370-C69E6CB59AAD}" type="datetimeFigureOut">
              <a:rPr lang="en-US" smtClean="0"/>
              <a:pPr/>
              <a:t>3/30/2021</a:t>
            </a:fld>
            <a:endParaRPr lang="en-GB"/>
          </a:p>
        </p:txBody>
      </p:sp>
      <p:sp>
        <p:nvSpPr>
          <p:cNvPr id="6" name="5 - Θέση υποσέλιδου"/>
          <p:cNvSpPr>
            <a:spLocks noGrp="1"/>
          </p:cNvSpPr>
          <p:nvPr>
            <p:ph type="ftr" sz="quarter" idx="11"/>
          </p:nvPr>
        </p:nvSpPr>
        <p:spPr/>
        <p:txBody>
          <a:bodyPr/>
          <a:lstStyle/>
          <a:p>
            <a:endParaRPr lang="en-GB"/>
          </a:p>
        </p:txBody>
      </p:sp>
      <p:sp>
        <p:nvSpPr>
          <p:cNvPr id="7" name="6 - Θέση αριθμού διαφάνειας"/>
          <p:cNvSpPr>
            <a:spLocks noGrp="1"/>
          </p:cNvSpPr>
          <p:nvPr>
            <p:ph type="sldNum" sz="quarter" idx="12"/>
          </p:nvPr>
        </p:nvSpPr>
        <p:spPr/>
        <p:txBody>
          <a:bodyPr/>
          <a:lstStyle/>
          <a:p>
            <a:fld id="{08B7F12D-0B01-43D0-BBFC-98FD8B44ADE0}"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8229600" cy="1143000"/>
          </a:xfrm>
        </p:spPr>
        <p:txBody>
          <a:bodyPr anchor="ctr"/>
          <a:lstStyle>
            <a:lvl1pPr>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6 - Θέση ημερομηνίας"/>
          <p:cNvSpPr>
            <a:spLocks noGrp="1"/>
          </p:cNvSpPr>
          <p:nvPr>
            <p:ph type="dt" sz="half" idx="10"/>
          </p:nvPr>
        </p:nvSpPr>
        <p:spPr/>
        <p:txBody>
          <a:bodyPr/>
          <a:lstStyle/>
          <a:p>
            <a:fld id="{EB935C41-5409-4A00-B370-C69E6CB59AAD}" type="datetimeFigureOut">
              <a:rPr lang="en-US" smtClean="0"/>
              <a:pPr/>
              <a:t>3/30/2021</a:t>
            </a:fld>
            <a:endParaRPr lang="en-GB"/>
          </a:p>
        </p:txBody>
      </p:sp>
      <p:sp>
        <p:nvSpPr>
          <p:cNvPr id="8" name="7 - Θέση υποσέλιδου"/>
          <p:cNvSpPr>
            <a:spLocks noGrp="1"/>
          </p:cNvSpPr>
          <p:nvPr>
            <p:ph type="ftr" sz="quarter" idx="11"/>
          </p:nvPr>
        </p:nvSpPr>
        <p:spPr/>
        <p:txBody>
          <a:bodyPr/>
          <a:lstStyle/>
          <a:p>
            <a:endParaRPr lang="en-GB"/>
          </a:p>
        </p:txBody>
      </p:sp>
      <p:sp>
        <p:nvSpPr>
          <p:cNvPr id="9" name="8 - Θέση αριθμού διαφάνειας"/>
          <p:cNvSpPr>
            <a:spLocks noGrp="1"/>
          </p:cNvSpPr>
          <p:nvPr>
            <p:ph type="sldNum" sz="quarter" idx="12"/>
          </p:nvPr>
        </p:nvSpPr>
        <p:spPr/>
        <p:txBody>
          <a:bodyPr/>
          <a:lstStyle/>
          <a:p>
            <a:fld id="{08B7F12D-0B01-43D0-BBFC-98FD8B44ADE0}"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EB935C41-5409-4A00-B370-C69E6CB59AAD}" type="datetimeFigureOut">
              <a:rPr lang="en-US" smtClean="0"/>
              <a:pPr/>
              <a:t>3/30/2021</a:t>
            </a:fld>
            <a:endParaRPr lang="en-GB"/>
          </a:p>
        </p:txBody>
      </p:sp>
      <p:sp>
        <p:nvSpPr>
          <p:cNvPr id="4" name="3 - Θέση υποσέλιδου"/>
          <p:cNvSpPr>
            <a:spLocks noGrp="1"/>
          </p:cNvSpPr>
          <p:nvPr>
            <p:ph type="ftr" sz="quarter" idx="11"/>
          </p:nvPr>
        </p:nvSpPr>
        <p:spPr/>
        <p:txBody>
          <a:bodyPr/>
          <a:lstStyle/>
          <a:p>
            <a:endParaRPr lang="en-GB"/>
          </a:p>
        </p:txBody>
      </p:sp>
      <p:sp>
        <p:nvSpPr>
          <p:cNvPr id="5" name="4 - Θέση αριθμού διαφάνειας"/>
          <p:cNvSpPr>
            <a:spLocks noGrp="1"/>
          </p:cNvSpPr>
          <p:nvPr>
            <p:ph type="sldNum" sz="quarter" idx="12"/>
          </p:nvPr>
        </p:nvSpPr>
        <p:spPr/>
        <p:txBody>
          <a:bodyPr/>
          <a:lstStyle/>
          <a:p>
            <a:fld id="{08B7F12D-0B01-43D0-BBFC-98FD8B44ADE0}"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EB935C41-5409-4A00-B370-C69E6CB59AAD}" type="datetimeFigureOut">
              <a:rPr lang="en-US" smtClean="0"/>
              <a:pPr/>
              <a:t>3/30/2021</a:t>
            </a:fld>
            <a:endParaRPr lang="en-GB"/>
          </a:p>
        </p:txBody>
      </p:sp>
      <p:sp>
        <p:nvSpPr>
          <p:cNvPr id="3" name="2 - Θέση υποσέλιδου"/>
          <p:cNvSpPr>
            <a:spLocks noGrp="1"/>
          </p:cNvSpPr>
          <p:nvPr>
            <p:ph type="ftr" sz="quarter" idx="11"/>
          </p:nvPr>
        </p:nvSpPr>
        <p:spPr/>
        <p:txBody>
          <a:bodyPr/>
          <a:lstStyle/>
          <a:p>
            <a:endParaRPr lang="en-GB"/>
          </a:p>
        </p:txBody>
      </p:sp>
      <p:sp>
        <p:nvSpPr>
          <p:cNvPr id="4" name="3 - Θέση αριθμού διαφάνειας"/>
          <p:cNvSpPr>
            <a:spLocks noGrp="1"/>
          </p:cNvSpPr>
          <p:nvPr>
            <p:ph type="sldNum" sz="quarter" idx="12"/>
          </p:nvPr>
        </p:nvSpPr>
        <p:spPr/>
        <p:txBody>
          <a:bodyPr/>
          <a:lstStyle/>
          <a:p>
            <a:fld id="{08B7F12D-0B01-43D0-BBFC-98FD8B44ADE0}"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EB935C41-5409-4A00-B370-C69E6CB59AAD}" type="datetimeFigureOut">
              <a:rPr lang="en-US" smtClean="0"/>
              <a:pPr/>
              <a:t>3/30/2021</a:t>
            </a:fld>
            <a:endParaRPr lang="en-GB"/>
          </a:p>
        </p:txBody>
      </p:sp>
      <p:sp>
        <p:nvSpPr>
          <p:cNvPr id="6" name="5 - Θέση υποσέλιδου"/>
          <p:cNvSpPr>
            <a:spLocks noGrp="1"/>
          </p:cNvSpPr>
          <p:nvPr>
            <p:ph type="ftr" sz="quarter" idx="11"/>
          </p:nvPr>
        </p:nvSpPr>
        <p:spPr/>
        <p:txBody>
          <a:bodyPr/>
          <a:lstStyle/>
          <a:p>
            <a:endParaRPr lang="en-GB"/>
          </a:p>
        </p:txBody>
      </p:sp>
      <p:sp>
        <p:nvSpPr>
          <p:cNvPr id="7" name="6 - Θέση αριθμού διαφάνειας"/>
          <p:cNvSpPr>
            <a:spLocks noGrp="1"/>
          </p:cNvSpPr>
          <p:nvPr>
            <p:ph type="sldNum" sz="quarter" idx="12"/>
          </p:nvPr>
        </p:nvSpPr>
        <p:spPr/>
        <p:txBody>
          <a:bodyPr/>
          <a:lstStyle/>
          <a:p>
            <a:fld id="{08B7F12D-0B01-43D0-BBFC-98FD8B44ADE0}"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l-GR" smtClean="0"/>
              <a:t>Kλικ για επεξεργασία του τίτλου</a:t>
            </a:r>
            <a:endParaRPr kumimoji="0" lang="en-US"/>
          </a:p>
        </p:txBody>
      </p:sp>
      <p:sp>
        <p:nvSpPr>
          <p:cNvPr id="3" name="2 - Θέση εικόνας"/>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l-GR" smtClean="0">
                <a:solidFill>
                  <a:schemeClr val="lt1"/>
                </a:solidFill>
                <a:latin typeface="+mn-lt"/>
                <a:ea typeface="+mn-ea"/>
                <a:cs typeface="+mn-cs"/>
              </a:rPr>
              <a:t>Κάντε κλικ στο εικονίδιο για να προσθέσετε μια εικόνα</a:t>
            </a:r>
            <a:endParaRPr kumimoji="0" lang="en-US" dirty="0">
              <a:solidFill>
                <a:schemeClr val="lt1"/>
              </a:solidFill>
              <a:latin typeface="+mn-lt"/>
              <a:ea typeface="+mn-ea"/>
              <a:cs typeface="+mn-cs"/>
            </a:endParaRPr>
          </a:p>
        </p:txBody>
      </p:sp>
      <p:sp>
        <p:nvSpPr>
          <p:cNvPr id="4" name="3 - Θέση κειμένου"/>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EB935C41-5409-4A00-B370-C69E6CB59AAD}" type="datetimeFigureOut">
              <a:rPr lang="en-US" smtClean="0"/>
              <a:pPr/>
              <a:t>3/30/2021</a:t>
            </a:fld>
            <a:endParaRPr lang="en-GB"/>
          </a:p>
        </p:txBody>
      </p:sp>
      <p:sp>
        <p:nvSpPr>
          <p:cNvPr id="6" name="5 - Θέση υποσέλιδου"/>
          <p:cNvSpPr>
            <a:spLocks noGrp="1"/>
          </p:cNvSpPr>
          <p:nvPr>
            <p:ph type="ftr" sz="quarter" idx="11"/>
          </p:nvPr>
        </p:nvSpPr>
        <p:spPr/>
        <p:txBody>
          <a:bodyPr/>
          <a:lstStyle/>
          <a:p>
            <a:endParaRPr lang="en-GB"/>
          </a:p>
        </p:txBody>
      </p:sp>
      <p:sp>
        <p:nvSpPr>
          <p:cNvPr id="7" name="6 - Θέση αριθμού διαφάνειας"/>
          <p:cNvSpPr>
            <a:spLocks noGrp="1"/>
          </p:cNvSpPr>
          <p:nvPr>
            <p:ph type="sldNum" sz="quarter" idx="12"/>
          </p:nvPr>
        </p:nvSpPr>
        <p:spPr/>
        <p:txBody>
          <a:bodyPr/>
          <a:lstStyle/>
          <a:p>
            <a:fld id="{08B7F12D-0B01-43D0-BBFC-98FD8B44ADE0}"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EB935C41-5409-4A00-B370-C69E6CB59AAD}" type="datetimeFigureOut">
              <a:rPr lang="en-US" smtClean="0"/>
              <a:pPr/>
              <a:t>3/30/2021</a:t>
            </a:fld>
            <a:endParaRPr lang="en-GB"/>
          </a:p>
        </p:txBody>
      </p:sp>
      <p:sp>
        <p:nvSpPr>
          <p:cNvPr id="5" name="4 - Θέση υποσέλιδου"/>
          <p:cNvSpPr>
            <a:spLocks noGrp="1"/>
          </p:cNvSpPr>
          <p:nvPr>
            <p:ph type="ftr" sz="quarter" idx="11"/>
          </p:nvPr>
        </p:nvSpPr>
        <p:spPr/>
        <p:txBody>
          <a:bodyPr/>
          <a:lstStyle/>
          <a:p>
            <a:endParaRPr lang="en-GB"/>
          </a:p>
        </p:txBody>
      </p:sp>
      <p:sp>
        <p:nvSpPr>
          <p:cNvPr id="6" name="5 - Θέση αριθμού διαφάνειας"/>
          <p:cNvSpPr>
            <a:spLocks noGrp="1"/>
          </p:cNvSpPr>
          <p:nvPr>
            <p:ph type="sldNum" sz="quarter" idx="12"/>
          </p:nvPr>
        </p:nvSpPr>
        <p:spPr/>
        <p:txBody>
          <a:bodyPr/>
          <a:lstStyle/>
          <a:p>
            <a:fld id="{08B7F12D-0B01-43D0-BBFC-98FD8B44ADE0}"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EB935C41-5409-4A00-B370-C69E6CB59AAD}" type="datetimeFigureOut">
              <a:rPr lang="en-US" smtClean="0"/>
              <a:pPr/>
              <a:t>3/30/2021</a:t>
            </a:fld>
            <a:endParaRPr lang="en-GB"/>
          </a:p>
        </p:txBody>
      </p:sp>
      <p:sp>
        <p:nvSpPr>
          <p:cNvPr id="5" name="4 - Θέση υποσέλιδου"/>
          <p:cNvSpPr>
            <a:spLocks noGrp="1"/>
          </p:cNvSpPr>
          <p:nvPr>
            <p:ph type="ftr" sz="quarter" idx="11"/>
          </p:nvPr>
        </p:nvSpPr>
        <p:spPr/>
        <p:txBody>
          <a:bodyPr/>
          <a:lstStyle/>
          <a:p>
            <a:endParaRPr lang="en-GB"/>
          </a:p>
        </p:txBody>
      </p:sp>
      <p:sp>
        <p:nvSpPr>
          <p:cNvPr id="6" name="5 - Θέση αριθμού διαφάνειας"/>
          <p:cNvSpPr>
            <a:spLocks noGrp="1"/>
          </p:cNvSpPr>
          <p:nvPr>
            <p:ph type="sldNum" sz="quarter" idx="12"/>
          </p:nvPr>
        </p:nvSpPr>
        <p:spPr/>
        <p:txBody>
          <a:bodyPr/>
          <a:lstStyle/>
          <a:p>
            <a:fld id="{08B7F12D-0B01-43D0-BBFC-98FD8B44ADE0}"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21 - Θέση τίτλου"/>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4" name="13 - Θέση ημερομηνίας"/>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EB935C41-5409-4A00-B370-C69E6CB59AAD}" type="datetimeFigureOut">
              <a:rPr lang="en-US" smtClean="0"/>
              <a:pPr/>
              <a:t>3/30/2021</a:t>
            </a:fld>
            <a:endParaRPr lang="en-GB"/>
          </a:p>
        </p:txBody>
      </p:sp>
      <p:sp>
        <p:nvSpPr>
          <p:cNvPr id="3" name="2 - Θέση υποσέλιδου"/>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GB"/>
          </a:p>
        </p:txBody>
      </p:sp>
      <p:sp>
        <p:nvSpPr>
          <p:cNvPr id="23" name="22 - Θέση αριθμού διαφάνειας"/>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8B7F12D-0B01-43D0-BBFC-98FD8B44ADE0}" type="slidenum">
              <a:rPr lang="en-GB" smtClean="0"/>
              <a:pPr/>
              <a:t>‹#›</a:t>
            </a:fld>
            <a:endParaRPr lang="en-GB"/>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lstStyle/>
          <a:p>
            <a:r>
              <a:rPr lang="el-GR" dirty="0" smtClean="0"/>
              <a:t/>
            </a:r>
            <a:br>
              <a:rPr lang="el-GR" dirty="0" smtClean="0"/>
            </a:br>
            <a:endParaRPr lang="en-GB" dirty="0"/>
          </a:p>
        </p:txBody>
      </p:sp>
      <p:pic>
        <p:nvPicPr>
          <p:cNvPr id="4" name="3 - Εικόνα" descr="bhibfoakalidjhco.png"/>
          <p:cNvPicPr>
            <a:picLocks noChangeAspect="1"/>
          </p:cNvPicPr>
          <p:nvPr/>
        </p:nvPicPr>
        <p:blipFill>
          <a:blip r:embed="rId2"/>
          <a:stretch>
            <a:fillRect/>
          </a:stretch>
        </p:blipFill>
        <p:spPr>
          <a:xfrm>
            <a:off x="428596" y="214290"/>
            <a:ext cx="3536181" cy="114300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1 - Τίτλος"/>
          <p:cNvSpPr txBox="1">
            <a:spLocks/>
          </p:cNvSpPr>
          <p:nvPr/>
        </p:nvSpPr>
        <p:spPr>
          <a:xfrm>
            <a:off x="857224" y="2285992"/>
            <a:ext cx="7772400" cy="2143140"/>
          </a:xfrm>
          <a:prstGeom prst="rect">
            <a:avLst/>
          </a:prstGeom>
        </p:spPr>
        <p:txBody>
          <a:bodyPr vert="horz" lIns="45720" tIns="0" rIns="45720" bIns="0" anchor="b">
            <a:normAutofit fontScale="97500"/>
            <a:scene3d>
              <a:camera prst="orthographicFront"/>
              <a:lightRig rig="soft" dir="t">
                <a:rot lat="0" lon="0" rev="17220000"/>
              </a:lightRig>
            </a:scene3d>
            <a:sp3d prstMaterial="softEdge">
              <a:bevelT w="38100" h="38100"/>
            </a:sp3d>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l-GR" sz="3600" b="1" i="0" u="none" strike="noStrike" kern="1200" cap="all" spc="0" normalizeH="0" baseline="0" noProof="0" dirty="0" err="1" smtClean="0">
                <a:ln w="6350">
                  <a:noFill/>
                </a:ln>
                <a:solidFill>
                  <a:srgbClr val="FFC000"/>
                </a:solidFill>
                <a:effectLst>
                  <a:outerShdw blurRad="127000" dist="200000" dir="2700000" algn="tl" rotWithShape="0">
                    <a:srgbClr val="000000">
                      <a:alpha val="30000"/>
                    </a:srgbClr>
                  </a:outerShdw>
                </a:effectLst>
                <a:uLnTx/>
                <a:uFillTx/>
                <a:latin typeface="+mj-lt"/>
                <a:ea typeface="+mj-ea"/>
                <a:cs typeface="+mj-cs"/>
              </a:rPr>
              <a:t>Πολιτικη</a:t>
            </a:r>
            <a:r>
              <a:rPr kumimoji="0" lang="el-GR" sz="3600" b="1" i="0" u="none" strike="noStrike" kern="1200" cap="all" spc="0" normalizeH="0" baseline="0" noProof="0" dirty="0" smtClean="0">
                <a:ln w="6350">
                  <a:noFill/>
                </a:ln>
                <a:solidFill>
                  <a:srgbClr val="FFC000"/>
                </a:solidFill>
                <a:effectLst>
                  <a:outerShdw blurRad="127000" dist="200000" dir="2700000" algn="tl" rotWithShape="0">
                    <a:srgbClr val="000000">
                      <a:alpha val="30000"/>
                    </a:srgbClr>
                  </a:outerShdw>
                </a:effectLst>
                <a:uLnTx/>
                <a:uFillTx/>
                <a:latin typeface="+mj-lt"/>
                <a:ea typeface="+mj-ea"/>
                <a:cs typeface="+mj-cs"/>
              </a:rPr>
              <a:t> </a:t>
            </a:r>
            <a:r>
              <a:rPr kumimoji="0" lang="el-GR" sz="3600" b="1" i="0" u="none" strike="noStrike" kern="1200" cap="all" spc="0" normalizeH="0" baseline="0" noProof="0" dirty="0" err="1" smtClean="0">
                <a:ln w="6350">
                  <a:noFill/>
                </a:ln>
                <a:solidFill>
                  <a:srgbClr val="FFC000"/>
                </a:solidFill>
                <a:effectLst>
                  <a:outerShdw blurRad="127000" dist="200000" dir="2700000" algn="tl" rotWithShape="0">
                    <a:srgbClr val="000000">
                      <a:alpha val="30000"/>
                    </a:srgbClr>
                  </a:outerShdw>
                </a:effectLst>
                <a:uLnTx/>
                <a:uFillTx/>
                <a:latin typeface="+mj-lt"/>
                <a:ea typeface="+mj-ea"/>
                <a:cs typeface="+mj-cs"/>
              </a:rPr>
              <a:t>Φιλοσοφια</a:t>
            </a:r>
            <a:r>
              <a:rPr kumimoji="0" lang="el-GR" sz="3600" b="1" i="0" u="none" strike="noStrike" kern="1200" cap="all" spc="0" normalizeH="0" baseline="0" noProof="0" dirty="0" smtClean="0">
                <a:ln w="6350">
                  <a:noFill/>
                </a:ln>
                <a:solidFill>
                  <a:srgbClr val="FFC000"/>
                </a:solidFill>
                <a:effectLst>
                  <a:outerShdw blurRad="127000" dist="200000" dir="2700000" algn="tl" rotWithShape="0">
                    <a:srgbClr val="000000">
                      <a:alpha val="30000"/>
                    </a:srgbClr>
                  </a:outerShdw>
                </a:effectLst>
                <a:uLnTx/>
                <a:uFillTx/>
                <a:latin typeface="+mj-lt"/>
                <a:ea typeface="+mj-ea"/>
                <a:cs typeface="+mj-cs"/>
              </a:rPr>
              <a:t/>
            </a:r>
            <a:br>
              <a:rPr kumimoji="0" lang="el-GR" sz="3600" b="1" i="0" u="none" strike="noStrike" kern="1200" cap="all" spc="0" normalizeH="0" baseline="0" noProof="0" dirty="0" smtClean="0">
                <a:ln w="6350">
                  <a:noFill/>
                </a:ln>
                <a:solidFill>
                  <a:srgbClr val="FFC000"/>
                </a:solidFill>
                <a:effectLst>
                  <a:outerShdw blurRad="127000" dist="200000" dir="2700000" algn="tl" rotWithShape="0">
                    <a:srgbClr val="000000">
                      <a:alpha val="30000"/>
                    </a:srgbClr>
                  </a:outerShdw>
                </a:effectLst>
                <a:uLnTx/>
                <a:uFillTx/>
                <a:latin typeface="+mj-lt"/>
                <a:ea typeface="+mj-ea"/>
                <a:cs typeface="+mj-cs"/>
              </a:rPr>
            </a:br>
            <a:r>
              <a:rPr kumimoji="0" lang="el-GR" sz="3600" b="1" i="0" u="none" strike="noStrike" kern="1200" cap="all" spc="0" normalizeH="0" baseline="0" noProof="0" dirty="0" smtClean="0">
                <a:ln w="6350">
                  <a:noFill/>
                </a:ln>
                <a:solidFill>
                  <a:srgbClr val="FFC000"/>
                </a:solidFill>
                <a:effectLst>
                  <a:outerShdw blurRad="127000" dist="200000" dir="2700000" algn="tl" rotWithShape="0">
                    <a:srgbClr val="000000">
                      <a:alpha val="30000"/>
                    </a:srgbClr>
                  </a:outerShdw>
                </a:effectLst>
                <a:uLnTx/>
                <a:uFillTx/>
                <a:latin typeface="+mj-lt"/>
                <a:ea typeface="+mj-ea"/>
                <a:cs typeface="+mj-cs"/>
              </a:rPr>
              <a:t>(66</a:t>
            </a:r>
            <a:r>
              <a:rPr lang="el-GR" sz="3600" b="1" cap="all" dirty="0" smtClean="0">
                <a:ln w="6350">
                  <a:noFill/>
                </a:ln>
                <a:solidFill>
                  <a:srgbClr val="FFC000"/>
                </a:solidFill>
                <a:effectLst>
                  <a:outerShdw blurRad="127000" dist="200000" dir="2700000" algn="tl" rotWithShape="0">
                    <a:srgbClr val="000000">
                      <a:alpha val="30000"/>
                    </a:srgbClr>
                  </a:outerShdw>
                </a:effectLst>
                <a:latin typeface="+mj-lt"/>
                <a:ea typeface="+mj-ea"/>
                <a:cs typeface="+mj-cs"/>
              </a:rPr>
              <a:t>φ</a:t>
            </a:r>
            <a:r>
              <a:rPr kumimoji="0" lang="el-GR" sz="3600" b="1" i="0" u="none" strike="noStrike" kern="1200" cap="all" spc="0" normalizeH="0" baseline="0" noProof="0" dirty="0" smtClean="0">
                <a:ln w="6350">
                  <a:noFill/>
                </a:ln>
                <a:solidFill>
                  <a:srgbClr val="FFC000"/>
                </a:solidFill>
                <a:effectLst>
                  <a:outerShdw blurRad="127000" dist="200000" dir="2700000" algn="tl" rotWithShape="0">
                    <a:srgbClr val="000000">
                      <a:alpha val="30000"/>
                    </a:srgbClr>
                  </a:outerShdw>
                </a:effectLst>
                <a:uLnTx/>
                <a:uFillTx/>
                <a:latin typeface="+mj-lt"/>
                <a:ea typeface="+mj-ea"/>
                <a:cs typeface="+mj-cs"/>
              </a:rPr>
              <a:t>σ1</a:t>
            </a:r>
            <a:r>
              <a:rPr kumimoji="0" lang="en-US" sz="3600" b="1" i="0" u="none" strike="noStrike" kern="1200" cap="all" spc="0" normalizeH="0" baseline="0" noProof="0" dirty="0" smtClean="0">
                <a:ln w="6350">
                  <a:noFill/>
                </a:ln>
                <a:solidFill>
                  <a:srgbClr val="FFC000"/>
                </a:solidFill>
                <a:effectLst>
                  <a:outerShdw blurRad="127000" dist="200000" dir="2700000" algn="tl" rotWithShape="0">
                    <a:srgbClr val="000000">
                      <a:alpha val="30000"/>
                    </a:srgbClr>
                  </a:outerShdw>
                </a:effectLst>
                <a:uLnTx/>
                <a:uFillTx/>
                <a:latin typeface="+mj-lt"/>
                <a:ea typeface="+mj-ea"/>
                <a:cs typeface="+mj-cs"/>
              </a:rPr>
              <a:t>2</a:t>
            </a:r>
            <a:r>
              <a:rPr kumimoji="0" lang="el-GR" sz="3600" b="1" i="0" u="none" strike="noStrike" kern="1200" cap="all" spc="0" normalizeH="0" baseline="0" noProof="0" dirty="0" smtClean="0">
                <a:ln w="6350">
                  <a:noFill/>
                </a:ln>
                <a:solidFill>
                  <a:srgbClr val="FFC000"/>
                </a:solidFill>
                <a:effectLst>
                  <a:outerShdw blurRad="127000" dist="200000" dir="2700000" algn="tl" rotWithShape="0">
                    <a:srgbClr val="000000">
                      <a:alpha val="30000"/>
                    </a:srgbClr>
                  </a:outerShdw>
                </a:effectLst>
                <a:uLnTx/>
                <a:uFillTx/>
                <a:latin typeface="+mj-lt"/>
                <a:ea typeface="+mj-ea"/>
                <a:cs typeface="+mj-cs"/>
              </a:rPr>
              <a:t>)</a:t>
            </a:r>
            <a:br>
              <a:rPr kumimoji="0" lang="el-GR" sz="3600" b="1" i="0" u="none" strike="noStrike" kern="1200" cap="all" spc="0" normalizeH="0" baseline="0" noProof="0" dirty="0" smtClean="0">
                <a:ln w="6350">
                  <a:noFill/>
                </a:ln>
                <a:solidFill>
                  <a:srgbClr val="FFC000"/>
                </a:solidFill>
                <a:effectLst>
                  <a:outerShdw blurRad="127000" dist="200000" dir="2700000" algn="tl" rotWithShape="0">
                    <a:srgbClr val="000000">
                      <a:alpha val="30000"/>
                    </a:srgbClr>
                  </a:outerShdw>
                </a:effectLst>
                <a:uLnTx/>
                <a:uFillTx/>
                <a:latin typeface="+mj-lt"/>
                <a:ea typeface="+mj-ea"/>
                <a:cs typeface="+mj-cs"/>
              </a:rPr>
            </a:br>
            <a:r>
              <a:rPr kumimoji="0" lang="en-US" sz="3600" b="1" i="0" u="none" strike="noStrike" kern="1200" cap="all" spc="0" normalizeH="0" baseline="0" noProof="0" dirty="0" smtClean="0">
                <a:ln w="6350">
                  <a:noFill/>
                </a:ln>
                <a:solidFill>
                  <a:srgbClr val="FFC000"/>
                </a:solidFill>
                <a:effectLst>
                  <a:outerShdw blurRad="127000" dist="200000" dir="2700000" algn="tl" rotWithShape="0">
                    <a:srgbClr val="000000">
                      <a:alpha val="30000"/>
                    </a:srgbClr>
                  </a:outerShdw>
                </a:effectLst>
                <a:uLnTx/>
                <a:uFillTx/>
                <a:latin typeface="+mj-lt"/>
                <a:ea typeface="+mj-ea"/>
                <a:cs typeface="+mj-cs"/>
              </a:rPr>
              <a:t>B</a:t>
            </a:r>
            <a:r>
              <a:rPr kumimoji="0" lang="el-GR" sz="3600" b="1" i="0" u="none" strike="noStrike" kern="1200" cap="all" spc="0" normalizeH="0" baseline="0" noProof="0" dirty="0" smtClean="0">
                <a:ln w="6350">
                  <a:noFill/>
                </a:ln>
                <a:solidFill>
                  <a:srgbClr val="FFC000"/>
                </a:solidFill>
                <a:effectLst>
                  <a:outerShdw blurRad="127000" dist="200000" dir="2700000" algn="tl" rotWithShape="0">
                    <a:srgbClr val="000000">
                      <a:alpha val="30000"/>
                    </a:srgbClr>
                  </a:outerShdw>
                </a:effectLst>
                <a:uLnTx/>
                <a:uFillTx/>
                <a:latin typeface="+mj-lt"/>
                <a:ea typeface="+mj-ea"/>
                <a:cs typeface="+mj-cs"/>
              </a:rPr>
              <a:t>΄</a:t>
            </a:r>
            <a:endParaRPr kumimoji="0" lang="el-GR" sz="3600" b="1" i="0" u="none" strike="noStrike" kern="1200" cap="all" spc="0" normalizeH="0" baseline="0" noProof="0" dirty="0">
              <a:ln w="6350">
                <a:noFill/>
              </a:ln>
              <a:solidFill>
                <a:srgbClr val="FFC000"/>
              </a:solidFill>
              <a:effectLst>
                <a:outerShdw blurRad="127000" dist="200000" dir="2700000" algn="tl" rotWithShape="0">
                  <a:srgbClr val="000000">
                    <a:alpha val="30000"/>
                  </a:srgbClr>
                </a:outerShdw>
              </a:effectLst>
              <a:uLnTx/>
              <a:uFillTx/>
              <a:latin typeface="+mj-lt"/>
              <a:ea typeface="+mj-ea"/>
              <a:cs typeface="+mj-cs"/>
            </a:endParaRPr>
          </a:p>
        </p:txBody>
      </p:sp>
      <p:sp>
        <p:nvSpPr>
          <p:cNvPr id="7" name="2 - Υπότιτλος"/>
          <p:cNvSpPr>
            <a:spLocks noGrp="1"/>
          </p:cNvSpPr>
          <p:nvPr>
            <p:ph type="subTitle" idx="1"/>
          </p:nvPr>
        </p:nvSpPr>
        <p:spPr>
          <a:xfrm>
            <a:off x="1371600" y="5072074"/>
            <a:ext cx="7272366" cy="1357322"/>
          </a:xfrm>
        </p:spPr>
        <p:txBody>
          <a:bodyPr>
            <a:normAutofit/>
          </a:bodyPr>
          <a:lstStyle/>
          <a:p>
            <a:pPr algn="r"/>
            <a:r>
              <a:rPr lang="el-GR" sz="2000" dirty="0" smtClean="0"/>
              <a:t>24</a:t>
            </a:r>
            <a:r>
              <a:rPr lang="el-GR" sz="2000" dirty="0" smtClean="0"/>
              <a:t>-03-2021</a:t>
            </a:r>
            <a:endParaRPr lang="el-GR" sz="2000" dirty="0" smtClean="0"/>
          </a:p>
          <a:p>
            <a:pPr algn="r"/>
            <a:r>
              <a:rPr lang="el-GR" sz="2000" dirty="0" smtClean="0"/>
              <a:t>Γ. Σ. ΜΠΑΡΜΠΑΡΟΥΣΗΣ</a:t>
            </a:r>
            <a:endParaRPr lang="en-GB"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42844" y="274638"/>
            <a:ext cx="9001156" cy="6297634"/>
          </a:xfrm>
        </p:spPr>
        <p:txBody>
          <a:bodyPr>
            <a:normAutofit/>
          </a:bodyPr>
          <a:lstStyle/>
          <a:p>
            <a:r>
              <a:rPr lang="el-GR" b="1" u="sng" dirty="0" smtClean="0">
                <a:solidFill>
                  <a:srgbClr val="C00000"/>
                </a:solidFill>
              </a:rPr>
              <a:t>Πολιτικά Ιδανικά</a:t>
            </a:r>
            <a:r>
              <a:rPr lang="el-GR" dirty="0" smtClean="0"/>
              <a:t/>
            </a:r>
            <a:br>
              <a:rPr lang="el-GR" dirty="0" smtClean="0"/>
            </a:br>
            <a:r>
              <a:rPr lang="el-GR" dirty="0" smtClean="0"/>
              <a:t/>
            </a:r>
            <a:br>
              <a:rPr lang="el-GR" dirty="0" smtClean="0"/>
            </a:br>
            <a:r>
              <a:rPr lang="el-GR" dirty="0" smtClean="0"/>
              <a:t>Χαρακτηριστικοί θεσμοί πολιτεύματος:</a:t>
            </a:r>
            <a:br>
              <a:rPr lang="el-GR" dirty="0" smtClean="0"/>
            </a:br>
            <a:r>
              <a:rPr lang="el-GR" dirty="0" smtClean="0"/>
              <a:t>Βουλή </a:t>
            </a:r>
            <a:br>
              <a:rPr lang="el-GR" dirty="0" smtClean="0"/>
            </a:br>
            <a:r>
              <a:rPr lang="el-GR" dirty="0" smtClean="0"/>
              <a:t>Ένορκοι</a:t>
            </a:r>
            <a:br>
              <a:rPr lang="el-GR" dirty="0" smtClean="0"/>
            </a:br>
            <a:r>
              <a:rPr lang="el-GR" dirty="0" smtClean="0"/>
              <a:t/>
            </a:r>
            <a:br>
              <a:rPr lang="el-GR" dirty="0" smtClean="0"/>
            </a:br>
            <a:r>
              <a:rPr lang="el-GR" dirty="0" smtClean="0"/>
              <a:t>Εκλέγονταν από το λαό</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6083320"/>
          </a:xfrm>
        </p:spPr>
        <p:txBody>
          <a:bodyPr>
            <a:normAutofit/>
          </a:bodyPr>
          <a:lstStyle/>
          <a:p>
            <a:r>
              <a:rPr lang="el-GR" dirty="0" smtClean="0">
                <a:solidFill>
                  <a:srgbClr val="C00000"/>
                </a:solidFill>
              </a:rPr>
              <a:t>Πίσω από τους θεσμούς: ιδέες</a:t>
            </a:r>
            <a:br>
              <a:rPr lang="el-GR" dirty="0" smtClean="0">
                <a:solidFill>
                  <a:srgbClr val="C00000"/>
                </a:solidFill>
              </a:rPr>
            </a:br>
            <a:r>
              <a:rPr lang="el-GR" dirty="0" smtClean="0"/>
              <a:t/>
            </a:r>
            <a:br>
              <a:rPr lang="el-GR" dirty="0" smtClean="0"/>
            </a:br>
            <a:r>
              <a:rPr lang="el-GR" dirty="0" smtClean="0"/>
              <a:t/>
            </a:r>
            <a:br>
              <a:rPr lang="el-GR" dirty="0" smtClean="0"/>
            </a:br>
            <a:r>
              <a:rPr lang="el-GR" dirty="0" smtClean="0"/>
              <a:t>Για το τι επεδίωκαν οι θεσμοί</a:t>
            </a:r>
            <a:br>
              <a:rPr lang="el-GR" dirty="0" smtClean="0"/>
            </a:br>
            <a:r>
              <a:rPr lang="el-GR" dirty="0" smtClean="0"/>
              <a:t>Αξιόλογα πολιτικά ιδανικά.</a:t>
            </a:r>
            <a:br>
              <a:rPr lang="el-GR" dirty="0" smtClean="0"/>
            </a:br>
            <a:r>
              <a:rPr lang="el-GR" dirty="0" smtClean="0"/>
              <a:t/>
            </a:r>
            <a:br>
              <a:rPr lang="el-GR" dirty="0" smtClean="0"/>
            </a:br>
            <a:r>
              <a:rPr lang="el-GR" dirty="0" smtClean="0"/>
              <a:t>Μας τα παρουσιάζει ο Θουκυδίδης στον </a:t>
            </a:r>
            <a:r>
              <a:rPr lang="el-GR" i="1" dirty="0" smtClean="0"/>
              <a:t>Επιτάφιο</a:t>
            </a:r>
            <a:r>
              <a:rPr lang="el-GR" dirty="0" smtClean="0"/>
              <a:t> </a:t>
            </a:r>
            <a:br>
              <a:rPr lang="el-GR" dirty="0" smtClean="0"/>
            </a:b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5869006"/>
          </a:xfrm>
        </p:spPr>
        <p:txBody>
          <a:bodyPr>
            <a:normAutofit/>
          </a:bodyPr>
          <a:lstStyle/>
          <a:p>
            <a:r>
              <a:rPr lang="el-GR" dirty="0" smtClean="0"/>
              <a:t>Συνοπτικά:</a:t>
            </a:r>
            <a:br>
              <a:rPr lang="el-GR" dirty="0" smtClean="0"/>
            </a:br>
            <a:r>
              <a:rPr lang="el-GR" dirty="0" smtClean="0"/>
              <a:t>η μεγαλύτερη δόξα ήταν πως ήταν Αθηναίοι πολίτες.</a:t>
            </a:r>
            <a:br>
              <a:rPr lang="el-GR" dirty="0" smtClean="0"/>
            </a:br>
            <a:r>
              <a:rPr lang="el-GR" dirty="0" smtClean="0"/>
              <a:t/>
            </a:r>
            <a:br>
              <a:rPr lang="el-GR" dirty="0" smtClean="0"/>
            </a:br>
            <a:r>
              <a:rPr lang="el-GR" dirty="0" smtClean="0"/>
              <a:t>Μέγιστο αγαθό: η συμμετοχή στα κοινά</a:t>
            </a:r>
            <a:br>
              <a:rPr lang="el-GR" dirty="0" smtClean="0"/>
            </a:br>
            <a:r>
              <a:rPr lang="el-GR" dirty="0" smtClean="0"/>
              <a:t>με την άμεση δημοκρατία</a:t>
            </a:r>
            <a:br>
              <a:rPr lang="el-GR" dirty="0" smtClean="0"/>
            </a:br>
            <a:r>
              <a:rPr lang="el-GR" dirty="0" smtClean="0"/>
              <a:t>Πόλη: η ζωή μέσα στην κοινότητα.</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5226064"/>
          </a:xfrm>
        </p:spPr>
        <p:txBody>
          <a:bodyPr>
            <a:normAutofit/>
          </a:bodyPr>
          <a:lstStyle/>
          <a:p>
            <a:r>
              <a:rPr lang="el-GR" dirty="0" smtClean="0"/>
              <a:t>Η θεωρία της πόλης ήταν:</a:t>
            </a:r>
            <a:br>
              <a:rPr lang="el-GR" dirty="0" smtClean="0"/>
            </a:br>
            <a:r>
              <a:rPr lang="el-GR" dirty="0" smtClean="0"/>
              <a:t>Ηθική</a:t>
            </a:r>
            <a:br>
              <a:rPr lang="el-GR" dirty="0" smtClean="0"/>
            </a:br>
            <a:r>
              <a:rPr lang="el-GR" dirty="0" smtClean="0"/>
              <a:t>Κοινωνιολογία</a:t>
            </a:r>
            <a:br>
              <a:rPr lang="el-GR" dirty="0" smtClean="0"/>
            </a:br>
            <a:r>
              <a:rPr lang="el-GR" dirty="0" smtClean="0"/>
              <a:t>Οικονομική επιστήμη και Πολιτική (με τη </a:t>
            </a:r>
            <a:r>
              <a:rPr lang="el-GR" dirty="0" err="1" smtClean="0"/>
              <a:t>σύνχρονη</a:t>
            </a:r>
            <a:r>
              <a:rPr lang="el-GR" dirty="0" smtClean="0"/>
              <a:t> στενή έννοια του όρου)</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6583362"/>
          </a:xfrm>
        </p:spPr>
        <p:txBody>
          <a:bodyPr>
            <a:normAutofit fontScale="90000"/>
          </a:bodyPr>
          <a:lstStyle/>
          <a:p>
            <a:r>
              <a:rPr lang="el-GR" dirty="0" smtClean="0"/>
              <a:t>Η κοινωνική ζωή και η αξία της αντανακλάται τους θεσμούς των Αθηνών:</a:t>
            </a:r>
            <a:br>
              <a:rPr lang="el-GR" dirty="0" smtClean="0"/>
            </a:br>
            <a:r>
              <a:rPr lang="el-GR" dirty="0" smtClean="0"/>
              <a:t>1. </a:t>
            </a:r>
            <a:r>
              <a:rPr lang="el-GR" dirty="0" err="1" smtClean="0"/>
              <a:t>αναλήψη</a:t>
            </a:r>
            <a:r>
              <a:rPr lang="el-GR" dirty="0" smtClean="0"/>
              <a:t> αξιωμάτων εκ περιτροπής</a:t>
            </a:r>
            <a:br>
              <a:rPr lang="el-GR" dirty="0" smtClean="0"/>
            </a:br>
            <a:r>
              <a:rPr lang="el-GR" dirty="0" smtClean="0"/>
              <a:t>2. διορισμός αρχόντων με κλήρο</a:t>
            </a:r>
            <a:br>
              <a:rPr lang="el-GR" dirty="0" smtClean="0"/>
            </a:br>
            <a:r>
              <a:rPr lang="el-GR" dirty="0" smtClean="0"/>
              <a:t>3. πολυπληθή πολιτικά σώματα (για τη συμμετοχή περισσοτέρων).</a:t>
            </a:r>
            <a:br>
              <a:rPr lang="el-GR" dirty="0" smtClean="0"/>
            </a:br>
            <a:r>
              <a:rPr lang="el-GR" dirty="0" smtClean="0"/>
              <a:t>Γνώριζαν τα μειονεκτήματα της δημοκρατίας, αλλά τα υπόμεναν χάρη των πλεονεκτημάτων τους</a:t>
            </a:r>
            <a:br>
              <a:rPr lang="el-GR" dirty="0" smtClean="0"/>
            </a:br>
            <a:r>
              <a:rPr lang="el-GR" dirty="0" smtClean="0"/>
              <a:t/>
            </a:r>
            <a:br>
              <a:rPr lang="el-GR" dirty="0" smtClean="0"/>
            </a:b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5726130"/>
          </a:xfrm>
        </p:spPr>
        <p:txBody>
          <a:bodyPr>
            <a:normAutofit/>
          </a:bodyPr>
          <a:lstStyle/>
          <a:p>
            <a:r>
              <a:rPr lang="el-GR" dirty="0" smtClean="0"/>
              <a:t>Η εξουσία ήταν στα χέρια των πολλών (πραγματική δημοκρατία).</a:t>
            </a:r>
            <a:br>
              <a:rPr lang="el-GR" dirty="0" smtClean="0"/>
            </a:br>
            <a:r>
              <a:rPr lang="el-GR" dirty="0" smtClean="0"/>
              <a:t>Σήμερα: είναι σχήμα λόγου</a:t>
            </a:r>
            <a:br>
              <a:rPr lang="el-GR" dirty="0" smtClean="0"/>
            </a:br>
            <a:r>
              <a:rPr lang="el-GR" dirty="0" smtClean="0"/>
              <a:t>1 στους 6 πολίτες κάθε χρόνο συμμετείχε με κάποιο τρόπο (στη Βουλή, ένορκος κ.ά.).</a:t>
            </a:r>
            <a:br>
              <a:rPr lang="el-GR" dirty="0" smtClean="0"/>
            </a:br>
            <a:r>
              <a:rPr lang="el-GR" dirty="0" smtClean="0"/>
              <a:t>Αν όχι, συμμετείχε 10 φορές το χρόνο στη Βουλή</a:t>
            </a: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lstStyle/>
          <a:p>
            <a:r>
              <a:rPr lang="el-GR" dirty="0" smtClean="0"/>
              <a:t>Συνδυασμός πολιτικής και ιδιωτικής ζωής (δημόσιες και ιδιωτικές υποθέσεις).</a:t>
            </a:r>
          </a:p>
          <a:p>
            <a:r>
              <a:rPr lang="el-GR" dirty="0" smtClean="0"/>
              <a:t>Αδιανόητη η ιδιωτία για τον Αθηναίο (διαστροφή αξιών).</a:t>
            </a:r>
          </a:p>
          <a:p>
            <a:r>
              <a:rPr lang="el-GR" dirty="0" smtClean="0"/>
              <a:t>Κανείς δεν αποκλείονταν για κοινωνικούς ή οικονομικούς λόγους.</a:t>
            </a:r>
          </a:p>
          <a:p>
            <a:endParaRPr lang="el-GR" dirty="0" smtClean="0"/>
          </a:p>
          <a:p>
            <a:r>
              <a:rPr lang="el-GR" dirty="0" smtClean="0"/>
              <a:t>Χαρακτηριστικό των Αθηνών: το πνεύμα του ερασιτεχνισμού </a:t>
            </a:r>
          </a:p>
          <a:p>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Πόλη για τους Αθηναίους:</a:t>
            </a:r>
            <a:endParaRPr lang="en-GB" dirty="0"/>
          </a:p>
        </p:txBody>
      </p:sp>
      <p:sp>
        <p:nvSpPr>
          <p:cNvPr id="3" name="2 - Θέση περιεχομένου"/>
          <p:cNvSpPr>
            <a:spLocks noGrp="1"/>
          </p:cNvSpPr>
          <p:nvPr>
            <p:ph idx="1"/>
          </p:nvPr>
        </p:nvSpPr>
        <p:spPr/>
        <p:txBody>
          <a:bodyPr>
            <a:normAutofit fontScale="92500" lnSpcReduction="10000"/>
          </a:bodyPr>
          <a:lstStyle/>
          <a:p>
            <a:r>
              <a:rPr lang="el-GR" dirty="0" smtClean="0"/>
              <a:t>Σήμαινε Αρμονική ζωή </a:t>
            </a:r>
          </a:p>
          <a:p>
            <a:r>
              <a:rPr lang="el-GR" dirty="0" smtClean="0"/>
              <a:t>Αυτό το ιδανικό το κατόρθωσε περισσότερο από κάθε άλλη κοινωνία επί Περικλή.</a:t>
            </a:r>
          </a:p>
          <a:p>
            <a:endParaRPr lang="el-GR" dirty="0" smtClean="0"/>
          </a:p>
          <a:p>
            <a:r>
              <a:rPr lang="el-GR" dirty="0" smtClean="0"/>
              <a:t>Βέβαια, η δημοκρατία έχει αδυναμίες.</a:t>
            </a:r>
          </a:p>
          <a:p>
            <a:r>
              <a:rPr lang="el-GR" dirty="0" smtClean="0"/>
              <a:t>Οι καλές και οι κακές πλευρές της συνέτειναν στη διαμόρφωση της πολιτικής θεωρίας.</a:t>
            </a:r>
          </a:p>
          <a:p>
            <a:r>
              <a:rPr lang="el-GR" dirty="0" smtClean="0"/>
              <a:t>Πολυπραγμοσύνη</a:t>
            </a:r>
          </a:p>
          <a:p>
            <a:r>
              <a:rPr lang="el-GR" dirty="0" smtClean="0"/>
              <a:t>Κομματικές διαμάχες</a:t>
            </a:r>
          </a:p>
          <a:p>
            <a:endParaRPr lang="el-GR" dirty="0" smtClean="0"/>
          </a:p>
          <a:p>
            <a:r>
              <a:rPr lang="el-GR" dirty="0" smtClean="0"/>
              <a:t>Πλάτων: σχόλιο</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Αρμονική συμβίωση</a:t>
            </a:r>
            <a:endParaRPr lang="en-GB" dirty="0"/>
          </a:p>
        </p:txBody>
      </p:sp>
      <p:sp>
        <p:nvSpPr>
          <p:cNvPr id="3" name="2 - Θέση περιεχομένου"/>
          <p:cNvSpPr>
            <a:spLocks noGrp="1"/>
          </p:cNvSpPr>
          <p:nvPr>
            <p:ph idx="1"/>
          </p:nvPr>
        </p:nvSpPr>
        <p:spPr/>
        <p:txBody>
          <a:bodyPr>
            <a:normAutofit lnSpcReduction="10000"/>
          </a:bodyPr>
          <a:lstStyle/>
          <a:p>
            <a:r>
              <a:rPr lang="el-GR" dirty="0" smtClean="0"/>
              <a:t>Κεντρική ιδέα της ελληνικής πολιτικής θεωρίας</a:t>
            </a:r>
          </a:p>
          <a:p>
            <a:endParaRPr lang="el-GR" dirty="0" smtClean="0"/>
          </a:p>
          <a:p>
            <a:r>
              <a:rPr lang="el-GR" dirty="0" smtClean="0"/>
              <a:t>Ο Έλληνας της εποχής:</a:t>
            </a:r>
          </a:p>
          <a:p>
            <a:r>
              <a:rPr lang="el-GR" dirty="0" smtClean="0"/>
              <a:t>Είχε επίγνωση πως δεν μπορούσε να κάνει ό,τι θέλει.</a:t>
            </a:r>
          </a:p>
          <a:p>
            <a:r>
              <a:rPr lang="el-GR" dirty="0" smtClean="0"/>
              <a:t>Ούτε πως είχε καθήκον να υπακούει σε κάποια έξωθεν θέληση (θεϊκή) (Ομηρική εποχή)</a:t>
            </a:r>
          </a:p>
          <a:p>
            <a:r>
              <a:rPr lang="el-GR" dirty="0" smtClean="0"/>
              <a:t>Βασικές αξίες της ελληνικής πολιτικής σκέψης:  η ελευθερία και η υπακοή στον νόμο (έννομη ελευθερία).</a:t>
            </a:r>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Πολιτική φιλοσοφία</a:t>
            </a:r>
            <a:endParaRPr lang="en-GB" dirty="0"/>
          </a:p>
        </p:txBody>
      </p:sp>
      <p:sp>
        <p:nvSpPr>
          <p:cNvPr id="3" name="2 - Θέση περιεχομένου"/>
          <p:cNvSpPr>
            <a:spLocks noGrp="1"/>
          </p:cNvSpPr>
          <p:nvPr>
            <p:ph idx="1"/>
          </p:nvPr>
        </p:nvSpPr>
        <p:spPr/>
        <p:txBody>
          <a:bodyPr>
            <a:normAutofit fontScale="92500"/>
          </a:bodyPr>
          <a:lstStyle/>
          <a:p>
            <a:r>
              <a:rPr lang="el-GR" dirty="0" smtClean="0"/>
              <a:t>Γεννήθηκε από την πίστη των Αθηναίων στη συζήτηση</a:t>
            </a:r>
          </a:p>
          <a:p>
            <a:r>
              <a:rPr lang="el-GR" dirty="0" smtClean="0"/>
              <a:t>Λογική κριτική </a:t>
            </a:r>
          </a:p>
          <a:p>
            <a:endParaRPr lang="el-GR" dirty="0" smtClean="0"/>
          </a:p>
          <a:p>
            <a:r>
              <a:rPr lang="el-GR" dirty="0" smtClean="0"/>
              <a:t>Πλάτων: η κυβέρνηση στηρίζεται στην πειθώ και όχι στη βία.</a:t>
            </a:r>
          </a:p>
          <a:p>
            <a:r>
              <a:rPr lang="el-GR" dirty="0" smtClean="0"/>
              <a:t>Και οι θεσμοί σκοπό έχουν να πείθουν, όχι να εξαναγκάζουν</a:t>
            </a:r>
          </a:p>
          <a:p>
            <a:endParaRPr lang="el-GR" dirty="0" smtClean="0"/>
          </a:p>
          <a:p>
            <a:r>
              <a:rPr lang="el-GR" dirty="0" smtClean="0"/>
              <a:t>Ελευθερία του πολίτη: εξαρτάται από τη λογική του ικανότητα να πείθει και να πείθεται.</a:t>
            </a:r>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Τυραννία</a:t>
            </a:r>
            <a:endParaRPr lang="en-GB" dirty="0"/>
          </a:p>
        </p:txBody>
      </p:sp>
      <p:sp>
        <p:nvSpPr>
          <p:cNvPr id="3" name="2 - Θέση περιεχομένου"/>
          <p:cNvSpPr>
            <a:spLocks noGrp="1"/>
          </p:cNvSpPr>
          <p:nvPr>
            <p:ph idx="1"/>
          </p:nvPr>
        </p:nvSpPr>
        <p:spPr/>
        <p:txBody>
          <a:bodyPr>
            <a:normAutofit fontScale="92500" lnSpcReduction="20000"/>
          </a:bodyPr>
          <a:lstStyle/>
          <a:p>
            <a:r>
              <a:rPr lang="el-GR" dirty="0" smtClean="0"/>
              <a:t>Συμφωνούν όλοι πως είναι η χειρότερη μορφή διακυβέρνησης.</a:t>
            </a:r>
          </a:p>
          <a:p>
            <a:endParaRPr lang="el-GR" dirty="0" smtClean="0"/>
          </a:p>
          <a:p>
            <a:r>
              <a:rPr lang="el-GR" dirty="0" smtClean="0"/>
              <a:t>Για αυτό η Αθήνα ήταν το «σχολείο της Ελλάδος»</a:t>
            </a:r>
          </a:p>
          <a:p>
            <a:r>
              <a:rPr lang="el-GR" dirty="0" smtClean="0"/>
              <a:t>Εκφράζει την ιδέα: φιλελεύθερος πολίτης σε φιλελεύθερο κράτος.</a:t>
            </a:r>
          </a:p>
          <a:p>
            <a:r>
              <a:rPr lang="el-GR" dirty="0" smtClean="0"/>
              <a:t>Ο πολίτης: ανάλογα με τις εσωτερικές του δυνατότητες και την αξία του.</a:t>
            </a:r>
          </a:p>
          <a:p>
            <a:r>
              <a:rPr lang="el-GR" dirty="0" smtClean="0">
                <a:solidFill>
                  <a:srgbClr val="C00000"/>
                </a:solidFill>
              </a:rPr>
              <a:t>Κοινωνική ζωή: </a:t>
            </a:r>
          </a:p>
          <a:p>
            <a:r>
              <a:rPr lang="el-GR" dirty="0" smtClean="0"/>
              <a:t>Το καλύτερο σχολείο: για την καλλιέργεια των φυσικών χαρισμάτων του ατόμου</a:t>
            </a:r>
          </a:p>
          <a:p>
            <a:r>
              <a:rPr lang="el-GR" dirty="0" smtClean="0"/>
              <a:t>Σκοπός η ανάπτυξη ενός ελεύθερου πνεύματος </a:t>
            </a:r>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Μέγιστη αξία</a:t>
            </a:r>
            <a:endParaRPr lang="en-GB" dirty="0"/>
          </a:p>
        </p:txBody>
      </p:sp>
      <p:sp>
        <p:nvSpPr>
          <p:cNvPr id="3" name="2 - Θέση περιεχομένου"/>
          <p:cNvSpPr>
            <a:spLocks noGrp="1"/>
          </p:cNvSpPr>
          <p:nvPr>
            <p:ph idx="1"/>
          </p:nvPr>
        </p:nvSpPr>
        <p:spPr/>
        <p:txBody>
          <a:bodyPr/>
          <a:lstStyle/>
          <a:p>
            <a:r>
              <a:rPr lang="el-GR" dirty="0" smtClean="0"/>
              <a:t>Η ικανότητα και η ελευθερία για συμμετοχή.</a:t>
            </a:r>
          </a:p>
          <a:p>
            <a:r>
              <a:rPr lang="el-GR" dirty="0" smtClean="0"/>
              <a:t>Ο Αθηναίος πίστευε πως το είχε επιτύχει η πόλη του.</a:t>
            </a:r>
          </a:p>
          <a:p>
            <a:r>
              <a:rPr lang="el-GR" dirty="0" smtClean="0"/>
              <a:t>Αυτό αποδεικνύεται: κανένα φιλελεύθερο κράτος δεν έμεινε ανεπηρέαστο από τους θεσμούς της πόλης-κράτος.</a:t>
            </a:r>
          </a:p>
          <a:p>
            <a:endParaRPr lang="el-GR" dirty="0" smtClean="0"/>
          </a:p>
          <a:p>
            <a:endParaRPr lang="el-GR" dirty="0" smtClean="0"/>
          </a:p>
          <a:p>
            <a:pPr algn="ctr"/>
            <a:r>
              <a:rPr lang="el-GR" dirty="0" smtClean="0"/>
              <a:t>--------------------------------------------------- </a:t>
            </a:r>
            <a:endParaRPr lang="en-GB"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2368544"/>
          </a:xfrm>
        </p:spPr>
        <p:txBody>
          <a:bodyPr>
            <a:normAutofit/>
          </a:bodyPr>
          <a:lstStyle/>
          <a:p>
            <a:r>
              <a:rPr lang="el-GR" dirty="0" smtClean="0"/>
              <a:t>Ο στοχασμός και η συζήτηση προηγήθηκαν της πολιτικής θεωρίας</a:t>
            </a:r>
            <a:endParaRPr lang="en-GB" dirty="0"/>
          </a:p>
        </p:txBody>
      </p:sp>
      <p:sp>
        <p:nvSpPr>
          <p:cNvPr id="3" name="2 - Θέση περιεχομένου"/>
          <p:cNvSpPr>
            <a:spLocks noGrp="1"/>
          </p:cNvSpPr>
          <p:nvPr>
            <p:ph idx="1"/>
          </p:nvPr>
        </p:nvSpPr>
        <p:spPr>
          <a:xfrm>
            <a:off x="457200" y="3143248"/>
            <a:ext cx="8229600" cy="3166112"/>
          </a:xfrm>
        </p:spPr>
        <p:txBody>
          <a:bodyPr/>
          <a:lstStyle/>
          <a:p>
            <a:r>
              <a:rPr lang="el-GR" dirty="0" smtClean="0"/>
              <a:t>Ο Πλάτων τις συμπεριέλαβε σε ένα ολοκληρωμένο φιλοσοφικό σύστημα</a:t>
            </a:r>
            <a:endParaRPr lang="en-GB"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274638"/>
            <a:ext cx="9144000" cy="2154230"/>
          </a:xfrm>
        </p:spPr>
        <p:txBody>
          <a:bodyPr>
            <a:normAutofit fontScale="90000"/>
          </a:bodyPr>
          <a:lstStyle/>
          <a:p>
            <a:r>
              <a:rPr lang="el-GR" dirty="0" smtClean="0"/>
              <a:t>Τάξη στη φύση και στην κοινωνία</a:t>
            </a:r>
            <a:br>
              <a:rPr lang="el-GR" dirty="0" smtClean="0"/>
            </a:br>
            <a:r>
              <a:rPr lang="el-GR" dirty="0" smtClean="0"/>
              <a:t>Αρμονία: αρμονική συμβίωση: βασική σκέψη που διαμόρφωσε την ελληνική ιδέα περί κράτους</a:t>
            </a:r>
            <a:endParaRPr lang="en-GB" dirty="0"/>
          </a:p>
        </p:txBody>
      </p:sp>
      <p:sp>
        <p:nvSpPr>
          <p:cNvPr id="3" name="2 - Θέση περιεχομένου"/>
          <p:cNvSpPr>
            <a:spLocks noGrp="1"/>
          </p:cNvSpPr>
          <p:nvPr>
            <p:ph idx="1"/>
          </p:nvPr>
        </p:nvSpPr>
        <p:spPr>
          <a:xfrm>
            <a:off x="457200" y="2786058"/>
            <a:ext cx="8229600" cy="3523302"/>
          </a:xfrm>
        </p:spPr>
        <p:txBody>
          <a:bodyPr>
            <a:normAutofit fontScale="85000" lnSpcReduction="10000"/>
          </a:bodyPr>
          <a:lstStyle/>
          <a:p>
            <a:r>
              <a:rPr lang="el-GR" dirty="0" smtClean="0"/>
              <a:t>Σόλων προσπάθησε για την αρμονική συμβίωση πλουσίων και φτωχών</a:t>
            </a:r>
          </a:p>
          <a:p>
            <a:r>
              <a:rPr lang="el-GR" dirty="0" smtClean="0"/>
              <a:t>Σημαντικές οι ιδέες της αρμονίας και του μέτρου στην ελληνική  αντίληψη του κάλλους και του ήθους</a:t>
            </a:r>
          </a:p>
          <a:p>
            <a:r>
              <a:rPr lang="el-GR" dirty="0" smtClean="0"/>
              <a:t>Αναξίμανδρος (η φύση σύστημα αντιφατικών ιδιοτήτων).</a:t>
            </a:r>
          </a:p>
          <a:p>
            <a:r>
              <a:rPr lang="el-GR" dirty="0" smtClean="0"/>
              <a:t>Ηράκλειτος (αν ο ήλιος φύγει από την τροχιά του θα τον βρουν οι Ερινύες, οι θυγατέρες της δικαιοσύνης).</a:t>
            </a:r>
          </a:p>
          <a:p>
            <a:r>
              <a:rPr lang="el-GR" dirty="0" smtClean="0"/>
              <a:t>Πυθαγόρας (η αρμονία βάση της μουσικής, ιατρικής, φυσικής, θεολογίας και πολιτικής).</a:t>
            </a:r>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t>Μηδέν άγαν = τίποτε καθ’ </a:t>
            </a:r>
            <a:r>
              <a:rPr lang="el-GR" dirty="0" err="1" smtClean="0"/>
              <a:t>υπερβολήν</a:t>
            </a:r>
            <a:r>
              <a:rPr lang="el-GR" dirty="0" smtClean="0"/>
              <a:t> (δελφικό παράγγελμα)</a:t>
            </a:r>
            <a:endParaRPr lang="en-GB" dirty="0"/>
          </a:p>
        </p:txBody>
      </p:sp>
      <p:sp>
        <p:nvSpPr>
          <p:cNvPr id="3" name="2 - Θέση περιεχομένου"/>
          <p:cNvSpPr>
            <a:spLocks noGrp="1"/>
          </p:cNvSpPr>
          <p:nvPr>
            <p:ph idx="1"/>
          </p:nvPr>
        </p:nvSpPr>
        <p:spPr/>
        <p:txBody>
          <a:bodyPr/>
          <a:lstStyle/>
          <a:p>
            <a:r>
              <a:rPr lang="el-GR" i="1" dirty="0" err="1" smtClean="0"/>
              <a:t>Φοίνισσες</a:t>
            </a:r>
            <a:r>
              <a:rPr lang="el-GR" dirty="0" smtClean="0"/>
              <a:t> Ευριπίδη : η ισότητα</a:t>
            </a:r>
          </a:p>
          <a:p>
            <a:endParaRPr lang="el-GR" dirty="0" smtClean="0"/>
          </a:p>
          <a:p>
            <a:r>
              <a:rPr lang="el-GR" dirty="0" smtClean="0"/>
              <a:t>Ιδέα της αρμονίας ή της αναλογίας: από φυσική και ηθική αρχή</a:t>
            </a:r>
          </a:p>
          <a:p>
            <a:r>
              <a:rPr lang="el-GR" dirty="0" smtClean="0"/>
              <a:t>Είχε αντίκτυπο στην ηθική και πολιτική σκέψη</a:t>
            </a:r>
            <a:endParaRPr lang="en-GB"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Μέσα 5</a:t>
            </a:r>
            <a:r>
              <a:rPr lang="el-GR" baseline="30000" dirty="0" smtClean="0"/>
              <a:t>ου</a:t>
            </a:r>
            <a:r>
              <a:rPr lang="el-GR" dirty="0" smtClean="0"/>
              <a:t> αι.</a:t>
            </a:r>
            <a:endParaRPr lang="en-GB" dirty="0"/>
          </a:p>
        </p:txBody>
      </p:sp>
      <p:sp>
        <p:nvSpPr>
          <p:cNvPr id="3" name="2 - Θέση περιεχομένου"/>
          <p:cNvSpPr>
            <a:spLocks noGrp="1"/>
          </p:cNvSpPr>
          <p:nvPr>
            <p:ph idx="1"/>
          </p:nvPr>
        </p:nvSpPr>
        <p:spPr/>
        <p:txBody>
          <a:bodyPr>
            <a:normAutofit fontScale="92500" lnSpcReduction="20000"/>
          </a:bodyPr>
          <a:lstStyle/>
          <a:p>
            <a:r>
              <a:rPr lang="el-GR" dirty="0" smtClean="0"/>
              <a:t>Στροφή ενδιαφέροντος στις ανθρωπιστικές μελέτες στην Αθήνα (μουσική, ψυχολογία, γραφή, πολιτική, ηθική κ.ά.). </a:t>
            </a:r>
          </a:p>
          <a:p>
            <a:r>
              <a:rPr lang="el-GR" dirty="0" smtClean="0"/>
              <a:t>Αιτία ή αύξηση του βιοτικού επιπέδου των Αθηναίων.</a:t>
            </a:r>
          </a:p>
          <a:p>
            <a:r>
              <a:rPr lang="el-GR" dirty="0" smtClean="0"/>
              <a:t>Σοφιστές  (διδάσκαλοι επί πληρωμή).</a:t>
            </a:r>
          </a:p>
          <a:p>
            <a:r>
              <a:rPr lang="el-GR" dirty="0" smtClean="0"/>
              <a:t>Μερικοί όμως αγωνίστηκαν για την επιβολή των νέων απόψεων.</a:t>
            </a:r>
          </a:p>
          <a:p>
            <a:r>
              <a:rPr lang="el-GR" dirty="0" smtClean="0"/>
              <a:t>Πρωταγόρας : «</a:t>
            </a:r>
            <a:r>
              <a:rPr lang="el-GR" i="1" dirty="0" smtClean="0"/>
              <a:t>ο άνθρωπος είναι μέτρο όλων των πραγμάτων».</a:t>
            </a:r>
          </a:p>
          <a:p>
            <a:r>
              <a:rPr lang="el-GR" dirty="0" smtClean="0"/>
              <a:t>Ολοκληρώθηκαν από τον Σωκράτη, όπως τον παρουσιάζει ο Πλάτων.</a:t>
            </a:r>
          </a:p>
          <a:p>
            <a:r>
              <a:rPr lang="el-GR" dirty="0" smtClean="0"/>
              <a:t>Έστρεψε τη φιλοσοφία στις ανθρωπιστικές σπουδές.</a:t>
            </a:r>
            <a:endParaRPr lang="en-GB"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Ο Ανθρωπισμός</a:t>
            </a:r>
            <a:endParaRPr lang="en-GB" dirty="0"/>
          </a:p>
        </p:txBody>
      </p:sp>
      <p:sp>
        <p:nvSpPr>
          <p:cNvPr id="3" name="2 - Θέση περιεχομένου"/>
          <p:cNvSpPr>
            <a:spLocks noGrp="1"/>
          </p:cNvSpPr>
          <p:nvPr>
            <p:ph idx="1"/>
          </p:nvPr>
        </p:nvSpPr>
        <p:spPr/>
        <p:txBody>
          <a:bodyPr/>
          <a:lstStyle/>
          <a:p>
            <a:r>
              <a:rPr lang="el-GR" dirty="0" smtClean="0"/>
              <a:t>Ανανέωσε το ενδιαφέρον για τη φιλοσοφία</a:t>
            </a:r>
          </a:p>
          <a:p>
            <a:pPr>
              <a:buNone/>
            </a:pPr>
            <a:r>
              <a:rPr lang="el-GR" dirty="0" smtClean="0"/>
              <a:t>     Βρίσκοντας καινούργιες κατευθύνσεις </a:t>
            </a:r>
          </a:p>
          <a:p>
            <a:pPr>
              <a:buNone/>
            </a:pPr>
            <a:endParaRPr lang="el-GR" dirty="0" smtClean="0"/>
          </a:p>
          <a:p>
            <a:pPr>
              <a:buNone/>
            </a:pPr>
            <a:r>
              <a:rPr lang="el-GR" dirty="0" smtClean="0"/>
              <a:t>Σκοπός η εύρεση ενός αναλλοίωτου πυρήνα της ανθρώπινης φύσης (που υπάρχει σε όλους τους ανθρώπους).</a:t>
            </a:r>
          </a:p>
          <a:p>
            <a:pPr>
              <a:buNone/>
            </a:pPr>
            <a:r>
              <a:rPr lang="el-GR" dirty="0" smtClean="0"/>
              <a:t>Οι μόνιμες αρχές των ανθρώπινων σχέσεων;</a:t>
            </a:r>
          </a:p>
          <a:p>
            <a:pPr>
              <a:buNone/>
            </a:pPr>
            <a:endParaRPr lang="el-GR" dirty="0" smtClean="0"/>
          </a:p>
          <a:p>
            <a:pPr>
              <a:buNone/>
            </a:pPr>
            <a:r>
              <a:rPr lang="el-GR" dirty="0" smtClean="0"/>
              <a:t>Σταθεροί  ηθικοί κανόνες;</a:t>
            </a:r>
            <a:endParaRPr lang="en-GB"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Φύση και έθιμα</a:t>
            </a:r>
            <a:endParaRPr lang="en-GB" dirty="0"/>
          </a:p>
        </p:txBody>
      </p:sp>
      <p:sp>
        <p:nvSpPr>
          <p:cNvPr id="3" name="2 - Θέση περιεχομένου"/>
          <p:cNvSpPr>
            <a:spLocks noGrp="1"/>
          </p:cNvSpPr>
          <p:nvPr>
            <p:ph idx="1"/>
          </p:nvPr>
        </p:nvSpPr>
        <p:spPr/>
        <p:txBody>
          <a:bodyPr/>
          <a:lstStyle/>
          <a:p>
            <a:r>
              <a:rPr lang="el-GR" dirty="0" smtClean="0"/>
              <a:t>Μεγάλη συζήτηση στην Αθήνα για τον αγώνα της φύσης με τα έθιμα</a:t>
            </a:r>
          </a:p>
          <a:p>
            <a:r>
              <a:rPr lang="el-GR" i="1" dirty="0" smtClean="0"/>
              <a:t>Αντιγόνη</a:t>
            </a:r>
            <a:r>
              <a:rPr lang="el-GR" dirty="0" smtClean="0"/>
              <a:t> Σοφοκλή. Πάλη ανθρώπινου νόμου και θεϊκού καθήκοντος. Κανένας Δίας δεν πρόσταξε, ούτε η Δίκη έβαλε τέτοιους νόμους (να μην μπορεί να θάψει τον αδελφό της η Αντιγόνη)</a:t>
            </a:r>
            <a:endParaRPr lang="en-GB"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Διάλογος Αθηναίων-</a:t>
            </a:r>
            <a:r>
              <a:rPr lang="el-GR" dirty="0" err="1" smtClean="0"/>
              <a:t>Μήλίων</a:t>
            </a:r>
            <a:endParaRPr lang="en-GB" dirty="0"/>
          </a:p>
        </p:txBody>
      </p:sp>
      <p:sp>
        <p:nvSpPr>
          <p:cNvPr id="3" name="2 - Θέση περιεχομένου"/>
          <p:cNvSpPr>
            <a:spLocks noGrp="1"/>
          </p:cNvSpPr>
          <p:nvPr>
            <p:ph idx="1"/>
          </p:nvPr>
        </p:nvSpPr>
        <p:spPr/>
        <p:txBody>
          <a:bodyPr>
            <a:normAutofit fontScale="92500" lnSpcReduction="10000"/>
          </a:bodyPr>
          <a:lstStyle/>
          <a:p>
            <a:r>
              <a:rPr lang="el-GR" dirty="0" smtClean="0"/>
              <a:t>οι δυνατοί κάνουν όσα τους επιτρέπει η δύναμή τους κι οι αδύναμοι υποχωρούν κι αποδέχονται.</a:t>
            </a:r>
          </a:p>
          <a:p>
            <a:r>
              <a:rPr lang="el-GR" dirty="0" smtClean="0"/>
              <a:t>Όχι, γιατί δεν μας βλάφτει τόσο η έχθρα σας όσο η φιλία σας η φιλία σας, στα μάτια των υπηκόων μας, θα ήταν απόδειξη αδυναμίας, ενώ το μίσος σας απόδειξη της δύναμής μας.</a:t>
            </a:r>
          </a:p>
          <a:p>
            <a:r>
              <a:rPr lang="el-GR" dirty="0" smtClean="0"/>
              <a:t>όσοι διατηρούν την ελευθερία τους το χρωστούν στη δύναμή τους</a:t>
            </a:r>
          </a:p>
          <a:p>
            <a:endParaRPr lang="el-GR" dirty="0" smtClean="0"/>
          </a:p>
          <a:p>
            <a:r>
              <a:rPr lang="el-GR" dirty="0" smtClean="0"/>
              <a:t>ΔΗΛ. :φανερό πως εμείς, που είμαστε ακόμη ελεύθεροι, θα δείχναμε μεγάλη ευτέλεια και δειλία αν δεν κάναμε το παν προτού </a:t>
            </a:r>
            <a:r>
              <a:rPr lang="el-GR" dirty="0" err="1" smtClean="0"/>
              <a:t>γίνωμε</a:t>
            </a:r>
            <a:r>
              <a:rPr lang="el-GR" dirty="0" smtClean="0"/>
              <a:t> δούλοι.</a:t>
            </a:r>
            <a:endParaRPr lang="en-GB" dirty="0" smtClean="0"/>
          </a:p>
          <a:p>
            <a:endParaRPr lang="en-GB"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1600" dirty="0" smtClean="0"/>
              <a:t>απ’ όλους τους ανθρώπους που ξέρομε, αυτοί δείχνουν ολοφάνερα ότι θεωρούν τα ευχάριστα έντιμα και τα συμφέροντα δίκαια.</a:t>
            </a:r>
            <a:br>
              <a:rPr lang="el-GR" sz="1600" dirty="0" smtClean="0"/>
            </a:br>
            <a:r>
              <a:rPr lang="el-GR" sz="1600" dirty="0" smtClean="0"/>
              <a:t>(</a:t>
            </a:r>
            <a:r>
              <a:rPr lang="el-GR" sz="1600" smtClean="0"/>
              <a:t>για Σπαρτιάτες)</a:t>
            </a:r>
            <a:endParaRPr lang="en-GB" sz="1600" dirty="0"/>
          </a:p>
        </p:txBody>
      </p:sp>
      <p:sp>
        <p:nvSpPr>
          <p:cNvPr id="3" name="2 - Θέση περιεχομένου"/>
          <p:cNvSpPr>
            <a:spLocks noGrp="1"/>
          </p:cNvSpPr>
          <p:nvPr>
            <p:ph idx="1"/>
          </p:nvPr>
        </p:nvSpPr>
        <p:spPr/>
        <p:txBody>
          <a:bodyPr/>
          <a:lstStyle/>
          <a:p>
            <a:r>
              <a:rPr lang="el-GR" dirty="0" smtClean="0"/>
              <a:t>ΑΘ: Έχομε τη γνώμη για τους θεούς και την βεβαιότητα για τους ανθρώπους, ότι, αναγκασμένοι από έναν φυσικό νόμο, επιβάλλουν πάντα την εξουσία τους όπου είναι πιο δυνατοί. Τον νόμο αυτό ούτε εμείς τον θεσπίσαμε ούτε θεσπισμένο πρώτοι εμείς τον εφαρμόσαμε, αλλά τον βρήκαμε να υπάρχη και θα τον αφήσουμε να υπάρχη παντοτινά, και τον</a:t>
            </a:r>
            <a:r>
              <a:rPr lang="en-GB" dirty="0" smtClean="0"/>
              <a:t> </a:t>
            </a:r>
            <a:r>
              <a:rPr lang="el-GR" dirty="0" smtClean="0"/>
              <a:t>εφαρμόζομε ξέροντας ότι και σεις και άλλοι, αν αποκτούσατε την ίδια δύναμη με μας, θα κάνατε τα ίδια. </a:t>
            </a:r>
            <a:endParaRPr lang="en-GB"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6226196"/>
          </a:xfrm>
        </p:spPr>
        <p:txBody>
          <a:bodyPr>
            <a:noAutofit/>
          </a:bodyPr>
          <a:lstStyle/>
          <a:p>
            <a:r>
              <a:rPr lang="el-GR" sz="2400" dirty="0" smtClean="0"/>
              <a:t>Ο διάλογος </a:t>
            </a:r>
            <a:r>
              <a:rPr lang="el-GR" sz="2400" dirty="0" err="1" smtClean="0"/>
              <a:t>Μηλίων</a:t>
            </a:r>
            <a:r>
              <a:rPr lang="el-GR" sz="2400" dirty="0" smtClean="0"/>
              <a:t> και Αθηναίων, έχει</a:t>
            </a:r>
            <a:br>
              <a:rPr lang="el-GR" sz="2400" dirty="0" smtClean="0"/>
            </a:br>
            <a:r>
              <a:rPr lang="el-GR" sz="2400" dirty="0" smtClean="0"/>
              <a:t>δραματική επικαιρότητα, όχι μόνο για μας αλλά γενικότερα για την</a:t>
            </a:r>
            <a:br>
              <a:rPr lang="el-GR" sz="2400" dirty="0" smtClean="0"/>
            </a:br>
            <a:r>
              <a:rPr lang="el-GR" sz="2400" dirty="0" smtClean="0"/>
              <a:t>ανθρωπότητα, που παραστέκεται μάρτυρας πολλών τέτοιων «διαλόγων»</a:t>
            </a:r>
            <a:br>
              <a:rPr lang="el-GR" sz="2400" dirty="0" smtClean="0"/>
            </a:br>
            <a:r>
              <a:rPr lang="el-GR" sz="2400" dirty="0" smtClean="0"/>
              <a:t>(με διάφορες παραλλαγές) ανάμεσα στην πάνοπλη αλαζονεία των</a:t>
            </a:r>
            <a:br>
              <a:rPr lang="el-GR" sz="2400" dirty="0" smtClean="0"/>
            </a:br>
            <a:r>
              <a:rPr lang="el-GR" sz="2400" dirty="0" smtClean="0"/>
              <a:t>ισχυρών και τη θαρραλέα αντιπαράταξη των μικρών λαών. </a:t>
            </a:r>
            <a:r>
              <a:rPr lang="en-US" sz="2400" dirty="0" smtClean="0"/>
              <a:t/>
            </a:r>
            <a:br>
              <a:rPr lang="en-US" sz="2400" dirty="0" smtClean="0"/>
            </a:br>
            <a:r>
              <a:rPr lang="el-GR" sz="2400" dirty="0" smtClean="0"/>
              <a:t>Το</a:t>
            </a:r>
            <a:r>
              <a:rPr lang="en-US" sz="2400" dirty="0" smtClean="0"/>
              <a:t> </a:t>
            </a:r>
            <a:r>
              <a:rPr lang="el-GR" sz="2400" dirty="0" smtClean="0"/>
              <a:t>παρήγορο μήνυμα που στέλνει η ιστορία είναι ότι η αλαζονεία της</a:t>
            </a:r>
            <a:br>
              <a:rPr lang="el-GR" sz="2400" dirty="0" smtClean="0"/>
            </a:br>
            <a:r>
              <a:rPr lang="el-GR" sz="2400" dirty="0" smtClean="0"/>
              <a:t>δύναμης, που προκαλεί αδιάντροπα την παγκόσμια αγανάκτηση, αυτή</a:t>
            </a:r>
            <a:br>
              <a:rPr lang="el-GR" sz="2400" dirty="0" smtClean="0"/>
            </a:br>
            <a:r>
              <a:rPr lang="el-GR" sz="2400" dirty="0" smtClean="0"/>
              <a:t>τελικά συντρίβεται κάτω από το βάρος των ολισθημάτων και των</a:t>
            </a:r>
            <a:br>
              <a:rPr lang="el-GR" sz="2400" dirty="0" smtClean="0"/>
            </a:br>
            <a:r>
              <a:rPr lang="el-GR" sz="2400" dirty="0" smtClean="0"/>
              <a:t>αμαρτημάτων προς τα οποία φέρεται ακατάσχετα.</a:t>
            </a:r>
            <a:endParaRPr lang="en-GB"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4440246"/>
          </a:xfrm>
        </p:spPr>
        <p:txBody>
          <a:bodyPr>
            <a:noAutofit/>
          </a:bodyPr>
          <a:lstStyle/>
          <a:p>
            <a:r>
              <a:rPr lang="el-GR" sz="2800" dirty="0" smtClean="0"/>
              <a:t>Από το ίδιο το κείμενο</a:t>
            </a:r>
            <a:br>
              <a:rPr lang="el-GR" sz="2800" dirty="0" smtClean="0"/>
            </a:br>
            <a:r>
              <a:rPr lang="el-GR" sz="2800" dirty="0" smtClean="0"/>
              <a:t>αναδύεται ανενδοίαστη και απάνθρωπη και προκλητική η αλαζονεία</a:t>
            </a:r>
            <a:br>
              <a:rPr lang="el-GR" sz="2800" dirty="0" smtClean="0"/>
            </a:br>
            <a:r>
              <a:rPr lang="el-GR" sz="2800" dirty="0" smtClean="0"/>
              <a:t>της δύναμης και η ροπή της δύναμης προς την αδικία και την</a:t>
            </a:r>
            <a:br>
              <a:rPr lang="el-GR" sz="2800" dirty="0" smtClean="0"/>
            </a:br>
            <a:r>
              <a:rPr lang="el-GR" sz="2800" dirty="0" smtClean="0"/>
              <a:t>αυτοκαταστροφή (που </a:t>
            </a:r>
            <a:r>
              <a:rPr lang="el-GR" sz="2800" dirty="0" err="1" smtClean="0"/>
              <a:t>θάρθει</a:t>
            </a:r>
            <a:r>
              <a:rPr lang="el-GR" sz="2800" dirty="0" smtClean="0"/>
              <a:t> αργότερα ως κάθαρση).</a:t>
            </a:r>
            <a:endParaRPr lang="en-GB"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5583254"/>
          </a:xfrm>
        </p:spPr>
        <p:txBody>
          <a:bodyPr>
            <a:normAutofit fontScale="90000"/>
          </a:bodyPr>
          <a:lstStyle/>
          <a:p>
            <a:r>
              <a:rPr lang="el-GR" dirty="0" smtClean="0"/>
              <a:t>οι θεσμοί</a:t>
            </a:r>
            <a:r>
              <a:rPr lang="en-US" dirty="0" smtClean="0"/>
              <a:t>,</a:t>
            </a:r>
            <a:r>
              <a:rPr lang="el-GR" dirty="0" smtClean="0"/>
              <a:t> ως πλαίσια ζωής και</a:t>
            </a:r>
            <a:br>
              <a:rPr lang="el-GR" dirty="0" smtClean="0"/>
            </a:br>
            <a:r>
              <a:rPr lang="el-GR" dirty="0" smtClean="0"/>
              <a:t>έκφρασης συμφερόντων</a:t>
            </a:r>
            <a:r>
              <a:rPr lang="en-US" dirty="0" smtClean="0"/>
              <a:t>,</a:t>
            </a:r>
            <a:r>
              <a:rPr lang="el-GR" dirty="0" smtClean="0"/>
              <a:t> διαμορφώνουν τη συνείδηση</a:t>
            </a:r>
            <a:r>
              <a:rPr lang="en-US" dirty="0" smtClean="0"/>
              <a:t> </a:t>
            </a:r>
            <a:r>
              <a:rPr lang="el-GR" dirty="0" smtClean="0"/>
              <a:t>των ανθρώπων </a:t>
            </a:r>
            <a:br>
              <a:rPr lang="el-GR" dirty="0" smtClean="0"/>
            </a:br>
            <a:r>
              <a:rPr lang="el-GR" dirty="0" smtClean="0"/>
              <a:t>και ως εκ τούτου τον τρόπο που αντιλαμβάνονται τους άλλους</a:t>
            </a:r>
            <a:br>
              <a:rPr lang="el-GR" dirty="0" smtClean="0"/>
            </a:br>
            <a:r>
              <a:rPr lang="el-GR" dirty="0" smtClean="0"/>
              <a:t>συνανθρώπους και διαμορφώνουν τον κώδικα της συμπεριφοράς</a:t>
            </a:r>
            <a:br>
              <a:rPr lang="el-GR" dirty="0" smtClean="0"/>
            </a:br>
            <a:r>
              <a:rPr lang="el-GR" dirty="0" smtClean="0"/>
              <a:t>τους.</a:t>
            </a:r>
            <a:endParaRPr lang="en-GB"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5797568"/>
          </a:xfrm>
        </p:spPr>
        <p:txBody>
          <a:bodyPr>
            <a:normAutofit fontScale="90000"/>
          </a:bodyPr>
          <a:lstStyle/>
          <a:p>
            <a:r>
              <a:rPr lang="el-GR" dirty="0" smtClean="0"/>
              <a:t>Η Αθήνα είναι δημοκρατία στο εσωτερικό (για</a:t>
            </a:r>
            <a:br>
              <a:rPr lang="el-GR" dirty="0" smtClean="0"/>
            </a:br>
            <a:r>
              <a:rPr lang="el-GR" dirty="0" smtClean="0"/>
              <a:t>τους ελεύθερους πολίτες μόνο) ηγεμονία τυραννική στο εξωτερικό</a:t>
            </a:r>
            <a:br>
              <a:rPr lang="el-GR" dirty="0" smtClean="0"/>
            </a:br>
            <a:r>
              <a:rPr lang="el-GR" dirty="0" smtClean="0"/>
              <a:t>(για τις «</a:t>
            </a:r>
            <a:r>
              <a:rPr lang="el-GR" dirty="0" err="1" smtClean="0"/>
              <a:t>σύμμαχες</a:t>
            </a:r>
            <a:r>
              <a:rPr lang="el-GR" dirty="0" smtClean="0"/>
              <a:t>» ελληνικές πόλεις). </a:t>
            </a:r>
            <a:br>
              <a:rPr lang="el-GR" dirty="0" smtClean="0"/>
            </a:br>
            <a:r>
              <a:rPr lang="el-GR" dirty="0" smtClean="0"/>
              <a:t>Η διάκριση των πολιτών σε</a:t>
            </a:r>
            <a:br>
              <a:rPr lang="el-GR" dirty="0" smtClean="0"/>
            </a:br>
            <a:r>
              <a:rPr lang="el-GR" dirty="0" smtClean="0"/>
              <a:t>ελεύθερους, δούλους, μέτοικους διατηρείται και ενισχύεται</a:t>
            </a:r>
            <a:endParaRPr lang="en-GB"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5297502"/>
          </a:xfrm>
        </p:spPr>
        <p:txBody>
          <a:bodyPr>
            <a:normAutofit/>
          </a:bodyPr>
          <a:lstStyle/>
          <a:p>
            <a:r>
              <a:rPr lang="el-GR" dirty="0" smtClean="0"/>
              <a:t>Κορύφωση πολιτικού κυνισμού και τραγικότητας, που</a:t>
            </a:r>
            <a:br>
              <a:rPr lang="el-GR" dirty="0" smtClean="0"/>
            </a:br>
            <a:r>
              <a:rPr lang="el-GR" dirty="0" smtClean="0"/>
              <a:t>σημειώθηκε στη Μήλο</a:t>
            </a:r>
            <a:endParaRPr lang="en-GB"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6440510"/>
          </a:xfrm>
        </p:spPr>
        <p:txBody>
          <a:bodyPr>
            <a:noAutofit/>
          </a:bodyPr>
          <a:lstStyle/>
          <a:p>
            <a:r>
              <a:rPr lang="el-GR" sz="2800" dirty="0" smtClean="0"/>
              <a:t>Η τραγικότητα αναφέρεται στους </a:t>
            </a:r>
            <a:r>
              <a:rPr lang="el-GR" sz="2800" dirty="0" err="1" smtClean="0"/>
              <a:t>Μήλιους</a:t>
            </a:r>
            <a:r>
              <a:rPr lang="el-GR" sz="2800" dirty="0" smtClean="0"/>
              <a:t> που</a:t>
            </a:r>
            <a:br>
              <a:rPr lang="el-GR" sz="2800" dirty="0" smtClean="0"/>
            </a:br>
            <a:r>
              <a:rPr lang="el-GR" sz="2800" dirty="0" smtClean="0"/>
              <a:t>ζουν ειρηνικά και ανενόχλητα και –όντας αδύναμοι μπροστά σε</a:t>
            </a:r>
            <a:br>
              <a:rPr lang="el-GR" sz="2800" dirty="0" smtClean="0"/>
            </a:br>
            <a:r>
              <a:rPr lang="el-GR" sz="2800" dirty="0" smtClean="0"/>
              <a:t>δυνατούς- επικαλέστηκαν τη δικαιοσύνη και διαπίστωσαν με τρόπο</a:t>
            </a:r>
            <a:br>
              <a:rPr lang="el-GR" sz="2800" dirty="0" smtClean="0"/>
            </a:br>
            <a:r>
              <a:rPr lang="el-GR" sz="2800" dirty="0" smtClean="0"/>
              <a:t>οδυνηρό πόσο «δίκιο έχει ο δυνατός» άμεσα, ανεξάρτητα από το ότι τον</a:t>
            </a:r>
            <a:br>
              <a:rPr lang="el-GR" sz="2800" dirty="0" smtClean="0"/>
            </a:br>
            <a:r>
              <a:rPr lang="el-GR" sz="2800" dirty="0" smtClean="0"/>
              <a:t>περιμένει η συντριβή λίγο παρακάτω, ανεξάρτητα από το ότι ο δυνατός</a:t>
            </a:r>
            <a:br>
              <a:rPr lang="el-GR" sz="2800" dirty="0" smtClean="0"/>
            </a:br>
            <a:r>
              <a:rPr lang="el-GR" sz="2800" dirty="0" smtClean="0"/>
              <a:t>θα συντριβεί άκλαυτος και κάτω από τα χειροκροτήματα όλων των</a:t>
            </a:r>
            <a:br>
              <a:rPr lang="el-GR" sz="2800" dirty="0" smtClean="0"/>
            </a:br>
            <a:r>
              <a:rPr lang="el-GR" sz="2800" dirty="0" smtClean="0"/>
              <a:t>αδικημένων ή των απειλούμενων με νέες αδικίες.</a:t>
            </a:r>
            <a:endParaRPr lang="en-GB"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5654692"/>
          </a:xfrm>
        </p:spPr>
        <p:txBody>
          <a:bodyPr>
            <a:normAutofit fontScale="90000"/>
          </a:bodyPr>
          <a:lstStyle/>
          <a:p>
            <a:r>
              <a:rPr lang="el-GR" dirty="0" smtClean="0"/>
              <a:t>Η ανθρώπινη συνείδηση έχει ιστορικότητα, πλάθεται μέσα στις</a:t>
            </a:r>
            <a:br>
              <a:rPr lang="el-GR" dirty="0" smtClean="0"/>
            </a:br>
            <a:r>
              <a:rPr lang="el-GR" dirty="0" smtClean="0"/>
              <a:t>ιστορικές περιστάσεις, διαμορφώνεται από τους θεσμούς και τις</a:t>
            </a:r>
            <a:br>
              <a:rPr lang="el-GR" dirty="0" smtClean="0"/>
            </a:br>
            <a:r>
              <a:rPr lang="el-GR" dirty="0" smtClean="0"/>
              <a:t>περιστάσεις και προβάλλει κάθε φορά η ανθρώπινη συνείδηση τις</a:t>
            </a:r>
            <a:br>
              <a:rPr lang="el-GR" dirty="0" smtClean="0"/>
            </a:br>
            <a:r>
              <a:rPr lang="el-GR" dirty="0" smtClean="0"/>
              <a:t>επιλογές της ως ανάγκες της ιστορικής στιγμής, ως αξίες ζωής.</a:t>
            </a:r>
            <a:endParaRPr lang="en-GB"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6154758"/>
          </a:xfrm>
        </p:spPr>
        <p:txBody>
          <a:bodyPr>
            <a:noAutofit/>
          </a:bodyPr>
          <a:lstStyle/>
          <a:p>
            <a:r>
              <a:rPr lang="el-GR" sz="3200" dirty="0" smtClean="0"/>
              <a:t>Η συμπεριφορά των Αθηναίων προς τους </a:t>
            </a:r>
            <a:r>
              <a:rPr lang="el-GR" sz="3200" dirty="0" err="1" smtClean="0"/>
              <a:t>Μήλιους</a:t>
            </a:r>
            <a:r>
              <a:rPr lang="el-GR" sz="3200" dirty="0" smtClean="0"/>
              <a:t> το 416 </a:t>
            </a:r>
            <a:r>
              <a:rPr lang="el-GR" sz="3200" dirty="0" err="1" smtClean="0"/>
              <a:t>π.Χ.</a:t>
            </a:r>
            <a:r>
              <a:rPr lang="el-GR" sz="3200" dirty="0" smtClean="0"/>
              <a:t> είναι συνέπεια ορισμένων παραγόντων – θεσμών:</a:t>
            </a:r>
            <a:br>
              <a:rPr lang="el-GR" sz="3200" dirty="0" smtClean="0"/>
            </a:br>
            <a:r>
              <a:rPr lang="el-GR" sz="3200" dirty="0" smtClean="0"/>
              <a:t>οικονομικών, πολιτικών, κοινωνικών, παιδευτικών, που διαμόρφωσαν</a:t>
            </a:r>
            <a:br>
              <a:rPr lang="el-GR" sz="3200" dirty="0" smtClean="0"/>
            </a:br>
            <a:r>
              <a:rPr lang="el-GR" sz="3200" dirty="0" smtClean="0"/>
              <a:t>τη συνείδηση του αθηναίου πολίτη έτσι που κίνητρα δράσης και</a:t>
            </a:r>
            <a:br>
              <a:rPr lang="el-GR" sz="3200" dirty="0" smtClean="0"/>
            </a:br>
            <a:r>
              <a:rPr lang="el-GR" sz="3200" dirty="0" smtClean="0"/>
              <a:t>κριτήρια απόφασης να είναι : η διατήρηση και αύξηση της εξουσίας, η</a:t>
            </a:r>
            <a:br>
              <a:rPr lang="el-GR" sz="3200" dirty="0" smtClean="0"/>
            </a:br>
            <a:r>
              <a:rPr lang="el-GR" sz="3200" dirty="0" smtClean="0"/>
              <a:t>λατρεία της δύναμης, η απροσχημάτιστη και αδίστακτη χρησιμοποίηση</a:t>
            </a:r>
            <a:br>
              <a:rPr lang="el-GR" sz="3200" dirty="0" smtClean="0"/>
            </a:br>
            <a:r>
              <a:rPr lang="el-GR" sz="3200" dirty="0" smtClean="0"/>
              <a:t>της βίας, η αλαζονεία της δύναμης,</a:t>
            </a:r>
            <a:endParaRPr lang="en-GB" sz="3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5726130"/>
          </a:xfrm>
        </p:spPr>
        <p:txBody>
          <a:bodyPr>
            <a:normAutofit fontScale="90000"/>
          </a:bodyPr>
          <a:lstStyle/>
          <a:p>
            <a:r>
              <a:rPr lang="el-GR" dirty="0" smtClean="0"/>
              <a:t>Η λογική του ανθρώπου στην υπηρεσία της βούλησής του για</a:t>
            </a:r>
            <a:br>
              <a:rPr lang="el-GR" dirty="0" smtClean="0"/>
            </a:br>
            <a:r>
              <a:rPr lang="el-GR" dirty="0" smtClean="0"/>
              <a:t>δικαίωση των πράξεών του. </a:t>
            </a:r>
            <a:br>
              <a:rPr lang="el-GR" dirty="0" smtClean="0"/>
            </a:br>
            <a:r>
              <a:rPr lang="el-GR" dirty="0" smtClean="0"/>
              <a:t/>
            </a:r>
            <a:br>
              <a:rPr lang="el-GR" dirty="0" smtClean="0"/>
            </a:br>
            <a:r>
              <a:rPr lang="el-GR" dirty="0" smtClean="0"/>
              <a:t> Ο άδικος λόγος βρήκε τον τιμωρό του στη η «Σικελική</a:t>
            </a:r>
            <a:br>
              <a:rPr lang="el-GR" dirty="0" smtClean="0"/>
            </a:br>
            <a:r>
              <a:rPr lang="el-GR" dirty="0" smtClean="0"/>
              <a:t>εκστρατεία». </a:t>
            </a:r>
            <a:br>
              <a:rPr lang="el-GR" dirty="0" smtClean="0"/>
            </a:br>
            <a:r>
              <a:rPr lang="el-GR" dirty="0" smtClean="0"/>
              <a:t/>
            </a:r>
            <a:br>
              <a:rPr lang="el-GR" dirty="0" smtClean="0"/>
            </a:br>
            <a:r>
              <a:rPr lang="el-GR" dirty="0" smtClean="0"/>
              <a:t/>
            </a:r>
            <a:br>
              <a:rPr lang="el-GR" dirty="0" smtClean="0"/>
            </a:br>
            <a:r>
              <a:rPr lang="el-GR" dirty="0" smtClean="0"/>
              <a:t/>
            </a:r>
            <a:br>
              <a:rPr lang="el-GR" dirty="0" smtClean="0"/>
            </a:br>
            <a:r>
              <a:rPr lang="el-GR" dirty="0" smtClean="0"/>
              <a:t> </a:t>
            </a:r>
            <a:br>
              <a:rPr lang="el-GR" dirty="0" smtClean="0"/>
            </a:br>
            <a:endParaRPr lang="en-GB"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6011882"/>
          </a:xfrm>
        </p:spPr>
        <p:txBody>
          <a:bodyPr>
            <a:noAutofit/>
          </a:bodyPr>
          <a:lstStyle/>
          <a:p>
            <a:r>
              <a:rPr lang="el-GR" sz="3200" dirty="0" smtClean="0"/>
              <a:t>Το όνομα της Μήλου δεν θυμίζει μόνο την αλαζονεία της δύναμης. Πέρασε  στην</a:t>
            </a:r>
            <a:br>
              <a:rPr lang="el-GR" sz="3200" dirty="0" smtClean="0"/>
            </a:br>
            <a:r>
              <a:rPr lang="el-GR" sz="3200" dirty="0" smtClean="0"/>
              <a:t>ιστορία ως σύμβολο της αναμενόμενης</a:t>
            </a:r>
            <a:br>
              <a:rPr lang="el-GR" sz="3200" dirty="0" smtClean="0"/>
            </a:br>
            <a:r>
              <a:rPr lang="el-GR" sz="3200" dirty="0" smtClean="0"/>
              <a:t>δίκαιης τιμωρίας των ισχυρών για όσα αδικήματα έχουν διαπράξει.</a:t>
            </a:r>
            <a:br>
              <a:rPr lang="el-GR" sz="3200" dirty="0" smtClean="0"/>
            </a:br>
            <a:r>
              <a:rPr lang="el-GR" sz="3200" dirty="0" smtClean="0"/>
              <a:t>Η ώρα της κρίσης έρχεται άφευκτα. Τα γεγονότα του 416 οδηγούν</a:t>
            </a:r>
            <a:br>
              <a:rPr lang="el-GR" sz="3200" dirty="0" smtClean="0"/>
            </a:br>
            <a:r>
              <a:rPr lang="el-GR" sz="3200" dirty="0" smtClean="0"/>
              <a:t>μοιραία στη θρηνωδία του 404 </a:t>
            </a:r>
            <a:r>
              <a:rPr lang="el-GR" sz="3200" dirty="0" err="1" smtClean="0"/>
              <a:t>π.Χ.</a:t>
            </a:r>
            <a:r>
              <a:rPr lang="el-GR" sz="3200" dirty="0" smtClean="0"/>
              <a:t> (με νίκη των </a:t>
            </a:r>
            <a:r>
              <a:rPr lang="el-GR" sz="3200" smtClean="0"/>
              <a:t>Πελοποννήσιων)</a:t>
            </a:r>
            <a:r>
              <a:rPr lang="el-GR" sz="3200" dirty="0" smtClean="0"/>
              <a:t/>
            </a:r>
            <a:br>
              <a:rPr lang="el-GR" sz="3200" dirty="0" smtClean="0"/>
            </a:br>
            <a:r>
              <a:rPr lang="el-GR" sz="3200" dirty="0" smtClean="0"/>
              <a:t>- - -</a:t>
            </a:r>
            <a:br>
              <a:rPr lang="el-GR" sz="3200" dirty="0" smtClean="0"/>
            </a:br>
            <a:r>
              <a:rPr lang="el-GR" sz="3200" dirty="0" smtClean="0"/>
              <a:t> «</a:t>
            </a:r>
            <a:r>
              <a:rPr lang="el-GR" sz="3200" i="1" dirty="0" smtClean="0"/>
              <a:t>Ο πόλεμος βίαιος διδάσκαλος</a:t>
            </a:r>
            <a:r>
              <a:rPr lang="el-GR" sz="3200" dirty="0" smtClean="0"/>
              <a:t>».</a:t>
            </a:r>
            <a:br>
              <a:rPr lang="el-GR" sz="3200" dirty="0" smtClean="0"/>
            </a:br>
            <a:r>
              <a:rPr lang="el-GR" sz="3200" dirty="0" smtClean="0"/>
              <a:t>---------------------------------------</a:t>
            </a:r>
            <a:endParaRPr lang="en-GB" sz="32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Αποκορύφωμα">
  <a:themeElements>
    <a:clrScheme name="Αποκορύφωμα">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Αποκορύφωμα">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Αποκορύφωμα">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123</TotalTime>
  <Words>907</Words>
  <Application>Microsoft Office PowerPoint</Application>
  <PresentationFormat>Προβολή στην οθόνη (4:3)</PresentationFormat>
  <Paragraphs>106</Paragraphs>
  <Slides>31</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31</vt:i4>
      </vt:variant>
    </vt:vector>
  </HeadingPairs>
  <TitlesOfParts>
    <vt:vector size="32" baseType="lpstr">
      <vt:lpstr>Αποκορύφωμα</vt:lpstr>
      <vt:lpstr> </vt:lpstr>
      <vt:lpstr>Πολιτικά Ιδανικά  Χαρακτηριστικοί θεσμοί πολιτεύματος: Βουλή  Ένορκοι  Εκλέγονταν από το λαό</vt:lpstr>
      <vt:lpstr>Πίσω από τους θεσμούς: ιδέες   Για το τι επεδίωκαν οι θεσμοί Αξιόλογα πολιτικά ιδανικά.  Μας τα παρουσιάζει ο Θουκυδίδης στον Επιτάφιο  </vt:lpstr>
      <vt:lpstr>Συνοπτικά: η μεγαλύτερη δόξα ήταν πως ήταν Αθηναίοι πολίτες.  Μέγιστο αγαθό: η συμμετοχή στα κοινά με την άμεση δημοκρατία Πόλη: η ζωή μέσα στην κοινότητα.</vt:lpstr>
      <vt:lpstr>Η θεωρία της πόλης ήταν: Ηθική Κοινωνιολογία Οικονομική επιστήμη και Πολιτική (με τη σύνχρονη στενή έννοια του όρου)</vt:lpstr>
      <vt:lpstr>Η κοινωνική ζωή και η αξία της αντανακλάται τους θεσμούς των Αθηνών: 1. αναλήψη αξιωμάτων εκ περιτροπής 2. διορισμός αρχόντων με κλήρο 3. πολυπληθή πολιτικά σώματα (για τη συμμετοχή περισσοτέρων). Γνώριζαν τα μειονεκτήματα της δημοκρατίας, αλλά τα υπόμεναν χάρη των πλεονεκτημάτων τους  </vt:lpstr>
      <vt:lpstr>Η εξουσία ήταν στα χέρια των πολλών (πραγματική δημοκρατία). Σήμερα: είναι σχήμα λόγου 1 στους 6 πολίτες κάθε χρόνο συμμετείχε με κάποιο τρόπο (στη Βουλή, ένορκος κ.ά.). Αν όχι, συμμετείχε 10 φορές το χρόνο στη Βουλή</vt:lpstr>
      <vt:lpstr>Διαφάνεια 8</vt:lpstr>
      <vt:lpstr>Πόλη για τους Αθηναίους:</vt:lpstr>
      <vt:lpstr>Αρμονική συμβίωση</vt:lpstr>
      <vt:lpstr>Πολιτική φιλοσοφία</vt:lpstr>
      <vt:lpstr>Τυραννία</vt:lpstr>
      <vt:lpstr>Μέγιστη αξία</vt:lpstr>
      <vt:lpstr>Ο στοχασμός και η συζήτηση προηγήθηκαν της πολιτικής θεωρίας</vt:lpstr>
      <vt:lpstr>Τάξη στη φύση και στην κοινωνία Αρμονία: αρμονική συμβίωση: βασική σκέψη που διαμόρφωσε την ελληνική ιδέα περί κράτους</vt:lpstr>
      <vt:lpstr>Μηδέν άγαν = τίποτε καθ’ υπερβολήν (δελφικό παράγγελμα)</vt:lpstr>
      <vt:lpstr>Μέσα 5ου αι.</vt:lpstr>
      <vt:lpstr>Ο Ανθρωπισμός</vt:lpstr>
      <vt:lpstr>Φύση και έθιμα</vt:lpstr>
      <vt:lpstr>Διάλογος Αθηναίων-Μήλίων</vt:lpstr>
      <vt:lpstr>απ’ όλους τους ανθρώπους που ξέρομε, αυτοί δείχνουν ολοφάνερα ότι θεωρούν τα ευχάριστα έντιμα και τα συμφέροντα δίκαια. (για Σπαρτιάτες)</vt:lpstr>
      <vt:lpstr>Ο διάλογος Μηλίων και Αθηναίων, έχει δραματική επικαιρότητα, όχι μόνο για μας αλλά γενικότερα για την ανθρωπότητα, που παραστέκεται μάρτυρας πολλών τέτοιων «διαλόγων» (με διάφορες παραλλαγές) ανάμεσα στην πάνοπλη αλαζονεία των ισχυρών και τη θαρραλέα αντιπαράταξη των μικρών λαών.  Το παρήγορο μήνυμα που στέλνει η ιστορία είναι ότι η αλαζονεία της δύναμης, που προκαλεί αδιάντροπα την παγκόσμια αγανάκτηση, αυτή τελικά συντρίβεται κάτω από το βάρος των ολισθημάτων και των αμαρτημάτων προς τα οποία φέρεται ακατάσχετα.</vt:lpstr>
      <vt:lpstr>Από το ίδιο το κείμενο αναδύεται ανενδοίαστη και απάνθρωπη και προκλητική η αλαζονεία της δύναμης και η ροπή της δύναμης προς την αδικία και την αυτοκαταστροφή (που θάρθει αργότερα ως κάθαρση).</vt:lpstr>
      <vt:lpstr>οι θεσμοί, ως πλαίσια ζωής και έκφρασης συμφερόντων, διαμορφώνουν τη συνείδηση των ανθρώπων  και ως εκ τούτου τον τρόπο που αντιλαμβάνονται τους άλλους συνανθρώπους και διαμορφώνουν τον κώδικα της συμπεριφοράς τους.</vt:lpstr>
      <vt:lpstr>Η Αθήνα είναι δημοκρατία στο εσωτερικό (για τους ελεύθερους πολίτες μόνο) ηγεμονία τυραννική στο εξωτερικό (για τις «σύμμαχες» ελληνικές πόλεις).  Η διάκριση των πολιτών σε ελεύθερους, δούλους, μέτοικους διατηρείται και ενισχύεται</vt:lpstr>
      <vt:lpstr>Κορύφωση πολιτικού κυνισμού και τραγικότητας, που σημειώθηκε στη Μήλο</vt:lpstr>
      <vt:lpstr>Η τραγικότητα αναφέρεται στους Μήλιους που ζουν ειρηνικά και ανενόχλητα και –όντας αδύναμοι μπροστά σε δυνατούς- επικαλέστηκαν τη δικαιοσύνη και διαπίστωσαν με τρόπο οδυνηρό πόσο «δίκιο έχει ο δυνατός» άμεσα, ανεξάρτητα από το ότι τον περιμένει η συντριβή λίγο παρακάτω, ανεξάρτητα από το ότι ο δυνατός θα συντριβεί άκλαυτος και κάτω από τα χειροκροτήματα όλων των αδικημένων ή των απειλούμενων με νέες αδικίες.</vt:lpstr>
      <vt:lpstr>Η ανθρώπινη συνείδηση έχει ιστορικότητα, πλάθεται μέσα στις ιστορικές περιστάσεις, διαμορφώνεται από τους θεσμούς και τις περιστάσεις και προβάλλει κάθε φορά η ανθρώπινη συνείδηση τις επιλογές της ως ανάγκες της ιστορικής στιγμής, ως αξίες ζωής.</vt:lpstr>
      <vt:lpstr>Η συμπεριφορά των Αθηναίων προς τους Μήλιους το 416 π.Χ. είναι συνέπεια ορισμένων παραγόντων – θεσμών: οικονομικών, πολιτικών, κοινωνικών, παιδευτικών, που διαμόρφωσαν τη συνείδηση του αθηναίου πολίτη έτσι που κίνητρα δράσης και κριτήρια απόφασης να είναι : η διατήρηση και αύξηση της εξουσίας, η λατρεία της δύναμης, η απροσχημάτιστη και αδίστακτη χρησιμοποίηση της βίας, η αλαζονεία της δύναμης,</vt:lpstr>
      <vt:lpstr>Η λογική του ανθρώπου στην υπηρεσία της βούλησής του για δικαίωση των πράξεών του.    Ο άδικος λόγος βρήκε τον τιμωρό του στη η «Σικελική εκστρατεία».       </vt:lpstr>
      <vt:lpstr>Το όνομα της Μήλου δεν θυμίζει μόνο την αλαζονεία της δύναμης. Πέρασε  στην ιστορία ως σύμβολο της αναμενόμενης δίκαιης τιμωρίας των ισχυρών για όσα αδικήματα έχουν διαπράξει. Η ώρα της κρίσης έρχεται άφευκτα. Τα γεγονότα του 416 οδηγούν μοιραία στη θρηνωδία του 404 π.Χ. (με νίκη των Πελοποννήσιων) - - -  «Ο πόλεμος βίαιος διδάσκαλος». ---------------------------------------</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ΠΟΛΊΤΙΚΗ ΦΙΛΟΣΟΦΙΑ</dc:title>
  <dc:creator>george 2002</dc:creator>
  <cp:lastModifiedBy>george 2002</cp:lastModifiedBy>
  <cp:revision>17</cp:revision>
  <dcterms:created xsi:type="dcterms:W3CDTF">2021-03-05T21:31:57Z</dcterms:created>
  <dcterms:modified xsi:type="dcterms:W3CDTF">2021-03-30T19:27:24Z</dcterms:modified>
</cp:coreProperties>
</file>