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93" r:id="rId3"/>
    <p:sldId id="294" r:id="rId4"/>
    <p:sldId id="295" r:id="rId5"/>
    <p:sldId id="262" r:id="rId6"/>
    <p:sldId id="288" r:id="rId7"/>
    <p:sldId id="289" r:id="rId8"/>
    <p:sldId id="296" r:id="rId9"/>
    <p:sldId id="290" r:id="rId10"/>
    <p:sldId id="291" r:id="rId11"/>
    <p:sldId id="292" r:id="rId12"/>
    <p:sldId id="278" r:id="rId13"/>
    <p:sldId id="275" r:id="rId14"/>
    <p:sldId id="281" r:id="rId15"/>
    <p:sldId id="282" r:id="rId16"/>
    <p:sldId id="284" r:id="rId17"/>
    <p:sldId id="297" r:id="rId18"/>
    <p:sldId id="276" r:id="rId19"/>
    <p:sldId id="298" r:id="rId20"/>
    <p:sldId id="299" r:id="rId21"/>
    <p:sldId id="300" r:id="rId22"/>
    <p:sldId id="301" r:id="rId23"/>
    <p:sldId id="277" r:id="rId24"/>
    <p:sldId id="302" r:id="rId25"/>
    <p:sldId id="303" r:id="rId26"/>
    <p:sldId id="304" r:id="rId27"/>
    <p:sldId id="305" r:id="rId28"/>
    <p:sldId id="285" r:id="rId29"/>
    <p:sldId id="27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4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- Ελεύθερη σχεδίαση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- Ελεύθερη σχεδίαση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- Ελεύθερη σχεδίαση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112408D-D101-418C-BEB4-BE6D77433891}" type="datetimeFigureOut">
              <a:rPr lang="en-US" smtClean="0"/>
              <a:pPr/>
              <a:t>3/4/2021</a:t>
            </a:fld>
            <a:endParaRPr lang="en-GB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5897A62-BB72-49B4-AB9F-06340A73FED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A%CE%BB%CE%B5%CE%B9%CF%83%CE%B8%CE%AD%CE%BD%CE%B7%CF%82_%CE%BF_%CE%A3%CE%B9%CE%BA%CF%85%CF%8E%CE%BD%CE%B9%CE%BF%CF%82" TargetMode="External"/><Relationship Id="rId2" Type="http://schemas.openxmlformats.org/officeDocument/2006/relationships/hyperlink" Target="https://el.wikipedia.org/wiki/%CE%91%CE%BB%CE%BA%CE%BC%CE%B5%CF%89%CE%BD%CE%AF%CE%B4%CE%B5%CF%8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el.wikipedia.org/wiki/%CE%91%CF%81%CF%87%CE%B1%CE%AF%CE%B1_%CE%91%CE%B8%CE%AE%CE%BD%CE%B1" TargetMode="External"/><Relationship Id="rId4" Type="http://schemas.openxmlformats.org/officeDocument/2006/relationships/hyperlink" Target="https://el.wikipedia.org/wiki/%CE%94%CE%B7%CE%BC%CE%BF%CE%BA%CF%81%CE%B1%CF%84%CE%AF%CE%B1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42910" y="2285992"/>
            <a:ext cx="7772400" cy="2143140"/>
          </a:xfrm>
        </p:spPr>
        <p:txBody>
          <a:bodyPr>
            <a:normAutofit fontScale="90000"/>
          </a:bodyPr>
          <a:lstStyle/>
          <a:p>
            <a:r>
              <a:rPr lang="el-GR" dirty="0" err="1" smtClean="0">
                <a:solidFill>
                  <a:srgbClr val="FFC000"/>
                </a:solidFill>
              </a:rPr>
              <a:t>Πολιτικη</a:t>
            </a:r>
            <a:r>
              <a:rPr lang="el-GR" dirty="0" smtClean="0">
                <a:solidFill>
                  <a:srgbClr val="FFC000"/>
                </a:solidFill>
              </a:rPr>
              <a:t> </a:t>
            </a:r>
            <a:r>
              <a:rPr lang="el-GR" dirty="0" err="1" smtClean="0">
                <a:solidFill>
                  <a:srgbClr val="FFC000"/>
                </a:solidFill>
              </a:rPr>
              <a:t>Φιλοσοφια</a:t>
            </a:r>
            <a:r>
              <a:rPr lang="el-GR" dirty="0" smtClean="0">
                <a:solidFill>
                  <a:srgbClr val="FFC000"/>
                </a:solidFill>
              </a:rPr>
              <a:t/>
            </a:r>
            <a:br>
              <a:rPr lang="el-GR" dirty="0" smtClean="0">
                <a:solidFill>
                  <a:srgbClr val="FFC000"/>
                </a:solidFill>
              </a:rPr>
            </a:br>
            <a:r>
              <a:rPr lang="el-GR" dirty="0" smtClean="0">
                <a:solidFill>
                  <a:srgbClr val="FFC000"/>
                </a:solidFill>
              </a:rPr>
              <a:t>(66φσ1)</a:t>
            </a:r>
            <a:r>
              <a:rPr smtClean="0">
                <a:solidFill>
                  <a:srgbClr val="FFC000"/>
                </a:solidFill>
              </a:rPr>
              <a:t/>
            </a:r>
            <a:br>
              <a:rPr smtClean="0">
                <a:solidFill>
                  <a:srgbClr val="FFC000"/>
                </a:solidFill>
              </a:rPr>
            </a:br>
            <a:r>
              <a:rPr lang="el-GR" dirty="0" smtClean="0">
                <a:solidFill>
                  <a:srgbClr val="FFC000"/>
                </a:solidFill>
              </a:rPr>
              <a:t>Α΄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6400800" cy="1357322"/>
          </a:xfrm>
        </p:spPr>
        <p:txBody>
          <a:bodyPr/>
          <a:lstStyle/>
          <a:p>
            <a:r>
              <a:rPr lang="el-GR" dirty="0" smtClean="0"/>
              <a:t>03-03-2021</a:t>
            </a:r>
          </a:p>
          <a:p>
            <a:r>
              <a:rPr lang="el-GR" dirty="0" smtClean="0"/>
              <a:t>Γ. Σ. ΜΠΑΡΜΠΑΡΟΥΣΗΣ</a:t>
            </a:r>
            <a:endParaRPr lang="en-GB" dirty="0"/>
          </a:p>
        </p:txBody>
      </p:sp>
      <p:pic>
        <p:nvPicPr>
          <p:cNvPr id="4" name="3 - Εικόνα" descr="bhibfoakalidjhc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14290"/>
            <a:ext cx="3536181" cy="1143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7467600" cy="1000108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Σύγχρονα ιδανικά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214422"/>
            <a:ext cx="8401080" cy="5357850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Δικαιοσύνη</a:t>
            </a:r>
          </a:p>
          <a:p>
            <a:r>
              <a:rPr lang="el-GR" dirty="0" smtClean="0"/>
              <a:t>Ελευθερία</a:t>
            </a:r>
          </a:p>
          <a:p>
            <a:r>
              <a:rPr lang="el-GR" dirty="0" smtClean="0"/>
              <a:t>Δημοκρατία</a:t>
            </a:r>
          </a:p>
          <a:p>
            <a:r>
              <a:rPr lang="el-GR" dirty="0" smtClean="0"/>
              <a:t>Νόμοι </a:t>
            </a:r>
          </a:p>
          <a:p>
            <a:r>
              <a:rPr lang="el-GR" dirty="0" smtClean="0"/>
              <a:t>Συνταγματική διακυβέρνηση</a:t>
            </a:r>
          </a:p>
          <a:p>
            <a:r>
              <a:rPr lang="el-GR" dirty="0" smtClean="0"/>
              <a:t>Σεβασμός στον νόμο</a:t>
            </a:r>
          </a:p>
          <a:p>
            <a:pPr>
              <a:buNone/>
            </a:pPr>
            <a:r>
              <a:rPr lang="el-GR" dirty="0" smtClean="0">
                <a:solidFill>
                  <a:srgbClr val="FFC000"/>
                </a:solidFill>
              </a:rPr>
              <a:t>Γεννήματα του αρχαίου ελληνικού στοχασμού</a:t>
            </a:r>
          </a:p>
          <a:p>
            <a:pPr>
              <a:buNone/>
            </a:pPr>
            <a:r>
              <a:rPr lang="el-GR" dirty="0" smtClean="0">
                <a:solidFill>
                  <a:srgbClr val="FFC000"/>
                </a:solidFill>
              </a:rPr>
              <a:t>Η σημασία τους: </a:t>
            </a:r>
            <a:r>
              <a:rPr lang="el-GR" dirty="0" smtClean="0"/>
              <a:t>αλλοιώσεις στη συνέχεια της πολιτικής σκέψης</a:t>
            </a:r>
          </a:p>
          <a:p>
            <a:pPr>
              <a:buNone/>
            </a:pPr>
            <a:r>
              <a:rPr lang="el-GR" dirty="0" smtClean="0">
                <a:solidFill>
                  <a:srgbClr val="FFC000"/>
                </a:solidFill>
              </a:rPr>
              <a:t>Πρέπει να εξετάζονται σε σχέση με τα μέσα κάθε φορά και τους εκάστοτε θεσμούς</a:t>
            </a:r>
            <a:endParaRPr lang="en-GB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142852"/>
            <a:ext cx="7467600" cy="928694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Η πόλη-κράτος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214422"/>
            <a:ext cx="8401080" cy="4757758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Πολύ διαφορετική από τις σύγχρονες δημοκρατίες, κοινωνίες, κράτη.</a:t>
            </a:r>
          </a:p>
          <a:p>
            <a:r>
              <a:rPr lang="el-GR" dirty="0" smtClean="0"/>
              <a:t>Απαιτείται φαντασία για να </a:t>
            </a:r>
            <a:r>
              <a:rPr lang="el-GR" dirty="0" err="1" smtClean="0"/>
              <a:t>ξαναζωντανέσουμε</a:t>
            </a:r>
            <a:r>
              <a:rPr lang="el-GR" dirty="0" smtClean="0"/>
              <a:t> την κοινωνική και πολιτική ζωή των αρχαίων ελληνικών πόλεων-κρατών.</a:t>
            </a:r>
          </a:p>
          <a:p>
            <a:r>
              <a:rPr lang="el-GR" dirty="0" smtClean="0"/>
              <a:t>Οι πολιτικές καταστάσεις στοχασμού ήταν τελείως διαφορετικές από αυτές του σύγχρονου κόσμου.</a:t>
            </a:r>
          </a:p>
          <a:p>
            <a:r>
              <a:rPr lang="el-GR" dirty="0" smtClean="0"/>
              <a:t>Το κοινωνικό και πολιτικό κλίμα διαφορετικό.</a:t>
            </a:r>
          </a:p>
          <a:p>
            <a:r>
              <a:rPr lang="el-GR" dirty="0" smtClean="0"/>
              <a:t>Τα προβλήματα διαφορετικά, αν και παρουσιάζουν αναλογίες με τα σημερινά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143000"/>
          </a:xfrm>
        </p:spPr>
        <p:txBody>
          <a:bodyPr>
            <a:noAutofit/>
          </a:bodyPr>
          <a:lstStyle/>
          <a:p>
            <a:r>
              <a:rPr lang="el-GR" sz="3600" dirty="0" smtClean="0">
                <a:solidFill>
                  <a:srgbClr val="FFC000"/>
                </a:solidFill>
              </a:rPr>
              <a:t>Για να προσεγγίσουμε τις θεωρίες τους πρέπει να γνωρίζουμε κάπως σχετικά</a:t>
            </a:r>
            <a:endParaRPr lang="en-GB" sz="3600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114948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Τους θεσμούς</a:t>
            </a:r>
          </a:p>
          <a:p>
            <a:r>
              <a:rPr lang="el-GR" dirty="0" smtClean="0"/>
              <a:t>Τι σήμαινε «πολίτης» (στη θεωρία και στην πράξη).</a:t>
            </a:r>
          </a:p>
          <a:p>
            <a:r>
              <a:rPr lang="el-GR" dirty="0" smtClean="0"/>
              <a:t>Το κοινό</a:t>
            </a:r>
          </a:p>
          <a:p>
            <a:r>
              <a:rPr lang="el-GR" dirty="0" smtClean="0"/>
              <a:t>Ιδιαιτερότητες, εδαφικές, οικονομικές, κοινωνικές κ.ά.</a:t>
            </a:r>
          </a:p>
          <a:p>
            <a:r>
              <a:rPr lang="el-GR" dirty="0" smtClean="0"/>
              <a:t>Πολύ μικρή σε έκταση και πληθυσμό</a:t>
            </a:r>
          </a:p>
          <a:p>
            <a:r>
              <a:rPr lang="el-GR" dirty="0" smtClean="0"/>
              <a:t>Η Αθηναϊκή πόλη έχει μελετηθεί, είναι αρκετά γνωστή και έχει ιδιαίτερη σημασία.</a:t>
            </a:r>
          </a:p>
          <a:p>
            <a:r>
              <a:rPr lang="el-GR" dirty="0" smtClean="0"/>
              <a:t>Ασχολήθηκαν πολλοί φιλόσοφοι με το πολίτευμα των Αθηναίων.</a:t>
            </a:r>
          </a:p>
          <a:p>
            <a:r>
              <a:rPr lang="el-GR" dirty="0" smtClean="0"/>
              <a:t>Η πόλις ήταν των Αθηναίων, οι Αθηναίοι ήταν η πόλις (Βλ. Θεμιστοκλής το 480 </a:t>
            </a:r>
            <a:r>
              <a:rPr lang="el-GR" dirty="0" err="1" smtClean="0"/>
              <a:t>π.Χ.</a:t>
            </a:r>
            <a:r>
              <a:rPr lang="el-GR" dirty="0" smtClean="0"/>
              <a:t>).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Η Πόλη-Κράτος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Οι κοινωνικές τάξεις</a:t>
            </a:r>
          </a:p>
          <a:p>
            <a:r>
              <a:rPr lang="el-GR" dirty="0" smtClean="0"/>
              <a:t>Οι πολιτικοί θεσμοί</a:t>
            </a:r>
          </a:p>
          <a:p>
            <a:r>
              <a:rPr lang="el-GR" dirty="0" smtClean="0"/>
              <a:t>Πολιτικά ιδανικά</a:t>
            </a:r>
          </a:p>
          <a:p>
            <a:r>
              <a:rPr lang="el-GR" dirty="0" smtClean="0"/>
              <a:t>Αθηναϊκό πολίτευμα</a:t>
            </a:r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Σπαρτιατικό πολίτευμα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0"/>
            <a:ext cx="8401080" cy="1143000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Κοινωνικές τάξεις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14282" y="1142984"/>
            <a:ext cx="8643998" cy="4983179"/>
          </a:xfrm>
        </p:spPr>
        <p:txBody>
          <a:bodyPr/>
          <a:lstStyle/>
          <a:p>
            <a:r>
              <a:rPr lang="el-GR" dirty="0" smtClean="0"/>
              <a:t>300.000 κάτοικοι Αθηνών σε χωρισμένοι σε 10 φυλές που ζούσαν σε Δήμους (100 </a:t>
            </a:r>
            <a:r>
              <a:rPr lang="el-GR" dirty="0" err="1" smtClean="0"/>
              <a:t>περ</a:t>
            </a:r>
            <a:r>
              <a:rPr lang="el-GR" dirty="0" smtClean="0"/>
              <a:t>.)</a:t>
            </a:r>
          </a:p>
          <a:p>
            <a:r>
              <a:rPr lang="el-GR" dirty="0" smtClean="0"/>
              <a:t>Πολίτες μόνον οι άνδρες- κληρονομικά από γονείς</a:t>
            </a:r>
          </a:p>
          <a:p>
            <a:pPr>
              <a:buNone/>
            </a:pPr>
            <a:r>
              <a:rPr lang="el-GR" dirty="0" smtClean="0"/>
              <a:t>	Συμμετοχή στα κοινά –όχι νομική κατοχύρωση δικαιώματος</a:t>
            </a:r>
          </a:p>
          <a:p>
            <a:pPr>
              <a:buNone/>
            </a:pPr>
            <a:endParaRPr lang="el-GR" dirty="0" smtClean="0"/>
          </a:p>
          <a:p>
            <a:r>
              <a:rPr lang="el-GR" dirty="0" smtClean="0"/>
              <a:t>Μέτοικοι</a:t>
            </a:r>
          </a:p>
          <a:p>
            <a:r>
              <a:rPr lang="el-GR" dirty="0" smtClean="0"/>
              <a:t>Δούλοι -δουλοπάροικοι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8687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Πολιτικοί θεσμοί – άμεση δημοκρατία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285860"/>
            <a:ext cx="8401080" cy="4840303"/>
          </a:xfrm>
        </p:spPr>
        <p:txBody>
          <a:bodyPr/>
          <a:lstStyle/>
          <a:p>
            <a:r>
              <a:rPr lang="el-GR" dirty="0" smtClean="0"/>
              <a:t>Εκκλησία του Δήμου:  </a:t>
            </a:r>
          </a:p>
          <a:p>
            <a:r>
              <a:rPr lang="el-GR" dirty="0" smtClean="0"/>
              <a:t>οι Αθηναίοι πολίτες άνω των 20 ετών.</a:t>
            </a:r>
          </a:p>
          <a:p>
            <a:r>
              <a:rPr lang="el-GR" dirty="0" smtClean="0"/>
              <a:t>10 συνεδριάσεις το χρόνο – συν έκτακτες.</a:t>
            </a:r>
          </a:p>
          <a:p>
            <a:r>
              <a:rPr lang="el-GR" dirty="0" smtClean="0"/>
              <a:t>Εκλογή αρχόντων, αξιωματούχων (με εκλογή ή κλήρωση) </a:t>
            </a:r>
          </a:p>
          <a:p>
            <a:pPr>
              <a:buNone/>
            </a:pPr>
            <a:r>
              <a:rPr lang="el-GR" dirty="0" smtClean="0"/>
              <a:t>	με εκλογή: 10 στρατηγοί (άμεση ψηφοφορία)</a:t>
            </a:r>
          </a:p>
          <a:p>
            <a:pPr>
              <a:buNone/>
            </a:pPr>
            <a:r>
              <a:rPr lang="el-GR" dirty="0" smtClean="0"/>
              <a:t>	με κλήρωση (ίσες πιθανότητες όλοι): δικαστές, δημόσιοι λειτουργοί, ένορκοι.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4282" y="0"/>
            <a:ext cx="8572560" cy="1511288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Κλασική εποχή –Αθήνα: Άρειος Πάγος, Συνέλευση Αθηναίων πολιτών</a:t>
            </a:r>
            <a:endParaRPr lang="en-GB" dirty="0">
              <a:solidFill>
                <a:srgbClr val="FFC000"/>
              </a:solidFill>
            </a:endParaRPr>
          </a:p>
        </p:txBody>
      </p:sp>
      <p:pic>
        <p:nvPicPr>
          <p:cNvPr id="4" name="3 - Εικόνα" descr="athensdem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428735"/>
            <a:ext cx="8286808" cy="5149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142852"/>
            <a:ext cx="8143932" cy="868346"/>
          </a:xfrm>
        </p:spPr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Βασικοί φορείς εξουσίας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214974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>
                <a:solidFill>
                  <a:srgbClr val="FFC000"/>
                </a:solidFill>
              </a:rPr>
              <a:t>Βουλή των 500 </a:t>
            </a:r>
            <a:r>
              <a:rPr lang="el-GR" dirty="0" smtClean="0"/>
              <a:t>(εκλεγμένοι) –αργότερα μειώθηκε στους 50 για λειτουργικούς λόγους (αρχικά 50 από κάθε φυλή, αργότερα από 5)</a:t>
            </a:r>
          </a:p>
          <a:p>
            <a:pPr>
              <a:buNone/>
            </a:pPr>
            <a:r>
              <a:rPr lang="el-GR" dirty="0" smtClean="0"/>
              <a:t>	</a:t>
            </a:r>
            <a:r>
              <a:rPr lang="el-GR" sz="2000" i="1" dirty="0" smtClean="0"/>
              <a:t>Σπάρτη (Γερουσία από γέροντες ισόβια εκλεγμένους).</a:t>
            </a:r>
          </a:p>
          <a:p>
            <a:pPr>
              <a:buNone/>
            </a:pPr>
            <a:r>
              <a:rPr lang="el-GR" sz="2000" i="1" dirty="0" smtClean="0"/>
              <a:t>	</a:t>
            </a:r>
            <a:r>
              <a:rPr lang="el-GR" dirty="0" smtClean="0"/>
              <a:t>Κάθε φυλή διοικούσε για το 1/10 της ετήσιας θητείας.</a:t>
            </a:r>
          </a:p>
          <a:p>
            <a:pPr>
              <a:buNone/>
            </a:pPr>
            <a:r>
              <a:rPr lang="el-GR" dirty="0" smtClean="0"/>
              <a:t>	Ο πρόεδρος εκλεγόταν με κλήρο για μια μέρα.</a:t>
            </a:r>
          </a:p>
          <a:p>
            <a:pPr>
              <a:buNone/>
            </a:pPr>
            <a:r>
              <a:rPr lang="el-GR" dirty="0" smtClean="0"/>
              <a:t>	Το εκτελεστικό όργανο, καθοδηγητής της Εκκλησίας του Δήμου.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r>
              <a:rPr lang="el-GR" dirty="0" smtClean="0"/>
              <a:t>Έργο της:</a:t>
            </a:r>
          </a:p>
          <a:p>
            <a:r>
              <a:rPr lang="el-GR" dirty="0" smtClean="0"/>
              <a:t>Προτάσεις στην Εκκλ. του Δήμου </a:t>
            </a:r>
          </a:p>
          <a:p>
            <a:r>
              <a:rPr lang="el-GR" dirty="0" smtClean="0"/>
              <a:t>Σύνταξη νομοσχεδίων.</a:t>
            </a:r>
          </a:p>
          <a:p>
            <a:r>
              <a:rPr lang="el-GR" dirty="0" smtClean="0"/>
              <a:t>Έλεγχο αρχόντων. </a:t>
            </a:r>
          </a:p>
          <a:p>
            <a:r>
              <a:rPr lang="el-GR" dirty="0" smtClean="0"/>
              <a:t>Οικονομικά-φορολογικά θέματα</a:t>
            </a:r>
          </a:p>
          <a:p>
            <a:r>
              <a:rPr lang="el-GR" dirty="0" smtClean="0"/>
              <a:t>Έλεγχο φορέων του δημοσίου-στρατό, στόλο</a:t>
            </a:r>
          </a:p>
          <a:p>
            <a:r>
              <a:rPr lang="el-GR" dirty="0" smtClean="0"/>
              <a:t>Εξωτερικά θέματα κ.ά.</a:t>
            </a:r>
          </a:p>
          <a:p>
            <a:r>
              <a:rPr lang="el-GR" dirty="0" smtClean="0"/>
              <a:t>(</a:t>
            </a:r>
            <a:r>
              <a:rPr lang="el-GR" dirty="0" err="1" smtClean="0"/>
              <a:t>έδοξε</a:t>
            </a:r>
            <a:r>
              <a:rPr lang="el-GR" dirty="0" smtClean="0"/>
              <a:t> τη Βουλή και το Δήμω)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14282" y="1000108"/>
            <a:ext cx="8543956" cy="4857784"/>
          </a:xfrm>
        </p:spPr>
        <p:txBody>
          <a:bodyPr>
            <a:normAutofit lnSpcReduction="10000"/>
          </a:bodyPr>
          <a:lstStyle/>
          <a:p>
            <a:r>
              <a:rPr lang="el-GR" dirty="0" smtClean="0">
                <a:solidFill>
                  <a:srgbClr val="FFC000"/>
                </a:solidFill>
              </a:rPr>
              <a:t>Δικαστήρια</a:t>
            </a:r>
            <a:r>
              <a:rPr lang="el-GR" dirty="0" smtClean="0"/>
              <a:t> (με ενόρκους εκλεγμένους άνω των 30 ετών)- </a:t>
            </a:r>
            <a:r>
              <a:rPr lang="el-GR" dirty="0" smtClean="0">
                <a:solidFill>
                  <a:srgbClr val="FFC000"/>
                </a:solidFill>
              </a:rPr>
              <a:t>Ο ακρογωνιαίος </a:t>
            </a:r>
            <a:r>
              <a:rPr lang="el-GR" dirty="0" smtClean="0"/>
              <a:t>λίθος του πολιτεύματος.</a:t>
            </a:r>
          </a:p>
          <a:p>
            <a:r>
              <a:rPr lang="el-GR" dirty="0" smtClean="0"/>
              <a:t>Έλεγχος των υποψηφίων για αξιώματα.</a:t>
            </a:r>
          </a:p>
          <a:p>
            <a:r>
              <a:rPr lang="el-GR" dirty="0" smtClean="0"/>
              <a:t>Έλεγχος στο τέλος της θητείας.</a:t>
            </a:r>
          </a:p>
          <a:p>
            <a:r>
              <a:rPr lang="el-GR" dirty="0" smtClean="0"/>
              <a:t>Έλεγχαν και τον ίδιο τον νόμο (δίκαζαν ανθρώπους και νόμους)</a:t>
            </a:r>
          </a:p>
          <a:p>
            <a:r>
              <a:rPr lang="el-GR" dirty="0" smtClean="0">
                <a:solidFill>
                  <a:srgbClr val="FFC000"/>
                </a:solidFill>
              </a:rPr>
              <a:t>Άρειος Πάγος: </a:t>
            </a:r>
            <a:r>
              <a:rPr lang="el-GR" dirty="0" smtClean="0"/>
              <a:t>με την άνοδο της δημοκρατίας έχασε την ισχύ του ως απομεινάρι της αριστοκρατίας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143000"/>
          </a:xfrm>
        </p:spPr>
        <p:txBody>
          <a:bodyPr/>
          <a:lstStyle/>
          <a:p>
            <a:r>
              <a:rPr lang="el-GR" dirty="0" smtClean="0"/>
              <a:t>Πολιτικά ιδανικά</a:t>
            </a:r>
            <a:endParaRPr lang="en-GB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l-GR" dirty="0" smtClean="0"/>
              <a:t>Η πόλις και οι πολίτες</a:t>
            </a:r>
          </a:p>
          <a:p>
            <a:r>
              <a:rPr lang="el-GR" dirty="0" smtClean="0"/>
              <a:t>Η λαϊκή κυριαρχία</a:t>
            </a:r>
          </a:p>
          <a:p>
            <a:r>
              <a:rPr lang="el-GR" dirty="0" smtClean="0"/>
              <a:t>Οι νόμοι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26130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Πρόδρομοι της κλασικής πολιτικής σκέψης:</a:t>
            </a:r>
            <a:br>
              <a:rPr lang="el-GR" dirty="0" smtClean="0">
                <a:solidFill>
                  <a:srgbClr val="FFC000"/>
                </a:solidFill>
              </a:rPr>
            </a:br>
            <a:r>
              <a:rPr lang="el-GR" dirty="0" smtClean="0">
                <a:solidFill>
                  <a:srgbClr val="FFC000"/>
                </a:solidFill>
              </a:rPr>
              <a:t/>
            </a:r>
            <a:br>
              <a:rPr lang="el-GR" dirty="0" smtClean="0">
                <a:solidFill>
                  <a:srgbClr val="FFC000"/>
                </a:solidFill>
              </a:rPr>
            </a:br>
            <a:r>
              <a:rPr lang="el-GR" dirty="0" smtClean="0">
                <a:solidFill>
                  <a:srgbClr val="FFC000"/>
                </a:solidFill>
              </a:rPr>
              <a:t>Η αρχαία πολιτική σκέψη:</a:t>
            </a:r>
            <a:br>
              <a:rPr lang="el-GR" dirty="0" smtClean="0">
                <a:solidFill>
                  <a:srgbClr val="FFC000"/>
                </a:solidFill>
              </a:rPr>
            </a:br>
            <a:r>
              <a:rPr lang="el-GR" dirty="0" smtClean="0"/>
              <a:t> Όμηρος</a:t>
            </a:r>
            <a:br>
              <a:rPr lang="el-GR" dirty="0" smtClean="0"/>
            </a:br>
            <a:r>
              <a:rPr lang="el-GR" dirty="0" smtClean="0"/>
              <a:t>Ησίοδος</a:t>
            </a:r>
            <a:br>
              <a:rPr lang="el-GR" dirty="0" smtClean="0"/>
            </a:br>
            <a:r>
              <a:rPr lang="el-GR" dirty="0" smtClean="0"/>
              <a:t>Ηρόδοτος</a:t>
            </a:r>
            <a:br>
              <a:rPr lang="el-GR" dirty="0" smtClean="0"/>
            </a:br>
            <a:r>
              <a:rPr lang="el-GR" dirty="0" smtClean="0"/>
              <a:t>Προσωκρατικοί: φιλόσοφοι (Ηράκλειτος, Πυθαγόρας κ.ά.</a:t>
            </a:r>
            <a:br>
              <a:rPr lang="el-GR" dirty="0" smtClean="0"/>
            </a:br>
            <a:r>
              <a:rPr lang="el-GR" dirty="0" smtClean="0"/>
              <a:t>Επτά σοφοί: γνωστοί ως πολιτικοί ή νομοθέτες</a:t>
            </a:r>
            <a:r>
              <a:rPr lang="el-GR" dirty="0" smtClean="0">
                <a:solidFill>
                  <a:srgbClr val="FFC000"/>
                </a:solidFill>
              </a:rPr>
              <a:t/>
            </a:r>
            <a:br>
              <a:rPr lang="el-GR" dirty="0" smtClean="0">
                <a:solidFill>
                  <a:srgbClr val="FFC000"/>
                </a:solidFill>
              </a:rPr>
            </a:br>
            <a:r>
              <a:rPr lang="el-GR" dirty="0" smtClean="0"/>
              <a:t>	</a:t>
            </a:r>
            <a:br>
              <a:rPr lang="el-GR" dirty="0" smtClean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	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654164"/>
          </a:xfrm>
        </p:spPr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Σόλων ο Αθηναίος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100" dirty="0" smtClean="0"/>
              <a:t>ένας από τους 7 σοφούς του αρχαίου Κόσμου</a:t>
            </a:r>
            <a:endParaRPr lang="en-GB" sz="3100" dirty="0"/>
          </a:p>
        </p:txBody>
      </p:sp>
      <p:pic>
        <p:nvPicPr>
          <p:cNvPr id="4" name="3 - Θέση περιεχομένου" descr="e4190e870d6900ca772f60ad4f4a46d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947323"/>
            <a:ext cx="5857916" cy="491067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Σόλων (630 </a:t>
            </a:r>
            <a:r>
              <a:rPr lang="el-GR" dirty="0" err="1" smtClean="0"/>
              <a:t>π.Χ.</a:t>
            </a:r>
            <a:r>
              <a:rPr lang="el-GR" dirty="0" smtClean="0"/>
              <a:t> Αθήνα- 560 Κύπρος </a:t>
            </a:r>
            <a:r>
              <a:rPr lang="el-GR" dirty="0" err="1" smtClean="0"/>
              <a:t>π.Χ.</a:t>
            </a:r>
            <a:endParaRPr lang="en-GB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 smtClean="0"/>
              <a:t>Επιδίωξη του Σόλωνα ήταν τέλος να καταστούν όλοι οι πολίτες συνυπεύθυνοι για την τήρηση των νόμων και την καταστολή παρανομιών. Ιδανικό του ήταν η ευνομία.</a:t>
            </a:r>
          </a:p>
          <a:p>
            <a:endParaRPr lang="el-GR" dirty="0" smtClean="0"/>
          </a:p>
          <a:p>
            <a:r>
              <a:rPr lang="el-GR" dirty="0" smtClean="0"/>
              <a:t>Το νομοθετικό έργο του Σόλωνα περιελάμβανε πρώτα μέτρα επανόρθωσης της υπάρχουσας κατάστασης, πολιτειακές μεταρρυθμίσεις που αφορούσαν στο πολιτικό σώμα, στη λαϊκή κυριαρχία και στα δικαστήρια, καθώς και νομοθετήματα σε συγκεκριμένους τομείς.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Σόλων: αυτοεξορία - Κροίσος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Ο Σόλων, για να αποφύγει μεταβολές της νομοθεσίας του και για να μην αναμειχθεί στην εφαρμογή της, αποδήμησε για δέκα χρόνια. </a:t>
            </a:r>
          </a:p>
          <a:p>
            <a:endParaRPr lang="el-GR" dirty="0" smtClean="0"/>
          </a:p>
          <a:p>
            <a:r>
              <a:rPr lang="el-GR" dirty="0" smtClean="0"/>
              <a:t>Ο Σόλων του ανέφερε τρεις περιπτώσεις ευτυχισμένων ανθρώπων και τον συμβούλεψε με το γνωστό: «Μηδένα προ του τέλους μακάριζε» (=μη μακαρίζεις κανέναν, πριν το τέλος του). </a:t>
            </a:r>
          </a:p>
          <a:p>
            <a:r>
              <a:rPr lang="el-GR" dirty="0" smtClean="0"/>
              <a:t>Όταν ξαναγύρισε στην Αθήνα, τη βρήκε σε πολύ καλή κατάσταση χάρη στα δικά του νομοθετικά μέτρα και πέθανε ευτυχισμένος σε βαθιά γεράματα.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15436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 smtClean="0">
                <a:solidFill>
                  <a:srgbClr val="FFC000"/>
                </a:solidFill>
              </a:rPr>
              <a:t>Κλεισθένης (565 </a:t>
            </a:r>
            <a:r>
              <a:rPr lang="el-GR" dirty="0" err="1" smtClean="0">
                <a:solidFill>
                  <a:srgbClr val="FFC000"/>
                </a:solidFill>
              </a:rPr>
              <a:t>π.Χ.</a:t>
            </a:r>
            <a:r>
              <a:rPr lang="el-GR" dirty="0" smtClean="0">
                <a:solidFill>
                  <a:srgbClr val="FFC000"/>
                </a:solidFill>
              </a:rPr>
              <a:t> ή 570 </a:t>
            </a:r>
            <a:r>
              <a:rPr lang="el-GR" dirty="0" err="1" smtClean="0">
                <a:solidFill>
                  <a:srgbClr val="FFC000"/>
                </a:solidFill>
              </a:rPr>
              <a:t>π.Χ.</a:t>
            </a:r>
            <a:r>
              <a:rPr lang="el-GR" dirty="0" smtClean="0">
                <a:solidFill>
                  <a:srgbClr val="FFC000"/>
                </a:solidFill>
              </a:rPr>
              <a:t> περίπου) (απεβίωσε μετά το 500, άγνωστο πώς και πού.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357430"/>
            <a:ext cx="8115328" cy="4500570"/>
          </a:xfrm>
        </p:spPr>
        <p:txBody>
          <a:bodyPr>
            <a:normAutofit/>
          </a:bodyPr>
          <a:lstStyle/>
          <a:p>
            <a:r>
              <a:rPr lang="el-GR" dirty="0" smtClean="0"/>
              <a:t>Ο </a:t>
            </a:r>
            <a:r>
              <a:rPr lang="el-GR" b="1" dirty="0" smtClean="0"/>
              <a:t>Κλεισθένης του </a:t>
            </a:r>
            <a:r>
              <a:rPr lang="el-GR" b="1" dirty="0" err="1" smtClean="0"/>
              <a:t>Αλκμεωνίδου</a:t>
            </a:r>
            <a:r>
              <a:rPr lang="el-GR" b="1" dirty="0" smtClean="0"/>
              <a:t> ο Αθηναίος</a:t>
            </a:r>
            <a:r>
              <a:rPr lang="el-GR" dirty="0" smtClean="0"/>
              <a:t> υπήρξε Αθηναίος πολιτικός του 6ου αι. </a:t>
            </a:r>
            <a:r>
              <a:rPr lang="el-GR" dirty="0" err="1" smtClean="0"/>
              <a:t>π.Χ.</a:t>
            </a:r>
            <a:r>
              <a:rPr lang="el-GR" dirty="0" smtClean="0"/>
              <a:t>, της οικογένειας των </a:t>
            </a:r>
            <a:r>
              <a:rPr lang="el-GR" dirty="0" err="1" smtClean="0">
                <a:hlinkClick r:id="rId2" tooltip="Αλκμεωνίδες"/>
              </a:rPr>
              <a:t>Αλκμεωνιδών</a:t>
            </a:r>
            <a:r>
              <a:rPr lang="el-GR" dirty="0" smtClean="0"/>
              <a:t>, και εγγονός του </a:t>
            </a:r>
            <a:r>
              <a:rPr lang="el-GR" dirty="0" smtClean="0">
                <a:hlinkClick r:id="rId3" tooltip="Κλεισθένης ο Σικυώνιος"/>
              </a:rPr>
              <a:t>Κλεισθένη του </a:t>
            </a:r>
            <a:r>
              <a:rPr lang="el-GR" dirty="0" err="1" smtClean="0">
                <a:hlinkClick r:id="rId3" tooltip="Κλεισθένης ο Σικυώνιος"/>
              </a:rPr>
              <a:t>Σικυώνιου</a:t>
            </a:r>
            <a:r>
              <a:rPr lang="el-GR" dirty="0" smtClean="0"/>
              <a:t>. </a:t>
            </a:r>
          </a:p>
          <a:p>
            <a:r>
              <a:rPr lang="el-GR" dirty="0" smtClean="0"/>
              <a:t>Το 508-507 </a:t>
            </a:r>
            <a:r>
              <a:rPr lang="el-GR" dirty="0" err="1" smtClean="0"/>
              <a:t>π.Χ.</a:t>
            </a:r>
            <a:r>
              <a:rPr lang="el-GR" dirty="0" smtClean="0"/>
              <a:t> έθεσε τις βάσεις</a:t>
            </a:r>
          </a:p>
          <a:p>
            <a:pPr>
              <a:buNone/>
            </a:pPr>
            <a:r>
              <a:rPr lang="el-GR" dirty="0" smtClean="0"/>
              <a:t> για τη </a:t>
            </a:r>
            <a:r>
              <a:rPr lang="el-GR" dirty="0" smtClean="0">
                <a:hlinkClick r:id="rId4" tooltip="Δημοκρατία"/>
              </a:rPr>
              <a:t>δημοκρατική</a:t>
            </a:r>
            <a:r>
              <a:rPr lang="el-GR" dirty="0" smtClean="0"/>
              <a:t> </a:t>
            </a:r>
          </a:p>
          <a:p>
            <a:pPr>
              <a:buNone/>
            </a:pPr>
            <a:r>
              <a:rPr lang="el-GR" dirty="0" smtClean="0"/>
              <a:t>μεταρρύθμιση της </a:t>
            </a:r>
            <a:r>
              <a:rPr lang="el-GR" dirty="0" smtClean="0">
                <a:hlinkClick r:id="rId5" tooltip="Αρχαία Αθήνα"/>
              </a:rPr>
              <a:t>Αθήνας</a:t>
            </a:r>
            <a:r>
              <a:rPr lang="el-GR" dirty="0" smtClean="0"/>
              <a:t>.</a:t>
            </a:r>
            <a:endParaRPr lang="en-GB" dirty="0"/>
          </a:p>
        </p:txBody>
      </p:sp>
      <p:pic>
        <p:nvPicPr>
          <p:cNvPr id="4" name="3 - Εικόνα" descr="300px-Cleisthen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058" y="3286124"/>
            <a:ext cx="2547942" cy="3320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142852"/>
            <a:ext cx="7467600" cy="72547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Περσικοί πόλεμοι</a:t>
            </a:r>
            <a:endParaRPr lang="en-GB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071546"/>
            <a:ext cx="7467600" cy="50006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dirty="0" smtClean="0"/>
              <a:t>	- 490 </a:t>
            </a:r>
            <a:r>
              <a:rPr lang="el-GR" dirty="0" err="1" smtClean="0"/>
              <a:t>π.Χ.</a:t>
            </a:r>
            <a:r>
              <a:rPr lang="el-GR" dirty="0" smtClean="0"/>
              <a:t> Μάχη Μαραθώνα (στρατηγός Μιλτιάδης)</a:t>
            </a:r>
          </a:p>
          <a:p>
            <a:pPr>
              <a:buNone/>
            </a:pPr>
            <a:r>
              <a:rPr lang="el-GR" dirty="0" smtClean="0"/>
              <a:t>	- 480 </a:t>
            </a:r>
            <a:r>
              <a:rPr lang="el-GR" dirty="0" err="1" smtClean="0"/>
              <a:t>π.Χ.</a:t>
            </a:r>
            <a:r>
              <a:rPr lang="el-GR" dirty="0" smtClean="0"/>
              <a:t> Μάχη Θερμοπυλών (Λεωνίδας)</a:t>
            </a:r>
          </a:p>
          <a:p>
            <a:pPr lvl="1">
              <a:buNone/>
            </a:pPr>
            <a:r>
              <a:rPr lang="el-GR" dirty="0" smtClean="0"/>
              <a:t>		Ναυμαχία </a:t>
            </a:r>
            <a:r>
              <a:rPr lang="el-GR" dirty="0" err="1" smtClean="0"/>
              <a:t>Αρτεμησίου</a:t>
            </a:r>
            <a:endParaRPr lang="el-GR" dirty="0" smtClean="0"/>
          </a:p>
          <a:p>
            <a:pPr lvl="1">
              <a:buNone/>
            </a:pPr>
            <a:r>
              <a:rPr lang="el-GR" dirty="0" smtClean="0"/>
              <a:t>		Ναυμαχία Σαλαμίνας (Θεμιστοκλής)</a:t>
            </a:r>
          </a:p>
          <a:p>
            <a:pPr lvl="1">
              <a:buNone/>
            </a:pPr>
            <a:r>
              <a:rPr lang="el-GR" dirty="0" smtClean="0"/>
              <a:t>- 479 Μάχη Πλαταιών</a:t>
            </a:r>
          </a:p>
          <a:p>
            <a:pPr lvl="1">
              <a:buNone/>
            </a:pPr>
            <a:r>
              <a:rPr lang="el-GR" dirty="0" smtClean="0"/>
              <a:t>- 465 Κίμων, γιος Μιλτιάδη: Ποταμό Ευρυμέδοντα κ.ά.</a:t>
            </a:r>
          </a:p>
          <a:p>
            <a:pPr lvl="1">
              <a:buNone/>
            </a:pPr>
            <a:r>
              <a:rPr lang="el-GR" dirty="0" smtClean="0"/>
              <a:t>- Εδραίωση Αθηναϊκής δύναμής</a:t>
            </a:r>
          </a:p>
          <a:p>
            <a:pPr lvl="1">
              <a:buNone/>
            </a:pPr>
            <a:r>
              <a:rPr lang="el-GR" dirty="0" smtClean="0"/>
              <a:t>- Δηλιακή-Αθηναϊκή Συμμαχία</a:t>
            </a:r>
          </a:p>
          <a:p>
            <a:pPr lvl="1"/>
            <a:endParaRPr 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58270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Ο Αθηναίος Περικλής –Χρυσός αιώνας</a:t>
            </a:r>
            <a:endParaRPr lang="en-GB" dirty="0"/>
          </a:p>
        </p:txBody>
      </p:sp>
      <p:pic>
        <p:nvPicPr>
          <p:cNvPr id="4" name="3 - Θέση περιεχομένου" descr="cebf_cf80ceb5cf81ceb9cebacebbceaecf82_ceb1ceb3cebfcf81ceb5cf8dcf89cebd_cf83cf84ceaecebd_cf80cebdcf8dcebaceb1_philipp_von_foltz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357298"/>
            <a:ext cx="7321629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1071546"/>
            <a:ext cx="8929718" cy="5643602"/>
          </a:xfrm>
        </p:spPr>
        <p:txBody>
          <a:bodyPr>
            <a:normAutofit fontScale="77500" lnSpcReduction="20000"/>
          </a:bodyPr>
          <a:lstStyle/>
          <a:p>
            <a:r>
              <a:rPr lang="el-GR" i="1" dirty="0" err="1" smtClean="0"/>
              <a:t>Ἀλλὰ</a:t>
            </a:r>
            <a:r>
              <a:rPr lang="el-GR" i="1" dirty="0" smtClean="0"/>
              <a:t> </a:t>
            </a:r>
            <a:r>
              <a:rPr lang="el-GR" i="1" dirty="0" err="1" smtClean="0"/>
              <a:t>μὲ</a:t>
            </a:r>
            <a:r>
              <a:rPr lang="el-GR" i="1" dirty="0" smtClean="0"/>
              <a:t> </a:t>
            </a:r>
            <a:r>
              <a:rPr lang="el-GR" i="1" dirty="0" err="1" smtClean="0"/>
              <a:t>ποιὸν</a:t>
            </a:r>
            <a:r>
              <a:rPr lang="el-GR" i="1" dirty="0" smtClean="0"/>
              <a:t> τρόπο φθάσαμε </a:t>
            </a:r>
            <a:r>
              <a:rPr lang="el-GR" i="1" dirty="0" err="1" smtClean="0"/>
              <a:t>στὸ</a:t>
            </a:r>
            <a:r>
              <a:rPr lang="el-GR" i="1" dirty="0" smtClean="0"/>
              <a:t> </a:t>
            </a:r>
            <a:r>
              <a:rPr lang="el-GR" i="1" dirty="0" err="1" smtClean="0"/>
              <a:t>σημεῖο</a:t>
            </a:r>
            <a:r>
              <a:rPr lang="el-GR" i="1" dirty="0" smtClean="0"/>
              <a:t> </a:t>
            </a:r>
            <a:r>
              <a:rPr lang="el-GR" i="1" dirty="0" err="1" smtClean="0"/>
              <a:t>αὐτὸ</a:t>
            </a:r>
            <a:r>
              <a:rPr lang="el-GR" dirty="0" smtClean="0"/>
              <a:t> </a:t>
            </a:r>
            <a:r>
              <a:rPr lang="el-GR" dirty="0" err="1" smtClean="0"/>
              <a:t>τῆς</a:t>
            </a:r>
            <a:r>
              <a:rPr lang="el-GR" dirty="0" smtClean="0"/>
              <a:t> δύναμης </a:t>
            </a:r>
            <a:r>
              <a:rPr lang="el-GR" dirty="0" err="1" smtClean="0"/>
              <a:t>ποὺ</a:t>
            </a:r>
            <a:r>
              <a:rPr lang="el-GR" dirty="0" smtClean="0"/>
              <a:t> </a:t>
            </a:r>
            <a:r>
              <a:rPr lang="el-GR" dirty="0" err="1" smtClean="0"/>
              <a:t>εἴμαστε</a:t>
            </a:r>
            <a:r>
              <a:rPr lang="el-GR" dirty="0" smtClean="0"/>
              <a:t> σήμερα,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ποιὰ</a:t>
            </a:r>
            <a:r>
              <a:rPr lang="el-GR" dirty="0" smtClean="0"/>
              <a:t> </a:t>
            </a:r>
            <a:r>
              <a:rPr lang="el-GR" dirty="0" err="1" smtClean="0"/>
              <a:t>μορφὴ</a:t>
            </a:r>
            <a:r>
              <a:rPr lang="el-GR" dirty="0" smtClean="0"/>
              <a:t> πολιτεύματος </a:t>
            </a:r>
          </a:p>
          <a:p>
            <a:endParaRPr lang="en-US" dirty="0" smtClean="0"/>
          </a:p>
          <a:p>
            <a:r>
              <a:rPr lang="el-GR" dirty="0" err="1" smtClean="0"/>
              <a:t>Ἔχουμε</a:t>
            </a:r>
            <a:r>
              <a:rPr lang="el-GR" dirty="0" smtClean="0"/>
              <a:t> </a:t>
            </a:r>
            <a:r>
              <a:rPr lang="el-GR" dirty="0" err="1" smtClean="0"/>
              <a:t>δηλαδὴ</a:t>
            </a:r>
            <a:r>
              <a:rPr lang="el-GR" dirty="0" smtClean="0"/>
              <a:t> πολίτευμα,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ὁποῖο</a:t>
            </a:r>
            <a:r>
              <a:rPr lang="el-GR" dirty="0" smtClean="0"/>
              <a:t>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ἀντιγράφει</a:t>
            </a:r>
            <a:r>
              <a:rPr lang="el-GR" dirty="0" smtClean="0"/>
              <a:t> </a:t>
            </a:r>
            <a:r>
              <a:rPr lang="el-GR" dirty="0" err="1" smtClean="0"/>
              <a:t>τοὺς</a:t>
            </a:r>
            <a:r>
              <a:rPr lang="el-GR" dirty="0" smtClean="0"/>
              <a:t> νόμους </a:t>
            </a:r>
            <a:r>
              <a:rPr lang="el-GR" dirty="0" err="1" smtClean="0"/>
              <a:t>ἄλλων</a:t>
            </a:r>
            <a:r>
              <a:rPr lang="el-GR" dirty="0" smtClean="0"/>
              <a:t>, </a:t>
            </a:r>
            <a:r>
              <a:rPr lang="el-GR" dirty="0" err="1" smtClean="0"/>
              <a:t>μᾶλλον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ἐμεῖς</a:t>
            </a:r>
            <a:r>
              <a:rPr lang="el-GR" dirty="0" smtClean="0"/>
              <a:t> </a:t>
            </a:r>
            <a:r>
              <a:rPr lang="el-GR" dirty="0" err="1" smtClean="0"/>
              <a:t>οἱ</a:t>
            </a:r>
            <a:r>
              <a:rPr lang="el-GR" dirty="0" smtClean="0"/>
              <a:t> </a:t>
            </a:r>
            <a:r>
              <a:rPr lang="el-GR" dirty="0" err="1" smtClean="0"/>
              <a:t>ἴδιοι</a:t>
            </a:r>
            <a:r>
              <a:rPr lang="el-GR" dirty="0" smtClean="0"/>
              <a:t> </a:t>
            </a:r>
            <a:r>
              <a:rPr lang="el-GR" dirty="0" err="1" smtClean="0"/>
              <a:t>εἴμαστε</a:t>
            </a:r>
            <a:r>
              <a:rPr lang="el-GR" dirty="0" smtClean="0"/>
              <a:t> </a:t>
            </a:r>
            <a:r>
              <a:rPr lang="el-GR" dirty="0" err="1" smtClean="0"/>
              <a:t>ὑπόδειγμα</a:t>
            </a:r>
            <a:r>
              <a:rPr lang="el-GR" dirty="0" smtClean="0"/>
              <a:t> </a:t>
            </a:r>
            <a:r>
              <a:rPr lang="el-GR" dirty="0" err="1" smtClean="0"/>
              <a:t>σὲ</a:t>
            </a:r>
            <a:r>
              <a:rPr lang="el-GR" dirty="0" smtClean="0"/>
              <a:t> </a:t>
            </a:r>
            <a:r>
              <a:rPr lang="el-GR" dirty="0" err="1" smtClean="0"/>
              <a:t>μερικοὺς</a:t>
            </a:r>
            <a:r>
              <a:rPr lang="el-GR" dirty="0" smtClean="0"/>
              <a:t> </a:t>
            </a:r>
            <a:r>
              <a:rPr lang="el-GR" dirty="0" err="1" smtClean="0"/>
              <a:t>παρὰ</a:t>
            </a:r>
            <a:r>
              <a:rPr lang="el-GR" dirty="0" smtClean="0"/>
              <a:t> μιμούμαστε </a:t>
            </a:r>
            <a:r>
              <a:rPr lang="el-GR" dirty="0" err="1" smtClean="0"/>
              <a:t>ἄλλους</a:t>
            </a:r>
            <a:r>
              <a:rPr lang="el-GR" dirty="0" smtClean="0"/>
              <a:t>.</a:t>
            </a:r>
          </a:p>
          <a:p>
            <a:endParaRPr lang="en-US" dirty="0" smtClean="0"/>
          </a:p>
          <a:p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ὀνομάζεται</a:t>
            </a:r>
            <a:r>
              <a:rPr lang="el-GR" dirty="0" smtClean="0"/>
              <a:t> </a:t>
            </a:r>
            <a:r>
              <a:rPr lang="el-GR" dirty="0" err="1" smtClean="0"/>
              <a:t>μὲν</a:t>
            </a:r>
            <a:r>
              <a:rPr lang="el-GR" dirty="0" smtClean="0"/>
              <a:t> δημοκρατία, </a:t>
            </a:r>
            <a:r>
              <a:rPr lang="el-GR" dirty="0" err="1" smtClean="0"/>
              <a:t>γιατὶ</a:t>
            </a:r>
            <a:r>
              <a:rPr lang="el-GR" dirty="0" smtClean="0"/>
              <a:t> ἡ διοίκηση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στὰ</a:t>
            </a:r>
            <a:r>
              <a:rPr lang="el-GR" dirty="0" smtClean="0"/>
              <a:t> χέρια </a:t>
            </a:r>
            <a:r>
              <a:rPr lang="el-GR" dirty="0" err="1" smtClean="0"/>
              <a:t>τῶν</a:t>
            </a:r>
            <a:r>
              <a:rPr lang="el-GR" dirty="0" smtClean="0"/>
              <a:t> </a:t>
            </a:r>
            <a:r>
              <a:rPr lang="el-GR" dirty="0" err="1" smtClean="0"/>
              <a:t>πολλῶν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ὄχι</a:t>
            </a:r>
            <a:r>
              <a:rPr lang="el-GR" dirty="0" smtClean="0"/>
              <a:t> </a:t>
            </a:r>
            <a:r>
              <a:rPr lang="el-GR" dirty="0" err="1" smtClean="0"/>
              <a:t>τῶν</a:t>
            </a:r>
            <a:r>
              <a:rPr lang="el-GR" dirty="0" smtClean="0"/>
              <a:t> </a:t>
            </a:r>
            <a:r>
              <a:rPr lang="el-GR" dirty="0" err="1" smtClean="0"/>
              <a:t>ὀλίγων</a:t>
            </a:r>
            <a:r>
              <a:rPr lang="el-GR" dirty="0" smtClean="0"/>
              <a:t>, </a:t>
            </a:r>
            <a:r>
              <a:rPr lang="el-GR" dirty="0" err="1" smtClean="0"/>
              <a:t>ἔναντι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τῶν</a:t>
            </a:r>
            <a:r>
              <a:rPr lang="el-GR" dirty="0" smtClean="0"/>
              <a:t> νόμων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ὅλοι</a:t>
            </a:r>
            <a:r>
              <a:rPr lang="el-GR" dirty="0" smtClean="0"/>
              <a:t> </a:t>
            </a:r>
            <a:r>
              <a:rPr lang="el-GR" dirty="0" err="1" smtClean="0"/>
              <a:t>ἴσοι</a:t>
            </a:r>
            <a:r>
              <a:rPr lang="el-GR" dirty="0" smtClean="0"/>
              <a:t> </a:t>
            </a:r>
            <a:r>
              <a:rPr lang="el-GR" dirty="0" err="1" smtClean="0"/>
              <a:t>στὶς</a:t>
            </a:r>
            <a:r>
              <a:rPr lang="el-GR" dirty="0" smtClean="0"/>
              <a:t> </a:t>
            </a:r>
            <a:r>
              <a:rPr lang="el-GR" dirty="0" err="1" smtClean="0"/>
              <a:t>ἰδιωτικές</a:t>
            </a:r>
            <a:r>
              <a:rPr lang="el-GR" dirty="0" smtClean="0"/>
              <a:t> τους διαφορές, </a:t>
            </a:r>
            <a:r>
              <a:rPr lang="el-GR" dirty="0" err="1" smtClean="0"/>
              <a:t>ἐνῶ</a:t>
            </a:r>
            <a:r>
              <a:rPr lang="el-GR" dirty="0" smtClean="0"/>
              <a:t> </a:t>
            </a:r>
            <a:r>
              <a:rPr lang="el-GR" dirty="0" err="1" smtClean="0"/>
              <a:t>ὡς</a:t>
            </a:r>
            <a:r>
              <a:rPr lang="el-GR" dirty="0" smtClean="0"/>
              <a:t> </a:t>
            </a:r>
            <a:r>
              <a:rPr lang="el-GR" dirty="0" err="1" smtClean="0"/>
              <a:t>πρὸς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θέση τους </a:t>
            </a:r>
            <a:r>
              <a:rPr lang="el-GR" dirty="0" err="1" smtClean="0"/>
              <a:t>στὸν</a:t>
            </a:r>
            <a:r>
              <a:rPr lang="el-GR" dirty="0" smtClean="0"/>
              <a:t> δημόσιο βίο κάθε </a:t>
            </a:r>
            <a:r>
              <a:rPr lang="el-GR" dirty="0" err="1" smtClean="0"/>
              <a:t>ἕνας</a:t>
            </a:r>
            <a:r>
              <a:rPr lang="el-GR" dirty="0" smtClean="0"/>
              <a:t> </a:t>
            </a:r>
            <a:r>
              <a:rPr lang="el-GR" dirty="0" err="1" smtClean="0"/>
              <a:t>προτιμᾶται</a:t>
            </a:r>
            <a:r>
              <a:rPr lang="el-GR" dirty="0" smtClean="0"/>
              <a:t> </a:t>
            </a:r>
            <a:r>
              <a:rPr lang="el-GR" dirty="0" err="1" smtClean="0"/>
              <a:t>γιὰ</a:t>
            </a:r>
            <a:r>
              <a:rPr lang="el-GR" dirty="0" smtClean="0"/>
              <a:t> </a:t>
            </a:r>
            <a:r>
              <a:rPr lang="el-GR" dirty="0" err="1" smtClean="0"/>
              <a:t>ἕνα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τὰ</a:t>
            </a:r>
            <a:r>
              <a:rPr lang="el-GR" dirty="0" smtClean="0"/>
              <a:t> δημόσια </a:t>
            </a:r>
            <a:r>
              <a:rPr lang="el-GR" dirty="0" err="1" smtClean="0"/>
              <a:t>ἀξιώματα</a:t>
            </a:r>
            <a:r>
              <a:rPr lang="el-GR" dirty="0" smtClean="0"/>
              <a:t> </a:t>
            </a:r>
            <a:r>
              <a:rPr lang="el-GR" dirty="0" err="1" smtClean="0"/>
              <a:t>ἀνάλογα</a:t>
            </a:r>
            <a:r>
              <a:rPr lang="el-GR" dirty="0" smtClean="0"/>
              <a:t>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ἐπίδοση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ὁποία</a:t>
            </a:r>
            <a:r>
              <a:rPr lang="el-GR" dirty="0" smtClean="0"/>
              <a:t> σημειώνει </a:t>
            </a:r>
            <a:r>
              <a:rPr lang="el-GR" dirty="0" err="1" smtClean="0"/>
              <a:t>σὲ</a:t>
            </a:r>
            <a:r>
              <a:rPr lang="el-GR" dirty="0" smtClean="0"/>
              <a:t> </a:t>
            </a:r>
            <a:r>
              <a:rPr lang="el-GR" dirty="0" err="1" smtClean="0"/>
              <a:t>αὐτά</a:t>
            </a:r>
            <a:r>
              <a:rPr lang="el-GR" dirty="0" smtClean="0"/>
              <a:t>, </a:t>
            </a:r>
            <a:r>
              <a:rPr lang="el-GR" dirty="0" err="1" smtClean="0"/>
              <a:t>δηλαδὴ</a:t>
            </a:r>
            <a:r>
              <a:rPr lang="el-GR" dirty="0" smtClean="0"/>
              <a:t> ἡ δημόσιά του σταδιοδρομία </a:t>
            </a:r>
            <a:r>
              <a:rPr lang="el-GR" dirty="0" err="1" smtClean="0"/>
              <a:t>ἐξαρτᾶται</a:t>
            </a:r>
            <a:r>
              <a:rPr lang="el-GR" dirty="0" smtClean="0"/>
              <a:t> </a:t>
            </a:r>
            <a:r>
              <a:rPr lang="el-GR" dirty="0" err="1" smtClean="0"/>
              <a:t>μᾶλλον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ἀτομική</a:t>
            </a:r>
            <a:r>
              <a:rPr lang="el-GR" dirty="0" smtClean="0"/>
              <a:t> του </a:t>
            </a:r>
            <a:r>
              <a:rPr lang="el-GR" dirty="0" err="1" smtClean="0"/>
              <a:t>ἀξία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ὄχι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κοινωνικὴ</a:t>
            </a:r>
            <a:r>
              <a:rPr lang="el-GR" dirty="0" smtClean="0"/>
              <a:t> τάξη,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ὁποία</a:t>
            </a:r>
            <a:r>
              <a:rPr lang="el-GR" dirty="0" smtClean="0"/>
              <a:t> προέρχεται, </a:t>
            </a:r>
            <a:r>
              <a:rPr lang="el-GR" dirty="0" err="1" smtClean="0"/>
              <a:t>οὔτε</a:t>
            </a:r>
            <a:r>
              <a:rPr lang="el-GR" dirty="0" smtClean="0"/>
              <a:t> πάλι </a:t>
            </a:r>
            <a:r>
              <a:rPr lang="el-GR" dirty="0" err="1" smtClean="0"/>
              <a:t>ἕνας</a:t>
            </a:r>
            <a:r>
              <a:rPr lang="el-GR" dirty="0" smtClean="0"/>
              <a:t>, ὁ </a:t>
            </a:r>
            <a:r>
              <a:rPr lang="el-GR" dirty="0" err="1" smtClean="0"/>
              <a:t>ὁποῖος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μὲν</a:t>
            </a:r>
            <a:r>
              <a:rPr lang="el-GR" dirty="0" smtClean="0"/>
              <a:t> </a:t>
            </a:r>
            <a:r>
              <a:rPr lang="el-GR" dirty="0" err="1" smtClean="0"/>
              <a:t>φτωχὸς</a:t>
            </a:r>
            <a:r>
              <a:rPr lang="el-GR" dirty="0" smtClean="0"/>
              <a:t> </a:t>
            </a:r>
            <a:r>
              <a:rPr lang="el-GR" dirty="0" err="1" smtClean="0"/>
              <a:t>ἔχει</a:t>
            </a:r>
            <a:r>
              <a:rPr lang="el-GR" dirty="0" smtClean="0"/>
              <a:t> </a:t>
            </a:r>
            <a:r>
              <a:rPr lang="el-GR" dirty="0" err="1" smtClean="0"/>
              <a:t>ὅμως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ἱκανότητα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παράσχει κάποια </a:t>
            </a:r>
            <a:r>
              <a:rPr lang="el-GR" dirty="0" err="1" smtClean="0"/>
              <a:t>ὑπηρεσία</a:t>
            </a:r>
            <a:r>
              <a:rPr lang="el-GR" dirty="0" smtClean="0"/>
              <a:t> </a:t>
            </a:r>
            <a:r>
              <a:rPr lang="el-GR" dirty="0" err="1" smtClean="0"/>
              <a:t>στὴν</a:t>
            </a:r>
            <a:r>
              <a:rPr lang="el-GR" dirty="0" smtClean="0"/>
              <a:t> πατρίδα του, </a:t>
            </a:r>
            <a:r>
              <a:rPr lang="el-GR" dirty="0" err="1" smtClean="0"/>
              <a:t>ἐμποδίζεται</a:t>
            </a:r>
            <a:r>
              <a:rPr lang="el-GR" dirty="0" smtClean="0"/>
              <a:t> </a:t>
            </a:r>
            <a:r>
              <a:rPr lang="el-GR" dirty="0" err="1" smtClean="0"/>
              <a:t>σὲ</a:t>
            </a:r>
            <a:r>
              <a:rPr lang="el-GR" dirty="0" smtClean="0"/>
              <a:t> </a:t>
            </a:r>
            <a:r>
              <a:rPr lang="el-GR" dirty="0" err="1" smtClean="0"/>
              <a:t>αὐτὸ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γεγονὸς</a:t>
            </a:r>
            <a:r>
              <a:rPr lang="el-GR" dirty="0" smtClean="0"/>
              <a:t> </a:t>
            </a:r>
            <a:r>
              <a:rPr lang="el-GR" dirty="0" err="1" smtClean="0"/>
              <a:t>ὅτι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ἄγνωστος</a:t>
            </a:r>
            <a:r>
              <a:rPr lang="el-GR" dirty="0" smtClean="0"/>
              <a:t>. </a:t>
            </a:r>
            <a:endParaRPr lang="en-GB" dirty="0"/>
          </a:p>
        </p:txBody>
      </p:sp>
      <p:sp>
        <p:nvSpPr>
          <p:cNvPr id="4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829708" cy="796908"/>
          </a:xfrm>
        </p:spPr>
        <p:txBody>
          <a:bodyPr/>
          <a:lstStyle/>
          <a:p>
            <a:r>
              <a:rPr lang="el-GR" dirty="0" smtClean="0"/>
              <a:t>Θουκυδίδης: Επιτάφιος Λόγος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85728"/>
            <a:ext cx="8186766" cy="5840435"/>
          </a:xfrm>
        </p:spPr>
        <p:txBody>
          <a:bodyPr>
            <a:normAutofit fontScale="92500" lnSpcReduction="20000"/>
          </a:bodyPr>
          <a:lstStyle/>
          <a:p>
            <a:r>
              <a:rPr lang="el-GR" dirty="0" err="1" smtClean="0"/>
              <a:t>Ζοῦμε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σὰν</a:t>
            </a:r>
            <a:r>
              <a:rPr lang="el-GR" dirty="0" smtClean="0"/>
              <a:t> </a:t>
            </a:r>
            <a:r>
              <a:rPr lang="el-GR" dirty="0" err="1" smtClean="0"/>
              <a:t>ἐλεύθεροι</a:t>
            </a:r>
            <a:r>
              <a:rPr lang="el-GR" dirty="0" smtClean="0"/>
              <a:t> </a:t>
            </a:r>
            <a:r>
              <a:rPr lang="el-GR" dirty="0" err="1" smtClean="0"/>
              <a:t>ἄνθρωποι</a:t>
            </a:r>
            <a:r>
              <a:rPr lang="el-GR" dirty="0" smtClean="0"/>
              <a:t>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σὰν</a:t>
            </a:r>
            <a:r>
              <a:rPr lang="el-GR" dirty="0" smtClean="0"/>
              <a:t> πολίτες </a:t>
            </a:r>
            <a:r>
              <a:rPr lang="el-GR" dirty="0" err="1" smtClean="0"/>
              <a:t>στὸν</a:t>
            </a:r>
            <a:r>
              <a:rPr lang="el-GR" dirty="0" smtClean="0"/>
              <a:t> δημόσιο βίο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σὰν</a:t>
            </a:r>
            <a:r>
              <a:rPr lang="el-GR" dirty="0" smtClean="0"/>
              <a:t> </a:t>
            </a:r>
            <a:r>
              <a:rPr lang="el-GR" dirty="0" err="1" smtClean="0"/>
              <a:t>ἄτομα</a:t>
            </a:r>
            <a:r>
              <a:rPr lang="el-GR" dirty="0" smtClean="0"/>
              <a:t> </a:t>
            </a:r>
            <a:r>
              <a:rPr lang="el-GR" dirty="0" err="1" smtClean="0"/>
              <a:t>στὸν</a:t>
            </a:r>
            <a:r>
              <a:rPr lang="el-GR" dirty="0" smtClean="0"/>
              <a:t> </a:t>
            </a:r>
            <a:r>
              <a:rPr lang="el-GR" dirty="0" err="1" smtClean="0"/>
              <a:t>ἰδιωτικό</a:t>
            </a:r>
            <a:r>
              <a:rPr lang="el-GR" dirty="0" smtClean="0"/>
              <a:t>,</a:t>
            </a:r>
            <a:endParaRPr lang="en-US" dirty="0" smtClean="0"/>
          </a:p>
          <a:p>
            <a:r>
              <a:rPr lang="el-GR" dirty="0" err="1" smtClean="0"/>
              <a:t>Ἐνῶ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στὴν</a:t>
            </a:r>
            <a:r>
              <a:rPr lang="el-GR" dirty="0" smtClean="0"/>
              <a:t> </a:t>
            </a:r>
            <a:r>
              <a:rPr lang="el-GR" dirty="0" err="1" smtClean="0"/>
              <a:t>ἰδιωτική</a:t>
            </a:r>
            <a:r>
              <a:rPr lang="el-GR" dirty="0" smtClean="0"/>
              <a:t> μας </a:t>
            </a:r>
            <a:r>
              <a:rPr lang="el-GR" dirty="0" err="1" smtClean="0"/>
              <a:t>ζωὴ</a:t>
            </a:r>
            <a:r>
              <a:rPr lang="el-GR" dirty="0" smtClean="0"/>
              <a:t> συναναστρεφόμαστε μεταξύ μας </a:t>
            </a:r>
            <a:r>
              <a:rPr lang="el-GR" dirty="0" err="1" smtClean="0"/>
              <a:t>χωρὶς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ἐνοχλεῖ</a:t>
            </a:r>
            <a:r>
              <a:rPr lang="el-GR" dirty="0" smtClean="0"/>
              <a:t> ὁ </a:t>
            </a:r>
            <a:r>
              <a:rPr lang="el-GR" dirty="0" err="1" smtClean="0"/>
              <a:t>ἕνας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ἄλλον</a:t>
            </a:r>
            <a:r>
              <a:rPr lang="el-GR" dirty="0" smtClean="0"/>
              <a:t>, </a:t>
            </a:r>
            <a:r>
              <a:rPr lang="el-GR" dirty="0" err="1" smtClean="0"/>
              <a:t>στὴν</a:t>
            </a:r>
            <a:r>
              <a:rPr lang="el-GR" dirty="0" smtClean="0"/>
              <a:t> δημόσιά μας ζωή, </a:t>
            </a:r>
            <a:r>
              <a:rPr lang="el-GR" dirty="0" err="1" smtClean="0"/>
              <a:t>σὰν</a:t>
            </a:r>
            <a:r>
              <a:rPr lang="el-GR" dirty="0" smtClean="0"/>
              <a:t> πολίτες,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σεβασμὸ</a:t>
            </a:r>
            <a:r>
              <a:rPr lang="el-GR" dirty="0" smtClean="0"/>
              <a:t> </a:t>
            </a:r>
            <a:r>
              <a:rPr lang="el-GR" dirty="0" err="1" smtClean="0"/>
              <a:t>πρὸ</a:t>
            </a:r>
            <a:r>
              <a:rPr lang="el-GR" dirty="0" smtClean="0"/>
              <a:t> πάντων </a:t>
            </a:r>
            <a:r>
              <a:rPr lang="el-GR" dirty="0" err="1" smtClean="0"/>
              <a:t>δὲν</a:t>
            </a:r>
            <a:r>
              <a:rPr lang="el-GR" dirty="0" smtClean="0"/>
              <a:t> παραβαίνουμε </a:t>
            </a:r>
            <a:r>
              <a:rPr lang="el-GR" dirty="0" err="1" smtClean="0"/>
              <a:t>τοὺς</a:t>
            </a:r>
            <a:r>
              <a:rPr lang="el-GR" dirty="0" smtClean="0"/>
              <a:t> νόμους, </a:t>
            </a:r>
            <a:r>
              <a:rPr lang="el-GR" dirty="0" err="1" smtClean="0"/>
              <a:t>ὑπακοῦμε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στοὺς</a:t>
            </a:r>
            <a:r>
              <a:rPr lang="el-GR" dirty="0" smtClean="0"/>
              <a:t> </a:t>
            </a:r>
            <a:r>
              <a:rPr lang="el-GR" dirty="0" err="1" smtClean="0"/>
              <a:t>ἑκάστοτε</a:t>
            </a:r>
            <a:r>
              <a:rPr lang="el-GR" dirty="0" smtClean="0"/>
              <a:t> κατέχοντες </a:t>
            </a:r>
            <a:r>
              <a:rPr lang="el-GR" dirty="0" err="1" smtClean="0"/>
              <a:t>τὰ</a:t>
            </a:r>
            <a:r>
              <a:rPr lang="el-GR" dirty="0" smtClean="0"/>
              <a:t> δημόσια </a:t>
            </a:r>
            <a:r>
              <a:rPr lang="el-GR" dirty="0" err="1" smtClean="0"/>
              <a:t>ἀξιώματα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στοὺς</a:t>
            </a:r>
            <a:r>
              <a:rPr lang="el-GR" dirty="0" smtClean="0"/>
              <a:t> νόμους, </a:t>
            </a:r>
            <a:r>
              <a:rPr lang="el-GR" dirty="0" err="1" smtClean="0"/>
              <a:t>πρὸ</a:t>
            </a:r>
            <a:r>
              <a:rPr lang="el-GR" dirty="0" smtClean="0"/>
              <a:t> περισσότερο </a:t>
            </a:r>
            <a:r>
              <a:rPr lang="el-GR" dirty="0" err="1" smtClean="0"/>
              <a:t>σὲ</a:t>
            </a:r>
            <a:r>
              <a:rPr lang="el-GR" dirty="0" smtClean="0"/>
              <a:t> </a:t>
            </a:r>
            <a:r>
              <a:rPr lang="el-GR" dirty="0" err="1" smtClean="0"/>
              <a:t>ἐκείνους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τοὺς</a:t>
            </a:r>
            <a:r>
              <a:rPr lang="el-GR" dirty="0" smtClean="0"/>
              <a:t> νόμους, </a:t>
            </a:r>
            <a:r>
              <a:rPr lang="el-GR" dirty="0" err="1" smtClean="0"/>
              <a:t>ποὺ</a:t>
            </a:r>
            <a:r>
              <a:rPr lang="el-GR" dirty="0" smtClean="0"/>
              <a:t> </a:t>
            </a:r>
            <a:r>
              <a:rPr lang="el-GR" dirty="0" err="1" smtClean="0"/>
              <a:t>ἔχουν</a:t>
            </a:r>
            <a:r>
              <a:rPr lang="el-GR" dirty="0" smtClean="0"/>
              <a:t> </a:t>
            </a:r>
            <a:r>
              <a:rPr lang="el-GR" dirty="0" err="1" smtClean="0"/>
              <a:t>θεσπιστεῖ</a:t>
            </a:r>
            <a:r>
              <a:rPr lang="el-GR" dirty="0" smtClean="0"/>
              <a:t> </a:t>
            </a:r>
            <a:r>
              <a:rPr lang="el-GR" dirty="0" err="1" smtClean="0"/>
              <a:t>γιὰ</a:t>
            </a:r>
            <a:r>
              <a:rPr lang="el-GR" dirty="0" smtClean="0"/>
              <a:t> </a:t>
            </a:r>
            <a:r>
              <a:rPr lang="el-GR" dirty="0" err="1" smtClean="0"/>
              <a:t>ὑποστήριξη</a:t>
            </a:r>
            <a:r>
              <a:rPr lang="el-GR" dirty="0" smtClean="0"/>
              <a:t> </a:t>
            </a:r>
            <a:r>
              <a:rPr lang="el-GR" dirty="0" err="1" smtClean="0"/>
              <a:t>τῶν</a:t>
            </a:r>
            <a:r>
              <a:rPr lang="el-GR" dirty="0" smtClean="0"/>
              <a:t> </a:t>
            </a:r>
            <a:r>
              <a:rPr lang="el-GR" dirty="0" err="1" smtClean="0"/>
              <a:t>ἀδικούμενων</a:t>
            </a:r>
            <a:r>
              <a:rPr lang="el-GR" dirty="0" smtClean="0"/>
              <a:t>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σὲ</a:t>
            </a:r>
            <a:r>
              <a:rPr lang="el-GR" dirty="0" smtClean="0"/>
              <a:t> </a:t>
            </a:r>
            <a:r>
              <a:rPr lang="el-GR" dirty="0" err="1" smtClean="0"/>
              <a:t>ἄλλους</a:t>
            </a:r>
            <a:r>
              <a:rPr lang="el-GR" dirty="0" smtClean="0"/>
              <a:t>, </a:t>
            </a:r>
            <a:r>
              <a:rPr lang="el-GR" dirty="0" err="1" smtClean="0"/>
              <a:t>οἱ</a:t>
            </a:r>
            <a:r>
              <a:rPr lang="el-GR" dirty="0" smtClean="0"/>
              <a:t> </a:t>
            </a:r>
            <a:r>
              <a:rPr lang="el-GR" dirty="0" err="1" smtClean="0"/>
              <a:t>ὁποῖοι</a:t>
            </a:r>
            <a:r>
              <a:rPr lang="el-GR" dirty="0" smtClean="0"/>
              <a:t> </a:t>
            </a:r>
            <a:r>
              <a:rPr lang="el-GR" dirty="0" err="1" smtClean="0"/>
              <a:t>ἂν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ἄγραφοι</a:t>
            </a:r>
            <a:r>
              <a:rPr lang="el-GR" dirty="0" smtClean="0"/>
              <a:t>, ἡ παράβασή τους φέρνει πανθομολογούμενη </a:t>
            </a:r>
            <a:r>
              <a:rPr lang="el-GR" dirty="0" err="1" smtClean="0"/>
              <a:t>ντροπὴ</a:t>
            </a:r>
            <a:r>
              <a:rPr lang="el-GR" dirty="0" smtClean="0"/>
              <a:t> </a:t>
            </a:r>
            <a:r>
              <a:rPr lang="el-GR" dirty="0" err="1" smtClean="0"/>
              <a:t>στοὺς</a:t>
            </a:r>
            <a:r>
              <a:rPr lang="el-GR" dirty="0" smtClean="0"/>
              <a:t> παραβάτες.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357166"/>
            <a:ext cx="8429684" cy="6357982"/>
          </a:xfrm>
        </p:spPr>
        <p:txBody>
          <a:bodyPr>
            <a:normAutofit fontScale="92500" lnSpcReduction="20000"/>
          </a:bodyPr>
          <a:lstStyle/>
          <a:p>
            <a:r>
              <a:rPr lang="el-GR" dirty="0" err="1" smtClean="0"/>
              <a:t>Ἀλλὰ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γιὰ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πνεῦμα</a:t>
            </a:r>
            <a:r>
              <a:rPr lang="el-GR" dirty="0" smtClean="0"/>
              <a:t> μας </a:t>
            </a:r>
            <a:r>
              <a:rPr lang="el-GR" dirty="0" err="1" smtClean="0"/>
              <a:t>ἔχουμε</a:t>
            </a:r>
            <a:r>
              <a:rPr lang="el-GR" dirty="0" smtClean="0"/>
              <a:t> </a:t>
            </a:r>
            <a:r>
              <a:rPr lang="el-GR" dirty="0" err="1" smtClean="0"/>
              <a:t>ἐφεύρει</a:t>
            </a:r>
            <a:r>
              <a:rPr lang="el-GR" dirty="0" smtClean="0"/>
              <a:t> πλείστους </a:t>
            </a:r>
            <a:r>
              <a:rPr lang="el-GR" dirty="0" err="1" smtClean="0"/>
              <a:t>ὅσους</a:t>
            </a:r>
            <a:r>
              <a:rPr lang="el-GR" dirty="0" smtClean="0"/>
              <a:t> τρόπους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ἀνακουφίζουμε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τοὺς</a:t>
            </a:r>
            <a:r>
              <a:rPr lang="el-GR" dirty="0" smtClean="0"/>
              <a:t> κόπους,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ἑορταστικοὺς</a:t>
            </a:r>
            <a:r>
              <a:rPr lang="el-GR" dirty="0" smtClean="0"/>
              <a:t> </a:t>
            </a:r>
            <a:r>
              <a:rPr lang="el-GR" dirty="0" err="1" smtClean="0"/>
              <a:t>ἀγῶνες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smtClean="0"/>
              <a:t>θυσίες,…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εὐπρεπῆ</a:t>
            </a:r>
            <a:r>
              <a:rPr lang="el-GR" dirty="0" smtClean="0"/>
              <a:t> </a:t>
            </a:r>
            <a:r>
              <a:rPr lang="el-GR" dirty="0" err="1" smtClean="0"/>
              <a:t>ἰδιωτικὰ</a:t>
            </a:r>
            <a:r>
              <a:rPr lang="el-GR" dirty="0" smtClean="0"/>
              <a:t> </a:t>
            </a:r>
            <a:r>
              <a:rPr lang="el-GR" dirty="0" err="1" smtClean="0"/>
              <a:t>οἰκήματα</a:t>
            </a:r>
            <a:r>
              <a:rPr lang="el-GR" dirty="0" smtClean="0"/>
              <a:t>, ἡ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εὐχαρίστηση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ὁποία</a:t>
            </a:r>
            <a:r>
              <a:rPr lang="el-GR" dirty="0" smtClean="0"/>
              <a:t> </a:t>
            </a:r>
            <a:r>
              <a:rPr lang="el-GR" dirty="0" err="1" smtClean="0"/>
              <a:t>καθημερινὰ</a:t>
            </a:r>
            <a:r>
              <a:rPr lang="el-GR" dirty="0" smtClean="0"/>
              <a:t> </a:t>
            </a:r>
            <a:r>
              <a:rPr lang="el-GR" dirty="0" err="1" smtClean="0"/>
              <a:t>ἀπολαμβάνουμε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ὅλα</a:t>
            </a:r>
            <a:r>
              <a:rPr lang="el-GR" dirty="0" smtClean="0"/>
              <a:t> </a:t>
            </a:r>
            <a:r>
              <a:rPr lang="el-GR" dirty="0" err="1" smtClean="0"/>
              <a:t>αὐτά</a:t>
            </a:r>
            <a:r>
              <a:rPr lang="el-GR" dirty="0" smtClean="0"/>
              <a:t>, διώχνει </a:t>
            </a:r>
            <a:r>
              <a:rPr lang="el-GR" dirty="0" err="1" smtClean="0"/>
              <a:t>τὴν</a:t>
            </a:r>
            <a:r>
              <a:rPr lang="el-GR" dirty="0" smtClean="0"/>
              <a:t> μελαγχολία. </a:t>
            </a:r>
            <a:endParaRPr lang="en-US" dirty="0" smtClean="0"/>
          </a:p>
          <a:p>
            <a:r>
              <a:rPr lang="el-GR" dirty="0" err="1" smtClean="0"/>
              <a:t>Τὴν</a:t>
            </a:r>
            <a:r>
              <a:rPr lang="el-GR" dirty="0" smtClean="0"/>
              <a:t> πόλη μας π.χ. </a:t>
            </a:r>
            <a:r>
              <a:rPr lang="el-GR" dirty="0" err="1" smtClean="0"/>
              <a:t>τὴν</a:t>
            </a:r>
            <a:r>
              <a:rPr lang="el-GR" dirty="0" smtClean="0"/>
              <a:t> παρέχουμε </a:t>
            </a:r>
            <a:r>
              <a:rPr lang="el-GR" dirty="0" err="1" smtClean="0"/>
              <a:t>ἀνοιχτή</a:t>
            </a:r>
            <a:r>
              <a:rPr lang="el-GR" dirty="0" smtClean="0"/>
              <a:t> σε </a:t>
            </a:r>
            <a:r>
              <a:rPr lang="el-GR" dirty="0" err="1" smtClean="0"/>
              <a:t>ὅλον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κόσμο,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ποτὲ</a:t>
            </a:r>
            <a:r>
              <a:rPr lang="el-GR" dirty="0" smtClean="0"/>
              <a:t>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ἀποκλείουμε</a:t>
            </a:r>
            <a:r>
              <a:rPr lang="el-GR" dirty="0" smtClean="0"/>
              <a:t> κανέναν διώχνοντας </a:t>
            </a:r>
            <a:r>
              <a:rPr lang="el-GR" dirty="0" err="1" smtClean="0"/>
              <a:t>τοὺς</a:t>
            </a:r>
            <a:r>
              <a:rPr lang="el-GR" dirty="0" smtClean="0"/>
              <a:t> ξένους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ὁποιοδήποτε</a:t>
            </a:r>
            <a:r>
              <a:rPr lang="el-GR" dirty="0" smtClean="0"/>
              <a:t> </a:t>
            </a:r>
            <a:r>
              <a:rPr lang="el-GR" dirty="0" err="1" smtClean="0"/>
              <a:t>ἀκρόαμα</a:t>
            </a:r>
            <a:r>
              <a:rPr lang="el-GR" dirty="0" smtClean="0"/>
              <a:t> ἢ θέαμα,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ὁποῖο</a:t>
            </a:r>
            <a:r>
              <a:rPr lang="el-GR" dirty="0" smtClean="0"/>
              <a:t>, </a:t>
            </a:r>
            <a:r>
              <a:rPr lang="el-GR" dirty="0" err="1" smtClean="0"/>
              <a:t>ἂν</a:t>
            </a:r>
            <a:r>
              <a:rPr lang="el-GR" dirty="0" smtClean="0"/>
              <a:t>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κρατήσουμε </a:t>
            </a:r>
            <a:r>
              <a:rPr lang="el-GR" dirty="0" err="1" smtClean="0"/>
              <a:t>μυστικὸ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δεῖ</a:t>
            </a:r>
            <a:r>
              <a:rPr lang="el-GR" dirty="0" smtClean="0"/>
              <a:t> </a:t>
            </a:r>
            <a:r>
              <a:rPr lang="el-GR" dirty="0" err="1" smtClean="0"/>
              <a:t>κανεὶς</a:t>
            </a:r>
            <a:r>
              <a:rPr lang="el-GR" dirty="0" smtClean="0"/>
              <a:t> </a:t>
            </a:r>
            <a:r>
              <a:rPr lang="el-GR" dirty="0" err="1" smtClean="0"/>
              <a:t>ἀπὸ</a:t>
            </a:r>
            <a:r>
              <a:rPr lang="el-GR" dirty="0" smtClean="0"/>
              <a:t> </a:t>
            </a:r>
            <a:r>
              <a:rPr lang="el-GR" dirty="0" err="1" smtClean="0"/>
              <a:t>τοὺς</a:t>
            </a:r>
            <a:r>
              <a:rPr lang="el-GR" dirty="0" smtClean="0"/>
              <a:t> </a:t>
            </a:r>
            <a:r>
              <a:rPr lang="el-GR" dirty="0" err="1" smtClean="0"/>
              <a:t>ἐχθρούς</a:t>
            </a:r>
            <a:r>
              <a:rPr lang="el-GR" dirty="0" smtClean="0"/>
              <a:t> μας,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δυνατὸν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ὠφεληθεῖ</a:t>
            </a:r>
            <a:r>
              <a:rPr lang="el-GR" dirty="0" smtClean="0"/>
              <a:t>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αὐτὸ</a:t>
            </a:r>
            <a:r>
              <a:rPr lang="el-GR" dirty="0" smtClean="0"/>
              <a:t> </a:t>
            </a:r>
            <a:r>
              <a:rPr lang="el-GR" dirty="0" err="1" smtClean="0"/>
              <a:t>γιατὶ</a:t>
            </a:r>
            <a:r>
              <a:rPr lang="el-GR" dirty="0" smtClean="0"/>
              <a:t> </a:t>
            </a:r>
            <a:r>
              <a:rPr lang="el-GR" dirty="0" err="1" smtClean="0"/>
              <a:t>ἔχουμε</a:t>
            </a:r>
            <a:r>
              <a:rPr lang="el-GR" dirty="0" smtClean="0"/>
              <a:t> </a:t>
            </a:r>
            <a:r>
              <a:rPr lang="el-GR" dirty="0" err="1" smtClean="0"/>
              <a:t>ἐμπιστοσύνη</a:t>
            </a:r>
            <a:r>
              <a:rPr lang="el-GR" dirty="0" smtClean="0"/>
              <a:t> </a:t>
            </a:r>
            <a:r>
              <a:rPr lang="el-GR" dirty="0" err="1" smtClean="0"/>
              <a:t>ὄχι</a:t>
            </a:r>
            <a:r>
              <a:rPr lang="el-GR" dirty="0" smtClean="0"/>
              <a:t> τόσο </a:t>
            </a:r>
            <a:r>
              <a:rPr lang="el-GR" dirty="0" err="1" smtClean="0"/>
              <a:t>στὶς</a:t>
            </a:r>
            <a:r>
              <a:rPr lang="el-GR" dirty="0" smtClean="0"/>
              <a:t> </a:t>
            </a:r>
            <a:r>
              <a:rPr lang="el-GR" dirty="0" err="1" smtClean="0"/>
              <a:t>πολεμικὲς</a:t>
            </a:r>
            <a:r>
              <a:rPr lang="el-GR" dirty="0" smtClean="0"/>
              <a:t> προετοιμασίες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τὰ</a:t>
            </a:r>
            <a:r>
              <a:rPr lang="el-GR" dirty="0" smtClean="0"/>
              <a:t> στρατηγήματα </a:t>
            </a:r>
            <a:r>
              <a:rPr lang="el-GR" dirty="0" err="1" smtClean="0"/>
              <a:t>ὅσο</a:t>
            </a:r>
            <a:r>
              <a:rPr lang="el-GR" dirty="0" smtClean="0"/>
              <a:t> </a:t>
            </a:r>
            <a:r>
              <a:rPr lang="el-GR" dirty="0" err="1" smtClean="0"/>
              <a:t>στὴν</a:t>
            </a:r>
            <a:r>
              <a:rPr lang="el-GR" dirty="0" smtClean="0"/>
              <a:t> </a:t>
            </a:r>
            <a:r>
              <a:rPr lang="el-GR" dirty="0" err="1" smtClean="0"/>
              <a:t>ἔμφυτη</a:t>
            </a:r>
            <a:r>
              <a:rPr lang="el-GR" dirty="0" smtClean="0"/>
              <a:t> γενναιότητά μας </a:t>
            </a:r>
            <a:r>
              <a:rPr lang="el-GR" dirty="0" err="1" smtClean="0"/>
              <a:t>ὅσον</a:t>
            </a:r>
            <a:r>
              <a:rPr lang="el-GR" dirty="0" smtClean="0"/>
              <a:t> </a:t>
            </a:r>
            <a:r>
              <a:rPr lang="el-GR" dirty="0" err="1" smtClean="0"/>
              <a:t>ἀφορᾶ</a:t>
            </a:r>
            <a:r>
              <a:rPr lang="el-GR" dirty="0" smtClean="0"/>
              <a:t> </a:t>
            </a:r>
            <a:r>
              <a:rPr lang="el-GR" dirty="0" err="1" smtClean="0"/>
              <a:t>τὰ</a:t>
            </a:r>
            <a:r>
              <a:rPr lang="el-GR" dirty="0" smtClean="0"/>
              <a:t> </a:t>
            </a:r>
            <a:r>
              <a:rPr lang="el-GR" dirty="0" err="1" smtClean="0"/>
              <a:t>ἔργα</a:t>
            </a:r>
            <a:r>
              <a:rPr lang="el-GR" dirty="0" smtClean="0"/>
              <a:t>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85728"/>
            <a:ext cx="8258204" cy="5840435"/>
          </a:xfrm>
        </p:spPr>
        <p:txBody>
          <a:bodyPr>
            <a:normAutofit/>
          </a:bodyPr>
          <a:lstStyle/>
          <a:p>
            <a:r>
              <a:rPr lang="el-GR" dirty="0" err="1" smtClean="0"/>
              <a:t>Γιατὶ</a:t>
            </a:r>
            <a:r>
              <a:rPr lang="el-GR" dirty="0" smtClean="0"/>
              <a:t> </a:t>
            </a:r>
            <a:r>
              <a:rPr lang="el-GR" dirty="0" err="1" smtClean="0"/>
              <a:t>εἴμαστε</a:t>
            </a:r>
            <a:r>
              <a:rPr lang="el-GR" dirty="0" smtClean="0"/>
              <a:t> λάτρεις </a:t>
            </a:r>
            <a:r>
              <a:rPr lang="el-GR" dirty="0" err="1" smtClean="0"/>
              <a:t>τοῦ</a:t>
            </a:r>
            <a:r>
              <a:rPr lang="el-GR" dirty="0" smtClean="0"/>
              <a:t> </a:t>
            </a:r>
            <a:r>
              <a:rPr lang="el-GR" dirty="0" err="1" smtClean="0"/>
              <a:t>ὡραίου</a:t>
            </a:r>
            <a:r>
              <a:rPr lang="el-GR" dirty="0" smtClean="0"/>
              <a:t>, </a:t>
            </a:r>
            <a:r>
              <a:rPr lang="el-GR" dirty="0" err="1" smtClean="0"/>
              <a:t>ὅμως</a:t>
            </a:r>
            <a:r>
              <a:rPr lang="el-GR" dirty="0" smtClean="0"/>
              <a:t> </a:t>
            </a:r>
            <a:r>
              <a:rPr lang="el-GR" dirty="0" err="1" smtClean="0"/>
              <a:t>χωρὶς</a:t>
            </a:r>
            <a:r>
              <a:rPr lang="el-GR" dirty="0" smtClean="0"/>
              <a:t> σπατάλη χρήματος,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καλλιεργοῦμε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πνεῦμα</a:t>
            </a:r>
            <a:r>
              <a:rPr lang="el-GR" dirty="0" smtClean="0"/>
              <a:t> </a:t>
            </a:r>
            <a:r>
              <a:rPr lang="el-GR" dirty="0" err="1" smtClean="0"/>
              <a:t>χωρὶς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χάνουμε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ἀνδρεία</a:t>
            </a:r>
            <a:r>
              <a:rPr lang="el-GR" dirty="0" smtClean="0"/>
              <a:t> μας. </a:t>
            </a:r>
            <a:r>
              <a:rPr lang="el-GR" dirty="0" err="1" smtClean="0"/>
              <a:t>Καὶ</a:t>
            </a:r>
            <a:r>
              <a:rPr lang="el-GR" dirty="0" smtClean="0"/>
              <a:t> μεταχειριζόμαστε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πλοῦτο</a:t>
            </a:r>
            <a:r>
              <a:rPr lang="el-GR" dirty="0" smtClean="0"/>
              <a:t> περισσότερο </a:t>
            </a:r>
            <a:r>
              <a:rPr lang="el-GR" dirty="0" err="1" smtClean="0"/>
              <a:t>σὰν</a:t>
            </a:r>
            <a:r>
              <a:rPr lang="el-GR" dirty="0" smtClean="0"/>
              <a:t> μία </a:t>
            </a:r>
            <a:r>
              <a:rPr lang="el-GR" dirty="0" err="1" smtClean="0"/>
              <a:t>εὐκαιρία</a:t>
            </a:r>
            <a:r>
              <a:rPr lang="el-GR" dirty="0" smtClean="0"/>
              <a:t> δράσης </a:t>
            </a:r>
            <a:r>
              <a:rPr lang="el-GR" dirty="0" err="1" smtClean="0"/>
              <a:t>παρὰ</a:t>
            </a:r>
            <a:r>
              <a:rPr lang="el-GR" dirty="0" smtClean="0"/>
              <a:t> </a:t>
            </a:r>
            <a:r>
              <a:rPr lang="el-GR" dirty="0" err="1" smtClean="0"/>
              <a:t>σὰν</a:t>
            </a:r>
            <a:r>
              <a:rPr lang="el-GR" dirty="0" smtClean="0"/>
              <a:t> </a:t>
            </a:r>
            <a:r>
              <a:rPr lang="el-GR" dirty="0" err="1" smtClean="0"/>
              <a:t>ἀφορμὴ</a:t>
            </a:r>
            <a:r>
              <a:rPr lang="el-GR" dirty="0" smtClean="0"/>
              <a:t> κομπορρημοσύνης,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ὁμολογεῖ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κανεὶς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φτώχειά του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ντροπή,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ὅμως</a:t>
            </a:r>
            <a:r>
              <a:rPr lang="el-GR" dirty="0" smtClean="0"/>
              <a:t> </a:t>
            </a:r>
            <a:r>
              <a:rPr lang="el-GR" dirty="0" err="1" smtClean="0"/>
              <a:t>αἰσχρότερο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μὴν</a:t>
            </a:r>
            <a:r>
              <a:rPr lang="el-GR" dirty="0" smtClean="0"/>
              <a:t> </a:t>
            </a:r>
            <a:r>
              <a:rPr lang="el-GR" dirty="0" err="1" smtClean="0"/>
              <a:t>προσπαθεῖ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ἀποφύγει</a:t>
            </a:r>
            <a:r>
              <a:rPr lang="el-GR" dirty="0" smtClean="0"/>
              <a:t>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ἐργασία</a:t>
            </a:r>
            <a:r>
              <a:rPr lang="el-GR" dirty="0" smtClean="0"/>
              <a:t>.</a:t>
            </a:r>
            <a:endParaRPr lang="en-US" dirty="0" smtClean="0"/>
          </a:p>
          <a:p>
            <a:r>
              <a:rPr lang="el-GR" dirty="0" err="1" smtClean="0"/>
              <a:t>Γιατὶ</a:t>
            </a:r>
            <a:r>
              <a:rPr lang="el-GR" dirty="0" smtClean="0"/>
              <a:t> </a:t>
            </a:r>
            <a:r>
              <a:rPr lang="el-GR" dirty="0" err="1" smtClean="0"/>
              <a:t>εἴμαστε</a:t>
            </a:r>
            <a:r>
              <a:rPr lang="el-GR" dirty="0" smtClean="0"/>
              <a:t> ὁ μόνος </a:t>
            </a:r>
            <a:r>
              <a:rPr lang="el-GR" dirty="0" err="1" smtClean="0"/>
              <a:t>λαὸς</a:t>
            </a:r>
            <a:r>
              <a:rPr lang="el-GR" dirty="0" smtClean="0"/>
              <a:t> </a:t>
            </a:r>
            <a:r>
              <a:rPr lang="el-GR" dirty="0" err="1" smtClean="0"/>
              <a:t>ποὺ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μὴ</a:t>
            </a:r>
            <a:r>
              <a:rPr lang="el-GR" dirty="0" smtClean="0"/>
              <a:t> </a:t>
            </a:r>
            <a:r>
              <a:rPr lang="el-GR" dirty="0" err="1" smtClean="0"/>
              <a:t>ἀναμειγνυόμενο</a:t>
            </a:r>
            <a:r>
              <a:rPr lang="el-GR" dirty="0" smtClean="0"/>
              <a:t> καθόλου </a:t>
            </a:r>
            <a:r>
              <a:rPr lang="el-GR" dirty="0" err="1" smtClean="0"/>
              <a:t>στὰ</a:t>
            </a:r>
            <a:r>
              <a:rPr lang="el-GR" dirty="0" smtClean="0"/>
              <a:t> </a:t>
            </a:r>
            <a:r>
              <a:rPr lang="el-GR" dirty="0" err="1" smtClean="0"/>
              <a:t>κοινὰ</a:t>
            </a:r>
            <a:r>
              <a:rPr lang="el-GR" dirty="0" smtClean="0"/>
              <a:t>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θεωροῦμε</a:t>
            </a:r>
            <a:r>
              <a:rPr lang="el-GR" dirty="0" smtClean="0"/>
              <a:t> φιλήσυχο </a:t>
            </a:r>
            <a:r>
              <a:rPr lang="el-GR" dirty="0" err="1" smtClean="0"/>
              <a:t>ἀλλὰ</a:t>
            </a:r>
            <a:r>
              <a:rPr lang="el-GR" dirty="0" smtClean="0"/>
              <a:t> </a:t>
            </a:r>
            <a:r>
              <a:rPr lang="el-GR" dirty="0" err="1" smtClean="0"/>
              <a:t>ἄχρηστο</a:t>
            </a:r>
            <a:r>
              <a:rPr lang="el-GR" dirty="0" smtClean="0"/>
              <a:t>,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Θουκυδίδης γράφει για αυτόν </a:t>
            </a:r>
            <a:endParaRPr lang="en-GB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/>
          <a:lstStyle/>
          <a:p>
            <a:r>
              <a:rPr lang="el-GR" dirty="0" smtClean="0"/>
              <a:t>Κατείχε το πλήθος ελευθέρως.</a:t>
            </a:r>
          </a:p>
          <a:p>
            <a:r>
              <a:rPr lang="el-GR" dirty="0" smtClean="0"/>
              <a:t>Επί Περικλή το πολίτευμα ήταν λόγω μεν δημοκρατία, έργω δε υπό ενός ανδρός αρχή.</a:t>
            </a:r>
          </a:p>
          <a:p>
            <a:r>
              <a:rPr lang="el-GR" dirty="0" smtClean="0"/>
              <a:t>Επιτάφιος Λόγος (λόγος για τους πρώτους νεκρούς του Πελοποννησιακού Πολέμου).</a:t>
            </a:r>
          </a:p>
          <a:p>
            <a:r>
              <a:rPr lang="el-GR" dirty="0" smtClean="0"/>
              <a:t>Δημηγορίες Περικλή</a:t>
            </a:r>
          </a:p>
          <a:p>
            <a:r>
              <a:rPr lang="el-GR" dirty="0" smtClean="0"/>
              <a:t>Περικλής: πέθανε από τον λοιμό που έπληξε την πόλη το 429 </a:t>
            </a:r>
            <a:r>
              <a:rPr lang="el-GR" dirty="0" err="1" smtClean="0"/>
              <a:t>π.Χ.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85728"/>
            <a:ext cx="8401080" cy="6357982"/>
          </a:xfrm>
        </p:spPr>
        <p:txBody>
          <a:bodyPr/>
          <a:lstStyle/>
          <a:p>
            <a:r>
              <a:rPr lang="el-GR" dirty="0" err="1" smtClean="0"/>
              <a:t>ἐμεῖς</a:t>
            </a:r>
            <a:r>
              <a:rPr lang="el-GR" dirty="0" smtClean="0"/>
              <a:t> </a:t>
            </a:r>
            <a:r>
              <a:rPr lang="el-GR" dirty="0" err="1" smtClean="0"/>
              <a:t>οἱ</a:t>
            </a:r>
            <a:r>
              <a:rPr lang="el-GR" dirty="0" smtClean="0"/>
              <a:t> </a:t>
            </a:r>
            <a:r>
              <a:rPr lang="el-GR" dirty="0" err="1" smtClean="0"/>
              <a:t>ἴδιοι</a:t>
            </a:r>
            <a:r>
              <a:rPr lang="el-GR" dirty="0" smtClean="0"/>
              <a:t> </a:t>
            </a:r>
            <a:r>
              <a:rPr lang="el-GR" dirty="0" err="1" smtClean="0"/>
              <a:t>ἀποφασίζουμε</a:t>
            </a:r>
            <a:r>
              <a:rPr lang="el-GR" dirty="0" smtClean="0"/>
              <a:t> </a:t>
            </a:r>
            <a:r>
              <a:rPr lang="el-GR" dirty="0" err="1" smtClean="0"/>
              <a:t>γιὰ</a:t>
            </a:r>
            <a:r>
              <a:rPr lang="el-GR" dirty="0" smtClean="0"/>
              <a:t> </a:t>
            </a:r>
            <a:r>
              <a:rPr lang="el-GR" dirty="0" err="1" smtClean="0"/>
              <a:t>ὅσα</a:t>
            </a:r>
            <a:r>
              <a:rPr lang="el-GR" dirty="0" smtClean="0"/>
              <a:t> πρόκειται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ἐπιχειρήσουμε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ἐμεῖς</a:t>
            </a:r>
            <a:r>
              <a:rPr lang="el-GR" dirty="0" smtClean="0"/>
              <a:t> </a:t>
            </a:r>
            <a:r>
              <a:rPr lang="el-GR" dirty="0" err="1" smtClean="0"/>
              <a:t>οἱ</a:t>
            </a:r>
            <a:r>
              <a:rPr lang="el-GR" dirty="0" smtClean="0"/>
              <a:t> </a:t>
            </a:r>
            <a:r>
              <a:rPr lang="el-GR" dirty="0" err="1" smtClean="0"/>
              <a:t>ἴδιοι</a:t>
            </a:r>
            <a:r>
              <a:rPr lang="el-GR" dirty="0" smtClean="0"/>
              <a:t> </a:t>
            </a:r>
            <a:r>
              <a:rPr lang="el-GR" dirty="0" err="1" smtClean="0"/>
              <a:t>τὰ</a:t>
            </a:r>
            <a:r>
              <a:rPr lang="el-GR" dirty="0" smtClean="0"/>
              <a:t> </a:t>
            </a:r>
            <a:r>
              <a:rPr lang="el-GR" dirty="0" err="1" smtClean="0"/>
              <a:t>ἐπιχειροῦμε</a:t>
            </a:r>
            <a:r>
              <a:rPr lang="el-GR" dirty="0" smtClean="0"/>
              <a:t>. </a:t>
            </a:r>
            <a:endParaRPr lang="en-US" dirty="0" smtClean="0"/>
          </a:p>
          <a:p>
            <a:r>
              <a:rPr lang="el-GR" dirty="0" smtClean="0"/>
              <a:t>Σταθερότερος </a:t>
            </a:r>
            <a:r>
              <a:rPr lang="el-GR" dirty="0" err="1" smtClean="0"/>
              <a:t>δὲ</a:t>
            </a:r>
            <a:r>
              <a:rPr lang="el-GR" dirty="0" smtClean="0"/>
              <a:t> φίλος </a:t>
            </a:r>
            <a:r>
              <a:rPr lang="el-GR" dirty="0" err="1" smtClean="0"/>
              <a:t>εἶναι</a:t>
            </a:r>
            <a:r>
              <a:rPr lang="el-GR" dirty="0" smtClean="0"/>
              <a:t> ὁ </a:t>
            </a:r>
            <a:r>
              <a:rPr lang="el-GR" dirty="0" err="1" smtClean="0"/>
              <a:t>εὐεργετῶν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ἄλλον</a:t>
            </a:r>
            <a:r>
              <a:rPr lang="el-GR" dirty="0" smtClean="0"/>
              <a:t>, </a:t>
            </a:r>
            <a:r>
              <a:rPr lang="el-GR" dirty="0" err="1" smtClean="0"/>
              <a:t>γιατὶ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φυσικὸ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προσπαθεῖ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διατηρεῖ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ἀνάμνηση</a:t>
            </a:r>
            <a:r>
              <a:rPr lang="el-GR" dirty="0" smtClean="0"/>
              <a:t> </a:t>
            </a:r>
            <a:r>
              <a:rPr lang="el-GR" dirty="0" err="1" smtClean="0"/>
              <a:t>τῆς</a:t>
            </a:r>
            <a:r>
              <a:rPr lang="el-GR" dirty="0" smtClean="0"/>
              <a:t> </a:t>
            </a:r>
            <a:r>
              <a:rPr lang="el-GR" dirty="0" err="1" smtClean="0"/>
              <a:t>εὐεργεσίας</a:t>
            </a:r>
            <a:r>
              <a:rPr lang="el-GR" dirty="0" smtClean="0"/>
              <a:t>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φέρεται πάντοτε </a:t>
            </a:r>
            <a:r>
              <a:rPr lang="el-GR" dirty="0" err="1" smtClean="0"/>
              <a:t>καλὰ</a:t>
            </a:r>
            <a:r>
              <a:rPr lang="el-GR" dirty="0" smtClean="0"/>
              <a:t> </a:t>
            </a:r>
            <a:r>
              <a:rPr lang="el-GR" dirty="0" err="1" smtClean="0"/>
              <a:t>πρὸς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εὐεργετούμενο</a:t>
            </a:r>
            <a:r>
              <a:rPr lang="el-GR" dirty="0" smtClean="0"/>
              <a:t>. </a:t>
            </a:r>
            <a:endParaRPr lang="en-US" dirty="0" smtClean="0"/>
          </a:p>
          <a:p>
            <a:r>
              <a:rPr lang="el-GR" dirty="0" err="1" smtClean="0"/>
              <a:t>Ἐνῶ</a:t>
            </a:r>
            <a:r>
              <a:rPr lang="el-GR" dirty="0" smtClean="0"/>
              <a:t> </a:t>
            </a:r>
            <a:r>
              <a:rPr lang="el-GR" dirty="0" err="1" smtClean="0"/>
              <a:t>ἀντιθέτως</a:t>
            </a:r>
            <a:r>
              <a:rPr lang="el-GR" dirty="0" smtClean="0"/>
              <a:t> </a:t>
            </a:r>
            <a:r>
              <a:rPr lang="el-GR" dirty="0" err="1" smtClean="0"/>
              <a:t>αὐτὸς</a:t>
            </a:r>
            <a:r>
              <a:rPr lang="el-GR" dirty="0" smtClean="0"/>
              <a:t> </a:t>
            </a:r>
            <a:r>
              <a:rPr lang="el-GR" dirty="0" err="1" smtClean="0"/>
              <a:t>ποὺ</a:t>
            </a:r>
            <a:r>
              <a:rPr lang="el-GR" dirty="0" smtClean="0"/>
              <a:t> </a:t>
            </a:r>
            <a:r>
              <a:rPr lang="el-GR" dirty="0" err="1" smtClean="0"/>
              <a:t>ὀφείλει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εὐεργεσία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ψυχρότερος </a:t>
            </a:r>
            <a:r>
              <a:rPr lang="el-GR" dirty="0" err="1" smtClean="0"/>
              <a:t>στὶς</a:t>
            </a:r>
            <a:r>
              <a:rPr lang="el-GR" dirty="0" smtClean="0"/>
              <a:t> σχέσεις του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l-GR" b="1" dirty="0" err="1" smtClean="0"/>
              <a:t>ὅλη</a:t>
            </a:r>
            <a:r>
              <a:rPr lang="el-GR" b="1" dirty="0" smtClean="0"/>
              <a:t> πόλη </a:t>
            </a:r>
            <a:r>
              <a:rPr lang="el-GR" b="1" dirty="0" err="1" smtClean="0"/>
              <a:t>εἶναι</a:t>
            </a:r>
            <a:r>
              <a:rPr lang="el-GR" b="1" dirty="0" smtClean="0"/>
              <a:t> </a:t>
            </a:r>
            <a:r>
              <a:rPr lang="el-GR" b="1" dirty="0" err="1" smtClean="0"/>
              <a:t>σχολεῖο</a:t>
            </a:r>
            <a:r>
              <a:rPr lang="el-GR" b="1" dirty="0" smtClean="0"/>
              <a:t> </a:t>
            </a:r>
            <a:r>
              <a:rPr lang="el-GR" b="1" dirty="0" err="1" smtClean="0"/>
              <a:t>τῆς</a:t>
            </a:r>
            <a:r>
              <a:rPr lang="el-GR" b="1" dirty="0" smtClean="0"/>
              <a:t> </a:t>
            </a:r>
            <a:r>
              <a:rPr lang="el-GR" b="1" dirty="0" err="1" smtClean="0"/>
              <a:t>Ἑλλάδας</a:t>
            </a:r>
            <a:r>
              <a:rPr lang="el-GR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14290"/>
            <a:ext cx="8258204" cy="5911873"/>
          </a:xfrm>
        </p:spPr>
        <p:txBody>
          <a:bodyPr>
            <a:normAutofit fontScale="92500" lnSpcReduction="10000"/>
          </a:bodyPr>
          <a:lstStyle/>
          <a:p>
            <a:r>
              <a:rPr lang="el-GR" dirty="0" err="1" smtClean="0"/>
              <a:t>ὅσα</a:t>
            </a:r>
            <a:r>
              <a:rPr lang="el-GR" dirty="0" smtClean="0"/>
              <a:t> </a:t>
            </a:r>
            <a:r>
              <a:rPr lang="el-GR" dirty="0" err="1" smtClean="0"/>
              <a:t>εἶπα</a:t>
            </a:r>
            <a:r>
              <a:rPr lang="el-GR" dirty="0" smtClean="0"/>
              <a:t> </a:t>
            </a:r>
            <a:r>
              <a:rPr lang="el-GR" dirty="0" err="1" smtClean="0"/>
              <a:t>γιὰ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πόλη </a:t>
            </a:r>
            <a:r>
              <a:rPr lang="el-GR" dirty="0" err="1" smtClean="0"/>
              <a:t>γιὰ</a:t>
            </a:r>
            <a:r>
              <a:rPr lang="el-GR" dirty="0" smtClean="0"/>
              <a:t> </a:t>
            </a:r>
            <a:r>
              <a:rPr lang="el-GR" dirty="0" err="1" smtClean="0"/>
              <a:t>νὰ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ἐξυμνήσω</a:t>
            </a:r>
            <a:r>
              <a:rPr lang="el-GR" dirty="0" smtClean="0"/>
              <a:t>, </a:t>
            </a:r>
            <a:r>
              <a:rPr lang="el-GR" dirty="0" err="1" smtClean="0"/>
              <a:t>εἶναι</a:t>
            </a:r>
            <a:r>
              <a:rPr lang="el-GR" dirty="0" smtClean="0"/>
              <a:t> στολίδια, </a:t>
            </a:r>
            <a:r>
              <a:rPr lang="el-GR" dirty="0" err="1" smtClean="0"/>
              <a:t>μὲ</a:t>
            </a:r>
            <a:r>
              <a:rPr lang="el-GR" dirty="0" smtClean="0"/>
              <a:t> </a:t>
            </a:r>
            <a:r>
              <a:rPr lang="el-GR" dirty="0" err="1" smtClean="0"/>
              <a:t>τὰ</a:t>
            </a:r>
            <a:r>
              <a:rPr lang="el-GR" dirty="0" smtClean="0"/>
              <a:t> </a:t>
            </a:r>
            <a:r>
              <a:rPr lang="el-GR" dirty="0" err="1" smtClean="0"/>
              <a:t>ὁποῖα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στόλισαν </a:t>
            </a:r>
            <a:r>
              <a:rPr lang="el-GR" dirty="0" err="1" smtClean="0"/>
              <a:t>οἱ</a:t>
            </a:r>
            <a:r>
              <a:rPr lang="el-GR" dirty="0" smtClean="0"/>
              <a:t> </a:t>
            </a:r>
            <a:r>
              <a:rPr lang="el-GR" dirty="0" err="1" smtClean="0"/>
              <a:t>ἀρετὲς</a:t>
            </a:r>
            <a:r>
              <a:rPr lang="el-GR" dirty="0" smtClean="0"/>
              <a:t> </a:t>
            </a:r>
            <a:r>
              <a:rPr lang="el-GR" dirty="0" err="1" smtClean="0"/>
              <a:t>αὐτῶν</a:t>
            </a:r>
            <a:r>
              <a:rPr lang="el-GR" dirty="0" smtClean="0"/>
              <a:t> </a:t>
            </a:r>
            <a:r>
              <a:rPr lang="el-GR" dirty="0" err="1" smtClean="0"/>
              <a:t>ἐδῶ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ἄλλων</a:t>
            </a:r>
            <a:r>
              <a:rPr lang="el-GR" dirty="0" smtClean="0"/>
              <a:t> </a:t>
            </a:r>
            <a:r>
              <a:rPr lang="el-GR" dirty="0" err="1" smtClean="0"/>
              <a:t>ὁμοίων</a:t>
            </a:r>
            <a:r>
              <a:rPr lang="el-GR" dirty="0" smtClean="0"/>
              <a:t> με </a:t>
            </a:r>
            <a:r>
              <a:rPr lang="el-GR" dirty="0" err="1" smtClean="0"/>
              <a:t>αὐτούς</a:t>
            </a:r>
            <a:r>
              <a:rPr lang="en-US" dirty="0" smtClean="0"/>
              <a:t>.</a:t>
            </a:r>
          </a:p>
          <a:p>
            <a:r>
              <a:rPr lang="el-GR" dirty="0" err="1" smtClean="0"/>
              <a:t>Ἔχω</a:t>
            </a:r>
            <a:r>
              <a:rPr lang="el-GR" dirty="0" smtClean="0"/>
              <a:t> </a:t>
            </a:r>
            <a:r>
              <a:rPr lang="el-GR" dirty="0" err="1" smtClean="0"/>
              <a:t>δὲ</a:t>
            </a:r>
            <a:r>
              <a:rPr lang="el-GR" dirty="0" smtClean="0"/>
              <a:t> </a:t>
            </a:r>
            <a:r>
              <a:rPr lang="el-GR" dirty="0" err="1" smtClean="0"/>
              <a:t>τὴ</a:t>
            </a:r>
            <a:r>
              <a:rPr lang="el-GR" dirty="0" smtClean="0"/>
              <a:t> γνώμη, </a:t>
            </a:r>
            <a:r>
              <a:rPr lang="el-GR" dirty="0" err="1" smtClean="0"/>
              <a:t>ὅτι</a:t>
            </a:r>
            <a:r>
              <a:rPr lang="el-GR" dirty="0" smtClean="0"/>
              <a:t> θάνατος </a:t>
            </a:r>
            <a:r>
              <a:rPr lang="el-GR" dirty="0" err="1" smtClean="0"/>
              <a:t>σὰν</a:t>
            </a:r>
            <a:r>
              <a:rPr lang="el-GR" dirty="0" smtClean="0"/>
              <a:t> </a:t>
            </a:r>
            <a:r>
              <a:rPr lang="el-GR" dirty="0" err="1" smtClean="0"/>
              <a:t>αὐτὸν</a:t>
            </a:r>
            <a:r>
              <a:rPr lang="el-GR" dirty="0" smtClean="0"/>
              <a:t> </a:t>
            </a:r>
            <a:r>
              <a:rPr lang="el-GR" dirty="0" err="1" smtClean="0"/>
              <a:t>ἐδῶ</a:t>
            </a:r>
            <a:r>
              <a:rPr lang="el-GR" dirty="0" smtClean="0"/>
              <a:t> </a:t>
            </a:r>
            <a:r>
              <a:rPr lang="el-GR" dirty="0" err="1" smtClean="0"/>
              <a:t>τῶν</a:t>
            </a:r>
            <a:r>
              <a:rPr lang="el-GR" dirty="0" smtClean="0"/>
              <a:t> προκείμενων </a:t>
            </a:r>
            <a:r>
              <a:rPr lang="el-GR" dirty="0" err="1" smtClean="0"/>
              <a:t>νεκρῶν</a:t>
            </a:r>
            <a:r>
              <a:rPr lang="el-GR" dirty="0" smtClean="0"/>
              <a:t> παρέχει </a:t>
            </a:r>
            <a:r>
              <a:rPr lang="el-GR" dirty="0" err="1" smtClean="0"/>
              <a:t>τὸ</a:t>
            </a:r>
            <a:r>
              <a:rPr lang="el-GR" dirty="0" smtClean="0"/>
              <a:t> </a:t>
            </a:r>
            <a:r>
              <a:rPr lang="el-GR" dirty="0" err="1" smtClean="0"/>
              <a:t>ἀληθινὸ</a:t>
            </a:r>
            <a:r>
              <a:rPr lang="el-GR" dirty="0" smtClean="0"/>
              <a:t> μέτρο </a:t>
            </a:r>
            <a:r>
              <a:rPr lang="el-GR" dirty="0" err="1" smtClean="0"/>
              <a:t>τῆς</a:t>
            </a:r>
            <a:r>
              <a:rPr lang="el-GR" dirty="0" smtClean="0"/>
              <a:t> </a:t>
            </a:r>
            <a:r>
              <a:rPr lang="el-GR" dirty="0" err="1" smtClean="0"/>
              <a:t>ἀξίας</a:t>
            </a:r>
            <a:r>
              <a:rPr lang="el-GR" dirty="0" smtClean="0"/>
              <a:t> </a:t>
            </a:r>
            <a:r>
              <a:rPr lang="el-GR" dirty="0" err="1" smtClean="0"/>
              <a:t>ἑνὸς</a:t>
            </a:r>
            <a:r>
              <a:rPr lang="el-GR" dirty="0" smtClean="0"/>
              <a:t> </a:t>
            </a:r>
            <a:r>
              <a:rPr lang="el-GR" dirty="0" err="1" smtClean="0"/>
              <a:t>ἀνθρώπου</a:t>
            </a:r>
            <a:r>
              <a:rPr lang="en-US" dirty="0" smtClean="0"/>
              <a:t>.</a:t>
            </a:r>
          </a:p>
          <a:p>
            <a:r>
              <a:rPr lang="el-GR" b="1" dirty="0" err="1" smtClean="0"/>
              <a:t>Γιατὶ</a:t>
            </a:r>
            <a:r>
              <a:rPr lang="el-GR" b="1" dirty="0" smtClean="0"/>
              <a:t> </a:t>
            </a:r>
            <a:r>
              <a:rPr lang="el-GR" b="1" dirty="0" err="1" smtClean="0"/>
              <a:t>τῶν</a:t>
            </a:r>
            <a:r>
              <a:rPr lang="el-GR" b="1" dirty="0" smtClean="0"/>
              <a:t> </a:t>
            </a:r>
            <a:r>
              <a:rPr lang="el-GR" b="1" dirty="0" err="1" smtClean="0"/>
              <a:t>ἐπιφανῶν</a:t>
            </a:r>
            <a:r>
              <a:rPr lang="el-GR" b="1" dirty="0" smtClean="0"/>
              <a:t> </a:t>
            </a:r>
            <a:r>
              <a:rPr lang="el-GR" b="1" dirty="0" err="1" smtClean="0"/>
              <a:t>ἀνδρῶν</a:t>
            </a:r>
            <a:r>
              <a:rPr lang="el-GR" b="1" dirty="0" smtClean="0"/>
              <a:t> τάφος </a:t>
            </a:r>
            <a:r>
              <a:rPr lang="el-GR" b="1" dirty="0" err="1" smtClean="0"/>
              <a:t>εἶναι</a:t>
            </a:r>
            <a:r>
              <a:rPr lang="el-GR" b="1" dirty="0" smtClean="0"/>
              <a:t> ἡ </a:t>
            </a:r>
            <a:r>
              <a:rPr lang="el-GR" b="1" dirty="0" err="1" smtClean="0"/>
              <a:t>Γῆ</a:t>
            </a:r>
            <a:r>
              <a:rPr lang="el-GR" b="1" dirty="0" smtClean="0"/>
              <a:t> </a:t>
            </a:r>
            <a:r>
              <a:rPr lang="el-GR" b="1" dirty="0" err="1" smtClean="0"/>
              <a:t>ὁλόκληρη</a:t>
            </a:r>
            <a:r>
              <a:rPr lang="el-GR" b="1" dirty="0" smtClean="0"/>
              <a:t>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</a:t>
            </a:r>
            <a:r>
              <a:rPr lang="el-GR" dirty="0" err="1" smtClean="0"/>
              <a:t>ὕπαρξή</a:t>
            </a:r>
            <a:r>
              <a:rPr lang="el-GR" dirty="0" smtClean="0"/>
              <a:t> τους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τὴν</a:t>
            </a:r>
            <a:r>
              <a:rPr lang="el-GR" dirty="0" smtClean="0"/>
              <a:t> φανερώνει μόνο ἡ </a:t>
            </a:r>
            <a:r>
              <a:rPr lang="el-GR" dirty="0" err="1" smtClean="0"/>
              <a:t>ἐπιγραφὴ</a:t>
            </a:r>
            <a:r>
              <a:rPr lang="el-GR" dirty="0" smtClean="0"/>
              <a:t> </a:t>
            </a:r>
            <a:r>
              <a:rPr lang="el-GR" dirty="0" err="1" smtClean="0"/>
              <a:t>μιᾶς</a:t>
            </a:r>
            <a:r>
              <a:rPr lang="el-GR" dirty="0" smtClean="0"/>
              <a:t> στήλης </a:t>
            </a:r>
            <a:r>
              <a:rPr lang="el-GR" dirty="0" err="1" smtClean="0"/>
              <a:t>σὲ</a:t>
            </a:r>
            <a:r>
              <a:rPr lang="el-GR" dirty="0" smtClean="0"/>
              <a:t> κάποιο μέρος </a:t>
            </a:r>
            <a:r>
              <a:rPr lang="el-GR" dirty="0" err="1" smtClean="0"/>
              <a:t>τῆς</a:t>
            </a:r>
            <a:r>
              <a:rPr lang="el-GR" dirty="0" smtClean="0"/>
              <a:t> πατρίδας τους, </a:t>
            </a:r>
            <a:r>
              <a:rPr lang="el-GR" dirty="0" err="1" smtClean="0"/>
              <a:t>ἀλλὰ</a:t>
            </a:r>
            <a:r>
              <a:rPr lang="el-GR" dirty="0" smtClean="0"/>
              <a:t>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στὰ</a:t>
            </a:r>
            <a:r>
              <a:rPr lang="el-GR" dirty="0" smtClean="0"/>
              <a:t> ξένα μέρη</a:t>
            </a:r>
            <a:r>
              <a:rPr lang="el-GR" b="1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ἐγκατεστημένη</a:t>
            </a:r>
            <a:r>
              <a:rPr lang="el-GR" dirty="0" smtClean="0"/>
              <a:t> μία </a:t>
            </a:r>
            <a:r>
              <a:rPr lang="el-GR" dirty="0" err="1" smtClean="0"/>
              <a:t>ἄγραφη</a:t>
            </a:r>
            <a:r>
              <a:rPr lang="el-GR" dirty="0" smtClean="0"/>
              <a:t> </a:t>
            </a:r>
            <a:r>
              <a:rPr lang="el-GR" dirty="0" err="1" smtClean="0"/>
              <a:t>ἀνάμνηση</a:t>
            </a:r>
            <a:r>
              <a:rPr lang="el-GR" dirty="0" smtClean="0"/>
              <a:t> </a:t>
            </a:r>
            <a:r>
              <a:rPr lang="el-GR" dirty="0" err="1" smtClean="0"/>
              <a:t>αὐτῶν</a:t>
            </a:r>
            <a:r>
              <a:rPr lang="el-GR" dirty="0" smtClean="0"/>
              <a:t> </a:t>
            </a:r>
            <a:r>
              <a:rPr lang="el-GR" b="1" dirty="0" smtClean="0"/>
              <a:t>σκαλισμένη </a:t>
            </a:r>
            <a:r>
              <a:rPr lang="el-GR" dirty="0" err="1" smtClean="0"/>
              <a:t>ὄχι</a:t>
            </a:r>
            <a:r>
              <a:rPr lang="el-GR" dirty="0" smtClean="0"/>
              <a:t> </a:t>
            </a:r>
            <a:r>
              <a:rPr lang="el-GR" dirty="0" err="1" smtClean="0"/>
              <a:t>σὲ</a:t>
            </a:r>
            <a:r>
              <a:rPr lang="el-GR" dirty="0" smtClean="0"/>
              <a:t> κάποιο </a:t>
            </a:r>
            <a:r>
              <a:rPr lang="el-GR" dirty="0" err="1" smtClean="0"/>
              <a:t>ἔργο</a:t>
            </a:r>
            <a:r>
              <a:rPr lang="el-GR" dirty="0" smtClean="0"/>
              <a:t> τέχνης </a:t>
            </a:r>
            <a:r>
              <a:rPr lang="el-GR" dirty="0" err="1" smtClean="0"/>
              <a:t>ἀλλὰ</a:t>
            </a:r>
            <a:r>
              <a:rPr lang="el-GR" dirty="0" smtClean="0"/>
              <a:t> </a:t>
            </a:r>
            <a:r>
              <a:rPr lang="el-GR" dirty="0" err="1" smtClean="0"/>
              <a:t>μᾶλλον</a:t>
            </a:r>
            <a:r>
              <a:rPr lang="el-GR" b="1" dirty="0" smtClean="0"/>
              <a:t> </a:t>
            </a:r>
            <a:r>
              <a:rPr lang="el-GR" b="1" dirty="0" err="1" smtClean="0"/>
              <a:t>στὶς</a:t>
            </a:r>
            <a:r>
              <a:rPr lang="el-GR" b="1" dirty="0" smtClean="0"/>
              <a:t> </a:t>
            </a:r>
            <a:r>
              <a:rPr lang="el-GR" b="1" dirty="0" err="1" smtClean="0"/>
              <a:t>καρδιὲς</a:t>
            </a:r>
            <a:r>
              <a:rPr lang="el-GR" b="1" dirty="0" smtClean="0"/>
              <a:t> </a:t>
            </a:r>
            <a:r>
              <a:rPr lang="el-GR" dirty="0" err="1" smtClean="0"/>
              <a:t>ἑνὸς</a:t>
            </a:r>
            <a:r>
              <a:rPr lang="el-GR" dirty="0" smtClean="0"/>
              <a:t> </a:t>
            </a:r>
            <a:r>
              <a:rPr lang="el-GR" dirty="0" err="1" smtClean="0"/>
              <a:t>ἑκάστου</a:t>
            </a:r>
            <a:r>
              <a:rPr lang="el-GR" dirty="0" smtClean="0"/>
              <a:t> </a:t>
            </a:r>
            <a:r>
              <a:rPr lang="el-GR" dirty="0" err="1" smtClean="0"/>
              <a:t>τῶν</a:t>
            </a:r>
            <a:r>
              <a:rPr lang="el-GR" dirty="0" smtClean="0"/>
              <a:t> </a:t>
            </a:r>
            <a:r>
              <a:rPr lang="el-GR" dirty="0" err="1" smtClean="0"/>
              <a:t>ἀνθρώπων</a:t>
            </a:r>
            <a:r>
              <a:rPr lang="el-GR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357166"/>
            <a:ext cx="8686800" cy="5768997"/>
          </a:xfrm>
        </p:spPr>
        <p:txBody>
          <a:bodyPr>
            <a:normAutofit fontScale="92500" lnSpcReduction="20000"/>
          </a:bodyPr>
          <a:lstStyle/>
          <a:p>
            <a:r>
              <a:rPr lang="el-GR" b="1" dirty="0" err="1" smtClean="0"/>
              <a:t>Γιατὶ</a:t>
            </a:r>
            <a:r>
              <a:rPr lang="el-GR" b="1" dirty="0" smtClean="0"/>
              <a:t> </a:t>
            </a:r>
            <a:r>
              <a:rPr lang="el-GR" b="1" dirty="0" err="1" smtClean="0"/>
              <a:t>τὸ</a:t>
            </a:r>
            <a:r>
              <a:rPr lang="el-GR" b="1" dirty="0" smtClean="0"/>
              <a:t> μόνο πράγμα </a:t>
            </a:r>
            <a:r>
              <a:rPr lang="el-GR" b="1" dirty="0" err="1" smtClean="0"/>
              <a:t>ποὺ</a:t>
            </a:r>
            <a:r>
              <a:rPr lang="el-GR" b="1" dirty="0" smtClean="0"/>
              <a:t> </a:t>
            </a:r>
            <a:r>
              <a:rPr lang="el-GR" b="1" dirty="0" err="1" smtClean="0"/>
              <a:t>δὲν</a:t>
            </a:r>
            <a:r>
              <a:rPr lang="el-GR" b="1" dirty="0" smtClean="0"/>
              <a:t> γερνάει </a:t>
            </a:r>
            <a:r>
              <a:rPr lang="el-GR" b="1" dirty="0" err="1" smtClean="0"/>
              <a:t>ποτὲ</a:t>
            </a:r>
            <a:r>
              <a:rPr lang="el-GR" b="1" dirty="0" smtClean="0"/>
              <a:t> </a:t>
            </a:r>
            <a:r>
              <a:rPr lang="el-GR" b="1" dirty="0" err="1" smtClean="0"/>
              <a:t>εἶναι</a:t>
            </a:r>
            <a:r>
              <a:rPr lang="el-GR" b="1" dirty="0" smtClean="0"/>
              <a:t> ἡ φιλοδοξία</a:t>
            </a:r>
            <a:r>
              <a:rPr lang="el-GR" dirty="0" smtClean="0"/>
              <a:t>, </a:t>
            </a:r>
            <a:r>
              <a:rPr lang="el-GR" dirty="0" err="1" smtClean="0"/>
              <a:t>καὶ</a:t>
            </a:r>
            <a:r>
              <a:rPr lang="el-GR" dirty="0" smtClean="0"/>
              <a:t> </a:t>
            </a:r>
            <a:r>
              <a:rPr lang="el-GR" dirty="0" err="1" smtClean="0"/>
              <a:t>ἐκεῖνο</a:t>
            </a:r>
            <a:r>
              <a:rPr lang="el-GR" dirty="0" smtClean="0"/>
              <a:t> </a:t>
            </a:r>
            <a:r>
              <a:rPr lang="el-GR" dirty="0" err="1" smtClean="0"/>
              <a:t>ποὺ</a:t>
            </a:r>
            <a:r>
              <a:rPr lang="el-GR" dirty="0" smtClean="0"/>
              <a:t> </a:t>
            </a:r>
            <a:r>
              <a:rPr lang="el-GR" dirty="0" err="1" smtClean="0"/>
              <a:t>εὐχαριστεῖ</a:t>
            </a:r>
            <a:r>
              <a:rPr lang="el-GR" dirty="0" smtClean="0"/>
              <a:t> </a:t>
            </a:r>
            <a:r>
              <a:rPr lang="el-GR" dirty="0" err="1" smtClean="0"/>
              <a:t>τὸν</a:t>
            </a:r>
            <a:r>
              <a:rPr lang="el-GR" dirty="0" smtClean="0"/>
              <a:t> </a:t>
            </a:r>
            <a:r>
              <a:rPr lang="el-GR" dirty="0" err="1" smtClean="0"/>
              <a:t>ἄνθρωπο</a:t>
            </a:r>
            <a:r>
              <a:rPr lang="el-GR" dirty="0" smtClean="0"/>
              <a:t> </a:t>
            </a:r>
            <a:r>
              <a:rPr lang="el-GR" dirty="0" err="1" smtClean="0"/>
              <a:t>στὴν</a:t>
            </a:r>
            <a:r>
              <a:rPr lang="el-GR" dirty="0" smtClean="0"/>
              <a:t> γεροντική του </a:t>
            </a:r>
            <a:r>
              <a:rPr lang="el-GR" dirty="0" err="1" smtClean="0"/>
              <a:t>ἡλικία</a:t>
            </a:r>
            <a:r>
              <a:rPr lang="el-GR" dirty="0" smtClean="0"/>
              <a:t>, </a:t>
            </a:r>
            <a:r>
              <a:rPr lang="el-GR" dirty="0" err="1" smtClean="0"/>
              <a:t>ὅταν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ἄχρηστος</a:t>
            </a:r>
            <a:r>
              <a:rPr lang="el-GR" dirty="0" smtClean="0"/>
              <a:t> </a:t>
            </a:r>
            <a:r>
              <a:rPr lang="el-GR" dirty="0" err="1" smtClean="0"/>
              <a:t>πιά</a:t>
            </a:r>
            <a:r>
              <a:rPr lang="el-GR" dirty="0" smtClean="0"/>
              <a:t>, </a:t>
            </a:r>
            <a:r>
              <a:rPr lang="el-GR" dirty="0" err="1" smtClean="0"/>
              <a:t>δὲν</a:t>
            </a:r>
            <a:r>
              <a:rPr lang="el-GR" dirty="0" smtClean="0"/>
              <a:t> </a:t>
            </a:r>
            <a:r>
              <a:rPr lang="el-GR" dirty="0" err="1" smtClean="0"/>
              <a:t>εἶναι</a:t>
            </a:r>
            <a:r>
              <a:rPr lang="el-GR" dirty="0" smtClean="0"/>
              <a:t> </a:t>
            </a:r>
            <a:r>
              <a:rPr lang="el-GR" dirty="0" err="1" smtClean="0"/>
              <a:t>τὸ</a:t>
            </a:r>
            <a:r>
              <a:rPr lang="el-GR" dirty="0" smtClean="0"/>
              <a:t> κέρδος, </a:t>
            </a:r>
            <a:r>
              <a:rPr lang="el-GR" dirty="0" err="1" smtClean="0"/>
              <a:t>ὅπως</a:t>
            </a:r>
            <a:r>
              <a:rPr lang="el-GR" dirty="0" smtClean="0"/>
              <a:t> </a:t>
            </a:r>
            <a:r>
              <a:rPr lang="el-GR" dirty="0" err="1" smtClean="0"/>
              <a:t>ἰσχυρίζονται</a:t>
            </a:r>
            <a:r>
              <a:rPr lang="el-GR" dirty="0" smtClean="0"/>
              <a:t> μερικοί, </a:t>
            </a:r>
            <a:r>
              <a:rPr lang="el-GR" dirty="0" err="1" smtClean="0"/>
              <a:t>ἀλλὰ</a:t>
            </a:r>
            <a:r>
              <a:rPr lang="el-GR" dirty="0" smtClean="0"/>
              <a:t> ἡ </a:t>
            </a:r>
            <a:r>
              <a:rPr lang="el-GR" dirty="0" err="1" smtClean="0"/>
              <a:t>ἀπόλαυση</a:t>
            </a:r>
            <a:r>
              <a:rPr lang="el-GR" dirty="0" smtClean="0"/>
              <a:t> </a:t>
            </a:r>
            <a:r>
              <a:rPr lang="el-GR" dirty="0" err="1" smtClean="0"/>
              <a:t>τιμῶν</a:t>
            </a:r>
            <a:r>
              <a:rPr lang="el-GR" dirty="0" smtClean="0"/>
              <a:t>.</a:t>
            </a:r>
            <a:endParaRPr lang="en-US" dirty="0" smtClean="0"/>
          </a:p>
          <a:p>
            <a:r>
              <a:rPr lang="en-GB" dirty="0" smtClean="0"/>
              <a:t>. </a:t>
            </a:r>
            <a:r>
              <a:rPr lang="en-GB" dirty="0" err="1" smtClean="0"/>
              <a:t>Γιατὶ</a:t>
            </a:r>
            <a:r>
              <a:rPr lang="en-GB" dirty="0" smtClean="0"/>
              <a:t> </a:t>
            </a:r>
            <a:r>
              <a:rPr lang="en-GB" dirty="0" err="1" smtClean="0"/>
              <a:t>καὶ</a:t>
            </a:r>
            <a:r>
              <a:rPr lang="en-GB" dirty="0" smtClean="0"/>
              <a:t> </a:t>
            </a:r>
            <a:r>
              <a:rPr lang="en-GB" dirty="0" err="1" smtClean="0"/>
              <a:t>μεταξὺ</a:t>
            </a:r>
            <a:r>
              <a:rPr lang="en-GB" dirty="0" smtClean="0"/>
              <a:t> </a:t>
            </a:r>
            <a:r>
              <a:rPr lang="en-GB" dirty="0" err="1" smtClean="0"/>
              <a:t>τῶν</a:t>
            </a:r>
            <a:r>
              <a:rPr lang="en-GB" dirty="0" smtClean="0"/>
              <a:t> </a:t>
            </a:r>
            <a:r>
              <a:rPr lang="en-GB" dirty="0" err="1" smtClean="0"/>
              <a:t>ζώντων</a:t>
            </a:r>
            <a:r>
              <a:rPr lang="en-GB" dirty="0" smtClean="0"/>
              <a:t> </a:t>
            </a:r>
            <a:r>
              <a:rPr lang="en-GB" dirty="0" err="1" smtClean="0"/>
              <a:t>ὑπάρχει</a:t>
            </a:r>
            <a:r>
              <a:rPr lang="en-GB" dirty="0" smtClean="0"/>
              <a:t> </a:t>
            </a:r>
            <a:r>
              <a:rPr lang="en-GB" dirty="0" err="1" smtClean="0"/>
              <a:t>φθόνος</a:t>
            </a:r>
            <a:r>
              <a:rPr lang="en-GB" dirty="0" smtClean="0"/>
              <a:t> </a:t>
            </a:r>
            <a:r>
              <a:rPr lang="en-GB" dirty="0" err="1" smtClean="0"/>
              <a:t>ἀμοιβαῖος</a:t>
            </a:r>
            <a:r>
              <a:rPr lang="en-GB" dirty="0" smtClean="0"/>
              <a:t> </a:t>
            </a:r>
            <a:r>
              <a:rPr lang="en-GB" dirty="0" err="1" smtClean="0"/>
              <a:t>ἐκ</a:t>
            </a:r>
            <a:r>
              <a:rPr lang="en-GB" dirty="0" smtClean="0"/>
              <a:t> </a:t>
            </a:r>
            <a:r>
              <a:rPr lang="en-GB" dirty="0" err="1" smtClean="0"/>
              <a:t>μέρους</a:t>
            </a:r>
            <a:r>
              <a:rPr lang="en-GB" dirty="0" smtClean="0"/>
              <a:t> </a:t>
            </a:r>
            <a:r>
              <a:rPr lang="en-GB" dirty="0" err="1" smtClean="0"/>
              <a:t>τῶν</a:t>
            </a:r>
            <a:r>
              <a:rPr lang="en-GB" dirty="0" smtClean="0"/>
              <a:t> </a:t>
            </a:r>
            <a:r>
              <a:rPr lang="en-GB" dirty="0" err="1" smtClean="0"/>
              <a:t>ἑκάστοτε</a:t>
            </a:r>
            <a:r>
              <a:rPr lang="en-GB" dirty="0" smtClean="0"/>
              <a:t> </a:t>
            </a:r>
            <a:r>
              <a:rPr lang="en-GB" dirty="0" err="1" smtClean="0"/>
              <a:t>ἀντιζήλων</a:t>
            </a:r>
            <a:r>
              <a:rPr lang="en-GB" dirty="0" smtClean="0"/>
              <a:t>, </a:t>
            </a:r>
            <a:r>
              <a:rPr lang="en-GB" dirty="0" err="1" smtClean="0"/>
              <a:t>ὅποιος</a:t>
            </a:r>
            <a:r>
              <a:rPr lang="en-GB" dirty="0" smtClean="0"/>
              <a:t> </a:t>
            </a:r>
            <a:r>
              <a:rPr lang="en-GB" dirty="0" err="1" smtClean="0"/>
              <a:t>δὲ</a:t>
            </a:r>
            <a:r>
              <a:rPr lang="en-GB" dirty="0" smtClean="0"/>
              <a:t> </a:t>
            </a:r>
            <a:r>
              <a:rPr lang="en-GB" dirty="0" err="1" smtClean="0"/>
              <a:t>πεθαίνει</a:t>
            </a:r>
            <a:r>
              <a:rPr lang="en-GB" dirty="0" smtClean="0"/>
              <a:t> </a:t>
            </a:r>
            <a:r>
              <a:rPr lang="en-GB" dirty="0" err="1" smtClean="0"/>
              <a:t>καὶ</a:t>
            </a:r>
            <a:r>
              <a:rPr lang="en-GB" dirty="0" smtClean="0"/>
              <a:t> </a:t>
            </a:r>
            <a:r>
              <a:rPr lang="en-GB" dirty="0" err="1" smtClean="0"/>
              <a:t>δὲν</a:t>
            </a:r>
            <a:r>
              <a:rPr lang="en-GB" dirty="0" smtClean="0"/>
              <a:t> </a:t>
            </a:r>
            <a:r>
              <a:rPr lang="en-GB" dirty="0" err="1" smtClean="0"/>
              <a:t>εἶναι</a:t>
            </a:r>
            <a:r>
              <a:rPr lang="en-GB" dirty="0" smtClean="0"/>
              <a:t> </a:t>
            </a:r>
            <a:r>
              <a:rPr lang="en-GB" dirty="0" err="1" smtClean="0"/>
              <a:t>ἐμπόδιο</a:t>
            </a:r>
            <a:r>
              <a:rPr lang="en-GB" dirty="0" smtClean="0"/>
              <a:t> </a:t>
            </a:r>
            <a:r>
              <a:rPr lang="en-GB" dirty="0" err="1" smtClean="0"/>
              <a:t>σὲ</a:t>
            </a:r>
            <a:r>
              <a:rPr lang="en-GB" dirty="0" smtClean="0"/>
              <a:t> </a:t>
            </a:r>
            <a:r>
              <a:rPr lang="en-GB" dirty="0" err="1" smtClean="0"/>
              <a:t>κανέναν</a:t>
            </a:r>
            <a:r>
              <a:rPr lang="en-GB" dirty="0" smtClean="0"/>
              <a:t> </a:t>
            </a:r>
            <a:r>
              <a:rPr lang="en-GB" dirty="0" err="1" smtClean="0"/>
              <a:t>τιμᾶται</a:t>
            </a:r>
            <a:r>
              <a:rPr lang="en-GB" dirty="0" smtClean="0"/>
              <a:t> </a:t>
            </a:r>
            <a:r>
              <a:rPr lang="en-GB" dirty="0" err="1" smtClean="0"/>
              <a:t>μὲ</a:t>
            </a:r>
            <a:r>
              <a:rPr lang="en-GB" dirty="0" smtClean="0"/>
              <a:t> </a:t>
            </a:r>
            <a:r>
              <a:rPr lang="en-GB" dirty="0" err="1" smtClean="0"/>
              <a:t>μία</a:t>
            </a:r>
            <a:r>
              <a:rPr lang="en-GB" dirty="0" smtClean="0"/>
              <a:t> </a:t>
            </a:r>
            <a:r>
              <a:rPr lang="en-GB" dirty="0" err="1" smtClean="0"/>
              <a:t>εὔνοια</a:t>
            </a:r>
            <a:r>
              <a:rPr lang="en-GB" dirty="0" smtClean="0"/>
              <a:t> </a:t>
            </a:r>
            <a:r>
              <a:rPr lang="en-GB" dirty="0" err="1" smtClean="0"/>
              <a:t>ἀπαλλαγμένη</a:t>
            </a:r>
            <a:r>
              <a:rPr lang="en-GB" dirty="0" smtClean="0"/>
              <a:t> </a:t>
            </a:r>
            <a:r>
              <a:rPr lang="en-GB" dirty="0" err="1" smtClean="0"/>
              <a:t>ἀπὸ</a:t>
            </a:r>
            <a:r>
              <a:rPr lang="en-GB" dirty="0" smtClean="0"/>
              <a:t> </a:t>
            </a:r>
            <a:r>
              <a:rPr lang="en-GB" dirty="0" err="1" smtClean="0"/>
              <a:t>κάθε</a:t>
            </a:r>
            <a:r>
              <a:rPr lang="en-GB" dirty="0" smtClean="0"/>
              <a:t> </a:t>
            </a:r>
            <a:r>
              <a:rPr lang="en-GB" dirty="0" err="1" smtClean="0"/>
              <a:t>ἀντίδραση</a:t>
            </a:r>
            <a:r>
              <a:rPr lang="en-GB" dirty="0" smtClean="0"/>
              <a:t>. </a:t>
            </a:r>
          </a:p>
          <a:p>
            <a:r>
              <a:rPr lang="en-GB" dirty="0" err="1" smtClean="0"/>
              <a:t>Ἂν</a:t>
            </a:r>
            <a:r>
              <a:rPr lang="en-GB" dirty="0" smtClean="0"/>
              <a:t> </a:t>
            </a:r>
            <a:r>
              <a:rPr lang="en-GB" dirty="0" err="1" smtClean="0"/>
              <a:t>δὲ</a:t>
            </a:r>
            <a:r>
              <a:rPr lang="en-GB" dirty="0" smtClean="0"/>
              <a:t> </a:t>
            </a:r>
            <a:r>
              <a:rPr lang="en-GB" dirty="0" err="1" smtClean="0"/>
              <a:t>πρέπει</a:t>
            </a:r>
            <a:r>
              <a:rPr lang="en-GB" dirty="0" smtClean="0"/>
              <a:t> </a:t>
            </a:r>
            <a:r>
              <a:rPr lang="en-GB" dirty="0" err="1" smtClean="0"/>
              <a:t>νὰ</a:t>
            </a:r>
            <a:r>
              <a:rPr lang="en-GB" dirty="0" smtClean="0"/>
              <a:t> </a:t>
            </a:r>
            <a:r>
              <a:rPr lang="en-GB" dirty="0" err="1" smtClean="0"/>
              <a:t>κάνω</a:t>
            </a:r>
            <a:r>
              <a:rPr lang="en-GB" dirty="0" smtClean="0"/>
              <a:t> </a:t>
            </a:r>
            <a:r>
              <a:rPr lang="en-GB" dirty="0" err="1" smtClean="0"/>
              <a:t>λόγο</a:t>
            </a:r>
            <a:r>
              <a:rPr lang="en-GB" dirty="0" smtClean="0"/>
              <a:t> </a:t>
            </a:r>
            <a:r>
              <a:rPr lang="en-GB" dirty="0" err="1" smtClean="0"/>
              <a:t>καὶ</a:t>
            </a:r>
            <a:r>
              <a:rPr lang="en-GB" dirty="0" smtClean="0"/>
              <a:t> </a:t>
            </a:r>
            <a:r>
              <a:rPr lang="en-GB" dirty="0" err="1" smtClean="0"/>
              <a:t>γιὰ</a:t>
            </a:r>
            <a:r>
              <a:rPr lang="en-GB" dirty="0" smtClean="0"/>
              <a:t> </a:t>
            </a:r>
            <a:r>
              <a:rPr lang="en-GB" dirty="0" err="1" smtClean="0"/>
              <a:t>τὴν</a:t>
            </a:r>
            <a:r>
              <a:rPr lang="en-GB" dirty="0" smtClean="0"/>
              <a:t> </a:t>
            </a:r>
            <a:r>
              <a:rPr lang="en-GB" b="1" dirty="0" err="1" smtClean="0"/>
              <a:t>γυναικεία</a:t>
            </a:r>
            <a:r>
              <a:rPr lang="en-GB" b="1" dirty="0" smtClean="0"/>
              <a:t> </a:t>
            </a:r>
            <a:r>
              <a:rPr lang="en-GB" b="1" dirty="0" err="1" smtClean="0"/>
              <a:t>ἀρετή</a:t>
            </a:r>
            <a:r>
              <a:rPr lang="en-GB" dirty="0" smtClean="0"/>
              <a:t>,… : </a:t>
            </a:r>
            <a:r>
              <a:rPr lang="en-GB" dirty="0" err="1" smtClean="0"/>
              <a:t>θὰ</a:t>
            </a:r>
            <a:r>
              <a:rPr lang="en-GB" dirty="0" smtClean="0"/>
              <a:t> </a:t>
            </a:r>
            <a:r>
              <a:rPr lang="en-GB" dirty="0" err="1" smtClean="0"/>
              <a:t>εἶναι</a:t>
            </a:r>
            <a:r>
              <a:rPr lang="en-GB" dirty="0" smtClean="0"/>
              <a:t> </a:t>
            </a:r>
            <a:r>
              <a:rPr lang="en-GB" dirty="0" err="1" smtClean="0"/>
              <a:t>μεγάλη</a:t>
            </a:r>
            <a:r>
              <a:rPr lang="en-GB" dirty="0" smtClean="0"/>
              <a:t> ἡ </a:t>
            </a:r>
            <a:r>
              <a:rPr lang="en-GB" dirty="0" err="1" smtClean="0"/>
              <a:t>δόξα</a:t>
            </a:r>
            <a:r>
              <a:rPr lang="en-GB" dirty="0" smtClean="0"/>
              <a:t> </a:t>
            </a:r>
            <a:r>
              <a:rPr lang="en-GB" dirty="0" err="1" smtClean="0"/>
              <a:t>σας</a:t>
            </a:r>
            <a:r>
              <a:rPr lang="en-GB" dirty="0" smtClean="0"/>
              <a:t>, </a:t>
            </a:r>
            <a:r>
              <a:rPr lang="en-GB" b="1" dirty="0" err="1" smtClean="0"/>
              <a:t>ἂν</a:t>
            </a:r>
            <a:r>
              <a:rPr lang="en-GB" b="1" dirty="0" smtClean="0"/>
              <a:t> </a:t>
            </a:r>
            <a:r>
              <a:rPr lang="en-GB" b="1" dirty="0" err="1" smtClean="0"/>
              <a:t>γιὰ</a:t>
            </a:r>
            <a:r>
              <a:rPr lang="en-GB" b="1" dirty="0" smtClean="0"/>
              <a:t> </a:t>
            </a:r>
            <a:r>
              <a:rPr lang="en-GB" b="1" dirty="0" err="1" smtClean="0"/>
              <a:t>τὴν</a:t>
            </a:r>
            <a:r>
              <a:rPr lang="en-GB" b="1" dirty="0" smtClean="0"/>
              <a:t> </a:t>
            </a:r>
            <a:r>
              <a:rPr lang="en-GB" b="1" dirty="0" err="1" smtClean="0"/>
              <a:t>κάθε</a:t>
            </a:r>
            <a:r>
              <a:rPr lang="en-GB" b="1" dirty="0" smtClean="0"/>
              <a:t> </a:t>
            </a:r>
            <a:r>
              <a:rPr lang="en-GB" b="1" dirty="0" err="1" smtClean="0"/>
              <a:t>μιά</a:t>
            </a:r>
            <a:r>
              <a:rPr lang="en-GB" b="1" dirty="0" smtClean="0"/>
              <a:t> </a:t>
            </a:r>
            <a:r>
              <a:rPr lang="en-GB" b="1" dirty="0" err="1" smtClean="0"/>
              <a:t>σας</a:t>
            </a:r>
            <a:r>
              <a:rPr lang="en-GB" b="1" dirty="0" smtClean="0"/>
              <a:t> </a:t>
            </a:r>
            <a:r>
              <a:rPr lang="en-GB" b="1" dirty="0" err="1" smtClean="0"/>
              <a:t>γίνεται</a:t>
            </a:r>
            <a:r>
              <a:rPr lang="en-GB" b="1" dirty="0" smtClean="0"/>
              <a:t> </a:t>
            </a:r>
            <a:r>
              <a:rPr lang="en-GB" b="1" dirty="0" err="1" smtClean="0"/>
              <a:t>ὅσο</a:t>
            </a:r>
            <a:r>
              <a:rPr lang="en-GB" b="1" dirty="0" smtClean="0"/>
              <a:t> </a:t>
            </a:r>
            <a:r>
              <a:rPr lang="en-GB" b="1" dirty="0" err="1" smtClean="0"/>
              <a:t>τὸ</a:t>
            </a:r>
            <a:r>
              <a:rPr lang="en-GB" b="1" dirty="0" smtClean="0"/>
              <a:t> </a:t>
            </a:r>
            <a:r>
              <a:rPr lang="en-GB" b="1" dirty="0" err="1" smtClean="0"/>
              <a:t>δυνατὸν</a:t>
            </a:r>
            <a:r>
              <a:rPr lang="en-GB" b="1" dirty="0" smtClean="0"/>
              <a:t> </a:t>
            </a:r>
            <a:r>
              <a:rPr lang="en-GB" b="1" dirty="0" err="1" smtClean="0"/>
              <a:t>λιγότερος</a:t>
            </a:r>
            <a:r>
              <a:rPr lang="en-GB" b="1" dirty="0" smtClean="0"/>
              <a:t> </a:t>
            </a:r>
            <a:r>
              <a:rPr lang="en-GB" b="1" dirty="0" err="1" smtClean="0"/>
              <a:t>λόγος</a:t>
            </a:r>
            <a:r>
              <a:rPr lang="en-GB" b="1" dirty="0" smtClean="0"/>
              <a:t> </a:t>
            </a:r>
            <a:r>
              <a:rPr lang="en-GB" b="1" dirty="0" err="1" smtClean="0"/>
              <a:t>μεταξὺ</a:t>
            </a:r>
            <a:r>
              <a:rPr lang="en-GB" b="1" dirty="0" smtClean="0"/>
              <a:t> </a:t>
            </a:r>
            <a:r>
              <a:rPr lang="en-GB" b="1" dirty="0" err="1" smtClean="0"/>
              <a:t>τῶν</a:t>
            </a:r>
            <a:r>
              <a:rPr lang="en-GB" b="1" dirty="0" smtClean="0"/>
              <a:t> </a:t>
            </a:r>
            <a:r>
              <a:rPr lang="en-GB" b="1" dirty="0" err="1" smtClean="0"/>
              <a:t>ἀνδρῶν</a:t>
            </a:r>
            <a:r>
              <a:rPr lang="en-GB" b="1" dirty="0" smtClean="0"/>
              <a:t>, </a:t>
            </a:r>
            <a:r>
              <a:rPr lang="en-GB" b="1" dirty="0" err="1" smtClean="0"/>
              <a:t>εἴτε</a:t>
            </a:r>
            <a:r>
              <a:rPr lang="en-GB" b="1" dirty="0" smtClean="0"/>
              <a:t> </a:t>
            </a:r>
            <a:r>
              <a:rPr lang="en-GB" b="1" dirty="0" err="1" smtClean="0"/>
              <a:t>πρὸς</a:t>
            </a:r>
            <a:r>
              <a:rPr lang="en-GB" b="1" dirty="0" smtClean="0"/>
              <a:t> </a:t>
            </a:r>
            <a:r>
              <a:rPr lang="en-GB" b="1" dirty="0" err="1" smtClean="0"/>
              <a:t>ἔπαινον</a:t>
            </a:r>
            <a:r>
              <a:rPr lang="en-GB" b="1" dirty="0" smtClean="0"/>
              <a:t> </a:t>
            </a:r>
            <a:r>
              <a:rPr lang="en-GB" b="1" dirty="0" err="1" smtClean="0"/>
              <a:t>εἴτε</a:t>
            </a:r>
            <a:r>
              <a:rPr lang="en-GB" b="1" dirty="0" smtClean="0"/>
              <a:t> </a:t>
            </a:r>
            <a:r>
              <a:rPr lang="en-GB" b="1" dirty="0" err="1" smtClean="0"/>
              <a:t>πρὸς</a:t>
            </a:r>
            <a:r>
              <a:rPr lang="en-GB" b="1" dirty="0" smtClean="0"/>
              <a:t> </a:t>
            </a:r>
            <a:r>
              <a:rPr lang="en-GB" b="1" dirty="0" err="1" smtClean="0"/>
              <a:t>κατηγορία</a:t>
            </a:r>
            <a:r>
              <a:rPr lang="en-GB" dirty="0" smtClean="0"/>
              <a:t> (</a:t>
            </a:r>
            <a:r>
              <a:rPr lang="en-GB" dirty="0" err="1" smtClean="0"/>
              <a:t>εἴτε</a:t>
            </a:r>
            <a:r>
              <a:rPr lang="en-GB" dirty="0" smtClean="0"/>
              <a:t> </a:t>
            </a:r>
            <a:r>
              <a:rPr lang="en-GB" dirty="0" err="1" smtClean="0"/>
              <a:t>γιὰ</a:t>
            </a:r>
            <a:r>
              <a:rPr lang="en-GB" dirty="0" smtClean="0"/>
              <a:t> </a:t>
            </a:r>
            <a:r>
              <a:rPr lang="en-GB" dirty="0" err="1" smtClean="0"/>
              <a:t>καλὸ</a:t>
            </a:r>
            <a:r>
              <a:rPr lang="en-GB" dirty="0" smtClean="0"/>
              <a:t> </a:t>
            </a:r>
            <a:r>
              <a:rPr lang="en-GB" dirty="0" err="1" smtClean="0"/>
              <a:t>εἴτε</a:t>
            </a:r>
            <a:r>
              <a:rPr lang="en-GB" dirty="0" smtClean="0"/>
              <a:t> </a:t>
            </a:r>
            <a:r>
              <a:rPr lang="en-GB" dirty="0" err="1" smtClean="0"/>
              <a:t>γιὰ</a:t>
            </a:r>
            <a:r>
              <a:rPr lang="en-GB" dirty="0" smtClean="0"/>
              <a:t> </a:t>
            </a:r>
            <a:r>
              <a:rPr lang="en-GB" dirty="0" err="1" smtClean="0"/>
              <a:t>κακό</a:t>
            </a:r>
            <a:r>
              <a:rPr lang="en-GB" dirty="0" smtClean="0"/>
              <a:t>).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err="1" smtClean="0"/>
              <a:t>Γιατὶ</a:t>
            </a:r>
            <a:r>
              <a:rPr lang="en-GB" b="1" dirty="0" smtClean="0"/>
              <a:t> </a:t>
            </a:r>
            <a:r>
              <a:rPr lang="en-GB" b="1" dirty="0" err="1" smtClean="0"/>
              <a:t>ὅπου</a:t>
            </a:r>
            <a:r>
              <a:rPr lang="en-GB" b="1" dirty="0" smtClean="0"/>
              <a:t> </a:t>
            </a:r>
            <a:r>
              <a:rPr lang="en-GB" b="1" dirty="0" err="1" smtClean="0"/>
              <a:t>τὰ</a:t>
            </a:r>
            <a:r>
              <a:rPr lang="en-GB" b="1" dirty="0" smtClean="0"/>
              <a:t> </a:t>
            </a:r>
            <a:r>
              <a:rPr lang="en-GB" b="1" dirty="0" err="1" smtClean="0"/>
              <a:t>βραβεῖα</a:t>
            </a:r>
            <a:r>
              <a:rPr lang="en-GB" b="1" dirty="0" smtClean="0"/>
              <a:t> </a:t>
            </a:r>
            <a:r>
              <a:rPr lang="en-GB" b="1" dirty="0" err="1" smtClean="0"/>
              <a:t>τῆς</a:t>
            </a:r>
            <a:r>
              <a:rPr lang="en-GB" b="1" dirty="0" smtClean="0"/>
              <a:t> </a:t>
            </a:r>
            <a:r>
              <a:rPr lang="en-GB" b="1" dirty="0" err="1" smtClean="0"/>
              <a:t>ἀρετῆς</a:t>
            </a:r>
            <a:r>
              <a:rPr lang="en-GB" b="1" dirty="0" smtClean="0"/>
              <a:t> </a:t>
            </a:r>
            <a:r>
              <a:rPr lang="en-GB" b="1" dirty="0" err="1" smtClean="0"/>
              <a:t>εἶναι</a:t>
            </a:r>
            <a:r>
              <a:rPr lang="en-GB" b="1" dirty="0" smtClean="0"/>
              <a:t> </a:t>
            </a:r>
            <a:r>
              <a:rPr lang="en-GB" b="1" dirty="0" err="1" smtClean="0"/>
              <a:t>τὰ</a:t>
            </a:r>
            <a:r>
              <a:rPr lang="en-GB" b="1" dirty="0" smtClean="0"/>
              <a:t> </a:t>
            </a:r>
            <a:r>
              <a:rPr lang="en-GB" b="1" dirty="0" err="1" smtClean="0"/>
              <a:t>πιὸ</a:t>
            </a:r>
            <a:r>
              <a:rPr lang="en-GB" b="1" dirty="0" smtClean="0"/>
              <a:t> </a:t>
            </a:r>
            <a:r>
              <a:rPr lang="en-GB" b="1" dirty="0" err="1" smtClean="0"/>
              <a:t>μεγάλα</a:t>
            </a:r>
            <a:r>
              <a:rPr lang="en-GB" b="1" dirty="0" smtClean="0"/>
              <a:t>, </a:t>
            </a:r>
            <a:r>
              <a:rPr lang="en-GB" b="1" dirty="0" err="1" smtClean="0"/>
              <a:t>ἐκεῖ</a:t>
            </a:r>
            <a:r>
              <a:rPr lang="en-GB" b="1" dirty="0" smtClean="0"/>
              <a:t> </a:t>
            </a:r>
            <a:r>
              <a:rPr lang="en-GB" b="1" dirty="0" err="1" smtClean="0"/>
              <a:t>συγκαταλέγονται</a:t>
            </a:r>
            <a:r>
              <a:rPr lang="en-GB" b="1" dirty="0" smtClean="0"/>
              <a:t> </a:t>
            </a:r>
            <a:r>
              <a:rPr lang="en-GB" b="1" dirty="0" err="1" smtClean="0"/>
              <a:t>μεταξὺ</a:t>
            </a:r>
            <a:r>
              <a:rPr lang="en-GB" b="1" dirty="0" smtClean="0"/>
              <a:t> </a:t>
            </a:r>
            <a:r>
              <a:rPr lang="en-GB" b="1" dirty="0" err="1" smtClean="0"/>
              <a:t>τῶν</a:t>
            </a:r>
            <a:r>
              <a:rPr lang="en-GB" b="1" dirty="0" smtClean="0"/>
              <a:t> </a:t>
            </a:r>
            <a:r>
              <a:rPr lang="en-GB" b="1" dirty="0" err="1" smtClean="0"/>
              <a:t>πολιτῶν</a:t>
            </a:r>
            <a:r>
              <a:rPr lang="en-GB" b="1" dirty="0" smtClean="0"/>
              <a:t> </a:t>
            </a:r>
            <a:r>
              <a:rPr lang="en-GB" b="1" dirty="0" err="1" smtClean="0"/>
              <a:t>καὶ</a:t>
            </a:r>
            <a:r>
              <a:rPr lang="en-GB" b="1" dirty="0" smtClean="0"/>
              <a:t> </a:t>
            </a:r>
            <a:r>
              <a:rPr lang="en-GB" b="1" dirty="0" err="1" smtClean="0"/>
              <a:t>οἱ</a:t>
            </a:r>
            <a:r>
              <a:rPr lang="en-GB" b="1" dirty="0" smtClean="0"/>
              <a:t> </a:t>
            </a:r>
            <a:r>
              <a:rPr lang="en-GB" b="1" dirty="0" err="1" smtClean="0"/>
              <a:t>πιὸ</a:t>
            </a:r>
            <a:r>
              <a:rPr lang="en-GB" b="1" dirty="0" smtClean="0"/>
              <a:t> </a:t>
            </a:r>
            <a:r>
              <a:rPr lang="en-GB" b="1" dirty="0" err="1" smtClean="0"/>
              <a:t>ἐνάρετοι</a:t>
            </a:r>
            <a:r>
              <a:rPr lang="en-GB" b="1" dirty="0" smtClean="0"/>
              <a:t> </a:t>
            </a:r>
            <a:r>
              <a:rPr lang="en-GB" b="1" dirty="0" err="1" smtClean="0"/>
              <a:t>ἄνδρες</a:t>
            </a:r>
            <a:r>
              <a:rPr lang="en-GB" dirty="0" smtClean="0"/>
              <a:t>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Η αθηναϊκή δημοκρατία επί Περικλή – η ακμή</a:t>
            </a:r>
            <a:endParaRPr lang="en-GB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525963"/>
          </a:xfrm>
        </p:spPr>
        <p:txBody>
          <a:bodyPr>
            <a:normAutofit fontScale="85000" lnSpcReduction="20000"/>
          </a:bodyPr>
          <a:lstStyle/>
          <a:p>
            <a:r>
              <a:rPr lang="el-GR" dirty="0" smtClean="0"/>
              <a:t>Πελοποννησιακός Πόλεμος (431-404 </a:t>
            </a:r>
            <a:r>
              <a:rPr lang="el-GR" dirty="0" err="1" smtClean="0"/>
              <a:t>π.Χ.</a:t>
            </a:r>
            <a:r>
              <a:rPr lang="el-GR" dirty="0" smtClean="0"/>
              <a:t>)</a:t>
            </a:r>
          </a:p>
          <a:p>
            <a:r>
              <a:rPr lang="el-GR" dirty="0" smtClean="0"/>
              <a:t>Σύγκρουση δύο μεγάλων δυνάμεων της Ελλάδας.</a:t>
            </a:r>
          </a:p>
          <a:p>
            <a:r>
              <a:rPr lang="el-GR" dirty="0" smtClean="0"/>
              <a:t>Όλες σχεδόν οι ελληνικές πόλεις έλαβαν μέρος </a:t>
            </a:r>
          </a:p>
          <a:p>
            <a:r>
              <a:rPr lang="el-GR" dirty="0" smtClean="0"/>
              <a:t>Ο μεγαλύτερος πόλεμος της Αρχαιότητας ήταν εμφύλιος</a:t>
            </a:r>
          </a:p>
          <a:p>
            <a:r>
              <a:rPr lang="el-GR" dirty="0" smtClean="0"/>
              <a:t>Νίκη Σπαρτιατών</a:t>
            </a:r>
          </a:p>
          <a:p>
            <a:r>
              <a:rPr lang="el-GR" dirty="0" smtClean="0"/>
              <a:t>Αριστοκρατία στην Αθήνα</a:t>
            </a:r>
          </a:p>
          <a:p>
            <a:r>
              <a:rPr lang="el-GR" dirty="0" smtClean="0"/>
              <a:t>Εποχή Σωκράτη, Πλάτωνα κ.ά.</a:t>
            </a:r>
          </a:p>
          <a:p>
            <a:r>
              <a:rPr lang="el-GR" dirty="0" smtClean="0"/>
              <a:t>Θουκυδίδης, έγραψε για τον παραπάνω πόλεμο (πέθανε πριν τον τελειώσει)</a:t>
            </a:r>
          </a:p>
          <a:p>
            <a:r>
              <a:rPr lang="el-GR" dirty="0" smtClean="0"/>
              <a:t>Ξενοφώντας, συνεχιστής του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42910" y="2285992"/>
            <a:ext cx="7470648" cy="1143000"/>
          </a:xfrm>
        </p:spPr>
        <p:txBody>
          <a:bodyPr/>
          <a:lstStyle/>
          <a:p>
            <a:pPr algn="ctr"/>
            <a:r>
              <a:rPr lang="el-GR" dirty="0" smtClean="0"/>
              <a:t>---------------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Τεχνικό">
  <a:themeElements>
    <a:clrScheme name="Τεχνικό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Τεχνικό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Τεχν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231</TotalTime>
  <Words>1445</Words>
  <Application>Microsoft Office PowerPoint</Application>
  <PresentationFormat>Προβολή στην οθόνη (4:3)</PresentationFormat>
  <Paragraphs>141</Paragraphs>
  <Slides>29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29</vt:i4>
      </vt:variant>
    </vt:vector>
  </HeadingPairs>
  <TitlesOfParts>
    <vt:vector size="30" baseType="lpstr">
      <vt:lpstr>Τεχνικό</vt:lpstr>
      <vt:lpstr>Πολιτικη Φιλοσοφια (66φσ1) Α΄</vt:lpstr>
      <vt:lpstr>Σύγχρονα ιδανικά</vt:lpstr>
      <vt:lpstr>Η πόλη-κράτος</vt:lpstr>
      <vt:lpstr>Για να προσεγγίσουμε τις θεωρίες τους πρέπει να γνωρίζουμε κάπως σχετικά</vt:lpstr>
      <vt:lpstr>Η Πόλη-Κράτος</vt:lpstr>
      <vt:lpstr>Κοινωνικές τάξεις</vt:lpstr>
      <vt:lpstr>Πολιτικοί θεσμοί – άμεση δημοκρατία</vt:lpstr>
      <vt:lpstr>Κλασική εποχή –Αθήνα: Άρειος Πάγος, Συνέλευση Αθηναίων πολιτών</vt:lpstr>
      <vt:lpstr>Βασικοί φορείς εξουσίας</vt:lpstr>
      <vt:lpstr>Διαφάνεια 10</vt:lpstr>
      <vt:lpstr>Πολιτικά ιδανικά</vt:lpstr>
      <vt:lpstr>Πρόδρομοι της κλασικής πολιτικής σκέψης:  Η αρχαία πολιτική σκέψη:  Όμηρος Ησίοδος Ηρόδοτος Προσωκρατικοί: φιλόσοφοι (Ηράκλειτος, Πυθαγόρας κ.ά. Επτά σοφοί: γνωστοί ως πολιτικοί ή νομοθέτες     </vt:lpstr>
      <vt:lpstr>Σόλων ο Αθηναίος ένας από τους 7 σοφούς του αρχαίου Κόσμου</vt:lpstr>
      <vt:lpstr>Σόλων (630 π.Χ. Αθήνα- 560 Κύπρος π.Χ.</vt:lpstr>
      <vt:lpstr>Σόλων: αυτοεξορία - Κροίσος</vt:lpstr>
      <vt:lpstr>Κλεισθένης (565 π.Χ. ή 570 π.Χ. περίπου) (απεβίωσε μετά το 500, άγνωστο πώς και πού.</vt:lpstr>
      <vt:lpstr>Περσικοί πόλεμοι</vt:lpstr>
      <vt:lpstr>Ο Αθηναίος Περικλής –Χρυσός αιώνας</vt:lpstr>
      <vt:lpstr>Θουκυδίδης: Επιτάφιος Λόγος</vt:lpstr>
      <vt:lpstr>Διαφάνεια 20</vt:lpstr>
      <vt:lpstr>Διαφάνεια 21</vt:lpstr>
      <vt:lpstr>Διαφάνεια 22</vt:lpstr>
      <vt:lpstr>Θουκυδίδης γράφει για αυτόν </vt:lpstr>
      <vt:lpstr>Διαφάνεια 24</vt:lpstr>
      <vt:lpstr>Διαφάνεια 25</vt:lpstr>
      <vt:lpstr>Διαφάνεια 26</vt:lpstr>
      <vt:lpstr>Διαφάνεια 27</vt:lpstr>
      <vt:lpstr>Η αθηναϊκή δημοκρατία επί Περικλή – η ακμή</vt:lpstr>
      <vt:lpstr>---------------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Πολιτική Φιλοσοφία</dc:title>
  <dc:creator>george 2002</dc:creator>
  <cp:lastModifiedBy>george 2002</cp:lastModifiedBy>
  <cp:revision>28</cp:revision>
  <dcterms:created xsi:type="dcterms:W3CDTF">2021-01-27T12:51:42Z</dcterms:created>
  <dcterms:modified xsi:type="dcterms:W3CDTF">2021-03-04T20:33:32Z</dcterms:modified>
</cp:coreProperties>
</file>