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8" r:id="rId1"/>
  </p:sldMasterIdLst>
  <p:notesMasterIdLst>
    <p:notesMasterId r:id="rId48"/>
  </p:notesMasterIdLst>
  <p:sldIdLst>
    <p:sldId id="256" r:id="rId2"/>
    <p:sldId id="299" r:id="rId3"/>
    <p:sldId id="340" r:id="rId4"/>
    <p:sldId id="311" r:id="rId5"/>
    <p:sldId id="459" r:id="rId6"/>
    <p:sldId id="452" r:id="rId7"/>
    <p:sldId id="315" r:id="rId8"/>
    <p:sldId id="316" r:id="rId9"/>
    <p:sldId id="317" r:id="rId10"/>
    <p:sldId id="319" r:id="rId11"/>
    <p:sldId id="320" r:id="rId12"/>
    <p:sldId id="326" r:id="rId13"/>
    <p:sldId id="325" r:id="rId14"/>
    <p:sldId id="327" r:id="rId15"/>
    <p:sldId id="323" r:id="rId16"/>
    <p:sldId id="345" r:id="rId17"/>
    <p:sldId id="346" r:id="rId18"/>
    <p:sldId id="461" r:id="rId19"/>
    <p:sldId id="347" r:id="rId20"/>
    <p:sldId id="349" r:id="rId21"/>
    <p:sldId id="338" r:id="rId22"/>
    <p:sldId id="462" r:id="rId23"/>
    <p:sldId id="350" r:id="rId24"/>
    <p:sldId id="333" r:id="rId25"/>
    <p:sldId id="466" r:id="rId26"/>
    <p:sldId id="467" r:id="rId27"/>
    <p:sldId id="334" r:id="rId28"/>
    <p:sldId id="351" r:id="rId29"/>
    <p:sldId id="464" r:id="rId30"/>
    <p:sldId id="358" r:id="rId31"/>
    <p:sldId id="360" r:id="rId32"/>
    <p:sldId id="361" r:id="rId33"/>
    <p:sldId id="465" r:id="rId34"/>
    <p:sldId id="362" r:id="rId35"/>
    <p:sldId id="341" r:id="rId36"/>
    <p:sldId id="363" r:id="rId37"/>
    <p:sldId id="364" r:id="rId38"/>
    <p:sldId id="365" r:id="rId39"/>
    <p:sldId id="367" r:id="rId40"/>
    <p:sldId id="368" r:id="rId41"/>
    <p:sldId id="369" r:id="rId42"/>
    <p:sldId id="370" r:id="rId43"/>
    <p:sldId id="371" r:id="rId44"/>
    <p:sldId id="458" r:id="rId45"/>
    <p:sldId id="307" r:id="rId46"/>
    <p:sldId id="272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Χριστοπούλου Κατερίνα" initials="ΧΚ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Μεσαίο στυλ 4 - Έμφασ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92"/>
    <p:restoredTop sz="93006" autoAdjust="0"/>
  </p:normalViewPr>
  <p:slideViewPr>
    <p:cSldViewPr snapToGrid="0" snapToObjects="1">
      <p:cViewPr>
        <p:scale>
          <a:sx n="97" d="100"/>
          <a:sy n="97" d="100"/>
        </p:scale>
        <p:origin x="129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5D683-BDA7-44CB-8D78-D75C85D40E83}" type="datetimeFigureOut">
              <a:rPr lang="el-GR" smtClean="0"/>
              <a:t>27/11/20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B3B33-7560-4AD6-B982-37336D0AF9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440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B3B33-7560-4AD6-B982-37336D0AF92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5047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dirty="0"/>
              <a:t>Επιρρήματα σε –</a:t>
            </a:r>
            <a:r>
              <a:rPr lang="el-GR" i="1" dirty="0"/>
              <a:t>ως (ευρέως, πλήρως, ευσεβώς). </a:t>
            </a:r>
            <a:r>
              <a:rPr lang="el-GR" dirty="0"/>
              <a:t>Περιορισμός με βάσεις σε –</a:t>
            </a:r>
            <a:r>
              <a:rPr lang="el-GR" i="1" dirty="0"/>
              <a:t>ης </a:t>
            </a:r>
            <a:r>
              <a:rPr lang="el-GR" dirty="0"/>
              <a:t>και –</a:t>
            </a:r>
            <a:r>
              <a:rPr lang="el-GR" i="1" dirty="0" err="1"/>
              <a:t>υς</a:t>
            </a:r>
            <a:r>
              <a:rPr lang="el-GR" i="1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91D6-522F-A74C-8146-3BED4C5FE55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4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altLang="el-GR"/>
              <a:t> </a:t>
            </a:r>
          </a:p>
        </p:txBody>
      </p:sp>
      <p:sp>
        <p:nvSpPr>
          <p:cNvPr id="8089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29325B-4481-9A43-913B-BEF2926FC094}" type="slidenum">
              <a:rPr lang="el-GR" alt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l-GR" altLang="el-GR"/>
          </a:p>
        </p:txBody>
      </p:sp>
      <p:sp>
        <p:nvSpPr>
          <p:cNvPr id="8090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-95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-95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-95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-95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-95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-95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l-GR"/>
              <a:t>γδφυτγφωηωυγ</a:t>
            </a:r>
          </a:p>
        </p:txBody>
      </p:sp>
    </p:spTree>
    <p:extLst>
      <p:ext uri="{BB962C8B-B14F-4D97-AF65-F5344CB8AC3E}">
        <p14:creationId xmlns:p14="http://schemas.microsoft.com/office/powerpoint/2010/main" val="1967082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Θέση εικόνας διαφάνειας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Θέση σημειώσεων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l-GR" altLang="en-US"/>
              <a:t> </a:t>
            </a:r>
          </a:p>
        </p:txBody>
      </p:sp>
      <p:sp>
        <p:nvSpPr>
          <p:cNvPr id="4" name="Θέση αριθμού διαφάνειας 3">
            <a:extLst/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E7175-8C38-E543-AB09-461BA0BA8B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9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791D6-522F-A74C-8146-3BED4C5FE5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14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91D6-522F-A74C-8146-3BED4C5FE55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6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91D6-522F-A74C-8146-3BED4C5FE55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67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91D6-522F-A74C-8146-3BED4C5FE55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4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91D6-522F-A74C-8146-3BED4C5FE55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15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91D6-522F-A74C-8146-3BED4C5FE55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1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καρυδότσουφλο =</a:t>
            </a:r>
            <a:r>
              <a:rPr lang="el-GR" baseline="0" dirty="0"/>
              <a:t> </a:t>
            </a:r>
            <a:r>
              <a:rPr lang="el-GR" dirty="0"/>
              <a:t>πολύ ελαφρύ σκάφος που μπορεί να το παρασύρουν τα κύματα</a:t>
            </a:r>
            <a:r>
              <a:rPr lang="el-GR" baseline="0" dirty="0"/>
              <a:t> (</a:t>
            </a:r>
            <a:r>
              <a:rPr lang="el-GR" baseline="0" dirty="0" err="1"/>
              <a:t>Μπαμπινιώτης</a:t>
            </a:r>
            <a:r>
              <a:rPr lang="el-GR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791D6-522F-A74C-8146-3BED4C5FE55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37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4FA27-D2C2-4BCC-A654-9C601FB3BF15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70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6AF17-8F99-4439-ACB9-01F7136FFA84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6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91440" rIns="45720" bIns="9144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C5C84-0E6B-49C9-A699-827EE2BF9DFD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394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7828359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971234"/>
            <a:ext cx="1202248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7828359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609600"/>
            <a:ext cx="1202248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753228"/>
            <a:ext cx="721872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2336873"/>
            <a:ext cx="2302526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3022674"/>
            <a:ext cx="2287277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2336873"/>
            <a:ext cx="229743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3022674"/>
            <a:ext cx="229743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2336873"/>
            <a:ext cx="230251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3022674"/>
            <a:ext cx="2302519" cy="291351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3F4A-AF31-944C-A17A-53D506FD240D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Μορφολογία: 2η Παράδοση, 11/10/2016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7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46EA-7A23-44C9-8E1B-A493DCFAB592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0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07A0-7040-4152-A430-4213EAA432EF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3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B913-059C-4C0F-B00B-1829B2E835B6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5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F192D-1866-4F86-B725-002C96ADE40F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3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F8101-397D-4852-ACF9-2A99F746BA07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1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AB9DE-3108-487C-9CF9-7DEC972731AF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3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303809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9E9E533-4295-40CF-A104-6333BEFA4978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ECEDD1"/>
                </a:solidFill>
              </a:rPr>
              <a:pPr/>
              <a:t>‹#›</a:t>
            </a:fld>
            <a:endParaRPr lang="en-US" dirty="0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2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3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BC031F-8E56-4F88-937E-53A25DB6BCC6}" type="datetime1">
              <a:rPr lang="en-US" smtClean="0">
                <a:solidFill>
                  <a:srgbClr val="ECEDD1"/>
                </a:solidFill>
              </a:rPr>
              <a:pPr/>
              <a:t>11/27/20</a:t>
            </a:fld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ECEDD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>
                <a:solidFill>
                  <a:srgbClr val="ECEDD1"/>
                </a:solidFill>
              </a:rPr>
              <a:pPr/>
              <a:t>‹#›</a:t>
            </a:fld>
            <a:endParaRPr lang="en-US" dirty="0">
              <a:solidFill>
                <a:srgbClr val="ECE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72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2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" y="6400800"/>
            <a:ext cx="914398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E9A5CC-FF23-4666-96FC-0313E1559B3F}" type="datetime1">
              <a:rPr lang="en-US" smtClean="0"/>
              <a:pPr/>
              <a:t>11/27/20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863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1168" y="4453128"/>
            <a:ext cx="6391183" cy="1490531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Τμήμα Ιταλικής γλώσσας και φιλολογίας, Πανεπιστήμιο Αθηνών</a:t>
            </a:r>
            <a:b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 </a:t>
            </a:r>
            <a:r>
              <a:rPr lang="en-US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n-US" altLang="el-GR" sz="1600" b="1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</a:br>
            <a:r>
              <a:rPr lang="el-GR" altLang="el-GR" sz="1600" spc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charset="-95"/>
                <a:ea typeface="+mn-ea"/>
                <a:cs typeface="+mn-cs"/>
              </a:rPr>
              <a:t>Κατερίνα Χριστοπούλου </a:t>
            </a:r>
            <a:r>
              <a:rPr lang="el-GR" altLang="el-GR" sz="1600" spc="0" dirty="0">
                <a:solidFill>
                  <a:prstClr val="black"/>
                </a:solidFill>
                <a:latin typeface="Calibri" charset="-95"/>
                <a:ea typeface="+mn-ea"/>
                <a:cs typeface="+mn-cs"/>
              </a:rPr>
              <a:t/>
            </a:r>
            <a:br>
              <a:rPr lang="el-GR" altLang="el-GR" sz="1600" spc="0" dirty="0">
                <a:solidFill>
                  <a:prstClr val="black"/>
                </a:solidFill>
                <a:latin typeface="Calibri" charset="-95"/>
                <a:ea typeface="+mn-ea"/>
                <a:cs typeface="+mn-cs"/>
              </a:rPr>
            </a:br>
            <a:r>
              <a:rPr lang="en-US" altLang="el-GR" sz="1600" spc="0" dirty="0">
                <a:solidFill>
                  <a:srgbClr val="00B0F0"/>
                </a:solidFill>
                <a:latin typeface="Calibri" charset="-95"/>
                <a:ea typeface="+mn-ea"/>
                <a:cs typeface="+mn-cs"/>
              </a:rPr>
              <a:t>kxristopoulou@gmail.com</a:t>
            </a:r>
            <a: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en-US" sz="2800" b="1" dirty="0">
                <a:solidFill>
                  <a:schemeClr val="tx1"/>
                </a:solidFill>
                <a:latin typeface="Calibri"/>
                <a:cs typeface="Calibri"/>
              </a:rPr>
            </a:br>
            <a:endParaRPr lang="el-GR" sz="2800" b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77641" y="2036537"/>
            <a:ext cx="8218887" cy="1828800"/>
          </a:xfrm>
        </p:spPr>
        <p:txBody>
          <a:bodyPr>
            <a:normAutofit/>
          </a:bodyPr>
          <a:lstStyle/>
          <a:p>
            <a:pPr algn="ctr"/>
            <a:r>
              <a:rPr lang="el-GR" sz="2800" b="1" cap="none" dirty="0">
                <a:solidFill>
                  <a:schemeClr val="accent3"/>
                </a:solidFill>
                <a:latin typeface="Calibri"/>
                <a:cs typeface="Calibri"/>
              </a:rPr>
              <a:t>Μορφολογία της Ιταλικής Γλώσσας</a:t>
            </a:r>
            <a:endParaRPr lang="en-US" sz="2800" b="1" cap="none" dirty="0">
              <a:solidFill>
                <a:schemeClr val="accent3"/>
              </a:solidFill>
              <a:latin typeface="Calibri"/>
              <a:cs typeface="Calibri"/>
            </a:endParaRPr>
          </a:p>
          <a:p>
            <a:pPr algn="ctr"/>
            <a:endParaRPr lang="en-US" cap="none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algn="ctr"/>
            <a:r>
              <a:rPr lang="el-GR" b="1" u="sng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Μάθημα </a:t>
            </a:r>
            <a:r>
              <a:rPr lang="en-US" b="1" u="sng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7</a:t>
            </a:r>
            <a:r>
              <a:rPr lang="el-GR" b="1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: </a:t>
            </a:r>
            <a:r>
              <a:rPr lang="el-GR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Μορφολογική ανάλυση </a:t>
            </a:r>
          </a:p>
          <a:p>
            <a:pPr algn="ctr"/>
            <a:endParaRPr lang="en-US" b="1" cap="none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BED418-6A2F-4164-BD15-78500D4D37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/>
          <a:stretch/>
        </p:blipFill>
        <p:spPr bwMode="auto">
          <a:xfrm>
            <a:off x="7172351" y="269718"/>
            <a:ext cx="1624177" cy="59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12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36992" cy="1450757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Διαφοροποίηση λεξημάτων - προσφυμάτων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467" y="2079257"/>
            <a:ext cx="7480895" cy="3477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/>
              <a:t>(α) σημασία/λειτουργία </a:t>
            </a:r>
          </a:p>
          <a:p>
            <a:pPr marL="0" indent="0" algn="just">
              <a:buNone/>
            </a:pPr>
            <a:r>
              <a:rPr lang="el-GR" dirty="0"/>
              <a:t>(β) πλαίσιο υποκατηγοριοποίησης (υπάρχει στα επιθήματα αλλά όχι στα προθήματα)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b="1" dirty="0"/>
          </a:p>
          <a:p>
            <a:pPr marL="0" indent="0" algn="just">
              <a:buNone/>
            </a:pPr>
            <a:r>
              <a:rPr lang="el-GR" b="1" dirty="0"/>
              <a:t>Οι πληροφορίες των λημμάτων (θεμάτων &amp; προσφυμάτων) δίνονται με τη μορφή </a:t>
            </a:r>
            <a:r>
              <a:rPr lang="el-GR" b="1" dirty="0">
                <a:solidFill>
                  <a:schemeClr val="tx2"/>
                </a:solidFill>
              </a:rPr>
              <a:t>δέσμης χαρακτηριστικών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5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Πληροφορίες στο λεξικό… τι;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695" y="2198425"/>
            <a:ext cx="7204329" cy="3189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/>
              <a:t>Παράδειγμα</a:t>
            </a:r>
            <a:r>
              <a:rPr lang="el-GR" b="1" dirty="0"/>
              <a:t>: το λήμμα του θέματος του ρήματος «παίρνω»</a:t>
            </a:r>
            <a:endParaRPr lang="en-US" b="1" dirty="0"/>
          </a:p>
          <a:p>
            <a:pPr marL="713185" indent="-342900">
              <a:buFont typeface="Wingdings" panose="05000000000000000000" pitchFamily="2" charset="2"/>
              <a:buChar char="ü"/>
            </a:pPr>
            <a:r>
              <a:rPr lang="el-GR" dirty="0"/>
              <a:t>Κατηγορία</a:t>
            </a:r>
          </a:p>
          <a:p>
            <a:pPr marL="938213" lvl="1"/>
            <a:r>
              <a:rPr lang="el-GR" dirty="0"/>
              <a:t>Ρήμα </a:t>
            </a:r>
          </a:p>
          <a:p>
            <a:pPr marL="938213" lvl="1"/>
            <a:endParaRPr lang="el-GR" dirty="0"/>
          </a:p>
          <a:p>
            <a:pPr marL="713185" indent="-342900">
              <a:buFont typeface="Wingdings" panose="05000000000000000000" pitchFamily="2" charset="2"/>
              <a:buChar char="ü"/>
            </a:pPr>
            <a:r>
              <a:rPr lang="el-GR" dirty="0"/>
              <a:t>Μορφολογικές Πληροφορίες</a:t>
            </a:r>
          </a:p>
          <a:p>
            <a:pPr marL="938213" lvl="1"/>
            <a:r>
              <a:rPr lang="el-GR" dirty="0" err="1"/>
              <a:t>Αλλόμορφα</a:t>
            </a:r>
            <a:r>
              <a:rPr lang="el-GR" dirty="0"/>
              <a:t>: </a:t>
            </a:r>
            <a:r>
              <a:rPr lang="el-GR" dirty="0" err="1"/>
              <a:t>παιρν</a:t>
            </a:r>
            <a:r>
              <a:rPr lang="el-GR" dirty="0"/>
              <a:t>- ~ </a:t>
            </a:r>
            <a:r>
              <a:rPr lang="el-GR" dirty="0" err="1"/>
              <a:t>πηρ</a:t>
            </a:r>
            <a:r>
              <a:rPr lang="el-GR" dirty="0"/>
              <a:t>- ~ </a:t>
            </a:r>
            <a:r>
              <a:rPr lang="el-GR" dirty="0" err="1"/>
              <a:t>παρ</a:t>
            </a:r>
            <a:r>
              <a:rPr lang="el-GR" dirty="0"/>
              <a:t>-</a:t>
            </a:r>
          </a:p>
          <a:p>
            <a:pPr marL="938213" lvl="1"/>
            <a:endParaRPr lang="el-GR" b="1" dirty="0"/>
          </a:p>
          <a:p>
            <a:pPr lvl="1"/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Πληροφορίες στο λεξικό… τι;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699" y="2079256"/>
            <a:ext cx="7140321" cy="3580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u="sng" dirty="0"/>
              <a:t>Παράδειγμα</a:t>
            </a:r>
            <a:r>
              <a:rPr lang="el-GR" b="1" dirty="0"/>
              <a:t>: το λήμμα του θέματος του ρήματος «παίρνω»</a:t>
            </a:r>
            <a:endParaRPr lang="en-US" b="1" dirty="0"/>
          </a:p>
          <a:p>
            <a:pPr marL="938213" lvl="1"/>
            <a:endParaRPr lang="el-GR" b="1" dirty="0"/>
          </a:p>
          <a:p>
            <a:pPr marL="713185" indent="-342900">
              <a:buFont typeface="Wingdings" panose="05000000000000000000" pitchFamily="2" charset="2"/>
              <a:buChar char="ü"/>
            </a:pPr>
            <a:r>
              <a:rPr lang="el-GR" dirty="0"/>
              <a:t>Φωνολογική αναπαράσταση, τονικές ιδιότητες</a:t>
            </a:r>
          </a:p>
          <a:p>
            <a:pPr marL="1109663" lvl="1" indent="-342900"/>
            <a:r>
              <a:rPr lang="el-GR" dirty="0"/>
              <a:t>/</a:t>
            </a:r>
            <a:r>
              <a:rPr lang="en-US" dirty="0" err="1"/>
              <a:t>pern</a:t>
            </a:r>
            <a:r>
              <a:rPr lang="en-US" dirty="0"/>
              <a:t>/, /</a:t>
            </a:r>
            <a:r>
              <a:rPr lang="en-US" dirty="0" err="1"/>
              <a:t>pir</a:t>
            </a:r>
            <a:r>
              <a:rPr lang="en-US" dirty="0"/>
              <a:t>/, /par/, </a:t>
            </a:r>
            <a:r>
              <a:rPr lang="el-GR" dirty="0"/>
              <a:t>φορέας τόνου</a:t>
            </a:r>
          </a:p>
          <a:p>
            <a:pPr marL="1109663" lvl="1" indent="-342900">
              <a:buFont typeface="+mj-lt"/>
              <a:buAutoNum type="arabicPeriod" startAt="3"/>
            </a:pPr>
            <a:endParaRPr lang="el-GR" dirty="0"/>
          </a:p>
          <a:p>
            <a:pPr marL="713185" indent="-342900">
              <a:buFont typeface="Wingdings" panose="05000000000000000000" pitchFamily="2" charset="2"/>
              <a:buChar char="ü"/>
            </a:pPr>
            <a:r>
              <a:rPr lang="el-GR" dirty="0"/>
              <a:t>Συντακτικές πληροφορίες</a:t>
            </a:r>
          </a:p>
          <a:p>
            <a:pPr marL="1056085" lvl="1" indent="-342900"/>
            <a:r>
              <a:rPr lang="el-GR" dirty="0"/>
              <a:t>Μεταβατικό ρήμα: (Υποκείμενο) ___ (Αντικείμενο)</a:t>
            </a:r>
          </a:p>
          <a:p>
            <a:pPr lvl="1"/>
            <a:endParaRPr lang="el-GR" dirty="0"/>
          </a:p>
          <a:p>
            <a:pPr marL="713185" indent="-342900">
              <a:buFont typeface="Wingdings" panose="05000000000000000000" pitchFamily="2" charset="2"/>
              <a:buChar char="ü"/>
            </a:pPr>
            <a:r>
              <a:rPr lang="el-GR" dirty="0"/>
              <a:t>Σημασιολογικές πληροφορίες</a:t>
            </a:r>
          </a:p>
          <a:p>
            <a:pPr marL="1056085" lvl="1" indent="-342900"/>
            <a:r>
              <a:rPr lang="el-GR" dirty="0"/>
              <a:t>πιάνω κάτι +++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Πληροφορίες στο λεξικό… τι;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729" y="2147309"/>
            <a:ext cx="7819058" cy="41060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u="sng" dirty="0"/>
              <a:t>Παράδειγμα</a:t>
            </a:r>
            <a:r>
              <a:rPr lang="el-GR" b="1" dirty="0"/>
              <a:t>: το λήμμα του επιθήματος «-</a:t>
            </a:r>
            <a:r>
              <a:rPr lang="el-GR" b="1" dirty="0" err="1"/>
              <a:t>αρ</a:t>
            </a:r>
            <a:r>
              <a:rPr lang="el-GR" b="1" dirty="0"/>
              <a:t>(ω)»</a:t>
            </a:r>
            <a:endParaRPr lang="en-US" b="1" dirty="0"/>
          </a:p>
          <a:p>
            <a:endParaRPr lang="en-US" b="1" dirty="0"/>
          </a:p>
          <a:p>
            <a:pPr marL="630238" indent="-365125">
              <a:buFont typeface="Wingdings" panose="05000000000000000000" pitchFamily="2" charset="2"/>
              <a:buChar char="ü"/>
            </a:pPr>
            <a:r>
              <a:rPr lang="el-GR" dirty="0"/>
              <a:t>Κατηγορία</a:t>
            </a:r>
          </a:p>
          <a:p>
            <a:pPr marL="804863" lvl="1" indent="-174625"/>
            <a:r>
              <a:rPr lang="el-GR" dirty="0"/>
              <a:t>Παραγωγικό επίθημα </a:t>
            </a:r>
          </a:p>
          <a:p>
            <a:pPr marL="630238" indent="-365125">
              <a:buFont typeface="Wingdings" panose="05000000000000000000" pitchFamily="2" charset="2"/>
              <a:buChar char="ü"/>
            </a:pPr>
            <a:r>
              <a:rPr lang="el-GR" dirty="0"/>
              <a:t>Μορφολογικές Πληροφορίες</a:t>
            </a:r>
          </a:p>
          <a:p>
            <a:pPr marL="804863" lvl="1" indent="-174625"/>
            <a:r>
              <a:rPr lang="el-GR" dirty="0"/>
              <a:t>Χωρίς </a:t>
            </a:r>
            <a:r>
              <a:rPr lang="el-GR" dirty="0" err="1"/>
              <a:t>αλλόμορφα</a:t>
            </a:r>
            <a:r>
              <a:rPr lang="el-GR" dirty="0"/>
              <a:t>: -</a:t>
            </a:r>
            <a:r>
              <a:rPr lang="el-GR" dirty="0" err="1" smtClean="0"/>
              <a:t>αρ</a:t>
            </a:r>
            <a:r>
              <a:rPr lang="el-GR" dirty="0" smtClean="0"/>
              <a:t>-</a:t>
            </a:r>
            <a:endParaRPr lang="el-GR" dirty="0"/>
          </a:p>
          <a:p>
            <a:pPr marL="630238" indent="-365125">
              <a:buFont typeface="Wingdings" panose="05000000000000000000" pitchFamily="2" charset="2"/>
              <a:buChar char="ü"/>
            </a:pPr>
            <a:r>
              <a:rPr lang="el-GR" dirty="0"/>
              <a:t>Φωνολογική αναπαράσταση, τονικές ιδιότητες</a:t>
            </a:r>
          </a:p>
          <a:p>
            <a:pPr marL="804863" lvl="1" indent="-174625"/>
            <a:r>
              <a:rPr lang="el-GR" dirty="0"/>
              <a:t>/</a:t>
            </a:r>
            <a:r>
              <a:rPr lang="en-US" dirty="0" err="1"/>
              <a:t>ar</a:t>
            </a:r>
            <a:r>
              <a:rPr lang="en-US" dirty="0"/>
              <a:t>/, </a:t>
            </a:r>
            <a:r>
              <a:rPr lang="el-GR" dirty="0"/>
              <a:t>φορέας τόνου</a:t>
            </a:r>
          </a:p>
          <a:p>
            <a:pPr marL="630238" indent="-365125">
              <a:buFont typeface="Wingdings" panose="05000000000000000000" pitchFamily="2" charset="2"/>
              <a:buChar char="ü"/>
            </a:pPr>
            <a:r>
              <a:rPr lang="el-GR" dirty="0"/>
              <a:t>Πλαίσιο Υποκατηγοριοποίησης (χαρακτηριστικά για το είδος των θεμάτων)</a:t>
            </a:r>
          </a:p>
          <a:p>
            <a:pPr marL="804863" lvl="1" indent="-174625"/>
            <a:r>
              <a:rPr lang="el-GR" dirty="0"/>
              <a:t>]</a:t>
            </a:r>
            <a:r>
              <a:rPr lang="el-GR" baseline="-25000" dirty="0"/>
              <a:t>Ο</a:t>
            </a:r>
            <a:r>
              <a:rPr lang="el-GR" dirty="0"/>
              <a:t> -</a:t>
            </a:r>
          </a:p>
          <a:p>
            <a:pPr lvl="1"/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7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Πληροφορίες στο λεξικό… τι;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687" y="2079256"/>
            <a:ext cx="7112889" cy="375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/>
              <a:t>Παράδειγμα</a:t>
            </a:r>
            <a:r>
              <a:rPr lang="el-GR" b="1" dirty="0"/>
              <a:t>: το λήμμα του επιθήματος «-</a:t>
            </a:r>
            <a:r>
              <a:rPr lang="el-GR" b="1" dirty="0" err="1"/>
              <a:t>αρ</a:t>
            </a:r>
            <a:r>
              <a:rPr lang="el-GR" b="1" dirty="0"/>
              <a:t>(ω)»</a:t>
            </a:r>
            <a:endParaRPr lang="en-US" b="1" dirty="0"/>
          </a:p>
          <a:p>
            <a:endParaRPr lang="en-US" dirty="0"/>
          </a:p>
          <a:p>
            <a:pPr marL="265113" indent="-265113">
              <a:buFont typeface="Wingdings" panose="05000000000000000000" pitchFamily="2" charset="2"/>
              <a:buChar char="ü"/>
            </a:pPr>
            <a:r>
              <a:rPr lang="el-GR" sz="1900" dirty="0"/>
              <a:t>Συντακτικές πληροφορίες</a:t>
            </a:r>
          </a:p>
          <a:p>
            <a:pPr lvl="1"/>
            <a:r>
              <a:rPr lang="el-GR" dirty="0"/>
              <a:t>Μεταβατικά και αμετάβατα ρήματα</a:t>
            </a:r>
          </a:p>
          <a:p>
            <a:pPr marL="265113" indent="-265113">
              <a:buFont typeface="Wingdings" panose="05000000000000000000" pitchFamily="2" charset="2"/>
              <a:buChar char="ü"/>
            </a:pPr>
            <a:r>
              <a:rPr lang="el-GR" sz="1900" dirty="0"/>
              <a:t>Σημασιολογικές πληροφορίες</a:t>
            </a:r>
          </a:p>
          <a:p>
            <a:pPr lvl="1" algn="just"/>
            <a:r>
              <a:rPr lang="el-GR" dirty="0"/>
              <a:t>το υποκείμενο του ρήματος συνήθως εκτελεί την ενέργεια που συνεπάγεται η πρωτότυπη λέξη</a:t>
            </a:r>
          </a:p>
          <a:p>
            <a:pPr marL="265113" indent="-265113">
              <a:buFont typeface="Wingdings" panose="05000000000000000000" pitchFamily="2" charset="2"/>
              <a:buChar char="ü"/>
            </a:pPr>
            <a:r>
              <a:rPr lang="el-GR" sz="1900" dirty="0"/>
              <a:t>Διακριτικά χαρακτηριστικά</a:t>
            </a:r>
          </a:p>
          <a:p>
            <a:pPr lvl="1"/>
            <a:r>
              <a:rPr lang="el-GR" dirty="0"/>
              <a:t>Θέμα</a:t>
            </a:r>
            <a:r>
              <a:rPr lang="el-GR" baseline="-25000" dirty="0"/>
              <a:t>[+ξενικό]</a:t>
            </a:r>
            <a:r>
              <a:rPr lang="el-GR" dirty="0"/>
              <a:t>]</a:t>
            </a:r>
            <a:r>
              <a:rPr lang="el-GR" baseline="-25000" dirty="0"/>
              <a:t>Ο</a:t>
            </a:r>
            <a:r>
              <a:rPr lang="el-GR" dirty="0"/>
              <a:t> -</a:t>
            </a:r>
          </a:p>
          <a:p>
            <a:pPr marL="342900" lvl="1" indent="0">
              <a:buNone/>
            </a:pPr>
            <a:endParaRPr lang="el-GR" b="1" dirty="0"/>
          </a:p>
          <a:p>
            <a:pPr lvl="1"/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Πληροφορίες στο λεξικό… πού; 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079256"/>
            <a:ext cx="7176897" cy="40167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Αν στο λεξικό τοποθετούνται μόνο οι υπαρκτές λέξεις, τότε πού τοποθετούνται οι </a:t>
            </a:r>
            <a:r>
              <a:rPr lang="el-GR" u="sng" dirty="0">
                <a:solidFill>
                  <a:schemeClr val="tx2"/>
                </a:solidFill>
              </a:rPr>
              <a:t>πιθανές</a:t>
            </a:r>
            <a:r>
              <a:rPr lang="el-GR" dirty="0"/>
              <a:t>; 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π.χ. - Το ρήμα </a:t>
            </a:r>
            <a:r>
              <a:rPr lang="el-GR" i="1" dirty="0"/>
              <a:t>στοχεύω</a:t>
            </a:r>
            <a:r>
              <a:rPr lang="el-GR" dirty="0"/>
              <a:t> ήταν ανύπαρκτο στα λεξικά, πριν το </a:t>
            </a:r>
            <a:r>
              <a:rPr lang="el-GR" dirty="0" smtClean="0"/>
              <a:t>1998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	- Τα ρήματα με το </a:t>
            </a:r>
            <a:r>
              <a:rPr lang="el-GR" i="1" dirty="0" err="1"/>
              <a:t>σιγο</a:t>
            </a:r>
            <a:r>
              <a:rPr lang="el-GR" dirty="0"/>
              <a:t>- ως πρώτο </a:t>
            </a:r>
            <a:r>
              <a:rPr lang="el-GR" dirty="0" smtClean="0"/>
              <a:t>συνθετικό σπάνια </a:t>
            </a:r>
            <a:endParaRPr lang="el-GR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9707" y="5102163"/>
            <a:ext cx="3963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/>
              <a:t>Τοποθετούνται στο νοητικό λεξικό!!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90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Λεξικοποίηση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l-GR" dirty="0"/>
          </a:p>
          <a:p>
            <a:pPr algn="just"/>
            <a:r>
              <a:rPr lang="el-GR" dirty="0"/>
              <a:t>«</a:t>
            </a:r>
            <a:r>
              <a:rPr lang="el-GR" i="1" dirty="0"/>
              <a:t>Η </a:t>
            </a:r>
            <a:r>
              <a:rPr lang="el-GR" i="1" dirty="0" err="1"/>
              <a:t>λεξικοποίηση</a:t>
            </a:r>
            <a:r>
              <a:rPr lang="el-GR" i="1" dirty="0"/>
              <a:t> είναι μια διαδικασία βάσει της οποίας μία δομή καθίσταται συγχρονικά μη ορατή έτσι ώστε να θεωρείται λεξικό στοιχείο και όχι απόρροια γραμματικών κανόνων και αρχών</a:t>
            </a:r>
            <a:r>
              <a:rPr lang="el-GR" dirty="0"/>
              <a:t>» </a:t>
            </a:r>
          </a:p>
          <a:p>
            <a:pPr marL="0" indent="0" algn="r">
              <a:buNone/>
            </a:pPr>
            <a:r>
              <a:rPr lang="el-GR" dirty="0"/>
              <a:t>					</a:t>
            </a:r>
            <a:r>
              <a:rPr lang="el-GR" sz="1400" dirty="0"/>
              <a:t>Ράλλη (2005: 84)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B81A10F8-057F-4719-B712-1467EF6DB72D}"/>
              </a:ext>
            </a:extLst>
          </p:cNvPr>
          <p:cNvSpPr/>
          <p:nvPr/>
        </p:nvSpPr>
        <p:spPr>
          <a:xfrm>
            <a:off x="960120" y="4029165"/>
            <a:ext cx="4956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 err="1"/>
              <a:t>Λεξικοποίηση</a:t>
            </a:r>
            <a:r>
              <a:rPr lang="el-GR" sz="2000" dirty="0"/>
              <a:t>:</a:t>
            </a:r>
          </a:p>
          <a:p>
            <a:pPr marL="800100" lvl="1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ως προς τη </a:t>
            </a:r>
            <a:r>
              <a:rPr lang="el-GR" sz="2000" i="1" dirty="0"/>
              <a:t>σημασία</a:t>
            </a:r>
            <a:endParaRPr lang="el-GR" sz="2000" dirty="0"/>
          </a:p>
          <a:p>
            <a:pPr marL="800100" lvl="1" indent="-3429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l-GR" sz="2000" dirty="0"/>
              <a:t>ως προς τη </a:t>
            </a:r>
            <a:r>
              <a:rPr lang="el-GR" sz="2000" i="1" dirty="0"/>
              <a:t>δομή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72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Περιπτώσεις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Λεξικοποίησης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l-GR" b="1" dirty="0" err="1"/>
              <a:t>Λεξικοποίηση</a:t>
            </a:r>
            <a:r>
              <a:rPr lang="el-GR" b="1" dirty="0"/>
              <a:t> ως προς τη δομή</a:t>
            </a:r>
          </a:p>
          <a:p>
            <a:pPr marL="0" indent="0">
              <a:buNone/>
            </a:pPr>
            <a:endParaRPr lang="el-GR" dirty="0"/>
          </a:p>
          <a:p>
            <a:pPr lvl="1"/>
            <a:r>
              <a:rPr lang="el-GR" dirty="0"/>
              <a:t>π.χ. </a:t>
            </a:r>
            <a:r>
              <a:rPr lang="el-GR" i="1" dirty="0"/>
              <a:t>κατατίθεμαι &lt; ρίζα θε- + αναδιπλασιασμός </a:t>
            </a:r>
            <a:r>
              <a:rPr lang="el-GR" dirty="0">
                <a:sym typeface="Wingdings"/>
              </a:rPr>
              <a:t></a:t>
            </a:r>
            <a:r>
              <a:rPr lang="el-GR" i="1" dirty="0">
                <a:sym typeface="Wingdings"/>
              </a:rPr>
              <a:t> </a:t>
            </a:r>
            <a:r>
              <a:rPr lang="el-GR" i="1" dirty="0" err="1"/>
              <a:t>τιθε</a:t>
            </a:r>
            <a:endParaRPr lang="el-GR" i="1" dirty="0"/>
          </a:p>
          <a:p>
            <a:pPr lvl="1"/>
            <a:endParaRPr lang="el-GR" i="1" dirty="0"/>
          </a:p>
          <a:p>
            <a:pPr lvl="1"/>
            <a:r>
              <a:rPr lang="el-GR" dirty="0"/>
              <a:t>Ποια τεμάχια του παραδείγματος </a:t>
            </a:r>
            <a:r>
              <a:rPr lang="el-GR" i="1" dirty="0"/>
              <a:t>κατατίθεμαι</a:t>
            </a:r>
            <a:r>
              <a:rPr lang="el-GR" dirty="0"/>
              <a:t> θεωρείτε ότι καταχωρούνται στο λεξικό;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18735" y="48166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l-GR" dirty="0"/>
              <a:t>Το τεμάχιο </a:t>
            </a:r>
            <a:r>
              <a:rPr lang="el-GR" dirty="0" err="1"/>
              <a:t>τιθε</a:t>
            </a:r>
            <a:r>
              <a:rPr lang="el-GR" dirty="0"/>
              <a:t>- ως μόρφημα </a:t>
            </a:r>
          </a:p>
        </p:txBody>
      </p:sp>
    </p:spTree>
    <p:extLst>
      <p:ext uri="{BB962C8B-B14F-4D97-AF65-F5344CB8AC3E}">
        <p14:creationId xmlns:p14="http://schemas.microsoft.com/office/powerpoint/2010/main" val="81068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Περιπτώσεις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Λεξικοποίησης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l-GR" b="1" dirty="0" err="1"/>
              <a:t>Λεξικοποίηση</a:t>
            </a:r>
            <a:r>
              <a:rPr lang="el-GR" b="1" dirty="0"/>
              <a:t> ως προς τη σημασία</a:t>
            </a:r>
            <a:endParaRPr lang="el-GR" dirty="0"/>
          </a:p>
          <a:p>
            <a:endParaRPr lang="el-GR" i="1" dirty="0"/>
          </a:p>
          <a:p>
            <a:pPr lvl="1"/>
            <a:r>
              <a:rPr lang="el-GR" dirty="0"/>
              <a:t>π.χ. </a:t>
            </a:r>
            <a:r>
              <a:rPr lang="el-GR" i="1" dirty="0"/>
              <a:t>εκπομπή «</a:t>
            </a:r>
            <a:r>
              <a:rPr lang="el-GR" dirty="0"/>
              <a:t>πρόγραμμα»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44968" r="17419" b="23032"/>
          <a:stretch/>
        </p:blipFill>
        <p:spPr>
          <a:xfrm>
            <a:off x="822959" y="3267753"/>
            <a:ext cx="7757651" cy="270971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98794" y="3392129"/>
            <a:ext cx="3392129" cy="28021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Περιπτώσεις </a:t>
            </a:r>
            <a:r>
              <a:rPr lang="el-GR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Λεξικοποίησης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 startAt="2"/>
            </a:pPr>
            <a:r>
              <a:rPr lang="el-GR" b="1" dirty="0" err="1"/>
              <a:t>Λεξικοποίηση</a:t>
            </a:r>
            <a:r>
              <a:rPr lang="el-GR" b="1" dirty="0"/>
              <a:t> ως προς τη σημασία</a:t>
            </a:r>
            <a:endParaRPr lang="el-GR" dirty="0"/>
          </a:p>
          <a:p>
            <a:endParaRPr lang="el-GR" i="1" dirty="0"/>
          </a:p>
          <a:p>
            <a:pPr lvl="1"/>
            <a:r>
              <a:rPr lang="el-GR" dirty="0"/>
              <a:t>π.χ. </a:t>
            </a:r>
            <a:r>
              <a:rPr lang="el-GR" sz="1800" i="1" dirty="0"/>
              <a:t>κρασοπατέρας </a:t>
            </a:r>
            <a:r>
              <a:rPr lang="el-GR" sz="1800" dirty="0"/>
              <a:t>«μεγάλος πότης κρασιού»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9161" r="20161" b="28710"/>
          <a:stretch/>
        </p:blipFill>
        <p:spPr>
          <a:xfrm>
            <a:off x="540621" y="3538135"/>
            <a:ext cx="8108475" cy="11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8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7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Δομή μαθήματος  </a:t>
            </a:r>
          </a:p>
        </p:txBody>
      </p:sp>
      <p:sp>
        <p:nvSpPr>
          <p:cNvPr id="3" name="Θέση περιεχομένου 2">
            <a:extLst/>
          </p:cNvPr>
          <p:cNvSpPr>
            <a:spLocks noGrp="1"/>
          </p:cNvSpPr>
          <p:nvPr>
            <p:ph idx="1"/>
          </p:nvPr>
        </p:nvSpPr>
        <p:spPr>
          <a:xfrm>
            <a:off x="822960" y="2172864"/>
            <a:ext cx="7708392" cy="3825600"/>
          </a:xfrm>
        </p:spPr>
        <p:txBody>
          <a:bodyPr>
            <a:normAutofit/>
          </a:bodyPr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sz="1900" dirty="0" smtClean="0"/>
              <a:t>Μορφήματα και Λεξικό </a:t>
            </a:r>
            <a:endParaRPr lang="el-GR" sz="1900" dirty="0"/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l-GR" sz="1900" dirty="0"/>
              <a:t>Δομή και οργάνωση Λεξικού και Νοητικού Λεξικού 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l-GR" sz="1900" dirty="0" err="1" smtClean="0"/>
              <a:t>Λεξικοποίηση</a:t>
            </a:r>
            <a:r>
              <a:rPr lang="el-GR" sz="1900" dirty="0" smtClean="0"/>
              <a:t> </a:t>
            </a:r>
            <a:endParaRPr lang="el-GR" sz="1900" dirty="0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l-GR" sz="1900" dirty="0"/>
              <a:t>Λέξη και σημασία</a:t>
            </a:r>
          </a:p>
          <a:p>
            <a:pPr marL="265113" lvl="0" indent="-265113">
              <a:buFont typeface="Arial" panose="020B0604020202020204" pitchFamily="34" charset="0"/>
              <a:buChar char="•"/>
            </a:pPr>
            <a:r>
              <a:rPr lang="el-GR" sz="1900" dirty="0" smtClean="0"/>
              <a:t>Παραγωγικότητα</a:t>
            </a:r>
            <a:r>
              <a:rPr lang="el-GR" sz="1900" dirty="0"/>
              <a:t>… διαβάθμιση, συγχρονικός χαρακτήρας, δυσκολίες στη διάκρισή της, περιορισμοί παραγωγικότητας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Διαβάθμιση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Η </a:t>
            </a:r>
            <a:r>
              <a:rPr lang="el-GR" b="1" dirty="0" err="1"/>
              <a:t>Λεξικοποίηση</a:t>
            </a:r>
            <a:r>
              <a:rPr lang="el-GR" b="1" dirty="0"/>
              <a:t> υπόκειται σε διαβάθμιση</a:t>
            </a:r>
          </a:p>
          <a:p>
            <a:pPr marL="188913" indent="0">
              <a:buNone/>
            </a:pPr>
            <a:r>
              <a:rPr lang="el-GR" b="1" u="sng" dirty="0"/>
              <a:t>1. Δομή </a:t>
            </a:r>
          </a:p>
          <a:p>
            <a:pPr marL="0" indent="0">
              <a:buNone/>
            </a:pPr>
            <a:endParaRPr lang="el-GR" dirty="0"/>
          </a:p>
          <a:p>
            <a:pPr lvl="1"/>
            <a:r>
              <a:rPr lang="el-GR" dirty="0"/>
              <a:t>π.χ. </a:t>
            </a:r>
            <a:r>
              <a:rPr lang="el-GR" i="1" dirty="0"/>
              <a:t>διατίθεμαι </a:t>
            </a:r>
          </a:p>
          <a:p>
            <a:pPr marL="801688" lvl="1" indent="-42863">
              <a:buNone/>
            </a:pPr>
            <a:r>
              <a:rPr lang="el-GR" i="1" dirty="0" err="1"/>
              <a:t>τρέχα</a:t>
            </a:r>
            <a:r>
              <a:rPr lang="el-GR" i="1" dirty="0"/>
              <a:t> γύρευε</a:t>
            </a:r>
          </a:p>
          <a:p>
            <a:pPr marL="801688" lvl="1" indent="-42863">
              <a:buNone/>
            </a:pPr>
            <a:r>
              <a:rPr lang="el-GR" sz="1800" i="1" dirty="0"/>
              <a:t>εν πάση </a:t>
            </a:r>
            <a:r>
              <a:rPr lang="el-GR" sz="1800" i="1" dirty="0" err="1"/>
              <a:t>περιπτώσει</a:t>
            </a:r>
            <a:endParaRPr lang="el-GR" sz="1800" i="1" dirty="0"/>
          </a:p>
          <a:p>
            <a:pPr marL="801688" lvl="1" indent="-42863">
              <a:buNone/>
            </a:pPr>
            <a:r>
              <a:rPr lang="el-GR" i="1" dirty="0"/>
              <a:t>πέρα βρέχει</a:t>
            </a:r>
          </a:p>
          <a:p>
            <a:pPr marL="801688" lvl="1" indent="0">
              <a:buNone/>
            </a:pP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8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Διαβάθμιση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Η </a:t>
            </a:r>
            <a:r>
              <a:rPr lang="el-GR" b="1" dirty="0" err="1"/>
              <a:t>Λεξικοποίηση</a:t>
            </a:r>
            <a:r>
              <a:rPr lang="el-GR" b="1" dirty="0"/>
              <a:t> υπόκειται σε διαβάθμιση</a:t>
            </a:r>
          </a:p>
          <a:p>
            <a:pPr marL="233363" indent="0">
              <a:buNone/>
            </a:pPr>
            <a:r>
              <a:rPr lang="el-GR" b="1" u="sng" dirty="0"/>
              <a:t>2. Σημασία</a:t>
            </a:r>
          </a:p>
          <a:p>
            <a:pPr marL="0" indent="0">
              <a:buNone/>
            </a:pPr>
            <a:endParaRPr lang="el-GR" dirty="0"/>
          </a:p>
          <a:p>
            <a:pPr lvl="1"/>
            <a:r>
              <a:rPr lang="el-GR" dirty="0"/>
              <a:t>π.χ. </a:t>
            </a:r>
            <a:r>
              <a:rPr lang="el-GR" i="1" dirty="0"/>
              <a:t>ανεμογκάστρι</a:t>
            </a:r>
          </a:p>
          <a:p>
            <a:pPr marL="801688" lvl="3" indent="0">
              <a:buNone/>
            </a:pPr>
            <a:r>
              <a:rPr lang="el-GR" sz="1800" i="1" dirty="0"/>
              <a:t>αρχαιοδίφης</a:t>
            </a:r>
            <a:endParaRPr lang="en-US" sz="1800" dirty="0"/>
          </a:p>
          <a:p>
            <a:pPr marL="801688" lvl="3" indent="0">
              <a:buNone/>
            </a:pPr>
            <a:r>
              <a:rPr lang="el-GR" sz="1800" i="1" dirty="0"/>
              <a:t>καραβοτσακίζομαι</a:t>
            </a:r>
            <a:endParaRPr lang="el-GR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6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3" t="59161" r="20617" b="28710"/>
          <a:stretch/>
        </p:blipFill>
        <p:spPr>
          <a:xfrm>
            <a:off x="309255" y="619433"/>
            <a:ext cx="8388957" cy="11798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9161" r="17097" b="20968"/>
          <a:stretch/>
        </p:blipFill>
        <p:spPr>
          <a:xfrm>
            <a:off x="302319" y="3598607"/>
            <a:ext cx="8388957" cy="179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58645" r="24677" b="33613"/>
          <a:stretch/>
        </p:blipFill>
        <p:spPr>
          <a:xfrm>
            <a:off x="302319" y="2293374"/>
            <a:ext cx="8382021" cy="8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7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Επίδραση με τη μορφολογία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Μερικές λεξικοποιήσεις </a:t>
            </a:r>
            <a:r>
              <a:rPr lang="el-GR" dirty="0" err="1"/>
              <a:t>επαναναλύονται</a:t>
            </a:r>
            <a:r>
              <a:rPr lang="el-GR" dirty="0"/>
              <a:t> σε μορφολογικές δομές ή υπόκεινται σε μορφολογική ανάλυση (κλίση, παραγωγή): </a:t>
            </a:r>
          </a:p>
          <a:p>
            <a:pPr marL="0" indent="0">
              <a:buNone/>
            </a:pPr>
            <a:endParaRPr lang="el-GR" dirty="0"/>
          </a:p>
          <a:p>
            <a:pPr lvl="1"/>
            <a:r>
              <a:rPr lang="el-GR" i="1" dirty="0"/>
              <a:t>π.χ. ξερόλας (ξερόλες, ξερόλα, </a:t>
            </a:r>
            <a:r>
              <a:rPr lang="el-GR" i="1" dirty="0" err="1"/>
              <a:t>ξερολισμός</a:t>
            </a:r>
            <a:r>
              <a:rPr lang="mr-IN" i="1" dirty="0"/>
              <a:t>…</a:t>
            </a:r>
            <a:r>
              <a:rPr lang="el-GR" i="1" dirty="0"/>
              <a:t>)</a:t>
            </a:r>
            <a:endParaRPr lang="el-GR" dirty="0"/>
          </a:p>
          <a:p>
            <a:pPr marL="801688" lvl="3" indent="0">
              <a:buNone/>
            </a:pPr>
            <a:r>
              <a:rPr lang="el-GR" sz="1800" i="1" dirty="0"/>
              <a:t>καθωσπρεπισμός (καθωσπρεπισμού, καθωσπρεπισμοί</a:t>
            </a:r>
            <a:r>
              <a:rPr lang="mr-IN" sz="1800" i="1" dirty="0"/>
              <a:t>…</a:t>
            </a:r>
            <a:r>
              <a:rPr lang="el-GR" sz="1800" i="1" dirty="0"/>
              <a:t>)</a:t>
            </a:r>
          </a:p>
          <a:p>
            <a:pPr marL="33338" lvl="3" indent="0">
              <a:buNone/>
            </a:pPr>
            <a:endParaRPr lang="el-GR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9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Επίδραση με τη μορφολογία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Τι </a:t>
            </a:r>
            <a:r>
              <a:rPr lang="el-GR" b="1" dirty="0"/>
              <a:t>περιέχει τελικά το νοητικό λεξικό;</a:t>
            </a:r>
          </a:p>
          <a:p>
            <a:pPr marL="0" indent="0">
              <a:buNone/>
            </a:pPr>
            <a:endParaRPr lang="el-GR" b="1" dirty="0"/>
          </a:p>
          <a:p>
            <a:pPr marL="534590" indent="-342900">
              <a:buFont typeface="Wingdings" charset="2"/>
              <a:buChar char="§"/>
            </a:pPr>
            <a:r>
              <a:rPr lang="el-GR" dirty="0"/>
              <a:t>μορφήματα</a:t>
            </a:r>
          </a:p>
          <a:p>
            <a:pPr marL="534590" indent="-342900">
              <a:buFont typeface="Wingdings" charset="2"/>
              <a:buChar char="§"/>
            </a:pPr>
            <a:r>
              <a:rPr lang="el-GR" dirty="0" err="1"/>
              <a:t>λεξικοποιημένες</a:t>
            </a:r>
            <a:r>
              <a:rPr lang="el-GR" dirty="0"/>
              <a:t> δομές</a:t>
            </a:r>
          </a:p>
          <a:p>
            <a:pPr marL="534590" indent="-342900">
              <a:buFont typeface="Wingdings" charset="2"/>
              <a:buChar char="§"/>
            </a:pPr>
            <a:r>
              <a:rPr lang="el-GR" dirty="0"/>
              <a:t>πλεοναστικούς κανόνες: (α) </a:t>
            </a:r>
            <a:r>
              <a:rPr lang="el-GR" dirty="0" err="1"/>
              <a:t>μορφολεξικοί</a:t>
            </a:r>
            <a:r>
              <a:rPr lang="el-GR" dirty="0"/>
              <a:t>, (β) μεταπλαστικοί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4684" y="4722426"/>
            <a:ext cx="8082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charset="2"/>
              <a:buChar char="ü"/>
            </a:pPr>
            <a:r>
              <a:rPr lang="el-GR" dirty="0"/>
              <a:t>Άρα, αναθεωρούμε τον πίνακα (διαφ. </a:t>
            </a:r>
            <a:r>
              <a:rPr lang="el-GR" dirty="0" smtClean="0"/>
              <a:t>5), </a:t>
            </a:r>
            <a:r>
              <a:rPr lang="el-GR" dirty="0"/>
              <a:t>αφαιρώντας την λεξική δομή, </a:t>
            </a:r>
          </a:p>
          <a:p>
            <a:pPr algn="ctr"/>
            <a:r>
              <a:rPr lang="el-GR" dirty="0"/>
              <a:t>η οποία εντάσσεται πλέον στον τομέα της γραμματικής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0" t="36222" r="15556" b="31778"/>
          <a:stretch/>
        </p:blipFill>
        <p:spPr>
          <a:xfrm>
            <a:off x="5261066" y="1845734"/>
            <a:ext cx="326571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7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Λέξη και σημασία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tx2"/>
                </a:solidFill>
              </a:rPr>
              <a:t> Πώς</a:t>
            </a:r>
            <a:r>
              <a:rPr lang="el-GR" b="1" dirty="0"/>
              <a:t> χτίζεται η σημασία μιας λέξης;</a:t>
            </a:r>
          </a:p>
          <a:p>
            <a:pPr marL="342900" lvl="1" indent="-342900" algn="just">
              <a:spcBef>
                <a:spcPts val="750"/>
              </a:spcBef>
              <a:buFont typeface="Wingdings" panose="05000000000000000000" pitchFamily="2" charset="2"/>
              <a:buChar char="ü"/>
            </a:pPr>
            <a:endParaRPr lang="el-GR" sz="2000" dirty="0"/>
          </a:p>
          <a:p>
            <a:pPr marL="373856" lvl="1" indent="0" algn="just">
              <a:spcBef>
                <a:spcPts val="750"/>
              </a:spcBef>
              <a:buNone/>
            </a:pPr>
            <a:r>
              <a:rPr lang="el-GR" sz="2000" dirty="0"/>
              <a:t>π.χ. </a:t>
            </a:r>
            <a:r>
              <a:rPr lang="el-GR" sz="2000" i="1" dirty="0"/>
              <a:t>χορευτής, χορεύω, χορός  </a:t>
            </a:r>
          </a:p>
          <a:p>
            <a:pPr marL="716756" lvl="1" indent="-342900" algn="just">
              <a:spcBef>
                <a:spcPts val="750"/>
              </a:spcBef>
            </a:pPr>
            <a:r>
              <a:rPr lang="el-GR" sz="2000" i="1" dirty="0"/>
              <a:t>Ένας χορευτής είναι αυτός (-της) που εκτελεί την πράξη (-ευ-) του χορού (</a:t>
            </a:r>
            <a:r>
              <a:rPr lang="el-GR" sz="2000" i="1" dirty="0" err="1"/>
              <a:t>χορ</a:t>
            </a:r>
            <a:r>
              <a:rPr lang="el-GR" sz="2000" i="1" dirty="0"/>
              <a:t>-)</a:t>
            </a:r>
          </a:p>
          <a:p>
            <a:pPr marL="0" indent="0" algn="just">
              <a:buNone/>
            </a:pPr>
            <a:r>
              <a:rPr lang="el-GR" dirty="0"/>
              <a:t>Από τις σημασίες των επιμέρους συστατικών, το ίδιο και στα σύνθετα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l-G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l-GR" dirty="0"/>
              <a:t>Οι λέξεις είναι σημασιολογικά δομημένες, παρατήρηση που ανάγεται ήδη στον 5</a:t>
            </a:r>
            <a:r>
              <a:rPr lang="el-GR" baseline="30000" dirty="0"/>
              <a:t>ο</a:t>
            </a:r>
            <a:r>
              <a:rPr lang="el-GR" dirty="0"/>
              <a:t> π.Χ. αιώνα (βλ. Ινδό γραμματικό P</a:t>
            </a:r>
            <a:r>
              <a:rPr lang="en-US" dirty="0"/>
              <a:t>a</a:t>
            </a:r>
            <a:r>
              <a:rPr lang="el-GR" dirty="0" err="1"/>
              <a:t>ṇiṇi</a:t>
            </a:r>
            <a:r>
              <a:rPr lang="el-GR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1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Λέξη και σημασία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701609" cy="4451827"/>
          </a:xfrm>
        </p:spPr>
        <p:txBody>
          <a:bodyPr>
            <a:norm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l-GR" b="1" dirty="0"/>
              <a:t>Σημασιολογικά δομημένες</a:t>
            </a:r>
            <a:r>
              <a:rPr lang="el-GR" dirty="0"/>
              <a:t>: λέξεις που έχουν προβλέψιμη σημασία από τα επιμέρους συστατικά </a:t>
            </a:r>
          </a:p>
          <a:p>
            <a:pPr marL="277813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dirty="0"/>
              <a:t>(1α) </a:t>
            </a:r>
            <a:r>
              <a:rPr lang="el-GR" i="1" dirty="0" smtClean="0"/>
              <a:t>ασφαλιστής</a:t>
            </a:r>
            <a:endParaRPr lang="el-GR" i="1" dirty="0"/>
          </a:p>
          <a:p>
            <a:pPr marL="277813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l-GR" dirty="0"/>
              <a:t>(1β) </a:t>
            </a:r>
            <a:r>
              <a:rPr lang="el-GR" i="1" dirty="0"/>
              <a:t>μαχαιροπίρουνα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l-GR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l-GR" b="1" dirty="0"/>
              <a:t>Σημασιολογικά αδιαφανείς</a:t>
            </a:r>
            <a:r>
              <a:rPr lang="el-GR" dirty="0"/>
              <a:t>: λέξεις που ΔΕΝ έχουν προβλέψιμη σημασία από τα επιμέρους συστατικά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l-GR" dirty="0"/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l-GR" dirty="0"/>
              <a:t>* Διαβάθμιση αδιαφάνειας </a:t>
            </a:r>
          </a:p>
          <a:p>
            <a:pPr marL="277813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l-GR" dirty="0"/>
              <a:t>(2α) </a:t>
            </a:r>
            <a:r>
              <a:rPr lang="el-GR" i="1" dirty="0"/>
              <a:t>συκοφαντία </a:t>
            </a:r>
          </a:p>
          <a:p>
            <a:pPr marL="277813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el-GR" dirty="0"/>
              <a:t>(2β) </a:t>
            </a:r>
            <a:r>
              <a:rPr lang="el-GR" i="1" dirty="0"/>
              <a:t>ανοικτοχέρης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58697" y="4645742"/>
            <a:ext cx="2536722" cy="75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(3α) </a:t>
            </a:r>
            <a:r>
              <a:rPr lang="el-G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ανεμοδαρμένος</a:t>
            </a:r>
          </a:p>
          <a:p>
            <a:pPr lvl="0"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(3β) </a:t>
            </a:r>
            <a:r>
              <a:rPr lang="el-GR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επιπόλαιος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2826" y="5524569"/>
            <a:ext cx="6164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charset="0"/>
              <a:buChar char="•"/>
            </a:pPr>
            <a:r>
              <a:rPr lang="el-GR" dirty="0">
                <a:solidFill>
                  <a:schemeClr val="accent6"/>
                </a:solidFill>
              </a:rPr>
              <a:t>Τα κριτήρια για το βαθμό αδιαφάνειας δεν είναι σαφή και διαφέρουν από ομιλητή σε ομιλητή!!</a:t>
            </a:r>
          </a:p>
        </p:txBody>
      </p:sp>
    </p:spTree>
    <p:extLst>
      <p:ext uri="{BB962C8B-B14F-4D97-AF65-F5344CB8AC3E}">
        <p14:creationId xmlns:p14="http://schemas.microsoft.com/office/powerpoint/2010/main" val="18700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Δυσκολίες στον εντοπισμό της σημασίας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342900" indent="-342900">
              <a:buFont typeface="+mj-lt"/>
              <a:buAutoNum type="arabicPeriod"/>
            </a:pPr>
            <a:r>
              <a:rPr lang="el-GR" b="1" dirty="0"/>
              <a:t>Μεταφορά</a:t>
            </a:r>
          </a:p>
          <a:p>
            <a:pPr lvl="1"/>
            <a:r>
              <a:rPr lang="el-GR" i="1" dirty="0" smtClean="0"/>
              <a:t>καρυδότσουφλο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endParaRPr lang="el-GR" dirty="0"/>
          </a:p>
          <a:p>
            <a:pPr marL="342900" indent="-342900">
              <a:buFont typeface="+mj-lt"/>
              <a:buAutoNum type="arabicPeriod" startAt="2"/>
            </a:pPr>
            <a:r>
              <a:rPr lang="el-GR" b="1" dirty="0"/>
              <a:t>Δόμηση πάνω σε μη υπαρκτή αλλά πιθανή λέξη</a:t>
            </a:r>
          </a:p>
          <a:p>
            <a:pPr lvl="1"/>
            <a:r>
              <a:rPr lang="el-GR" i="1" dirty="0"/>
              <a:t>αφύλακτος &lt; *</a:t>
            </a:r>
            <a:r>
              <a:rPr lang="el-GR" i="1" dirty="0" err="1"/>
              <a:t>φυλακτός</a:t>
            </a:r>
            <a:endParaRPr lang="el-GR" i="1" dirty="0"/>
          </a:p>
          <a:p>
            <a:pPr lvl="1"/>
            <a:r>
              <a:rPr lang="el-GR" i="1" dirty="0"/>
              <a:t>αχρείαστος &lt; *</a:t>
            </a:r>
            <a:r>
              <a:rPr lang="el-GR" i="1" dirty="0" err="1"/>
              <a:t>χρειαστός</a:t>
            </a:r>
            <a:r>
              <a:rPr lang="el-GR" i="1" dirty="0"/>
              <a:t> </a:t>
            </a:r>
            <a:endParaRPr lang="el-GR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t="58573" r="18795" b="27206"/>
          <a:stretch/>
        </p:blipFill>
        <p:spPr>
          <a:xfrm>
            <a:off x="1117599" y="3193143"/>
            <a:ext cx="7422751" cy="117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1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Δυσκολίες στον εντοπισμό της σημασίας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Περιπτώσεις δομικών παράδοξων (</a:t>
            </a:r>
            <a:r>
              <a:rPr lang="en-US" b="1" dirty="0"/>
              <a:t>bracketing paradoxes</a:t>
            </a:r>
            <a:r>
              <a:rPr lang="el-GR" b="1" dirty="0"/>
              <a:t>)</a:t>
            </a:r>
          </a:p>
          <a:p>
            <a:pPr marL="0" indent="0">
              <a:buNone/>
            </a:pPr>
            <a:endParaRPr lang="el-GR" b="1" dirty="0"/>
          </a:p>
          <a:p>
            <a:pPr algn="just"/>
            <a:r>
              <a:rPr lang="el-GR" dirty="0"/>
              <a:t>Η σημασία μπορεί να συντίθεται με ένα τρόπο και η δομή να ακολουθεί κάποιον άλλο</a:t>
            </a:r>
          </a:p>
          <a:p>
            <a:endParaRPr lang="el-GR" dirty="0"/>
          </a:p>
          <a:p>
            <a:pPr lvl="1"/>
            <a:r>
              <a:rPr lang="el-GR" sz="2000" i="1" dirty="0"/>
              <a:t>απαράδεκτος  </a:t>
            </a:r>
            <a:r>
              <a:rPr lang="en-US" sz="2000" i="1" dirty="0" smtClean="0"/>
              <a:t>vs </a:t>
            </a:r>
            <a:r>
              <a:rPr lang="el-GR" sz="2000" i="1" dirty="0"/>
              <a:t>παραδεκτός</a:t>
            </a:r>
          </a:p>
          <a:p>
            <a:pPr lvl="1"/>
            <a:r>
              <a:rPr lang="el-GR" sz="2000" i="1" dirty="0"/>
              <a:t>άγνωστος </a:t>
            </a:r>
            <a:r>
              <a:rPr lang="en-US" sz="2000" i="1" dirty="0"/>
              <a:t>vs </a:t>
            </a:r>
            <a:r>
              <a:rPr lang="el-GR" sz="2000" i="1" dirty="0"/>
              <a:t>γνωστός</a:t>
            </a:r>
          </a:p>
          <a:p>
            <a:pPr lvl="1"/>
            <a:r>
              <a:rPr lang="el-GR" sz="2000" i="1" dirty="0"/>
              <a:t>αφύλακτος</a:t>
            </a:r>
            <a:r>
              <a:rPr lang="en-US" sz="2000" i="1" dirty="0"/>
              <a:t>   vs </a:t>
            </a:r>
            <a:r>
              <a:rPr lang="el-GR" sz="2000" i="1" dirty="0"/>
              <a:t> *</a:t>
            </a:r>
            <a:r>
              <a:rPr lang="el-GR" sz="2000" i="1" dirty="0" err="1"/>
              <a:t>φυλακτός</a:t>
            </a:r>
            <a:endParaRPr lang="en-US" sz="2000" dirty="0"/>
          </a:p>
          <a:p>
            <a:pPr lvl="1"/>
            <a:r>
              <a:rPr lang="el-GR" sz="2000" i="1" dirty="0"/>
              <a:t>αχαρακτήριστος</a:t>
            </a:r>
            <a:r>
              <a:rPr lang="en-US" sz="2000" i="1" dirty="0"/>
              <a:t>  vs</a:t>
            </a:r>
            <a:r>
              <a:rPr lang="el-GR" sz="2000" i="1" dirty="0"/>
              <a:t> *</a:t>
            </a:r>
            <a:r>
              <a:rPr lang="el-GR" sz="2000" i="1" dirty="0" err="1"/>
              <a:t>χαρακτηριστός</a:t>
            </a:r>
            <a:r>
              <a:rPr lang="en-US" sz="2000" i="1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E48C64-5364-4060-8928-FC052E77C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39F791B-8515-4F50-9D32-45DD7676C0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66A6F95-73C3-44EC-9D80-3131D2D868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xmlns="" id="{31A06FCB-70B3-467B-844D-FDD1C3170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5499" y="4550229"/>
            <a:ext cx="8181805" cy="10576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Παραγωγικότητα 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(Productivity)</a:t>
            </a:r>
            <a:endParaRPr lang="en-US" sz="3300" b="1" i="0" u="none" strike="noStrike" spc="-5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2" y="640080"/>
            <a:ext cx="6995603" cy="360273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C4389EDA-ED4B-40B2-833A-12EA658E70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814" y="5618770"/>
            <a:ext cx="78867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E490EF7B-4973-4D94-B956-D19466CBB3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759BD99A-99E1-4C7A-9BD0-B5BE94D216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7886C9C-DC18-4195-8FD5-A50AA931D419}" type="slidenum">
              <a:rPr lang="en-US" smtClean="0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Λεξικό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b="1" dirty="0"/>
              <a:t>Πού βρίσκονται καταχωρισμένα τα μορφήματα και οι μορφολογικά απλές λέξεις;</a:t>
            </a:r>
          </a:p>
          <a:p>
            <a:pPr marL="0" indent="0">
              <a:buNone/>
            </a:pPr>
            <a:endParaRPr lang="el-GR" b="1" dirty="0"/>
          </a:p>
          <a:p>
            <a:pPr marL="582613" indent="-219075" algn="just"/>
            <a:r>
              <a:rPr lang="el-GR" dirty="0"/>
              <a:t>Σε ένα λεξικό που δεν μοιάζει με το γνωστό χρηστικό λεξικό </a:t>
            </a:r>
            <a:r>
              <a:rPr lang="el-GR" dirty="0">
                <a:sym typeface="Wingdings"/>
              </a:rPr>
              <a:t> ΝΟΗΤΙΚΟ ΛΕΞΙΚΟ</a:t>
            </a:r>
            <a:endParaRPr lang="en-US" dirty="0"/>
          </a:p>
          <a:p>
            <a:pPr marL="582613" indent="-219075" algn="just"/>
            <a:endParaRPr lang="en-US" dirty="0"/>
          </a:p>
          <a:p>
            <a:pPr marL="582613" lvl="1" indent="-219075" algn="just"/>
            <a:r>
              <a:rPr lang="el-GR" dirty="0"/>
              <a:t>αφού δεν περιέχει μόνο τις δόκιμες λέξεις, αλλά και τις πιθανές </a:t>
            </a:r>
            <a:endParaRPr lang="en-US" dirty="0"/>
          </a:p>
          <a:p>
            <a:pPr marL="582613" lvl="1" indent="-219075" algn="just"/>
            <a:r>
              <a:rPr lang="el-GR" dirty="0"/>
              <a:t>τα λήμματά του δεν έχουν αλφαβητική οργάνωση και περιέχουν πολλές πληροφορίες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2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Τι σημαίνει παραγωγικότητα στο σχηματισμό λέξεων;</a:t>
            </a:r>
          </a:p>
          <a:p>
            <a:pPr algn="just"/>
            <a:r>
              <a:rPr lang="el-GR" b="1" u="sng" dirty="0">
                <a:solidFill>
                  <a:schemeClr val="accent3"/>
                </a:solidFill>
              </a:rPr>
              <a:t>Παραγωγικότητα</a:t>
            </a:r>
            <a:r>
              <a:rPr lang="el-GR" dirty="0"/>
              <a:t> είναι «</a:t>
            </a:r>
            <a:r>
              <a:rPr lang="el-GR" i="1" dirty="0"/>
              <a:t>η ιδιότητα μίας γλώσσας να δημιουργεί νέα στοιχεία</a:t>
            </a:r>
            <a:r>
              <a:rPr lang="el-GR" dirty="0"/>
              <a:t>» (</a:t>
            </a:r>
            <a:r>
              <a:rPr lang="en-US" dirty="0" err="1"/>
              <a:t>Hockett</a:t>
            </a:r>
            <a:r>
              <a:rPr lang="en-US" dirty="0"/>
              <a:t> 1958: 575</a:t>
            </a:r>
            <a:r>
              <a:rPr lang="el-GR" dirty="0"/>
              <a:t>)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Ως </a:t>
            </a:r>
            <a:r>
              <a:rPr lang="el-GR" dirty="0" err="1"/>
              <a:t>παραγωγικο</a:t>
            </a:r>
            <a:r>
              <a:rPr lang="el-GR" dirty="0"/>
              <a:t>́ ορίζεται καθετί που μπορεί να χρησιμοποιηθεί για να </a:t>
            </a:r>
            <a:r>
              <a:rPr lang="el-GR" b="1" dirty="0"/>
              <a:t>παράγει νέους τύπους στη γλώσσα </a:t>
            </a:r>
            <a:r>
              <a:rPr lang="el-GR" dirty="0"/>
              <a:t>(</a:t>
            </a:r>
            <a:r>
              <a:rPr lang="el-GR" dirty="0" err="1"/>
              <a:t>Bauer</a:t>
            </a:r>
            <a:r>
              <a:rPr lang="el-GR" dirty="0"/>
              <a:t> 1988) </a:t>
            </a:r>
            <a:endParaRPr lang="en-US" dirty="0"/>
          </a:p>
          <a:p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l-GR" dirty="0"/>
              <a:t> Η ευκολία στη δημιουργία στοιχείων, που στηρίζεται στην έλλειψη περιορισμών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2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Παραγωγικότητα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/>
              <a:t>Προσοχή στη μετάφραση</a:t>
            </a:r>
            <a:r>
              <a:rPr lang="en-US" dirty="0"/>
              <a:t> (!)</a:t>
            </a: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pPr marL="535781" algn="just"/>
            <a:r>
              <a:rPr lang="en-US" b="1" i="1" dirty="0">
                <a:solidFill>
                  <a:schemeClr val="tx2">
                    <a:lumMod val="90000"/>
                  </a:schemeClr>
                </a:solidFill>
              </a:rPr>
              <a:t>production</a:t>
            </a:r>
            <a:r>
              <a:rPr lang="el-GR" dirty="0"/>
              <a:t> «παραγωγή, η δημιουργία αντικειμένων, οικονομικών αγαθών και υπηρεσιών με την ανθρώπινη εργασία και με τα διαθέσιμα φυσικά ή τεχνικά μέσα ΚΑΙ το σύνολο των αντικειμένων, αγαθών κτλ. που δημιουργούνται, κατασκευάζονται, παράγονται σε ορισμένο χρόνο»</a:t>
            </a:r>
          </a:p>
          <a:p>
            <a:pPr marL="535781"/>
            <a:endParaRPr lang="el-GR" dirty="0"/>
          </a:p>
          <a:p>
            <a:pPr marL="535781"/>
            <a:r>
              <a:rPr lang="en-US" b="1" i="1" dirty="0">
                <a:solidFill>
                  <a:schemeClr val="tx2">
                    <a:lumMod val="90000"/>
                  </a:schemeClr>
                </a:solidFill>
              </a:rPr>
              <a:t>productivity</a:t>
            </a:r>
            <a:r>
              <a:rPr lang="el-GR" dirty="0"/>
              <a:t> «παραγωγικότητα, η ικανότητα»</a:t>
            </a:r>
          </a:p>
          <a:p>
            <a:pPr marL="535781"/>
            <a:r>
              <a:rPr lang="el-GR" dirty="0"/>
              <a:t> </a:t>
            </a:r>
          </a:p>
          <a:p>
            <a:pPr marL="535781"/>
            <a:r>
              <a:rPr lang="en-US" b="1" i="1" dirty="0">
                <a:solidFill>
                  <a:schemeClr val="tx2">
                    <a:lumMod val="90000"/>
                  </a:schemeClr>
                </a:solidFill>
              </a:rPr>
              <a:t>derivation </a:t>
            </a:r>
            <a:r>
              <a:rPr lang="el-GR" dirty="0"/>
              <a:t>«παραγωγή, μορφολογική διαδικασία»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5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52330" cy="1450757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παραγωγικότητας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147103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Η παραγωγικότητα αποτελεί </a:t>
            </a:r>
            <a:r>
              <a:rPr lang="el-GR" u="sng" dirty="0" err="1">
                <a:solidFill>
                  <a:schemeClr val="tx2">
                    <a:lumMod val="90000"/>
                  </a:schemeClr>
                </a:solidFill>
              </a:rPr>
              <a:t>διαβαθμίσιμη</a:t>
            </a:r>
            <a:r>
              <a:rPr lang="el-GR" dirty="0"/>
              <a:t> </a:t>
            </a:r>
            <a:r>
              <a:rPr lang="el-GR" dirty="0" smtClean="0"/>
              <a:t>έννοια, </a:t>
            </a:r>
            <a:r>
              <a:rPr lang="el-GR" dirty="0"/>
              <a:t>δηλαδή δεν χρησιμοποιούνται όλα τα μορφολογικά μοτίβα στον ίδιο βαθμό (</a:t>
            </a:r>
            <a:r>
              <a:rPr lang="el-GR" dirty="0" err="1"/>
              <a:t>Booij</a:t>
            </a:r>
            <a:r>
              <a:rPr lang="el-GR" dirty="0"/>
              <a:t> 2005: 68)</a:t>
            </a:r>
          </a:p>
          <a:p>
            <a:pPr algn="just"/>
            <a:endParaRPr lang="el-GR" dirty="0"/>
          </a:p>
          <a:p>
            <a:pPr algn="just"/>
            <a:r>
              <a:rPr lang="el-GR" dirty="0"/>
              <a:t>Είναι έννοια </a:t>
            </a:r>
            <a:r>
              <a:rPr lang="el-GR" u="sng" dirty="0">
                <a:solidFill>
                  <a:schemeClr val="tx2">
                    <a:lumMod val="90000"/>
                  </a:schemeClr>
                </a:solidFill>
              </a:rPr>
              <a:t>συγχρονική</a:t>
            </a:r>
            <a:r>
              <a:rPr lang="el-GR" dirty="0"/>
              <a:t>, δηλαδή ένα στοιχείο </a:t>
            </a:r>
            <a:r>
              <a:rPr lang="el-GR" dirty="0" smtClean="0"/>
              <a:t>μπορεί </a:t>
            </a:r>
            <a:r>
              <a:rPr lang="el-GR" dirty="0"/>
              <a:t>να είναι εξαιρετικά παραγωγικό μία δεδομένη στιγμή, ενώ με το πέρασμα του </a:t>
            </a:r>
            <a:r>
              <a:rPr lang="el-GR" dirty="0" smtClean="0"/>
              <a:t>χρόνου </a:t>
            </a:r>
            <a:r>
              <a:rPr lang="el-GR" dirty="0"/>
              <a:t>να </a:t>
            </a:r>
            <a:r>
              <a:rPr lang="el-GR" dirty="0" smtClean="0"/>
              <a:t>χάσει </a:t>
            </a:r>
            <a:r>
              <a:rPr lang="el-GR" dirty="0"/>
              <a:t>την </a:t>
            </a:r>
            <a:r>
              <a:rPr lang="el-GR" dirty="0" smtClean="0"/>
              <a:t>παραγωγικότητά́ </a:t>
            </a:r>
            <a:r>
              <a:rPr lang="el-GR" dirty="0"/>
              <a:t>του (</a:t>
            </a:r>
            <a:r>
              <a:rPr lang="el-GR" dirty="0" err="1"/>
              <a:t>Bauer</a:t>
            </a:r>
            <a:r>
              <a:rPr lang="el-GR" dirty="0"/>
              <a:t> 1988: 61)</a:t>
            </a:r>
          </a:p>
          <a:p>
            <a:pPr marL="636985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952330" cy="1450757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παραγωγικότητας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147103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Για να </a:t>
            </a:r>
            <a:r>
              <a:rPr lang="el-GR" dirty="0" smtClean="0"/>
              <a:t>υπολογίσουμε </a:t>
            </a:r>
            <a:r>
              <a:rPr lang="el-GR" dirty="0"/>
              <a:t>το </a:t>
            </a:r>
            <a:r>
              <a:rPr lang="el-GR" dirty="0" smtClean="0"/>
              <a:t>βαθμό́ παραγωγικότητας ενός στοιχειού </a:t>
            </a:r>
            <a:r>
              <a:rPr lang="el-GR" dirty="0"/>
              <a:t>σε </a:t>
            </a:r>
            <a:r>
              <a:rPr lang="el-GR" dirty="0" smtClean="0"/>
              <a:t>μια δεδομένη στιγμή </a:t>
            </a:r>
            <a:r>
              <a:rPr lang="el-GR" dirty="0"/>
              <a:t>δεν </a:t>
            </a:r>
            <a:r>
              <a:rPr lang="el-GR" dirty="0" smtClean="0"/>
              <a:t>αρκεί </a:t>
            </a:r>
            <a:r>
              <a:rPr lang="el-GR" dirty="0"/>
              <a:t>να </a:t>
            </a:r>
            <a:r>
              <a:rPr lang="el-GR" dirty="0" smtClean="0"/>
              <a:t>μετρήσουμε </a:t>
            </a:r>
            <a:r>
              <a:rPr lang="el-GR" dirty="0"/>
              <a:t>τους </a:t>
            </a:r>
            <a:r>
              <a:rPr lang="el-GR" dirty="0" smtClean="0"/>
              <a:t>σχηματισμούς </a:t>
            </a:r>
            <a:r>
              <a:rPr lang="el-GR" dirty="0"/>
              <a:t>στους </a:t>
            </a:r>
            <a:r>
              <a:rPr lang="el-GR" dirty="0" smtClean="0"/>
              <a:t>οποίους εντοπίζεται </a:t>
            </a:r>
            <a:r>
              <a:rPr lang="el-GR" dirty="0"/>
              <a:t>(</a:t>
            </a:r>
            <a:r>
              <a:rPr lang="el-GR" dirty="0" err="1"/>
              <a:t>Aronoff</a:t>
            </a:r>
            <a:r>
              <a:rPr lang="el-GR" dirty="0"/>
              <a:t> 1976: 36). </a:t>
            </a:r>
            <a:r>
              <a:rPr lang="el-GR" dirty="0" smtClean="0"/>
              <a:t>Πρέπει </a:t>
            </a:r>
            <a:r>
              <a:rPr lang="el-GR" dirty="0"/>
              <a:t>να </a:t>
            </a:r>
            <a:r>
              <a:rPr lang="el-GR" dirty="0" smtClean="0"/>
              <a:t>λάβουμε υπόψη </a:t>
            </a:r>
            <a:r>
              <a:rPr lang="el-GR" dirty="0"/>
              <a:t>και τους </a:t>
            </a:r>
            <a:r>
              <a:rPr lang="el-GR" dirty="0" smtClean="0"/>
              <a:t>περιορισμούς </a:t>
            </a:r>
            <a:r>
              <a:rPr lang="el-GR" dirty="0"/>
              <a:t>που υπόκεινται </a:t>
            </a:r>
          </a:p>
          <a:p>
            <a:pPr marL="354013" indent="-90488" algn="just"/>
            <a:r>
              <a:rPr lang="el-GR" dirty="0"/>
              <a:t>Π.χ. τα </a:t>
            </a:r>
            <a:r>
              <a:rPr lang="el-GR" b="1" dirty="0" smtClean="0"/>
              <a:t>παραγωγικά επιθήματα </a:t>
            </a:r>
            <a:r>
              <a:rPr lang="el-GR" dirty="0" smtClean="0"/>
              <a:t>υπόκεινται </a:t>
            </a:r>
            <a:r>
              <a:rPr lang="el-GR" dirty="0"/>
              <a:t>σε </a:t>
            </a:r>
            <a:r>
              <a:rPr lang="el-GR" dirty="0" smtClean="0"/>
              <a:t>περιορισμούς σχετικά </a:t>
            </a:r>
            <a:r>
              <a:rPr lang="el-GR" dirty="0"/>
              <a:t>με τη </a:t>
            </a:r>
            <a:r>
              <a:rPr lang="el-GR" dirty="0" smtClean="0"/>
              <a:t>βάση </a:t>
            </a:r>
            <a:r>
              <a:rPr lang="el-GR" dirty="0"/>
              <a:t>την </a:t>
            </a:r>
            <a:r>
              <a:rPr lang="el-GR" dirty="0" smtClean="0"/>
              <a:t>οποία </a:t>
            </a:r>
            <a:r>
              <a:rPr lang="el-GR" dirty="0"/>
              <a:t>θα </a:t>
            </a:r>
            <a:r>
              <a:rPr lang="el-GR" dirty="0" smtClean="0"/>
              <a:t>επιλέξουν. Όσο περισσοτέρους περιορισμούς φέρει </a:t>
            </a:r>
            <a:r>
              <a:rPr lang="el-GR" dirty="0"/>
              <a:t>το </a:t>
            </a:r>
            <a:r>
              <a:rPr lang="el-GR" dirty="0" smtClean="0"/>
              <a:t>επίθημα τόσο λιγότερο παραγωγικό είναι</a:t>
            </a:r>
            <a:endParaRPr lang="el-GR" dirty="0"/>
          </a:p>
          <a:p>
            <a:pPr algn="just"/>
            <a:r>
              <a:rPr lang="el-GR" dirty="0"/>
              <a:t>Η </a:t>
            </a:r>
            <a:r>
              <a:rPr lang="el-GR" dirty="0" smtClean="0"/>
              <a:t>παραγωγικότητα ενός στοιχειού συνδέεται </a:t>
            </a:r>
            <a:r>
              <a:rPr lang="el-GR" b="1" dirty="0"/>
              <a:t>ΚΑΙ</a:t>
            </a:r>
            <a:r>
              <a:rPr lang="el-GR" dirty="0"/>
              <a:t> με τη σημασιολογική του συνάφεια (</a:t>
            </a:r>
            <a:r>
              <a:rPr lang="el-GR" dirty="0" err="1"/>
              <a:t>coherence</a:t>
            </a:r>
            <a:r>
              <a:rPr lang="el-GR" dirty="0"/>
              <a:t>) (</a:t>
            </a:r>
            <a:r>
              <a:rPr lang="el-GR" dirty="0" err="1"/>
              <a:t>Aronoff</a:t>
            </a:r>
            <a:r>
              <a:rPr lang="el-GR" dirty="0"/>
              <a:t> 1976:38). Η </a:t>
            </a:r>
            <a:r>
              <a:rPr lang="el-GR" dirty="0" smtClean="0"/>
              <a:t>συνάφεια σχετίζεται </a:t>
            </a:r>
            <a:r>
              <a:rPr lang="el-GR" dirty="0"/>
              <a:t>με το </a:t>
            </a:r>
            <a:r>
              <a:rPr lang="el-GR" dirty="0" smtClean="0"/>
              <a:t>κατά πόσο κανείς μπορεί </a:t>
            </a:r>
            <a:r>
              <a:rPr lang="el-GR" dirty="0"/>
              <a:t>να </a:t>
            </a:r>
            <a:r>
              <a:rPr lang="el-GR" dirty="0" smtClean="0"/>
              <a:t>προβλέψει </a:t>
            </a:r>
            <a:r>
              <a:rPr lang="el-GR" dirty="0"/>
              <a:t>με </a:t>
            </a:r>
            <a:r>
              <a:rPr lang="el-GR" dirty="0" smtClean="0"/>
              <a:t>ακρίβεια </a:t>
            </a:r>
            <a:r>
              <a:rPr lang="el-GR" dirty="0"/>
              <a:t>τη </a:t>
            </a:r>
            <a:r>
              <a:rPr lang="el-GR" dirty="0" smtClean="0"/>
              <a:t>σημασία </a:t>
            </a:r>
            <a:r>
              <a:rPr lang="el-GR" dirty="0"/>
              <a:t>του νέου σχηματισμού́</a:t>
            </a:r>
          </a:p>
          <a:p>
            <a:pPr marL="979885" indent="-342900" algn="just">
              <a:buFont typeface="+mj-lt"/>
              <a:buAutoNum type="arabicPeriod"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8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Διαβάθμιση</a:t>
            </a:r>
            <a:endParaRPr lang="el-G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b="1" dirty="0"/>
              <a:t>Μια διαδικασία είναι παραγωγική </a:t>
            </a:r>
            <a:r>
              <a:rPr lang="el-GR" b="1" dirty="0">
                <a:solidFill>
                  <a:schemeClr val="tx2">
                    <a:lumMod val="90000"/>
                  </a:schemeClr>
                </a:solidFill>
              </a:rPr>
              <a:t>όταν συγκρίνεται </a:t>
            </a:r>
            <a:r>
              <a:rPr lang="el-GR" b="1" dirty="0"/>
              <a:t>με κάποια άλλη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r>
              <a:rPr lang="el-GR" dirty="0"/>
              <a:t>π.χ. ο σχηματισμός ρημάτων σε </a:t>
            </a:r>
            <a:r>
              <a:rPr lang="el-GR" b="1" i="1" dirty="0"/>
              <a:t>-</a:t>
            </a:r>
            <a:r>
              <a:rPr lang="el-GR" b="1" i="1" dirty="0" err="1"/>
              <a:t>ιζω</a:t>
            </a:r>
            <a:r>
              <a:rPr lang="el-GR" b="1" i="1" dirty="0"/>
              <a:t> </a:t>
            </a:r>
            <a:r>
              <a:rPr lang="en-US" dirty="0"/>
              <a:t>vs</a:t>
            </a:r>
            <a:r>
              <a:rPr lang="el-GR" dirty="0"/>
              <a:t> ρημάτων σε </a:t>
            </a:r>
            <a:r>
              <a:rPr lang="el-GR" b="1" i="1" dirty="0"/>
              <a:t>-</a:t>
            </a:r>
            <a:r>
              <a:rPr lang="el-GR" b="1" i="1" dirty="0" err="1"/>
              <a:t>αινω</a:t>
            </a:r>
            <a:endParaRPr lang="el-GR" dirty="0"/>
          </a:p>
          <a:p>
            <a:pPr lvl="1"/>
            <a:endParaRPr lang="el-GR" dirty="0"/>
          </a:p>
          <a:p>
            <a:pPr marL="685800" lvl="2" indent="184547">
              <a:buNone/>
            </a:pPr>
            <a:r>
              <a:rPr lang="en-US" sz="1800" dirty="0"/>
              <a:t>  o</a:t>
            </a:r>
            <a:r>
              <a:rPr lang="el-GR" sz="1800" dirty="0"/>
              <a:t> υποκορισμός σε </a:t>
            </a:r>
            <a:r>
              <a:rPr lang="el-GR" sz="1800" b="1" i="1" dirty="0"/>
              <a:t>-</a:t>
            </a:r>
            <a:r>
              <a:rPr lang="el-GR" sz="1800" b="1" i="1" dirty="0" err="1"/>
              <a:t>ακι</a:t>
            </a:r>
            <a:r>
              <a:rPr lang="el-GR" sz="1800" i="1" dirty="0"/>
              <a:t> </a:t>
            </a:r>
            <a:r>
              <a:rPr lang="en-US" sz="1800" dirty="0"/>
              <a:t>vs</a:t>
            </a:r>
            <a:r>
              <a:rPr lang="el-GR" sz="1800" dirty="0"/>
              <a:t> υποκορισμό σε </a:t>
            </a:r>
            <a:r>
              <a:rPr lang="el-GR" sz="1800" b="1" i="1" dirty="0"/>
              <a:t>-</a:t>
            </a:r>
            <a:r>
              <a:rPr lang="el-GR" sz="1800" b="1" i="1" dirty="0" err="1"/>
              <a:t>ουλι</a:t>
            </a:r>
            <a:endParaRPr lang="el-GR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5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Διαβάθμιση</a:t>
            </a:r>
            <a:endParaRPr lang="el-G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51563" y="2209855"/>
            <a:ext cx="7040874" cy="1219145"/>
          </a:xfrm>
        </p:spPr>
        <p:txBody>
          <a:bodyPr>
            <a:normAutofit fontScale="92500" lnSpcReduction="10000"/>
          </a:bodyPr>
          <a:lstStyle/>
          <a:p>
            <a:r>
              <a:rPr lang="el-GR" cap="none" dirty="0"/>
              <a:t>Π.χ. το -</a:t>
            </a:r>
            <a:r>
              <a:rPr lang="el-GR" i="1" cap="none" dirty="0" err="1"/>
              <a:t>αρω</a:t>
            </a:r>
            <a:r>
              <a:rPr lang="el-GR" cap="none" dirty="0"/>
              <a:t> ιδιαίτερα παραγωγικό, αλλά ΌΧΙ απόλυτα </a:t>
            </a:r>
            <a:r>
              <a:rPr lang="el-GR" cap="none" dirty="0">
                <a:solidFill>
                  <a:schemeClr val="tx1"/>
                </a:solidFill>
              </a:rPr>
              <a:t> </a:t>
            </a:r>
          </a:p>
          <a:p>
            <a:endParaRPr lang="el-GR" dirty="0"/>
          </a:p>
          <a:p>
            <a:pPr>
              <a:lnSpc>
                <a:spcPct val="100000"/>
              </a:lnSpc>
            </a:pPr>
            <a:r>
              <a:rPr lang="el-GR" cap="none" dirty="0">
                <a:solidFill>
                  <a:schemeClr val="tx1"/>
                </a:solidFill>
              </a:rPr>
              <a:t>Ρήματα ξενικών βάσεων:</a:t>
            </a:r>
          </a:p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552430" y="3829051"/>
            <a:ext cx="2723954" cy="14803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100" dirty="0">
                <a:solidFill>
                  <a:schemeClr val="tx2">
                    <a:lumMod val="90000"/>
                  </a:schemeClr>
                </a:solidFill>
              </a:rPr>
              <a:t>-</a:t>
            </a:r>
            <a:r>
              <a:rPr lang="el-GR" sz="2100" dirty="0" err="1">
                <a:solidFill>
                  <a:schemeClr val="tx2">
                    <a:lumMod val="90000"/>
                  </a:schemeClr>
                </a:solidFill>
              </a:rPr>
              <a:t>αρω</a:t>
            </a:r>
            <a:endParaRPr lang="el-GR" sz="2100" dirty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el-GR" i="1" dirty="0"/>
              <a:t>φιλμάρω </a:t>
            </a:r>
          </a:p>
          <a:p>
            <a:r>
              <a:rPr lang="el-GR" i="1" dirty="0"/>
              <a:t>σουτάρω </a:t>
            </a:r>
          </a:p>
          <a:p>
            <a:r>
              <a:rPr lang="el-GR" i="1" dirty="0"/>
              <a:t>πουδράρω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276384" y="3829051"/>
            <a:ext cx="4090375" cy="14803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2100" dirty="0">
                <a:solidFill>
                  <a:schemeClr val="tx2">
                    <a:lumMod val="90000"/>
                  </a:schemeClr>
                </a:solidFill>
              </a:rPr>
              <a:t>-ι(α)ζω </a:t>
            </a:r>
          </a:p>
          <a:p>
            <a:r>
              <a:rPr lang="el-GR" i="1" dirty="0"/>
              <a:t>παπαγαλίζω </a:t>
            </a:r>
            <a:r>
              <a:rPr lang="el-GR" dirty="0"/>
              <a:t>&lt; ιταλ</a:t>
            </a:r>
            <a:r>
              <a:rPr lang="el-GR" i="1" dirty="0"/>
              <a:t>. </a:t>
            </a:r>
            <a:r>
              <a:rPr lang="en-US" i="1" dirty="0" err="1"/>
              <a:t>pappagallo</a:t>
            </a:r>
            <a:endParaRPr lang="el-GR" i="1" dirty="0"/>
          </a:p>
          <a:p>
            <a:r>
              <a:rPr lang="el-GR" i="1" dirty="0"/>
              <a:t>μερεμετίζω </a:t>
            </a:r>
            <a:r>
              <a:rPr lang="el-GR" dirty="0"/>
              <a:t>&lt;</a:t>
            </a:r>
            <a:r>
              <a:rPr lang="el-GR" i="1" dirty="0"/>
              <a:t> </a:t>
            </a:r>
            <a:r>
              <a:rPr lang="el-GR" dirty="0"/>
              <a:t>τουρκ. </a:t>
            </a:r>
            <a:r>
              <a:rPr lang="en-US" i="1" dirty="0" err="1"/>
              <a:t>meremet</a:t>
            </a:r>
            <a:endParaRPr lang="el-GR" i="1" dirty="0"/>
          </a:p>
          <a:p>
            <a:r>
              <a:rPr lang="el-GR" i="1" dirty="0" err="1"/>
              <a:t>πατσαβουριάζω</a:t>
            </a:r>
            <a:r>
              <a:rPr lang="el-GR" dirty="0"/>
              <a:t> &lt; βεν. </a:t>
            </a:r>
            <a:r>
              <a:rPr lang="en-US" i="1" dirty="0" err="1"/>
              <a:t>spazzadura</a:t>
            </a:r>
            <a:r>
              <a:rPr lang="en-US" dirty="0"/>
              <a:t> </a:t>
            </a:r>
            <a:endParaRPr 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Διαβάθμιση</a:t>
            </a:r>
            <a:endParaRPr lang="el-G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9134" y="2193091"/>
            <a:ext cx="8594866" cy="923192"/>
          </a:xfrm>
        </p:spPr>
        <p:txBody>
          <a:bodyPr>
            <a:noAutofit/>
          </a:bodyPr>
          <a:lstStyle/>
          <a:p>
            <a:r>
              <a:rPr lang="el-GR" sz="1900" cap="none" dirty="0"/>
              <a:t>Η περίπτωση των επαγγελματικών επιθημάτων -</a:t>
            </a:r>
            <a:r>
              <a:rPr lang="el-GR" sz="1900" i="1" cap="none" dirty="0" err="1"/>
              <a:t>τζης</a:t>
            </a:r>
            <a:r>
              <a:rPr lang="el-GR" sz="1900" cap="none" dirty="0"/>
              <a:t> και -</a:t>
            </a:r>
            <a:r>
              <a:rPr lang="el-GR" sz="1900" i="1" cap="none" dirty="0"/>
              <a:t>ας</a:t>
            </a:r>
            <a:r>
              <a:rPr lang="el-GR" sz="1900" cap="none" dirty="0"/>
              <a:t> (παρόμοια σημασία</a:t>
            </a:r>
            <a:r>
              <a:rPr lang="en-US" sz="1900" cap="none" dirty="0"/>
              <a:t>, </a:t>
            </a:r>
            <a:r>
              <a:rPr lang="el-GR" sz="1900" cap="none" dirty="0"/>
              <a:t>υψηλή παραγωγικότητα και τα δύο):</a:t>
            </a:r>
          </a:p>
          <a:p>
            <a:endParaRPr lang="el-GR" dirty="0">
              <a:solidFill>
                <a:srgbClr val="FF0000"/>
              </a:solidFill>
            </a:endParaRPr>
          </a:p>
          <a:p>
            <a:r>
              <a:rPr lang="el-GR" i="1" dirty="0"/>
              <a:t>	</a:t>
            </a:r>
            <a:endParaRPr lang="el-GR" sz="19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49134" y="3419426"/>
            <a:ext cx="3295078" cy="2016174"/>
          </a:xfrm>
        </p:spPr>
        <p:txBody>
          <a:bodyPr>
            <a:normAutofit fontScale="85000" lnSpcReduction="10000"/>
          </a:bodyPr>
          <a:lstStyle/>
          <a:p>
            <a:r>
              <a:rPr lang="el-GR" i="1" dirty="0"/>
              <a:t>χαλβατζής </a:t>
            </a:r>
            <a:r>
              <a:rPr lang="el-GR" dirty="0"/>
              <a:t>&lt;</a:t>
            </a:r>
            <a:r>
              <a:rPr lang="el-GR" i="1" dirty="0"/>
              <a:t> </a:t>
            </a:r>
            <a:r>
              <a:rPr lang="el-GR" dirty="0"/>
              <a:t>τουρκ. (διαλεκτ.) </a:t>
            </a:r>
            <a:r>
              <a:rPr lang="en-US" dirty="0"/>
              <a:t>halva</a:t>
            </a:r>
            <a:endParaRPr lang="el-GR" i="1" dirty="0"/>
          </a:p>
          <a:p>
            <a:r>
              <a:rPr lang="el-GR" i="1" dirty="0"/>
              <a:t>καφετζής </a:t>
            </a:r>
            <a:r>
              <a:rPr lang="en-US" dirty="0"/>
              <a:t>&lt;</a:t>
            </a:r>
            <a:r>
              <a:rPr lang="el-GR" i="1" dirty="0"/>
              <a:t> </a:t>
            </a:r>
            <a:r>
              <a:rPr lang="el-GR" dirty="0"/>
              <a:t> γαλλ. </a:t>
            </a:r>
            <a:r>
              <a:rPr lang="en-US" dirty="0"/>
              <a:t>café</a:t>
            </a:r>
            <a:endParaRPr lang="el-GR" i="1" dirty="0"/>
          </a:p>
          <a:p>
            <a:r>
              <a:rPr lang="el-GR" i="1" dirty="0"/>
              <a:t>βιολιτζής </a:t>
            </a:r>
            <a:r>
              <a:rPr lang="el-GR" dirty="0"/>
              <a:t>&lt;</a:t>
            </a:r>
            <a:r>
              <a:rPr lang="el-GR" i="1" dirty="0"/>
              <a:t> </a:t>
            </a:r>
            <a:r>
              <a:rPr lang="el-GR" dirty="0"/>
              <a:t> βεν. </a:t>
            </a:r>
            <a:r>
              <a:rPr lang="en-US" dirty="0"/>
              <a:t>violin</a:t>
            </a:r>
            <a:endParaRPr lang="el-GR" i="1" dirty="0"/>
          </a:p>
          <a:p>
            <a:r>
              <a:rPr lang="el-GR" i="1" dirty="0"/>
              <a:t>σοβατζής </a:t>
            </a:r>
            <a:r>
              <a:rPr lang="en-US" dirty="0"/>
              <a:t>&lt;</a:t>
            </a:r>
            <a:r>
              <a:rPr lang="el-GR" i="1" dirty="0"/>
              <a:t> </a:t>
            </a:r>
            <a:r>
              <a:rPr lang="el-GR" dirty="0"/>
              <a:t>τουρκ. </a:t>
            </a:r>
            <a:r>
              <a:rPr lang="en-US" dirty="0" err="1"/>
              <a:t>sova</a:t>
            </a:r>
            <a:r>
              <a:rPr lang="en-US" dirty="0"/>
              <a:t> </a:t>
            </a:r>
            <a:endParaRPr lang="el-GR" i="1" dirty="0"/>
          </a:p>
          <a:p>
            <a:r>
              <a:rPr lang="el-GR" i="1" dirty="0"/>
              <a:t>ταξιτζής </a:t>
            </a:r>
            <a:r>
              <a:rPr lang="en-US" dirty="0"/>
              <a:t>&lt;</a:t>
            </a:r>
            <a:r>
              <a:rPr lang="en-US" i="1" dirty="0"/>
              <a:t> </a:t>
            </a:r>
            <a:r>
              <a:rPr lang="el-GR" dirty="0"/>
              <a:t>γαλλ. </a:t>
            </a:r>
            <a:r>
              <a:rPr lang="en-US" dirty="0"/>
              <a:t>taxi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46567" y="3431209"/>
            <a:ext cx="3562796" cy="1811351"/>
          </a:xfrm>
        </p:spPr>
        <p:txBody>
          <a:bodyPr>
            <a:normAutofit fontScale="85000" lnSpcReduction="20000"/>
          </a:bodyPr>
          <a:lstStyle/>
          <a:p>
            <a:r>
              <a:rPr lang="el-GR" i="1" dirty="0"/>
              <a:t>ρολογάς </a:t>
            </a:r>
            <a:r>
              <a:rPr lang="el-GR" dirty="0"/>
              <a:t>&lt; ελνστ. </a:t>
            </a:r>
            <a:r>
              <a:rPr lang="el-GR" i="1" dirty="0" err="1"/>
              <a:t>ὡρολόγιον</a:t>
            </a:r>
            <a:endParaRPr lang="el-GR" i="1" dirty="0"/>
          </a:p>
          <a:p>
            <a:r>
              <a:rPr lang="el-GR" i="1" dirty="0"/>
              <a:t>γαλατάς &lt; </a:t>
            </a:r>
            <a:r>
              <a:rPr lang="el-GR" dirty="0"/>
              <a:t>αρχ. </a:t>
            </a:r>
            <a:r>
              <a:rPr lang="el-GR" i="1" dirty="0"/>
              <a:t>γάλα</a:t>
            </a:r>
          </a:p>
          <a:p>
            <a:r>
              <a:rPr lang="el-GR" i="1" dirty="0"/>
              <a:t>καστανάς &lt; </a:t>
            </a:r>
            <a:r>
              <a:rPr lang="el-GR" dirty="0"/>
              <a:t>ελνστ. </a:t>
            </a:r>
            <a:r>
              <a:rPr lang="el-GR" i="1" dirty="0" err="1"/>
              <a:t>κάστανον</a:t>
            </a:r>
            <a:endParaRPr lang="el-GR" i="1" dirty="0"/>
          </a:p>
          <a:p>
            <a:r>
              <a:rPr lang="el-GR" i="1" dirty="0" smtClean="0"/>
              <a:t>ψωμάς&lt; </a:t>
            </a:r>
            <a:r>
              <a:rPr lang="el-GR" dirty="0"/>
              <a:t>μσν. </a:t>
            </a:r>
            <a:r>
              <a:rPr lang="el-GR" i="1" dirty="0"/>
              <a:t>ψωμί</a:t>
            </a:r>
            <a:r>
              <a:rPr lang="el-GR" dirty="0"/>
              <a:t> </a:t>
            </a:r>
            <a:endParaRPr lang="el-GR" i="1" dirty="0"/>
          </a:p>
          <a:p>
            <a:r>
              <a:rPr lang="el-GR" i="1" dirty="0"/>
              <a:t>περιπτεράς </a:t>
            </a:r>
            <a:r>
              <a:rPr lang="el-GR" dirty="0"/>
              <a:t>&lt; ελνστ. </a:t>
            </a:r>
            <a:r>
              <a:rPr lang="el-GR" i="1" dirty="0" err="1"/>
              <a:t>περίπτερον</a:t>
            </a:r>
            <a:endParaRPr 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xmlns="" id="{7C84FA90-5B06-441E-9618-BD29A08D1344}"/>
              </a:ext>
            </a:extLst>
          </p:cNvPr>
          <p:cNvSpPr txBox="1">
            <a:spLocks/>
          </p:cNvSpPr>
          <p:nvPr/>
        </p:nvSpPr>
        <p:spPr>
          <a:xfrm>
            <a:off x="1261371" y="2654687"/>
            <a:ext cx="8594866" cy="923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3"/>
              </a:buClr>
              <a:buSzPct val="100000"/>
              <a:buFont typeface="Calibri" panose="020F0502020204030204" pitchFamily="34" charset="0"/>
              <a:buNone/>
              <a:defRPr sz="2000" b="0" kern="1200" cap="all" baseline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3"/>
              </a:buClr>
              <a:buFont typeface="Calibri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i="1" dirty="0"/>
              <a:t>	-</a:t>
            </a:r>
            <a:r>
              <a:rPr lang="el-GR" sz="1900" cap="none" dirty="0" err="1"/>
              <a:t>τζης</a:t>
            </a:r>
            <a:r>
              <a:rPr lang="el-GR" sz="1900" cap="none" dirty="0"/>
              <a:t> 		</a:t>
            </a:r>
            <a:r>
              <a:rPr lang="en-US" sz="1900" cap="none" dirty="0"/>
              <a:t>vs</a:t>
            </a:r>
            <a:r>
              <a:rPr lang="el-GR" sz="1900" cap="none" dirty="0"/>
              <a:t>	     -ας</a:t>
            </a:r>
          </a:p>
        </p:txBody>
      </p:sp>
    </p:spTree>
    <p:extLst>
      <p:ext uri="{BB962C8B-B14F-4D97-AF65-F5344CB8AC3E}">
        <p14:creationId xmlns:p14="http://schemas.microsoft.com/office/powerpoint/2010/main" val="387850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Διαβάθμιση</a:t>
            </a:r>
            <a:endParaRPr lang="el-G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22960" y="2269633"/>
            <a:ext cx="7677228" cy="923192"/>
          </a:xfrm>
        </p:spPr>
        <p:txBody>
          <a:bodyPr>
            <a:noAutofit/>
          </a:bodyPr>
          <a:lstStyle/>
          <a:p>
            <a:pPr algn="just"/>
            <a:r>
              <a:rPr lang="el-GR" sz="1900" cap="none" dirty="0"/>
              <a:t>Η περίπτωση των επαγγελματικών επιθημάτων -</a:t>
            </a:r>
            <a:r>
              <a:rPr lang="el-GR" sz="1900" i="1" cap="none" dirty="0" err="1"/>
              <a:t>τζης</a:t>
            </a:r>
            <a:r>
              <a:rPr lang="el-GR" sz="1900" cap="none" dirty="0"/>
              <a:t> και -</a:t>
            </a:r>
            <a:r>
              <a:rPr lang="el-GR" sz="1900" i="1" cap="none" dirty="0"/>
              <a:t>ας</a:t>
            </a:r>
            <a:r>
              <a:rPr lang="el-GR" sz="1900" cap="none" dirty="0"/>
              <a:t> δείχνει ότι τα επιθήματα είναι σε συμπληρωματική κατανομή</a:t>
            </a:r>
          </a:p>
          <a:p>
            <a:endParaRPr lang="el-GR" sz="1900" cap="none" dirty="0"/>
          </a:p>
          <a:p>
            <a:r>
              <a:rPr lang="el-GR" sz="1900" cap="none" dirty="0"/>
              <a:t>Εκτός από επαγγελματικά </a:t>
            </a:r>
            <a:r>
              <a:rPr lang="el-GR" sz="1900" cap="none" dirty="0" smtClean="0"/>
              <a:t>το -</a:t>
            </a:r>
            <a:r>
              <a:rPr lang="el-GR" sz="1900" i="1" cap="none" dirty="0" err="1" smtClean="0"/>
              <a:t>τζης</a:t>
            </a:r>
            <a:r>
              <a:rPr lang="el-GR" sz="1900" cap="none" dirty="0" smtClean="0"/>
              <a:t> και</a:t>
            </a:r>
            <a:r>
              <a:rPr lang="el-GR" sz="1900" cap="none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84699" y="3665176"/>
            <a:ext cx="2723954" cy="1709979"/>
          </a:xfrm>
        </p:spPr>
        <p:txBody>
          <a:bodyPr>
            <a:normAutofit lnSpcReduction="10000"/>
          </a:bodyPr>
          <a:lstStyle/>
          <a:p>
            <a:r>
              <a:rPr lang="el-GR" i="1" dirty="0" err="1"/>
              <a:t>ετοιματζής</a:t>
            </a:r>
            <a:endParaRPr lang="el-GR" i="1" dirty="0"/>
          </a:p>
          <a:p>
            <a:r>
              <a:rPr lang="el-GR" i="1" dirty="0"/>
              <a:t>αεριτζής</a:t>
            </a:r>
          </a:p>
          <a:p>
            <a:r>
              <a:rPr lang="el-GR" i="1" dirty="0"/>
              <a:t>φιγουρατζής</a:t>
            </a:r>
          </a:p>
          <a:p>
            <a:r>
              <a:rPr lang="el-GR" i="1" dirty="0"/>
              <a:t>πεθαμενατζής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Συγχρονικός Χαρακτήρας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822960" y="2027866"/>
            <a:ext cx="7943732" cy="1281040"/>
          </a:xfrm>
        </p:spPr>
        <p:txBody>
          <a:bodyPr>
            <a:noAutofit/>
          </a:bodyPr>
          <a:lstStyle/>
          <a:p>
            <a:pPr algn="just"/>
            <a:r>
              <a:rPr lang="el-GR" sz="1900" cap="none" dirty="0"/>
              <a:t>Ό,τι είναι παραγωγικό σήμερα δεν ήταν εξίσου παραγωγικό και σε προηγούμενη φάση της γλώσσας </a:t>
            </a:r>
            <a:r>
              <a:rPr lang="el-GR" sz="1900" b="1" cap="none" dirty="0"/>
              <a:t>και αντιστρόφως</a:t>
            </a:r>
          </a:p>
          <a:p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310054" y="3599411"/>
            <a:ext cx="3149980" cy="1896320"/>
          </a:xfrm>
        </p:spPr>
        <p:txBody>
          <a:bodyPr>
            <a:normAutofit fontScale="62500" lnSpcReduction="20000"/>
          </a:bodyPr>
          <a:lstStyle/>
          <a:p>
            <a:r>
              <a:rPr lang="el-GR" sz="2900" b="1" dirty="0"/>
              <a:t>Παραγωγικά στην αρχαιότητα</a:t>
            </a:r>
          </a:p>
          <a:p>
            <a:pPr marL="541338" indent="-90488"/>
            <a:r>
              <a:rPr lang="el-GR" sz="2900" i="1" dirty="0"/>
              <a:t>ψευδώς </a:t>
            </a:r>
          </a:p>
          <a:p>
            <a:pPr marL="541338" indent="-90488"/>
            <a:r>
              <a:rPr lang="el-GR" sz="2900" i="1" dirty="0"/>
              <a:t>ευρέως</a:t>
            </a:r>
          </a:p>
          <a:p>
            <a:pPr marL="541338" indent="-90488"/>
            <a:r>
              <a:rPr lang="el-GR" sz="2900" i="1" dirty="0"/>
              <a:t>ευθέως </a:t>
            </a:r>
          </a:p>
          <a:p>
            <a:pPr marL="541338" indent="-90488"/>
            <a:r>
              <a:rPr lang="el-GR" sz="2900" i="1" dirty="0"/>
              <a:t>προσεχώς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24399" y="3612343"/>
            <a:ext cx="3087189" cy="1896319"/>
          </a:xfrm>
        </p:spPr>
        <p:txBody>
          <a:bodyPr>
            <a:normAutofit fontScale="85000" lnSpcReduction="20000"/>
          </a:bodyPr>
          <a:lstStyle/>
          <a:p>
            <a:r>
              <a:rPr lang="el-GR" sz="2100" b="1" dirty="0"/>
              <a:t>Παραγωγικά σήμερα</a:t>
            </a:r>
          </a:p>
          <a:p>
            <a:pPr marL="447675" indent="-90488"/>
            <a:r>
              <a:rPr lang="el-GR" sz="2100" i="1" dirty="0"/>
              <a:t>καλά</a:t>
            </a:r>
          </a:p>
          <a:p>
            <a:pPr marL="447675" indent="-90488"/>
            <a:r>
              <a:rPr lang="el-GR" sz="2100" i="1" dirty="0"/>
              <a:t>άσχημα</a:t>
            </a:r>
          </a:p>
          <a:p>
            <a:pPr marL="447675" indent="-90488"/>
            <a:r>
              <a:rPr lang="el-GR" sz="2100" i="1" dirty="0"/>
              <a:t>φανταστικά </a:t>
            </a:r>
          </a:p>
          <a:p>
            <a:pPr marL="447675" indent="-90488"/>
            <a:r>
              <a:rPr lang="el-GR" sz="2100" i="1" dirty="0"/>
              <a:t>σπάνια 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42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Συγχρονικός Χαρακτήρας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l-GR" dirty="0">
                <a:solidFill>
                  <a:schemeClr val="tx2">
                    <a:lumMod val="90000"/>
                  </a:schemeClr>
                </a:solidFill>
              </a:rPr>
              <a:t>Διάκριση της παραγωγικότητας από την </a:t>
            </a:r>
            <a:r>
              <a:rPr lang="el-GR" dirty="0" err="1">
                <a:solidFill>
                  <a:schemeClr val="tx2">
                    <a:lumMod val="90000"/>
                  </a:schemeClr>
                </a:solidFill>
              </a:rPr>
              <a:t>αναλυσιμότητα</a:t>
            </a:r>
            <a:r>
              <a:rPr lang="el-GR" dirty="0">
                <a:solidFill>
                  <a:schemeClr val="tx2">
                    <a:lumMod val="90000"/>
                  </a:schemeClr>
                </a:solidFill>
              </a:rPr>
              <a:t>, π.χ. το -</a:t>
            </a:r>
            <a:r>
              <a:rPr lang="el-GR" i="1" dirty="0">
                <a:solidFill>
                  <a:schemeClr val="tx2">
                    <a:lumMod val="90000"/>
                  </a:schemeClr>
                </a:solidFill>
              </a:rPr>
              <a:t>ως</a:t>
            </a:r>
            <a:r>
              <a:rPr lang="el-GR" dirty="0">
                <a:solidFill>
                  <a:schemeClr val="tx2">
                    <a:lumMod val="90000"/>
                  </a:schemeClr>
                </a:solidFill>
              </a:rPr>
              <a:t> μπορεί να αναλυθεί ως επίθημα της νέας ελληνικής αλλά δεν είναι παραγωγικό</a:t>
            </a:r>
          </a:p>
          <a:p>
            <a:pPr marL="0" indent="0" algn="just">
              <a:buNone/>
            </a:pPr>
            <a:endParaRPr lang="el-GR" dirty="0">
              <a:solidFill>
                <a:schemeClr val="tx2">
                  <a:lumMod val="90000"/>
                </a:schemeClr>
              </a:solidFill>
            </a:endParaRPr>
          </a:p>
          <a:p>
            <a:pPr marL="0" indent="0" algn="just">
              <a:buNone/>
            </a:pPr>
            <a:r>
              <a:rPr lang="el-GR" dirty="0">
                <a:solidFill>
                  <a:schemeClr val="tx2">
                    <a:lumMod val="90000"/>
                  </a:schemeClr>
                </a:solidFill>
              </a:rPr>
              <a:t>Περιπτώσεις </a:t>
            </a:r>
            <a:r>
              <a:rPr lang="el-GR" dirty="0" err="1">
                <a:solidFill>
                  <a:schemeClr val="tx2">
                    <a:lumMod val="90000"/>
                  </a:schemeClr>
                </a:solidFill>
              </a:rPr>
              <a:t>λεξικοποίησης</a:t>
            </a:r>
            <a:r>
              <a:rPr lang="el-GR" dirty="0">
                <a:solidFill>
                  <a:schemeClr val="tx2">
                    <a:lumMod val="90000"/>
                  </a:schemeClr>
                </a:solidFill>
              </a:rPr>
              <a:t>, αρχαίοι τύποι που δεν μπορούν να αναλυθούν και δεν υποβάλλονται σε κανόνες μορφολογικής ανάλυσης  </a:t>
            </a:r>
          </a:p>
          <a:p>
            <a:pPr marL="808435"/>
            <a:r>
              <a:rPr lang="el-GR" i="1" dirty="0"/>
              <a:t> </a:t>
            </a:r>
          </a:p>
          <a:p>
            <a:pPr marL="808435"/>
            <a:r>
              <a:rPr lang="el-GR" i="1" dirty="0"/>
              <a:t>πάντως</a:t>
            </a:r>
          </a:p>
          <a:p>
            <a:pPr marL="808435"/>
            <a:r>
              <a:rPr lang="el-GR" i="1" dirty="0" smtClean="0"/>
              <a:t>ίσως</a:t>
            </a:r>
          </a:p>
          <a:p>
            <a:pPr marL="808435"/>
            <a:r>
              <a:rPr lang="el-GR" i="1" dirty="0"/>
              <a:t>μ</a:t>
            </a:r>
            <a:r>
              <a:rPr lang="el-GR" i="1" dirty="0" smtClean="0"/>
              <a:t>ήπως</a:t>
            </a:r>
            <a:endParaRPr lang="el-GR" i="1" dirty="0"/>
          </a:p>
          <a:p>
            <a:pPr marL="808435"/>
            <a:r>
              <a:rPr lang="el-GR" i="1" dirty="0"/>
              <a:t>ουδόλως</a:t>
            </a: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2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Λεξικού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274638">
              <a:buFont typeface="Arial" panose="020B0604020202020204" pitchFamily="34" charset="0"/>
              <a:buChar char="•"/>
            </a:pPr>
            <a:r>
              <a:rPr lang="el-GR" dirty="0"/>
              <a:t>Περιέχει τις ελάχιστες μονάδες δημιουργίας λέξεων</a:t>
            </a:r>
          </a:p>
          <a:p>
            <a:pPr marL="539750" indent="-274638">
              <a:buFont typeface="Arial" panose="020B0604020202020204" pitchFamily="34" charset="0"/>
              <a:buChar char="•"/>
            </a:pPr>
            <a:r>
              <a:rPr lang="el-GR" dirty="0"/>
              <a:t>Τροφοδοτεί την </a:t>
            </a:r>
            <a:r>
              <a:rPr lang="el-GR" b="1" dirty="0"/>
              <a:t>Μορφολογία</a:t>
            </a:r>
            <a:endParaRPr lang="en-US" b="1" dirty="0"/>
          </a:p>
          <a:p>
            <a:pPr marL="539750" indent="-274638" algn="just">
              <a:buFont typeface="Arial" panose="020B0604020202020204" pitchFamily="34" charset="0"/>
              <a:buChar char="•"/>
            </a:pPr>
            <a:r>
              <a:rPr lang="el-GR" dirty="0"/>
              <a:t>Ανήκει στον χώρο της γλωσσικής ικανότητας του φυσικού ομιλητή</a:t>
            </a:r>
          </a:p>
          <a:p>
            <a:pPr marL="539750" indent="-274638" algn="just">
              <a:buFont typeface="Arial" panose="020B0604020202020204" pitchFamily="34" charset="0"/>
              <a:buChar char="•"/>
            </a:pPr>
            <a:r>
              <a:rPr lang="el-GR" dirty="0"/>
              <a:t>Ανάλογα με τις εμπειρίες του φυσικού ομιλητή, εμπλουτίζεται συνεχώς</a:t>
            </a:r>
          </a:p>
          <a:p>
            <a:pPr marL="539750" indent="-274638" algn="just">
              <a:buFont typeface="Arial" panose="020B0604020202020204" pitchFamily="34" charset="0"/>
              <a:buChar char="•"/>
            </a:pPr>
            <a:r>
              <a:rPr lang="el-GR" dirty="0"/>
              <a:t>Δεν περιέχει δυναμικούς κανόνες δημιουργίας λέξεων, παρά μόνο </a:t>
            </a:r>
            <a:r>
              <a:rPr lang="el-GR" b="1" dirty="0"/>
              <a:t>πλεοναστικούς </a:t>
            </a:r>
            <a:r>
              <a:rPr lang="el-GR" dirty="0"/>
              <a:t>(κανόνες συσχετισμού λημμάτων ή διαφορετικών μορφών του ίδιου λήμματος)</a:t>
            </a:r>
          </a:p>
          <a:p>
            <a:pPr marL="539750" indent="-274638">
              <a:buFont typeface="Arial" panose="020B0604020202020204" pitchFamily="34" charset="0"/>
              <a:buChar char="•"/>
            </a:pPr>
            <a:r>
              <a:rPr lang="el-GR" dirty="0"/>
              <a:t>Περιέχει λεξήματα (ρίζες ή/και θέματα)</a:t>
            </a:r>
          </a:p>
          <a:p>
            <a:pPr marL="539750" indent="-274638">
              <a:buFont typeface="Arial" panose="020B0604020202020204" pitchFamily="34" charset="0"/>
              <a:buChar char="•"/>
            </a:pPr>
            <a:r>
              <a:rPr lang="el-GR" dirty="0"/>
              <a:t>Περιέχει και προσφύματα (</a:t>
            </a:r>
            <a:r>
              <a:rPr lang="en-US" dirty="0"/>
              <a:t>Lieber 1980, </a:t>
            </a:r>
            <a:r>
              <a:rPr lang="en-US" dirty="0" err="1"/>
              <a:t>Ralli</a:t>
            </a:r>
            <a:r>
              <a:rPr lang="en-US" dirty="0"/>
              <a:t> 1988</a:t>
            </a:r>
            <a:r>
              <a:rPr lang="el-GR" dirty="0"/>
              <a:t>) </a:t>
            </a:r>
            <a:endParaRPr lang="en-US" dirty="0"/>
          </a:p>
          <a:p>
            <a:pPr marL="539750" indent="-274638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539750" indent="-274638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2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286604"/>
            <a:ext cx="8244347" cy="1450757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Δυσκολίες στη διάκριση της παραγωγικότητας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dirty="0"/>
              <a:t>Ατομική παραγωγικότητα, επηρεάζεται από τα ατομικά χαρακτηριστικά κάποιων </a:t>
            </a:r>
            <a:r>
              <a:rPr lang="el-GR" dirty="0" smtClean="0"/>
              <a:t>ομιλητών </a:t>
            </a:r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r>
              <a:rPr lang="el-GR" dirty="0"/>
              <a:t>Π.χ. αντιλαμβάνονται ως υψηλή την παραγωγικότητα </a:t>
            </a:r>
            <a:r>
              <a:rPr lang="el-GR" dirty="0" smtClean="0"/>
              <a:t>του </a:t>
            </a:r>
            <a:r>
              <a:rPr lang="el-GR" dirty="0"/>
              <a:t>-</a:t>
            </a:r>
            <a:r>
              <a:rPr lang="el-GR" i="1" dirty="0"/>
              <a:t>ως</a:t>
            </a:r>
            <a:endParaRPr lang="el-GR" dirty="0"/>
          </a:p>
          <a:p>
            <a:pPr marL="535781"/>
            <a:r>
              <a:rPr lang="el-GR" i="1" dirty="0"/>
              <a:t>καλώς / καλά </a:t>
            </a:r>
          </a:p>
          <a:p>
            <a:pPr marL="535781"/>
            <a:r>
              <a:rPr lang="el-GR" i="1" dirty="0"/>
              <a:t>βεβαίως / βέβαια</a:t>
            </a:r>
            <a:r>
              <a:rPr lang="el-GR" dirty="0"/>
              <a:t> </a:t>
            </a:r>
          </a:p>
          <a:p>
            <a:pPr marL="535781"/>
            <a:r>
              <a:rPr lang="el-GR" i="1" dirty="0"/>
              <a:t>σπανίως / σπάνια</a:t>
            </a:r>
          </a:p>
          <a:p>
            <a:pPr marL="535781"/>
            <a:r>
              <a:rPr lang="el-GR" i="1" dirty="0"/>
              <a:t>γενικώς / γενικά</a:t>
            </a:r>
          </a:p>
          <a:p>
            <a:pPr marL="535781"/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7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4181" y="286604"/>
            <a:ext cx="8244347" cy="1450757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Δυσκολίες στη διάκριση της παραγωγικότητας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b="1" dirty="0"/>
              <a:t>Συχνότητα εμφάνισης, επηρεάζεται από το περιβάλλον και τις συνθήκες που διαμορφώνουν την έκφραση των ομιλητών</a:t>
            </a:r>
          </a:p>
          <a:p>
            <a:endParaRPr lang="el-GR" dirty="0"/>
          </a:p>
          <a:p>
            <a:r>
              <a:rPr lang="el-GR" dirty="0"/>
              <a:t>π.χ. στα κείμενα του 19</a:t>
            </a:r>
            <a:r>
              <a:rPr lang="el-GR" baseline="30000" dirty="0"/>
              <a:t>ου</a:t>
            </a:r>
            <a:r>
              <a:rPr lang="el-GR" dirty="0"/>
              <a:t> αι. υψηλή συχνότητα επιρρημάτων σε </a:t>
            </a:r>
            <a:r>
              <a:rPr lang="el-GR" i="1" dirty="0"/>
              <a:t>-ως</a:t>
            </a:r>
            <a:r>
              <a:rPr lang="el-GR" dirty="0"/>
              <a:t> </a:t>
            </a:r>
          </a:p>
          <a:p>
            <a:endParaRPr lang="el-GR" b="1" dirty="0"/>
          </a:p>
          <a:p>
            <a:endParaRPr lang="el-GR" b="1" dirty="0"/>
          </a:p>
          <a:p>
            <a:pPr marL="0" indent="0" algn="just">
              <a:buNone/>
            </a:pP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Άρα, η έννοια της παραγωγικότητας </a:t>
            </a:r>
            <a:r>
              <a:rPr lang="el-GR" cap="smal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συνδέεται με την συχνότητα εμφάνισης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04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Κριτήριο διάκρισης </a:t>
            </a: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παραγωγικότητας</a:t>
            </a:r>
            <a:endParaRPr lang="el-G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b="1" dirty="0"/>
              <a:t>Ποιος παράγοντας καθορίζει αν μια διαδικασία είναι παραγωγική;</a:t>
            </a:r>
          </a:p>
          <a:p>
            <a:pPr marL="0" indent="0" algn="just">
              <a:buNone/>
            </a:pPr>
            <a:endParaRPr lang="el-GR" b="1" dirty="0"/>
          </a:p>
          <a:p>
            <a:pPr marL="615552" indent="-342900" algn="just">
              <a:buFont typeface="Wingdings" panose="05000000000000000000" pitchFamily="2" charset="2"/>
              <a:buChar char="Ø"/>
            </a:pPr>
            <a:r>
              <a:rPr lang="el-GR" dirty="0"/>
              <a:t>Η</a:t>
            </a:r>
            <a:r>
              <a:rPr lang="el-GR" b="1" dirty="0"/>
              <a:t> </a:t>
            </a:r>
            <a:r>
              <a:rPr lang="el-GR" dirty="0"/>
              <a:t>έλλειψη περιορισμών (φωνολογικών, μορφολογικών, συντακτικών)</a:t>
            </a:r>
          </a:p>
          <a:p>
            <a:pPr marL="3321050" indent="0" algn="just">
              <a:buNone/>
            </a:pPr>
            <a:r>
              <a:rPr lang="el-GR" b="1" dirty="0"/>
              <a:t>ή </a:t>
            </a:r>
          </a:p>
          <a:p>
            <a:pPr marL="615552" indent="-342900" algn="just">
              <a:buFont typeface="Wingdings" panose="05000000000000000000" pitchFamily="2" charset="2"/>
              <a:buChar char="Ø"/>
            </a:pPr>
            <a:r>
              <a:rPr lang="el-GR" dirty="0"/>
              <a:t>Ο βαθμός παραγωγικότητας να είναι αντιστρόφως ανάλογος με τον αριθμό και τη δυσκολία των περιορισμών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Κριτήριο διάκρισης </a:t>
            </a:r>
            <a:r>
              <a:rPr lang="el-GR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παραγωγικότητας</a:t>
            </a:r>
            <a:endParaRPr lang="el-GR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r>
              <a:rPr lang="el-GR" b="1" dirty="0"/>
              <a:t>Να συγκρίνετε ως προς την παραγωγικότητα τις διαδικασίες:</a:t>
            </a:r>
          </a:p>
          <a:p>
            <a:pPr marL="0" indent="0">
              <a:buNone/>
            </a:pPr>
            <a:endParaRPr lang="el-GR" b="1" dirty="0"/>
          </a:p>
          <a:p>
            <a:pPr marL="909638" indent="-342900">
              <a:buFont typeface="+mj-lt"/>
              <a:buAutoNum type="arabicPeriod"/>
            </a:pPr>
            <a:r>
              <a:rPr lang="el-GR" dirty="0" smtClean="0"/>
              <a:t>κλίση</a:t>
            </a:r>
            <a:endParaRPr lang="el-GR" dirty="0"/>
          </a:p>
          <a:p>
            <a:pPr marL="909638" indent="-342900">
              <a:buFont typeface="+mj-lt"/>
              <a:buAutoNum type="arabicPeriod"/>
            </a:pPr>
            <a:r>
              <a:rPr lang="el-GR" dirty="0"/>
              <a:t>παραγωγή</a:t>
            </a:r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43</a:t>
            </a:fld>
            <a:endParaRPr lang="en-US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EA4125DC-53D9-4747-8BFA-8212826D5E1C}"/>
              </a:ext>
            </a:extLst>
          </p:cNvPr>
          <p:cNvSpPr/>
          <p:nvPr/>
        </p:nvSpPr>
        <p:spPr>
          <a:xfrm>
            <a:off x="366648" y="4779445"/>
            <a:ext cx="8456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Η μορφολογική διαδικασία της παραγωγής είναι </a:t>
            </a:r>
            <a:r>
              <a:rPr lang="el-GR" b="1" dirty="0">
                <a:solidFill>
                  <a:schemeClr val="accent6">
                    <a:lumMod val="50000"/>
                  </a:schemeClr>
                </a:solidFill>
              </a:rPr>
              <a:t>λιγότερο παραγωγική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από την κλίση,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algn="just"/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που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είναι υπεύθυνη για την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προσθήκη κλιτικών </a:t>
            </a:r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επιθημάτων σε θέματα ρημάτων, καθώς</a:t>
            </a:r>
          </a:p>
          <a:p>
            <a:pPr algn="just"/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οι περιορισμοί είναι </a:t>
            </a: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λιγότεροι </a:t>
            </a:r>
            <a:endParaRPr lang="el-G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8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Ερωτήματα για σκέψη… 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22959" y="2008706"/>
            <a:ext cx="7543801" cy="402336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l-GR" dirty="0"/>
              <a:t>Τι είδους στοιχεία περιέχει το λεξικό για το επίθημα </a:t>
            </a:r>
            <a:r>
              <a:rPr lang="el-GR" dirty="0" smtClean="0"/>
              <a:t>-</a:t>
            </a:r>
            <a:r>
              <a:rPr lang="el-GR" i="1" dirty="0" err="1" smtClean="0"/>
              <a:t>τζη</a:t>
            </a:r>
            <a:r>
              <a:rPr lang="el-GR" i="1" dirty="0" smtClean="0"/>
              <a:t>(ς</a:t>
            </a:r>
            <a:r>
              <a:rPr lang="el-GR" i="1" dirty="0"/>
              <a:t>)</a:t>
            </a:r>
            <a:r>
              <a:rPr lang="el-GR" dirty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Ποιες οι βασικές απόψεις που έχουν προταθεί για την θέση στο λεξικό των λέξεων με εσωτερική δομή</a:t>
            </a:r>
            <a:r>
              <a:rPr lang="el-GR" dirty="0" smtClean="0"/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/>
              <a:t>Πώς δικαιολογείται η υπόσταση των προσφυμάτων ως λήμματα;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 smtClean="0"/>
              <a:t>Γιατί </a:t>
            </a:r>
            <a:r>
              <a:rPr lang="el-GR" dirty="0"/>
              <a:t>λέμε ότι η </a:t>
            </a:r>
            <a:r>
              <a:rPr lang="el-GR" dirty="0" err="1"/>
              <a:t>λεξικοποίηση</a:t>
            </a:r>
            <a:r>
              <a:rPr lang="el-GR" dirty="0"/>
              <a:t> υπόκειται σε διαβάθμιση;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dirty="0"/>
              <a:t>Τι ονομάζουμε παραγωγικότητα και ποια τα βασικά της γνωρίσματα;</a:t>
            </a:r>
          </a:p>
          <a:p>
            <a:pPr marL="342900" indent="-342900" algn="just">
              <a:buFont typeface="+mj-lt"/>
              <a:buAutoNum type="arabicPeriod"/>
            </a:pPr>
            <a:endParaRPr lang="el-GR" dirty="0"/>
          </a:p>
          <a:p>
            <a:pPr marL="342900" indent="-342900" algn="just">
              <a:buFont typeface="+mj-lt"/>
              <a:buAutoNum type="arabicPeriod"/>
            </a:pPr>
            <a:endParaRPr lang="el-GR" dirty="0"/>
          </a:p>
          <a:p>
            <a:pPr marL="342900" indent="-342900" algn="just">
              <a:buFont typeface="+mj-lt"/>
              <a:buAutoNum type="arabicPeriod"/>
            </a:pPr>
            <a:endParaRPr lang="el-GR" dirty="0"/>
          </a:p>
          <a:p>
            <a:pPr marL="342900" indent="-342900" algn="just">
              <a:buFont typeface="+mj-lt"/>
              <a:buAutoNum type="arabicPeriod"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  <a:p>
            <a:pPr marL="0" indent="0" algn="just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44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F0C93FFC-9733-4D1A-B264-981298DBB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1230" y="512846"/>
            <a:ext cx="1348133" cy="9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9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8F62ADE-B1A1-4660-9C32-706FFD44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Βιβλιογραφία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A977337-4070-49C8-8D8C-43D3E943A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901163" cy="4452429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err="1"/>
              <a:t>Aronoff</a:t>
            </a:r>
            <a:r>
              <a:rPr lang="en-US" sz="1400" dirty="0"/>
              <a:t>, Μ. 1976. </a:t>
            </a:r>
            <a:r>
              <a:rPr lang="en-US" sz="1400" i="1" dirty="0"/>
              <a:t>Word formation in generative grammar</a:t>
            </a:r>
            <a:r>
              <a:rPr lang="en-US" sz="1400" dirty="0"/>
              <a:t>. Cambridge: Cambridge University Press.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dirty="0" err="1"/>
              <a:t>Ξυδόπουλος</a:t>
            </a:r>
            <a:r>
              <a:rPr lang="el-GR" sz="1400" dirty="0"/>
              <a:t>, Ι.Γ. 2008. </a:t>
            </a:r>
            <a:r>
              <a:rPr lang="el-GR" sz="1400" i="1" dirty="0"/>
              <a:t>Λεξικολογία: Εισαγωγή στην ανάλυση της λέξης και του λεξικού</a:t>
            </a:r>
            <a:r>
              <a:rPr lang="el-GR" sz="1400" dirty="0"/>
              <a:t>. Αθήνα: Πατάκης, 92-94, 214-216.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Corbin</a:t>
            </a:r>
            <a:r>
              <a:rPr lang="en-US" sz="1400" dirty="0"/>
              <a:t>, D. 1987. </a:t>
            </a:r>
            <a:r>
              <a:rPr lang="en-US" sz="1400" i="1" dirty="0" err="1"/>
              <a:t>Morphologie</a:t>
            </a:r>
            <a:r>
              <a:rPr lang="en-US" sz="1400" i="1" dirty="0"/>
              <a:t> </a:t>
            </a:r>
            <a:r>
              <a:rPr lang="en-US" sz="1400" i="1" dirty="0" err="1"/>
              <a:t>derivationelle</a:t>
            </a:r>
            <a:r>
              <a:rPr lang="en-US" sz="1400" i="1" dirty="0"/>
              <a:t> et structuration du </a:t>
            </a:r>
            <a:r>
              <a:rPr lang="en-US" sz="1400" i="1" dirty="0" err="1"/>
              <a:t>lexique</a:t>
            </a:r>
            <a:r>
              <a:rPr lang="en-US" sz="1400" dirty="0"/>
              <a:t>. </a:t>
            </a:r>
            <a:r>
              <a:rPr lang="el-GR" sz="1400" dirty="0" err="1"/>
              <a:t>Τυβίγγη</a:t>
            </a:r>
            <a:r>
              <a:rPr lang="el-GR" sz="1400" dirty="0"/>
              <a:t>: </a:t>
            </a:r>
            <a:r>
              <a:rPr lang="en-US" sz="1400" dirty="0"/>
              <a:t>Max </a:t>
            </a:r>
            <a:r>
              <a:rPr lang="en-US" sz="1400" dirty="0" err="1"/>
              <a:t>Nie</a:t>
            </a:r>
            <a:r>
              <a:rPr lang="en-US" sz="1400" dirty="0"/>
              <a:t>- </a:t>
            </a:r>
            <a:r>
              <a:rPr lang="en-US" sz="1400" dirty="0" err="1"/>
              <a:t>meyer</a:t>
            </a:r>
            <a:r>
              <a:rPr lang="en-US" sz="1400" dirty="0"/>
              <a:t> Verlag.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/>
              <a:t>Di </a:t>
            </a:r>
            <a:r>
              <a:rPr lang="en-US" sz="1400" dirty="0" err="1"/>
              <a:t>Sciullo</a:t>
            </a:r>
            <a:r>
              <a:rPr lang="en-US" sz="1400" dirty="0"/>
              <a:t>, A.M. 1996a. “Atomicity and relatedness in configurational morphology”. In A.M. Di </a:t>
            </a:r>
            <a:r>
              <a:rPr lang="en-US" sz="1400" dirty="0" err="1"/>
              <a:t>Sciullo</a:t>
            </a:r>
            <a:r>
              <a:rPr lang="en-US" sz="1400" dirty="0"/>
              <a:t> (ed.), </a:t>
            </a:r>
            <a:r>
              <a:rPr lang="en-US" sz="1400" i="1" dirty="0"/>
              <a:t>Configurational essays on structure and interpretation</a:t>
            </a:r>
            <a:r>
              <a:rPr lang="en-US" sz="1400" dirty="0"/>
              <a:t>. Somerville: </a:t>
            </a:r>
            <a:r>
              <a:rPr lang="en-US" sz="1400" dirty="0" err="1"/>
              <a:t>Cascadilla</a:t>
            </a:r>
            <a:r>
              <a:rPr lang="en-US" sz="1400" dirty="0"/>
              <a:t> Press, 17-41.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/>
              <a:t>Di </a:t>
            </a:r>
            <a:r>
              <a:rPr lang="en-US" sz="1400" dirty="0" err="1"/>
              <a:t>Sciullo</a:t>
            </a:r>
            <a:r>
              <a:rPr lang="en-US" sz="1400" dirty="0"/>
              <a:t>, A.M. 1996b. “Modularity and X°/XP asymmetries”. In </a:t>
            </a:r>
            <a:r>
              <a:rPr lang="en-US" sz="1400" i="1" dirty="0"/>
              <a:t>Linguistic Analysis 26</a:t>
            </a:r>
            <a:r>
              <a:rPr lang="en-US" sz="1400" dirty="0"/>
              <a:t>:1- 26.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/>
              <a:t>Di </a:t>
            </a:r>
            <a:r>
              <a:rPr lang="en-US" sz="1400" dirty="0" err="1"/>
              <a:t>Sciullo</a:t>
            </a:r>
            <a:r>
              <a:rPr lang="en-US" sz="1400" dirty="0"/>
              <a:t>, A.M. &amp; E. Williams, 1987. </a:t>
            </a:r>
            <a:r>
              <a:rPr lang="en-US" sz="1400" i="1" dirty="0"/>
              <a:t>On the definition of the word</a:t>
            </a:r>
            <a:r>
              <a:rPr lang="en-US" sz="1400" dirty="0"/>
              <a:t>. Cambridge, Mass.: MIT Press.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/>
              <a:t>Lapointe, S. 1980. </a:t>
            </a:r>
            <a:r>
              <a:rPr lang="en-US" sz="1400" i="1" dirty="0"/>
              <a:t>A theory of grammatical agreement</a:t>
            </a:r>
            <a:r>
              <a:rPr lang="en-US" sz="1400" dirty="0"/>
              <a:t>. Ph.D. Dissertation. University of Massachusetts, Amherst.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/>
              <a:t>Lieber, R. 1980. </a:t>
            </a:r>
            <a:r>
              <a:rPr lang="en-US" sz="1400" i="1" dirty="0"/>
              <a:t>On the organization of the lexicon</a:t>
            </a:r>
            <a:r>
              <a:rPr lang="en-US" sz="1400" dirty="0"/>
              <a:t>. Ph.D. Dissertation. M.I.T.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/>
              <a:t>Lieber, R. 1982. “</a:t>
            </a:r>
            <a:r>
              <a:rPr lang="en-US" sz="1400" dirty="0" err="1"/>
              <a:t>Allomorphy</a:t>
            </a:r>
            <a:r>
              <a:rPr lang="en-US" sz="1400" dirty="0"/>
              <a:t>”. In </a:t>
            </a:r>
            <a:r>
              <a:rPr lang="en-US" sz="1400" i="1" dirty="0"/>
              <a:t>Linguistic Analysis 10</a:t>
            </a:r>
            <a:r>
              <a:rPr lang="en-US" sz="1400" dirty="0"/>
              <a:t>: 27-52.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/>
              <a:t>Lieber, R. 1992. </a:t>
            </a:r>
            <a:r>
              <a:rPr lang="en-US" sz="1400" i="1" dirty="0"/>
              <a:t>Deconstructing morphology. Word formation in syntactic theory</a:t>
            </a:r>
            <a:r>
              <a:rPr lang="en-US" sz="1400" dirty="0"/>
              <a:t>. Chicago: Chicago University Press.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dirty="0"/>
              <a:t>Ράλλη, Α. 2005. </a:t>
            </a:r>
            <a:r>
              <a:rPr lang="el-GR" sz="1400" i="1" dirty="0"/>
              <a:t>Μορφολογία</a:t>
            </a:r>
            <a:r>
              <a:rPr lang="el-GR" sz="1400" dirty="0"/>
              <a:t>. </a:t>
            </a:r>
            <a:r>
              <a:rPr lang="el-GR" sz="1400"/>
              <a:t>Αθήνα: Πατάκης, 74-105. </a:t>
            </a:r>
            <a:endParaRPr lang="el-GR" sz="1400" smtClean="0"/>
          </a:p>
          <a:p>
            <a:pPr algn="just">
              <a:buFont typeface="Arial" panose="020B0604020202020204" pitchFamily="34" charset="0"/>
              <a:buChar char="•"/>
            </a:pPr>
            <a:r>
              <a:rPr lang="el-GR" sz="1400" dirty="0" err="1" smtClean="0"/>
              <a:t>Scalise</a:t>
            </a:r>
            <a:r>
              <a:rPr lang="el-GR" sz="1400" dirty="0"/>
              <a:t>, S. &amp; A. </a:t>
            </a:r>
            <a:r>
              <a:rPr lang="el-GR" sz="1400" dirty="0" err="1"/>
              <a:t>Bisetto</a:t>
            </a:r>
            <a:r>
              <a:rPr lang="el-GR" sz="1400" dirty="0"/>
              <a:t>. </a:t>
            </a:r>
            <a:r>
              <a:rPr lang="en-US" sz="1400" dirty="0"/>
              <a:t>2008. </a:t>
            </a:r>
            <a:r>
              <a:rPr lang="en-US" sz="1400" i="1" dirty="0"/>
              <a:t>La </a:t>
            </a:r>
            <a:r>
              <a:rPr lang="en-US" sz="1400" i="1" dirty="0" err="1"/>
              <a:t>struttura</a:t>
            </a:r>
            <a:r>
              <a:rPr lang="en-US" sz="1400" i="1" dirty="0"/>
              <a:t> </a:t>
            </a:r>
            <a:r>
              <a:rPr lang="en-US" sz="1400" i="1" dirty="0" err="1"/>
              <a:t>delle</a:t>
            </a:r>
            <a:r>
              <a:rPr lang="en-US" sz="1400" i="1" dirty="0"/>
              <a:t> parole</a:t>
            </a:r>
            <a:r>
              <a:rPr lang="en-US" sz="1400" dirty="0"/>
              <a:t>. Bologna</a:t>
            </a:r>
            <a:r>
              <a:rPr lang="el-GR" sz="1400" dirty="0"/>
              <a:t>: </a:t>
            </a:r>
            <a:r>
              <a:rPr lang="en-US" sz="1400" dirty="0" err="1"/>
              <a:t>il</a:t>
            </a:r>
            <a:r>
              <a:rPr lang="en-US" sz="1400" dirty="0"/>
              <a:t> </a:t>
            </a:r>
            <a:r>
              <a:rPr lang="en-US" sz="1400" dirty="0" err="1"/>
              <a:t>Mulino</a:t>
            </a:r>
            <a:r>
              <a:rPr lang="el-GR" sz="1400" dirty="0"/>
              <a:t>, 39-47, 65-67, 69-79</a:t>
            </a:r>
            <a:r>
              <a:rPr lang="el-GR" sz="1400" dirty="0" smtClean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smtClean="0"/>
              <a:t>Selkirk</a:t>
            </a:r>
            <a:r>
              <a:rPr lang="en-US" sz="1400" dirty="0"/>
              <a:t>. E. 1982. </a:t>
            </a:r>
            <a:r>
              <a:rPr lang="en-US" sz="1400" i="1" dirty="0"/>
              <a:t>The syntax of words.</a:t>
            </a:r>
            <a:r>
              <a:rPr lang="en-US" sz="1400" dirty="0"/>
              <a:t> Cambridge, Mass.: MIT Press.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dirty="0" err="1"/>
              <a:t>Shieber</a:t>
            </a:r>
            <a:r>
              <a:rPr lang="en-US" sz="1400" dirty="0"/>
              <a:t>. S. 1986. </a:t>
            </a:r>
            <a:r>
              <a:rPr lang="en-US" sz="1400" i="1" dirty="0"/>
              <a:t>An introduction to a unification-based approach to Grammar</a:t>
            </a:r>
            <a:r>
              <a:rPr lang="en-US" sz="1400" dirty="0"/>
              <a:t>. Stanford: CSLI Publications.</a:t>
            </a:r>
            <a:endParaRPr lang="el-GR" sz="1400" dirty="0"/>
          </a:p>
          <a:p>
            <a:pPr marL="263525" indent="-263525" algn="just">
              <a:buFont typeface="Arial" panose="020B0604020202020204" pitchFamily="34" charset="0"/>
              <a:buChar char="•"/>
            </a:pPr>
            <a:endParaRPr lang="el-GR" sz="16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5D14A0CE-3770-4AAE-ABC5-0891CA5D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Σχετική εικόνα">
            <a:extLst>
              <a:ext uri="{FF2B5EF4-FFF2-40B4-BE49-F238E27FC236}">
                <a16:creationId xmlns:a16="http://schemas.microsoft.com/office/drawing/2014/main" xmlns="" id="{5EA47BA1-A284-4564-9B66-3D7B79398E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99" t="13481" r="7200" b="31003"/>
          <a:stretch/>
        </p:blipFill>
        <p:spPr bwMode="auto">
          <a:xfrm>
            <a:off x="2200049" y="2019372"/>
            <a:ext cx="4743902" cy="2091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Δομή Λεξικού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887792"/>
              </p:ext>
            </p:extLst>
          </p:nvPr>
        </p:nvGraphicFramePr>
        <p:xfrm>
          <a:off x="2931344" y="2025933"/>
          <a:ext cx="3808669" cy="1798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08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ΛΕΞΙΚΟ</a:t>
                      </a:r>
                      <a:endParaRPr lang="en-US" sz="2000" b="1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ΣΤΑΘΕΡΟ ΛΕΞΙΚΟ</a:t>
                      </a:r>
                    </a:p>
                    <a:p>
                      <a:pPr algn="ctr"/>
                      <a:r>
                        <a:rPr lang="el-GR" sz="2000" dirty="0"/>
                        <a:t>(Λήμματα)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ΛΕΞΙΚΗ</a:t>
                      </a:r>
                      <a:r>
                        <a:rPr lang="el-GR" sz="2000" baseline="0" dirty="0"/>
                        <a:t> ΔΟΜΗ (Σχηματισμός λέξεων)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7270955" y="2610465"/>
            <a:ext cx="1548580" cy="1002890"/>
          </a:xfrm>
          <a:prstGeom prst="accentBorderCallout1">
            <a:avLst>
              <a:gd name="adj1" fmla="val 18750"/>
              <a:gd name="adj2" fmla="val -8333"/>
              <a:gd name="adj3" fmla="val 23178"/>
              <a:gd name="adj4" fmla="val -100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Λέξεις χωρίς εσωτερική δομή</a:t>
            </a:r>
            <a:endParaRPr lang="en-US" dirty="0"/>
          </a:p>
        </p:txBody>
      </p:sp>
      <p:sp>
        <p:nvSpPr>
          <p:cNvPr id="8" name="Line Callout 1 (Border and Accent Bar) 7"/>
          <p:cNvSpPr/>
          <p:nvPr/>
        </p:nvSpPr>
        <p:spPr>
          <a:xfrm>
            <a:off x="2600866" y="4372894"/>
            <a:ext cx="2649793" cy="1002890"/>
          </a:xfrm>
          <a:prstGeom prst="accentBorderCallout1">
            <a:avLst>
              <a:gd name="adj1" fmla="val 18750"/>
              <a:gd name="adj2" fmla="val -8333"/>
              <a:gd name="adj3" fmla="val -63937"/>
              <a:gd name="adj4" fmla="val 81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Μορφολογικές διαδικασίες (κλίση, παραγωγή, σύνθεση)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65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Λεξικού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849093" cy="4171608"/>
          </a:xfrm>
        </p:spPr>
        <p:txBody>
          <a:bodyPr>
            <a:normAutofit/>
          </a:bodyPr>
          <a:lstStyle/>
          <a:p>
            <a:pPr marL="539750" indent="-274638">
              <a:buFont typeface="Arial" panose="020B0604020202020204" pitchFamily="34" charset="0"/>
              <a:buChar char="•"/>
            </a:pPr>
            <a:r>
              <a:rPr lang="el-GR" dirty="0"/>
              <a:t>Περιέχει δύο είδη </a:t>
            </a:r>
            <a:r>
              <a:rPr lang="el-GR" b="1" dirty="0"/>
              <a:t>πλεοναστικών κανόνων</a:t>
            </a:r>
            <a:r>
              <a:rPr lang="el-GR" dirty="0"/>
              <a:t>:</a:t>
            </a:r>
          </a:p>
          <a:p>
            <a:pPr marL="804863" indent="-274638">
              <a:buNone/>
            </a:pPr>
            <a:r>
              <a:rPr lang="el-GR" dirty="0"/>
              <a:t>(α) </a:t>
            </a:r>
            <a:r>
              <a:rPr lang="el-GR" dirty="0" err="1"/>
              <a:t>μορφολεξικούς</a:t>
            </a:r>
            <a:r>
              <a:rPr lang="el-GR" dirty="0"/>
              <a:t> κανόνες</a:t>
            </a:r>
          </a:p>
          <a:p>
            <a:pPr marL="804863" indent="-615950">
              <a:buNone/>
            </a:pPr>
            <a:r>
              <a:rPr lang="el-GR" dirty="0"/>
              <a:t>Συνδέουν </a:t>
            </a:r>
            <a:r>
              <a:rPr lang="el-GR" dirty="0" err="1"/>
              <a:t>αλλόμορφα</a:t>
            </a:r>
            <a:r>
              <a:rPr lang="el-GR" dirty="0"/>
              <a:t> με το σύμβολο ‘~’</a:t>
            </a:r>
          </a:p>
          <a:p>
            <a:pPr marL="804863" indent="-274638">
              <a:buNone/>
            </a:pPr>
            <a:r>
              <a:rPr lang="el-GR" dirty="0"/>
              <a:t>	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 smtClean="0">
                <a:solidFill>
                  <a:schemeClr val="tx2"/>
                </a:solidFill>
              </a:rPr>
              <a:t>μεν ~ </a:t>
            </a:r>
            <a:r>
              <a:rPr lang="el-GR" dirty="0" err="1">
                <a:solidFill>
                  <a:schemeClr val="tx2"/>
                </a:solidFill>
              </a:rPr>
              <a:t>μειν</a:t>
            </a:r>
            <a:endParaRPr lang="el-GR" dirty="0">
              <a:solidFill>
                <a:schemeClr val="tx2"/>
              </a:solidFill>
            </a:endParaRPr>
          </a:p>
          <a:p>
            <a:pPr marL="804863" indent="-274638">
              <a:buNone/>
            </a:pPr>
            <a:r>
              <a:rPr lang="el-GR" dirty="0"/>
              <a:t>(β) μεταπλαστικούς κανόνες </a:t>
            </a:r>
          </a:p>
          <a:p>
            <a:pPr marL="804863" indent="-571500">
              <a:buNone/>
            </a:pPr>
            <a:r>
              <a:rPr lang="el-GR" dirty="0"/>
              <a:t>Συνδέουν λήμματα με παρόμοια σημασίας, αλλά διαφορετικής κατηγορίας, με το σύμβολο ‘←→’</a:t>
            </a:r>
          </a:p>
          <a:p>
            <a:pPr marL="804863" indent="-274638">
              <a:buNone/>
            </a:pPr>
            <a:r>
              <a:rPr lang="el-GR" dirty="0"/>
              <a:t>	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 err="1">
                <a:solidFill>
                  <a:schemeClr val="tx2"/>
                </a:solidFill>
              </a:rPr>
              <a:t>κυνηγ</a:t>
            </a:r>
            <a:r>
              <a:rPr lang="el-GR" baseline="-25000" dirty="0" err="1">
                <a:solidFill>
                  <a:schemeClr val="tx2"/>
                </a:solidFill>
              </a:rPr>
              <a:t>Ρ</a:t>
            </a:r>
            <a:r>
              <a:rPr lang="el-GR" dirty="0">
                <a:solidFill>
                  <a:schemeClr val="tx2"/>
                </a:solidFill>
              </a:rPr>
              <a:t> ← →</a:t>
            </a:r>
            <a:r>
              <a:rPr lang="el-GR" dirty="0" err="1">
                <a:solidFill>
                  <a:schemeClr val="tx2"/>
                </a:solidFill>
              </a:rPr>
              <a:t>κυνηγ</a:t>
            </a:r>
            <a:r>
              <a:rPr lang="el-GR" baseline="-25000" dirty="0" err="1">
                <a:solidFill>
                  <a:schemeClr val="tx2"/>
                </a:solidFill>
              </a:rPr>
              <a:t>Ο</a:t>
            </a:r>
            <a:endParaRPr lang="el-GR" baseline="-25000" dirty="0">
              <a:solidFill>
                <a:schemeClr val="tx2"/>
              </a:solidFill>
            </a:endParaRPr>
          </a:p>
          <a:p>
            <a:pPr marL="804863" indent="-274638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xmlns="" id="{F146C31D-E11C-496E-B540-382965BC3556}"/>
              </a:ext>
            </a:extLst>
          </p:cNvPr>
          <p:cNvSpPr/>
          <p:nvPr/>
        </p:nvSpPr>
        <p:spPr>
          <a:xfrm>
            <a:off x="5677887" y="2243415"/>
            <a:ext cx="2731476" cy="1688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dirty="0"/>
              <a:t>ven-(venire, venuto…)</a:t>
            </a:r>
          </a:p>
          <a:p>
            <a:r>
              <a:rPr lang="it-IT" dirty="0"/>
              <a:t>venn-(venni, vennero…)</a:t>
            </a:r>
          </a:p>
          <a:p>
            <a:r>
              <a:rPr lang="it-IT" dirty="0"/>
              <a:t>veng- (vengo, vengano…)</a:t>
            </a:r>
          </a:p>
          <a:p>
            <a:r>
              <a:rPr lang="it-IT" dirty="0"/>
              <a:t>vien- (vieni, viene)</a:t>
            </a:r>
          </a:p>
          <a:p>
            <a:r>
              <a:rPr lang="it-IT" dirty="0"/>
              <a:t>ver-(verrò, verrebbe…)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47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Χαρακτηριστικά Λεξικού</a:t>
            </a:r>
            <a:endParaRPr lang="en-US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750" indent="-274638">
              <a:buFont typeface="Arial" panose="020B0604020202020204" pitchFamily="34" charset="0"/>
              <a:buChar char="•"/>
            </a:pPr>
            <a:r>
              <a:rPr lang="el-GR" dirty="0"/>
              <a:t>περιέχει λεξήματα (ρίζες ή/και θέματα)</a:t>
            </a:r>
          </a:p>
          <a:p>
            <a:pPr marL="539750" indent="-274638">
              <a:buFont typeface="Arial" panose="020B0604020202020204" pitchFamily="34" charset="0"/>
              <a:buChar char="•"/>
            </a:pPr>
            <a:r>
              <a:rPr lang="el-GR" dirty="0"/>
              <a:t>περιέχει και προσφύματα (</a:t>
            </a:r>
            <a:r>
              <a:rPr lang="en-US" dirty="0"/>
              <a:t>Lieber 1980, </a:t>
            </a:r>
            <a:r>
              <a:rPr lang="en-US" dirty="0" err="1"/>
              <a:t>Ralli</a:t>
            </a:r>
            <a:r>
              <a:rPr lang="en-US" dirty="0"/>
              <a:t> 1988</a:t>
            </a:r>
            <a:r>
              <a:rPr lang="el-GR" dirty="0"/>
              <a:t>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B272E581-83AC-49C3-BCB0-925A2BDD6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38906">
            <a:off x="6479385" y="3842475"/>
            <a:ext cx="2434684" cy="2398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1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Προσφύματα στο λεξικό (;)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415" y="1845733"/>
            <a:ext cx="7614887" cy="44370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l-GR" dirty="0"/>
          </a:p>
          <a:p>
            <a:pPr marL="357188" indent="-357188">
              <a:buFont typeface="Wingdings" panose="05000000000000000000" pitchFamily="2" charset="2"/>
              <a:buChar char="Ø"/>
            </a:pPr>
            <a:r>
              <a:rPr lang="el-GR" b="1" dirty="0">
                <a:solidFill>
                  <a:schemeClr val="tx2"/>
                </a:solidFill>
              </a:rPr>
              <a:t>Τα προσφύματα</a:t>
            </a:r>
            <a:r>
              <a:rPr lang="en-US" b="1" dirty="0">
                <a:solidFill>
                  <a:schemeClr val="tx2"/>
                </a:solidFill>
              </a:rPr>
              <a:t>/π</a:t>
            </a:r>
            <a:r>
              <a:rPr lang="el-GR" b="1" dirty="0" err="1">
                <a:solidFill>
                  <a:schemeClr val="tx2"/>
                </a:solidFill>
              </a:rPr>
              <a:t>αραθήματα</a:t>
            </a:r>
            <a:r>
              <a:rPr lang="el-GR" b="1" dirty="0">
                <a:solidFill>
                  <a:schemeClr val="tx2"/>
                </a:solidFill>
              </a:rPr>
              <a:t> αποτελούν λήμματα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l-GR" b="1" dirty="0">
                <a:solidFill>
                  <a:schemeClr val="tx2"/>
                </a:solidFill>
              </a:rPr>
              <a:t>ενός λεξικού; </a:t>
            </a:r>
            <a:endParaRPr lang="en-US" b="1" u="sng" dirty="0">
              <a:solidFill>
                <a:schemeClr val="tx2"/>
              </a:solidFill>
            </a:endParaRPr>
          </a:p>
          <a:p>
            <a:pPr marL="447675" indent="-265113">
              <a:buFont typeface="Wingdings" panose="05000000000000000000" pitchFamily="2" charset="2"/>
              <a:buChar char="§"/>
            </a:pPr>
            <a:r>
              <a:rPr lang="el-GR" dirty="0"/>
              <a:t>Τα προσφύματα </a:t>
            </a:r>
            <a:r>
              <a:rPr lang="el-GR" b="1" u="sng" dirty="0">
                <a:solidFill>
                  <a:schemeClr val="tx2"/>
                </a:solidFill>
              </a:rPr>
              <a:t>δεν</a:t>
            </a:r>
            <a:r>
              <a:rPr lang="el-GR" dirty="0">
                <a:solidFill>
                  <a:schemeClr val="tx2"/>
                </a:solidFill>
              </a:rPr>
              <a:t> </a:t>
            </a:r>
            <a:r>
              <a:rPr lang="el-GR" dirty="0"/>
              <a:t>αποτελούν λήμματα του λεξικού 	</a:t>
            </a:r>
            <a:endParaRPr lang="en-US" dirty="0"/>
          </a:p>
          <a:p>
            <a:pPr marL="447675" indent="-265113" algn="r">
              <a:buNone/>
            </a:pPr>
            <a:r>
              <a:rPr lang="el-GR" sz="1400" dirty="0"/>
              <a:t>(</a:t>
            </a:r>
            <a:r>
              <a:rPr lang="el-GR" sz="1400" dirty="0" err="1"/>
              <a:t>Aronoff</a:t>
            </a:r>
            <a:r>
              <a:rPr lang="el-GR" sz="1400" dirty="0"/>
              <a:t> 1976, </a:t>
            </a:r>
            <a:r>
              <a:rPr lang="el-GR" sz="1400" dirty="0" err="1"/>
              <a:t>Scalise</a:t>
            </a:r>
            <a:r>
              <a:rPr lang="el-GR" sz="1400" dirty="0"/>
              <a:t> 1984)</a:t>
            </a:r>
          </a:p>
          <a:p>
            <a:pPr marL="447675" indent="-265113">
              <a:buFont typeface="Wingdings" panose="05000000000000000000" pitchFamily="2" charset="2"/>
              <a:buChar char="§"/>
            </a:pPr>
            <a:endParaRPr lang="el-GR" dirty="0"/>
          </a:p>
          <a:p>
            <a:pPr marL="447675" indent="-265113" algn="just">
              <a:buFont typeface="Wingdings" panose="05000000000000000000" pitchFamily="2" charset="2"/>
              <a:buChar char="§"/>
            </a:pPr>
            <a:r>
              <a:rPr lang="el-GR" dirty="0"/>
              <a:t>Τα προσφύματα </a:t>
            </a:r>
            <a:r>
              <a:rPr lang="el-GR" dirty="0">
                <a:solidFill>
                  <a:schemeClr val="accent6"/>
                </a:solidFill>
              </a:rPr>
              <a:t>αποτελούν λήμματα του λεξικού</a:t>
            </a:r>
            <a:r>
              <a:rPr lang="el-GR" dirty="0"/>
              <a:t>, διαθέτουν υπόσταση λήμματος, γιατί όπως και τα θέματα έχουν: φωνολογική υπόσταση, σημασία, συντακτική λειτουργία και μη προβλέψιμα χαρακτηριστικά </a:t>
            </a:r>
          </a:p>
          <a:p>
            <a:pPr marL="0" indent="0" algn="r">
              <a:buNone/>
            </a:pPr>
            <a:r>
              <a:rPr lang="el-GR" sz="1400" dirty="0"/>
              <a:t>(</a:t>
            </a:r>
            <a:r>
              <a:rPr lang="el-GR" sz="1400" dirty="0" err="1"/>
              <a:t>Lieber</a:t>
            </a:r>
            <a:r>
              <a:rPr lang="el-GR" sz="1400" dirty="0"/>
              <a:t> 1980, </a:t>
            </a:r>
            <a:r>
              <a:rPr lang="el-GR" sz="1400" dirty="0" err="1"/>
              <a:t>Κiparsky</a:t>
            </a:r>
            <a:r>
              <a:rPr lang="el-GR" sz="1400" dirty="0"/>
              <a:t> 1982, </a:t>
            </a:r>
            <a:r>
              <a:rPr lang="en-US" sz="1400" dirty="0" err="1"/>
              <a:t>Ralli</a:t>
            </a:r>
            <a:r>
              <a:rPr lang="en-US" sz="1400" dirty="0"/>
              <a:t> 1988</a:t>
            </a:r>
            <a:r>
              <a:rPr lang="el-GR" sz="1400" dirty="0"/>
              <a:t>)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827264" cy="1450757"/>
          </a:xfrm>
        </p:spPr>
        <p:txBody>
          <a:bodyPr>
            <a:normAutofit/>
          </a:bodyPr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Κλιτικά επιθήματα και λεξικό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077" y="1917024"/>
            <a:ext cx="7354286" cy="3800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l-GR" dirty="0"/>
          </a:p>
          <a:p>
            <a:pPr marL="265113" indent="-265113">
              <a:buFont typeface="Wingdings" panose="05000000000000000000" pitchFamily="2" charset="2"/>
              <a:buChar char="Ø"/>
            </a:pPr>
            <a:r>
              <a:rPr lang="el-GR" sz="2200" b="1" dirty="0">
                <a:solidFill>
                  <a:schemeClr val="tx2"/>
                </a:solidFill>
              </a:rPr>
              <a:t>Τα κλιτικά επιθήματα  αποτελούν λήμματα</a:t>
            </a:r>
            <a:r>
              <a:rPr lang="en-US" sz="2200" b="1" dirty="0">
                <a:solidFill>
                  <a:schemeClr val="tx2"/>
                </a:solidFill>
              </a:rPr>
              <a:t> </a:t>
            </a:r>
            <a:r>
              <a:rPr lang="el-GR" sz="2200" b="1" dirty="0">
                <a:solidFill>
                  <a:schemeClr val="tx2"/>
                </a:solidFill>
              </a:rPr>
              <a:t>ενός λεξικού; </a:t>
            </a:r>
            <a:endParaRPr lang="en-US" sz="22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l-GR" sz="2200" dirty="0"/>
          </a:p>
          <a:p>
            <a:pPr marL="357188" indent="-265113" algn="just">
              <a:buFont typeface="Wingdings" panose="05000000000000000000" pitchFamily="2" charset="2"/>
              <a:buChar char="§"/>
            </a:pPr>
            <a:r>
              <a:rPr lang="el-GR" dirty="0"/>
              <a:t>Υπόθεση του Αδύναμου </a:t>
            </a:r>
            <a:r>
              <a:rPr lang="el-GR" dirty="0" err="1"/>
              <a:t>Λεξικαλισμού</a:t>
            </a:r>
            <a:r>
              <a:rPr lang="el-GR" dirty="0"/>
              <a:t> (</a:t>
            </a:r>
            <a:r>
              <a:rPr lang="en-US" dirty="0"/>
              <a:t>Weak Lexicalism Hypothesis</a:t>
            </a:r>
            <a:r>
              <a:rPr lang="el-GR" dirty="0"/>
              <a:t>) </a:t>
            </a:r>
            <a:r>
              <a:rPr lang="el-GR" dirty="0">
                <a:sym typeface="Wingdings"/>
              </a:rPr>
              <a:t> απορρίπτεται η λεξική υπόσταση των κλιτικών επιθημάτων </a:t>
            </a:r>
            <a:endParaRPr lang="el-GR" dirty="0"/>
          </a:p>
          <a:p>
            <a:pPr marL="357188" indent="-265113" algn="r">
              <a:buNone/>
            </a:pPr>
            <a:r>
              <a:rPr lang="el-GR" sz="1400" dirty="0"/>
              <a:t>(</a:t>
            </a:r>
            <a:r>
              <a:rPr lang="el-GR" sz="1400" dirty="0" err="1"/>
              <a:t>Perlmutter</a:t>
            </a:r>
            <a:r>
              <a:rPr lang="el-GR" sz="1400" dirty="0"/>
              <a:t> 1988) </a:t>
            </a:r>
            <a:endParaRPr lang="en-US" sz="1400" dirty="0"/>
          </a:p>
          <a:p>
            <a:pPr marL="357188" indent="-265113">
              <a:buFont typeface="Wingdings" panose="05000000000000000000" pitchFamily="2" charset="2"/>
              <a:buChar char="§"/>
            </a:pPr>
            <a:endParaRPr lang="en-US" dirty="0"/>
          </a:p>
          <a:p>
            <a:pPr marL="357188" indent="-265113" algn="just">
              <a:buFont typeface="Wingdings" panose="05000000000000000000" pitchFamily="2" charset="2"/>
              <a:buChar char="§"/>
            </a:pPr>
            <a:r>
              <a:rPr lang="el-GR" dirty="0"/>
              <a:t>Υπόθεση του Δυνατού </a:t>
            </a:r>
            <a:r>
              <a:rPr lang="el-GR" dirty="0" err="1"/>
              <a:t>Λεξικαλισμού</a:t>
            </a:r>
            <a:r>
              <a:rPr lang="el-GR" dirty="0"/>
              <a:t> (</a:t>
            </a:r>
            <a:r>
              <a:rPr lang="en-US" dirty="0"/>
              <a:t>Strong Lexicalism Hypothesis</a:t>
            </a:r>
            <a:r>
              <a:rPr lang="el-GR" dirty="0"/>
              <a:t>) </a:t>
            </a:r>
            <a:r>
              <a:rPr lang="el-GR" dirty="0">
                <a:sym typeface="Wingdings"/>
              </a:rPr>
              <a:t> η κλίση έχει λεξικό χαρακτήρα </a:t>
            </a:r>
            <a:endParaRPr lang="el-GR" dirty="0"/>
          </a:p>
          <a:p>
            <a:pPr marL="0" indent="0" algn="r">
              <a:buNone/>
            </a:pPr>
            <a:r>
              <a:rPr lang="el-GR" sz="1400" dirty="0"/>
              <a:t>(</a:t>
            </a:r>
            <a:r>
              <a:rPr lang="el-GR" sz="1400" dirty="0" err="1"/>
              <a:t>Lapointe</a:t>
            </a:r>
            <a:r>
              <a:rPr lang="el-GR" sz="1400" dirty="0"/>
              <a:t> 1980)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Ανασκόπηση">
  <a:themeElements>
    <a:clrScheme name="Ανασκόπηση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</TotalTime>
  <Words>2144</Words>
  <Application>Microsoft Macintosh PowerPoint</Application>
  <PresentationFormat>On-screen Show (4:3)</PresentationFormat>
  <Paragraphs>410</Paragraphs>
  <Slides>46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</vt:lpstr>
      <vt:lpstr>Calibri Light</vt:lpstr>
      <vt:lpstr>Mangal</vt:lpstr>
      <vt:lpstr>Wingdings</vt:lpstr>
      <vt:lpstr>Arial</vt:lpstr>
      <vt:lpstr>1_Ανασκόπηση</vt:lpstr>
      <vt:lpstr>Τμήμα Ιταλικής γλώσσας και φιλολογίας, Πανεπιστήμιο Αθηνών   Κατερίνα Χριστοπούλου  kxristopoulou@gmail.com </vt:lpstr>
      <vt:lpstr>Δομή μαθήματος  </vt:lpstr>
      <vt:lpstr>Λεξικό</vt:lpstr>
      <vt:lpstr>Χαρακτηριστικά Λεξικού</vt:lpstr>
      <vt:lpstr>Δομή Λεξικού</vt:lpstr>
      <vt:lpstr>Χαρακτηριστικά Λεξικού</vt:lpstr>
      <vt:lpstr>Χαρακτηριστικά Λεξικού</vt:lpstr>
      <vt:lpstr>Προσφύματα στο λεξικό (;)</vt:lpstr>
      <vt:lpstr>Κλιτικά επιθήματα και λεξικό </vt:lpstr>
      <vt:lpstr>Διαφοροποίηση λεξημάτων - προσφυμάτων</vt:lpstr>
      <vt:lpstr>Πληροφορίες στο λεξικό… τι;</vt:lpstr>
      <vt:lpstr>Πληροφορίες στο λεξικό… τι;</vt:lpstr>
      <vt:lpstr>Πληροφορίες στο λεξικό… τι;</vt:lpstr>
      <vt:lpstr>Πληροφορίες στο λεξικό… τι;</vt:lpstr>
      <vt:lpstr>Πληροφορίες στο λεξικό… πού; </vt:lpstr>
      <vt:lpstr>Λεξικοποίηση</vt:lpstr>
      <vt:lpstr>Περιπτώσεις Λεξικοποίησης</vt:lpstr>
      <vt:lpstr>Περιπτώσεις Λεξικοποίησης</vt:lpstr>
      <vt:lpstr>Περιπτώσεις Λεξικοποίησης</vt:lpstr>
      <vt:lpstr>Διαβάθμιση</vt:lpstr>
      <vt:lpstr>Διαβάθμιση</vt:lpstr>
      <vt:lpstr>PowerPoint Presentation</vt:lpstr>
      <vt:lpstr>Επίδραση με τη μορφολογία</vt:lpstr>
      <vt:lpstr>Επίδραση με τη μορφολογία</vt:lpstr>
      <vt:lpstr>Λέξη και σημασία</vt:lpstr>
      <vt:lpstr>Λέξη και σημασία</vt:lpstr>
      <vt:lpstr>Δυσκολίες στον εντοπισμό της σημασίας</vt:lpstr>
      <vt:lpstr>Δυσκολίες στον εντοπισμό της σημασίας</vt:lpstr>
      <vt:lpstr>PowerPoint Presentation</vt:lpstr>
      <vt:lpstr>Παραγωγικότητα</vt:lpstr>
      <vt:lpstr>Παραγωγικότητα</vt:lpstr>
      <vt:lpstr>Χαρακτηριστικά παραγωγικότητας</vt:lpstr>
      <vt:lpstr>Χαρακτηριστικά παραγωγικότητας</vt:lpstr>
      <vt:lpstr>Διαβάθμιση</vt:lpstr>
      <vt:lpstr>Διαβάθμιση</vt:lpstr>
      <vt:lpstr>Διαβάθμιση</vt:lpstr>
      <vt:lpstr>Διαβάθμιση</vt:lpstr>
      <vt:lpstr>Συγχρονικός Χαρακτήρας</vt:lpstr>
      <vt:lpstr>Συγχρονικός Χαρακτήρας</vt:lpstr>
      <vt:lpstr>Δυσκολίες στη διάκριση της παραγωγικότητας </vt:lpstr>
      <vt:lpstr>Δυσκολίες στη διάκριση της παραγωγικότητας </vt:lpstr>
      <vt:lpstr>Κριτήριο διάκρισης παραγωγικότητας</vt:lpstr>
      <vt:lpstr>Κριτήριο διάκρισης παραγωγικότητας</vt:lpstr>
      <vt:lpstr>Ερωτήματα για σκέψη… </vt:lpstr>
      <vt:lpstr>Βιβλιογραφία </vt:lpstr>
      <vt:lpstr>PowerPoint Presentation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Σχολή Ανθρωπιστικών Επιστημών  Πρόγραμμα Σπουδών: Σύγχρονες τάσεις στη γλωσσολογία για εκπαιδευτικούς</dc:title>
  <dc:creator>Χριστοπούλου Κατερίνα</dc:creator>
  <cp:lastModifiedBy>Χριστοπούλου Αικατερίνη</cp:lastModifiedBy>
  <cp:revision>131</cp:revision>
  <dcterms:created xsi:type="dcterms:W3CDTF">2019-03-04T09:40:17Z</dcterms:created>
  <dcterms:modified xsi:type="dcterms:W3CDTF">2020-11-27T15:25:06Z</dcterms:modified>
</cp:coreProperties>
</file>