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6" r:id="rId1"/>
    <p:sldMasterId id="2147483739" r:id="rId2"/>
  </p:sldMasterIdLst>
  <p:notesMasterIdLst>
    <p:notesMasterId r:id="rId37"/>
  </p:notesMasterIdLst>
  <p:sldIdLst>
    <p:sldId id="256" r:id="rId3"/>
    <p:sldId id="519" r:id="rId4"/>
    <p:sldId id="479" r:id="rId5"/>
    <p:sldId id="299" r:id="rId6"/>
    <p:sldId id="396" r:id="rId7"/>
    <p:sldId id="509" r:id="rId8"/>
    <p:sldId id="510" r:id="rId9"/>
    <p:sldId id="511" r:id="rId10"/>
    <p:sldId id="512" r:id="rId11"/>
    <p:sldId id="513" r:id="rId12"/>
    <p:sldId id="514" r:id="rId13"/>
    <p:sldId id="515" r:id="rId14"/>
    <p:sldId id="516" r:id="rId15"/>
    <p:sldId id="497" r:id="rId16"/>
    <p:sldId id="303" r:id="rId17"/>
    <p:sldId id="304" r:id="rId18"/>
    <p:sldId id="337" r:id="rId19"/>
    <p:sldId id="306" r:id="rId20"/>
    <p:sldId id="338" r:id="rId21"/>
    <p:sldId id="339" r:id="rId22"/>
    <p:sldId id="313" r:id="rId23"/>
    <p:sldId id="492" r:id="rId24"/>
    <p:sldId id="505" r:id="rId25"/>
    <p:sldId id="500" r:id="rId26"/>
    <p:sldId id="499" r:id="rId27"/>
    <p:sldId id="485" r:id="rId28"/>
    <p:sldId id="486" r:id="rId29"/>
    <p:sldId id="502" r:id="rId30"/>
    <p:sldId id="501" r:id="rId31"/>
    <p:sldId id="503" r:id="rId32"/>
    <p:sldId id="341" r:id="rId33"/>
    <p:sldId id="507" r:id="rId34"/>
    <p:sldId id="307" r:id="rId35"/>
    <p:sldId id="272" r:id="rId3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Χριστοπούλου Κατερίνα" initials="ΧΚ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Φωτεινό στυλ 1 - Έμφαση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Μεσαίο στυλ 4 - Έμφαση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799B23B-EC83-4686-B30A-512413B5E67A}" styleName="Φωτεινό στυλ 3 - Έμφαση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Μεσαίο στυλ 2 - Έμφαση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Μεσαίο στυλ 1 - Έμφαση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27" autoAdjust="0"/>
    <p:restoredTop sz="94140"/>
  </p:normalViewPr>
  <p:slideViewPr>
    <p:cSldViewPr snapToGrid="0" snapToObjects="1">
      <p:cViewPr>
        <p:scale>
          <a:sx n="101" d="100"/>
          <a:sy n="101" d="100"/>
        </p:scale>
        <p:origin x="1168" y="-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notesMaster" Target="notesMasters/notesMaster1.xml"/><Relationship Id="rId38" Type="http://schemas.openxmlformats.org/officeDocument/2006/relationships/commentAuthors" Target="commentAuthors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5D683-BDA7-44CB-8D78-D75C85D40E83}" type="datetimeFigureOut">
              <a:rPr lang="el-GR" smtClean="0"/>
              <a:t>6/11/20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B3B33-7560-4AD6-B982-37336D0AF9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4409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B3B33-7560-4AD6-B982-37336D0AF92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5047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Θέση εικόνας διαφάνειας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8" name="Θέση σημειώσεων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altLang="en-US"/>
              <a:t> </a:t>
            </a:r>
          </a:p>
        </p:txBody>
      </p:sp>
      <p:sp>
        <p:nvSpPr>
          <p:cNvPr id="4" name="Θέση αριθμού διαφάνειας 3">
            <a:extLst/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3E7175-8C38-E543-AB09-461BA0BA8BB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9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Θέση εικόνας διαφάνειας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8" name="Θέση σημειώσεων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altLang="en-US"/>
              <a:t> </a:t>
            </a:r>
          </a:p>
        </p:txBody>
      </p:sp>
      <p:sp>
        <p:nvSpPr>
          <p:cNvPr id="4" name="Θέση αριθμού διαφάνειας 3">
            <a:extLst/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3E7175-8C38-E543-AB09-461BA0BA8BB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94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791D6-522F-A74C-8146-3BED4C5FE5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456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898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altLang="el-GR"/>
              <a:t> </a:t>
            </a:r>
          </a:p>
        </p:txBody>
      </p:sp>
      <p:sp>
        <p:nvSpPr>
          <p:cNvPr id="80899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-95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-95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-95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-95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-9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9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9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9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95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29325B-4481-9A43-913B-BEF2926FC094}" type="slidenum">
              <a:rPr lang="el-GR" alt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l-GR" altLang="el-GR"/>
          </a:p>
        </p:txBody>
      </p:sp>
      <p:sp>
        <p:nvSpPr>
          <p:cNvPr id="80900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-95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-95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-95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-95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-9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9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9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9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95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altLang="el-GR"/>
              <a:t>γδφυτγφωηωυγ</a:t>
            </a:r>
          </a:p>
        </p:txBody>
      </p:sp>
    </p:spTree>
    <p:extLst>
      <p:ext uri="{BB962C8B-B14F-4D97-AF65-F5344CB8AC3E}">
        <p14:creationId xmlns:p14="http://schemas.microsoft.com/office/powerpoint/2010/main" val="1967082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FA27-D2C2-4BCC-A654-9C601FB3BF15}" type="datetime1">
              <a:rPr lang="en-US" smtClean="0"/>
              <a:t>11/6/20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733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91440" rIns="45720" bIns="9144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6AF17-8F99-4439-ACB9-01F7136FFA84}" type="datetime1">
              <a:rPr lang="en-US" smtClean="0"/>
              <a:t>11/6/20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992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91440" rIns="45720" bIns="9144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C5C84-0E6B-49C9-A699-827EE2BF9DFD}" type="datetime1">
              <a:rPr lang="en-US" smtClean="0"/>
              <a:t>11/6/20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333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7" y="753228"/>
            <a:ext cx="721872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2336873"/>
            <a:ext cx="2302526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1" y="3022674"/>
            <a:ext cx="2287277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233687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3022674"/>
            <a:ext cx="229743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17" y="2336873"/>
            <a:ext cx="230251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17" y="3022674"/>
            <a:ext cx="2302519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3F4A-AF31-944C-A17A-53D506FD240D}" type="datetime1">
              <a:rPr lang="en-US" smtClean="0"/>
              <a:t>11/6/20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Μορφολογία: 2η Παράδοση, 11/10/2016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606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FA27-D2C2-4BCC-A654-9C601FB3BF15}" type="datetime1">
              <a:rPr lang="en-US" smtClean="0"/>
              <a:pPr/>
              <a:t>11/6/20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835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F46EA-7A23-44C9-8E1B-A493DCFAB592}" type="datetime1">
              <a:rPr lang="en-US" smtClean="0"/>
              <a:pPr/>
              <a:t>11/6/20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9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607A0-7040-4152-A430-4213EAA432EF}" type="datetime1">
              <a:rPr lang="en-US" smtClean="0"/>
              <a:pPr/>
              <a:t>11/6/20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168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B913-059C-4C0F-B00B-1829B2E835B6}" type="datetime1">
              <a:rPr lang="en-US" smtClean="0"/>
              <a:pPr/>
              <a:t>11/6/20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389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F192D-1866-4F86-B725-002C96ADE40F}" type="datetime1">
              <a:rPr lang="en-US" smtClean="0"/>
              <a:pPr/>
              <a:t>11/6/20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25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8101-397D-4852-ACF9-2A99F746BA07}" type="datetime1">
              <a:rPr lang="en-US" smtClean="0"/>
              <a:pPr/>
              <a:t>11/6/20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237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AB9DE-3108-487C-9CF9-7DEC972731AF}" type="datetime1">
              <a:rPr lang="en-US" smtClean="0"/>
              <a:pPr/>
              <a:t>11/6/20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815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F46EA-7A23-44C9-8E1B-A493DCFAB592}" type="datetime1">
              <a:rPr lang="en-US" smtClean="0"/>
              <a:t>11/6/20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630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303809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69E9E533-4295-40CF-A104-6333BEFA4978}" type="datetime1">
              <a:rPr lang="en-US" smtClean="0"/>
              <a:pPr/>
              <a:t>11/6/20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CEDD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886C9C-DC18-4195-8FD5-A50AA931D419}" type="slidenum">
              <a:rPr lang="en-US" smtClean="0">
                <a:solidFill>
                  <a:srgbClr val="ECEDD1"/>
                </a:solidFill>
              </a:rPr>
              <a:pPr/>
              <a:t>‹#›</a:t>
            </a:fld>
            <a:endParaRPr lang="en-US" dirty="0">
              <a:solidFill>
                <a:srgbClr val="ECED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3365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3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BC031F-8E56-4F88-937E-53A25DB6BCC6}" type="datetime1">
              <a:rPr lang="en-US" smtClean="0">
                <a:solidFill>
                  <a:srgbClr val="ECEDD1"/>
                </a:solidFill>
              </a:rPr>
              <a:pPr/>
              <a:t>11/6/20</a:t>
            </a:fld>
            <a:endParaRPr lang="en-US" dirty="0">
              <a:solidFill>
                <a:srgbClr val="ECEDD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CEDD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886C9C-DC18-4195-8FD5-A50AA931D419}" type="slidenum">
              <a:rPr lang="en-US" smtClean="0">
                <a:solidFill>
                  <a:srgbClr val="ECEDD1"/>
                </a:solidFill>
              </a:rPr>
              <a:pPr/>
              <a:t>‹#›</a:t>
            </a:fld>
            <a:endParaRPr lang="en-US" dirty="0">
              <a:solidFill>
                <a:srgbClr val="ECED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8245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91440" rIns="45720" bIns="9144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6AF17-8F99-4439-ACB9-01F7136FFA84}" type="datetime1">
              <a:rPr lang="en-US" smtClean="0"/>
              <a:pPr/>
              <a:t>11/6/20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8662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91440" rIns="45720" bIns="9144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C5C84-0E6B-49C9-A699-827EE2BF9DFD}" type="datetime1">
              <a:rPr lang="en-US" smtClean="0"/>
              <a:pPr/>
              <a:t>11/6/20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5093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7" y="753228"/>
            <a:ext cx="721872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2336873"/>
            <a:ext cx="2302526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1" y="3022674"/>
            <a:ext cx="2287277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233687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3022674"/>
            <a:ext cx="229743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17" y="2336873"/>
            <a:ext cx="230251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17" y="3022674"/>
            <a:ext cx="2302519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3F4A-AF31-944C-A17A-53D506FD240D}" type="datetime1">
              <a:rPr lang="en-US" smtClean="0"/>
              <a:pPr/>
              <a:t>11/6/20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Μορφολογία: 2η Παράδοση, 11/10/2016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919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607A0-7040-4152-A430-4213EAA432EF}" type="datetime1">
              <a:rPr lang="en-US" smtClean="0"/>
              <a:t>11/6/20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36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B913-059C-4C0F-B00B-1829B2E835B6}" type="datetime1">
              <a:rPr lang="en-US" smtClean="0"/>
              <a:t>11/6/20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685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F192D-1866-4F86-B725-002C96ADE40F}" type="datetime1">
              <a:rPr lang="en-US" smtClean="0"/>
              <a:t>11/6/20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17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8101-397D-4852-ACF9-2A99F746BA07}" type="datetime1">
              <a:rPr lang="en-US" smtClean="0"/>
              <a:t>11/6/20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042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AB9DE-3108-487C-9CF9-7DEC972731AF}" type="datetime1">
              <a:rPr lang="en-US" smtClean="0"/>
              <a:t>11/6/20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278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303809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69E9E533-4295-40CF-A104-6333BEFA4978}" type="datetime1">
              <a:rPr lang="en-US" smtClean="0"/>
              <a:t>11/6/20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325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3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BC031F-8E56-4F88-937E-53A25DB6BCC6}" type="datetime1">
              <a:rPr lang="en-US" smtClean="0"/>
              <a:t>11/6/20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33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2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" y="6400800"/>
            <a:ext cx="914398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CE9A5CC-FF23-4666-96FC-0313E1559B3F}" type="datetime1">
              <a:rPr lang="en-US" smtClean="0"/>
              <a:t>11/6/20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327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2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" y="6400800"/>
            <a:ext cx="914398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CE9A5CC-FF23-4666-96FC-0313E1559B3F}" type="datetime1">
              <a:rPr lang="en-US" smtClean="0"/>
              <a:pPr/>
              <a:t>11/6/20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151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eg"/><Relationship Id="rId3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microsoft.com/office/2007/relationships/hdphoto" Target="../media/hdphoto3.wdp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4.jpeg"/><Relationship Id="rId3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81168" y="4453128"/>
            <a:ext cx="6391183" cy="1490531"/>
          </a:xfrm>
        </p:spPr>
        <p:txBody>
          <a:bodyPr>
            <a:normAutofit fontScale="90000"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el-GR" altLang="el-GR" sz="1600" b="1" spc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-95"/>
                <a:ea typeface="+mn-ea"/>
                <a:cs typeface="+mn-cs"/>
              </a:rPr>
              <a:t>Τμήμα Ιταλικής γλώσσας και φιλολογίας, Πανεπιστήμιο Αθηνών</a:t>
            </a:r>
            <a:br>
              <a:rPr lang="el-GR" altLang="el-GR" sz="1600" b="1" spc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-95"/>
                <a:ea typeface="+mn-ea"/>
                <a:cs typeface="+mn-cs"/>
              </a:rPr>
            </a:br>
            <a:r>
              <a:rPr lang="el-GR" altLang="el-GR" sz="1600" b="1" spc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-95"/>
                <a:ea typeface="+mn-ea"/>
                <a:cs typeface="+mn-cs"/>
              </a:rPr>
              <a:t> </a:t>
            </a:r>
            <a:r>
              <a:rPr lang="en-US" altLang="el-GR" sz="1600" b="1" spc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-95"/>
                <a:ea typeface="+mn-ea"/>
                <a:cs typeface="+mn-cs"/>
              </a:rPr>
              <a:t/>
            </a:r>
            <a:br>
              <a:rPr lang="en-US" altLang="el-GR" sz="1600" b="1" spc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-95"/>
                <a:ea typeface="+mn-ea"/>
                <a:cs typeface="+mn-cs"/>
              </a:rPr>
            </a:br>
            <a:r>
              <a:rPr lang="el-GR" altLang="el-GR" sz="1600" spc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-95"/>
                <a:ea typeface="+mn-ea"/>
                <a:cs typeface="+mn-cs"/>
              </a:rPr>
              <a:t>Κατερίνα Χριστοπούλου </a:t>
            </a:r>
            <a:r>
              <a:rPr lang="el-GR" altLang="el-GR" sz="1600" spc="0" dirty="0">
                <a:solidFill>
                  <a:prstClr val="black"/>
                </a:solidFill>
                <a:latin typeface="Calibri" charset="-95"/>
                <a:ea typeface="+mn-ea"/>
                <a:cs typeface="+mn-cs"/>
              </a:rPr>
              <a:t/>
            </a:r>
            <a:br>
              <a:rPr lang="el-GR" altLang="el-GR" sz="1600" spc="0" dirty="0">
                <a:solidFill>
                  <a:prstClr val="black"/>
                </a:solidFill>
                <a:latin typeface="Calibri" charset="-95"/>
                <a:ea typeface="+mn-ea"/>
                <a:cs typeface="+mn-cs"/>
              </a:rPr>
            </a:br>
            <a:r>
              <a:rPr lang="en-US" altLang="el-GR" sz="1600" spc="0" dirty="0">
                <a:solidFill>
                  <a:srgbClr val="00B0F0"/>
                </a:solidFill>
                <a:latin typeface="Calibri" charset="-95"/>
                <a:ea typeface="+mn-ea"/>
                <a:cs typeface="+mn-cs"/>
              </a:rPr>
              <a:t>kxristopoulou@gmail.com</a:t>
            </a:r>
            <a:r>
              <a:rPr lang="en-US" sz="2800" b="1" dirty="0">
                <a:solidFill>
                  <a:schemeClr val="tx1"/>
                </a:solidFill>
                <a:latin typeface="Calibri"/>
                <a:cs typeface="Calibri"/>
              </a:rPr>
              <a:t/>
            </a:r>
            <a:br>
              <a:rPr lang="en-US" sz="2800" b="1" dirty="0">
                <a:solidFill>
                  <a:schemeClr val="tx1"/>
                </a:solidFill>
                <a:latin typeface="Calibri"/>
                <a:cs typeface="Calibri"/>
              </a:rPr>
            </a:br>
            <a:endParaRPr lang="el-GR" sz="28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77641" y="2036537"/>
            <a:ext cx="8218887" cy="1828800"/>
          </a:xfrm>
        </p:spPr>
        <p:txBody>
          <a:bodyPr>
            <a:normAutofit/>
          </a:bodyPr>
          <a:lstStyle/>
          <a:p>
            <a:pPr algn="ctr"/>
            <a:r>
              <a:rPr lang="el-GR" sz="2800" b="1" cap="none" dirty="0">
                <a:solidFill>
                  <a:schemeClr val="accent1"/>
                </a:solidFill>
                <a:latin typeface="Calibri"/>
                <a:cs typeface="Calibri"/>
              </a:rPr>
              <a:t>Μορφολογία της Ιταλικής Γλώσσας</a:t>
            </a:r>
            <a:endParaRPr lang="en-US" sz="2800" b="1" cap="none" dirty="0">
              <a:solidFill>
                <a:schemeClr val="accent1"/>
              </a:solidFill>
              <a:latin typeface="Calibri"/>
              <a:cs typeface="Calibri"/>
            </a:endParaRPr>
          </a:p>
          <a:p>
            <a:pPr algn="ctr"/>
            <a:endParaRPr lang="en-US" cap="none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algn="ctr"/>
            <a:r>
              <a:rPr lang="el-GR" b="1" u="sng" cap="none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Μάθημα 4</a:t>
            </a:r>
            <a:r>
              <a:rPr lang="el-GR" b="1" cap="none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: </a:t>
            </a:r>
            <a:r>
              <a:rPr lang="el-GR" b="1" cap="none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Προθήματα και Επιθήματα  </a:t>
            </a:r>
            <a:endParaRPr lang="el-GR" b="1" cap="none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algn="ctr"/>
            <a:endParaRPr lang="el-GR" b="1" cap="none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algn="ctr"/>
            <a:endParaRPr lang="en-US" b="1" cap="none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4BED418-6A2F-4164-BD15-78500D4D37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2"/>
          <a:stretch/>
        </p:blipFill>
        <p:spPr bwMode="auto">
          <a:xfrm>
            <a:off x="7172351" y="269718"/>
            <a:ext cx="1624177" cy="59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12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Αρχαιοελληνικές προθέσεις: προθήματα;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5113" indent="-265113"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tx2">
                    <a:lumMod val="90000"/>
                  </a:schemeClr>
                </a:solidFill>
              </a:rPr>
              <a:t>Έλλειψη παραγωγικότητας </a:t>
            </a:r>
            <a:r>
              <a:rPr lang="el-GR" sz="1800" dirty="0"/>
              <a:t>της προθετικής χρήσης</a:t>
            </a:r>
          </a:p>
          <a:p>
            <a:pPr marL="0" indent="0">
              <a:buNone/>
            </a:pPr>
            <a:r>
              <a:rPr lang="el-GR" sz="1800" i="1" dirty="0"/>
              <a:t>	</a:t>
            </a:r>
            <a:r>
              <a:rPr lang="el-GR" sz="1800" b="1" i="1" dirty="0"/>
              <a:t>εκ</a:t>
            </a:r>
            <a:r>
              <a:rPr lang="el-GR" sz="1800" i="1" dirty="0"/>
              <a:t> των έσω, </a:t>
            </a:r>
            <a:r>
              <a:rPr lang="el-GR" sz="1800" b="1" i="1" dirty="0"/>
              <a:t>εξ </a:t>
            </a:r>
            <a:r>
              <a:rPr lang="el-GR" sz="1800" i="1" dirty="0"/>
              <a:t>επαφής</a:t>
            </a:r>
            <a:r>
              <a:rPr lang="el-GR" sz="1800" b="1" i="1" dirty="0"/>
              <a:t> </a:t>
            </a:r>
            <a:r>
              <a:rPr lang="el-GR" sz="1800" dirty="0"/>
              <a:t>(</a:t>
            </a:r>
            <a:r>
              <a:rPr lang="el-GR" sz="1800" dirty="0" err="1"/>
              <a:t>λεξικοποίηση</a:t>
            </a:r>
            <a:r>
              <a:rPr lang="el-GR" sz="1800" dirty="0"/>
              <a:t>)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el-GR" sz="1800" dirty="0"/>
              <a:t>Έλλειψη </a:t>
            </a:r>
            <a:r>
              <a:rPr lang="el-GR" sz="1800" dirty="0">
                <a:solidFill>
                  <a:schemeClr val="tx2">
                    <a:lumMod val="90000"/>
                  </a:schemeClr>
                </a:solidFill>
              </a:rPr>
              <a:t>σταθερής σημασίας</a:t>
            </a:r>
          </a:p>
          <a:p>
            <a:pPr marL="0" indent="0">
              <a:buNone/>
            </a:pPr>
            <a:r>
              <a:rPr lang="el-GR" sz="1800" dirty="0"/>
              <a:t>	 </a:t>
            </a:r>
            <a:r>
              <a:rPr lang="el-GR" sz="1800" b="1" i="1" dirty="0"/>
              <a:t>απο</a:t>
            </a:r>
            <a:r>
              <a:rPr lang="el-GR" sz="1800" i="1" dirty="0"/>
              <a:t>τυγχάνω / </a:t>
            </a:r>
            <a:r>
              <a:rPr lang="el-GR" sz="1800" b="1" i="1" dirty="0"/>
              <a:t>από</a:t>
            </a:r>
            <a:r>
              <a:rPr lang="el-GR" sz="1800" i="1" dirty="0"/>
              <a:t> την αρχή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tx2">
                    <a:lumMod val="90000"/>
                  </a:schemeClr>
                </a:solidFill>
              </a:rPr>
              <a:t>Διαφορετική δομική συμπεριφορά </a:t>
            </a:r>
            <a:r>
              <a:rPr lang="el-GR" sz="1800" dirty="0"/>
              <a:t>από τις κοινές προθέσεις, που δεν συνδυάζονται με θέματα για την παραγωγή λέξεων  </a:t>
            </a:r>
          </a:p>
          <a:p>
            <a:pPr marL="0" indent="0">
              <a:buNone/>
            </a:pPr>
            <a:r>
              <a:rPr lang="el-GR" sz="1800" dirty="0"/>
              <a:t>	</a:t>
            </a:r>
            <a:r>
              <a:rPr lang="el-GR" sz="1800" i="1" dirty="0" err="1"/>
              <a:t>αντι</a:t>
            </a:r>
            <a:r>
              <a:rPr lang="el-GR" sz="1800" i="1" dirty="0"/>
              <a:t>-, δια-, </a:t>
            </a:r>
            <a:r>
              <a:rPr lang="el-GR" sz="1800" i="1" dirty="0" err="1"/>
              <a:t>παρα</a:t>
            </a:r>
            <a:r>
              <a:rPr lang="el-GR" sz="1800" i="1" dirty="0"/>
              <a:t>- </a:t>
            </a:r>
            <a:r>
              <a:rPr lang="en-US" sz="1800" dirty="0"/>
              <a:t>vs </a:t>
            </a:r>
            <a:r>
              <a:rPr lang="el-GR" sz="1800" i="1" dirty="0"/>
              <a:t>με, σε, για</a:t>
            </a:r>
            <a:endParaRPr lang="el-GR" sz="1800" dirty="0"/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tx2">
                    <a:lumMod val="90000"/>
                  </a:schemeClr>
                </a:solidFill>
              </a:rPr>
              <a:t>Συντακτική αυτονομία</a:t>
            </a:r>
            <a:endParaRPr lang="el-GR" sz="1800" dirty="0"/>
          </a:p>
          <a:p>
            <a:pPr marL="987425" indent="0">
              <a:buNone/>
            </a:pPr>
            <a:r>
              <a:rPr lang="el-GR" sz="1800" b="1" i="1" dirty="0"/>
              <a:t>περί</a:t>
            </a:r>
            <a:r>
              <a:rPr lang="el-GR" sz="1800" i="1" dirty="0"/>
              <a:t> πολλού, </a:t>
            </a:r>
            <a:r>
              <a:rPr lang="el-GR" sz="1800" b="1" i="1" dirty="0"/>
              <a:t>συν</a:t>
            </a:r>
            <a:r>
              <a:rPr lang="el-GR" sz="1800" i="1" dirty="0"/>
              <a:t> τοις </a:t>
            </a:r>
            <a:r>
              <a:rPr lang="el-GR" sz="1800" i="1" dirty="0" err="1"/>
              <a:t>άλλοις</a:t>
            </a:r>
            <a:r>
              <a:rPr lang="el-GR" sz="1800" i="1" dirty="0"/>
              <a:t>  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69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Αρχαιοελληνικές προθέσεις: προθήματα;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u="sng" dirty="0"/>
              <a:t>ΑΡΑ</a:t>
            </a:r>
            <a:r>
              <a:rPr lang="el-GR" dirty="0"/>
              <a:t>: </a:t>
            </a:r>
          </a:p>
          <a:p>
            <a:pPr algn="just"/>
            <a:r>
              <a:rPr lang="el-GR" dirty="0"/>
              <a:t>Μεταβατικό στάδιο: από </a:t>
            </a:r>
            <a:r>
              <a:rPr lang="el-GR" b="1" dirty="0"/>
              <a:t>ελεύθερες λέξεις</a:t>
            </a:r>
            <a:r>
              <a:rPr lang="el-GR" dirty="0"/>
              <a:t> </a:t>
            </a:r>
            <a:r>
              <a:rPr lang="el-GR" dirty="0">
                <a:sym typeface="Wingdings"/>
              </a:rPr>
              <a:t> </a:t>
            </a:r>
            <a:r>
              <a:rPr lang="el-GR" b="1" dirty="0"/>
              <a:t>προθήματα</a:t>
            </a:r>
            <a:endParaRPr lang="el-GR" dirty="0"/>
          </a:p>
          <a:p>
            <a:pPr algn="just"/>
            <a:r>
              <a:rPr lang="el-GR" dirty="0"/>
              <a:t>Περίπτωση </a:t>
            </a:r>
            <a:r>
              <a:rPr lang="el-GR" b="1" dirty="0" err="1"/>
              <a:t>γραμματικοποίησης</a:t>
            </a:r>
            <a:r>
              <a:rPr lang="el-GR" dirty="0"/>
              <a:t> (</a:t>
            </a:r>
            <a:r>
              <a:rPr lang="el-GR" dirty="0" err="1"/>
              <a:t>Joseph</a:t>
            </a:r>
            <a:r>
              <a:rPr lang="el-GR" dirty="0"/>
              <a:t>, 2003)</a:t>
            </a:r>
          </a:p>
          <a:p>
            <a:pPr algn="just"/>
            <a:endParaRPr lang="el-GR" dirty="0"/>
          </a:p>
          <a:p>
            <a:pPr marL="0" indent="0">
              <a:buNone/>
            </a:pPr>
            <a:endParaRPr lang="el-GR" dirty="0">
              <a:solidFill>
                <a:schemeClr val="tx2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80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396C8C1A-D044-4F3F-8072-01B5BF81F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Προθηματοειδή</a:t>
            </a:r>
            <a:r>
              <a:rPr lang="el-GR" sz="32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C4B2CCE8-138D-4695-BB63-9362E7871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4450" indent="0" algn="just">
              <a:buNone/>
            </a:pPr>
            <a:r>
              <a:rPr lang="it-IT" b="1" dirty="0">
                <a:solidFill>
                  <a:schemeClr val="tx2"/>
                </a:solidFill>
              </a:rPr>
              <a:t>Prefissoidi</a:t>
            </a:r>
            <a:endParaRPr lang="el-GR" sz="1800" dirty="0">
              <a:solidFill>
                <a:schemeClr val="tx2"/>
              </a:solidFill>
            </a:endParaRPr>
          </a:p>
          <a:p>
            <a:pPr marL="268288" indent="-223838" algn="just">
              <a:buFont typeface="Arial" charset="0"/>
              <a:buChar char="•"/>
            </a:pPr>
            <a:r>
              <a:rPr lang="el-GR" sz="1800" dirty="0"/>
              <a:t>Ανήκουν στα </a:t>
            </a:r>
            <a:r>
              <a:rPr lang="el-GR" sz="1800" dirty="0" err="1"/>
              <a:t>συμφύματα</a:t>
            </a:r>
            <a:endParaRPr lang="el-GR" sz="1800" dirty="0"/>
          </a:p>
          <a:p>
            <a:pPr marL="268288" indent="-223838" algn="just">
              <a:buFont typeface="Arial" charset="0"/>
              <a:buChar char="•"/>
            </a:pPr>
            <a:r>
              <a:rPr lang="el-GR" sz="1800" dirty="0"/>
              <a:t>Στοιχεία που βρίσκονται ανάμεσα στα προθήματα και τα θέματα</a:t>
            </a:r>
          </a:p>
          <a:p>
            <a:pPr marL="268288" indent="-223838" algn="just">
              <a:buFont typeface="Arial" charset="0"/>
              <a:buChar char="•"/>
            </a:pPr>
            <a:r>
              <a:rPr lang="el-GR" sz="1800" dirty="0"/>
              <a:t>Εντοπίζονται σε σχηματισμούς που βρίσκονται μεταξύ σύνθεσης και παραγωγής</a:t>
            </a:r>
          </a:p>
          <a:p>
            <a:pPr marL="268288" indent="-223838" algn="just">
              <a:buFont typeface="Arial" charset="0"/>
              <a:buChar char="•"/>
            </a:pPr>
            <a:r>
              <a:rPr lang="el-GR" sz="1800" dirty="0"/>
              <a:t>Έχουν υποστεί φωνολογική μείωση</a:t>
            </a:r>
          </a:p>
          <a:p>
            <a:pPr marL="268288" indent="-223838" algn="just">
              <a:buFont typeface="Arial" charset="0"/>
              <a:buChar char="•"/>
            </a:pPr>
            <a:r>
              <a:rPr lang="el-GR" sz="1800" dirty="0"/>
              <a:t>Βρίσκονται σε διαδικασία </a:t>
            </a:r>
            <a:r>
              <a:rPr lang="el-GR" sz="1800" dirty="0" err="1"/>
              <a:t>γραμματικοποίησης</a:t>
            </a:r>
            <a:r>
              <a:rPr lang="el-GR" sz="1800" dirty="0"/>
              <a:t> </a:t>
            </a:r>
          </a:p>
          <a:p>
            <a:pPr marL="268288" indent="-223838" algn="just">
              <a:buFont typeface="Arial" charset="0"/>
              <a:buChar char="•"/>
            </a:pPr>
            <a:r>
              <a:rPr lang="el-GR" sz="1800" dirty="0"/>
              <a:t>Διαφορά με τα προθήματα η </a:t>
            </a:r>
            <a:r>
              <a:rPr lang="el-GR" sz="1800" b="1" dirty="0">
                <a:solidFill>
                  <a:schemeClr val="tx2"/>
                </a:solidFill>
              </a:rPr>
              <a:t>σημασιολογική τους διαφοροποίηση </a:t>
            </a:r>
            <a:r>
              <a:rPr lang="el-GR" sz="1800" dirty="0"/>
              <a:t>από την αρχαιοελληνική χρήση</a:t>
            </a:r>
          </a:p>
          <a:p>
            <a:pPr marL="268288" indent="-223838" algn="just">
              <a:buFont typeface="Arial" charset="0"/>
              <a:buChar char="•"/>
            </a:pPr>
            <a:endParaRPr lang="el-GR" sz="1600" dirty="0"/>
          </a:p>
          <a:p>
            <a:pPr algn="ctr"/>
            <a:r>
              <a:rPr lang="el-GR" sz="1800" i="1" dirty="0" err="1"/>
              <a:t>ψευδο</a:t>
            </a:r>
            <a:r>
              <a:rPr lang="el-GR" sz="1800" i="1" dirty="0"/>
              <a:t>-, </a:t>
            </a:r>
            <a:r>
              <a:rPr lang="el-GR" sz="1800" i="1" dirty="0" err="1"/>
              <a:t>θεο</a:t>
            </a:r>
            <a:r>
              <a:rPr lang="el-GR" sz="1800" i="1" dirty="0"/>
              <a:t>-, </a:t>
            </a:r>
            <a:r>
              <a:rPr lang="el-GR" sz="1800" i="1" dirty="0" err="1"/>
              <a:t>παλαιο</a:t>
            </a:r>
            <a:r>
              <a:rPr lang="el-GR" sz="1800" i="1" dirty="0"/>
              <a:t>-, </a:t>
            </a:r>
            <a:r>
              <a:rPr lang="el-GR" sz="1800" i="1" dirty="0" err="1"/>
              <a:t>νεο</a:t>
            </a:r>
            <a:r>
              <a:rPr lang="el-GR" sz="1800" i="1" dirty="0"/>
              <a:t>-, </a:t>
            </a:r>
            <a:r>
              <a:rPr lang="el-GR" sz="1800" i="1" dirty="0" err="1"/>
              <a:t>μικρο</a:t>
            </a:r>
            <a:r>
              <a:rPr lang="el-GR" sz="1800" i="1" dirty="0"/>
              <a:t>- 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FC18041A-D4E5-4BD7-8D4D-CAF743065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Ορθογώνιο 6">
            <a:extLst>
              <a:ext uri="{FF2B5EF4-FFF2-40B4-BE49-F238E27FC236}">
                <a16:creationId xmlns="" xmlns:a16="http://schemas.microsoft.com/office/drawing/2014/main" id="{E119839A-FF81-4BB1-BFC7-DB658AC7FE14}"/>
              </a:ext>
            </a:extLst>
          </p:cNvPr>
          <p:cNvSpPr/>
          <p:nvPr/>
        </p:nvSpPr>
        <p:spPr>
          <a:xfrm>
            <a:off x="6761759" y="5516264"/>
            <a:ext cx="20524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 err="1">
                <a:solidFill>
                  <a:prstClr val="white"/>
                </a:solidFill>
              </a:rPr>
              <a:t>Γιαννουλοπούλου</a:t>
            </a:r>
            <a:r>
              <a:rPr lang="el-GR" sz="1400" dirty="0">
                <a:solidFill>
                  <a:prstClr val="white"/>
                </a:solidFill>
              </a:rPr>
              <a:t> (2000) </a:t>
            </a:r>
          </a:p>
        </p:txBody>
      </p:sp>
      <p:sp>
        <p:nvSpPr>
          <p:cNvPr id="6" name="Rectangle 5"/>
          <p:cNvSpPr/>
          <p:nvPr/>
        </p:nvSpPr>
        <p:spPr>
          <a:xfrm>
            <a:off x="6513299" y="996390"/>
            <a:ext cx="24311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*Εκτός εξεταστέας ύλης</a:t>
            </a:r>
            <a:endParaRPr lang="el-G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884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396C8C1A-D044-4F3F-8072-01B5BF81F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Προθηματοειδή</a:t>
            </a:r>
            <a:r>
              <a:rPr lang="el-GR" sz="36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sz="3200" b="1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C4B2CCE8-138D-4695-BB63-9362E7871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dirty="0"/>
              <a:t>Λεξικά στοιχεία κυρίως από την </a:t>
            </a:r>
            <a:r>
              <a:rPr lang="el-GR" b="1" dirty="0"/>
              <a:t>ελληνική που έχουν υποστεί αλλοίωση </a:t>
            </a:r>
          </a:p>
          <a:p>
            <a:pPr algn="just"/>
            <a:r>
              <a:rPr lang="el-GR" dirty="0"/>
              <a:t>Σε αντίθεση με τα προθήματα, τα </a:t>
            </a:r>
            <a:r>
              <a:rPr lang="el-GR" dirty="0" err="1"/>
              <a:t>προθηματοειδή</a:t>
            </a:r>
            <a:r>
              <a:rPr lang="el-GR" dirty="0"/>
              <a:t> έχουν ακριβή και </a:t>
            </a:r>
            <a:r>
              <a:rPr lang="el-GR" u="sng" dirty="0">
                <a:solidFill>
                  <a:schemeClr val="tx2"/>
                </a:solidFill>
              </a:rPr>
              <a:t>αυτόνομη λεξική έννοια</a:t>
            </a:r>
            <a:r>
              <a:rPr lang="el-GR" dirty="0"/>
              <a:t>, εύκολα αναγνωρίσιμη</a:t>
            </a:r>
            <a:endParaRPr lang="it-IT" dirty="0"/>
          </a:p>
          <a:p>
            <a:pPr marL="357188" indent="-2651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it-IT" sz="1800" dirty="0"/>
              <a:t>auto- </a:t>
            </a:r>
            <a:r>
              <a:rPr lang="el-GR" sz="1800" dirty="0">
                <a:sym typeface="Wingdings" panose="05000000000000000000" pitchFamily="2" charset="2"/>
              </a:rPr>
              <a:t> </a:t>
            </a:r>
            <a:r>
              <a:rPr lang="it-IT" sz="1800" dirty="0"/>
              <a:t>automobile, autogol, autocoscienza</a:t>
            </a:r>
            <a:r>
              <a:rPr lang="el-GR" sz="1800" dirty="0"/>
              <a:t>, </a:t>
            </a:r>
            <a:r>
              <a:rPr lang="it-IT" sz="1800" dirty="0"/>
              <a:t>autotrasportatore</a:t>
            </a:r>
          </a:p>
          <a:p>
            <a:pPr marL="357188" indent="-2651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it-IT" sz="1800" dirty="0"/>
              <a:t>demo- </a:t>
            </a:r>
            <a:r>
              <a:rPr lang="el-GR" sz="1800" dirty="0">
                <a:sym typeface="Wingdings" panose="05000000000000000000" pitchFamily="2" charset="2"/>
              </a:rPr>
              <a:t> </a:t>
            </a:r>
            <a:r>
              <a:rPr lang="it-IT" sz="1800" dirty="0"/>
              <a:t>demografia, democratico, democapitalismo</a:t>
            </a:r>
            <a:r>
              <a:rPr lang="el-GR" sz="1800" dirty="0"/>
              <a:t>, </a:t>
            </a:r>
            <a:r>
              <a:rPr lang="it-IT" sz="1800" dirty="0"/>
              <a:t>demopsicologia</a:t>
            </a:r>
          </a:p>
          <a:p>
            <a:pPr marL="357188" indent="-2651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it-IT" sz="1800" dirty="0"/>
              <a:t>eco- </a:t>
            </a:r>
            <a:r>
              <a:rPr lang="el-GR" sz="1800" dirty="0">
                <a:sym typeface="Wingdings" panose="05000000000000000000" pitchFamily="2" charset="2"/>
              </a:rPr>
              <a:t> </a:t>
            </a:r>
            <a:r>
              <a:rPr lang="it-IT" sz="1800" dirty="0"/>
              <a:t>ecologia, economia</a:t>
            </a:r>
            <a:r>
              <a:rPr lang="el-GR" sz="1800" dirty="0"/>
              <a:t>, </a:t>
            </a:r>
            <a:r>
              <a:rPr lang="it-IT" sz="1800" dirty="0"/>
              <a:t>ecocombustibile</a:t>
            </a:r>
          </a:p>
          <a:p>
            <a:pPr marL="357188" indent="-2651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it-IT" sz="1800" dirty="0"/>
              <a:t>micro- </a:t>
            </a:r>
            <a:r>
              <a:rPr lang="el-GR" sz="1800" dirty="0">
                <a:sym typeface="Wingdings" panose="05000000000000000000" pitchFamily="2" charset="2"/>
              </a:rPr>
              <a:t> </a:t>
            </a:r>
            <a:r>
              <a:rPr lang="it-IT" sz="1800" dirty="0"/>
              <a:t>microfotolisi, microvillo, microcefalo</a:t>
            </a:r>
          </a:p>
          <a:p>
            <a:pPr marL="357188" indent="-2651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it-IT" sz="1800" dirty="0"/>
              <a:t>gastro- </a:t>
            </a:r>
            <a:r>
              <a:rPr lang="el-GR" sz="1800" dirty="0">
                <a:sym typeface="Wingdings" panose="05000000000000000000" pitchFamily="2" charset="2"/>
              </a:rPr>
              <a:t> </a:t>
            </a:r>
            <a:r>
              <a:rPr lang="it-IT" sz="1800" dirty="0"/>
              <a:t>gastroenterite, gastroscopio</a:t>
            </a:r>
          </a:p>
          <a:p>
            <a:pPr marL="357188" indent="-2651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it-IT" sz="1800" dirty="0"/>
              <a:t>zoo- </a:t>
            </a:r>
            <a:r>
              <a:rPr lang="el-GR" sz="1800" dirty="0">
                <a:sym typeface="Wingdings" panose="05000000000000000000" pitchFamily="2" charset="2"/>
              </a:rPr>
              <a:t> </a:t>
            </a:r>
            <a:r>
              <a:rPr lang="it-IT" sz="1800" dirty="0"/>
              <a:t>zoologia, zoocecidio, zooiatria</a:t>
            </a:r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FC18041A-D4E5-4BD7-8D4D-CAF743065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513299" y="996390"/>
            <a:ext cx="24311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*Εκτός εξεταστέας ύλης</a:t>
            </a:r>
            <a:endParaRPr lang="el-G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994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BE48C64-5364-4060-8928-FC052E77CD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39F791B-8515-4F50-9D32-45DD7676C0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966A6F95-73C3-44EC-9D80-3131D2D868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6CAFD306-2920-404C-B999-9E2F27D548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904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39F1E5DC-AA7D-4137-85CB-A9996A49E6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F4A40837-62E1-4639-9FE9-9E07C5F1E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897" y="5120640"/>
            <a:ext cx="75438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</a:t>
            </a:r>
            <a:r>
              <a:rPr lang="en-US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ιθήμ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en-US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30" y="643538"/>
            <a:ext cx="7201163" cy="361858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4C1D2F2E-9C26-4E08-844E-F8FFD06CFE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89FC4210-603D-4D73-AB14-F2AC01C66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defTabSz="91440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7886C9C-DC18-4195-8FD5-A50AA931D419}" type="slidenum">
              <a:rPr kumimoji="0" lang="en-US" b="0" i="0" u="none" strike="noStrike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R="0" lvl="0" indent="0" defTabSz="91440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b="0" i="0" u="none" strike="noStrike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4540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Επιθήματα: παραγωγικά </a:t>
            </a:r>
            <a:r>
              <a:rPr lang="en-US" sz="36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 </a:t>
            </a:r>
            <a:r>
              <a:rPr lang="el-GR" sz="36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κλιτικά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5113" indent="-265113">
              <a:buFont typeface="Arial" panose="020B0604020202020204" pitchFamily="34" charset="0"/>
              <a:buChar char="•"/>
            </a:pPr>
            <a:r>
              <a:rPr lang="el-GR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Παραγωγικά</a:t>
            </a:r>
            <a:r>
              <a:rPr lang="en-US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en-US" b="1" dirty="0" smtClean="0">
                <a:solidFill>
                  <a:schemeClr val="tx1"/>
                </a:solidFill>
                <a:sym typeface="Wingdings"/>
              </a:rPr>
              <a:t></a:t>
            </a:r>
            <a:r>
              <a:rPr lang="en-US" b="1" dirty="0" smtClean="0">
                <a:solidFill>
                  <a:schemeClr val="tx2"/>
                </a:solidFill>
                <a:sym typeface="Wingdings"/>
              </a:rPr>
              <a:t> </a:t>
            </a:r>
            <a:r>
              <a:rPr lang="el-GR" b="1" dirty="0">
                <a:sym typeface="Wingdings"/>
              </a:rPr>
              <a:t>μ</a:t>
            </a:r>
            <a:r>
              <a:rPr lang="el-GR" b="1" dirty="0" smtClean="0"/>
              <a:t>εταβάλλουν </a:t>
            </a:r>
            <a:r>
              <a:rPr lang="el-GR" b="1" dirty="0"/>
              <a:t>την κατηγορία της βάσης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>
                <a:sym typeface="Wingdings"/>
              </a:rPr>
              <a:t> </a:t>
            </a:r>
            <a:r>
              <a:rPr lang="en-US" b="1" dirty="0" smtClean="0">
                <a:sym typeface="Wingdings"/>
              </a:rPr>
              <a:t>                            </a:t>
            </a:r>
            <a:r>
              <a:rPr lang="el-GR" b="1" dirty="0" smtClean="0">
                <a:sym typeface="Wingdings"/>
              </a:rPr>
              <a:t></a:t>
            </a:r>
            <a:r>
              <a:rPr lang="en-US" b="1" dirty="0" smtClean="0">
                <a:sym typeface="Wingdings"/>
              </a:rPr>
              <a:t> </a:t>
            </a:r>
            <a:r>
              <a:rPr lang="el-GR" b="1" dirty="0" smtClean="0"/>
              <a:t>δημιουργούν </a:t>
            </a:r>
            <a:r>
              <a:rPr lang="el-GR" b="1" dirty="0"/>
              <a:t>νέα λεξήματα / λέξεις</a:t>
            </a:r>
          </a:p>
          <a:p>
            <a:pPr marL="312738" indent="0">
              <a:buNone/>
            </a:pPr>
            <a:r>
              <a:rPr lang="el-GR" dirty="0"/>
              <a:t>	π.χ. </a:t>
            </a:r>
            <a:r>
              <a:rPr lang="el-GR" i="1" dirty="0"/>
              <a:t>νόμος -&gt; νομικός, σύννομος </a:t>
            </a:r>
          </a:p>
          <a:p>
            <a:pPr marL="312738" indent="0">
              <a:buNone/>
            </a:pPr>
            <a:r>
              <a:rPr lang="el-GR" b="1" u="sng" dirty="0">
                <a:solidFill>
                  <a:schemeClr val="tx2"/>
                </a:solidFill>
              </a:rPr>
              <a:t>Κλιτικά</a:t>
            </a:r>
            <a:r>
              <a:rPr lang="el-GR" dirty="0"/>
              <a:t>: </a:t>
            </a:r>
          </a:p>
          <a:p>
            <a:pPr marL="312738" indent="0">
              <a:buNone/>
            </a:pPr>
            <a:r>
              <a:rPr lang="el-GR" dirty="0" smtClean="0">
                <a:sym typeface="Wingdings"/>
              </a:rPr>
              <a:t> </a:t>
            </a:r>
            <a:r>
              <a:rPr lang="el-GR" b="1" dirty="0" smtClean="0"/>
              <a:t>δημιουργούν </a:t>
            </a:r>
            <a:r>
              <a:rPr lang="el-GR" b="1" dirty="0"/>
              <a:t>ΜΟΝΟ διαφορετικές μορφές της ίδιας βάσης</a:t>
            </a:r>
          </a:p>
          <a:p>
            <a:pPr marL="312738" indent="0">
              <a:buNone/>
            </a:pPr>
            <a:r>
              <a:rPr lang="el-GR" dirty="0"/>
              <a:t>	π.χ. </a:t>
            </a:r>
            <a:r>
              <a:rPr lang="el-GR" i="1" dirty="0"/>
              <a:t>τρέχω , -εις, -ει</a:t>
            </a:r>
            <a:r>
              <a:rPr lang="el-GR" dirty="0"/>
              <a:t>, κ.λπ. </a:t>
            </a:r>
          </a:p>
          <a:p>
            <a:pPr marL="0" indent="0">
              <a:buNone/>
            </a:pPr>
            <a:endParaRPr lang="el-GR" b="1" i="1" dirty="0"/>
          </a:p>
          <a:p>
            <a:pPr marL="0" indent="0">
              <a:buNone/>
            </a:pPr>
            <a:endParaRPr lang="el-GR" i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96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Επιθήματα: παραγωγικά </a:t>
            </a:r>
            <a:r>
              <a:rPr lang="en-US" sz="36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 </a:t>
            </a:r>
            <a:r>
              <a:rPr lang="el-GR" sz="36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κλιτικά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5113" indent="-265113">
              <a:buFont typeface="Arial" panose="020B0604020202020204" pitchFamily="34" charset="0"/>
              <a:buChar char="•"/>
            </a:pPr>
            <a:r>
              <a:rPr lang="el-GR" b="1" dirty="0"/>
              <a:t>Παρουσία στη λέξη </a:t>
            </a:r>
            <a:endParaRPr lang="el-GR" dirty="0"/>
          </a:p>
          <a:p>
            <a:pPr marL="0" indent="0">
              <a:buNone/>
            </a:pPr>
            <a:endParaRPr lang="el-GR" b="1" dirty="0"/>
          </a:p>
          <a:p>
            <a:pPr marL="268288" indent="0">
              <a:buNone/>
            </a:pPr>
            <a:r>
              <a:rPr lang="el-GR" b="1" u="sng" dirty="0">
                <a:solidFill>
                  <a:schemeClr val="tx2"/>
                </a:solidFill>
              </a:rPr>
              <a:t>Παραγωγικά</a:t>
            </a:r>
            <a:r>
              <a:rPr lang="el-GR" dirty="0"/>
              <a:t>: </a:t>
            </a:r>
          </a:p>
          <a:p>
            <a:pPr marL="268288" indent="0">
              <a:buNone/>
            </a:pPr>
            <a:r>
              <a:rPr lang="el-GR" b="1" dirty="0">
                <a:solidFill>
                  <a:schemeClr val="tx2"/>
                </a:solidFill>
              </a:rPr>
              <a:t>Μη υποχρεωτική </a:t>
            </a:r>
            <a:r>
              <a:rPr lang="el-GR" dirty="0"/>
              <a:t>παρουσία για τη δημιουργία λέξεων </a:t>
            </a:r>
            <a:endParaRPr lang="el-GR" i="1" dirty="0"/>
          </a:p>
          <a:p>
            <a:pPr marL="268288" indent="0">
              <a:buNone/>
            </a:pPr>
            <a:r>
              <a:rPr lang="el-GR" b="1" u="sng" dirty="0">
                <a:solidFill>
                  <a:schemeClr val="tx2"/>
                </a:solidFill>
              </a:rPr>
              <a:t>Κλιτικά</a:t>
            </a:r>
            <a:r>
              <a:rPr lang="el-GR" b="1" dirty="0"/>
              <a:t>: </a:t>
            </a:r>
          </a:p>
          <a:p>
            <a:pPr marL="268288" indent="0">
              <a:buNone/>
            </a:pPr>
            <a:r>
              <a:rPr lang="el-GR" b="1" dirty="0">
                <a:solidFill>
                  <a:schemeClr val="tx2"/>
                </a:solidFill>
              </a:rPr>
              <a:t>Υποχρεωτική</a:t>
            </a:r>
            <a:r>
              <a:rPr lang="el-GR" dirty="0"/>
              <a:t> παρουσία για τη δημιουργία λέξεων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03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Επιθήματα: παραγωγικά </a:t>
            </a:r>
            <a:r>
              <a:rPr lang="en-US" sz="36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 </a:t>
            </a:r>
            <a:r>
              <a:rPr lang="el-GR" sz="36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κλιτικά</a:t>
            </a:r>
            <a:endParaRPr lang="en-US" sz="3600" b="1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5113" indent="-265113">
              <a:buFont typeface="Arial" panose="020B0604020202020204" pitchFamily="34" charset="0"/>
              <a:buChar char="•"/>
            </a:pPr>
            <a:r>
              <a:rPr lang="el-GR" sz="1950" b="1" dirty="0"/>
              <a:t>Συνδυαστικοί περιορισμοί </a:t>
            </a:r>
          </a:p>
          <a:p>
            <a:pPr marL="312738" indent="0">
              <a:buNone/>
            </a:pPr>
            <a:r>
              <a:rPr lang="el-GR" sz="1950" b="1" u="sng" dirty="0">
                <a:solidFill>
                  <a:schemeClr val="tx2"/>
                </a:solidFill>
              </a:rPr>
              <a:t>Παραγωγικά</a:t>
            </a:r>
            <a:r>
              <a:rPr lang="el-GR" sz="1950" dirty="0"/>
              <a:t>: </a:t>
            </a:r>
          </a:p>
          <a:p>
            <a:pPr marL="312738" indent="0">
              <a:buNone/>
            </a:pPr>
            <a:r>
              <a:rPr lang="el-GR" sz="19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Περιορισμοί</a:t>
            </a:r>
            <a:r>
              <a:rPr lang="el-GR" sz="1950" dirty="0"/>
              <a:t> στο συνδυασμό με βάσεις/θέματα: </a:t>
            </a:r>
          </a:p>
          <a:p>
            <a:pPr marL="535781"/>
            <a:r>
              <a:rPr lang="el-GR" sz="1650" i="1" dirty="0"/>
              <a:t>δένω, δέσιμο, δέμα, *</a:t>
            </a:r>
            <a:r>
              <a:rPr lang="el-GR" sz="1650" i="1" dirty="0" err="1"/>
              <a:t>δεμός</a:t>
            </a:r>
            <a:r>
              <a:rPr lang="el-GR" sz="1650" i="1" dirty="0"/>
              <a:t> </a:t>
            </a:r>
            <a:endParaRPr lang="el-GR" sz="1650" dirty="0"/>
          </a:p>
          <a:p>
            <a:pPr marL="535781"/>
            <a:r>
              <a:rPr lang="el-GR" sz="1650" i="1" dirty="0"/>
              <a:t>χάνω, χάσιμο, *</a:t>
            </a:r>
            <a:r>
              <a:rPr lang="el-GR" sz="1650" i="1" dirty="0" err="1"/>
              <a:t>χάμα</a:t>
            </a:r>
            <a:r>
              <a:rPr lang="el-GR" sz="1650" i="1" dirty="0"/>
              <a:t>, χαμός </a:t>
            </a:r>
            <a:endParaRPr lang="el-GR" sz="1650" dirty="0"/>
          </a:p>
          <a:p>
            <a:pPr marL="535781"/>
            <a:r>
              <a:rPr lang="el-GR" sz="1650" i="1" smtClean="0"/>
              <a:t>-ιμο</a:t>
            </a:r>
            <a:r>
              <a:rPr lang="el-GR" sz="1650" i="1" dirty="0" smtClean="0"/>
              <a:t> </a:t>
            </a:r>
            <a:r>
              <a:rPr lang="el-GR" sz="1650" i="1" dirty="0"/>
              <a:t>/ -μα </a:t>
            </a:r>
            <a:r>
              <a:rPr lang="el-GR" sz="1650" dirty="0">
                <a:sym typeface="Wingdings" panose="05000000000000000000" pitchFamily="2" charset="2"/>
              </a:rPr>
              <a:t></a:t>
            </a:r>
            <a:r>
              <a:rPr lang="el-GR" sz="1650" i="1" dirty="0">
                <a:sym typeface="Wingdings" panose="05000000000000000000" pitchFamily="2" charset="2"/>
              </a:rPr>
              <a:t> </a:t>
            </a:r>
            <a:r>
              <a:rPr lang="el-GR" sz="1650" i="1" dirty="0"/>
              <a:t>άνοιγμα, *</a:t>
            </a:r>
            <a:r>
              <a:rPr lang="el-GR" sz="1650" i="1" dirty="0" err="1"/>
              <a:t>ανοίξιμο</a:t>
            </a:r>
            <a:r>
              <a:rPr lang="el-GR" sz="1650" i="1" dirty="0"/>
              <a:t> </a:t>
            </a:r>
            <a:endParaRPr lang="el-GR" sz="1650" dirty="0"/>
          </a:p>
          <a:p>
            <a:pPr marL="535781"/>
            <a:r>
              <a:rPr lang="el-GR" sz="1650" i="1" dirty="0"/>
              <a:t>*</a:t>
            </a:r>
            <a:r>
              <a:rPr lang="el-GR" sz="1650" i="1" dirty="0" err="1"/>
              <a:t>χάμα</a:t>
            </a:r>
            <a:r>
              <a:rPr lang="el-GR" sz="1650" i="1" dirty="0"/>
              <a:t>, χάσιμο</a:t>
            </a:r>
            <a:endParaRPr lang="en-US" sz="1650" dirty="0"/>
          </a:p>
        </p:txBody>
      </p:sp>
    </p:spTree>
    <p:extLst>
      <p:ext uri="{BB962C8B-B14F-4D97-AF65-F5344CB8AC3E}">
        <p14:creationId xmlns:p14="http://schemas.microsoft.com/office/powerpoint/2010/main" val="370290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Επιθήματα: παραγωγικά </a:t>
            </a:r>
            <a:r>
              <a:rPr lang="en-US" sz="36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 </a:t>
            </a:r>
            <a:r>
              <a:rPr lang="el-GR" sz="36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κλιτικά</a:t>
            </a:r>
            <a:endParaRPr lang="en-US" sz="3600" b="1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7800" indent="-74613">
              <a:buNone/>
            </a:pPr>
            <a:r>
              <a:rPr lang="el-GR" b="1" u="sng" dirty="0">
                <a:solidFill>
                  <a:schemeClr val="tx2"/>
                </a:solidFill>
              </a:rPr>
              <a:t>Κλιτικά</a:t>
            </a:r>
            <a:r>
              <a:rPr lang="el-GR" dirty="0"/>
              <a:t>:</a:t>
            </a:r>
          </a:p>
          <a:p>
            <a:pPr marL="268288" indent="-74613" algn="just"/>
            <a:r>
              <a:rPr lang="el-GR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Ελεύθερος συνδυασμός </a:t>
            </a:r>
            <a:r>
              <a:rPr lang="el-GR" dirty="0"/>
              <a:t>αλλά περιορισμοί στον συνδυασμό θέματος και επιθήματος </a:t>
            </a:r>
          </a:p>
          <a:p>
            <a:pPr marL="803672" indent="-267891">
              <a:buNone/>
            </a:pPr>
            <a:r>
              <a:rPr lang="el-GR" dirty="0"/>
              <a:t>π.χ. </a:t>
            </a:r>
            <a:r>
              <a:rPr lang="el-GR" i="1" dirty="0" err="1"/>
              <a:t>βουν</a:t>
            </a:r>
            <a:r>
              <a:rPr lang="el-GR" i="1" dirty="0"/>
              <a:t>-ό 	* </a:t>
            </a:r>
            <a:r>
              <a:rPr lang="el-GR" i="1" dirty="0" err="1"/>
              <a:t>βουν-ός</a:t>
            </a:r>
            <a:r>
              <a:rPr lang="el-GR" i="1" dirty="0"/>
              <a:t> </a:t>
            </a:r>
          </a:p>
          <a:p>
            <a:pPr marL="803672" indent="-267891">
              <a:buNone/>
            </a:pPr>
            <a:r>
              <a:rPr lang="el-GR" i="1" dirty="0"/>
              <a:t>		*</a:t>
            </a:r>
            <a:r>
              <a:rPr lang="el-GR" i="1" dirty="0" err="1"/>
              <a:t>δάσ</a:t>
            </a:r>
            <a:r>
              <a:rPr lang="el-GR" i="1" dirty="0"/>
              <a:t>-ο 	</a:t>
            </a:r>
            <a:r>
              <a:rPr lang="el-GR" i="1" dirty="0" err="1"/>
              <a:t>δάσ-ος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6243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Επιθήματα: παραγωγικά </a:t>
            </a:r>
            <a:r>
              <a:rPr lang="en-US" sz="36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 </a:t>
            </a:r>
            <a:r>
              <a:rPr lang="el-GR" sz="36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κλιτικά</a:t>
            </a:r>
            <a:endParaRPr lang="en-US" sz="3600" b="1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22959" y="1845734"/>
            <a:ext cx="7690105" cy="4023360"/>
          </a:xfrm>
        </p:spPr>
        <p:txBody>
          <a:bodyPr>
            <a:norm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l-GR" b="1" dirty="0"/>
              <a:t>Μεταβολή σημασίας</a:t>
            </a:r>
            <a:endParaRPr lang="el-GR" dirty="0"/>
          </a:p>
          <a:p>
            <a:pPr marL="0" indent="0">
              <a:buNone/>
            </a:pPr>
            <a:r>
              <a:rPr lang="el-GR" b="1" u="sng" dirty="0">
                <a:solidFill>
                  <a:schemeClr val="tx2"/>
                </a:solidFill>
              </a:rPr>
              <a:t>Παραγωγικά</a:t>
            </a:r>
            <a:r>
              <a:rPr lang="el-GR" dirty="0"/>
              <a:t>:</a:t>
            </a:r>
          </a:p>
          <a:p>
            <a:pPr marL="0" indent="0" algn="just">
              <a:buNone/>
            </a:pPr>
            <a:r>
              <a:rPr lang="el-GR" dirty="0"/>
              <a:t>Μεταβάλλουν τη σημασία της βάσης και αρκετές φορές δημιουργούνται μη προβλέψιμες σημασίες: </a:t>
            </a:r>
          </a:p>
          <a:p>
            <a:pPr marL="607219"/>
            <a:r>
              <a:rPr lang="el-GR" i="1" dirty="0"/>
              <a:t>φόρε-μα (&lt; φορώ) </a:t>
            </a:r>
            <a:endParaRPr lang="el-GR" dirty="0"/>
          </a:p>
          <a:p>
            <a:pPr marL="607219"/>
            <a:r>
              <a:rPr lang="el-GR" i="1" dirty="0" err="1"/>
              <a:t>δέ</a:t>
            </a:r>
            <a:r>
              <a:rPr lang="el-GR" i="1" dirty="0"/>
              <a:t>-μα (&lt; δένω)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736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Ερωτήματα για σκέψη… </a:t>
            </a:r>
            <a:endParaRPr lang="en-US" sz="4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l-GR" dirty="0"/>
              <a:t>Τι είναι το μόρφημα και τι σημασία έχει; </a:t>
            </a:r>
            <a:endParaRPr lang="en-US" dirty="0"/>
          </a:p>
          <a:p>
            <a:pPr marL="342900" indent="-342900" algn="just">
              <a:buFont typeface="+mj-lt"/>
              <a:buAutoNum type="arabicPeriod"/>
            </a:pPr>
            <a:r>
              <a:rPr lang="el-GR" dirty="0"/>
              <a:t>Διακρίνετε τα μορφήματα ως προς τη μορφολογική τους κατηγορία.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l-GR" dirty="0" smtClean="0"/>
              <a:t>Τι γνωρίζετε για τους </a:t>
            </a:r>
            <a:r>
              <a:rPr lang="el-GR" dirty="0"/>
              <a:t>παρακάτω </a:t>
            </a:r>
            <a:r>
              <a:rPr lang="el-GR" dirty="0" smtClean="0"/>
              <a:t>όρους: </a:t>
            </a:r>
            <a:endParaRPr lang="el-GR" dirty="0"/>
          </a:p>
          <a:p>
            <a:pPr marL="0" indent="0" algn="just">
              <a:buNone/>
            </a:pPr>
            <a:r>
              <a:rPr lang="el-GR" dirty="0"/>
              <a:t>	(α) γραμματικά - λεξικά μορφήματα</a:t>
            </a:r>
          </a:p>
          <a:p>
            <a:pPr marL="0" indent="0">
              <a:buNone/>
            </a:pPr>
            <a:r>
              <a:rPr lang="el-GR" dirty="0"/>
              <a:t>	(β) ελεύθερα -</a:t>
            </a:r>
            <a:r>
              <a:rPr lang="en-US" dirty="0"/>
              <a:t> </a:t>
            </a:r>
            <a:r>
              <a:rPr lang="el-GR" dirty="0"/>
              <a:t>δεσμευμένα </a:t>
            </a:r>
            <a:r>
              <a:rPr lang="el-GR" dirty="0" smtClean="0"/>
              <a:t>μορφήματα </a:t>
            </a:r>
          </a:p>
          <a:p>
            <a:pPr marL="457200" indent="-457200" algn="just">
              <a:buFont typeface="+mj-lt"/>
              <a:buAutoNum type="arabicPeriod" startAt="4"/>
            </a:pPr>
            <a:r>
              <a:rPr lang="el-GR" dirty="0" smtClean="0"/>
              <a:t>Χωρίστε τις παρακάτω λέξεις σε μορφήματα: </a:t>
            </a:r>
            <a:r>
              <a:rPr lang="en-US" i="1" dirty="0" smtClean="0"/>
              <a:t>due, scenario, </a:t>
            </a:r>
            <a:r>
              <a:rPr lang="en-US" i="1" dirty="0" err="1" smtClean="0"/>
              <a:t>dietro</a:t>
            </a:r>
            <a:r>
              <a:rPr lang="en-US" i="1" dirty="0" smtClean="0"/>
              <a:t>, </a:t>
            </a:r>
            <a:r>
              <a:rPr lang="en-US" i="1" dirty="0" err="1" smtClean="0"/>
              <a:t>zio</a:t>
            </a:r>
            <a:r>
              <a:rPr lang="en-US" i="1" dirty="0" smtClean="0"/>
              <a:t>, </a:t>
            </a:r>
            <a:r>
              <a:rPr lang="en-US" i="1" dirty="0" err="1" smtClean="0"/>
              <a:t>dieci</a:t>
            </a:r>
            <a:r>
              <a:rPr lang="en-US" i="1" dirty="0" smtClean="0"/>
              <a:t>, </a:t>
            </a:r>
            <a:r>
              <a:rPr lang="en-US" i="1" dirty="0" err="1" smtClean="0"/>
              <a:t>amichevole</a:t>
            </a:r>
            <a:r>
              <a:rPr lang="en-US" i="1" dirty="0" smtClean="0"/>
              <a:t>, </a:t>
            </a:r>
            <a:r>
              <a:rPr lang="en-US" i="1" dirty="0" err="1" smtClean="0"/>
              <a:t>tra</a:t>
            </a:r>
            <a:r>
              <a:rPr lang="en-US" i="1" dirty="0" smtClean="0"/>
              <a:t>, </a:t>
            </a:r>
            <a:r>
              <a:rPr lang="en-US" i="1" dirty="0" err="1" smtClean="0"/>
              <a:t>sicuramente</a:t>
            </a:r>
            <a:r>
              <a:rPr lang="en-US" i="1" dirty="0" smtClean="0"/>
              <a:t>, </a:t>
            </a:r>
            <a:r>
              <a:rPr lang="el-GR" i="1" dirty="0" smtClean="0"/>
              <a:t>καλά, βροχερός, ροζ, φωσφορίζω</a:t>
            </a:r>
          </a:p>
          <a:p>
            <a:pPr marL="457200" indent="-457200">
              <a:buFont typeface="+mj-lt"/>
              <a:buAutoNum type="arabicPeriod" startAt="4"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342900" indent="-342900">
              <a:buFont typeface="+mj-lt"/>
              <a:buAutoNum type="arabicPeriod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8350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Επιθήματα: παραγωγικά </a:t>
            </a:r>
            <a:r>
              <a:rPr lang="en-US" sz="36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 </a:t>
            </a:r>
            <a:r>
              <a:rPr lang="el-GR" sz="36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κλιτικά</a:t>
            </a:r>
            <a:endParaRPr lang="en-US" sz="3600" b="1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3350" indent="-44450">
              <a:buNone/>
            </a:pPr>
            <a:r>
              <a:rPr lang="el-GR" sz="1950" b="1" u="sng" dirty="0">
                <a:solidFill>
                  <a:schemeClr val="tx2"/>
                </a:solidFill>
              </a:rPr>
              <a:t>Κλιτικά</a:t>
            </a:r>
            <a:r>
              <a:rPr lang="el-GR" sz="1950" b="1" dirty="0"/>
              <a:t>:</a:t>
            </a:r>
          </a:p>
          <a:p>
            <a:pPr marL="133350" indent="-44450">
              <a:buNone/>
            </a:pPr>
            <a:r>
              <a:rPr lang="el-GR" sz="1950" dirty="0"/>
              <a:t>Φορείς </a:t>
            </a:r>
            <a:r>
              <a:rPr lang="el-GR" sz="1950" dirty="0" err="1"/>
              <a:t>μορφοσυντακτικών</a:t>
            </a:r>
            <a:r>
              <a:rPr lang="el-GR" sz="1950" dirty="0"/>
              <a:t> χαρακτηριστικών, ολοκληρώνουν τις λέξεις</a:t>
            </a:r>
            <a:endParaRPr lang="el-GR" dirty="0"/>
          </a:p>
          <a:p>
            <a:pPr marL="133350" indent="-44450" algn="just">
              <a:buNone/>
            </a:pPr>
            <a:r>
              <a:rPr lang="el-GR" dirty="0"/>
              <a:t>Σε μια </a:t>
            </a:r>
            <a:r>
              <a:rPr lang="el-GR" b="1" dirty="0"/>
              <a:t>διαχυτική γλώσσα</a:t>
            </a:r>
            <a:r>
              <a:rPr lang="el-GR" dirty="0"/>
              <a:t>, υπάρχουν </a:t>
            </a:r>
            <a:r>
              <a:rPr lang="el-GR" b="1" i="1" dirty="0"/>
              <a:t>μορφήματα κρεμάστρες </a:t>
            </a:r>
            <a:r>
              <a:rPr lang="el-GR" dirty="0"/>
              <a:t>(</a:t>
            </a:r>
            <a:r>
              <a:rPr lang="en-US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morfemi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portemanteau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morfemi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</a:t>
            </a:r>
            <a:r>
              <a:rPr lang="en-US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cumulativi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el-GR" dirty="0"/>
              <a:t>)</a:t>
            </a:r>
          </a:p>
          <a:p>
            <a:pPr marL="535781" indent="0">
              <a:buNone/>
            </a:pPr>
            <a:r>
              <a:rPr lang="el-GR" i="1" dirty="0"/>
              <a:t>-</a:t>
            </a:r>
            <a:r>
              <a:rPr lang="el-GR" i="1" dirty="0" err="1"/>
              <a:t>θηκ</a:t>
            </a:r>
            <a:r>
              <a:rPr lang="el-GR" i="1" dirty="0"/>
              <a:t>-</a:t>
            </a:r>
            <a:r>
              <a:rPr lang="el-GR" dirty="0"/>
              <a:t>: παθητική, συνοπτικό </a:t>
            </a:r>
          </a:p>
          <a:p>
            <a:pPr marL="535781" indent="0">
              <a:buNone/>
            </a:pPr>
            <a:r>
              <a:rPr lang="el-GR" i="1" dirty="0"/>
              <a:t>-</a:t>
            </a:r>
            <a:r>
              <a:rPr lang="el-GR" i="1" dirty="0" err="1"/>
              <a:t>ος</a:t>
            </a:r>
            <a:r>
              <a:rPr lang="el-GR" dirty="0"/>
              <a:t>: ονομαστική, ενικός</a:t>
            </a:r>
            <a:endParaRPr lang="en-US" dirty="0"/>
          </a:p>
          <a:p>
            <a:pPr marL="535781" indent="0">
              <a:buNone/>
            </a:pPr>
            <a:r>
              <a:rPr lang="it-IT" dirty="0"/>
              <a:t>-o</a:t>
            </a:r>
            <a:r>
              <a:rPr lang="el-GR" dirty="0"/>
              <a:t>:</a:t>
            </a:r>
            <a:r>
              <a:rPr lang="it-IT" dirty="0"/>
              <a:t> </a:t>
            </a:r>
            <a:r>
              <a:rPr lang="el-GR" dirty="0"/>
              <a:t>αρσενικό, ενικός αριθμός ονομάτων </a:t>
            </a:r>
            <a:r>
              <a:rPr lang="el-GR" dirty="0" smtClean="0">
                <a:solidFill>
                  <a:srgbClr val="C00000"/>
                </a:solidFill>
              </a:rPr>
              <a:t>ή </a:t>
            </a:r>
            <a:r>
              <a:rPr lang="el-GR" dirty="0"/>
              <a:t>1</a:t>
            </a:r>
            <a:r>
              <a:rPr lang="el-GR" baseline="30000" dirty="0"/>
              <a:t>ο</a:t>
            </a:r>
            <a:r>
              <a:rPr lang="el-GR" dirty="0"/>
              <a:t> πρόσωπο, ενικός, </a:t>
            </a:r>
            <a:r>
              <a:rPr lang="el-GR" dirty="0" err="1" smtClean="0"/>
              <a:t>ρημάτα</a:t>
            </a:r>
            <a:r>
              <a:rPr lang="el-GR" dirty="0" smtClean="0"/>
              <a:t> </a:t>
            </a:r>
            <a:r>
              <a:rPr lang="el-GR" dirty="0"/>
              <a:t>[</a:t>
            </a:r>
            <a:r>
              <a:rPr lang="en-US" i="1" dirty="0" err="1"/>
              <a:t>libr</a:t>
            </a:r>
            <a:r>
              <a:rPr lang="el-GR" i="1" dirty="0"/>
              <a:t>-</a:t>
            </a:r>
            <a:r>
              <a:rPr lang="en-US" i="1" dirty="0"/>
              <a:t>o, am</a:t>
            </a:r>
            <a:r>
              <a:rPr lang="el-GR" i="1" dirty="0"/>
              <a:t>-</a:t>
            </a:r>
            <a:r>
              <a:rPr lang="en-US" i="1" dirty="0"/>
              <a:t>o</a:t>
            </a:r>
            <a:r>
              <a:rPr lang="el-GR" dirty="0"/>
              <a:t>]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6794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Επιθήματα: παραγωγικά </a:t>
            </a:r>
            <a:r>
              <a:rPr lang="en-US" sz="36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 </a:t>
            </a:r>
            <a:r>
              <a:rPr lang="el-GR" sz="36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κλιτικά</a:t>
            </a:r>
            <a:endParaRPr lang="en-US" sz="3600" b="1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l-GR" b="1" dirty="0"/>
              <a:t>Γραμμική σειρά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1088136" y="2746268"/>
            <a:ext cx="3094120" cy="917575"/>
          </a:xfrm>
        </p:spPr>
        <p:txBody>
          <a:bodyPr>
            <a:normAutofit/>
          </a:bodyPr>
          <a:lstStyle/>
          <a:p>
            <a:r>
              <a:rPr lang="el-GR" u="sng" dirty="0"/>
              <a:t>Παραγωγικά</a:t>
            </a:r>
            <a:r>
              <a:rPr lang="el-GR" dirty="0"/>
              <a:t>:</a:t>
            </a:r>
          </a:p>
          <a:p>
            <a:r>
              <a:rPr lang="el-GR" dirty="0"/>
              <a:t>Στο </a:t>
            </a:r>
            <a:r>
              <a:rPr lang="el-GR" b="1" dirty="0"/>
              <a:t>εσωτερικό</a:t>
            </a:r>
            <a:r>
              <a:rPr lang="el-GR" dirty="0"/>
              <a:t> των λέξεων </a:t>
            </a:r>
          </a:p>
          <a:p>
            <a:endParaRPr lang="el-GR" sz="16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4294967295"/>
          </p:nvPr>
        </p:nvSpPr>
        <p:spPr>
          <a:xfrm>
            <a:off x="5202935" y="2754206"/>
            <a:ext cx="3429001" cy="917575"/>
          </a:xfrm>
        </p:spPr>
        <p:txBody>
          <a:bodyPr>
            <a:normAutofit/>
          </a:bodyPr>
          <a:lstStyle/>
          <a:p>
            <a:r>
              <a:rPr lang="el-GR" u="sng" dirty="0"/>
              <a:t>Κλιτικά</a:t>
            </a:r>
            <a:r>
              <a:rPr lang="el-GR" dirty="0"/>
              <a:t>:</a:t>
            </a:r>
          </a:p>
          <a:p>
            <a:r>
              <a:rPr lang="el-GR" dirty="0"/>
              <a:t>Στην </a:t>
            </a:r>
            <a:r>
              <a:rPr lang="el-GR" b="1" dirty="0"/>
              <a:t>περιφέρεια</a:t>
            </a:r>
            <a:r>
              <a:rPr lang="el-GR" dirty="0"/>
              <a:t> των λέξεων </a:t>
            </a:r>
          </a:p>
          <a:p>
            <a:endParaRPr lang="el-G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4294967295"/>
          </p:nvPr>
        </p:nvSpPr>
        <p:spPr>
          <a:xfrm>
            <a:off x="962025" y="4254535"/>
            <a:ext cx="7219950" cy="1181100"/>
          </a:xfrm>
        </p:spPr>
        <p:txBody>
          <a:bodyPr>
            <a:noAutofit/>
          </a:bodyPr>
          <a:lstStyle/>
          <a:p>
            <a:pPr marL="1008460" indent="-1008460"/>
            <a:r>
              <a:rPr lang="el-GR" sz="1800" dirty="0"/>
              <a:t>		π.χ. </a:t>
            </a:r>
            <a:r>
              <a:rPr lang="el-GR" sz="1800" i="1" dirty="0" err="1"/>
              <a:t>χορ</a:t>
            </a:r>
            <a:r>
              <a:rPr lang="el-GR" sz="1800" i="1" dirty="0"/>
              <a:t>-ευ-τ-</a:t>
            </a:r>
            <a:r>
              <a:rPr lang="el-GR" sz="1800" i="1" dirty="0" err="1"/>
              <a:t>ικ</a:t>
            </a:r>
            <a:r>
              <a:rPr lang="el-GR" sz="1800" i="1" dirty="0"/>
              <a:t>-</a:t>
            </a:r>
            <a:r>
              <a:rPr lang="el-GR" sz="1800" i="1" dirty="0" err="1"/>
              <a:t>ός</a:t>
            </a:r>
            <a:endParaRPr lang="en-US" sz="1800" i="1" dirty="0"/>
          </a:p>
          <a:p>
            <a:pPr marL="1008063" indent="1954213"/>
            <a:r>
              <a:rPr lang="en-US" sz="1800" i="1" dirty="0" err="1"/>
              <a:t>immettere</a:t>
            </a:r>
            <a:r>
              <a:rPr lang="en-US" sz="1800" i="1" dirty="0"/>
              <a:t> &lt; in-</a:t>
            </a:r>
            <a:r>
              <a:rPr lang="en-US" sz="1800" i="1" dirty="0" err="1"/>
              <a:t>mett</a:t>
            </a:r>
            <a:r>
              <a:rPr lang="en-US" sz="1800" i="1" dirty="0"/>
              <a:t>-ere</a:t>
            </a:r>
            <a:endParaRPr lang="el-GR" sz="1800" i="1" dirty="0"/>
          </a:p>
          <a:p>
            <a:pPr marL="1008460" indent="-1008460"/>
            <a:endParaRPr lang="el-GR" sz="1800" i="1" dirty="0"/>
          </a:p>
        </p:txBody>
      </p:sp>
    </p:spTree>
    <p:extLst>
      <p:ext uri="{BB962C8B-B14F-4D97-AF65-F5344CB8AC3E}">
        <p14:creationId xmlns:p14="http://schemas.microsoft.com/office/powerpoint/2010/main" val="401913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  <p:bldP spid="9" grpId="0" build="p"/>
      <p:bldP spid="1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396C8C1A-D044-4F3F-8072-01B5BF81F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Επιθηματοειδή</a:t>
            </a:r>
            <a:r>
              <a:rPr lang="el-GR" sz="36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C4B2CCE8-138D-4695-BB63-9362E7871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3"/>
            <a:ext cx="7736425" cy="4435145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b="1" dirty="0" err="1">
                <a:solidFill>
                  <a:schemeClr val="tx2">
                    <a:lumMod val="90000"/>
                  </a:schemeClr>
                </a:solidFill>
              </a:rPr>
              <a:t>Suffissoidi</a:t>
            </a:r>
            <a:endParaRPr lang="el-GR" dirty="0"/>
          </a:p>
          <a:p>
            <a:pPr marL="223838" indent="-179388" algn="just">
              <a:buFont typeface="Arial" charset="0"/>
              <a:buChar char="•"/>
            </a:pPr>
            <a:r>
              <a:rPr lang="el-GR" sz="2100" dirty="0"/>
              <a:t>Ανήκουν στα </a:t>
            </a:r>
            <a:r>
              <a:rPr lang="el-GR" sz="2100" dirty="0" err="1"/>
              <a:t>συμφύματα</a:t>
            </a:r>
            <a:r>
              <a:rPr lang="el-GR" sz="2100" dirty="0"/>
              <a:t>, ονομάζονται και </a:t>
            </a:r>
            <a:r>
              <a:rPr lang="el-GR" sz="2100" b="1" dirty="0">
                <a:solidFill>
                  <a:schemeClr val="tx2"/>
                </a:solidFill>
              </a:rPr>
              <a:t>δεσμευμένα θέματα </a:t>
            </a:r>
          </a:p>
          <a:p>
            <a:pPr marL="223838" indent="-179388" algn="just">
              <a:buFont typeface="Arial" charset="0"/>
              <a:buChar char="•"/>
            </a:pPr>
            <a:r>
              <a:rPr lang="el-GR" sz="2100" dirty="0"/>
              <a:t>Στοιχεία αρχαίας ελληνικής ή λατινικής προέλευσης, που αρχικά ήταν αυτόνομα</a:t>
            </a:r>
          </a:p>
          <a:p>
            <a:pPr marL="223838" indent="-179388">
              <a:buFont typeface="Arial" charset="0"/>
              <a:buChar char="•"/>
            </a:pPr>
            <a:r>
              <a:rPr lang="el-GR" sz="2100" dirty="0"/>
              <a:t>Μοιάζουν με επιθήματα, αλλά διαφέρουν ως προς την χρήση </a:t>
            </a:r>
          </a:p>
          <a:p>
            <a:pPr marL="223838" indent="-179388">
              <a:buFont typeface="Arial" charset="0"/>
              <a:buChar char="•"/>
            </a:pPr>
            <a:r>
              <a:rPr lang="el-GR" sz="2100" dirty="0"/>
              <a:t>Αλλάζουν τη σημασία της λέξης  </a:t>
            </a:r>
          </a:p>
          <a:p>
            <a:r>
              <a:rPr lang="el-GR" sz="2100" dirty="0"/>
              <a:t>Π.χ.</a:t>
            </a:r>
            <a:r>
              <a:rPr lang="el-GR" sz="2100" i="1" dirty="0"/>
              <a:t> -</a:t>
            </a:r>
            <a:r>
              <a:rPr lang="el-GR" sz="2100" i="1" dirty="0" err="1"/>
              <a:t>λογ</a:t>
            </a:r>
            <a:r>
              <a:rPr lang="el-GR" sz="2100" i="1" dirty="0"/>
              <a:t>(</a:t>
            </a:r>
            <a:r>
              <a:rPr lang="el-GR" sz="2100" i="1" dirty="0" err="1"/>
              <a:t>ος</a:t>
            </a:r>
            <a:r>
              <a:rPr lang="el-GR" sz="2100" i="1" dirty="0"/>
              <a:t>), -</a:t>
            </a:r>
            <a:r>
              <a:rPr lang="el-GR" sz="2100" i="1" dirty="0" err="1"/>
              <a:t>λογ</a:t>
            </a:r>
            <a:r>
              <a:rPr lang="el-GR" sz="2100" i="1" dirty="0"/>
              <a:t>(</a:t>
            </a:r>
            <a:r>
              <a:rPr lang="el-GR" sz="2100" i="1" dirty="0" err="1"/>
              <a:t>ια</a:t>
            </a:r>
            <a:r>
              <a:rPr lang="el-GR" sz="2100" i="1" dirty="0"/>
              <a:t>), -</a:t>
            </a:r>
            <a:r>
              <a:rPr lang="el-GR" sz="2100" i="1" dirty="0" err="1"/>
              <a:t>κρατ</a:t>
            </a:r>
            <a:r>
              <a:rPr lang="el-GR" sz="2100" i="1" dirty="0"/>
              <a:t>(</a:t>
            </a:r>
            <a:r>
              <a:rPr lang="el-GR" sz="2100" i="1" dirty="0" err="1"/>
              <a:t>ια</a:t>
            </a:r>
            <a:r>
              <a:rPr lang="el-GR" sz="2100" i="1" dirty="0"/>
              <a:t>)</a:t>
            </a:r>
            <a:r>
              <a:rPr lang="en-US" sz="2100" i="1" dirty="0"/>
              <a:t>, </a:t>
            </a:r>
            <a:r>
              <a:rPr lang="el-GR" sz="2100" i="1" dirty="0"/>
              <a:t>-</a:t>
            </a:r>
            <a:r>
              <a:rPr lang="el-GR" sz="2100" i="1" dirty="0" err="1"/>
              <a:t>ειδ</a:t>
            </a:r>
            <a:r>
              <a:rPr lang="el-GR" sz="2100" i="1" dirty="0"/>
              <a:t>(ης) </a:t>
            </a:r>
          </a:p>
          <a:p>
            <a:pPr algn="just"/>
            <a:r>
              <a:rPr lang="el-GR" sz="2100" dirty="0"/>
              <a:t>Μοιάζουν με </a:t>
            </a:r>
            <a:r>
              <a:rPr lang="el-GR" sz="2100" dirty="0" smtClean="0"/>
              <a:t>θέματα</a:t>
            </a:r>
            <a:r>
              <a:rPr lang="el-GR" sz="2100" dirty="0"/>
              <a:t>, δεν εμφανίζονται ελεύθερα, προέρχονται από τα αρχαία ελληνικά, είναι ονοματικής κατηγορίας, δημιουργούνται είτε με απλή αλλαγή κατηγορίας (μετάπλαση, </a:t>
            </a:r>
            <a:r>
              <a:rPr lang="el-GR" sz="2100" i="1" dirty="0" err="1"/>
              <a:t>οδηγ</a:t>
            </a:r>
            <a:r>
              <a:rPr lang="el-GR" sz="2100" i="1" baseline="-25000" dirty="0" err="1"/>
              <a:t>Ρ</a:t>
            </a:r>
            <a:r>
              <a:rPr lang="el-GR" sz="2100" i="1" dirty="0"/>
              <a:t>- </a:t>
            </a:r>
            <a:r>
              <a:rPr lang="el-GR" sz="1900" dirty="0">
                <a:sym typeface="Wingdings"/>
              </a:rPr>
              <a:t></a:t>
            </a:r>
            <a:r>
              <a:rPr lang="el-GR" sz="2100" dirty="0">
                <a:sym typeface="Wingdings"/>
              </a:rPr>
              <a:t> </a:t>
            </a:r>
            <a:r>
              <a:rPr lang="el-GR" sz="2100" i="1" dirty="0" err="1"/>
              <a:t>οδηγ</a:t>
            </a:r>
            <a:r>
              <a:rPr lang="el-GR" sz="2100" baseline="-25000" dirty="0" err="1"/>
              <a:t>Ο</a:t>
            </a:r>
            <a:r>
              <a:rPr lang="el-GR" sz="2100" i="1" dirty="0"/>
              <a:t>-</a:t>
            </a:r>
            <a:r>
              <a:rPr lang="el-GR" sz="2100" b="1" dirty="0"/>
              <a:t>) </a:t>
            </a:r>
            <a:r>
              <a:rPr lang="el-GR" sz="2100" dirty="0"/>
              <a:t>είτε με ετεροίωση (</a:t>
            </a:r>
            <a:r>
              <a:rPr lang="el-GR" sz="2100" i="1" dirty="0" err="1"/>
              <a:t>φερ</a:t>
            </a:r>
            <a:r>
              <a:rPr lang="el-GR" sz="2100" i="1" dirty="0"/>
              <a:t>- </a:t>
            </a:r>
            <a:r>
              <a:rPr lang="el-GR" sz="1900" dirty="0">
                <a:sym typeface="Wingdings"/>
              </a:rPr>
              <a:t></a:t>
            </a:r>
            <a:r>
              <a:rPr lang="el-GR" sz="2100" i="1" dirty="0"/>
              <a:t> -φορ-</a:t>
            </a:r>
            <a:r>
              <a:rPr lang="el-GR" sz="2100" dirty="0"/>
              <a:t>)</a:t>
            </a:r>
            <a:r>
              <a:rPr lang="el-GR" sz="2100" b="1" dirty="0"/>
              <a:t> </a:t>
            </a:r>
          </a:p>
          <a:p>
            <a:pPr algn="just"/>
            <a:r>
              <a:rPr lang="el-GR" sz="2100" dirty="0"/>
              <a:t>Το αρχικό ρή</a:t>
            </a:r>
            <a:r>
              <a:rPr lang="el-GR" sz="2100" b="1" dirty="0"/>
              <a:t>μ</a:t>
            </a:r>
            <a:r>
              <a:rPr lang="el-GR" sz="2100" dirty="0"/>
              <a:t>α </a:t>
            </a:r>
            <a:r>
              <a:rPr lang="el-GR" sz="2100" b="1" dirty="0"/>
              <a:t>μ</a:t>
            </a:r>
            <a:r>
              <a:rPr lang="el-GR" sz="2100" dirty="0"/>
              <a:t>πορεί να </a:t>
            </a:r>
            <a:r>
              <a:rPr lang="el-GR" sz="2100" b="1" dirty="0"/>
              <a:t>μ</a:t>
            </a:r>
            <a:r>
              <a:rPr lang="el-GR" sz="2100" dirty="0"/>
              <a:t>ην χρησι</a:t>
            </a:r>
            <a:r>
              <a:rPr lang="el-GR" sz="2100" b="1" dirty="0"/>
              <a:t>μ</a:t>
            </a:r>
            <a:r>
              <a:rPr lang="el-GR" sz="2100" dirty="0"/>
              <a:t>οποιείται σήμερα (π.χ. </a:t>
            </a:r>
            <a:r>
              <a:rPr lang="el-GR" sz="2100" i="1" dirty="0" err="1"/>
              <a:t>κτείνω</a:t>
            </a:r>
            <a:r>
              <a:rPr lang="el-GR" sz="2100" i="1" dirty="0"/>
              <a:t> </a:t>
            </a:r>
            <a:r>
              <a:rPr lang="el-GR" sz="1900" dirty="0">
                <a:sym typeface="Wingdings"/>
              </a:rPr>
              <a:t></a:t>
            </a:r>
            <a:r>
              <a:rPr lang="el-GR" sz="2100" i="1" dirty="0"/>
              <a:t> -</a:t>
            </a:r>
            <a:r>
              <a:rPr lang="el-GR" sz="2100" i="1" dirty="0" err="1"/>
              <a:t>κτονος</a:t>
            </a:r>
            <a:r>
              <a:rPr lang="el-GR" sz="2100" dirty="0"/>
              <a:t>) </a:t>
            </a:r>
          </a:p>
          <a:p>
            <a:pPr algn="just"/>
            <a:r>
              <a:rPr lang="el-GR" sz="2100" dirty="0"/>
              <a:t>Μερικά μοιάζουν με ελεύθερες λέξεις </a:t>
            </a:r>
            <a:r>
              <a:rPr lang="el-GR" sz="2100" dirty="0" smtClean="0"/>
              <a:t>ΑΛΛΑ δεν ταυτίζονται: </a:t>
            </a:r>
            <a:r>
              <a:rPr lang="el-GR" sz="2100" dirty="0"/>
              <a:t>-</a:t>
            </a:r>
            <a:r>
              <a:rPr lang="el-GR" sz="2100" i="1" dirty="0" err="1"/>
              <a:t>λογος</a:t>
            </a:r>
            <a:r>
              <a:rPr lang="el-GR" sz="2100" i="1" dirty="0"/>
              <a:t>, -</a:t>
            </a:r>
            <a:r>
              <a:rPr lang="el-GR" sz="2100" i="1" dirty="0" err="1"/>
              <a:t>νομος</a:t>
            </a:r>
            <a:r>
              <a:rPr lang="el-GR" sz="2100" i="1" dirty="0"/>
              <a:t>, -</a:t>
            </a:r>
            <a:r>
              <a:rPr lang="el-GR" sz="2100" i="1" dirty="0" err="1"/>
              <a:t>φορος</a:t>
            </a:r>
            <a:r>
              <a:rPr lang="el-GR" sz="2100" dirty="0"/>
              <a:t> 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FC18041A-D4E5-4BD7-8D4D-CAF743065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86C9C-DC18-4195-8FD5-A50AA931D41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13299" y="996390"/>
            <a:ext cx="24311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*Εκτός εξεταστέας ύλης</a:t>
            </a:r>
            <a:endParaRPr lang="el-G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840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396C8C1A-D044-4F3F-8072-01B5BF81F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Επιθηματοειδή</a:t>
            </a:r>
            <a:r>
              <a:rPr lang="el-GR" sz="36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C4B2CCE8-138D-4695-BB63-9362E7871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b="1" dirty="0"/>
              <a:t>Άρα</a:t>
            </a:r>
            <a:r>
              <a:rPr lang="el-GR" dirty="0"/>
              <a:t>: Περίπτωση </a:t>
            </a:r>
            <a:r>
              <a:rPr lang="el-GR" dirty="0" err="1"/>
              <a:t>γραμματικοποίησης</a:t>
            </a:r>
            <a:r>
              <a:rPr lang="el-GR" dirty="0"/>
              <a:t> όπως και οι αρχαίες προθέσεις </a:t>
            </a:r>
          </a:p>
          <a:p>
            <a:r>
              <a:rPr lang="el-GR" dirty="0"/>
              <a:t>Τοποθέτηση στο συνεχές μορφολογικών κατηγοριών</a:t>
            </a:r>
            <a:r>
              <a:rPr lang="el-GR" b="1" dirty="0"/>
              <a:t>:</a:t>
            </a:r>
          </a:p>
          <a:p>
            <a:r>
              <a:rPr lang="el-GR" dirty="0"/>
              <a:t>Θέ</a:t>
            </a:r>
            <a:r>
              <a:rPr lang="el-GR" b="1" dirty="0"/>
              <a:t>μ</a:t>
            </a:r>
            <a:r>
              <a:rPr lang="el-GR" dirty="0"/>
              <a:t>ατα </a:t>
            </a:r>
            <a:r>
              <a:rPr lang="el-GR" b="1" dirty="0"/>
              <a:t>- </a:t>
            </a:r>
            <a:r>
              <a:rPr lang="el-GR" dirty="0"/>
              <a:t>δεσ</a:t>
            </a:r>
            <a:r>
              <a:rPr lang="el-GR" b="1" dirty="0"/>
              <a:t>μ</a:t>
            </a:r>
            <a:r>
              <a:rPr lang="el-GR" dirty="0"/>
              <a:t>ευ</a:t>
            </a:r>
            <a:r>
              <a:rPr lang="el-GR" b="1" dirty="0"/>
              <a:t>μ</a:t>
            </a:r>
            <a:r>
              <a:rPr lang="el-GR" dirty="0"/>
              <a:t>ένα θέ</a:t>
            </a:r>
            <a:r>
              <a:rPr lang="el-GR" b="1" dirty="0"/>
              <a:t>μ</a:t>
            </a:r>
            <a:r>
              <a:rPr lang="el-GR" dirty="0"/>
              <a:t>ατα </a:t>
            </a:r>
            <a:r>
              <a:rPr lang="el-GR" b="1" dirty="0"/>
              <a:t>- </a:t>
            </a:r>
            <a:r>
              <a:rPr lang="el-GR" dirty="0"/>
              <a:t>αρχαίες προθέσεις </a:t>
            </a:r>
            <a:r>
              <a:rPr lang="el-GR" b="1" dirty="0"/>
              <a:t>- </a:t>
            </a:r>
            <a:r>
              <a:rPr lang="el-GR" dirty="0"/>
              <a:t>προσφύ</a:t>
            </a:r>
            <a:r>
              <a:rPr lang="el-GR" b="1" dirty="0"/>
              <a:t>μ</a:t>
            </a:r>
            <a:r>
              <a:rPr lang="el-GR" dirty="0"/>
              <a:t>ατα</a:t>
            </a:r>
            <a:endParaRPr lang="el-GR" i="1" dirty="0"/>
          </a:p>
          <a:p>
            <a:pPr marL="276225" indent="-82550"/>
            <a:r>
              <a:rPr lang="el-GR" u="sng" dirty="0">
                <a:solidFill>
                  <a:schemeClr val="tx2"/>
                </a:solidFill>
              </a:rPr>
              <a:t>Ιταλικά </a:t>
            </a:r>
            <a:r>
              <a:rPr lang="el-GR" u="sng" dirty="0" err="1">
                <a:solidFill>
                  <a:schemeClr val="tx2"/>
                </a:solidFill>
              </a:rPr>
              <a:t>επιθηματοειδή</a:t>
            </a:r>
            <a:r>
              <a:rPr lang="el-GR" u="sng" dirty="0">
                <a:solidFill>
                  <a:schemeClr val="tx2"/>
                </a:solidFill>
              </a:rPr>
              <a:t>:</a:t>
            </a:r>
          </a:p>
          <a:p>
            <a:pPr marL="276225" indent="-82550"/>
            <a:r>
              <a:rPr lang="en-US" sz="1800" i="1" dirty="0"/>
              <a:t>-</a:t>
            </a:r>
            <a:r>
              <a:rPr lang="en-US" sz="1800" i="1" dirty="0" err="1"/>
              <a:t>fobia</a:t>
            </a:r>
            <a:r>
              <a:rPr lang="en-US" sz="1800" i="1" dirty="0">
                <a:sym typeface="Wingdings" panose="05000000000000000000" pitchFamily="2" charset="2"/>
              </a:rPr>
              <a:t> </a:t>
            </a:r>
            <a:r>
              <a:rPr lang="en-US" sz="1800" i="1" dirty="0" err="1"/>
              <a:t>claustrofobia</a:t>
            </a:r>
            <a:r>
              <a:rPr lang="en-US" sz="1800" dirty="0" err="1"/>
              <a:t>,</a:t>
            </a:r>
            <a:r>
              <a:rPr lang="en-US" sz="1800" i="1" dirty="0" err="1"/>
              <a:t>idrofobia</a:t>
            </a:r>
            <a:r>
              <a:rPr lang="en-US" sz="1800" dirty="0"/>
              <a:t>, </a:t>
            </a:r>
            <a:r>
              <a:rPr lang="en-US" sz="1800" i="1" dirty="0" err="1"/>
              <a:t>xenofobia</a:t>
            </a:r>
            <a:endParaRPr lang="en-US" sz="1800" i="1" dirty="0"/>
          </a:p>
          <a:p>
            <a:pPr marL="276225" indent="-82550"/>
            <a:r>
              <a:rPr lang="en-US" sz="1800" i="1" dirty="0"/>
              <a:t>-</a:t>
            </a:r>
            <a:r>
              <a:rPr lang="en-US" sz="1800" i="1" dirty="0" err="1"/>
              <a:t>grafia</a:t>
            </a:r>
            <a:r>
              <a:rPr lang="en-US" sz="1800" i="1" dirty="0"/>
              <a:t> </a:t>
            </a:r>
            <a:r>
              <a:rPr lang="en-US" sz="1800" i="1" dirty="0">
                <a:sym typeface="Wingdings" panose="05000000000000000000" pitchFamily="2" charset="2"/>
              </a:rPr>
              <a:t> </a:t>
            </a:r>
            <a:r>
              <a:rPr lang="en-US" sz="1800" i="1" dirty="0" err="1"/>
              <a:t>geografia</a:t>
            </a:r>
            <a:r>
              <a:rPr lang="en-US" sz="1800" dirty="0"/>
              <a:t>,</a:t>
            </a:r>
            <a:r>
              <a:rPr lang="en-US" sz="1800" i="1" dirty="0"/>
              <a:t> </a:t>
            </a:r>
            <a:r>
              <a:rPr lang="en-US" sz="1800" i="1" dirty="0" err="1"/>
              <a:t>idrografia</a:t>
            </a:r>
            <a:r>
              <a:rPr lang="en-US" sz="1800" dirty="0"/>
              <a:t>,</a:t>
            </a:r>
            <a:r>
              <a:rPr lang="en-US" sz="1800" i="1" dirty="0"/>
              <a:t> </a:t>
            </a:r>
            <a:r>
              <a:rPr lang="en-US" sz="1800" i="1" dirty="0" err="1"/>
              <a:t>lessicografia</a:t>
            </a:r>
            <a:endParaRPr lang="en-US" sz="1800" i="1" dirty="0"/>
          </a:p>
          <a:p>
            <a:pPr marL="276225" indent="-82550"/>
            <a:r>
              <a:rPr lang="en-US" sz="1800" i="1" dirty="0"/>
              <a:t>-logo </a:t>
            </a:r>
            <a:r>
              <a:rPr lang="en-US" sz="1800" i="1" dirty="0">
                <a:sym typeface="Wingdings" panose="05000000000000000000" pitchFamily="2" charset="2"/>
              </a:rPr>
              <a:t> </a:t>
            </a:r>
            <a:r>
              <a:rPr lang="en-US" sz="1800" i="1" dirty="0" err="1">
                <a:sym typeface="Wingdings" panose="05000000000000000000" pitchFamily="2" charset="2"/>
              </a:rPr>
              <a:t>psicologo</a:t>
            </a:r>
            <a:r>
              <a:rPr lang="en-US" sz="1800" i="1" dirty="0">
                <a:sym typeface="Wingdings" panose="05000000000000000000" pitchFamily="2" charset="2"/>
              </a:rPr>
              <a:t>, </a:t>
            </a:r>
            <a:r>
              <a:rPr lang="en-US" sz="1800" i="1" dirty="0" err="1"/>
              <a:t>musicologo</a:t>
            </a:r>
            <a:r>
              <a:rPr lang="en-US" sz="1800" dirty="0"/>
              <a:t>,</a:t>
            </a:r>
            <a:r>
              <a:rPr lang="en-US" sz="1800" i="1" dirty="0"/>
              <a:t> </a:t>
            </a:r>
            <a:r>
              <a:rPr lang="en-US" sz="1800" i="1" dirty="0" err="1"/>
              <a:t>politologo</a:t>
            </a:r>
            <a:r>
              <a:rPr lang="en-US" sz="1800" dirty="0"/>
              <a:t>,</a:t>
            </a:r>
            <a:r>
              <a:rPr lang="en-US" sz="1800" i="1" dirty="0"/>
              <a:t> </a:t>
            </a:r>
            <a:r>
              <a:rPr lang="en-US" sz="1800" i="1" dirty="0" err="1"/>
              <a:t>biologo</a:t>
            </a:r>
            <a:endParaRPr lang="en-US" sz="1800" i="1" dirty="0"/>
          </a:p>
          <a:p>
            <a:pPr marL="276225" indent="-82550"/>
            <a:r>
              <a:rPr lang="en-US" sz="1800" i="1" dirty="0"/>
              <a:t>-</a:t>
            </a:r>
            <a:r>
              <a:rPr lang="en-US" sz="1800" i="1" dirty="0" err="1"/>
              <a:t>fero</a:t>
            </a:r>
            <a:r>
              <a:rPr lang="en-US" sz="1800" i="1" dirty="0">
                <a:sym typeface="Wingdings" panose="05000000000000000000" pitchFamily="2" charset="2"/>
              </a:rPr>
              <a:t></a:t>
            </a:r>
            <a:r>
              <a:rPr lang="en-US" sz="1800" i="1" dirty="0"/>
              <a:t> </a:t>
            </a:r>
            <a:r>
              <a:rPr lang="en-US" sz="1800" i="1" dirty="0" err="1"/>
              <a:t>frigorifero</a:t>
            </a:r>
            <a:r>
              <a:rPr lang="en-US" sz="1800" dirty="0"/>
              <a:t>,</a:t>
            </a:r>
            <a:r>
              <a:rPr lang="en-US" sz="1800" i="1" dirty="0"/>
              <a:t> </a:t>
            </a:r>
            <a:r>
              <a:rPr lang="en-US" sz="1800" i="1" dirty="0" err="1"/>
              <a:t>mammifero</a:t>
            </a:r>
            <a:r>
              <a:rPr lang="en-US" sz="1800" dirty="0"/>
              <a:t>,</a:t>
            </a:r>
            <a:r>
              <a:rPr lang="en-US" sz="1800" i="1" dirty="0"/>
              <a:t> </a:t>
            </a:r>
            <a:r>
              <a:rPr lang="en-US" sz="1800" i="1" dirty="0" err="1"/>
              <a:t>fruttifero</a:t>
            </a:r>
            <a:r>
              <a:rPr lang="en-US" sz="1800" dirty="0"/>
              <a:t>,</a:t>
            </a:r>
            <a:r>
              <a:rPr lang="el-GR" sz="1800" dirty="0"/>
              <a:t> </a:t>
            </a:r>
            <a:r>
              <a:rPr lang="en-US" sz="1800" i="1" dirty="0" err="1"/>
              <a:t>sonnifero</a:t>
            </a:r>
            <a:endParaRPr lang="el-GR" sz="1800" i="1" dirty="0"/>
          </a:p>
          <a:p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FC18041A-D4E5-4BD7-8D4D-CAF743065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86C9C-DC18-4195-8FD5-A50AA931D41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69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974361"/>
            <a:ext cx="7543801" cy="4894733"/>
          </a:xfrm>
        </p:spPr>
        <p:txBody>
          <a:bodyPr>
            <a:normAutofit/>
          </a:bodyPr>
          <a:lstStyle/>
          <a:p>
            <a:pPr algn="ctr"/>
            <a:r>
              <a:rPr lang="el-GR" sz="2400" b="1" dirty="0">
                <a:solidFill>
                  <a:schemeClr val="tx2"/>
                </a:solidFill>
              </a:rPr>
              <a:t>ΣΥΜΦΗΜΑΤΑ*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24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252866" y="1514007"/>
            <a:ext cx="1214203" cy="944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67069" y="1514007"/>
            <a:ext cx="1274164" cy="944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640297" y="2713220"/>
            <a:ext cx="2467009" cy="5586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err="1"/>
              <a:t>Προθηματοειδή</a:t>
            </a:r>
            <a:r>
              <a:rPr lang="el-GR" sz="2000" dirty="0"/>
              <a:t> 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4807405" y="2713220"/>
            <a:ext cx="2467009" cy="5586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err="1"/>
              <a:t>Επιθηματοειδή</a:t>
            </a:r>
            <a:r>
              <a:rPr lang="el-GR" sz="2000" dirty="0"/>
              <a:t> 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6396568" y="5800655"/>
            <a:ext cx="20575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/>
              <a:t>(</a:t>
            </a:r>
            <a:r>
              <a:rPr lang="el-GR" sz="1400" dirty="0" err="1"/>
              <a:t>Γιαννουλοπούλου</a:t>
            </a:r>
            <a:r>
              <a:rPr lang="el-GR" sz="1400" dirty="0"/>
              <a:t>, 2000)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626571" y="5010685"/>
            <a:ext cx="50177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b="1" dirty="0">
                <a:solidFill>
                  <a:schemeClr val="tx2"/>
                </a:solidFill>
              </a:rPr>
              <a:t>*μπορούμε να τα θεωρήσουμε και δεσμευμένα θέματα </a:t>
            </a:r>
            <a:endParaRPr lang="en-US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6E6FEC8-170C-492C-84E0-54394629D1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EE940A1-B9E0-4C5D-A55E-B19742379C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81C8E47B-A563-4B44-A9B0-9316605C2E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89CEF278-62C5-49CA-8BD9-BCDBE9977F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" y="0"/>
            <a:ext cx="343855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640080"/>
            <a:ext cx="2744434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Ειδικές κατηγορίες μορφημάτων </a:t>
            </a: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107" y="6459785"/>
            <a:ext cx="54416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</a:pPr>
            <a:fld id="{F7886C9C-DC18-4195-8FD5-A50AA931D419}" type="slidenum">
              <a:rPr lang="en-US" smtClean="0">
                <a:solidFill>
                  <a:srgbClr val="FFFFFF"/>
                </a:solidFill>
              </a:rPr>
              <a:pPr algn="l" defTabSz="914400">
                <a:spcAft>
                  <a:spcPts val="600"/>
                </a:spcAft>
              </a:pPr>
              <a:t>25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05648" t="14654466" r="2261394" b="-17121210"/>
          <a:stretch/>
        </p:blipFill>
        <p:spPr>
          <a:xfrm>
            <a:off x="-3420952" y="6700603"/>
            <a:ext cx="891678" cy="117361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2E2466B-276C-423A-9377-78508D6A07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856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15680" r="2769"/>
          <a:stretch/>
        </p:blipFill>
        <p:spPr>
          <a:xfrm>
            <a:off x="3533629" y="73416"/>
            <a:ext cx="5460470" cy="6187484"/>
          </a:xfrm>
          <a:prstGeom prst="rect">
            <a:avLst/>
          </a:prstGeom>
        </p:spPr>
      </p:pic>
      <p:sp>
        <p:nvSpPr>
          <p:cNvPr id="3" name="Ορθογώνιο 2">
            <a:extLst>
              <a:ext uri="{FF2B5EF4-FFF2-40B4-BE49-F238E27FC236}">
                <a16:creationId xmlns="" xmlns:a16="http://schemas.microsoft.com/office/drawing/2014/main" id="{6D212303-F4E6-4B04-A4E2-AEEF7D2E05E5}"/>
              </a:ext>
            </a:extLst>
          </p:cNvPr>
          <p:cNvSpPr/>
          <p:nvPr/>
        </p:nvSpPr>
        <p:spPr>
          <a:xfrm>
            <a:off x="438912" y="5521242"/>
            <a:ext cx="26484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FFFF00"/>
                </a:solidFill>
              </a:rPr>
              <a:t>* Εκτός εξεταστέας ύλης</a:t>
            </a:r>
          </a:p>
        </p:txBody>
      </p:sp>
    </p:spTree>
    <p:extLst>
      <p:ext uri="{BB962C8B-B14F-4D97-AF65-F5344CB8AC3E}">
        <p14:creationId xmlns:p14="http://schemas.microsoft.com/office/powerpoint/2010/main" val="147936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76D9CC44-2838-4CA9-99BE-358D81AD0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Ένθημα</a:t>
            </a:r>
            <a:r>
              <a:rPr lang="en-US" sz="36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l-GR" sz="3600" b="1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Μεσένθημα</a:t>
            </a:r>
            <a:r>
              <a:rPr lang="el-GR" sz="36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23A7AB93-F0F4-4575-A61A-C2F0B2B3A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3955888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err="1">
                <a:solidFill>
                  <a:schemeClr val="tx2"/>
                </a:solidFill>
              </a:rPr>
              <a:t>Infisso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endParaRPr lang="el-GR" b="1" dirty="0">
              <a:solidFill>
                <a:schemeClr val="tx2"/>
              </a:solidFill>
            </a:endParaRPr>
          </a:p>
          <a:p>
            <a:pPr algn="just"/>
            <a:r>
              <a:rPr lang="el-GR" dirty="0"/>
              <a:t>Σπάνια κατηγορία μορφημάτων, χωρίς σημασία, εντός του θέματος και του επιθήματος ή </a:t>
            </a:r>
            <a:r>
              <a:rPr lang="el-GR" dirty="0" smtClean="0"/>
              <a:t>ανάμεσα στο θέμα </a:t>
            </a:r>
            <a:endParaRPr lang="el-GR" dirty="0"/>
          </a:p>
          <a:p>
            <a:r>
              <a:rPr lang="el-GR" sz="1900" dirty="0"/>
              <a:t>π.χ. ΑΕ </a:t>
            </a:r>
            <a:r>
              <a:rPr lang="el-GR" sz="1900" i="1" dirty="0"/>
              <a:t>μα-ν-</a:t>
            </a:r>
            <a:r>
              <a:rPr lang="el-GR" sz="1900" i="1" dirty="0" err="1"/>
              <a:t>θάνω</a:t>
            </a:r>
            <a:r>
              <a:rPr lang="el-GR" sz="1900" dirty="0"/>
              <a:t>, ΝΕ </a:t>
            </a:r>
            <a:r>
              <a:rPr lang="el-GR" sz="1900" i="1" dirty="0" err="1"/>
              <a:t>κλαψ-ουρ-ίζω</a:t>
            </a:r>
            <a:endParaRPr lang="el-GR" sz="1900" i="1" dirty="0"/>
          </a:p>
          <a:p>
            <a:pPr marL="407988" indent="-407988"/>
            <a:r>
              <a:rPr lang="en-US" sz="1900" dirty="0" err="1"/>
              <a:t>festa</a:t>
            </a:r>
            <a:r>
              <a:rPr lang="en-US" sz="1900" dirty="0"/>
              <a:t> </a:t>
            </a:r>
            <a:r>
              <a:rPr lang="el-GR" sz="1900" dirty="0"/>
              <a:t>(γιορτή) → </a:t>
            </a:r>
            <a:r>
              <a:rPr lang="el-GR" sz="1900" dirty="0" err="1"/>
              <a:t>fest-</a:t>
            </a:r>
            <a:r>
              <a:rPr lang="el-GR" sz="1900" b="1" dirty="0" err="1">
                <a:solidFill>
                  <a:schemeClr val="tx2"/>
                </a:solidFill>
              </a:rPr>
              <a:t>icci</a:t>
            </a:r>
            <a:r>
              <a:rPr lang="el-GR" sz="1900" dirty="0" err="1"/>
              <a:t>-ola</a:t>
            </a:r>
            <a:r>
              <a:rPr lang="el-GR" sz="1900" dirty="0"/>
              <a:t> (μικρή γιορτή) </a:t>
            </a:r>
          </a:p>
          <a:p>
            <a:pPr marL="407988" indent="-407988"/>
            <a:r>
              <a:rPr lang="en-US" sz="1900" dirty="0" err="1"/>
              <a:t>lezione</a:t>
            </a:r>
            <a:r>
              <a:rPr lang="en-US" sz="1900" dirty="0"/>
              <a:t> (</a:t>
            </a:r>
            <a:r>
              <a:rPr lang="el-GR" sz="1900" dirty="0"/>
              <a:t>μάθημα) → </a:t>
            </a:r>
            <a:r>
              <a:rPr lang="el-GR" sz="1900" dirty="0" err="1"/>
              <a:t>lezion</a:t>
            </a:r>
            <a:r>
              <a:rPr lang="el-GR" sz="1900" dirty="0"/>
              <a:t>-</a:t>
            </a:r>
            <a:r>
              <a:rPr lang="el-GR" sz="1900" b="1" dirty="0">
                <a:solidFill>
                  <a:schemeClr val="tx2"/>
                </a:solidFill>
              </a:rPr>
              <a:t>c</a:t>
            </a:r>
            <a:r>
              <a:rPr lang="el-GR" sz="1900" dirty="0"/>
              <a:t>-</a:t>
            </a:r>
            <a:r>
              <a:rPr lang="el-GR" sz="1900" dirty="0" err="1"/>
              <a:t>ina</a:t>
            </a:r>
            <a:r>
              <a:rPr lang="el-GR" sz="1900" dirty="0"/>
              <a:t> (μικρό μάθημα)</a:t>
            </a:r>
          </a:p>
          <a:p>
            <a:pPr marL="407988" indent="-407988"/>
            <a:r>
              <a:rPr lang="el-GR" sz="1900" dirty="0" err="1"/>
              <a:t>rid-ere</a:t>
            </a:r>
            <a:r>
              <a:rPr lang="el-GR" sz="1900" dirty="0"/>
              <a:t> (γελώ) → </a:t>
            </a:r>
            <a:r>
              <a:rPr lang="el-GR" sz="1900" dirty="0" err="1"/>
              <a:t>rid-</a:t>
            </a:r>
            <a:r>
              <a:rPr lang="el-GR" sz="1900" b="1" dirty="0" err="1">
                <a:solidFill>
                  <a:schemeClr val="tx2"/>
                </a:solidFill>
              </a:rPr>
              <a:t>acchi</a:t>
            </a:r>
            <a:r>
              <a:rPr lang="el-GR" sz="1900" dirty="0" err="1"/>
              <a:t>-are</a:t>
            </a:r>
            <a:r>
              <a:rPr lang="el-GR" sz="1900" dirty="0"/>
              <a:t> (γελώ σιγανά)</a:t>
            </a:r>
          </a:p>
          <a:p>
            <a:pPr marL="407988" indent="-407988" algn="just"/>
            <a:r>
              <a:rPr lang="el-GR" sz="1900" dirty="0" err="1"/>
              <a:t>mordere</a:t>
            </a:r>
            <a:r>
              <a:rPr lang="el-GR" sz="1900" dirty="0"/>
              <a:t> (δαγκώνω) → </a:t>
            </a:r>
            <a:r>
              <a:rPr lang="el-GR" sz="1900" dirty="0" err="1"/>
              <a:t>mord-</a:t>
            </a:r>
            <a:r>
              <a:rPr lang="el-GR" sz="1900" b="1" dirty="0" err="1">
                <a:solidFill>
                  <a:schemeClr val="tx2"/>
                </a:solidFill>
              </a:rPr>
              <a:t>icchi</a:t>
            </a:r>
            <a:r>
              <a:rPr lang="el-GR" sz="1900" dirty="0" err="1"/>
              <a:t>-are</a:t>
            </a:r>
            <a:r>
              <a:rPr lang="el-GR" sz="1900" dirty="0"/>
              <a:t> (δαγκώνω με μικρά και συχνά τσιμπήματα)</a:t>
            </a:r>
          </a:p>
          <a:p>
            <a:pPr marL="407988" indent="-407988" algn="just"/>
            <a:r>
              <a:rPr lang="el-GR" sz="1900" dirty="0" err="1"/>
              <a:t>dorm-ire</a:t>
            </a:r>
            <a:r>
              <a:rPr lang="el-GR" sz="1900" dirty="0"/>
              <a:t> (κοιμάμαι) → </a:t>
            </a:r>
            <a:r>
              <a:rPr lang="el-GR" sz="1900" dirty="0" err="1"/>
              <a:t>dorm-</a:t>
            </a:r>
            <a:r>
              <a:rPr lang="el-GR" sz="1900" b="1" dirty="0" err="1">
                <a:solidFill>
                  <a:schemeClr val="tx2"/>
                </a:solidFill>
              </a:rPr>
              <a:t>icchi</a:t>
            </a:r>
            <a:r>
              <a:rPr lang="el-GR" sz="1900" dirty="0" err="1"/>
              <a:t>-are</a:t>
            </a:r>
            <a:r>
              <a:rPr lang="el-GR" sz="1900" dirty="0"/>
              <a:t> (κοιμάμαι σε σύντομο, ελαφρύ ύπνο)</a:t>
            </a:r>
          </a:p>
          <a:p>
            <a:pPr marL="407988" indent="-407988" algn="just"/>
            <a:r>
              <a:rPr lang="el-GR" sz="1900" dirty="0" err="1"/>
              <a:t>toss-ire</a:t>
            </a:r>
            <a:r>
              <a:rPr lang="el-GR" sz="1900" dirty="0"/>
              <a:t> (βήχω) → </a:t>
            </a:r>
            <a:r>
              <a:rPr lang="el-GR" sz="1900" dirty="0" err="1"/>
              <a:t>toss-</a:t>
            </a:r>
            <a:r>
              <a:rPr lang="el-GR" sz="1900" b="1" dirty="0" err="1">
                <a:solidFill>
                  <a:schemeClr val="tx2"/>
                </a:solidFill>
              </a:rPr>
              <a:t>icchi</a:t>
            </a:r>
            <a:r>
              <a:rPr lang="el-GR" sz="1900" dirty="0" err="1"/>
              <a:t>-are</a:t>
            </a:r>
            <a:r>
              <a:rPr lang="el-GR" sz="1900" dirty="0"/>
              <a:t> (βήχω ελαφριά και συχνά)</a:t>
            </a:r>
          </a:p>
          <a:p>
            <a:pPr marL="407988" indent="-407988" algn="just"/>
            <a:r>
              <a:rPr lang="el-GR" sz="1900" dirty="0" err="1"/>
              <a:t>cantare</a:t>
            </a:r>
            <a:r>
              <a:rPr lang="el-GR" sz="1900" dirty="0"/>
              <a:t> (τραγουδώ) → </a:t>
            </a:r>
            <a:r>
              <a:rPr lang="el-GR" sz="1900" dirty="0" err="1"/>
              <a:t>cant-</a:t>
            </a:r>
            <a:r>
              <a:rPr lang="el-GR" sz="1900" b="1" dirty="0" err="1">
                <a:solidFill>
                  <a:schemeClr val="tx2"/>
                </a:solidFill>
              </a:rPr>
              <a:t>er</a:t>
            </a:r>
            <a:r>
              <a:rPr lang="el-GR" sz="1900" dirty="0" err="1"/>
              <a:t>-</a:t>
            </a:r>
            <a:r>
              <a:rPr lang="el-GR" sz="1900" b="1" dirty="0" err="1">
                <a:solidFill>
                  <a:schemeClr val="tx2"/>
                </a:solidFill>
              </a:rPr>
              <a:t>ell</a:t>
            </a:r>
            <a:r>
              <a:rPr lang="el-GR" sz="1900" dirty="0" err="1"/>
              <a:t>-are</a:t>
            </a:r>
            <a:r>
              <a:rPr lang="el-GR" sz="1900" dirty="0"/>
              <a:t> (σιγοτραγουδώ)</a:t>
            </a:r>
          </a:p>
          <a:p>
            <a:pPr algn="just"/>
            <a:endParaRPr lang="en-US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B06AF703-6A85-436B-9BA2-B50728F42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26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43593" y="5992204"/>
            <a:ext cx="75100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/>
              <a:t>(</a:t>
            </a:r>
            <a:r>
              <a:rPr lang="el-GR" sz="1200" dirty="0" err="1"/>
              <a:t>Dardano</a:t>
            </a:r>
            <a:r>
              <a:rPr lang="el-GR" sz="1200" dirty="0"/>
              <a:t> 1978: 105-107, </a:t>
            </a:r>
            <a:r>
              <a:rPr lang="el-GR" sz="1200" dirty="0" err="1"/>
              <a:t>Dressler</a:t>
            </a:r>
            <a:r>
              <a:rPr lang="el-GR" sz="1200" dirty="0"/>
              <a:t> &amp; </a:t>
            </a:r>
            <a:r>
              <a:rPr lang="el-GR" sz="1200" dirty="0" err="1"/>
              <a:t>Barbaresi</a:t>
            </a:r>
            <a:r>
              <a:rPr lang="el-GR" sz="1200" dirty="0"/>
              <a:t> 1994: 98, </a:t>
            </a:r>
            <a:r>
              <a:rPr lang="en-US" sz="1200" dirty="0" err="1"/>
              <a:t>Scalise</a:t>
            </a:r>
            <a:r>
              <a:rPr lang="en-US" sz="1200" dirty="0"/>
              <a:t> &amp; </a:t>
            </a:r>
            <a:r>
              <a:rPr lang="en-US" sz="1200" dirty="0" err="1"/>
              <a:t>Bisetto</a:t>
            </a:r>
            <a:r>
              <a:rPr lang="en-US" sz="1200" dirty="0"/>
              <a:t>, 2008</a:t>
            </a:r>
            <a:r>
              <a:rPr lang="el-GR" sz="1200" dirty="0"/>
              <a:t>: 55, 88, </a:t>
            </a:r>
            <a:r>
              <a:rPr lang="el-GR" sz="1200" dirty="0" err="1"/>
              <a:t>Crocco</a:t>
            </a:r>
            <a:r>
              <a:rPr lang="el-GR" sz="1200" dirty="0"/>
              <a:t>, 2011: 141)</a:t>
            </a:r>
            <a:endParaRPr lang="en-US" sz="1200" dirty="0"/>
          </a:p>
        </p:txBody>
      </p:sp>
      <p:sp>
        <p:nvSpPr>
          <p:cNvPr id="4" name="Ορθογώνιο 3">
            <a:extLst>
              <a:ext uri="{FF2B5EF4-FFF2-40B4-BE49-F238E27FC236}">
                <a16:creationId xmlns="" xmlns:a16="http://schemas.microsoft.com/office/drawing/2014/main" id="{ACF79EF9-8863-4B75-A752-42C510388EA4}"/>
              </a:ext>
            </a:extLst>
          </p:cNvPr>
          <p:cNvSpPr/>
          <p:nvPr/>
        </p:nvSpPr>
        <p:spPr>
          <a:xfrm>
            <a:off x="6573185" y="3157579"/>
            <a:ext cx="21814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*Εκτός εξεταστέας ύλης</a:t>
            </a:r>
          </a:p>
        </p:txBody>
      </p:sp>
    </p:spTree>
    <p:extLst>
      <p:ext uri="{BB962C8B-B14F-4D97-AF65-F5344CB8AC3E}">
        <p14:creationId xmlns:p14="http://schemas.microsoft.com/office/powerpoint/2010/main" val="385227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76D9CC44-2838-4CA9-99BE-358D81AD0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Ένθημα</a:t>
            </a:r>
            <a:r>
              <a:rPr lang="el-GR" sz="36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l-GR" sz="3600" b="1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Μεσένθημα</a:t>
            </a:r>
            <a:r>
              <a:rPr lang="el-GR" sz="36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23A7AB93-F0F4-4575-A61A-C2F0B2B3A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1800" dirty="0" smtClean="0"/>
              <a:t>Ιταλικά </a:t>
            </a:r>
            <a:r>
              <a:rPr lang="el-GR" sz="1800" dirty="0" smtClean="0">
                <a:sym typeface="Wingdings"/>
              </a:rPr>
              <a:t> τ</a:t>
            </a:r>
            <a:r>
              <a:rPr lang="el-GR" sz="1800" dirty="0" smtClean="0"/>
              <a:t>α </a:t>
            </a:r>
            <a:r>
              <a:rPr lang="el-GR" sz="1800" dirty="0" err="1"/>
              <a:t>ενθήματα</a:t>
            </a:r>
            <a:r>
              <a:rPr lang="en-US" sz="1800" dirty="0"/>
              <a:t> </a:t>
            </a:r>
            <a:r>
              <a:rPr lang="en-US" sz="1800" b="1" i="1" dirty="0">
                <a:solidFill>
                  <a:schemeClr val="tx2"/>
                </a:solidFill>
              </a:rPr>
              <a:t>-c-</a:t>
            </a:r>
            <a:r>
              <a:rPr lang="en-US" sz="1800" b="1" dirty="0">
                <a:solidFill>
                  <a:schemeClr val="tx2"/>
                </a:solidFill>
              </a:rPr>
              <a:t>,</a:t>
            </a:r>
            <a:r>
              <a:rPr lang="en-US" sz="1800" b="1" i="1" dirty="0">
                <a:solidFill>
                  <a:schemeClr val="tx2"/>
                </a:solidFill>
              </a:rPr>
              <a:t> -</a:t>
            </a:r>
            <a:r>
              <a:rPr lang="en-US" sz="1800" b="1" i="1" dirty="0" err="1">
                <a:solidFill>
                  <a:schemeClr val="tx2"/>
                </a:solidFill>
              </a:rPr>
              <a:t>ic</a:t>
            </a:r>
            <a:r>
              <a:rPr lang="en-US" sz="1800" b="1" i="1" dirty="0">
                <a:solidFill>
                  <a:schemeClr val="tx2"/>
                </a:solidFill>
              </a:rPr>
              <a:t>-</a:t>
            </a:r>
            <a:r>
              <a:rPr lang="en-US" sz="1800" b="1" dirty="0">
                <a:solidFill>
                  <a:schemeClr val="tx2"/>
                </a:solidFill>
              </a:rPr>
              <a:t>,</a:t>
            </a:r>
            <a:r>
              <a:rPr lang="en-US" sz="1800" b="1" i="1" dirty="0">
                <a:solidFill>
                  <a:schemeClr val="tx2"/>
                </a:solidFill>
              </a:rPr>
              <a:t> -</a:t>
            </a:r>
            <a:r>
              <a:rPr lang="en-US" sz="1800" b="1" i="1" dirty="0" err="1">
                <a:solidFill>
                  <a:schemeClr val="tx2"/>
                </a:solidFill>
              </a:rPr>
              <a:t>icc</a:t>
            </a:r>
            <a:r>
              <a:rPr lang="en-US" sz="1800" b="1" i="1" dirty="0">
                <a:solidFill>
                  <a:schemeClr val="tx2"/>
                </a:solidFill>
              </a:rPr>
              <a:t>-</a:t>
            </a:r>
            <a:r>
              <a:rPr lang="en-US" sz="1800" b="1" dirty="0">
                <a:solidFill>
                  <a:schemeClr val="tx2"/>
                </a:solidFill>
              </a:rPr>
              <a:t> e </a:t>
            </a:r>
            <a:r>
              <a:rPr lang="en-US" sz="1800" b="1" i="1" dirty="0">
                <a:solidFill>
                  <a:schemeClr val="tx2"/>
                </a:solidFill>
              </a:rPr>
              <a:t>-</a:t>
            </a:r>
            <a:r>
              <a:rPr lang="en-US" sz="1800" b="1" i="1" dirty="0" err="1">
                <a:solidFill>
                  <a:schemeClr val="tx2"/>
                </a:solidFill>
              </a:rPr>
              <a:t>ol</a:t>
            </a:r>
            <a:r>
              <a:rPr lang="en-US" sz="1800" b="1" i="1" dirty="0">
                <a:solidFill>
                  <a:schemeClr val="tx2"/>
                </a:solidFill>
              </a:rPr>
              <a:t>-</a:t>
            </a:r>
            <a:r>
              <a:rPr lang="en-US" sz="1800" b="1" dirty="0">
                <a:solidFill>
                  <a:schemeClr val="tx2"/>
                </a:solidFill>
              </a:rPr>
              <a:t> </a:t>
            </a:r>
            <a:r>
              <a:rPr lang="el-GR" sz="1800" dirty="0"/>
              <a:t>χρησιμοποιούνται σε συνδυασμό με τα επιθήματα </a:t>
            </a:r>
            <a:r>
              <a:rPr lang="en-US" sz="1800" i="1" dirty="0" smtClean="0"/>
              <a:t>-</a:t>
            </a:r>
            <a:r>
              <a:rPr lang="en-US" sz="1800" i="1" dirty="0" err="1" smtClean="0"/>
              <a:t>ino</a:t>
            </a:r>
            <a:r>
              <a:rPr lang="el-GR" sz="1800" dirty="0" err="1"/>
              <a:t>,</a:t>
            </a:r>
            <a:r>
              <a:rPr lang="en-US" sz="1800" dirty="0"/>
              <a:t> </a:t>
            </a:r>
            <a:r>
              <a:rPr lang="en-US" sz="1800" i="1" dirty="0"/>
              <a:t>-</a:t>
            </a:r>
            <a:r>
              <a:rPr lang="en-US" sz="1800" i="1" dirty="0" err="1"/>
              <a:t>ello</a:t>
            </a:r>
            <a:r>
              <a:rPr lang="el-GR" sz="1800" dirty="0"/>
              <a:t> για να σχηματίσουν </a:t>
            </a:r>
            <a:r>
              <a:rPr lang="el-GR" sz="1800" dirty="0" err="1"/>
              <a:t>σμικρυντικά</a:t>
            </a:r>
            <a:r>
              <a:rPr lang="en-US" sz="1800" dirty="0"/>
              <a:t> </a:t>
            </a:r>
            <a:endParaRPr lang="el-GR" sz="1800" dirty="0"/>
          </a:p>
          <a:p>
            <a:pPr marL="231775" indent="-88900"/>
            <a:r>
              <a:rPr lang="en-US" sz="1800" dirty="0" err="1"/>
              <a:t>leone</a:t>
            </a:r>
            <a:r>
              <a:rPr lang="en-US" sz="1800" dirty="0"/>
              <a:t> </a:t>
            </a:r>
            <a:r>
              <a:rPr lang="el-GR" sz="1800" dirty="0"/>
              <a:t>(λιοντάρι) →</a:t>
            </a:r>
            <a:r>
              <a:rPr lang="el-GR" sz="1800" dirty="0">
                <a:sym typeface="Wingdings"/>
              </a:rPr>
              <a:t> </a:t>
            </a:r>
            <a:r>
              <a:rPr lang="en-US" sz="1800" dirty="0"/>
              <a:t>eon-</a:t>
            </a:r>
            <a:r>
              <a:rPr lang="en-US" sz="1800" b="1" dirty="0">
                <a:solidFill>
                  <a:schemeClr val="tx2"/>
                </a:solidFill>
              </a:rPr>
              <a:t>c</a:t>
            </a:r>
            <a:r>
              <a:rPr lang="en-US" sz="1800" dirty="0"/>
              <a:t>-</a:t>
            </a:r>
            <a:r>
              <a:rPr lang="en-US" sz="1800" dirty="0" err="1"/>
              <a:t>ino</a:t>
            </a:r>
            <a:r>
              <a:rPr lang="en-US" sz="1800" dirty="0"/>
              <a:t> </a:t>
            </a:r>
            <a:r>
              <a:rPr lang="el-GR" sz="1800" dirty="0"/>
              <a:t>(μικρό λιοντάρι) </a:t>
            </a:r>
            <a:endParaRPr lang="en-US" sz="1800" dirty="0"/>
          </a:p>
          <a:p>
            <a:pPr marL="231775" indent="-88900"/>
            <a:r>
              <a:rPr lang="en-US" sz="1800" dirty="0" err="1"/>
              <a:t>cuore</a:t>
            </a:r>
            <a:r>
              <a:rPr lang="en-US" sz="1800" dirty="0"/>
              <a:t> </a:t>
            </a:r>
            <a:r>
              <a:rPr lang="el-GR" sz="1800" dirty="0"/>
              <a:t>(καρδιά) →</a:t>
            </a:r>
            <a:r>
              <a:rPr lang="en-US" sz="1800" dirty="0"/>
              <a:t> </a:t>
            </a:r>
            <a:r>
              <a:rPr lang="en-US" sz="1800" dirty="0" err="1"/>
              <a:t>cuor-</a:t>
            </a:r>
            <a:r>
              <a:rPr lang="en-US" sz="1800" b="1" dirty="0" err="1">
                <a:solidFill>
                  <a:schemeClr val="tx2"/>
                </a:solidFill>
              </a:rPr>
              <a:t>ic</a:t>
            </a:r>
            <a:r>
              <a:rPr lang="en-US" sz="1800" dirty="0" err="1"/>
              <a:t>-ino</a:t>
            </a:r>
            <a:r>
              <a:rPr lang="en-US" sz="1800" dirty="0"/>
              <a:t> </a:t>
            </a:r>
            <a:r>
              <a:rPr lang="el-GR" sz="1800" dirty="0"/>
              <a:t>(μικρή καρδιά)</a:t>
            </a:r>
            <a:endParaRPr lang="en-US" sz="1800" dirty="0"/>
          </a:p>
          <a:p>
            <a:pPr marL="231775" indent="-88900"/>
            <a:r>
              <a:rPr lang="en-US" sz="1800" dirty="0"/>
              <a:t>campo </a:t>
            </a:r>
            <a:r>
              <a:rPr lang="el-GR" sz="1800" dirty="0"/>
              <a:t>(χώρος) →</a:t>
            </a:r>
            <a:r>
              <a:rPr lang="en-US" sz="1800" dirty="0"/>
              <a:t> camp-</a:t>
            </a:r>
            <a:r>
              <a:rPr lang="en-US" sz="1800" b="1" dirty="0" err="1">
                <a:solidFill>
                  <a:schemeClr val="tx2"/>
                </a:solidFill>
              </a:rPr>
              <a:t>ic</a:t>
            </a:r>
            <a:r>
              <a:rPr lang="en-US" sz="1800" dirty="0"/>
              <a:t>-</a:t>
            </a:r>
            <a:r>
              <a:rPr lang="en-US" sz="1800" dirty="0" err="1"/>
              <a:t>ello</a:t>
            </a:r>
            <a:r>
              <a:rPr lang="en-US" sz="1800" dirty="0"/>
              <a:t> </a:t>
            </a:r>
            <a:r>
              <a:rPr lang="el-GR" sz="1800" dirty="0"/>
              <a:t>(μικρός χώρος)</a:t>
            </a:r>
            <a:endParaRPr lang="en-US" sz="1800" dirty="0"/>
          </a:p>
          <a:p>
            <a:pPr marL="231775" indent="-88900"/>
            <a:r>
              <a:rPr lang="en-US" sz="1800" dirty="0" err="1"/>
              <a:t>libro</a:t>
            </a:r>
            <a:r>
              <a:rPr lang="en-US" sz="1800" dirty="0"/>
              <a:t> </a:t>
            </a:r>
            <a:r>
              <a:rPr lang="el-GR" sz="1800" dirty="0"/>
              <a:t>(βιβλίο) →</a:t>
            </a:r>
            <a:r>
              <a:rPr lang="en-US" sz="1800" dirty="0"/>
              <a:t> </a:t>
            </a:r>
            <a:r>
              <a:rPr lang="en-US" sz="1800" dirty="0" err="1"/>
              <a:t>libr-</a:t>
            </a:r>
            <a:r>
              <a:rPr lang="en-US" sz="1800" b="1" dirty="0" err="1">
                <a:solidFill>
                  <a:schemeClr val="tx2"/>
                </a:solidFill>
              </a:rPr>
              <a:t>icc</a:t>
            </a:r>
            <a:r>
              <a:rPr lang="en-US" sz="1800" dirty="0" err="1"/>
              <a:t>-ino</a:t>
            </a:r>
            <a:r>
              <a:rPr lang="en-US" sz="1800" dirty="0"/>
              <a:t> </a:t>
            </a:r>
            <a:r>
              <a:rPr lang="el-GR" sz="1800" dirty="0"/>
              <a:t>(φυλλάδιο)</a:t>
            </a:r>
            <a:endParaRPr lang="en-US" sz="1800" dirty="0"/>
          </a:p>
          <a:p>
            <a:pPr marL="231775" indent="-88900"/>
            <a:r>
              <a:rPr lang="en-US" sz="1800" dirty="0" err="1"/>
              <a:t>sasso</a:t>
            </a:r>
            <a:r>
              <a:rPr lang="en-US" sz="1800" dirty="0"/>
              <a:t> </a:t>
            </a:r>
            <a:r>
              <a:rPr lang="el-GR" sz="1800" dirty="0"/>
              <a:t>(πέτρα) →</a:t>
            </a:r>
            <a:r>
              <a:rPr lang="en-US" sz="1800" dirty="0"/>
              <a:t> sass-</a:t>
            </a:r>
            <a:r>
              <a:rPr lang="en-US" sz="1800" b="1" dirty="0" err="1">
                <a:solidFill>
                  <a:schemeClr val="tx2"/>
                </a:solidFill>
              </a:rPr>
              <a:t>ol</a:t>
            </a:r>
            <a:r>
              <a:rPr lang="en-US" sz="1800" dirty="0"/>
              <a:t>-</a:t>
            </a:r>
            <a:r>
              <a:rPr lang="en-US" sz="1800" dirty="0" err="1"/>
              <a:t>ino</a:t>
            </a:r>
            <a:r>
              <a:rPr lang="el-GR" sz="1800" dirty="0"/>
              <a:t> (μικρή πέτρα)</a:t>
            </a:r>
            <a:endParaRPr lang="en-US" sz="1800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B06AF703-6A85-436B-9BA2-B50728F42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27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74823" y="5684428"/>
            <a:ext cx="18843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l-GR" sz="1400" dirty="0"/>
              <a:t>(</a:t>
            </a:r>
            <a:r>
              <a:rPr lang="el-GR" sz="1400" dirty="0" err="1"/>
              <a:t>Crocco</a:t>
            </a:r>
            <a:r>
              <a:rPr lang="el-GR" sz="1400" dirty="0"/>
              <a:t> 2002: 150-158)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="" xmlns:a16="http://schemas.microsoft.com/office/drawing/2014/main" id="{9986FFA4-2DBA-4CF5-8597-D76D8247D15D}"/>
              </a:ext>
            </a:extLst>
          </p:cNvPr>
          <p:cNvSpPr/>
          <p:nvPr/>
        </p:nvSpPr>
        <p:spPr>
          <a:xfrm>
            <a:off x="6573185" y="3157579"/>
            <a:ext cx="21814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*Εκτός εξεταστέας ύλης</a:t>
            </a:r>
          </a:p>
        </p:txBody>
      </p:sp>
    </p:spTree>
    <p:extLst>
      <p:ext uri="{BB962C8B-B14F-4D97-AF65-F5344CB8AC3E}">
        <p14:creationId xmlns:p14="http://schemas.microsoft.com/office/powerpoint/2010/main" val="306871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Ασυνεχή μορφήματα </a:t>
            </a:r>
            <a:endParaRPr lang="en-US" sz="3600" b="1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b="1" dirty="0">
                <a:solidFill>
                  <a:schemeClr val="tx2"/>
                </a:solidFill>
              </a:rPr>
              <a:t>ή </a:t>
            </a:r>
            <a:r>
              <a:rPr lang="el-GR" b="1" dirty="0" err="1">
                <a:solidFill>
                  <a:schemeClr val="tx2"/>
                </a:solidFill>
              </a:rPr>
              <a:t>διένθημα</a:t>
            </a:r>
            <a:r>
              <a:rPr lang="el-GR" b="1" dirty="0">
                <a:solidFill>
                  <a:schemeClr val="tx2"/>
                </a:solidFill>
              </a:rPr>
              <a:t> (</a:t>
            </a:r>
            <a:r>
              <a:rPr lang="en-US" b="1" dirty="0" err="1">
                <a:solidFill>
                  <a:schemeClr val="tx2"/>
                </a:solidFill>
              </a:rPr>
              <a:t>Interfisso</a:t>
            </a:r>
            <a:r>
              <a:rPr lang="el-GR" b="1" dirty="0">
                <a:solidFill>
                  <a:schemeClr val="tx2"/>
                </a:solidFill>
              </a:rPr>
              <a:t>) </a:t>
            </a:r>
            <a:endParaRPr lang="el-GR" dirty="0" smtClean="0"/>
          </a:p>
          <a:p>
            <a:pPr algn="just"/>
            <a:r>
              <a:rPr lang="el-GR" dirty="0" smtClean="0"/>
              <a:t>Προσφύματα </a:t>
            </a:r>
            <a:r>
              <a:rPr lang="el-GR" dirty="0"/>
              <a:t>που τα </a:t>
            </a:r>
            <a:r>
              <a:rPr lang="el-GR" dirty="0" err="1"/>
              <a:t>φωνηματικά</a:t>
            </a:r>
            <a:r>
              <a:rPr lang="el-GR" dirty="0"/>
              <a:t> συστατικά τους δεν βρίσκονται σε συνεχή ακολουθία</a:t>
            </a:r>
          </a:p>
          <a:p>
            <a:pPr algn="just"/>
            <a:r>
              <a:rPr lang="el-GR" u="sng" dirty="0">
                <a:solidFill>
                  <a:schemeClr val="tx2"/>
                </a:solidFill>
              </a:rPr>
              <a:t>Γερμανικά </a:t>
            </a:r>
          </a:p>
          <a:p>
            <a:pPr algn="just"/>
            <a:r>
              <a:rPr lang="en-US" dirty="0"/>
              <a:t>film-</a:t>
            </a:r>
            <a:r>
              <a:rPr lang="en-US" dirty="0" err="1"/>
              <a:t>en</a:t>
            </a:r>
            <a:r>
              <a:rPr lang="en-US" dirty="0"/>
              <a:t> (</a:t>
            </a:r>
            <a:r>
              <a:rPr lang="el-GR" dirty="0"/>
              <a:t>κινηματογραφώ) → </a:t>
            </a:r>
            <a:r>
              <a:rPr lang="en-US" dirty="0" err="1"/>
              <a:t>ge</a:t>
            </a:r>
            <a:r>
              <a:rPr lang="en-US" dirty="0"/>
              <a:t>-film-t (</a:t>
            </a:r>
            <a:r>
              <a:rPr lang="el-GR" dirty="0"/>
              <a:t>κινηματογραφηθείς) </a:t>
            </a:r>
          </a:p>
          <a:p>
            <a:pPr algn="just"/>
            <a:r>
              <a:rPr lang="en-US" dirty="0"/>
              <a:t>frag-</a:t>
            </a:r>
            <a:r>
              <a:rPr lang="en-US" dirty="0" err="1"/>
              <a:t>en</a:t>
            </a:r>
            <a:r>
              <a:rPr lang="en-US" dirty="0"/>
              <a:t> (</a:t>
            </a:r>
            <a:r>
              <a:rPr lang="el-GR" dirty="0"/>
              <a:t>ερωτώ) → </a:t>
            </a:r>
            <a:r>
              <a:rPr lang="en-US" dirty="0" err="1"/>
              <a:t>ge</a:t>
            </a:r>
            <a:r>
              <a:rPr lang="en-US" dirty="0"/>
              <a:t>-frag-t (</a:t>
            </a:r>
            <a:r>
              <a:rPr lang="el-GR" dirty="0"/>
              <a:t>ερωτηθείς</a:t>
            </a:r>
            <a:r>
              <a:rPr lang="en-US" dirty="0"/>
              <a:t>)</a:t>
            </a:r>
            <a:endParaRPr lang="el-GR" dirty="0"/>
          </a:p>
          <a:p>
            <a:pPr algn="just"/>
            <a:r>
              <a:rPr lang="el-GR" u="sng" dirty="0">
                <a:solidFill>
                  <a:schemeClr val="tx2"/>
                </a:solidFill>
              </a:rPr>
              <a:t>Ελληνικά</a:t>
            </a:r>
            <a:r>
              <a:rPr lang="el-GR" dirty="0">
                <a:solidFill>
                  <a:schemeClr val="tx2"/>
                </a:solidFill>
              </a:rPr>
              <a:t> - Διάλεκτοι</a:t>
            </a:r>
          </a:p>
          <a:p>
            <a:pPr algn="just"/>
            <a:r>
              <a:rPr lang="el-GR" dirty="0" err="1" smtClean="0"/>
              <a:t>έ</a:t>
            </a:r>
            <a:r>
              <a:rPr lang="en-US" dirty="0" smtClean="0"/>
              <a:t>-</a:t>
            </a:r>
            <a:r>
              <a:rPr lang="el-GR" dirty="0" err="1" smtClean="0"/>
              <a:t>λυν</a:t>
            </a:r>
            <a:r>
              <a:rPr lang="el-GR" dirty="0"/>
              <a:t>-</a:t>
            </a:r>
            <a:r>
              <a:rPr lang="el-GR" dirty="0" smtClean="0"/>
              <a:t>α </a:t>
            </a:r>
            <a:r>
              <a:rPr lang="el-GR" dirty="0"/>
              <a:t>ΚΑΙ </a:t>
            </a:r>
            <a:r>
              <a:rPr lang="el-GR" dirty="0" smtClean="0"/>
              <a:t>ε</a:t>
            </a:r>
            <a:r>
              <a:rPr lang="en-US" dirty="0" smtClean="0"/>
              <a:t>-</a:t>
            </a:r>
            <a:r>
              <a:rPr lang="el-GR" dirty="0" err="1" smtClean="0"/>
              <a:t>λύν</a:t>
            </a:r>
            <a:r>
              <a:rPr lang="en-US" dirty="0" smtClean="0"/>
              <a:t>-</a:t>
            </a:r>
            <a:r>
              <a:rPr lang="el-GR" dirty="0" err="1" smtClean="0"/>
              <a:t>αμε</a:t>
            </a:r>
            <a:r>
              <a:rPr lang="el-GR" baseline="-25000" dirty="0" err="1" smtClean="0"/>
              <a:t>ΕΠΤΑΝ</a:t>
            </a:r>
            <a:r>
              <a:rPr lang="el-GR" dirty="0"/>
              <a:t>, </a:t>
            </a:r>
            <a:r>
              <a:rPr lang="el-GR" dirty="0" smtClean="0"/>
              <a:t>ε</a:t>
            </a:r>
            <a:r>
              <a:rPr lang="en-US" dirty="0" smtClean="0"/>
              <a:t>-</a:t>
            </a:r>
            <a:r>
              <a:rPr lang="el-GR" dirty="0" err="1" smtClean="0"/>
              <a:t>λύσ</a:t>
            </a:r>
            <a:r>
              <a:rPr lang="en-US" dirty="0" smtClean="0"/>
              <a:t>-</a:t>
            </a:r>
            <a:r>
              <a:rPr lang="el-GR" dirty="0" err="1" smtClean="0"/>
              <a:t>αμε</a:t>
            </a:r>
            <a:r>
              <a:rPr lang="el-GR" baseline="-25000" dirty="0" err="1" smtClean="0"/>
              <a:t>ΕΠΤΑΝ</a:t>
            </a:r>
            <a:r>
              <a:rPr lang="el-GR" dirty="0" smtClean="0"/>
              <a:t>  </a:t>
            </a:r>
            <a:endParaRPr lang="el-GR" dirty="0"/>
          </a:p>
          <a:p>
            <a:pPr algn="just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28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121413" y="5127563"/>
            <a:ext cx="24311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*Εκτός εξεταστέας ύλης</a:t>
            </a:r>
            <a:endParaRPr lang="el-G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76D9CC44-2838-4CA9-99BE-358D81AD0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Ασυνεχή </a:t>
            </a:r>
            <a:r>
              <a:rPr lang="el-GR" sz="3600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μορφήματα</a:t>
            </a:r>
            <a:endParaRPr lang="el-GR" sz="3600" b="1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23A7AB93-F0F4-4575-A61A-C2F0B2B3A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1800" dirty="0" smtClean="0"/>
              <a:t>Εμφανίζονται </a:t>
            </a:r>
            <a:r>
              <a:rPr lang="el-GR" sz="1800" dirty="0"/>
              <a:t>σε </a:t>
            </a:r>
            <a:r>
              <a:rPr lang="el-GR" sz="1800" dirty="0" err="1"/>
              <a:t>σχεδιοτυπικές</a:t>
            </a:r>
            <a:r>
              <a:rPr lang="el-GR" sz="1800" dirty="0"/>
              <a:t> γλώσσες, όπου οι ρίζες δίνονται σχηματικά ως σύνολα συμφώνων και προστίθενται διαφορετικά φωνήεντα </a:t>
            </a:r>
          </a:p>
          <a:p>
            <a:pPr algn="just"/>
            <a:endParaRPr lang="el-GR" sz="1800" dirty="0"/>
          </a:p>
          <a:p>
            <a:pPr algn="just"/>
            <a:r>
              <a:rPr lang="en-US" sz="1800" dirty="0" err="1"/>
              <a:t>qara'a</a:t>
            </a:r>
            <a:r>
              <a:rPr lang="el-GR" sz="1800" dirty="0"/>
              <a:t> (διάβασμα)</a:t>
            </a:r>
          </a:p>
          <a:p>
            <a:pPr algn="just"/>
            <a:r>
              <a:rPr lang="en-US" sz="1800" dirty="0" err="1" smtClean="0"/>
              <a:t>qarat</a:t>
            </a:r>
            <a:r>
              <a:rPr lang="el-GR" sz="1800" dirty="0" smtClean="0"/>
              <a:t>  (διαβάζω</a:t>
            </a:r>
            <a:r>
              <a:rPr lang="el-GR" sz="1800" dirty="0"/>
              <a:t>)</a:t>
            </a:r>
          </a:p>
          <a:p>
            <a:pPr algn="just"/>
            <a:r>
              <a:rPr lang="en-US" sz="1800" dirty="0" err="1" smtClean="0"/>
              <a:t>qara</a:t>
            </a:r>
            <a:r>
              <a:rPr lang="el-GR" sz="1800" dirty="0" smtClean="0"/>
              <a:t> (διαβασμένος)</a:t>
            </a:r>
            <a:endParaRPr lang="el-GR" sz="1800" dirty="0"/>
          </a:p>
          <a:p>
            <a:pPr algn="just"/>
            <a:endParaRPr lang="el-GR" sz="1800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B06AF703-6A85-436B-9BA2-B50728F42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29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079623" y="5684428"/>
            <a:ext cx="14747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l-GR" sz="1400" dirty="0"/>
              <a:t>(Ράλλη, 2005: 62)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="" xmlns:a16="http://schemas.microsoft.com/office/drawing/2014/main" id="{1AC28AF8-0C49-4E17-955F-605208AFD919}"/>
              </a:ext>
            </a:extLst>
          </p:cNvPr>
          <p:cNvSpPr/>
          <p:nvPr/>
        </p:nvSpPr>
        <p:spPr>
          <a:xfrm>
            <a:off x="6372955" y="4172563"/>
            <a:ext cx="21814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*Εκτός εξεταστέας ύλης</a:t>
            </a:r>
          </a:p>
        </p:txBody>
      </p:sp>
    </p:spTree>
    <p:extLst>
      <p:ext uri="{BB962C8B-B14F-4D97-AF65-F5344CB8AC3E}">
        <p14:creationId xmlns:p14="http://schemas.microsoft.com/office/powerpoint/2010/main" val="155767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Ενδεικτικές απαντήσεις</a:t>
            </a:r>
            <a:endParaRPr lang="en-US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472770"/>
          </a:xfrm>
        </p:spPr>
        <p:txBody>
          <a:bodyPr>
            <a:normAutofit fontScale="92500" lnSpcReduction="20000"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l-GR" dirty="0"/>
              <a:t>Το ελάχιστο τεμάχιο μίας λέξης με λεξική </a:t>
            </a:r>
            <a:r>
              <a:rPr lang="el-GR" dirty="0" smtClean="0"/>
              <a:t>ή/και </a:t>
            </a:r>
            <a:r>
              <a:rPr lang="el-GR" dirty="0"/>
              <a:t>γραμματική σημασία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l-GR" dirty="0"/>
              <a:t>Λέξη, θέμα, πρόσφυμα/</a:t>
            </a:r>
            <a:r>
              <a:rPr lang="el-GR" dirty="0" err="1"/>
              <a:t>παράθημα</a:t>
            </a:r>
            <a:r>
              <a:rPr lang="el-GR" dirty="0"/>
              <a:t> </a:t>
            </a:r>
            <a:endParaRPr lang="en-US" dirty="0"/>
          </a:p>
          <a:p>
            <a:pPr marL="342900" indent="-342900" algn="just">
              <a:buFont typeface="+mj-lt"/>
              <a:buAutoNum type="arabicPeriod"/>
            </a:pPr>
            <a:r>
              <a:rPr lang="en-US" dirty="0" smtClean="0">
                <a:solidFill>
                  <a:schemeClr val="accent3"/>
                </a:solidFill>
              </a:rPr>
              <a:t>(</a:t>
            </a:r>
            <a:r>
              <a:rPr lang="el-GR" dirty="0">
                <a:solidFill>
                  <a:schemeClr val="accent3"/>
                </a:solidFill>
              </a:rPr>
              <a:t>α</a:t>
            </a:r>
            <a:r>
              <a:rPr lang="en-US" dirty="0">
                <a:solidFill>
                  <a:schemeClr val="accent3"/>
                </a:solidFill>
              </a:rPr>
              <a:t>)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l-GR" dirty="0"/>
              <a:t>Τα </a:t>
            </a:r>
            <a:r>
              <a:rPr lang="el-GR" u="sng" dirty="0"/>
              <a:t>γραμματικά</a:t>
            </a:r>
            <a:r>
              <a:rPr lang="el-GR" dirty="0"/>
              <a:t> μορφήματα αναφέρονται σε γραμματικές λειτουργίες, όπως πτώση, </a:t>
            </a:r>
            <a:r>
              <a:rPr lang="el-GR" dirty="0" smtClean="0"/>
              <a:t>αριθμός</a:t>
            </a:r>
            <a:r>
              <a:rPr lang="en-US" dirty="0" smtClean="0"/>
              <a:t>, </a:t>
            </a:r>
            <a:r>
              <a:rPr lang="el-GR" dirty="0" smtClean="0"/>
              <a:t>μπορεί να είναι και σύνδεσμοι</a:t>
            </a:r>
            <a:r>
              <a:rPr lang="el-GR" dirty="0"/>
              <a:t>, προθέσεις, άρθρα, προθήματα και </a:t>
            </a:r>
            <a:r>
              <a:rPr lang="el-GR" dirty="0" smtClean="0"/>
              <a:t>επιθήματα</a:t>
            </a:r>
            <a:r>
              <a:rPr lang="en-US" dirty="0" smtClean="0"/>
              <a:t>, </a:t>
            </a:r>
            <a:r>
              <a:rPr lang="el-GR" dirty="0" smtClean="0"/>
              <a:t>π.χ. </a:t>
            </a:r>
            <a:r>
              <a:rPr lang="en-US" i="1" dirty="0" smtClean="0"/>
              <a:t>di</a:t>
            </a:r>
            <a:r>
              <a:rPr lang="en-US" i="1" dirty="0"/>
              <a:t>, -</a:t>
            </a:r>
            <a:r>
              <a:rPr lang="en-US" i="1" dirty="0" err="1"/>
              <a:t>i</a:t>
            </a:r>
            <a:r>
              <a:rPr lang="en-US" i="1" dirty="0"/>
              <a:t>, </a:t>
            </a:r>
            <a:r>
              <a:rPr lang="en-US" i="1" dirty="0" err="1"/>
              <a:t>che</a:t>
            </a:r>
            <a:r>
              <a:rPr lang="el-GR" i="1" dirty="0"/>
              <a:t>, </a:t>
            </a:r>
            <a:r>
              <a:rPr lang="en-US" i="1" dirty="0" err="1"/>
              <a:t>senza</a:t>
            </a:r>
            <a:r>
              <a:rPr lang="en-US" i="1" dirty="0"/>
              <a:t>, </a:t>
            </a:r>
            <a:r>
              <a:rPr lang="en-US" i="1" dirty="0" err="1"/>
              <a:t>lui</a:t>
            </a:r>
            <a:r>
              <a:rPr lang="en-US" i="1" dirty="0"/>
              <a:t>, ma, </a:t>
            </a:r>
            <a:r>
              <a:rPr lang="en-US" i="1" dirty="0" err="1" smtClean="0"/>
              <a:t>gli</a:t>
            </a:r>
            <a:r>
              <a:rPr lang="el-GR" i="1" dirty="0" smtClean="0"/>
              <a:t>, </a:t>
            </a:r>
            <a:r>
              <a:rPr lang="en-US" i="1" dirty="0" err="1"/>
              <a:t>sopra</a:t>
            </a:r>
            <a:r>
              <a:rPr lang="en-US" i="1" dirty="0"/>
              <a:t>, </a:t>
            </a:r>
            <a:r>
              <a:rPr lang="en-US" i="1" dirty="0" smtClean="0"/>
              <a:t>sotto</a:t>
            </a:r>
            <a:r>
              <a:rPr lang="el-GR" i="1" dirty="0" smtClean="0"/>
              <a:t>, </a:t>
            </a:r>
            <a:r>
              <a:rPr lang="en-US" i="1" dirty="0" err="1"/>
              <a:t>domani</a:t>
            </a:r>
            <a:r>
              <a:rPr lang="en-US" i="1" dirty="0"/>
              <a:t> </a:t>
            </a:r>
            <a:endParaRPr lang="el-GR" dirty="0"/>
          </a:p>
          <a:p>
            <a:pPr marL="357188" indent="0" algn="just">
              <a:buNone/>
            </a:pPr>
            <a:r>
              <a:rPr lang="el-GR" dirty="0"/>
              <a:t>Τα </a:t>
            </a:r>
            <a:r>
              <a:rPr lang="el-GR" u="sng" dirty="0"/>
              <a:t>λεξικά</a:t>
            </a:r>
            <a:r>
              <a:rPr lang="el-GR" dirty="0"/>
              <a:t> μορφήματα</a:t>
            </a:r>
            <a:r>
              <a:rPr lang="en-US" dirty="0"/>
              <a:t> </a:t>
            </a:r>
            <a:r>
              <a:rPr lang="el-GR" dirty="0"/>
              <a:t>είναι κυρίως ουσιαστικά, ρήματα, επίθετα και επιρρήματα και δηλώνουν αντικείμενα, ιδιότητες, καταστάσεις, </a:t>
            </a:r>
            <a:r>
              <a:rPr lang="en-US" i="1" dirty="0"/>
              <a:t>dorm(</a:t>
            </a:r>
            <a:r>
              <a:rPr lang="en-US" i="1" dirty="0" err="1"/>
              <a:t>i</a:t>
            </a:r>
            <a:r>
              <a:rPr lang="en-US" i="1" dirty="0"/>
              <a:t>)-, </a:t>
            </a:r>
            <a:r>
              <a:rPr lang="en-US" i="1" dirty="0" err="1" smtClean="0"/>
              <a:t>libr</a:t>
            </a:r>
            <a:r>
              <a:rPr lang="en-US" i="1" dirty="0" smtClean="0"/>
              <a:t>-</a:t>
            </a:r>
            <a:r>
              <a:rPr lang="en-US" i="1" dirty="0"/>
              <a:t>, </a:t>
            </a:r>
            <a:r>
              <a:rPr lang="en-US" i="1" dirty="0" smtClean="0"/>
              <a:t>lung-, </a:t>
            </a:r>
            <a:r>
              <a:rPr lang="en-US" i="1" dirty="0" err="1" smtClean="0"/>
              <a:t>buon</a:t>
            </a:r>
            <a:r>
              <a:rPr lang="en-US" i="1" dirty="0" smtClean="0"/>
              <a:t>-</a:t>
            </a:r>
            <a:r>
              <a:rPr lang="el-GR" i="1" dirty="0" smtClean="0"/>
              <a:t> </a:t>
            </a:r>
            <a:endParaRPr lang="el-GR" dirty="0"/>
          </a:p>
          <a:p>
            <a:pPr marL="357188" indent="0" algn="just">
              <a:buNone/>
            </a:pPr>
            <a:r>
              <a:rPr lang="el-GR" dirty="0">
                <a:solidFill>
                  <a:schemeClr val="accent3"/>
                </a:solidFill>
              </a:rPr>
              <a:t>(β)</a:t>
            </a:r>
            <a:r>
              <a:rPr lang="el-GR" dirty="0"/>
              <a:t> Τα ε</a:t>
            </a:r>
            <a:r>
              <a:rPr lang="el-GR" u="sng" dirty="0"/>
              <a:t>λεύθερα</a:t>
            </a:r>
            <a:r>
              <a:rPr lang="el-GR" dirty="0"/>
              <a:t> μορφήματα εμφανίζονται στην πρόταση ως αυτόνομες λέξεις, </a:t>
            </a:r>
            <a:r>
              <a:rPr lang="en-US" i="1" dirty="0"/>
              <a:t>da, a, </a:t>
            </a:r>
            <a:r>
              <a:rPr lang="en-US" i="1" dirty="0" err="1"/>
              <a:t>ieri</a:t>
            </a:r>
            <a:r>
              <a:rPr lang="en-US" i="1" dirty="0"/>
              <a:t>, sera, </a:t>
            </a:r>
            <a:r>
              <a:rPr lang="en-US" i="1" dirty="0" err="1" smtClean="0"/>
              <a:t>cioè</a:t>
            </a:r>
            <a:r>
              <a:rPr lang="el-GR" i="1" dirty="0" smtClean="0"/>
              <a:t>, </a:t>
            </a:r>
            <a:r>
              <a:rPr lang="en-US" i="1" dirty="0" err="1"/>
              <a:t>sopra</a:t>
            </a:r>
            <a:r>
              <a:rPr lang="en-US" i="1" dirty="0"/>
              <a:t>, </a:t>
            </a:r>
            <a:r>
              <a:rPr lang="en-US" i="1" dirty="0" smtClean="0"/>
              <a:t>sotto</a:t>
            </a:r>
            <a:r>
              <a:rPr lang="el-GR" i="1" dirty="0" smtClean="0"/>
              <a:t>, </a:t>
            </a:r>
            <a:r>
              <a:rPr lang="en-US" i="1" dirty="0" err="1"/>
              <a:t>domani</a:t>
            </a:r>
            <a:endParaRPr lang="el-GR" i="1" dirty="0"/>
          </a:p>
          <a:p>
            <a:pPr marL="357188" indent="0" algn="just">
              <a:buNone/>
            </a:pPr>
            <a:r>
              <a:rPr lang="el-GR" dirty="0"/>
              <a:t>Τα </a:t>
            </a:r>
            <a:r>
              <a:rPr lang="el-GR" u="sng" dirty="0"/>
              <a:t>δεσμευμένα</a:t>
            </a:r>
            <a:r>
              <a:rPr lang="el-GR" dirty="0"/>
              <a:t> μορφήματα είναι μέρος της λέξης,</a:t>
            </a:r>
            <a:r>
              <a:rPr lang="en-US" dirty="0"/>
              <a:t> </a:t>
            </a:r>
            <a:r>
              <a:rPr lang="en-US" i="1" dirty="0" err="1"/>
              <a:t>parl</a:t>
            </a:r>
            <a:r>
              <a:rPr lang="en-US" i="1" dirty="0"/>
              <a:t>-, bell-, </a:t>
            </a:r>
            <a:r>
              <a:rPr lang="en-US" i="1" dirty="0" smtClean="0"/>
              <a:t>cap</a:t>
            </a:r>
            <a:r>
              <a:rPr lang="el-GR" i="1" dirty="0" smtClean="0"/>
              <a:t>(</a:t>
            </a:r>
            <a:r>
              <a:rPr lang="en-US" i="1" dirty="0" err="1" smtClean="0"/>
              <a:t>i</a:t>
            </a:r>
            <a:r>
              <a:rPr lang="el-GR" i="1" dirty="0" smtClean="0"/>
              <a:t>)</a:t>
            </a:r>
            <a:r>
              <a:rPr lang="en-US" i="1" dirty="0" smtClean="0"/>
              <a:t>-, </a:t>
            </a:r>
            <a:r>
              <a:rPr lang="en-US" i="1" dirty="0"/>
              <a:t>-</a:t>
            </a:r>
            <a:r>
              <a:rPr lang="en-US" i="1" dirty="0" smtClean="0"/>
              <a:t>re</a:t>
            </a:r>
            <a:r>
              <a:rPr lang="en-US" i="1" dirty="0"/>
              <a:t>, </a:t>
            </a:r>
            <a:r>
              <a:rPr lang="el-GR" i="1" dirty="0" smtClean="0"/>
              <a:t>-</a:t>
            </a:r>
            <a:r>
              <a:rPr lang="en-US" i="1" dirty="0" err="1" smtClean="0"/>
              <a:t>ano</a:t>
            </a:r>
            <a:r>
              <a:rPr lang="en-US" i="1" dirty="0"/>
              <a:t>, </a:t>
            </a:r>
            <a:r>
              <a:rPr lang="el-GR" i="1" dirty="0" smtClean="0"/>
              <a:t>-</a:t>
            </a:r>
            <a:r>
              <a:rPr lang="en-US" i="1" dirty="0" err="1" smtClean="0"/>
              <a:t>iamo</a:t>
            </a:r>
            <a:r>
              <a:rPr lang="el-GR" i="1" dirty="0" smtClean="0"/>
              <a:t>  </a:t>
            </a:r>
          </a:p>
          <a:p>
            <a:pPr marL="447675" indent="-447675" algn="just">
              <a:buFont typeface="+mj-lt"/>
              <a:buAutoNum type="arabicPeriod" startAt="4"/>
            </a:pPr>
            <a:r>
              <a:rPr lang="en-US" i="1" dirty="0" smtClean="0"/>
              <a:t>due, </a:t>
            </a:r>
            <a:r>
              <a:rPr lang="en-US" i="1" dirty="0" err="1" smtClean="0"/>
              <a:t>scen</a:t>
            </a:r>
            <a:r>
              <a:rPr lang="en-US" i="1" dirty="0" smtClean="0"/>
              <a:t>-</a:t>
            </a:r>
            <a:r>
              <a:rPr lang="en-US" i="1" dirty="0" err="1" smtClean="0"/>
              <a:t>ari</a:t>
            </a:r>
            <a:r>
              <a:rPr lang="en-US" i="1" dirty="0" smtClean="0"/>
              <a:t>-o, </a:t>
            </a:r>
            <a:r>
              <a:rPr lang="en-US" i="1" dirty="0" err="1" smtClean="0"/>
              <a:t>dietro</a:t>
            </a:r>
            <a:r>
              <a:rPr lang="en-US" i="1" dirty="0" smtClean="0"/>
              <a:t>, </a:t>
            </a:r>
            <a:r>
              <a:rPr lang="en-US" i="1" dirty="0" err="1" smtClean="0"/>
              <a:t>zi</a:t>
            </a:r>
            <a:r>
              <a:rPr lang="en-US" i="1" dirty="0" smtClean="0"/>
              <a:t>-o, </a:t>
            </a:r>
            <a:r>
              <a:rPr lang="en-US" i="1" dirty="0" err="1" smtClean="0"/>
              <a:t>dieci</a:t>
            </a:r>
            <a:r>
              <a:rPr lang="en-US" i="1" dirty="0" smtClean="0"/>
              <a:t>, </a:t>
            </a:r>
            <a:r>
              <a:rPr lang="en-US" i="1" dirty="0" err="1" smtClean="0"/>
              <a:t>amich</a:t>
            </a:r>
            <a:r>
              <a:rPr lang="en-US" i="1" dirty="0" smtClean="0"/>
              <a:t>-</a:t>
            </a:r>
            <a:r>
              <a:rPr lang="en-US" i="1" dirty="0" err="1" smtClean="0"/>
              <a:t>evol</a:t>
            </a:r>
            <a:r>
              <a:rPr lang="en-US" i="1" dirty="0" smtClean="0"/>
              <a:t>-e, </a:t>
            </a:r>
            <a:r>
              <a:rPr lang="en-US" i="1" dirty="0" err="1" smtClean="0"/>
              <a:t>tra</a:t>
            </a:r>
            <a:r>
              <a:rPr lang="en-US" i="1" dirty="0" smtClean="0"/>
              <a:t>, </a:t>
            </a:r>
            <a:r>
              <a:rPr lang="en-US" i="1" dirty="0" err="1" smtClean="0"/>
              <a:t>sicur</a:t>
            </a:r>
            <a:r>
              <a:rPr lang="en-US" i="1" dirty="0" smtClean="0"/>
              <a:t>-a-</a:t>
            </a:r>
            <a:r>
              <a:rPr lang="en-US" i="1" dirty="0" err="1" smtClean="0"/>
              <a:t>mente</a:t>
            </a:r>
            <a:r>
              <a:rPr lang="en-US" i="1" dirty="0" smtClean="0"/>
              <a:t>, </a:t>
            </a:r>
            <a:r>
              <a:rPr lang="el-GR" i="1" dirty="0" err="1" smtClean="0"/>
              <a:t>καλ-ά</a:t>
            </a:r>
            <a:r>
              <a:rPr lang="el-GR" i="1" dirty="0" smtClean="0"/>
              <a:t>, </a:t>
            </a:r>
            <a:r>
              <a:rPr lang="el-GR" i="1" dirty="0" err="1" smtClean="0"/>
              <a:t>βροχ-ερ-ός</a:t>
            </a:r>
            <a:r>
              <a:rPr lang="el-GR" i="1" dirty="0" smtClean="0"/>
              <a:t>, ροζ, </a:t>
            </a:r>
            <a:r>
              <a:rPr lang="el-GR" i="1" dirty="0" err="1" smtClean="0"/>
              <a:t>φωσ</a:t>
            </a:r>
            <a:r>
              <a:rPr lang="el-GR" i="1" dirty="0" smtClean="0"/>
              <a:t>-φορ-</a:t>
            </a:r>
            <a:r>
              <a:rPr lang="el-GR" i="1" dirty="0" err="1" smtClean="0"/>
              <a:t>ιζ</a:t>
            </a:r>
            <a:r>
              <a:rPr lang="el-GR" i="1" dirty="0" smtClean="0"/>
              <a:t>-ω  </a:t>
            </a:r>
          </a:p>
          <a:p>
            <a:pPr marL="357188" indent="0" algn="just">
              <a:buNone/>
            </a:pPr>
            <a:endParaRPr lang="el-GR" dirty="0"/>
          </a:p>
          <a:p>
            <a:pPr marL="342900" indent="-342900">
              <a:buFont typeface="+mj-lt"/>
              <a:buAutoNum type="arabicPeriod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10036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Δραστηριότητα </a:t>
            </a:r>
            <a:endParaRPr lang="en-US" sz="3600" b="1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1800" dirty="0"/>
              <a:t>Να χωρίσετε σε μορφήματα τις παρακάτω λέξεις και να χαρακτηρίσετε τα μορφήματα ως </a:t>
            </a:r>
            <a:r>
              <a:rPr lang="el-GR" sz="1800" b="1" dirty="0"/>
              <a:t>ελεύθερα</a:t>
            </a:r>
            <a:r>
              <a:rPr lang="en-US" sz="1800" b="1" dirty="0"/>
              <a:t>-</a:t>
            </a:r>
            <a:r>
              <a:rPr lang="el-GR" sz="1800" b="1" dirty="0"/>
              <a:t>δεσμευμένα, θέματα</a:t>
            </a:r>
            <a:r>
              <a:rPr lang="en-US" sz="1800" b="1" dirty="0"/>
              <a:t>-</a:t>
            </a:r>
            <a:r>
              <a:rPr lang="el-GR" sz="1800" b="1" dirty="0" err="1"/>
              <a:t>παραθήματα</a:t>
            </a:r>
            <a:r>
              <a:rPr lang="en-US" sz="1800" b="1" dirty="0"/>
              <a:t>/</a:t>
            </a:r>
            <a:r>
              <a:rPr lang="el-GR" sz="1800" b="1" dirty="0"/>
              <a:t>προσφύματα, προθήματα-επιθήματα, παραγωγικά/κλιτικά</a:t>
            </a:r>
            <a:r>
              <a:rPr lang="el-GR" sz="1800" dirty="0"/>
              <a:t>:</a:t>
            </a:r>
          </a:p>
          <a:p>
            <a:pPr algn="just"/>
            <a:endParaRPr lang="el-GR" sz="1800" dirty="0"/>
          </a:p>
          <a:p>
            <a:pPr marL="712788" indent="-257175">
              <a:buFont typeface="Arial" panose="020B0604020202020204" pitchFamily="34" charset="0"/>
              <a:buChar char="•"/>
            </a:pPr>
            <a:r>
              <a:rPr lang="el-GR" sz="1800" i="1" dirty="0"/>
              <a:t>ξανά</a:t>
            </a:r>
          </a:p>
          <a:p>
            <a:pPr marL="712788" indent="-257175">
              <a:buFont typeface="Arial" panose="020B0604020202020204" pitchFamily="34" charset="0"/>
              <a:buChar char="•"/>
            </a:pPr>
            <a:r>
              <a:rPr lang="el-GR" sz="1800" i="1" dirty="0"/>
              <a:t>γράφω</a:t>
            </a:r>
          </a:p>
          <a:p>
            <a:pPr marL="712788" indent="-257175">
              <a:buFont typeface="Arial" panose="020B0604020202020204" pitchFamily="34" charset="0"/>
              <a:buChar char="•"/>
            </a:pPr>
            <a:r>
              <a:rPr lang="el-GR" sz="1800" i="1" dirty="0"/>
              <a:t>ξεγράφω</a:t>
            </a:r>
          </a:p>
          <a:p>
            <a:pPr marL="712788" indent="-257175">
              <a:buFont typeface="Arial" panose="020B0604020202020204" pitchFamily="34" charset="0"/>
              <a:buChar char="•"/>
            </a:pPr>
            <a:r>
              <a:rPr lang="el-GR" sz="1800" i="1" dirty="0"/>
              <a:t>ανθρωπάκι</a:t>
            </a:r>
          </a:p>
          <a:p>
            <a:pPr marL="712788" indent="-257175">
              <a:buFont typeface="Arial" panose="020B0604020202020204" pitchFamily="34" charset="0"/>
              <a:buChar char="•"/>
            </a:pPr>
            <a:r>
              <a:rPr lang="el-GR" sz="1800" i="1" dirty="0"/>
              <a:t>χωρίς</a:t>
            </a:r>
          </a:p>
          <a:p>
            <a:pPr marL="712788" indent="-257175">
              <a:buFont typeface="Arial" panose="020B0604020202020204" pitchFamily="34" charset="0"/>
              <a:buChar char="•"/>
            </a:pPr>
            <a:r>
              <a:rPr lang="el-GR" sz="1800" i="1" dirty="0"/>
              <a:t>δύστυχος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l-GR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="" xmlns:a16="http://schemas.microsoft.com/office/drawing/2014/main" id="{D6E2D4E5-FD91-4C7C-87BF-B317ABFB90D4}"/>
              </a:ext>
            </a:extLst>
          </p:cNvPr>
          <p:cNvSpPr/>
          <p:nvPr/>
        </p:nvSpPr>
        <p:spPr>
          <a:xfrm>
            <a:off x="4123944" y="4500139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l-GR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 Η μορφολογική ανάλυση  μιας λέξης δεν σημαίνει ετυμολογία της λέξης. Η μορφολογική ανάλυση χωρίζει σε μορφήματα που οι σύγχρονοι ομιλητές αναγνωρίζουν, ενώ η ετυμολογία εξετάζει την ιστορία των λέξεων. </a:t>
            </a:r>
          </a:p>
        </p:txBody>
      </p:sp>
    </p:spTree>
    <p:extLst>
      <p:ext uri="{BB962C8B-B14F-4D97-AF65-F5344CB8AC3E}">
        <p14:creationId xmlns:p14="http://schemas.microsoft.com/office/powerpoint/2010/main" val="135416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Ερωτήματα για σκέψη… </a:t>
            </a:r>
            <a:endParaRPr lang="en-US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31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7188" indent="-357188">
              <a:buFont typeface="+mj-lt"/>
              <a:buAutoNum type="arabicPeriod"/>
            </a:pPr>
            <a:r>
              <a:rPr lang="el-GR" dirty="0"/>
              <a:t>Ποιες είναι οι δύο κατηγορίες επιθημάτων;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/>
              <a:t>Να συγκρίνετε τα παραγωγικά και τα</a:t>
            </a:r>
            <a:r>
              <a:rPr lang="en-US" dirty="0"/>
              <a:t> </a:t>
            </a:r>
            <a:r>
              <a:rPr lang="el-GR" dirty="0"/>
              <a:t>κλιτικά επιθήματα, ως προς:</a:t>
            </a:r>
          </a:p>
          <a:p>
            <a:pPr marL="535781" indent="0">
              <a:buNone/>
            </a:pPr>
            <a:r>
              <a:rPr lang="el-GR" dirty="0"/>
              <a:t>(α) την ικανότητά τους να μεταβάλλουν την κατηγορία της βάσης</a:t>
            </a:r>
          </a:p>
          <a:p>
            <a:pPr marL="535781" indent="0">
              <a:buNone/>
            </a:pPr>
            <a:r>
              <a:rPr lang="el-GR" dirty="0"/>
              <a:t>(β) την υποχρεωτική ή μη παρουσία τους</a:t>
            </a:r>
          </a:p>
          <a:p>
            <a:pPr marL="535781" indent="0">
              <a:buNone/>
            </a:pPr>
            <a:r>
              <a:rPr lang="el-GR" dirty="0">
                <a:solidFill>
                  <a:srgbClr val="FFFFFF"/>
                </a:solidFill>
              </a:rPr>
              <a:t>(γ) τους συνδυαστικούς περιορισμούς τους</a:t>
            </a:r>
          </a:p>
          <a:p>
            <a:pPr marL="357188" indent="-357188">
              <a:buFont typeface="+mj-lt"/>
              <a:buAutoNum type="arabicPeriod" startAt="3"/>
              <a:tabLst>
                <a:tab pos="357188" algn="l"/>
              </a:tabLst>
            </a:pPr>
            <a:r>
              <a:rPr lang="el-GR" dirty="0"/>
              <a:t>Να συγκρίνετε τα παραγωγικά και τα</a:t>
            </a:r>
            <a:r>
              <a:rPr lang="en-US" dirty="0"/>
              <a:t> </a:t>
            </a:r>
            <a:r>
              <a:rPr lang="el-GR" dirty="0"/>
              <a:t>κλιτικά επιθήματα, ως προς:</a:t>
            </a:r>
          </a:p>
          <a:p>
            <a:pPr marL="534988" indent="-177800">
              <a:buNone/>
            </a:pPr>
            <a:r>
              <a:rPr lang="el-GR" dirty="0"/>
              <a:t>	(α) τη δυνατότητά τους να μεταβάλλουν τη σημασία της βάσης</a:t>
            </a:r>
          </a:p>
          <a:p>
            <a:pPr marL="534988" indent="-177800">
              <a:buNone/>
            </a:pPr>
            <a:r>
              <a:rPr lang="el-GR" dirty="0"/>
              <a:t>	(β) τη δυνατότητά τους να επιλέγουν την βάση</a:t>
            </a:r>
          </a:p>
          <a:p>
            <a:pPr marL="534988" indent="-177800">
              <a:buNone/>
            </a:pPr>
            <a:r>
              <a:rPr lang="el-GR" dirty="0"/>
              <a:t>	</a:t>
            </a:r>
            <a:r>
              <a:rPr lang="el-GR" dirty="0">
                <a:solidFill>
                  <a:srgbClr val="FFFFFF"/>
                </a:solidFill>
              </a:rPr>
              <a:t>(γ) τη γραμμική σειρά εμφάνισής τους</a:t>
            </a:r>
          </a:p>
          <a:p>
            <a:pPr marL="534988" indent="-177800">
              <a:buNone/>
            </a:pPr>
            <a:endParaRPr lang="el-GR" dirty="0">
              <a:solidFill>
                <a:srgbClr val="FF0000"/>
              </a:solidFill>
            </a:endParaRPr>
          </a:p>
          <a:p>
            <a:pPr marL="535781" indent="0">
              <a:buNone/>
            </a:pPr>
            <a:endParaRPr lang="el-GR" dirty="0">
              <a:solidFill>
                <a:srgbClr val="FFFF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17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Ερωτήματα για σκέψη… </a:t>
            </a:r>
            <a:endParaRPr lang="en-US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32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7188" indent="-357188" algn="just">
              <a:buFont typeface="+mj-lt"/>
              <a:buAutoNum type="arabicPeriod" startAt="4"/>
            </a:pPr>
            <a:r>
              <a:rPr lang="el-GR" dirty="0"/>
              <a:t>Να συνδυάσετε τα προθήματα της α’ στήλης με τα θέματα της β’ στήλης ώστε να φτιαχτούν υπαρκτές λέξεις της νέας ελληνικής</a:t>
            </a:r>
          </a:p>
          <a:p>
            <a:pPr marL="535781" indent="0">
              <a:buNone/>
            </a:pPr>
            <a:endParaRPr lang="el-GR" dirty="0">
              <a:solidFill>
                <a:srgbClr val="FFFFFF"/>
              </a:solidFill>
            </a:endParaRPr>
          </a:p>
          <a:p>
            <a:endParaRPr lang="en-US" dirty="0"/>
          </a:p>
        </p:txBody>
      </p:sp>
      <p:graphicFrame>
        <p:nvGraphicFramePr>
          <p:cNvPr id="6" name="Πίνακας 5">
            <a:extLst>
              <a:ext uri="{FF2B5EF4-FFF2-40B4-BE49-F238E27FC236}">
                <a16:creationId xmlns="" xmlns:a16="http://schemas.microsoft.com/office/drawing/2014/main" id="{D0E98722-B54A-4CA4-8FDC-DB8B88E19A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272896"/>
              </p:ext>
            </p:extLst>
          </p:nvPr>
        </p:nvGraphicFramePr>
        <p:xfrm>
          <a:off x="1524000" y="3079496"/>
          <a:ext cx="5398008" cy="226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9048">
                  <a:extLst>
                    <a:ext uri="{9D8B030D-6E8A-4147-A177-3AD203B41FA5}">
                      <a16:colId xmlns="" xmlns:a16="http://schemas.microsoft.com/office/drawing/2014/main" val="1163474856"/>
                    </a:ext>
                  </a:extLst>
                </a:gridCol>
                <a:gridCol w="3108960">
                  <a:extLst>
                    <a:ext uri="{9D8B030D-6E8A-4147-A177-3AD203B41FA5}">
                      <a16:colId xmlns="" xmlns:a16="http://schemas.microsoft.com/office/drawing/2014/main" val="31559773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R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b="0" dirty="0">
                          <a:effectLst/>
                        </a:rPr>
                        <a:t>ΣΤΗΛΗ Α’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dirty="0">
                          <a:effectLst/>
                        </a:rPr>
                        <a:t>ΣΤΗΛΗ Β’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907283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l-GR" sz="1600" b="0" dirty="0">
                          <a:effectLst/>
                        </a:rPr>
                        <a:t>Παραγωγικά προθήματα</a:t>
                      </a:r>
                      <a:endParaRPr lang="el-GR" sz="2400" b="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l-GR" sz="1600" b="0" dirty="0">
                          <a:effectLst/>
                        </a:rPr>
                        <a:t>Θέμα + κλιτικό επίθημα</a:t>
                      </a:r>
                      <a:endParaRPr lang="el-GR" sz="2400" b="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584654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l-GR" sz="1600" b="0" i="1" dirty="0">
                          <a:effectLst/>
                        </a:rPr>
                        <a:t>δια-</a:t>
                      </a:r>
                      <a:endParaRPr lang="el-GR" sz="2400" b="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l-GR" sz="1600" b="0" i="1" dirty="0" err="1">
                          <a:effectLst/>
                        </a:rPr>
                        <a:t>ακου</a:t>
                      </a:r>
                      <a:r>
                        <a:rPr lang="el-GR" sz="1600" b="0" i="1" dirty="0">
                          <a:effectLst/>
                        </a:rPr>
                        <a:t>-ω</a:t>
                      </a:r>
                      <a:endParaRPr lang="el-GR" sz="2400" b="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448567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l-GR" sz="1600" b="0" i="1" dirty="0">
                          <a:effectLst/>
                        </a:rPr>
                        <a:t>αν-</a:t>
                      </a:r>
                      <a:endParaRPr lang="el-GR" sz="2400" b="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l-GR" sz="1600" b="0" i="1" dirty="0" err="1">
                          <a:effectLst/>
                        </a:rPr>
                        <a:t>ταξ</a:t>
                      </a:r>
                      <a:r>
                        <a:rPr lang="el-GR" sz="1600" b="0" i="1" dirty="0">
                          <a:effectLst/>
                        </a:rPr>
                        <a:t>-η</a:t>
                      </a:r>
                      <a:endParaRPr lang="el-GR" sz="2400" b="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6093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l-GR" sz="1600" b="0" i="1">
                          <a:effectLst/>
                        </a:rPr>
                        <a:t>συν-</a:t>
                      </a:r>
                      <a:endParaRPr lang="el-GR" sz="2400" b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l-GR" sz="1600" b="0" i="1" dirty="0" err="1">
                          <a:effectLst/>
                        </a:rPr>
                        <a:t>ηθικ-ος</a:t>
                      </a:r>
                      <a:endParaRPr lang="el-GR" sz="2400" b="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57713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l-GR" sz="1600" b="0" i="1">
                          <a:effectLst/>
                        </a:rPr>
                        <a:t>παρα-</a:t>
                      </a:r>
                      <a:endParaRPr lang="el-GR" sz="2400" b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l-GR" sz="1600" b="0" i="1" dirty="0" err="1">
                          <a:effectLst/>
                        </a:rPr>
                        <a:t>λογ-ος</a:t>
                      </a:r>
                      <a:endParaRPr lang="el-GR" sz="2400" b="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50410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503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18F62ADE-B1A1-4660-9C32-706FFD441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Βιβλιογραφία </a:t>
            </a:r>
            <a:endParaRPr lang="el-GR" dirty="0">
              <a:solidFill>
                <a:schemeClr val="tx2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8A977337-4070-49C8-8D8C-43D3E943A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369536"/>
          </a:xfrm>
        </p:spPr>
        <p:txBody>
          <a:bodyPr>
            <a:normAutofit fontScale="85000" lnSpcReduction="10000"/>
          </a:bodyPr>
          <a:lstStyle/>
          <a:p>
            <a:pPr marL="92075" indent="0" algn="just">
              <a:spcBef>
                <a:spcPts val="600"/>
              </a:spcBef>
              <a:buNone/>
            </a:pPr>
            <a:r>
              <a:rPr lang="el-GR" sz="1700" dirty="0"/>
              <a:t>- </a:t>
            </a:r>
            <a:r>
              <a:rPr lang="el-GR" sz="1700" dirty="0" err="1"/>
              <a:t>Γιαννουλοπούλου</a:t>
            </a:r>
            <a:r>
              <a:rPr lang="el-GR" sz="1700" dirty="0"/>
              <a:t>, Γ. 2000. </a:t>
            </a:r>
            <a:r>
              <a:rPr lang="el-GR" sz="1700" i="1" dirty="0" err="1"/>
              <a:t>Μορφοσημασιολογική</a:t>
            </a:r>
            <a:r>
              <a:rPr lang="el-GR" sz="1700" i="1" dirty="0"/>
              <a:t> σύγκριση </a:t>
            </a:r>
            <a:r>
              <a:rPr lang="el-GR" sz="1700" i="1" dirty="0" err="1"/>
              <a:t>παραθημάτων</a:t>
            </a:r>
            <a:r>
              <a:rPr lang="el-GR" sz="1700" i="1" dirty="0"/>
              <a:t> και </a:t>
            </a:r>
            <a:r>
              <a:rPr lang="el-GR" sz="1700" i="1" dirty="0" err="1"/>
              <a:t>συμφυμάτων</a:t>
            </a:r>
            <a:r>
              <a:rPr lang="el-GR" sz="1700" i="1" dirty="0"/>
              <a:t> στα Νέα Ελληνικά και τα Ιταλικά. </a:t>
            </a:r>
            <a:r>
              <a:rPr lang="el-GR" sz="1700" dirty="0"/>
              <a:t>Διδακτορική Διατριβή. Θεσσαλονίκη: Αριστοτέλειο Πανεπιστήμιο.</a:t>
            </a:r>
          </a:p>
          <a:p>
            <a:pPr marL="92075" indent="-92075" algn="just">
              <a:spcBef>
                <a:spcPts val="600"/>
              </a:spcBef>
            </a:pPr>
            <a:r>
              <a:rPr lang="el-GR" sz="1700" dirty="0"/>
              <a:t>- </a:t>
            </a:r>
            <a:r>
              <a:rPr lang="el-GR" sz="1700" dirty="0" err="1"/>
              <a:t>Γιαννουλοπούλου</a:t>
            </a:r>
            <a:r>
              <a:rPr lang="el-GR" sz="1700" dirty="0"/>
              <a:t>, Γ. </a:t>
            </a:r>
            <a:r>
              <a:rPr lang="el-GR" sz="1700" dirty="0" err="1"/>
              <a:t>Μορφήματα</a:t>
            </a:r>
            <a:r>
              <a:rPr lang="el-GR" sz="1700" dirty="0"/>
              <a:t> στα </a:t>
            </a:r>
            <a:r>
              <a:rPr lang="el-GR" sz="1700" dirty="0" err="1"/>
              <a:t>όρια</a:t>
            </a:r>
            <a:r>
              <a:rPr lang="el-GR" sz="1700" dirty="0"/>
              <a:t> </a:t>
            </a:r>
            <a:r>
              <a:rPr lang="el-GR" sz="1700" dirty="0" err="1"/>
              <a:t>ανάμεσα</a:t>
            </a:r>
            <a:r>
              <a:rPr lang="el-GR" sz="1700" dirty="0"/>
              <a:t> στην </a:t>
            </a:r>
            <a:r>
              <a:rPr lang="el-GR" sz="1700" dirty="0" err="1"/>
              <a:t>παραγωγη</a:t>
            </a:r>
            <a:r>
              <a:rPr lang="el-GR" sz="1700" dirty="0"/>
              <a:t>́ και τη </a:t>
            </a:r>
            <a:r>
              <a:rPr lang="el-GR" sz="1700" dirty="0" err="1"/>
              <a:t>σύνθεση</a:t>
            </a:r>
            <a:r>
              <a:rPr lang="el-GR" sz="1700" dirty="0"/>
              <a:t>. Η </a:t>
            </a:r>
            <a:r>
              <a:rPr lang="el-GR" sz="1700" dirty="0" err="1"/>
              <a:t>περίπτωση</a:t>
            </a:r>
            <a:r>
              <a:rPr lang="el-GR" sz="1700" dirty="0"/>
              <a:t> των </a:t>
            </a:r>
            <a:r>
              <a:rPr lang="el-GR" sz="1700" dirty="0" err="1"/>
              <a:t>θεο</a:t>
            </a:r>
            <a:r>
              <a:rPr lang="el-GR" sz="1700" dirty="0"/>
              <a:t>-, </a:t>
            </a:r>
            <a:r>
              <a:rPr lang="el-GR" sz="1700" dirty="0" err="1"/>
              <a:t>ψιλο</a:t>
            </a:r>
            <a:r>
              <a:rPr lang="el-GR" sz="1700" dirty="0"/>
              <a:t>- και -</a:t>
            </a:r>
            <a:r>
              <a:rPr lang="el-GR" sz="1700" dirty="0" err="1"/>
              <a:t>φέρνω</a:t>
            </a:r>
            <a:r>
              <a:rPr lang="el-GR" sz="1700" dirty="0"/>
              <a:t>. Στα </a:t>
            </a:r>
            <a:r>
              <a:rPr lang="el-GR" sz="1700" i="1" dirty="0" err="1"/>
              <a:t>Πρακτικα</a:t>
            </a:r>
            <a:r>
              <a:rPr lang="el-GR" sz="1700" i="1" dirty="0"/>
              <a:t>́ του 6ου </a:t>
            </a:r>
            <a:r>
              <a:rPr lang="el-GR" sz="1700" i="1" dirty="0" err="1"/>
              <a:t>Διεθνούς</a:t>
            </a:r>
            <a:r>
              <a:rPr lang="el-GR" sz="1700" i="1" dirty="0"/>
              <a:t> </a:t>
            </a:r>
            <a:r>
              <a:rPr lang="el-GR" sz="1700" i="1" dirty="0" err="1"/>
              <a:t>Συνεδρίου</a:t>
            </a:r>
            <a:r>
              <a:rPr lang="el-GR" sz="1700" i="1" dirty="0"/>
              <a:t> </a:t>
            </a:r>
            <a:r>
              <a:rPr lang="el-GR" sz="1700" i="1" dirty="0" err="1"/>
              <a:t>Ελληνικής</a:t>
            </a:r>
            <a:r>
              <a:rPr lang="el-GR" sz="1700" i="1" dirty="0"/>
              <a:t> </a:t>
            </a:r>
            <a:r>
              <a:rPr lang="el-GR" sz="1700" i="1" dirty="0" err="1"/>
              <a:t>Γλωσσολογίας</a:t>
            </a:r>
            <a:r>
              <a:rPr lang="el-GR" sz="1700" dirty="0"/>
              <a:t>. Τομ. Α. </a:t>
            </a:r>
            <a:r>
              <a:rPr lang="el-GR" sz="1700" dirty="0" err="1"/>
              <a:t>Ρέθυμνο</a:t>
            </a:r>
            <a:r>
              <a:rPr lang="el-GR" sz="1700" dirty="0"/>
              <a:t>: </a:t>
            </a:r>
            <a:r>
              <a:rPr lang="el-GR" sz="1700" dirty="0" err="1"/>
              <a:t>Πανεπιστήμιο</a:t>
            </a:r>
            <a:r>
              <a:rPr lang="el-GR" sz="1700" dirty="0"/>
              <a:t> </a:t>
            </a:r>
            <a:r>
              <a:rPr lang="el-GR" sz="1700" dirty="0" err="1"/>
              <a:t>Κρήτης</a:t>
            </a:r>
            <a:r>
              <a:rPr lang="el-GR" sz="1700" dirty="0"/>
              <a:t>, 2005, 121-128.</a:t>
            </a:r>
          </a:p>
          <a:p>
            <a:pPr marL="92075" indent="-92075" algn="just">
              <a:spcBef>
                <a:spcPts val="600"/>
              </a:spcBef>
            </a:pPr>
            <a:r>
              <a:rPr lang="el-GR" sz="1700" dirty="0"/>
              <a:t>- </a:t>
            </a:r>
            <a:r>
              <a:rPr lang="en-US" sz="1700" dirty="0" err="1"/>
              <a:t>Fromkin</a:t>
            </a:r>
            <a:r>
              <a:rPr lang="el-GR" sz="1700" dirty="0"/>
              <a:t>, </a:t>
            </a:r>
            <a:r>
              <a:rPr lang="en-US" sz="1700" dirty="0"/>
              <a:t>V</a:t>
            </a:r>
            <a:r>
              <a:rPr lang="el-GR" sz="1700" dirty="0"/>
              <a:t>., </a:t>
            </a:r>
            <a:r>
              <a:rPr lang="en-US" sz="1700" dirty="0"/>
              <a:t>Rodman</a:t>
            </a:r>
            <a:r>
              <a:rPr lang="el-GR" sz="1700" dirty="0"/>
              <a:t>, </a:t>
            </a:r>
            <a:r>
              <a:rPr lang="en-US" sz="1700" dirty="0"/>
              <a:t>R</a:t>
            </a:r>
            <a:r>
              <a:rPr lang="el-GR" sz="1700" dirty="0"/>
              <a:t>.  &amp; </a:t>
            </a:r>
            <a:r>
              <a:rPr lang="en-US" sz="1700" dirty="0" err="1"/>
              <a:t>Hyams</a:t>
            </a:r>
            <a:r>
              <a:rPr lang="el-GR" sz="1700" dirty="0"/>
              <a:t>, </a:t>
            </a:r>
            <a:r>
              <a:rPr lang="en-US" sz="1700" dirty="0"/>
              <a:t>N</a:t>
            </a:r>
            <a:r>
              <a:rPr lang="el-GR" sz="1700" dirty="0"/>
              <a:t>. 2008. </a:t>
            </a:r>
            <a:r>
              <a:rPr lang="el-GR" sz="1700" i="1" dirty="0"/>
              <a:t>Εισαγωγή στη μελέτη της γλώσσας</a:t>
            </a:r>
            <a:r>
              <a:rPr lang="el-GR" sz="1700" dirty="0"/>
              <a:t> (</a:t>
            </a:r>
            <a:r>
              <a:rPr lang="el-GR" sz="1700" dirty="0" err="1"/>
              <a:t>Επιμ</a:t>
            </a:r>
            <a:r>
              <a:rPr lang="el-GR" sz="1700" dirty="0"/>
              <a:t>. Γ.Ι. </a:t>
            </a:r>
            <a:r>
              <a:rPr lang="el-GR" sz="1700" dirty="0" err="1"/>
              <a:t>Ξυδόπουλος</a:t>
            </a:r>
            <a:r>
              <a:rPr lang="el-GR" sz="1700" dirty="0"/>
              <a:t>). Αθήνα: Πατάκης, 116-125, 158-160. </a:t>
            </a:r>
          </a:p>
          <a:p>
            <a:pPr marL="92075" indent="-92075" algn="just">
              <a:spcBef>
                <a:spcPts val="600"/>
              </a:spcBef>
            </a:pPr>
            <a:r>
              <a:rPr lang="fr-FR" sz="1700" dirty="0"/>
              <a:t>- </a:t>
            </a:r>
            <a:r>
              <a:rPr lang="fr-FR" sz="1700" dirty="0" err="1"/>
              <a:t>Κρύστ</a:t>
            </a:r>
            <a:r>
              <a:rPr lang="fr-FR" sz="1700" dirty="0"/>
              <a:t>αλ, Ντ. 2003. </a:t>
            </a:r>
            <a:r>
              <a:rPr lang="fr-FR" sz="1700" i="1" dirty="0" err="1"/>
              <a:t>Λεξικό</a:t>
            </a:r>
            <a:r>
              <a:rPr lang="fr-FR" sz="1700" i="1" dirty="0"/>
              <a:t> </a:t>
            </a:r>
            <a:r>
              <a:rPr lang="fr-FR" sz="1700" i="1" dirty="0" err="1"/>
              <a:t>γλωσσολογί</a:t>
            </a:r>
            <a:r>
              <a:rPr lang="fr-FR" sz="1700" i="1" dirty="0"/>
              <a:t>ας και φωνητικής</a:t>
            </a:r>
            <a:r>
              <a:rPr lang="fr-FR" sz="1700" dirty="0"/>
              <a:t>. (</a:t>
            </a:r>
            <a:r>
              <a:rPr lang="fr-FR" sz="1700" dirty="0" err="1"/>
              <a:t>Μτφρ</a:t>
            </a:r>
            <a:r>
              <a:rPr lang="fr-FR" sz="1700" dirty="0"/>
              <a:t>. Γ. Ι. </a:t>
            </a:r>
            <a:r>
              <a:rPr lang="fr-FR" sz="1700" dirty="0" err="1"/>
              <a:t>Ξυδό</a:t>
            </a:r>
            <a:r>
              <a:rPr lang="fr-FR" sz="1700" dirty="0"/>
              <a:t>πουλος). </a:t>
            </a:r>
            <a:r>
              <a:rPr lang="fr-FR" sz="1700" dirty="0" err="1"/>
              <a:t>Αθήν</a:t>
            </a:r>
            <a:r>
              <a:rPr lang="fr-FR" sz="1700" dirty="0"/>
              <a:t>α: Πατάκης.</a:t>
            </a:r>
            <a:endParaRPr lang="el-GR" sz="1700" dirty="0"/>
          </a:p>
          <a:p>
            <a:pPr marL="92075" indent="-92075" algn="just">
              <a:spcBef>
                <a:spcPts val="600"/>
              </a:spcBef>
            </a:pPr>
            <a:r>
              <a:rPr lang="el-GR" sz="1700" dirty="0"/>
              <a:t>- </a:t>
            </a:r>
            <a:r>
              <a:rPr lang="el-GR" sz="1700" dirty="0" err="1"/>
              <a:t>Πετρούνιας</a:t>
            </a:r>
            <a:r>
              <a:rPr lang="el-GR" sz="1700" dirty="0"/>
              <a:t>, Ε. 2002. </a:t>
            </a:r>
            <a:r>
              <a:rPr lang="el-GR" sz="1700" i="1" dirty="0"/>
              <a:t>Νεοελληνική Γραμματική και Συγκριτική («Αντιπαραθετική) Ανάλυση</a:t>
            </a:r>
            <a:r>
              <a:rPr lang="el-GR" sz="1700" dirty="0"/>
              <a:t>. Μέρος Α’ Θεωρία. Θεσσαλονίκη: Ζήτη, 69-72. </a:t>
            </a:r>
          </a:p>
          <a:p>
            <a:pPr marL="92075" indent="-92075" algn="just">
              <a:spcBef>
                <a:spcPts val="600"/>
              </a:spcBef>
            </a:pPr>
            <a:r>
              <a:rPr lang="fr-FR" sz="1700" dirty="0"/>
              <a:t>- </a:t>
            </a:r>
            <a:r>
              <a:rPr lang="el-GR" sz="1700" dirty="0"/>
              <a:t>Ράλλη, Α. 2005. </a:t>
            </a:r>
            <a:r>
              <a:rPr lang="el-GR" sz="1700" i="1" dirty="0"/>
              <a:t>Μορφολογία</a:t>
            </a:r>
            <a:r>
              <a:rPr lang="el-GR" sz="1700" dirty="0"/>
              <a:t>. Αθήνα: Πατάκης, 29-73. </a:t>
            </a:r>
            <a:endParaRPr lang="en-US" sz="1700" dirty="0"/>
          </a:p>
          <a:p>
            <a:pPr marL="92075" indent="-92075" algn="just">
              <a:spcBef>
                <a:spcPts val="600"/>
              </a:spcBef>
            </a:pPr>
            <a:r>
              <a:rPr lang="en-US" sz="1700" dirty="0"/>
              <a:t>- </a:t>
            </a:r>
            <a:r>
              <a:rPr lang="en-US" sz="1700" dirty="0" err="1"/>
              <a:t>Ralli</a:t>
            </a:r>
            <a:r>
              <a:rPr lang="en-US" sz="1700" dirty="0"/>
              <a:t>,  A. 2007. On the Role of </a:t>
            </a:r>
            <a:r>
              <a:rPr lang="en-US" sz="1700" dirty="0" err="1"/>
              <a:t>Allomorphy</a:t>
            </a:r>
            <a:r>
              <a:rPr lang="en-US" sz="1700" dirty="0"/>
              <a:t> in Inflectional Morphology: Evidence from the Dialectal Varieties of Lesvos, </a:t>
            </a:r>
            <a:r>
              <a:rPr lang="en-US" sz="1700" dirty="0" err="1"/>
              <a:t>Kydonies</a:t>
            </a:r>
            <a:r>
              <a:rPr lang="en-US" sz="1700" dirty="0"/>
              <a:t> and </a:t>
            </a:r>
            <a:r>
              <a:rPr lang="en-US" sz="1700" dirty="0" err="1"/>
              <a:t>Moschonisia</a:t>
            </a:r>
            <a:r>
              <a:rPr lang="en-US" sz="1700" dirty="0"/>
              <a:t>. In G. </a:t>
            </a:r>
            <a:r>
              <a:rPr lang="en-US" sz="1700" dirty="0" err="1"/>
              <a:t>Sica</a:t>
            </a:r>
            <a:r>
              <a:rPr lang="en-US" sz="1700" dirty="0"/>
              <a:t> (ed.) </a:t>
            </a:r>
            <a:r>
              <a:rPr lang="en-US" sz="1700" i="1" dirty="0"/>
              <a:t>Open problems in Linguistics and Lexicography</a:t>
            </a:r>
            <a:r>
              <a:rPr lang="en-US" sz="1700" dirty="0"/>
              <a:t>. Milano: </a:t>
            </a:r>
            <a:r>
              <a:rPr lang="en-US" sz="1700" dirty="0" err="1"/>
              <a:t>Polimetrica</a:t>
            </a:r>
            <a:r>
              <a:rPr lang="en-US" sz="1700" dirty="0"/>
              <a:t>. </a:t>
            </a:r>
            <a:endParaRPr lang="el-GR" sz="1700" dirty="0"/>
          </a:p>
          <a:p>
            <a:pPr marL="92075" indent="-92075" algn="just">
              <a:spcBef>
                <a:spcPts val="600"/>
              </a:spcBef>
            </a:pPr>
            <a:r>
              <a:rPr lang="en-US" sz="1700" dirty="0"/>
              <a:t>- Scalise, S. 1984. </a:t>
            </a:r>
            <a:r>
              <a:rPr lang="en-US" sz="1700" i="1" dirty="0"/>
              <a:t>Generative Morphology</a:t>
            </a:r>
            <a:r>
              <a:rPr lang="en-US" sz="1700" dirty="0"/>
              <a:t>. Dordrecht: </a:t>
            </a:r>
            <a:r>
              <a:rPr lang="en-US" sz="1700" dirty="0" err="1"/>
              <a:t>Foris</a:t>
            </a:r>
            <a:r>
              <a:rPr lang="en-US" sz="1700" dirty="0"/>
              <a:t> Publications, 71-100. </a:t>
            </a:r>
            <a:endParaRPr lang="el-GR" sz="1700" dirty="0"/>
          </a:p>
          <a:p>
            <a:pPr marL="92075" indent="-92075" algn="just">
              <a:spcBef>
                <a:spcPts val="600"/>
              </a:spcBef>
            </a:pPr>
            <a:r>
              <a:rPr lang="en-US" sz="1700" dirty="0"/>
              <a:t>- Scalise, S. &amp; A. </a:t>
            </a:r>
            <a:r>
              <a:rPr lang="en-US" sz="1700" dirty="0" err="1"/>
              <a:t>Bisetto</a:t>
            </a:r>
            <a:r>
              <a:rPr lang="en-US" sz="1700" dirty="0"/>
              <a:t>. 2008. </a:t>
            </a:r>
            <a:r>
              <a:rPr lang="en-US" sz="1700" i="1" dirty="0"/>
              <a:t>La </a:t>
            </a:r>
            <a:r>
              <a:rPr lang="en-US" sz="1700" i="1" dirty="0" err="1"/>
              <a:t>struttura</a:t>
            </a:r>
            <a:r>
              <a:rPr lang="en-US" sz="1700" i="1" dirty="0"/>
              <a:t> </a:t>
            </a:r>
            <a:r>
              <a:rPr lang="en-US" sz="1700" i="1" dirty="0" err="1"/>
              <a:t>delle</a:t>
            </a:r>
            <a:r>
              <a:rPr lang="en-US" sz="1700" i="1" dirty="0"/>
              <a:t> parole</a:t>
            </a:r>
            <a:r>
              <a:rPr lang="en-US" sz="1700" dirty="0"/>
              <a:t>. Bologna: </a:t>
            </a:r>
            <a:r>
              <a:rPr lang="en-US" sz="1700" dirty="0" err="1"/>
              <a:t>il</a:t>
            </a:r>
            <a:r>
              <a:rPr lang="en-US" sz="1700" dirty="0"/>
              <a:t> </a:t>
            </a:r>
            <a:r>
              <a:rPr lang="en-US" sz="1700" dirty="0" err="1"/>
              <a:t>Mulino</a:t>
            </a:r>
            <a:r>
              <a:rPr lang="en-US" sz="1700" dirty="0"/>
              <a:t>, 49-63, 215-222. </a:t>
            </a:r>
            <a:endParaRPr lang="el-GR" sz="1700" dirty="0"/>
          </a:p>
          <a:p>
            <a:pPr marL="92075" indent="-92075" algn="just">
              <a:spcBef>
                <a:spcPts val="600"/>
              </a:spcBef>
            </a:pPr>
            <a:r>
              <a:rPr lang="fr-FR" sz="1700" dirty="0"/>
              <a:t>- </a:t>
            </a:r>
            <a:r>
              <a:rPr lang="el-GR" sz="1700" dirty="0" err="1"/>
              <a:t>Ξυδόπουλος</a:t>
            </a:r>
            <a:r>
              <a:rPr lang="fr-FR" sz="1700" dirty="0"/>
              <a:t>, </a:t>
            </a:r>
            <a:r>
              <a:rPr lang="el-GR" sz="1700" dirty="0"/>
              <a:t>Ι</a:t>
            </a:r>
            <a:r>
              <a:rPr lang="fr-FR" sz="1700" dirty="0"/>
              <a:t>.</a:t>
            </a:r>
            <a:r>
              <a:rPr lang="el-GR" sz="1700" dirty="0"/>
              <a:t>Γ</a:t>
            </a:r>
            <a:r>
              <a:rPr lang="fr-FR" sz="1700" dirty="0"/>
              <a:t>. 2008. </a:t>
            </a:r>
            <a:r>
              <a:rPr lang="el-GR" sz="1700" i="1" dirty="0"/>
              <a:t>Λεξικολογία: Εισαγωγή στην ανάλυση της λέξης και του λεξικού</a:t>
            </a:r>
            <a:r>
              <a:rPr lang="el-GR" sz="1700" dirty="0"/>
              <a:t>. Αθήνα: Πατάκης, 318-324. </a:t>
            </a:r>
          </a:p>
          <a:p>
            <a:pPr marL="263525" indent="-263525" algn="just">
              <a:buFont typeface="Arial" panose="020B0604020202020204" pitchFamily="34" charset="0"/>
              <a:buChar char="•"/>
            </a:pPr>
            <a:endParaRPr lang="el-GR" sz="1600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5D14A0CE-3770-4AAE-ABC5-0891CA5D3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88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Αποτέλεσμα εικόνας για fine della lezione">
            <a:extLst>
              <a:ext uri="{FF2B5EF4-FFF2-40B4-BE49-F238E27FC236}">
                <a16:creationId xmlns="" xmlns:a16="http://schemas.microsoft.com/office/drawing/2014/main" id="{F88A05F8-A203-4104-BA27-F82253B71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052" y="1975028"/>
            <a:ext cx="3721758" cy="20934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36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Δομή μαθήματος  </a:t>
            </a:r>
          </a:p>
        </p:txBody>
      </p:sp>
      <p:sp>
        <p:nvSpPr>
          <p:cNvPr id="3" name="Θέση περιεχομένου 2">
            <a:extLst/>
          </p:cNvPr>
          <p:cNvSpPr>
            <a:spLocks noGrp="1"/>
          </p:cNvSpPr>
          <p:nvPr>
            <p:ph idx="1"/>
          </p:nvPr>
        </p:nvSpPr>
        <p:spPr>
          <a:xfrm>
            <a:off x="822960" y="2172864"/>
            <a:ext cx="7708392" cy="4127352"/>
          </a:xfrm>
        </p:spPr>
        <p:txBody>
          <a:bodyPr>
            <a:normAutofit/>
          </a:bodyPr>
          <a:lstStyle/>
          <a:p>
            <a:pPr marL="265113" lvl="0" indent="-265113">
              <a:buFont typeface="Arial" panose="020B0604020202020204" pitchFamily="34" charset="0"/>
              <a:buChar char="•"/>
            </a:pPr>
            <a:r>
              <a:rPr lang="el-GR" dirty="0"/>
              <a:t>Μορφήματα…</a:t>
            </a:r>
          </a:p>
          <a:p>
            <a:pPr marL="265113" lvl="0" indent="-265113" algn="just">
              <a:buFont typeface="Arial" panose="020B0604020202020204" pitchFamily="34" charset="0"/>
              <a:buChar char="•"/>
            </a:pPr>
            <a:r>
              <a:rPr lang="el-GR" dirty="0"/>
              <a:t>Κατηγορίες μορφημάτων </a:t>
            </a:r>
          </a:p>
          <a:p>
            <a:pPr marL="606425" lvl="0" indent="-249238" algn="just">
              <a:buFont typeface="Calibri" panose="020F0502020204030204" pitchFamily="34" charset="0"/>
              <a:buChar char="₋"/>
            </a:pPr>
            <a:r>
              <a:rPr lang="el-GR" dirty="0" smtClean="0"/>
              <a:t>Προθήματα</a:t>
            </a:r>
          </a:p>
          <a:p>
            <a:pPr marL="606425" lvl="0" indent="-249238" algn="just">
              <a:buFont typeface="Calibri" panose="020F0502020204030204" pitchFamily="34" charset="0"/>
              <a:buChar char="₋"/>
            </a:pPr>
            <a:r>
              <a:rPr lang="el-GR" dirty="0" smtClean="0"/>
              <a:t>Επιθήματα </a:t>
            </a:r>
            <a:r>
              <a:rPr lang="el-GR" dirty="0"/>
              <a:t>[παραγωγικό </a:t>
            </a:r>
            <a:r>
              <a:rPr lang="en-US" dirty="0"/>
              <a:t>vs </a:t>
            </a:r>
            <a:r>
              <a:rPr lang="el-GR" dirty="0"/>
              <a:t>κλιτικό</a:t>
            </a:r>
            <a:r>
              <a:rPr lang="el-GR" dirty="0" smtClean="0"/>
              <a:t>]</a:t>
            </a:r>
          </a:p>
          <a:p>
            <a:pPr marL="265113" indent="-265113" algn="just">
              <a:buFont typeface="Arial" panose="020B0604020202020204" pitchFamily="34" charset="0"/>
              <a:buChar char="•"/>
            </a:pPr>
            <a:r>
              <a:rPr lang="el-GR" dirty="0"/>
              <a:t>Ειδικές κατηγορίες</a:t>
            </a:r>
          </a:p>
          <a:p>
            <a:pPr marL="606425" lvl="0" indent="-249238" algn="just">
              <a:buFont typeface="Calibri" panose="020F0502020204030204" pitchFamily="34" charset="0"/>
              <a:buChar char="₋"/>
            </a:pPr>
            <a:r>
              <a:rPr lang="el-GR" dirty="0" err="1" smtClean="0"/>
              <a:t>Προθηματοειδή</a:t>
            </a:r>
            <a:r>
              <a:rPr lang="el-GR" dirty="0" smtClean="0"/>
              <a:t> </a:t>
            </a:r>
            <a:endParaRPr lang="en-US" dirty="0" smtClean="0"/>
          </a:p>
          <a:p>
            <a:pPr marL="606425" lvl="0" indent="-249238" algn="just">
              <a:buFont typeface="Calibri" panose="020F0502020204030204" pitchFamily="34" charset="0"/>
              <a:buChar char="₋"/>
            </a:pPr>
            <a:r>
              <a:rPr lang="el-GR" dirty="0" err="1" smtClean="0"/>
              <a:t>Επιθηματοειδή</a:t>
            </a:r>
            <a:endParaRPr lang="el-GR" dirty="0"/>
          </a:p>
          <a:p>
            <a:pPr marL="606425" lvl="0" indent="-249238" algn="just">
              <a:buFont typeface="Calibri" panose="020F0502020204030204" pitchFamily="34" charset="0"/>
              <a:buChar char="₋"/>
            </a:pPr>
            <a:r>
              <a:rPr lang="el-GR" dirty="0" err="1" smtClean="0"/>
              <a:t>Ένθημα</a:t>
            </a:r>
            <a:r>
              <a:rPr lang="el-GR" dirty="0" smtClean="0"/>
              <a:t>/</a:t>
            </a:r>
            <a:r>
              <a:rPr lang="el-GR" dirty="0" err="1" smtClean="0"/>
              <a:t>μεσένθημα</a:t>
            </a:r>
            <a:endParaRPr lang="el-GR" dirty="0"/>
          </a:p>
          <a:p>
            <a:pPr marL="606425" lvl="0" indent="-249238" algn="just">
              <a:buFont typeface="Calibri" panose="020F0502020204030204" pitchFamily="34" charset="0"/>
              <a:buChar char="₋"/>
            </a:pPr>
            <a:r>
              <a:rPr lang="el-GR" dirty="0" smtClean="0"/>
              <a:t>Ασυνεχή </a:t>
            </a:r>
            <a:r>
              <a:rPr lang="el-GR" dirty="0"/>
              <a:t>μορφήματα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Μόρφημα </a:t>
            </a:r>
          </a:p>
        </p:txBody>
      </p:sp>
      <p:sp>
        <p:nvSpPr>
          <p:cNvPr id="3" name="Θέση περιεχομένου 2">
            <a:extLst/>
          </p:cNvPr>
          <p:cNvSpPr>
            <a:spLocks noGrp="1"/>
          </p:cNvSpPr>
          <p:nvPr>
            <p:ph idx="1"/>
          </p:nvPr>
        </p:nvSpPr>
        <p:spPr>
          <a:xfrm>
            <a:off x="822960" y="2172864"/>
            <a:ext cx="7708392" cy="3651864"/>
          </a:xfrm>
        </p:spPr>
        <p:txBody>
          <a:bodyPr>
            <a:normAutofit/>
          </a:bodyPr>
          <a:lstStyle/>
          <a:p>
            <a:pPr algn="just"/>
            <a:r>
              <a:rPr lang="el-GR" dirty="0"/>
              <a:t>Το ελάχιστο τεμάχιο μίας λέξης με </a:t>
            </a:r>
            <a:r>
              <a:rPr lang="el-GR" b="1" dirty="0"/>
              <a:t>λεξική </a:t>
            </a:r>
            <a:r>
              <a:rPr lang="el-GR" dirty="0"/>
              <a:t>σημασία, όταν παραπέμπει σε ένα αντικείμενο ή μία έννοια του κόσμου, ή με </a:t>
            </a:r>
            <a:r>
              <a:rPr lang="el-GR" b="1" dirty="0"/>
              <a:t>γραμματική </a:t>
            </a:r>
            <a:r>
              <a:rPr lang="el-GR" dirty="0"/>
              <a:t>σημασία, όταν φέρει γραμματικές πληροφορίες, γένος, αριθμό</a:t>
            </a:r>
            <a:r>
              <a:rPr lang="en-US" dirty="0"/>
              <a:t>,</a:t>
            </a:r>
            <a:r>
              <a:rPr lang="el-GR" dirty="0"/>
              <a:t> πτώση και γραμματική κατηγορία</a:t>
            </a:r>
          </a:p>
          <a:p>
            <a:pPr marL="539750" indent="-90488" algn="just"/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16610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F4A40837-62E1-4639-9FE9-9E07C5F1E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5832" y="639097"/>
            <a:ext cx="255147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Προθήματα 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89FC4210-603D-4D73-AB14-F2AC01C66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F7886C9C-DC18-4195-8FD5-A50AA931D419}" type="slidenum">
              <a:rPr lang="en-US" smtClean="0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99" y="912047"/>
            <a:ext cx="5184163" cy="451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0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Προθήματα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idx="1"/>
          </p:nvPr>
        </p:nvSpPr>
        <p:spPr>
          <a:xfrm>
            <a:off x="1766180" y="2223207"/>
            <a:ext cx="2297113" cy="4023360"/>
          </a:xfrm>
        </p:spPr>
        <p:txBody>
          <a:bodyPr>
            <a:norm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1800" dirty="0"/>
              <a:t>α-</a:t>
            </a:r>
            <a:endParaRPr lang="en-US" sz="18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1800" dirty="0" err="1"/>
              <a:t>δυσ</a:t>
            </a:r>
            <a:r>
              <a:rPr lang="el-GR" sz="1800" dirty="0"/>
              <a:t>-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1800" dirty="0"/>
              <a:t>ευ-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1800" dirty="0" err="1"/>
              <a:t>ξε</a:t>
            </a:r>
            <a:r>
              <a:rPr lang="el-GR" sz="1800" dirty="0"/>
              <a:t>-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1800" dirty="0" err="1"/>
              <a:t>ανα</a:t>
            </a:r>
            <a:r>
              <a:rPr lang="el-GR" sz="1800" dirty="0"/>
              <a:t>-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1800" dirty="0" err="1"/>
              <a:t>μετα</a:t>
            </a:r>
            <a:r>
              <a:rPr lang="el-GR" sz="1800" dirty="0"/>
              <a:t>-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 Placeholder 10">
            <a:extLst>
              <a:ext uri="{FF2B5EF4-FFF2-40B4-BE49-F238E27FC236}">
                <a16:creationId xmlns="" xmlns:a16="http://schemas.microsoft.com/office/drawing/2014/main" id="{6D49F0FA-9F5F-4824-8B05-861997836D24}"/>
              </a:ext>
            </a:extLst>
          </p:cNvPr>
          <p:cNvSpPr txBox="1">
            <a:spLocks/>
          </p:cNvSpPr>
          <p:nvPr/>
        </p:nvSpPr>
        <p:spPr>
          <a:xfrm>
            <a:off x="5283200" y="1920101"/>
            <a:ext cx="2297113" cy="43264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>
              <a:lnSpc>
                <a:spcPct val="110000"/>
              </a:lnSpc>
              <a:buClr>
                <a:srgbClr val="B5AE53"/>
              </a:buClr>
              <a:buFont typeface="Arial" panose="020B0604020202020204" pitchFamily="34" charset="0"/>
              <a:buChar char="•"/>
            </a:pPr>
            <a:r>
              <a:rPr lang="it-IT" sz="1800" dirty="0" smtClean="0">
                <a:solidFill>
                  <a:prstClr val="white">
                    <a:lumMod val="75000"/>
                    <a:lumOff val="25000"/>
                  </a:prstClr>
                </a:solidFill>
              </a:rPr>
              <a:t>dia-</a:t>
            </a:r>
          </a:p>
          <a:p>
            <a:pPr marL="214313" indent="-214313">
              <a:lnSpc>
                <a:spcPct val="110000"/>
              </a:lnSpc>
              <a:buClr>
                <a:srgbClr val="B5AE53"/>
              </a:buClr>
              <a:buFont typeface="Arial" panose="020B0604020202020204" pitchFamily="34" charset="0"/>
              <a:buChar char="•"/>
            </a:pPr>
            <a:r>
              <a:rPr lang="it-IT" sz="1800" dirty="0" smtClean="0">
                <a:solidFill>
                  <a:prstClr val="white">
                    <a:lumMod val="75000"/>
                    <a:lumOff val="25000"/>
                  </a:prstClr>
                </a:solidFill>
              </a:rPr>
              <a:t>co(</a:t>
            </a:r>
            <a:r>
              <a:rPr lang="it-IT" sz="1800" dirty="0" err="1" smtClean="0">
                <a:solidFill>
                  <a:prstClr val="white">
                    <a:lumMod val="75000"/>
                    <a:lumOff val="25000"/>
                  </a:prstClr>
                </a:solidFill>
              </a:rPr>
              <a:t>n</a:t>
            </a:r>
            <a:r>
              <a:rPr lang="it-IT" sz="1800" dirty="0">
                <a:solidFill>
                  <a:prstClr val="white">
                    <a:lumMod val="75000"/>
                    <a:lumOff val="25000"/>
                  </a:prstClr>
                </a:solidFill>
              </a:rPr>
              <a:t>)-</a:t>
            </a:r>
            <a:endParaRPr lang="el-GR" sz="1800" dirty="0">
              <a:solidFill>
                <a:prstClr val="white">
                  <a:lumMod val="75000"/>
                  <a:lumOff val="25000"/>
                </a:prstClr>
              </a:solidFill>
            </a:endParaRPr>
          </a:p>
          <a:p>
            <a:pPr marL="214313" indent="-214313">
              <a:lnSpc>
                <a:spcPct val="110000"/>
              </a:lnSpc>
              <a:buClr>
                <a:srgbClr val="B5AE53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white">
                    <a:lumMod val="75000"/>
                    <a:lumOff val="25000"/>
                  </a:prstClr>
                </a:solidFill>
              </a:rPr>
              <a:t>de-</a:t>
            </a:r>
            <a:r>
              <a:rPr lang="en-US" sz="1800" dirty="0">
                <a:solidFill>
                  <a:prstClr val="white">
                    <a:lumMod val="75000"/>
                    <a:lumOff val="25000"/>
                  </a:prstClr>
                </a:solidFill>
              </a:rPr>
              <a:t>/dis-</a:t>
            </a:r>
          </a:p>
          <a:p>
            <a:pPr marL="214313" indent="-214313">
              <a:lnSpc>
                <a:spcPct val="110000"/>
              </a:lnSpc>
              <a:buClr>
                <a:srgbClr val="B5AE53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white">
                    <a:lumMod val="75000"/>
                    <a:lumOff val="25000"/>
                  </a:prstClr>
                </a:solidFill>
              </a:rPr>
              <a:t>re-/</a:t>
            </a:r>
            <a:r>
              <a:rPr lang="en-US" sz="1800" dirty="0" err="1">
                <a:solidFill>
                  <a:prstClr val="white">
                    <a:lumMod val="75000"/>
                    <a:lumOff val="25000"/>
                  </a:prstClr>
                </a:solidFill>
              </a:rPr>
              <a:t>ri</a:t>
            </a:r>
            <a:r>
              <a:rPr lang="en-US" sz="1800" dirty="0">
                <a:solidFill>
                  <a:prstClr val="white">
                    <a:lumMod val="75000"/>
                    <a:lumOff val="25000"/>
                  </a:prstClr>
                </a:solidFill>
              </a:rPr>
              <a:t>-</a:t>
            </a:r>
          </a:p>
          <a:p>
            <a:pPr marL="214313" indent="-214313">
              <a:lnSpc>
                <a:spcPct val="110000"/>
              </a:lnSpc>
              <a:buClr>
                <a:srgbClr val="B5AE53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white">
                    <a:lumMod val="75000"/>
                    <a:lumOff val="25000"/>
                  </a:prstClr>
                </a:solidFill>
              </a:rPr>
              <a:t>in-/-</a:t>
            </a:r>
            <a:r>
              <a:rPr lang="en-US" sz="1800" dirty="0" err="1">
                <a:solidFill>
                  <a:prstClr val="white">
                    <a:lumMod val="75000"/>
                    <a:lumOff val="25000"/>
                  </a:prstClr>
                </a:solidFill>
              </a:rPr>
              <a:t>im</a:t>
            </a:r>
            <a:r>
              <a:rPr lang="en-US" sz="1800" dirty="0">
                <a:solidFill>
                  <a:prstClr val="white">
                    <a:lumMod val="75000"/>
                    <a:lumOff val="25000"/>
                  </a:prstClr>
                </a:solidFill>
              </a:rPr>
              <a:t>-/</a:t>
            </a:r>
            <a:r>
              <a:rPr lang="en-US" sz="1800" dirty="0" err="1" smtClean="0">
                <a:solidFill>
                  <a:prstClr val="white">
                    <a:lumMod val="75000"/>
                    <a:lumOff val="25000"/>
                  </a:prstClr>
                </a:solidFill>
              </a:rPr>
              <a:t>ir</a:t>
            </a:r>
            <a:r>
              <a:rPr lang="en-US" sz="1800" dirty="0" smtClean="0">
                <a:solidFill>
                  <a:prstClr val="white">
                    <a:lumMod val="75000"/>
                    <a:lumOff val="25000"/>
                  </a:prstClr>
                </a:solidFill>
              </a:rPr>
              <a:t>-</a:t>
            </a:r>
          </a:p>
          <a:p>
            <a:pPr marL="214313" indent="-2143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it-IT" sz="1800" dirty="0"/>
              <a:t>a-</a:t>
            </a:r>
          </a:p>
          <a:p>
            <a:pPr marL="214313" indent="-2143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it-IT" sz="1800" dirty="0"/>
              <a:t>ante-</a:t>
            </a:r>
            <a:endParaRPr lang="el-GR" sz="1800" dirty="0"/>
          </a:p>
          <a:p>
            <a:pPr marL="214313" indent="-2143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it-IT" sz="1800" dirty="0"/>
              <a:t>anti-</a:t>
            </a:r>
          </a:p>
          <a:p>
            <a:pPr marL="214313" indent="-2143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it-IT" sz="1800" dirty="0"/>
              <a:t>con-</a:t>
            </a:r>
            <a:endParaRPr lang="en-US" sz="1800" dirty="0">
              <a:solidFill>
                <a:prstClr val="white">
                  <a:lumMod val="75000"/>
                  <a:lumOff val="25000"/>
                </a:prstClr>
              </a:solidFill>
            </a:endParaRPr>
          </a:p>
          <a:p>
            <a:pPr marL="214313" indent="-214313">
              <a:lnSpc>
                <a:spcPct val="110000"/>
              </a:lnSpc>
              <a:buClr>
                <a:srgbClr val="B5AE53"/>
              </a:buClr>
              <a:buFont typeface="Arial" panose="020B0604020202020204" pitchFamily="34" charset="0"/>
              <a:buChar char="•"/>
            </a:pPr>
            <a:endParaRPr lang="el-GR" sz="1800" dirty="0">
              <a:solidFill>
                <a:prstClr val="white">
                  <a:lumMod val="75000"/>
                  <a:lumOff val="25000"/>
                </a:prstClr>
              </a:solidFill>
            </a:endParaRPr>
          </a:p>
          <a:p>
            <a:pPr marL="214313" indent="-214313">
              <a:lnSpc>
                <a:spcPct val="110000"/>
              </a:lnSpc>
              <a:buClr>
                <a:srgbClr val="B5AE53"/>
              </a:buClr>
              <a:buFont typeface="Arial" panose="020B0604020202020204" pitchFamily="34" charset="0"/>
              <a:buChar char="•"/>
            </a:pPr>
            <a:endParaRPr lang="el-GR" sz="1800" dirty="0">
              <a:solidFill>
                <a:prstClr val="white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="" xmlns:a16="http://schemas.microsoft.com/office/drawing/2014/main" id="{6B989630-F534-4B31-973F-DDA012CFFDAD}"/>
              </a:ext>
            </a:extLst>
          </p:cNvPr>
          <p:cNvSpPr/>
          <p:nvPr/>
        </p:nvSpPr>
        <p:spPr>
          <a:xfrm>
            <a:off x="1172179" y="2322576"/>
            <a:ext cx="256476" cy="2418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prstClr val="white"/>
                </a:solidFill>
              </a:rPr>
              <a:t>ΕΛΛΗΝΙΚΑ</a:t>
            </a:r>
          </a:p>
        </p:txBody>
      </p:sp>
      <p:sp>
        <p:nvSpPr>
          <p:cNvPr id="9" name="Ορθογώνιο 8">
            <a:extLst>
              <a:ext uri="{FF2B5EF4-FFF2-40B4-BE49-F238E27FC236}">
                <a16:creationId xmlns="" xmlns:a16="http://schemas.microsoft.com/office/drawing/2014/main" id="{FC08C9C7-9C6F-42EF-A27F-CB4DE0213A3D}"/>
              </a:ext>
            </a:extLst>
          </p:cNvPr>
          <p:cNvSpPr/>
          <p:nvPr/>
        </p:nvSpPr>
        <p:spPr>
          <a:xfrm>
            <a:off x="4384437" y="2322576"/>
            <a:ext cx="256476" cy="2418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prstClr val="white"/>
                </a:solidFill>
              </a:rPr>
              <a:t>ΙΤΑΛΙΚΑ</a:t>
            </a:r>
          </a:p>
        </p:txBody>
      </p:sp>
    </p:spTree>
    <p:extLst>
      <p:ext uri="{BB962C8B-B14F-4D97-AF65-F5344CB8AC3E}">
        <p14:creationId xmlns:p14="http://schemas.microsoft.com/office/powerpoint/2010/main" val="173559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Χαρακτηριστικά προθημάτων 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5113" indent="-265113">
              <a:buFont typeface="Wingdings" panose="05000000000000000000" pitchFamily="2" charset="2"/>
              <a:buChar char="ü"/>
            </a:pPr>
            <a:r>
              <a:rPr lang="el-GR" dirty="0"/>
              <a:t>Δεν έχουν κλίση  </a:t>
            </a:r>
          </a:p>
          <a:p>
            <a:pPr marL="265113" indent="-265113">
              <a:buFont typeface="Wingdings" panose="05000000000000000000" pitchFamily="2" charset="2"/>
              <a:buChar char="ü"/>
            </a:pPr>
            <a:r>
              <a:rPr lang="el-GR" dirty="0"/>
              <a:t>Συνδυάζονται με βάσεις λαϊκής ή μη λαϊκής προέλευσης, ανάλογα με την περίπτωση: </a:t>
            </a:r>
          </a:p>
          <a:p>
            <a:pPr marL="342900" indent="-342900">
              <a:buFont typeface="+mj-lt"/>
              <a:buAutoNum type="arabicPeriod"/>
            </a:pPr>
            <a:endParaRPr lang="el-GR" dirty="0"/>
          </a:p>
          <a:p>
            <a:pPr marL="535781"/>
            <a:r>
              <a:rPr lang="el-GR" i="1" dirty="0"/>
              <a:t>υποπίπτω , εκπίπτω, συμπίπτω</a:t>
            </a:r>
          </a:p>
          <a:p>
            <a:pPr marL="535781"/>
            <a:r>
              <a:rPr lang="el-GR" i="1" dirty="0"/>
              <a:t>*υποπέφτω, *εκπέφτω, </a:t>
            </a:r>
            <a:r>
              <a:rPr lang="en-US" i="1" dirty="0"/>
              <a:t>*</a:t>
            </a:r>
            <a:r>
              <a:rPr lang="el-GR" i="1" dirty="0"/>
              <a:t>συμπέφτω </a:t>
            </a:r>
          </a:p>
          <a:p>
            <a:pPr marL="535781"/>
            <a:endParaRPr lang="el-GR" dirty="0"/>
          </a:p>
          <a:p>
            <a:pPr marL="535781"/>
            <a:r>
              <a:rPr lang="el-GR" i="1" dirty="0"/>
              <a:t>*ξεπίπτω, *ξεκόπτω</a:t>
            </a:r>
          </a:p>
          <a:p>
            <a:pPr marL="364331" indent="0">
              <a:buNone/>
            </a:pPr>
            <a:r>
              <a:rPr lang="el-GR" i="1" dirty="0"/>
              <a:t>   ξεπέφτω, ξεκόβω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88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Γενικά χαρακτηριστικά προθημάτων 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5113" indent="-265113">
              <a:buFont typeface="Wingdings" panose="05000000000000000000" pitchFamily="2" charset="2"/>
              <a:buChar char="ü"/>
            </a:pPr>
            <a:r>
              <a:rPr lang="el-GR" dirty="0"/>
              <a:t>Μετακινούν τον τόνο με βάσεις ονοματικής προέλευσης: </a:t>
            </a:r>
          </a:p>
          <a:p>
            <a:pPr marL="342900" indent="-342900">
              <a:buFont typeface="+mj-lt"/>
              <a:buAutoNum type="arabicPeriod" startAt="2"/>
            </a:pPr>
            <a:endParaRPr lang="el-GR" dirty="0"/>
          </a:p>
          <a:p>
            <a:pPr marL="535781" indent="-196454"/>
            <a:r>
              <a:rPr lang="el-GR" i="1" dirty="0"/>
              <a:t>κόσμος - </a:t>
            </a:r>
            <a:r>
              <a:rPr lang="el-GR" b="1" i="1" dirty="0"/>
              <a:t>από</a:t>
            </a:r>
            <a:r>
              <a:rPr lang="el-GR" i="1" dirty="0"/>
              <a:t>κοσμος</a:t>
            </a:r>
          </a:p>
          <a:p>
            <a:pPr marL="535781" indent="-196454"/>
            <a:r>
              <a:rPr lang="el-GR" i="1" dirty="0"/>
              <a:t>μέτρο </a:t>
            </a:r>
            <a:r>
              <a:rPr lang="el-GR" i="1" dirty="0">
                <a:sym typeface="Wingdings"/>
              </a:rPr>
              <a:t>-</a:t>
            </a:r>
            <a:r>
              <a:rPr lang="el-GR" i="1" dirty="0"/>
              <a:t> </a:t>
            </a:r>
            <a:r>
              <a:rPr lang="el-GR" b="1" i="1" dirty="0"/>
              <a:t>επί</a:t>
            </a:r>
            <a:r>
              <a:rPr lang="el-GR" i="1" dirty="0"/>
              <a:t>μετρο </a:t>
            </a:r>
          </a:p>
          <a:p>
            <a:pPr marL="535781" indent="-196454"/>
            <a:r>
              <a:rPr lang="el-GR" i="1" dirty="0"/>
              <a:t>στρώμα </a:t>
            </a:r>
            <a:r>
              <a:rPr lang="el-GR" i="1" dirty="0">
                <a:sym typeface="Wingdings"/>
              </a:rPr>
              <a:t>-</a:t>
            </a:r>
            <a:r>
              <a:rPr lang="el-GR" i="1" dirty="0"/>
              <a:t> </a:t>
            </a:r>
            <a:r>
              <a:rPr lang="el-GR" b="1" i="1" dirty="0"/>
              <a:t>υπό</a:t>
            </a:r>
            <a:r>
              <a:rPr lang="el-GR" i="1" dirty="0"/>
              <a:t>στρωμα</a:t>
            </a:r>
          </a:p>
          <a:p>
            <a:pPr marL="535781" indent="-196454"/>
            <a:r>
              <a:rPr lang="el-GR" i="1" dirty="0"/>
              <a:t>σάρκα - </a:t>
            </a:r>
            <a:r>
              <a:rPr lang="el-GR" b="1" i="1" dirty="0"/>
              <a:t>κατά</a:t>
            </a:r>
            <a:r>
              <a:rPr lang="el-GR" i="1" dirty="0"/>
              <a:t>σαρκα</a:t>
            </a:r>
          </a:p>
          <a:p>
            <a:pPr marL="535781" indent="-196454"/>
            <a:r>
              <a:rPr lang="el-GR" i="1" dirty="0"/>
              <a:t>μοίρα </a:t>
            </a:r>
            <a:r>
              <a:rPr lang="el-GR" i="1" dirty="0">
                <a:sym typeface="Wingdings"/>
              </a:rPr>
              <a:t>-</a:t>
            </a:r>
            <a:r>
              <a:rPr lang="el-GR" i="1" dirty="0"/>
              <a:t> </a:t>
            </a:r>
            <a:r>
              <a:rPr lang="el-GR" b="1" i="1" dirty="0"/>
              <a:t>ά</a:t>
            </a:r>
            <a:r>
              <a:rPr lang="el-GR" i="1" dirty="0"/>
              <a:t>μοιρος, </a:t>
            </a:r>
            <a:r>
              <a:rPr lang="el-GR" b="1" i="1" dirty="0"/>
              <a:t>δύσ</a:t>
            </a:r>
            <a:r>
              <a:rPr lang="el-GR" i="1" dirty="0"/>
              <a:t>μοιρος </a:t>
            </a:r>
          </a:p>
          <a:p>
            <a:pPr marL="535781" indent="-196454"/>
            <a:endParaRPr lang="el-GR" i="1" dirty="0"/>
          </a:p>
          <a:p>
            <a:pPr marL="535781" indent="-196454"/>
            <a:endParaRPr lang="el-GR" i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61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theme/theme1.xml><?xml version="1.0" encoding="utf-8"?>
<a:theme xmlns:a="http://schemas.openxmlformats.org/drawingml/2006/main" name="Ανασκόπηση">
  <a:themeElements>
    <a:clrScheme name="Ανασκόπηση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Ανασκόπηση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νασκόπησ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E3DA18C2-75F1-4980-A5F0-165F6F71DE6D}"/>
    </a:ext>
  </a:extLst>
</a:theme>
</file>

<file path=ppt/theme/theme2.xml><?xml version="1.0" encoding="utf-8"?>
<a:theme xmlns:a="http://schemas.openxmlformats.org/drawingml/2006/main" name="1_Ανασκόπηση">
  <a:themeElements>
    <a:clrScheme name="Ανασκόπηση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Ανασκόπηση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νασκόπησ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E3DA18C2-75F1-4980-A5F0-165F6F71DE6D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4517</TotalTime>
  <Words>1717</Words>
  <Application>Microsoft Macintosh PowerPoint</Application>
  <PresentationFormat>On-screen Show (4:3)</PresentationFormat>
  <Paragraphs>303</Paragraphs>
  <Slides>34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Calibri</vt:lpstr>
      <vt:lpstr>Calibri Light</vt:lpstr>
      <vt:lpstr>Wingdings</vt:lpstr>
      <vt:lpstr>Arial</vt:lpstr>
      <vt:lpstr>Ανασκόπηση</vt:lpstr>
      <vt:lpstr>1_Ανασκόπηση</vt:lpstr>
      <vt:lpstr>Τμήμα Ιταλικής γλώσσας και φιλολογίας, Πανεπιστήμιο Αθηνών   Κατερίνα Χριστοπούλου  kxristopoulou@gmail.com </vt:lpstr>
      <vt:lpstr>Ερωτήματα για σκέψη… </vt:lpstr>
      <vt:lpstr>Ενδεικτικές απαντήσεις</vt:lpstr>
      <vt:lpstr>Δομή μαθήματος  </vt:lpstr>
      <vt:lpstr>Μόρφημα </vt:lpstr>
      <vt:lpstr>Προθήματα </vt:lpstr>
      <vt:lpstr>Προθήματα</vt:lpstr>
      <vt:lpstr>Χαρακτηριστικά προθημάτων </vt:lpstr>
      <vt:lpstr>Γενικά χαρακτηριστικά προθημάτων </vt:lpstr>
      <vt:lpstr>Αρχαιοελληνικές προθέσεις: προθήματα;</vt:lpstr>
      <vt:lpstr>Αρχαιοελληνικές προθέσεις: προθήματα;</vt:lpstr>
      <vt:lpstr>Προθηματοειδή </vt:lpstr>
      <vt:lpstr>Προθηματοειδή </vt:lpstr>
      <vt:lpstr>Επιθήματα </vt:lpstr>
      <vt:lpstr>Επιθήματα: παραγωγικά vs κλιτικά</vt:lpstr>
      <vt:lpstr>Επιθήματα: παραγωγικά vs κλιτικά</vt:lpstr>
      <vt:lpstr>Επιθήματα: παραγωγικά vs κλιτικά</vt:lpstr>
      <vt:lpstr>Επιθήματα: παραγωγικά vs κλιτικά</vt:lpstr>
      <vt:lpstr>Επιθήματα: παραγωγικά vs κλιτικά</vt:lpstr>
      <vt:lpstr>Επιθήματα: παραγωγικά vs κλιτικά</vt:lpstr>
      <vt:lpstr>Επιθήματα: παραγωγικά vs κλιτικά</vt:lpstr>
      <vt:lpstr>Επιθηματοειδή </vt:lpstr>
      <vt:lpstr>Επιθηματοειδή </vt:lpstr>
      <vt:lpstr>PowerPoint Presentation</vt:lpstr>
      <vt:lpstr>Ειδικές κατηγορίες μορφημάτων </vt:lpstr>
      <vt:lpstr>Ένθημα/Μεσένθημα </vt:lpstr>
      <vt:lpstr>Ένθημα/Μεσένθημα </vt:lpstr>
      <vt:lpstr>Ασυνεχή μορφήματα </vt:lpstr>
      <vt:lpstr>Ασυνεχή μορφήματα</vt:lpstr>
      <vt:lpstr>Δραστηριότητα </vt:lpstr>
      <vt:lpstr>Ερωτήματα για σκέψη… </vt:lpstr>
      <vt:lpstr>Ερωτήματα για σκέψη… </vt:lpstr>
      <vt:lpstr>Βιβλιογραφία </vt:lpstr>
      <vt:lpstr>PowerPoint Presentation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Σχολή Ανθρωπιστικών Επιστημών  Πρόγραμμα Σπουδών: Σύγχρονες τάσεις στη γλωσσολογία για εκπαιδευτικούς</dc:title>
  <dc:creator>Χριστοπούλου Κατερίνα</dc:creator>
  <cp:lastModifiedBy>Χριστοπούλου Αικατερίνη</cp:lastModifiedBy>
  <cp:revision>244</cp:revision>
  <dcterms:created xsi:type="dcterms:W3CDTF">2019-03-04T09:40:17Z</dcterms:created>
  <dcterms:modified xsi:type="dcterms:W3CDTF">2020-11-06T15:58:23Z</dcterms:modified>
</cp:coreProperties>
</file>