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61" r:id="rId6"/>
    <p:sldId id="269" r:id="rId7"/>
    <p:sldId id="288" r:id="rId8"/>
    <p:sldId id="289" r:id="rId9"/>
    <p:sldId id="285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300" r:id="rId18"/>
    <p:sldId id="297" r:id="rId19"/>
    <p:sldId id="298" r:id="rId20"/>
    <p:sldId id="299" r:id="rId21"/>
    <p:sldId id="278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07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outlineViewPr>
    <p:cViewPr>
      <p:scale>
        <a:sx n="33" d="100"/>
        <a:sy n="33" d="100"/>
      </p:scale>
      <p:origin x="0" y="-173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41"/>
    </p:cViewPr>
  </p:sorterViewPr>
  <p:notesViewPr>
    <p:cSldViewPr snapToGrid="0">
      <p:cViewPr varScale="1">
        <p:scale>
          <a:sx n="61" d="100"/>
          <a:sy n="61" d="100"/>
        </p:scale>
        <p:origin x="2405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ZA" smtClean="0"/>
              <a:t>2023/10/02</a:t>
            </a:fld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F815A-5A10-42A8-9FEC-3938D2D9BA48}" type="datetimeFigureOut">
              <a:rPr lang="en-ZA" smtClean="0"/>
              <a:t>2023/10/02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49DAF-093F-4482-AA38-346E9A2DEE9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Half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4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0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4"/>
            <a:ext cx="6009285" cy="3431187"/>
          </a:xfrm>
          <a:solidFill>
            <a:srgbClr val="333333"/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Image Here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0" y="1152000"/>
            <a:ext cx="5307700" cy="4680000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E0A84F6-FEAA-4BDD-9282-20006CFE8BD1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CD00A51-7C86-40CE-9A85-9305A72856F5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2581C84-47AA-4227-BB97-9D73745C635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D0208D-7363-46C1-93C0-34D5C7CC03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BF00BA4-FF52-480A-802E-02DFDD8C7441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8FC3C8E-D2F9-46FE-B29F-17C02B89FFCC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AC53E23-4CA7-479D-B22A-A5FCB3E5B5F6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6F0F1DB-0C5F-4895-B71A-86B7D122DD4B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4BF4B3-A394-4B33-84E8-433CB3F4D710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6E11BA4-7EBA-47E5-8E07-57E665A74955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A178943-1EAE-4532-95FB-DFD1B8A936ED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1603A2C-1F9D-4BAB-BF6C-C411F8898F5A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019487C-9065-4D0C-8A4F-0BEC960FF5E1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2E39A85-934A-4BF2-93E3-761989F1B981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472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94AA1D0D-4A88-48E6-9F92-152A70F62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384" y="1140847"/>
            <a:ext cx="5471616" cy="5036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BAF7-A9F4-4666-A96D-E0820914D8A4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210B130-61BF-42BB-A9D3-54F0E9975E1E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ED4637A-B150-47D5-91AA-5443ECDF24E5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345A228-3ACD-436B-BAEA-C19CFB995DFF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808980A-AE2C-4B9A-923B-70728FF4B383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90E16CE-7F71-45E1-88F3-0F2422E4E14F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024FFFC-3734-4C7F-8BB4-1D72D8764C19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5E243F7-C034-42A6-94F7-39C26EF11897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F7416F4-3283-4DFF-BF8E-0F1B10C57C7B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E43006F-FE7C-4D9C-9803-C7A1705E2E29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0B601BE-5173-46B7-B727-24C354628A9A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840A278-AE7C-4997-AAEA-F758452843B7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3AE5DE6-4BFB-4DB3-8207-ABE7B804220D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BC0376-95EB-4B85-AD13-AB07742066DC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360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152000"/>
            <a:ext cx="3600450" cy="5038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152000"/>
            <a:ext cx="3600450" cy="5038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16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152525"/>
            <a:ext cx="2160588" cy="5038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152525"/>
            <a:ext cx="2160588" cy="5038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148060"/>
            <a:ext cx="2160588" cy="5038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152525"/>
            <a:ext cx="2160588" cy="5038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x Image Bullet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019D3C0C-316D-A045-BC1B-D508718E47A9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6D90BAC-4672-454F-9B98-7A6F31D7B3F7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1146660-9CB0-D241-ACBC-5C0A9FC8AD1A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831AC394-0DDA-6F4A-B2D3-6D95CD86648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B1A58D5B-A4BA-F446-90DA-1B6B207869A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7912C149-C249-1940-AF83-360853E78C2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7632650" y="86714"/>
            <a:ext cx="4472635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5BDD2BB3-B6A3-404C-846E-13E06B2F166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632650" y="86714"/>
            <a:ext cx="4472635" cy="6478538"/>
          </a:xfrm>
          <a:custGeom>
            <a:avLst/>
            <a:gdLst>
              <a:gd name="connsiteX0" fmla="*/ 376782 w 4559351"/>
              <a:gd name="connsiteY0" fmla="*/ 5927210 h 6604145"/>
              <a:gd name="connsiteX1" fmla="*/ 1519837 w 4559351"/>
              <a:gd name="connsiteY1" fmla="*/ 6224579 h 6604145"/>
              <a:gd name="connsiteX2" fmla="*/ 1067656 w 4559351"/>
              <a:gd name="connsiteY2" fmla="*/ 6604145 h 6604145"/>
              <a:gd name="connsiteX3" fmla="*/ 567431 w 4559351"/>
              <a:gd name="connsiteY3" fmla="*/ 6347235 h 6604145"/>
              <a:gd name="connsiteX4" fmla="*/ 3770030 w 4559351"/>
              <a:gd name="connsiteY4" fmla="*/ 4729122 h 6604145"/>
              <a:gd name="connsiteX5" fmla="*/ 3830234 w 4559351"/>
              <a:gd name="connsiteY5" fmla="*/ 4893659 h 6604145"/>
              <a:gd name="connsiteX6" fmla="*/ 3125854 w 4559351"/>
              <a:gd name="connsiteY6" fmla="*/ 4949110 h 6604145"/>
              <a:gd name="connsiteX7" fmla="*/ 3170574 w 4559351"/>
              <a:gd name="connsiteY7" fmla="*/ 4030224 h 6604145"/>
              <a:gd name="connsiteX8" fmla="*/ 3437863 w 4559351"/>
              <a:gd name="connsiteY8" fmla="*/ 4760691 h 6604145"/>
              <a:gd name="connsiteX9" fmla="*/ 2793688 w 4559351"/>
              <a:gd name="connsiteY9" fmla="*/ 4980680 h 6604145"/>
              <a:gd name="connsiteX10" fmla="*/ 2501683 w 4559351"/>
              <a:gd name="connsiteY10" fmla="*/ 5003670 h 6604145"/>
              <a:gd name="connsiteX11" fmla="*/ 0 w 4559351"/>
              <a:gd name="connsiteY11" fmla="*/ 3396395 h 6604145"/>
              <a:gd name="connsiteX12" fmla="*/ 3032435 w 4559351"/>
              <a:gd name="connsiteY12" fmla="*/ 3966867 h 6604145"/>
              <a:gd name="connsiteX13" fmla="*/ 1101460 w 4559351"/>
              <a:gd name="connsiteY13" fmla="*/ 6039845 h 6604145"/>
              <a:gd name="connsiteX14" fmla="*/ 10881 w 4559351"/>
              <a:gd name="connsiteY14" fmla="*/ 5508230 h 6604145"/>
              <a:gd name="connsiteX15" fmla="*/ 0 w 4559351"/>
              <a:gd name="connsiteY15" fmla="*/ 5475113 h 6604145"/>
              <a:gd name="connsiteX16" fmla="*/ 0 w 4559351"/>
              <a:gd name="connsiteY16" fmla="*/ 2843941 h 6604145"/>
              <a:gd name="connsiteX17" fmla="*/ 1605508 w 4559351"/>
              <a:gd name="connsiteY17" fmla="*/ 3374908 h 6604145"/>
              <a:gd name="connsiteX18" fmla="*/ 1482045 w 4559351"/>
              <a:gd name="connsiteY18" fmla="*/ 3547687 h 6604145"/>
              <a:gd name="connsiteX19" fmla="*/ 0 w 4559351"/>
              <a:gd name="connsiteY19" fmla="*/ 3206607 h 6604145"/>
              <a:gd name="connsiteX20" fmla="*/ 0 w 4559351"/>
              <a:gd name="connsiteY20" fmla="*/ 0 h 6604145"/>
              <a:gd name="connsiteX21" fmla="*/ 4559351 w 4559351"/>
              <a:gd name="connsiteY21" fmla="*/ 0 h 6604145"/>
              <a:gd name="connsiteX22" fmla="*/ 4559351 w 4559351"/>
              <a:gd name="connsiteY22" fmla="*/ 4284646 h 6604145"/>
              <a:gd name="connsiteX23" fmla="*/ 0 w 4559351"/>
              <a:gd name="connsiteY23" fmla="*/ 2645102 h 660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59351" h="6604145">
                <a:moveTo>
                  <a:pt x="376782" y="5927210"/>
                </a:moveTo>
                <a:lnTo>
                  <a:pt x="1519837" y="6224579"/>
                </a:lnTo>
                <a:lnTo>
                  <a:pt x="1067656" y="6604145"/>
                </a:lnTo>
                <a:lnTo>
                  <a:pt x="567431" y="6347235"/>
                </a:lnTo>
                <a:close/>
                <a:moveTo>
                  <a:pt x="3770030" y="4729122"/>
                </a:moveTo>
                <a:lnTo>
                  <a:pt x="3830234" y="4893659"/>
                </a:lnTo>
                <a:lnTo>
                  <a:pt x="3125854" y="4949110"/>
                </a:lnTo>
                <a:close/>
                <a:moveTo>
                  <a:pt x="3170574" y="4030224"/>
                </a:moveTo>
                <a:lnTo>
                  <a:pt x="3437863" y="4760691"/>
                </a:lnTo>
                <a:lnTo>
                  <a:pt x="2793688" y="4980680"/>
                </a:lnTo>
                <a:lnTo>
                  <a:pt x="2501683" y="5003670"/>
                </a:lnTo>
                <a:close/>
                <a:moveTo>
                  <a:pt x="0" y="3396395"/>
                </a:moveTo>
                <a:lnTo>
                  <a:pt x="3032435" y="3966867"/>
                </a:lnTo>
                <a:lnTo>
                  <a:pt x="1101460" y="6039845"/>
                </a:lnTo>
                <a:lnTo>
                  <a:pt x="10881" y="5508230"/>
                </a:lnTo>
                <a:lnTo>
                  <a:pt x="0" y="5475113"/>
                </a:lnTo>
                <a:close/>
                <a:moveTo>
                  <a:pt x="0" y="2843941"/>
                </a:moveTo>
                <a:lnTo>
                  <a:pt x="1605508" y="3374908"/>
                </a:lnTo>
                <a:lnTo>
                  <a:pt x="1482045" y="3547687"/>
                </a:lnTo>
                <a:lnTo>
                  <a:pt x="0" y="3206607"/>
                </a:lnTo>
                <a:close/>
                <a:moveTo>
                  <a:pt x="0" y="0"/>
                </a:moveTo>
                <a:lnTo>
                  <a:pt x="4559351" y="0"/>
                </a:lnTo>
                <a:lnTo>
                  <a:pt x="4559351" y="4284646"/>
                </a:lnTo>
                <a:lnTo>
                  <a:pt x="0" y="26451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ZA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Bullet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Bullet Description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Bullet 2</a:t>
            </a:r>
            <a:endParaRPr lang="en-ZA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Bullet 3</a:t>
            </a:r>
            <a:endParaRPr lang="en-ZA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Bullet Description</a:t>
            </a:r>
          </a:p>
        </p:txBody>
      </p:sp>
      <p:sp>
        <p:nvSpPr>
          <p:cNvPr id="51" name="Octagon 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accent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accent1"/>
              </a:solidFill>
            </a:endParaRP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84313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44" name="Rounded Rectangle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ZA" dirty="0"/>
            </a:p>
          </p:txBody>
        </p:sp>
        <p:sp>
          <p:nvSpPr>
            <p:cNvPr id="45" name="Rounded Rectangle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47" name="Rounded Rectangle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48" name="Rounded Rectangle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ZA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ZA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ZA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ZA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951603" cy="2196235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3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Emphasized text can go here</a:t>
            </a:r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ZA" dirty="0"/>
              <a:t>Insert or Drag and Drop Image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3509766"/>
            <a:ext cx="2951163" cy="23227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0F7266-25A0-4B3A-A8CE-F083ECC9D4C6}"/>
              </a:ext>
            </a:extLst>
          </p:cNvPr>
          <p:cNvSpPr/>
          <p:nvPr userDrawn="1"/>
        </p:nvSpPr>
        <p:spPr>
          <a:xfrm>
            <a:off x="0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 userDrawn="1">
            <p:ph sz="half" idx="1"/>
          </p:nvPr>
        </p:nvSpPr>
        <p:spPr>
          <a:xfrm>
            <a:off x="906843" y="3429050"/>
            <a:ext cx="4522314" cy="2762949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6774740" y="3429000"/>
            <a:ext cx="452240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F984BB-176D-4924-ADAD-52FBC95B07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6463" y="2278063"/>
            <a:ext cx="4522787" cy="885825"/>
          </a:xfrm>
        </p:spPr>
        <p:txBody>
          <a:bodyPr anchor="ctr"/>
          <a:lstStyle>
            <a:lvl1pPr marL="0" indent="0">
              <a:buNone/>
              <a:defRPr sz="8000" b="1">
                <a:latin typeface="+mj-lt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/>
            <a:r>
              <a:rPr lang="en-US" dirty="0"/>
              <a:t>1</a:t>
            </a:r>
            <a:endParaRPr lang="en-ZA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59BE1D7-885A-4749-99BA-6909D64AF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2750" y="2278063"/>
            <a:ext cx="4522787" cy="885825"/>
          </a:xfrm>
        </p:spPr>
        <p:txBody>
          <a:bodyPr anchor="ctr"/>
          <a:lstStyle>
            <a:lvl1pPr marL="0" indent="0">
              <a:buNone/>
              <a:defRPr sz="8000" b="1" i="0"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76449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AAF5B5B-E896-400A-9E43-EAF605A0AC8B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A2F5A3D-36C4-4B97-A62C-2AEA3B6FC1CF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474E17-6556-4551-AD1B-351EE2DA98E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860E6D1-2C9F-477C-AE22-BFF5ADE85C60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5EC6C60-C605-4022-9718-ED56F34D6448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47BB28-400F-4C54-ADDA-0055CEB6593B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86F148-99E1-4ED6-B4DA-151A6DB27D67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A0565DA-6430-4984-ACB6-E7FACACC71AF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DE18DFF-F9E6-4839-817B-4DD871CEAE6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0038A3A-7324-4606-9C92-00C9AB1759F4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C0291BA-50C5-406F-B24E-14C9CAF652D7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52EBA81-38BC-4DF6-93C3-4A1A02FD2789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F80622-5597-45AD-92C3-2C4C3797720A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833793E-EB91-43B4-8444-36ADD2A48E55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EA7B8348-A00A-4AAE-B1F6-924515577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0000" y="1581663"/>
            <a:ext cx="5472000" cy="460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521CFCD-C079-4019-942D-035558CAF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8002" y="1151785"/>
            <a:ext cx="5483998" cy="354868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2400" b="1"/>
            </a:lvl1pPr>
          </a:lstStyle>
          <a:p>
            <a:pPr marL="266700" lvl="0" indent="-26670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endParaRPr lang="en-ZA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dirty="0"/>
              <a:t>Section 1 Title</a:t>
            </a:r>
            <a:endParaRPr lang="en-ZA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dirty="0"/>
              <a:t>Section 2 Title</a:t>
            </a:r>
            <a:endParaRPr lang="en-ZA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dirty="0"/>
              <a:t>Section 3 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endParaRPr lang="en-ZA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noFill/>
          <a:ln>
            <a:noFill/>
          </a:ln>
        </p:spPr>
        <p:txBody>
          <a:bodyPr tIns="3600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Item Title</a:t>
            </a:r>
            <a:endParaRPr lang="en-ZA" dirty="0"/>
          </a:p>
        </p:txBody>
      </p:sp>
      <p:sp>
        <p:nvSpPr>
          <p:cNvPr id="50" name="Text Placeholder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4" cy="1858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Month, Year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3945" y="3995705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5887" y="3995705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07829" y="3991240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3945" y="3424428"/>
            <a:ext cx="1964170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  <a:endParaRPr lang="en-ZA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55887" y="3424428"/>
            <a:ext cx="1964171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  <a:endParaRPr lang="en-ZA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07830" y="3424428"/>
            <a:ext cx="1964170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  <a:endParaRPr lang="en-ZA" dirty="0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1800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283742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35683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CA876-2153-4136-850D-EE098BDC24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03945" y="4311393"/>
            <a:ext cx="1964172" cy="11303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Short Bio</a:t>
            </a:r>
            <a:endParaRPr lang="en-ZA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9B21C2-C689-49C2-B45F-14C5C53A58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55887" y="4311393"/>
            <a:ext cx="1963737" cy="113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Short Bio</a:t>
            </a:r>
            <a:endParaRPr lang="en-ZA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33D8E11-F7FD-4AD9-BEC6-78C6500F81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07829" y="4311393"/>
            <a:ext cx="1981200" cy="1138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Short Bio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24119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Full 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Full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Full Name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Full 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20" name="Picture Placeholder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8"/>
            <a:ext cx="1800000" cy="504825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9001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6" y="1084299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anchor="b" anchorCtr="0"/>
          <a:lstStyle>
            <a:lvl1pPr algn="r">
              <a:defRPr sz="66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1604172"/>
          </a:xfrm>
          <a:solidFill>
            <a:schemeClr val="tx1">
              <a:alpha val="90000"/>
            </a:schemeClr>
          </a:solidFill>
        </p:spPr>
        <p:txBody>
          <a:bodyPr lIns="216000" tIns="144000" rIns="576000"/>
          <a:lstStyle>
            <a:lvl1pPr marL="0" indent="0" algn="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122267-81F5-4D7C-8854-830FD491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0" y="4142258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 Number</a:t>
            </a:r>
            <a:endParaRPr lang="en-ZA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1624B9A-AB57-40B6-89A6-D34ED60BB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0" y="4448040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 or Social Media Handle</a:t>
            </a:r>
            <a:endParaRPr lang="en-ZA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1EA5FFD-797F-43FF-B13A-5DA8C820EE2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5008" y="2587752"/>
            <a:ext cx="1344168" cy="7040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436EF9B-F86C-114A-BB87-C439E5F12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67000" y="4753821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Website Address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75950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3A733F0-30A3-4125-9B9B-2A07E1461F1B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E236A80-227E-4FE4-AA47-7802636969A0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F58058-47D7-451D-B2D5-713873CFA06B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6D9AC51-13A8-43F2-B0AE-A475CD84575E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A8CC4C-FA3C-45FB-A5CE-C0F41063A4AA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20D0EA4-6C0E-4F3B-B209-84132CF9DCEE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637900-ABE5-44BB-8955-B59B20FACF68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878CEF9-0D4E-43CF-A1AC-B8A752A7EDD3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15716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0052C3A-3942-4B16-A466-441F8E3C2260}"/>
              </a:ext>
            </a:extLst>
          </p:cNvPr>
          <p:cNvSpPr/>
          <p:nvPr userDrawn="1"/>
        </p:nvSpPr>
        <p:spPr>
          <a:xfrm>
            <a:off x="0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00252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3E47D5-BDE7-46E7-8C4E-6111A41A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D90A547-C01D-42BC-98ED-831FDD76F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EBF3BE3-47D8-4511-B598-743DF88DF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23311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1434632-BEE5-428E-872A-794325BA8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B95FD3-7DAC-4417-8633-7EFA4852E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94CDAD6C-9665-443F-B344-147513A6C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947631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6487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188628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accent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0EE18F-610D-4230-BA82-4E5007401ADD}"/>
              </a:ext>
            </a:extLst>
          </p:cNvPr>
          <p:cNvSpPr txBox="1"/>
          <p:nvPr userDrawn="1"/>
        </p:nvSpPr>
        <p:spPr>
          <a:xfrm>
            <a:off x="8734570" y="6278857"/>
            <a:ext cx="2510557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ZA" sz="1200" dirty="0">
                <a:solidFill>
                  <a:schemeClr val="tx2"/>
                </a:solidFill>
                <a:latin typeface="+mj-lt"/>
              </a:rPr>
              <a:t>Your Logo or Name Here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accent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0" r:id="rId4"/>
    <p:sldLayoutId id="2147483652" r:id="rId5"/>
    <p:sldLayoutId id="2147483656" r:id="rId6"/>
    <p:sldLayoutId id="2147483657" r:id="rId7"/>
    <p:sldLayoutId id="2147483684" r:id="rId8"/>
    <p:sldLayoutId id="2147483668" r:id="rId9"/>
    <p:sldLayoutId id="2147483670" r:id="rId10"/>
    <p:sldLayoutId id="2147483653" r:id="rId11"/>
    <p:sldLayoutId id="2147483673" r:id="rId12"/>
    <p:sldLayoutId id="2147483674" r:id="rId13"/>
    <p:sldLayoutId id="2147483676" r:id="rId14"/>
    <p:sldLayoutId id="2147483677" r:id="rId15"/>
    <p:sldLayoutId id="2147483654" r:id="rId16"/>
    <p:sldLayoutId id="2147483660" r:id="rId17"/>
    <p:sldLayoutId id="2147483661" r:id="rId18"/>
    <p:sldLayoutId id="2147483678" r:id="rId19"/>
    <p:sldLayoutId id="2147483686" r:id="rId20"/>
    <p:sldLayoutId id="2147483687" r:id="rId21"/>
    <p:sldLayoutId id="2147483689" r:id="rId22"/>
    <p:sldLayoutId id="2147483690" r:id="rId23"/>
    <p:sldLayoutId id="2147483688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rial view of open farm land">
            <a:extLst>
              <a:ext uri="{FF2B5EF4-FFF2-40B4-BE49-F238E27FC236}">
                <a16:creationId xmlns:a16="http://schemas.microsoft.com/office/drawing/2014/main" id="{3072B96B-8E35-4D15-80A0-1DD4745F75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E3EA56B-BEB0-4656-A20B-D15F03B7AC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Ιταλία;</a:t>
            </a:r>
            <a:br>
              <a:rPr lang="el-GR" dirty="0"/>
            </a:br>
            <a:r>
              <a:rPr lang="el-GR" dirty="0"/>
              <a:t>Πόσο καλά τη γνωρίζουμε;</a:t>
            </a:r>
            <a:endParaRPr lang="en-ZA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A0FE6D5-D475-4CBB-A6C2-E3D991A368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7" name="Freeform: Shape 46" title="geometric shape">
            <a:extLst>
              <a:ext uri="{FF2B5EF4-FFF2-40B4-BE49-F238E27FC236}">
                <a16:creationId xmlns:a16="http://schemas.microsoft.com/office/drawing/2014/main" id="{B6D0B8EE-8E06-4051-87BF-62C153F3FBBB}"/>
              </a:ext>
            </a:extLst>
          </p:cNvPr>
          <p:cNvSpPr/>
          <p:nvPr/>
        </p:nvSpPr>
        <p:spPr>
          <a:xfrm rot="4308689">
            <a:off x="5269765" y="1275138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8523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1D87D-E475-451A-B36C-E4A4F6360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00" y="4063999"/>
            <a:ext cx="6012000" cy="863601"/>
          </a:xfrm>
        </p:spPr>
        <p:txBody>
          <a:bodyPr/>
          <a:lstStyle/>
          <a:p>
            <a:r>
              <a:rPr lang="it-IT" sz="2800" dirty="0"/>
              <a:t>Italia</a:t>
            </a:r>
            <a:r>
              <a:rPr lang="en-US" sz="2800" dirty="0"/>
              <a:t>: </a:t>
            </a:r>
            <a:br>
              <a:rPr lang="en-US" sz="2800" dirty="0"/>
            </a:br>
            <a:r>
              <a:rPr lang="en-US" sz="2800" dirty="0" err="1"/>
              <a:t>Informazioni</a:t>
            </a:r>
            <a:r>
              <a:rPr lang="en-US" sz="2800" dirty="0"/>
              <a:t> Generali</a:t>
            </a:r>
            <a:endParaRPr lang="en-ZA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BE522-961D-4737-9715-127DB8A86E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45A1B7-8B88-4D90-983D-BAA2E9AAFFD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sz="2400" dirty="0" err="1">
                <a:solidFill>
                  <a:srgbClr val="FF0000"/>
                </a:solidFill>
              </a:rPr>
              <a:t>Repubblica</a:t>
            </a:r>
            <a:r>
              <a:rPr lang="en-ZA" sz="2400" dirty="0">
                <a:solidFill>
                  <a:srgbClr val="FF0000"/>
                </a:solidFill>
              </a:rPr>
              <a:t> </a:t>
            </a:r>
            <a:r>
              <a:rPr lang="en-ZA" sz="2400" dirty="0" err="1">
                <a:solidFill>
                  <a:srgbClr val="FF0000"/>
                </a:solidFill>
              </a:rPr>
              <a:t>Italiana</a:t>
            </a:r>
            <a:endParaRPr lang="en-ZA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l-GR" sz="2400" dirty="0"/>
              <a:t>Είναι μια </a:t>
            </a:r>
            <a:r>
              <a:rPr lang="el-GR" sz="2400" b="1" dirty="0"/>
              <a:t>ενιαία κοινοβουλευτική δημοκρατία </a:t>
            </a:r>
            <a:r>
              <a:rPr lang="el-GR" sz="2400" dirty="0"/>
              <a:t>στην Ευρώπη.</a:t>
            </a:r>
          </a:p>
          <a:p>
            <a:pPr marL="0" indent="0">
              <a:buNone/>
            </a:pPr>
            <a:r>
              <a:rPr lang="el-GR" sz="2400" dirty="0"/>
              <a:t>Μία </a:t>
            </a:r>
            <a:r>
              <a:rPr lang="el-GR" sz="2400" b="1" dirty="0"/>
              <a:t>χερσόνησος</a:t>
            </a:r>
            <a:r>
              <a:rPr lang="el-GR" sz="2400" dirty="0"/>
              <a:t> σε σχήμα μπότας</a:t>
            </a:r>
          </a:p>
          <a:p>
            <a:pPr marL="0" indent="0">
              <a:buNone/>
            </a:pPr>
            <a:r>
              <a:rPr lang="el-GR" sz="2400" dirty="0"/>
              <a:t>Με δύο μεγάλα νησιά στη </a:t>
            </a:r>
            <a:r>
              <a:rPr lang="el-GR" sz="2400" b="1" dirty="0"/>
              <a:t>Μεσόγειο</a:t>
            </a:r>
            <a:r>
              <a:rPr lang="el-GR" sz="2400" dirty="0"/>
              <a:t>: τη Σικελία και τη Σαρδηνία.</a:t>
            </a:r>
          </a:p>
          <a:p>
            <a:pPr marL="0" indent="0">
              <a:buNone/>
            </a:pPr>
            <a:r>
              <a:rPr lang="el-GR" sz="2400" b="1" dirty="0"/>
              <a:t>Σύνορα</a:t>
            </a:r>
            <a:r>
              <a:rPr lang="el-GR" sz="2400" dirty="0"/>
              <a:t>: </a:t>
            </a:r>
          </a:p>
          <a:p>
            <a:pPr marL="0" indent="0">
              <a:buNone/>
            </a:pPr>
            <a:r>
              <a:rPr lang="el-GR" sz="2400" dirty="0"/>
              <a:t>Βόρεια με Ελβετία κι Αυστρία</a:t>
            </a:r>
          </a:p>
          <a:p>
            <a:pPr marL="0" indent="0">
              <a:buNone/>
            </a:pPr>
            <a:r>
              <a:rPr lang="el-GR" sz="2400" dirty="0"/>
              <a:t>Δυτικά με Γαλλία</a:t>
            </a:r>
          </a:p>
          <a:p>
            <a:pPr marL="0" indent="0">
              <a:buNone/>
            </a:pPr>
            <a:r>
              <a:rPr lang="el-GR" sz="2400" dirty="0"/>
              <a:t>Ανατολικά: με Σλοβενία</a:t>
            </a:r>
            <a:endParaRPr lang="en-ZA" sz="2400" dirty="0"/>
          </a:p>
        </p:txBody>
      </p:sp>
      <p:grpSp>
        <p:nvGrpSpPr>
          <p:cNvPr id="46" name="Group 45" title="group of triangles">
            <a:extLst>
              <a:ext uri="{FF2B5EF4-FFF2-40B4-BE49-F238E27FC236}">
                <a16:creationId xmlns:a16="http://schemas.microsoft.com/office/drawing/2014/main" id="{62DF6AE8-6133-4C1E-91DD-755705ACF0F1}"/>
              </a:ext>
            </a:extLst>
          </p:cNvPr>
          <p:cNvGrpSpPr/>
          <p:nvPr/>
        </p:nvGrpSpPr>
        <p:grpSpPr>
          <a:xfrm>
            <a:off x="9862160" y="831132"/>
            <a:ext cx="1850209" cy="1915995"/>
            <a:chOff x="9862160" y="831132"/>
            <a:chExt cx="1850209" cy="1915995"/>
          </a:xfrm>
        </p:grpSpPr>
        <p:sp>
          <p:nvSpPr>
            <p:cNvPr id="16" name="Freeform: Shape 15" title="triangles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17" name="Freeform: Shape 16" title="triangles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18" name="Freeform: Shape 17" title="triangles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19" name="Freeform: Shape 18" title="triangles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0" name="Freeform: Shape 19" title="triangles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1" name="Freeform: Shape 20" title="triangles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2" name="Freeform: Shape 21" title="triangles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3" name="Freeform: Shape 22" title="triangles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4" name="Freeform: Shape 23" title="triangles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5" name="Freeform: Shape 24" title="triangles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6" name="Freeform: Shape 25" title="triangles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7" name="Freeform: Shape 26" title="triangles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8" name="Freeform: Shape 27" title="triangles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9" name="Freeform: Shape 28" title="triangles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F16E1-87DB-4920-A90B-23E1C72DDC7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2</a:t>
            </a:fld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" y="71626"/>
            <a:ext cx="6022872" cy="348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54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74" y="432000"/>
            <a:ext cx="5157432" cy="5509076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102000" y="432000"/>
            <a:ext cx="4762597" cy="36987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err="1">
                <a:solidFill>
                  <a:srgbClr val="0070C0"/>
                </a:solidFill>
              </a:rPr>
              <a:t>Εξκλάβιο</a:t>
            </a:r>
            <a:endParaRPr lang="el-GR" sz="2400" b="1" dirty="0">
              <a:solidFill>
                <a:srgbClr val="0070C0"/>
              </a:solidFill>
            </a:endParaRP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Ένα τμήμα γης περιβάλλεται από εδάφη μιας ξένης χώρας</a:t>
            </a: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(</a:t>
            </a:r>
            <a:r>
              <a:rPr lang="it-IT" sz="2400" dirty="0">
                <a:solidFill>
                  <a:srgbClr val="0070C0"/>
                </a:solidFill>
              </a:rPr>
              <a:t>enclave</a:t>
            </a:r>
            <a:r>
              <a:rPr lang="el-GR" sz="2400" dirty="0">
                <a:solidFill>
                  <a:srgbClr val="0070C0"/>
                </a:solidFill>
              </a:rPr>
              <a:t>= στη γλώσσα της διπλωματίας)</a:t>
            </a:r>
          </a:p>
          <a:p>
            <a:pPr algn="ctr"/>
            <a:endParaRPr lang="el-GR" sz="2400" dirty="0">
              <a:solidFill>
                <a:srgbClr val="0070C0"/>
              </a:solidFill>
            </a:endParaRP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Η πόλη </a:t>
            </a:r>
            <a:r>
              <a:rPr lang="el-GR" sz="2400" b="1" dirty="0" err="1">
                <a:solidFill>
                  <a:srgbClr val="0070C0"/>
                </a:solidFill>
              </a:rPr>
              <a:t>Καμπιόνε</a:t>
            </a:r>
            <a:r>
              <a:rPr lang="el-GR" sz="2400" b="1" dirty="0">
                <a:solidFill>
                  <a:srgbClr val="0070C0"/>
                </a:solidFill>
              </a:rPr>
              <a:t> ντ’ </a:t>
            </a:r>
            <a:r>
              <a:rPr lang="el-GR" sz="2400" b="1" dirty="0" err="1">
                <a:solidFill>
                  <a:srgbClr val="0070C0"/>
                </a:solidFill>
              </a:rPr>
              <a:t>Ιτάλια</a:t>
            </a:r>
            <a:r>
              <a:rPr lang="el-GR" sz="2400" b="1" dirty="0">
                <a:solidFill>
                  <a:srgbClr val="0070C0"/>
                </a:solidFill>
              </a:rPr>
              <a:t> (</a:t>
            </a:r>
            <a:r>
              <a:rPr lang="en-US" sz="2400" b="1" dirty="0" err="1">
                <a:solidFill>
                  <a:srgbClr val="0070C0"/>
                </a:solidFill>
              </a:rPr>
              <a:t>Campione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d'Italia</a:t>
            </a:r>
            <a:r>
              <a:rPr lang="el-GR" sz="2400" b="1" dirty="0">
                <a:solidFill>
                  <a:srgbClr val="0070C0"/>
                </a:solidFill>
              </a:rPr>
              <a:t>), </a:t>
            </a:r>
            <a:r>
              <a:rPr lang="el-GR" sz="2400" dirty="0">
                <a:solidFill>
                  <a:srgbClr val="0070C0"/>
                </a:solidFill>
              </a:rPr>
              <a:t>στο έδαφος της Ελβετίας</a:t>
            </a:r>
          </a:p>
          <a:p>
            <a:pPr algn="ctr"/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372" y="3799268"/>
            <a:ext cx="4114799" cy="285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643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400" dirty="0"/>
              <a:t>Ανεξάρτητες Χώρες (σε ιταλικό έδαφος)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4</a:t>
            </a:fld>
            <a:endParaRPr lang="en-ZA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4196" b="419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5"/>
          </p:nvPr>
        </p:nvSpPr>
        <p:spPr>
          <a:xfrm>
            <a:off x="6581105" y="553792"/>
            <a:ext cx="4096192" cy="950907"/>
          </a:xfrm>
        </p:spPr>
        <p:txBody>
          <a:bodyPr/>
          <a:lstStyle/>
          <a:p>
            <a:pPr marL="0" indent="0">
              <a:buNone/>
            </a:pPr>
            <a:r>
              <a:rPr lang="el-GR" sz="2800" dirty="0"/>
              <a:t>Σαν Μαρίνο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079" y="1851127"/>
            <a:ext cx="4142575" cy="474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1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400" dirty="0"/>
              <a:t>Ανεξάρτητες Χώρες (σε ιταλικό έδαφος)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5</a:t>
            </a:fld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5"/>
          </p:nvPr>
        </p:nvSpPr>
        <p:spPr>
          <a:xfrm>
            <a:off x="6581105" y="553792"/>
            <a:ext cx="4096192" cy="950907"/>
          </a:xfrm>
        </p:spPr>
        <p:txBody>
          <a:bodyPr/>
          <a:lstStyle/>
          <a:p>
            <a:pPr marL="0" indent="0">
              <a:buNone/>
            </a:pPr>
            <a:r>
              <a:rPr lang="el-GR" sz="2800" dirty="0"/>
              <a:t>Βατικανό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689" y="1880315"/>
            <a:ext cx="5384503" cy="3966447"/>
          </a:xfrm>
          <a:prstGeom prst="rect">
            <a:avLst/>
          </a:prstGeo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10034" b="1003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66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59" y="129178"/>
            <a:ext cx="11340000" cy="432000"/>
          </a:xfrm>
        </p:spPr>
        <p:txBody>
          <a:bodyPr/>
          <a:lstStyle/>
          <a:p>
            <a:r>
              <a:rPr lang="el-GR" dirty="0"/>
              <a:t>Ιταλική Γλώσσα</a:t>
            </a:r>
            <a:endParaRPr lang="en-ZA" dirty="0"/>
          </a:p>
        </p:txBody>
      </p:sp>
      <p:cxnSp>
        <p:nvCxnSpPr>
          <p:cNvPr id="75" name="Straight Connector 74" descr="First divider line on slide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 descr="Second divider line on slide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6</a:t>
            </a:fld>
            <a:endParaRPr lang="en-ZA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33359" y="1149596"/>
            <a:ext cx="7173532" cy="52911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0070C0"/>
                </a:solidFill>
              </a:rPr>
              <a:t>Πρωτεύουσα</a:t>
            </a:r>
            <a:r>
              <a:rPr lang="el-GR" sz="2400" dirty="0">
                <a:solidFill>
                  <a:srgbClr val="0070C0"/>
                </a:solidFill>
              </a:rPr>
              <a:t>: Ρώμη</a:t>
            </a: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Επίσημες Γλώσσες</a:t>
            </a:r>
            <a:r>
              <a:rPr lang="el-GR" sz="2400" dirty="0">
                <a:solidFill>
                  <a:srgbClr val="0070C0"/>
                </a:solidFill>
              </a:rPr>
              <a:t>: </a:t>
            </a:r>
          </a:p>
          <a:p>
            <a:pPr algn="ctr"/>
            <a:r>
              <a:rPr lang="el-GR" sz="2400" dirty="0">
                <a:solidFill>
                  <a:srgbClr val="7030A0"/>
                </a:solidFill>
              </a:rPr>
              <a:t>Ιταλικά</a:t>
            </a:r>
            <a:r>
              <a:rPr lang="el-GR" sz="2400" dirty="0">
                <a:solidFill>
                  <a:srgbClr val="0070C0"/>
                </a:solidFill>
              </a:rPr>
              <a:t>, </a:t>
            </a:r>
          </a:p>
          <a:p>
            <a:pPr algn="ctr"/>
            <a:r>
              <a:rPr lang="el-GR" sz="2400" dirty="0">
                <a:solidFill>
                  <a:srgbClr val="7030A0"/>
                </a:solidFill>
              </a:rPr>
              <a:t>Γαλλικά</a:t>
            </a:r>
            <a:r>
              <a:rPr lang="el-GR" sz="2400" dirty="0">
                <a:solidFill>
                  <a:srgbClr val="0070C0"/>
                </a:solidFill>
              </a:rPr>
              <a:t> (2</a:t>
            </a:r>
            <a:r>
              <a:rPr lang="el-GR" sz="2400" baseline="30000" dirty="0">
                <a:solidFill>
                  <a:srgbClr val="0070C0"/>
                </a:solidFill>
              </a:rPr>
              <a:t>η</a:t>
            </a:r>
            <a:r>
              <a:rPr lang="el-GR" sz="2400" dirty="0">
                <a:solidFill>
                  <a:srgbClr val="0070C0"/>
                </a:solidFill>
              </a:rPr>
              <a:t> επίσημη γλώσσα στο </a:t>
            </a:r>
            <a:r>
              <a:rPr lang="it-IT" sz="2400" dirty="0">
                <a:solidFill>
                  <a:srgbClr val="0070C0"/>
                </a:solidFill>
              </a:rPr>
              <a:t>Val d</a:t>
            </a:r>
            <a:r>
              <a:rPr lang="en-US" sz="2400" dirty="0">
                <a:solidFill>
                  <a:srgbClr val="0070C0"/>
                </a:solidFill>
              </a:rPr>
              <a:t>’ </a:t>
            </a:r>
            <a:r>
              <a:rPr lang="en-US" sz="2400" dirty="0" err="1">
                <a:solidFill>
                  <a:srgbClr val="0070C0"/>
                </a:solidFill>
              </a:rPr>
              <a:t>Aosta</a:t>
            </a:r>
            <a:r>
              <a:rPr lang="en-US" sz="2400" dirty="0">
                <a:solidFill>
                  <a:srgbClr val="0070C0"/>
                </a:solidFill>
              </a:rPr>
              <a:t>), </a:t>
            </a:r>
            <a:endParaRPr lang="el-GR" sz="2400" dirty="0">
              <a:solidFill>
                <a:srgbClr val="0070C0"/>
              </a:solidFill>
            </a:endParaRPr>
          </a:p>
          <a:p>
            <a:pPr algn="ctr"/>
            <a:r>
              <a:rPr lang="el-GR" sz="2400" dirty="0">
                <a:solidFill>
                  <a:srgbClr val="7030A0"/>
                </a:solidFill>
              </a:rPr>
              <a:t>Γερμανικά</a:t>
            </a:r>
            <a:r>
              <a:rPr lang="el-GR" sz="2400" dirty="0">
                <a:solidFill>
                  <a:srgbClr val="0070C0"/>
                </a:solidFill>
              </a:rPr>
              <a:t> (2</a:t>
            </a:r>
            <a:r>
              <a:rPr lang="el-GR" sz="2400" baseline="30000" dirty="0">
                <a:solidFill>
                  <a:srgbClr val="0070C0"/>
                </a:solidFill>
              </a:rPr>
              <a:t>η</a:t>
            </a:r>
            <a:r>
              <a:rPr lang="el-GR" sz="2400" dirty="0">
                <a:solidFill>
                  <a:srgbClr val="0070C0"/>
                </a:solidFill>
              </a:rPr>
              <a:t> επίσημη γλώσσα στο Νότιο </a:t>
            </a:r>
            <a:r>
              <a:rPr lang="el-GR" sz="2400" dirty="0" err="1">
                <a:solidFill>
                  <a:srgbClr val="0070C0"/>
                </a:solidFill>
              </a:rPr>
              <a:t>Τιρόλο</a:t>
            </a:r>
            <a:r>
              <a:rPr lang="el-GR" sz="2400" dirty="0">
                <a:solidFill>
                  <a:srgbClr val="0070C0"/>
                </a:solidFill>
              </a:rPr>
              <a:t>)</a:t>
            </a:r>
          </a:p>
          <a:p>
            <a:pPr algn="ctr"/>
            <a:endParaRPr lang="el-GR" sz="2400" dirty="0">
              <a:solidFill>
                <a:srgbClr val="0070C0"/>
              </a:solidFill>
            </a:endParaRP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Η Ιταλική είναι λατινογενής γλώσσα, άμεση διάδοχος της διαλέκτου της Φλωρεντία, ανήκει στην οικογένεια των ινδοευρωπαϊκών γλωσσών, </a:t>
            </a:r>
            <a:r>
              <a:rPr lang="el-GR" sz="2400" dirty="0" err="1">
                <a:solidFill>
                  <a:srgbClr val="0070C0"/>
                </a:solidFill>
              </a:rPr>
              <a:t>ομιλείται</a:t>
            </a:r>
            <a:r>
              <a:rPr lang="el-GR" sz="2400" dirty="0">
                <a:solidFill>
                  <a:srgbClr val="0070C0"/>
                </a:solidFill>
              </a:rPr>
              <a:t> από 70 εκ. ανθρώπους, στην Ιταλία κυρίως.</a:t>
            </a: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Η επίσημη Ιταλική συνυπάρχει στην Ιταλία μαζί με ένα μεγάλο αριθμό λατινικών ιδιωμάτων και τοπικών διαλέκτων.</a:t>
            </a:r>
          </a:p>
          <a:p>
            <a:pPr algn="ctr"/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465" y="14829"/>
            <a:ext cx="1462054" cy="2095611"/>
          </a:xfrm>
          <a:prstGeom prst="rect">
            <a:avLst/>
          </a:prstGeom>
        </p:spPr>
      </p:pic>
      <p:pic>
        <p:nvPicPr>
          <p:cNvPr id="29" name="Picture Placeholder 28"/>
          <p:cNvPicPr>
            <a:picLocks noGrp="1" noChangeAspect="1"/>
          </p:cNvPicPr>
          <p:nvPr>
            <p:ph type="pic" sz="quarter" idx="25"/>
          </p:nvPr>
        </p:nvPicPr>
        <p:blipFill>
          <a:blip r:embed="rId3"/>
          <a:srcRect l="30586" r="3058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40" y="514490"/>
            <a:ext cx="1328274" cy="16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68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Ιταλία</a:t>
            </a:r>
            <a:endParaRPr lang="en-ZA" dirty="0"/>
          </a:p>
        </p:txBody>
      </p:sp>
      <p:cxnSp>
        <p:nvCxnSpPr>
          <p:cNvPr id="75" name="Straight Connector 74" descr="First divider line on slide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 descr="Second divider line on slide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7</a:t>
            </a:fld>
            <a:endParaRPr lang="en-ZA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19603" y="1069031"/>
            <a:ext cx="7173532" cy="52911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0070C0"/>
                </a:solidFill>
              </a:rPr>
              <a:t>Έκταση</a:t>
            </a:r>
            <a:r>
              <a:rPr lang="el-GR" sz="2400" dirty="0">
                <a:solidFill>
                  <a:srgbClr val="0070C0"/>
                </a:solidFill>
              </a:rPr>
              <a:t>: 301.340 </a:t>
            </a:r>
            <a:r>
              <a:rPr lang="it-IT" sz="2400" dirty="0">
                <a:solidFill>
                  <a:srgbClr val="0070C0"/>
                </a:solidFill>
              </a:rPr>
              <a:t>km</a:t>
            </a:r>
            <a:r>
              <a:rPr lang="en-US" sz="2400" baseline="30000" dirty="0">
                <a:solidFill>
                  <a:srgbClr val="0070C0"/>
                </a:solidFill>
              </a:rPr>
              <a:t>2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(72</a:t>
            </a:r>
            <a:r>
              <a:rPr lang="el-GR" sz="2400" dirty="0">
                <a:solidFill>
                  <a:srgbClr val="0070C0"/>
                </a:solidFill>
              </a:rPr>
              <a:t>η στον κόσμο)</a:t>
            </a: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Πληθυσμός</a:t>
            </a:r>
            <a:r>
              <a:rPr lang="el-GR" sz="2400" dirty="0">
                <a:solidFill>
                  <a:srgbClr val="0070C0"/>
                </a:solidFill>
              </a:rPr>
              <a:t>: 60.507.590 </a:t>
            </a: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(23</a:t>
            </a:r>
            <a:r>
              <a:rPr lang="el-GR" sz="2400" baseline="30000" dirty="0">
                <a:solidFill>
                  <a:srgbClr val="0070C0"/>
                </a:solidFill>
              </a:rPr>
              <a:t>η</a:t>
            </a:r>
            <a:r>
              <a:rPr lang="el-GR" sz="2400" dirty="0">
                <a:solidFill>
                  <a:srgbClr val="0070C0"/>
                </a:solidFill>
              </a:rPr>
              <a:t> στον κόσμο)</a:t>
            </a: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Νόμισμα</a:t>
            </a:r>
            <a:r>
              <a:rPr lang="el-GR" sz="2400" dirty="0">
                <a:solidFill>
                  <a:srgbClr val="0070C0"/>
                </a:solidFill>
              </a:rPr>
              <a:t>: ευρώ- πριν: ιταλική λίρα- (λιρέτα)</a:t>
            </a: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Οδηγούν</a:t>
            </a:r>
            <a:r>
              <a:rPr lang="el-GR" sz="2400" dirty="0">
                <a:solidFill>
                  <a:srgbClr val="0070C0"/>
                </a:solidFill>
              </a:rPr>
              <a:t>: δεξιά</a:t>
            </a: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Κωδικός</a:t>
            </a:r>
            <a:r>
              <a:rPr lang="el-GR" sz="2400" dirty="0">
                <a:solidFill>
                  <a:srgbClr val="0070C0"/>
                </a:solidFill>
              </a:rPr>
              <a:t> </a:t>
            </a:r>
            <a:r>
              <a:rPr lang="el-GR" sz="2400" b="1" dirty="0">
                <a:solidFill>
                  <a:srgbClr val="0070C0"/>
                </a:solidFill>
              </a:rPr>
              <a:t>κλήσης</a:t>
            </a:r>
            <a:r>
              <a:rPr lang="el-GR" sz="2400" dirty="0">
                <a:solidFill>
                  <a:srgbClr val="0070C0"/>
                </a:solidFill>
              </a:rPr>
              <a:t>: +39</a:t>
            </a: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Πολίτευμα</a:t>
            </a:r>
            <a:r>
              <a:rPr lang="el-GR" sz="2400" dirty="0">
                <a:solidFill>
                  <a:srgbClr val="0070C0"/>
                </a:solidFill>
              </a:rPr>
              <a:t>: </a:t>
            </a:r>
            <a:r>
              <a:rPr lang="el-GR" sz="2400" dirty="0" err="1">
                <a:solidFill>
                  <a:srgbClr val="0070C0"/>
                </a:solidFill>
              </a:rPr>
              <a:t>Προεδρευομένη</a:t>
            </a:r>
            <a:r>
              <a:rPr lang="el-GR" sz="2400" dirty="0">
                <a:solidFill>
                  <a:srgbClr val="0070C0"/>
                </a:solidFill>
              </a:rPr>
              <a:t> Κοινοβουλευτική Δημοκρατία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25"/>
          </p:nvPr>
        </p:nvPicPr>
        <p:blipFill>
          <a:blip r:embed="rId2"/>
          <a:srcRect l="24092" r="2409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39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Ιταλία</a:t>
            </a:r>
            <a:endParaRPr lang="en-ZA" dirty="0"/>
          </a:p>
        </p:txBody>
      </p:sp>
      <p:cxnSp>
        <p:nvCxnSpPr>
          <p:cNvPr id="75" name="Straight Connector 74" descr="First divider line on slide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 descr="Second divider line on slide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8</a:t>
            </a:fld>
            <a:endParaRPr lang="en-ZA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33359" y="1038069"/>
            <a:ext cx="7173532" cy="52911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0070C0"/>
                </a:solidFill>
              </a:rPr>
              <a:t>Πολίτευμα</a:t>
            </a:r>
            <a:r>
              <a:rPr lang="el-GR" sz="2400" dirty="0">
                <a:solidFill>
                  <a:srgbClr val="0070C0"/>
                </a:solidFill>
              </a:rPr>
              <a:t>: </a:t>
            </a:r>
            <a:r>
              <a:rPr lang="el-GR" sz="2400" dirty="0" err="1">
                <a:solidFill>
                  <a:srgbClr val="0070C0"/>
                </a:solidFill>
              </a:rPr>
              <a:t>Προεδρευομένη</a:t>
            </a:r>
            <a:r>
              <a:rPr lang="el-GR" sz="2400" dirty="0">
                <a:solidFill>
                  <a:srgbClr val="0070C0"/>
                </a:solidFill>
              </a:rPr>
              <a:t> Κοινοβουλευτική Δημοκρατία</a:t>
            </a:r>
            <a:endParaRPr lang="en-US" sz="2400" dirty="0">
              <a:solidFill>
                <a:srgbClr val="0070C0"/>
              </a:solidFill>
            </a:endParaRP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Εκλογές</a:t>
            </a:r>
            <a:r>
              <a:rPr lang="el-GR" sz="2400" dirty="0">
                <a:solidFill>
                  <a:srgbClr val="0070C0"/>
                </a:solidFill>
              </a:rPr>
              <a:t>: γίνονται για κοινοβούλιο (είναι </a:t>
            </a:r>
            <a:r>
              <a:rPr lang="el-GR" sz="2400" dirty="0" err="1">
                <a:solidFill>
                  <a:srgbClr val="0070C0"/>
                </a:solidFill>
              </a:rPr>
              <a:t>δίθαλμο</a:t>
            </a:r>
            <a:r>
              <a:rPr lang="el-GR" sz="2400" dirty="0">
                <a:solidFill>
                  <a:srgbClr val="0070C0"/>
                </a:solidFill>
              </a:rPr>
              <a:t>). Αποτελείται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l-GR" sz="2400" u="sng" dirty="0">
                <a:solidFill>
                  <a:srgbClr val="0070C0"/>
                </a:solidFill>
              </a:rPr>
              <a:t>Αίθουσα των Αντιπροσώπων (</a:t>
            </a:r>
            <a:r>
              <a:rPr lang="it-IT" sz="2400" u="sng" dirty="0">
                <a:solidFill>
                  <a:srgbClr val="0070C0"/>
                </a:solidFill>
              </a:rPr>
              <a:t>camera dei Deputati</a:t>
            </a:r>
            <a:r>
              <a:rPr lang="el-GR" sz="2400" u="sng" dirty="0">
                <a:solidFill>
                  <a:srgbClr val="0070C0"/>
                </a:solidFill>
              </a:rPr>
              <a:t>) </a:t>
            </a:r>
            <a:r>
              <a:rPr lang="el-GR" sz="2400" dirty="0">
                <a:solidFill>
                  <a:srgbClr val="0070C0"/>
                </a:solidFill>
              </a:rPr>
              <a:t>630 μέλη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l-GR" sz="2400" u="sng" dirty="0">
                <a:solidFill>
                  <a:srgbClr val="0070C0"/>
                </a:solidFill>
              </a:rPr>
              <a:t>Γερουσία (</a:t>
            </a:r>
            <a:r>
              <a:rPr lang="it-IT" sz="2400" u="sng" dirty="0">
                <a:solidFill>
                  <a:srgbClr val="0070C0"/>
                </a:solidFill>
              </a:rPr>
              <a:t>Senato della Repubblica</a:t>
            </a:r>
            <a:r>
              <a:rPr lang="en-US" sz="2400" u="sng" dirty="0">
                <a:solidFill>
                  <a:srgbClr val="0070C0"/>
                </a:solidFill>
              </a:rPr>
              <a:t>)</a:t>
            </a:r>
            <a:r>
              <a:rPr lang="el-GR" sz="2400" u="sng" dirty="0">
                <a:solidFill>
                  <a:srgbClr val="0070C0"/>
                </a:solidFill>
              </a:rPr>
              <a:t> </a:t>
            </a:r>
            <a:r>
              <a:rPr lang="el-GR" sz="2400" dirty="0">
                <a:solidFill>
                  <a:srgbClr val="0070C0"/>
                </a:solidFill>
              </a:rPr>
              <a:t>με 315 εκλεγμένα μέλη συν μερικούς ισόβιους γερουσιαστές.</a:t>
            </a: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Πρόεδρος της Δημοκρατίας</a:t>
            </a:r>
            <a:r>
              <a:rPr lang="el-GR" sz="2400" dirty="0">
                <a:solidFill>
                  <a:srgbClr val="0070C0"/>
                </a:solidFill>
              </a:rPr>
              <a:t>: εκλέγεται για θητεία 7 ετών από το Κοινοβούλιο.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24" name="Picture Placeholder 23"/>
          <p:cNvPicPr>
            <a:picLocks noGrp="1" noChangeAspect="1"/>
          </p:cNvPicPr>
          <p:nvPr>
            <p:ph type="pic" sz="quarter" idx="25"/>
          </p:nvPr>
        </p:nvPicPr>
        <p:blipFill>
          <a:blip r:embed="rId2"/>
          <a:srcRect l="24935" r="2493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1800" y="83868"/>
            <a:ext cx="2296646" cy="152831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4685" y="86482"/>
            <a:ext cx="247650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3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400" dirty="0"/>
              <a:t>Ιταλία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454" y="86713"/>
            <a:ext cx="3016189" cy="411584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9</a:t>
            </a:fld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5"/>
          </p:nvPr>
        </p:nvSpPr>
        <p:spPr>
          <a:xfrm>
            <a:off x="6259134" y="0"/>
            <a:ext cx="3451537" cy="6771287"/>
          </a:xfrm>
        </p:spPr>
        <p:txBody>
          <a:bodyPr/>
          <a:lstStyle/>
          <a:p>
            <a:pPr marL="0" indent="0">
              <a:buNone/>
            </a:pPr>
            <a:r>
              <a:rPr lang="el-GR" sz="2800" dirty="0"/>
              <a:t>Εισχωρεί στη Μεσόγειο.</a:t>
            </a:r>
          </a:p>
          <a:p>
            <a:pPr marL="0" indent="0">
              <a:buNone/>
            </a:pPr>
            <a:r>
              <a:rPr lang="el-GR" sz="2800" b="1" dirty="0"/>
              <a:t>Πελάγη</a:t>
            </a:r>
            <a:r>
              <a:rPr lang="el-GR" sz="2800" dirty="0"/>
              <a:t>: </a:t>
            </a:r>
            <a:r>
              <a:rPr lang="el-GR" sz="2800" u="sng" dirty="0"/>
              <a:t>Αδριατική θάλασσα</a:t>
            </a:r>
            <a:r>
              <a:rPr lang="el-GR" sz="2800" dirty="0"/>
              <a:t>, </a:t>
            </a:r>
          </a:p>
          <a:p>
            <a:pPr marL="0" indent="0">
              <a:buNone/>
            </a:pPr>
            <a:r>
              <a:rPr lang="el-GR" sz="2800" u="sng" dirty="0"/>
              <a:t>Ιόνιο Πέλαγος</a:t>
            </a:r>
            <a:r>
              <a:rPr lang="el-GR" sz="2800" dirty="0"/>
              <a:t>,</a:t>
            </a:r>
          </a:p>
          <a:p>
            <a:pPr marL="0" indent="0">
              <a:buNone/>
            </a:pPr>
            <a:r>
              <a:rPr lang="el-GR" sz="2800" u="sng" dirty="0"/>
              <a:t>Τυρρηνικό Πέλαγος</a:t>
            </a:r>
          </a:p>
          <a:p>
            <a:pPr marL="0" indent="0">
              <a:buNone/>
            </a:pPr>
            <a:r>
              <a:rPr lang="el-GR" sz="2000" dirty="0"/>
              <a:t>Συμπεριλαμβανομένων των νησιών, η Ιταλία έχει ακτογραμμή 7.600 χλμ. Στην Αδριατική Θάλασσα, το Ιόνιο Πέλαγος, την </a:t>
            </a:r>
            <a:r>
              <a:rPr lang="el-GR" sz="2000" dirty="0" err="1"/>
              <a:t>Τυρρρηνική</a:t>
            </a:r>
            <a:r>
              <a:rPr lang="el-GR" sz="2000" dirty="0"/>
              <a:t> Θάλασσα, τη </a:t>
            </a:r>
            <a:r>
              <a:rPr lang="el-GR" sz="2000" dirty="0" err="1"/>
              <a:t>Λιγουρική</a:t>
            </a:r>
            <a:r>
              <a:rPr lang="el-GR" sz="2000" dirty="0"/>
              <a:t> Θάλασσα τη Θάλασσα της Σαρδηνίας και τα Στενά της Σικελίας.</a:t>
            </a:r>
            <a:endParaRPr lang="el-GR" sz="2800" u="sng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11992" b="1199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50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400" dirty="0"/>
              <a:t>Ιταλία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10</a:t>
            </a:fld>
            <a:endParaRPr lang="en-ZA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11992" b="1199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Content Placeholder 5"/>
          <p:cNvSpPr txBox="1">
            <a:spLocks/>
          </p:cNvSpPr>
          <p:nvPr/>
        </p:nvSpPr>
        <p:spPr>
          <a:xfrm>
            <a:off x="6183436" y="1120462"/>
            <a:ext cx="2702899" cy="413026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sz="2800" dirty="0"/>
              <a:t>Τα </a:t>
            </a:r>
            <a:r>
              <a:rPr lang="el-GR" sz="2800" b="1" dirty="0" err="1"/>
              <a:t>Απέννινα</a:t>
            </a:r>
            <a:r>
              <a:rPr lang="el-GR" sz="2800" b="1" dirty="0"/>
              <a:t> όρη </a:t>
            </a:r>
            <a:r>
              <a:rPr lang="el-GR" sz="2800" dirty="0"/>
              <a:t>διαμορφώνουν τη ραχοκοκαλιά της χερσονήσου και φτάνουν ως τα βόρεια όπου ενώνονται με τις Άλπεις.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2800" dirty="0"/>
              <a:t>Εκεί βρίσκεται η μεγάλη πεδιάδα του Πάδου</a:t>
            </a:r>
          </a:p>
        </p:txBody>
      </p:sp>
      <p:pic>
        <p:nvPicPr>
          <p:cNvPr id="2050" name="Picture 2" descr="Image result for Î±ÏÎµÎ½Î½Î¹Î½Î± Î¿ÏÎ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184" y="84245"/>
            <a:ext cx="3581462" cy="401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147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400" dirty="0"/>
              <a:t>Ιταλία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50" y="0"/>
            <a:ext cx="2095500" cy="11811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11</a:t>
            </a:fld>
            <a:endParaRPr lang="en-ZA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11992" b="1199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Content Placeholder 5"/>
          <p:cNvSpPr txBox="1">
            <a:spLocks/>
          </p:cNvSpPr>
          <p:nvPr/>
        </p:nvSpPr>
        <p:spPr>
          <a:xfrm>
            <a:off x="6209193" y="332226"/>
            <a:ext cx="3617387" cy="644111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sz="2400" dirty="0"/>
              <a:t>Υψηλότερο σημείο: </a:t>
            </a:r>
            <a:r>
              <a:rPr lang="el-GR" sz="2400" b="1" dirty="0"/>
              <a:t>Λευκό Όρος </a:t>
            </a:r>
            <a:r>
              <a:rPr lang="el-GR" sz="2400" dirty="0"/>
              <a:t>4.808 μ.</a:t>
            </a:r>
          </a:p>
          <a:p>
            <a:pPr marL="0" indent="0">
              <a:buNone/>
            </a:pPr>
            <a:r>
              <a:rPr lang="el-GR" sz="2400" dirty="0"/>
              <a:t>(γαλλ. </a:t>
            </a:r>
            <a:r>
              <a:rPr lang="el-GR" sz="2400" i="1" dirty="0" err="1"/>
              <a:t>Mont</a:t>
            </a:r>
            <a:r>
              <a:rPr lang="el-GR" sz="2400" i="1" dirty="0"/>
              <a:t> </a:t>
            </a:r>
            <a:r>
              <a:rPr lang="el-GR" sz="2400" i="1" dirty="0" err="1"/>
              <a:t>Blanc</a:t>
            </a:r>
            <a:r>
              <a:rPr lang="el-GR" sz="2400" dirty="0"/>
              <a:t>, ιταλ. </a:t>
            </a:r>
            <a:r>
              <a:rPr lang="el-GR" sz="2400" i="1" dirty="0"/>
              <a:t>Monte </a:t>
            </a:r>
            <a:r>
              <a:rPr lang="el-GR" sz="2400" i="1" dirty="0" err="1"/>
              <a:t>Bianco</a:t>
            </a:r>
            <a:r>
              <a:rPr lang="el-GR" sz="2400" dirty="0"/>
              <a:t>) είναι μεγάλος ορεινός όγκος των Δυτικών </a:t>
            </a:r>
            <a:r>
              <a:rPr lang="el-GR" sz="2400" dirty="0" err="1"/>
              <a:t>Άλπεων</a:t>
            </a:r>
            <a:r>
              <a:rPr lang="el-GR" sz="2400" dirty="0"/>
              <a:t>.</a:t>
            </a:r>
          </a:p>
          <a:p>
            <a:pPr marL="0" indent="0">
              <a:buNone/>
            </a:pPr>
            <a:r>
              <a:rPr lang="el-GR" sz="2400" dirty="0"/>
              <a:t> Περιλαμβάνει την τρίτη ψηλότερη κορυφή της Ευρώπης με ύψος 4.808 μ.</a:t>
            </a:r>
          </a:p>
          <a:p>
            <a:pPr marL="0" indent="0">
              <a:buNone/>
            </a:pPr>
            <a:r>
              <a:rPr lang="el-GR" sz="2400" dirty="0"/>
              <a:t>Η κορυφή αποτελεί το σύνορο μεταξύ Γαλλίας και Ιταλίας, ενώ ολόκληρο το όρος βρίσκεται στα σύνορα 3 κρατών: </a:t>
            </a:r>
          </a:p>
          <a:p>
            <a:pPr marL="0" indent="0">
              <a:buNone/>
            </a:pPr>
            <a:r>
              <a:rPr lang="el-GR" sz="2400" dirty="0"/>
              <a:t>της Γαλλίας, </a:t>
            </a:r>
          </a:p>
          <a:p>
            <a:pPr marL="0" indent="0">
              <a:buNone/>
            </a:pPr>
            <a:r>
              <a:rPr lang="el-GR" sz="2400" dirty="0"/>
              <a:t>της Ελβετίας και </a:t>
            </a:r>
          </a:p>
          <a:p>
            <a:pPr marL="0" indent="0">
              <a:buNone/>
            </a:pPr>
            <a:r>
              <a:rPr lang="el-GR" sz="2400" dirty="0"/>
              <a:t>της Ιταλίας.)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0" y="1964658"/>
            <a:ext cx="266700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52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400" dirty="0"/>
              <a:t>Ιταλία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12</a:t>
            </a:fld>
            <a:endParaRPr lang="en-ZA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11992" b="1199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Content Placeholder 5"/>
          <p:cNvSpPr txBox="1">
            <a:spLocks/>
          </p:cNvSpPr>
          <p:nvPr/>
        </p:nvSpPr>
        <p:spPr>
          <a:xfrm>
            <a:off x="6257994" y="2830444"/>
            <a:ext cx="5330278" cy="354074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400" dirty="0"/>
              <a:t>Ηφαίστεια:</a:t>
            </a:r>
          </a:p>
          <a:p>
            <a:r>
              <a:rPr lang="el-GR" sz="2400" dirty="0"/>
              <a:t> Βεζούβιος (κοντά στη Νάπολη) ενεργό</a:t>
            </a:r>
          </a:p>
          <a:p>
            <a:r>
              <a:rPr lang="el-GR" sz="2400" dirty="0"/>
              <a:t>Το </a:t>
            </a:r>
            <a:r>
              <a:rPr lang="el-GR" sz="2400" dirty="0" err="1"/>
              <a:t>Βουλκάνο</a:t>
            </a:r>
            <a:r>
              <a:rPr lang="el-GR" sz="2400" dirty="0"/>
              <a:t> και το </a:t>
            </a:r>
            <a:r>
              <a:rPr lang="el-GR" sz="2400" dirty="0" err="1"/>
              <a:t>Στρόμπολι</a:t>
            </a:r>
            <a:r>
              <a:rPr lang="el-GR" sz="2400" dirty="0"/>
              <a:t> (κοντά στη Νάπολη) </a:t>
            </a:r>
          </a:p>
          <a:p>
            <a:r>
              <a:rPr lang="el-GR" sz="2400" dirty="0"/>
              <a:t>Η Αίτνα (Σικελία) το μεγαλύτερο και ψηλότερο ενεργό ηφαίστειο της Ευρώπης- 3φορές πιο μεγάλο από τον Βεζούβιο)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94" y="798490"/>
            <a:ext cx="2705100" cy="1695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5037" y="1449342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823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000" y="3566975"/>
            <a:ext cx="6012000" cy="743768"/>
          </a:xfrm>
        </p:spPr>
        <p:txBody>
          <a:bodyPr/>
          <a:lstStyle/>
          <a:p>
            <a:r>
              <a:rPr lang="el-GR" sz="4400" dirty="0"/>
              <a:t>Ιταλία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540" y="4359817"/>
            <a:ext cx="6012000" cy="2498183"/>
          </a:xfrm>
        </p:spPr>
        <p:txBody>
          <a:bodyPr/>
          <a:lstStyle/>
          <a:p>
            <a:r>
              <a:rPr lang="el-GR" sz="2400" dirty="0"/>
              <a:t>Τα μεγαλύτερα νησιά που ανήκουν στην Ιταλία είναι η </a:t>
            </a:r>
            <a:r>
              <a:rPr lang="el-GR" sz="2400" b="1" dirty="0"/>
              <a:t>Σικελία</a:t>
            </a:r>
            <a:r>
              <a:rPr lang="el-GR" sz="2400" dirty="0"/>
              <a:t> (25.708 χλμ2), η </a:t>
            </a:r>
            <a:r>
              <a:rPr lang="el-GR" sz="2400" b="1" dirty="0"/>
              <a:t>Σαρδηνία</a:t>
            </a:r>
            <a:r>
              <a:rPr lang="el-GR" sz="2400" dirty="0"/>
              <a:t> (24.090 χλμ2) και το </a:t>
            </a:r>
            <a:r>
              <a:rPr lang="el-GR" sz="2400" b="1" dirty="0"/>
              <a:t>νησί Έλβα</a:t>
            </a:r>
            <a:r>
              <a:rPr lang="el-GR" sz="2400" dirty="0"/>
              <a:t> (224 χλμ2), το μεγαλύτερο στη </a:t>
            </a:r>
            <a:r>
              <a:rPr lang="el-GR" sz="2400" dirty="0" err="1"/>
              <a:t>Τοσκανικό</a:t>
            </a:r>
            <a:r>
              <a:rPr lang="el-GR" sz="2400" dirty="0"/>
              <a:t> Αρχιπέλαγος. Ανάμεσα σε Σικελία και Τυνησία υπάρχει και η </a:t>
            </a:r>
            <a:r>
              <a:rPr lang="el-GR" sz="2400" dirty="0" err="1"/>
              <a:t>Λαμπεντούζα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13</a:t>
            </a:fld>
            <a:endParaRPr lang="en-ZA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11992" b="1199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Content Placeholder 5"/>
          <p:cNvSpPr txBox="1">
            <a:spLocks/>
          </p:cNvSpPr>
          <p:nvPr/>
        </p:nvSpPr>
        <p:spPr>
          <a:xfrm>
            <a:off x="6260709" y="360608"/>
            <a:ext cx="5330278" cy="641273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sz="24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265" y="-84657"/>
            <a:ext cx="5459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30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000" y="3566975"/>
            <a:ext cx="6012000" cy="1409700"/>
          </a:xfrm>
        </p:spPr>
        <p:txBody>
          <a:bodyPr/>
          <a:lstStyle/>
          <a:p>
            <a:r>
              <a:rPr lang="el-GR" sz="4400"/>
              <a:t>Ιταλία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2400"/>
              <a:t>Λιμάνια: </a:t>
            </a:r>
            <a:r>
              <a:rPr lang="en-US" sz="2400"/>
              <a:t>Trieste</a:t>
            </a:r>
            <a:r>
              <a:rPr lang="en-US" sz="2400" dirty="0"/>
              <a:t>, Ancona, </a:t>
            </a:r>
            <a:r>
              <a:rPr lang="en-US" sz="2400" dirty="0" err="1"/>
              <a:t>Brindisi</a:t>
            </a:r>
            <a:r>
              <a:rPr lang="en-US" sz="2400" dirty="0"/>
              <a:t>, Otranto, Taranto, Napoli, Genova, </a:t>
            </a:r>
            <a:r>
              <a:rPr lang="en-US" sz="2400" dirty="0" err="1"/>
              <a:t>Venezia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14</a:t>
            </a:fld>
            <a:endParaRPr lang="en-ZA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11992" b="1199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Content Placeholder 5"/>
          <p:cNvSpPr txBox="1">
            <a:spLocks/>
          </p:cNvSpPr>
          <p:nvPr/>
        </p:nvSpPr>
        <p:spPr>
          <a:xfrm>
            <a:off x="6260709" y="360608"/>
            <a:ext cx="5330278" cy="641273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sz="2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092" y="444994"/>
            <a:ext cx="5572604" cy="540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61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cxnSp>
        <p:nvCxnSpPr>
          <p:cNvPr id="75" name="Straight Connector 74" descr="First divider line on slide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 descr="Second divider line on slide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15</a:t>
            </a:fld>
            <a:endParaRPr lang="en-ZA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33359" y="1149596"/>
            <a:ext cx="7173532" cy="52911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0070C0"/>
                </a:solidFill>
              </a:rPr>
              <a:t>Θρησκεία</a:t>
            </a:r>
            <a:r>
              <a:rPr lang="el-GR" sz="2400" dirty="0">
                <a:solidFill>
                  <a:srgbClr val="0070C0"/>
                </a:solidFill>
              </a:rPr>
              <a:t>:</a:t>
            </a: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Καθολικισμός: πλειοψηφία 85%</a:t>
            </a: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Κοινότητες Προτεσταντών, Εβραίων, Μουσουλμάνων, Μαρτύρων του Ιεχωβά, Μορμόνοι.</a:t>
            </a:r>
          </a:p>
          <a:p>
            <a:pPr algn="ctr"/>
            <a:endParaRPr lang="el-GR" sz="2400" dirty="0">
              <a:solidFill>
                <a:srgbClr val="0070C0"/>
              </a:solidFill>
            </a:endParaRP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Το </a:t>
            </a:r>
            <a:r>
              <a:rPr lang="el-GR" sz="2400" b="1" dirty="0">
                <a:solidFill>
                  <a:srgbClr val="0070C0"/>
                </a:solidFill>
              </a:rPr>
              <a:t>Προσδόκιμο ζωής </a:t>
            </a:r>
            <a:r>
              <a:rPr lang="el-GR" sz="2400" dirty="0">
                <a:solidFill>
                  <a:srgbClr val="0070C0"/>
                </a:solidFill>
              </a:rPr>
              <a:t>στο σύνολο του πληθυσμού, σύμφωνα με εκτιμήσεις του 2015: 82,12 χρόνια (79,48 χρόνια για τους άντρες, 84,92 για τις γυναίκες)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25"/>
          </p:nvPr>
        </p:nvPicPr>
        <p:blipFill>
          <a:blip r:embed="rId2"/>
          <a:srcRect l="3745" r="374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663" y="551110"/>
            <a:ext cx="2466975" cy="18478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050" y="5157460"/>
            <a:ext cx="2609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64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cxnSp>
        <p:nvCxnSpPr>
          <p:cNvPr id="75" name="Straight Connector 74" descr="First divider line on slide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 descr="Second divider line on slide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16</a:t>
            </a:fld>
            <a:endParaRPr lang="en-ZA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80106" y="1080000"/>
            <a:ext cx="7173532" cy="52911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0070C0"/>
                </a:solidFill>
              </a:rPr>
              <a:t>Ποδόσφαιρο: </a:t>
            </a: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4 φορές κέρδισαν το Παγκόσμιο Κύπελο Ποδοσφαίρου: </a:t>
            </a: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1934</a:t>
            </a: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1938</a:t>
            </a: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1982</a:t>
            </a:r>
          </a:p>
          <a:p>
            <a:pPr algn="ctr"/>
            <a:r>
              <a:rPr lang="el-GR" sz="2400" dirty="0">
                <a:solidFill>
                  <a:srgbClr val="0070C0"/>
                </a:solidFill>
              </a:rPr>
              <a:t>2006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25"/>
          </p:nvPr>
        </p:nvPicPr>
        <p:blipFill>
          <a:blip r:embed="rId2"/>
          <a:srcRect l="25347" r="2534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37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Παραγωγή</a:t>
            </a:r>
            <a:endParaRPr lang="en-ZA" dirty="0"/>
          </a:p>
        </p:txBody>
      </p:sp>
      <p:cxnSp>
        <p:nvCxnSpPr>
          <p:cNvPr id="75" name="Straight Connector 74" descr="First divider line on slide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 descr="Second divider line on slide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17</a:t>
            </a:fld>
            <a:endParaRPr lang="en-ZA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80106" y="1080000"/>
            <a:ext cx="7173532" cy="52911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0070C0"/>
                </a:solidFill>
              </a:rPr>
              <a:t>Κρασί, παγωτά, τυροκομικά προϊόντα (</a:t>
            </a:r>
            <a:r>
              <a:rPr lang="el-GR" sz="2400" b="1" dirty="0" err="1">
                <a:solidFill>
                  <a:srgbClr val="0070C0"/>
                </a:solidFill>
              </a:rPr>
              <a:t>πεκορίνο</a:t>
            </a:r>
            <a:r>
              <a:rPr lang="el-GR" sz="2400" b="1" dirty="0">
                <a:solidFill>
                  <a:srgbClr val="0070C0"/>
                </a:solidFill>
              </a:rPr>
              <a:t>, παρμεζάνα, </a:t>
            </a:r>
            <a:r>
              <a:rPr lang="el-GR" sz="2400" b="1" dirty="0" err="1">
                <a:solidFill>
                  <a:srgbClr val="0070C0"/>
                </a:solidFill>
              </a:rPr>
              <a:t>μοτσαρέλα</a:t>
            </a:r>
            <a:r>
              <a:rPr lang="el-GR" sz="2400" b="1" dirty="0">
                <a:solidFill>
                  <a:srgbClr val="0070C0"/>
                </a:solidFill>
              </a:rPr>
              <a:t>, </a:t>
            </a:r>
            <a:r>
              <a:rPr lang="el-GR" sz="2400" b="1" dirty="0" err="1">
                <a:solidFill>
                  <a:srgbClr val="0070C0"/>
                </a:solidFill>
              </a:rPr>
              <a:t>ρικότα</a:t>
            </a:r>
            <a:r>
              <a:rPr lang="el-GR" sz="2400" b="1" dirty="0">
                <a:solidFill>
                  <a:srgbClr val="0070C0"/>
                </a:solidFill>
              </a:rPr>
              <a:t>)</a:t>
            </a:r>
            <a:r>
              <a:rPr lang="el-GR" sz="2400" dirty="0">
                <a:solidFill>
                  <a:srgbClr val="0070C0"/>
                </a:solidFill>
              </a:rPr>
              <a:t>,</a:t>
            </a: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εξαγωγή πετρελαίου, </a:t>
            </a: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Βιομηχανία: παραγωγή μηχανών, αεροπλάνων (</a:t>
            </a:r>
            <a:r>
              <a:rPr lang="it-IT" sz="2400" b="1" dirty="0">
                <a:solidFill>
                  <a:srgbClr val="0070C0"/>
                </a:solidFill>
              </a:rPr>
              <a:t>Leonardo</a:t>
            </a:r>
            <a:r>
              <a:rPr lang="en-US" sz="2400" b="1" dirty="0">
                <a:solidFill>
                  <a:srgbClr val="0070C0"/>
                </a:solidFill>
              </a:rPr>
              <a:t>)</a:t>
            </a:r>
            <a:r>
              <a:rPr lang="el-GR" sz="2400" b="1" dirty="0">
                <a:solidFill>
                  <a:srgbClr val="0070C0"/>
                </a:solidFill>
              </a:rPr>
              <a:t>, πλοίων (</a:t>
            </a:r>
            <a:r>
              <a:rPr lang="it-IT" sz="2400" b="1" dirty="0">
                <a:solidFill>
                  <a:srgbClr val="0070C0"/>
                </a:solidFill>
              </a:rPr>
              <a:t>Fincantieri</a:t>
            </a:r>
            <a:r>
              <a:rPr lang="en-US" sz="2400" b="1" dirty="0">
                <a:solidFill>
                  <a:srgbClr val="0070C0"/>
                </a:solidFill>
              </a:rPr>
              <a:t>)</a:t>
            </a:r>
            <a:r>
              <a:rPr lang="el-GR" sz="2400" b="1" dirty="0">
                <a:solidFill>
                  <a:srgbClr val="0070C0"/>
                </a:solidFill>
              </a:rPr>
              <a:t> και αμαξιών (</a:t>
            </a:r>
            <a:r>
              <a:rPr lang="en-US" sz="2400" b="1" dirty="0">
                <a:solidFill>
                  <a:srgbClr val="0070C0"/>
                </a:solidFill>
              </a:rPr>
              <a:t>Fiat= Alfa Romeo, Iveco, Lancia, Maserati, Ferrari, </a:t>
            </a:r>
            <a:r>
              <a:rPr lang="en-US" sz="2400" b="1" dirty="0" err="1">
                <a:solidFill>
                  <a:srgbClr val="0070C0"/>
                </a:solidFill>
              </a:rPr>
              <a:t>Piaggio</a:t>
            </a:r>
            <a:r>
              <a:rPr lang="en-US" sz="2400" b="1" dirty="0">
                <a:solidFill>
                  <a:srgbClr val="0070C0"/>
                </a:solidFill>
              </a:rPr>
              <a:t>, Pirelli)</a:t>
            </a:r>
            <a:r>
              <a:rPr lang="el-GR" sz="2400" b="1" dirty="0">
                <a:solidFill>
                  <a:srgbClr val="0070C0"/>
                </a:solidFill>
              </a:rPr>
              <a:t>,</a:t>
            </a: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Φαρμακοβιομηχανίες, ρούχα, αξεσουάρ, γυαλιά, τρόφιμα (</a:t>
            </a:r>
            <a:r>
              <a:rPr lang="en-US" sz="2400" b="1" dirty="0">
                <a:solidFill>
                  <a:srgbClr val="0070C0"/>
                </a:solidFill>
              </a:rPr>
              <a:t>Barilla, Campari, Lavazza, </a:t>
            </a:r>
            <a:r>
              <a:rPr lang="en-US" sz="2400" b="1" dirty="0" err="1">
                <a:solidFill>
                  <a:srgbClr val="0070C0"/>
                </a:solidFill>
              </a:rPr>
              <a:t>Parmala</a:t>
            </a:r>
            <a:r>
              <a:rPr lang="en-US" sz="2400" b="1" dirty="0">
                <a:solidFill>
                  <a:srgbClr val="0070C0"/>
                </a:solidFill>
              </a:rPr>
              <a:t>, Ferrero),</a:t>
            </a:r>
          </a:p>
          <a:p>
            <a:pPr algn="ctr"/>
            <a:r>
              <a:rPr lang="el-GR" sz="2400" b="1" dirty="0">
                <a:solidFill>
                  <a:srgbClr val="0070C0"/>
                </a:solidFill>
              </a:rPr>
              <a:t>τράπεζες, τουρισμός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444" y="174718"/>
            <a:ext cx="3695700" cy="12382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4" y="5423033"/>
            <a:ext cx="1855018" cy="1342077"/>
          </a:xfrm>
          <a:prstGeom prst="rect">
            <a:avLst/>
          </a:prstGeo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25"/>
          </p:nvPr>
        </p:nvPicPr>
        <p:blipFill>
          <a:blip r:embed="rId4"/>
          <a:srcRect l="24667" r="24667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064" y="5405491"/>
            <a:ext cx="2293514" cy="135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52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 descr="Top left image">
            <a:extLst>
              <a:ext uri="{FF2B5EF4-FFF2-40B4-BE49-F238E27FC236}">
                <a16:creationId xmlns:a16="http://schemas.microsoft.com/office/drawing/2014/main" id="{09D613E8-8848-4CCA-946C-52A183E91F7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00" y="86714"/>
            <a:ext cx="6009285" cy="389057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433CBA-6B58-475A-BAF2-04998BA4A5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Η Ιταλία της καρδιάς μας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2706-50AC-4B17-A704-143D94A799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3A50-2819-40D9-A42F-D84F47928C94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l-GR" sz="3200" dirty="0"/>
              <a:t>Ας αφεθούμε σε ένα μαγικό ταξίδι και ας ανακαλύψουμε έναν τόπο κι έναν πολιτισμό που θα μας μαγέψει….</a:t>
            </a:r>
          </a:p>
          <a:p>
            <a:pPr algn="ctr"/>
            <a:endParaRPr lang="ru-RU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D249B8-A654-41FD-9724-45A3A5EE13F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18</a:t>
            </a:fld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970" y="5143092"/>
            <a:ext cx="3028950" cy="1514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03" y="5093234"/>
            <a:ext cx="3028950" cy="1514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8325" y="2031999"/>
            <a:ext cx="3276600" cy="14001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2047" y="144690"/>
            <a:ext cx="2590800" cy="1762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3325" y="132145"/>
            <a:ext cx="2466975" cy="177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5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 descr="arial view of ocean and land near the ocean">
            <a:extLst>
              <a:ext uri="{FF2B5EF4-FFF2-40B4-BE49-F238E27FC236}">
                <a16:creationId xmlns:a16="http://schemas.microsoft.com/office/drawing/2014/main" id="{7DD607C7-7CF7-4A0F-BFF7-6F3C46205E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" r="11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BDC24D3-EEF0-4B69-A174-E4DFF78848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6000" dirty="0"/>
              <a:t>Grazie a </a:t>
            </a:r>
            <a:r>
              <a:rPr lang="en-ZA" sz="6000" dirty="0" err="1"/>
              <a:t>tutti</a:t>
            </a:r>
            <a:r>
              <a:rPr lang="en-ZA" sz="6000" dirty="0"/>
              <a:t>!</a:t>
            </a:r>
          </a:p>
        </p:txBody>
      </p:sp>
      <p:cxnSp>
        <p:nvCxnSpPr>
          <p:cNvPr id="5" name="Straight Connector 4" descr="Divider line">
            <a:extLst>
              <a:ext uri="{FF2B5EF4-FFF2-40B4-BE49-F238E27FC236}">
                <a16:creationId xmlns:a16="http://schemas.microsoft.com/office/drawing/2014/main" id="{FE07C9EC-5158-440C-995A-EAC50D3E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429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at Pitch Decks - Environment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nvironment Pitch Deck_02_SB - v5" id="{F63FE430-5644-4F05-849D-C9CB6428E269}" vid="{60A773A0-1B43-4916-B129-DBAB878CC7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2DC042-4EA3-46C1-9734-DD129AB95369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sharepoint/v3"/>
    <ds:schemaRef ds:uri="http://schemas.openxmlformats.org/package/2006/metadata/core-properties"/>
    <ds:schemaRef ds:uri="6dc4bcd6-49db-4c07-9060-8acfc67cef9f"/>
    <ds:schemaRef ds:uri="http://purl.org/dc/terms/"/>
    <ds:schemaRef ds:uri="http://schemas.microsoft.com/office/infopath/2007/PartnerControls"/>
    <ds:schemaRef ds:uri="fb0879af-3eba-417a-a55a-ffe6dcd6ca7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1F002D0-04DD-4C91-8A7F-B6785BDED0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63763D-4CF4-47FA-AEFD-CB6B011C2E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Green pitch deck</Template>
  <TotalTime>0</TotalTime>
  <Words>713</Words>
  <Application>Microsoft Office PowerPoint</Application>
  <PresentationFormat>Widescreen</PresentationFormat>
  <Paragraphs>105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Rockwell</vt:lpstr>
      <vt:lpstr>Times New Roman</vt:lpstr>
      <vt:lpstr>Office Theme</vt:lpstr>
      <vt:lpstr>Ιταλία; Πόσο καλά τη γνωρίζουμε;</vt:lpstr>
      <vt:lpstr>Italia:  Informazioni Generali</vt:lpstr>
      <vt:lpstr>PowerPoint Presentation</vt:lpstr>
      <vt:lpstr>Ανεξάρτητες Χώρες (σε ιταλικό έδαφος)</vt:lpstr>
      <vt:lpstr>Ανεξάρτητες Χώρες (σε ιταλικό έδαφος)</vt:lpstr>
      <vt:lpstr>Ιταλική Γλώσσα</vt:lpstr>
      <vt:lpstr>Ιταλία</vt:lpstr>
      <vt:lpstr>Ιταλία</vt:lpstr>
      <vt:lpstr>Ιταλία</vt:lpstr>
      <vt:lpstr>Ιταλία</vt:lpstr>
      <vt:lpstr>Ιταλία</vt:lpstr>
      <vt:lpstr>Ιταλία</vt:lpstr>
      <vt:lpstr>Ιταλία</vt:lpstr>
      <vt:lpstr>Ιταλία</vt:lpstr>
      <vt:lpstr>PowerPoint Presentation</vt:lpstr>
      <vt:lpstr>PowerPoint Presentation</vt:lpstr>
      <vt:lpstr>Παραγωγή</vt:lpstr>
      <vt:lpstr>Η Ιταλία της καρδιάς μας</vt:lpstr>
      <vt:lpstr>Grazie a tutti!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2018-10-03T20:05:55Z</dcterms:created>
  <dcterms:modified xsi:type="dcterms:W3CDTF">2023-10-02T18:30:16Z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