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6" r:id="rId10"/>
    <p:sldId id="273" r:id="rId11"/>
    <p:sldId id="274" r:id="rId12"/>
    <p:sldId id="275" r:id="rId13"/>
    <p:sldId id="276" r:id="rId14"/>
    <p:sldId id="278" r:id="rId15"/>
    <p:sldId id="268" r:id="rId16"/>
    <p:sldId id="270" r:id="rId17"/>
    <p:sldId id="279"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4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Στυλ κύριου τίτλου</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Στυλ κύριου τίτλου</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9/23/2026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Στυλ κύριου τίτλου</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Στυλ κύριου τίτλου</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de-DE" sz="3600" dirty="0"/>
              <a:t>NATIONALE UND KAPODISTRIAS UNIVERSITÄT ATHEN</a:t>
            </a:r>
            <a:endParaRPr lang="el-GR" sz="3600" dirty="0"/>
          </a:p>
        </p:txBody>
      </p:sp>
      <p:sp>
        <p:nvSpPr>
          <p:cNvPr id="3" name="Υπότιτλος 2"/>
          <p:cNvSpPr>
            <a:spLocks noGrp="1"/>
          </p:cNvSpPr>
          <p:nvPr>
            <p:ph type="subTitle" idx="1"/>
          </p:nvPr>
        </p:nvSpPr>
        <p:spPr/>
        <p:txBody>
          <a:bodyPr>
            <a:normAutofit/>
          </a:bodyPr>
          <a:lstStyle/>
          <a:p>
            <a:r>
              <a:rPr lang="de-DE" sz="2400" dirty="0"/>
              <a:t>Aglaia </a:t>
            </a:r>
            <a:r>
              <a:rPr lang="de-DE" sz="2400" dirty="0" err="1"/>
              <a:t>Blioumi</a:t>
            </a:r>
            <a:endParaRPr lang="el-GR" sz="2400" dirty="0"/>
          </a:p>
        </p:txBody>
      </p:sp>
    </p:spTree>
    <p:extLst>
      <p:ext uri="{BB962C8B-B14F-4D97-AF65-F5344CB8AC3E}">
        <p14:creationId xmlns:p14="http://schemas.microsoft.com/office/powerpoint/2010/main" val="552742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3500" y="1663700"/>
            <a:ext cx="5295899" cy="3009106"/>
          </a:xfrm>
        </p:spPr>
      </p:pic>
    </p:spTree>
    <p:extLst>
      <p:ext uri="{BB962C8B-B14F-4D97-AF65-F5344CB8AC3E}">
        <p14:creationId xmlns:p14="http://schemas.microsoft.com/office/powerpoint/2010/main" val="3716098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1" y="736600"/>
            <a:ext cx="8724900" cy="5305425"/>
          </a:xfrm>
        </p:spPr>
      </p:pic>
    </p:spTree>
    <p:extLst>
      <p:ext uri="{BB962C8B-B14F-4D97-AF65-F5344CB8AC3E}">
        <p14:creationId xmlns:p14="http://schemas.microsoft.com/office/powerpoint/2010/main" val="3258457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9647" y="431800"/>
            <a:ext cx="7949953" cy="5610225"/>
          </a:xfrm>
        </p:spPr>
      </p:pic>
    </p:spTree>
    <p:extLst>
      <p:ext uri="{BB962C8B-B14F-4D97-AF65-F5344CB8AC3E}">
        <p14:creationId xmlns:p14="http://schemas.microsoft.com/office/powerpoint/2010/main" val="267143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101" y="546100"/>
            <a:ext cx="9817100" cy="5495925"/>
          </a:xfrm>
        </p:spPr>
      </p:pic>
    </p:spTree>
    <p:extLst>
      <p:ext uri="{BB962C8B-B14F-4D97-AF65-F5344CB8AC3E}">
        <p14:creationId xmlns:p14="http://schemas.microsoft.com/office/powerpoint/2010/main" val="442836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501" y="457200"/>
            <a:ext cx="8877300" cy="5584825"/>
          </a:xfrm>
        </p:spPr>
      </p:pic>
    </p:spTree>
    <p:extLst>
      <p:ext uri="{BB962C8B-B14F-4D97-AF65-F5344CB8AC3E}">
        <p14:creationId xmlns:p14="http://schemas.microsoft.com/office/powerpoint/2010/main" val="22073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77334" y="584201"/>
            <a:ext cx="8596668" cy="5457162"/>
          </a:xfrm>
        </p:spPr>
        <p:txBody>
          <a:bodyPr/>
          <a:lstStyle/>
          <a:p>
            <a:endParaRPr lang="el-GR" dirty="0"/>
          </a:p>
          <a:p>
            <a:endParaRPr lang="el-GR" dirty="0"/>
          </a:p>
          <a:p>
            <a:endParaRPr lang="el-GR" dirty="0"/>
          </a:p>
          <a:p>
            <a:endParaRPr lang="el-GR" dirty="0"/>
          </a:p>
        </p:txBody>
      </p:sp>
      <p:graphicFrame>
        <p:nvGraphicFramePr>
          <p:cNvPr id="4" name="Πίνακας 3"/>
          <p:cNvGraphicFramePr>
            <a:graphicFrameLocks noGrp="1"/>
          </p:cNvGraphicFramePr>
          <p:nvPr>
            <p:extLst>
              <p:ext uri="{D42A27DB-BD31-4B8C-83A1-F6EECF244321}">
                <p14:modId xmlns:p14="http://schemas.microsoft.com/office/powerpoint/2010/main" val="1574225918"/>
              </p:ext>
            </p:extLst>
          </p:nvPr>
        </p:nvGraphicFramePr>
        <p:xfrm>
          <a:off x="1676400" y="2044700"/>
          <a:ext cx="8128000" cy="3095020"/>
        </p:xfrm>
        <a:graphic>
          <a:graphicData uri="http://schemas.openxmlformats.org/drawingml/2006/table">
            <a:tbl>
              <a:tblPr firstRow="1" firstCol="1" bandRow="1">
                <a:tableStyleId>{5C22544A-7EE6-4342-B048-85BDC9FD1C3A}</a:tableStyleId>
              </a:tblPr>
              <a:tblGrid>
                <a:gridCol w="8128000">
                  <a:extLst>
                    <a:ext uri="{9D8B030D-6E8A-4147-A177-3AD203B41FA5}">
                      <a16:colId xmlns:a16="http://schemas.microsoft.com/office/drawing/2014/main" val="20000"/>
                    </a:ext>
                  </a:extLst>
                </a:gridCol>
              </a:tblGrid>
              <a:tr h="552261">
                <a:tc>
                  <a:txBody>
                    <a:bodyPr/>
                    <a:lstStyle/>
                    <a:p>
                      <a:pPr algn="just">
                        <a:lnSpc>
                          <a:spcPct val="150000"/>
                        </a:lnSpc>
                        <a:spcAft>
                          <a:spcPts val="0"/>
                        </a:spcAft>
                      </a:pPr>
                      <a:r>
                        <a:rPr lang="de-DE" sz="3200" dirty="0">
                          <a:effectLst/>
                        </a:rPr>
                        <a:t>Fremd   vs.               Eigen</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181750">
                <a:tc>
                  <a:txBody>
                    <a:bodyPr/>
                    <a:lstStyle/>
                    <a:p>
                      <a:pPr algn="just">
                        <a:lnSpc>
                          <a:spcPct val="150000"/>
                        </a:lnSpc>
                        <a:spcAft>
                          <a:spcPts val="0"/>
                        </a:spcAft>
                      </a:pPr>
                      <a:r>
                        <a:rPr lang="de-DE" sz="3200" dirty="0">
                          <a:effectLst/>
                        </a:rPr>
                        <a:t>- (entwertet)     + (aufgewertet)</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181750">
                <a:tc>
                  <a:txBody>
                    <a:bodyPr/>
                    <a:lstStyle/>
                    <a:p>
                      <a:pPr algn="just">
                        <a:lnSpc>
                          <a:spcPct val="150000"/>
                        </a:lnSpc>
                        <a:spcAft>
                          <a:spcPts val="0"/>
                        </a:spcAft>
                      </a:pPr>
                      <a:r>
                        <a:rPr lang="de-DE" sz="3200" dirty="0">
                          <a:effectLst/>
                        </a:rPr>
                        <a:t>+ (aufgewertet) - (entwertet)       </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3795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Θέση περιεχομένου 4" descr="C:\Users\Αγλαία\Documents\Vortraege\focus-aphrodit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87689" y="476672"/>
            <a:ext cx="4639965" cy="5760640"/>
          </a:xfrm>
          <a:prstGeom prst="rect">
            <a:avLst/>
          </a:prstGeom>
          <a:noFill/>
          <a:ln>
            <a:noFill/>
          </a:ln>
        </p:spPr>
      </p:pic>
    </p:spTree>
    <p:extLst>
      <p:ext uri="{BB962C8B-B14F-4D97-AF65-F5344CB8AC3E}">
        <p14:creationId xmlns:p14="http://schemas.microsoft.com/office/powerpoint/2010/main" val="2890522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11624" y="0"/>
            <a:ext cx="7128792" cy="659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240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Dieter </a:t>
            </a:r>
            <a:r>
              <a:rPr lang="de-DE" dirty="0" err="1"/>
              <a:t>Schliewka</a:t>
            </a:r>
            <a:r>
              <a:rPr lang="de-DE" dirty="0"/>
              <a:t>: „Sirtaki“ (1986)</a:t>
            </a:r>
            <a:endParaRPr lang="el-GR" dirty="0"/>
          </a:p>
        </p:txBody>
      </p:sp>
      <p:sp>
        <p:nvSpPr>
          <p:cNvPr id="3" name="Θέση περιεχομένου 2"/>
          <p:cNvSpPr>
            <a:spLocks noGrp="1"/>
          </p:cNvSpPr>
          <p:nvPr>
            <p:ph idx="1"/>
          </p:nvPr>
        </p:nvSpPr>
        <p:spPr/>
        <p:txBody>
          <a:bodyPr/>
          <a:lstStyle/>
          <a:p>
            <a:pPr marL="0" indent="0">
              <a:buNone/>
            </a:pPr>
            <a:r>
              <a:rPr lang="de-DE" b="1" dirty="0"/>
              <a:t> Die traditionelle griechische Erziehung</a:t>
            </a:r>
            <a:endParaRPr lang="el-GR" b="1" dirty="0"/>
          </a:p>
          <a:p>
            <a:r>
              <a:rPr lang="de-DE" dirty="0"/>
              <a:t>„Nein“, widerspricht Dimitris </a:t>
            </a:r>
            <a:r>
              <a:rPr lang="de-DE" dirty="0" err="1"/>
              <a:t>Liakos</a:t>
            </a:r>
            <a:r>
              <a:rPr lang="de-DE" dirty="0"/>
              <a:t> heftig. „Sie sind eine Frau. Und Frauen verstehen nicht, was Freundschaft ist: Sie steht über allem! Du kannst ein Leben lang keine Frau haben, und alle werden dich achten. Hast du aber keinen Freund...“ </a:t>
            </a:r>
            <a:endParaRPr lang="el-GR" dirty="0"/>
          </a:p>
          <a:p>
            <a:r>
              <a:rPr lang="de-DE" dirty="0"/>
              <a:t>„Wer sagt das?“ unterbreche ich ihn. „Wer!“</a:t>
            </a:r>
            <a:endParaRPr lang="el-GR" dirty="0"/>
          </a:p>
          <a:p>
            <a:r>
              <a:rPr lang="de-DE" dirty="0"/>
              <a:t>„Ich sage das. Ich.“</a:t>
            </a:r>
            <a:endParaRPr lang="el-GR" dirty="0"/>
          </a:p>
          <a:p>
            <a:r>
              <a:rPr lang="de-DE" dirty="0"/>
              <a:t>Nein, das sagt natürlich sein Vater; und das sagte schon dessen Vater und dessen Vaters Vater. (S. 91).</a:t>
            </a:r>
            <a:endParaRPr lang="el-GR" dirty="0"/>
          </a:p>
          <a:p>
            <a:endParaRPr lang="el-GR" dirty="0"/>
          </a:p>
        </p:txBody>
      </p:sp>
    </p:spTree>
    <p:extLst>
      <p:ext uri="{BB962C8B-B14F-4D97-AF65-F5344CB8AC3E}">
        <p14:creationId xmlns:p14="http://schemas.microsoft.com/office/powerpoint/2010/main" val="165230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pPr marL="0" indent="0">
              <a:buNone/>
            </a:pPr>
            <a:endParaRPr lang="el-GR" dirty="0"/>
          </a:p>
          <a:p>
            <a:pPr marL="0" indent="0">
              <a:buNone/>
            </a:pPr>
            <a:r>
              <a:rPr lang="de-DE" sz="2400" b="1" dirty="0"/>
              <a:t>Deutsche ziehen sich zurück</a:t>
            </a:r>
          </a:p>
          <a:p>
            <a:endParaRPr lang="el-GR" sz="2400" b="1" dirty="0"/>
          </a:p>
          <a:p>
            <a:pPr marL="0" indent="0">
              <a:buNone/>
            </a:pPr>
            <a:r>
              <a:rPr lang="de-DE" sz="2400" dirty="0"/>
              <a:t>„Wenn wir die Griechen nicht hätten“, sagt er, „wäre unsere Innenstadt tot. Du kennst ja diese Wochenendleichen aus Beton! Die Deutschen ziehen sich in der Regel in ihre Gärten oder vor den Fernseher zurück. Und wenn sie trotzdem hier erscheinen, bleibt gewöhnlich jeder für sich.“ (S. 44).</a:t>
            </a:r>
            <a:endParaRPr lang="el-GR" sz="2400" dirty="0"/>
          </a:p>
          <a:p>
            <a:endParaRPr lang="el-GR" dirty="0"/>
          </a:p>
        </p:txBody>
      </p:sp>
    </p:spTree>
    <p:extLst>
      <p:ext uri="{BB962C8B-B14F-4D97-AF65-F5344CB8AC3E}">
        <p14:creationId xmlns:p14="http://schemas.microsoft.com/office/powerpoint/2010/main" val="3654549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de-DE" sz="2800" b="1" dirty="0"/>
              <a:t>Eleni </a:t>
            </a:r>
            <a:r>
              <a:rPr lang="de-DE" sz="2800" b="1" dirty="0" err="1"/>
              <a:t>Torossi</a:t>
            </a:r>
            <a:r>
              <a:rPr lang="de-DE" sz="2800" b="1" dirty="0"/>
              <a:t>: ‚Zweitausendachthundert Kilometer hin und zurück. Zwei Städte - zwei Rhythmen’ (1998)</a:t>
            </a:r>
            <a:endParaRPr lang="el-GR" sz="2800" dirty="0"/>
          </a:p>
        </p:txBody>
      </p:sp>
      <p:sp>
        <p:nvSpPr>
          <p:cNvPr id="3" name="Θέση περιεχομένου 2"/>
          <p:cNvSpPr>
            <a:spLocks noGrp="1"/>
          </p:cNvSpPr>
          <p:nvPr>
            <p:ph idx="1"/>
          </p:nvPr>
        </p:nvSpPr>
        <p:spPr/>
        <p:txBody>
          <a:bodyPr/>
          <a:lstStyle/>
          <a:p>
            <a:pPr marL="0" indent="0">
              <a:buNone/>
            </a:pPr>
            <a:r>
              <a:rPr lang="de-DE" sz="2400" b="1" dirty="0"/>
              <a:t>Die fremde Stadt München</a:t>
            </a:r>
            <a:endParaRPr lang="el-GR" sz="2400" b="1" dirty="0"/>
          </a:p>
          <a:p>
            <a:pPr marL="0" indent="0">
              <a:buNone/>
            </a:pPr>
            <a:r>
              <a:rPr lang="de-DE" sz="2400" dirty="0"/>
              <a:t>Die ordentlichen und sauberen Fassaden der fremden Stadt mit ihren Verzierungen, den Giebeln auf den Dächern, den Erkern, Ornamenten und dezenten Farben schauten vornehm auf mich herab. Ich war gerade neunzehn und irrte neugierig umher auf dieser Entdeckungsreise mit versteckten Steinfiguren [...]. Die Symmetrie der Stadt vermittelte mir ein Gefühl der Sicherheit. (S. 17).</a:t>
            </a:r>
            <a:endParaRPr lang="el-GR" sz="2400" dirty="0"/>
          </a:p>
          <a:p>
            <a:endParaRPr lang="el-GR" dirty="0"/>
          </a:p>
        </p:txBody>
      </p:sp>
    </p:spTree>
    <p:extLst>
      <p:ext uri="{BB962C8B-B14F-4D97-AF65-F5344CB8AC3E}">
        <p14:creationId xmlns:p14="http://schemas.microsoft.com/office/powerpoint/2010/main" val="1958198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lnSpcReduction="10000"/>
          </a:bodyPr>
          <a:lstStyle/>
          <a:p>
            <a:pPr marL="0" indent="0">
              <a:buNone/>
            </a:pPr>
            <a:r>
              <a:rPr lang="de-DE" sz="2400" dirty="0"/>
              <a:t>Nun horchte ich nach Geräuschen und nach dem Klang der fremden Stadt. München ist ruhig. [...] In Athen ist man bis heute darauf angewiesen, einen oft verschlafenen Schaffner um Auskunft zu bitten, mit der Gefahr, </a:t>
            </a:r>
            <a:r>
              <a:rPr lang="de-DE" sz="2400" dirty="0" err="1"/>
              <a:t>daß</a:t>
            </a:r>
            <a:r>
              <a:rPr lang="de-DE" sz="2400" dirty="0"/>
              <a:t> er es dann doch </a:t>
            </a:r>
            <a:r>
              <a:rPr lang="de-DE" sz="2400" dirty="0" err="1"/>
              <a:t>vergißt</a:t>
            </a:r>
            <a:r>
              <a:rPr lang="de-DE" sz="2400" dirty="0"/>
              <a:t>. Hier war der Fahrer so höflich und zuvorkommend, die Haltestellen ungefragt anzukündigen. [...] Endlich war ich im Herzen einer kultivierten Welt angekommen, weg vom Staub, Dreck und Chaos meiner Heimstadt. Adieu, stundenlanges Warten an den Haltestellen, Adieu, Geschrei, Streit und Sardinengedränge in den schäbigen und schmierigen Bussen Athens. (S. 19).</a:t>
            </a:r>
            <a:endParaRPr lang="el-GR" sz="2400" dirty="0"/>
          </a:p>
          <a:p>
            <a:endParaRPr lang="el-GR" dirty="0"/>
          </a:p>
        </p:txBody>
      </p:sp>
    </p:spTree>
    <p:extLst>
      <p:ext uri="{BB962C8B-B14F-4D97-AF65-F5344CB8AC3E}">
        <p14:creationId xmlns:p14="http://schemas.microsoft.com/office/powerpoint/2010/main" val="3412857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3" descr="C:\Users\Αγλαία\AppData\Local\Microsoft\Windows\Temporary Internet Files\Content.IE5\TIZ67645\img042.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0360"/>
            <a:ext cx="9288016" cy="6837640"/>
          </a:xfrm>
          <a:prstGeom prst="rect">
            <a:avLst/>
          </a:prstGeom>
          <a:noFill/>
          <a:ln>
            <a:noFill/>
          </a:ln>
        </p:spPr>
      </p:pic>
    </p:spTree>
    <p:extLst>
      <p:ext uri="{BB962C8B-B14F-4D97-AF65-F5344CB8AC3E}">
        <p14:creationId xmlns:p14="http://schemas.microsoft.com/office/powerpoint/2010/main" val="2091983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C:\Users\Αγλαία\AppData\Local\Microsoft\Windows\Temporary Internet Files\Content.IE5\WRMZ3S9M\img04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p:spPr>
      </p:pic>
    </p:spTree>
    <p:extLst>
      <p:ext uri="{BB962C8B-B14F-4D97-AF65-F5344CB8AC3E}">
        <p14:creationId xmlns:p14="http://schemas.microsoft.com/office/powerpoint/2010/main" val="2615704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774825" y="188914"/>
            <a:ext cx="8713788" cy="6408737"/>
          </a:xfrm>
        </p:spPr>
        <p:txBody>
          <a:bodyPr>
            <a:normAutofit fontScale="40000" lnSpcReduction="20000"/>
          </a:bodyPr>
          <a:lstStyle/>
          <a:p>
            <a:r>
              <a:rPr lang="de-DE" sz="6400" b="1" dirty="0"/>
              <a:t>Beispiel:    </a:t>
            </a:r>
            <a:r>
              <a:rPr lang="de-DE" sz="9600" b="1" dirty="0">
                <a:solidFill>
                  <a:srgbClr val="FF0000"/>
                </a:solidFill>
                <a:effectLst>
                  <a:glow rad="45504">
                    <a:schemeClr val="accent1">
                      <a:satMod val="220000"/>
                      <a:alpha val="35000"/>
                    </a:schemeClr>
                  </a:glow>
                </a:effectLst>
              </a:rPr>
              <a:t>Nationale Zugehörigkeit</a:t>
            </a:r>
          </a:p>
          <a:p>
            <a:pPr lvl="8"/>
            <a:endParaRPr lang="el-GR" sz="6000" dirty="0"/>
          </a:p>
          <a:p>
            <a:r>
              <a:rPr lang="de-DE" sz="6400" dirty="0"/>
              <a:t>					</a:t>
            </a:r>
            <a:endParaRPr lang="el-GR" sz="6400" dirty="0"/>
          </a:p>
          <a:p>
            <a:r>
              <a:rPr lang="de-DE" sz="6400" dirty="0"/>
              <a:t> </a:t>
            </a:r>
            <a:r>
              <a:rPr lang="de-DE" sz="7200" b="1" dirty="0" err="1">
                <a:solidFill>
                  <a:srgbClr val="FF0000"/>
                </a:solidFill>
              </a:rPr>
              <a:t>ius</a:t>
            </a:r>
            <a:r>
              <a:rPr lang="de-DE" sz="7200" b="1" dirty="0">
                <a:solidFill>
                  <a:srgbClr val="FF0000"/>
                </a:solidFill>
              </a:rPr>
              <a:t> </a:t>
            </a:r>
            <a:r>
              <a:rPr lang="de-DE" sz="7200" b="1" dirty="0" err="1">
                <a:solidFill>
                  <a:srgbClr val="FF0000"/>
                </a:solidFill>
              </a:rPr>
              <a:t>sanguinis</a:t>
            </a:r>
            <a:r>
              <a:rPr lang="de-DE" sz="6400" b="1" dirty="0"/>
              <a:t>		   	</a:t>
            </a:r>
            <a:r>
              <a:rPr lang="de-DE" sz="7200" b="1" dirty="0"/>
              <a:t> 		 </a:t>
            </a:r>
            <a:r>
              <a:rPr lang="de-DE" sz="7200" b="1" dirty="0" err="1">
                <a:solidFill>
                  <a:srgbClr val="FF0000"/>
                </a:solidFill>
              </a:rPr>
              <a:t>ius</a:t>
            </a:r>
            <a:r>
              <a:rPr lang="de-DE" sz="7200" b="1" dirty="0">
                <a:solidFill>
                  <a:srgbClr val="FF0000"/>
                </a:solidFill>
              </a:rPr>
              <a:t> </a:t>
            </a:r>
            <a:r>
              <a:rPr lang="de-DE" sz="7200" b="1" dirty="0" err="1">
                <a:solidFill>
                  <a:srgbClr val="FF0000"/>
                </a:solidFill>
              </a:rPr>
              <a:t>solis</a:t>
            </a:r>
            <a:endParaRPr lang="el-GR" sz="7200" b="1" dirty="0">
              <a:solidFill>
                <a:srgbClr val="FF0000"/>
              </a:solidFill>
            </a:endParaRPr>
          </a:p>
          <a:p>
            <a:r>
              <a:rPr lang="de-DE" sz="6400" b="1" dirty="0"/>
              <a:t>Biologie (Gene),				 </a:t>
            </a:r>
            <a:r>
              <a:rPr lang="el-GR" sz="6400" b="1" dirty="0"/>
              <a:t>- </a:t>
            </a:r>
            <a:r>
              <a:rPr lang="de-DE" sz="6400" b="1" dirty="0"/>
              <a:t> Geburt,</a:t>
            </a:r>
            <a:endParaRPr lang="el-GR" sz="6400" b="1" dirty="0"/>
          </a:p>
          <a:p>
            <a:r>
              <a:rPr lang="de-DE" sz="6400" b="1" dirty="0"/>
              <a:t>Staatsbürgerschaft			</a:t>
            </a:r>
            <a:endParaRPr lang="el-GR" sz="6400" b="1" dirty="0"/>
          </a:p>
          <a:p>
            <a:r>
              <a:rPr lang="de-DE" sz="6400" b="1" dirty="0"/>
              <a:t>Abstammung,			</a:t>
            </a:r>
            <a:endParaRPr lang="el-GR" sz="6400" b="1" dirty="0"/>
          </a:p>
          <a:p>
            <a:r>
              <a:rPr lang="de-DE" sz="6400" b="1" dirty="0"/>
              <a:t>Herkunft  				</a:t>
            </a:r>
          </a:p>
          <a:p>
            <a:pPr marL="3657600" lvl="8" indent="0">
              <a:buNone/>
            </a:pPr>
            <a:r>
              <a:rPr lang="el-GR" sz="5800" b="1" dirty="0"/>
              <a:t> - </a:t>
            </a:r>
            <a:r>
              <a:rPr lang="de-DE" sz="5800" b="1" dirty="0"/>
              <a:t>Andere Mentalität,</a:t>
            </a:r>
            <a:endParaRPr lang="el-GR" sz="5800" b="1" dirty="0"/>
          </a:p>
          <a:p>
            <a:pPr indent="0">
              <a:buNone/>
            </a:pPr>
            <a:r>
              <a:rPr lang="de-DE" sz="6400" b="1" dirty="0"/>
              <a:t>				</a:t>
            </a:r>
            <a:r>
              <a:rPr lang="el-GR" sz="6400" b="1" dirty="0"/>
              <a:t> </a:t>
            </a:r>
            <a:r>
              <a:rPr lang="de-DE" sz="6400" b="1" dirty="0"/>
              <a:t>				 </a:t>
            </a:r>
            <a:r>
              <a:rPr lang="el-GR" sz="6400" b="1" dirty="0"/>
              <a:t>- </a:t>
            </a:r>
            <a:r>
              <a:rPr lang="de-DE" sz="6400" b="1" dirty="0"/>
              <a:t>Andere Kultur	</a:t>
            </a:r>
            <a:endParaRPr lang="el-GR" sz="6400" b="1" dirty="0"/>
          </a:p>
          <a:p>
            <a:r>
              <a:rPr lang="de-DE" sz="6400" b="1" dirty="0"/>
              <a:t>Mentalität,</a:t>
            </a:r>
            <a:endParaRPr lang="el-GR" sz="6400" b="1" dirty="0"/>
          </a:p>
          <a:p>
            <a:r>
              <a:rPr lang="de-DE" sz="6400" b="1" dirty="0"/>
              <a:t>nationales </a:t>
            </a:r>
            <a:endParaRPr lang="el-GR" sz="6400" b="1" dirty="0"/>
          </a:p>
          <a:p>
            <a:r>
              <a:rPr lang="de-DE" sz="6400" b="1" dirty="0"/>
              <a:t>Selbstverständnis, Kultur,  </a:t>
            </a:r>
          </a:p>
          <a:p>
            <a:endParaRPr lang="el-GR" dirty="0"/>
          </a:p>
        </p:txBody>
      </p:sp>
      <p:cxnSp>
        <p:nvCxnSpPr>
          <p:cNvPr id="6" name="Ευθύγραμμο βέλος σύνδεσης 5"/>
          <p:cNvCxnSpPr/>
          <p:nvPr/>
        </p:nvCxnSpPr>
        <p:spPr>
          <a:xfrm flipH="1">
            <a:off x="3575720" y="1196752"/>
            <a:ext cx="576064"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p:cNvCxnSpPr/>
          <p:nvPr/>
        </p:nvCxnSpPr>
        <p:spPr>
          <a:xfrm>
            <a:off x="5807968" y="1196752"/>
            <a:ext cx="1224136"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390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0334" y="381000"/>
            <a:ext cx="8596668" cy="1320800"/>
          </a:xfrm>
        </p:spPr>
        <p:txBody>
          <a:bodyPr>
            <a:normAutofit/>
          </a:bodyPr>
          <a:lstStyle/>
          <a:p>
            <a:r>
              <a:rPr lang="de-DE" sz="2800" dirty="0"/>
              <a:t>Internet-Gästebuch der Initiative Deutsche gegen rechte Gewalt (2000/01), </a:t>
            </a:r>
            <a:r>
              <a:rPr lang="de-DE" sz="2400" dirty="0"/>
              <a:t>Aus: </a:t>
            </a:r>
            <a:r>
              <a:rPr lang="de-DE" sz="2400" dirty="0" err="1"/>
              <a:t>Altmayer</a:t>
            </a:r>
            <a:r>
              <a:rPr lang="de-DE" sz="2400" dirty="0"/>
              <a:t> 2004</a:t>
            </a:r>
            <a:endParaRPr lang="el-GR" sz="2400" dirty="0"/>
          </a:p>
        </p:txBody>
      </p:sp>
      <p:sp>
        <p:nvSpPr>
          <p:cNvPr id="3" name="Θέση περιεχομένου 2"/>
          <p:cNvSpPr>
            <a:spLocks noGrp="1"/>
          </p:cNvSpPr>
          <p:nvPr>
            <p:ph idx="1"/>
          </p:nvPr>
        </p:nvSpPr>
        <p:spPr>
          <a:xfrm>
            <a:off x="677334" y="1397001"/>
            <a:ext cx="9584266" cy="4644362"/>
          </a:xfrm>
        </p:spPr>
        <p:txBody>
          <a:bodyPr/>
          <a:lstStyle/>
          <a:p>
            <a:r>
              <a:rPr lang="de-DE" sz="2400" dirty="0"/>
              <a:t>„Mag sein, dass die abgebildeten Personen den deutschen Pass haben, Deutsche allerdings sind sie  noch lange nicht“ </a:t>
            </a:r>
            <a:endParaRPr lang="el-GR" sz="2400" dirty="0"/>
          </a:p>
          <a:p>
            <a:r>
              <a:rPr lang="de-DE" sz="2400" dirty="0"/>
              <a:t>Nur weil man einen deutschen Pass besitzt ist man deshalb noch lange kein Deutscher“</a:t>
            </a:r>
          </a:p>
          <a:p>
            <a:endParaRPr lang="de-DE" sz="2400" dirty="0"/>
          </a:p>
          <a:p>
            <a:endParaRPr lang="el-GR" sz="2400" dirty="0"/>
          </a:p>
          <a:p>
            <a:endParaRPr lang="de-DE" dirty="0"/>
          </a:p>
          <a:p>
            <a:endParaRPr lang="el-GR" dirty="0"/>
          </a:p>
        </p:txBody>
      </p:sp>
      <p:graphicFrame>
        <p:nvGraphicFramePr>
          <p:cNvPr id="4" name="Πίνακας 3"/>
          <p:cNvGraphicFramePr>
            <a:graphicFrameLocks noGrp="1"/>
          </p:cNvGraphicFramePr>
          <p:nvPr>
            <p:extLst>
              <p:ext uri="{D42A27DB-BD31-4B8C-83A1-F6EECF244321}">
                <p14:modId xmlns:p14="http://schemas.microsoft.com/office/powerpoint/2010/main" val="2962371748"/>
              </p:ext>
            </p:extLst>
          </p:nvPr>
        </p:nvGraphicFramePr>
        <p:xfrm>
          <a:off x="809897" y="3552665"/>
          <a:ext cx="8961120" cy="3004889"/>
        </p:xfrm>
        <a:graphic>
          <a:graphicData uri="http://schemas.openxmlformats.org/drawingml/2006/table">
            <a:tbl>
              <a:tblPr firstRow="1" firstCol="1" bandRow="1">
                <a:tableStyleId>{5C22544A-7EE6-4342-B048-85BDC9FD1C3A}</a:tableStyleId>
              </a:tblPr>
              <a:tblGrid>
                <a:gridCol w="8961120">
                  <a:extLst>
                    <a:ext uri="{9D8B030D-6E8A-4147-A177-3AD203B41FA5}">
                      <a16:colId xmlns:a16="http://schemas.microsoft.com/office/drawing/2014/main" val="20000"/>
                    </a:ext>
                  </a:extLst>
                </a:gridCol>
              </a:tblGrid>
              <a:tr h="751222">
                <a:tc>
                  <a:txBody>
                    <a:bodyPr/>
                    <a:lstStyle/>
                    <a:p>
                      <a:pPr algn="just">
                        <a:lnSpc>
                          <a:spcPct val="150000"/>
                        </a:lnSpc>
                        <a:spcAft>
                          <a:spcPts val="0"/>
                        </a:spcAft>
                      </a:pPr>
                      <a:r>
                        <a:rPr lang="de-DE" sz="1800" dirty="0">
                          <a:solidFill>
                            <a:schemeClr val="tx1"/>
                          </a:solidFill>
                          <a:effectLst/>
                        </a:rPr>
                        <a:t>Fremd             vs.          Eigen</a:t>
                      </a:r>
                      <a:endParaRPr lang="el-GR" sz="18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751222">
                <a:tc>
                  <a:txBody>
                    <a:bodyPr/>
                    <a:lstStyle/>
                    <a:p>
                      <a:pPr marL="342900" lvl="0" indent="-342900" algn="just">
                        <a:lnSpc>
                          <a:spcPct val="150000"/>
                        </a:lnSpc>
                        <a:spcAft>
                          <a:spcPts val="0"/>
                        </a:spcAft>
                        <a:buFont typeface="Times New Roman" panose="02020603050405020304" pitchFamily="18" charset="0"/>
                        <a:buChar char="-"/>
                      </a:pPr>
                      <a:r>
                        <a:rPr lang="de-DE" sz="1200" dirty="0">
                          <a:solidFill>
                            <a:schemeClr val="tx1"/>
                          </a:solidFill>
                          <a:effectLst/>
                        </a:rPr>
                        <a:t> (</a:t>
                      </a:r>
                      <a:r>
                        <a:rPr lang="de-DE" sz="2000" dirty="0">
                          <a:solidFill>
                            <a:schemeClr val="tx1"/>
                          </a:solidFill>
                          <a:effectLst/>
                        </a:rPr>
                        <a:t>aufgewertet) </a:t>
                      </a:r>
                      <a:r>
                        <a:rPr lang="de-DE" sz="2000" dirty="0">
                          <a:effectLst/>
                        </a:rPr>
                        <a:t>  </a:t>
                      </a:r>
                      <a:r>
                        <a:rPr lang="de-DE" sz="2000" dirty="0">
                          <a:solidFill>
                            <a:schemeClr val="tx1"/>
                          </a:solidFill>
                          <a:effectLst/>
                        </a:rPr>
                        <a:t>+ (entwertet)</a:t>
                      </a:r>
                      <a:endParaRPr lang="el-GR"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502445">
                <a:tc>
                  <a:txBody>
                    <a:bodyPr/>
                    <a:lstStyle/>
                    <a:p>
                      <a:pPr algn="just">
                        <a:lnSpc>
                          <a:spcPct val="150000"/>
                        </a:lnSpc>
                        <a:spcAft>
                          <a:spcPts val="0"/>
                        </a:spcAft>
                      </a:pPr>
                      <a:r>
                        <a:rPr lang="de-DE" sz="1200" dirty="0">
                          <a:solidFill>
                            <a:schemeClr val="tx1"/>
                          </a:solidFill>
                          <a:effectLst/>
                        </a:rPr>
                        <a:t>                              </a:t>
                      </a:r>
                      <a:endParaRPr lang="el-GR" sz="1100" dirty="0">
                        <a:solidFill>
                          <a:schemeClr val="tx1"/>
                        </a:solidFill>
                        <a:effectLst/>
                      </a:endParaRPr>
                    </a:p>
                    <a:p>
                      <a:pPr algn="just">
                        <a:lnSpc>
                          <a:spcPct val="150000"/>
                        </a:lnSpc>
                        <a:spcAft>
                          <a:spcPts val="0"/>
                        </a:spcAft>
                      </a:pPr>
                      <a:r>
                        <a:rPr lang="de-DE" sz="1800" dirty="0">
                          <a:solidFill>
                            <a:schemeClr val="tx1"/>
                          </a:solidFill>
                          <a:effectLst/>
                        </a:rPr>
                        <a:t>Ausländer       vs.      </a:t>
                      </a:r>
                      <a:r>
                        <a:rPr lang="de-DE" sz="1600" dirty="0">
                          <a:solidFill>
                            <a:schemeClr val="tx1"/>
                          </a:solidFill>
                          <a:effectLst/>
                        </a:rPr>
                        <a:t>Deutsche</a:t>
                      </a:r>
                      <a:endParaRPr lang="el-GR" sz="16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
        <p:nvSpPr>
          <p:cNvPr id="5" name="Rectangle 1"/>
          <p:cNvSpPr>
            <a:spLocks noChangeArrowheads="1"/>
          </p:cNvSpPr>
          <p:nvPr/>
        </p:nvSpPr>
        <p:spPr bwMode="auto">
          <a:xfrm>
            <a:off x="3647485" y="3095465"/>
            <a:ext cx="12192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de-DE" altLang="el-GR" sz="1200" b="1" i="0" u="none" strike="noStrike" cap="none" normalizeH="0" baseline="0">
                <a:ln>
                  <a:noFill/>
                </a:ln>
                <a:solidFill>
                  <a:srgbClr val="4F81BD"/>
                </a:solidFill>
                <a:effectLst/>
                <a:latin typeface="Arial" panose="020B0604020202020204" pitchFamily="34" charset="0"/>
                <a:ea typeface="Times New Roman" panose="02020603050405020304" pitchFamily="18" charset="0"/>
                <a:cs typeface="Times New Roman" panose="02020603050405020304" pitchFamily="18" charset="0"/>
              </a:rPr>
              <a:t>Deutschmuster</a:t>
            </a:r>
            <a:endParaRPr kumimoji="0" lang="de-DE" altLang="el-G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1202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775520" y="332656"/>
            <a:ext cx="8712968" cy="6336704"/>
          </a:xfrm>
        </p:spPr>
        <p:txBody>
          <a:bodyPr/>
          <a:lstStyle/>
          <a:p>
            <a:pPr indent="0">
              <a:buNone/>
            </a:pPr>
            <a:r>
              <a:rPr lang="de-DE" sz="2400" i="1" dirty="0">
                <a:solidFill>
                  <a:srgbClr val="7030A0"/>
                </a:solidFill>
              </a:rPr>
              <a:t>José </a:t>
            </a:r>
            <a:r>
              <a:rPr lang="de-DE" sz="2400" i="1" dirty="0" err="1">
                <a:solidFill>
                  <a:srgbClr val="7030A0"/>
                </a:solidFill>
              </a:rPr>
              <a:t>F.A.Oliver</a:t>
            </a:r>
            <a:endParaRPr lang="de-DE" sz="2400" i="1" dirty="0">
              <a:solidFill>
                <a:srgbClr val="7030A0"/>
              </a:solidFill>
            </a:endParaRPr>
          </a:p>
          <a:p>
            <a:pPr indent="0">
              <a:buNone/>
            </a:pPr>
            <a:endParaRPr lang="de-DE" sz="2400" dirty="0"/>
          </a:p>
          <a:p>
            <a:pPr indent="0">
              <a:buNone/>
            </a:pPr>
            <a:r>
              <a:rPr lang="de-DE" sz="2400" b="1" dirty="0">
                <a:solidFill>
                  <a:srgbClr val="7030A0"/>
                </a:solidFill>
              </a:rPr>
              <a:t>Aus den elenden Identitätsbeziehungen</a:t>
            </a:r>
            <a:endParaRPr lang="el-GR" sz="2400" b="1" dirty="0">
              <a:solidFill>
                <a:srgbClr val="7030A0"/>
              </a:solidFill>
            </a:endParaRPr>
          </a:p>
          <a:p>
            <a:pPr indent="0">
              <a:buNone/>
            </a:pPr>
            <a:r>
              <a:rPr lang="de-DE" sz="2400" b="1" dirty="0">
                <a:solidFill>
                  <a:srgbClr val="7030A0"/>
                </a:solidFill>
              </a:rPr>
              <a:t>Auf-gebrochen, schaffen wir uns unsere offene Sprache</a:t>
            </a:r>
            <a:endParaRPr lang="el-GR" sz="2400" b="1" dirty="0">
              <a:solidFill>
                <a:srgbClr val="7030A0"/>
              </a:solidFill>
            </a:endParaRPr>
          </a:p>
          <a:p>
            <a:pPr indent="0">
              <a:buNone/>
            </a:pPr>
            <a:r>
              <a:rPr lang="de-DE" sz="2400" b="1" dirty="0">
                <a:solidFill>
                  <a:srgbClr val="7030A0"/>
                </a:solidFill>
              </a:rPr>
              <a:t>Um das fremde im Inneren zu benennen und finden</a:t>
            </a:r>
            <a:endParaRPr lang="el-GR" sz="2400" b="1" dirty="0">
              <a:solidFill>
                <a:srgbClr val="7030A0"/>
              </a:solidFill>
            </a:endParaRPr>
          </a:p>
          <a:p>
            <a:pPr indent="0">
              <a:buNone/>
            </a:pPr>
            <a:r>
              <a:rPr lang="de-DE" sz="2400" b="1" dirty="0">
                <a:solidFill>
                  <a:srgbClr val="7030A0"/>
                </a:solidFill>
              </a:rPr>
              <a:t>Dadurch unseren Wohnort im Sinnbild der Fremde</a:t>
            </a:r>
            <a:endParaRPr lang="el-GR" sz="2400" b="1" dirty="0">
              <a:solidFill>
                <a:srgbClr val="7030A0"/>
              </a:solidFill>
            </a:endParaRPr>
          </a:p>
          <a:p>
            <a:pPr indent="0">
              <a:buNone/>
            </a:pPr>
            <a:r>
              <a:rPr lang="de-DE" sz="2400" b="1" dirty="0">
                <a:solidFill>
                  <a:srgbClr val="7030A0"/>
                </a:solidFill>
              </a:rPr>
              <a:t>Selbst, zwischen den Stühlen als Möglichkeit in </a:t>
            </a:r>
            <a:endParaRPr lang="el-GR" sz="2400" b="1" dirty="0">
              <a:solidFill>
                <a:srgbClr val="7030A0"/>
              </a:solidFill>
            </a:endParaRPr>
          </a:p>
          <a:p>
            <a:pPr indent="0">
              <a:buNone/>
            </a:pPr>
            <a:r>
              <a:rPr lang="de-DE" sz="2400" b="1" dirty="0" err="1">
                <a:solidFill>
                  <a:srgbClr val="7030A0"/>
                </a:solidFill>
              </a:rPr>
              <a:t>BeWEGung</a:t>
            </a:r>
            <a:r>
              <a:rPr lang="de-DE" sz="2400" b="1" dirty="0">
                <a:solidFill>
                  <a:srgbClr val="7030A0"/>
                </a:solidFill>
              </a:rPr>
              <a:t> zu bleiben.</a:t>
            </a:r>
            <a:endParaRPr lang="el-GR" sz="2400" b="1" dirty="0">
              <a:solidFill>
                <a:srgbClr val="7030A0"/>
              </a:solidFill>
            </a:endParaRPr>
          </a:p>
          <a:p>
            <a:endParaRPr lang="de-DE" dirty="0"/>
          </a:p>
          <a:p>
            <a:endParaRPr lang="el-GR" dirty="0"/>
          </a:p>
        </p:txBody>
      </p:sp>
    </p:spTree>
    <p:extLst>
      <p:ext uri="{BB962C8B-B14F-4D97-AF65-F5344CB8AC3E}">
        <p14:creationId xmlns:p14="http://schemas.microsoft.com/office/powerpoint/2010/main" val="3229203812"/>
      </p:ext>
    </p:extLst>
  </p:cSld>
  <p:clrMapOvr>
    <a:masterClrMapping/>
  </p:clrMapOvr>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146</TotalTime>
  <Words>579</Words>
  <Application>Microsoft Office PowerPoint</Application>
  <PresentationFormat>Ευρεία οθόνη</PresentationFormat>
  <Paragraphs>52</Paragraphs>
  <Slides>18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18</vt:i4>
      </vt:variant>
    </vt:vector>
  </HeadingPairs>
  <TitlesOfParts>
    <vt:vector size="23" baseType="lpstr">
      <vt:lpstr>Arial</vt:lpstr>
      <vt:lpstr>Times New Roman</vt:lpstr>
      <vt:lpstr>Trebuchet MS</vt:lpstr>
      <vt:lpstr>Wingdings 3</vt:lpstr>
      <vt:lpstr>Όψη</vt:lpstr>
      <vt:lpstr>NATIONALE UND KAPODISTRIAS UNIVERSITÄT ATHEN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Dieter Schliewka: „Sirtaki“ (1986)</vt:lpstr>
      <vt:lpstr>Παρουσίαση του PowerPoint</vt:lpstr>
      <vt:lpstr>Eleni Torossi: ‚Zweitausendachthundert Kilometer hin und zurück. Zwei Städte - zwei Rhythmen’ (1998)</vt:lpstr>
      <vt:lpstr>Παρουσίαση του PowerPoint</vt:lpstr>
      <vt:lpstr>Παρουσίαση του PowerPoint</vt:lpstr>
      <vt:lpstr>Παρουσίαση του PowerPoint</vt:lpstr>
      <vt:lpstr>Παρουσίαση του PowerPoint</vt:lpstr>
      <vt:lpstr>Internet-Gästebuch der Initiative Deutsche gegen rechte Gewalt (2000/01), Aus: Altmayer 2004</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NATIONALE UND KAPODISTRIAS UNIVERSITÄT ATHEN</dc:title>
  <dc:creator>aglaia bliumi</dc:creator>
  <cp:lastModifiedBy>aglaia bliumi</cp:lastModifiedBy>
  <cp:revision>19</cp:revision>
  <dcterms:created xsi:type="dcterms:W3CDTF">2018-11-28T09:39:57Z</dcterms:created>
  <dcterms:modified xsi:type="dcterms:W3CDTF">2026-09-23T04:48:11Z</dcterms:modified>
</cp:coreProperties>
</file>