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9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97" r:id="rId13"/>
    <p:sldId id="652" r:id="rId14"/>
    <p:sldId id="653" r:id="rId15"/>
    <p:sldId id="656" r:id="rId16"/>
    <p:sldId id="659" r:id="rId17"/>
    <p:sldId id="657" r:id="rId18"/>
    <p:sldId id="658" r:id="rId19"/>
    <p:sldId id="655" r:id="rId20"/>
    <p:sldId id="292" r:id="rId21"/>
    <p:sldId id="293" r:id="rId22"/>
  </p:sldIdLst>
  <p:sldSz cx="9144000" cy="6858000" type="screen4x3"/>
  <p:notesSz cx="6858000" cy="9144000"/>
  <p:embeddedFontLst>
    <p:embeddedFont>
      <p:font typeface="Walbaum Text" panose="02070503080703020303" pitchFamily="18" charset="0"/>
      <p:regular r:id="rId24"/>
      <p:bold r:id="rId25"/>
      <p:italic r:id="rId26"/>
      <p:boldItalic r:id="rId27"/>
    </p:embeddedFont>
    <p:embeddedFont>
      <p:font typeface="WP IconicSymbolsA" panose="05010101010101010101" pitchFamily="2" charset="2"/>
      <p:regular r:id="rId28"/>
    </p:embeddedFont>
    <p:embeddedFont>
      <p:font typeface="WP MathA" panose="05010101010101010101" pitchFamily="2" charset="2"/>
      <p:regular r:id="rId29"/>
    </p:embeddedFont>
    <p:embeddedFont>
      <p:font typeface="WP TypographicSymbols" panose="00000400000000000000" pitchFamily="2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39AC0-1E19-4561-91F1-5AFC176D5775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ACB14-D991-4FFE-AA57-95294DA05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4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218898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42046"/>
            <a:ext cx="8229600" cy="672354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066800"/>
            <a:ext cx="8229600" cy="5236636"/>
          </a:xfrm>
        </p:spPr>
        <p:txBody>
          <a:bodyPr/>
          <a:lstStyle>
            <a:lvl1pPr marL="0" indent="0">
              <a:spcBef>
                <a:spcPts val="200"/>
              </a:spcBef>
              <a:buFontTx/>
              <a:buNone/>
              <a:tabLst>
                <a:tab pos="457189" algn="l"/>
                <a:tab pos="747695" algn="l"/>
                <a:tab pos="1090586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352719" y="6334818"/>
            <a:ext cx="2362200" cy="3453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sz="120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</p:spPr>
        <p:txBody>
          <a:bodyPr/>
          <a:lstStyle/>
          <a:p>
            <a:r>
              <a:rPr lang="de-DE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26442385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009410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DGB 41 Spracherwerb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14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ransition/>
  <p:hf hdr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891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tabLst>
          <a:tab pos="342891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tabLst>
          <a:tab pos="342891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tabLst>
          <a:tab pos="342891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tabLst>
          <a:tab pos="342891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de.wikipedia.org/wiki/Auslautverh%C3%A4rtun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Broca-Area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.wikipedia.org/wiki/Brodmann-Area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65638" y="815981"/>
            <a:ext cx="7892563" cy="1470025"/>
          </a:xfrm>
          <a:solidFill>
            <a:schemeClr val="bg2"/>
          </a:solidFill>
          <a:ln w="28575">
            <a:noFill/>
          </a:ln>
        </p:spPr>
        <p:txBody>
          <a:bodyPr/>
          <a:lstStyle/>
          <a:p>
            <a:r>
              <a:rPr lang="en-US" b="1" cap="small"/>
              <a:t>DGB 41 Theorien des Spracherwerbs</a:t>
            </a:r>
            <a:endParaRPr lang="de-DE" cap="small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1409700" y="4800600"/>
            <a:ext cx="6324600" cy="137160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2400" b="1">
                <a:solidFill>
                  <a:schemeClr val="tx1"/>
                </a:solidFill>
              </a:rPr>
              <a:t>Winfried Lechner</a:t>
            </a:r>
          </a:p>
          <a:p>
            <a:r>
              <a:rPr lang="en-US" sz="2200">
                <a:solidFill>
                  <a:schemeClr val="tx1"/>
                </a:solidFill>
              </a:rPr>
              <a:t>Nationale und Kapodistrische </a:t>
            </a:r>
            <a:br>
              <a:rPr lang="en-US" sz="2200">
                <a:solidFill>
                  <a:schemeClr val="tx1"/>
                </a:solidFill>
              </a:rPr>
            </a:br>
            <a:r>
              <a:rPr lang="en-US" sz="2200">
                <a:solidFill>
                  <a:schemeClr val="tx1"/>
                </a:solidFill>
              </a:rPr>
              <a:t>Universität Athen</a:t>
            </a:r>
          </a:p>
          <a:p>
            <a:endParaRPr lang="en-US" sz="1800">
              <a:solidFill>
                <a:schemeClr val="tx1"/>
              </a:solidFill>
            </a:endParaRPr>
          </a:p>
          <a:p>
            <a:endParaRPr lang="de-DE" sz="1800">
              <a:solidFill>
                <a:schemeClr val="tx1"/>
              </a:solidFill>
            </a:endParaRPr>
          </a:p>
        </p:txBody>
      </p:sp>
      <p:sp>
        <p:nvSpPr>
          <p:cNvPr id="10" name="Untertitel 4"/>
          <p:cNvSpPr txBox="1">
            <a:spLocks/>
          </p:cNvSpPr>
          <p:nvPr/>
        </p:nvSpPr>
        <p:spPr>
          <a:xfrm>
            <a:off x="1352550" y="3047729"/>
            <a:ext cx="6441831" cy="990600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>
                <a:solidFill>
                  <a:prstClr val="black"/>
                </a:solidFill>
                <a:latin typeface="Calibri"/>
              </a:rPr>
              <a:t>Grundlagen</a:t>
            </a:r>
          </a:p>
        </p:txBody>
      </p:sp>
      <p:cxnSp>
        <p:nvCxnSpPr>
          <p:cNvPr id="11" name="Gerade Verbindung 7"/>
          <p:cNvCxnSpPr/>
          <p:nvPr/>
        </p:nvCxnSpPr>
        <p:spPr>
          <a:xfrm>
            <a:off x="762000" y="2362200"/>
            <a:ext cx="77724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8"/>
          <p:cNvCxnSpPr/>
          <p:nvPr/>
        </p:nvCxnSpPr>
        <p:spPr>
          <a:xfrm>
            <a:off x="762000" y="762000"/>
            <a:ext cx="77724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80199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787043"/>
            <a:ext cx="7772400" cy="707886"/>
          </a:xfrm>
        </p:spPr>
        <p:txBody>
          <a:bodyPr>
            <a:spAutoFit/>
          </a:bodyPr>
          <a:lstStyle/>
          <a:p>
            <a:r>
              <a:rPr lang="de-DE" noProof="0" dirty="0"/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649293" y="497524"/>
            <a:ext cx="8037513" cy="4355038"/>
          </a:xfrm>
        </p:spPr>
        <p:txBody>
          <a:bodyPr wrap="square" anchor="t">
            <a:spAutoFit/>
          </a:bodyPr>
          <a:lstStyle/>
          <a:p>
            <a:pPr marL="1539836" indent="-457189">
              <a:spcBef>
                <a:spcPts val="800"/>
              </a:spcBef>
              <a:buFont typeface="Wingdings" pitchFamily="2" charset="2"/>
              <a:buChar char="v"/>
            </a:pPr>
            <a:r>
              <a:rPr lang="de-DE" sz="2800" u="sng">
                <a:solidFill>
                  <a:schemeClr val="bg1"/>
                </a:solidFill>
              </a:rPr>
              <a:t>Linguistische Grundlagen</a:t>
            </a:r>
          </a:p>
          <a:p>
            <a:pPr marL="1997025" lvl="1" indent="-457189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DE" sz="2800">
                <a:solidFill>
                  <a:schemeClr val="bg1"/>
                </a:solidFill>
              </a:rPr>
              <a:t>Definitionen von Sprache</a:t>
            </a:r>
          </a:p>
          <a:p>
            <a:pPr marL="1997025" lvl="1" indent="-457189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DE" sz="2800">
                <a:solidFill>
                  <a:schemeClr val="bg1"/>
                </a:solidFill>
              </a:rPr>
              <a:t>Grammatik und sprachliches Wissen</a:t>
            </a:r>
          </a:p>
          <a:p>
            <a:pPr marL="1997025" lvl="1" indent="-457189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de-DE" sz="2800">
                <a:solidFill>
                  <a:schemeClr val="bg1"/>
                </a:solidFill>
              </a:rPr>
              <a:t>Was ist Spracherwerb?</a:t>
            </a:r>
          </a:p>
          <a:p>
            <a:pPr marL="1539836" indent="-457189">
              <a:spcBef>
                <a:spcPts val="1200"/>
              </a:spcBef>
              <a:buFont typeface="Wingdings" pitchFamily="2" charset="2"/>
              <a:buChar char="v"/>
            </a:pPr>
            <a:r>
              <a:rPr lang="de-DE" sz="2800" b="0">
                <a:solidFill>
                  <a:schemeClr val="bg1"/>
                </a:solidFill>
              </a:rPr>
              <a:t>Kognitionsbiologie: die drei Ebenen von David Marr</a:t>
            </a:r>
          </a:p>
          <a:p>
            <a:pPr marL="1539836" indent="-457189">
              <a:spcBef>
                <a:spcPts val="1200"/>
              </a:spcBef>
              <a:buFont typeface="Wingdings" pitchFamily="2" charset="2"/>
              <a:buChar char="v"/>
            </a:pPr>
            <a:r>
              <a:rPr lang="de-DE" sz="2800" b="0">
                <a:solidFill>
                  <a:schemeClr val="bg1"/>
                </a:solidFill>
              </a:rPr>
              <a:t>Psychologie: Geschichtlicher Hintergrund </a:t>
            </a:r>
            <a:br>
              <a:rPr lang="de-DE" sz="2800" b="0">
                <a:solidFill>
                  <a:schemeClr val="bg1"/>
                </a:solidFill>
              </a:rPr>
            </a:br>
            <a:r>
              <a:rPr lang="de-DE" sz="2800" b="0">
                <a:solidFill>
                  <a:schemeClr val="bg1"/>
                </a:solidFill>
              </a:rPr>
              <a:t>(Wundt, Wygotski, Piaget, Skinner, Chomsky)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715000"/>
            <a:ext cx="7772400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0363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219365"/>
            <a:ext cx="8229600" cy="672355"/>
          </a:xfrm>
        </p:spPr>
        <p:txBody>
          <a:bodyPr/>
          <a:lstStyle/>
          <a:p>
            <a:r>
              <a:rPr lang="en-US"/>
              <a:t>Definitionen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19" y="995085"/>
            <a:ext cx="8498541" cy="5257800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b="1"/>
          </a:p>
          <a:p>
            <a:pPr>
              <a:spcBef>
                <a:spcPts val="0"/>
              </a:spcBef>
            </a:pPr>
            <a:endParaRPr lang="en-US" b="1"/>
          </a:p>
          <a:p>
            <a:endParaRPr lang="en-US" b="1"/>
          </a:p>
          <a:p>
            <a:pPr>
              <a:spcBef>
                <a:spcPts val="1200"/>
              </a:spcBef>
            </a:pPr>
            <a:endParaRPr lang="en-US" b="1"/>
          </a:p>
          <a:p>
            <a:pPr>
              <a:spcBef>
                <a:spcPts val="1200"/>
              </a:spcBef>
            </a:pPr>
            <a:endParaRPr lang="en-US" b="1"/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Ø"/>
            </a:pPr>
            <a:r>
              <a:rPr lang="en-US" sz="2600"/>
              <a:t>Die Eigenschaften des Spracherwerb werden vorwiegend in </a:t>
            </a:r>
            <a:r>
              <a:rPr lang="en-US" sz="2600" b="1"/>
              <a:t>Psycholinguistik</a:t>
            </a:r>
            <a:r>
              <a:rPr lang="en-US" sz="2600"/>
              <a:t> und </a:t>
            </a:r>
            <a:r>
              <a:rPr lang="en-US" sz="2600" b="1"/>
              <a:t>Neurolinguistik</a:t>
            </a:r>
            <a:r>
              <a:rPr lang="en-US" sz="2600"/>
              <a:t> erforscht.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sz="2600"/>
              <a:t>Einige grundlegende </a:t>
            </a:r>
            <a:r>
              <a:rPr lang="en-US" sz="2600" b="1"/>
              <a:t>Fragen</a:t>
            </a:r>
            <a:r>
              <a:rPr lang="en-US" sz="2600"/>
              <a:t> </a:t>
            </a:r>
          </a:p>
          <a:p>
            <a:pPr marL="1085832" lvl="1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600"/>
              <a:t>Was ist eine </a:t>
            </a:r>
            <a:r>
              <a:rPr lang="en-US" sz="2600" b="1">
                <a:solidFill>
                  <a:srgbClr val="FF0000"/>
                </a:solidFill>
              </a:rPr>
              <a:t>natürliche Sprache</a:t>
            </a:r>
            <a:r>
              <a:rPr lang="en-US" sz="2600"/>
              <a:t>? </a:t>
            </a:r>
          </a:p>
          <a:p>
            <a:pPr marL="1085832" lvl="1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600"/>
              <a:t>Was bedeutet es, </a:t>
            </a:r>
            <a:r>
              <a:rPr lang="en-US" sz="2600" b="1"/>
              <a:t>Kenntnis</a:t>
            </a:r>
            <a:r>
              <a:rPr lang="en-US" sz="2600"/>
              <a:t> einer Sprache zu besitzen? </a:t>
            </a:r>
            <a:endParaRPr lang="en-US" sz="2600" u="sng"/>
          </a:p>
          <a:p>
            <a:pPr marL="1085832" lvl="1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600"/>
              <a:t>Was bedeutet </a:t>
            </a:r>
            <a:r>
              <a:rPr lang="en-US" sz="2600" b="1"/>
              <a:t>erwerben</a:t>
            </a:r>
            <a:r>
              <a:rPr lang="en-US" sz="2600"/>
              <a:t>?</a:t>
            </a: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683379" y="989697"/>
            <a:ext cx="7848599" cy="1346095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sz="2200" b="1">
                <a:solidFill>
                  <a:prstClr val="black"/>
                </a:solidFill>
                <a:latin typeface="Calibri"/>
              </a:rPr>
              <a:t>Spracherwerb </a:t>
            </a:r>
            <a:r>
              <a:rPr lang="de-DE" sz="2200">
                <a:solidFill>
                  <a:prstClr val="black"/>
                </a:solidFill>
                <a:latin typeface="Calibri"/>
              </a:rPr>
              <a:t>=</a:t>
            </a:r>
            <a:r>
              <a:rPr lang="de-DE" sz="2200" baseline="-25000">
                <a:solidFill>
                  <a:prstClr val="black"/>
                </a:solidFill>
                <a:latin typeface="Calibri"/>
              </a:rPr>
              <a:t>Def</a:t>
            </a:r>
            <a:r>
              <a:rPr lang="de-DE" sz="2200">
                <a:solidFill>
                  <a:srgbClr val="000000"/>
                </a:solidFill>
                <a:latin typeface="Calibri"/>
              </a:rPr>
              <a:t> </a:t>
            </a:r>
            <a:r>
              <a:rPr lang="en-US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Prozess, der dazu führt, dass der menschliche Organismus die Kenntnis einer natürlichen </a:t>
            </a:r>
            <a:r>
              <a:rPr lang="en-US">
                <a:solidFill>
                  <a:srgbClr val="FF0000"/>
                </a:solidFill>
                <a:latin typeface="Calibri"/>
                <a:sym typeface="WP MathA" panose="05010101010101010101" pitchFamily="2" charset="2"/>
              </a:rPr>
              <a:t>Sprache</a:t>
            </a:r>
            <a:r>
              <a:rPr lang="en-US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 erwirbt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A07A2-84B0-47B4-9FC0-0A15F7128459}"/>
              </a:ext>
            </a:extLst>
          </p:cNvPr>
          <p:cNvSpPr/>
          <p:nvPr/>
        </p:nvSpPr>
        <p:spPr>
          <a:xfrm>
            <a:off x="1338710" y="2593111"/>
            <a:ext cx="74291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086100" algn="l"/>
              </a:tabLst>
            </a:pPr>
            <a:r>
              <a:rPr lang="de-DE" sz="2200" i="1"/>
              <a:t>Notationelle Konvention.	</a:t>
            </a:r>
            <a:r>
              <a:rPr lang="de-DE" sz="2200"/>
              <a:t>A </a:t>
            </a:r>
            <a:r>
              <a:rPr lang="de-AT" sz="2200" b="1"/>
              <a:t>=</a:t>
            </a:r>
            <a:r>
              <a:rPr lang="de-AT" sz="2200" b="1" baseline="-25000"/>
              <a:t>Def</a:t>
            </a:r>
            <a:r>
              <a:rPr lang="de-AT" sz="2200"/>
              <a:t> B ist eine Abkürzung für: </a:t>
            </a:r>
            <a:br>
              <a:rPr lang="de-AT" sz="2200"/>
            </a:br>
            <a:r>
              <a:rPr lang="de-AT" sz="2200"/>
              <a:t>	“A wird durch B definiert.” </a:t>
            </a:r>
          </a:p>
        </p:txBody>
      </p:sp>
    </p:spTree>
    <p:extLst>
      <p:ext uri="{BB962C8B-B14F-4D97-AF65-F5344CB8AC3E}">
        <p14:creationId xmlns:p14="http://schemas.microsoft.com/office/powerpoint/2010/main" val="42872954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020" y="228601"/>
            <a:ext cx="8229600" cy="672355"/>
          </a:xfrm>
        </p:spPr>
        <p:txBody>
          <a:bodyPr/>
          <a:lstStyle/>
          <a:p>
            <a:r>
              <a:rPr lang="en-US"/>
              <a:t>Was ist Sprache?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019" y="995085"/>
            <a:ext cx="8498541" cy="5257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u="sng"/>
              <a:t>1. Versuch.</a:t>
            </a:r>
            <a:r>
              <a:rPr lang="en-US"/>
              <a:t> Sprache ist ein Teil der </a:t>
            </a:r>
            <a:r>
              <a:rPr lang="en-US" b="1"/>
              <a:t>Kultur</a:t>
            </a:r>
            <a:r>
              <a:rPr lang="en-US"/>
              <a:t> </a:t>
            </a:r>
            <a:r>
              <a:rPr lang="en-US" sz="1800"/>
              <a:t>(Kognitive Linguistik)</a:t>
            </a:r>
          </a:p>
          <a:p>
            <a:pPr>
              <a:spcBef>
                <a:spcPts val="1200"/>
              </a:spcBef>
            </a:pPr>
            <a:r>
              <a:rPr lang="de-DE" b="1">
                <a:solidFill>
                  <a:prstClr val="black"/>
                </a:solidFill>
              </a:rPr>
              <a:t>Sprache </a:t>
            </a:r>
            <a:r>
              <a:rPr lang="de-DE">
                <a:solidFill>
                  <a:prstClr val="black"/>
                </a:solidFill>
              </a:rPr>
              <a:t>   =</a:t>
            </a:r>
            <a:r>
              <a:rPr lang="de-DE" baseline="-25000">
                <a:solidFill>
                  <a:prstClr val="black"/>
                </a:solidFill>
              </a:rPr>
              <a:t>Def  	</a:t>
            </a:r>
            <a:r>
              <a:rPr lang="de-DE">
                <a:solidFill>
                  <a:prstClr val="black"/>
                </a:solidFill>
              </a:rPr>
              <a:t>Produkt allgemeiner, </a:t>
            </a:r>
            <a:r>
              <a:rPr lang="de-DE" b="1">
                <a:solidFill>
                  <a:prstClr val="black"/>
                </a:solidFill>
              </a:rPr>
              <a:t>nicht-sprachspezifischer</a:t>
            </a:r>
            <a:r>
              <a:rPr lang="de-DE">
                <a:solidFill>
                  <a:prstClr val="black"/>
                </a:solidFill>
              </a:rPr>
              <a:t>, 					</a:t>
            </a:r>
            <a:r>
              <a:rPr lang="de-DE" b="1">
                <a:solidFill>
                  <a:srgbClr val="FF0000"/>
                </a:solidFill>
              </a:rPr>
              <a:t>kognitiver</a:t>
            </a:r>
            <a:r>
              <a:rPr lang="de-DE">
                <a:solidFill>
                  <a:prstClr val="black"/>
                </a:solidFill>
              </a:rPr>
              <a:t>, kultureller und sozialer Eigenschaften </a:t>
            </a:r>
          </a:p>
          <a:p>
            <a:pPr>
              <a:spcBef>
                <a:spcPts val="1200"/>
              </a:spcBef>
            </a:pPr>
            <a:r>
              <a:rPr lang="de-AT" b="1">
                <a:solidFill>
                  <a:srgbClr val="FF0000"/>
                </a:solidFill>
              </a:rPr>
              <a:t>Kognition</a:t>
            </a:r>
            <a:r>
              <a:rPr lang="de-AT"/>
              <a:t> =</a:t>
            </a:r>
            <a:r>
              <a:rPr lang="de-AT" baseline="-25000"/>
              <a:t>Def</a:t>
            </a:r>
            <a:r>
              <a:rPr lang="de-AT"/>
              <a:t>	Gesamtheit der mentalen Fähigkeiten, mit denen</a:t>
            </a:r>
            <a:br>
              <a:rPr lang="de-AT"/>
            </a:br>
            <a:r>
              <a:rPr lang="de-AT"/>
              <a:t>				biologische Organismen </a:t>
            </a:r>
            <a:r>
              <a:rPr lang="de-AT" b="1"/>
              <a:t>Information verarbeiten</a:t>
            </a:r>
            <a:br>
              <a:rPr lang="de-AT"/>
            </a:br>
            <a:r>
              <a:rPr lang="de-AT"/>
              <a:t>				und Verhalten steuern</a:t>
            </a:r>
          </a:p>
          <a:p>
            <a:pPr>
              <a:spcBef>
                <a:spcPts val="1200"/>
              </a:spcBef>
            </a:pPr>
            <a:r>
              <a:rPr lang="de-DE" b="1"/>
              <a:t>Problem 1.</a:t>
            </a:r>
            <a:r>
              <a:rPr lang="de-DE"/>
              <a:t> Es fehlt eine präzise Definition von </a:t>
            </a:r>
            <a:r>
              <a:rPr lang="de-DE" b="1"/>
              <a:t>Sprache</a:t>
            </a:r>
            <a:r>
              <a:rPr lang="de-DE"/>
              <a:t> und </a:t>
            </a:r>
            <a:r>
              <a:rPr lang="de-DE" b="1"/>
              <a:t>Kultur</a:t>
            </a:r>
            <a:r>
              <a:rPr lang="de-DE"/>
              <a:t>.</a:t>
            </a:r>
          </a:p>
          <a:p>
            <a:pPr>
              <a:spcBef>
                <a:spcPts val="800"/>
              </a:spcBef>
            </a:pPr>
            <a:r>
              <a:rPr lang="de-DE" b="1"/>
              <a:t>Problem 2.</a:t>
            </a:r>
            <a:r>
              <a:rPr lang="de-DE"/>
              <a:t> </a:t>
            </a:r>
          </a:p>
          <a:p>
            <a:pPr marL="1085832" lvl="1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sz="2400"/>
              <a:t>Sprache wird ungeleitet, </a:t>
            </a:r>
            <a:r>
              <a:rPr lang="en-US" sz="2400" u="sng"/>
              <a:t>ohne</a:t>
            </a:r>
            <a:r>
              <a:rPr lang="en-US" sz="2400"/>
              <a:t> </a:t>
            </a:r>
            <a:r>
              <a:rPr lang="en-US" sz="2400" b="1"/>
              <a:t>Instruktion</a:t>
            </a:r>
            <a:r>
              <a:rPr lang="en-US" sz="2400"/>
              <a:t> erworben.</a:t>
            </a:r>
          </a:p>
          <a:p>
            <a:pPr marL="1085832" lvl="1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de-DE" sz="2400"/>
              <a:t>Nichtsprachliche Produkte der Kultur (Schachspielen, Lesen, mathematisches Wissen, Klavierspielen, …) werden durch Instruktion erworben.</a:t>
            </a:r>
            <a:r>
              <a:rPr lang="en-US" sz="2400"/>
              <a:t>  </a:t>
            </a:r>
            <a:endParaRPr lang="de-DE" sz="2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902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2046"/>
            <a:ext cx="8229600" cy="672355"/>
          </a:xfrm>
        </p:spPr>
        <p:txBody>
          <a:bodyPr/>
          <a:lstStyle/>
          <a:p>
            <a:r>
              <a:rPr lang="en-US"/>
              <a:t>Was ist Sprache?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6" y="990600"/>
            <a:ext cx="8229594" cy="5257800"/>
          </a:xfrm>
        </p:spPr>
        <p:txBody>
          <a:bodyPr/>
          <a:lstStyle/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1487488" algn="l"/>
              </a:tabLst>
            </a:pPr>
            <a:r>
              <a:rPr lang="en-US" u="sng"/>
              <a:t>2. Versuch</a:t>
            </a:r>
            <a:r>
              <a:rPr lang="en-US"/>
              <a:t>: 	Sprache ist ein abstraktes </a:t>
            </a:r>
            <a:r>
              <a:rPr lang="en-US" b="1"/>
              <a:t>Objekt </a:t>
            </a:r>
            <a:r>
              <a:rPr lang="en-US"/>
              <a:t>in der Welt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1487488" algn="l"/>
              </a:tabLst>
            </a:pPr>
            <a:r>
              <a:rPr lang="en-US"/>
              <a:t>				</a:t>
            </a:r>
            <a:r>
              <a:rPr lang="en-US" sz="1800"/>
              <a:t>(Strukturalismus; de Saussure 1916; Bloomfield 1933; i.a.</a:t>
            </a:r>
            <a:r>
              <a:rPr lang="en-US"/>
              <a:t>)</a:t>
            </a: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089025" algn="l"/>
                <a:tab pos="1487488" algn="l"/>
              </a:tabLst>
            </a:pPr>
            <a:r>
              <a:rPr lang="en-US"/>
              <a:t>	</a:t>
            </a:r>
            <a:r>
              <a:rPr lang="en-US" sz="1800"/>
              <a:t>	</a:t>
            </a:r>
            <a:r>
              <a:rPr lang="en-US" b="1">
                <a:solidFill>
                  <a:srgbClr val="FF0000"/>
                </a:solidFill>
              </a:rPr>
              <a:t>E(xterne)-Sprache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1800"/>
              <a:t>(Chomsky 1986)</a:t>
            </a:r>
          </a:p>
          <a:p>
            <a:pPr>
              <a:spcBef>
                <a:spcPts val="1200"/>
              </a:spcBef>
            </a:pPr>
            <a:r>
              <a:rPr lang="de-DE" b="1"/>
              <a:t>Sprache S</a:t>
            </a:r>
            <a:r>
              <a:rPr lang="de-DE"/>
              <a:t> =</a:t>
            </a:r>
            <a:r>
              <a:rPr lang="de-DE" baseline="-25000"/>
              <a:t>Def  	</a:t>
            </a:r>
            <a:r>
              <a:rPr lang="de-DE"/>
              <a:t>die Menge aller wohlgeformten </a:t>
            </a:r>
            <a:r>
              <a:rPr lang="de-DE" b="1"/>
              <a:t>Ausdrücke</a:t>
            </a:r>
            <a:r>
              <a:rPr lang="de-DE"/>
              <a:t> in S</a:t>
            </a:r>
          </a:p>
          <a:p>
            <a:pPr>
              <a:spcBef>
                <a:spcPts val="1200"/>
              </a:spcBef>
              <a:tabLst>
                <a:tab pos="455613" algn="l"/>
                <a:tab pos="746125" algn="l"/>
                <a:tab pos="1089025" algn="l"/>
                <a:tab pos="2573338" algn="l"/>
              </a:tabLst>
            </a:pPr>
            <a:r>
              <a:rPr lang="de-DE" b="1"/>
              <a:t>Ausdruck von S</a:t>
            </a:r>
            <a:r>
              <a:rPr lang="de-DE"/>
              <a:t> =</a:t>
            </a:r>
            <a:r>
              <a:rPr lang="de-DE" baseline="-25000"/>
              <a:t>Def	</a:t>
            </a:r>
            <a:r>
              <a:rPr lang="de-AT"/>
              <a:t>einfacher oder komplexer Bestandteil von S 				</a:t>
            </a:r>
            <a:r>
              <a:rPr lang="de-AT" sz="2200"/>
              <a:t>(Satz, Phrase, Morphem, Silbe, Phonem, ...)</a:t>
            </a:r>
          </a:p>
          <a:p>
            <a:pPr>
              <a:spcBef>
                <a:spcPts val="1200"/>
              </a:spcBef>
            </a:pPr>
            <a:r>
              <a:rPr lang="de-AT"/>
              <a:t>S</a:t>
            </a:r>
            <a:r>
              <a:rPr lang="de-AT" baseline="-25000"/>
              <a:t>Deutsch </a:t>
            </a:r>
            <a:r>
              <a:rPr lang="de-AT"/>
              <a:t>	=	</a:t>
            </a:r>
            <a:r>
              <a:rPr lang="de-AT" sz="2200"/>
              <a:t>{Alma lacht, Bernd schnarcht, Cecil liest Zeitung, …}</a:t>
            </a:r>
            <a:endParaRPr lang="el-GR" sz="2200"/>
          </a:p>
          <a:p>
            <a:pPr>
              <a:spcBef>
                <a:spcPts val="0"/>
              </a:spcBef>
            </a:pPr>
            <a:r>
              <a:rPr lang="en-US"/>
              <a:t>S</a:t>
            </a:r>
            <a:r>
              <a:rPr lang="en-US" baseline="-25000"/>
              <a:t>Englisch </a:t>
            </a:r>
            <a:r>
              <a:rPr lang="en-US"/>
              <a:t>	= 	</a:t>
            </a:r>
            <a:r>
              <a:rPr lang="en-US" sz="2200"/>
              <a:t>{Sally slept, Tom was waiting, Rolf snores, …} </a:t>
            </a:r>
          </a:p>
          <a:p>
            <a:pPr>
              <a:spcBef>
                <a:spcPts val="1200"/>
              </a:spcBef>
            </a:pPr>
            <a:r>
              <a:rPr lang="de-DE" b="1"/>
              <a:t>Problem 1.</a:t>
            </a:r>
            <a:r>
              <a:rPr lang="de-DE"/>
              <a:t> Es gibt für jede Sprache S Ausdrücke, die </a:t>
            </a:r>
          </a:p>
          <a:p>
            <a:pPr>
              <a:spcBef>
                <a:spcPts val="600"/>
              </a:spcBef>
            </a:pPr>
            <a:r>
              <a:rPr lang="de-DE"/>
              <a:t>	(i)		noch niemals produziert wurden aber </a:t>
            </a:r>
          </a:p>
          <a:p>
            <a:pPr>
              <a:spcBef>
                <a:spcPts val="0"/>
              </a:spcBef>
            </a:pPr>
            <a:r>
              <a:rPr lang="de-DE"/>
              <a:t>	(ii)	</a:t>
            </a:r>
            <a:r>
              <a:rPr lang="de-DE" u="sng"/>
              <a:t>trotzdem</a:t>
            </a:r>
            <a:r>
              <a:rPr lang="de-DE"/>
              <a:t> Teil von S sind.</a:t>
            </a:r>
          </a:p>
          <a:p>
            <a:pPr>
              <a:spcBef>
                <a:spcPts val="1200"/>
              </a:spcBef>
            </a:pPr>
            <a:r>
              <a:rPr lang="de-DE" b="1"/>
              <a:t>Problem 2.</a:t>
            </a:r>
            <a:r>
              <a:rPr lang="de-DE"/>
              <a:t> Ungrammatische Ausdrücke werden nicht erfasst</a:t>
            </a:r>
            <a:endParaRPr lang="en-US" sz="22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29374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672355"/>
          </a:xfrm>
        </p:spPr>
        <p:txBody>
          <a:bodyPr/>
          <a:lstStyle/>
          <a:p>
            <a:r>
              <a:rPr lang="en-US"/>
              <a:t>Was ist Sprache?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5" y="990600"/>
            <a:ext cx="8730445" cy="5257800"/>
          </a:xfrm>
        </p:spPr>
        <p:txBody>
          <a:bodyPr/>
          <a:lstStyle/>
          <a:p>
            <a:r>
              <a:rPr lang="de-DE" b="1"/>
              <a:t>Sprache S</a:t>
            </a:r>
            <a:r>
              <a:rPr lang="de-DE"/>
              <a:t> =</a:t>
            </a:r>
            <a:r>
              <a:rPr lang="de-DE" baseline="-25000"/>
              <a:t>Def  	</a:t>
            </a:r>
            <a:r>
              <a:rPr lang="de-DE"/>
              <a:t>die Menge aller produzierten Ausdrücke in S</a:t>
            </a:r>
          </a:p>
          <a:p>
            <a:pPr>
              <a:spcBef>
                <a:spcPts val="1600"/>
              </a:spcBef>
            </a:pPr>
            <a:r>
              <a:rPr lang="en-US" i="1"/>
              <a:t>Beispiel 1</a:t>
            </a:r>
            <a:r>
              <a:rPr lang="en-US"/>
              <a:t>. Durch</a:t>
            </a:r>
            <a:r>
              <a:rPr lang="en-US" b="1"/>
              <a:t> Rekursion </a:t>
            </a:r>
            <a:r>
              <a:rPr lang="en-US" sz="1800"/>
              <a:t>(s. später) </a:t>
            </a:r>
            <a:r>
              <a:rPr lang="en-US"/>
              <a:t>ist es möglich, Sätze zu generieren, die noch nie produziert wurden, aber dennoch Teil einer Sprache sind:</a:t>
            </a:r>
            <a:endParaRPr lang="en-US" b="1"/>
          </a:p>
          <a:p>
            <a:pPr>
              <a:spcBef>
                <a:spcPts val="1200"/>
              </a:spcBef>
            </a:pPr>
            <a:r>
              <a:rPr lang="en-US"/>
              <a:t>(1)		a.	Wir mögen Maria. </a:t>
            </a:r>
          </a:p>
          <a:p>
            <a:r>
              <a:rPr lang="en-US"/>
              <a:t>		b.	Wir mögen Maria und Hans. </a:t>
            </a:r>
          </a:p>
          <a:p>
            <a:r>
              <a:rPr lang="en-US"/>
              <a:t>		c.	Wir mögen Maria und Hans und Anna</a:t>
            </a:r>
          </a:p>
          <a:p>
            <a:r>
              <a:rPr lang="en-US"/>
              <a:t>		d.	Wir mögen Maria und Hans und Anna und Peter ...</a:t>
            </a:r>
          </a:p>
          <a:p>
            <a:pPr>
              <a:spcBef>
                <a:spcPts val="1200"/>
              </a:spcBef>
            </a:pPr>
            <a:r>
              <a:rPr lang="en-US">
                <a:sym typeface="WP IconicSymbolsA" panose="05010101010101010101" pitchFamily="2" charset="2"/>
              </a:rPr>
              <a:t>	Sprache ist </a:t>
            </a:r>
            <a:r>
              <a:rPr lang="en-US" u="sng">
                <a:sym typeface="WP IconicSymbolsA" panose="05010101010101010101" pitchFamily="2" charset="2"/>
              </a:rPr>
              <a:t>keine</a:t>
            </a:r>
            <a:r>
              <a:rPr lang="en-US">
                <a:sym typeface="WP IconicSymbolsA" panose="05010101010101010101" pitchFamily="2" charset="2"/>
              </a:rPr>
              <a:t> endliche Menge von Objekten.</a:t>
            </a:r>
          </a:p>
          <a:p>
            <a:pPr>
              <a:spcBef>
                <a:spcPts val="1200"/>
              </a:spcBef>
            </a:pPr>
            <a:r>
              <a:rPr lang="en-US">
                <a:sym typeface="WP IconicSymbolsA" panose="05010101010101010101" pitchFamily="2" charset="2"/>
              </a:rPr>
              <a:t>	Sprache ist ein System, das aus einer </a:t>
            </a:r>
            <a:r>
              <a:rPr lang="en-US" b="1">
                <a:sym typeface="WP IconicSymbolsA" panose="05010101010101010101" pitchFamily="2" charset="2"/>
              </a:rPr>
              <a:t>endlichen</a:t>
            </a:r>
            <a:r>
              <a:rPr lang="en-US">
                <a:sym typeface="WP IconicSymbolsA" panose="05010101010101010101" pitchFamily="2" charset="2"/>
              </a:rPr>
              <a:t> Zahl von 	Objekten (</a:t>
            </a:r>
            <a:r>
              <a:rPr lang="en-US" b="1">
                <a:sym typeface="WP IconicSymbolsA" panose="05010101010101010101" pitchFamily="2" charset="2"/>
              </a:rPr>
              <a:t>Morphemen</a:t>
            </a:r>
            <a:r>
              <a:rPr lang="en-US">
                <a:sym typeface="WP IconicSymbolsA" panose="05010101010101010101" pitchFamily="2" charset="2"/>
              </a:rPr>
              <a:t>, im mentalen Lexikon gespeichert) eine</a:t>
            </a:r>
            <a:br>
              <a:rPr lang="en-US">
                <a:sym typeface="WP IconicSymbolsA" panose="05010101010101010101" pitchFamily="2" charset="2"/>
              </a:rPr>
            </a:br>
            <a:r>
              <a:rPr lang="en-US">
                <a:sym typeface="WP IconicSymbolsA" panose="05010101010101010101" pitchFamily="2" charset="2"/>
              </a:rPr>
              <a:t>	</a:t>
            </a:r>
            <a:r>
              <a:rPr lang="en-US" b="1" u="sng">
                <a:sym typeface="WP IconicSymbolsA" panose="05010101010101010101" pitchFamily="2" charset="2"/>
              </a:rPr>
              <a:t>un</a:t>
            </a:r>
            <a:r>
              <a:rPr lang="en-US" b="1">
                <a:sym typeface="WP IconicSymbolsA" panose="05010101010101010101" pitchFamily="2" charset="2"/>
              </a:rPr>
              <a:t>endliche</a:t>
            </a:r>
            <a:r>
              <a:rPr lang="en-US">
                <a:sym typeface="WP IconicSymbolsA" panose="05010101010101010101" pitchFamily="2" charset="2"/>
              </a:rPr>
              <a:t> Anzahl von Ausdrücken produziert/generiert.</a:t>
            </a:r>
          </a:p>
          <a:p>
            <a:pPr>
              <a:spcBef>
                <a:spcPts val="1200"/>
              </a:spcBef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3220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229600" cy="672355"/>
          </a:xfrm>
        </p:spPr>
        <p:txBody>
          <a:bodyPr/>
          <a:lstStyle/>
          <a:p>
            <a:r>
              <a:rPr lang="en-US"/>
              <a:t>Was ist Sprache?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r>
              <a:rPr lang="en-US" i="1"/>
              <a:t>Beispiel 2</a:t>
            </a:r>
            <a:r>
              <a:rPr lang="en-US" b="1" i="1"/>
              <a:t>. </a:t>
            </a:r>
            <a:r>
              <a:rPr lang="en-US"/>
              <a:t>Tina hat genau 10,000 Sätze Mandarin gelernt. </a:t>
            </a:r>
          </a:p>
          <a:p>
            <a:pPr>
              <a:spcBef>
                <a:spcPts val="1600"/>
              </a:spcBef>
            </a:pPr>
            <a:r>
              <a:rPr lang="en-US" b="1" i="1"/>
              <a:t>Frage</a:t>
            </a:r>
            <a:r>
              <a:rPr lang="en-US" b="1"/>
              <a:t>.</a:t>
            </a:r>
            <a:r>
              <a:rPr lang="en-US"/>
              <a:t> Verfügt Tina über die Fähigkeit, Mandarin zu sprechen?</a:t>
            </a:r>
          </a:p>
          <a:p>
            <a:pPr>
              <a:spcBef>
                <a:spcPts val="1200"/>
              </a:spcBef>
            </a:pPr>
            <a:r>
              <a:rPr lang="en-US" b="1"/>
              <a:t>Antwort. </a:t>
            </a:r>
            <a:r>
              <a:rPr lang="en-US"/>
              <a:t>Nein, da es natürlich Sätze gibt, die Tina nicht kennt. </a:t>
            </a:r>
          </a:p>
          <a:p>
            <a:pPr>
              <a:spcBef>
                <a:spcPts val="1200"/>
              </a:spcBef>
            </a:pPr>
            <a:r>
              <a:rPr lang="en-US" b="1" u="sng"/>
              <a:t>Beweis</a:t>
            </a:r>
            <a:endParaRPr lang="en-US"/>
          </a:p>
          <a:p>
            <a:pPr>
              <a:spcBef>
                <a:spcPts val="1200"/>
              </a:spcBef>
            </a:pPr>
            <a:r>
              <a:rPr lang="en-US"/>
              <a:t>Tina kennt Satz 9,999, der lautet: “Es regnet.” (in Mandarin)</a:t>
            </a:r>
          </a:p>
          <a:p>
            <a:pPr>
              <a:spcBef>
                <a:spcPts val="800"/>
              </a:spcBef>
            </a:pPr>
            <a:r>
              <a:rPr lang="en-US"/>
              <a:t>Tina kennt Satz 10,000, der lautet: “Maria lacht.” (in Mandarin)</a:t>
            </a:r>
          </a:p>
          <a:p>
            <a:pPr>
              <a:spcBef>
                <a:spcPts val="800"/>
              </a:spcBef>
            </a:pPr>
            <a:r>
              <a:rPr lang="en-US"/>
              <a:t>Aber sie weiss </a:t>
            </a:r>
            <a:r>
              <a:rPr lang="en-US" u="sng"/>
              <a:t>nicht</a:t>
            </a:r>
            <a:r>
              <a:rPr lang="en-US"/>
              <a:t>, ob folgender Satz ein Teil der Sprache ist: </a:t>
            </a:r>
          </a:p>
          <a:p>
            <a:pPr>
              <a:spcBef>
                <a:spcPts val="800"/>
              </a:spcBef>
            </a:pPr>
            <a:r>
              <a:rPr lang="en-US"/>
              <a:t>Wenn ‘Satz 9,999’ 			“Wenn es regnet, dann  dann ‘Satz 10,000’ 			 lacht Maria.” 		</a:t>
            </a:r>
          </a:p>
          <a:p>
            <a:pPr>
              <a:spcBef>
                <a:spcPts val="1200"/>
              </a:spcBef>
            </a:pPr>
            <a:r>
              <a:rPr lang="en-US">
                <a:sym typeface="WP IconicSymbolsA" panose="05010101010101010101" pitchFamily="2" charset="2"/>
              </a:rPr>
              <a:t>	Maria verfügt nur über </a:t>
            </a:r>
            <a:r>
              <a:rPr lang="en-US" b="1">
                <a:sym typeface="WP IconicSymbolsA" panose="05010101010101010101" pitchFamily="2" charset="2"/>
              </a:rPr>
              <a:t>unvollständiges</a:t>
            </a:r>
            <a:r>
              <a:rPr lang="en-US" b="1" i="1">
                <a:sym typeface="WP IconicSymbolsA" panose="05010101010101010101" pitchFamily="2" charset="2"/>
              </a:rPr>
              <a:t> </a:t>
            </a:r>
            <a:r>
              <a:rPr lang="en-US">
                <a:sym typeface="WP IconicSymbolsA" panose="05010101010101010101" pitchFamily="2" charset="2"/>
              </a:rPr>
              <a:t>Wissen der Sprache.</a:t>
            </a: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01109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672355"/>
          </a:xfrm>
        </p:spPr>
        <p:txBody>
          <a:bodyPr/>
          <a:lstStyle/>
          <a:p>
            <a:r>
              <a:rPr lang="en-US"/>
              <a:t>Was ist Sprache?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943" y="847165"/>
            <a:ext cx="8777095" cy="5257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u="sng"/>
              <a:t>3. Versuch (endgültige Version)</a:t>
            </a:r>
            <a:r>
              <a:rPr lang="en-US"/>
              <a:t>. Formale Definition von Sprache </a:t>
            </a:r>
            <a:r>
              <a:rPr lang="en-US" sz="1800"/>
              <a:t>(Chomsky 1955/1975; Theorie formaler Sprachen, Computerwissenschaft,…)</a:t>
            </a:r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/>
              <a:t>Eine potentiell </a:t>
            </a:r>
            <a:r>
              <a:rPr lang="en-US" b="1" u="sng"/>
              <a:t>un</a:t>
            </a:r>
            <a:r>
              <a:rPr lang="en-US" b="1"/>
              <a:t>endliche</a:t>
            </a:r>
            <a:r>
              <a:rPr lang="en-US"/>
              <a:t> Sprache wird durch eine </a:t>
            </a:r>
            <a:r>
              <a:rPr lang="en-US" b="1"/>
              <a:t>endliche</a:t>
            </a:r>
            <a:r>
              <a:rPr lang="en-US"/>
              <a:t> Grammatik </a:t>
            </a:r>
            <a:r>
              <a:rPr lang="en-US" b="1"/>
              <a:t>generiert</a:t>
            </a:r>
            <a:r>
              <a:rPr lang="en-US"/>
              <a:t>:</a:t>
            </a:r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b="1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/>
              <a:t>Man nennt dieses System eine </a:t>
            </a:r>
            <a:r>
              <a:rPr lang="en-US" b="1">
                <a:solidFill>
                  <a:srgbClr val="FF0000"/>
                </a:solidFill>
              </a:rPr>
              <a:t>Generative Grammatik</a:t>
            </a:r>
            <a:r>
              <a:rPr lang="en-US" b="1"/>
              <a:t>.</a:t>
            </a:r>
            <a:endParaRPr lang="en-US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1003305" y="1824325"/>
            <a:ext cx="7135091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b="1">
                <a:solidFill>
                  <a:prstClr val="black"/>
                </a:solidFill>
                <a:latin typeface="Calibri"/>
              </a:rPr>
              <a:t>Sprache S </a:t>
            </a:r>
            <a:r>
              <a:rPr lang="de-DE">
                <a:solidFill>
                  <a:prstClr val="black"/>
                </a:solidFill>
                <a:latin typeface="Calibri"/>
              </a:rPr>
              <a:t>=</a:t>
            </a:r>
            <a:r>
              <a:rPr lang="de-DE" baseline="-25000">
                <a:solidFill>
                  <a:prstClr val="black"/>
                </a:solidFill>
                <a:latin typeface="Calibri"/>
              </a:rPr>
              <a:t>Def 	</a:t>
            </a:r>
            <a:r>
              <a:rPr lang="de-DE">
                <a:solidFill>
                  <a:srgbClr val="000000"/>
                </a:solidFill>
                <a:latin typeface="Calibri"/>
              </a:rPr>
              <a:t>di</a:t>
            </a:r>
            <a:r>
              <a:rPr lang="de-DE" altLang="en-US">
                <a:solidFill>
                  <a:srgbClr val="000000"/>
                </a:solidFill>
                <a:latin typeface="Calibri"/>
              </a:rPr>
              <a:t>e potentiell unendliche Menge aller 			Ausdrücke in S</a:t>
            </a:r>
            <a:endParaRPr lang="de-DE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609600" y="3935514"/>
            <a:ext cx="7848600" cy="1906905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b="1">
                <a:solidFill>
                  <a:prstClr val="black"/>
                </a:solidFill>
                <a:latin typeface="Calibri"/>
              </a:rPr>
              <a:t>Grammatik einer Sprache S </a:t>
            </a:r>
            <a:r>
              <a:rPr lang="de-DE">
                <a:solidFill>
                  <a:prstClr val="black"/>
                </a:solidFill>
                <a:latin typeface="Calibri"/>
              </a:rPr>
              <a:t>=</a:t>
            </a:r>
            <a:r>
              <a:rPr lang="de-DE" baseline="-25000">
                <a:solidFill>
                  <a:prstClr val="black"/>
                </a:solidFill>
                <a:latin typeface="Calibri"/>
              </a:rPr>
              <a:t>Def   </a:t>
            </a:r>
            <a:r>
              <a:rPr lang="de-DE">
                <a:solidFill>
                  <a:prstClr val="black"/>
                </a:solidFill>
                <a:latin typeface="Calibri"/>
              </a:rPr>
              <a:t>&lt;Lexikon, Regeln&gt;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	(i)		</a:t>
            </a:r>
            <a:r>
              <a:rPr lang="de-AT" b="1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Lexikon</a:t>
            </a:r>
            <a:r>
              <a:rPr lang="de-AT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: endliche Menge von Morphemen in S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	(ii) 	</a:t>
            </a:r>
            <a:r>
              <a:rPr lang="de-AT" b="1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Regeln</a:t>
            </a:r>
            <a:r>
              <a:rPr lang="de-AT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: endliche Menge von Regeln (Operationen), 			die Morpheme zu größeren Einheiten verbinden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-43299" y="838200"/>
            <a:ext cx="500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</a:t>
            </a:r>
            <a:r>
              <a:rPr lang="en-US" b="1">
                <a:solidFill>
                  <a:prstClr val="black"/>
                </a:solidFill>
                <a:latin typeface="Calibri"/>
                <a:sym typeface="WP IconicSymbolsA" panose="05010101010101010101" pitchFamily="2" charset="2"/>
              </a:rPr>
              <a:t> </a:t>
            </a:r>
            <a:endParaRPr lang="en-US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337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672355"/>
          </a:xfrm>
        </p:spPr>
        <p:txBody>
          <a:bodyPr/>
          <a:lstStyle/>
          <a:p>
            <a:r>
              <a:rPr lang="en-US"/>
              <a:t>Was ist Sprache?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u="sng"/>
              <a:t>3. Versuch.</a:t>
            </a:r>
            <a:r>
              <a:rPr lang="en-US"/>
              <a:t> Formale Definition von Sprache </a:t>
            </a:r>
            <a:r>
              <a:rPr lang="en-US" sz="1800"/>
              <a:t>(Chomsky)</a:t>
            </a:r>
          </a:p>
          <a:p>
            <a:pPr>
              <a:spcBef>
                <a:spcPts val="0"/>
              </a:spcBef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/>
          </a:p>
          <a:p>
            <a:pPr marL="342891" indent="-34289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/>
              <a:t>Eine Generative Grammatik generiert die Ausdücke einer </a:t>
            </a:r>
            <a:r>
              <a:rPr lang="en-US" b="1"/>
              <a:t>Einzelsprache</a:t>
            </a:r>
            <a:r>
              <a:rPr lang="en-US"/>
              <a:t> </a:t>
            </a:r>
            <a:r>
              <a:rPr lang="en-US" sz="2000"/>
              <a:t>(Griechisch, Kiowa, Chichewa, Aramäisch, …)</a:t>
            </a:r>
          </a:p>
          <a:p>
            <a:pPr marL="342891" indent="-34289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/>
              <a:t>Unterschiede zwischen Einzelsprachen (</a:t>
            </a:r>
            <a:r>
              <a:rPr lang="en-US" b="1"/>
              <a:t>Sprachvariation</a:t>
            </a:r>
            <a:r>
              <a:rPr lang="en-US"/>
              <a:t>) sind auf das Lexikon beschränkt </a:t>
            </a:r>
            <a:r>
              <a:rPr lang="en-US" sz="1800"/>
              <a:t>(Borer-Chomsky-Hypothese; Borer 1984)</a:t>
            </a:r>
          </a:p>
          <a:p>
            <a:pPr marL="342891" indent="-34289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/>
              <a:t>Linguisten untersuchen eine spezifische Sprache S, um Rückschlüsse auf die </a:t>
            </a:r>
            <a:r>
              <a:rPr lang="en-US" b="1"/>
              <a:t>Grammatik</a:t>
            </a:r>
            <a:r>
              <a:rPr lang="en-US"/>
              <a:t> zu ziehen, die S generiert.</a:t>
            </a:r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609600" y="1563909"/>
            <a:ext cx="7848600" cy="1469906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b="1">
                <a:solidFill>
                  <a:prstClr val="black"/>
                </a:solidFill>
                <a:latin typeface="Calibri"/>
              </a:rPr>
              <a:t>Generative Grammatik von S  </a:t>
            </a:r>
            <a:r>
              <a:rPr lang="de-DE">
                <a:solidFill>
                  <a:prstClr val="black"/>
                </a:solidFill>
                <a:latin typeface="Calibri"/>
              </a:rPr>
              <a:t>=</a:t>
            </a:r>
            <a:r>
              <a:rPr lang="de-DE" baseline="-25000">
                <a:solidFill>
                  <a:prstClr val="black"/>
                </a:solidFill>
                <a:latin typeface="Calibri"/>
              </a:rPr>
              <a:t>Def   </a:t>
            </a:r>
            <a:r>
              <a:rPr lang="de-DE">
                <a:solidFill>
                  <a:prstClr val="black"/>
                </a:solidFill>
                <a:latin typeface="Calibri"/>
              </a:rPr>
              <a:t>&lt;Lexikon, Regeln&gt;</a:t>
            </a:r>
          </a:p>
          <a:p>
            <a:pPr marL="0" indent="0">
              <a:spcBef>
                <a:spcPts val="6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	(i)		</a:t>
            </a:r>
            <a:r>
              <a:rPr lang="de-AT" b="1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Lexikon von S</a:t>
            </a:r>
            <a:r>
              <a:rPr lang="de-AT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: endliche Menge von Morphemen </a:t>
            </a:r>
          </a:p>
          <a:p>
            <a:pPr marL="0" indent="0">
              <a:spcBef>
                <a:spcPts val="400"/>
              </a:spcBef>
              <a:tabLst>
                <a:tab pos="457189" algn="l"/>
                <a:tab pos="747695" algn="l"/>
                <a:tab pos="1090586" algn="l"/>
              </a:tabLst>
            </a:pPr>
            <a:r>
              <a:rPr lang="de-AT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	(ii) 	Endliche Anzahl von </a:t>
            </a:r>
            <a:r>
              <a:rPr lang="de-AT" b="1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Regeln</a:t>
            </a:r>
            <a:endParaRPr lang="de-AT">
              <a:solidFill>
                <a:prstClr val="black"/>
              </a:solidFill>
              <a:latin typeface="Calibri"/>
              <a:sym typeface="WP MathA" panose="05010101010101010101" pitchFamily="2" charset="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2767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Erwerb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7965"/>
            <a:ext cx="8229600" cy="5236636"/>
          </a:xfrm>
        </p:spPr>
        <p:txBody>
          <a:bodyPr/>
          <a:lstStyle/>
          <a:p>
            <a:endParaRPr lang="en-US" b="1"/>
          </a:p>
          <a:p>
            <a:endParaRPr lang="en-US" b="1"/>
          </a:p>
          <a:p>
            <a:endParaRPr lang="en-US" b="1"/>
          </a:p>
          <a:p>
            <a:r>
              <a:rPr lang="en-US" b="1" i="1"/>
              <a:t>Frage</a:t>
            </a:r>
            <a:r>
              <a:rPr lang="en-US"/>
              <a:t>. Was sind Sprache, Kenntnis und </a:t>
            </a:r>
            <a:r>
              <a:rPr lang="en-US">
                <a:solidFill>
                  <a:srgbClr val="FF0000"/>
                </a:solidFill>
              </a:rPr>
              <a:t>Erwerb</a:t>
            </a:r>
            <a:r>
              <a:rPr lang="en-US"/>
              <a:t>?</a:t>
            </a:r>
          </a:p>
          <a:p>
            <a:pPr>
              <a:spcBef>
                <a:spcPts val="1200"/>
              </a:spcBef>
            </a:pPr>
            <a:r>
              <a:rPr lang="en-US" b="1"/>
              <a:t>Antwort</a:t>
            </a:r>
            <a:r>
              <a:rPr lang="en-US"/>
              <a:t>. Biologische Organismen erwerben </a:t>
            </a:r>
            <a:r>
              <a:rPr lang="en-US" b="1"/>
              <a:t>Kenntnis</a:t>
            </a:r>
            <a:r>
              <a:rPr lang="en-US"/>
              <a:t> auf der Basis von </a:t>
            </a:r>
            <a:r>
              <a:rPr lang="en-US" b="1"/>
              <a:t>angeborenen</a:t>
            </a:r>
            <a:r>
              <a:rPr lang="en-US"/>
              <a:t> Eigenschaften.</a:t>
            </a:r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254005" y="1061805"/>
            <a:ext cx="8633459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sz="2200" b="1">
                <a:solidFill>
                  <a:prstClr val="black"/>
                </a:solidFill>
                <a:latin typeface="Calibri"/>
              </a:rPr>
              <a:t>Spracherwerb </a:t>
            </a:r>
            <a:r>
              <a:rPr lang="de-DE" sz="2200">
                <a:solidFill>
                  <a:prstClr val="black"/>
                </a:solidFill>
                <a:latin typeface="Calibri"/>
              </a:rPr>
              <a:t>=</a:t>
            </a:r>
            <a:r>
              <a:rPr lang="de-DE" sz="2200" baseline="-25000">
                <a:solidFill>
                  <a:prstClr val="black"/>
                </a:solidFill>
                <a:latin typeface="Calibri"/>
              </a:rPr>
              <a:t>Def</a:t>
            </a:r>
            <a:r>
              <a:rPr lang="de-DE" sz="2200">
                <a:solidFill>
                  <a:srgbClr val="000000"/>
                </a:solidFill>
                <a:latin typeface="Calibri"/>
              </a:rPr>
              <a:t> </a:t>
            </a:r>
            <a:r>
              <a:rPr lang="en-US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Prozess, der dazu führt, dass ein</a:t>
            </a:r>
            <a:r>
              <a:rPr lang="el-GR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 </a:t>
            </a:r>
            <a:r>
              <a:rPr lang="en-US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Organismus die Kenntnis einer natürlichen Sprache </a:t>
            </a:r>
            <a:r>
              <a:rPr lang="en-US">
                <a:solidFill>
                  <a:srgbClr val="FF0000"/>
                </a:solidFill>
                <a:latin typeface="Calibri"/>
                <a:sym typeface="WP MathA" panose="05010101010101010101" pitchFamily="2" charset="2"/>
              </a:rPr>
              <a:t>erwirbt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3786191"/>
            <a:ext cx="82296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>
                <a:solidFill>
                  <a:prstClr val="black"/>
                </a:solidFill>
                <a:latin typeface="Calibri"/>
              </a:rPr>
              <a:t>Jacques Monod </a:t>
            </a:r>
            <a:r>
              <a:rPr lang="en-US" sz="2200">
                <a:solidFill>
                  <a:prstClr val="black"/>
                </a:solidFill>
                <a:latin typeface="Calibri"/>
              </a:rPr>
              <a:t>(französischer Biochemiker and Nobelpreisträger):</a:t>
            </a:r>
          </a:p>
          <a:p>
            <a:pPr>
              <a:spcBef>
                <a:spcPts val="1200"/>
              </a:spcBef>
            </a:pPr>
            <a:r>
              <a:rPr lang="en-US" sz="2200">
                <a:solidFill>
                  <a:prstClr val="black"/>
                </a:solidFill>
                <a:latin typeface="Calibri"/>
              </a:rPr>
              <a:t>“[w]hen behavior implies elements acquired through experience, they are </a:t>
            </a:r>
            <a:r>
              <a:rPr lang="en-US" sz="2200" b="1">
                <a:solidFill>
                  <a:prstClr val="black"/>
                </a:solidFill>
                <a:latin typeface="Calibri"/>
              </a:rPr>
              <a:t>acquired according to a program</a:t>
            </a:r>
            <a:r>
              <a:rPr lang="en-US" sz="2200">
                <a:solidFill>
                  <a:prstClr val="black"/>
                </a:solidFill>
                <a:latin typeface="Calibri"/>
              </a:rPr>
              <a:t>, and that program is </a:t>
            </a:r>
            <a:r>
              <a:rPr lang="en-US" sz="2200" b="1">
                <a:solidFill>
                  <a:prstClr val="black"/>
                </a:solidFill>
                <a:latin typeface="Calibri"/>
              </a:rPr>
              <a:t>innate</a:t>
            </a:r>
            <a:r>
              <a:rPr lang="en-US" sz="2200">
                <a:solidFill>
                  <a:prstClr val="black"/>
                </a:solidFill>
                <a:latin typeface="Calibri"/>
              </a:rPr>
              <a:t> – that is to say, </a:t>
            </a:r>
            <a:r>
              <a:rPr lang="en-US" sz="2200" b="1">
                <a:solidFill>
                  <a:prstClr val="black"/>
                </a:solidFill>
                <a:latin typeface="Calibri"/>
              </a:rPr>
              <a:t>genetically determined</a:t>
            </a:r>
            <a:r>
              <a:rPr lang="en-US" sz="2200">
                <a:solidFill>
                  <a:prstClr val="black"/>
                </a:solidFill>
                <a:latin typeface="Calibri"/>
              </a:rPr>
              <a:t>” </a:t>
            </a:r>
            <a:r>
              <a:rPr lang="en-US" sz="1400">
                <a:solidFill>
                  <a:prstClr val="black"/>
                </a:solidFill>
                <a:latin typeface="Calibri"/>
              </a:rPr>
              <a:t>	(Monod 1972; Chance and Necessity. S. 152). </a:t>
            </a:r>
          </a:p>
          <a:p>
            <a:pPr>
              <a:spcBef>
                <a:spcPts val="1200"/>
              </a:spcBef>
            </a:pPr>
            <a:r>
              <a:rPr lang="en-US" sz="2200">
                <a:solidFill>
                  <a:prstClr val="black"/>
                </a:solidFill>
                <a:latin typeface="Calibri"/>
              </a:rPr>
              <a:t>(Verhalten wird auf der Basis eines angeborenen, genetisch determinierten Programms erworben.)</a:t>
            </a:r>
            <a:endParaRPr lang="en-US" sz="22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8765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436" y="242046"/>
            <a:ext cx="8229600" cy="672354"/>
          </a:xfrm>
        </p:spPr>
        <p:txBody>
          <a:bodyPr/>
          <a:lstStyle/>
          <a:p>
            <a:r>
              <a:rPr lang="en-US"/>
              <a:t>Sprachliches Wissen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6" y="1164165"/>
            <a:ext cx="7979177" cy="5236636"/>
          </a:xfrm>
        </p:spPr>
        <p:txBody>
          <a:bodyPr/>
          <a:lstStyle/>
          <a:p>
            <a:pPr>
              <a:spcBef>
                <a:spcPts val="1100"/>
              </a:spcBef>
            </a:pPr>
            <a:endParaRPr lang="de-AT" b="1"/>
          </a:p>
          <a:p>
            <a:pPr>
              <a:spcBef>
                <a:spcPts val="1100"/>
              </a:spcBef>
            </a:pPr>
            <a:endParaRPr lang="de-AT" b="1"/>
          </a:p>
          <a:p>
            <a:pPr>
              <a:spcBef>
                <a:spcPts val="1100"/>
              </a:spcBef>
            </a:pPr>
            <a:r>
              <a:rPr lang="en-US" b="1" i="1"/>
              <a:t>Frage</a:t>
            </a:r>
            <a:r>
              <a:rPr lang="en-US"/>
              <a:t>. Was sind Sprache, </a:t>
            </a:r>
            <a:r>
              <a:rPr lang="en-US" b="1">
                <a:solidFill>
                  <a:srgbClr val="FF0000"/>
                </a:solidFill>
              </a:rPr>
              <a:t>Kenntnis</a:t>
            </a:r>
            <a:r>
              <a:rPr lang="en-US"/>
              <a:t> und Erwerb?</a:t>
            </a:r>
          </a:p>
          <a:p>
            <a:pPr>
              <a:spcBef>
                <a:spcPts val="1100"/>
              </a:spcBef>
            </a:pPr>
            <a:r>
              <a:rPr lang="en-US" b="1"/>
              <a:t>Kenntnis einer Sprache</a:t>
            </a:r>
            <a:r>
              <a:rPr lang="en-US"/>
              <a:t> </a:t>
            </a:r>
            <a:r>
              <a:rPr lang="de-AT"/>
              <a:t>=</a:t>
            </a:r>
            <a:r>
              <a:rPr lang="de-AT" baseline="-25000"/>
              <a:t>Def</a:t>
            </a:r>
            <a:r>
              <a:rPr lang="de-AT"/>
              <a:t> 	sprachliche </a:t>
            </a:r>
            <a:r>
              <a:rPr lang="de-AT" b="1"/>
              <a:t>Kompetenz </a:t>
            </a:r>
            <a:r>
              <a:rPr lang="en-US"/>
              <a:t>							(auch: sprachliches Wissen)</a:t>
            </a:r>
            <a:endParaRPr lang="en-US" u="sng"/>
          </a:p>
          <a:p>
            <a:pPr>
              <a:spcBef>
                <a:spcPts val="1100"/>
              </a:spcBef>
            </a:pPr>
            <a:r>
              <a:rPr lang="de-AT" b="1"/>
              <a:t>A. Syntaktische Kompetenz </a:t>
            </a:r>
            <a:r>
              <a:rPr lang="de-AT"/>
              <a:t>=</a:t>
            </a:r>
            <a:r>
              <a:rPr lang="de-AT" baseline="-25000"/>
              <a:t>Def</a:t>
            </a:r>
            <a:r>
              <a:rPr lang="de-AT"/>
              <a:t> die Fähigkeit kompetenter Sprecher einer Sprache, jeden beliebigen Ausdruck in dieser Sprache als </a:t>
            </a:r>
            <a:r>
              <a:rPr lang="de-AT" b="1"/>
              <a:t>wohlgeformt</a:t>
            </a:r>
            <a:r>
              <a:rPr lang="de-AT"/>
              <a:t> (oder nicht-wohlgeformt) erkennen zu können </a:t>
            </a:r>
          </a:p>
          <a:p>
            <a:pPr>
              <a:spcBef>
                <a:spcPts val="1100"/>
              </a:spcBef>
            </a:pPr>
            <a:r>
              <a:rPr lang="de-AT" b="1"/>
              <a:t>B. Semantische Kompetenz </a:t>
            </a:r>
            <a:r>
              <a:rPr lang="de-AT"/>
              <a:t>=</a:t>
            </a:r>
            <a:r>
              <a:rPr lang="de-AT" baseline="-25000"/>
              <a:t>Def </a:t>
            </a:r>
            <a:r>
              <a:rPr lang="de-AT"/>
              <a:t>die Fähigkeit kompetenter Sprecher einer Sprache, jedem wohlgeformten Ausdruck dieser Sprache seine </a:t>
            </a:r>
            <a:r>
              <a:rPr lang="de-AT" b="1"/>
              <a:t>Bedeutung</a:t>
            </a:r>
            <a:r>
              <a:rPr lang="de-AT"/>
              <a:t> zuweisen zu können</a:t>
            </a:r>
          </a:p>
        </p:txBody>
      </p:sp>
      <p:sp>
        <p:nvSpPr>
          <p:cNvPr id="6" name="Abgerundetes Rechteck 7"/>
          <p:cNvSpPr txBox="1">
            <a:spLocks/>
          </p:cNvSpPr>
          <p:nvPr/>
        </p:nvSpPr>
        <p:spPr>
          <a:xfrm>
            <a:off x="254005" y="1061805"/>
            <a:ext cx="8633459" cy="919401"/>
          </a:xfrm>
          <a:prstGeom prst="roundRect">
            <a:avLst/>
          </a:prstGeom>
          <a:solidFill>
            <a:srgbClr val="EEB5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en-US" sz="2200" b="1">
                <a:solidFill>
                  <a:prstClr val="black"/>
                </a:solidFill>
                <a:latin typeface="Calibri"/>
              </a:rPr>
              <a:t>Spracherwerb </a:t>
            </a:r>
            <a:r>
              <a:rPr lang="de-DE" sz="2200">
                <a:solidFill>
                  <a:prstClr val="black"/>
                </a:solidFill>
                <a:latin typeface="Calibri"/>
              </a:rPr>
              <a:t>=</a:t>
            </a:r>
            <a:r>
              <a:rPr lang="de-DE" sz="2200" baseline="-25000">
                <a:solidFill>
                  <a:prstClr val="black"/>
                </a:solidFill>
                <a:latin typeface="Calibri"/>
              </a:rPr>
              <a:t>Def</a:t>
            </a:r>
            <a:r>
              <a:rPr lang="de-DE" sz="2200">
                <a:solidFill>
                  <a:srgbClr val="000000"/>
                </a:solidFill>
                <a:latin typeface="Calibri"/>
              </a:rPr>
              <a:t> </a:t>
            </a:r>
            <a:r>
              <a:rPr lang="en-US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Prozess, der dazu führt, dass ein</a:t>
            </a:r>
            <a:r>
              <a:rPr lang="el-GR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 </a:t>
            </a:r>
            <a:r>
              <a:rPr lang="en-US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Organismus die </a:t>
            </a:r>
            <a:r>
              <a:rPr lang="en-US">
                <a:solidFill>
                  <a:srgbClr val="FF0000"/>
                </a:solidFill>
                <a:latin typeface="Calibri"/>
                <a:sym typeface="WP MathA" panose="05010101010101010101" pitchFamily="2" charset="2"/>
              </a:rPr>
              <a:t>Kenntnis</a:t>
            </a:r>
            <a:r>
              <a:rPr lang="en-US">
                <a:solidFill>
                  <a:prstClr val="black"/>
                </a:solidFill>
                <a:latin typeface="Calibri"/>
                <a:sym typeface="WP MathA" panose="05010101010101010101" pitchFamily="2" charset="2"/>
              </a:rPr>
              <a:t> einer natürlichen Sprache erwirbt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9963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436" y="242046"/>
            <a:ext cx="8229600" cy="672354"/>
          </a:xfrm>
        </p:spPr>
        <p:txBody>
          <a:bodyPr/>
          <a:lstStyle/>
          <a:p>
            <a:r>
              <a:rPr lang="en-US"/>
              <a:t>Terminologie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6" y="1127221"/>
            <a:ext cx="8151085" cy="5236636"/>
          </a:xfrm>
        </p:spPr>
        <p:txBody>
          <a:bodyPr/>
          <a:lstStyle/>
          <a:p>
            <a:pPr marL="461963" indent="-461963">
              <a:spcBef>
                <a:spcPts val="1100"/>
              </a:spcBef>
              <a:buFont typeface="Wingdings" panose="05000000000000000000" pitchFamily="2" charset="2"/>
              <a:buChar char="Ø"/>
            </a:pPr>
            <a:r>
              <a:rPr lang="de-DE" altLang="en-US">
                <a:solidFill>
                  <a:prstClr val="black"/>
                </a:solidFill>
              </a:rPr>
              <a:t>Von </a:t>
            </a:r>
            <a:r>
              <a:rPr lang="de-DE" altLang="en-US" b="1">
                <a:solidFill>
                  <a:prstClr val="black"/>
                </a:solidFill>
              </a:rPr>
              <a:t>Sprach</a:t>
            </a:r>
            <a:r>
              <a:rPr lang="de-DE" altLang="en-US" b="1">
                <a:solidFill>
                  <a:srgbClr val="FF0000"/>
                </a:solidFill>
              </a:rPr>
              <a:t>erwerb</a:t>
            </a:r>
            <a:r>
              <a:rPr lang="de-DE" altLang="en-US">
                <a:solidFill>
                  <a:srgbClr val="FF0000"/>
                </a:solidFill>
              </a:rPr>
              <a:t> </a:t>
            </a:r>
            <a:r>
              <a:rPr lang="de-DE" altLang="en-US">
                <a:solidFill>
                  <a:prstClr val="black"/>
                </a:solidFill>
              </a:rPr>
              <a:t>spricht man, wenn sich die Grammatik einer spezifischen Sprache auf </a:t>
            </a:r>
            <a:r>
              <a:rPr lang="de-DE" altLang="en-US" b="1">
                <a:solidFill>
                  <a:prstClr val="black"/>
                </a:solidFill>
              </a:rPr>
              <a:t>natürliche</a:t>
            </a:r>
            <a:r>
              <a:rPr lang="de-DE" altLang="en-US">
                <a:solidFill>
                  <a:prstClr val="black"/>
                </a:solidFill>
              </a:rPr>
              <a:t> Art und Weise, also ohne Instruktion, in einem Individuum (Kind) entwickelt.</a:t>
            </a:r>
          </a:p>
          <a:p>
            <a:pPr marL="461963" indent="-461963">
              <a:spcBef>
                <a:spcPts val="1100"/>
              </a:spcBef>
              <a:buFont typeface="Wingdings" panose="05000000000000000000" pitchFamily="2" charset="2"/>
              <a:buChar char="Ø"/>
            </a:pPr>
            <a:r>
              <a:rPr lang="de-DE" altLang="en-US">
                <a:solidFill>
                  <a:prstClr val="black"/>
                </a:solidFill>
              </a:rPr>
              <a:t>Die erste Sprache (Muttersprache) wird im Rahmen des </a:t>
            </a:r>
            <a:r>
              <a:rPr lang="de-DE" altLang="en-US" b="1">
                <a:solidFill>
                  <a:prstClr val="black"/>
                </a:solidFill>
              </a:rPr>
              <a:t>Erstspracherwerbs</a:t>
            </a:r>
            <a:r>
              <a:rPr lang="de-DE" altLang="en-US">
                <a:solidFill>
                  <a:prstClr val="black"/>
                </a:solidFill>
              </a:rPr>
              <a:t> erworben. </a:t>
            </a:r>
          </a:p>
          <a:p>
            <a:pPr marL="461963" indent="-461963">
              <a:spcBef>
                <a:spcPts val="1100"/>
              </a:spcBef>
              <a:buFont typeface="Wingdings" panose="05000000000000000000" pitchFamily="2" charset="2"/>
              <a:buChar char="Ø"/>
            </a:pPr>
            <a:r>
              <a:rPr lang="de-DE" altLang="en-US">
                <a:solidFill>
                  <a:prstClr val="black"/>
                </a:solidFill>
              </a:rPr>
              <a:t>Weitere Sprachen werden durch </a:t>
            </a:r>
            <a:r>
              <a:rPr lang="de-DE" altLang="en-US" b="1">
                <a:solidFill>
                  <a:prstClr val="black"/>
                </a:solidFill>
              </a:rPr>
              <a:t>Zweispracherwerb</a:t>
            </a:r>
            <a:r>
              <a:rPr lang="de-DE" altLang="en-US">
                <a:solidFill>
                  <a:prstClr val="black"/>
                </a:solidFill>
              </a:rPr>
              <a:t> erworben.</a:t>
            </a:r>
          </a:p>
          <a:p>
            <a:pPr>
              <a:spcBef>
                <a:spcPts val="1100"/>
              </a:spcBef>
            </a:pPr>
            <a:r>
              <a:rPr lang="de-DE" altLang="en-US">
                <a:solidFill>
                  <a:prstClr val="black"/>
                </a:solidFill>
              </a:rPr>
              <a:t>Im Folgenden werden wir häufig </a:t>
            </a:r>
            <a:r>
              <a:rPr lang="de-DE" altLang="en-US" b="1">
                <a:solidFill>
                  <a:prstClr val="black"/>
                </a:solidFill>
              </a:rPr>
              <a:t>Abkürzungen</a:t>
            </a:r>
            <a:r>
              <a:rPr lang="de-DE" altLang="en-US">
                <a:solidFill>
                  <a:prstClr val="black"/>
                </a:solidFill>
              </a:rPr>
              <a:t> verwenden: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altLang="en-US">
                <a:solidFill>
                  <a:prstClr val="black"/>
                </a:solidFill>
              </a:rPr>
              <a:t>L1 („El eins“)	: Erstspracherwerb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altLang="en-US">
                <a:solidFill>
                  <a:prstClr val="black"/>
                </a:solidFill>
              </a:rPr>
              <a:t>L2 („El zwei“)	: Zweitspracherwerb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de-A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26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drei Ebenen von Marr (1982)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1276"/>
            <a:ext cx="8382000" cy="5257800"/>
          </a:xfrm>
        </p:spPr>
        <p:txBody>
          <a:bodyPr/>
          <a:lstStyle/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pPr>
              <a:spcBef>
                <a:spcPts val="1200"/>
              </a:spcBef>
            </a:pPr>
            <a:r>
              <a:rPr lang="en-US" sz="2600"/>
              <a:t>Kognitive Systeme verarbeiten Information und können auf </a:t>
            </a:r>
            <a:r>
              <a:rPr lang="en-US" sz="2600" b="1"/>
              <a:t>drei</a:t>
            </a:r>
            <a:r>
              <a:rPr lang="en-US" sz="2600"/>
              <a:t> unterschiedlichen </a:t>
            </a:r>
            <a:r>
              <a:rPr lang="en-US" sz="2600" b="1"/>
              <a:t>Ebenen</a:t>
            </a:r>
            <a:r>
              <a:rPr lang="en-US" sz="2600"/>
              <a:t> analysiert werden: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/>
              <a:t>Die </a:t>
            </a:r>
            <a:r>
              <a:rPr lang="en-US" b="1">
                <a:solidFill>
                  <a:srgbClr val="FF0000"/>
                </a:solidFill>
              </a:rPr>
              <a:t>Implementierungsebene</a:t>
            </a:r>
            <a:r>
              <a:rPr lang="en-US"/>
              <a:t> (technische Ebene) befasst sich mit physischen Eigenschaften des Gehirns und den neuronalen Aktivitäten (‘wetware’)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/>
              <a:t>Auf der </a:t>
            </a:r>
            <a:r>
              <a:rPr lang="en-US" b="1">
                <a:solidFill>
                  <a:srgbClr val="00B050"/>
                </a:solidFill>
              </a:rPr>
              <a:t>algorithmischen </a:t>
            </a:r>
            <a:r>
              <a:rPr lang="en-US"/>
              <a:t>Ebene werden symbolische </a:t>
            </a:r>
            <a:r>
              <a:rPr lang="en-US" b="1"/>
              <a:t>Repräsentationen</a:t>
            </a:r>
            <a:r>
              <a:rPr lang="en-US"/>
              <a:t> und </a:t>
            </a:r>
            <a:r>
              <a:rPr lang="en-US" b="1"/>
              <a:t>Operationen</a:t>
            </a:r>
            <a:r>
              <a:rPr lang="en-US"/>
              <a:t> explizit gemacht.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/>
              <a:t>Die </a:t>
            </a:r>
            <a:r>
              <a:rPr lang="en-US" b="1">
                <a:solidFill>
                  <a:srgbClr val="0070C0"/>
                </a:solidFill>
              </a:rPr>
              <a:t>Rechenebene</a:t>
            </a:r>
            <a:r>
              <a:rPr lang="en-US"/>
              <a:t> (</a:t>
            </a:r>
            <a:r>
              <a:rPr lang="en-US" b="1">
                <a:solidFill>
                  <a:srgbClr val="0070C0"/>
                </a:solidFill>
              </a:rPr>
              <a:t>computational</a:t>
            </a:r>
            <a:r>
              <a:rPr lang="en-US"/>
              <a:t> level) definiert, was das Ziel des kognitiven Systems ist. Was sind Input und Output? </a:t>
            </a:r>
            <a:endParaRPr lang="de-AT" sz="2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40A44B-D4D7-8259-4895-646BB8794EF5}"/>
              </a:ext>
            </a:extLst>
          </p:cNvPr>
          <p:cNvSpPr txBox="1"/>
          <p:nvPr/>
        </p:nvSpPr>
        <p:spPr>
          <a:xfrm>
            <a:off x="457200" y="897346"/>
            <a:ext cx="6066893" cy="1219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/>
              <a:t>Marr, David. 1982. </a:t>
            </a:r>
            <a:r>
              <a:rPr lang="en-US" sz="2200" i="1"/>
              <a:t>Vision: A Computational Investigation into the Human Representation and Processing of Visual Information. </a:t>
            </a:r>
            <a:r>
              <a:rPr lang="en-US" sz="2200"/>
              <a:t>New York: W.H.Freeman &amp; Co Ltd.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60234A6-A3FF-E8B4-92E1-F1CD44AC2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</p:spPr>
        <p:txBody>
          <a:bodyPr/>
          <a:lstStyle/>
          <a:p>
            <a:r>
              <a:rPr lang="de-DE"/>
              <a:t>DGB 41 Spracherwerb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77B277-A95A-AFDE-EAD8-B0537513E9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90" t="13241" r="20973" b="39106"/>
          <a:stretch/>
        </p:blipFill>
        <p:spPr>
          <a:xfrm>
            <a:off x="7109970" y="181860"/>
            <a:ext cx="1832864" cy="248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431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drei Ebenen von Marr (1982)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2578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AT" i="1"/>
              <a:t>Beispiel. </a:t>
            </a:r>
            <a:r>
              <a:rPr lang="de-AT"/>
              <a:t>Addition von Zahlen (Arithmetik) </a:t>
            </a:r>
          </a:p>
          <a:p>
            <a:pPr>
              <a:spcBef>
                <a:spcPts val="600"/>
              </a:spcBef>
            </a:pPr>
            <a:r>
              <a:rPr lang="en-US">
                <a:solidFill>
                  <a:srgbClr val="FF0000"/>
                </a:solidFill>
              </a:rPr>
              <a:t>		Implementierung</a:t>
            </a:r>
            <a:r>
              <a:rPr lang="de-AT"/>
              <a:t>: Finger, Papier, Abakus, Taschenrechner, …</a:t>
            </a:r>
            <a:endParaRPr lang="en-US">
              <a:solidFill>
                <a:srgbClr val="00B050"/>
              </a:solidFill>
            </a:endParaRPr>
          </a:p>
          <a:p>
            <a:pPr>
              <a:spcBef>
                <a:spcPts val="600"/>
              </a:spcBef>
            </a:pPr>
            <a:r>
              <a:rPr lang="en-US">
                <a:solidFill>
                  <a:srgbClr val="00B050"/>
                </a:solidFill>
              </a:rPr>
              <a:t>		Algorithmisch</a:t>
            </a:r>
            <a:r>
              <a:rPr lang="de-AT"/>
              <a:t>: </a:t>
            </a:r>
          </a:p>
          <a:p>
            <a:pPr>
              <a:spcBef>
                <a:spcPts val="0"/>
              </a:spcBef>
            </a:pPr>
            <a:r>
              <a:rPr lang="de-AT"/>
              <a:t>			Rechnen mit arabischen Ziffern </a:t>
            </a:r>
          </a:p>
          <a:p>
            <a:pPr>
              <a:spcBef>
                <a:spcPts val="0"/>
              </a:spcBef>
            </a:pPr>
            <a:r>
              <a:rPr lang="de-AT"/>
              <a:t>					12 </a:t>
            </a:r>
          </a:p>
          <a:p>
            <a:pPr>
              <a:spcBef>
                <a:spcPts val="0"/>
              </a:spcBef>
            </a:pPr>
            <a:r>
              <a:rPr lang="de-AT"/>
              <a:t>				+ 	22 </a:t>
            </a:r>
          </a:p>
          <a:p>
            <a:pPr>
              <a:spcBef>
                <a:spcPts val="0"/>
              </a:spcBef>
            </a:pPr>
            <a:r>
              <a:rPr lang="de-AT"/>
              <a:t>				= 	34</a:t>
            </a:r>
          </a:p>
          <a:p>
            <a:pPr>
              <a:spcBef>
                <a:spcPts val="600"/>
              </a:spcBef>
            </a:pPr>
            <a:r>
              <a:rPr lang="de-AT"/>
              <a:t>			Rechnen mit römischen Ziffern </a:t>
            </a:r>
          </a:p>
          <a:p>
            <a:pPr>
              <a:spcBef>
                <a:spcPts val="0"/>
              </a:spcBef>
            </a:pPr>
            <a:r>
              <a:rPr lang="de-AT"/>
              <a:t>					XII</a:t>
            </a:r>
          </a:p>
          <a:p>
            <a:pPr>
              <a:spcBef>
                <a:spcPts val="0"/>
              </a:spcBef>
            </a:pPr>
            <a:r>
              <a:rPr lang="de-AT"/>
              <a:t>				+ 	XXII</a:t>
            </a:r>
          </a:p>
          <a:p>
            <a:pPr>
              <a:spcBef>
                <a:spcPts val="0"/>
              </a:spcBef>
            </a:pPr>
            <a:r>
              <a:rPr lang="de-AT"/>
              <a:t>				= 	XXXIV</a:t>
            </a:r>
          </a:p>
          <a:p>
            <a:pPr>
              <a:spcBef>
                <a:spcPts val="600"/>
              </a:spcBef>
            </a:pPr>
            <a:r>
              <a:rPr lang="de-AT"/>
              <a:t>			Rechnen mit binärem Code: 00110001 00110010 +….</a:t>
            </a:r>
          </a:p>
          <a:p>
            <a:pPr>
              <a:spcBef>
                <a:spcPts val="600"/>
              </a:spcBef>
            </a:pPr>
            <a:r>
              <a:rPr lang="en-US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>
                <a:solidFill>
                  <a:srgbClr val="0070C0"/>
                </a:solidFill>
              </a:rPr>
              <a:t>Computationell</a:t>
            </a:r>
            <a:r>
              <a:rPr lang="de-AT"/>
              <a:t>: mathematischen Gesetze der Addition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FCE43EFF-0283-5FEB-5BF9-64703C73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</p:spPr>
        <p:txBody>
          <a:bodyPr/>
          <a:lstStyle/>
          <a:p>
            <a:r>
              <a:rPr lang="de-DE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15066232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drei Ebenen: Sprache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257800"/>
          </a:xfrm>
        </p:spPr>
        <p:txBody>
          <a:bodyPr/>
          <a:lstStyle/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i="1"/>
              <a:t>Beispiel</a:t>
            </a:r>
            <a:r>
              <a:rPr lang="de-AT"/>
              <a:t>. Menschliche Sprache</a:t>
            </a: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en-US">
                <a:solidFill>
                  <a:srgbClr val="FF0000"/>
                </a:solidFill>
              </a:rPr>
              <a:t>		Implementierung</a:t>
            </a:r>
            <a:r>
              <a:rPr lang="de-AT"/>
              <a:t>: Wie wird Sprache im Gehirn verarbeitet, 			was sind die neuronalen Aktivitäten</a:t>
            </a:r>
          </a:p>
          <a:p>
            <a:pPr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>
                <a:sym typeface="WP IconicSymbolsA" panose="05010101010101010101" pitchFamily="2" charset="2"/>
              </a:rPr>
              <a:t>				 </a:t>
            </a:r>
            <a:r>
              <a:rPr lang="de-AT" b="1"/>
              <a:t>Neurolinguistik</a:t>
            </a:r>
            <a:endParaRPr lang="en-US" b="1">
              <a:solidFill>
                <a:srgbClr val="00B050"/>
              </a:solidFill>
            </a:endParaRP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en-US">
                <a:solidFill>
                  <a:srgbClr val="00B050"/>
                </a:solidFill>
              </a:rPr>
              <a:t>		Algorithmisch</a:t>
            </a:r>
            <a:r>
              <a:rPr lang="de-AT"/>
              <a:t>: Wie werden sprachliche Ausdrücke</a:t>
            </a:r>
            <a:br>
              <a:rPr lang="de-AT"/>
            </a:br>
            <a:r>
              <a:rPr lang="de-AT"/>
              <a:t>			produziert und verarbeitet? Welche Algorithmen 				werden bei Produktion und beim Hören verwendet?</a:t>
            </a:r>
          </a:p>
          <a:p>
            <a:pPr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>
                <a:sym typeface="WP IconicSymbolsA" panose="05010101010101010101" pitchFamily="2" charset="2"/>
              </a:rPr>
              <a:t>				 </a:t>
            </a:r>
            <a:r>
              <a:rPr lang="de-AT" b="1">
                <a:sym typeface="WP IconicSymbolsA" panose="05010101010101010101" pitchFamily="2" charset="2"/>
              </a:rPr>
              <a:t>Psycholinguistik</a:t>
            </a: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en-US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>
                <a:solidFill>
                  <a:srgbClr val="0070C0"/>
                </a:solidFill>
              </a:rPr>
              <a:t>Computationell</a:t>
            </a:r>
            <a:r>
              <a:rPr lang="de-AT"/>
              <a:t>: Was ist Sprache, welche Eigenschaften</a:t>
            </a:r>
            <a:br>
              <a:rPr lang="de-AT"/>
            </a:br>
            <a:r>
              <a:rPr lang="de-AT"/>
              <a:t>			besitzt die abstrakte, mentale Grammatik? </a:t>
            </a: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>
                <a:sym typeface="WP IconicSymbolsA" panose="05010101010101010101" pitchFamily="2" charset="2"/>
              </a:rPr>
              <a:t>				 </a:t>
            </a:r>
            <a:r>
              <a:rPr lang="de-AT" b="1"/>
              <a:t>Generative Grammatik </a:t>
            </a:r>
            <a:r>
              <a:rPr lang="de-AT">
                <a:sym typeface="WP IconicSymbolsA" panose="05010101010101010101" pitchFamily="2" charset="2"/>
              </a:rPr>
              <a:t>(ein Modell, in dem 				spezifische Theorie über S</a:t>
            </a:r>
            <a:r>
              <a:rPr lang="de-AT"/>
              <a:t>yntax, Semantik,</a:t>
            </a:r>
            <a:br>
              <a:rPr lang="de-AT"/>
            </a:br>
            <a:r>
              <a:rPr lang="de-AT"/>
              <a:t>				Phonologie,… formuliert werden)</a:t>
            </a:r>
            <a:endParaRPr lang="de-AT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FCE43EFF-0283-5FEB-5BF9-64703C73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</p:spPr>
        <p:txBody>
          <a:bodyPr/>
          <a:lstStyle/>
          <a:p>
            <a:r>
              <a:rPr lang="de-DE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3800487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drei Ebenen: Anwendung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563" y="800100"/>
            <a:ext cx="8978437" cy="5711536"/>
          </a:xfrm>
        </p:spPr>
        <p:txBody>
          <a:bodyPr/>
          <a:lstStyle/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i="1"/>
              <a:t>Konkretes Beispiel. </a:t>
            </a:r>
            <a:r>
              <a:rPr lang="de-AT"/>
              <a:t>Verbalflexion des Präteritums im Englischen</a:t>
            </a:r>
          </a:p>
          <a:p>
            <a:pPr>
              <a:spcBef>
                <a:spcPts val="120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i="1"/>
              <a:t>Regelmäßige Formen </a:t>
            </a:r>
          </a:p>
          <a:p>
            <a:pPr>
              <a:spcBef>
                <a:spcPts val="1200"/>
              </a:spcBef>
              <a:tabLst>
                <a:tab pos="455613" algn="l"/>
                <a:tab pos="746125" algn="l"/>
                <a:tab pos="1089025" algn="l"/>
                <a:tab pos="1200150" algn="l"/>
                <a:tab pos="1598613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i="1"/>
              <a:t>	</a:t>
            </a:r>
            <a:r>
              <a:rPr lang="de-AT"/>
              <a:t>play		play-ed</a:t>
            </a:r>
            <a:r>
              <a:rPr lang="en-US"/>
              <a:t> </a:t>
            </a:r>
            <a:r>
              <a:rPr lang="de-AT"/>
              <a:t>[ple</a:t>
            </a:r>
            <a:r>
              <a:rPr lang="en-US"/>
              <a:t>ɪ</a:t>
            </a:r>
            <a:r>
              <a:rPr lang="de-AT"/>
              <a:t>d]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1200150" algn="l"/>
                <a:tab pos="1598613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/>
              <a:t>	part		part-ed [part</a:t>
            </a:r>
            <a:r>
              <a:rPr lang="en-US">
                <a:solidFill>
                  <a:srgbClr val="FF0000"/>
                </a:solidFill>
              </a:rPr>
              <a:t>ɪ</a:t>
            </a:r>
            <a:r>
              <a:rPr lang="en-US"/>
              <a:t>d</a:t>
            </a:r>
            <a:r>
              <a:rPr lang="de-AT"/>
              <a:t>]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1200150" algn="l"/>
                <a:tab pos="1598613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/>
              <a:t>	lock		lock-ed [</a:t>
            </a:r>
            <a:r>
              <a:rPr lang="de-DE"/>
              <a:t>lɒk</a:t>
            </a:r>
            <a:r>
              <a:rPr lang="de-DE">
                <a:solidFill>
                  <a:srgbClr val="FF0000"/>
                </a:solidFill>
              </a:rPr>
              <a:t>t</a:t>
            </a:r>
            <a:r>
              <a:rPr lang="de-AT"/>
              <a:t>]</a:t>
            </a:r>
          </a:p>
          <a:p>
            <a:pPr>
              <a:spcBef>
                <a:spcPts val="1200"/>
              </a:spcBef>
              <a:tabLst>
                <a:tab pos="455613" algn="l"/>
                <a:tab pos="746125" algn="l"/>
                <a:tab pos="1089025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/>
              <a:t>Beschreibung auf der </a:t>
            </a:r>
            <a:r>
              <a:rPr lang="en-US">
                <a:solidFill>
                  <a:srgbClr val="0070C0"/>
                </a:solidFill>
              </a:rPr>
              <a:t>computationellen</a:t>
            </a:r>
            <a:r>
              <a:rPr lang="de-AT"/>
              <a:t> Ebene: Morphologische und phonologische Regeln für die Bildung der Präteritumformen.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5613" algn="l"/>
                <a:tab pos="746125" algn="l"/>
                <a:tab pos="1255713" algn="l"/>
                <a:tab pos="1543050" algn="l"/>
                <a:tab pos="2170113" algn="l"/>
                <a:tab pos="2566988" algn="l"/>
                <a:tab pos="3713163" algn="l"/>
                <a:tab pos="5256213" algn="l"/>
                <a:tab pos="5662613" algn="l"/>
              </a:tabLst>
            </a:pPr>
            <a:r>
              <a:rPr lang="de-AT" b="1"/>
              <a:t>Regel:</a:t>
            </a:r>
            <a:r>
              <a:rPr lang="de-AT"/>
              <a:t> </a:t>
            </a:r>
            <a:r>
              <a:rPr lang="de-AT" sz="2200"/>
              <a:t>	1. Wenn das Verb [+past] markiert ist, füge Suffix /d/ an.</a:t>
            </a: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255713" algn="l"/>
                <a:tab pos="1543050" algn="l"/>
                <a:tab pos="2170113" algn="l"/>
                <a:tab pos="2566988" algn="l"/>
                <a:tab pos="3713163" algn="l"/>
                <a:tab pos="5256213" algn="l"/>
                <a:tab pos="5662613" algn="l"/>
              </a:tabLst>
            </a:pPr>
            <a:r>
              <a:rPr lang="de-AT" sz="2200"/>
              <a:t>			2. Wenn der Stamm auf /</a:t>
            </a:r>
            <a:r>
              <a:rPr lang="de-AT" sz="2200">
                <a:solidFill>
                  <a:srgbClr val="FF0000"/>
                </a:solidFill>
              </a:rPr>
              <a:t>d</a:t>
            </a:r>
            <a:r>
              <a:rPr lang="de-AT" sz="2200"/>
              <a:t>/ oder /</a:t>
            </a:r>
            <a:r>
              <a:rPr lang="de-AT" sz="2200">
                <a:solidFill>
                  <a:srgbClr val="FF0000"/>
                </a:solidFill>
              </a:rPr>
              <a:t>t</a:t>
            </a:r>
            <a:r>
              <a:rPr lang="de-AT" sz="2200"/>
              <a:t>/ endet, füge </a:t>
            </a:r>
            <a:r>
              <a:rPr lang="en-US" sz="2200"/>
              <a:t>/ɪ/ zwischen 					dem finale Konsonanten und dem Suffix ein</a:t>
            </a: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255713" algn="l"/>
                <a:tab pos="1543050" algn="l"/>
                <a:tab pos="2170113" algn="l"/>
                <a:tab pos="2566988" algn="l"/>
                <a:tab pos="3713163" algn="l"/>
                <a:tab pos="5256213" algn="l"/>
                <a:tab pos="5662613" algn="l"/>
              </a:tabLst>
            </a:pPr>
            <a:r>
              <a:rPr lang="de-AT" sz="2200"/>
              <a:t>			3. Wenn der Stamm auf /</a:t>
            </a:r>
            <a:r>
              <a:rPr lang="de-AT" sz="2200">
                <a:solidFill>
                  <a:srgbClr val="FF0000"/>
                </a:solidFill>
              </a:rPr>
              <a:t>k</a:t>
            </a:r>
            <a:r>
              <a:rPr lang="de-AT" sz="2200"/>
              <a:t>/ endet, wende </a:t>
            </a:r>
            <a:r>
              <a:rPr lang="de-AT" sz="2200">
                <a:hlinkClick r:id="rId2"/>
              </a:rPr>
              <a:t>Auslautverhärtung</a:t>
            </a:r>
            <a:r>
              <a:rPr lang="de-AT" sz="2200"/>
              <a:t> an.</a:t>
            </a:r>
            <a:r>
              <a:rPr lang="en-US" baseline="-25000">
                <a:latin typeface="+mj-lt"/>
              </a:rPr>
              <a:t>	</a:t>
            </a:r>
            <a:endParaRPr lang="de-AT" baseline="-25000">
              <a:latin typeface="+mj-lt"/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455613" algn="l"/>
                <a:tab pos="746125" algn="l"/>
                <a:tab pos="1089025" algn="l"/>
                <a:tab pos="1543050" algn="l"/>
                <a:tab pos="2170113" algn="l"/>
                <a:tab pos="2566988" algn="l"/>
                <a:tab pos="3713163" algn="l"/>
                <a:tab pos="5256213" algn="l"/>
                <a:tab pos="5662613" algn="l"/>
              </a:tabLst>
            </a:pPr>
            <a:r>
              <a:rPr lang="de-AT" b="1"/>
              <a:t>Ausnahmen</a:t>
            </a:r>
            <a:r>
              <a:rPr lang="de-AT"/>
              <a:t>: </a:t>
            </a:r>
            <a:r>
              <a:rPr lang="de-AT" sz="2200"/>
              <a:t>	tell</a:t>
            </a:r>
            <a:r>
              <a:rPr lang="de-AT" sz="2200" baseline="-25000"/>
              <a:t>[+past]</a:t>
            </a:r>
            <a:r>
              <a:rPr lang="de-AT" sz="2200"/>
              <a:t> </a:t>
            </a:r>
            <a:r>
              <a:rPr lang="de-AT" sz="2200">
                <a:latin typeface="Walbaum Text" panose="02070503080703020303" pitchFamily="18" charset="0"/>
              </a:rPr>
              <a:t>→  </a:t>
            </a:r>
            <a:r>
              <a:rPr lang="de-AT" sz="2200">
                <a:latin typeface="+mj-lt"/>
              </a:rPr>
              <a:t>told, sing</a:t>
            </a:r>
            <a:r>
              <a:rPr lang="de-AT" sz="2200" baseline="-25000"/>
              <a:t>[+past]</a:t>
            </a:r>
            <a:r>
              <a:rPr lang="de-AT" sz="2200">
                <a:latin typeface="+mj-lt"/>
              </a:rPr>
              <a:t> </a:t>
            </a:r>
            <a:r>
              <a:rPr lang="de-AT" sz="2200">
                <a:latin typeface="Walbaum Text" panose="02070503080703020303" pitchFamily="18" charset="0"/>
              </a:rPr>
              <a:t>→  </a:t>
            </a:r>
            <a:r>
              <a:rPr lang="de-AT" sz="2200"/>
              <a:t>sung, ….</a:t>
            </a:r>
            <a:endParaRPr lang="de-AT" sz="2200">
              <a:latin typeface="+mj-lt"/>
            </a:endParaRPr>
          </a:p>
          <a:p>
            <a:pPr marL="1943060" lvl="3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455613" algn="l"/>
                <a:tab pos="746125" algn="l"/>
                <a:tab pos="1089025" algn="l"/>
                <a:tab pos="1543050" algn="l"/>
                <a:tab pos="2170113" algn="l"/>
                <a:tab pos="2566988" algn="l"/>
                <a:tab pos="3713163" algn="l"/>
                <a:tab pos="5256213" algn="l"/>
                <a:tab pos="5662613" algn="l"/>
              </a:tabLst>
            </a:pPr>
            <a:endParaRPr lang="de-AT"/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089025" algn="l"/>
                <a:tab pos="1543050" algn="l"/>
                <a:tab pos="2170113" algn="l"/>
                <a:tab pos="2566988" algn="l"/>
                <a:tab pos="3713163" algn="l"/>
                <a:tab pos="5256213" algn="l"/>
                <a:tab pos="5662613" algn="l"/>
              </a:tabLst>
            </a:pPr>
            <a:endParaRPr lang="de-AT" b="1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FCE43EFF-0283-5FEB-5BF9-64703C73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</p:spPr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65B82A-8BF0-D76A-D6B6-16978295F21F}"/>
              </a:ext>
            </a:extLst>
          </p:cNvPr>
          <p:cNvSpPr txBox="1"/>
          <p:nvPr/>
        </p:nvSpPr>
        <p:spPr>
          <a:xfrm>
            <a:off x="5200530" y="1362523"/>
            <a:ext cx="343501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tabLst>
                <a:tab pos="455613" algn="l"/>
                <a:tab pos="746125" algn="l"/>
                <a:tab pos="1376363" algn="l"/>
                <a:tab pos="1652588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sz="2400" i="1"/>
              <a:t>Unregelmäßige Formen</a:t>
            </a:r>
            <a:r>
              <a:rPr lang="de-AT" sz="2400"/>
              <a:t>: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376363" algn="l"/>
                <a:tab pos="1652588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sz="2400"/>
              <a:t>	tell	told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376363" algn="l"/>
                <a:tab pos="1652588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sz="2400"/>
              <a:t>	sing	sung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376363" algn="l"/>
                <a:tab pos="1652588" algn="l"/>
                <a:tab pos="2170113" algn="l"/>
                <a:tab pos="3713163" algn="l"/>
                <a:tab pos="5256213" algn="l"/>
                <a:tab pos="5662613" algn="l"/>
              </a:tabLst>
            </a:pPr>
            <a:r>
              <a:rPr lang="de-AT" sz="2400"/>
              <a:t>	keep	kept	</a:t>
            </a:r>
          </a:p>
        </p:txBody>
      </p:sp>
    </p:spTree>
    <p:extLst>
      <p:ext uri="{BB962C8B-B14F-4D97-AF65-F5344CB8AC3E}">
        <p14:creationId xmlns:p14="http://schemas.microsoft.com/office/powerpoint/2010/main" val="2790128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Die drei Ebenen: Anwendung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36" y="914400"/>
            <a:ext cx="8382000" cy="5257800"/>
          </a:xfrm>
        </p:spPr>
        <p:txBody>
          <a:bodyPr/>
          <a:lstStyle/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 i="1"/>
              <a:t>Konkretes Beispiel. </a:t>
            </a:r>
            <a:r>
              <a:rPr lang="de-AT"/>
              <a:t>Verbalflexion des Präteritums im Englischen</a:t>
            </a:r>
          </a:p>
          <a:p>
            <a:pPr>
              <a:spcBef>
                <a:spcPts val="120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/>
              <a:t>		play	play-ed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/>
              <a:t>		tell	told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/>
              <a:t>	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en-US">
                <a:solidFill>
                  <a:srgbClr val="00B050"/>
                </a:solidFill>
              </a:rPr>
              <a:t>		Algorithmus</a:t>
            </a:r>
            <a:r>
              <a:rPr lang="de-AT"/>
              <a:t> (</a:t>
            </a:r>
            <a:r>
              <a:rPr lang="de-AT" i="1"/>
              <a:t>Elsewhere Condition</a:t>
            </a:r>
            <a:r>
              <a:rPr lang="de-AT"/>
              <a:t>, Blockierungsprinzip): 		Wende zuerst die Ausnahmeregel an!</a:t>
            </a:r>
          </a:p>
          <a:p>
            <a:pPr>
              <a:spcBef>
                <a:spcPts val="80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/>
              <a:t>			Schritt 1: Verwende die Ausnahmeregel.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/>
              <a:t>					</a:t>
            </a:r>
            <a:r>
              <a:rPr lang="de-AT" i="1"/>
              <a:t>tell</a:t>
            </a:r>
            <a:r>
              <a:rPr lang="de-AT"/>
              <a:t> </a:t>
            </a:r>
            <a:r>
              <a:rPr lang="de-AT">
                <a:latin typeface="Walbaum Text" panose="02070503080703020303" pitchFamily="18" charset="0"/>
              </a:rPr>
              <a:t>→ </a:t>
            </a:r>
            <a:r>
              <a:rPr lang="de-AT" i="1"/>
              <a:t>told</a:t>
            </a:r>
          </a:p>
          <a:p>
            <a:pPr>
              <a:spcBef>
                <a:spcPts val="80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/>
              <a:t>			Schritt 2: Kombiniere den Stamm mit </a:t>
            </a:r>
            <a:r>
              <a:rPr lang="de-AT" i="1"/>
              <a:t>-ed</a:t>
            </a:r>
            <a:r>
              <a:rPr lang="de-AT"/>
              <a:t> in allen anderen 			Fällen.		</a:t>
            </a:r>
            <a:r>
              <a:rPr lang="de-AT" i="1"/>
              <a:t>play</a:t>
            </a:r>
            <a:r>
              <a:rPr lang="de-AT"/>
              <a:t> </a:t>
            </a:r>
            <a:r>
              <a:rPr lang="de-AT">
                <a:latin typeface="Walbaum Text" panose="02070503080703020303" pitchFamily="18" charset="0"/>
              </a:rPr>
              <a:t>→ </a:t>
            </a:r>
            <a:r>
              <a:rPr lang="de-AT" i="1"/>
              <a:t>played</a:t>
            </a:r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endParaRPr lang="de-AT" b="1"/>
          </a:p>
          <a:p>
            <a:pPr>
              <a:spcBef>
                <a:spcPts val="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r>
              <a:rPr lang="de-AT" b="1"/>
              <a:t>Frage.</a:t>
            </a:r>
            <a:r>
              <a:rPr lang="de-AT" i="1"/>
              <a:t> </a:t>
            </a:r>
            <a:r>
              <a:rPr lang="de-AT"/>
              <a:t>Was würde passieren, wenn die Ausnahmen </a:t>
            </a:r>
            <a:r>
              <a:rPr lang="de-AT" b="1"/>
              <a:t>nach</a:t>
            </a:r>
            <a:r>
              <a:rPr lang="de-AT"/>
              <a:t> der Regel berechnet werden würden?</a:t>
            </a:r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600"/>
              </a:spcBef>
              <a:tabLst>
                <a:tab pos="455613" algn="l"/>
                <a:tab pos="746125" algn="l"/>
                <a:tab pos="1089025" algn="l"/>
                <a:tab pos="2170113" algn="l"/>
                <a:tab pos="2743200" algn="l"/>
                <a:tab pos="3713163" algn="l"/>
                <a:tab pos="5256213" algn="l"/>
                <a:tab pos="5662613" algn="l"/>
              </a:tabLst>
            </a:pPr>
            <a:endParaRPr lang="de-AT" b="1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FCE43EFF-0283-5FEB-5BF9-64703C73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</p:spPr>
        <p:txBody>
          <a:bodyPr/>
          <a:lstStyle/>
          <a:p>
            <a:r>
              <a:rPr lang="de-DE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2732544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A950E-33DA-3A82-4087-C26B0F348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6C27A-E0F8-4C65-B8C5-BD61E7C3B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9E03B7-E254-5B3C-8C46-217C40E20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558" y="1805168"/>
            <a:ext cx="7666706" cy="50025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697EA5-F2E8-33D5-4722-34744A0AFE3C}"/>
              </a:ext>
            </a:extLst>
          </p:cNvPr>
          <p:cNvSpPr txBox="1"/>
          <p:nvPr/>
        </p:nvSpPr>
        <p:spPr>
          <a:xfrm>
            <a:off x="396004" y="757200"/>
            <a:ext cx="774123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>
                <a:hlinkClick r:id="rId3"/>
              </a:rPr>
              <a:t>Broca-Areal</a:t>
            </a:r>
            <a:r>
              <a:rPr lang="en-US" sz="2600"/>
              <a:t> </a:t>
            </a:r>
            <a:r>
              <a:rPr lang="en-US" sz="2200"/>
              <a:t>(</a:t>
            </a:r>
            <a:r>
              <a:rPr lang="en-US" sz="2200">
                <a:hlinkClick r:id="rId4"/>
              </a:rPr>
              <a:t>Brodmann</a:t>
            </a:r>
            <a:r>
              <a:rPr lang="en-US" sz="2200"/>
              <a:t>-Areale 44 &amp; 45, linke Hemisphäre; 			weitere Details der neuronalen Implementierung</a:t>
            </a:r>
            <a:br>
              <a:rPr lang="en-US" sz="2200"/>
            </a:br>
            <a:r>
              <a:rPr lang="en-US" sz="2200"/>
              <a:t>		sind noch unbekannt</a:t>
            </a:r>
            <a:endParaRPr lang="de-DE" sz="220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4C878A1-5C70-B0F1-934E-B781CBDC51A2}"/>
              </a:ext>
            </a:extLst>
          </p:cNvPr>
          <p:cNvSpPr/>
          <p:nvPr/>
        </p:nvSpPr>
        <p:spPr>
          <a:xfrm rot="19535143">
            <a:off x="1851571" y="1299062"/>
            <a:ext cx="334849" cy="3520586"/>
          </a:xfrm>
          <a:prstGeom prst="downArrow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de-DE" sz="2400" b="1" i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9BEE89-C6E5-85AD-2C25-0C9001DB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6630"/>
            <a:ext cx="8229600" cy="672354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Implementierung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5420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Marr (1982)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14400"/>
            <a:ext cx="8502073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/>
              <a:t>Auf der </a:t>
            </a:r>
            <a:r>
              <a:rPr lang="en-US">
                <a:solidFill>
                  <a:srgbClr val="0070C0"/>
                </a:solidFill>
              </a:rPr>
              <a:t>computationellen</a:t>
            </a:r>
            <a:r>
              <a:rPr lang="en-US"/>
              <a:t> Ebene werden abstrakte, mentale </a:t>
            </a:r>
            <a:r>
              <a:rPr lang="en-US" b="1"/>
              <a:t>Repräsentationen </a:t>
            </a:r>
            <a:r>
              <a:rPr lang="en-US"/>
              <a:t>generiert und verändert. </a:t>
            </a:r>
          </a:p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US"/>
              <a:t>Die </a:t>
            </a:r>
            <a:r>
              <a:rPr lang="en-US">
                <a:solidFill>
                  <a:srgbClr val="0070C0"/>
                </a:solidFill>
              </a:rPr>
              <a:t>computationelle</a:t>
            </a:r>
            <a:r>
              <a:rPr lang="en-US"/>
              <a:t> Ebene beschreibt linguistische </a:t>
            </a:r>
            <a:r>
              <a:rPr lang="en-US" b="1"/>
              <a:t>Kompetenz.</a:t>
            </a:r>
          </a:p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US"/>
              <a:t>Die </a:t>
            </a:r>
            <a:r>
              <a:rPr lang="en-US">
                <a:solidFill>
                  <a:srgbClr val="00B050"/>
                </a:solidFill>
              </a:rPr>
              <a:t>algorithmische </a:t>
            </a:r>
            <a:r>
              <a:rPr lang="en-US"/>
              <a:t>Ebene untersucht die Schritte, die von abstrakten Repräsentationen zu Sprache führen (für Sprecher; umgekehrt für Hörer).</a:t>
            </a:r>
          </a:p>
          <a:p>
            <a:pPr marL="342900" indent="-342900">
              <a:spcBef>
                <a:spcPts val="400"/>
              </a:spcBef>
              <a:buFont typeface="Wingdings" panose="05000000000000000000" pitchFamily="2" charset="2"/>
              <a:buChar char="§"/>
            </a:pPr>
            <a:r>
              <a:rPr lang="en-US"/>
              <a:t>Forschung zur </a:t>
            </a:r>
            <a:r>
              <a:rPr lang="en-US">
                <a:solidFill>
                  <a:srgbClr val="00B050"/>
                </a:solidFill>
              </a:rPr>
              <a:t>algorithmischen </a:t>
            </a:r>
            <a:r>
              <a:rPr lang="en-US"/>
              <a:t>Ebene befasst sich demnach mit </a:t>
            </a:r>
            <a:r>
              <a:rPr lang="en-US" b="1"/>
              <a:t>Performanz</a:t>
            </a:r>
            <a:r>
              <a:rPr lang="en-US"/>
              <a:t>.</a:t>
            </a:r>
          </a:p>
          <a:p>
            <a:pPr>
              <a:spcBef>
                <a:spcPts val="1200"/>
              </a:spcBef>
            </a:pPr>
            <a:r>
              <a:rPr lang="de-DE" b="1"/>
              <a:t>Problem.</a:t>
            </a:r>
            <a:r>
              <a:rPr lang="de-DE"/>
              <a:t> Wie werden abstrakte mentale Repräsentationen in konkrete sprachliche Äußerungen übertragen?</a:t>
            </a:r>
          </a:p>
          <a:p>
            <a:pPr>
              <a:spcBef>
                <a:spcPts val="1200"/>
              </a:spcBef>
            </a:pPr>
            <a:r>
              <a:rPr lang="de-DE" i="1"/>
              <a:t>Analogie</a:t>
            </a:r>
            <a:r>
              <a:rPr lang="de-DE"/>
              <a:t>. DNA enthält Information (abstrake Repräsentation), die zur Bildung von konkreten Proteinen führt.  </a:t>
            </a:r>
          </a:p>
          <a:p>
            <a:endParaRPr lang="de-AT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FCE43EFF-0283-5FEB-5BF9-64703C739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6"/>
            <a:ext cx="2895600" cy="365125"/>
          </a:xfrm>
        </p:spPr>
        <p:txBody>
          <a:bodyPr/>
          <a:lstStyle/>
          <a:p>
            <a:r>
              <a:rPr lang="de-DE"/>
              <a:t>DGB 41 Spracherwerb</a:t>
            </a:r>
          </a:p>
        </p:txBody>
      </p:sp>
    </p:spTree>
    <p:extLst>
      <p:ext uri="{BB962C8B-B14F-4D97-AF65-F5344CB8AC3E}">
        <p14:creationId xmlns:p14="http://schemas.microsoft.com/office/powerpoint/2010/main" val="1960186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/>
              <a:t>Suchen Sie im Internet nach Instituten und Laboratorien im deutschsprachigen Raum, die </a:t>
            </a:r>
            <a:r>
              <a:rPr lang="en-US" b="1"/>
              <a:t>psycholinguistische Forschung </a:t>
            </a:r>
            <a:r>
              <a:rPr lang="en-US"/>
              <a:t>zu </a:t>
            </a:r>
            <a:r>
              <a:rPr lang="en-US" b="1"/>
              <a:t>Erstspracherwerb</a:t>
            </a:r>
            <a:r>
              <a:rPr lang="en-US"/>
              <a:t> betreiben.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/>
              <a:t>Finden mindestens drei </a:t>
            </a:r>
            <a:r>
              <a:rPr lang="en-US" b="1"/>
              <a:t>intenationale Fachzeitschriften, </a:t>
            </a:r>
            <a:r>
              <a:rPr lang="en-US"/>
              <a:t>die sich mit Spracherwerb befassen.</a:t>
            </a:r>
          </a:p>
          <a:p>
            <a:r>
              <a:rPr lang="en-US"/>
              <a:t> </a:t>
            </a:r>
          </a:p>
          <a:p>
            <a:pPr>
              <a:spcBef>
                <a:spcPts val="0"/>
              </a:spcBef>
            </a:pPr>
            <a:r>
              <a:rPr lang="en-US" b="1"/>
              <a:t>Anleitung. </a:t>
            </a:r>
            <a:r>
              <a:rPr lang="en-US"/>
              <a:t>Bitte geben Sie Ihre Hausübung </a:t>
            </a:r>
            <a:r>
              <a:rPr lang="en-US" b="1"/>
              <a:t>schriflich</a:t>
            </a:r>
            <a:r>
              <a:rPr lang="en-US"/>
              <a:t>, Anfang der nächsten Stunde, im Seminar ab. Bitte schicken Sie mir Ihre Antworten </a:t>
            </a:r>
            <a:r>
              <a:rPr lang="en-US" u="sng"/>
              <a:t>nicht</a:t>
            </a:r>
            <a:r>
              <a:rPr lang="en-US"/>
              <a:t> per Email (Ausnahme: Sie haben mit mir vereinbart, dass Sie von der Anwesenheitspflicht befreit sind.) Danke!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982506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Bibliographie und Ressourcen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Bloomfield, Leonard. 1933. </a:t>
            </a:r>
            <a:r>
              <a:rPr lang="en-US" sz="2000" i="1"/>
              <a:t>Language</a:t>
            </a:r>
            <a:r>
              <a:rPr lang="en-US" sz="2000"/>
              <a:t>. New York: Henry Holt and Co. </a:t>
            </a:r>
          </a:p>
          <a:p>
            <a:endParaRPr lang="en-US" sz="2000"/>
          </a:p>
          <a:p>
            <a:r>
              <a:rPr lang="en-US" sz="2000"/>
              <a:t>Borer, Hagit. 1984. The Projection Principle and rules of morphology. Paper presented at </a:t>
            </a:r>
            <a:r>
              <a:rPr lang="en-US" sz="2000" i="1"/>
              <a:t>Proceedings of NELS, Amherst, Massachusetts.</a:t>
            </a:r>
          </a:p>
          <a:p>
            <a:endParaRPr lang="en-US" sz="2000" i="1"/>
          </a:p>
          <a:p>
            <a:r>
              <a:rPr lang="en-US" sz="2000"/>
              <a:t>Chomsky, Noam. 1955/1975. </a:t>
            </a:r>
            <a:r>
              <a:rPr lang="en-US" sz="2000" i="1"/>
              <a:t>The Logical Structure of Linguistic Theory. New York: Springer.</a:t>
            </a:r>
          </a:p>
          <a:p>
            <a:endParaRPr lang="en-US" sz="2000"/>
          </a:p>
          <a:p>
            <a:r>
              <a:rPr lang="en-US" sz="2000"/>
              <a:t>Chomsky, Noam. 1986. </a:t>
            </a:r>
            <a:r>
              <a:rPr lang="en-US" sz="2000" i="1"/>
              <a:t>Knowledge of Language. New York, New York: Praeger Publishers.</a:t>
            </a:r>
          </a:p>
          <a:p>
            <a:endParaRPr lang="de-AT" sz="2000"/>
          </a:p>
          <a:p>
            <a:r>
              <a:rPr lang="de-AT" sz="2000"/>
              <a:t>de Saussure, Ferdinand. 1916. </a:t>
            </a:r>
            <a:r>
              <a:rPr lang="de-AT" sz="2000" i="1"/>
              <a:t>Grundfragen der allgemeinen Sprachwissenschaft.</a:t>
            </a:r>
            <a:r>
              <a:rPr lang="de-AT" sz="2000"/>
              <a:t> 2. Auflage, 1967, de Gruyter: Berlin. (Übersetzung der frz. Originalausgabe v. 1916).</a:t>
            </a:r>
          </a:p>
          <a:p>
            <a:endParaRPr lang="en-US" sz="2000" i="1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DGB 41 Spracherwerb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230300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2154</Words>
  <Application>Microsoft Office PowerPoint</Application>
  <PresentationFormat>On-screen Show (4:3)</PresentationFormat>
  <Paragraphs>242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Walbaum Text</vt:lpstr>
      <vt:lpstr>WP MathA</vt:lpstr>
      <vt:lpstr>Calibri</vt:lpstr>
      <vt:lpstr>Wingdings</vt:lpstr>
      <vt:lpstr>WP TypographicSymbols</vt:lpstr>
      <vt:lpstr>WP IconicSymbolsA</vt:lpstr>
      <vt:lpstr>Arial</vt:lpstr>
      <vt:lpstr>Larissa-Design</vt:lpstr>
      <vt:lpstr>DGB 41 Theorien des Spracherwerbs</vt:lpstr>
      <vt:lpstr>Fahrplan</vt:lpstr>
      <vt:lpstr>Definitionen</vt:lpstr>
      <vt:lpstr>Was ist Sprache?</vt:lpstr>
      <vt:lpstr>Was ist Sprache?</vt:lpstr>
      <vt:lpstr>Was ist Sprache?</vt:lpstr>
      <vt:lpstr>Was ist Sprache?</vt:lpstr>
      <vt:lpstr>Was ist Sprache?</vt:lpstr>
      <vt:lpstr>Was ist Sprache?</vt:lpstr>
      <vt:lpstr>Erwerb</vt:lpstr>
      <vt:lpstr>Sprachliches Wissen</vt:lpstr>
      <vt:lpstr>Terminologie</vt:lpstr>
      <vt:lpstr>Die drei Ebenen von Marr (1982)</vt:lpstr>
      <vt:lpstr>Die drei Ebenen von Marr (1982)</vt:lpstr>
      <vt:lpstr>Die drei Ebenen: Sprache</vt:lpstr>
      <vt:lpstr>Die drei Ebenen: Anwendung</vt:lpstr>
      <vt:lpstr>Die drei Ebenen: Anwendung</vt:lpstr>
      <vt:lpstr>Implementierung</vt:lpstr>
      <vt:lpstr>Marr (1982)</vt:lpstr>
      <vt:lpstr>Hausübung</vt:lpstr>
      <vt:lpstr>Bibliographie und Ressourcen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DGB 41 Theorien des Spracherwerbs</dc:title>
  <dc:creator>Winfried Lechner</dc:creator>
  <cp:lastModifiedBy>Winfried Lechner</cp:lastModifiedBy>
  <cp:revision>234</cp:revision>
  <dcterms:created xsi:type="dcterms:W3CDTF">2021-02-15T08:50:23Z</dcterms:created>
  <dcterms:modified xsi:type="dcterms:W3CDTF">2025-02-23T12:30:54Z</dcterms:modified>
</cp:coreProperties>
</file>