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9" r:id="rId2"/>
    <p:sldId id="382" r:id="rId3"/>
    <p:sldId id="393" r:id="rId4"/>
    <p:sldId id="387" r:id="rId5"/>
    <p:sldId id="386" r:id="rId6"/>
    <p:sldId id="388" r:id="rId7"/>
    <p:sldId id="389" r:id="rId8"/>
    <p:sldId id="390" r:id="rId9"/>
    <p:sldId id="391" r:id="rId10"/>
    <p:sldId id="380" r:id="rId11"/>
    <p:sldId id="381" r:id="rId12"/>
    <p:sldId id="384" r:id="rId13"/>
    <p:sldId id="383" r:id="rId14"/>
  </p:sldIdLst>
  <p:sldSz cx="9144000" cy="6858000" type="screen4x3"/>
  <p:notesSz cx="9929813" cy="6797675"/>
  <p:embeddedFontLst>
    <p:embeddedFont>
      <p:font typeface="WP MathA" panose="05010101010101010101" pitchFamily="2" charset="2"/>
      <p:regular r:id="rId17"/>
    </p:embeddedFont>
    <p:embeddedFont>
      <p:font typeface="WP TypographicSymbols" panose="00000400000000000000" pitchFamily="2" charset="0"/>
      <p:regular r:id="rId18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0066FF"/>
    <a:srgbClr val="E0E0E0"/>
    <a:srgbClr val="DDE12D"/>
    <a:srgbClr val="A8C2E8"/>
    <a:srgbClr val="AD5D67"/>
    <a:srgbClr val="8FB1DB"/>
    <a:srgbClr val="A8081B"/>
    <a:srgbClr val="800615"/>
    <a:srgbClr val="DA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250" autoAdjust="0"/>
  </p:normalViewPr>
  <p:slideViewPr>
    <p:cSldViewPr>
      <p:cViewPr varScale="1">
        <p:scale>
          <a:sx n="82" d="100"/>
          <a:sy n="82" d="100"/>
        </p:scale>
        <p:origin x="1167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084" y="1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FC378B87-683B-4430-8734-691EDA3A86C6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7054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084" y="6457054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AA58CFF3-87D7-4338-8D2A-43DB1D8C3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9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4597" y="0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/>
          <a:lstStyle>
            <a:lvl1pPr algn="r">
              <a:defRPr sz="1300"/>
            </a:lvl1pPr>
          </a:lstStyle>
          <a:p>
            <a:fld id="{B26CCD77-A954-40EE-8D07-A0BE97B286F6}" type="datetimeFigureOut">
              <a:rPr lang="de-DE" smtClean="0"/>
              <a:pPr/>
              <a:t>26.09.2026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2013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80" tIns="47790" rIns="95580" bIns="4779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982" y="3228896"/>
            <a:ext cx="7943850" cy="3058954"/>
          </a:xfrm>
          <a:prstGeom prst="rect">
            <a:avLst/>
          </a:prstGeom>
        </p:spPr>
        <p:txBody>
          <a:bodyPr vert="horz" lIns="95580" tIns="47790" rIns="95580" bIns="4779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4597" y="6456612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 anchor="b"/>
          <a:lstStyle>
            <a:lvl1pPr algn="r">
              <a:defRPr sz="1300"/>
            </a:lvl1pPr>
          </a:lstStyle>
          <a:p>
            <a:fld id="{1EBFFEC9-4F5F-4C95-86E1-B5E1B764322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A7180C75-DBAE-4169-AC3B-CB0BA8BD3B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DGB 41 Spracherwerb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>
            <a:lvl1pPr>
              <a:defRPr sz="32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219200"/>
            <a:ext cx="8229600" cy="5029200"/>
          </a:xfrm>
        </p:spPr>
        <p:txBody>
          <a:bodyPr/>
          <a:lstStyle>
            <a:lvl1pPr marL="519113" marR="0" indent="-519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>
                <a:sym typeface="WP MathA" panose="05010101010101010101" pitchFamily="2" charset="2"/>
              </a:defRPr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marL="519113" marR="0" lvl="0" indent="-519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747713" algn="l"/>
                <a:tab pos="1090613" algn="l"/>
              </a:tabLst>
              <a:defRPr/>
            </a:pPr>
            <a:r>
              <a:rPr lang="de-DE"/>
              <a:t>(1)		a.	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DGB 41 Spracherwerb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220BE6B7-1D0B-45B7-BF8D-11193DF92B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DGB 41 Spracherwerb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puniversities.com/university-rankings/university-subject-rankings/2021/linguistics" TargetMode="External"/><Relationship Id="rId2" Type="http://schemas.openxmlformats.org/officeDocument/2006/relationships/hyperlink" Target="https://www.umass.edu/linguistics/node/286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class.uoa.gr/courses/GS639/https:/eclass.uoa.gr/courses/GS844/" TargetMode="External"/><Relationship Id="rId2" Type="http://schemas.openxmlformats.org/officeDocument/2006/relationships/hyperlink" Target="mailto:wlechner@gs.uoa.g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users.uoa.gr/~wlechner/index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wlechner@gs.uoa.gr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class.uoa.gr/courses/GS844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tertitel 4"/>
          <p:cNvSpPr txBox="1">
            <a:spLocks/>
          </p:cNvSpPr>
          <p:nvPr/>
        </p:nvSpPr>
        <p:spPr>
          <a:xfrm>
            <a:off x="2152650" y="4874262"/>
            <a:ext cx="4839843" cy="1450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chemeClr val="tx1"/>
                </a:solidFill>
              </a:rPr>
              <a:t>Winfried Lechner</a:t>
            </a:r>
          </a:p>
          <a:p>
            <a:r>
              <a:rPr lang="en-US" sz="2400">
                <a:solidFill>
                  <a:schemeClr val="tx1"/>
                </a:solidFill>
              </a:rPr>
              <a:t>Nationale und Kapodistrische </a:t>
            </a:r>
            <a:br>
              <a:rPr lang="en-US" sz="2400">
                <a:solidFill>
                  <a:schemeClr val="tx1"/>
                </a:solidFill>
              </a:rPr>
            </a:br>
            <a:r>
              <a:rPr lang="en-US" sz="2400">
                <a:solidFill>
                  <a:schemeClr val="tx1"/>
                </a:solidFill>
              </a:rPr>
              <a:t>Universität Athen</a:t>
            </a:r>
          </a:p>
          <a:p>
            <a:endParaRPr lang="en-US" sz="2000">
              <a:solidFill>
                <a:schemeClr val="tx1"/>
              </a:solidFill>
            </a:endParaRPr>
          </a:p>
          <a:p>
            <a:endParaRPr lang="de-DE" sz="2000">
              <a:solidFill>
                <a:schemeClr val="tx1"/>
              </a:solidFill>
            </a:endParaRPr>
          </a:p>
          <a:p>
            <a:endParaRPr lang="de-DE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itel 3">
            <a:extLst>
              <a:ext uri="{FF2B5EF4-FFF2-40B4-BE49-F238E27FC236}">
                <a16:creationId xmlns:a16="http://schemas.microsoft.com/office/drawing/2014/main" id="{57E54EE2-FFE2-43E7-957A-A68E0E4797A4}"/>
              </a:ext>
            </a:extLst>
          </p:cNvPr>
          <p:cNvSpPr txBox="1">
            <a:spLocks/>
          </p:cNvSpPr>
          <p:nvPr/>
        </p:nvSpPr>
        <p:spPr>
          <a:xfrm>
            <a:off x="565638" y="815981"/>
            <a:ext cx="7892563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cap="small"/>
              <a:t>DGB 41 Theorien des Spracherwerbs</a:t>
            </a:r>
            <a:endParaRPr lang="de-DE" cap="small"/>
          </a:p>
        </p:txBody>
      </p:sp>
      <p:cxnSp>
        <p:nvCxnSpPr>
          <p:cNvPr id="13" name="Gerade Verbindung 7">
            <a:extLst>
              <a:ext uri="{FF2B5EF4-FFF2-40B4-BE49-F238E27FC236}">
                <a16:creationId xmlns:a16="http://schemas.microsoft.com/office/drawing/2014/main" id="{1FED4CDB-8316-4FF9-A4D8-3C16BA545326}"/>
              </a:ext>
            </a:extLst>
          </p:cNvPr>
          <p:cNvCxnSpPr/>
          <p:nvPr/>
        </p:nvCxnSpPr>
        <p:spPr>
          <a:xfrm>
            <a:off x="762000" y="2362200"/>
            <a:ext cx="77724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8">
            <a:extLst>
              <a:ext uri="{FF2B5EF4-FFF2-40B4-BE49-F238E27FC236}">
                <a16:creationId xmlns:a16="http://schemas.microsoft.com/office/drawing/2014/main" id="{5FDCB872-FDAC-4451-89B3-A8D58C905D5D}"/>
              </a:ext>
            </a:extLst>
          </p:cNvPr>
          <p:cNvCxnSpPr/>
          <p:nvPr/>
        </p:nvCxnSpPr>
        <p:spPr>
          <a:xfrm>
            <a:off x="762000" y="762000"/>
            <a:ext cx="77724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Untertitel 4">
            <a:extLst>
              <a:ext uri="{FF2B5EF4-FFF2-40B4-BE49-F238E27FC236}">
                <a16:creationId xmlns:a16="http://schemas.microsoft.com/office/drawing/2014/main" id="{D890413C-CBC7-4E73-B7F6-DA6AA00965A6}"/>
              </a:ext>
            </a:extLst>
          </p:cNvPr>
          <p:cNvSpPr txBox="1">
            <a:spLocks/>
          </p:cNvSpPr>
          <p:nvPr/>
        </p:nvSpPr>
        <p:spPr>
          <a:xfrm>
            <a:off x="1352550" y="3056965"/>
            <a:ext cx="6441831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b="1" i="1">
                <a:solidFill>
                  <a:prstClr val="black"/>
                </a:solidFill>
                <a:latin typeface="Calibri"/>
              </a:rPr>
              <a:t>Information zum Seminar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93A7F-061D-4AAB-AB69-C331AA3AB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Wer Unterrichtet Sie?</a:t>
            </a:r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F064E-23BA-45BB-ADC7-CF36FE615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90600"/>
            <a:ext cx="8229600" cy="50292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Dozent: 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Winfried Lechner/</a:t>
            </a:r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Βίνφριντ Λέχνερ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PhD</a:t>
            </a:r>
            <a:endParaRPr lang="de-AT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Magister, Universität Wien (Linguistik &amp; Japanologie)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PhD (Doctor of Philosophy), 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Department of Linguistics, University of Massachusetts at Amherst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 (USA)</a:t>
            </a:r>
          </a:p>
          <a:p>
            <a:pPr marL="623887" lvl="2" indent="0">
              <a:spcBef>
                <a:spcPts val="1200"/>
              </a:spcBef>
              <a:buNone/>
            </a:pPr>
            <a:r>
              <a:rPr lang="en-US" sz="2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“UMass Linguistics was ranked #2 for the fifth year in a row in </a:t>
            </a:r>
            <a:r>
              <a:rPr lang="en-US" sz="2200" b="0" strike="noStrike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200" b="0" strike="noStrike"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QS 2021 world rankings</a:t>
            </a:r>
            <a:r>
              <a:rPr lang="en-US" sz="2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again beneath only MIT.”</a:t>
            </a:r>
          </a:p>
          <a:p>
            <a:pPr marL="623887" lvl="2" indent="0">
              <a:spcBef>
                <a:spcPts val="1200"/>
              </a:spcBef>
              <a:buNone/>
            </a:pPr>
            <a:endParaRPr lang="de-AT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AT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Forschungsinteressen:</a:t>
            </a:r>
          </a:p>
          <a:p>
            <a:pPr lvl="1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AT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Syntax </a:t>
            </a:r>
          </a:p>
          <a:p>
            <a:pPr lvl="1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AT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Formale Semantik </a:t>
            </a:r>
          </a:p>
          <a:p>
            <a:pPr lvl="1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AT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Syntax-Semantik-Interface (Schnittstelle</a:t>
            </a:r>
            <a:br>
              <a:rPr lang="de-AT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zwischen</a:t>
            </a:r>
            <a:r>
              <a:rPr lang="de-AT" i="0" u="none" strike="noStrike">
                <a:latin typeface="Arial" panose="020B0604020202020204" pitchFamily="34" charset="0"/>
                <a:cs typeface="Arial" panose="020B0604020202020204" pitchFamily="34" charset="0"/>
              </a:rPr>
              <a:t> Logischer Form und Semantik</a:t>
            </a:r>
            <a:r>
              <a:rPr lang="de-AT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Analytische Sprachphilosophie</a:t>
            </a:r>
            <a:endParaRPr lang="de-AT" i="0" u="none" strike="noStrike" baseline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72E8E6-E91D-489C-94E6-8488962C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267559-1261-406E-A9AD-CAEA0DE8C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DGB 41 Spracherwerb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BD5B22-232C-4817-932A-6856DD7D4A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729" y="3962400"/>
            <a:ext cx="2449471" cy="240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05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8ABE2-886A-4167-B03E-856062D31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Kommunikation</a:t>
            </a:r>
            <a:endParaRPr lang="de-DE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B48097B-B443-425D-8519-D3726032C7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743051"/>
              </p:ext>
            </p:extLst>
          </p:nvPr>
        </p:nvGraphicFramePr>
        <p:xfrm>
          <a:off x="381000" y="1798320"/>
          <a:ext cx="8686800" cy="42367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933782611"/>
                    </a:ext>
                  </a:extLst>
                </a:gridCol>
                <a:gridCol w="6248400">
                  <a:extLst>
                    <a:ext uri="{9D8B030D-6E8A-4147-A177-3AD203B41FA5}">
                      <a16:colId xmlns:a16="http://schemas.microsoft.com/office/drawing/2014/main" val="39424275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2600" b="1"/>
                        <a:t>Sprechstunde:</a:t>
                      </a:r>
                      <a:endParaRPr lang="de-DE" sz="2600" b="1"/>
                    </a:p>
                  </a:txBody>
                  <a:tcPr marR="365760" marT="182880" marB="18288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b="0" dirty="0"/>
                        <a:t>Dienstag, 12.00 – 13.00, Raum 710</a:t>
                      </a:r>
                    </a:p>
                    <a:p>
                      <a:r>
                        <a:rPr lang="en-US" sz="2600" b="0" dirty="0"/>
                        <a:t>(</a:t>
                      </a:r>
                      <a:r>
                        <a:rPr lang="en-US" sz="2600" b="0" dirty="0" err="1"/>
                        <a:t>oder</a:t>
                      </a:r>
                      <a:r>
                        <a:rPr lang="en-US" sz="2600" b="0" dirty="0"/>
                        <a:t> per Email, online)</a:t>
                      </a:r>
                      <a:endParaRPr lang="de-DE" sz="2600" b="0" dirty="0"/>
                    </a:p>
                  </a:txBody>
                  <a:tcPr marL="182880" marR="36576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7393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2600" b="1"/>
                        <a:t>Email:</a:t>
                      </a:r>
                      <a:endParaRPr lang="de-DE" sz="2600" b="1"/>
                    </a:p>
                  </a:txBody>
                  <a:tcPr marR="365760" marT="182880" marB="18288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b="0">
                          <a:hlinkClick r:id="rId2"/>
                        </a:rPr>
                        <a:t>wlechner@gs.uoa.gr</a:t>
                      </a:r>
                      <a:endParaRPr lang="de-DE" sz="2600" b="0"/>
                    </a:p>
                  </a:txBody>
                  <a:tcPr marL="182880" marR="36576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3648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2600" b="1"/>
                        <a:t>E</a:t>
                      </a:r>
                      <a:r>
                        <a:rPr lang="el-GR" sz="2600" b="1"/>
                        <a:t>-Τάξη</a:t>
                      </a:r>
                      <a:r>
                        <a:rPr lang="en-US" sz="2600" b="1"/>
                        <a:t>/</a:t>
                      </a:r>
                      <a:br>
                        <a:rPr lang="en-US" sz="2600" b="1"/>
                      </a:br>
                      <a:r>
                        <a:rPr lang="en-US" sz="2600" b="1"/>
                        <a:t>E-Class:</a:t>
                      </a:r>
                      <a:endParaRPr lang="de-DE" sz="2600" b="1"/>
                    </a:p>
                  </a:txBody>
                  <a:tcPr marR="365760" marT="182880" marB="18288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600" dirty="0">
                          <a:hlinkClick r:id="rId3"/>
                        </a:rPr>
                        <a:t>https://eclass.uoa.gr/courses/GS844/</a:t>
                      </a:r>
                      <a:endParaRPr lang="de-DE" sz="2600" dirty="0"/>
                    </a:p>
                  </a:txBody>
                  <a:tcPr marL="182880" marR="36576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749116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algn="r"/>
                      <a:r>
                        <a:rPr lang="en-US" sz="2600" b="1" dirty="0" err="1"/>
                        <a:t>Persönliche</a:t>
                      </a:r>
                      <a:r>
                        <a:rPr lang="en-US" sz="2600" b="1" dirty="0"/>
                        <a:t> Homepage:</a:t>
                      </a:r>
                      <a:endParaRPr lang="de-DE" sz="2600" b="1" dirty="0"/>
                    </a:p>
                  </a:txBody>
                  <a:tcPr marR="365760" marT="182880" marB="18288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de-DE" sz="2600" dirty="0">
                          <a:hlinkClick r:id="rId4"/>
                        </a:rPr>
                        <a:t>http://users.uoa.gr/~wlechner/index.html</a:t>
                      </a:r>
                      <a:endParaRPr lang="de-DE" sz="2600" dirty="0"/>
                    </a:p>
                  </a:txBody>
                  <a:tcPr marL="182880" marR="36576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177927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3DEED-0C2D-4377-8AF7-9DDB19BEF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1B74E-3747-45E1-BE84-7F426C3D59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37564800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93A7F-061D-4AAB-AB69-C331AA3AB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Kommunikation</a:t>
            </a:r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F064E-23BA-45BB-ADC7-CF36FE615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292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Ihre Meinung ist mir </a:t>
            </a: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sehr wichtig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! U</a:t>
            </a:r>
            <a:r>
              <a:rPr kumimoji="0" lang="de-AT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m zu verstehen, </a:t>
            </a:r>
            <a:r>
              <a:rPr lang="de-AT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Sie bewegt, </a:t>
            </a:r>
            <a:r>
              <a:rPr kumimoji="0" lang="de-AT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muss ich aber Ihre Meinung kennen.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de-AT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Bitte teilen Sie mir daher Ihre Ideen, Vorschläge, Kritik und Probleme mit°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de-AT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Daher bitte ich Sie, mit mir zu </a:t>
            </a:r>
            <a:r>
              <a:rPr lang="de-AT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kommunizieren</a:t>
            </a:r>
            <a:r>
              <a:rPr lang="de-AT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gibt zumindest drei Kommunikationswege: </a:t>
            </a:r>
            <a:endParaRPr lang="de-AT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 Seminar 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beste Lösung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in der </a:t>
            </a: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Sprechstunde</a:t>
            </a:r>
          </a:p>
          <a:p>
            <a:pPr lvl="1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de-AT" b="1"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Ich versuche, jede E-mail innerhalb von 12 Stunden zu beantworten! Sollte ich mich verspäten, erinnern Sie mich bitte nochmals!</a:t>
            </a:r>
            <a:endParaRPr lang="de-AT" sz="2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§"/>
            </a:pPr>
            <a:endParaRPr lang="de-AT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72E8E6-E91D-489C-94E6-8488962C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267559-1261-406E-A9AD-CAEA0DE8C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16942537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93A7F-061D-4AAB-AB69-C331AA3AB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Kommunikation</a:t>
            </a:r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F064E-23BA-45BB-ADC7-CF36FE615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5029200"/>
          </a:xfrm>
        </p:spPr>
        <p:txBody>
          <a:bodyPr>
            <a:normAutofit/>
          </a:bodyPr>
          <a:lstStyle/>
          <a:p>
            <a:pPr marL="0" indent="0"/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Bitte melden Sie sich </a:t>
            </a:r>
            <a:r>
              <a:rPr lang="de-AT" sz="2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jederzeit</a:t>
            </a: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800" b="1">
                <a:latin typeface="Arial" panose="020B0604020202020204" pitchFamily="34" charset="0"/>
                <a:cs typeface="Arial" panose="020B0604020202020204" pitchFamily="34" charset="0"/>
              </a:rPr>
              <a:t>im Seminar </a:t>
            </a: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oder per </a:t>
            </a:r>
            <a:r>
              <a:rPr lang="de-AT" sz="2800" b="1"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wlechner@gs.uoa.gr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2800">
                <a:latin typeface="Arial" panose="020B0604020202020204" pitchFamily="34" charset="0"/>
                <a:cs typeface="Arial" panose="020B0604020202020204" pitchFamily="34" charset="0"/>
              </a:rPr>
              <a:t>, wenn Sie… 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Fragen haben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etwas nicht verstanden haben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ein deutsches Wort nicht kennen (!!Wichtig!!)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eine Anmerkung oder einen Kommentar machen wollen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ganz allgemein einem Problem gegenüber stehen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Vorschläge zur Verbesserung des Kurses haben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AT">
                <a:latin typeface="Arial" panose="020B0604020202020204" pitchFamily="34" charset="0"/>
                <a:cs typeface="Arial" panose="020B0604020202020204" pitchFamily="34" charset="0"/>
              </a:rPr>
              <a:t>meiner Aussprache nicht folgen können (ich bin aus Österreich </a:t>
            </a:r>
            <a:r>
              <a:rPr lang="de-AT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)</a:t>
            </a:r>
            <a:endParaRPr lang="de-A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72E8E6-E91D-489C-94E6-8488962C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267559-1261-406E-A9AD-CAEA0DE8C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35838518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F2177-229D-4D2A-A0BC-D15ECDAA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Emailetikette: Wie schreibe ich ein E-mail? 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BA07-CF58-4C5A-B363-C0DD1A024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de-AT" sz="2800" b="0" u="none" strike="noStrike" baseline="0"/>
              <a:t>In der </a:t>
            </a:r>
            <a:r>
              <a:rPr lang="de-AT" sz="2800" b="1" u="none" strike="noStrike" baseline="0"/>
              <a:t>akademischen Kommunikation </a:t>
            </a:r>
            <a:r>
              <a:rPr lang="de-AT" sz="2800" b="0" u="none" strike="noStrike" baseline="0"/>
              <a:t>gibt es einige Regeln, die helfen,</a:t>
            </a:r>
            <a:r>
              <a:rPr lang="de-AT" sz="2800" b="0" u="none" strike="noStrike"/>
              <a:t> </a:t>
            </a:r>
            <a:r>
              <a:rPr lang="de-AT" sz="2800" b="0" u="none" strike="noStrike" baseline="0"/>
              <a:t>den Informationsaustausch </a:t>
            </a:r>
          </a:p>
          <a:p>
            <a:pPr marL="966787" lvl="2" indent="-342900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400" b="1" u="none" strike="noStrike" baseline="0"/>
              <a:t>einfach</a:t>
            </a:r>
            <a:r>
              <a:rPr lang="de-AT" sz="2400" b="0" u="none" strike="noStrike" baseline="0"/>
              <a:t> und </a:t>
            </a:r>
          </a:p>
          <a:p>
            <a:pPr marL="966787" lvl="2" indent="-342900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400" b="1" u="none" strike="noStrike" baseline="0"/>
              <a:t>effizient</a:t>
            </a:r>
            <a:r>
              <a:rPr lang="de-AT" sz="2400" b="0" u="none" strike="noStrike" baseline="0"/>
              <a:t>, aber dennoch </a:t>
            </a:r>
          </a:p>
          <a:p>
            <a:pPr marL="966787" lvl="2" indent="-342900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400" b="1" u="none" strike="noStrike" baseline="0"/>
              <a:t>respektvoll</a:t>
            </a:r>
            <a:r>
              <a:rPr lang="de-AT" sz="2400" b="0" u="none" strike="noStrike" baseline="0"/>
              <a:t> </a:t>
            </a:r>
          </a:p>
          <a:p>
            <a:pPr marL="0" indent="0">
              <a:spcBef>
                <a:spcPts val="1200"/>
              </a:spcBef>
            </a:pPr>
            <a:r>
              <a:rPr lang="de-AT" b="0" u="none" strike="noStrike" baseline="0"/>
              <a:t>	</a:t>
            </a:r>
            <a:r>
              <a:rPr lang="de-AT" sz="2800" b="0" u="none" strike="noStrike" baseline="0"/>
              <a:t>zu gestalten.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800"/>
              <a:t>Bitte versuchen Sie, diese Regeln zu berücksichtigen!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800" b="0" u="none" strike="noStrike" baseline="0"/>
              <a:t>Diese Regeln können Ihnen auch bei Kommunikation mit offiziellen Stellen helfen (ERASMUS, DAAD, ÖAAD,…)</a:t>
            </a:r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9F818-C5C2-4EC3-9FC7-D4E3ADEA3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32C88-1F00-43A1-BA7D-26B4099BD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328323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F2177-229D-4D2A-A0BC-D15ECDAA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E-mailetikette: Wie schreibe ich ein E-mail? 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BA07-CF58-4C5A-B363-C0DD1A024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de-AT" sz="2800" b="0" u="none" strike="noStrike" baseline="0"/>
              <a:t>Nachrichten sollten möglichst </a:t>
            </a:r>
            <a:r>
              <a:rPr lang="de-AT" sz="2800" b="1" u="none" strike="noStrike" baseline="0"/>
              <a:t>kurz </a:t>
            </a:r>
            <a:r>
              <a:rPr lang="de-AT" sz="2800" b="0" u="none" strike="noStrike" baseline="0"/>
              <a:t>und </a:t>
            </a:r>
            <a:r>
              <a:rPr lang="de-AT" sz="2800" b="1" u="none" strike="noStrike" baseline="0"/>
              <a:t>präzise </a:t>
            </a:r>
            <a:r>
              <a:rPr lang="de-AT" sz="2800" b="0" u="none" strike="noStrike" baseline="0"/>
              <a:t>sein. 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1" u="none" strike="noStrike" baseline="0"/>
              <a:t>Anrede</a:t>
            </a:r>
            <a:r>
              <a:rPr lang="de-AT" sz="2800" b="0" u="none" strike="noStrike" baseline="0"/>
              <a:t>. Nachrichten sollten </a:t>
            </a:r>
            <a:r>
              <a:rPr lang="de-AT" sz="2800" b="1" u="none" strike="noStrike" baseline="0">
                <a:solidFill>
                  <a:srgbClr val="C00000"/>
                </a:solidFill>
              </a:rPr>
              <a:t>nicht</a:t>
            </a:r>
            <a:r>
              <a:rPr lang="de-AT" sz="2800" b="0" u="none" strike="noStrike" baseline="0"/>
              <a:t> mit 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600" b="0" u="none" strike="noStrike" baseline="0"/>
              <a:t>“Hi” oder 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400" b="0" u="none" strike="noStrike" baseline="0"/>
              <a:t>“Hallo” oder 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400" b="0" u="none" strike="noStrike" baseline="0"/>
              <a:t>“Hallo Frau X” beginnen, 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de-AT" sz="2800" b="0" u="none" strike="noStrike" baseline="0"/>
              <a:t>sondern mit traditionelle Formen wie 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400" b="0" u="none" strike="noStrike" baseline="0"/>
              <a:t>“Sehr geehrte Frau </a:t>
            </a:r>
            <a:r>
              <a:rPr lang="de-AT" sz="2400"/>
              <a:t>X</a:t>
            </a:r>
            <a:r>
              <a:rPr lang="de-AT" sz="2400" b="0" u="none" strike="noStrike" baseline="0"/>
              <a:t>” oder einfach </a:t>
            </a:r>
          </a:p>
          <a:p>
            <a:pPr lvl="1">
              <a:spcBef>
                <a:spcPts val="800"/>
              </a:spcBef>
              <a:buFont typeface="Courier New" panose="02070309020205020404" pitchFamily="49" charset="0"/>
              <a:buChar char="o"/>
            </a:pPr>
            <a:r>
              <a:rPr lang="de-AT" sz="2400" b="0" u="none" strike="noStrike" baseline="0"/>
              <a:t>“Liebe Frau X”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1" u="none" strike="noStrike" baseline="0"/>
              <a:t>Titeln. </a:t>
            </a:r>
            <a:r>
              <a:rPr lang="de-AT" sz="2800" b="0" u="none" strike="noStrike" baseline="0"/>
              <a:t>Titeln werden heute nicht mehr überall verwendet.</a:t>
            </a:r>
            <a:r>
              <a:rPr lang="de-AT" sz="2800" b="0" u="none" strike="noStrike"/>
              <a:t> </a:t>
            </a:r>
            <a:r>
              <a:rPr lang="de-AT" sz="2200" b="0" u="none" strike="noStrike"/>
              <a:t>Wenn Sie unsicher sind, f</a:t>
            </a:r>
            <a:r>
              <a:rPr lang="de-AT" sz="2200" b="0" u="none" strike="noStrike" baseline="0"/>
              <a:t>ragen Sie einfach: “Wie darf ich Sie anreden?”</a:t>
            </a:r>
            <a:endParaRPr lang="de-DE" sz="22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9F818-C5C2-4EC3-9FC7-D4E3ADEA3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32C88-1F00-43A1-BA7D-26B4099BD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3339099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F2177-229D-4D2A-A0BC-D15ECDAA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E-mailetikette: Wie schreibe ich ein E-mail? 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BA07-CF58-4C5A-B363-C0DD1A024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Autofit/>
          </a:bodyPr>
          <a:lstStyle/>
          <a:p>
            <a:pPr marL="457200" lvl="1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1" u="none" strike="noStrike" baseline="0"/>
              <a:t>Grußformel. </a:t>
            </a:r>
            <a:r>
              <a:rPr lang="de-AT" sz="2800" b="0" u="none" strike="noStrike" baseline="0"/>
              <a:t>Unterschreiben Sie bitte alle Nachrichten mit </a:t>
            </a:r>
            <a:r>
              <a:rPr lang="de-AT" sz="2800" b="1" u="none" strike="noStrike" baseline="0"/>
              <a:t>vollem Namen, </a:t>
            </a:r>
            <a:r>
              <a:rPr lang="de-AT" sz="2800" b="0" u="none" strike="noStrike" baseline="0"/>
              <a:t>z.B. mit der Formel</a:t>
            </a:r>
          </a:p>
          <a:p>
            <a:pPr marL="400050" lvl="2" indent="0">
              <a:spcBef>
                <a:spcPts val="1200"/>
              </a:spcBef>
              <a:buNone/>
            </a:pPr>
            <a:r>
              <a:rPr lang="de-AT" sz="2600" b="0" u="none" strike="noStrike" baseline="0"/>
              <a:t>	“Mit freundlichen Grüßen, </a:t>
            </a:r>
            <a:r>
              <a:rPr lang="de-AT" sz="2600"/>
              <a:t>Maria Meier</a:t>
            </a:r>
            <a:r>
              <a:rPr lang="de-AT" sz="2600" b="0" u="none" strike="noStrike" baseline="0"/>
              <a:t>”. </a:t>
            </a:r>
          </a:p>
          <a:p>
            <a:pPr marL="457200" lvl="1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0" u="none" strike="noStrike" baseline="0"/>
              <a:t>Geben Sie bei </a:t>
            </a:r>
            <a:r>
              <a:rPr lang="de-AT" sz="2800" b="1" u="none" strike="noStrike" baseline="0"/>
              <a:t>bürokratische Fragen </a:t>
            </a:r>
            <a:r>
              <a:rPr lang="de-AT" sz="2800" b="0" u="none" strike="noStrike" baseline="0"/>
              <a:t>bitte auch Ihren </a:t>
            </a:r>
            <a:r>
              <a:rPr lang="de-AT" sz="2800" b="1" u="none" strike="noStrike" baseline="0"/>
              <a:t>A.M.</a:t>
            </a:r>
            <a:r>
              <a:rPr lang="de-AT" sz="2800" b="0" u="none" strike="noStrike" baseline="0"/>
              <a:t> an!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0" u="none" strike="noStrike" baseline="0"/>
              <a:t>Versuchen Sie, immer </a:t>
            </a:r>
            <a:r>
              <a:rPr lang="de-AT" sz="2800" b="1" u="none" strike="noStrike" baseline="0"/>
              <a:t>vollständige Sätze </a:t>
            </a:r>
            <a:r>
              <a:rPr lang="de-AT" sz="2800" b="0" u="none" strike="noStrike" baseline="0"/>
              <a:t>zu bilden.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0" u="none" strike="noStrike" baseline="0"/>
              <a:t>Verfassen Sie alle Nachrichten </a:t>
            </a:r>
            <a:r>
              <a:rPr lang="de-AT" sz="2800" b="1" u="none" strike="noStrike" baseline="0">
                <a:solidFill>
                  <a:srgbClr val="C00000"/>
                </a:solidFill>
              </a:rPr>
              <a:t>auf Deutsch</a:t>
            </a:r>
            <a:r>
              <a:rPr lang="de-AT" sz="2800" b="0" u="none" strike="noStrike" baseline="0"/>
              <a:t>. Dies ist eine gute Übung, um Ihre Deutschkenntnisse zu verbessern.</a:t>
            </a:r>
            <a:endParaRPr lang="de-DE" sz="28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9F818-C5C2-4EC3-9FC7-D4E3ADEA3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32C88-1F00-43A1-BA7D-26B4099BD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19371203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F2177-229D-4D2A-A0BC-D15ECDAA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E-mailetikette: Wie schreibe ich ein E-mail? 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BA07-CF58-4C5A-B363-C0DD1A024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de-AT" sz="2800" b="0" u="none" strike="noStrike" baseline="0"/>
              <a:t>Wir kommunizieren generell ‘</a:t>
            </a:r>
            <a:r>
              <a:rPr lang="de-AT" sz="2800" b="1" u="none" strike="noStrike" baseline="0"/>
              <a:t>per Sie</a:t>
            </a:r>
            <a:r>
              <a:rPr lang="de-AT" sz="2800" b="0" u="none" strike="noStrike" baseline="0"/>
              <a:t>’ </a:t>
            </a:r>
            <a:r>
              <a:rPr lang="de-AT" b="0" u="none" strike="noStrike" baseline="0"/>
              <a:t>(πληθυντικο)</a:t>
            </a:r>
            <a:r>
              <a:rPr lang="de-AT" sz="2800" b="0" u="none" strike="noStrike" baseline="0"/>
              <a:t>.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0" u="none" strike="noStrike" baseline="0"/>
              <a:t>Erinnern Sie sich an die korrekten morphologischen Formen des Personalpronomens in der zweiten Person Plural:</a:t>
            </a:r>
          </a:p>
          <a:p>
            <a:pPr marL="0" indent="0">
              <a:spcBef>
                <a:spcPts val="1200"/>
              </a:spcBef>
            </a:pPr>
            <a:r>
              <a:rPr lang="de-AT" b="0" u="none" strike="noStrike" baseline="0"/>
              <a:t>			Kann ich Sie</a:t>
            </a:r>
            <a:r>
              <a:rPr lang="de-AT" b="0" strike="noStrike" baseline="-25000"/>
              <a:t>AKK</a:t>
            </a:r>
            <a:r>
              <a:rPr lang="de-AT" b="0" u="none" strike="noStrike" baseline="0"/>
              <a:t> etwas fragen?</a:t>
            </a:r>
          </a:p>
          <a:p>
            <a:pPr marL="0" indent="0"/>
            <a:r>
              <a:rPr lang="de-AT" b="0" u="none" strike="noStrike" baseline="0"/>
              <a:t>			Darf ich Ihnen</a:t>
            </a:r>
            <a:r>
              <a:rPr lang="de-AT" u="none" baseline="-25000"/>
              <a:t>DAT</a:t>
            </a:r>
            <a:r>
              <a:rPr lang="de-AT" b="0" u="none" strike="noStrike" baseline="0"/>
              <a:t> eine Frage stellen.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1" u="none" strike="noStrike" baseline="0"/>
              <a:t>Entschuldigen </a:t>
            </a:r>
            <a:r>
              <a:rPr lang="de-AT" sz="2800" b="0" u="none" strike="noStrike" baseline="0"/>
              <a:t>Sie sich bitte </a:t>
            </a:r>
            <a:r>
              <a:rPr lang="de-AT" sz="2800" b="1" u="sng" strike="noStrike" baseline="0"/>
              <a:t>nicht</a:t>
            </a:r>
            <a:r>
              <a:rPr lang="de-AT" sz="2800" b="0" u="none" strike="noStrike" baseline="0"/>
              <a:t>, wenn Sie eine Nachricht senden</a:t>
            </a:r>
            <a:r>
              <a:rPr lang="de-AT" sz="2800"/>
              <a:t>! </a:t>
            </a:r>
          </a:p>
          <a:p>
            <a:pPr marL="681037" lvl="1" indent="-4572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de-AT" sz="2400" b="0" u="none" strike="noStrike" baseline="0"/>
              <a:t>Es ist </a:t>
            </a:r>
            <a:r>
              <a:rPr lang="de-AT" sz="2400" b="1" u="none" strike="noStrike" baseline="0"/>
              <a:t>Teil meines</a:t>
            </a:r>
            <a:r>
              <a:rPr lang="de-AT" sz="2400" b="1" u="none" strike="noStrike"/>
              <a:t> Berufs</a:t>
            </a:r>
            <a:r>
              <a:rPr lang="de-AT" sz="2400" b="0" u="none" strike="noStrike"/>
              <a:t>, </a:t>
            </a:r>
            <a:r>
              <a:rPr lang="de-AT" sz="2400" b="0" u="none" strike="noStrike" baseline="0"/>
              <a:t>Ihre Fragen zu beantworten.</a:t>
            </a:r>
          </a:p>
          <a:p>
            <a:pPr marL="681037" lvl="1" indent="-457200">
              <a:spcBef>
                <a:spcPts val="400"/>
              </a:spcBef>
              <a:buFont typeface="Courier New" panose="02070309020205020404" pitchFamily="49" charset="0"/>
              <a:buChar char="o"/>
            </a:pPr>
            <a:r>
              <a:rPr lang="de-AT" sz="2400" b="0" u="none" strike="noStrike" baseline="0"/>
              <a:t>Ich </a:t>
            </a:r>
            <a:r>
              <a:rPr lang="de-AT" sz="2400" b="1" u="none" strike="noStrike" baseline="0"/>
              <a:t>freue mich </a:t>
            </a:r>
            <a:r>
              <a:rPr lang="de-AT" sz="2400" b="0" u="none" strike="noStrike" baseline="0"/>
              <a:t>außerdem immer, wenn Sie Interesse zeigen und antworten Ihnen daher sehr gerne!</a:t>
            </a:r>
            <a:endParaRPr lang="de-DE" sz="28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9F818-C5C2-4EC3-9FC7-D4E3ADEA3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32C88-1F00-43A1-BA7D-26B4099BD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1859155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28822-7FBA-43EA-A005-F26FFFA9D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b="1" i="0" u="none" strike="noStrike" baseline="0">
                <a:latin typeface="Arial" panose="020B0604020202020204" pitchFamily="34" charset="0"/>
              </a:rPr>
              <a:t>Skriptum &amp; Dokumente 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F4ECB-6B53-4CA0-944F-D4209A175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de-AT" sz="2600" dirty="0">
                <a:latin typeface="+mj-lt"/>
                <a:cs typeface="Arial" panose="020B0604020202020204" pitchFamily="34" charset="0"/>
              </a:rPr>
              <a:t>Auf E-</a:t>
            </a:r>
            <a:r>
              <a:rPr lang="de-AT" sz="2600" dirty="0" err="1">
                <a:latin typeface="+mj-lt"/>
                <a:cs typeface="Arial" panose="020B0604020202020204" pitchFamily="34" charset="0"/>
              </a:rPr>
              <a:t>class</a:t>
            </a:r>
            <a:r>
              <a:rPr lang="de-AT" sz="2600" dirty="0">
                <a:latin typeface="+mj-lt"/>
                <a:cs typeface="Arial" panose="020B0604020202020204" pitchFamily="34" charset="0"/>
              </a:rPr>
              <a:t> (</a:t>
            </a:r>
            <a:r>
              <a:rPr lang="de-AT" sz="2600" dirty="0">
                <a:latin typeface="+mj-lt"/>
                <a:cs typeface="Arial" panose="020B0604020202020204" pitchFamily="34" charset="0"/>
                <a:hlinkClick r:id="rId2"/>
              </a:rPr>
              <a:t>https://eclass.uoa.gr/courses/GS844/</a:t>
            </a:r>
            <a:r>
              <a:rPr lang="de-AT" sz="2600" dirty="0">
                <a:latin typeface="+mj-lt"/>
                <a:cs typeface="Arial" panose="020B0604020202020204" pitchFamily="34" charset="0"/>
              </a:rPr>
              <a:t>) werden Sie </a:t>
            </a:r>
            <a:r>
              <a:rPr lang="de-AT" sz="2600" b="1" dirty="0">
                <a:latin typeface="+mj-lt"/>
                <a:cs typeface="Arial" panose="020B0604020202020204" pitchFamily="34" charset="0"/>
              </a:rPr>
              <a:t>Artikel</a:t>
            </a:r>
            <a:r>
              <a:rPr lang="de-AT" sz="2600" dirty="0">
                <a:latin typeface="+mj-lt"/>
                <a:cs typeface="Arial" panose="020B0604020202020204" pitchFamily="34" charset="0"/>
              </a:rPr>
              <a:t> zum Thema finden, die wir in diesem Seminar lesen werden.</a:t>
            </a:r>
          </a:p>
          <a:p>
            <a:pPr>
              <a:spcBef>
                <a:spcPts val="1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de-AT" sz="2600" dirty="0">
                <a:latin typeface="+mj-lt"/>
                <a:cs typeface="Arial" panose="020B0604020202020204" pitchFamily="34" charset="0"/>
              </a:rPr>
              <a:t>Ich werde Sie explizit davon informieren, geben, </a:t>
            </a:r>
            <a:r>
              <a:rPr lang="de-AT" sz="2600" b="1" dirty="0">
                <a:latin typeface="+mj-lt"/>
                <a:cs typeface="Arial" panose="020B0604020202020204" pitchFamily="34" charset="0"/>
              </a:rPr>
              <a:t>wann</a:t>
            </a:r>
            <a:r>
              <a:rPr lang="de-AT" sz="2600" dirty="0">
                <a:latin typeface="+mj-lt"/>
                <a:cs typeface="Arial" panose="020B0604020202020204" pitchFamily="34" charset="0"/>
              </a:rPr>
              <a:t> Sie </a:t>
            </a:r>
            <a:r>
              <a:rPr lang="de-AT" sz="2600" b="1" dirty="0">
                <a:latin typeface="+mj-lt"/>
                <a:cs typeface="Arial" panose="020B0604020202020204" pitchFamily="34" charset="0"/>
              </a:rPr>
              <a:t>was</a:t>
            </a:r>
            <a:r>
              <a:rPr lang="de-AT" sz="2600" dirty="0">
                <a:latin typeface="+mj-lt"/>
                <a:cs typeface="Arial" panose="020B0604020202020204" pitchFamily="34" charset="0"/>
              </a:rPr>
              <a:t> gelesen haben sollten. </a:t>
            </a:r>
          </a:p>
          <a:p>
            <a:pPr>
              <a:spcBef>
                <a:spcPts val="1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de-AT" sz="2600" b="0" u="none" strike="noStrike" baseline="0" dirty="0">
                <a:latin typeface="+mj-lt"/>
                <a:cs typeface="Arial" panose="020B0604020202020204" pitchFamily="34" charset="0"/>
              </a:rPr>
              <a:t>Es gibt </a:t>
            </a:r>
            <a:r>
              <a:rPr lang="de-AT" sz="2600" dirty="0">
                <a:latin typeface="+mj-lt"/>
                <a:cs typeface="Arial" panose="020B0604020202020204" pitchFamily="34" charset="0"/>
              </a:rPr>
              <a:t>außerdem e</a:t>
            </a:r>
            <a:r>
              <a:rPr lang="de-AT" sz="2600" b="0" u="none" strike="noStrike" baseline="0" dirty="0">
                <a:latin typeface="+mj-lt"/>
                <a:cs typeface="Arial" panose="020B0604020202020204" pitchFamily="34" charset="0"/>
              </a:rPr>
              <a:t>in </a:t>
            </a:r>
            <a:r>
              <a:rPr lang="de-AT" sz="2600" b="1" u="none" strike="noStrike" baseline="0" dirty="0">
                <a:latin typeface="+mj-lt"/>
                <a:cs typeface="Arial" panose="020B0604020202020204" pitchFamily="34" charset="0"/>
              </a:rPr>
              <a:t>Skriptum</a:t>
            </a:r>
            <a:r>
              <a:rPr lang="de-AT" sz="2600" b="0" u="none" strike="noStrike" baseline="0" dirty="0">
                <a:latin typeface="+mj-lt"/>
                <a:cs typeface="Arial" panose="020B0604020202020204" pitchFamily="34" charset="0"/>
              </a:rPr>
              <a:t> (</a:t>
            </a:r>
            <a:r>
              <a:rPr lang="de-AT" sz="2600" b="0" u="none" strike="noStrike" baseline="0" dirty="0" err="1">
                <a:latin typeface="+mj-lt"/>
                <a:cs typeface="Arial" panose="020B0604020202020204" pitchFamily="34" charset="0"/>
              </a:rPr>
              <a:t>σημειώσεις</a:t>
            </a:r>
            <a:r>
              <a:rPr lang="de-AT" sz="2600" b="0" u="none" strike="noStrike" baseline="0" dirty="0">
                <a:latin typeface="+mj-lt"/>
                <a:cs typeface="Arial" panose="020B0604020202020204" pitchFamily="34" charset="0"/>
              </a:rPr>
              <a:t>) zum Kurs,</a:t>
            </a:r>
            <a:r>
              <a:rPr lang="de-AT" sz="2600" b="0" u="none" strike="noStrike" dirty="0">
                <a:latin typeface="+mj-lt"/>
                <a:cs typeface="Arial" panose="020B0604020202020204" pitchFamily="34" charset="0"/>
              </a:rPr>
              <a:t> das schrittweise </a:t>
            </a:r>
            <a:r>
              <a:rPr lang="de-AT" sz="2600" b="0" u="none" strike="noStrike" baseline="0" dirty="0">
                <a:latin typeface="+mj-lt"/>
                <a:cs typeface="Arial" panose="020B0604020202020204" pitchFamily="34" charset="0"/>
              </a:rPr>
              <a:t>auf η-</a:t>
            </a:r>
            <a:r>
              <a:rPr lang="de-AT" sz="2600" b="0" u="none" strike="noStrike" baseline="0" dirty="0" err="1">
                <a:latin typeface="+mj-lt"/>
                <a:cs typeface="Arial" panose="020B0604020202020204" pitchFamily="34" charset="0"/>
              </a:rPr>
              <a:t>Τάξη</a:t>
            </a:r>
            <a:r>
              <a:rPr lang="de-AT" sz="2600" b="0" u="none" strike="noStrike" baseline="0" dirty="0">
                <a:latin typeface="+mj-lt"/>
                <a:cs typeface="Arial" panose="020B0604020202020204" pitchFamily="34" charset="0"/>
              </a:rPr>
              <a:t> hochgeladen werden</a:t>
            </a:r>
            <a:r>
              <a:rPr lang="de-AT" sz="2600" b="0" u="none" strike="noStrike" dirty="0">
                <a:latin typeface="+mj-lt"/>
                <a:cs typeface="Arial" panose="020B0604020202020204" pitchFamily="34" charset="0"/>
              </a:rPr>
              <a:t> wird.</a:t>
            </a:r>
            <a:endParaRPr lang="de-AT" sz="2600" b="0" u="none" strike="noStrike" baseline="0" dirty="0">
              <a:latin typeface="+mj-lt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de-AT" sz="2600" b="1" dirty="0">
                <a:latin typeface="+mj-lt"/>
                <a:cs typeface="Arial" panose="020B0604020202020204" pitchFamily="34" charset="0"/>
              </a:rPr>
              <a:t>Stoff.</a:t>
            </a:r>
            <a:r>
              <a:rPr lang="de-AT" sz="2600" dirty="0">
                <a:latin typeface="+mj-lt"/>
                <a:cs typeface="Arial" panose="020B0604020202020204" pitchFamily="34" charset="0"/>
              </a:rPr>
              <a:t> Der Stoff umfasst alles, was im Seminar besprochen wird. </a:t>
            </a:r>
            <a:r>
              <a:rPr lang="de-AT" sz="2600" b="1" dirty="0">
                <a:latin typeface="+mj-lt"/>
                <a:cs typeface="Arial" panose="020B0604020202020204" pitchFamily="34" charset="0"/>
              </a:rPr>
              <a:t>Achtung</a:t>
            </a:r>
            <a:r>
              <a:rPr lang="de-AT" sz="2600" dirty="0">
                <a:latin typeface="+mj-lt"/>
                <a:cs typeface="Arial" panose="020B0604020202020204" pitchFamily="34" charset="0"/>
              </a:rPr>
              <a:t>! Das Skriptum und die PowerPoint Folien geben nur einen groben Umriss des Inhalts dieses Seminars.</a:t>
            </a:r>
            <a:endParaRPr lang="de-AT" sz="2600" b="0" u="none" strike="noStrike" baseline="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B70761-D4DA-4566-B8BA-682C92E25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31F32-84A6-4425-8F0B-DAF873B87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12945329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CD63B-EFE9-45EC-8416-622DC1715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b="1" i="0" u="none" strike="noStrike" baseline="0">
                <a:latin typeface="Arial" panose="020B0604020202020204" pitchFamily="34" charset="0"/>
              </a:rPr>
              <a:t>Benotung &amp; Leistungsnachweis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2FBA6-3A49-4B13-A450-1C67FCC1F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200"/>
              </a:spcBef>
            </a:pPr>
            <a:r>
              <a:rPr lang="de-AT" sz="2800" b="0" u="none" strike="noStrike" baseline="0">
                <a:cs typeface="Arial" panose="020B0604020202020204" pitchFamily="34" charset="0"/>
              </a:rPr>
              <a:t>Was müssen Sie tun, um das Seminar positiv abzuschließen? 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0" u="none" strike="noStrike" baseline="0">
                <a:cs typeface="Arial" panose="020B0604020202020204" pitchFamily="34" charset="0"/>
              </a:rPr>
              <a:t>Die Endnote ist von folgenden Faktoren abhängig: 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de-AT" sz="2600" b="1" u="none" strike="noStrike" baseline="0">
                <a:cs typeface="Arial" panose="020B0604020202020204" pitchFamily="34" charset="0"/>
              </a:rPr>
              <a:t>	Aktive Mitarbeit </a:t>
            </a:r>
            <a:r>
              <a:rPr lang="de-AT" sz="2600" u="none" strike="noStrike" baseline="0">
                <a:cs typeface="Arial" panose="020B0604020202020204" pitchFamily="34" charset="0"/>
              </a:rPr>
              <a:t>im Kurs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de-DE" sz="2600" b="0" u="none" strike="noStrike" baseline="0">
                <a:cs typeface="Arial" panose="020B0604020202020204" pitchFamily="34" charset="0"/>
              </a:rPr>
              <a:t>	Schriftliche </a:t>
            </a:r>
            <a:r>
              <a:rPr lang="de-DE" sz="2600" b="1" u="none" strike="noStrike" baseline="0">
                <a:cs typeface="Arial" panose="020B0604020202020204" pitchFamily="34" charset="0"/>
              </a:rPr>
              <a:t>Hausübungen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de-DE" sz="2600" b="0" u="none" strike="noStrike" baseline="0">
                <a:cs typeface="Arial" panose="020B0604020202020204" pitchFamily="34" charset="0"/>
              </a:rPr>
              <a:t>	Schriftliche </a:t>
            </a:r>
            <a:r>
              <a:rPr lang="de-DE" sz="2600" b="1" u="none" strike="noStrike" baseline="0">
                <a:cs typeface="Arial" panose="020B0604020202020204" pitchFamily="34" charset="0"/>
              </a:rPr>
              <a:t>Abschlussprüfung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de-DE" sz="2600">
                <a:cs typeface="Arial" panose="020B0604020202020204" pitchFamily="34" charset="0"/>
              </a:rPr>
              <a:t>	Optional: </a:t>
            </a:r>
            <a:r>
              <a:rPr lang="de-DE" sz="2600" b="1">
                <a:cs typeface="Arial" panose="020B0604020202020204" pitchFamily="34" charset="0"/>
              </a:rPr>
              <a:t>Referat</a:t>
            </a:r>
            <a:r>
              <a:rPr lang="de-DE" sz="2600">
                <a:cs typeface="Arial" panose="020B0604020202020204" pitchFamily="34" charset="0"/>
              </a:rPr>
              <a:t> zu einem Artikel </a:t>
            </a:r>
            <a:endParaRPr lang="de-AT" sz="2800" b="1"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800" b="1">
                <a:cs typeface="Arial" panose="020B0604020202020204" pitchFamily="34" charset="0"/>
              </a:rPr>
              <a:t>Prüfungsstoff</a:t>
            </a:r>
            <a:r>
              <a:rPr lang="de-AT" sz="2800">
                <a:cs typeface="Arial" panose="020B0604020202020204" pitchFamily="34" charset="0"/>
              </a:rPr>
              <a:t>: Alles was im Seminr besprochen wurde – und nichts, was im Seminar nicht besprochen wurde.</a:t>
            </a:r>
            <a:endParaRPr lang="de-DE" sz="2800"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B5848-DB8D-4038-9252-539C17C40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DCEF0-CC8B-429A-8B08-F88678362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1728712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1C5D4-4BC3-411D-A702-2FA6DD09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Arial" panose="020B0604020202020204" pitchFamily="34" charset="0"/>
              </a:rPr>
              <a:t>Handys, Tablets, etc…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7422A-48AC-49C8-905C-578E7F489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29200"/>
          </a:xfrm>
        </p:spPr>
        <p:txBody>
          <a:bodyPr/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090613" algn="l"/>
                <a:tab pos="1258888" algn="l"/>
              </a:tabLst>
            </a:pPr>
            <a:r>
              <a:rPr lang="de-AT" sz="2800">
                <a:cs typeface="Arial" panose="020B0604020202020204" pitchFamily="34" charset="0"/>
              </a:rPr>
              <a:t>Bitte </a:t>
            </a:r>
            <a:r>
              <a:rPr lang="de-AT" sz="2800" b="1">
                <a:solidFill>
                  <a:srgbClr val="FF0000"/>
                </a:solidFill>
                <a:cs typeface="Arial" panose="020B0604020202020204" pitchFamily="34" charset="0"/>
              </a:rPr>
              <a:t>schalten Sie ihre Ηandys ab</a:t>
            </a:r>
            <a:r>
              <a:rPr lang="de-AT" sz="2800">
                <a:cs typeface="Arial" panose="020B0604020202020204" pitchFamily="34" charset="0"/>
              </a:rPr>
              <a:t>, sobald sie in das Seminar kommen! 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090613" algn="l"/>
                <a:tab pos="1258888" algn="l"/>
              </a:tabLst>
            </a:pPr>
            <a:r>
              <a:rPr lang="de-AT" sz="2800">
                <a:cs typeface="Arial" panose="020B0604020202020204" pitchFamily="34" charset="0"/>
              </a:rPr>
              <a:t>Warum? Das Lesen oder Verfassen von Nachrichten (oder Spielen) während des Kurses 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342900" algn="l"/>
                <a:tab pos="747713" algn="l"/>
                <a:tab pos="1090613" algn="l"/>
                <a:tab pos="1258888" algn="l"/>
              </a:tabLst>
            </a:pPr>
            <a:r>
              <a:rPr lang="de-AT" sz="2800">
                <a:cs typeface="Arial" panose="020B0604020202020204" pitchFamily="34" charset="0"/>
              </a:rPr>
              <a:t> 	lenkt Sie ab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342900" algn="l"/>
                <a:tab pos="747713" algn="l"/>
                <a:tab pos="1090613" algn="l"/>
                <a:tab pos="1258888" algn="l"/>
              </a:tabLst>
            </a:pPr>
            <a:r>
              <a:rPr lang="de-AT" sz="2800">
                <a:cs typeface="Arial" panose="020B0604020202020204" pitchFamily="34" charset="0"/>
              </a:rPr>
              <a:t> 	lenkt Ihre KollegInnen ab 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342900" algn="l"/>
                <a:tab pos="747713" algn="l"/>
                <a:tab pos="1090613" algn="l"/>
                <a:tab pos="1258888" algn="l"/>
              </a:tabLst>
            </a:pPr>
            <a:r>
              <a:rPr lang="de-AT" sz="2800">
                <a:cs typeface="Arial" panose="020B0604020202020204" pitchFamily="34" charset="0"/>
              </a:rPr>
              <a:t> 	lenkt mich ab… 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342900" algn="l"/>
                <a:tab pos="747713" algn="l"/>
                <a:tab pos="1090613" algn="l"/>
                <a:tab pos="1258888" algn="l"/>
              </a:tabLst>
            </a:pPr>
            <a:r>
              <a:rPr lang="de-AT" sz="2800">
                <a:cs typeface="Arial" panose="020B0604020202020204" pitchFamily="34" charset="0"/>
              </a:rPr>
              <a:t> 	und stört daher die Kommunikation im Seminar. </a:t>
            </a:r>
          </a:p>
          <a:p>
            <a:pPr marL="457200" lvl="1" indent="0" algn="ctr">
              <a:spcBef>
                <a:spcPts val="1800"/>
              </a:spcBef>
              <a:buNone/>
              <a:tabLst>
                <a:tab pos="342900" algn="l"/>
                <a:tab pos="747713" algn="l"/>
                <a:tab pos="1090613" algn="l"/>
                <a:tab pos="1258888" algn="l"/>
              </a:tabLst>
            </a:pPr>
            <a:r>
              <a:rPr lang="de-AT" sz="2800" b="1" spc="5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cs typeface="Arial" panose="020B0604020202020204" pitchFamily="34" charset="0"/>
              </a:rPr>
              <a:t>Vielen Dank für Ihre Rücksichtnahme und Ihr Verständnis!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258888" algn="l"/>
              </a:tabLst>
            </a:pPr>
            <a:endParaRPr lang="de-DE" sz="2800"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433F99-E4D8-4774-9389-7CCEBF790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FF8303-8599-458F-A8F8-71BEC3743F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3200182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59205-0D73-4D1F-A71C-253F72FDA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Anwesenheit</a:t>
            </a:r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8B34B-F081-460F-A5C9-A4DD3A597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rmAutofit/>
          </a:bodyPr>
          <a:lstStyle/>
          <a:p>
            <a:pPr marL="519113" marR="0" lvl="0" indent="-519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747713" algn="l"/>
                <a:tab pos="1090613" algn="l"/>
              </a:tabLst>
              <a:defRPr/>
            </a:pPr>
            <a:r>
              <a:rPr kumimoji="0" lang="de-AT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Dieses Seminar ist aus einigen</a:t>
            </a:r>
            <a:r>
              <a:rPr kumimoji="0" lang="de-AT" sz="2800" b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 Gründen relativ</a:t>
            </a:r>
            <a:r>
              <a:rPr kumimoji="0" lang="de-AT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 </a:t>
            </a:r>
            <a:r>
              <a:rPr kumimoji="0" lang="de-AT" sz="28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anspruchsvoll </a:t>
            </a:r>
            <a:r>
              <a:rPr kumimoji="0" lang="de-AT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(</a:t>
            </a:r>
            <a:r>
              <a:rPr kumimoji="0" lang="el-GR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απαιτητικός</a:t>
            </a:r>
            <a:r>
              <a:rPr kumimoji="0" lang="en-US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):</a:t>
            </a:r>
            <a:endParaRPr kumimoji="0" lang="de-AT" sz="2800" b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P MathA" panose="05010101010101010101" pitchFamily="2" charset="2"/>
            </a:endParaRPr>
          </a:p>
          <a:p>
            <a:pPr lvl="0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kumimoji="0" lang="de-AT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Die Forschung</a:t>
            </a:r>
            <a:r>
              <a:rPr kumimoji="0" lang="de-AT" b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 zum Spracherwerb ist </a:t>
            </a:r>
            <a:r>
              <a:rPr kumimoji="0" lang="de-AT" b="1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komplex</a:t>
            </a:r>
            <a:r>
              <a:rPr lang="de-AT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 sie die Methoden der formalen Linguistik mit Methoden aus anderen Gebieten (Psychologie, Neurologie, Computerwissenschaften, …) verbindet.</a:t>
            </a:r>
          </a:p>
          <a:p>
            <a:pPr marL="519113" marR="0" lvl="0" indent="-519113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090613" algn="l"/>
              </a:tabLst>
              <a:defRPr/>
            </a:pPr>
            <a:r>
              <a:rPr kumimoji="0" lang="de-AT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Sie lernen </a:t>
            </a:r>
            <a:r>
              <a:rPr kumimoji="0" lang="de-AT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neue Techniken </a:t>
            </a:r>
            <a:r>
              <a:rPr kumimoji="0" lang="de-AT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kennen, um Sprache zu analysieren</a:t>
            </a:r>
            <a:r>
              <a:rPr kumimoji="0" lang="de-AT" b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 (Experimente, Statistik,…)</a:t>
            </a:r>
            <a:endParaRPr kumimoji="0" lang="de-AT" b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P MathA" panose="05010101010101010101" pitchFamily="2" charset="2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de-AT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 werden </a:t>
            </a:r>
            <a:r>
              <a:rPr lang="de-AT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 Dogmen</a:t>
            </a:r>
            <a:r>
              <a:rPr lang="de-AT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über Sprache über Bord werfen („Sprache ist Denken“, etc…).</a:t>
            </a:r>
          </a:p>
          <a:p>
            <a:pPr lvl="0">
              <a:spcBef>
                <a:spcPts val="1800"/>
              </a:spcBef>
              <a:defRPr/>
            </a:pPr>
            <a:r>
              <a:rPr kumimoji="0" lang="de-AT" sz="34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 	</a:t>
            </a:r>
            <a:r>
              <a:rPr kumimoji="0" lang="de-AT" sz="2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Es gilt daher </a:t>
            </a:r>
            <a:r>
              <a:rPr kumimoji="0" lang="de-AT" sz="2800" b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MathA" panose="05010101010101010101" pitchFamily="2" charset="2"/>
              </a:rPr>
              <a:t>Anwesenheitspflicht</a:t>
            </a:r>
            <a:r>
              <a:rPr lang="de-AT" sz="2800" b="1" noProof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kumimoji="0" lang="de-AT" sz="2800" b="1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P MathA" panose="05010101010101010101" pitchFamily="2" charset="2"/>
            </a:endParaRPr>
          </a:p>
          <a:p>
            <a:endParaRPr lang="de-DE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155A7-75BC-4804-965E-91770E94A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1AADA-CE18-4BC4-8608-E647A3DDEA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3200881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983</Words>
  <Application>Microsoft Office PowerPoint</Application>
  <PresentationFormat>On-screen Show (4:3)</PresentationFormat>
  <Paragraphs>127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WP MathA</vt:lpstr>
      <vt:lpstr>Calibri</vt:lpstr>
      <vt:lpstr>Courier New</vt:lpstr>
      <vt:lpstr>Wingdings</vt:lpstr>
      <vt:lpstr>WP TypographicSymbols</vt:lpstr>
      <vt:lpstr>Larissa-Design</vt:lpstr>
      <vt:lpstr>PowerPoint Presentation</vt:lpstr>
      <vt:lpstr>Wer Unterrichtet Sie?</vt:lpstr>
      <vt:lpstr>Kommunikation</vt:lpstr>
      <vt:lpstr>Kommunikation</vt:lpstr>
      <vt:lpstr>Kommunikation</vt:lpstr>
      <vt:lpstr>Emailetikette: Wie schreibe ich ein E-mail? </vt:lpstr>
      <vt:lpstr>E-mailetikette: Wie schreibe ich ein E-mail? </vt:lpstr>
      <vt:lpstr>E-mailetikette: Wie schreibe ich ein E-mail? </vt:lpstr>
      <vt:lpstr>E-mailetikette: Wie schreibe ich ein E-mail? </vt:lpstr>
      <vt:lpstr>Skriptum &amp; Dokumente </vt:lpstr>
      <vt:lpstr>Benotung &amp; Leistungsnachweis</vt:lpstr>
      <vt:lpstr>Handys, Tablets, etc…</vt:lpstr>
      <vt:lpstr>Anwesenheit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2021-03-02T08:37:57Z</dcterms:created>
  <dcterms:modified xsi:type="dcterms:W3CDTF">2026-09-26T09:11:52Z</dcterms:modified>
</cp:coreProperties>
</file>