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382" r:id="rId3"/>
    <p:sldId id="385" r:id="rId4"/>
    <p:sldId id="387" r:id="rId5"/>
    <p:sldId id="386" r:id="rId6"/>
    <p:sldId id="388" r:id="rId7"/>
    <p:sldId id="389" r:id="rId8"/>
    <p:sldId id="390" r:id="rId9"/>
    <p:sldId id="391" r:id="rId10"/>
    <p:sldId id="380" r:id="rId11"/>
    <p:sldId id="381" r:id="rId12"/>
    <p:sldId id="384" r:id="rId13"/>
    <p:sldId id="383" r:id="rId14"/>
  </p:sldIdLst>
  <p:sldSz cx="9144000" cy="6858000" type="screen4x3"/>
  <p:notesSz cx="9929813" cy="6797675"/>
  <p:embeddedFontLst>
    <p:embeddedFont>
      <p:font typeface="WP MathA" panose="05010101010101010101" pitchFamily="2" charset="2"/>
      <p:regular r:id="rId17"/>
    </p:embeddedFont>
    <p:embeddedFont>
      <p:font typeface="WP TypographicSymbols" panose="00000400000000000000" pitchFamily="2" charset="0"/>
      <p:regular r:id="rId18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0066FF"/>
    <a:srgbClr val="E0E0E0"/>
    <a:srgbClr val="DDE12D"/>
    <a:srgbClr val="A8C2E8"/>
    <a:srgbClr val="AD5D67"/>
    <a:srgbClr val="8FB1DB"/>
    <a:srgbClr val="A8081B"/>
    <a:srgbClr val="800615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5" autoAdjust="0"/>
    <p:restoredTop sz="94057" autoAdjust="0"/>
  </p:normalViewPr>
  <p:slideViewPr>
    <p:cSldViewPr>
      <p:cViewPr varScale="1">
        <p:scale>
          <a:sx n="62" d="100"/>
          <a:sy n="62" d="100"/>
        </p:scale>
        <p:origin x="133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084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084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4597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23.02.2025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2013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80" tIns="47790" rIns="95580" bIns="4779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982" y="3228896"/>
            <a:ext cx="7943850" cy="3058954"/>
          </a:xfrm>
          <a:prstGeom prst="rect">
            <a:avLst/>
          </a:prstGeom>
        </p:spPr>
        <p:txBody>
          <a:bodyPr vert="horz" lIns="95580" tIns="47790" rIns="95580" bIns="4779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4597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32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519113" marR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lang="de-DE"/>
              <a:t>(1)		a.	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06.03.2023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06.03.2023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wlechner@gs.uoa.gr" TargetMode="External"/><Relationship Id="rId2" Type="http://schemas.openxmlformats.org/officeDocument/2006/relationships/hyperlink" Target="https://eclass.uoa.gr/courses/GS661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sers.uoa.gr/~wlechner/index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wlechner@gs.uoa.g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class.uoa.gr/modules/document/?course=GS66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en-US" b="1" cap="small" dirty="0" err="1"/>
              <a:t>DGY</a:t>
            </a:r>
            <a:r>
              <a:rPr lang="en-US" b="1" cap="small"/>
              <a:t> 15 Semantik</a:t>
            </a:r>
            <a:endParaRPr lang="de-DE" cap="small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52550" y="2743200"/>
            <a:ext cx="6441831" cy="990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>
                <a:solidFill>
                  <a:prstClr val="black"/>
                </a:solidFill>
                <a:latin typeface="Calibri"/>
              </a:rPr>
              <a:t>Information zur Vorlesung</a:t>
            </a: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tx1"/>
                </a:solidFill>
              </a:rPr>
              <a:t>Winfried Lechner</a:t>
            </a:r>
          </a:p>
          <a:p>
            <a:r>
              <a:rPr lang="en-US" sz="2400">
                <a:solidFill>
                  <a:schemeClr val="tx1"/>
                </a:solidFill>
              </a:rPr>
              <a:t>Nationale und Kapodistrische </a:t>
            </a:r>
            <a:br>
              <a:rPr lang="en-US" sz="2400">
                <a:solidFill>
                  <a:schemeClr val="tx1"/>
                </a:solidFill>
              </a:rPr>
            </a:br>
            <a:r>
              <a:rPr lang="en-US" sz="2400">
                <a:solidFill>
                  <a:schemeClr val="tx1"/>
                </a:solidFill>
              </a:rPr>
              <a:t>Universität Athen</a:t>
            </a:r>
          </a:p>
          <a:p>
            <a:endParaRPr lang="en-US" sz="2000">
              <a:solidFill>
                <a:schemeClr val="tx1"/>
              </a:solidFill>
            </a:endParaRPr>
          </a:p>
          <a:p>
            <a:endParaRPr lang="de-DE" sz="2000">
              <a:solidFill>
                <a:schemeClr val="tx1"/>
              </a:solidFill>
            </a:endParaRPr>
          </a:p>
          <a:p>
            <a:endParaRPr lang="de-DE" sz="24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3A7F-061D-4AAB-AB69-C331AA3A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Wer Unterrichtet Sie?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F064E-23BA-45BB-ADC7-CF36FE615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0600"/>
            <a:ext cx="8229600" cy="5029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Dozent: 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Winfried Lechner/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Βίνφριντ Λέχνερ</a:t>
            </a:r>
            <a:endParaRPr lang="de-AT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Magister, Universität Wien (Linguistik &amp; Japanologie)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PhD, Department of Linguistics, University of Massachusetts at Amherst (USA)</a:t>
            </a:r>
          </a:p>
          <a:p>
            <a:pPr marL="623887" lvl="2" indent="0">
              <a:spcBef>
                <a:spcPts val="1200"/>
              </a:spcBef>
              <a:buNone/>
            </a:pPr>
            <a:r>
              <a:rPr lang="en-US" sz="2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“UMass Linguistics was ranked #2 for the fifth year in a row in </a:t>
            </a:r>
            <a:r>
              <a:rPr lang="en-US" sz="2200" b="0" strike="noStrike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QS 2022 world rankings</a:t>
            </a:r>
            <a:r>
              <a:rPr lang="en-US" sz="2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beneath only MIT.”</a:t>
            </a:r>
            <a:endParaRPr lang="de-AT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AT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Forschungsinteressen:</a:t>
            </a: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Syntax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AT" i="0" u="none" strike="noStrike" baseline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Formale Semantik </a:t>
            </a: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Schnittstelle Syntax-Semantik</a:t>
            </a: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Grammatiktheorie</a:t>
            </a:r>
            <a:endParaRPr lang="de-AT" i="0" u="none" strike="noStrike" baseline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Analytische Sprachphilosophy</a:t>
            </a:r>
            <a:endParaRPr lang="de-AT" i="0" u="none" strike="noStrike" baseline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2E8E6-E91D-489C-94E6-8488962C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67559-1261-406E-A9AD-CAEA0DE8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257847-A20C-4049-892C-1BC9E1411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729" y="3920914"/>
            <a:ext cx="2449471" cy="240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0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3A7F-061D-4AAB-AB69-C331AA3A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Kommunikation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F064E-23BA-45BB-ADC7-CF36FE615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de-DE" sz="26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de-DE" sz="26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26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de-AT" sz="260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</a:pPr>
            <a:r>
              <a:rPr lang="de-AT" sz="26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AT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2E8E6-E91D-489C-94E6-8488962C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67559-1261-406E-A9AD-CAEA0DE8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A6D2BB2-ED5C-40EB-8EBD-D48F6AAB7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387171"/>
              </p:ext>
            </p:extLst>
          </p:nvPr>
        </p:nvGraphicFramePr>
        <p:xfrm>
          <a:off x="381000" y="1268362"/>
          <a:ext cx="8458200" cy="4577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788869378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3005501182"/>
                    </a:ext>
                  </a:extLst>
                </a:gridCol>
              </a:tblGrid>
              <a:tr h="1103801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2400" b="0" i="0" u="none" strike="noStrike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343545"/>
                  </a:ext>
                </a:extLst>
              </a:tr>
              <a:tr h="735867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594549"/>
                  </a:ext>
                </a:extLst>
              </a:tr>
              <a:tr h="735867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965805"/>
                  </a:ext>
                </a:extLst>
              </a:tr>
              <a:tr h="735867">
                <a:tc>
                  <a:txBody>
                    <a:bodyPr/>
                    <a:lstStyle/>
                    <a:p>
                      <a:pPr algn="r"/>
                      <a:r>
                        <a:rPr lang="de-AT" sz="2400" b="1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Η-Ταξη:</a:t>
                      </a:r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2400" u="sng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https://eclass.uoa.gr/courses</a:t>
                      </a:r>
                      <a:r>
                        <a:rPr lang="de-AT" sz="2400" u="sng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/</a:t>
                      </a:r>
                      <a:r>
                        <a:rPr lang="de-AT" sz="2400" u="sng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GS661/</a:t>
                      </a:r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320300"/>
                  </a:ext>
                </a:extLst>
              </a:tr>
              <a:tr h="1265694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04763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AA3A4C4-7ADB-4C1D-ABBF-1F94028302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60137"/>
              </p:ext>
            </p:extLst>
          </p:nvPr>
        </p:nvGraphicFramePr>
        <p:xfrm>
          <a:off x="381000" y="1295400"/>
          <a:ext cx="8458200" cy="4546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788869378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3005501182"/>
                    </a:ext>
                  </a:extLst>
                </a:gridCol>
              </a:tblGrid>
              <a:tr h="1094316">
                <a:tc>
                  <a:txBody>
                    <a:bodyPr/>
                    <a:lstStyle/>
                    <a:p>
                      <a:pPr algn="r"/>
                      <a:r>
                        <a:rPr lang="de-AT" sz="2400" b="1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Sprechstunde:</a:t>
                      </a:r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400" b="1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Dienstag 12:00 - 13:00 </a:t>
                      </a:r>
                      <a:r>
                        <a:rPr lang="de-AT" sz="2400" b="0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400" b="0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nach Vereinbarung online (E-mail)</a:t>
                      </a: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343545"/>
                  </a:ext>
                </a:extLst>
              </a:tr>
              <a:tr h="729544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594549"/>
                  </a:ext>
                </a:extLst>
              </a:tr>
              <a:tr h="729544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965805"/>
                  </a:ext>
                </a:extLst>
              </a:tr>
              <a:tr h="729544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320300"/>
                  </a:ext>
                </a:extLst>
              </a:tr>
              <a:tr h="1254818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047638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22028C2E-D456-4A46-A52C-2AEF86F11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546117"/>
              </p:ext>
            </p:extLst>
          </p:nvPr>
        </p:nvGraphicFramePr>
        <p:xfrm>
          <a:off x="381000" y="1304818"/>
          <a:ext cx="8458200" cy="4530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788869378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3005501182"/>
                    </a:ext>
                  </a:extLst>
                </a:gridCol>
              </a:tblGrid>
              <a:tr h="1075923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2400" b="0" i="0" u="none" strike="noStrike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343545"/>
                  </a:ext>
                </a:extLst>
              </a:tr>
              <a:tr h="734853">
                <a:tc>
                  <a:txBody>
                    <a:bodyPr/>
                    <a:lstStyle/>
                    <a:p>
                      <a:pPr algn="r"/>
                      <a:r>
                        <a:rPr lang="de-DE" sz="2400" b="1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Ort:</a:t>
                      </a:r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Raum 710</a:t>
                      </a:r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594549"/>
                  </a:ext>
                </a:extLst>
              </a:tr>
              <a:tr h="734853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965805"/>
                  </a:ext>
                </a:extLst>
              </a:tr>
              <a:tr h="734853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320300"/>
                  </a:ext>
                </a:extLst>
              </a:tr>
              <a:tr h="1249874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047638"/>
                  </a:ext>
                </a:extLst>
              </a:tr>
            </a:tbl>
          </a:graphicData>
        </a:graphic>
      </p:graphicFrame>
      <p:graphicFrame>
        <p:nvGraphicFramePr>
          <p:cNvPr id="14" name="Table 7">
            <a:extLst>
              <a:ext uri="{FF2B5EF4-FFF2-40B4-BE49-F238E27FC236}">
                <a16:creationId xmlns:a16="http://schemas.microsoft.com/office/drawing/2014/main" id="{95AFE3A1-E580-4293-95DC-C1D925098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184431"/>
              </p:ext>
            </p:extLst>
          </p:nvPr>
        </p:nvGraphicFramePr>
        <p:xfrm>
          <a:off x="381000" y="1295400"/>
          <a:ext cx="8458200" cy="4535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788869378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3005501182"/>
                    </a:ext>
                  </a:extLst>
                </a:gridCol>
              </a:tblGrid>
              <a:tr h="1083105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2400" b="0" i="0" u="none" strike="noStrike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343545"/>
                  </a:ext>
                </a:extLst>
              </a:tr>
              <a:tr h="722070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594549"/>
                  </a:ext>
                </a:extLst>
              </a:tr>
              <a:tr h="722070">
                <a:tc>
                  <a:txBody>
                    <a:bodyPr/>
                    <a:lstStyle/>
                    <a:p>
                      <a:pPr algn="r"/>
                      <a:r>
                        <a:rPr lang="de-DE" sz="2400" b="1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E-mail:</a:t>
                      </a:r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b="0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wlechner@gs.uoa.gr</a:t>
                      </a:r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965805"/>
                  </a:ext>
                </a:extLst>
              </a:tr>
              <a:tr h="722070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320300"/>
                  </a:ext>
                </a:extLst>
              </a:tr>
              <a:tr h="1258217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047638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E9BC2284-B021-4693-8CCF-6B3C5BE0F2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812223"/>
              </p:ext>
            </p:extLst>
          </p:nvPr>
        </p:nvGraphicFramePr>
        <p:xfrm>
          <a:off x="381000" y="1238111"/>
          <a:ext cx="8458200" cy="4553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788869378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3005501182"/>
                    </a:ext>
                  </a:extLst>
                </a:gridCol>
              </a:tblGrid>
              <a:tr h="1087214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sz="2400" b="0" i="0" u="none" strike="noStrike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343545"/>
                  </a:ext>
                </a:extLst>
              </a:tr>
              <a:tr h="734295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594549"/>
                  </a:ext>
                </a:extLst>
              </a:tr>
              <a:tr h="734295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965805"/>
                  </a:ext>
                </a:extLst>
              </a:tr>
              <a:tr h="734295">
                <a:tc>
                  <a:txBody>
                    <a:bodyPr/>
                    <a:lstStyle/>
                    <a:p>
                      <a:pPr algn="r"/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320300"/>
                  </a:ext>
                </a:extLst>
              </a:tr>
              <a:tr h="1262990">
                <a:tc>
                  <a:txBody>
                    <a:bodyPr/>
                    <a:lstStyle/>
                    <a:p>
                      <a:pPr algn="r"/>
                      <a:r>
                        <a:rPr lang="de-AT" sz="2400" b="1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Homepage:</a:t>
                      </a:r>
                      <a:endParaRPr lang="de-DE"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706" marR="182880" marT="182880" marB="18288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400" b="0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http://users.uoa.gr/~wlechner/index.html</a:t>
                      </a:r>
                      <a:r>
                        <a:rPr lang="de-AT" sz="2400" b="0" i="0" u="none" strike="noStrike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endParaRPr lang="de-AT" sz="2400" b="0" i="0" u="none" strike="noStrike" baseline="-25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(oder googeln Sie meinen Namen)</a:t>
                      </a:r>
                    </a:p>
                  </a:txBody>
                  <a:tcPr marL="121706" marR="18288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04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3197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3A7F-061D-4AAB-AB69-C331AA3A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Kommunikation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F064E-23BA-45BB-ADC7-CF36FE615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Ihre </a:t>
            </a:r>
            <a:r>
              <a:rPr lang="de-AT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Meinung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 ist mir </a:t>
            </a:r>
            <a:r>
              <a:rPr lang="de-AT" sz="2800" b="1">
                <a:latin typeface="Arial" panose="020B0604020202020204" pitchFamily="34" charset="0"/>
                <a:cs typeface="Arial" panose="020B0604020202020204" pitchFamily="34" charset="0"/>
              </a:rPr>
              <a:t>sehr wichtig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Doch</a:t>
            </a:r>
            <a:r>
              <a:rPr kumimoji="0" lang="de-AT" sz="2800" b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u</a:t>
            </a: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m Ihre Meinung kennen zu lernen, müssen</a:t>
            </a:r>
            <a:r>
              <a:rPr kumimoji="0" lang="de-AT" sz="2800" b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</a:t>
            </a: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Sie mit mir </a:t>
            </a:r>
            <a:r>
              <a:rPr lang="de-AT" sz="28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kommunizieren</a:t>
            </a: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.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 sollten mir also Ihre Ansichten, Meinung, Ideen, Kritik oder Probleme mitteilen.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gibt zumindest vier Kommunikationswege: </a:t>
            </a:r>
            <a:endParaRPr lang="de-AT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in der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Vorlesung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in der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Sprechstunde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wlechner@gs.uoa.gr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24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de-AT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einem Treffen </a:t>
            </a:r>
            <a:r>
              <a:rPr lang="de-AT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</a:t>
            </a: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(Zoom, Webex, Skype)</a:t>
            </a:r>
            <a:endParaRPr lang="de-AT" sz="2800" b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endParaRPr lang="de-AT" sz="2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endParaRPr lang="de-AT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2E8E6-E91D-489C-94E6-8488962C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67559-1261-406E-A9AD-CAEA0DE8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694253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3A7F-061D-4AAB-AB69-C331AA3A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Kommunikation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F064E-23BA-45BB-ADC7-CF36FE615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5029200"/>
          </a:xfrm>
        </p:spPr>
        <p:txBody>
          <a:bodyPr>
            <a:normAutofit/>
          </a:bodyPr>
          <a:lstStyle/>
          <a:p>
            <a:pPr marL="0" indent="0"/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Bitte unterbrechen Sie sich </a:t>
            </a:r>
            <a:r>
              <a:rPr lang="de-AT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jederzeit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 in der Klasse (oder melden Sie sich per </a:t>
            </a:r>
            <a:r>
              <a:rPr lang="de-AT" sz="2800" b="1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, wenn Sie…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Fragen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 haben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einen Inhalt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nicht verstanden 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haben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ein deutsches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Wort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 nicht kennen (!!)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einen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Kommentar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 machen wollen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meiner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Aussprache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 nicht folgen können (ich bin aus Österreich 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)</a:t>
            </a:r>
            <a:endParaRPr lang="de-AT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Vorschläge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 zur Verbesserung des Kurses haben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ganz allgemein einem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Problem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 gegenüber stehen</a:t>
            </a:r>
          </a:p>
          <a:p>
            <a:pPr marL="0" indent="0">
              <a:spcBef>
                <a:spcPts val="1200"/>
              </a:spcBef>
            </a:pPr>
            <a:r>
              <a:rPr lang="de-AT" sz="2600" i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de-AT" sz="2600">
                <a:latin typeface="Arial" panose="020B0604020202020204" pitchFamily="34" charset="0"/>
                <a:cs typeface="Arial" panose="020B0604020202020204" pitchFamily="34" charset="0"/>
              </a:rPr>
              <a:t>. Ich versuche, jede E-mail innerhalb von 12 Stunden zu beantworten.</a:t>
            </a:r>
            <a:endParaRPr lang="de-DE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2E8E6-E91D-489C-94E6-8488962C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67559-1261-406E-A9AD-CAEA0DE8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583851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F2177-229D-4D2A-A0BC-D15ECDA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Emailetikette: Wie schreibe ich ein E-mail?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BA07-CF58-4C5A-B363-C0DD1A024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In der </a:t>
            </a:r>
            <a:r>
              <a:rPr lang="de-AT" sz="2800" b="1" u="none" strike="noStrike" baseline="0"/>
              <a:t>akademischen Kommunikation </a:t>
            </a:r>
            <a:r>
              <a:rPr lang="de-AT" sz="2800" b="0" u="none" strike="noStrike" baseline="0"/>
              <a:t>gibt es einige Regeln, die helfen,</a:t>
            </a:r>
            <a:r>
              <a:rPr lang="de-AT" sz="2800" b="0" u="none" strike="noStrike"/>
              <a:t> </a:t>
            </a:r>
            <a:r>
              <a:rPr lang="de-AT" sz="2800" b="0" u="none" strike="noStrike" baseline="0"/>
              <a:t>den Informationsaustausch </a:t>
            </a:r>
          </a:p>
          <a:p>
            <a:pPr marL="966787" lvl="2" indent="-3429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1" u="none" strike="noStrike" baseline="0"/>
              <a:t>einfach</a:t>
            </a:r>
            <a:r>
              <a:rPr lang="de-AT" sz="2400" b="0" u="none" strike="noStrike" baseline="0"/>
              <a:t> und </a:t>
            </a:r>
          </a:p>
          <a:p>
            <a:pPr marL="966787" lvl="2" indent="-3429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1" u="none" strike="noStrike" baseline="0"/>
              <a:t>effizient</a:t>
            </a:r>
            <a:r>
              <a:rPr lang="de-AT" sz="2400" b="0" u="none" strike="noStrike" baseline="0"/>
              <a:t>, aber dennoch </a:t>
            </a:r>
          </a:p>
          <a:p>
            <a:pPr marL="966787" lvl="2" indent="-3429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1" u="none" strike="noStrike" baseline="0"/>
              <a:t>respektvoll</a:t>
            </a:r>
            <a:r>
              <a:rPr lang="de-AT" sz="2400" b="0" u="none" strike="noStrike" baseline="0"/>
              <a:t> </a:t>
            </a:r>
          </a:p>
          <a:p>
            <a:pPr marL="0" indent="0">
              <a:spcBef>
                <a:spcPts val="1200"/>
              </a:spcBef>
            </a:pPr>
            <a:r>
              <a:rPr lang="de-AT" b="0" u="none" strike="noStrike" baseline="0"/>
              <a:t>	</a:t>
            </a:r>
            <a:r>
              <a:rPr lang="de-AT" sz="2800" b="0" u="none" strike="noStrike" baseline="0"/>
              <a:t>zu gestalten.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800"/>
              <a:t>Bitte versuchen Sie, diese Regeln zu berücksichtigen!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800" b="0" u="none" strike="noStrike" baseline="0"/>
              <a:t>Diese Regeln können Ihnen auch bei Kommunikation mit offiziellen Stellen helfen </a:t>
            </a:r>
            <a:r>
              <a:rPr lang="de-DE" sz="2800"/>
              <a:t>(z.B. </a:t>
            </a:r>
            <a:r>
              <a:rPr lang="de-DE" sz="2800" b="0" u="none" strike="noStrike" baseline="0"/>
              <a:t>bei Ansuchen um Stipendien</a:t>
            </a:r>
            <a:r>
              <a:rPr lang="de-DE" sz="2800"/>
              <a:t> bei </a:t>
            </a:r>
            <a:r>
              <a:rPr lang="de-DE" sz="2800" b="0" u="none" strike="noStrike" baseline="0"/>
              <a:t>ERASMUS, DAAD, ÖAAD,…)</a:t>
            </a:r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9F818-C5C2-4EC3-9FC7-D4E3ADEA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32C88-1F00-43A1-BA7D-26B4099B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28323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F2177-229D-4D2A-A0BC-D15ECDA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E-mailetikette: Wie schreibe ich ein E-mail?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BA07-CF58-4C5A-B363-C0DD1A024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Nachrichten sollten möglichst </a:t>
            </a:r>
            <a:r>
              <a:rPr lang="de-AT" sz="2800" b="1" u="none" strike="noStrike" baseline="0"/>
              <a:t>kurz </a:t>
            </a:r>
            <a:r>
              <a:rPr lang="de-AT" sz="2800" b="0" u="none" strike="noStrike" baseline="0"/>
              <a:t>und </a:t>
            </a:r>
            <a:r>
              <a:rPr lang="de-AT" sz="2800" b="1" u="none" strike="noStrike" baseline="0"/>
              <a:t>präzise </a:t>
            </a:r>
            <a:r>
              <a:rPr lang="de-AT" sz="2800" b="0" u="none" strike="noStrike" baseline="0"/>
              <a:t>sein.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 u="none" strike="noStrike" baseline="0"/>
              <a:t>Anrede</a:t>
            </a:r>
            <a:r>
              <a:rPr lang="de-AT" sz="2800" b="0" u="none" strike="noStrike" baseline="0"/>
              <a:t>. Nachrichten sollten </a:t>
            </a:r>
            <a:r>
              <a:rPr lang="de-AT" sz="2800" b="1" u="none" strike="noStrike" baseline="0">
                <a:solidFill>
                  <a:srgbClr val="C00000"/>
                </a:solidFill>
              </a:rPr>
              <a:t>nicht</a:t>
            </a:r>
            <a:r>
              <a:rPr lang="de-AT" sz="2800" b="0" u="none" strike="noStrike" baseline="0"/>
              <a:t> mit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600" b="0" u="none" strike="noStrike" baseline="0"/>
              <a:t>“Hi” oder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“Hallo” oder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“Hallo Frau X” beginnen, 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de-AT" sz="2800" b="0" u="none" strike="noStrike" baseline="0"/>
              <a:t>sondern lieber mit traditionelle Formen wie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“Sehr geehrte Frau </a:t>
            </a:r>
            <a:r>
              <a:rPr lang="de-AT" sz="2400"/>
              <a:t>X</a:t>
            </a:r>
            <a:r>
              <a:rPr lang="de-AT" sz="2400" b="0" u="none" strike="noStrike" baseline="0"/>
              <a:t>” oder einfach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“Liebe Frau X”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 u="none" strike="noStrike" baseline="0"/>
              <a:t>Titeln. </a:t>
            </a:r>
            <a:r>
              <a:rPr lang="de-AT" sz="2800" b="0" u="none" strike="noStrike" baseline="0"/>
              <a:t>Titeln werden heute nicht mehr überall verwendet.</a:t>
            </a:r>
            <a:r>
              <a:rPr lang="de-AT" sz="2800" b="0" u="none" strike="noStrike"/>
              <a:t> Wenn Sie unsicher sind, f</a:t>
            </a:r>
            <a:r>
              <a:rPr lang="de-AT" sz="2800" b="0" u="none" strike="noStrike" baseline="0"/>
              <a:t>ragen Sie! </a:t>
            </a:r>
            <a:r>
              <a:rPr lang="de-AT" b="0" u="none" strike="noStrike" baseline="0"/>
              <a:t>(“Wie darf ich Sie anreden?”)</a:t>
            </a:r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9F818-C5C2-4EC3-9FC7-D4E3ADEA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32C88-1F00-43A1-BA7D-26B4099B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33909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F2177-229D-4D2A-A0BC-D15ECDA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E-mailetikette: Wie schreibe ich ein E-mail?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BA07-CF58-4C5A-B363-C0DD1A024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Autofit/>
          </a:bodyPr>
          <a:lstStyle/>
          <a:p>
            <a:pPr marL="457200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 u="none" strike="noStrike" baseline="0"/>
              <a:t>Grußformel. </a:t>
            </a:r>
            <a:r>
              <a:rPr lang="de-AT" sz="2800" b="0" u="none" strike="noStrike" baseline="0"/>
              <a:t>Unterschreiben Sie bitte alle Nachrichten mit </a:t>
            </a:r>
            <a:r>
              <a:rPr lang="de-AT" sz="2800" b="1" u="none" strike="noStrike" baseline="0"/>
              <a:t>vollem Namen, </a:t>
            </a:r>
            <a:r>
              <a:rPr lang="de-AT" sz="2800" b="0" u="none" strike="noStrike" baseline="0"/>
              <a:t>z.B. mit der Formel</a:t>
            </a:r>
          </a:p>
          <a:p>
            <a:pPr marL="400050" lvl="2" indent="0">
              <a:spcBef>
                <a:spcPts val="1200"/>
              </a:spcBef>
              <a:buNone/>
            </a:pPr>
            <a:r>
              <a:rPr lang="de-AT" sz="2600" b="0" u="none" strike="noStrike" baseline="0"/>
              <a:t>	“Mit freundlichen Grüßen, </a:t>
            </a:r>
            <a:r>
              <a:rPr lang="de-AT" sz="2600"/>
              <a:t>Maria Terzi</a:t>
            </a:r>
            <a:r>
              <a:rPr lang="de-AT" sz="2600" b="0" u="none" strike="noStrike" baseline="0"/>
              <a:t>”. </a:t>
            </a:r>
          </a:p>
          <a:p>
            <a:pPr marL="457200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Geben Sie bei </a:t>
            </a:r>
            <a:r>
              <a:rPr lang="de-AT" sz="2800" b="1" u="none" strike="noStrike" baseline="0"/>
              <a:t>bürokratische Fragen </a:t>
            </a:r>
            <a:r>
              <a:rPr lang="de-AT" sz="2800" b="0" u="none" strike="noStrike" baseline="0"/>
              <a:t>bitte auch Ihren </a:t>
            </a:r>
            <a:r>
              <a:rPr lang="de-AT" sz="2800" b="1" u="none" strike="noStrike" baseline="0"/>
              <a:t>A.M.</a:t>
            </a:r>
            <a:r>
              <a:rPr lang="de-AT" sz="2800" b="0" u="none" strike="noStrike" baseline="0"/>
              <a:t> an!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Versuchen Sie, immer </a:t>
            </a:r>
            <a:r>
              <a:rPr lang="de-AT" sz="2800" b="1" u="none" strike="noStrike" baseline="0"/>
              <a:t>vollständige Sätze </a:t>
            </a:r>
            <a:r>
              <a:rPr lang="de-AT" sz="2800" b="0" u="none" strike="noStrike" baseline="0"/>
              <a:t>zu bilden.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Verfassen Sie alle Nachrichten </a:t>
            </a:r>
            <a:r>
              <a:rPr lang="de-AT" sz="2800" b="1" u="none" strike="noStrike" baseline="0">
                <a:solidFill>
                  <a:srgbClr val="C00000"/>
                </a:solidFill>
              </a:rPr>
              <a:t>auf Deutsch</a:t>
            </a:r>
            <a:r>
              <a:rPr lang="de-AT" sz="2800" b="0" u="none" strike="noStrike" baseline="0"/>
              <a:t>. Dies ist eine gute Übung, um Ihre Deutschkenntnisse zu verbessern.</a:t>
            </a:r>
            <a:endParaRPr lang="de-DE" sz="28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9F818-C5C2-4EC3-9FC7-D4E3ADEA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32C88-1F00-43A1-BA7D-26B4099B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937120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F2177-229D-4D2A-A0BC-D15ECDA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E-mailetikette: Wie schreibe ich ein E-mail?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BA07-CF58-4C5A-B363-C0DD1A024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Wir kommunizieren generell ‘</a:t>
            </a:r>
            <a:r>
              <a:rPr lang="de-AT" sz="2800" b="1" u="none" strike="noStrike" baseline="0"/>
              <a:t>per Sie</a:t>
            </a:r>
            <a:r>
              <a:rPr lang="de-AT" sz="2800" b="0" u="none" strike="noStrike" baseline="0"/>
              <a:t>’ </a:t>
            </a:r>
            <a:r>
              <a:rPr lang="de-AT" b="0" u="none" strike="noStrike" baseline="0"/>
              <a:t>(πληθυντικο)</a:t>
            </a:r>
            <a:r>
              <a:rPr lang="de-AT" sz="2800" b="0" u="none" strike="noStrike" baseline="0"/>
              <a:t>.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Erinnern Sie sich an die korrekten morphologischen Formen des Personalpronomens in der zweiten Person Plural:</a:t>
            </a:r>
          </a:p>
          <a:p>
            <a:pPr marL="0" indent="0">
              <a:spcBef>
                <a:spcPts val="1200"/>
              </a:spcBef>
            </a:pPr>
            <a:r>
              <a:rPr lang="de-AT" b="0" u="none" strike="noStrike" baseline="0"/>
              <a:t>			Kann ich Sie</a:t>
            </a:r>
            <a:r>
              <a:rPr lang="de-AT" b="0" strike="noStrike" baseline="-25000"/>
              <a:t>AKK</a:t>
            </a:r>
            <a:r>
              <a:rPr lang="de-AT" b="0" u="none" strike="noStrike" baseline="0"/>
              <a:t> etwas fragen?</a:t>
            </a:r>
          </a:p>
          <a:p>
            <a:pPr marL="0" indent="0"/>
            <a:r>
              <a:rPr lang="de-AT" b="0" u="none" strike="noStrike" baseline="0"/>
              <a:t>			Darf ich Ihnen</a:t>
            </a:r>
            <a:r>
              <a:rPr lang="de-AT" u="none" baseline="-25000"/>
              <a:t>DAT</a:t>
            </a:r>
            <a:r>
              <a:rPr lang="de-AT" b="0" u="none" strike="noStrike" baseline="0"/>
              <a:t> eine Frage stellen.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 u="none" strike="noStrike" baseline="0"/>
              <a:t>Entschuldigen </a:t>
            </a:r>
            <a:r>
              <a:rPr lang="de-AT" sz="2800" b="0" u="none" strike="noStrike" baseline="0"/>
              <a:t>Sie sich bitte </a:t>
            </a:r>
            <a:r>
              <a:rPr lang="de-AT" sz="2800" b="1" u="none" strike="noStrike" baseline="0"/>
              <a:t>nicht</a:t>
            </a:r>
            <a:r>
              <a:rPr lang="de-AT" sz="2800" b="0" u="none" strike="noStrike" baseline="0"/>
              <a:t>, wenn Sie eine Nachricht senden</a:t>
            </a:r>
            <a:r>
              <a:rPr lang="de-AT" sz="2800"/>
              <a:t>! </a:t>
            </a:r>
          </a:p>
          <a:p>
            <a:pPr marL="681037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Es ist </a:t>
            </a:r>
            <a:r>
              <a:rPr lang="de-AT" sz="2400" b="1" u="none" strike="noStrike" baseline="0"/>
              <a:t>mein Job</a:t>
            </a:r>
            <a:r>
              <a:rPr lang="de-AT" sz="2400" b="0" u="none" strike="noStrike" baseline="0"/>
              <a:t>, Ihre Fragen zu beantworten.</a:t>
            </a:r>
          </a:p>
          <a:p>
            <a:pPr marL="681037" lvl="1" indent="-457200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Ich </a:t>
            </a:r>
            <a:r>
              <a:rPr lang="de-AT" sz="2400" b="1" u="none" strike="noStrike" baseline="0"/>
              <a:t>freue mich </a:t>
            </a:r>
            <a:r>
              <a:rPr lang="de-AT" sz="2400" b="0" u="none" strike="noStrike" baseline="0"/>
              <a:t>außerdem immer, wenn Sie Interesse zeigen und antworten Ihnen daher gerne!</a:t>
            </a:r>
            <a:endParaRPr lang="de-DE" sz="28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9F818-C5C2-4EC3-9FC7-D4E3ADEA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32C88-1F00-43A1-BA7D-26B4099B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859155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28822-7FBA-43EA-A005-F26FFFA9D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b="1" i="0" u="none" strike="noStrike" baseline="0">
                <a:latin typeface="Arial" panose="020B0604020202020204" pitchFamily="34" charset="0"/>
              </a:rPr>
              <a:t>Skriptum &amp; Dokumente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F4ECB-6B53-4CA0-944F-D4209A175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de-AT" sz="2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Es gibt ein </a:t>
            </a:r>
            <a:r>
              <a:rPr lang="de-AT" sz="28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Skriptum</a:t>
            </a:r>
            <a:r>
              <a:rPr lang="de-AT" sz="2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 (σημειώσεις) zum Kurs</a:t>
            </a:r>
          </a:p>
          <a:p>
            <a:pPr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de-AT" sz="2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Das Skriptum wird schrittweise</a:t>
            </a:r>
            <a:r>
              <a:rPr lang="de-AT" sz="2800" b="0" i="0" u="none" strike="noStrike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auf η-Τάξη hochgeladen werden.</a:t>
            </a:r>
          </a:p>
          <a:p>
            <a:pPr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Sie finden das </a:t>
            </a:r>
            <a:r>
              <a:rPr lang="de-AT" sz="2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Skriptum auf η-Τάξη: 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https://eclass.uoa.gr/modules/document/?course=GS661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de-AT" sz="2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Lesen Sie sich das Skriptum bitte genau durch, sobald es verfügbar (</a:t>
            </a:r>
            <a:r>
              <a:rPr lang="el-GR" sz="2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διαθέσιμος</a:t>
            </a:r>
            <a:r>
              <a:rPr lang="de-AT" sz="2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) ist! </a:t>
            </a:r>
          </a:p>
          <a:p>
            <a:pPr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Auf E-class finden Sie auch weitere, hilfreiche Dokumente und Links.</a:t>
            </a:r>
            <a:endParaRPr lang="de-DE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B70761-D4DA-4566-B8BA-682C92E25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31F32-84A6-4425-8F0B-DAF873B87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294532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CD63B-EFE9-45EC-8416-622DC1715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b="1" i="0" u="none" strike="noStrike" baseline="0">
                <a:latin typeface="Arial" panose="020B0604020202020204" pitchFamily="34" charset="0"/>
              </a:rPr>
              <a:t>Benotung &amp; Leistungsnachweis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2FBA6-3A49-4B13-A450-1C67FCC1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</a:pPr>
            <a:r>
              <a:rPr lang="de-AT" sz="2800" b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Was müssen Sie tun, um den Kurs positiv abzuschließen?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Die Endnote ist von folgenden Faktoren abhängig: </a:t>
            </a:r>
          </a:p>
          <a:p>
            <a:pPr lvl="1">
              <a:spcBef>
                <a:spcPts val="2000"/>
              </a:spcBef>
              <a:buFont typeface="Wingdings" panose="05000000000000000000" pitchFamily="2" charset="2"/>
              <a:buChar char="Ø"/>
            </a:pPr>
            <a:r>
              <a:rPr lang="de-DE" sz="2600" b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	Schriftliche </a:t>
            </a:r>
            <a:r>
              <a:rPr lang="de-DE" sz="2600" b="1" u="none" strike="noStrike" baseline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Hausübungen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AT" sz="2600" b="1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2600" b="1" u="none" strike="noStrike" baseline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Aktive Mitarbeit</a:t>
            </a:r>
            <a:r>
              <a:rPr lang="de-AT" sz="2600" b="1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60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im Kurs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DE" sz="2600" b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	Schriftliche </a:t>
            </a:r>
            <a:r>
              <a:rPr lang="de-DE" sz="2600" b="1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Abschlussprüfung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>
                <a:latin typeface="Arial" panose="020B0604020202020204" pitchFamily="34" charset="0"/>
                <a:cs typeface="Arial" panose="020B0604020202020204" pitchFamily="34" charset="0"/>
              </a:rPr>
              <a:t>Prüfungsstoff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: Alles, was im Kurs besprochen wurde, und nichts, was im Kurs nicht diskutiert wurde (Powerpoint-Folien und Skriptum)</a:t>
            </a:r>
            <a:endParaRPr lang="de-AT" sz="2800" b="0" u="none" strike="noStrike" baseline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/>
            <a:endParaRPr lang="de-DE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B5848-DB8D-4038-9252-539C17C40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DCEF0-CC8B-429A-8B08-F88678362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728712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C5D4-4BC3-411D-A702-2FA6DD09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Arial" panose="020B0604020202020204" pitchFamily="34" charset="0"/>
              </a:rPr>
              <a:t>Eine grosse Bitte …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7422A-48AC-49C8-905C-578E7F48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Bitte </a:t>
            </a:r>
            <a:r>
              <a:rPr lang="de-AT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schalten Sie ihre Ηandys (</a:t>
            </a:r>
            <a:r>
              <a:rPr lang="el-GR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κινιτό) </a:t>
            </a:r>
            <a:r>
              <a:rPr lang="de-AT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, sobald sie in die Κlasse kommen, und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Nehm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 Sie das Handy vom Tisch!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Ein Handy neben Ihnen 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stört Ihre Aufmerksamkeit und Konzentration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	lenkt Sie und Ihre KollegInnen ab und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	macht effektives Lernen sehr schwer</a:t>
            </a:r>
            <a:endParaRPr lang="de-AT" sz="2800" b="1" spc="5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ctr">
              <a:spcBef>
                <a:spcPts val="2600"/>
              </a:spcBef>
              <a:buNone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 b="1" spc="5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Danke für Ihre Rücksichtnahme!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258888" algn="l"/>
              </a:tabLst>
            </a:pPr>
            <a:endParaRPr lang="de-DE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433F99-E4D8-4774-9389-7CCEBF790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F8303-8599-458F-A8F8-71BEC3743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200182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59205-0D73-4D1F-A71C-253F72FDA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Anwesenheit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8B34B-F081-460F-A5C9-A4DD3A597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/>
          </a:bodyPr>
          <a:lstStyle/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Diese Vorlesung ist aus einigen</a:t>
            </a:r>
            <a:r>
              <a:rPr kumimoji="0" lang="de-AT" sz="2800" b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Gründen relativ</a:t>
            </a: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</a:t>
            </a:r>
            <a:r>
              <a:rPr kumimoji="0" lang="de-AT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anspruchsvoll </a:t>
            </a: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(</a:t>
            </a:r>
            <a:r>
              <a:rPr kumimoji="0" lang="el-GR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απαιτητικός</a:t>
            </a:r>
            <a:r>
              <a:rPr kumimoji="0" lang="en-US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):</a:t>
            </a:r>
            <a:endParaRPr kumimoji="0" lang="de-AT" sz="28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P MathA" panose="05010101010101010101" pitchFamily="2" charset="2"/>
            </a:endParaRPr>
          </a:p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Wahrscheinlich haben Sie </a:t>
            </a:r>
            <a:r>
              <a:rPr kumimoji="0" lang="de-AT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noch nie von Semantik gehört</a:t>
            </a:r>
            <a:r>
              <a:rPr kumimoji="0" lang="de-AT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.</a:t>
            </a:r>
          </a:p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Semantik verwendet </a:t>
            </a:r>
            <a:r>
              <a:rPr kumimoji="0" lang="de-AT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abstrakte Begriffe </a:t>
            </a: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(wie Bedeutungen), die Ihnen wahrscheinlich</a:t>
            </a:r>
            <a:r>
              <a:rPr kumimoji="0" lang="de-AT" b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neu sind.</a:t>
            </a:r>
            <a:endParaRPr kumimoji="0" lang="de-AT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P MathA" panose="05010101010101010101" pitchFamily="2" charset="2"/>
            </a:endParaRPr>
          </a:p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Sie lernen </a:t>
            </a:r>
            <a:r>
              <a:rPr kumimoji="0" lang="de-AT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neue Techniken </a:t>
            </a: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kennen, um Sprache zu analysieren</a:t>
            </a:r>
            <a:r>
              <a:rPr kumimoji="0" lang="de-AT" b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(teils aus Logik und Mathematik).</a:t>
            </a:r>
            <a:endParaRPr kumimoji="0" lang="de-AT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P MathA" panose="05010101010101010101" pitchFamily="2" charset="2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werden </a:t>
            </a:r>
            <a:r>
              <a:rPr lang="de-AT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 Dogmen</a:t>
            </a: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über Sprache über Bord werfen („Sprache ist Denken“, etc…).</a:t>
            </a:r>
          </a:p>
          <a:p>
            <a:pPr lvl="0">
              <a:spcBef>
                <a:spcPts val="1800"/>
              </a:spcBef>
              <a:defRPr/>
            </a:pPr>
            <a:r>
              <a:rPr lang="de-AT" sz="3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kumimoji="0" lang="de-AT" sz="34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 	</a:t>
            </a: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Es gilt daher </a:t>
            </a:r>
            <a:r>
              <a:rPr kumimoji="0" lang="de-AT" sz="2800" b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Anwesenheitspflicht</a:t>
            </a:r>
            <a:r>
              <a:rPr lang="de-AT" sz="2800" b="1" noProof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0" lang="de-AT" sz="2800" b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P MathA" panose="05010101010101010101" pitchFamily="2" charset="2"/>
            </a:endParaRPr>
          </a:p>
          <a:p>
            <a:endParaRPr lang="de-DE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55A7-75BC-4804-965E-91770E94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1AADA-CE18-4BC4-8608-E647A3DDEA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200881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927</Words>
  <Application>Microsoft Office PowerPoint</Application>
  <PresentationFormat>On-screen Show (4:3)</PresentationFormat>
  <Paragraphs>135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Wingdings</vt:lpstr>
      <vt:lpstr>WP MathA</vt:lpstr>
      <vt:lpstr>WP TypographicSymbols</vt:lpstr>
      <vt:lpstr>Arial</vt:lpstr>
      <vt:lpstr>Calibri</vt:lpstr>
      <vt:lpstr>Courier New</vt:lpstr>
      <vt:lpstr>Larissa-Design</vt:lpstr>
      <vt:lpstr>DGY 15 Semantik</vt:lpstr>
      <vt:lpstr>Wer Unterrichtet Sie?</vt:lpstr>
      <vt:lpstr>Kommunikation</vt:lpstr>
      <vt:lpstr>Kommunikation</vt:lpstr>
      <vt:lpstr>Kommunikation</vt:lpstr>
      <vt:lpstr>Emailetikette: Wie schreibe ich ein E-mail? </vt:lpstr>
      <vt:lpstr>E-mailetikette: Wie schreibe ich ein E-mail? </vt:lpstr>
      <vt:lpstr>E-mailetikette: Wie schreibe ich ein E-mail? </vt:lpstr>
      <vt:lpstr>E-mailetikette: Wie schreibe ich ein E-mail? </vt:lpstr>
      <vt:lpstr>Skriptum &amp; Dokumente </vt:lpstr>
      <vt:lpstr>Benotung &amp; Leistungsnachweis</vt:lpstr>
      <vt:lpstr>Eine grosse Bitte …</vt:lpstr>
      <vt:lpstr>Anwesenheit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2021-03-02T08:37:57Z</dcterms:created>
  <dcterms:modified xsi:type="dcterms:W3CDTF">2025-02-23T17:26:37Z</dcterms:modified>
</cp:coreProperties>
</file>