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666" r:id="rId2"/>
    <p:sldId id="673" r:id="rId3"/>
    <p:sldId id="667" r:id="rId4"/>
    <p:sldId id="668" r:id="rId5"/>
    <p:sldId id="669" r:id="rId6"/>
    <p:sldId id="670" r:id="rId7"/>
    <p:sldId id="671" r:id="rId8"/>
    <p:sldId id="672" r:id="rId9"/>
    <p:sldId id="661" r:id="rId10"/>
    <p:sldId id="657" r:id="rId11"/>
  </p:sldIdLst>
  <p:sldSz cx="9144000" cy="6858000" type="screen4x3"/>
  <p:notesSz cx="9929813" cy="6797675"/>
  <p:embeddedFontLst>
    <p:embeddedFont>
      <p:font typeface="WP IconicSymbolsA" panose="05010101010101010101" pitchFamily="2" charset="2"/>
      <p:regular r:id="rId14"/>
    </p:embeddedFont>
    <p:embeddedFont>
      <p:font typeface="WP MathA" panose="05010101010101010101" pitchFamily="2" charset="2"/>
      <p:regular r:id="rId15"/>
    </p:embeddedFont>
    <p:embeddedFont>
      <p:font typeface="WP TypographicSymbols" panose="00000400000000000000" pitchFamily="2" charset="0"/>
      <p:regular r:id="rId16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3735"/>
    <a:srgbClr val="0066FF"/>
    <a:srgbClr val="FABE00"/>
    <a:srgbClr val="BD7D85"/>
    <a:srgbClr val="C8C896"/>
    <a:srgbClr val="EEB500"/>
    <a:srgbClr val="339966"/>
    <a:srgbClr val="DAA600"/>
    <a:srgbClr val="CD7371"/>
    <a:srgbClr val="8020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597" autoAdjust="0"/>
  </p:normalViewPr>
  <p:slideViewPr>
    <p:cSldViewPr>
      <p:cViewPr varScale="1">
        <p:scale>
          <a:sx n="92" d="100"/>
          <a:sy n="92" d="100"/>
        </p:scale>
        <p:origin x="882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2621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4084" y="1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/>
          <a:lstStyle>
            <a:lvl1pPr algn="r">
              <a:defRPr sz="1200"/>
            </a:lvl1pPr>
          </a:lstStyle>
          <a:p>
            <a:fld id="{FC378B87-683B-4430-8734-691EDA3A86C6}" type="datetimeFigureOut">
              <a:rPr lang="en-US" smtClean="0"/>
              <a:t>5/3/2026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4084" y="6457054"/>
            <a:ext cx="4303511" cy="340622"/>
          </a:xfrm>
          <a:prstGeom prst="rect">
            <a:avLst/>
          </a:prstGeom>
        </p:spPr>
        <p:txBody>
          <a:bodyPr vert="horz" lIns="88230" tIns="44115" rIns="88230" bIns="44115" rtlCol="0" anchor="b"/>
          <a:lstStyle>
            <a:lvl1pPr algn="r">
              <a:defRPr sz="1200"/>
            </a:lvl1pPr>
          </a:lstStyle>
          <a:p>
            <a:fld id="{AA58CFF3-87D7-4338-8D2A-43DB1D8C39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161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4597" y="0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/>
          <a:lstStyle>
            <a:lvl1pPr algn="r">
              <a:defRPr sz="1300"/>
            </a:lvl1pPr>
          </a:lstStyle>
          <a:p>
            <a:fld id="{B26CCD77-A954-40EE-8D07-A0BE97B286F6}" type="datetimeFigureOut">
              <a:rPr lang="de-DE" smtClean="0"/>
              <a:pPr/>
              <a:t>03.05.2026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2013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80" tIns="47790" rIns="95580" bIns="4779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982" y="3228896"/>
            <a:ext cx="7943850" cy="3058954"/>
          </a:xfrm>
          <a:prstGeom prst="rect">
            <a:avLst/>
          </a:prstGeom>
        </p:spPr>
        <p:txBody>
          <a:bodyPr vert="horz" lIns="95580" tIns="47790" rIns="95580" bIns="4779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2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4597" y="6456612"/>
            <a:ext cx="4302919" cy="339884"/>
          </a:xfrm>
          <a:prstGeom prst="rect">
            <a:avLst/>
          </a:prstGeom>
        </p:spPr>
        <p:txBody>
          <a:bodyPr vert="horz" lIns="95580" tIns="47790" rIns="95580" bIns="47790" rtlCol="0" anchor="b"/>
          <a:lstStyle>
            <a:lvl1pPr algn="r">
              <a:defRPr sz="1300"/>
            </a:lvl1pPr>
          </a:lstStyle>
          <a:p>
            <a:fld id="{1EBFFEC9-4F5F-4C95-86E1-B5E1B764322F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rmAutofit/>
          </a:bodyPr>
          <a:lstStyle>
            <a:lvl1pPr>
              <a:defRPr sz="2800" b="1" cap="small" baseline="0"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457200" y="1219200"/>
            <a:ext cx="8229600" cy="5029200"/>
          </a:xfrm>
        </p:spPr>
        <p:txBody>
          <a:bodyPr/>
          <a:lstStyle>
            <a:lvl1pPr marL="0" indent="0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>
                <a:sym typeface="WP MathA" panose="05010101010101010101" pitchFamily="2" charset="2"/>
              </a:defRPr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 sz="2000"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de-DE"/>
              <a:t>(1)	a.	</a:t>
            </a:r>
          </a:p>
          <a:p>
            <a:pPr lvl="0"/>
            <a:r>
              <a:rPr lang="de-DE"/>
              <a:t>Textmasterformate </a:t>
            </a:r>
            <a:r>
              <a:rPr lang="de-DE" dirty="0"/>
              <a:t>durch Klicken bearbeiten</a:t>
            </a:r>
          </a:p>
          <a:p>
            <a:pPr lvl="1"/>
            <a:r>
              <a:rPr lang="de-DE"/>
              <a:t>Zweite </a:t>
            </a:r>
            <a:r>
              <a:rPr lang="de-DE" dirty="0"/>
              <a:t>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/>
            </a:lvl1pPr>
          </a:lstStyle>
          <a:p>
            <a:fld id="{DAED5F90-EF1B-49B5-BE47-AEA5AB1301ED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A4F7F1B-BB7F-4B43-A0F9-380C55BBF1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360487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A3688-DEEB-4A0C-9E4C-4B28E23DDD7E}" type="slidenum">
              <a:rPr lang="de-DE" smtClean="0"/>
              <a:pPr/>
              <a:t>‹#›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DGY 15 Semantik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1990E4-1B54-4AAA-A525-02A3357B8E8D}" type="slidenum">
              <a:rPr lang="de-DE" smtClean="0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P TypographicSymbols" pitchFamily="2" charset="0"/>
        <a:buChar char="!"/>
        <a:tabLst>
          <a:tab pos="342900" algn="l"/>
        </a:tabLs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tabLst>
          <a:tab pos="342900" algn="l"/>
        </a:tabLst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tabLst>
          <a:tab pos="342900" algn="l"/>
        </a:tabLst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Hausübung 4: Lösungen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lvl="0">
              <a:tabLst>
                <a:tab pos="514350" algn="l"/>
                <a:tab pos="976313" algn="l"/>
                <a:tab pos="1314450" algn="l"/>
              </a:tabLst>
            </a:pPr>
            <a:r>
              <a:rPr lang="de-DE" b="1" dirty="0">
                <a:solidFill>
                  <a:prstClr val="black"/>
                </a:solidFill>
                <a:latin typeface="+mj-lt"/>
              </a:rPr>
              <a:t>A. </a:t>
            </a:r>
            <a:r>
              <a:rPr lang="de-DE" dirty="0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 dirty="0">
                <a:solidFill>
                  <a:prstClr val="black"/>
                </a:solidFill>
                <a:latin typeface="+mj-lt"/>
              </a:rPr>
              <a:t>(1)	a.	</a:t>
            </a:r>
            <a:r>
              <a:rPr lang="de-DE" dirty="0">
                <a:solidFill>
                  <a:prstClr val="black"/>
                </a:solidFill>
                <a:sym typeface="WP IconicSymbolsA" panose="05010101010101010101" pitchFamily="2" charset="2"/>
              </a:rPr>
              <a:t> </a:t>
            </a:r>
            <a:r>
              <a:rPr lang="de-AT" dirty="0">
                <a:latin typeface="+mj-lt"/>
              </a:rPr>
              <a:t>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 dirty="0">
                <a:latin typeface="+mj-lt"/>
              </a:rPr>
              <a:t>	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9" name="Content Placeholder 2" hidden="1">
            <a:extLst>
              <a:ext uri="{FF2B5EF4-FFF2-40B4-BE49-F238E27FC236}">
                <a16:creationId xmlns:a16="http://schemas.microsoft.com/office/drawing/2014/main" id="{98459D17-3691-BC7E-050C-99CB8AB37F53}"/>
              </a:ext>
            </a:extLst>
          </p:cNvPr>
          <p:cNvSpPr txBox="1">
            <a:spLocks/>
          </p:cNvSpPr>
          <p:nvPr/>
        </p:nvSpPr>
        <p:spPr>
          <a:xfrm>
            <a:off x="457200" y="838200"/>
            <a:ext cx="8458200" cy="5783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en-US">
                <a:latin typeface="+mj-lt"/>
              </a:rPr>
              <a:t>□</a:t>
            </a:r>
            <a:r>
              <a:rPr lang="de-AT">
                <a:latin typeface="+mj-lt"/>
              </a:rPr>
              <a:t> 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□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□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□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□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□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□	Propositionen denotieren eine Menge von Situationen.</a:t>
            </a:r>
          </a:p>
        </p:txBody>
      </p:sp>
    </p:spTree>
    <p:extLst>
      <p:ext uri="{BB962C8B-B14F-4D97-AF65-F5344CB8AC3E}">
        <p14:creationId xmlns:p14="http://schemas.microsoft.com/office/powerpoint/2010/main" val="38625528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646DC-248E-DE67-7C2D-515C77D69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94C3F-436D-88B0-BF07-35C339640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Hausübung 4: Lösungen</a:t>
            </a:r>
            <a:endParaRPr lang="de-A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4966E-1D65-BEDE-36BF-E0280EEE92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lvl="0"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 </a:t>
            </a:r>
            <a:r>
              <a:rPr lang="de-AT">
                <a:latin typeface="+mj-lt"/>
              </a:rPr>
              <a:t>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</a:t>
            </a:r>
            <a:r>
              <a:rPr lang="en-US"/>
              <a:t>b.		Aussagesätze drücken Propositionen aus.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65F813-928E-9393-56E8-F04DBAC66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7CD024-F988-7321-FA93-5927BBC23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9" name="Content Placeholder 2" hidden="1">
            <a:extLst>
              <a:ext uri="{FF2B5EF4-FFF2-40B4-BE49-F238E27FC236}">
                <a16:creationId xmlns:a16="http://schemas.microsoft.com/office/drawing/2014/main" id="{EEA02FB1-49CD-0624-78A4-08D2C62E8399}"/>
              </a:ext>
            </a:extLst>
          </p:cNvPr>
          <p:cNvSpPr txBox="1">
            <a:spLocks/>
          </p:cNvSpPr>
          <p:nvPr/>
        </p:nvSpPr>
        <p:spPr>
          <a:xfrm>
            <a:off x="457200" y="838200"/>
            <a:ext cx="8458200" cy="5783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en-US">
                <a:latin typeface="+mj-lt"/>
              </a:rPr>
              <a:t>□</a:t>
            </a:r>
            <a:r>
              <a:rPr lang="de-AT">
                <a:latin typeface="+mj-lt"/>
              </a:rPr>
              <a:t> 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□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□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□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□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□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□	Propositionen denotieren eine Menge von Situationen.</a:t>
            </a:r>
          </a:p>
        </p:txBody>
      </p:sp>
    </p:spTree>
    <p:extLst>
      <p:ext uri="{BB962C8B-B14F-4D97-AF65-F5344CB8AC3E}">
        <p14:creationId xmlns:p14="http://schemas.microsoft.com/office/powerpoint/2010/main" val="537698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Hausübung 4: Lösungen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lvl="0"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 </a:t>
            </a:r>
            <a:r>
              <a:rPr lang="de-AT">
                <a:latin typeface="+mj-lt"/>
              </a:rPr>
              <a:t>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</a:t>
            </a:r>
            <a:r>
              <a:rPr lang="en-US">
                <a:latin typeface="+mj-lt"/>
              </a:rPr>
              <a:t>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3</a:t>
            </a:fld>
            <a:endParaRPr lang="de-DE"/>
          </a:p>
        </p:txBody>
      </p:sp>
      <p:sp>
        <p:nvSpPr>
          <p:cNvPr id="9" name="Content Placeholder 2" hidden="1">
            <a:extLst>
              <a:ext uri="{FF2B5EF4-FFF2-40B4-BE49-F238E27FC236}">
                <a16:creationId xmlns:a16="http://schemas.microsoft.com/office/drawing/2014/main" id="{98459D17-3691-BC7E-050C-99CB8AB37F53}"/>
              </a:ext>
            </a:extLst>
          </p:cNvPr>
          <p:cNvSpPr txBox="1">
            <a:spLocks/>
          </p:cNvSpPr>
          <p:nvPr/>
        </p:nvSpPr>
        <p:spPr>
          <a:xfrm>
            <a:off x="457200" y="838200"/>
            <a:ext cx="8458200" cy="5783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en-US">
                <a:latin typeface="+mj-lt"/>
              </a:rPr>
              <a:t>□</a:t>
            </a:r>
            <a:r>
              <a:rPr lang="de-AT">
                <a:latin typeface="+mj-lt"/>
              </a:rPr>
              <a:t> 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□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□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□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□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□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□	Propositionen denotieren eine Menge von Situationen.</a:t>
            </a:r>
          </a:p>
        </p:txBody>
      </p:sp>
    </p:spTree>
    <p:extLst>
      <p:ext uri="{BB962C8B-B14F-4D97-AF65-F5344CB8AC3E}">
        <p14:creationId xmlns:p14="http://schemas.microsoft.com/office/powerpoint/2010/main" val="5057661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Hausübung 4: Lösungen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lvl="0"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 </a:t>
            </a:r>
            <a:r>
              <a:rPr lang="de-AT">
                <a:latin typeface="+mj-lt"/>
              </a:rPr>
              <a:t>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</a:t>
            </a:r>
            <a:r>
              <a:rPr lang="en-US">
                <a:latin typeface="+mj-lt"/>
              </a:rPr>
              <a:t>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 	</a:t>
            </a:r>
            <a:r>
              <a:rPr lang="de-AT">
                <a:latin typeface="+mj-lt"/>
              </a:rPr>
              <a:t>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9" name="Content Placeholder 2" hidden="1">
            <a:extLst>
              <a:ext uri="{FF2B5EF4-FFF2-40B4-BE49-F238E27FC236}">
                <a16:creationId xmlns:a16="http://schemas.microsoft.com/office/drawing/2014/main" id="{98459D17-3691-BC7E-050C-99CB8AB37F53}"/>
              </a:ext>
            </a:extLst>
          </p:cNvPr>
          <p:cNvSpPr txBox="1">
            <a:spLocks/>
          </p:cNvSpPr>
          <p:nvPr/>
        </p:nvSpPr>
        <p:spPr>
          <a:xfrm>
            <a:off x="457200" y="838200"/>
            <a:ext cx="8458200" cy="5783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en-US">
                <a:latin typeface="+mj-lt"/>
              </a:rPr>
              <a:t>□</a:t>
            </a:r>
            <a:r>
              <a:rPr lang="de-AT">
                <a:latin typeface="+mj-lt"/>
              </a:rPr>
              <a:t> 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□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□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□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□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□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□	Propositionen denotieren eine Menge von Situationen.</a:t>
            </a:r>
          </a:p>
        </p:txBody>
      </p:sp>
    </p:spTree>
    <p:extLst>
      <p:ext uri="{BB962C8B-B14F-4D97-AF65-F5344CB8AC3E}">
        <p14:creationId xmlns:p14="http://schemas.microsoft.com/office/powerpoint/2010/main" val="20151033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Hausübung 4: Lösungen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lvl="0"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 </a:t>
            </a:r>
            <a:r>
              <a:rPr lang="de-AT">
                <a:latin typeface="+mj-lt"/>
              </a:rPr>
              <a:t>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</a:t>
            </a:r>
            <a:r>
              <a:rPr lang="en-US">
                <a:latin typeface="+mj-lt"/>
              </a:rPr>
              <a:t>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 	</a:t>
            </a:r>
            <a:r>
              <a:rPr lang="de-AT">
                <a:latin typeface="+mj-lt"/>
              </a:rPr>
              <a:t>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 	</a:t>
            </a:r>
            <a:r>
              <a:rPr lang="de-AT">
                <a:latin typeface="+mj-lt"/>
              </a:rPr>
              <a:t>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9" name="Content Placeholder 2" hidden="1">
            <a:extLst>
              <a:ext uri="{FF2B5EF4-FFF2-40B4-BE49-F238E27FC236}">
                <a16:creationId xmlns:a16="http://schemas.microsoft.com/office/drawing/2014/main" id="{98459D17-3691-BC7E-050C-99CB8AB37F53}"/>
              </a:ext>
            </a:extLst>
          </p:cNvPr>
          <p:cNvSpPr txBox="1">
            <a:spLocks/>
          </p:cNvSpPr>
          <p:nvPr/>
        </p:nvSpPr>
        <p:spPr>
          <a:xfrm>
            <a:off x="457200" y="838200"/>
            <a:ext cx="8458200" cy="5783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en-US">
                <a:latin typeface="+mj-lt"/>
              </a:rPr>
              <a:t>□</a:t>
            </a:r>
            <a:r>
              <a:rPr lang="de-AT">
                <a:latin typeface="+mj-lt"/>
              </a:rPr>
              <a:t> 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□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□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□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□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□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□	Propositionen denotieren eine Menge von Situationen.</a:t>
            </a:r>
          </a:p>
        </p:txBody>
      </p:sp>
    </p:spTree>
    <p:extLst>
      <p:ext uri="{BB962C8B-B14F-4D97-AF65-F5344CB8AC3E}">
        <p14:creationId xmlns:p14="http://schemas.microsoft.com/office/powerpoint/2010/main" val="4372548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Hausübung 4: Lösungen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lvl="0"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 </a:t>
            </a:r>
            <a:r>
              <a:rPr lang="de-AT">
                <a:latin typeface="+mj-lt"/>
              </a:rPr>
              <a:t>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</a:t>
            </a:r>
            <a:r>
              <a:rPr lang="en-US">
                <a:latin typeface="+mj-lt"/>
              </a:rPr>
              <a:t>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 	</a:t>
            </a:r>
            <a:r>
              <a:rPr lang="de-AT">
                <a:latin typeface="+mj-lt"/>
              </a:rPr>
              <a:t>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	</a:t>
            </a:r>
            <a:r>
              <a:rPr lang="de-AT">
                <a:latin typeface="+mj-lt"/>
              </a:rPr>
              <a:t>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 	</a:t>
            </a:r>
            <a:r>
              <a:rPr lang="de-AT">
                <a:latin typeface="+mj-lt"/>
              </a:rPr>
              <a:t>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9" name="Content Placeholder 2" hidden="1">
            <a:extLst>
              <a:ext uri="{FF2B5EF4-FFF2-40B4-BE49-F238E27FC236}">
                <a16:creationId xmlns:a16="http://schemas.microsoft.com/office/drawing/2014/main" id="{98459D17-3691-BC7E-050C-99CB8AB37F53}"/>
              </a:ext>
            </a:extLst>
          </p:cNvPr>
          <p:cNvSpPr txBox="1">
            <a:spLocks/>
          </p:cNvSpPr>
          <p:nvPr/>
        </p:nvSpPr>
        <p:spPr>
          <a:xfrm>
            <a:off x="457200" y="838200"/>
            <a:ext cx="8458200" cy="5783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en-US">
                <a:latin typeface="+mj-lt"/>
              </a:rPr>
              <a:t>□</a:t>
            </a:r>
            <a:r>
              <a:rPr lang="de-AT">
                <a:latin typeface="+mj-lt"/>
              </a:rPr>
              <a:t> 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□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□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□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□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□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□	Propositionen denotieren eine Menge von Situationen.</a:t>
            </a:r>
          </a:p>
        </p:txBody>
      </p:sp>
    </p:spTree>
    <p:extLst>
      <p:ext uri="{BB962C8B-B14F-4D97-AF65-F5344CB8AC3E}">
        <p14:creationId xmlns:p14="http://schemas.microsoft.com/office/powerpoint/2010/main" val="42904932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Hausübung 4: Lösungen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458200" cy="5257800"/>
          </a:xfrm>
        </p:spPr>
        <p:txBody>
          <a:bodyPr/>
          <a:lstStyle/>
          <a:p>
            <a:pPr lvl="0"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 </a:t>
            </a:r>
            <a:r>
              <a:rPr lang="de-AT">
                <a:latin typeface="+mj-lt"/>
              </a:rPr>
              <a:t>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</a:t>
            </a:r>
            <a:r>
              <a:rPr lang="en-US">
                <a:latin typeface="+mj-lt"/>
              </a:rPr>
              <a:t>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 	</a:t>
            </a:r>
            <a:r>
              <a:rPr lang="de-AT">
                <a:latin typeface="+mj-lt"/>
              </a:rPr>
              <a:t>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</a:t>
            </a:r>
            <a:r>
              <a:rPr lang="de-DE">
                <a:solidFill>
                  <a:prstClr val="black"/>
                </a:solidFill>
                <a:sym typeface="WP IconicSymbolsA" panose="05010101010101010101" pitchFamily="2" charset="2"/>
              </a:rPr>
              <a:t> 	</a:t>
            </a:r>
            <a:r>
              <a:rPr lang="de-AT">
                <a:latin typeface="+mj-lt"/>
              </a:rPr>
              <a:t>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	</a:t>
            </a:r>
            <a:r>
              <a:rPr lang="de-AT">
                <a:latin typeface="+mj-lt"/>
              </a:rPr>
              <a:t>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</a:t>
            </a:r>
            <a:r>
              <a:rPr lang="en-US">
                <a:solidFill>
                  <a:prstClr val="black"/>
                </a:solidFill>
                <a:sym typeface="WP IconicSymbolsA" panose="05010101010101010101" pitchFamily="2" charset="2"/>
              </a:rPr>
              <a:t>	</a:t>
            </a:r>
            <a:r>
              <a:rPr lang="de-AT">
                <a:latin typeface="+mj-lt"/>
              </a:rPr>
              <a:t>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	Propositionen denotieren eine Menge von Situationen.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9" name="Content Placeholder 2" hidden="1">
            <a:extLst>
              <a:ext uri="{FF2B5EF4-FFF2-40B4-BE49-F238E27FC236}">
                <a16:creationId xmlns:a16="http://schemas.microsoft.com/office/drawing/2014/main" id="{98459D17-3691-BC7E-050C-99CB8AB37F53}"/>
              </a:ext>
            </a:extLst>
          </p:cNvPr>
          <p:cNvSpPr txBox="1">
            <a:spLocks/>
          </p:cNvSpPr>
          <p:nvPr/>
        </p:nvSpPr>
        <p:spPr>
          <a:xfrm>
            <a:off x="457200" y="838200"/>
            <a:ext cx="8458200" cy="5783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en-US">
                <a:latin typeface="+mj-lt"/>
              </a:rPr>
              <a:t>□</a:t>
            </a:r>
            <a:r>
              <a:rPr lang="de-AT">
                <a:latin typeface="+mj-lt"/>
              </a:rPr>
              <a:t> 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□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□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□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□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□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□	Propositionen denotieren eine Menge von Situationen.</a:t>
            </a:r>
          </a:p>
        </p:txBody>
      </p:sp>
    </p:spTree>
    <p:extLst>
      <p:ext uri="{BB962C8B-B14F-4D97-AF65-F5344CB8AC3E}">
        <p14:creationId xmlns:p14="http://schemas.microsoft.com/office/powerpoint/2010/main" val="4176758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dirty="0"/>
              <a:t>Hausübung 4: </a:t>
            </a:r>
            <a:r>
              <a:rPr lang="en-US" dirty="0" err="1"/>
              <a:t>Lösungen</a:t>
            </a:r>
            <a:endParaRPr lang="de-A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458200" cy="5257800"/>
          </a:xfrm>
        </p:spPr>
        <p:txBody>
          <a:bodyPr/>
          <a:lstStyle/>
          <a:p>
            <a:pPr lvl="0">
              <a:tabLst>
                <a:tab pos="514350" algn="l"/>
                <a:tab pos="976313" algn="l"/>
                <a:tab pos="1314450" algn="l"/>
              </a:tabLst>
            </a:pPr>
            <a:r>
              <a:rPr lang="de-DE" b="1" dirty="0">
                <a:solidFill>
                  <a:prstClr val="black"/>
                </a:solidFill>
                <a:latin typeface="+mj-lt"/>
              </a:rPr>
              <a:t>A. </a:t>
            </a:r>
            <a:r>
              <a:rPr lang="de-DE" dirty="0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12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 dirty="0">
                <a:solidFill>
                  <a:prstClr val="black"/>
                </a:solidFill>
                <a:latin typeface="+mj-lt"/>
              </a:rPr>
              <a:t>(1)	a.	</a:t>
            </a:r>
            <a:r>
              <a:rPr lang="de-DE" dirty="0">
                <a:solidFill>
                  <a:prstClr val="black"/>
                </a:solidFill>
                <a:sym typeface="WP IconicSymbolsA" panose="05010101010101010101" pitchFamily="2" charset="2"/>
              </a:rPr>
              <a:t> </a:t>
            </a:r>
            <a:r>
              <a:rPr lang="de-AT" dirty="0">
                <a:latin typeface="+mj-lt"/>
              </a:rPr>
              <a:t>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 dirty="0">
                <a:latin typeface="+mj-lt"/>
              </a:rPr>
              <a:t>	b.	</a:t>
            </a:r>
            <a:r>
              <a:rPr lang="en-US" dirty="0">
                <a:solidFill>
                  <a:prstClr val="black"/>
                </a:solidFill>
                <a:sym typeface="WP IconicSymbolsA" panose="05010101010101010101" pitchFamily="2" charset="2"/>
              </a:rPr>
              <a:t></a:t>
            </a:r>
            <a:r>
              <a:rPr lang="en-US" dirty="0">
                <a:latin typeface="+mj-lt"/>
              </a:rPr>
              <a:t>	</a:t>
            </a:r>
            <a:r>
              <a:rPr lang="en-US" dirty="0" err="1">
                <a:latin typeface="+mj-lt"/>
              </a:rPr>
              <a:t>Aussagesätze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drücken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Propositionen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aus.</a:t>
            </a:r>
            <a:endParaRPr lang="en-US" dirty="0">
              <a:latin typeface="+mj-lt"/>
            </a:endParaRP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 dirty="0">
                <a:latin typeface="+mj-lt"/>
              </a:rPr>
              <a:t>	c.	</a:t>
            </a:r>
            <a:r>
              <a:rPr lang="en-US" dirty="0">
                <a:solidFill>
                  <a:prstClr val="black"/>
                </a:solidFill>
                <a:sym typeface="WP IconicSymbolsA" panose="05010101010101010101" pitchFamily="2" charset="2"/>
              </a:rPr>
              <a:t> 	</a:t>
            </a:r>
            <a:r>
              <a:rPr lang="de-AT" dirty="0">
                <a:latin typeface="+mj-lt"/>
              </a:rPr>
              <a:t>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 dirty="0">
                <a:latin typeface="+mj-lt"/>
              </a:rPr>
              <a:t>	d.	</a:t>
            </a:r>
            <a:r>
              <a:rPr lang="de-DE" dirty="0">
                <a:solidFill>
                  <a:prstClr val="black"/>
                </a:solidFill>
                <a:sym typeface="WP IconicSymbolsA" panose="05010101010101010101" pitchFamily="2" charset="2"/>
              </a:rPr>
              <a:t> 	</a:t>
            </a:r>
            <a:r>
              <a:rPr lang="de-AT" dirty="0">
                <a:latin typeface="+mj-lt"/>
              </a:rPr>
              <a:t>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 dirty="0">
                <a:latin typeface="+mj-lt"/>
              </a:rPr>
              <a:t>	e.	</a:t>
            </a:r>
            <a:r>
              <a:rPr lang="en-US" dirty="0">
                <a:solidFill>
                  <a:prstClr val="black"/>
                </a:solidFill>
                <a:sym typeface="WP IconicSymbolsA" panose="05010101010101010101" pitchFamily="2" charset="2"/>
              </a:rPr>
              <a:t> 	</a:t>
            </a:r>
            <a:r>
              <a:rPr lang="de-AT" dirty="0">
                <a:latin typeface="+mj-lt"/>
              </a:rPr>
              <a:t>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 dirty="0">
                <a:latin typeface="+mj-lt"/>
              </a:rPr>
              <a:t>	f.	</a:t>
            </a:r>
            <a:r>
              <a:rPr lang="en-US" dirty="0">
                <a:solidFill>
                  <a:prstClr val="black"/>
                </a:solidFill>
                <a:sym typeface="WP IconicSymbolsA" panose="05010101010101010101" pitchFamily="2" charset="2"/>
              </a:rPr>
              <a:t> 	</a:t>
            </a:r>
            <a:r>
              <a:rPr lang="de-AT" dirty="0">
                <a:latin typeface="+mj-lt"/>
              </a:rPr>
              <a:t>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 dirty="0">
                <a:latin typeface="+mj-lt"/>
              </a:rPr>
              <a:t>	g.	</a:t>
            </a:r>
            <a:r>
              <a:rPr lang="de-DE" dirty="0">
                <a:solidFill>
                  <a:prstClr val="black"/>
                </a:solidFill>
                <a:sym typeface="WP IconicSymbolsA" panose="05010101010101010101" pitchFamily="2" charset="2"/>
              </a:rPr>
              <a:t> 	</a:t>
            </a:r>
            <a:r>
              <a:rPr lang="de-AT" dirty="0">
                <a:latin typeface="+mj-lt"/>
              </a:rPr>
              <a:t>Propositionen denotieren eine Menge von Situationen.</a:t>
            </a:r>
            <a:br>
              <a:rPr lang="de-AT" dirty="0">
                <a:latin typeface="+mj-lt"/>
              </a:rPr>
            </a:br>
            <a:r>
              <a:rPr lang="de-AT" dirty="0">
                <a:latin typeface="+mj-lt"/>
              </a:rPr>
              <a:t>		</a:t>
            </a:r>
            <a:r>
              <a:rPr lang="de-AT" sz="2000" dirty="0">
                <a:latin typeface="+mj-lt"/>
              </a:rPr>
              <a:t>(</a:t>
            </a:r>
            <a:r>
              <a:rPr lang="de-AT" sz="2000" b="1" dirty="0">
                <a:latin typeface="+mj-lt"/>
              </a:rPr>
              <a:t>Sätze</a:t>
            </a:r>
            <a:r>
              <a:rPr lang="de-AT" dirty="0"/>
              <a:t>,</a:t>
            </a:r>
            <a:r>
              <a:rPr lang="de-AT" sz="2000" b="1" dirty="0">
                <a:latin typeface="+mj-lt"/>
              </a:rPr>
              <a:t> </a:t>
            </a:r>
            <a:r>
              <a:rPr lang="de-AT" sz="2000" dirty="0"/>
              <a:t>nicht Propositionen, d</a:t>
            </a:r>
            <a:r>
              <a:rPr lang="de-AT" sz="2000" dirty="0">
                <a:latin typeface="+mj-lt"/>
              </a:rPr>
              <a:t>enotieren Mengen von Situationen!)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9" name="Content Placeholder 2" hidden="1">
            <a:extLst>
              <a:ext uri="{FF2B5EF4-FFF2-40B4-BE49-F238E27FC236}">
                <a16:creationId xmlns:a16="http://schemas.microsoft.com/office/drawing/2014/main" id="{98459D17-3691-BC7E-050C-99CB8AB37F53}"/>
              </a:ext>
            </a:extLst>
          </p:cNvPr>
          <p:cNvSpPr txBox="1">
            <a:spLocks/>
          </p:cNvSpPr>
          <p:nvPr/>
        </p:nvSpPr>
        <p:spPr>
          <a:xfrm>
            <a:off x="457200" y="838200"/>
            <a:ext cx="8458200" cy="57835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"/>
              </a:spcBef>
              <a:buFontTx/>
              <a:buNone/>
              <a:tabLst>
                <a:tab pos="457200" algn="l"/>
                <a:tab pos="747713" algn="l"/>
                <a:tab pos="1090613" algn="l"/>
              </a:tabLst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WP MathA" panose="05010101010101010101" pitchFamily="2" charset="2"/>
              </a:defRPr>
            </a:lvl1pPr>
            <a:lvl2pPr marL="742950" indent="-28575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•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–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ts val="200"/>
              </a:spcBef>
              <a:buFont typeface="Arial" pitchFamily="34" charset="0"/>
              <a:buChar char="»"/>
              <a:tabLst>
                <a:tab pos="342900" algn="l"/>
              </a:tabLs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514350" algn="l"/>
                <a:tab pos="976313" algn="l"/>
                <a:tab pos="1314450" algn="l"/>
              </a:tabLst>
            </a:pPr>
            <a:r>
              <a:rPr lang="de-DE" b="1">
                <a:solidFill>
                  <a:prstClr val="black"/>
                </a:solidFill>
                <a:latin typeface="+mj-lt"/>
              </a:rPr>
              <a:t>A. </a:t>
            </a:r>
            <a:r>
              <a:rPr lang="de-DE">
                <a:solidFill>
                  <a:prstClr val="black"/>
                </a:solidFill>
                <a:latin typeface="+mj-lt"/>
              </a:rPr>
              <a:t>Kreuzen sie die richtigen Antworten an!</a:t>
            </a:r>
          </a:p>
          <a:p>
            <a:pPr>
              <a:spcBef>
                <a:spcPts val="2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DE">
                <a:solidFill>
                  <a:prstClr val="black"/>
                </a:solidFill>
                <a:latin typeface="+mj-lt"/>
              </a:rPr>
              <a:t>(1)	a.	</a:t>
            </a:r>
            <a:r>
              <a:rPr lang="en-US">
                <a:latin typeface="+mj-lt"/>
              </a:rPr>
              <a:t>□</a:t>
            </a:r>
            <a:r>
              <a:rPr lang="de-AT">
                <a:latin typeface="+mj-lt"/>
              </a:rPr>
              <a:t> 	Aussagesätze denotieren eine Menge von 					Propositionen.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en-US">
                <a:latin typeface="+mj-lt"/>
              </a:rPr>
              <a:t>	b.	□	Aussagesätze drücken Propositionen aus.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c.	□	Propositionen können als Mengen von Situationen 				dargestellt werden.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d.	□	Es gibt Sätze, die auf ein Individuum oder eine Situation 			referieren.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e.	□	Jeder Aussagesatz denotiert eine Menge von 					Situationen.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f.	□	Ein Satz denotiert alle Situationen, in denen er wahr ist.</a:t>
            </a:r>
          </a:p>
          <a:p>
            <a:pPr>
              <a:spcBef>
                <a:spcPts val="1000"/>
              </a:spcBef>
              <a:tabLst>
                <a:tab pos="514350" algn="l"/>
                <a:tab pos="976313" algn="l"/>
                <a:tab pos="1314450" algn="l"/>
              </a:tabLst>
            </a:pPr>
            <a:r>
              <a:rPr lang="de-AT">
                <a:latin typeface="+mj-lt"/>
              </a:rPr>
              <a:t>	g.	□	Propositionen denotieren eine Menge von Situationen.</a:t>
            </a:r>
          </a:p>
        </p:txBody>
      </p:sp>
    </p:spTree>
    <p:extLst>
      <p:ext uri="{BB962C8B-B14F-4D97-AF65-F5344CB8AC3E}">
        <p14:creationId xmlns:p14="http://schemas.microsoft.com/office/powerpoint/2010/main" val="423404734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Hausübung 4: Lösungen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/>
          <a:lstStyle/>
          <a:p>
            <a:r>
              <a:rPr lang="en-US" b="1"/>
              <a:t>B. </a:t>
            </a:r>
            <a:r>
              <a:rPr lang="en-US" i="1"/>
              <a:t>Annahme</a:t>
            </a:r>
            <a:r>
              <a:rPr lang="en-US"/>
              <a:t>: Die Welt besteht aus genau drei Situationen: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1314450" algn="l"/>
              </a:tabLst>
            </a:pPr>
            <a:r>
              <a:rPr lang="de-AT"/>
              <a:t>(1)	</a:t>
            </a:r>
            <a:r>
              <a:rPr lang="de-AT">
                <a:solidFill>
                  <a:srgbClr val="FF0000"/>
                </a:solidFill>
              </a:rPr>
              <a:t>	</a:t>
            </a:r>
            <a:r>
              <a:rPr lang="de-AT"/>
              <a:t>s</a:t>
            </a:r>
            <a:r>
              <a:rPr lang="de-AT" baseline="-25000"/>
              <a:t>5</a:t>
            </a:r>
            <a:r>
              <a:rPr lang="de-AT"/>
              <a:t>: 	Maria schläft und Putin ist der Papst.</a:t>
            </a:r>
          </a:p>
          <a:p>
            <a:pPr>
              <a:tabLst>
                <a:tab pos="457200" algn="l"/>
                <a:tab pos="747713" algn="l"/>
                <a:tab pos="1090613" algn="l"/>
                <a:tab pos="1314450" algn="l"/>
              </a:tabLst>
            </a:pPr>
            <a:r>
              <a:rPr lang="de-AT"/>
              <a:t>		s</a:t>
            </a:r>
            <a:r>
              <a:rPr lang="de-AT" baseline="-25000"/>
              <a:t>7</a:t>
            </a:r>
            <a:r>
              <a:rPr lang="de-AT"/>
              <a:t>: 	Maria ist wach und Maria ist Papst.	</a:t>
            </a:r>
          </a:p>
          <a:p>
            <a:pPr>
              <a:tabLst>
                <a:tab pos="457200" algn="l"/>
                <a:tab pos="747713" algn="l"/>
                <a:tab pos="1090613" algn="l"/>
                <a:tab pos="1314450" algn="l"/>
              </a:tabLst>
            </a:pPr>
            <a:r>
              <a:rPr lang="en-US"/>
              <a:t>		</a:t>
            </a:r>
            <a:r>
              <a:rPr lang="de-AT"/>
              <a:t>s</a:t>
            </a:r>
            <a:r>
              <a:rPr lang="de-AT" baseline="-25000"/>
              <a:t>13</a:t>
            </a:r>
            <a:r>
              <a:rPr lang="de-AT"/>
              <a:t>:	In Athen regnet es, Putin ist Papst und Maria schnarcht.</a:t>
            </a:r>
          </a:p>
          <a:p>
            <a:pPr>
              <a:spcBef>
                <a:spcPts val="1200"/>
              </a:spcBef>
            </a:pPr>
            <a:r>
              <a:rPr lang="en-US" b="1"/>
              <a:t>B1. </a:t>
            </a:r>
            <a:r>
              <a:rPr lang="en-US"/>
              <a:t>Was ist die </a:t>
            </a:r>
            <a:r>
              <a:rPr lang="en-US" b="1" i="1"/>
              <a:t>Intension</a:t>
            </a:r>
            <a:r>
              <a:rPr lang="en-US"/>
              <a:t> der folgenden Ausdrücke: </a:t>
            </a:r>
          </a:p>
          <a:p>
            <a:pPr>
              <a:spcBef>
                <a:spcPts val="1200"/>
              </a:spcBef>
            </a:pPr>
            <a:r>
              <a:rPr lang="en-US"/>
              <a:t>(2)		Maria schläft</a:t>
            </a:r>
          </a:p>
          <a:p>
            <a:r>
              <a:rPr lang="en-US"/>
              <a:t>		=	{</a:t>
            </a:r>
            <a:r>
              <a:rPr lang="de-AT"/>
              <a:t>s</a:t>
            </a:r>
            <a:r>
              <a:rPr lang="de-AT" baseline="-25000"/>
              <a:t>5</a:t>
            </a:r>
            <a:r>
              <a:rPr lang="de-AT"/>
              <a:t>, </a:t>
            </a:r>
            <a:r>
              <a:rPr lang="de-AT" baseline="-25000"/>
              <a:t> </a:t>
            </a:r>
            <a:r>
              <a:rPr lang="de-AT"/>
              <a:t>s</a:t>
            </a:r>
            <a:r>
              <a:rPr lang="de-AT" baseline="-25000"/>
              <a:t>13</a:t>
            </a:r>
            <a:r>
              <a:rPr lang="en-US"/>
              <a:t>} 	 	   oder (äquivalent):</a:t>
            </a:r>
          </a:p>
          <a:p>
            <a:pPr>
              <a:spcBef>
                <a:spcPts val="0"/>
              </a:spcBef>
            </a:pPr>
            <a:endParaRPr lang="en-US"/>
          </a:p>
          <a:p>
            <a:pPr>
              <a:spcBef>
                <a:spcPts val="0"/>
              </a:spcBef>
            </a:pPr>
            <a:r>
              <a:rPr lang="en-US"/>
              <a:t>(3)		Maria schläft nicht</a:t>
            </a:r>
          </a:p>
          <a:p>
            <a:r>
              <a:rPr lang="en-US"/>
              <a:t>		=	{</a:t>
            </a:r>
            <a:r>
              <a:rPr lang="de-AT"/>
              <a:t>s</a:t>
            </a:r>
            <a:r>
              <a:rPr lang="de-AT" baseline="-25000"/>
              <a:t>7</a:t>
            </a:r>
            <a:r>
              <a:rPr lang="en-US"/>
              <a:t>} 			   oder:</a:t>
            </a:r>
          </a:p>
          <a:p>
            <a:pPr>
              <a:spcBef>
                <a:spcPts val="0"/>
              </a:spcBef>
            </a:pPr>
            <a:endParaRPr lang="en-US"/>
          </a:p>
          <a:p>
            <a:pPr>
              <a:spcBef>
                <a:spcPts val="1800"/>
              </a:spcBef>
            </a:pPr>
            <a:r>
              <a:rPr lang="en-US"/>
              <a:t>(4)		der Papst    =</a:t>
            </a:r>
          </a:p>
          <a:p>
            <a:r>
              <a:rPr lang="en-US"/>
              <a:t>		</a:t>
            </a:r>
          </a:p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9</a:t>
            </a:fld>
            <a:endParaRPr lang="de-DE"/>
          </a:p>
        </p:txBody>
      </p:sp>
      <p:grpSp>
        <p:nvGrpSpPr>
          <p:cNvPr id="7" name="Group 6"/>
          <p:cNvGrpSpPr/>
          <p:nvPr/>
        </p:nvGrpSpPr>
        <p:grpSpPr>
          <a:xfrm>
            <a:off x="6984347" y="3429000"/>
            <a:ext cx="1885950" cy="1657350"/>
            <a:chOff x="5514975" y="4793081"/>
            <a:chExt cx="1885950" cy="1638733"/>
          </a:xfrm>
        </p:grpSpPr>
        <p:sp>
          <p:nvSpPr>
            <p:cNvPr id="8" name="TextBox 7"/>
            <p:cNvSpPr txBox="1"/>
            <p:nvPr/>
          </p:nvSpPr>
          <p:spPr>
            <a:xfrm>
              <a:off x="5560359" y="4800598"/>
              <a:ext cx="1840566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5	</a:t>
              </a:r>
              <a:r>
                <a:rPr lang="de-DE" sz="2000">
                  <a:sym typeface="WP IconicSymbolsA" panose="05010101010101010101" pitchFamily="2" charset="2"/>
                </a:rPr>
                <a:t>	</a:t>
              </a:r>
              <a:r>
                <a:rPr lang="de-DE" sz="2000">
                  <a:solidFill>
                    <a:srgbClr val="00B050"/>
                  </a:solidFill>
                  <a:sym typeface="WP IconicSymbolsA" panose="05010101010101010101" pitchFamily="2" charset="2"/>
                </a:rPr>
                <a:t>1</a:t>
              </a:r>
              <a:endParaRPr lang="de-DE" sz="2000"/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7</a:t>
              </a:r>
              <a:r>
                <a:rPr lang="de-DE" sz="2000">
                  <a:sym typeface="WP IconicSymbolsA" panose="05010101010101010101" pitchFamily="2" charset="2"/>
                </a:rPr>
                <a:t> 	 	0</a:t>
              </a:r>
              <a:endParaRPr lang="de-DE" sz="2000">
                <a:solidFill>
                  <a:srgbClr val="00B050"/>
                </a:solidFill>
              </a:endParaRPr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13</a:t>
              </a:r>
              <a:r>
                <a:rPr lang="de-DE" sz="2000">
                  <a:sym typeface="WP IconicSymbolsA" panose="05010101010101010101" pitchFamily="2" charset="2"/>
                </a:rPr>
                <a:t> 	 	</a:t>
              </a:r>
              <a:r>
                <a:rPr lang="de-DE" sz="2000">
                  <a:solidFill>
                    <a:srgbClr val="00B050"/>
                  </a:solidFill>
                  <a:sym typeface="WP IconicSymbolsA" panose="05010101010101010101" pitchFamily="2" charset="2"/>
                </a:rPr>
                <a:t>1</a:t>
              </a:r>
              <a:endParaRPr lang="de-DE" sz="2000">
                <a:solidFill>
                  <a:srgbClr val="00B050"/>
                </a:solidFill>
              </a:endParaRPr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endParaRPr lang="de-DE" sz="2000"/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endParaRPr lang="de-DE" sz="2000"/>
            </a:p>
          </p:txBody>
        </p:sp>
        <p:sp>
          <p:nvSpPr>
            <p:cNvPr id="9" name="Double Bracket 8"/>
            <p:cNvSpPr/>
            <p:nvPr/>
          </p:nvSpPr>
          <p:spPr>
            <a:xfrm>
              <a:off x="5514975" y="4793081"/>
              <a:ext cx="1526381" cy="959696"/>
            </a:xfrm>
            <a:prstGeom prst="bracketPair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276600" y="5455384"/>
            <a:ext cx="2046965" cy="1631216"/>
            <a:chOff x="5435987" y="4913101"/>
            <a:chExt cx="2046965" cy="1612893"/>
          </a:xfrm>
        </p:grpSpPr>
        <p:sp>
          <p:nvSpPr>
            <p:cNvPr id="11" name="TextBox 10"/>
            <p:cNvSpPr txBox="1"/>
            <p:nvPr/>
          </p:nvSpPr>
          <p:spPr>
            <a:xfrm>
              <a:off x="5468807" y="4913101"/>
              <a:ext cx="2014145" cy="1612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5	</a:t>
              </a:r>
              <a:r>
                <a:rPr lang="de-DE" sz="2000">
                  <a:sym typeface="WP IconicSymbolsA" panose="05010101010101010101" pitchFamily="2" charset="2"/>
                </a:rPr>
                <a:t>	Putin</a:t>
              </a:r>
              <a:endParaRPr lang="de-DE" sz="2000"/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7</a:t>
              </a:r>
              <a:r>
                <a:rPr lang="de-DE" sz="2000">
                  <a:sym typeface="WP IconicSymbolsA" panose="05010101010101010101" pitchFamily="2" charset="2"/>
                </a:rPr>
                <a:t> 	 	Maria</a:t>
              </a:r>
              <a:endParaRPr lang="de-DE" sz="2000">
                <a:solidFill>
                  <a:srgbClr val="00B050"/>
                </a:solidFill>
              </a:endParaRPr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13</a:t>
              </a:r>
              <a:r>
                <a:rPr lang="de-DE" sz="2000">
                  <a:sym typeface="WP IconicSymbolsA" panose="05010101010101010101" pitchFamily="2" charset="2"/>
                </a:rPr>
                <a:t> 	 	Putin</a:t>
              </a:r>
              <a:endParaRPr lang="de-DE" sz="2000">
                <a:solidFill>
                  <a:srgbClr val="00B050"/>
                </a:solidFill>
              </a:endParaRPr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endParaRPr lang="de-DE" sz="2000"/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endParaRPr lang="de-DE" sz="2000"/>
            </a:p>
          </p:txBody>
        </p:sp>
        <p:sp>
          <p:nvSpPr>
            <p:cNvPr id="12" name="Double Bracket 11"/>
            <p:cNvSpPr/>
            <p:nvPr/>
          </p:nvSpPr>
          <p:spPr>
            <a:xfrm>
              <a:off x="5435987" y="4943770"/>
              <a:ext cx="2031613" cy="959696"/>
            </a:xfrm>
            <a:prstGeom prst="bracketPair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410200" y="4591050"/>
            <a:ext cx="1876425" cy="1657350"/>
            <a:chOff x="5514975" y="4793081"/>
            <a:chExt cx="1876425" cy="1638733"/>
          </a:xfrm>
        </p:grpSpPr>
        <p:sp>
          <p:nvSpPr>
            <p:cNvPr id="14" name="TextBox 13"/>
            <p:cNvSpPr txBox="1"/>
            <p:nvPr/>
          </p:nvSpPr>
          <p:spPr>
            <a:xfrm>
              <a:off x="5560359" y="4800598"/>
              <a:ext cx="1831041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5	</a:t>
              </a:r>
              <a:r>
                <a:rPr lang="de-DE" sz="2000">
                  <a:sym typeface="WP IconicSymbolsA" panose="05010101010101010101" pitchFamily="2" charset="2"/>
                </a:rPr>
                <a:t>	0</a:t>
              </a:r>
              <a:endParaRPr lang="de-DE" sz="2000"/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7</a:t>
              </a:r>
              <a:r>
                <a:rPr lang="de-DE" sz="2000">
                  <a:sym typeface="WP IconicSymbolsA" panose="05010101010101010101" pitchFamily="2" charset="2"/>
                </a:rPr>
                <a:t> 	 	</a:t>
              </a:r>
              <a:r>
                <a:rPr lang="de-DE" sz="2000">
                  <a:solidFill>
                    <a:srgbClr val="00B050"/>
                  </a:solidFill>
                  <a:sym typeface="WP IconicSymbolsA" panose="05010101010101010101" pitchFamily="2" charset="2"/>
                </a:rPr>
                <a:t>1</a:t>
              </a:r>
              <a:endParaRPr lang="de-DE" sz="2000">
                <a:solidFill>
                  <a:srgbClr val="00B050"/>
                </a:solidFill>
              </a:endParaRPr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r>
                <a:rPr lang="de-DE" sz="2000"/>
                <a:t>s</a:t>
              </a:r>
              <a:r>
                <a:rPr lang="de-DE" sz="2000" baseline="-25000"/>
                <a:t>13</a:t>
              </a:r>
              <a:r>
                <a:rPr lang="de-DE" sz="2000">
                  <a:sym typeface="WP IconicSymbolsA" panose="05010101010101010101" pitchFamily="2" charset="2"/>
                </a:rPr>
                <a:t> 	 	0</a:t>
              </a:r>
              <a:endParaRPr lang="de-DE" sz="2000">
                <a:solidFill>
                  <a:srgbClr val="00B050"/>
                </a:solidFill>
              </a:endParaRPr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endParaRPr lang="de-DE" sz="2000"/>
            </a:p>
            <a:p>
              <a:pPr defTabSz="674688">
                <a:tabLst>
                  <a:tab pos="571500" algn="l"/>
                  <a:tab pos="747713" algn="l"/>
                  <a:tab pos="1090613" algn="l"/>
                  <a:tab pos="2062163" algn="l"/>
                  <a:tab pos="3030538" algn="l"/>
                  <a:tab pos="4859338" algn="l"/>
                  <a:tab pos="5540375" algn="l"/>
                </a:tabLst>
              </a:pPr>
              <a:endParaRPr lang="de-DE" sz="2000"/>
            </a:p>
          </p:txBody>
        </p:sp>
        <p:sp>
          <p:nvSpPr>
            <p:cNvPr id="15" name="Double Bracket 14"/>
            <p:cNvSpPr/>
            <p:nvPr/>
          </p:nvSpPr>
          <p:spPr>
            <a:xfrm>
              <a:off x="5514975" y="4793081"/>
              <a:ext cx="1526381" cy="959696"/>
            </a:xfrm>
            <a:prstGeom prst="bracketPair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010481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Hausübung 4: Lösungen</a:t>
            </a:r>
            <a:endParaRPr lang="de-A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458200" cy="5257800"/>
          </a:xfrm>
        </p:spPr>
        <p:txBody>
          <a:bodyPr/>
          <a:lstStyle/>
          <a:p>
            <a:r>
              <a:rPr lang="en-US" i="1"/>
              <a:t>Annahme</a:t>
            </a:r>
            <a:r>
              <a:rPr lang="en-US"/>
              <a:t>: Die Welt besteht aus genau drei Situationen: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1314450" algn="l"/>
              </a:tabLst>
            </a:pPr>
            <a:r>
              <a:rPr lang="de-AT"/>
              <a:t>(1)	</a:t>
            </a:r>
            <a:r>
              <a:rPr lang="de-AT">
                <a:solidFill>
                  <a:srgbClr val="FF0000"/>
                </a:solidFill>
              </a:rPr>
              <a:t>	</a:t>
            </a:r>
            <a:r>
              <a:rPr lang="de-AT"/>
              <a:t>s</a:t>
            </a:r>
            <a:r>
              <a:rPr lang="de-AT" baseline="-25000"/>
              <a:t>5</a:t>
            </a:r>
            <a:r>
              <a:rPr lang="de-AT"/>
              <a:t>: 	Maria schläft und Putin ist der Papst.</a:t>
            </a:r>
          </a:p>
          <a:p>
            <a:pPr>
              <a:tabLst>
                <a:tab pos="457200" algn="l"/>
                <a:tab pos="747713" algn="l"/>
                <a:tab pos="1090613" algn="l"/>
                <a:tab pos="1314450" algn="l"/>
              </a:tabLst>
            </a:pPr>
            <a:r>
              <a:rPr lang="de-AT"/>
              <a:t>		s</a:t>
            </a:r>
            <a:r>
              <a:rPr lang="de-AT" baseline="-25000"/>
              <a:t>7</a:t>
            </a:r>
            <a:r>
              <a:rPr lang="de-AT"/>
              <a:t>: 	Maria ist wach und Maria ist Papst.	</a:t>
            </a:r>
          </a:p>
          <a:p>
            <a:pPr>
              <a:tabLst>
                <a:tab pos="457200" algn="l"/>
                <a:tab pos="747713" algn="l"/>
                <a:tab pos="1090613" algn="l"/>
                <a:tab pos="1314450" algn="l"/>
              </a:tabLst>
            </a:pPr>
            <a:r>
              <a:rPr lang="en-US"/>
              <a:t>		</a:t>
            </a:r>
            <a:r>
              <a:rPr lang="de-AT"/>
              <a:t>s</a:t>
            </a:r>
            <a:r>
              <a:rPr lang="de-AT" baseline="-25000"/>
              <a:t>13</a:t>
            </a:r>
            <a:r>
              <a:rPr lang="de-AT"/>
              <a:t>:	In Athen regnet es, Putin ist Papst und Maria schnarcht.</a:t>
            </a:r>
          </a:p>
          <a:p>
            <a:pPr>
              <a:spcBef>
                <a:spcPts val="1200"/>
              </a:spcBef>
            </a:pPr>
            <a:r>
              <a:rPr lang="en-US" b="1"/>
              <a:t>B2. </a:t>
            </a:r>
            <a:r>
              <a:rPr lang="en-US"/>
              <a:t>Berechnen Sie die </a:t>
            </a:r>
            <a:r>
              <a:rPr lang="en-US" b="1" i="1"/>
              <a:t>Extension</a:t>
            </a:r>
            <a:r>
              <a:rPr lang="en-US"/>
              <a:t> der folgenden Ausdrücke in den angegebenen Situatioen!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1600200" algn="l"/>
                <a:tab pos="2000250" algn="l"/>
                <a:tab pos="2514600" algn="l"/>
                <a:tab pos="2857500" algn="l"/>
                <a:tab pos="3200400" algn="l"/>
              </a:tabLst>
            </a:pPr>
            <a:r>
              <a:rPr lang="en-US"/>
              <a:t>(5)		Maria schläft in </a:t>
            </a:r>
            <a:r>
              <a:rPr lang="de-AT"/>
              <a:t>s</a:t>
            </a:r>
            <a:r>
              <a:rPr lang="de-AT" baseline="-25000"/>
              <a:t>13</a:t>
            </a:r>
            <a:endParaRPr lang="en-US"/>
          </a:p>
          <a:p>
            <a:pPr>
              <a:tabLst>
                <a:tab pos="457200" algn="l"/>
                <a:tab pos="747713" algn="l"/>
                <a:tab pos="1090613" algn="l"/>
                <a:tab pos="1600200" algn="l"/>
                <a:tab pos="2000250" algn="l"/>
                <a:tab pos="2514600" algn="l"/>
                <a:tab pos="2857500" algn="l"/>
                <a:tab pos="3200400" algn="l"/>
              </a:tabLst>
            </a:pPr>
            <a:r>
              <a:rPr lang="en-US"/>
              <a:t>			=	</a:t>
            </a:r>
            <a:r>
              <a:rPr lang="en-US">
                <a:solidFill>
                  <a:srgbClr val="00B050"/>
                </a:solidFill>
              </a:rPr>
              <a:t>1</a:t>
            </a:r>
            <a:r>
              <a:rPr lang="en-US"/>
              <a:t> 	da </a:t>
            </a:r>
            <a:r>
              <a:rPr lang="de-AT">
                <a:solidFill>
                  <a:srgbClr val="00B050"/>
                </a:solidFill>
              </a:rPr>
              <a:t>s</a:t>
            </a:r>
            <a:r>
              <a:rPr lang="de-AT" baseline="-25000">
                <a:solidFill>
                  <a:srgbClr val="00B050"/>
                </a:solidFill>
              </a:rPr>
              <a:t>13 	</a:t>
            </a:r>
            <a:r>
              <a:rPr lang="en-US"/>
              <a:t> 	{</a:t>
            </a:r>
            <a:r>
              <a:rPr lang="de-AT"/>
              <a:t>s</a:t>
            </a:r>
            <a:r>
              <a:rPr lang="de-AT" baseline="-25000"/>
              <a:t>5</a:t>
            </a:r>
            <a:r>
              <a:rPr lang="de-AT"/>
              <a:t>, </a:t>
            </a:r>
            <a:r>
              <a:rPr lang="de-AT" baseline="-25000"/>
              <a:t> </a:t>
            </a:r>
            <a:r>
              <a:rPr lang="de-AT">
                <a:solidFill>
                  <a:srgbClr val="00B050"/>
                </a:solidFill>
              </a:rPr>
              <a:t>s</a:t>
            </a:r>
            <a:r>
              <a:rPr lang="de-AT" baseline="-25000">
                <a:solidFill>
                  <a:srgbClr val="00B050"/>
                </a:solidFill>
              </a:rPr>
              <a:t>13</a:t>
            </a:r>
            <a:r>
              <a:rPr lang="en-US"/>
              <a:t>} </a:t>
            </a:r>
          </a:p>
          <a:p>
            <a:pPr>
              <a:spcBef>
                <a:spcPts val="1200"/>
              </a:spcBef>
              <a:tabLst>
                <a:tab pos="457200" algn="l"/>
                <a:tab pos="747713" algn="l"/>
                <a:tab pos="1090613" algn="l"/>
                <a:tab pos="1600200" algn="l"/>
                <a:tab pos="2000250" algn="l"/>
                <a:tab pos="2514600" algn="l"/>
                <a:tab pos="2857500" algn="l"/>
                <a:tab pos="3200400" algn="l"/>
              </a:tabLst>
            </a:pPr>
            <a:r>
              <a:rPr lang="en-US"/>
              <a:t>(6)		Maria schläft nicht in </a:t>
            </a:r>
            <a:r>
              <a:rPr lang="de-AT"/>
              <a:t>s</a:t>
            </a:r>
            <a:r>
              <a:rPr lang="de-AT" baseline="-25000"/>
              <a:t>5</a:t>
            </a:r>
          </a:p>
          <a:p>
            <a:pPr>
              <a:tabLst>
                <a:tab pos="457200" algn="l"/>
                <a:tab pos="747713" algn="l"/>
                <a:tab pos="1090613" algn="l"/>
                <a:tab pos="1600200" algn="l"/>
                <a:tab pos="2000250" algn="l"/>
                <a:tab pos="2514600" algn="l"/>
                <a:tab pos="2857500" algn="l"/>
                <a:tab pos="3200400" algn="l"/>
              </a:tabLst>
            </a:pPr>
            <a:r>
              <a:rPr lang="en-US"/>
              <a:t>			=	0</a:t>
            </a:r>
            <a:r>
              <a:rPr lang="en-US">
                <a:solidFill>
                  <a:srgbClr val="00B050"/>
                </a:solidFill>
              </a:rPr>
              <a:t>	</a:t>
            </a:r>
            <a:r>
              <a:rPr lang="en-US"/>
              <a:t>da </a:t>
            </a:r>
            <a:r>
              <a:rPr lang="de-AT">
                <a:solidFill>
                  <a:srgbClr val="00B050"/>
                </a:solidFill>
              </a:rPr>
              <a:t>s</a:t>
            </a:r>
            <a:r>
              <a:rPr lang="de-AT" baseline="-25000">
                <a:solidFill>
                  <a:srgbClr val="00B050"/>
                </a:solidFill>
              </a:rPr>
              <a:t>5	</a:t>
            </a:r>
            <a:r>
              <a:rPr lang="de-AT"/>
              <a:t>	</a:t>
            </a:r>
            <a:r>
              <a:rPr lang="en-US"/>
              <a:t>{</a:t>
            </a:r>
            <a:r>
              <a:rPr lang="de-AT"/>
              <a:t>s</a:t>
            </a:r>
            <a:r>
              <a:rPr lang="de-AT" baseline="-25000"/>
              <a:t>7</a:t>
            </a:r>
            <a:r>
              <a:rPr lang="en-US"/>
              <a:t>}    ( = Maria schläft nicht, </a:t>
            </a:r>
            <a:r>
              <a:rPr lang="en-US" i="1"/>
              <a:t>Intension</a:t>
            </a:r>
            <a:r>
              <a:rPr lang="en-US"/>
              <a:t>)</a:t>
            </a:r>
          </a:p>
          <a:p>
            <a:pPr>
              <a:spcBef>
                <a:spcPts val="1800"/>
              </a:spcBef>
            </a:pPr>
            <a:r>
              <a:rPr lang="en-US"/>
              <a:t>(7)		der Papst  in </a:t>
            </a:r>
            <a:r>
              <a:rPr lang="de-AT"/>
              <a:t>s</a:t>
            </a:r>
            <a:r>
              <a:rPr lang="de-AT" baseline="-25000"/>
              <a:t>7</a:t>
            </a:r>
          </a:p>
          <a:p>
            <a:r>
              <a:rPr lang="en-US" baseline="-25000"/>
              <a:t>			</a:t>
            </a:r>
            <a:r>
              <a:rPr lang="en-US"/>
              <a:t>=     Maria</a:t>
            </a:r>
          </a:p>
          <a:p>
            <a:r>
              <a:rPr lang="en-US"/>
              <a:t>		</a:t>
            </a:r>
          </a:p>
          <a:p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DGY 15 Semantik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D5F90-EF1B-49B5-BE47-AEA5AB1301ED}" type="slidenum">
              <a:rPr lang="de-DE" smtClean="0"/>
              <a:pPr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879836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alibri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EB500">
            <a:alpha val="89804"/>
          </a:srgbClr>
        </a:solidFill>
        <a:ln>
          <a:solidFill>
            <a:schemeClr val="tx1"/>
          </a:solidFill>
        </a:ln>
        <a:effectLst>
          <a:outerShdw blurRad="127000" dist="63500" dir="2700000" sx="101000" sy="101000" algn="tl" rotWithShape="0">
            <a:prstClr val="black">
              <a:alpha val="40000"/>
            </a:prstClr>
          </a:outerShdw>
        </a:effectLst>
      </a:spPr>
      <a:bodyPr rtlCol="0" anchor="ctr">
        <a:spAutoFit/>
      </a:bodyPr>
      <a:lstStyle>
        <a:defPPr>
          <a:defRPr sz="2400" b="1" i="1" smtClean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40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</TotalTime>
  <Words>2175</Words>
  <Application>Microsoft Office PowerPoint</Application>
  <PresentationFormat>On-screen Show (4:3)</PresentationFormat>
  <Paragraphs>176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WP IconicSymbolsA</vt:lpstr>
      <vt:lpstr>WP TypographicSymbols</vt:lpstr>
      <vt:lpstr>Calibri</vt:lpstr>
      <vt:lpstr>WP MathA</vt:lpstr>
      <vt:lpstr>Arial</vt:lpstr>
      <vt:lpstr>Larissa-Design</vt:lpstr>
      <vt:lpstr>Hausübung 4: Lösungen</vt:lpstr>
      <vt:lpstr>Hausübung 4: Lösungen</vt:lpstr>
      <vt:lpstr>Hausübung 4: Lösungen</vt:lpstr>
      <vt:lpstr>Hausübung 4: Lösungen</vt:lpstr>
      <vt:lpstr>Hausübung 4: Lösungen</vt:lpstr>
      <vt:lpstr>Hausübung 4: Lösungen</vt:lpstr>
      <vt:lpstr>Hausübung 4: Lösungen</vt:lpstr>
      <vt:lpstr>Hausübung 4: Lösungen</vt:lpstr>
      <vt:lpstr>Hausübung 4: Lösungen</vt:lpstr>
      <vt:lpstr>Hausübung 4: Lösungen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Winfried Lechner</dc:creator>
  <cp:lastModifiedBy>Winfried Lechner</cp:lastModifiedBy>
  <cp:revision>1302</cp:revision>
  <cp:lastPrinted>2022-03-28T08:56:36Z</cp:lastPrinted>
  <dcterms:created xsi:type="dcterms:W3CDTF">2019-06-22T15:52:53Z</dcterms:created>
  <dcterms:modified xsi:type="dcterms:W3CDTF">2026-05-03T10:45:40Z</dcterms:modified>
</cp:coreProperties>
</file>