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87" r:id="rId2"/>
    <p:sldId id="493" r:id="rId3"/>
    <p:sldId id="531" r:id="rId4"/>
    <p:sldId id="532" r:id="rId5"/>
    <p:sldId id="537" r:id="rId6"/>
    <p:sldId id="538" r:id="rId7"/>
    <p:sldId id="539" r:id="rId8"/>
    <p:sldId id="542" r:id="rId9"/>
    <p:sldId id="536" r:id="rId10"/>
    <p:sldId id="541" r:id="rId11"/>
    <p:sldId id="543" r:id="rId12"/>
    <p:sldId id="540" r:id="rId13"/>
    <p:sldId id="480" r:id="rId14"/>
    <p:sldId id="481" r:id="rId15"/>
    <p:sldId id="544" r:id="rId16"/>
    <p:sldId id="475" r:id="rId17"/>
    <p:sldId id="535" r:id="rId18"/>
    <p:sldId id="534" r:id="rId19"/>
    <p:sldId id="546" r:id="rId20"/>
    <p:sldId id="550" r:id="rId21"/>
    <p:sldId id="549" r:id="rId22"/>
    <p:sldId id="545" r:id="rId23"/>
  </p:sldIdLst>
  <p:sldSz cx="9144000" cy="6858000" type="screen4x3"/>
  <p:notesSz cx="9928225" cy="6797675"/>
  <p:embeddedFontLst>
    <p:embeddedFont>
      <p:font typeface="ArborWin" panose="00000400000000000000" pitchFamily="2" charset="0"/>
      <p:regular r:id="rId26"/>
    </p:embeddedFont>
    <p:embeddedFont>
      <p:font typeface="Segoe UI Symbol" panose="020B0502040204020203" pitchFamily="34" charset="0"/>
      <p:regular r:id="rId27"/>
    </p:embeddedFont>
    <p:embeddedFont>
      <p:font typeface="Tahoma" panose="020B0604030504040204" pitchFamily="34" charset="0"/>
      <p:regular r:id="rId28"/>
      <p:bold r:id="rId29"/>
    </p:embeddedFont>
    <p:embeddedFont>
      <p:font typeface="WP IconicSymbolsA" panose="05010101010101010101" pitchFamily="2" charset="2"/>
      <p:regular r:id="rId30"/>
    </p:embeddedFont>
    <p:embeddedFont>
      <p:font typeface="WP MathA" panose="05010101010101010101" pitchFamily="2" charset="2"/>
      <p:regular r:id="rId31"/>
    </p:embeddedFont>
    <p:embeddedFont>
      <p:font typeface="WP TypographicSymbols" panose="00000400000000000000" pitchFamily="2" charset="0"/>
      <p:regular r:id="rId32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DAA600"/>
    <a:srgbClr val="D9D9D9"/>
    <a:srgbClr val="E6E6E6"/>
    <a:srgbClr val="68AA56"/>
    <a:srgbClr val="C4BD97"/>
    <a:srgbClr val="B344BC"/>
    <a:srgbClr val="000000"/>
    <a:srgbClr val="8C3593"/>
    <a:srgbClr val="3296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411" autoAdjust="0"/>
  </p:normalViewPr>
  <p:slideViewPr>
    <p:cSldViewPr>
      <p:cViewPr varScale="1">
        <p:scale>
          <a:sx n="86" d="100"/>
          <a:sy n="86" d="100"/>
        </p:scale>
        <p:origin x="1047" y="5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30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40" d="100"/>
        <a:sy n="40" d="100"/>
      </p:scale>
      <p:origin x="0" y="-20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824" cy="340622"/>
          </a:xfrm>
          <a:prstGeom prst="rect">
            <a:avLst/>
          </a:prstGeom>
        </p:spPr>
        <p:txBody>
          <a:bodyPr vert="horz" lIns="88233" tIns="44116" rIns="88233" bIns="441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185" y="2"/>
            <a:ext cx="4302824" cy="340622"/>
          </a:xfrm>
          <a:prstGeom prst="rect">
            <a:avLst/>
          </a:prstGeom>
        </p:spPr>
        <p:txBody>
          <a:bodyPr vert="horz" lIns="88233" tIns="44116" rIns="88233" bIns="44116" rtlCol="0"/>
          <a:lstStyle>
            <a:lvl1pPr algn="r">
              <a:defRPr sz="1200"/>
            </a:lvl1pPr>
          </a:lstStyle>
          <a:p>
            <a:fld id="{FC378B87-683B-4430-8734-691EDA3A86C6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457054"/>
            <a:ext cx="4302824" cy="340622"/>
          </a:xfrm>
          <a:prstGeom prst="rect">
            <a:avLst/>
          </a:prstGeom>
        </p:spPr>
        <p:txBody>
          <a:bodyPr vert="horz" lIns="88233" tIns="44116" rIns="88233" bIns="441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185" y="6457054"/>
            <a:ext cx="4302824" cy="340622"/>
          </a:xfrm>
          <a:prstGeom prst="rect">
            <a:avLst/>
          </a:prstGeom>
        </p:spPr>
        <p:txBody>
          <a:bodyPr vert="horz" lIns="88233" tIns="44116" rIns="88233" bIns="44116" rtlCol="0" anchor="b"/>
          <a:lstStyle>
            <a:lvl1pPr algn="r">
              <a:defRPr sz="1200"/>
            </a:lvl1pPr>
          </a:lstStyle>
          <a:p>
            <a:fld id="{AA58CFF3-87D7-4338-8D2A-43DB1D8C3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916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2231" cy="339884"/>
          </a:xfrm>
          <a:prstGeom prst="rect">
            <a:avLst/>
          </a:prstGeom>
        </p:spPr>
        <p:txBody>
          <a:bodyPr vert="horz" lIns="95583" tIns="47792" rIns="95583" bIns="47792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3701" y="0"/>
            <a:ext cx="4302231" cy="339884"/>
          </a:xfrm>
          <a:prstGeom prst="rect">
            <a:avLst/>
          </a:prstGeom>
        </p:spPr>
        <p:txBody>
          <a:bodyPr vert="horz" lIns="95583" tIns="47792" rIns="95583" bIns="47792" rtlCol="0"/>
          <a:lstStyle>
            <a:lvl1pPr algn="r">
              <a:defRPr sz="1300"/>
            </a:lvl1pPr>
          </a:lstStyle>
          <a:p>
            <a:fld id="{B26CCD77-A954-40EE-8D07-A0BE97B286F6}" type="datetimeFigureOut">
              <a:rPr lang="de-DE" smtClean="0"/>
              <a:pPr/>
              <a:t>18.05.2026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83" tIns="47792" rIns="95583" bIns="47792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95583" tIns="47792" rIns="95583" bIns="47792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4" y="6456613"/>
            <a:ext cx="4302231" cy="339884"/>
          </a:xfrm>
          <a:prstGeom prst="rect">
            <a:avLst/>
          </a:prstGeom>
        </p:spPr>
        <p:txBody>
          <a:bodyPr vert="horz" lIns="95583" tIns="47792" rIns="95583" bIns="47792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3701" y="6456613"/>
            <a:ext cx="4302231" cy="339884"/>
          </a:xfrm>
          <a:prstGeom prst="rect">
            <a:avLst/>
          </a:prstGeom>
        </p:spPr>
        <p:txBody>
          <a:bodyPr vert="horz" lIns="95583" tIns="47792" rIns="95583" bIns="47792" rtlCol="0" anchor="b"/>
          <a:lstStyle>
            <a:lvl1pPr algn="r">
              <a:defRPr sz="1300"/>
            </a:lvl1pPr>
          </a:lstStyle>
          <a:p>
            <a:fld id="{1EBFFEC9-4F5F-4C95-86E1-B5E1B764322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FFEC9-4F5F-4C95-86E1-B5E1B764322F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484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 </a:t>
            </a:r>
            <a:r>
              <a:rPr lang="en-US" dirty="0" err="1"/>
              <a:t>hier</a:t>
            </a:r>
            <a:r>
              <a:rPr lang="en-US"/>
              <a:t>: 25.05.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FFEC9-4F5F-4C95-86E1-B5E1B764322F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8770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>
            <a:lvl1pPr>
              <a:defRPr sz="2800" b="1" cap="small" baseline="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990600"/>
            <a:ext cx="8229600" cy="5257800"/>
          </a:xfrm>
        </p:spPr>
        <p:txBody>
          <a:bodyPr/>
          <a:lstStyle>
            <a:lvl1pPr marL="0" indent="0">
              <a:spcBef>
                <a:spcPts val="200"/>
              </a:spcBef>
              <a:buFont typeface="Wingdings" panose="05000000000000000000" pitchFamily="2" charset="2"/>
              <a:buNone/>
              <a:tabLst>
                <a:tab pos="457200" algn="l"/>
                <a:tab pos="747713" algn="l"/>
                <a:tab pos="1090613" algn="l"/>
              </a:tabLst>
              <a:defRPr sz="2400">
                <a:sym typeface="WP MathA" panose="05010101010101010101" pitchFamily="2" charset="2"/>
              </a:defRPr>
            </a:lvl1pPr>
            <a:lvl2pPr marL="742950" indent="-285750">
              <a:spcBef>
                <a:spcPts val="200"/>
              </a:spcBef>
              <a:buFont typeface="Calibri" panose="020F0502020204030204" pitchFamily="34" charset="0"/>
              <a:buChar char="●"/>
              <a:defRPr sz="2200"/>
            </a:lvl2pPr>
            <a:lvl3pPr marL="1143000" indent="-228600">
              <a:spcBef>
                <a:spcPts val="2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200"/>
              </a:spcBef>
              <a:buFont typeface="Wingdings" panose="05000000000000000000" pitchFamily="2" charset="2"/>
              <a:buChar char="§"/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de-DE"/>
              <a:t>(1)	a.	</a:t>
            </a:r>
          </a:p>
          <a:p>
            <a:pPr lvl="0"/>
            <a:r>
              <a:rPr lang="de-DE"/>
              <a:t>Textmasterformate </a:t>
            </a:r>
            <a:r>
              <a:rPr lang="de-DE" dirty="0"/>
              <a:t>durch Klicken bearbeiten</a:t>
            </a:r>
          </a:p>
          <a:p>
            <a:pPr lvl="1"/>
            <a:r>
              <a:rPr lang="de-DE"/>
              <a:t>Zweite </a:t>
            </a:r>
            <a:r>
              <a:rPr lang="de-DE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DAED5F90-EF1B-49B5-BE47-AEA5AB1301E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14.06.2022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360487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990E4-1B54-4AAA-A525-02A3357B8E8D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P TypographicSymbols" pitchFamily="2" charset="0"/>
        <a:buChar char="!"/>
        <a:tabLst>
          <a:tab pos="342900" algn="l"/>
        </a:tabLs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34290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609600" y="663575"/>
            <a:ext cx="7772400" cy="1470025"/>
          </a:xfrm>
          <a:noFill/>
          <a:ln>
            <a:noFill/>
          </a:ln>
        </p:spPr>
        <p:txBody>
          <a:bodyPr/>
          <a:lstStyle/>
          <a:p>
            <a:r>
              <a:rPr lang="de-AT" b="1" cap="small" noProof="0" dirty="0"/>
              <a:t>DGY 15 Semantik</a:t>
            </a:r>
            <a:endParaRPr lang="de-AT" cap="small" noProof="0" dirty="0"/>
          </a:p>
        </p:txBody>
      </p:sp>
      <p:cxnSp>
        <p:nvCxnSpPr>
          <p:cNvPr id="8" name="Gerade Verbindung 7"/>
          <p:cNvCxnSpPr/>
          <p:nvPr/>
        </p:nvCxnSpPr>
        <p:spPr>
          <a:xfrm>
            <a:off x="609600" y="1905000"/>
            <a:ext cx="7772400" cy="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609600" y="914400"/>
            <a:ext cx="7772400" cy="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Untertitel 4"/>
          <p:cNvSpPr txBox="1">
            <a:spLocks/>
          </p:cNvSpPr>
          <p:nvPr/>
        </p:nvSpPr>
        <p:spPr>
          <a:xfrm>
            <a:off x="1332002" y="2743200"/>
            <a:ext cx="6441831" cy="990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800" b="1" i="1" dirty="0">
                <a:solidFill>
                  <a:prstClr val="black"/>
                </a:solidFill>
                <a:latin typeface="Calibri"/>
              </a:rPr>
              <a:t>10. Ambiguität, Polysemie und Vagheit</a:t>
            </a:r>
          </a:p>
        </p:txBody>
      </p:sp>
      <p:sp>
        <p:nvSpPr>
          <p:cNvPr id="12" name="Untertitel 4"/>
          <p:cNvSpPr txBox="1">
            <a:spLocks/>
          </p:cNvSpPr>
          <p:nvPr/>
        </p:nvSpPr>
        <p:spPr>
          <a:xfrm>
            <a:off x="2152650" y="4874262"/>
            <a:ext cx="4839843" cy="145033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tx1"/>
                </a:solidFill>
              </a:rPr>
              <a:t>Winfried Lechner</a:t>
            </a:r>
          </a:p>
          <a:p>
            <a:r>
              <a:rPr lang="de-AT" sz="2400" dirty="0">
                <a:solidFill>
                  <a:schemeClr val="tx1"/>
                </a:solidFill>
              </a:rPr>
              <a:t>Nationale</a:t>
            </a:r>
            <a:r>
              <a:rPr lang="en-US" sz="2400" dirty="0">
                <a:solidFill>
                  <a:schemeClr val="tx1"/>
                </a:solidFill>
              </a:rPr>
              <a:t> und Kapodistrische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de-AT" sz="2400" dirty="0">
                <a:solidFill>
                  <a:schemeClr val="tx1"/>
                </a:solidFill>
              </a:rPr>
              <a:t>Universität</a:t>
            </a:r>
            <a:r>
              <a:rPr lang="en-US" sz="2400" dirty="0">
                <a:solidFill>
                  <a:schemeClr val="tx1"/>
                </a:solidFill>
              </a:rPr>
              <a:t> Athen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de-DE" sz="2000" dirty="0">
              <a:solidFill>
                <a:schemeClr val="tx1"/>
              </a:solidFill>
            </a:endParaRPr>
          </a:p>
          <a:p>
            <a:endParaRPr lang="de-DE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A7E6E6-176F-3071-54E1-E267096B0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553174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722313" y="5464314"/>
            <a:ext cx="7772400" cy="707886"/>
          </a:xfrm>
        </p:spPr>
        <p:txBody>
          <a:bodyPr>
            <a:spAutoFit/>
          </a:bodyPr>
          <a:lstStyle/>
          <a:p>
            <a:r>
              <a:rPr lang="de-AT" dirty="0">
                <a:solidFill>
                  <a:schemeClr val="tx1"/>
                </a:solidFill>
              </a:rPr>
              <a:t>Fahrplan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742950" y="1633478"/>
            <a:ext cx="7772400" cy="2862322"/>
          </a:xfrm>
        </p:spPr>
        <p:txBody>
          <a:bodyPr>
            <a:spAutoFit/>
          </a:bodyPr>
          <a:lstStyle/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de-AT" sz="2800" b="0">
                <a:solidFill>
                  <a:schemeClr val="bg1"/>
                </a:solidFill>
              </a:rPr>
              <a:t>Lexikalische Ambiguität</a:t>
            </a:r>
          </a:p>
          <a:p>
            <a:pPr marL="1997075" lvl="1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0">
                <a:solidFill>
                  <a:schemeClr val="bg1"/>
                </a:solidFill>
              </a:rPr>
              <a:t>Homophonie</a:t>
            </a:r>
          </a:p>
          <a:p>
            <a:pPr marL="1997075" lvl="1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0">
                <a:solidFill>
                  <a:schemeClr val="bg1"/>
                </a:solidFill>
              </a:rPr>
              <a:t>Polysemie</a:t>
            </a:r>
          </a:p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de-AT" sz="2800" b="0">
                <a:solidFill>
                  <a:schemeClr val="bg1"/>
                </a:solidFill>
              </a:rPr>
              <a:t>Strukturelle Ambiguität</a:t>
            </a:r>
          </a:p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de-AT" sz="2800" b="0">
                <a:solidFill>
                  <a:schemeClr val="bg1"/>
                </a:solidFill>
              </a:rPr>
              <a:t>Vagheit</a:t>
            </a:r>
            <a:endParaRPr lang="de-DE" sz="2800">
              <a:solidFill>
                <a:schemeClr val="bg1"/>
              </a:solidFill>
            </a:endParaRPr>
          </a:p>
        </p:txBody>
      </p:sp>
      <p:cxnSp>
        <p:nvCxnSpPr>
          <p:cNvPr id="9" name="Gerade Verbindung 8"/>
          <p:cNvCxnSpPr/>
          <p:nvPr/>
        </p:nvCxnSpPr>
        <p:spPr>
          <a:xfrm>
            <a:off x="762000" y="5486400"/>
            <a:ext cx="77724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26729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66750"/>
          </a:xfrm>
        </p:spPr>
        <p:txBody>
          <a:bodyPr/>
          <a:lstStyle/>
          <a:p>
            <a:r>
              <a:rPr lang="de-AT"/>
              <a:t>Semantisch leere Ausdrücke	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298141"/>
          </a:xfrm>
        </p:spPr>
        <p:txBody>
          <a:bodyPr/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90563" algn="l"/>
                <a:tab pos="747713" algn="l"/>
                <a:tab pos="1084263" algn="l"/>
                <a:tab pos="1090613" algn="l"/>
                <a:tab pos="2976563" algn="l"/>
              </a:tabLst>
            </a:pPr>
            <a:r>
              <a:rPr lang="en-US" dirty="0"/>
              <a:t>WH: E</a:t>
            </a:r>
            <a:r>
              <a:rPr lang="de-AT" dirty="0"/>
              <a:t>s gibt zwei Arten von Ausdrücken </a:t>
            </a:r>
            <a:r>
              <a:rPr lang="de-AT" b="1" dirty="0"/>
              <a:t>ohne Denotation</a:t>
            </a:r>
            <a:r>
              <a:rPr lang="de-AT" i="1" dirty="0"/>
              <a:t>.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90563" algn="l"/>
                <a:tab pos="747713" algn="l"/>
                <a:tab pos="1084263" algn="l"/>
                <a:tab pos="1090613" algn="l"/>
                <a:tab pos="2976563" algn="l"/>
              </a:tabLst>
            </a:pPr>
            <a:r>
              <a:rPr lang="de-AT" dirty="0"/>
              <a:t>Sogenannte</a:t>
            </a:r>
            <a:r>
              <a:rPr lang="de-AT" i="1" dirty="0"/>
              <a:t> </a:t>
            </a:r>
            <a:r>
              <a:rPr lang="de-AT" dirty="0">
                <a:solidFill>
                  <a:srgbClr val="FF0000"/>
                </a:solidFill>
              </a:rPr>
              <a:t>Expletiva</a:t>
            </a:r>
            <a:r>
              <a:rPr lang="de-AT" b="1" i="1" dirty="0"/>
              <a:t> </a:t>
            </a:r>
            <a:r>
              <a:rPr lang="de-AT" dirty="0"/>
              <a:t>sind semantisch leer, aber – zumindest im Deutschen –  syntaktisch obligatorisch (:</a:t>
            </a:r>
          </a:p>
          <a:p>
            <a:pPr>
              <a:spcBef>
                <a:spcPts val="1000"/>
              </a:spcBef>
              <a:tabLst>
                <a:tab pos="690563" algn="l"/>
                <a:tab pos="747713" algn="l"/>
                <a:tab pos="1084263" algn="l"/>
                <a:tab pos="1090613" algn="l"/>
                <a:tab pos="2976563" algn="l"/>
              </a:tabLst>
            </a:pPr>
            <a:r>
              <a:rPr lang="de-AT" dirty="0"/>
              <a:t>(1)	a.	  Gestern gab </a:t>
            </a:r>
            <a:r>
              <a:rPr lang="de-AT" dirty="0">
                <a:solidFill>
                  <a:srgbClr val="FF0000"/>
                </a:solidFill>
              </a:rPr>
              <a:t>es</a:t>
            </a:r>
            <a:r>
              <a:rPr lang="de-AT" dirty="0"/>
              <a:t> ein Problem.</a:t>
            </a:r>
          </a:p>
          <a:p>
            <a:pPr>
              <a:tabLst>
                <a:tab pos="690563" algn="l"/>
                <a:tab pos="747713" algn="l"/>
                <a:tab pos="1084263" algn="l"/>
                <a:tab pos="1090613" algn="l"/>
                <a:tab pos="2976563" algn="l"/>
              </a:tabLst>
            </a:pPr>
            <a:r>
              <a:rPr lang="de-AT" dirty="0"/>
              <a:t>	b.	*Gestern gab ein Problem. </a:t>
            </a:r>
            <a:endParaRPr lang="de-AT" sz="2200" dirty="0"/>
          </a:p>
          <a:p>
            <a:pPr>
              <a:spcBef>
                <a:spcPts val="1200"/>
              </a:spcBef>
              <a:tabLst>
                <a:tab pos="690563" algn="l"/>
                <a:tab pos="747713" algn="l"/>
                <a:tab pos="1084263" algn="l"/>
                <a:tab pos="1090613" algn="l"/>
                <a:tab pos="2976563" algn="l"/>
              </a:tabLst>
            </a:pPr>
            <a:r>
              <a:rPr lang="de-AT" dirty="0"/>
              <a:t>(2)	a.	  G</a:t>
            </a:r>
            <a:r>
              <a:rPr lang="de-DE" dirty="0"/>
              <a:t>estern regnete/schneite/stürmte/donnerte/blitzte </a:t>
            </a:r>
            <a:r>
              <a:rPr lang="de-DE" dirty="0">
                <a:solidFill>
                  <a:srgbClr val="FF0000"/>
                </a:solidFill>
              </a:rPr>
              <a:t>es</a:t>
            </a:r>
            <a:r>
              <a:rPr lang="de-DE" dirty="0"/>
              <a:t>.</a:t>
            </a:r>
            <a:endParaRPr lang="de-DE" dirty="0">
              <a:solidFill>
                <a:srgbClr val="FF0000"/>
              </a:solidFill>
            </a:endParaRPr>
          </a:p>
          <a:p>
            <a:pPr>
              <a:tabLst>
                <a:tab pos="690563" algn="l"/>
                <a:tab pos="747713" algn="l"/>
                <a:tab pos="1084263" algn="l"/>
                <a:tab pos="1090613" algn="l"/>
                <a:tab pos="2976563" algn="l"/>
              </a:tabLst>
            </a:pPr>
            <a:r>
              <a:rPr lang="de-AT" sz="2400" dirty="0"/>
              <a:t>	b.	*G</a:t>
            </a:r>
            <a:r>
              <a:rPr lang="de-DE" sz="2400" dirty="0"/>
              <a:t>estern regnete/schneite/stürmte/donnerte/blitzte.</a:t>
            </a:r>
            <a:endParaRPr lang="en-US" sz="2400" dirty="0"/>
          </a:p>
          <a:p>
            <a:pPr marL="342900" lvl="1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58775" algn="l"/>
                <a:tab pos="1090613" algn="l"/>
                <a:tab pos="1371600" algn="l"/>
              </a:tabLst>
            </a:pPr>
            <a:endParaRPr lang="en-US" sz="2400" dirty="0"/>
          </a:p>
          <a:p>
            <a:pPr marL="342900" lvl="1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58775" algn="l"/>
                <a:tab pos="1090613" algn="l"/>
                <a:tab pos="1371600" algn="l"/>
              </a:tabLst>
            </a:pPr>
            <a:r>
              <a:rPr lang="en-US" sz="2400" dirty="0"/>
              <a:t>Auch die </a:t>
            </a:r>
            <a:r>
              <a:rPr lang="de-DE" sz="2400" dirty="0">
                <a:solidFill>
                  <a:srgbClr val="0066FF"/>
                </a:solidFill>
              </a:rPr>
              <a:t>Kopula</a:t>
            </a:r>
            <a:r>
              <a:rPr lang="de-DE" sz="2400" dirty="0"/>
              <a:t> ist semantisch leer </a:t>
            </a:r>
            <a:r>
              <a:rPr lang="de-DE" sz="2000" dirty="0"/>
              <a:t>(wir ignorieren Tempus)</a:t>
            </a:r>
            <a:r>
              <a:rPr lang="de-DE" sz="2400" dirty="0"/>
              <a:t>:</a:t>
            </a:r>
          </a:p>
          <a:p>
            <a:pPr>
              <a:spcBef>
                <a:spcPts val="180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de-DE" dirty="0"/>
              <a:t>(3)	Julia </a:t>
            </a:r>
            <a:r>
              <a:rPr lang="en-US" dirty="0" err="1">
                <a:solidFill>
                  <a:srgbClr val="0066FF"/>
                </a:solidFill>
              </a:rPr>
              <a:t>ist</a:t>
            </a:r>
            <a:r>
              <a:rPr lang="en-US" dirty="0"/>
              <a:t> [</a:t>
            </a:r>
            <a:r>
              <a:rPr lang="en-US" baseline="-25000" dirty="0"/>
              <a:t>AP </a:t>
            </a:r>
            <a:r>
              <a:rPr lang="de-DE" dirty="0"/>
              <a:t>intelligent].	</a:t>
            </a:r>
          </a:p>
          <a:p>
            <a:pPr>
              <a:spcBef>
                <a:spcPts val="80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de-DE" dirty="0"/>
              <a:t>(4)	Maria </a:t>
            </a:r>
            <a:r>
              <a:rPr lang="de-DE" dirty="0">
                <a:solidFill>
                  <a:srgbClr val="0066FF"/>
                </a:solidFill>
              </a:rPr>
              <a:t>ist </a:t>
            </a:r>
            <a:r>
              <a:rPr lang="en-US" dirty="0"/>
              <a:t>[</a:t>
            </a:r>
            <a:r>
              <a:rPr lang="en-US" baseline="-25000" dirty="0"/>
              <a:t>NP</a:t>
            </a:r>
            <a:r>
              <a:rPr lang="en-US" dirty="0"/>
              <a:t> </a:t>
            </a:r>
            <a:r>
              <a:rPr lang="de-DE" dirty="0"/>
              <a:t>Mathematikerin].</a:t>
            </a:r>
          </a:p>
          <a:p>
            <a:pPr>
              <a:spcBef>
                <a:spcPts val="80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de-DE" dirty="0"/>
              <a:t>(5)	Die Kinder </a:t>
            </a:r>
            <a:r>
              <a:rPr lang="de-DE" dirty="0">
                <a:solidFill>
                  <a:srgbClr val="0066FF"/>
                </a:solidFill>
              </a:rPr>
              <a:t>sind</a:t>
            </a:r>
            <a:r>
              <a:rPr lang="en-US" dirty="0"/>
              <a:t> [</a:t>
            </a:r>
            <a:r>
              <a:rPr lang="en-US" baseline="-25000" dirty="0"/>
              <a:t>PP</a:t>
            </a:r>
            <a:r>
              <a:rPr lang="en-US" dirty="0"/>
              <a:t> </a:t>
            </a:r>
            <a:r>
              <a:rPr lang="de-DE" dirty="0"/>
              <a:t>in Athen].</a:t>
            </a:r>
          </a:p>
          <a:p>
            <a:pPr>
              <a:spcBef>
                <a:spcPts val="0"/>
              </a:spcBef>
            </a:pPr>
            <a:endParaRPr lang="de-A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39103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804F4-7032-AB2B-4C3A-EDCA42E3C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C4848-D5C8-0684-FF18-24C290B53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66750"/>
          </a:xfrm>
        </p:spPr>
        <p:txBody>
          <a:bodyPr/>
          <a:lstStyle/>
          <a:p>
            <a:r>
              <a:rPr lang="de-AT"/>
              <a:t>Ausdrücke mit mehr als einer Bedeutung	</a:t>
            </a:r>
            <a:endParaRPr lang="de-A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FB171-FBCC-340A-6783-B22D6594E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298141"/>
          </a:xfrm>
        </p:spPr>
        <p:txBody>
          <a:bodyPr/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39775" algn="l"/>
                <a:tab pos="1090613" algn="l"/>
                <a:tab pos="1371600" algn="l"/>
              </a:tabLst>
            </a:pPr>
            <a:r>
              <a:rPr lang="de-AT"/>
              <a:t>Es gibt in natürlicher Sprache also Ausdrück mit </a:t>
            </a:r>
            <a:r>
              <a:rPr lang="de-AT" b="1"/>
              <a:t>weniger </a:t>
            </a:r>
            <a:r>
              <a:rPr lang="de-AT"/>
              <a:t>als einer Bedeutung.</a:t>
            </a:r>
            <a:r>
              <a:rPr lang="de-AT" i="1"/>
              <a:t> </a:t>
            </a:r>
          </a:p>
          <a:p>
            <a:pPr>
              <a:spcBef>
                <a:spcPts val="1200"/>
              </a:spcBef>
              <a:tabLst>
                <a:tab pos="739775" algn="l"/>
                <a:tab pos="1090613" algn="l"/>
                <a:tab pos="1371600" algn="l"/>
              </a:tabLst>
            </a:pPr>
            <a:r>
              <a:rPr lang="de-AT" b="1" i="1"/>
              <a:t>Frage</a:t>
            </a:r>
            <a:r>
              <a:rPr lang="de-AT"/>
              <a:t>. Existieren auch Ausdrück mit </a:t>
            </a:r>
            <a:r>
              <a:rPr lang="de-AT" b="1"/>
              <a:t>mehr </a:t>
            </a:r>
            <a:r>
              <a:rPr lang="de-AT"/>
              <a:t>als einer Bedeutung?</a:t>
            </a:r>
            <a:r>
              <a:rPr lang="de-AT" i="1"/>
              <a:t> </a:t>
            </a:r>
          </a:p>
          <a:p>
            <a:pPr>
              <a:spcBef>
                <a:spcPts val="1200"/>
              </a:spcBef>
              <a:tabLst>
                <a:tab pos="739775" algn="l"/>
                <a:tab pos="1090613" algn="l"/>
                <a:tab pos="1371600" algn="l"/>
              </a:tabLst>
            </a:pPr>
            <a:r>
              <a:rPr lang="de-AT" b="1"/>
              <a:t>Antwort</a:t>
            </a:r>
            <a:r>
              <a:rPr lang="de-AT"/>
              <a:t>. </a:t>
            </a:r>
            <a:r>
              <a:rPr lang="de-AT">
                <a:solidFill>
                  <a:srgbClr val="FF0000"/>
                </a:solidFill>
              </a:rPr>
              <a:t>Ja</a:t>
            </a:r>
            <a:r>
              <a:rPr lang="de-AT"/>
              <a:t>! Es gibt sprachliche </a:t>
            </a:r>
            <a:r>
              <a:rPr lang="en-US" sz="2400"/>
              <a:t>Ausdrücke, die auf </a:t>
            </a:r>
            <a:r>
              <a:rPr lang="en-US" sz="2400" b="1"/>
              <a:t>mehr </a:t>
            </a:r>
            <a:r>
              <a:rPr lang="en-US" sz="2400"/>
              <a:t>als eine Art interpreriert werden können.</a:t>
            </a:r>
            <a:endParaRPr lang="el-GR" sz="2400"/>
          </a:p>
          <a:p>
            <a:pPr>
              <a:spcBef>
                <a:spcPts val="1200"/>
              </a:spcBef>
              <a:tabLst>
                <a:tab pos="739775" algn="l"/>
                <a:tab pos="1090613" algn="l"/>
                <a:tab pos="1371600" algn="l"/>
              </a:tabLst>
            </a:pPr>
            <a:r>
              <a:rPr lang="en-US" i="1"/>
              <a:t>Beispiele:</a:t>
            </a:r>
            <a:endParaRPr lang="en-US" sz="2400" i="1"/>
          </a:p>
          <a:p>
            <a:pPr marL="0" lvl="1" indent="0">
              <a:spcBef>
                <a:spcPts val="1200"/>
              </a:spcBef>
              <a:buNone/>
              <a:tabLst>
                <a:tab pos="739775" algn="l"/>
                <a:tab pos="1090613" algn="l"/>
                <a:tab pos="1371600" algn="l"/>
              </a:tabLst>
            </a:pPr>
            <a:r>
              <a:rPr lang="en-US" sz="2400"/>
              <a:t>(1)	Die Bank befand sich in einem Garten.</a:t>
            </a:r>
          </a:p>
          <a:p>
            <a:pPr marL="0" lvl="1" indent="0">
              <a:spcBef>
                <a:spcPts val="400"/>
              </a:spcBef>
              <a:buNone/>
              <a:tabLst>
                <a:tab pos="739775" algn="l"/>
                <a:tab pos="1090613" algn="l"/>
                <a:tab pos="1371600" algn="l"/>
              </a:tabLst>
            </a:pPr>
            <a:r>
              <a:rPr lang="en-US" sz="2400"/>
              <a:t>(2)	Hans und Anna wollten das selbe Buch kaufen.</a:t>
            </a:r>
          </a:p>
          <a:p>
            <a:pPr marL="0" lvl="1" indent="0">
              <a:spcBef>
                <a:spcPts val="400"/>
              </a:spcBef>
              <a:buNone/>
              <a:tabLst>
                <a:tab pos="739775" algn="l"/>
                <a:tab pos="1090613" algn="l"/>
                <a:tab pos="1371600" algn="l"/>
              </a:tabLst>
            </a:pPr>
            <a:r>
              <a:rPr lang="en-US" sz="2400"/>
              <a:t>(3)	Die Künstlerin zeichnete den Baum auf dem Hügel.</a:t>
            </a:r>
          </a:p>
          <a:p>
            <a:pPr marL="0" lvl="1" indent="0">
              <a:spcBef>
                <a:spcPts val="400"/>
              </a:spcBef>
              <a:buNone/>
              <a:tabLst>
                <a:tab pos="739775" algn="l"/>
                <a:tab pos="1090613" algn="l"/>
                <a:tab pos="1371600" algn="l"/>
              </a:tabLst>
            </a:pPr>
            <a:r>
              <a:rPr lang="en-US" sz="2400"/>
              <a:t>(4)	Maria mag junge Katzen und Hunde.</a:t>
            </a:r>
          </a:p>
          <a:p>
            <a:pPr marL="0" lvl="1" indent="0">
              <a:spcBef>
                <a:spcPts val="400"/>
              </a:spcBef>
              <a:buNone/>
              <a:tabLst>
                <a:tab pos="739775" algn="l"/>
                <a:tab pos="1090613" algn="l"/>
                <a:tab pos="1371600" algn="l"/>
              </a:tabLst>
            </a:pPr>
            <a:r>
              <a:rPr lang="en-US" sz="2400"/>
              <a:t>(5)	Einen französischen Roman wollte sie nicht lesen.</a:t>
            </a:r>
          </a:p>
          <a:p>
            <a:pPr marL="0" lvl="1" indent="0">
              <a:spcBef>
                <a:spcPts val="400"/>
              </a:spcBef>
              <a:buNone/>
              <a:tabLst>
                <a:tab pos="739775" algn="l"/>
                <a:tab pos="1090613" algn="l"/>
                <a:tab pos="1371600" algn="l"/>
              </a:tabLst>
            </a:pPr>
            <a:r>
              <a:rPr lang="de-DE" sz="2400">
                <a:solidFill>
                  <a:prstClr val="black"/>
                </a:solidFill>
              </a:rPr>
              <a:t>(6)	Mari</a:t>
            </a:r>
            <a:r>
              <a:rPr lang="de-DE" sz="2400"/>
              <a:t>a weinte nicht, weil sie glücklich war.</a:t>
            </a:r>
            <a:endParaRPr lang="de-DE" sz="2400">
              <a:solidFill>
                <a:srgbClr val="339966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F68409-DBDB-0349-68E5-F10B94F76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B14862-4DB3-F766-5027-B9018D0D6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96304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C8B7A-CD32-5BA6-841F-3C4C5A6D0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F9926-FF95-900F-05E1-ED85A148B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Lexikalische Ambiguität</a:t>
            </a:r>
            <a:endParaRPr lang="de-DE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DE111-33A0-691A-EB8A-3C5770EC9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45820"/>
            <a:ext cx="8229600" cy="5783580"/>
          </a:xfrm>
        </p:spPr>
        <p:txBody>
          <a:bodyPr/>
          <a:lstStyle/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 noProof="0" dirty="0">
                <a:solidFill>
                  <a:prstClr val="black"/>
                </a:solidFill>
              </a:rPr>
              <a:t>Es gibt verschiedene Gründe, warum ein Ausdruck </a:t>
            </a:r>
            <a:r>
              <a:rPr lang="en-US" b="1" dirty="0" err="1"/>
              <a:t>mehr</a:t>
            </a:r>
            <a:r>
              <a:rPr lang="en-US" b="1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dirty="0" err="1"/>
              <a:t>Bedeutung</a:t>
            </a:r>
            <a:r>
              <a:rPr lang="en-US" dirty="0"/>
              <a:t> </a:t>
            </a:r>
            <a:r>
              <a:rPr lang="en-US" dirty="0" err="1"/>
              <a:t>haben</a:t>
            </a:r>
            <a:r>
              <a:rPr lang="en-US" dirty="0"/>
              <a:t> </a:t>
            </a:r>
            <a:r>
              <a:rPr lang="en-US" dirty="0" err="1"/>
              <a:t>kann</a:t>
            </a:r>
            <a:r>
              <a:rPr lang="en-US" dirty="0"/>
              <a:t>.</a:t>
            </a:r>
          </a:p>
          <a:p>
            <a:pPr marL="342900" lvl="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 dirty="0">
                <a:solidFill>
                  <a:prstClr val="black"/>
                </a:solidFill>
              </a:rPr>
              <a:t>Eine erste Quelle ist </a:t>
            </a:r>
            <a:r>
              <a:rPr lang="de-DE" dirty="0">
                <a:solidFill>
                  <a:srgbClr val="FF0000"/>
                </a:solidFill>
              </a:rPr>
              <a:t>lexikalische Ambiguität</a:t>
            </a:r>
            <a:r>
              <a:rPr lang="de-DE" dirty="0"/>
              <a:t>:</a:t>
            </a:r>
            <a:r>
              <a:rPr lang="de-DE" dirty="0">
                <a:solidFill>
                  <a:prstClr val="black"/>
                </a:solidFill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de-AT" dirty="0"/>
              <a:t>(1)		Bank:	Sitzgelegenheit - Geldinstitut	</a:t>
            </a:r>
          </a:p>
          <a:p>
            <a:pPr>
              <a:spcBef>
                <a:spcPts val="600"/>
              </a:spcBef>
            </a:pPr>
            <a:r>
              <a:rPr lang="de-AT" dirty="0"/>
              <a:t>(2)		Leiter:	die Leiter (Werkzeug) - der Leiter (Person) </a:t>
            </a:r>
          </a:p>
          <a:p>
            <a:pPr>
              <a:spcBef>
                <a:spcPts val="600"/>
              </a:spcBef>
            </a:pPr>
            <a:r>
              <a:rPr lang="de-AT" dirty="0"/>
              <a:t>(3)		Schloss:	Gebäude - Vorrichtung zum Schließen einer Tür</a:t>
            </a:r>
          </a:p>
          <a:p>
            <a:pPr>
              <a:spcBef>
                <a:spcPts val="600"/>
              </a:spcBef>
            </a:pPr>
            <a:r>
              <a:rPr lang="de-AT" dirty="0"/>
              <a:t>(4)		</a:t>
            </a:r>
            <a:r>
              <a:rPr lang="de-AT" sz="2400" dirty="0"/>
              <a:t>Ton:	akustisches Signal </a:t>
            </a:r>
            <a:r>
              <a:rPr lang="de-AT" dirty="0"/>
              <a:t>-</a:t>
            </a:r>
            <a:r>
              <a:rPr lang="de-AT" sz="2400" dirty="0"/>
              <a:t> eine Art von Erde</a:t>
            </a:r>
            <a:r>
              <a:rPr lang="de-DE" dirty="0">
                <a:solidFill>
                  <a:prstClr val="black"/>
                </a:solidFill>
              </a:rPr>
              <a:t>.</a:t>
            </a:r>
            <a:endParaRPr lang="el-GR" dirty="0">
              <a:solidFill>
                <a:prstClr val="black"/>
              </a:solidFill>
            </a:endParaRPr>
          </a:p>
          <a:p>
            <a:pPr>
              <a:spcBef>
                <a:spcPts val="600"/>
              </a:spcBef>
            </a:pPr>
            <a:r>
              <a:rPr lang="de-AT" dirty="0"/>
              <a:t>(</a:t>
            </a:r>
            <a:r>
              <a:rPr lang="el-GR" dirty="0"/>
              <a:t>5</a:t>
            </a:r>
            <a:r>
              <a:rPr lang="de-AT" dirty="0"/>
              <a:t>)</a:t>
            </a:r>
            <a:r>
              <a:rPr lang="el-GR" dirty="0"/>
              <a:t>		ποτίκι</a:t>
            </a:r>
            <a:r>
              <a:rPr lang="en-US" dirty="0"/>
              <a:t>:	Maus – Teil von Fleisch – </a:t>
            </a:r>
            <a:r>
              <a:rPr lang="en-US" dirty="0" err="1"/>
              <a:t>Bizeps</a:t>
            </a:r>
            <a:endParaRPr lang="de-DE" dirty="0">
              <a:solidFill>
                <a:prstClr val="black"/>
              </a:solidFill>
            </a:endParaRP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AT" sz="2400" dirty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AT" sz="2400" dirty="0"/>
              <a:t>Die Ambiguität kann durch den </a:t>
            </a:r>
            <a:r>
              <a:rPr lang="de-AT" sz="2400" b="1" dirty="0"/>
              <a:t>Kontext</a:t>
            </a:r>
            <a:r>
              <a:rPr lang="de-AT" sz="2400" dirty="0"/>
              <a:t> aufgelöst werden. 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090613" algn="l"/>
                <a:tab pos="5373688" algn="l"/>
                <a:tab pos="5711825" algn="l"/>
              </a:tabLst>
            </a:pPr>
            <a:r>
              <a:rPr lang="de-AT" dirty="0"/>
              <a:t>(6)		Maria schickte der Bank einen Brief.</a:t>
            </a:r>
            <a:r>
              <a:rPr lang="de-AT" sz="2200" dirty="0"/>
              <a:t>	</a:t>
            </a:r>
            <a:r>
              <a:rPr lang="de-AT" sz="2000" dirty="0"/>
              <a:t>(nur Geldinstitut – s.u.)</a:t>
            </a:r>
          </a:p>
          <a:p>
            <a:pPr>
              <a:spcBef>
                <a:spcPts val="600"/>
              </a:spcBef>
              <a:tabLst>
                <a:tab pos="457200" algn="l"/>
                <a:tab pos="747713" algn="l"/>
                <a:tab pos="1090613" algn="l"/>
                <a:tab pos="5373688" algn="l"/>
                <a:tab pos="5711825" algn="l"/>
              </a:tabLst>
            </a:pPr>
            <a:r>
              <a:rPr lang="de-AT" sz="2400" dirty="0"/>
              <a:t>(7)		Der Einbrecher öffnete das Schloss. 	</a:t>
            </a:r>
            <a:r>
              <a:rPr lang="de-AT" sz="2000" dirty="0"/>
              <a:t>(nur Teil einer Tür)</a:t>
            </a:r>
            <a:endParaRPr lang="de-AT" sz="2400" dirty="0"/>
          </a:p>
          <a:p>
            <a:pPr>
              <a:spcBef>
                <a:spcPts val="600"/>
              </a:spcBef>
              <a:tabLst>
                <a:tab pos="457200" algn="l"/>
                <a:tab pos="747713" algn="l"/>
                <a:tab pos="1090613" algn="l"/>
                <a:tab pos="5373688" algn="l"/>
                <a:tab pos="5711825" algn="l"/>
              </a:tabLst>
            </a:pPr>
            <a:r>
              <a:rPr lang="de-AT" dirty="0"/>
              <a:t>(8)		Wir hörten den Ton.	</a:t>
            </a:r>
            <a:r>
              <a:rPr lang="de-AT" sz="2000" dirty="0"/>
              <a:t>(nur akustisches Signal)</a:t>
            </a:r>
            <a:endParaRPr lang="de-AT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7A96C4-8D1B-9178-BB39-7C519ADC2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57386-F37C-8A43-40FA-C2466A43A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217039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87A29-72CA-307F-D845-CF07DA189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FC029-07B9-8F9C-7970-B81E0C4E6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Lexikalische </a:t>
            </a:r>
            <a:r>
              <a:rPr lang="de-DE" noProof="0"/>
              <a:t>Ambiguität</a:t>
            </a:r>
            <a:endParaRPr lang="de-DE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1A31E-2170-2D88-9AFA-3018299A6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45820"/>
            <a:ext cx="8229600" cy="5783580"/>
          </a:xfrm>
        </p:spPr>
        <p:txBody>
          <a:bodyPr/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400" dirty="0"/>
              <a:t>Die Ambiguität kann durch den </a:t>
            </a:r>
            <a:r>
              <a:rPr lang="de-AT" sz="2400" b="1" dirty="0"/>
              <a:t>Kontext</a:t>
            </a:r>
            <a:r>
              <a:rPr lang="de-AT" sz="2400" dirty="0"/>
              <a:t> aufgelöst werden. 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090613" algn="l"/>
                <a:tab pos="6000750" algn="l"/>
              </a:tabLst>
            </a:pPr>
            <a:r>
              <a:rPr lang="de-AT" dirty="0"/>
              <a:t>(1)		Maria schickte der Bank einen Brief.</a:t>
            </a:r>
            <a:r>
              <a:rPr lang="de-AT" sz="2200" dirty="0"/>
              <a:t>	</a:t>
            </a:r>
            <a:r>
              <a:rPr lang="de-AT" sz="2000" dirty="0"/>
              <a:t>(Geldinstitut)</a:t>
            </a:r>
          </a:p>
          <a:p>
            <a:pPr>
              <a:spcBef>
                <a:spcPts val="400"/>
              </a:spcBef>
              <a:tabLst>
                <a:tab pos="457200" algn="l"/>
                <a:tab pos="747713" algn="l"/>
                <a:tab pos="1090613" algn="l"/>
                <a:tab pos="6000750" algn="l"/>
              </a:tabLst>
            </a:pPr>
            <a:r>
              <a:rPr lang="de-AT" dirty="0"/>
              <a:t>(2)		Der Einbrecher öffnete das Schloss. 	</a:t>
            </a:r>
            <a:r>
              <a:rPr lang="de-AT" sz="2000" dirty="0"/>
              <a:t>(Teil einer Tür)</a:t>
            </a:r>
            <a:endParaRPr lang="de-AT" dirty="0"/>
          </a:p>
          <a:p>
            <a:pPr>
              <a:spcBef>
                <a:spcPts val="400"/>
              </a:spcBef>
              <a:tabLst>
                <a:tab pos="457200" algn="l"/>
                <a:tab pos="747713" algn="l"/>
                <a:tab pos="1090613" algn="l"/>
                <a:tab pos="6000750" algn="l"/>
              </a:tabLst>
            </a:pPr>
            <a:r>
              <a:rPr lang="de-AT" dirty="0"/>
              <a:t>(3)		Wir hörten den Ton.	</a:t>
            </a:r>
            <a:r>
              <a:rPr lang="de-AT" sz="2000" dirty="0"/>
              <a:t>(akustisches Signal)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090613" algn="l"/>
                <a:tab pos="6000750" algn="l"/>
              </a:tabLst>
            </a:pPr>
            <a:r>
              <a:rPr lang="de-AT" dirty="0"/>
              <a:t>Man sagt auch: „der Kontext </a:t>
            </a:r>
            <a:r>
              <a:rPr lang="de-AT" b="1" dirty="0"/>
              <a:t>disambiguiert </a:t>
            </a:r>
            <a:r>
              <a:rPr lang="de-AT" dirty="0"/>
              <a:t>die Bedeutung“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090613" algn="l"/>
                <a:tab pos="6000750" algn="l"/>
              </a:tabLst>
            </a:pPr>
            <a:r>
              <a:rPr lang="de-AT" sz="2400" dirty="0"/>
              <a:t>Disambiguierung ist hier kein sprachliches Phänomen, sondern hängt mit dem </a:t>
            </a:r>
            <a:r>
              <a:rPr lang="de-AT" sz="2400" b="1" dirty="0"/>
              <a:t>Weltwissen</a:t>
            </a:r>
            <a:r>
              <a:rPr lang="de-AT" sz="2400" dirty="0"/>
              <a:t> zusammen – d.h. der Art und Weise, wie wir die Welt verstehen.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090613" algn="l"/>
                <a:tab pos="6000750" algn="l"/>
              </a:tabLst>
            </a:pPr>
            <a:r>
              <a:rPr lang="de-AT" sz="2400" dirty="0"/>
              <a:t>Satz (1) kann auch so wie in (4) verstanden werden: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090613" algn="l"/>
                <a:tab pos="6000750" algn="l"/>
              </a:tabLst>
            </a:pPr>
            <a:r>
              <a:rPr lang="de-AT" dirty="0"/>
              <a:t>(4)		Maria schickte den Brief an ihre Gartenbank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090613" algn="l"/>
                <a:tab pos="6000750" algn="l"/>
              </a:tabLst>
            </a:pPr>
            <a:r>
              <a:rPr lang="de-AT" sz="2400" dirty="0"/>
              <a:t>Aber diese Bedeutung ist sehr unwahrscheinlich – sie ist mit unserem Weltwissen </a:t>
            </a:r>
            <a:r>
              <a:rPr lang="de-AT" u="sng" dirty="0"/>
              <a:t>nicht</a:t>
            </a:r>
            <a:r>
              <a:rPr lang="de-AT" sz="2400" b="1" dirty="0"/>
              <a:t> kompatibel</a:t>
            </a:r>
            <a:r>
              <a:rPr lang="de-AT" sz="2400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132E5D-1492-30CF-7B4A-CCDAA1F31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9E255E-4BDB-1379-5AA0-B7292520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22027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68AB3-A1EA-7E99-68BB-D676749A0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04297-8E43-9967-8308-157E3859F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Lexikalische Ambiguität</a:t>
            </a:r>
            <a:endParaRPr lang="de-DE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0E86A-B6C2-6FDE-4AD3-ADC48B169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45820"/>
            <a:ext cx="8229600" cy="5783580"/>
          </a:xfrm>
        </p:spPr>
        <p:txBody>
          <a:bodyPr/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 dirty="0"/>
              <a:t>Die beiden Bedeutungen von </a:t>
            </a:r>
            <a:r>
              <a:rPr lang="de-DE" i="1" dirty="0"/>
              <a:t>Bank </a:t>
            </a:r>
            <a:r>
              <a:rPr lang="de-DE" dirty="0"/>
              <a:t>sind </a:t>
            </a:r>
            <a:r>
              <a:rPr lang="de-DE" sz="2000" dirty="0"/>
              <a:t>(zumindest für heutige Sprecher – s.u.)</a:t>
            </a:r>
            <a:r>
              <a:rPr lang="de-DE" dirty="0"/>
              <a:t> nicht miteinander verwandt.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 dirty="0"/>
              <a:t>Diese Art von Ambiguität heißt auch </a:t>
            </a:r>
            <a:r>
              <a:rPr lang="de-DE" dirty="0">
                <a:solidFill>
                  <a:srgbClr val="00B050"/>
                </a:solidFill>
              </a:rPr>
              <a:t>Homonymie</a:t>
            </a:r>
            <a:r>
              <a:rPr lang="de-DE" dirty="0">
                <a:solidFill>
                  <a:prstClr val="black"/>
                </a:solidFill>
              </a:rPr>
              <a:t>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endParaRPr lang="de-DE" dirty="0">
              <a:solidFill>
                <a:prstClr val="black"/>
              </a:solidFill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endParaRPr lang="de-DE" dirty="0">
              <a:solidFill>
                <a:prstClr val="black"/>
              </a:solidFill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endParaRPr lang="de-DE" dirty="0">
              <a:solidFill>
                <a:prstClr val="black"/>
              </a:solidFill>
            </a:endParaRP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endParaRPr lang="en-US" dirty="0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en-US" dirty="0"/>
              <a:t>Homophone </a:t>
            </a:r>
            <a:r>
              <a:rPr lang="en-US" dirty="0" err="1"/>
              <a:t>Ausdrücke</a:t>
            </a:r>
            <a:r>
              <a:rPr lang="en-US" dirty="0"/>
              <a:t> </a:t>
            </a:r>
            <a:r>
              <a:rPr lang="en-US" dirty="0" err="1"/>
              <a:t>besitzen</a:t>
            </a:r>
            <a:r>
              <a:rPr lang="en-US" dirty="0"/>
              <a:t> </a:t>
            </a:r>
            <a:r>
              <a:rPr lang="en-US" dirty="0" err="1"/>
              <a:t>unterschiedliche</a:t>
            </a:r>
            <a:r>
              <a:rPr lang="en-US" dirty="0"/>
              <a:t> </a:t>
            </a:r>
            <a:r>
              <a:rPr lang="en-US" dirty="0" err="1"/>
              <a:t>Einträge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b="1" dirty="0" err="1"/>
              <a:t>mentalen</a:t>
            </a:r>
            <a:r>
              <a:rPr lang="en-US" b="1" dirty="0"/>
              <a:t> </a:t>
            </a:r>
            <a:r>
              <a:rPr lang="en-US" b="1" dirty="0" err="1"/>
              <a:t>Lexikon</a:t>
            </a:r>
            <a:r>
              <a:rPr lang="en-US" dirty="0"/>
              <a:t>.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en-US" dirty="0"/>
              <a:t>Es </a:t>
            </a:r>
            <a:r>
              <a:rPr lang="en-US" dirty="0" err="1"/>
              <a:t>gibt</a:t>
            </a:r>
            <a:r>
              <a:rPr lang="en-US" dirty="0"/>
              <a:t> also </a:t>
            </a:r>
            <a:r>
              <a:rPr lang="en-US" dirty="0" err="1"/>
              <a:t>zwei</a:t>
            </a:r>
            <a:r>
              <a:rPr lang="en-US" dirty="0"/>
              <a:t> </a:t>
            </a:r>
            <a:r>
              <a:rPr lang="en-US" dirty="0" err="1"/>
              <a:t>unterschiedliche</a:t>
            </a:r>
            <a:r>
              <a:rPr lang="en-US" dirty="0"/>
              <a:t> </a:t>
            </a:r>
            <a:r>
              <a:rPr lang="en-US" dirty="0" err="1"/>
              <a:t>Wörter</a:t>
            </a:r>
            <a:r>
              <a:rPr lang="en-US" dirty="0"/>
              <a:t> </a:t>
            </a:r>
            <a:r>
              <a:rPr lang="en-US" i="1" dirty="0"/>
              <a:t>Bank</a:t>
            </a:r>
            <a:r>
              <a:rPr lang="en-US" dirty="0"/>
              <a:t>, die </a:t>
            </a:r>
            <a:r>
              <a:rPr lang="en-US" dirty="0" err="1"/>
              <a:t>zufälligerweise</a:t>
            </a:r>
            <a:r>
              <a:rPr lang="en-US" dirty="0"/>
              <a:t> </a:t>
            </a:r>
            <a:r>
              <a:rPr lang="en-US" dirty="0" err="1"/>
              <a:t>gleich</a:t>
            </a:r>
            <a:r>
              <a:rPr lang="en-US" dirty="0"/>
              <a:t> </a:t>
            </a:r>
            <a:r>
              <a:rPr lang="en-US" dirty="0" err="1"/>
              <a:t>klingen</a:t>
            </a:r>
            <a:r>
              <a:rPr lang="en-US" dirty="0"/>
              <a:t>: </a:t>
            </a:r>
          </a:p>
          <a:p>
            <a:pPr>
              <a:spcBef>
                <a:spcPts val="120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en-US" dirty="0"/>
              <a:t>(1)	</a:t>
            </a:r>
            <a:r>
              <a:rPr lang="en-US" dirty="0" err="1"/>
              <a:t>Lexikon</a:t>
            </a:r>
            <a:r>
              <a:rPr lang="en-US" baseline="-25000" dirty="0" err="1"/>
              <a:t>Deutsch</a:t>
            </a:r>
            <a:r>
              <a:rPr lang="en-US" dirty="0"/>
              <a:t> = {… die, </a:t>
            </a:r>
            <a:r>
              <a:rPr lang="en-US" dirty="0" err="1"/>
              <a:t>aber</a:t>
            </a:r>
            <a:r>
              <a:rPr lang="en-US" dirty="0"/>
              <a:t>, </a:t>
            </a:r>
            <a:r>
              <a:rPr lang="en-US" dirty="0" err="1"/>
              <a:t>laufen</a:t>
            </a:r>
            <a:r>
              <a:rPr lang="en-US" dirty="0"/>
              <a:t>, </a:t>
            </a:r>
            <a:r>
              <a:rPr lang="en-US" b="1" dirty="0"/>
              <a:t>Bank</a:t>
            </a:r>
            <a:r>
              <a:rPr lang="en-US" b="1" baseline="-25000" dirty="0"/>
              <a:t>1</a:t>
            </a:r>
            <a:r>
              <a:rPr lang="en-US" dirty="0"/>
              <a:t>, </a:t>
            </a:r>
            <a:r>
              <a:rPr lang="en-US" b="1" dirty="0"/>
              <a:t>Bank</a:t>
            </a:r>
            <a:r>
              <a:rPr lang="en-US" b="1" baseline="-25000" dirty="0"/>
              <a:t>2</a:t>
            </a:r>
            <a:r>
              <a:rPr lang="en-US" dirty="0"/>
              <a:t>, </a:t>
            </a:r>
            <a:r>
              <a:rPr lang="en-US" dirty="0" err="1"/>
              <a:t>über</a:t>
            </a:r>
            <a:r>
              <a:rPr lang="en-US" dirty="0"/>
              <a:t>, ….}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99FE0D-A2EB-CE94-801F-A502E9BB2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014191-EB7E-B1D8-8DAB-075824C3A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4C37D559-D25D-C4A6-4F1C-3C7F040F06F2}"/>
              </a:ext>
            </a:extLst>
          </p:cNvPr>
          <p:cNvSpPr/>
          <p:nvPr/>
        </p:nvSpPr>
        <p:spPr>
          <a:xfrm>
            <a:off x="533401" y="2254390"/>
            <a:ext cx="8305799" cy="1821775"/>
          </a:xfrm>
          <a:prstGeom prst="roundRect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0" algn="ctr">
              <a:spcBef>
                <a:spcPts val="1200"/>
              </a:spcBef>
              <a:tabLst>
                <a:tab pos="457200" algn="l"/>
                <a:tab pos="798513" algn="l"/>
                <a:tab pos="2286000" algn="l"/>
              </a:tabLst>
              <a:defRPr/>
            </a:pPr>
            <a:r>
              <a:rPr lang="de-DE" sz="2400" b="1" dirty="0">
                <a:solidFill>
                  <a:prstClr val="black"/>
                </a:solidFill>
              </a:rPr>
              <a:t>Homonymie</a:t>
            </a:r>
          </a:p>
          <a:p>
            <a:pPr lvl="0">
              <a:spcBef>
                <a:spcPts val="600"/>
              </a:spcBef>
              <a:tabLst>
                <a:tab pos="457200" algn="l"/>
                <a:tab pos="798513" algn="l"/>
                <a:tab pos="2286000" algn="l"/>
              </a:tabLst>
              <a:defRPr/>
            </a:pPr>
            <a:r>
              <a:rPr lang="de-AT" sz="2400" dirty="0">
                <a:solidFill>
                  <a:prstClr val="black"/>
                </a:solidFill>
              </a:rPr>
              <a:t>Zwei Ausdrücke α und β sind </a:t>
            </a:r>
            <a:r>
              <a:rPr lang="de-AT" sz="2400" dirty="0">
                <a:solidFill>
                  <a:srgbClr val="00B050"/>
                </a:solidFill>
              </a:rPr>
              <a:t>homonym</a:t>
            </a:r>
            <a:r>
              <a:rPr lang="de-AT" sz="2400" dirty="0">
                <a:solidFill>
                  <a:prstClr val="black"/>
                </a:solidFill>
              </a:rPr>
              <a:t> =</a:t>
            </a:r>
            <a:r>
              <a:rPr lang="de-AT" dirty="0">
                <a:solidFill>
                  <a:prstClr val="black"/>
                </a:solidFill>
              </a:rPr>
              <a:t>Def </a:t>
            </a:r>
            <a:r>
              <a:rPr lang="de-AT" sz="2400" dirty="0">
                <a:solidFill>
                  <a:prstClr val="black"/>
                </a:solidFill>
              </a:rPr>
              <a:t>α und β besitzen die selbe Form aber unterschiedliche Bedeutungen </a:t>
            </a:r>
            <a:r>
              <a:rPr lang="de-AT" sz="2000" dirty="0">
                <a:solidFill>
                  <a:prstClr val="black"/>
                </a:solidFill>
              </a:rPr>
              <a:t>(und diese Bedeutungen sind nicht miteinander verwandt).</a:t>
            </a:r>
            <a:endParaRPr kumimoji="0" lang="en-US" sz="20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44737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96D2B-FF74-B515-0D61-B6F2E34FB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DF87-BEC5-DD85-0C6A-8058D987E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Lexikalische Ambiguität</a:t>
            </a:r>
            <a:endParaRPr lang="de-DE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1AC62-CECB-7503-A463-91556A2DE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45820"/>
            <a:ext cx="8229600" cy="5783580"/>
          </a:xfrm>
        </p:spPr>
        <p:txBody>
          <a:bodyPr/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>
                <a:solidFill>
                  <a:prstClr val="black"/>
                </a:solidFill>
              </a:rPr>
              <a:t>Weitere Beispiele für Homophonie: </a:t>
            </a:r>
          </a:p>
          <a:p>
            <a:pPr>
              <a:spcBef>
                <a:spcPts val="120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>
                <a:solidFill>
                  <a:prstClr val="black"/>
                </a:solidFill>
              </a:rPr>
              <a:t>(1)	Ball, Decke, Strauß, Rad/Rat, Beeren/Bären, Grad/Grat, 	Fieber/Fiber, …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en-US"/>
              <a:t>Einige homonyme </a:t>
            </a:r>
            <a:r>
              <a:rPr lang="en-US" b="1"/>
              <a:t>Verben</a:t>
            </a:r>
            <a:r>
              <a:rPr lang="en-US"/>
              <a:t>:</a:t>
            </a:r>
          </a:p>
          <a:p>
            <a:pPr>
              <a:spcBef>
                <a:spcPts val="80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en-US"/>
              <a:t>(2) 	a.	dichten:		abdichten – Poesie verfassen</a:t>
            </a:r>
          </a:p>
          <a:p>
            <a:pPr>
              <a:spcBef>
                <a:spcPts val="40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en-US"/>
              <a:t>	b.	[</a:t>
            </a:r>
            <a:r>
              <a:rPr lang="de-DE"/>
              <a:t>ˈleːʁən]:		</a:t>
            </a:r>
            <a:r>
              <a:rPr lang="en-US"/>
              <a:t>lehren – leeren</a:t>
            </a:r>
          </a:p>
          <a:p>
            <a:pPr>
              <a:spcBef>
                <a:spcPts val="40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en-US"/>
              <a:t>	c.	[</a:t>
            </a:r>
            <a:r>
              <a:rPr lang="de-DE"/>
              <a:t>vəʁˈbant]:	verband </a:t>
            </a:r>
            <a:r>
              <a:rPr lang="en-US"/>
              <a:t>– verbannt</a:t>
            </a:r>
          </a:p>
          <a:p>
            <a:pPr>
              <a:spcBef>
                <a:spcPts val="40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/>
              <a:t>	d.	[ˈvɛːʁən]:</a:t>
            </a:r>
            <a:r>
              <a:rPr lang="en-US"/>
              <a:t>		währen (dauern) – wären	</a:t>
            </a:r>
          </a:p>
          <a:p>
            <a:pPr>
              <a:spcBef>
                <a:spcPts val="40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/>
              <a:t>	e.	[ˈʁɛçən]:</a:t>
            </a:r>
            <a:r>
              <a:rPr lang="en-US"/>
              <a:t>		rächen – rechen	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en-US"/>
              <a:t>Homonyme </a:t>
            </a:r>
            <a:r>
              <a:rPr lang="en-US" b="1"/>
              <a:t>Adjektive </a:t>
            </a:r>
            <a:r>
              <a:rPr lang="en-US"/>
              <a:t>sind anscheinend selten</a:t>
            </a:r>
            <a:r>
              <a:rPr lang="en-US" i="1"/>
              <a:t>:</a:t>
            </a:r>
          </a:p>
          <a:p>
            <a:pPr>
              <a:spcBef>
                <a:spcPts val="120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en-US"/>
              <a:t>(3)</a:t>
            </a:r>
            <a:r>
              <a:rPr lang="en-US" i="1"/>
              <a:t>	</a:t>
            </a:r>
            <a:r>
              <a:rPr lang="en-US"/>
              <a:t>a.</a:t>
            </a:r>
            <a:r>
              <a:rPr lang="en-US" i="1"/>
              <a:t>	</a:t>
            </a:r>
            <a:r>
              <a:rPr lang="en-US"/>
              <a:t>leicht:	Das ist leicht zu lesen – geringes Gewicht</a:t>
            </a:r>
          </a:p>
          <a:p>
            <a:pPr>
              <a:spcBef>
                <a:spcPts val="40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en-US"/>
              <a:t>	b.	[psilos]:	</a:t>
            </a:r>
            <a:r>
              <a:rPr lang="el-GR"/>
              <a:t>ψηλός </a:t>
            </a:r>
            <a:r>
              <a:rPr lang="en-US"/>
              <a:t>– </a:t>
            </a:r>
            <a:r>
              <a:rPr lang="el-GR"/>
              <a:t>ψιλός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959ADB-4231-4E44-E375-766B20A5D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CB7368-85B7-5ADE-7963-33A96AE16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15205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0BFB3-B3E9-74BE-71EE-D1B59323E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AABA7-219D-6BCC-07D2-6B5DDAF7B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Lexikalische Ambiguität</a:t>
            </a:r>
            <a:endParaRPr lang="de-DE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7391A-6D95-D9AA-9A29-8089A623C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45820"/>
            <a:ext cx="8229600" cy="5783580"/>
          </a:xfrm>
        </p:spPr>
        <p:txBody>
          <a:bodyPr/>
          <a:lstStyle/>
          <a:p>
            <a:pPr marL="342900" lvl="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 dirty="0">
                <a:solidFill>
                  <a:prstClr val="black"/>
                </a:solidFill>
              </a:rPr>
              <a:t>Neben der </a:t>
            </a:r>
            <a:r>
              <a:rPr lang="de-DE" dirty="0">
                <a:solidFill>
                  <a:srgbClr val="00B050"/>
                </a:solidFill>
              </a:rPr>
              <a:t>Homonymie </a:t>
            </a:r>
            <a:r>
              <a:rPr lang="de-DE" dirty="0">
                <a:solidFill>
                  <a:prstClr val="black"/>
                </a:solidFill>
              </a:rPr>
              <a:t>gibt es eine zweite Art von lexikalischer Ambiguität</a:t>
            </a:r>
            <a:r>
              <a:rPr lang="de-DE" dirty="0"/>
              <a:t>:</a:t>
            </a:r>
            <a:r>
              <a:rPr lang="de-DE" dirty="0">
                <a:solidFill>
                  <a:prstClr val="black"/>
                </a:solidFill>
              </a:rPr>
              <a:t> die </a:t>
            </a:r>
            <a:r>
              <a:rPr lang="de-AT" dirty="0">
                <a:solidFill>
                  <a:schemeClr val="accent1"/>
                </a:solidFill>
              </a:rPr>
              <a:t>Polysemie</a:t>
            </a:r>
            <a:r>
              <a:rPr lang="de-AT" dirty="0"/>
              <a:t>.</a:t>
            </a:r>
          </a:p>
          <a:p>
            <a:pPr marL="342900" lvl="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AT" dirty="0"/>
              <a:t>Bei </a:t>
            </a:r>
            <a:r>
              <a:rPr lang="de-AT" dirty="0">
                <a:solidFill>
                  <a:schemeClr val="accent1"/>
                </a:solidFill>
              </a:rPr>
              <a:t>Polysemie </a:t>
            </a:r>
            <a:r>
              <a:rPr lang="de-AT" dirty="0"/>
              <a:t>sind die Bedeutungen miteinander verwandt: </a:t>
            </a:r>
          </a:p>
          <a:p>
            <a:pPr lvl="0">
              <a:spcBef>
                <a:spcPts val="1200"/>
              </a:spcBef>
              <a:tabLst>
                <a:tab pos="685800" algn="l"/>
                <a:tab pos="1084263" algn="l"/>
                <a:tab pos="194151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AT" dirty="0"/>
              <a:t>(1)	Buch:	Objekt – abstrakter Inhalt</a:t>
            </a:r>
          </a:p>
          <a:p>
            <a:pPr>
              <a:spcBef>
                <a:spcPts val="800"/>
              </a:spcBef>
              <a:tabLst>
                <a:tab pos="685800" algn="l"/>
                <a:tab pos="1084263" algn="l"/>
                <a:tab pos="194151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AT" dirty="0"/>
              <a:t>(2)	Fenster:	Öffnung – physikalisches Objekt – Zeitfenster </a:t>
            </a:r>
          </a:p>
          <a:p>
            <a:pPr>
              <a:spcBef>
                <a:spcPts val="800"/>
              </a:spcBef>
              <a:tabLst>
                <a:tab pos="685800" algn="l"/>
                <a:tab pos="1084263" algn="l"/>
                <a:tab pos="194151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AT" dirty="0"/>
              <a:t>(3)	Huhn: 	Tier – Hühnerfleisch</a:t>
            </a:r>
          </a:p>
          <a:p>
            <a:pPr>
              <a:spcBef>
                <a:spcPts val="800"/>
              </a:spcBef>
              <a:tabLst>
                <a:tab pos="685800" algn="l"/>
                <a:tab pos="1084263" algn="l"/>
                <a:tab pos="194151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AT" dirty="0"/>
              <a:t>(4)	Universität/Schule/Krankenhaus/Kirche/Theater:</a:t>
            </a:r>
            <a:br>
              <a:rPr lang="de-AT" dirty="0"/>
            </a:br>
            <a:r>
              <a:rPr lang="de-AT" dirty="0"/>
              <a:t>			Gebäude – Institution </a:t>
            </a:r>
            <a:r>
              <a:rPr lang="en-US" dirty="0"/>
              <a:t>– </a:t>
            </a:r>
            <a:r>
              <a:rPr lang="en-US" dirty="0" err="1"/>
              <a:t>Personen</a:t>
            </a:r>
            <a:endParaRPr lang="de-A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0A83D4-A2EC-7278-DB38-B4359E220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455413-5915-1C6A-6B32-42907CA8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B4E779EA-EDC6-E91F-21F6-A2FEFC3AED4A}"/>
              </a:ext>
            </a:extLst>
          </p:cNvPr>
          <p:cNvSpPr/>
          <p:nvPr/>
        </p:nvSpPr>
        <p:spPr>
          <a:xfrm>
            <a:off x="536864" y="4486613"/>
            <a:ext cx="8305799" cy="1878528"/>
          </a:xfrm>
          <a:prstGeom prst="roundRect">
            <a:avLst/>
          </a:prstGeom>
          <a:solidFill>
            <a:schemeClr val="accent2">
              <a:lumMod val="40000"/>
              <a:lumOff val="60000"/>
              <a:alpha val="90000"/>
            </a:scheme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0" algn="ctr">
              <a:spcBef>
                <a:spcPts val="1200"/>
              </a:spcBef>
              <a:tabLst>
                <a:tab pos="457200" algn="l"/>
                <a:tab pos="798513" algn="l"/>
                <a:tab pos="2286000" algn="l"/>
              </a:tabLst>
              <a:defRPr/>
            </a:pPr>
            <a:r>
              <a:rPr lang="de-DE" sz="2400" b="1" dirty="0">
                <a:solidFill>
                  <a:prstClr val="black"/>
                </a:solidFill>
              </a:rPr>
              <a:t>Polysemie</a:t>
            </a:r>
          </a:p>
          <a:p>
            <a:pPr lvl="0" algn="ctr">
              <a:spcBef>
                <a:spcPts val="1000"/>
              </a:spcBef>
              <a:tabLst>
                <a:tab pos="457200" algn="l"/>
                <a:tab pos="798513" algn="l"/>
                <a:tab pos="2286000" algn="l"/>
              </a:tabLst>
              <a:defRPr/>
            </a:pPr>
            <a:r>
              <a:rPr lang="de-AT" sz="2400" dirty="0">
                <a:solidFill>
                  <a:prstClr val="black"/>
                </a:solidFill>
              </a:rPr>
              <a:t>Zwei Ausdrücke α und β sind </a:t>
            </a:r>
            <a:r>
              <a:rPr lang="de-AT" sz="2400" dirty="0">
                <a:solidFill>
                  <a:schemeClr val="accent1"/>
                </a:solidFill>
              </a:rPr>
              <a:t>polysem</a:t>
            </a:r>
            <a:r>
              <a:rPr lang="de-AT" sz="2400" dirty="0">
                <a:solidFill>
                  <a:prstClr val="black"/>
                </a:solidFill>
              </a:rPr>
              <a:t> =</a:t>
            </a:r>
            <a:r>
              <a:rPr lang="de-AT" dirty="0">
                <a:solidFill>
                  <a:prstClr val="black"/>
                </a:solidFill>
              </a:rPr>
              <a:t>Def </a:t>
            </a:r>
            <a:r>
              <a:rPr lang="de-AT" sz="2400" dirty="0">
                <a:solidFill>
                  <a:prstClr val="black"/>
                </a:solidFill>
              </a:rPr>
              <a:t>α und β besitzen die selbe Form aber unterschiedliche Bedeutungen </a:t>
            </a:r>
            <a:r>
              <a:rPr lang="de-AT" sz="2400" b="1" dirty="0">
                <a:solidFill>
                  <a:prstClr val="black"/>
                </a:solidFill>
              </a:rPr>
              <a:t>und</a:t>
            </a:r>
            <a:r>
              <a:rPr lang="de-AT" sz="2400" dirty="0">
                <a:solidFill>
                  <a:prstClr val="black"/>
                </a:solidFill>
              </a:rPr>
              <a:t> diese Bedeutungen sind </a:t>
            </a:r>
            <a:r>
              <a:rPr lang="de-AT" sz="2400" b="1" dirty="0">
                <a:solidFill>
                  <a:prstClr val="black"/>
                </a:solidFill>
              </a:rPr>
              <a:t>miteinander verwandt</a:t>
            </a:r>
            <a:r>
              <a:rPr lang="de-AT" sz="2400" dirty="0">
                <a:solidFill>
                  <a:prstClr val="black"/>
                </a:solidFill>
              </a:rPr>
              <a:t> </a:t>
            </a:r>
            <a:r>
              <a:rPr lang="de-AT" sz="2000" dirty="0">
                <a:solidFill>
                  <a:prstClr val="black"/>
                </a:solidFill>
              </a:rPr>
              <a:t>(gemeinsame Wurzel).</a:t>
            </a:r>
            <a:endParaRPr kumimoji="0" lang="en-US" sz="24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98777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ECBD1-5CDF-B80D-F3AF-AC69D47FD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CC7A1-15D5-3E63-A972-21F658BA2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Lexikalische Ambiguität</a:t>
            </a:r>
            <a:endParaRPr lang="de-DE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C6C96-46CF-7FFB-9411-42E067106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45820"/>
            <a:ext cx="8229600" cy="5783580"/>
          </a:xfrm>
        </p:spPr>
        <p:txBody>
          <a:bodyPr/>
          <a:lstStyle/>
          <a:p>
            <a:pPr marL="342900" lvl="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 dirty="0">
                <a:solidFill>
                  <a:prstClr val="black"/>
                </a:solidFill>
              </a:rPr>
              <a:t>Viele Adjektiva sind </a:t>
            </a:r>
            <a:r>
              <a:rPr lang="de-AT" dirty="0">
                <a:solidFill>
                  <a:schemeClr val="accent1"/>
                </a:solidFill>
              </a:rPr>
              <a:t>polysem</a:t>
            </a:r>
            <a:r>
              <a:rPr lang="de-AT" dirty="0"/>
              <a:t>:</a:t>
            </a:r>
          </a:p>
          <a:p>
            <a:pPr lvl="0">
              <a:spcBef>
                <a:spcPts val="1200"/>
              </a:spcBef>
            </a:pPr>
            <a:r>
              <a:rPr lang="de-AT" dirty="0"/>
              <a:t>(1)		Peter ist komisch.		</a:t>
            </a:r>
            <a:r>
              <a:rPr lang="de-AT" sz="2000" dirty="0">
                <a:solidFill>
                  <a:prstClr val="black"/>
                </a:solidFill>
              </a:rPr>
              <a:t>(lustig </a:t>
            </a:r>
            <a:r>
              <a:rPr lang="de-AT" sz="2000" i="1" dirty="0">
                <a:solidFill>
                  <a:prstClr val="black"/>
                </a:solidFill>
              </a:rPr>
              <a:t>oder</a:t>
            </a:r>
            <a:r>
              <a:rPr lang="de-AT" sz="2000" dirty="0">
                <a:solidFill>
                  <a:prstClr val="black"/>
                </a:solidFill>
              </a:rPr>
              <a:t> eigenartig)</a:t>
            </a:r>
            <a:endParaRPr lang="de-AT" dirty="0">
              <a:solidFill>
                <a:prstClr val="black"/>
              </a:solidFill>
            </a:endParaRPr>
          </a:p>
          <a:p>
            <a:pPr>
              <a:spcBef>
                <a:spcPts val="1200"/>
              </a:spcBef>
            </a:pPr>
            <a:r>
              <a:rPr lang="de-AT" dirty="0"/>
              <a:t>(2)		a.	Maria ist gesund.		</a:t>
            </a:r>
            <a:r>
              <a:rPr lang="de-AT" sz="2000" dirty="0"/>
              <a:t>(ohne Krankheit)</a:t>
            </a:r>
            <a:endParaRPr lang="de-AT" dirty="0"/>
          </a:p>
          <a:p>
            <a:r>
              <a:rPr lang="de-AT" dirty="0"/>
              <a:t>		b.	Dieses Essen ist gesund. 	</a:t>
            </a:r>
            <a:r>
              <a:rPr lang="de-AT" sz="2000" dirty="0"/>
              <a:t>(gut für den Körper)</a:t>
            </a:r>
            <a:endParaRPr lang="de-AT" dirty="0"/>
          </a:p>
          <a:p>
            <a:r>
              <a:rPr lang="de-AT" dirty="0"/>
              <a:t>		c.	ein gesunder Gedanke	</a:t>
            </a:r>
            <a:r>
              <a:rPr lang="de-AT" sz="2000" dirty="0"/>
              <a:t>(sinnvoll, konstruktiv)</a:t>
            </a:r>
            <a:endParaRPr lang="de-AT" dirty="0"/>
          </a:p>
          <a:p>
            <a:r>
              <a:rPr lang="de-AT" dirty="0"/>
              <a:t>		d.	gesundes Selbstvertrauen	</a:t>
            </a:r>
            <a:r>
              <a:rPr lang="de-AT" sz="2000" dirty="0"/>
              <a:t>(angemessen)ut für </a:t>
            </a:r>
            <a:endParaRPr lang="de-AT" dirty="0"/>
          </a:p>
          <a:p>
            <a:pPr>
              <a:spcBef>
                <a:spcPts val="1200"/>
              </a:spcBef>
              <a:tabLst>
                <a:tab pos="739775" algn="l"/>
                <a:tab pos="1090613" algn="l"/>
                <a:tab pos="1371600" algn="l"/>
              </a:tabLst>
            </a:pPr>
            <a:r>
              <a:rPr lang="de-AT" dirty="0"/>
              <a:t>(3)	a.	eine starke Person 		</a:t>
            </a:r>
            <a:r>
              <a:rPr lang="de-AT" sz="2000" dirty="0"/>
              <a:t>(kräftig </a:t>
            </a:r>
            <a:r>
              <a:rPr lang="de-AT" sz="2000" i="1" dirty="0"/>
              <a:t>oder </a:t>
            </a:r>
            <a:r>
              <a:rPr lang="de-AT" sz="2000" dirty="0"/>
              <a:t>resilient </a:t>
            </a:r>
            <a:r>
              <a:rPr lang="de-AT" sz="2000" i="1" dirty="0"/>
              <a:t>oder</a:t>
            </a:r>
            <a:r>
              <a:rPr lang="de-AT" sz="2000" dirty="0"/>
              <a:t> dick)</a:t>
            </a:r>
            <a:endParaRPr lang="de-AT" dirty="0"/>
          </a:p>
          <a:p>
            <a:pPr>
              <a:spcBef>
                <a:spcPts val="400"/>
              </a:spcBef>
              <a:tabLst>
                <a:tab pos="739775" algn="l"/>
                <a:tab pos="1090613" algn="l"/>
                <a:tab pos="1371600" algn="l"/>
              </a:tabLst>
            </a:pPr>
            <a:r>
              <a:rPr lang="de-AT" dirty="0"/>
              <a:t>	b.	ein starkes Password		</a:t>
            </a:r>
            <a:r>
              <a:rPr lang="de-AT" sz="2000" dirty="0"/>
              <a:t>(sicher)</a:t>
            </a:r>
            <a:endParaRPr lang="de-AT" dirty="0"/>
          </a:p>
          <a:p>
            <a:pPr>
              <a:spcBef>
                <a:spcPts val="400"/>
              </a:spcBef>
              <a:tabLst>
                <a:tab pos="739775" algn="l"/>
                <a:tab pos="1090613" algn="l"/>
                <a:tab pos="1371600" algn="l"/>
              </a:tabLst>
            </a:pPr>
            <a:r>
              <a:rPr lang="de-AT" dirty="0"/>
              <a:t>	c.	ein starkes Getränk		</a:t>
            </a:r>
            <a:r>
              <a:rPr lang="de-AT" sz="2000" dirty="0"/>
              <a:t>(viel Alkohol)</a:t>
            </a:r>
            <a:endParaRPr lang="de-AT" dirty="0"/>
          </a:p>
          <a:p>
            <a:pPr>
              <a:spcBef>
                <a:spcPts val="400"/>
              </a:spcBef>
              <a:tabLst>
                <a:tab pos="739775" algn="l"/>
                <a:tab pos="1090613" algn="l"/>
                <a:tab pos="1371600" algn="l"/>
              </a:tabLst>
            </a:pPr>
            <a:r>
              <a:rPr lang="de-AT" dirty="0"/>
              <a:t>	d. 	Das ist ein starkes Stück! 	(Idiom; </a:t>
            </a:r>
            <a:r>
              <a:rPr lang="de-AT" sz="2000" dirty="0"/>
              <a:t>oder </a:t>
            </a:r>
            <a:r>
              <a:rPr lang="de-AT" sz="2000" i="1" dirty="0"/>
              <a:t>Phraseologie</a:t>
            </a:r>
            <a:r>
              <a:rPr lang="de-AT" dirty="0"/>
              <a:t>)</a:t>
            </a:r>
          </a:p>
          <a:p>
            <a:pPr>
              <a:spcBef>
                <a:spcPts val="1200"/>
              </a:spcBef>
              <a:tabLst>
                <a:tab pos="739775" algn="l"/>
                <a:tab pos="1090613" algn="l"/>
                <a:tab pos="1371600" algn="l"/>
              </a:tabLst>
            </a:pPr>
            <a:r>
              <a:rPr lang="de-AT" dirty="0"/>
              <a:t>(4)	arm, reich, dumm, lustig, hilfreich, anstrengend, …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4D7C27-3BC3-9834-52A5-4EE9BE197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563946-D4F4-B2AE-2634-6D7DBAC16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03656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C7698-B1C2-D6BA-3A21-F76B133EE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6E42C-6225-0B75-16D0-8DE0E6520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Lexikalische Ambiguität</a:t>
            </a:r>
            <a:endParaRPr lang="de-DE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76445-1BEB-351E-6898-EC8149707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45820"/>
            <a:ext cx="8229600" cy="5783580"/>
          </a:xfrm>
        </p:spPr>
        <p:txBody>
          <a:bodyPr/>
          <a:lstStyle/>
          <a:p>
            <a:pPr marL="342900" lvl="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 dirty="0">
                <a:solidFill>
                  <a:prstClr val="black"/>
                </a:solidFill>
                <a:latin typeface="+mj-lt"/>
              </a:rPr>
              <a:t>Die Unterscheidung zwischen der </a:t>
            </a:r>
            <a:r>
              <a:rPr lang="de-DE" dirty="0">
                <a:solidFill>
                  <a:srgbClr val="00B050"/>
                </a:solidFill>
                <a:latin typeface="+mj-lt"/>
              </a:rPr>
              <a:t>Homonymie </a:t>
            </a:r>
            <a:r>
              <a:rPr lang="de-DE" dirty="0">
                <a:solidFill>
                  <a:prstClr val="black"/>
                </a:solidFill>
                <a:latin typeface="+mj-lt"/>
              </a:rPr>
              <a:t>und </a:t>
            </a:r>
            <a:r>
              <a:rPr lang="de-AT" dirty="0">
                <a:solidFill>
                  <a:schemeClr val="accent1"/>
                </a:solidFill>
                <a:latin typeface="+mj-lt"/>
              </a:rPr>
              <a:t>Polysemie</a:t>
            </a:r>
            <a:r>
              <a:rPr lang="de-AT" dirty="0">
                <a:latin typeface="+mj-lt"/>
              </a:rPr>
              <a:t> ist nicht immer einfach: </a:t>
            </a:r>
          </a:p>
          <a:p>
            <a:pPr>
              <a:spcBef>
                <a:spcPts val="1200"/>
              </a:spcBef>
            </a:pPr>
            <a:r>
              <a:rPr lang="de-AT" dirty="0">
                <a:latin typeface="+mj-lt"/>
              </a:rPr>
              <a:t>(1)		Flügel:	Klavier - Teil eines Vogels - Teil eines Gebäudes</a:t>
            </a:r>
          </a:p>
          <a:p>
            <a:pPr>
              <a:spcBef>
                <a:spcPts val="1200"/>
              </a:spcBef>
            </a:pPr>
            <a:r>
              <a:rPr lang="de-AT" dirty="0">
                <a:latin typeface="+mj-lt"/>
              </a:rPr>
              <a:t>(2)		arm:	ohne Geld – bedauernswert</a:t>
            </a:r>
          </a:p>
          <a:p>
            <a:pPr>
              <a:spcBef>
                <a:spcPts val="1200"/>
              </a:spcBef>
            </a:pPr>
            <a:r>
              <a:rPr lang="de-AT" dirty="0">
                <a:latin typeface="+mj-lt"/>
              </a:rPr>
              <a:t>(3)		alt:	alt an Jahren – gut bekannt (</a:t>
            </a:r>
            <a:r>
              <a:rPr lang="de-AT" i="1" dirty="0">
                <a:latin typeface="+mj-lt"/>
              </a:rPr>
              <a:t>ein alter Freund</a:t>
            </a:r>
            <a:r>
              <a:rPr lang="de-AT" dirty="0">
                <a:latin typeface="+mj-lt"/>
              </a:rPr>
              <a:t>)</a:t>
            </a:r>
          </a:p>
          <a:p>
            <a:pPr marL="342900" lvl="0" indent="-342900">
              <a:spcBef>
                <a:spcPts val="20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AT" dirty="0">
                <a:latin typeface="+mj-lt"/>
              </a:rPr>
              <a:t>Die beiden Bedeutungen von </a:t>
            </a:r>
            <a:r>
              <a:rPr lang="de-AT" i="1" dirty="0">
                <a:latin typeface="+mj-lt"/>
              </a:rPr>
              <a:t>Bank </a:t>
            </a:r>
            <a:r>
              <a:rPr lang="de-AT" dirty="0">
                <a:latin typeface="+mj-lt"/>
              </a:rPr>
              <a:t>und </a:t>
            </a:r>
            <a:r>
              <a:rPr lang="de-AT" i="1" dirty="0">
                <a:latin typeface="+mj-lt"/>
              </a:rPr>
              <a:t>Schloss </a:t>
            </a:r>
            <a:r>
              <a:rPr lang="de-AT" dirty="0">
                <a:latin typeface="+mj-lt"/>
              </a:rPr>
              <a:t>sind z.B. historisch verwandt – aber dies ist heutigen Sprecherinnen nicht bewußt.</a:t>
            </a:r>
          </a:p>
          <a:p>
            <a:pPr marL="342900" lvl="0" indent="-342900">
              <a:spcBef>
                <a:spcPts val="20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 dirty="0">
                <a:solidFill>
                  <a:prstClr val="black"/>
                </a:solidFill>
                <a:latin typeface="+mj-lt"/>
              </a:rPr>
              <a:t>Lexikalische Ambiguität wird durch die Interpretation von </a:t>
            </a:r>
            <a:r>
              <a:rPr lang="de-DE" b="1" dirty="0">
                <a:latin typeface="+mj-lt"/>
              </a:rPr>
              <a:t>Wörtern</a:t>
            </a:r>
            <a:r>
              <a:rPr lang="de-DE" dirty="0">
                <a:solidFill>
                  <a:prstClr val="black"/>
                </a:solidFill>
                <a:latin typeface="+mj-lt"/>
              </a:rPr>
              <a:t>/</a:t>
            </a:r>
            <a:r>
              <a:rPr lang="de-DE" b="1" dirty="0">
                <a:solidFill>
                  <a:prstClr val="black"/>
                </a:solidFill>
                <a:latin typeface="+mj-lt"/>
              </a:rPr>
              <a:t>Morphemen</a:t>
            </a:r>
            <a:r>
              <a:rPr lang="de-DE" dirty="0">
                <a:solidFill>
                  <a:prstClr val="black"/>
                </a:solidFill>
                <a:latin typeface="+mj-lt"/>
              </a:rPr>
              <a:t> ausgelöst. </a:t>
            </a:r>
          </a:p>
          <a:p>
            <a:pPr marL="342900" lvl="0" indent="-342900">
              <a:spcBef>
                <a:spcPts val="20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 dirty="0">
                <a:solidFill>
                  <a:prstClr val="black"/>
                </a:solidFill>
                <a:latin typeface="+mj-lt"/>
              </a:rPr>
              <a:t>Ambiguität kann aber auch entstehen, da ein Ausdruck mehr als eine </a:t>
            </a:r>
            <a:r>
              <a:rPr lang="de-DE" dirty="0">
                <a:solidFill>
                  <a:srgbClr val="FF0000"/>
                </a:solidFill>
                <a:latin typeface="+mj-lt"/>
              </a:rPr>
              <a:t>Strukur</a:t>
            </a:r>
            <a:r>
              <a:rPr lang="de-DE" dirty="0">
                <a:solidFill>
                  <a:prstClr val="black"/>
                </a:solidFill>
                <a:latin typeface="+mj-lt"/>
              </a:rPr>
              <a:t> besitzt.</a:t>
            </a:r>
            <a:endParaRPr lang="de-AT" dirty="0"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358B9E-3DBA-D136-3EF6-68BA36617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4FEFF0-EFDE-6AAE-16C5-22CF4297C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694506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82CD1-3E92-071A-6CEB-CCFC679B0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27982-8631-D598-FC1A-B11487755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Strukturelle Ambiguität</a:t>
            </a:r>
            <a:endParaRPr lang="de-DE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1CAB4-A908-AB38-3CF5-EE426F402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45820"/>
            <a:ext cx="8229600" cy="5783580"/>
          </a:xfrm>
        </p:spPr>
        <p:txBody>
          <a:bodyPr/>
          <a:lstStyle/>
          <a:p>
            <a:pPr marL="342900" lvl="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 dirty="0">
                <a:solidFill>
                  <a:prstClr val="black"/>
                </a:solidFill>
              </a:rPr>
              <a:t>Eine weitere Quelle von Vieldeutigkeit ist </a:t>
            </a:r>
            <a:r>
              <a:rPr lang="de-DE" dirty="0">
                <a:solidFill>
                  <a:srgbClr val="FF0000"/>
                </a:solidFill>
              </a:rPr>
              <a:t>strukturelle Ambiguität</a:t>
            </a:r>
            <a:r>
              <a:rPr lang="de-DE" dirty="0"/>
              <a:t>. </a:t>
            </a:r>
          </a:p>
          <a:p>
            <a:pPr marL="342900" lvl="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 dirty="0">
                <a:solidFill>
                  <a:prstClr val="black"/>
                </a:solidFill>
              </a:rPr>
              <a:t>In den Beispielen (1) – (3) haben alle Wörter nur eine einzige Bedeutung, und dennoch sind die Sätze </a:t>
            </a:r>
            <a:r>
              <a:rPr lang="de-DE" dirty="0">
                <a:solidFill>
                  <a:srgbClr val="FF0000"/>
                </a:solidFill>
              </a:rPr>
              <a:t>ambig</a:t>
            </a:r>
            <a:r>
              <a:rPr lang="de-DE" dirty="0">
                <a:solidFill>
                  <a:prstClr val="black"/>
                </a:solidFill>
              </a:rPr>
              <a:t>:</a:t>
            </a:r>
          </a:p>
          <a:p>
            <a:pPr marL="0" lvl="1" indent="0">
              <a:spcBef>
                <a:spcPts val="1200"/>
              </a:spcBef>
              <a:buNone/>
              <a:tabLst>
                <a:tab pos="739775" algn="l"/>
                <a:tab pos="1090613" algn="l"/>
                <a:tab pos="1371600" algn="l"/>
              </a:tabLst>
            </a:pPr>
            <a:r>
              <a:rPr lang="en-US" sz="2400" dirty="0"/>
              <a:t>(1)	Die </a:t>
            </a:r>
            <a:r>
              <a:rPr lang="en-US" sz="2400" dirty="0" err="1"/>
              <a:t>Künstlerin</a:t>
            </a:r>
            <a:r>
              <a:rPr lang="en-US" sz="2400" dirty="0"/>
              <a:t> </a:t>
            </a:r>
            <a:r>
              <a:rPr lang="en-US" sz="2400" dirty="0" err="1"/>
              <a:t>zeichnete</a:t>
            </a:r>
            <a:r>
              <a:rPr lang="en-US" sz="2400" dirty="0"/>
              <a:t> den Baum auf dem Hügel.</a:t>
            </a:r>
          </a:p>
          <a:p>
            <a:pPr marL="0" lvl="1" indent="0">
              <a:spcBef>
                <a:spcPts val="400"/>
              </a:spcBef>
              <a:buNone/>
              <a:tabLst>
                <a:tab pos="739775" algn="l"/>
                <a:tab pos="1090613" algn="l"/>
                <a:tab pos="1371600" algn="l"/>
              </a:tabLst>
            </a:pPr>
            <a:r>
              <a:rPr lang="en-US" sz="2400" dirty="0"/>
              <a:t>	</a:t>
            </a:r>
            <a:r>
              <a:rPr lang="en-US" sz="2400" i="1" dirty="0"/>
              <a:t>Interpretation A</a:t>
            </a:r>
            <a:r>
              <a:rPr lang="en-US" sz="2400" dirty="0"/>
              <a:t>. Die </a:t>
            </a:r>
            <a:r>
              <a:rPr lang="en-US" sz="2400" dirty="0" err="1"/>
              <a:t>Zeichung</a:t>
            </a:r>
            <a:r>
              <a:rPr lang="en-US" sz="2400" dirty="0"/>
              <a:t> </a:t>
            </a:r>
            <a:r>
              <a:rPr lang="en-US" sz="2400" dirty="0" err="1"/>
              <a:t>entstand</a:t>
            </a:r>
            <a:r>
              <a:rPr lang="en-US" sz="2400" dirty="0"/>
              <a:t> auf dem Hügel. 	</a:t>
            </a:r>
            <a:r>
              <a:rPr lang="en-US" sz="2400" i="1" dirty="0"/>
              <a:t>Interpretation B</a:t>
            </a:r>
            <a:r>
              <a:rPr lang="en-US" sz="2400" dirty="0"/>
              <a:t>. Die </a:t>
            </a:r>
            <a:r>
              <a:rPr lang="en-US" sz="2400" dirty="0" err="1"/>
              <a:t>Künstlerin</a:t>
            </a:r>
            <a:r>
              <a:rPr lang="en-US" sz="2400" dirty="0"/>
              <a:t> war nicht auf dem Hügel.</a:t>
            </a:r>
          </a:p>
          <a:p>
            <a:pPr marL="0" lvl="1" indent="0">
              <a:spcBef>
                <a:spcPts val="1200"/>
              </a:spcBef>
              <a:buNone/>
              <a:tabLst>
                <a:tab pos="739775" algn="l"/>
                <a:tab pos="1090613" algn="l"/>
                <a:tab pos="1371600" algn="l"/>
              </a:tabLst>
            </a:pPr>
            <a:r>
              <a:rPr lang="en-US" sz="2400" dirty="0"/>
              <a:t>(2)	Maria mag </a:t>
            </a:r>
            <a:r>
              <a:rPr lang="en-US" sz="2400" dirty="0" err="1"/>
              <a:t>junge</a:t>
            </a:r>
            <a:r>
              <a:rPr lang="en-US" sz="2400" dirty="0"/>
              <a:t> Katzen und Hunde.</a:t>
            </a:r>
          </a:p>
          <a:p>
            <a:pPr marL="0" lvl="1" indent="0">
              <a:spcBef>
                <a:spcPts val="400"/>
              </a:spcBef>
              <a:buNone/>
              <a:tabLst>
                <a:tab pos="739775" algn="l"/>
                <a:tab pos="1090613" algn="l"/>
                <a:tab pos="1371600" algn="l"/>
                <a:tab pos="2968625" algn="l"/>
              </a:tabLst>
            </a:pPr>
            <a:r>
              <a:rPr lang="en-US" sz="2400" dirty="0"/>
              <a:t>	</a:t>
            </a:r>
            <a:r>
              <a:rPr lang="en-US" sz="2400" i="1" dirty="0"/>
              <a:t> Interpretation A</a:t>
            </a:r>
            <a:r>
              <a:rPr lang="en-US" sz="2400" dirty="0"/>
              <a:t>. Maria mag </a:t>
            </a:r>
            <a:r>
              <a:rPr lang="en-US" sz="2400" dirty="0" err="1"/>
              <a:t>junge</a:t>
            </a:r>
            <a:r>
              <a:rPr lang="en-US" sz="2400" dirty="0"/>
              <a:t> Katzen und </a:t>
            </a:r>
            <a:br>
              <a:rPr lang="en-US" sz="2400" dirty="0"/>
            </a:br>
            <a:r>
              <a:rPr lang="en-US" sz="2400" dirty="0"/>
              <a:t>				Maria mag </a:t>
            </a:r>
            <a:r>
              <a:rPr lang="en-US" sz="2400" dirty="0" err="1"/>
              <a:t>junge</a:t>
            </a:r>
            <a:r>
              <a:rPr lang="en-US" sz="2400" dirty="0"/>
              <a:t> Hunde.</a:t>
            </a:r>
          </a:p>
          <a:p>
            <a:pPr marL="0" lvl="1" indent="0">
              <a:spcBef>
                <a:spcPts val="400"/>
              </a:spcBef>
              <a:buNone/>
              <a:tabLst>
                <a:tab pos="739775" algn="l"/>
                <a:tab pos="1090613" algn="l"/>
                <a:tab pos="1371600" algn="l"/>
                <a:tab pos="2968625" algn="l"/>
              </a:tabLst>
            </a:pPr>
            <a:r>
              <a:rPr lang="en-US" sz="2400" i="1" dirty="0"/>
              <a:t>	Interpretation B</a:t>
            </a:r>
            <a:r>
              <a:rPr lang="en-US" sz="2400" dirty="0"/>
              <a:t>. 	Maria mag </a:t>
            </a:r>
            <a:r>
              <a:rPr lang="en-US" sz="2400" dirty="0" err="1"/>
              <a:t>junge</a:t>
            </a:r>
            <a:r>
              <a:rPr lang="en-US" sz="2400" dirty="0"/>
              <a:t> Katzen und </a:t>
            </a:r>
            <a:br>
              <a:rPr lang="en-US" sz="2400" dirty="0"/>
            </a:br>
            <a:r>
              <a:rPr lang="en-US" sz="2400" dirty="0"/>
              <a:t>				Maria mag Hunde.</a:t>
            </a:r>
          </a:p>
          <a:p>
            <a:pPr marL="0" lvl="1" indent="0">
              <a:spcBef>
                <a:spcPts val="400"/>
              </a:spcBef>
              <a:buNone/>
              <a:tabLst>
                <a:tab pos="739775" algn="l"/>
                <a:tab pos="1090613" algn="l"/>
                <a:tab pos="1371600" algn="l"/>
                <a:tab pos="2968625" algn="l"/>
              </a:tabLst>
            </a:pPr>
            <a:r>
              <a:rPr lang="en-US" sz="2400" dirty="0"/>
              <a:t>(3)	Maria hat den </a:t>
            </a:r>
            <a:r>
              <a:rPr lang="en-US" sz="2400" dirty="0" err="1"/>
              <a:t>Dieb</a:t>
            </a:r>
            <a:r>
              <a:rPr lang="en-US" sz="2400" dirty="0"/>
              <a:t> </a:t>
            </a:r>
            <a:r>
              <a:rPr lang="en-US" sz="2400" dirty="0" err="1"/>
              <a:t>mit</a:t>
            </a:r>
            <a:r>
              <a:rPr lang="en-US" sz="2400" dirty="0"/>
              <a:t> der Pistole </a:t>
            </a:r>
            <a:r>
              <a:rPr lang="en-US" sz="2400" dirty="0" err="1"/>
              <a:t>erschossen</a:t>
            </a:r>
            <a:r>
              <a:rPr lang="en-US" sz="2400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4ED9A9-8823-8DD4-B3FF-91BF239B1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FE857B-FDF9-94B3-1A9F-F2E417277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8087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Strukturelle Ambiguität: Analyse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e-DE" sz="2000" b="1" dirty="0">
                <a:latin typeface="Calibri" panose="020F0502020204030204" pitchFamily="34" charset="0"/>
              </a:rPr>
              <a:t>Interpretation A</a:t>
            </a:r>
            <a:r>
              <a:rPr lang="de-DE" sz="2000" dirty="0">
                <a:latin typeface="Calibri" panose="020F0502020204030204" pitchFamily="34" charset="0"/>
              </a:rPr>
              <a:t>. Maria hat den Dieb erschossen, der die Pistole hatte.</a:t>
            </a:r>
          </a:p>
          <a:p>
            <a:pPr>
              <a:spcBef>
                <a:spcPts val="800"/>
              </a:spcBef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Er sagte,…</a:t>
            </a:r>
            <a:r>
              <a:rPr lang="de-DE" sz="2000" dirty="0"/>
              <a:t>       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CP			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</a:p>
          <a:p>
            <a:pPr>
              <a:spcBef>
                <a:spcPts val="0"/>
              </a:spcBef>
            </a:pPr>
            <a:r>
              <a:rPr lang="de-DE" sz="2000" dirty="0">
                <a:latin typeface="ArborWin" panose="00000400000000000000" pitchFamily="2" charset="0"/>
              </a:rPr>
              <a:t>           </a:t>
            </a:r>
            <a:r>
              <a:rPr lang="de-DE" sz="1800" dirty="0">
                <a:latin typeface="ArborWin" panose="00000400000000000000" pitchFamily="2" charset="0"/>
              </a:rPr>
              <a:t>wo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			(Verb-end-Version) </a:t>
            </a:r>
            <a:endParaRPr lang="de-DE" sz="2000" dirty="0">
              <a:latin typeface="ArborWin" panose="00000400000000000000" pitchFamily="2" charset="0"/>
            </a:endParaRPr>
          </a:p>
          <a:p>
            <a:pPr>
              <a:spcBef>
                <a:spcPts val="0"/>
              </a:spcBef>
            </a:pPr>
            <a:r>
              <a:rPr lang="de-DE" sz="2000" dirty="0"/>
              <a:t>	</a:t>
            </a:r>
            <a:r>
              <a:rPr lang="de-DE" sz="2000" dirty="0">
                <a:latin typeface="Calibri" panose="020F0502020204030204" pitchFamily="34" charset="0"/>
              </a:rPr>
              <a:t>dass		          TP</a:t>
            </a:r>
          </a:p>
          <a:p>
            <a:pPr>
              <a:spcBef>
                <a:spcPts val="0"/>
              </a:spcBef>
            </a:pPr>
            <a:r>
              <a:rPr lang="de-DE" sz="2000" dirty="0">
                <a:latin typeface="ArborWin" panose="00000400000000000000" pitchFamily="2" charset="0"/>
              </a:rPr>
              <a:t>		              </a:t>
            </a:r>
            <a:r>
              <a:rPr lang="de-DE" sz="1800" dirty="0">
                <a:latin typeface="ArborWin" panose="00000400000000000000" pitchFamily="2" charset="0"/>
              </a:rPr>
              <a:t>wo</a:t>
            </a:r>
          </a:p>
          <a:p>
            <a:pPr>
              <a:spcBef>
                <a:spcPts val="0"/>
              </a:spcBef>
            </a:pPr>
            <a:r>
              <a:rPr lang="de-DE" sz="2000" dirty="0"/>
              <a:t>			 </a:t>
            </a:r>
            <a:r>
              <a:rPr lang="de-DE" sz="2000" dirty="0">
                <a:latin typeface="Calibri" panose="020F0502020204030204" pitchFamily="34" charset="0"/>
              </a:rPr>
              <a:t>Maria</a:t>
            </a:r>
            <a:r>
              <a:rPr lang="de-DE" sz="2000" baseline="-25000" dirty="0">
                <a:latin typeface="Calibri" panose="020F0502020204030204" pitchFamily="34" charset="0"/>
              </a:rPr>
              <a:t>2</a:t>
            </a:r>
            <a:r>
              <a:rPr lang="de-DE" sz="2000" dirty="0">
                <a:latin typeface="Calibri" panose="020F0502020204030204" pitchFamily="34" charset="0"/>
              </a:rPr>
              <a:t> 	          T’</a:t>
            </a:r>
          </a:p>
          <a:p>
            <a:pPr>
              <a:spcBef>
                <a:spcPts val="0"/>
              </a:spcBef>
            </a:pPr>
            <a:r>
              <a:rPr lang="de-DE" sz="2000" dirty="0">
                <a:latin typeface="ArborWin" panose="00000400000000000000" pitchFamily="2" charset="0"/>
              </a:rPr>
              <a:t>				       </a:t>
            </a:r>
            <a:r>
              <a:rPr lang="de-DE" sz="1800" dirty="0">
                <a:latin typeface="ArborWin" panose="00000400000000000000" pitchFamily="2" charset="0"/>
              </a:rPr>
              <a:t>	  3</a:t>
            </a:r>
          </a:p>
          <a:p>
            <a:pPr>
              <a:spcBef>
                <a:spcPts val="0"/>
              </a:spcBef>
            </a:pPr>
            <a:r>
              <a:rPr lang="de-DE" sz="2000" dirty="0">
                <a:latin typeface="Calibri" panose="020F0502020204030204" pitchFamily="34" charset="0"/>
              </a:rPr>
              <a:t>				               VP	     T°</a:t>
            </a:r>
          </a:p>
          <a:p>
            <a:pPr>
              <a:spcBef>
                <a:spcPts val="0"/>
              </a:spcBef>
            </a:pPr>
            <a:r>
              <a:rPr lang="de-DE" sz="2000" dirty="0">
                <a:latin typeface="ArborWin" panose="00000400000000000000" pitchFamily="2" charset="0"/>
              </a:rPr>
              <a:t>			         </a:t>
            </a:r>
            <a:r>
              <a:rPr lang="de-DE" sz="1800" dirty="0">
                <a:latin typeface="ArborWin" panose="00000400000000000000" pitchFamily="2" charset="0"/>
              </a:rPr>
              <a:t>qp</a:t>
            </a:r>
          </a:p>
          <a:p>
            <a:pPr>
              <a:spcBef>
                <a:spcPts val="0"/>
              </a:spcBef>
            </a:pPr>
            <a:r>
              <a:rPr lang="de-DE" sz="2000" dirty="0">
                <a:latin typeface="Calibri" panose="020F0502020204030204" pitchFamily="34" charset="0"/>
              </a:rPr>
              <a:t>		              DP	    	     V°</a:t>
            </a:r>
          </a:p>
          <a:p>
            <a:pPr>
              <a:spcBef>
                <a:spcPts val="0"/>
              </a:spcBef>
            </a:pPr>
            <a:r>
              <a:rPr lang="de-DE" sz="2000" dirty="0">
                <a:latin typeface="ArborWin" panose="00000400000000000000" pitchFamily="2" charset="0"/>
              </a:rPr>
              <a:t>	   </a:t>
            </a:r>
            <a:r>
              <a:rPr lang="de-DE" sz="1800" dirty="0">
                <a:latin typeface="ArborWin" panose="00000400000000000000" pitchFamily="2" charset="0"/>
              </a:rPr>
              <a:t>qo		    !</a:t>
            </a:r>
          </a:p>
          <a:p>
            <a:pPr>
              <a:spcBef>
                <a:spcPts val="0"/>
              </a:spcBef>
            </a:pPr>
            <a:r>
              <a:rPr lang="de-DE" sz="2000" dirty="0"/>
              <a:t>	</a:t>
            </a:r>
            <a:r>
              <a:rPr lang="de-DE" sz="2000" dirty="0">
                <a:latin typeface="Calibri" panose="020F0502020204030204" pitchFamily="34" charset="0"/>
              </a:rPr>
              <a:t>D°			           </a:t>
            </a:r>
            <a:r>
              <a:rPr lang="de-DE" sz="2000" dirty="0">
                <a:solidFill>
                  <a:srgbClr val="339966"/>
                </a:solidFill>
                <a:latin typeface="Calibri" panose="020F0502020204030204" pitchFamily="34" charset="0"/>
              </a:rPr>
              <a:t>NP</a:t>
            </a:r>
            <a:r>
              <a:rPr lang="de-DE" sz="2000" dirty="0">
                <a:latin typeface="Calibri" panose="020F0502020204030204" pitchFamily="34" charset="0"/>
              </a:rPr>
              <a:t>             erschossen hat</a:t>
            </a:r>
            <a:r>
              <a:rPr lang="de-DE" sz="2000" baseline="-25000" dirty="0">
                <a:latin typeface="Calibri" panose="020F0502020204030204" pitchFamily="34" charset="0"/>
              </a:rPr>
              <a:t>1</a:t>
            </a:r>
            <a:r>
              <a:rPr lang="de-DE" sz="2000" dirty="0">
                <a:latin typeface="Calibri" panose="020F0502020204030204" pitchFamily="34" charset="0"/>
              </a:rPr>
              <a:t>	</a:t>
            </a:r>
          </a:p>
          <a:p>
            <a:pPr>
              <a:spcBef>
                <a:spcPts val="0"/>
              </a:spcBef>
            </a:pPr>
            <a:r>
              <a:rPr lang="de-DE" sz="2000" dirty="0">
                <a:latin typeface="ArborWin" panose="00000400000000000000" pitchFamily="2" charset="0"/>
              </a:rPr>
              <a:t>	</a:t>
            </a:r>
            <a:r>
              <a:rPr lang="de-DE" sz="1800" dirty="0">
                <a:latin typeface="ArborWin" panose="00000400000000000000" pitchFamily="2" charset="0"/>
              </a:rPr>
              <a:t>!			    ri</a:t>
            </a:r>
            <a:r>
              <a:rPr lang="de-DE" sz="2000" dirty="0">
                <a:latin typeface="Calibri" panose="020F0502020204030204" pitchFamily="34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de-DE" sz="2000" dirty="0">
                <a:latin typeface="Calibri" panose="020F0502020204030204" pitchFamily="34" charset="0"/>
              </a:rPr>
              <a:t>     den	  	 	</a:t>
            </a:r>
            <a:r>
              <a:rPr lang="de-DE" sz="2000" dirty="0">
                <a:solidFill>
                  <a:srgbClr val="339966"/>
                </a:solidFill>
                <a:latin typeface="Calibri" panose="020F0502020204030204" pitchFamily="34" charset="0"/>
              </a:rPr>
              <a:t> NP</a:t>
            </a:r>
            <a:r>
              <a:rPr lang="de-DE" sz="2000" dirty="0">
                <a:latin typeface="Calibri" panose="020F0502020204030204" pitchFamily="34" charset="0"/>
              </a:rPr>
              <a:t>                  </a:t>
            </a:r>
            <a:r>
              <a:rPr lang="de-DE" sz="2000" dirty="0">
                <a:solidFill>
                  <a:srgbClr val="FF0000"/>
                </a:solidFill>
                <a:latin typeface="Calibri" panose="020F0502020204030204" pitchFamily="34" charset="0"/>
              </a:rPr>
              <a:t>PP	</a:t>
            </a:r>
            <a:r>
              <a:rPr lang="de-DE" dirty="0">
                <a:sym typeface="WP IconicSymbolsA" panose="05010101010101010101" pitchFamily="2" charset="2"/>
              </a:rPr>
              <a:t></a:t>
            </a:r>
            <a:r>
              <a:rPr lang="de-DE" sz="2000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de-DE" sz="2000" dirty="0">
                <a:latin typeface="Calibri" panose="020F0502020204030204" pitchFamily="34" charset="0"/>
              </a:rPr>
              <a:t>Modifikator wird an</a:t>
            </a:r>
            <a:r>
              <a:rPr lang="de-DE" sz="2000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de-DE" sz="2000" dirty="0">
                <a:solidFill>
                  <a:srgbClr val="339966"/>
                </a:solidFill>
                <a:latin typeface="Calibri" panose="020F0502020204030204" pitchFamily="34" charset="0"/>
              </a:rPr>
              <a:t>NP </a:t>
            </a:r>
            <a:r>
              <a:rPr lang="de-DE" sz="2000" i="1" dirty="0">
                <a:latin typeface="Calibri" panose="020F0502020204030204" pitchFamily="34" charset="0"/>
              </a:rPr>
              <a:t>adjungiert</a:t>
            </a:r>
            <a:endParaRPr lang="de-DE" sz="2000" dirty="0"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de-DE" sz="2000" dirty="0">
                <a:latin typeface="ArborWin" panose="00000400000000000000" pitchFamily="2" charset="0"/>
              </a:rPr>
              <a:t>	</a:t>
            </a:r>
            <a:r>
              <a:rPr lang="de-DE" sz="1800" dirty="0">
                <a:latin typeface="ArborWin" panose="00000400000000000000" pitchFamily="2" charset="0"/>
              </a:rPr>
              <a:t>			 !  	  3</a:t>
            </a:r>
          </a:p>
          <a:p>
            <a:pPr>
              <a:spcBef>
                <a:spcPts val="0"/>
              </a:spcBef>
            </a:pPr>
            <a:r>
              <a:rPr lang="de-DE" sz="2000" dirty="0">
                <a:latin typeface="Calibri" panose="020F0502020204030204" pitchFamily="34" charset="0"/>
              </a:rPr>
              <a:t>				 N°           P°  	  DP</a:t>
            </a:r>
          </a:p>
          <a:p>
            <a:pPr>
              <a:spcBef>
                <a:spcPts val="0"/>
              </a:spcBef>
            </a:pPr>
            <a:r>
              <a:rPr lang="de-DE" sz="2000" dirty="0"/>
              <a:t>	</a:t>
            </a:r>
            <a:r>
              <a:rPr lang="de-DE" sz="1800" dirty="0"/>
              <a:t>			</a:t>
            </a:r>
            <a:r>
              <a:rPr lang="de-DE" sz="1800" dirty="0">
                <a:latin typeface="ArborWin" panose="00000400000000000000" pitchFamily="2" charset="0"/>
              </a:rPr>
              <a:t> !	!         6</a:t>
            </a:r>
          </a:p>
          <a:p>
            <a:pPr>
              <a:spcBef>
                <a:spcPts val="0"/>
              </a:spcBef>
            </a:pPr>
            <a:r>
              <a:rPr lang="de-DE" sz="1800" dirty="0">
                <a:latin typeface="Calibri" panose="020F0502020204030204" pitchFamily="34" charset="0"/>
              </a:rPr>
              <a:t>	</a:t>
            </a:r>
            <a:r>
              <a:rPr lang="de-DE" sz="2000" dirty="0">
                <a:latin typeface="Calibri" panose="020F0502020204030204" pitchFamily="34" charset="0"/>
              </a:rPr>
              <a:t>		          Dieb          mit      der Pistole	</a:t>
            </a:r>
          </a:p>
          <a:p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6" name="TextBox 5"/>
          <p:cNvSpPr txBox="1"/>
          <p:nvPr/>
        </p:nvSpPr>
        <p:spPr>
          <a:xfrm>
            <a:off x="5011979" y="2184737"/>
            <a:ext cx="42082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/>
              <a:t>Hinweis zur Terminologie</a:t>
            </a:r>
            <a:r>
              <a:rPr lang="en-US" sz="2000"/>
              <a:t>. Die Begriffe </a:t>
            </a:r>
            <a:r>
              <a:rPr lang="en-US" sz="2000" i="1"/>
              <a:t>Interpretation</a:t>
            </a:r>
            <a:r>
              <a:rPr lang="en-US" sz="2000"/>
              <a:t>, </a:t>
            </a:r>
            <a:r>
              <a:rPr lang="en-US" sz="2000" i="1"/>
              <a:t>Lesung</a:t>
            </a:r>
            <a:r>
              <a:rPr lang="en-US" sz="2000"/>
              <a:t> und </a:t>
            </a:r>
            <a:r>
              <a:rPr lang="en-US" sz="2000" i="1"/>
              <a:t>Lesart</a:t>
            </a:r>
            <a:r>
              <a:rPr lang="en-US" sz="2000"/>
              <a:t> werden synonym verwendet.</a:t>
            </a:r>
          </a:p>
        </p:txBody>
      </p:sp>
    </p:spTree>
    <p:extLst>
      <p:ext uri="{BB962C8B-B14F-4D97-AF65-F5344CB8AC3E}">
        <p14:creationId xmlns:p14="http://schemas.microsoft.com/office/powerpoint/2010/main" val="3480863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5846"/>
            <a:ext cx="8229600" cy="672354"/>
          </a:xfrm>
        </p:spPr>
        <p:txBody>
          <a:bodyPr/>
          <a:lstStyle/>
          <a:p>
            <a:r>
              <a:rPr lang="en-US"/>
              <a:t>Strukturelle Ambiguität: Analyse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DGB 40 Schnittstellen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57800"/>
          </a:xfrm>
        </p:spPr>
        <p:txBody>
          <a:bodyPr>
            <a:noAutofit/>
          </a:bodyPr>
          <a:lstStyle/>
          <a:p>
            <a:r>
              <a:rPr lang="de-DE" sz="2200" b="1" dirty="0"/>
              <a:t>Interpretation B</a:t>
            </a:r>
            <a:r>
              <a:rPr lang="de-DE" sz="2200" dirty="0"/>
              <a:t>. Maria hat die Pistole verwendet, um den Dieb zu erschießen.</a:t>
            </a:r>
          </a:p>
          <a:p>
            <a:r>
              <a:rPr lang="en-US" sz="2000" dirty="0">
                <a:latin typeface="Calibri" panose="020F0502020204030204" pitchFamily="34" charset="0"/>
              </a:rPr>
              <a:t>			 CP				(Verb-</a:t>
            </a:r>
            <a:r>
              <a:rPr lang="en-US" sz="2000" dirty="0" err="1">
                <a:latin typeface="Calibri" panose="020F0502020204030204" pitchFamily="34" charset="0"/>
              </a:rPr>
              <a:t>Zweit</a:t>
            </a:r>
            <a:r>
              <a:rPr lang="en-US" sz="2000" dirty="0">
                <a:latin typeface="Calibri" panose="020F0502020204030204" pitchFamily="34" charset="0"/>
              </a:rPr>
              <a:t>-Version)	</a:t>
            </a:r>
          </a:p>
          <a:p>
            <a:r>
              <a:rPr lang="en-US" sz="1800" dirty="0">
                <a:latin typeface="ArborWin" panose="00000400000000000000" pitchFamily="2" charset="0"/>
              </a:rPr>
              <a:t>        wo</a:t>
            </a:r>
            <a:endParaRPr lang="de-DE" sz="1800" dirty="0">
              <a:latin typeface="ArborWin" panose="00000400000000000000" pitchFamily="2" charset="0"/>
            </a:endParaRPr>
          </a:p>
          <a:p>
            <a:r>
              <a:rPr lang="de-DE" sz="1800" dirty="0"/>
              <a:t>     </a:t>
            </a:r>
            <a:r>
              <a:rPr lang="de-DE" sz="2000" dirty="0"/>
              <a:t> </a:t>
            </a:r>
            <a:r>
              <a:rPr lang="de-DE" sz="2000" dirty="0">
                <a:latin typeface="Calibri" panose="020F0502020204030204" pitchFamily="34" charset="0"/>
              </a:rPr>
              <a:t>Maria</a:t>
            </a:r>
            <a:r>
              <a:rPr lang="de-DE" sz="2000" baseline="-25000" dirty="0">
                <a:latin typeface="Calibri" panose="020F0502020204030204" pitchFamily="34" charset="0"/>
              </a:rPr>
              <a:t>2</a:t>
            </a:r>
            <a:r>
              <a:rPr lang="de-DE" sz="2000" dirty="0">
                <a:latin typeface="Calibri" panose="020F0502020204030204" pitchFamily="34" charset="0"/>
              </a:rPr>
              <a:t> 		     C’ </a:t>
            </a:r>
            <a:r>
              <a:rPr lang="de-DE" sz="1800" dirty="0">
                <a:latin typeface="Calibri" panose="020F0502020204030204" pitchFamily="34" charset="0"/>
              </a:rPr>
              <a:t>			</a:t>
            </a:r>
          </a:p>
          <a:p>
            <a:r>
              <a:rPr lang="de-DE" sz="1800" dirty="0"/>
              <a:t> </a:t>
            </a:r>
            <a:r>
              <a:rPr lang="de-DE" sz="1800" dirty="0">
                <a:latin typeface="ArborWin" panose="00000400000000000000" pitchFamily="2" charset="0"/>
              </a:rPr>
              <a:t>		           wo</a:t>
            </a:r>
          </a:p>
          <a:p>
            <a:r>
              <a:rPr lang="de-DE" sz="1800" dirty="0"/>
              <a:t>	</a:t>
            </a:r>
            <a:r>
              <a:rPr lang="de-DE" sz="2000" dirty="0"/>
              <a:t>		</a:t>
            </a:r>
            <a:r>
              <a:rPr lang="de-DE" sz="2000" dirty="0">
                <a:latin typeface="Calibri" panose="020F0502020204030204" pitchFamily="34" charset="0"/>
              </a:rPr>
              <a:t>hat</a:t>
            </a:r>
            <a:r>
              <a:rPr lang="de-DE" sz="2000" baseline="-25000" dirty="0">
                <a:latin typeface="Calibri" panose="020F0502020204030204" pitchFamily="34" charset="0"/>
              </a:rPr>
              <a:t>1</a:t>
            </a:r>
            <a:r>
              <a:rPr lang="de-DE" sz="2000" dirty="0">
                <a:latin typeface="Calibri" panose="020F0502020204030204" pitchFamily="34" charset="0"/>
              </a:rPr>
              <a:t> 	                        TP</a:t>
            </a:r>
          </a:p>
          <a:p>
            <a:r>
              <a:rPr lang="de-DE" sz="2000" dirty="0">
                <a:latin typeface="ArborWin" panose="00000400000000000000" pitchFamily="2" charset="0"/>
              </a:rPr>
              <a:t>	</a:t>
            </a:r>
            <a:r>
              <a:rPr lang="de-DE" sz="1800" dirty="0">
                <a:latin typeface="ArborWin" panose="00000400000000000000" pitchFamily="2" charset="0"/>
              </a:rPr>
              <a:t>			           wu</a:t>
            </a:r>
          </a:p>
          <a:p>
            <a:r>
              <a:rPr lang="de-DE" sz="1800" dirty="0">
                <a:latin typeface="Calibri" panose="020F0502020204030204" pitchFamily="34" charset="0"/>
              </a:rPr>
              <a:t>	</a:t>
            </a:r>
            <a:r>
              <a:rPr lang="de-DE" sz="2000" dirty="0">
                <a:latin typeface="Calibri" panose="020F0502020204030204" pitchFamily="34" charset="0"/>
              </a:rPr>
              <a:t>			          t</a:t>
            </a:r>
            <a:r>
              <a:rPr lang="de-DE" sz="2000" baseline="-25000" dirty="0">
                <a:latin typeface="Calibri" panose="020F0502020204030204" pitchFamily="34" charset="0"/>
              </a:rPr>
              <a:t>2</a:t>
            </a:r>
            <a:r>
              <a:rPr lang="de-DE" sz="2000" dirty="0">
                <a:latin typeface="Calibri" panose="020F0502020204030204" pitchFamily="34" charset="0"/>
              </a:rPr>
              <a:t> 	                 T’</a:t>
            </a:r>
          </a:p>
          <a:p>
            <a:r>
              <a:rPr lang="de-DE" sz="2000" dirty="0">
                <a:latin typeface="ArborWin" panose="00000400000000000000" pitchFamily="2" charset="0"/>
              </a:rPr>
              <a:t>	</a:t>
            </a:r>
            <a:r>
              <a:rPr lang="de-DE" sz="1800" dirty="0">
                <a:latin typeface="ArborWin" panose="00000400000000000000" pitchFamily="2" charset="0"/>
              </a:rPr>
              <a:t>			                qp</a:t>
            </a:r>
          </a:p>
          <a:p>
            <a:r>
              <a:rPr lang="de-DE" sz="1800" dirty="0">
                <a:latin typeface="ArborWin" panose="00000400000000000000" pitchFamily="2" charset="0"/>
              </a:rPr>
              <a:t>	</a:t>
            </a:r>
            <a:r>
              <a:rPr lang="de-DE" sz="2000" dirty="0">
                <a:latin typeface="ArborWin" panose="00000400000000000000" pitchFamily="2" charset="0"/>
              </a:rPr>
              <a:t>	</a:t>
            </a:r>
            <a:r>
              <a:rPr lang="de-DE" sz="2000" dirty="0">
                <a:latin typeface="Calibri" panose="020F0502020204030204" pitchFamily="34" charset="0"/>
              </a:rPr>
              <a:t>		           </a:t>
            </a:r>
            <a:r>
              <a:rPr lang="de-DE" sz="2000" dirty="0">
                <a:solidFill>
                  <a:srgbClr val="339966"/>
                </a:solidFill>
                <a:latin typeface="Calibri" panose="020F0502020204030204" pitchFamily="34" charset="0"/>
              </a:rPr>
              <a:t>VP</a:t>
            </a:r>
            <a:r>
              <a:rPr lang="de-DE" sz="2000" dirty="0">
                <a:latin typeface="Calibri" panose="020F0502020204030204" pitchFamily="34" charset="0"/>
              </a:rPr>
              <a:t>	       	      	   T°	</a:t>
            </a:r>
            <a:endParaRPr lang="de-DE" sz="20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de-DE" sz="2000" dirty="0">
                <a:latin typeface="ArborWin" panose="00000400000000000000" pitchFamily="2" charset="0"/>
              </a:rPr>
              <a:t>	</a:t>
            </a:r>
            <a:r>
              <a:rPr lang="de-DE" sz="1800" dirty="0">
                <a:latin typeface="ArborWin" panose="00000400000000000000" pitchFamily="2" charset="0"/>
              </a:rPr>
              <a:t> 	     </a:t>
            </a:r>
            <a:r>
              <a:rPr lang="el-GR" sz="1800" dirty="0">
                <a:latin typeface="ArborWin" panose="00000400000000000000" pitchFamily="2" charset="0"/>
              </a:rPr>
              <a:t>           </a:t>
            </a:r>
            <a:r>
              <a:rPr lang="en-US" sz="1800" dirty="0">
                <a:latin typeface="ArborWin" panose="00000400000000000000" pitchFamily="2" charset="0"/>
              </a:rPr>
              <a:t>wo	               	   !</a:t>
            </a:r>
          </a:p>
          <a:p>
            <a:r>
              <a:rPr lang="de-DE" sz="1800" dirty="0"/>
              <a:t>	</a:t>
            </a:r>
            <a:r>
              <a:rPr lang="de-DE" sz="2000" dirty="0"/>
              <a:t>     </a:t>
            </a:r>
            <a:r>
              <a:rPr lang="el-GR" sz="2000" dirty="0"/>
              <a:t>		 </a:t>
            </a:r>
            <a:r>
              <a:rPr lang="en-US" sz="2000" dirty="0"/>
              <a:t>      </a:t>
            </a:r>
            <a:r>
              <a:rPr lang="de-DE" sz="2000" dirty="0">
                <a:solidFill>
                  <a:srgbClr val="339966"/>
                </a:solidFill>
                <a:latin typeface="Calibri" panose="020F0502020204030204" pitchFamily="34" charset="0"/>
              </a:rPr>
              <a:t>VP </a:t>
            </a:r>
            <a:r>
              <a:rPr lang="de-DE" sz="2000" dirty="0">
                <a:latin typeface="Calibri" panose="020F0502020204030204" pitchFamily="34" charset="0"/>
              </a:rPr>
              <a:t>	      	         </a:t>
            </a:r>
            <a:r>
              <a:rPr lang="de-DE" sz="2000" dirty="0">
                <a:solidFill>
                  <a:srgbClr val="FF0000"/>
                </a:solidFill>
                <a:latin typeface="Calibri" panose="020F0502020204030204" pitchFamily="34" charset="0"/>
              </a:rPr>
              <a:t>PP		</a:t>
            </a:r>
            <a:r>
              <a:rPr lang="de-DE" sz="2000" dirty="0">
                <a:solidFill>
                  <a:srgbClr val="0066FF"/>
                </a:solidFill>
                <a:latin typeface="Calibri" panose="020F0502020204030204" pitchFamily="34" charset="0"/>
              </a:rPr>
              <a:t>erschossen</a:t>
            </a:r>
            <a:r>
              <a:rPr lang="de-DE" sz="2000" baseline="-25000" dirty="0">
                <a:solidFill>
                  <a:srgbClr val="0066FF"/>
                </a:solidFill>
                <a:latin typeface="Calibri" panose="020F0502020204030204" pitchFamily="34" charset="0"/>
              </a:rPr>
              <a:t>3</a:t>
            </a:r>
            <a:endParaRPr lang="de-DE" sz="2000" dirty="0">
              <a:solidFill>
                <a:srgbClr val="0066FF"/>
              </a:solidFill>
              <a:latin typeface="Calibri" panose="020F0502020204030204" pitchFamily="34" charset="0"/>
            </a:endParaRPr>
          </a:p>
          <a:p>
            <a:r>
              <a:rPr lang="de-DE" sz="2000" dirty="0">
                <a:latin typeface="ArborWin" panose="00000400000000000000" pitchFamily="2" charset="0"/>
              </a:rPr>
              <a:t>	</a:t>
            </a:r>
            <a:r>
              <a:rPr lang="el-GR" sz="1800" dirty="0">
                <a:latin typeface="ArborWin" panose="00000400000000000000" pitchFamily="2" charset="0"/>
              </a:rPr>
              <a:t>		</a:t>
            </a:r>
            <a:r>
              <a:rPr lang="de-DE" sz="1800" dirty="0">
                <a:latin typeface="ArborWin" panose="00000400000000000000" pitchFamily="2" charset="0"/>
              </a:rPr>
              <a:t>3 	   </a:t>
            </a:r>
            <a:r>
              <a:rPr lang="en-US" sz="1800" dirty="0">
                <a:latin typeface="ArborWin" panose="00000400000000000000" pitchFamily="2" charset="0"/>
              </a:rPr>
              <a:t>6</a:t>
            </a:r>
            <a:r>
              <a:rPr lang="de-DE" sz="1800" dirty="0">
                <a:latin typeface="ArborWin" panose="00000400000000000000" pitchFamily="2" charset="0"/>
              </a:rPr>
              <a:t>		 </a:t>
            </a:r>
          </a:p>
          <a:p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	DP		     V°       mit der Pistole	</a:t>
            </a:r>
          </a:p>
          <a:p>
            <a:r>
              <a:rPr lang="de-DE" sz="2000" dirty="0">
                <a:latin typeface="Calibri" panose="020F0502020204030204" pitchFamily="34" charset="0"/>
              </a:rPr>
              <a:t>     </a:t>
            </a:r>
            <a:r>
              <a:rPr lang="de-DE" sz="1800" dirty="0">
                <a:latin typeface="ArborWin" panose="00000400000000000000" pitchFamily="2" charset="0"/>
              </a:rPr>
              <a:t>6             1</a:t>
            </a:r>
            <a:endParaRPr lang="de-DE" sz="1800" dirty="0">
              <a:latin typeface="Calibri" panose="020F0502020204030204" pitchFamily="34" charset="0"/>
            </a:endParaRPr>
          </a:p>
          <a:p>
            <a:r>
              <a:rPr lang="de-DE" sz="1800" dirty="0">
                <a:latin typeface="Calibri" panose="020F0502020204030204" pitchFamily="34" charset="0"/>
              </a:rPr>
              <a:t>     </a:t>
            </a:r>
            <a:r>
              <a:rPr lang="de-DE" sz="2000" dirty="0">
                <a:latin typeface="Calibri" panose="020F0502020204030204" pitchFamily="34" charset="0"/>
              </a:rPr>
              <a:t> den Dieb     	  t</a:t>
            </a:r>
            <a:r>
              <a:rPr lang="de-DE" sz="2000" baseline="-25000" dirty="0">
                <a:latin typeface="Calibri" panose="020F0502020204030204" pitchFamily="34" charset="0"/>
              </a:rPr>
              <a:t>1</a:t>
            </a:r>
            <a:r>
              <a:rPr lang="de-DE" sz="2000" dirty="0">
                <a:latin typeface="Calibri" panose="020F0502020204030204" pitchFamily="34" charset="0"/>
              </a:rPr>
              <a:t>     t</a:t>
            </a:r>
            <a:r>
              <a:rPr lang="de-DE" sz="2000" baseline="-25000" dirty="0">
                <a:latin typeface="Calibri" panose="020F0502020204030204" pitchFamily="34" charset="0"/>
              </a:rPr>
              <a:t>3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334000" y="2209800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2000" i="1"/>
              <a:t>Annahme. </a:t>
            </a:r>
            <a:r>
              <a:rPr lang="en-US" sz="2000"/>
              <a:t>Das </a:t>
            </a:r>
            <a:r>
              <a:rPr lang="en-US" sz="2000">
                <a:solidFill>
                  <a:srgbClr val="0066FF"/>
                </a:solidFill>
              </a:rPr>
              <a:t>Partizip</a:t>
            </a:r>
            <a:r>
              <a:rPr lang="en-US" sz="2000"/>
              <a:t> wird nach T° bewegt (Reihenfolge). </a:t>
            </a:r>
          </a:p>
        </p:txBody>
      </p:sp>
      <p:sp>
        <p:nvSpPr>
          <p:cNvPr id="8" name="TextBox 7"/>
          <p:cNvSpPr txBox="1"/>
          <p:nvPr/>
        </p:nvSpPr>
        <p:spPr>
          <a:xfrm rot="966330">
            <a:off x="4388909" y="5666498"/>
            <a:ext cx="4331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alibri" panose="020F0502020204030204" pitchFamily="34" charset="0"/>
                <a:sym typeface="WP IconicSymbolsA" panose="05010101010101010101" pitchFamily="2" charset="2"/>
              </a:rPr>
              <a:t></a:t>
            </a:r>
            <a:r>
              <a:rPr lang="de-DE" dirty="0">
                <a:latin typeface="Calibri" panose="020F0502020204030204" pitchFamily="34" charset="0"/>
                <a:sym typeface="WP MathA" panose="05010101010101010101" pitchFamily="2" charset="2"/>
              </a:rPr>
              <a:t> Modifikator ist an </a:t>
            </a:r>
            <a:r>
              <a:rPr lang="de-DE" b="1" dirty="0">
                <a:solidFill>
                  <a:srgbClr val="339966"/>
                </a:solidFill>
                <a:latin typeface="Calibri" panose="020F0502020204030204" pitchFamily="34" charset="0"/>
                <a:sym typeface="WP MathA" panose="05010101010101010101" pitchFamily="2" charset="2"/>
              </a:rPr>
              <a:t>VP</a:t>
            </a:r>
            <a:r>
              <a:rPr lang="de-DE" b="1" dirty="0">
                <a:solidFill>
                  <a:srgbClr val="FF0000"/>
                </a:solidFill>
                <a:latin typeface="Calibri" panose="020F0502020204030204" pitchFamily="34" charset="0"/>
                <a:sym typeface="WP MathA" panose="05010101010101010101" pitchFamily="2" charset="2"/>
              </a:rPr>
              <a:t> </a:t>
            </a:r>
            <a:r>
              <a:rPr lang="de-DE" dirty="0">
                <a:latin typeface="Calibri" panose="020F0502020204030204" pitchFamily="34" charset="0"/>
                <a:sym typeface="WP MathA" panose="05010101010101010101" pitchFamily="2" charset="2"/>
              </a:rPr>
              <a:t>adjungiert.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099898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7884E-7534-E438-5985-CC009E2AD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8FEEF-BFB0-5940-A9E9-124687D4F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Strukturelle Ambiguität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33B12-B390-2FED-74D4-89777140A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err="1"/>
              <a:t>Strukturell</a:t>
            </a:r>
            <a:r>
              <a:rPr lang="en-US" dirty="0"/>
              <a:t> </a:t>
            </a:r>
            <a:r>
              <a:rPr lang="en-US" dirty="0" err="1"/>
              <a:t>ambige</a:t>
            </a:r>
            <a:r>
              <a:rPr lang="en-US" dirty="0"/>
              <a:t> </a:t>
            </a:r>
            <a:r>
              <a:rPr lang="en-US" dirty="0" err="1"/>
              <a:t>Ausdrücke</a:t>
            </a:r>
            <a:r>
              <a:rPr lang="en-US" dirty="0"/>
              <a:t> </a:t>
            </a:r>
            <a:r>
              <a:rPr lang="en-US" dirty="0" err="1"/>
              <a:t>können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Veränderung</a:t>
            </a:r>
            <a:r>
              <a:rPr lang="en-US" dirty="0"/>
              <a:t> der Syntax </a:t>
            </a:r>
            <a:r>
              <a:rPr lang="en-US" dirty="0" err="1">
                <a:solidFill>
                  <a:srgbClr val="FF0000"/>
                </a:solidFill>
              </a:rPr>
              <a:t>disambiguiert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/>
              <a:t>werden</a:t>
            </a:r>
            <a:r>
              <a:rPr lang="en-US" dirty="0"/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dirty="0"/>
          </a:p>
          <a:p>
            <a:r>
              <a:rPr lang="en-US" sz="2400" dirty="0"/>
              <a:t>(1)		Maria hat den </a:t>
            </a:r>
            <a:r>
              <a:rPr lang="en-US" sz="2400" dirty="0" err="1"/>
              <a:t>Dieb</a:t>
            </a:r>
            <a:r>
              <a:rPr lang="en-US" sz="2400" dirty="0"/>
              <a:t> </a:t>
            </a:r>
            <a:r>
              <a:rPr lang="en-US" sz="2400" dirty="0" err="1"/>
              <a:t>mit</a:t>
            </a:r>
            <a:r>
              <a:rPr lang="en-US" sz="2400" dirty="0"/>
              <a:t> der Pistole </a:t>
            </a:r>
            <a:r>
              <a:rPr lang="en-US" sz="2400" dirty="0" err="1"/>
              <a:t>erschossen</a:t>
            </a:r>
            <a:r>
              <a:rPr lang="en-US" sz="2400" dirty="0"/>
              <a:t>.	</a:t>
            </a:r>
          </a:p>
          <a:p>
            <a:r>
              <a:rPr lang="de-AT" dirty="0"/>
              <a:t>	</a:t>
            </a:r>
            <a:r>
              <a:rPr lang="en-US" dirty="0">
                <a:latin typeface="Segoe UI Symbol" panose="020B0502040204020203" pitchFamily="34" charset="0"/>
                <a:ea typeface="Segoe UI Symbol" panose="020B0502040204020203" pitchFamily="34" charset="0"/>
              </a:rPr>
              <a:t>✔ </a:t>
            </a:r>
            <a:r>
              <a:rPr lang="de-AT" dirty="0">
                <a:latin typeface="Segoe UI Symbol" panose="020B0502040204020203" pitchFamily="34" charset="0"/>
                <a:ea typeface="Segoe UI Symbol" panose="020B0502040204020203" pitchFamily="34" charset="0"/>
              </a:rPr>
              <a:t>a</a:t>
            </a:r>
            <a:r>
              <a:rPr lang="de-AT" dirty="0"/>
              <a:t>.	</a:t>
            </a:r>
            <a:r>
              <a:rPr lang="de-DE" sz="2400" dirty="0"/>
              <a:t>Maria hat die Pistole verwendet, um den Dieb zu 				erschießen.</a:t>
            </a:r>
          </a:p>
          <a:p>
            <a:r>
              <a:rPr lang="en-US" dirty="0"/>
              <a:t>	</a:t>
            </a:r>
            <a:r>
              <a:rPr lang="en-US" dirty="0">
                <a:latin typeface="Segoe UI Symbol" panose="020B0502040204020203" pitchFamily="34" charset="0"/>
                <a:ea typeface="Segoe UI Symbol" panose="020B0502040204020203" pitchFamily="34" charset="0"/>
              </a:rPr>
              <a:t>✔</a:t>
            </a:r>
            <a:r>
              <a:rPr lang="en-US" dirty="0"/>
              <a:t>	b.	</a:t>
            </a:r>
            <a:r>
              <a:rPr lang="de-AT" dirty="0"/>
              <a:t>Maria hat den Dieb erschossen, der die Pistole hatte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(2)		Mit der Pistole hat Maria den Dieb </a:t>
            </a:r>
            <a:r>
              <a:rPr lang="en-US" sz="2400" dirty="0" err="1"/>
              <a:t>erschossen</a:t>
            </a:r>
            <a:r>
              <a:rPr lang="en-US" sz="2400" dirty="0"/>
              <a:t>.</a:t>
            </a:r>
          </a:p>
          <a:p>
            <a:r>
              <a:rPr lang="de-AT" dirty="0"/>
              <a:t>	</a:t>
            </a:r>
            <a:r>
              <a:rPr lang="en-US" dirty="0">
                <a:latin typeface="Segoe UI Symbol" panose="020B0502040204020203" pitchFamily="34" charset="0"/>
                <a:ea typeface="Segoe UI Symbol" panose="020B0502040204020203" pitchFamily="34" charset="0"/>
              </a:rPr>
              <a:t>✔ </a:t>
            </a:r>
            <a:r>
              <a:rPr lang="de-AT" dirty="0">
                <a:latin typeface="Segoe UI Symbol" panose="020B0502040204020203" pitchFamily="34" charset="0"/>
                <a:ea typeface="Segoe UI Symbol" panose="020B0502040204020203" pitchFamily="34" charset="0"/>
              </a:rPr>
              <a:t>a</a:t>
            </a:r>
            <a:r>
              <a:rPr lang="de-AT" dirty="0"/>
              <a:t>.	</a:t>
            </a:r>
            <a:r>
              <a:rPr lang="de-DE" sz="2400" dirty="0"/>
              <a:t>Maria hat die Pistole verwendet, um den Dieb zu 				erschießen.</a:t>
            </a:r>
          </a:p>
          <a:p>
            <a:r>
              <a:rPr lang="en-US" dirty="0"/>
              <a:t>	</a:t>
            </a:r>
            <a:r>
              <a:rPr lang="en-US" dirty="0">
                <a:latin typeface="Segoe UI Symbol" panose="020B0502040204020203" pitchFamily="34" charset="0"/>
                <a:ea typeface="Segoe UI Symbol" panose="020B0502040204020203" pitchFamily="34" charset="0"/>
              </a:rPr>
              <a:t>✘	</a:t>
            </a:r>
            <a:r>
              <a:rPr lang="en-US" dirty="0"/>
              <a:t>b.	</a:t>
            </a:r>
            <a:r>
              <a:rPr lang="de-AT" dirty="0"/>
              <a:t>Maria hat den Dieb erschossen, der die Pistole hatte</a:t>
            </a:r>
          </a:p>
          <a:p>
            <a:r>
              <a:rPr lang="en-US" dirty="0"/>
              <a:t>	</a:t>
            </a:r>
          </a:p>
          <a:p>
            <a:r>
              <a:rPr lang="en-US" b="1" i="1" dirty="0"/>
              <a:t>Frage</a:t>
            </a:r>
            <a:r>
              <a:rPr lang="en-US" b="1" dirty="0"/>
              <a:t>. </a:t>
            </a:r>
            <a:r>
              <a:rPr lang="en-US" dirty="0" err="1"/>
              <a:t>Warum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(2) nicht </a:t>
            </a:r>
            <a:r>
              <a:rPr lang="en-US" dirty="0" err="1"/>
              <a:t>ambig</a:t>
            </a:r>
            <a:r>
              <a:rPr lang="en-US" dirty="0"/>
              <a:t>? Zeichnen Sie den Baum!</a:t>
            </a:r>
            <a:endParaRPr lang="de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DDC6B-967F-3DD7-7449-1B6F1D76D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F184FC-6EDF-539A-3794-86B16441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02531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Ambiguität</a:t>
            </a:r>
            <a:endParaRPr lang="de-DE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45820"/>
            <a:ext cx="8229600" cy="5783580"/>
          </a:xfrm>
        </p:spPr>
        <p:txBody>
          <a:bodyPr/>
          <a:lstStyle/>
          <a:p>
            <a:pPr marL="342900" lvl="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endParaRPr lang="de-DE" sz="2200" noProof="0">
              <a:solidFill>
                <a:prstClr val="black"/>
              </a:solidFill>
            </a:endParaRPr>
          </a:p>
          <a:p>
            <a:pPr marL="342900" lvl="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endParaRPr lang="de-DE" sz="2200">
              <a:solidFill>
                <a:prstClr val="black"/>
              </a:solidFill>
            </a:endParaRPr>
          </a:p>
          <a:p>
            <a:pPr marL="342900" lvl="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endParaRPr lang="de-DE" sz="2200" noProof="0">
              <a:solidFill>
                <a:prstClr val="black"/>
              </a:solidFill>
            </a:endParaRPr>
          </a:p>
          <a:p>
            <a:pPr marL="342900" lvl="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endParaRPr lang="de-DE" sz="2200">
              <a:solidFill>
                <a:prstClr val="black"/>
              </a:solidFill>
            </a:endParaRPr>
          </a:p>
          <a:p>
            <a:pPr marL="342900" lvl="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endParaRPr lang="de-DE" sz="2200" noProof="0">
              <a:solidFill>
                <a:prstClr val="black"/>
              </a:solidFill>
            </a:endParaRPr>
          </a:p>
          <a:p>
            <a:pPr marL="342900" lvl="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>
                <a:solidFill>
                  <a:prstClr val="black"/>
                </a:solidFill>
              </a:rPr>
              <a:t>Nehmen wir eine Situation s</a:t>
            </a:r>
            <a:r>
              <a:rPr lang="de-DE" baseline="-25000">
                <a:solidFill>
                  <a:prstClr val="black"/>
                </a:solidFill>
              </a:rPr>
              <a:t>3</a:t>
            </a:r>
            <a:r>
              <a:rPr lang="de-DE">
                <a:solidFill>
                  <a:prstClr val="black"/>
                </a:solidFill>
              </a:rPr>
              <a:t> an, in der folgendes gilt:</a:t>
            </a:r>
            <a:br>
              <a:rPr lang="de-DE">
                <a:solidFill>
                  <a:prstClr val="black"/>
                </a:solidFill>
              </a:rPr>
            </a:br>
            <a:br>
              <a:rPr lang="de-DE">
                <a:solidFill>
                  <a:prstClr val="black"/>
                </a:solidFill>
              </a:rPr>
            </a:br>
            <a:endParaRPr lang="de-DE">
              <a:solidFill>
                <a:prstClr val="black"/>
              </a:solidFill>
            </a:endParaRPr>
          </a:p>
          <a:p>
            <a:pPr lvl="0">
              <a:spcBef>
                <a:spcPts val="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>
                <a:solidFill>
                  <a:prstClr val="black"/>
                </a:solidFill>
              </a:rPr>
              <a:t>    Maria mag ihre               ,       , aber nicht ihre </a:t>
            </a:r>
          </a:p>
          <a:p>
            <a:pPr marL="342900" lvl="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endParaRPr lang="de-DE">
              <a:solidFill>
                <a:prstClr val="black"/>
              </a:solidFill>
            </a:endParaRPr>
          </a:p>
          <a:p>
            <a:pPr marL="342900" lvl="0" indent="-342900">
              <a:spcBef>
                <a:spcPts val="1600"/>
              </a:spcBef>
              <a:buFont typeface="Wingdings" panose="05000000000000000000" pitchFamily="2" charset="2"/>
              <a:buChar char="§"/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 noProof="0">
                <a:solidFill>
                  <a:prstClr val="black"/>
                </a:solidFill>
              </a:rPr>
              <a:t>Satz (1) ist in s</a:t>
            </a:r>
            <a:r>
              <a:rPr lang="de-DE" baseline="-25000" noProof="0">
                <a:solidFill>
                  <a:prstClr val="black"/>
                </a:solidFill>
              </a:rPr>
              <a:t>3</a:t>
            </a:r>
            <a:r>
              <a:rPr lang="de-DE" noProof="0">
                <a:solidFill>
                  <a:prstClr val="black"/>
                </a:solidFill>
              </a:rPr>
              <a:t> sowohl </a:t>
            </a:r>
            <a:r>
              <a:rPr lang="de-DE" u="sng" noProof="0">
                <a:solidFill>
                  <a:prstClr val="black"/>
                </a:solidFill>
              </a:rPr>
              <a:t>wahr</a:t>
            </a:r>
            <a:r>
              <a:rPr lang="de-DE" noProof="0">
                <a:solidFill>
                  <a:prstClr val="black"/>
                </a:solidFill>
              </a:rPr>
              <a:t> </a:t>
            </a:r>
            <a:r>
              <a:rPr lang="de-DE" sz="2000" noProof="0">
                <a:solidFill>
                  <a:prstClr val="black"/>
                </a:solidFill>
              </a:rPr>
              <a:t>(Sitzgelegenheit) </a:t>
            </a:r>
            <a:r>
              <a:rPr lang="de-DE" noProof="0">
                <a:solidFill>
                  <a:prstClr val="black"/>
                </a:solidFill>
              </a:rPr>
              <a:t>als auch </a:t>
            </a:r>
            <a:r>
              <a:rPr lang="de-DE" u="sng" noProof="0">
                <a:solidFill>
                  <a:prstClr val="black"/>
                </a:solidFill>
              </a:rPr>
              <a:t>falsch</a:t>
            </a:r>
            <a:r>
              <a:rPr lang="de-DE" noProof="0">
                <a:solidFill>
                  <a:prstClr val="black"/>
                </a:solidFill>
              </a:rPr>
              <a:t> </a:t>
            </a:r>
            <a:r>
              <a:rPr lang="de-DE" sz="2000" noProof="0">
                <a:solidFill>
                  <a:prstClr val="black"/>
                </a:solidFill>
              </a:rPr>
              <a:t>(Geldinstitut)</a:t>
            </a:r>
            <a:r>
              <a:rPr lang="de-DE" noProof="0">
                <a:solidFill>
                  <a:prstClr val="black"/>
                </a:solidFill>
              </a:rPr>
              <a:t>.</a:t>
            </a:r>
          </a:p>
          <a:p>
            <a:pPr lvl="0">
              <a:spcBef>
                <a:spcPts val="120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 noProof="0">
                <a:solidFill>
                  <a:prstClr val="black"/>
                </a:solidFill>
              </a:rPr>
              <a:t>(</a:t>
            </a:r>
            <a:r>
              <a:rPr lang="de-DE" noProof="0" dirty="0">
                <a:solidFill>
                  <a:prstClr val="black"/>
                </a:solidFill>
              </a:rPr>
              <a:t>1)	Maria mag ihre </a:t>
            </a:r>
            <a:r>
              <a:rPr lang="de-DE"/>
              <a:t>Bank</a:t>
            </a:r>
            <a:r>
              <a:rPr lang="de-DE" i="1" noProof="0">
                <a:solidFill>
                  <a:prstClr val="black"/>
                </a:solidFill>
              </a:rPr>
              <a:t>.</a:t>
            </a:r>
            <a:endParaRPr lang="de-DE" noProof="0" dirty="0">
              <a:solidFill>
                <a:prstClr val="black"/>
              </a:solidFill>
            </a:endParaRPr>
          </a:p>
          <a:p>
            <a:pPr lvl="0">
              <a:spcBef>
                <a:spcPts val="120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 noProof="0">
                <a:solidFill>
                  <a:prstClr val="black"/>
                </a:solidFill>
                <a:sym typeface="WP IconicSymbolsA" panose="05010101010101010101" pitchFamily="2" charset="2"/>
              </a:rPr>
              <a:t>	Satz </a:t>
            </a:r>
            <a:r>
              <a:rPr lang="de-DE" noProof="0">
                <a:solidFill>
                  <a:prstClr val="black"/>
                </a:solidFill>
              </a:rPr>
              <a:t>(</a:t>
            </a:r>
            <a:r>
              <a:rPr lang="de-DE" noProof="0" dirty="0">
                <a:solidFill>
                  <a:prstClr val="black"/>
                </a:solidFill>
              </a:rPr>
              <a:t>1) ist daher </a:t>
            </a:r>
            <a:r>
              <a:rPr lang="de-DE" noProof="0" dirty="0">
                <a:solidFill>
                  <a:srgbClr val="FF0000"/>
                </a:solidFill>
              </a:rPr>
              <a:t>ambig</a:t>
            </a:r>
            <a:r>
              <a:rPr lang="de-DE" noProof="0">
                <a:solidFill>
                  <a:prstClr val="black"/>
                </a:solidFill>
              </a:rPr>
              <a:t>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16</a:t>
            </a:fld>
            <a:endParaRPr lang="de-DE" dirty="0"/>
          </a:p>
        </p:txBody>
      </p:sp>
      <p:pic>
        <p:nvPicPr>
          <p:cNvPr id="7" name="Picture 6" descr="J.A.’s Toons | Detective Maxx Zeqster's Creepy Crawly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4" y="3124700"/>
            <a:ext cx="1362076" cy="1218700"/>
          </a:xfrm>
          <a:prstGeom prst="rect">
            <a:avLst/>
          </a:prstGeom>
        </p:spPr>
      </p:pic>
      <p:pic>
        <p:nvPicPr>
          <p:cNvPr id="8" name="Picture 7" descr="bench – Wiktionary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865" y="3248898"/>
            <a:ext cx="1459335" cy="1094502"/>
          </a:xfrm>
          <a:prstGeom prst="rect">
            <a:avLst/>
          </a:prstGeom>
        </p:spPr>
      </p:pic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A55AC852-985E-7B4C-7945-A26548B5C9D7}"/>
              </a:ext>
            </a:extLst>
          </p:cNvPr>
          <p:cNvSpPr/>
          <p:nvPr/>
        </p:nvSpPr>
        <p:spPr>
          <a:xfrm>
            <a:off x="536864" y="915352"/>
            <a:ext cx="8305799" cy="1498283"/>
          </a:xfrm>
          <a:prstGeom prst="roundRect">
            <a:avLst/>
          </a:prstGeom>
          <a:solidFill>
            <a:srgbClr val="FFC000">
              <a:alpha val="90000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0" algn="ctr">
              <a:spcBef>
                <a:spcPts val="1200"/>
              </a:spcBef>
              <a:tabLst>
                <a:tab pos="457200" algn="l"/>
                <a:tab pos="798513" algn="l"/>
                <a:tab pos="2286000" algn="l"/>
              </a:tabLst>
              <a:defRPr/>
            </a:pPr>
            <a:r>
              <a:rPr lang="de-DE" sz="2400" b="1" dirty="0">
                <a:solidFill>
                  <a:prstClr val="black"/>
                </a:solidFill>
              </a:rPr>
              <a:t>Ambiguität</a:t>
            </a:r>
            <a:r>
              <a:rPr lang="de-DE" sz="2400" b="1" i="1" dirty="0">
                <a:solidFill>
                  <a:prstClr val="black"/>
                </a:solidFill>
              </a:rPr>
              <a:t> </a:t>
            </a:r>
          </a:p>
          <a:p>
            <a:pPr lvl="0" algn="ctr">
              <a:spcBef>
                <a:spcPts val="1000"/>
              </a:spcBef>
              <a:tabLst>
                <a:tab pos="457200" algn="l"/>
                <a:tab pos="798513" algn="l"/>
                <a:tab pos="2286000" algn="l"/>
              </a:tabLst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Für jeden Satz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lang="el-GR" sz="2400" dirty="0">
                <a:solidFill>
                  <a:prstClr val="black"/>
                </a:solidFill>
              </a:rPr>
              <a:t>Σ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gilt: </a:t>
            </a:r>
            <a:r>
              <a:rPr lang="el-GR" sz="2400" dirty="0">
                <a:solidFill>
                  <a:prstClr val="black"/>
                </a:solidFill>
              </a:rPr>
              <a:t>Σ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ist </a:t>
            </a:r>
            <a:r>
              <a:rPr kumimoji="0" lang="de-DE" sz="24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ambig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=</a:t>
            </a:r>
            <a:r>
              <a:rPr lang="de-DE" sz="2400" baseline="-25000" dirty="0">
                <a:solidFill>
                  <a:prstClr val="black"/>
                </a:solidFill>
                <a:latin typeface="Calibri"/>
              </a:rPr>
              <a:t>D</a:t>
            </a:r>
            <a:r>
              <a:rPr kumimoji="0" lang="de-DE" sz="2400" b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ef</a:t>
            </a:r>
            <a:r>
              <a:rPr kumimoji="0" lang="de-DE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es gibt mindestens eine Situation </a:t>
            </a:r>
            <a:r>
              <a:rPr lang="de-DE" sz="2400" dirty="0">
                <a:solidFill>
                  <a:prstClr val="black"/>
                </a:solidFill>
                <a:latin typeface="Calibri"/>
              </a:rPr>
              <a:t>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sodaß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Σ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in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 sowohl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wahr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als auch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falsch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ist. </a:t>
            </a:r>
            <a:endParaRPr kumimoji="0" lang="en-US" sz="24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93757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53315-D82D-DDC0-B6BD-F068F0449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Strukturelle Ambiguität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011DE-75BC-47BF-4B43-CC593BC8B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2578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/>
              <a:t>Die selbe Definition erfasst auch strukturelle Ambiguität.</a:t>
            </a:r>
          </a:p>
          <a:p>
            <a:pPr>
              <a:spcBef>
                <a:spcPts val="2000"/>
              </a:spcBef>
            </a:pPr>
            <a:r>
              <a:rPr lang="en-US" b="1"/>
              <a:t>Übung</a:t>
            </a:r>
            <a:r>
              <a:rPr lang="en-US"/>
              <a:t>. Zeigen Sie, dass die folgenden Sätze ambig sind. Wenden Sie den Ambiguitätstest (d.h. die Definition von Ambiguität) an.</a:t>
            </a:r>
          </a:p>
          <a:p>
            <a:pPr marL="0" lvl="1" indent="0">
              <a:spcBef>
                <a:spcPts val="2000"/>
              </a:spcBef>
              <a:buNone/>
              <a:tabLst>
                <a:tab pos="739775" algn="l"/>
                <a:tab pos="1090613" algn="l"/>
                <a:tab pos="1371600" algn="l"/>
              </a:tabLst>
            </a:pPr>
            <a:r>
              <a:rPr lang="en-US" sz="2400"/>
              <a:t>(1)	Einen französischen Roman wollte sie nicht lesen.</a:t>
            </a:r>
          </a:p>
          <a:p>
            <a:pPr marL="0" lvl="1" indent="0">
              <a:spcBef>
                <a:spcPts val="600"/>
              </a:spcBef>
              <a:buNone/>
              <a:tabLst>
                <a:tab pos="739775" algn="l"/>
                <a:tab pos="1090613" algn="l"/>
                <a:tab pos="1371600" algn="l"/>
              </a:tabLst>
            </a:pPr>
            <a:r>
              <a:rPr lang="de-DE" sz="2400">
                <a:solidFill>
                  <a:prstClr val="black"/>
                </a:solidFill>
              </a:rPr>
              <a:t>(2)	Mari</a:t>
            </a:r>
            <a:r>
              <a:rPr lang="de-DE" sz="2400"/>
              <a:t>a weinte nicht, weil sie glücklich war.</a:t>
            </a:r>
          </a:p>
          <a:p>
            <a:pPr>
              <a:spcBef>
                <a:spcPts val="600"/>
              </a:spcBef>
            </a:pPr>
            <a:r>
              <a:rPr lang="de-DE"/>
              <a:t>(3)		Goya malte die Maya nackt.</a:t>
            </a:r>
          </a:p>
          <a:p>
            <a:pPr>
              <a:spcBef>
                <a:spcPts val="600"/>
              </a:spcBef>
            </a:pPr>
            <a:r>
              <a:rPr lang="de-DE"/>
              <a:t>(4)		Wir sahen </a:t>
            </a:r>
            <a:r>
              <a:rPr lang="de-AT"/>
              <a:t>eine Frau mit zwei Kindern mit blonden Haaren.</a:t>
            </a:r>
          </a:p>
          <a:p>
            <a:pPr>
              <a:spcBef>
                <a:spcPts val="600"/>
              </a:spcBef>
            </a:pPr>
            <a:r>
              <a:rPr lang="de-DE"/>
              <a:t>(5)		Ein Junggeselle ist ein Mann, dem zum Glück die Frau fehlt.</a:t>
            </a:r>
          </a:p>
          <a:p>
            <a:pPr>
              <a:spcBef>
                <a:spcPts val="400"/>
              </a:spcBef>
            </a:pPr>
            <a:endParaRPr lang="de-AT"/>
          </a:p>
          <a:p>
            <a:endParaRPr lang="en-US"/>
          </a:p>
          <a:p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0C9286-4600-63B6-69B1-6881D462C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99763-BE50-8BB8-CAA5-E34CB1218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9E52472-9615-6841-9402-CB2EFDD96123}"/>
              </a:ext>
            </a:extLst>
          </p:cNvPr>
          <p:cNvSpPr/>
          <p:nvPr/>
        </p:nvSpPr>
        <p:spPr>
          <a:xfrm>
            <a:off x="457200" y="5098137"/>
            <a:ext cx="8305799" cy="919401"/>
          </a:xfrm>
          <a:prstGeom prst="roundRect">
            <a:avLst/>
          </a:prstGeom>
          <a:solidFill>
            <a:srgbClr val="FFC000">
              <a:alpha val="90000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0" algn="ctr">
              <a:spcBef>
                <a:spcPts val="1200"/>
              </a:spcBef>
              <a:tabLst>
                <a:tab pos="457200" algn="l"/>
                <a:tab pos="798513" algn="l"/>
                <a:tab pos="2286000" algn="l"/>
              </a:tabLst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Für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jeden Satz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lang="el-GR" sz="2400" dirty="0">
                <a:solidFill>
                  <a:prstClr val="black"/>
                </a:solidFill>
              </a:rPr>
              <a:t>Σ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gilt: </a:t>
            </a:r>
            <a:r>
              <a:rPr lang="el-GR" sz="2400" dirty="0">
                <a:solidFill>
                  <a:prstClr val="black"/>
                </a:solidFill>
              </a:rPr>
              <a:t>Σ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ist </a:t>
            </a:r>
            <a:r>
              <a:rPr kumimoji="0" lang="de-DE" sz="24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ambig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=</a:t>
            </a:r>
            <a:r>
              <a:rPr lang="de-DE" sz="2400" baseline="-25000" dirty="0">
                <a:solidFill>
                  <a:prstClr val="black"/>
                </a:solidFill>
                <a:latin typeface="Calibri"/>
              </a:rPr>
              <a:t>D</a:t>
            </a:r>
            <a:r>
              <a:rPr kumimoji="0" lang="de-DE" sz="2400" b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ef</a:t>
            </a:r>
            <a:r>
              <a:rPr kumimoji="0" lang="de-DE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es gibt mindestens eine Situation </a:t>
            </a:r>
            <a:r>
              <a:rPr lang="de-DE" sz="2400" dirty="0">
                <a:solidFill>
                  <a:prstClr val="black"/>
                </a:solidFill>
                <a:latin typeface="Calibri"/>
              </a:rPr>
              <a:t>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sodaß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Σ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in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 sowohl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wahr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als auch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falsch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ist. </a:t>
            </a:r>
            <a:endParaRPr kumimoji="0" lang="en-US" sz="24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34858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E5662-B023-6F18-1D77-0DCA7A25C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Vagheit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1E3AD-5B55-590A-4F3C-62AF28707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>
                <a:cs typeface="Tahoma" pitchFamily="2"/>
              </a:rPr>
              <a:t>Bisher haben wir zwei Phänomene kennen gelernt, die zu mehr als einer Bedeutung führen:</a:t>
            </a:r>
          </a:p>
          <a:p>
            <a:pPr marL="1085850" lvl="1" indent="-342900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DE" sz="2400"/>
              <a:t>Lexikalische Ambiguität (Homonymie oder </a:t>
            </a:r>
            <a:r>
              <a:rPr lang="de-AT" sz="2400"/>
              <a:t>Polysemie)</a:t>
            </a:r>
          </a:p>
          <a:p>
            <a:pPr marL="1085850" lvl="1" indent="-342900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DE" sz="2400"/>
              <a:t>Strukturelle Ambiguität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en-GB"/>
              <a:t>Ambiguität produziert </a:t>
            </a:r>
            <a:r>
              <a:rPr lang="en-GB" b="1"/>
              <a:t>vieldeutige </a:t>
            </a:r>
            <a:r>
              <a:rPr lang="en-GB" sz="2000"/>
              <a:t>(</a:t>
            </a:r>
            <a:r>
              <a:rPr lang="el-GR" sz="2000"/>
              <a:t>πολυσήμαντος)</a:t>
            </a:r>
            <a:r>
              <a:rPr lang="en-US" sz="2000"/>
              <a:t> </a:t>
            </a:r>
            <a:r>
              <a:rPr lang="en-US"/>
              <a:t>Ausdrücke.</a:t>
            </a:r>
            <a:endParaRPr lang="de-DE">
              <a:solidFill>
                <a:srgbClr val="FF0000"/>
              </a:solidFill>
            </a:endParaRP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en-GB">
                <a:cs typeface="Tahoma" pitchFamily="2"/>
              </a:rPr>
              <a:t>Ein weiterer Faktor, der zu </a:t>
            </a:r>
            <a:r>
              <a:rPr lang="en-GB" b="1">
                <a:cs typeface="Tahoma" pitchFamily="2"/>
              </a:rPr>
              <a:t>Vieldeutigkeit </a:t>
            </a:r>
            <a:r>
              <a:rPr lang="en-GB">
                <a:cs typeface="Tahoma" pitchFamily="2"/>
              </a:rPr>
              <a:t>beitragen kann ist die </a:t>
            </a:r>
            <a:r>
              <a:rPr lang="en-GB">
                <a:solidFill>
                  <a:srgbClr val="FF0000"/>
                </a:solidFill>
                <a:cs typeface="Tahoma" pitchFamily="2"/>
              </a:rPr>
              <a:t>Vagheit</a:t>
            </a:r>
            <a:r>
              <a:rPr lang="en-GB"/>
              <a:t>. </a:t>
            </a:r>
          </a:p>
          <a:p>
            <a:pPr>
              <a:spcBef>
                <a:spcPts val="2000"/>
              </a:spcBef>
            </a:pPr>
            <a:r>
              <a:rPr lang="de-DE"/>
              <a:t>(1)		Das Ticket ist </a:t>
            </a:r>
            <a:r>
              <a:rPr lang="de-DE" i="1"/>
              <a:t>teuer</a:t>
            </a:r>
            <a:r>
              <a:rPr lang="de-DE"/>
              <a:t>.</a:t>
            </a:r>
          </a:p>
          <a:p>
            <a:r>
              <a:rPr lang="de-DE" sz="2000"/>
              <a:t>		Wie viel muss ein Ticket kosten, um „teuer“ zu sein?</a:t>
            </a:r>
          </a:p>
          <a:p>
            <a:pPr>
              <a:spcBef>
                <a:spcPts val="1200"/>
              </a:spcBef>
            </a:pPr>
            <a:r>
              <a:rPr lang="de-DE"/>
              <a:t>(2)		Peter ist ein </a:t>
            </a:r>
            <a:r>
              <a:rPr lang="de-DE" i="1"/>
              <a:t>Kind.</a:t>
            </a:r>
          </a:p>
          <a:p>
            <a:r>
              <a:rPr lang="de-DE" sz="2000"/>
              <a:t>		Wie alt muss/kann Peter sein, um als „Kind“ zu gelten?</a:t>
            </a:r>
            <a:endParaRPr lang="de-DE" sz="2000">
              <a:solidFill>
                <a:srgbClr val="FF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BA2918-C22D-DDA5-9BC5-1A2ABF4FC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4CE36F-1E79-7199-51E0-6C5F2DC5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900258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54047-8B0C-1A31-C4F5-AE9D4619B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CE277-EB92-E00D-B271-484BBBF9F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Vagheit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4808A-4A9C-667A-B1EC-CF85467A6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305800" cy="5257800"/>
          </a:xfrm>
        </p:spPr>
        <p:txBody>
          <a:bodyPr/>
          <a:lstStyle/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en-GB" dirty="0">
                <a:cs typeface="Tahoma" pitchFamily="2"/>
              </a:rPr>
              <a:t>Das </a:t>
            </a:r>
            <a:r>
              <a:rPr lang="en-GB" dirty="0" err="1">
                <a:cs typeface="Tahoma" pitchFamily="2"/>
              </a:rPr>
              <a:t>Adjektiv</a:t>
            </a:r>
            <a:r>
              <a:rPr lang="en-GB" dirty="0">
                <a:cs typeface="Tahoma" pitchFamily="2"/>
              </a:rPr>
              <a:t> </a:t>
            </a:r>
            <a:r>
              <a:rPr lang="en-GB" i="1" dirty="0" err="1">
                <a:cs typeface="Tahoma" pitchFamily="2"/>
              </a:rPr>
              <a:t>teuer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cs typeface="Tahoma" pitchFamily="2"/>
              </a:rPr>
              <a:t>ist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solidFill>
                  <a:srgbClr val="FF0000"/>
                </a:solidFill>
                <a:cs typeface="Tahoma" pitchFamily="2"/>
              </a:rPr>
              <a:t>vage</a:t>
            </a:r>
            <a:r>
              <a:rPr lang="en-GB" dirty="0">
                <a:cs typeface="Tahoma" pitchFamily="2"/>
              </a:rPr>
              <a:t>: </a:t>
            </a:r>
          </a:p>
          <a:p>
            <a:pPr>
              <a:spcBef>
                <a:spcPts val="1200"/>
              </a:spcBef>
            </a:pPr>
            <a:r>
              <a:rPr lang="de-DE" dirty="0"/>
              <a:t>(1)		Das Ticket ist </a:t>
            </a:r>
            <a:r>
              <a:rPr lang="de-DE" i="1" dirty="0"/>
              <a:t>teuer</a:t>
            </a:r>
            <a:r>
              <a:rPr lang="de-DE" dirty="0"/>
              <a:t>.</a:t>
            </a:r>
            <a:endParaRPr lang="de-AT" dirty="0">
              <a:solidFill>
                <a:prstClr val="black"/>
              </a:solidFill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dirty="0">
                <a:cs typeface="Tahoma" pitchFamily="2"/>
              </a:rPr>
              <a:t>Satz (1) </a:t>
            </a:r>
            <a:r>
              <a:rPr lang="en-GB" dirty="0" err="1">
                <a:cs typeface="Tahoma" pitchFamily="2"/>
              </a:rPr>
              <a:t>legt</a:t>
            </a:r>
            <a:r>
              <a:rPr lang="en-GB" dirty="0">
                <a:cs typeface="Tahoma" pitchFamily="2"/>
              </a:rPr>
              <a:t> nicht fest, </a:t>
            </a:r>
            <a:r>
              <a:rPr lang="en-GB" dirty="0" err="1">
                <a:cs typeface="Tahoma" pitchFamily="2"/>
              </a:rPr>
              <a:t>wie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cs typeface="Tahoma" pitchFamily="2"/>
              </a:rPr>
              <a:t>viel</a:t>
            </a:r>
            <a:r>
              <a:rPr lang="en-GB" dirty="0">
                <a:cs typeface="Tahoma" pitchFamily="2"/>
              </a:rPr>
              <a:t> das Ticket </a:t>
            </a:r>
            <a:r>
              <a:rPr lang="en-GB" dirty="0" err="1">
                <a:cs typeface="Tahoma" pitchFamily="2"/>
              </a:rPr>
              <a:t>genau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cs typeface="Tahoma" pitchFamily="2"/>
              </a:rPr>
              <a:t>kostet</a:t>
            </a:r>
            <a:r>
              <a:rPr lang="en-GB" dirty="0">
                <a:cs typeface="Tahoma" pitchFamily="2"/>
              </a:rPr>
              <a:t>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dirty="0"/>
              <a:t>Das </a:t>
            </a:r>
            <a:r>
              <a:rPr lang="en-GB" dirty="0" err="1"/>
              <a:t>Phänomen</a:t>
            </a:r>
            <a:r>
              <a:rPr lang="en-GB" dirty="0"/>
              <a:t> der </a:t>
            </a:r>
            <a:r>
              <a:rPr lang="en-GB" dirty="0" err="1">
                <a:solidFill>
                  <a:srgbClr val="FF0000"/>
                </a:solidFill>
                <a:cs typeface="Tahoma" pitchFamily="2"/>
              </a:rPr>
              <a:t>Vagheit</a:t>
            </a:r>
            <a:r>
              <a:rPr lang="en-GB" dirty="0">
                <a:solidFill>
                  <a:srgbClr val="FF0000"/>
                </a:solidFill>
                <a:cs typeface="Tahoma" pitchFamily="2"/>
              </a:rPr>
              <a:t> </a:t>
            </a:r>
            <a:r>
              <a:rPr lang="en-GB" dirty="0" err="1"/>
              <a:t>wird</a:t>
            </a:r>
            <a:r>
              <a:rPr lang="en-GB" dirty="0"/>
              <a:t> </a:t>
            </a:r>
            <a:r>
              <a:rPr lang="en-GB" dirty="0" err="1"/>
              <a:t>durch</a:t>
            </a:r>
            <a:r>
              <a:rPr lang="en-GB" dirty="0"/>
              <a:t> </a:t>
            </a:r>
            <a:r>
              <a:rPr lang="en-GB" dirty="0" err="1"/>
              <a:t>zwei</a:t>
            </a:r>
            <a:r>
              <a:rPr lang="en-GB" dirty="0"/>
              <a:t> </a:t>
            </a:r>
            <a:r>
              <a:rPr lang="en-GB" dirty="0" err="1"/>
              <a:t>Eigenschaften</a:t>
            </a:r>
            <a:r>
              <a:rPr lang="en-GB" dirty="0"/>
              <a:t> </a:t>
            </a:r>
            <a:r>
              <a:rPr lang="en-GB" dirty="0" err="1"/>
              <a:t>charakterisiert</a:t>
            </a:r>
            <a:r>
              <a:rPr lang="en-GB" dirty="0"/>
              <a:t>.</a:t>
            </a:r>
          </a:p>
          <a:p>
            <a:pPr marL="1085850" lvl="1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GB" sz="2400" dirty="0"/>
              <a:t>Die </a:t>
            </a:r>
            <a:r>
              <a:rPr lang="en-GB" sz="2400" dirty="0" err="1"/>
              <a:t>Wahrheitsbedingungen</a:t>
            </a:r>
            <a:r>
              <a:rPr lang="en-GB" sz="2400" dirty="0"/>
              <a:t> </a:t>
            </a:r>
            <a:r>
              <a:rPr lang="en-GB" sz="2400" dirty="0" err="1"/>
              <a:t>sind</a:t>
            </a:r>
            <a:r>
              <a:rPr lang="en-GB" sz="2400" dirty="0"/>
              <a:t> </a:t>
            </a:r>
            <a:r>
              <a:rPr lang="en-GB" sz="2400" dirty="0" err="1">
                <a:solidFill>
                  <a:srgbClr val="00B0F0"/>
                </a:solidFill>
              </a:rPr>
              <a:t>kontextell</a:t>
            </a:r>
            <a:r>
              <a:rPr lang="en-GB" sz="2400" dirty="0">
                <a:solidFill>
                  <a:srgbClr val="00B0F0"/>
                </a:solidFill>
              </a:rPr>
              <a:t> </a:t>
            </a:r>
            <a:r>
              <a:rPr lang="en-GB" sz="2400" dirty="0" err="1">
                <a:solidFill>
                  <a:srgbClr val="00B0F0"/>
                </a:solidFill>
              </a:rPr>
              <a:t>variabel</a:t>
            </a:r>
            <a:r>
              <a:rPr lang="en-GB" sz="2400" dirty="0"/>
              <a:t>.</a:t>
            </a:r>
          </a:p>
          <a:p>
            <a:pPr marL="1085850" lvl="1" indent="-342900">
              <a:spcBef>
                <a:spcPts val="400"/>
              </a:spcBef>
              <a:buFont typeface="Courier New" panose="02070309020205020404" pitchFamily="49" charset="0"/>
              <a:buChar char="o"/>
            </a:pPr>
            <a:r>
              <a:rPr lang="en-GB" sz="2400" dirty="0"/>
              <a:t>Es </a:t>
            </a:r>
            <a:r>
              <a:rPr lang="en-GB" sz="2400" dirty="0" err="1"/>
              <a:t>gibt</a:t>
            </a:r>
            <a:r>
              <a:rPr lang="en-GB" sz="2400" dirty="0"/>
              <a:t> </a:t>
            </a:r>
            <a:r>
              <a:rPr lang="en-GB" sz="2400" dirty="0" err="1">
                <a:solidFill>
                  <a:srgbClr val="00B050"/>
                </a:solidFill>
              </a:rPr>
              <a:t>Grenzfälle</a:t>
            </a:r>
            <a:r>
              <a:rPr lang="en-GB" dirty="0"/>
              <a:t>.</a:t>
            </a:r>
            <a:endParaRPr lang="en-GB" sz="2400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dirty="0"/>
              <a:t>Ein Ticket für </a:t>
            </a:r>
            <a:r>
              <a:rPr lang="en-GB" dirty="0" err="1"/>
              <a:t>eine</a:t>
            </a:r>
            <a:r>
              <a:rPr lang="en-GB" dirty="0"/>
              <a:t> </a:t>
            </a:r>
            <a:r>
              <a:rPr lang="en-GB" dirty="0" err="1"/>
              <a:t>Fahrt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der Metro, das 50 Euro </a:t>
            </a:r>
            <a:r>
              <a:rPr lang="en-GB" dirty="0" err="1"/>
              <a:t>kostet</a:t>
            </a:r>
            <a:r>
              <a:rPr lang="en-GB" dirty="0"/>
              <a:t>, </a:t>
            </a:r>
            <a:r>
              <a:rPr lang="en-GB" dirty="0" err="1"/>
              <a:t>ist</a:t>
            </a:r>
            <a:r>
              <a:rPr lang="en-GB" dirty="0"/>
              <a:t> </a:t>
            </a:r>
            <a:r>
              <a:rPr lang="en-GB" dirty="0" err="1"/>
              <a:t>sicherlich</a:t>
            </a:r>
            <a:r>
              <a:rPr lang="en-GB" dirty="0"/>
              <a:t> </a:t>
            </a:r>
            <a:r>
              <a:rPr lang="en-GB" dirty="0" err="1"/>
              <a:t>teuer</a:t>
            </a:r>
            <a:r>
              <a:rPr lang="en-GB" dirty="0"/>
              <a:t>. 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dirty="0"/>
              <a:t>Ein Ticket für </a:t>
            </a:r>
            <a:r>
              <a:rPr lang="en-GB" dirty="0" err="1"/>
              <a:t>eine</a:t>
            </a:r>
            <a:r>
              <a:rPr lang="en-GB" dirty="0"/>
              <a:t> </a:t>
            </a:r>
            <a:r>
              <a:rPr lang="en-GB" dirty="0" err="1"/>
              <a:t>Flugreise</a:t>
            </a:r>
            <a:r>
              <a:rPr lang="en-GB" dirty="0"/>
              <a:t> </a:t>
            </a:r>
            <a:r>
              <a:rPr lang="en-GB" dirty="0" err="1"/>
              <a:t>nach</a:t>
            </a:r>
            <a:r>
              <a:rPr lang="en-GB" dirty="0"/>
              <a:t> Tokyo, das 50 Euro </a:t>
            </a:r>
            <a:r>
              <a:rPr lang="en-GB" dirty="0" err="1"/>
              <a:t>kostet</a:t>
            </a:r>
            <a:r>
              <a:rPr lang="en-GB" dirty="0"/>
              <a:t>, </a:t>
            </a:r>
            <a:r>
              <a:rPr lang="en-GB" dirty="0" err="1"/>
              <a:t>ist</a:t>
            </a:r>
            <a:r>
              <a:rPr lang="en-GB" dirty="0"/>
              <a:t> </a:t>
            </a:r>
            <a:r>
              <a:rPr lang="en-GB" dirty="0" err="1"/>
              <a:t>dagegen</a:t>
            </a:r>
            <a:r>
              <a:rPr lang="en-GB" dirty="0"/>
              <a:t> </a:t>
            </a:r>
            <a:r>
              <a:rPr lang="en-GB" u="sng" dirty="0"/>
              <a:t>nicht</a:t>
            </a:r>
            <a:r>
              <a:rPr lang="en-GB" dirty="0"/>
              <a:t> </a:t>
            </a:r>
            <a:r>
              <a:rPr lang="en-GB" dirty="0" err="1"/>
              <a:t>teuer</a:t>
            </a:r>
            <a:r>
              <a:rPr lang="en-GB" dirty="0"/>
              <a:t>. </a:t>
            </a:r>
          </a:p>
          <a:p>
            <a:pPr>
              <a:spcBef>
                <a:spcPts val="800"/>
              </a:spcBef>
            </a:pPr>
            <a:r>
              <a:rPr lang="en-GB" dirty="0">
                <a:latin typeface="Segoe UI Symbol" panose="020B0502040204020203" pitchFamily="34" charset="0"/>
                <a:ea typeface="Segoe UI Symbol" panose="020B0502040204020203" pitchFamily="34" charset="0"/>
              </a:rPr>
              <a:t>	➜ </a:t>
            </a:r>
            <a:r>
              <a:rPr lang="en-GB" dirty="0"/>
              <a:t>Die </a:t>
            </a:r>
            <a:r>
              <a:rPr lang="en-GB" dirty="0" err="1"/>
              <a:t>Bedeutung</a:t>
            </a:r>
            <a:r>
              <a:rPr lang="en-GB" dirty="0"/>
              <a:t> von </a:t>
            </a:r>
            <a:r>
              <a:rPr lang="en-GB" i="1" dirty="0" err="1"/>
              <a:t>teuer</a:t>
            </a:r>
            <a:r>
              <a:rPr lang="en-GB" i="1" dirty="0"/>
              <a:t> </a:t>
            </a:r>
            <a:r>
              <a:rPr lang="en-GB" dirty="0" err="1"/>
              <a:t>varriert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</a:t>
            </a:r>
            <a:r>
              <a:rPr lang="en-GB" dirty="0" err="1"/>
              <a:t>dem</a:t>
            </a:r>
            <a:r>
              <a:rPr lang="en-GB" dirty="0"/>
              <a:t> </a:t>
            </a:r>
            <a:r>
              <a:rPr lang="en-GB" dirty="0" err="1">
                <a:solidFill>
                  <a:srgbClr val="00B0F0"/>
                </a:solidFill>
              </a:rPr>
              <a:t>Kontext</a:t>
            </a:r>
            <a:r>
              <a:rPr lang="en-GB" dirty="0"/>
              <a:t>.</a:t>
            </a:r>
            <a:endParaRPr lang="de-DE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5515B8-4C00-C915-D2AA-4DA6DDC48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2774EA-2EA0-6661-2F72-2B0FADF17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459391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774DD-B1DC-EF69-C9EB-128D19169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76927-C21C-7AB2-F015-8461084AE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Vagheit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2DCB7-1058-FAB3-0C18-CA7DDD948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305800" cy="5257800"/>
          </a:xfrm>
        </p:spPr>
        <p:txBody>
          <a:bodyPr/>
          <a:lstStyle/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en-GB" dirty="0">
                <a:cs typeface="Tahoma" pitchFamily="2"/>
              </a:rPr>
              <a:t>Das </a:t>
            </a:r>
            <a:r>
              <a:rPr lang="en-GB" dirty="0" err="1">
                <a:cs typeface="Tahoma" pitchFamily="2"/>
              </a:rPr>
              <a:t>Adjektiv</a:t>
            </a:r>
            <a:r>
              <a:rPr lang="en-GB" dirty="0">
                <a:cs typeface="Tahoma" pitchFamily="2"/>
              </a:rPr>
              <a:t> </a:t>
            </a:r>
            <a:r>
              <a:rPr lang="en-GB" i="1" dirty="0" err="1">
                <a:cs typeface="Tahoma" pitchFamily="2"/>
              </a:rPr>
              <a:t>teuer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cs typeface="Tahoma" pitchFamily="2"/>
              </a:rPr>
              <a:t>ist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solidFill>
                  <a:srgbClr val="FF0000"/>
                </a:solidFill>
                <a:cs typeface="Tahoma" pitchFamily="2"/>
              </a:rPr>
              <a:t>vage</a:t>
            </a:r>
            <a:r>
              <a:rPr lang="en-GB" dirty="0">
                <a:cs typeface="Tahoma" pitchFamily="2"/>
              </a:rPr>
              <a:t>: </a:t>
            </a:r>
          </a:p>
          <a:p>
            <a:pPr>
              <a:spcBef>
                <a:spcPts val="1200"/>
              </a:spcBef>
            </a:pPr>
            <a:r>
              <a:rPr lang="de-DE" dirty="0"/>
              <a:t>(1)		Das Ticket ist </a:t>
            </a:r>
            <a:r>
              <a:rPr lang="de-DE" i="1" dirty="0"/>
              <a:t>teuer</a:t>
            </a:r>
            <a:r>
              <a:rPr lang="de-DE" dirty="0"/>
              <a:t>.</a:t>
            </a:r>
            <a:endParaRPr lang="de-AT" dirty="0">
              <a:solidFill>
                <a:prstClr val="black"/>
              </a:solidFill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dirty="0"/>
              <a:t>Zwei </a:t>
            </a:r>
            <a:r>
              <a:rPr lang="en-GB" dirty="0" err="1"/>
              <a:t>Eigenschaften</a:t>
            </a:r>
            <a:r>
              <a:rPr lang="en-GB" dirty="0"/>
              <a:t> </a:t>
            </a:r>
            <a:r>
              <a:rPr lang="en-GB" dirty="0" err="1"/>
              <a:t>charakterisieren</a:t>
            </a:r>
            <a:r>
              <a:rPr lang="en-GB" dirty="0"/>
              <a:t> </a:t>
            </a:r>
            <a:r>
              <a:rPr lang="en-GB" dirty="0" err="1">
                <a:solidFill>
                  <a:srgbClr val="FF0000"/>
                </a:solidFill>
                <a:cs typeface="Tahoma" pitchFamily="2"/>
              </a:rPr>
              <a:t>Vagheit</a:t>
            </a:r>
            <a:r>
              <a:rPr lang="en-GB" dirty="0"/>
              <a:t>:</a:t>
            </a:r>
          </a:p>
          <a:p>
            <a:pPr marL="1085850" lvl="1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GB" sz="2400" dirty="0"/>
              <a:t>Die </a:t>
            </a:r>
            <a:r>
              <a:rPr lang="en-GB" sz="2400" dirty="0" err="1"/>
              <a:t>Wahrheitsbedingungen</a:t>
            </a:r>
            <a:r>
              <a:rPr lang="en-GB" sz="2400" dirty="0"/>
              <a:t> </a:t>
            </a:r>
            <a:r>
              <a:rPr lang="en-GB" sz="2400" dirty="0" err="1"/>
              <a:t>sind</a:t>
            </a:r>
            <a:r>
              <a:rPr lang="en-GB" sz="2400" dirty="0"/>
              <a:t> </a:t>
            </a:r>
            <a:r>
              <a:rPr lang="en-GB" sz="2400" dirty="0" err="1">
                <a:solidFill>
                  <a:srgbClr val="00B0F0"/>
                </a:solidFill>
              </a:rPr>
              <a:t>kontextell</a:t>
            </a:r>
            <a:r>
              <a:rPr lang="en-GB" sz="2400" dirty="0">
                <a:solidFill>
                  <a:srgbClr val="00B0F0"/>
                </a:solidFill>
              </a:rPr>
              <a:t> </a:t>
            </a:r>
            <a:r>
              <a:rPr lang="en-GB" sz="2400" dirty="0" err="1">
                <a:solidFill>
                  <a:srgbClr val="00B0F0"/>
                </a:solidFill>
              </a:rPr>
              <a:t>variabel</a:t>
            </a:r>
            <a:r>
              <a:rPr lang="en-GB" sz="2400" dirty="0"/>
              <a:t>.</a:t>
            </a:r>
          </a:p>
          <a:p>
            <a:pPr marL="1085850" lvl="1" indent="-342900">
              <a:spcBef>
                <a:spcPts val="400"/>
              </a:spcBef>
              <a:buFont typeface="Courier New" panose="02070309020205020404" pitchFamily="49" charset="0"/>
              <a:buChar char="o"/>
            </a:pPr>
            <a:r>
              <a:rPr lang="en-GB" sz="2400" dirty="0"/>
              <a:t>Es </a:t>
            </a:r>
            <a:r>
              <a:rPr lang="en-GB" sz="2400" dirty="0" err="1"/>
              <a:t>gibt</a:t>
            </a:r>
            <a:r>
              <a:rPr lang="en-GB" sz="2400" dirty="0"/>
              <a:t> </a:t>
            </a:r>
            <a:r>
              <a:rPr lang="en-GB" sz="2400" dirty="0" err="1">
                <a:solidFill>
                  <a:srgbClr val="00B050"/>
                </a:solidFill>
              </a:rPr>
              <a:t>Grenzfälle</a:t>
            </a:r>
            <a:r>
              <a:rPr lang="en-GB" dirty="0"/>
              <a:t>.</a:t>
            </a:r>
            <a:endParaRPr lang="en-GB" sz="2400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GB" dirty="0"/>
              <a:t>Ein Ticket für </a:t>
            </a:r>
            <a:r>
              <a:rPr lang="en-GB" dirty="0" err="1"/>
              <a:t>ein</a:t>
            </a:r>
            <a:r>
              <a:rPr lang="en-GB" dirty="0"/>
              <a:t> </a:t>
            </a:r>
            <a:r>
              <a:rPr lang="en-GB" dirty="0" err="1"/>
              <a:t>Konzert</a:t>
            </a:r>
            <a:r>
              <a:rPr lang="en-GB" dirty="0"/>
              <a:t> in </a:t>
            </a:r>
            <a:r>
              <a:rPr lang="en-GB" dirty="0" err="1"/>
              <a:t>Malakassa</a:t>
            </a:r>
            <a:r>
              <a:rPr lang="en-GB" dirty="0"/>
              <a:t>, das 20 Euro </a:t>
            </a:r>
            <a:r>
              <a:rPr lang="en-GB" dirty="0" err="1"/>
              <a:t>kostet</a:t>
            </a:r>
            <a:r>
              <a:rPr lang="en-GB" dirty="0"/>
              <a:t>, </a:t>
            </a:r>
            <a:r>
              <a:rPr lang="en-GB" dirty="0" err="1"/>
              <a:t>ist</a:t>
            </a:r>
            <a:r>
              <a:rPr lang="en-GB" dirty="0"/>
              <a:t> </a:t>
            </a:r>
            <a:r>
              <a:rPr lang="en-GB" dirty="0" err="1"/>
              <a:t>sicherlich</a:t>
            </a:r>
            <a:r>
              <a:rPr lang="en-GB" dirty="0"/>
              <a:t> </a:t>
            </a:r>
            <a:r>
              <a:rPr lang="en-GB" u="sng" dirty="0"/>
              <a:t>nicht</a:t>
            </a:r>
            <a:r>
              <a:rPr lang="en-GB" dirty="0"/>
              <a:t> </a:t>
            </a:r>
            <a:r>
              <a:rPr lang="en-GB" dirty="0" err="1"/>
              <a:t>teuer</a:t>
            </a:r>
            <a:r>
              <a:rPr lang="en-GB" dirty="0"/>
              <a:t>. 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dirty="0"/>
              <a:t>Ein Ticket für </a:t>
            </a:r>
            <a:r>
              <a:rPr lang="en-GB" dirty="0" err="1"/>
              <a:t>ein</a:t>
            </a:r>
            <a:r>
              <a:rPr lang="en-GB" dirty="0"/>
              <a:t> </a:t>
            </a:r>
            <a:r>
              <a:rPr lang="en-GB" dirty="0" err="1"/>
              <a:t>Konzert</a:t>
            </a:r>
            <a:r>
              <a:rPr lang="en-GB" dirty="0"/>
              <a:t> in </a:t>
            </a:r>
            <a:r>
              <a:rPr lang="en-GB" dirty="0" err="1"/>
              <a:t>Malakassa</a:t>
            </a:r>
            <a:r>
              <a:rPr lang="en-GB" dirty="0"/>
              <a:t>, das 200 Euro </a:t>
            </a:r>
            <a:r>
              <a:rPr lang="en-GB" dirty="0" err="1"/>
              <a:t>kostet</a:t>
            </a:r>
            <a:r>
              <a:rPr lang="en-GB" dirty="0"/>
              <a:t>, </a:t>
            </a:r>
            <a:r>
              <a:rPr lang="en-GB" dirty="0" err="1"/>
              <a:t>ist</a:t>
            </a:r>
            <a:r>
              <a:rPr lang="en-GB" dirty="0"/>
              <a:t> </a:t>
            </a:r>
            <a:r>
              <a:rPr lang="en-GB" dirty="0" err="1"/>
              <a:t>dagegen</a:t>
            </a:r>
            <a:r>
              <a:rPr lang="en-GB" dirty="0"/>
              <a:t> </a:t>
            </a:r>
            <a:r>
              <a:rPr lang="en-GB" dirty="0" err="1"/>
              <a:t>teuer</a:t>
            </a:r>
            <a:r>
              <a:rPr lang="en-GB" dirty="0"/>
              <a:t>. 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dirty="0"/>
              <a:t>Aber was </a:t>
            </a:r>
            <a:r>
              <a:rPr lang="en-GB" dirty="0" err="1"/>
              <a:t>ist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</a:t>
            </a:r>
            <a:r>
              <a:rPr lang="en-GB" dirty="0" err="1"/>
              <a:t>einem</a:t>
            </a:r>
            <a:r>
              <a:rPr lang="en-GB" dirty="0"/>
              <a:t> Ticket, das 50 Euro </a:t>
            </a:r>
            <a:r>
              <a:rPr lang="en-GB" dirty="0" err="1"/>
              <a:t>kostet</a:t>
            </a:r>
            <a:r>
              <a:rPr lang="en-GB" dirty="0"/>
              <a:t>? </a:t>
            </a:r>
            <a:r>
              <a:rPr lang="en-GB" dirty="0" err="1"/>
              <a:t>Ist</a:t>
            </a:r>
            <a:r>
              <a:rPr lang="en-GB" dirty="0"/>
              <a:t> es </a:t>
            </a:r>
            <a:r>
              <a:rPr lang="en-GB" dirty="0" err="1"/>
              <a:t>teuer</a:t>
            </a:r>
            <a:r>
              <a:rPr lang="en-GB" dirty="0"/>
              <a:t> </a:t>
            </a:r>
            <a:r>
              <a:rPr lang="en-GB" dirty="0" err="1"/>
              <a:t>oder</a:t>
            </a:r>
            <a:r>
              <a:rPr lang="en-GB" dirty="0"/>
              <a:t> nicht? </a:t>
            </a:r>
          </a:p>
          <a:p>
            <a:pPr>
              <a:spcBef>
                <a:spcPts val="800"/>
              </a:spcBef>
            </a:pPr>
            <a:r>
              <a:rPr lang="en-GB" dirty="0">
                <a:latin typeface="Segoe UI Symbol" panose="020B0502040204020203" pitchFamily="34" charset="0"/>
                <a:ea typeface="Segoe UI Symbol" panose="020B0502040204020203" pitchFamily="34" charset="0"/>
              </a:rPr>
              <a:t>	</a:t>
            </a:r>
            <a:r>
              <a:rPr lang="en-GB" dirty="0"/>
              <a:t>➜ </a:t>
            </a:r>
            <a:r>
              <a:rPr lang="en-GB" sz="2400" dirty="0"/>
              <a:t>Es </a:t>
            </a:r>
            <a:r>
              <a:rPr lang="en-GB" sz="2400" dirty="0" err="1"/>
              <a:t>gibt</a:t>
            </a:r>
            <a:r>
              <a:rPr lang="en-GB" sz="2400" dirty="0"/>
              <a:t> </a:t>
            </a:r>
            <a:r>
              <a:rPr lang="en-GB" sz="2400" dirty="0" err="1">
                <a:solidFill>
                  <a:srgbClr val="00B050"/>
                </a:solidFill>
              </a:rPr>
              <a:t>Grenzfälle</a:t>
            </a:r>
            <a:r>
              <a:rPr lang="en-GB" dirty="0"/>
              <a:t>.</a:t>
            </a:r>
            <a:endParaRPr lang="en-GB" sz="2400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DA2E4A-0745-2BFC-D17C-1E3FEC499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EA930F-8ECE-D7D9-CCF7-F158496B8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706000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0BBA7-9DB3-4007-0241-49DC9A007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8F1DA-1257-4087-04B6-7FDC7316C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Vagheit vs. Ambiguität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AA271-D961-A2AE-8688-623F24C1D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305800" cy="5257800"/>
          </a:xfrm>
        </p:spPr>
        <p:txBody>
          <a:bodyPr/>
          <a:lstStyle/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en-GB"/>
              <a:t> </a:t>
            </a:r>
            <a:r>
              <a:rPr lang="en-GB">
                <a:solidFill>
                  <a:srgbClr val="FF0000"/>
                </a:solidFill>
                <a:cs typeface="Tahoma" pitchFamily="2"/>
              </a:rPr>
              <a:t>Vagheit</a:t>
            </a:r>
            <a:r>
              <a:rPr lang="en-GB">
                <a:cs typeface="Tahoma" pitchFamily="2"/>
              </a:rPr>
              <a:t> und </a:t>
            </a:r>
            <a:r>
              <a:rPr lang="en-GB">
                <a:solidFill>
                  <a:srgbClr val="00B050"/>
                </a:solidFill>
                <a:cs typeface="Tahoma" pitchFamily="2"/>
              </a:rPr>
              <a:t>Ambiguität</a:t>
            </a:r>
            <a:r>
              <a:rPr lang="en-GB">
                <a:cs typeface="Tahoma" pitchFamily="2"/>
              </a:rPr>
              <a:t> sind zwei unterschiedliche </a:t>
            </a:r>
            <a:br>
              <a:rPr lang="en-GB">
                <a:cs typeface="Tahoma" pitchFamily="2"/>
              </a:rPr>
            </a:br>
            <a:r>
              <a:rPr lang="en-GB">
                <a:cs typeface="Tahoma" pitchFamily="2"/>
              </a:rPr>
              <a:t> Phänomene! 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en-GB">
                <a:cs typeface="Tahoma" pitchFamily="2"/>
              </a:rPr>
              <a:t>Das Adjektiv </a:t>
            </a:r>
            <a:r>
              <a:rPr lang="en-GB" i="1">
                <a:cs typeface="Tahoma" pitchFamily="2"/>
              </a:rPr>
              <a:t>teuer</a:t>
            </a:r>
            <a:r>
              <a:rPr lang="en-GB">
                <a:cs typeface="Tahoma" pitchFamily="2"/>
              </a:rPr>
              <a:t> in (1) ist </a:t>
            </a:r>
            <a:r>
              <a:rPr lang="en-GB">
                <a:solidFill>
                  <a:srgbClr val="FF0000"/>
                </a:solidFill>
                <a:cs typeface="Tahoma" pitchFamily="2"/>
              </a:rPr>
              <a:t>vage</a:t>
            </a:r>
            <a:r>
              <a:rPr lang="en-GB">
                <a:cs typeface="Tahoma" pitchFamily="2"/>
              </a:rPr>
              <a:t> aber nicht </a:t>
            </a:r>
            <a:r>
              <a:rPr lang="en-GB">
                <a:solidFill>
                  <a:srgbClr val="00B050"/>
                </a:solidFill>
                <a:cs typeface="Tahoma" pitchFamily="2"/>
              </a:rPr>
              <a:t>ambig</a:t>
            </a:r>
            <a:r>
              <a:rPr lang="en-GB"/>
              <a:t>.</a:t>
            </a:r>
            <a:r>
              <a:rPr lang="en-GB">
                <a:cs typeface="Tahoma" pitchFamily="2"/>
              </a:rPr>
              <a:t> </a:t>
            </a:r>
          </a:p>
          <a:p>
            <a:pPr>
              <a:spcBef>
                <a:spcPts val="2000"/>
              </a:spcBef>
            </a:pPr>
            <a:r>
              <a:rPr lang="de-DE"/>
              <a:t>(1)		Das Ticket war </a:t>
            </a:r>
            <a:r>
              <a:rPr lang="de-DE" i="1"/>
              <a:t>teuer</a:t>
            </a:r>
            <a:r>
              <a:rPr lang="de-DE"/>
              <a:t>.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en-GB">
                <a:cs typeface="Tahoma" pitchFamily="2"/>
              </a:rPr>
              <a:t>Das Nomen </a:t>
            </a:r>
            <a:r>
              <a:rPr lang="en-GB" i="1">
                <a:cs typeface="Tahoma" pitchFamily="2"/>
              </a:rPr>
              <a:t>Ball </a:t>
            </a:r>
            <a:r>
              <a:rPr lang="en-GB">
                <a:cs typeface="Tahoma" pitchFamily="2"/>
              </a:rPr>
              <a:t>in (2) ist </a:t>
            </a:r>
            <a:r>
              <a:rPr lang="en-GB">
                <a:solidFill>
                  <a:srgbClr val="00B050"/>
                </a:solidFill>
                <a:cs typeface="Tahoma" pitchFamily="2"/>
              </a:rPr>
              <a:t>ambig </a:t>
            </a:r>
            <a:r>
              <a:rPr lang="en-GB">
                <a:cs typeface="Tahoma" pitchFamily="2"/>
              </a:rPr>
              <a:t>aber nicht </a:t>
            </a:r>
            <a:r>
              <a:rPr lang="en-GB">
                <a:solidFill>
                  <a:srgbClr val="FF0000"/>
                </a:solidFill>
                <a:cs typeface="Tahoma" pitchFamily="2"/>
              </a:rPr>
              <a:t>vage</a:t>
            </a:r>
            <a:r>
              <a:rPr lang="en-GB"/>
              <a:t>.</a:t>
            </a:r>
            <a:r>
              <a:rPr lang="en-GB">
                <a:cs typeface="Tahoma" pitchFamily="2"/>
              </a:rPr>
              <a:t> </a:t>
            </a:r>
          </a:p>
          <a:p>
            <a:pPr>
              <a:spcBef>
                <a:spcPts val="2000"/>
              </a:spcBef>
            </a:pPr>
            <a:r>
              <a:rPr lang="en-GB">
                <a:cs typeface="Tahoma" pitchFamily="2"/>
              </a:rPr>
              <a:t>(2)		Uns gefiel </a:t>
            </a:r>
            <a:r>
              <a:rPr lang="en-GB" i="1">
                <a:cs typeface="Tahoma" pitchFamily="2"/>
              </a:rPr>
              <a:t>der Ball</a:t>
            </a:r>
            <a:r>
              <a:rPr lang="en-GB">
                <a:cs typeface="Tahoma" pitchFamily="2"/>
              </a:rPr>
              <a:t>.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en-GB">
                <a:cs typeface="Tahoma" pitchFamily="2"/>
              </a:rPr>
              <a:t>Die beiden Phänomene also sind voneinander unabhängig.</a:t>
            </a:r>
          </a:p>
          <a:p>
            <a:pPr>
              <a:spcBef>
                <a:spcPts val="2000"/>
              </a:spcBef>
            </a:pPr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19EFDB-6026-1B24-96BF-4FCB85039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8B5997-1E87-9F14-F012-BC07654D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5905176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CC2BB-D711-E69D-3BB0-7DB41FECD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35B37-005C-5F56-203D-CCF85BB63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Vagheit vs. Ambiguität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93816-E9D9-752F-1860-B2366233B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305800" cy="5257800"/>
          </a:xfrm>
        </p:spPr>
        <p:txBody>
          <a:bodyPr/>
          <a:lstStyle/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en-GB" dirty="0">
                <a:cs typeface="Tahoma" pitchFamily="2"/>
              </a:rPr>
              <a:t>Manche </a:t>
            </a:r>
            <a:r>
              <a:rPr lang="en-GB" dirty="0" err="1">
                <a:cs typeface="Tahoma" pitchFamily="2"/>
              </a:rPr>
              <a:t>Ausdrücke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cs typeface="Tahoma" pitchFamily="2"/>
              </a:rPr>
              <a:t>sind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cs typeface="Tahoma" pitchFamily="2"/>
              </a:rPr>
              <a:t>sowohl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solidFill>
                  <a:srgbClr val="00B050"/>
                </a:solidFill>
                <a:cs typeface="Tahoma" pitchFamily="2"/>
              </a:rPr>
              <a:t>ambig</a:t>
            </a:r>
            <a:r>
              <a:rPr lang="en-GB" dirty="0">
                <a:solidFill>
                  <a:srgbClr val="00B050"/>
                </a:solidFill>
                <a:cs typeface="Tahoma" pitchFamily="2"/>
              </a:rPr>
              <a:t> </a:t>
            </a:r>
            <a:r>
              <a:rPr lang="en-GB" dirty="0" err="1"/>
              <a:t>als</a:t>
            </a:r>
            <a:r>
              <a:rPr lang="en-GB" dirty="0"/>
              <a:t> </a:t>
            </a:r>
            <a:r>
              <a:rPr lang="en-GB" dirty="0" err="1"/>
              <a:t>auch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solidFill>
                  <a:srgbClr val="FF0000"/>
                </a:solidFill>
                <a:cs typeface="Tahoma" pitchFamily="2"/>
              </a:rPr>
              <a:t>vage</a:t>
            </a:r>
            <a:r>
              <a:rPr lang="en-GB" dirty="0"/>
              <a:t>.</a:t>
            </a:r>
            <a:endParaRPr lang="en-GB" dirty="0">
              <a:cs typeface="Tahoma" pitchFamily="2"/>
            </a:endParaRP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en-GB" dirty="0">
                <a:cs typeface="Tahoma" pitchFamily="2"/>
              </a:rPr>
              <a:t>Das </a:t>
            </a:r>
            <a:r>
              <a:rPr lang="en-GB" dirty="0" err="1">
                <a:cs typeface="Tahoma" pitchFamily="2"/>
              </a:rPr>
              <a:t>Adjektiv</a:t>
            </a:r>
            <a:r>
              <a:rPr lang="en-GB" dirty="0">
                <a:cs typeface="Tahoma" pitchFamily="2"/>
              </a:rPr>
              <a:t> </a:t>
            </a:r>
            <a:r>
              <a:rPr lang="en-GB" i="1" dirty="0" err="1">
                <a:cs typeface="Tahoma" pitchFamily="2"/>
              </a:rPr>
              <a:t>komisch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cs typeface="Tahoma" pitchFamily="2"/>
              </a:rPr>
              <a:t>ist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cs typeface="Tahoma" pitchFamily="2"/>
              </a:rPr>
              <a:t>ambig</a:t>
            </a:r>
            <a:r>
              <a:rPr lang="en-GB" dirty="0">
                <a:cs typeface="Tahoma" pitchFamily="2"/>
              </a:rPr>
              <a:t> (</a:t>
            </a:r>
            <a:r>
              <a:rPr lang="en-GB" dirty="0" err="1">
                <a:cs typeface="Tahoma" pitchFamily="2"/>
              </a:rPr>
              <a:t>Polysemie</a:t>
            </a:r>
            <a:r>
              <a:rPr lang="en-GB" dirty="0">
                <a:cs typeface="Tahoma" pitchFamily="2"/>
              </a:rPr>
              <a:t>):</a:t>
            </a:r>
          </a:p>
          <a:p>
            <a:pPr>
              <a:spcBef>
                <a:spcPts val="2000"/>
              </a:spcBef>
            </a:pPr>
            <a:r>
              <a:rPr lang="de-AT" dirty="0"/>
              <a:t>(1)		Peter ist komisch.		</a:t>
            </a:r>
            <a:r>
              <a:rPr lang="de-AT" sz="2000" dirty="0">
                <a:solidFill>
                  <a:prstClr val="black"/>
                </a:solidFill>
              </a:rPr>
              <a:t>(lustig </a:t>
            </a:r>
            <a:r>
              <a:rPr lang="de-AT" sz="2000" i="1" dirty="0">
                <a:solidFill>
                  <a:prstClr val="black"/>
                </a:solidFill>
              </a:rPr>
              <a:t>oder</a:t>
            </a:r>
            <a:r>
              <a:rPr lang="de-AT" sz="2000" dirty="0">
                <a:solidFill>
                  <a:prstClr val="black"/>
                </a:solidFill>
              </a:rPr>
              <a:t> eigenartig)</a:t>
            </a:r>
            <a:endParaRPr lang="de-AT" dirty="0">
              <a:solidFill>
                <a:prstClr val="black"/>
              </a:solidFill>
            </a:endParaRP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en-GB" i="1" dirty="0" err="1">
                <a:cs typeface="Tahoma" pitchFamily="2"/>
              </a:rPr>
              <a:t>Komisch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cs typeface="Tahoma" pitchFamily="2"/>
              </a:rPr>
              <a:t>ist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cs typeface="Tahoma" pitchFamily="2"/>
              </a:rPr>
              <a:t>ambig</a:t>
            </a:r>
            <a:r>
              <a:rPr lang="en-GB" dirty="0">
                <a:cs typeface="Tahoma" pitchFamily="2"/>
              </a:rPr>
              <a:t>, da (2) </a:t>
            </a:r>
            <a:r>
              <a:rPr lang="en-GB" dirty="0" err="1">
                <a:cs typeface="Tahoma" pitchFamily="2"/>
              </a:rPr>
              <a:t>eine</a:t>
            </a:r>
            <a:r>
              <a:rPr lang="en-GB" dirty="0">
                <a:cs typeface="Tahoma" pitchFamily="2"/>
              </a:rPr>
              <a:t> </a:t>
            </a:r>
            <a:r>
              <a:rPr lang="en-GB" b="1" dirty="0" err="1">
                <a:cs typeface="Tahoma" pitchFamily="2"/>
              </a:rPr>
              <a:t>konsistente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cs typeface="Tahoma" pitchFamily="2"/>
              </a:rPr>
              <a:t>Aussage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cs typeface="Tahoma" pitchFamily="2"/>
              </a:rPr>
              <a:t>ist</a:t>
            </a:r>
            <a:r>
              <a:rPr lang="en-GB" dirty="0">
                <a:cs typeface="Tahoma" pitchFamily="2"/>
              </a:rPr>
              <a:t>.</a:t>
            </a:r>
          </a:p>
          <a:p>
            <a:pPr>
              <a:spcBef>
                <a:spcPts val="2000"/>
              </a:spcBef>
            </a:pPr>
            <a:r>
              <a:rPr lang="en-GB" dirty="0">
                <a:cs typeface="Tahoma" pitchFamily="2"/>
              </a:rPr>
              <a:t>(2)		Peter </a:t>
            </a:r>
            <a:r>
              <a:rPr lang="en-GB" dirty="0" err="1">
                <a:cs typeface="Tahoma" pitchFamily="2"/>
              </a:rPr>
              <a:t>ist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cs typeface="Tahoma" pitchFamily="2"/>
              </a:rPr>
              <a:t>komisch</a:t>
            </a:r>
            <a:r>
              <a:rPr lang="en-GB" dirty="0">
                <a:cs typeface="Tahoma" pitchFamily="2"/>
              </a:rPr>
              <a:t> </a:t>
            </a:r>
            <a:r>
              <a:rPr lang="en-GB" sz="2000" dirty="0">
                <a:cs typeface="Tahoma" pitchFamily="2"/>
              </a:rPr>
              <a:t>[</a:t>
            </a:r>
            <a:r>
              <a:rPr lang="en-GB" sz="2000" dirty="0" err="1">
                <a:cs typeface="Tahoma" pitchFamily="2"/>
              </a:rPr>
              <a:t>lustig</a:t>
            </a:r>
            <a:r>
              <a:rPr lang="en-GB" sz="2000" dirty="0">
                <a:cs typeface="Tahoma" pitchFamily="2"/>
              </a:rPr>
              <a:t>] </a:t>
            </a:r>
            <a:r>
              <a:rPr lang="en-GB" dirty="0" err="1">
                <a:cs typeface="Tahoma" pitchFamily="2"/>
              </a:rPr>
              <a:t>aber</a:t>
            </a:r>
            <a:r>
              <a:rPr lang="en-GB" dirty="0">
                <a:cs typeface="Tahoma" pitchFamily="2"/>
              </a:rPr>
              <a:t> nicht </a:t>
            </a:r>
            <a:r>
              <a:rPr lang="en-GB" dirty="0" err="1">
                <a:cs typeface="Tahoma" pitchFamily="2"/>
              </a:rPr>
              <a:t>komisch</a:t>
            </a:r>
            <a:r>
              <a:rPr lang="en-GB" dirty="0">
                <a:cs typeface="Tahoma" pitchFamily="2"/>
              </a:rPr>
              <a:t> </a:t>
            </a:r>
            <a:r>
              <a:rPr lang="en-GB" sz="2000" dirty="0">
                <a:cs typeface="Tahoma" pitchFamily="2"/>
              </a:rPr>
              <a:t>[</a:t>
            </a:r>
            <a:r>
              <a:rPr lang="en-GB" sz="2000" dirty="0" err="1">
                <a:cs typeface="Tahoma" pitchFamily="2"/>
              </a:rPr>
              <a:t>eigenartig</a:t>
            </a:r>
            <a:r>
              <a:rPr lang="en-GB" sz="2000" dirty="0">
                <a:cs typeface="Tahoma" pitchFamily="2"/>
              </a:rPr>
              <a:t>]</a:t>
            </a:r>
            <a:r>
              <a:rPr lang="en-GB" dirty="0">
                <a:cs typeface="Tahoma" pitchFamily="2"/>
              </a:rPr>
              <a:t>.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en-GB" dirty="0" err="1">
                <a:cs typeface="Tahoma" pitchFamily="2"/>
              </a:rPr>
              <a:t>Nehmen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cs typeface="Tahoma" pitchFamily="2"/>
              </a:rPr>
              <a:t>wir</a:t>
            </a:r>
            <a:r>
              <a:rPr lang="en-GB" dirty="0">
                <a:cs typeface="Tahoma" pitchFamily="2"/>
              </a:rPr>
              <a:t> nun an, </a:t>
            </a:r>
            <a:r>
              <a:rPr lang="en-GB" dirty="0" err="1">
                <a:cs typeface="Tahoma" pitchFamily="2"/>
              </a:rPr>
              <a:t>mit</a:t>
            </a:r>
            <a:r>
              <a:rPr lang="en-GB" dirty="0">
                <a:cs typeface="Tahoma" pitchFamily="2"/>
              </a:rPr>
              <a:t> </a:t>
            </a:r>
            <a:r>
              <a:rPr lang="en-GB" i="1" dirty="0" err="1">
                <a:cs typeface="Tahoma" pitchFamily="2"/>
              </a:rPr>
              <a:t>komisch</a:t>
            </a:r>
            <a:r>
              <a:rPr lang="en-GB" i="1" dirty="0">
                <a:cs typeface="Tahoma" pitchFamily="2"/>
              </a:rPr>
              <a:t> </a:t>
            </a:r>
            <a:r>
              <a:rPr lang="en-GB" dirty="0">
                <a:cs typeface="Tahoma" pitchFamily="2"/>
              </a:rPr>
              <a:t>in (1) </a:t>
            </a:r>
            <a:r>
              <a:rPr lang="en-GB" dirty="0" err="1">
                <a:cs typeface="Tahoma" pitchFamily="2"/>
              </a:rPr>
              <a:t>ist</a:t>
            </a:r>
            <a:r>
              <a:rPr lang="en-GB" dirty="0">
                <a:cs typeface="Tahoma" pitchFamily="2"/>
              </a:rPr>
              <a:t> “</a:t>
            </a:r>
            <a:r>
              <a:rPr lang="en-GB" dirty="0" err="1">
                <a:cs typeface="Tahoma" pitchFamily="2"/>
              </a:rPr>
              <a:t>lustig</a:t>
            </a:r>
            <a:r>
              <a:rPr lang="en-GB" dirty="0">
                <a:cs typeface="Tahoma" pitchFamily="2"/>
              </a:rPr>
              <a:t>” </a:t>
            </a:r>
            <a:r>
              <a:rPr lang="en-GB" dirty="0" err="1">
                <a:cs typeface="Tahoma" pitchFamily="2"/>
              </a:rPr>
              <a:t>gemeint</a:t>
            </a:r>
            <a:r>
              <a:rPr lang="en-GB" dirty="0">
                <a:cs typeface="Tahoma" pitchFamily="2"/>
              </a:rPr>
              <a:t>. 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en-GB" dirty="0">
                <a:cs typeface="Tahoma" pitchFamily="2"/>
              </a:rPr>
              <a:t>Satz (1) </a:t>
            </a:r>
            <a:r>
              <a:rPr lang="en-GB" dirty="0" err="1">
                <a:cs typeface="Tahoma" pitchFamily="2"/>
              </a:rPr>
              <a:t>legt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cs typeface="Tahoma" pitchFamily="2"/>
              </a:rPr>
              <a:t>dann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cs typeface="Tahoma" pitchFamily="2"/>
              </a:rPr>
              <a:t>aber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cs typeface="Tahoma" pitchFamily="2"/>
              </a:rPr>
              <a:t>noch</a:t>
            </a:r>
            <a:r>
              <a:rPr lang="en-GB" dirty="0">
                <a:cs typeface="Tahoma" pitchFamily="2"/>
              </a:rPr>
              <a:t> nicht fest, </a:t>
            </a:r>
            <a:r>
              <a:rPr lang="en-GB" dirty="0" err="1">
                <a:cs typeface="Tahoma" pitchFamily="2"/>
              </a:rPr>
              <a:t>wie</a:t>
            </a:r>
            <a:r>
              <a:rPr lang="en-GB" dirty="0">
                <a:cs typeface="Tahoma" pitchFamily="2"/>
              </a:rPr>
              <a:t> “</a:t>
            </a:r>
            <a:r>
              <a:rPr lang="en-GB" dirty="0" err="1">
                <a:cs typeface="Tahoma" pitchFamily="2"/>
              </a:rPr>
              <a:t>komisch</a:t>
            </a:r>
            <a:r>
              <a:rPr lang="en-GB" dirty="0">
                <a:cs typeface="Tahoma" pitchFamily="2"/>
              </a:rPr>
              <a:t>” Peter </a:t>
            </a:r>
            <a:r>
              <a:rPr lang="en-GB" dirty="0" err="1">
                <a:cs typeface="Tahoma" pitchFamily="2"/>
              </a:rPr>
              <a:t>ist</a:t>
            </a:r>
            <a:r>
              <a:rPr lang="en-GB" dirty="0">
                <a:cs typeface="Tahoma" pitchFamily="2"/>
              </a:rPr>
              <a:t>.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en-GB" dirty="0">
                <a:cs typeface="Tahoma" pitchFamily="2"/>
              </a:rPr>
              <a:t>Das </a:t>
            </a:r>
            <a:r>
              <a:rPr lang="en-GB" dirty="0" err="1">
                <a:cs typeface="Tahoma" pitchFamily="2"/>
              </a:rPr>
              <a:t>Prädikat</a:t>
            </a:r>
            <a:r>
              <a:rPr lang="en-GB" dirty="0">
                <a:cs typeface="Tahoma" pitchFamily="2"/>
              </a:rPr>
              <a:t> </a:t>
            </a:r>
            <a:r>
              <a:rPr lang="en-GB" i="1" dirty="0" err="1">
                <a:cs typeface="Tahoma" pitchFamily="2"/>
              </a:rPr>
              <a:t>komisch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cs typeface="Tahoma" pitchFamily="2"/>
              </a:rPr>
              <a:t>ist</a:t>
            </a:r>
            <a:r>
              <a:rPr lang="en-GB" dirty="0">
                <a:cs typeface="Tahoma" pitchFamily="2"/>
              </a:rPr>
              <a:t> nicht </a:t>
            </a:r>
            <a:r>
              <a:rPr lang="en-GB" dirty="0" err="1">
                <a:cs typeface="Tahoma" pitchFamily="2"/>
              </a:rPr>
              <a:t>nur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solidFill>
                  <a:srgbClr val="00B050"/>
                </a:solidFill>
                <a:cs typeface="Tahoma" pitchFamily="2"/>
              </a:rPr>
              <a:t>ambig</a:t>
            </a:r>
            <a:r>
              <a:rPr lang="en-GB" dirty="0">
                <a:cs typeface="Tahoma" pitchFamily="2"/>
              </a:rPr>
              <a:t>, </a:t>
            </a:r>
            <a:r>
              <a:rPr lang="en-GB" dirty="0" err="1">
                <a:cs typeface="Tahoma" pitchFamily="2"/>
              </a:rPr>
              <a:t>sondern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cs typeface="Tahoma" pitchFamily="2"/>
              </a:rPr>
              <a:t>auch</a:t>
            </a:r>
            <a:r>
              <a:rPr lang="en-GB" dirty="0">
                <a:cs typeface="Tahoma" pitchFamily="2"/>
              </a:rPr>
              <a:t> </a:t>
            </a:r>
            <a:r>
              <a:rPr lang="en-GB" dirty="0" err="1">
                <a:solidFill>
                  <a:srgbClr val="FF0000"/>
                </a:solidFill>
                <a:cs typeface="Tahoma" pitchFamily="2"/>
              </a:rPr>
              <a:t>vage</a:t>
            </a:r>
            <a:r>
              <a:rPr lang="en-GB" dirty="0"/>
              <a:t>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FAEFF2-3636-7483-9EC3-EBE34BD46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29CBE9-F869-EAEA-D643-8A32B7C9E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413266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B500">
            <a:alpha val="89804"/>
          </a:srgbClr>
        </a:solidFill>
        <a:ln>
          <a:solidFill>
            <a:schemeClr val="tx1"/>
          </a:solidFill>
        </a:ln>
        <a:effectLst>
          <a:outerShdw blurRad="127000" dist="63500" dir="2700000" sx="101000" sy="101000" algn="tl" rotWithShape="0">
            <a:prstClr val="black">
              <a:alpha val="40000"/>
            </a:prstClr>
          </a:outerShdw>
        </a:effectLst>
      </a:spPr>
      <a:bodyPr rtlCol="0" anchor="ctr">
        <a:spAutoFit/>
      </a:bodyPr>
      <a:lstStyle>
        <a:defPPr>
          <a:defRPr sz="2400" b="1" i="1" smtClean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40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</TotalTime>
  <Words>2636</Words>
  <Application>Microsoft Office PowerPoint</Application>
  <PresentationFormat>On-screen Show (4:3)</PresentationFormat>
  <Paragraphs>283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Calibri</vt:lpstr>
      <vt:lpstr>WP TypographicSymbols</vt:lpstr>
      <vt:lpstr>Segoe UI Symbol</vt:lpstr>
      <vt:lpstr>WP IconicSymbolsA</vt:lpstr>
      <vt:lpstr>Tahoma</vt:lpstr>
      <vt:lpstr>Wingdings</vt:lpstr>
      <vt:lpstr>WP MathA</vt:lpstr>
      <vt:lpstr>Arial</vt:lpstr>
      <vt:lpstr>ArborWin</vt:lpstr>
      <vt:lpstr>Courier New</vt:lpstr>
      <vt:lpstr>Larissa-Design</vt:lpstr>
      <vt:lpstr>DGY 15 Semantik</vt:lpstr>
      <vt:lpstr>Fahrplan</vt:lpstr>
      <vt:lpstr>Semantisch leere Ausdrücke </vt:lpstr>
      <vt:lpstr>Ausdrücke mit mehr als einer Bedeutung </vt:lpstr>
      <vt:lpstr>Lexikalische Ambiguität</vt:lpstr>
      <vt:lpstr>Lexikalische Ambiguität</vt:lpstr>
      <vt:lpstr>Lexikalische Ambiguität</vt:lpstr>
      <vt:lpstr>Lexikalische Ambiguität</vt:lpstr>
      <vt:lpstr>Lexikalische Ambiguität</vt:lpstr>
      <vt:lpstr>Lexikalische Ambiguität</vt:lpstr>
      <vt:lpstr>Lexikalische Ambiguität</vt:lpstr>
      <vt:lpstr>Strukturelle Ambiguität</vt:lpstr>
      <vt:lpstr>Strukturelle Ambiguität: Analyse</vt:lpstr>
      <vt:lpstr>Strukturelle Ambiguität: Analyse</vt:lpstr>
      <vt:lpstr>Strukturelle Ambiguität</vt:lpstr>
      <vt:lpstr>Ambiguität</vt:lpstr>
      <vt:lpstr>Strukturelle Ambiguität</vt:lpstr>
      <vt:lpstr>Vagheit</vt:lpstr>
      <vt:lpstr>Vagheit</vt:lpstr>
      <vt:lpstr>Vagheit</vt:lpstr>
      <vt:lpstr>Vagheit vs. Ambiguität</vt:lpstr>
      <vt:lpstr>Vagheit vs. Ambiguität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Winfried Lechner</dc:creator>
  <cp:lastModifiedBy>Winfried Lechner</cp:lastModifiedBy>
  <cp:revision>2427</cp:revision>
  <cp:lastPrinted>2021-04-14T13:15:25Z</cp:lastPrinted>
  <dcterms:created xsi:type="dcterms:W3CDTF">2019-06-22T15:52:53Z</dcterms:created>
  <dcterms:modified xsi:type="dcterms:W3CDTF">2026-05-18T09:49:03Z</dcterms:modified>
</cp:coreProperties>
</file>