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487" r:id="rId2"/>
    <p:sldId id="493" r:id="rId3"/>
    <p:sldId id="634" r:id="rId4"/>
    <p:sldId id="717" r:id="rId5"/>
    <p:sldId id="607" r:id="rId6"/>
    <p:sldId id="625" r:id="rId7"/>
    <p:sldId id="609" r:id="rId8"/>
    <p:sldId id="738" r:id="rId9"/>
    <p:sldId id="711" r:id="rId10"/>
    <p:sldId id="615" r:id="rId11"/>
    <p:sldId id="751" r:id="rId12"/>
    <p:sldId id="752" r:id="rId13"/>
    <p:sldId id="616" r:id="rId14"/>
    <p:sldId id="627" r:id="rId15"/>
    <p:sldId id="734" r:id="rId16"/>
    <p:sldId id="729" r:id="rId17"/>
    <p:sldId id="730" r:id="rId18"/>
    <p:sldId id="710" r:id="rId19"/>
    <p:sldId id="712" r:id="rId20"/>
    <p:sldId id="737" r:id="rId21"/>
    <p:sldId id="684" r:id="rId22"/>
    <p:sldId id="685" r:id="rId23"/>
    <p:sldId id="687" r:id="rId24"/>
    <p:sldId id="689" r:id="rId25"/>
    <p:sldId id="690" r:id="rId26"/>
    <p:sldId id="707" r:id="rId27"/>
    <p:sldId id="691" r:id="rId28"/>
    <p:sldId id="709" r:id="rId29"/>
    <p:sldId id="693" r:id="rId30"/>
    <p:sldId id="696" r:id="rId31"/>
    <p:sldId id="694" r:id="rId32"/>
    <p:sldId id="735" r:id="rId33"/>
    <p:sldId id="728" r:id="rId34"/>
    <p:sldId id="745" r:id="rId35"/>
    <p:sldId id="746" r:id="rId36"/>
    <p:sldId id="706" r:id="rId37"/>
    <p:sldId id="732" r:id="rId38"/>
    <p:sldId id="740" r:id="rId39"/>
    <p:sldId id="733" r:id="rId40"/>
    <p:sldId id="722" r:id="rId41"/>
    <p:sldId id="739" r:id="rId42"/>
    <p:sldId id="724" r:id="rId43"/>
    <p:sldId id="723" r:id="rId44"/>
    <p:sldId id="726" r:id="rId45"/>
    <p:sldId id="750" r:id="rId46"/>
    <p:sldId id="725" r:id="rId47"/>
    <p:sldId id="749" r:id="rId48"/>
  </p:sldIdLst>
  <p:sldSz cx="9144000" cy="6858000" type="screen4x3"/>
  <p:notesSz cx="9929813" cy="6797675"/>
  <p:embeddedFontLst>
    <p:embeddedFont>
      <p:font typeface="Arial Unicode MS" panose="020B0604020202020204" charset="-128"/>
      <p:regular r:id="rId51"/>
    </p:embeddedFont>
    <p:embeddedFont>
      <p:font typeface="Segoe UI Symbol" panose="020B0502040204020203" pitchFamily="34" charset="0"/>
      <p:regular r:id="rId52"/>
    </p:embeddedFont>
    <p:embeddedFont>
      <p:font typeface="WP IconicSymbolsA" panose="05010101010101010101" pitchFamily="2" charset="2"/>
      <p:regular r:id="rId53"/>
    </p:embeddedFont>
    <p:embeddedFont>
      <p:font typeface="WP MathA" panose="05010101010101010101" pitchFamily="2" charset="2"/>
      <p:regular r:id="rId54"/>
    </p:embeddedFont>
    <p:embeddedFont>
      <p:font typeface="WP TypographicSymbols" panose="00000400000000000000" pitchFamily="2" charset="0"/>
      <p:regular r:id="rId55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A31F"/>
    <a:srgbClr val="C4BD97"/>
    <a:srgbClr val="0070C0"/>
    <a:srgbClr val="3A9262"/>
    <a:srgbClr val="00B050"/>
    <a:srgbClr val="288866"/>
    <a:srgbClr val="DAA600"/>
    <a:srgbClr val="D9D9D9"/>
    <a:srgbClr val="E6E6E6"/>
    <a:srgbClr val="68AA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0" autoAdjust="0"/>
    <p:restoredTop sz="94411" autoAdjust="0"/>
  </p:normalViewPr>
  <p:slideViewPr>
    <p:cSldViewPr>
      <p:cViewPr varScale="1">
        <p:scale>
          <a:sx n="86" d="100"/>
          <a:sy n="86" d="100"/>
        </p:scale>
        <p:origin x="1047" y="5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017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40" d="100"/>
        <a:sy n="40" d="100"/>
      </p:scale>
      <p:origin x="0" y="-20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3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081AC3-3BDB-448E-9F7D-A03436CDCDF0}" type="doc">
      <dgm:prSet loTypeId="urn:microsoft.com/office/officeart/2005/8/layout/venn1" loCatId="relationship" qsTypeId="urn:microsoft.com/office/officeart/2005/8/quickstyle/simple3" qsCatId="simple" csTypeId="urn:microsoft.com/office/officeart/2005/8/colors/accent1_3" csCatId="accent1" phldr="1"/>
      <dgm:spPr/>
    </dgm:pt>
    <dgm:pt modelId="{173DEB15-DC7F-4ABF-AA0D-C9E9D570ED8A}">
      <dgm:prSet phldrT="[Text]" custT="1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sz="2400">
              <a:sym typeface="WP MathA" panose="05010101010101010101" pitchFamily="2" charset="2"/>
            </a:rPr>
            <a:t>(1)</a:t>
          </a:r>
          <a:r>
            <a:rPr lang="en-US" sz="2400"/>
            <a:t>       </a:t>
          </a:r>
          <a:br>
            <a:rPr lang="en-US" sz="2000">
              <a:sym typeface="WP IconicSymbolsA" panose="05010101010101010101" pitchFamily="2" charset="2"/>
            </a:rPr>
          </a:br>
          <a:r>
            <a:rPr lang="en-US" sz="2000">
              <a:sym typeface="WP IconicSymbolsA" panose="05010101010101010101" pitchFamily="2" charset="2"/>
            </a:rPr>
            <a:t>   </a:t>
          </a:r>
          <a:endParaRPr lang="en-US" sz="2000"/>
        </a:p>
      </dgm:t>
    </dgm:pt>
    <dgm:pt modelId="{3D81EE8D-9C94-4B66-A93B-D2F98542BAC3}" type="parTrans" cxnId="{AC6E874A-E024-4172-9A38-236AD9112C45}">
      <dgm:prSet/>
      <dgm:spPr/>
      <dgm:t>
        <a:bodyPr/>
        <a:lstStyle/>
        <a:p>
          <a:endParaRPr lang="en-US"/>
        </a:p>
      </dgm:t>
    </dgm:pt>
    <dgm:pt modelId="{FEAD8D9F-9D5A-4A3A-A2F1-CE148E20F792}" type="sibTrans" cxnId="{AC6E874A-E024-4172-9A38-236AD9112C45}">
      <dgm:prSet/>
      <dgm:spPr/>
      <dgm:t>
        <a:bodyPr/>
        <a:lstStyle/>
        <a:p>
          <a:endParaRPr lang="en-US"/>
        </a:p>
      </dgm:t>
    </dgm:pt>
    <dgm:pt modelId="{B8F2FCC7-7C5B-43C9-9291-9506299CF703}">
      <dgm:prSet phldrT="[Text]" custT="1"/>
      <dgm:spPr>
        <a:solidFill>
          <a:srgbClr val="FF0000">
            <a:alpha val="26000"/>
          </a:srgbClr>
        </a:solidFill>
        <a:ln>
          <a:solidFill>
            <a:schemeClr val="tx1"/>
          </a:solidFill>
        </a:ln>
      </dgm:spPr>
      <dgm:t>
        <a:bodyPr/>
        <a:lstStyle/>
        <a:p>
          <a:pPr algn="r"/>
          <a:r>
            <a:rPr lang="en-US" sz="3000"/>
            <a:t>   </a:t>
          </a:r>
          <a:r>
            <a:rPr lang="en-US" sz="2400">
              <a:sym typeface="WP MathA" panose="05010101010101010101" pitchFamily="2" charset="2"/>
            </a:rPr>
            <a:t>(2)</a:t>
          </a:r>
          <a:endParaRPr lang="en-US" sz="2400"/>
        </a:p>
      </dgm:t>
    </dgm:pt>
    <dgm:pt modelId="{F36EBCC9-D3C1-41D5-9886-7408BFC11EEA}" type="parTrans" cxnId="{FD76A850-F2B8-4C19-8591-E3F8DBB4B814}">
      <dgm:prSet/>
      <dgm:spPr/>
      <dgm:t>
        <a:bodyPr/>
        <a:lstStyle/>
        <a:p>
          <a:endParaRPr lang="en-US"/>
        </a:p>
      </dgm:t>
    </dgm:pt>
    <dgm:pt modelId="{644A95FE-D974-4B19-8A87-5559670FAD21}" type="sibTrans" cxnId="{FD76A850-F2B8-4C19-8591-E3F8DBB4B814}">
      <dgm:prSet/>
      <dgm:spPr/>
      <dgm:t>
        <a:bodyPr/>
        <a:lstStyle/>
        <a:p>
          <a:endParaRPr lang="en-US"/>
        </a:p>
      </dgm:t>
    </dgm:pt>
    <dgm:pt modelId="{911C1E4A-B207-45EF-A94B-3C6BB41E574E}" type="pres">
      <dgm:prSet presAssocID="{90081AC3-3BDB-448E-9F7D-A03436CDCDF0}" presName="compositeShape" presStyleCnt="0">
        <dgm:presLayoutVars>
          <dgm:chMax val="7"/>
          <dgm:dir/>
          <dgm:resizeHandles val="exact"/>
        </dgm:presLayoutVars>
      </dgm:prSet>
      <dgm:spPr/>
    </dgm:pt>
    <dgm:pt modelId="{79A25EBD-760A-4585-BE93-FDBADE40E41C}" type="pres">
      <dgm:prSet presAssocID="{173DEB15-DC7F-4ABF-AA0D-C9E9D570ED8A}" presName="circ1" presStyleLbl="vennNode1" presStyleIdx="0" presStyleCnt="2" custScaleX="133100" custLinFactNeighborX="-3186" custLinFactNeighborY="-273"/>
      <dgm:spPr/>
    </dgm:pt>
    <dgm:pt modelId="{1F6913A6-1487-4F82-A52C-B32810180CEB}" type="pres">
      <dgm:prSet presAssocID="{173DEB15-DC7F-4ABF-AA0D-C9E9D570ED8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E94C880-3EBB-4A65-BB59-E5C222CAB175}" type="pres">
      <dgm:prSet presAssocID="{B8F2FCC7-7C5B-43C9-9291-9506299CF703}" presName="circ2" presStyleLbl="vennNode1" presStyleIdx="1" presStyleCnt="2" custScaleX="128200" custLinFactNeighborX="3186" custLinFactNeighborY="-273"/>
      <dgm:spPr/>
    </dgm:pt>
    <dgm:pt modelId="{41B7BE16-CBC3-4B03-85C1-C0013A910494}" type="pres">
      <dgm:prSet presAssocID="{B8F2FCC7-7C5B-43C9-9291-9506299CF70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3FB21D31-2263-4FA1-917F-DB44CCC6D123}" type="presOf" srcId="{B8F2FCC7-7C5B-43C9-9291-9506299CF703}" destId="{AE94C880-3EBB-4A65-BB59-E5C222CAB175}" srcOrd="0" destOrd="0" presId="urn:microsoft.com/office/officeart/2005/8/layout/venn1"/>
    <dgm:cxn modelId="{422BA362-0A9D-40C0-AB3B-DEA5C1AABFF6}" type="presOf" srcId="{B8F2FCC7-7C5B-43C9-9291-9506299CF703}" destId="{41B7BE16-CBC3-4B03-85C1-C0013A910494}" srcOrd="1" destOrd="0" presId="urn:microsoft.com/office/officeart/2005/8/layout/venn1"/>
    <dgm:cxn modelId="{AC6E874A-E024-4172-9A38-236AD9112C45}" srcId="{90081AC3-3BDB-448E-9F7D-A03436CDCDF0}" destId="{173DEB15-DC7F-4ABF-AA0D-C9E9D570ED8A}" srcOrd="0" destOrd="0" parTransId="{3D81EE8D-9C94-4B66-A93B-D2F98542BAC3}" sibTransId="{FEAD8D9F-9D5A-4A3A-A2F1-CE148E20F792}"/>
    <dgm:cxn modelId="{FD76A850-F2B8-4C19-8591-E3F8DBB4B814}" srcId="{90081AC3-3BDB-448E-9F7D-A03436CDCDF0}" destId="{B8F2FCC7-7C5B-43C9-9291-9506299CF703}" srcOrd="1" destOrd="0" parTransId="{F36EBCC9-D3C1-41D5-9886-7408BFC11EEA}" sibTransId="{644A95FE-D974-4B19-8A87-5559670FAD21}"/>
    <dgm:cxn modelId="{3123735A-379F-4480-A035-B1B04AE48D72}" type="presOf" srcId="{90081AC3-3BDB-448E-9F7D-A03436CDCDF0}" destId="{911C1E4A-B207-45EF-A94B-3C6BB41E574E}" srcOrd="0" destOrd="0" presId="urn:microsoft.com/office/officeart/2005/8/layout/venn1"/>
    <dgm:cxn modelId="{FB90ADAB-88E6-4B8D-83BB-80D2F32DDB7F}" type="presOf" srcId="{173DEB15-DC7F-4ABF-AA0D-C9E9D570ED8A}" destId="{1F6913A6-1487-4F82-A52C-B32810180CEB}" srcOrd="1" destOrd="0" presId="urn:microsoft.com/office/officeart/2005/8/layout/venn1"/>
    <dgm:cxn modelId="{31F2A1EF-E3D8-4306-9EB8-8408254D0388}" type="presOf" srcId="{173DEB15-DC7F-4ABF-AA0D-C9E9D570ED8A}" destId="{79A25EBD-760A-4585-BE93-FDBADE40E41C}" srcOrd="0" destOrd="0" presId="urn:microsoft.com/office/officeart/2005/8/layout/venn1"/>
    <dgm:cxn modelId="{A6548E15-1A83-4E04-8C86-40B8924E4E19}" type="presParOf" srcId="{911C1E4A-B207-45EF-A94B-3C6BB41E574E}" destId="{79A25EBD-760A-4585-BE93-FDBADE40E41C}" srcOrd="0" destOrd="0" presId="urn:microsoft.com/office/officeart/2005/8/layout/venn1"/>
    <dgm:cxn modelId="{BE6322E7-E921-4D6E-9FBD-0D85F1EF1B83}" type="presParOf" srcId="{911C1E4A-B207-45EF-A94B-3C6BB41E574E}" destId="{1F6913A6-1487-4F82-A52C-B32810180CEB}" srcOrd="1" destOrd="0" presId="urn:microsoft.com/office/officeart/2005/8/layout/venn1"/>
    <dgm:cxn modelId="{1EBBCAD5-EE7B-40A8-8A4D-240A4C8C5FAE}" type="presParOf" srcId="{911C1E4A-B207-45EF-A94B-3C6BB41E574E}" destId="{AE94C880-3EBB-4A65-BB59-E5C222CAB175}" srcOrd="2" destOrd="0" presId="urn:microsoft.com/office/officeart/2005/8/layout/venn1"/>
    <dgm:cxn modelId="{499B4A36-FBA4-4BE2-A781-2E0A8E22DA5A}" type="presParOf" srcId="{911C1E4A-B207-45EF-A94B-3C6BB41E574E}" destId="{41B7BE16-CBC3-4B03-85C1-C0013A910494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A25EBD-760A-4585-BE93-FDBADE40E41C}">
      <dsp:nvSpPr>
        <dsp:cNvPr id="0" name=""/>
        <dsp:cNvSpPr/>
      </dsp:nvSpPr>
      <dsp:spPr>
        <a:xfrm>
          <a:off x="152398" y="6"/>
          <a:ext cx="1649189" cy="1239060"/>
        </a:xfrm>
        <a:prstGeom prst="ellipse">
          <a:avLst/>
        </a:prstGeom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ym typeface="WP MathA" panose="05010101010101010101" pitchFamily="2" charset="2"/>
            </a:rPr>
            <a:t>(1)</a:t>
          </a:r>
          <a:r>
            <a:rPr lang="en-US" sz="2400" kern="1200"/>
            <a:t>       </a:t>
          </a:r>
          <a:br>
            <a:rPr lang="en-US" sz="2000" kern="1200">
              <a:sym typeface="WP IconicSymbolsA" panose="05010101010101010101" pitchFamily="2" charset="2"/>
            </a:rPr>
          </a:br>
          <a:r>
            <a:rPr lang="en-US" sz="2000" kern="1200">
              <a:sym typeface="WP IconicSymbolsA" panose="05010101010101010101" pitchFamily="2" charset="2"/>
            </a:rPr>
            <a:t>   </a:t>
          </a:r>
          <a:endParaRPr lang="en-US" sz="2000" kern="1200"/>
        </a:p>
      </dsp:txBody>
      <dsp:txXfrm>
        <a:off x="382691" y="146117"/>
        <a:ext cx="950884" cy="946836"/>
      </dsp:txXfrm>
    </dsp:sp>
    <dsp:sp modelId="{AE94C880-3EBB-4A65-BB59-E5C222CAB175}">
      <dsp:nvSpPr>
        <dsp:cNvPr id="0" name=""/>
        <dsp:cNvSpPr/>
      </dsp:nvSpPr>
      <dsp:spPr>
        <a:xfrm>
          <a:off x="1154725" y="6"/>
          <a:ext cx="1588475" cy="1239060"/>
        </a:xfrm>
        <a:prstGeom prst="ellipse">
          <a:avLst/>
        </a:prstGeom>
        <a:solidFill>
          <a:srgbClr val="FF0000">
            <a:alpha val="26000"/>
          </a:srgbClr>
        </a:solidFill>
        <a:ln>
          <a:solidFill>
            <a:schemeClr val="tx1"/>
          </a:solidFill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   </a:t>
          </a:r>
          <a:r>
            <a:rPr lang="en-US" sz="2400" kern="1200">
              <a:sym typeface="WP MathA" panose="05010101010101010101" pitchFamily="2" charset="2"/>
            </a:rPr>
            <a:t>(2)</a:t>
          </a:r>
          <a:endParaRPr lang="en-US" sz="2400" kern="1200"/>
        </a:p>
      </dsp:txBody>
      <dsp:txXfrm>
        <a:off x="1605509" y="146117"/>
        <a:ext cx="915877" cy="9468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4303512" cy="340622"/>
          </a:xfrm>
          <a:prstGeom prst="rect">
            <a:avLst/>
          </a:prstGeom>
        </p:spPr>
        <p:txBody>
          <a:bodyPr vert="horz" lIns="88261" tIns="44130" rIns="88261" bIns="4413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084" y="3"/>
            <a:ext cx="4303512" cy="340622"/>
          </a:xfrm>
          <a:prstGeom prst="rect">
            <a:avLst/>
          </a:prstGeom>
        </p:spPr>
        <p:txBody>
          <a:bodyPr vert="horz" lIns="88261" tIns="44130" rIns="88261" bIns="44130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6457054"/>
            <a:ext cx="4303512" cy="340622"/>
          </a:xfrm>
          <a:prstGeom prst="rect">
            <a:avLst/>
          </a:prstGeom>
        </p:spPr>
        <p:txBody>
          <a:bodyPr vert="horz" lIns="88261" tIns="44130" rIns="88261" bIns="4413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084" y="6457054"/>
            <a:ext cx="4303512" cy="340622"/>
          </a:xfrm>
          <a:prstGeom prst="rect">
            <a:avLst/>
          </a:prstGeom>
        </p:spPr>
        <p:txBody>
          <a:bodyPr vert="horz" lIns="88261" tIns="44130" rIns="88261" bIns="44130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4302919" cy="339884"/>
          </a:xfrm>
          <a:prstGeom prst="rect">
            <a:avLst/>
          </a:prstGeom>
        </p:spPr>
        <p:txBody>
          <a:bodyPr vert="horz" lIns="95613" tIns="47807" rIns="95613" bIns="47807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4603" y="0"/>
            <a:ext cx="4302919" cy="339884"/>
          </a:xfrm>
          <a:prstGeom prst="rect">
            <a:avLst/>
          </a:prstGeom>
        </p:spPr>
        <p:txBody>
          <a:bodyPr vert="horz" lIns="95613" tIns="47807" rIns="95613" bIns="47807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07.05.2026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2013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13" tIns="47807" rIns="95613" bIns="4780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982" y="3228896"/>
            <a:ext cx="7943850" cy="3058955"/>
          </a:xfrm>
          <a:prstGeom prst="rect">
            <a:avLst/>
          </a:prstGeom>
        </p:spPr>
        <p:txBody>
          <a:bodyPr vert="horz" lIns="95613" tIns="47807" rIns="95613" bIns="47807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6" y="6456614"/>
            <a:ext cx="4302919" cy="339884"/>
          </a:xfrm>
          <a:prstGeom prst="rect">
            <a:avLst/>
          </a:prstGeom>
        </p:spPr>
        <p:txBody>
          <a:bodyPr vert="horz" lIns="95613" tIns="47807" rIns="95613" bIns="47807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4603" y="6456614"/>
            <a:ext cx="4302919" cy="339884"/>
          </a:xfrm>
          <a:prstGeom prst="rect">
            <a:avLst/>
          </a:prstGeom>
        </p:spPr>
        <p:txBody>
          <a:bodyPr vert="horz" lIns="95613" tIns="47807" rIns="95613" bIns="47807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>
            <a:normAutofit/>
          </a:bodyPr>
          <a:lstStyle>
            <a:lvl1pPr>
              <a:defRPr sz="28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990600"/>
            <a:ext cx="8229600" cy="5257800"/>
          </a:xfrm>
        </p:spPr>
        <p:txBody>
          <a:bodyPr/>
          <a:lstStyle>
            <a:lvl1pPr marL="0" indent="0">
              <a:spcBef>
                <a:spcPts val="200"/>
              </a:spcBef>
              <a:buFont typeface="Wingdings" panose="05000000000000000000" pitchFamily="2" charset="2"/>
              <a:buNone/>
              <a:tabLst>
                <a:tab pos="4572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 marL="742950" indent="-285750">
              <a:spcBef>
                <a:spcPts val="200"/>
              </a:spcBef>
              <a:buFont typeface="Calibri" panose="020F0502020204030204" pitchFamily="34" charset="0"/>
              <a:buChar char="●"/>
              <a:defRPr sz="2200"/>
            </a:lvl2pPr>
            <a:lvl3pPr marL="1143000" indent="-228600">
              <a:spcBef>
                <a:spcPts val="200"/>
              </a:spcBef>
              <a:buFont typeface="Courier New" panose="02070309020205020404" pitchFamily="49" charset="0"/>
              <a:buChar char="o"/>
              <a:defRPr sz="2000"/>
            </a:lvl3pPr>
            <a:lvl4pPr marL="1600200" indent="-228600">
              <a:spcBef>
                <a:spcPts val="200"/>
              </a:spcBef>
              <a:buFont typeface="Wingdings" panose="05000000000000000000" pitchFamily="2" charset="2"/>
              <a:buChar char="§"/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/>
              <a:t>(1)	a.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12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16. &amp; 23.05.2022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>
          <a:xfrm>
            <a:off x="609600" y="663575"/>
            <a:ext cx="7772400" cy="1470025"/>
          </a:xfrm>
          <a:noFill/>
          <a:ln>
            <a:noFill/>
          </a:ln>
        </p:spPr>
        <p:txBody>
          <a:bodyPr/>
          <a:lstStyle/>
          <a:p>
            <a:r>
              <a:rPr lang="de-AT" b="1" cap="small" noProof="0" dirty="0"/>
              <a:t>DGY 15 Semantik</a:t>
            </a:r>
            <a:endParaRPr lang="de-AT" cap="small" noProof="0" dirty="0"/>
          </a:p>
        </p:txBody>
      </p:sp>
      <p:cxnSp>
        <p:nvCxnSpPr>
          <p:cNvPr id="8" name="Gerade Verbindung 7"/>
          <p:cNvCxnSpPr/>
          <p:nvPr/>
        </p:nvCxnSpPr>
        <p:spPr>
          <a:xfrm>
            <a:off x="609600" y="19050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609600" y="914400"/>
            <a:ext cx="7772400" cy="0"/>
          </a:xfrm>
          <a:prstGeom prst="line">
            <a:avLst/>
          </a:prstGeom>
          <a:ln w="158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Untertitel 4"/>
          <p:cNvSpPr txBox="1">
            <a:spLocks/>
          </p:cNvSpPr>
          <p:nvPr/>
        </p:nvSpPr>
        <p:spPr>
          <a:xfrm>
            <a:off x="1352550" y="2743200"/>
            <a:ext cx="6441831" cy="1447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b="1" i="1" dirty="0">
                <a:solidFill>
                  <a:prstClr val="black"/>
                </a:solidFill>
                <a:latin typeface="Calibri"/>
              </a:rPr>
              <a:t>09. Beziehungen zwischen Bedeutungen</a:t>
            </a:r>
          </a:p>
        </p:txBody>
      </p:sp>
      <p:sp>
        <p:nvSpPr>
          <p:cNvPr id="12" name="Untertitel 4"/>
          <p:cNvSpPr txBox="1">
            <a:spLocks/>
          </p:cNvSpPr>
          <p:nvPr/>
        </p:nvSpPr>
        <p:spPr>
          <a:xfrm>
            <a:off x="2152650" y="4874262"/>
            <a:ext cx="4839843" cy="145033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WP TypographicSymbols" pitchFamily="2" charset="0"/>
              <a:buNone/>
              <a:tabLst>
                <a:tab pos="342900" algn="l"/>
              </a:tabLst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tabLst>
                <a:tab pos="342900" algn="l"/>
              </a:tabLst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tx1"/>
                </a:solidFill>
              </a:rPr>
              <a:t>Winfried Lechner</a:t>
            </a:r>
          </a:p>
          <a:p>
            <a:r>
              <a:rPr lang="de-AT" sz="2400" dirty="0">
                <a:solidFill>
                  <a:schemeClr val="tx1"/>
                </a:solidFill>
              </a:rPr>
              <a:t>Nationale</a:t>
            </a:r>
            <a:r>
              <a:rPr lang="en-US" sz="2400" dirty="0">
                <a:solidFill>
                  <a:schemeClr val="tx1"/>
                </a:solidFill>
              </a:rPr>
              <a:t> und Kapodistrische 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de-AT" sz="2400" dirty="0">
                <a:solidFill>
                  <a:schemeClr val="tx1"/>
                </a:solidFill>
              </a:rPr>
              <a:t>Universität</a:t>
            </a:r>
            <a:r>
              <a:rPr lang="en-US" sz="2400" dirty="0">
                <a:solidFill>
                  <a:schemeClr val="tx1"/>
                </a:solidFill>
              </a:rPr>
              <a:t> Athen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endParaRPr lang="de-DE" sz="2000" dirty="0">
              <a:solidFill>
                <a:schemeClr val="tx1"/>
              </a:solidFill>
            </a:endParaRPr>
          </a:p>
          <a:p>
            <a:endParaRPr lang="de-DE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6826A0-6AA3-E0E6-D7E8-4C19B518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553174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64314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42950" y="1066056"/>
            <a:ext cx="7772400" cy="1769715"/>
          </a:xfrm>
        </p:spPr>
        <p:txBody>
          <a:bodyPr>
            <a:spAutoFit/>
          </a:bodyPr>
          <a:lstStyle/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u="sng">
                <a:solidFill>
                  <a:schemeClr val="bg1"/>
                </a:solidFill>
              </a:rPr>
              <a:t>WH: Satzdenotationen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Drei Arten von Aussagen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Beziehungen zwischen Bedeutungen</a:t>
            </a:r>
            <a:endParaRPr lang="de-DE" sz="2800" b="0">
              <a:solidFill>
                <a:schemeClr val="bg1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9D716A-FDFC-844C-9A8C-9EC3A079A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26729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de-AT"/>
              <a:t>Die Satzbedeutung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304800" y="1110178"/>
            <a:ext cx="88392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/>
              <a:t>Die </a:t>
            </a:r>
            <a:r>
              <a:rPr lang="de-DE" b="1" dirty="0"/>
              <a:t>deskriptive</a:t>
            </a:r>
            <a:r>
              <a:rPr lang="de-DE" dirty="0"/>
              <a:t> Bedeutung eines sprachlichen Ausdrucks ist seine </a:t>
            </a:r>
            <a:r>
              <a:rPr lang="de-DE" b="1" dirty="0"/>
              <a:t>Denotation</a:t>
            </a:r>
            <a:r>
              <a:rPr lang="de-DE" dirty="0"/>
              <a:t>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/>
              <a:t>Sätze denotieren </a:t>
            </a:r>
            <a:r>
              <a:rPr lang="de-DE" b="1" dirty="0"/>
              <a:t>Mengen von Situationen</a:t>
            </a:r>
            <a:r>
              <a:rPr lang="de-DE" dirty="0"/>
              <a:t>.</a:t>
            </a:r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AT" dirty="0"/>
              <a:t>Eine Menge von Situationen nennt man auch eine </a:t>
            </a:r>
            <a:r>
              <a:rPr lang="de-AT" dirty="0">
                <a:solidFill>
                  <a:srgbClr val="FF0000"/>
                </a:solidFill>
              </a:rPr>
              <a:t>Proposition</a:t>
            </a:r>
            <a:r>
              <a:rPr lang="de-AT" dirty="0"/>
              <a:t>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 err="1"/>
              <a:t>Sätze</a:t>
            </a:r>
            <a:r>
              <a:rPr lang="en-US" dirty="0"/>
              <a:t> </a:t>
            </a:r>
            <a:r>
              <a:rPr lang="en-US" b="1" dirty="0" err="1"/>
              <a:t>drücken</a:t>
            </a:r>
            <a:r>
              <a:rPr lang="en-US" dirty="0"/>
              <a:t> Proposition </a:t>
            </a:r>
            <a:r>
              <a:rPr lang="en-US" b="1" dirty="0" err="1"/>
              <a:t>aus</a:t>
            </a:r>
            <a:r>
              <a:rPr lang="en-US" dirty="0" err="1"/>
              <a:t>.</a:t>
            </a:r>
            <a:r>
              <a:rPr lang="en-US" dirty="0"/>
              <a:t>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Die Proposition, die </a:t>
            </a:r>
            <a:r>
              <a:rPr lang="en-US" dirty="0" err="1"/>
              <a:t>ein</a:t>
            </a:r>
            <a:r>
              <a:rPr lang="en-US" dirty="0"/>
              <a:t> Satz </a:t>
            </a:r>
            <a:r>
              <a:rPr lang="en-US" dirty="0" err="1"/>
              <a:t>ausdrückt</a:t>
            </a:r>
            <a:r>
              <a:rPr lang="en-US" dirty="0"/>
              <a:t>, </a:t>
            </a:r>
            <a:r>
              <a:rPr lang="en-US" dirty="0" err="1"/>
              <a:t>ist</a:t>
            </a:r>
            <a:r>
              <a:rPr lang="en-US" dirty="0"/>
              <a:t> die </a:t>
            </a:r>
            <a:r>
              <a:rPr lang="de-DE" dirty="0">
                <a:solidFill>
                  <a:schemeClr val="accent6">
                    <a:lumMod val="75000"/>
                  </a:schemeClr>
                </a:solidFill>
                <a:sym typeface="WP IconicSymbolsA" panose="05010101010101010101" pitchFamily="2" charset="2"/>
              </a:rPr>
              <a:t>Intension</a:t>
            </a:r>
            <a:r>
              <a:rPr lang="en-US" dirty="0"/>
              <a:t> des </a:t>
            </a:r>
            <a:r>
              <a:rPr lang="en-US" dirty="0" err="1"/>
              <a:t>Satzes</a:t>
            </a:r>
            <a:r>
              <a:rPr lang="en-US" dirty="0"/>
              <a:t>.  </a:t>
            </a:r>
            <a:r>
              <a:rPr lang="en-US" sz="2000" dirty="0"/>
              <a:t>(Achtung! Man </a:t>
            </a:r>
            <a:r>
              <a:rPr lang="en-US" sz="2000" dirty="0" err="1"/>
              <a:t>schreibt</a:t>
            </a:r>
            <a:r>
              <a:rPr lang="en-US" sz="2000" dirty="0"/>
              <a:t> den </a:t>
            </a:r>
            <a:r>
              <a:rPr lang="en-US" sz="2000" dirty="0" err="1"/>
              <a:t>Begriff</a:t>
            </a:r>
            <a:r>
              <a:rPr lang="en-US" sz="2000" dirty="0"/>
              <a:t> </a:t>
            </a:r>
            <a:r>
              <a:rPr lang="en-US" sz="2000" dirty="0" err="1"/>
              <a:t>mit</a:t>
            </a:r>
            <a:r>
              <a:rPr lang="en-US" sz="2000" dirty="0"/>
              <a:t> “s”: Inten</a:t>
            </a:r>
            <a:r>
              <a:rPr lang="en-US" sz="2000" b="1" dirty="0"/>
              <a:t>s</a:t>
            </a:r>
            <a:r>
              <a:rPr lang="en-US" sz="2000" dirty="0"/>
              <a:t>ion).</a:t>
            </a:r>
            <a:endParaRPr lang="de-DE" sz="2000" b="1" u="sng" dirty="0">
              <a:solidFill>
                <a:schemeClr val="accent6">
                  <a:lumMod val="75000"/>
                </a:schemeClr>
              </a:solidFill>
              <a:sym typeface="WP IconicSymbolsA" panose="05010101010101010101" pitchFamily="2" charset="2"/>
            </a:endParaRPr>
          </a:p>
        </p:txBody>
      </p:sp>
      <p:sp>
        <p:nvSpPr>
          <p:cNvPr id="16" name="Rounded Rectangle 11">
            <a:extLst>
              <a:ext uri="{FF2B5EF4-FFF2-40B4-BE49-F238E27FC236}">
                <a16:creationId xmlns:a16="http://schemas.microsoft.com/office/drawing/2014/main" id="{F79C736F-A267-5AAB-B71A-25C4EA1EC0E7}"/>
              </a:ext>
            </a:extLst>
          </p:cNvPr>
          <p:cNvSpPr/>
          <p:nvPr/>
        </p:nvSpPr>
        <p:spPr>
          <a:xfrm>
            <a:off x="1295400" y="3200400"/>
            <a:ext cx="6793687" cy="510778"/>
          </a:xfrm>
          <a:prstGeom prst="roundRect">
            <a:avLst/>
          </a:prstGeom>
          <a:solidFill>
            <a:schemeClr val="bg2">
              <a:lumMod val="9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tabLst>
                <a:tab pos="403225" algn="l"/>
              </a:tabLst>
            </a:pPr>
            <a:r>
              <a:rPr lang="en-US" sz="2400" b="1" i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en-US" sz="24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Proposition</a:t>
            </a:r>
            <a:r>
              <a:rPr lang="en-US" sz="2400" b="1" i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= </a:t>
            </a:r>
            <a:r>
              <a:rPr lang="en-US" sz="2400" baseline="-250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Def</a:t>
            </a:r>
            <a:r>
              <a:rPr lang="en-US" sz="2400" b="1" i="1" baseline="-250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</a:t>
            </a:r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eine Menge von Situationen</a:t>
            </a:r>
          </a:p>
        </p:txBody>
      </p:sp>
      <p:sp>
        <p:nvSpPr>
          <p:cNvPr id="17" name="Rounded Rectangle 2">
            <a:extLst>
              <a:ext uri="{FF2B5EF4-FFF2-40B4-BE49-F238E27FC236}">
                <a16:creationId xmlns:a16="http://schemas.microsoft.com/office/drawing/2014/main" id="{36EECF83-48A8-E30C-926C-9B70BC2C785C}"/>
              </a:ext>
            </a:extLst>
          </p:cNvPr>
          <p:cNvSpPr/>
          <p:nvPr/>
        </p:nvSpPr>
        <p:spPr>
          <a:xfrm>
            <a:off x="533400" y="5486400"/>
            <a:ext cx="8305800" cy="618042"/>
          </a:xfrm>
          <a:prstGeom prst="roundRect">
            <a:avLst/>
          </a:prstGeom>
          <a:solidFill>
            <a:srgbClr val="E46C0A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tabLst>
                <a:tab pos="403225" algn="l"/>
              </a:tabLst>
            </a:pPr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Die Intension eines Satzes </a:t>
            </a:r>
            <a:r>
              <a:rPr lang="el-GR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Σ </a:t>
            </a:r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ist die </a:t>
            </a:r>
            <a:r>
              <a:rPr lang="en-US" sz="24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Proposition</a:t>
            </a:r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die </a:t>
            </a:r>
            <a:r>
              <a:rPr lang="el-GR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Σ</a:t>
            </a:r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400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ausdrückt</a:t>
            </a:r>
            <a:r>
              <a:rPr lang="en-US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416163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de-AT"/>
              <a:t>Intension und Extension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304800" y="989806"/>
            <a:ext cx="8839200" cy="6011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41388">
              <a:spcBef>
                <a:spcPts val="1200"/>
              </a:spcBef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b="1" dirty="0">
                <a:solidFill>
                  <a:schemeClr val="accent6">
                    <a:lumMod val="75000"/>
                  </a:schemeClr>
                </a:solidFill>
                <a:sym typeface="WP IconicSymbolsA" panose="05010101010101010101" pitchFamily="2" charset="2"/>
              </a:rPr>
              <a:t>Intension</a:t>
            </a:r>
            <a:r>
              <a:rPr lang="de-DE" b="1" u="sng" dirty="0">
                <a:solidFill>
                  <a:schemeClr val="accent6">
                    <a:lumMod val="75000"/>
                  </a:schemeClr>
                </a:solidFill>
                <a:sym typeface="WP IconicSymbolsA" panose="05010101010101010101" pitchFamily="2" charset="2"/>
              </a:rPr>
              <a:t> 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sz="2400" dirty="0">
                <a:sym typeface="WP IconicSymbolsA" panose="05010101010101010101" pitchFamily="2" charset="2"/>
              </a:rPr>
              <a:t>Die Intension ist die </a:t>
            </a:r>
            <a:r>
              <a:rPr lang="de-DE" b="1" dirty="0">
                <a:sym typeface="WP IconicSymbolsA" panose="05010101010101010101" pitchFamily="2" charset="2"/>
              </a:rPr>
              <a:t>allgemeine</a:t>
            </a:r>
            <a:r>
              <a:rPr lang="de-DE" sz="2400" b="1" dirty="0">
                <a:sym typeface="WP IconicSymbolsA" panose="05010101010101010101" pitchFamily="2" charset="2"/>
              </a:rPr>
              <a:t> Bedeutung</a:t>
            </a:r>
            <a:r>
              <a:rPr lang="de-DE" sz="2400" dirty="0">
                <a:sym typeface="WP IconicSymbolsA" panose="05010101010101010101" pitchFamily="2" charset="2"/>
              </a:rPr>
              <a:t> eines Ausdrucks.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>
                <a:sym typeface="WP IconicSymbolsA" panose="05010101010101010101" pitchFamily="2" charset="2"/>
              </a:rPr>
              <a:t>Die Intension hängt</a:t>
            </a:r>
            <a:r>
              <a:rPr lang="de-DE" b="1" dirty="0">
                <a:sym typeface="WP IconicSymbolsA" panose="05010101010101010101" pitchFamily="2" charset="2"/>
              </a:rPr>
              <a:t> </a:t>
            </a:r>
            <a:r>
              <a:rPr lang="de-DE" u="sng" dirty="0">
                <a:sym typeface="WP IconicSymbolsA" panose="05010101010101010101" pitchFamily="2" charset="2"/>
              </a:rPr>
              <a:t>nicht</a:t>
            </a:r>
            <a:r>
              <a:rPr lang="de-DE" b="1" dirty="0">
                <a:sym typeface="WP IconicSymbolsA" panose="05010101010101010101" pitchFamily="2" charset="2"/>
              </a:rPr>
              <a:t> </a:t>
            </a:r>
            <a:r>
              <a:rPr lang="de-DE" dirty="0">
                <a:sym typeface="WP IconicSymbolsA" panose="05010101010101010101" pitchFamily="2" charset="2"/>
              </a:rPr>
              <a:t>von der Situation ab, in der der Satz interpretiert wird – die Intension ist also </a:t>
            </a:r>
            <a:r>
              <a:rPr lang="de-DE" dirty="0">
                <a:solidFill>
                  <a:srgbClr val="FF0000"/>
                </a:solidFill>
                <a:sym typeface="WP IconicSymbolsA" panose="05010101010101010101" pitchFamily="2" charset="2"/>
              </a:rPr>
              <a:t>situations</a:t>
            </a:r>
            <a:r>
              <a:rPr lang="de-DE" u="sng" dirty="0">
                <a:solidFill>
                  <a:srgbClr val="FF0000"/>
                </a:solidFill>
                <a:sym typeface="WP IconicSymbolsA" panose="05010101010101010101" pitchFamily="2" charset="2"/>
              </a:rPr>
              <a:t>un</a:t>
            </a:r>
            <a:r>
              <a:rPr lang="de-DE" dirty="0">
                <a:solidFill>
                  <a:srgbClr val="FF0000"/>
                </a:solidFill>
                <a:sym typeface="WP IconicSymbolsA" panose="05010101010101010101" pitchFamily="2" charset="2"/>
              </a:rPr>
              <a:t>abhängig</a:t>
            </a:r>
            <a:r>
              <a:rPr lang="de-DE" dirty="0">
                <a:sym typeface="WP IconicSymbolsA" panose="05010101010101010101" pitchFamily="2" charset="2"/>
              </a:rPr>
              <a:t>. 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>
                <a:sym typeface="WP IconicSymbolsA" panose="05010101010101010101" pitchFamily="2" charset="2"/>
              </a:rPr>
              <a:t>Die Intension eines Satzes ist eine Menge von Situationen. 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>
                <a:sym typeface="WP IconicSymbolsA" panose="05010101010101010101" pitchFamily="2" charset="2"/>
              </a:rPr>
              <a:t>Die Intension von Morphemen (z.B. Haus, spielen, und, Putin,…) wird im </a:t>
            </a:r>
            <a:r>
              <a:rPr lang="de-DE" b="1" dirty="0">
                <a:sym typeface="WP IconicSymbolsA" panose="05010101010101010101" pitchFamily="2" charset="2"/>
              </a:rPr>
              <a:t>Lexikon</a:t>
            </a:r>
            <a:r>
              <a:rPr lang="de-DE" dirty="0">
                <a:sym typeface="WP IconicSymbolsA" panose="05010101010101010101" pitchFamily="2" charset="2"/>
              </a:rPr>
              <a:t> gespeichert.</a:t>
            </a:r>
            <a:r>
              <a:rPr lang="de-DE" dirty="0"/>
              <a:t> </a:t>
            </a:r>
          </a:p>
          <a:p>
            <a:pPr defTabSz="941388">
              <a:spcBef>
                <a:spcPts val="2000"/>
              </a:spcBef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b="1" dirty="0">
                <a:solidFill>
                  <a:srgbClr val="0066FF"/>
                </a:solidFill>
              </a:rPr>
              <a:t>Extension</a:t>
            </a:r>
            <a:r>
              <a:rPr lang="de-DE" b="1" dirty="0"/>
              <a:t> 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/>
              <a:t>Die Extension ist die Bedeutung </a:t>
            </a:r>
            <a:r>
              <a:rPr lang="de-DE" b="1" dirty="0"/>
              <a:t>in einer Situation</a:t>
            </a:r>
            <a:r>
              <a:rPr lang="de-DE" dirty="0"/>
              <a:t>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/>
              <a:t>Die Extension ist </a:t>
            </a:r>
            <a:r>
              <a:rPr lang="de-DE" dirty="0">
                <a:solidFill>
                  <a:srgbClr val="FF0000"/>
                </a:solidFill>
              </a:rPr>
              <a:t>situations</a:t>
            </a:r>
            <a:r>
              <a:rPr lang="de-DE" u="sng" dirty="0">
                <a:solidFill>
                  <a:srgbClr val="FF0000"/>
                </a:solidFill>
              </a:rPr>
              <a:t>abhängig</a:t>
            </a:r>
            <a:r>
              <a:rPr lang="de-DE" dirty="0"/>
              <a:t>, sie ist variabel.</a:t>
            </a:r>
          </a:p>
          <a:p>
            <a:pPr marL="342900" indent="-342900" defTabSz="941388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r>
              <a:rPr lang="de-DE" dirty="0">
                <a:sym typeface="WP IconicSymbolsA" panose="05010101010101010101" pitchFamily="2" charset="2"/>
              </a:rPr>
              <a:t>Die Extension eines Satzes ist ein </a:t>
            </a:r>
            <a:r>
              <a:rPr lang="de-DE" b="1" dirty="0">
                <a:sym typeface="WP IconicSymbolsA" panose="05010101010101010101" pitchFamily="2" charset="2"/>
              </a:rPr>
              <a:t>Wahrheitswert</a:t>
            </a:r>
            <a:r>
              <a:rPr lang="de-DE" dirty="0">
                <a:sym typeface="WP IconicSymbolsA" panose="05010101010101010101" pitchFamily="2" charset="2"/>
              </a:rPr>
              <a:t> (1 oder 0). </a:t>
            </a:r>
            <a:endParaRPr lang="de-DE" dirty="0"/>
          </a:p>
          <a:p>
            <a:pPr defTabSz="941388">
              <a:spcBef>
                <a:spcPts val="1200"/>
              </a:spcBef>
              <a:tabLst>
                <a:tab pos="342900" algn="l"/>
                <a:tab pos="685800" algn="l"/>
                <a:tab pos="747713" algn="l"/>
                <a:tab pos="1090613" algn="l"/>
                <a:tab pos="2401888" algn="l"/>
                <a:tab pos="2971800" algn="l"/>
                <a:tab pos="3200400" algn="l"/>
                <a:tab pos="3541713" algn="l"/>
                <a:tab pos="4230688" algn="l"/>
                <a:tab pos="5029200" algn="l"/>
                <a:tab pos="6002338" algn="l"/>
              </a:tabLst>
            </a:pPr>
            <a:endParaRPr lang="de-DE" sz="2400" dirty="0">
              <a:sym typeface="WP IconicSymbolsA" panose="050101010101010101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693480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8247"/>
            <a:ext cx="8229600" cy="596153"/>
          </a:xfrm>
        </p:spPr>
        <p:txBody>
          <a:bodyPr/>
          <a:lstStyle/>
          <a:p>
            <a:r>
              <a:rPr lang="de-AT"/>
              <a:t>Intension und Extension von S</a:t>
            </a:r>
            <a:r>
              <a:rPr lang="de-AT">
                <a:latin typeface="Calibri" panose="020F0502020204030204" pitchFamily="34" charset="0"/>
              </a:rPr>
              <a:t>ä</a:t>
            </a:r>
            <a:r>
              <a:rPr lang="de-AT"/>
              <a:t>tzen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990600"/>
            <a:ext cx="86106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AT" dirty="0"/>
              <a:t>Die </a:t>
            </a:r>
            <a:r>
              <a:rPr lang="de-AT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AT" dirty="0"/>
              <a:t> eines Aussagesatzes ist die Menge aller Situationen, in denen dieser Satz </a:t>
            </a:r>
            <a:r>
              <a:rPr lang="de-AT" dirty="0">
                <a:solidFill>
                  <a:srgbClr val="00B050"/>
                </a:solidFill>
              </a:rPr>
              <a:t>wahr</a:t>
            </a:r>
            <a:r>
              <a:rPr lang="de-AT" dirty="0"/>
              <a:t> ist.</a:t>
            </a:r>
            <a:endParaRPr lang="de-AT" i="1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endParaRPr lang="de-AT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   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  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5</a:t>
            </a:r>
            <a:r>
              <a:rPr lang="de-AT" dirty="0"/>
              <a:t>:	                    s</a:t>
            </a:r>
            <a:r>
              <a:rPr lang="de-AT" baseline="-25000" dirty="0"/>
              <a:t>13</a:t>
            </a:r>
            <a:r>
              <a:rPr lang="de-AT" dirty="0"/>
              <a:t>:                          s</a:t>
            </a:r>
            <a:r>
              <a:rPr lang="de-AT" baseline="-25000" dirty="0"/>
              <a:t>29</a:t>
            </a:r>
            <a:r>
              <a:rPr lang="de-AT" dirty="0"/>
              <a:t>: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		3      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36</a:t>
            </a:r>
            <a:r>
              <a:rPr lang="de-AT" dirty="0"/>
              <a:t>: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endParaRPr lang="de-AT" dirty="0"/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(1)	</a:t>
            </a:r>
            <a:r>
              <a:rPr lang="de-AT" dirty="0">
                <a:solidFill>
                  <a:schemeClr val="accent6">
                    <a:lumMod val="75000"/>
                  </a:schemeClr>
                </a:solidFill>
              </a:rPr>
              <a:t>Intension</a:t>
            </a:r>
            <a:r>
              <a:rPr lang="de-AT" b="1" dirty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de-AT" dirty="0"/>
              <a:t>	Es ist Nacht		=	{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5</a:t>
            </a:r>
            <a:r>
              <a:rPr lang="de-AT" dirty="0"/>
              <a:t>,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36</a:t>
            </a:r>
            <a:r>
              <a:rPr lang="de-AT" dirty="0"/>
              <a:t>}</a:t>
            </a:r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</a:tabLst>
            </a:pPr>
            <a:r>
              <a:rPr lang="en-US" dirty="0">
                <a:sym typeface="WP IconicSymbolsA" panose="05010101010101010101" pitchFamily="2" charset="2"/>
              </a:rPr>
              <a:t>			</a:t>
            </a:r>
            <a:r>
              <a:rPr lang="en-US" dirty="0"/>
              <a:t>Die Intension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konstant</a:t>
            </a:r>
            <a:r>
              <a:rPr lang="en-US" dirty="0">
                <a:solidFill>
                  <a:srgbClr val="FF0000"/>
                </a:solidFill>
              </a:rPr>
              <a:t>/</a:t>
            </a:r>
            <a:r>
              <a:rPr lang="en-US" u="sng" dirty="0" err="1">
                <a:solidFill>
                  <a:srgbClr val="FF0000"/>
                </a:solidFill>
              </a:rPr>
              <a:t>in</a:t>
            </a:r>
            <a:r>
              <a:rPr lang="en-US" dirty="0" err="1">
                <a:solidFill>
                  <a:srgbClr val="FF0000"/>
                </a:solidFill>
              </a:rPr>
              <a:t>variabel</a:t>
            </a:r>
            <a:r>
              <a:rPr lang="en-US" dirty="0"/>
              <a:t>.</a:t>
            </a:r>
            <a:endParaRPr lang="en-US" b="1" dirty="0">
              <a:solidFill>
                <a:srgbClr val="FF0000"/>
              </a:solidFill>
            </a:endParaRPr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(2)	</a:t>
            </a:r>
            <a:r>
              <a:rPr lang="de-AT" dirty="0">
                <a:solidFill>
                  <a:srgbClr val="0066FF"/>
                </a:solidFill>
              </a:rPr>
              <a:t>Extension:</a:t>
            </a:r>
            <a:r>
              <a:rPr lang="de-AT" dirty="0">
                <a:solidFill>
                  <a:srgbClr val="FF0000"/>
                </a:solidFill>
              </a:rPr>
              <a:t>	</a:t>
            </a:r>
            <a:r>
              <a:rPr lang="de-AT" dirty="0"/>
              <a:t>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5 </a:t>
            </a:r>
            <a:r>
              <a:rPr lang="de-AT" dirty="0"/>
              <a:t>:	Es ist Nacht 	= 	</a:t>
            </a:r>
            <a:r>
              <a:rPr lang="de-AT" dirty="0">
                <a:solidFill>
                  <a:srgbClr val="00B050"/>
                </a:solidFill>
              </a:rPr>
              <a:t>1 </a:t>
            </a:r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de-AT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			In s</a:t>
            </a:r>
            <a:r>
              <a:rPr lang="de-AT" baseline="-25000" dirty="0"/>
              <a:t>13</a:t>
            </a:r>
            <a:r>
              <a:rPr lang="de-AT" dirty="0"/>
              <a:t>: 	Es ist Nacht 	= 	</a:t>
            </a:r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0 </a:t>
            </a:r>
            <a:endParaRPr lang="de-AT" dirty="0">
              <a:solidFill>
                <a:srgbClr val="00B050"/>
              </a:solidFill>
            </a:endParaRP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			In s</a:t>
            </a:r>
            <a:r>
              <a:rPr lang="de-AT" baseline="-25000" dirty="0"/>
              <a:t>29</a:t>
            </a:r>
            <a:r>
              <a:rPr lang="de-AT" dirty="0"/>
              <a:t>: 	Es ist Nacht 	= 	</a:t>
            </a:r>
            <a:r>
              <a:rPr lang="de-AT" dirty="0">
                <a:solidFill>
                  <a:schemeClr val="bg1">
                    <a:lumMod val="50000"/>
                  </a:schemeClr>
                </a:solidFill>
              </a:rPr>
              <a:t>0</a:t>
            </a:r>
            <a:endParaRPr lang="de-AT" dirty="0">
              <a:solidFill>
                <a:srgbClr val="00B050"/>
              </a:solidFill>
            </a:endParaRP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  <a:tab pos="2343150" algn="l"/>
                <a:tab pos="3143250" algn="l"/>
              </a:tabLst>
            </a:pPr>
            <a:r>
              <a:rPr lang="de-AT" dirty="0"/>
              <a:t>			In </a:t>
            </a:r>
            <a:r>
              <a:rPr lang="de-AT" dirty="0">
                <a:solidFill>
                  <a:srgbClr val="00B050"/>
                </a:solidFill>
              </a:rPr>
              <a:t>s</a:t>
            </a:r>
            <a:r>
              <a:rPr lang="de-AT" baseline="-25000" dirty="0">
                <a:solidFill>
                  <a:srgbClr val="00B050"/>
                </a:solidFill>
              </a:rPr>
              <a:t>36</a:t>
            </a:r>
            <a:r>
              <a:rPr lang="de-AT" dirty="0"/>
              <a:t>: 	Es ist Nacht 	= 	</a:t>
            </a:r>
            <a:r>
              <a:rPr lang="de-AT" dirty="0">
                <a:solidFill>
                  <a:srgbClr val="00B050"/>
                </a:solidFill>
              </a:rPr>
              <a:t>1</a:t>
            </a:r>
            <a:endParaRPr lang="de-AT" dirty="0"/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</a:tabLst>
            </a:pPr>
            <a:r>
              <a:rPr lang="en-US" dirty="0">
                <a:sym typeface="WP IconicSymbolsA" panose="05010101010101010101" pitchFamily="2" charset="2"/>
              </a:rPr>
              <a:t>			</a:t>
            </a:r>
            <a:r>
              <a:rPr lang="en-US" dirty="0"/>
              <a:t>Die Extension </a:t>
            </a:r>
            <a:r>
              <a:rPr lang="en-US" dirty="0" err="1"/>
              <a:t>kann</a:t>
            </a:r>
            <a:r>
              <a:rPr lang="en-US" dirty="0"/>
              <a:t> von Situation </a:t>
            </a:r>
            <a:r>
              <a:rPr lang="en-US" dirty="0" err="1"/>
              <a:t>zu</a:t>
            </a:r>
            <a:r>
              <a:rPr lang="en-US" dirty="0"/>
              <a:t> Situation </a:t>
            </a:r>
            <a:r>
              <a:rPr lang="en-US" dirty="0" err="1">
                <a:solidFill>
                  <a:srgbClr val="FF0000"/>
                </a:solidFill>
              </a:rPr>
              <a:t>variieren</a:t>
            </a:r>
            <a:r>
              <a:rPr lang="en-US" dirty="0"/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143000" y="1926662"/>
            <a:ext cx="7696200" cy="1121338"/>
            <a:chOff x="1066800" y="1295400"/>
            <a:chExt cx="7696200" cy="1019398"/>
          </a:xfrm>
        </p:grpSpPr>
        <p:pic>
          <p:nvPicPr>
            <p:cNvPr id="18" name="Picture 17" descr="The Future Is Brighter Thanks To Improved Solar Panels ...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0" y="1405763"/>
              <a:ext cx="1580442" cy="881932"/>
            </a:xfrm>
            <a:prstGeom prst="rect">
              <a:avLst/>
            </a:prstGeom>
          </p:spPr>
        </p:pic>
        <p:pic>
          <p:nvPicPr>
            <p:cNvPr id="19" name="Picture 18" descr="Summer Night Lights – Momdeavor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387136"/>
              <a:ext cx="1359197" cy="906132"/>
            </a:xfrm>
            <a:prstGeom prst="rect">
              <a:avLst/>
            </a:prstGeom>
          </p:spPr>
        </p:pic>
        <p:pic>
          <p:nvPicPr>
            <p:cNvPr id="20" name="Picture 19" descr="Diary of a Control Room Ninja: June 20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3803" y="1295400"/>
              <a:ext cx="1359197" cy="1019398"/>
            </a:xfrm>
            <a:prstGeom prst="rect">
              <a:avLst/>
            </a:prstGeom>
          </p:spPr>
        </p:pic>
        <p:pic>
          <p:nvPicPr>
            <p:cNvPr id="21" name="Picture 20" descr="301 Moved Permanently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9355" y="1377861"/>
              <a:ext cx="1618645" cy="9064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79246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8247"/>
            <a:ext cx="8229600" cy="596153"/>
          </a:xfrm>
        </p:spPr>
        <p:txBody>
          <a:bodyPr/>
          <a:lstStyle/>
          <a:p>
            <a:r>
              <a:rPr lang="de-AT" dirty="0"/>
              <a:t>Die Satzdenotation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36652" y="990600"/>
            <a:ext cx="8458200" cy="5919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71513">
              <a:spcBef>
                <a:spcPts val="4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AT" dirty="0"/>
              <a:t>Die Bedeutung eines Satzes in der </a:t>
            </a:r>
            <a:r>
              <a:rPr lang="de-AT" dirty="0">
                <a:solidFill>
                  <a:srgbClr val="FF0000"/>
                </a:solidFill>
              </a:rPr>
              <a:t>Objektsprache</a:t>
            </a:r>
            <a:r>
              <a:rPr lang="de-AT" dirty="0"/>
              <a:t> wird durch die </a:t>
            </a:r>
            <a:r>
              <a:rPr lang="de-AT" dirty="0">
                <a:solidFill>
                  <a:srgbClr val="0DA31F"/>
                </a:solidFill>
              </a:rPr>
              <a:t>Wahrheitsbedingungen</a:t>
            </a:r>
            <a:r>
              <a:rPr lang="de-AT" dirty="0"/>
              <a:t> in der </a:t>
            </a:r>
            <a:r>
              <a:rPr lang="de-AT" dirty="0">
                <a:solidFill>
                  <a:srgbClr val="0DA31F"/>
                </a:solidFill>
              </a:rPr>
              <a:t>Metasprache</a:t>
            </a:r>
            <a:r>
              <a:rPr lang="de-AT" dirty="0"/>
              <a:t> festgelegt.</a:t>
            </a:r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AT" dirty="0"/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AT" dirty="0"/>
          </a:p>
          <a:p>
            <a:pPr marL="342900" indent="-342900" defTabSz="671513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en-US" dirty="0"/>
          </a:p>
          <a:p>
            <a:pPr marL="342900" indent="-342900" defTabSz="671513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en-US" b="1" dirty="0" err="1"/>
              <a:t>Wichtig</a:t>
            </a:r>
            <a:r>
              <a:rPr lang="en-US" b="1" dirty="0"/>
              <a:t>!</a:t>
            </a:r>
            <a:r>
              <a:rPr lang="en-US" dirty="0"/>
              <a:t> Die Definition </a:t>
            </a:r>
            <a:r>
              <a:rPr lang="en-US" dirty="0" err="1"/>
              <a:t>ist</a:t>
            </a:r>
            <a:r>
              <a:rPr lang="en-US" dirty="0"/>
              <a:t> nicht trivial! </a:t>
            </a:r>
            <a:r>
              <a:rPr lang="el-GR" dirty="0">
                <a:ln w="0"/>
                <a:solidFill>
                  <a:srgbClr val="0DA31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Σ</a:t>
            </a:r>
            <a:r>
              <a:rPr lang="el-GR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/>
              <a:t>und </a:t>
            </a:r>
            <a:r>
              <a:rPr lang="el-GR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Σ</a:t>
            </a:r>
            <a:r>
              <a:rPr lang="en-US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dirty="0" err="1"/>
              <a:t>sind</a:t>
            </a:r>
            <a:r>
              <a:rPr lang="en-US" dirty="0"/>
              <a:t> nicht ident!</a:t>
            </a:r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en-US" dirty="0"/>
              <a:t>Das </a:t>
            </a:r>
            <a:r>
              <a:rPr lang="en-US" dirty="0" err="1"/>
              <a:t>ist</a:t>
            </a:r>
            <a:r>
              <a:rPr lang="en-US" dirty="0"/>
              <a:t> so, da </a:t>
            </a:r>
            <a:r>
              <a:rPr lang="en-US" dirty="0" err="1">
                <a:solidFill>
                  <a:srgbClr val="00B050"/>
                </a:solidFill>
              </a:rPr>
              <a:t>Metasprache</a:t>
            </a:r>
            <a:r>
              <a:rPr lang="en-US" dirty="0"/>
              <a:t> und </a:t>
            </a:r>
            <a:r>
              <a:rPr lang="en-US" dirty="0" err="1">
                <a:solidFill>
                  <a:srgbClr val="FF0000"/>
                </a:solidFill>
              </a:rPr>
              <a:t>Objektsprache</a:t>
            </a:r>
            <a:r>
              <a:rPr lang="en-US" dirty="0"/>
              <a:t> </a:t>
            </a:r>
            <a:r>
              <a:rPr lang="en-US" dirty="0" err="1"/>
              <a:t>unterschiedliche</a:t>
            </a:r>
            <a:r>
              <a:rPr lang="en-US" dirty="0"/>
              <a:t> Information</a:t>
            </a:r>
            <a:r>
              <a:rPr lang="el-GR" dirty="0"/>
              <a:t> </a:t>
            </a:r>
            <a:r>
              <a:rPr lang="en-US" dirty="0" err="1"/>
              <a:t>beinhalten</a:t>
            </a:r>
            <a:r>
              <a:rPr lang="en-US" dirty="0"/>
              <a:t>. </a:t>
            </a:r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en-US" dirty="0"/>
              <a:t>Der </a:t>
            </a:r>
            <a:r>
              <a:rPr lang="en-US" dirty="0" err="1"/>
              <a:t>objektsprachliche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Satz</a:t>
            </a:r>
            <a:r>
              <a:rPr lang="en-US" dirty="0"/>
              <a:t> und seine </a:t>
            </a:r>
            <a:r>
              <a:rPr lang="en-US" dirty="0" err="1"/>
              <a:t>metasprachlichen</a:t>
            </a:r>
            <a:r>
              <a:rPr lang="en-US" dirty="0"/>
              <a:t> </a:t>
            </a:r>
            <a:r>
              <a:rPr lang="de-AT" dirty="0">
                <a:solidFill>
                  <a:srgbClr val="00B050"/>
                </a:solidFill>
              </a:rPr>
              <a:t>Wahrheitsbedingungen</a:t>
            </a:r>
            <a:r>
              <a:rPr lang="de-AT" dirty="0">
                <a:solidFill>
                  <a:srgbClr val="FF0000"/>
                </a:solidFill>
              </a:rPr>
              <a:t> </a:t>
            </a:r>
            <a:r>
              <a:rPr lang="en-US" dirty="0" err="1"/>
              <a:t>können</a:t>
            </a:r>
            <a:r>
              <a:rPr lang="en-US" dirty="0"/>
              <a:t> </a:t>
            </a:r>
            <a:r>
              <a:rPr lang="en-US" dirty="0" err="1"/>
              <a:t>z.B.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unterschiedlichen</a:t>
            </a:r>
            <a:r>
              <a:rPr lang="en-US" dirty="0"/>
              <a:t> </a:t>
            </a:r>
            <a:r>
              <a:rPr lang="en-US" dirty="0" err="1"/>
              <a:t>Sprachen</a:t>
            </a:r>
            <a:r>
              <a:rPr lang="en-US" dirty="0"/>
              <a:t> </a:t>
            </a:r>
            <a:r>
              <a:rPr lang="en-US" dirty="0" err="1"/>
              <a:t>stammen</a:t>
            </a:r>
            <a:r>
              <a:rPr lang="en-US" dirty="0"/>
              <a:t>:</a:t>
            </a:r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</a:tabLst>
            </a:pPr>
            <a:r>
              <a:rPr lang="en-US" dirty="0"/>
              <a:t>(1) 	</a:t>
            </a:r>
            <a:r>
              <a:rPr lang="de-AT" dirty="0"/>
              <a:t>Es regnet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=	 </a:t>
            </a:r>
            <a:r>
              <a:rPr lang="en-US" dirty="0"/>
              <a:t>{s|</a:t>
            </a:r>
            <a:r>
              <a:rPr lang="el-GR" dirty="0">
                <a:solidFill>
                  <a:srgbClr val="00B050"/>
                </a:solidFill>
              </a:rPr>
              <a:t>Βρέχει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wahr</a:t>
            </a:r>
            <a:r>
              <a:rPr lang="en-US" dirty="0"/>
              <a:t> in s}</a:t>
            </a:r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en-US" dirty="0"/>
          </a:p>
        </p:txBody>
      </p:sp>
      <p:sp>
        <p:nvSpPr>
          <p:cNvPr id="20" name="Rounded Rectangle 19"/>
          <p:cNvSpPr/>
          <p:nvPr/>
        </p:nvSpPr>
        <p:spPr>
          <a:xfrm>
            <a:off x="990600" y="1938893"/>
            <a:ext cx="6990247" cy="1032907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>
              <a:tabLst>
                <a:tab pos="403225" algn="l"/>
                <a:tab pos="5029200" algn="l"/>
              </a:tabLst>
            </a:pP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</a:rPr>
              <a:t>Definition von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Satzbedeutung</a:t>
            </a:r>
            <a:endParaRPr lang="en-US" sz="24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spcBef>
                <a:spcPts val="800"/>
              </a:spcBef>
              <a:tabLst>
                <a:tab pos="403225" algn="l"/>
                <a:tab pos="5029200" algn="l"/>
              </a:tabLst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	Für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</a:rPr>
              <a:t>jeden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Satz </a:t>
            </a:r>
            <a:r>
              <a:rPr lang="el-GR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Σ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gilt:  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P MathA" panose="05010101010101010101" pitchFamily="2" charset="2"/>
              </a:rPr>
              <a:t></a:t>
            </a:r>
            <a:r>
              <a:rPr lang="el-GR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Σ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P MathA" panose="05010101010101010101" pitchFamily="2" charset="2"/>
              </a:rPr>
              <a:t></a:t>
            </a:r>
            <a:r>
              <a:rPr lang="el-GR" sz="2400" dirty="0">
                <a:solidFill>
                  <a:schemeClr val="tx1"/>
                </a:solidFill>
                <a:latin typeface="Calibri" panose="020F0502020204030204" pitchFamily="34" charset="0"/>
                <a:sym typeface="WP MathA" panose="05010101010101010101" pitchFamily="2" charset="2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P MathA" panose="05010101010101010101" pitchFamily="2" charset="2"/>
              </a:rPr>
              <a:t>  =   {s|</a:t>
            </a:r>
            <a:r>
              <a:rPr lang="el-GR" sz="2400" dirty="0">
                <a:ln w="0"/>
                <a:solidFill>
                  <a:srgbClr val="0DA31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Σ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sym typeface="WP MathA" panose="05010101010101010101" pitchFamily="2" charset="2"/>
              </a:rPr>
              <a:t>ist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P MathA" panose="05010101010101010101" pitchFamily="2" charset="2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sym typeface="WP MathA" panose="05010101010101010101" pitchFamily="2" charset="2"/>
              </a:rPr>
              <a:t>wahr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sym typeface="WP MathA" panose="05010101010101010101" pitchFamily="2" charset="2"/>
              </a:rPr>
              <a:t> in s}</a:t>
            </a:r>
          </a:p>
        </p:txBody>
      </p:sp>
    </p:spTree>
    <p:extLst>
      <p:ext uri="{BB962C8B-B14F-4D97-AF65-F5344CB8AC3E}">
        <p14:creationId xmlns:p14="http://schemas.microsoft.com/office/powerpoint/2010/main" val="18427771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96153"/>
          </a:xfrm>
        </p:spPr>
        <p:txBody>
          <a:bodyPr/>
          <a:lstStyle/>
          <a:p>
            <a:r>
              <a:rPr lang="de-AT"/>
              <a:t>Die Satzbedeutung</a:t>
            </a: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6" name="Content Placeholder 5"/>
          <p:cNvSpPr txBox="1">
            <a:spLocks noGrp="1"/>
          </p:cNvSpPr>
          <p:nvPr>
            <p:ph idx="1"/>
          </p:nvPr>
        </p:nvSpPr>
        <p:spPr>
          <a:xfrm>
            <a:off x="457200" y="1019602"/>
            <a:ext cx="8458200" cy="50270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671513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en-US" dirty="0" err="1"/>
              <a:t>Sprecherinnen</a:t>
            </a:r>
            <a:r>
              <a:rPr lang="en-US" dirty="0"/>
              <a:t> </a:t>
            </a:r>
            <a:r>
              <a:rPr lang="en-US" dirty="0" err="1"/>
              <a:t>wissen</a:t>
            </a:r>
            <a:r>
              <a:rPr lang="en-US" dirty="0"/>
              <a:t>, </a:t>
            </a:r>
            <a:r>
              <a:rPr lang="en-US" dirty="0" err="1"/>
              <a:t>dass</a:t>
            </a:r>
            <a:r>
              <a:rPr lang="en-US" dirty="0"/>
              <a:t> die </a:t>
            </a:r>
            <a:r>
              <a:rPr lang="en-US" dirty="0" err="1"/>
              <a:t>Bedeutung</a:t>
            </a:r>
            <a:r>
              <a:rPr lang="en-US" dirty="0"/>
              <a:t> von Satz (1) </a:t>
            </a:r>
            <a:r>
              <a:rPr lang="en-US" dirty="0" err="1"/>
              <a:t>korrekt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(2) </a:t>
            </a:r>
            <a:r>
              <a:rPr lang="en-US" dirty="0" err="1"/>
              <a:t>beschrieben</a:t>
            </a:r>
            <a:r>
              <a:rPr lang="en-US" dirty="0"/>
              <a:t> </a:t>
            </a:r>
            <a:r>
              <a:rPr lang="en-US" dirty="0" err="1"/>
              <a:t>wird</a:t>
            </a:r>
            <a:r>
              <a:rPr lang="en-US" dirty="0"/>
              <a:t>, </a:t>
            </a:r>
            <a:r>
              <a:rPr lang="en-US" dirty="0" err="1"/>
              <a:t>aber</a:t>
            </a:r>
            <a:r>
              <a:rPr lang="en-US" dirty="0"/>
              <a:t> nicht </a:t>
            </a:r>
            <a:r>
              <a:rPr lang="en-US" dirty="0" err="1"/>
              <a:t>durch</a:t>
            </a:r>
            <a:r>
              <a:rPr lang="en-US" dirty="0"/>
              <a:t> (3).</a:t>
            </a:r>
          </a:p>
          <a:p>
            <a:pPr defTabSz="671513">
              <a:spcBef>
                <a:spcPts val="200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(1)	Maria lacht.</a:t>
            </a:r>
          </a:p>
          <a:p>
            <a:pPr defTabSz="671513">
              <a:spcBef>
                <a:spcPts val="80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(2)      	Maria lacht	=    	{s| Maria </a:t>
            </a:r>
            <a:r>
              <a:rPr lang="de-AT" b="1" dirty="0"/>
              <a:t>lacht</a:t>
            </a:r>
            <a:r>
              <a:rPr lang="de-AT" dirty="0"/>
              <a:t> in s}</a:t>
            </a:r>
          </a:p>
          <a:p>
            <a:pPr defTabSz="671513">
              <a:spcBef>
                <a:spcPts val="80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(3)      	Maria lacht	</a:t>
            </a:r>
            <a:r>
              <a:rPr lang="de-AT" dirty="0">
                <a:latin typeface="Segoe UI Symbol" panose="020B0502040204020203" pitchFamily="34" charset="0"/>
                <a:ea typeface="Segoe UI Symbol" panose="020B0502040204020203" pitchFamily="34" charset="0"/>
              </a:rPr>
              <a:t>≠</a:t>
            </a:r>
            <a:r>
              <a:rPr lang="de-AT" dirty="0"/>
              <a:t> 	{s| </a:t>
            </a:r>
            <a:r>
              <a:rPr lang="de-AT" b="1" dirty="0"/>
              <a:t>es</a:t>
            </a:r>
            <a:r>
              <a:rPr lang="de-AT" dirty="0"/>
              <a:t> </a:t>
            </a:r>
            <a:r>
              <a:rPr lang="de-AT" b="1" dirty="0"/>
              <a:t>regnet</a:t>
            </a:r>
            <a:r>
              <a:rPr lang="de-AT" dirty="0"/>
              <a:t> in s}</a:t>
            </a:r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endParaRPr lang="de-AT" b="1" i="1" dirty="0"/>
          </a:p>
          <a:p>
            <a:pPr defTabSz="671513">
              <a:spcBef>
                <a:spcPts val="0"/>
              </a:spcBef>
              <a:tabLst>
                <a:tab pos="747713" algn="l"/>
                <a:tab pos="1090613" algn="l"/>
              </a:tabLst>
            </a:pPr>
            <a:r>
              <a:rPr lang="de-AT" b="1" i="1" dirty="0"/>
              <a:t>Frage.</a:t>
            </a:r>
            <a:r>
              <a:rPr lang="de-AT" dirty="0"/>
              <a:t> </a:t>
            </a:r>
            <a:r>
              <a:rPr lang="de-AT" dirty="0">
                <a:solidFill>
                  <a:srgbClr val="FF0000"/>
                </a:solidFill>
              </a:rPr>
              <a:t>Welche</a:t>
            </a:r>
            <a:r>
              <a:rPr lang="de-AT" dirty="0"/>
              <a:t> </a:t>
            </a:r>
            <a:r>
              <a:rPr lang="de-AT" dirty="0">
                <a:solidFill>
                  <a:srgbClr val="FF0000"/>
                </a:solidFill>
              </a:rPr>
              <a:t>Situationen</a:t>
            </a:r>
            <a:r>
              <a:rPr lang="de-AT" dirty="0"/>
              <a:t> genau sind Teil der Proposition, die die Satzbedeutung ausdrückt? Warum ist (3) nicht korrekt?</a:t>
            </a:r>
          </a:p>
          <a:p>
            <a:pPr defTabSz="671513">
              <a:spcBef>
                <a:spcPts val="2000"/>
              </a:spcBef>
              <a:tabLst>
                <a:tab pos="747713" algn="l"/>
                <a:tab pos="1090613" algn="l"/>
              </a:tabLst>
            </a:pPr>
            <a:r>
              <a:rPr lang="de-AT" b="1" dirty="0"/>
              <a:t>Antwort, Teil 1.</a:t>
            </a:r>
            <a:r>
              <a:rPr lang="de-AT" dirty="0"/>
              <a:t> Die Bedeutung eines jeden Satzes wird durch dessen </a:t>
            </a:r>
            <a:r>
              <a:rPr lang="de-AT" dirty="0">
                <a:solidFill>
                  <a:srgbClr val="0DA31F"/>
                </a:solidFill>
              </a:rPr>
              <a:t>Wahrheitsbedingungen</a:t>
            </a:r>
            <a:r>
              <a:rPr lang="de-AT" dirty="0"/>
              <a:t> festgelegt.</a:t>
            </a:r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1359187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588A0-30F8-F24F-14D0-E26451C65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CF066-DAB8-A00B-1D76-2FA5ECDAAB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2047"/>
            <a:ext cx="8229600" cy="596153"/>
          </a:xfrm>
        </p:spPr>
        <p:txBody>
          <a:bodyPr/>
          <a:lstStyle/>
          <a:p>
            <a:r>
              <a:rPr lang="de-AT"/>
              <a:t>Die Satzbedeutung</a:t>
            </a:r>
            <a:endParaRPr lang="de-A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DBE37E-7FFC-88E3-DF83-38E371B94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C7FB72-FD19-E824-F9CC-5E961EE12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8DF37F-F895-1B56-0617-7490CA65CFE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978882"/>
            <a:ext cx="8458200" cy="56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71513">
              <a:spcBef>
                <a:spcPts val="2000"/>
              </a:spcBef>
              <a:tabLst>
                <a:tab pos="747713" algn="l"/>
                <a:tab pos="1090613" algn="l"/>
              </a:tabLst>
            </a:pPr>
            <a:r>
              <a:rPr lang="de-AT" b="1" i="1" dirty="0"/>
              <a:t>Frage.</a:t>
            </a:r>
            <a:r>
              <a:rPr lang="de-AT" dirty="0"/>
              <a:t> </a:t>
            </a:r>
            <a:r>
              <a:rPr lang="de-AT" dirty="0">
                <a:solidFill>
                  <a:srgbClr val="FF0000"/>
                </a:solidFill>
              </a:rPr>
              <a:t>Welche</a:t>
            </a:r>
            <a:r>
              <a:rPr lang="de-AT" dirty="0"/>
              <a:t> </a:t>
            </a:r>
            <a:r>
              <a:rPr lang="de-AT" dirty="0">
                <a:solidFill>
                  <a:srgbClr val="FF0000"/>
                </a:solidFill>
              </a:rPr>
              <a:t>Situationen</a:t>
            </a:r>
            <a:r>
              <a:rPr lang="de-AT" dirty="0"/>
              <a:t> genau sind Teil der Proposition, die die Satzbedeutung ausdrückt? Warum ist (2) korrekt, und nicht (3)? </a:t>
            </a:r>
          </a:p>
          <a:p>
            <a:pPr defTabSz="671513">
              <a:spcBef>
                <a:spcPts val="120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(1)	Maria lacht.</a:t>
            </a:r>
          </a:p>
          <a:p>
            <a:pPr defTabSz="671513">
              <a:spcBef>
                <a:spcPts val="80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(2)      	</a:t>
            </a:r>
            <a:r>
              <a:rPr lang="de-AT" dirty="0">
                <a:solidFill>
                  <a:srgbClr val="FF0000"/>
                </a:solidFill>
              </a:rPr>
              <a:t>Maria lacht</a:t>
            </a:r>
            <a:r>
              <a:rPr lang="de-AT" dirty="0"/>
              <a:t>	=    {s| </a:t>
            </a:r>
            <a:r>
              <a:rPr lang="de-AT" dirty="0">
                <a:solidFill>
                  <a:srgbClr val="0DA31F"/>
                </a:solidFill>
              </a:rPr>
              <a:t>Maria lacht </a:t>
            </a:r>
            <a:r>
              <a:rPr lang="de-AT" dirty="0"/>
              <a:t>in s}</a:t>
            </a:r>
          </a:p>
          <a:p>
            <a:pPr defTabSz="671513">
              <a:spcBef>
                <a:spcPts val="800"/>
              </a:spcBef>
              <a:tabLst>
                <a:tab pos="747713" algn="l"/>
                <a:tab pos="1090613" algn="l"/>
              </a:tabLst>
            </a:pPr>
            <a:r>
              <a:rPr lang="de-AT" dirty="0"/>
              <a:t>(3)      	</a:t>
            </a:r>
            <a:r>
              <a:rPr lang="de-AT" dirty="0">
                <a:solidFill>
                  <a:srgbClr val="FF0000"/>
                </a:solidFill>
              </a:rPr>
              <a:t>Maria lacht</a:t>
            </a:r>
            <a:r>
              <a:rPr lang="de-AT" dirty="0"/>
              <a:t>	=    {s| </a:t>
            </a:r>
            <a:r>
              <a:rPr lang="de-AT" dirty="0">
                <a:solidFill>
                  <a:srgbClr val="0DA31F"/>
                </a:solidFill>
              </a:rPr>
              <a:t>es regnet</a:t>
            </a:r>
            <a:r>
              <a:rPr lang="de-AT" dirty="0"/>
              <a:t> in s}</a:t>
            </a:r>
          </a:p>
          <a:p>
            <a:pPr defTabSz="671513">
              <a:spcBef>
                <a:spcPts val="2000"/>
              </a:spcBef>
              <a:tabLst>
                <a:tab pos="747713" algn="l"/>
                <a:tab pos="1090613" algn="l"/>
              </a:tabLst>
            </a:pPr>
            <a:r>
              <a:rPr lang="de-AT" b="1" dirty="0"/>
              <a:t>Antwort, Teil 2.</a:t>
            </a:r>
            <a:r>
              <a:rPr lang="de-AT" dirty="0"/>
              <a:t> Die </a:t>
            </a:r>
            <a:r>
              <a:rPr lang="de-AT" dirty="0">
                <a:solidFill>
                  <a:srgbClr val="0DA31F"/>
                </a:solidFill>
              </a:rPr>
              <a:t>Wahrheitsbedingungen</a:t>
            </a:r>
            <a:r>
              <a:rPr lang="de-AT" dirty="0"/>
              <a:t> eines Satzes hängen </a:t>
            </a:r>
          </a:p>
          <a:p>
            <a:pPr defTabSz="671513">
              <a:spcBef>
                <a:spcPts val="400"/>
              </a:spcBef>
              <a:tabLst>
                <a:tab pos="747713" algn="l"/>
                <a:tab pos="1090613" algn="l"/>
                <a:tab pos="1314450" algn="l"/>
              </a:tabLst>
            </a:pPr>
            <a:r>
              <a:rPr lang="de-AT" dirty="0"/>
              <a:t>	(i)		von der </a:t>
            </a:r>
            <a:r>
              <a:rPr lang="de-AT" b="1" dirty="0"/>
              <a:t>Bedeutung der Teile des Satzes </a:t>
            </a:r>
            <a:r>
              <a:rPr lang="de-AT" dirty="0"/>
              <a:t>ab, und </a:t>
            </a:r>
          </a:p>
          <a:p>
            <a:pPr defTabSz="671513">
              <a:tabLst>
                <a:tab pos="747713" algn="l"/>
                <a:tab pos="1090613" algn="l"/>
                <a:tab pos="1314450" algn="l"/>
              </a:tabLst>
            </a:pPr>
            <a:r>
              <a:rPr lang="de-AT" dirty="0"/>
              <a:t>	(ii)		von der Art, wie diese kombiniert werden.</a:t>
            </a:r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  <a:tab pos="1314450" algn="l"/>
              </a:tabLst>
            </a:pPr>
            <a:r>
              <a:rPr lang="de-AT" dirty="0"/>
              <a:t>Dies folgt aus dem Prinzip der Kompositionalität </a:t>
            </a:r>
            <a:r>
              <a:rPr lang="de-AT" sz="2000" dirty="0"/>
              <a:t>(Gottlieb Frege)</a:t>
            </a:r>
            <a:r>
              <a:rPr lang="de-AT" dirty="0"/>
              <a:t>.</a:t>
            </a:r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14350" algn="l"/>
                <a:tab pos="747713" algn="l"/>
                <a:tab pos="1090613" algn="l"/>
              </a:tabLst>
            </a:pPr>
            <a:r>
              <a:rPr lang="de-AT" i="1" dirty="0"/>
              <a:t>regnen</a:t>
            </a:r>
            <a:r>
              <a:rPr lang="de-AT" dirty="0"/>
              <a:t> ist aber </a:t>
            </a:r>
            <a:r>
              <a:rPr lang="de-AT" u="sng" dirty="0"/>
              <a:t>kein</a:t>
            </a:r>
            <a:r>
              <a:rPr lang="de-AT" dirty="0"/>
              <a:t> Teil des (</a:t>
            </a:r>
            <a:r>
              <a:rPr lang="de-AT" dirty="0">
                <a:solidFill>
                  <a:srgbClr val="FF0000"/>
                </a:solidFill>
              </a:rPr>
              <a:t>objektsprachlichen</a:t>
            </a:r>
            <a:r>
              <a:rPr lang="de-AT" dirty="0"/>
              <a:t>)</a:t>
            </a:r>
            <a:r>
              <a:rPr lang="de-AT" dirty="0">
                <a:solidFill>
                  <a:srgbClr val="FF0000"/>
                </a:solidFill>
              </a:rPr>
              <a:t> </a:t>
            </a:r>
            <a:r>
              <a:rPr lang="de-AT" dirty="0"/>
              <a:t>Satzes.</a:t>
            </a:r>
          </a:p>
          <a:p>
            <a:pPr marL="342900" indent="-342900" defTabSz="671513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514350" algn="l"/>
                <a:tab pos="747713" algn="l"/>
                <a:tab pos="1090613" algn="l"/>
              </a:tabLst>
            </a:pPr>
            <a:r>
              <a:rPr lang="de-AT" dirty="0"/>
              <a:t>Der Satz (1) kann daher nicht die </a:t>
            </a:r>
            <a:r>
              <a:rPr lang="de-AT" dirty="0">
                <a:solidFill>
                  <a:srgbClr val="0DA31F"/>
                </a:solidFill>
              </a:rPr>
              <a:t>Wahrheitsbedingungen</a:t>
            </a:r>
            <a:r>
              <a:rPr lang="de-AT" dirty="0"/>
              <a:t> in (3) erhalten.</a:t>
            </a:r>
          </a:p>
        </p:txBody>
      </p:sp>
    </p:spTree>
    <p:extLst>
      <p:ext uri="{BB962C8B-B14F-4D97-AF65-F5344CB8AC3E}">
        <p14:creationId xmlns:p14="http://schemas.microsoft.com/office/powerpoint/2010/main" val="14871605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64314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42950" y="1735485"/>
            <a:ext cx="7772400" cy="1769715"/>
          </a:xfrm>
        </p:spPr>
        <p:txBody>
          <a:bodyPr>
            <a:spAutoFit/>
          </a:bodyPr>
          <a:lstStyle/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WH: Satzdenotationen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u="sng">
                <a:solidFill>
                  <a:schemeClr val="bg1"/>
                </a:solidFill>
              </a:rPr>
              <a:t>Drei Arten von Aussagen</a:t>
            </a:r>
            <a:endParaRPr lang="de-AT" sz="2800" u="sng" dirty="0">
              <a:solidFill>
                <a:schemeClr val="bg1"/>
              </a:solidFill>
            </a:endParaRP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Beziehungen zwischen Bedeutungen</a:t>
            </a:r>
            <a:endParaRPr lang="de-DE" sz="2800" b="0">
              <a:solidFill>
                <a:schemeClr val="bg1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9D716A-FDFC-844C-9A8C-9EC3A079A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59186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Drei Arten von Aussagen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5350"/>
            <a:ext cx="8458200" cy="527685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AT" dirty="0"/>
              <a:t>In der Logik unterscheidet man zwischen </a:t>
            </a:r>
            <a:r>
              <a:rPr lang="de-AT" b="1" dirty="0"/>
              <a:t>drei Arten von Aussagen</a:t>
            </a:r>
            <a:r>
              <a:rPr lang="de-AT" dirty="0"/>
              <a:t>: </a:t>
            </a:r>
          </a:p>
          <a:p>
            <a:pPr marL="1085850" lvl="1" indent="-342900">
              <a:spcBef>
                <a:spcPts val="600"/>
              </a:spcBef>
              <a:buFont typeface="Courier New" panose="02070309020205020404" pitchFamily="49" charset="0"/>
              <a:buChar char="o"/>
              <a:tabLst>
                <a:tab pos="744538" algn="l"/>
                <a:tab pos="1255713" algn="l"/>
              </a:tabLst>
            </a:pPr>
            <a:r>
              <a:rPr lang="de-AT" sz="2400" dirty="0"/>
              <a:t>Tautologien </a:t>
            </a:r>
          </a:p>
          <a:p>
            <a:pPr marL="1085850" lvl="1" indent="-342900">
              <a:spcBef>
                <a:spcPts val="400"/>
              </a:spcBef>
              <a:buFont typeface="Courier New" panose="02070309020205020404" pitchFamily="49" charset="0"/>
              <a:buChar char="o"/>
              <a:tabLst>
                <a:tab pos="744538" algn="l"/>
                <a:tab pos="1255713" algn="l"/>
              </a:tabLst>
            </a:pPr>
            <a:r>
              <a:rPr lang="de-AT" sz="2400" dirty="0"/>
              <a:t>Kontradiktionen und</a:t>
            </a:r>
          </a:p>
          <a:p>
            <a:pPr marL="1085850" lvl="1" indent="-342900">
              <a:spcBef>
                <a:spcPts val="400"/>
              </a:spcBef>
              <a:buFont typeface="Courier New" panose="02070309020205020404" pitchFamily="49" charset="0"/>
              <a:buChar char="o"/>
              <a:tabLst>
                <a:tab pos="744538" algn="l"/>
                <a:tab pos="1255713" algn="l"/>
              </a:tabLst>
            </a:pPr>
            <a:r>
              <a:rPr lang="de-AT" sz="2400" dirty="0"/>
              <a:t>kontingente Aussagen </a:t>
            </a:r>
            <a:endParaRPr lang="de-AT" b="1" dirty="0"/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744538" algn="l"/>
                <a:tab pos="1255713" algn="l"/>
              </a:tabLst>
            </a:pPr>
            <a:r>
              <a:rPr lang="de-AT" dirty="0"/>
              <a:t>Eine </a:t>
            </a:r>
            <a:r>
              <a:rPr lang="de-AT" b="1" dirty="0"/>
              <a:t>Tautologie</a:t>
            </a:r>
            <a:r>
              <a:rPr lang="de-AT" dirty="0"/>
              <a:t> ist eine Aussage, die in allen Situationen </a:t>
            </a:r>
            <a:r>
              <a:rPr lang="de-AT" dirty="0">
                <a:solidFill>
                  <a:srgbClr val="00B050"/>
                </a:solidFill>
              </a:rPr>
              <a:t>wahr</a:t>
            </a:r>
            <a:r>
              <a:rPr lang="de-AT" dirty="0"/>
              <a:t> ist. Es ist unmöglich, die Sätze in (1) als </a:t>
            </a:r>
            <a:r>
              <a:rPr lang="de-AT" dirty="0">
                <a:solidFill>
                  <a:srgbClr val="FF0000"/>
                </a:solidFill>
              </a:rPr>
              <a:t>falsch</a:t>
            </a:r>
            <a:r>
              <a:rPr lang="de-AT" dirty="0"/>
              <a:t> zu interpretieren:</a:t>
            </a: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AT" dirty="0"/>
              <a:t>(1) 	a.	Es regnet oder es regnet nicht.</a:t>
            </a:r>
          </a:p>
          <a:p>
            <a:pPr>
              <a:spcBef>
                <a:spcPts val="400"/>
              </a:spcBef>
              <a:tabLst>
                <a:tab pos="744538" algn="l"/>
                <a:tab pos="1255713" algn="l"/>
              </a:tabLst>
            </a:pPr>
            <a:r>
              <a:rPr lang="de-AT" dirty="0"/>
              <a:t>	b.	Alle jungen Hunde sind Hunde.</a:t>
            </a:r>
          </a:p>
          <a:p>
            <a:pPr>
              <a:spcBef>
                <a:spcPts val="400"/>
              </a:spcBef>
              <a:tabLst>
                <a:tab pos="744538" algn="l"/>
                <a:tab pos="1255713" algn="l"/>
              </a:tabLst>
            </a:pPr>
            <a:r>
              <a:rPr lang="de-AT" dirty="0"/>
              <a:t>	c.	Das Kind ist nicht größer, als es ist.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4538" algn="l"/>
                <a:tab pos="1255713" algn="l"/>
              </a:tabLst>
            </a:pPr>
            <a:r>
              <a:rPr lang="de-AT" dirty="0"/>
              <a:t>Auch alle Sätze der Mathematik und Logik sind Tautologien:</a:t>
            </a: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AT" sz="2200" dirty="0"/>
              <a:t>(2)	a.	Fünf minus drei ist gleich zwei. </a:t>
            </a:r>
          </a:p>
          <a:p>
            <a:pPr>
              <a:spcBef>
                <a:spcPts val="0"/>
              </a:spcBef>
              <a:tabLst>
                <a:tab pos="744538" algn="l"/>
                <a:tab pos="1255713" algn="l"/>
              </a:tabLst>
            </a:pPr>
            <a:r>
              <a:rPr lang="de-AT" sz="2200" dirty="0"/>
              <a:t>	b.	Die Summe von zwei ungeraden Zahlen ist eine gerade Zahl.	</a:t>
            </a:r>
            <a:endParaRPr lang="de-AT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4538" algn="l"/>
                <a:tab pos="1255713" algn="l"/>
              </a:tabLst>
            </a:pPr>
            <a:endParaRPr lang="de-AT" noProof="0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1187485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F835F-2150-5975-0D07-0289F3C44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87946-69EE-5F20-637B-237ED04ACD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noProof="0" dirty="0"/>
              <a:t>Drei Arten von Aussagen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7D4CF-0E14-7372-31CC-AA5B9FFF5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50"/>
            <a:ext cx="8534400" cy="527685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AT" dirty="0"/>
              <a:t>In der Logik unterscheidet man zwischen </a:t>
            </a:r>
            <a:r>
              <a:rPr lang="de-AT" b="1" dirty="0"/>
              <a:t>drei Arten von Aussagen</a:t>
            </a:r>
            <a:r>
              <a:rPr lang="de-AT" dirty="0"/>
              <a:t>:</a:t>
            </a:r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  <a:tabLst>
                <a:tab pos="744538" algn="l"/>
                <a:tab pos="1255713" algn="l"/>
              </a:tabLst>
            </a:pPr>
            <a:r>
              <a:rPr lang="de-AT" b="1" dirty="0"/>
              <a:t>Tautologien</a:t>
            </a:r>
            <a:r>
              <a:rPr lang="de-AT" dirty="0"/>
              <a:t> sind Aussagen, die in allen Situationen </a:t>
            </a:r>
            <a:r>
              <a:rPr lang="de-AT" dirty="0">
                <a:solidFill>
                  <a:srgbClr val="00B050"/>
                </a:solidFill>
              </a:rPr>
              <a:t>wahr</a:t>
            </a:r>
            <a:r>
              <a:rPr lang="de-AT" dirty="0"/>
              <a:t> sind.</a:t>
            </a:r>
          </a:p>
          <a:p>
            <a:pPr>
              <a:spcBef>
                <a:spcPts val="600"/>
              </a:spcBef>
              <a:tabLst>
                <a:tab pos="744538" algn="l"/>
                <a:tab pos="1255713" algn="l"/>
              </a:tabLst>
            </a:pPr>
            <a:r>
              <a:rPr lang="de-AT" dirty="0"/>
              <a:t>(1) 	a.	Es regnet oder es regnet nicht.</a:t>
            </a:r>
          </a:p>
          <a:p>
            <a:pPr>
              <a:tabLst>
                <a:tab pos="744538" algn="l"/>
                <a:tab pos="1255713" algn="l"/>
              </a:tabLst>
            </a:pPr>
            <a:r>
              <a:rPr lang="de-AT" dirty="0"/>
              <a:t>	b.	Alle jungen Hunde sind Hunde.		</a:t>
            </a:r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  <a:tabLst>
                <a:tab pos="744538" algn="l"/>
                <a:tab pos="1255713" algn="l"/>
              </a:tabLst>
            </a:pPr>
            <a:r>
              <a:rPr lang="de-AT" b="1" dirty="0"/>
              <a:t>Kontradiktionen</a:t>
            </a:r>
            <a:r>
              <a:rPr lang="de-AT" dirty="0"/>
              <a:t> s</a:t>
            </a:r>
            <a:r>
              <a:rPr lang="de-AT" dirty="0">
                <a:solidFill>
                  <a:prstClr val="black"/>
                </a:solidFill>
              </a:rPr>
              <a:t>ind in allen Situationen </a:t>
            </a:r>
            <a:r>
              <a:rPr lang="de-AT" dirty="0">
                <a:solidFill>
                  <a:srgbClr val="FF0000"/>
                </a:solidFill>
              </a:rPr>
              <a:t>falsch</a:t>
            </a:r>
            <a:r>
              <a:rPr lang="de-AT" dirty="0">
                <a:solidFill>
                  <a:prstClr val="black"/>
                </a:solidFill>
              </a:rPr>
              <a:t>.</a:t>
            </a:r>
          </a:p>
          <a:p>
            <a:pPr lvl="0">
              <a:spcBef>
                <a:spcPts val="600"/>
              </a:spcBef>
              <a:tabLst>
                <a:tab pos="744538" algn="l"/>
                <a:tab pos="1255713" algn="l"/>
              </a:tabLst>
            </a:pPr>
            <a:r>
              <a:rPr lang="de-AT" dirty="0">
                <a:solidFill>
                  <a:prstClr val="black"/>
                </a:solidFill>
              </a:rPr>
              <a:t>(2)</a:t>
            </a:r>
            <a:r>
              <a:rPr lang="de-AT" dirty="0"/>
              <a:t> 	a.	Es regnet </a:t>
            </a:r>
            <a:r>
              <a:rPr lang="de-AT" b="1" dirty="0"/>
              <a:t>und</a:t>
            </a:r>
            <a:r>
              <a:rPr lang="de-AT" dirty="0"/>
              <a:t> es regnet nicht. </a:t>
            </a:r>
          </a:p>
          <a:p>
            <a:pPr lvl="0">
              <a:tabLst>
                <a:tab pos="744538" algn="l"/>
                <a:tab pos="1255713" algn="l"/>
              </a:tabLst>
            </a:pPr>
            <a:r>
              <a:rPr lang="de-AT" dirty="0"/>
              <a:t>	b.	Kein junger Hund ist ein Hund.</a:t>
            </a:r>
            <a:endParaRPr lang="de-AT" dirty="0">
              <a:solidFill>
                <a:prstClr val="black"/>
              </a:solidFill>
            </a:endParaRPr>
          </a:p>
          <a:p>
            <a:pPr marL="342900" indent="-342900">
              <a:spcBef>
                <a:spcPts val="1600"/>
              </a:spcBef>
              <a:buFont typeface="Wingdings" panose="05000000000000000000" pitchFamily="2" charset="2"/>
              <a:buChar char="§"/>
              <a:tabLst>
                <a:tab pos="744538" algn="l"/>
                <a:tab pos="1255713" algn="l"/>
              </a:tabLst>
            </a:pPr>
            <a:r>
              <a:rPr lang="de-AT" b="1" dirty="0"/>
              <a:t>Kontingente Aussagen</a:t>
            </a:r>
            <a:r>
              <a:rPr lang="de-AT" dirty="0"/>
              <a:t> können, je nachdem, wie die Welt beschaffen ist, entweder </a:t>
            </a:r>
            <a:r>
              <a:rPr lang="de-AT" dirty="0">
                <a:solidFill>
                  <a:srgbClr val="00B050"/>
                </a:solidFill>
              </a:rPr>
              <a:t>wahr</a:t>
            </a:r>
            <a:r>
              <a:rPr lang="de-AT" dirty="0"/>
              <a:t> oder </a:t>
            </a:r>
            <a:r>
              <a:rPr lang="de-AT" dirty="0">
                <a:solidFill>
                  <a:srgbClr val="FF0000"/>
                </a:solidFill>
              </a:rPr>
              <a:t>falsch</a:t>
            </a:r>
            <a:r>
              <a:rPr lang="de-AT" b="1" dirty="0">
                <a:solidFill>
                  <a:srgbClr val="FF0000"/>
                </a:solidFill>
              </a:rPr>
              <a:t> </a:t>
            </a:r>
            <a:r>
              <a:rPr lang="de-AT" dirty="0"/>
              <a:t>sein.</a:t>
            </a: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  <a:tab pos="4230688" algn="l"/>
              </a:tabLst>
            </a:pPr>
            <a:r>
              <a:rPr lang="de-AT" dirty="0"/>
              <a:t>(3)	a.	Es regnet.</a:t>
            </a:r>
          </a:p>
          <a:p>
            <a:pPr>
              <a:tabLst>
                <a:tab pos="744538" algn="l"/>
                <a:tab pos="1255713" algn="l"/>
                <a:tab pos="4230688" algn="l"/>
              </a:tabLst>
            </a:pPr>
            <a:r>
              <a:rPr lang="de-AT" dirty="0"/>
              <a:t>	b.	Alle Hunde sind jung. </a:t>
            </a:r>
          </a:p>
          <a:p>
            <a:pPr>
              <a:tabLst>
                <a:tab pos="744538" algn="l"/>
                <a:tab pos="1255713" algn="l"/>
                <a:tab pos="4230688" algn="l"/>
              </a:tabLst>
            </a:pPr>
            <a:r>
              <a:rPr lang="de-AT" dirty="0"/>
              <a:t>	c.	Paris ist die Hauptstadt von England.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637F0F3-F233-6A30-2CCB-EC8D41817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BFB7B1B-4130-2D71-2263-47359DC98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76571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947C-8B93-A736-FC97-8DD3E7461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 Logik und die Welt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41B60-BB8B-4DD3-3D96-55C2CD79B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578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b="1" dirty="0" err="1"/>
              <a:t>Wichtig</a:t>
            </a:r>
            <a:r>
              <a:rPr lang="en-US" b="1" dirty="0"/>
              <a:t>!</a:t>
            </a:r>
            <a:r>
              <a:rPr lang="en-US" dirty="0"/>
              <a:t> Die Logik </a:t>
            </a:r>
            <a:r>
              <a:rPr lang="en-US" dirty="0" err="1"/>
              <a:t>beschreibt</a:t>
            </a:r>
            <a:r>
              <a:rPr lang="en-US" dirty="0"/>
              <a:t> </a:t>
            </a:r>
            <a:r>
              <a:rPr lang="en-US" u="sng" dirty="0"/>
              <a:t>nicht</a:t>
            </a:r>
            <a:r>
              <a:rPr lang="en-US" dirty="0"/>
              <a:t> die </a:t>
            </a:r>
            <a:r>
              <a:rPr lang="en-US" b="1" dirty="0"/>
              <a:t>Welt</a:t>
            </a:r>
            <a:r>
              <a:rPr lang="en-US" dirty="0"/>
              <a:t> </a:t>
            </a:r>
            <a:r>
              <a:rPr lang="en-US" dirty="0" err="1"/>
              <a:t>oder</a:t>
            </a:r>
            <a:r>
              <a:rPr lang="en-US" dirty="0"/>
              <a:t> die </a:t>
            </a:r>
            <a:r>
              <a:rPr lang="en-US" b="1" dirty="0" err="1"/>
              <a:t>Realität</a:t>
            </a:r>
            <a:r>
              <a:rPr lang="en-US" dirty="0"/>
              <a:t>! Sie </a:t>
            </a:r>
            <a:r>
              <a:rPr lang="en-US" dirty="0" err="1"/>
              <a:t>erklärt</a:t>
            </a:r>
            <a:r>
              <a:rPr lang="en-US" dirty="0"/>
              <a:t> </a:t>
            </a:r>
            <a:r>
              <a:rPr lang="en-US" dirty="0" err="1"/>
              <a:t>nur</a:t>
            </a:r>
            <a:r>
              <a:rPr lang="en-US" dirty="0"/>
              <a:t> die </a:t>
            </a:r>
            <a:r>
              <a:rPr lang="en-US" dirty="0" err="1"/>
              <a:t>Beziehungen</a:t>
            </a:r>
            <a:r>
              <a:rPr lang="en-US" dirty="0"/>
              <a:t> </a:t>
            </a:r>
            <a:r>
              <a:rPr lang="en-US" dirty="0" err="1"/>
              <a:t>zwischen</a:t>
            </a:r>
            <a:r>
              <a:rPr lang="en-US" dirty="0"/>
              <a:t> </a:t>
            </a:r>
            <a:r>
              <a:rPr lang="en-US" dirty="0" err="1"/>
              <a:t>Bedeutungen</a:t>
            </a:r>
            <a:r>
              <a:rPr lang="en-US" dirty="0"/>
              <a:t>.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US" dirty="0"/>
              <a:t>So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z.B.</a:t>
            </a:r>
            <a:r>
              <a:rPr lang="en-US" dirty="0"/>
              <a:t> (1)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b="1" dirty="0" err="1"/>
              <a:t>kontingente</a:t>
            </a:r>
            <a:r>
              <a:rPr lang="en-US" b="1" dirty="0"/>
              <a:t> </a:t>
            </a:r>
            <a:r>
              <a:rPr lang="en-US" b="1" dirty="0" err="1"/>
              <a:t>Aussage</a:t>
            </a:r>
            <a:r>
              <a:rPr lang="en-US" dirty="0"/>
              <a:t>, und </a:t>
            </a:r>
            <a:r>
              <a:rPr lang="en-US" dirty="0" err="1"/>
              <a:t>keine</a:t>
            </a:r>
            <a:r>
              <a:rPr lang="en-US" dirty="0"/>
              <a:t> </a:t>
            </a:r>
            <a:r>
              <a:rPr lang="en-US" dirty="0" err="1"/>
              <a:t>Tautologie</a:t>
            </a:r>
            <a:r>
              <a:rPr lang="el-GR" dirty="0"/>
              <a:t>.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(1)		Alle </a:t>
            </a:r>
            <a:r>
              <a:rPr lang="en-US" dirty="0" err="1"/>
              <a:t>Säugetiere</a:t>
            </a:r>
            <a:r>
              <a:rPr lang="en-US" dirty="0"/>
              <a:t> </a:t>
            </a:r>
            <a:r>
              <a:rPr lang="en-US" sz="2000" dirty="0"/>
              <a:t>(</a:t>
            </a:r>
            <a:r>
              <a:rPr lang="el-GR" sz="2000" dirty="0"/>
              <a:t>θηλαστικά) </a:t>
            </a:r>
            <a:r>
              <a:rPr lang="en-US" dirty="0" err="1"/>
              <a:t>haben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Herz.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In </a:t>
            </a:r>
            <a:r>
              <a:rPr lang="en-US" dirty="0" err="1"/>
              <a:t>unserer</a:t>
            </a:r>
            <a:r>
              <a:rPr lang="en-US" dirty="0"/>
              <a:t> Welt </a:t>
            </a:r>
            <a:r>
              <a:rPr lang="en-US" dirty="0" err="1"/>
              <a:t>ist</a:t>
            </a:r>
            <a:r>
              <a:rPr lang="en-US" dirty="0"/>
              <a:t> die </a:t>
            </a:r>
            <a:r>
              <a:rPr lang="en-US" dirty="0" err="1"/>
              <a:t>Aussage</a:t>
            </a:r>
            <a:r>
              <a:rPr lang="en-US" dirty="0"/>
              <a:t> in (1) </a:t>
            </a:r>
            <a:r>
              <a:rPr lang="en-US" dirty="0" err="1">
                <a:solidFill>
                  <a:srgbClr val="0DA31F"/>
                </a:solidFill>
              </a:rPr>
              <a:t>wahr</a:t>
            </a:r>
            <a:r>
              <a:rPr lang="en-US" dirty="0"/>
              <a:t>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(1) </a:t>
            </a:r>
            <a:r>
              <a:rPr lang="en-US" b="1" dirty="0" err="1"/>
              <a:t>könnte</a:t>
            </a:r>
            <a:r>
              <a:rPr lang="en-US" b="1" dirty="0"/>
              <a:t> </a:t>
            </a:r>
            <a:r>
              <a:rPr lang="en-US" dirty="0"/>
              <a:t>in </a:t>
            </a:r>
            <a:r>
              <a:rPr lang="en-US" dirty="0" err="1"/>
              <a:t>einer</a:t>
            </a:r>
            <a:r>
              <a:rPr lang="en-US" dirty="0"/>
              <a:t> </a:t>
            </a:r>
            <a:r>
              <a:rPr lang="en-US" dirty="0" err="1"/>
              <a:t>fiktionalen</a:t>
            </a:r>
            <a:r>
              <a:rPr lang="en-US" dirty="0"/>
              <a:t> Welt </a:t>
            </a:r>
            <a:r>
              <a:rPr lang="en-US" dirty="0" err="1"/>
              <a:t>aber</a:t>
            </a:r>
            <a:r>
              <a:rPr lang="en-US" dirty="0"/>
              <a:t> </a:t>
            </a:r>
            <a:r>
              <a:rPr lang="en-US" dirty="0" err="1"/>
              <a:t>auch</a:t>
            </a:r>
            <a:r>
              <a:rPr lang="en-US" dirty="0"/>
              <a:t> </a:t>
            </a:r>
            <a:r>
              <a:rPr lang="en-US" dirty="0" err="1">
                <a:solidFill>
                  <a:srgbClr val="FF0000"/>
                </a:solidFill>
              </a:rPr>
              <a:t>falsch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sein!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</a:pPr>
            <a:r>
              <a:rPr lang="en-US" dirty="0" err="1"/>
              <a:t>Ähnliches</a:t>
            </a:r>
            <a:r>
              <a:rPr lang="en-US" dirty="0"/>
              <a:t> gilt für die </a:t>
            </a:r>
            <a:r>
              <a:rPr lang="en-US" dirty="0" err="1"/>
              <a:t>Sätze</a:t>
            </a:r>
            <a:r>
              <a:rPr lang="en-US" dirty="0"/>
              <a:t> in (2): </a:t>
            </a:r>
          </a:p>
          <a:p>
            <a:pPr>
              <a:spcBef>
                <a:spcPts val="1200"/>
              </a:spcBef>
            </a:pPr>
            <a:r>
              <a:rPr lang="en-US" dirty="0"/>
              <a:t>(2)	 	a.	Die Welt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flach</a:t>
            </a:r>
            <a:r>
              <a:rPr lang="en-US" dirty="0"/>
              <a:t>.</a:t>
            </a:r>
          </a:p>
          <a:p>
            <a:r>
              <a:rPr lang="en-US" dirty="0"/>
              <a:t>		b.	Es </a:t>
            </a:r>
            <a:r>
              <a:rPr lang="en-US" dirty="0" err="1"/>
              <a:t>gibt</a:t>
            </a:r>
            <a:r>
              <a:rPr lang="en-US" dirty="0"/>
              <a:t> </a:t>
            </a:r>
            <a:r>
              <a:rPr lang="en-US" dirty="0" err="1"/>
              <a:t>einen</a:t>
            </a:r>
            <a:r>
              <a:rPr lang="en-US" dirty="0"/>
              <a:t> Menschen, der </a:t>
            </a:r>
            <a:r>
              <a:rPr lang="en-US" dirty="0" err="1"/>
              <a:t>unsterblich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(2)a/b </a:t>
            </a:r>
            <a:r>
              <a:rPr lang="en-US" dirty="0" err="1"/>
              <a:t>beschreiben</a:t>
            </a:r>
            <a:r>
              <a:rPr lang="en-US" dirty="0"/>
              <a:t> nicht </a:t>
            </a:r>
            <a:r>
              <a:rPr lang="en-US" dirty="0" err="1"/>
              <a:t>unsere</a:t>
            </a:r>
            <a:r>
              <a:rPr lang="en-US" dirty="0"/>
              <a:t> </a:t>
            </a:r>
            <a:r>
              <a:rPr lang="en-US" dirty="0" err="1"/>
              <a:t>Realität</a:t>
            </a:r>
            <a:r>
              <a:rPr lang="en-US" dirty="0"/>
              <a:t>, </a:t>
            </a:r>
            <a:r>
              <a:rPr lang="en-US" dirty="0" err="1"/>
              <a:t>sind</a:t>
            </a:r>
            <a:r>
              <a:rPr lang="en-US" dirty="0"/>
              <a:t> also </a:t>
            </a:r>
            <a:r>
              <a:rPr lang="en-US" dirty="0" err="1">
                <a:solidFill>
                  <a:srgbClr val="FF0000"/>
                </a:solidFill>
              </a:rPr>
              <a:t>falsch</a:t>
            </a:r>
            <a:r>
              <a:rPr lang="en-US" dirty="0"/>
              <a:t>. Die </a:t>
            </a:r>
            <a:r>
              <a:rPr lang="en-US" dirty="0" err="1"/>
              <a:t>Sätze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b="1" dirty="0" err="1"/>
              <a:t>könnten</a:t>
            </a:r>
            <a:r>
              <a:rPr lang="en-US" dirty="0"/>
              <a:t> in </a:t>
            </a:r>
            <a:r>
              <a:rPr lang="en-US" dirty="0" err="1"/>
              <a:t>einer</a:t>
            </a:r>
            <a:r>
              <a:rPr lang="en-US" dirty="0"/>
              <a:t> </a:t>
            </a:r>
            <a:r>
              <a:rPr lang="en-US" dirty="0" err="1"/>
              <a:t>alternativen</a:t>
            </a:r>
            <a:r>
              <a:rPr lang="en-US" dirty="0"/>
              <a:t> </a:t>
            </a:r>
            <a:r>
              <a:rPr lang="en-US" dirty="0" err="1"/>
              <a:t>Realität</a:t>
            </a:r>
            <a:r>
              <a:rPr lang="en-US" dirty="0"/>
              <a:t> </a:t>
            </a:r>
            <a:r>
              <a:rPr lang="en-US" dirty="0" err="1"/>
              <a:t>aber</a:t>
            </a:r>
            <a:r>
              <a:rPr lang="en-US" dirty="0"/>
              <a:t> </a:t>
            </a:r>
            <a:r>
              <a:rPr lang="en-US" dirty="0" err="1">
                <a:solidFill>
                  <a:srgbClr val="0DA31F"/>
                </a:solidFill>
              </a:rPr>
              <a:t>wahr</a:t>
            </a:r>
            <a:r>
              <a:rPr lang="en-US" dirty="0"/>
              <a:t> sein!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2A987-1238-F1D4-A62D-572B1DDFF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DC995F-6C97-A13E-CE1F-964EE5993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632543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Tautologien, Kontraditionen und </a:t>
            </a:r>
            <a:r>
              <a:rPr lang="de-AT" dirty="0"/>
              <a:t>Kontingente Aussagen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5257800"/>
          </a:xfrm>
        </p:spPr>
        <p:txBody>
          <a:bodyPr/>
          <a:lstStyle/>
          <a:p>
            <a:pPr>
              <a:spcBef>
                <a:spcPts val="600"/>
              </a:spcBef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r>
              <a:rPr lang="en-US" b="1"/>
              <a:t>Formale Definition</a:t>
            </a:r>
            <a:r>
              <a:rPr lang="en-US"/>
              <a:t>. S ist die Menge aller möglichen Situationen. </a:t>
            </a:r>
          </a:p>
          <a:p>
            <a:pPr>
              <a:spcBef>
                <a:spcPts val="600"/>
              </a:spcBef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endParaRPr lang="de-AT"/>
          </a:p>
          <a:p>
            <a:pPr>
              <a:spcBef>
                <a:spcPts val="600"/>
              </a:spcBef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endParaRPr lang="de-AT"/>
          </a:p>
          <a:p>
            <a:pPr>
              <a:spcBef>
                <a:spcPts val="600"/>
              </a:spcBef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endParaRPr lang="de-AT"/>
          </a:p>
          <a:p>
            <a:pPr>
              <a:spcBef>
                <a:spcPts val="600"/>
              </a:spcBef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endParaRPr lang="de-AT"/>
          </a:p>
          <a:p>
            <a:pPr>
              <a:spcBef>
                <a:spcPts val="600"/>
              </a:spcBef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endParaRPr lang="en-US"/>
          </a:p>
          <a:p>
            <a:pPr>
              <a:spcBef>
                <a:spcPts val="0"/>
              </a:spcBef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endParaRPr lang="en-US" i="1"/>
          </a:p>
          <a:p>
            <a:pPr>
              <a:spcBef>
                <a:spcPts val="0"/>
              </a:spcBef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r>
              <a:rPr lang="en-US" i="1"/>
              <a:t>Beispiele:</a:t>
            </a:r>
            <a:endParaRPr lang="de-AT" i="1"/>
          </a:p>
          <a:p>
            <a:pPr>
              <a:spcBef>
                <a:spcPts val="1200"/>
              </a:spcBef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r>
              <a:rPr lang="de-AT"/>
              <a:t>(</a:t>
            </a:r>
            <a:r>
              <a:rPr lang="de-AT" dirty="0"/>
              <a:t>1)</a:t>
            </a:r>
            <a:r>
              <a:rPr lang="de-AT"/>
              <a:t>	Es regnet </a:t>
            </a:r>
            <a:r>
              <a:rPr lang="de-AT" i="1"/>
              <a:t>oder</a:t>
            </a:r>
            <a:r>
              <a:rPr lang="de-AT"/>
              <a:t> es regnet nicht.	= 	S	(Tautologie)</a:t>
            </a:r>
          </a:p>
          <a:p>
            <a:pPr lvl="0"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r>
              <a:rPr lang="de-AT"/>
              <a:t>(2) 	Es </a:t>
            </a:r>
            <a:r>
              <a:rPr lang="de-AT" dirty="0"/>
              <a:t>regnet </a:t>
            </a:r>
            <a:r>
              <a:rPr lang="de-AT" i="1" dirty="0"/>
              <a:t>und</a:t>
            </a:r>
            <a:r>
              <a:rPr lang="de-AT" dirty="0"/>
              <a:t> es regnet </a:t>
            </a:r>
            <a:r>
              <a:rPr lang="de-AT"/>
              <a:t>nicht. 	=	</a:t>
            </a:r>
            <a:r>
              <a:rPr lang="de-DE"/>
              <a:t>	</a:t>
            </a:r>
            <a:r>
              <a:rPr lang="de-AT"/>
              <a:t>(</a:t>
            </a:r>
            <a:r>
              <a:rPr lang="de-AT" dirty="0"/>
              <a:t>Kontradiktion)</a:t>
            </a:r>
          </a:p>
          <a:p>
            <a:pPr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r>
              <a:rPr lang="de-AT"/>
              <a:t>(3) 	Es regnet. 		(Kontingente Aussage)</a:t>
            </a:r>
          </a:p>
          <a:p>
            <a:pPr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r>
              <a:rPr lang="de-AT"/>
              <a:t>(4) 	Jeder Hai ist ein Fisch. 		(Kontingent)</a:t>
            </a:r>
          </a:p>
          <a:p>
            <a:pPr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r>
              <a:rPr lang="de-AT"/>
              <a:t>(5) 	Wale sind Fische. 		(Kontingent, falsch)</a:t>
            </a: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  <a:tab pos="4230688" algn="l"/>
                <a:tab pos="5086350" algn="l"/>
                <a:tab pos="5429250" algn="l"/>
                <a:tab pos="5943600" algn="l"/>
              </a:tabLst>
            </a:pPr>
            <a:endParaRPr lang="de-A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6" name="Rounded Rectangle 5"/>
          <p:cNvSpPr/>
          <p:nvPr/>
        </p:nvSpPr>
        <p:spPr>
          <a:xfrm>
            <a:off x="1108364" y="1676400"/>
            <a:ext cx="7273636" cy="1992035"/>
          </a:xfrm>
          <a:prstGeom prst="roundRect">
            <a:avLst/>
          </a:prstGeom>
          <a:solidFill>
            <a:srgbClr val="EEB5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>
              <a:tabLst>
                <a:tab pos="744538" algn="l"/>
                <a:tab pos="1255713" algn="l"/>
                <a:tab pos="1712913" algn="l"/>
                <a:tab pos="2286000" algn="l"/>
              </a:tabLst>
            </a:pPr>
            <a:r>
              <a:rPr lang="de-DE" sz="2400">
                <a:solidFill>
                  <a:schemeClr val="tx1"/>
                </a:solidFill>
              </a:rPr>
              <a:t>Für jeden Satz </a:t>
            </a:r>
            <a:r>
              <a:rPr lang="el-GR" sz="2400">
                <a:solidFill>
                  <a:schemeClr val="tx1"/>
                </a:solidFill>
              </a:rPr>
              <a:t>Σ</a:t>
            </a:r>
            <a:r>
              <a:rPr lang="en-US" sz="2400">
                <a:solidFill>
                  <a:schemeClr val="tx1"/>
                </a:solidFill>
              </a:rPr>
              <a:t> gilt: </a:t>
            </a:r>
            <a:r>
              <a:rPr lang="el-GR" sz="2400">
                <a:solidFill>
                  <a:schemeClr val="tx1"/>
                </a:solidFill>
              </a:rPr>
              <a:t>	</a:t>
            </a:r>
            <a:endParaRPr lang="en-US" sz="240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  <a:tabLst>
                <a:tab pos="744538" algn="l"/>
                <a:tab pos="1255713" algn="l"/>
                <a:tab pos="1712913" algn="l"/>
                <a:tab pos="2286000" algn="l"/>
                <a:tab pos="3943350" algn="l"/>
              </a:tabLst>
            </a:pPr>
            <a:r>
              <a:rPr lang="en-US" sz="2400">
                <a:solidFill>
                  <a:schemeClr val="tx1"/>
                </a:solidFill>
              </a:rPr>
              <a:t>	</a:t>
            </a:r>
            <a:r>
              <a:rPr lang="el-GR" sz="2400">
                <a:solidFill>
                  <a:schemeClr val="tx1"/>
                </a:solidFill>
              </a:rPr>
              <a:t>Σ </a:t>
            </a:r>
            <a:r>
              <a:rPr lang="en-US" sz="2400">
                <a:solidFill>
                  <a:schemeClr val="tx1"/>
                </a:solidFill>
              </a:rPr>
              <a:t>ist eine </a:t>
            </a:r>
            <a:r>
              <a:rPr lang="de-DE" sz="2400" b="1">
                <a:solidFill>
                  <a:schemeClr val="tx1"/>
                </a:solidFill>
              </a:rPr>
              <a:t>Tautologie</a:t>
            </a:r>
            <a:r>
              <a:rPr lang="de-DE" sz="2400">
                <a:solidFill>
                  <a:schemeClr val="tx1"/>
                </a:solidFill>
              </a:rPr>
              <a:t>  	=</a:t>
            </a:r>
            <a:r>
              <a:rPr lang="de-DE" sz="2400" baseline="-25000">
                <a:solidFill>
                  <a:schemeClr val="tx1"/>
                </a:solidFill>
              </a:rPr>
              <a:t>Def</a:t>
            </a:r>
            <a:r>
              <a:rPr lang="de-DE" sz="2400">
                <a:solidFill>
                  <a:schemeClr val="tx1"/>
                </a:solidFill>
              </a:rPr>
              <a:t> 	</a:t>
            </a:r>
            <a:r>
              <a:rPr lang="de-DE" sz="2400">
                <a:solidFill>
                  <a:schemeClr val="tx1"/>
                </a:solidFill>
                <a:sym typeface="WP MathA" panose="05010101010101010101" pitchFamily="2" charset="2"/>
              </a:rPr>
              <a:t></a:t>
            </a:r>
            <a:r>
              <a:rPr lang="el-GR" sz="2400">
                <a:solidFill>
                  <a:schemeClr val="tx1"/>
                </a:solidFill>
              </a:rPr>
              <a:t>Σ</a:t>
            </a:r>
            <a:r>
              <a:rPr lang="de-DE" sz="2400">
                <a:solidFill>
                  <a:schemeClr val="tx1"/>
                </a:solidFill>
                <a:sym typeface="WP MathA" panose="05010101010101010101" pitchFamily="2" charset="2"/>
              </a:rPr>
              <a:t> = S </a:t>
            </a:r>
          </a:p>
          <a:p>
            <a:pPr>
              <a:spcBef>
                <a:spcPts val="600"/>
              </a:spcBef>
              <a:tabLst>
                <a:tab pos="744538" algn="l"/>
                <a:tab pos="1255713" algn="l"/>
                <a:tab pos="1712913" algn="l"/>
                <a:tab pos="2286000" algn="l"/>
                <a:tab pos="3943350" algn="l"/>
              </a:tabLst>
            </a:pPr>
            <a:r>
              <a:rPr lang="en-US" sz="2400">
                <a:solidFill>
                  <a:schemeClr val="tx1"/>
                </a:solidFill>
              </a:rPr>
              <a:t>	</a:t>
            </a:r>
            <a:r>
              <a:rPr lang="el-GR" sz="2400">
                <a:solidFill>
                  <a:schemeClr val="tx1"/>
                </a:solidFill>
              </a:rPr>
              <a:t>Σ </a:t>
            </a:r>
            <a:r>
              <a:rPr lang="en-US" sz="2400">
                <a:solidFill>
                  <a:schemeClr val="tx1"/>
                </a:solidFill>
              </a:rPr>
              <a:t>ist eine </a:t>
            </a:r>
            <a:r>
              <a:rPr lang="de-DE" sz="2400" b="1">
                <a:solidFill>
                  <a:schemeClr val="tx1"/>
                </a:solidFill>
              </a:rPr>
              <a:t>Kontradiktion	</a:t>
            </a:r>
            <a:r>
              <a:rPr lang="de-DE" sz="2400">
                <a:solidFill>
                  <a:schemeClr val="tx1"/>
                </a:solidFill>
              </a:rPr>
              <a:t>=</a:t>
            </a:r>
            <a:r>
              <a:rPr lang="de-DE" sz="2400" baseline="-25000">
                <a:solidFill>
                  <a:schemeClr val="tx1"/>
                </a:solidFill>
              </a:rPr>
              <a:t>Def</a:t>
            </a:r>
            <a:r>
              <a:rPr lang="de-DE" sz="2400">
                <a:solidFill>
                  <a:schemeClr val="tx1"/>
                </a:solidFill>
              </a:rPr>
              <a:t> 	</a:t>
            </a:r>
            <a:r>
              <a:rPr lang="de-DE" sz="2400">
                <a:solidFill>
                  <a:schemeClr val="tx1"/>
                </a:solidFill>
                <a:sym typeface="WP MathA" panose="05010101010101010101" pitchFamily="2" charset="2"/>
              </a:rPr>
              <a:t></a:t>
            </a:r>
            <a:r>
              <a:rPr lang="el-GR" sz="2400">
                <a:solidFill>
                  <a:schemeClr val="tx1"/>
                </a:solidFill>
              </a:rPr>
              <a:t>Σ</a:t>
            </a:r>
            <a:r>
              <a:rPr lang="de-DE" sz="2400">
                <a:solidFill>
                  <a:schemeClr val="tx1"/>
                </a:solidFill>
                <a:sym typeface="WP MathA" panose="05010101010101010101" pitchFamily="2" charset="2"/>
              </a:rPr>
              <a:t> = </a:t>
            </a:r>
          </a:p>
          <a:p>
            <a:pPr>
              <a:spcBef>
                <a:spcPts val="600"/>
              </a:spcBef>
              <a:tabLst>
                <a:tab pos="744538" algn="l"/>
                <a:tab pos="1255713" algn="l"/>
                <a:tab pos="1712913" algn="l"/>
                <a:tab pos="2286000" algn="l"/>
              </a:tabLst>
            </a:pPr>
            <a:r>
              <a:rPr lang="de-DE" sz="2400">
                <a:solidFill>
                  <a:schemeClr val="tx1"/>
                </a:solidFill>
                <a:sym typeface="WP MathA" panose="05010101010101010101" pitchFamily="2" charset="2"/>
              </a:rPr>
              <a:t>	</a:t>
            </a:r>
            <a:r>
              <a:rPr lang="el-GR" sz="2400">
                <a:solidFill>
                  <a:schemeClr val="tx1"/>
                </a:solidFill>
              </a:rPr>
              <a:t>Σ </a:t>
            </a:r>
            <a:r>
              <a:rPr lang="en-US" sz="2400">
                <a:solidFill>
                  <a:schemeClr val="tx1"/>
                </a:solidFill>
              </a:rPr>
              <a:t>ist eine </a:t>
            </a:r>
            <a:r>
              <a:rPr lang="de-DE" sz="2400" b="1">
                <a:solidFill>
                  <a:schemeClr val="tx1"/>
                </a:solidFill>
              </a:rPr>
              <a:t>kontingente Aussage</a:t>
            </a:r>
            <a:r>
              <a:rPr lang="de-DE" sz="2400">
                <a:solidFill>
                  <a:schemeClr val="tx1"/>
                </a:solidFill>
                <a:sym typeface="WP MathA" panose="05010101010101010101" pitchFamily="2" charset="2"/>
              </a:rPr>
              <a:t> andernfalls.</a:t>
            </a:r>
          </a:p>
        </p:txBody>
      </p:sp>
    </p:spTree>
    <p:extLst>
      <p:ext uri="{BB962C8B-B14F-4D97-AF65-F5344CB8AC3E}">
        <p14:creationId xmlns:p14="http://schemas.microsoft.com/office/powerpoint/2010/main" val="3386519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747713" algn="l"/>
                <a:tab pos="1090613" algn="l"/>
              </a:tabLst>
            </a:pPr>
            <a:r>
              <a:rPr lang="en-US" dirty="0"/>
              <a:t>Handel es </a:t>
            </a:r>
            <a:r>
              <a:rPr lang="en-US" dirty="0" err="1"/>
              <a:t>sich</a:t>
            </a:r>
            <a:r>
              <a:rPr lang="en-US" dirty="0"/>
              <a:t> um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Tautologie</a:t>
            </a:r>
            <a:r>
              <a:rPr lang="en-US" dirty="0"/>
              <a:t>,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Kontradiktion</a:t>
            </a:r>
            <a:r>
              <a:rPr lang="en-US" dirty="0"/>
              <a:t> </a:t>
            </a:r>
            <a:r>
              <a:rPr lang="en-US" dirty="0" err="1"/>
              <a:t>oder</a:t>
            </a:r>
            <a:r>
              <a:rPr lang="en-US" dirty="0"/>
              <a:t>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kontingente</a:t>
            </a:r>
            <a:r>
              <a:rPr lang="en-US" dirty="0"/>
              <a:t> </a:t>
            </a:r>
            <a:r>
              <a:rPr lang="en-US" dirty="0" err="1"/>
              <a:t>Aussage</a:t>
            </a:r>
            <a:r>
              <a:rPr lang="en-US" dirty="0"/>
              <a:t>?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r>
              <a:rPr lang="en-US" dirty="0"/>
              <a:t>(1)	Wenn die Sonne </a:t>
            </a:r>
            <a:r>
              <a:rPr lang="en-US" dirty="0" err="1"/>
              <a:t>scheint</a:t>
            </a:r>
            <a:r>
              <a:rPr lang="en-US" dirty="0"/>
              <a:t>, </a:t>
            </a:r>
            <a:r>
              <a:rPr lang="en-US" dirty="0" err="1"/>
              <a:t>dann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es </a:t>
            </a:r>
            <a:r>
              <a:rPr lang="en-US" dirty="0" err="1"/>
              <a:t>heiss</a:t>
            </a:r>
            <a:r>
              <a:rPr lang="en-US" dirty="0"/>
              <a:t>.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dirty="0"/>
              <a:t>(2)	Sieben minus </a:t>
            </a:r>
            <a:r>
              <a:rPr lang="en-US" dirty="0" err="1"/>
              <a:t>drei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vier.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dirty="0"/>
              <a:t>(3)	Sieben minus </a:t>
            </a:r>
            <a:r>
              <a:rPr lang="en-US" dirty="0" err="1"/>
              <a:t>drei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fünf</a:t>
            </a:r>
            <a:r>
              <a:rPr lang="en-US" dirty="0"/>
              <a:t>.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dirty="0"/>
              <a:t>(4)	</a:t>
            </a:r>
            <a:r>
              <a:rPr lang="en-US" dirty="0" err="1"/>
              <a:t>Pferde</a:t>
            </a:r>
            <a:r>
              <a:rPr lang="en-US" dirty="0"/>
              <a:t> </a:t>
            </a:r>
            <a:r>
              <a:rPr lang="en-US" dirty="0" err="1"/>
              <a:t>können</a:t>
            </a:r>
            <a:r>
              <a:rPr lang="en-US" dirty="0"/>
              <a:t> </a:t>
            </a:r>
            <a:r>
              <a:rPr lang="en-US" dirty="0" err="1"/>
              <a:t>fliegen</a:t>
            </a:r>
            <a:r>
              <a:rPr lang="en-US" dirty="0"/>
              <a:t>.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dirty="0"/>
              <a:t>(5)	Viele </a:t>
            </a:r>
            <a:r>
              <a:rPr lang="en-US" dirty="0" err="1"/>
              <a:t>blauen</a:t>
            </a:r>
            <a:r>
              <a:rPr lang="en-US" dirty="0"/>
              <a:t> Blumen </a:t>
            </a:r>
            <a:r>
              <a:rPr lang="en-US" dirty="0" err="1"/>
              <a:t>sind</a:t>
            </a:r>
            <a:r>
              <a:rPr lang="en-US" dirty="0"/>
              <a:t> Blumen.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dirty="0"/>
              <a:t>(6)	Wenn Hans nicht </a:t>
            </a:r>
            <a:r>
              <a:rPr lang="en-US" dirty="0" err="1"/>
              <a:t>lacht</a:t>
            </a:r>
            <a:r>
              <a:rPr lang="en-US" dirty="0"/>
              <a:t>, </a:t>
            </a:r>
            <a:r>
              <a:rPr lang="en-US" dirty="0" err="1"/>
              <a:t>dann</a:t>
            </a:r>
            <a:r>
              <a:rPr lang="en-US" dirty="0"/>
              <a:t> </a:t>
            </a:r>
            <a:r>
              <a:rPr lang="en-US" dirty="0" err="1"/>
              <a:t>lacht</a:t>
            </a:r>
            <a:r>
              <a:rPr lang="en-US" dirty="0"/>
              <a:t> Hans. 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dirty="0"/>
              <a:t>(7)	Menschen </a:t>
            </a:r>
            <a:r>
              <a:rPr lang="en-US" dirty="0" err="1"/>
              <a:t>können</a:t>
            </a:r>
            <a:r>
              <a:rPr lang="en-US" dirty="0"/>
              <a:t> </a:t>
            </a:r>
            <a:r>
              <a:rPr lang="en-US" dirty="0" err="1"/>
              <a:t>fliegen</a:t>
            </a:r>
            <a:r>
              <a:rPr lang="en-US" dirty="0"/>
              <a:t> </a:t>
            </a:r>
            <a:r>
              <a:rPr lang="en-US" dirty="0" err="1"/>
              <a:t>oder</a:t>
            </a:r>
            <a:r>
              <a:rPr lang="en-US" dirty="0"/>
              <a:t> </a:t>
            </a:r>
            <a:r>
              <a:rPr lang="en-US" dirty="0" err="1"/>
              <a:t>sieben</a:t>
            </a:r>
            <a:r>
              <a:rPr lang="en-US" dirty="0"/>
              <a:t> minus </a:t>
            </a:r>
            <a:r>
              <a:rPr lang="en-US" dirty="0" err="1"/>
              <a:t>drei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vier.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sz="2200" dirty="0"/>
              <a:t>	(Ein Satz der Form ‘A </a:t>
            </a:r>
            <a:r>
              <a:rPr lang="en-US" sz="2200" i="1" dirty="0" err="1"/>
              <a:t>oder</a:t>
            </a:r>
            <a:r>
              <a:rPr lang="en-US" sz="2200" dirty="0"/>
              <a:t> B’ </a:t>
            </a:r>
            <a:r>
              <a:rPr lang="en-US" sz="2200" dirty="0" err="1"/>
              <a:t>ist</a:t>
            </a:r>
            <a:r>
              <a:rPr lang="en-US" sz="2200" dirty="0"/>
              <a:t> </a:t>
            </a:r>
            <a:r>
              <a:rPr lang="en-US" sz="2200" dirty="0" err="1"/>
              <a:t>genau</a:t>
            </a:r>
            <a:r>
              <a:rPr lang="en-US" sz="2200" dirty="0"/>
              <a:t> </a:t>
            </a:r>
            <a:r>
              <a:rPr lang="en-US" sz="2200" dirty="0" err="1"/>
              <a:t>dann</a:t>
            </a:r>
            <a:r>
              <a:rPr lang="en-US" sz="2200" dirty="0"/>
              <a:t> </a:t>
            </a:r>
            <a:r>
              <a:rPr lang="en-US" sz="2200" dirty="0" err="1"/>
              <a:t>wahr</a:t>
            </a:r>
            <a:r>
              <a:rPr lang="en-US" sz="2200" dirty="0"/>
              <a:t>, </a:t>
            </a:r>
            <a:r>
              <a:rPr lang="en-US" sz="2200" dirty="0" err="1"/>
              <a:t>wenn</a:t>
            </a:r>
            <a:r>
              <a:rPr lang="en-US" sz="2200" dirty="0"/>
              <a:t> A </a:t>
            </a:r>
            <a:r>
              <a:rPr lang="en-US" sz="2200" dirty="0" err="1"/>
              <a:t>wahr</a:t>
            </a:r>
            <a:r>
              <a:rPr lang="en-US" sz="2200" dirty="0"/>
              <a:t> 	</a:t>
            </a:r>
            <a:r>
              <a:rPr lang="en-US" sz="2200" dirty="0" err="1"/>
              <a:t>ist</a:t>
            </a:r>
            <a:r>
              <a:rPr lang="en-US" sz="2200" dirty="0"/>
              <a:t> </a:t>
            </a:r>
            <a:r>
              <a:rPr lang="en-US" sz="2200" dirty="0" err="1"/>
              <a:t>oder</a:t>
            </a:r>
            <a:r>
              <a:rPr lang="en-US" sz="2200" dirty="0"/>
              <a:t> B </a:t>
            </a:r>
            <a:r>
              <a:rPr lang="en-US" sz="2200" dirty="0" err="1"/>
              <a:t>wahr</a:t>
            </a:r>
            <a:r>
              <a:rPr lang="en-US" sz="2200" dirty="0"/>
              <a:t> </a:t>
            </a:r>
            <a:r>
              <a:rPr lang="en-US" sz="2200" dirty="0" err="1"/>
              <a:t>ist</a:t>
            </a:r>
            <a:r>
              <a:rPr lang="en-US" sz="2200" dirty="0"/>
              <a:t>.)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dirty="0"/>
              <a:t>(8)	Ein </a:t>
            </a:r>
            <a:r>
              <a:rPr lang="en-US" dirty="0" err="1"/>
              <a:t>Dreieck</a:t>
            </a:r>
            <a:r>
              <a:rPr lang="en-US" dirty="0"/>
              <a:t> hat vier Seiten.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dirty="0"/>
              <a:t>(9)	Der </a:t>
            </a:r>
            <a:r>
              <a:rPr lang="en-US" dirty="0" err="1"/>
              <a:t>Angeklagte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entweder</a:t>
            </a:r>
            <a:r>
              <a:rPr lang="en-US" dirty="0"/>
              <a:t> </a:t>
            </a:r>
            <a:r>
              <a:rPr lang="en-US" dirty="0" err="1"/>
              <a:t>schuldig</a:t>
            </a:r>
            <a:r>
              <a:rPr lang="en-US" dirty="0"/>
              <a:t> </a:t>
            </a:r>
            <a:r>
              <a:rPr lang="en-US" dirty="0" err="1"/>
              <a:t>oder</a:t>
            </a:r>
            <a:r>
              <a:rPr lang="en-US" dirty="0"/>
              <a:t> </a:t>
            </a:r>
            <a:r>
              <a:rPr lang="en-US" dirty="0" err="1"/>
              <a:t>unschuldig</a:t>
            </a:r>
            <a:r>
              <a:rPr lang="en-US" dirty="0"/>
              <a:t>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14</a:t>
            </a:fld>
            <a:endParaRPr lang="de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E70DC5-9F67-DE71-A4ED-EA9B0152ABF6}"/>
              </a:ext>
            </a:extLst>
          </p:cNvPr>
          <p:cNvSpPr/>
          <p:nvPr/>
        </p:nvSpPr>
        <p:spPr>
          <a:xfrm>
            <a:off x="3257550" y="361335"/>
            <a:ext cx="2228850" cy="523220"/>
          </a:xfrm>
          <a:prstGeom prst="rect">
            <a:avLst/>
          </a:prstGeom>
          <a:ln w="19050">
            <a:solidFill>
              <a:srgbClr val="002060"/>
            </a:solidFill>
          </a:ln>
        </p:spPr>
        <p:txBody>
          <a:bodyPr wrap="square" anchor="ctr">
            <a:spAutoFit/>
          </a:bodyPr>
          <a:lstStyle/>
          <a:p>
            <a:pPr algn="ctr"/>
            <a:r>
              <a:rPr lang="de-AT" sz="28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Übung</a:t>
            </a:r>
          </a:p>
        </p:txBody>
      </p:sp>
    </p:spTree>
    <p:extLst>
      <p:ext uri="{BB962C8B-B14F-4D97-AF65-F5344CB8AC3E}">
        <p14:creationId xmlns:p14="http://schemas.microsoft.com/office/powerpoint/2010/main" val="22962832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64314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42950" y="1388745"/>
            <a:ext cx="7772400" cy="2954655"/>
          </a:xfrm>
        </p:spPr>
        <p:txBody>
          <a:bodyPr>
            <a:spAutoFit/>
          </a:bodyPr>
          <a:lstStyle/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WH: Satzdenotationen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Drei Arten von Aussagen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Beziehungen zwischen Bedeutungen</a:t>
            </a:r>
          </a:p>
          <a:p>
            <a:pPr marL="1997075" lvl="1" indent="-45720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de-AT" sz="2600" b="1" u="sng">
                <a:solidFill>
                  <a:schemeClr val="bg1"/>
                </a:solidFill>
              </a:rPr>
              <a:t>Beziehungen zwischen Sätzen</a:t>
            </a:r>
            <a:endParaRPr lang="de-DE" sz="2600" b="1" u="sng">
              <a:solidFill>
                <a:schemeClr val="bg1"/>
              </a:solidFill>
            </a:endParaRPr>
          </a:p>
          <a:p>
            <a:pPr marL="1997075" lvl="1" indent="-45720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de-AT" sz="2600">
                <a:solidFill>
                  <a:schemeClr val="bg1"/>
                </a:solidFill>
              </a:rPr>
              <a:t>Beziehungen zwischen Prädikaten</a:t>
            </a:r>
            <a:endParaRPr lang="de-DE" sz="2600" b="0">
              <a:solidFill>
                <a:schemeClr val="bg1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9D716A-FDFC-844C-9A8C-9EC3A079A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2648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5EB30-53B0-C096-6F70-D449E5C4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Was sind Beziehungen zwischen Bedeutungen?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FAA6F-D1A7-6585-EFF0-D24C8F613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Beobachtung</a:t>
            </a:r>
            <a:r>
              <a:rPr lang="en-US" dirty="0"/>
              <a:t>. </a:t>
            </a:r>
            <a:r>
              <a:rPr lang="en-US" dirty="0" err="1"/>
              <a:t>Bedeutungen</a:t>
            </a:r>
            <a:r>
              <a:rPr lang="en-US" dirty="0"/>
              <a:t> von </a:t>
            </a:r>
            <a:r>
              <a:rPr lang="en-US" dirty="0" err="1"/>
              <a:t>sprachlichen</a:t>
            </a:r>
            <a:r>
              <a:rPr lang="en-US" dirty="0"/>
              <a:t> </a:t>
            </a:r>
            <a:r>
              <a:rPr lang="en-US" dirty="0" err="1"/>
              <a:t>Ausdrücken</a:t>
            </a:r>
            <a:r>
              <a:rPr lang="en-US" dirty="0"/>
              <a:t> </a:t>
            </a:r>
            <a:r>
              <a:rPr lang="en-US" dirty="0" err="1"/>
              <a:t>stehen</a:t>
            </a:r>
            <a:r>
              <a:rPr lang="en-US" dirty="0"/>
              <a:t> in </a:t>
            </a:r>
            <a:r>
              <a:rPr lang="en-US" b="1" dirty="0" err="1"/>
              <a:t>systematischen</a:t>
            </a:r>
            <a:r>
              <a:rPr lang="en-US" b="1" dirty="0"/>
              <a:t> </a:t>
            </a:r>
            <a:r>
              <a:rPr lang="en-US" b="1" dirty="0" err="1"/>
              <a:t>Beziehungen</a:t>
            </a:r>
            <a:r>
              <a:rPr lang="en-US" b="1" dirty="0"/>
              <a:t> </a:t>
            </a:r>
            <a:r>
              <a:rPr lang="en-US" dirty="0" err="1"/>
              <a:t>zueinander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</a:pPr>
            <a:endParaRPr lang="en-US" i="1" dirty="0"/>
          </a:p>
          <a:p>
            <a:pPr>
              <a:spcBef>
                <a:spcPts val="0"/>
              </a:spcBef>
            </a:pPr>
            <a:r>
              <a:rPr lang="en-US" i="1" dirty="0" err="1"/>
              <a:t>Beispiele</a:t>
            </a:r>
            <a:r>
              <a:rPr lang="en-US" i="1" dirty="0"/>
              <a:t>: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  <a:tab pos="1995488" algn="l"/>
                <a:tab pos="2290763" algn="l"/>
              </a:tabLst>
            </a:pPr>
            <a:r>
              <a:rPr lang="en-US" dirty="0"/>
              <a:t>Wenn (1)a </a:t>
            </a:r>
            <a:r>
              <a:rPr lang="en-US" dirty="0" err="1">
                <a:solidFill>
                  <a:srgbClr val="0DA31F"/>
                </a:solidFill>
              </a:rPr>
              <a:t>wahr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,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auch</a:t>
            </a:r>
            <a:r>
              <a:rPr lang="en-US" dirty="0"/>
              <a:t> (1)b </a:t>
            </a:r>
            <a:r>
              <a:rPr lang="en-US" dirty="0" err="1">
                <a:solidFill>
                  <a:srgbClr val="0DA31F"/>
                </a:solidFill>
              </a:rPr>
              <a:t>wahr</a:t>
            </a:r>
            <a:r>
              <a:rPr lang="en-US" dirty="0"/>
              <a:t> - </a:t>
            </a:r>
            <a:r>
              <a:rPr lang="en-US" dirty="0" err="1"/>
              <a:t>aber</a:t>
            </a:r>
            <a:r>
              <a:rPr lang="en-US" dirty="0"/>
              <a:t> nicht </a:t>
            </a:r>
            <a:r>
              <a:rPr lang="en-US" dirty="0" err="1"/>
              <a:t>umgekehrt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1995488" algn="l"/>
                <a:tab pos="2290763" algn="l"/>
              </a:tabLst>
            </a:pPr>
            <a:r>
              <a:rPr lang="en-US" dirty="0"/>
              <a:t>(1)		a.	Auf dem </a:t>
            </a:r>
            <a:r>
              <a:rPr lang="en-US" b="1" dirty="0" err="1"/>
              <a:t>grünen</a:t>
            </a:r>
            <a:r>
              <a:rPr lang="en-US" dirty="0"/>
              <a:t> Tisch lag </a:t>
            </a:r>
            <a:r>
              <a:rPr lang="en-US" b="1" dirty="0" err="1"/>
              <a:t>gestern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</a:t>
            </a:r>
            <a:r>
              <a:rPr lang="en-US" b="1" dirty="0" err="1"/>
              <a:t>gutes</a:t>
            </a:r>
            <a:r>
              <a:rPr lang="en-US" dirty="0"/>
              <a:t> Buch.</a:t>
            </a:r>
          </a:p>
          <a:p>
            <a:pPr>
              <a:tabLst>
                <a:tab pos="457200" algn="l"/>
                <a:tab pos="747713" algn="l"/>
                <a:tab pos="1090613" algn="l"/>
                <a:tab pos="1995488" algn="l"/>
                <a:tab pos="2290763" algn="l"/>
              </a:tabLst>
            </a:pPr>
            <a:r>
              <a:rPr lang="en-US" dirty="0"/>
              <a:t>		b.	Auf dem Tisch lag </a:t>
            </a:r>
            <a:r>
              <a:rPr lang="en-US" dirty="0" err="1"/>
              <a:t>ein</a:t>
            </a:r>
            <a:r>
              <a:rPr lang="en-US" dirty="0"/>
              <a:t> Buch.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090613" algn="l"/>
                <a:tab pos="1995488" algn="l"/>
                <a:tab pos="2290763" algn="l"/>
              </a:tabLst>
            </a:pPr>
            <a:r>
              <a:rPr lang="en-US" dirty="0"/>
              <a:t>Wenn (2)a </a:t>
            </a:r>
            <a:r>
              <a:rPr lang="en-US" dirty="0" err="1">
                <a:solidFill>
                  <a:srgbClr val="0DA31F"/>
                </a:solidFill>
              </a:rPr>
              <a:t>wahr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, </a:t>
            </a:r>
            <a:r>
              <a:rPr lang="en-US" dirty="0" err="1"/>
              <a:t>dann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(2)b </a:t>
            </a:r>
            <a:r>
              <a:rPr lang="en-US" dirty="0" err="1">
                <a:solidFill>
                  <a:srgbClr val="FF0000"/>
                </a:solidFill>
              </a:rPr>
              <a:t>falsch</a:t>
            </a:r>
            <a:r>
              <a:rPr lang="en-US" dirty="0"/>
              <a:t> – und </a:t>
            </a:r>
            <a:r>
              <a:rPr lang="en-US" dirty="0" err="1"/>
              <a:t>umgekehrt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1995488" algn="l"/>
                <a:tab pos="2290763" algn="l"/>
              </a:tabLst>
            </a:pPr>
            <a:r>
              <a:rPr lang="en-US" dirty="0"/>
              <a:t>(2)		a.	Maria hat das Rennen </a:t>
            </a:r>
            <a:r>
              <a:rPr lang="en-US" dirty="0" err="1"/>
              <a:t>gewonnen</a:t>
            </a:r>
            <a:r>
              <a:rPr lang="en-US" dirty="0"/>
              <a:t>.</a:t>
            </a:r>
          </a:p>
          <a:p>
            <a:pPr>
              <a:tabLst>
                <a:tab pos="457200" algn="l"/>
                <a:tab pos="747713" algn="l"/>
                <a:tab pos="1090613" algn="l"/>
                <a:tab pos="1995488" algn="l"/>
                <a:tab pos="2290763" algn="l"/>
              </a:tabLst>
            </a:pPr>
            <a:r>
              <a:rPr lang="en-US" dirty="0"/>
              <a:t>		b.	Maria hat das Rennen </a:t>
            </a:r>
            <a:r>
              <a:rPr lang="en-US" b="1" dirty="0"/>
              <a:t>nicht</a:t>
            </a:r>
            <a:r>
              <a:rPr lang="en-US" dirty="0"/>
              <a:t> </a:t>
            </a:r>
            <a:r>
              <a:rPr lang="en-US" dirty="0" err="1"/>
              <a:t>gewonnen</a:t>
            </a:r>
            <a:r>
              <a:rPr lang="en-US" dirty="0"/>
              <a:t>.</a:t>
            </a:r>
          </a:p>
          <a:p>
            <a:pPr>
              <a:spcBef>
                <a:spcPts val="2000"/>
              </a:spcBef>
              <a:tabLst>
                <a:tab pos="457200" algn="l"/>
                <a:tab pos="747713" algn="l"/>
                <a:tab pos="1090613" algn="l"/>
                <a:tab pos="1995488" algn="l"/>
                <a:tab pos="2290763" algn="l"/>
              </a:tabLst>
            </a:pPr>
            <a:r>
              <a:rPr lang="en-US" b="1" i="1" dirty="0"/>
              <a:t>Frage. </a:t>
            </a:r>
            <a:r>
              <a:rPr lang="en-US" dirty="0" err="1"/>
              <a:t>Warum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dies so?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AD83E5-C4EF-ECC5-87BD-9EDF1A2D5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565F47-0711-BB74-1CBE-BEAD723B3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701434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9D2AB-C30B-A842-954F-0DCDB731C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Beziehungen zwischen Bedeutungen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65FA2-8206-3A9E-7CDD-50D521718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/>
              <a:t>Frage. </a:t>
            </a:r>
            <a:r>
              <a:rPr lang="en-US" sz="2400" dirty="0"/>
              <a:t>Welche </a:t>
            </a:r>
            <a:r>
              <a:rPr lang="en-US" sz="2400" b="1" dirty="0" err="1"/>
              <a:t>Beziehungen</a:t>
            </a:r>
            <a:r>
              <a:rPr lang="en-US" sz="2400" b="1" dirty="0"/>
              <a:t> </a:t>
            </a:r>
            <a:r>
              <a:rPr lang="en-US" sz="2400" dirty="0" err="1"/>
              <a:t>gibt</a:t>
            </a:r>
            <a:r>
              <a:rPr lang="en-US" sz="2400" dirty="0"/>
              <a:t> es </a:t>
            </a:r>
            <a:r>
              <a:rPr lang="en-US" sz="2400" dirty="0" err="1"/>
              <a:t>zwischen</a:t>
            </a:r>
            <a:endParaRPr lang="en-US" sz="2400" b="1" dirty="0"/>
          </a:p>
          <a:p>
            <a:pPr marL="1085850" lvl="1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sz="2400" b="1" dirty="0" err="1"/>
              <a:t>Sätzen</a:t>
            </a:r>
            <a:r>
              <a:rPr lang="en-US" sz="2400" dirty="0"/>
              <a:t> und</a:t>
            </a:r>
          </a:p>
          <a:p>
            <a:pPr marL="1085850" lvl="1" indent="-342900">
              <a:spcBef>
                <a:spcPts val="800"/>
              </a:spcBef>
              <a:buFont typeface="Wingdings" panose="05000000000000000000" pitchFamily="2" charset="2"/>
              <a:buChar char="§"/>
            </a:pPr>
            <a:r>
              <a:rPr lang="en-US" sz="2400" b="1" dirty="0" err="1"/>
              <a:t>Prädikaten</a:t>
            </a:r>
            <a:r>
              <a:rPr lang="en-US" sz="2400" b="1" dirty="0"/>
              <a:t> </a:t>
            </a:r>
            <a:r>
              <a:rPr lang="en-US" sz="2400" dirty="0"/>
              <a:t>(</a:t>
            </a:r>
            <a:r>
              <a:rPr lang="en-US" sz="2400" i="1" dirty="0" err="1"/>
              <a:t>schlafen</a:t>
            </a:r>
            <a:r>
              <a:rPr lang="en-US" sz="2400" dirty="0"/>
              <a:t>, </a:t>
            </a:r>
            <a:r>
              <a:rPr lang="en-US" sz="2400" i="1" dirty="0"/>
              <a:t>Hund</a:t>
            </a:r>
            <a:r>
              <a:rPr lang="en-US" sz="2400" dirty="0"/>
              <a:t>, </a:t>
            </a:r>
            <a:r>
              <a:rPr lang="en-US" sz="2400" i="1" dirty="0" err="1"/>
              <a:t>müde</a:t>
            </a:r>
            <a:r>
              <a:rPr lang="en-US" sz="2400" dirty="0"/>
              <a:t>, …)?</a:t>
            </a:r>
            <a:endParaRPr lang="de-DE" sz="2400" b="1" i="1" dirty="0"/>
          </a:p>
          <a:p>
            <a:pPr>
              <a:spcBef>
                <a:spcPts val="0"/>
              </a:spcBef>
            </a:pPr>
            <a:endParaRPr lang="de-DE" dirty="0"/>
          </a:p>
          <a:p>
            <a:pPr>
              <a:spcBef>
                <a:spcPts val="0"/>
              </a:spcBef>
            </a:pPr>
            <a:r>
              <a:rPr lang="de-DE" b="1" dirty="0"/>
              <a:t>Wiederholung.</a:t>
            </a:r>
            <a:r>
              <a:rPr lang="de-DE" dirty="0"/>
              <a:t> Was ist die Bedeutung von Prädikaten? </a:t>
            </a:r>
            <a:endParaRPr lang="en-US" dirty="0"/>
          </a:p>
          <a:p>
            <a:pPr>
              <a:spcBef>
                <a:spcPts val="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endParaRPr lang="en-US" dirty="0"/>
          </a:p>
          <a:p>
            <a:pPr>
              <a:spcBef>
                <a:spcPts val="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endParaRPr lang="en-US" dirty="0"/>
          </a:p>
          <a:p>
            <a:pPr>
              <a:spcBef>
                <a:spcPts val="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endParaRPr lang="en-US" dirty="0"/>
          </a:p>
          <a:p>
            <a:pPr>
              <a:spcBef>
                <a:spcPts val="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dirty="0"/>
              <a:t>(1)	</a:t>
            </a:r>
            <a:r>
              <a:rPr lang="en-US" dirty="0" err="1"/>
              <a:t>schlafen</a:t>
            </a:r>
            <a:r>
              <a:rPr lang="en-US" dirty="0"/>
              <a:t> 	=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schläft</a:t>
            </a:r>
            <a:r>
              <a:rPr lang="en-US" dirty="0"/>
              <a:t>}</a:t>
            </a:r>
          </a:p>
          <a:p>
            <a:pPr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dirty="0"/>
              <a:t>	</a:t>
            </a:r>
            <a:r>
              <a:rPr lang="en-US" sz="2000" dirty="0"/>
              <a:t>				“die Menge der </a:t>
            </a:r>
            <a:r>
              <a:rPr lang="en-US" sz="2000" dirty="0" err="1"/>
              <a:t>Individuen</a:t>
            </a:r>
            <a:r>
              <a:rPr lang="en-US" sz="2000" dirty="0"/>
              <a:t>, die </a:t>
            </a:r>
            <a:r>
              <a:rPr lang="en-US" sz="2000" dirty="0" err="1"/>
              <a:t>schlafen</a:t>
            </a:r>
            <a:r>
              <a:rPr lang="en-US" sz="2000" dirty="0"/>
              <a:t>”</a:t>
            </a:r>
          </a:p>
          <a:p>
            <a:pPr>
              <a:spcBef>
                <a:spcPts val="40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dirty="0"/>
              <a:t>(2)	Hund 	= 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Hund}</a:t>
            </a:r>
          </a:p>
          <a:p>
            <a:pPr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sz="2000" dirty="0">
                <a:solidFill>
                  <a:prstClr val="black"/>
                </a:solidFill>
              </a:rPr>
              <a:t>					“die Menge der </a:t>
            </a:r>
            <a:r>
              <a:rPr lang="en-US" sz="2000" dirty="0" err="1">
                <a:solidFill>
                  <a:prstClr val="black"/>
                </a:solidFill>
              </a:rPr>
              <a:t>Individuen</a:t>
            </a:r>
            <a:r>
              <a:rPr lang="en-US" sz="2000" dirty="0">
                <a:solidFill>
                  <a:prstClr val="black"/>
                </a:solidFill>
              </a:rPr>
              <a:t>, die Hunde </a:t>
            </a:r>
            <a:r>
              <a:rPr lang="en-US" sz="2000" dirty="0" err="1">
                <a:solidFill>
                  <a:prstClr val="black"/>
                </a:solidFill>
              </a:rPr>
              <a:t>sind</a:t>
            </a:r>
            <a:r>
              <a:rPr lang="en-US" sz="2000" dirty="0">
                <a:solidFill>
                  <a:prstClr val="black"/>
                </a:solidFill>
              </a:rPr>
              <a:t>”</a:t>
            </a:r>
          </a:p>
          <a:p>
            <a:pPr>
              <a:spcBef>
                <a:spcPts val="400"/>
              </a:spcBef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dirty="0"/>
              <a:t>(3)	</a:t>
            </a:r>
            <a:r>
              <a:rPr lang="en-US" dirty="0" err="1"/>
              <a:t>müde</a:t>
            </a:r>
            <a:r>
              <a:rPr lang="en-US" dirty="0"/>
              <a:t> 	= 	{</a:t>
            </a:r>
            <a:r>
              <a:rPr lang="en-US" dirty="0" err="1"/>
              <a:t>x|x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müde</a:t>
            </a:r>
            <a:r>
              <a:rPr lang="en-US" dirty="0"/>
              <a:t>}</a:t>
            </a:r>
          </a:p>
          <a:p>
            <a:pPr lvl="0">
              <a:tabLst>
                <a:tab pos="287338" algn="l"/>
                <a:tab pos="573088" algn="l"/>
                <a:tab pos="1090613" algn="l"/>
                <a:tab pos="2457450" algn="l"/>
                <a:tab pos="2914650" algn="l"/>
              </a:tabLst>
            </a:pPr>
            <a:r>
              <a:rPr lang="en-US" sz="2000" dirty="0">
                <a:solidFill>
                  <a:prstClr val="black"/>
                </a:solidFill>
              </a:rPr>
              <a:t>					“die Menge der </a:t>
            </a:r>
            <a:r>
              <a:rPr lang="en-US" sz="2000" dirty="0" err="1">
                <a:solidFill>
                  <a:prstClr val="black"/>
                </a:solidFill>
              </a:rPr>
              <a:t>Individuen</a:t>
            </a:r>
            <a:r>
              <a:rPr lang="en-US" sz="2000" dirty="0">
                <a:solidFill>
                  <a:prstClr val="black"/>
                </a:solidFill>
              </a:rPr>
              <a:t>, die </a:t>
            </a:r>
            <a:r>
              <a:rPr lang="en-US" sz="2000" dirty="0" err="1">
                <a:solidFill>
                  <a:prstClr val="black"/>
                </a:solidFill>
              </a:rPr>
              <a:t>müde</a:t>
            </a: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err="1">
                <a:solidFill>
                  <a:prstClr val="black"/>
                </a:solidFill>
              </a:rPr>
              <a:t>sind</a:t>
            </a:r>
            <a:r>
              <a:rPr lang="en-US" sz="2000" dirty="0">
                <a:solidFill>
                  <a:prstClr val="black"/>
                </a:solidFill>
              </a:rPr>
              <a:t>”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917B2B-3A55-38A0-7131-E0A89034B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49EF84-2816-649A-D8CF-A785C2794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8565E7C5-38C0-2BD6-2E4F-9F6F8257CFC0}"/>
              </a:ext>
            </a:extLst>
          </p:cNvPr>
          <p:cNvSpPr/>
          <p:nvPr/>
        </p:nvSpPr>
        <p:spPr>
          <a:xfrm>
            <a:off x="1066800" y="3200400"/>
            <a:ext cx="6597127" cy="510778"/>
          </a:xfrm>
          <a:prstGeom prst="roundRect">
            <a:avLst/>
          </a:prstGeom>
          <a:solidFill>
            <a:schemeClr val="accent2">
              <a:lumMod val="60000"/>
              <a:lumOff val="4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de-DE" sz="2400" dirty="0">
                <a:solidFill>
                  <a:schemeClr val="tx1"/>
                </a:solidFill>
              </a:rPr>
              <a:t>  Prädikate denotieren</a:t>
            </a:r>
            <a:r>
              <a:rPr lang="de-DE" sz="2400" b="1" i="1" dirty="0">
                <a:solidFill>
                  <a:schemeClr val="tx1"/>
                </a:solidFill>
              </a:rPr>
              <a:t> </a:t>
            </a:r>
            <a:r>
              <a:rPr lang="de-DE" sz="2400" b="1" dirty="0">
                <a:solidFill>
                  <a:schemeClr val="tx1"/>
                </a:solidFill>
              </a:rPr>
              <a:t>Mengen von Individuen</a:t>
            </a:r>
            <a:r>
              <a:rPr lang="de-DE" sz="2400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6302039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35D69-998B-C0F6-E764-1A57B8D78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Wiederholung</a:t>
            </a:r>
            <a:r>
              <a:rPr lang="en-US" dirty="0"/>
              <a:t>: </a:t>
            </a:r>
            <a:r>
              <a:rPr lang="en-US" dirty="0" err="1"/>
              <a:t>Teilmenge</a:t>
            </a: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6FBF2F-D014-66D8-463E-4064E8BB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B63971-5E06-0283-1ADF-AF84ABECF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668C65-97E7-764F-5B0D-6042AE296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110" y="990600"/>
            <a:ext cx="8165690" cy="5299587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dirty="0"/>
              <a:t>A ist eine </a:t>
            </a:r>
            <a:r>
              <a:rPr lang="de-AT" dirty="0">
                <a:solidFill>
                  <a:srgbClr val="FF0000"/>
                </a:solidFill>
              </a:rPr>
              <a:t>Teilmenge</a:t>
            </a:r>
            <a:r>
              <a:rPr lang="de-AT" b="1" dirty="0"/>
              <a:t> </a:t>
            </a:r>
            <a:r>
              <a:rPr lang="de-AT" dirty="0"/>
              <a:t>von B (A ⊆ B) =</a:t>
            </a:r>
            <a:r>
              <a:rPr lang="de-AT" baseline="-25000" dirty="0"/>
              <a:t>Def</a:t>
            </a:r>
            <a:r>
              <a:rPr lang="de-AT" dirty="0"/>
              <a:t> </a:t>
            </a:r>
            <a:endParaRPr lang="de-AT" b="1" dirty="0"/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774825" algn="l"/>
                <a:tab pos="2455863" algn="l"/>
              </a:tabLst>
            </a:pPr>
            <a:r>
              <a:rPr lang="de-AT" b="1" i="1" dirty="0"/>
              <a:t>	</a:t>
            </a:r>
            <a:r>
              <a:rPr lang="de-AT" dirty="0"/>
              <a:t>Jedes Element, das in A enthalten ist, ist auch in B 	enthalten.</a:t>
            </a: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AT" i="1"/>
              <a:t>Beispiel 1:</a:t>
            </a:r>
            <a:r>
              <a:rPr lang="de-AT"/>
              <a:t> </a:t>
            </a:r>
            <a:endParaRPr lang="de-AT" dirty="0"/>
          </a:p>
          <a:p>
            <a:pPr>
              <a:tabLst>
                <a:tab pos="744538" algn="l"/>
                <a:tab pos="1255713" algn="l"/>
                <a:tab pos="2228850" algn="l"/>
              </a:tabLst>
            </a:pPr>
            <a:r>
              <a:rPr lang="de-AT" dirty="0"/>
              <a:t>	</a:t>
            </a:r>
            <a:r>
              <a:rPr lang="de-AT" sz="2400" dirty="0"/>
              <a:t>Menge A	=	{</a:t>
            </a:r>
            <a:r>
              <a:rPr lang="de-AT" sz="2400" dirty="0">
                <a:solidFill>
                  <a:srgbClr val="00B050"/>
                </a:solidFill>
              </a:rPr>
              <a:t>1</a:t>
            </a:r>
            <a:r>
              <a:rPr lang="de-AT" sz="2400" dirty="0"/>
              <a:t>,</a:t>
            </a:r>
            <a:r>
              <a:rPr lang="de-AT" sz="2400" dirty="0">
                <a:solidFill>
                  <a:srgbClr val="00B050"/>
                </a:solidFill>
              </a:rPr>
              <a:t> 2</a:t>
            </a:r>
            <a:r>
              <a:rPr lang="de-AT" sz="2400" dirty="0"/>
              <a:t>,</a:t>
            </a:r>
            <a:r>
              <a:rPr lang="de-AT" sz="2400" dirty="0">
                <a:solidFill>
                  <a:srgbClr val="00B050"/>
                </a:solidFill>
              </a:rPr>
              <a:t> 3</a:t>
            </a:r>
            <a:r>
              <a:rPr lang="de-AT" dirty="0"/>
              <a:t>}</a:t>
            </a:r>
            <a:endParaRPr lang="de-AT" sz="2400" dirty="0">
              <a:solidFill>
                <a:srgbClr val="00B050"/>
              </a:solidFill>
            </a:endParaRPr>
          </a:p>
          <a:p>
            <a:pPr>
              <a:tabLst>
                <a:tab pos="744538" algn="l"/>
                <a:tab pos="1255713" algn="l"/>
                <a:tab pos="2228850" algn="l"/>
                <a:tab pos="2743200" algn="l"/>
              </a:tabLst>
            </a:pPr>
            <a:r>
              <a:rPr lang="de-AT" sz="2400" dirty="0"/>
              <a:t>	Menge B	=	</a:t>
            </a:r>
            <a:r>
              <a:rPr lang="de-AT" dirty="0"/>
              <a:t>{</a:t>
            </a:r>
            <a:r>
              <a:rPr lang="de-AT" dirty="0">
                <a:solidFill>
                  <a:srgbClr val="00B050"/>
                </a:solidFill>
              </a:rPr>
              <a:t>1</a:t>
            </a:r>
            <a:r>
              <a:rPr lang="de-AT" dirty="0"/>
              <a:t>,</a:t>
            </a:r>
            <a:r>
              <a:rPr lang="de-AT" dirty="0">
                <a:solidFill>
                  <a:srgbClr val="00B050"/>
                </a:solidFill>
              </a:rPr>
              <a:t> 2</a:t>
            </a:r>
            <a:r>
              <a:rPr lang="de-AT" dirty="0"/>
              <a:t>,</a:t>
            </a:r>
            <a:r>
              <a:rPr lang="de-AT" dirty="0">
                <a:solidFill>
                  <a:srgbClr val="00B050"/>
                </a:solidFill>
              </a:rPr>
              <a:t> 3</a:t>
            </a:r>
            <a:r>
              <a:rPr lang="de-AT" dirty="0"/>
              <a:t>,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 4</a:t>
            </a:r>
            <a:r>
              <a:rPr lang="de-AT" dirty="0"/>
              <a:t>}</a:t>
            </a:r>
          </a:p>
          <a:p>
            <a:pPr>
              <a:tabLst>
                <a:tab pos="744538" algn="l"/>
                <a:tab pos="1255713" algn="l"/>
                <a:tab pos="2228850" algn="l"/>
                <a:tab pos="2743200" algn="l"/>
              </a:tabLst>
            </a:pPr>
            <a:r>
              <a:rPr lang="de-AT" sz="2400" dirty="0"/>
              <a:t>	{</a:t>
            </a:r>
            <a:r>
              <a:rPr lang="de-AT" sz="2400" dirty="0">
                <a:solidFill>
                  <a:srgbClr val="00B050"/>
                </a:solidFill>
              </a:rPr>
              <a:t>1, 2, 3</a:t>
            </a:r>
            <a:r>
              <a:rPr lang="de-AT" dirty="0"/>
              <a:t>}</a:t>
            </a:r>
            <a:r>
              <a:rPr lang="de-AT" sz="2400" dirty="0"/>
              <a:t> 	 	</a:t>
            </a:r>
            <a:r>
              <a:rPr lang="de-AT" dirty="0"/>
              <a:t>{</a:t>
            </a:r>
            <a:r>
              <a:rPr lang="de-AT" dirty="0">
                <a:solidFill>
                  <a:srgbClr val="00B050"/>
                </a:solidFill>
              </a:rPr>
              <a:t>1</a:t>
            </a:r>
            <a:r>
              <a:rPr lang="de-AT" dirty="0"/>
              <a:t>,</a:t>
            </a:r>
            <a:r>
              <a:rPr lang="de-AT" dirty="0">
                <a:solidFill>
                  <a:srgbClr val="00B050"/>
                </a:solidFill>
              </a:rPr>
              <a:t> 2</a:t>
            </a:r>
            <a:r>
              <a:rPr lang="de-AT" dirty="0"/>
              <a:t>,</a:t>
            </a:r>
            <a:r>
              <a:rPr lang="de-AT" dirty="0">
                <a:solidFill>
                  <a:srgbClr val="00B050"/>
                </a:solidFill>
              </a:rPr>
              <a:t> 3</a:t>
            </a:r>
            <a:r>
              <a:rPr lang="de-AT" dirty="0"/>
              <a:t>,</a:t>
            </a:r>
            <a:r>
              <a:rPr lang="de-AT" dirty="0">
                <a:solidFill>
                  <a:schemeClr val="accent2">
                    <a:lumMod val="75000"/>
                  </a:schemeClr>
                </a:solidFill>
              </a:rPr>
              <a:t> 4</a:t>
            </a:r>
            <a:r>
              <a:rPr lang="de-AT" dirty="0"/>
              <a:t>}</a:t>
            </a:r>
            <a:endParaRPr lang="de-AT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tabLst>
                <a:tab pos="744538" algn="l"/>
                <a:tab pos="1255713" algn="l"/>
              </a:tabLst>
            </a:pPr>
            <a:r>
              <a:rPr lang="de-AT" dirty="0"/>
              <a:t>	„A ist eine </a:t>
            </a:r>
            <a:r>
              <a:rPr lang="de-AT" dirty="0">
                <a:solidFill>
                  <a:srgbClr val="FF0000"/>
                </a:solidFill>
              </a:rPr>
              <a:t>Teilmenge</a:t>
            </a:r>
            <a:r>
              <a:rPr lang="de-AT" dirty="0"/>
              <a:t> von B“</a:t>
            </a:r>
          </a:p>
          <a:p>
            <a:pPr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AT" i="1"/>
              <a:t>Beispiel 2:</a:t>
            </a:r>
            <a:r>
              <a:rPr lang="de-AT"/>
              <a:t> </a:t>
            </a:r>
          </a:p>
          <a:p>
            <a:pPr>
              <a:tabLst>
                <a:tab pos="744538" algn="l"/>
                <a:tab pos="1255713" algn="l"/>
                <a:tab pos="2228850" algn="l"/>
              </a:tabLst>
            </a:pPr>
            <a:r>
              <a:rPr lang="de-AT"/>
              <a:t>	Menge C		=	{</a:t>
            </a:r>
            <a:r>
              <a:rPr lang="de-AT">
                <a:solidFill>
                  <a:srgbClr val="00B050"/>
                </a:solidFill>
              </a:rPr>
              <a:t>Maria</a:t>
            </a:r>
            <a:r>
              <a:rPr lang="de-AT"/>
              <a:t>,</a:t>
            </a:r>
            <a:r>
              <a:rPr lang="de-AT">
                <a:solidFill>
                  <a:srgbClr val="00B050"/>
                </a:solidFill>
              </a:rPr>
              <a:t> Athen</a:t>
            </a:r>
            <a:r>
              <a:rPr lang="de-AT"/>
              <a:t>}</a:t>
            </a:r>
            <a:endParaRPr lang="de-AT">
              <a:solidFill>
                <a:srgbClr val="00B050"/>
              </a:solidFill>
            </a:endParaRPr>
          </a:p>
          <a:p>
            <a:pPr>
              <a:tabLst>
                <a:tab pos="744538" algn="l"/>
                <a:tab pos="1255713" algn="l"/>
                <a:tab pos="2228850" algn="l"/>
                <a:tab pos="2743200" algn="l"/>
              </a:tabLst>
            </a:pPr>
            <a:r>
              <a:rPr lang="de-AT"/>
              <a:t>	Menge D		=	{</a:t>
            </a:r>
            <a:r>
              <a:rPr lang="de-AT">
                <a:solidFill>
                  <a:schemeClr val="accent2">
                    <a:lumMod val="75000"/>
                  </a:schemeClr>
                </a:solidFill>
              </a:rPr>
              <a:t>Jena</a:t>
            </a:r>
            <a:r>
              <a:rPr lang="de-AT"/>
              <a:t>,</a:t>
            </a:r>
            <a:r>
              <a:rPr lang="de-AT">
                <a:solidFill>
                  <a:srgbClr val="00B050"/>
                </a:solidFill>
              </a:rPr>
              <a:t> Athen</a:t>
            </a:r>
            <a:r>
              <a:rPr lang="de-AT"/>
              <a:t>,</a:t>
            </a:r>
            <a:r>
              <a:rPr lang="de-AT">
                <a:solidFill>
                  <a:srgbClr val="00B050"/>
                </a:solidFill>
              </a:rPr>
              <a:t> Maria</a:t>
            </a:r>
            <a:r>
              <a:rPr lang="de-AT"/>
              <a:t>}</a:t>
            </a:r>
          </a:p>
          <a:p>
            <a:pPr>
              <a:tabLst>
                <a:tab pos="744538" algn="l"/>
                <a:tab pos="1255713" algn="l"/>
                <a:tab pos="2228850" algn="l"/>
                <a:tab pos="2743200" algn="l"/>
              </a:tabLst>
            </a:pPr>
            <a:r>
              <a:rPr lang="de-AT"/>
              <a:t>	{</a:t>
            </a:r>
            <a:r>
              <a:rPr lang="de-AT">
                <a:solidFill>
                  <a:srgbClr val="00B050"/>
                </a:solidFill>
              </a:rPr>
              <a:t>Maria, Athen</a:t>
            </a:r>
            <a:r>
              <a:rPr lang="de-AT"/>
              <a:t>} 	 	{</a:t>
            </a:r>
            <a:r>
              <a:rPr lang="de-AT">
                <a:solidFill>
                  <a:schemeClr val="accent2">
                    <a:lumMod val="75000"/>
                  </a:schemeClr>
                </a:solidFill>
              </a:rPr>
              <a:t>Jena</a:t>
            </a:r>
            <a:r>
              <a:rPr lang="de-AT"/>
              <a:t>,</a:t>
            </a:r>
            <a:r>
              <a:rPr lang="de-AT">
                <a:solidFill>
                  <a:srgbClr val="00B050"/>
                </a:solidFill>
              </a:rPr>
              <a:t> Athen</a:t>
            </a:r>
            <a:r>
              <a:rPr lang="de-AT"/>
              <a:t>,</a:t>
            </a:r>
            <a:r>
              <a:rPr lang="de-AT">
                <a:solidFill>
                  <a:srgbClr val="00B050"/>
                </a:solidFill>
              </a:rPr>
              <a:t> Maria</a:t>
            </a:r>
            <a:r>
              <a:rPr lang="de-AT"/>
              <a:t>}</a:t>
            </a:r>
            <a:endParaRPr lang="de-AT">
              <a:solidFill>
                <a:schemeClr val="accent2">
                  <a:lumMod val="75000"/>
                </a:schemeClr>
              </a:solidFill>
            </a:endParaRPr>
          </a:p>
          <a:p>
            <a:pPr>
              <a:tabLst>
                <a:tab pos="744538" algn="l"/>
                <a:tab pos="1255713" algn="l"/>
              </a:tabLst>
            </a:pPr>
            <a:r>
              <a:rPr lang="de-AT"/>
              <a:t>	„C ist eine </a:t>
            </a:r>
            <a:r>
              <a:rPr lang="de-AT">
                <a:solidFill>
                  <a:srgbClr val="FF0000"/>
                </a:solidFill>
              </a:rPr>
              <a:t>Teilmenge</a:t>
            </a:r>
            <a:r>
              <a:rPr lang="de-AT"/>
              <a:t> von D“</a:t>
            </a:r>
          </a:p>
          <a:p>
            <a:pPr>
              <a:tabLst>
                <a:tab pos="744538" algn="l"/>
                <a:tab pos="1255713" algn="l"/>
              </a:tabLst>
            </a:pPr>
            <a:endParaRPr lang="de-AT"/>
          </a:p>
          <a:p>
            <a:pPr>
              <a:tabLst>
                <a:tab pos="744538" algn="l"/>
                <a:tab pos="1255713" algn="l"/>
              </a:tabLst>
            </a:pP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711834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6870"/>
            <a:ext cx="8229600" cy="762000"/>
          </a:xfrm>
        </p:spPr>
        <p:txBody>
          <a:bodyPr/>
          <a:lstStyle/>
          <a:p>
            <a:r>
              <a:rPr lang="de-AT"/>
              <a:t>I. Die Logische Folgerung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610600" cy="52578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AT" dirty="0"/>
              <a:t>Die grundlegende logische Beziehung ist die </a:t>
            </a:r>
            <a:r>
              <a:rPr lang="de-AT" b="1" dirty="0"/>
              <a:t>logische</a:t>
            </a:r>
            <a:r>
              <a:rPr lang="de-AT" dirty="0"/>
              <a:t> </a:t>
            </a:r>
            <a:r>
              <a:rPr lang="de-AT" b="1" dirty="0"/>
              <a:t>Folgerung  </a:t>
            </a:r>
            <a:r>
              <a:rPr lang="de-AT" dirty="0"/>
              <a:t>(oder </a:t>
            </a:r>
            <a:r>
              <a:rPr lang="de-AT" b="1" dirty="0"/>
              <a:t>Implikation</a:t>
            </a:r>
            <a:r>
              <a:rPr lang="de-AT" dirty="0"/>
              <a:t>).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AT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AT" dirty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AT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Die </a:t>
            </a:r>
            <a:r>
              <a:rPr lang="de-AT" dirty="0"/>
              <a:t>logische Folgerung</a:t>
            </a:r>
            <a:r>
              <a:rPr lang="de-AT" b="1" i="1" dirty="0"/>
              <a:t> </a:t>
            </a:r>
            <a:r>
              <a:rPr lang="en-US" dirty="0" err="1">
                <a:solidFill>
                  <a:prstClr val="black"/>
                </a:solidFill>
              </a:rPr>
              <a:t>wird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durch</a:t>
            </a:r>
            <a:r>
              <a:rPr lang="en-US" dirty="0">
                <a:solidFill>
                  <a:prstClr val="black"/>
                </a:solidFill>
              </a:rPr>
              <a:t> das </a:t>
            </a:r>
            <a:r>
              <a:rPr lang="en-US" dirty="0" err="1">
                <a:solidFill>
                  <a:prstClr val="black"/>
                </a:solidFill>
              </a:rPr>
              <a:t>Zeichen</a:t>
            </a:r>
            <a:r>
              <a:rPr lang="en-US" dirty="0">
                <a:solidFill>
                  <a:prstClr val="black"/>
                </a:solidFill>
              </a:rPr>
              <a:t> ‘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’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symbolisiert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.</a:t>
            </a:r>
            <a:endParaRPr lang="de-AT" dirty="0"/>
          </a:p>
          <a:p>
            <a:pPr marL="342900" indent="-342900" defTabSz="360000">
              <a:spcBef>
                <a:spcPts val="1200"/>
              </a:spcBef>
              <a:tabLst/>
            </a:pPr>
            <a:r>
              <a:rPr lang="de-AT" dirty="0">
                <a:solidFill>
                  <a:prstClr val="black"/>
                </a:solidFill>
              </a:rPr>
              <a:t>(1) 	a.		Viktor streichelte einen </a:t>
            </a:r>
            <a:r>
              <a:rPr lang="de-AT" dirty="0"/>
              <a:t>Hund</a:t>
            </a:r>
            <a:r>
              <a:rPr lang="de-AT" dirty="0">
                <a:solidFill>
                  <a:prstClr val="black"/>
                </a:solidFill>
              </a:rPr>
              <a:t>.			</a:t>
            </a:r>
          </a:p>
          <a:p>
            <a:pPr marL="342900" lvl="0" indent="-342900" defTabSz="360000">
              <a:spcBef>
                <a:spcPts val="400"/>
              </a:spcBef>
              <a:spcAft>
                <a:spcPts val="1000"/>
              </a:spcAft>
              <a:tabLst/>
            </a:pPr>
            <a:r>
              <a:rPr lang="de-AT" dirty="0">
                <a:solidFill>
                  <a:prstClr val="black"/>
                </a:solidFill>
                <a:sym typeface="WP MathA"/>
              </a:rPr>
              <a:t>			b.		</a:t>
            </a:r>
            <a:r>
              <a:rPr lang="de-AT" dirty="0">
                <a:solidFill>
                  <a:prstClr val="black"/>
                </a:solidFill>
              </a:rPr>
              <a:t>Viktor streichelte ein </a:t>
            </a:r>
            <a:r>
              <a:rPr lang="de-AT" dirty="0"/>
              <a:t>Tier</a:t>
            </a:r>
            <a:r>
              <a:rPr lang="de-AT" dirty="0">
                <a:solidFill>
                  <a:prstClr val="black"/>
                </a:solidFill>
                <a:sym typeface="WP MathA"/>
              </a:rPr>
              <a:t>.</a:t>
            </a:r>
          </a:p>
          <a:p>
            <a:pPr marL="342900" indent="-342900" defTabSz="360000">
              <a:spcBef>
                <a:spcPts val="1200"/>
              </a:spcBef>
              <a:tabLst/>
            </a:pPr>
            <a:r>
              <a:rPr lang="de-AT" dirty="0">
                <a:solidFill>
                  <a:prstClr val="black"/>
                </a:solidFill>
              </a:rPr>
              <a:t>(2) 	a.		Jeder hat einen Film gesehen.			</a:t>
            </a:r>
          </a:p>
          <a:p>
            <a:pPr marL="342900" lvl="0" indent="-342900" defTabSz="360000">
              <a:spcBef>
                <a:spcPts val="400"/>
              </a:spcBef>
              <a:spcAft>
                <a:spcPts val="1000"/>
              </a:spcAft>
              <a:tabLst/>
            </a:pPr>
            <a:r>
              <a:rPr lang="de-AT" dirty="0">
                <a:solidFill>
                  <a:prstClr val="black"/>
                </a:solidFill>
                <a:sym typeface="WP MathA"/>
              </a:rPr>
              <a:t>			b.		Maria hat einen Film gesehen.</a:t>
            </a:r>
          </a:p>
          <a:p>
            <a:pPr marL="342900" lvl="0" indent="-342900" defTabSz="360000">
              <a:spcBef>
                <a:spcPts val="1200"/>
              </a:spcBef>
              <a:spcAft>
                <a:spcPts val="1000"/>
              </a:spcAft>
              <a:buFont typeface="Wingdings" panose="05000000000000000000" pitchFamily="2" charset="2"/>
              <a:buChar char="§"/>
              <a:tabLst/>
            </a:pPr>
            <a:r>
              <a:rPr lang="en-US" dirty="0">
                <a:solidFill>
                  <a:prstClr val="black"/>
                </a:solidFill>
              </a:rPr>
              <a:t>Man </a:t>
            </a:r>
            <a:r>
              <a:rPr lang="en-US" dirty="0" err="1">
                <a:solidFill>
                  <a:prstClr val="black"/>
                </a:solidFill>
              </a:rPr>
              <a:t>liest</a:t>
            </a:r>
            <a:r>
              <a:rPr lang="en-US" dirty="0">
                <a:solidFill>
                  <a:prstClr val="black"/>
                </a:solidFill>
              </a:rPr>
              <a:t> “A 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 </a:t>
            </a:r>
            <a:r>
              <a:rPr lang="en-US" dirty="0">
                <a:solidFill>
                  <a:prstClr val="black"/>
                </a:solidFill>
              </a:rPr>
              <a:t>B” </a:t>
            </a:r>
            <a:r>
              <a:rPr lang="en-US" dirty="0" err="1">
                <a:solidFill>
                  <a:prstClr val="black"/>
                </a:solidFill>
              </a:rPr>
              <a:t>als</a:t>
            </a:r>
            <a:r>
              <a:rPr lang="en-US" dirty="0">
                <a:solidFill>
                  <a:prstClr val="black"/>
                </a:solidFill>
              </a:rPr>
              <a:t>: “B </a:t>
            </a:r>
            <a:r>
              <a:rPr lang="en-US" dirty="0" err="1">
                <a:solidFill>
                  <a:prstClr val="black"/>
                </a:solidFill>
              </a:rPr>
              <a:t>folgt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aus</a:t>
            </a:r>
            <a:r>
              <a:rPr lang="en-US" dirty="0">
                <a:solidFill>
                  <a:prstClr val="black"/>
                </a:solidFill>
              </a:rPr>
              <a:t> A” </a:t>
            </a:r>
            <a:r>
              <a:rPr lang="en-US" dirty="0" err="1">
                <a:solidFill>
                  <a:prstClr val="black"/>
                </a:solidFill>
              </a:rPr>
              <a:t>oder</a:t>
            </a:r>
            <a:r>
              <a:rPr lang="en-US" dirty="0">
                <a:solidFill>
                  <a:prstClr val="black"/>
                </a:solidFill>
              </a:rPr>
              <a:t> “A </a:t>
            </a:r>
            <a:r>
              <a:rPr lang="en-US" dirty="0" err="1">
                <a:solidFill>
                  <a:prstClr val="black"/>
                </a:solidFill>
              </a:rPr>
              <a:t>impliziert</a:t>
            </a:r>
            <a:r>
              <a:rPr lang="en-US" dirty="0">
                <a:solidFill>
                  <a:prstClr val="black"/>
                </a:solidFill>
              </a:rPr>
              <a:t> B.”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512445" y="2024023"/>
            <a:ext cx="8479155" cy="947777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prstClr val="black"/>
                </a:solidFill>
              </a:rPr>
              <a:t>	Für alle Aussagen A und B gilt: </a:t>
            </a:r>
          </a:p>
          <a:p>
            <a:r>
              <a:rPr lang="en-US" b="1">
                <a:solidFill>
                  <a:prstClr val="black"/>
                </a:solidFill>
              </a:rPr>
              <a:t>	A </a:t>
            </a:r>
            <a:r>
              <a:rPr lang="en-US" b="1">
                <a:solidFill>
                  <a:prstClr val="black"/>
                </a:solidFill>
                <a:sym typeface="WP MathA"/>
              </a:rPr>
              <a:t> </a:t>
            </a:r>
            <a:r>
              <a:rPr lang="en-US" b="1">
                <a:solidFill>
                  <a:prstClr val="black"/>
                </a:solidFill>
              </a:rPr>
              <a:t>B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 </a:t>
            </a:r>
            <a:r>
              <a:rPr lang="en-US">
                <a:solidFill>
                  <a:prstClr val="black"/>
                </a:solidFill>
              </a:rPr>
              <a:t>Es ist nicht möglich, dass A </a:t>
            </a:r>
            <a:r>
              <a:rPr lang="en-US" b="1">
                <a:solidFill>
                  <a:srgbClr val="00B050"/>
                </a:solidFill>
              </a:rPr>
              <a:t>wahr</a:t>
            </a:r>
            <a:r>
              <a:rPr lang="en-US">
                <a:solidFill>
                  <a:prstClr val="black"/>
                </a:solidFill>
              </a:rPr>
              <a:t> ist und B </a:t>
            </a:r>
            <a:r>
              <a:rPr lang="en-US" b="1">
                <a:solidFill>
                  <a:srgbClr val="FF0000"/>
                </a:solidFill>
              </a:rPr>
              <a:t>falsch</a:t>
            </a:r>
            <a:r>
              <a:rPr lang="en-US">
                <a:solidFill>
                  <a:prstClr val="black"/>
                </a:solidFill>
              </a:rPr>
              <a:t> ist. 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4089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03BD3-5F20-AD75-7C16-F1137DCA3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FFA73-CCCC-78FD-59CA-4920AAFF1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870"/>
            <a:ext cx="8229600" cy="762000"/>
          </a:xfrm>
        </p:spPr>
        <p:txBody>
          <a:bodyPr/>
          <a:lstStyle/>
          <a:p>
            <a:r>
              <a:rPr lang="de-AT"/>
              <a:t>I. Die Logische Folgerung</a:t>
            </a:r>
            <a:endParaRPr lang="de-A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79F6FB-AB27-E5DF-F566-CFAB102E8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8305800" cy="52578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AT" dirty="0"/>
              <a:t>Die Beziehung der </a:t>
            </a:r>
            <a:r>
              <a:rPr lang="de-AT" b="1" dirty="0"/>
              <a:t>logischen</a:t>
            </a:r>
            <a:r>
              <a:rPr lang="de-AT" dirty="0"/>
              <a:t> </a:t>
            </a:r>
            <a:r>
              <a:rPr lang="de-AT" b="1" dirty="0"/>
              <a:t>Folgerung </a:t>
            </a:r>
            <a:r>
              <a:rPr lang="de-AT" dirty="0"/>
              <a:t>oder </a:t>
            </a:r>
            <a:r>
              <a:rPr lang="de-AT" b="1" dirty="0"/>
              <a:t>Implikation</a:t>
            </a:r>
            <a:r>
              <a:rPr lang="de-AT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 defTabSz="360000">
              <a:spcBef>
                <a:spcPts val="600"/>
              </a:spcBef>
              <a:buFont typeface="Wingdings" panose="05000000000000000000" pitchFamily="2" charset="2"/>
              <a:buChar char="§"/>
              <a:tabLst/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600"/>
              </a:spcBef>
              <a:buFont typeface="Wingdings" panose="05000000000000000000" pitchFamily="2" charset="2"/>
              <a:buChar char="§"/>
              <a:tabLst/>
            </a:pPr>
            <a:r>
              <a:rPr lang="en-US" dirty="0">
                <a:solidFill>
                  <a:prstClr val="black"/>
                </a:solidFill>
              </a:rPr>
              <a:t>In den </a:t>
            </a:r>
            <a:r>
              <a:rPr lang="en-US" dirty="0" err="1">
                <a:solidFill>
                  <a:prstClr val="black"/>
                </a:solidFill>
              </a:rPr>
              <a:t>folgenden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Beispielen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folgen</a:t>
            </a:r>
            <a:r>
              <a:rPr lang="en-US" dirty="0">
                <a:solidFill>
                  <a:prstClr val="black"/>
                </a:solidFill>
              </a:rPr>
              <a:t> die </a:t>
            </a:r>
            <a:r>
              <a:rPr lang="en-US" dirty="0" err="1">
                <a:solidFill>
                  <a:prstClr val="black"/>
                </a:solidFill>
              </a:rPr>
              <a:t>Sätze</a:t>
            </a:r>
            <a:r>
              <a:rPr lang="en-US" dirty="0">
                <a:solidFill>
                  <a:prstClr val="black"/>
                </a:solidFill>
              </a:rPr>
              <a:t> in b </a:t>
            </a:r>
            <a:r>
              <a:rPr lang="en-US" u="sng" dirty="0">
                <a:solidFill>
                  <a:prstClr val="black"/>
                </a:solidFill>
              </a:rPr>
              <a:t>nicht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aus</a:t>
            </a:r>
            <a:r>
              <a:rPr lang="en-US" dirty="0">
                <a:solidFill>
                  <a:prstClr val="black"/>
                </a:solidFill>
              </a:rPr>
              <a:t> den </a:t>
            </a:r>
            <a:r>
              <a:rPr lang="en-US" dirty="0" err="1">
                <a:solidFill>
                  <a:prstClr val="black"/>
                </a:solidFill>
              </a:rPr>
              <a:t>Sätzen</a:t>
            </a:r>
            <a:r>
              <a:rPr lang="en-US" dirty="0">
                <a:solidFill>
                  <a:prstClr val="black"/>
                </a:solidFill>
              </a:rPr>
              <a:t> in a!</a:t>
            </a:r>
          </a:p>
          <a:p>
            <a:pPr marL="342900" lvl="0" indent="-342900" defTabSz="360000">
              <a:spcBef>
                <a:spcPts val="1200"/>
              </a:spcBef>
              <a:tabLst/>
            </a:pPr>
            <a:r>
              <a:rPr lang="de-AT" dirty="0">
                <a:solidFill>
                  <a:prstClr val="black"/>
                </a:solidFill>
              </a:rPr>
              <a:t>(1) 	a.		Viktor streichelte ein Tier.</a:t>
            </a:r>
            <a:endParaRPr lang="de-AT" i="1" dirty="0">
              <a:solidFill>
                <a:prstClr val="black"/>
              </a:solidFill>
              <a:sym typeface="WP MathA"/>
            </a:endParaRPr>
          </a:p>
          <a:p>
            <a:pPr marL="342900" lvl="0" indent="-342900" defTabSz="360000">
              <a:spcBef>
                <a:spcPts val="400"/>
              </a:spcBef>
              <a:tabLst/>
            </a:pPr>
            <a:r>
              <a:rPr lang="de-AT" dirty="0">
                <a:solidFill>
                  <a:prstClr val="black"/>
                </a:solidFill>
                <a:sym typeface="WP MathA"/>
              </a:rPr>
              <a:t>			b.	</a:t>
            </a:r>
            <a:r>
              <a:rPr lang="de-AT" dirty="0"/>
              <a:t></a:t>
            </a:r>
            <a:r>
              <a:rPr lang="de-A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̸	</a:t>
            </a:r>
            <a:r>
              <a:rPr lang="de-AT" dirty="0">
                <a:solidFill>
                  <a:prstClr val="black"/>
                </a:solidFill>
              </a:rPr>
              <a:t> Viktor streichelte einen Hund</a:t>
            </a:r>
            <a:r>
              <a:rPr lang="de-AT" dirty="0">
                <a:solidFill>
                  <a:prstClr val="black"/>
                </a:solidFill>
                <a:sym typeface="WP MathA"/>
              </a:rPr>
              <a:t>. 	 	</a:t>
            </a:r>
          </a:p>
          <a:p>
            <a:pPr marL="342900" lvl="0" indent="-342900" defTabSz="360000">
              <a:spcBef>
                <a:spcPts val="0"/>
              </a:spcBef>
              <a:tabLst/>
            </a:pPr>
            <a:r>
              <a:rPr lang="de-AT" sz="2200" dirty="0">
                <a:solidFill>
                  <a:prstClr val="black"/>
                </a:solidFill>
                <a:sym typeface="WP MathA"/>
              </a:rPr>
              <a:t>					(“(1)b folgt </a:t>
            </a:r>
            <a:r>
              <a:rPr lang="de-AT" sz="2200" u="sng" dirty="0">
                <a:solidFill>
                  <a:prstClr val="black"/>
                </a:solidFill>
                <a:sym typeface="WP MathA"/>
              </a:rPr>
              <a:t>nicht</a:t>
            </a:r>
            <a:r>
              <a:rPr lang="de-AT" sz="2200" dirty="0">
                <a:solidFill>
                  <a:prstClr val="black"/>
                </a:solidFill>
                <a:sym typeface="WP MathA"/>
              </a:rPr>
              <a:t> aus (1)a.”)</a:t>
            </a:r>
          </a:p>
          <a:p>
            <a:pPr marL="342900" lvl="0" indent="-342900" defTabSz="360000">
              <a:spcBef>
                <a:spcPts val="2000"/>
              </a:spcBef>
              <a:tabLst/>
            </a:pPr>
            <a:r>
              <a:rPr lang="de-AT" dirty="0">
                <a:solidFill>
                  <a:prstClr val="black"/>
                </a:solidFill>
              </a:rPr>
              <a:t>(2) 	a.		Niemand hat einen Film gesehen.</a:t>
            </a:r>
            <a:endParaRPr lang="de-AT" i="1" dirty="0">
              <a:solidFill>
                <a:prstClr val="black"/>
              </a:solidFill>
              <a:sym typeface="WP MathA"/>
            </a:endParaRPr>
          </a:p>
          <a:p>
            <a:pPr marL="342900" lvl="0" indent="-342900" defTabSz="360000">
              <a:spcBef>
                <a:spcPts val="400"/>
              </a:spcBef>
              <a:tabLst/>
            </a:pPr>
            <a:r>
              <a:rPr lang="de-AT" dirty="0">
                <a:solidFill>
                  <a:prstClr val="black"/>
                </a:solidFill>
                <a:sym typeface="WP MathA"/>
              </a:rPr>
              <a:t>			b.	</a:t>
            </a:r>
            <a:r>
              <a:rPr lang="de-AT" dirty="0">
                <a:sym typeface="WP MathA" panose="05010101010101010101" pitchFamily="2" charset="2"/>
              </a:rPr>
              <a:t></a:t>
            </a:r>
            <a:r>
              <a:rPr lang="de-AT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  <a:sym typeface="WP MathA" panose="05010101010101010101" pitchFamily="2" charset="2"/>
              </a:rPr>
              <a:t≯	</a:t>
            </a:r>
            <a:r>
              <a:rPr lang="de-AT" dirty="0">
                <a:solidFill>
                  <a:prstClr val="black"/>
                </a:solidFill>
              </a:rPr>
              <a:t>Maria hat einen Film gesehen</a:t>
            </a:r>
            <a:r>
              <a:rPr lang="de-AT" dirty="0">
                <a:solidFill>
                  <a:prstClr val="black"/>
                </a:solidFill>
                <a:sym typeface="WP MathA"/>
              </a:rPr>
              <a:t>. 	 	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DB00AA-AFF4-4A9C-F247-DAF762340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F9C9A7-0A1C-CFCF-87E0-1FABE4E52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7" name="Abgerundetes Rechteck 7">
            <a:extLst>
              <a:ext uri="{FF2B5EF4-FFF2-40B4-BE49-F238E27FC236}">
                <a16:creationId xmlns:a16="http://schemas.microsoft.com/office/drawing/2014/main" id="{4BA371F3-4F97-0297-3D99-E0DFE32CD2AD}"/>
              </a:ext>
            </a:extLst>
          </p:cNvPr>
          <p:cNvSpPr txBox="1">
            <a:spLocks/>
          </p:cNvSpPr>
          <p:nvPr/>
        </p:nvSpPr>
        <p:spPr>
          <a:xfrm>
            <a:off x="457200" y="1490623"/>
            <a:ext cx="8479155" cy="947777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prstClr val="black"/>
                </a:solidFill>
              </a:rPr>
              <a:t>	Für alle Aussagen A und B gilt: </a:t>
            </a:r>
          </a:p>
          <a:p>
            <a:r>
              <a:rPr lang="en-US" b="1">
                <a:solidFill>
                  <a:prstClr val="black"/>
                </a:solidFill>
              </a:rPr>
              <a:t>	A </a:t>
            </a:r>
            <a:r>
              <a:rPr lang="en-US" b="1">
                <a:solidFill>
                  <a:prstClr val="black"/>
                </a:solidFill>
                <a:sym typeface="WP MathA"/>
              </a:rPr>
              <a:t> </a:t>
            </a:r>
            <a:r>
              <a:rPr lang="en-US" b="1">
                <a:solidFill>
                  <a:prstClr val="black"/>
                </a:solidFill>
              </a:rPr>
              <a:t>B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 </a:t>
            </a:r>
            <a:r>
              <a:rPr lang="en-US">
                <a:solidFill>
                  <a:prstClr val="black"/>
                </a:solidFill>
              </a:rPr>
              <a:t>Es ist nicht möglich, dass A </a:t>
            </a:r>
            <a:r>
              <a:rPr lang="en-US" b="1">
                <a:solidFill>
                  <a:srgbClr val="00B050"/>
                </a:solidFill>
              </a:rPr>
              <a:t>wahr</a:t>
            </a:r>
            <a:r>
              <a:rPr lang="en-US">
                <a:solidFill>
                  <a:prstClr val="black"/>
                </a:solidFill>
              </a:rPr>
              <a:t> ist und B </a:t>
            </a:r>
            <a:r>
              <a:rPr lang="en-US" b="1">
                <a:solidFill>
                  <a:srgbClr val="FF0000"/>
                </a:solidFill>
              </a:rPr>
              <a:t>falsch</a:t>
            </a:r>
            <a:r>
              <a:rPr lang="en-US">
                <a:solidFill>
                  <a:prstClr val="black"/>
                </a:solidFill>
              </a:rPr>
              <a:t> ist. 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5270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Die logische Folgerung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5780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342900" indent="-342900" defTabSz="360000">
              <a:spcBef>
                <a:spcPct val="20000"/>
              </a:spcBef>
              <a:tabLst/>
            </a:pPr>
            <a:r>
              <a:rPr lang="en-US" dirty="0">
                <a:solidFill>
                  <a:prstClr val="black"/>
                </a:solidFill>
              </a:rPr>
              <a:t>(1) 		Viktor </a:t>
            </a:r>
            <a:r>
              <a:rPr lang="en-US" dirty="0" err="1">
                <a:solidFill>
                  <a:prstClr val="black"/>
                </a:solidFill>
              </a:rPr>
              <a:t>streichelte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einen</a:t>
            </a:r>
            <a:r>
              <a:rPr lang="en-US" dirty="0">
                <a:solidFill>
                  <a:prstClr val="black"/>
                </a:solidFill>
              </a:rPr>
              <a:t> Hund.			</a:t>
            </a:r>
            <a:endParaRPr lang="en-US" i="1" dirty="0">
              <a:solidFill>
                <a:prstClr val="black"/>
              </a:solidFill>
            </a:endParaRPr>
          </a:p>
          <a:p>
            <a:pPr marL="342900" lvl="0" indent="-342900" defTabSz="360000">
              <a:spcAft>
                <a:spcPts val="1000"/>
              </a:spcAft>
              <a:tabLst/>
            </a:pPr>
            <a:r>
              <a:rPr lang="en-US" dirty="0">
                <a:solidFill>
                  <a:prstClr val="black"/>
                </a:solidFill>
                <a:sym typeface="WP MathA"/>
              </a:rPr>
              <a:t>(2)				</a:t>
            </a:r>
            <a:r>
              <a:rPr lang="en-US" dirty="0">
                <a:solidFill>
                  <a:prstClr val="black"/>
                </a:solidFill>
              </a:rPr>
              <a:t>Viktor </a:t>
            </a:r>
            <a:r>
              <a:rPr lang="en-US" dirty="0" err="1">
                <a:solidFill>
                  <a:prstClr val="black"/>
                </a:solidFill>
              </a:rPr>
              <a:t>streichelte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ein</a:t>
            </a:r>
            <a:r>
              <a:rPr lang="en-US" dirty="0">
                <a:solidFill>
                  <a:prstClr val="black"/>
                </a:solidFill>
              </a:rPr>
              <a:t> Tier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. </a:t>
            </a:r>
            <a:endParaRPr lang="en-US" i="1" dirty="0">
              <a:solidFill>
                <a:prstClr val="black"/>
              </a:solidFill>
              <a:sym typeface="WP MathA"/>
            </a:endParaRPr>
          </a:p>
          <a:p>
            <a:pPr marL="342900" lvl="0" indent="-342900" defTabSz="360000">
              <a:spcBef>
                <a:spcPts val="800"/>
              </a:spcBef>
              <a:tabLst/>
            </a:pPr>
            <a:r>
              <a:rPr lang="en-US" b="1" dirty="0" err="1">
                <a:solidFill>
                  <a:prstClr val="black"/>
                </a:solidFill>
                <a:sym typeface="WP MathA"/>
              </a:rPr>
              <a:t>Mengentheoretische</a:t>
            </a:r>
            <a:r>
              <a:rPr lang="en-US" b="1" dirty="0">
                <a:solidFill>
                  <a:prstClr val="black"/>
                </a:solidFill>
                <a:sym typeface="WP MathA"/>
              </a:rPr>
              <a:t> Interpretation </a:t>
            </a:r>
          </a:p>
          <a:p>
            <a:pPr marL="342900" lvl="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/>
            </a:pPr>
            <a:r>
              <a:rPr lang="en-US" dirty="0" err="1">
                <a:solidFill>
                  <a:prstClr val="black"/>
                </a:solidFill>
                <a:sym typeface="WP MathA"/>
              </a:rPr>
              <a:t>Sätze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drücken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b="1" dirty="0" err="1">
                <a:solidFill>
                  <a:prstClr val="black"/>
                </a:solidFill>
                <a:sym typeface="WP MathA"/>
              </a:rPr>
              <a:t>Propositionen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aus.</a:t>
            </a:r>
            <a:endParaRPr lang="en-US" dirty="0">
              <a:solidFill>
                <a:prstClr val="black"/>
              </a:solidFill>
              <a:sym typeface="WP MathA"/>
            </a:endParaRPr>
          </a:p>
          <a:p>
            <a:pPr marL="342900" lvl="0" indent="-342900" defTabSz="360000">
              <a:spcBef>
                <a:spcPts val="400"/>
              </a:spcBef>
              <a:buFont typeface="Wingdings" panose="05000000000000000000" pitchFamily="2" charset="2"/>
              <a:buChar char="§"/>
              <a:tabLst/>
            </a:pPr>
            <a:r>
              <a:rPr lang="en-US" dirty="0" err="1">
                <a:solidFill>
                  <a:prstClr val="black"/>
                </a:solidFill>
                <a:sym typeface="WP MathA"/>
              </a:rPr>
              <a:t>Propositionen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sind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b="1" dirty="0">
                <a:solidFill>
                  <a:prstClr val="black"/>
                </a:solidFill>
                <a:sym typeface="WP MathA"/>
              </a:rPr>
              <a:t>Mengen von </a:t>
            </a:r>
            <a:r>
              <a:rPr lang="en-US" b="1" dirty="0" err="1">
                <a:solidFill>
                  <a:prstClr val="black"/>
                </a:solidFill>
                <a:sym typeface="WP MathA"/>
              </a:rPr>
              <a:t>Situationen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. </a:t>
            </a:r>
          </a:p>
          <a:p>
            <a:pPr marL="342900" lvl="0" indent="-342900" defTabSz="185738">
              <a:spcBef>
                <a:spcPts val="400"/>
              </a:spcBef>
              <a:spcAft>
                <a:spcPts val="200"/>
              </a:spcAft>
              <a:buFont typeface="Wingdings" panose="05000000000000000000" pitchFamily="2" charset="2"/>
              <a:buChar char="§"/>
              <a:tabLst/>
            </a:pPr>
            <a:r>
              <a:rPr lang="en-US" dirty="0">
                <a:solidFill>
                  <a:prstClr val="black"/>
                </a:solidFill>
                <a:sym typeface="WP MathA"/>
              </a:rPr>
              <a:t>Die </a:t>
            </a:r>
            <a:r>
              <a:rPr lang="en-US" b="1" dirty="0" err="1">
                <a:solidFill>
                  <a:prstClr val="black"/>
                </a:solidFill>
                <a:sym typeface="WP MathA"/>
              </a:rPr>
              <a:t>Folgerung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ist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daher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eine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b="1" dirty="0">
                <a:solidFill>
                  <a:prstClr val="black"/>
                </a:solidFill>
                <a:sym typeface="WP MathA"/>
              </a:rPr>
              <a:t>Beziehung </a:t>
            </a:r>
            <a:r>
              <a:rPr lang="en-US" b="1" dirty="0" err="1">
                <a:solidFill>
                  <a:prstClr val="black"/>
                </a:solidFill>
                <a:sym typeface="WP MathA"/>
              </a:rPr>
              <a:t>zwischen</a:t>
            </a:r>
            <a:r>
              <a:rPr lang="en-US" b="1" dirty="0">
                <a:solidFill>
                  <a:prstClr val="black"/>
                </a:solidFill>
                <a:sym typeface="WP MathA"/>
              </a:rPr>
              <a:t> Mengen.</a:t>
            </a:r>
          </a:p>
          <a:p>
            <a:pPr marL="342900" indent="-342900" defTabSz="185738">
              <a:spcAft>
                <a:spcPts val="200"/>
              </a:spcAft>
              <a:buFont typeface="Wingdings" panose="05000000000000000000" pitchFamily="2" charset="2"/>
              <a:buChar char="§"/>
              <a:tabLst/>
            </a:pPr>
            <a:endParaRPr lang="en-US" dirty="0">
              <a:solidFill>
                <a:prstClr val="black"/>
              </a:solidFill>
              <a:sym typeface="WP MathA"/>
            </a:endParaRPr>
          </a:p>
          <a:p>
            <a:pPr marL="342900" indent="-342900" defTabSz="185738">
              <a:spcAft>
                <a:spcPts val="200"/>
              </a:spcAft>
              <a:buFont typeface="Wingdings" panose="05000000000000000000" pitchFamily="2" charset="2"/>
              <a:buChar char="§"/>
              <a:tabLst/>
            </a:pPr>
            <a:endParaRPr lang="en-US" dirty="0">
              <a:solidFill>
                <a:prstClr val="black"/>
              </a:solidFill>
              <a:sym typeface="WP MathA"/>
            </a:endParaRPr>
          </a:p>
          <a:p>
            <a:pPr marL="342900" indent="-342900" defTabSz="185738">
              <a:spcAft>
                <a:spcPts val="200"/>
              </a:spcAft>
              <a:buFont typeface="Wingdings" panose="05000000000000000000" pitchFamily="2" charset="2"/>
              <a:buChar char="§"/>
              <a:tabLst/>
            </a:pPr>
            <a:endParaRPr lang="en-US" dirty="0">
              <a:solidFill>
                <a:prstClr val="black"/>
              </a:solidFill>
              <a:sym typeface="WP MathA"/>
            </a:endParaRPr>
          </a:p>
          <a:p>
            <a:pPr defTabSz="185738">
              <a:spcAft>
                <a:spcPts val="200"/>
              </a:spcAft>
              <a:tabLst/>
            </a:pPr>
            <a:r>
              <a:rPr lang="en-US" sz="2200" dirty="0">
                <a:solidFill>
                  <a:prstClr val="black"/>
                </a:solidFill>
                <a:sym typeface="WP MathA"/>
              </a:rPr>
              <a:t>			In Worten: “B </a:t>
            </a:r>
            <a:r>
              <a:rPr lang="en-US" sz="2200" b="1" dirty="0" err="1">
                <a:sym typeface="WP MathA"/>
              </a:rPr>
              <a:t>folgt</a:t>
            </a:r>
            <a:r>
              <a:rPr lang="en-US" sz="2200" b="1" dirty="0">
                <a:sym typeface="WP MathA"/>
              </a:rPr>
              <a:t> </a:t>
            </a:r>
            <a:r>
              <a:rPr lang="en-US" sz="2200" b="1" dirty="0" err="1">
                <a:sym typeface="WP MathA"/>
              </a:rPr>
              <a:t>aus</a:t>
            </a:r>
            <a:r>
              <a:rPr lang="en-US" sz="2200" b="1" dirty="0">
                <a:sym typeface="WP MathA"/>
              </a:rPr>
              <a:t> 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A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genau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dann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,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wenn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 die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Bedeutung</a:t>
            </a:r>
            <a:br>
              <a:rPr lang="en-US" sz="2200" dirty="0">
                <a:solidFill>
                  <a:prstClr val="black"/>
                </a:solidFill>
                <a:sym typeface="WP MathA"/>
              </a:rPr>
            </a:br>
            <a:r>
              <a:rPr lang="en-US" sz="2200" dirty="0">
                <a:solidFill>
                  <a:prstClr val="black"/>
                </a:solidFill>
                <a:sym typeface="WP MathA"/>
              </a:rPr>
              <a:t>			von A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eine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Teilmenge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 der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Bedeutung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 von B 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ist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”</a:t>
            </a:r>
            <a:endParaRPr lang="de-DE" sz="2200" dirty="0"/>
          </a:p>
          <a:p>
            <a:pPr marL="342900" lvl="0" indent="-342900" defTabSz="185738">
              <a:spcBef>
                <a:spcPts val="600"/>
              </a:spcBef>
              <a:buFont typeface="Wingdings" panose="05000000000000000000" pitchFamily="2" charset="2"/>
              <a:buChar char="§"/>
              <a:tabLst/>
            </a:pPr>
            <a:endParaRPr lang="en-US" b="1" i="1" dirty="0">
              <a:solidFill>
                <a:prstClr val="black"/>
              </a:solidFill>
              <a:sym typeface="WP Math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8" name="Abgerundetes Rechteck 7"/>
          <p:cNvSpPr txBox="1">
            <a:spLocks/>
          </p:cNvSpPr>
          <p:nvPr/>
        </p:nvSpPr>
        <p:spPr>
          <a:xfrm>
            <a:off x="541020" y="4592122"/>
            <a:ext cx="8298180" cy="970478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173038">
              <a:spcBef>
                <a:spcPts val="600"/>
              </a:spcBef>
            </a:pPr>
            <a:r>
              <a:rPr lang="en-US" sz="2200">
                <a:solidFill>
                  <a:prstClr val="black"/>
                </a:solidFill>
              </a:rPr>
              <a:t>Für alle Aussagen A und B gilt:  </a:t>
            </a:r>
          </a:p>
          <a:p>
            <a:pPr indent="-173038">
              <a:spcBef>
                <a:spcPts val="600"/>
              </a:spcBef>
            </a:pPr>
            <a:r>
              <a:rPr lang="en-US">
                <a:solidFill>
                  <a:prstClr val="black"/>
                </a:solidFill>
              </a:rPr>
              <a:t>		B </a:t>
            </a:r>
            <a:r>
              <a:rPr lang="en-US" b="1">
                <a:solidFill>
                  <a:schemeClr val="tx1"/>
                </a:solidFill>
              </a:rPr>
              <a:t>folgt</a:t>
            </a:r>
            <a:r>
              <a:rPr lang="en-US" b="1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chemeClr val="tx1"/>
                </a:solidFill>
              </a:rPr>
              <a:t>logisch </a:t>
            </a:r>
            <a:r>
              <a:rPr lang="en-US">
                <a:solidFill>
                  <a:prstClr val="black"/>
                </a:solidFill>
              </a:rPr>
              <a:t>aus A  (A </a:t>
            </a:r>
            <a:r>
              <a:rPr lang="en-US">
                <a:solidFill>
                  <a:prstClr val="black"/>
                </a:solidFill>
                <a:sym typeface="WP MathA"/>
              </a:rPr>
              <a:t> B)  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 </a:t>
            </a:r>
            <a:r>
              <a:rPr lang="en-US">
                <a:solidFill>
                  <a:prstClr val="black"/>
                </a:solidFill>
                <a:sym typeface="WP MathA"/>
              </a:rPr>
              <a:t>A  B</a:t>
            </a:r>
          </a:p>
        </p:txBody>
      </p:sp>
      <p:sp>
        <p:nvSpPr>
          <p:cNvPr id="10" name="Abgerundetes Rechteck 7"/>
          <p:cNvSpPr txBox="1">
            <a:spLocks/>
          </p:cNvSpPr>
          <p:nvPr/>
        </p:nvSpPr>
        <p:spPr>
          <a:xfrm>
            <a:off x="457200" y="937022"/>
            <a:ext cx="8479155" cy="510778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>
                <a:solidFill>
                  <a:prstClr val="black"/>
                </a:solidFill>
              </a:rPr>
              <a:t>A </a:t>
            </a:r>
            <a:r>
              <a:rPr lang="en-US" b="1">
                <a:solidFill>
                  <a:prstClr val="black"/>
                </a:solidFill>
                <a:sym typeface="WP MathA"/>
              </a:rPr>
              <a:t> </a:t>
            </a:r>
            <a:r>
              <a:rPr lang="en-US" b="1">
                <a:solidFill>
                  <a:prstClr val="black"/>
                </a:solidFill>
              </a:rPr>
              <a:t>B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 </a:t>
            </a:r>
            <a:r>
              <a:rPr lang="en-US">
                <a:solidFill>
                  <a:prstClr val="black"/>
                </a:solidFill>
              </a:rPr>
              <a:t>Es ist nicht möglich, dass A </a:t>
            </a:r>
            <a:r>
              <a:rPr lang="en-US" b="1">
                <a:solidFill>
                  <a:srgbClr val="00B050"/>
                </a:solidFill>
              </a:rPr>
              <a:t>wahr</a:t>
            </a:r>
            <a:r>
              <a:rPr lang="en-US">
                <a:solidFill>
                  <a:prstClr val="black"/>
                </a:solidFill>
              </a:rPr>
              <a:t> ist und B </a:t>
            </a:r>
            <a:r>
              <a:rPr lang="en-US" b="1">
                <a:solidFill>
                  <a:srgbClr val="FF0000"/>
                </a:solidFill>
              </a:rPr>
              <a:t>falsch</a:t>
            </a:r>
            <a:r>
              <a:rPr lang="en-US">
                <a:solidFill>
                  <a:prstClr val="black"/>
                </a:solidFill>
              </a:rPr>
              <a:t> ist. 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7705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Die logische Folgerung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838200"/>
            <a:ext cx="8382000" cy="5257800"/>
          </a:xfrm>
        </p:spPr>
        <p:txBody>
          <a:bodyPr>
            <a:noAutofit/>
          </a:bodyPr>
          <a:lstStyle/>
          <a:p>
            <a:pPr marL="342900" indent="-342900" defTabSz="371475">
              <a:spcBef>
                <a:spcPct val="20000"/>
              </a:spcBef>
              <a:tabLst>
                <a:tab pos="742950" algn="l"/>
                <a:tab pos="1143000" algn="l"/>
                <a:tab pos="1600200" algn="l"/>
              </a:tabLst>
            </a:pPr>
            <a:endParaRPr lang="en-US">
              <a:solidFill>
                <a:prstClr val="black"/>
              </a:solidFill>
            </a:endParaRPr>
          </a:p>
          <a:p>
            <a:pPr marL="342900" indent="-342900" defTabSz="371475">
              <a:spcBef>
                <a:spcPts val="1200"/>
              </a:spcBef>
              <a:tabLst>
                <a:tab pos="742950" algn="l"/>
                <a:tab pos="1143000" algn="l"/>
                <a:tab pos="1600200" algn="l"/>
              </a:tabLst>
            </a:pPr>
            <a:r>
              <a:rPr lang="en-US" i="1">
                <a:solidFill>
                  <a:prstClr val="black"/>
                </a:solidFill>
              </a:rPr>
              <a:t>Beispiel: </a:t>
            </a:r>
          </a:p>
          <a:p>
            <a:pPr marL="342900" indent="-342900" defTabSz="371475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742950" algn="l"/>
                <a:tab pos="1143000" algn="l"/>
                <a:tab pos="1600200" algn="l"/>
              </a:tabLst>
            </a:pPr>
            <a:r>
              <a:rPr lang="en-US">
                <a:solidFill>
                  <a:prstClr val="black"/>
                </a:solidFill>
              </a:rPr>
              <a:t>Nehmen wir an, unsere Welt sieht folgendermaßen aus:</a:t>
            </a:r>
          </a:p>
          <a:p>
            <a:pPr defTabSz="371475">
              <a:spcBef>
                <a:spcPts val="1200"/>
              </a:spcBef>
              <a:tabLst>
                <a:tab pos="742950" algn="l"/>
                <a:tab pos="1143000" algn="l"/>
                <a:tab pos="1600200" algn="l"/>
              </a:tabLst>
            </a:pPr>
            <a:r>
              <a:rPr lang="en-US">
                <a:solidFill>
                  <a:prstClr val="black"/>
                </a:solidFill>
              </a:rPr>
              <a:t>(1) 	Viktor streichelte einen </a:t>
            </a:r>
            <a:r>
              <a:rPr lang="en-US" u="sng">
                <a:solidFill>
                  <a:prstClr val="black"/>
                </a:solidFill>
              </a:rPr>
              <a:t>Hund</a:t>
            </a:r>
            <a:r>
              <a:rPr lang="en-US">
                <a:solidFill>
                  <a:prstClr val="black"/>
                </a:solidFill>
              </a:rPr>
              <a:t>				    		</a:t>
            </a:r>
            <a:endParaRPr lang="en-US" i="1">
              <a:solidFill>
                <a:prstClr val="black"/>
              </a:solidFill>
              <a:sym typeface="WP MathA"/>
            </a:endParaRPr>
          </a:p>
          <a:p>
            <a:pPr marL="342900" indent="-342900" defTabSz="371475">
              <a:spcBef>
                <a:spcPts val="600"/>
              </a:spcBef>
              <a:tabLst>
                <a:tab pos="742950" algn="l"/>
                <a:tab pos="1143000" algn="l"/>
                <a:tab pos="1600200" algn="l"/>
              </a:tabLst>
            </a:pPr>
            <a:r>
              <a:rPr lang="en-US">
                <a:solidFill>
                  <a:prstClr val="black"/>
                </a:solidFill>
                <a:sym typeface="WP MathA"/>
              </a:rPr>
              <a:t>	(1)	=	</a:t>
            </a:r>
            <a:r>
              <a:rPr lang="de-DE"/>
              <a:t>{s|Viktor streichelte einen </a:t>
            </a:r>
            <a:r>
              <a:rPr lang="de-DE" u="sng"/>
              <a:t>Hund</a:t>
            </a:r>
            <a:r>
              <a:rPr lang="de-DE"/>
              <a:t> in s}	=	{</a:t>
            </a:r>
            <a:r>
              <a:rPr lang="de-DE">
                <a:solidFill>
                  <a:srgbClr val="FF0000"/>
                </a:solidFill>
              </a:rPr>
              <a:t>s</a:t>
            </a:r>
            <a:r>
              <a:rPr lang="de-DE" baseline="-25000">
                <a:solidFill>
                  <a:srgbClr val="FF0000"/>
                </a:solidFill>
              </a:rPr>
              <a:t>2</a:t>
            </a:r>
            <a:r>
              <a:rPr lang="de-DE"/>
              <a:t>, </a:t>
            </a:r>
            <a:r>
              <a:rPr lang="de-DE">
                <a:solidFill>
                  <a:srgbClr val="FF0000"/>
                </a:solidFill>
              </a:rPr>
              <a:t>s</a:t>
            </a:r>
            <a:r>
              <a:rPr lang="de-DE" baseline="-25000">
                <a:solidFill>
                  <a:srgbClr val="FF0000"/>
                </a:solidFill>
              </a:rPr>
              <a:t>7</a:t>
            </a:r>
            <a:r>
              <a:rPr lang="de-DE"/>
              <a:t>} </a:t>
            </a:r>
          </a:p>
          <a:p>
            <a:pPr marL="342900" indent="-342900" defTabSz="371475">
              <a:spcBef>
                <a:spcPts val="1600"/>
              </a:spcBef>
              <a:tabLst>
                <a:tab pos="742950" algn="l"/>
                <a:tab pos="1143000" algn="l"/>
                <a:tab pos="1600200" algn="l"/>
              </a:tabLst>
            </a:pPr>
            <a:r>
              <a:rPr lang="en-US">
                <a:solidFill>
                  <a:prstClr val="black"/>
                </a:solidFill>
              </a:rPr>
              <a:t>(2)		Viktor streichelte ein </a:t>
            </a:r>
            <a:r>
              <a:rPr lang="en-US" u="sng">
                <a:solidFill>
                  <a:prstClr val="black"/>
                </a:solidFill>
              </a:rPr>
              <a:t>Tier</a:t>
            </a:r>
            <a:r>
              <a:rPr lang="en-US">
                <a:solidFill>
                  <a:prstClr val="black"/>
                </a:solidFill>
                <a:sym typeface="WP MathA"/>
              </a:rPr>
              <a:t> </a:t>
            </a:r>
          </a:p>
          <a:p>
            <a:pPr marL="342900" indent="-342900" defTabSz="371475">
              <a:spcBef>
                <a:spcPts val="600"/>
              </a:spcBef>
              <a:tabLst>
                <a:tab pos="742950" algn="l"/>
                <a:tab pos="1143000" algn="l"/>
                <a:tab pos="1600200" algn="l"/>
              </a:tabLst>
            </a:pPr>
            <a:r>
              <a:rPr lang="en-US">
                <a:solidFill>
                  <a:prstClr val="black"/>
                </a:solidFill>
                <a:sym typeface="WP MathA"/>
              </a:rPr>
              <a:t>	(2) 	=	</a:t>
            </a:r>
            <a:r>
              <a:rPr lang="de-DE"/>
              <a:t> {s|Viktor streichelte ein </a:t>
            </a:r>
            <a:r>
              <a:rPr lang="de-DE" u="sng"/>
              <a:t>Tier</a:t>
            </a:r>
            <a:r>
              <a:rPr lang="de-DE"/>
              <a:t> in s}		= 	{</a:t>
            </a:r>
            <a:r>
              <a:rPr lang="de-DE">
                <a:solidFill>
                  <a:srgbClr val="FF0000"/>
                </a:solidFill>
              </a:rPr>
              <a:t>s</a:t>
            </a:r>
            <a:r>
              <a:rPr lang="de-DE" baseline="-25000">
                <a:solidFill>
                  <a:srgbClr val="FF0000"/>
                </a:solidFill>
              </a:rPr>
              <a:t>2</a:t>
            </a:r>
            <a:r>
              <a:rPr lang="de-DE"/>
              <a:t>, s</a:t>
            </a:r>
            <a:r>
              <a:rPr lang="de-DE" baseline="-25000"/>
              <a:t>5</a:t>
            </a:r>
            <a:r>
              <a:rPr lang="de-DE"/>
              <a:t>, </a:t>
            </a:r>
            <a:r>
              <a:rPr lang="de-DE">
                <a:solidFill>
                  <a:srgbClr val="FF0000"/>
                </a:solidFill>
              </a:rPr>
              <a:t>s</a:t>
            </a:r>
            <a:r>
              <a:rPr lang="de-DE" baseline="-25000">
                <a:solidFill>
                  <a:srgbClr val="FF0000"/>
                </a:solidFill>
              </a:rPr>
              <a:t>7</a:t>
            </a:r>
            <a:r>
              <a:rPr lang="de-DE"/>
              <a:t>} </a:t>
            </a:r>
          </a:p>
          <a:p>
            <a:pPr marL="342900" indent="-342900" defTabSz="371475">
              <a:spcBef>
                <a:spcPts val="1200"/>
              </a:spcBef>
              <a:buFont typeface="Wingdings" pitchFamily="2" charset="2"/>
              <a:buChar char="§"/>
              <a:tabLst>
                <a:tab pos="742950" algn="l"/>
                <a:tab pos="1143000" algn="l"/>
                <a:tab pos="1600200" algn="l"/>
              </a:tabLst>
            </a:pPr>
            <a:r>
              <a:rPr lang="de-DE"/>
              <a:t>Dann gilt: </a:t>
            </a:r>
          </a:p>
          <a:p>
            <a:pPr defTabSz="371475">
              <a:spcBef>
                <a:spcPts val="600"/>
              </a:spcBef>
              <a:tabLst>
                <a:tab pos="742950" algn="l"/>
                <a:tab pos="1143000" algn="l"/>
                <a:tab pos="1600200" algn="l"/>
              </a:tabLst>
            </a:pPr>
            <a:r>
              <a:rPr lang="en-US">
                <a:solidFill>
                  <a:prstClr val="black"/>
                </a:solidFill>
                <a:sym typeface="WP MathA"/>
              </a:rPr>
              <a:t></a:t>
            </a:r>
            <a:r>
              <a:rPr lang="en-US">
                <a:solidFill>
                  <a:prstClr val="black"/>
                </a:solidFill>
              </a:rPr>
              <a:t>Viktor streichelte einen </a:t>
            </a:r>
            <a:r>
              <a:rPr lang="en-US" u="sng">
                <a:solidFill>
                  <a:prstClr val="black"/>
                </a:solidFill>
              </a:rPr>
              <a:t>Hund</a:t>
            </a:r>
            <a:r>
              <a:rPr lang="en-US">
                <a:solidFill>
                  <a:prstClr val="black"/>
                </a:solidFill>
                <a:sym typeface="WP MathA"/>
              </a:rPr>
              <a:t>		</a:t>
            </a:r>
            <a:r>
              <a:rPr lang="en-US">
                <a:solidFill>
                  <a:prstClr val="black"/>
                </a:solidFill>
              </a:rPr>
              <a:t>Viktor streichelte ein </a:t>
            </a:r>
            <a:r>
              <a:rPr lang="en-US" u="sng">
                <a:solidFill>
                  <a:prstClr val="black"/>
                </a:solidFill>
              </a:rPr>
              <a:t>Tier</a:t>
            </a:r>
            <a:r>
              <a:rPr lang="en-US">
                <a:solidFill>
                  <a:prstClr val="black"/>
                </a:solidFill>
                <a:sym typeface="WP MathA"/>
              </a:rPr>
              <a:t> </a:t>
            </a:r>
          </a:p>
          <a:p>
            <a:pPr defTabSz="371475">
              <a:spcBef>
                <a:spcPts val="1200"/>
              </a:spcBef>
              <a:tabLst>
                <a:tab pos="742950" algn="l"/>
                <a:tab pos="1143000" algn="l"/>
                <a:tab pos="1600200" algn="l"/>
              </a:tabLst>
            </a:pPr>
            <a:r>
              <a:rPr lang="en-US">
                <a:solidFill>
                  <a:prstClr val="black"/>
                </a:solidFill>
                <a:sym typeface="WP MathA"/>
              </a:rPr>
              <a:t>	da						  </a:t>
            </a:r>
            <a:r>
              <a:rPr lang="de-DE"/>
              <a:t>{</a:t>
            </a:r>
            <a:r>
              <a:rPr lang="de-DE">
                <a:solidFill>
                  <a:srgbClr val="FF0000"/>
                </a:solidFill>
              </a:rPr>
              <a:t>s</a:t>
            </a:r>
            <a:r>
              <a:rPr lang="de-DE" baseline="-25000">
                <a:solidFill>
                  <a:srgbClr val="FF0000"/>
                </a:solidFill>
              </a:rPr>
              <a:t>2</a:t>
            </a:r>
            <a:r>
              <a:rPr lang="de-DE"/>
              <a:t>, </a:t>
            </a:r>
            <a:r>
              <a:rPr lang="de-DE">
                <a:solidFill>
                  <a:srgbClr val="FF0000"/>
                </a:solidFill>
              </a:rPr>
              <a:t>s</a:t>
            </a:r>
            <a:r>
              <a:rPr lang="de-DE" baseline="-25000">
                <a:solidFill>
                  <a:srgbClr val="FF0000"/>
                </a:solidFill>
              </a:rPr>
              <a:t>7</a:t>
            </a:r>
            <a:r>
              <a:rPr lang="de-DE"/>
              <a:t>}	</a:t>
            </a:r>
            <a:r>
              <a:rPr lang="en-US">
                <a:solidFill>
                  <a:prstClr val="black"/>
                </a:solidFill>
                <a:sym typeface="WP MathA"/>
              </a:rPr>
              <a:t>	</a:t>
            </a:r>
            <a:r>
              <a:rPr lang="de-DE"/>
              <a:t>{</a:t>
            </a:r>
            <a:r>
              <a:rPr lang="de-DE">
                <a:solidFill>
                  <a:srgbClr val="FF0000"/>
                </a:solidFill>
              </a:rPr>
              <a:t>s</a:t>
            </a:r>
            <a:r>
              <a:rPr lang="de-DE" baseline="-25000">
                <a:solidFill>
                  <a:srgbClr val="FF0000"/>
                </a:solidFill>
              </a:rPr>
              <a:t>2</a:t>
            </a:r>
            <a:r>
              <a:rPr lang="de-DE"/>
              <a:t>, s</a:t>
            </a:r>
            <a:r>
              <a:rPr lang="de-DE" baseline="-25000"/>
              <a:t>5</a:t>
            </a:r>
            <a:r>
              <a:rPr lang="de-DE"/>
              <a:t>, </a:t>
            </a:r>
            <a:r>
              <a:rPr lang="de-DE">
                <a:solidFill>
                  <a:srgbClr val="FF0000"/>
                </a:solidFill>
              </a:rPr>
              <a:t>s</a:t>
            </a:r>
            <a:r>
              <a:rPr lang="de-DE" baseline="-25000">
                <a:solidFill>
                  <a:srgbClr val="FF0000"/>
                </a:solidFill>
              </a:rPr>
              <a:t>7</a:t>
            </a:r>
            <a:r>
              <a:rPr lang="de-DE"/>
              <a:t>} </a:t>
            </a:r>
          </a:p>
          <a:p>
            <a:pPr defTabSz="371475">
              <a:spcBef>
                <a:spcPts val="2000"/>
              </a:spcBef>
              <a:tabLst>
                <a:tab pos="742950" algn="l"/>
                <a:tab pos="1143000" algn="l"/>
                <a:tab pos="1600200" algn="l"/>
              </a:tabLst>
            </a:pPr>
            <a:r>
              <a:rPr lang="de-DE">
                <a:sym typeface="WP IconicSymbolsA" panose="05010101010101010101" pitchFamily="2" charset="2"/>
              </a:rPr>
              <a:t>  S</a:t>
            </a:r>
            <a:r>
              <a:rPr lang="de-DE"/>
              <a:t>atz (2) folgt daher logisch aus Satz (1).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3219449" y="990600"/>
            <a:ext cx="5069205" cy="510778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aseline="-25000">
                <a:solidFill>
                  <a:schemeClr val="tx1"/>
                </a:solidFill>
              </a:rPr>
              <a:t>	</a:t>
            </a:r>
            <a:r>
              <a:rPr lang="en-US" b="1">
                <a:solidFill>
                  <a:prstClr val="black"/>
                </a:solidFill>
              </a:rPr>
              <a:t>Folgerung</a:t>
            </a:r>
            <a:r>
              <a:rPr lang="en-US">
                <a:solidFill>
                  <a:prstClr val="black"/>
                </a:solidFill>
              </a:rPr>
              <a:t>:  </a:t>
            </a:r>
            <a:r>
              <a:rPr lang="en-US" b="1">
                <a:solidFill>
                  <a:prstClr val="black"/>
                </a:solidFill>
              </a:rPr>
              <a:t>A </a:t>
            </a:r>
            <a:r>
              <a:rPr lang="en-US" b="1">
                <a:solidFill>
                  <a:prstClr val="black"/>
                </a:solidFill>
                <a:sym typeface="WP MathA"/>
              </a:rPr>
              <a:t> B  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   </a:t>
            </a:r>
            <a:r>
              <a:rPr lang="en-US">
                <a:solidFill>
                  <a:prstClr val="black"/>
                </a:solidFill>
                <a:sym typeface="WP MathA"/>
              </a:rPr>
              <a:t>A  B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86150" y="5262016"/>
            <a:ext cx="2961319" cy="510134"/>
          </a:xfrm>
          <a:prstGeom prst="rect">
            <a:avLst/>
          </a:prstGeom>
          <a:ln w="19050">
            <a:solidFill>
              <a:srgbClr val="FF0000"/>
            </a:solidFill>
            <a:prstDash val="lgDash"/>
          </a:ln>
        </p:spPr>
        <p:txBody>
          <a:bodyPr wrap="square">
            <a:noAutofit/>
          </a:bodyPr>
          <a:lstStyle/>
          <a:p>
            <a:pPr>
              <a:lnSpc>
                <a:spcPts val="1650"/>
              </a:lnSpc>
              <a:spcBef>
                <a:spcPts val="1200"/>
              </a:spcBef>
              <a:tabLst>
                <a:tab pos="514350" algn="l"/>
                <a:tab pos="813197" algn="l"/>
                <a:tab pos="1289447" algn="l"/>
                <a:tab pos="1758554" algn="l"/>
                <a:tab pos="2184797" algn="l"/>
                <a:tab pos="2699147" algn="l"/>
                <a:tab pos="3175397" algn="l"/>
                <a:tab pos="3771900" algn="l"/>
                <a:tab pos="4501754" algn="l"/>
                <a:tab pos="5143500" algn="l"/>
              </a:tabLst>
            </a:pPr>
            <a:endParaRPr lang="en-US">
              <a:solidFill>
                <a:srgbClr val="0070C0"/>
              </a:solidFill>
              <a:sym typeface="WP MathA" panose="050101010101010101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237003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Logische Folgerung in Natürlicher Sprache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534400" cy="5257800"/>
          </a:xfrm>
        </p:spPr>
        <p:txBody>
          <a:bodyPr/>
          <a:lstStyle/>
          <a:p>
            <a:pPr marL="342900" indent="-342900" defTabSz="377825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742950" algn="l"/>
                <a:tab pos="1028700" algn="l"/>
                <a:tab pos="3657600" algn="l"/>
              </a:tabLst>
            </a:pPr>
            <a:r>
              <a:rPr lang="en-US" dirty="0">
                <a:solidFill>
                  <a:prstClr val="black"/>
                </a:solidFill>
              </a:rPr>
              <a:t>Die </a:t>
            </a:r>
            <a:r>
              <a:rPr lang="en-US" dirty="0" err="1">
                <a:solidFill>
                  <a:prstClr val="black"/>
                </a:solidFill>
              </a:rPr>
              <a:t>logische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Folgerung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kann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sprachlich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mit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unterschiedlichen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Mitteln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ausgedrückt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werden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pPr marL="342900" indent="-342900" defTabSz="377825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742950" algn="l"/>
                <a:tab pos="1028700" algn="l"/>
                <a:tab pos="3657600" algn="l"/>
              </a:tabLst>
            </a:pPr>
            <a:r>
              <a:rPr lang="en-US" b="1" dirty="0">
                <a:solidFill>
                  <a:prstClr val="black"/>
                </a:solidFill>
              </a:rPr>
              <a:t>Option 1</a:t>
            </a:r>
            <a:r>
              <a:rPr lang="en-US" b="1" i="1" dirty="0">
                <a:solidFill>
                  <a:prstClr val="black"/>
                </a:solidFill>
              </a:rPr>
              <a:t>.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durch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/>
              <a:t>zwei</a:t>
            </a:r>
            <a:r>
              <a:rPr lang="en-US" dirty="0"/>
              <a:t> (</a:t>
            </a:r>
            <a:r>
              <a:rPr lang="en-US" dirty="0" err="1"/>
              <a:t>oder</a:t>
            </a:r>
            <a:r>
              <a:rPr lang="en-US" dirty="0"/>
              <a:t> </a:t>
            </a:r>
            <a:r>
              <a:rPr lang="en-US" dirty="0" err="1"/>
              <a:t>mehr</a:t>
            </a:r>
            <a:r>
              <a:rPr lang="en-US" dirty="0"/>
              <a:t>) </a:t>
            </a:r>
            <a:r>
              <a:rPr lang="en-US" dirty="0" err="1"/>
              <a:t>unabhängige</a:t>
            </a:r>
            <a:r>
              <a:rPr lang="en-US" dirty="0"/>
              <a:t> </a:t>
            </a:r>
            <a:r>
              <a:rPr lang="en-US" dirty="0" err="1"/>
              <a:t>Sätze</a:t>
            </a:r>
            <a:endParaRPr lang="en-US" dirty="0">
              <a:solidFill>
                <a:prstClr val="black"/>
              </a:solidFill>
            </a:endParaRPr>
          </a:p>
          <a:p>
            <a:pPr marL="342900" indent="-342900" defTabSz="377825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742950" algn="l"/>
                <a:tab pos="1028700" algn="l"/>
                <a:tab pos="3657600" algn="l"/>
              </a:tabLst>
            </a:pPr>
            <a:r>
              <a:rPr lang="en-US" b="1" dirty="0">
                <a:solidFill>
                  <a:prstClr val="black"/>
                </a:solidFill>
              </a:rPr>
              <a:t>Option 2</a:t>
            </a:r>
            <a:r>
              <a:rPr lang="en-US" b="1" i="1" dirty="0">
                <a:solidFill>
                  <a:prstClr val="black"/>
                </a:solidFill>
              </a:rPr>
              <a:t>.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einen</a:t>
            </a:r>
            <a:r>
              <a:rPr lang="en-US" dirty="0"/>
              <a:t> </a:t>
            </a:r>
            <a:r>
              <a:rPr lang="en-US" b="1" dirty="0" err="1">
                <a:solidFill>
                  <a:prstClr val="black"/>
                </a:solidFill>
              </a:rPr>
              <a:t>Konditionalsatz</a:t>
            </a:r>
            <a:r>
              <a:rPr lang="en-US" dirty="0">
                <a:solidFill>
                  <a:prstClr val="black"/>
                </a:solidFill>
              </a:rPr>
              <a:t> (“</a:t>
            </a:r>
            <a:r>
              <a:rPr lang="en-US" i="1" dirty="0" err="1">
                <a:solidFill>
                  <a:prstClr val="black"/>
                </a:solidFill>
              </a:rPr>
              <a:t>wenn</a:t>
            </a:r>
            <a:r>
              <a:rPr lang="en-US" i="1" dirty="0">
                <a:solidFill>
                  <a:prstClr val="black"/>
                </a:solidFill>
              </a:rPr>
              <a:t>-</a:t>
            </a:r>
            <a:r>
              <a:rPr lang="en-US" i="1" dirty="0" err="1">
                <a:solidFill>
                  <a:prstClr val="black"/>
                </a:solidFill>
              </a:rPr>
              <a:t>dann</a:t>
            </a:r>
            <a:r>
              <a:rPr lang="en-US" dirty="0">
                <a:solidFill>
                  <a:prstClr val="black"/>
                </a:solidFill>
              </a:rPr>
              <a:t>-Satz”)</a:t>
            </a:r>
          </a:p>
          <a:p>
            <a:pPr marL="342900" indent="-342900" defTabSz="377825">
              <a:spcBef>
                <a:spcPts val="1200"/>
              </a:spcBef>
              <a:tabLst>
                <a:tab pos="742950" algn="l"/>
                <a:tab pos="1146175" algn="l"/>
                <a:tab pos="3773488" algn="l"/>
              </a:tabLst>
            </a:pPr>
            <a:r>
              <a:rPr lang="en-US" dirty="0">
                <a:solidFill>
                  <a:prstClr val="black"/>
                </a:solidFill>
              </a:rPr>
              <a:t>(1)		</a:t>
            </a:r>
            <a:r>
              <a:rPr lang="en-US" dirty="0" err="1">
                <a:solidFill>
                  <a:prstClr val="black"/>
                </a:solidFill>
              </a:rPr>
              <a:t>wenn</a:t>
            </a:r>
            <a:r>
              <a:rPr lang="en-US" dirty="0">
                <a:solidFill>
                  <a:prstClr val="black"/>
                </a:solidFill>
              </a:rPr>
              <a:t> A </a:t>
            </a:r>
            <a:r>
              <a:rPr lang="en-US" dirty="0" err="1">
                <a:solidFill>
                  <a:prstClr val="black"/>
                </a:solidFill>
              </a:rPr>
              <a:t>dann</a:t>
            </a:r>
            <a:r>
              <a:rPr lang="en-US" dirty="0">
                <a:solidFill>
                  <a:prstClr val="black"/>
                </a:solidFill>
              </a:rPr>
              <a:t> B 	=	1  </a:t>
            </a:r>
            <a:r>
              <a:rPr lang="en-US" dirty="0" err="1">
                <a:solidFill>
                  <a:prstClr val="black"/>
                </a:solidFill>
              </a:rPr>
              <a:t>gdw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A  B</a:t>
            </a:r>
          </a:p>
          <a:p>
            <a:pPr marL="342900" indent="-342900" defTabSz="377825">
              <a:spcBef>
                <a:spcPts val="1200"/>
              </a:spcBef>
              <a:tabLst>
                <a:tab pos="742950" algn="l"/>
                <a:tab pos="1146175" algn="l"/>
                <a:tab pos="3773488" algn="l"/>
              </a:tabLst>
            </a:pPr>
            <a:r>
              <a:rPr lang="en-US" i="1" dirty="0" err="1">
                <a:solidFill>
                  <a:prstClr val="black"/>
                </a:solidFill>
              </a:rPr>
              <a:t>Beispiel</a:t>
            </a:r>
            <a:r>
              <a:rPr lang="en-US" dirty="0">
                <a:solidFill>
                  <a:prstClr val="black"/>
                </a:solidFill>
              </a:rPr>
              <a:t>: </a:t>
            </a:r>
          </a:p>
          <a:p>
            <a:pPr marL="342900" indent="-342900" defTabSz="377825">
              <a:spcBef>
                <a:spcPts val="600"/>
              </a:spcBef>
              <a:tabLst>
                <a:tab pos="742950" algn="l"/>
                <a:tab pos="1146175" algn="l"/>
                <a:tab pos="3773488" algn="l"/>
              </a:tabLst>
            </a:pPr>
            <a:r>
              <a:rPr lang="en-US" dirty="0">
                <a:solidFill>
                  <a:prstClr val="black"/>
                </a:solidFill>
              </a:rPr>
              <a:t>(2) 	Wenn es </a:t>
            </a:r>
            <a:r>
              <a:rPr lang="en-US" dirty="0" err="1">
                <a:solidFill>
                  <a:prstClr val="black"/>
                </a:solidFill>
              </a:rPr>
              <a:t>regnet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dann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ist</a:t>
            </a:r>
            <a:r>
              <a:rPr lang="en-US" dirty="0">
                <a:solidFill>
                  <a:prstClr val="black"/>
                </a:solidFill>
              </a:rPr>
              <a:t> Maria </a:t>
            </a:r>
            <a:r>
              <a:rPr lang="en-US" dirty="0" err="1">
                <a:solidFill>
                  <a:prstClr val="black"/>
                </a:solidFill>
              </a:rPr>
              <a:t>glücklich</a:t>
            </a:r>
            <a:r>
              <a:rPr lang="en-US" dirty="0">
                <a:solidFill>
                  <a:prstClr val="black"/>
                </a:solidFill>
              </a:rPr>
              <a:t>.</a:t>
            </a:r>
            <a:endParaRPr lang="en-US" dirty="0">
              <a:solidFill>
                <a:prstClr val="black"/>
              </a:solidFill>
              <a:sym typeface="WP MathA"/>
            </a:endParaRPr>
          </a:p>
          <a:p>
            <a:pPr marL="342900" indent="-342900" defTabSz="377825">
              <a:spcBef>
                <a:spcPct val="20000"/>
              </a:spcBef>
              <a:tabLst>
                <a:tab pos="742950" algn="l"/>
                <a:tab pos="1146175" algn="l"/>
                <a:tab pos="3773488" algn="l"/>
              </a:tabLst>
            </a:pPr>
            <a:r>
              <a:rPr lang="en-US" dirty="0">
                <a:solidFill>
                  <a:prstClr val="black"/>
                </a:solidFill>
                <a:sym typeface="WP MathA"/>
              </a:rPr>
              <a:t>(3)		a.  	Es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regnet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 	=	 </a:t>
            </a:r>
            <a:r>
              <a:rPr lang="de-DE" dirty="0"/>
              <a:t>{</a:t>
            </a:r>
            <a:r>
              <a:rPr lang="de-DE" dirty="0">
                <a:solidFill>
                  <a:srgbClr val="FF0000"/>
                </a:solidFill>
              </a:rPr>
              <a:t>s</a:t>
            </a:r>
            <a:r>
              <a:rPr lang="de-DE" baseline="-25000" dirty="0">
                <a:solidFill>
                  <a:srgbClr val="FF0000"/>
                </a:solidFill>
              </a:rPr>
              <a:t>16</a:t>
            </a:r>
            <a:r>
              <a:rPr lang="de-DE" dirty="0"/>
              <a:t>, </a:t>
            </a:r>
            <a:r>
              <a:rPr lang="de-DE" dirty="0">
                <a:solidFill>
                  <a:srgbClr val="FF0000"/>
                </a:solidFill>
              </a:rPr>
              <a:t>s</a:t>
            </a:r>
            <a:r>
              <a:rPr lang="de-DE" baseline="-25000" dirty="0">
                <a:solidFill>
                  <a:srgbClr val="FF0000"/>
                </a:solidFill>
              </a:rPr>
              <a:t>27</a:t>
            </a:r>
            <a:r>
              <a:rPr lang="de-DE" dirty="0"/>
              <a:t>}					</a:t>
            </a:r>
            <a:r>
              <a:rPr lang="de-DE" sz="2200" dirty="0"/>
              <a:t>(</a:t>
            </a:r>
            <a:r>
              <a:rPr lang="de-DE" sz="2200" dirty="0">
                <a:solidFill>
                  <a:prstClr val="black"/>
                </a:solidFill>
              </a:rPr>
              <a:t>Annahme</a:t>
            </a:r>
            <a:r>
              <a:rPr lang="de-DE" sz="2200" dirty="0"/>
              <a:t>)</a:t>
            </a:r>
          </a:p>
          <a:p>
            <a:pPr marL="342900" indent="-342900" defTabSz="377825">
              <a:spcBef>
                <a:spcPct val="20000"/>
              </a:spcBef>
              <a:tabLst>
                <a:tab pos="742950" algn="l"/>
                <a:tab pos="1146175" algn="l"/>
                <a:tab pos="3773488" algn="l"/>
              </a:tabLst>
            </a:pPr>
            <a:r>
              <a:rPr lang="en-US" dirty="0">
                <a:solidFill>
                  <a:prstClr val="black"/>
                </a:solidFill>
                <a:sym typeface="WP MathA"/>
              </a:rPr>
              <a:t>		b. 	</a:t>
            </a:r>
            <a:r>
              <a:rPr lang="en-US" dirty="0">
                <a:solidFill>
                  <a:prstClr val="black"/>
                </a:solidFill>
              </a:rPr>
              <a:t>Maria </a:t>
            </a:r>
            <a:r>
              <a:rPr lang="en-US" dirty="0" err="1">
                <a:solidFill>
                  <a:prstClr val="black"/>
                </a:solidFill>
              </a:rPr>
              <a:t>ist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glücklich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 	=	</a:t>
            </a:r>
            <a:r>
              <a:rPr lang="de-DE" dirty="0"/>
              <a:t> {s</a:t>
            </a:r>
            <a:r>
              <a:rPr lang="de-DE" baseline="-25000" dirty="0"/>
              <a:t>9</a:t>
            </a:r>
            <a:r>
              <a:rPr lang="de-DE" dirty="0"/>
              <a:t>, </a:t>
            </a:r>
            <a:r>
              <a:rPr lang="de-DE" dirty="0">
                <a:solidFill>
                  <a:srgbClr val="FF0000"/>
                </a:solidFill>
              </a:rPr>
              <a:t>s</a:t>
            </a:r>
            <a:r>
              <a:rPr lang="de-DE" baseline="-25000" dirty="0">
                <a:solidFill>
                  <a:srgbClr val="FF0000"/>
                </a:solidFill>
              </a:rPr>
              <a:t>16</a:t>
            </a:r>
            <a:r>
              <a:rPr lang="de-DE" dirty="0"/>
              <a:t>, s</a:t>
            </a:r>
            <a:r>
              <a:rPr lang="de-DE" baseline="-25000" dirty="0"/>
              <a:t>21</a:t>
            </a:r>
            <a:r>
              <a:rPr lang="de-DE" dirty="0"/>
              <a:t>,</a:t>
            </a:r>
            <a:r>
              <a:rPr lang="de-DE" baseline="-25000" dirty="0"/>
              <a:t> </a:t>
            </a:r>
            <a:r>
              <a:rPr lang="de-DE" dirty="0">
                <a:solidFill>
                  <a:srgbClr val="FF0000"/>
                </a:solidFill>
              </a:rPr>
              <a:t>s</a:t>
            </a:r>
            <a:r>
              <a:rPr lang="de-DE" baseline="-25000" dirty="0">
                <a:solidFill>
                  <a:srgbClr val="FF0000"/>
                </a:solidFill>
              </a:rPr>
              <a:t>27</a:t>
            </a:r>
            <a:r>
              <a:rPr lang="de-DE" dirty="0"/>
              <a:t>}			</a:t>
            </a:r>
            <a:r>
              <a:rPr lang="de-DE" sz="1800" dirty="0"/>
              <a:t>(</a:t>
            </a:r>
            <a:r>
              <a:rPr lang="de-DE" sz="2200" dirty="0">
                <a:solidFill>
                  <a:prstClr val="black"/>
                </a:solidFill>
              </a:rPr>
              <a:t>Annahme</a:t>
            </a:r>
            <a:r>
              <a:rPr lang="de-DE" sz="1800" dirty="0"/>
              <a:t>)</a:t>
            </a:r>
          </a:p>
          <a:p>
            <a:pPr marL="342900" indent="-342900" defTabSz="377825">
              <a:spcBef>
                <a:spcPts val="1200"/>
              </a:spcBef>
              <a:tabLst>
                <a:tab pos="742950" algn="l"/>
                <a:tab pos="1146175" algn="l"/>
                <a:tab pos="3773488" algn="l"/>
              </a:tabLst>
            </a:pPr>
            <a:r>
              <a:rPr lang="en-US" dirty="0">
                <a:solidFill>
                  <a:prstClr val="black"/>
                </a:solidFill>
                <a:sym typeface="WP MathA"/>
              </a:rPr>
              <a:t>(2)	=	1 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gdw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Es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regnet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  	 	</a:t>
            </a:r>
            <a:r>
              <a:rPr lang="en-US" dirty="0">
                <a:solidFill>
                  <a:prstClr val="black"/>
                </a:solidFill>
              </a:rPr>
              <a:t>Maria </a:t>
            </a:r>
            <a:r>
              <a:rPr lang="en-US" dirty="0" err="1">
                <a:solidFill>
                  <a:prstClr val="black"/>
                </a:solidFill>
              </a:rPr>
              <a:t>ist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glücklich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 		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(</a:t>
            </a:r>
            <a:r>
              <a:rPr lang="en-US" sz="2200" dirty="0" err="1">
                <a:solidFill>
                  <a:prstClr val="black"/>
                </a:solidFill>
                <a:sym typeface="WP MathA"/>
              </a:rPr>
              <a:t>aus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 (1))</a:t>
            </a:r>
          </a:p>
          <a:p>
            <a:pPr marL="342900" indent="-342900" defTabSz="377825">
              <a:spcBef>
                <a:spcPct val="20000"/>
              </a:spcBef>
              <a:tabLst>
                <a:tab pos="742950" algn="l"/>
                <a:tab pos="1146175" algn="l"/>
                <a:tab pos="3773488" algn="l"/>
              </a:tabLst>
            </a:pPr>
            <a:r>
              <a:rPr lang="en-US" dirty="0">
                <a:solidFill>
                  <a:prstClr val="black"/>
                </a:solidFill>
                <a:sym typeface="WP MathA"/>
              </a:rPr>
              <a:t>		=	1 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gdw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  </a:t>
            </a:r>
            <a:r>
              <a:rPr lang="de-DE" dirty="0"/>
              <a:t>{</a:t>
            </a:r>
            <a:r>
              <a:rPr lang="de-DE" dirty="0">
                <a:solidFill>
                  <a:srgbClr val="FF0000"/>
                </a:solidFill>
              </a:rPr>
              <a:t>s</a:t>
            </a:r>
            <a:r>
              <a:rPr lang="de-DE" baseline="-25000" dirty="0">
                <a:solidFill>
                  <a:srgbClr val="FF0000"/>
                </a:solidFill>
              </a:rPr>
              <a:t>16</a:t>
            </a:r>
            <a:r>
              <a:rPr lang="de-DE" dirty="0"/>
              <a:t>, </a:t>
            </a:r>
            <a:r>
              <a:rPr lang="de-DE" dirty="0">
                <a:solidFill>
                  <a:srgbClr val="FF0000"/>
                </a:solidFill>
              </a:rPr>
              <a:t>s</a:t>
            </a:r>
            <a:r>
              <a:rPr lang="de-DE" baseline="-25000" dirty="0">
                <a:solidFill>
                  <a:srgbClr val="FF0000"/>
                </a:solidFill>
              </a:rPr>
              <a:t>27</a:t>
            </a:r>
            <a:r>
              <a:rPr lang="de-DE" dirty="0"/>
              <a:t>} 	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 	</a:t>
            </a:r>
            <a:r>
              <a:rPr lang="de-DE" dirty="0"/>
              <a:t>{s</a:t>
            </a:r>
            <a:r>
              <a:rPr lang="de-DE" baseline="-25000" dirty="0"/>
              <a:t>9</a:t>
            </a:r>
            <a:r>
              <a:rPr lang="de-DE" dirty="0"/>
              <a:t>, </a:t>
            </a:r>
            <a:r>
              <a:rPr lang="de-DE" dirty="0">
                <a:solidFill>
                  <a:srgbClr val="FF0000"/>
                </a:solidFill>
              </a:rPr>
              <a:t>s</a:t>
            </a:r>
            <a:r>
              <a:rPr lang="de-DE" baseline="-25000" dirty="0">
                <a:solidFill>
                  <a:srgbClr val="FF0000"/>
                </a:solidFill>
              </a:rPr>
              <a:t>16</a:t>
            </a:r>
            <a:r>
              <a:rPr lang="de-DE" dirty="0"/>
              <a:t>, s</a:t>
            </a:r>
            <a:r>
              <a:rPr lang="de-DE" baseline="-25000" dirty="0"/>
              <a:t>21</a:t>
            </a:r>
            <a:r>
              <a:rPr lang="de-DE" dirty="0"/>
              <a:t>,</a:t>
            </a:r>
            <a:r>
              <a:rPr lang="de-DE" baseline="-25000" dirty="0"/>
              <a:t> </a:t>
            </a:r>
            <a:r>
              <a:rPr lang="de-DE" dirty="0">
                <a:solidFill>
                  <a:srgbClr val="FF0000"/>
                </a:solidFill>
              </a:rPr>
              <a:t>s</a:t>
            </a:r>
            <a:r>
              <a:rPr lang="de-DE" baseline="-25000" dirty="0">
                <a:solidFill>
                  <a:srgbClr val="FF0000"/>
                </a:solidFill>
              </a:rPr>
              <a:t>27</a:t>
            </a:r>
            <a:r>
              <a:rPr lang="de-DE" dirty="0"/>
              <a:t>}</a:t>
            </a:r>
          </a:p>
          <a:p>
            <a:pPr marL="342900" indent="-342900" defTabSz="377825">
              <a:spcBef>
                <a:spcPts val="1200"/>
              </a:spcBef>
              <a:tabLst>
                <a:tab pos="742950" algn="l"/>
                <a:tab pos="1146175" algn="l"/>
                <a:tab pos="3773488" algn="l"/>
              </a:tabLst>
            </a:pPr>
            <a:r>
              <a:rPr lang="de-DE" dirty="0">
                <a:sym typeface="WP IconicSymbolsA" panose="05010101010101010101" pitchFamily="2" charset="2"/>
              </a:rPr>
              <a:t>	   </a:t>
            </a:r>
            <a:r>
              <a:rPr lang="de-DE" dirty="0"/>
              <a:t>Satz (2) ist in unserer kleinen Welt </a:t>
            </a:r>
            <a:r>
              <a:rPr lang="de-DE" dirty="0">
                <a:solidFill>
                  <a:srgbClr val="00B050"/>
                </a:solidFill>
              </a:rPr>
              <a:t>wahr</a:t>
            </a:r>
            <a:r>
              <a:rPr lang="de-DE" dirty="0"/>
              <a:t>! </a:t>
            </a:r>
            <a:endParaRPr lang="en-US" b="1" dirty="0">
              <a:solidFill>
                <a:srgbClr val="00B050"/>
              </a:solidFill>
              <a:sym typeface="WP MathA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072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/>
              <a:t>Hintergrund: Äquivalenz von Mengen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 defTabSz="360000">
              <a:spcBef>
                <a:spcPct val="20000"/>
              </a:spcBef>
              <a:tabLst>
                <a:tab pos="747713" algn="l"/>
                <a:tab pos="1090613" algn="l"/>
              </a:tabLst>
            </a:pPr>
            <a:r>
              <a:rPr lang="en-US" dirty="0">
                <a:solidFill>
                  <a:prstClr val="black"/>
                </a:solidFill>
              </a:rPr>
              <a:t>Zwei Mengen A und B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äquivalent</a:t>
            </a:r>
            <a:r>
              <a:rPr lang="en-US" dirty="0">
                <a:solidFill>
                  <a:prstClr val="black"/>
                </a:solidFill>
              </a:rPr>
              <a:t> (Symbol “=“) </a:t>
            </a:r>
            <a:r>
              <a:rPr lang="en-US" dirty="0" err="1">
                <a:solidFill>
                  <a:prstClr val="black"/>
                </a:solidFill>
              </a:rPr>
              <a:t>wenn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sie</a:t>
            </a:r>
            <a:r>
              <a:rPr lang="en-US" dirty="0">
                <a:solidFill>
                  <a:prstClr val="black"/>
                </a:solidFill>
              </a:rPr>
              <a:t> in </a:t>
            </a:r>
            <a:r>
              <a:rPr lang="en-US" dirty="0" err="1">
                <a:solidFill>
                  <a:prstClr val="black"/>
                </a:solidFill>
              </a:rPr>
              <a:t>einer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gegenseitigen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Teilmengenrelation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stehen</a:t>
            </a:r>
            <a:r>
              <a:rPr lang="en-US" dirty="0">
                <a:solidFill>
                  <a:prstClr val="black"/>
                </a:solidFill>
              </a:rPr>
              <a:t>:</a:t>
            </a:r>
          </a:p>
          <a:p>
            <a:pPr defTabSz="360000">
              <a:spcBef>
                <a:spcPts val="1200"/>
              </a:spcBef>
              <a:tabLst>
                <a:tab pos="747713" algn="l"/>
                <a:tab pos="1090613" algn="l"/>
              </a:tabLst>
            </a:pPr>
            <a:r>
              <a:rPr lang="en-US" dirty="0">
                <a:solidFill>
                  <a:srgbClr val="00B050"/>
                </a:solidFill>
                <a:sym typeface="WP MathA"/>
              </a:rPr>
              <a:t>      A </a:t>
            </a:r>
            <a:r>
              <a:rPr lang="en-US" dirty="0">
                <a:sym typeface="WP MathA"/>
              </a:rPr>
              <a:t>= </a:t>
            </a:r>
            <a:r>
              <a:rPr lang="en-US" dirty="0">
                <a:solidFill>
                  <a:srgbClr val="0070C0"/>
                </a:solidFill>
                <a:sym typeface="WP MathA"/>
              </a:rPr>
              <a:t>B</a:t>
            </a:r>
            <a:r>
              <a:rPr lang="en-US" b="1" dirty="0">
                <a:solidFill>
                  <a:prstClr val="black"/>
                </a:solidFill>
                <a:sym typeface="WP MathA"/>
              </a:rPr>
              <a:t>   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=</a:t>
            </a:r>
            <a:r>
              <a:rPr lang="en-US" baseline="-25000" dirty="0">
                <a:solidFill>
                  <a:prstClr val="black"/>
                </a:solidFill>
                <a:sym typeface="WP MathA"/>
              </a:rPr>
              <a:t>Def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 </a:t>
            </a:r>
            <a:r>
              <a:rPr lang="en-US" dirty="0">
                <a:solidFill>
                  <a:srgbClr val="00B050"/>
                </a:solidFill>
                <a:sym typeface="WP MathA"/>
              </a:rPr>
              <a:t>A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 </a:t>
            </a:r>
            <a:r>
              <a:rPr lang="en-US" dirty="0">
                <a:solidFill>
                  <a:srgbClr val="0070C0"/>
                </a:solidFill>
                <a:sym typeface="WP MathA"/>
              </a:rPr>
              <a:t>B</a:t>
            </a:r>
          </a:p>
          <a:p>
            <a:pPr defTabSz="360000">
              <a:spcBef>
                <a:spcPts val="0"/>
              </a:spcBef>
              <a:tabLst>
                <a:tab pos="747713" algn="l"/>
                <a:tab pos="1090613" algn="l"/>
              </a:tabLst>
            </a:pPr>
            <a:r>
              <a:rPr lang="en-US" sz="1800" dirty="0">
                <a:solidFill>
                  <a:prstClr val="black"/>
                </a:solidFill>
                <a:sym typeface="WP MathA"/>
              </a:rPr>
              <a:t>				(</a:t>
            </a:r>
            <a:r>
              <a:rPr lang="de-DE" sz="1800" dirty="0"/>
              <a:t>Jedes Element, das in A enthalten ist, ist auch in B enthalten.) </a:t>
            </a:r>
          </a:p>
          <a:p>
            <a:pPr defTabSz="360000"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dirty="0">
                <a:solidFill>
                  <a:prstClr val="black"/>
                </a:solidFill>
                <a:sym typeface="WP MathA"/>
              </a:rPr>
              <a:t> 				</a:t>
            </a:r>
            <a:r>
              <a:rPr lang="en-US" b="1" i="1" u="sng" dirty="0">
                <a:solidFill>
                  <a:prstClr val="black"/>
                </a:solidFill>
                <a:sym typeface="WP MathA"/>
              </a:rPr>
              <a:t>und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</a:p>
          <a:p>
            <a:pPr defTabSz="360000">
              <a:spcBef>
                <a:spcPts val="400"/>
              </a:spcBef>
              <a:tabLst>
                <a:tab pos="747713" algn="l"/>
                <a:tab pos="1090613" algn="l"/>
              </a:tabLst>
            </a:pPr>
            <a:r>
              <a:rPr lang="en-US" dirty="0">
                <a:solidFill>
                  <a:prstClr val="black"/>
                </a:solidFill>
                <a:sym typeface="WP MathA"/>
              </a:rPr>
              <a:t>				</a:t>
            </a:r>
            <a:r>
              <a:rPr lang="en-US" dirty="0">
                <a:solidFill>
                  <a:srgbClr val="0070C0"/>
                </a:solidFill>
                <a:sym typeface="WP MathA"/>
              </a:rPr>
              <a:t>B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 </a:t>
            </a:r>
            <a:r>
              <a:rPr lang="en-US" dirty="0">
                <a:solidFill>
                  <a:srgbClr val="00B050"/>
                </a:solidFill>
                <a:sym typeface="WP MathA"/>
              </a:rPr>
              <a:t>A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</a:p>
          <a:p>
            <a:pPr lvl="0" defTabSz="360000">
              <a:spcBef>
                <a:spcPts val="0"/>
              </a:spcBef>
              <a:tabLst>
                <a:tab pos="747713" algn="l"/>
                <a:tab pos="1090613" algn="l"/>
              </a:tabLst>
            </a:pPr>
            <a:r>
              <a:rPr lang="en-US" sz="1800" dirty="0">
                <a:solidFill>
                  <a:prstClr val="black"/>
                </a:solidFill>
                <a:sym typeface="WP MathA"/>
              </a:rPr>
              <a:t>				(</a:t>
            </a:r>
            <a:r>
              <a:rPr lang="de-DE" sz="1800" dirty="0">
                <a:solidFill>
                  <a:prstClr val="black"/>
                </a:solidFill>
              </a:rPr>
              <a:t>Jedes Element, das in B enthalten ist, ist auch in A enthalten.) </a:t>
            </a:r>
          </a:p>
          <a:p>
            <a:pPr>
              <a:spcBef>
                <a:spcPts val="2000"/>
              </a:spcBef>
              <a:tabLst>
                <a:tab pos="747713" algn="l"/>
                <a:tab pos="1090613" algn="l"/>
                <a:tab pos="1774825" algn="l"/>
                <a:tab pos="2171700" algn="l"/>
                <a:tab pos="2514600" algn="l"/>
                <a:tab pos="2743200" algn="l"/>
                <a:tab pos="3084513" algn="l"/>
                <a:tab pos="3714750" algn="l"/>
                <a:tab pos="4057650" algn="l"/>
                <a:tab pos="4572000" algn="l"/>
                <a:tab pos="5997575" algn="l"/>
                <a:tab pos="6743700" algn="l"/>
              </a:tabLst>
            </a:pPr>
            <a:r>
              <a:rPr lang="de-DE" i="1" dirty="0"/>
              <a:t>Beispiel:		</a:t>
            </a:r>
            <a:r>
              <a:rPr lang="en-US" dirty="0">
                <a:solidFill>
                  <a:srgbClr val="00B050"/>
                </a:solidFill>
                <a:sym typeface="WP MathA"/>
              </a:rPr>
              <a:t>A	</a:t>
            </a:r>
            <a:r>
              <a:rPr lang="de-DE" dirty="0"/>
              <a:t>=	{</a:t>
            </a:r>
            <a:r>
              <a:rPr lang="de-DE" dirty="0">
                <a:solidFill>
                  <a:srgbClr val="00B050"/>
                </a:solidFill>
              </a:rPr>
              <a:t>Hund</a:t>
            </a:r>
            <a:r>
              <a:rPr lang="de-DE" dirty="0"/>
              <a:t>, </a:t>
            </a:r>
            <a:r>
              <a:rPr lang="de-DE" dirty="0">
                <a:solidFill>
                  <a:srgbClr val="00B050"/>
                </a:solidFill>
              </a:rPr>
              <a:t>Katze</a:t>
            </a:r>
            <a:r>
              <a:rPr lang="de-DE" dirty="0"/>
              <a:t>}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  <a:tab pos="1774825" algn="l"/>
                <a:tab pos="2171700" algn="l"/>
                <a:tab pos="2514600" algn="l"/>
                <a:tab pos="2743200" algn="l"/>
                <a:tab pos="3084513" algn="l"/>
                <a:tab pos="3714750" algn="l"/>
                <a:tab pos="4057650" algn="l"/>
                <a:tab pos="4572000" algn="l"/>
                <a:tab pos="5997575" algn="l"/>
                <a:tab pos="6743700" algn="l"/>
              </a:tabLst>
            </a:pPr>
            <a:r>
              <a:rPr lang="de-DE" dirty="0">
                <a:solidFill>
                  <a:srgbClr val="0070C0"/>
                </a:solidFill>
              </a:rPr>
              <a:t>			B 	</a:t>
            </a:r>
            <a:r>
              <a:rPr lang="de-DE" dirty="0"/>
              <a:t>=	{</a:t>
            </a:r>
            <a:r>
              <a:rPr lang="de-DE" dirty="0">
                <a:solidFill>
                  <a:srgbClr val="0070C0"/>
                </a:solidFill>
              </a:rPr>
              <a:t>Katze</a:t>
            </a:r>
            <a:r>
              <a:rPr lang="de-DE" dirty="0"/>
              <a:t>,</a:t>
            </a:r>
            <a:r>
              <a:rPr lang="de-DE" dirty="0">
                <a:solidFill>
                  <a:srgbClr val="0070C0"/>
                </a:solidFill>
              </a:rPr>
              <a:t> Hund</a:t>
            </a:r>
            <a:r>
              <a:rPr lang="de-DE" dirty="0"/>
              <a:t>}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774825" algn="l"/>
                <a:tab pos="2171700" algn="l"/>
                <a:tab pos="2514600" algn="l"/>
                <a:tab pos="2743200" algn="l"/>
                <a:tab pos="3084513" algn="l"/>
                <a:tab pos="3714750" algn="l"/>
                <a:tab pos="4057650" algn="l"/>
                <a:tab pos="4572000" algn="l"/>
                <a:tab pos="5997575" algn="l"/>
                <a:tab pos="6743700" algn="l"/>
              </a:tabLst>
            </a:pPr>
            <a:r>
              <a:rPr lang="de-DE" dirty="0"/>
              <a:t>Es gilt, dass	</a:t>
            </a:r>
            <a:r>
              <a:rPr lang="en-US" dirty="0">
                <a:solidFill>
                  <a:srgbClr val="00B050"/>
                </a:solidFill>
                <a:sym typeface="WP MathA"/>
              </a:rPr>
              <a:t>A	</a:t>
            </a:r>
            <a:r>
              <a:rPr lang="de-DE" dirty="0"/>
              <a:t>=	</a:t>
            </a:r>
            <a:r>
              <a:rPr lang="de-DE" dirty="0">
                <a:solidFill>
                  <a:srgbClr val="0070C0"/>
                </a:solidFill>
              </a:rPr>
              <a:t>B</a:t>
            </a:r>
          </a:p>
          <a:p>
            <a:pPr>
              <a:tabLst>
                <a:tab pos="747713" algn="l"/>
                <a:tab pos="1090613" algn="l"/>
                <a:tab pos="1774825" algn="l"/>
                <a:tab pos="2455863" algn="l"/>
                <a:tab pos="2743200" algn="l"/>
                <a:tab pos="3084513" algn="l"/>
                <a:tab pos="3714750" algn="l"/>
                <a:tab pos="4057650" algn="l"/>
                <a:tab pos="4572000" algn="l"/>
                <a:tab pos="5997575" algn="l"/>
                <a:tab pos="6743700" algn="l"/>
              </a:tabLst>
            </a:pPr>
            <a:r>
              <a:rPr lang="de-DE" dirty="0"/>
              <a:t>	da		{</a:t>
            </a:r>
            <a:r>
              <a:rPr lang="de-DE" dirty="0">
                <a:solidFill>
                  <a:srgbClr val="00B050"/>
                </a:solidFill>
              </a:rPr>
              <a:t>Hund</a:t>
            </a:r>
            <a:r>
              <a:rPr lang="de-DE" dirty="0"/>
              <a:t>, </a:t>
            </a:r>
            <a:r>
              <a:rPr lang="de-DE" dirty="0">
                <a:solidFill>
                  <a:srgbClr val="00B050"/>
                </a:solidFill>
              </a:rPr>
              <a:t>Katze</a:t>
            </a:r>
            <a:r>
              <a:rPr lang="de-DE" dirty="0"/>
              <a:t>}</a:t>
            </a:r>
            <a:r>
              <a:rPr lang="de-DE" dirty="0">
                <a:solidFill>
                  <a:srgbClr val="00B050"/>
                </a:solidFill>
              </a:rPr>
              <a:t>	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 	</a:t>
            </a:r>
            <a:r>
              <a:rPr lang="de-DE" dirty="0"/>
              <a:t> {</a:t>
            </a:r>
            <a:r>
              <a:rPr lang="de-DE" dirty="0">
                <a:solidFill>
                  <a:srgbClr val="0070C0"/>
                </a:solidFill>
              </a:rPr>
              <a:t>Katze</a:t>
            </a:r>
            <a:r>
              <a:rPr lang="de-DE" dirty="0"/>
              <a:t>,</a:t>
            </a:r>
            <a:r>
              <a:rPr lang="de-DE" dirty="0">
                <a:solidFill>
                  <a:srgbClr val="0070C0"/>
                </a:solidFill>
              </a:rPr>
              <a:t> Hund</a:t>
            </a:r>
            <a:r>
              <a:rPr lang="de-DE" dirty="0"/>
              <a:t>}</a:t>
            </a:r>
            <a:r>
              <a:rPr lang="de-DE" dirty="0">
                <a:solidFill>
                  <a:srgbClr val="0070C0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		</a:t>
            </a:r>
            <a:r>
              <a:rPr lang="en-US" dirty="0">
                <a:solidFill>
                  <a:srgbClr val="00B050"/>
                </a:solidFill>
                <a:sym typeface="WP MathA"/>
              </a:rPr>
              <a:t>A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 </a:t>
            </a:r>
            <a:r>
              <a:rPr lang="de-DE" dirty="0">
                <a:solidFill>
                  <a:srgbClr val="0070C0"/>
                </a:solidFill>
              </a:rPr>
              <a:t>B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</a:p>
          <a:p>
            <a:pPr>
              <a:spcBef>
                <a:spcPts val="0"/>
              </a:spcBef>
              <a:tabLst>
                <a:tab pos="747713" algn="l"/>
                <a:tab pos="1090613" algn="l"/>
                <a:tab pos="1774825" algn="l"/>
                <a:tab pos="2455863" algn="l"/>
                <a:tab pos="2743200" algn="l"/>
                <a:tab pos="3084513" algn="l"/>
                <a:tab pos="3714750" algn="l"/>
                <a:tab pos="4057650" algn="l"/>
                <a:tab pos="4572000" algn="l"/>
                <a:tab pos="5997575" algn="l"/>
                <a:tab pos="6743700" algn="l"/>
              </a:tabLst>
            </a:pPr>
            <a:r>
              <a:rPr lang="en-US" b="1" i="1" dirty="0">
                <a:solidFill>
                  <a:prstClr val="black"/>
                </a:solidFill>
                <a:sym typeface="WP MathA"/>
              </a:rPr>
              <a:t>			</a:t>
            </a:r>
            <a:r>
              <a:rPr lang="en-US" b="1" i="1" u="sng" dirty="0">
                <a:solidFill>
                  <a:prstClr val="black"/>
                </a:solidFill>
                <a:sym typeface="WP MathA"/>
              </a:rPr>
              <a:t>und</a:t>
            </a:r>
          </a:p>
          <a:p>
            <a:pPr>
              <a:spcBef>
                <a:spcPts val="400"/>
              </a:spcBef>
              <a:tabLst>
                <a:tab pos="747713" algn="l"/>
                <a:tab pos="1090613" algn="l"/>
                <a:tab pos="1774825" algn="l"/>
                <a:tab pos="2455863" algn="l"/>
                <a:tab pos="2743200" algn="l"/>
                <a:tab pos="3084513" algn="l"/>
                <a:tab pos="3714750" algn="l"/>
                <a:tab pos="4057650" algn="l"/>
                <a:tab pos="4572000" algn="l"/>
                <a:tab pos="5997575" algn="l"/>
                <a:tab pos="6743700" algn="l"/>
              </a:tabLst>
            </a:pPr>
            <a:r>
              <a:rPr lang="de-DE" dirty="0"/>
              <a:t>			{</a:t>
            </a:r>
            <a:r>
              <a:rPr lang="de-DE" dirty="0">
                <a:solidFill>
                  <a:srgbClr val="0070C0"/>
                </a:solidFill>
              </a:rPr>
              <a:t>Katze</a:t>
            </a:r>
            <a:r>
              <a:rPr lang="de-DE" dirty="0"/>
              <a:t>,</a:t>
            </a:r>
            <a:r>
              <a:rPr lang="de-DE" dirty="0">
                <a:solidFill>
                  <a:srgbClr val="0070C0"/>
                </a:solidFill>
              </a:rPr>
              <a:t> Hund</a:t>
            </a:r>
            <a:r>
              <a:rPr lang="de-DE" dirty="0"/>
              <a:t>}</a:t>
            </a:r>
            <a:r>
              <a:rPr lang="de-DE" dirty="0">
                <a:solidFill>
                  <a:srgbClr val="0070C0"/>
                </a:solidFill>
              </a:rPr>
              <a:t> 	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	</a:t>
            </a:r>
            <a:r>
              <a:rPr lang="de-DE" dirty="0"/>
              <a:t>{</a:t>
            </a:r>
            <a:r>
              <a:rPr lang="de-DE" dirty="0">
                <a:solidFill>
                  <a:srgbClr val="00B050"/>
                </a:solidFill>
              </a:rPr>
              <a:t>Hund</a:t>
            </a:r>
            <a:r>
              <a:rPr lang="de-DE" dirty="0"/>
              <a:t>, </a:t>
            </a:r>
            <a:r>
              <a:rPr lang="de-DE" dirty="0">
                <a:solidFill>
                  <a:srgbClr val="00B050"/>
                </a:solidFill>
              </a:rPr>
              <a:t>Katze</a:t>
            </a:r>
            <a:r>
              <a:rPr lang="de-DE" dirty="0"/>
              <a:t>}</a:t>
            </a:r>
            <a:r>
              <a:rPr lang="de-DE" dirty="0">
                <a:solidFill>
                  <a:srgbClr val="00B050"/>
                </a:solidFill>
              </a:rPr>
              <a:t>		</a:t>
            </a:r>
            <a:r>
              <a:rPr lang="de-DE" dirty="0">
                <a:solidFill>
                  <a:srgbClr val="0070C0"/>
                </a:solidFill>
              </a:rPr>
              <a:t>B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 </a:t>
            </a:r>
            <a:r>
              <a:rPr lang="en-US" dirty="0">
                <a:solidFill>
                  <a:srgbClr val="00B050"/>
                </a:solidFill>
                <a:sym typeface="WP MathA"/>
              </a:rPr>
              <a:t>A </a:t>
            </a:r>
            <a:r>
              <a:rPr lang="en-US" sz="2200" dirty="0">
                <a:solidFill>
                  <a:prstClr val="black"/>
                </a:solidFill>
                <a:sym typeface="WP MathA"/>
              </a:rPr>
              <a:t>	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04112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/>
              <a:t>II. Äquivalenz und Synonymie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 defTabSz="360000">
              <a:spcBef>
                <a:spcPct val="20000"/>
              </a:spcBef>
              <a:tabLst>
                <a:tab pos="690563" algn="l"/>
                <a:tab pos="1147763" algn="l"/>
              </a:tabLst>
            </a:pPr>
            <a:r>
              <a:rPr lang="en-US" dirty="0">
                <a:solidFill>
                  <a:prstClr val="black"/>
                </a:solidFill>
              </a:rPr>
              <a:t>Wenn </a:t>
            </a:r>
            <a:r>
              <a:rPr lang="en-US" dirty="0" err="1">
                <a:solidFill>
                  <a:prstClr val="black"/>
                </a:solidFill>
              </a:rPr>
              <a:t>zwei</a:t>
            </a:r>
            <a:r>
              <a:rPr lang="en-US" dirty="0">
                <a:solidFill>
                  <a:prstClr val="black"/>
                </a:solidFill>
              </a:rPr>
              <a:t> Aussagen </a:t>
            </a:r>
            <a:r>
              <a:rPr lang="en-US" dirty="0" err="1">
                <a:solidFill>
                  <a:srgbClr val="FF0000"/>
                </a:solidFill>
              </a:rPr>
              <a:t>äquivalent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sagt</a:t>
            </a:r>
            <a:r>
              <a:rPr lang="en-US" dirty="0">
                <a:solidFill>
                  <a:prstClr val="black"/>
                </a:solidFill>
              </a:rPr>
              <a:t> man </a:t>
            </a:r>
            <a:r>
              <a:rPr lang="en-US" dirty="0" err="1">
                <a:solidFill>
                  <a:prstClr val="black"/>
                </a:solidFill>
              </a:rPr>
              <a:t>auch</a:t>
            </a:r>
            <a:r>
              <a:rPr lang="en-US" dirty="0">
                <a:solidFill>
                  <a:prstClr val="black"/>
                </a:solidFill>
              </a:rPr>
              <a:t>: die </a:t>
            </a:r>
            <a:r>
              <a:rPr lang="en-US" dirty="0" err="1">
                <a:solidFill>
                  <a:prstClr val="black"/>
                </a:solidFill>
              </a:rPr>
              <a:t>beiden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Aussagen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gleichbedeutend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oder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>synonym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pPr defTabSz="360000">
              <a:spcBef>
                <a:spcPct val="20000"/>
              </a:spcBef>
              <a:tabLst>
                <a:tab pos="690563" algn="l"/>
                <a:tab pos="1147763" algn="l"/>
              </a:tabLst>
            </a:pPr>
            <a:endParaRPr lang="en-US" sz="2200" dirty="0">
              <a:solidFill>
                <a:prstClr val="black"/>
              </a:solidFill>
            </a:endParaRPr>
          </a:p>
          <a:p>
            <a:pPr defTabSz="360000">
              <a:spcBef>
                <a:spcPct val="20000"/>
              </a:spcBef>
              <a:tabLst>
                <a:tab pos="690563" algn="l"/>
                <a:tab pos="1147763" algn="l"/>
              </a:tabLst>
            </a:pPr>
            <a:endParaRPr lang="en-US" sz="2200" dirty="0">
              <a:solidFill>
                <a:prstClr val="black"/>
              </a:solidFill>
            </a:endParaRPr>
          </a:p>
          <a:p>
            <a:pPr defTabSz="360000">
              <a:spcBef>
                <a:spcPct val="20000"/>
              </a:spcBef>
              <a:tabLst>
                <a:tab pos="690563" algn="l"/>
                <a:tab pos="1147763" algn="l"/>
              </a:tabLst>
            </a:pPr>
            <a:endParaRPr lang="en-US" sz="2200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>
                <a:tab pos="690563" algn="l"/>
                <a:tab pos="1147763" algn="l"/>
              </a:tabLst>
            </a:pPr>
            <a:endParaRPr lang="en-US" i="1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>
                <a:tab pos="690563" algn="l"/>
                <a:tab pos="1147763" algn="l"/>
              </a:tabLst>
            </a:pPr>
            <a:r>
              <a:rPr lang="en-US" i="1" dirty="0" err="1">
                <a:solidFill>
                  <a:prstClr val="black"/>
                </a:solidFill>
              </a:rPr>
              <a:t>Beispiele</a:t>
            </a:r>
            <a:r>
              <a:rPr lang="en-US" dirty="0">
                <a:solidFill>
                  <a:prstClr val="black"/>
                </a:solidFill>
              </a:rPr>
              <a:t>: Die </a:t>
            </a:r>
            <a:r>
              <a:rPr lang="en-US" dirty="0" err="1">
                <a:solidFill>
                  <a:prstClr val="black"/>
                </a:solidFill>
              </a:rPr>
              <a:t>Aussagen</a:t>
            </a:r>
            <a:r>
              <a:rPr lang="en-US" dirty="0">
                <a:solidFill>
                  <a:prstClr val="black"/>
                </a:solidFill>
              </a:rPr>
              <a:t> in a. und b.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>synonym</a:t>
            </a:r>
            <a:r>
              <a:rPr lang="en-US" dirty="0">
                <a:solidFill>
                  <a:prstClr val="black"/>
                </a:solidFill>
              </a:rPr>
              <a:t>:</a:t>
            </a:r>
          </a:p>
          <a:p>
            <a:pPr>
              <a:spcBef>
                <a:spcPts val="1200"/>
              </a:spcBef>
              <a:tabLst>
                <a:tab pos="690563" algn="l"/>
                <a:tab pos="1147763" algn="l"/>
              </a:tabLst>
            </a:pPr>
            <a:r>
              <a:rPr lang="en-US" dirty="0">
                <a:solidFill>
                  <a:prstClr val="black"/>
                </a:solidFill>
              </a:rPr>
              <a:t>(1)	</a:t>
            </a:r>
            <a:r>
              <a:rPr lang="en-US" dirty="0"/>
              <a:t>a.	Maria </a:t>
            </a:r>
            <a:r>
              <a:rPr lang="en-US" dirty="0" err="1"/>
              <a:t>schrieb</a:t>
            </a:r>
            <a:r>
              <a:rPr lang="en-US" dirty="0"/>
              <a:t> </a:t>
            </a:r>
            <a:r>
              <a:rPr lang="de-DE" dirty="0"/>
              <a:t>das Buch. </a:t>
            </a:r>
          </a:p>
          <a:p>
            <a:pPr>
              <a:spcBef>
                <a:spcPts val="0"/>
              </a:spcBef>
              <a:tabLst>
                <a:tab pos="690563" algn="l"/>
                <a:tab pos="1147763" algn="l"/>
              </a:tabLst>
            </a:pPr>
            <a:r>
              <a:rPr lang="en-US" dirty="0"/>
              <a:t>	b.	Das Buch </a:t>
            </a:r>
            <a:r>
              <a:rPr lang="en-US" dirty="0" err="1"/>
              <a:t>wurde</a:t>
            </a:r>
            <a:r>
              <a:rPr lang="en-US" dirty="0"/>
              <a:t> von Maria </a:t>
            </a:r>
            <a:r>
              <a:rPr lang="de-DE" dirty="0"/>
              <a:t>geschrieben.</a:t>
            </a:r>
          </a:p>
          <a:p>
            <a:pPr>
              <a:spcBef>
                <a:spcPts val="1200"/>
              </a:spcBef>
              <a:tabLst>
                <a:tab pos="690563" algn="l"/>
                <a:tab pos="1147763" algn="l"/>
              </a:tabLst>
            </a:pPr>
            <a:r>
              <a:rPr lang="en-US" dirty="0">
                <a:solidFill>
                  <a:prstClr val="black"/>
                </a:solidFill>
              </a:rPr>
              <a:t>(2)	</a:t>
            </a:r>
            <a:r>
              <a:rPr lang="en-US" dirty="0"/>
              <a:t>a.	Keiner hat die </a:t>
            </a:r>
            <a:r>
              <a:rPr lang="en-US" dirty="0" err="1"/>
              <a:t>Antwort</a:t>
            </a:r>
            <a:r>
              <a:rPr lang="en-US" dirty="0"/>
              <a:t> nicht </a:t>
            </a:r>
            <a:r>
              <a:rPr lang="en-US" dirty="0" err="1"/>
              <a:t>gewusst</a:t>
            </a:r>
            <a:r>
              <a:rPr lang="en-US" dirty="0"/>
              <a:t>.</a:t>
            </a:r>
            <a:endParaRPr lang="de-DE" dirty="0"/>
          </a:p>
          <a:p>
            <a:pPr>
              <a:spcBef>
                <a:spcPts val="0"/>
              </a:spcBef>
              <a:tabLst>
                <a:tab pos="690563" algn="l"/>
                <a:tab pos="1147763" algn="l"/>
              </a:tabLst>
            </a:pPr>
            <a:r>
              <a:rPr lang="en-US" dirty="0"/>
              <a:t>	b.	Alle </a:t>
            </a:r>
            <a:r>
              <a:rPr lang="en-US" dirty="0" err="1"/>
              <a:t>haben</a:t>
            </a:r>
            <a:r>
              <a:rPr lang="en-US" dirty="0"/>
              <a:t> die </a:t>
            </a:r>
            <a:r>
              <a:rPr lang="en-US" dirty="0" err="1"/>
              <a:t>Antwort</a:t>
            </a:r>
            <a:r>
              <a:rPr lang="en-US" dirty="0"/>
              <a:t> </a:t>
            </a:r>
            <a:r>
              <a:rPr lang="en-US" dirty="0" err="1"/>
              <a:t>gewusst</a:t>
            </a:r>
            <a:r>
              <a:rPr lang="en-US" dirty="0"/>
              <a:t>. </a:t>
            </a:r>
          </a:p>
          <a:p>
            <a:pPr>
              <a:spcBef>
                <a:spcPts val="1200"/>
              </a:spcBef>
              <a:tabLst>
                <a:tab pos="690563" algn="l"/>
                <a:tab pos="1147763" algn="l"/>
              </a:tabLst>
            </a:pPr>
            <a:r>
              <a:rPr lang="en-US" dirty="0"/>
              <a:t>(3)	a.	Ein </a:t>
            </a:r>
            <a:r>
              <a:rPr lang="en-US" dirty="0" err="1"/>
              <a:t>Junggeselle</a:t>
            </a:r>
            <a:r>
              <a:rPr lang="en-US" dirty="0"/>
              <a:t> </a:t>
            </a:r>
            <a:r>
              <a:rPr lang="en-US" dirty="0" err="1"/>
              <a:t>kaufte</a:t>
            </a:r>
            <a:r>
              <a:rPr lang="en-US" dirty="0"/>
              <a:t> die </a:t>
            </a:r>
            <a:r>
              <a:rPr lang="en-US" dirty="0" err="1"/>
              <a:t>Geige</a:t>
            </a:r>
            <a:r>
              <a:rPr lang="en-US" dirty="0"/>
              <a:t>.</a:t>
            </a:r>
          </a:p>
          <a:p>
            <a:pPr>
              <a:spcBef>
                <a:spcPts val="0"/>
              </a:spcBef>
              <a:tabLst>
                <a:tab pos="690563" algn="l"/>
                <a:tab pos="1147763" algn="l"/>
              </a:tabLst>
            </a:pPr>
            <a:r>
              <a:rPr lang="en-US" dirty="0"/>
              <a:t>	b.	Ein </a:t>
            </a:r>
            <a:r>
              <a:rPr lang="en-US" dirty="0" err="1"/>
              <a:t>unverheirateter</a:t>
            </a:r>
            <a:r>
              <a:rPr lang="en-US" dirty="0"/>
              <a:t> Mann </a:t>
            </a:r>
            <a:r>
              <a:rPr lang="en-US" dirty="0" err="1"/>
              <a:t>erstand</a:t>
            </a:r>
            <a:r>
              <a:rPr lang="en-US" dirty="0"/>
              <a:t> die Violine. </a:t>
            </a:r>
            <a:endParaRPr lang="de-DE" dirty="0"/>
          </a:p>
          <a:p>
            <a:pPr>
              <a:spcBef>
                <a:spcPts val="1200"/>
              </a:spcBef>
              <a:tabLst>
                <a:tab pos="690563" algn="l"/>
                <a:tab pos="1147763" algn="l"/>
              </a:tabLst>
            </a:pPr>
            <a:endParaRPr lang="de-DE" dirty="0"/>
          </a:p>
          <a:p>
            <a:pPr marL="342900" indent="-342900" defTabSz="360000">
              <a:spcBef>
                <a:spcPct val="20000"/>
              </a:spcBef>
              <a:tabLst>
                <a:tab pos="690563" algn="l"/>
                <a:tab pos="1147763" algn="l"/>
              </a:tabLst>
            </a:pP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11" name="Abgerundetes Rechteck 7"/>
          <p:cNvSpPr txBox="1">
            <a:spLocks/>
          </p:cNvSpPr>
          <p:nvPr/>
        </p:nvSpPr>
        <p:spPr>
          <a:xfrm>
            <a:off x="889942" y="1905000"/>
            <a:ext cx="7459980" cy="1004530"/>
          </a:xfrm>
          <a:prstGeom prst="roundRect">
            <a:avLst/>
          </a:prstGeom>
          <a:solidFill>
            <a:schemeClr val="tx2">
              <a:lumMod val="40000"/>
              <a:lumOff val="6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342900" defTabSz="898525">
              <a:tabLst>
                <a:tab pos="403225" algn="l"/>
                <a:tab pos="747713" algn="l"/>
                <a:tab pos="1090613" algn="l"/>
                <a:tab pos="2859088" algn="l"/>
                <a:tab pos="4057650" algn="l"/>
                <a:tab pos="4800600" algn="l"/>
                <a:tab pos="5829300" algn="l"/>
                <a:tab pos="6800850" algn="l"/>
              </a:tabLst>
            </a:pPr>
            <a:r>
              <a:rPr lang="en-US" sz="2200">
                <a:solidFill>
                  <a:prstClr val="black"/>
                </a:solidFill>
              </a:rPr>
              <a:t>Für alle Aussagen A und B gilt:  </a:t>
            </a:r>
          </a:p>
          <a:p>
            <a:pPr marL="628650" indent="-342900" defTabSz="898525">
              <a:spcBef>
                <a:spcPts val="600"/>
              </a:spcBef>
              <a:tabLst>
                <a:tab pos="403225" algn="l"/>
                <a:tab pos="747713" algn="l"/>
                <a:tab pos="1090613" algn="l"/>
                <a:tab pos="2859088" algn="l"/>
                <a:tab pos="4233863" algn="l"/>
                <a:tab pos="4919663" algn="l"/>
                <a:tab pos="5829300" algn="l"/>
                <a:tab pos="6800850" algn="l"/>
              </a:tabLst>
            </a:pPr>
            <a:r>
              <a:rPr lang="en-US">
                <a:solidFill>
                  <a:prstClr val="black"/>
                </a:solidFill>
              </a:rPr>
              <a:t>		 A und B sind </a:t>
            </a:r>
            <a:r>
              <a:rPr lang="en-US" b="1">
                <a:solidFill>
                  <a:schemeClr val="tx1"/>
                </a:solidFill>
              </a:rPr>
              <a:t>synonym</a:t>
            </a:r>
            <a:r>
              <a:rPr lang="en-US" b="1" i="1">
                <a:solidFill>
                  <a:prstClr val="black"/>
                </a:solidFill>
              </a:rPr>
              <a:t>  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   </a:t>
            </a:r>
            <a:r>
              <a:rPr lang="en-US">
                <a:solidFill>
                  <a:prstClr val="black"/>
                </a:solidFill>
                <a:sym typeface="WP MathA"/>
              </a:rPr>
              <a:t>A = B</a:t>
            </a:r>
          </a:p>
        </p:txBody>
      </p:sp>
    </p:spTree>
    <p:extLst>
      <p:ext uri="{BB962C8B-B14F-4D97-AF65-F5344CB8AC3E}">
        <p14:creationId xmlns:p14="http://schemas.microsoft.com/office/powerpoint/2010/main" val="2841930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/>
              <a:t>II. Synonymie als Beziehung zwischen mengen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382000" cy="5257800"/>
          </a:xfrm>
        </p:spPr>
        <p:txBody>
          <a:bodyPr/>
          <a:lstStyle/>
          <a:p>
            <a:pPr marL="342900" indent="-342900" defTabSz="360000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endParaRPr lang="en-US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en-US" b="1" dirty="0" err="1">
                <a:solidFill>
                  <a:prstClr val="black"/>
                </a:solidFill>
              </a:rPr>
              <a:t>Synonyme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Sätze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bezeichnen</a:t>
            </a:r>
            <a:r>
              <a:rPr lang="en-US" dirty="0">
                <a:solidFill>
                  <a:prstClr val="black"/>
                </a:solidFill>
              </a:rPr>
              <a:t> die </a:t>
            </a:r>
            <a:r>
              <a:rPr lang="en-US" dirty="0" err="1">
                <a:solidFill>
                  <a:prstClr val="black"/>
                </a:solidFill>
              </a:rPr>
              <a:t>selbe</a:t>
            </a:r>
            <a:r>
              <a:rPr lang="en-US" dirty="0">
                <a:solidFill>
                  <a:prstClr val="black"/>
                </a:solidFill>
              </a:rPr>
              <a:t> Menge von </a:t>
            </a:r>
            <a:r>
              <a:rPr lang="en-US" dirty="0" err="1">
                <a:solidFill>
                  <a:prstClr val="black"/>
                </a:solidFill>
              </a:rPr>
              <a:t>Situationen</a:t>
            </a:r>
            <a:r>
              <a:rPr lang="en-US" dirty="0">
                <a:solidFill>
                  <a:prstClr val="black"/>
                </a:solidFill>
              </a:rPr>
              <a:t>:</a:t>
            </a:r>
          </a:p>
          <a:p>
            <a:pPr>
              <a:spcBef>
                <a:spcPts val="1200"/>
              </a:spcBef>
              <a:tabLst>
                <a:tab pos="690563" algn="l"/>
                <a:tab pos="1147763" algn="l"/>
              </a:tabLst>
            </a:pPr>
            <a:r>
              <a:rPr lang="en-US" dirty="0"/>
              <a:t>(1)	a.	</a:t>
            </a:r>
            <a:r>
              <a:rPr lang="de-DE" dirty="0"/>
              <a:t>Peter ist größer als</a:t>
            </a:r>
            <a:r>
              <a:rPr lang="de-DE" b="1" i="1" dirty="0"/>
              <a:t> </a:t>
            </a:r>
            <a:r>
              <a:rPr lang="de-DE" dirty="0"/>
              <a:t>Maria. 	</a:t>
            </a:r>
          </a:p>
          <a:p>
            <a:pPr>
              <a:tabLst>
                <a:tab pos="690563" algn="l"/>
                <a:tab pos="1147763" algn="l"/>
              </a:tabLst>
            </a:pPr>
            <a:r>
              <a:rPr lang="de-DE" dirty="0"/>
              <a:t>		= {s|Peters Größe in s  &gt; Marias Größe in s}</a:t>
            </a:r>
          </a:p>
          <a:p>
            <a:pPr>
              <a:spcBef>
                <a:spcPts val="400"/>
              </a:spcBef>
              <a:tabLst>
                <a:tab pos="690563" algn="l"/>
                <a:tab pos="1147763" algn="l"/>
              </a:tabLst>
            </a:pPr>
            <a:r>
              <a:rPr lang="en-US" dirty="0"/>
              <a:t>	b.	</a:t>
            </a:r>
            <a:r>
              <a:rPr lang="de-DE" dirty="0"/>
              <a:t>Maria ist kleiner als Peter.</a:t>
            </a:r>
          </a:p>
          <a:p>
            <a:pPr>
              <a:spcBef>
                <a:spcPts val="0"/>
              </a:spcBef>
              <a:tabLst>
                <a:tab pos="690563" algn="l"/>
                <a:tab pos="1147763" algn="l"/>
              </a:tabLst>
            </a:pPr>
            <a:r>
              <a:rPr lang="de-DE" dirty="0"/>
              <a:t>		= {s|Marias Größe in s &lt; Peters Größe in s}</a:t>
            </a:r>
          </a:p>
          <a:p>
            <a:pPr>
              <a:spcBef>
                <a:spcPts val="1200"/>
              </a:spcBef>
              <a:tabLst>
                <a:tab pos="690563" algn="l"/>
                <a:tab pos="1147763" algn="l"/>
              </a:tabLst>
            </a:pPr>
            <a:r>
              <a:rPr lang="de-DE" dirty="0"/>
              <a:t>(2)	Peter ist größer als</a:t>
            </a:r>
            <a:r>
              <a:rPr lang="de-DE" b="1" i="1" dirty="0"/>
              <a:t> </a:t>
            </a:r>
            <a:r>
              <a:rPr lang="de-DE" dirty="0"/>
              <a:t>Maria. = Maria ist kleiner als Peter.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endParaRPr lang="de-DE" dirty="0">
              <a:sym typeface="WP IconicSymbolsA" panose="05010101010101010101" pitchFamily="2" charset="2"/>
            </a:endParaRP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de-DE" dirty="0">
                <a:sym typeface="WP IconicSymbolsA" panose="05010101010101010101" pitchFamily="2" charset="2"/>
              </a:rPr>
              <a:t>S</a:t>
            </a:r>
            <a:r>
              <a:rPr lang="de-DE" dirty="0"/>
              <a:t>atz (1)a und Satz (1)b sind synonym, da</a:t>
            </a:r>
          </a:p>
          <a:p>
            <a:pPr>
              <a:spcBef>
                <a:spcPts val="1000"/>
              </a:spcBef>
              <a:tabLst>
                <a:tab pos="690563" algn="l"/>
                <a:tab pos="1147763" algn="l"/>
              </a:tabLst>
            </a:pPr>
            <a:r>
              <a:rPr lang="de-DE" sz="2200" dirty="0"/>
              <a:t>	(i)	jede Situation, in der Peter größer als Maria ist, auch 			eine Situation ist, in der Maria kleiner als Peter ist, und </a:t>
            </a:r>
          </a:p>
          <a:p>
            <a:pPr>
              <a:spcBef>
                <a:spcPts val="1000"/>
              </a:spcBef>
              <a:tabLst>
                <a:tab pos="690563" algn="l"/>
                <a:tab pos="1147763" algn="l"/>
              </a:tabLst>
            </a:pPr>
            <a:r>
              <a:rPr lang="de-DE" sz="2200" dirty="0"/>
              <a:t>	(ii)	jede Situation, in der Maria kleiner als Peter ist, auch</a:t>
            </a:r>
            <a:br>
              <a:rPr lang="de-DE" sz="2200" dirty="0"/>
            </a:br>
            <a:r>
              <a:rPr lang="de-DE" sz="2200" dirty="0"/>
              <a:t>		eine Situation ist, in der Peter größer als Maria ist.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3165764" y="838200"/>
            <a:ext cx="5749636" cy="510778"/>
          </a:xfrm>
          <a:prstGeom prst="roundRect">
            <a:avLst/>
          </a:prstGeom>
          <a:solidFill>
            <a:schemeClr val="tx2">
              <a:lumMod val="40000"/>
              <a:lumOff val="6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342900" defTabSz="898525">
              <a:spcBef>
                <a:spcPts val="600"/>
              </a:spcBef>
              <a:tabLst>
                <a:tab pos="403225" algn="l"/>
                <a:tab pos="747713" algn="l"/>
                <a:tab pos="1090613" algn="l"/>
                <a:tab pos="2859088" algn="l"/>
                <a:tab pos="4233863" algn="l"/>
                <a:tab pos="4919663" algn="l"/>
                <a:tab pos="5829300" algn="l"/>
                <a:tab pos="6800850" algn="l"/>
              </a:tabLst>
            </a:pPr>
            <a:r>
              <a:rPr lang="en-US">
                <a:solidFill>
                  <a:prstClr val="black"/>
                </a:solidFill>
              </a:rPr>
              <a:t>	   A und B sind </a:t>
            </a:r>
            <a:r>
              <a:rPr lang="en-US" b="1">
                <a:solidFill>
                  <a:schemeClr val="tx1"/>
                </a:solidFill>
              </a:rPr>
              <a:t>synonym</a:t>
            </a:r>
            <a:r>
              <a:rPr lang="en-US" b="1" i="1">
                <a:solidFill>
                  <a:prstClr val="black"/>
                </a:solidFill>
              </a:rPr>
              <a:t>  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</a:t>
            </a:r>
            <a:r>
              <a:rPr lang="en-US">
                <a:solidFill>
                  <a:prstClr val="black"/>
                </a:solidFill>
                <a:sym typeface="WP MathA"/>
              </a:rPr>
              <a:t>A = B</a:t>
            </a:r>
          </a:p>
        </p:txBody>
      </p:sp>
    </p:spTree>
    <p:extLst>
      <p:ext uri="{BB962C8B-B14F-4D97-AF65-F5344CB8AC3E}">
        <p14:creationId xmlns:p14="http://schemas.microsoft.com/office/powerpoint/2010/main" val="11028292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III. Kompatibilität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/>
          <a:lstStyle/>
          <a:p>
            <a:pPr marL="342900" indent="-342900" defTabSz="360000">
              <a:spcBef>
                <a:spcPts val="0"/>
              </a:spcBef>
              <a:tabLst>
                <a:tab pos="457200" algn="l"/>
                <a:tab pos="747713" algn="l"/>
                <a:tab pos="1317625" algn="l"/>
              </a:tabLst>
            </a:pPr>
            <a:endParaRPr lang="de-DE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>
                <a:tab pos="457200" algn="l"/>
                <a:tab pos="747713" algn="l"/>
                <a:tab pos="1317625" algn="l"/>
              </a:tabLst>
            </a:pPr>
            <a:endParaRPr lang="de-DE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>
                <a:tab pos="457200" algn="l"/>
                <a:tab pos="747713" algn="l"/>
                <a:tab pos="1317625" algn="l"/>
              </a:tabLst>
            </a:pPr>
            <a:endParaRPr lang="de-DE" dirty="0">
              <a:solidFill>
                <a:prstClr val="black"/>
              </a:solidFill>
            </a:endParaRP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317625" algn="l"/>
              </a:tabLst>
            </a:pPr>
            <a:r>
              <a:rPr lang="en-US" i="1" dirty="0" err="1"/>
              <a:t>Beispiele</a:t>
            </a:r>
            <a:r>
              <a:rPr lang="en-US" i="1" dirty="0"/>
              <a:t>:</a:t>
            </a:r>
            <a:r>
              <a:rPr lang="en-US" dirty="0"/>
              <a:t> </a:t>
            </a:r>
            <a:r>
              <a:rPr lang="en-US" dirty="0">
                <a:solidFill>
                  <a:prstClr val="black"/>
                </a:solidFill>
              </a:rPr>
              <a:t>Die </a:t>
            </a:r>
            <a:r>
              <a:rPr lang="en-US" dirty="0" err="1">
                <a:solidFill>
                  <a:prstClr val="black"/>
                </a:solidFill>
              </a:rPr>
              <a:t>Sätze</a:t>
            </a:r>
            <a:r>
              <a:rPr lang="en-US" dirty="0">
                <a:solidFill>
                  <a:prstClr val="black"/>
                </a:solidFill>
              </a:rPr>
              <a:t> in a. und b.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miteinander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kompatibel</a:t>
            </a:r>
            <a:r>
              <a:rPr lang="en-US" dirty="0">
                <a:solidFill>
                  <a:prstClr val="black"/>
                </a:solidFill>
              </a:rPr>
              <a:t>: 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317625" algn="l"/>
              </a:tabLst>
            </a:pPr>
            <a:r>
              <a:rPr lang="en-US" dirty="0"/>
              <a:t>(1)		a.	Maria </a:t>
            </a:r>
            <a:r>
              <a:rPr lang="en-US" dirty="0" err="1"/>
              <a:t>schreibt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Buch </a:t>
            </a:r>
            <a:r>
              <a:rPr lang="en-US" dirty="0" err="1"/>
              <a:t>über</a:t>
            </a:r>
            <a:r>
              <a:rPr lang="en-US" dirty="0"/>
              <a:t> </a:t>
            </a:r>
            <a:r>
              <a:rPr lang="en-US" dirty="0" err="1"/>
              <a:t>Quantenphysik</a:t>
            </a:r>
            <a:r>
              <a:rPr lang="en-US" dirty="0"/>
              <a:t>.</a:t>
            </a:r>
          </a:p>
          <a:p>
            <a:pPr>
              <a:tabLst>
                <a:tab pos="457200" algn="l"/>
                <a:tab pos="747713" algn="l"/>
                <a:tab pos="1317625" algn="l"/>
              </a:tabLst>
            </a:pPr>
            <a:r>
              <a:rPr lang="en-US" dirty="0"/>
              <a:t>		b. 	Es </a:t>
            </a:r>
            <a:r>
              <a:rPr lang="en-US" dirty="0" err="1"/>
              <a:t>schneit</a:t>
            </a:r>
            <a:r>
              <a:rPr lang="en-US" dirty="0"/>
              <a:t> in Athen. </a:t>
            </a:r>
            <a:endParaRPr lang="de-DE" dirty="0"/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317625" algn="l"/>
              </a:tabLst>
            </a:pPr>
            <a:r>
              <a:rPr lang="en-US" dirty="0"/>
              <a:t>(2)		a.	Peter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älter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Maria. </a:t>
            </a:r>
          </a:p>
          <a:p>
            <a:pPr>
              <a:tabLst>
                <a:tab pos="457200" algn="l"/>
                <a:tab pos="747713" algn="l"/>
                <a:tab pos="1317625" algn="l"/>
              </a:tabLst>
            </a:pPr>
            <a:r>
              <a:rPr lang="en-US" dirty="0"/>
              <a:t> 		b. 	Maria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intelligenter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Peter. 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317625" algn="l"/>
              </a:tabLst>
            </a:pPr>
            <a:r>
              <a:rPr lang="en-US" dirty="0"/>
              <a:t>(3)		a.	Der Mond </a:t>
            </a:r>
            <a:r>
              <a:rPr lang="en-US" dirty="0" err="1"/>
              <a:t>besteht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Käse</a:t>
            </a:r>
            <a:r>
              <a:rPr lang="en-US" dirty="0"/>
              <a:t>. </a:t>
            </a:r>
          </a:p>
          <a:p>
            <a:pPr>
              <a:tabLst>
                <a:tab pos="457200" algn="l"/>
                <a:tab pos="747713" algn="l"/>
                <a:tab pos="1317625" algn="l"/>
              </a:tabLst>
            </a:pPr>
            <a:r>
              <a:rPr lang="en-US" dirty="0"/>
              <a:t> 		b. 	Die </a:t>
            </a:r>
            <a:r>
              <a:rPr lang="en-US" dirty="0" err="1"/>
              <a:t>Erde</a:t>
            </a:r>
            <a:r>
              <a:rPr lang="en-US" dirty="0"/>
              <a:t>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flach</a:t>
            </a:r>
            <a:r>
              <a:rPr lang="en-US" dirty="0"/>
              <a:t>. 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317625" algn="l"/>
              </a:tabLst>
            </a:pPr>
            <a:r>
              <a:rPr lang="en-US" b="1" dirty="0"/>
              <a:t>Achtung!</a:t>
            </a:r>
            <a:r>
              <a:rPr lang="en-US" dirty="0"/>
              <a:t> Die </a:t>
            </a:r>
            <a:r>
              <a:rPr lang="en-US" dirty="0" err="1"/>
              <a:t>Aussagen</a:t>
            </a:r>
            <a:r>
              <a:rPr lang="en-US" dirty="0"/>
              <a:t> in (3) </a:t>
            </a:r>
            <a:r>
              <a:rPr lang="en-US" b="1" dirty="0" err="1"/>
              <a:t>können</a:t>
            </a:r>
            <a:r>
              <a:rPr lang="en-US" dirty="0"/>
              <a:t> in </a:t>
            </a:r>
            <a:r>
              <a:rPr lang="en-US" dirty="0" err="1"/>
              <a:t>einer</a:t>
            </a:r>
            <a:r>
              <a:rPr lang="en-US" dirty="0"/>
              <a:t> </a:t>
            </a:r>
            <a:r>
              <a:rPr lang="en-US" dirty="0" err="1"/>
              <a:t>fiktionalen</a:t>
            </a:r>
            <a:r>
              <a:rPr lang="en-US" dirty="0"/>
              <a:t> Welt </a:t>
            </a:r>
            <a:r>
              <a:rPr lang="en-US" dirty="0" err="1"/>
              <a:t>auch</a:t>
            </a:r>
            <a:r>
              <a:rPr lang="en-US" dirty="0"/>
              <a:t> </a:t>
            </a:r>
            <a:r>
              <a:rPr lang="en-US" dirty="0" err="1"/>
              <a:t>wahr</a:t>
            </a:r>
            <a:r>
              <a:rPr lang="en-US" dirty="0"/>
              <a:t> sein.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6" name="Abgerundetes Rechteck 7"/>
          <p:cNvSpPr txBox="1">
            <a:spLocks/>
          </p:cNvSpPr>
          <p:nvPr/>
        </p:nvSpPr>
        <p:spPr>
          <a:xfrm>
            <a:off x="457200" y="935276"/>
            <a:ext cx="6096000" cy="1350724"/>
          </a:xfrm>
          <a:prstGeom prst="roundRect">
            <a:avLst/>
          </a:prstGeom>
          <a:solidFill>
            <a:schemeClr val="bg1">
              <a:lumMod val="9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prstClr val="black"/>
                </a:solidFill>
              </a:rPr>
              <a:t>Für alle </a:t>
            </a:r>
            <a:r>
              <a:rPr lang="en-US" sz="2200" dirty="0" err="1">
                <a:solidFill>
                  <a:prstClr val="black"/>
                </a:solidFill>
              </a:rPr>
              <a:t>Aussagen</a:t>
            </a:r>
            <a:r>
              <a:rPr lang="en-US" sz="2200" dirty="0">
                <a:solidFill>
                  <a:prstClr val="black"/>
                </a:solidFill>
              </a:rPr>
              <a:t> A und B gilt:</a:t>
            </a:r>
            <a:endParaRPr lang="en-US" sz="2200" b="1" i="1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		A </a:t>
            </a:r>
            <a:r>
              <a:rPr lang="en-US" dirty="0" err="1">
                <a:solidFill>
                  <a:prstClr val="black"/>
                </a:solidFill>
              </a:rPr>
              <a:t>ist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kompatibel</a:t>
            </a:r>
            <a:r>
              <a:rPr lang="en-US" b="1" i="1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mit</a:t>
            </a:r>
            <a:r>
              <a:rPr lang="en-US" dirty="0">
                <a:solidFill>
                  <a:prstClr val="black"/>
                </a:solidFill>
              </a:rPr>
              <a:t> B</a:t>
            </a:r>
            <a:r>
              <a:rPr lang="en-US" b="1" i="1" dirty="0">
                <a:solidFill>
                  <a:prstClr val="black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</a:t>
            </a:r>
            <a:r>
              <a:rPr lang="de-DE" i="1" baseline="-25000" dirty="0">
                <a:solidFill>
                  <a:schemeClr val="tx1"/>
                </a:solidFill>
              </a:rPr>
              <a:t>  </a:t>
            </a:r>
          </a:p>
          <a:p>
            <a:r>
              <a:rPr lang="de-DE" i="1" baseline="-25000" dirty="0">
                <a:solidFill>
                  <a:schemeClr val="tx1"/>
                </a:solidFill>
              </a:rPr>
              <a:t>		</a:t>
            </a:r>
            <a:r>
              <a:rPr lang="en-US" dirty="0">
                <a:solidFill>
                  <a:prstClr val="black"/>
                </a:solidFill>
              </a:rPr>
              <a:t>A und B </a:t>
            </a:r>
            <a:r>
              <a:rPr lang="en-US" dirty="0" err="1">
                <a:solidFill>
                  <a:prstClr val="black"/>
                </a:solidFill>
              </a:rPr>
              <a:t>können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gleichzeitig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wahr</a:t>
            </a:r>
            <a:r>
              <a:rPr lang="en-US" dirty="0">
                <a:solidFill>
                  <a:prstClr val="black"/>
                </a:solidFill>
              </a:rPr>
              <a:t> sein.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3463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"/>
          </a:xfrm>
        </p:spPr>
        <p:txBody>
          <a:bodyPr/>
          <a:lstStyle/>
          <a:p>
            <a:r>
              <a:rPr lang="en-US"/>
              <a:t>III. Kompatibilität als Beziehung zwischen mengen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 marL="342900" indent="-342900" defTabSz="360000"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317625" algn="l"/>
              </a:tabLst>
            </a:pPr>
            <a:r>
              <a:rPr lang="de-DE" dirty="0">
                <a:solidFill>
                  <a:prstClr val="black"/>
                </a:solidFill>
              </a:rPr>
              <a:t>Zwei Sätze A und B sind </a:t>
            </a:r>
            <a:r>
              <a:rPr lang="de-DE" b="1" dirty="0">
                <a:solidFill>
                  <a:prstClr val="black"/>
                </a:solidFill>
              </a:rPr>
              <a:t>kompatibel</a:t>
            </a:r>
            <a:r>
              <a:rPr lang="de-DE" dirty="0">
                <a:solidFill>
                  <a:prstClr val="black"/>
                </a:solidFill>
              </a:rPr>
              <a:t>, wenn es mindestens eine </a:t>
            </a:r>
            <a:r>
              <a:rPr lang="de-DE" dirty="0">
                <a:solidFill>
                  <a:srgbClr val="0070C0"/>
                </a:solidFill>
              </a:rPr>
              <a:t>Situation</a:t>
            </a:r>
            <a:r>
              <a:rPr lang="de-DE" dirty="0">
                <a:solidFill>
                  <a:prstClr val="black"/>
                </a:solidFill>
              </a:rPr>
              <a:t> gibt, die sowohl in A als auch in B enthalten ist. </a:t>
            </a:r>
            <a:endParaRPr lang="en-US" dirty="0"/>
          </a:p>
          <a:p>
            <a:pPr>
              <a:spcBef>
                <a:spcPts val="2000"/>
              </a:spcBef>
              <a:tabLst>
                <a:tab pos="457200" algn="l"/>
                <a:tab pos="747713" algn="l"/>
                <a:tab pos="1317625" algn="l"/>
              </a:tabLst>
            </a:pPr>
            <a:r>
              <a:rPr lang="en-US" i="1" dirty="0" err="1"/>
              <a:t>Beispiel</a:t>
            </a:r>
            <a:r>
              <a:rPr lang="en-US" i="1" dirty="0"/>
              <a:t>:</a:t>
            </a:r>
            <a:r>
              <a:rPr lang="en-US" dirty="0"/>
              <a:t> 				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317625" algn="l"/>
              </a:tabLst>
            </a:pPr>
            <a:r>
              <a:rPr lang="en-US" dirty="0"/>
              <a:t>(1)		Maria </a:t>
            </a:r>
            <a:r>
              <a:rPr lang="en-US" dirty="0" err="1"/>
              <a:t>liest</a:t>
            </a:r>
            <a:r>
              <a:rPr lang="en-US" dirty="0"/>
              <a:t> </a:t>
            </a:r>
            <a:r>
              <a:rPr lang="en-US" dirty="0" err="1"/>
              <a:t>ein</a:t>
            </a:r>
            <a:r>
              <a:rPr lang="en-US" dirty="0"/>
              <a:t> Buch </a:t>
            </a:r>
            <a:r>
              <a:rPr lang="en-US" dirty="0" err="1"/>
              <a:t>über</a:t>
            </a:r>
            <a:r>
              <a:rPr lang="en-US" dirty="0"/>
              <a:t> </a:t>
            </a:r>
            <a:r>
              <a:rPr lang="en-US" dirty="0" err="1"/>
              <a:t>Bienen</a:t>
            </a:r>
            <a:r>
              <a:rPr lang="en-US" dirty="0"/>
              <a:t>.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317625" algn="l"/>
              </a:tabLst>
            </a:pPr>
            <a:r>
              <a:rPr lang="en-US" dirty="0"/>
              <a:t>(2)		Es </a:t>
            </a:r>
            <a:r>
              <a:rPr lang="en-US" dirty="0" err="1"/>
              <a:t>regnet</a:t>
            </a:r>
            <a:r>
              <a:rPr lang="en-US" dirty="0"/>
              <a:t> in der Sahara. 	</a:t>
            </a:r>
            <a:endParaRPr lang="de-DE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317625" algn="l"/>
              </a:tabLst>
            </a:pPr>
            <a:endParaRPr lang="en-US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317625" algn="l"/>
              </a:tabLst>
            </a:pPr>
            <a:r>
              <a:rPr lang="en-US" dirty="0"/>
              <a:t>Es </a:t>
            </a:r>
            <a:r>
              <a:rPr lang="en-US" dirty="0" err="1"/>
              <a:t>gibt</a:t>
            </a:r>
            <a:r>
              <a:rPr lang="en-US" dirty="0"/>
              <a:t> </a:t>
            </a:r>
            <a:r>
              <a:rPr lang="en-US" dirty="0" err="1"/>
              <a:t>mindestens</a:t>
            </a:r>
            <a:r>
              <a:rPr lang="en-US" dirty="0"/>
              <a:t> </a:t>
            </a:r>
            <a:r>
              <a:rPr lang="en-US" dirty="0" err="1"/>
              <a:t>eine</a:t>
            </a:r>
            <a:r>
              <a:rPr lang="en-US" dirty="0"/>
              <a:t> </a:t>
            </a:r>
            <a:r>
              <a:rPr lang="en-US" dirty="0" err="1"/>
              <a:t>Situtation</a:t>
            </a:r>
            <a:r>
              <a:rPr lang="en-US" dirty="0"/>
              <a:t> s </a:t>
            </a:r>
            <a:r>
              <a:rPr lang="nb-NO" dirty="0"/>
              <a:t>–</a:t>
            </a:r>
            <a:r>
              <a:rPr lang="en-US" dirty="0"/>
              <a:t> </a:t>
            </a:r>
            <a:r>
              <a:rPr lang="en-US" dirty="0" err="1"/>
              <a:t>nämlich</a:t>
            </a:r>
            <a:r>
              <a:rPr lang="en-US" dirty="0"/>
              <a:t> s</a:t>
            </a:r>
            <a:r>
              <a:rPr lang="en-US" baseline="-25000" dirty="0"/>
              <a:t>19</a:t>
            </a:r>
            <a:r>
              <a:rPr lang="en-US" dirty="0"/>
              <a:t> </a:t>
            </a:r>
            <a:r>
              <a:rPr lang="nb-NO" dirty="0"/>
              <a:t>–</a:t>
            </a:r>
            <a:r>
              <a:rPr lang="en-US" dirty="0"/>
              <a:t> </a:t>
            </a:r>
            <a:r>
              <a:rPr lang="en-US" dirty="0" err="1"/>
              <a:t>sodaß</a:t>
            </a:r>
            <a:r>
              <a:rPr lang="en-US" dirty="0"/>
              <a:t> gilt:</a:t>
            </a:r>
            <a:br>
              <a:rPr lang="en-US" dirty="0"/>
            </a:br>
            <a:r>
              <a:rPr lang="en-US" dirty="0"/>
              <a:t>		s  (1) und s  (2)</a:t>
            </a:r>
            <a:endParaRPr lang="en-US" sz="2000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317625" algn="l"/>
              </a:tabLst>
            </a:pPr>
            <a:r>
              <a:rPr lang="en-US" dirty="0"/>
              <a:t>Die </a:t>
            </a:r>
            <a:r>
              <a:rPr lang="en-US" dirty="0" err="1"/>
              <a:t>Sätze</a:t>
            </a:r>
            <a:r>
              <a:rPr lang="en-US" dirty="0"/>
              <a:t> (1) und (2) </a:t>
            </a:r>
            <a:r>
              <a:rPr lang="en-US" dirty="0" err="1"/>
              <a:t>können</a:t>
            </a:r>
            <a:r>
              <a:rPr lang="en-US" dirty="0"/>
              <a:t> also </a:t>
            </a:r>
            <a:r>
              <a:rPr lang="en-US" dirty="0" err="1"/>
              <a:t>gleichzeitig</a:t>
            </a:r>
            <a:r>
              <a:rPr lang="en-US" dirty="0"/>
              <a:t> </a:t>
            </a:r>
            <a:r>
              <a:rPr lang="en-US" dirty="0" err="1">
                <a:solidFill>
                  <a:srgbClr val="0DA31F"/>
                </a:solidFill>
              </a:rPr>
              <a:t>wahr</a:t>
            </a:r>
            <a:r>
              <a:rPr lang="en-US" dirty="0"/>
              <a:t> sein.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317625" algn="l"/>
              </a:tabLst>
            </a:pPr>
            <a:r>
              <a:rPr lang="en-US" dirty="0">
                <a:sym typeface="WP IconicSymbolsA" panose="05010101010101010101" pitchFamily="2" charset="2"/>
              </a:rPr>
              <a:t>		 </a:t>
            </a:r>
            <a:r>
              <a:rPr lang="en-US" dirty="0"/>
              <a:t>Satz (1) </a:t>
            </a:r>
            <a:r>
              <a:rPr lang="en-US" dirty="0" err="1"/>
              <a:t>ist</a:t>
            </a:r>
            <a:r>
              <a:rPr lang="en-US" dirty="0"/>
              <a:t> </a:t>
            </a:r>
            <a:r>
              <a:rPr lang="en-US" dirty="0" err="1"/>
              <a:t>daher</a:t>
            </a:r>
            <a:r>
              <a:rPr lang="en-US" dirty="0"/>
              <a:t> </a:t>
            </a:r>
            <a:r>
              <a:rPr lang="en-US" dirty="0" err="1"/>
              <a:t>mit</a:t>
            </a:r>
            <a:r>
              <a:rPr lang="en-US" dirty="0"/>
              <a:t> Satz (2) </a:t>
            </a:r>
            <a:r>
              <a:rPr lang="en-US" b="1" dirty="0" err="1"/>
              <a:t>kompatibel</a:t>
            </a:r>
            <a:r>
              <a:rPr lang="en-US" dirty="0"/>
              <a:t>. </a:t>
            </a:r>
          </a:p>
          <a:p>
            <a:pPr>
              <a:spcBef>
                <a:spcPts val="600"/>
              </a:spcBef>
              <a:tabLst>
                <a:tab pos="457200" algn="l"/>
                <a:tab pos="747713" algn="l"/>
                <a:tab pos="1317625" algn="l"/>
              </a:tabLst>
            </a:pPr>
            <a:endParaRPr lang="en-US" sz="1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6" name="Abgerundetes Rechteck 7"/>
          <p:cNvSpPr txBox="1">
            <a:spLocks/>
          </p:cNvSpPr>
          <p:nvPr/>
        </p:nvSpPr>
        <p:spPr>
          <a:xfrm>
            <a:off x="519953" y="990600"/>
            <a:ext cx="8395447" cy="510778"/>
          </a:xfrm>
          <a:prstGeom prst="roundRect">
            <a:avLst/>
          </a:prstGeom>
          <a:solidFill>
            <a:schemeClr val="bg1">
              <a:lumMod val="9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prstClr val="black"/>
                </a:solidFill>
              </a:rPr>
              <a:t>A ist </a:t>
            </a:r>
            <a:r>
              <a:rPr lang="en-US" b="1">
                <a:solidFill>
                  <a:schemeClr val="tx1"/>
                </a:solidFill>
              </a:rPr>
              <a:t>kompatibel</a:t>
            </a:r>
            <a:r>
              <a:rPr lang="en-US" b="1" i="1">
                <a:solidFill>
                  <a:prstClr val="black"/>
                </a:solidFill>
              </a:rPr>
              <a:t> </a:t>
            </a:r>
            <a:r>
              <a:rPr lang="en-US">
                <a:solidFill>
                  <a:prstClr val="black"/>
                </a:solidFill>
              </a:rPr>
              <a:t>mit B</a:t>
            </a:r>
            <a:r>
              <a:rPr lang="en-US" b="1" i="1">
                <a:solidFill>
                  <a:prstClr val="black"/>
                </a:solidFill>
              </a:rPr>
              <a:t>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</a:t>
            </a:r>
            <a:r>
              <a:rPr lang="de-DE" i="1" baseline="-25000">
                <a:solidFill>
                  <a:schemeClr val="tx1"/>
                </a:solidFill>
              </a:rPr>
              <a:t>  </a:t>
            </a:r>
            <a:r>
              <a:rPr lang="en-US">
                <a:solidFill>
                  <a:prstClr val="black"/>
                </a:solidFill>
              </a:rPr>
              <a:t>A und B können gleichzeitig </a:t>
            </a:r>
            <a:r>
              <a:rPr lang="en-US" b="1">
                <a:solidFill>
                  <a:srgbClr val="00B050"/>
                </a:solidFill>
              </a:rPr>
              <a:t>wahr</a:t>
            </a:r>
            <a:r>
              <a:rPr lang="en-US">
                <a:solidFill>
                  <a:prstClr val="black"/>
                </a:solidFill>
              </a:rPr>
              <a:t> sein.</a:t>
            </a:r>
            <a:endParaRPr lang="de-DE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172200" y="2819400"/>
            <a:ext cx="3276600" cy="1938992"/>
            <a:chOff x="5395717" y="5248119"/>
            <a:chExt cx="2572536" cy="1330985"/>
          </a:xfrm>
        </p:grpSpPr>
        <p:graphicFrame>
          <p:nvGraphicFramePr>
            <p:cNvPr id="11" name="Diagram 10"/>
            <p:cNvGraphicFramePr/>
            <p:nvPr>
              <p:extLst>
                <p:ext uri="{D42A27DB-BD31-4B8C-83A1-F6EECF244321}">
                  <p14:modId xmlns:p14="http://schemas.microsoft.com/office/powerpoint/2010/main" val="1565532694"/>
                </p:ext>
              </p:extLst>
            </p:nvPr>
          </p:nvGraphicFramePr>
          <p:xfrm>
            <a:off x="5395717" y="5300425"/>
            <a:ext cx="2273404" cy="85518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5694848" y="5666567"/>
              <a:ext cx="1316182" cy="485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s</a:t>
              </a:r>
              <a:r>
                <a:rPr lang="en-US" sz="2000" baseline="-25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1</a:t>
              </a:r>
              <a:r>
                <a:rPr lang="en-US" sz="2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           s</a:t>
              </a:r>
              <a:r>
                <a:rPr lang="en-US" sz="2000" baseline="-25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19</a:t>
              </a:r>
            </a:p>
            <a:p>
              <a:pPr lvl="0"/>
              <a:r>
                <a:rPr lang="en-US" sz="2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     s</a:t>
              </a:r>
              <a:r>
                <a:rPr lang="en-US" sz="2000" baseline="-25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3</a:t>
              </a:r>
              <a:r>
                <a:rPr lang="en-US" sz="2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 </a:t>
              </a:r>
              <a:endParaRPr lang="en-US" sz="200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891376" y="5248119"/>
              <a:ext cx="1076877" cy="1330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  s</a:t>
              </a:r>
              <a:r>
                <a:rPr lang="en-US" sz="2000" baseline="-25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7</a:t>
              </a:r>
            </a:p>
            <a:p>
              <a:pPr lvl="0"/>
              <a:endParaRPr lang="en-US" sz="2000">
                <a:latin typeface="Calibri" panose="020F0502020204030204" pitchFamily="34" charset="0"/>
                <a:cs typeface="Calibri" panose="020F0502020204030204" pitchFamily="34" charset="0"/>
                <a:sym typeface="WP IconicSymbolsA" panose="05010101010101010101" pitchFamily="2" charset="2"/>
              </a:endParaRPr>
            </a:p>
            <a:p>
              <a:pPr lvl="0"/>
              <a:endParaRPr lang="en-US" sz="2000">
                <a:latin typeface="Calibri" panose="020F0502020204030204" pitchFamily="34" charset="0"/>
                <a:cs typeface="Calibri" panose="020F0502020204030204" pitchFamily="34" charset="0"/>
                <a:sym typeface="WP IconicSymbolsA" panose="05010101010101010101" pitchFamily="2" charset="2"/>
              </a:endParaRPr>
            </a:p>
            <a:p>
              <a:r>
                <a:rPr lang="en-US" sz="2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s</a:t>
              </a:r>
              <a:r>
                <a:rPr lang="en-US" sz="2000" baseline="-25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2</a:t>
              </a:r>
            </a:p>
            <a:p>
              <a:pPr lvl="0"/>
              <a:r>
                <a:rPr lang="en-US" sz="2000">
                  <a:latin typeface="Calibri" panose="020F0502020204030204" pitchFamily="34" charset="0"/>
                  <a:cs typeface="Calibri" panose="020F0502020204030204" pitchFamily="34" charset="0"/>
                  <a:sym typeface="WP IconicSymbolsA" panose="05010101010101010101" pitchFamily="2" charset="2"/>
                </a:rPr>
                <a:t>     </a:t>
              </a:r>
            </a:p>
            <a:p>
              <a:pPr lvl="0"/>
              <a:endParaRPr lang="en-US" sz="2000"/>
            </a:p>
          </p:txBody>
        </p:sp>
      </p:grpSp>
      <p:sp>
        <p:nvSpPr>
          <p:cNvPr id="8" name="Rectangle 7"/>
          <p:cNvSpPr/>
          <p:nvPr/>
        </p:nvSpPr>
        <p:spPr>
          <a:xfrm>
            <a:off x="5181600" y="2590800"/>
            <a:ext cx="15716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 err="1"/>
              <a:t>Annahme</a:t>
            </a:r>
            <a:r>
              <a:rPr lang="en-US" sz="2400" i="1" dirty="0"/>
              <a:t>:</a:t>
            </a:r>
            <a:endParaRPr lang="de-AT" sz="2400" i="1" dirty="0"/>
          </a:p>
        </p:txBody>
      </p:sp>
    </p:spTree>
    <p:extLst>
      <p:ext uri="{BB962C8B-B14F-4D97-AF65-F5344CB8AC3E}">
        <p14:creationId xmlns:p14="http://schemas.microsoft.com/office/powerpoint/2010/main" val="19830906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III. Inkompatibilität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57800"/>
          </a:xfrm>
        </p:spPr>
        <p:txBody>
          <a:bodyPr/>
          <a:lstStyle/>
          <a:p>
            <a:pPr marL="342900" indent="-342900" defTabSz="360000">
              <a:spcBef>
                <a:spcPts val="0"/>
              </a:spcBef>
              <a:tabLst/>
            </a:pPr>
            <a:endParaRPr lang="de-DE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/>
            </a:pPr>
            <a:endParaRPr lang="de-DE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/>
            </a:pPr>
            <a:endParaRPr lang="de-DE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14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317625" algn="l"/>
              </a:tabLst>
            </a:pPr>
            <a:r>
              <a:rPr lang="de-DE" dirty="0">
                <a:solidFill>
                  <a:prstClr val="black"/>
                </a:solidFill>
              </a:rPr>
              <a:t>Zwei Sätze A und B sind </a:t>
            </a:r>
            <a:r>
              <a:rPr lang="en-US" b="1" u="sng" dirty="0">
                <a:solidFill>
                  <a:prstClr val="black"/>
                </a:solidFill>
              </a:rPr>
              <a:t>in</a:t>
            </a:r>
            <a:r>
              <a:rPr lang="de-DE" b="1" dirty="0">
                <a:solidFill>
                  <a:prstClr val="black"/>
                </a:solidFill>
              </a:rPr>
              <a:t>kompatibel</a:t>
            </a:r>
            <a:r>
              <a:rPr lang="de-DE" dirty="0">
                <a:solidFill>
                  <a:prstClr val="black"/>
                </a:solidFill>
              </a:rPr>
              <a:t>, wenn es </a:t>
            </a:r>
            <a:r>
              <a:rPr lang="de-DE" u="sng" dirty="0">
                <a:solidFill>
                  <a:prstClr val="black"/>
                </a:solidFill>
              </a:rPr>
              <a:t>keine</a:t>
            </a:r>
            <a:r>
              <a:rPr lang="de-DE" dirty="0">
                <a:solidFill>
                  <a:prstClr val="black"/>
                </a:solidFill>
              </a:rPr>
              <a:t> </a:t>
            </a:r>
            <a:r>
              <a:rPr lang="de-DE" dirty="0">
                <a:solidFill>
                  <a:srgbClr val="0070C0"/>
                </a:solidFill>
              </a:rPr>
              <a:t>Situation</a:t>
            </a:r>
            <a:r>
              <a:rPr lang="de-DE" dirty="0">
                <a:solidFill>
                  <a:prstClr val="black"/>
                </a:solidFill>
              </a:rPr>
              <a:t> gibt, die sowohl in A als auch in B enthalten ist. </a:t>
            </a:r>
            <a:endParaRPr lang="en-US" dirty="0"/>
          </a:p>
          <a:p>
            <a:pPr>
              <a:spcBef>
                <a:spcPts val="180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i="1" dirty="0"/>
              <a:t>Beispiele</a:t>
            </a:r>
            <a:r>
              <a:rPr lang="de-DE" dirty="0"/>
              <a:t>: Es gibt </a:t>
            </a:r>
            <a:r>
              <a:rPr lang="de-DE" u="sng" dirty="0"/>
              <a:t>keine</a:t>
            </a:r>
            <a:r>
              <a:rPr lang="de-DE" dirty="0"/>
              <a:t> Situation, in der die folgenden Paare von Sätzen gleichzeitig </a:t>
            </a:r>
            <a:r>
              <a:rPr lang="de-DE" dirty="0">
                <a:solidFill>
                  <a:srgbClr val="00B050"/>
                </a:solidFill>
              </a:rPr>
              <a:t>wahr</a:t>
            </a:r>
            <a:r>
              <a:rPr lang="de-DE" dirty="0"/>
              <a:t> sind.</a:t>
            </a:r>
          </a:p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dirty="0"/>
              <a:t>(1)		a.	Peter ist älter als Hans. 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dirty="0"/>
              <a:t>		b.	Hans ist älter als Peter. </a:t>
            </a:r>
            <a:endParaRPr lang="en-US" dirty="0"/>
          </a:p>
          <a:p>
            <a:pPr>
              <a:spcBef>
                <a:spcPts val="60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dirty="0"/>
              <a:t>(2)		a.	Maria lebt in Paris.	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en-US" dirty="0"/>
              <a:t>		b.	Maria </a:t>
            </a:r>
            <a:r>
              <a:rPr lang="en-US" dirty="0" err="1"/>
              <a:t>lebt</a:t>
            </a:r>
            <a:r>
              <a:rPr lang="en-US" dirty="0"/>
              <a:t> nicht in Paris.</a:t>
            </a:r>
          </a:p>
          <a:p>
            <a:pPr>
              <a:spcBef>
                <a:spcPts val="600"/>
              </a:spcBef>
              <a:tabLst>
                <a:tab pos="457200" algn="l"/>
                <a:tab pos="747713" algn="l"/>
                <a:tab pos="1257300" algn="l"/>
              </a:tabLst>
            </a:pPr>
            <a:r>
              <a:rPr lang="en-US" dirty="0"/>
              <a:t>(3)		a.	Der Mond </a:t>
            </a:r>
            <a:r>
              <a:rPr lang="en-US" dirty="0" err="1"/>
              <a:t>besteht</a:t>
            </a:r>
            <a:r>
              <a:rPr lang="en-US" dirty="0"/>
              <a:t>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Käse</a:t>
            </a:r>
            <a:r>
              <a:rPr lang="en-US" dirty="0"/>
              <a:t>. 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7300" algn="l"/>
              </a:tabLst>
            </a:pPr>
            <a:r>
              <a:rPr lang="en-US" dirty="0"/>
              <a:t> 		b. 	Auf dem Mond </a:t>
            </a:r>
            <a:r>
              <a:rPr lang="en-US" dirty="0" err="1"/>
              <a:t>gibt</a:t>
            </a:r>
            <a:r>
              <a:rPr lang="en-US" dirty="0"/>
              <a:t> es </a:t>
            </a:r>
            <a:r>
              <a:rPr lang="en-US" dirty="0" err="1"/>
              <a:t>keine</a:t>
            </a:r>
            <a:r>
              <a:rPr lang="en-US" dirty="0"/>
              <a:t> Milch </a:t>
            </a:r>
            <a:r>
              <a:rPr lang="en-US" sz="1800" dirty="0"/>
              <a:t>(&amp; </a:t>
            </a:r>
            <a:r>
              <a:rPr lang="en-US" sz="1800" dirty="0" err="1"/>
              <a:t>Käse</a:t>
            </a:r>
            <a:r>
              <a:rPr lang="en-US" sz="1800" dirty="0"/>
              <a:t> </a:t>
            </a:r>
            <a:r>
              <a:rPr lang="en-US" sz="1800" dirty="0" err="1"/>
              <a:t>besteht</a:t>
            </a:r>
            <a:r>
              <a:rPr lang="en-US" sz="1800" dirty="0"/>
              <a:t> </a:t>
            </a:r>
            <a:r>
              <a:rPr lang="en-US" sz="1800" dirty="0" err="1"/>
              <a:t>aus</a:t>
            </a:r>
            <a:r>
              <a:rPr lang="en-US" sz="1800" dirty="0"/>
              <a:t> Milch). </a:t>
            </a:r>
            <a:endParaRPr lang="en-US" dirty="0"/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</a:tabLst>
            </a:pPr>
            <a:endParaRPr lang="en-US" dirty="0"/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</a:tabLst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8" name="Abgerundetes Rechteck 7"/>
          <p:cNvSpPr txBox="1">
            <a:spLocks/>
          </p:cNvSpPr>
          <p:nvPr/>
        </p:nvSpPr>
        <p:spPr>
          <a:xfrm>
            <a:off x="1219200" y="838200"/>
            <a:ext cx="6705600" cy="1322348"/>
          </a:xfrm>
          <a:prstGeom prst="roundRect">
            <a:avLst/>
          </a:prstGeom>
          <a:solidFill>
            <a:schemeClr val="accent2">
              <a:lumMod val="60000"/>
              <a:lumOff val="4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>
                <a:solidFill>
                  <a:prstClr val="black"/>
                </a:solidFill>
              </a:rPr>
              <a:t>Für beliebige Sätze A und B gilt:</a:t>
            </a:r>
            <a:endParaRPr lang="en-US" b="1" i="1">
              <a:solidFill>
                <a:prstClr val="black"/>
              </a:solidFill>
            </a:endParaRPr>
          </a:p>
          <a:p>
            <a:r>
              <a:rPr lang="en-US">
                <a:solidFill>
                  <a:prstClr val="black"/>
                </a:solidFill>
              </a:rPr>
              <a:t>		A ist </a:t>
            </a:r>
            <a:r>
              <a:rPr lang="en-US" b="1" u="sng">
                <a:solidFill>
                  <a:schemeClr val="tx1"/>
                </a:solidFill>
                <a:uFill>
                  <a:solidFill>
                    <a:schemeClr val="tx1"/>
                  </a:solidFill>
                </a:uFill>
              </a:rPr>
              <a:t>in</a:t>
            </a:r>
            <a:r>
              <a:rPr lang="en-US" b="1">
                <a:solidFill>
                  <a:schemeClr val="tx1"/>
                </a:solidFill>
              </a:rPr>
              <a:t>kompatibel</a:t>
            </a:r>
            <a:r>
              <a:rPr lang="en-US" b="1" i="1">
                <a:solidFill>
                  <a:prstClr val="black"/>
                </a:solidFill>
              </a:rPr>
              <a:t> </a:t>
            </a:r>
            <a:r>
              <a:rPr lang="en-US">
                <a:solidFill>
                  <a:prstClr val="black"/>
                </a:solidFill>
              </a:rPr>
              <a:t>mit B</a:t>
            </a:r>
            <a:r>
              <a:rPr lang="en-US" b="1" i="1">
                <a:solidFill>
                  <a:prstClr val="black"/>
                </a:solidFill>
              </a:rPr>
              <a:t>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</a:t>
            </a:r>
            <a:r>
              <a:rPr lang="de-DE" i="1" baseline="-25000">
                <a:solidFill>
                  <a:schemeClr val="tx1"/>
                </a:solidFill>
              </a:rPr>
              <a:t>  </a:t>
            </a:r>
            <a:br>
              <a:rPr lang="de-DE" i="1" baseline="-25000">
                <a:solidFill>
                  <a:schemeClr val="tx1"/>
                </a:solidFill>
              </a:rPr>
            </a:br>
            <a:r>
              <a:rPr lang="en-US">
                <a:solidFill>
                  <a:prstClr val="black"/>
                </a:solidFill>
              </a:rPr>
              <a:t>A und B können </a:t>
            </a:r>
            <a:r>
              <a:rPr lang="en-US" u="sng">
                <a:solidFill>
                  <a:schemeClr val="tx1"/>
                </a:solidFill>
              </a:rPr>
              <a:t>nicht</a:t>
            </a:r>
            <a:r>
              <a:rPr lang="en-US">
                <a:solidFill>
                  <a:prstClr val="black"/>
                </a:solidFill>
              </a:rPr>
              <a:t> gleichzeitig </a:t>
            </a:r>
            <a:r>
              <a:rPr lang="en-US" b="1">
                <a:solidFill>
                  <a:srgbClr val="00B050"/>
                </a:solidFill>
              </a:rPr>
              <a:t>wahr</a:t>
            </a:r>
            <a:r>
              <a:rPr lang="en-US">
                <a:solidFill>
                  <a:prstClr val="black"/>
                </a:solidFill>
              </a:rPr>
              <a:t> sein.</a:t>
            </a:r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9319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de-AT"/>
              <a:t>IV. Kontradiktion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0"/>
            <a:ext cx="8610600" cy="4419600"/>
          </a:xfrm>
        </p:spPr>
        <p:txBody>
          <a:bodyPr/>
          <a:lstStyle/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dirty="0"/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i="1" dirty="0"/>
              <a:t>Beispiel: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dirty="0"/>
              <a:t>(1)		a.	Die Tür zu Raum 710 ist offen. 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dirty="0"/>
              <a:t> 		b.	Die Tür zu Raum 710 ist geschlossen. </a:t>
            </a:r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/>
            </a:pPr>
            <a:r>
              <a:rPr lang="de-DE" dirty="0"/>
              <a:t>Es gibt keine Situation s, sodaß gilt:</a:t>
            </a:r>
          </a:p>
          <a:p>
            <a:pPr defTabSz="360000">
              <a:spcBef>
                <a:spcPts val="400"/>
              </a:spcBef>
              <a:tabLst>
                <a:tab pos="742950" algn="l"/>
                <a:tab pos="4057650" algn="l"/>
              </a:tabLst>
            </a:pPr>
            <a:r>
              <a:rPr lang="de-DE" sz="2200" dirty="0"/>
              <a:t>	s </a:t>
            </a:r>
            <a:r>
              <a:rPr lang="de-DE" sz="2200" dirty="0">
                <a:solidFill>
                  <a:srgbClr val="339966"/>
                </a:solidFill>
              </a:rPr>
              <a:t> </a:t>
            </a:r>
            <a:r>
              <a:rPr lang="de-DE" sz="2200" dirty="0"/>
              <a:t>Die Tür ist offen und s </a:t>
            </a:r>
            <a:r>
              <a:rPr lang="de-DE" sz="2200" dirty="0">
                <a:solidFill>
                  <a:srgbClr val="339966"/>
                </a:solidFill>
              </a:rPr>
              <a:t></a:t>
            </a:r>
            <a:r>
              <a:rPr lang="de-DE" sz="2200" dirty="0">
                <a:solidFill>
                  <a:srgbClr val="FF0000"/>
                </a:solidFill>
              </a:rPr>
              <a:t> </a:t>
            </a:r>
            <a:r>
              <a:rPr lang="de-DE" sz="2200" dirty="0"/>
              <a:t>Die Tür ist geschlossen	  </a:t>
            </a:r>
            <a:r>
              <a:rPr lang="de-DE" sz="2200" b="1" u="sng" dirty="0"/>
              <a:t>und</a:t>
            </a:r>
            <a:r>
              <a:rPr lang="de-DE" sz="2200" dirty="0"/>
              <a:t> </a:t>
            </a:r>
          </a:p>
          <a:p>
            <a:pPr defTabSz="360000">
              <a:spcBef>
                <a:spcPts val="0"/>
              </a:spcBef>
              <a:tabLst>
                <a:tab pos="742950" algn="l"/>
                <a:tab pos="4057650" algn="l"/>
              </a:tabLst>
            </a:pPr>
            <a:r>
              <a:rPr lang="de-DE" sz="2200" dirty="0"/>
              <a:t>	s </a:t>
            </a:r>
            <a:r>
              <a:rPr lang="de-DE" sz="2200" dirty="0">
                <a:solidFill>
                  <a:srgbClr val="FF0000"/>
                </a:solidFill>
              </a:rPr>
              <a:t></a:t>
            </a:r>
            <a:r>
              <a:rPr lang="de-DE" sz="2200" dirty="0">
                <a:solidFill>
                  <a:srgbClr val="339966"/>
                </a:solidFill>
              </a:rPr>
              <a:t> </a:t>
            </a:r>
            <a:r>
              <a:rPr lang="de-DE" sz="2200" dirty="0"/>
              <a:t>Die Tür ist offen und s </a:t>
            </a:r>
            <a:r>
              <a:rPr lang="de-DE" sz="2200" dirty="0">
                <a:solidFill>
                  <a:srgbClr val="FF0000"/>
                </a:solidFill>
              </a:rPr>
              <a:t> </a:t>
            </a:r>
            <a:r>
              <a:rPr lang="de-DE" sz="2200" dirty="0"/>
              <a:t>Die Tür ist geschlossen</a:t>
            </a:r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/>
            </a:pPr>
            <a:r>
              <a:rPr lang="en-US" sz="2300" dirty="0" err="1">
                <a:solidFill>
                  <a:prstClr val="black"/>
                </a:solidFill>
              </a:rPr>
              <a:t>Kontradiktorische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Aussagen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dirty="0" err="1"/>
              <a:t>können</a:t>
            </a:r>
            <a:r>
              <a:rPr lang="en-US" sz="2300" b="1" dirty="0">
                <a:solidFill>
                  <a:prstClr val="black"/>
                </a:solidFill>
              </a:rPr>
              <a:t> </a:t>
            </a:r>
            <a:r>
              <a:rPr lang="en-US" sz="2300" u="sng" dirty="0">
                <a:solidFill>
                  <a:prstClr val="black"/>
                </a:solidFill>
              </a:rPr>
              <a:t>nicht</a:t>
            </a:r>
            <a:r>
              <a:rPr lang="en-US" sz="2300" b="1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gleichzeitig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falsch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de-DE" sz="2300" dirty="0"/>
              <a:t>sein. </a:t>
            </a:r>
          </a:p>
          <a:p>
            <a:pPr marL="342900" indent="-342900">
              <a:spcBef>
                <a:spcPts val="8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255713" algn="l"/>
              </a:tabLst>
            </a:pPr>
            <a:r>
              <a:rPr lang="en-US" sz="2300" dirty="0" err="1">
                <a:solidFill>
                  <a:prstClr val="black"/>
                </a:solidFill>
              </a:rPr>
              <a:t>Inkompatible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Aussagen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dirty="0" err="1"/>
              <a:t>können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gleichzeitig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falsch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de-DE" sz="2300" dirty="0"/>
              <a:t>sein </a:t>
            </a:r>
            <a:r>
              <a:rPr lang="de-DE" sz="1800" dirty="0"/>
              <a:t>(s. nächste Folie)</a:t>
            </a:r>
          </a:p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sz="2000" dirty="0"/>
          </a:p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sz="2000" dirty="0"/>
          </a:p>
          <a:p>
            <a:pPr defTabSz="360000">
              <a:spcBef>
                <a:spcPts val="0"/>
              </a:spcBef>
              <a:tabLst/>
            </a:pPr>
            <a:endParaRPr lang="de-DE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914400" y="762000"/>
            <a:ext cx="7696200" cy="1821775"/>
          </a:xfrm>
          <a:prstGeom prst="roundRect">
            <a:avLst/>
          </a:prstGeom>
          <a:solidFill>
            <a:schemeClr val="bg2">
              <a:lumMod val="7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7663"/>
            <a:r>
              <a:rPr lang="en-US" sz="2200">
                <a:solidFill>
                  <a:prstClr val="black"/>
                </a:solidFill>
              </a:rPr>
              <a:t>Für beliebige Sätze A und B gilt: </a:t>
            </a:r>
          </a:p>
          <a:p>
            <a:pPr indent="-347663"/>
            <a:r>
              <a:rPr lang="en-US">
                <a:solidFill>
                  <a:prstClr val="black"/>
                </a:solidFill>
              </a:rPr>
              <a:t>A und B sind </a:t>
            </a:r>
            <a:r>
              <a:rPr lang="en-US" b="1">
                <a:solidFill>
                  <a:schemeClr val="tx1"/>
                </a:solidFill>
              </a:rPr>
              <a:t>kontadiktorisch</a:t>
            </a:r>
            <a:r>
              <a:rPr lang="en-US" b="1" i="1">
                <a:solidFill>
                  <a:prstClr val="black"/>
                </a:solidFill>
              </a:rPr>
              <a:t>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</a:t>
            </a:r>
            <a:r>
              <a:rPr lang="de-DE" i="1" baseline="-25000">
                <a:solidFill>
                  <a:schemeClr val="tx1"/>
                </a:solidFill>
              </a:rPr>
              <a:t>  </a:t>
            </a:r>
          </a:p>
          <a:p>
            <a:pPr indent="-347663"/>
            <a:r>
              <a:rPr lang="de-DE" i="1" baseline="-25000">
                <a:solidFill>
                  <a:schemeClr val="tx1"/>
                </a:solidFill>
              </a:rPr>
              <a:t>		</a:t>
            </a:r>
            <a:r>
              <a:rPr lang="en-US">
                <a:solidFill>
                  <a:prstClr val="black"/>
                </a:solidFill>
              </a:rPr>
              <a:t>A und B können nicht gleichzeitig </a:t>
            </a:r>
            <a:r>
              <a:rPr lang="en-US" b="1">
                <a:solidFill>
                  <a:srgbClr val="339966"/>
                </a:solidFill>
              </a:rPr>
              <a:t>wahr</a:t>
            </a:r>
            <a:r>
              <a:rPr lang="en-US">
                <a:solidFill>
                  <a:prstClr val="black"/>
                </a:solidFill>
              </a:rPr>
              <a:t> sein  </a:t>
            </a:r>
            <a:r>
              <a:rPr lang="en-US" b="1" u="sng">
                <a:solidFill>
                  <a:prstClr val="black"/>
                </a:solidFill>
              </a:rPr>
              <a:t>und</a:t>
            </a:r>
            <a:r>
              <a:rPr lang="en-US">
                <a:solidFill>
                  <a:prstClr val="black"/>
                </a:solidFill>
              </a:rPr>
              <a:t> </a:t>
            </a:r>
          </a:p>
          <a:p>
            <a:pPr indent="-347663"/>
            <a:r>
              <a:rPr lang="en-US">
                <a:solidFill>
                  <a:prstClr val="black"/>
                </a:solidFill>
              </a:rPr>
              <a:t>		A und B können nicht gleichzeitig </a:t>
            </a:r>
            <a:r>
              <a:rPr lang="en-US" b="1">
                <a:solidFill>
                  <a:srgbClr val="FF0000"/>
                </a:solidFill>
              </a:rPr>
              <a:t>falsch</a:t>
            </a:r>
            <a:r>
              <a:rPr lang="en-US">
                <a:solidFill>
                  <a:prstClr val="black"/>
                </a:solidFill>
              </a:rPr>
              <a:t> sein.</a:t>
            </a:r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79638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Inkompatibilität und Kontradiktion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143000"/>
            <a:ext cx="8229600" cy="5238750"/>
          </a:xfrm>
        </p:spPr>
        <p:txBody>
          <a:bodyPr/>
          <a:lstStyle/>
          <a:p>
            <a:pPr defTabSz="360000">
              <a:spcBef>
                <a:spcPts val="1600"/>
              </a:spcBef>
              <a:tabLst>
                <a:tab pos="744538" algn="l"/>
                <a:tab pos="1255713" algn="l"/>
              </a:tabLst>
            </a:pPr>
            <a:endParaRPr lang="de-DE" i="1" dirty="0"/>
          </a:p>
          <a:p>
            <a:pPr defTabSz="360000">
              <a:spcBef>
                <a:spcPts val="1600"/>
              </a:spcBef>
              <a:tabLst>
                <a:tab pos="744538" algn="l"/>
                <a:tab pos="1255713" algn="l"/>
              </a:tabLst>
            </a:pPr>
            <a:endParaRPr lang="de-DE" i="1" dirty="0"/>
          </a:p>
          <a:p>
            <a:pPr defTabSz="360000">
              <a:spcBef>
                <a:spcPts val="1600"/>
              </a:spcBef>
              <a:tabLst>
                <a:tab pos="744538" algn="l"/>
                <a:tab pos="1255713" algn="l"/>
              </a:tabLst>
            </a:pPr>
            <a:endParaRPr lang="de-DE" i="1" dirty="0"/>
          </a:p>
          <a:p>
            <a:pPr defTabSz="360000">
              <a:spcBef>
                <a:spcPts val="1600"/>
              </a:spcBef>
              <a:tabLst>
                <a:tab pos="744538" algn="l"/>
                <a:tab pos="1255713" algn="l"/>
              </a:tabLst>
            </a:pPr>
            <a:r>
              <a:rPr lang="de-DE" i="1" dirty="0"/>
              <a:t>Beispiel: </a:t>
            </a:r>
            <a:endParaRPr lang="de-DE" dirty="0"/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4538" algn="l"/>
                <a:tab pos="1255713" algn="l"/>
              </a:tabLst>
            </a:pPr>
            <a:r>
              <a:rPr lang="de-DE" dirty="0"/>
              <a:t>(1) und (2) können </a:t>
            </a:r>
            <a:r>
              <a:rPr lang="de-DE" u="sng" dirty="0"/>
              <a:t>nicht</a:t>
            </a:r>
            <a:r>
              <a:rPr lang="de-DE" dirty="0"/>
              <a:t> gleichzeitig </a:t>
            </a:r>
            <a:r>
              <a:rPr lang="en-US" dirty="0" err="1">
                <a:solidFill>
                  <a:srgbClr val="339966"/>
                </a:solidFill>
              </a:rPr>
              <a:t>wahr</a:t>
            </a:r>
            <a:r>
              <a:rPr lang="en-US" dirty="0">
                <a:solidFill>
                  <a:srgbClr val="339966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sein: </a:t>
            </a:r>
            <a:endParaRPr lang="de-DE" dirty="0"/>
          </a:p>
          <a:p>
            <a:pPr defTabSz="360000"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DE" dirty="0"/>
              <a:t>(1)	Peter ist älter als Hans. </a:t>
            </a:r>
          </a:p>
          <a:p>
            <a:pPr>
              <a:tabLst>
                <a:tab pos="457200" algn="l"/>
                <a:tab pos="744538" algn="l"/>
                <a:tab pos="1255713" algn="l"/>
              </a:tabLst>
            </a:pPr>
            <a:r>
              <a:rPr lang="de-DE" dirty="0"/>
              <a:t>(2)		Hans ist älter als Peter. </a:t>
            </a:r>
            <a:endParaRPr lang="en-US" dirty="0"/>
          </a:p>
          <a:p>
            <a:pPr marL="342900" indent="-342900" defTabSz="360000">
              <a:spcBef>
                <a:spcPts val="800"/>
              </a:spcBef>
              <a:buFont typeface="Wingdings" panose="05000000000000000000" pitchFamily="2" charset="2"/>
              <a:buChar char="§"/>
              <a:tabLst/>
            </a:pPr>
            <a:r>
              <a:rPr lang="en-US" dirty="0">
                <a:solidFill>
                  <a:prstClr val="black"/>
                </a:solidFill>
              </a:rPr>
              <a:t>Die </a:t>
            </a:r>
            <a:r>
              <a:rPr lang="en-US" dirty="0" err="1">
                <a:solidFill>
                  <a:prstClr val="black"/>
                </a:solidFill>
              </a:rPr>
              <a:t>Aussagen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können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aber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beide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falsch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sein – </a:t>
            </a:r>
            <a:r>
              <a:rPr lang="en-US" dirty="0" err="1">
                <a:solidFill>
                  <a:prstClr val="black"/>
                </a:solidFill>
              </a:rPr>
              <a:t>nämlich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dann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wenn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de-DE" dirty="0"/>
              <a:t>Peter und Hans gleich alt sind. Dann gilt: </a:t>
            </a:r>
          </a:p>
          <a:p>
            <a:pPr defTabSz="360000">
              <a:spcBef>
                <a:spcPct val="20000"/>
              </a:spcBef>
              <a:tabLst/>
            </a:pPr>
            <a:r>
              <a:rPr lang="de-DE" dirty="0"/>
              <a:t>			(1) = (2) = </a:t>
            </a:r>
            <a:r>
              <a:rPr lang="de-DE" dirty="0">
                <a:solidFill>
                  <a:srgbClr val="FF0000"/>
                </a:solidFill>
              </a:rPr>
              <a:t>0</a:t>
            </a:r>
            <a:r>
              <a:rPr lang="en-US" dirty="0">
                <a:solidFill>
                  <a:prstClr val="black"/>
                </a:solidFill>
              </a:rPr>
              <a:t> 						</a:t>
            </a:r>
            <a:r>
              <a:rPr lang="en-US" sz="2200" dirty="0">
                <a:solidFill>
                  <a:prstClr val="black"/>
                </a:solidFill>
              </a:rPr>
              <a:t>(</a:t>
            </a:r>
            <a:r>
              <a:rPr lang="en-US" sz="2200" dirty="0" err="1">
                <a:solidFill>
                  <a:prstClr val="black"/>
                </a:solidFill>
              </a:rPr>
              <a:t>beide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Sätze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sind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falsch</a:t>
            </a:r>
            <a:r>
              <a:rPr lang="de-DE" sz="2200" dirty="0"/>
              <a:t>)</a:t>
            </a:r>
          </a:p>
          <a:p>
            <a:pPr defTabSz="360000">
              <a:spcBef>
                <a:spcPct val="20000"/>
              </a:spcBef>
              <a:tabLst/>
            </a:pPr>
            <a:r>
              <a:rPr lang="en-US" dirty="0">
                <a:sym typeface="WP IconicSymbolsA" panose="05010101010101010101" pitchFamily="2" charset="2"/>
              </a:rPr>
              <a:t>		 </a:t>
            </a:r>
            <a:r>
              <a:rPr lang="en-US" dirty="0"/>
              <a:t>(1) und (2) </a:t>
            </a:r>
            <a:r>
              <a:rPr lang="en-US" dirty="0" err="1"/>
              <a:t>sind</a:t>
            </a:r>
            <a:r>
              <a:rPr lang="en-US" dirty="0"/>
              <a:t> </a:t>
            </a:r>
            <a:r>
              <a:rPr lang="en-US" dirty="0" err="1"/>
              <a:t>inkompatibel</a:t>
            </a:r>
            <a:r>
              <a:rPr lang="en-US" dirty="0"/>
              <a:t>, </a:t>
            </a:r>
            <a:r>
              <a:rPr lang="en-US" dirty="0" err="1"/>
              <a:t>aber</a:t>
            </a:r>
            <a:r>
              <a:rPr lang="en-US" dirty="0"/>
              <a:t> </a:t>
            </a:r>
            <a:r>
              <a:rPr lang="en-US" u="sng" dirty="0"/>
              <a:t>nicht</a:t>
            </a:r>
            <a:r>
              <a:rPr lang="en-US" dirty="0"/>
              <a:t> </a:t>
            </a:r>
            <a:r>
              <a:rPr lang="en-US" dirty="0" err="1"/>
              <a:t>kontradiktorisch</a:t>
            </a:r>
            <a:r>
              <a:rPr lang="en-US" dirty="0"/>
              <a:t>!</a:t>
            </a:r>
          </a:p>
          <a:p>
            <a:pPr defTabSz="360000">
              <a:spcBef>
                <a:spcPct val="20000"/>
              </a:spcBef>
              <a:tabLst/>
            </a:pPr>
            <a:endParaRPr lang="de-DE" sz="2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609600" y="1000879"/>
            <a:ext cx="8153400" cy="1691243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0" defTabSz="360000">
              <a:spcBef>
                <a:spcPts val="400"/>
              </a:spcBef>
              <a:tabLst>
                <a:tab pos="1657350" algn="l"/>
              </a:tabLst>
            </a:pPr>
            <a:r>
              <a:rPr lang="en-US" sz="2200" b="1">
                <a:solidFill>
                  <a:prstClr val="black"/>
                </a:solidFill>
                <a:sym typeface="WP MathA" panose="05010101010101010101" pitchFamily="2" charset="2"/>
              </a:rPr>
              <a:t>	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Zwei </a:t>
            </a:r>
            <a:r>
              <a:rPr lang="en-US" sz="2200" b="1">
                <a:solidFill>
                  <a:prstClr val="black"/>
                </a:solidFill>
                <a:sym typeface="WP MathA" panose="05010101010101010101" pitchFamily="2" charset="2"/>
              </a:rPr>
              <a:t>inkompatible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 Aussagen</a:t>
            </a:r>
            <a:r>
              <a:rPr lang="en-US" sz="2200" b="1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können</a:t>
            </a:r>
          </a:p>
          <a:p>
            <a:pPr marL="171450" indent="0" defTabSz="360000">
              <a:spcBef>
                <a:spcPts val="0"/>
              </a:spcBef>
              <a:tabLst>
                <a:tab pos="1657350" algn="l"/>
              </a:tabLst>
            </a:pPr>
            <a:r>
              <a:rPr lang="en-US" b="1" u="sng">
                <a:solidFill>
                  <a:prstClr val="black"/>
                </a:solidFill>
                <a:sym typeface="WP MathA" panose="05010101010101010101" pitchFamily="2" charset="2"/>
              </a:rPr>
              <a:t>Achtung</a:t>
            </a:r>
            <a:r>
              <a:rPr lang="en-US" b="1">
                <a:solidFill>
                  <a:prstClr val="black"/>
                </a:solidFill>
                <a:sym typeface="WP MathA" panose="05010101010101010101" pitchFamily="2" charset="2"/>
              </a:rPr>
              <a:t>! 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	gleichzeitig </a:t>
            </a:r>
            <a:r>
              <a:rPr lang="en-US" sz="2200" b="1">
                <a:solidFill>
                  <a:srgbClr val="FF0000"/>
                </a:solidFill>
                <a:sym typeface="WP MathA" panose="05010101010101010101" pitchFamily="2" charset="2"/>
              </a:rPr>
              <a:t>falsch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 sein.</a:t>
            </a:r>
          </a:p>
          <a:p>
            <a:pPr marL="171450" lvl="0" indent="0" defTabSz="360000">
              <a:spcBef>
                <a:spcPts val="400"/>
              </a:spcBef>
              <a:tabLst>
                <a:tab pos="1657350" algn="l"/>
              </a:tabLst>
            </a:pPr>
            <a:r>
              <a:rPr lang="en-US" sz="2200" b="1">
                <a:solidFill>
                  <a:prstClr val="black"/>
                </a:solidFill>
                <a:sym typeface="WP MathA" panose="05010101010101010101" pitchFamily="2" charset="2"/>
              </a:rPr>
              <a:t>	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Zwei </a:t>
            </a:r>
            <a:r>
              <a:rPr lang="en-US" sz="2200" b="1">
                <a:solidFill>
                  <a:prstClr val="black"/>
                </a:solidFill>
                <a:sym typeface="WP MathA" panose="05010101010101010101" pitchFamily="2" charset="2"/>
              </a:rPr>
              <a:t>kontradiktorische 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Aussagen können </a:t>
            </a:r>
            <a:r>
              <a:rPr lang="en-US" sz="2200" u="sng">
                <a:solidFill>
                  <a:prstClr val="black"/>
                </a:solidFill>
                <a:sym typeface="WP MathA" panose="05010101010101010101" pitchFamily="2" charset="2"/>
              </a:rPr>
              <a:t>nicht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	gleichzeitig </a:t>
            </a:r>
            <a:r>
              <a:rPr lang="en-US" sz="2200" b="1">
                <a:solidFill>
                  <a:srgbClr val="FF0000"/>
                </a:solidFill>
                <a:sym typeface="WP MathA" panose="05010101010101010101" pitchFamily="2" charset="2"/>
              </a:rPr>
              <a:t>falsch</a:t>
            </a:r>
            <a:r>
              <a:rPr lang="en-US" sz="2200">
                <a:solidFill>
                  <a:prstClr val="black"/>
                </a:solidFill>
                <a:sym typeface="WP MathA" panose="05010101010101010101" pitchFamily="2" charset="2"/>
              </a:rPr>
              <a:t> sein!</a:t>
            </a:r>
            <a:endParaRPr lang="de-DE" sz="2200" b="1" i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36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722313" y="5464314"/>
            <a:ext cx="7772400" cy="707886"/>
          </a:xfrm>
        </p:spPr>
        <p:txBody>
          <a:bodyPr>
            <a:spAutoFit/>
          </a:bodyPr>
          <a:lstStyle/>
          <a:p>
            <a:r>
              <a:rPr lang="de-AT" dirty="0">
                <a:solidFill>
                  <a:schemeClr val="tx1"/>
                </a:solidFill>
              </a:rPr>
              <a:t>Fahrplan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>
          <a:xfrm>
            <a:off x="742950" y="1388745"/>
            <a:ext cx="7772400" cy="2954655"/>
          </a:xfrm>
        </p:spPr>
        <p:txBody>
          <a:bodyPr>
            <a:spAutoFit/>
          </a:bodyPr>
          <a:lstStyle/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WH: Satzdenotationen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Drei Arten von Aussagen</a:t>
            </a:r>
          </a:p>
          <a:p>
            <a:pPr marL="1539875" indent="-457200">
              <a:spcBef>
                <a:spcPts val="1500"/>
              </a:spcBef>
              <a:buFont typeface="Wingdings" pitchFamily="2" charset="2"/>
              <a:buChar char="v"/>
            </a:pPr>
            <a:r>
              <a:rPr lang="de-AT" sz="2800" b="0">
                <a:solidFill>
                  <a:schemeClr val="bg1"/>
                </a:solidFill>
              </a:rPr>
              <a:t>Beziehungen zwischen Bedeutungen</a:t>
            </a:r>
          </a:p>
          <a:p>
            <a:pPr marL="1997075" lvl="1" indent="-45720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de-AT" sz="2600">
                <a:solidFill>
                  <a:schemeClr val="bg1"/>
                </a:solidFill>
              </a:rPr>
              <a:t>Beziehungen zwischen Sätzen</a:t>
            </a:r>
            <a:endParaRPr lang="de-DE" sz="2600">
              <a:solidFill>
                <a:schemeClr val="bg1"/>
              </a:solidFill>
            </a:endParaRPr>
          </a:p>
          <a:p>
            <a:pPr marL="1997075" lvl="1" indent="-457200">
              <a:spcBef>
                <a:spcPts val="1500"/>
              </a:spcBef>
              <a:buFont typeface="Wingdings" panose="05000000000000000000" pitchFamily="2" charset="2"/>
              <a:buChar char="§"/>
            </a:pPr>
            <a:r>
              <a:rPr lang="de-AT" sz="2600" b="1" u="sng">
                <a:solidFill>
                  <a:schemeClr val="bg1"/>
                </a:solidFill>
              </a:rPr>
              <a:t>Beziehungen zwischen Prädikaten</a:t>
            </a:r>
            <a:endParaRPr lang="de-DE" sz="2600" b="1" u="sng">
              <a:solidFill>
                <a:schemeClr val="bg1"/>
              </a:solidFill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762000" y="5486400"/>
            <a:ext cx="777240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9D716A-FDFC-844C-9A8C-9EC3A079A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6007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05463-5D52-052C-0510-A78640181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Beziehungen zwischen Bedeutungen: Prädikate</a:t>
            </a:r>
            <a:endParaRPr lang="de-D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858E6-8246-73B2-D8FD-4C304D282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257800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Bisher </a:t>
            </a:r>
            <a:r>
              <a:rPr lang="en-US" dirty="0" err="1"/>
              <a:t>haben</a:t>
            </a:r>
            <a:r>
              <a:rPr lang="en-US" dirty="0"/>
              <a:t> </a:t>
            </a:r>
            <a:r>
              <a:rPr lang="en-US" dirty="0" err="1"/>
              <a:t>wir</a:t>
            </a:r>
            <a:r>
              <a:rPr lang="en-US" dirty="0"/>
              <a:t> </a:t>
            </a:r>
            <a:r>
              <a:rPr lang="en-US" dirty="0" err="1"/>
              <a:t>semantische</a:t>
            </a:r>
            <a:r>
              <a:rPr lang="en-US" dirty="0"/>
              <a:t> (</a:t>
            </a:r>
            <a:r>
              <a:rPr lang="en-US" dirty="0" err="1"/>
              <a:t>genauer</a:t>
            </a:r>
            <a:r>
              <a:rPr lang="en-US" dirty="0"/>
              <a:t>: </a:t>
            </a:r>
            <a:r>
              <a:rPr lang="en-US" dirty="0" err="1"/>
              <a:t>logische</a:t>
            </a:r>
            <a:r>
              <a:rPr lang="en-US" dirty="0"/>
              <a:t>) </a:t>
            </a:r>
            <a:r>
              <a:rPr lang="en-US" dirty="0" err="1"/>
              <a:t>Beziehungen</a:t>
            </a:r>
            <a:r>
              <a:rPr lang="en-US" dirty="0"/>
              <a:t> den Denotation von </a:t>
            </a:r>
            <a:r>
              <a:rPr lang="en-US" b="1" dirty="0" err="1"/>
              <a:t>Sätzen</a:t>
            </a:r>
            <a:r>
              <a:rPr lang="en-US" b="1" i="1" dirty="0"/>
              <a:t> </a:t>
            </a:r>
            <a:r>
              <a:rPr lang="en-US" dirty="0" err="1"/>
              <a:t>betrachtet</a:t>
            </a:r>
            <a:r>
              <a:rPr lang="en-US" dirty="0"/>
              <a:t>.</a:t>
            </a:r>
          </a:p>
          <a:p>
            <a:pPr marL="1257300" lvl="1" indent="-514350">
              <a:spcBef>
                <a:spcPts val="800"/>
              </a:spcBef>
              <a:buFont typeface="+mj-lt"/>
              <a:buAutoNum type="romanUcPeriod"/>
            </a:pPr>
            <a:r>
              <a:rPr lang="en-US" dirty="0" err="1"/>
              <a:t>Folgerung</a:t>
            </a:r>
            <a:r>
              <a:rPr lang="en-US" dirty="0"/>
              <a:t> (</a:t>
            </a:r>
            <a:r>
              <a:rPr lang="en-US" dirty="0" err="1"/>
              <a:t>Implikation</a:t>
            </a:r>
            <a:r>
              <a:rPr lang="en-US" dirty="0"/>
              <a:t>)</a:t>
            </a:r>
          </a:p>
          <a:p>
            <a:pPr marL="1257300" lvl="1" indent="-514350">
              <a:buFont typeface="+mj-lt"/>
              <a:buAutoNum type="romanUcPeriod"/>
            </a:pPr>
            <a:r>
              <a:rPr lang="en-US" dirty="0"/>
              <a:t>Äquivalenz (</a:t>
            </a:r>
            <a:r>
              <a:rPr lang="en-US" dirty="0" err="1"/>
              <a:t>Synonymie</a:t>
            </a:r>
            <a:r>
              <a:rPr lang="en-US" dirty="0"/>
              <a:t>)</a:t>
            </a:r>
          </a:p>
          <a:p>
            <a:pPr marL="1257300" lvl="1" indent="-514350">
              <a:buFont typeface="+mj-lt"/>
              <a:buAutoNum type="romanUcPeriod"/>
            </a:pPr>
            <a:r>
              <a:rPr lang="en-US" dirty="0" err="1"/>
              <a:t>Kompatibilität</a:t>
            </a:r>
            <a:r>
              <a:rPr lang="en-US" dirty="0"/>
              <a:t>/</a:t>
            </a:r>
            <a:r>
              <a:rPr lang="en-US" dirty="0" err="1"/>
              <a:t>Inkompatibilität</a:t>
            </a:r>
            <a:endParaRPr lang="en-US" dirty="0"/>
          </a:p>
          <a:p>
            <a:pPr marL="1257300" lvl="1" indent="-514350">
              <a:buFont typeface="+mj-lt"/>
              <a:buAutoNum type="romanUcPeriod"/>
            </a:pPr>
            <a:r>
              <a:rPr lang="en-US" dirty="0" err="1"/>
              <a:t>Kontradiktion</a:t>
            </a:r>
            <a:endParaRPr lang="en-US" dirty="0"/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dirty="0"/>
              <a:t>Dieselben Beziehungen </a:t>
            </a:r>
            <a:r>
              <a:rPr lang="en-US" dirty="0" err="1"/>
              <a:t>finden</a:t>
            </a:r>
            <a:r>
              <a:rPr lang="en-US" dirty="0"/>
              <a:t> </a:t>
            </a:r>
            <a:r>
              <a:rPr lang="en-US" dirty="0" err="1"/>
              <a:t>wir</a:t>
            </a:r>
            <a:r>
              <a:rPr lang="en-US" dirty="0"/>
              <a:t> </a:t>
            </a:r>
            <a:r>
              <a:rPr lang="en-US" dirty="0" err="1"/>
              <a:t>auch</a:t>
            </a:r>
            <a:r>
              <a:rPr lang="en-US" dirty="0"/>
              <a:t> </a:t>
            </a:r>
            <a:r>
              <a:rPr lang="en-US" dirty="0" err="1"/>
              <a:t>zwischen</a:t>
            </a:r>
            <a:r>
              <a:rPr lang="en-US" dirty="0"/>
              <a:t> </a:t>
            </a:r>
            <a:r>
              <a:rPr lang="en-US" b="1" dirty="0" err="1"/>
              <a:t>Prädikaten</a:t>
            </a:r>
            <a:r>
              <a:rPr lang="en-US" dirty="0"/>
              <a:t>.</a:t>
            </a: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US" dirty="0"/>
              <a:t>Bei </a:t>
            </a:r>
            <a:r>
              <a:rPr lang="en-US" dirty="0" err="1"/>
              <a:t>Prädikaten</a:t>
            </a:r>
            <a:r>
              <a:rPr lang="en-US" dirty="0"/>
              <a:t> </a:t>
            </a:r>
            <a:r>
              <a:rPr lang="en-US" dirty="0" err="1"/>
              <a:t>gibt</a:t>
            </a:r>
            <a:r>
              <a:rPr lang="en-US" dirty="0"/>
              <a:t> es </a:t>
            </a:r>
            <a:r>
              <a:rPr lang="en-US" dirty="0" err="1"/>
              <a:t>aber</a:t>
            </a:r>
            <a:r>
              <a:rPr lang="en-US" dirty="0"/>
              <a:t> – </a:t>
            </a:r>
            <a:r>
              <a:rPr lang="en-US" dirty="0" err="1"/>
              <a:t>aus</a:t>
            </a:r>
            <a:r>
              <a:rPr lang="en-US" dirty="0"/>
              <a:t> </a:t>
            </a:r>
            <a:r>
              <a:rPr lang="en-US" dirty="0" err="1"/>
              <a:t>historischen</a:t>
            </a:r>
            <a:r>
              <a:rPr lang="en-US" dirty="0"/>
              <a:t> </a:t>
            </a:r>
            <a:r>
              <a:rPr lang="en-US" dirty="0" err="1"/>
              <a:t>Gründen</a:t>
            </a:r>
            <a:r>
              <a:rPr lang="en-US" dirty="0"/>
              <a:t> – </a:t>
            </a:r>
            <a:r>
              <a:rPr lang="en-US" dirty="0" err="1"/>
              <a:t>teilweise</a:t>
            </a:r>
            <a:r>
              <a:rPr lang="en-US" dirty="0"/>
              <a:t> </a:t>
            </a:r>
            <a:r>
              <a:rPr lang="en-US" dirty="0" err="1">
                <a:solidFill>
                  <a:srgbClr val="0DA31F"/>
                </a:solidFill>
              </a:rPr>
              <a:t>andere</a:t>
            </a:r>
            <a:r>
              <a:rPr lang="en-US" dirty="0"/>
              <a:t> Namen:</a:t>
            </a:r>
          </a:p>
          <a:p>
            <a:pPr marL="1257300" lvl="1" indent="-514350">
              <a:spcBef>
                <a:spcPts val="800"/>
              </a:spcBef>
              <a:buFont typeface="+mj-lt"/>
              <a:buAutoNum type="romanUcPeriod"/>
            </a:pPr>
            <a:r>
              <a:rPr lang="en-US" dirty="0"/>
              <a:t> </a:t>
            </a:r>
            <a:r>
              <a:rPr lang="en-US" dirty="0" err="1">
                <a:solidFill>
                  <a:srgbClr val="0DA31F"/>
                </a:solidFill>
              </a:rPr>
              <a:t>Hyponymie</a:t>
            </a:r>
            <a:endParaRPr lang="en-US" dirty="0"/>
          </a:p>
          <a:p>
            <a:pPr marL="1257300" lvl="1" indent="-514350">
              <a:buFont typeface="+mj-lt"/>
              <a:buAutoNum type="romanUcPeriod"/>
            </a:pPr>
            <a:r>
              <a:rPr lang="en-US" dirty="0"/>
              <a:t> </a:t>
            </a:r>
            <a:r>
              <a:rPr lang="en-US" dirty="0" err="1">
                <a:solidFill>
                  <a:srgbClr val="0DA31F"/>
                </a:solidFill>
              </a:rPr>
              <a:t>Synonymie</a:t>
            </a:r>
            <a:endParaRPr lang="en-US" dirty="0"/>
          </a:p>
          <a:p>
            <a:pPr marL="1257300" lvl="1" indent="-514350">
              <a:buFont typeface="+mj-lt"/>
              <a:buAutoNum type="romanUcPeriod"/>
            </a:pPr>
            <a:r>
              <a:rPr lang="en-US" dirty="0"/>
              <a:t> </a:t>
            </a:r>
            <a:r>
              <a:rPr lang="en-US" dirty="0" err="1"/>
              <a:t>Kompatibilität</a:t>
            </a:r>
            <a:r>
              <a:rPr lang="en-US" dirty="0"/>
              <a:t>/</a:t>
            </a:r>
            <a:r>
              <a:rPr lang="en-US" dirty="0" err="1">
                <a:solidFill>
                  <a:srgbClr val="0DA31F"/>
                </a:solidFill>
              </a:rPr>
              <a:t>Antonymie</a:t>
            </a:r>
            <a:endParaRPr lang="en-US" dirty="0">
              <a:solidFill>
                <a:srgbClr val="0DA31F"/>
              </a:solidFill>
            </a:endParaRPr>
          </a:p>
          <a:p>
            <a:pPr marL="1257300" lvl="1" indent="-514350">
              <a:buFont typeface="+mj-lt"/>
              <a:buAutoNum type="romanUcPeriod"/>
            </a:pPr>
            <a:r>
              <a:rPr lang="en-US" dirty="0"/>
              <a:t> </a:t>
            </a:r>
            <a:r>
              <a:rPr lang="en-US" dirty="0" err="1">
                <a:solidFill>
                  <a:srgbClr val="0DA31F"/>
                </a:solidFill>
              </a:rPr>
              <a:t>Komplementarität</a:t>
            </a:r>
            <a:endParaRPr lang="en-US" dirty="0">
              <a:solidFill>
                <a:srgbClr val="0DA31F"/>
              </a:solidFill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endParaRPr lang="en-US" dirty="0"/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US" dirty="0"/>
              <a:t>Eine </a:t>
            </a:r>
            <a:r>
              <a:rPr lang="en-US" dirty="0" err="1"/>
              <a:t>erste</a:t>
            </a:r>
            <a:r>
              <a:rPr lang="en-US" dirty="0"/>
              <a:t> </a:t>
            </a:r>
            <a:r>
              <a:rPr lang="en-US" dirty="0" err="1"/>
              <a:t>semantische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960F77-AA9D-10D2-DD01-B0D8BD4DB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006ECF-0DCC-DB38-ACF7-DFAB499D6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B4630A3-A4EF-5DC2-C8DB-62AC690A2B2E}"/>
              </a:ext>
            </a:extLst>
          </p:cNvPr>
          <p:cNvSpPr/>
          <p:nvPr/>
        </p:nvSpPr>
        <p:spPr>
          <a:xfrm>
            <a:off x="5562600" y="5031462"/>
            <a:ext cx="3429000" cy="919401"/>
          </a:xfrm>
          <a:prstGeom prst="roundRect">
            <a:avLst/>
          </a:prstGeom>
          <a:solidFill>
            <a:schemeClr val="accent2">
              <a:lumMod val="60000"/>
              <a:lumOff val="40000"/>
              <a:alpha val="89804"/>
            </a:scheme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de-DE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Prädikate denotieren Mengen von </a:t>
            </a:r>
            <a:r>
              <a:rPr lang="de-DE" sz="2400" b="1">
                <a:ln w="0"/>
                <a:solidFill>
                  <a:srgbClr val="C00000"/>
                </a:solidFill>
              </a:rPr>
              <a:t>Individuen</a:t>
            </a:r>
            <a:r>
              <a:rPr lang="de-DE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  <p:sp>
        <p:nvSpPr>
          <p:cNvPr id="8" name="Rounded Rectangle 6">
            <a:extLst>
              <a:ext uri="{FF2B5EF4-FFF2-40B4-BE49-F238E27FC236}">
                <a16:creationId xmlns:a16="http://schemas.microsoft.com/office/drawing/2014/main" id="{648418EB-D8C2-7F1D-DAAC-3B4E5B51CF21}"/>
              </a:ext>
            </a:extLst>
          </p:cNvPr>
          <p:cNvSpPr/>
          <p:nvPr/>
        </p:nvSpPr>
        <p:spPr>
          <a:xfrm>
            <a:off x="5513164" y="2057400"/>
            <a:ext cx="3554636" cy="919401"/>
          </a:xfrm>
          <a:prstGeom prst="roundRect">
            <a:avLst/>
          </a:prstGeom>
          <a:solidFill>
            <a:srgbClr val="FFC000">
              <a:alpha val="89804"/>
            </a:srgbClr>
          </a:solidFill>
          <a:ln>
            <a:solidFill>
              <a:schemeClr val="tx1"/>
            </a:solidFill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de-DE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Sätze denotieren </a:t>
            </a:r>
            <a:br>
              <a:rPr lang="de-DE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de-DE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Mengen von </a:t>
            </a:r>
            <a:r>
              <a:rPr lang="de-DE" sz="2400" b="1">
                <a:ln w="0"/>
                <a:solidFill>
                  <a:srgbClr val="0070C0"/>
                </a:solidFill>
              </a:rPr>
              <a:t>Situationen</a:t>
            </a:r>
            <a:r>
              <a:rPr lang="de-DE" sz="240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027846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D8F4E-207A-1F55-8079-ADFA4676D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A2DD9-CE39-D639-AD04-3CCBCAC55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Hypo- und Hyperonymie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062604-2BA3-9F2E-DA63-2135768C2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257800"/>
          </a:xfrm>
        </p:spPr>
        <p:txBody>
          <a:bodyPr>
            <a:norm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DE" dirty="0"/>
              <a:t>Sätze denotieren Mengen von </a:t>
            </a:r>
            <a:r>
              <a:rPr lang="de-DE" dirty="0">
                <a:ln w="0"/>
                <a:solidFill>
                  <a:srgbClr val="0070C0"/>
                </a:solidFill>
              </a:rPr>
              <a:t>Situationen</a:t>
            </a:r>
            <a:r>
              <a:rPr lang="de-DE" dirty="0"/>
              <a:t> (Propositionen).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DE" dirty="0"/>
              <a:t>Die Teilmengenbeziehung (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) </a:t>
            </a:r>
            <a:r>
              <a:rPr lang="de-DE" dirty="0"/>
              <a:t>zwischen </a:t>
            </a:r>
            <a:r>
              <a:rPr lang="de-DE" b="1" dirty="0"/>
              <a:t>Satzbedeutungen</a:t>
            </a:r>
            <a:r>
              <a:rPr lang="de-DE" b="1" i="1" dirty="0"/>
              <a:t> </a:t>
            </a:r>
            <a:r>
              <a:rPr lang="de-DE" dirty="0"/>
              <a:t>drückt die logische Folgerung aus.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DE" dirty="0">
                <a:solidFill>
                  <a:prstClr val="black"/>
                </a:solidFill>
              </a:rPr>
              <a:t>Satz B folgt aus Satz A (in Symbolen: </a:t>
            </a:r>
            <a:r>
              <a:rPr lang="en-US" dirty="0">
                <a:solidFill>
                  <a:prstClr val="black"/>
                </a:solidFill>
              </a:rPr>
              <a:t>A 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 B),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genau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dann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, </a:t>
            </a:r>
            <a:r>
              <a:rPr lang="en-US" dirty="0" err="1">
                <a:solidFill>
                  <a:prstClr val="black"/>
                </a:solidFill>
                <a:sym typeface="WP MathA"/>
              </a:rPr>
              <a:t>wenn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 A  B.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DE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endParaRPr lang="de-DE" dirty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DE" dirty="0"/>
              <a:t>Prädikate denotieren in einer konkreten Situation Mengen von </a:t>
            </a:r>
            <a:r>
              <a:rPr lang="de-DE" dirty="0">
                <a:ln w="0"/>
                <a:solidFill>
                  <a:srgbClr val="C00000"/>
                </a:solidFill>
              </a:rPr>
              <a:t>Individuen</a:t>
            </a:r>
            <a:r>
              <a:rPr lang="de-DE" dirty="0"/>
              <a:t>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7713" algn="l"/>
                <a:tab pos="1090613" algn="l"/>
              </a:tabLst>
            </a:pPr>
            <a:r>
              <a:rPr lang="de-DE" b="1" i="1" dirty="0"/>
              <a:t>Frage: </a:t>
            </a:r>
            <a:r>
              <a:rPr lang="de-DE" dirty="0"/>
              <a:t>Wie wird die Teilmengenbeziehung zwischen </a:t>
            </a:r>
            <a:r>
              <a:rPr lang="de-DE" b="1" dirty="0"/>
              <a:t>Prädikaten</a:t>
            </a:r>
            <a:r>
              <a:rPr lang="de-DE" dirty="0"/>
              <a:t> – also zwischen Mengen von Individuen – sprachlich ausgedrückt?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C802AA-A192-9435-45D0-FA73EB568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98BA9D-573F-F098-9419-3B2A6B51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34</a:t>
            </a:fld>
            <a:endParaRPr lang="de-DE"/>
          </a:p>
        </p:txBody>
      </p:sp>
      <p:graphicFrame>
        <p:nvGraphicFramePr>
          <p:cNvPr id="10" name="Table 9" hidden="1">
            <a:extLst>
              <a:ext uri="{FF2B5EF4-FFF2-40B4-BE49-F238E27FC236}">
                <a16:creationId xmlns:a16="http://schemas.microsoft.com/office/drawing/2014/main" id="{F16D2070-99C7-8E1A-88DD-44B9C4BEF88A}"/>
              </a:ext>
            </a:extLst>
          </p:cNvPr>
          <p:cNvGraphicFramePr>
            <a:graphicFrameLocks noGrp="1"/>
          </p:cNvGraphicFramePr>
          <p:nvPr/>
        </p:nvGraphicFramePr>
        <p:xfrm>
          <a:off x="457201" y="952433"/>
          <a:ext cx="8381999" cy="186696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66999">
                  <a:extLst>
                    <a:ext uri="{9D8B030D-6E8A-4147-A177-3AD203B41FA5}">
                      <a16:colId xmlns:a16="http://schemas.microsoft.com/office/drawing/2014/main" val="2667216545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1899940616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554358028"/>
                    </a:ext>
                  </a:extLst>
                </a:gridCol>
              </a:tblGrid>
              <a:tr h="358073">
                <a:tc>
                  <a:txBody>
                    <a:bodyPr/>
                    <a:lstStyle/>
                    <a:p>
                      <a:endParaRPr lang="de-AT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Sätze</a:t>
                      </a:r>
                      <a:endParaRPr lang="de-AT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Einstellige Prädikate</a:t>
                      </a:r>
                      <a:endParaRPr lang="de-AT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15583"/>
                  </a:ext>
                </a:extLst>
              </a:tr>
              <a:tr h="659326">
                <a:tc>
                  <a:txBody>
                    <a:bodyPr/>
                    <a:lstStyle/>
                    <a:p>
                      <a:r>
                        <a:rPr lang="en-US" sz="2000"/>
                        <a:t>Denotation</a:t>
                      </a:r>
                      <a:endParaRPr lang="de-AT" sz="2000" b="1" i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Menge von Situationen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Menge von Individuen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7916534"/>
                  </a:ext>
                </a:extLst>
              </a:tr>
              <a:tr h="811401">
                <a:tc>
                  <a:txBody>
                    <a:bodyPr/>
                    <a:lstStyle/>
                    <a:p>
                      <a:r>
                        <a:rPr lang="en-US" sz="2000" b="1"/>
                        <a:t>Teilmengenbeziehung</a:t>
                      </a:r>
                      <a:r>
                        <a:rPr lang="de-AT" sz="2000" baseline="0"/>
                        <a:t> </a:t>
                      </a:r>
                      <a:endParaRPr 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000"/>
                        <a:t>Logische Folgerung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Hyponymie/</a:t>
                      </a:r>
                      <a:br>
                        <a:rPr lang="en-US" sz="2000" b="1"/>
                      </a:br>
                      <a:r>
                        <a:rPr lang="en-US" sz="2000" b="1"/>
                        <a:t>Hyperonymie</a:t>
                      </a:r>
                      <a:endParaRPr lang="de-AT" sz="20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4766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1843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0D3AA-9AA7-9224-08BC-4117B2972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0CDFC-D0C7-C7D5-10B1-1583816E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Hypo- und Hyperonymie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480A2-0475-FD1F-DAD0-4BBCF7B870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0"/>
            <a:ext cx="83820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r>
              <a:rPr lang="de-DE" b="1" i="1" dirty="0"/>
              <a:t>Frage: </a:t>
            </a:r>
            <a:r>
              <a:rPr lang="de-DE" dirty="0"/>
              <a:t>Was drückt die Teilmengenbeziehung zwischen (der Extension von) </a:t>
            </a:r>
            <a:r>
              <a:rPr lang="de-DE" b="1" dirty="0"/>
              <a:t>Prädikaten</a:t>
            </a:r>
            <a:r>
              <a:rPr lang="de-DE" dirty="0"/>
              <a:t> aus?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r>
              <a:rPr lang="de-DE" b="1" dirty="0"/>
              <a:t>Antwort</a:t>
            </a:r>
            <a:r>
              <a:rPr lang="de-DE" dirty="0"/>
              <a:t>: die Beziehungen der </a:t>
            </a:r>
            <a:r>
              <a:rPr lang="de-DE" dirty="0">
                <a:solidFill>
                  <a:srgbClr val="00B050"/>
                </a:solidFill>
              </a:rPr>
              <a:t>Hyponymie</a:t>
            </a:r>
            <a:r>
              <a:rPr lang="de-DE" dirty="0"/>
              <a:t> und </a:t>
            </a:r>
            <a:r>
              <a:rPr lang="de-DE" dirty="0">
                <a:solidFill>
                  <a:srgbClr val="FF0000"/>
                </a:solidFill>
              </a:rPr>
              <a:t>Hyperonymie</a:t>
            </a:r>
            <a:r>
              <a:rPr lang="de-DE" dirty="0"/>
              <a:t> 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i="1" dirty="0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i="1" dirty="0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i="1" dirty="0"/>
          </a:p>
          <a:p>
            <a:pPr>
              <a:spcBef>
                <a:spcPts val="0"/>
              </a:spcBef>
              <a:tabLst>
                <a:tab pos="747713" algn="l"/>
                <a:tab pos="1090613" algn="l"/>
              </a:tabLst>
            </a:pPr>
            <a:endParaRPr lang="de-DE" i="1" dirty="0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r>
              <a:rPr lang="de-DE" i="1" dirty="0"/>
              <a:t>Beispiele:</a:t>
            </a:r>
            <a:endParaRPr lang="de-DE" b="1" dirty="0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828800" algn="l"/>
                <a:tab pos="3257550" algn="l"/>
                <a:tab pos="5599113" algn="l"/>
              </a:tabLst>
            </a:pPr>
            <a:r>
              <a:rPr lang="de-DE" dirty="0"/>
              <a:t>(1)	a.	Hund	</a:t>
            </a:r>
            <a:r>
              <a:rPr lang="nb-NO" dirty="0"/>
              <a:t>–</a:t>
            </a:r>
            <a:r>
              <a:rPr lang="de-DE" dirty="0"/>
              <a:t> Tier	</a:t>
            </a:r>
            <a:r>
              <a:rPr lang="de-DE" dirty="0">
                <a:solidFill>
                  <a:srgbClr val="00B050"/>
                </a:solidFill>
              </a:rPr>
              <a:t>Hund</a:t>
            </a:r>
            <a:r>
              <a:rPr lang="de-DE" dirty="0"/>
              <a:t> 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 </a:t>
            </a:r>
            <a:r>
              <a:rPr lang="de-DE" dirty="0"/>
              <a:t></a:t>
            </a:r>
            <a:r>
              <a:rPr lang="de-DE" dirty="0">
                <a:solidFill>
                  <a:srgbClr val="FF0000"/>
                </a:solidFill>
              </a:rPr>
              <a:t>Tier</a:t>
            </a:r>
            <a:r>
              <a:rPr lang="de-DE" dirty="0"/>
              <a:t>   	</a:t>
            </a:r>
            <a:r>
              <a:rPr lang="de-DE" sz="2000" dirty="0"/>
              <a:t>„Alle Hunde sind Tiere“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828800" algn="l"/>
                <a:tab pos="3257550" algn="l"/>
                <a:tab pos="5599113" algn="l"/>
              </a:tabLst>
            </a:pPr>
            <a:r>
              <a:rPr lang="de-DE" dirty="0"/>
              <a:t>	b.	Apfel	</a:t>
            </a:r>
            <a:r>
              <a:rPr lang="nb-NO" dirty="0"/>
              <a:t>–</a:t>
            </a:r>
            <a:r>
              <a:rPr lang="de-DE" dirty="0"/>
              <a:t> Frucht	</a:t>
            </a:r>
            <a:r>
              <a:rPr lang="de-DE" dirty="0">
                <a:solidFill>
                  <a:srgbClr val="00B050"/>
                </a:solidFill>
              </a:rPr>
              <a:t>Apfel</a:t>
            </a:r>
            <a:r>
              <a:rPr lang="de-DE" dirty="0"/>
              <a:t> 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 </a:t>
            </a:r>
            <a:r>
              <a:rPr lang="de-DE" dirty="0"/>
              <a:t></a:t>
            </a:r>
            <a:r>
              <a:rPr lang="de-DE" dirty="0">
                <a:solidFill>
                  <a:srgbClr val="FF0000"/>
                </a:solidFill>
              </a:rPr>
              <a:t>Frucht</a:t>
            </a:r>
            <a:r>
              <a:rPr lang="de-DE" dirty="0"/>
              <a:t>	</a:t>
            </a:r>
            <a:r>
              <a:rPr lang="de-DE" sz="2000" dirty="0"/>
              <a:t>„Alle Äpfel sind Früchte“</a:t>
            </a:r>
          </a:p>
          <a:p>
            <a:pPr>
              <a:spcBef>
                <a:spcPts val="1200"/>
              </a:spcBef>
              <a:tabLst>
                <a:tab pos="747713" algn="l"/>
                <a:tab pos="1090613" algn="l"/>
                <a:tab pos="1828800" algn="l"/>
                <a:tab pos="3257550" algn="l"/>
                <a:tab pos="5599113" algn="l"/>
              </a:tabLst>
            </a:pPr>
            <a:r>
              <a:rPr lang="de-DE" sz="2000" dirty="0"/>
              <a:t>	</a:t>
            </a:r>
            <a:r>
              <a:rPr lang="de-DE" dirty="0"/>
              <a:t>c.	Tisch 	</a:t>
            </a:r>
            <a:r>
              <a:rPr lang="nb-NO" dirty="0"/>
              <a:t>–</a:t>
            </a:r>
            <a:r>
              <a:rPr lang="de-DE" dirty="0"/>
              <a:t> Möbel 	</a:t>
            </a:r>
            <a:r>
              <a:rPr lang="de-DE" dirty="0">
                <a:solidFill>
                  <a:srgbClr val="00B050"/>
                </a:solidFill>
              </a:rPr>
              <a:t>Tisch</a:t>
            </a:r>
            <a:r>
              <a:rPr lang="de-DE" dirty="0"/>
              <a:t> 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 </a:t>
            </a:r>
            <a:r>
              <a:rPr lang="de-DE" dirty="0"/>
              <a:t></a:t>
            </a:r>
            <a:r>
              <a:rPr lang="de-DE" dirty="0">
                <a:solidFill>
                  <a:srgbClr val="FF0000"/>
                </a:solidFill>
              </a:rPr>
              <a:t>Möbel</a:t>
            </a:r>
            <a:r>
              <a:rPr lang="de-DE" dirty="0"/>
              <a:t>	</a:t>
            </a:r>
            <a:r>
              <a:rPr lang="de-DE" sz="2000" dirty="0"/>
              <a:t>„Alle Tische sind Möbel“</a:t>
            </a:r>
          </a:p>
          <a:p>
            <a:pPr>
              <a:spcBef>
                <a:spcPts val="600"/>
              </a:spcBef>
              <a:tabLst>
                <a:tab pos="747713" algn="l"/>
                <a:tab pos="1090613" algn="l"/>
              </a:tabLst>
            </a:pP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0FC4F9-CFD2-7CDC-B67D-90102C02A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055C4A-37F8-B5A1-9DA6-2110B2D22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35</a:t>
            </a:fld>
            <a:endParaRPr lang="de-DE"/>
          </a:p>
        </p:txBody>
      </p:sp>
      <p:graphicFrame>
        <p:nvGraphicFramePr>
          <p:cNvPr id="10" name="Table 9" hidden="1">
            <a:extLst>
              <a:ext uri="{FF2B5EF4-FFF2-40B4-BE49-F238E27FC236}">
                <a16:creationId xmlns:a16="http://schemas.microsoft.com/office/drawing/2014/main" id="{1D1C1DAF-6E6B-5C37-56A6-26F0E5842376}"/>
              </a:ext>
            </a:extLst>
          </p:cNvPr>
          <p:cNvGraphicFramePr>
            <a:graphicFrameLocks noGrp="1"/>
          </p:cNvGraphicFramePr>
          <p:nvPr/>
        </p:nvGraphicFramePr>
        <p:xfrm>
          <a:off x="457201" y="952433"/>
          <a:ext cx="8381999" cy="186696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66999">
                  <a:extLst>
                    <a:ext uri="{9D8B030D-6E8A-4147-A177-3AD203B41FA5}">
                      <a16:colId xmlns:a16="http://schemas.microsoft.com/office/drawing/2014/main" val="2667216545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1899940616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554358028"/>
                    </a:ext>
                  </a:extLst>
                </a:gridCol>
              </a:tblGrid>
              <a:tr h="358073">
                <a:tc>
                  <a:txBody>
                    <a:bodyPr/>
                    <a:lstStyle/>
                    <a:p>
                      <a:endParaRPr lang="de-AT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Sätze</a:t>
                      </a:r>
                      <a:endParaRPr lang="de-AT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Einstellige Prädikate</a:t>
                      </a:r>
                      <a:endParaRPr lang="de-AT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15583"/>
                  </a:ext>
                </a:extLst>
              </a:tr>
              <a:tr h="659326">
                <a:tc>
                  <a:txBody>
                    <a:bodyPr/>
                    <a:lstStyle/>
                    <a:p>
                      <a:r>
                        <a:rPr lang="en-US" sz="2000"/>
                        <a:t>Denotation</a:t>
                      </a:r>
                      <a:endParaRPr lang="de-AT" sz="2000" b="1" i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Menge von Situationen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Menge von Individuen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7916534"/>
                  </a:ext>
                </a:extLst>
              </a:tr>
              <a:tr h="811401">
                <a:tc>
                  <a:txBody>
                    <a:bodyPr/>
                    <a:lstStyle/>
                    <a:p>
                      <a:r>
                        <a:rPr lang="en-US" sz="2000" b="1"/>
                        <a:t>Teilmengenbeziehung</a:t>
                      </a:r>
                      <a:r>
                        <a:rPr lang="de-AT" sz="2000" baseline="0"/>
                        <a:t> </a:t>
                      </a:r>
                      <a:endParaRPr 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000"/>
                        <a:t>Logische Folgerung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Hyponymie/</a:t>
                      </a:r>
                      <a:br>
                        <a:rPr lang="en-US" sz="2000" b="1"/>
                      </a:br>
                      <a:r>
                        <a:rPr lang="en-US" sz="2000" b="1"/>
                        <a:t>Hyperonymie</a:t>
                      </a:r>
                      <a:endParaRPr lang="de-AT" sz="20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4766014"/>
                  </a:ext>
                </a:extLst>
              </a:tr>
            </a:tbl>
          </a:graphicData>
        </a:graphic>
      </p:graphicFrame>
      <p:sp>
        <p:nvSpPr>
          <p:cNvPr id="7" name="Abgerundetes Rechteck 7">
            <a:extLst>
              <a:ext uri="{FF2B5EF4-FFF2-40B4-BE49-F238E27FC236}">
                <a16:creationId xmlns:a16="http://schemas.microsoft.com/office/drawing/2014/main" id="{E47F4197-DB85-3784-DE7A-BDDF2572E405}"/>
              </a:ext>
            </a:extLst>
          </p:cNvPr>
          <p:cNvSpPr txBox="1">
            <a:spLocks/>
          </p:cNvSpPr>
          <p:nvPr/>
        </p:nvSpPr>
        <p:spPr>
          <a:xfrm>
            <a:off x="1242822" y="2514600"/>
            <a:ext cx="6986778" cy="1441529"/>
          </a:xfrm>
          <a:prstGeom prst="roundRect">
            <a:avLst/>
          </a:prstGeom>
          <a:solidFill>
            <a:schemeClr val="bg1">
              <a:lumMod val="9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342900" defTabSz="898525">
              <a:tabLst>
                <a:tab pos="403225" algn="l"/>
                <a:tab pos="747713" algn="l"/>
                <a:tab pos="1090613" algn="l"/>
                <a:tab pos="2859088" algn="l"/>
                <a:tab pos="4057650" algn="l"/>
                <a:tab pos="4800600" algn="l"/>
                <a:tab pos="5829300" algn="l"/>
                <a:tab pos="6800850" algn="l"/>
              </a:tabLst>
            </a:pPr>
            <a:r>
              <a:rPr lang="en-US" sz="2200" dirty="0">
                <a:solidFill>
                  <a:prstClr val="black"/>
                </a:solidFill>
              </a:rPr>
              <a:t>Für </a:t>
            </a:r>
            <a:r>
              <a:rPr lang="en-US" sz="2200" dirty="0" err="1">
                <a:solidFill>
                  <a:prstClr val="black"/>
                </a:solidFill>
              </a:rPr>
              <a:t>beliebige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einstellige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Prädikate</a:t>
            </a:r>
            <a:r>
              <a:rPr lang="en-US" sz="2200" dirty="0">
                <a:solidFill>
                  <a:prstClr val="black"/>
                </a:solidFill>
              </a:rPr>
              <a:t> A und B gilt:  </a:t>
            </a:r>
          </a:p>
          <a:p>
            <a:pPr marL="628650" indent="-342900" defTabSz="898525">
              <a:spcBef>
                <a:spcPts val="600"/>
              </a:spcBef>
              <a:tabLst>
                <a:tab pos="403225" algn="l"/>
                <a:tab pos="747713" algn="l"/>
                <a:tab pos="1090613" algn="l"/>
                <a:tab pos="2859088" algn="l"/>
                <a:tab pos="4233863" algn="l"/>
                <a:tab pos="4919663" algn="l"/>
                <a:tab pos="5829300" algn="l"/>
                <a:tab pos="6800850" algn="l"/>
              </a:tabLst>
            </a:pPr>
            <a:r>
              <a:rPr lang="en-US" dirty="0">
                <a:solidFill>
                  <a:prstClr val="black"/>
                </a:solidFill>
              </a:rPr>
              <a:t>		A </a:t>
            </a:r>
            <a:r>
              <a:rPr lang="en-US" dirty="0" err="1">
                <a:solidFill>
                  <a:prstClr val="black"/>
                </a:solidFill>
              </a:rPr>
              <a:t>ist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ein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Hyponym</a:t>
            </a:r>
            <a:r>
              <a:rPr lang="en-US" b="1" i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von B	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	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A  B</a:t>
            </a:r>
          </a:p>
          <a:p>
            <a:pPr marL="628650" indent="-342900" defTabSz="898525">
              <a:tabLst>
                <a:tab pos="403225" algn="l"/>
                <a:tab pos="747713" algn="l"/>
                <a:tab pos="1090613" algn="l"/>
                <a:tab pos="2859088" algn="l"/>
                <a:tab pos="4233863" algn="l"/>
                <a:tab pos="4919663" algn="l"/>
                <a:tab pos="5829300" algn="l"/>
                <a:tab pos="6800850" algn="l"/>
              </a:tabLst>
            </a:pPr>
            <a:r>
              <a:rPr lang="en-US" dirty="0">
                <a:solidFill>
                  <a:prstClr val="black"/>
                </a:solidFill>
              </a:rPr>
              <a:t>		A </a:t>
            </a:r>
            <a:r>
              <a:rPr lang="en-US" dirty="0" err="1">
                <a:solidFill>
                  <a:prstClr val="black"/>
                </a:solidFill>
              </a:rPr>
              <a:t>ist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ein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Hyperonym</a:t>
            </a:r>
            <a:r>
              <a:rPr lang="en-US" b="1" i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von B 	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	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B  A</a:t>
            </a:r>
          </a:p>
        </p:txBody>
      </p:sp>
    </p:spTree>
    <p:extLst>
      <p:ext uri="{BB962C8B-B14F-4D97-AF65-F5344CB8AC3E}">
        <p14:creationId xmlns:p14="http://schemas.microsoft.com/office/powerpoint/2010/main" val="3494320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I. Hypo- und Hyperonymie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57800"/>
          </a:xfrm>
        </p:spPr>
        <p:txBody>
          <a:bodyPr/>
          <a:lstStyle/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sz="2200" i="1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sz="2200" i="1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sz="2200" i="1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sz="2200" i="1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sz="2200" i="1"/>
          </a:p>
          <a:p>
            <a:pPr>
              <a:spcBef>
                <a:spcPts val="600"/>
              </a:spcBef>
              <a:tabLst>
                <a:tab pos="747713" algn="l"/>
                <a:tab pos="1090613" algn="l"/>
              </a:tabLst>
            </a:pPr>
            <a:endParaRPr lang="en-US" sz="2200"/>
          </a:p>
          <a:p>
            <a:pPr>
              <a:spcBef>
                <a:spcPts val="600"/>
              </a:spcBef>
              <a:tabLst>
                <a:tab pos="747713" algn="l"/>
                <a:tab pos="1090613" algn="l"/>
              </a:tabLst>
            </a:pPr>
            <a:endParaRPr lang="en-US" sz="2200"/>
          </a:p>
          <a:p>
            <a:pPr>
              <a:spcBef>
                <a:spcPts val="600"/>
              </a:spcBef>
              <a:tabLst>
                <a:tab pos="747713" algn="l"/>
                <a:tab pos="1090613" algn="l"/>
              </a:tabLst>
            </a:pPr>
            <a:endParaRPr lang="en-US" sz="2200"/>
          </a:p>
          <a:p>
            <a:pPr>
              <a:spcBef>
                <a:spcPts val="600"/>
              </a:spcBef>
              <a:tabLst>
                <a:tab pos="747713" algn="l"/>
                <a:tab pos="1090613" algn="l"/>
              </a:tabLst>
            </a:pPr>
            <a:endParaRPr lang="en-US" sz="220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36</a:t>
            </a:fld>
            <a:endParaRPr lang="de-DE"/>
          </a:p>
        </p:txBody>
      </p:sp>
      <p:sp>
        <p:nvSpPr>
          <p:cNvPr id="8" name="Abgerundetes Rechteck 7"/>
          <p:cNvSpPr txBox="1">
            <a:spLocks/>
          </p:cNvSpPr>
          <p:nvPr/>
        </p:nvSpPr>
        <p:spPr>
          <a:xfrm>
            <a:off x="914400" y="872848"/>
            <a:ext cx="6986778" cy="1441529"/>
          </a:xfrm>
          <a:prstGeom prst="roundRect">
            <a:avLst/>
          </a:prstGeom>
          <a:solidFill>
            <a:schemeClr val="bg1">
              <a:lumMod val="9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342900" defTabSz="898525">
              <a:tabLst>
                <a:tab pos="403225" algn="l"/>
                <a:tab pos="747713" algn="l"/>
                <a:tab pos="1090613" algn="l"/>
                <a:tab pos="2859088" algn="l"/>
                <a:tab pos="4057650" algn="l"/>
                <a:tab pos="4800600" algn="l"/>
                <a:tab pos="5829300" algn="l"/>
                <a:tab pos="6800850" algn="l"/>
              </a:tabLst>
            </a:pPr>
            <a:r>
              <a:rPr lang="en-US" sz="2200" dirty="0">
                <a:solidFill>
                  <a:prstClr val="black"/>
                </a:solidFill>
              </a:rPr>
              <a:t>Für </a:t>
            </a:r>
            <a:r>
              <a:rPr lang="en-US" sz="2200" dirty="0" err="1">
                <a:solidFill>
                  <a:prstClr val="black"/>
                </a:solidFill>
              </a:rPr>
              <a:t>beliebige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einstellige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Prädikate</a:t>
            </a:r>
            <a:r>
              <a:rPr lang="en-US" sz="2200" dirty="0">
                <a:solidFill>
                  <a:prstClr val="black"/>
                </a:solidFill>
              </a:rPr>
              <a:t> A und B gilt:  </a:t>
            </a:r>
          </a:p>
          <a:p>
            <a:pPr marL="628650" indent="-342900" defTabSz="898525">
              <a:spcBef>
                <a:spcPts val="600"/>
              </a:spcBef>
              <a:tabLst>
                <a:tab pos="403225" algn="l"/>
                <a:tab pos="747713" algn="l"/>
                <a:tab pos="1090613" algn="l"/>
                <a:tab pos="2859088" algn="l"/>
                <a:tab pos="4233863" algn="l"/>
                <a:tab pos="4919663" algn="l"/>
                <a:tab pos="5829300" algn="l"/>
                <a:tab pos="6800850" algn="l"/>
              </a:tabLst>
            </a:pPr>
            <a:r>
              <a:rPr lang="en-US" dirty="0">
                <a:solidFill>
                  <a:prstClr val="black"/>
                </a:solidFill>
              </a:rPr>
              <a:t>		A </a:t>
            </a:r>
            <a:r>
              <a:rPr lang="en-US" dirty="0" err="1">
                <a:solidFill>
                  <a:prstClr val="black"/>
                </a:solidFill>
              </a:rPr>
              <a:t>ist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ein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Hyponym</a:t>
            </a:r>
            <a:r>
              <a:rPr lang="en-US" b="1" i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von B	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	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A  B</a:t>
            </a:r>
          </a:p>
          <a:p>
            <a:pPr marL="628650" indent="-342900" defTabSz="898525">
              <a:tabLst>
                <a:tab pos="403225" algn="l"/>
                <a:tab pos="747713" algn="l"/>
                <a:tab pos="1090613" algn="l"/>
                <a:tab pos="2859088" algn="l"/>
                <a:tab pos="4233863" algn="l"/>
                <a:tab pos="4919663" algn="l"/>
                <a:tab pos="5829300" algn="l"/>
                <a:tab pos="6800850" algn="l"/>
              </a:tabLst>
            </a:pPr>
            <a:r>
              <a:rPr lang="en-US" dirty="0">
                <a:solidFill>
                  <a:prstClr val="black"/>
                </a:solidFill>
              </a:rPr>
              <a:t>		A </a:t>
            </a:r>
            <a:r>
              <a:rPr lang="en-US" dirty="0" err="1">
                <a:solidFill>
                  <a:prstClr val="black"/>
                </a:solidFill>
              </a:rPr>
              <a:t>ist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ein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Hyperonym</a:t>
            </a:r>
            <a:r>
              <a:rPr lang="en-US" b="1" i="1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von B 	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	</a:t>
            </a:r>
            <a:r>
              <a:rPr lang="en-US" dirty="0">
                <a:solidFill>
                  <a:prstClr val="black"/>
                </a:solidFill>
                <a:sym typeface="WP MathA"/>
              </a:rPr>
              <a:t>B  A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563025"/>
              </p:ext>
            </p:extLst>
          </p:nvPr>
        </p:nvGraphicFramePr>
        <p:xfrm>
          <a:off x="2438400" y="2529840"/>
          <a:ext cx="2743200" cy="2194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693811297"/>
                    </a:ext>
                  </a:extLst>
                </a:gridCol>
              </a:tblGrid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Hyponym</a:t>
                      </a:r>
                      <a:endParaRPr lang="de-AT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75929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Collie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547428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Hund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356126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Lebewesen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749697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Verb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79988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Tisch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636722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078252"/>
              </p:ext>
            </p:extLst>
          </p:nvPr>
        </p:nvGraphicFramePr>
        <p:xfrm>
          <a:off x="5181600" y="4879340"/>
          <a:ext cx="2743200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709325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Hyperonym</a:t>
                      </a:r>
                      <a:endParaRPr lang="de-AT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7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Collie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54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brauner Hund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35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AT"/>
                        <a:t>natürliche Sprache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79988"/>
                  </a:ext>
                </a:extLst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2662535"/>
            <a:ext cx="14045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i="1"/>
              <a:t>Beispiele:</a:t>
            </a:r>
            <a:endParaRPr lang="de-AT" sz="240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181600" y="2533650"/>
          <a:ext cx="2743200" cy="2194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709325856"/>
                    </a:ext>
                  </a:extLst>
                </a:gridCol>
              </a:tblGrid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Hyperonym</a:t>
                      </a:r>
                      <a:endParaRPr lang="de-AT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75929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Hund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547428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Säugetier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356126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Ding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749697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Wort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79988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Möbel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636722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991898"/>
              </p:ext>
            </p:extLst>
          </p:nvPr>
        </p:nvGraphicFramePr>
        <p:xfrm>
          <a:off x="2438400" y="4876800"/>
          <a:ext cx="2743200" cy="1478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6938112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Hyponym</a:t>
                      </a:r>
                      <a:endParaRPr lang="de-AT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75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kleiner Collie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54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großer brauner Collie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35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romanische Sprache</a:t>
                      </a:r>
                      <a:endParaRPr lang="de-A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379988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1B6ACDBA-A6DA-C759-3F4B-5F379340FFB9}"/>
              </a:ext>
            </a:extLst>
          </p:cNvPr>
          <p:cNvSpPr txBox="1"/>
          <p:nvPr/>
        </p:nvSpPr>
        <p:spPr>
          <a:xfrm>
            <a:off x="457200" y="4953000"/>
            <a:ext cx="18659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/>
              <a:t>Hyponymie</a:t>
            </a:r>
            <a:r>
              <a:rPr lang="en-US" sz="2000" dirty="0"/>
              <a:t> </a:t>
            </a:r>
            <a:r>
              <a:rPr lang="en-US" sz="2000" dirty="0" err="1"/>
              <a:t>gibt</a:t>
            </a:r>
            <a:r>
              <a:rPr lang="en-US" sz="2000" dirty="0"/>
              <a:t> </a:t>
            </a:r>
          </a:p>
          <a:p>
            <a:r>
              <a:rPr lang="en-US" sz="2000" dirty="0"/>
              <a:t>es </a:t>
            </a:r>
            <a:r>
              <a:rPr lang="en-US" sz="2000" dirty="0" err="1"/>
              <a:t>auch</a:t>
            </a:r>
            <a:r>
              <a:rPr lang="en-US" sz="2000" dirty="0"/>
              <a:t> </a:t>
            </a:r>
            <a:r>
              <a:rPr lang="en-US" sz="2000" dirty="0" err="1"/>
              <a:t>mit</a:t>
            </a:r>
            <a:r>
              <a:rPr lang="en-US" sz="2000" dirty="0"/>
              <a:t> </a:t>
            </a:r>
            <a:r>
              <a:rPr lang="en-US" sz="2000" b="1" dirty="0" err="1"/>
              <a:t>komplexen</a:t>
            </a:r>
            <a:r>
              <a:rPr lang="en-US" sz="2000" dirty="0"/>
              <a:t> </a:t>
            </a:r>
            <a:r>
              <a:rPr lang="en-US" sz="2000" dirty="0" err="1"/>
              <a:t>Ausdrücken</a:t>
            </a:r>
            <a:r>
              <a:rPr lang="en-US" sz="2000" dirty="0"/>
              <a:t>: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12300065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II. Synonymie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 marL="342900" indent="-342900" defTabSz="360000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de-DE" dirty="0"/>
              <a:t>Zwei Sätze, die in den selben Situationen </a:t>
            </a:r>
            <a:r>
              <a:rPr lang="de-DE" dirty="0">
                <a:solidFill>
                  <a:srgbClr val="0DA31F"/>
                </a:solidFill>
              </a:rPr>
              <a:t>wahr</a:t>
            </a:r>
            <a:r>
              <a:rPr lang="de-DE" dirty="0"/>
              <a:t> sind, sind </a:t>
            </a:r>
            <a:r>
              <a:rPr lang="de-DE" b="1" dirty="0"/>
              <a:t>äquivalent</a:t>
            </a:r>
            <a:r>
              <a:rPr lang="de-DE" dirty="0"/>
              <a:t> (man sagt auch: </a:t>
            </a:r>
            <a:r>
              <a:rPr lang="de-DE" b="1" dirty="0"/>
              <a:t>synonym</a:t>
            </a:r>
            <a:r>
              <a:rPr lang="de-DE" dirty="0"/>
              <a:t>).</a:t>
            </a:r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en-US" dirty="0">
                <a:solidFill>
                  <a:prstClr val="black"/>
                </a:solidFill>
              </a:rPr>
              <a:t>Zwei </a:t>
            </a:r>
            <a:r>
              <a:rPr lang="en-US" dirty="0" err="1">
                <a:solidFill>
                  <a:prstClr val="black"/>
                </a:solidFill>
              </a:rPr>
              <a:t>Prädikate</a:t>
            </a:r>
            <a:r>
              <a:rPr lang="en-US" dirty="0">
                <a:solidFill>
                  <a:prstClr val="black"/>
                </a:solidFill>
              </a:rPr>
              <a:t>, die auf die </a:t>
            </a:r>
            <a:r>
              <a:rPr lang="en-US" dirty="0" err="1">
                <a:solidFill>
                  <a:prstClr val="black"/>
                </a:solidFill>
              </a:rPr>
              <a:t>selben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Individuen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srgbClr val="0DA31F"/>
                </a:solidFill>
              </a:rPr>
              <a:t>zutreffen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>synonym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en-US" dirty="0">
                <a:solidFill>
                  <a:prstClr val="black"/>
                </a:solidFill>
              </a:rPr>
              <a:t>Eine </a:t>
            </a:r>
            <a:r>
              <a:rPr lang="en-US" dirty="0" err="1">
                <a:solidFill>
                  <a:prstClr val="black"/>
                </a:solidFill>
              </a:rPr>
              <a:t>einfache</a:t>
            </a:r>
            <a:r>
              <a:rPr lang="en-US" dirty="0">
                <a:solidFill>
                  <a:prstClr val="black"/>
                </a:solidFill>
              </a:rPr>
              <a:t> Definition von </a:t>
            </a:r>
            <a:r>
              <a:rPr lang="en-US" dirty="0" err="1">
                <a:solidFill>
                  <a:prstClr val="black"/>
                </a:solidFill>
              </a:rPr>
              <a:t>Synonymie</a:t>
            </a:r>
            <a:r>
              <a:rPr lang="en-US" dirty="0">
                <a:solidFill>
                  <a:prstClr val="black"/>
                </a:solidFill>
              </a:rPr>
              <a:t>: </a:t>
            </a:r>
          </a:p>
          <a:p>
            <a:pPr marL="342900" indent="-342900" defTabSz="360000">
              <a:spcBef>
                <a:spcPts val="1200"/>
              </a:spcBef>
              <a:tabLst>
                <a:tab pos="690563" algn="l"/>
                <a:tab pos="1147763" algn="l"/>
              </a:tabLst>
            </a:pPr>
            <a:endParaRPr lang="en-US" i="1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1200"/>
              </a:spcBef>
              <a:tabLst>
                <a:tab pos="690563" algn="l"/>
                <a:tab pos="1147763" algn="l"/>
              </a:tabLst>
            </a:pPr>
            <a:endParaRPr lang="en-US" i="1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>
                <a:tab pos="690563" algn="l"/>
                <a:tab pos="1147763" algn="l"/>
              </a:tabLst>
            </a:pPr>
            <a:endParaRPr lang="en-US" i="1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>
                <a:tab pos="690563" algn="l"/>
                <a:tab pos="1147763" algn="l"/>
              </a:tabLst>
            </a:pPr>
            <a:r>
              <a:rPr lang="en-US" i="1" dirty="0" err="1">
                <a:solidFill>
                  <a:prstClr val="black"/>
                </a:solidFill>
              </a:rPr>
              <a:t>Beispiele</a:t>
            </a:r>
            <a:r>
              <a:rPr lang="en-US" dirty="0">
                <a:solidFill>
                  <a:prstClr val="black"/>
                </a:solidFill>
              </a:rPr>
              <a:t>: Die </a:t>
            </a:r>
            <a:r>
              <a:rPr lang="en-US" dirty="0" err="1">
                <a:solidFill>
                  <a:prstClr val="black"/>
                </a:solidFill>
              </a:rPr>
              <a:t>folgenden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Paare</a:t>
            </a:r>
            <a:r>
              <a:rPr lang="en-US" dirty="0">
                <a:solidFill>
                  <a:prstClr val="black"/>
                </a:solidFill>
              </a:rPr>
              <a:t> von </a:t>
            </a:r>
            <a:r>
              <a:rPr lang="en-US" dirty="0" err="1">
                <a:solidFill>
                  <a:prstClr val="black"/>
                </a:solidFill>
              </a:rPr>
              <a:t>Prädikaten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 synonym:</a:t>
            </a:r>
          </a:p>
          <a:p>
            <a:pPr>
              <a:spcBef>
                <a:spcPts val="1200"/>
              </a:spcBef>
              <a:tabLst>
                <a:tab pos="690563" algn="l"/>
                <a:tab pos="1147763" algn="l"/>
              </a:tabLst>
            </a:pPr>
            <a:r>
              <a:rPr lang="en-US" dirty="0">
                <a:solidFill>
                  <a:prstClr val="black"/>
                </a:solidFill>
              </a:rPr>
              <a:t>(1)	</a:t>
            </a:r>
            <a:r>
              <a:rPr lang="en-US" dirty="0"/>
              <a:t>a.	Violine 	</a:t>
            </a:r>
            <a:r>
              <a:rPr lang="nb-NO" dirty="0"/>
              <a:t>–</a:t>
            </a:r>
            <a:r>
              <a:rPr lang="en-US" dirty="0"/>
              <a:t> 	</a:t>
            </a:r>
            <a:r>
              <a:rPr lang="en-US" dirty="0" err="1"/>
              <a:t>Geige</a:t>
            </a:r>
            <a:r>
              <a:rPr lang="de-DE" dirty="0"/>
              <a:t> </a:t>
            </a:r>
          </a:p>
          <a:p>
            <a:pPr>
              <a:spcBef>
                <a:spcPts val="0"/>
              </a:spcBef>
              <a:tabLst>
                <a:tab pos="690563" algn="l"/>
                <a:tab pos="1147763" algn="l"/>
              </a:tabLst>
            </a:pPr>
            <a:r>
              <a:rPr lang="en-US" dirty="0"/>
              <a:t>	b.	Toilette 	</a:t>
            </a:r>
            <a:r>
              <a:rPr lang="nb-NO" dirty="0"/>
              <a:t>– </a:t>
            </a:r>
            <a:r>
              <a:rPr lang="en-US" dirty="0"/>
              <a:t>	WC</a:t>
            </a:r>
          </a:p>
          <a:p>
            <a:pPr>
              <a:spcBef>
                <a:spcPts val="0"/>
              </a:spcBef>
              <a:tabLst>
                <a:tab pos="690563" algn="l"/>
                <a:tab pos="1147763" algn="l"/>
              </a:tabLst>
            </a:pPr>
            <a:r>
              <a:rPr lang="en-US" dirty="0"/>
              <a:t>	d.	</a:t>
            </a:r>
            <a:r>
              <a:rPr lang="en-US" dirty="0" err="1"/>
              <a:t>Junggeselle</a:t>
            </a:r>
            <a:r>
              <a:rPr lang="en-US" dirty="0"/>
              <a:t> 	</a:t>
            </a:r>
            <a:r>
              <a:rPr lang="nb-NO" dirty="0"/>
              <a:t>–</a:t>
            </a:r>
            <a:r>
              <a:rPr lang="en-US" dirty="0"/>
              <a:t> 	</a:t>
            </a:r>
            <a:r>
              <a:rPr lang="en-US" dirty="0" err="1"/>
              <a:t>unverheirateter</a:t>
            </a:r>
            <a:r>
              <a:rPr lang="en-US" dirty="0"/>
              <a:t> Mann</a:t>
            </a:r>
          </a:p>
          <a:p>
            <a:pPr>
              <a:spcBef>
                <a:spcPts val="0"/>
              </a:spcBef>
              <a:tabLst>
                <a:tab pos="690563" algn="l"/>
                <a:tab pos="1147763" algn="l"/>
              </a:tabLst>
            </a:pPr>
            <a:r>
              <a:rPr lang="en-US" dirty="0"/>
              <a:t>	e.	ÖBB		</a:t>
            </a:r>
            <a:r>
              <a:rPr lang="nb-NO" dirty="0"/>
              <a:t>–</a:t>
            </a:r>
            <a:r>
              <a:rPr lang="en-US" dirty="0"/>
              <a:t>	</a:t>
            </a:r>
            <a:r>
              <a:rPr lang="en-US" dirty="0" err="1"/>
              <a:t>Österreichische</a:t>
            </a:r>
            <a:r>
              <a:rPr lang="en-US" dirty="0"/>
              <a:t> </a:t>
            </a:r>
            <a:r>
              <a:rPr lang="en-US" dirty="0" err="1"/>
              <a:t>Bundesbahnen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11" name="Abgerundetes Rechteck 7"/>
          <p:cNvSpPr txBox="1">
            <a:spLocks/>
          </p:cNvSpPr>
          <p:nvPr/>
        </p:nvSpPr>
        <p:spPr>
          <a:xfrm>
            <a:off x="1066800" y="3276600"/>
            <a:ext cx="6172200" cy="1004530"/>
          </a:xfrm>
          <a:prstGeom prst="roundRect">
            <a:avLst/>
          </a:prstGeom>
          <a:solidFill>
            <a:schemeClr val="tx2">
              <a:lumMod val="40000"/>
              <a:lumOff val="6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342900" defTabSz="898525">
              <a:tabLst>
                <a:tab pos="403225" algn="l"/>
                <a:tab pos="747713" algn="l"/>
                <a:tab pos="1090613" algn="l"/>
                <a:tab pos="2859088" algn="l"/>
                <a:tab pos="4057650" algn="l"/>
                <a:tab pos="4800600" algn="l"/>
                <a:tab pos="5829300" algn="l"/>
                <a:tab pos="6800850" algn="l"/>
              </a:tabLst>
            </a:pPr>
            <a:r>
              <a:rPr lang="en-US" sz="2200">
                <a:solidFill>
                  <a:prstClr val="black"/>
                </a:solidFill>
              </a:rPr>
              <a:t>Für alle Prädikate A und B gilt:  </a:t>
            </a:r>
          </a:p>
          <a:p>
            <a:pPr marL="628650" indent="-342900" defTabSz="898525">
              <a:spcBef>
                <a:spcPts val="600"/>
              </a:spcBef>
              <a:tabLst>
                <a:tab pos="403225" algn="l"/>
                <a:tab pos="747713" algn="l"/>
                <a:tab pos="1090613" algn="l"/>
                <a:tab pos="2859088" algn="l"/>
                <a:tab pos="4233863" algn="l"/>
                <a:tab pos="4919663" algn="l"/>
                <a:tab pos="5829300" algn="l"/>
                <a:tab pos="6800850" algn="l"/>
              </a:tabLst>
            </a:pPr>
            <a:r>
              <a:rPr lang="en-US">
                <a:solidFill>
                  <a:prstClr val="black"/>
                </a:solidFill>
              </a:rPr>
              <a:t>A und B sind </a:t>
            </a:r>
            <a:r>
              <a:rPr lang="en-US" b="1">
                <a:solidFill>
                  <a:schemeClr val="tx1"/>
                </a:solidFill>
              </a:rPr>
              <a:t>synonym</a:t>
            </a:r>
            <a:r>
              <a:rPr lang="en-US" b="1" i="1">
                <a:solidFill>
                  <a:prstClr val="black"/>
                </a:solidFill>
              </a:rPr>
              <a:t>  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   </a:t>
            </a:r>
            <a:r>
              <a:rPr lang="en-US">
                <a:solidFill>
                  <a:prstClr val="black"/>
                </a:solidFill>
                <a:sym typeface="WP MathA"/>
              </a:rPr>
              <a:t>A = B</a:t>
            </a:r>
          </a:p>
        </p:txBody>
      </p:sp>
    </p:spTree>
    <p:extLst>
      <p:ext uri="{BB962C8B-B14F-4D97-AF65-F5344CB8AC3E}">
        <p14:creationId xmlns:p14="http://schemas.microsoft.com/office/powerpoint/2010/main" val="13847476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B3D47-AE7D-BB36-2F43-D6256DD9D3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DA0ED-DAB2-FE92-D3DD-E32F5AA36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II. Synonymie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D5CE5-3528-CDD0-FCF1-6C926F11E9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57800"/>
          </a:xfrm>
        </p:spPr>
        <p:txBody>
          <a:bodyPr/>
          <a:lstStyle/>
          <a:p>
            <a:pPr defTabSz="360000">
              <a:spcBef>
                <a:spcPct val="20000"/>
              </a:spcBef>
              <a:tabLst>
                <a:tab pos="690563" algn="l"/>
                <a:tab pos="1147763" algn="l"/>
              </a:tabLst>
            </a:pPr>
            <a:endParaRPr lang="en-US" sz="2200" dirty="0">
              <a:solidFill>
                <a:prstClr val="black"/>
              </a:solidFill>
            </a:endParaRPr>
          </a:p>
          <a:p>
            <a:pPr defTabSz="360000">
              <a:spcBef>
                <a:spcPct val="20000"/>
              </a:spcBef>
              <a:tabLst>
                <a:tab pos="690563" algn="l"/>
                <a:tab pos="1147763" algn="l"/>
              </a:tabLst>
            </a:pPr>
            <a:endParaRPr lang="en-US" sz="2200" dirty="0">
              <a:solidFill>
                <a:prstClr val="black"/>
              </a:solidFill>
            </a:endParaRPr>
          </a:p>
          <a:p>
            <a:pPr defTabSz="360000">
              <a:spcBef>
                <a:spcPct val="20000"/>
              </a:spcBef>
              <a:tabLst>
                <a:tab pos="690563" algn="l"/>
                <a:tab pos="1147763" algn="l"/>
              </a:tabLst>
            </a:pPr>
            <a:endParaRPr lang="en-US" sz="2200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en-US" dirty="0" err="1">
                <a:solidFill>
                  <a:prstClr val="black"/>
                </a:solidFill>
              </a:rPr>
              <a:t>Synonymie</a:t>
            </a:r>
            <a:r>
              <a:rPr lang="en-US" dirty="0">
                <a:solidFill>
                  <a:prstClr val="black"/>
                </a:solidFill>
              </a:rPr>
              <a:t> von </a:t>
            </a:r>
            <a:r>
              <a:rPr lang="en-US" b="1" dirty="0" err="1">
                <a:solidFill>
                  <a:prstClr val="black"/>
                </a:solidFill>
              </a:rPr>
              <a:t>adjektivischen</a:t>
            </a:r>
            <a:r>
              <a:rPr lang="en-US" dirty="0">
                <a:solidFill>
                  <a:prstClr val="black"/>
                </a:solidFill>
              </a:rPr>
              <a:t> und </a:t>
            </a:r>
            <a:r>
              <a:rPr lang="en-US" b="1" dirty="0" err="1">
                <a:solidFill>
                  <a:prstClr val="black"/>
                </a:solidFill>
              </a:rPr>
              <a:t>verbalen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Prädikaten</a:t>
            </a:r>
            <a:r>
              <a:rPr lang="en-US" dirty="0">
                <a:solidFill>
                  <a:prstClr val="black"/>
                </a:solidFill>
              </a:rPr>
              <a:t>:</a:t>
            </a:r>
          </a:p>
          <a:p>
            <a:pPr>
              <a:spcBef>
                <a:spcPts val="800"/>
              </a:spcBef>
              <a:tabLst>
                <a:tab pos="690563" algn="l"/>
                <a:tab pos="1147763" algn="l"/>
                <a:tab pos="2743200" algn="l"/>
                <a:tab pos="3205163" algn="l"/>
              </a:tabLst>
            </a:pPr>
            <a:r>
              <a:rPr lang="de-DE" dirty="0"/>
              <a:t>(1)	a.	gefährlich	</a:t>
            </a:r>
            <a:r>
              <a:rPr lang="nb-NO" dirty="0"/>
              <a:t>–	unsicher</a:t>
            </a:r>
          </a:p>
          <a:p>
            <a:pPr>
              <a:tabLst>
                <a:tab pos="690563" algn="l"/>
                <a:tab pos="1147763" algn="l"/>
                <a:tab pos="2743200" algn="l"/>
                <a:tab pos="3205163" algn="l"/>
              </a:tabLst>
            </a:pPr>
            <a:r>
              <a:rPr lang="nb-NO" dirty="0"/>
              <a:t>	b.	</a:t>
            </a:r>
            <a:r>
              <a:rPr lang="de-DE" dirty="0"/>
              <a:t>synonym	</a:t>
            </a:r>
            <a:r>
              <a:rPr lang="nb-NO" dirty="0"/>
              <a:t>– </a:t>
            </a:r>
            <a:r>
              <a:rPr lang="de-DE" dirty="0"/>
              <a:t>	gleichbedeutend</a:t>
            </a:r>
          </a:p>
          <a:p>
            <a:pPr>
              <a:spcBef>
                <a:spcPts val="800"/>
              </a:spcBef>
              <a:tabLst>
                <a:tab pos="690563" algn="l"/>
                <a:tab pos="1147763" algn="l"/>
                <a:tab pos="2743200" algn="l"/>
                <a:tab pos="3205163" algn="l"/>
              </a:tabLst>
            </a:pPr>
            <a:r>
              <a:rPr lang="de-DE" dirty="0"/>
              <a:t>(2)	a.	anfangen	</a:t>
            </a:r>
            <a:r>
              <a:rPr lang="nb-NO" dirty="0"/>
              <a:t>– </a:t>
            </a:r>
            <a:r>
              <a:rPr lang="de-DE" dirty="0"/>
              <a:t>	beginnen</a:t>
            </a:r>
          </a:p>
          <a:p>
            <a:pPr>
              <a:tabLst>
                <a:tab pos="690563" algn="l"/>
                <a:tab pos="1147763" algn="l"/>
                <a:tab pos="2743200" algn="l"/>
                <a:tab pos="3205163" algn="l"/>
              </a:tabLst>
            </a:pPr>
            <a:r>
              <a:rPr lang="de-DE" dirty="0"/>
              <a:t>	b.	exkludieren	</a:t>
            </a:r>
            <a:r>
              <a:rPr lang="nb-NO" dirty="0"/>
              <a:t>– </a:t>
            </a:r>
            <a:r>
              <a:rPr lang="de-DE" dirty="0"/>
              <a:t>	ausschließen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en-US" dirty="0" err="1">
                <a:solidFill>
                  <a:prstClr val="black"/>
                </a:solidFill>
              </a:rPr>
              <a:t>Synonymie</a:t>
            </a:r>
            <a:r>
              <a:rPr lang="en-US" dirty="0">
                <a:solidFill>
                  <a:prstClr val="black"/>
                </a:solidFill>
              </a:rPr>
              <a:t> von </a:t>
            </a:r>
            <a:r>
              <a:rPr lang="en-US" b="1" dirty="0" err="1">
                <a:solidFill>
                  <a:prstClr val="black"/>
                </a:solidFill>
              </a:rPr>
              <a:t>komplexen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Prädikaten</a:t>
            </a:r>
            <a:r>
              <a:rPr lang="en-US" dirty="0">
                <a:solidFill>
                  <a:prstClr val="black"/>
                </a:solidFill>
              </a:rPr>
              <a:t>:</a:t>
            </a:r>
          </a:p>
          <a:p>
            <a:pPr>
              <a:spcBef>
                <a:spcPts val="800"/>
              </a:spcBef>
              <a:tabLst>
                <a:tab pos="690563" algn="l"/>
                <a:tab pos="1147763" algn="l"/>
                <a:tab pos="3832225" algn="l"/>
                <a:tab pos="4171950" algn="l"/>
              </a:tabLst>
            </a:pPr>
            <a:r>
              <a:rPr lang="de-DE" dirty="0"/>
              <a:t>(3)	a.	reanalysieren	</a:t>
            </a:r>
            <a:r>
              <a:rPr lang="nb-NO" dirty="0"/>
              <a:t>– </a:t>
            </a:r>
            <a:r>
              <a:rPr lang="de-DE" dirty="0"/>
              <a:t>	noch einmal analysieren</a:t>
            </a:r>
          </a:p>
          <a:p>
            <a:pPr>
              <a:spcBef>
                <a:spcPts val="0"/>
              </a:spcBef>
              <a:tabLst>
                <a:tab pos="690563" algn="l"/>
                <a:tab pos="1147763" algn="l"/>
                <a:tab pos="3832225" algn="l"/>
                <a:tab pos="4171950" algn="l"/>
              </a:tabLst>
            </a:pPr>
            <a:r>
              <a:rPr lang="de-DE" dirty="0"/>
              <a:t>	b.	weniger als ein Buch	</a:t>
            </a:r>
            <a:r>
              <a:rPr lang="nb-NO" dirty="0"/>
              <a:t>– </a:t>
            </a:r>
            <a:r>
              <a:rPr lang="de-DE" dirty="0"/>
              <a:t>	kein Buch</a:t>
            </a:r>
          </a:p>
          <a:p>
            <a:pPr>
              <a:spcBef>
                <a:spcPts val="0"/>
              </a:spcBef>
              <a:tabLst>
                <a:tab pos="690563" algn="l"/>
                <a:tab pos="1147763" algn="l"/>
                <a:tab pos="3832225" algn="l"/>
                <a:tab pos="4171950" algn="l"/>
              </a:tabLst>
            </a:pPr>
            <a:r>
              <a:rPr lang="de-DE" dirty="0"/>
              <a:t>	c.	älter als Maria (sein) 	</a:t>
            </a:r>
            <a:r>
              <a:rPr lang="nb-NO" dirty="0"/>
              <a:t>– </a:t>
            </a:r>
            <a:r>
              <a:rPr lang="de-DE" dirty="0"/>
              <a:t>	nicht jünger als Maria sein und 				nicht gleich alt wie Maria</a:t>
            </a:r>
          </a:p>
          <a:p>
            <a:pPr>
              <a:spcBef>
                <a:spcPts val="0"/>
              </a:spcBef>
              <a:tabLst>
                <a:tab pos="690563" algn="l"/>
                <a:tab pos="1147763" algn="l"/>
                <a:tab pos="3944938" algn="l"/>
              </a:tabLst>
            </a:pPr>
            <a:endParaRPr lang="de-DE" dirty="0"/>
          </a:p>
          <a:p>
            <a:pPr>
              <a:spcBef>
                <a:spcPts val="800"/>
              </a:spcBef>
              <a:tabLst>
                <a:tab pos="690563" algn="l"/>
                <a:tab pos="1147763" algn="l"/>
              </a:tabLst>
            </a:pPr>
            <a:r>
              <a:rPr lang="de-DE" dirty="0"/>
              <a:t>	</a:t>
            </a:r>
          </a:p>
          <a:p>
            <a:pPr>
              <a:spcBef>
                <a:spcPts val="800"/>
              </a:spcBef>
              <a:tabLst>
                <a:tab pos="690563" algn="l"/>
                <a:tab pos="1147763" algn="l"/>
              </a:tabLst>
            </a:pPr>
            <a:endParaRPr lang="de-DE" dirty="0"/>
          </a:p>
          <a:p>
            <a:pPr>
              <a:spcBef>
                <a:spcPts val="800"/>
              </a:spcBef>
              <a:tabLst>
                <a:tab pos="690563" algn="l"/>
                <a:tab pos="1147763" algn="l"/>
              </a:tabLst>
            </a:pPr>
            <a:r>
              <a:rPr lang="de-DE" dirty="0"/>
              <a:t>	</a:t>
            </a:r>
          </a:p>
          <a:p>
            <a:pPr>
              <a:spcBef>
                <a:spcPts val="800"/>
              </a:spcBef>
              <a:tabLst>
                <a:tab pos="690563" algn="l"/>
                <a:tab pos="1147763" algn="l"/>
              </a:tabLst>
            </a:pPr>
            <a:endParaRPr lang="de-DE" dirty="0"/>
          </a:p>
          <a:p>
            <a:pPr>
              <a:spcBef>
                <a:spcPts val="800"/>
              </a:spcBef>
              <a:tabLst>
                <a:tab pos="690563" algn="l"/>
                <a:tab pos="1147763" algn="l"/>
              </a:tabLst>
            </a:pPr>
            <a:r>
              <a:rPr lang="de-DE" dirty="0"/>
              <a:t>	</a:t>
            </a:r>
          </a:p>
          <a:p>
            <a:pPr>
              <a:tabLst>
                <a:tab pos="690563" algn="l"/>
                <a:tab pos="1147763" algn="l"/>
              </a:tabLst>
            </a:pPr>
            <a:r>
              <a:rPr lang="de-DE" dirty="0"/>
              <a:t>			</a:t>
            </a:r>
          </a:p>
          <a:p>
            <a:pPr>
              <a:spcBef>
                <a:spcPts val="1200"/>
              </a:spcBef>
              <a:tabLst>
                <a:tab pos="690563" algn="l"/>
                <a:tab pos="1147763" algn="l"/>
              </a:tabLst>
            </a:pPr>
            <a:endParaRPr lang="de-DE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F36938-4C55-3150-6368-823C2D8AC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2F0562-A39C-E336-B2F9-11ED4392B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38</a:t>
            </a:fld>
            <a:endParaRPr lang="de-DE"/>
          </a:p>
        </p:txBody>
      </p:sp>
      <p:sp>
        <p:nvSpPr>
          <p:cNvPr id="11" name="Abgerundetes Rechteck 7">
            <a:extLst>
              <a:ext uri="{FF2B5EF4-FFF2-40B4-BE49-F238E27FC236}">
                <a16:creationId xmlns:a16="http://schemas.microsoft.com/office/drawing/2014/main" id="{95A42F8D-7220-797B-E005-0DC67DDE981E}"/>
              </a:ext>
            </a:extLst>
          </p:cNvPr>
          <p:cNvSpPr txBox="1">
            <a:spLocks/>
          </p:cNvSpPr>
          <p:nvPr/>
        </p:nvSpPr>
        <p:spPr>
          <a:xfrm>
            <a:off x="990600" y="900470"/>
            <a:ext cx="5611091" cy="1004530"/>
          </a:xfrm>
          <a:prstGeom prst="roundRect">
            <a:avLst/>
          </a:prstGeom>
          <a:solidFill>
            <a:schemeClr val="tx2">
              <a:lumMod val="40000"/>
              <a:lumOff val="6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8650" indent="-342900" defTabSz="898525">
              <a:tabLst>
                <a:tab pos="403225" algn="l"/>
                <a:tab pos="747713" algn="l"/>
                <a:tab pos="1090613" algn="l"/>
                <a:tab pos="2859088" algn="l"/>
                <a:tab pos="4057650" algn="l"/>
                <a:tab pos="4800600" algn="l"/>
                <a:tab pos="5829300" algn="l"/>
                <a:tab pos="6800850" algn="l"/>
              </a:tabLst>
            </a:pPr>
            <a:r>
              <a:rPr lang="en-US" sz="2200">
                <a:solidFill>
                  <a:prstClr val="black"/>
                </a:solidFill>
              </a:rPr>
              <a:t>Für alle Prädikate A und B gilt:  </a:t>
            </a:r>
          </a:p>
          <a:p>
            <a:pPr marL="628650" indent="-342900" defTabSz="898525">
              <a:spcBef>
                <a:spcPts val="600"/>
              </a:spcBef>
              <a:tabLst>
                <a:tab pos="403225" algn="l"/>
                <a:tab pos="747713" algn="l"/>
                <a:tab pos="1090613" algn="l"/>
                <a:tab pos="2859088" algn="l"/>
                <a:tab pos="4233863" algn="l"/>
                <a:tab pos="4919663" algn="l"/>
                <a:tab pos="5829300" algn="l"/>
                <a:tab pos="6800850" algn="l"/>
              </a:tabLst>
            </a:pPr>
            <a:r>
              <a:rPr lang="en-US">
                <a:solidFill>
                  <a:prstClr val="black"/>
                </a:solidFill>
              </a:rPr>
              <a:t>A und B sind </a:t>
            </a:r>
            <a:r>
              <a:rPr lang="en-US" b="1">
                <a:solidFill>
                  <a:schemeClr val="tx1"/>
                </a:solidFill>
              </a:rPr>
              <a:t>synonym</a:t>
            </a:r>
            <a:r>
              <a:rPr lang="en-US" b="1" i="1">
                <a:solidFill>
                  <a:prstClr val="black"/>
                </a:solidFill>
              </a:rPr>
              <a:t>  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   </a:t>
            </a:r>
            <a:r>
              <a:rPr lang="en-US">
                <a:solidFill>
                  <a:prstClr val="black"/>
                </a:solidFill>
                <a:sym typeface="WP MathA"/>
              </a:rPr>
              <a:t>A = B</a:t>
            </a:r>
          </a:p>
        </p:txBody>
      </p:sp>
    </p:spTree>
    <p:extLst>
      <p:ext uri="{BB962C8B-B14F-4D97-AF65-F5344CB8AC3E}">
        <p14:creationId xmlns:p14="http://schemas.microsoft.com/office/powerpoint/2010/main" val="24229250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IIIA. Kompatibilität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57800"/>
          </a:xfrm>
        </p:spPr>
        <p:txBody>
          <a:bodyPr/>
          <a:lstStyle/>
          <a:p>
            <a:pPr marL="342900" indent="-342900" defTabSz="360000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de-DE" dirty="0"/>
              <a:t>Zwei Sätze, die gleichzeitig </a:t>
            </a:r>
            <a:r>
              <a:rPr lang="de-DE" dirty="0">
                <a:solidFill>
                  <a:srgbClr val="0DA31F"/>
                </a:solidFill>
              </a:rPr>
              <a:t>wahr</a:t>
            </a:r>
            <a:r>
              <a:rPr lang="de-DE" dirty="0"/>
              <a:t> sein können, sind miteinander </a:t>
            </a:r>
            <a:r>
              <a:rPr lang="de-DE" b="1" dirty="0"/>
              <a:t>kompatibel</a:t>
            </a:r>
            <a:r>
              <a:rPr lang="de-DE" dirty="0"/>
              <a:t>.</a:t>
            </a:r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en-US" dirty="0">
                <a:solidFill>
                  <a:prstClr val="black"/>
                </a:solidFill>
              </a:rPr>
              <a:t>Zwei </a:t>
            </a:r>
            <a:r>
              <a:rPr lang="en-US" dirty="0" err="1">
                <a:solidFill>
                  <a:prstClr val="black"/>
                </a:solidFill>
              </a:rPr>
              <a:t>Prädikate</a:t>
            </a:r>
            <a:r>
              <a:rPr lang="en-US" dirty="0">
                <a:solidFill>
                  <a:prstClr val="black"/>
                </a:solidFill>
              </a:rPr>
              <a:t>, die </a:t>
            </a:r>
            <a:r>
              <a:rPr lang="en-US" dirty="0" err="1">
                <a:solidFill>
                  <a:prstClr val="black"/>
                </a:solidFill>
              </a:rPr>
              <a:t>gleichzeitig</a:t>
            </a:r>
            <a:r>
              <a:rPr lang="en-US" dirty="0">
                <a:solidFill>
                  <a:prstClr val="black"/>
                </a:solidFill>
              </a:rPr>
              <a:t> auf </a:t>
            </a:r>
            <a:r>
              <a:rPr lang="en-US" dirty="0" err="1">
                <a:solidFill>
                  <a:prstClr val="black"/>
                </a:solidFill>
              </a:rPr>
              <a:t>ein</a:t>
            </a:r>
            <a:r>
              <a:rPr lang="en-US" dirty="0">
                <a:solidFill>
                  <a:prstClr val="black"/>
                </a:solidFill>
              </a:rPr>
              <a:t> Individuum </a:t>
            </a:r>
            <a:r>
              <a:rPr lang="en-US" dirty="0" err="1">
                <a:solidFill>
                  <a:srgbClr val="0DA31F"/>
                </a:solidFill>
              </a:rPr>
              <a:t>zutreffen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können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de-DE" dirty="0"/>
              <a:t>miteinander </a:t>
            </a:r>
            <a:r>
              <a:rPr lang="de-DE" b="1" dirty="0"/>
              <a:t>kompatibel.</a:t>
            </a:r>
            <a:endParaRPr lang="en-US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/>
            </a:pPr>
            <a:endParaRPr lang="de-DE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/>
            </a:pPr>
            <a:endParaRPr lang="de-DE" dirty="0">
              <a:solidFill>
                <a:prstClr val="black"/>
              </a:solidFill>
            </a:endParaRPr>
          </a:p>
          <a:p>
            <a:pPr marL="342900" indent="-342900" defTabSz="360000">
              <a:spcBef>
                <a:spcPts val="0"/>
              </a:spcBef>
              <a:tabLst/>
            </a:pPr>
            <a:endParaRPr lang="de-DE" dirty="0">
              <a:solidFill>
                <a:prstClr val="black"/>
              </a:solidFill>
            </a:endParaRPr>
          </a:p>
          <a:p>
            <a:pPr>
              <a:spcBef>
                <a:spcPts val="1600"/>
              </a:spcBef>
            </a:pPr>
            <a:r>
              <a:rPr lang="en-US" i="1" dirty="0" err="1"/>
              <a:t>Beispiel</a:t>
            </a:r>
            <a:r>
              <a:rPr lang="en-US" dirty="0"/>
              <a:t>: Es </a:t>
            </a:r>
            <a:r>
              <a:rPr lang="en-US" dirty="0" err="1"/>
              <a:t>gibt</a:t>
            </a:r>
            <a:r>
              <a:rPr lang="en-US" dirty="0"/>
              <a:t> </a:t>
            </a:r>
            <a:r>
              <a:rPr lang="en-US" dirty="0" err="1"/>
              <a:t>Individuen</a:t>
            </a:r>
            <a:r>
              <a:rPr lang="en-US" dirty="0"/>
              <a:t>, auf die </a:t>
            </a:r>
            <a:r>
              <a:rPr lang="en-US" dirty="0" err="1"/>
              <a:t>die</a:t>
            </a:r>
            <a:r>
              <a:rPr lang="en-US" dirty="0"/>
              <a:t> </a:t>
            </a:r>
            <a:r>
              <a:rPr lang="en-US" dirty="0" err="1"/>
              <a:t>folgenden</a:t>
            </a:r>
            <a:r>
              <a:rPr lang="en-US" dirty="0"/>
              <a:t> </a:t>
            </a:r>
            <a:r>
              <a:rPr lang="en-US" dirty="0" err="1"/>
              <a:t>Paare</a:t>
            </a:r>
            <a:r>
              <a:rPr lang="en-US" dirty="0"/>
              <a:t> von </a:t>
            </a:r>
            <a:r>
              <a:rPr lang="en-US" dirty="0" err="1"/>
              <a:t>Eigenschaften</a:t>
            </a:r>
            <a:r>
              <a:rPr lang="en-US" dirty="0"/>
              <a:t> </a:t>
            </a:r>
            <a:r>
              <a:rPr lang="en-US" dirty="0" err="1"/>
              <a:t>zutreffen</a:t>
            </a:r>
            <a:r>
              <a:rPr lang="en-US" dirty="0"/>
              <a:t>. </a:t>
            </a:r>
            <a:endParaRPr lang="en-US" sz="1800" dirty="0"/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255713" algn="l"/>
                <a:tab pos="2860675" algn="l"/>
                <a:tab pos="3490913" algn="l"/>
                <a:tab pos="4057650" algn="l"/>
              </a:tabLst>
            </a:pPr>
            <a:r>
              <a:rPr lang="de-DE" dirty="0"/>
              <a:t>(1)		a.	grün		</a:t>
            </a:r>
            <a:r>
              <a:rPr lang="nb-NO" dirty="0"/>
              <a:t>– 	Baum</a:t>
            </a:r>
            <a:endParaRPr lang="de-DE" dirty="0"/>
          </a:p>
          <a:p>
            <a:pPr>
              <a:tabLst>
                <a:tab pos="457200" algn="l"/>
                <a:tab pos="747713" algn="l"/>
                <a:tab pos="1255713" algn="l"/>
                <a:tab pos="2860675" algn="l"/>
                <a:tab pos="3490913" algn="l"/>
                <a:tab pos="4057650" algn="l"/>
              </a:tabLst>
            </a:pPr>
            <a:r>
              <a:rPr lang="de-DE" dirty="0"/>
              <a:t>		b.	alt 		</a:t>
            </a:r>
            <a:r>
              <a:rPr lang="nb-NO" dirty="0"/>
              <a:t>– 	schnell</a:t>
            </a:r>
            <a:endParaRPr lang="en-US" dirty="0"/>
          </a:p>
          <a:p>
            <a:pPr>
              <a:tabLst>
                <a:tab pos="457200" algn="l"/>
                <a:tab pos="747713" algn="l"/>
                <a:tab pos="1255713" algn="l"/>
                <a:tab pos="2860675" algn="l"/>
                <a:tab pos="3490913" algn="l"/>
                <a:tab pos="4057650" algn="l"/>
              </a:tabLst>
            </a:pPr>
            <a:r>
              <a:rPr lang="en-US" dirty="0"/>
              <a:t>		c.	Hund		</a:t>
            </a:r>
            <a:r>
              <a:rPr lang="nb-NO" dirty="0"/>
              <a:t>–	fliegen</a:t>
            </a:r>
          </a:p>
          <a:p>
            <a:pPr>
              <a:tabLst>
                <a:tab pos="457200" algn="l"/>
                <a:tab pos="747713" algn="l"/>
                <a:tab pos="1255713" algn="l"/>
                <a:tab pos="2860675" algn="l"/>
                <a:tab pos="3490913" algn="l"/>
                <a:tab pos="4057650" algn="l"/>
              </a:tabLst>
            </a:pPr>
            <a:r>
              <a:rPr lang="de-DE" dirty="0"/>
              <a:t>		d.	in Paris (sein)</a:t>
            </a:r>
            <a:r>
              <a:rPr lang="nb-NO" dirty="0"/>
              <a:t>	–	Griechin (sein)		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39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519953" y="2667675"/>
            <a:ext cx="8395447" cy="913725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>
                <a:solidFill>
                  <a:prstClr val="black"/>
                </a:solidFill>
              </a:rPr>
              <a:t>Für </a:t>
            </a:r>
            <a:r>
              <a:rPr lang="en-US" sz="2200" dirty="0" err="1">
                <a:solidFill>
                  <a:prstClr val="black"/>
                </a:solidFill>
              </a:rPr>
              <a:t>beliebige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  <a:r>
              <a:rPr lang="en-US" sz="2200" dirty="0" err="1">
                <a:solidFill>
                  <a:prstClr val="black"/>
                </a:solidFill>
              </a:rPr>
              <a:t>Prädikate</a:t>
            </a:r>
            <a:r>
              <a:rPr lang="en-US" sz="2200" dirty="0">
                <a:solidFill>
                  <a:prstClr val="black"/>
                </a:solidFill>
              </a:rPr>
              <a:t> A und B gilt: </a:t>
            </a:r>
          </a:p>
          <a:p>
            <a:r>
              <a:rPr lang="en-US" dirty="0">
                <a:solidFill>
                  <a:prstClr val="black"/>
                </a:solidFill>
              </a:rPr>
              <a:t>A </a:t>
            </a:r>
            <a:r>
              <a:rPr lang="en-US" dirty="0" err="1">
                <a:solidFill>
                  <a:prstClr val="black"/>
                </a:solidFill>
              </a:rPr>
              <a:t>ist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kompatibel</a:t>
            </a:r>
            <a:r>
              <a:rPr lang="en-US" b="1" i="1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mit</a:t>
            </a:r>
            <a:r>
              <a:rPr lang="en-US" dirty="0">
                <a:solidFill>
                  <a:prstClr val="black"/>
                </a:solidFill>
              </a:rPr>
              <a:t> B</a:t>
            </a:r>
            <a:r>
              <a:rPr lang="en-US" b="1" i="1" dirty="0">
                <a:solidFill>
                  <a:prstClr val="black"/>
                </a:solidFill>
              </a:rPr>
              <a:t> </a:t>
            </a:r>
            <a:r>
              <a:rPr lang="de-DE" dirty="0">
                <a:solidFill>
                  <a:schemeClr val="tx1"/>
                </a:solidFill>
              </a:rPr>
              <a:t>=</a:t>
            </a:r>
            <a:r>
              <a:rPr lang="de-DE" baseline="-25000" dirty="0">
                <a:solidFill>
                  <a:schemeClr val="tx1"/>
                </a:solidFill>
              </a:rPr>
              <a:t>Def  </a:t>
            </a:r>
            <a:r>
              <a:rPr lang="en-US" dirty="0">
                <a:solidFill>
                  <a:prstClr val="black"/>
                </a:solidFill>
              </a:rPr>
              <a:t>A und B </a:t>
            </a:r>
            <a:r>
              <a:rPr lang="en-US" dirty="0" err="1">
                <a:solidFill>
                  <a:prstClr val="black"/>
                </a:solidFill>
              </a:rPr>
              <a:t>können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gleichzeitig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zutreffen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358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IIIB</a:t>
            </a:r>
            <a:r>
              <a:rPr lang="en-US"/>
              <a:t>. Antonymie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57800"/>
          </a:xfrm>
        </p:spPr>
        <p:txBody>
          <a:bodyPr/>
          <a:lstStyle/>
          <a:p>
            <a:pPr marL="342900" indent="-342900" defTabSz="360000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de-DE" dirty="0"/>
              <a:t>Zwei Sätze, die in keiner Situationen gleichzeitig </a:t>
            </a:r>
            <a:r>
              <a:rPr lang="de-DE" dirty="0">
                <a:solidFill>
                  <a:srgbClr val="0DA31F"/>
                </a:solidFill>
              </a:rPr>
              <a:t>wahr</a:t>
            </a:r>
            <a:r>
              <a:rPr lang="de-DE" dirty="0"/>
              <a:t> sein können, sind miteinander </a:t>
            </a:r>
            <a:r>
              <a:rPr lang="de-DE" b="1" dirty="0"/>
              <a:t>inkompatibel</a:t>
            </a:r>
            <a:r>
              <a:rPr lang="de-DE" dirty="0"/>
              <a:t>.</a:t>
            </a:r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en-US" dirty="0">
                <a:solidFill>
                  <a:prstClr val="black"/>
                </a:solidFill>
              </a:rPr>
              <a:t>Zwei </a:t>
            </a:r>
            <a:r>
              <a:rPr lang="en-US" dirty="0" err="1">
                <a:solidFill>
                  <a:prstClr val="black"/>
                </a:solidFill>
              </a:rPr>
              <a:t>Prädikate</a:t>
            </a:r>
            <a:r>
              <a:rPr lang="en-US" dirty="0">
                <a:solidFill>
                  <a:prstClr val="black"/>
                </a:solidFill>
              </a:rPr>
              <a:t>, die auf </a:t>
            </a:r>
            <a:r>
              <a:rPr lang="en-US" dirty="0" err="1">
                <a:solidFill>
                  <a:prstClr val="black"/>
                </a:solidFill>
              </a:rPr>
              <a:t>kein</a:t>
            </a:r>
            <a:r>
              <a:rPr lang="en-US" dirty="0">
                <a:solidFill>
                  <a:prstClr val="black"/>
                </a:solidFill>
              </a:rPr>
              <a:t> Individuum </a:t>
            </a:r>
            <a:r>
              <a:rPr lang="en-US" dirty="0" err="1">
                <a:solidFill>
                  <a:prstClr val="black"/>
                </a:solidFill>
              </a:rPr>
              <a:t>gleichzeitig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srgbClr val="0DA31F"/>
                </a:solidFill>
              </a:rPr>
              <a:t>zutreffen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können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Antonyme</a:t>
            </a:r>
            <a:r>
              <a:rPr lang="en-US" dirty="0">
                <a:solidFill>
                  <a:prstClr val="black"/>
                </a:solidFill>
              </a:rPr>
              <a:t> (man </a:t>
            </a:r>
            <a:r>
              <a:rPr lang="en-US" dirty="0" err="1">
                <a:solidFill>
                  <a:prstClr val="black"/>
                </a:solidFill>
              </a:rPr>
              <a:t>sagt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auch</a:t>
            </a:r>
            <a:r>
              <a:rPr lang="en-US" dirty="0">
                <a:solidFill>
                  <a:prstClr val="black"/>
                </a:solidFill>
              </a:rPr>
              <a:t>: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antonymisch</a:t>
            </a:r>
            <a:r>
              <a:rPr lang="en-US" dirty="0">
                <a:solidFill>
                  <a:prstClr val="black"/>
                </a:solidFill>
              </a:rPr>
              <a:t>).</a:t>
            </a:r>
          </a:p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i="1" dirty="0"/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i="1" dirty="0"/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i="1" dirty="0"/>
          </a:p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i="1" dirty="0"/>
              <a:t>Beispiele:</a:t>
            </a:r>
            <a:r>
              <a:rPr lang="de-DE" dirty="0"/>
              <a:t> Auf </a:t>
            </a:r>
            <a:r>
              <a:rPr lang="en-US" u="sng" dirty="0" err="1"/>
              <a:t>kein</a:t>
            </a:r>
            <a:r>
              <a:rPr lang="en-US" dirty="0"/>
              <a:t> Individuum </a:t>
            </a:r>
            <a:r>
              <a:rPr lang="en-US" dirty="0" err="1"/>
              <a:t>treffen</a:t>
            </a:r>
            <a:r>
              <a:rPr lang="en-US" dirty="0"/>
              <a:t> </a:t>
            </a:r>
            <a:r>
              <a:rPr lang="en-US" dirty="0" err="1"/>
              <a:t>folgende</a:t>
            </a:r>
            <a:r>
              <a:rPr lang="en-US" dirty="0"/>
              <a:t> </a:t>
            </a:r>
            <a:r>
              <a:rPr lang="en-US" dirty="0" err="1"/>
              <a:t>Eigenschaften</a:t>
            </a:r>
            <a:r>
              <a:rPr lang="en-US" dirty="0"/>
              <a:t> </a:t>
            </a:r>
            <a:r>
              <a:rPr lang="en-US" dirty="0" err="1"/>
              <a:t>zu</a:t>
            </a:r>
            <a:r>
              <a:rPr lang="en-US" dirty="0"/>
              <a:t>:</a:t>
            </a:r>
            <a:endParaRPr lang="en-US" sz="1800" dirty="0"/>
          </a:p>
          <a:p>
            <a:pPr>
              <a:spcBef>
                <a:spcPts val="400"/>
              </a:spcBef>
              <a:tabLst>
                <a:tab pos="457200" algn="l"/>
                <a:tab pos="747713" algn="l"/>
                <a:tab pos="1255713" algn="l"/>
                <a:tab pos="3371850" algn="l"/>
                <a:tab pos="3771900" algn="l"/>
              </a:tabLst>
            </a:pPr>
            <a:r>
              <a:rPr lang="en-US" dirty="0"/>
              <a:t>(1)		</a:t>
            </a:r>
            <a:r>
              <a:rPr lang="nb-NO" dirty="0"/>
              <a:t>a.	jung	– 	alt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  <a:tab pos="3371850" algn="l"/>
                <a:tab pos="3771900" algn="l"/>
              </a:tabLst>
            </a:pPr>
            <a:r>
              <a:rPr lang="nb-NO" dirty="0"/>
              <a:t>		</a:t>
            </a:r>
            <a:r>
              <a:rPr lang="en-US" dirty="0"/>
              <a:t>b.	</a:t>
            </a:r>
            <a:r>
              <a:rPr lang="en-US" dirty="0" err="1"/>
              <a:t>leicht</a:t>
            </a:r>
            <a:r>
              <a:rPr lang="en-US" dirty="0"/>
              <a:t>	</a:t>
            </a:r>
            <a:r>
              <a:rPr lang="nb-NO" dirty="0"/>
              <a:t>–  	schwer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  <a:tab pos="3371850" algn="l"/>
                <a:tab pos="3771900" algn="l"/>
              </a:tabLst>
            </a:pPr>
            <a:r>
              <a:rPr lang="nb-NO" dirty="0"/>
              <a:t>		c.	Krieg 	– 	Frieden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  <a:tab pos="3371850" algn="l"/>
                <a:tab pos="3771900" algn="l"/>
              </a:tabLst>
            </a:pPr>
            <a:r>
              <a:rPr lang="nb-NO" dirty="0"/>
              <a:t>		</a:t>
            </a:r>
            <a:r>
              <a:rPr lang="en-US" dirty="0"/>
              <a:t>d.	in Paris 	</a:t>
            </a:r>
            <a:r>
              <a:rPr lang="nb-NO" dirty="0"/>
              <a:t>–	in Athen </a:t>
            </a:r>
            <a:r>
              <a:rPr lang="en-US" dirty="0"/>
              <a:t>(sein)</a:t>
            </a:r>
            <a:endParaRPr lang="nb-NO" dirty="0"/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  <a:tab pos="3371850" algn="l"/>
                <a:tab pos="3771900" algn="l"/>
              </a:tabLst>
            </a:pPr>
            <a:r>
              <a:rPr lang="nb-NO" dirty="0"/>
              <a:t>		</a:t>
            </a:r>
            <a:r>
              <a:rPr lang="en-US" dirty="0"/>
              <a:t>e.	</a:t>
            </a:r>
            <a:r>
              <a:rPr lang="en-US" dirty="0" err="1"/>
              <a:t>älter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Maria 	</a:t>
            </a:r>
            <a:r>
              <a:rPr lang="nb-NO" dirty="0"/>
              <a:t>–	jünger als Maria</a:t>
            </a:r>
            <a:r>
              <a:rPr lang="en-US" dirty="0"/>
              <a:t> (sein)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40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1200150" y="2640052"/>
            <a:ext cx="7124700" cy="1322348"/>
          </a:xfrm>
          <a:prstGeom prst="roundRect">
            <a:avLst/>
          </a:prstGeom>
          <a:solidFill>
            <a:srgbClr val="C4BD97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>
                <a:solidFill>
                  <a:prstClr val="black"/>
                </a:solidFill>
              </a:rPr>
              <a:t>Für beliebige einstellige Prädikate A und B gilt: </a:t>
            </a:r>
            <a:endParaRPr lang="en-US">
              <a:solidFill>
                <a:prstClr val="black"/>
              </a:solidFill>
            </a:endParaRPr>
          </a:p>
          <a:p>
            <a:r>
              <a:rPr lang="en-US">
                <a:solidFill>
                  <a:prstClr val="black"/>
                </a:solidFill>
              </a:rPr>
              <a:t>		A ist ein </a:t>
            </a:r>
            <a:r>
              <a:rPr lang="en-US" b="1">
                <a:solidFill>
                  <a:schemeClr val="tx1"/>
                </a:solidFill>
              </a:rPr>
              <a:t>Antonym</a:t>
            </a:r>
            <a:r>
              <a:rPr lang="en-US">
                <a:solidFill>
                  <a:prstClr val="black"/>
                </a:solidFill>
              </a:rPr>
              <a:t> von B</a:t>
            </a:r>
            <a:r>
              <a:rPr lang="en-US" b="1" i="1">
                <a:solidFill>
                  <a:prstClr val="black"/>
                </a:solidFill>
              </a:rPr>
              <a:t>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 </a:t>
            </a:r>
            <a:r>
              <a:rPr lang="de-DE" i="1" baseline="-25000">
                <a:solidFill>
                  <a:schemeClr val="tx1"/>
                </a:solidFill>
              </a:rPr>
              <a:t> </a:t>
            </a:r>
            <a:br>
              <a:rPr lang="de-DE" i="1" baseline="-25000">
                <a:solidFill>
                  <a:schemeClr val="tx1"/>
                </a:solidFill>
              </a:rPr>
            </a:br>
            <a:r>
              <a:rPr lang="en-US">
                <a:solidFill>
                  <a:prstClr val="black"/>
                </a:solidFill>
              </a:rPr>
              <a:t>A und B können </a:t>
            </a:r>
            <a:r>
              <a:rPr lang="en-US" u="sng">
                <a:solidFill>
                  <a:schemeClr val="tx1"/>
                </a:solidFill>
              </a:rPr>
              <a:t>nicht</a:t>
            </a:r>
            <a:r>
              <a:rPr lang="en-US">
                <a:solidFill>
                  <a:prstClr val="black"/>
                </a:solidFill>
              </a:rPr>
              <a:t> gleichzeitig </a:t>
            </a:r>
            <a:r>
              <a:rPr lang="en-US" b="1">
                <a:solidFill>
                  <a:srgbClr val="00B050"/>
                </a:solidFill>
              </a:rPr>
              <a:t>zutreffen</a:t>
            </a:r>
            <a:r>
              <a:rPr lang="en-US">
                <a:solidFill>
                  <a:schemeClr val="tx1"/>
                </a:solidFill>
              </a:rPr>
              <a:t>.</a:t>
            </a:r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2834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7FABE-44A7-A228-A594-2752A837F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56E97-1005-4226-B732-A1569CB76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IIIB. Antonymie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C4717-7506-D3D2-4222-38C8A5AE5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2209800"/>
            <a:ext cx="8229600" cy="4343400"/>
          </a:xfrm>
        </p:spPr>
        <p:txBody>
          <a:bodyPr/>
          <a:lstStyle/>
          <a:p>
            <a:pPr defTabSz="360000">
              <a:spcBef>
                <a:spcPts val="1600"/>
              </a:spcBef>
              <a:tabLst>
                <a:tab pos="744538" algn="l"/>
                <a:tab pos="1255713" algn="l"/>
              </a:tabLst>
            </a:pPr>
            <a:r>
              <a:rPr lang="de-DE" i="1"/>
              <a:t>Beispiel:</a:t>
            </a:r>
            <a:endParaRPr lang="de-DE"/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4538" algn="l"/>
                <a:tab pos="1255713" algn="l"/>
              </a:tabLst>
            </a:pPr>
            <a:r>
              <a:rPr lang="de-DE"/>
              <a:t>Es ist </a:t>
            </a:r>
            <a:r>
              <a:rPr lang="de-DE" u="sng"/>
              <a:t>nicht</a:t>
            </a:r>
            <a:r>
              <a:rPr lang="de-DE"/>
              <a:t> möglich, dass die Prädikate (1) und (2) gleichzeitig </a:t>
            </a:r>
            <a:r>
              <a:rPr lang="en-US">
                <a:solidFill>
                  <a:srgbClr val="339966"/>
                </a:solidFill>
              </a:rPr>
              <a:t>zutreffen</a:t>
            </a:r>
            <a:r>
              <a:rPr lang="en-US">
                <a:solidFill>
                  <a:prstClr val="black"/>
                </a:solidFill>
              </a:rPr>
              <a:t>:</a:t>
            </a:r>
            <a:endParaRPr lang="de-DE"/>
          </a:p>
          <a:p>
            <a:pPr defTabSz="360000"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DE"/>
              <a:t>(1)	Katze</a:t>
            </a:r>
          </a:p>
          <a:p>
            <a:pPr>
              <a:spcBef>
                <a:spcPts val="800"/>
              </a:spcBef>
              <a:tabLst>
                <a:tab pos="457200" algn="l"/>
                <a:tab pos="744538" algn="l"/>
                <a:tab pos="1255713" algn="l"/>
              </a:tabLst>
            </a:pPr>
            <a:r>
              <a:rPr lang="de-DE"/>
              <a:t>(2)		Hund</a:t>
            </a:r>
            <a:endParaRPr lang="en-US"/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/>
            </a:pPr>
            <a:r>
              <a:rPr lang="en-US">
                <a:solidFill>
                  <a:prstClr val="black"/>
                </a:solidFill>
              </a:rPr>
              <a:t>(1) und (2) können dagegen beide gleichzeitig </a:t>
            </a:r>
            <a:r>
              <a:rPr lang="en-US">
                <a:solidFill>
                  <a:srgbClr val="FF0000"/>
                </a:solidFill>
              </a:rPr>
              <a:t>nicht</a:t>
            </a:r>
            <a:r>
              <a:rPr lang="en-US" b="1" i="1">
                <a:solidFill>
                  <a:srgbClr val="FF0000"/>
                </a:solidFill>
              </a:rPr>
              <a:t> </a:t>
            </a:r>
            <a:r>
              <a:rPr lang="en-US">
                <a:solidFill>
                  <a:srgbClr val="FF0000"/>
                </a:solidFill>
              </a:rPr>
              <a:t>zutreffen</a:t>
            </a:r>
            <a:r>
              <a:rPr lang="en-US">
                <a:solidFill>
                  <a:prstClr val="black"/>
                </a:solidFill>
              </a:rPr>
              <a:t>.</a:t>
            </a:r>
          </a:p>
          <a:p>
            <a:pPr marL="342900" indent="-342900" defTabSz="360000">
              <a:spcBef>
                <a:spcPts val="600"/>
              </a:spcBef>
              <a:buFont typeface="Wingdings" panose="05000000000000000000" pitchFamily="2" charset="2"/>
              <a:buChar char="§"/>
              <a:tabLst/>
            </a:pPr>
            <a:r>
              <a:rPr lang="en-US">
                <a:solidFill>
                  <a:prstClr val="black"/>
                </a:solidFill>
              </a:rPr>
              <a:t>Nehmen wie z.B. an, Pino ist ein Maus. Dann gilt</a:t>
            </a:r>
            <a:r>
              <a:rPr lang="de-DE"/>
              <a:t>: </a:t>
            </a:r>
          </a:p>
          <a:p>
            <a:pPr defTabSz="360000">
              <a:spcBef>
                <a:spcPct val="20000"/>
              </a:spcBef>
              <a:tabLst/>
            </a:pPr>
            <a:r>
              <a:rPr lang="de-DE"/>
              <a:t>(3)		a.	</a:t>
            </a:r>
            <a:r>
              <a:rPr lang="en-US">
                <a:solidFill>
                  <a:prstClr val="black"/>
                </a:solidFill>
              </a:rPr>
              <a:t>Pino ist </a:t>
            </a:r>
            <a:r>
              <a:rPr lang="en-US" u="sng">
                <a:solidFill>
                  <a:prstClr val="black"/>
                </a:solidFill>
              </a:rPr>
              <a:t>keine</a:t>
            </a:r>
            <a:r>
              <a:rPr lang="en-US">
                <a:solidFill>
                  <a:prstClr val="black"/>
                </a:solidFill>
              </a:rPr>
              <a:t> Katze.</a:t>
            </a:r>
            <a:r>
              <a:rPr lang="de-DE"/>
              <a:t> 			</a:t>
            </a:r>
            <a:r>
              <a:rPr lang="de-DE" b="1" u="sng"/>
              <a:t>und</a:t>
            </a:r>
            <a:r>
              <a:rPr lang="de-DE"/>
              <a:t>				(Pino </a:t>
            </a:r>
            <a:r>
              <a:rPr lang="de-DE">
                <a:solidFill>
                  <a:srgbClr val="FF0000"/>
                </a:solidFill>
              </a:rPr>
              <a:t></a:t>
            </a:r>
            <a:r>
              <a:rPr lang="de-DE"/>
              <a:t>  (1))</a:t>
            </a:r>
            <a:endParaRPr lang="de-DE" sz="2200"/>
          </a:p>
          <a:p>
            <a:pPr defTabSz="360000">
              <a:spcBef>
                <a:spcPct val="20000"/>
              </a:spcBef>
              <a:tabLst/>
            </a:pPr>
            <a:r>
              <a:rPr lang="de-DE"/>
              <a:t>		b.	</a:t>
            </a:r>
            <a:r>
              <a:rPr lang="en-US">
                <a:solidFill>
                  <a:prstClr val="black"/>
                </a:solidFill>
              </a:rPr>
              <a:t>Pino ist </a:t>
            </a:r>
            <a:r>
              <a:rPr lang="en-US" u="sng">
                <a:solidFill>
                  <a:prstClr val="black"/>
                </a:solidFill>
              </a:rPr>
              <a:t>kein</a:t>
            </a:r>
            <a:r>
              <a:rPr lang="en-US">
                <a:solidFill>
                  <a:prstClr val="black"/>
                </a:solidFill>
              </a:rPr>
              <a:t> Hund.		</a:t>
            </a:r>
            <a:r>
              <a:rPr lang="de-DE"/>
              <a:t> 						(Pino </a:t>
            </a:r>
            <a:r>
              <a:rPr lang="de-DE">
                <a:solidFill>
                  <a:srgbClr val="FF0000"/>
                </a:solidFill>
              </a:rPr>
              <a:t></a:t>
            </a:r>
            <a:r>
              <a:rPr lang="de-DE"/>
              <a:t>  (2)) </a:t>
            </a:r>
            <a:r>
              <a:rPr lang="en-US">
                <a:solidFill>
                  <a:prstClr val="black"/>
                </a:solidFill>
              </a:rPr>
              <a:t>			</a:t>
            </a:r>
            <a:endParaRPr lang="de-DE" sz="2200"/>
          </a:p>
          <a:p>
            <a:pPr defTabSz="360000">
              <a:spcBef>
                <a:spcPct val="20000"/>
              </a:spcBef>
              <a:tabLst/>
            </a:pPr>
            <a:endParaRPr lang="de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B3FCF5-D8CB-20E6-9F18-A0B47FA95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BCA500-6A9F-2AFC-BAA5-B8C8711F1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41</a:t>
            </a:fld>
            <a:endParaRPr lang="de-DE"/>
          </a:p>
        </p:txBody>
      </p:sp>
      <p:sp>
        <p:nvSpPr>
          <p:cNvPr id="7" name="Abgerundetes Rechteck 7">
            <a:extLst>
              <a:ext uri="{FF2B5EF4-FFF2-40B4-BE49-F238E27FC236}">
                <a16:creationId xmlns:a16="http://schemas.microsoft.com/office/drawing/2014/main" id="{B47DC72F-FA04-7F30-707C-758F0793BA2D}"/>
              </a:ext>
            </a:extLst>
          </p:cNvPr>
          <p:cNvSpPr txBox="1">
            <a:spLocks/>
          </p:cNvSpPr>
          <p:nvPr/>
        </p:nvSpPr>
        <p:spPr>
          <a:xfrm>
            <a:off x="457200" y="990600"/>
            <a:ext cx="8437358" cy="1001125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0" defTabSz="360000">
              <a:spcBef>
                <a:spcPct val="20000"/>
              </a:spcBef>
              <a:tabLst/>
            </a:pPr>
            <a:r>
              <a:rPr lang="en-US" b="1" dirty="0">
                <a:solidFill>
                  <a:prstClr val="black"/>
                </a:solidFill>
                <a:sym typeface="WP MathA" panose="05010101010101010101" pitchFamily="2" charset="2"/>
              </a:rPr>
              <a:t>Antonymien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können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u="sng" dirty="0">
                <a:solidFill>
                  <a:prstClr val="black"/>
                </a:solidFill>
                <a:sym typeface="WP MathA" panose="05010101010101010101" pitchFamily="2" charset="2"/>
              </a:rPr>
              <a:t>nicht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gleichzeitig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b="1" dirty="0" err="1">
                <a:solidFill>
                  <a:srgbClr val="339966"/>
                </a:solidFill>
                <a:sym typeface="WP MathA" panose="05010101010101010101" pitchFamily="2" charset="2"/>
              </a:rPr>
              <a:t>zutreffen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.</a:t>
            </a:r>
          </a:p>
          <a:p>
            <a:pPr marL="171450" lvl="0" indent="0" defTabSz="360000">
              <a:spcBef>
                <a:spcPct val="20000"/>
              </a:spcBef>
              <a:tabLst/>
            </a:pPr>
            <a:r>
              <a:rPr lang="en-US" b="1" dirty="0">
                <a:solidFill>
                  <a:prstClr val="black"/>
                </a:solidFill>
                <a:sym typeface="WP MathA" panose="05010101010101010101" pitchFamily="2" charset="2"/>
              </a:rPr>
              <a:t>Antonymien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können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aber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gleichzeitig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b="1" dirty="0">
                <a:solidFill>
                  <a:srgbClr val="FF0000"/>
                </a:solidFill>
                <a:sym typeface="WP MathA" panose="05010101010101010101" pitchFamily="2" charset="2"/>
              </a:rPr>
              <a:t>nicht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P MathA" panose="05010101010101010101" pitchFamily="2" charset="2"/>
              </a:rPr>
              <a:t>zutreffen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.</a:t>
            </a:r>
            <a:endParaRPr lang="de-DE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8433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IIIB. Antonymie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2209800"/>
            <a:ext cx="8229600" cy="4343400"/>
          </a:xfrm>
        </p:spPr>
        <p:txBody>
          <a:bodyPr/>
          <a:lstStyle/>
          <a:p>
            <a:pPr defTabSz="360000">
              <a:spcBef>
                <a:spcPts val="1600"/>
              </a:spcBef>
              <a:tabLst>
                <a:tab pos="744538" algn="l"/>
                <a:tab pos="1255713" algn="l"/>
              </a:tabLst>
            </a:pPr>
            <a:r>
              <a:rPr lang="de-DE" i="1"/>
              <a:t>Beispiel:</a:t>
            </a:r>
            <a:endParaRPr lang="de-DE"/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4538" algn="l"/>
                <a:tab pos="1255713" algn="l"/>
              </a:tabLst>
            </a:pPr>
            <a:r>
              <a:rPr lang="de-DE"/>
              <a:t>Es ist </a:t>
            </a:r>
            <a:r>
              <a:rPr lang="de-DE" u="sng"/>
              <a:t>nicht</a:t>
            </a:r>
            <a:r>
              <a:rPr lang="de-DE"/>
              <a:t> möglich, dass die Prädikate (1) und (2) gleichzeitig </a:t>
            </a:r>
            <a:r>
              <a:rPr lang="en-US">
                <a:solidFill>
                  <a:srgbClr val="339966"/>
                </a:solidFill>
              </a:rPr>
              <a:t>zutreffen</a:t>
            </a:r>
            <a:r>
              <a:rPr lang="en-US">
                <a:solidFill>
                  <a:prstClr val="black"/>
                </a:solidFill>
              </a:rPr>
              <a:t>:</a:t>
            </a:r>
            <a:endParaRPr lang="de-DE"/>
          </a:p>
          <a:p>
            <a:pPr defTabSz="360000"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DE"/>
              <a:t>(1)	älter als Maria</a:t>
            </a:r>
          </a:p>
          <a:p>
            <a:pPr>
              <a:spcBef>
                <a:spcPts val="800"/>
              </a:spcBef>
              <a:tabLst>
                <a:tab pos="457200" algn="l"/>
                <a:tab pos="744538" algn="l"/>
                <a:tab pos="1255713" algn="l"/>
              </a:tabLst>
            </a:pPr>
            <a:r>
              <a:rPr lang="de-DE"/>
              <a:t>(2)		jünger als Maria</a:t>
            </a:r>
            <a:endParaRPr lang="en-US"/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/>
            </a:pPr>
            <a:r>
              <a:rPr lang="en-US">
                <a:solidFill>
                  <a:prstClr val="black"/>
                </a:solidFill>
              </a:rPr>
              <a:t>(1) und (2) können dagegen beide gleichzeitig </a:t>
            </a:r>
            <a:r>
              <a:rPr lang="en-US">
                <a:solidFill>
                  <a:srgbClr val="FF0000"/>
                </a:solidFill>
              </a:rPr>
              <a:t>nicht zutreffen</a:t>
            </a:r>
            <a:r>
              <a:rPr lang="en-US">
                <a:solidFill>
                  <a:prstClr val="black"/>
                </a:solidFill>
              </a:rPr>
              <a:t>.</a:t>
            </a:r>
          </a:p>
          <a:p>
            <a:pPr marL="342900" indent="-342900" defTabSz="360000">
              <a:spcBef>
                <a:spcPts val="600"/>
              </a:spcBef>
              <a:buFont typeface="Wingdings" panose="05000000000000000000" pitchFamily="2" charset="2"/>
              <a:buChar char="§"/>
              <a:tabLst/>
            </a:pPr>
            <a:r>
              <a:rPr lang="en-US">
                <a:solidFill>
                  <a:prstClr val="black"/>
                </a:solidFill>
              </a:rPr>
              <a:t>Nehmen wie, Anna ist gleich alt wie Maria. Dann gilt</a:t>
            </a:r>
            <a:r>
              <a:rPr lang="de-DE"/>
              <a:t>: </a:t>
            </a:r>
          </a:p>
          <a:p>
            <a:pPr defTabSz="360000">
              <a:spcBef>
                <a:spcPct val="20000"/>
              </a:spcBef>
              <a:tabLst/>
            </a:pPr>
            <a:r>
              <a:rPr lang="de-DE"/>
              <a:t>(3)		a.	Anna</a:t>
            </a:r>
            <a:r>
              <a:rPr lang="en-US">
                <a:solidFill>
                  <a:prstClr val="black"/>
                </a:solidFill>
              </a:rPr>
              <a:t> ist </a:t>
            </a:r>
            <a:r>
              <a:rPr lang="en-US" u="sng">
                <a:solidFill>
                  <a:prstClr val="black"/>
                </a:solidFill>
              </a:rPr>
              <a:t>nicht</a:t>
            </a:r>
            <a:r>
              <a:rPr lang="en-US">
                <a:solidFill>
                  <a:prstClr val="black"/>
                </a:solidFill>
              </a:rPr>
              <a:t> </a:t>
            </a:r>
            <a:r>
              <a:rPr lang="de-DE"/>
              <a:t>älter als Maria</a:t>
            </a:r>
            <a:r>
              <a:rPr lang="en-US">
                <a:solidFill>
                  <a:prstClr val="black"/>
                </a:solidFill>
              </a:rPr>
              <a:t>.</a:t>
            </a:r>
            <a:r>
              <a:rPr lang="de-DE"/>
              <a:t> 	</a:t>
            </a:r>
            <a:r>
              <a:rPr lang="de-DE" b="1" u="sng"/>
              <a:t>und</a:t>
            </a:r>
            <a:r>
              <a:rPr lang="de-DE"/>
              <a:t>		(Anna </a:t>
            </a:r>
            <a:r>
              <a:rPr lang="de-DE">
                <a:solidFill>
                  <a:srgbClr val="FF0000"/>
                </a:solidFill>
              </a:rPr>
              <a:t></a:t>
            </a:r>
            <a:r>
              <a:rPr lang="de-DE"/>
              <a:t>  (1))</a:t>
            </a:r>
            <a:endParaRPr lang="de-DE" sz="2200"/>
          </a:p>
          <a:p>
            <a:pPr defTabSz="360000">
              <a:spcBef>
                <a:spcPct val="20000"/>
              </a:spcBef>
              <a:tabLst/>
            </a:pPr>
            <a:r>
              <a:rPr lang="de-DE"/>
              <a:t>		b.	Anna</a:t>
            </a:r>
            <a:r>
              <a:rPr lang="en-US">
                <a:solidFill>
                  <a:prstClr val="black"/>
                </a:solidFill>
              </a:rPr>
              <a:t> ist </a:t>
            </a:r>
            <a:r>
              <a:rPr lang="en-US" u="sng">
                <a:solidFill>
                  <a:prstClr val="black"/>
                </a:solidFill>
              </a:rPr>
              <a:t>nicht</a:t>
            </a:r>
            <a:r>
              <a:rPr lang="en-US">
                <a:solidFill>
                  <a:prstClr val="black"/>
                </a:solidFill>
              </a:rPr>
              <a:t> </a:t>
            </a:r>
            <a:r>
              <a:rPr lang="de-DE"/>
              <a:t>jünger als Maria</a:t>
            </a:r>
            <a:r>
              <a:rPr lang="en-US">
                <a:solidFill>
                  <a:prstClr val="black"/>
                </a:solidFill>
              </a:rPr>
              <a:t>.</a:t>
            </a:r>
            <a:r>
              <a:rPr lang="de-DE"/>
              <a:t> 				(Anna </a:t>
            </a:r>
            <a:r>
              <a:rPr lang="de-DE">
                <a:solidFill>
                  <a:srgbClr val="FF0000"/>
                </a:solidFill>
              </a:rPr>
              <a:t></a:t>
            </a:r>
            <a:r>
              <a:rPr lang="de-DE"/>
              <a:t>  (2))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42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457200" y="990600"/>
            <a:ext cx="8437358" cy="1001125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lvl="0" indent="0" defTabSz="360000">
              <a:spcBef>
                <a:spcPct val="20000"/>
              </a:spcBef>
              <a:tabLst/>
            </a:pPr>
            <a:r>
              <a:rPr lang="en-US" b="1" dirty="0">
                <a:solidFill>
                  <a:prstClr val="black"/>
                </a:solidFill>
                <a:sym typeface="WP MathA" panose="05010101010101010101" pitchFamily="2" charset="2"/>
              </a:rPr>
              <a:t>Antonymien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können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u="sng" dirty="0">
                <a:solidFill>
                  <a:prstClr val="black"/>
                </a:solidFill>
                <a:sym typeface="WP MathA" panose="05010101010101010101" pitchFamily="2" charset="2"/>
              </a:rPr>
              <a:t>nicht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gleichzeitig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b="1" dirty="0" err="1">
                <a:solidFill>
                  <a:srgbClr val="339966"/>
                </a:solidFill>
                <a:sym typeface="WP MathA" panose="05010101010101010101" pitchFamily="2" charset="2"/>
              </a:rPr>
              <a:t>zutreffen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.</a:t>
            </a:r>
          </a:p>
          <a:p>
            <a:pPr marL="171450" lvl="0" indent="0" defTabSz="360000">
              <a:spcBef>
                <a:spcPct val="20000"/>
              </a:spcBef>
              <a:tabLst/>
            </a:pPr>
            <a:r>
              <a:rPr lang="en-US" b="1" dirty="0">
                <a:solidFill>
                  <a:prstClr val="black"/>
                </a:solidFill>
                <a:sym typeface="WP MathA" panose="05010101010101010101" pitchFamily="2" charset="2"/>
              </a:rPr>
              <a:t>Antonymien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können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aber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gleichzeitig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b="1" dirty="0">
                <a:solidFill>
                  <a:srgbClr val="FF0000"/>
                </a:solidFill>
                <a:sym typeface="WP MathA" panose="05010101010101010101" pitchFamily="2" charset="2"/>
              </a:rPr>
              <a:t>nicht </a:t>
            </a:r>
            <a:r>
              <a:rPr lang="en-US" b="1" dirty="0" err="1">
                <a:solidFill>
                  <a:srgbClr val="FF0000"/>
                </a:solidFill>
                <a:sym typeface="WP MathA" panose="05010101010101010101" pitchFamily="2" charset="2"/>
              </a:rPr>
              <a:t>zutreffen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.</a:t>
            </a:r>
            <a:endParaRPr lang="de-DE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033288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Vergleich zu Sätzen: Inkompatibilität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295400"/>
            <a:ext cx="8229600" cy="5238750"/>
          </a:xfrm>
        </p:spPr>
        <p:txBody>
          <a:bodyPr/>
          <a:lstStyle/>
          <a:p>
            <a:pPr defTabSz="360000">
              <a:spcBef>
                <a:spcPts val="1600"/>
              </a:spcBef>
              <a:tabLst>
                <a:tab pos="744538" algn="l"/>
                <a:tab pos="1255713" algn="l"/>
              </a:tabLst>
            </a:pPr>
            <a:endParaRPr lang="de-DE" i="1"/>
          </a:p>
          <a:p>
            <a:pPr defTabSz="360000">
              <a:spcBef>
                <a:spcPts val="1600"/>
              </a:spcBef>
              <a:tabLst>
                <a:tab pos="744538" algn="l"/>
                <a:tab pos="1255713" algn="l"/>
              </a:tabLst>
            </a:pPr>
            <a:endParaRPr lang="de-DE" i="1"/>
          </a:p>
          <a:p>
            <a:pPr defTabSz="360000">
              <a:spcBef>
                <a:spcPts val="1600"/>
              </a:spcBef>
              <a:tabLst>
                <a:tab pos="744538" algn="l"/>
                <a:tab pos="1255713" algn="l"/>
              </a:tabLst>
            </a:pPr>
            <a:endParaRPr lang="de-DE" i="1"/>
          </a:p>
          <a:p>
            <a:pPr defTabSz="360000">
              <a:spcBef>
                <a:spcPts val="1600"/>
              </a:spcBef>
              <a:tabLst>
                <a:tab pos="744538" algn="l"/>
                <a:tab pos="1255713" algn="l"/>
              </a:tabLst>
            </a:pPr>
            <a:r>
              <a:rPr lang="de-DE" i="1"/>
              <a:t>Beispiel für inkompatible Sätze:</a:t>
            </a:r>
            <a:endParaRPr lang="de-DE"/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744538" algn="l"/>
                <a:tab pos="1255713" algn="l"/>
              </a:tabLst>
            </a:pPr>
            <a:r>
              <a:rPr lang="de-DE"/>
              <a:t>(1) und (2) können </a:t>
            </a:r>
            <a:r>
              <a:rPr lang="de-DE" u="sng"/>
              <a:t>nicht</a:t>
            </a:r>
            <a:r>
              <a:rPr lang="de-DE"/>
              <a:t> gleichzeitig </a:t>
            </a:r>
            <a:r>
              <a:rPr lang="en-US">
                <a:solidFill>
                  <a:srgbClr val="339966"/>
                </a:solidFill>
              </a:rPr>
              <a:t>wahr </a:t>
            </a:r>
            <a:r>
              <a:rPr lang="en-US">
                <a:solidFill>
                  <a:prstClr val="black"/>
                </a:solidFill>
              </a:rPr>
              <a:t>sein: </a:t>
            </a:r>
            <a:endParaRPr lang="de-DE"/>
          </a:p>
          <a:p>
            <a:pPr defTabSz="360000">
              <a:spcBef>
                <a:spcPts val="1200"/>
              </a:spcBef>
              <a:tabLst>
                <a:tab pos="744538" algn="l"/>
                <a:tab pos="1255713" algn="l"/>
              </a:tabLst>
            </a:pPr>
            <a:r>
              <a:rPr lang="de-DE"/>
              <a:t>(1)	Anna ist älter als Maria. </a:t>
            </a:r>
          </a:p>
          <a:p>
            <a:pPr>
              <a:spcBef>
                <a:spcPts val="600"/>
              </a:spcBef>
              <a:tabLst>
                <a:tab pos="457200" algn="l"/>
                <a:tab pos="744538" algn="l"/>
                <a:tab pos="1255713" algn="l"/>
              </a:tabLst>
            </a:pPr>
            <a:r>
              <a:rPr lang="de-DE"/>
              <a:t>(2)		Anna ist jünger als Maria. </a:t>
            </a:r>
            <a:endParaRPr lang="en-US"/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/>
            </a:pPr>
            <a:r>
              <a:rPr lang="en-US">
                <a:solidFill>
                  <a:prstClr val="black"/>
                </a:solidFill>
              </a:rPr>
              <a:t>Die Aussagen können aber beide </a:t>
            </a:r>
            <a:r>
              <a:rPr lang="en-US">
                <a:solidFill>
                  <a:srgbClr val="FF0000"/>
                </a:solidFill>
              </a:rPr>
              <a:t>falsch </a:t>
            </a:r>
            <a:r>
              <a:rPr lang="en-US">
                <a:solidFill>
                  <a:prstClr val="black"/>
                </a:solidFill>
              </a:rPr>
              <a:t>sein – nämlich dann, wenn Anna </a:t>
            </a:r>
            <a:r>
              <a:rPr lang="de-DE"/>
              <a:t>und Maria gleich alt sind. Dann gilt: </a:t>
            </a:r>
          </a:p>
          <a:p>
            <a:pPr defTabSz="360000">
              <a:spcBef>
                <a:spcPct val="20000"/>
              </a:spcBef>
              <a:tabLst/>
            </a:pPr>
            <a:r>
              <a:rPr lang="de-DE"/>
              <a:t>		(1) = (2) = </a:t>
            </a:r>
            <a:r>
              <a:rPr lang="de-DE">
                <a:solidFill>
                  <a:srgbClr val="FF0000"/>
                </a:solidFill>
              </a:rPr>
              <a:t>0</a:t>
            </a:r>
            <a:r>
              <a:rPr lang="en-US">
                <a:solidFill>
                  <a:prstClr val="black"/>
                </a:solidFill>
              </a:rPr>
              <a:t> 						</a:t>
            </a:r>
            <a:r>
              <a:rPr lang="en-US" sz="2200">
                <a:solidFill>
                  <a:prstClr val="black"/>
                </a:solidFill>
              </a:rPr>
              <a:t>(beide Sätze sind </a:t>
            </a:r>
            <a:r>
              <a:rPr lang="en-US" sz="2200">
                <a:solidFill>
                  <a:srgbClr val="FF0000"/>
                </a:solidFill>
              </a:rPr>
              <a:t>falsch</a:t>
            </a:r>
            <a:r>
              <a:rPr lang="de-DE" sz="2200"/>
              <a:t>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43</a:t>
            </a:fld>
            <a:endParaRPr lang="de-DE"/>
          </a:p>
        </p:txBody>
      </p:sp>
      <p:sp>
        <p:nvSpPr>
          <p:cNvPr id="7" name="Abgerundetes Rechteck 7"/>
          <p:cNvSpPr txBox="1">
            <a:spLocks/>
          </p:cNvSpPr>
          <p:nvPr/>
        </p:nvSpPr>
        <p:spPr>
          <a:xfrm>
            <a:off x="609600" y="949801"/>
            <a:ext cx="8153400" cy="1793399"/>
          </a:xfrm>
          <a:prstGeom prst="roundRect">
            <a:avLst/>
          </a:prstGeom>
          <a:solidFill>
            <a:srgbClr val="FFC000">
              <a:alpha val="89804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0" defTabSz="360000">
              <a:spcBef>
                <a:spcPts val="400"/>
              </a:spcBef>
              <a:tabLst>
                <a:tab pos="1657350" algn="l"/>
              </a:tabLst>
            </a:pPr>
            <a:r>
              <a:rPr lang="en-US" b="1" dirty="0">
                <a:solidFill>
                  <a:prstClr val="black"/>
                </a:solidFill>
                <a:sym typeface="WP MathA" panose="05010101010101010101" pitchFamily="2" charset="2"/>
              </a:rPr>
              <a:t>	</a:t>
            </a:r>
            <a:r>
              <a:rPr lang="en-US" b="1" dirty="0" err="1">
                <a:solidFill>
                  <a:prstClr val="black"/>
                </a:solidFill>
                <a:sym typeface="WP MathA" panose="05010101010101010101" pitchFamily="2" charset="2"/>
              </a:rPr>
              <a:t>Inkompatible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Aussagen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/</a:t>
            </a:r>
            <a:r>
              <a:rPr lang="en-US" b="1" dirty="0" err="1">
                <a:solidFill>
                  <a:prstClr val="black"/>
                </a:solidFill>
                <a:sym typeface="WP MathA" panose="05010101010101010101" pitchFamily="2" charset="2"/>
              </a:rPr>
              <a:t>Antonyme</a:t>
            </a:r>
            <a:r>
              <a:rPr lang="en-US" b="1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können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nicht </a:t>
            </a:r>
            <a:r>
              <a:rPr lang="en-US" b="1" u="sng" dirty="0" err="1">
                <a:solidFill>
                  <a:prstClr val="black"/>
                </a:solidFill>
                <a:sym typeface="WP MathA" panose="05010101010101010101" pitchFamily="2" charset="2"/>
              </a:rPr>
              <a:t>Vergleich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	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gleichzeitig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b="1" dirty="0" err="1">
                <a:solidFill>
                  <a:srgbClr val="339966"/>
                </a:solidFill>
                <a:sym typeface="WP MathA" panose="05010101010101010101" pitchFamily="2" charset="2"/>
              </a:rPr>
              <a:t>wahr</a:t>
            </a:r>
            <a:r>
              <a:rPr lang="en-US" dirty="0">
                <a:solidFill>
                  <a:srgbClr val="339966"/>
                </a:solidFill>
                <a:sym typeface="WP MathA" panose="05010101010101010101" pitchFamily="2" charset="2"/>
              </a:rPr>
              <a:t> 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sein/</a:t>
            </a:r>
            <a:r>
              <a:rPr lang="en-US" b="1" dirty="0" err="1">
                <a:solidFill>
                  <a:srgbClr val="339966"/>
                </a:solidFill>
                <a:sym typeface="WP MathA" panose="05010101010101010101" pitchFamily="2" charset="2"/>
              </a:rPr>
              <a:t>zutreffen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.</a:t>
            </a:r>
          </a:p>
          <a:p>
            <a:pPr marL="171450" lvl="0" indent="0" defTabSz="360000">
              <a:spcBef>
                <a:spcPts val="400"/>
              </a:spcBef>
              <a:tabLst>
                <a:tab pos="1657350" algn="l"/>
              </a:tabLst>
            </a:pPr>
            <a:r>
              <a:rPr lang="en-US" b="1" dirty="0">
                <a:solidFill>
                  <a:prstClr val="black"/>
                </a:solidFill>
                <a:sym typeface="WP MathA" panose="05010101010101010101" pitchFamily="2" charset="2"/>
              </a:rPr>
              <a:t>	</a:t>
            </a:r>
            <a:r>
              <a:rPr lang="en-US" b="1" dirty="0" err="1">
                <a:solidFill>
                  <a:prstClr val="black"/>
                </a:solidFill>
                <a:sym typeface="WP MathA" panose="05010101010101010101" pitchFamily="2" charset="2"/>
              </a:rPr>
              <a:t>Inkompatible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Aussagen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/</a:t>
            </a:r>
            <a:r>
              <a:rPr lang="en-US" b="1" dirty="0" err="1">
                <a:solidFill>
                  <a:prstClr val="black"/>
                </a:solidFill>
                <a:sym typeface="WP MathA" panose="05010101010101010101" pitchFamily="2" charset="2"/>
              </a:rPr>
              <a:t>Antonyme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können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aber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	</a:t>
            </a:r>
            <a:r>
              <a:rPr lang="en-US" dirty="0" err="1">
                <a:solidFill>
                  <a:prstClr val="black"/>
                </a:solidFill>
                <a:sym typeface="WP MathA" panose="05010101010101010101" pitchFamily="2" charset="2"/>
              </a:rPr>
              <a:t>gleichzeitig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</a:t>
            </a:r>
            <a:r>
              <a:rPr lang="en-US" b="1" dirty="0" err="1">
                <a:solidFill>
                  <a:srgbClr val="FF0000"/>
                </a:solidFill>
                <a:sym typeface="WP MathA" panose="05010101010101010101" pitchFamily="2" charset="2"/>
              </a:rPr>
              <a:t>falsch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 sein/</a:t>
            </a:r>
            <a:r>
              <a:rPr lang="en-US" b="1" dirty="0">
                <a:solidFill>
                  <a:srgbClr val="FF0000"/>
                </a:solidFill>
                <a:sym typeface="WP MathA" panose="05010101010101010101" pitchFamily="2" charset="2"/>
              </a:rPr>
              <a:t>nicht </a:t>
            </a:r>
            <a:r>
              <a:rPr lang="en-US" b="1" dirty="0" err="1">
                <a:solidFill>
                  <a:srgbClr val="FF0000"/>
                </a:solidFill>
                <a:sym typeface="WP MathA" panose="05010101010101010101" pitchFamily="2" charset="2"/>
              </a:rPr>
              <a:t>zutreffen</a:t>
            </a:r>
            <a:r>
              <a:rPr lang="en-US" dirty="0">
                <a:solidFill>
                  <a:prstClr val="black"/>
                </a:solidFill>
                <a:sym typeface="WP MathA" panose="05010101010101010101" pitchFamily="2" charset="2"/>
              </a:rPr>
              <a:t>!</a:t>
            </a:r>
            <a:endParaRPr lang="de-DE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038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de-AT"/>
              <a:t>IV. Komplementarität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4419600"/>
          </a:xfrm>
        </p:spPr>
        <p:txBody>
          <a:bodyPr/>
          <a:lstStyle/>
          <a:p>
            <a:pPr marL="342900" indent="-342900" defTabSz="360000"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de-DE" dirty="0"/>
              <a:t>Zwei Sätze, die weder gleichzeitig </a:t>
            </a:r>
            <a:r>
              <a:rPr lang="de-DE" dirty="0">
                <a:solidFill>
                  <a:srgbClr val="0DA31F"/>
                </a:solidFill>
              </a:rPr>
              <a:t>wahr</a:t>
            </a:r>
            <a:r>
              <a:rPr lang="de-DE" dirty="0"/>
              <a:t> noch gleichzeitig </a:t>
            </a:r>
            <a:r>
              <a:rPr lang="de-DE" dirty="0">
                <a:solidFill>
                  <a:srgbClr val="FF0000"/>
                </a:solidFill>
              </a:rPr>
              <a:t>falsch</a:t>
            </a:r>
            <a:r>
              <a:rPr lang="de-DE" dirty="0"/>
              <a:t> sein können, sind </a:t>
            </a:r>
            <a:r>
              <a:rPr lang="de-DE" b="1" dirty="0"/>
              <a:t>kontradiktorisch</a:t>
            </a:r>
            <a:r>
              <a:rPr lang="de-DE" dirty="0"/>
              <a:t>.</a:t>
            </a:r>
          </a:p>
          <a:p>
            <a:pPr marL="342900" indent="-342900" defTabSz="3600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690563" algn="l"/>
                <a:tab pos="1147763" algn="l"/>
              </a:tabLst>
            </a:pPr>
            <a:r>
              <a:rPr lang="en-US" dirty="0">
                <a:solidFill>
                  <a:prstClr val="black"/>
                </a:solidFill>
              </a:rPr>
              <a:t>Zwei </a:t>
            </a:r>
            <a:r>
              <a:rPr lang="en-US" dirty="0" err="1">
                <a:solidFill>
                  <a:prstClr val="black"/>
                </a:solidFill>
              </a:rPr>
              <a:t>Prädikate</a:t>
            </a:r>
            <a:r>
              <a:rPr lang="en-US" dirty="0">
                <a:solidFill>
                  <a:prstClr val="black"/>
                </a:solidFill>
              </a:rPr>
              <a:t>, die auf </a:t>
            </a:r>
            <a:r>
              <a:rPr lang="en-US" dirty="0" err="1">
                <a:solidFill>
                  <a:prstClr val="black"/>
                </a:solidFill>
              </a:rPr>
              <a:t>kein</a:t>
            </a:r>
            <a:r>
              <a:rPr lang="en-US" dirty="0">
                <a:solidFill>
                  <a:prstClr val="black"/>
                </a:solidFill>
              </a:rPr>
              <a:t> Individuum </a:t>
            </a:r>
            <a:r>
              <a:rPr lang="en-US" dirty="0" err="1">
                <a:solidFill>
                  <a:prstClr val="black"/>
                </a:solidFill>
              </a:rPr>
              <a:t>gleichzeitig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srgbClr val="0DA31F"/>
                </a:solidFill>
              </a:rPr>
              <a:t>zutreffen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können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>
                <a:solidFill>
                  <a:prstClr val="black"/>
                </a:solidFill>
              </a:rPr>
              <a:t>und</a:t>
            </a:r>
            <a:r>
              <a:rPr lang="en-US" dirty="0">
                <a:solidFill>
                  <a:prstClr val="black"/>
                </a:solidFill>
              </a:rPr>
              <a:t> auf </a:t>
            </a:r>
            <a:r>
              <a:rPr lang="en-US" dirty="0" err="1">
                <a:solidFill>
                  <a:prstClr val="black"/>
                </a:solidFill>
              </a:rPr>
              <a:t>kein</a:t>
            </a:r>
            <a:r>
              <a:rPr lang="en-US" dirty="0">
                <a:solidFill>
                  <a:prstClr val="black"/>
                </a:solidFill>
              </a:rPr>
              <a:t> Individuum </a:t>
            </a:r>
            <a:r>
              <a:rPr lang="en-US" dirty="0" err="1">
                <a:solidFill>
                  <a:prstClr val="black"/>
                </a:solidFill>
              </a:rPr>
              <a:t>gleichzeitig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nicht </a:t>
            </a:r>
            <a:r>
              <a:rPr lang="en-US" dirty="0" err="1">
                <a:solidFill>
                  <a:srgbClr val="FF0000"/>
                </a:solidFill>
              </a:rPr>
              <a:t>zutreffen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prstClr val="black"/>
                </a:solidFill>
              </a:rPr>
              <a:t>können</a:t>
            </a:r>
            <a:r>
              <a:rPr lang="en-US" dirty="0">
                <a:solidFill>
                  <a:prstClr val="black"/>
                </a:solidFill>
              </a:rPr>
              <a:t>, </a:t>
            </a:r>
            <a:r>
              <a:rPr lang="en-US" dirty="0" err="1">
                <a:solidFill>
                  <a:prstClr val="black"/>
                </a:solidFill>
              </a:rPr>
              <a:t>sind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komplementär</a:t>
            </a:r>
            <a:r>
              <a:rPr lang="en-US" dirty="0">
                <a:solidFill>
                  <a:prstClr val="black"/>
                </a:solidFill>
              </a:rPr>
              <a:t>.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i="1" dirty="0"/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i="1" dirty="0"/>
              <a:t>Beispiel: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255713" algn="l"/>
                <a:tab pos="3087688" algn="l"/>
                <a:tab pos="3775075" algn="l"/>
              </a:tabLst>
            </a:pPr>
            <a:r>
              <a:rPr lang="en-US" dirty="0"/>
              <a:t>(1)		</a:t>
            </a:r>
            <a:r>
              <a:rPr lang="en-US" dirty="0" err="1"/>
              <a:t>frei</a:t>
            </a:r>
            <a:r>
              <a:rPr lang="en-US" dirty="0"/>
              <a:t>	  </a:t>
            </a:r>
            <a:r>
              <a:rPr lang="nb-NO" dirty="0"/>
              <a:t>–  besetzt</a:t>
            </a:r>
          </a:p>
          <a:p>
            <a:pPr marL="342900" indent="-342900">
              <a:spcBef>
                <a:spcPts val="20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255713" algn="l"/>
                <a:tab pos="3087688" algn="l"/>
                <a:tab pos="3775075" algn="l"/>
              </a:tabLst>
            </a:pPr>
            <a:r>
              <a:rPr lang="nb-NO" dirty="0"/>
              <a:t>Ein Tisch kann nicht gleichzeitig </a:t>
            </a:r>
            <a:r>
              <a:rPr lang="nb-NO" i="1" dirty="0"/>
              <a:t>frei</a:t>
            </a:r>
            <a:r>
              <a:rPr lang="nb-NO" dirty="0"/>
              <a:t> und </a:t>
            </a:r>
            <a:r>
              <a:rPr lang="nb-NO" i="1" dirty="0"/>
              <a:t>besetzt</a:t>
            </a:r>
            <a:r>
              <a:rPr lang="nb-NO" dirty="0"/>
              <a:t> sein.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255713" algn="l"/>
                <a:tab pos="3087688" algn="l"/>
                <a:tab pos="3775075" algn="l"/>
              </a:tabLst>
            </a:pPr>
            <a:r>
              <a:rPr lang="nb-NO" dirty="0"/>
              <a:t>Aber der Tisch kann auch nicht gleichzeitig </a:t>
            </a:r>
            <a:r>
              <a:rPr lang="nb-NO" i="1" u="sng" dirty="0"/>
              <a:t>nicht</a:t>
            </a:r>
            <a:r>
              <a:rPr lang="nb-NO" dirty="0"/>
              <a:t> </a:t>
            </a:r>
            <a:r>
              <a:rPr lang="nb-NO" i="1" dirty="0"/>
              <a:t>frei (= besetzt)</a:t>
            </a:r>
            <a:r>
              <a:rPr lang="nb-NO" dirty="0"/>
              <a:t> und </a:t>
            </a:r>
            <a:r>
              <a:rPr lang="nb-NO" i="1" u="sng" dirty="0"/>
              <a:t>nicht</a:t>
            </a:r>
            <a:r>
              <a:rPr lang="nb-NO" dirty="0"/>
              <a:t> </a:t>
            </a:r>
            <a:r>
              <a:rPr lang="nb-NO" i="1" dirty="0"/>
              <a:t>besetzt</a:t>
            </a:r>
            <a:r>
              <a:rPr lang="nb-NO" dirty="0"/>
              <a:t> (= </a:t>
            </a:r>
            <a:r>
              <a:rPr lang="nb-NO" i="1" dirty="0"/>
              <a:t>frei</a:t>
            </a:r>
            <a:r>
              <a:rPr lang="nb-NO" dirty="0"/>
              <a:t>) sein!</a:t>
            </a:r>
          </a:p>
          <a:p>
            <a:pPr>
              <a:spcBef>
                <a:spcPts val="2000"/>
              </a:spcBef>
              <a:tabLst>
                <a:tab pos="457200" algn="l"/>
                <a:tab pos="747713" algn="l"/>
                <a:tab pos="1255713" algn="l"/>
                <a:tab pos="3087688" algn="l"/>
                <a:tab pos="3775075" algn="l"/>
              </a:tabLst>
            </a:pPr>
            <a:r>
              <a:rPr lang="nb-NO" dirty="0">
                <a:latin typeface="Segoe UI Symbol" panose="020B0502040204020203" pitchFamily="34" charset="0"/>
                <a:ea typeface="Segoe UI Symbol" panose="020B0502040204020203" pitchFamily="34" charset="0"/>
              </a:rPr>
              <a:t>➜   </a:t>
            </a:r>
            <a:r>
              <a:rPr lang="en-US" dirty="0"/>
              <a:t>Die </a:t>
            </a:r>
            <a:r>
              <a:rPr lang="en-US" dirty="0" err="1"/>
              <a:t>beiden</a:t>
            </a:r>
            <a:r>
              <a:rPr lang="en-US" dirty="0"/>
              <a:t> </a:t>
            </a:r>
            <a:r>
              <a:rPr lang="en-US" dirty="0" err="1"/>
              <a:t>Prädikate</a:t>
            </a:r>
            <a:r>
              <a:rPr lang="en-US" dirty="0"/>
              <a:t> </a:t>
            </a:r>
            <a:r>
              <a:rPr lang="en-US" i="1" dirty="0" err="1"/>
              <a:t>frei</a:t>
            </a:r>
            <a:r>
              <a:rPr lang="en-US" dirty="0"/>
              <a:t> und </a:t>
            </a:r>
            <a:r>
              <a:rPr lang="nb-NO" i="1" dirty="0"/>
              <a:t>besetzt</a:t>
            </a:r>
            <a:r>
              <a:rPr lang="nb-NO" dirty="0"/>
              <a:t> sind daher komplementär.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3363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5475D-4BC3-2CD9-CDA0-45E269B41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0610-3917-8F1D-442D-7827D65CC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de-AT"/>
              <a:t>IV. Komplementarität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79F6A-DADB-0810-3D3B-661F9794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2133600"/>
            <a:ext cx="8610600" cy="4419600"/>
          </a:xfrm>
        </p:spPr>
        <p:txBody>
          <a:bodyPr/>
          <a:lstStyle/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dirty="0"/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i="1" dirty="0"/>
              <a:t>Beispiele:</a:t>
            </a:r>
          </a:p>
          <a:p>
            <a:pPr>
              <a:spcBef>
                <a:spcPts val="400"/>
              </a:spcBef>
              <a:tabLst>
                <a:tab pos="457200" algn="l"/>
                <a:tab pos="747713" algn="l"/>
                <a:tab pos="1255713" algn="l"/>
                <a:tab pos="3087688" algn="l"/>
                <a:tab pos="3775075" algn="l"/>
              </a:tabLst>
            </a:pPr>
            <a:r>
              <a:rPr lang="en-US" dirty="0"/>
              <a:t>(1)		a.	</a:t>
            </a:r>
            <a:r>
              <a:rPr lang="en-US" dirty="0" err="1"/>
              <a:t>wahr</a:t>
            </a:r>
            <a:r>
              <a:rPr lang="en-US" dirty="0"/>
              <a:t> 	</a:t>
            </a:r>
            <a:r>
              <a:rPr lang="nb-NO" dirty="0"/>
              <a:t>–	falsch  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  <a:tab pos="3087688" algn="l"/>
                <a:tab pos="3775075" algn="l"/>
              </a:tabLst>
            </a:pPr>
            <a:r>
              <a:rPr lang="nb-NO" dirty="0"/>
              <a:t>		</a:t>
            </a:r>
            <a:r>
              <a:rPr lang="en-US" dirty="0"/>
              <a:t>b.	</a:t>
            </a:r>
            <a:r>
              <a:rPr lang="en-US" dirty="0" err="1"/>
              <a:t>hoffnungsvoll</a:t>
            </a:r>
            <a:r>
              <a:rPr lang="en-US" dirty="0"/>
              <a:t> 	</a:t>
            </a:r>
            <a:r>
              <a:rPr lang="nb-NO" dirty="0"/>
              <a:t>–	hoffnungslos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  <a:tab pos="3087688" algn="l"/>
                <a:tab pos="3775075" algn="l"/>
              </a:tabLst>
            </a:pPr>
            <a:r>
              <a:rPr lang="en-US" dirty="0"/>
              <a:t>		c.	</a:t>
            </a:r>
            <a:r>
              <a:rPr lang="en-US" dirty="0" err="1"/>
              <a:t>gerade</a:t>
            </a:r>
            <a:r>
              <a:rPr lang="en-US" dirty="0"/>
              <a:t> 	</a:t>
            </a:r>
            <a:r>
              <a:rPr lang="nb-NO" dirty="0"/>
              <a:t>–	ungerade (Zahlen)</a:t>
            </a:r>
            <a:endParaRPr lang="en-US" dirty="0"/>
          </a:p>
          <a:p>
            <a:pPr defTabSz="360000">
              <a:spcBef>
                <a:spcPts val="1200"/>
              </a:spcBef>
              <a:tabLst/>
            </a:pPr>
            <a:r>
              <a:rPr lang="de-DE" dirty="0"/>
              <a:t>(2)		Es gibt keine Zahl x, sodaß gilt:</a:t>
            </a:r>
          </a:p>
          <a:p>
            <a:pPr defTabSz="360000">
              <a:spcBef>
                <a:spcPts val="400"/>
              </a:spcBef>
              <a:tabLst/>
            </a:pPr>
            <a:r>
              <a:rPr lang="de-DE" dirty="0"/>
              <a:t>		 	x </a:t>
            </a:r>
            <a:r>
              <a:rPr lang="de-DE" dirty="0">
                <a:solidFill>
                  <a:srgbClr val="339966"/>
                </a:solidFill>
              </a:rPr>
              <a:t> </a:t>
            </a:r>
            <a:r>
              <a:rPr lang="de-DE" dirty="0"/>
              <a:t>gerade 	und	x </a:t>
            </a:r>
            <a:r>
              <a:rPr lang="de-DE" dirty="0">
                <a:solidFill>
                  <a:srgbClr val="339966"/>
                </a:solidFill>
              </a:rPr>
              <a:t>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/>
              <a:t>ungerade 						</a:t>
            </a:r>
            <a:r>
              <a:rPr lang="de-DE" b="1" u="sng" dirty="0"/>
              <a:t>und</a:t>
            </a:r>
            <a:r>
              <a:rPr lang="de-DE" dirty="0"/>
              <a:t> </a:t>
            </a:r>
          </a:p>
          <a:p>
            <a:pPr defTabSz="360000">
              <a:spcBef>
                <a:spcPts val="0"/>
              </a:spcBef>
              <a:tabLst/>
            </a:pPr>
            <a:r>
              <a:rPr lang="de-DE" dirty="0"/>
              <a:t>			x </a:t>
            </a:r>
            <a:r>
              <a:rPr lang="de-DE" dirty="0">
                <a:solidFill>
                  <a:srgbClr val="FF0000"/>
                </a:solidFill>
              </a:rPr>
              <a:t></a:t>
            </a:r>
            <a:r>
              <a:rPr lang="de-DE" dirty="0"/>
              <a:t> gerade 	und 	x </a:t>
            </a:r>
            <a:r>
              <a:rPr lang="de-DE" dirty="0">
                <a:solidFill>
                  <a:srgbClr val="FF0000"/>
                </a:solidFill>
              </a:rPr>
              <a:t> </a:t>
            </a:r>
            <a:r>
              <a:rPr lang="de-DE" dirty="0"/>
              <a:t>ungerade</a:t>
            </a:r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/>
            </a:pPr>
            <a:r>
              <a:rPr lang="en-US" sz="2300" dirty="0" err="1">
                <a:solidFill>
                  <a:prstClr val="black"/>
                </a:solidFill>
              </a:rPr>
              <a:t>Komplementäre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Prädikate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dirty="0" err="1"/>
              <a:t>können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u="sng" dirty="0"/>
              <a:t>nicht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gleichzeitig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>
                <a:solidFill>
                  <a:srgbClr val="FF0000"/>
                </a:solidFill>
              </a:rPr>
              <a:t>nicht</a:t>
            </a:r>
            <a:r>
              <a:rPr lang="en-US" dirty="0"/>
              <a:t> </a:t>
            </a:r>
            <a:r>
              <a:rPr lang="en-US" sz="2300" dirty="0" err="1">
                <a:solidFill>
                  <a:srgbClr val="FF0000"/>
                </a:solidFill>
              </a:rPr>
              <a:t>zutreffen</a:t>
            </a:r>
            <a:r>
              <a:rPr lang="de-DE" sz="2300" dirty="0"/>
              <a:t>. </a:t>
            </a:r>
          </a:p>
          <a:p>
            <a:pPr marL="342900" indent="-342900" defTabSz="360000">
              <a:spcBef>
                <a:spcPts val="400"/>
              </a:spcBef>
              <a:buFont typeface="Wingdings" panose="05000000000000000000" pitchFamily="2" charset="2"/>
              <a:buChar char="§"/>
              <a:tabLst/>
            </a:pPr>
            <a:r>
              <a:rPr lang="en-US" sz="2300" dirty="0" err="1">
                <a:solidFill>
                  <a:prstClr val="black"/>
                </a:solidFill>
              </a:rPr>
              <a:t>Inkompatible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Prädikate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dirty="0" err="1"/>
              <a:t>können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gleichzeitig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>
                <a:solidFill>
                  <a:srgbClr val="FF0000"/>
                </a:solidFill>
              </a:rPr>
              <a:t>nicht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zutreffen</a:t>
            </a:r>
            <a:r>
              <a:rPr lang="de-DE" sz="2300" dirty="0"/>
              <a:t>. </a:t>
            </a:r>
          </a:p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sz="2000" dirty="0"/>
          </a:p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sz="2000" dirty="0"/>
          </a:p>
          <a:p>
            <a:pPr defTabSz="360000">
              <a:spcBef>
                <a:spcPts val="0"/>
              </a:spcBef>
              <a:tabLst/>
            </a:pPr>
            <a:endParaRPr lang="de-DE" sz="2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72E555-9EC4-C42A-A605-9C24D28E1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95E377-0B63-7FA2-8281-52D4C647B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45</a:t>
            </a:fld>
            <a:endParaRPr lang="de-DE"/>
          </a:p>
        </p:txBody>
      </p:sp>
      <p:sp>
        <p:nvSpPr>
          <p:cNvPr id="9" name="Abgerundetes Rechteck 7">
            <a:extLst>
              <a:ext uri="{FF2B5EF4-FFF2-40B4-BE49-F238E27FC236}">
                <a16:creationId xmlns:a16="http://schemas.microsoft.com/office/drawing/2014/main" id="{C046EE0B-A55C-2A59-0A5C-F530523594C2}"/>
              </a:ext>
            </a:extLst>
          </p:cNvPr>
          <p:cNvSpPr txBox="1">
            <a:spLocks/>
          </p:cNvSpPr>
          <p:nvPr/>
        </p:nvSpPr>
        <p:spPr>
          <a:xfrm>
            <a:off x="838200" y="803077"/>
            <a:ext cx="7924800" cy="1787723"/>
          </a:xfrm>
          <a:prstGeom prst="roundRect">
            <a:avLst/>
          </a:prstGeom>
          <a:solidFill>
            <a:schemeClr val="tx2">
              <a:lumMod val="40000"/>
              <a:lumOff val="60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342900">
              <a:tabLst>
                <a:tab pos="747713" algn="l"/>
                <a:tab pos="1090613" algn="l"/>
              </a:tabLst>
            </a:pPr>
            <a:r>
              <a:rPr lang="en-US" sz="2200">
                <a:solidFill>
                  <a:prstClr val="black"/>
                </a:solidFill>
              </a:rPr>
              <a:t>Für beliebige Prädikate A und B gilt: </a:t>
            </a:r>
          </a:p>
          <a:p>
            <a:pPr marL="571500" indent="-342900">
              <a:tabLst>
                <a:tab pos="747713" algn="l"/>
                <a:tab pos="1090613" algn="l"/>
              </a:tabLst>
            </a:pPr>
            <a:r>
              <a:rPr lang="en-US">
                <a:solidFill>
                  <a:prstClr val="black"/>
                </a:solidFill>
              </a:rPr>
              <a:t>A und B sind </a:t>
            </a:r>
            <a:r>
              <a:rPr lang="en-US" b="1">
                <a:solidFill>
                  <a:schemeClr val="tx1"/>
                </a:solidFill>
              </a:rPr>
              <a:t>komplementär</a:t>
            </a:r>
            <a:r>
              <a:rPr lang="en-US" b="1" i="1">
                <a:solidFill>
                  <a:prstClr val="black"/>
                </a:solidFill>
              </a:rPr>
              <a:t> 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</a:t>
            </a:r>
            <a:r>
              <a:rPr lang="de-DE" i="1" baseline="-25000">
                <a:solidFill>
                  <a:schemeClr val="tx1"/>
                </a:solidFill>
              </a:rPr>
              <a:t>  </a:t>
            </a:r>
          </a:p>
          <a:p>
            <a:pPr marL="571500" indent="-342900">
              <a:tabLst>
                <a:tab pos="747713" algn="l"/>
                <a:tab pos="1090613" algn="l"/>
              </a:tabLst>
            </a:pPr>
            <a:r>
              <a:rPr lang="de-DE" i="1" baseline="-25000">
                <a:solidFill>
                  <a:schemeClr val="tx1"/>
                </a:solidFill>
              </a:rPr>
              <a:t>	</a:t>
            </a:r>
            <a:r>
              <a:rPr lang="en-US">
                <a:solidFill>
                  <a:prstClr val="black"/>
                </a:solidFill>
              </a:rPr>
              <a:t>A und B können nicht gleichzeitig </a:t>
            </a:r>
            <a:r>
              <a:rPr lang="en-US" b="1">
                <a:solidFill>
                  <a:srgbClr val="339966"/>
                </a:solidFill>
              </a:rPr>
              <a:t>zutreffen 	    </a:t>
            </a:r>
            <a:r>
              <a:rPr lang="en-US" b="1" u="sng">
                <a:solidFill>
                  <a:prstClr val="black"/>
                </a:solidFill>
              </a:rPr>
              <a:t>und</a:t>
            </a:r>
            <a:r>
              <a:rPr lang="en-US">
                <a:solidFill>
                  <a:prstClr val="black"/>
                </a:solidFill>
              </a:rPr>
              <a:t> </a:t>
            </a:r>
          </a:p>
          <a:p>
            <a:pPr marL="571500" indent="-342900">
              <a:tabLst>
                <a:tab pos="747713" algn="l"/>
                <a:tab pos="1090613" algn="l"/>
              </a:tabLst>
            </a:pPr>
            <a:r>
              <a:rPr lang="en-US">
                <a:solidFill>
                  <a:prstClr val="black"/>
                </a:solidFill>
              </a:rPr>
              <a:t>	A und B können nicht gleichzeitig </a:t>
            </a:r>
            <a:r>
              <a:rPr lang="en-US" b="1">
                <a:solidFill>
                  <a:srgbClr val="FF0000"/>
                </a:solidFill>
              </a:rPr>
              <a:t>nicht</a:t>
            </a:r>
            <a:r>
              <a:rPr lang="en-US">
                <a:solidFill>
                  <a:prstClr val="black"/>
                </a:solidFill>
              </a:rPr>
              <a:t> </a:t>
            </a:r>
            <a:r>
              <a:rPr lang="en-US" b="1">
                <a:solidFill>
                  <a:srgbClr val="FF0000"/>
                </a:solidFill>
              </a:rPr>
              <a:t>zutreffen</a:t>
            </a:r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9102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de-AT"/>
              <a:t>Vergleich zu Sätzen: Kontradiktion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0"/>
            <a:ext cx="8610600" cy="4419600"/>
          </a:xfrm>
        </p:spPr>
        <p:txBody>
          <a:bodyPr/>
          <a:lstStyle/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dirty="0"/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i="1" dirty="0"/>
              <a:t>Beispiel für kontradiktorische Sätze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dirty="0"/>
              <a:t>(1)		a.	Maria ist schwanger. </a:t>
            </a:r>
          </a:p>
          <a:p>
            <a:pPr>
              <a:spcBef>
                <a:spcPts val="0"/>
              </a:spcBef>
              <a:tabLst>
                <a:tab pos="457200" algn="l"/>
                <a:tab pos="747713" algn="l"/>
                <a:tab pos="1255713" algn="l"/>
              </a:tabLst>
            </a:pPr>
            <a:r>
              <a:rPr lang="de-DE" dirty="0"/>
              <a:t> 		b.	Maria ist nicht schwanger. </a:t>
            </a:r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/>
            </a:pPr>
            <a:r>
              <a:rPr lang="de-DE" dirty="0"/>
              <a:t>Es gibt keine Situation s, sodaß gilt:</a:t>
            </a:r>
          </a:p>
          <a:p>
            <a:pPr defTabSz="360000">
              <a:spcBef>
                <a:spcPts val="400"/>
              </a:spcBef>
              <a:tabLst>
                <a:tab pos="742950" algn="l"/>
                <a:tab pos="4057650" algn="l"/>
              </a:tabLst>
            </a:pPr>
            <a:r>
              <a:rPr lang="de-DE" sz="2200" dirty="0"/>
              <a:t>	s </a:t>
            </a:r>
            <a:r>
              <a:rPr lang="de-DE" sz="2200" dirty="0">
                <a:solidFill>
                  <a:srgbClr val="339966"/>
                </a:solidFill>
              </a:rPr>
              <a:t> </a:t>
            </a:r>
            <a:r>
              <a:rPr lang="de-DE" sz="2200" dirty="0"/>
              <a:t>Maria ist schwanger und s </a:t>
            </a:r>
            <a:r>
              <a:rPr lang="de-DE" sz="2200" dirty="0">
                <a:solidFill>
                  <a:srgbClr val="339966"/>
                </a:solidFill>
              </a:rPr>
              <a:t></a:t>
            </a:r>
            <a:r>
              <a:rPr lang="de-DE" sz="2200" dirty="0">
                <a:solidFill>
                  <a:srgbClr val="FF0000"/>
                </a:solidFill>
              </a:rPr>
              <a:t> </a:t>
            </a:r>
            <a:r>
              <a:rPr lang="de-DE" sz="2200" dirty="0"/>
              <a:t>Maria ist nicht schwanger	  												   	    </a:t>
            </a:r>
            <a:r>
              <a:rPr lang="de-DE" sz="2200" b="1" u="sng" dirty="0"/>
              <a:t>und</a:t>
            </a:r>
            <a:r>
              <a:rPr lang="de-DE" sz="2200" dirty="0"/>
              <a:t> </a:t>
            </a:r>
          </a:p>
          <a:p>
            <a:pPr defTabSz="360000">
              <a:spcBef>
                <a:spcPts val="0"/>
              </a:spcBef>
              <a:tabLst>
                <a:tab pos="742950" algn="l"/>
                <a:tab pos="4057650" algn="l"/>
              </a:tabLst>
            </a:pPr>
            <a:r>
              <a:rPr lang="de-DE" sz="2200" dirty="0"/>
              <a:t>	s </a:t>
            </a:r>
            <a:r>
              <a:rPr lang="de-DE" sz="2200" dirty="0">
                <a:solidFill>
                  <a:srgbClr val="FF0000"/>
                </a:solidFill>
              </a:rPr>
              <a:t></a:t>
            </a:r>
            <a:r>
              <a:rPr lang="de-DE" sz="2200" dirty="0">
                <a:solidFill>
                  <a:srgbClr val="339966"/>
                </a:solidFill>
              </a:rPr>
              <a:t> </a:t>
            </a:r>
            <a:r>
              <a:rPr lang="de-DE" sz="2200" dirty="0"/>
              <a:t>Maria ist schwanger und s </a:t>
            </a:r>
            <a:r>
              <a:rPr lang="de-DE" sz="2200" dirty="0">
                <a:solidFill>
                  <a:srgbClr val="FF0000"/>
                </a:solidFill>
              </a:rPr>
              <a:t> </a:t>
            </a:r>
            <a:r>
              <a:rPr lang="de-DE" sz="2200" dirty="0"/>
              <a:t>Maria ist nicht schwanger</a:t>
            </a:r>
          </a:p>
          <a:p>
            <a:pPr marL="342900" indent="-342900" defTabSz="360000">
              <a:spcBef>
                <a:spcPts val="1200"/>
              </a:spcBef>
              <a:buFont typeface="Wingdings" panose="05000000000000000000" pitchFamily="2" charset="2"/>
              <a:buChar char="§"/>
              <a:tabLst/>
            </a:pPr>
            <a:r>
              <a:rPr lang="en-US" sz="2300" dirty="0" err="1">
                <a:solidFill>
                  <a:prstClr val="black"/>
                </a:solidFill>
              </a:rPr>
              <a:t>Kontradiktorische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Aussagen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dirty="0" err="1"/>
              <a:t>können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u="sng" dirty="0"/>
              <a:t>nicht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gleichzeitig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falsch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de-DE" sz="2300" dirty="0"/>
              <a:t>sein. 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§"/>
              <a:tabLst>
                <a:tab pos="457200" algn="l"/>
                <a:tab pos="747713" algn="l"/>
                <a:tab pos="1255713" algn="l"/>
              </a:tabLst>
            </a:pPr>
            <a:r>
              <a:rPr lang="en-US" sz="2300" dirty="0" err="1">
                <a:solidFill>
                  <a:prstClr val="black"/>
                </a:solidFill>
              </a:rPr>
              <a:t>Vgl</a:t>
            </a:r>
            <a:r>
              <a:rPr lang="en-US" sz="2300" dirty="0">
                <a:solidFill>
                  <a:prstClr val="black"/>
                </a:solidFill>
              </a:rPr>
              <a:t>: </a:t>
            </a:r>
            <a:r>
              <a:rPr lang="en-US" sz="2300" dirty="0" err="1">
                <a:solidFill>
                  <a:prstClr val="black"/>
                </a:solidFill>
              </a:rPr>
              <a:t>Inkompatible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Aussagen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dirty="0" err="1"/>
              <a:t>können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prstClr val="black"/>
                </a:solidFill>
              </a:rPr>
              <a:t>gleichzeitig</a:t>
            </a:r>
            <a:r>
              <a:rPr lang="en-US" sz="2300" dirty="0">
                <a:solidFill>
                  <a:prstClr val="black"/>
                </a:solidFill>
              </a:rPr>
              <a:t> </a:t>
            </a:r>
            <a:r>
              <a:rPr lang="en-US" sz="2300" dirty="0" err="1">
                <a:solidFill>
                  <a:srgbClr val="FF0000"/>
                </a:solidFill>
              </a:rPr>
              <a:t>falsch</a:t>
            </a:r>
            <a:r>
              <a:rPr lang="en-US" sz="2300" dirty="0">
                <a:solidFill>
                  <a:srgbClr val="FF0000"/>
                </a:solidFill>
              </a:rPr>
              <a:t> </a:t>
            </a:r>
            <a:r>
              <a:rPr lang="de-DE" sz="2300" dirty="0"/>
              <a:t>sein. </a:t>
            </a:r>
          </a:p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sz="2000" dirty="0"/>
          </a:p>
          <a:p>
            <a:pPr>
              <a:spcBef>
                <a:spcPts val="800"/>
              </a:spcBef>
              <a:tabLst>
                <a:tab pos="457200" algn="l"/>
                <a:tab pos="747713" algn="l"/>
                <a:tab pos="1255713" algn="l"/>
              </a:tabLst>
            </a:pPr>
            <a:endParaRPr lang="de-DE" sz="2000" dirty="0"/>
          </a:p>
          <a:p>
            <a:pPr defTabSz="360000">
              <a:spcBef>
                <a:spcPts val="0"/>
              </a:spcBef>
              <a:tabLst/>
            </a:pPr>
            <a:endParaRPr lang="de-DE" sz="22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46</a:t>
            </a:fld>
            <a:endParaRPr lang="de-DE"/>
          </a:p>
        </p:txBody>
      </p:sp>
      <p:sp>
        <p:nvSpPr>
          <p:cNvPr id="9" name="Abgerundetes Rechteck 7"/>
          <p:cNvSpPr txBox="1">
            <a:spLocks/>
          </p:cNvSpPr>
          <p:nvPr/>
        </p:nvSpPr>
        <p:spPr>
          <a:xfrm>
            <a:off x="914400" y="838200"/>
            <a:ext cx="7696200" cy="1821775"/>
          </a:xfrm>
          <a:prstGeom prst="roundRect">
            <a:avLst/>
          </a:prstGeom>
          <a:solidFill>
            <a:schemeClr val="bg2">
              <a:lumMod val="75000"/>
              <a:alpha val="89804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>
            <a:outerShdw blurRad="127000" dist="635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 anchor="ctr">
            <a:spAutoFit/>
          </a:bodyPr>
          <a:lstStyle>
            <a:lvl1pPr marL="519113" indent="-519113" algn="l" defTabSz="914400" rtl="0" eaLnBrk="1" latinLnBrk="0" hangingPunct="1">
              <a:spcBef>
                <a:spcPts val="200"/>
              </a:spcBef>
              <a:buFontTx/>
              <a:buNone/>
              <a:tabLst>
                <a:tab pos="342900" algn="l"/>
                <a:tab pos="747713" algn="l"/>
                <a:tab pos="1090613" algn="l"/>
              </a:tabLst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7663"/>
            <a:r>
              <a:rPr lang="en-US" sz="2200">
                <a:solidFill>
                  <a:prstClr val="black"/>
                </a:solidFill>
              </a:rPr>
              <a:t>Für beliebige Sätze A und B gilt: </a:t>
            </a:r>
          </a:p>
          <a:p>
            <a:pPr indent="-347663"/>
            <a:r>
              <a:rPr lang="en-US">
                <a:solidFill>
                  <a:prstClr val="black"/>
                </a:solidFill>
              </a:rPr>
              <a:t>A und B sind </a:t>
            </a:r>
            <a:r>
              <a:rPr lang="en-US" b="1">
                <a:solidFill>
                  <a:schemeClr val="tx1"/>
                </a:solidFill>
              </a:rPr>
              <a:t>kontadiktorisch</a:t>
            </a:r>
            <a:r>
              <a:rPr lang="en-US" b="1" i="1">
                <a:solidFill>
                  <a:prstClr val="black"/>
                </a:solidFill>
              </a:rPr>
              <a:t> </a:t>
            </a:r>
            <a:r>
              <a:rPr lang="de-DE">
                <a:solidFill>
                  <a:schemeClr val="tx1"/>
                </a:solidFill>
              </a:rPr>
              <a:t>=</a:t>
            </a:r>
            <a:r>
              <a:rPr lang="de-DE" baseline="-25000">
                <a:solidFill>
                  <a:schemeClr val="tx1"/>
                </a:solidFill>
              </a:rPr>
              <a:t>Def</a:t>
            </a:r>
            <a:r>
              <a:rPr lang="de-DE" i="1" baseline="-25000">
                <a:solidFill>
                  <a:schemeClr val="tx1"/>
                </a:solidFill>
              </a:rPr>
              <a:t>  </a:t>
            </a:r>
          </a:p>
          <a:p>
            <a:pPr indent="-347663"/>
            <a:r>
              <a:rPr lang="de-DE" i="1" baseline="-25000">
                <a:solidFill>
                  <a:schemeClr val="tx1"/>
                </a:solidFill>
              </a:rPr>
              <a:t>		</a:t>
            </a:r>
            <a:r>
              <a:rPr lang="en-US">
                <a:solidFill>
                  <a:prstClr val="black"/>
                </a:solidFill>
              </a:rPr>
              <a:t>A und B können nicht gleichzeitig </a:t>
            </a:r>
            <a:r>
              <a:rPr lang="en-US" b="1">
                <a:solidFill>
                  <a:srgbClr val="339966"/>
                </a:solidFill>
              </a:rPr>
              <a:t>wahr</a:t>
            </a:r>
            <a:r>
              <a:rPr lang="en-US">
                <a:solidFill>
                  <a:prstClr val="black"/>
                </a:solidFill>
              </a:rPr>
              <a:t> sein  </a:t>
            </a:r>
            <a:r>
              <a:rPr lang="en-US" b="1" u="sng">
                <a:solidFill>
                  <a:prstClr val="black"/>
                </a:solidFill>
              </a:rPr>
              <a:t>und</a:t>
            </a:r>
            <a:r>
              <a:rPr lang="en-US">
                <a:solidFill>
                  <a:prstClr val="black"/>
                </a:solidFill>
              </a:rPr>
              <a:t> </a:t>
            </a:r>
          </a:p>
          <a:p>
            <a:pPr indent="-347663"/>
            <a:r>
              <a:rPr lang="en-US">
                <a:solidFill>
                  <a:prstClr val="black"/>
                </a:solidFill>
              </a:rPr>
              <a:t>		A und B können nicht gleichzeitig </a:t>
            </a:r>
            <a:r>
              <a:rPr lang="en-US" b="1">
                <a:solidFill>
                  <a:srgbClr val="FF0000"/>
                </a:solidFill>
              </a:rPr>
              <a:t>falsch</a:t>
            </a:r>
            <a:r>
              <a:rPr lang="en-US">
                <a:solidFill>
                  <a:prstClr val="black"/>
                </a:solidFill>
              </a:rPr>
              <a:t> sein.</a:t>
            </a:r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8829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B9CCD-8002-E779-0F74-B7F9CEEA2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65D04-E66B-FA9E-B8E8-9F47BB7BD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r>
              <a:rPr lang="en-US"/>
              <a:t>Beziehungen zwischen Bedeutungen: Zusammenfassung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70010-B426-65B0-4524-127124889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2578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b="1" i="1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b="1" i="1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b="1" i="1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b="1" i="1"/>
          </a:p>
          <a:p>
            <a:pPr>
              <a:spcBef>
                <a:spcPts val="1200"/>
              </a:spcBef>
              <a:tabLst>
                <a:tab pos="747713" algn="l"/>
                <a:tab pos="1090613" algn="l"/>
              </a:tabLst>
            </a:pPr>
            <a:endParaRPr lang="de-DE" b="1" i="1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A3B948-A23B-2EA4-6128-720CB647E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47</a:t>
            </a:fld>
            <a:endParaRPr lang="de-DE"/>
          </a:p>
        </p:txBody>
      </p:sp>
      <p:graphicFrame>
        <p:nvGraphicFramePr>
          <p:cNvPr id="10" name="Table 9" hidden="1">
            <a:extLst>
              <a:ext uri="{FF2B5EF4-FFF2-40B4-BE49-F238E27FC236}">
                <a16:creationId xmlns:a16="http://schemas.microsoft.com/office/drawing/2014/main" id="{C4465C25-15B5-2390-B489-F7ACFBEA85AA}"/>
              </a:ext>
            </a:extLst>
          </p:cNvPr>
          <p:cNvGraphicFramePr>
            <a:graphicFrameLocks noGrp="1"/>
          </p:cNvGraphicFramePr>
          <p:nvPr/>
        </p:nvGraphicFramePr>
        <p:xfrm>
          <a:off x="457201" y="952433"/>
          <a:ext cx="8381999" cy="186696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66999">
                  <a:extLst>
                    <a:ext uri="{9D8B030D-6E8A-4147-A177-3AD203B41FA5}">
                      <a16:colId xmlns:a16="http://schemas.microsoft.com/office/drawing/2014/main" val="2667216545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1899940616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3554358028"/>
                    </a:ext>
                  </a:extLst>
                </a:gridCol>
              </a:tblGrid>
              <a:tr h="358073">
                <a:tc>
                  <a:txBody>
                    <a:bodyPr/>
                    <a:lstStyle/>
                    <a:p>
                      <a:endParaRPr lang="de-AT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Sätze</a:t>
                      </a:r>
                      <a:endParaRPr lang="de-AT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Einstellige Prädikate</a:t>
                      </a:r>
                      <a:endParaRPr lang="de-AT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1715583"/>
                  </a:ext>
                </a:extLst>
              </a:tr>
              <a:tr h="659326">
                <a:tc>
                  <a:txBody>
                    <a:bodyPr/>
                    <a:lstStyle/>
                    <a:p>
                      <a:r>
                        <a:rPr lang="en-US" sz="2000"/>
                        <a:t>Denotation</a:t>
                      </a:r>
                      <a:endParaRPr lang="de-AT" sz="2000" b="1" i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Menge von Situationen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Menge von Individuen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7916534"/>
                  </a:ext>
                </a:extLst>
              </a:tr>
              <a:tr h="811401">
                <a:tc>
                  <a:txBody>
                    <a:bodyPr/>
                    <a:lstStyle/>
                    <a:p>
                      <a:r>
                        <a:rPr lang="en-US" sz="2000" b="1"/>
                        <a:t>Teilmengenbeziehung</a:t>
                      </a:r>
                      <a:r>
                        <a:rPr lang="de-AT" sz="2000" baseline="0"/>
                        <a:t> </a:t>
                      </a:r>
                      <a:endParaRPr lang="en-US" sz="20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000"/>
                        <a:t>Logische Folgerung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/>
                        <a:t>Hyponymie/</a:t>
                      </a:r>
                      <a:br>
                        <a:rPr lang="en-US" sz="2000" b="1"/>
                      </a:br>
                      <a:r>
                        <a:rPr lang="en-US" sz="2000" b="1"/>
                        <a:t>Hyperonymie</a:t>
                      </a:r>
                      <a:endParaRPr lang="de-AT" sz="2000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476601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DB03FD1-686D-940F-BC89-8DBFA2F360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2918984"/>
              </p:ext>
            </p:extLst>
          </p:nvPr>
        </p:nvGraphicFramePr>
        <p:xfrm>
          <a:off x="304801" y="952433"/>
          <a:ext cx="8492904" cy="534872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702288">
                  <a:extLst>
                    <a:ext uri="{9D8B030D-6E8A-4147-A177-3AD203B41FA5}">
                      <a16:colId xmlns:a16="http://schemas.microsoft.com/office/drawing/2014/main" val="2667216545"/>
                    </a:ext>
                  </a:extLst>
                </a:gridCol>
                <a:gridCol w="2856704">
                  <a:extLst>
                    <a:ext uri="{9D8B030D-6E8A-4147-A177-3AD203B41FA5}">
                      <a16:colId xmlns:a16="http://schemas.microsoft.com/office/drawing/2014/main" val="1899940616"/>
                    </a:ext>
                  </a:extLst>
                </a:gridCol>
                <a:gridCol w="2933912">
                  <a:extLst>
                    <a:ext uri="{9D8B030D-6E8A-4147-A177-3AD203B41FA5}">
                      <a16:colId xmlns:a16="http://schemas.microsoft.com/office/drawing/2014/main" val="3554358028"/>
                    </a:ext>
                  </a:extLst>
                </a:gridCol>
              </a:tblGrid>
              <a:tr h="358073">
                <a:tc>
                  <a:txBody>
                    <a:bodyPr/>
                    <a:lstStyle/>
                    <a:p>
                      <a:endParaRPr lang="de-AT" sz="2000"/>
                    </a:p>
                  </a:txBody>
                  <a:tcPr marL="90535" marR="905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Sätze</a:t>
                      </a:r>
                      <a:endParaRPr lang="de-AT" sz="2000"/>
                    </a:p>
                  </a:txBody>
                  <a:tcPr marL="90535" marR="9053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Einstellige Prädikate</a:t>
                      </a:r>
                      <a:endParaRPr lang="de-AT" sz="2000"/>
                    </a:p>
                  </a:txBody>
                  <a:tcPr marL="90535" marR="90535"/>
                </a:tc>
                <a:extLst>
                  <a:ext uri="{0D108BD9-81ED-4DB2-BD59-A6C34878D82A}">
                    <a16:rowId xmlns:a16="http://schemas.microsoft.com/office/drawing/2014/main" val="501715583"/>
                  </a:ext>
                </a:extLst>
              </a:tr>
              <a:tr h="659326">
                <a:tc>
                  <a:txBody>
                    <a:bodyPr/>
                    <a:lstStyle/>
                    <a:p>
                      <a:endParaRPr lang="de-AT" sz="2000" b="1" i="0"/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denotieren Mengen von </a:t>
                      </a:r>
                      <a:r>
                        <a:rPr lang="en-US" sz="2000" i="1"/>
                        <a:t>Situationen</a:t>
                      </a:r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denotieren Mengen von </a:t>
                      </a:r>
                      <a:r>
                        <a:rPr lang="en-US" sz="2000" i="1"/>
                        <a:t>Individuen</a:t>
                      </a:r>
                    </a:p>
                  </a:txBody>
                  <a:tcPr marL="90535" marR="90535" anchor="ctr"/>
                </a:tc>
                <a:extLst>
                  <a:ext uri="{0D108BD9-81ED-4DB2-BD59-A6C34878D82A}">
                    <a16:rowId xmlns:a16="http://schemas.microsoft.com/office/drawing/2014/main" val="2767916534"/>
                  </a:ext>
                </a:extLst>
              </a:tr>
              <a:tr h="811401">
                <a:tc>
                  <a:txBody>
                    <a:bodyPr/>
                    <a:lstStyle/>
                    <a:p>
                      <a:r>
                        <a:rPr lang="en-US" sz="2000" b="0"/>
                        <a:t>A </a:t>
                      </a:r>
                      <a:r>
                        <a:rPr lang="en-US" sz="2000" b="0">
                          <a:solidFill>
                            <a:prstClr val="black"/>
                          </a:solidFill>
                          <a:sym typeface="WP MathA"/>
                        </a:rPr>
                        <a:t> B</a:t>
                      </a:r>
                    </a:p>
                    <a:p>
                      <a:r>
                        <a:rPr lang="en-US" sz="2000" b="1"/>
                        <a:t>Teilmengenbeziehung</a:t>
                      </a:r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000"/>
                        <a:t>Aus A folgt B</a:t>
                      </a:r>
                      <a:br>
                        <a:rPr lang="en-US" sz="2000"/>
                      </a:br>
                      <a:r>
                        <a:rPr lang="en-US" sz="2000"/>
                        <a:t>(Logische Folgerung)</a:t>
                      </a:r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/>
                        <a:t>A ist ein Hyponym von B</a:t>
                      </a:r>
                      <a:br>
                        <a:rPr lang="en-US" sz="2000"/>
                      </a:br>
                      <a:r>
                        <a:rPr lang="en-US" sz="2000"/>
                        <a:t>(Hypo-/Hyperonymie)</a:t>
                      </a:r>
                    </a:p>
                  </a:txBody>
                  <a:tcPr marL="90535" marR="90535" anchor="ctr"/>
                </a:tc>
                <a:extLst>
                  <a:ext uri="{0D108BD9-81ED-4DB2-BD59-A6C34878D82A}">
                    <a16:rowId xmlns:a16="http://schemas.microsoft.com/office/drawing/2014/main" val="3184766014"/>
                  </a:ext>
                </a:extLst>
              </a:tr>
              <a:tr h="811401">
                <a:tc>
                  <a:txBody>
                    <a:bodyPr/>
                    <a:lstStyle/>
                    <a:p>
                      <a:r>
                        <a:rPr lang="en-US" sz="2000" b="0"/>
                        <a:t>A </a:t>
                      </a:r>
                      <a:r>
                        <a:rPr lang="en-US" sz="2000" b="0">
                          <a:solidFill>
                            <a:prstClr val="black"/>
                          </a:solidFill>
                          <a:sym typeface="WP MathA"/>
                        </a:rPr>
                        <a:t>= B</a:t>
                      </a:r>
                    </a:p>
                    <a:p>
                      <a:r>
                        <a:rPr lang="en-US" sz="2000" b="1"/>
                        <a:t>Äquivalenz</a:t>
                      </a:r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000"/>
                        <a:t>A und B sind äquivalent/synonym</a:t>
                      </a:r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/>
                        <a:t>A und B sind synonym</a:t>
                      </a:r>
                      <a:endParaRPr lang="de-AT" sz="2000" b="1"/>
                    </a:p>
                  </a:txBody>
                  <a:tcPr marL="90535" marR="90535" anchor="ctr"/>
                </a:tc>
                <a:extLst>
                  <a:ext uri="{0D108BD9-81ED-4DB2-BD59-A6C34878D82A}">
                    <a16:rowId xmlns:a16="http://schemas.microsoft.com/office/drawing/2014/main" val="611086787"/>
                  </a:ext>
                </a:extLst>
              </a:tr>
              <a:tr h="811401">
                <a:tc>
                  <a:txBody>
                    <a:bodyPr/>
                    <a:lstStyle/>
                    <a:p>
                      <a:r>
                        <a:rPr lang="en-US" sz="2000" b="0"/>
                        <a:t>A 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P MathA" panose="05010101010101010101" pitchFamily="2" charset="2"/>
                        </a:rPr>
                        <a:t> </a:t>
                      </a:r>
                      <a:r>
                        <a:rPr lang="en-US" sz="2000" b="0">
                          <a:solidFill>
                            <a:prstClr val="black"/>
                          </a:solidFill>
                          <a:sym typeface="WP MathA"/>
                        </a:rPr>
                        <a:t>B 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P MathA" panose="05010101010101010101" pitchFamily="2" charset="2"/>
                        </a:rPr>
                        <a:t> </a:t>
                      </a:r>
                      <a:b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P MathA" panose="05010101010101010101" pitchFamily="2" charset="2"/>
                        </a:rPr>
                      </a:br>
                      <a:r>
                        <a:rPr lang="en-US" sz="2000" b="1" i="0"/>
                        <a:t>Nicht-leere Schnittmenge</a:t>
                      </a:r>
                      <a:endParaRPr lang="en-US" sz="2000"/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000"/>
                        <a:t>A und B sind kompatibel</a:t>
                      </a:r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und B sind </a:t>
                      </a:r>
                      <a:r>
                        <a:rPr lang="en-US" sz="2000"/>
                        <a:t>kompatibel</a:t>
                      </a:r>
                      <a:endParaRPr lang="de-AT" sz="2000" b="1"/>
                    </a:p>
                  </a:txBody>
                  <a:tcPr marL="90535" marR="90535" anchor="ctr"/>
                </a:tc>
                <a:extLst>
                  <a:ext uri="{0D108BD9-81ED-4DB2-BD59-A6C34878D82A}">
                    <a16:rowId xmlns:a16="http://schemas.microsoft.com/office/drawing/2014/main" val="1190347543"/>
                  </a:ext>
                </a:extLst>
              </a:tr>
              <a:tr h="811401">
                <a:tc>
                  <a:txBody>
                    <a:bodyPr/>
                    <a:lstStyle/>
                    <a:p>
                      <a:r>
                        <a:rPr lang="en-US" sz="2000" b="0"/>
                        <a:t>A 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P MathA" panose="05010101010101010101" pitchFamily="2" charset="2"/>
                        </a:rPr>
                        <a:t> </a:t>
                      </a:r>
                      <a:r>
                        <a:rPr lang="en-US" sz="2000" b="0">
                          <a:solidFill>
                            <a:prstClr val="black"/>
                          </a:solidFill>
                          <a:sym typeface="WP MathA"/>
                        </a:rPr>
                        <a:t>B 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P MathA" panose="05010101010101010101" pitchFamily="2" charset="2"/>
                        </a:rPr>
                        <a:t>= </a:t>
                      </a:r>
                    </a:p>
                    <a:p>
                      <a:r>
                        <a:rPr lang="en-US" sz="2000" b="1" i="0"/>
                        <a:t>Leere Schnittmenge</a:t>
                      </a:r>
                      <a:endParaRPr lang="en-US" sz="2000"/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/>
                        <a:t>A und B sind inkompatibel</a:t>
                      </a:r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und B sind antonymisch</a:t>
                      </a:r>
                    </a:p>
                  </a:txBody>
                  <a:tcPr marL="90535" marR="90535" anchor="ctr"/>
                </a:tc>
                <a:extLst>
                  <a:ext uri="{0D108BD9-81ED-4DB2-BD59-A6C34878D82A}">
                    <a16:rowId xmlns:a16="http://schemas.microsoft.com/office/drawing/2014/main" val="669887024"/>
                  </a:ext>
                </a:extLst>
              </a:tr>
              <a:tr h="811401">
                <a:tc>
                  <a:txBody>
                    <a:bodyPr/>
                    <a:lstStyle/>
                    <a:p>
                      <a:r>
                        <a:rPr lang="en-US" sz="2000" b="0"/>
                        <a:t>A 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P MathA" panose="05010101010101010101" pitchFamily="2" charset="2"/>
                        </a:rPr>
                        <a:t> </a:t>
                      </a:r>
                      <a:r>
                        <a:rPr lang="en-US" sz="2000" b="0">
                          <a:solidFill>
                            <a:prstClr val="black"/>
                          </a:solidFill>
                          <a:sym typeface="WP MathA"/>
                        </a:rPr>
                        <a:t>B 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P MathA" panose="05010101010101010101" pitchFamily="2" charset="2"/>
                        </a:rPr>
                        <a:t>=       </a:t>
                      </a:r>
                      <a:r>
                        <a:rPr kumimoji="0" lang="de-DE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P MathA" panose="05010101010101010101" pitchFamily="2" charset="2"/>
                        </a:rPr>
                        <a:t>und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/>
                        <a:t>nicht A 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P MathA" panose="05010101010101010101" pitchFamily="2" charset="2"/>
                        </a:rPr>
                        <a:t> </a:t>
                      </a:r>
                      <a:r>
                        <a:rPr lang="en-US" sz="2000" b="0">
                          <a:solidFill>
                            <a:prstClr val="black"/>
                          </a:solidFill>
                          <a:sym typeface="WP MathA"/>
                        </a:rPr>
                        <a:t> nicht B 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WP MathA" panose="05010101010101010101" pitchFamily="2" charset="2"/>
                        </a:rPr>
                        <a:t>= </a:t>
                      </a:r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2000"/>
                        <a:t>A und B sind kontradiktorisch</a:t>
                      </a:r>
                    </a:p>
                  </a:txBody>
                  <a:tcPr marL="90535" marR="9053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und B sind komplementär</a:t>
                      </a:r>
                    </a:p>
                  </a:txBody>
                  <a:tcPr marL="90535" marR="90535" anchor="ctr"/>
                </a:tc>
                <a:extLst>
                  <a:ext uri="{0D108BD9-81ED-4DB2-BD59-A6C34878D82A}">
                    <a16:rowId xmlns:a16="http://schemas.microsoft.com/office/drawing/2014/main" val="1703142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05796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</TotalTime>
  <Words>5897</Words>
  <Application>Microsoft Office PowerPoint</Application>
  <PresentationFormat>On-screen Show (4:3)</PresentationFormat>
  <Paragraphs>728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Segoe UI Symbol</vt:lpstr>
      <vt:lpstr>WP MathA</vt:lpstr>
      <vt:lpstr>WP IconicSymbolsA</vt:lpstr>
      <vt:lpstr>Arial Unicode MS</vt:lpstr>
      <vt:lpstr>Courier New</vt:lpstr>
      <vt:lpstr>Arial</vt:lpstr>
      <vt:lpstr>WP TypographicSymbols</vt:lpstr>
      <vt:lpstr>Calibri</vt:lpstr>
      <vt:lpstr>Wingdings</vt:lpstr>
      <vt:lpstr>Larissa-Design</vt:lpstr>
      <vt:lpstr>DGY 15 Semantik</vt:lpstr>
      <vt:lpstr>Fahrplan</vt:lpstr>
      <vt:lpstr>Die Satzbedeutung</vt:lpstr>
      <vt:lpstr>Intension und Extension</vt:lpstr>
      <vt:lpstr>Intension und Extension von Sätzen</vt:lpstr>
      <vt:lpstr>Die Satzdenotation</vt:lpstr>
      <vt:lpstr>Die Satzbedeutung</vt:lpstr>
      <vt:lpstr>Die Satzbedeutung</vt:lpstr>
      <vt:lpstr>Fahrplan</vt:lpstr>
      <vt:lpstr>Drei Arten von Aussagen</vt:lpstr>
      <vt:lpstr>Drei Arten von Aussagen</vt:lpstr>
      <vt:lpstr>Die Logik und die Welt</vt:lpstr>
      <vt:lpstr>Tautologien, Kontraditionen und Kontingente Aussagen</vt:lpstr>
      <vt:lpstr>PowerPoint Presentation</vt:lpstr>
      <vt:lpstr>Fahrplan</vt:lpstr>
      <vt:lpstr>Was sind Beziehungen zwischen Bedeutungen?</vt:lpstr>
      <vt:lpstr>Beziehungen zwischen Bedeutungen</vt:lpstr>
      <vt:lpstr>Wiederholung: Teilmenge</vt:lpstr>
      <vt:lpstr>I. Die Logische Folgerung</vt:lpstr>
      <vt:lpstr>I. Die Logische Folgerung</vt:lpstr>
      <vt:lpstr>I. Die logische Folgerung</vt:lpstr>
      <vt:lpstr>I. Die logische Folgerung</vt:lpstr>
      <vt:lpstr>I. Logische Folgerung in Natürlicher Sprache</vt:lpstr>
      <vt:lpstr>Hintergrund: Äquivalenz von Mengen</vt:lpstr>
      <vt:lpstr>II. Äquivalenz und Synonymie</vt:lpstr>
      <vt:lpstr>II. Synonymie als Beziehung zwischen mengen</vt:lpstr>
      <vt:lpstr>III. Kompatibilität</vt:lpstr>
      <vt:lpstr>III. Kompatibilität als Beziehung zwischen mengen</vt:lpstr>
      <vt:lpstr>III. Inkompatibilität</vt:lpstr>
      <vt:lpstr>IV. Kontradiktion</vt:lpstr>
      <vt:lpstr>Inkompatibilität und Kontradiktion</vt:lpstr>
      <vt:lpstr>Fahrplan</vt:lpstr>
      <vt:lpstr>Beziehungen zwischen Bedeutungen: Prädikate</vt:lpstr>
      <vt:lpstr>I. Hypo- und Hyperonymie</vt:lpstr>
      <vt:lpstr>I. Hypo- und Hyperonymie</vt:lpstr>
      <vt:lpstr>I. Hypo- und Hyperonymie</vt:lpstr>
      <vt:lpstr>II. Synonymie</vt:lpstr>
      <vt:lpstr>II. Synonymie</vt:lpstr>
      <vt:lpstr>IIIA. Kompatibilität</vt:lpstr>
      <vt:lpstr>IIIB. Antonymie</vt:lpstr>
      <vt:lpstr>IIIB. Antonymie</vt:lpstr>
      <vt:lpstr>IIIB. Antonymie</vt:lpstr>
      <vt:lpstr>Vergleich zu Sätzen: Inkompatibilität</vt:lpstr>
      <vt:lpstr>IV. Komplementarität</vt:lpstr>
      <vt:lpstr>IV. Komplementarität</vt:lpstr>
      <vt:lpstr>Vergleich zu Sätzen: Kontradiktion</vt:lpstr>
      <vt:lpstr>Beziehungen zwischen Bedeutungen: Zusammenfassung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Winfried Lechner</dc:creator>
  <cp:lastModifiedBy>Winfried Lechner</cp:lastModifiedBy>
  <cp:revision>3060</cp:revision>
  <cp:lastPrinted>2021-06-10T10:13:52Z</cp:lastPrinted>
  <dcterms:created xsi:type="dcterms:W3CDTF">2019-06-22T15:52:53Z</dcterms:created>
  <dcterms:modified xsi:type="dcterms:W3CDTF">2026-05-07T09:47:36Z</dcterms:modified>
</cp:coreProperties>
</file>