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487" r:id="rId2"/>
    <p:sldId id="493" r:id="rId3"/>
    <p:sldId id="635" r:id="rId4"/>
    <p:sldId id="636" r:id="rId5"/>
    <p:sldId id="637" r:id="rId6"/>
    <p:sldId id="655" r:id="rId7"/>
    <p:sldId id="639" r:id="rId8"/>
    <p:sldId id="640" r:id="rId9"/>
    <p:sldId id="657" r:id="rId10"/>
    <p:sldId id="641" r:id="rId11"/>
    <p:sldId id="642" r:id="rId12"/>
    <p:sldId id="659" r:id="rId13"/>
    <p:sldId id="643" r:id="rId14"/>
    <p:sldId id="644" r:id="rId15"/>
    <p:sldId id="645" r:id="rId16"/>
    <p:sldId id="660" r:id="rId17"/>
    <p:sldId id="646" r:id="rId18"/>
    <p:sldId id="680" r:id="rId19"/>
    <p:sldId id="647" r:id="rId20"/>
    <p:sldId id="663" r:id="rId21"/>
    <p:sldId id="664" r:id="rId22"/>
    <p:sldId id="658" r:id="rId23"/>
    <p:sldId id="672" r:id="rId24"/>
    <p:sldId id="667" r:id="rId25"/>
    <p:sldId id="673" r:id="rId26"/>
    <p:sldId id="674" r:id="rId27"/>
    <p:sldId id="675" r:id="rId28"/>
    <p:sldId id="671" r:id="rId29"/>
    <p:sldId id="676" r:id="rId30"/>
    <p:sldId id="648" r:id="rId31"/>
    <p:sldId id="677" r:id="rId32"/>
    <p:sldId id="649" r:id="rId33"/>
    <p:sldId id="650" r:id="rId34"/>
    <p:sldId id="679" r:id="rId35"/>
    <p:sldId id="678" r:id="rId36"/>
  </p:sldIdLst>
  <p:sldSz cx="9144000" cy="6858000" type="screen4x3"/>
  <p:notesSz cx="9928225" cy="6797675"/>
  <p:embeddedFontLst>
    <p:embeddedFont>
      <p:font typeface="ArborWin" panose="00000400000000000000" pitchFamily="2" charset="0"/>
      <p:regular r:id="rId39"/>
    </p:embeddedFont>
    <p:embeddedFont>
      <p:font typeface="WP IconicSymbolsA" panose="05010101010101010101" pitchFamily="2" charset="2"/>
      <p:regular r:id="rId40"/>
    </p:embeddedFont>
    <p:embeddedFont>
      <p:font typeface="WP MathA" panose="05010101010101010101" pitchFamily="2" charset="2"/>
      <p:regular r:id="rId41"/>
    </p:embeddedFont>
    <p:embeddedFont>
      <p:font typeface="WP TypographicSymbols" panose="00000400000000000000" pitchFamily="2" charset="0"/>
      <p:regular r:id="rId4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DAA600"/>
    <a:srgbClr val="D9D9D9"/>
    <a:srgbClr val="E6E6E6"/>
    <a:srgbClr val="68AA56"/>
    <a:srgbClr val="C4BD97"/>
    <a:srgbClr val="B344BC"/>
    <a:srgbClr val="000000"/>
    <a:srgbClr val="8C3593"/>
    <a:srgbClr val="32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411" autoAdjust="0"/>
  </p:normalViewPr>
  <p:slideViewPr>
    <p:cSldViewPr>
      <p:cViewPr varScale="1">
        <p:scale>
          <a:sx n="86" d="100"/>
          <a:sy n="86" d="100"/>
        </p:scale>
        <p:origin x="1047" y="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30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40" d="100"/>
        <a:sy n="40" d="100"/>
      </p:scale>
      <p:origin x="0" y="-20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824" cy="340622"/>
          </a:xfrm>
          <a:prstGeom prst="rect">
            <a:avLst/>
          </a:prstGeom>
        </p:spPr>
        <p:txBody>
          <a:bodyPr vert="horz" lIns="88233" tIns="44116" rIns="88233" bIns="441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185" y="2"/>
            <a:ext cx="4302824" cy="340622"/>
          </a:xfrm>
          <a:prstGeom prst="rect">
            <a:avLst/>
          </a:prstGeom>
        </p:spPr>
        <p:txBody>
          <a:bodyPr vert="horz" lIns="88233" tIns="44116" rIns="88233" bIns="44116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457054"/>
            <a:ext cx="4302824" cy="340622"/>
          </a:xfrm>
          <a:prstGeom prst="rect">
            <a:avLst/>
          </a:prstGeom>
        </p:spPr>
        <p:txBody>
          <a:bodyPr vert="horz" lIns="88233" tIns="44116" rIns="88233" bIns="441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185" y="6457054"/>
            <a:ext cx="4302824" cy="340622"/>
          </a:xfrm>
          <a:prstGeom prst="rect">
            <a:avLst/>
          </a:prstGeom>
        </p:spPr>
        <p:txBody>
          <a:bodyPr vert="horz" lIns="88233" tIns="44116" rIns="88233" bIns="44116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2231" cy="339884"/>
          </a:xfrm>
          <a:prstGeom prst="rect">
            <a:avLst/>
          </a:prstGeom>
        </p:spPr>
        <p:txBody>
          <a:bodyPr vert="horz" lIns="95583" tIns="47792" rIns="95583" bIns="47792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3701" y="0"/>
            <a:ext cx="4302231" cy="339884"/>
          </a:xfrm>
          <a:prstGeom prst="rect">
            <a:avLst/>
          </a:prstGeom>
        </p:spPr>
        <p:txBody>
          <a:bodyPr vert="horz" lIns="95583" tIns="47792" rIns="95583" bIns="47792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04.05.2026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83" tIns="47792" rIns="95583" bIns="47792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5583" tIns="47792" rIns="95583" bIns="47792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4" y="6456613"/>
            <a:ext cx="4302231" cy="339884"/>
          </a:xfrm>
          <a:prstGeom prst="rect">
            <a:avLst/>
          </a:prstGeom>
        </p:spPr>
        <p:txBody>
          <a:bodyPr vert="horz" lIns="95583" tIns="47792" rIns="95583" bIns="47792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3701" y="6456613"/>
            <a:ext cx="4302231" cy="339884"/>
          </a:xfrm>
          <a:prstGeom prst="rect">
            <a:avLst/>
          </a:prstGeom>
        </p:spPr>
        <p:txBody>
          <a:bodyPr vert="horz" lIns="95583" tIns="47792" rIns="95583" bIns="47792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>
            <a:lvl1pPr>
              <a:defRPr sz="28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990600"/>
            <a:ext cx="8229600" cy="5257800"/>
          </a:xfrm>
        </p:spPr>
        <p:txBody>
          <a:bodyPr/>
          <a:lstStyle>
            <a:lvl1pPr marL="0" indent="0">
              <a:spcBef>
                <a:spcPts val="200"/>
              </a:spcBef>
              <a:buFont typeface="Wingdings" panose="05000000000000000000" pitchFamily="2" charset="2"/>
              <a:buNone/>
              <a:tabLst>
                <a:tab pos="4572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 marL="742950" indent="-285750">
              <a:spcBef>
                <a:spcPts val="200"/>
              </a:spcBef>
              <a:buFont typeface="Calibri" panose="020F0502020204030204" pitchFamily="34" charset="0"/>
              <a:buChar char="●"/>
              <a:defRPr sz="2200"/>
            </a:lvl2pPr>
            <a:lvl3pPr marL="1143000" indent="-228600">
              <a:spcBef>
                <a:spcPts val="2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200"/>
              </a:spcBef>
              <a:buFont typeface="Wingdings" panose="05000000000000000000" pitchFamily="2" charset="2"/>
              <a:buChar char="§"/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/>
              <a:t>(1)	a.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14.06.2022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09600" y="663575"/>
            <a:ext cx="7772400" cy="1470025"/>
          </a:xfrm>
          <a:noFill/>
          <a:ln>
            <a:noFill/>
          </a:ln>
        </p:spPr>
        <p:txBody>
          <a:bodyPr/>
          <a:lstStyle/>
          <a:p>
            <a:r>
              <a:rPr lang="de-AT" b="1" cap="small" noProof="0" dirty="0"/>
              <a:t>DGY 15 Semantik</a:t>
            </a:r>
            <a:endParaRPr lang="de-AT" cap="small" noProof="0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609600" y="19050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09600" y="9144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ntertitel 4"/>
          <p:cNvSpPr txBox="1">
            <a:spLocks/>
          </p:cNvSpPr>
          <p:nvPr/>
        </p:nvSpPr>
        <p:spPr>
          <a:xfrm>
            <a:off x="1352550" y="2743200"/>
            <a:ext cx="6441831" cy="990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>
                <a:solidFill>
                  <a:prstClr val="black"/>
                </a:solidFill>
                <a:latin typeface="Calibri"/>
              </a:rPr>
              <a:t>08. </a:t>
            </a:r>
            <a:r>
              <a:rPr lang="de-DE" sz="2800" b="1" i="1" dirty="0">
                <a:solidFill>
                  <a:prstClr val="black"/>
                </a:solidFill>
                <a:latin typeface="Calibri"/>
              </a:rPr>
              <a:t>Die Semantik von Prädikaten</a:t>
            </a:r>
          </a:p>
        </p:txBody>
      </p:sp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Winfried Lechner</a:t>
            </a:r>
          </a:p>
          <a:p>
            <a:r>
              <a:rPr lang="de-AT" sz="2400" dirty="0">
                <a:solidFill>
                  <a:schemeClr val="tx1"/>
                </a:solidFill>
              </a:rPr>
              <a:t>Nationale</a:t>
            </a:r>
            <a:r>
              <a:rPr lang="en-US" sz="2400" dirty="0">
                <a:solidFill>
                  <a:schemeClr val="tx1"/>
                </a:solidFill>
              </a:rPr>
              <a:t> und Kapodistrische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de-AT" sz="2400" dirty="0">
                <a:solidFill>
                  <a:schemeClr val="tx1"/>
                </a:solidFill>
              </a:rPr>
              <a:t>Universität</a:t>
            </a:r>
            <a:r>
              <a:rPr lang="en-US" sz="2400" dirty="0">
                <a:solidFill>
                  <a:schemeClr val="tx1"/>
                </a:solidFill>
              </a:rPr>
              <a:t> Athen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de-DE" sz="2000" dirty="0">
              <a:solidFill>
                <a:schemeClr val="tx1"/>
              </a:solidFill>
            </a:endParaRPr>
          </a:p>
          <a:p>
            <a:endParaRPr lang="de-DE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A7E6E6-176F-3071-54E1-E267096B0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553174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64314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42950" y="1219200"/>
            <a:ext cx="7772400" cy="2277547"/>
          </a:xfrm>
        </p:spPr>
        <p:txBody>
          <a:bodyPr>
            <a:spAutoFit/>
          </a:bodyPr>
          <a:lstStyle/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Die </a:t>
            </a:r>
            <a:r>
              <a:rPr lang="de-AT" sz="2800" b="0" dirty="0">
                <a:solidFill>
                  <a:schemeClr val="bg1"/>
                </a:solidFill>
              </a:rPr>
              <a:t>Semantik </a:t>
            </a:r>
            <a:r>
              <a:rPr lang="de-AT" sz="2800" b="0">
                <a:solidFill>
                  <a:schemeClr val="bg1"/>
                </a:solidFill>
              </a:rPr>
              <a:t>von Prädikaten</a:t>
            </a:r>
            <a:endParaRPr lang="de-AT" sz="2800" b="0" dirty="0">
              <a:solidFill>
                <a:schemeClr val="bg1"/>
              </a:solidFill>
            </a:endParaRPr>
          </a:p>
          <a:p>
            <a:pPr marL="1997075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800">
                <a:solidFill>
                  <a:schemeClr val="bg1"/>
                </a:solidFill>
              </a:rPr>
              <a:t>Drei Arten der Kategorisierung</a:t>
            </a:r>
          </a:p>
          <a:p>
            <a:pPr marL="1997075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800">
                <a:solidFill>
                  <a:schemeClr val="bg1"/>
                </a:solidFill>
              </a:rPr>
              <a:t>Was sind Prädikate?</a:t>
            </a:r>
          </a:p>
          <a:p>
            <a:pPr marL="1997075" lvl="1" indent="-4572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800">
                <a:solidFill>
                  <a:schemeClr val="bg1"/>
                </a:solidFill>
              </a:rPr>
              <a:t>Die Denotation von Prädikaten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6729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2741"/>
            <a:ext cx="8229600" cy="609600"/>
          </a:xfrm>
        </p:spPr>
        <p:txBody>
          <a:bodyPr/>
          <a:lstStyle/>
          <a:p>
            <a:r>
              <a:rPr lang="en-US" dirty="0" err="1"/>
              <a:t>Drei</a:t>
            </a:r>
            <a:r>
              <a:rPr lang="en-US"/>
              <a:t> Arten der Kategorisierung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27720" cy="5257800"/>
          </a:xfrm>
        </p:spPr>
        <p:txBody>
          <a:bodyPr/>
          <a:lstStyle/>
          <a:p>
            <a:r>
              <a:rPr lang="de-DE"/>
              <a:t> </a:t>
            </a:r>
          </a:p>
          <a:p>
            <a:endParaRPr lang="de-DE" baseline="-25000"/>
          </a:p>
          <a:p>
            <a:endParaRPr lang="de-DE" baseline="-25000"/>
          </a:p>
          <a:p>
            <a:r>
              <a:rPr lang="de-DE"/>
              <a:t>Konstituenten können nach drei Kriterien kategorisiert werden:</a:t>
            </a:r>
          </a:p>
          <a:p>
            <a:pPr>
              <a:spcBef>
                <a:spcPts val="1200"/>
              </a:spcBef>
            </a:pPr>
            <a:r>
              <a:rPr lang="de-DE" b="1" i="1"/>
              <a:t>	</a:t>
            </a:r>
            <a:r>
              <a:rPr lang="de-DE" b="1"/>
              <a:t>I.</a:t>
            </a:r>
            <a:r>
              <a:rPr lang="de-DE"/>
              <a:t>	Die </a:t>
            </a:r>
            <a:r>
              <a:rPr lang="de-DE" b="1"/>
              <a:t>morphosyntaktische Kategorie </a:t>
            </a:r>
            <a:r>
              <a:rPr lang="de-DE"/>
              <a:t> (N, V, A, P, ...) </a:t>
            </a:r>
          </a:p>
          <a:p>
            <a:r>
              <a:rPr lang="de-DE"/>
              <a:t>		charakterisiert die Form und Verteilung der Konstituenten.</a:t>
            </a:r>
          </a:p>
          <a:p>
            <a:pPr>
              <a:spcBef>
                <a:spcPts val="1200"/>
              </a:spcBef>
            </a:pPr>
            <a:r>
              <a:rPr lang="el-GR"/>
              <a:t>	</a:t>
            </a:r>
            <a:r>
              <a:rPr lang="el-GR" b="1"/>
              <a:t>ΙΙ.	</a:t>
            </a:r>
            <a:r>
              <a:rPr lang="en-US"/>
              <a:t>Die </a:t>
            </a:r>
            <a:r>
              <a:rPr lang="de-DE" b="1"/>
              <a:t>Grammatische Funktion </a:t>
            </a:r>
            <a:r>
              <a:rPr lang="de-DE"/>
              <a:t> (</a:t>
            </a:r>
            <a:r>
              <a:rPr lang="de-DE" b="1"/>
              <a:t>GF</a:t>
            </a:r>
            <a:r>
              <a:rPr lang="de-DE"/>
              <a:t>; Subjekt, Objekt, Prädikat, 			Adverb, Attribut) beschreibt die Relation der Konstituenten 			zueinander (</a:t>
            </a:r>
            <a:r>
              <a:rPr lang="de-DE" b="1"/>
              <a:t>Struktur</a:t>
            </a:r>
            <a:r>
              <a:rPr lang="de-DE"/>
              <a:t>).</a:t>
            </a:r>
          </a:p>
          <a:p>
            <a:pPr>
              <a:spcBef>
                <a:spcPts val="1200"/>
              </a:spcBef>
            </a:pPr>
            <a:r>
              <a:rPr lang="el-GR"/>
              <a:t>	</a:t>
            </a:r>
            <a:r>
              <a:rPr lang="el-GR" b="1"/>
              <a:t>ΙΙΙ. </a:t>
            </a:r>
            <a:r>
              <a:rPr lang="en-US"/>
              <a:t>Die </a:t>
            </a:r>
            <a:r>
              <a:rPr lang="de-DE" b="1"/>
              <a:t>Semantik </a:t>
            </a:r>
            <a:r>
              <a:rPr lang="de-DE"/>
              <a:t>einer Konstituente (Argument, Prädikat, 		  	 Modifikator) legt die Bedeutung des Ausdrucks fest.</a:t>
            </a:r>
          </a:p>
          <a:p>
            <a:pPr>
              <a:spcBef>
                <a:spcPts val="1200"/>
              </a:spcBef>
            </a:pPr>
            <a:r>
              <a:rPr lang="de-DE" sz="2000" i="1"/>
              <a:t>NB</a:t>
            </a:r>
            <a:r>
              <a:rPr lang="de-DE" sz="2000" b="1" i="1"/>
              <a:t>:</a:t>
            </a:r>
            <a:r>
              <a:rPr lang="de-DE" sz="2000"/>
              <a:t> GF und Semantik sind teilweise voneinander abhängig, da die Struktur Aspekte der Bedeutung bestimmt (s.u.).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7" name="Rounded Rectangle 6"/>
          <p:cNvSpPr/>
          <p:nvPr/>
        </p:nvSpPr>
        <p:spPr>
          <a:xfrm>
            <a:off x="906779" y="990600"/>
            <a:ext cx="7627621" cy="885349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de-DE" sz="2300" b="1">
                <a:solidFill>
                  <a:schemeClr val="tx1"/>
                </a:solidFill>
              </a:rPr>
              <a:t>Konstituente</a:t>
            </a:r>
            <a:r>
              <a:rPr lang="de-DE" sz="2300">
                <a:solidFill>
                  <a:schemeClr val="tx1"/>
                </a:solidFill>
              </a:rPr>
              <a:t> =</a:t>
            </a:r>
            <a:r>
              <a:rPr lang="de-DE" sz="2300" baseline="-25000">
                <a:solidFill>
                  <a:schemeClr val="tx1"/>
                </a:solidFill>
              </a:rPr>
              <a:t>Def</a:t>
            </a:r>
            <a:r>
              <a:rPr lang="de-DE" sz="2300" i="1" baseline="-25000">
                <a:solidFill>
                  <a:schemeClr val="tx1"/>
                </a:solidFill>
              </a:rPr>
              <a:t> </a:t>
            </a:r>
            <a:r>
              <a:rPr lang="de-DE" sz="2300">
                <a:solidFill>
                  <a:schemeClr val="tx1"/>
                </a:solidFill>
              </a:rPr>
              <a:t>sprachlicher Ausdruck (Phrase, Kopf), der für Operationen der Grammatik sichtbar ist.</a:t>
            </a:r>
          </a:p>
        </p:txBody>
      </p:sp>
    </p:spTree>
    <p:extLst>
      <p:ext uri="{BB962C8B-B14F-4D97-AF65-F5344CB8AC3E}">
        <p14:creationId xmlns:p14="http://schemas.microsoft.com/office/powerpoint/2010/main" val="4010696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152400"/>
            <a:ext cx="8229600" cy="609600"/>
          </a:xfrm>
        </p:spPr>
        <p:txBody>
          <a:bodyPr/>
          <a:lstStyle/>
          <a:p>
            <a:r>
              <a:rPr lang="de-DE"/>
              <a:t>I. Die Morphosyntaktischen Kategorien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18755" cy="587827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b="1" dirty="0"/>
              <a:t> </a:t>
            </a:r>
            <a:r>
              <a:rPr lang="de-DE" dirty="0">
                <a:solidFill>
                  <a:srgbClr val="FF0000"/>
                </a:solidFill>
              </a:rPr>
              <a:t>Lexikalische</a:t>
            </a:r>
            <a:r>
              <a:rPr lang="de-DE" b="1" dirty="0"/>
              <a:t> </a:t>
            </a:r>
            <a:r>
              <a:rPr lang="de-DE" dirty="0"/>
              <a:t>Kategorien</a:t>
            </a:r>
          </a:p>
          <a:p>
            <a:r>
              <a:rPr lang="de-DE" sz="2000" dirty="0"/>
              <a:t>		Nomen 			N	Wasser, Mond, Maria		</a:t>
            </a:r>
            <a:endParaRPr lang="de-DE" sz="2000" i="1" dirty="0"/>
          </a:p>
          <a:p>
            <a:r>
              <a:rPr lang="de-DE" sz="2000" dirty="0"/>
              <a:t>		Adjektiv			A	friedlich, schnell</a:t>
            </a:r>
          </a:p>
          <a:p>
            <a:r>
              <a:rPr lang="de-DE" sz="2000" dirty="0"/>
              <a:t>		Präposition		P	über, nach</a:t>
            </a:r>
          </a:p>
          <a:p>
            <a:r>
              <a:rPr lang="de-DE" sz="2000" dirty="0"/>
              <a:t>		Verb			V	lachen, sehen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b="1" dirty="0"/>
              <a:t> </a:t>
            </a:r>
            <a:r>
              <a:rPr lang="de-DE" dirty="0">
                <a:solidFill>
                  <a:srgbClr val="00B050"/>
                </a:solidFill>
              </a:rPr>
              <a:t>Funktionale</a:t>
            </a:r>
            <a:r>
              <a:rPr lang="de-DE" b="1" dirty="0"/>
              <a:t> </a:t>
            </a:r>
            <a:r>
              <a:rPr lang="de-DE" dirty="0"/>
              <a:t>Kategorien</a:t>
            </a:r>
          </a:p>
          <a:p>
            <a:r>
              <a:rPr lang="de-DE" dirty="0"/>
              <a:t>	</a:t>
            </a:r>
            <a:r>
              <a:rPr lang="de-DE" sz="2000" dirty="0"/>
              <a:t>	Determinator 		D	das</a:t>
            </a:r>
            <a:r>
              <a:rPr lang="de-DE" sz="2000" i="1" dirty="0"/>
              <a:t>, </a:t>
            </a:r>
            <a:r>
              <a:rPr lang="de-DE" sz="2000" dirty="0"/>
              <a:t>jeder</a:t>
            </a:r>
            <a:r>
              <a:rPr lang="de-DE" sz="2000" i="1" dirty="0"/>
              <a:t>, </a:t>
            </a:r>
            <a:r>
              <a:rPr lang="de-DE" sz="2000" dirty="0"/>
              <a:t>alle</a:t>
            </a:r>
            <a:r>
              <a:rPr lang="de-DE" sz="2000" i="1" dirty="0"/>
              <a:t>, </a:t>
            </a:r>
            <a:r>
              <a:rPr lang="de-DE" sz="2000" dirty="0"/>
              <a:t>kein</a:t>
            </a:r>
            <a:endParaRPr lang="de-DE" sz="2000" i="1" dirty="0"/>
          </a:p>
          <a:p>
            <a:r>
              <a:rPr lang="de-DE" sz="2000" dirty="0"/>
              <a:t>		Komplementierer		C	weil, dass, obwohl				Tempus			T („I“)	(i) Tempus und (ii) Finitheit</a:t>
            </a:r>
          </a:p>
          <a:p>
            <a:pPr>
              <a:spcBef>
                <a:spcPts val="1200"/>
              </a:spcBef>
            </a:pPr>
            <a:r>
              <a:rPr lang="de-DE" sz="2200" i="1" dirty="0"/>
              <a:t>Beispiel:</a:t>
            </a:r>
            <a:endParaRPr lang="el-GR" sz="2200" i="1" dirty="0"/>
          </a:p>
          <a:p>
            <a:pPr>
              <a:spcBef>
                <a:spcPts val="600"/>
              </a:spcBef>
            </a:pPr>
            <a:r>
              <a:rPr lang="en-US" sz="2200" dirty="0"/>
              <a:t>(1)		 </a:t>
            </a:r>
            <a:r>
              <a:rPr lang="en-US" sz="2200" dirty="0" err="1"/>
              <a:t>Jede</a:t>
            </a:r>
            <a:r>
              <a:rPr lang="en-US" sz="2200" baseline="-25000" dirty="0" err="1">
                <a:solidFill>
                  <a:srgbClr val="00B050"/>
                </a:solidFill>
              </a:rPr>
              <a:t>D</a:t>
            </a:r>
            <a:r>
              <a:rPr lang="en-US" sz="2200" dirty="0"/>
              <a:t> </a:t>
            </a:r>
            <a:r>
              <a:rPr lang="en-US" sz="2200" dirty="0" err="1"/>
              <a:t>Frau</a:t>
            </a:r>
            <a:r>
              <a:rPr lang="en-US" sz="2200" baseline="-25000" dirty="0" err="1">
                <a:solidFill>
                  <a:srgbClr val="FF0000"/>
                </a:solidFill>
              </a:rPr>
              <a:t>N</a:t>
            </a:r>
            <a:r>
              <a:rPr lang="en-US" sz="2200" dirty="0"/>
              <a:t> </a:t>
            </a:r>
            <a:r>
              <a:rPr lang="en-US" sz="2200" dirty="0" err="1"/>
              <a:t>glaubt</a:t>
            </a:r>
            <a:r>
              <a:rPr lang="en-US" sz="2200" baseline="-25000" dirty="0" err="1">
                <a:solidFill>
                  <a:srgbClr val="FF0000"/>
                </a:solidFill>
              </a:rPr>
              <a:t>V</a:t>
            </a:r>
            <a:r>
              <a:rPr lang="en-US" sz="2200" dirty="0"/>
              <a:t>, </a:t>
            </a:r>
            <a:r>
              <a:rPr lang="en-US" sz="2200" dirty="0" err="1"/>
              <a:t>dass</a:t>
            </a:r>
            <a:r>
              <a:rPr lang="en-US" sz="2200" baseline="-25000" dirty="0" err="1">
                <a:solidFill>
                  <a:srgbClr val="00B050"/>
                </a:solidFill>
              </a:rPr>
              <a:t>C</a:t>
            </a:r>
            <a:r>
              <a:rPr lang="en-US" sz="2200" dirty="0"/>
              <a:t> </a:t>
            </a:r>
            <a:r>
              <a:rPr lang="en-US" sz="2200" dirty="0" err="1"/>
              <a:t>der</a:t>
            </a:r>
            <a:r>
              <a:rPr lang="en-US" sz="2200" baseline="-25000" dirty="0" err="1">
                <a:solidFill>
                  <a:srgbClr val="00B050"/>
                </a:solidFill>
              </a:rPr>
              <a:t>D</a:t>
            </a:r>
            <a:r>
              <a:rPr lang="en-US" sz="2200" dirty="0"/>
              <a:t> </a:t>
            </a:r>
            <a:r>
              <a:rPr lang="en-US" sz="2200" dirty="0" err="1"/>
              <a:t>junge</a:t>
            </a:r>
            <a:r>
              <a:rPr lang="en-US" sz="2200" baseline="-25000" dirty="0" err="1">
                <a:solidFill>
                  <a:srgbClr val="FF0000"/>
                </a:solidFill>
              </a:rPr>
              <a:t>A</a:t>
            </a:r>
            <a:r>
              <a:rPr lang="en-US" sz="2200" dirty="0"/>
              <a:t> </a:t>
            </a:r>
            <a:r>
              <a:rPr lang="en-US" sz="2200" dirty="0" err="1"/>
              <a:t>Fuchs</a:t>
            </a:r>
            <a:r>
              <a:rPr lang="en-US" sz="2200" baseline="-25000" dirty="0" err="1">
                <a:solidFill>
                  <a:srgbClr val="FF0000"/>
                </a:solidFill>
              </a:rPr>
              <a:t>N</a:t>
            </a:r>
            <a:r>
              <a:rPr lang="en-US" sz="2200" dirty="0"/>
              <a:t> </a:t>
            </a:r>
            <a:r>
              <a:rPr lang="en-US" sz="2200" dirty="0" err="1"/>
              <a:t>im</a:t>
            </a:r>
            <a:r>
              <a:rPr lang="en-US" sz="2200" baseline="-25000" dirty="0" err="1">
                <a:solidFill>
                  <a:srgbClr val="FF0000"/>
                </a:solidFill>
              </a:rPr>
              <a:t>P</a:t>
            </a:r>
            <a:r>
              <a:rPr lang="en-US" sz="2200" dirty="0"/>
              <a:t> </a:t>
            </a:r>
            <a:r>
              <a:rPr lang="en-US" sz="2200" dirty="0" err="1"/>
              <a:t>Haus</a:t>
            </a:r>
            <a:r>
              <a:rPr lang="en-US" sz="2200" baseline="-25000" dirty="0" err="1">
                <a:solidFill>
                  <a:srgbClr val="FF0000"/>
                </a:solidFill>
              </a:rPr>
              <a:t>N</a:t>
            </a:r>
            <a:r>
              <a:rPr lang="en-US" sz="2200" dirty="0"/>
              <a:t> </a:t>
            </a:r>
            <a:r>
              <a:rPr lang="en-US" sz="2200" dirty="0" err="1"/>
              <a:t>schlief</a:t>
            </a:r>
            <a:r>
              <a:rPr lang="en-US" sz="2200" baseline="-25000" dirty="0" err="1">
                <a:solidFill>
                  <a:srgbClr val="FF0000"/>
                </a:solidFill>
              </a:rPr>
              <a:t>V</a:t>
            </a:r>
            <a:r>
              <a:rPr lang="en-US" sz="2200" dirty="0"/>
              <a:t>.</a:t>
            </a:r>
          </a:p>
          <a:p>
            <a:pPr>
              <a:spcBef>
                <a:spcPts val="1200"/>
              </a:spcBef>
            </a:pPr>
            <a:r>
              <a:rPr lang="en-US" sz="2200" i="1" dirty="0" err="1"/>
              <a:t>Übung</a:t>
            </a:r>
            <a:r>
              <a:rPr lang="en-US" sz="2200" i="1" dirty="0"/>
              <a:t>. </a:t>
            </a:r>
            <a:r>
              <a:rPr lang="en-US" sz="2200" dirty="0"/>
              <a:t>In (2) </a:t>
            </a:r>
            <a:r>
              <a:rPr lang="en-US" sz="2200" dirty="0" err="1"/>
              <a:t>gibt</a:t>
            </a:r>
            <a:r>
              <a:rPr lang="en-US" sz="2200" dirty="0"/>
              <a:t> es Fehler. Finden Sie </a:t>
            </a:r>
            <a:r>
              <a:rPr lang="en-US" sz="2200" dirty="0" err="1"/>
              <a:t>diese</a:t>
            </a:r>
            <a:r>
              <a:rPr lang="en-US" sz="2200" dirty="0"/>
              <a:t>!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(2)		[Die </a:t>
            </a:r>
            <a:r>
              <a:rPr lang="en-US" sz="2200" dirty="0" err="1"/>
              <a:t>meisten</a:t>
            </a:r>
            <a:r>
              <a:rPr lang="en-US" sz="2200" baseline="-25000" dirty="0" err="1">
                <a:solidFill>
                  <a:srgbClr val="FF0000"/>
                </a:solidFill>
              </a:rPr>
              <a:t>A</a:t>
            </a:r>
            <a:r>
              <a:rPr lang="en-US" sz="2200" dirty="0"/>
              <a:t> Leute]</a:t>
            </a:r>
            <a:r>
              <a:rPr lang="en-US" sz="2200" baseline="-25000" dirty="0">
                <a:solidFill>
                  <a:srgbClr val="FF0000"/>
                </a:solidFill>
              </a:rPr>
              <a:t>P</a:t>
            </a:r>
            <a:r>
              <a:rPr lang="en-US" sz="2200" dirty="0"/>
              <a:t> </a:t>
            </a:r>
            <a:r>
              <a:rPr lang="en-US" sz="2200" dirty="0" err="1"/>
              <a:t>glauben</a:t>
            </a:r>
            <a:r>
              <a:rPr lang="en-US" sz="2200" baseline="-25000" dirty="0" err="1">
                <a:solidFill>
                  <a:srgbClr val="FF0000"/>
                </a:solidFill>
              </a:rPr>
              <a:t>V</a:t>
            </a:r>
            <a:r>
              <a:rPr lang="en-US" sz="2200" dirty="0"/>
              <a:t>, </a:t>
            </a:r>
            <a:r>
              <a:rPr lang="en-US" sz="2200" dirty="0" err="1"/>
              <a:t>dass</a:t>
            </a:r>
            <a:r>
              <a:rPr lang="en-US" sz="2200" baseline="-25000" dirty="0" err="1">
                <a:solidFill>
                  <a:srgbClr val="FF0000"/>
                </a:solidFill>
              </a:rPr>
              <a:t>D</a:t>
            </a:r>
            <a:r>
              <a:rPr lang="en-US" sz="2200" dirty="0"/>
              <a:t> </a:t>
            </a:r>
            <a:r>
              <a:rPr lang="en-US" sz="2200" dirty="0" err="1"/>
              <a:t>es</a:t>
            </a:r>
            <a:r>
              <a:rPr lang="en-US" sz="2200" baseline="-25000" dirty="0" err="1">
                <a:solidFill>
                  <a:srgbClr val="FF0000"/>
                </a:solidFill>
              </a:rPr>
              <a:t>A</a:t>
            </a:r>
            <a:r>
              <a:rPr lang="en-US" sz="2200" dirty="0"/>
              <a:t> [in Athen]</a:t>
            </a:r>
            <a:r>
              <a:rPr lang="en-US" sz="2200" baseline="-25000" dirty="0">
                <a:solidFill>
                  <a:srgbClr val="FF0000"/>
                </a:solidFill>
              </a:rPr>
              <a:t>N</a:t>
            </a:r>
            <a:r>
              <a:rPr lang="en-US" sz="2200" dirty="0"/>
              <a:t> </a:t>
            </a:r>
            <a:r>
              <a:rPr lang="en-US" sz="2200" dirty="0" err="1"/>
              <a:t>kalt</a:t>
            </a:r>
            <a:r>
              <a:rPr lang="en-US" sz="2200" baseline="-25000" dirty="0" err="1">
                <a:solidFill>
                  <a:srgbClr val="FF0000"/>
                </a:solidFill>
              </a:rPr>
              <a:t>V</a:t>
            </a:r>
            <a:r>
              <a:rPr lang="en-US" sz="2200" dirty="0"/>
              <a:t> </a:t>
            </a:r>
            <a:r>
              <a:rPr lang="en-US" sz="2200" dirty="0" err="1"/>
              <a:t>ist</a:t>
            </a:r>
            <a:r>
              <a:rPr lang="en-US" sz="2200" dirty="0"/>
              <a:t>.</a:t>
            </a:r>
          </a:p>
          <a:p>
            <a:r>
              <a:rPr lang="en-US" sz="2200" dirty="0"/>
              <a:t>(3)		[Die </a:t>
            </a:r>
            <a:r>
              <a:rPr lang="en-US" sz="2200" dirty="0" err="1"/>
              <a:t>meisten</a:t>
            </a:r>
            <a:r>
              <a:rPr lang="en-US" sz="2200" baseline="-25000" dirty="0" err="1">
                <a:solidFill>
                  <a:srgbClr val="FF0000"/>
                </a:solidFill>
              </a:rPr>
              <a:t>D</a:t>
            </a:r>
            <a:r>
              <a:rPr lang="en-US" sz="2200" dirty="0"/>
              <a:t> Leute]</a:t>
            </a:r>
            <a:r>
              <a:rPr lang="en-US" sz="2200" baseline="-25000" dirty="0">
                <a:solidFill>
                  <a:srgbClr val="FF0000"/>
                </a:solidFill>
              </a:rPr>
              <a:t>D</a:t>
            </a:r>
            <a:r>
              <a:rPr lang="en-US" sz="2200" dirty="0"/>
              <a:t> </a:t>
            </a:r>
            <a:r>
              <a:rPr lang="en-US" sz="2200" dirty="0" err="1"/>
              <a:t>glauben</a:t>
            </a:r>
            <a:r>
              <a:rPr lang="en-US" sz="2200" baseline="-25000" dirty="0" err="1">
                <a:solidFill>
                  <a:srgbClr val="FF0000"/>
                </a:solidFill>
              </a:rPr>
              <a:t>V</a:t>
            </a:r>
            <a:r>
              <a:rPr lang="en-US" sz="2200" dirty="0"/>
              <a:t>, </a:t>
            </a:r>
            <a:r>
              <a:rPr lang="en-US" sz="2200" dirty="0" err="1"/>
              <a:t>dass</a:t>
            </a:r>
            <a:r>
              <a:rPr lang="en-US" sz="2200" baseline="-25000" dirty="0" err="1">
                <a:solidFill>
                  <a:srgbClr val="FF0000"/>
                </a:solidFill>
              </a:rPr>
              <a:t>C</a:t>
            </a:r>
            <a:r>
              <a:rPr lang="en-US" sz="2200" dirty="0"/>
              <a:t> </a:t>
            </a:r>
            <a:r>
              <a:rPr lang="en-US" sz="2200" dirty="0" err="1"/>
              <a:t>es</a:t>
            </a:r>
            <a:r>
              <a:rPr lang="en-US" sz="2200" baseline="-25000" dirty="0" err="1">
                <a:solidFill>
                  <a:srgbClr val="FF0000"/>
                </a:solidFill>
              </a:rPr>
              <a:t>N</a:t>
            </a:r>
            <a:r>
              <a:rPr lang="en-US" sz="2200" dirty="0"/>
              <a:t> [in Athen]</a:t>
            </a:r>
            <a:r>
              <a:rPr lang="en-US" sz="2200" baseline="-25000" dirty="0">
                <a:solidFill>
                  <a:srgbClr val="FF0000"/>
                </a:solidFill>
              </a:rPr>
              <a:t>P </a:t>
            </a:r>
            <a:r>
              <a:rPr lang="en-US" sz="2200" dirty="0" err="1"/>
              <a:t>kalt</a:t>
            </a:r>
            <a:r>
              <a:rPr lang="en-US" sz="2200" baseline="-25000" dirty="0" err="1">
                <a:solidFill>
                  <a:srgbClr val="FF0000"/>
                </a:solidFill>
              </a:rPr>
              <a:t>A</a:t>
            </a:r>
            <a:r>
              <a:rPr lang="en-US" sz="2200" dirty="0"/>
              <a:t> </a:t>
            </a:r>
            <a:r>
              <a:rPr lang="en-US" sz="2200" dirty="0" err="1"/>
              <a:t>ist</a:t>
            </a:r>
            <a:r>
              <a:rPr lang="en-US" sz="2200" dirty="0"/>
              <a:t>.</a:t>
            </a:r>
          </a:p>
          <a:p>
            <a:pPr>
              <a:spcBef>
                <a:spcPts val="1200"/>
              </a:spcBef>
            </a:pP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99601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381000"/>
            <a:ext cx="8229600" cy="609600"/>
          </a:xfrm>
        </p:spPr>
        <p:txBody>
          <a:bodyPr/>
          <a:lstStyle/>
          <a:p>
            <a:r>
              <a:rPr lang="de-DE"/>
              <a:t>II. Die Grammatische Funktion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3341"/>
            <a:ext cx="8418755" cy="5369859"/>
          </a:xfrm>
        </p:spPr>
        <p:txBody>
          <a:bodyPr/>
          <a:lstStyle/>
          <a:p>
            <a:r>
              <a:rPr lang="de-DE" dirty="0"/>
              <a:t>Die </a:t>
            </a:r>
            <a:r>
              <a:rPr lang="de-DE" b="1" dirty="0"/>
              <a:t>Grammatische Funktion </a:t>
            </a:r>
            <a:r>
              <a:rPr lang="de-DE" dirty="0"/>
              <a:t>(GF) eines Ausdrucks beschreibt die </a:t>
            </a:r>
            <a:r>
              <a:rPr lang="de-DE" b="1" dirty="0"/>
              <a:t>Beziehung </a:t>
            </a:r>
            <a:r>
              <a:rPr lang="de-DE" dirty="0"/>
              <a:t>dieses Ausdrucks </a:t>
            </a:r>
            <a:r>
              <a:rPr lang="de-DE" b="1" dirty="0"/>
              <a:t>zu anderen Konstituenten </a:t>
            </a:r>
            <a:r>
              <a:rPr lang="de-DE" dirty="0"/>
              <a:t>im Satz. Man unterscheidet tranditionell zwischen drei GFen.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Das </a:t>
            </a:r>
            <a:r>
              <a:rPr lang="de-DE" b="1" u="sng" dirty="0"/>
              <a:t>Prädikat</a:t>
            </a:r>
            <a:r>
              <a:rPr lang="de-DE" dirty="0"/>
              <a:t> des Satzes (auch Satzprädikat oder Hauptprädikat des Satzes genannt)</a:t>
            </a:r>
          </a:p>
          <a:p>
            <a:pPr>
              <a:spcBef>
                <a:spcPts val="1200"/>
              </a:spcBef>
            </a:pPr>
            <a:r>
              <a:rPr lang="de-DE" sz="2200" dirty="0"/>
              <a:t>(1)	Hans </a:t>
            </a:r>
            <a:r>
              <a:rPr lang="de-DE" sz="2200" u="sng" dirty="0"/>
              <a:t>weiss</a:t>
            </a:r>
            <a:r>
              <a:rPr lang="de-DE" sz="2200" dirty="0"/>
              <a:t>, dass Maria dem Freund gestern das gute Buch </a:t>
            </a:r>
            <a:r>
              <a:rPr lang="de-DE" sz="2200" u="sng" dirty="0"/>
              <a:t>schenkte</a:t>
            </a:r>
            <a:r>
              <a:rPr lang="de-DE" sz="2200" dirty="0"/>
              <a:t>.</a:t>
            </a:r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DE" dirty="0"/>
              <a:t>Das </a:t>
            </a:r>
            <a:r>
              <a:rPr lang="de-DE" dirty="0">
                <a:solidFill>
                  <a:srgbClr val="FF0000"/>
                </a:solidFill>
              </a:rPr>
              <a:t>Subjekt</a:t>
            </a:r>
            <a:r>
              <a:rPr lang="de-DE" dirty="0"/>
              <a:t> und </a:t>
            </a:r>
            <a:r>
              <a:rPr lang="de-DE" dirty="0">
                <a:solidFill>
                  <a:srgbClr val="00B050"/>
                </a:solidFill>
              </a:rPr>
              <a:t>Objekte</a:t>
            </a:r>
            <a:r>
              <a:rPr lang="de-DE" dirty="0"/>
              <a:t> (direktes/indirektes Objekt, sententiales Objekt [= Objektsatz], Präpositionalobjekt).</a:t>
            </a:r>
          </a:p>
          <a:p>
            <a:pPr>
              <a:spcBef>
                <a:spcPts val="1200"/>
              </a:spcBef>
            </a:pPr>
            <a:r>
              <a:rPr lang="de-DE" sz="2200" dirty="0"/>
              <a:t>(2)	</a:t>
            </a:r>
            <a:r>
              <a:rPr lang="de-DE" sz="2200" dirty="0">
                <a:solidFill>
                  <a:srgbClr val="FF0000"/>
                </a:solidFill>
              </a:rPr>
              <a:t>Hans</a:t>
            </a:r>
            <a:r>
              <a:rPr lang="de-DE" sz="2200" dirty="0"/>
              <a:t> </a:t>
            </a:r>
            <a:r>
              <a:rPr lang="de-DE" sz="2200" u="sng" dirty="0"/>
              <a:t>weiss</a:t>
            </a:r>
            <a:r>
              <a:rPr lang="de-DE" sz="2200" dirty="0"/>
              <a:t>, dass </a:t>
            </a:r>
            <a:r>
              <a:rPr lang="de-DE" sz="2200" dirty="0">
                <a:solidFill>
                  <a:srgbClr val="FF0000"/>
                </a:solidFill>
              </a:rPr>
              <a:t>Maria</a:t>
            </a:r>
            <a:r>
              <a:rPr lang="de-DE" sz="2200" dirty="0"/>
              <a:t> </a:t>
            </a:r>
            <a:r>
              <a:rPr lang="de-DE" sz="2200" dirty="0">
                <a:solidFill>
                  <a:srgbClr val="00B050"/>
                </a:solidFill>
              </a:rPr>
              <a:t>dem Freund</a:t>
            </a:r>
            <a:r>
              <a:rPr lang="de-DE" sz="2200" dirty="0"/>
              <a:t> gestern </a:t>
            </a:r>
            <a:r>
              <a:rPr lang="de-DE" sz="2200" dirty="0">
                <a:solidFill>
                  <a:srgbClr val="00B050"/>
                </a:solidFill>
              </a:rPr>
              <a:t>das gute Buch </a:t>
            </a:r>
            <a:r>
              <a:rPr lang="de-DE" sz="2200" u="sng" dirty="0"/>
              <a:t>schenkte</a:t>
            </a:r>
            <a:r>
              <a:rPr lang="de-DE" sz="2200" dirty="0"/>
              <a:t>.</a:t>
            </a:r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</a:pPr>
            <a:r>
              <a:rPr lang="de-DE" b="1" dirty="0"/>
              <a:t> </a:t>
            </a:r>
            <a:r>
              <a:rPr lang="de-DE" altLang="en-US" b="1" dirty="0">
                <a:sym typeface="WP IconicSymbolsA" panose="05010101010101010101" pitchFamily="2" charset="2"/>
              </a:rPr>
              <a:t>Modifikatoren: </a:t>
            </a:r>
            <a:r>
              <a:rPr lang="de-DE" dirty="0">
                <a:solidFill>
                  <a:srgbClr val="DAA600"/>
                </a:solidFill>
              </a:rPr>
              <a:t>Adverbien</a:t>
            </a:r>
            <a:r>
              <a:rPr lang="de-DE" dirty="0"/>
              <a:t> und </a:t>
            </a:r>
            <a:r>
              <a:rPr lang="de-DE" dirty="0">
                <a:solidFill>
                  <a:srgbClr val="0066FF"/>
                </a:solidFill>
              </a:rPr>
              <a:t>Attribute</a:t>
            </a:r>
            <a:r>
              <a:rPr lang="de-DE" b="1" dirty="0">
                <a:solidFill>
                  <a:srgbClr val="0066FF"/>
                </a:solidFill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de-DE" sz="2200" dirty="0"/>
              <a:t>(3)	</a:t>
            </a:r>
            <a:r>
              <a:rPr lang="de-DE" sz="2200" dirty="0">
                <a:solidFill>
                  <a:srgbClr val="FF0000"/>
                </a:solidFill>
              </a:rPr>
              <a:t>Hans</a:t>
            </a:r>
            <a:r>
              <a:rPr lang="de-DE" sz="2200" dirty="0"/>
              <a:t> </a:t>
            </a:r>
            <a:r>
              <a:rPr lang="de-DE" sz="2200" u="sng" dirty="0"/>
              <a:t>weiss</a:t>
            </a:r>
            <a:r>
              <a:rPr lang="de-DE" sz="2200" dirty="0"/>
              <a:t>, dass </a:t>
            </a:r>
            <a:r>
              <a:rPr lang="de-DE" sz="2200" dirty="0">
                <a:solidFill>
                  <a:srgbClr val="FF0000"/>
                </a:solidFill>
              </a:rPr>
              <a:t>Maria</a:t>
            </a:r>
            <a:r>
              <a:rPr lang="de-DE" sz="2200" dirty="0"/>
              <a:t> </a:t>
            </a:r>
            <a:r>
              <a:rPr lang="de-DE" sz="2200" dirty="0">
                <a:solidFill>
                  <a:srgbClr val="00B050"/>
                </a:solidFill>
              </a:rPr>
              <a:t>dem Freund</a:t>
            </a:r>
            <a:r>
              <a:rPr lang="de-DE" sz="2200" dirty="0"/>
              <a:t> </a:t>
            </a:r>
            <a:r>
              <a:rPr lang="de-DE" sz="2200" dirty="0">
                <a:solidFill>
                  <a:srgbClr val="DAA600"/>
                </a:solidFill>
              </a:rPr>
              <a:t>gestern</a:t>
            </a:r>
            <a:r>
              <a:rPr lang="de-DE" sz="2200" dirty="0"/>
              <a:t> </a:t>
            </a:r>
            <a:r>
              <a:rPr lang="de-DE" sz="2200" dirty="0">
                <a:solidFill>
                  <a:srgbClr val="00B050"/>
                </a:solidFill>
              </a:rPr>
              <a:t>das </a:t>
            </a:r>
            <a:r>
              <a:rPr lang="de-DE" sz="2200" dirty="0">
                <a:solidFill>
                  <a:srgbClr val="0066FF"/>
                </a:solidFill>
              </a:rPr>
              <a:t>gute</a:t>
            </a:r>
            <a:r>
              <a:rPr lang="de-DE" sz="2200" dirty="0">
                <a:solidFill>
                  <a:srgbClr val="00B050"/>
                </a:solidFill>
              </a:rPr>
              <a:t> Buch </a:t>
            </a:r>
            <a:r>
              <a:rPr lang="de-DE" sz="2200" u="sng" dirty="0"/>
              <a:t>schenkte</a:t>
            </a:r>
            <a:r>
              <a:rPr lang="de-DE" sz="2200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38585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/>
              <a:t>II. Die Grammatische Funktion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18755" cy="5432612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700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143000" algn="l"/>
              </a:tabLst>
            </a:pP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Die </a:t>
            </a:r>
            <a:r>
              <a:rPr lang="en-US" altLang="en-US" dirty="0" err="1">
                <a:solidFill>
                  <a:srgbClr val="FF0000"/>
                </a:solidFill>
                <a:cs typeface="Arial" panose="020B0604020202020204" pitchFamily="34" charset="0"/>
                <a:sym typeface="WP IconicSymbolsA" panose="05010101010101010101" pitchFamily="2" charset="2"/>
              </a:rPr>
              <a:t>Grammatische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solidFill>
                  <a:srgbClr val="FF0000"/>
                </a:solidFill>
                <a:cs typeface="Arial" panose="020B0604020202020204" pitchFamily="34" charset="0"/>
                <a:sym typeface="WP IconicSymbolsA" panose="05010101010101010101" pitchFamily="2" charset="2"/>
              </a:rPr>
              <a:t>Funktion</a:t>
            </a:r>
            <a:r>
              <a:rPr lang="en-US" altLang="en-US" dirty="0">
                <a:solidFill>
                  <a:srgbClr val="FF0000"/>
                </a:solidFill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eines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Ausdrucks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wird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durch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die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Beziehung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zu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anderen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Konstituenten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im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Baum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bestimmt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143000" algn="l"/>
              </a:tabLst>
            </a:pP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Die GF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kann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daher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rein </a:t>
            </a:r>
            <a:r>
              <a:rPr lang="en-US" altLang="en-US" b="1" dirty="0" err="1">
                <a:cs typeface="Arial" panose="020B0604020202020204" pitchFamily="34" charset="0"/>
                <a:sym typeface="WP IconicSymbolsA" panose="05010101010101010101" pitchFamily="2" charset="2"/>
              </a:rPr>
              <a:t>strukturell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definiert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werden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143000" algn="l"/>
              </a:tabLst>
            </a:pP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Wenn man die </a:t>
            </a:r>
            <a:r>
              <a:rPr lang="en-US" altLang="en-US" b="1" dirty="0">
                <a:cs typeface="Arial" panose="020B0604020202020204" pitchFamily="34" charset="0"/>
                <a:sym typeface="WP IconicSymbolsA" panose="05010101010101010101" pitchFamily="2" charset="2"/>
              </a:rPr>
              <a:t>Position </a:t>
            </a:r>
            <a:r>
              <a:rPr lang="en-US" altLang="en-US" b="1" dirty="0" err="1">
                <a:cs typeface="Arial" panose="020B0604020202020204" pitchFamily="34" charset="0"/>
                <a:sym typeface="WP IconicSymbolsA" panose="05010101010101010101" pitchFamily="2" charset="2"/>
              </a:rPr>
              <a:t>einer</a:t>
            </a:r>
            <a:r>
              <a:rPr lang="en-US" altLang="en-US" b="1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b="1" dirty="0" err="1">
                <a:cs typeface="Arial" panose="020B0604020202020204" pitchFamily="34" charset="0"/>
                <a:sym typeface="WP IconicSymbolsA" panose="05010101010101010101" pitchFamily="2" charset="2"/>
              </a:rPr>
              <a:t>Konstituente</a:t>
            </a:r>
            <a:r>
              <a:rPr lang="en-US" altLang="en-US" b="1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im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Baum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kennt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,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dann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kennt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man </a:t>
            </a:r>
            <a:r>
              <a:rPr lang="en-US" altLang="en-US" dirty="0" err="1">
                <a:cs typeface="Arial" panose="020B0604020202020204" pitchFamily="34" charset="0"/>
                <a:sym typeface="WP IconicSymbolsA" panose="05010101010101010101" pitchFamily="2" charset="2"/>
              </a:rPr>
              <a:t>deren</a:t>
            </a:r>
            <a:r>
              <a:rPr lang="en-US" altLang="en-US" dirty="0">
                <a:cs typeface="Arial" panose="020B0604020202020204" pitchFamily="34" charset="0"/>
                <a:sym typeface="WP IconicSymbolsA" panose="05010101010101010101" pitchFamily="2" charset="2"/>
              </a:rPr>
              <a:t> GF! </a:t>
            </a:r>
          </a:p>
          <a:p>
            <a:pPr marL="1085850" lvl="1" indent="-342900">
              <a:spcBef>
                <a:spcPct val="70000"/>
              </a:spcBef>
              <a:buFont typeface="Courier New" panose="02070309020205020404" pitchFamily="49" charset="0"/>
              <a:buChar char="o"/>
              <a:tabLst>
                <a:tab pos="457200" algn="l"/>
                <a:tab pos="747713" algn="l"/>
                <a:tab pos="1143000" algn="l"/>
              </a:tabLst>
            </a:pPr>
            <a:r>
              <a:rPr lang="de-DE" altLang="en-US" sz="2400" b="1" dirty="0">
                <a:sym typeface="WP IconicSymbolsA" panose="05010101010101010101" pitchFamily="2" charset="2"/>
              </a:rPr>
              <a:t>Subjekte</a:t>
            </a:r>
            <a:r>
              <a:rPr lang="de-DE" altLang="en-US" sz="2400" dirty="0">
                <a:sym typeface="WP IconicSymbolsA" panose="05010101010101010101" pitchFamily="2" charset="2"/>
              </a:rPr>
              <a:t> befinden sich immer in </a:t>
            </a:r>
            <a:r>
              <a:rPr lang="de-DE" altLang="en-US" sz="2400" b="1" dirty="0">
                <a:sym typeface="WP IconicSymbolsA" panose="05010101010101010101" pitchFamily="2" charset="2"/>
              </a:rPr>
              <a:t>Spezifikatoren</a:t>
            </a:r>
            <a:r>
              <a:rPr lang="de-DE" altLang="en-US" sz="2400" dirty="0">
                <a:sym typeface="WP IconicSymbolsA" panose="05010101010101010101" pitchFamily="2" charset="2"/>
              </a:rPr>
              <a:t>. </a:t>
            </a:r>
          </a:p>
          <a:p>
            <a:pPr lvl="2" indent="0">
              <a:spcBef>
                <a:spcPts val="600"/>
              </a:spcBef>
              <a:buNone/>
              <a:tabLst>
                <a:tab pos="457200" algn="l"/>
                <a:tab pos="747713" algn="l"/>
                <a:tab pos="1143000" algn="l"/>
                <a:tab pos="1543050" algn="l"/>
              </a:tabLst>
            </a:pPr>
            <a:r>
              <a:rPr lang="de-DE" altLang="en-US" sz="2400" dirty="0">
                <a:sym typeface="WP IconicSymbolsA" panose="05010101010101010101" pitchFamily="2" charset="2"/>
              </a:rPr>
              <a:t>	</a:t>
            </a:r>
            <a:r>
              <a:rPr lang="de-DE" altLang="en-US" sz="2400" i="1" dirty="0">
                <a:sym typeface="WP IconicSymbolsA" panose="05010101010101010101" pitchFamily="2" charset="2"/>
              </a:rPr>
              <a:t>Beispiel</a:t>
            </a:r>
            <a:r>
              <a:rPr lang="de-DE" altLang="en-US" sz="2400" dirty="0">
                <a:sym typeface="WP IconicSymbolsA" panose="05010101010101010101" pitchFamily="2" charset="2"/>
              </a:rPr>
              <a:t>: Das Subjekt befindet sich in SpecTP (SpecIP). </a:t>
            </a:r>
          </a:p>
          <a:p>
            <a:pPr marL="1085850" lvl="1" indent="-342900">
              <a:spcBef>
                <a:spcPct val="30000"/>
              </a:spcBef>
              <a:buFont typeface="Courier New" panose="02070309020205020404" pitchFamily="49" charset="0"/>
              <a:buChar char="o"/>
              <a:tabLst>
                <a:tab pos="457200" algn="l"/>
                <a:tab pos="747713" algn="l"/>
                <a:tab pos="1143000" algn="l"/>
                <a:tab pos="1543050" algn="l"/>
              </a:tabLst>
            </a:pPr>
            <a:r>
              <a:rPr lang="de-DE" altLang="en-US" sz="2400" b="1" dirty="0">
                <a:sym typeface="WP IconicSymbolsA" panose="05010101010101010101" pitchFamily="2" charset="2"/>
              </a:rPr>
              <a:t>Objekte</a:t>
            </a:r>
            <a:r>
              <a:rPr lang="de-DE" altLang="en-US" sz="2400" dirty="0">
                <a:sym typeface="WP IconicSymbolsA" panose="05010101010101010101" pitchFamily="2" charset="2"/>
              </a:rPr>
              <a:t> </a:t>
            </a:r>
            <a:r>
              <a:rPr lang="de-DE" altLang="en-US" dirty="0">
                <a:sym typeface="WP IconicSymbolsA" panose="05010101010101010101" pitchFamily="2" charset="2"/>
              </a:rPr>
              <a:t>(Komplemente) </a:t>
            </a:r>
            <a:r>
              <a:rPr lang="de-DE" altLang="en-US" sz="2400" dirty="0">
                <a:sym typeface="WP IconicSymbolsA" panose="05010101010101010101" pitchFamily="2" charset="2"/>
              </a:rPr>
              <a:t>sind Schwestern eines Kopfes. </a:t>
            </a:r>
          </a:p>
          <a:p>
            <a:pPr lvl="1" indent="0">
              <a:spcBef>
                <a:spcPct val="30000"/>
              </a:spcBef>
              <a:buNone/>
              <a:tabLst>
                <a:tab pos="457200" algn="l"/>
                <a:tab pos="747713" algn="l"/>
                <a:tab pos="1143000" algn="l"/>
                <a:tab pos="1543050" algn="l"/>
              </a:tabLst>
            </a:pPr>
            <a:r>
              <a:rPr lang="de-DE" altLang="en-US" sz="2400" dirty="0">
                <a:sym typeface="WP IconicSymbolsA" panose="05010101010101010101" pitchFamily="2" charset="2"/>
              </a:rPr>
              <a:t>			</a:t>
            </a:r>
            <a:r>
              <a:rPr lang="de-DE" altLang="en-US" sz="2400" i="1" dirty="0">
                <a:sym typeface="WP IconicSymbolsA" panose="05010101010101010101" pitchFamily="2" charset="2"/>
              </a:rPr>
              <a:t>Beispiel</a:t>
            </a:r>
            <a:r>
              <a:rPr lang="de-DE" altLang="en-US" sz="2400" dirty="0">
                <a:sym typeface="WP IconicSymbolsA" panose="05010101010101010101" pitchFamily="2" charset="2"/>
              </a:rPr>
              <a:t>: Direkte Objekte sind Schwestern zu V°.</a:t>
            </a:r>
          </a:p>
          <a:p>
            <a:pPr marL="1085850" lvl="1" indent="-342900">
              <a:spcBef>
                <a:spcPct val="30000"/>
              </a:spcBef>
              <a:buFont typeface="Courier New" panose="02070309020205020404" pitchFamily="49" charset="0"/>
              <a:buChar char="o"/>
              <a:tabLst>
                <a:tab pos="457200" algn="l"/>
                <a:tab pos="747713" algn="l"/>
                <a:tab pos="1143000" algn="l"/>
              </a:tabLst>
            </a:pPr>
            <a:r>
              <a:rPr lang="de-DE" altLang="en-US" sz="2400" b="1" dirty="0">
                <a:sym typeface="WP IconicSymbolsA" panose="05010101010101010101" pitchFamily="2" charset="2"/>
              </a:rPr>
              <a:t>Modifikatoren</a:t>
            </a:r>
            <a:r>
              <a:rPr lang="de-DE" altLang="en-US" sz="2400" dirty="0">
                <a:sym typeface="WP IconicSymbolsA" panose="05010101010101010101" pitchFamily="2" charset="2"/>
              </a:rPr>
              <a:t> (</a:t>
            </a:r>
            <a:r>
              <a:rPr lang="de-DE" altLang="en-US" sz="2400" b="1" dirty="0">
                <a:sym typeface="WP IconicSymbolsA" panose="05010101010101010101" pitchFamily="2" charset="2"/>
              </a:rPr>
              <a:t>Adverbien </a:t>
            </a:r>
            <a:r>
              <a:rPr lang="de-DE" altLang="en-US" sz="2400" dirty="0">
                <a:sym typeface="WP IconicSymbolsA" panose="05010101010101010101" pitchFamily="2" charset="2"/>
              </a:rPr>
              <a:t>und</a:t>
            </a:r>
            <a:r>
              <a:rPr lang="de-DE" altLang="en-US" sz="2400" b="1" dirty="0">
                <a:sym typeface="WP IconicSymbolsA" panose="05010101010101010101" pitchFamily="2" charset="2"/>
              </a:rPr>
              <a:t> Attribute</a:t>
            </a:r>
            <a:r>
              <a:rPr lang="de-DE" altLang="en-US" sz="2400" dirty="0">
                <a:sym typeface="WP IconicSymbolsA" panose="05010101010101010101" pitchFamily="2" charset="2"/>
              </a:rPr>
              <a:t>) werden als </a:t>
            </a:r>
            <a:r>
              <a:rPr lang="de-DE" altLang="en-US" sz="2400" b="1" dirty="0">
                <a:sym typeface="WP IconicSymbolsA" panose="05010101010101010101" pitchFamily="2" charset="2"/>
              </a:rPr>
              <a:t>Adjunkte</a:t>
            </a:r>
            <a:r>
              <a:rPr lang="de-DE" altLang="en-US" sz="2400" dirty="0">
                <a:sym typeface="WP IconicSymbolsA" panose="05010101010101010101" pitchFamily="2" charset="2"/>
              </a:rPr>
              <a:t> generiert.  </a:t>
            </a:r>
          </a:p>
          <a:p>
            <a:pPr>
              <a:spcBef>
                <a:spcPct val="70000"/>
              </a:spcBef>
              <a:tabLst>
                <a:tab pos="457200" algn="l"/>
                <a:tab pos="747713" algn="l"/>
                <a:tab pos="1143000" algn="l"/>
              </a:tabLst>
            </a:pPr>
            <a:endParaRPr lang="en-US" altLang="en-US" dirty="0">
              <a:cs typeface="Arial" panose="020B0604020202020204" pitchFamily="34" charset="0"/>
              <a:sym typeface="WP IconicSymbolsA" panose="05010101010101010101" pitchFamily="2" charset="2"/>
            </a:endParaRPr>
          </a:p>
          <a:p>
            <a:pPr>
              <a:spcBef>
                <a:spcPct val="70000"/>
              </a:spcBef>
              <a:tabLst>
                <a:tab pos="457200" algn="l"/>
                <a:tab pos="747713" algn="l"/>
                <a:tab pos="1143000" algn="l"/>
              </a:tabLst>
            </a:pPr>
            <a:endParaRPr lang="en-US" altLang="en-US" dirty="0">
              <a:cs typeface="Arial" panose="020B0604020202020204" pitchFamily="34" charset="0"/>
              <a:sym typeface="WP IconicSymbolsA" panose="05010101010101010101" pitchFamily="2" charset="2"/>
            </a:endParaRPr>
          </a:p>
          <a:p>
            <a:pPr>
              <a:spcBef>
                <a:spcPct val="70000"/>
              </a:spcBef>
              <a:tabLst>
                <a:tab pos="457200" algn="l"/>
                <a:tab pos="747713" algn="l"/>
                <a:tab pos="1143000" algn="l"/>
              </a:tabLst>
            </a:pPr>
            <a:endParaRPr lang="en-US" altLang="en-US" dirty="0">
              <a:cs typeface="Arial" panose="020B0604020202020204" pitchFamily="34" charset="0"/>
              <a:sym typeface="WP IconicSymbolsA" panose="05010101010101010101" pitchFamily="2" charset="2"/>
            </a:endParaRPr>
          </a:p>
          <a:p>
            <a:pPr>
              <a:spcBef>
                <a:spcPct val="70000"/>
              </a:spcBef>
              <a:tabLst>
                <a:tab pos="457200" algn="l"/>
                <a:tab pos="747713" algn="l"/>
                <a:tab pos="1143000" algn="l"/>
              </a:tabLst>
            </a:pPr>
            <a:endParaRPr lang="en-US" altLang="en-US" dirty="0">
              <a:cs typeface="Arial" panose="020B0604020202020204" pitchFamily="34" charset="0"/>
              <a:sym typeface="WP IconicSymbolsA" panose="05010101010101010101" pitchFamily="2" charset="2"/>
            </a:endParaRPr>
          </a:p>
          <a:p>
            <a:pPr>
              <a:tabLst>
                <a:tab pos="457200" algn="l"/>
                <a:tab pos="747713" algn="l"/>
                <a:tab pos="1143000" algn="l"/>
              </a:tabLst>
            </a:pP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9420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7" name="Text Box 8"/>
          <p:cNvSpPr txBox="1">
            <a:spLocks noGrp="1" noChangeArrowheads="1"/>
          </p:cNvSpPr>
          <p:nvPr>
            <p:ph idx="1"/>
          </p:nvPr>
        </p:nvSpPr>
        <p:spPr bwMode="auto">
          <a:xfrm>
            <a:off x="1411287" y="1533525"/>
            <a:ext cx="7732713" cy="517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2388" indent="-523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48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919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en-US" sz="1800">
                <a:latin typeface="Arial" panose="020B0604020202020204" pitchFamily="34" charset="0"/>
              </a:rPr>
              <a:t>Maria sagte, dass…</a:t>
            </a:r>
            <a:r>
              <a:rPr lang="de-DE" altLang="en-US" sz="180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de-DE" altLang="en-US" sz="1800">
                <a:latin typeface="Arial" panose="020B0604020202020204" pitchFamily="34" charset="0"/>
              </a:rPr>
              <a:t>TP</a:t>
            </a:r>
          </a:p>
          <a:p>
            <a:r>
              <a:rPr lang="de-DE" altLang="en-US" sz="1800">
                <a:latin typeface="Arial" panose="020B0604020202020204" pitchFamily="34" charset="0"/>
              </a:rPr>
              <a:t>                   </a:t>
            </a:r>
            <a:r>
              <a:rPr lang="de-DE" altLang="en-US" sz="1800">
                <a:latin typeface="ArborWin" panose="00000400000000000000" pitchFamily="2" charset="0"/>
              </a:rPr>
              <a:t>qp</a:t>
            </a:r>
          </a:p>
          <a:p>
            <a:r>
              <a:rPr lang="de-DE" altLang="en-US" sz="1800">
                <a:latin typeface="Arial" panose="020B0604020202020204" pitchFamily="34" charset="0"/>
              </a:rPr>
              <a:t>	            DP                                      T‘      </a:t>
            </a:r>
          </a:p>
          <a:p>
            <a:r>
              <a:rPr lang="de-DE" altLang="en-US" sz="1800">
                <a:latin typeface="ArborWin" panose="00000400000000000000" pitchFamily="2" charset="0"/>
              </a:rPr>
              <a:t>          2                                3</a:t>
            </a:r>
          </a:p>
          <a:p>
            <a:r>
              <a:rPr lang="de-DE" altLang="en-US" sz="1800">
                <a:latin typeface="Arial" panose="020B0604020202020204" pitchFamily="34" charset="0"/>
              </a:rPr>
              <a:t>        D°      NP                        VP              T°</a:t>
            </a:r>
          </a:p>
          <a:p>
            <a:r>
              <a:rPr lang="de-DE" altLang="en-US" sz="1800">
                <a:latin typeface="ArborWin" panose="00000400000000000000" pitchFamily="2" charset="0"/>
              </a:rPr>
              <a:t>           g       5            ep</a:t>
            </a:r>
            <a:r>
              <a:rPr lang="de-DE" altLang="en-US" sz="1800">
                <a:latin typeface="Arial" panose="020B0604020202020204" pitchFamily="34" charset="0"/>
              </a:rPr>
              <a:t>                </a:t>
            </a:r>
            <a:r>
              <a:rPr lang="de-DE" altLang="en-US" sz="1800">
                <a:latin typeface="ArborWin" panose="00000400000000000000" pitchFamily="2" charset="0"/>
              </a:rPr>
              <a:t> </a:t>
            </a:r>
          </a:p>
          <a:p>
            <a:r>
              <a:rPr lang="de-DE" altLang="en-US" sz="1800">
                <a:latin typeface="Arial" panose="020B0604020202020204" pitchFamily="34" charset="0"/>
              </a:rPr>
              <a:t>       der    Pfarrer       AP	                       VP	</a:t>
            </a:r>
          </a:p>
          <a:p>
            <a:r>
              <a:rPr lang="de-DE" altLang="en-US" sz="1800">
                <a:latin typeface="ArborWin" panose="00000400000000000000" pitchFamily="2" charset="0"/>
              </a:rPr>
              <a:t>                     	 5            qp		</a:t>
            </a:r>
          </a:p>
          <a:p>
            <a:r>
              <a:rPr lang="de-DE" altLang="en-US" sz="1800">
                <a:latin typeface="Arial" panose="020B0604020202020204" pitchFamily="34" charset="0"/>
              </a:rPr>
              <a:t>					 gestern    		             VP</a:t>
            </a:r>
          </a:p>
          <a:p>
            <a:r>
              <a:rPr lang="de-DE" altLang="en-US" sz="1800">
                <a:latin typeface="Arial" panose="020B0604020202020204" pitchFamily="34" charset="0"/>
              </a:rPr>
              <a:t>					               	 	         </a:t>
            </a:r>
            <a:r>
              <a:rPr lang="de-DE" altLang="en-US" sz="1800">
                <a:latin typeface="ArborWin" panose="00000400000000000000" pitchFamily="2" charset="0"/>
              </a:rPr>
              <a:t>tp</a:t>
            </a:r>
            <a:r>
              <a:rPr lang="de-DE" altLang="en-US" sz="1800">
                <a:latin typeface="Arial" panose="020B0604020202020204" pitchFamily="34" charset="0"/>
              </a:rPr>
              <a:t> 	</a:t>
            </a:r>
          </a:p>
          <a:p>
            <a:r>
              <a:rPr lang="de-DE" altLang="en-US" sz="1800">
                <a:latin typeface="Arial" panose="020B0604020202020204" pitchFamily="34" charset="0"/>
              </a:rPr>
              <a:t>									                V°</a:t>
            </a:r>
          </a:p>
          <a:p>
            <a:r>
              <a:rPr lang="de-DE" altLang="en-US" sz="1800">
                <a:latin typeface="ArborWin" panose="00000400000000000000" pitchFamily="2" charset="0"/>
              </a:rPr>
              <a:t>								 	                  !</a:t>
            </a:r>
          </a:p>
          <a:p>
            <a:r>
              <a:rPr lang="de-DE" altLang="en-US" sz="1800">
                <a:latin typeface="ArborWin" panose="00000400000000000000" pitchFamily="2" charset="0"/>
              </a:rPr>
              <a:t>									</a:t>
            </a:r>
            <a:r>
              <a:rPr lang="de-DE" altLang="en-US" sz="1800">
                <a:latin typeface="Arial" panose="020B0604020202020204" pitchFamily="34" charset="0"/>
              </a:rPr>
              <a:t>                las </a:t>
            </a:r>
            <a:r>
              <a:rPr lang="de-DE" altLang="en-US" sz="1800">
                <a:latin typeface="ArborWin" panose="00000400000000000000" pitchFamily="2" charset="0"/>
              </a:rPr>
              <a:t>	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9800" y="4495800"/>
            <a:ext cx="2286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	DP </a:t>
            </a: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borWin" panose="00000400000000000000" pitchFamily="2" charset="0"/>
                <a:sym typeface="WP MathA" panose="05010101010101010101" pitchFamily="2" charset="2"/>
              </a:rPr>
              <a:t>   2</a:t>
            </a:r>
            <a:endParaRPr lang="de-DE" altLang="en-US">
              <a:solidFill>
                <a:prstClr val="black"/>
              </a:solidFill>
              <a:latin typeface="Arial" panose="020B0604020202020204" pitchFamily="34" charset="0"/>
              <a:sym typeface="WP MathA" panose="05010101010101010101" pitchFamily="2" charset="2"/>
            </a:endParaRP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D°          NP</a:t>
            </a: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borWin" panose="00000400000000000000" pitchFamily="2" charset="0"/>
                <a:sym typeface="WP MathA" panose="05010101010101010101" pitchFamily="2" charset="2"/>
              </a:rPr>
              <a:t>!</a:t>
            </a: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	   </a:t>
            </a:r>
            <a:r>
              <a:rPr lang="de-DE" altLang="en-US">
                <a:solidFill>
                  <a:prstClr val="black"/>
                </a:solidFill>
                <a:latin typeface="ArborWin" panose="00000400000000000000" pitchFamily="2" charset="0"/>
                <a:sym typeface="WP MathA" panose="05010101010101010101" pitchFamily="2" charset="2"/>
              </a:rPr>
              <a:t>2</a:t>
            </a: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ein   AP         NP</a:t>
            </a: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borWin" panose="00000400000000000000" pitchFamily="2" charset="0"/>
                <a:sym typeface="WP MathA" panose="05010101010101010101" pitchFamily="2" charset="2"/>
              </a:rPr>
              <a:t>    5     5</a:t>
            </a:r>
            <a:endParaRPr lang="de-DE" altLang="en-US">
              <a:solidFill>
                <a:prstClr val="black"/>
              </a:solidFill>
              <a:latin typeface="Arial" panose="020B0604020202020204" pitchFamily="34" charset="0"/>
              <a:sym typeface="WP MathA" panose="05010101010101010101" pitchFamily="2" charset="2"/>
            </a:endParaRP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    langes	  Buch		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38600" y="3910786"/>
            <a:ext cx="2286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	PP </a:t>
            </a: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borWin" panose="00000400000000000000" pitchFamily="2" charset="0"/>
                <a:sym typeface="WP MathA" panose="05010101010101010101" pitchFamily="2" charset="2"/>
              </a:rPr>
              <a:t>   2</a:t>
            </a:r>
            <a:endParaRPr lang="de-DE" altLang="en-US">
              <a:solidFill>
                <a:prstClr val="black"/>
              </a:solidFill>
              <a:latin typeface="Arial" panose="020B0604020202020204" pitchFamily="34" charset="0"/>
              <a:sym typeface="WP MathA" panose="05010101010101010101" pitchFamily="2" charset="2"/>
            </a:endParaRP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P°        DP</a:t>
            </a: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borWin" panose="00000400000000000000" pitchFamily="2" charset="0"/>
                <a:sym typeface="WP MathA" panose="05010101010101010101" pitchFamily="2" charset="2"/>
              </a:rPr>
              <a:t>!</a:t>
            </a: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	  </a:t>
            </a:r>
            <a:r>
              <a:rPr lang="de-DE" altLang="en-US">
                <a:solidFill>
                  <a:prstClr val="black"/>
                </a:solidFill>
                <a:latin typeface="ArborWin" panose="00000400000000000000" pitchFamily="2" charset="0"/>
                <a:sym typeface="WP MathA" panose="05010101010101010101" pitchFamily="2" charset="2"/>
              </a:rPr>
              <a:t>2</a:t>
            </a: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in    D°         NP</a:t>
            </a: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borWin" panose="00000400000000000000" pitchFamily="2" charset="0"/>
                <a:sym typeface="WP MathA" panose="05010101010101010101" pitchFamily="2" charset="2"/>
              </a:rPr>
              <a:t>       !        5</a:t>
            </a:r>
            <a:endParaRPr lang="de-DE" altLang="en-US">
              <a:solidFill>
                <a:prstClr val="black"/>
              </a:solidFill>
              <a:latin typeface="Arial" panose="020B0604020202020204" pitchFamily="34" charset="0"/>
              <a:sym typeface="WP MathA" panose="05010101010101010101" pitchFamily="2" charset="2"/>
            </a:endParaRP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  seinem	Garten</a:t>
            </a:r>
            <a:endParaRPr lang="en-US" sz="2400"/>
          </a:p>
        </p:txBody>
      </p:sp>
      <p:sp>
        <p:nvSpPr>
          <p:cNvPr id="12" name="TextBox 11"/>
          <p:cNvSpPr txBox="1"/>
          <p:nvPr/>
        </p:nvSpPr>
        <p:spPr>
          <a:xfrm>
            <a:off x="0" y="21336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b="1" i="1">
                <a:solidFill>
                  <a:srgbClr val="FF000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SpecTP: Subjekt </a:t>
            </a: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IconicSymbolsA" panose="05010101010101010101" pitchFamily="2" charset="2"/>
              </a:rPr>
              <a:t> </a:t>
            </a:r>
            <a:endParaRPr lang="en-US" sz="2400"/>
          </a:p>
        </p:txBody>
      </p:sp>
      <p:sp>
        <p:nvSpPr>
          <p:cNvPr id="13" name="TextBox 12"/>
          <p:cNvSpPr txBox="1"/>
          <p:nvPr/>
        </p:nvSpPr>
        <p:spPr>
          <a:xfrm rot="20199120">
            <a:off x="1005834" y="3797106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b="1" i="1">
                <a:solidFill>
                  <a:srgbClr val="DAA60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VP-Adjunkt: Adverb</a:t>
            </a:r>
            <a:r>
              <a:rPr lang="de-DE" altLang="en-US" b="1" i="1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  </a:t>
            </a:r>
            <a:r>
              <a:rPr lang="de-DE" altLang="en-US">
                <a:solidFill>
                  <a:srgbClr val="DAA600"/>
                </a:solidFill>
                <a:latin typeface="Arial" panose="020B0604020202020204" pitchFamily="34" charset="0"/>
                <a:sym typeface="WP IconicSymbolsA" panose="05010101010101010101" pitchFamily="2" charset="2"/>
              </a:rPr>
              <a:t></a:t>
            </a:r>
            <a:r>
              <a:rPr lang="de-DE" altLang="en-US">
                <a:solidFill>
                  <a:prstClr val="black"/>
                </a:solidFill>
                <a:latin typeface="Arial" panose="020B0604020202020204" pitchFamily="34" charset="0"/>
                <a:sym typeface="WP IconicSymbolsA" panose="05010101010101010101" pitchFamily="2" charset="2"/>
              </a:rPr>
              <a:t> </a:t>
            </a:r>
            <a:endParaRPr lang="en-US" sz="2400"/>
          </a:p>
        </p:txBody>
      </p:sp>
      <p:sp>
        <p:nvSpPr>
          <p:cNvPr id="15" name="TextBox 14"/>
          <p:cNvSpPr txBox="1"/>
          <p:nvPr/>
        </p:nvSpPr>
        <p:spPr>
          <a:xfrm rot="20681900">
            <a:off x="3971744" y="6064603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b="1" i="1">
                <a:solidFill>
                  <a:srgbClr val="0066FF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NP-Adjunkt: Attribut</a:t>
            </a:r>
            <a:r>
              <a:rPr lang="de-DE" altLang="en-US" b="1" i="1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  </a:t>
            </a:r>
            <a:r>
              <a:rPr lang="de-DE" altLang="en-US">
                <a:solidFill>
                  <a:srgbClr val="0066FF"/>
                </a:solidFill>
                <a:latin typeface="Arial" panose="020B0604020202020204" pitchFamily="34" charset="0"/>
                <a:sym typeface="WP IconicSymbolsA" panose="05010101010101010101" pitchFamily="2" charset="2"/>
              </a:rPr>
              <a:t> </a:t>
            </a:r>
            <a:endParaRPr lang="en-US" sz="2400">
              <a:solidFill>
                <a:srgbClr val="0066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9935663">
            <a:off x="6784959" y="3835861"/>
            <a:ext cx="2562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b="1" i="1">
                <a:solidFill>
                  <a:srgbClr val="00B050"/>
                </a:solidFill>
                <a:latin typeface="Arial" panose="020B0604020202020204" pitchFamily="34" charset="0"/>
                <a:sym typeface="WP IconicSymbolsA" panose="05010101010101010101" pitchFamily="2" charset="2"/>
              </a:rPr>
              <a:t>  S</a:t>
            </a:r>
            <a:r>
              <a:rPr lang="de-DE" altLang="en-US" b="1" i="1">
                <a:solidFill>
                  <a:srgbClr val="00B05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chwester von V°:</a:t>
            </a:r>
            <a:br>
              <a:rPr lang="de-DE" altLang="en-US" b="1" i="1">
                <a:solidFill>
                  <a:srgbClr val="00B050"/>
                </a:solidFill>
                <a:latin typeface="Arial" panose="020B0604020202020204" pitchFamily="34" charset="0"/>
                <a:sym typeface="WP MathA" panose="05010101010101010101" pitchFamily="2" charset="2"/>
              </a:rPr>
            </a:br>
            <a:r>
              <a:rPr lang="de-DE" altLang="en-US" b="1" i="1">
                <a:solidFill>
                  <a:srgbClr val="00B05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     Objekt  </a:t>
            </a:r>
            <a:endParaRPr lang="en-US" sz="240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20199120">
            <a:off x="1996434" y="4367962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b="1" i="1">
                <a:solidFill>
                  <a:srgbClr val="DAA60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VP-Adjunkt: Adverb</a:t>
            </a:r>
            <a:r>
              <a:rPr lang="de-DE" altLang="en-US" b="1" i="1">
                <a:solidFill>
                  <a:prstClr val="black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  </a:t>
            </a:r>
            <a:r>
              <a:rPr lang="de-DE" altLang="en-US">
                <a:solidFill>
                  <a:srgbClr val="DAA600"/>
                </a:solidFill>
                <a:latin typeface="Arial" panose="020B0604020202020204" pitchFamily="34" charset="0"/>
                <a:sym typeface="WP IconicSymbolsA" panose="05010101010101010101" pitchFamily="2" charset="2"/>
              </a:rPr>
              <a:t> </a:t>
            </a:r>
            <a:endParaRPr lang="en-US" sz="2400">
              <a:solidFill>
                <a:srgbClr val="DAA6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9600" y="299799"/>
            <a:ext cx="8085351" cy="919401"/>
          </a:xfrm>
          <a:prstGeom prst="roundRect">
            <a:avLst/>
          </a:prstGeom>
          <a:solidFill>
            <a:schemeClr val="accent2">
              <a:lumMod val="60000"/>
              <a:lumOff val="4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de-DE" sz="2400" dirty="0">
                <a:solidFill>
                  <a:schemeClr val="tx1"/>
                </a:solidFill>
              </a:rPr>
              <a:t>Die Grammatische Funktion eines Ausdrucks wird </a:t>
            </a:r>
            <a:r>
              <a:rPr lang="de-DE" sz="2400" b="1" dirty="0">
                <a:solidFill>
                  <a:schemeClr val="tx1"/>
                </a:solidFill>
              </a:rPr>
              <a:t>strukturell</a:t>
            </a:r>
            <a:r>
              <a:rPr lang="de-DE" sz="2400" dirty="0">
                <a:solidFill>
                  <a:schemeClr val="tx1"/>
                </a:solidFill>
              </a:rPr>
              <a:t> (d.h. durch die </a:t>
            </a:r>
            <a:r>
              <a:rPr lang="de-DE" sz="2400" b="1" dirty="0">
                <a:solidFill>
                  <a:schemeClr val="tx1"/>
                </a:solidFill>
              </a:rPr>
              <a:t>Position im syntaktischen Baum</a:t>
            </a:r>
            <a:r>
              <a:rPr lang="de-DE" sz="2400" dirty="0">
                <a:solidFill>
                  <a:schemeClr val="tx1"/>
                </a:solidFill>
              </a:rPr>
              <a:t>) bestimmt.</a:t>
            </a:r>
          </a:p>
        </p:txBody>
      </p:sp>
    </p:spTree>
    <p:extLst>
      <p:ext uri="{BB962C8B-B14F-4D97-AF65-F5344CB8AC3E}">
        <p14:creationId xmlns:p14="http://schemas.microsoft.com/office/powerpoint/2010/main" val="33070683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/>
              <a:t>II. Grammatische Funktion</a:t>
            </a:r>
            <a:r>
              <a:rPr lang="en-US"/>
              <a:t>: Attribute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891" y="914400"/>
            <a:ext cx="8418755" cy="5369859"/>
          </a:xfrm>
        </p:spPr>
        <p:txBody>
          <a:bodyPr/>
          <a:lstStyle/>
          <a:p>
            <a:r>
              <a:rPr lang="de-DE" b="1"/>
              <a:t>Attribut</a:t>
            </a:r>
            <a:r>
              <a:rPr lang="de-DE" i="1"/>
              <a:t> =</a:t>
            </a:r>
            <a:r>
              <a:rPr lang="de-DE" baseline="-25000"/>
              <a:t>Def</a:t>
            </a:r>
            <a:r>
              <a:rPr lang="de-DE"/>
              <a:t> Konstituente, die eine NP modifiziert</a:t>
            </a:r>
            <a:endParaRPr lang="en-US"/>
          </a:p>
          <a:p>
            <a:pPr>
              <a:spcBef>
                <a:spcPts val="1200"/>
              </a:spcBef>
            </a:pPr>
            <a:r>
              <a:rPr lang="en-US" sz="2200"/>
              <a:t>(1)	</a:t>
            </a:r>
            <a:r>
              <a:rPr lang="de-DE" sz="2200" i="1"/>
              <a:t>Attributive Adjektive</a:t>
            </a:r>
            <a:endParaRPr lang="de-DE" sz="2200"/>
          </a:p>
          <a:p>
            <a:r>
              <a:rPr lang="en-US" sz="2200"/>
              <a:t>	a.	</a:t>
            </a:r>
            <a:r>
              <a:rPr lang="de-DE" sz="2200"/>
              <a:t>der </a:t>
            </a:r>
            <a:r>
              <a:rPr lang="de-DE" sz="2200">
                <a:solidFill>
                  <a:srgbClr val="FF0000"/>
                </a:solidFill>
              </a:rPr>
              <a:t>grüne</a:t>
            </a:r>
            <a:r>
              <a:rPr lang="de-DE" sz="2200" i="1"/>
              <a:t> </a:t>
            </a:r>
            <a:r>
              <a:rPr lang="de-DE" sz="2200"/>
              <a:t>[</a:t>
            </a:r>
            <a:r>
              <a:rPr lang="de-DE" sz="2200" baseline="-25000"/>
              <a:t>NP </a:t>
            </a:r>
            <a:r>
              <a:rPr lang="de-DE" sz="2200"/>
              <a:t>Baum]</a:t>
            </a:r>
          </a:p>
          <a:p>
            <a:r>
              <a:rPr lang="en-US" sz="2200"/>
              <a:t>	b.	</a:t>
            </a:r>
            <a:r>
              <a:rPr lang="de-DE" sz="2200"/>
              <a:t>der </a:t>
            </a:r>
            <a:r>
              <a:rPr lang="de-DE" sz="2200">
                <a:solidFill>
                  <a:srgbClr val="FF0000"/>
                </a:solidFill>
              </a:rPr>
              <a:t>einzige</a:t>
            </a:r>
            <a:r>
              <a:rPr lang="de-DE" sz="2200" i="1"/>
              <a:t> </a:t>
            </a:r>
            <a:r>
              <a:rPr lang="de-DE" sz="2200"/>
              <a:t>[</a:t>
            </a:r>
            <a:r>
              <a:rPr lang="de-DE" sz="2200" baseline="-25000"/>
              <a:t>NP </a:t>
            </a:r>
            <a:r>
              <a:rPr lang="de-DE" sz="2200"/>
              <a:t>[</a:t>
            </a:r>
            <a:r>
              <a:rPr lang="de-DE" sz="2200" baseline="-25000"/>
              <a:t>AP </a:t>
            </a:r>
            <a:r>
              <a:rPr lang="de-DE" sz="2200"/>
              <a:t>grüne] [</a:t>
            </a:r>
            <a:r>
              <a:rPr lang="de-DE" sz="2200" baseline="-25000"/>
              <a:t>NP </a:t>
            </a:r>
            <a:r>
              <a:rPr lang="de-DE" sz="2200"/>
              <a:t>Baum]]</a:t>
            </a:r>
          </a:p>
          <a:p>
            <a:pPr>
              <a:spcBef>
                <a:spcPts val="600"/>
              </a:spcBef>
            </a:pPr>
            <a:r>
              <a:rPr lang="en-US" sz="2200"/>
              <a:t>(2)	</a:t>
            </a:r>
            <a:r>
              <a:rPr lang="de-DE" sz="2200" i="1"/>
              <a:t>Relativsätze</a:t>
            </a:r>
            <a:endParaRPr lang="de-DE" sz="2200"/>
          </a:p>
          <a:p>
            <a:r>
              <a:rPr lang="en-US" sz="2200"/>
              <a:t>	a.	d</a:t>
            </a:r>
            <a:r>
              <a:rPr lang="de-DE" sz="2200"/>
              <a:t>er [</a:t>
            </a:r>
            <a:r>
              <a:rPr lang="de-DE" sz="2200" baseline="-25000"/>
              <a:t>NP </a:t>
            </a:r>
            <a:r>
              <a:rPr lang="de-DE" sz="2200"/>
              <a:t>[</a:t>
            </a:r>
            <a:r>
              <a:rPr lang="de-DE" sz="2200" baseline="-25000"/>
              <a:t>AP </a:t>
            </a:r>
            <a:r>
              <a:rPr lang="de-DE" sz="2200"/>
              <a:t>einzige] [</a:t>
            </a:r>
            <a:r>
              <a:rPr lang="de-DE" sz="2200" baseline="-25000"/>
              <a:t>NP </a:t>
            </a:r>
            <a:r>
              <a:rPr lang="de-DE" sz="2200"/>
              <a:t>Baum]], </a:t>
            </a:r>
            <a:r>
              <a:rPr lang="de-DE" sz="2200">
                <a:solidFill>
                  <a:srgbClr val="FF0000"/>
                </a:solidFill>
              </a:rPr>
              <a:t>der grün ist</a:t>
            </a:r>
          </a:p>
          <a:p>
            <a:r>
              <a:rPr lang="de-DE" sz="2200"/>
              <a:t> 	b.	 [</a:t>
            </a:r>
            <a:r>
              <a:rPr lang="de-DE" sz="2200" baseline="-25000"/>
              <a:t>NP </a:t>
            </a:r>
            <a:r>
              <a:rPr lang="de-DE" sz="2200"/>
              <a:t>Maria], </a:t>
            </a:r>
            <a:r>
              <a:rPr lang="de-DE" sz="2200">
                <a:solidFill>
                  <a:srgbClr val="FF0000"/>
                </a:solidFill>
              </a:rPr>
              <a:t>deren Schwester ich nicht kenne</a:t>
            </a:r>
          </a:p>
          <a:p>
            <a:pPr>
              <a:spcBef>
                <a:spcPts val="1200"/>
              </a:spcBef>
            </a:pPr>
            <a:r>
              <a:rPr lang="en-US" sz="2200"/>
              <a:t>(3)	</a:t>
            </a:r>
            <a:r>
              <a:rPr lang="de-DE" sz="2200" i="1"/>
              <a:t>Postnominale PPs </a:t>
            </a:r>
            <a:endParaRPr lang="de-DE" sz="2200"/>
          </a:p>
          <a:p>
            <a:r>
              <a:rPr lang="en-US" sz="2200"/>
              <a:t>	a.	</a:t>
            </a:r>
            <a:r>
              <a:rPr lang="de-DE" sz="2200"/>
              <a:t>der [</a:t>
            </a:r>
            <a:r>
              <a:rPr lang="de-DE" sz="2200" baseline="-25000"/>
              <a:t>NP </a:t>
            </a:r>
            <a:r>
              <a:rPr lang="de-DE" sz="2200"/>
              <a:t>grüne Baum] </a:t>
            </a:r>
            <a:r>
              <a:rPr lang="de-DE" sz="2200">
                <a:solidFill>
                  <a:srgbClr val="FF0000"/>
                </a:solidFill>
              </a:rPr>
              <a:t>im Garten</a:t>
            </a:r>
          </a:p>
          <a:p>
            <a:r>
              <a:rPr lang="en-US" sz="2200"/>
              <a:t>	b.	</a:t>
            </a:r>
            <a:r>
              <a:rPr lang="de-DE" sz="2200"/>
              <a:t>die [</a:t>
            </a:r>
            <a:r>
              <a:rPr lang="de-DE" sz="2200" baseline="-25000"/>
              <a:t>NP </a:t>
            </a:r>
            <a:r>
              <a:rPr lang="de-DE" sz="2200"/>
              <a:t>Zerstörung der Stadt] </a:t>
            </a:r>
            <a:r>
              <a:rPr lang="de-DE" sz="2200">
                <a:solidFill>
                  <a:srgbClr val="FF0000"/>
                </a:solidFill>
              </a:rPr>
              <a:t>durch die Römer</a:t>
            </a:r>
          </a:p>
          <a:p>
            <a:pPr>
              <a:spcBef>
                <a:spcPts val="1200"/>
              </a:spcBef>
            </a:pPr>
            <a:r>
              <a:rPr lang="en-US" sz="2200"/>
              <a:t>(4)	</a:t>
            </a:r>
            <a:r>
              <a:rPr lang="de-DE" sz="2200" i="1"/>
              <a:t>Genitivattribute</a:t>
            </a:r>
            <a:endParaRPr lang="de-DE" sz="2200"/>
          </a:p>
          <a:p>
            <a:r>
              <a:rPr lang="de-DE" sz="2200"/>
              <a:t>	a. das [</a:t>
            </a:r>
            <a:r>
              <a:rPr lang="de-DE" sz="2200" baseline="-25000"/>
              <a:t>NP </a:t>
            </a:r>
            <a:r>
              <a:rPr lang="de-DE" sz="2200"/>
              <a:t>Verhalten] </a:t>
            </a:r>
            <a:r>
              <a:rPr lang="de-DE" sz="2200">
                <a:solidFill>
                  <a:srgbClr val="FF0000"/>
                </a:solidFill>
              </a:rPr>
              <a:t>Peters</a:t>
            </a:r>
          </a:p>
          <a:p>
            <a:r>
              <a:rPr lang="en-US" sz="2200"/>
              <a:t>	b.	</a:t>
            </a:r>
            <a:r>
              <a:rPr lang="de-DE" sz="2200">
                <a:solidFill>
                  <a:srgbClr val="FF0000"/>
                </a:solidFill>
              </a:rPr>
              <a:t>Peters</a:t>
            </a:r>
            <a:r>
              <a:rPr lang="de-DE" sz="2200" i="1"/>
              <a:t> </a:t>
            </a:r>
            <a:r>
              <a:rPr lang="de-DE" sz="2200"/>
              <a:t>[</a:t>
            </a:r>
            <a:r>
              <a:rPr lang="de-DE" sz="2200" baseline="-25000"/>
              <a:t>NP </a:t>
            </a:r>
            <a:r>
              <a:rPr lang="de-DE" sz="2200"/>
              <a:t>Verhalten]</a:t>
            </a:r>
          </a:p>
          <a:p>
            <a:endParaRPr lang="de-DE" sz="22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6511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II. Grammatische Funktion: Attribute</a:t>
            </a:r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-280008" y="3265654"/>
            <a:ext cx="5614008" cy="4430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 typeface="Wingdings" panose="05000000000000000000" pitchFamily="2" charset="2"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Calibri" panose="020F0502020204030204" pitchFamily="34" charset="0"/>
              <a:buChar char="●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Courier New" panose="02070309020205020404" pitchFamily="49" charset="0"/>
              <a:buChar char="o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Wingdings" panose="05000000000000000000" pitchFamily="2" charset="2"/>
              <a:buChar char="§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3000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	                    </a:t>
            </a:r>
            <a:r>
              <a:rPr lang="de-DE" altLang="en-US" sz="2000" dirty="0">
                <a:sym typeface="WP IconicSymbolsA" panose="05010101010101010101" pitchFamily="2" charset="2"/>
              </a:rPr>
              <a:t>DP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 </a:t>
            </a: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	         ei</a:t>
            </a:r>
            <a:endParaRPr lang="en-US" altLang="en-US" sz="20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     		  D°                    	   </a:t>
            </a:r>
            <a:r>
              <a:rPr lang="de-DE" altLang="en-US" sz="2000" dirty="0">
                <a:solidFill>
                  <a:srgbClr val="0070C0"/>
                </a:solidFill>
                <a:sym typeface="WP IconicSymbolsA" panose="05010101010101010101" pitchFamily="2" charset="2"/>
              </a:rPr>
              <a:t>NP</a:t>
            </a: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	        g                   rp </a:t>
            </a: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     	     der      	      </a:t>
            </a:r>
            <a:r>
              <a:rPr lang="de-DE" altLang="en-US" sz="2000" dirty="0">
                <a:solidFill>
                  <a:srgbClr val="00B050"/>
                </a:solidFill>
                <a:sym typeface="WP IconicSymbolsA" panose="05010101010101010101" pitchFamily="2" charset="2"/>
              </a:rPr>
              <a:t>NP</a:t>
            </a:r>
            <a:r>
              <a:rPr lang="de-DE" altLang="en-US" sz="2000" dirty="0">
                <a:sym typeface="WP IconicSymbolsA" panose="05010101010101010101" pitchFamily="2" charset="2"/>
              </a:rPr>
              <a:t>	                        PP</a:t>
            </a: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		         3                 2</a:t>
            </a:r>
            <a:endParaRPr lang="de-DE" altLang="en-US" sz="2000" dirty="0">
              <a:sym typeface="WP IconicSymbolsA" panose="05010101010101010101" pitchFamily="2" charset="2"/>
            </a:endParaRP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		     NP                     DP           P°          DP </a:t>
            </a:r>
          </a:p>
          <a:p>
            <a:pPr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		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5            2      !      5</a:t>
            </a:r>
          </a:p>
          <a:p>
            <a:pPr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		Artikel	             D°       NP</a:t>
            </a:r>
            <a:r>
              <a:rPr lang="en-US" altLang="en-US" sz="2000" dirty="0">
                <a:cs typeface="Arial" panose="020B0604020202020204" pitchFamily="34" charset="0"/>
                <a:sym typeface="WP IconicSymbolsA" panose="05010101010101010101" pitchFamily="2" charset="2"/>
              </a:rPr>
              <a:t>    </a:t>
            </a:r>
            <a:r>
              <a:rPr lang="en-US" altLang="en-US" sz="2000" dirty="0" err="1">
                <a:cs typeface="Arial" panose="020B0604020202020204" pitchFamily="34" charset="0"/>
                <a:sym typeface="WP IconicSymbolsA" panose="05010101010101010101" pitchFamily="2" charset="2"/>
              </a:rPr>
              <a:t>über</a:t>
            </a:r>
            <a:r>
              <a:rPr lang="en-US" altLang="en-US" sz="2000" dirty="0">
                <a:cs typeface="Arial" panose="020B0604020202020204" pitchFamily="34" charset="0"/>
                <a:sym typeface="WP IconicSymbolsA" panose="05010101010101010101" pitchFamily="2" charset="2"/>
              </a:rPr>
              <a:t>  Napoleon</a:t>
            </a:r>
          </a:p>
          <a:p>
            <a:pPr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en-US" altLang="en-US" sz="2000" dirty="0">
                <a:cs typeface="Arial" panose="020B0604020202020204" pitchFamily="34" charset="0"/>
                <a:sym typeface="WP IconicSymbolsA" panose="05010101010101010101" pitchFamily="2" charset="2"/>
              </a:rPr>
              <a:t>			             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!    5</a:t>
            </a:r>
          </a:p>
          <a:p>
            <a:pPr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cs typeface="Arial" panose="020B0604020202020204" pitchFamily="34" charset="0"/>
                <a:sym typeface="WP IconicSymbolsA" panose="05010101010101010101" pitchFamily="2" charset="2"/>
              </a:rPr>
              <a:t>		                      </a:t>
            </a:r>
            <a:r>
              <a:rPr lang="de-DE" altLang="en-US" sz="2000" dirty="0">
                <a:sym typeface="WP IconicSymbolsA" panose="05010101010101010101" pitchFamily="2" charset="2"/>
              </a:rPr>
              <a:t>des   Freundes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9617012">
            <a:off x="1456361" y="5526236"/>
            <a:ext cx="137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b="1" i="1" dirty="0">
                <a:solidFill>
                  <a:srgbClr val="FF000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Adjunkt </a:t>
            </a:r>
            <a:r>
              <a:rPr lang="de-DE" altLang="en-US" i="1" dirty="0">
                <a:solidFill>
                  <a:prstClr val="black"/>
                </a:solidFill>
                <a:latin typeface="Arial" panose="020B0604020202020204" pitchFamily="34" charset="0"/>
                <a:sym typeface="WP IconicSymbolsA" panose="05010101010101010101" pitchFamily="2" charset="2"/>
              </a:rPr>
              <a:t></a:t>
            </a:r>
            <a:r>
              <a:rPr lang="de-DE" altLang="en-US" dirty="0">
                <a:solidFill>
                  <a:prstClr val="black"/>
                </a:solidFill>
                <a:latin typeface="Arial" panose="020B0604020202020204" pitchFamily="34" charset="0"/>
                <a:sym typeface="WP IconicSymbolsA" panose="05010101010101010101" pitchFamily="2" charset="2"/>
              </a:rPr>
              <a:t>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588959" y="4507468"/>
            <a:ext cx="137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b="1" i="1" dirty="0">
                <a:solidFill>
                  <a:srgbClr val="FF000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Adjunkt </a:t>
            </a:r>
            <a:r>
              <a:rPr lang="de-DE" altLang="en-US" i="1" dirty="0">
                <a:solidFill>
                  <a:prstClr val="black"/>
                </a:solidFill>
                <a:latin typeface="Arial" panose="020B0604020202020204" pitchFamily="34" charset="0"/>
                <a:sym typeface="WP IconicSymbolsA" panose="05010101010101010101" pitchFamily="2" charset="2"/>
              </a:rPr>
              <a:t></a:t>
            </a:r>
            <a:r>
              <a:rPr lang="de-DE" altLang="en-US" dirty="0">
                <a:solidFill>
                  <a:prstClr val="black"/>
                </a:solidFill>
                <a:latin typeface="Arial" panose="020B0604020202020204" pitchFamily="34" charset="0"/>
                <a:sym typeface="WP IconicSymbolsA" panose="05010101010101010101" pitchFamily="2" charset="2"/>
              </a:rPr>
              <a:t> 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010400" y="3124200"/>
            <a:ext cx="137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 </a:t>
            </a:r>
            <a:r>
              <a:rPr lang="de-DE" altLang="en-US" b="1" i="1">
                <a:solidFill>
                  <a:srgbClr val="FF000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Adjunkt</a:t>
            </a:r>
            <a:endParaRPr lang="en-US" sz="240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-685800" y="914400"/>
            <a:ext cx="4953000" cy="2546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 typeface="Wingdings" panose="05000000000000000000" pitchFamily="2" charset="2"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Calibri" panose="020F0502020204030204" pitchFamily="34" charset="0"/>
              <a:buChar char="●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Courier New" panose="02070309020205020404" pitchFamily="49" charset="0"/>
              <a:buChar char="o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Wingdings" panose="05000000000000000000" pitchFamily="2" charset="2"/>
              <a:buChar char="§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3000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	                </a:t>
            </a:r>
            <a:r>
              <a:rPr lang="de-DE" altLang="en-US" sz="2000" dirty="0">
                <a:sym typeface="WP IconicSymbolsA" panose="05010101010101010101" pitchFamily="2" charset="2"/>
              </a:rPr>
              <a:t>DP			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 </a:t>
            </a: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	         3</a:t>
            </a:r>
            <a:endParaRPr lang="en-US" altLang="en-US" sz="20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     		 D°                  NP</a:t>
            </a: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	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  </a:t>
            </a:r>
            <a:r>
              <a:rPr lang="de-DE" altLang="en-US" sz="2000" dirty="0">
                <a:sym typeface="WP IconicSymbolsA" panose="05010101010101010101" pitchFamily="2" charset="2"/>
              </a:rPr>
              <a:t> 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   g              tp </a:t>
            </a: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	    jedes        AP                       </a:t>
            </a:r>
            <a:r>
              <a:rPr lang="de-DE" altLang="en-US" sz="2000" dirty="0">
                <a:solidFill>
                  <a:srgbClr val="00B050"/>
                </a:solidFill>
                <a:sym typeface="WP IconicSymbolsA" panose="05010101010101010101" pitchFamily="2" charset="2"/>
              </a:rPr>
              <a:t>NP</a:t>
            </a:r>
            <a:r>
              <a:rPr lang="de-DE" altLang="en-US" sz="2000" dirty="0">
                <a:sym typeface="WP IconicSymbolsA" panose="05010101010101010101" pitchFamily="2" charset="2"/>
              </a:rPr>
              <a:t>             </a:t>
            </a:r>
          </a:p>
          <a:p>
            <a:pPr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         		           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5              5</a:t>
            </a:r>
          </a:p>
          <a:p>
            <a:pPr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		             gute                     Buch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124200" y="914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Attribute werden als </a:t>
            </a:r>
            <a:r>
              <a:rPr lang="en-US" sz="2400">
                <a:solidFill>
                  <a:srgbClr val="FF0000"/>
                </a:solidFill>
              </a:rPr>
              <a:t>Adjunkte</a:t>
            </a:r>
            <a:r>
              <a:rPr lang="en-US" sz="2400"/>
              <a:t> analysiert.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Das Attribut wird an </a:t>
            </a:r>
            <a:r>
              <a:rPr lang="en-US" sz="2400">
                <a:solidFill>
                  <a:srgbClr val="00B050"/>
                </a:solidFill>
              </a:rPr>
              <a:t>NP </a:t>
            </a:r>
            <a:r>
              <a:rPr lang="en-US" sz="2400"/>
              <a:t>adjungiert.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2133600"/>
            <a:ext cx="137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en-US" i="1" dirty="0">
                <a:latin typeface="Arial" panose="020B0604020202020204" pitchFamily="34" charset="0"/>
                <a:sym typeface="WP IconicSymbolsA" panose="05010101010101010101" pitchFamily="2" charset="2"/>
              </a:rPr>
              <a:t> </a:t>
            </a:r>
            <a:r>
              <a:rPr lang="de-DE" altLang="en-US" b="1" i="1" dirty="0">
                <a:solidFill>
                  <a:srgbClr val="FF000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Adjunkt</a:t>
            </a:r>
            <a:endParaRPr lang="en-US" sz="2400" dirty="0"/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3088301" y="1981200"/>
            <a:ext cx="3845899" cy="258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  <a:spcBef>
                <a:spcPts val="120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		 	 </a:t>
            </a:r>
            <a:r>
              <a:rPr lang="de-DE" altLang="en-US" sz="2000" dirty="0">
                <a:sym typeface="WP IconicSymbolsA" panose="05010101010101010101" pitchFamily="2" charset="2"/>
              </a:rPr>
              <a:t>DP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 </a:t>
            </a:r>
          </a:p>
          <a:p>
            <a:pPr>
              <a:lnSpc>
                <a:spcPts val="2200"/>
              </a:lnSpc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	            3</a:t>
            </a:r>
            <a:endParaRPr lang="en-US" altLang="en-US" sz="2000" dirty="0"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     		   D°                    NP</a:t>
            </a:r>
            <a:endParaRPr lang="de-DE" altLang="en-US" sz="2000" baseline="-25000" dirty="0">
              <a:sym typeface="WP IconicSymbolsA" panose="05010101010101010101" pitchFamily="2" charset="2"/>
            </a:endParaRPr>
          </a:p>
          <a:p>
            <a:pPr>
              <a:lnSpc>
                <a:spcPts val="2200"/>
              </a:lnSpc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	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</a:t>
            </a:r>
            <a:r>
              <a:rPr lang="de-DE" altLang="en-US" sz="2000" dirty="0">
                <a:sym typeface="WP IconicSymbolsA" panose="05010101010101010101" pitchFamily="2" charset="2"/>
              </a:rPr>
              <a:t> 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      g              3 </a:t>
            </a:r>
          </a:p>
          <a:p>
            <a:pPr>
              <a:lnSpc>
                <a:spcPts val="2200"/>
              </a:lnSpc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	      ein        </a:t>
            </a:r>
            <a:r>
              <a:rPr lang="de-DE" altLang="en-US" sz="2000" dirty="0">
                <a:solidFill>
                  <a:srgbClr val="00B050"/>
                </a:solidFill>
                <a:sym typeface="WP IconicSymbolsA" panose="05010101010101010101" pitchFamily="2" charset="2"/>
              </a:rPr>
              <a:t>NP</a:t>
            </a:r>
            <a:r>
              <a:rPr lang="de-DE" altLang="en-US" sz="2000" dirty="0">
                <a:sym typeface="WP IconicSymbolsA" panose="05010101010101010101" pitchFamily="2" charset="2"/>
              </a:rPr>
              <a:t>                                </a:t>
            </a: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         		         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5         </a:t>
            </a: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		         Soldat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3124200" y="3124200"/>
            <a:ext cx="6220193" cy="3581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00"/>
              </a:lnSpc>
              <a:spcBef>
                <a:spcPts val="120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				          CP             </a:t>
            </a: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         		         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        	  3</a:t>
            </a: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		        		</a:t>
            </a:r>
            <a:r>
              <a:rPr lang="en-US" altLang="en-US" sz="2000" dirty="0">
                <a:solidFill>
                  <a:srgbClr val="DAA600"/>
                </a:solidFill>
                <a:cs typeface="Arial" panose="020B0604020202020204" pitchFamily="34" charset="0"/>
                <a:sym typeface="WP IconicSymbolsA" panose="05010101010101010101" pitchFamily="2" charset="2"/>
              </a:rPr>
              <a:t>den</a:t>
            </a:r>
            <a:r>
              <a:rPr lang="en-US" altLang="en-US" sz="2000" baseline="-25000" dirty="0">
                <a:solidFill>
                  <a:srgbClr val="DAA600"/>
                </a:solidFill>
                <a:cs typeface="Arial" panose="020B0604020202020204" pitchFamily="34" charset="0"/>
                <a:sym typeface="WP IconicSymbolsA" panose="05010101010101010101" pitchFamily="2" charset="2"/>
              </a:rPr>
              <a:t>1</a:t>
            </a:r>
            <a:r>
              <a:rPr lang="de-DE" altLang="en-US" sz="2000" dirty="0">
                <a:sym typeface="WP IconicSymbolsA" panose="05010101010101010101" pitchFamily="2" charset="2"/>
              </a:rPr>
              <a:t>             TP</a:t>
            </a: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sym typeface="WP IconicSymbolsA" panose="05010101010101010101" pitchFamily="2" charset="2"/>
              </a:rPr>
              <a:t>          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</a:t>
            </a:r>
            <a:r>
              <a:rPr lang="de-DE" altLang="en-US" sz="2000" dirty="0">
                <a:sym typeface="WP IconicSymbolsA" panose="05010101010101010101" pitchFamily="2" charset="2"/>
              </a:rPr>
              <a:t>  	     	                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</a:t>
            </a:r>
            <a:r>
              <a:rPr lang="de-DE" altLang="en-US" sz="2000" dirty="0">
                <a:sym typeface="WP IconicSymbolsA" panose="05010101010101010101" pitchFamily="2" charset="2"/>
              </a:rPr>
              <a:t>      </a:t>
            </a: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   ei </a:t>
            </a:r>
            <a:endParaRPr lang="en-US" altLang="en-US" sz="2000" dirty="0"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en-US" altLang="en-US" sz="2000" dirty="0">
                <a:cs typeface="Arial" panose="020B0604020202020204" pitchFamily="34" charset="0"/>
                <a:sym typeface="WP IconicSymbolsA" panose="05010101010101010101" pitchFamily="2" charset="2"/>
              </a:rPr>
              <a:t>			 	           DP</a:t>
            </a:r>
            <a:r>
              <a:rPr lang="en-US" altLang="en-US" sz="2000" baseline="-25000" dirty="0">
                <a:cs typeface="Arial" panose="020B0604020202020204" pitchFamily="34" charset="0"/>
                <a:sym typeface="WP IconicSymbolsA" panose="05010101010101010101" pitchFamily="2" charset="2"/>
              </a:rPr>
              <a:t> </a:t>
            </a:r>
            <a:r>
              <a:rPr lang="en-US" altLang="en-US" sz="2000" dirty="0">
                <a:cs typeface="Arial" panose="020B0604020202020204" pitchFamily="34" charset="0"/>
                <a:sym typeface="WP IconicSymbolsA" panose="05010101010101010101" pitchFamily="2" charset="2"/>
              </a:rPr>
              <a:t>	       T’</a:t>
            </a: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				   6       3</a:t>
            </a: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en-US" altLang="en-US" sz="2000" dirty="0">
                <a:cs typeface="Arial" panose="020B0604020202020204" pitchFamily="34" charset="0"/>
                <a:sym typeface="WP IconicSymbolsA" panose="05010101010101010101" pitchFamily="2" charset="2"/>
              </a:rPr>
              <a:t>				der </a:t>
            </a:r>
            <a:r>
              <a:rPr lang="en-US" altLang="en-US" sz="2000" dirty="0" err="1">
                <a:cs typeface="Arial" panose="020B0604020202020204" pitchFamily="34" charset="0"/>
                <a:sym typeface="WP IconicSymbolsA" panose="05010101010101010101" pitchFamily="2" charset="2"/>
              </a:rPr>
              <a:t>Präsident</a:t>
            </a:r>
            <a:r>
              <a:rPr lang="en-US" altLang="en-US" sz="2000" dirty="0">
                <a:cs typeface="Arial" panose="020B0604020202020204" pitchFamily="34" charset="0"/>
                <a:sym typeface="WP IconicSymbolsA" panose="05010101010101010101" pitchFamily="2" charset="2"/>
              </a:rPr>
              <a:t>     VP	  T°</a:t>
            </a: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				                       2</a:t>
            </a:r>
            <a:endParaRPr lang="en-US" altLang="en-US" sz="2000" dirty="0"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en-US" altLang="en-US" sz="2000" dirty="0">
                <a:cs typeface="Arial" panose="020B0604020202020204" pitchFamily="34" charset="0"/>
              </a:rPr>
              <a:t>				          	         </a:t>
            </a:r>
            <a:r>
              <a:rPr lang="en-US" altLang="en-US" sz="2000" dirty="0">
                <a:solidFill>
                  <a:srgbClr val="DAA600"/>
                </a:solidFill>
                <a:cs typeface="Arial" panose="020B0604020202020204" pitchFamily="34" charset="0"/>
              </a:rPr>
              <a:t>t</a:t>
            </a:r>
            <a:r>
              <a:rPr lang="en-US" altLang="en-US" sz="2000" baseline="-25000" dirty="0">
                <a:solidFill>
                  <a:srgbClr val="DAA600"/>
                </a:solidFill>
                <a:cs typeface="Arial" panose="020B0604020202020204" pitchFamily="34" charset="0"/>
              </a:rPr>
              <a:t>1</a:t>
            </a:r>
            <a:r>
              <a:rPr lang="en-US" altLang="en-US" sz="2000" dirty="0">
                <a:cs typeface="Arial" panose="020B0604020202020204" pitchFamily="34" charset="0"/>
              </a:rPr>
              <a:t> 	      V°</a:t>
            </a: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sym typeface="WP IconicSymbolsA" panose="05010101010101010101" pitchFamily="2" charset="2"/>
              </a:rPr>
              <a:t> 			            	     	      	     !</a:t>
            </a: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 dirty="0">
                <a:latin typeface="ArborWin" panose="00000400000000000000" pitchFamily="2" charset="0"/>
                <a:cs typeface="Arial" panose="020B0604020202020204" pitchFamily="34" charset="0"/>
                <a:sym typeface="WP IconicSymbolsA" panose="05010101010101010101" pitchFamily="2" charset="2"/>
              </a:rPr>
              <a:t>				</a:t>
            </a:r>
            <a:r>
              <a:rPr lang="de-DE" altLang="en-US" sz="2000" dirty="0">
                <a:sym typeface="WP IconicSymbolsA" panose="05010101010101010101" pitchFamily="2" charset="2"/>
              </a:rPr>
              <a:t>      		  einlud</a:t>
            </a:r>
            <a:r>
              <a:rPr lang="de-DE" altLang="en-US" sz="2000" dirty="0">
                <a:latin typeface="ArborWin" panose="00000400000000000000" pitchFamily="2" charset="0"/>
                <a:cs typeface="Arial" panose="020B0604020202020204" pitchFamily="34" charset="0"/>
                <a:sym typeface="WP IconicSymbolsA" panose="05010101010101010101" pitchFamily="2" charset="2"/>
              </a:rPr>
              <a:t>	</a:t>
            </a:r>
            <a:endParaRPr lang="en-US" altLang="en-US" sz="2000" dirty="0"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endParaRPr lang="en-US" altLang="en-US" sz="2000" dirty="0">
              <a:cs typeface="Arial" panose="020B0604020202020204" pitchFamily="34" charset="0"/>
            </a:endParaRPr>
          </a:p>
          <a:p>
            <a:pPr>
              <a:lnSpc>
                <a:spcPts val="2200"/>
              </a:lnSpc>
              <a:spcBef>
                <a:spcPct val="0"/>
              </a:spcBef>
              <a:tabLst>
                <a:tab pos="744538" algn="l"/>
                <a:tab pos="1084263" algn="l"/>
              </a:tabLst>
            </a:pPr>
            <a:endParaRPr lang="en-US" altLang="en-US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530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0" dur="1" fill="hold">
                                          <p:endSync delay="0"/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3" dur="1" fill="hold">
                                          <p:endSync delay="0"/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43" dur="1" fill="hold">
                                          <p:endSync delay="0"/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46" dur="1" fill="hold">
                                          <p:endSync delay="0"/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96" dur="1" fill="hold">
                                          <p:endSync delay="0"/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99" dur="1" fill="hold">
                                          <p:endSync delay="0"/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5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5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5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5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25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25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"/>
                            </p:stCondLst>
                            <p:childTnLst>
                              <p:par>
                                <p:cTn id="1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25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25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5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25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250"/>
                            </p:stCondLst>
                            <p:childTnLst>
                              <p:par>
                                <p:cTn id="1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25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25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750"/>
                            </p:stCondLst>
                            <p:childTnLst>
                              <p:par>
                                <p:cTn id="1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25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000"/>
                            </p:stCondLst>
                            <p:childTnLst>
                              <p:par>
                                <p:cTn id="1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25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250"/>
                            </p:stCondLst>
                            <p:childTnLst>
                              <p:par>
                                <p:cTn id="1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25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500"/>
                            </p:stCondLst>
                            <p:childTnLst>
                              <p:par>
                                <p:cTn id="1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endSync delay="0"/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25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/>
      <p:bldP spid="10" grpId="0"/>
      <p:bldP spid="11" grpId="0"/>
      <p:bldP spid="12" grpId="0" uiExpand="1" build="p"/>
      <p:bldP spid="13" grpId="0"/>
      <p:bldP spid="14" grpId="0"/>
      <p:bldP spid="15" grpId="0" uiExpand="1" build="p"/>
      <p:bldP spid="1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/>
              <a:t>II. Grammatische Funktion: Adverbien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610600" cy="5369859"/>
          </a:xfrm>
        </p:spPr>
        <p:txBody>
          <a:bodyPr/>
          <a:lstStyle/>
          <a:p>
            <a:r>
              <a:rPr lang="de-DE" b="1"/>
              <a:t>Adverb</a:t>
            </a:r>
            <a:r>
              <a:rPr lang="de-DE" b="1" i="1"/>
              <a:t> </a:t>
            </a:r>
            <a:r>
              <a:rPr lang="de-DE" i="1"/>
              <a:t>=</a:t>
            </a:r>
            <a:r>
              <a:rPr lang="de-DE" baseline="-25000"/>
              <a:t>Def</a:t>
            </a:r>
            <a:r>
              <a:rPr lang="de-DE" i="1"/>
              <a:t> </a:t>
            </a:r>
            <a:r>
              <a:rPr lang="de-DE"/>
              <a:t>Konstituente, die eine VP modifiziert</a:t>
            </a:r>
            <a:endParaRPr lang="en-US"/>
          </a:p>
          <a:p>
            <a:pPr>
              <a:spcBef>
                <a:spcPts val="1800"/>
              </a:spcBef>
            </a:pPr>
            <a:r>
              <a:rPr lang="en-US" sz="2200"/>
              <a:t>(1)	</a:t>
            </a:r>
            <a:r>
              <a:rPr lang="de-DE" sz="2200" i="1"/>
              <a:t>Temporaladverbien/temporale Rahmenadverbien</a:t>
            </a:r>
            <a:endParaRPr lang="de-DE" sz="2200"/>
          </a:p>
          <a:p>
            <a:r>
              <a:rPr lang="de-DE" sz="2200"/>
              <a:t>	gestern, um drei Uhr, am Nachmittag, vor dem Kurs, in einem Jahr, ...</a:t>
            </a:r>
          </a:p>
          <a:p>
            <a:pPr>
              <a:spcBef>
                <a:spcPts val="1200"/>
              </a:spcBef>
            </a:pPr>
            <a:r>
              <a:rPr lang="en-US" sz="2200"/>
              <a:t>(2)	</a:t>
            </a:r>
            <a:r>
              <a:rPr lang="de-DE" sz="2200" i="1"/>
              <a:t>Lokaladverbien</a:t>
            </a:r>
            <a:endParaRPr lang="de-DE" sz="2200"/>
          </a:p>
          <a:p>
            <a:r>
              <a:rPr lang="de-DE" sz="2200"/>
              <a:t>	auf dem Tisch, in Wien, neben Peter, links von Maria, drinnen, ...</a:t>
            </a:r>
          </a:p>
          <a:p>
            <a:pPr>
              <a:spcBef>
                <a:spcPts val="1200"/>
              </a:spcBef>
            </a:pPr>
            <a:r>
              <a:rPr lang="en-US" sz="2200"/>
              <a:t>(3)	</a:t>
            </a:r>
            <a:r>
              <a:rPr lang="de-DE" sz="2200" i="1"/>
              <a:t>Modaladverbien</a:t>
            </a:r>
            <a:endParaRPr lang="de-DE" sz="2200"/>
          </a:p>
          <a:p>
            <a:r>
              <a:rPr lang="de-DE" sz="2200"/>
              <a:t>	langsam, schnell, aufmerksam, schlampig, gut, vorsichtig, ...</a:t>
            </a:r>
          </a:p>
          <a:p>
            <a:pPr>
              <a:spcBef>
                <a:spcPts val="1200"/>
              </a:spcBef>
            </a:pPr>
            <a:r>
              <a:rPr lang="en-US" sz="2200"/>
              <a:t>(4)	S</a:t>
            </a:r>
            <a:r>
              <a:rPr lang="de-DE" sz="2200" i="1"/>
              <a:t>atzadverbien </a:t>
            </a:r>
            <a:endParaRPr lang="de-DE" sz="2200"/>
          </a:p>
          <a:p>
            <a:r>
              <a:rPr lang="de-DE" sz="2200"/>
              <a:t>	glücklicherweise, offensichtlich, hoffentlich, vielleicht, 	möglicherweise, ...</a:t>
            </a:r>
          </a:p>
          <a:p>
            <a:pPr>
              <a:spcBef>
                <a:spcPts val="1200"/>
              </a:spcBef>
            </a:pPr>
            <a:r>
              <a:rPr lang="en-US" sz="2200"/>
              <a:t>(5)	</a:t>
            </a:r>
            <a:r>
              <a:rPr lang="de-DE" sz="2200" i="1"/>
              <a:t>Aspektuelle Adverbien</a:t>
            </a:r>
            <a:endParaRPr lang="de-DE" sz="2200"/>
          </a:p>
          <a:p>
            <a:r>
              <a:rPr lang="de-DE" sz="2200"/>
              <a:t>	schon, noch, nicht mehr, bereits, immer, zweimal, halb, vollständig, ...</a:t>
            </a:r>
          </a:p>
          <a:p>
            <a:pPr>
              <a:spcBef>
                <a:spcPts val="1200"/>
              </a:spcBef>
            </a:pPr>
            <a:endParaRPr lang="de-DE" sz="22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4923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304800"/>
            <a:ext cx="8229600" cy="609600"/>
          </a:xfrm>
        </p:spPr>
        <p:txBody>
          <a:bodyPr/>
          <a:lstStyle/>
          <a:p>
            <a:r>
              <a:rPr lang="de-DE"/>
              <a:t>III. Der Semantische Wert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30941"/>
            <a:ext cx="8418755" cy="5369859"/>
          </a:xfrm>
        </p:spPr>
        <p:txBody>
          <a:bodyPr/>
          <a:lstStyle/>
          <a:p>
            <a:r>
              <a:rPr lang="de-DE" sz="2400"/>
              <a:t>In der Semantik unterscheidet man drei Typen von Ausdrücken</a:t>
            </a:r>
          </a:p>
          <a:p>
            <a:endParaRPr lang="de-DE" sz="240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sz="2400"/>
              <a:t>	</a:t>
            </a:r>
            <a:r>
              <a:rPr lang="de-DE" sz="2400" b="1"/>
              <a:t>Prädikate </a:t>
            </a:r>
            <a:endParaRPr lang="de-DE" sz="2400"/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de-DE" sz="2400"/>
              <a:t>	</a:t>
            </a:r>
            <a:r>
              <a:rPr lang="de-DE" sz="2400" b="1"/>
              <a:t>Argumente </a:t>
            </a:r>
            <a:r>
              <a:rPr lang="de-DE" sz="2400"/>
              <a:t>eines Prädikats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de-DE" sz="2400"/>
              <a:t>	</a:t>
            </a:r>
            <a:r>
              <a:rPr lang="de-DE" sz="2400" b="1"/>
              <a:t>Modifikatoren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sz="2400" b="1" i="1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sz="2400" b="1" i="1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b="1" i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7" name="Rounded Rectangle 6"/>
          <p:cNvSpPr/>
          <p:nvPr/>
        </p:nvSpPr>
        <p:spPr>
          <a:xfrm>
            <a:off x="760774" y="4953000"/>
            <a:ext cx="7697426" cy="1332043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r>
              <a:rPr lang="de-DE" sz="2400" b="1" dirty="0">
                <a:solidFill>
                  <a:schemeClr val="tx1"/>
                </a:solidFill>
              </a:rPr>
              <a:t>Prädikat</a:t>
            </a:r>
            <a:r>
              <a:rPr lang="de-DE" sz="2400" i="1" dirty="0">
                <a:solidFill>
                  <a:schemeClr val="tx1"/>
                </a:solidFill>
              </a:rPr>
              <a:t> </a:t>
            </a:r>
            <a:r>
              <a:rPr lang="de-DE" sz="2400" dirty="0">
                <a:solidFill>
                  <a:schemeClr val="tx1"/>
                </a:solidFill>
              </a:rPr>
              <a:t>=</a:t>
            </a:r>
            <a:r>
              <a:rPr lang="de-DE" sz="2400" baseline="-25000" dirty="0">
                <a:solidFill>
                  <a:schemeClr val="tx1"/>
                </a:solidFill>
              </a:rPr>
              <a:t>Def  </a:t>
            </a:r>
            <a:r>
              <a:rPr lang="de-DE" sz="2400" dirty="0">
                <a:solidFill>
                  <a:schemeClr val="tx1"/>
                </a:solidFill>
              </a:rPr>
              <a:t>sprachlicher Ausdruck, dessen Bedeutung zusammen mit einem oder mehreren Argumenten eine Satzbedeutung erzeugt.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95800" y="1295400"/>
            <a:ext cx="4572000" cy="344709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 indent="457200">
              <a:buNone/>
            </a:pPr>
            <a:endParaRPr lang="de-DE"/>
          </a:p>
          <a:p>
            <a:pPr marL="0" lvl="1" indent="0">
              <a:buNone/>
            </a:pPr>
            <a:r>
              <a:rPr lang="de-DE" sz="2000" i="1"/>
              <a:t>NB</a:t>
            </a:r>
            <a:r>
              <a:rPr lang="de-DE" sz="2000" b="1" i="1"/>
              <a:t>: </a:t>
            </a:r>
            <a:r>
              <a:rPr lang="de-DE" sz="2000"/>
              <a:t>In der Semantik wird der Prädikatsbegriff als eine </a:t>
            </a:r>
            <a:r>
              <a:rPr lang="de-DE" sz="2000" b="1" i="1"/>
              <a:t>Funktion </a:t>
            </a:r>
            <a:r>
              <a:rPr lang="de-DE" sz="2000"/>
              <a:t>(</a:t>
            </a:r>
            <a:r>
              <a:rPr lang="el-GR" sz="2000"/>
              <a:t>μαθηματική συνάρτηση</a:t>
            </a:r>
            <a:r>
              <a:rPr lang="en-US" sz="2000"/>
              <a:t>) </a:t>
            </a:r>
            <a:r>
              <a:rPr lang="de-DE" sz="2000"/>
              <a:t>aufgefasst. Nach dieser Interpretation sind auch Modifikatoren Prädikate. Es gibt dann eigentlich nur </a:t>
            </a:r>
            <a:r>
              <a:rPr lang="de-DE" sz="2000" b="1" i="1"/>
              <a:t>zwei</a:t>
            </a:r>
            <a:r>
              <a:rPr lang="de-DE" sz="2000"/>
              <a:t> semantische Kategorien: Argumente und Prädikate. In diesem Kurs verwenden wir die einfachere, strukturelle Definition von Modifikatoren.</a:t>
            </a:r>
          </a:p>
        </p:txBody>
      </p:sp>
    </p:spTree>
    <p:extLst>
      <p:ext uri="{BB962C8B-B14F-4D97-AF65-F5344CB8AC3E}">
        <p14:creationId xmlns:p14="http://schemas.microsoft.com/office/powerpoint/2010/main" val="1052785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304800"/>
            <a:ext cx="8229600" cy="609600"/>
          </a:xfrm>
        </p:spPr>
        <p:txBody>
          <a:bodyPr/>
          <a:lstStyle/>
          <a:p>
            <a:r>
              <a:rPr lang="de-DE"/>
              <a:t>Was sind Prädikate?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245" y="878541"/>
            <a:ext cx="8418755" cy="536985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342900" algn="l"/>
                <a:tab pos="800100" algn="l"/>
                <a:tab pos="4057650" algn="l"/>
              </a:tabLst>
            </a:pPr>
            <a:endParaRPr lang="de-DE" sz="2400" b="1" i="1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342900" algn="l"/>
                <a:tab pos="800100" algn="l"/>
                <a:tab pos="4057650" algn="l"/>
              </a:tabLst>
            </a:pPr>
            <a:endParaRPr lang="de-DE" sz="2400" b="1" i="1" dirty="0"/>
          </a:p>
          <a:p>
            <a:pPr>
              <a:tabLst>
                <a:tab pos="342900" algn="l"/>
                <a:tab pos="800100" algn="l"/>
                <a:tab pos="4057650" algn="l"/>
              </a:tabLst>
            </a:pPr>
            <a:endParaRPr lang="de-DE" sz="2400" b="1" i="1" dirty="0"/>
          </a:p>
          <a:p>
            <a:pPr>
              <a:tabLst>
                <a:tab pos="342900" algn="l"/>
                <a:tab pos="800100" algn="l"/>
                <a:tab pos="4057650" algn="l"/>
              </a:tabLst>
            </a:pPr>
            <a:endParaRPr lang="de-DE" i="1" dirty="0"/>
          </a:p>
          <a:p>
            <a:pPr>
              <a:tabLst>
                <a:tab pos="342900" algn="l"/>
                <a:tab pos="800100" algn="l"/>
                <a:tab pos="4057650" algn="l"/>
              </a:tabLst>
            </a:pPr>
            <a:endParaRPr lang="de-DE" i="1" dirty="0"/>
          </a:p>
          <a:p>
            <a:pPr>
              <a:tabLst>
                <a:tab pos="342900" algn="l"/>
                <a:tab pos="800100" algn="l"/>
                <a:tab pos="4057650" algn="l"/>
              </a:tabLst>
            </a:pPr>
            <a:r>
              <a:rPr lang="de-DE" i="1" dirty="0"/>
              <a:t>Beispiele:</a:t>
            </a:r>
            <a:endParaRPr lang="de-DE" sz="2400" i="1" dirty="0"/>
          </a:p>
          <a:p>
            <a:pPr>
              <a:spcBef>
                <a:spcPts val="1200"/>
              </a:spcBef>
              <a:tabLst>
                <a:tab pos="342900" algn="l"/>
                <a:tab pos="800100" algn="l"/>
                <a:tab pos="4057650" algn="l"/>
              </a:tabLst>
            </a:pPr>
            <a:r>
              <a:rPr lang="de-DE" sz="2400" dirty="0"/>
              <a:t>(1)		</a:t>
            </a:r>
            <a:r>
              <a:rPr lang="de-DE" sz="2400" dirty="0">
                <a:solidFill>
                  <a:srgbClr val="FF0000"/>
                </a:solidFill>
              </a:rPr>
              <a:t>Die Kinder</a:t>
            </a:r>
            <a:r>
              <a:rPr lang="de-DE" sz="2400" dirty="0"/>
              <a:t> + schlafen	</a:t>
            </a:r>
            <a:r>
              <a:rPr lang="de-DE" sz="2400" dirty="0">
                <a:sym typeface="WP IconicSymbolsA" panose="05010101010101010101" pitchFamily="2" charset="2"/>
              </a:rPr>
              <a:t>  	</a:t>
            </a:r>
            <a:r>
              <a:rPr lang="de-DE" dirty="0"/>
              <a:t>Die Kinder schlafen </a:t>
            </a:r>
          </a:p>
          <a:p>
            <a:pPr>
              <a:spcBef>
                <a:spcPts val="400"/>
              </a:spcBef>
              <a:tabLst>
                <a:tab pos="342900" algn="l"/>
                <a:tab pos="800100" algn="l"/>
                <a:tab pos="4057650" algn="l"/>
              </a:tabLst>
            </a:pPr>
            <a:r>
              <a:rPr lang="de-DE" dirty="0"/>
              <a:t>				= {s|die Kinder schlafen in s} </a:t>
            </a:r>
            <a:endParaRPr lang="de-DE" sz="2400" dirty="0"/>
          </a:p>
          <a:p>
            <a:pPr>
              <a:spcBef>
                <a:spcPts val="1600"/>
              </a:spcBef>
              <a:tabLst>
                <a:tab pos="342900" algn="l"/>
                <a:tab pos="800100" algn="l"/>
                <a:tab pos="4057650" algn="l"/>
              </a:tabLst>
            </a:pPr>
            <a:r>
              <a:rPr lang="de-DE" dirty="0"/>
              <a:t>(2)		</a:t>
            </a:r>
            <a:r>
              <a:rPr lang="de-DE" dirty="0">
                <a:solidFill>
                  <a:srgbClr val="FF0000"/>
                </a:solidFill>
              </a:rPr>
              <a:t>Peter</a:t>
            </a:r>
            <a:r>
              <a:rPr lang="de-DE" dirty="0"/>
              <a:t> + (ist) müde	</a:t>
            </a:r>
            <a:r>
              <a:rPr lang="de-DE" dirty="0">
                <a:sym typeface="WP IconicSymbolsA" panose="05010101010101010101" pitchFamily="2" charset="2"/>
              </a:rPr>
              <a:t>  	</a:t>
            </a:r>
            <a:r>
              <a:rPr lang="de-DE" dirty="0"/>
              <a:t>Peter ist müde </a:t>
            </a:r>
          </a:p>
          <a:p>
            <a:pPr>
              <a:spcBef>
                <a:spcPts val="400"/>
              </a:spcBef>
              <a:tabLst>
                <a:tab pos="342900" algn="l"/>
                <a:tab pos="800100" algn="l"/>
                <a:tab pos="4057650" algn="l"/>
              </a:tabLst>
            </a:pPr>
            <a:r>
              <a:rPr lang="de-DE" dirty="0"/>
              <a:t>				= {s|Peter ist müde in s} </a:t>
            </a:r>
          </a:p>
          <a:p>
            <a:pPr>
              <a:spcBef>
                <a:spcPts val="1600"/>
              </a:spcBef>
              <a:tabLst>
                <a:tab pos="342900" algn="l"/>
                <a:tab pos="800100" algn="l"/>
                <a:tab pos="4057650" algn="l"/>
              </a:tabLst>
            </a:pPr>
            <a:r>
              <a:rPr lang="de-DE" dirty="0"/>
              <a:t>(3)		</a:t>
            </a:r>
            <a:r>
              <a:rPr lang="de-DE" dirty="0">
                <a:solidFill>
                  <a:srgbClr val="FF0000"/>
                </a:solidFill>
              </a:rPr>
              <a:t>Wir</a:t>
            </a:r>
            <a:r>
              <a:rPr lang="de-DE" dirty="0"/>
              <a:t> + (sind) in Athen	</a:t>
            </a:r>
            <a:r>
              <a:rPr lang="de-DE" dirty="0">
                <a:sym typeface="WP IconicSymbolsA" panose="05010101010101010101" pitchFamily="2" charset="2"/>
              </a:rPr>
              <a:t>  	</a:t>
            </a:r>
            <a:r>
              <a:rPr lang="de-DE" dirty="0"/>
              <a:t>Wir sind in Athen </a:t>
            </a:r>
          </a:p>
          <a:p>
            <a:pPr>
              <a:spcBef>
                <a:spcPts val="400"/>
              </a:spcBef>
              <a:tabLst>
                <a:tab pos="342900" algn="l"/>
                <a:tab pos="800100" algn="l"/>
                <a:tab pos="4057650" algn="l"/>
              </a:tabLst>
            </a:pPr>
            <a:r>
              <a:rPr lang="de-DE" dirty="0"/>
              <a:t>				= {s|wir sind in s in Athen} </a:t>
            </a:r>
          </a:p>
          <a:p>
            <a:pPr marL="0" lvl="1" indent="0">
              <a:buNone/>
              <a:tabLst>
                <a:tab pos="342900" algn="l"/>
                <a:tab pos="800100" algn="l"/>
                <a:tab pos="4057650" algn="l"/>
              </a:tabLst>
            </a:pPr>
            <a:endParaRPr lang="de-DE" dirty="0"/>
          </a:p>
          <a:p>
            <a:pPr marL="0" lvl="1" indent="0">
              <a:buNone/>
              <a:tabLst>
                <a:tab pos="342900" algn="l"/>
                <a:tab pos="800100" algn="l"/>
                <a:tab pos="4057650" algn="l"/>
              </a:tabLst>
            </a:pPr>
            <a:endParaRPr lang="de-DE" dirty="0"/>
          </a:p>
          <a:p>
            <a:pPr marL="0" lvl="1" indent="0">
              <a:buNone/>
              <a:tabLst>
                <a:tab pos="342900" algn="l"/>
                <a:tab pos="800100" algn="l"/>
                <a:tab pos="4057650" algn="l"/>
              </a:tabLst>
            </a:pPr>
            <a:endParaRPr lang="de-DE" dirty="0"/>
          </a:p>
          <a:p>
            <a:pPr marL="0" lvl="1" indent="0">
              <a:buNone/>
              <a:tabLst>
                <a:tab pos="342900" algn="l"/>
                <a:tab pos="800100" algn="l"/>
                <a:tab pos="4057650" algn="l"/>
              </a:tabLst>
            </a:pPr>
            <a:endParaRPr lang="de-DE" dirty="0"/>
          </a:p>
          <a:p>
            <a:pPr marL="0" lvl="1" indent="0">
              <a:buNone/>
              <a:tabLst>
                <a:tab pos="342900" algn="l"/>
                <a:tab pos="800100" algn="l"/>
                <a:tab pos="4057650" algn="l"/>
              </a:tabLst>
            </a:pPr>
            <a:endParaRPr lang="de-DE" dirty="0"/>
          </a:p>
          <a:p>
            <a:pPr marL="0" lvl="1" indent="0">
              <a:buNone/>
              <a:tabLst>
                <a:tab pos="342900" algn="l"/>
                <a:tab pos="800100" algn="l"/>
                <a:tab pos="4057650" algn="l"/>
              </a:tabLst>
            </a:pPr>
            <a:r>
              <a:rPr lang="de-DE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7" name="Rounded Rectangle 6"/>
          <p:cNvSpPr/>
          <p:nvPr/>
        </p:nvSpPr>
        <p:spPr>
          <a:xfrm>
            <a:off x="838199" y="1145010"/>
            <a:ext cx="7839635" cy="1328023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de-DE" sz="2400" b="1" dirty="0">
                <a:solidFill>
                  <a:schemeClr val="tx1"/>
                </a:solidFill>
              </a:rPr>
              <a:t>Prädikat</a:t>
            </a:r>
            <a:r>
              <a:rPr lang="de-DE" sz="2400" i="1" dirty="0">
                <a:solidFill>
                  <a:schemeClr val="tx1"/>
                </a:solidFill>
              </a:rPr>
              <a:t> </a:t>
            </a:r>
            <a:r>
              <a:rPr lang="de-DE" sz="2400" dirty="0">
                <a:solidFill>
                  <a:schemeClr val="tx1"/>
                </a:solidFill>
              </a:rPr>
              <a:t>=</a:t>
            </a:r>
            <a:r>
              <a:rPr lang="de-DE" sz="2400" baseline="-25000" dirty="0">
                <a:solidFill>
                  <a:schemeClr val="tx1"/>
                </a:solidFill>
              </a:rPr>
              <a:t>Def  </a:t>
            </a:r>
            <a:r>
              <a:rPr lang="de-DE" sz="2400" dirty="0">
                <a:solidFill>
                  <a:schemeClr val="tx1"/>
                </a:solidFill>
              </a:rPr>
              <a:t>sprachlicher Ausdruck, dessen Bedeutung zusammen mit einem oder mehreren </a:t>
            </a:r>
            <a:r>
              <a:rPr lang="de-DE" sz="2400" dirty="0">
                <a:solidFill>
                  <a:srgbClr val="FF0000"/>
                </a:solidFill>
              </a:rPr>
              <a:t>Argumenten</a:t>
            </a:r>
            <a:r>
              <a:rPr lang="de-DE" sz="2400" dirty="0">
                <a:solidFill>
                  <a:schemeClr val="tx1"/>
                </a:solidFill>
              </a:rPr>
              <a:t> eine Satzbedeutung (Proposition, Menge von Situationen) ergibt.</a:t>
            </a:r>
          </a:p>
        </p:txBody>
      </p:sp>
    </p:spTree>
    <p:extLst>
      <p:ext uri="{BB962C8B-B14F-4D97-AF65-F5344CB8AC3E}">
        <p14:creationId xmlns:p14="http://schemas.microsoft.com/office/powerpoint/2010/main" val="32587324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152400"/>
            <a:ext cx="8229600" cy="609600"/>
          </a:xfrm>
        </p:spPr>
        <p:txBody>
          <a:bodyPr/>
          <a:lstStyle/>
          <a:p>
            <a:r>
              <a:rPr lang="de-DE"/>
              <a:t>Was sind Prädikate?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245" y="914400"/>
            <a:ext cx="8647355" cy="536985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b="1" dirty="0"/>
              <a:t>Prädikate und Argumente</a:t>
            </a:r>
            <a:r>
              <a:rPr lang="de-DE" dirty="0"/>
              <a:t>. Prädikate werden mit Argumenten kombiniert. Das Resultat ist eine </a:t>
            </a:r>
            <a:r>
              <a:rPr lang="de-DE" b="1" dirty="0"/>
              <a:t>Satzbedeutung</a:t>
            </a:r>
            <a:r>
              <a:rPr lang="de-DE" dirty="0"/>
              <a:t> (Proposition).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Schematisch kann dies so dargestellt werden: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dirty="0"/>
          </a:p>
          <a:p>
            <a:pPr marL="342900" lvl="1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de-DE" sz="2400" b="1" dirty="0"/>
              <a:t>Arität </a:t>
            </a:r>
            <a:r>
              <a:rPr lang="de-DE" sz="2000" dirty="0"/>
              <a:t>(Stelligkeit)</a:t>
            </a:r>
            <a:r>
              <a:rPr lang="de-DE" sz="2400" b="1" dirty="0"/>
              <a:t> von Prädikaten</a:t>
            </a:r>
            <a:r>
              <a:rPr lang="de-DE" sz="2400" dirty="0"/>
              <a:t>. Prädikate unterscheiden sich in der Anzahl der Argumente, die sie benötigen, um eine Satzbedeutung zu erzeugen.</a:t>
            </a:r>
          </a:p>
          <a:p>
            <a:pPr marL="742950" lvl="2" indent="-342900">
              <a:spcBef>
                <a:spcPts val="1200"/>
              </a:spcBef>
              <a:tabLst>
                <a:tab pos="342900" algn="l"/>
                <a:tab pos="5199063" algn="l"/>
              </a:tabLst>
            </a:pPr>
            <a:r>
              <a:rPr lang="de-DE" sz="2200" dirty="0"/>
              <a:t>Einstellige (</a:t>
            </a:r>
            <a:r>
              <a:rPr lang="de-DE" sz="2200" b="1" dirty="0"/>
              <a:t>intransitive</a:t>
            </a:r>
            <a:r>
              <a:rPr lang="de-DE" sz="2200" dirty="0"/>
              <a:t>) Prädikate	z.B. </a:t>
            </a:r>
            <a:r>
              <a:rPr lang="de-DE" sz="2200" i="1" dirty="0"/>
              <a:t>laufen, sterben, </a:t>
            </a:r>
          </a:p>
          <a:p>
            <a:pPr marL="742950" lvl="2" indent="-342900">
              <a:spcBef>
                <a:spcPts val="400"/>
              </a:spcBef>
              <a:tabLst>
                <a:tab pos="342900" algn="l"/>
                <a:tab pos="5199063" algn="l"/>
              </a:tabLst>
            </a:pPr>
            <a:r>
              <a:rPr lang="de-DE" sz="2200" dirty="0"/>
              <a:t>Zweistellige (</a:t>
            </a:r>
            <a:r>
              <a:rPr lang="de-DE" sz="2200" b="1" dirty="0"/>
              <a:t>transitive</a:t>
            </a:r>
            <a:r>
              <a:rPr lang="de-DE" sz="2200" dirty="0"/>
              <a:t>) Prädikate	z.B. </a:t>
            </a:r>
            <a:r>
              <a:rPr lang="de-DE" sz="2200" i="1" dirty="0"/>
              <a:t>kennen, sehen, mögen</a:t>
            </a:r>
          </a:p>
          <a:p>
            <a:pPr marL="742950" lvl="2" indent="-342900">
              <a:spcBef>
                <a:spcPts val="400"/>
              </a:spcBef>
              <a:tabLst>
                <a:tab pos="342900" algn="l"/>
                <a:tab pos="5199063" algn="l"/>
              </a:tabLst>
            </a:pPr>
            <a:r>
              <a:rPr lang="de-DE" sz="2200" dirty="0"/>
              <a:t>Dreistellige (</a:t>
            </a:r>
            <a:r>
              <a:rPr lang="de-DE" sz="2200" b="1" dirty="0"/>
              <a:t>ditransitive</a:t>
            </a:r>
            <a:r>
              <a:rPr lang="de-DE" sz="2200" dirty="0"/>
              <a:t>) Prädikate	z.B. zeigen, </a:t>
            </a:r>
            <a:r>
              <a:rPr lang="de-DE" sz="2200" i="1" dirty="0"/>
              <a:t>geben, stellen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pPr lvl="0">
              <a:spcBef>
                <a:spcPts val="1600"/>
              </a:spcBef>
            </a:pPr>
            <a:r>
              <a:rPr lang="de-DE" sz="2000" i="1" dirty="0">
                <a:solidFill>
                  <a:prstClr val="black"/>
                </a:solidFill>
              </a:rPr>
              <a:t>NB. </a:t>
            </a:r>
            <a:r>
              <a:rPr lang="de-DE" sz="2000" dirty="0">
                <a:solidFill>
                  <a:prstClr val="black"/>
                </a:solidFill>
              </a:rPr>
              <a:t>Der Begriff </a:t>
            </a:r>
            <a:r>
              <a:rPr lang="de-DE" sz="2000" b="1" i="1" dirty="0">
                <a:solidFill>
                  <a:prstClr val="black"/>
                </a:solidFill>
              </a:rPr>
              <a:t>Argument</a:t>
            </a:r>
            <a:r>
              <a:rPr lang="de-DE" sz="2000" dirty="0">
                <a:solidFill>
                  <a:prstClr val="black"/>
                </a:solidFill>
              </a:rPr>
              <a:t> bezieht sich auf eine Konstituente, die eine </a:t>
            </a:r>
            <a:r>
              <a:rPr lang="de-DE" sz="2000" b="1" i="1" dirty="0">
                <a:solidFill>
                  <a:prstClr val="black"/>
                </a:solidFill>
              </a:rPr>
              <a:t>Leerstelle</a:t>
            </a:r>
            <a:r>
              <a:rPr lang="de-DE" sz="2000" dirty="0">
                <a:solidFill>
                  <a:prstClr val="black"/>
                </a:solidFill>
              </a:rPr>
              <a:t> in einem Prädikat füllt. Die </a:t>
            </a:r>
            <a:r>
              <a:rPr lang="de-DE" sz="2000" b="1" i="1" dirty="0">
                <a:solidFill>
                  <a:prstClr val="black"/>
                </a:solidFill>
              </a:rPr>
              <a:t>grammatische Funktion </a:t>
            </a:r>
            <a:r>
              <a:rPr lang="de-DE" sz="2000" dirty="0">
                <a:solidFill>
                  <a:prstClr val="black"/>
                </a:solidFill>
              </a:rPr>
              <a:t>unterscheidet zwischen unterschiedlichen Arten von Argumenten: Subjekt, direktes vs. indirektes Objekt</a:t>
            </a:r>
          </a:p>
          <a:p>
            <a:pPr lvl="0">
              <a:spcBef>
                <a:spcPts val="1200"/>
              </a:spcBef>
            </a:pPr>
            <a:endParaRPr lang="de-DE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7" name="Rounded Rectangle 6"/>
          <p:cNvSpPr/>
          <p:nvPr/>
        </p:nvSpPr>
        <p:spPr>
          <a:xfrm>
            <a:off x="466165" y="2405023"/>
            <a:ext cx="8373035" cy="947777"/>
          </a:xfrm>
          <a:prstGeom prst="roundRect">
            <a:avLst/>
          </a:prstGeom>
          <a:solidFill>
            <a:schemeClr val="accent1">
              <a:lumMod val="60000"/>
              <a:lumOff val="4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285750"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sz="2400">
                <a:solidFill>
                  <a:prstClr val="black"/>
                </a:solidFill>
                <a:sym typeface="WP MathA" panose="05010101010101010101" pitchFamily="2" charset="2"/>
              </a:rPr>
              <a:t>Argumentsbedeutung + Prädikatsbedeutung </a:t>
            </a:r>
            <a:r>
              <a:rPr lang="de-DE" sz="2400">
                <a:solidFill>
                  <a:prstClr val="black"/>
                </a:solidFill>
                <a:sym typeface="WP IconicSymbolsA" panose="05010101010101010101" pitchFamily="2" charset="2"/>
              </a:rPr>
              <a:t> </a:t>
            </a:r>
            <a:r>
              <a:rPr lang="de-DE" sz="2400">
                <a:solidFill>
                  <a:prstClr val="black"/>
                </a:solidFill>
                <a:sym typeface="WP MathA" panose="05010101010101010101" pitchFamily="2" charset="2"/>
              </a:rPr>
              <a:t>Satzbedeutung</a:t>
            </a:r>
          </a:p>
          <a:p>
            <a:pPr marL="28575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de-DE" sz="2400">
                <a:solidFill>
                  <a:prstClr val="black"/>
                </a:solidFill>
                <a:sym typeface="WP MathA" panose="05010101010101010101" pitchFamily="2" charset="2"/>
              </a:rPr>
              <a:t>Argument                    + Prädikat 	     </a:t>
            </a:r>
            <a:r>
              <a:rPr lang="de-DE" sz="2400">
                <a:solidFill>
                  <a:prstClr val="black"/>
                </a:solidFill>
                <a:sym typeface="WP IconicSymbolsA" panose="05010101010101010101" pitchFamily="2" charset="2"/>
              </a:rPr>
              <a:t> </a:t>
            </a:r>
            <a:r>
              <a:rPr lang="de-DE" sz="2400">
                <a:solidFill>
                  <a:prstClr val="black"/>
                </a:solidFill>
                <a:sym typeface="WP MathA" panose="05010101010101010101" pitchFamily="2" charset="2"/>
              </a:rPr>
              <a:t>Satz</a:t>
            </a:r>
            <a:endParaRPr lang="de-DE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0973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/>
              <a:t>Prädikate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8541"/>
            <a:ext cx="8534400" cy="536985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b="1"/>
              <a:t>Intransitive </a:t>
            </a:r>
            <a:r>
              <a:rPr lang="de-DE"/>
              <a:t>Prädikate</a:t>
            </a:r>
            <a:r>
              <a:rPr lang="de-DE" b="1" i="1"/>
              <a:t>:</a:t>
            </a:r>
            <a:r>
              <a:rPr lang="de-DE">
                <a:solidFill>
                  <a:srgbClr val="FF0000"/>
                </a:solidFill>
              </a:rPr>
              <a:t> Argument</a:t>
            </a:r>
            <a:r>
              <a:rPr lang="de-DE"/>
              <a:t> + Prädikat 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</a:t>
            </a:r>
            <a:r>
              <a:rPr lang="de-DE"/>
              <a:t> Satz</a:t>
            </a:r>
            <a:endParaRPr lang="de-DE" b="1"/>
          </a:p>
          <a:p>
            <a:pPr>
              <a:spcBef>
                <a:spcPts val="1200"/>
              </a:spcBef>
            </a:pPr>
            <a:r>
              <a:rPr lang="de-DE"/>
              <a:t>(1)		</a:t>
            </a:r>
            <a:r>
              <a:rPr lang="de-DE">
                <a:solidFill>
                  <a:srgbClr val="FF0000"/>
                </a:solidFill>
              </a:rPr>
              <a:t>Die Kinder</a:t>
            </a:r>
            <a:r>
              <a:rPr lang="de-DE"/>
              <a:t> </a:t>
            </a:r>
            <a:r>
              <a:rPr lang="de-DE">
                <a:solidFill>
                  <a:srgbClr val="FF0000"/>
                </a:solidFill>
              </a:rPr>
              <a:t> </a:t>
            </a:r>
            <a:r>
              <a:rPr lang="de-DE"/>
              <a:t>+ schlafen 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</a:t>
            </a:r>
            <a:r>
              <a:rPr lang="de-DE"/>
              <a:t> Die Kinder schlafen</a:t>
            </a:r>
          </a:p>
          <a:p>
            <a:pPr>
              <a:spcBef>
                <a:spcPts val="600"/>
              </a:spcBef>
            </a:pPr>
            <a:r>
              <a:rPr lang="de-DE" sz="2200" i="1"/>
              <a:t>		</a:t>
            </a:r>
            <a:r>
              <a:rPr lang="de-DE" sz="2200"/>
              <a:t>(s.a. </a:t>
            </a:r>
            <a:r>
              <a:rPr lang="de-DE" sz="2200" i="1"/>
              <a:t>stehen, arbeiten, ankommen, lachen, fallen, schlafen</a:t>
            </a:r>
            <a:r>
              <a:rPr lang="de-DE" sz="2200"/>
              <a:t>)</a:t>
            </a:r>
          </a:p>
          <a:p>
            <a:pPr>
              <a:spcBef>
                <a:spcPts val="600"/>
              </a:spcBef>
            </a:pPr>
            <a:endParaRPr lang="de-DE" sz="220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b="1"/>
              <a:t>Transitive </a:t>
            </a:r>
            <a:r>
              <a:rPr lang="de-DE"/>
              <a:t>Prädikate:</a:t>
            </a:r>
            <a:r>
              <a:rPr lang="de-DE" b="1"/>
              <a:t> </a:t>
            </a:r>
            <a:r>
              <a:rPr lang="de-DE">
                <a:solidFill>
                  <a:srgbClr val="FF0000"/>
                </a:solidFill>
              </a:rPr>
              <a:t>Argument</a:t>
            </a:r>
            <a:r>
              <a:rPr lang="de-DE" baseline="-25000">
                <a:solidFill>
                  <a:srgbClr val="FF0000"/>
                </a:solidFill>
              </a:rPr>
              <a:t>1</a:t>
            </a:r>
            <a:r>
              <a:rPr lang="de-DE"/>
              <a:t> + </a:t>
            </a:r>
            <a:r>
              <a:rPr lang="de-DE">
                <a:solidFill>
                  <a:srgbClr val="00B050"/>
                </a:solidFill>
              </a:rPr>
              <a:t>Argument</a:t>
            </a:r>
            <a:r>
              <a:rPr lang="de-DE" baseline="-25000">
                <a:solidFill>
                  <a:srgbClr val="00B050"/>
                </a:solidFill>
              </a:rPr>
              <a:t>2</a:t>
            </a:r>
            <a:r>
              <a:rPr lang="de-DE"/>
              <a:t> + Prädikat 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</a:t>
            </a:r>
            <a:r>
              <a:rPr lang="de-DE"/>
              <a:t> Satz</a:t>
            </a:r>
          </a:p>
          <a:p>
            <a:pPr>
              <a:spcBef>
                <a:spcPts val="1200"/>
              </a:spcBef>
            </a:pPr>
            <a:r>
              <a:rPr lang="de-DE"/>
              <a:t>(2)		</a:t>
            </a:r>
            <a:r>
              <a:rPr lang="de-DE">
                <a:solidFill>
                  <a:srgbClr val="00B050"/>
                </a:solidFill>
              </a:rPr>
              <a:t>Maria</a:t>
            </a:r>
            <a:r>
              <a:rPr lang="de-DE"/>
              <a:t> + </a:t>
            </a:r>
            <a:r>
              <a:rPr lang="de-DE">
                <a:solidFill>
                  <a:srgbClr val="FF0000"/>
                </a:solidFill>
              </a:rPr>
              <a:t>das Buch</a:t>
            </a:r>
            <a:r>
              <a:rPr lang="de-DE"/>
              <a:t></a:t>
            </a:r>
            <a:r>
              <a:rPr lang="de-DE">
                <a:solidFill>
                  <a:srgbClr val="FF0000"/>
                </a:solidFill>
              </a:rPr>
              <a:t> </a:t>
            </a:r>
            <a:r>
              <a:rPr lang="de-DE"/>
              <a:t>+ kaufte 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</a:t>
            </a:r>
            <a:r>
              <a:rPr lang="de-DE"/>
              <a:t> Maria kaufte das Buch </a:t>
            </a:r>
          </a:p>
          <a:p>
            <a:pPr>
              <a:spcBef>
                <a:spcPts val="600"/>
              </a:spcBef>
            </a:pPr>
            <a:r>
              <a:rPr lang="de-DE"/>
              <a:t>		(</a:t>
            </a:r>
            <a:r>
              <a:rPr lang="de-DE" sz="2200"/>
              <a:t>s.a. </a:t>
            </a:r>
            <a:r>
              <a:rPr lang="de-DE" sz="2200" i="1"/>
              <a:t>sehen, bearbeiten, küssen, reparieren, schlagen, verschlingen</a:t>
            </a:r>
            <a:r>
              <a:rPr lang="de-DE" sz="2200"/>
              <a:t>)	</a:t>
            </a:r>
            <a:endParaRPr lang="de-DE" b="1" i="1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b="1"/>
              <a:t>Ditransitive </a:t>
            </a:r>
            <a:r>
              <a:rPr lang="de-DE"/>
              <a:t>Prädikate: </a:t>
            </a:r>
            <a:r>
              <a:rPr lang="de-DE" b="1"/>
              <a:t>	</a:t>
            </a:r>
          </a:p>
          <a:p>
            <a:pPr>
              <a:spcBef>
                <a:spcPts val="400"/>
              </a:spcBef>
              <a:tabLst>
                <a:tab pos="400050" algn="l"/>
                <a:tab pos="457200" algn="l"/>
                <a:tab pos="1090613" algn="l"/>
              </a:tabLst>
            </a:pPr>
            <a:r>
              <a:rPr lang="de-DE">
                <a:solidFill>
                  <a:srgbClr val="FF0000"/>
                </a:solidFill>
              </a:rPr>
              <a:t>	Argument</a:t>
            </a:r>
            <a:r>
              <a:rPr lang="de-DE" baseline="-25000">
                <a:solidFill>
                  <a:srgbClr val="FF0000"/>
                </a:solidFill>
              </a:rPr>
              <a:t>1</a:t>
            </a:r>
            <a:r>
              <a:rPr lang="de-DE"/>
              <a:t> + </a:t>
            </a:r>
            <a:r>
              <a:rPr lang="de-DE">
                <a:solidFill>
                  <a:srgbClr val="00B050"/>
                </a:solidFill>
              </a:rPr>
              <a:t>Argument</a:t>
            </a:r>
            <a:r>
              <a:rPr lang="de-DE" baseline="-25000">
                <a:solidFill>
                  <a:srgbClr val="00B050"/>
                </a:solidFill>
              </a:rPr>
              <a:t>2</a:t>
            </a:r>
            <a:r>
              <a:rPr lang="de-DE"/>
              <a:t> + </a:t>
            </a:r>
            <a:r>
              <a:rPr lang="de-DE">
                <a:solidFill>
                  <a:schemeClr val="accent1"/>
                </a:solidFill>
              </a:rPr>
              <a:t>Argument</a:t>
            </a:r>
            <a:r>
              <a:rPr lang="de-DE" baseline="-25000">
                <a:solidFill>
                  <a:schemeClr val="accent1"/>
                </a:solidFill>
              </a:rPr>
              <a:t>3</a:t>
            </a:r>
            <a:r>
              <a:rPr lang="de-DE"/>
              <a:t> + Prädikat 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</a:t>
            </a:r>
            <a:r>
              <a:rPr lang="de-DE"/>
              <a:t> Satz</a:t>
            </a:r>
          </a:p>
          <a:p>
            <a:pPr>
              <a:spcBef>
                <a:spcPts val="1600"/>
              </a:spcBef>
            </a:pPr>
            <a:r>
              <a:rPr lang="de-DE"/>
              <a:t>(3)	 	</a:t>
            </a:r>
            <a:r>
              <a:rPr lang="de-DE">
                <a:solidFill>
                  <a:schemeClr val="accent1"/>
                </a:solidFill>
              </a:rPr>
              <a:t>Sie</a:t>
            </a:r>
            <a:r>
              <a:rPr lang="de-DE"/>
              <a:t> + </a:t>
            </a:r>
            <a:r>
              <a:rPr lang="de-DE">
                <a:solidFill>
                  <a:srgbClr val="00B050"/>
                </a:solidFill>
              </a:rPr>
              <a:t>mir</a:t>
            </a:r>
            <a:r>
              <a:rPr lang="de-DE"/>
              <a:t> + </a:t>
            </a:r>
            <a:r>
              <a:rPr lang="de-DE">
                <a:solidFill>
                  <a:srgbClr val="FF0000"/>
                </a:solidFill>
              </a:rPr>
              <a:t>ein Buch</a:t>
            </a:r>
            <a:r>
              <a:rPr lang="de-DE"/>
              <a:t> + gab 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</a:t>
            </a:r>
            <a:r>
              <a:rPr lang="de-DE"/>
              <a:t> Sie gab mir ein Buch</a:t>
            </a:r>
          </a:p>
          <a:p>
            <a:pPr>
              <a:spcBef>
                <a:spcPts val="600"/>
              </a:spcBef>
            </a:pPr>
            <a:r>
              <a:rPr lang="de-DE" sz="2200"/>
              <a:t>		(s.a. </a:t>
            </a:r>
            <a:r>
              <a:rPr lang="de-DE" sz="2200" i="1"/>
              <a:t>zeigen, legen, stellen, zumuten, unterziehen, nachweisen</a:t>
            </a:r>
            <a:r>
              <a:rPr lang="de-DE" sz="220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59694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/>
              <a:t>Lexikalische Prädikate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272" y="914400"/>
            <a:ext cx="8436684" cy="530710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573088" algn="l"/>
                <a:tab pos="968375" algn="l"/>
                <a:tab pos="1371600" algn="l"/>
              </a:tabLst>
            </a:pPr>
            <a:r>
              <a:rPr lang="de-DE" dirty="0"/>
              <a:t>Prädikate können </a:t>
            </a:r>
            <a:r>
              <a:rPr lang="de-DE" b="1" dirty="0"/>
              <a:t>einfach</a:t>
            </a:r>
            <a:r>
              <a:rPr lang="de-DE" dirty="0"/>
              <a:t> (lexikalisch) oder syntaktisch </a:t>
            </a:r>
            <a:r>
              <a:rPr lang="de-DE" b="1" dirty="0"/>
              <a:t>komplex</a:t>
            </a:r>
            <a:r>
              <a:rPr lang="de-DE" dirty="0"/>
              <a:t> </a:t>
            </a:r>
            <a:r>
              <a:rPr lang="de-DE" sz="2000" dirty="0"/>
              <a:t>(zusammengesetzt) </a:t>
            </a:r>
            <a:r>
              <a:rPr lang="de-DE" dirty="0"/>
              <a:t>sein.</a:t>
            </a:r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573088" algn="l"/>
                <a:tab pos="968375" algn="l"/>
                <a:tab pos="1371600" algn="l"/>
              </a:tabLst>
            </a:pPr>
            <a:endParaRPr lang="de-DE" dirty="0"/>
          </a:p>
          <a:p>
            <a:pPr>
              <a:tabLst>
                <a:tab pos="573088" algn="l"/>
                <a:tab pos="968375" algn="l"/>
                <a:tab pos="1371600" algn="l"/>
              </a:tabLst>
            </a:pPr>
            <a:endParaRPr lang="en-US" b="1" i="1" dirty="0"/>
          </a:p>
          <a:p>
            <a:pPr>
              <a:tabLst>
                <a:tab pos="573088" algn="l"/>
                <a:tab pos="968375" algn="l"/>
                <a:tab pos="1371600" algn="l"/>
              </a:tabLst>
            </a:pPr>
            <a:endParaRPr lang="en-US" b="1" i="1" dirty="0"/>
          </a:p>
          <a:p>
            <a:pPr>
              <a:spcBef>
                <a:spcPts val="120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en-US" i="1" dirty="0" err="1"/>
              <a:t>Beispiele</a:t>
            </a:r>
            <a:r>
              <a:rPr lang="en-US" dirty="0"/>
              <a:t>:</a:t>
            </a:r>
          </a:p>
          <a:p>
            <a:pPr>
              <a:spcBef>
                <a:spcPts val="80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en-US" dirty="0"/>
              <a:t>(1)	a.	</a:t>
            </a:r>
            <a:r>
              <a:rPr lang="en-US" dirty="0" err="1"/>
              <a:t>husten</a:t>
            </a:r>
            <a:r>
              <a:rPr lang="en-US" dirty="0"/>
              <a:t>, </a:t>
            </a:r>
            <a:r>
              <a:rPr lang="en-US" dirty="0" err="1"/>
              <a:t>ankommen</a:t>
            </a:r>
            <a:r>
              <a:rPr lang="en-US" dirty="0"/>
              <a:t>, </a:t>
            </a:r>
            <a:r>
              <a:rPr lang="en-US" dirty="0" err="1"/>
              <a:t>lachen</a:t>
            </a:r>
            <a:r>
              <a:rPr lang="en-US" dirty="0"/>
              <a:t>			</a:t>
            </a:r>
            <a:r>
              <a:rPr lang="en-US" dirty="0" err="1"/>
              <a:t>einstellig</a:t>
            </a:r>
            <a:endParaRPr lang="en-US" dirty="0"/>
          </a:p>
          <a:p>
            <a:pPr>
              <a:spcBef>
                <a:spcPts val="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en-US" dirty="0"/>
              <a:t>	b.	</a:t>
            </a:r>
            <a:r>
              <a:rPr lang="en-US" dirty="0" err="1"/>
              <a:t>kennen</a:t>
            </a:r>
            <a:r>
              <a:rPr lang="en-US" dirty="0"/>
              <a:t>, </a:t>
            </a:r>
            <a:r>
              <a:rPr lang="en-US" dirty="0" err="1"/>
              <a:t>einladen</a:t>
            </a:r>
            <a:r>
              <a:rPr lang="en-US" dirty="0"/>
              <a:t>, </a:t>
            </a:r>
            <a:r>
              <a:rPr lang="en-US" dirty="0" err="1"/>
              <a:t>anrufen</a:t>
            </a:r>
            <a:r>
              <a:rPr lang="en-US" dirty="0"/>
              <a:t>			</a:t>
            </a:r>
            <a:r>
              <a:rPr lang="en-US" dirty="0" err="1"/>
              <a:t>zweistellig</a:t>
            </a:r>
            <a:r>
              <a:rPr lang="en-US" dirty="0"/>
              <a:t> 	</a:t>
            </a:r>
          </a:p>
          <a:p>
            <a:pPr>
              <a:spcBef>
                <a:spcPts val="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en-US" dirty="0"/>
              <a:t>	c.	</a:t>
            </a:r>
            <a:r>
              <a:rPr lang="en-US" dirty="0" err="1"/>
              <a:t>zeigen</a:t>
            </a:r>
            <a:r>
              <a:rPr lang="en-US" dirty="0"/>
              <a:t>, </a:t>
            </a:r>
            <a:r>
              <a:rPr lang="en-US" dirty="0" err="1"/>
              <a:t>geben</a:t>
            </a:r>
            <a:r>
              <a:rPr lang="en-US" dirty="0"/>
              <a:t>, </a:t>
            </a:r>
            <a:r>
              <a:rPr lang="en-US" dirty="0" err="1"/>
              <a:t>legen</a:t>
            </a:r>
            <a:r>
              <a:rPr lang="en-US" dirty="0"/>
              <a:t>, </a:t>
            </a:r>
            <a:r>
              <a:rPr lang="en-US" dirty="0" err="1"/>
              <a:t>unterziehen</a:t>
            </a:r>
            <a:r>
              <a:rPr lang="en-US" dirty="0"/>
              <a:t>		</a:t>
            </a:r>
            <a:r>
              <a:rPr lang="en-US" dirty="0" err="1"/>
              <a:t>dreistellig</a:t>
            </a:r>
            <a:endParaRPr lang="en-US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968375" algn="l"/>
                <a:tab pos="1371600" algn="l"/>
              </a:tabLst>
            </a:pPr>
            <a:r>
              <a:rPr lang="de-DE" dirty="0"/>
              <a:t>Lexikalische Prädikate werden im </a:t>
            </a:r>
            <a:r>
              <a:rPr lang="de-DE" b="1" dirty="0"/>
              <a:t>mentalen Lexikon </a:t>
            </a:r>
            <a:r>
              <a:rPr lang="de-DE" dirty="0"/>
              <a:t>gespeichert und sind daher syntaktisch nicht komplex.</a:t>
            </a:r>
          </a:p>
          <a:p>
            <a:pPr>
              <a:spcBef>
                <a:spcPts val="0"/>
              </a:spcBef>
              <a:tabLst>
                <a:tab pos="573088" algn="l"/>
                <a:tab pos="968375" algn="l"/>
                <a:tab pos="1371600" algn="l"/>
              </a:tabLst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8" name="Rounded Rectangle 7"/>
          <p:cNvSpPr/>
          <p:nvPr/>
        </p:nvSpPr>
        <p:spPr>
          <a:xfrm>
            <a:off x="381000" y="1899999"/>
            <a:ext cx="8534400" cy="919401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tabLst>
                <a:tab pos="3084513" algn="l"/>
              </a:tabLst>
            </a:pPr>
            <a:r>
              <a:rPr lang="de-DE" sz="2400" b="1">
                <a:solidFill>
                  <a:schemeClr val="tx1"/>
                </a:solidFill>
              </a:rPr>
              <a:t>Lexikalisches Prädikat</a:t>
            </a:r>
            <a:r>
              <a:rPr lang="de-DE" sz="2400" i="1">
                <a:solidFill>
                  <a:schemeClr val="tx1"/>
                </a:solidFill>
              </a:rPr>
              <a:t> </a:t>
            </a:r>
            <a:r>
              <a:rPr lang="de-DE" sz="2400">
                <a:solidFill>
                  <a:schemeClr val="tx1"/>
                </a:solidFill>
              </a:rPr>
              <a:t>=</a:t>
            </a:r>
            <a:r>
              <a:rPr lang="de-DE" sz="2400" baseline="-25000">
                <a:solidFill>
                  <a:schemeClr val="tx1"/>
                </a:solidFill>
              </a:rPr>
              <a:t>Def  </a:t>
            </a:r>
            <a:r>
              <a:rPr lang="de-DE" sz="2400" i="1" baseline="-25000">
                <a:solidFill>
                  <a:schemeClr val="tx1"/>
                </a:solidFill>
              </a:rPr>
              <a:t>	</a:t>
            </a:r>
            <a:r>
              <a:rPr lang="de-DE" sz="2400">
                <a:solidFill>
                  <a:schemeClr val="tx1"/>
                </a:solidFill>
              </a:rPr>
              <a:t>Prädikat, das aus einem einzigen 			lexikalischen Eintrag besteht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5562600"/>
            <a:ext cx="82179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en-US" sz="2200" b="1" i="1">
                <a:solidFill>
                  <a:prstClr val="black"/>
                </a:solidFill>
                <a:sym typeface="WP MathA" panose="05010101010101010101" pitchFamily="2" charset="2"/>
              </a:rPr>
              <a:t>Notation. 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Das lexikalische Prädikat ist der </a:t>
            </a:r>
            <a:r>
              <a:rPr lang="en-US" sz="2200" u="sng">
                <a:solidFill>
                  <a:prstClr val="black"/>
                </a:solidFill>
                <a:sym typeface="WP MathA" panose="05010101010101010101" pitchFamily="2" charset="2"/>
              </a:rPr>
              <a:t>Kopf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 (V°, A°, P°, N°) der Phrase (VP, AP, PP, NP) und wird durch </a:t>
            </a:r>
            <a:r>
              <a:rPr lang="en-US" sz="2200" u="sng">
                <a:solidFill>
                  <a:prstClr val="black"/>
                </a:solidFill>
                <a:sym typeface="WP MathA" panose="05010101010101010101" pitchFamily="2" charset="2"/>
              </a:rPr>
              <a:t>Unterstreichen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 gekennzeichnet.</a:t>
            </a:r>
          </a:p>
        </p:txBody>
      </p:sp>
    </p:spTree>
    <p:extLst>
      <p:ext uri="{BB962C8B-B14F-4D97-AF65-F5344CB8AC3E}">
        <p14:creationId xmlns:p14="http://schemas.microsoft.com/office/powerpoint/2010/main" val="11822216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/>
              <a:t>Lexikalische Prädikate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272" y="1017494"/>
            <a:ext cx="8436684" cy="5307106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968375" algn="l"/>
                <a:tab pos="1371600" algn="l"/>
              </a:tabLst>
            </a:pPr>
            <a:r>
              <a:rPr lang="en-US" b="1" dirty="0"/>
              <a:t>Intransitive </a:t>
            </a:r>
            <a:r>
              <a:rPr lang="en-US" b="1" dirty="0" err="1"/>
              <a:t>lexikalische</a:t>
            </a:r>
            <a:r>
              <a:rPr lang="en-US" b="1" dirty="0"/>
              <a:t> </a:t>
            </a:r>
            <a:r>
              <a:rPr lang="en-US" b="1" dirty="0" err="1"/>
              <a:t>Prädikate</a:t>
            </a:r>
            <a:r>
              <a:rPr lang="en-US" b="1" dirty="0"/>
              <a:t> </a:t>
            </a:r>
            <a:r>
              <a:rPr lang="en-US" dirty="0" err="1"/>
              <a:t>finden</a:t>
            </a:r>
            <a:r>
              <a:rPr lang="en-US" dirty="0"/>
              <a:t> </a:t>
            </a:r>
            <a:r>
              <a:rPr lang="en-US" dirty="0" err="1"/>
              <a:t>sich</a:t>
            </a:r>
            <a:r>
              <a:rPr lang="en-US" dirty="0"/>
              <a:t> in </a:t>
            </a:r>
            <a:r>
              <a:rPr lang="en-US" dirty="0" err="1"/>
              <a:t>allen</a:t>
            </a:r>
            <a:r>
              <a:rPr lang="en-US" dirty="0"/>
              <a:t> vier </a:t>
            </a:r>
            <a:r>
              <a:rPr lang="en-US" b="1" dirty="0" err="1"/>
              <a:t>lexikalischen</a:t>
            </a:r>
            <a:r>
              <a:rPr lang="en-US" b="1" dirty="0"/>
              <a:t> </a:t>
            </a:r>
            <a:r>
              <a:rPr lang="en-US" b="1" dirty="0" err="1"/>
              <a:t>Kategorien</a:t>
            </a:r>
            <a:r>
              <a:rPr lang="en-US" b="1" dirty="0"/>
              <a:t> </a:t>
            </a:r>
            <a:r>
              <a:rPr lang="en-US" dirty="0">
                <a:solidFill>
                  <a:prstClr val="black"/>
                </a:solidFill>
              </a:rPr>
              <a:t>(V, A, N, P). </a:t>
            </a:r>
            <a:endParaRPr lang="en-US" dirty="0"/>
          </a:p>
          <a:p>
            <a:pPr>
              <a:spcBef>
                <a:spcPts val="120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en-US" i="1" dirty="0" err="1"/>
              <a:t>Übung</a:t>
            </a:r>
            <a:r>
              <a:rPr lang="en-US" dirty="0"/>
              <a:t>. Finden Sie </a:t>
            </a:r>
            <a:r>
              <a:rPr lang="en-US" dirty="0" err="1"/>
              <a:t>Beispiele</a:t>
            </a:r>
            <a:r>
              <a:rPr lang="en-US" dirty="0"/>
              <a:t> für </a:t>
            </a:r>
            <a:r>
              <a:rPr lang="en-US" dirty="0" err="1"/>
              <a:t>lexikalische</a:t>
            </a:r>
            <a:r>
              <a:rPr lang="en-US" dirty="0"/>
              <a:t> </a:t>
            </a:r>
            <a:r>
              <a:rPr lang="en-US" dirty="0" err="1"/>
              <a:t>Prädikate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den </a:t>
            </a:r>
            <a:r>
              <a:rPr lang="en-US" dirty="0" err="1"/>
              <a:t>Kategorien</a:t>
            </a:r>
            <a:r>
              <a:rPr lang="en-US" dirty="0"/>
              <a:t> A, N und P!</a:t>
            </a:r>
          </a:p>
          <a:p>
            <a:pPr>
              <a:spcBef>
                <a:spcPts val="200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en-US" dirty="0"/>
              <a:t>(1)	</a:t>
            </a:r>
            <a:r>
              <a:rPr lang="de-DE" dirty="0"/>
              <a:t>Maria </a:t>
            </a:r>
            <a:r>
              <a:rPr lang="en-US" dirty="0"/>
              <a:t> [</a:t>
            </a:r>
            <a:r>
              <a:rPr lang="de-DE" b="1" baseline="-25000" dirty="0">
                <a:solidFill>
                  <a:srgbClr val="FF0000"/>
                </a:solidFill>
              </a:rPr>
              <a:t>VP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u="sng" dirty="0"/>
              <a:t>schläft</a:t>
            </a:r>
            <a:r>
              <a:rPr lang="de-DE" dirty="0"/>
              <a:t>]</a:t>
            </a:r>
          </a:p>
          <a:p>
            <a:pPr>
              <a:spcBef>
                <a:spcPts val="120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de-DE" dirty="0"/>
              <a:t>(2)	a.	Peter </a:t>
            </a:r>
            <a:r>
              <a:rPr lang="en-US" dirty="0" err="1"/>
              <a:t>ist</a:t>
            </a:r>
            <a:r>
              <a:rPr lang="en-US" dirty="0"/>
              <a:t> [</a:t>
            </a:r>
            <a:r>
              <a:rPr lang="de-DE" b="1" baseline="-25000" dirty="0">
                <a:solidFill>
                  <a:srgbClr val="FF0000"/>
                </a:solidFill>
              </a:rPr>
              <a:t>AP </a:t>
            </a:r>
            <a:r>
              <a:rPr lang="de-DE" u="sng" dirty="0"/>
              <a:t>müde</a:t>
            </a:r>
            <a:r>
              <a:rPr lang="de-DE" dirty="0"/>
              <a:t>]</a:t>
            </a:r>
          </a:p>
          <a:p>
            <a:pPr>
              <a:spcBef>
                <a:spcPts val="60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de-DE" dirty="0"/>
              <a:t>	b.	Der Brief ist </a:t>
            </a:r>
            <a:r>
              <a:rPr lang="en-US" dirty="0"/>
              <a:t>[</a:t>
            </a:r>
            <a:r>
              <a:rPr lang="de-DE" b="1" baseline="-25000" dirty="0">
                <a:solidFill>
                  <a:srgbClr val="FF0000"/>
                </a:solidFill>
              </a:rPr>
              <a:t>AP </a:t>
            </a:r>
            <a:r>
              <a:rPr lang="de-DE" u="sng" dirty="0"/>
              <a:t>abgeschickt</a:t>
            </a:r>
            <a:r>
              <a:rPr lang="de-DE" dirty="0"/>
              <a:t>]</a:t>
            </a:r>
          </a:p>
          <a:p>
            <a:pPr>
              <a:spcBef>
                <a:spcPts val="120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de-DE" dirty="0"/>
              <a:t>(3)	a. 	Das sind </a:t>
            </a:r>
            <a:r>
              <a:rPr lang="en-US" dirty="0"/>
              <a:t>[</a:t>
            </a:r>
            <a:r>
              <a:rPr lang="de-DE" b="1" baseline="-25000" dirty="0">
                <a:solidFill>
                  <a:srgbClr val="FF0000"/>
                </a:solidFill>
              </a:rPr>
              <a:t>NP </a:t>
            </a:r>
            <a:r>
              <a:rPr lang="de-DE" u="sng" dirty="0"/>
              <a:t>Hunde</a:t>
            </a:r>
            <a:r>
              <a:rPr lang="de-DE" dirty="0"/>
              <a:t>] </a:t>
            </a:r>
          </a:p>
          <a:p>
            <a:pPr>
              <a:spcBef>
                <a:spcPts val="60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de-DE" dirty="0"/>
              <a:t>	b. 	Anna Lovelace war</a:t>
            </a:r>
            <a:r>
              <a:rPr lang="en-US" dirty="0"/>
              <a:t> [</a:t>
            </a:r>
            <a:r>
              <a:rPr lang="de-DE" b="1" baseline="-25000" dirty="0">
                <a:solidFill>
                  <a:srgbClr val="FF0000"/>
                </a:solidFill>
              </a:rPr>
              <a:t>NP </a:t>
            </a:r>
            <a:r>
              <a:rPr lang="de-DE" u="sng" dirty="0"/>
              <a:t>Mathematikerin</a:t>
            </a:r>
            <a:r>
              <a:rPr lang="de-DE" dirty="0"/>
              <a:t>]</a:t>
            </a:r>
          </a:p>
          <a:p>
            <a:pPr>
              <a:spcBef>
                <a:spcPts val="120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de-DE" dirty="0"/>
              <a:t>(4)	a.	Die Kinder sind</a:t>
            </a:r>
            <a:r>
              <a:rPr lang="en-US" dirty="0"/>
              <a:t> [</a:t>
            </a:r>
            <a:r>
              <a:rPr lang="de-DE" b="1" baseline="-25000" dirty="0">
                <a:solidFill>
                  <a:srgbClr val="FF0000"/>
                </a:solidFill>
              </a:rPr>
              <a:t>PP </a:t>
            </a:r>
            <a:r>
              <a:rPr lang="de-DE" u="sng" dirty="0"/>
              <a:t>oben</a:t>
            </a:r>
            <a:r>
              <a:rPr lang="de-DE" dirty="0"/>
              <a:t>]</a:t>
            </a:r>
          </a:p>
          <a:p>
            <a:pPr>
              <a:spcBef>
                <a:spcPts val="400"/>
              </a:spcBef>
              <a:tabLst>
                <a:tab pos="573088" algn="l"/>
                <a:tab pos="968375" algn="l"/>
                <a:tab pos="1371600" algn="l"/>
              </a:tabLst>
            </a:pPr>
            <a:r>
              <a:rPr lang="de-DE" dirty="0"/>
              <a:t>	b.	Er war </a:t>
            </a:r>
            <a:r>
              <a:rPr lang="en-US" dirty="0"/>
              <a:t>[</a:t>
            </a:r>
            <a:r>
              <a:rPr lang="de-DE" b="1" baseline="-25000" dirty="0">
                <a:solidFill>
                  <a:srgbClr val="FF0000"/>
                </a:solidFill>
              </a:rPr>
              <a:t>PP </a:t>
            </a:r>
            <a:r>
              <a:rPr lang="de-DE" u="sng" dirty="0"/>
              <a:t>drinnen/draußen</a:t>
            </a:r>
            <a:r>
              <a:rPr lang="de-DE" dirty="0"/>
              <a:t>]</a:t>
            </a:r>
          </a:p>
          <a:p>
            <a:pPr>
              <a:spcBef>
                <a:spcPts val="1200"/>
              </a:spcBef>
              <a:tabLst>
                <a:tab pos="573088" algn="l"/>
                <a:tab pos="968375" algn="l"/>
                <a:tab pos="1371600" algn="l"/>
              </a:tabLst>
            </a:pP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10" name="Rectangle 9"/>
          <p:cNvSpPr/>
          <p:nvPr/>
        </p:nvSpPr>
        <p:spPr>
          <a:xfrm>
            <a:off x="5943600" y="2438400"/>
            <a:ext cx="313372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744538" algn="l"/>
                <a:tab pos="1084263" algn="l"/>
              </a:tabLst>
            </a:pPr>
            <a:r>
              <a:rPr lang="de-DE" altLang="en-US" sz="2000">
                <a:sym typeface="WP IconicSymbolsA" panose="05010101010101010101" pitchFamily="2" charset="2"/>
              </a:rPr>
              <a:t>          CP              [vor V2-</a:t>
            </a:r>
            <a:r>
              <a:rPr lang="de-DE" altLang="en-US" sz="2000">
                <a:latin typeface="ArborWin" panose="00000400000000000000" pitchFamily="2" charset="0"/>
                <a:sym typeface="WP IconicSymbolsA" panose="05010101010101010101" pitchFamily="2" charset="2"/>
              </a:rPr>
              <a:t> </a:t>
            </a:r>
          </a:p>
          <a:p>
            <a:pPr>
              <a:tabLst>
                <a:tab pos="744538" algn="l"/>
                <a:tab pos="1084263" algn="l"/>
              </a:tabLst>
            </a:pPr>
            <a:r>
              <a:rPr lang="de-DE" altLang="en-US" sz="2000">
                <a:latin typeface="ArborWin" panose="00000400000000000000" pitchFamily="2" charset="0"/>
                <a:sym typeface="WP IconicSymbolsA" panose="05010101010101010101" pitchFamily="2" charset="2"/>
              </a:rPr>
              <a:t>     2         </a:t>
            </a:r>
            <a:r>
              <a:rPr lang="de-DE" altLang="en-US" sz="2000">
                <a:sym typeface="WP IconicSymbolsA" panose="05010101010101010101" pitchFamily="2" charset="2"/>
              </a:rPr>
              <a:t>Bewegung]    </a:t>
            </a:r>
          </a:p>
          <a:p>
            <a:pPr>
              <a:tabLst>
                <a:tab pos="744538" algn="l"/>
                <a:tab pos="1084263" algn="l"/>
              </a:tabLst>
            </a:pPr>
            <a:r>
              <a:rPr lang="de-DE" altLang="en-US" sz="2000">
                <a:sym typeface="WP IconicSymbolsA" panose="05010101010101010101" pitchFamily="2" charset="2"/>
              </a:rPr>
              <a:t>(dass)	       TP             </a:t>
            </a: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>
                <a:latin typeface="ArborWin" panose="00000400000000000000" pitchFamily="2" charset="0"/>
                <a:sym typeface="WP IconicSymbolsA" panose="05010101010101010101" pitchFamily="2" charset="2"/>
              </a:rPr>
              <a:t>      ei</a:t>
            </a:r>
            <a:endParaRPr lang="de-DE" altLang="en-US" sz="2000">
              <a:sym typeface="WP IconicSymbolsA" panose="05010101010101010101" pitchFamily="2" charset="2"/>
            </a:endParaRPr>
          </a:p>
          <a:p>
            <a:pPr>
              <a:tabLst>
                <a:tab pos="744538" algn="l"/>
                <a:tab pos="1084263" algn="l"/>
              </a:tabLst>
            </a:pPr>
            <a:r>
              <a:rPr lang="de-DE" altLang="en-US" sz="2000">
                <a:sym typeface="WP IconicSymbolsA" panose="05010101010101010101" pitchFamily="2" charset="2"/>
              </a:rPr>
              <a:t>    DP                       T‘             </a:t>
            </a: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>
                <a:latin typeface="ArborWin" panose="00000400000000000000" pitchFamily="2" charset="0"/>
                <a:sym typeface="WP IconicSymbolsA" panose="05010101010101010101" pitchFamily="2" charset="2"/>
              </a:rPr>
              <a:t>5	   3</a:t>
            </a:r>
            <a:endParaRPr lang="de-DE" altLang="en-US" sz="2000">
              <a:sym typeface="WP IconicSymbolsA" panose="05010101010101010101" pitchFamily="2" charset="2"/>
            </a:endParaRPr>
          </a:p>
          <a:p>
            <a:pPr>
              <a:tabLst>
                <a:tab pos="744538" algn="l"/>
                <a:tab pos="1084263" algn="l"/>
              </a:tabLst>
            </a:pPr>
            <a:r>
              <a:rPr lang="de-DE" altLang="en-US" sz="2000">
                <a:sym typeface="WP IconicSymbolsA" panose="05010101010101010101" pitchFamily="2" charset="2"/>
              </a:rPr>
              <a:t>  Peter		   VP               T°	</a:t>
            </a: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>
                <a:latin typeface="ArborWin" panose="00000400000000000000" pitchFamily="2" charset="0"/>
                <a:sym typeface="WP IconicSymbolsA" panose="05010101010101010101" pitchFamily="2" charset="2"/>
              </a:rPr>
              <a:t>	 3</a:t>
            </a:r>
            <a:endParaRPr lang="de-DE" altLang="en-US" sz="2000">
              <a:sym typeface="WP IconicSymbolsA" panose="05010101010101010101" pitchFamily="2" charset="2"/>
            </a:endParaRPr>
          </a:p>
          <a:p>
            <a:pPr>
              <a:spcBef>
                <a:spcPts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>
                <a:sym typeface="WP IconicSymbolsA" panose="05010101010101010101" pitchFamily="2" charset="2"/>
              </a:rPr>
              <a:t>	AP		V°             </a:t>
            </a:r>
          </a:p>
          <a:p>
            <a:pPr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>
                <a:sym typeface="WP IconicSymbolsA" panose="05010101010101010101" pitchFamily="2" charset="2"/>
              </a:rPr>
              <a:t>     	</a:t>
            </a:r>
            <a:r>
              <a:rPr lang="de-DE" altLang="en-US" sz="2000">
                <a:latin typeface="ArborWin" panose="00000400000000000000" pitchFamily="2" charset="0"/>
                <a:sym typeface="WP IconicSymbolsA" panose="05010101010101010101" pitchFamily="2" charset="2"/>
              </a:rPr>
              <a:t>!              !</a:t>
            </a:r>
          </a:p>
          <a:p>
            <a:pPr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>
                <a:sym typeface="WP IconicSymbolsA" panose="05010101010101010101" pitchFamily="2" charset="2"/>
              </a:rPr>
              <a:t>	A°		ist</a:t>
            </a:r>
          </a:p>
          <a:p>
            <a:pPr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>
                <a:latin typeface="ArborWin" panose="00000400000000000000" pitchFamily="2" charset="0"/>
                <a:sym typeface="WP IconicSymbolsA" panose="05010101010101010101" pitchFamily="2" charset="2"/>
              </a:rPr>
              <a:t>	!</a:t>
            </a:r>
            <a:endParaRPr lang="de-DE" altLang="en-US" sz="2000">
              <a:sym typeface="WP IconicSymbolsA" panose="05010101010101010101" pitchFamily="2" charset="2"/>
            </a:endParaRPr>
          </a:p>
          <a:p>
            <a:pPr>
              <a:spcBef>
                <a:spcPct val="0"/>
              </a:spcBef>
              <a:tabLst>
                <a:tab pos="744538" algn="l"/>
                <a:tab pos="1084263" algn="l"/>
              </a:tabLst>
            </a:pPr>
            <a:r>
              <a:rPr lang="de-DE" altLang="en-US" sz="2000">
                <a:sym typeface="WP IconicSymbolsA" panose="05010101010101010101" pitchFamily="2" charset="2"/>
              </a:rPr>
              <a:t>         </a:t>
            </a:r>
            <a:r>
              <a:rPr lang="de-DE" altLang="en-US" sz="2000" u="sng">
                <a:sym typeface="WP IconicSymbolsA" panose="05010101010101010101" pitchFamily="2" charset="2"/>
              </a:rPr>
              <a:t>müde</a:t>
            </a:r>
            <a:endParaRPr lang="en-US" altLang="en-US" sz="2000" u="sng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80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/>
              <a:t>Semantik und Kategorie: transitive Prädikate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4741"/>
            <a:ext cx="8418755" cy="536985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690563" algn="l"/>
                <a:tab pos="1090613" algn="l"/>
                <a:tab pos="1147763" algn="l"/>
              </a:tabLst>
            </a:pPr>
            <a:r>
              <a:rPr lang="en-US" dirty="0"/>
              <a:t>Auch </a:t>
            </a:r>
            <a:r>
              <a:rPr lang="en-US" b="1" dirty="0"/>
              <a:t>transitive </a:t>
            </a:r>
            <a:r>
              <a:rPr lang="en-US" b="1" dirty="0" err="1"/>
              <a:t>lexikalische</a:t>
            </a:r>
            <a:r>
              <a:rPr lang="en-US" b="1" dirty="0"/>
              <a:t> </a:t>
            </a:r>
            <a:r>
              <a:rPr lang="en-US" b="1" dirty="0" err="1"/>
              <a:t>Prädikate</a:t>
            </a:r>
            <a:r>
              <a:rPr lang="en-US" dirty="0"/>
              <a:t> </a:t>
            </a:r>
            <a:r>
              <a:rPr lang="en-US" dirty="0" err="1"/>
              <a:t>können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allen</a:t>
            </a:r>
            <a:r>
              <a:rPr lang="en-US" dirty="0"/>
              <a:t> vier </a:t>
            </a:r>
            <a:r>
              <a:rPr lang="en-US" dirty="0" err="1"/>
              <a:t>lexikalischen</a:t>
            </a:r>
            <a:r>
              <a:rPr lang="en-US" dirty="0"/>
              <a:t> </a:t>
            </a:r>
            <a:r>
              <a:rPr lang="en-US" dirty="0" err="1"/>
              <a:t>Kategorien</a:t>
            </a:r>
            <a:r>
              <a:rPr lang="en-US" dirty="0"/>
              <a:t> </a:t>
            </a:r>
            <a:r>
              <a:rPr lang="en-US" dirty="0" err="1"/>
              <a:t>stammen</a:t>
            </a:r>
            <a:r>
              <a:rPr lang="en-US" dirty="0"/>
              <a:t>.</a:t>
            </a:r>
          </a:p>
          <a:p>
            <a:pPr>
              <a:spcBef>
                <a:spcPts val="2000"/>
              </a:spcBef>
              <a:tabLst>
                <a:tab pos="690563" algn="l"/>
                <a:tab pos="1090613" algn="l"/>
                <a:tab pos="1147763" algn="l"/>
              </a:tabLst>
            </a:pPr>
            <a:r>
              <a:rPr lang="en-US" dirty="0"/>
              <a:t>(1)	a.	  Er </a:t>
            </a:r>
            <a:r>
              <a:rPr lang="en-US" dirty="0" err="1"/>
              <a:t>weiss</a:t>
            </a:r>
            <a:r>
              <a:rPr lang="en-US" dirty="0"/>
              <a:t>, </a:t>
            </a:r>
            <a:r>
              <a:rPr lang="en-US" dirty="0" err="1"/>
              <a:t>dass</a:t>
            </a:r>
            <a:r>
              <a:rPr lang="en-US" dirty="0"/>
              <a:t> </a:t>
            </a:r>
            <a:r>
              <a:rPr lang="de-DE" dirty="0"/>
              <a:t>Hans [</a:t>
            </a:r>
            <a:r>
              <a:rPr lang="de-DE" b="1" baseline="-25000" dirty="0">
                <a:solidFill>
                  <a:srgbClr val="FF0000"/>
                </a:solidFill>
              </a:rPr>
              <a:t>VP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dirty="0"/>
              <a:t>Maria </a:t>
            </a:r>
            <a:r>
              <a:rPr lang="de-DE" u="sng" dirty="0"/>
              <a:t>kennt</a:t>
            </a:r>
            <a:r>
              <a:rPr lang="de-DE" dirty="0"/>
              <a:t>]</a:t>
            </a:r>
          </a:p>
          <a:p>
            <a:pPr>
              <a:spcBef>
                <a:spcPts val="0"/>
              </a:spcBef>
              <a:tabLst>
                <a:tab pos="690563" algn="l"/>
                <a:tab pos="1090613" algn="l"/>
                <a:tab pos="1147763" algn="l"/>
              </a:tabLst>
            </a:pPr>
            <a:r>
              <a:rPr lang="en-US" dirty="0"/>
              <a:t>	b.	</a:t>
            </a:r>
            <a:r>
              <a:rPr lang="de-DE" dirty="0"/>
              <a:t>*Er weiss, dass Hans [</a:t>
            </a:r>
            <a:r>
              <a:rPr lang="de-DE" b="1" baseline="-25000" dirty="0">
                <a:solidFill>
                  <a:srgbClr val="FF0000"/>
                </a:solidFill>
              </a:rPr>
              <a:t>VP                  </a:t>
            </a:r>
            <a:r>
              <a:rPr lang="de-DE" u="sng" dirty="0"/>
              <a:t>kennt</a:t>
            </a:r>
            <a:r>
              <a:rPr lang="de-DE" dirty="0"/>
              <a:t>]</a:t>
            </a:r>
          </a:p>
          <a:p>
            <a:pPr>
              <a:spcBef>
                <a:spcPts val="2000"/>
              </a:spcBef>
              <a:tabLst>
                <a:tab pos="690563" algn="l"/>
                <a:tab pos="1090613" algn="l"/>
                <a:tab pos="1147763" algn="l"/>
                <a:tab pos="2333625" algn="l"/>
              </a:tabLst>
            </a:pPr>
            <a:r>
              <a:rPr lang="de-DE" dirty="0"/>
              <a:t>(2)	a.		  Hans ist	[</a:t>
            </a:r>
            <a:r>
              <a:rPr lang="de-DE" b="1" baseline="-25000" dirty="0">
                <a:solidFill>
                  <a:srgbClr val="FF0000"/>
                </a:solidFill>
              </a:rPr>
              <a:t>AP </a:t>
            </a:r>
            <a:r>
              <a:rPr lang="de-DE" dirty="0"/>
              <a:t>Maria </a:t>
            </a:r>
            <a:r>
              <a:rPr lang="de-DE" u="sng" dirty="0"/>
              <a:t>zugeneigt</a:t>
            </a:r>
            <a:r>
              <a:rPr lang="de-DE" dirty="0"/>
              <a:t>]</a:t>
            </a:r>
          </a:p>
          <a:p>
            <a:pPr>
              <a:spcBef>
                <a:spcPts val="0"/>
              </a:spcBef>
              <a:tabLst>
                <a:tab pos="690563" algn="l"/>
                <a:tab pos="1090613" algn="l"/>
                <a:tab pos="1147763" algn="l"/>
                <a:tab pos="2333625" algn="l"/>
              </a:tabLst>
            </a:pPr>
            <a:r>
              <a:rPr lang="en-US" dirty="0"/>
              <a:t>	b.	</a:t>
            </a:r>
            <a:r>
              <a:rPr lang="de-DE" dirty="0"/>
              <a:t>*Hans ist	[</a:t>
            </a:r>
            <a:r>
              <a:rPr lang="de-DE" b="1" baseline="-25000" dirty="0">
                <a:solidFill>
                  <a:srgbClr val="FF0000"/>
                </a:solidFill>
              </a:rPr>
              <a:t>AP                   </a:t>
            </a:r>
            <a:r>
              <a:rPr lang="de-DE" u="sng" dirty="0"/>
              <a:t>zugeneigt</a:t>
            </a:r>
            <a:r>
              <a:rPr lang="de-DE" dirty="0"/>
              <a:t>]</a:t>
            </a:r>
          </a:p>
          <a:p>
            <a:pPr>
              <a:tabLst>
                <a:tab pos="690563" algn="l"/>
                <a:tab pos="1090613" algn="l"/>
                <a:tab pos="1147763" algn="l"/>
                <a:tab pos="2333625" algn="l"/>
              </a:tabLst>
            </a:pPr>
            <a:r>
              <a:rPr lang="de-DE" sz="2000" dirty="0"/>
              <a:t>		  (s.a. </a:t>
            </a:r>
            <a:r>
              <a:rPr lang="de-DE" sz="2000" i="1" dirty="0"/>
              <a:t>bewusst</a:t>
            </a:r>
            <a:r>
              <a:rPr lang="de-DE" sz="2000" dirty="0"/>
              <a:t>, </a:t>
            </a:r>
            <a:r>
              <a:rPr lang="de-DE" sz="2000" i="1" dirty="0"/>
              <a:t>gewiss</a:t>
            </a:r>
            <a:r>
              <a:rPr lang="de-DE" sz="2000" dirty="0"/>
              <a:t>, </a:t>
            </a:r>
            <a:r>
              <a:rPr lang="de-DE" sz="2000" i="1" dirty="0"/>
              <a:t>überdrüssig</a:t>
            </a:r>
            <a:r>
              <a:rPr lang="de-DE" sz="2000" dirty="0"/>
              <a:t>, </a:t>
            </a:r>
            <a:r>
              <a:rPr lang="de-DE" sz="2000" i="1" dirty="0"/>
              <a:t>müde</a:t>
            </a:r>
            <a:r>
              <a:rPr lang="de-DE" sz="2000" dirty="0"/>
              <a:t>, </a:t>
            </a:r>
            <a:r>
              <a:rPr lang="de-DE" sz="2000" i="1" dirty="0"/>
              <a:t>abgeneigt,</a:t>
            </a:r>
            <a:r>
              <a:rPr lang="de-DE" sz="2000" dirty="0"/>
              <a:t> </a:t>
            </a:r>
            <a:r>
              <a:rPr lang="de-DE" sz="2000" i="1" dirty="0"/>
              <a:t>behilflich</a:t>
            </a:r>
            <a:r>
              <a:rPr lang="de-DE" sz="2000" dirty="0"/>
              <a:t>).</a:t>
            </a:r>
          </a:p>
          <a:p>
            <a:pPr>
              <a:spcBef>
                <a:spcPts val="2000"/>
              </a:spcBef>
              <a:tabLst>
                <a:tab pos="690563" algn="l"/>
                <a:tab pos="1090613" algn="l"/>
                <a:tab pos="1147763" algn="l"/>
              </a:tabLst>
            </a:pPr>
            <a:r>
              <a:rPr lang="en-US" dirty="0"/>
              <a:t>(3)	a.	  </a:t>
            </a:r>
            <a:r>
              <a:rPr lang="de-DE" dirty="0"/>
              <a:t>Hans ist für [</a:t>
            </a:r>
            <a:r>
              <a:rPr lang="de-DE" b="1" baseline="-25000" dirty="0">
                <a:solidFill>
                  <a:srgbClr val="FF0000"/>
                </a:solidFill>
              </a:rPr>
              <a:t>NP </a:t>
            </a:r>
            <a:r>
              <a:rPr lang="de-DE" dirty="0"/>
              <a:t>die </a:t>
            </a:r>
            <a:r>
              <a:rPr lang="de-DE" u="sng" dirty="0"/>
              <a:t>Schaffung </a:t>
            </a:r>
            <a:r>
              <a:rPr lang="de-DE" dirty="0"/>
              <a:t>von Arbeitsplätzen]</a:t>
            </a:r>
          </a:p>
          <a:p>
            <a:pPr>
              <a:spcBef>
                <a:spcPts val="0"/>
              </a:spcBef>
              <a:tabLst>
                <a:tab pos="690563" algn="l"/>
                <a:tab pos="1090613" algn="l"/>
                <a:tab pos="1147763" algn="l"/>
              </a:tabLst>
            </a:pPr>
            <a:r>
              <a:rPr lang="en-US" dirty="0"/>
              <a:t>	b.	</a:t>
            </a:r>
            <a:r>
              <a:rPr lang="de-DE" dirty="0"/>
              <a:t>*Hans ist für [</a:t>
            </a:r>
            <a:r>
              <a:rPr lang="de-DE" b="1" baseline="-25000" dirty="0">
                <a:solidFill>
                  <a:srgbClr val="FF0000"/>
                </a:solidFill>
              </a:rPr>
              <a:t>NP </a:t>
            </a:r>
            <a:r>
              <a:rPr lang="de-DE" dirty="0"/>
              <a:t>die </a:t>
            </a:r>
            <a:r>
              <a:rPr lang="de-DE" u="sng" dirty="0"/>
              <a:t>Schaffung</a:t>
            </a:r>
            <a:r>
              <a:rPr lang="de-DE" dirty="0"/>
              <a:t>]</a:t>
            </a:r>
          </a:p>
          <a:p>
            <a:pPr>
              <a:spcBef>
                <a:spcPts val="2000"/>
              </a:spcBef>
              <a:tabLst>
                <a:tab pos="690563" algn="l"/>
                <a:tab pos="1090613" algn="l"/>
                <a:tab pos="1147763" algn="l"/>
              </a:tabLst>
            </a:pPr>
            <a:r>
              <a:rPr lang="en-US" dirty="0"/>
              <a:t>(4)	a.	  Maria </a:t>
            </a:r>
            <a:r>
              <a:rPr lang="de-DE" dirty="0"/>
              <a:t>ist [</a:t>
            </a:r>
            <a:r>
              <a:rPr lang="de-DE" b="1" baseline="-25000" dirty="0">
                <a:solidFill>
                  <a:srgbClr val="FF0000"/>
                </a:solidFill>
              </a:rPr>
              <a:t>PP </a:t>
            </a:r>
            <a:r>
              <a:rPr lang="de-DE" u="sng" dirty="0"/>
              <a:t>aus</a:t>
            </a:r>
            <a:r>
              <a:rPr lang="de-DE" dirty="0"/>
              <a:t> Purkersdorf]</a:t>
            </a:r>
            <a:r>
              <a:rPr lang="de-DE" baseline="30000" dirty="0"/>
              <a:t>.</a:t>
            </a:r>
          </a:p>
          <a:p>
            <a:pPr>
              <a:spcBef>
                <a:spcPts val="0"/>
              </a:spcBef>
              <a:tabLst>
                <a:tab pos="690563" algn="l"/>
                <a:tab pos="1090613" algn="l"/>
                <a:tab pos="1147763" algn="l"/>
              </a:tabLst>
            </a:pPr>
            <a:r>
              <a:rPr lang="en-US" dirty="0"/>
              <a:t>	b.	*Maria </a:t>
            </a:r>
            <a:r>
              <a:rPr lang="de-DE" dirty="0"/>
              <a:t>ist [</a:t>
            </a:r>
            <a:r>
              <a:rPr lang="de-DE" b="1" baseline="-25000" dirty="0">
                <a:solidFill>
                  <a:srgbClr val="FF0000"/>
                </a:solidFill>
              </a:rPr>
              <a:t>PP </a:t>
            </a:r>
            <a:r>
              <a:rPr lang="de-DE" u="sng" dirty="0"/>
              <a:t>aus</a:t>
            </a:r>
            <a:r>
              <a:rPr lang="de-DE" dirty="0"/>
              <a:t>]</a:t>
            </a:r>
            <a:r>
              <a:rPr lang="de-DE" baseline="30000" dirty="0"/>
              <a:t>.</a:t>
            </a:r>
          </a:p>
          <a:p>
            <a:pPr>
              <a:spcBef>
                <a:spcPts val="2000"/>
              </a:spcBef>
              <a:tabLst>
                <a:tab pos="690563" algn="l"/>
                <a:tab pos="1090613" algn="l"/>
                <a:tab pos="1147763" algn="l"/>
              </a:tabLst>
            </a:pP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266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8951D-6888-AB4F-6C32-20E267E51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AC929-9596-B105-E3E2-F1C02C69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/>
              <a:t>Semantik und Kategorie: Ditransitive Prädikate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E56D0-5948-AF7D-5F03-5183425EC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418755" cy="536985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690563" algn="l"/>
                <a:tab pos="1090613" algn="l"/>
                <a:tab pos="1147763" algn="l"/>
              </a:tabLst>
            </a:pPr>
            <a:r>
              <a:rPr lang="en-US" b="1" dirty="0"/>
              <a:t>Verbale</a:t>
            </a:r>
            <a:r>
              <a:rPr lang="en-US" b="1" i="1" dirty="0"/>
              <a:t> </a:t>
            </a:r>
            <a:r>
              <a:rPr lang="en-US" dirty="0"/>
              <a:t>ditransitive </a:t>
            </a:r>
            <a:r>
              <a:rPr lang="en-US" dirty="0" err="1"/>
              <a:t>lexikalische</a:t>
            </a:r>
            <a:r>
              <a:rPr lang="en-US" dirty="0"/>
              <a:t> </a:t>
            </a:r>
            <a:r>
              <a:rPr lang="en-US" dirty="0" err="1"/>
              <a:t>Prädikate</a:t>
            </a:r>
            <a:r>
              <a:rPr lang="en-US" dirty="0"/>
              <a:t>: </a:t>
            </a:r>
          </a:p>
          <a:p>
            <a:pPr>
              <a:spcBef>
                <a:spcPts val="1200"/>
              </a:spcBef>
              <a:tabLst>
                <a:tab pos="690563" algn="l"/>
                <a:tab pos="1090613" algn="l"/>
                <a:tab pos="1147763" algn="l"/>
              </a:tabLst>
            </a:pPr>
            <a:r>
              <a:rPr lang="en-US" dirty="0"/>
              <a:t>(1)	a.	  Er </a:t>
            </a:r>
            <a:r>
              <a:rPr lang="en-US" dirty="0" err="1"/>
              <a:t>weiss</a:t>
            </a:r>
            <a:r>
              <a:rPr lang="en-US" dirty="0"/>
              <a:t>, </a:t>
            </a:r>
            <a:r>
              <a:rPr lang="en-US" dirty="0" err="1"/>
              <a:t>dass</a:t>
            </a:r>
            <a:r>
              <a:rPr lang="en-US" dirty="0"/>
              <a:t> Maria </a:t>
            </a:r>
            <a:r>
              <a:rPr lang="de-DE" dirty="0"/>
              <a:t>[</a:t>
            </a:r>
            <a:r>
              <a:rPr lang="de-DE" b="1" baseline="-25000" dirty="0">
                <a:solidFill>
                  <a:srgbClr val="FF0000"/>
                </a:solidFill>
              </a:rPr>
              <a:t>VP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dirty="0"/>
              <a:t>ihm ein Buch </a:t>
            </a:r>
            <a:r>
              <a:rPr lang="de-DE" u="sng" dirty="0"/>
              <a:t>schenkte</a:t>
            </a:r>
            <a:r>
              <a:rPr lang="de-DE" dirty="0"/>
              <a:t>]</a:t>
            </a:r>
          </a:p>
          <a:p>
            <a:pPr>
              <a:spcBef>
                <a:spcPts val="0"/>
              </a:spcBef>
              <a:tabLst>
                <a:tab pos="690563" algn="l"/>
                <a:tab pos="1090613" algn="l"/>
                <a:tab pos="1147763" algn="l"/>
              </a:tabLst>
            </a:pPr>
            <a:r>
              <a:rPr lang="en-US" dirty="0"/>
              <a:t>	b.	*Er </a:t>
            </a:r>
            <a:r>
              <a:rPr lang="en-US" dirty="0" err="1"/>
              <a:t>weiss</a:t>
            </a:r>
            <a:r>
              <a:rPr lang="en-US" dirty="0"/>
              <a:t>, </a:t>
            </a:r>
            <a:r>
              <a:rPr lang="en-US" dirty="0" err="1"/>
              <a:t>dass</a:t>
            </a:r>
            <a:r>
              <a:rPr lang="en-US" dirty="0"/>
              <a:t> Maria </a:t>
            </a:r>
            <a:r>
              <a:rPr lang="de-DE" dirty="0"/>
              <a:t>[</a:t>
            </a:r>
            <a:r>
              <a:rPr lang="de-DE" b="1" baseline="-25000" dirty="0">
                <a:solidFill>
                  <a:srgbClr val="FF0000"/>
                </a:solidFill>
              </a:rPr>
              <a:t>VP</a:t>
            </a:r>
            <a:r>
              <a:rPr lang="de-DE" b="1" dirty="0">
                <a:solidFill>
                  <a:srgbClr val="FF0000"/>
                </a:solidFill>
              </a:rPr>
              <a:t>         </a:t>
            </a:r>
            <a:r>
              <a:rPr lang="de-DE" dirty="0"/>
              <a:t>ein Buch </a:t>
            </a:r>
            <a:r>
              <a:rPr lang="de-DE" u="sng" dirty="0"/>
              <a:t>schenkte</a:t>
            </a:r>
            <a:r>
              <a:rPr lang="de-DE" dirty="0"/>
              <a:t>]</a:t>
            </a:r>
          </a:p>
          <a:p>
            <a:pPr>
              <a:spcBef>
                <a:spcPts val="0"/>
              </a:spcBef>
              <a:tabLst>
                <a:tab pos="690563" algn="l"/>
                <a:tab pos="1090613" algn="l"/>
                <a:tab pos="1147763" algn="l"/>
              </a:tabLst>
            </a:pPr>
            <a:r>
              <a:rPr lang="en-US" dirty="0"/>
              <a:t>	c.	*Er </a:t>
            </a:r>
            <a:r>
              <a:rPr lang="en-US" dirty="0" err="1"/>
              <a:t>weiss</a:t>
            </a:r>
            <a:r>
              <a:rPr lang="en-US" dirty="0"/>
              <a:t>, </a:t>
            </a:r>
            <a:r>
              <a:rPr lang="en-US" dirty="0" err="1"/>
              <a:t>dass</a:t>
            </a:r>
            <a:r>
              <a:rPr lang="en-US" dirty="0"/>
              <a:t> Maria </a:t>
            </a:r>
            <a:r>
              <a:rPr lang="de-DE" dirty="0"/>
              <a:t>[</a:t>
            </a:r>
            <a:r>
              <a:rPr lang="de-DE" b="1" baseline="-25000" dirty="0">
                <a:solidFill>
                  <a:srgbClr val="FF0000"/>
                </a:solidFill>
              </a:rPr>
              <a:t>VP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dirty="0"/>
              <a:t>ihm</a:t>
            </a:r>
            <a:r>
              <a:rPr lang="de-DE" b="1" dirty="0">
                <a:solidFill>
                  <a:srgbClr val="FF0000"/>
                </a:solidFill>
              </a:rPr>
              <a:t>                  </a:t>
            </a:r>
            <a:r>
              <a:rPr lang="de-DE" u="sng" dirty="0"/>
              <a:t>schenkte</a:t>
            </a:r>
            <a:r>
              <a:rPr lang="de-DE" dirty="0"/>
              <a:t>]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US" b="1" dirty="0" err="1"/>
              <a:t>Adjektivische</a:t>
            </a:r>
            <a:r>
              <a:rPr lang="en-US" dirty="0"/>
              <a:t> ditransitive </a:t>
            </a:r>
            <a:r>
              <a:rPr lang="en-US" dirty="0" err="1"/>
              <a:t>lexikalische</a:t>
            </a:r>
            <a:r>
              <a:rPr lang="en-US" dirty="0"/>
              <a:t> </a:t>
            </a:r>
            <a:r>
              <a:rPr lang="en-US" dirty="0" err="1"/>
              <a:t>Prädikate</a:t>
            </a:r>
            <a:r>
              <a:rPr lang="en-US" dirty="0"/>
              <a:t>:</a:t>
            </a:r>
          </a:p>
          <a:p>
            <a:pPr>
              <a:spcBef>
                <a:spcPts val="1200"/>
              </a:spcBef>
            </a:pPr>
            <a:r>
              <a:rPr lang="en-US" dirty="0"/>
              <a:t>(2)		a.	  </a:t>
            </a:r>
            <a:r>
              <a:rPr lang="de-DE" dirty="0"/>
              <a:t>Sie ist [</a:t>
            </a:r>
            <a:r>
              <a:rPr lang="de-DE" b="1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 ihnen etwas </a:t>
            </a:r>
            <a:r>
              <a:rPr lang="de-DE" u="sng" dirty="0"/>
              <a:t>schuldig</a:t>
            </a:r>
            <a:r>
              <a:rPr lang="de-DE" dirty="0"/>
              <a:t>]</a:t>
            </a:r>
          </a:p>
          <a:p>
            <a:r>
              <a:rPr lang="en-US" dirty="0"/>
              <a:t>		b.	*</a:t>
            </a:r>
            <a:r>
              <a:rPr lang="de-DE" dirty="0"/>
              <a:t>Sie ist [</a:t>
            </a:r>
            <a:r>
              <a:rPr lang="de-DE" b="1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 	      etwas </a:t>
            </a:r>
            <a:r>
              <a:rPr lang="de-DE" u="sng" dirty="0"/>
              <a:t>schuldig</a:t>
            </a:r>
            <a:r>
              <a:rPr lang="de-DE" dirty="0"/>
              <a:t>]</a:t>
            </a:r>
          </a:p>
          <a:p>
            <a:r>
              <a:rPr lang="en-US" dirty="0"/>
              <a:t>		c.	*</a:t>
            </a:r>
            <a:r>
              <a:rPr lang="de-DE" dirty="0"/>
              <a:t>Sie ist [</a:t>
            </a:r>
            <a:r>
              <a:rPr lang="de-DE" b="1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 ihnen            </a:t>
            </a:r>
            <a:r>
              <a:rPr lang="de-DE" u="sng" dirty="0"/>
              <a:t>schuldig</a:t>
            </a:r>
            <a:r>
              <a:rPr lang="de-DE" dirty="0"/>
              <a:t>]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US" b="1" dirty="0" err="1"/>
              <a:t>Präpositionale</a:t>
            </a:r>
            <a:r>
              <a:rPr lang="en-US" dirty="0"/>
              <a:t> ditransitive </a:t>
            </a:r>
            <a:r>
              <a:rPr lang="en-US" dirty="0" err="1"/>
              <a:t>lexikalische</a:t>
            </a:r>
            <a:r>
              <a:rPr lang="en-US" dirty="0"/>
              <a:t> </a:t>
            </a:r>
            <a:r>
              <a:rPr lang="en-US" dirty="0" err="1"/>
              <a:t>Prädikate</a:t>
            </a:r>
            <a:r>
              <a:rPr lang="en-US" dirty="0"/>
              <a:t>:</a:t>
            </a:r>
          </a:p>
          <a:p>
            <a:pPr>
              <a:spcBef>
                <a:spcPts val="1200"/>
              </a:spcBef>
            </a:pPr>
            <a:r>
              <a:rPr lang="en-US" dirty="0"/>
              <a:t>(3)		a.	  </a:t>
            </a:r>
            <a:r>
              <a:rPr lang="de-DE" dirty="0"/>
              <a:t>Wien ist [</a:t>
            </a:r>
            <a:r>
              <a:rPr lang="de-DE" b="1" baseline="-25000" dirty="0">
                <a:solidFill>
                  <a:srgbClr val="FF0000"/>
                </a:solidFill>
              </a:rPr>
              <a:t>PP </a:t>
            </a:r>
            <a:r>
              <a:rPr lang="de-DE" u="sng" dirty="0"/>
              <a:t>zwischen</a:t>
            </a:r>
            <a:r>
              <a:rPr lang="de-DE" dirty="0"/>
              <a:t> Lissabon und Athen]</a:t>
            </a:r>
          </a:p>
          <a:p>
            <a:r>
              <a:rPr lang="en-US" dirty="0"/>
              <a:t>		b. *</a:t>
            </a:r>
            <a:r>
              <a:rPr lang="de-DE" dirty="0"/>
              <a:t>Wien ist [</a:t>
            </a:r>
            <a:r>
              <a:rPr lang="de-DE" b="1" baseline="-25000" dirty="0">
                <a:solidFill>
                  <a:srgbClr val="FF0000"/>
                </a:solidFill>
              </a:rPr>
              <a:t>PP </a:t>
            </a:r>
            <a:r>
              <a:rPr lang="de-DE" u="sng" dirty="0"/>
              <a:t>zwischen</a:t>
            </a:r>
            <a:r>
              <a:rPr lang="de-DE" dirty="0"/>
              <a:t>                (und) Athen]</a:t>
            </a:r>
            <a:endParaRPr lang="de-DE" u="sng" dirty="0"/>
          </a:p>
          <a:p>
            <a:r>
              <a:rPr lang="en-US" dirty="0"/>
              <a:t>		c.	*</a:t>
            </a:r>
            <a:r>
              <a:rPr lang="de-DE" dirty="0"/>
              <a:t>Wien ist [</a:t>
            </a:r>
            <a:r>
              <a:rPr lang="de-DE" b="1" baseline="-25000" dirty="0">
                <a:solidFill>
                  <a:srgbClr val="FF0000"/>
                </a:solidFill>
              </a:rPr>
              <a:t>PP </a:t>
            </a:r>
            <a:r>
              <a:rPr lang="de-DE" u="sng" dirty="0"/>
              <a:t>zwischen</a:t>
            </a:r>
            <a:r>
              <a:rPr lang="de-DE" dirty="0"/>
              <a:t> Lissabon]</a:t>
            </a:r>
            <a:endParaRPr lang="de-DE" u="sng" dirty="0"/>
          </a:p>
          <a:p>
            <a:pPr>
              <a:spcBef>
                <a:spcPts val="1200"/>
              </a:spcBef>
            </a:pPr>
            <a:endParaRPr lang="de-DE" u="sng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029B22-8972-60A5-7568-7A7C79EE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AA568F-DEA4-4AF9-0988-853CF146D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381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152400"/>
            <a:ext cx="8229600" cy="609600"/>
          </a:xfrm>
        </p:spPr>
        <p:txBody>
          <a:bodyPr/>
          <a:lstStyle/>
          <a:p>
            <a:r>
              <a:rPr lang="de-DE"/>
              <a:t>Komplexe Prädikate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26141"/>
            <a:ext cx="8418755" cy="5369859"/>
          </a:xfrm>
        </p:spPr>
        <p:txBody>
          <a:bodyPr>
            <a:normAutofit/>
          </a:bodyPr>
          <a:lstStyle/>
          <a:p>
            <a:pPr>
              <a:tabLst>
                <a:tab pos="747713" algn="l"/>
                <a:tab pos="1090613" algn="l"/>
                <a:tab pos="1371600" algn="l"/>
              </a:tabLst>
            </a:pPr>
            <a:endParaRPr lang="en-US" b="1" i="1" dirty="0"/>
          </a:p>
          <a:p>
            <a:pPr>
              <a:tabLst>
                <a:tab pos="747713" algn="l"/>
                <a:tab pos="1090613" algn="l"/>
                <a:tab pos="1371600" algn="l"/>
              </a:tabLst>
            </a:pPr>
            <a:endParaRPr lang="en-US" i="1" dirty="0"/>
          </a:p>
          <a:p>
            <a:pPr>
              <a:tabLst>
                <a:tab pos="747713" algn="l"/>
                <a:tab pos="1090613" algn="l"/>
                <a:tab pos="1371600" algn="l"/>
              </a:tabLst>
            </a:pPr>
            <a:endParaRPr lang="en-US" i="1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Komplexe Prädikate werden in der </a:t>
            </a:r>
            <a:r>
              <a:rPr lang="de-DE" b="1" dirty="0"/>
              <a:t>Syntax abgeleitet</a:t>
            </a:r>
            <a:r>
              <a:rPr lang="de-DE" dirty="0"/>
              <a:t>.</a:t>
            </a:r>
            <a:endParaRPr lang="de-DE" sz="2000" dirty="0"/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Ein </a:t>
            </a:r>
            <a:r>
              <a:rPr lang="de-DE" dirty="0">
                <a:solidFill>
                  <a:srgbClr val="FF0000"/>
                </a:solidFill>
              </a:rPr>
              <a:t>einstelliges</a:t>
            </a:r>
            <a:r>
              <a:rPr lang="de-DE" i="1" dirty="0"/>
              <a:t> </a:t>
            </a:r>
            <a:r>
              <a:rPr lang="de-DE" dirty="0"/>
              <a:t>komplexes Prädikat benötigt </a:t>
            </a:r>
            <a:r>
              <a:rPr lang="de-DE" dirty="0">
                <a:solidFill>
                  <a:srgbClr val="00B050"/>
                </a:solidFill>
              </a:rPr>
              <a:t>ein</a:t>
            </a:r>
            <a:r>
              <a:rPr lang="de-DE" dirty="0"/>
              <a:t> </a:t>
            </a:r>
            <a:r>
              <a:rPr lang="de-DE" dirty="0">
                <a:solidFill>
                  <a:srgbClr val="00B050"/>
                </a:solidFill>
              </a:rPr>
              <a:t>einziges</a:t>
            </a:r>
            <a:r>
              <a:rPr lang="de-DE" dirty="0"/>
              <a:t> </a:t>
            </a:r>
            <a:r>
              <a:rPr lang="de-DE" dirty="0">
                <a:solidFill>
                  <a:srgbClr val="00B050"/>
                </a:solidFill>
              </a:rPr>
              <a:t>Argument</a:t>
            </a:r>
            <a:r>
              <a:rPr lang="de-DE" dirty="0"/>
              <a:t>, um eine Satzbedeutung zu bilden.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Das einstellige Prädikat ist die </a:t>
            </a:r>
            <a:r>
              <a:rPr lang="de-DE" dirty="0">
                <a:solidFill>
                  <a:srgbClr val="FF0000"/>
                </a:solidFill>
              </a:rPr>
              <a:t>VP-Denotation</a:t>
            </a:r>
            <a:r>
              <a:rPr lang="de-DE" dirty="0"/>
              <a:t>!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en-US" dirty="0"/>
              <a:t>(1)	(Er </a:t>
            </a:r>
            <a:r>
              <a:rPr lang="en-US" dirty="0" err="1"/>
              <a:t>sagte</a:t>
            </a:r>
            <a:r>
              <a:rPr lang="en-US" dirty="0"/>
              <a:t>) </a:t>
            </a:r>
            <a:r>
              <a:rPr lang="en-US" dirty="0" err="1"/>
              <a:t>dass</a:t>
            </a:r>
            <a:r>
              <a:rPr lang="en-US" dirty="0"/>
              <a:t> </a:t>
            </a:r>
            <a:r>
              <a:rPr lang="en-US" dirty="0" err="1">
                <a:solidFill>
                  <a:srgbClr val="00B050"/>
                </a:solidFill>
              </a:rPr>
              <a:t>wir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[</a:t>
            </a:r>
            <a:r>
              <a:rPr lang="en-US" b="1" baseline="-25000" dirty="0">
                <a:solidFill>
                  <a:srgbClr val="FF0000"/>
                </a:solidFill>
              </a:rPr>
              <a:t>VP</a:t>
            </a:r>
            <a:r>
              <a:rPr lang="en-US" baseline="-25000" dirty="0"/>
              <a:t> </a:t>
            </a:r>
            <a:r>
              <a:rPr lang="en-US" dirty="0"/>
              <a:t>das Buch </a:t>
            </a:r>
            <a:r>
              <a:rPr lang="en-US" u="sng" dirty="0" err="1"/>
              <a:t>kennen</a:t>
            </a:r>
            <a:r>
              <a:rPr lang="en-US" dirty="0"/>
              <a:t>]			</a:t>
            </a:r>
          </a:p>
          <a:p>
            <a:pPr>
              <a:tabLst>
                <a:tab pos="747713" algn="l"/>
                <a:tab pos="1090613" algn="l"/>
                <a:tab pos="1371600" algn="l"/>
              </a:tabLst>
            </a:pPr>
            <a:r>
              <a:rPr lang="en-US" dirty="0"/>
              <a:t>	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7" name="Rounded Rectangle 6"/>
          <p:cNvSpPr/>
          <p:nvPr/>
        </p:nvSpPr>
        <p:spPr>
          <a:xfrm>
            <a:off x="381000" y="804148"/>
            <a:ext cx="8467165" cy="919401"/>
          </a:xfrm>
          <a:prstGeom prst="roundRect">
            <a:avLst/>
          </a:prstGeom>
          <a:solidFill>
            <a:schemeClr val="accent2">
              <a:lumMod val="60000"/>
              <a:lumOff val="4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>
              <a:tabLst>
                <a:tab pos="2859088" algn="l"/>
                <a:tab pos="3143250" algn="l"/>
              </a:tabLst>
            </a:pPr>
            <a:r>
              <a:rPr lang="de-DE" sz="2400" b="1">
                <a:solidFill>
                  <a:schemeClr val="tx1"/>
                </a:solidFill>
              </a:rPr>
              <a:t>Komplexes Prädikat</a:t>
            </a:r>
            <a:r>
              <a:rPr lang="de-DE" sz="2400">
                <a:solidFill>
                  <a:schemeClr val="tx1"/>
                </a:solidFill>
              </a:rPr>
              <a:t> =</a:t>
            </a:r>
            <a:r>
              <a:rPr lang="de-DE" sz="2400" baseline="-25000">
                <a:solidFill>
                  <a:schemeClr val="tx1"/>
                </a:solidFill>
              </a:rPr>
              <a:t>Def  </a:t>
            </a:r>
            <a:r>
              <a:rPr lang="de-DE" sz="2400" i="1" baseline="-25000">
                <a:solidFill>
                  <a:schemeClr val="tx1"/>
                </a:solidFill>
              </a:rPr>
              <a:t>	</a:t>
            </a:r>
            <a:r>
              <a:rPr lang="de-DE" sz="2400">
                <a:solidFill>
                  <a:schemeClr val="tx1"/>
                </a:solidFill>
              </a:rPr>
              <a:t>Prädikat, das aus mehr als einem			Wort (Kopf) besteht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0" y="4114800"/>
            <a:ext cx="53250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de-DE" sz="2000"/>
              <a:t>                      TP		[vereinfacht]</a:t>
            </a:r>
          </a:p>
          <a:p>
            <a:r>
              <a:rPr lang="de-DE" sz="2000">
                <a:latin typeface="ArborWin" panose="00000400000000000000" pitchFamily="2" charset="0"/>
              </a:rPr>
              <a:t>      wo</a:t>
            </a:r>
          </a:p>
          <a:p>
            <a:r>
              <a:rPr lang="de-DE" sz="2000"/>
              <a:t>    </a:t>
            </a:r>
            <a:r>
              <a:rPr lang="de-DE" sz="2000">
                <a:solidFill>
                  <a:srgbClr val="00B050"/>
                </a:solidFill>
              </a:rPr>
              <a:t>DP</a:t>
            </a:r>
            <a:r>
              <a:rPr lang="de-DE" sz="2000" baseline="-25000">
                <a:solidFill>
                  <a:srgbClr val="00B050"/>
                </a:solidFill>
              </a:rPr>
              <a:t>Subjekt</a:t>
            </a:r>
            <a:r>
              <a:rPr lang="de-DE" sz="2000">
                <a:latin typeface="ArborWin" panose="00000400000000000000" pitchFamily="2" charset="0"/>
              </a:rPr>
              <a:t>	       </a:t>
            </a:r>
            <a:r>
              <a:rPr lang="de-DE" sz="2000"/>
              <a:t>VP	</a:t>
            </a:r>
          </a:p>
          <a:p>
            <a:r>
              <a:rPr lang="de-DE" sz="2000">
                <a:latin typeface="ArborWin" panose="00000400000000000000" pitchFamily="2" charset="0"/>
              </a:rPr>
              <a:t>   </a:t>
            </a:r>
            <a:r>
              <a:rPr lang="de-DE" sz="2000">
                <a:solidFill>
                  <a:srgbClr val="00B050"/>
                </a:solidFill>
                <a:latin typeface="ArborWin" panose="00000400000000000000" pitchFamily="2" charset="0"/>
              </a:rPr>
              <a:t>4</a:t>
            </a:r>
            <a:r>
              <a:rPr lang="de-DE" sz="2000">
                <a:latin typeface="ArborWin" panose="00000400000000000000" pitchFamily="2" charset="0"/>
              </a:rPr>
              <a:t> 	              3</a:t>
            </a:r>
          </a:p>
          <a:p>
            <a:r>
              <a:rPr lang="de-DE" sz="2000"/>
              <a:t>    </a:t>
            </a:r>
            <a:r>
              <a:rPr lang="de-DE" sz="2000">
                <a:solidFill>
                  <a:srgbClr val="00B050"/>
                </a:solidFill>
              </a:rPr>
              <a:t>wir</a:t>
            </a:r>
            <a:r>
              <a:rPr lang="de-DE" sz="2000"/>
              <a:t>	             DP	  V°</a:t>
            </a:r>
            <a:endParaRPr lang="de-DE" sz="2000" baseline="-25000"/>
          </a:p>
          <a:p>
            <a:r>
              <a:rPr lang="de-DE" sz="2000"/>
              <a:t>	        </a:t>
            </a:r>
            <a:r>
              <a:rPr lang="de-DE" sz="2000">
                <a:latin typeface="ArborWin" panose="00000400000000000000" pitchFamily="2" charset="0"/>
              </a:rPr>
              <a:t>5           !</a:t>
            </a:r>
          </a:p>
          <a:p>
            <a:r>
              <a:rPr lang="de-DE" sz="2000"/>
              <a:t>	      das Buch       </a:t>
            </a:r>
            <a:r>
              <a:rPr lang="de-DE" sz="2000" u="sng"/>
              <a:t>kennen</a:t>
            </a:r>
            <a:endParaRPr lang="en-US" sz="2000" u="sng">
              <a:sym typeface="WP MathA" panose="05010101010101010101" pitchFamily="2" charset="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20192" y="4648200"/>
            <a:ext cx="2290008" cy="1761122"/>
          </a:xfrm>
          <a:prstGeom prst="rect">
            <a:avLst/>
          </a:prstGeom>
          <a:ln w="19050">
            <a:solidFill>
              <a:srgbClr val="FF0000"/>
            </a:solidFill>
            <a:prstDash val="lgDash"/>
          </a:ln>
        </p:spPr>
        <p:txBody>
          <a:bodyPr wrap="square">
            <a:noAutofit/>
          </a:bodyPr>
          <a:lstStyle/>
          <a:p>
            <a:pPr>
              <a:lnSpc>
                <a:spcPts val="1650"/>
              </a:lnSpc>
              <a:spcBef>
                <a:spcPts val="1200"/>
              </a:spcBef>
              <a:tabLst>
                <a:tab pos="514350" algn="l"/>
                <a:tab pos="813197" algn="l"/>
                <a:tab pos="1289447" algn="l"/>
                <a:tab pos="1758554" algn="l"/>
                <a:tab pos="2184797" algn="l"/>
                <a:tab pos="2699147" algn="l"/>
                <a:tab pos="3175397" algn="l"/>
                <a:tab pos="3771900" algn="l"/>
                <a:tab pos="4501754" algn="l"/>
                <a:tab pos="5143500" algn="l"/>
              </a:tabLst>
            </a:pPr>
            <a:endParaRPr lang="en-US">
              <a:solidFill>
                <a:srgbClr val="0070C0"/>
              </a:solidFill>
              <a:sym typeface="WP MathA" panose="05010101010101010101" pitchFamily="2" charset="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4964668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</a:tabLst>
            </a:pPr>
            <a:r>
              <a:rPr lang="de-DE" altLang="en-US">
                <a:latin typeface="Arial" panose="020B0604020202020204" pitchFamily="34" charset="0"/>
                <a:sym typeface="WP IconicSymbolsA" panose="05010101010101010101" pitchFamily="2" charset="2"/>
              </a:rPr>
              <a:t></a:t>
            </a: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	</a:t>
            </a:r>
            <a:r>
              <a:rPr lang="de-DE" altLang="en-US" b="1" i="1">
                <a:solidFill>
                  <a:srgbClr val="FF000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einstelliges 	komplexes 	Prädikat</a:t>
            </a:r>
            <a:endParaRPr lang="en-US" sz="2400"/>
          </a:p>
        </p:txBody>
      </p:sp>
      <p:sp>
        <p:nvSpPr>
          <p:cNvPr id="18" name="TextBox 17"/>
          <p:cNvSpPr txBox="1"/>
          <p:nvPr/>
        </p:nvSpPr>
        <p:spPr>
          <a:xfrm>
            <a:off x="5181600" y="6000750"/>
            <a:ext cx="3039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</a:tabLst>
            </a:pPr>
            <a:r>
              <a:rPr lang="de-DE" altLang="en-US">
                <a:latin typeface="Arial" panose="020B0604020202020204" pitchFamily="34" charset="0"/>
                <a:sym typeface="WP IconicSymbolsA" panose="05010101010101010101" pitchFamily="2" charset="2"/>
              </a:rPr>
              <a:t></a:t>
            </a: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	Das </a:t>
            </a:r>
            <a:r>
              <a:rPr lang="de-DE" altLang="en-US" i="1" u="sng">
                <a:latin typeface="Arial" panose="020B0604020202020204" pitchFamily="34" charset="0"/>
                <a:sym typeface="WP IconicSymbolsA" panose="05010101010101010101" pitchFamily="2" charset="2"/>
              </a:rPr>
              <a:t>lexikalische</a:t>
            </a: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 	Prädikat ist zweistellig!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7014238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6" grpId="0" animBg="1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152400"/>
            <a:ext cx="8229600" cy="609600"/>
          </a:xfrm>
        </p:spPr>
        <p:txBody>
          <a:bodyPr/>
          <a:lstStyle/>
          <a:p>
            <a:r>
              <a:rPr lang="de-DE"/>
              <a:t>Komplexe Prädikate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571155" cy="536985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Sätze mit </a:t>
            </a:r>
            <a:r>
              <a:rPr lang="de-DE" b="1" dirty="0"/>
              <a:t>zweistelligen</a:t>
            </a:r>
            <a:r>
              <a:rPr lang="de-DE" b="1" i="1" dirty="0"/>
              <a:t> </a:t>
            </a:r>
            <a:r>
              <a:rPr lang="de-DE" dirty="0"/>
              <a:t>(transitiven) lexikalischen Prädikaten enthalten ein einstelliges komplexes Prädikat: die VP-Denotation.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Auch in Sätzen mit </a:t>
            </a:r>
            <a:r>
              <a:rPr lang="de-DE" b="1" dirty="0"/>
              <a:t>dreistelligen</a:t>
            </a:r>
            <a:r>
              <a:rPr lang="de-DE" b="1" i="1" dirty="0"/>
              <a:t> </a:t>
            </a:r>
            <a:r>
              <a:rPr lang="de-DE" dirty="0"/>
              <a:t>(ditransitiven) Verben gibt es ein einstelliges</a:t>
            </a:r>
            <a:r>
              <a:rPr lang="de-DE" b="1" i="1" dirty="0"/>
              <a:t> </a:t>
            </a:r>
            <a:r>
              <a:rPr lang="de-DE" dirty="0"/>
              <a:t>komplexes Prädikat: es ist wieder die </a:t>
            </a:r>
            <a:r>
              <a:rPr lang="de-DE" dirty="0">
                <a:solidFill>
                  <a:srgbClr val="FF0000"/>
                </a:solidFill>
              </a:rPr>
              <a:t>VP-Denotation</a:t>
            </a:r>
            <a:r>
              <a:rPr lang="de-DE" dirty="0"/>
              <a:t>!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en-US" dirty="0"/>
              <a:t>(1)	(Er </a:t>
            </a:r>
            <a:r>
              <a:rPr lang="en-US" dirty="0" err="1"/>
              <a:t>glaubt</a:t>
            </a:r>
            <a:r>
              <a:rPr lang="en-US" dirty="0"/>
              <a:t>), </a:t>
            </a:r>
            <a:r>
              <a:rPr lang="en-US" dirty="0" err="1"/>
              <a:t>dass</a:t>
            </a:r>
            <a:r>
              <a:rPr lang="en-US" dirty="0"/>
              <a:t> Peter [</a:t>
            </a:r>
            <a:r>
              <a:rPr lang="en-US" b="1" baseline="-25000" dirty="0">
                <a:solidFill>
                  <a:srgbClr val="FF0000"/>
                </a:solidFill>
              </a:rPr>
              <a:t>VP</a:t>
            </a:r>
            <a:r>
              <a:rPr lang="en-US" dirty="0"/>
              <a:t> </a:t>
            </a:r>
            <a:r>
              <a:rPr lang="en-US" dirty="0" err="1"/>
              <a:t>ihr</a:t>
            </a:r>
            <a:r>
              <a:rPr lang="en-US" dirty="0"/>
              <a:t> das Buch </a:t>
            </a:r>
            <a:r>
              <a:rPr lang="en-US" u="sng" dirty="0" err="1"/>
              <a:t>zeigte</a:t>
            </a:r>
            <a:r>
              <a:rPr lang="en-US" dirty="0"/>
              <a:t>]</a:t>
            </a:r>
            <a:endParaRPr lang="en-US" i="1" dirty="0"/>
          </a:p>
          <a:p>
            <a:pPr>
              <a:tabLst>
                <a:tab pos="747713" algn="l"/>
                <a:tab pos="1090613" algn="l"/>
                <a:tab pos="1371600" algn="l"/>
              </a:tabLst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endParaRPr lang="de-DE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762000" y="3324999"/>
            <a:ext cx="55149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de-DE" sz="2000"/>
              <a:t> dass…	       TP	</a:t>
            </a:r>
          </a:p>
          <a:p>
            <a:r>
              <a:rPr lang="de-DE" sz="2000">
                <a:latin typeface="ArborWin" panose="00000400000000000000" pitchFamily="2" charset="0"/>
              </a:rPr>
              <a:t>     qp</a:t>
            </a:r>
          </a:p>
          <a:p>
            <a:r>
              <a:rPr lang="de-DE" sz="2000">
                <a:solidFill>
                  <a:srgbClr val="00B050"/>
                </a:solidFill>
              </a:rPr>
              <a:t>  DP</a:t>
            </a:r>
            <a:r>
              <a:rPr lang="de-DE" sz="2000"/>
              <a:t>	               	            VP	</a:t>
            </a:r>
          </a:p>
          <a:p>
            <a:r>
              <a:rPr lang="de-DE" sz="2000">
                <a:latin typeface="ArborWin" panose="00000400000000000000" pitchFamily="2" charset="0"/>
              </a:rPr>
              <a:t> </a:t>
            </a:r>
            <a:r>
              <a:rPr lang="de-DE" sz="2000">
                <a:solidFill>
                  <a:srgbClr val="00B050"/>
                </a:solidFill>
                <a:latin typeface="ArborWin" panose="00000400000000000000" pitchFamily="2" charset="0"/>
              </a:rPr>
              <a:t>4</a:t>
            </a:r>
            <a:r>
              <a:rPr lang="de-DE" sz="2000">
                <a:latin typeface="ArborWin" panose="00000400000000000000" pitchFamily="2" charset="0"/>
              </a:rPr>
              <a:t>       	         qp</a:t>
            </a:r>
          </a:p>
          <a:p>
            <a:r>
              <a:rPr lang="de-DE" sz="2000">
                <a:solidFill>
                  <a:srgbClr val="00B050"/>
                </a:solidFill>
              </a:rPr>
              <a:t>Peter</a:t>
            </a:r>
            <a:r>
              <a:rPr lang="de-DE" sz="2000"/>
              <a:t>             DP</a:t>
            </a:r>
            <a:r>
              <a:rPr lang="de-DE" sz="2000" baseline="-25000"/>
              <a:t>indirektes Objekt</a:t>
            </a:r>
            <a:r>
              <a:rPr lang="de-DE" sz="2000"/>
              <a:t>   </a:t>
            </a:r>
            <a:r>
              <a:rPr lang="de-DE" sz="2000">
                <a:latin typeface="ArborWin" panose="00000400000000000000" pitchFamily="2" charset="0"/>
              </a:rPr>
              <a:t>        	</a:t>
            </a:r>
            <a:r>
              <a:rPr lang="de-DE" sz="2000"/>
              <a:t>V‘	</a:t>
            </a:r>
          </a:p>
          <a:p>
            <a:r>
              <a:rPr lang="de-DE" sz="2000">
                <a:latin typeface="ArborWin" panose="00000400000000000000" pitchFamily="2" charset="0"/>
              </a:rPr>
              <a:t>	     4 	               wo</a:t>
            </a:r>
          </a:p>
          <a:p>
            <a:r>
              <a:rPr lang="de-DE" sz="2000"/>
              <a:t>        	      ihr	             DP</a:t>
            </a:r>
            <a:r>
              <a:rPr lang="de-DE" sz="2000" baseline="-25000"/>
              <a:t>direktes Objekt</a:t>
            </a:r>
            <a:r>
              <a:rPr lang="de-DE" sz="2000"/>
              <a:t>	 V°</a:t>
            </a:r>
            <a:endParaRPr lang="de-DE" sz="2000" baseline="-25000"/>
          </a:p>
          <a:p>
            <a:r>
              <a:rPr lang="de-DE" sz="2000"/>
              <a:t>	        	         </a:t>
            </a:r>
            <a:r>
              <a:rPr lang="de-DE" sz="2000">
                <a:latin typeface="ArborWin" panose="00000400000000000000" pitchFamily="2" charset="0"/>
              </a:rPr>
              <a:t>5           	 !</a:t>
            </a:r>
          </a:p>
          <a:p>
            <a:r>
              <a:rPr lang="de-DE" sz="2000"/>
              <a:t>	      	        das Buch                   </a:t>
            </a:r>
            <a:r>
              <a:rPr lang="de-DE" sz="2000" u="sng"/>
              <a:t>zeigte</a:t>
            </a:r>
            <a:endParaRPr lang="en-US" sz="2000" u="sng">
              <a:sym typeface="WP MathA" panose="05010101010101010101" pitchFamily="2" charset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02084" y="4010799"/>
            <a:ext cx="3941516" cy="2344053"/>
          </a:xfrm>
          <a:prstGeom prst="rect">
            <a:avLst/>
          </a:prstGeom>
          <a:ln w="19050">
            <a:solidFill>
              <a:srgbClr val="FF0000"/>
            </a:solidFill>
            <a:prstDash val="lgDash"/>
          </a:ln>
        </p:spPr>
        <p:txBody>
          <a:bodyPr wrap="square">
            <a:noAutofit/>
          </a:bodyPr>
          <a:lstStyle/>
          <a:p>
            <a:pPr>
              <a:lnSpc>
                <a:spcPts val="1650"/>
              </a:lnSpc>
              <a:spcBef>
                <a:spcPts val="1200"/>
              </a:spcBef>
              <a:tabLst>
                <a:tab pos="514350" algn="l"/>
                <a:tab pos="813197" algn="l"/>
                <a:tab pos="1289447" algn="l"/>
                <a:tab pos="1758554" algn="l"/>
                <a:tab pos="2184797" algn="l"/>
                <a:tab pos="2699147" algn="l"/>
                <a:tab pos="3175397" algn="l"/>
                <a:tab pos="3771900" algn="l"/>
                <a:tab pos="4501754" algn="l"/>
                <a:tab pos="5143500" algn="l"/>
              </a:tabLst>
            </a:pPr>
            <a:endParaRPr lang="en-US">
              <a:solidFill>
                <a:srgbClr val="0070C0"/>
              </a:solidFill>
              <a:sym typeface="WP MathA" panose="05010101010101010101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7400" y="4465921"/>
            <a:ext cx="2591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</a:tabLst>
            </a:pPr>
            <a:r>
              <a:rPr lang="de-DE" altLang="en-US">
                <a:latin typeface="Arial" panose="020B0604020202020204" pitchFamily="34" charset="0"/>
                <a:sym typeface="WP IconicSymbolsA" panose="05010101010101010101" pitchFamily="2" charset="2"/>
              </a:rPr>
              <a:t></a:t>
            </a: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	</a:t>
            </a:r>
            <a:r>
              <a:rPr lang="de-DE" altLang="en-US" b="1" i="1">
                <a:solidFill>
                  <a:srgbClr val="FF000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einstelliges 	komplexes 	Prädikat</a:t>
            </a:r>
            <a:endParaRPr lang="en-US" sz="2400"/>
          </a:p>
        </p:txBody>
      </p:sp>
      <p:sp>
        <p:nvSpPr>
          <p:cNvPr id="11" name="TextBox 10"/>
          <p:cNvSpPr txBox="1"/>
          <p:nvPr/>
        </p:nvSpPr>
        <p:spPr>
          <a:xfrm>
            <a:off x="5943246" y="5830669"/>
            <a:ext cx="2819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</a:tabLst>
            </a:pPr>
            <a:r>
              <a:rPr lang="de-DE" altLang="en-US">
                <a:latin typeface="Arial" panose="020B0604020202020204" pitchFamily="34" charset="0"/>
                <a:sym typeface="WP IconicSymbolsA" panose="05010101010101010101" pitchFamily="2" charset="2"/>
              </a:rPr>
              <a:t></a:t>
            </a: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	Das </a:t>
            </a:r>
            <a:r>
              <a:rPr lang="de-DE" altLang="en-US" i="1" u="sng">
                <a:latin typeface="Arial" panose="020B0604020202020204" pitchFamily="34" charset="0"/>
                <a:sym typeface="WP IconicSymbolsA" panose="05010101010101010101" pitchFamily="2" charset="2"/>
              </a:rPr>
              <a:t>lexikalische</a:t>
            </a: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 	Prädikat ist dreistellig!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189858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152400"/>
            <a:ext cx="8229600" cy="609600"/>
          </a:xfrm>
        </p:spPr>
        <p:txBody>
          <a:bodyPr/>
          <a:lstStyle/>
          <a:p>
            <a:r>
              <a:rPr lang="de-DE"/>
              <a:t>Komplexe Prädikate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645" y="990600"/>
            <a:ext cx="8418755" cy="536985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r>
              <a:rPr lang="de-DE"/>
              <a:t>Ein </a:t>
            </a:r>
            <a:r>
              <a:rPr lang="de-DE">
                <a:solidFill>
                  <a:srgbClr val="0070C0"/>
                </a:solidFill>
              </a:rPr>
              <a:t>zweistelliges</a:t>
            </a:r>
            <a:r>
              <a:rPr lang="de-DE"/>
              <a:t> komplexes Prädikat benötigt </a:t>
            </a:r>
            <a:r>
              <a:rPr lang="de-DE">
                <a:solidFill>
                  <a:srgbClr val="00B050"/>
                </a:solidFill>
              </a:rPr>
              <a:t>zwei</a:t>
            </a:r>
            <a:r>
              <a:rPr lang="de-DE"/>
              <a:t> Argumente, um eine Satzbedeutung zu bilden.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en-US"/>
              <a:t>(1)	(Er glaubt), dass Peter ihr [</a:t>
            </a:r>
            <a:r>
              <a:rPr lang="en-US" b="1" baseline="-25000">
                <a:solidFill>
                  <a:srgbClr val="0070C0"/>
                </a:solidFill>
              </a:rPr>
              <a:t>V’</a:t>
            </a:r>
            <a:r>
              <a:rPr lang="en-US">
                <a:solidFill>
                  <a:srgbClr val="0070C0"/>
                </a:solidFill>
              </a:rPr>
              <a:t> </a:t>
            </a:r>
            <a:r>
              <a:rPr lang="en-US"/>
              <a:t>das Buch </a:t>
            </a:r>
            <a:r>
              <a:rPr lang="en-US" u="sng"/>
              <a:t>zeigte</a:t>
            </a:r>
            <a:r>
              <a:rPr lang="en-US"/>
              <a:t>]</a:t>
            </a:r>
            <a:endParaRPr lang="en-US" i="1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endParaRPr lang="de-DE" sz="200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endParaRPr lang="de-DE" sz="200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endParaRPr lang="de-DE" sz="200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endParaRPr lang="de-DE" sz="200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71600" algn="l"/>
              </a:tabLst>
            </a:pPr>
            <a:endParaRPr lang="de-DE" sz="20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762000" y="2438400"/>
            <a:ext cx="55149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de-DE" sz="2000"/>
              <a:t> dass…	       TP	</a:t>
            </a:r>
          </a:p>
          <a:p>
            <a:r>
              <a:rPr lang="de-DE" sz="2000">
                <a:latin typeface="ArborWin" panose="00000400000000000000" pitchFamily="2" charset="0"/>
              </a:rPr>
              <a:t>     qp</a:t>
            </a:r>
          </a:p>
          <a:p>
            <a:r>
              <a:rPr lang="de-DE" sz="2000">
                <a:solidFill>
                  <a:srgbClr val="00B050"/>
                </a:solidFill>
              </a:rPr>
              <a:t>  DP</a:t>
            </a:r>
            <a:r>
              <a:rPr lang="de-DE" sz="2000"/>
              <a:t>	               	            VP	</a:t>
            </a:r>
          </a:p>
          <a:p>
            <a:r>
              <a:rPr lang="de-DE" sz="2000">
                <a:latin typeface="ArborWin" panose="00000400000000000000" pitchFamily="2" charset="0"/>
              </a:rPr>
              <a:t> </a:t>
            </a:r>
            <a:r>
              <a:rPr lang="de-DE" sz="2000">
                <a:solidFill>
                  <a:srgbClr val="00B050"/>
                </a:solidFill>
                <a:latin typeface="ArborWin" panose="00000400000000000000" pitchFamily="2" charset="0"/>
              </a:rPr>
              <a:t>4</a:t>
            </a:r>
            <a:r>
              <a:rPr lang="de-DE" sz="2000">
                <a:latin typeface="ArborWin" panose="00000400000000000000" pitchFamily="2" charset="0"/>
              </a:rPr>
              <a:t>       	         qp</a:t>
            </a:r>
          </a:p>
          <a:p>
            <a:r>
              <a:rPr lang="de-DE" sz="2000">
                <a:solidFill>
                  <a:srgbClr val="00B050"/>
                </a:solidFill>
              </a:rPr>
              <a:t>Peter</a:t>
            </a:r>
            <a:r>
              <a:rPr lang="de-DE" sz="2000"/>
              <a:t>            </a:t>
            </a:r>
            <a:r>
              <a:rPr lang="de-DE" sz="2000">
                <a:solidFill>
                  <a:srgbClr val="00B050"/>
                </a:solidFill>
              </a:rPr>
              <a:t> DP</a:t>
            </a:r>
            <a:r>
              <a:rPr lang="de-DE" sz="2000" baseline="-25000">
                <a:solidFill>
                  <a:srgbClr val="00B050"/>
                </a:solidFill>
              </a:rPr>
              <a:t>IO</a:t>
            </a:r>
            <a:r>
              <a:rPr lang="de-DE" sz="2000">
                <a:latin typeface="ArborWin" panose="00000400000000000000" pitchFamily="2" charset="0"/>
              </a:rPr>
              <a:t>	</a:t>
            </a:r>
            <a:r>
              <a:rPr lang="de-DE" sz="2000"/>
              <a:t>		V‘</a:t>
            </a:r>
          </a:p>
          <a:p>
            <a:r>
              <a:rPr lang="de-DE" sz="2000">
                <a:latin typeface="ArborWin" panose="00000400000000000000" pitchFamily="2" charset="0"/>
              </a:rPr>
              <a:t>	     </a:t>
            </a:r>
            <a:r>
              <a:rPr lang="de-DE" sz="2000">
                <a:solidFill>
                  <a:srgbClr val="00B050"/>
                </a:solidFill>
                <a:latin typeface="ArborWin" panose="00000400000000000000" pitchFamily="2" charset="0"/>
              </a:rPr>
              <a:t>4</a:t>
            </a:r>
            <a:r>
              <a:rPr lang="de-DE" sz="2000">
                <a:latin typeface="ArborWin" panose="00000400000000000000" pitchFamily="2" charset="0"/>
              </a:rPr>
              <a:t> 	               wo</a:t>
            </a:r>
          </a:p>
          <a:p>
            <a:r>
              <a:rPr lang="de-DE" sz="2000"/>
              <a:t>        	      </a:t>
            </a:r>
            <a:r>
              <a:rPr lang="de-DE" sz="2000">
                <a:solidFill>
                  <a:srgbClr val="00B050"/>
                </a:solidFill>
              </a:rPr>
              <a:t>ihr</a:t>
            </a:r>
            <a:r>
              <a:rPr lang="de-DE" sz="2000"/>
              <a:t>	             DP</a:t>
            </a:r>
            <a:r>
              <a:rPr lang="de-DE" sz="2000" baseline="-25000"/>
              <a:t>DO	</a:t>
            </a:r>
            <a:r>
              <a:rPr lang="de-DE" sz="2000"/>
              <a:t>	 V°</a:t>
            </a:r>
            <a:endParaRPr lang="de-DE" sz="2000" baseline="-25000"/>
          </a:p>
          <a:p>
            <a:r>
              <a:rPr lang="de-DE" sz="2000"/>
              <a:t>	        	         </a:t>
            </a:r>
            <a:r>
              <a:rPr lang="de-DE" sz="2000">
                <a:latin typeface="ArborWin" panose="00000400000000000000" pitchFamily="2" charset="0"/>
              </a:rPr>
              <a:t>5           	 !</a:t>
            </a:r>
          </a:p>
          <a:p>
            <a:r>
              <a:rPr lang="de-DE" sz="2000"/>
              <a:t>	      	        das Buch                   </a:t>
            </a:r>
            <a:r>
              <a:rPr lang="de-DE" sz="2000" u="sng"/>
              <a:t>zeigte</a:t>
            </a:r>
            <a:endParaRPr lang="en-US" sz="2000" u="sng">
              <a:sym typeface="WP MathA" panose="05010101010101010101" pitchFamily="2" charset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67050" y="3649078"/>
            <a:ext cx="2961319" cy="1761122"/>
          </a:xfrm>
          <a:prstGeom prst="rect">
            <a:avLst/>
          </a:prstGeom>
          <a:ln w="19050">
            <a:solidFill>
              <a:schemeClr val="accent1"/>
            </a:solidFill>
            <a:prstDash val="lgDash"/>
          </a:ln>
        </p:spPr>
        <p:txBody>
          <a:bodyPr wrap="square">
            <a:noAutofit/>
          </a:bodyPr>
          <a:lstStyle/>
          <a:p>
            <a:pPr>
              <a:lnSpc>
                <a:spcPts val="1650"/>
              </a:lnSpc>
              <a:spcBef>
                <a:spcPts val="1200"/>
              </a:spcBef>
              <a:tabLst>
                <a:tab pos="514350" algn="l"/>
                <a:tab pos="813197" algn="l"/>
                <a:tab pos="1289447" algn="l"/>
                <a:tab pos="1758554" algn="l"/>
                <a:tab pos="2184797" algn="l"/>
                <a:tab pos="2699147" algn="l"/>
                <a:tab pos="3175397" algn="l"/>
                <a:tab pos="3771900" algn="l"/>
                <a:tab pos="4501754" algn="l"/>
                <a:tab pos="5143500" algn="l"/>
              </a:tabLst>
            </a:pPr>
            <a:endParaRPr lang="en-US">
              <a:solidFill>
                <a:srgbClr val="0070C0"/>
              </a:solidFill>
              <a:sym typeface="WP MathA" panose="05010101010101010101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3039070"/>
            <a:ext cx="2591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</a:tabLst>
            </a:pPr>
            <a:r>
              <a:rPr lang="de-DE" altLang="en-US">
                <a:latin typeface="Arial" panose="020B0604020202020204" pitchFamily="34" charset="0"/>
                <a:sym typeface="WP IconicSymbolsA" panose="05010101010101010101" pitchFamily="2" charset="2"/>
              </a:rPr>
              <a:t></a:t>
            </a: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	</a:t>
            </a:r>
            <a:r>
              <a:rPr lang="de-DE" altLang="en-US" b="1" i="1">
                <a:solidFill>
                  <a:srgbClr val="FF000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einstelliges 	komplexes 	Prädikat</a:t>
            </a:r>
            <a:endParaRPr lang="en-US" sz="2400"/>
          </a:p>
        </p:txBody>
      </p:sp>
      <p:sp>
        <p:nvSpPr>
          <p:cNvPr id="11" name="TextBox 10"/>
          <p:cNvSpPr txBox="1"/>
          <p:nvPr/>
        </p:nvSpPr>
        <p:spPr>
          <a:xfrm>
            <a:off x="6295671" y="4924425"/>
            <a:ext cx="3124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</a:tabLst>
            </a:pPr>
            <a:r>
              <a:rPr lang="de-DE" altLang="en-US">
                <a:latin typeface="Arial" panose="020B0604020202020204" pitchFamily="34" charset="0"/>
                <a:sym typeface="WP IconicSymbolsA" panose="05010101010101010101" pitchFamily="2" charset="2"/>
              </a:rPr>
              <a:t></a:t>
            </a: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	 dreistelliges 	</a:t>
            </a:r>
            <a:b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</a:b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       </a:t>
            </a:r>
            <a:r>
              <a:rPr lang="de-DE" altLang="en-US" i="1" u="sng">
                <a:latin typeface="Arial" panose="020B0604020202020204" pitchFamily="34" charset="0"/>
                <a:sym typeface="WP IconicSymbolsA" panose="05010101010101010101" pitchFamily="2" charset="2"/>
              </a:rPr>
              <a:t>lexikalisches </a:t>
            </a: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Prädikat</a:t>
            </a:r>
            <a:endParaRPr lang="en-US" sz="2400"/>
          </a:p>
        </p:txBody>
      </p:sp>
      <p:sp>
        <p:nvSpPr>
          <p:cNvPr id="12" name="Rounded Rectangle 11"/>
          <p:cNvSpPr/>
          <p:nvPr/>
        </p:nvSpPr>
        <p:spPr>
          <a:xfrm>
            <a:off x="763112" y="5813822"/>
            <a:ext cx="6856888" cy="510778"/>
          </a:xfrm>
          <a:prstGeom prst="roundRect">
            <a:avLst/>
          </a:prstGeom>
          <a:solidFill>
            <a:srgbClr val="FF00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tabLst>
                <a:tab pos="2859088" algn="l"/>
                <a:tab pos="3143250" algn="l"/>
              </a:tabLst>
            </a:pPr>
            <a:r>
              <a:rPr lang="de-DE" sz="2400" dirty="0"/>
              <a:t>Beobachtung: Alle VPs sind </a:t>
            </a:r>
            <a:r>
              <a:rPr lang="de-DE" sz="2400" b="1" dirty="0"/>
              <a:t>einstellige Prädikate</a:t>
            </a:r>
            <a:r>
              <a:rPr lang="de-DE" sz="2400" dirty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33575" y="3060342"/>
            <a:ext cx="4335668" cy="2578458"/>
          </a:xfrm>
          <a:prstGeom prst="rect">
            <a:avLst/>
          </a:prstGeom>
          <a:ln w="19050">
            <a:solidFill>
              <a:srgbClr val="FF0000"/>
            </a:solidFill>
            <a:prstDash val="lgDash"/>
          </a:ln>
        </p:spPr>
        <p:txBody>
          <a:bodyPr wrap="square">
            <a:noAutofit/>
          </a:bodyPr>
          <a:lstStyle/>
          <a:p>
            <a:pPr>
              <a:lnSpc>
                <a:spcPts val="1650"/>
              </a:lnSpc>
              <a:spcBef>
                <a:spcPts val="1200"/>
              </a:spcBef>
              <a:tabLst>
                <a:tab pos="514350" algn="l"/>
                <a:tab pos="813197" algn="l"/>
                <a:tab pos="1289447" algn="l"/>
                <a:tab pos="1758554" algn="l"/>
                <a:tab pos="2184797" algn="l"/>
                <a:tab pos="2699147" algn="l"/>
                <a:tab pos="3175397" algn="l"/>
                <a:tab pos="3771900" algn="l"/>
                <a:tab pos="4501754" algn="l"/>
                <a:tab pos="5143500" algn="l"/>
              </a:tabLst>
            </a:pPr>
            <a:endParaRPr lang="en-US">
              <a:solidFill>
                <a:srgbClr val="0070C0"/>
              </a:solidFill>
              <a:sym typeface="WP MathA" panose="05010101010101010101" pitchFamily="2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24196" y="3962400"/>
            <a:ext cx="2591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</a:tabLst>
            </a:pPr>
            <a:r>
              <a:rPr lang="de-DE" altLang="en-US">
                <a:latin typeface="Arial" panose="020B0604020202020204" pitchFamily="34" charset="0"/>
                <a:sym typeface="WP IconicSymbolsA" panose="05010101010101010101" pitchFamily="2" charset="2"/>
              </a:rPr>
              <a:t></a:t>
            </a:r>
            <a:r>
              <a:rPr lang="de-DE" altLang="en-US" i="1">
                <a:latin typeface="Arial" panose="020B0604020202020204" pitchFamily="34" charset="0"/>
                <a:sym typeface="WP IconicSymbolsA" panose="05010101010101010101" pitchFamily="2" charset="2"/>
              </a:rPr>
              <a:t>	</a:t>
            </a:r>
            <a:r>
              <a:rPr lang="de-DE" altLang="en-US" b="1" i="1">
                <a:solidFill>
                  <a:srgbClr val="0070C0"/>
                </a:solidFill>
                <a:latin typeface="Arial" panose="020B0604020202020204" pitchFamily="34" charset="0"/>
                <a:sym typeface="WP MathA" panose="05010101010101010101" pitchFamily="2" charset="2"/>
              </a:rPr>
              <a:t>zweistelliges 	komplexes 	Prädikat</a:t>
            </a:r>
            <a:endParaRPr lang="en-US" sz="24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972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/>
      <p:bldP spid="12" grpId="0" animBg="1"/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/>
              <a:t>Prädikate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775" y="1107141"/>
            <a:ext cx="8418755" cy="5369859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 err="1"/>
              <a:t>Prädikate</a:t>
            </a:r>
            <a:r>
              <a:rPr lang="en-US" dirty="0"/>
              <a:t> </a:t>
            </a:r>
            <a:r>
              <a:rPr lang="en-US" dirty="0" err="1"/>
              <a:t>werden</a:t>
            </a:r>
            <a:r>
              <a:rPr lang="en-US" dirty="0"/>
              <a:t> auf </a:t>
            </a:r>
            <a:r>
              <a:rPr lang="en-US" dirty="0" err="1"/>
              <a:t>ihre</a:t>
            </a:r>
            <a:r>
              <a:rPr lang="en-US" dirty="0"/>
              <a:t> </a:t>
            </a:r>
            <a:r>
              <a:rPr lang="en-US" dirty="0" err="1"/>
              <a:t>Argumente</a:t>
            </a:r>
            <a:r>
              <a:rPr lang="en-US" dirty="0"/>
              <a:t> </a:t>
            </a:r>
            <a:r>
              <a:rPr lang="en-US" b="1" dirty="0" err="1"/>
              <a:t>angewendet</a:t>
            </a:r>
            <a:r>
              <a:rPr lang="en-US" dirty="0"/>
              <a:t>. Man </a:t>
            </a:r>
            <a:r>
              <a:rPr lang="en-US" dirty="0" err="1"/>
              <a:t>sagt</a:t>
            </a:r>
            <a:r>
              <a:rPr lang="en-US" dirty="0"/>
              <a:t> </a:t>
            </a:r>
            <a:r>
              <a:rPr lang="en-US" dirty="0" err="1"/>
              <a:t>auch</a:t>
            </a:r>
            <a:r>
              <a:rPr lang="en-US" dirty="0"/>
              <a:t>: “Das </a:t>
            </a:r>
            <a:r>
              <a:rPr lang="en-US" dirty="0" err="1"/>
              <a:t>Prädikat</a:t>
            </a:r>
            <a:r>
              <a:rPr lang="en-US" dirty="0"/>
              <a:t> </a:t>
            </a:r>
            <a:r>
              <a:rPr lang="en-US" dirty="0" err="1"/>
              <a:t>wird</a:t>
            </a:r>
            <a:r>
              <a:rPr lang="en-US" dirty="0"/>
              <a:t> auf das Argument </a:t>
            </a:r>
            <a:r>
              <a:rPr lang="en-US" dirty="0" err="1"/>
              <a:t>appliziert</a:t>
            </a:r>
            <a:r>
              <a:rPr lang="en-US" dirty="0"/>
              <a:t>.” </a:t>
            </a: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dirty="0"/>
              <a:t>Aus </a:t>
            </a:r>
            <a:r>
              <a:rPr lang="en-US" dirty="0" err="1"/>
              <a:t>einem</a:t>
            </a:r>
            <a:r>
              <a:rPr lang="en-US" dirty="0"/>
              <a:t> </a:t>
            </a:r>
            <a:r>
              <a:rPr lang="en-US" b="1" dirty="0"/>
              <a:t>n-</a:t>
            </a:r>
            <a:r>
              <a:rPr lang="en-US" b="1" dirty="0" err="1"/>
              <a:t>stelligen</a:t>
            </a:r>
            <a:r>
              <a:rPr lang="en-US" b="1" dirty="0"/>
              <a:t> </a:t>
            </a:r>
            <a:r>
              <a:rPr lang="en-US" dirty="0" err="1"/>
              <a:t>Prädikat</a:t>
            </a:r>
            <a:r>
              <a:rPr lang="en-US" dirty="0"/>
              <a:t> </a:t>
            </a:r>
            <a:r>
              <a:rPr lang="en-US" dirty="0" err="1"/>
              <a:t>wird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schrittweise</a:t>
            </a:r>
            <a:r>
              <a:rPr lang="en-US" dirty="0"/>
              <a:t> Anwendung auf die </a:t>
            </a:r>
            <a:r>
              <a:rPr lang="en-US" dirty="0" err="1"/>
              <a:t>Argumente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b="1" dirty="0"/>
              <a:t>(n-1)-</a:t>
            </a:r>
            <a:r>
              <a:rPr lang="en-US" b="1" dirty="0" err="1"/>
              <a:t>stelliges</a:t>
            </a:r>
            <a:r>
              <a:rPr lang="en-US" b="1" dirty="0"/>
              <a:t> </a:t>
            </a:r>
            <a:r>
              <a:rPr lang="en-US" dirty="0" err="1"/>
              <a:t>Prädikat</a:t>
            </a:r>
            <a:r>
              <a:rPr lang="en-US" dirty="0"/>
              <a:t>: </a:t>
            </a:r>
          </a:p>
          <a:p>
            <a:pPr>
              <a:spcBef>
                <a:spcPts val="1800"/>
              </a:spcBef>
              <a:tabLst>
                <a:tab pos="457200" algn="l"/>
                <a:tab pos="747713" algn="l"/>
                <a:tab pos="1090613" algn="l"/>
                <a:tab pos="4348163" algn="l"/>
                <a:tab pos="4859338" algn="l"/>
              </a:tabLst>
            </a:pPr>
            <a:r>
              <a:rPr lang="en-US" dirty="0"/>
              <a:t>	</a:t>
            </a:r>
            <a:r>
              <a:rPr lang="de-DE" dirty="0"/>
              <a:t>3-stelliges Prädikat + </a:t>
            </a:r>
            <a:r>
              <a:rPr lang="de-DE" dirty="0">
                <a:solidFill>
                  <a:srgbClr val="FF0000"/>
                </a:solidFill>
              </a:rPr>
              <a:t>Argument</a:t>
            </a:r>
            <a:r>
              <a:rPr lang="de-DE" baseline="-25000" dirty="0">
                <a:solidFill>
                  <a:srgbClr val="FF0000"/>
                </a:solidFill>
              </a:rPr>
              <a:t>1</a:t>
            </a:r>
            <a:r>
              <a:rPr lang="de-DE" dirty="0"/>
              <a:t> 	 </a:t>
            </a:r>
            <a:r>
              <a:rPr lang="de-DE" dirty="0">
                <a:sym typeface="WP IconicSymbolsA" panose="05010101010101010101" pitchFamily="2" charset="2"/>
              </a:rPr>
              <a:t></a:t>
            </a:r>
            <a:r>
              <a:rPr lang="de-DE" dirty="0"/>
              <a:t> 	2-stelliges Prädikat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4348163" algn="l"/>
                <a:tab pos="4859338" algn="l"/>
              </a:tabLst>
            </a:pPr>
            <a:r>
              <a:rPr lang="de-DE" dirty="0"/>
              <a:t>	2-stelliges Prädikat + </a:t>
            </a:r>
            <a:r>
              <a:rPr lang="de-DE" dirty="0">
                <a:solidFill>
                  <a:srgbClr val="00B050"/>
                </a:solidFill>
              </a:rPr>
              <a:t>Argument</a:t>
            </a:r>
            <a:r>
              <a:rPr lang="de-DE" baseline="-25000" dirty="0">
                <a:solidFill>
                  <a:srgbClr val="00B050"/>
                </a:solidFill>
              </a:rPr>
              <a:t>2</a:t>
            </a:r>
            <a:r>
              <a:rPr lang="de-DE" dirty="0"/>
              <a:t> 	 </a:t>
            </a:r>
            <a:r>
              <a:rPr lang="de-DE" dirty="0">
                <a:sym typeface="WP IconicSymbolsA" panose="05010101010101010101" pitchFamily="2" charset="2"/>
              </a:rPr>
              <a:t></a:t>
            </a:r>
            <a:r>
              <a:rPr lang="de-DE" dirty="0"/>
              <a:t> 	1-stelliges Prädikat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4348163" algn="l"/>
                <a:tab pos="4859338" algn="l"/>
              </a:tabLst>
            </a:pPr>
            <a:r>
              <a:rPr lang="de-DE" dirty="0"/>
              <a:t>	1-stelliges Prädikat + </a:t>
            </a:r>
            <a:r>
              <a:rPr lang="de-DE" dirty="0">
                <a:solidFill>
                  <a:srgbClr val="0070C0"/>
                </a:solidFill>
              </a:rPr>
              <a:t>Argument</a:t>
            </a:r>
            <a:r>
              <a:rPr lang="de-DE" baseline="-25000" dirty="0">
                <a:solidFill>
                  <a:srgbClr val="0070C0"/>
                </a:solidFill>
              </a:rPr>
              <a:t>3</a:t>
            </a:r>
            <a:r>
              <a:rPr lang="de-DE" dirty="0"/>
              <a:t> 	 </a:t>
            </a:r>
            <a:r>
              <a:rPr lang="de-DE" dirty="0">
                <a:sym typeface="WP IconicSymbolsA" panose="05010101010101010101" pitchFamily="2" charset="2"/>
              </a:rPr>
              <a:t></a:t>
            </a:r>
            <a:r>
              <a:rPr lang="de-DE" dirty="0"/>
              <a:t> 	0-stelliges Prädikat </a:t>
            </a:r>
          </a:p>
          <a:p>
            <a:pPr>
              <a:tabLst>
                <a:tab pos="457200" algn="l"/>
                <a:tab pos="747713" algn="l"/>
                <a:tab pos="1090613" algn="l"/>
                <a:tab pos="4348163" algn="l"/>
                <a:tab pos="4859338" algn="l"/>
              </a:tabLst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  <a:tab pos="4348163" algn="l"/>
                <a:tab pos="4859338" algn="l"/>
              </a:tabLst>
            </a:pPr>
            <a:r>
              <a:rPr lang="de-DE" dirty="0"/>
              <a:t>Ein 0-stelliges Prädikat ist ….</a:t>
            </a:r>
          </a:p>
          <a:p>
            <a:pPr>
              <a:spcBef>
                <a:spcPts val="600"/>
              </a:spcBef>
              <a:tabLst>
                <a:tab pos="457200" algn="l"/>
                <a:tab pos="747713" algn="l"/>
                <a:tab pos="1090613" algn="l"/>
                <a:tab pos="4348163" algn="l"/>
                <a:tab pos="4859338" algn="l"/>
              </a:tabLst>
            </a:pPr>
            <a:r>
              <a:rPr lang="de-DE" dirty="0"/>
              <a:t>	 ein </a:t>
            </a:r>
            <a:r>
              <a:rPr lang="de-DE" b="1" dirty="0"/>
              <a:t>Satz</a:t>
            </a:r>
            <a:r>
              <a:rPr lang="de-DE" b="1" i="1" dirty="0"/>
              <a:t>!</a:t>
            </a:r>
            <a:endParaRPr lang="de-DE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25709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Semantik von Prädikaten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257800"/>
          </a:xfrm>
        </p:spPr>
        <p:txBody>
          <a:bodyPr/>
          <a:lstStyle/>
          <a:p>
            <a:pPr lvl="0"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b="1" i="1" dirty="0">
                <a:solidFill>
                  <a:prstClr val="black"/>
                </a:solidFill>
              </a:rPr>
              <a:t>Frage. </a:t>
            </a:r>
            <a:r>
              <a:rPr lang="en-US" dirty="0">
                <a:solidFill>
                  <a:prstClr val="black"/>
                </a:solidFill>
              </a:rPr>
              <a:t>Was </a:t>
            </a:r>
            <a:r>
              <a:rPr lang="en-US" dirty="0" err="1">
                <a:solidFill>
                  <a:prstClr val="black"/>
                </a:solidFill>
              </a:rPr>
              <a:t>ist</a:t>
            </a:r>
            <a:r>
              <a:rPr lang="en-US" dirty="0">
                <a:solidFill>
                  <a:prstClr val="black"/>
                </a:solidFill>
              </a:rPr>
              <a:t> die </a:t>
            </a:r>
            <a:r>
              <a:rPr lang="en-US" dirty="0" err="1"/>
              <a:t>Bedeutung</a:t>
            </a:r>
            <a:r>
              <a:rPr lang="en-US" dirty="0">
                <a:solidFill>
                  <a:prstClr val="black"/>
                </a:solidFill>
              </a:rPr>
              <a:t> von </a:t>
            </a:r>
            <a:r>
              <a:rPr lang="en-US" dirty="0" err="1">
                <a:solidFill>
                  <a:prstClr val="black"/>
                </a:solidFill>
              </a:rPr>
              <a:t>einstelligen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/>
              <a:t>Prädikaten</a:t>
            </a:r>
            <a:r>
              <a:rPr lang="en-US" dirty="0">
                <a:solidFill>
                  <a:prstClr val="black"/>
                </a:solidFill>
              </a:rPr>
              <a:t>?</a:t>
            </a:r>
          </a:p>
          <a:p>
            <a:pPr>
              <a:spcBef>
                <a:spcPts val="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endParaRPr lang="en-US" i="1" dirty="0"/>
          </a:p>
          <a:p>
            <a:pPr>
              <a:spcBef>
                <a:spcPts val="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endParaRPr lang="en-US" i="1" dirty="0"/>
          </a:p>
          <a:p>
            <a:pPr>
              <a:spcBef>
                <a:spcPts val="180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i="1" dirty="0" err="1"/>
              <a:t>Beispiele</a:t>
            </a:r>
            <a:r>
              <a:rPr lang="en-US" i="1" dirty="0"/>
              <a:t>:</a:t>
            </a:r>
          </a:p>
          <a:p>
            <a:pPr>
              <a:spcBef>
                <a:spcPts val="120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dirty="0"/>
              <a:t>		Für </a:t>
            </a:r>
            <a:r>
              <a:rPr lang="en-US" dirty="0" err="1"/>
              <a:t>jede</a:t>
            </a:r>
            <a:r>
              <a:rPr lang="en-US" dirty="0"/>
              <a:t> </a:t>
            </a:r>
            <a:r>
              <a:rPr lang="en-US" dirty="0" err="1"/>
              <a:t>beliebige</a:t>
            </a:r>
            <a:r>
              <a:rPr lang="en-US" dirty="0"/>
              <a:t> Situation s gilt:</a:t>
            </a:r>
          </a:p>
          <a:p>
            <a:pPr>
              <a:spcBef>
                <a:spcPts val="120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dirty="0"/>
              <a:t>(1)	</a:t>
            </a:r>
            <a:r>
              <a:rPr lang="en-US" dirty="0" err="1"/>
              <a:t>schlafen</a:t>
            </a:r>
            <a:r>
              <a:rPr lang="en-US" dirty="0"/>
              <a:t> in s 	=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schläft</a:t>
            </a:r>
            <a:r>
              <a:rPr lang="en-US" dirty="0"/>
              <a:t> in s}</a:t>
            </a:r>
          </a:p>
          <a:p>
            <a:pPr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sz="2200" dirty="0"/>
              <a:t>					“die Menge der </a:t>
            </a:r>
            <a:r>
              <a:rPr lang="en-US" sz="2200" dirty="0" err="1"/>
              <a:t>Individuen</a:t>
            </a:r>
            <a:r>
              <a:rPr lang="en-US" sz="2200" dirty="0"/>
              <a:t>, die in s </a:t>
            </a:r>
            <a:r>
              <a:rPr lang="en-US" sz="2200" dirty="0" err="1"/>
              <a:t>schlafen</a:t>
            </a:r>
            <a:r>
              <a:rPr lang="en-US" sz="2200" dirty="0"/>
              <a:t>”</a:t>
            </a:r>
          </a:p>
          <a:p>
            <a:pPr>
              <a:spcBef>
                <a:spcPts val="40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dirty="0"/>
              <a:t>(2)	</a:t>
            </a:r>
            <a:r>
              <a:rPr lang="en-US" dirty="0" err="1"/>
              <a:t>müde</a:t>
            </a:r>
            <a:r>
              <a:rPr lang="en-US" dirty="0"/>
              <a:t> in s	= 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müde</a:t>
            </a:r>
            <a:r>
              <a:rPr lang="en-US" dirty="0"/>
              <a:t> in s}</a:t>
            </a:r>
          </a:p>
          <a:p>
            <a:pPr lvl="0"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sz="2200" dirty="0">
                <a:solidFill>
                  <a:prstClr val="black"/>
                </a:solidFill>
              </a:rPr>
              <a:t>					“die Menge der </a:t>
            </a:r>
            <a:r>
              <a:rPr lang="en-US" sz="2200" dirty="0" err="1">
                <a:solidFill>
                  <a:prstClr val="black"/>
                </a:solidFill>
              </a:rPr>
              <a:t>Individuen</a:t>
            </a:r>
            <a:r>
              <a:rPr lang="en-US" sz="2200" dirty="0">
                <a:solidFill>
                  <a:prstClr val="black"/>
                </a:solidFill>
              </a:rPr>
              <a:t>, die in s </a:t>
            </a:r>
            <a:r>
              <a:rPr lang="en-US" sz="2200" dirty="0" err="1">
                <a:solidFill>
                  <a:prstClr val="black"/>
                </a:solidFill>
              </a:rPr>
              <a:t>müde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sind</a:t>
            </a:r>
            <a:r>
              <a:rPr lang="en-US" sz="2200" dirty="0">
                <a:solidFill>
                  <a:prstClr val="black"/>
                </a:solidFill>
              </a:rPr>
              <a:t>”</a:t>
            </a:r>
          </a:p>
          <a:p>
            <a:pPr>
              <a:spcBef>
                <a:spcPts val="40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dirty="0"/>
              <a:t>(3)	Arzt in s	= 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Arzt in s}</a:t>
            </a:r>
          </a:p>
          <a:p>
            <a:pPr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sz="2200" dirty="0">
                <a:solidFill>
                  <a:prstClr val="black"/>
                </a:solidFill>
              </a:rPr>
              <a:t>					“die Menge der Ärzte in s”</a:t>
            </a:r>
          </a:p>
          <a:p>
            <a:pPr>
              <a:spcBef>
                <a:spcPts val="40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dirty="0"/>
              <a:t>(4)	</a:t>
            </a:r>
            <a:r>
              <a:rPr lang="en-US" dirty="0" err="1"/>
              <a:t>unten</a:t>
            </a:r>
            <a:r>
              <a:rPr lang="en-US" dirty="0"/>
              <a:t> in s	= 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unten</a:t>
            </a:r>
            <a:r>
              <a:rPr lang="en-US" dirty="0"/>
              <a:t>}</a:t>
            </a:r>
          </a:p>
          <a:p>
            <a:pPr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sz="2200" dirty="0">
                <a:solidFill>
                  <a:prstClr val="black"/>
                </a:solidFill>
              </a:rPr>
              <a:t>					“die Menge der </a:t>
            </a:r>
            <a:r>
              <a:rPr lang="en-US" sz="2200" dirty="0" err="1">
                <a:solidFill>
                  <a:prstClr val="black"/>
                </a:solidFill>
              </a:rPr>
              <a:t>Individuen</a:t>
            </a:r>
            <a:r>
              <a:rPr lang="en-US" sz="2200" dirty="0">
                <a:solidFill>
                  <a:prstClr val="black"/>
                </a:solidFill>
              </a:rPr>
              <a:t>, die in s </a:t>
            </a:r>
            <a:r>
              <a:rPr lang="en-US" sz="2200" dirty="0" err="1">
                <a:solidFill>
                  <a:prstClr val="black"/>
                </a:solidFill>
              </a:rPr>
              <a:t>unten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sind</a:t>
            </a:r>
            <a:r>
              <a:rPr lang="en-US" sz="2200" dirty="0">
                <a:solidFill>
                  <a:prstClr val="black"/>
                </a:solidFill>
              </a:rPr>
              <a:t>”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7" name="Rounded Rectangle 6"/>
          <p:cNvSpPr/>
          <p:nvPr/>
        </p:nvSpPr>
        <p:spPr>
          <a:xfrm>
            <a:off x="784412" y="1546623"/>
            <a:ext cx="7521388" cy="510778"/>
          </a:xfrm>
          <a:prstGeom prst="roundRect">
            <a:avLst/>
          </a:prstGeom>
          <a:solidFill>
            <a:schemeClr val="accent2">
              <a:lumMod val="60000"/>
              <a:lumOff val="4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de-DE" sz="2400" dirty="0">
                <a:solidFill>
                  <a:schemeClr val="tx1"/>
                </a:solidFill>
              </a:rPr>
              <a:t>  Einstellige Prädikate denotieren </a:t>
            </a:r>
            <a:r>
              <a:rPr lang="de-DE" sz="2400" b="1" dirty="0">
                <a:solidFill>
                  <a:schemeClr val="tx1"/>
                </a:solidFill>
              </a:rPr>
              <a:t>Mengen von Individuen</a:t>
            </a:r>
            <a:r>
              <a:rPr lang="de-DE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77660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Semantik von Prädikaten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2578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dirty="0"/>
              <a:t>(1)	Für </a:t>
            </a:r>
            <a:r>
              <a:rPr lang="en-US" dirty="0" err="1"/>
              <a:t>jede</a:t>
            </a:r>
            <a:r>
              <a:rPr lang="en-US" dirty="0"/>
              <a:t> </a:t>
            </a:r>
            <a:r>
              <a:rPr lang="en-US" dirty="0" err="1"/>
              <a:t>beliebige</a:t>
            </a:r>
            <a:r>
              <a:rPr lang="en-US" dirty="0"/>
              <a:t> Situation s gilt:</a:t>
            </a:r>
          </a:p>
          <a:p>
            <a:pPr>
              <a:spcBef>
                <a:spcPts val="400"/>
              </a:spcBef>
              <a:tabLst>
                <a:tab pos="457200" algn="l"/>
                <a:tab pos="747713" algn="l"/>
                <a:tab pos="1090613" algn="l"/>
                <a:tab pos="2971800" algn="l"/>
                <a:tab pos="3486150" algn="l"/>
              </a:tabLst>
            </a:pPr>
            <a:r>
              <a:rPr lang="en-US" dirty="0"/>
              <a:t>	  	</a:t>
            </a:r>
            <a:r>
              <a:rPr lang="en-US" dirty="0" err="1"/>
              <a:t>schlafen</a:t>
            </a:r>
            <a:r>
              <a:rPr lang="en-US" dirty="0"/>
              <a:t> in s 	=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schläft</a:t>
            </a:r>
            <a:r>
              <a:rPr lang="en-US" dirty="0"/>
              <a:t> in s}</a:t>
            </a:r>
          </a:p>
          <a:p>
            <a:pPr lvl="0">
              <a:tabLst>
                <a:tab pos="457200" algn="l"/>
                <a:tab pos="747713" algn="l"/>
                <a:tab pos="1090613" algn="l"/>
                <a:tab pos="2971800" algn="l"/>
                <a:tab pos="3486150" algn="l"/>
              </a:tabLst>
            </a:pPr>
            <a:endParaRPr lang="en-US" b="1" i="1" dirty="0">
              <a:solidFill>
                <a:prstClr val="black"/>
              </a:solidFill>
            </a:endParaRPr>
          </a:p>
          <a:p>
            <a:pPr lvl="0">
              <a:tabLst>
                <a:tab pos="457200" algn="l"/>
                <a:tab pos="747713" algn="l"/>
                <a:tab pos="1090613" algn="l"/>
                <a:tab pos="2971800" algn="l"/>
                <a:tab pos="3486150" algn="l"/>
              </a:tabLst>
            </a:pPr>
            <a:r>
              <a:rPr lang="en-US" b="1" i="1" dirty="0">
                <a:solidFill>
                  <a:prstClr val="black"/>
                </a:solidFill>
              </a:rPr>
              <a:t>Frage</a:t>
            </a:r>
            <a:r>
              <a:rPr lang="en-US" dirty="0">
                <a:solidFill>
                  <a:prstClr val="black"/>
                </a:solidFill>
              </a:rPr>
              <a:t>. </a:t>
            </a:r>
            <a:r>
              <a:rPr lang="en-US" dirty="0" err="1">
                <a:solidFill>
                  <a:prstClr val="black"/>
                </a:solidFill>
              </a:rPr>
              <a:t>Handelt</a:t>
            </a:r>
            <a:r>
              <a:rPr lang="en-US" dirty="0">
                <a:solidFill>
                  <a:prstClr val="black"/>
                </a:solidFill>
              </a:rPr>
              <a:t> es </a:t>
            </a:r>
            <a:r>
              <a:rPr lang="en-US" dirty="0" err="1">
                <a:solidFill>
                  <a:prstClr val="black"/>
                </a:solidFill>
              </a:rPr>
              <a:t>sich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bei</a:t>
            </a:r>
            <a:r>
              <a:rPr lang="en-US" dirty="0">
                <a:solidFill>
                  <a:prstClr val="black"/>
                </a:solidFill>
              </a:rPr>
              <a:t> (1) um die Extension </a:t>
            </a:r>
            <a:r>
              <a:rPr lang="en-US" dirty="0" err="1">
                <a:solidFill>
                  <a:prstClr val="black"/>
                </a:solidFill>
              </a:rPr>
              <a:t>oder</a:t>
            </a:r>
            <a:r>
              <a:rPr lang="en-US" dirty="0">
                <a:solidFill>
                  <a:prstClr val="black"/>
                </a:solidFill>
              </a:rPr>
              <a:t> die Intension?</a:t>
            </a:r>
            <a:endParaRPr lang="en-US" b="1" i="1" dirty="0"/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2971800" algn="l"/>
                <a:tab pos="3486150" algn="l"/>
              </a:tabLst>
            </a:pPr>
            <a:r>
              <a:rPr lang="en-US" b="1" dirty="0" err="1">
                <a:solidFill>
                  <a:prstClr val="black"/>
                </a:solidFill>
              </a:rPr>
              <a:t>Antwort</a:t>
            </a:r>
            <a:r>
              <a:rPr lang="en-US" b="1" i="1" dirty="0">
                <a:solidFill>
                  <a:prstClr val="black"/>
                </a:solidFill>
              </a:rPr>
              <a:t>. </a:t>
            </a:r>
            <a:r>
              <a:rPr lang="en-US" dirty="0">
                <a:solidFill>
                  <a:prstClr val="black"/>
                </a:solidFill>
              </a:rPr>
              <a:t>(1) </a:t>
            </a:r>
            <a:r>
              <a:rPr lang="en-US" dirty="0" err="1">
                <a:solidFill>
                  <a:prstClr val="black"/>
                </a:solidFill>
              </a:rPr>
              <a:t>gibt</a:t>
            </a:r>
            <a:r>
              <a:rPr lang="en-US" dirty="0">
                <a:solidFill>
                  <a:prstClr val="black"/>
                </a:solidFill>
              </a:rPr>
              <a:t> die </a:t>
            </a:r>
            <a:r>
              <a:rPr lang="en-US" b="1" dirty="0">
                <a:solidFill>
                  <a:prstClr val="black"/>
                </a:solidFill>
              </a:rPr>
              <a:t>Extension</a:t>
            </a:r>
            <a:r>
              <a:rPr lang="en-US" b="1" i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des </a:t>
            </a:r>
            <a:r>
              <a:rPr lang="en-US" dirty="0" err="1">
                <a:solidFill>
                  <a:prstClr val="black"/>
                </a:solidFill>
              </a:rPr>
              <a:t>Prädikats</a:t>
            </a:r>
            <a:r>
              <a:rPr lang="en-US" dirty="0">
                <a:solidFill>
                  <a:prstClr val="black"/>
                </a:solidFill>
              </a:rPr>
              <a:t> an. Dies </a:t>
            </a:r>
            <a:r>
              <a:rPr lang="en-US" dirty="0" err="1">
                <a:solidFill>
                  <a:prstClr val="black"/>
                </a:solidFill>
              </a:rPr>
              <a:t>kann</a:t>
            </a:r>
            <a:r>
              <a:rPr lang="en-US" dirty="0">
                <a:solidFill>
                  <a:prstClr val="black"/>
                </a:solidFill>
              </a:rPr>
              <a:t> man </a:t>
            </a:r>
            <a:r>
              <a:rPr lang="en-US" dirty="0" err="1">
                <a:solidFill>
                  <a:prstClr val="black"/>
                </a:solidFill>
              </a:rPr>
              <a:t>sich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verdeutlichen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indem</a:t>
            </a:r>
            <a:r>
              <a:rPr lang="en-US" dirty="0">
                <a:solidFill>
                  <a:prstClr val="black"/>
                </a:solidFill>
              </a:rPr>
              <a:t> man </a:t>
            </a:r>
            <a:r>
              <a:rPr lang="en-US" dirty="0" err="1">
                <a:solidFill>
                  <a:prstClr val="black"/>
                </a:solidFill>
              </a:rPr>
              <a:t>eine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konkrete</a:t>
            </a:r>
            <a:r>
              <a:rPr lang="en-US" dirty="0">
                <a:solidFill>
                  <a:prstClr val="black"/>
                </a:solidFill>
              </a:rPr>
              <a:t> Situation </a:t>
            </a:r>
            <a:r>
              <a:rPr lang="en-US" dirty="0" err="1">
                <a:solidFill>
                  <a:prstClr val="black"/>
                </a:solidFill>
              </a:rPr>
              <a:t>betrachtet</a:t>
            </a:r>
            <a:r>
              <a:rPr lang="en-US" dirty="0">
                <a:solidFill>
                  <a:prstClr val="black"/>
                </a:solidFill>
              </a:rPr>
              <a:t>.</a:t>
            </a:r>
            <a:endParaRPr lang="en-US" b="1" i="1" dirty="0">
              <a:solidFill>
                <a:prstClr val="black"/>
              </a:solidFill>
            </a:endParaRP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2971800" algn="l"/>
                <a:tab pos="3486150" algn="l"/>
              </a:tabLst>
            </a:pPr>
            <a:r>
              <a:rPr lang="en-US" dirty="0"/>
              <a:t>	</a:t>
            </a:r>
            <a:r>
              <a:rPr lang="en-US" i="1" dirty="0"/>
              <a:t>Situation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</a:t>
            </a:r>
            <a:r>
              <a:rPr lang="en-US" dirty="0"/>
              <a:t>: </a:t>
            </a:r>
            <a:r>
              <a:rPr lang="en-US" dirty="0" err="1"/>
              <a:t>ein</a:t>
            </a:r>
            <a:r>
              <a:rPr lang="en-US" dirty="0"/>
              <a:t> Raum </a:t>
            </a:r>
            <a:r>
              <a:rPr lang="en-US" dirty="0" err="1"/>
              <a:t>mit</a:t>
            </a:r>
            <a:r>
              <a:rPr lang="en-US" dirty="0"/>
              <a:t> Anna, Hans, Maria und Peter; Anna 		und Maria </a:t>
            </a:r>
            <a:r>
              <a:rPr lang="en-US" dirty="0" err="1"/>
              <a:t>lesen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Buch, </a:t>
            </a:r>
            <a:r>
              <a:rPr lang="en-US" dirty="0">
                <a:solidFill>
                  <a:srgbClr val="00B050"/>
                </a:solidFill>
              </a:rPr>
              <a:t>Hans</a:t>
            </a:r>
            <a:r>
              <a:rPr lang="en-US" dirty="0"/>
              <a:t> und </a:t>
            </a:r>
            <a:r>
              <a:rPr lang="en-US" dirty="0">
                <a:solidFill>
                  <a:srgbClr val="00B050"/>
                </a:solidFill>
              </a:rPr>
              <a:t>Peter</a:t>
            </a:r>
            <a:r>
              <a:rPr lang="en-US" dirty="0"/>
              <a:t> </a:t>
            </a:r>
            <a:r>
              <a:rPr lang="en-US" dirty="0" err="1"/>
              <a:t>schlafen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2971800" algn="l"/>
                <a:tab pos="3486150" algn="l"/>
              </a:tabLst>
            </a:pPr>
            <a:r>
              <a:rPr lang="en-US" dirty="0"/>
              <a:t>		</a:t>
            </a:r>
            <a:r>
              <a:rPr lang="en-US" dirty="0" err="1"/>
              <a:t>schlafen</a:t>
            </a:r>
            <a:r>
              <a:rPr lang="en-US" dirty="0"/>
              <a:t> in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</a:t>
            </a:r>
            <a:r>
              <a:rPr lang="en-US" dirty="0"/>
              <a:t> 	=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schläft</a:t>
            </a:r>
            <a:r>
              <a:rPr lang="en-US" dirty="0"/>
              <a:t> in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</a:t>
            </a:r>
            <a:r>
              <a:rPr lang="en-US" dirty="0"/>
              <a:t>}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2971800" algn="l"/>
                <a:tab pos="3486150" algn="l"/>
              </a:tabLst>
            </a:pPr>
            <a:r>
              <a:rPr lang="en-US" dirty="0"/>
              <a:t>		</a:t>
            </a:r>
            <a:r>
              <a:rPr lang="en-US" dirty="0" err="1"/>
              <a:t>schlafen</a:t>
            </a:r>
            <a:r>
              <a:rPr lang="en-US" dirty="0"/>
              <a:t> in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</a:t>
            </a:r>
            <a:r>
              <a:rPr lang="en-US" dirty="0"/>
              <a:t> 	=	{</a:t>
            </a:r>
            <a:r>
              <a:rPr lang="en-US" dirty="0">
                <a:solidFill>
                  <a:srgbClr val="00B050"/>
                </a:solidFill>
              </a:rPr>
              <a:t>Hans</a:t>
            </a:r>
            <a:r>
              <a:rPr lang="en-US" dirty="0"/>
              <a:t>, </a:t>
            </a:r>
            <a:r>
              <a:rPr lang="en-US" dirty="0">
                <a:solidFill>
                  <a:srgbClr val="00B050"/>
                </a:solidFill>
              </a:rPr>
              <a:t>Peter</a:t>
            </a:r>
            <a:r>
              <a:rPr lang="en-US" dirty="0"/>
              <a:t>}</a:t>
            </a:r>
          </a:p>
          <a:p>
            <a:pPr>
              <a:spcBef>
                <a:spcPts val="1800"/>
              </a:spcBef>
            </a:pPr>
            <a:r>
              <a:rPr lang="en-US" sz="2200" i="1" dirty="0"/>
              <a:t>NB</a:t>
            </a:r>
            <a:r>
              <a:rPr lang="en-US" sz="2200" b="1" i="1" dirty="0"/>
              <a:t>:</a:t>
            </a:r>
            <a:r>
              <a:rPr lang="en-US" sz="2200" dirty="0"/>
              <a:t> Die Intension von </a:t>
            </a:r>
            <a:r>
              <a:rPr lang="en-US" sz="2200" dirty="0" err="1"/>
              <a:t>Prädikaten</a:t>
            </a:r>
            <a:r>
              <a:rPr lang="en-US" sz="2200" dirty="0"/>
              <a:t> </a:t>
            </a:r>
            <a:r>
              <a:rPr lang="en-US" sz="2200" dirty="0" err="1"/>
              <a:t>ist</a:t>
            </a:r>
            <a:r>
              <a:rPr lang="en-US" sz="2200" dirty="0"/>
              <a:t> </a:t>
            </a:r>
            <a:r>
              <a:rPr lang="en-US" sz="2200" dirty="0" err="1"/>
              <a:t>etwas</a:t>
            </a:r>
            <a:r>
              <a:rPr lang="en-US" sz="2200" dirty="0"/>
              <a:t> </a:t>
            </a:r>
            <a:r>
              <a:rPr lang="en-US" sz="2200" dirty="0" err="1"/>
              <a:t>komplizierter</a:t>
            </a:r>
            <a:r>
              <a:rPr lang="en-US" sz="2200" dirty="0"/>
              <a:t> und </a:t>
            </a:r>
            <a:r>
              <a:rPr lang="en-US" sz="2200" dirty="0" err="1"/>
              <a:t>wird</a:t>
            </a:r>
            <a:r>
              <a:rPr lang="en-US" sz="2200" dirty="0"/>
              <a:t> </a:t>
            </a:r>
            <a:r>
              <a:rPr lang="en-US" sz="2200" dirty="0" err="1"/>
              <a:t>daher</a:t>
            </a:r>
            <a:r>
              <a:rPr lang="en-US" sz="2200" dirty="0"/>
              <a:t> in </a:t>
            </a:r>
            <a:r>
              <a:rPr lang="en-US" sz="2200" dirty="0" err="1"/>
              <a:t>diesem</a:t>
            </a:r>
            <a:r>
              <a:rPr lang="en-US" sz="2200" dirty="0"/>
              <a:t> Kurs nicht </a:t>
            </a:r>
            <a:r>
              <a:rPr lang="en-US" sz="2200" dirty="0" err="1"/>
              <a:t>behandelt</a:t>
            </a:r>
            <a:r>
              <a:rPr lang="en-US" sz="2200" dirty="0"/>
              <a:t> </a:t>
            </a:r>
            <a:r>
              <a:rPr lang="en-US" sz="2200" dirty="0" err="1"/>
              <a:t>werden</a:t>
            </a:r>
            <a:r>
              <a:rPr lang="en-US" sz="2200" dirty="0"/>
              <a:t>.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9223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Semantik von Prädikaten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257800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857250" algn="l"/>
                <a:tab pos="1090613" algn="l"/>
                <a:tab pos="3429000" algn="l"/>
                <a:tab pos="4114800" algn="l"/>
              </a:tabLst>
            </a:pPr>
            <a:r>
              <a:rPr lang="en-US" dirty="0"/>
              <a:t>Die Extension </a:t>
            </a:r>
            <a:r>
              <a:rPr lang="en-US" dirty="0" err="1"/>
              <a:t>eines</a:t>
            </a:r>
            <a:r>
              <a:rPr lang="en-US" dirty="0"/>
              <a:t> </a:t>
            </a:r>
            <a:r>
              <a:rPr lang="en-US" dirty="0" err="1"/>
              <a:t>Prädikats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b="1" dirty="0"/>
              <a:t>Menge von </a:t>
            </a:r>
            <a:r>
              <a:rPr lang="en-US" b="1" dirty="0" err="1"/>
              <a:t>Individuen</a:t>
            </a:r>
            <a:r>
              <a:rPr lang="en-US" dirty="0"/>
              <a:t>:</a:t>
            </a:r>
          </a:p>
          <a:p>
            <a:pPr>
              <a:spcBef>
                <a:spcPts val="1200"/>
              </a:spcBef>
              <a:tabLst>
                <a:tab pos="457200" algn="l"/>
                <a:tab pos="857250" algn="l"/>
                <a:tab pos="1090613" algn="l"/>
                <a:tab pos="3429000" algn="l"/>
                <a:tab pos="4114800" algn="l"/>
              </a:tabLst>
            </a:pPr>
            <a:r>
              <a:rPr lang="en-US" dirty="0"/>
              <a:t>(1)		Für </a:t>
            </a:r>
            <a:r>
              <a:rPr lang="en-US" dirty="0" err="1"/>
              <a:t>jede</a:t>
            </a:r>
            <a:r>
              <a:rPr lang="en-US" dirty="0"/>
              <a:t> </a:t>
            </a:r>
            <a:r>
              <a:rPr lang="en-US" dirty="0" err="1"/>
              <a:t>beliebige</a:t>
            </a:r>
            <a:r>
              <a:rPr lang="en-US" dirty="0"/>
              <a:t> Situation s gilt:</a:t>
            </a:r>
          </a:p>
          <a:p>
            <a:pPr>
              <a:spcBef>
                <a:spcPts val="400"/>
              </a:spcBef>
              <a:tabLst>
                <a:tab pos="457200" algn="l"/>
                <a:tab pos="857250" algn="l"/>
                <a:tab pos="1090613" algn="l"/>
                <a:tab pos="2857500" algn="l"/>
                <a:tab pos="3429000" algn="l"/>
                <a:tab pos="4114800" algn="l"/>
              </a:tabLst>
            </a:pPr>
            <a:r>
              <a:rPr lang="en-US" dirty="0"/>
              <a:t>		</a:t>
            </a:r>
            <a:r>
              <a:rPr lang="en-US" dirty="0" err="1"/>
              <a:t>schlafen</a:t>
            </a:r>
            <a:r>
              <a:rPr lang="en-US" dirty="0"/>
              <a:t> in s 	=	</a:t>
            </a:r>
            <a:r>
              <a:rPr lang="en-US" dirty="0">
                <a:solidFill>
                  <a:srgbClr val="FF0000"/>
                </a:solidFill>
              </a:rPr>
              <a:t>{</a:t>
            </a:r>
            <a:r>
              <a:rPr lang="en-US" dirty="0" err="1">
                <a:solidFill>
                  <a:srgbClr val="FF0000"/>
                </a:solidFill>
              </a:rPr>
              <a:t>x|x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schläft</a:t>
            </a:r>
            <a:r>
              <a:rPr lang="en-US" dirty="0">
                <a:solidFill>
                  <a:srgbClr val="FF0000"/>
                </a:solidFill>
              </a:rPr>
              <a:t> in s}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857250" algn="l"/>
                <a:tab pos="1090613" algn="l"/>
                <a:tab pos="2857500" algn="l"/>
                <a:tab pos="3429000" algn="l"/>
                <a:tab pos="4114800" algn="l"/>
              </a:tabLst>
            </a:pPr>
            <a:r>
              <a:rPr lang="en-US" dirty="0"/>
              <a:t>WH: Die Extension </a:t>
            </a:r>
            <a:r>
              <a:rPr lang="en-US" dirty="0" err="1"/>
              <a:t>eines</a:t>
            </a:r>
            <a:r>
              <a:rPr lang="en-US" dirty="0"/>
              <a:t> </a:t>
            </a:r>
            <a:r>
              <a:rPr lang="en-US" dirty="0" err="1"/>
              <a:t>Satzes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>
                <a:solidFill>
                  <a:srgbClr val="00B050"/>
                </a:solidFill>
              </a:rPr>
              <a:t>Wahrheitswert</a:t>
            </a:r>
            <a:r>
              <a:rPr lang="en-US" dirty="0"/>
              <a:t>:</a:t>
            </a:r>
            <a:endParaRPr lang="en-US" b="1" i="1" dirty="0">
              <a:solidFill>
                <a:srgbClr val="00B050"/>
              </a:solidFill>
            </a:endParaRPr>
          </a:p>
          <a:p>
            <a:pPr>
              <a:spcBef>
                <a:spcPts val="1200"/>
              </a:spcBef>
              <a:tabLst>
                <a:tab pos="457200" algn="l"/>
                <a:tab pos="857250" algn="l"/>
                <a:tab pos="1090613" algn="l"/>
                <a:tab pos="2857500" algn="l"/>
                <a:tab pos="3429000" algn="l"/>
                <a:tab pos="4114800" algn="l"/>
              </a:tabLst>
            </a:pPr>
            <a:r>
              <a:rPr lang="en-US" dirty="0"/>
              <a:t>(2)		Für </a:t>
            </a:r>
            <a:r>
              <a:rPr lang="en-US" dirty="0" err="1"/>
              <a:t>jede</a:t>
            </a:r>
            <a:r>
              <a:rPr lang="en-US" dirty="0"/>
              <a:t> </a:t>
            </a:r>
            <a:r>
              <a:rPr lang="en-US" dirty="0" err="1"/>
              <a:t>beliebige</a:t>
            </a:r>
            <a:r>
              <a:rPr lang="en-US" dirty="0"/>
              <a:t> Situation s gilt:</a:t>
            </a:r>
          </a:p>
          <a:p>
            <a:pPr>
              <a:tabLst>
                <a:tab pos="457200" algn="l"/>
                <a:tab pos="857250" algn="l"/>
                <a:tab pos="1090613" algn="l"/>
                <a:tab pos="2857500" algn="l"/>
                <a:tab pos="3429000" algn="l"/>
                <a:tab pos="4114800" algn="l"/>
              </a:tabLst>
            </a:pPr>
            <a:r>
              <a:rPr lang="en-US" dirty="0"/>
              <a:t> 		Hans </a:t>
            </a:r>
            <a:r>
              <a:rPr lang="en-US" dirty="0" err="1"/>
              <a:t>schläft</a:t>
            </a:r>
            <a:r>
              <a:rPr lang="en-US" dirty="0"/>
              <a:t>  	=	</a:t>
            </a:r>
            <a:r>
              <a:rPr lang="en-US" b="1" dirty="0">
                <a:solidFill>
                  <a:srgbClr val="00B050"/>
                </a:solidFill>
              </a:rPr>
              <a:t>1</a:t>
            </a:r>
            <a:r>
              <a:rPr lang="en-US" dirty="0"/>
              <a:t>   in s </a:t>
            </a:r>
            <a:r>
              <a:rPr lang="en-US" dirty="0" err="1"/>
              <a:t>gdw</a:t>
            </a:r>
            <a:r>
              <a:rPr lang="en-US" dirty="0"/>
              <a:t>. Hans in s </a:t>
            </a:r>
            <a:r>
              <a:rPr lang="en-US" dirty="0" err="1"/>
              <a:t>schläft</a:t>
            </a:r>
            <a:endParaRPr lang="en-US" dirty="0"/>
          </a:p>
          <a:p>
            <a:pPr>
              <a:tabLst>
                <a:tab pos="457200" algn="l"/>
                <a:tab pos="857250" algn="l"/>
                <a:tab pos="1090613" algn="l"/>
                <a:tab pos="2857500" algn="l"/>
                <a:tab pos="3429000" algn="l"/>
                <a:tab pos="4114800" algn="l"/>
              </a:tabLst>
            </a:pPr>
            <a:endParaRPr lang="en-US" b="1" i="1" dirty="0"/>
          </a:p>
          <a:p>
            <a:pPr>
              <a:tabLst>
                <a:tab pos="457200" algn="l"/>
                <a:tab pos="857250" algn="l"/>
                <a:tab pos="1090613" algn="l"/>
                <a:tab pos="2857500" algn="l"/>
                <a:tab pos="3429000" algn="l"/>
                <a:tab pos="4114800" algn="l"/>
              </a:tabLst>
            </a:pPr>
            <a:endParaRPr lang="en-US" b="1" i="1" dirty="0"/>
          </a:p>
          <a:p>
            <a:pPr>
              <a:tabLst>
                <a:tab pos="457200" algn="l"/>
                <a:tab pos="857250" algn="l"/>
                <a:tab pos="1090613" algn="l"/>
                <a:tab pos="2857500" algn="l"/>
                <a:tab pos="3429000" algn="l"/>
                <a:tab pos="4114800" algn="l"/>
              </a:tabLst>
            </a:pPr>
            <a:endParaRPr lang="en-US" b="1" i="1" dirty="0"/>
          </a:p>
          <a:p>
            <a:pPr>
              <a:tabLst>
                <a:tab pos="457200" algn="l"/>
                <a:tab pos="857250" algn="l"/>
                <a:tab pos="1090613" algn="l"/>
                <a:tab pos="2857500" algn="l"/>
                <a:tab pos="3429000" algn="l"/>
                <a:tab pos="4114800" algn="l"/>
              </a:tabLst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457200" algn="l"/>
                <a:tab pos="857250" algn="l"/>
                <a:tab pos="1090613" algn="l"/>
                <a:tab pos="2857500" algn="l"/>
                <a:tab pos="3429000" algn="l"/>
                <a:tab pos="4114800" algn="l"/>
              </a:tabLst>
            </a:pPr>
            <a:r>
              <a:rPr lang="en-US" dirty="0"/>
              <a:t>Namen </a:t>
            </a:r>
            <a:r>
              <a:rPr lang="en-US" dirty="0" err="1"/>
              <a:t>wie</a:t>
            </a:r>
            <a:r>
              <a:rPr lang="en-US" dirty="0"/>
              <a:t> </a:t>
            </a:r>
            <a:r>
              <a:rPr lang="en-US" i="1" dirty="0"/>
              <a:t>Hans</a:t>
            </a:r>
            <a:r>
              <a:rPr lang="en-US" dirty="0"/>
              <a:t> </a:t>
            </a:r>
            <a:r>
              <a:rPr lang="en-US" dirty="0" err="1"/>
              <a:t>haben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Individuum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Extension:</a:t>
            </a:r>
          </a:p>
          <a:p>
            <a:pPr>
              <a:spcBef>
                <a:spcPts val="1200"/>
              </a:spcBef>
              <a:tabLst>
                <a:tab pos="457200" algn="l"/>
                <a:tab pos="857250" algn="l"/>
                <a:tab pos="1090613" algn="l"/>
                <a:tab pos="2857500" algn="l"/>
                <a:tab pos="3429000" algn="l"/>
                <a:tab pos="4114800" algn="l"/>
              </a:tabLst>
            </a:pPr>
            <a:r>
              <a:rPr lang="en-US" dirty="0"/>
              <a:t>(3)		Hans	=	das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Individuum </a:t>
            </a:r>
            <a:r>
              <a:rPr lang="en-US" dirty="0" err="1"/>
              <a:t>mit</a:t>
            </a:r>
            <a:r>
              <a:rPr lang="en-US" dirty="0"/>
              <a:t> Namen “Hans”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8" name="Rounded Rectangle 7"/>
          <p:cNvSpPr/>
          <p:nvPr/>
        </p:nvSpPr>
        <p:spPr>
          <a:xfrm>
            <a:off x="475202" y="3999415"/>
            <a:ext cx="8211598" cy="1029785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228600" algn="ctr">
              <a:spcBef>
                <a:spcPts val="600"/>
              </a:spcBef>
              <a:tabLst>
                <a:tab pos="403225" algn="l"/>
              </a:tabLst>
            </a:pPr>
            <a:r>
              <a:rPr lang="en-US" sz="2400" b="1" dirty="0">
                <a:solidFill>
                  <a:schemeClr val="tx1"/>
                </a:solidFill>
              </a:rPr>
              <a:t>Die Extension von </a:t>
            </a:r>
            <a:r>
              <a:rPr lang="en-US" sz="2400" b="1" dirty="0" err="1">
                <a:solidFill>
                  <a:schemeClr val="tx1"/>
                </a:solidFill>
              </a:rPr>
              <a:t>Sätzen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</a:p>
          <a:p>
            <a:pPr marL="114300" algn="ctr">
              <a:spcBef>
                <a:spcPts val="600"/>
              </a:spcBef>
              <a:tabLst>
                <a:tab pos="285750" algn="l"/>
              </a:tabLst>
            </a:pPr>
            <a:r>
              <a:rPr lang="en-US" sz="2400" dirty="0">
                <a:solidFill>
                  <a:schemeClr val="tx1"/>
                </a:solidFill>
              </a:rPr>
              <a:t>Für </a:t>
            </a:r>
            <a:r>
              <a:rPr lang="en-US" sz="2400" dirty="0" err="1">
                <a:solidFill>
                  <a:schemeClr val="tx1"/>
                </a:solidFill>
              </a:rPr>
              <a:t>jeden</a:t>
            </a:r>
            <a:r>
              <a:rPr lang="en-US" sz="2400" dirty="0">
                <a:solidFill>
                  <a:schemeClr val="tx1"/>
                </a:solidFill>
              </a:rPr>
              <a:t> Satz </a:t>
            </a:r>
            <a:r>
              <a:rPr lang="el-GR" sz="2400" dirty="0">
                <a:solidFill>
                  <a:schemeClr val="tx1"/>
                </a:solidFill>
              </a:rPr>
              <a:t>Σ</a:t>
            </a:r>
            <a:r>
              <a:rPr lang="en-US" sz="2400" dirty="0">
                <a:solidFill>
                  <a:schemeClr val="tx1"/>
                </a:solidFill>
              </a:rPr>
              <a:t> und </a:t>
            </a:r>
            <a:r>
              <a:rPr lang="en-US" sz="2400" dirty="0" err="1">
                <a:solidFill>
                  <a:schemeClr val="tx1"/>
                </a:solidFill>
              </a:rPr>
              <a:t>jede</a:t>
            </a:r>
            <a:r>
              <a:rPr lang="en-US" sz="2400" dirty="0">
                <a:solidFill>
                  <a:schemeClr val="tx1"/>
                </a:solidFill>
              </a:rPr>
              <a:t> Situation </a:t>
            </a:r>
            <a:r>
              <a:rPr lang="de-AT" sz="2400" dirty="0">
                <a:solidFill>
                  <a:schemeClr val="tx1"/>
                </a:solidFill>
              </a:rPr>
              <a:t>s</a:t>
            </a:r>
            <a:r>
              <a:rPr lang="en-US" sz="2400" dirty="0">
                <a:solidFill>
                  <a:schemeClr val="tx1"/>
                </a:solidFill>
              </a:rPr>
              <a:t> gilt: 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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 = 1 in </a:t>
            </a:r>
            <a:r>
              <a:rPr lang="de-AT" sz="2400" dirty="0">
                <a:solidFill>
                  <a:schemeClr val="tx1"/>
                </a:solidFill>
              </a:rPr>
              <a:t>s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sym typeface="WP MathA" panose="05010101010101010101" pitchFamily="2" charset="2"/>
              </a:rPr>
              <a:t>gdw</a:t>
            </a:r>
            <a:r>
              <a:rPr lang="en-US" sz="2400" dirty="0">
                <a:solidFill>
                  <a:schemeClr val="tx1"/>
                </a:solidFill>
                <a:sym typeface="WP MathA" panose="05010101010101010101" pitchFamily="2" charset="2"/>
              </a:rPr>
              <a:t>. </a:t>
            </a:r>
            <a:r>
              <a:rPr lang="el-GR" sz="2400" dirty="0">
                <a:solidFill>
                  <a:schemeClr val="tx1"/>
                </a:solidFill>
                <a:sym typeface="WP MathA" panose="05010101010101010101" pitchFamily="2" charset="2"/>
              </a:rPr>
              <a:t>Σ</a:t>
            </a:r>
            <a:r>
              <a:rPr lang="de-AT" sz="2400" dirty="0">
                <a:solidFill>
                  <a:schemeClr val="tx1"/>
                </a:solidFill>
                <a:sym typeface="WP MathA" panose="05010101010101010101" pitchFamily="2" charset="2"/>
              </a:rPr>
              <a:t> in </a:t>
            </a:r>
            <a:r>
              <a:rPr lang="de-AT" sz="2400" dirty="0">
                <a:solidFill>
                  <a:schemeClr val="tx1"/>
                </a:solidFill>
              </a:rPr>
              <a:t>s </a:t>
            </a:r>
            <a:endParaRPr lang="de-D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1395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Semantik von Prädikaten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57800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857250" algn="l"/>
                <a:tab pos="1090613" algn="l"/>
                <a:tab pos="3429000" algn="l"/>
                <a:tab pos="4114800" algn="l"/>
              </a:tabLst>
            </a:pPr>
            <a:r>
              <a:rPr lang="en-US"/>
              <a:t>Die Extension eines Satzes ist ein </a:t>
            </a:r>
            <a:r>
              <a:rPr lang="en-US">
                <a:solidFill>
                  <a:srgbClr val="339966"/>
                </a:solidFill>
              </a:rPr>
              <a:t>Wahrheitswert</a:t>
            </a:r>
            <a:r>
              <a:rPr lang="en-US"/>
              <a:t>:</a:t>
            </a:r>
          </a:p>
          <a:p>
            <a:pPr>
              <a:spcBef>
                <a:spcPts val="1200"/>
              </a:spcBef>
              <a:tabLst>
                <a:tab pos="457200" algn="l"/>
                <a:tab pos="857250" algn="l"/>
                <a:tab pos="1090613" algn="l"/>
                <a:tab pos="3429000" algn="l"/>
                <a:tab pos="4114800" algn="l"/>
              </a:tabLst>
            </a:pPr>
            <a:r>
              <a:rPr lang="en-US"/>
              <a:t>(1)		Für jede beliebige Situation s gilt:</a:t>
            </a:r>
          </a:p>
          <a:p>
            <a:pPr>
              <a:tabLst>
                <a:tab pos="457200" algn="l"/>
                <a:tab pos="860425" algn="l"/>
                <a:tab pos="1090613" algn="l"/>
                <a:tab pos="2687638" algn="l"/>
                <a:tab pos="2914650" algn="l"/>
                <a:tab pos="3027363" algn="l"/>
                <a:tab pos="3486150" algn="l"/>
                <a:tab pos="3830638" algn="l"/>
                <a:tab pos="4286250" algn="l"/>
                <a:tab pos="4972050" algn="l"/>
              </a:tabLst>
            </a:pPr>
            <a:r>
              <a:rPr lang="en-US"/>
              <a:t> 		</a:t>
            </a:r>
            <a:r>
              <a:rPr lang="en-US">
                <a:solidFill>
                  <a:schemeClr val="accent1"/>
                </a:solidFill>
              </a:rPr>
              <a:t>Hans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schläft</a:t>
            </a:r>
            <a:r>
              <a:rPr lang="en-US"/>
              <a:t> 		=	</a:t>
            </a:r>
            <a:r>
              <a:rPr lang="en-US">
                <a:solidFill>
                  <a:srgbClr val="00B050"/>
                </a:solidFill>
              </a:rPr>
              <a:t>1</a:t>
            </a:r>
            <a:r>
              <a:rPr lang="en-US"/>
              <a:t>   in s gdw. Hans in s schläft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860425" algn="l"/>
                <a:tab pos="1090613" algn="l"/>
                <a:tab pos="2687638" algn="l"/>
                <a:tab pos="2914650" algn="l"/>
                <a:tab pos="3027363" algn="l"/>
                <a:tab pos="3486150" algn="l"/>
                <a:tab pos="3830638" algn="l"/>
                <a:tab pos="4286250" algn="l"/>
                <a:tab pos="4972050" algn="l"/>
              </a:tabLst>
            </a:pPr>
            <a:r>
              <a:rPr lang="en-US">
                <a:solidFill>
                  <a:prstClr val="black"/>
                </a:solidFill>
              </a:rPr>
              <a:t>Die </a:t>
            </a:r>
            <a:r>
              <a:rPr lang="en-US">
                <a:solidFill>
                  <a:srgbClr val="FF0000"/>
                </a:solidFill>
              </a:rPr>
              <a:t>Prädikatsbedeutung</a:t>
            </a:r>
            <a:r>
              <a:rPr lang="en-US">
                <a:solidFill>
                  <a:prstClr val="black"/>
                </a:solidFill>
              </a:rPr>
              <a:t> </a:t>
            </a:r>
            <a:r>
              <a:rPr lang="en-US" sz="2200">
                <a:solidFill>
                  <a:prstClr val="black"/>
                </a:solidFill>
              </a:rPr>
              <a:t>(Extension) </a:t>
            </a:r>
            <a:r>
              <a:rPr lang="en-US">
                <a:solidFill>
                  <a:prstClr val="black"/>
                </a:solidFill>
              </a:rPr>
              <a:t>kann nun mit der </a:t>
            </a:r>
            <a:r>
              <a:rPr lang="en-US">
                <a:solidFill>
                  <a:schemeClr val="accent1"/>
                </a:solidFill>
              </a:rPr>
              <a:t>Subjektsbedeutung</a:t>
            </a:r>
            <a:r>
              <a:rPr lang="en-US" b="1" i="1"/>
              <a:t> </a:t>
            </a:r>
            <a:r>
              <a:rPr lang="en-US"/>
              <a:t>kombiniert</a:t>
            </a:r>
            <a:r>
              <a:rPr lang="en-US">
                <a:solidFill>
                  <a:prstClr val="black"/>
                </a:solidFill>
              </a:rPr>
              <a:t> werden.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860425" algn="l"/>
                <a:tab pos="1090613" algn="l"/>
                <a:tab pos="2687638" algn="l"/>
                <a:tab pos="2914650" algn="l"/>
                <a:tab pos="3027363" algn="l"/>
                <a:tab pos="3486150" algn="l"/>
                <a:tab pos="3830638" algn="l"/>
                <a:tab pos="4286250" algn="l"/>
                <a:tab pos="4972050" algn="l"/>
              </a:tabLst>
            </a:pPr>
            <a:r>
              <a:rPr lang="en-US">
                <a:solidFill>
                  <a:prstClr val="black"/>
                </a:solidFill>
              </a:rPr>
              <a:t>Das Resultat ist die </a:t>
            </a:r>
            <a:r>
              <a:rPr lang="en-US"/>
              <a:t>Satzbedeutung </a:t>
            </a:r>
            <a:r>
              <a:rPr lang="en-US" sz="2200">
                <a:solidFill>
                  <a:prstClr val="black"/>
                </a:solidFill>
              </a:rPr>
              <a:t>(konkret: die Extension)</a:t>
            </a:r>
            <a:r>
              <a:rPr lang="en-US">
                <a:solidFill>
                  <a:prstClr val="black"/>
                </a:solidFill>
              </a:rPr>
              <a:t>:</a:t>
            </a:r>
          </a:p>
          <a:p>
            <a:pPr>
              <a:spcBef>
                <a:spcPts val="1200"/>
              </a:spcBef>
              <a:tabLst>
                <a:tab pos="457200" algn="l"/>
                <a:tab pos="860425" algn="l"/>
                <a:tab pos="1090613" algn="l"/>
                <a:tab pos="2687638" algn="l"/>
                <a:tab pos="2914650" algn="l"/>
                <a:tab pos="3027363" algn="l"/>
                <a:tab pos="3486150" algn="l"/>
                <a:tab pos="3830638" algn="l"/>
                <a:tab pos="4286250" algn="l"/>
                <a:tab pos="4972050" algn="l"/>
              </a:tabLst>
            </a:pPr>
            <a:r>
              <a:rPr lang="en-US">
                <a:solidFill>
                  <a:prstClr val="black"/>
                </a:solidFill>
              </a:rPr>
              <a:t> </a:t>
            </a:r>
            <a:r>
              <a:rPr lang="en-US"/>
              <a:t>(2)		Für jede beliebige Situation s:</a:t>
            </a:r>
          </a:p>
          <a:p>
            <a:pPr>
              <a:spcBef>
                <a:spcPts val="400"/>
              </a:spcBef>
              <a:tabLst>
                <a:tab pos="457200" algn="l"/>
                <a:tab pos="860425" algn="l"/>
                <a:tab pos="1090613" algn="l"/>
                <a:tab pos="2687638" algn="l"/>
                <a:tab pos="2914650" algn="l"/>
                <a:tab pos="3027363" algn="l"/>
                <a:tab pos="3486150" algn="l"/>
                <a:tab pos="3830638" algn="l"/>
                <a:tab pos="4286250" algn="l"/>
                <a:tab pos="4972050" algn="l"/>
              </a:tabLst>
            </a:pPr>
            <a:r>
              <a:rPr lang="en-US"/>
              <a:t>	 	</a:t>
            </a:r>
            <a:r>
              <a:rPr lang="en-US">
                <a:solidFill>
                  <a:schemeClr val="accent1"/>
                </a:solidFill>
              </a:rPr>
              <a:t>Hans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schläft</a:t>
            </a:r>
            <a:r>
              <a:rPr lang="en-US"/>
              <a:t>		=	1 in s 	gdw.	</a:t>
            </a:r>
            <a:r>
              <a:rPr lang="en-US">
                <a:solidFill>
                  <a:schemeClr val="accent1"/>
                </a:solidFill>
              </a:rPr>
              <a:t>Hans</a:t>
            </a:r>
            <a:r>
              <a:rPr lang="en-US"/>
              <a:t>  </a:t>
            </a:r>
            <a:r>
              <a:rPr lang="en-US">
                <a:solidFill>
                  <a:srgbClr val="FF0000"/>
                </a:solidFill>
              </a:rPr>
              <a:t>schlafen</a:t>
            </a:r>
            <a:r>
              <a:rPr lang="en-US"/>
              <a:t> in 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860425" algn="l"/>
                <a:tab pos="1090613" algn="l"/>
                <a:tab pos="2687638" algn="l"/>
                <a:tab pos="2914650" algn="l"/>
                <a:tab pos="3027363" algn="l"/>
                <a:tab pos="3486150" algn="l"/>
                <a:tab pos="3830638" algn="l"/>
                <a:tab pos="4286250" algn="l"/>
                <a:tab pos="4972050" algn="l"/>
              </a:tabLst>
            </a:pPr>
            <a:r>
              <a:rPr lang="en-US"/>
              <a:t>Da einstellige Prädikate in einer Situation Mengen von Individuen denotieren ergibt sich:</a:t>
            </a:r>
          </a:p>
          <a:p>
            <a:pPr>
              <a:spcBef>
                <a:spcPts val="1200"/>
              </a:spcBef>
              <a:tabLst>
                <a:tab pos="457200" algn="l"/>
                <a:tab pos="860425" algn="l"/>
                <a:tab pos="1090613" algn="l"/>
                <a:tab pos="2687638" algn="l"/>
                <a:tab pos="2914650" algn="l"/>
                <a:tab pos="3027363" algn="l"/>
                <a:tab pos="3486150" algn="l"/>
                <a:tab pos="3830638" algn="l"/>
                <a:tab pos="4286250" algn="l"/>
                <a:tab pos="4972050" algn="l"/>
              </a:tabLst>
            </a:pPr>
            <a:r>
              <a:rPr lang="en-US"/>
              <a:t>(3)		Für jede beliebige Situation s:</a:t>
            </a:r>
          </a:p>
          <a:p>
            <a:pPr>
              <a:spcBef>
                <a:spcPts val="400"/>
              </a:spcBef>
              <a:tabLst>
                <a:tab pos="457200" algn="l"/>
                <a:tab pos="860425" algn="l"/>
                <a:tab pos="1090613" algn="l"/>
                <a:tab pos="2687638" algn="l"/>
                <a:tab pos="2914650" algn="l"/>
                <a:tab pos="3027363" algn="l"/>
                <a:tab pos="3486150" algn="l"/>
                <a:tab pos="3830638" algn="l"/>
                <a:tab pos="4286250" algn="l"/>
                <a:tab pos="4972050" algn="l"/>
              </a:tabLst>
            </a:pPr>
            <a:r>
              <a:rPr lang="en-US"/>
              <a:t>	 	</a:t>
            </a:r>
            <a:r>
              <a:rPr lang="en-US">
                <a:solidFill>
                  <a:schemeClr val="accent1"/>
                </a:solidFill>
              </a:rPr>
              <a:t>Hans</a:t>
            </a:r>
            <a:r>
              <a:rPr lang="en-US"/>
              <a:t> </a:t>
            </a:r>
            <a:r>
              <a:rPr lang="en-US">
                <a:solidFill>
                  <a:srgbClr val="FF0000"/>
                </a:solidFill>
              </a:rPr>
              <a:t>schläft</a:t>
            </a:r>
            <a:r>
              <a:rPr lang="en-US"/>
              <a:t>		=	1 in s 	gdw.	</a:t>
            </a:r>
            <a:r>
              <a:rPr lang="en-US">
                <a:solidFill>
                  <a:schemeClr val="accent1"/>
                </a:solidFill>
              </a:rPr>
              <a:t>Hans</a:t>
            </a:r>
            <a:r>
              <a:rPr lang="en-US"/>
              <a:t>  </a:t>
            </a:r>
            <a:r>
              <a:rPr lang="en-US">
                <a:solidFill>
                  <a:srgbClr val="FF0000"/>
                </a:solidFill>
              </a:rPr>
              <a:t>{x|x schläft in s}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796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Semantik von Prädikaten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05800" cy="52578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2971800" algn="l"/>
                <a:tab pos="3486150" algn="l"/>
              </a:tabLst>
            </a:pPr>
            <a:r>
              <a:rPr lang="en-US" dirty="0" err="1"/>
              <a:t>Beispiel</a:t>
            </a:r>
            <a:r>
              <a:rPr lang="en-US" dirty="0"/>
              <a:t> für die </a:t>
            </a:r>
            <a:r>
              <a:rPr lang="en-US" dirty="0" err="1"/>
              <a:t>Berechnung</a:t>
            </a:r>
            <a:r>
              <a:rPr lang="en-US" dirty="0"/>
              <a:t> der </a:t>
            </a:r>
            <a:r>
              <a:rPr lang="en-US" b="1" dirty="0" err="1"/>
              <a:t>Satzextension</a:t>
            </a:r>
            <a:r>
              <a:rPr lang="en-US" dirty="0"/>
              <a:t>:</a:t>
            </a:r>
          </a:p>
          <a:p>
            <a:pPr>
              <a:spcBef>
                <a:spcPts val="1200"/>
              </a:spcBef>
              <a:tabLst>
                <a:tab pos="457200" algn="l"/>
                <a:tab pos="685800" algn="l"/>
                <a:tab pos="857250" algn="l"/>
                <a:tab pos="1090613" algn="l"/>
                <a:tab pos="2800350" algn="l"/>
                <a:tab pos="3486150" algn="l"/>
                <a:tab pos="4857750" algn="l"/>
              </a:tabLst>
            </a:pPr>
            <a:r>
              <a:rPr lang="en-US" dirty="0"/>
              <a:t>	</a:t>
            </a:r>
            <a:r>
              <a:rPr lang="en-US" i="1" dirty="0"/>
              <a:t>Situation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</a:t>
            </a:r>
            <a:r>
              <a:rPr lang="en-US" dirty="0"/>
              <a:t>: </a:t>
            </a:r>
            <a:r>
              <a:rPr lang="en-US" dirty="0" err="1"/>
              <a:t>ein</a:t>
            </a:r>
            <a:r>
              <a:rPr lang="en-US" dirty="0"/>
              <a:t> Raum </a:t>
            </a:r>
            <a:r>
              <a:rPr lang="en-US" dirty="0" err="1"/>
              <a:t>mit</a:t>
            </a:r>
            <a:r>
              <a:rPr lang="en-US" dirty="0"/>
              <a:t> Anna, Hans, Maria und Peter; Anna 		und Maria </a:t>
            </a:r>
            <a:r>
              <a:rPr lang="en-US" dirty="0" err="1"/>
              <a:t>lesen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Buch, Hans und Peter </a:t>
            </a:r>
            <a:r>
              <a:rPr lang="en-US" dirty="0" err="1"/>
              <a:t>schlafen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  <a:tabLst>
                <a:tab pos="457200" algn="l"/>
                <a:tab pos="685800" algn="l"/>
                <a:tab pos="857250" algn="l"/>
                <a:tab pos="1090613" algn="l"/>
                <a:tab pos="2800350" algn="l"/>
                <a:tab pos="3486150" algn="l"/>
                <a:tab pos="4857750" algn="l"/>
              </a:tabLst>
            </a:pPr>
            <a:r>
              <a:rPr lang="en-US" dirty="0"/>
              <a:t>		</a:t>
            </a:r>
            <a:r>
              <a:rPr lang="en-US" dirty="0" err="1"/>
              <a:t>schlafen</a:t>
            </a:r>
            <a:r>
              <a:rPr lang="en-US" dirty="0"/>
              <a:t> in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</a:t>
            </a:r>
            <a:r>
              <a:rPr lang="en-US" dirty="0"/>
              <a:t> 	=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schläft</a:t>
            </a:r>
            <a:r>
              <a:rPr lang="en-US" dirty="0"/>
              <a:t> in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</a:t>
            </a:r>
            <a:r>
              <a:rPr lang="en-US" dirty="0"/>
              <a:t>}</a:t>
            </a:r>
          </a:p>
          <a:p>
            <a:pPr>
              <a:tabLst>
                <a:tab pos="457200" algn="l"/>
                <a:tab pos="685800" algn="l"/>
                <a:tab pos="857250" algn="l"/>
                <a:tab pos="1090613" algn="l"/>
                <a:tab pos="2800350" algn="l"/>
                <a:tab pos="3486150" algn="l"/>
                <a:tab pos="4857750" algn="l"/>
              </a:tabLst>
            </a:pPr>
            <a:r>
              <a:rPr lang="en-US" dirty="0"/>
              <a:t>					=	{Hans, Peter}</a:t>
            </a:r>
          </a:p>
          <a:p>
            <a:pPr>
              <a:spcBef>
                <a:spcPts val="1200"/>
              </a:spcBef>
              <a:tabLst>
                <a:tab pos="457200" algn="l"/>
                <a:tab pos="685800" algn="l"/>
                <a:tab pos="857250" algn="l"/>
                <a:tab pos="1090613" algn="l"/>
                <a:tab pos="2800350" algn="l"/>
                <a:tab pos="3486150" algn="l"/>
                <a:tab pos="4857750" algn="l"/>
              </a:tabLst>
            </a:pPr>
            <a:r>
              <a:rPr lang="en-US" dirty="0"/>
              <a:t>		</a:t>
            </a:r>
            <a:r>
              <a:rPr lang="en-US" dirty="0" err="1"/>
              <a:t>lesen</a:t>
            </a:r>
            <a:r>
              <a:rPr lang="en-US" dirty="0"/>
              <a:t> in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</a:t>
            </a:r>
            <a:r>
              <a:rPr lang="en-US" dirty="0"/>
              <a:t> 	=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schläft</a:t>
            </a:r>
            <a:r>
              <a:rPr lang="en-US" dirty="0"/>
              <a:t> in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</a:t>
            </a:r>
            <a:r>
              <a:rPr lang="en-US" dirty="0"/>
              <a:t>}</a:t>
            </a:r>
          </a:p>
          <a:p>
            <a:pPr>
              <a:tabLst>
                <a:tab pos="457200" algn="l"/>
                <a:tab pos="685800" algn="l"/>
                <a:tab pos="857250" algn="l"/>
                <a:tab pos="1090613" algn="l"/>
                <a:tab pos="2800350" algn="l"/>
                <a:tab pos="3486150" algn="l"/>
                <a:tab pos="4857750" algn="l"/>
              </a:tabLst>
            </a:pPr>
            <a:r>
              <a:rPr lang="en-US" dirty="0"/>
              <a:t>					=	{Anna, Maria}</a:t>
            </a:r>
          </a:p>
          <a:p>
            <a:pPr defTabSz="630238">
              <a:spcBef>
                <a:spcPts val="1800"/>
              </a:spcBef>
              <a:tabLst>
                <a:tab pos="457200" algn="l"/>
                <a:tab pos="685800" algn="l"/>
                <a:tab pos="857250" algn="l"/>
                <a:tab pos="1090613" algn="l"/>
                <a:tab pos="2800350" algn="l"/>
                <a:tab pos="3486150" algn="l"/>
                <a:tab pos="4857750" algn="l"/>
              </a:tabLst>
            </a:pPr>
            <a:r>
              <a:rPr lang="en-US" dirty="0"/>
              <a:t>(1)		</a:t>
            </a:r>
            <a:r>
              <a:rPr lang="en-US" dirty="0">
                <a:solidFill>
                  <a:schemeClr val="accent1"/>
                </a:solidFill>
              </a:rPr>
              <a:t>Hans</a:t>
            </a:r>
            <a:r>
              <a:rPr lang="en-US" dirty="0"/>
              <a:t> </a:t>
            </a:r>
            <a:r>
              <a:rPr lang="en-US" dirty="0" err="1"/>
              <a:t>schläft</a:t>
            </a:r>
            <a:r>
              <a:rPr lang="en-US" dirty="0"/>
              <a:t> 	= 	</a:t>
            </a:r>
            <a:r>
              <a:rPr lang="en-US" dirty="0">
                <a:solidFill>
                  <a:srgbClr val="339966"/>
                </a:solidFill>
              </a:rPr>
              <a:t>1 </a:t>
            </a:r>
            <a:r>
              <a:rPr lang="en-US" dirty="0"/>
              <a:t>in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 </a:t>
            </a:r>
            <a:r>
              <a:rPr lang="en-US" dirty="0"/>
              <a:t> </a:t>
            </a:r>
          </a:p>
          <a:p>
            <a:pPr defTabSz="630238">
              <a:spcBef>
                <a:spcPts val="400"/>
              </a:spcBef>
              <a:tabLst>
                <a:tab pos="457200" algn="l"/>
                <a:tab pos="685800" algn="l"/>
                <a:tab pos="857250" algn="l"/>
                <a:tab pos="1090613" algn="l"/>
                <a:tab pos="2800350" algn="l"/>
                <a:tab pos="3486150" algn="l"/>
                <a:tab pos="4857750" algn="l"/>
              </a:tabLst>
            </a:pPr>
            <a:r>
              <a:rPr lang="en-US" dirty="0"/>
              <a:t>						da </a:t>
            </a:r>
            <a:r>
              <a:rPr lang="en-US" dirty="0">
                <a:solidFill>
                  <a:schemeClr val="accent1"/>
                </a:solidFill>
              </a:rPr>
              <a:t>Hans</a:t>
            </a:r>
            <a:r>
              <a:rPr lang="en-US" dirty="0"/>
              <a:t> 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/>
              <a:t>{</a:t>
            </a:r>
            <a:r>
              <a:rPr lang="en-US" dirty="0">
                <a:solidFill>
                  <a:schemeClr val="accent1"/>
                </a:solidFill>
              </a:rPr>
              <a:t>Hans</a:t>
            </a:r>
            <a:r>
              <a:rPr lang="en-US" dirty="0"/>
              <a:t>, Peter}</a:t>
            </a:r>
            <a:endParaRPr lang="en-US" baseline="-25000" dirty="0"/>
          </a:p>
          <a:p>
            <a:pPr defTabSz="630238">
              <a:spcBef>
                <a:spcPts val="1200"/>
              </a:spcBef>
              <a:tabLst>
                <a:tab pos="457200" algn="l"/>
                <a:tab pos="685800" algn="l"/>
                <a:tab pos="857250" algn="l"/>
                <a:tab pos="1090613" algn="l"/>
                <a:tab pos="2800350" algn="l"/>
                <a:tab pos="3486150" algn="l"/>
                <a:tab pos="4857750" algn="l"/>
              </a:tabLst>
            </a:pPr>
            <a:r>
              <a:rPr lang="en-US" dirty="0"/>
              <a:t>(2)	</a:t>
            </a:r>
            <a:r>
              <a:rPr lang="en-US" baseline="-25000" dirty="0"/>
              <a:t>	</a:t>
            </a:r>
            <a:r>
              <a:rPr lang="en-US" dirty="0"/>
              <a:t></a:t>
            </a:r>
            <a:r>
              <a:rPr lang="en-US" dirty="0">
                <a:solidFill>
                  <a:schemeClr val="accent1"/>
                </a:solidFill>
              </a:rPr>
              <a:t>Hans</a:t>
            </a:r>
            <a:r>
              <a:rPr lang="en-US" dirty="0"/>
              <a:t> </a:t>
            </a:r>
            <a:r>
              <a:rPr lang="en-US" dirty="0" err="1"/>
              <a:t>liest</a:t>
            </a:r>
            <a:r>
              <a:rPr lang="en-US" dirty="0"/>
              <a:t> 	= 	</a:t>
            </a:r>
            <a:r>
              <a:rPr lang="en-US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rgbClr val="339966"/>
                </a:solidFill>
              </a:rPr>
              <a:t> </a:t>
            </a:r>
            <a:r>
              <a:rPr lang="en-US" dirty="0"/>
              <a:t>in </a:t>
            </a:r>
            <a:r>
              <a:rPr lang="en-US" b="1" dirty="0">
                <a:solidFill>
                  <a:srgbClr val="0066FF"/>
                </a:solidFill>
              </a:rPr>
              <a:t>s</a:t>
            </a:r>
            <a:r>
              <a:rPr lang="en-US" b="1" baseline="-25000" dirty="0">
                <a:solidFill>
                  <a:srgbClr val="0066FF"/>
                </a:solidFill>
              </a:rPr>
              <a:t>7</a:t>
            </a:r>
            <a:endParaRPr lang="en-US" baseline="-25000" dirty="0"/>
          </a:p>
          <a:p>
            <a:pPr defTabSz="630238">
              <a:spcBef>
                <a:spcPts val="400"/>
              </a:spcBef>
              <a:tabLst>
                <a:tab pos="457200" algn="l"/>
                <a:tab pos="685800" algn="l"/>
                <a:tab pos="857250" algn="l"/>
                <a:tab pos="1090613" algn="l"/>
                <a:tab pos="2800350" algn="l"/>
                <a:tab pos="3486150" algn="l"/>
                <a:tab pos="4857750" algn="l"/>
              </a:tabLst>
            </a:pPr>
            <a:r>
              <a:rPr lang="en-US" baseline="-25000" dirty="0"/>
              <a:t>						</a:t>
            </a:r>
            <a:r>
              <a:rPr lang="en-US" dirty="0"/>
              <a:t>da </a:t>
            </a:r>
            <a:r>
              <a:rPr lang="en-US" dirty="0">
                <a:solidFill>
                  <a:schemeClr val="accent1"/>
                </a:solidFill>
              </a:rPr>
              <a:t>Hans</a:t>
            </a:r>
            <a:r>
              <a:rPr lang="en-US" dirty="0"/>
              <a:t> 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 </a:t>
            </a:r>
            <a:r>
              <a:rPr lang="en-US" dirty="0"/>
              <a:t>{Anna, Maria}</a:t>
            </a:r>
          </a:p>
          <a:p>
            <a:pPr>
              <a:tabLst>
                <a:tab pos="457200" algn="l"/>
                <a:tab pos="685800" algn="l"/>
                <a:tab pos="857250" algn="l"/>
                <a:tab pos="1090613" algn="l"/>
                <a:tab pos="2800350" algn="l"/>
                <a:tab pos="3486150" algn="l"/>
                <a:tab pos="4857750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>
              <a:tabLst>
                <a:tab pos="457200" algn="l"/>
                <a:tab pos="857250" algn="l"/>
                <a:tab pos="1090613" algn="l"/>
              </a:tabLst>
            </a:pP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5359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Semantik von Prädikaten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dirty="0"/>
              <a:t>Die Extension eines jeden Satzes kann systematisch</a:t>
            </a:r>
            <a:r>
              <a:rPr lang="de-DE" b="1" i="1" dirty="0"/>
              <a:t> </a:t>
            </a:r>
            <a:r>
              <a:rPr lang="de-DE" dirty="0"/>
              <a:t>aus den Extensionen der </a:t>
            </a:r>
            <a:r>
              <a:rPr lang="de-DE" b="1" dirty="0"/>
              <a:t>unmittelbaren Teile </a:t>
            </a:r>
            <a:r>
              <a:rPr lang="de-DE" dirty="0"/>
              <a:t>abgeleitet</a:t>
            </a:r>
            <a:r>
              <a:rPr lang="de-DE" b="1" i="1" dirty="0"/>
              <a:t> </a:t>
            </a:r>
            <a:r>
              <a:rPr lang="de-DE" dirty="0"/>
              <a:t>werden: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endParaRPr lang="de-DE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Analyse folgt dem </a:t>
            </a:r>
            <a:r>
              <a:rPr lang="de-DE" dirty="0">
                <a:solidFill>
                  <a:srgbClr val="FF0000"/>
                </a:solidFill>
              </a:rPr>
              <a:t>Kompositionalitätsprinzip</a:t>
            </a:r>
            <a:r>
              <a:rPr lang="de-DE" sz="2000" b="1" i="1" dirty="0">
                <a:solidFill>
                  <a:prstClr val="black"/>
                </a:solidFill>
              </a:rPr>
              <a:t>. </a:t>
            </a:r>
            <a:r>
              <a:rPr lang="de-DE" dirty="0">
                <a:solidFill>
                  <a:prstClr val="black"/>
                </a:solidFill>
              </a:rPr>
              <a:t>Dies ist wichtig, da nur eine kompositionale Analyse </a:t>
            </a:r>
            <a:r>
              <a:rPr lang="de-DE" b="1" dirty="0">
                <a:solidFill>
                  <a:prstClr val="black"/>
                </a:solidFill>
              </a:rPr>
              <a:t>semantische Kompetenz </a:t>
            </a:r>
            <a:r>
              <a:rPr lang="de-DE" dirty="0">
                <a:solidFill>
                  <a:prstClr val="black"/>
                </a:solidFill>
              </a:rPr>
              <a:t>erklären kann </a:t>
            </a:r>
            <a:r>
              <a:rPr lang="de-DE" sz="2000" dirty="0">
                <a:solidFill>
                  <a:prstClr val="black"/>
                </a:solidFill>
              </a:rPr>
              <a:t>(s. </a:t>
            </a:r>
            <a:r>
              <a:rPr lang="de-DE" sz="2000" i="1" dirty="0">
                <a:solidFill>
                  <a:prstClr val="black"/>
                </a:solidFill>
              </a:rPr>
              <a:t>#04. Die vier Aufgaben der </a:t>
            </a:r>
            <a:r>
              <a:rPr lang="de-DE" sz="2000" dirty="0">
                <a:solidFill>
                  <a:prstClr val="black"/>
                </a:solidFill>
              </a:rPr>
              <a:t>Se</a:t>
            </a:r>
            <a:r>
              <a:rPr lang="de-DE" sz="2000" i="1" dirty="0">
                <a:solidFill>
                  <a:prstClr val="black"/>
                </a:solidFill>
              </a:rPr>
              <a:t>mantik</a:t>
            </a:r>
            <a:r>
              <a:rPr lang="de-DE" sz="2000" dirty="0">
                <a:solidFill>
                  <a:prstClr val="black"/>
                </a:solidFill>
              </a:rPr>
              <a:t>).</a:t>
            </a:r>
            <a:endParaRPr lang="de-DE" sz="2000" dirty="0">
              <a:latin typeface="ArborWin" panose="0000040000000000000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13" name="Rounded Rectangle 12"/>
          <p:cNvSpPr/>
          <p:nvPr/>
        </p:nvSpPr>
        <p:spPr>
          <a:xfrm>
            <a:off x="847165" y="1752600"/>
            <a:ext cx="7992035" cy="1356400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>
              <a:spcBef>
                <a:spcPts val="1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en-US" sz="2400">
                <a:solidFill>
                  <a:prstClr val="black"/>
                </a:solidFill>
                <a:sym typeface="WP MathA" panose="05010101010101010101" pitchFamily="2" charset="2"/>
              </a:rPr>
              <a:t>Für jede Situation s, jede individuendenotierende DP </a:t>
            </a:r>
            <a:r>
              <a:rPr lang="el-GR" sz="2400">
                <a:solidFill>
                  <a:prstClr val="black"/>
                </a:solidFill>
                <a:sym typeface="WP MathA" panose="05010101010101010101" pitchFamily="2" charset="2"/>
              </a:rPr>
              <a:t>α</a:t>
            </a:r>
            <a:r>
              <a:rPr lang="en-US" sz="2400">
                <a:solidFill>
                  <a:prstClr val="black"/>
                </a:solidFill>
                <a:sym typeface="WP MathA" panose="05010101010101010101" pitchFamily="2" charset="2"/>
              </a:rPr>
              <a:t> und jedes einstellige Prädikat </a:t>
            </a:r>
            <a:r>
              <a:rPr lang="el-GR" sz="2400">
                <a:solidFill>
                  <a:prstClr val="black"/>
                </a:solidFill>
                <a:sym typeface="WP MathA" panose="05010101010101010101" pitchFamily="2" charset="2"/>
              </a:rPr>
              <a:t>β</a:t>
            </a:r>
            <a:r>
              <a:rPr lang="en-US" sz="2400">
                <a:solidFill>
                  <a:prstClr val="black"/>
                </a:solidFill>
                <a:sym typeface="WP MathA" panose="05010101010101010101" pitchFamily="2" charset="2"/>
              </a:rPr>
              <a:t> gilt:  </a:t>
            </a:r>
          </a:p>
          <a:p>
            <a:pPr lvl="0">
              <a:spcBef>
                <a:spcPts val="200"/>
              </a:spcBef>
              <a:tabLst>
                <a:tab pos="457200" algn="l"/>
                <a:tab pos="747713" algn="l"/>
                <a:tab pos="1090613" algn="l"/>
              </a:tabLst>
            </a:pPr>
            <a:r>
              <a:rPr lang="en-US" sz="2400">
                <a:solidFill>
                  <a:prstClr val="black"/>
                </a:solidFill>
                <a:sym typeface="WP MathA" panose="05010101010101010101" pitchFamily="2" charset="2"/>
              </a:rPr>
              <a:t>				</a:t>
            </a:r>
            <a:r>
              <a:rPr lang="el-GR" sz="2400">
                <a:solidFill>
                  <a:prstClr val="black"/>
                </a:solidFill>
                <a:sym typeface="WP MathA" panose="05010101010101010101" pitchFamily="2" charset="2"/>
              </a:rPr>
              <a:t>α</a:t>
            </a:r>
            <a:r>
              <a:rPr lang="en-US" sz="240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l-GR" sz="2400">
                <a:solidFill>
                  <a:prstClr val="black"/>
                </a:solidFill>
                <a:sym typeface="WP MathA" panose="05010101010101010101" pitchFamily="2" charset="2"/>
              </a:rPr>
              <a:t>β</a:t>
            </a:r>
            <a:r>
              <a:rPr lang="en-US" sz="2400">
                <a:solidFill>
                  <a:prstClr val="black"/>
                </a:solidFill>
                <a:sym typeface="WP MathA" panose="05010101010101010101" pitchFamily="2" charset="2"/>
              </a:rPr>
              <a:t>   =   1 in s   gdw.  </a:t>
            </a:r>
            <a:r>
              <a:rPr lang="en-US" sz="2400">
                <a:solidFill>
                  <a:schemeClr val="tx1"/>
                </a:solidFill>
                <a:sym typeface="WP MathA" panose="05010101010101010101" pitchFamily="2" charset="2"/>
              </a:rPr>
              <a:t></a:t>
            </a:r>
            <a:r>
              <a:rPr lang="el-GR" sz="2400">
                <a:solidFill>
                  <a:schemeClr val="tx1"/>
                </a:solidFill>
                <a:sym typeface="WP MathA" panose="05010101010101010101" pitchFamily="2" charset="2"/>
              </a:rPr>
              <a:t>α</a:t>
            </a:r>
            <a:r>
              <a:rPr lang="en-US" sz="2400">
                <a:solidFill>
                  <a:schemeClr val="tx1"/>
                </a:solidFill>
                <a:sym typeface="WP MathA" panose="05010101010101010101" pitchFamily="2" charset="2"/>
              </a:rPr>
              <a:t>  </a:t>
            </a:r>
            <a:r>
              <a:rPr lang="el-GR" sz="2400">
                <a:solidFill>
                  <a:schemeClr val="tx1"/>
                </a:solidFill>
                <a:sym typeface="WP MathA" panose="05010101010101010101" pitchFamily="2" charset="2"/>
              </a:rPr>
              <a:t>β</a:t>
            </a:r>
            <a:r>
              <a:rPr lang="en-US" sz="2400">
                <a:solidFill>
                  <a:schemeClr val="tx1"/>
                </a:solidFill>
                <a:sym typeface="WP MathA" panose="05010101010101010101" pitchFamily="2" charset="2"/>
              </a:rPr>
              <a:t> in 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1416" y="4559578"/>
            <a:ext cx="8101584" cy="176502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347663">
              <a:tabLst>
                <a:tab pos="342900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400" b="1" dirty="0">
                <a:solidFill>
                  <a:schemeClr val="tx1"/>
                </a:solidFill>
                <a:sym typeface="WP MathA" panose="05010101010101010101" pitchFamily="2" charset="2"/>
              </a:rPr>
              <a:t>Kompositionalitätsprinzip</a:t>
            </a:r>
            <a:r>
              <a:rPr lang="de-DE" sz="2000" b="1" i="1" dirty="0">
                <a:solidFill>
                  <a:schemeClr val="tx1"/>
                </a:solidFill>
                <a:sym typeface="WP MathA" panose="05010101010101010101" pitchFamily="2" charset="2"/>
              </a:rPr>
              <a:t> </a:t>
            </a:r>
            <a:r>
              <a:rPr lang="de-DE" dirty="0">
                <a:solidFill>
                  <a:schemeClr val="tx1"/>
                </a:solidFill>
                <a:sym typeface="WP MathA" panose="05010101010101010101" pitchFamily="2" charset="2"/>
              </a:rPr>
              <a:t>(Gottlob Frege, 1848 - 1925)</a:t>
            </a:r>
            <a:endParaRPr lang="de-DE" b="1" i="1" dirty="0">
              <a:solidFill>
                <a:schemeClr val="tx1"/>
              </a:solidFill>
              <a:sym typeface="WP MathA" panose="05010101010101010101" pitchFamily="2" charset="2"/>
            </a:endParaRPr>
          </a:p>
          <a:p>
            <a:pPr marL="347663">
              <a:spcBef>
                <a:spcPts val="200"/>
              </a:spcBef>
              <a:tabLst>
                <a:tab pos="342900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400" dirty="0">
                <a:solidFill>
                  <a:schemeClr val="tx1"/>
                </a:solidFill>
                <a:sym typeface="WP MathA" panose="05010101010101010101" pitchFamily="2" charset="2"/>
              </a:rPr>
              <a:t>Die Bedeutung eines jeden komplexen Ausdrucks folgt aus </a:t>
            </a:r>
          </a:p>
          <a:p>
            <a:pPr marL="347663">
              <a:tabLst>
                <a:tab pos="342900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400" dirty="0">
                <a:solidFill>
                  <a:schemeClr val="tx1"/>
                </a:solidFill>
                <a:sym typeface="WP MathA" panose="05010101010101010101" pitchFamily="2" charset="2"/>
              </a:rPr>
              <a:t>	(i)		den </a:t>
            </a:r>
            <a:r>
              <a:rPr lang="de-DE" sz="2400" b="1" dirty="0">
                <a:solidFill>
                  <a:schemeClr val="tx1"/>
                </a:solidFill>
                <a:sym typeface="WP MathA" panose="05010101010101010101" pitchFamily="2" charset="2"/>
              </a:rPr>
              <a:t>Bedeutungen seiner Teile </a:t>
            </a:r>
            <a:r>
              <a:rPr lang="de-DE" sz="2400" dirty="0">
                <a:solidFill>
                  <a:schemeClr val="tx1"/>
                </a:solidFill>
                <a:sym typeface="WP MathA" panose="05010101010101010101" pitchFamily="2" charset="2"/>
              </a:rPr>
              <a:t>und </a:t>
            </a:r>
          </a:p>
          <a:p>
            <a:pPr marL="347663">
              <a:tabLst>
                <a:tab pos="342900" algn="l"/>
                <a:tab pos="627063" algn="l"/>
                <a:tab pos="804863" algn="l"/>
                <a:tab pos="1030288" algn="l"/>
                <a:tab pos="1317625" algn="l"/>
                <a:tab pos="1541463" algn="l"/>
                <a:tab pos="1774825" algn="l"/>
                <a:tab pos="2401888" algn="l"/>
                <a:tab pos="2913063" algn="l"/>
                <a:tab pos="3200400" algn="l"/>
                <a:tab pos="3541713" algn="l"/>
                <a:tab pos="4230688" algn="l"/>
              </a:tabLst>
            </a:pPr>
            <a:r>
              <a:rPr lang="de-DE" sz="2400" dirty="0">
                <a:solidFill>
                  <a:schemeClr val="tx1"/>
                </a:solidFill>
                <a:sym typeface="WP MathA" panose="05010101010101010101" pitchFamily="2" charset="2"/>
              </a:rPr>
              <a:t>	(ii)		der </a:t>
            </a:r>
            <a:r>
              <a:rPr lang="de-DE" sz="2400" b="1" dirty="0">
                <a:solidFill>
                  <a:schemeClr val="tx1"/>
                </a:solidFill>
                <a:sym typeface="WP MathA" panose="05010101010101010101" pitchFamily="2" charset="2"/>
              </a:rPr>
              <a:t>Art deren Verbindung</a:t>
            </a:r>
            <a:r>
              <a:rPr lang="de-DE" sz="2400" dirty="0">
                <a:solidFill>
                  <a:schemeClr val="tx1"/>
                </a:solidFill>
                <a:sym typeface="WP MathA" panose="05010101010101010101" pitchFamily="2" charset="2"/>
              </a:rPr>
              <a:t>. 		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1957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Semantik von Prädikaten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747713" algn="l"/>
                <a:tab pos="1090613" algn="l"/>
              </a:tabLst>
            </a:pPr>
            <a:r>
              <a:rPr lang="de-DE" b="1" dirty="0">
                <a:solidFill>
                  <a:prstClr val="black"/>
                </a:solidFill>
              </a:rPr>
              <a:t>Kompositionalität</a:t>
            </a:r>
            <a:r>
              <a:rPr lang="de-DE" b="1" i="1" dirty="0">
                <a:solidFill>
                  <a:prstClr val="black"/>
                </a:solidFill>
              </a:rPr>
              <a:t>: </a:t>
            </a:r>
            <a:r>
              <a:rPr lang="de-DE" dirty="0"/>
              <a:t>Die Extension von Sätzen wird </a:t>
            </a:r>
            <a:r>
              <a:rPr lang="de-DE" b="1" dirty="0"/>
              <a:t>systematisch</a:t>
            </a:r>
            <a:r>
              <a:rPr lang="de-DE" dirty="0"/>
              <a:t> aus den Extensionen der unmittelbaren Teile abgeleitet.</a:t>
            </a:r>
          </a:p>
          <a:p>
            <a:pPr>
              <a:spcBef>
                <a:spcPts val="1200"/>
              </a:spcBef>
            </a:pPr>
            <a:r>
              <a:rPr lang="en-US" dirty="0">
                <a:solidFill>
                  <a:prstClr val="black"/>
                </a:solidFill>
              </a:rPr>
              <a:t>(1)		</a:t>
            </a:r>
            <a:r>
              <a:rPr lang="en-US" dirty="0" err="1"/>
              <a:t>Subjekt</a:t>
            </a:r>
            <a:r>
              <a:rPr lang="en-US" dirty="0"/>
              <a:t> </a:t>
            </a:r>
            <a:r>
              <a:rPr lang="en-US" dirty="0" err="1"/>
              <a:t>Prädikat</a:t>
            </a:r>
            <a:r>
              <a:rPr lang="en-US" baseline="-25000" dirty="0" err="1"/>
              <a:t>einstellig</a:t>
            </a:r>
            <a:r>
              <a:rPr lang="en-US" dirty="0"/>
              <a:t>   =   1 in s  </a:t>
            </a:r>
            <a:r>
              <a:rPr lang="en-US" dirty="0" err="1"/>
              <a:t>gdw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</a:pPr>
            <a:r>
              <a:rPr lang="en-US" dirty="0"/>
              <a:t>		</a:t>
            </a:r>
            <a:r>
              <a:rPr lang="en-US" dirty="0" err="1"/>
              <a:t>Subjekt</a:t>
            </a:r>
            <a:r>
              <a:rPr lang="en-US" dirty="0"/>
              <a:t> </a:t>
            </a:r>
            <a:r>
              <a:rPr lang="en-US" b="1" dirty="0"/>
              <a:t></a:t>
            </a:r>
            <a:r>
              <a:rPr lang="en-US" dirty="0"/>
              <a:t> </a:t>
            </a:r>
            <a:r>
              <a:rPr lang="en-US" dirty="0" err="1"/>
              <a:t>Prädikat</a:t>
            </a:r>
            <a:r>
              <a:rPr lang="en-US" baseline="-25000" dirty="0" err="1"/>
              <a:t>einstellig</a:t>
            </a:r>
            <a:r>
              <a:rPr lang="en-US" dirty="0"/>
              <a:t> in 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DE" dirty="0"/>
              <a:t>Die </a:t>
            </a:r>
            <a:r>
              <a:rPr lang="de-DE" b="1" dirty="0"/>
              <a:t>lexikalische Bedeutung</a:t>
            </a:r>
            <a:r>
              <a:rPr lang="de-DE" dirty="0"/>
              <a:t> der Morpheme und die </a:t>
            </a:r>
            <a:r>
              <a:rPr lang="de-DE" b="1" dirty="0"/>
              <a:t>Syntax</a:t>
            </a:r>
            <a:r>
              <a:rPr lang="de-DE" dirty="0"/>
              <a:t> legen fest, wie genau die Bedeutungen miteinander kombiniert werden. </a:t>
            </a:r>
            <a:r>
              <a:rPr lang="de-DE" sz="2000" dirty="0"/>
              <a:t>(Transitive Prädikate, etc… werden hier nicht behandelt werden.) </a:t>
            </a:r>
          </a:p>
          <a:p>
            <a:pPr marL="1085850" lvl="1" indent="-342900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de-DE" dirty="0"/>
              <a:t>Schritt 1. Die </a:t>
            </a:r>
            <a:r>
              <a:rPr lang="de-DE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Syntax</a:t>
            </a:r>
            <a:r>
              <a:rPr lang="de-DE" dirty="0"/>
              <a:t> generiert</a:t>
            </a:r>
            <a:r>
              <a:rPr lang="de-DE" b="1" i="1" dirty="0"/>
              <a:t> </a:t>
            </a:r>
            <a:r>
              <a:rPr lang="de-DE" b="1" dirty="0"/>
              <a:t>Strukturen</a:t>
            </a:r>
            <a:r>
              <a:rPr lang="de-DE" b="1" i="1" dirty="0"/>
              <a:t> </a:t>
            </a:r>
            <a:r>
              <a:rPr lang="de-DE" dirty="0"/>
              <a:t>(Bäume). </a:t>
            </a:r>
          </a:p>
          <a:p>
            <a:pPr marL="1085850" lvl="1" indent="-3429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de-DE" dirty="0"/>
              <a:t>Schritt 2. Diese Bäume werden in der </a:t>
            </a:r>
            <a:r>
              <a:rPr lang="de-DE" dirty="0">
                <a:solidFill>
                  <a:srgbClr val="FF0000"/>
                </a:solidFill>
              </a:rPr>
              <a:t>Semantik</a:t>
            </a:r>
            <a:r>
              <a:rPr lang="de-DE" dirty="0"/>
              <a:t> interpretiert</a:t>
            </a:r>
            <a:r>
              <a:rPr lang="de-DE" b="1" i="1" dirty="0"/>
              <a:t>.</a:t>
            </a:r>
            <a:endParaRPr lang="de-DE" dirty="0"/>
          </a:p>
          <a:p>
            <a:pPr>
              <a:spcBef>
                <a:spcPts val="1200"/>
              </a:spcBef>
            </a:pPr>
            <a:r>
              <a:rPr lang="de-DE" dirty="0"/>
              <a:t>(2)</a:t>
            </a:r>
            <a:r>
              <a:rPr lang="de-DE" sz="2000" dirty="0"/>
              <a:t>	 (…dass)	  </a:t>
            </a:r>
            <a:r>
              <a:rPr lang="de-DE" sz="2000" dirty="0">
                <a:solidFill>
                  <a:srgbClr val="00B050"/>
                </a:solidFill>
              </a:rPr>
              <a:t>   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      TP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de-DE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borWin" panose="00000400000000000000" pitchFamily="2" charset="0"/>
              </a:rPr>
              <a:t>				ei</a:t>
            </a:r>
          </a:p>
          <a:p>
            <a:pPr>
              <a:spcBef>
                <a:spcPts val="0"/>
              </a:spcBef>
            </a:pPr>
            <a:r>
              <a:rPr lang="de-DE" alt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borWin" panose="00000400000000000000" pitchFamily="2" charset="0"/>
              </a:rPr>
              <a:t>			          </a:t>
            </a: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DP                      VP</a:t>
            </a:r>
            <a:endParaRPr lang="de-DE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ArborWin" panose="00000400000000000000" pitchFamily="2" charset="0"/>
              </a:rPr>
              <a:t>		            5	    5</a:t>
            </a:r>
          </a:p>
          <a:p>
            <a:pPr>
              <a:spcBef>
                <a:spcPts val="0"/>
              </a:spcBef>
            </a:pPr>
            <a:r>
              <a:rPr lang="de-DE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		        Hans	     schläft	</a:t>
            </a:r>
            <a:endParaRPr lang="de-DE" sz="2000" dirty="0">
              <a:solidFill>
                <a:schemeClr val="tx2">
                  <a:lumMod val="60000"/>
                  <a:lumOff val="40000"/>
                </a:schemeClr>
              </a:solidFill>
              <a:latin typeface="ArborWin" panose="0000040000000000000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29</a:t>
            </a:fld>
            <a:endParaRPr lang="de-DE"/>
          </a:p>
        </p:txBody>
      </p:sp>
      <p:grpSp>
        <p:nvGrpSpPr>
          <p:cNvPr id="20" name="Group 19"/>
          <p:cNvGrpSpPr/>
          <p:nvPr/>
        </p:nvGrpSpPr>
        <p:grpSpPr>
          <a:xfrm>
            <a:off x="1981200" y="4723542"/>
            <a:ext cx="76200" cy="1677258"/>
            <a:chOff x="1905000" y="4182908"/>
            <a:chExt cx="76200" cy="1844984"/>
          </a:xfrm>
        </p:grpSpPr>
        <p:sp>
          <p:nvSpPr>
            <p:cNvPr id="7" name="Left Bracket 6"/>
            <p:cNvSpPr/>
            <p:nvPr/>
          </p:nvSpPr>
          <p:spPr>
            <a:xfrm>
              <a:off x="1905000" y="4183852"/>
              <a:ext cx="45719" cy="1844040"/>
            </a:xfrm>
            <a:prstGeom prst="leftBracket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Left Bracket 15"/>
            <p:cNvSpPr/>
            <p:nvPr/>
          </p:nvSpPr>
          <p:spPr>
            <a:xfrm>
              <a:off x="1935481" y="4182908"/>
              <a:ext cx="45719" cy="1844040"/>
            </a:xfrm>
            <a:prstGeom prst="leftBracket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 flipH="1">
            <a:off x="4343400" y="4723542"/>
            <a:ext cx="84966" cy="1677258"/>
            <a:chOff x="1905000" y="4182908"/>
            <a:chExt cx="76200" cy="1844984"/>
          </a:xfrm>
        </p:grpSpPr>
        <p:sp>
          <p:nvSpPr>
            <p:cNvPr id="22" name="Left Bracket 21"/>
            <p:cNvSpPr/>
            <p:nvPr/>
          </p:nvSpPr>
          <p:spPr>
            <a:xfrm>
              <a:off x="1905000" y="4183852"/>
              <a:ext cx="45719" cy="1844040"/>
            </a:xfrm>
            <a:prstGeom prst="leftBracket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Left Bracket 22"/>
            <p:cNvSpPr/>
            <p:nvPr/>
          </p:nvSpPr>
          <p:spPr>
            <a:xfrm>
              <a:off x="1935481" y="4182908"/>
              <a:ext cx="45719" cy="1844040"/>
            </a:xfrm>
            <a:prstGeom prst="leftBracket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648200" y="5334000"/>
            <a:ext cx="464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>
                <a:solidFill>
                  <a:srgbClr val="FF0000"/>
                </a:solidFill>
                <a:sym typeface="WP MathA" panose="05010101010101010101" pitchFamily="2" charset="2"/>
              </a:rPr>
              <a:t>=  1 in s gdw </a:t>
            </a:r>
            <a:r>
              <a:rPr lang="en-US" sz="2200">
                <a:solidFill>
                  <a:srgbClr val="FF0000"/>
                </a:solidFill>
                <a:sym typeface="WP MathA" panose="05010101010101010101" pitchFamily="2" charset="2"/>
              </a:rPr>
              <a:t>Hans  schlafen in s</a:t>
            </a:r>
            <a:endParaRPr 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903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>
                <a:sym typeface="WP MathA" panose="05010101010101010101" pitchFamily="2" charset="2"/>
              </a:rPr>
              <a:t>Das Satzprädikat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445" y="954741"/>
            <a:ext cx="8418755" cy="5369859"/>
          </a:xfrm>
        </p:spPr>
        <p:txBody>
          <a:bodyPr>
            <a:noAutofit/>
          </a:bodyPr>
          <a:lstStyle/>
          <a:p>
            <a:pPr marL="0" lvl="1" indent="0">
              <a:buNone/>
              <a:tabLst>
                <a:tab pos="358775" algn="l"/>
                <a:tab pos="1090613" algn="l"/>
                <a:tab pos="1371600" algn="l"/>
              </a:tabLst>
            </a:pPr>
            <a:r>
              <a:rPr lang="en-US" sz="2400" b="1" i="1" dirty="0"/>
              <a:t>Frage</a:t>
            </a:r>
            <a:r>
              <a:rPr lang="en-US" sz="2400" dirty="0"/>
              <a:t>: Wie </a:t>
            </a:r>
            <a:r>
              <a:rPr lang="en-US" sz="2400" dirty="0" err="1"/>
              <a:t>erkennt</a:t>
            </a:r>
            <a:r>
              <a:rPr lang="en-US" sz="2400" dirty="0"/>
              <a:t> man das </a:t>
            </a:r>
            <a:r>
              <a:rPr lang="en-US" sz="2400" b="1" dirty="0" err="1"/>
              <a:t>Prädikat</a:t>
            </a:r>
            <a:r>
              <a:rPr lang="en-US" sz="2400" dirty="0"/>
              <a:t> </a:t>
            </a:r>
            <a:r>
              <a:rPr lang="en-US" sz="2400" dirty="0" err="1"/>
              <a:t>eines</a:t>
            </a:r>
            <a:r>
              <a:rPr lang="en-US" sz="2400" dirty="0"/>
              <a:t> </a:t>
            </a:r>
            <a:r>
              <a:rPr lang="en-US" sz="2400" dirty="0" err="1"/>
              <a:t>Satzes</a:t>
            </a:r>
            <a:r>
              <a:rPr lang="en-US" sz="2400" dirty="0"/>
              <a:t>?</a:t>
            </a:r>
          </a:p>
          <a:p>
            <a:pPr marL="342900" lvl="1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58775" algn="l"/>
                <a:tab pos="1090613" algn="l"/>
                <a:tab pos="1371600" algn="l"/>
              </a:tabLst>
            </a:pPr>
            <a:r>
              <a:rPr lang="en-US" sz="2400" dirty="0"/>
              <a:t>Jeder Hauptsatz </a:t>
            </a:r>
            <a:r>
              <a:rPr lang="en-US" sz="2400" dirty="0" err="1"/>
              <a:t>besitzt</a:t>
            </a:r>
            <a:r>
              <a:rPr lang="en-US" sz="2400" dirty="0"/>
              <a:t> </a:t>
            </a:r>
            <a:r>
              <a:rPr lang="en-US" sz="2400" dirty="0" err="1"/>
              <a:t>ein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finites Verb</a:t>
            </a:r>
            <a:r>
              <a:rPr lang="en-US" sz="2400" dirty="0"/>
              <a:t>.</a:t>
            </a:r>
          </a:p>
          <a:p>
            <a:pPr marL="358775" lvl="1" indent="-358775">
              <a:spcBef>
                <a:spcPts val="1200"/>
              </a:spcBef>
              <a:buNone/>
              <a:tabLst>
                <a:tab pos="358775" algn="l"/>
                <a:tab pos="715963" algn="l"/>
                <a:tab pos="1090613" algn="l"/>
                <a:tab pos="1371600" algn="l"/>
              </a:tabLst>
            </a:pPr>
            <a:r>
              <a:rPr lang="en-US" sz="2400" dirty="0"/>
              <a:t>(1)		a.	  Maria </a:t>
            </a:r>
            <a:r>
              <a:rPr lang="en-US" sz="2400" dirty="0" err="1">
                <a:solidFill>
                  <a:srgbClr val="FF0000"/>
                </a:solidFill>
              </a:rPr>
              <a:t>schläft</a:t>
            </a:r>
            <a:r>
              <a:rPr lang="en-US" sz="2400" baseline="-25000" dirty="0" err="1">
                <a:solidFill>
                  <a:srgbClr val="FF0000"/>
                </a:solidFill>
              </a:rPr>
              <a:t>finit</a:t>
            </a:r>
            <a:endParaRPr lang="en-US" sz="2400" baseline="-25000" dirty="0">
              <a:solidFill>
                <a:srgbClr val="FF0000"/>
              </a:solidFill>
            </a:endParaRPr>
          </a:p>
          <a:p>
            <a:pPr marL="358775" lvl="1" indent="-358775">
              <a:buNone/>
              <a:tabLst>
                <a:tab pos="358775" algn="l"/>
                <a:tab pos="715963" algn="l"/>
                <a:tab pos="1090613" algn="l"/>
                <a:tab pos="1371600" algn="l"/>
              </a:tabLst>
            </a:pPr>
            <a:r>
              <a:rPr lang="en-US" sz="2400" dirty="0"/>
              <a:t>		b.	*Maria </a:t>
            </a:r>
            <a:r>
              <a:rPr lang="en-US" sz="2400" dirty="0" err="1"/>
              <a:t>schlafen</a:t>
            </a:r>
            <a:r>
              <a:rPr lang="en-US" sz="2400" baseline="-25000" dirty="0" err="1"/>
              <a:t>Infinitiv</a:t>
            </a:r>
            <a:endParaRPr lang="en-US" sz="2400" dirty="0"/>
          </a:p>
          <a:p>
            <a:pPr marL="358775" lvl="1" indent="-358775">
              <a:buNone/>
              <a:tabLst>
                <a:tab pos="358775" algn="l"/>
                <a:tab pos="715963" algn="l"/>
                <a:tab pos="1090613" algn="l"/>
                <a:tab pos="1371600" algn="l"/>
              </a:tabLst>
            </a:pPr>
            <a:r>
              <a:rPr lang="en-US" sz="2400" dirty="0"/>
              <a:t>		c.	  Maria </a:t>
            </a:r>
            <a:r>
              <a:rPr lang="en-US" sz="2400" dirty="0" err="1">
                <a:solidFill>
                  <a:srgbClr val="FF0000"/>
                </a:solidFill>
              </a:rPr>
              <a:t>hat</a:t>
            </a:r>
            <a:r>
              <a:rPr lang="en-US" sz="2400" baseline="-25000" dirty="0" err="1">
                <a:solidFill>
                  <a:srgbClr val="FF0000"/>
                </a:solidFill>
              </a:rPr>
              <a:t>finit</a:t>
            </a:r>
            <a:r>
              <a:rPr lang="en-US" sz="2400" baseline="-25000" dirty="0">
                <a:solidFill>
                  <a:srgbClr val="FF0000"/>
                </a:solidFill>
              </a:rPr>
              <a:t> </a:t>
            </a:r>
            <a:r>
              <a:rPr lang="en-US" sz="2400" dirty="0" err="1"/>
              <a:t>geschlafen</a:t>
            </a:r>
            <a:r>
              <a:rPr lang="en-US" sz="2400" dirty="0"/>
              <a:t>.</a:t>
            </a:r>
          </a:p>
          <a:p>
            <a:pPr marL="358775" lvl="1" indent="-358775">
              <a:buNone/>
              <a:tabLst>
                <a:tab pos="358775" algn="l"/>
                <a:tab pos="715963" algn="l"/>
                <a:tab pos="1090613" algn="l"/>
                <a:tab pos="1371600" algn="l"/>
              </a:tabLst>
            </a:pPr>
            <a:r>
              <a:rPr lang="en-US" sz="2400" dirty="0"/>
              <a:t>		d.	*Maria </a:t>
            </a:r>
            <a:r>
              <a:rPr lang="en-US" sz="2400" dirty="0" err="1"/>
              <a:t>haben</a:t>
            </a:r>
            <a:r>
              <a:rPr lang="en-US" sz="2400" baseline="-25000" dirty="0" err="1"/>
              <a:t>Infinitiv</a:t>
            </a:r>
            <a:r>
              <a:rPr lang="en-US" sz="2400" baseline="-25000" dirty="0"/>
              <a:t> </a:t>
            </a:r>
            <a:r>
              <a:rPr lang="en-US" sz="2400" dirty="0" err="1"/>
              <a:t>geschlafen</a:t>
            </a:r>
            <a:r>
              <a:rPr lang="en-US" sz="2400" dirty="0"/>
              <a:t>.</a:t>
            </a:r>
          </a:p>
          <a:p>
            <a:pPr marL="342900" lvl="1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58775" algn="l"/>
                <a:tab pos="1090613" algn="l"/>
                <a:tab pos="1371600" algn="l"/>
              </a:tabLst>
            </a:pPr>
            <a:r>
              <a:rPr lang="en-US" sz="2400" dirty="0"/>
              <a:t>Kein Satz </a:t>
            </a:r>
            <a:r>
              <a:rPr lang="en-US" sz="2400" dirty="0" err="1"/>
              <a:t>besitzt</a:t>
            </a:r>
            <a:r>
              <a:rPr lang="en-US" sz="2400" dirty="0"/>
              <a:t> </a:t>
            </a:r>
            <a:r>
              <a:rPr lang="en-US" sz="2400" b="1" dirty="0" err="1"/>
              <a:t>mehr</a:t>
            </a:r>
            <a:r>
              <a:rPr lang="en-US" sz="2400" b="1" dirty="0"/>
              <a:t> </a:t>
            </a:r>
            <a:r>
              <a:rPr lang="en-US" sz="2400" b="1" dirty="0" err="1"/>
              <a:t>als</a:t>
            </a:r>
            <a:r>
              <a:rPr lang="en-US" sz="2400" b="1" dirty="0"/>
              <a:t> </a:t>
            </a:r>
            <a:r>
              <a:rPr lang="en-US" sz="2400" b="1" dirty="0" err="1"/>
              <a:t>ein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finites Verb</a:t>
            </a:r>
            <a:r>
              <a:rPr lang="en-US" sz="2400" dirty="0"/>
              <a:t>.</a:t>
            </a:r>
          </a:p>
          <a:p>
            <a:pPr marL="358775" lvl="1" indent="-358775">
              <a:spcBef>
                <a:spcPts val="1200"/>
              </a:spcBef>
              <a:buNone/>
              <a:tabLst>
                <a:tab pos="358775" algn="l"/>
                <a:tab pos="715963" algn="l"/>
                <a:tab pos="1090613" algn="l"/>
                <a:tab pos="1371600" algn="l"/>
              </a:tabLst>
            </a:pPr>
            <a:r>
              <a:rPr lang="en-US" sz="2400" dirty="0"/>
              <a:t>(2)		a.	  Maria </a:t>
            </a:r>
            <a:r>
              <a:rPr lang="en-US" sz="2400" dirty="0" err="1">
                <a:solidFill>
                  <a:srgbClr val="FF0000"/>
                </a:solidFill>
              </a:rPr>
              <a:t>schläft</a:t>
            </a:r>
            <a:r>
              <a:rPr lang="en-US" sz="2400" baseline="-25000" dirty="0" err="1">
                <a:solidFill>
                  <a:srgbClr val="FF0000"/>
                </a:solidFill>
              </a:rPr>
              <a:t>finit</a:t>
            </a:r>
            <a:endParaRPr lang="en-US" sz="2400" baseline="-25000" dirty="0">
              <a:solidFill>
                <a:srgbClr val="FF0000"/>
              </a:solidFill>
            </a:endParaRPr>
          </a:p>
          <a:p>
            <a:pPr marL="358775" lvl="1" indent="-358775">
              <a:buNone/>
              <a:tabLst>
                <a:tab pos="358775" algn="l"/>
                <a:tab pos="715963" algn="l"/>
                <a:tab pos="1090613" algn="l"/>
                <a:tab pos="1371600" algn="l"/>
              </a:tabLst>
            </a:pPr>
            <a:r>
              <a:rPr lang="en-US" sz="2400" dirty="0"/>
              <a:t>		b.	*Maria </a:t>
            </a:r>
            <a:r>
              <a:rPr lang="en-US" sz="2400" dirty="0" err="1">
                <a:solidFill>
                  <a:srgbClr val="FF0000"/>
                </a:solidFill>
              </a:rPr>
              <a:t>hat</a:t>
            </a:r>
            <a:r>
              <a:rPr lang="en-US" sz="2400" baseline="-25000" dirty="0" err="1">
                <a:solidFill>
                  <a:srgbClr val="FF0000"/>
                </a:solidFill>
              </a:rPr>
              <a:t>finit</a:t>
            </a:r>
            <a:r>
              <a:rPr lang="en-US" sz="2400" baseline="-250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schläft</a:t>
            </a:r>
            <a:r>
              <a:rPr lang="en-US" sz="2400" baseline="-25000" dirty="0" err="1">
                <a:solidFill>
                  <a:srgbClr val="FF0000"/>
                </a:solidFill>
              </a:rPr>
              <a:t>finit</a:t>
            </a:r>
            <a:r>
              <a:rPr lang="en-US" sz="2400" baseline="-25000" dirty="0">
                <a:solidFill>
                  <a:srgbClr val="FF0000"/>
                </a:solidFill>
              </a:rPr>
              <a:t> </a:t>
            </a:r>
          </a:p>
          <a:p>
            <a:pPr marL="0" lvl="1" indent="0">
              <a:spcBef>
                <a:spcPts val="1200"/>
              </a:spcBef>
              <a:buNone/>
              <a:tabLst>
                <a:tab pos="358775" algn="l"/>
                <a:tab pos="1090613" algn="l"/>
                <a:tab pos="1371600" algn="l"/>
              </a:tabLst>
            </a:pPr>
            <a:r>
              <a:rPr lang="en-US" sz="2400" dirty="0">
                <a:sym typeface="WP IconicSymbolsA" panose="05010101010101010101" pitchFamily="2" charset="2"/>
              </a:rPr>
              <a:t>	 </a:t>
            </a:r>
            <a:r>
              <a:rPr lang="en-US" sz="2400" dirty="0"/>
              <a:t>Jeder Hauptsatz </a:t>
            </a:r>
            <a:r>
              <a:rPr lang="en-US" sz="2400" dirty="0" err="1"/>
              <a:t>besitzt</a:t>
            </a:r>
            <a:r>
              <a:rPr lang="en-US" sz="2400" dirty="0"/>
              <a:t> </a:t>
            </a:r>
            <a:r>
              <a:rPr lang="en-US" sz="2400" dirty="0" err="1"/>
              <a:t>ein</a:t>
            </a:r>
            <a:r>
              <a:rPr lang="en-US" sz="2400" dirty="0"/>
              <a:t> </a:t>
            </a:r>
            <a:r>
              <a:rPr lang="en-US" sz="2400" b="1" dirty="0" err="1"/>
              <a:t>genau</a:t>
            </a:r>
            <a:r>
              <a:rPr lang="en-US" sz="2400" b="1" dirty="0"/>
              <a:t> </a:t>
            </a:r>
            <a:r>
              <a:rPr lang="en-US" sz="2400" b="1" dirty="0" err="1"/>
              <a:t>ein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finites Verb</a:t>
            </a:r>
            <a:r>
              <a:rPr lang="en-US" sz="2400" dirty="0"/>
              <a:t>.</a:t>
            </a:r>
          </a:p>
          <a:p>
            <a:pPr marL="358775" lvl="1" indent="-358775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58775" algn="l"/>
                <a:tab pos="715963" algn="l"/>
                <a:tab pos="1090613" algn="l"/>
                <a:tab pos="1371600" algn="l"/>
              </a:tabLst>
            </a:pPr>
            <a:r>
              <a:rPr lang="en-US" sz="2400" dirty="0"/>
              <a:t>Das finite Verb </a:t>
            </a:r>
            <a:r>
              <a:rPr lang="en-US" sz="2400" dirty="0" err="1"/>
              <a:t>kann</a:t>
            </a:r>
            <a:r>
              <a:rPr lang="en-US" sz="2400" dirty="0"/>
              <a:t> - so </a:t>
            </a:r>
            <a:r>
              <a:rPr lang="en-US" sz="2400" dirty="0" err="1"/>
              <a:t>wie</a:t>
            </a:r>
            <a:r>
              <a:rPr lang="en-US" sz="2400" dirty="0"/>
              <a:t> in (1) </a:t>
            </a:r>
            <a:r>
              <a:rPr lang="en-US" sz="2400" dirty="0" err="1"/>
              <a:t>oder</a:t>
            </a:r>
            <a:r>
              <a:rPr lang="en-US" sz="2400" dirty="0"/>
              <a:t> (2) - das </a:t>
            </a:r>
            <a:r>
              <a:rPr lang="en-US" sz="2400" b="1" dirty="0" err="1"/>
              <a:t>Prädikat</a:t>
            </a:r>
            <a:r>
              <a:rPr lang="en-US" sz="2400" b="1" dirty="0"/>
              <a:t> des </a:t>
            </a:r>
            <a:r>
              <a:rPr lang="en-US" sz="2400" b="1" dirty="0" err="1"/>
              <a:t>Satzes</a:t>
            </a:r>
            <a:r>
              <a:rPr lang="en-US" sz="2400" b="1" dirty="0"/>
              <a:t> </a:t>
            </a:r>
            <a:r>
              <a:rPr lang="en-US" sz="2400" dirty="0"/>
              <a:t>sein. Aber dies </a:t>
            </a:r>
            <a:r>
              <a:rPr lang="en-US" sz="2400" dirty="0" err="1"/>
              <a:t>ist</a:t>
            </a:r>
            <a:r>
              <a:rPr lang="en-US" sz="2400" dirty="0"/>
              <a:t> nicht immer der Fall …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77899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>
                <a:sym typeface="WP MathA" panose="05010101010101010101" pitchFamily="2" charset="2"/>
              </a:rPr>
              <a:t>Das Satzprädikat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445" y="838200"/>
            <a:ext cx="8418755" cy="5369859"/>
          </a:xfrm>
        </p:spPr>
        <p:txBody>
          <a:bodyPr>
            <a:noAutofit/>
          </a:bodyPr>
          <a:lstStyle/>
          <a:p>
            <a:pPr marL="0" lvl="1" indent="0">
              <a:buNone/>
              <a:tabLst>
                <a:tab pos="358775" algn="l"/>
                <a:tab pos="1090613" algn="l"/>
                <a:tab pos="1371600" algn="l"/>
              </a:tabLst>
            </a:pPr>
            <a:r>
              <a:rPr lang="en-US" sz="2400" dirty="0"/>
              <a:t>In </a:t>
            </a:r>
            <a:r>
              <a:rPr lang="en-US" sz="2400" b="1" dirty="0"/>
              <a:t>Kopulakonstruktionen</a:t>
            </a:r>
            <a:r>
              <a:rPr lang="en-US" sz="2400" dirty="0"/>
              <a:t> </a:t>
            </a:r>
            <a:r>
              <a:rPr lang="en-US" sz="2400" dirty="0" err="1"/>
              <a:t>verbindet</a:t>
            </a:r>
            <a:r>
              <a:rPr lang="en-US" sz="2400" dirty="0"/>
              <a:t> die </a:t>
            </a:r>
            <a:r>
              <a:rPr lang="de-DE" sz="2400" dirty="0">
                <a:solidFill>
                  <a:srgbClr val="0066FF"/>
                </a:solidFill>
              </a:rPr>
              <a:t>Kopula</a:t>
            </a:r>
            <a:r>
              <a:rPr lang="de-DE" sz="2400" dirty="0"/>
              <a:t> (eine Form des Auxiliarverbs </a:t>
            </a:r>
            <a:r>
              <a:rPr lang="de-DE" sz="2400" i="1" dirty="0">
                <a:solidFill>
                  <a:srgbClr val="0066FF"/>
                </a:solidFill>
              </a:rPr>
              <a:t>sein</a:t>
            </a:r>
            <a:r>
              <a:rPr lang="de-DE" sz="2400" dirty="0"/>
              <a:t>) das Subjekt mit dem Prädikat:</a:t>
            </a:r>
          </a:p>
          <a:p>
            <a:pPr>
              <a:spcBef>
                <a:spcPts val="18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(1)	Peter </a:t>
            </a:r>
            <a:r>
              <a:rPr lang="en-US" dirty="0" err="1">
                <a:solidFill>
                  <a:srgbClr val="0066FF"/>
                </a:solidFill>
              </a:rPr>
              <a:t>ist</a:t>
            </a:r>
            <a:r>
              <a:rPr lang="en-US" dirty="0"/>
              <a:t> [</a:t>
            </a:r>
            <a:r>
              <a:rPr lang="en-US" baseline="-25000" dirty="0"/>
              <a:t>AP </a:t>
            </a:r>
            <a:r>
              <a:rPr lang="de-DE" dirty="0">
                <a:solidFill>
                  <a:srgbClr val="FF0000"/>
                </a:solidFill>
              </a:rPr>
              <a:t>müde</a:t>
            </a:r>
            <a:r>
              <a:rPr lang="de-DE" dirty="0"/>
              <a:t>].	</a:t>
            </a:r>
          </a:p>
          <a:p>
            <a:pPr>
              <a:spcBef>
                <a:spcPts val="8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(2)	Anna Lovelace </a:t>
            </a:r>
            <a:r>
              <a:rPr lang="de-DE" dirty="0">
                <a:solidFill>
                  <a:srgbClr val="0066FF"/>
                </a:solidFill>
              </a:rPr>
              <a:t>war</a:t>
            </a:r>
            <a:r>
              <a:rPr lang="en-US" dirty="0"/>
              <a:t> [</a:t>
            </a:r>
            <a:r>
              <a:rPr lang="en-US" baseline="-25000" dirty="0"/>
              <a:t>NP</a:t>
            </a:r>
            <a:r>
              <a:rPr lang="en-US" dirty="0"/>
              <a:t> </a:t>
            </a:r>
            <a:r>
              <a:rPr lang="de-DE" dirty="0">
                <a:solidFill>
                  <a:srgbClr val="FF0000"/>
                </a:solidFill>
              </a:rPr>
              <a:t>Mathematikerin</a:t>
            </a:r>
            <a:r>
              <a:rPr lang="de-DE" dirty="0"/>
              <a:t>].</a:t>
            </a:r>
          </a:p>
          <a:p>
            <a:pPr>
              <a:spcBef>
                <a:spcPts val="8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(3)	Die Kinder </a:t>
            </a:r>
            <a:r>
              <a:rPr lang="de-DE" dirty="0">
                <a:solidFill>
                  <a:srgbClr val="0066FF"/>
                </a:solidFill>
              </a:rPr>
              <a:t>sind</a:t>
            </a:r>
            <a:r>
              <a:rPr lang="en-US" dirty="0"/>
              <a:t> [</a:t>
            </a:r>
            <a:r>
              <a:rPr lang="en-US" baseline="-25000" dirty="0"/>
              <a:t>PP</a:t>
            </a:r>
            <a:r>
              <a:rPr lang="en-US" dirty="0"/>
              <a:t> </a:t>
            </a:r>
            <a:r>
              <a:rPr lang="de-DE" dirty="0">
                <a:solidFill>
                  <a:srgbClr val="FF0000"/>
                </a:solidFill>
              </a:rPr>
              <a:t>oben</a:t>
            </a:r>
            <a:r>
              <a:rPr lang="de-DE" dirty="0"/>
              <a:t>].</a:t>
            </a:r>
          </a:p>
          <a:p>
            <a:pPr>
              <a:spcBef>
                <a:spcPts val="8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dirty="0"/>
              <a:t>(4)	Die Kinder </a:t>
            </a:r>
            <a:r>
              <a:rPr lang="de-DE" dirty="0">
                <a:solidFill>
                  <a:srgbClr val="0066FF"/>
                </a:solidFill>
              </a:rPr>
              <a:t>sind</a:t>
            </a:r>
            <a:r>
              <a:rPr lang="en-US" dirty="0"/>
              <a:t> [</a:t>
            </a:r>
            <a:r>
              <a:rPr lang="en-US" baseline="-25000" dirty="0"/>
              <a:t>PP</a:t>
            </a:r>
            <a:r>
              <a:rPr lang="en-US" dirty="0"/>
              <a:t> </a:t>
            </a:r>
            <a:r>
              <a:rPr lang="de-DE" dirty="0">
                <a:solidFill>
                  <a:srgbClr val="FF0000"/>
                </a:solidFill>
              </a:rPr>
              <a:t>in Athen</a:t>
            </a:r>
            <a:r>
              <a:rPr lang="de-DE" dirty="0"/>
              <a:t>].</a:t>
            </a:r>
          </a:p>
          <a:p>
            <a:pPr>
              <a:spcBef>
                <a:spcPts val="18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b="1" dirty="0">
                <a:solidFill>
                  <a:srgbClr val="FF0000"/>
                </a:solidFill>
              </a:rPr>
              <a:t>Achtung</a:t>
            </a:r>
            <a:r>
              <a:rPr lang="de-DE" dirty="0">
                <a:solidFill>
                  <a:srgbClr val="FF0000"/>
                </a:solidFill>
              </a:rPr>
              <a:t>!</a:t>
            </a:r>
            <a:r>
              <a:rPr lang="de-DE" b="1" i="1" dirty="0">
                <a:solidFill>
                  <a:srgbClr val="FF0000"/>
                </a:solidFill>
              </a:rPr>
              <a:t> </a:t>
            </a:r>
            <a:r>
              <a:rPr lang="de-DE" dirty="0"/>
              <a:t>Semantisch drückt die </a:t>
            </a:r>
            <a:r>
              <a:rPr lang="de-DE" dirty="0">
                <a:solidFill>
                  <a:srgbClr val="0066FF"/>
                </a:solidFill>
              </a:rPr>
              <a:t>Kopula</a:t>
            </a:r>
            <a:r>
              <a:rPr lang="de-DE" dirty="0"/>
              <a:t> nur Tempusinformation aus. Außerdem kongruiert sie mit dem Subjekt. Die Kopula ist jedoch </a:t>
            </a:r>
            <a:r>
              <a:rPr lang="de-DE" u="sng" dirty="0"/>
              <a:t>nicht</a:t>
            </a:r>
            <a:r>
              <a:rPr lang="de-DE" dirty="0"/>
              <a:t> das semantische Prädikat des Satzes!</a:t>
            </a:r>
          </a:p>
          <a:p>
            <a:pPr>
              <a:spcBef>
                <a:spcPts val="6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b="1" i="1" dirty="0">
                <a:sym typeface="WP IconicSymbolsA" panose="05010101010101010101" pitchFamily="2" charset="2"/>
              </a:rPr>
              <a:t>	</a:t>
            </a:r>
            <a:endParaRPr lang="de-DE" b="1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6" name="Rounded Rectangle 5"/>
          <p:cNvSpPr/>
          <p:nvPr/>
        </p:nvSpPr>
        <p:spPr>
          <a:xfrm>
            <a:off x="984539" y="5181600"/>
            <a:ext cx="7245061" cy="919401"/>
          </a:xfrm>
          <a:prstGeom prst="roundRect">
            <a:avLst/>
          </a:prstGeom>
          <a:solidFill>
            <a:schemeClr val="accent1">
              <a:lumMod val="40000"/>
              <a:lumOff val="6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287338">
              <a:spcBef>
                <a:spcPts val="600"/>
              </a:spcBef>
              <a:tabLst>
                <a:tab pos="457200" algn="l"/>
                <a:tab pos="747713" algn="l"/>
                <a:tab pos="1090613" algn="l"/>
                <a:tab pos="1371600" algn="l"/>
              </a:tabLst>
            </a:pPr>
            <a:r>
              <a:rPr lang="de-DE" sz="2400" dirty="0">
                <a:solidFill>
                  <a:schemeClr val="tx1"/>
                </a:solidFill>
              </a:rPr>
              <a:t>Die Kopula ist (abgesehen von ihrer Funktion als 		Träger der Tempusinformation) </a:t>
            </a:r>
            <a:r>
              <a:rPr lang="de-DE" sz="2400" b="1" dirty="0">
                <a:solidFill>
                  <a:schemeClr val="tx1"/>
                </a:solidFill>
              </a:rPr>
              <a:t>semantisch leer.</a:t>
            </a:r>
            <a:endParaRPr lang="de-DE" sz="2400" b="1" i="1" dirty="0"/>
          </a:p>
        </p:txBody>
      </p:sp>
    </p:spTree>
    <p:extLst>
      <p:ext uri="{BB962C8B-B14F-4D97-AF65-F5344CB8AC3E}">
        <p14:creationId xmlns:p14="http://schemas.microsoft.com/office/powerpoint/2010/main" val="40047830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28600"/>
            <a:ext cx="8229600" cy="609600"/>
          </a:xfrm>
        </p:spPr>
        <p:txBody>
          <a:bodyPr/>
          <a:lstStyle/>
          <a:p>
            <a:r>
              <a:rPr lang="de-DE"/>
              <a:t>Kopula </a:t>
            </a:r>
            <a:r>
              <a:rPr lang="de-DE">
                <a:sym typeface="WP MathA" panose="05010101010101010101" pitchFamily="2" charset="2"/>
              </a:rPr>
              <a:t> Prädikat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18755" cy="5369859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b="1" i="1"/>
              <a:t>Evidenz 1. </a:t>
            </a:r>
            <a:r>
              <a:rPr lang="de-DE"/>
              <a:t>In vielen Sprachen wird das Subjekt direkt, also </a:t>
            </a:r>
            <a:r>
              <a:rPr lang="de-DE" u="sng"/>
              <a:t>ohne</a:t>
            </a:r>
            <a:r>
              <a:rPr lang="de-DE"/>
              <a:t> Verwendung der Kopula, mit dem </a:t>
            </a:r>
            <a:r>
              <a:rPr lang="de-DE">
                <a:solidFill>
                  <a:srgbClr val="FF0000"/>
                </a:solidFill>
              </a:rPr>
              <a:t>Prädikat</a:t>
            </a:r>
            <a:r>
              <a:rPr lang="de-DE"/>
              <a:t> kombiniert.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sz="2200"/>
              <a:t>(1)	</a:t>
            </a:r>
            <a:r>
              <a:rPr lang="ja-JP" altLang="en-US" sz="2200"/>
              <a:t>ジョン は  賢い</a:t>
            </a:r>
            <a:r>
              <a:rPr lang="de-DE" sz="2200"/>
              <a:t>			(Japanisch, </a:t>
            </a:r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sz="2200"/>
              <a:t>	john      wa </a:t>
            </a:r>
            <a:r>
              <a:rPr lang="de-DE" sz="2200">
                <a:solidFill>
                  <a:srgbClr val="FF0000"/>
                </a:solidFill>
              </a:rPr>
              <a:t>kashikoi</a:t>
            </a:r>
            <a:r>
              <a:rPr lang="de-DE" sz="2200" baseline="-25000">
                <a:solidFill>
                  <a:srgbClr val="FF0000"/>
                </a:solidFill>
              </a:rPr>
              <a:t>A		</a:t>
            </a:r>
            <a:r>
              <a:rPr lang="en-US" sz="2200"/>
              <a:t>Japanisch-Ryūkyū-Familie</a:t>
            </a:r>
            <a:r>
              <a:rPr lang="de-DE" sz="2200"/>
              <a:t>)</a:t>
            </a:r>
            <a:endParaRPr lang="de-DE" sz="2200" baseline="-2500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sz="2200"/>
              <a:t>	„John ist weise“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sz="2200"/>
              <a:t>(2)	</a:t>
            </a:r>
            <a:r>
              <a:rPr lang="en-US" sz="2200"/>
              <a:t>আমি ইয়াত 			(Assamesisch, Indoiranisch,	</a:t>
            </a:r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en-US" sz="2200"/>
              <a:t>	</a:t>
            </a:r>
            <a:r>
              <a:rPr lang="en-US" sz="2200" i="1"/>
              <a:t>Aami </a:t>
            </a:r>
            <a:r>
              <a:rPr lang="en-US" sz="2200" i="1">
                <a:solidFill>
                  <a:srgbClr val="FF0000"/>
                </a:solidFill>
              </a:rPr>
              <a:t>iayat</a:t>
            </a:r>
            <a:r>
              <a:rPr lang="en-US" sz="2200" i="1" baseline="-25000">
                <a:solidFill>
                  <a:srgbClr val="FF0000"/>
                </a:solidFill>
              </a:rPr>
              <a:t>P			</a:t>
            </a:r>
            <a:r>
              <a:rPr lang="en-US" sz="2200"/>
              <a:t> Indogermanisch)</a:t>
            </a:r>
            <a:endParaRPr lang="en-US" sz="2200" baseline="-2500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en-US" sz="2200"/>
              <a:t>	</a:t>
            </a:r>
            <a:r>
              <a:rPr lang="de-DE" sz="2200"/>
              <a:t>„</a:t>
            </a:r>
            <a:r>
              <a:rPr lang="en-US" sz="2200"/>
              <a:t>Wir sind hier" 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de-DE" sz="2200"/>
              <a:t>(3)	</a:t>
            </a:r>
            <a:r>
              <a:rPr lang="it-IT" sz="2200"/>
              <a:t>я человек			</a:t>
            </a:r>
            <a:r>
              <a:rPr lang="en-US" sz="2200"/>
              <a:t>(Russisch, Indogermanisch)</a:t>
            </a:r>
            <a:endParaRPr lang="it-IT" sz="2200"/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it-IT" sz="2200" i="1"/>
              <a:t>	ya </a:t>
            </a:r>
            <a:r>
              <a:rPr lang="it-IT" sz="2200" i="1">
                <a:solidFill>
                  <a:srgbClr val="FF0000"/>
                </a:solidFill>
              </a:rPr>
              <a:t>chelovek</a:t>
            </a:r>
            <a:r>
              <a:rPr lang="en-US" sz="2200" i="1" baseline="-25000">
                <a:solidFill>
                  <a:srgbClr val="FF0000"/>
                </a:solidFill>
              </a:rPr>
              <a:t>N</a:t>
            </a:r>
            <a:r>
              <a:rPr lang="it-IT" sz="2200"/>
              <a:t> </a:t>
            </a:r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it-IT" sz="2200"/>
              <a:t>	</a:t>
            </a:r>
            <a:r>
              <a:rPr lang="en-US" sz="2200"/>
              <a:t>“Ich bin eine Person”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en-US" sz="2200"/>
              <a:t>(4)	</a:t>
            </a:r>
            <a:r>
              <a:rPr lang="ar-AE" sz="2200"/>
              <a:t>محمد مهندس‎ </a:t>
            </a:r>
            <a:r>
              <a:rPr lang="en-US" sz="2200"/>
              <a:t>			(Arabisch, </a:t>
            </a:r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en-US" sz="2200" i="1"/>
              <a:t>	Muḥammad </a:t>
            </a:r>
            <a:r>
              <a:rPr lang="en-US" sz="2200" i="1">
                <a:solidFill>
                  <a:srgbClr val="FF0000"/>
                </a:solidFill>
              </a:rPr>
              <a:t>muhandis</a:t>
            </a:r>
            <a:r>
              <a:rPr lang="en-US" sz="2200" i="1" baseline="-25000">
                <a:solidFill>
                  <a:srgbClr val="FF0000"/>
                </a:solidFill>
              </a:rPr>
              <a:t>N</a:t>
            </a:r>
            <a:r>
              <a:rPr lang="en-US" sz="2200" i="1" baseline="-25000"/>
              <a:t>		</a:t>
            </a:r>
            <a:r>
              <a:rPr lang="en-US" sz="2200"/>
              <a:t> Semitische Sprachfamilie)</a:t>
            </a:r>
            <a:endParaRPr lang="en-US" sz="2200" baseline="-25000"/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371600" algn="l"/>
              </a:tabLst>
            </a:pPr>
            <a:r>
              <a:rPr lang="en-US" sz="2200"/>
              <a:t>	“Mohammed ist ein Ingenieur”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0036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152400"/>
            <a:ext cx="8229600" cy="609600"/>
          </a:xfrm>
        </p:spPr>
        <p:txBody>
          <a:bodyPr/>
          <a:lstStyle/>
          <a:p>
            <a:r>
              <a:rPr lang="de-DE"/>
              <a:t>Kopula </a:t>
            </a:r>
            <a:r>
              <a:rPr lang="de-DE">
                <a:sym typeface="WP MathA" panose="05010101010101010101" pitchFamily="2" charset="2"/>
              </a:rPr>
              <a:t> Prädikat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845" y="838200"/>
            <a:ext cx="8418755" cy="5369859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de-DE" b="1" i="1" dirty="0"/>
              <a:t>Evidenz 2: </a:t>
            </a:r>
            <a:r>
              <a:rPr lang="en-US" dirty="0"/>
              <a:t>Es </a:t>
            </a:r>
            <a:r>
              <a:rPr lang="en-US" dirty="0" err="1"/>
              <a:t>gibt</a:t>
            </a:r>
            <a:r>
              <a:rPr lang="en-US" dirty="0"/>
              <a:t> </a:t>
            </a:r>
            <a:r>
              <a:rPr lang="en-US" dirty="0" err="1"/>
              <a:t>auch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Deutschen</a:t>
            </a:r>
            <a:r>
              <a:rPr lang="en-US" dirty="0"/>
              <a:t> </a:t>
            </a:r>
            <a:r>
              <a:rPr lang="en-US" sz="1800" dirty="0"/>
              <a:t>(</a:t>
            </a:r>
            <a:r>
              <a:rPr lang="en-US" sz="1800" dirty="0" err="1"/>
              <a:t>Griechischen</a:t>
            </a:r>
            <a:r>
              <a:rPr lang="en-US" sz="1800" dirty="0"/>
              <a:t> und </a:t>
            </a:r>
            <a:r>
              <a:rPr lang="en-US" sz="1800" dirty="0" err="1"/>
              <a:t>Englischen</a:t>
            </a:r>
            <a:r>
              <a:rPr lang="en-US" sz="1800" dirty="0"/>
              <a:t>) </a:t>
            </a:r>
            <a:r>
              <a:rPr lang="en-US" dirty="0" err="1"/>
              <a:t>Sätze</a:t>
            </a:r>
            <a:r>
              <a:rPr lang="en-US" dirty="0"/>
              <a:t>, die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>
                <a:solidFill>
                  <a:srgbClr val="339966"/>
                </a:solidFill>
              </a:rPr>
              <a:t>Subjektsargument</a:t>
            </a:r>
            <a:r>
              <a:rPr lang="en-US" dirty="0">
                <a:solidFill>
                  <a:srgbClr val="339966"/>
                </a:solidFill>
              </a:rPr>
              <a:t> </a:t>
            </a:r>
            <a:r>
              <a:rPr lang="en-US" dirty="0" err="1"/>
              <a:t>direkt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einem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Prädikat</a:t>
            </a:r>
            <a:r>
              <a:rPr lang="en-US" dirty="0"/>
              <a:t> </a:t>
            </a:r>
            <a:r>
              <a:rPr lang="en-US" dirty="0" err="1"/>
              <a:t>verbinden</a:t>
            </a:r>
            <a:r>
              <a:rPr lang="en-US" dirty="0"/>
              <a:t>.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In (1)b </a:t>
            </a:r>
            <a:r>
              <a:rPr lang="en-US" dirty="0" err="1"/>
              <a:t>fungiert</a:t>
            </a:r>
            <a:r>
              <a:rPr lang="en-US" dirty="0"/>
              <a:t> die AP </a:t>
            </a:r>
            <a:r>
              <a:rPr lang="de-DE" dirty="0"/>
              <a:t>als </a:t>
            </a:r>
            <a:r>
              <a:rPr lang="de-DE" dirty="0">
                <a:solidFill>
                  <a:srgbClr val="FF0000"/>
                </a:solidFill>
              </a:rPr>
              <a:t>Prädikat.</a:t>
            </a:r>
          </a:p>
          <a:p>
            <a:pPr>
              <a:spcBef>
                <a:spcPts val="18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(1) 	a.	  </a:t>
            </a:r>
            <a:r>
              <a:rPr lang="de-DE" dirty="0"/>
              <a:t>Wir fanden [</a:t>
            </a:r>
            <a:r>
              <a:rPr lang="de-DE" baseline="-25000" dirty="0"/>
              <a:t>CP </a:t>
            </a:r>
            <a:r>
              <a:rPr lang="de-DE" dirty="0"/>
              <a:t>dass </a:t>
            </a:r>
            <a:r>
              <a:rPr lang="de-DE" dirty="0">
                <a:solidFill>
                  <a:srgbClr val="339966"/>
                </a:solidFill>
              </a:rPr>
              <a:t>er</a:t>
            </a:r>
            <a:r>
              <a:rPr lang="de-DE" baseline="-25000" dirty="0"/>
              <a:t>Nom</a:t>
            </a: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anstrengend</a:t>
            </a:r>
            <a:r>
              <a:rPr lang="de-DE" baseline="-25000" dirty="0">
                <a:solidFill>
                  <a:srgbClr val="FF0000"/>
                </a:solidFill>
              </a:rPr>
              <a:t>AP </a:t>
            </a:r>
            <a:r>
              <a:rPr lang="de-DE" dirty="0">
                <a:solidFill>
                  <a:srgbClr val="0066FF"/>
                </a:solidFill>
              </a:rPr>
              <a:t>ist</a:t>
            </a:r>
            <a:r>
              <a:rPr lang="de-DE" dirty="0"/>
              <a:t>].</a:t>
            </a:r>
          </a:p>
          <a:p>
            <a:pPr>
              <a:spcBef>
                <a:spcPts val="4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	b.	  </a:t>
            </a:r>
            <a:r>
              <a:rPr lang="de-DE" dirty="0"/>
              <a:t>Wir fanden [</a:t>
            </a:r>
            <a:r>
              <a:rPr lang="de-DE" baseline="-25000" dirty="0"/>
              <a:t>small clause </a:t>
            </a:r>
            <a:r>
              <a:rPr lang="de-DE" dirty="0">
                <a:solidFill>
                  <a:srgbClr val="339966"/>
                </a:solidFill>
              </a:rPr>
              <a:t>ihn</a:t>
            </a:r>
            <a:r>
              <a:rPr lang="de-DE" baseline="-25000" dirty="0"/>
              <a:t>Akk</a:t>
            </a: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anstrengend</a:t>
            </a:r>
            <a:r>
              <a:rPr lang="de-DE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].</a:t>
            </a:r>
          </a:p>
          <a:p>
            <a:pPr>
              <a:spcBef>
                <a:spcPts val="4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	c.	*</a:t>
            </a:r>
            <a:r>
              <a:rPr lang="de-DE" dirty="0"/>
              <a:t>Wir fanden [</a:t>
            </a:r>
            <a:r>
              <a:rPr lang="de-DE" baseline="-25000" dirty="0"/>
              <a:t>small clause </a:t>
            </a:r>
            <a:r>
              <a:rPr lang="de-DE" dirty="0">
                <a:solidFill>
                  <a:srgbClr val="339966"/>
                </a:solidFill>
              </a:rPr>
              <a:t>ihn</a:t>
            </a:r>
            <a:r>
              <a:rPr lang="de-DE" baseline="-25000" dirty="0"/>
              <a:t>Akk</a:t>
            </a: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anstrengend</a:t>
            </a:r>
            <a:r>
              <a:rPr lang="de-DE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 </a:t>
            </a:r>
            <a:r>
              <a:rPr lang="de-DE" dirty="0">
                <a:solidFill>
                  <a:srgbClr val="0066FF"/>
                </a:solidFill>
              </a:rPr>
              <a:t>sein/ist</a:t>
            </a:r>
            <a:r>
              <a:rPr lang="de-DE" dirty="0"/>
              <a:t>].</a:t>
            </a:r>
          </a:p>
          <a:p>
            <a:pPr>
              <a:spcBef>
                <a:spcPts val="4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	d.	*</a:t>
            </a:r>
            <a:r>
              <a:rPr lang="de-DE" dirty="0"/>
              <a:t>Wir fanden [</a:t>
            </a:r>
            <a:r>
              <a:rPr lang="de-DE" baseline="-25000" dirty="0"/>
              <a:t>small clause </a:t>
            </a:r>
            <a:r>
              <a:rPr lang="de-DE" dirty="0">
                <a:solidFill>
                  <a:srgbClr val="339966"/>
                </a:solidFill>
              </a:rPr>
              <a:t>er</a:t>
            </a:r>
            <a:r>
              <a:rPr lang="de-DE" baseline="-25000" dirty="0"/>
              <a:t>Nom</a:t>
            </a: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anstrengend</a:t>
            </a:r>
            <a:r>
              <a:rPr lang="de-DE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].	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Man </a:t>
            </a:r>
            <a:r>
              <a:rPr lang="en-US" dirty="0" err="1"/>
              <a:t>nennt</a:t>
            </a:r>
            <a:r>
              <a:rPr lang="en-US" dirty="0"/>
              <a:t> </a:t>
            </a:r>
            <a:r>
              <a:rPr lang="en-US" dirty="0" err="1"/>
              <a:t>solche</a:t>
            </a:r>
            <a:r>
              <a:rPr lang="en-US" dirty="0"/>
              <a:t> </a:t>
            </a:r>
            <a:r>
              <a:rPr lang="en-US" dirty="0" err="1"/>
              <a:t>eingebettet</a:t>
            </a:r>
            <a:r>
              <a:rPr lang="en-US" dirty="0"/>
              <a:t> </a:t>
            </a:r>
            <a:r>
              <a:rPr lang="en-US" dirty="0" err="1"/>
              <a:t>Sätze</a:t>
            </a:r>
            <a:r>
              <a:rPr lang="en-US" dirty="0"/>
              <a:t> </a:t>
            </a:r>
            <a:r>
              <a:rPr lang="en-US" b="1" dirty="0"/>
              <a:t>small clauses </a:t>
            </a:r>
            <a:r>
              <a:rPr lang="en-US" sz="2000" dirty="0"/>
              <a:t>(“</a:t>
            </a:r>
            <a:r>
              <a:rPr lang="en-US" sz="2000" dirty="0" err="1"/>
              <a:t>kleine</a:t>
            </a:r>
            <a:r>
              <a:rPr lang="en-US" sz="2000" dirty="0"/>
              <a:t> </a:t>
            </a:r>
            <a:r>
              <a:rPr lang="en-US" sz="2000" dirty="0" err="1"/>
              <a:t>Sätze</a:t>
            </a:r>
            <a:r>
              <a:rPr lang="en-US" sz="2000" dirty="0"/>
              <a:t>”). </a:t>
            </a:r>
            <a:r>
              <a:rPr lang="en-US" dirty="0"/>
              <a:t> In (1) </a:t>
            </a:r>
            <a:r>
              <a:rPr lang="en-US" dirty="0" err="1"/>
              <a:t>ist</a:t>
            </a:r>
            <a:r>
              <a:rPr lang="en-US" dirty="0"/>
              <a:t> die AP das </a:t>
            </a:r>
            <a:r>
              <a:rPr lang="en-US" dirty="0" err="1">
                <a:solidFill>
                  <a:srgbClr val="FF0000"/>
                </a:solidFill>
              </a:rPr>
              <a:t>Prädikat</a:t>
            </a:r>
            <a:r>
              <a:rPr lang="en-US" dirty="0"/>
              <a:t> der </a:t>
            </a:r>
            <a:r>
              <a:rPr lang="en-US" i="1" dirty="0"/>
              <a:t>small clause.</a:t>
            </a:r>
            <a:r>
              <a:rPr lang="en-US" sz="2000" dirty="0"/>
              <a:t>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In </a:t>
            </a:r>
            <a:r>
              <a:rPr lang="en-US" i="1" dirty="0"/>
              <a:t>small clauses </a:t>
            </a:r>
            <a:r>
              <a:rPr lang="en-US" dirty="0" err="1"/>
              <a:t>darf</a:t>
            </a:r>
            <a:r>
              <a:rPr lang="en-US" dirty="0"/>
              <a:t> die </a:t>
            </a:r>
            <a:r>
              <a:rPr lang="en-US" dirty="0" err="1">
                <a:solidFill>
                  <a:srgbClr val="0066FF"/>
                </a:solidFill>
              </a:rPr>
              <a:t>Kopula</a:t>
            </a:r>
            <a:r>
              <a:rPr lang="en-US" dirty="0"/>
              <a:t> nicht </a:t>
            </a:r>
            <a:r>
              <a:rPr lang="en-US" dirty="0" err="1"/>
              <a:t>auftreten</a:t>
            </a:r>
            <a:r>
              <a:rPr lang="en-US" dirty="0"/>
              <a:t>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573088" algn="l"/>
                <a:tab pos="1030288" algn="l"/>
                <a:tab pos="1090613" algn="l"/>
              </a:tabLst>
            </a:pPr>
            <a:r>
              <a:rPr lang="en-US" dirty="0">
                <a:solidFill>
                  <a:prstClr val="black"/>
                </a:solidFill>
              </a:rPr>
              <a:t>In </a:t>
            </a:r>
            <a:r>
              <a:rPr lang="en-US" i="1" dirty="0">
                <a:solidFill>
                  <a:prstClr val="black"/>
                </a:solidFill>
              </a:rPr>
              <a:t>small clauses </a:t>
            </a:r>
            <a:r>
              <a:rPr lang="en-US" dirty="0" err="1">
                <a:solidFill>
                  <a:prstClr val="black"/>
                </a:solidFill>
              </a:rPr>
              <a:t>erhält</a:t>
            </a:r>
            <a:r>
              <a:rPr lang="en-US" dirty="0">
                <a:solidFill>
                  <a:prstClr val="black"/>
                </a:solidFill>
              </a:rPr>
              <a:t> das </a:t>
            </a:r>
            <a:r>
              <a:rPr lang="en-US" dirty="0" err="1">
                <a:solidFill>
                  <a:prstClr val="black"/>
                </a:solidFill>
              </a:rPr>
              <a:t>logische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srgbClr val="339966"/>
                </a:solidFill>
              </a:rPr>
              <a:t>Subjekt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Akkusativkasus</a:t>
            </a:r>
            <a:r>
              <a:rPr lang="en-US" b="1" i="1" dirty="0">
                <a:solidFill>
                  <a:prstClr val="black"/>
                </a:solidFill>
              </a:rPr>
              <a:t>.</a:t>
            </a:r>
            <a:r>
              <a:rPr lang="de-DE" dirty="0">
                <a:sym typeface="WP IconicSymbolsA" panose="05010101010101010101" pitchFamily="2" charset="2"/>
              </a:rPr>
              <a:t> </a:t>
            </a:r>
            <a:endParaRPr lang="en-US" dirty="0"/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de-DE" dirty="0">
                <a:sym typeface="WP IconicSymbolsA" panose="05010101010101010101" pitchFamily="2" charset="2"/>
              </a:rPr>
              <a:t>  </a:t>
            </a:r>
            <a:r>
              <a:rPr lang="de-DE" dirty="0"/>
              <a:t>Die </a:t>
            </a:r>
            <a:r>
              <a:rPr lang="de-DE" dirty="0">
                <a:solidFill>
                  <a:srgbClr val="0066FF"/>
                </a:solidFill>
              </a:rPr>
              <a:t>Kopula</a:t>
            </a:r>
            <a:r>
              <a:rPr lang="de-DE" dirty="0"/>
              <a:t> ist </a:t>
            </a:r>
            <a:r>
              <a:rPr lang="de-DE" u="sng" dirty="0"/>
              <a:t>nicht</a:t>
            </a:r>
            <a:r>
              <a:rPr lang="de-DE" dirty="0"/>
              <a:t> das Satzprädikat, sondern </a:t>
            </a:r>
            <a:r>
              <a:rPr lang="de-DE" b="1" dirty="0"/>
              <a:t>semantisch leer</a:t>
            </a:r>
            <a:r>
              <a:rPr lang="de-DE" b="1" i="1" dirty="0"/>
              <a:t>.</a:t>
            </a:r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1030288" algn="l"/>
                <a:tab pos="1090613" algn="l"/>
              </a:tabLst>
            </a:pPr>
            <a:endParaRPr lang="en-US" b="1" i="1" dirty="0">
              <a:solidFill>
                <a:prstClr val="black"/>
              </a:solidFill>
            </a:endParaRPr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</a:tabLst>
            </a:pPr>
            <a:endParaRPr lang="de-DE" sz="2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77139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152400"/>
            <a:ext cx="8229600" cy="609600"/>
          </a:xfrm>
        </p:spPr>
        <p:txBody>
          <a:bodyPr/>
          <a:lstStyle/>
          <a:p>
            <a:r>
              <a:rPr lang="de-DE"/>
              <a:t>Kopula </a:t>
            </a:r>
            <a:r>
              <a:rPr lang="de-DE">
                <a:sym typeface="WP MathA" panose="05010101010101010101" pitchFamily="2" charset="2"/>
              </a:rPr>
              <a:t> Prädikat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845" y="838200"/>
            <a:ext cx="8418755" cy="5369859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tabLst>
                <a:tab pos="573088" algn="l"/>
                <a:tab pos="800100" algn="l"/>
                <a:tab pos="1030288" algn="l"/>
                <a:tab pos="1090613" algn="l"/>
              </a:tabLst>
            </a:pPr>
            <a:r>
              <a:rPr lang="en-US" dirty="0"/>
              <a:t>In (1) </a:t>
            </a:r>
            <a:r>
              <a:rPr lang="en-US" dirty="0" err="1"/>
              <a:t>ist</a:t>
            </a:r>
            <a:r>
              <a:rPr lang="en-US" dirty="0"/>
              <a:t> die AP das </a:t>
            </a:r>
            <a:r>
              <a:rPr lang="en-US" dirty="0" err="1"/>
              <a:t>Prädikat</a:t>
            </a:r>
            <a:r>
              <a:rPr lang="en-US" dirty="0"/>
              <a:t> der </a:t>
            </a:r>
            <a:r>
              <a:rPr lang="en-US" dirty="0" err="1"/>
              <a:t>eingebetteten</a:t>
            </a:r>
            <a:r>
              <a:rPr lang="en-US" dirty="0"/>
              <a:t> </a:t>
            </a:r>
            <a:r>
              <a:rPr lang="en-US" i="1" dirty="0"/>
              <a:t>small clause</a:t>
            </a:r>
            <a:r>
              <a:rPr lang="en-US" dirty="0"/>
              <a:t>:</a:t>
            </a:r>
          </a:p>
          <a:p>
            <a:pPr>
              <a:spcBef>
                <a:spcPts val="1200"/>
              </a:spcBef>
              <a:tabLst>
                <a:tab pos="573088" algn="l"/>
                <a:tab pos="800100" algn="l"/>
                <a:tab pos="1030288" algn="l"/>
                <a:tab pos="1090613" algn="l"/>
              </a:tabLst>
            </a:pPr>
            <a:r>
              <a:rPr lang="en-US" dirty="0"/>
              <a:t>(1)	  	</a:t>
            </a:r>
            <a:r>
              <a:rPr lang="de-DE" dirty="0"/>
              <a:t>Wir fanden [</a:t>
            </a:r>
            <a:r>
              <a:rPr lang="de-DE" baseline="-25000" dirty="0"/>
              <a:t>small clause </a:t>
            </a:r>
            <a:r>
              <a:rPr lang="de-DE" dirty="0">
                <a:solidFill>
                  <a:srgbClr val="339966"/>
                </a:solidFill>
              </a:rPr>
              <a:t>ihn</a:t>
            </a:r>
            <a:r>
              <a:rPr lang="de-DE" baseline="-25000" dirty="0"/>
              <a:t>Akk</a:t>
            </a: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anstrengend</a:t>
            </a:r>
            <a:r>
              <a:rPr lang="de-DE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].</a:t>
            </a:r>
          </a:p>
          <a:p>
            <a:pPr>
              <a:spcBef>
                <a:spcPts val="2000"/>
              </a:spcBef>
              <a:tabLst>
                <a:tab pos="573088" algn="l"/>
                <a:tab pos="800100" algn="l"/>
                <a:tab pos="1030288" algn="l"/>
                <a:tab pos="1090613" algn="l"/>
              </a:tabLst>
            </a:pPr>
            <a:r>
              <a:rPr lang="de-DE" b="1" i="1" dirty="0"/>
              <a:t>Frage. </a:t>
            </a:r>
            <a:r>
              <a:rPr lang="en-US" dirty="0"/>
              <a:t>Wie </a:t>
            </a:r>
            <a:r>
              <a:rPr lang="en-US" dirty="0" err="1"/>
              <a:t>kann</a:t>
            </a:r>
            <a:r>
              <a:rPr lang="en-US" dirty="0"/>
              <a:t> man </a:t>
            </a:r>
            <a:r>
              <a:rPr lang="en-US" dirty="0" err="1"/>
              <a:t>zeigen</a:t>
            </a:r>
            <a:r>
              <a:rPr lang="en-US" dirty="0"/>
              <a:t>, </a:t>
            </a:r>
            <a:r>
              <a:rPr lang="en-US" dirty="0" err="1"/>
              <a:t>dass</a:t>
            </a:r>
            <a:r>
              <a:rPr lang="en-US" dirty="0"/>
              <a:t> das </a:t>
            </a:r>
            <a:r>
              <a:rPr lang="en-US" dirty="0" err="1"/>
              <a:t>Prädikat</a:t>
            </a:r>
            <a:r>
              <a:rPr lang="en-US" dirty="0"/>
              <a:t> </a:t>
            </a:r>
            <a:r>
              <a:rPr lang="en-US" dirty="0" err="1"/>
              <a:t>tatsächlich</a:t>
            </a:r>
            <a:r>
              <a:rPr lang="en-US" dirty="0"/>
              <a:t> </a:t>
            </a:r>
            <a:r>
              <a:rPr lang="en-US" dirty="0" err="1"/>
              <a:t>eine</a:t>
            </a:r>
            <a:r>
              <a:rPr lang="en-US" dirty="0"/>
              <a:t> Phrase (</a:t>
            </a:r>
            <a:r>
              <a:rPr lang="en-US" dirty="0" err="1"/>
              <a:t>eine</a:t>
            </a:r>
            <a:r>
              <a:rPr lang="en-US" dirty="0"/>
              <a:t> AP </a:t>
            </a:r>
            <a:r>
              <a:rPr lang="en-US" dirty="0" err="1"/>
              <a:t>ist</a:t>
            </a:r>
            <a:r>
              <a:rPr lang="en-US" dirty="0"/>
              <a:t>), und nicht </a:t>
            </a:r>
            <a:r>
              <a:rPr lang="en-US" dirty="0" err="1"/>
              <a:t>nur</a:t>
            </a:r>
            <a:r>
              <a:rPr lang="en-US" dirty="0"/>
              <a:t> das </a:t>
            </a:r>
            <a:r>
              <a:rPr lang="en-US" dirty="0" err="1"/>
              <a:t>Adjektiv</a:t>
            </a:r>
            <a:r>
              <a:rPr lang="en-US" dirty="0"/>
              <a:t>, also der Kopf A°?</a:t>
            </a:r>
          </a:p>
          <a:p>
            <a:pPr>
              <a:spcBef>
                <a:spcPts val="1800"/>
              </a:spcBef>
              <a:tabLst>
                <a:tab pos="573088" algn="l"/>
                <a:tab pos="800100" algn="l"/>
                <a:tab pos="1030288" algn="l"/>
                <a:tab pos="1090613" algn="l"/>
              </a:tabLst>
            </a:pPr>
            <a:r>
              <a:rPr lang="en-US" u="sng" dirty="0" err="1"/>
              <a:t>Antwort</a:t>
            </a:r>
            <a:r>
              <a:rPr lang="en-US" dirty="0"/>
              <a:t>. Das </a:t>
            </a:r>
            <a:r>
              <a:rPr lang="en-US" dirty="0" err="1"/>
              <a:t>Adjektiv</a:t>
            </a:r>
            <a:r>
              <a:rPr lang="en-US" dirty="0"/>
              <a:t> </a:t>
            </a:r>
            <a:r>
              <a:rPr lang="en-US" dirty="0" err="1"/>
              <a:t>kann</a:t>
            </a:r>
            <a:r>
              <a:rPr lang="en-US" dirty="0"/>
              <a:t> </a:t>
            </a:r>
            <a:r>
              <a:rPr lang="en-US" dirty="0" err="1"/>
              <a:t>auch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einem</a:t>
            </a:r>
            <a:r>
              <a:rPr lang="en-US" dirty="0"/>
              <a:t> </a:t>
            </a:r>
            <a:r>
              <a:rPr lang="en-US" b="1" dirty="0" err="1"/>
              <a:t>Objekt</a:t>
            </a:r>
            <a:r>
              <a:rPr lang="en-US" dirty="0"/>
              <a:t> </a:t>
            </a:r>
            <a:r>
              <a:rPr lang="en-US" dirty="0" err="1"/>
              <a:t>auftreteten</a:t>
            </a:r>
            <a:r>
              <a:rPr lang="en-US" dirty="0"/>
              <a:t>. </a:t>
            </a:r>
          </a:p>
          <a:p>
            <a:pPr>
              <a:spcBef>
                <a:spcPts val="1800"/>
              </a:spcBef>
              <a:tabLst>
                <a:tab pos="573088" algn="l"/>
                <a:tab pos="800100" algn="l"/>
                <a:tab pos="1030288" algn="l"/>
                <a:tab pos="1090613" algn="l"/>
              </a:tabLst>
            </a:pPr>
            <a:r>
              <a:rPr lang="de-DE" dirty="0"/>
              <a:t>(2)  	  	Der Richter hielt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</a:t>
            </a:r>
            <a:r>
              <a:rPr lang="de-DE" dirty="0"/>
              <a:t> </a:t>
            </a:r>
            <a:r>
              <a:rPr lang="de-DE" b="1" dirty="0"/>
              <a:t>des Verbrechens</a:t>
            </a: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schuldig</a:t>
            </a:r>
            <a:r>
              <a:rPr lang="de-DE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]. </a:t>
            </a:r>
          </a:p>
          <a:p>
            <a:pPr>
              <a:spcBef>
                <a:spcPts val="1600"/>
              </a:spcBef>
              <a:tabLst>
                <a:tab pos="573088" algn="l"/>
                <a:tab pos="800100" algn="l"/>
                <a:tab pos="1030288" algn="l"/>
                <a:tab pos="1090613" algn="l"/>
              </a:tabLst>
            </a:pPr>
            <a:r>
              <a:rPr lang="en-US" i="1" dirty="0"/>
              <a:t> 	</a:t>
            </a:r>
            <a:r>
              <a:rPr lang="en-US" i="1" dirty="0" err="1"/>
              <a:t>Weitere</a:t>
            </a:r>
            <a:r>
              <a:rPr lang="en-US" i="1" dirty="0"/>
              <a:t> </a:t>
            </a:r>
            <a:r>
              <a:rPr lang="en-US" i="1" dirty="0" err="1"/>
              <a:t>Beispiele</a:t>
            </a:r>
            <a:r>
              <a:rPr lang="en-US" i="1" dirty="0"/>
              <a:t> für small clauses (</a:t>
            </a:r>
            <a:r>
              <a:rPr lang="en-US" i="1" dirty="0" err="1"/>
              <a:t>manchmal</a:t>
            </a:r>
            <a:r>
              <a:rPr lang="en-US" i="1" dirty="0"/>
              <a:t> </a:t>
            </a:r>
            <a:r>
              <a:rPr lang="en-US" i="1" dirty="0" err="1"/>
              <a:t>mit</a:t>
            </a:r>
            <a:r>
              <a:rPr lang="en-US" i="1" dirty="0"/>
              <a:t> </a:t>
            </a:r>
            <a:r>
              <a:rPr lang="en-US" i="1" dirty="0" err="1">
                <a:solidFill>
                  <a:srgbClr val="0070C0"/>
                </a:solidFill>
              </a:rPr>
              <a:t>Partikel</a:t>
            </a:r>
            <a:r>
              <a:rPr lang="en-US" i="1" dirty="0"/>
              <a:t>!)</a:t>
            </a:r>
            <a:endParaRPr lang="de-DE" b="1" i="1" dirty="0"/>
          </a:p>
          <a:p>
            <a:pPr>
              <a:spcBef>
                <a:spcPts val="1200"/>
              </a:spcBef>
              <a:tabLst>
                <a:tab pos="573088" algn="l"/>
                <a:tab pos="800100" algn="l"/>
                <a:tab pos="1090613" algn="l"/>
                <a:tab pos="1257300" algn="l"/>
              </a:tabLst>
            </a:pPr>
            <a:r>
              <a:rPr lang="de-DE" dirty="0"/>
              <a:t>(3)		a.		  Maria findet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 </a:t>
            </a:r>
            <a:r>
              <a:rPr lang="de-DE" dirty="0">
                <a:solidFill>
                  <a:srgbClr val="FF0000"/>
                </a:solidFill>
              </a:rPr>
              <a:t>interessant</a:t>
            </a:r>
            <a:r>
              <a:rPr lang="de-DE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]. </a:t>
            </a:r>
          </a:p>
          <a:p>
            <a:pPr>
              <a:tabLst>
                <a:tab pos="573088" algn="l"/>
                <a:tab pos="800100" algn="l"/>
                <a:tab pos="1090613" algn="l"/>
                <a:tab pos="1257300" algn="l"/>
              </a:tabLst>
            </a:pPr>
            <a:r>
              <a:rPr lang="de-DE" dirty="0"/>
              <a:t>		b.		  Der Richter erachtete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 </a:t>
            </a:r>
            <a:r>
              <a:rPr lang="de-DE" dirty="0"/>
              <a:t>(</a:t>
            </a:r>
            <a:r>
              <a:rPr lang="de-DE" dirty="0">
                <a:solidFill>
                  <a:srgbClr val="0070C0"/>
                </a:solidFill>
              </a:rPr>
              <a:t>für</a:t>
            </a:r>
            <a:r>
              <a:rPr lang="de-DE" dirty="0"/>
              <a:t>) </a:t>
            </a:r>
            <a:r>
              <a:rPr lang="de-DE" dirty="0">
                <a:solidFill>
                  <a:srgbClr val="FF0000"/>
                </a:solidFill>
              </a:rPr>
              <a:t>zurechnungsfähig</a:t>
            </a:r>
            <a:r>
              <a:rPr lang="de-DE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]. </a:t>
            </a:r>
          </a:p>
          <a:p>
            <a:pPr>
              <a:tabLst>
                <a:tab pos="573088" algn="l"/>
                <a:tab pos="800100" algn="l"/>
                <a:tab pos="1090613" algn="l"/>
                <a:tab pos="1257300" algn="l"/>
              </a:tabLst>
            </a:pPr>
            <a:r>
              <a:rPr lang="de-DE" dirty="0"/>
              <a:t>		c.		  Er charakterisierte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 </a:t>
            </a:r>
            <a:r>
              <a:rPr lang="de-DE" dirty="0">
                <a:solidFill>
                  <a:srgbClr val="0070C0"/>
                </a:solidFill>
              </a:rPr>
              <a:t>als</a:t>
            </a: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sehr dumm</a:t>
            </a:r>
            <a:r>
              <a:rPr lang="de-DE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]. </a:t>
            </a:r>
          </a:p>
          <a:p>
            <a:pPr>
              <a:tabLst>
                <a:tab pos="573088" algn="l"/>
                <a:tab pos="800100" algn="l"/>
                <a:tab pos="1090613" algn="l"/>
                <a:tab pos="1257300" algn="l"/>
              </a:tabLst>
            </a:pPr>
            <a:r>
              <a:rPr lang="de-DE" dirty="0"/>
              <a:t>		d.		*Er charakterisierte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 </a:t>
            </a:r>
            <a:r>
              <a:rPr lang="de-DE" dirty="0">
                <a:solidFill>
                  <a:srgbClr val="FF0000"/>
                </a:solidFill>
              </a:rPr>
              <a:t>sehr dumm</a:t>
            </a:r>
            <a:r>
              <a:rPr lang="de-DE" baseline="-25000" dirty="0">
                <a:solidFill>
                  <a:srgbClr val="FF0000"/>
                </a:solidFill>
              </a:rPr>
              <a:t>AP</a:t>
            </a:r>
            <a:r>
              <a:rPr lang="de-DE" dirty="0"/>
              <a:t>]. </a:t>
            </a:r>
          </a:p>
          <a:p>
            <a:pPr>
              <a:spcBef>
                <a:spcPts val="400"/>
              </a:spcBef>
              <a:tabLst>
                <a:tab pos="573088" algn="l"/>
                <a:tab pos="800100" algn="l"/>
                <a:tab pos="1090613" algn="l"/>
                <a:tab pos="1257300" algn="l"/>
              </a:tabLst>
            </a:pPr>
            <a:endParaRPr lang="de-DE" dirty="0"/>
          </a:p>
          <a:p>
            <a:pPr>
              <a:spcBef>
                <a:spcPts val="1800"/>
              </a:spcBef>
              <a:tabLst>
                <a:tab pos="573088" algn="l"/>
                <a:tab pos="800100" algn="l"/>
                <a:tab pos="1030288" algn="l"/>
                <a:tab pos="1090613" algn="l"/>
              </a:tabLst>
            </a:pPr>
            <a:endParaRPr lang="de-DE" dirty="0"/>
          </a:p>
          <a:p>
            <a:pPr>
              <a:spcBef>
                <a:spcPts val="1200"/>
              </a:spcBef>
              <a:tabLst>
                <a:tab pos="573088" algn="l"/>
                <a:tab pos="800100" algn="l"/>
                <a:tab pos="1030288" algn="l"/>
                <a:tab pos="1090613" algn="l"/>
              </a:tabLst>
            </a:pPr>
            <a:endParaRPr lang="de-DE" dirty="0"/>
          </a:p>
          <a:p>
            <a:pPr marL="342900" lvl="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800100" algn="l"/>
                <a:tab pos="1030288" algn="l"/>
                <a:tab pos="1090613" algn="l"/>
              </a:tabLst>
            </a:pPr>
            <a:endParaRPr lang="en-US" b="1" i="1" dirty="0">
              <a:solidFill>
                <a:prstClr val="black"/>
              </a:solidFill>
            </a:endParaRPr>
          </a:p>
          <a:p>
            <a:pPr>
              <a:spcBef>
                <a:spcPts val="1200"/>
              </a:spcBef>
              <a:tabLst>
                <a:tab pos="573088" algn="l"/>
                <a:tab pos="800100" algn="l"/>
                <a:tab pos="1030288" algn="l"/>
                <a:tab pos="1090613" algn="l"/>
              </a:tabLst>
            </a:pPr>
            <a:endParaRPr lang="de-DE" sz="2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1788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152400"/>
            <a:ext cx="8229600" cy="609600"/>
          </a:xfrm>
        </p:spPr>
        <p:txBody>
          <a:bodyPr/>
          <a:lstStyle/>
          <a:p>
            <a:r>
              <a:rPr lang="de-DE"/>
              <a:t>Kopula </a:t>
            </a:r>
            <a:r>
              <a:rPr lang="de-DE">
                <a:sym typeface="WP MathA" panose="05010101010101010101" pitchFamily="2" charset="2"/>
              </a:rPr>
              <a:t> Prädikat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845" y="685800"/>
            <a:ext cx="8418755" cy="5369859"/>
          </a:xfrm>
        </p:spPr>
        <p:txBody>
          <a:bodyPr>
            <a:no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1030288" algn="l"/>
                <a:tab pos="1090613" algn="l"/>
              </a:tabLst>
            </a:pPr>
            <a:r>
              <a:rPr lang="en-US" i="1" dirty="0"/>
              <a:t>Small clauses</a:t>
            </a:r>
            <a:r>
              <a:rPr lang="en-US" dirty="0"/>
              <a:t> </a:t>
            </a:r>
            <a:r>
              <a:rPr lang="en-US" dirty="0" err="1"/>
              <a:t>können</a:t>
            </a:r>
            <a:r>
              <a:rPr lang="en-US" dirty="0"/>
              <a:t> </a:t>
            </a:r>
            <a:r>
              <a:rPr lang="en-US" dirty="0" err="1"/>
              <a:t>auch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NPs, PPs, </a:t>
            </a:r>
            <a:r>
              <a:rPr lang="en-US" dirty="0" err="1"/>
              <a:t>oder</a:t>
            </a:r>
            <a:r>
              <a:rPr lang="en-US" dirty="0"/>
              <a:t> VPs </a:t>
            </a:r>
            <a:r>
              <a:rPr lang="en-US" dirty="0" err="1"/>
              <a:t>gebildet</a:t>
            </a:r>
            <a:r>
              <a:rPr lang="en-US" dirty="0"/>
              <a:t> </a:t>
            </a:r>
            <a:r>
              <a:rPr lang="en-US" dirty="0" err="1"/>
              <a:t>werden</a:t>
            </a:r>
            <a:r>
              <a:rPr lang="en-US" dirty="0"/>
              <a:t>. (Das </a:t>
            </a:r>
            <a:r>
              <a:rPr lang="en-US" dirty="0" err="1"/>
              <a:t>einstellige</a:t>
            </a:r>
            <a:r>
              <a:rPr lang="en-US" dirty="0"/>
              <a:t> </a:t>
            </a:r>
            <a:r>
              <a:rPr lang="en-US" dirty="0" err="1"/>
              <a:t>Satzprädikat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rot </a:t>
            </a:r>
            <a:r>
              <a:rPr lang="en-US" dirty="0" err="1"/>
              <a:t>markiert</a:t>
            </a:r>
            <a:r>
              <a:rPr lang="en-US" dirty="0"/>
              <a:t>.)</a:t>
            </a:r>
            <a:endParaRPr lang="de-DE" b="1" i="1" dirty="0"/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(1) 	a.	</a:t>
            </a:r>
            <a:r>
              <a:rPr lang="de-DE" dirty="0"/>
              <a:t>Das Gericht erachtete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</a:t>
            </a: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eine Gefahr</a:t>
            </a:r>
            <a:r>
              <a:rPr lang="de-DE" baseline="-25000" dirty="0">
                <a:solidFill>
                  <a:srgbClr val="FF0000"/>
                </a:solidFill>
              </a:rPr>
              <a:t>NP</a:t>
            </a:r>
            <a:r>
              <a:rPr lang="de-DE" dirty="0"/>
              <a:t>].		</a:t>
            </a:r>
            <a:r>
              <a:rPr lang="de-DE" i="1" dirty="0"/>
              <a:t>NP</a:t>
            </a:r>
          </a:p>
          <a:p>
            <a:pPr>
              <a:spcBef>
                <a:spcPts val="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	b.	</a:t>
            </a:r>
            <a:r>
              <a:rPr lang="de-DE" dirty="0"/>
              <a:t>Maria hielt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</a:t>
            </a:r>
            <a:r>
              <a:rPr lang="de-DE" dirty="0"/>
              <a:t> für </a:t>
            </a:r>
            <a:r>
              <a:rPr lang="de-DE" dirty="0">
                <a:solidFill>
                  <a:srgbClr val="FF0000"/>
                </a:solidFill>
              </a:rPr>
              <a:t>den größten Lügner</a:t>
            </a:r>
            <a:r>
              <a:rPr lang="de-DE" baseline="-25000" dirty="0">
                <a:solidFill>
                  <a:srgbClr val="FF0000"/>
                </a:solidFill>
              </a:rPr>
              <a:t>NP</a:t>
            </a:r>
            <a:r>
              <a:rPr lang="de-DE" dirty="0"/>
              <a:t>].	</a:t>
            </a:r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(2)</a:t>
            </a:r>
            <a:r>
              <a:rPr lang="de-DE" i="1" dirty="0"/>
              <a:t>	</a:t>
            </a:r>
            <a:r>
              <a:rPr lang="en-US" dirty="0"/>
              <a:t>a.	</a:t>
            </a:r>
            <a:r>
              <a:rPr lang="de-DE" dirty="0"/>
              <a:t>Maria wollte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</a:t>
            </a: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aus ihrem Haus</a:t>
            </a:r>
            <a:r>
              <a:rPr lang="de-DE" baseline="-25000" dirty="0">
                <a:solidFill>
                  <a:srgbClr val="FF0000"/>
                </a:solidFill>
              </a:rPr>
              <a:t>PP</a:t>
            </a:r>
            <a:r>
              <a:rPr lang="de-DE" dirty="0"/>
              <a:t>].		</a:t>
            </a:r>
            <a:r>
              <a:rPr lang="de-DE" i="1" dirty="0"/>
              <a:t>PP</a:t>
            </a:r>
            <a:r>
              <a:rPr lang="de-DE" dirty="0"/>
              <a:t>	</a:t>
            </a:r>
          </a:p>
          <a:p>
            <a:pPr>
              <a:spcBef>
                <a:spcPts val="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	b.	</a:t>
            </a:r>
            <a:r>
              <a:rPr lang="de-DE" dirty="0"/>
              <a:t>Sie wähnten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 </a:t>
            </a:r>
            <a:r>
              <a:rPr lang="de-DE" dirty="0">
                <a:solidFill>
                  <a:srgbClr val="FF0000"/>
                </a:solidFill>
              </a:rPr>
              <a:t>in Amerika</a:t>
            </a:r>
            <a:r>
              <a:rPr lang="de-DE" baseline="-25000" dirty="0">
                <a:solidFill>
                  <a:srgbClr val="FF0000"/>
                </a:solidFill>
              </a:rPr>
              <a:t>PP</a:t>
            </a:r>
            <a:r>
              <a:rPr lang="de-DE" dirty="0"/>
              <a:t>].</a:t>
            </a:r>
            <a:endParaRPr lang="en-US" dirty="0"/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(3)</a:t>
            </a:r>
            <a:r>
              <a:rPr lang="de-DE" i="1" dirty="0"/>
              <a:t>	</a:t>
            </a:r>
            <a:r>
              <a:rPr lang="en-US" dirty="0"/>
              <a:t>a.	Hans </a:t>
            </a:r>
            <a:r>
              <a:rPr lang="de-DE" dirty="0"/>
              <a:t>sah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</a:t>
            </a:r>
            <a:r>
              <a:rPr lang="de-DE" dirty="0"/>
              <a:t> </a:t>
            </a:r>
            <a:r>
              <a:rPr lang="de-DE" dirty="0">
                <a:solidFill>
                  <a:srgbClr val="FF0000"/>
                </a:solidFill>
              </a:rPr>
              <a:t>ein Buch lesen</a:t>
            </a:r>
            <a:r>
              <a:rPr lang="de-DE" baseline="-25000" dirty="0">
                <a:solidFill>
                  <a:srgbClr val="FF0000"/>
                </a:solidFill>
              </a:rPr>
              <a:t>VP</a:t>
            </a:r>
            <a:r>
              <a:rPr lang="de-DE" dirty="0"/>
              <a:t>].			</a:t>
            </a:r>
            <a:r>
              <a:rPr lang="de-DE" i="1" dirty="0"/>
              <a:t>VP</a:t>
            </a:r>
            <a:r>
              <a:rPr lang="de-DE" dirty="0"/>
              <a:t> </a:t>
            </a:r>
          </a:p>
          <a:p>
            <a:pPr>
              <a:tabLst>
                <a:tab pos="573088" algn="l"/>
                <a:tab pos="1030288" algn="l"/>
                <a:tab pos="1090613" algn="l"/>
              </a:tabLst>
            </a:pPr>
            <a:r>
              <a:rPr lang="de-DE" dirty="0"/>
              <a:t>	</a:t>
            </a:r>
            <a:r>
              <a:rPr lang="en-US" dirty="0"/>
              <a:t>b.	</a:t>
            </a:r>
            <a:r>
              <a:rPr lang="de-DE" dirty="0"/>
              <a:t>Wir hörten [</a:t>
            </a:r>
            <a:r>
              <a:rPr lang="de-DE" baseline="-25000" dirty="0"/>
              <a:t>sc </a:t>
            </a:r>
            <a:r>
              <a:rPr lang="de-DE" dirty="0">
                <a:solidFill>
                  <a:srgbClr val="339966"/>
                </a:solidFill>
              </a:rPr>
              <a:t>ihn </a:t>
            </a:r>
            <a:r>
              <a:rPr lang="de-DE" dirty="0">
                <a:solidFill>
                  <a:srgbClr val="FF0000"/>
                </a:solidFill>
              </a:rPr>
              <a:t>lachen</a:t>
            </a:r>
            <a:r>
              <a:rPr lang="de-DE" baseline="-25000" dirty="0">
                <a:solidFill>
                  <a:srgbClr val="FF0000"/>
                </a:solidFill>
              </a:rPr>
              <a:t>VP</a:t>
            </a:r>
            <a:r>
              <a:rPr lang="de-DE" dirty="0"/>
              <a:t>].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(3) </a:t>
            </a:r>
            <a:r>
              <a:rPr lang="en-US" dirty="0" err="1"/>
              <a:t>nennt</a:t>
            </a:r>
            <a:r>
              <a:rPr lang="en-US" dirty="0"/>
              <a:t> man </a:t>
            </a:r>
            <a:r>
              <a:rPr lang="en-US" dirty="0" err="1"/>
              <a:t>AcI-Konstruktionen</a:t>
            </a:r>
            <a:r>
              <a:rPr lang="en-US" dirty="0"/>
              <a:t> </a:t>
            </a:r>
            <a:r>
              <a:rPr lang="en-US" sz="2000" dirty="0"/>
              <a:t>(</a:t>
            </a:r>
            <a:r>
              <a:rPr lang="en-US" sz="2000" i="1" dirty="0"/>
              <a:t>lat</a:t>
            </a:r>
            <a:r>
              <a:rPr lang="en-US" sz="2000" dirty="0"/>
              <a:t>. </a:t>
            </a:r>
            <a:r>
              <a:rPr lang="de-DE" sz="2000" i="1" dirty="0"/>
              <a:t>Accusativus cum Infinitivo)</a:t>
            </a:r>
            <a:endParaRPr lang="en-US" sz="2000" dirty="0"/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n-US" dirty="0"/>
              <a:t>(4)</a:t>
            </a:r>
            <a:r>
              <a:rPr lang="el-GR" dirty="0"/>
              <a:t>	a.	Η Μαρία θεωρεί </a:t>
            </a:r>
            <a:r>
              <a:rPr lang="de-DE" dirty="0"/>
              <a:t>[</a:t>
            </a:r>
            <a:r>
              <a:rPr lang="de-DE" baseline="-25000" dirty="0"/>
              <a:t>sc </a:t>
            </a:r>
            <a:r>
              <a:rPr lang="el-GR" dirty="0">
                <a:solidFill>
                  <a:srgbClr val="339966"/>
                </a:solidFill>
              </a:rPr>
              <a:t>τον</a:t>
            </a:r>
            <a:r>
              <a:rPr lang="el-GR" dirty="0"/>
              <a:t> </a:t>
            </a:r>
            <a:r>
              <a:rPr lang="el-GR" dirty="0">
                <a:solidFill>
                  <a:srgbClr val="339966"/>
                </a:solidFill>
              </a:rPr>
              <a:t>Πέτρο</a:t>
            </a:r>
            <a:r>
              <a:rPr lang="en-US" dirty="0"/>
              <a:t> </a:t>
            </a:r>
            <a:r>
              <a:rPr lang="el-GR" dirty="0">
                <a:solidFill>
                  <a:srgbClr val="FF0000"/>
                </a:solidFill>
              </a:rPr>
              <a:t>έξυπνο</a:t>
            </a:r>
            <a:r>
              <a:rPr lang="en-US" baseline="-25000" dirty="0">
                <a:solidFill>
                  <a:srgbClr val="FF0000"/>
                </a:solidFill>
              </a:rPr>
              <a:t>AP</a:t>
            </a:r>
            <a:r>
              <a:rPr lang="en-US" dirty="0"/>
              <a:t>].</a:t>
            </a:r>
            <a:r>
              <a:rPr lang="el-GR" dirty="0"/>
              <a:t>	</a:t>
            </a:r>
          </a:p>
          <a:p>
            <a:pPr>
              <a:spcBef>
                <a:spcPts val="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l-GR" dirty="0"/>
              <a:t>	b.	Η Μαρία θεωρεί </a:t>
            </a:r>
            <a:r>
              <a:rPr lang="de-DE" dirty="0"/>
              <a:t>[</a:t>
            </a:r>
            <a:r>
              <a:rPr lang="de-DE" baseline="-25000" dirty="0"/>
              <a:t>sc </a:t>
            </a:r>
            <a:r>
              <a:rPr lang="el-GR" dirty="0">
                <a:solidFill>
                  <a:srgbClr val="339966"/>
                </a:solidFill>
              </a:rPr>
              <a:t>τον Πέτρο</a:t>
            </a:r>
            <a:r>
              <a:rPr lang="el-GR" dirty="0"/>
              <a:t> </a:t>
            </a:r>
            <a:r>
              <a:rPr lang="el-GR" dirty="0">
                <a:solidFill>
                  <a:srgbClr val="FF0000"/>
                </a:solidFill>
              </a:rPr>
              <a:t>κλέφτη</a:t>
            </a:r>
            <a:r>
              <a:rPr lang="en-US" baseline="-25000" dirty="0">
                <a:solidFill>
                  <a:srgbClr val="FF0000"/>
                </a:solidFill>
              </a:rPr>
              <a:t>NP</a:t>
            </a:r>
            <a:r>
              <a:rPr lang="el-GR" dirty="0"/>
              <a:t>]</a:t>
            </a:r>
            <a:r>
              <a:rPr lang="en-US" dirty="0"/>
              <a:t>.</a:t>
            </a:r>
            <a:r>
              <a:rPr lang="el-GR" dirty="0"/>
              <a:t>	</a:t>
            </a:r>
          </a:p>
          <a:p>
            <a:pPr>
              <a:spcBef>
                <a:spcPts val="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el-GR" dirty="0"/>
              <a:t>	c.	Η Μαρία θέλει </a:t>
            </a:r>
            <a:r>
              <a:rPr lang="de-DE" dirty="0"/>
              <a:t>[</a:t>
            </a:r>
            <a:r>
              <a:rPr lang="de-DE" baseline="-25000" dirty="0"/>
              <a:t>sc </a:t>
            </a:r>
            <a:r>
              <a:rPr lang="el-GR" dirty="0">
                <a:solidFill>
                  <a:srgbClr val="339966"/>
                </a:solidFill>
              </a:rPr>
              <a:t>τον Πέτρο</a:t>
            </a:r>
            <a:r>
              <a:rPr lang="el-GR" dirty="0"/>
              <a:t> </a:t>
            </a:r>
            <a:r>
              <a:rPr lang="el-GR" dirty="0">
                <a:solidFill>
                  <a:srgbClr val="FF0000"/>
                </a:solidFill>
              </a:rPr>
              <a:t>έξω</a:t>
            </a:r>
            <a:r>
              <a:rPr lang="el-GR" dirty="0"/>
              <a:t> </a:t>
            </a:r>
            <a:r>
              <a:rPr lang="el-GR" dirty="0">
                <a:solidFill>
                  <a:srgbClr val="FF0000"/>
                </a:solidFill>
              </a:rPr>
              <a:t>απο το σπίτι της</a:t>
            </a:r>
            <a:r>
              <a:rPr lang="en-US" baseline="-25000" dirty="0">
                <a:solidFill>
                  <a:srgbClr val="FF0000"/>
                </a:solidFill>
              </a:rPr>
              <a:t>PP</a:t>
            </a:r>
            <a:r>
              <a:rPr lang="el-GR" dirty="0"/>
              <a:t>]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</a:tabLst>
            </a:pPr>
            <a:r>
              <a:rPr lang="de-DE" dirty="0">
                <a:sym typeface="WP IconicSymbolsA" panose="05010101010101010101" pitchFamily="2" charset="2"/>
              </a:rPr>
              <a:t> D</a:t>
            </a:r>
            <a:r>
              <a:rPr lang="de-DE" dirty="0"/>
              <a:t>ie Kopula ist </a:t>
            </a:r>
            <a:r>
              <a:rPr lang="de-DE" u="sng" dirty="0"/>
              <a:t>nicht</a:t>
            </a:r>
            <a:r>
              <a:rPr lang="de-DE" dirty="0"/>
              <a:t> das Satzprädikat, sondern </a:t>
            </a:r>
            <a:r>
              <a:rPr lang="de-DE" b="1" dirty="0"/>
              <a:t>semantisch leer</a:t>
            </a:r>
            <a:r>
              <a:rPr lang="de-DE" b="1" i="1" dirty="0"/>
              <a:t>.</a:t>
            </a:r>
          </a:p>
          <a:p>
            <a:pPr>
              <a:spcBef>
                <a:spcPts val="0"/>
              </a:spcBef>
              <a:tabLst>
                <a:tab pos="573088" algn="l"/>
                <a:tab pos="1030288" algn="l"/>
                <a:tab pos="1090613" algn="l"/>
              </a:tabLst>
            </a:pPr>
            <a:endParaRPr lang="de-DE" sz="2100" b="1" i="1" dirty="0"/>
          </a:p>
          <a:p>
            <a:pPr>
              <a:spcBef>
                <a:spcPts val="1200"/>
              </a:spcBef>
              <a:tabLst>
                <a:tab pos="573088" algn="l"/>
                <a:tab pos="1030288" algn="l"/>
                <a:tab pos="1090613" algn="l"/>
              </a:tabLst>
            </a:pPr>
            <a:endParaRPr lang="de-DE" sz="21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3866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5046</Words>
  <Application>Microsoft Office PowerPoint</Application>
  <PresentationFormat>On-screen Show (4:3)</PresentationFormat>
  <Paragraphs>568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ArborWin</vt:lpstr>
      <vt:lpstr>Arial</vt:lpstr>
      <vt:lpstr>Courier New</vt:lpstr>
      <vt:lpstr>WP MathA</vt:lpstr>
      <vt:lpstr>WP TypographicSymbols</vt:lpstr>
      <vt:lpstr>WP IconicSymbolsA</vt:lpstr>
      <vt:lpstr>Calibri</vt:lpstr>
      <vt:lpstr>Wingdings</vt:lpstr>
      <vt:lpstr>Larissa-Design</vt:lpstr>
      <vt:lpstr>DGY 15 Semantik</vt:lpstr>
      <vt:lpstr>Fahrplan</vt:lpstr>
      <vt:lpstr>Drei Arten der Kategorisierung</vt:lpstr>
      <vt:lpstr>I. Die Morphosyntaktischen Kategorien</vt:lpstr>
      <vt:lpstr>II. Die Grammatische Funktion</vt:lpstr>
      <vt:lpstr>II. Die Grammatische Funktion</vt:lpstr>
      <vt:lpstr>PowerPoint Presentation</vt:lpstr>
      <vt:lpstr>II. Grammatische Funktion: Attribute</vt:lpstr>
      <vt:lpstr>II. Grammatische Funktion: Attribute</vt:lpstr>
      <vt:lpstr>II. Grammatische Funktion: Adverbien</vt:lpstr>
      <vt:lpstr>III. Der Semantische Wert</vt:lpstr>
      <vt:lpstr>Was sind Prädikate?</vt:lpstr>
      <vt:lpstr>Was sind Prädikate? </vt:lpstr>
      <vt:lpstr>Prädikate</vt:lpstr>
      <vt:lpstr>Lexikalische Prädikate</vt:lpstr>
      <vt:lpstr>Lexikalische Prädikate</vt:lpstr>
      <vt:lpstr>Semantik und Kategorie: transitive Prädikate</vt:lpstr>
      <vt:lpstr>Semantik und Kategorie: Ditransitive Prädikate</vt:lpstr>
      <vt:lpstr>Komplexe Prädikate</vt:lpstr>
      <vt:lpstr>Komplexe Prädikate</vt:lpstr>
      <vt:lpstr>Komplexe Prädikate</vt:lpstr>
      <vt:lpstr>Prädikate</vt:lpstr>
      <vt:lpstr>Die Semantik von Prädikaten</vt:lpstr>
      <vt:lpstr>Die Semantik von Prädikaten</vt:lpstr>
      <vt:lpstr>Die Semantik von Prädikaten</vt:lpstr>
      <vt:lpstr>Die Semantik von Prädikaten</vt:lpstr>
      <vt:lpstr>Die Semantik von Prädikaten</vt:lpstr>
      <vt:lpstr>Die Semantik von Prädikaten</vt:lpstr>
      <vt:lpstr>Die Semantik von Prädikaten</vt:lpstr>
      <vt:lpstr>Das Satzprädikat</vt:lpstr>
      <vt:lpstr>Das Satzprädikat</vt:lpstr>
      <vt:lpstr>Kopula  Prädikat</vt:lpstr>
      <vt:lpstr>Kopula  Prädikat</vt:lpstr>
      <vt:lpstr>Kopula  Prädikat</vt:lpstr>
      <vt:lpstr>Kopula  Prädikat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Winfried Lechner</dc:creator>
  <cp:lastModifiedBy>Winfried Lechner</cp:lastModifiedBy>
  <cp:revision>2366</cp:revision>
  <cp:lastPrinted>2021-04-14T13:15:25Z</cp:lastPrinted>
  <dcterms:created xsi:type="dcterms:W3CDTF">2019-06-22T15:52:53Z</dcterms:created>
  <dcterms:modified xsi:type="dcterms:W3CDTF">2026-05-04T09:10:45Z</dcterms:modified>
</cp:coreProperties>
</file>