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48" r:id="rId1"/>
  </p:sldMasterIdLst>
  <p:notesMasterIdLst>
    <p:notesMasterId r:id="rId83"/>
  </p:notesMasterIdLst>
  <p:handoutMasterIdLst>
    <p:handoutMasterId r:id="rId84"/>
  </p:handoutMasterIdLst>
  <p:sldIdLst>
    <p:sldId id="487" r:id="rId2"/>
    <p:sldId id="626" r:id="rId3"/>
    <p:sldId id="568" r:id="rId4"/>
    <p:sldId id="569" r:id="rId5"/>
    <p:sldId id="566" r:id="rId6"/>
    <p:sldId id="517" r:id="rId7"/>
    <p:sldId id="663" r:id="rId8"/>
    <p:sldId id="572" r:id="rId9"/>
    <p:sldId id="571" r:id="rId10"/>
    <p:sldId id="589" r:id="rId11"/>
    <p:sldId id="518" r:id="rId12"/>
    <p:sldId id="688" r:id="rId13"/>
    <p:sldId id="604" r:id="rId14"/>
    <p:sldId id="590" r:id="rId15"/>
    <p:sldId id="591" r:id="rId16"/>
    <p:sldId id="697" r:id="rId17"/>
    <p:sldId id="696" r:id="rId18"/>
    <p:sldId id="664" r:id="rId19"/>
    <p:sldId id="588" r:id="rId20"/>
    <p:sldId id="519" r:id="rId21"/>
    <p:sldId id="689" r:id="rId22"/>
    <p:sldId id="574" r:id="rId23"/>
    <p:sldId id="573" r:id="rId24"/>
    <p:sldId id="690" r:id="rId25"/>
    <p:sldId id="691" r:id="rId26"/>
    <p:sldId id="692" r:id="rId27"/>
    <p:sldId id="693" r:id="rId28"/>
    <p:sldId id="665" r:id="rId29"/>
    <p:sldId id="584" r:id="rId30"/>
    <p:sldId id="586" r:id="rId31"/>
    <p:sldId id="694" r:id="rId32"/>
    <p:sldId id="653" r:id="rId33"/>
    <p:sldId id="596" r:id="rId34"/>
    <p:sldId id="682" r:id="rId35"/>
    <p:sldId id="657" r:id="rId36"/>
    <p:sldId id="623" r:id="rId37"/>
    <p:sldId id="577" r:id="rId38"/>
    <p:sldId id="521" r:id="rId39"/>
    <p:sldId id="598" r:id="rId40"/>
    <p:sldId id="599" r:id="rId41"/>
    <p:sldId id="597" r:id="rId42"/>
    <p:sldId id="600" r:id="rId43"/>
    <p:sldId id="522" r:id="rId44"/>
    <p:sldId id="603" r:id="rId45"/>
    <p:sldId id="678" r:id="rId46"/>
    <p:sldId id="662" r:id="rId47"/>
    <p:sldId id="679" r:id="rId48"/>
    <p:sldId id="680" r:id="rId49"/>
    <p:sldId id="659" r:id="rId50"/>
    <p:sldId id="655" r:id="rId51"/>
    <p:sldId id="523" r:id="rId52"/>
    <p:sldId id="656" r:id="rId53"/>
    <p:sldId id="677" r:id="rId54"/>
    <p:sldId id="637" r:id="rId55"/>
    <p:sldId id="536" r:id="rId56"/>
    <p:sldId id="636" r:id="rId57"/>
    <p:sldId id="537" r:id="rId58"/>
    <p:sldId id="638" r:id="rId59"/>
    <p:sldId id="538" r:id="rId60"/>
    <p:sldId id="649" r:id="rId61"/>
    <p:sldId id="539" r:id="rId62"/>
    <p:sldId id="531" r:id="rId63"/>
    <p:sldId id="634" r:id="rId64"/>
    <p:sldId id="698" r:id="rId65"/>
    <p:sldId id="632" r:id="rId66"/>
    <p:sldId id="648" r:id="rId67"/>
    <p:sldId id="532" r:id="rId68"/>
    <p:sldId id="675" r:id="rId69"/>
    <p:sldId id="540" r:id="rId70"/>
    <p:sldId id="687" r:id="rId71"/>
    <p:sldId id="520" r:id="rId72"/>
    <p:sldId id="647" r:id="rId73"/>
    <p:sldId id="606" r:id="rId74"/>
    <p:sldId id="526" r:id="rId75"/>
    <p:sldId id="645" r:id="rId76"/>
    <p:sldId id="646" r:id="rId77"/>
    <p:sldId id="676" r:id="rId78"/>
    <p:sldId id="686" r:id="rId79"/>
    <p:sldId id="658" r:id="rId80"/>
    <p:sldId id="684" r:id="rId81"/>
    <p:sldId id="685" r:id="rId82"/>
  </p:sldIdLst>
  <p:sldSz cx="9144000" cy="6858000" type="screen4x3"/>
  <p:notesSz cx="9928225" cy="6797675"/>
  <p:embeddedFontLst>
    <p:embeddedFont>
      <p:font typeface="ArborWin" panose="00000400000000000000" pitchFamily="2" charset="0"/>
      <p:regular r:id="rId85"/>
    </p:embeddedFont>
    <p:embeddedFont>
      <p:font typeface="Segoe UI Symbol" panose="020B0502040204020203" pitchFamily="34" charset="0"/>
      <p:regular r:id="rId86"/>
    </p:embeddedFont>
    <p:embeddedFont>
      <p:font typeface="WP IconicSymbolsA" panose="05010101010101010101" pitchFamily="2" charset="2"/>
      <p:regular r:id="rId87"/>
    </p:embeddedFont>
    <p:embeddedFont>
      <p:font typeface="WP MathA" panose="05010101010101010101" pitchFamily="2" charset="2"/>
      <p:regular r:id="rId88"/>
    </p:embeddedFont>
    <p:embeddedFont>
      <p:font typeface="WP TypographicSymbols" panose="00000400000000000000" pitchFamily="2" charset="0"/>
      <p:regular r:id="rId89"/>
    </p:embeddedFont>
  </p:embeddedFont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50"/>
    <a:srgbClr val="D2A30E"/>
    <a:srgbClr val="D9D9D9"/>
    <a:srgbClr val="DAA600"/>
    <a:srgbClr val="E6E6E6"/>
    <a:srgbClr val="68AA56"/>
    <a:srgbClr val="C4BD97"/>
    <a:srgbClr val="B344BC"/>
    <a:srgbClr val="000000"/>
    <a:srgbClr val="8C35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94411" autoAdjust="0"/>
  </p:normalViewPr>
  <p:slideViewPr>
    <p:cSldViewPr>
      <p:cViewPr varScale="1">
        <p:scale>
          <a:sx n="86" d="100"/>
          <a:sy n="86" d="100"/>
        </p:scale>
        <p:origin x="1047" y="51"/>
      </p:cViewPr>
      <p:guideLst>
        <p:guide orient="horz" pos="2160"/>
        <p:guide pos="2880"/>
      </p:guideLst>
    </p:cSldViewPr>
  </p:slideViewPr>
  <p:outlineViewPr>
    <p:cViewPr>
      <p:scale>
        <a:sx n="33" d="100"/>
        <a:sy n="33" d="100"/>
      </p:scale>
      <p:origin x="0" y="-9304"/>
    </p:cViewPr>
  </p:outlineViewPr>
  <p:notesTextViewPr>
    <p:cViewPr>
      <p:scale>
        <a:sx n="3" d="2"/>
        <a:sy n="3" d="2"/>
      </p:scale>
      <p:origin x="0" y="0"/>
    </p:cViewPr>
  </p:notesTextViewPr>
  <p:sorterViewPr>
    <p:cViewPr>
      <p:scale>
        <a:sx n="109" d="100"/>
        <a:sy n="109" d="100"/>
      </p:scale>
      <p:origin x="0" y="-2239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handoutMaster" Target="handoutMasters/handoutMaster1.xml"/><Relationship Id="rId89" Type="http://schemas.openxmlformats.org/officeDocument/2006/relationships/font" Target="fonts/font5.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font" Target="fonts/font1.fntdata"/><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88" Type="http://schemas.openxmlformats.org/officeDocument/2006/relationships/font" Target="fonts/font4.fntdata"/><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3.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081AC3-3BDB-448E-9F7D-A03436CDCDF0}" type="doc">
      <dgm:prSet loTypeId="urn:microsoft.com/office/officeart/2005/8/layout/venn1" loCatId="relationship" qsTypeId="urn:microsoft.com/office/officeart/2005/8/quickstyle/simple3" qsCatId="simple" csTypeId="urn:microsoft.com/office/officeart/2005/8/colors/accent1_3" csCatId="accent1" phldr="1"/>
      <dgm:spPr/>
    </dgm:pt>
    <dgm:pt modelId="{173DEB15-DC7F-4ABF-AA0D-C9E9D570ED8A}">
      <dgm:prSet phldrT="[Text]" custT="1"/>
      <dgm:spPr>
        <a:solidFill>
          <a:schemeClr val="accent3">
            <a:lumMod val="40000"/>
            <a:lumOff val="60000"/>
          </a:schemeClr>
        </a:solidFill>
        <a:ln>
          <a:solidFill>
            <a:schemeClr val="tx1"/>
          </a:solidFill>
        </a:ln>
      </dgm:spPr>
      <dgm:t>
        <a:bodyPr/>
        <a:lstStyle/>
        <a:p>
          <a:pPr algn="r"/>
          <a:r>
            <a:rPr lang="en-US" sz="2400"/>
            <a:t> </a:t>
          </a:r>
        </a:p>
        <a:p>
          <a:pPr algn="r"/>
          <a:r>
            <a:rPr lang="en-US" sz="2400"/>
            <a:t> </a:t>
          </a:r>
          <a:r>
            <a:rPr lang="en-US" sz="2400" b="1"/>
            <a:t>Hund</a:t>
          </a:r>
        </a:p>
        <a:p>
          <a:pPr algn="l"/>
          <a:r>
            <a:rPr lang="en-US" sz="2400" i="1"/>
            <a:t>Vogel</a:t>
          </a:r>
        </a:p>
      </dgm:t>
    </dgm:pt>
    <dgm:pt modelId="{3D81EE8D-9C94-4B66-A93B-D2F98542BAC3}" type="parTrans" cxnId="{AC6E874A-E024-4172-9A38-236AD9112C45}">
      <dgm:prSet/>
      <dgm:spPr/>
      <dgm:t>
        <a:bodyPr/>
        <a:lstStyle/>
        <a:p>
          <a:endParaRPr lang="en-US"/>
        </a:p>
      </dgm:t>
    </dgm:pt>
    <dgm:pt modelId="{FEAD8D9F-9D5A-4A3A-A2F1-CE148E20F792}" type="sibTrans" cxnId="{AC6E874A-E024-4172-9A38-236AD9112C45}">
      <dgm:prSet/>
      <dgm:spPr/>
      <dgm:t>
        <a:bodyPr/>
        <a:lstStyle/>
        <a:p>
          <a:endParaRPr lang="en-US"/>
        </a:p>
      </dgm:t>
    </dgm:pt>
    <dgm:pt modelId="{B8F2FCC7-7C5B-43C9-9291-9506299CF703}">
      <dgm:prSet phldrT="[Text]" custT="1"/>
      <dgm:spPr>
        <a:solidFill>
          <a:srgbClr val="FF0000">
            <a:alpha val="26000"/>
          </a:srgbClr>
        </a:solidFill>
        <a:ln>
          <a:solidFill>
            <a:schemeClr val="tx1"/>
          </a:solidFill>
        </a:ln>
      </dgm:spPr>
      <dgm:t>
        <a:bodyPr/>
        <a:lstStyle/>
        <a:p>
          <a:pPr algn="r"/>
          <a:r>
            <a:rPr lang="en-US" sz="2400"/>
            <a:t> </a:t>
          </a:r>
          <a:r>
            <a:rPr lang="en-US" sz="2400" i="1"/>
            <a:t>Katze</a:t>
          </a:r>
        </a:p>
        <a:p>
          <a:pPr algn="r"/>
          <a:endParaRPr lang="en-US" sz="2400"/>
        </a:p>
        <a:p>
          <a:pPr algn="r"/>
          <a:r>
            <a:rPr lang="en-US" sz="2400" i="1"/>
            <a:t>Pangolin</a:t>
          </a:r>
          <a:r>
            <a:rPr lang="en-US" sz="2400"/>
            <a:t> </a:t>
          </a:r>
        </a:p>
      </dgm:t>
    </dgm:pt>
    <dgm:pt modelId="{F36EBCC9-D3C1-41D5-9886-7408BFC11EEA}" type="parTrans" cxnId="{FD76A850-F2B8-4C19-8591-E3F8DBB4B814}">
      <dgm:prSet/>
      <dgm:spPr/>
      <dgm:t>
        <a:bodyPr/>
        <a:lstStyle/>
        <a:p>
          <a:endParaRPr lang="en-US"/>
        </a:p>
      </dgm:t>
    </dgm:pt>
    <dgm:pt modelId="{644A95FE-D974-4B19-8A87-5559670FAD21}" type="sibTrans" cxnId="{FD76A850-F2B8-4C19-8591-E3F8DBB4B814}">
      <dgm:prSet/>
      <dgm:spPr/>
      <dgm:t>
        <a:bodyPr/>
        <a:lstStyle/>
        <a:p>
          <a:endParaRPr lang="en-US"/>
        </a:p>
      </dgm:t>
    </dgm:pt>
    <dgm:pt modelId="{911C1E4A-B207-45EF-A94B-3C6BB41E574E}" type="pres">
      <dgm:prSet presAssocID="{90081AC3-3BDB-448E-9F7D-A03436CDCDF0}" presName="compositeShape" presStyleCnt="0">
        <dgm:presLayoutVars>
          <dgm:chMax val="7"/>
          <dgm:dir/>
          <dgm:resizeHandles val="exact"/>
        </dgm:presLayoutVars>
      </dgm:prSet>
      <dgm:spPr/>
    </dgm:pt>
    <dgm:pt modelId="{79A25EBD-760A-4585-BE93-FDBADE40E41C}" type="pres">
      <dgm:prSet presAssocID="{173DEB15-DC7F-4ABF-AA0D-C9E9D570ED8A}" presName="circ1" presStyleLbl="vennNode1" presStyleIdx="0" presStyleCnt="2" custScaleX="119510" custScaleY="79495" custLinFactNeighborX="17171" custLinFactNeighborY="-6828"/>
      <dgm:spPr/>
    </dgm:pt>
    <dgm:pt modelId="{1F6913A6-1487-4F82-A52C-B32810180CEB}" type="pres">
      <dgm:prSet presAssocID="{173DEB15-DC7F-4ABF-AA0D-C9E9D570ED8A}" presName="circ1Tx" presStyleLbl="revTx" presStyleIdx="0" presStyleCnt="0">
        <dgm:presLayoutVars>
          <dgm:chMax val="0"/>
          <dgm:chPref val="0"/>
          <dgm:bulletEnabled val="1"/>
        </dgm:presLayoutVars>
      </dgm:prSet>
      <dgm:spPr/>
    </dgm:pt>
    <dgm:pt modelId="{AE94C880-3EBB-4A65-BB59-E5C222CAB175}" type="pres">
      <dgm:prSet presAssocID="{B8F2FCC7-7C5B-43C9-9291-9506299CF703}" presName="circ2" presStyleLbl="vennNode1" presStyleIdx="1" presStyleCnt="2" custScaleX="128380" custScaleY="82645" custLinFactNeighborX="2743" custLinFactNeighborY="-6773"/>
      <dgm:spPr/>
    </dgm:pt>
    <dgm:pt modelId="{41B7BE16-CBC3-4B03-85C1-C0013A910494}" type="pres">
      <dgm:prSet presAssocID="{B8F2FCC7-7C5B-43C9-9291-9506299CF703}" presName="circ2Tx" presStyleLbl="revTx" presStyleIdx="0" presStyleCnt="0">
        <dgm:presLayoutVars>
          <dgm:chMax val="0"/>
          <dgm:chPref val="0"/>
          <dgm:bulletEnabled val="1"/>
        </dgm:presLayoutVars>
      </dgm:prSet>
      <dgm:spPr/>
    </dgm:pt>
  </dgm:ptLst>
  <dgm:cxnLst>
    <dgm:cxn modelId="{97863E46-EC7C-4E3F-83E0-2A730AE571A3}" type="presOf" srcId="{B8F2FCC7-7C5B-43C9-9291-9506299CF703}" destId="{41B7BE16-CBC3-4B03-85C1-C0013A910494}" srcOrd="1" destOrd="0" presId="urn:microsoft.com/office/officeart/2005/8/layout/venn1"/>
    <dgm:cxn modelId="{AC6E874A-E024-4172-9A38-236AD9112C45}" srcId="{90081AC3-3BDB-448E-9F7D-A03436CDCDF0}" destId="{173DEB15-DC7F-4ABF-AA0D-C9E9D570ED8A}" srcOrd="0" destOrd="0" parTransId="{3D81EE8D-9C94-4B66-A93B-D2F98542BAC3}" sibTransId="{FEAD8D9F-9D5A-4A3A-A2F1-CE148E20F792}"/>
    <dgm:cxn modelId="{89765C4F-B4C4-461D-AC28-FFA58D11D9F0}" type="presOf" srcId="{173DEB15-DC7F-4ABF-AA0D-C9E9D570ED8A}" destId="{1F6913A6-1487-4F82-A52C-B32810180CEB}" srcOrd="1" destOrd="0" presId="urn:microsoft.com/office/officeart/2005/8/layout/venn1"/>
    <dgm:cxn modelId="{FD76A850-F2B8-4C19-8591-E3F8DBB4B814}" srcId="{90081AC3-3BDB-448E-9F7D-A03436CDCDF0}" destId="{B8F2FCC7-7C5B-43C9-9291-9506299CF703}" srcOrd="1" destOrd="0" parTransId="{F36EBCC9-D3C1-41D5-9886-7408BFC11EEA}" sibTransId="{644A95FE-D974-4B19-8A87-5559670FAD21}"/>
    <dgm:cxn modelId="{C4EBEA51-1A5C-4721-BB78-152494C17E92}" type="presOf" srcId="{173DEB15-DC7F-4ABF-AA0D-C9E9D570ED8A}" destId="{79A25EBD-760A-4585-BE93-FDBADE40E41C}" srcOrd="0" destOrd="0" presId="urn:microsoft.com/office/officeart/2005/8/layout/venn1"/>
    <dgm:cxn modelId="{3123735A-379F-4480-A035-B1B04AE48D72}" type="presOf" srcId="{90081AC3-3BDB-448E-9F7D-A03436CDCDF0}" destId="{911C1E4A-B207-45EF-A94B-3C6BB41E574E}" srcOrd="0" destOrd="0" presId="urn:microsoft.com/office/officeart/2005/8/layout/venn1"/>
    <dgm:cxn modelId="{CB71C4A9-4D6E-4046-BAB1-1C9B41CFD9D1}" type="presOf" srcId="{B8F2FCC7-7C5B-43C9-9291-9506299CF703}" destId="{AE94C880-3EBB-4A65-BB59-E5C222CAB175}" srcOrd="0" destOrd="0" presId="urn:microsoft.com/office/officeart/2005/8/layout/venn1"/>
    <dgm:cxn modelId="{CC72673C-7BF7-45B4-860B-3E07FD566658}" type="presParOf" srcId="{911C1E4A-B207-45EF-A94B-3C6BB41E574E}" destId="{79A25EBD-760A-4585-BE93-FDBADE40E41C}" srcOrd="0" destOrd="0" presId="urn:microsoft.com/office/officeart/2005/8/layout/venn1"/>
    <dgm:cxn modelId="{3573CF8E-5BA1-4528-9652-DF1F130AFF49}" type="presParOf" srcId="{911C1E4A-B207-45EF-A94B-3C6BB41E574E}" destId="{1F6913A6-1487-4F82-A52C-B32810180CEB}" srcOrd="1" destOrd="0" presId="urn:microsoft.com/office/officeart/2005/8/layout/venn1"/>
    <dgm:cxn modelId="{904FC362-80EA-4467-A93D-7FFF52514AFF}" type="presParOf" srcId="{911C1E4A-B207-45EF-A94B-3C6BB41E574E}" destId="{AE94C880-3EBB-4A65-BB59-E5C222CAB175}" srcOrd="2" destOrd="0" presId="urn:microsoft.com/office/officeart/2005/8/layout/venn1"/>
    <dgm:cxn modelId="{FFAEC8A3-AE83-4666-9713-B3B73370BB88}" type="presParOf" srcId="{911C1E4A-B207-45EF-A94B-3C6BB41E574E}" destId="{41B7BE16-CBC3-4B03-85C1-C0013A910494}" srcOrd="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0081AC3-3BDB-448E-9F7D-A03436CDCDF0}" type="doc">
      <dgm:prSet loTypeId="urn:microsoft.com/office/officeart/2005/8/layout/venn1" loCatId="relationship" qsTypeId="urn:microsoft.com/office/officeart/2005/8/quickstyle/simple3" qsCatId="simple" csTypeId="urn:microsoft.com/office/officeart/2005/8/colors/accent1_3" csCatId="accent1" phldr="1"/>
      <dgm:spPr/>
    </dgm:pt>
    <dgm:pt modelId="{11663261-94DA-47BC-A7F0-0D974CB93F0B}">
      <dgm:prSet phldrT="[Text]" custT="1"/>
      <dgm:spPr>
        <a:solidFill>
          <a:schemeClr val="accent3">
            <a:lumMod val="40000"/>
            <a:lumOff val="60000"/>
          </a:schemeClr>
        </a:solidFill>
        <a:ln>
          <a:solidFill>
            <a:schemeClr val="tx1"/>
          </a:solidFill>
        </a:ln>
      </dgm:spPr>
      <dgm:t>
        <a:bodyPr/>
        <a:lstStyle/>
        <a:p>
          <a:pPr algn="l"/>
          <a:endParaRPr lang="en-US" sz="2000">
            <a:sym typeface="WP IconicSymbolsA" panose="05010101010101010101" pitchFamily="2" charset="2"/>
          </a:endParaRPr>
        </a:p>
        <a:p>
          <a:pPr algn="l"/>
          <a:r>
            <a:rPr lang="en-US" sz="3000"/>
            <a:t>A </a:t>
          </a:r>
          <a:r>
            <a:rPr lang="en-US" sz="2100"/>
            <a:t>    </a:t>
          </a:r>
          <a:r>
            <a:rPr lang="en-US" sz="2100">
              <a:sym typeface="WP IconicSymbolsA" panose="05010101010101010101" pitchFamily="2" charset="2"/>
            </a:rPr>
            <a:t> </a:t>
          </a:r>
          <a:endParaRPr lang="en-US" sz="2000"/>
        </a:p>
      </dgm:t>
    </dgm:pt>
    <dgm:pt modelId="{A307A2D2-4CD9-4BBA-926B-A8851858EE64}" type="parTrans" cxnId="{7B88FE6D-8915-43EE-A871-F107FD49C920}">
      <dgm:prSet/>
      <dgm:spPr/>
      <dgm:t>
        <a:bodyPr/>
        <a:lstStyle/>
        <a:p>
          <a:endParaRPr lang="en-US"/>
        </a:p>
      </dgm:t>
    </dgm:pt>
    <dgm:pt modelId="{C902AA3D-8A9D-4C28-AEBC-D5E1B042A813}" type="sibTrans" cxnId="{7B88FE6D-8915-43EE-A871-F107FD49C920}">
      <dgm:prSet/>
      <dgm:spPr/>
      <dgm:t>
        <a:bodyPr/>
        <a:lstStyle/>
        <a:p>
          <a:endParaRPr lang="en-US"/>
        </a:p>
      </dgm:t>
    </dgm:pt>
    <dgm:pt modelId="{B8F2FCC7-7C5B-43C9-9291-9506299CF703}">
      <dgm:prSet phldrT="[Text]" custT="1"/>
      <dgm:spPr>
        <a:solidFill>
          <a:srgbClr val="C00000">
            <a:alpha val="16000"/>
          </a:srgbClr>
        </a:solidFill>
        <a:ln>
          <a:solidFill>
            <a:schemeClr val="tx1"/>
          </a:solidFill>
        </a:ln>
      </dgm:spPr>
      <dgm:t>
        <a:bodyPr anchor="b"/>
        <a:lstStyle/>
        <a:p>
          <a:pPr algn="l"/>
          <a:r>
            <a:rPr lang="en-US" sz="3000"/>
            <a:t> B </a:t>
          </a:r>
        </a:p>
      </dgm:t>
    </dgm:pt>
    <dgm:pt modelId="{644A95FE-D974-4B19-8A87-5559670FAD21}" type="sibTrans" cxnId="{FD76A850-F2B8-4C19-8591-E3F8DBB4B814}">
      <dgm:prSet/>
      <dgm:spPr/>
      <dgm:t>
        <a:bodyPr/>
        <a:lstStyle/>
        <a:p>
          <a:endParaRPr lang="en-US"/>
        </a:p>
      </dgm:t>
    </dgm:pt>
    <dgm:pt modelId="{F36EBCC9-D3C1-41D5-9886-7408BFC11EEA}" type="parTrans" cxnId="{FD76A850-F2B8-4C19-8591-E3F8DBB4B814}">
      <dgm:prSet/>
      <dgm:spPr/>
      <dgm:t>
        <a:bodyPr/>
        <a:lstStyle/>
        <a:p>
          <a:endParaRPr lang="en-US"/>
        </a:p>
      </dgm:t>
    </dgm:pt>
    <dgm:pt modelId="{911C1E4A-B207-45EF-A94B-3C6BB41E574E}" type="pres">
      <dgm:prSet presAssocID="{90081AC3-3BDB-448E-9F7D-A03436CDCDF0}" presName="compositeShape" presStyleCnt="0">
        <dgm:presLayoutVars>
          <dgm:chMax val="7"/>
          <dgm:dir/>
          <dgm:resizeHandles val="exact"/>
        </dgm:presLayoutVars>
      </dgm:prSet>
      <dgm:spPr/>
    </dgm:pt>
    <dgm:pt modelId="{7EE2E94E-C145-40D9-963A-5677B2242E4A}" type="pres">
      <dgm:prSet presAssocID="{B8F2FCC7-7C5B-43C9-9291-9506299CF703}" presName="circ1" presStyleLbl="vennNode1" presStyleIdx="0" presStyleCnt="2" custScaleX="121000" custScaleY="82645" custLinFactNeighborX="37" custLinFactNeighborY="-7165"/>
      <dgm:spPr/>
    </dgm:pt>
    <dgm:pt modelId="{D61499A7-0AAF-4763-B17E-ED9E0DB2411B}" type="pres">
      <dgm:prSet presAssocID="{B8F2FCC7-7C5B-43C9-9291-9506299CF703}" presName="circ1Tx" presStyleLbl="revTx" presStyleIdx="0" presStyleCnt="0">
        <dgm:presLayoutVars>
          <dgm:chMax val="0"/>
          <dgm:chPref val="0"/>
          <dgm:bulletEnabled val="1"/>
        </dgm:presLayoutVars>
      </dgm:prSet>
      <dgm:spPr/>
    </dgm:pt>
    <dgm:pt modelId="{302C7724-D77C-40AF-A90D-A1DEB86E363B}" type="pres">
      <dgm:prSet presAssocID="{11663261-94DA-47BC-A7F0-0D974CB93F0B}" presName="circ2" presStyleLbl="vennNode1" presStyleIdx="1" presStyleCnt="2" custScaleX="62093" custScaleY="68302" custLinFactNeighborX="-52811" custLinFactNeighborY="-8455"/>
      <dgm:spPr/>
    </dgm:pt>
    <dgm:pt modelId="{4954406C-6DB6-499E-B041-B65F4EAEEF07}" type="pres">
      <dgm:prSet presAssocID="{11663261-94DA-47BC-A7F0-0D974CB93F0B}" presName="circ2Tx" presStyleLbl="revTx" presStyleIdx="0" presStyleCnt="0">
        <dgm:presLayoutVars>
          <dgm:chMax val="0"/>
          <dgm:chPref val="0"/>
          <dgm:bulletEnabled val="1"/>
        </dgm:presLayoutVars>
      </dgm:prSet>
      <dgm:spPr/>
    </dgm:pt>
  </dgm:ptLst>
  <dgm:cxnLst>
    <dgm:cxn modelId="{7B88FE6D-8915-43EE-A871-F107FD49C920}" srcId="{90081AC3-3BDB-448E-9F7D-A03436CDCDF0}" destId="{11663261-94DA-47BC-A7F0-0D974CB93F0B}" srcOrd="1" destOrd="0" parTransId="{A307A2D2-4CD9-4BBA-926B-A8851858EE64}" sibTransId="{C902AA3D-8A9D-4C28-AEBC-D5E1B042A813}"/>
    <dgm:cxn modelId="{FD76A850-F2B8-4C19-8591-E3F8DBB4B814}" srcId="{90081AC3-3BDB-448E-9F7D-A03436CDCDF0}" destId="{B8F2FCC7-7C5B-43C9-9291-9506299CF703}" srcOrd="0" destOrd="0" parTransId="{F36EBCC9-D3C1-41D5-9886-7408BFC11EEA}" sibTransId="{644A95FE-D974-4B19-8A87-5559670FAD21}"/>
    <dgm:cxn modelId="{3123735A-379F-4480-A035-B1B04AE48D72}" type="presOf" srcId="{90081AC3-3BDB-448E-9F7D-A03436CDCDF0}" destId="{911C1E4A-B207-45EF-A94B-3C6BB41E574E}" srcOrd="0" destOrd="0" presId="urn:microsoft.com/office/officeart/2005/8/layout/venn1"/>
    <dgm:cxn modelId="{0CCD7E87-F4D0-4A36-8F0A-9682A4B7491A}" type="presOf" srcId="{11663261-94DA-47BC-A7F0-0D974CB93F0B}" destId="{302C7724-D77C-40AF-A90D-A1DEB86E363B}" srcOrd="0" destOrd="0" presId="urn:microsoft.com/office/officeart/2005/8/layout/venn1"/>
    <dgm:cxn modelId="{E75313A0-F66F-45B5-94AD-8CE03AAD40A2}" type="presOf" srcId="{11663261-94DA-47BC-A7F0-0D974CB93F0B}" destId="{4954406C-6DB6-499E-B041-B65F4EAEEF07}" srcOrd="1" destOrd="0" presId="urn:microsoft.com/office/officeart/2005/8/layout/venn1"/>
    <dgm:cxn modelId="{881E34AD-6FCE-4B4C-959F-E6CE08409A07}" type="presOf" srcId="{B8F2FCC7-7C5B-43C9-9291-9506299CF703}" destId="{7EE2E94E-C145-40D9-963A-5677B2242E4A}" srcOrd="0" destOrd="0" presId="urn:microsoft.com/office/officeart/2005/8/layout/venn1"/>
    <dgm:cxn modelId="{1CBFE9FD-869D-421B-9299-8F3B4766242B}" type="presOf" srcId="{B8F2FCC7-7C5B-43C9-9291-9506299CF703}" destId="{D61499A7-0AAF-4763-B17E-ED9E0DB2411B}" srcOrd="1" destOrd="0" presId="urn:microsoft.com/office/officeart/2005/8/layout/venn1"/>
    <dgm:cxn modelId="{FE4564E4-A273-49BD-89CF-844B49ED719F}" type="presParOf" srcId="{911C1E4A-B207-45EF-A94B-3C6BB41E574E}" destId="{7EE2E94E-C145-40D9-963A-5677B2242E4A}" srcOrd="0" destOrd="0" presId="urn:microsoft.com/office/officeart/2005/8/layout/venn1"/>
    <dgm:cxn modelId="{04D4718C-17FC-4C24-93A7-D999BDC971A1}" type="presParOf" srcId="{911C1E4A-B207-45EF-A94B-3C6BB41E574E}" destId="{D61499A7-0AAF-4763-B17E-ED9E0DB2411B}" srcOrd="1" destOrd="0" presId="urn:microsoft.com/office/officeart/2005/8/layout/venn1"/>
    <dgm:cxn modelId="{3866ACC2-4A2E-435A-B53C-DDE589938EAA}" type="presParOf" srcId="{911C1E4A-B207-45EF-A94B-3C6BB41E574E}" destId="{302C7724-D77C-40AF-A90D-A1DEB86E363B}" srcOrd="2" destOrd="0" presId="urn:microsoft.com/office/officeart/2005/8/layout/venn1"/>
    <dgm:cxn modelId="{2B2A203E-DDBD-47A8-8008-2FB7FDCD4F01}" type="presParOf" srcId="{911C1E4A-B207-45EF-A94B-3C6BB41E574E}" destId="{4954406C-6DB6-499E-B041-B65F4EAEEF07}" srcOrd="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0081AC3-3BDB-448E-9F7D-A03436CDCDF0}" type="doc">
      <dgm:prSet loTypeId="urn:microsoft.com/office/officeart/2005/8/layout/venn1" loCatId="relationship" qsTypeId="urn:microsoft.com/office/officeart/2005/8/quickstyle/simple3" qsCatId="simple" csTypeId="urn:microsoft.com/office/officeart/2005/8/colors/accent1_3" csCatId="accent1" phldr="1"/>
      <dgm:spPr/>
    </dgm:pt>
    <dgm:pt modelId="{11663261-94DA-47BC-A7F0-0D974CB93F0B}">
      <dgm:prSet phldrT="[Text]" custT="1"/>
      <dgm:spPr>
        <a:solidFill>
          <a:schemeClr val="accent3">
            <a:lumMod val="40000"/>
            <a:lumOff val="60000"/>
          </a:schemeClr>
        </a:solidFill>
        <a:ln>
          <a:solidFill>
            <a:schemeClr val="tx1"/>
          </a:solidFill>
        </a:ln>
      </dgm:spPr>
      <dgm:t>
        <a:bodyPr/>
        <a:lstStyle/>
        <a:p>
          <a:pPr algn="l"/>
          <a:endParaRPr lang="en-US" sz="2000">
            <a:sym typeface="WP IconicSymbolsA" panose="05010101010101010101" pitchFamily="2" charset="2"/>
          </a:endParaRPr>
        </a:p>
        <a:p>
          <a:pPr algn="l"/>
          <a:r>
            <a:rPr lang="en-US" sz="3000"/>
            <a:t>A </a:t>
          </a:r>
          <a:r>
            <a:rPr lang="en-US" sz="2100"/>
            <a:t>    </a:t>
          </a:r>
          <a:r>
            <a:rPr lang="en-US" sz="2100">
              <a:sym typeface="WP IconicSymbolsA" panose="05010101010101010101" pitchFamily="2" charset="2"/>
            </a:rPr>
            <a:t> </a:t>
          </a:r>
          <a:endParaRPr lang="en-US" sz="2000"/>
        </a:p>
      </dgm:t>
    </dgm:pt>
    <dgm:pt modelId="{A307A2D2-4CD9-4BBA-926B-A8851858EE64}" type="parTrans" cxnId="{7B88FE6D-8915-43EE-A871-F107FD49C920}">
      <dgm:prSet/>
      <dgm:spPr/>
      <dgm:t>
        <a:bodyPr/>
        <a:lstStyle/>
        <a:p>
          <a:endParaRPr lang="en-US"/>
        </a:p>
      </dgm:t>
    </dgm:pt>
    <dgm:pt modelId="{C902AA3D-8A9D-4C28-AEBC-D5E1B042A813}" type="sibTrans" cxnId="{7B88FE6D-8915-43EE-A871-F107FD49C920}">
      <dgm:prSet/>
      <dgm:spPr/>
      <dgm:t>
        <a:bodyPr/>
        <a:lstStyle/>
        <a:p>
          <a:endParaRPr lang="en-US"/>
        </a:p>
      </dgm:t>
    </dgm:pt>
    <dgm:pt modelId="{B8F2FCC7-7C5B-43C9-9291-9506299CF703}">
      <dgm:prSet phldrT="[Text]" custT="1"/>
      <dgm:spPr>
        <a:solidFill>
          <a:srgbClr val="C00000">
            <a:alpha val="16000"/>
          </a:srgbClr>
        </a:solidFill>
        <a:ln>
          <a:solidFill>
            <a:schemeClr val="tx1"/>
          </a:solidFill>
        </a:ln>
      </dgm:spPr>
      <dgm:t>
        <a:bodyPr anchor="b"/>
        <a:lstStyle/>
        <a:p>
          <a:pPr algn="l"/>
          <a:r>
            <a:rPr lang="en-US" sz="3000"/>
            <a:t> B</a:t>
          </a:r>
        </a:p>
      </dgm:t>
    </dgm:pt>
    <dgm:pt modelId="{644A95FE-D974-4B19-8A87-5559670FAD21}" type="sibTrans" cxnId="{FD76A850-F2B8-4C19-8591-E3F8DBB4B814}">
      <dgm:prSet/>
      <dgm:spPr/>
      <dgm:t>
        <a:bodyPr/>
        <a:lstStyle/>
        <a:p>
          <a:endParaRPr lang="en-US"/>
        </a:p>
      </dgm:t>
    </dgm:pt>
    <dgm:pt modelId="{F36EBCC9-D3C1-41D5-9886-7408BFC11EEA}" type="parTrans" cxnId="{FD76A850-F2B8-4C19-8591-E3F8DBB4B814}">
      <dgm:prSet/>
      <dgm:spPr/>
      <dgm:t>
        <a:bodyPr/>
        <a:lstStyle/>
        <a:p>
          <a:endParaRPr lang="en-US"/>
        </a:p>
      </dgm:t>
    </dgm:pt>
    <dgm:pt modelId="{911C1E4A-B207-45EF-A94B-3C6BB41E574E}" type="pres">
      <dgm:prSet presAssocID="{90081AC3-3BDB-448E-9F7D-A03436CDCDF0}" presName="compositeShape" presStyleCnt="0">
        <dgm:presLayoutVars>
          <dgm:chMax val="7"/>
          <dgm:dir/>
          <dgm:resizeHandles val="exact"/>
        </dgm:presLayoutVars>
      </dgm:prSet>
      <dgm:spPr/>
    </dgm:pt>
    <dgm:pt modelId="{7EE2E94E-C145-40D9-963A-5677B2242E4A}" type="pres">
      <dgm:prSet presAssocID="{B8F2FCC7-7C5B-43C9-9291-9506299CF703}" presName="circ1" presStyleLbl="vennNode1" presStyleIdx="0" presStyleCnt="2" custScaleX="121000" custScaleY="82645" custLinFactNeighborX="37" custLinFactNeighborY="-7165"/>
      <dgm:spPr/>
    </dgm:pt>
    <dgm:pt modelId="{D61499A7-0AAF-4763-B17E-ED9E0DB2411B}" type="pres">
      <dgm:prSet presAssocID="{B8F2FCC7-7C5B-43C9-9291-9506299CF703}" presName="circ1Tx" presStyleLbl="revTx" presStyleIdx="0" presStyleCnt="0">
        <dgm:presLayoutVars>
          <dgm:chMax val="0"/>
          <dgm:chPref val="0"/>
          <dgm:bulletEnabled val="1"/>
        </dgm:presLayoutVars>
      </dgm:prSet>
      <dgm:spPr/>
    </dgm:pt>
    <dgm:pt modelId="{302C7724-D77C-40AF-A90D-A1DEB86E363B}" type="pres">
      <dgm:prSet presAssocID="{11663261-94DA-47BC-A7F0-0D974CB93F0B}" presName="circ2" presStyleLbl="vennNode1" presStyleIdx="1" presStyleCnt="2" custScaleX="62093" custScaleY="68302" custLinFactNeighborX="-52811" custLinFactNeighborY="-8455"/>
      <dgm:spPr/>
    </dgm:pt>
    <dgm:pt modelId="{4954406C-6DB6-499E-B041-B65F4EAEEF07}" type="pres">
      <dgm:prSet presAssocID="{11663261-94DA-47BC-A7F0-0D974CB93F0B}" presName="circ2Tx" presStyleLbl="revTx" presStyleIdx="0" presStyleCnt="0">
        <dgm:presLayoutVars>
          <dgm:chMax val="0"/>
          <dgm:chPref val="0"/>
          <dgm:bulletEnabled val="1"/>
        </dgm:presLayoutVars>
      </dgm:prSet>
      <dgm:spPr/>
    </dgm:pt>
  </dgm:ptLst>
  <dgm:cxnLst>
    <dgm:cxn modelId="{7B88FE6D-8915-43EE-A871-F107FD49C920}" srcId="{90081AC3-3BDB-448E-9F7D-A03436CDCDF0}" destId="{11663261-94DA-47BC-A7F0-0D974CB93F0B}" srcOrd="1" destOrd="0" parTransId="{A307A2D2-4CD9-4BBA-926B-A8851858EE64}" sibTransId="{C902AA3D-8A9D-4C28-AEBC-D5E1B042A813}"/>
    <dgm:cxn modelId="{FD76A850-F2B8-4C19-8591-E3F8DBB4B814}" srcId="{90081AC3-3BDB-448E-9F7D-A03436CDCDF0}" destId="{B8F2FCC7-7C5B-43C9-9291-9506299CF703}" srcOrd="0" destOrd="0" parTransId="{F36EBCC9-D3C1-41D5-9886-7408BFC11EEA}" sibTransId="{644A95FE-D974-4B19-8A87-5559670FAD21}"/>
    <dgm:cxn modelId="{3123735A-379F-4480-A035-B1B04AE48D72}" type="presOf" srcId="{90081AC3-3BDB-448E-9F7D-A03436CDCDF0}" destId="{911C1E4A-B207-45EF-A94B-3C6BB41E574E}" srcOrd="0" destOrd="0" presId="urn:microsoft.com/office/officeart/2005/8/layout/venn1"/>
    <dgm:cxn modelId="{0CCD7E87-F4D0-4A36-8F0A-9682A4B7491A}" type="presOf" srcId="{11663261-94DA-47BC-A7F0-0D974CB93F0B}" destId="{302C7724-D77C-40AF-A90D-A1DEB86E363B}" srcOrd="0" destOrd="0" presId="urn:microsoft.com/office/officeart/2005/8/layout/venn1"/>
    <dgm:cxn modelId="{E75313A0-F66F-45B5-94AD-8CE03AAD40A2}" type="presOf" srcId="{11663261-94DA-47BC-A7F0-0D974CB93F0B}" destId="{4954406C-6DB6-499E-B041-B65F4EAEEF07}" srcOrd="1" destOrd="0" presId="urn:microsoft.com/office/officeart/2005/8/layout/venn1"/>
    <dgm:cxn modelId="{881E34AD-6FCE-4B4C-959F-E6CE08409A07}" type="presOf" srcId="{B8F2FCC7-7C5B-43C9-9291-9506299CF703}" destId="{7EE2E94E-C145-40D9-963A-5677B2242E4A}" srcOrd="0" destOrd="0" presId="urn:microsoft.com/office/officeart/2005/8/layout/venn1"/>
    <dgm:cxn modelId="{1CBFE9FD-869D-421B-9299-8F3B4766242B}" type="presOf" srcId="{B8F2FCC7-7C5B-43C9-9291-9506299CF703}" destId="{D61499A7-0AAF-4763-B17E-ED9E0DB2411B}" srcOrd="1" destOrd="0" presId="urn:microsoft.com/office/officeart/2005/8/layout/venn1"/>
    <dgm:cxn modelId="{FE4564E4-A273-49BD-89CF-844B49ED719F}" type="presParOf" srcId="{911C1E4A-B207-45EF-A94B-3C6BB41E574E}" destId="{7EE2E94E-C145-40D9-963A-5677B2242E4A}" srcOrd="0" destOrd="0" presId="urn:microsoft.com/office/officeart/2005/8/layout/venn1"/>
    <dgm:cxn modelId="{04D4718C-17FC-4C24-93A7-D999BDC971A1}" type="presParOf" srcId="{911C1E4A-B207-45EF-A94B-3C6BB41E574E}" destId="{D61499A7-0AAF-4763-B17E-ED9E0DB2411B}" srcOrd="1" destOrd="0" presId="urn:microsoft.com/office/officeart/2005/8/layout/venn1"/>
    <dgm:cxn modelId="{3866ACC2-4A2E-435A-B53C-DDE589938EAA}" type="presParOf" srcId="{911C1E4A-B207-45EF-A94B-3C6BB41E574E}" destId="{302C7724-D77C-40AF-A90D-A1DEB86E363B}" srcOrd="2" destOrd="0" presId="urn:microsoft.com/office/officeart/2005/8/layout/venn1"/>
    <dgm:cxn modelId="{2B2A203E-DDBD-47A8-8008-2FB7FDCD4F01}" type="presParOf" srcId="{911C1E4A-B207-45EF-A94B-3C6BB41E574E}" destId="{4954406C-6DB6-499E-B041-B65F4EAEEF07}" srcOrd="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0081AC3-3BDB-448E-9F7D-A03436CDCDF0}" type="doc">
      <dgm:prSet loTypeId="urn:microsoft.com/office/officeart/2005/8/layout/venn1" loCatId="relationship" qsTypeId="urn:microsoft.com/office/officeart/2005/8/quickstyle/simple3" qsCatId="simple" csTypeId="urn:microsoft.com/office/officeart/2005/8/colors/accent1_3" csCatId="accent1" phldr="1"/>
      <dgm:spPr/>
    </dgm:pt>
    <dgm:pt modelId="{173DEB15-DC7F-4ABF-AA0D-C9E9D570ED8A}">
      <dgm:prSet phldrT="[Text]" custT="1"/>
      <dgm:spPr>
        <a:solidFill>
          <a:schemeClr val="accent3">
            <a:lumMod val="40000"/>
            <a:lumOff val="60000"/>
          </a:schemeClr>
        </a:solidFill>
        <a:ln>
          <a:solidFill>
            <a:schemeClr val="tx1"/>
          </a:solidFill>
        </a:ln>
      </dgm:spPr>
      <dgm:t>
        <a:bodyPr/>
        <a:lstStyle/>
        <a:p>
          <a:pPr algn="ctr"/>
          <a:r>
            <a:rPr lang="en-US" sz="3000"/>
            <a:t>A       </a:t>
          </a:r>
          <a:br>
            <a:rPr lang="en-US" sz="2000">
              <a:sym typeface="WP IconicSymbolsA" panose="05010101010101010101" pitchFamily="2" charset="2"/>
            </a:rPr>
          </a:br>
          <a:r>
            <a:rPr lang="en-US" sz="2000">
              <a:sym typeface="WP IconicSymbolsA" panose="05010101010101010101" pitchFamily="2" charset="2"/>
            </a:rPr>
            <a:t>   </a:t>
          </a:r>
          <a:endParaRPr lang="en-US" sz="2000"/>
        </a:p>
      </dgm:t>
    </dgm:pt>
    <dgm:pt modelId="{3D81EE8D-9C94-4B66-A93B-D2F98542BAC3}" type="parTrans" cxnId="{AC6E874A-E024-4172-9A38-236AD9112C45}">
      <dgm:prSet/>
      <dgm:spPr/>
      <dgm:t>
        <a:bodyPr/>
        <a:lstStyle/>
        <a:p>
          <a:endParaRPr lang="en-US"/>
        </a:p>
      </dgm:t>
    </dgm:pt>
    <dgm:pt modelId="{FEAD8D9F-9D5A-4A3A-A2F1-CE148E20F792}" type="sibTrans" cxnId="{AC6E874A-E024-4172-9A38-236AD9112C45}">
      <dgm:prSet/>
      <dgm:spPr/>
      <dgm:t>
        <a:bodyPr/>
        <a:lstStyle/>
        <a:p>
          <a:endParaRPr lang="en-US"/>
        </a:p>
      </dgm:t>
    </dgm:pt>
    <dgm:pt modelId="{B8F2FCC7-7C5B-43C9-9291-9506299CF703}">
      <dgm:prSet phldrT="[Text]" custT="1"/>
      <dgm:spPr>
        <a:solidFill>
          <a:srgbClr val="FF0000">
            <a:alpha val="26000"/>
          </a:srgbClr>
        </a:solidFill>
        <a:ln>
          <a:solidFill>
            <a:schemeClr val="tx1"/>
          </a:solidFill>
        </a:ln>
      </dgm:spPr>
      <dgm:t>
        <a:bodyPr/>
        <a:lstStyle/>
        <a:p>
          <a:r>
            <a:rPr lang="en-US" sz="3000"/>
            <a:t>   B   </a:t>
          </a:r>
        </a:p>
      </dgm:t>
    </dgm:pt>
    <dgm:pt modelId="{F36EBCC9-D3C1-41D5-9886-7408BFC11EEA}" type="parTrans" cxnId="{FD76A850-F2B8-4C19-8591-E3F8DBB4B814}">
      <dgm:prSet/>
      <dgm:spPr/>
      <dgm:t>
        <a:bodyPr/>
        <a:lstStyle/>
        <a:p>
          <a:endParaRPr lang="en-US"/>
        </a:p>
      </dgm:t>
    </dgm:pt>
    <dgm:pt modelId="{644A95FE-D974-4B19-8A87-5559670FAD21}" type="sibTrans" cxnId="{FD76A850-F2B8-4C19-8591-E3F8DBB4B814}">
      <dgm:prSet/>
      <dgm:spPr/>
      <dgm:t>
        <a:bodyPr/>
        <a:lstStyle/>
        <a:p>
          <a:endParaRPr lang="en-US"/>
        </a:p>
      </dgm:t>
    </dgm:pt>
    <dgm:pt modelId="{911C1E4A-B207-45EF-A94B-3C6BB41E574E}" type="pres">
      <dgm:prSet presAssocID="{90081AC3-3BDB-448E-9F7D-A03436CDCDF0}" presName="compositeShape" presStyleCnt="0">
        <dgm:presLayoutVars>
          <dgm:chMax val="7"/>
          <dgm:dir/>
          <dgm:resizeHandles val="exact"/>
        </dgm:presLayoutVars>
      </dgm:prSet>
      <dgm:spPr/>
    </dgm:pt>
    <dgm:pt modelId="{79A25EBD-760A-4585-BE93-FDBADE40E41C}" type="pres">
      <dgm:prSet presAssocID="{173DEB15-DC7F-4ABF-AA0D-C9E9D570ED8A}" presName="circ1" presStyleLbl="vennNode1" presStyleIdx="0" presStyleCnt="2" custScaleX="133100" custLinFactNeighborX="-2818" custLinFactNeighborY="273"/>
      <dgm:spPr/>
    </dgm:pt>
    <dgm:pt modelId="{1F6913A6-1487-4F82-A52C-B32810180CEB}" type="pres">
      <dgm:prSet presAssocID="{173DEB15-DC7F-4ABF-AA0D-C9E9D570ED8A}" presName="circ1Tx" presStyleLbl="revTx" presStyleIdx="0" presStyleCnt="0">
        <dgm:presLayoutVars>
          <dgm:chMax val="0"/>
          <dgm:chPref val="0"/>
          <dgm:bulletEnabled val="1"/>
        </dgm:presLayoutVars>
      </dgm:prSet>
      <dgm:spPr/>
    </dgm:pt>
    <dgm:pt modelId="{AE94C880-3EBB-4A65-BB59-E5C222CAB175}" type="pres">
      <dgm:prSet presAssocID="{B8F2FCC7-7C5B-43C9-9291-9506299CF703}" presName="circ2" presStyleLbl="vennNode1" presStyleIdx="1" presStyleCnt="2" custScaleX="121000" custLinFactNeighborY="-1761"/>
      <dgm:spPr/>
    </dgm:pt>
    <dgm:pt modelId="{41B7BE16-CBC3-4B03-85C1-C0013A910494}" type="pres">
      <dgm:prSet presAssocID="{B8F2FCC7-7C5B-43C9-9291-9506299CF703}" presName="circ2Tx" presStyleLbl="revTx" presStyleIdx="0" presStyleCnt="0">
        <dgm:presLayoutVars>
          <dgm:chMax val="0"/>
          <dgm:chPref val="0"/>
          <dgm:bulletEnabled val="1"/>
        </dgm:presLayoutVars>
      </dgm:prSet>
      <dgm:spPr/>
    </dgm:pt>
  </dgm:ptLst>
  <dgm:cxnLst>
    <dgm:cxn modelId="{3FB21D31-2263-4FA1-917F-DB44CCC6D123}" type="presOf" srcId="{B8F2FCC7-7C5B-43C9-9291-9506299CF703}" destId="{AE94C880-3EBB-4A65-BB59-E5C222CAB175}" srcOrd="0" destOrd="0" presId="urn:microsoft.com/office/officeart/2005/8/layout/venn1"/>
    <dgm:cxn modelId="{422BA362-0A9D-40C0-AB3B-DEA5C1AABFF6}" type="presOf" srcId="{B8F2FCC7-7C5B-43C9-9291-9506299CF703}" destId="{41B7BE16-CBC3-4B03-85C1-C0013A910494}" srcOrd="1" destOrd="0" presId="urn:microsoft.com/office/officeart/2005/8/layout/venn1"/>
    <dgm:cxn modelId="{AC6E874A-E024-4172-9A38-236AD9112C45}" srcId="{90081AC3-3BDB-448E-9F7D-A03436CDCDF0}" destId="{173DEB15-DC7F-4ABF-AA0D-C9E9D570ED8A}" srcOrd="0" destOrd="0" parTransId="{3D81EE8D-9C94-4B66-A93B-D2F98542BAC3}" sibTransId="{FEAD8D9F-9D5A-4A3A-A2F1-CE148E20F792}"/>
    <dgm:cxn modelId="{FD76A850-F2B8-4C19-8591-E3F8DBB4B814}" srcId="{90081AC3-3BDB-448E-9F7D-A03436CDCDF0}" destId="{B8F2FCC7-7C5B-43C9-9291-9506299CF703}" srcOrd="1" destOrd="0" parTransId="{F36EBCC9-D3C1-41D5-9886-7408BFC11EEA}" sibTransId="{644A95FE-D974-4B19-8A87-5559670FAD21}"/>
    <dgm:cxn modelId="{3123735A-379F-4480-A035-B1B04AE48D72}" type="presOf" srcId="{90081AC3-3BDB-448E-9F7D-A03436CDCDF0}" destId="{911C1E4A-B207-45EF-A94B-3C6BB41E574E}" srcOrd="0" destOrd="0" presId="urn:microsoft.com/office/officeart/2005/8/layout/venn1"/>
    <dgm:cxn modelId="{FB90ADAB-88E6-4B8D-83BB-80D2F32DDB7F}" type="presOf" srcId="{173DEB15-DC7F-4ABF-AA0D-C9E9D570ED8A}" destId="{1F6913A6-1487-4F82-A52C-B32810180CEB}" srcOrd="1" destOrd="0" presId="urn:microsoft.com/office/officeart/2005/8/layout/venn1"/>
    <dgm:cxn modelId="{31F2A1EF-E3D8-4306-9EB8-8408254D0388}" type="presOf" srcId="{173DEB15-DC7F-4ABF-AA0D-C9E9D570ED8A}" destId="{79A25EBD-760A-4585-BE93-FDBADE40E41C}" srcOrd="0" destOrd="0" presId="urn:microsoft.com/office/officeart/2005/8/layout/venn1"/>
    <dgm:cxn modelId="{A6548E15-1A83-4E04-8C86-40B8924E4E19}" type="presParOf" srcId="{911C1E4A-B207-45EF-A94B-3C6BB41E574E}" destId="{79A25EBD-760A-4585-BE93-FDBADE40E41C}" srcOrd="0" destOrd="0" presId="urn:microsoft.com/office/officeart/2005/8/layout/venn1"/>
    <dgm:cxn modelId="{BE6322E7-E921-4D6E-9FBD-0D85F1EF1B83}" type="presParOf" srcId="{911C1E4A-B207-45EF-A94B-3C6BB41E574E}" destId="{1F6913A6-1487-4F82-A52C-B32810180CEB}" srcOrd="1" destOrd="0" presId="urn:microsoft.com/office/officeart/2005/8/layout/venn1"/>
    <dgm:cxn modelId="{1EBBCAD5-EE7B-40A8-8A4D-240A4C8C5FAE}" type="presParOf" srcId="{911C1E4A-B207-45EF-A94B-3C6BB41E574E}" destId="{AE94C880-3EBB-4A65-BB59-E5C222CAB175}" srcOrd="2" destOrd="0" presId="urn:microsoft.com/office/officeart/2005/8/layout/venn1"/>
    <dgm:cxn modelId="{499B4A36-FBA4-4BE2-A781-2E0A8E22DA5A}" type="presParOf" srcId="{911C1E4A-B207-45EF-A94B-3C6BB41E574E}" destId="{41B7BE16-CBC3-4B03-85C1-C0013A910494}" srcOrd="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0081AC3-3BDB-448E-9F7D-A03436CDCDF0}" type="doc">
      <dgm:prSet loTypeId="urn:microsoft.com/office/officeart/2005/8/layout/venn1" loCatId="relationship" qsTypeId="urn:microsoft.com/office/officeart/2005/8/quickstyle/simple3" qsCatId="simple" csTypeId="urn:microsoft.com/office/officeart/2005/8/colors/accent1_3" csCatId="accent1" phldr="1"/>
      <dgm:spPr/>
    </dgm:pt>
    <dgm:pt modelId="{173DEB15-DC7F-4ABF-AA0D-C9E9D570ED8A}">
      <dgm:prSet phldrT="[Text]" custT="1"/>
      <dgm:spPr>
        <a:solidFill>
          <a:schemeClr val="accent3">
            <a:lumMod val="40000"/>
            <a:lumOff val="60000"/>
          </a:schemeClr>
        </a:solidFill>
        <a:ln>
          <a:solidFill>
            <a:schemeClr val="tx1"/>
          </a:solidFill>
        </a:ln>
      </dgm:spPr>
      <dgm:t>
        <a:bodyPr/>
        <a:lstStyle/>
        <a:p>
          <a:pPr algn="ctr"/>
          <a:r>
            <a:rPr lang="en-US" sz="3000"/>
            <a:t>A       </a:t>
          </a:r>
          <a:br>
            <a:rPr lang="en-US" sz="2000">
              <a:sym typeface="WP IconicSymbolsA" panose="05010101010101010101" pitchFamily="2" charset="2"/>
            </a:rPr>
          </a:br>
          <a:r>
            <a:rPr lang="en-US" sz="2000">
              <a:sym typeface="WP IconicSymbolsA" panose="05010101010101010101" pitchFamily="2" charset="2"/>
            </a:rPr>
            <a:t>   </a:t>
          </a:r>
          <a:endParaRPr lang="en-US" sz="2000"/>
        </a:p>
      </dgm:t>
    </dgm:pt>
    <dgm:pt modelId="{3D81EE8D-9C94-4B66-A93B-D2F98542BAC3}" type="parTrans" cxnId="{AC6E874A-E024-4172-9A38-236AD9112C45}">
      <dgm:prSet/>
      <dgm:spPr/>
      <dgm:t>
        <a:bodyPr/>
        <a:lstStyle/>
        <a:p>
          <a:endParaRPr lang="en-US"/>
        </a:p>
      </dgm:t>
    </dgm:pt>
    <dgm:pt modelId="{FEAD8D9F-9D5A-4A3A-A2F1-CE148E20F792}" type="sibTrans" cxnId="{AC6E874A-E024-4172-9A38-236AD9112C45}">
      <dgm:prSet/>
      <dgm:spPr/>
      <dgm:t>
        <a:bodyPr/>
        <a:lstStyle/>
        <a:p>
          <a:endParaRPr lang="en-US"/>
        </a:p>
      </dgm:t>
    </dgm:pt>
    <dgm:pt modelId="{B8F2FCC7-7C5B-43C9-9291-9506299CF703}">
      <dgm:prSet phldrT="[Text]" custT="1"/>
      <dgm:spPr>
        <a:solidFill>
          <a:srgbClr val="FF0000">
            <a:alpha val="26000"/>
          </a:srgbClr>
        </a:solidFill>
        <a:ln>
          <a:solidFill>
            <a:schemeClr val="tx1"/>
          </a:solidFill>
        </a:ln>
      </dgm:spPr>
      <dgm:t>
        <a:bodyPr/>
        <a:lstStyle/>
        <a:p>
          <a:r>
            <a:rPr lang="en-US" sz="3000"/>
            <a:t>   B   </a:t>
          </a:r>
        </a:p>
      </dgm:t>
    </dgm:pt>
    <dgm:pt modelId="{F36EBCC9-D3C1-41D5-9886-7408BFC11EEA}" type="parTrans" cxnId="{FD76A850-F2B8-4C19-8591-E3F8DBB4B814}">
      <dgm:prSet/>
      <dgm:spPr/>
      <dgm:t>
        <a:bodyPr/>
        <a:lstStyle/>
        <a:p>
          <a:endParaRPr lang="en-US"/>
        </a:p>
      </dgm:t>
    </dgm:pt>
    <dgm:pt modelId="{644A95FE-D974-4B19-8A87-5559670FAD21}" type="sibTrans" cxnId="{FD76A850-F2B8-4C19-8591-E3F8DBB4B814}">
      <dgm:prSet/>
      <dgm:spPr/>
      <dgm:t>
        <a:bodyPr/>
        <a:lstStyle/>
        <a:p>
          <a:endParaRPr lang="en-US"/>
        </a:p>
      </dgm:t>
    </dgm:pt>
    <dgm:pt modelId="{911C1E4A-B207-45EF-A94B-3C6BB41E574E}" type="pres">
      <dgm:prSet presAssocID="{90081AC3-3BDB-448E-9F7D-A03436CDCDF0}" presName="compositeShape" presStyleCnt="0">
        <dgm:presLayoutVars>
          <dgm:chMax val="7"/>
          <dgm:dir/>
          <dgm:resizeHandles val="exact"/>
        </dgm:presLayoutVars>
      </dgm:prSet>
      <dgm:spPr/>
    </dgm:pt>
    <dgm:pt modelId="{79A25EBD-760A-4585-BE93-FDBADE40E41C}" type="pres">
      <dgm:prSet presAssocID="{173DEB15-DC7F-4ABF-AA0D-C9E9D570ED8A}" presName="circ1" presStyleLbl="vennNode1" presStyleIdx="0" presStyleCnt="2" custScaleX="133100" custLinFactNeighborX="-8874" custLinFactNeighborY="273"/>
      <dgm:spPr/>
    </dgm:pt>
    <dgm:pt modelId="{1F6913A6-1487-4F82-A52C-B32810180CEB}" type="pres">
      <dgm:prSet presAssocID="{173DEB15-DC7F-4ABF-AA0D-C9E9D570ED8A}" presName="circ1Tx" presStyleLbl="revTx" presStyleIdx="0" presStyleCnt="0">
        <dgm:presLayoutVars>
          <dgm:chMax val="0"/>
          <dgm:chPref val="0"/>
          <dgm:bulletEnabled val="1"/>
        </dgm:presLayoutVars>
      </dgm:prSet>
      <dgm:spPr/>
    </dgm:pt>
    <dgm:pt modelId="{AE94C880-3EBB-4A65-BB59-E5C222CAB175}" type="pres">
      <dgm:prSet presAssocID="{B8F2FCC7-7C5B-43C9-9291-9506299CF703}" presName="circ2" presStyleLbl="vennNode1" presStyleIdx="1" presStyleCnt="2" custScaleX="121000" custLinFactNeighborX="-13074" custLinFactNeighborY="-273"/>
      <dgm:spPr/>
    </dgm:pt>
    <dgm:pt modelId="{41B7BE16-CBC3-4B03-85C1-C0013A910494}" type="pres">
      <dgm:prSet presAssocID="{B8F2FCC7-7C5B-43C9-9291-9506299CF703}" presName="circ2Tx" presStyleLbl="revTx" presStyleIdx="0" presStyleCnt="0">
        <dgm:presLayoutVars>
          <dgm:chMax val="0"/>
          <dgm:chPref val="0"/>
          <dgm:bulletEnabled val="1"/>
        </dgm:presLayoutVars>
      </dgm:prSet>
      <dgm:spPr/>
    </dgm:pt>
  </dgm:ptLst>
  <dgm:cxnLst>
    <dgm:cxn modelId="{3FB21D31-2263-4FA1-917F-DB44CCC6D123}" type="presOf" srcId="{B8F2FCC7-7C5B-43C9-9291-9506299CF703}" destId="{AE94C880-3EBB-4A65-BB59-E5C222CAB175}" srcOrd="0" destOrd="0" presId="urn:microsoft.com/office/officeart/2005/8/layout/venn1"/>
    <dgm:cxn modelId="{422BA362-0A9D-40C0-AB3B-DEA5C1AABFF6}" type="presOf" srcId="{B8F2FCC7-7C5B-43C9-9291-9506299CF703}" destId="{41B7BE16-CBC3-4B03-85C1-C0013A910494}" srcOrd="1" destOrd="0" presId="urn:microsoft.com/office/officeart/2005/8/layout/venn1"/>
    <dgm:cxn modelId="{AC6E874A-E024-4172-9A38-236AD9112C45}" srcId="{90081AC3-3BDB-448E-9F7D-A03436CDCDF0}" destId="{173DEB15-DC7F-4ABF-AA0D-C9E9D570ED8A}" srcOrd="0" destOrd="0" parTransId="{3D81EE8D-9C94-4B66-A93B-D2F98542BAC3}" sibTransId="{FEAD8D9F-9D5A-4A3A-A2F1-CE148E20F792}"/>
    <dgm:cxn modelId="{FD76A850-F2B8-4C19-8591-E3F8DBB4B814}" srcId="{90081AC3-3BDB-448E-9F7D-A03436CDCDF0}" destId="{B8F2FCC7-7C5B-43C9-9291-9506299CF703}" srcOrd="1" destOrd="0" parTransId="{F36EBCC9-D3C1-41D5-9886-7408BFC11EEA}" sibTransId="{644A95FE-D974-4B19-8A87-5559670FAD21}"/>
    <dgm:cxn modelId="{3123735A-379F-4480-A035-B1B04AE48D72}" type="presOf" srcId="{90081AC3-3BDB-448E-9F7D-A03436CDCDF0}" destId="{911C1E4A-B207-45EF-A94B-3C6BB41E574E}" srcOrd="0" destOrd="0" presId="urn:microsoft.com/office/officeart/2005/8/layout/venn1"/>
    <dgm:cxn modelId="{FB90ADAB-88E6-4B8D-83BB-80D2F32DDB7F}" type="presOf" srcId="{173DEB15-DC7F-4ABF-AA0D-C9E9D570ED8A}" destId="{1F6913A6-1487-4F82-A52C-B32810180CEB}" srcOrd="1" destOrd="0" presId="urn:microsoft.com/office/officeart/2005/8/layout/venn1"/>
    <dgm:cxn modelId="{31F2A1EF-E3D8-4306-9EB8-8408254D0388}" type="presOf" srcId="{173DEB15-DC7F-4ABF-AA0D-C9E9D570ED8A}" destId="{79A25EBD-760A-4585-BE93-FDBADE40E41C}" srcOrd="0" destOrd="0" presId="urn:microsoft.com/office/officeart/2005/8/layout/venn1"/>
    <dgm:cxn modelId="{A6548E15-1A83-4E04-8C86-40B8924E4E19}" type="presParOf" srcId="{911C1E4A-B207-45EF-A94B-3C6BB41E574E}" destId="{79A25EBD-760A-4585-BE93-FDBADE40E41C}" srcOrd="0" destOrd="0" presId="urn:microsoft.com/office/officeart/2005/8/layout/venn1"/>
    <dgm:cxn modelId="{BE6322E7-E921-4D6E-9FBD-0D85F1EF1B83}" type="presParOf" srcId="{911C1E4A-B207-45EF-A94B-3C6BB41E574E}" destId="{1F6913A6-1487-4F82-A52C-B32810180CEB}" srcOrd="1" destOrd="0" presId="urn:microsoft.com/office/officeart/2005/8/layout/venn1"/>
    <dgm:cxn modelId="{1EBBCAD5-EE7B-40A8-8A4D-240A4C8C5FAE}" type="presParOf" srcId="{911C1E4A-B207-45EF-A94B-3C6BB41E574E}" destId="{AE94C880-3EBB-4A65-BB59-E5C222CAB175}" srcOrd="2" destOrd="0" presId="urn:microsoft.com/office/officeart/2005/8/layout/venn1"/>
    <dgm:cxn modelId="{499B4A36-FBA4-4BE2-A781-2E0A8E22DA5A}" type="presParOf" srcId="{911C1E4A-B207-45EF-A94B-3C6BB41E574E}" destId="{41B7BE16-CBC3-4B03-85C1-C0013A910494}" srcOrd="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0081AC3-3BDB-448E-9F7D-A03436CDCDF0}" type="doc">
      <dgm:prSet loTypeId="urn:microsoft.com/office/officeart/2005/8/layout/venn1" loCatId="relationship" qsTypeId="urn:microsoft.com/office/officeart/2005/8/quickstyle/simple3" qsCatId="simple" csTypeId="urn:microsoft.com/office/officeart/2005/8/colors/accent1_3" csCatId="accent1" phldr="1"/>
      <dgm:spPr/>
    </dgm:pt>
    <dgm:pt modelId="{173DEB15-DC7F-4ABF-AA0D-C9E9D570ED8A}">
      <dgm:prSet phldrT="[Text]" custT="1"/>
      <dgm:spPr>
        <a:solidFill>
          <a:schemeClr val="accent3">
            <a:lumMod val="40000"/>
            <a:lumOff val="60000"/>
          </a:schemeClr>
        </a:solidFill>
        <a:ln>
          <a:solidFill>
            <a:schemeClr val="tx1"/>
          </a:solidFill>
        </a:ln>
      </dgm:spPr>
      <dgm:t>
        <a:bodyPr/>
        <a:lstStyle/>
        <a:p>
          <a:pPr algn="ctr"/>
          <a:r>
            <a:rPr lang="en-US" sz="3000"/>
            <a:t>A       </a:t>
          </a:r>
          <a:br>
            <a:rPr lang="en-US" sz="2000">
              <a:sym typeface="WP IconicSymbolsA" panose="05010101010101010101" pitchFamily="2" charset="2"/>
            </a:rPr>
          </a:br>
          <a:r>
            <a:rPr lang="en-US" sz="2000">
              <a:latin typeface="Calibri" panose="020F0502020204030204" pitchFamily="34" charset="0"/>
              <a:cs typeface="Calibri" panose="020F0502020204030204" pitchFamily="34" charset="0"/>
              <a:sym typeface="WP IconicSymbolsA" panose="05010101010101010101" pitchFamily="2" charset="2"/>
            </a:rPr>
            <a:t>●</a:t>
          </a:r>
          <a:r>
            <a:rPr lang="en-US" sz="2000">
              <a:sym typeface="WP IconicSymbolsA" panose="05010101010101010101" pitchFamily="2" charset="2"/>
            </a:rPr>
            <a:t>   </a:t>
          </a:r>
          <a:endParaRPr lang="en-US" sz="2000"/>
        </a:p>
      </dgm:t>
    </dgm:pt>
    <dgm:pt modelId="{3D81EE8D-9C94-4B66-A93B-D2F98542BAC3}" type="parTrans" cxnId="{AC6E874A-E024-4172-9A38-236AD9112C45}">
      <dgm:prSet/>
      <dgm:spPr/>
      <dgm:t>
        <a:bodyPr/>
        <a:lstStyle/>
        <a:p>
          <a:endParaRPr lang="en-US"/>
        </a:p>
      </dgm:t>
    </dgm:pt>
    <dgm:pt modelId="{FEAD8D9F-9D5A-4A3A-A2F1-CE148E20F792}" type="sibTrans" cxnId="{AC6E874A-E024-4172-9A38-236AD9112C45}">
      <dgm:prSet/>
      <dgm:spPr/>
      <dgm:t>
        <a:bodyPr/>
        <a:lstStyle/>
        <a:p>
          <a:endParaRPr lang="en-US"/>
        </a:p>
      </dgm:t>
    </dgm:pt>
    <dgm:pt modelId="{B8F2FCC7-7C5B-43C9-9291-9506299CF703}">
      <dgm:prSet phldrT="[Text]" custT="1"/>
      <dgm:spPr>
        <a:solidFill>
          <a:srgbClr val="FF0000">
            <a:alpha val="26000"/>
          </a:srgbClr>
        </a:solidFill>
        <a:ln>
          <a:solidFill>
            <a:schemeClr val="tx1"/>
          </a:solidFill>
        </a:ln>
      </dgm:spPr>
      <dgm:t>
        <a:bodyPr/>
        <a:lstStyle/>
        <a:p>
          <a:r>
            <a:rPr lang="en-US" sz="3000"/>
            <a:t>   B   </a:t>
          </a:r>
        </a:p>
      </dgm:t>
    </dgm:pt>
    <dgm:pt modelId="{F36EBCC9-D3C1-41D5-9886-7408BFC11EEA}" type="parTrans" cxnId="{FD76A850-F2B8-4C19-8591-E3F8DBB4B814}">
      <dgm:prSet/>
      <dgm:spPr/>
      <dgm:t>
        <a:bodyPr/>
        <a:lstStyle/>
        <a:p>
          <a:endParaRPr lang="en-US"/>
        </a:p>
      </dgm:t>
    </dgm:pt>
    <dgm:pt modelId="{644A95FE-D974-4B19-8A87-5559670FAD21}" type="sibTrans" cxnId="{FD76A850-F2B8-4C19-8591-E3F8DBB4B814}">
      <dgm:prSet/>
      <dgm:spPr/>
      <dgm:t>
        <a:bodyPr/>
        <a:lstStyle/>
        <a:p>
          <a:endParaRPr lang="en-US"/>
        </a:p>
      </dgm:t>
    </dgm:pt>
    <dgm:pt modelId="{911C1E4A-B207-45EF-A94B-3C6BB41E574E}" type="pres">
      <dgm:prSet presAssocID="{90081AC3-3BDB-448E-9F7D-A03436CDCDF0}" presName="compositeShape" presStyleCnt="0">
        <dgm:presLayoutVars>
          <dgm:chMax val="7"/>
          <dgm:dir/>
          <dgm:resizeHandles val="exact"/>
        </dgm:presLayoutVars>
      </dgm:prSet>
      <dgm:spPr/>
    </dgm:pt>
    <dgm:pt modelId="{79A25EBD-760A-4585-BE93-FDBADE40E41C}" type="pres">
      <dgm:prSet presAssocID="{173DEB15-DC7F-4ABF-AA0D-C9E9D570ED8A}" presName="circ1" presStyleLbl="vennNode1" presStyleIdx="0" presStyleCnt="2" custScaleX="133100" custLinFactNeighborX="-8874" custLinFactNeighborY="273"/>
      <dgm:spPr/>
    </dgm:pt>
    <dgm:pt modelId="{1F6913A6-1487-4F82-A52C-B32810180CEB}" type="pres">
      <dgm:prSet presAssocID="{173DEB15-DC7F-4ABF-AA0D-C9E9D570ED8A}" presName="circ1Tx" presStyleLbl="revTx" presStyleIdx="0" presStyleCnt="0">
        <dgm:presLayoutVars>
          <dgm:chMax val="0"/>
          <dgm:chPref val="0"/>
          <dgm:bulletEnabled val="1"/>
        </dgm:presLayoutVars>
      </dgm:prSet>
      <dgm:spPr/>
    </dgm:pt>
    <dgm:pt modelId="{AE94C880-3EBB-4A65-BB59-E5C222CAB175}" type="pres">
      <dgm:prSet presAssocID="{B8F2FCC7-7C5B-43C9-9291-9506299CF703}" presName="circ2" presStyleLbl="vennNode1" presStyleIdx="1" presStyleCnt="2" custScaleX="121000" custLinFactNeighborX="-13074" custLinFactNeighborY="-273"/>
      <dgm:spPr/>
    </dgm:pt>
    <dgm:pt modelId="{41B7BE16-CBC3-4B03-85C1-C0013A910494}" type="pres">
      <dgm:prSet presAssocID="{B8F2FCC7-7C5B-43C9-9291-9506299CF703}" presName="circ2Tx" presStyleLbl="revTx" presStyleIdx="0" presStyleCnt="0">
        <dgm:presLayoutVars>
          <dgm:chMax val="0"/>
          <dgm:chPref val="0"/>
          <dgm:bulletEnabled val="1"/>
        </dgm:presLayoutVars>
      </dgm:prSet>
      <dgm:spPr/>
    </dgm:pt>
  </dgm:ptLst>
  <dgm:cxnLst>
    <dgm:cxn modelId="{3FB21D31-2263-4FA1-917F-DB44CCC6D123}" type="presOf" srcId="{B8F2FCC7-7C5B-43C9-9291-9506299CF703}" destId="{AE94C880-3EBB-4A65-BB59-E5C222CAB175}" srcOrd="0" destOrd="0" presId="urn:microsoft.com/office/officeart/2005/8/layout/venn1"/>
    <dgm:cxn modelId="{422BA362-0A9D-40C0-AB3B-DEA5C1AABFF6}" type="presOf" srcId="{B8F2FCC7-7C5B-43C9-9291-9506299CF703}" destId="{41B7BE16-CBC3-4B03-85C1-C0013A910494}" srcOrd="1" destOrd="0" presId="urn:microsoft.com/office/officeart/2005/8/layout/venn1"/>
    <dgm:cxn modelId="{AC6E874A-E024-4172-9A38-236AD9112C45}" srcId="{90081AC3-3BDB-448E-9F7D-A03436CDCDF0}" destId="{173DEB15-DC7F-4ABF-AA0D-C9E9D570ED8A}" srcOrd="0" destOrd="0" parTransId="{3D81EE8D-9C94-4B66-A93B-D2F98542BAC3}" sibTransId="{FEAD8D9F-9D5A-4A3A-A2F1-CE148E20F792}"/>
    <dgm:cxn modelId="{FD76A850-F2B8-4C19-8591-E3F8DBB4B814}" srcId="{90081AC3-3BDB-448E-9F7D-A03436CDCDF0}" destId="{B8F2FCC7-7C5B-43C9-9291-9506299CF703}" srcOrd="1" destOrd="0" parTransId="{F36EBCC9-D3C1-41D5-9886-7408BFC11EEA}" sibTransId="{644A95FE-D974-4B19-8A87-5559670FAD21}"/>
    <dgm:cxn modelId="{3123735A-379F-4480-A035-B1B04AE48D72}" type="presOf" srcId="{90081AC3-3BDB-448E-9F7D-A03436CDCDF0}" destId="{911C1E4A-B207-45EF-A94B-3C6BB41E574E}" srcOrd="0" destOrd="0" presId="urn:microsoft.com/office/officeart/2005/8/layout/venn1"/>
    <dgm:cxn modelId="{FB90ADAB-88E6-4B8D-83BB-80D2F32DDB7F}" type="presOf" srcId="{173DEB15-DC7F-4ABF-AA0D-C9E9D570ED8A}" destId="{1F6913A6-1487-4F82-A52C-B32810180CEB}" srcOrd="1" destOrd="0" presId="urn:microsoft.com/office/officeart/2005/8/layout/venn1"/>
    <dgm:cxn modelId="{31F2A1EF-E3D8-4306-9EB8-8408254D0388}" type="presOf" srcId="{173DEB15-DC7F-4ABF-AA0D-C9E9D570ED8A}" destId="{79A25EBD-760A-4585-BE93-FDBADE40E41C}" srcOrd="0" destOrd="0" presId="urn:microsoft.com/office/officeart/2005/8/layout/venn1"/>
    <dgm:cxn modelId="{A6548E15-1A83-4E04-8C86-40B8924E4E19}" type="presParOf" srcId="{911C1E4A-B207-45EF-A94B-3C6BB41E574E}" destId="{79A25EBD-760A-4585-BE93-FDBADE40E41C}" srcOrd="0" destOrd="0" presId="urn:microsoft.com/office/officeart/2005/8/layout/venn1"/>
    <dgm:cxn modelId="{BE6322E7-E921-4D6E-9FBD-0D85F1EF1B83}" type="presParOf" srcId="{911C1E4A-B207-45EF-A94B-3C6BB41E574E}" destId="{1F6913A6-1487-4F82-A52C-B32810180CEB}" srcOrd="1" destOrd="0" presId="urn:microsoft.com/office/officeart/2005/8/layout/venn1"/>
    <dgm:cxn modelId="{1EBBCAD5-EE7B-40A8-8A4D-240A4C8C5FAE}" type="presParOf" srcId="{911C1E4A-B207-45EF-A94B-3C6BB41E574E}" destId="{AE94C880-3EBB-4A65-BB59-E5C222CAB175}" srcOrd="2" destOrd="0" presId="urn:microsoft.com/office/officeart/2005/8/layout/venn1"/>
    <dgm:cxn modelId="{499B4A36-FBA4-4BE2-A781-2E0A8E22DA5A}" type="presParOf" srcId="{911C1E4A-B207-45EF-A94B-3C6BB41E574E}" destId="{41B7BE16-CBC3-4B03-85C1-C0013A910494}" srcOrd="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0081AC3-3BDB-448E-9F7D-A03436CDCDF0}" type="doc">
      <dgm:prSet loTypeId="urn:microsoft.com/office/officeart/2005/8/layout/venn1" loCatId="relationship" qsTypeId="urn:microsoft.com/office/officeart/2005/8/quickstyle/simple3" qsCatId="simple" csTypeId="urn:microsoft.com/office/officeart/2005/8/colors/accent1_3" csCatId="accent1" phldr="1"/>
      <dgm:spPr/>
    </dgm:pt>
    <dgm:pt modelId="{173DEB15-DC7F-4ABF-AA0D-C9E9D570ED8A}">
      <dgm:prSet phldrT="[Text]" custT="1"/>
      <dgm:spPr>
        <a:solidFill>
          <a:schemeClr val="accent3">
            <a:lumMod val="40000"/>
            <a:lumOff val="60000"/>
          </a:schemeClr>
        </a:solidFill>
        <a:ln>
          <a:solidFill>
            <a:schemeClr val="tx1"/>
          </a:solidFill>
        </a:ln>
      </dgm:spPr>
      <dgm:t>
        <a:bodyPr/>
        <a:lstStyle/>
        <a:p>
          <a:pPr algn="ctr"/>
          <a:r>
            <a:rPr lang="en-US" sz="3000"/>
            <a:t>A       </a:t>
          </a:r>
          <a:br>
            <a:rPr lang="en-US" sz="2000">
              <a:sym typeface="WP IconicSymbolsA" panose="05010101010101010101" pitchFamily="2" charset="2"/>
            </a:rPr>
          </a:br>
          <a:r>
            <a:rPr lang="en-US" sz="2000">
              <a:latin typeface="Calibri" panose="020F0502020204030204" pitchFamily="34" charset="0"/>
              <a:cs typeface="Calibri" panose="020F0502020204030204" pitchFamily="34" charset="0"/>
              <a:sym typeface="WP IconicSymbolsA" panose="05010101010101010101" pitchFamily="2" charset="2"/>
            </a:rPr>
            <a:t>●</a:t>
          </a:r>
          <a:r>
            <a:rPr lang="en-US" sz="2000">
              <a:sym typeface="WP IconicSymbolsA" panose="05010101010101010101" pitchFamily="2" charset="2"/>
            </a:rPr>
            <a:t>   </a:t>
          </a:r>
          <a:endParaRPr lang="en-US" sz="2000"/>
        </a:p>
      </dgm:t>
    </dgm:pt>
    <dgm:pt modelId="{3D81EE8D-9C94-4B66-A93B-D2F98542BAC3}" type="parTrans" cxnId="{AC6E874A-E024-4172-9A38-236AD9112C45}">
      <dgm:prSet/>
      <dgm:spPr/>
      <dgm:t>
        <a:bodyPr/>
        <a:lstStyle/>
        <a:p>
          <a:endParaRPr lang="en-US"/>
        </a:p>
      </dgm:t>
    </dgm:pt>
    <dgm:pt modelId="{FEAD8D9F-9D5A-4A3A-A2F1-CE148E20F792}" type="sibTrans" cxnId="{AC6E874A-E024-4172-9A38-236AD9112C45}">
      <dgm:prSet/>
      <dgm:spPr/>
      <dgm:t>
        <a:bodyPr/>
        <a:lstStyle/>
        <a:p>
          <a:endParaRPr lang="en-US"/>
        </a:p>
      </dgm:t>
    </dgm:pt>
    <dgm:pt modelId="{B8F2FCC7-7C5B-43C9-9291-9506299CF703}">
      <dgm:prSet phldrT="[Text]" custT="1"/>
      <dgm:spPr>
        <a:solidFill>
          <a:srgbClr val="FF0000">
            <a:alpha val="26000"/>
          </a:srgbClr>
        </a:solidFill>
        <a:ln>
          <a:solidFill>
            <a:schemeClr val="tx1"/>
          </a:solidFill>
        </a:ln>
      </dgm:spPr>
      <dgm:t>
        <a:bodyPr/>
        <a:lstStyle/>
        <a:p>
          <a:r>
            <a:rPr lang="en-US" sz="3000"/>
            <a:t>   B   </a:t>
          </a:r>
        </a:p>
      </dgm:t>
    </dgm:pt>
    <dgm:pt modelId="{F36EBCC9-D3C1-41D5-9886-7408BFC11EEA}" type="parTrans" cxnId="{FD76A850-F2B8-4C19-8591-E3F8DBB4B814}">
      <dgm:prSet/>
      <dgm:spPr/>
      <dgm:t>
        <a:bodyPr/>
        <a:lstStyle/>
        <a:p>
          <a:endParaRPr lang="en-US"/>
        </a:p>
      </dgm:t>
    </dgm:pt>
    <dgm:pt modelId="{644A95FE-D974-4B19-8A87-5559670FAD21}" type="sibTrans" cxnId="{FD76A850-F2B8-4C19-8591-E3F8DBB4B814}">
      <dgm:prSet/>
      <dgm:spPr/>
      <dgm:t>
        <a:bodyPr/>
        <a:lstStyle/>
        <a:p>
          <a:endParaRPr lang="en-US"/>
        </a:p>
      </dgm:t>
    </dgm:pt>
    <dgm:pt modelId="{911C1E4A-B207-45EF-A94B-3C6BB41E574E}" type="pres">
      <dgm:prSet presAssocID="{90081AC3-3BDB-448E-9F7D-A03436CDCDF0}" presName="compositeShape" presStyleCnt="0">
        <dgm:presLayoutVars>
          <dgm:chMax val="7"/>
          <dgm:dir/>
          <dgm:resizeHandles val="exact"/>
        </dgm:presLayoutVars>
      </dgm:prSet>
      <dgm:spPr/>
    </dgm:pt>
    <dgm:pt modelId="{79A25EBD-760A-4585-BE93-FDBADE40E41C}" type="pres">
      <dgm:prSet presAssocID="{173DEB15-DC7F-4ABF-AA0D-C9E9D570ED8A}" presName="circ1" presStyleLbl="vennNode1" presStyleIdx="0" presStyleCnt="2" custScaleX="133100" custLinFactNeighborX="-1232" custLinFactNeighborY="273"/>
      <dgm:spPr/>
    </dgm:pt>
    <dgm:pt modelId="{1F6913A6-1487-4F82-A52C-B32810180CEB}" type="pres">
      <dgm:prSet presAssocID="{173DEB15-DC7F-4ABF-AA0D-C9E9D570ED8A}" presName="circ1Tx" presStyleLbl="revTx" presStyleIdx="0" presStyleCnt="0">
        <dgm:presLayoutVars>
          <dgm:chMax val="0"/>
          <dgm:chPref val="0"/>
          <dgm:bulletEnabled val="1"/>
        </dgm:presLayoutVars>
      </dgm:prSet>
      <dgm:spPr/>
    </dgm:pt>
    <dgm:pt modelId="{AE94C880-3EBB-4A65-BB59-E5C222CAB175}" type="pres">
      <dgm:prSet presAssocID="{B8F2FCC7-7C5B-43C9-9291-9506299CF703}" presName="circ2" presStyleLbl="vennNode1" presStyleIdx="1" presStyleCnt="2" custScaleX="121000" custLinFactNeighborX="-9430" custLinFactNeighborY="-273"/>
      <dgm:spPr/>
    </dgm:pt>
    <dgm:pt modelId="{41B7BE16-CBC3-4B03-85C1-C0013A910494}" type="pres">
      <dgm:prSet presAssocID="{B8F2FCC7-7C5B-43C9-9291-9506299CF703}" presName="circ2Tx" presStyleLbl="revTx" presStyleIdx="0" presStyleCnt="0">
        <dgm:presLayoutVars>
          <dgm:chMax val="0"/>
          <dgm:chPref val="0"/>
          <dgm:bulletEnabled val="1"/>
        </dgm:presLayoutVars>
      </dgm:prSet>
      <dgm:spPr/>
    </dgm:pt>
  </dgm:ptLst>
  <dgm:cxnLst>
    <dgm:cxn modelId="{3FB21D31-2263-4FA1-917F-DB44CCC6D123}" type="presOf" srcId="{B8F2FCC7-7C5B-43C9-9291-9506299CF703}" destId="{AE94C880-3EBB-4A65-BB59-E5C222CAB175}" srcOrd="0" destOrd="0" presId="urn:microsoft.com/office/officeart/2005/8/layout/venn1"/>
    <dgm:cxn modelId="{422BA362-0A9D-40C0-AB3B-DEA5C1AABFF6}" type="presOf" srcId="{B8F2FCC7-7C5B-43C9-9291-9506299CF703}" destId="{41B7BE16-CBC3-4B03-85C1-C0013A910494}" srcOrd="1" destOrd="0" presId="urn:microsoft.com/office/officeart/2005/8/layout/venn1"/>
    <dgm:cxn modelId="{AC6E874A-E024-4172-9A38-236AD9112C45}" srcId="{90081AC3-3BDB-448E-9F7D-A03436CDCDF0}" destId="{173DEB15-DC7F-4ABF-AA0D-C9E9D570ED8A}" srcOrd="0" destOrd="0" parTransId="{3D81EE8D-9C94-4B66-A93B-D2F98542BAC3}" sibTransId="{FEAD8D9F-9D5A-4A3A-A2F1-CE148E20F792}"/>
    <dgm:cxn modelId="{FD76A850-F2B8-4C19-8591-E3F8DBB4B814}" srcId="{90081AC3-3BDB-448E-9F7D-A03436CDCDF0}" destId="{B8F2FCC7-7C5B-43C9-9291-9506299CF703}" srcOrd="1" destOrd="0" parTransId="{F36EBCC9-D3C1-41D5-9886-7408BFC11EEA}" sibTransId="{644A95FE-D974-4B19-8A87-5559670FAD21}"/>
    <dgm:cxn modelId="{3123735A-379F-4480-A035-B1B04AE48D72}" type="presOf" srcId="{90081AC3-3BDB-448E-9F7D-A03436CDCDF0}" destId="{911C1E4A-B207-45EF-A94B-3C6BB41E574E}" srcOrd="0" destOrd="0" presId="urn:microsoft.com/office/officeart/2005/8/layout/venn1"/>
    <dgm:cxn modelId="{FB90ADAB-88E6-4B8D-83BB-80D2F32DDB7F}" type="presOf" srcId="{173DEB15-DC7F-4ABF-AA0D-C9E9D570ED8A}" destId="{1F6913A6-1487-4F82-A52C-B32810180CEB}" srcOrd="1" destOrd="0" presId="urn:microsoft.com/office/officeart/2005/8/layout/venn1"/>
    <dgm:cxn modelId="{31F2A1EF-E3D8-4306-9EB8-8408254D0388}" type="presOf" srcId="{173DEB15-DC7F-4ABF-AA0D-C9E9D570ED8A}" destId="{79A25EBD-760A-4585-BE93-FDBADE40E41C}" srcOrd="0" destOrd="0" presId="urn:microsoft.com/office/officeart/2005/8/layout/venn1"/>
    <dgm:cxn modelId="{A6548E15-1A83-4E04-8C86-40B8924E4E19}" type="presParOf" srcId="{911C1E4A-B207-45EF-A94B-3C6BB41E574E}" destId="{79A25EBD-760A-4585-BE93-FDBADE40E41C}" srcOrd="0" destOrd="0" presId="urn:microsoft.com/office/officeart/2005/8/layout/venn1"/>
    <dgm:cxn modelId="{BE6322E7-E921-4D6E-9FBD-0D85F1EF1B83}" type="presParOf" srcId="{911C1E4A-B207-45EF-A94B-3C6BB41E574E}" destId="{1F6913A6-1487-4F82-A52C-B32810180CEB}" srcOrd="1" destOrd="0" presId="urn:microsoft.com/office/officeart/2005/8/layout/venn1"/>
    <dgm:cxn modelId="{1EBBCAD5-EE7B-40A8-8A4D-240A4C8C5FAE}" type="presParOf" srcId="{911C1E4A-B207-45EF-A94B-3C6BB41E574E}" destId="{AE94C880-3EBB-4A65-BB59-E5C222CAB175}" srcOrd="2" destOrd="0" presId="urn:microsoft.com/office/officeart/2005/8/layout/venn1"/>
    <dgm:cxn modelId="{499B4A36-FBA4-4BE2-A781-2E0A8E22DA5A}" type="presParOf" srcId="{911C1E4A-B207-45EF-A94B-3C6BB41E574E}" destId="{41B7BE16-CBC3-4B03-85C1-C0013A910494}" srcOrd="3" destOrd="0" presId="urn:microsoft.com/office/officeart/2005/8/layout/ven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0081AC3-3BDB-448E-9F7D-A03436CDCDF0}" type="doc">
      <dgm:prSet loTypeId="urn:microsoft.com/office/officeart/2005/8/layout/venn1" loCatId="relationship" qsTypeId="urn:microsoft.com/office/officeart/2005/8/quickstyle/simple3" qsCatId="simple" csTypeId="urn:microsoft.com/office/officeart/2005/8/colors/accent1_3" csCatId="accent1" phldr="1"/>
      <dgm:spPr/>
    </dgm:pt>
    <dgm:pt modelId="{173DEB15-DC7F-4ABF-AA0D-C9E9D570ED8A}">
      <dgm:prSet phldrT="[Text]" custT="1"/>
      <dgm:spPr>
        <a:solidFill>
          <a:schemeClr val="accent3">
            <a:lumMod val="40000"/>
            <a:lumOff val="60000"/>
          </a:schemeClr>
        </a:solidFill>
        <a:ln>
          <a:solidFill>
            <a:schemeClr val="tx1"/>
          </a:solidFill>
        </a:ln>
      </dgm:spPr>
      <dgm:t>
        <a:bodyPr/>
        <a:lstStyle/>
        <a:p>
          <a:pPr algn="ctr"/>
          <a:r>
            <a:rPr lang="en-US" sz="3000"/>
            <a:t>A       </a:t>
          </a:r>
          <a:br>
            <a:rPr lang="en-US" sz="2000">
              <a:sym typeface="WP IconicSymbolsA" panose="05010101010101010101" pitchFamily="2" charset="2"/>
            </a:rPr>
          </a:br>
          <a:r>
            <a:rPr lang="en-US" sz="2000">
              <a:sym typeface="WP IconicSymbolsA" panose="05010101010101010101" pitchFamily="2" charset="2"/>
            </a:rPr>
            <a:t>   </a:t>
          </a:r>
          <a:endParaRPr lang="en-US" sz="2000"/>
        </a:p>
      </dgm:t>
    </dgm:pt>
    <dgm:pt modelId="{3D81EE8D-9C94-4B66-A93B-D2F98542BAC3}" type="parTrans" cxnId="{AC6E874A-E024-4172-9A38-236AD9112C45}">
      <dgm:prSet/>
      <dgm:spPr/>
      <dgm:t>
        <a:bodyPr/>
        <a:lstStyle/>
        <a:p>
          <a:endParaRPr lang="en-US"/>
        </a:p>
      </dgm:t>
    </dgm:pt>
    <dgm:pt modelId="{FEAD8D9F-9D5A-4A3A-A2F1-CE148E20F792}" type="sibTrans" cxnId="{AC6E874A-E024-4172-9A38-236AD9112C45}">
      <dgm:prSet/>
      <dgm:spPr/>
      <dgm:t>
        <a:bodyPr/>
        <a:lstStyle/>
        <a:p>
          <a:endParaRPr lang="en-US"/>
        </a:p>
      </dgm:t>
    </dgm:pt>
    <dgm:pt modelId="{B8F2FCC7-7C5B-43C9-9291-9506299CF703}">
      <dgm:prSet phldrT="[Text]" custT="1"/>
      <dgm:spPr>
        <a:solidFill>
          <a:srgbClr val="FF0000">
            <a:alpha val="26000"/>
          </a:srgbClr>
        </a:solidFill>
        <a:ln>
          <a:solidFill>
            <a:schemeClr val="tx1"/>
          </a:solidFill>
        </a:ln>
      </dgm:spPr>
      <dgm:t>
        <a:bodyPr/>
        <a:lstStyle/>
        <a:p>
          <a:r>
            <a:rPr lang="en-US" sz="3000"/>
            <a:t>   B   </a:t>
          </a:r>
        </a:p>
      </dgm:t>
    </dgm:pt>
    <dgm:pt modelId="{F36EBCC9-D3C1-41D5-9886-7408BFC11EEA}" type="parTrans" cxnId="{FD76A850-F2B8-4C19-8591-E3F8DBB4B814}">
      <dgm:prSet/>
      <dgm:spPr/>
      <dgm:t>
        <a:bodyPr/>
        <a:lstStyle/>
        <a:p>
          <a:endParaRPr lang="en-US"/>
        </a:p>
      </dgm:t>
    </dgm:pt>
    <dgm:pt modelId="{644A95FE-D974-4B19-8A87-5559670FAD21}" type="sibTrans" cxnId="{FD76A850-F2B8-4C19-8591-E3F8DBB4B814}">
      <dgm:prSet/>
      <dgm:spPr/>
      <dgm:t>
        <a:bodyPr/>
        <a:lstStyle/>
        <a:p>
          <a:endParaRPr lang="en-US"/>
        </a:p>
      </dgm:t>
    </dgm:pt>
    <dgm:pt modelId="{911C1E4A-B207-45EF-A94B-3C6BB41E574E}" type="pres">
      <dgm:prSet presAssocID="{90081AC3-3BDB-448E-9F7D-A03436CDCDF0}" presName="compositeShape" presStyleCnt="0">
        <dgm:presLayoutVars>
          <dgm:chMax val="7"/>
          <dgm:dir/>
          <dgm:resizeHandles val="exact"/>
        </dgm:presLayoutVars>
      </dgm:prSet>
      <dgm:spPr/>
    </dgm:pt>
    <dgm:pt modelId="{79A25EBD-760A-4585-BE93-FDBADE40E41C}" type="pres">
      <dgm:prSet presAssocID="{173DEB15-DC7F-4ABF-AA0D-C9E9D570ED8A}" presName="circ1" presStyleLbl="vennNode1" presStyleIdx="0" presStyleCnt="2" custScaleX="133100" custLinFactNeighborX="-8874" custLinFactNeighborY="273"/>
      <dgm:spPr/>
    </dgm:pt>
    <dgm:pt modelId="{1F6913A6-1487-4F82-A52C-B32810180CEB}" type="pres">
      <dgm:prSet presAssocID="{173DEB15-DC7F-4ABF-AA0D-C9E9D570ED8A}" presName="circ1Tx" presStyleLbl="revTx" presStyleIdx="0" presStyleCnt="0">
        <dgm:presLayoutVars>
          <dgm:chMax val="0"/>
          <dgm:chPref val="0"/>
          <dgm:bulletEnabled val="1"/>
        </dgm:presLayoutVars>
      </dgm:prSet>
      <dgm:spPr/>
    </dgm:pt>
    <dgm:pt modelId="{AE94C880-3EBB-4A65-BB59-E5C222CAB175}" type="pres">
      <dgm:prSet presAssocID="{B8F2FCC7-7C5B-43C9-9291-9506299CF703}" presName="circ2" presStyleLbl="vennNode1" presStyleIdx="1" presStyleCnt="2" custScaleX="121000" custLinFactNeighborX="-13074" custLinFactNeighborY="-273"/>
      <dgm:spPr/>
    </dgm:pt>
    <dgm:pt modelId="{41B7BE16-CBC3-4B03-85C1-C0013A910494}" type="pres">
      <dgm:prSet presAssocID="{B8F2FCC7-7C5B-43C9-9291-9506299CF703}" presName="circ2Tx" presStyleLbl="revTx" presStyleIdx="0" presStyleCnt="0">
        <dgm:presLayoutVars>
          <dgm:chMax val="0"/>
          <dgm:chPref val="0"/>
          <dgm:bulletEnabled val="1"/>
        </dgm:presLayoutVars>
      </dgm:prSet>
      <dgm:spPr/>
    </dgm:pt>
  </dgm:ptLst>
  <dgm:cxnLst>
    <dgm:cxn modelId="{3FB21D31-2263-4FA1-917F-DB44CCC6D123}" type="presOf" srcId="{B8F2FCC7-7C5B-43C9-9291-9506299CF703}" destId="{AE94C880-3EBB-4A65-BB59-E5C222CAB175}" srcOrd="0" destOrd="0" presId="urn:microsoft.com/office/officeart/2005/8/layout/venn1"/>
    <dgm:cxn modelId="{422BA362-0A9D-40C0-AB3B-DEA5C1AABFF6}" type="presOf" srcId="{B8F2FCC7-7C5B-43C9-9291-9506299CF703}" destId="{41B7BE16-CBC3-4B03-85C1-C0013A910494}" srcOrd="1" destOrd="0" presId="urn:microsoft.com/office/officeart/2005/8/layout/venn1"/>
    <dgm:cxn modelId="{AC6E874A-E024-4172-9A38-236AD9112C45}" srcId="{90081AC3-3BDB-448E-9F7D-A03436CDCDF0}" destId="{173DEB15-DC7F-4ABF-AA0D-C9E9D570ED8A}" srcOrd="0" destOrd="0" parTransId="{3D81EE8D-9C94-4B66-A93B-D2F98542BAC3}" sibTransId="{FEAD8D9F-9D5A-4A3A-A2F1-CE148E20F792}"/>
    <dgm:cxn modelId="{FD76A850-F2B8-4C19-8591-E3F8DBB4B814}" srcId="{90081AC3-3BDB-448E-9F7D-A03436CDCDF0}" destId="{B8F2FCC7-7C5B-43C9-9291-9506299CF703}" srcOrd="1" destOrd="0" parTransId="{F36EBCC9-D3C1-41D5-9886-7408BFC11EEA}" sibTransId="{644A95FE-D974-4B19-8A87-5559670FAD21}"/>
    <dgm:cxn modelId="{3123735A-379F-4480-A035-B1B04AE48D72}" type="presOf" srcId="{90081AC3-3BDB-448E-9F7D-A03436CDCDF0}" destId="{911C1E4A-B207-45EF-A94B-3C6BB41E574E}" srcOrd="0" destOrd="0" presId="urn:microsoft.com/office/officeart/2005/8/layout/venn1"/>
    <dgm:cxn modelId="{FB90ADAB-88E6-4B8D-83BB-80D2F32DDB7F}" type="presOf" srcId="{173DEB15-DC7F-4ABF-AA0D-C9E9D570ED8A}" destId="{1F6913A6-1487-4F82-A52C-B32810180CEB}" srcOrd="1" destOrd="0" presId="urn:microsoft.com/office/officeart/2005/8/layout/venn1"/>
    <dgm:cxn modelId="{31F2A1EF-E3D8-4306-9EB8-8408254D0388}" type="presOf" srcId="{173DEB15-DC7F-4ABF-AA0D-C9E9D570ED8A}" destId="{79A25EBD-760A-4585-BE93-FDBADE40E41C}" srcOrd="0" destOrd="0" presId="urn:microsoft.com/office/officeart/2005/8/layout/venn1"/>
    <dgm:cxn modelId="{A6548E15-1A83-4E04-8C86-40B8924E4E19}" type="presParOf" srcId="{911C1E4A-B207-45EF-A94B-3C6BB41E574E}" destId="{79A25EBD-760A-4585-BE93-FDBADE40E41C}" srcOrd="0" destOrd="0" presId="urn:microsoft.com/office/officeart/2005/8/layout/venn1"/>
    <dgm:cxn modelId="{BE6322E7-E921-4D6E-9FBD-0D85F1EF1B83}" type="presParOf" srcId="{911C1E4A-B207-45EF-A94B-3C6BB41E574E}" destId="{1F6913A6-1487-4F82-A52C-B32810180CEB}" srcOrd="1" destOrd="0" presId="urn:microsoft.com/office/officeart/2005/8/layout/venn1"/>
    <dgm:cxn modelId="{1EBBCAD5-EE7B-40A8-8A4D-240A4C8C5FAE}" type="presParOf" srcId="{911C1E4A-B207-45EF-A94B-3C6BB41E574E}" destId="{AE94C880-3EBB-4A65-BB59-E5C222CAB175}" srcOrd="2" destOrd="0" presId="urn:microsoft.com/office/officeart/2005/8/layout/venn1"/>
    <dgm:cxn modelId="{499B4A36-FBA4-4BE2-A781-2E0A8E22DA5A}" type="presParOf" srcId="{911C1E4A-B207-45EF-A94B-3C6BB41E574E}" destId="{41B7BE16-CBC3-4B03-85C1-C0013A910494}" srcOrd="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0081AC3-3BDB-448E-9F7D-A03436CDCDF0}" type="doc">
      <dgm:prSet loTypeId="urn:microsoft.com/office/officeart/2005/8/layout/venn1" loCatId="relationship" qsTypeId="urn:microsoft.com/office/officeart/2005/8/quickstyle/simple3" qsCatId="simple" csTypeId="urn:microsoft.com/office/officeart/2005/8/colors/accent1_3" csCatId="accent1" phldr="1"/>
      <dgm:spPr/>
    </dgm:pt>
    <dgm:pt modelId="{173DEB15-DC7F-4ABF-AA0D-C9E9D570ED8A}">
      <dgm:prSet phldrT="[Text]" custT="1"/>
      <dgm:spPr>
        <a:solidFill>
          <a:schemeClr val="accent3">
            <a:lumMod val="40000"/>
            <a:lumOff val="60000"/>
          </a:schemeClr>
        </a:solidFill>
        <a:ln>
          <a:solidFill>
            <a:schemeClr val="tx1"/>
          </a:solidFill>
        </a:ln>
      </dgm:spPr>
      <dgm:t>
        <a:bodyPr/>
        <a:lstStyle/>
        <a:p>
          <a:pPr algn="ctr"/>
          <a:r>
            <a:rPr lang="en-US" sz="3000"/>
            <a:t>A       </a:t>
          </a:r>
          <a:br>
            <a:rPr lang="en-US" sz="2000">
              <a:sym typeface="WP IconicSymbolsA" panose="05010101010101010101" pitchFamily="2" charset="2"/>
            </a:rPr>
          </a:br>
          <a:r>
            <a:rPr lang="en-US" sz="2000">
              <a:sym typeface="WP IconicSymbolsA" panose="05010101010101010101" pitchFamily="2" charset="2"/>
            </a:rPr>
            <a:t>   </a:t>
          </a:r>
          <a:endParaRPr lang="en-US" sz="2000"/>
        </a:p>
      </dgm:t>
    </dgm:pt>
    <dgm:pt modelId="{3D81EE8D-9C94-4B66-A93B-D2F98542BAC3}" type="parTrans" cxnId="{AC6E874A-E024-4172-9A38-236AD9112C45}">
      <dgm:prSet/>
      <dgm:spPr/>
      <dgm:t>
        <a:bodyPr/>
        <a:lstStyle/>
        <a:p>
          <a:endParaRPr lang="en-US"/>
        </a:p>
      </dgm:t>
    </dgm:pt>
    <dgm:pt modelId="{FEAD8D9F-9D5A-4A3A-A2F1-CE148E20F792}" type="sibTrans" cxnId="{AC6E874A-E024-4172-9A38-236AD9112C45}">
      <dgm:prSet/>
      <dgm:spPr/>
      <dgm:t>
        <a:bodyPr/>
        <a:lstStyle/>
        <a:p>
          <a:endParaRPr lang="en-US"/>
        </a:p>
      </dgm:t>
    </dgm:pt>
    <dgm:pt modelId="{B8F2FCC7-7C5B-43C9-9291-9506299CF703}">
      <dgm:prSet phldrT="[Text]" custT="1"/>
      <dgm:spPr>
        <a:solidFill>
          <a:srgbClr val="FF0000">
            <a:alpha val="26000"/>
          </a:srgbClr>
        </a:solidFill>
        <a:ln>
          <a:solidFill>
            <a:schemeClr val="tx1"/>
          </a:solidFill>
        </a:ln>
      </dgm:spPr>
      <dgm:t>
        <a:bodyPr/>
        <a:lstStyle/>
        <a:p>
          <a:r>
            <a:rPr lang="en-US" sz="3000"/>
            <a:t>   B   </a:t>
          </a:r>
        </a:p>
      </dgm:t>
    </dgm:pt>
    <dgm:pt modelId="{F36EBCC9-D3C1-41D5-9886-7408BFC11EEA}" type="parTrans" cxnId="{FD76A850-F2B8-4C19-8591-E3F8DBB4B814}">
      <dgm:prSet/>
      <dgm:spPr/>
      <dgm:t>
        <a:bodyPr/>
        <a:lstStyle/>
        <a:p>
          <a:endParaRPr lang="en-US"/>
        </a:p>
      </dgm:t>
    </dgm:pt>
    <dgm:pt modelId="{644A95FE-D974-4B19-8A87-5559670FAD21}" type="sibTrans" cxnId="{FD76A850-F2B8-4C19-8591-E3F8DBB4B814}">
      <dgm:prSet/>
      <dgm:spPr/>
      <dgm:t>
        <a:bodyPr/>
        <a:lstStyle/>
        <a:p>
          <a:endParaRPr lang="en-US"/>
        </a:p>
      </dgm:t>
    </dgm:pt>
    <dgm:pt modelId="{911C1E4A-B207-45EF-A94B-3C6BB41E574E}" type="pres">
      <dgm:prSet presAssocID="{90081AC3-3BDB-448E-9F7D-A03436CDCDF0}" presName="compositeShape" presStyleCnt="0">
        <dgm:presLayoutVars>
          <dgm:chMax val="7"/>
          <dgm:dir/>
          <dgm:resizeHandles val="exact"/>
        </dgm:presLayoutVars>
      </dgm:prSet>
      <dgm:spPr/>
    </dgm:pt>
    <dgm:pt modelId="{79A25EBD-760A-4585-BE93-FDBADE40E41C}" type="pres">
      <dgm:prSet presAssocID="{173DEB15-DC7F-4ABF-AA0D-C9E9D570ED8A}" presName="circ1" presStyleLbl="vennNode1" presStyleIdx="0" presStyleCnt="2" custScaleX="133100" custLinFactNeighborX="-8874" custLinFactNeighborY="273"/>
      <dgm:spPr/>
    </dgm:pt>
    <dgm:pt modelId="{1F6913A6-1487-4F82-A52C-B32810180CEB}" type="pres">
      <dgm:prSet presAssocID="{173DEB15-DC7F-4ABF-AA0D-C9E9D570ED8A}" presName="circ1Tx" presStyleLbl="revTx" presStyleIdx="0" presStyleCnt="0">
        <dgm:presLayoutVars>
          <dgm:chMax val="0"/>
          <dgm:chPref val="0"/>
          <dgm:bulletEnabled val="1"/>
        </dgm:presLayoutVars>
      </dgm:prSet>
      <dgm:spPr/>
    </dgm:pt>
    <dgm:pt modelId="{AE94C880-3EBB-4A65-BB59-E5C222CAB175}" type="pres">
      <dgm:prSet presAssocID="{B8F2FCC7-7C5B-43C9-9291-9506299CF703}" presName="circ2" presStyleLbl="vennNode1" presStyleIdx="1" presStyleCnt="2" custScaleX="121000" custLinFactNeighborX="-13074" custLinFactNeighborY="-273"/>
      <dgm:spPr/>
    </dgm:pt>
    <dgm:pt modelId="{41B7BE16-CBC3-4B03-85C1-C0013A910494}" type="pres">
      <dgm:prSet presAssocID="{B8F2FCC7-7C5B-43C9-9291-9506299CF703}" presName="circ2Tx" presStyleLbl="revTx" presStyleIdx="0" presStyleCnt="0">
        <dgm:presLayoutVars>
          <dgm:chMax val="0"/>
          <dgm:chPref val="0"/>
          <dgm:bulletEnabled val="1"/>
        </dgm:presLayoutVars>
      </dgm:prSet>
      <dgm:spPr/>
    </dgm:pt>
  </dgm:ptLst>
  <dgm:cxnLst>
    <dgm:cxn modelId="{3FB21D31-2263-4FA1-917F-DB44CCC6D123}" type="presOf" srcId="{B8F2FCC7-7C5B-43C9-9291-9506299CF703}" destId="{AE94C880-3EBB-4A65-BB59-E5C222CAB175}" srcOrd="0" destOrd="0" presId="urn:microsoft.com/office/officeart/2005/8/layout/venn1"/>
    <dgm:cxn modelId="{422BA362-0A9D-40C0-AB3B-DEA5C1AABFF6}" type="presOf" srcId="{B8F2FCC7-7C5B-43C9-9291-9506299CF703}" destId="{41B7BE16-CBC3-4B03-85C1-C0013A910494}" srcOrd="1" destOrd="0" presId="urn:microsoft.com/office/officeart/2005/8/layout/venn1"/>
    <dgm:cxn modelId="{AC6E874A-E024-4172-9A38-236AD9112C45}" srcId="{90081AC3-3BDB-448E-9F7D-A03436CDCDF0}" destId="{173DEB15-DC7F-4ABF-AA0D-C9E9D570ED8A}" srcOrd="0" destOrd="0" parTransId="{3D81EE8D-9C94-4B66-A93B-D2F98542BAC3}" sibTransId="{FEAD8D9F-9D5A-4A3A-A2F1-CE148E20F792}"/>
    <dgm:cxn modelId="{FD76A850-F2B8-4C19-8591-E3F8DBB4B814}" srcId="{90081AC3-3BDB-448E-9F7D-A03436CDCDF0}" destId="{B8F2FCC7-7C5B-43C9-9291-9506299CF703}" srcOrd="1" destOrd="0" parTransId="{F36EBCC9-D3C1-41D5-9886-7408BFC11EEA}" sibTransId="{644A95FE-D974-4B19-8A87-5559670FAD21}"/>
    <dgm:cxn modelId="{3123735A-379F-4480-A035-B1B04AE48D72}" type="presOf" srcId="{90081AC3-3BDB-448E-9F7D-A03436CDCDF0}" destId="{911C1E4A-B207-45EF-A94B-3C6BB41E574E}" srcOrd="0" destOrd="0" presId="urn:microsoft.com/office/officeart/2005/8/layout/venn1"/>
    <dgm:cxn modelId="{FB90ADAB-88E6-4B8D-83BB-80D2F32DDB7F}" type="presOf" srcId="{173DEB15-DC7F-4ABF-AA0D-C9E9D570ED8A}" destId="{1F6913A6-1487-4F82-A52C-B32810180CEB}" srcOrd="1" destOrd="0" presId="urn:microsoft.com/office/officeart/2005/8/layout/venn1"/>
    <dgm:cxn modelId="{31F2A1EF-E3D8-4306-9EB8-8408254D0388}" type="presOf" srcId="{173DEB15-DC7F-4ABF-AA0D-C9E9D570ED8A}" destId="{79A25EBD-760A-4585-BE93-FDBADE40E41C}" srcOrd="0" destOrd="0" presId="urn:microsoft.com/office/officeart/2005/8/layout/venn1"/>
    <dgm:cxn modelId="{A6548E15-1A83-4E04-8C86-40B8924E4E19}" type="presParOf" srcId="{911C1E4A-B207-45EF-A94B-3C6BB41E574E}" destId="{79A25EBD-760A-4585-BE93-FDBADE40E41C}" srcOrd="0" destOrd="0" presId="urn:microsoft.com/office/officeart/2005/8/layout/venn1"/>
    <dgm:cxn modelId="{BE6322E7-E921-4D6E-9FBD-0D85F1EF1B83}" type="presParOf" srcId="{911C1E4A-B207-45EF-A94B-3C6BB41E574E}" destId="{1F6913A6-1487-4F82-A52C-B32810180CEB}" srcOrd="1" destOrd="0" presId="urn:microsoft.com/office/officeart/2005/8/layout/venn1"/>
    <dgm:cxn modelId="{1EBBCAD5-EE7B-40A8-8A4D-240A4C8C5FAE}" type="presParOf" srcId="{911C1E4A-B207-45EF-A94B-3C6BB41E574E}" destId="{AE94C880-3EBB-4A65-BB59-E5C222CAB175}" srcOrd="2" destOrd="0" presId="urn:microsoft.com/office/officeart/2005/8/layout/venn1"/>
    <dgm:cxn modelId="{499B4A36-FBA4-4BE2-A781-2E0A8E22DA5A}" type="presParOf" srcId="{911C1E4A-B207-45EF-A94B-3C6BB41E574E}" destId="{41B7BE16-CBC3-4B03-85C1-C0013A910494}" srcOrd="3" destOrd="0" presId="urn:microsoft.com/office/officeart/2005/8/layout/ven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0081AC3-3BDB-448E-9F7D-A03436CDCDF0}" type="doc">
      <dgm:prSet loTypeId="urn:microsoft.com/office/officeart/2005/8/layout/venn1" loCatId="relationship" qsTypeId="urn:microsoft.com/office/officeart/2005/8/quickstyle/simple3" qsCatId="simple" csTypeId="urn:microsoft.com/office/officeart/2005/8/colors/accent1_3" csCatId="accent1" phldr="1"/>
      <dgm:spPr/>
    </dgm:pt>
    <dgm:pt modelId="{173DEB15-DC7F-4ABF-AA0D-C9E9D570ED8A}">
      <dgm:prSet phldrT="[Text]" custT="1"/>
      <dgm:spPr>
        <a:solidFill>
          <a:schemeClr val="accent3">
            <a:lumMod val="40000"/>
            <a:lumOff val="60000"/>
          </a:schemeClr>
        </a:solidFill>
        <a:ln>
          <a:solidFill>
            <a:schemeClr val="tx1"/>
          </a:solidFill>
        </a:ln>
      </dgm:spPr>
      <dgm:t>
        <a:bodyPr/>
        <a:lstStyle/>
        <a:p>
          <a:pPr algn="ctr"/>
          <a:r>
            <a:rPr lang="en-US" sz="3000"/>
            <a:t>A       </a:t>
          </a:r>
          <a:br>
            <a:rPr lang="en-US" sz="2000">
              <a:sym typeface="WP IconicSymbolsA" panose="05010101010101010101" pitchFamily="2" charset="2"/>
            </a:rPr>
          </a:br>
          <a:r>
            <a:rPr lang="en-US" sz="2000">
              <a:latin typeface="Calibri" panose="020F0502020204030204" pitchFamily="34" charset="0"/>
              <a:cs typeface="Calibri" panose="020F0502020204030204" pitchFamily="34" charset="0"/>
              <a:sym typeface="WP IconicSymbolsA" panose="05010101010101010101" pitchFamily="2" charset="2"/>
            </a:rPr>
            <a:t>●●</a:t>
          </a:r>
          <a:r>
            <a:rPr lang="en-US" sz="2000">
              <a:sym typeface="WP IconicSymbolsA" panose="05010101010101010101" pitchFamily="2" charset="2"/>
            </a:rPr>
            <a:t>   </a:t>
          </a:r>
          <a:endParaRPr lang="en-US" sz="2000"/>
        </a:p>
      </dgm:t>
    </dgm:pt>
    <dgm:pt modelId="{3D81EE8D-9C94-4B66-A93B-D2F98542BAC3}" type="parTrans" cxnId="{AC6E874A-E024-4172-9A38-236AD9112C45}">
      <dgm:prSet/>
      <dgm:spPr/>
      <dgm:t>
        <a:bodyPr/>
        <a:lstStyle/>
        <a:p>
          <a:endParaRPr lang="en-US"/>
        </a:p>
      </dgm:t>
    </dgm:pt>
    <dgm:pt modelId="{FEAD8D9F-9D5A-4A3A-A2F1-CE148E20F792}" type="sibTrans" cxnId="{AC6E874A-E024-4172-9A38-236AD9112C45}">
      <dgm:prSet/>
      <dgm:spPr/>
      <dgm:t>
        <a:bodyPr/>
        <a:lstStyle/>
        <a:p>
          <a:endParaRPr lang="en-US"/>
        </a:p>
      </dgm:t>
    </dgm:pt>
    <dgm:pt modelId="{B8F2FCC7-7C5B-43C9-9291-9506299CF703}">
      <dgm:prSet phldrT="[Text]" custT="1"/>
      <dgm:spPr>
        <a:solidFill>
          <a:srgbClr val="FF0000">
            <a:alpha val="26000"/>
          </a:srgbClr>
        </a:solidFill>
        <a:ln>
          <a:solidFill>
            <a:schemeClr val="tx1"/>
          </a:solidFill>
        </a:ln>
      </dgm:spPr>
      <dgm:t>
        <a:bodyPr/>
        <a:lstStyle/>
        <a:p>
          <a:r>
            <a:rPr lang="en-US" sz="3000"/>
            <a:t>   B   </a:t>
          </a:r>
        </a:p>
      </dgm:t>
    </dgm:pt>
    <dgm:pt modelId="{F36EBCC9-D3C1-41D5-9886-7408BFC11EEA}" type="parTrans" cxnId="{FD76A850-F2B8-4C19-8591-E3F8DBB4B814}">
      <dgm:prSet/>
      <dgm:spPr/>
      <dgm:t>
        <a:bodyPr/>
        <a:lstStyle/>
        <a:p>
          <a:endParaRPr lang="en-US"/>
        </a:p>
      </dgm:t>
    </dgm:pt>
    <dgm:pt modelId="{644A95FE-D974-4B19-8A87-5559670FAD21}" type="sibTrans" cxnId="{FD76A850-F2B8-4C19-8591-E3F8DBB4B814}">
      <dgm:prSet/>
      <dgm:spPr/>
      <dgm:t>
        <a:bodyPr/>
        <a:lstStyle/>
        <a:p>
          <a:endParaRPr lang="en-US"/>
        </a:p>
      </dgm:t>
    </dgm:pt>
    <dgm:pt modelId="{911C1E4A-B207-45EF-A94B-3C6BB41E574E}" type="pres">
      <dgm:prSet presAssocID="{90081AC3-3BDB-448E-9F7D-A03436CDCDF0}" presName="compositeShape" presStyleCnt="0">
        <dgm:presLayoutVars>
          <dgm:chMax val="7"/>
          <dgm:dir/>
          <dgm:resizeHandles val="exact"/>
        </dgm:presLayoutVars>
      </dgm:prSet>
      <dgm:spPr/>
    </dgm:pt>
    <dgm:pt modelId="{79A25EBD-760A-4585-BE93-FDBADE40E41C}" type="pres">
      <dgm:prSet presAssocID="{173DEB15-DC7F-4ABF-AA0D-C9E9D570ED8A}" presName="circ1" presStyleLbl="vennNode1" presStyleIdx="0" presStyleCnt="2" custScaleX="133100" custLinFactNeighborX="-8874" custLinFactNeighborY="273"/>
      <dgm:spPr/>
    </dgm:pt>
    <dgm:pt modelId="{1F6913A6-1487-4F82-A52C-B32810180CEB}" type="pres">
      <dgm:prSet presAssocID="{173DEB15-DC7F-4ABF-AA0D-C9E9D570ED8A}" presName="circ1Tx" presStyleLbl="revTx" presStyleIdx="0" presStyleCnt="0">
        <dgm:presLayoutVars>
          <dgm:chMax val="0"/>
          <dgm:chPref val="0"/>
          <dgm:bulletEnabled val="1"/>
        </dgm:presLayoutVars>
      </dgm:prSet>
      <dgm:spPr/>
    </dgm:pt>
    <dgm:pt modelId="{AE94C880-3EBB-4A65-BB59-E5C222CAB175}" type="pres">
      <dgm:prSet presAssocID="{B8F2FCC7-7C5B-43C9-9291-9506299CF703}" presName="circ2" presStyleLbl="vennNode1" presStyleIdx="1" presStyleCnt="2" custScaleX="121000" custLinFactNeighborX="-13074" custLinFactNeighborY="-273"/>
      <dgm:spPr/>
    </dgm:pt>
    <dgm:pt modelId="{41B7BE16-CBC3-4B03-85C1-C0013A910494}" type="pres">
      <dgm:prSet presAssocID="{B8F2FCC7-7C5B-43C9-9291-9506299CF703}" presName="circ2Tx" presStyleLbl="revTx" presStyleIdx="0" presStyleCnt="0">
        <dgm:presLayoutVars>
          <dgm:chMax val="0"/>
          <dgm:chPref val="0"/>
          <dgm:bulletEnabled val="1"/>
        </dgm:presLayoutVars>
      </dgm:prSet>
      <dgm:spPr/>
    </dgm:pt>
  </dgm:ptLst>
  <dgm:cxnLst>
    <dgm:cxn modelId="{3FB21D31-2263-4FA1-917F-DB44CCC6D123}" type="presOf" srcId="{B8F2FCC7-7C5B-43C9-9291-9506299CF703}" destId="{AE94C880-3EBB-4A65-BB59-E5C222CAB175}" srcOrd="0" destOrd="0" presId="urn:microsoft.com/office/officeart/2005/8/layout/venn1"/>
    <dgm:cxn modelId="{422BA362-0A9D-40C0-AB3B-DEA5C1AABFF6}" type="presOf" srcId="{B8F2FCC7-7C5B-43C9-9291-9506299CF703}" destId="{41B7BE16-CBC3-4B03-85C1-C0013A910494}" srcOrd="1" destOrd="0" presId="urn:microsoft.com/office/officeart/2005/8/layout/venn1"/>
    <dgm:cxn modelId="{AC6E874A-E024-4172-9A38-236AD9112C45}" srcId="{90081AC3-3BDB-448E-9F7D-A03436CDCDF0}" destId="{173DEB15-DC7F-4ABF-AA0D-C9E9D570ED8A}" srcOrd="0" destOrd="0" parTransId="{3D81EE8D-9C94-4B66-A93B-D2F98542BAC3}" sibTransId="{FEAD8D9F-9D5A-4A3A-A2F1-CE148E20F792}"/>
    <dgm:cxn modelId="{FD76A850-F2B8-4C19-8591-E3F8DBB4B814}" srcId="{90081AC3-3BDB-448E-9F7D-A03436CDCDF0}" destId="{B8F2FCC7-7C5B-43C9-9291-9506299CF703}" srcOrd="1" destOrd="0" parTransId="{F36EBCC9-D3C1-41D5-9886-7408BFC11EEA}" sibTransId="{644A95FE-D974-4B19-8A87-5559670FAD21}"/>
    <dgm:cxn modelId="{3123735A-379F-4480-A035-B1B04AE48D72}" type="presOf" srcId="{90081AC3-3BDB-448E-9F7D-A03436CDCDF0}" destId="{911C1E4A-B207-45EF-A94B-3C6BB41E574E}" srcOrd="0" destOrd="0" presId="urn:microsoft.com/office/officeart/2005/8/layout/venn1"/>
    <dgm:cxn modelId="{FB90ADAB-88E6-4B8D-83BB-80D2F32DDB7F}" type="presOf" srcId="{173DEB15-DC7F-4ABF-AA0D-C9E9D570ED8A}" destId="{1F6913A6-1487-4F82-A52C-B32810180CEB}" srcOrd="1" destOrd="0" presId="urn:microsoft.com/office/officeart/2005/8/layout/venn1"/>
    <dgm:cxn modelId="{31F2A1EF-E3D8-4306-9EB8-8408254D0388}" type="presOf" srcId="{173DEB15-DC7F-4ABF-AA0D-C9E9D570ED8A}" destId="{79A25EBD-760A-4585-BE93-FDBADE40E41C}" srcOrd="0" destOrd="0" presId="urn:microsoft.com/office/officeart/2005/8/layout/venn1"/>
    <dgm:cxn modelId="{A6548E15-1A83-4E04-8C86-40B8924E4E19}" type="presParOf" srcId="{911C1E4A-B207-45EF-A94B-3C6BB41E574E}" destId="{79A25EBD-760A-4585-BE93-FDBADE40E41C}" srcOrd="0" destOrd="0" presId="urn:microsoft.com/office/officeart/2005/8/layout/venn1"/>
    <dgm:cxn modelId="{BE6322E7-E921-4D6E-9FBD-0D85F1EF1B83}" type="presParOf" srcId="{911C1E4A-B207-45EF-A94B-3C6BB41E574E}" destId="{1F6913A6-1487-4F82-A52C-B32810180CEB}" srcOrd="1" destOrd="0" presId="urn:microsoft.com/office/officeart/2005/8/layout/venn1"/>
    <dgm:cxn modelId="{1EBBCAD5-EE7B-40A8-8A4D-240A4C8C5FAE}" type="presParOf" srcId="{911C1E4A-B207-45EF-A94B-3C6BB41E574E}" destId="{AE94C880-3EBB-4A65-BB59-E5C222CAB175}" srcOrd="2" destOrd="0" presId="urn:microsoft.com/office/officeart/2005/8/layout/venn1"/>
    <dgm:cxn modelId="{499B4A36-FBA4-4BE2-A781-2E0A8E22DA5A}" type="presParOf" srcId="{911C1E4A-B207-45EF-A94B-3C6BB41E574E}" destId="{41B7BE16-CBC3-4B03-85C1-C0013A910494}" srcOrd="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0081AC3-3BDB-448E-9F7D-A03436CDCDF0}" type="doc">
      <dgm:prSet loTypeId="urn:microsoft.com/office/officeart/2005/8/layout/venn1" loCatId="relationship" qsTypeId="urn:microsoft.com/office/officeart/2005/8/quickstyle/simple3" qsCatId="simple" csTypeId="urn:microsoft.com/office/officeart/2005/8/colors/accent1_3" csCatId="accent1" phldr="1"/>
      <dgm:spPr/>
    </dgm:pt>
    <dgm:pt modelId="{173DEB15-DC7F-4ABF-AA0D-C9E9D570ED8A}">
      <dgm:prSet phldrT="[Text]" custT="1"/>
      <dgm:spPr>
        <a:solidFill>
          <a:schemeClr val="accent3">
            <a:lumMod val="40000"/>
            <a:lumOff val="60000"/>
          </a:schemeClr>
        </a:solidFill>
        <a:ln>
          <a:solidFill>
            <a:schemeClr val="tx1"/>
          </a:solidFill>
        </a:ln>
      </dgm:spPr>
      <dgm:t>
        <a:bodyPr/>
        <a:lstStyle/>
        <a:p>
          <a:pPr algn="ctr"/>
          <a:r>
            <a:rPr lang="en-US" sz="3000"/>
            <a:t>A       </a:t>
          </a:r>
          <a:br>
            <a:rPr lang="en-US" sz="2000">
              <a:sym typeface="WP IconicSymbolsA" panose="05010101010101010101" pitchFamily="2" charset="2"/>
            </a:rPr>
          </a:br>
          <a:r>
            <a:rPr lang="en-US" sz="2000">
              <a:latin typeface="Calibri" panose="020F0502020204030204" pitchFamily="34" charset="0"/>
              <a:cs typeface="Calibri" panose="020F0502020204030204" pitchFamily="34" charset="0"/>
              <a:sym typeface="WP IconicSymbolsA" panose="05010101010101010101" pitchFamily="2" charset="2"/>
            </a:rPr>
            <a:t>●</a:t>
          </a:r>
          <a:r>
            <a:rPr lang="en-US" sz="2000">
              <a:sym typeface="WP IconicSymbolsA" panose="05010101010101010101" pitchFamily="2" charset="2"/>
            </a:rPr>
            <a:t>   </a:t>
          </a:r>
          <a:endParaRPr lang="en-US" sz="2000"/>
        </a:p>
      </dgm:t>
    </dgm:pt>
    <dgm:pt modelId="{3D81EE8D-9C94-4B66-A93B-D2F98542BAC3}" type="parTrans" cxnId="{AC6E874A-E024-4172-9A38-236AD9112C45}">
      <dgm:prSet/>
      <dgm:spPr/>
      <dgm:t>
        <a:bodyPr/>
        <a:lstStyle/>
        <a:p>
          <a:endParaRPr lang="en-US"/>
        </a:p>
      </dgm:t>
    </dgm:pt>
    <dgm:pt modelId="{FEAD8D9F-9D5A-4A3A-A2F1-CE148E20F792}" type="sibTrans" cxnId="{AC6E874A-E024-4172-9A38-236AD9112C45}">
      <dgm:prSet/>
      <dgm:spPr/>
      <dgm:t>
        <a:bodyPr/>
        <a:lstStyle/>
        <a:p>
          <a:endParaRPr lang="en-US"/>
        </a:p>
      </dgm:t>
    </dgm:pt>
    <dgm:pt modelId="{B8F2FCC7-7C5B-43C9-9291-9506299CF703}">
      <dgm:prSet phldrT="[Text]" custT="1"/>
      <dgm:spPr>
        <a:solidFill>
          <a:srgbClr val="FF0000">
            <a:alpha val="26000"/>
          </a:srgbClr>
        </a:solidFill>
        <a:ln>
          <a:solidFill>
            <a:schemeClr val="tx1"/>
          </a:solidFill>
        </a:ln>
      </dgm:spPr>
      <dgm:t>
        <a:bodyPr/>
        <a:lstStyle/>
        <a:p>
          <a:r>
            <a:rPr lang="en-US" sz="3000"/>
            <a:t>   B   </a:t>
          </a:r>
        </a:p>
      </dgm:t>
    </dgm:pt>
    <dgm:pt modelId="{F36EBCC9-D3C1-41D5-9886-7408BFC11EEA}" type="parTrans" cxnId="{FD76A850-F2B8-4C19-8591-E3F8DBB4B814}">
      <dgm:prSet/>
      <dgm:spPr/>
      <dgm:t>
        <a:bodyPr/>
        <a:lstStyle/>
        <a:p>
          <a:endParaRPr lang="en-US"/>
        </a:p>
      </dgm:t>
    </dgm:pt>
    <dgm:pt modelId="{644A95FE-D974-4B19-8A87-5559670FAD21}" type="sibTrans" cxnId="{FD76A850-F2B8-4C19-8591-E3F8DBB4B814}">
      <dgm:prSet/>
      <dgm:spPr/>
      <dgm:t>
        <a:bodyPr/>
        <a:lstStyle/>
        <a:p>
          <a:endParaRPr lang="en-US"/>
        </a:p>
      </dgm:t>
    </dgm:pt>
    <dgm:pt modelId="{911C1E4A-B207-45EF-A94B-3C6BB41E574E}" type="pres">
      <dgm:prSet presAssocID="{90081AC3-3BDB-448E-9F7D-A03436CDCDF0}" presName="compositeShape" presStyleCnt="0">
        <dgm:presLayoutVars>
          <dgm:chMax val="7"/>
          <dgm:dir/>
          <dgm:resizeHandles val="exact"/>
        </dgm:presLayoutVars>
      </dgm:prSet>
      <dgm:spPr/>
    </dgm:pt>
    <dgm:pt modelId="{79A25EBD-760A-4585-BE93-FDBADE40E41C}" type="pres">
      <dgm:prSet presAssocID="{173DEB15-DC7F-4ABF-AA0D-C9E9D570ED8A}" presName="circ1" presStyleLbl="vennNode1" presStyleIdx="0" presStyleCnt="2" custScaleX="133100" custLinFactNeighborX="-8874" custLinFactNeighborY="273"/>
      <dgm:spPr/>
    </dgm:pt>
    <dgm:pt modelId="{1F6913A6-1487-4F82-A52C-B32810180CEB}" type="pres">
      <dgm:prSet presAssocID="{173DEB15-DC7F-4ABF-AA0D-C9E9D570ED8A}" presName="circ1Tx" presStyleLbl="revTx" presStyleIdx="0" presStyleCnt="0">
        <dgm:presLayoutVars>
          <dgm:chMax val="0"/>
          <dgm:chPref val="0"/>
          <dgm:bulletEnabled val="1"/>
        </dgm:presLayoutVars>
      </dgm:prSet>
      <dgm:spPr/>
    </dgm:pt>
    <dgm:pt modelId="{AE94C880-3EBB-4A65-BB59-E5C222CAB175}" type="pres">
      <dgm:prSet presAssocID="{B8F2FCC7-7C5B-43C9-9291-9506299CF703}" presName="circ2" presStyleLbl="vennNode1" presStyleIdx="1" presStyleCnt="2" custScaleX="121000" custLinFactNeighborX="-13074" custLinFactNeighborY="-273"/>
      <dgm:spPr/>
    </dgm:pt>
    <dgm:pt modelId="{41B7BE16-CBC3-4B03-85C1-C0013A910494}" type="pres">
      <dgm:prSet presAssocID="{B8F2FCC7-7C5B-43C9-9291-9506299CF703}" presName="circ2Tx" presStyleLbl="revTx" presStyleIdx="0" presStyleCnt="0">
        <dgm:presLayoutVars>
          <dgm:chMax val="0"/>
          <dgm:chPref val="0"/>
          <dgm:bulletEnabled val="1"/>
        </dgm:presLayoutVars>
      </dgm:prSet>
      <dgm:spPr/>
    </dgm:pt>
  </dgm:ptLst>
  <dgm:cxnLst>
    <dgm:cxn modelId="{3FB21D31-2263-4FA1-917F-DB44CCC6D123}" type="presOf" srcId="{B8F2FCC7-7C5B-43C9-9291-9506299CF703}" destId="{AE94C880-3EBB-4A65-BB59-E5C222CAB175}" srcOrd="0" destOrd="0" presId="urn:microsoft.com/office/officeart/2005/8/layout/venn1"/>
    <dgm:cxn modelId="{422BA362-0A9D-40C0-AB3B-DEA5C1AABFF6}" type="presOf" srcId="{B8F2FCC7-7C5B-43C9-9291-9506299CF703}" destId="{41B7BE16-CBC3-4B03-85C1-C0013A910494}" srcOrd="1" destOrd="0" presId="urn:microsoft.com/office/officeart/2005/8/layout/venn1"/>
    <dgm:cxn modelId="{AC6E874A-E024-4172-9A38-236AD9112C45}" srcId="{90081AC3-3BDB-448E-9F7D-A03436CDCDF0}" destId="{173DEB15-DC7F-4ABF-AA0D-C9E9D570ED8A}" srcOrd="0" destOrd="0" parTransId="{3D81EE8D-9C94-4B66-A93B-D2F98542BAC3}" sibTransId="{FEAD8D9F-9D5A-4A3A-A2F1-CE148E20F792}"/>
    <dgm:cxn modelId="{FD76A850-F2B8-4C19-8591-E3F8DBB4B814}" srcId="{90081AC3-3BDB-448E-9F7D-A03436CDCDF0}" destId="{B8F2FCC7-7C5B-43C9-9291-9506299CF703}" srcOrd="1" destOrd="0" parTransId="{F36EBCC9-D3C1-41D5-9886-7408BFC11EEA}" sibTransId="{644A95FE-D974-4B19-8A87-5559670FAD21}"/>
    <dgm:cxn modelId="{3123735A-379F-4480-A035-B1B04AE48D72}" type="presOf" srcId="{90081AC3-3BDB-448E-9F7D-A03436CDCDF0}" destId="{911C1E4A-B207-45EF-A94B-3C6BB41E574E}" srcOrd="0" destOrd="0" presId="urn:microsoft.com/office/officeart/2005/8/layout/venn1"/>
    <dgm:cxn modelId="{FB90ADAB-88E6-4B8D-83BB-80D2F32DDB7F}" type="presOf" srcId="{173DEB15-DC7F-4ABF-AA0D-C9E9D570ED8A}" destId="{1F6913A6-1487-4F82-A52C-B32810180CEB}" srcOrd="1" destOrd="0" presId="urn:microsoft.com/office/officeart/2005/8/layout/venn1"/>
    <dgm:cxn modelId="{31F2A1EF-E3D8-4306-9EB8-8408254D0388}" type="presOf" srcId="{173DEB15-DC7F-4ABF-AA0D-C9E9D570ED8A}" destId="{79A25EBD-760A-4585-BE93-FDBADE40E41C}" srcOrd="0" destOrd="0" presId="urn:microsoft.com/office/officeart/2005/8/layout/venn1"/>
    <dgm:cxn modelId="{A6548E15-1A83-4E04-8C86-40B8924E4E19}" type="presParOf" srcId="{911C1E4A-B207-45EF-A94B-3C6BB41E574E}" destId="{79A25EBD-760A-4585-BE93-FDBADE40E41C}" srcOrd="0" destOrd="0" presId="urn:microsoft.com/office/officeart/2005/8/layout/venn1"/>
    <dgm:cxn modelId="{BE6322E7-E921-4D6E-9FBD-0D85F1EF1B83}" type="presParOf" srcId="{911C1E4A-B207-45EF-A94B-3C6BB41E574E}" destId="{1F6913A6-1487-4F82-A52C-B32810180CEB}" srcOrd="1" destOrd="0" presId="urn:microsoft.com/office/officeart/2005/8/layout/venn1"/>
    <dgm:cxn modelId="{1EBBCAD5-EE7B-40A8-8A4D-240A4C8C5FAE}" type="presParOf" srcId="{911C1E4A-B207-45EF-A94B-3C6BB41E574E}" destId="{AE94C880-3EBB-4A65-BB59-E5C222CAB175}" srcOrd="2" destOrd="0" presId="urn:microsoft.com/office/officeart/2005/8/layout/venn1"/>
    <dgm:cxn modelId="{499B4A36-FBA4-4BE2-A781-2E0A8E22DA5A}" type="presParOf" srcId="{911C1E4A-B207-45EF-A94B-3C6BB41E574E}" destId="{41B7BE16-CBC3-4B03-85C1-C0013A910494}" srcOrd="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0081AC3-3BDB-448E-9F7D-A03436CDCDF0}" type="doc">
      <dgm:prSet loTypeId="urn:microsoft.com/office/officeart/2005/8/layout/venn1" loCatId="relationship" qsTypeId="urn:microsoft.com/office/officeart/2005/8/quickstyle/simple3" qsCatId="simple" csTypeId="urn:microsoft.com/office/officeart/2005/8/colors/accent1_3" csCatId="accent1" phldr="1"/>
      <dgm:spPr/>
    </dgm:pt>
    <dgm:pt modelId="{173DEB15-DC7F-4ABF-AA0D-C9E9D570ED8A}">
      <dgm:prSet phldrT="[Text]" custT="1"/>
      <dgm:spPr>
        <a:solidFill>
          <a:schemeClr val="accent3">
            <a:lumMod val="40000"/>
            <a:lumOff val="60000"/>
          </a:schemeClr>
        </a:solidFill>
        <a:ln>
          <a:solidFill>
            <a:schemeClr val="tx1"/>
          </a:solidFill>
        </a:ln>
      </dgm:spPr>
      <dgm:t>
        <a:bodyPr/>
        <a:lstStyle/>
        <a:p>
          <a:pPr algn="ctr"/>
          <a:r>
            <a:rPr lang="en-US" sz="3000"/>
            <a:t>A       </a:t>
          </a:r>
          <a:br>
            <a:rPr lang="en-US" sz="2000">
              <a:sym typeface="WP IconicSymbolsA" panose="05010101010101010101" pitchFamily="2" charset="2"/>
            </a:rPr>
          </a:br>
          <a:r>
            <a:rPr lang="en-US" sz="2000">
              <a:sym typeface="WP IconicSymbolsA" panose="05010101010101010101" pitchFamily="2" charset="2"/>
            </a:rPr>
            <a:t>   </a:t>
          </a:r>
          <a:endParaRPr lang="en-US" sz="2000"/>
        </a:p>
      </dgm:t>
    </dgm:pt>
    <dgm:pt modelId="{3D81EE8D-9C94-4B66-A93B-D2F98542BAC3}" type="parTrans" cxnId="{AC6E874A-E024-4172-9A38-236AD9112C45}">
      <dgm:prSet/>
      <dgm:spPr/>
      <dgm:t>
        <a:bodyPr/>
        <a:lstStyle/>
        <a:p>
          <a:endParaRPr lang="en-US"/>
        </a:p>
      </dgm:t>
    </dgm:pt>
    <dgm:pt modelId="{FEAD8D9F-9D5A-4A3A-A2F1-CE148E20F792}" type="sibTrans" cxnId="{AC6E874A-E024-4172-9A38-236AD9112C45}">
      <dgm:prSet/>
      <dgm:spPr/>
      <dgm:t>
        <a:bodyPr/>
        <a:lstStyle/>
        <a:p>
          <a:endParaRPr lang="en-US"/>
        </a:p>
      </dgm:t>
    </dgm:pt>
    <dgm:pt modelId="{B8F2FCC7-7C5B-43C9-9291-9506299CF703}">
      <dgm:prSet phldrT="[Text]" custT="1"/>
      <dgm:spPr>
        <a:solidFill>
          <a:srgbClr val="FF0000">
            <a:alpha val="26000"/>
          </a:srgbClr>
        </a:solidFill>
        <a:ln>
          <a:solidFill>
            <a:schemeClr val="tx1"/>
          </a:solidFill>
        </a:ln>
      </dgm:spPr>
      <dgm:t>
        <a:bodyPr/>
        <a:lstStyle/>
        <a:p>
          <a:r>
            <a:rPr lang="en-US" sz="3000"/>
            <a:t>   B   </a:t>
          </a:r>
        </a:p>
      </dgm:t>
    </dgm:pt>
    <dgm:pt modelId="{F36EBCC9-D3C1-41D5-9886-7408BFC11EEA}" type="parTrans" cxnId="{FD76A850-F2B8-4C19-8591-E3F8DBB4B814}">
      <dgm:prSet/>
      <dgm:spPr/>
      <dgm:t>
        <a:bodyPr/>
        <a:lstStyle/>
        <a:p>
          <a:endParaRPr lang="en-US"/>
        </a:p>
      </dgm:t>
    </dgm:pt>
    <dgm:pt modelId="{644A95FE-D974-4B19-8A87-5559670FAD21}" type="sibTrans" cxnId="{FD76A850-F2B8-4C19-8591-E3F8DBB4B814}">
      <dgm:prSet/>
      <dgm:spPr/>
      <dgm:t>
        <a:bodyPr/>
        <a:lstStyle/>
        <a:p>
          <a:endParaRPr lang="en-US"/>
        </a:p>
      </dgm:t>
    </dgm:pt>
    <dgm:pt modelId="{911C1E4A-B207-45EF-A94B-3C6BB41E574E}" type="pres">
      <dgm:prSet presAssocID="{90081AC3-3BDB-448E-9F7D-A03436CDCDF0}" presName="compositeShape" presStyleCnt="0">
        <dgm:presLayoutVars>
          <dgm:chMax val="7"/>
          <dgm:dir/>
          <dgm:resizeHandles val="exact"/>
        </dgm:presLayoutVars>
      </dgm:prSet>
      <dgm:spPr/>
    </dgm:pt>
    <dgm:pt modelId="{79A25EBD-760A-4585-BE93-FDBADE40E41C}" type="pres">
      <dgm:prSet presAssocID="{173DEB15-DC7F-4ABF-AA0D-C9E9D570ED8A}" presName="circ1" presStyleLbl="vennNode1" presStyleIdx="0" presStyleCnt="2" custScaleX="133100" custLinFactNeighborX="-8874" custLinFactNeighborY="273"/>
      <dgm:spPr/>
    </dgm:pt>
    <dgm:pt modelId="{1F6913A6-1487-4F82-A52C-B32810180CEB}" type="pres">
      <dgm:prSet presAssocID="{173DEB15-DC7F-4ABF-AA0D-C9E9D570ED8A}" presName="circ1Tx" presStyleLbl="revTx" presStyleIdx="0" presStyleCnt="0">
        <dgm:presLayoutVars>
          <dgm:chMax val="0"/>
          <dgm:chPref val="0"/>
          <dgm:bulletEnabled val="1"/>
        </dgm:presLayoutVars>
      </dgm:prSet>
      <dgm:spPr/>
    </dgm:pt>
    <dgm:pt modelId="{AE94C880-3EBB-4A65-BB59-E5C222CAB175}" type="pres">
      <dgm:prSet presAssocID="{B8F2FCC7-7C5B-43C9-9291-9506299CF703}" presName="circ2" presStyleLbl="vennNode1" presStyleIdx="1" presStyleCnt="2" custScaleX="121000" custLinFactNeighborX="-13074" custLinFactNeighborY="-273"/>
      <dgm:spPr/>
    </dgm:pt>
    <dgm:pt modelId="{41B7BE16-CBC3-4B03-85C1-C0013A910494}" type="pres">
      <dgm:prSet presAssocID="{B8F2FCC7-7C5B-43C9-9291-9506299CF703}" presName="circ2Tx" presStyleLbl="revTx" presStyleIdx="0" presStyleCnt="0">
        <dgm:presLayoutVars>
          <dgm:chMax val="0"/>
          <dgm:chPref val="0"/>
          <dgm:bulletEnabled val="1"/>
        </dgm:presLayoutVars>
      </dgm:prSet>
      <dgm:spPr/>
    </dgm:pt>
  </dgm:ptLst>
  <dgm:cxnLst>
    <dgm:cxn modelId="{3FB21D31-2263-4FA1-917F-DB44CCC6D123}" type="presOf" srcId="{B8F2FCC7-7C5B-43C9-9291-9506299CF703}" destId="{AE94C880-3EBB-4A65-BB59-E5C222CAB175}" srcOrd="0" destOrd="0" presId="urn:microsoft.com/office/officeart/2005/8/layout/venn1"/>
    <dgm:cxn modelId="{422BA362-0A9D-40C0-AB3B-DEA5C1AABFF6}" type="presOf" srcId="{B8F2FCC7-7C5B-43C9-9291-9506299CF703}" destId="{41B7BE16-CBC3-4B03-85C1-C0013A910494}" srcOrd="1" destOrd="0" presId="urn:microsoft.com/office/officeart/2005/8/layout/venn1"/>
    <dgm:cxn modelId="{AC6E874A-E024-4172-9A38-236AD9112C45}" srcId="{90081AC3-3BDB-448E-9F7D-A03436CDCDF0}" destId="{173DEB15-DC7F-4ABF-AA0D-C9E9D570ED8A}" srcOrd="0" destOrd="0" parTransId="{3D81EE8D-9C94-4B66-A93B-D2F98542BAC3}" sibTransId="{FEAD8D9F-9D5A-4A3A-A2F1-CE148E20F792}"/>
    <dgm:cxn modelId="{FD76A850-F2B8-4C19-8591-E3F8DBB4B814}" srcId="{90081AC3-3BDB-448E-9F7D-A03436CDCDF0}" destId="{B8F2FCC7-7C5B-43C9-9291-9506299CF703}" srcOrd="1" destOrd="0" parTransId="{F36EBCC9-D3C1-41D5-9886-7408BFC11EEA}" sibTransId="{644A95FE-D974-4B19-8A87-5559670FAD21}"/>
    <dgm:cxn modelId="{3123735A-379F-4480-A035-B1B04AE48D72}" type="presOf" srcId="{90081AC3-3BDB-448E-9F7D-A03436CDCDF0}" destId="{911C1E4A-B207-45EF-A94B-3C6BB41E574E}" srcOrd="0" destOrd="0" presId="urn:microsoft.com/office/officeart/2005/8/layout/venn1"/>
    <dgm:cxn modelId="{FB90ADAB-88E6-4B8D-83BB-80D2F32DDB7F}" type="presOf" srcId="{173DEB15-DC7F-4ABF-AA0D-C9E9D570ED8A}" destId="{1F6913A6-1487-4F82-A52C-B32810180CEB}" srcOrd="1" destOrd="0" presId="urn:microsoft.com/office/officeart/2005/8/layout/venn1"/>
    <dgm:cxn modelId="{31F2A1EF-E3D8-4306-9EB8-8408254D0388}" type="presOf" srcId="{173DEB15-DC7F-4ABF-AA0D-C9E9D570ED8A}" destId="{79A25EBD-760A-4585-BE93-FDBADE40E41C}" srcOrd="0" destOrd="0" presId="urn:microsoft.com/office/officeart/2005/8/layout/venn1"/>
    <dgm:cxn modelId="{A6548E15-1A83-4E04-8C86-40B8924E4E19}" type="presParOf" srcId="{911C1E4A-B207-45EF-A94B-3C6BB41E574E}" destId="{79A25EBD-760A-4585-BE93-FDBADE40E41C}" srcOrd="0" destOrd="0" presId="urn:microsoft.com/office/officeart/2005/8/layout/venn1"/>
    <dgm:cxn modelId="{BE6322E7-E921-4D6E-9FBD-0D85F1EF1B83}" type="presParOf" srcId="{911C1E4A-B207-45EF-A94B-3C6BB41E574E}" destId="{1F6913A6-1487-4F82-A52C-B32810180CEB}" srcOrd="1" destOrd="0" presId="urn:microsoft.com/office/officeart/2005/8/layout/venn1"/>
    <dgm:cxn modelId="{1EBBCAD5-EE7B-40A8-8A4D-240A4C8C5FAE}" type="presParOf" srcId="{911C1E4A-B207-45EF-A94B-3C6BB41E574E}" destId="{AE94C880-3EBB-4A65-BB59-E5C222CAB175}" srcOrd="2" destOrd="0" presId="urn:microsoft.com/office/officeart/2005/8/layout/venn1"/>
    <dgm:cxn modelId="{499B4A36-FBA4-4BE2-A781-2E0A8E22DA5A}" type="presParOf" srcId="{911C1E4A-B207-45EF-A94B-3C6BB41E574E}" destId="{41B7BE16-CBC3-4B03-85C1-C0013A910494}" srcOrd="3" destOrd="0" presId="urn:microsoft.com/office/officeart/2005/8/layout/ven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0081AC3-3BDB-448E-9F7D-A03436CDCDF0}" type="doc">
      <dgm:prSet loTypeId="urn:microsoft.com/office/officeart/2005/8/layout/venn1" loCatId="relationship" qsTypeId="urn:microsoft.com/office/officeart/2005/8/quickstyle/simple3" qsCatId="simple" csTypeId="urn:microsoft.com/office/officeart/2005/8/colors/accent1_3" csCatId="accent1" phldr="1"/>
      <dgm:spPr/>
    </dgm:pt>
    <dgm:pt modelId="{173DEB15-DC7F-4ABF-AA0D-C9E9D570ED8A}">
      <dgm:prSet phldrT="[Text]" custT="1"/>
      <dgm:spPr>
        <a:solidFill>
          <a:schemeClr val="accent3">
            <a:lumMod val="40000"/>
            <a:lumOff val="60000"/>
          </a:schemeClr>
        </a:solidFill>
        <a:ln>
          <a:solidFill>
            <a:schemeClr val="tx1"/>
          </a:solidFill>
        </a:ln>
      </dgm:spPr>
      <dgm:t>
        <a:bodyPr/>
        <a:lstStyle/>
        <a:p>
          <a:pPr algn="ctr"/>
          <a:r>
            <a:rPr lang="en-US" sz="3000"/>
            <a:t>A       </a:t>
          </a:r>
          <a:br>
            <a:rPr lang="en-US" sz="2000">
              <a:sym typeface="WP IconicSymbolsA" panose="05010101010101010101" pitchFamily="2" charset="2"/>
            </a:rPr>
          </a:br>
          <a:r>
            <a:rPr lang="en-US" sz="2000">
              <a:latin typeface="Calibri" panose="020F0502020204030204" pitchFamily="34" charset="0"/>
              <a:cs typeface="Calibri" panose="020F0502020204030204" pitchFamily="34" charset="0"/>
              <a:sym typeface="WP IconicSymbolsA" panose="05010101010101010101" pitchFamily="2" charset="2"/>
            </a:rPr>
            <a:t>●</a:t>
          </a:r>
          <a:r>
            <a:rPr lang="en-US" sz="2000">
              <a:sym typeface="WP IconicSymbolsA" panose="05010101010101010101" pitchFamily="2" charset="2"/>
            </a:rPr>
            <a:t>   </a:t>
          </a:r>
          <a:endParaRPr lang="en-US" sz="2000"/>
        </a:p>
      </dgm:t>
    </dgm:pt>
    <dgm:pt modelId="{3D81EE8D-9C94-4B66-A93B-D2F98542BAC3}" type="parTrans" cxnId="{AC6E874A-E024-4172-9A38-236AD9112C45}">
      <dgm:prSet/>
      <dgm:spPr/>
      <dgm:t>
        <a:bodyPr/>
        <a:lstStyle/>
        <a:p>
          <a:endParaRPr lang="en-US"/>
        </a:p>
      </dgm:t>
    </dgm:pt>
    <dgm:pt modelId="{FEAD8D9F-9D5A-4A3A-A2F1-CE148E20F792}" type="sibTrans" cxnId="{AC6E874A-E024-4172-9A38-236AD9112C45}">
      <dgm:prSet/>
      <dgm:spPr/>
      <dgm:t>
        <a:bodyPr/>
        <a:lstStyle/>
        <a:p>
          <a:endParaRPr lang="en-US"/>
        </a:p>
      </dgm:t>
    </dgm:pt>
    <dgm:pt modelId="{B8F2FCC7-7C5B-43C9-9291-9506299CF703}">
      <dgm:prSet phldrT="[Text]" custT="1"/>
      <dgm:spPr>
        <a:solidFill>
          <a:srgbClr val="FF0000">
            <a:alpha val="26000"/>
          </a:srgbClr>
        </a:solidFill>
        <a:ln>
          <a:solidFill>
            <a:schemeClr val="tx1"/>
          </a:solidFill>
        </a:ln>
      </dgm:spPr>
      <dgm:t>
        <a:bodyPr/>
        <a:lstStyle/>
        <a:p>
          <a:r>
            <a:rPr lang="en-US" sz="3000"/>
            <a:t>   B   </a:t>
          </a:r>
        </a:p>
      </dgm:t>
    </dgm:pt>
    <dgm:pt modelId="{F36EBCC9-D3C1-41D5-9886-7408BFC11EEA}" type="parTrans" cxnId="{FD76A850-F2B8-4C19-8591-E3F8DBB4B814}">
      <dgm:prSet/>
      <dgm:spPr/>
      <dgm:t>
        <a:bodyPr/>
        <a:lstStyle/>
        <a:p>
          <a:endParaRPr lang="en-US"/>
        </a:p>
      </dgm:t>
    </dgm:pt>
    <dgm:pt modelId="{644A95FE-D974-4B19-8A87-5559670FAD21}" type="sibTrans" cxnId="{FD76A850-F2B8-4C19-8591-E3F8DBB4B814}">
      <dgm:prSet/>
      <dgm:spPr/>
      <dgm:t>
        <a:bodyPr/>
        <a:lstStyle/>
        <a:p>
          <a:endParaRPr lang="en-US"/>
        </a:p>
      </dgm:t>
    </dgm:pt>
    <dgm:pt modelId="{911C1E4A-B207-45EF-A94B-3C6BB41E574E}" type="pres">
      <dgm:prSet presAssocID="{90081AC3-3BDB-448E-9F7D-A03436CDCDF0}" presName="compositeShape" presStyleCnt="0">
        <dgm:presLayoutVars>
          <dgm:chMax val="7"/>
          <dgm:dir/>
          <dgm:resizeHandles val="exact"/>
        </dgm:presLayoutVars>
      </dgm:prSet>
      <dgm:spPr/>
    </dgm:pt>
    <dgm:pt modelId="{79A25EBD-760A-4585-BE93-FDBADE40E41C}" type="pres">
      <dgm:prSet presAssocID="{173DEB15-DC7F-4ABF-AA0D-C9E9D570ED8A}" presName="circ1" presStyleLbl="vennNode1" presStyleIdx="0" presStyleCnt="2" custScaleX="133100" custLinFactNeighborX="-8874" custLinFactNeighborY="273"/>
      <dgm:spPr/>
    </dgm:pt>
    <dgm:pt modelId="{1F6913A6-1487-4F82-A52C-B32810180CEB}" type="pres">
      <dgm:prSet presAssocID="{173DEB15-DC7F-4ABF-AA0D-C9E9D570ED8A}" presName="circ1Tx" presStyleLbl="revTx" presStyleIdx="0" presStyleCnt="0">
        <dgm:presLayoutVars>
          <dgm:chMax val="0"/>
          <dgm:chPref val="0"/>
          <dgm:bulletEnabled val="1"/>
        </dgm:presLayoutVars>
      </dgm:prSet>
      <dgm:spPr/>
    </dgm:pt>
    <dgm:pt modelId="{AE94C880-3EBB-4A65-BB59-E5C222CAB175}" type="pres">
      <dgm:prSet presAssocID="{B8F2FCC7-7C5B-43C9-9291-9506299CF703}" presName="circ2" presStyleLbl="vennNode1" presStyleIdx="1" presStyleCnt="2" custScaleX="121000" custLinFactNeighborX="-13074" custLinFactNeighborY="-273"/>
      <dgm:spPr/>
    </dgm:pt>
    <dgm:pt modelId="{41B7BE16-CBC3-4B03-85C1-C0013A910494}" type="pres">
      <dgm:prSet presAssocID="{B8F2FCC7-7C5B-43C9-9291-9506299CF703}" presName="circ2Tx" presStyleLbl="revTx" presStyleIdx="0" presStyleCnt="0">
        <dgm:presLayoutVars>
          <dgm:chMax val="0"/>
          <dgm:chPref val="0"/>
          <dgm:bulletEnabled val="1"/>
        </dgm:presLayoutVars>
      </dgm:prSet>
      <dgm:spPr/>
    </dgm:pt>
  </dgm:ptLst>
  <dgm:cxnLst>
    <dgm:cxn modelId="{3FB21D31-2263-4FA1-917F-DB44CCC6D123}" type="presOf" srcId="{B8F2FCC7-7C5B-43C9-9291-9506299CF703}" destId="{AE94C880-3EBB-4A65-BB59-E5C222CAB175}" srcOrd="0" destOrd="0" presId="urn:microsoft.com/office/officeart/2005/8/layout/venn1"/>
    <dgm:cxn modelId="{422BA362-0A9D-40C0-AB3B-DEA5C1AABFF6}" type="presOf" srcId="{B8F2FCC7-7C5B-43C9-9291-9506299CF703}" destId="{41B7BE16-CBC3-4B03-85C1-C0013A910494}" srcOrd="1" destOrd="0" presId="urn:microsoft.com/office/officeart/2005/8/layout/venn1"/>
    <dgm:cxn modelId="{AC6E874A-E024-4172-9A38-236AD9112C45}" srcId="{90081AC3-3BDB-448E-9F7D-A03436CDCDF0}" destId="{173DEB15-DC7F-4ABF-AA0D-C9E9D570ED8A}" srcOrd="0" destOrd="0" parTransId="{3D81EE8D-9C94-4B66-A93B-D2F98542BAC3}" sibTransId="{FEAD8D9F-9D5A-4A3A-A2F1-CE148E20F792}"/>
    <dgm:cxn modelId="{FD76A850-F2B8-4C19-8591-E3F8DBB4B814}" srcId="{90081AC3-3BDB-448E-9F7D-A03436CDCDF0}" destId="{B8F2FCC7-7C5B-43C9-9291-9506299CF703}" srcOrd="1" destOrd="0" parTransId="{F36EBCC9-D3C1-41D5-9886-7408BFC11EEA}" sibTransId="{644A95FE-D974-4B19-8A87-5559670FAD21}"/>
    <dgm:cxn modelId="{3123735A-379F-4480-A035-B1B04AE48D72}" type="presOf" srcId="{90081AC3-3BDB-448E-9F7D-A03436CDCDF0}" destId="{911C1E4A-B207-45EF-A94B-3C6BB41E574E}" srcOrd="0" destOrd="0" presId="urn:microsoft.com/office/officeart/2005/8/layout/venn1"/>
    <dgm:cxn modelId="{FB90ADAB-88E6-4B8D-83BB-80D2F32DDB7F}" type="presOf" srcId="{173DEB15-DC7F-4ABF-AA0D-C9E9D570ED8A}" destId="{1F6913A6-1487-4F82-A52C-B32810180CEB}" srcOrd="1" destOrd="0" presId="urn:microsoft.com/office/officeart/2005/8/layout/venn1"/>
    <dgm:cxn modelId="{31F2A1EF-E3D8-4306-9EB8-8408254D0388}" type="presOf" srcId="{173DEB15-DC7F-4ABF-AA0D-C9E9D570ED8A}" destId="{79A25EBD-760A-4585-BE93-FDBADE40E41C}" srcOrd="0" destOrd="0" presId="urn:microsoft.com/office/officeart/2005/8/layout/venn1"/>
    <dgm:cxn modelId="{A6548E15-1A83-4E04-8C86-40B8924E4E19}" type="presParOf" srcId="{911C1E4A-B207-45EF-A94B-3C6BB41E574E}" destId="{79A25EBD-760A-4585-BE93-FDBADE40E41C}" srcOrd="0" destOrd="0" presId="urn:microsoft.com/office/officeart/2005/8/layout/venn1"/>
    <dgm:cxn modelId="{BE6322E7-E921-4D6E-9FBD-0D85F1EF1B83}" type="presParOf" srcId="{911C1E4A-B207-45EF-A94B-3C6BB41E574E}" destId="{1F6913A6-1487-4F82-A52C-B32810180CEB}" srcOrd="1" destOrd="0" presId="urn:microsoft.com/office/officeart/2005/8/layout/venn1"/>
    <dgm:cxn modelId="{1EBBCAD5-EE7B-40A8-8A4D-240A4C8C5FAE}" type="presParOf" srcId="{911C1E4A-B207-45EF-A94B-3C6BB41E574E}" destId="{AE94C880-3EBB-4A65-BB59-E5C222CAB175}" srcOrd="2" destOrd="0" presId="urn:microsoft.com/office/officeart/2005/8/layout/venn1"/>
    <dgm:cxn modelId="{499B4A36-FBA4-4BE2-A781-2E0A8E22DA5A}" type="presParOf" srcId="{911C1E4A-B207-45EF-A94B-3C6BB41E574E}" destId="{41B7BE16-CBC3-4B03-85C1-C0013A910494}" srcOrd="3" destOrd="0" presId="urn:microsoft.com/office/officeart/2005/8/layout/venn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90081AC3-3BDB-448E-9F7D-A03436CDCDF0}" type="doc">
      <dgm:prSet loTypeId="urn:microsoft.com/office/officeart/2005/8/layout/venn1" loCatId="relationship" qsTypeId="urn:microsoft.com/office/officeart/2005/8/quickstyle/simple3" qsCatId="simple" csTypeId="urn:microsoft.com/office/officeart/2005/8/colors/accent1_3" csCatId="accent1" phldr="1"/>
      <dgm:spPr/>
    </dgm:pt>
    <dgm:pt modelId="{173DEB15-DC7F-4ABF-AA0D-C9E9D570ED8A}">
      <dgm:prSet phldrT="[Text]" custT="1"/>
      <dgm:spPr>
        <a:solidFill>
          <a:schemeClr val="accent3">
            <a:lumMod val="40000"/>
            <a:lumOff val="60000"/>
          </a:schemeClr>
        </a:solidFill>
        <a:ln>
          <a:solidFill>
            <a:schemeClr val="tx1"/>
          </a:solidFill>
        </a:ln>
      </dgm:spPr>
      <dgm:t>
        <a:bodyPr/>
        <a:lstStyle/>
        <a:p>
          <a:pPr algn="ctr"/>
          <a:r>
            <a:rPr lang="en-US" sz="3000"/>
            <a:t>A       </a:t>
          </a:r>
          <a:br>
            <a:rPr lang="en-US" sz="2000">
              <a:sym typeface="WP IconicSymbolsA" panose="05010101010101010101" pitchFamily="2" charset="2"/>
            </a:rPr>
          </a:br>
          <a:r>
            <a:rPr lang="en-US" sz="2000">
              <a:sym typeface="WP IconicSymbolsA" panose="05010101010101010101" pitchFamily="2" charset="2"/>
            </a:rPr>
            <a:t>   </a:t>
          </a:r>
          <a:endParaRPr lang="en-US" sz="2000"/>
        </a:p>
      </dgm:t>
    </dgm:pt>
    <dgm:pt modelId="{3D81EE8D-9C94-4B66-A93B-D2F98542BAC3}" type="parTrans" cxnId="{AC6E874A-E024-4172-9A38-236AD9112C45}">
      <dgm:prSet/>
      <dgm:spPr/>
      <dgm:t>
        <a:bodyPr/>
        <a:lstStyle/>
        <a:p>
          <a:endParaRPr lang="en-US"/>
        </a:p>
      </dgm:t>
    </dgm:pt>
    <dgm:pt modelId="{FEAD8D9F-9D5A-4A3A-A2F1-CE148E20F792}" type="sibTrans" cxnId="{AC6E874A-E024-4172-9A38-236AD9112C45}">
      <dgm:prSet/>
      <dgm:spPr/>
      <dgm:t>
        <a:bodyPr/>
        <a:lstStyle/>
        <a:p>
          <a:endParaRPr lang="en-US"/>
        </a:p>
      </dgm:t>
    </dgm:pt>
    <dgm:pt modelId="{B8F2FCC7-7C5B-43C9-9291-9506299CF703}">
      <dgm:prSet phldrT="[Text]" custT="1"/>
      <dgm:spPr>
        <a:solidFill>
          <a:srgbClr val="FF0000">
            <a:alpha val="26000"/>
          </a:srgbClr>
        </a:solidFill>
        <a:ln>
          <a:solidFill>
            <a:schemeClr val="tx1"/>
          </a:solidFill>
        </a:ln>
      </dgm:spPr>
      <dgm:t>
        <a:bodyPr/>
        <a:lstStyle/>
        <a:p>
          <a:pPr algn="l"/>
          <a:r>
            <a:rPr lang="en-US" sz="3000"/>
            <a:t>    B</a:t>
          </a:r>
        </a:p>
        <a:p>
          <a:pPr algn="ctr"/>
          <a:r>
            <a:rPr lang="en-US" sz="2200">
              <a:latin typeface="Calibri" panose="020F0502020204030204" pitchFamily="34" charset="0"/>
              <a:cs typeface="Calibri" panose="020F0502020204030204" pitchFamily="34" charset="0"/>
              <a:sym typeface="WP IconicSymbolsA" panose="05010101010101010101" pitchFamily="2" charset="2"/>
            </a:rPr>
            <a:t>●</a:t>
          </a:r>
          <a:r>
            <a:rPr lang="en-US" sz="3000"/>
            <a:t>  </a:t>
          </a:r>
        </a:p>
      </dgm:t>
    </dgm:pt>
    <dgm:pt modelId="{F36EBCC9-D3C1-41D5-9886-7408BFC11EEA}" type="parTrans" cxnId="{FD76A850-F2B8-4C19-8591-E3F8DBB4B814}">
      <dgm:prSet/>
      <dgm:spPr/>
      <dgm:t>
        <a:bodyPr/>
        <a:lstStyle/>
        <a:p>
          <a:endParaRPr lang="en-US"/>
        </a:p>
      </dgm:t>
    </dgm:pt>
    <dgm:pt modelId="{644A95FE-D974-4B19-8A87-5559670FAD21}" type="sibTrans" cxnId="{FD76A850-F2B8-4C19-8591-E3F8DBB4B814}">
      <dgm:prSet/>
      <dgm:spPr/>
      <dgm:t>
        <a:bodyPr/>
        <a:lstStyle/>
        <a:p>
          <a:endParaRPr lang="en-US"/>
        </a:p>
      </dgm:t>
    </dgm:pt>
    <dgm:pt modelId="{911C1E4A-B207-45EF-A94B-3C6BB41E574E}" type="pres">
      <dgm:prSet presAssocID="{90081AC3-3BDB-448E-9F7D-A03436CDCDF0}" presName="compositeShape" presStyleCnt="0">
        <dgm:presLayoutVars>
          <dgm:chMax val="7"/>
          <dgm:dir/>
          <dgm:resizeHandles val="exact"/>
        </dgm:presLayoutVars>
      </dgm:prSet>
      <dgm:spPr/>
    </dgm:pt>
    <dgm:pt modelId="{79A25EBD-760A-4585-BE93-FDBADE40E41C}" type="pres">
      <dgm:prSet presAssocID="{173DEB15-DC7F-4ABF-AA0D-C9E9D570ED8A}" presName="circ1" presStyleLbl="vennNode1" presStyleIdx="0" presStyleCnt="2" custScaleX="133100" custLinFactNeighborX="-8874" custLinFactNeighborY="273"/>
      <dgm:spPr/>
    </dgm:pt>
    <dgm:pt modelId="{1F6913A6-1487-4F82-A52C-B32810180CEB}" type="pres">
      <dgm:prSet presAssocID="{173DEB15-DC7F-4ABF-AA0D-C9E9D570ED8A}" presName="circ1Tx" presStyleLbl="revTx" presStyleIdx="0" presStyleCnt="0">
        <dgm:presLayoutVars>
          <dgm:chMax val="0"/>
          <dgm:chPref val="0"/>
          <dgm:bulletEnabled val="1"/>
        </dgm:presLayoutVars>
      </dgm:prSet>
      <dgm:spPr/>
    </dgm:pt>
    <dgm:pt modelId="{AE94C880-3EBB-4A65-BB59-E5C222CAB175}" type="pres">
      <dgm:prSet presAssocID="{B8F2FCC7-7C5B-43C9-9291-9506299CF703}" presName="circ2" presStyleLbl="vennNode1" presStyleIdx="1" presStyleCnt="2" custScaleX="133100" custLinFactNeighborX="-1187" custLinFactNeighborY="-273"/>
      <dgm:spPr/>
    </dgm:pt>
    <dgm:pt modelId="{41B7BE16-CBC3-4B03-85C1-C0013A910494}" type="pres">
      <dgm:prSet presAssocID="{B8F2FCC7-7C5B-43C9-9291-9506299CF703}" presName="circ2Tx" presStyleLbl="revTx" presStyleIdx="0" presStyleCnt="0">
        <dgm:presLayoutVars>
          <dgm:chMax val="0"/>
          <dgm:chPref val="0"/>
          <dgm:bulletEnabled val="1"/>
        </dgm:presLayoutVars>
      </dgm:prSet>
      <dgm:spPr/>
    </dgm:pt>
  </dgm:ptLst>
  <dgm:cxnLst>
    <dgm:cxn modelId="{3FB21D31-2263-4FA1-917F-DB44CCC6D123}" type="presOf" srcId="{B8F2FCC7-7C5B-43C9-9291-9506299CF703}" destId="{AE94C880-3EBB-4A65-BB59-E5C222CAB175}" srcOrd="0" destOrd="0" presId="urn:microsoft.com/office/officeart/2005/8/layout/venn1"/>
    <dgm:cxn modelId="{422BA362-0A9D-40C0-AB3B-DEA5C1AABFF6}" type="presOf" srcId="{B8F2FCC7-7C5B-43C9-9291-9506299CF703}" destId="{41B7BE16-CBC3-4B03-85C1-C0013A910494}" srcOrd="1" destOrd="0" presId="urn:microsoft.com/office/officeart/2005/8/layout/venn1"/>
    <dgm:cxn modelId="{AC6E874A-E024-4172-9A38-236AD9112C45}" srcId="{90081AC3-3BDB-448E-9F7D-A03436CDCDF0}" destId="{173DEB15-DC7F-4ABF-AA0D-C9E9D570ED8A}" srcOrd="0" destOrd="0" parTransId="{3D81EE8D-9C94-4B66-A93B-D2F98542BAC3}" sibTransId="{FEAD8D9F-9D5A-4A3A-A2F1-CE148E20F792}"/>
    <dgm:cxn modelId="{FD76A850-F2B8-4C19-8591-E3F8DBB4B814}" srcId="{90081AC3-3BDB-448E-9F7D-A03436CDCDF0}" destId="{B8F2FCC7-7C5B-43C9-9291-9506299CF703}" srcOrd="1" destOrd="0" parTransId="{F36EBCC9-D3C1-41D5-9886-7408BFC11EEA}" sibTransId="{644A95FE-D974-4B19-8A87-5559670FAD21}"/>
    <dgm:cxn modelId="{3123735A-379F-4480-A035-B1B04AE48D72}" type="presOf" srcId="{90081AC3-3BDB-448E-9F7D-A03436CDCDF0}" destId="{911C1E4A-B207-45EF-A94B-3C6BB41E574E}" srcOrd="0" destOrd="0" presId="urn:microsoft.com/office/officeart/2005/8/layout/venn1"/>
    <dgm:cxn modelId="{FB90ADAB-88E6-4B8D-83BB-80D2F32DDB7F}" type="presOf" srcId="{173DEB15-DC7F-4ABF-AA0D-C9E9D570ED8A}" destId="{1F6913A6-1487-4F82-A52C-B32810180CEB}" srcOrd="1" destOrd="0" presId="urn:microsoft.com/office/officeart/2005/8/layout/venn1"/>
    <dgm:cxn modelId="{31F2A1EF-E3D8-4306-9EB8-8408254D0388}" type="presOf" srcId="{173DEB15-DC7F-4ABF-AA0D-C9E9D570ED8A}" destId="{79A25EBD-760A-4585-BE93-FDBADE40E41C}" srcOrd="0" destOrd="0" presId="urn:microsoft.com/office/officeart/2005/8/layout/venn1"/>
    <dgm:cxn modelId="{A6548E15-1A83-4E04-8C86-40B8924E4E19}" type="presParOf" srcId="{911C1E4A-B207-45EF-A94B-3C6BB41E574E}" destId="{79A25EBD-760A-4585-BE93-FDBADE40E41C}" srcOrd="0" destOrd="0" presId="urn:microsoft.com/office/officeart/2005/8/layout/venn1"/>
    <dgm:cxn modelId="{BE6322E7-E921-4D6E-9FBD-0D85F1EF1B83}" type="presParOf" srcId="{911C1E4A-B207-45EF-A94B-3C6BB41E574E}" destId="{1F6913A6-1487-4F82-A52C-B32810180CEB}" srcOrd="1" destOrd="0" presId="urn:microsoft.com/office/officeart/2005/8/layout/venn1"/>
    <dgm:cxn modelId="{1EBBCAD5-EE7B-40A8-8A4D-240A4C8C5FAE}" type="presParOf" srcId="{911C1E4A-B207-45EF-A94B-3C6BB41E574E}" destId="{AE94C880-3EBB-4A65-BB59-E5C222CAB175}" srcOrd="2" destOrd="0" presId="urn:microsoft.com/office/officeart/2005/8/layout/venn1"/>
    <dgm:cxn modelId="{499B4A36-FBA4-4BE2-A781-2E0A8E22DA5A}" type="presParOf" srcId="{911C1E4A-B207-45EF-A94B-3C6BB41E574E}" destId="{41B7BE16-CBC3-4B03-85C1-C0013A910494}" srcOrd="3" destOrd="0" presId="urn:microsoft.com/office/officeart/2005/8/layout/venn1"/>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A25EBD-760A-4585-BE93-FDBADE40E41C}">
      <dsp:nvSpPr>
        <dsp:cNvPr id="0" name=""/>
        <dsp:cNvSpPr/>
      </dsp:nvSpPr>
      <dsp:spPr>
        <a:xfrm>
          <a:off x="228611" y="117770"/>
          <a:ext cx="2952850" cy="1964160"/>
        </a:xfrm>
        <a:prstGeom prst="ellipse">
          <a:avLst/>
        </a:prstGeom>
        <a:solidFill>
          <a:schemeClr val="accent3">
            <a:lumMod val="40000"/>
            <a:lumOff val="60000"/>
          </a:schemeClr>
        </a:solidFill>
        <a:ln>
          <a:solidFill>
            <a:schemeClr val="tx1"/>
          </a:solid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r" defTabSz="1066800">
            <a:lnSpc>
              <a:spcPct val="90000"/>
            </a:lnSpc>
            <a:spcBef>
              <a:spcPct val="0"/>
            </a:spcBef>
            <a:spcAft>
              <a:spcPct val="35000"/>
            </a:spcAft>
            <a:buNone/>
          </a:pPr>
          <a:r>
            <a:rPr lang="en-US" sz="2400" kern="1200"/>
            <a:t> </a:t>
          </a:r>
        </a:p>
        <a:p>
          <a:pPr marL="0" lvl="0" indent="0" algn="r" defTabSz="1066800">
            <a:lnSpc>
              <a:spcPct val="90000"/>
            </a:lnSpc>
            <a:spcBef>
              <a:spcPct val="0"/>
            </a:spcBef>
            <a:spcAft>
              <a:spcPct val="35000"/>
            </a:spcAft>
            <a:buNone/>
          </a:pPr>
          <a:r>
            <a:rPr lang="en-US" sz="2400" kern="1200"/>
            <a:t> </a:t>
          </a:r>
          <a:r>
            <a:rPr lang="en-US" sz="2400" b="1" kern="1200"/>
            <a:t>Hund</a:t>
          </a:r>
        </a:p>
        <a:p>
          <a:pPr marL="0" lvl="0" indent="0" algn="l" defTabSz="1066800">
            <a:lnSpc>
              <a:spcPct val="90000"/>
            </a:lnSpc>
            <a:spcBef>
              <a:spcPct val="0"/>
            </a:spcBef>
            <a:spcAft>
              <a:spcPct val="35000"/>
            </a:spcAft>
            <a:buNone/>
          </a:pPr>
          <a:r>
            <a:rPr lang="en-US" sz="2400" i="1" kern="1200"/>
            <a:t>Vogel</a:t>
          </a:r>
        </a:p>
      </dsp:txBody>
      <dsp:txXfrm>
        <a:off x="640946" y="349387"/>
        <a:ext cx="1702544" cy="1500927"/>
      </dsp:txXfrm>
    </dsp:sp>
    <dsp:sp modelId="{AE94C880-3EBB-4A65-BB59-E5C222CAB175}">
      <dsp:nvSpPr>
        <dsp:cNvPr id="0" name=""/>
        <dsp:cNvSpPr/>
      </dsp:nvSpPr>
      <dsp:spPr>
        <a:xfrm>
          <a:off x="1475526" y="80214"/>
          <a:ext cx="3172010" cy="2041990"/>
        </a:xfrm>
        <a:prstGeom prst="ellipse">
          <a:avLst/>
        </a:prstGeom>
        <a:solidFill>
          <a:srgbClr val="FF0000">
            <a:alpha val="26000"/>
          </a:srgbClr>
        </a:solidFill>
        <a:ln>
          <a:solidFill>
            <a:schemeClr val="tx1"/>
          </a:solid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r" defTabSz="1066800">
            <a:lnSpc>
              <a:spcPct val="90000"/>
            </a:lnSpc>
            <a:spcBef>
              <a:spcPct val="0"/>
            </a:spcBef>
            <a:spcAft>
              <a:spcPct val="35000"/>
            </a:spcAft>
            <a:buNone/>
          </a:pPr>
          <a:r>
            <a:rPr lang="en-US" sz="2400" kern="1200"/>
            <a:t> </a:t>
          </a:r>
          <a:r>
            <a:rPr lang="en-US" sz="2400" i="1" kern="1200"/>
            <a:t>Katze</a:t>
          </a:r>
        </a:p>
        <a:p>
          <a:pPr marL="0" lvl="0" indent="0" algn="r" defTabSz="1066800">
            <a:lnSpc>
              <a:spcPct val="90000"/>
            </a:lnSpc>
            <a:spcBef>
              <a:spcPct val="0"/>
            </a:spcBef>
            <a:spcAft>
              <a:spcPct val="35000"/>
            </a:spcAft>
            <a:buNone/>
          </a:pPr>
          <a:endParaRPr lang="en-US" sz="2400" kern="1200"/>
        </a:p>
        <a:p>
          <a:pPr marL="0" lvl="0" indent="0" algn="r" defTabSz="1066800">
            <a:lnSpc>
              <a:spcPct val="90000"/>
            </a:lnSpc>
            <a:spcBef>
              <a:spcPct val="0"/>
            </a:spcBef>
            <a:spcAft>
              <a:spcPct val="35000"/>
            </a:spcAft>
            <a:buNone/>
          </a:pPr>
          <a:r>
            <a:rPr lang="en-US" sz="2400" i="1" kern="1200"/>
            <a:t>Pangolin</a:t>
          </a:r>
          <a:r>
            <a:rPr lang="en-US" sz="2400" kern="1200"/>
            <a:t> </a:t>
          </a:r>
        </a:p>
      </dsp:txBody>
      <dsp:txXfrm>
        <a:off x="2375691" y="321009"/>
        <a:ext cx="1828906" cy="156040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E2E94E-C145-40D9-963A-5677B2242E4A}">
      <dsp:nvSpPr>
        <dsp:cNvPr id="0" name=""/>
        <dsp:cNvSpPr/>
      </dsp:nvSpPr>
      <dsp:spPr>
        <a:xfrm>
          <a:off x="171223" y="297277"/>
          <a:ext cx="2490802" cy="1701259"/>
        </a:xfrm>
        <a:prstGeom prst="ellipse">
          <a:avLst/>
        </a:prstGeom>
        <a:solidFill>
          <a:srgbClr val="C00000">
            <a:alpha val="16000"/>
          </a:srgbClr>
        </a:solidFill>
        <a:ln>
          <a:solidFill>
            <a:schemeClr val="tx1"/>
          </a:solid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b" anchorCtr="0">
          <a:noAutofit/>
        </a:bodyPr>
        <a:lstStyle/>
        <a:p>
          <a:pPr marL="0" lvl="0" indent="0" algn="l" defTabSz="1333500">
            <a:lnSpc>
              <a:spcPct val="90000"/>
            </a:lnSpc>
            <a:spcBef>
              <a:spcPct val="0"/>
            </a:spcBef>
            <a:spcAft>
              <a:spcPct val="35000"/>
            </a:spcAft>
            <a:buNone/>
          </a:pPr>
          <a:r>
            <a:rPr lang="en-US" sz="3000" kern="1200"/>
            <a:t> B </a:t>
          </a:r>
        </a:p>
      </dsp:txBody>
      <dsp:txXfrm>
        <a:off x="519037" y="497892"/>
        <a:ext cx="1436138" cy="1300029"/>
      </dsp:txXfrm>
    </dsp:sp>
    <dsp:sp modelId="{302C7724-D77C-40AF-A90D-A1DEB86E363B}">
      <dsp:nvSpPr>
        <dsp:cNvPr id="0" name=""/>
        <dsp:cNvSpPr/>
      </dsp:nvSpPr>
      <dsp:spPr>
        <a:xfrm>
          <a:off x="1173258" y="418349"/>
          <a:ext cx="1278193" cy="1406006"/>
        </a:xfrm>
        <a:prstGeom prst="ellipse">
          <a:avLst/>
        </a:prstGeom>
        <a:solidFill>
          <a:schemeClr val="accent3">
            <a:lumMod val="40000"/>
            <a:lumOff val="60000"/>
          </a:schemeClr>
        </a:solidFill>
        <a:ln>
          <a:solidFill>
            <a:schemeClr val="tx1"/>
          </a:solid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endParaRPr lang="en-US" sz="2000" kern="1200">
            <a:sym typeface="WP IconicSymbolsA" panose="05010101010101010101" pitchFamily="2" charset="2"/>
          </a:endParaRPr>
        </a:p>
        <a:p>
          <a:pPr marL="0" lvl="0" indent="0" algn="l" defTabSz="889000">
            <a:lnSpc>
              <a:spcPct val="90000"/>
            </a:lnSpc>
            <a:spcBef>
              <a:spcPct val="0"/>
            </a:spcBef>
            <a:spcAft>
              <a:spcPct val="35000"/>
            </a:spcAft>
            <a:buNone/>
          </a:pPr>
          <a:r>
            <a:rPr lang="en-US" sz="3000" kern="1200"/>
            <a:t>A </a:t>
          </a:r>
          <a:r>
            <a:rPr lang="en-US" sz="2100" kern="1200"/>
            <a:t>    </a:t>
          </a:r>
          <a:r>
            <a:rPr lang="en-US" sz="2100" kern="1200">
              <a:sym typeface="WP IconicSymbolsA" panose="05010101010101010101" pitchFamily="2" charset="2"/>
            </a:rPr>
            <a:t> </a:t>
          </a:r>
          <a:endParaRPr lang="en-US" sz="2000" kern="1200"/>
        </a:p>
      </dsp:txBody>
      <dsp:txXfrm>
        <a:off x="1535988" y="584147"/>
        <a:ext cx="736976" cy="10744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E2E94E-C145-40D9-963A-5677B2242E4A}">
      <dsp:nvSpPr>
        <dsp:cNvPr id="0" name=""/>
        <dsp:cNvSpPr/>
      </dsp:nvSpPr>
      <dsp:spPr>
        <a:xfrm>
          <a:off x="141912" y="277642"/>
          <a:ext cx="2064411" cy="1410026"/>
        </a:xfrm>
        <a:prstGeom prst="ellipse">
          <a:avLst/>
        </a:prstGeom>
        <a:solidFill>
          <a:srgbClr val="C00000">
            <a:alpha val="16000"/>
          </a:srgbClr>
        </a:solidFill>
        <a:ln>
          <a:solidFill>
            <a:schemeClr val="tx1"/>
          </a:solid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b" anchorCtr="0">
          <a:noAutofit/>
        </a:bodyPr>
        <a:lstStyle/>
        <a:p>
          <a:pPr marL="0" lvl="0" indent="0" algn="l" defTabSz="1333500">
            <a:lnSpc>
              <a:spcPct val="90000"/>
            </a:lnSpc>
            <a:spcBef>
              <a:spcPct val="0"/>
            </a:spcBef>
            <a:spcAft>
              <a:spcPct val="35000"/>
            </a:spcAft>
            <a:buNone/>
          </a:pPr>
          <a:r>
            <a:rPr lang="en-US" sz="3000" kern="1200"/>
            <a:t> B</a:t>
          </a:r>
        </a:p>
      </dsp:txBody>
      <dsp:txXfrm>
        <a:off x="430185" y="443915"/>
        <a:ext cx="1190291" cy="1077481"/>
      </dsp:txXfrm>
    </dsp:sp>
    <dsp:sp modelId="{302C7724-D77C-40AF-A90D-A1DEB86E363B}">
      <dsp:nvSpPr>
        <dsp:cNvPr id="0" name=""/>
        <dsp:cNvSpPr/>
      </dsp:nvSpPr>
      <dsp:spPr>
        <a:xfrm>
          <a:off x="972412" y="377988"/>
          <a:ext cx="1059384" cy="1165317"/>
        </a:xfrm>
        <a:prstGeom prst="ellipse">
          <a:avLst/>
        </a:prstGeom>
        <a:solidFill>
          <a:schemeClr val="accent3">
            <a:lumMod val="40000"/>
            <a:lumOff val="60000"/>
          </a:schemeClr>
        </a:solidFill>
        <a:ln>
          <a:solidFill>
            <a:schemeClr val="tx1"/>
          </a:solid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endParaRPr lang="en-US" sz="2000" kern="1200">
            <a:sym typeface="WP IconicSymbolsA" panose="05010101010101010101" pitchFamily="2" charset="2"/>
          </a:endParaRPr>
        </a:p>
        <a:p>
          <a:pPr marL="0" lvl="0" indent="0" algn="l" defTabSz="889000">
            <a:lnSpc>
              <a:spcPct val="90000"/>
            </a:lnSpc>
            <a:spcBef>
              <a:spcPct val="0"/>
            </a:spcBef>
            <a:spcAft>
              <a:spcPct val="35000"/>
            </a:spcAft>
            <a:buNone/>
          </a:pPr>
          <a:r>
            <a:rPr lang="en-US" sz="3000" kern="1200"/>
            <a:t>A </a:t>
          </a:r>
          <a:r>
            <a:rPr lang="en-US" sz="2100" kern="1200"/>
            <a:t>    </a:t>
          </a:r>
          <a:r>
            <a:rPr lang="en-US" sz="2100" kern="1200">
              <a:sym typeface="WP IconicSymbolsA" panose="05010101010101010101" pitchFamily="2" charset="2"/>
            </a:rPr>
            <a:t> </a:t>
          </a:r>
          <a:endParaRPr lang="en-US" sz="2000" kern="1200"/>
        </a:p>
      </dsp:txBody>
      <dsp:txXfrm>
        <a:off x="1273048" y="515404"/>
        <a:ext cx="610816" cy="89048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A25EBD-760A-4585-BE93-FDBADE40E41C}">
      <dsp:nvSpPr>
        <dsp:cNvPr id="0" name=""/>
        <dsp:cNvSpPr/>
      </dsp:nvSpPr>
      <dsp:spPr>
        <a:xfrm>
          <a:off x="-133798" y="10492"/>
          <a:ext cx="1880342" cy="1412729"/>
        </a:xfrm>
        <a:prstGeom prst="ellipse">
          <a:avLst/>
        </a:prstGeom>
        <a:solidFill>
          <a:schemeClr val="accent3">
            <a:lumMod val="40000"/>
            <a:lumOff val="60000"/>
          </a:schemeClr>
        </a:solidFill>
        <a:ln>
          <a:solidFill>
            <a:schemeClr val="tx1"/>
          </a:solid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a:t>A       </a:t>
          </a:r>
          <a:br>
            <a:rPr lang="en-US" sz="2000" kern="1200">
              <a:sym typeface="WP IconicSymbolsA" panose="05010101010101010101" pitchFamily="2" charset="2"/>
            </a:rPr>
          </a:br>
          <a:r>
            <a:rPr lang="en-US" sz="2000" kern="1200">
              <a:sym typeface="WP IconicSymbolsA" panose="05010101010101010101" pitchFamily="2" charset="2"/>
            </a:rPr>
            <a:t>   </a:t>
          </a:r>
          <a:endParaRPr lang="en-US" sz="2000" kern="1200"/>
        </a:p>
      </dsp:txBody>
      <dsp:txXfrm>
        <a:off x="128771" y="177083"/>
        <a:ext cx="1084161" cy="1079546"/>
      </dsp:txXfrm>
    </dsp:sp>
    <dsp:sp modelId="{AE94C880-3EBB-4A65-BB59-E5C222CAB175}">
      <dsp:nvSpPr>
        <dsp:cNvPr id="0" name=""/>
        <dsp:cNvSpPr/>
      </dsp:nvSpPr>
      <dsp:spPr>
        <a:xfrm>
          <a:off x="969854" y="0"/>
          <a:ext cx="1709402" cy="1412729"/>
        </a:xfrm>
        <a:prstGeom prst="ellipse">
          <a:avLst/>
        </a:prstGeom>
        <a:solidFill>
          <a:srgbClr val="FF0000">
            <a:alpha val="26000"/>
          </a:srgbClr>
        </a:solidFill>
        <a:ln>
          <a:solidFill>
            <a:schemeClr val="tx1"/>
          </a:solid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a:t>   B   </a:t>
          </a:r>
        </a:p>
      </dsp:txBody>
      <dsp:txXfrm>
        <a:off x="1454955" y="166591"/>
        <a:ext cx="985601" cy="107954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A25EBD-760A-4585-BE93-FDBADE40E41C}">
      <dsp:nvSpPr>
        <dsp:cNvPr id="0" name=""/>
        <dsp:cNvSpPr/>
      </dsp:nvSpPr>
      <dsp:spPr>
        <a:xfrm>
          <a:off x="0" y="7735"/>
          <a:ext cx="1883955" cy="1415443"/>
        </a:xfrm>
        <a:prstGeom prst="ellipse">
          <a:avLst/>
        </a:prstGeom>
        <a:solidFill>
          <a:schemeClr val="accent3">
            <a:lumMod val="40000"/>
            <a:lumOff val="60000"/>
          </a:schemeClr>
        </a:solidFill>
        <a:ln>
          <a:solidFill>
            <a:schemeClr val="tx1"/>
          </a:solid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a:t>A       </a:t>
          </a:r>
          <a:br>
            <a:rPr lang="en-US" sz="2000" kern="1200">
              <a:sym typeface="WP IconicSymbolsA" panose="05010101010101010101" pitchFamily="2" charset="2"/>
            </a:rPr>
          </a:br>
          <a:r>
            <a:rPr lang="en-US" sz="2000" kern="1200">
              <a:sym typeface="WP IconicSymbolsA" panose="05010101010101010101" pitchFamily="2" charset="2"/>
            </a:rPr>
            <a:t>   </a:t>
          </a:r>
          <a:endParaRPr lang="en-US" sz="2000" kern="1200"/>
        </a:p>
      </dsp:txBody>
      <dsp:txXfrm>
        <a:off x="263074" y="174646"/>
        <a:ext cx="1086244" cy="1081621"/>
      </dsp:txXfrm>
    </dsp:sp>
    <dsp:sp modelId="{AE94C880-3EBB-4A65-BB59-E5C222CAB175}">
      <dsp:nvSpPr>
        <dsp:cNvPr id="0" name=""/>
        <dsp:cNvSpPr/>
      </dsp:nvSpPr>
      <dsp:spPr>
        <a:xfrm>
          <a:off x="1035488" y="6"/>
          <a:ext cx="1712687" cy="1415443"/>
        </a:xfrm>
        <a:prstGeom prst="ellipse">
          <a:avLst/>
        </a:prstGeom>
        <a:solidFill>
          <a:srgbClr val="FF0000">
            <a:alpha val="26000"/>
          </a:srgbClr>
        </a:solidFill>
        <a:ln>
          <a:solidFill>
            <a:schemeClr val="tx1"/>
          </a:solid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a:t>   B   </a:t>
          </a:r>
        </a:p>
      </dsp:txBody>
      <dsp:txXfrm>
        <a:off x="1521521" y="166918"/>
        <a:ext cx="987495" cy="108162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A25EBD-760A-4585-BE93-FDBADE40E41C}">
      <dsp:nvSpPr>
        <dsp:cNvPr id="0" name=""/>
        <dsp:cNvSpPr/>
      </dsp:nvSpPr>
      <dsp:spPr>
        <a:xfrm>
          <a:off x="48444" y="5786"/>
          <a:ext cx="1409231" cy="1058776"/>
        </a:xfrm>
        <a:prstGeom prst="ellipse">
          <a:avLst/>
        </a:prstGeom>
        <a:solidFill>
          <a:schemeClr val="accent3">
            <a:lumMod val="40000"/>
            <a:lumOff val="60000"/>
          </a:schemeClr>
        </a:solidFill>
        <a:ln>
          <a:solidFill>
            <a:schemeClr val="tx1"/>
          </a:solid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a:t>A       </a:t>
          </a:r>
          <a:br>
            <a:rPr lang="en-US" sz="2000" kern="1200">
              <a:sym typeface="WP IconicSymbolsA" panose="05010101010101010101" pitchFamily="2" charset="2"/>
            </a:rPr>
          </a:br>
          <a:r>
            <a:rPr lang="en-US" sz="2000" kern="1200">
              <a:latin typeface="Calibri" panose="020F0502020204030204" pitchFamily="34" charset="0"/>
              <a:cs typeface="Calibri" panose="020F0502020204030204" pitchFamily="34" charset="0"/>
              <a:sym typeface="WP IconicSymbolsA" panose="05010101010101010101" pitchFamily="2" charset="2"/>
            </a:rPr>
            <a:t>●</a:t>
          </a:r>
          <a:r>
            <a:rPr lang="en-US" sz="2000" kern="1200">
              <a:sym typeface="WP IconicSymbolsA" panose="05010101010101010101" pitchFamily="2" charset="2"/>
            </a:rPr>
            <a:t>   </a:t>
          </a:r>
          <a:endParaRPr lang="en-US" sz="2000" kern="1200"/>
        </a:p>
      </dsp:txBody>
      <dsp:txXfrm>
        <a:off x="245228" y="130638"/>
        <a:ext cx="812530" cy="809071"/>
      </dsp:txXfrm>
    </dsp:sp>
    <dsp:sp modelId="{AE94C880-3EBB-4A65-BB59-E5C222CAB175}">
      <dsp:nvSpPr>
        <dsp:cNvPr id="0" name=""/>
        <dsp:cNvSpPr/>
      </dsp:nvSpPr>
      <dsp:spPr>
        <a:xfrm>
          <a:off x="831113" y="5"/>
          <a:ext cx="1281119" cy="1058776"/>
        </a:xfrm>
        <a:prstGeom prst="ellipse">
          <a:avLst/>
        </a:prstGeom>
        <a:solidFill>
          <a:srgbClr val="FF0000">
            <a:alpha val="26000"/>
          </a:srgbClr>
        </a:solidFill>
        <a:ln>
          <a:solidFill>
            <a:schemeClr val="tx1"/>
          </a:solid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a:t>   B   </a:t>
          </a:r>
        </a:p>
      </dsp:txBody>
      <dsp:txXfrm>
        <a:off x="1194674" y="124857"/>
        <a:ext cx="738663" cy="80907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A25EBD-760A-4585-BE93-FDBADE40E41C}">
      <dsp:nvSpPr>
        <dsp:cNvPr id="0" name=""/>
        <dsp:cNvSpPr/>
      </dsp:nvSpPr>
      <dsp:spPr>
        <a:xfrm>
          <a:off x="-29227" y="7146"/>
          <a:ext cx="1740544" cy="1307697"/>
        </a:xfrm>
        <a:prstGeom prst="ellipse">
          <a:avLst/>
        </a:prstGeom>
        <a:solidFill>
          <a:schemeClr val="accent3">
            <a:lumMod val="40000"/>
            <a:lumOff val="60000"/>
          </a:schemeClr>
        </a:solidFill>
        <a:ln>
          <a:solidFill>
            <a:schemeClr val="tx1"/>
          </a:solid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a:t>A       </a:t>
          </a:r>
          <a:br>
            <a:rPr lang="en-US" sz="2000" kern="1200">
              <a:sym typeface="WP IconicSymbolsA" panose="05010101010101010101" pitchFamily="2" charset="2"/>
            </a:rPr>
          </a:br>
          <a:r>
            <a:rPr lang="en-US" sz="2000" kern="1200">
              <a:latin typeface="Calibri" panose="020F0502020204030204" pitchFamily="34" charset="0"/>
              <a:cs typeface="Calibri" panose="020F0502020204030204" pitchFamily="34" charset="0"/>
              <a:sym typeface="WP IconicSymbolsA" panose="05010101010101010101" pitchFamily="2" charset="2"/>
            </a:rPr>
            <a:t>●</a:t>
          </a:r>
          <a:r>
            <a:rPr lang="en-US" sz="2000" kern="1200">
              <a:sym typeface="WP IconicSymbolsA" panose="05010101010101010101" pitchFamily="2" charset="2"/>
            </a:rPr>
            <a:t>   </a:t>
          </a:r>
          <a:endParaRPr lang="en-US" sz="2000" kern="1200"/>
        </a:p>
      </dsp:txBody>
      <dsp:txXfrm>
        <a:off x="213821" y="161352"/>
        <a:ext cx="1003557" cy="999286"/>
      </dsp:txXfrm>
    </dsp:sp>
    <dsp:sp modelId="{AE94C880-3EBB-4A65-BB59-E5C222CAB175}">
      <dsp:nvSpPr>
        <dsp:cNvPr id="0" name=""/>
        <dsp:cNvSpPr/>
      </dsp:nvSpPr>
      <dsp:spPr>
        <a:xfrm>
          <a:off x="869056" y="6"/>
          <a:ext cx="1582313" cy="1307697"/>
        </a:xfrm>
        <a:prstGeom prst="ellipse">
          <a:avLst/>
        </a:prstGeom>
        <a:solidFill>
          <a:srgbClr val="FF0000">
            <a:alpha val="26000"/>
          </a:srgbClr>
        </a:solidFill>
        <a:ln>
          <a:solidFill>
            <a:schemeClr val="tx1"/>
          </a:solid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a:t>   B   </a:t>
          </a:r>
        </a:p>
      </dsp:txBody>
      <dsp:txXfrm>
        <a:off x="1318091" y="154211"/>
        <a:ext cx="912324" cy="99928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A25EBD-760A-4585-BE93-FDBADE40E41C}">
      <dsp:nvSpPr>
        <dsp:cNvPr id="0" name=""/>
        <dsp:cNvSpPr/>
      </dsp:nvSpPr>
      <dsp:spPr>
        <a:xfrm>
          <a:off x="215155" y="4969"/>
          <a:ext cx="1210445" cy="909425"/>
        </a:xfrm>
        <a:prstGeom prst="ellipse">
          <a:avLst/>
        </a:prstGeom>
        <a:solidFill>
          <a:schemeClr val="accent3">
            <a:lumMod val="40000"/>
            <a:lumOff val="60000"/>
          </a:schemeClr>
        </a:solidFill>
        <a:ln>
          <a:solidFill>
            <a:schemeClr val="tx1"/>
          </a:solid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a:t>A       </a:t>
          </a:r>
          <a:br>
            <a:rPr lang="en-US" sz="2000" kern="1200">
              <a:sym typeface="WP IconicSymbolsA" panose="05010101010101010101" pitchFamily="2" charset="2"/>
            </a:rPr>
          </a:br>
          <a:r>
            <a:rPr lang="en-US" sz="2000" kern="1200">
              <a:sym typeface="WP IconicSymbolsA" panose="05010101010101010101" pitchFamily="2" charset="2"/>
            </a:rPr>
            <a:t>   </a:t>
          </a:r>
          <a:endParaRPr lang="en-US" sz="2000" kern="1200"/>
        </a:p>
      </dsp:txBody>
      <dsp:txXfrm>
        <a:off x="384181" y="112210"/>
        <a:ext cx="697914" cy="694944"/>
      </dsp:txXfrm>
    </dsp:sp>
    <dsp:sp modelId="{AE94C880-3EBB-4A65-BB59-E5C222CAB175}">
      <dsp:nvSpPr>
        <dsp:cNvPr id="0" name=""/>
        <dsp:cNvSpPr/>
      </dsp:nvSpPr>
      <dsp:spPr>
        <a:xfrm>
          <a:off x="887421" y="4"/>
          <a:ext cx="1100405" cy="909425"/>
        </a:xfrm>
        <a:prstGeom prst="ellipse">
          <a:avLst/>
        </a:prstGeom>
        <a:solidFill>
          <a:srgbClr val="FF0000">
            <a:alpha val="26000"/>
          </a:srgbClr>
        </a:solidFill>
        <a:ln>
          <a:solidFill>
            <a:schemeClr val="tx1"/>
          </a:solid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a:t>   B   </a:t>
          </a:r>
        </a:p>
      </dsp:txBody>
      <dsp:txXfrm>
        <a:off x="1199698" y="107245"/>
        <a:ext cx="634467" cy="69494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A25EBD-760A-4585-BE93-FDBADE40E41C}">
      <dsp:nvSpPr>
        <dsp:cNvPr id="0" name=""/>
        <dsp:cNvSpPr/>
      </dsp:nvSpPr>
      <dsp:spPr>
        <a:xfrm>
          <a:off x="231267" y="4570"/>
          <a:ext cx="1113272" cy="836417"/>
        </a:xfrm>
        <a:prstGeom prst="ellipse">
          <a:avLst/>
        </a:prstGeom>
        <a:solidFill>
          <a:schemeClr val="accent3">
            <a:lumMod val="40000"/>
            <a:lumOff val="60000"/>
          </a:schemeClr>
        </a:solidFill>
        <a:ln>
          <a:solidFill>
            <a:schemeClr val="tx1"/>
          </a:solid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a:t>A       </a:t>
          </a:r>
          <a:br>
            <a:rPr lang="en-US" sz="2000" kern="1200">
              <a:sym typeface="WP IconicSymbolsA" panose="05010101010101010101" pitchFamily="2" charset="2"/>
            </a:rPr>
          </a:br>
          <a:r>
            <a:rPr lang="en-US" sz="2000" kern="1200">
              <a:sym typeface="WP IconicSymbolsA" panose="05010101010101010101" pitchFamily="2" charset="2"/>
            </a:rPr>
            <a:t>   </a:t>
          </a:r>
          <a:endParaRPr lang="en-US" sz="2000" kern="1200"/>
        </a:p>
      </dsp:txBody>
      <dsp:txXfrm>
        <a:off x="386724" y="103202"/>
        <a:ext cx="641886" cy="639154"/>
      </dsp:txXfrm>
    </dsp:sp>
    <dsp:sp modelId="{AE94C880-3EBB-4A65-BB59-E5C222CAB175}">
      <dsp:nvSpPr>
        <dsp:cNvPr id="0" name=""/>
        <dsp:cNvSpPr/>
      </dsp:nvSpPr>
      <dsp:spPr>
        <a:xfrm>
          <a:off x="849564" y="4"/>
          <a:ext cx="1012065" cy="836417"/>
        </a:xfrm>
        <a:prstGeom prst="ellipse">
          <a:avLst/>
        </a:prstGeom>
        <a:solidFill>
          <a:srgbClr val="FF0000">
            <a:alpha val="26000"/>
          </a:srgbClr>
        </a:solidFill>
        <a:ln>
          <a:solidFill>
            <a:schemeClr val="tx1"/>
          </a:solid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a:t>   B   </a:t>
          </a:r>
        </a:p>
      </dsp:txBody>
      <dsp:txXfrm>
        <a:off x="1136772" y="98635"/>
        <a:ext cx="583533" cy="63915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A25EBD-760A-4585-BE93-FDBADE40E41C}">
      <dsp:nvSpPr>
        <dsp:cNvPr id="0" name=""/>
        <dsp:cNvSpPr/>
      </dsp:nvSpPr>
      <dsp:spPr>
        <a:xfrm>
          <a:off x="161438" y="5216"/>
          <a:ext cx="1270534" cy="954571"/>
        </a:xfrm>
        <a:prstGeom prst="ellipse">
          <a:avLst/>
        </a:prstGeom>
        <a:solidFill>
          <a:schemeClr val="accent3">
            <a:lumMod val="40000"/>
            <a:lumOff val="60000"/>
          </a:schemeClr>
        </a:solidFill>
        <a:ln>
          <a:solidFill>
            <a:schemeClr val="tx1"/>
          </a:solid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a:t>A       </a:t>
          </a:r>
          <a:br>
            <a:rPr lang="en-US" sz="2000" kern="1200">
              <a:sym typeface="WP IconicSymbolsA" panose="05010101010101010101" pitchFamily="2" charset="2"/>
            </a:rPr>
          </a:br>
          <a:r>
            <a:rPr lang="en-US" sz="2000" kern="1200">
              <a:latin typeface="Calibri" panose="020F0502020204030204" pitchFamily="34" charset="0"/>
              <a:cs typeface="Calibri" panose="020F0502020204030204" pitchFamily="34" charset="0"/>
              <a:sym typeface="WP IconicSymbolsA" panose="05010101010101010101" pitchFamily="2" charset="2"/>
            </a:rPr>
            <a:t>●●</a:t>
          </a:r>
          <a:r>
            <a:rPr lang="en-US" sz="2000" kern="1200">
              <a:sym typeface="WP IconicSymbolsA" panose="05010101010101010101" pitchFamily="2" charset="2"/>
            </a:rPr>
            <a:t>   </a:t>
          </a:r>
          <a:endParaRPr lang="en-US" sz="2000" kern="1200"/>
        </a:p>
      </dsp:txBody>
      <dsp:txXfrm>
        <a:off x="338855" y="117781"/>
        <a:ext cx="732560" cy="729442"/>
      </dsp:txXfrm>
    </dsp:sp>
    <dsp:sp modelId="{AE94C880-3EBB-4A65-BB59-E5C222CAB175}">
      <dsp:nvSpPr>
        <dsp:cNvPr id="0" name=""/>
        <dsp:cNvSpPr/>
      </dsp:nvSpPr>
      <dsp:spPr>
        <a:xfrm>
          <a:off x="867078" y="4"/>
          <a:ext cx="1155031" cy="954571"/>
        </a:xfrm>
        <a:prstGeom prst="ellipse">
          <a:avLst/>
        </a:prstGeom>
        <a:solidFill>
          <a:srgbClr val="FF0000">
            <a:alpha val="26000"/>
          </a:srgbClr>
        </a:solidFill>
        <a:ln>
          <a:solidFill>
            <a:schemeClr val="tx1"/>
          </a:solid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a:t>   B   </a:t>
          </a:r>
        </a:p>
      </dsp:txBody>
      <dsp:txXfrm>
        <a:off x="1194857" y="112569"/>
        <a:ext cx="665964" cy="72944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A25EBD-760A-4585-BE93-FDBADE40E41C}">
      <dsp:nvSpPr>
        <dsp:cNvPr id="0" name=""/>
        <dsp:cNvSpPr/>
      </dsp:nvSpPr>
      <dsp:spPr>
        <a:xfrm>
          <a:off x="161438" y="5216"/>
          <a:ext cx="1270534" cy="954571"/>
        </a:xfrm>
        <a:prstGeom prst="ellipse">
          <a:avLst/>
        </a:prstGeom>
        <a:solidFill>
          <a:schemeClr val="accent3">
            <a:lumMod val="40000"/>
            <a:lumOff val="60000"/>
          </a:schemeClr>
        </a:solidFill>
        <a:ln>
          <a:solidFill>
            <a:schemeClr val="tx1"/>
          </a:solid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a:t>A       </a:t>
          </a:r>
          <a:br>
            <a:rPr lang="en-US" sz="2000" kern="1200">
              <a:sym typeface="WP IconicSymbolsA" panose="05010101010101010101" pitchFamily="2" charset="2"/>
            </a:rPr>
          </a:br>
          <a:r>
            <a:rPr lang="en-US" sz="2000" kern="1200">
              <a:latin typeface="Calibri" panose="020F0502020204030204" pitchFamily="34" charset="0"/>
              <a:cs typeface="Calibri" panose="020F0502020204030204" pitchFamily="34" charset="0"/>
              <a:sym typeface="WP IconicSymbolsA" panose="05010101010101010101" pitchFamily="2" charset="2"/>
            </a:rPr>
            <a:t>●</a:t>
          </a:r>
          <a:r>
            <a:rPr lang="en-US" sz="2000" kern="1200">
              <a:sym typeface="WP IconicSymbolsA" panose="05010101010101010101" pitchFamily="2" charset="2"/>
            </a:rPr>
            <a:t>   </a:t>
          </a:r>
          <a:endParaRPr lang="en-US" sz="2000" kern="1200"/>
        </a:p>
      </dsp:txBody>
      <dsp:txXfrm>
        <a:off x="338855" y="117781"/>
        <a:ext cx="732560" cy="729442"/>
      </dsp:txXfrm>
    </dsp:sp>
    <dsp:sp modelId="{AE94C880-3EBB-4A65-BB59-E5C222CAB175}">
      <dsp:nvSpPr>
        <dsp:cNvPr id="0" name=""/>
        <dsp:cNvSpPr/>
      </dsp:nvSpPr>
      <dsp:spPr>
        <a:xfrm>
          <a:off x="867078" y="4"/>
          <a:ext cx="1155031" cy="954571"/>
        </a:xfrm>
        <a:prstGeom prst="ellipse">
          <a:avLst/>
        </a:prstGeom>
        <a:solidFill>
          <a:srgbClr val="FF0000">
            <a:alpha val="26000"/>
          </a:srgbClr>
        </a:solidFill>
        <a:ln>
          <a:solidFill>
            <a:schemeClr val="tx1"/>
          </a:solid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a:t>   B   </a:t>
          </a:r>
        </a:p>
      </dsp:txBody>
      <dsp:txXfrm>
        <a:off x="1194857" y="112569"/>
        <a:ext cx="665964" cy="72944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A25EBD-760A-4585-BE93-FDBADE40E41C}">
      <dsp:nvSpPr>
        <dsp:cNvPr id="0" name=""/>
        <dsp:cNvSpPr/>
      </dsp:nvSpPr>
      <dsp:spPr>
        <a:xfrm>
          <a:off x="161438" y="5216"/>
          <a:ext cx="1270534" cy="954571"/>
        </a:xfrm>
        <a:prstGeom prst="ellipse">
          <a:avLst/>
        </a:prstGeom>
        <a:solidFill>
          <a:schemeClr val="accent3">
            <a:lumMod val="40000"/>
            <a:lumOff val="60000"/>
          </a:schemeClr>
        </a:solidFill>
        <a:ln>
          <a:solidFill>
            <a:schemeClr val="tx1"/>
          </a:solid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a:t>A       </a:t>
          </a:r>
          <a:br>
            <a:rPr lang="en-US" sz="2000" kern="1200">
              <a:sym typeface="WP IconicSymbolsA" panose="05010101010101010101" pitchFamily="2" charset="2"/>
            </a:rPr>
          </a:br>
          <a:r>
            <a:rPr lang="en-US" sz="2000" kern="1200">
              <a:sym typeface="WP IconicSymbolsA" panose="05010101010101010101" pitchFamily="2" charset="2"/>
            </a:rPr>
            <a:t>   </a:t>
          </a:r>
          <a:endParaRPr lang="en-US" sz="2000" kern="1200"/>
        </a:p>
      </dsp:txBody>
      <dsp:txXfrm>
        <a:off x="338855" y="117781"/>
        <a:ext cx="732560" cy="729442"/>
      </dsp:txXfrm>
    </dsp:sp>
    <dsp:sp modelId="{AE94C880-3EBB-4A65-BB59-E5C222CAB175}">
      <dsp:nvSpPr>
        <dsp:cNvPr id="0" name=""/>
        <dsp:cNvSpPr/>
      </dsp:nvSpPr>
      <dsp:spPr>
        <a:xfrm>
          <a:off x="867078" y="4"/>
          <a:ext cx="1155031" cy="954571"/>
        </a:xfrm>
        <a:prstGeom prst="ellipse">
          <a:avLst/>
        </a:prstGeom>
        <a:solidFill>
          <a:srgbClr val="FF0000">
            <a:alpha val="26000"/>
          </a:srgbClr>
        </a:solidFill>
        <a:ln>
          <a:solidFill>
            <a:schemeClr val="tx1"/>
          </a:solid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a:t>   B   </a:t>
          </a:r>
        </a:p>
      </dsp:txBody>
      <dsp:txXfrm>
        <a:off x="1194857" y="112569"/>
        <a:ext cx="665964" cy="72944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A25EBD-760A-4585-BE93-FDBADE40E41C}">
      <dsp:nvSpPr>
        <dsp:cNvPr id="0" name=""/>
        <dsp:cNvSpPr/>
      </dsp:nvSpPr>
      <dsp:spPr>
        <a:xfrm>
          <a:off x="161438" y="5216"/>
          <a:ext cx="1270534" cy="954571"/>
        </a:xfrm>
        <a:prstGeom prst="ellipse">
          <a:avLst/>
        </a:prstGeom>
        <a:solidFill>
          <a:schemeClr val="accent3">
            <a:lumMod val="40000"/>
            <a:lumOff val="60000"/>
          </a:schemeClr>
        </a:solidFill>
        <a:ln>
          <a:solidFill>
            <a:schemeClr val="tx1"/>
          </a:solid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a:t>A       </a:t>
          </a:r>
          <a:br>
            <a:rPr lang="en-US" sz="2000" kern="1200">
              <a:sym typeface="WP IconicSymbolsA" panose="05010101010101010101" pitchFamily="2" charset="2"/>
            </a:rPr>
          </a:br>
          <a:r>
            <a:rPr lang="en-US" sz="2000" kern="1200">
              <a:latin typeface="Calibri" panose="020F0502020204030204" pitchFamily="34" charset="0"/>
              <a:cs typeface="Calibri" panose="020F0502020204030204" pitchFamily="34" charset="0"/>
              <a:sym typeface="WP IconicSymbolsA" panose="05010101010101010101" pitchFamily="2" charset="2"/>
            </a:rPr>
            <a:t>●</a:t>
          </a:r>
          <a:r>
            <a:rPr lang="en-US" sz="2000" kern="1200">
              <a:sym typeface="WP IconicSymbolsA" panose="05010101010101010101" pitchFamily="2" charset="2"/>
            </a:rPr>
            <a:t>   </a:t>
          </a:r>
          <a:endParaRPr lang="en-US" sz="2000" kern="1200"/>
        </a:p>
      </dsp:txBody>
      <dsp:txXfrm>
        <a:off x="338855" y="117781"/>
        <a:ext cx="732560" cy="729442"/>
      </dsp:txXfrm>
    </dsp:sp>
    <dsp:sp modelId="{AE94C880-3EBB-4A65-BB59-E5C222CAB175}">
      <dsp:nvSpPr>
        <dsp:cNvPr id="0" name=""/>
        <dsp:cNvSpPr/>
      </dsp:nvSpPr>
      <dsp:spPr>
        <a:xfrm>
          <a:off x="867078" y="4"/>
          <a:ext cx="1155031" cy="954571"/>
        </a:xfrm>
        <a:prstGeom prst="ellipse">
          <a:avLst/>
        </a:prstGeom>
        <a:solidFill>
          <a:srgbClr val="FF0000">
            <a:alpha val="26000"/>
          </a:srgbClr>
        </a:solidFill>
        <a:ln>
          <a:solidFill>
            <a:schemeClr val="tx1"/>
          </a:solid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a:t>   B   </a:t>
          </a:r>
        </a:p>
      </dsp:txBody>
      <dsp:txXfrm>
        <a:off x="1194857" y="112569"/>
        <a:ext cx="665964" cy="72944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A25EBD-760A-4585-BE93-FDBADE40E41C}">
      <dsp:nvSpPr>
        <dsp:cNvPr id="0" name=""/>
        <dsp:cNvSpPr/>
      </dsp:nvSpPr>
      <dsp:spPr>
        <a:xfrm>
          <a:off x="132563" y="5216"/>
          <a:ext cx="1270534" cy="954571"/>
        </a:xfrm>
        <a:prstGeom prst="ellipse">
          <a:avLst/>
        </a:prstGeom>
        <a:solidFill>
          <a:schemeClr val="accent3">
            <a:lumMod val="40000"/>
            <a:lumOff val="60000"/>
          </a:schemeClr>
        </a:solidFill>
        <a:ln>
          <a:solidFill>
            <a:schemeClr val="tx1"/>
          </a:solid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a:t>A       </a:t>
          </a:r>
          <a:br>
            <a:rPr lang="en-US" sz="2000" kern="1200">
              <a:sym typeface="WP IconicSymbolsA" panose="05010101010101010101" pitchFamily="2" charset="2"/>
            </a:rPr>
          </a:br>
          <a:r>
            <a:rPr lang="en-US" sz="2000" kern="1200">
              <a:sym typeface="WP IconicSymbolsA" panose="05010101010101010101" pitchFamily="2" charset="2"/>
            </a:rPr>
            <a:t>   </a:t>
          </a:r>
          <a:endParaRPr lang="en-US" sz="2000" kern="1200"/>
        </a:p>
      </dsp:txBody>
      <dsp:txXfrm>
        <a:off x="309980" y="117781"/>
        <a:ext cx="732560" cy="729442"/>
      </dsp:txXfrm>
    </dsp:sp>
    <dsp:sp modelId="{AE94C880-3EBB-4A65-BB59-E5C222CAB175}">
      <dsp:nvSpPr>
        <dsp:cNvPr id="0" name=""/>
        <dsp:cNvSpPr/>
      </dsp:nvSpPr>
      <dsp:spPr>
        <a:xfrm>
          <a:off x="893920" y="4"/>
          <a:ext cx="1270534" cy="954571"/>
        </a:xfrm>
        <a:prstGeom prst="ellipse">
          <a:avLst/>
        </a:prstGeom>
        <a:solidFill>
          <a:srgbClr val="FF0000">
            <a:alpha val="26000"/>
          </a:srgbClr>
        </a:solidFill>
        <a:ln>
          <a:solidFill>
            <a:schemeClr val="tx1"/>
          </a:solid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l" defTabSz="1333500">
            <a:lnSpc>
              <a:spcPct val="90000"/>
            </a:lnSpc>
            <a:spcBef>
              <a:spcPct val="0"/>
            </a:spcBef>
            <a:spcAft>
              <a:spcPct val="35000"/>
            </a:spcAft>
            <a:buNone/>
          </a:pPr>
          <a:r>
            <a:rPr lang="en-US" sz="3000" kern="1200"/>
            <a:t>    B</a:t>
          </a:r>
        </a:p>
        <a:p>
          <a:pPr marL="0" lvl="0" indent="0" algn="ctr" defTabSz="1333500">
            <a:lnSpc>
              <a:spcPct val="90000"/>
            </a:lnSpc>
            <a:spcBef>
              <a:spcPct val="0"/>
            </a:spcBef>
            <a:spcAft>
              <a:spcPct val="35000"/>
            </a:spcAft>
            <a:buNone/>
          </a:pPr>
          <a:r>
            <a:rPr lang="en-US" sz="2200" kern="1200">
              <a:latin typeface="Calibri" panose="020F0502020204030204" pitchFamily="34" charset="0"/>
              <a:cs typeface="Calibri" panose="020F0502020204030204" pitchFamily="34" charset="0"/>
              <a:sym typeface="WP IconicSymbolsA" panose="05010101010101010101" pitchFamily="2" charset="2"/>
            </a:rPr>
            <a:t>●</a:t>
          </a:r>
          <a:r>
            <a:rPr lang="en-US" sz="3000" kern="1200"/>
            <a:t>  </a:t>
          </a:r>
        </a:p>
      </dsp:txBody>
      <dsp:txXfrm>
        <a:off x="1254477" y="112569"/>
        <a:ext cx="732560" cy="729442"/>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4302824" cy="340622"/>
          </a:xfrm>
          <a:prstGeom prst="rect">
            <a:avLst/>
          </a:prstGeom>
        </p:spPr>
        <p:txBody>
          <a:bodyPr vert="horz" lIns="88233" tIns="44116" rIns="88233" bIns="44116" rtlCol="0"/>
          <a:lstStyle>
            <a:lvl1pPr algn="l">
              <a:defRPr sz="1200"/>
            </a:lvl1pPr>
          </a:lstStyle>
          <a:p>
            <a:endParaRPr lang="en-US"/>
          </a:p>
        </p:txBody>
      </p:sp>
      <p:sp>
        <p:nvSpPr>
          <p:cNvPr id="3" name="Date Placeholder 2"/>
          <p:cNvSpPr>
            <a:spLocks noGrp="1"/>
          </p:cNvSpPr>
          <p:nvPr>
            <p:ph type="dt" sz="quarter" idx="1"/>
          </p:nvPr>
        </p:nvSpPr>
        <p:spPr>
          <a:xfrm>
            <a:off x="5623185" y="2"/>
            <a:ext cx="4302824" cy="340622"/>
          </a:xfrm>
          <a:prstGeom prst="rect">
            <a:avLst/>
          </a:prstGeom>
        </p:spPr>
        <p:txBody>
          <a:bodyPr vert="horz" lIns="88233" tIns="44116" rIns="88233" bIns="44116" rtlCol="0"/>
          <a:lstStyle>
            <a:lvl1pPr algn="r">
              <a:defRPr sz="1200"/>
            </a:lvl1pPr>
          </a:lstStyle>
          <a:p>
            <a:fld id="{FC378B87-683B-4430-8734-691EDA3A86C6}" type="datetimeFigureOut">
              <a:rPr lang="en-US" smtClean="0"/>
              <a:t>5/3/2026</a:t>
            </a:fld>
            <a:endParaRPr lang="en-US"/>
          </a:p>
        </p:txBody>
      </p:sp>
      <p:sp>
        <p:nvSpPr>
          <p:cNvPr id="4" name="Footer Placeholder 3"/>
          <p:cNvSpPr>
            <a:spLocks noGrp="1"/>
          </p:cNvSpPr>
          <p:nvPr>
            <p:ph type="ftr" sz="quarter" idx="2"/>
          </p:nvPr>
        </p:nvSpPr>
        <p:spPr>
          <a:xfrm>
            <a:off x="2" y="6457054"/>
            <a:ext cx="4302824" cy="340622"/>
          </a:xfrm>
          <a:prstGeom prst="rect">
            <a:avLst/>
          </a:prstGeom>
        </p:spPr>
        <p:txBody>
          <a:bodyPr vert="horz" lIns="88233" tIns="44116" rIns="88233" bIns="44116" rtlCol="0" anchor="b"/>
          <a:lstStyle>
            <a:lvl1pPr algn="l">
              <a:defRPr sz="1200"/>
            </a:lvl1pPr>
          </a:lstStyle>
          <a:p>
            <a:endParaRPr lang="en-US"/>
          </a:p>
        </p:txBody>
      </p:sp>
      <p:sp>
        <p:nvSpPr>
          <p:cNvPr id="5" name="Slide Number Placeholder 4"/>
          <p:cNvSpPr>
            <a:spLocks noGrp="1"/>
          </p:cNvSpPr>
          <p:nvPr>
            <p:ph type="sldNum" sz="quarter" idx="3"/>
          </p:nvPr>
        </p:nvSpPr>
        <p:spPr>
          <a:xfrm>
            <a:off x="5623185" y="6457054"/>
            <a:ext cx="4302824" cy="340622"/>
          </a:xfrm>
          <a:prstGeom prst="rect">
            <a:avLst/>
          </a:prstGeom>
        </p:spPr>
        <p:txBody>
          <a:bodyPr vert="horz" lIns="88233" tIns="44116" rIns="88233" bIns="44116" rtlCol="0" anchor="b"/>
          <a:lstStyle>
            <a:lvl1pPr algn="r">
              <a:defRPr sz="1200"/>
            </a:lvl1pPr>
          </a:lstStyle>
          <a:p>
            <a:fld id="{AA58CFF3-87D7-4338-8D2A-43DB1D8C3926}" type="slidenum">
              <a:rPr lang="en-US" smtClean="0"/>
              <a:t>‹#›</a:t>
            </a:fld>
            <a:endParaRPr lang="en-US"/>
          </a:p>
        </p:txBody>
      </p:sp>
    </p:spTree>
    <p:extLst>
      <p:ext uri="{BB962C8B-B14F-4D97-AF65-F5344CB8AC3E}">
        <p14:creationId xmlns:p14="http://schemas.microsoft.com/office/powerpoint/2010/main" val="110939161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4" y="0"/>
            <a:ext cx="4302231" cy="339884"/>
          </a:xfrm>
          <a:prstGeom prst="rect">
            <a:avLst/>
          </a:prstGeom>
        </p:spPr>
        <p:txBody>
          <a:bodyPr vert="horz" lIns="95583" tIns="47792" rIns="95583" bIns="47792" rtlCol="0"/>
          <a:lstStyle>
            <a:lvl1pPr algn="l">
              <a:defRPr sz="1300"/>
            </a:lvl1pPr>
          </a:lstStyle>
          <a:p>
            <a:endParaRPr lang="de-DE"/>
          </a:p>
        </p:txBody>
      </p:sp>
      <p:sp>
        <p:nvSpPr>
          <p:cNvPr id="3" name="Datumsplatzhalter 2"/>
          <p:cNvSpPr>
            <a:spLocks noGrp="1"/>
          </p:cNvSpPr>
          <p:nvPr>
            <p:ph type="dt" idx="1"/>
          </p:nvPr>
        </p:nvSpPr>
        <p:spPr>
          <a:xfrm>
            <a:off x="5623701" y="0"/>
            <a:ext cx="4302231" cy="339884"/>
          </a:xfrm>
          <a:prstGeom prst="rect">
            <a:avLst/>
          </a:prstGeom>
        </p:spPr>
        <p:txBody>
          <a:bodyPr vert="horz" lIns="95583" tIns="47792" rIns="95583" bIns="47792" rtlCol="0"/>
          <a:lstStyle>
            <a:lvl1pPr algn="r">
              <a:defRPr sz="1300"/>
            </a:lvl1pPr>
          </a:lstStyle>
          <a:p>
            <a:fld id="{B26CCD77-A954-40EE-8D07-A0BE97B286F6}" type="datetimeFigureOut">
              <a:rPr lang="de-DE" smtClean="0"/>
              <a:pPr/>
              <a:t>03.05.2026</a:t>
            </a:fld>
            <a:endParaRPr lang="de-DE"/>
          </a:p>
        </p:txBody>
      </p:sp>
      <p:sp>
        <p:nvSpPr>
          <p:cNvPr id="4" name="Folienbildplatzhalter 3"/>
          <p:cNvSpPr>
            <a:spLocks noGrp="1" noRot="1" noChangeAspect="1"/>
          </p:cNvSpPr>
          <p:nvPr>
            <p:ph type="sldImg" idx="2"/>
          </p:nvPr>
        </p:nvSpPr>
        <p:spPr>
          <a:xfrm>
            <a:off x="3263900" y="509588"/>
            <a:ext cx="3400425" cy="2551112"/>
          </a:xfrm>
          <a:prstGeom prst="rect">
            <a:avLst/>
          </a:prstGeom>
          <a:noFill/>
          <a:ln w="12700">
            <a:solidFill>
              <a:prstClr val="black"/>
            </a:solidFill>
          </a:ln>
        </p:spPr>
        <p:txBody>
          <a:bodyPr vert="horz" lIns="95583" tIns="47792" rIns="95583" bIns="47792" rtlCol="0" anchor="ctr"/>
          <a:lstStyle/>
          <a:p>
            <a:endParaRPr lang="de-DE"/>
          </a:p>
        </p:txBody>
      </p:sp>
      <p:sp>
        <p:nvSpPr>
          <p:cNvPr id="5" name="Notizenplatzhalter 4"/>
          <p:cNvSpPr>
            <a:spLocks noGrp="1"/>
          </p:cNvSpPr>
          <p:nvPr>
            <p:ph type="body" sz="quarter" idx="3"/>
          </p:nvPr>
        </p:nvSpPr>
        <p:spPr>
          <a:xfrm>
            <a:off x="992823" y="3228896"/>
            <a:ext cx="7942580" cy="3058954"/>
          </a:xfrm>
          <a:prstGeom prst="rect">
            <a:avLst/>
          </a:prstGeom>
        </p:spPr>
        <p:txBody>
          <a:bodyPr vert="horz" lIns="95583" tIns="47792" rIns="95583" bIns="47792" rtlCol="0">
            <a:normAutofit/>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4" y="6456613"/>
            <a:ext cx="4302231" cy="339884"/>
          </a:xfrm>
          <a:prstGeom prst="rect">
            <a:avLst/>
          </a:prstGeom>
        </p:spPr>
        <p:txBody>
          <a:bodyPr vert="horz" lIns="95583" tIns="47792" rIns="95583" bIns="47792" rtlCol="0" anchor="b"/>
          <a:lstStyle>
            <a:lvl1pPr algn="l">
              <a:defRPr sz="1300"/>
            </a:lvl1pPr>
          </a:lstStyle>
          <a:p>
            <a:endParaRPr lang="de-DE"/>
          </a:p>
        </p:txBody>
      </p:sp>
      <p:sp>
        <p:nvSpPr>
          <p:cNvPr id="7" name="Foliennummernplatzhalter 6"/>
          <p:cNvSpPr>
            <a:spLocks noGrp="1"/>
          </p:cNvSpPr>
          <p:nvPr>
            <p:ph type="sldNum" sz="quarter" idx="5"/>
          </p:nvPr>
        </p:nvSpPr>
        <p:spPr>
          <a:xfrm>
            <a:off x="5623701" y="6456613"/>
            <a:ext cx="4302231" cy="339884"/>
          </a:xfrm>
          <a:prstGeom prst="rect">
            <a:avLst/>
          </a:prstGeom>
        </p:spPr>
        <p:txBody>
          <a:bodyPr vert="horz" lIns="95583" tIns="47792" rIns="95583" bIns="47792" rtlCol="0" anchor="b"/>
          <a:lstStyle>
            <a:lvl1pPr algn="r">
              <a:defRPr sz="1300"/>
            </a:lvl1pPr>
          </a:lstStyle>
          <a:p>
            <a:fld id="{1EBFFEC9-4F5F-4C95-86E1-B5E1B764322F}" type="slidenum">
              <a:rPr lang="de-DE" smtClean="0"/>
              <a:pPr/>
              <a:t>‹#›</a:t>
            </a:fld>
            <a:endParaRPr lang="de-DE"/>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endParaRPr lang="en-GB" dirty="0"/>
          </a:p>
        </p:txBody>
      </p:sp>
      <p:sp>
        <p:nvSpPr>
          <p:cNvPr id="4" name="Slide Number Placeholder 3"/>
          <p:cNvSpPr>
            <a:spLocks noGrp="1"/>
          </p:cNvSpPr>
          <p:nvPr>
            <p:ph type="sldNum" sz="quarter" idx="5"/>
          </p:nvPr>
        </p:nvSpPr>
        <p:spPr/>
        <p:txBody>
          <a:bodyPr/>
          <a:lstStyle/>
          <a:p>
            <a:fld id="{1EBFFEC9-4F5F-4C95-86E1-B5E1B764322F}" type="slidenum">
              <a:rPr lang="de-DE" smtClean="0"/>
              <a:pPr/>
              <a:t>1</a:t>
            </a:fld>
            <a:endParaRPr lang="de-DE"/>
          </a:p>
        </p:txBody>
      </p:sp>
    </p:spTree>
    <p:extLst>
      <p:ext uri="{BB962C8B-B14F-4D97-AF65-F5344CB8AC3E}">
        <p14:creationId xmlns:p14="http://schemas.microsoft.com/office/powerpoint/2010/main" val="15167572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AT"/>
          </a:p>
        </p:txBody>
      </p:sp>
      <p:sp>
        <p:nvSpPr>
          <p:cNvPr id="4" name="Slide Number Placeholder 3"/>
          <p:cNvSpPr>
            <a:spLocks noGrp="1"/>
          </p:cNvSpPr>
          <p:nvPr>
            <p:ph type="sldNum" sz="quarter" idx="10"/>
          </p:nvPr>
        </p:nvSpPr>
        <p:spPr/>
        <p:txBody>
          <a:bodyPr/>
          <a:lstStyle/>
          <a:p>
            <a:fld id="{1EBFFEC9-4F5F-4C95-86E1-B5E1B764322F}" type="slidenum">
              <a:rPr lang="de-DE" smtClean="0"/>
              <a:pPr/>
              <a:t>44</a:t>
            </a:fld>
            <a:endParaRPr lang="de-DE"/>
          </a:p>
        </p:txBody>
      </p:sp>
    </p:spTree>
    <p:extLst>
      <p:ext uri="{BB962C8B-B14F-4D97-AF65-F5344CB8AC3E}">
        <p14:creationId xmlns:p14="http://schemas.microsoft.com/office/powerpoint/2010/main" val="38420768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p>
        </p:txBody>
      </p:sp>
      <p:sp>
        <p:nvSpPr>
          <p:cNvPr id="5" name="Fußzeilenplatzhalter 4"/>
          <p:cNvSpPr>
            <a:spLocks noGrp="1"/>
          </p:cNvSpPr>
          <p:nvPr>
            <p:ph type="ftr" sz="quarter" idx="11"/>
          </p:nvPr>
        </p:nvSpPr>
        <p:spPr/>
        <p:txBody>
          <a:bodyPr/>
          <a:lstStyle/>
          <a:p>
            <a:r>
              <a:rPr lang="de-DE"/>
              <a:t>DGY 15 Semantik</a:t>
            </a:r>
          </a:p>
        </p:txBody>
      </p:sp>
      <p:sp>
        <p:nvSpPr>
          <p:cNvPr id="6" name="Foliennummernplatzhalter 5"/>
          <p:cNvSpPr>
            <a:spLocks noGrp="1"/>
          </p:cNvSpPr>
          <p:nvPr>
            <p:ph type="sldNum" sz="quarter" idx="12"/>
          </p:nvPr>
        </p:nvSpPr>
        <p:spPr/>
        <p:txBody>
          <a:bodyPr/>
          <a:lstStyle/>
          <a:p>
            <a:fld id="{46CA3688-DEEB-4A0C-9E4C-4B28E23DDD7E}" type="slidenum">
              <a:rPr lang="de-DE" smtClean="0"/>
              <a:pPr/>
              <a:t>‹#›</a:t>
            </a:fld>
            <a:endParaRPr lang="de-DE"/>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28600"/>
            <a:ext cx="8229600" cy="609600"/>
          </a:xfrm>
        </p:spPr>
        <p:txBody>
          <a:bodyPr>
            <a:normAutofit/>
          </a:bodyPr>
          <a:lstStyle>
            <a:lvl1pPr>
              <a:defRPr sz="2800" b="1" cap="small" baseline="0"/>
            </a:lvl1pPr>
          </a:lstStyle>
          <a:p>
            <a:r>
              <a:rPr lang="de-DE" dirty="0"/>
              <a:t>Titelmasterformat durch Klicken bearbeiten</a:t>
            </a:r>
          </a:p>
        </p:txBody>
      </p:sp>
      <p:sp>
        <p:nvSpPr>
          <p:cNvPr id="3" name="Inhaltsplatzhalter 2"/>
          <p:cNvSpPr>
            <a:spLocks noGrp="1"/>
          </p:cNvSpPr>
          <p:nvPr>
            <p:ph idx="1" hasCustomPrompt="1"/>
          </p:nvPr>
        </p:nvSpPr>
        <p:spPr>
          <a:xfrm>
            <a:off x="457200" y="990600"/>
            <a:ext cx="8229600" cy="5257800"/>
          </a:xfrm>
        </p:spPr>
        <p:txBody>
          <a:bodyPr/>
          <a:lstStyle>
            <a:lvl1pPr marL="0" indent="0">
              <a:spcBef>
                <a:spcPts val="200"/>
              </a:spcBef>
              <a:buFont typeface="Wingdings" panose="05000000000000000000" pitchFamily="2" charset="2"/>
              <a:buNone/>
              <a:tabLst>
                <a:tab pos="457200" algn="l"/>
                <a:tab pos="747713" algn="l"/>
                <a:tab pos="1090613" algn="l"/>
              </a:tabLst>
              <a:defRPr sz="2400">
                <a:sym typeface="WP MathA" panose="05010101010101010101" pitchFamily="2" charset="2"/>
              </a:defRPr>
            </a:lvl1pPr>
            <a:lvl2pPr marL="742950" indent="-285750">
              <a:spcBef>
                <a:spcPts val="200"/>
              </a:spcBef>
              <a:buFont typeface="Calibri" panose="020F0502020204030204" pitchFamily="34" charset="0"/>
              <a:buChar char="●"/>
              <a:defRPr sz="2200"/>
            </a:lvl2pPr>
            <a:lvl3pPr marL="1143000" indent="-228600">
              <a:spcBef>
                <a:spcPts val="200"/>
              </a:spcBef>
              <a:buFont typeface="Courier New" panose="02070309020205020404" pitchFamily="49" charset="0"/>
              <a:buChar char="o"/>
              <a:defRPr sz="2000"/>
            </a:lvl3pPr>
            <a:lvl4pPr marL="1600200" indent="-228600">
              <a:spcBef>
                <a:spcPts val="200"/>
              </a:spcBef>
              <a:buFont typeface="Wingdings" panose="05000000000000000000" pitchFamily="2" charset="2"/>
              <a:buChar char="§"/>
              <a:defRPr/>
            </a:lvl4pPr>
            <a:lvl5pPr>
              <a:spcBef>
                <a:spcPts val="200"/>
              </a:spcBef>
              <a:defRPr/>
            </a:lvl5pPr>
          </a:lstStyle>
          <a:p>
            <a:pPr lvl="0"/>
            <a:r>
              <a:rPr lang="de-DE"/>
              <a:t>(1)	a.	</a:t>
            </a:r>
          </a:p>
          <a:p>
            <a:pPr lvl="0"/>
            <a:r>
              <a:rPr lang="de-DE"/>
              <a:t>Textmasterformate </a:t>
            </a:r>
            <a:r>
              <a:rPr lang="de-DE" dirty="0"/>
              <a:t>durch Klicken bearbeiten</a:t>
            </a:r>
          </a:p>
          <a:p>
            <a:pPr lvl="1"/>
            <a:r>
              <a:rPr lang="de-DE"/>
              <a:t>Zweite </a:t>
            </a:r>
            <a:r>
              <a:rPr lang="de-DE" dirty="0"/>
              <a:t>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11"/>
          </p:nvPr>
        </p:nvSpPr>
        <p:spPr/>
        <p:txBody>
          <a:bodyPr/>
          <a:lstStyle/>
          <a:p>
            <a:r>
              <a:rPr lang="de-DE"/>
              <a:t>DGY 15 Semantik</a:t>
            </a:r>
          </a:p>
        </p:txBody>
      </p:sp>
      <p:sp>
        <p:nvSpPr>
          <p:cNvPr id="6" name="Foliennummernplatzhalter 5"/>
          <p:cNvSpPr>
            <a:spLocks noGrp="1"/>
          </p:cNvSpPr>
          <p:nvPr>
            <p:ph type="sldNum" sz="quarter" idx="12"/>
          </p:nvPr>
        </p:nvSpPr>
        <p:spPr/>
        <p:txBody>
          <a:bodyPr/>
          <a:lstStyle>
            <a:lvl1pPr>
              <a:defRPr sz="1400"/>
            </a:lvl1pPr>
          </a:lstStyle>
          <a:p>
            <a:fld id="{DAED5F90-EF1B-49B5-BE47-AEA5AB1301ED}" type="slidenum">
              <a:rPr lang="de-DE" smtClean="0"/>
              <a:pPr/>
              <a:t>‹#›</a:t>
            </a:fld>
            <a:endParaRPr lang="de-DE"/>
          </a:p>
        </p:txBody>
      </p:sp>
      <p:sp>
        <p:nvSpPr>
          <p:cNvPr id="12"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de-DE"/>
              <a:t>30.05. &amp; 06.06.2022</a:t>
            </a: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solidFill>
                  <a:schemeClr val="bg1"/>
                </a:solidFill>
              </a:defRPr>
            </a:lvl1pPr>
          </a:lstStyle>
          <a:p>
            <a:r>
              <a:rPr lang="de-DE"/>
              <a:t>Titelmasterformat durch Klicken bearbeiten</a:t>
            </a:r>
          </a:p>
        </p:txBody>
      </p:sp>
      <p:sp>
        <p:nvSpPr>
          <p:cNvPr id="3" name="Textplatzhalter 2"/>
          <p:cNvSpPr>
            <a:spLocks noGrp="1"/>
          </p:cNvSpPr>
          <p:nvPr>
            <p:ph type="body" idx="1"/>
          </p:nvPr>
        </p:nvSpPr>
        <p:spPr>
          <a:xfrm>
            <a:off x="722313" y="2906713"/>
            <a:ext cx="7772400" cy="1360487"/>
          </a:xfrm>
        </p:spPr>
        <p:txBody>
          <a:bodyPr anchor="b">
            <a:normAutofit/>
          </a:bodyPr>
          <a:lstStyle>
            <a:lvl1pPr marL="0" indent="0">
              <a:buNone/>
              <a:defRPr sz="2400" b="1">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Textmasterformate durch Klicken bearbeiten</a:t>
            </a:r>
          </a:p>
        </p:txBody>
      </p:sp>
      <p:sp>
        <p:nvSpPr>
          <p:cNvPr id="6" name="Foliennummernplatzhalter 5"/>
          <p:cNvSpPr>
            <a:spLocks noGrp="1"/>
          </p:cNvSpPr>
          <p:nvPr>
            <p:ph type="sldNum" sz="quarter" idx="12"/>
          </p:nvPr>
        </p:nvSpPr>
        <p:spPr/>
        <p:txBody>
          <a:bodyPr/>
          <a:lstStyle/>
          <a:p>
            <a:fld id="{46CA3688-DEEB-4A0C-9E4C-4B28E23DDD7E}" type="slidenum">
              <a:rPr lang="de-DE" smtClean="0"/>
              <a:pPr/>
              <a:t>‹#›</a:t>
            </a:fld>
            <a:endParaRPr lang="de-DE"/>
          </a:p>
        </p:txBody>
      </p:sp>
    </p:spTree>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a:t>DGY 15 Semantik</a:t>
            </a:r>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a:solidFill>
                  <a:schemeClr val="tx1">
                    <a:tint val="75000"/>
                  </a:schemeClr>
                </a:solidFill>
              </a:defRPr>
            </a:lvl1pPr>
          </a:lstStyle>
          <a:p>
            <a:fld id="{C81990E4-1B54-4AAA-A525-02A3357B8E8D}" type="slidenum">
              <a:rPr lang="de-DE" smtClean="0"/>
              <a:pPr/>
              <a:t>‹#›</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ransition/>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WP TypographicSymbols" pitchFamily="2" charset="0"/>
        <a:buChar char="!"/>
        <a:tabLst>
          <a:tab pos="342900" algn="l"/>
        </a:tabLst>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tabLst>
          <a:tab pos="342900" algn="l"/>
        </a:tabLst>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tabLst>
          <a:tab pos="342900" algn="l"/>
        </a:tabLst>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tabLst>
          <a:tab pos="342900" algn="l"/>
        </a:tabLst>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tabLst>
          <a:tab pos="342900" algn="l"/>
        </a:tabLst>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diagramData" Target="../diagrams/data7.xml"/><Relationship Id="rId3" Type="http://schemas.openxmlformats.org/officeDocument/2006/relationships/diagramData" Target="../diagrams/data6.xml"/><Relationship Id="rId7" Type="http://schemas.microsoft.com/office/2007/relationships/diagramDrawing" Target="../diagrams/drawing6.xml"/><Relationship Id="rId12" Type="http://schemas.microsoft.com/office/2007/relationships/diagramDrawing" Target="../diagrams/drawing7.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6.xml"/><Relationship Id="rId11" Type="http://schemas.openxmlformats.org/officeDocument/2006/relationships/diagramColors" Target="../diagrams/colors7.xml"/><Relationship Id="rId5" Type="http://schemas.openxmlformats.org/officeDocument/2006/relationships/diagramQuickStyle" Target="../diagrams/quickStyle6.xml"/><Relationship Id="rId10" Type="http://schemas.openxmlformats.org/officeDocument/2006/relationships/diagramQuickStyle" Target="../diagrams/quickStyle7.xml"/><Relationship Id="rId4" Type="http://schemas.openxmlformats.org/officeDocument/2006/relationships/diagramLayout" Target="../diagrams/layout6.xml"/><Relationship Id="rId9" Type="http://schemas.openxmlformats.org/officeDocument/2006/relationships/diagramLayout" Target="../diagrams/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diagramLayout" Target="../diagrams/layout9.xml"/><Relationship Id="rId3" Type="http://schemas.openxmlformats.org/officeDocument/2006/relationships/diagramLayout" Target="../diagrams/layout8.xml"/><Relationship Id="rId7" Type="http://schemas.openxmlformats.org/officeDocument/2006/relationships/diagramData" Target="../diagrams/data9.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11" Type="http://schemas.microsoft.com/office/2007/relationships/diagramDrawing" Target="../diagrams/drawing9.xml"/><Relationship Id="rId5" Type="http://schemas.openxmlformats.org/officeDocument/2006/relationships/diagramColors" Target="../diagrams/colors8.xml"/><Relationship Id="rId10" Type="http://schemas.openxmlformats.org/officeDocument/2006/relationships/diagramColors" Target="../diagrams/colors9.xml"/><Relationship Id="rId4" Type="http://schemas.openxmlformats.org/officeDocument/2006/relationships/diagramQuickStyle" Target="../diagrams/quickStyle8.xml"/><Relationship Id="rId9" Type="http://schemas.openxmlformats.org/officeDocument/2006/relationships/diagramQuickStyle" Target="../diagrams/quickStyle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52.xml.rels><?xml version="1.0" encoding="UTF-8" standalone="yes"?>
<Relationships xmlns="http://schemas.openxmlformats.org/package/2006/relationships"><Relationship Id="rId8" Type="http://schemas.openxmlformats.org/officeDocument/2006/relationships/diagramLayout" Target="../diagrams/layout12.xml"/><Relationship Id="rId13" Type="http://schemas.openxmlformats.org/officeDocument/2006/relationships/diagramLayout" Target="../diagrams/layout13.xml"/><Relationship Id="rId18" Type="http://schemas.openxmlformats.org/officeDocument/2006/relationships/diagramLayout" Target="../diagrams/layout14.xml"/><Relationship Id="rId3" Type="http://schemas.openxmlformats.org/officeDocument/2006/relationships/diagramLayout" Target="../diagrams/layout11.xml"/><Relationship Id="rId21" Type="http://schemas.microsoft.com/office/2007/relationships/diagramDrawing" Target="../diagrams/drawing14.xml"/><Relationship Id="rId7" Type="http://schemas.openxmlformats.org/officeDocument/2006/relationships/diagramData" Target="../diagrams/data12.xml"/><Relationship Id="rId12" Type="http://schemas.openxmlformats.org/officeDocument/2006/relationships/diagramData" Target="../diagrams/data13.xml"/><Relationship Id="rId17" Type="http://schemas.openxmlformats.org/officeDocument/2006/relationships/diagramData" Target="../diagrams/data14.xml"/><Relationship Id="rId2" Type="http://schemas.openxmlformats.org/officeDocument/2006/relationships/diagramData" Target="../diagrams/data11.xml"/><Relationship Id="rId16" Type="http://schemas.microsoft.com/office/2007/relationships/diagramDrawing" Target="../diagrams/drawing13.xml"/><Relationship Id="rId20" Type="http://schemas.openxmlformats.org/officeDocument/2006/relationships/diagramColors" Target="../diagrams/colors14.xml"/><Relationship Id="rId1" Type="http://schemas.openxmlformats.org/officeDocument/2006/relationships/slideLayout" Target="../slideLayouts/slideLayout2.xml"/><Relationship Id="rId6" Type="http://schemas.microsoft.com/office/2007/relationships/diagramDrawing" Target="../diagrams/drawing11.xml"/><Relationship Id="rId11" Type="http://schemas.microsoft.com/office/2007/relationships/diagramDrawing" Target="../diagrams/drawing12.xml"/><Relationship Id="rId5" Type="http://schemas.openxmlformats.org/officeDocument/2006/relationships/diagramColors" Target="../diagrams/colors11.xml"/><Relationship Id="rId15" Type="http://schemas.openxmlformats.org/officeDocument/2006/relationships/diagramColors" Target="../diagrams/colors13.xml"/><Relationship Id="rId10" Type="http://schemas.openxmlformats.org/officeDocument/2006/relationships/diagramColors" Target="../diagrams/colors12.xml"/><Relationship Id="rId19" Type="http://schemas.openxmlformats.org/officeDocument/2006/relationships/diagramQuickStyle" Target="../diagrams/quickStyle14.xml"/><Relationship Id="rId4" Type="http://schemas.openxmlformats.org/officeDocument/2006/relationships/diagramQuickStyle" Target="../diagrams/quickStyle11.xml"/><Relationship Id="rId9" Type="http://schemas.openxmlformats.org/officeDocument/2006/relationships/diagramQuickStyle" Target="../diagrams/quickStyle12.xml"/><Relationship Id="rId14" Type="http://schemas.openxmlformats.org/officeDocument/2006/relationships/diagramQuickStyle" Target="../diagrams/quickStyle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s://www.degruyter.com/view/journals/thli/43/1-2/thli.43.issue-1-2.xml"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a:xfrm>
            <a:off x="609600" y="663575"/>
            <a:ext cx="7772400" cy="1470025"/>
          </a:xfrm>
          <a:noFill/>
          <a:ln>
            <a:noFill/>
          </a:ln>
        </p:spPr>
        <p:txBody>
          <a:bodyPr/>
          <a:lstStyle/>
          <a:p>
            <a:r>
              <a:rPr lang="de-AT" b="1" cap="small" noProof="0" dirty="0"/>
              <a:t>DGY 15 Semantik</a:t>
            </a:r>
            <a:endParaRPr lang="de-AT" cap="small" noProof="0" dirty="0"/>
          </a:p>
        </p:txBody>
      </p:sp>
      <p:cxnSp>
        <p:nvCxnSpPr>
          <p:cNvPr id="8" name="Gerade Verbindung 7"/>
          <p:cNvCxnSpPr/>
          <p:nvPr/>
        </p:nvCxnSpPr>
        <p:spPr>
          <a:xfrm>
            <a:off x="609600" y="1905000"/>
            <a:ext cx="7772400" cy="0"/>
          </a:xfrm>
          <a:prstGeom prst="line">
            <a:avLst/>
          </a:prstGeom>
          <a:ln w="15875">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9" name="Gerade Verbindung 8"/>
          <p:cNvCxnSpPr/>
          <p:nvPr/>
        </p:nvCxnSpPr>
        <p:spPr>
          <a:xfrm>
            <a:off x="609600" y="914400"/>
            <a:ext cx="7772400" cy="0"/>
          </a:xfrm>
          <a:prstGeom prst="line">
            <a:avLst/>
          </a:prstGeom>
          <a:ln w="15875">
            <a:solidFill>
              <a:srgbClr val="C00000"/>
            </a:solidFill>
            <a:prstDash val="sysDot"/>
          </a:ln>
        </p:spPr>
        <p:style>
          <a:lnRef idx="1">
            <a:schemeClr val="accent1"/>
          </a:lnRef>
          <a:fillRef idx="0">
            <a:schemeClr val="accent1"/>
          </a:fillRef>
          <a:effectRef idx="0">
            <a:schemeClr val="accent1"/>
          </a:effectRef>
          <a:fontRef idx="minor">
            <a:schemeClr val="tx1"/>
          </a:fontRef>
        </p:style>
      </p:cxnSp>
      <p:sp>
        <p:nvSpPr>
          <p:cNvPr id="11" name="Untertitel 4"/>
          <p:cNvSpPr txBox="1">
            <a:spLocks/>
          </p:cNvSpPr>
          <p:nvPr/>
        </p:nvSpPr>
        <p:spPr>
          <a:xfrm>
            <a:off x="1352550" y="2743200"/>
            <a:ext cx="6441831" cy="990600"/>
          </a:xfrm>
          <a:prstGeom prst="rect">
            <a:avLst/>
          </a:prstGeom>
          <a:noFill/>
        </p:spPr>
        <p:txBody>
          <a:bodyPr vert="horz" lIns="91440" tIns="45720" rIns="91440" bIns="45720" rtlCol="0">
            <a:noAutofit/>
          </a:bodyPr>
          <a:lstStyle>
            <a:lvl1pPr marL="0" indent="0" algn="ctr" defTabSz="914400" rtl="0" eaLnBrk="1" latinLnBrk="0" hangingPunct="1">
              <a:spcBef>
                <a:spcPct val="20000"/>
              </a:spcBef>
              <a:buFont typeface="WP TypographicSymbols" pitchFamily="2" charset="0"/>
              <a:buNone/>
              <a:tabLst>
                <a:tab pos="342900" algn="l"/>
              </a:tabLst>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tabLst>
                <a:tab pos="342900" algn="l"/>
              </a:tabLst>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tabLst>
                <a:tab pos="342900" algn="l"/>
              </a:tabLst>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tabLst>
                <a:tab pos="342900" algn="l"/>
              </a:tabLst>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tabLst>
                <a:tab pos="342900" algn="l"/>
              </a:tabLst>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de-DE" sz="2800" b="1" i="1" dirty="0">
                <a:solidFill>
                  <a:prstClr val="black"/>
                </a:solidFill>
                <a:latin typeface="Calibri"/>
              </a:rPr>
              <a:t>07. Die Semantik von Nominalphrasen</a:t>
            </a:r>
          </a:p>
          <a:p>
            <a:endParaRPr lang="de-DE" sz="2800" b="1" i="1" dirty="0">
              <a:solidFill>
                <a:prstClr val="black"/>
              </a:solidFill>
              <a:latin typeface="Calibri"/>
            </a:endParaRPr>
          </a:p>
        </p:txBody>
      </p:sp>
      <p:sp>
        <p:nvSpPr>
          <p:cNvPr id="12" name="Untertitel 4"/>
          <p:cNvSpPr txBox="1">
            <a:spLocks/>
          </p:cNvSpPr>
          <p:nvPr/>
        </p:nvSpPr>
        <p:spPr>
          <a:xfrm>
            <a:off x="2152650" y="4874262"/>
            <a:ext cx="4839843" cy="1450338"/>
          </a:xfrm>
          <a:prstGeom prst="rect">
            <a:avLst/>
          </a:prstGeom>
          <a:noFill/>
        </p:spPr>
        <p:txBody>
          <a:bodyPr vert="horz" lIns="91440" tIns="45720" rIns="91440" bIns="45720" rtlCol="0">
            <a:noAutofit/>
          </a:bodyPr>
          <a:lstStyle>
            <a:lvl1pPr marL="0" indent="0" algn="ctr" defTabSz="914400" rtl="0" eaLnBrk="1" latinLnBrk="0" hangingPunct="1">
              <a:spcBef>
                <a:spcPct val="20000"/>
              </a:spcBef>
              <a:buFont typeface="WP TypographicSymbols" pitchFamily="2" charset="0"/>
              <a:buNone/>
              <a:tabLst>
                <a:tab pos="342900" algn="l"/>
              </a:tabLst>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tabLst>
                <a:tab pos="342900" algn="l"/>
              </a:tabLst>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tabLst>
                <a:tab pos="342900" algn="l"/>
              </a:tabLst>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tabLst>
                <a:tab pos="342900" algn="l"/>
              </a:tabLst>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tabLst>
                <a:tab pos="342900" algn="l"/>
              </a:tabLst>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2800" b="1" dirty="0">
                <a:solidFill>
                  <a:schemeClr val="tx1"/>
                </a:solidFill>
              </a:rPr>
              <a:t>Winfried Lechner</a:t>
            </a:r>
          </a:p>
          <a:p>
            <a:r>
              <a:rPr lang="de-AT" sz="2400" dirty="0">
                <a:solidFill>
                  <a:schemeClr val="tx1"/>
                </a:solidFill>
              </a:rPr>
              <a:t>Nationale</a:t>
            </a:r>
            <a:r>
              <a:rPr lang="en-US" sz="2400" dirty="0">
                <a:solidFill>
                  <a:schemeClr val="tx1"/>
                </a:solidFill>
              </a:rPr>
              <a:t> und Kapodistrische </a:t>
            </a:r>
            <a:br>
              <a:rPr lang="en-US" sz="2400" dirty="0">
                <a:solidFill>
                  <a:schemeClr val="tx1"/>
                </a:solidFill>
              </a:rPr>
            </a:br>
            <a:r>
              <a:rPr lang="de-AT" sz="2400" dirty="0">
                <a:solidFill>
                  <a:schemeClr val="tx1"/>
                </a:solidFill>
              </a:rPr>
              <a:t>Universität</a:t>
            </a:r>
            <a:r>
              <a:rPr lang="en-US" sz="2400" dirty="0">
                <a:solidFill>
                  <a:schemeClr val="tx1"/>
                </a:solidFill>
              </a:rPr>
              <a:t> Athen</a:t>
            </a:r>
          </a:p>
          <a:p>
            <a:endParaRPr lang="en-US" sz="2000" dirty="0">
              <a:solidFill>
                <a:schemeClr val="tx1"/>
              </a:solidFill>
            </a:endParaRPr>
          </a:p>
          <a:p>
            <a:endParaRPr lang="de-DE" sz="2000" dirty="0">
              <a:solidFill>
                <a:schemeClr val="tx1"/>
              </a:solidFill>
            </a:endParaRPr>
          </a:p>
          <a:p>
            <a:endParaRPr lang="de-DE" sz="2400" dirty="0">
              <a:solidFill>
                <a:prstClr val="black"/>
              </a:solidFill>
              <a:latin typeface="Calibri"/>
            </a:endParaRPr>
          </a:p>
        </p:txBody>
      </p:sp>
    </p:spTree>
    <p:extLst>
      <p:ext uri="{BB962C8B-B14F-4D97-AF65-F5344CB8AC3E}">
        <p14:creationId xmlns:p14="http://schemas.microsoft.com/office/powerpoint/2010/main" val="318553174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6" name="Titel 5"/>
          <p:cNvSpPr>
            <a:spLocks noGrp="1"/>
          </p:cNvSpPr>
          <p:nvPr>
            <p:ph type="title"/>
          </p:nvPr>
        </p:nvSpPr>
        <p:spPr>
          <a:xfrm>
            <a:off x="722313" y="5464314"/>
            <a:ext cx="7772400" cy="707886"/>
          </a:xfrm>
        </p:spPr>
        <p:txBody>
          <a:bodyPr>
            <a:spAutoFit/>
          </a:bodyPr>
          <a:lstStyle/>
          <a:p>
            <a:r>
              <a:rPr lang="de-AT" dirty="0">
                <a:solidFill>
                  <a:schemeClr val="tx1"/>
                </a:solidFill>
              </a:rPr>
              <a:t>Fahrplan</a:t>
            </a:r>
          </a:p>
        </p:txBody>
      </p:sp>
      <p:sp>
        <p:nvSpPr>
          <p:cNvPr id="7" name="Textplatzhalter 6"/>
          <p:cNvSpPr>
            <a:spLocks noGrp="1"/>
          </p:cNvSpPr>
          <p:nvPr>
            <p:ph type="body" idx="1"/>
          </p:nvPr>
        </p:nvSpPr>
        <p:spPr>
          <a:xfrm>
            <a:off x="742950" y="694015"/>
            <a:ext cx="7772400" cy="3877985"/>
          </a:xfrm>
        </p:spPr>
        <p:txBody>
          <a:bodyPr>
            <a:spAutoFit/>
          </a:bodyPr>
          <a:lstStyle/>
          <a:p>
            <a:pPr marL="1539875" indent="-457200">
              <a:spcBef>
                <a:spcPts val="1200"/>
              </a:spcBef>
              <a:buFont typeface="Wingdings" pitchFamily="2" charset="2"/>
              <a:buChar char="v"/>
            </a:pPr>
            <a:r>
              <a:rPr lang="de-DE" sz="2800" u="sng">
                <a:solidFill>
                  <a:schemeClr val="bg1"/>
                </a:solidFill>
              </a:rPr>
              <a:t>Referenz vs. Denotation</a:t>
            </a:r>
          </a:p>
          <a:p>
            <a:pPr marL="1539875" indent="-457200">
              <a:spcBef>
                <a:spcPts val="1200"/>
              </a:spcBef>
              <a:buFont typeface="Wingdings" pitchFamily="2" charset="2"/>
              <a:buChar char="v"/>
            </a:pPr>
            <a:r>
              <a:rPr lang="de-DE" sz="2800" b="0">
                <a:solidFill>
                  <a:schemeClr val="bg1"/>
                </a:solidFill>
              </a:rPr>
              <a:t>Namen und definite Beschreibungen</a:t>
            </a:r>
          </a:p>
          <a:p>
            <a:pPr marL="1539875" indent="-457200">
              <a:spcBef>
                <a:spcPts val="1200"/>
              </a:spcBef>
              <a:buFont typeface="Wingdings" pitchFamily="2" charset="2"/>
              <a:buChar char="v"/>
            </a:pPr>
            <a:r>
              <a:rPr lang="de-DE" sz="2800" b="0">
                <a:solidFill>
                  <a:schemeClr val="bg1"/>
                </a:solidFill>
              </a:rPr>
              <a:t>Referenzielle Pronomen und Koreferenz</a:t>
            </a:r>
          </a:p>
          <a:p>
            <a:pPr marL="1539875" indent="-457200">
              <a:spcBef>
                <a:spcPts val="1200"/>
              </a:spcBef>
              <a:buFont typeface="Wingdings" pitchFamily="2" charset="2"/>
              <a:buChar char="v"/>
            </a:pPr>
            <a:r>
              <a:rPr lang="de-DE" sz="2800" b="0">
                <a:solidFill>
                  <a:schemeClr val="bg1"/>
                </a:solidFill>
              </a:rPr>
              <a:t>Quantorenphrasen</a:t>
            </a:r>
          </a:p>
          <a:p>
            <a:pPr marL="1539875" indent="-457200">
              <a:spcBef>
                <a:spcPts val="1200"/>
              </a:spcBef>
              <a:buFont typeface="Wingdings" pitchFamily="2" charset="2"/>
              <a:buChar char="v"/>
            </a:pPr>
            <a:r>
              <a:rPr lang="de-DE" sz="2800" b="0">
                <a:solidFill>
                  <a:schemeClr val="bg1"/>
                </a:solidFill>
              </a:rPr>
              <a:t>Namen und definite Beschreibungen ohne Referenz</a:t>
            </a:r>
          </a:p>
          <a:p>
            <a:pPr marL="1539875" indent="-457200">
              <a:spcBef>
                <a:spcPts val="1200"/>
              </a:spcBef>
              <a:buFont typeface="Wingdings" pitchFamily="2" charset="2"/>
              <a:buChar char="v"/>
            </a:pPr>
            <a:r>
              <a:rPr lang="de-DE" sz="2800" b="0">
                <a:solidFill>
                  <a:schemeClr val="bg1"/>
                </a:solidFill>
              </a:rPr>
              <a:t>Semantik von Pronomen</a:t>
            </a:r>
          </a:p>
        </p:txBody>
      </p:sp>
      <p:cxnSp>
        <p:nvCxnSpPr>
          <p:cNvPr id="9" name="Gerade Verbindung 8"/>
          <p:cNvCxnSpPr/>
          <p:nvPr/>
        </p:nvCxnSpPr>
        <p:spPr>
          <a:xfrm>
            <a:off x="762000" y="5486400"/>
            <a:ext cx="77724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46CA3688-DEEB-4A0C-9E4C-4B28E23DDD7E}" type="slidenum">
              <a:rPr lang="de-DE" smtClean="0"/>
              <a:pPr/>
              <a:t>2</a:t>
            </a:fld>
            <a:endParaRPr lang="de-DE"/>
          </a:p>
        </p:txBody>
      </p:sp>
    </p:spTree>
    <p:extLst>
      <p:ext uri="{BB962C8B-B14F-4D97-AF65-F5344CB8AC3E}">
        <p14:creationId xmlns:p14="http://schemas.microsoft.com/office/powerpoint/2010/main" val="9079017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09600"/>
          </a:xfrm>
        </p:spPr>
        <p:txBody>
          <a:bodyPr/>
          <a:lstStyle/>
          <a:p>
            <a:r>
              <a:rPr lang="de-AT"/>
              <a:t>Referenz vs. Denotation</a:t>
            </a:r>
          </a:p>
        </p:txBody>
      </p:sp>
      <p:sp>
        <p:nvSpPr>
          <p:cNvPr id="3" name="Content Placeholder 2"/>
          <p:cNvSpPr>
            <a:spLocks noGrp="1"/>
          </p:cNvSpPr>
          <p:nvPr>
            <p:ph idx="1"/>
          </p:nvPr>
        </p:nvSpPr>
        <p:spPr>
          <a:xfrm>
            <a:off x="457200" y="990600"/>
            <a:ext cx="8229600" cy="5257800"/>
          </a:xfrm>
        </p:spPr>
        <p:txBody>
          <a:bodyPr/>
          <a:lstStyle/>
          <a:p>
            <a:pPr marL="342900" indent="-342900">
              <a:buFont typeface="Wingdings" panose="05000000000000000000" pitchFamily="2" charset="2"/>
              <a:buChar char="§"/>
            </a:pPr>
            <a:r>
              <a:rPr lang="de-AT" sz="2400" dirty="0"/>
              <a:t>Eine </a:t>
            </a:r>
            <a:r>
              <a:rPr lang="en-US" sz="2400" dirty="0" err="1"/>
              <a:t>häufige</a:t>
            </a:r>
            <a:r>
              <a:rPr lang="en-US" sz="2400" dirty="0"/>
              <a:t> Quelle von </a:t>
            </a:r>
            <a:r>
              <a:rPr lang="de-AT" dirty="0"/>
              <a:t>Verwirrung und Unsicherheit</a:t>
            </a:r>
            <a:r>
              <a:rPr lang="de-AT" sz="2400" b="1" i="1" dirty="0"/>
              <a:t>: </a:t>
            </a:r>
            <a:r>
              <a:rPr lang="de-AT" sz="2400" dirty="0"/>
              <a:t>die Unterscheidung </a:t>
            </a:r>
            <a:r>
              <a:rPr lang="en-US" sz="2400" dirty="0" err="1"/>
              <a:t>zwischen</a:t>
            </a:r>
            <a:r>
              <a:rPr lang="en-US" sz="2400" dirty="0"/>
              <a:t> </a:t>
            </a:r>
            <a:r>
              <a:rPr lang="de-AT" sz="2400" dirty="0">
                <a:solidFill>
                  <a:srgbClr val="00B050"/>
                </a:solidFill>
              </a:rPr>
              <a:t>Referenz</a:t>
            </a:r>
            <a:r>
              <a:rPr lang="de-AT" sz="2400" dirty="0"/>
              <a:t> und </a:t>
            </a:r>
            <a:r>
              <a:rPr lang="de-AT" sz="2400" b="1" dirty="0"/>
              <a:t>Denotation</a:t>
            </a:r>
            <a:r>
              <a:rPr lang="de-AT" sz="2400" dirty="0"/>
              <a:t>: </a:t>
            </a:r>
          </a:p>
          <a:p>
            <a:endParaRPr lang="en-US" sz="2400" dirty="0"/>
          </a:p>
          <a:p>
            <a:endParaRPr lang="en-US" sz="2400" dirty="0"/>
          </a:p>
          <a:p>
            <a:endParaRPr lang="de-AT" sz="2400" dirty="0"/>
          </a:p>
          <a:p>
            <a:endParaRPr lang="de-AT" sz="2400" dirty="0"/>
          </a:p>
          <a:p>
            <a:endParaRPr lang="de-AT" sz="2400" dirty="0"/>
          </a:p>
          <a:p>
            <a:endParaRPr lang="de-AT" sz="2400" dirty="0"/>
          </a:p>
          <a:p>
            <a:endParaRPr lang="de-AT" sz="2400" dirty="0"/>
          </a:p>
          <a:p>
            <a:pPr marL="342900" indent="-342900">
              <a:spcBef>
                <a:spcPts val="0"/>
              </a:spcBef>
              <a:buFont typeface="Wingdings" panose="05000000000000000000" pitchFamily="2" charset="2"/>
              <a:buChar char="§"/>
            </a:pPr>
            <a:r>
              <a:rPr lang="de-AT" sz="2400" dirty="0"/>
              <a:t>Referenz ist </a:t>
            </a:r>
            <a:r>
              <a:rPr lang="de-AT" sz="2400"/>
              <a:t>eine</a:t>
            </a:r>
            <a:r>
              <a:rPr lang="de-AT" sz="2400" b="1" i="1"/>
              <a:t> </a:t>
            </a:r>
            <a:r>
              <a:rPr lang="de-AT"/>
              <a:t>Strategie</a:t>
            </a:r>
            <a:r>
              <a:rPr lang="de-AT" sz="2400"/>
              <a:t>, </a:t>
            </a:r>
            <a:r>
              <a:rPr lang="de-AT" sz="2400" dirty="0"/>
              <a:t>mit der Ausdrücke ihre Denotation erhalten</a:t>
            </a:r>
            <a:r>
              <a:rPr lang="de-AT" dirty="0"/>
              <a:t> </a:t>
            </a:r>
            <a:r>
              <a:rPr lang="de-AT"/>
              <a:t>– aber es </a:t>
            </a:r>
            <a:r>
              <a:rPr lang="de-AT" dirty="0"/>
              <a:t>gibt auch andere.</a:t>
            </a:r>
            <a:endParaRPr lang="de-AT" sz="2400" dirty="0"/>
          </a:p>
          <a:p>
            <a:pPr marL="342900" indent="-342900">
              <a:spcBef>
                <a:spcPts val="1200"/>
              </a:spcBef>
              <a:buFont typeface="Wingdings" panose="05000000000000000000" pitchFamily="2" charset="2"/>
              <a:buChar char="§"/>
            </a:pPr>
            <a:r>
              <a:rPr lang="en-US" sz="2400" dirty="0"/>
              <a:t>Wenn </a:t>
            </a:r>
            <a:r>
              <a:rPr lang="en-US" sz="2400" dirty="0" err="1"/>
              <a:t>ein</a:t>
            </a:r>
            <a:r>
              <a:rPr lang="en-US" sz="2400" dirty="0"/>
              <a:t> </a:t>
            </a:r>
            <a:r>
              <a:rPr lang="en-US" sz="2400" dirty="0" err="1"/>
              <a:t>Ausdruck</a:t>
            </a:r>
            <a:r>
              <a:rPr lang="en-US" sz="2400" dirty="0"/>
              <a:t> </a:t>
            </a:r>
            <a:r>
              <a:rPr lang="en-US" sz="2400" dirty="0" err="1"/>
              <a:t>eine</a:t>
            </a:r>
            <a:r>
              <a:rPr lang="en-US" sz="2400" dirty="0"/>
              <a:t> Denotation hat, </a:t>
            </a:r>
            <a:r>
              <a:rPr lang="en-US" sz="2400" dirty="0" err="1"/>
              <a:t>kann</a:t>
            </a:r>
            <a:r>
              <a:rPr lang="en-US" sz="2400" dirty="0"/>
              <a:t> </a:t>
            </a:r>
            <a:r>
              <a:rPr lang="en-US" sz="2400" dirty="0" err="1"/>
              <a:t>dieser</a:t>
            </a:r>
            <a:r>
              <a:rPr lang="en-US" sz="2400" dirty="0"/>
              <a:t> </a:t>
            </a:r>
            <a:r>
              <a:rPr lang="en-US" sz="2400" dirty="0" err="1"/>
              <a:t>Ausdruck</a:t>
            </a:r>
            <a:r>
              <a:rPr lang="en-US" sz="2400" dirty="0"/>
              <a:t> </a:t>
            </a:r>
            <a:r>
              <a:rPr lang="de-AT" sz="2400" dirty="0">
                <a:solidFill>
                  <a:srgbClr val="00B050"/>
                </a:solidFill>
              </a:rPr>
              <a:t>referenziell</a:t>
            </a:r>
            <a:r>
              <a:rPr lang="de-AT" sz="2400" b="1" i="1" dirty="0">
                <a:solidFill>
                  <a:srgbClr val="00B050"/>
                </a:solidFill>
              </a:rPr>
              <a:t> </a:t>
            </a:r>
            <a:r>
              <a:rPr lang="de-AT" sz="2400" dirty="0"/>
              <a:t>sein </a:t>
            </a:r>
            <a:r>
              <a:rPr lang="de-AT" dirty="0"/>
              <a:t>–</a:t>
            </a:r>
            <a:r>
              <a:rPr lang="de-AT" sz="2400" dirty="0"/>
              <a:t> aber er muss es nicht sein.</a:t>
            </a:r>
          </a:p>
          <a:p>
            <a:endParaRPr lang="de-AT" sz="2400" dirty="0"/>
          </a:p>
          <a:p>
            <a:pPr>
              <a:spcBef>
                <a:spcPts val="1200"/>
              </a:spcBef>
            </a:pPr>
            <a:r>
              <a:rPr lang="de-AT" sz="2400" dirty="0"/>
              <a:t>	</a:t>
            </a:r>
          </a:p>
        </p:txBody>
      </p:sp>
      <p:sp>
        <p:nvSpPr>
          <p:cNvPr id="4" name="Footer Placeholder 3"/>
          <p:cNvSpPr>
            <a:spLocks noGrp="1"/>
          </p:cNvSpPr>
          <p:nvPr>
            <p:ph type="ftr" sz="quarter" idx="11"/>
          </p:nvPr>
        </p:nvSpPr>
        <p:spPr/>
        <p:txBody>
          <a:bodyPr/>
          <a:lstStyle/>
          <a:p>
            <a:r>
              <a:rPr lang="de-DE"/>
              <a:t>DGY 15 Semantik</a:t>
            </a:r>
          </a:p>
        </p:txBody>
      </p:sp>
      <p:sp>
        <p:nvSpPr>
          <p:cNvPr id="5" name="Slide Number Placeholder 4"/>
          <p:cNvSpPr>
            <a:spLocks noGrp="1"/>
          </p:cNvSpPr>
          <p:nvPr>
            <p:ph type="sldNum" sz="quarter" idx="12"/>
          </p:nvPr>
        </p:nvSpPr>
        <p:spPr/>
        <p:txBody>
          <a:bodyPr/>
          <a:lstStyle/>
          <a:p>
            <a:fld id="{DAED5F90-EF1B-49B5-BE47-AEA5AB1301ED}" type="slidenum">
              <a:rPr lang="de-DE" smtClean="0"/>
              <a:pPr/>
              <a:t>3</a:t>
            </a:fld>
            <a:endParaRPr lang="de-DE"/>
          </a:p>
        </p:txBody>
      </p:sp>
      <p:sp>
        <p:nvSpPr>
          <p:cNvPr id="7" name="Abgerundetes Rechteck 7"/>
          <p:cNvSpPr txBox="1">
            <a:spLocks/>
          </p:cNvSpPr>
          <p:nvPr/>
        </p:nvSpPr>
        <p:spPr>
          <a:xfrm>
            <a:off x="365760" y="2895600"/>
            <a:ext cx="8549640" cy="1328023"/>
          </a:xfrm>
          <a:prstGeom prst="roundRect">
            <a:avLst/>
          </a:prstGeom>
          <a:solidFill>
            <a:schemeClr val="bg1">
              <a:lumMod val="95000"/>
              <a:alpha val="89804"/>
            </a:schemeClr>
          </a:solidFill>
          <a:ln w="25400" cap="flat" cmpd="sng" algn="ctr">
            <a:solidFill>
              <a:schemeClr val="tx1"/>
            </a:solidFill>
            <a:prstDash val="solid"/>
          </a:ln>
          <a:effectLst>
            <a:outerShdw blurRad="127000" dist="63500" dir="27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rtlCol="0" anchor="ctr">
            <a:spAutoFit/>
          </a:bodyPr>
          <a:lstStyle>
            <a:lvl1pPr marL="519113" indent="-519113" algn="l" defTabSz="914400" rtl="0" eaLnBrk="1" latinLnBrk="0" hangingPunct="1">
              <a:spcBef>
                <a:spcPts val="200"/>
              </a:spcBef>
              <a:buFontTx/>
              <a:buNone/>
              <a:tabLst>
                <a:tab pos="342900" algn="l"/>
                <a:tab pos="747713" algn="l"/>
                <a:tab pos="1090613" algn="l"/>
              </a:tabLst>
              <a:defRPr sz="2400" kern="1200">
                <a:solidFill>
                  <a:schemeClr val="lt1"/>
                </a:solidFill>
                <a:latin typeface="+mn-lt"/>
                <a:ea typeface="+mn-ea"/>
                <a:cs typeface="+mn-cs"/>
              </a:defRPr>
            </a:lvl1pPr>
            <a:lvl2pPr marL="742950" indent="-285750" algn="l" defTabSz="914400" rtl="0" eaLnBrk="1" latinLnBrk="0" hangingPunct="1">
              <a:spcBef>
                <a:spcPts val="200"/>
              </a:spcBef>
              <a:buFont typeface="Arial" pitchFamily="34" charset="0"/>
              <a:buChar char="–"/>
              <a:tabLst>
                <a:tab pos="342900" algn="l"/>
              </a:tabLst>
              <a:defRPr sz="2200" kern="1200">
                <a:solidFill>
                  <a:schemeClr val="lt1"/>
                </a:solidFill>
                <a:latin typeface="+mn-lt"/>
                <a:ea typeface="+mn-ea"/>
                <a:cs typeface="+mn-cs"/>
              </a:defRPr>
            </a:lvl2pPr>
            <a:lvl3pPr marL="1143000" indent="-228600" algn="l" defTabSz="914400" rtl="0" eaLnBrk="1" latinLnBrk="0" hangingPunct="1">
              <a:spcBef>
                <a:spcPts val="200"/>
              </a:spcBef>
              <a:buFont typeface="Arial" pitchFamily="34" charset="0"/>
              <a:buChar char="•"/>
              <a:tabLst>
                <a:tab pos="342900" algn="l"/>
              </a:tabLst>
              <a:defRPr sz="2000" kern="1200">
                <a:solidFill>
                  <a:schemeClr val="lt1"/>
                </a:solidFill>
                <a:latin typeface="+mn-lt"/>
                <a:ea typeface="+mn-ea"/>
                <a:cs typeface="+mn-cs"/>
              </a:defRPr>
            </a:lvl3pPr>
            <a:lvl4pPr marL="1600200" indent="-228600" algn="l" defTabSz="914400" rtl="0" eaLnBrk="1" latinLnBrk="0" hangingPunct="1">
              <a:spcBef>
                <a:spcPts val="200"/>
              </a:spcBef>
              <a:buFont typeface="Arial" pitchFamily="34" charset="0"/>
              <a:buChar char="–"/>
              <a:tabLst>
                <a:tab pos="342900" algn="l"/>
              </a:tabLst>
              <a:defRPr sz="2000" kern="1200">
                <a:solidFill>
                  <a:schemeClr val="lt1"/>
                </a:solidFill>
                <a:latin typeface="+mn-lt"/>
                <a:ea typeface="+mn-ea"/>
                <a:cs typeface="+mn-cs"/>
              </a:defRPr>
            </a:lvl4pPr>
            <a:lvl5pPr marL="2057400" indent="-228600" algn="l" defTabSz="914400" rtl="0" eaLnBrk="1" latinLnBrk="0" hangingPunct="1">
              <a:spcBef>
                <a:spcPts val="200"/>
              </a:spcBef>
              <a:buFont typeface="Arial" pitchFamily="34" charset="0"/>
              <a:buChar char="»"/>
              <a:tabLst>
                <a:tab pos="342900" algn="l"/>
              </a:tabLst>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a:spcBef>
                <a:spcPts val="1000"/>
              </a:spcBef>
              <a:tabLst>
                <a:tab pos="342900" algn="l"/>
                <a:tab pos="747713" algn="l"/>
                <a:tab pos="1090613" algn="l"/>
                <a:tab pos="2227263" algn="l"/>
              </a:tabLst>
            </a:pPr>
            <a:r>
              <a:rPr lang="de-DE" b="1" dirty="0">
                <a:solidFill>
                  <a:schemeClr val="tx1"/>
                </a:solidFill>
              </a:rPr>
              <a:t>Referenz</a:t>
            </a:r>
            <a:r>
              <a:rPr lang="de-DE" dirty="0">
                <a:solidFill>
                  <a:schemeClr val="tx1"/>
                </a:solidFill>
              </a:rPr>
              <a:t> =</a:t>
            </a:r>
            <a:r>
              <a:rPr lang="de-DE" baseline="-25000" dirty="0">
                <a:solidFill>
                  <a:schemeClr val="tx1"/>
                </a:solidFill>
              </a:rPr>
              <a:t>Def </a:t>
            </a:r>
            <a:r>
              <a:rPr lang="de-DE" dirty="0">
                <a:solidFill>
                  <a:schemeClr val="tx1"/>
                </a:solidFill>
              </a:rPr>
              <a:t>die Beziehung zwischen einem </a:t>
            </a:r>
            <a:r>
              <a:rPr lang="de-DE" b="1" dirty="0">
                <a:solidFill>
                  <a:schemeClr val="tx1"/>
                </a:solidFill>
              </a:rPr>
              <a:t>sprachlichen Ausdruck </a:t>
            </a:r>
            <a:r>
              <a:rPr lang="de-DE" dirty="0">
                <a:solidFill>
                  <a:schemeClr val="tx1"/>
                </a:solidFill>
              </a:rPr>
              <a:t>und einem </a:t>
            </a:r>
            <a:r>
              <a:rPr lang="de-DE" b="1" dirty="0">
                <a:solidFill>
                  <a:schemeClr val="tx1"/>
                </a:solidFill>
              </a:rPr>
              <a:t>Individuum</a:t>
            </a:r>
            <a:r>
              <a:rPr lang="de-DE" dirty="0">
                <a:solidFill>
                  <a:schemeClr val="tx1"/>
                </a:solidFill>
              </a:rPr>
              <a:t> (oder einer Menge von Individuen) in der außersprachlichen Realität</a:t>
            </a:r>
            <a:r>
              <a:rPr lang="de-DE" sz="2200" dirty="0">
                <a:solidFill>
                  <a:schemeClr val="tx1"/>
                </a:solidFill>
              </a:rPr>
              <a:t> </a:t>
            </a:r>
            <a:r>
              <a:rPr lang="de-DE" sz="1800" dirty="0">
                <a:solidFill>
                  <a:schemeClr val="tx1"/>
                </a:solidFill>
              </a:rPr>
              <a:t>(Bußmann 2002: 551)</a:t>
            </a:r>
          </a:p>
        </p:txBody>
      </p:sp>
      <p:sp>
        <p:nvSpPr>
          <p:cNvPr id="8" name="Abgerundetes Rechteck 7"/>
          <p:cNvSpPr txBox="1">
            <a:spLocks/>
          </p:cNvSpPr>
          <p:nvPr/>
        </p:nvSpPr>
        <p:spPr>
          <a:xfrm>
            <a:off x="1219200" y="1981200"/>
            <a:ext cx="6858000" cy="618042"/>
          </a:xfrm>
          <a:prstGeom prst="roundRect">
            <a:avLst/>
          </a:prstGeom>
          <a:solidFill>
            <a:srgbClr val="EEB500">
              <a:alpha val="89804"/>
            </a:srgbClr>
          </a:solidFill>
          <a:ln w="25400" cap="flat" cmpd="sng" algn="ctr">
            <a:solidFill>
              <a:schemeClr val="tx1"/>
            </a:solidFill>
            <a:prstDash val="solid"/>
          </a:ln>
          <a:effectLst>
            <a:outerShdw blurRad="127000" dist="63500" dir="27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rtlCol="0" anchor="ctr">
            <a:spAutoFit/>
          </a:bodyPr>
          <a:lstStyle>
            <a:lvl1pPr marL="519113" indent="-519113" algn="l" defTabSz="914400" rtl="0" eaLnBrk="1" latinLnBrk="0" hangingPunct="1">
              <a:spcBef>
                <a:spcPts val="200"/>
              </a:spcBef>
              <a:buFontTx/>
              <a:buNone/>
              <a:tabLst>
                <a:tab pos="342900" algn="l"/>
                <a:tab pos="747713" algn="l"/>
                <a:tab pos="1090613" algn="l"/>
              </a:tabLst>
              <a:defRPr sz="2400" kern="1200">
                <a:solidFill>
                  <a:schemeClr val="lt1"/>
                </a:solidFill>
                <a:latin typeface="+mn-lt"/>
                <a:ea typeface="+mn-ea"/>
                <a:cs typeface="+mn-cs"/>
              </a:defRPr>
            </a:lvl1pPr>
            <a:lvl2pPr marL="742950" indent="-285750" algn="l" defTabSz="914400" rtl="0" eaLnBrk="1" latinLnBrk="0" hangingPunct="1">
              <a:spcBef>
                <a:spcPts val="200"/>
              </a:spcBef>
              <a:buFont typeface="Arial" pitchFamily="34" charset="0"/>
              <a:buChar char="–"/>
              <a:tabLst>
                <a:tab pos="342900" algn="l"/>
              </a:tabLst>
              <a:defRPr sz="2200" kern="1200">
                <a:solidFill>
                  <a:schemeClr val="lt1"/>
                </a:solidFill>
                <a:latin typeface="+mn-lt"/>
                <a:ea typeface="+mn-ea"/>
                <a:cs typeface="+mn-cs"/>
              </a:defRPr>
            </a:lvl2pPr>
            <a:lvl3pPr marL="1143000" indent="-228600" algn="l" defTabSz="914400" rtl="0" eaLnBrk="1" latinLnBrk="0" hangingPunct="1">
              <a:spcBef>
                <a:spcPts val="200"/>
              </a:spcBef>
              <a:buFont typeface="Arial" pitchFamily="34" charset="0"/>
              <a:buChar char="•"/>
              <a:tabLst>
                <a:tab pos="342900" algn="l"/>
              </a:tabLst>
              <a:defRPr sz="2000" kern="1200">
                <a:solidFill>
                  <a:schemeClr val="lt1"/>
                </a:solidFill>
                <a:latin typeface="+mn-lt"/>
                <a:ea typeface="+mn-ea"/>
                <a:cs typeface="+mn-cs"/>
              </a:defRPr>
            </a:lvl3pPr>
            <a:lvl4pPr marL="1600200" indent="-228600" algn="l" defTabSz="914400" rtl="0" eaLnBrk="1" latinLnBrk="0" hangingPunct="1">
              <a:spcBef>
                <a:spcPts val="200"/>
              </a:spcBef>
              <a:buFont typeface="Arial" pitchFamily="34" charset="0"/>
              <a:buChar char="–"/>
              <a:tabLst>
                <a:tab pos="342900" algn="l"/>
              </a:tabLst>
              <a:defRPr sz="2000" kern="1200">
                <a:solidFill>
                  <a:schemeClr val="lt1"/>
                </a:solidFill>
                <a:latin typeface="+mn-lt"/>
                <a:ea typeface="+mn-ea"/>
                <a:cs typeface="+mn-cs"/>
              </a:defRPr>
            </a:lvl4pPr>
            <a:lvl5pPr marL="2057400" indent="-228600" algn="l" defTabSz="914400" rtl="0" eaLnBrk="1" latinLnBrk="0" hangingPunct="1">
              <a:spcBef>
                <a:spcPts val="200"/>
              </a:spcBef>
              <a:buFont typeface="Arial" pitchFamily="34" charset="0"/>
              <a:buChar char="»"/>
              <a:tabLst>
                <a:tab pos="342900" algn="l"/>
              </a:tabLst>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indent="-290513">
              <a:spcBef>
                <a:spcPts val="800"/>
              </a:spcBef>
              <a:tabLst>
                <a:tab pos="342900" algn="l"/>
                <a:tab pos="747713" algn="l"/>
                <a:tab pos="1090613" algn="l"/>
                <a:tab pos="2227263" algn="l"/>
              </a:tabLst>
            </a:pPr>
            <a:r>
              <a:rPr lang="de-DE" b="1">
                <a:solidFill>
                  <a:schemeClr val="tx1"/>
                </a:solidFill>
              </a:rPr>
              <a:t>Denotation</a:t>
            </a:r>
            <a:r>
              <a:rPr lang="de-DE" i="1">
                <a:solidFill>
                  <a:schemeClr val="tx1"/>
                </a:solidFill>
              </a:rPr>
              <a:t> </a:t>
            </a:r>
            <a:r>
              <a:rPr lang="de-DE">
                <a:solidFill>
                  <a:schemeClr val="tx1"/>
                </a:solidFill>
              </a:rPr>
              <a:t>von </a:t>
            </a:r>
            <a:r>
              <a:rPr lang="el-GR">
                <a:solidFill>
                  <a:schemeClr val="tx1"/>
                </a:solidFill>
              </a:rPr>
              <a:t>α</a:t>
            </a:r>
            <a:r>
              <a:rPr lang="de-DE">
                <a:solidFill>
                  <a:schemeClr val="tx1"/>
                </a:solidFill>
              </a:rPr>
              <a:t> =</a:t>
            </a:r>
            <a:r>
              <a:rPr lang="de-DE" baseline="-25000">
                <a:solidFill>
                  <a:schemeClr val="tx1"/>
                </a:solidFill>
              </a:rPr>
              <a:t>Def </a:t>
            </a:r>
            <a:r>
              <a:rPr lang="de-DE">
                <a:solidFill>
                  <a:schemeClr val="tx1"/>
                </a:solidFill>
              </a:rPr>
              <a:t>der semantische Wert von </a:t>
            </a:r>
            <a:r>
              <a:rPr lang="el-GR">
                <a:solidFill>
                  <a:schemeClr val="tx1"/>
                </a:solidFill>
              </a:rPr>
              <a:t>α</a:t>
            </a:r>
            <a:endParaRPr lang="de-DE">
              <a:solidFill>
                <a:schemeClr val="tx1"/>
              </a:solidFill>
            </a:endParaRPr>
          </a:p>
        </p:txBody>
      </p:sp>
    </p:spTree>
    <p:extLst>
      <p:ext uri="{BB962C8B-B14F-4D97-AF65-F5344CB8AC3E}">
        <p14:creationId xmlns:p14="http://schemas.microsoft.com/office/powerpoint/2010/main" val="26289548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par>
                          <p:cTn id="12" fill="hold">
                            <p:stCondLst>
                              <p:cond delay="500"/>
                            </p:stCondLst>
                            <p:childTnLst>
                              <p:par>
                                <p:cTn id="13" presetID="22" presetClass="entr" presetSubtype="4" fill="hold" nodeType="after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Effect transition="in" filter="wipe(down)">
                                      <p:cBhvr>
                                        <p:cTn id="15" dur="500"/>
                                        <p:tgtEl>
                                          <p:spTgt spid="8">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down)">
                                      <p:cBhvr>
                                        <p:cTn id="20" dur="500"/>
                                        <p:tgtEl>
                                          <p:spTgt spid="7"/>
                                        </p:tgtEl>
                                      </p:cBhvr>
                                    </p:animEffect>
                                  </p:childTnLst>
                                </p:cTn>
                              </p:par>
                            </p:childTnLst>
                          </p:cTn>
                        </p:par>
                        <p:par>
                          <p:cTn id="21" fill="hold">
                            <p:stCondLst>
                              <p:cond delay="500"/>
                            </p:stCondLst>
                            <p:childTnLst>
                              <p:par>
                                <p:cTn id="22" presetID="22" presetClass="entr" presetSubtype="4" fill="hold" nodeType="afterEffect">
                                  <p:stCondLst>
                                    <p:cond delay="0"/>
                                  </p:stCondLst>
                                  <p:childTnLst>
                                    <p:set>
                                      <p:cBhvr>
                                        <p:cTn id="23" dur="1" fill="hold">
                                          <p:stCondLst>
                                            <p:cond delay="0"/>
                                          </p:stCondLst>
                                        </p:cTn>
                                        <p:tgtEl>
                                          <p:spTgt spid="7">
                                            <p:txEl>
                                              <p:pRg st="0" end="0"/>
                                            </p:txEl>
                                          </p:spTgt>
                                        </p:tgtEl>
                                        <p:attrNameLst>
                                          <p:attrName>style.visibility</p:attrName>
                                        </p:attrNameLst>
                                      </p:cBhvr>
                                      <p:to>
                                        <p:strVal val="visible"/>
                                      </p:to>
                                    </p:set>
                                    <p:animEffect transition="in" filter="wipe(down)">
                                      <p:cBhvr>
                                        <p:cTn id="24" dur="500"/>
                                        <p:tgtEl>
                                          <p:spTgt spid="7">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animBg="1"/>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09600"/>
          </a:xfrm>
        </p:spPr>
        <p:txBody>
          <a:bodyPr/>
          <a:lstStyle/>
          <a:p>
            <a:r>
              <a:rPr lang="de-AT" dirty="0"/>
              <a:t>Referenz vs. Denotation</a:t>
            </a:r>
          </a:p>
        </p:txBody>
      </p:sp>
      <p:sp>
        <p:nvSpPr>
          <p:cNvPr id="3" name="Content Placeholder 2"/>
          <p:cNvSpPr>
            <a:spLocks noGrp="1"/>
          </p:cNvSpPr>
          <p:nvPr>
            <p:ph idx="1"/>
          </p:nvPr>
        </p:nvSpPr>
        <p:spPr>
          <a:xfrm>
            <a:off x="457200" y="914400"/>
            <a:ext cx="8229600" cy="5257800"/>
          </a:xfrm>
        </p:spPr>
        <p:txBody>
          <a:bodyPr/>
          <a:lstStyle/>
          <a:p>
            <a:endParaRPr lang="de-AT" sz="2400" dirty="0"/>
          </a:p>
          <a:p>
            <a:endParaRPr lang="de-AT" sz="2400" dirty="0"/>
          </a:p>
          <a:p>
            <a:endParaRPr lang="de-AT" sz="2400" dirty="0"/>
          </a:p>
          <a:p>
            <a:endParaRPr lang="de-AT" sz="2400" dirty="0"/>
          </a:p>
          <a:p>
            <a:endParaRPr lang="de-AT" sz="2400" dirty="0"/>
          </a:p>
          <a:p>
            <a:pPr>
              <a:spcBef>
                <a:spcPts val="0"/>
              </a:spcBef>
            </a:pPr>
            <a:endParaRPr lang="de-AT" sz="2400" dirty="0"/>
          </a:p>
          <a:p>
            <a:pPr>
              <a:spcBef>
                <a:spcPts val="0"/>
              </a:spcBef>
            </a:pPr>
            <a:r>
              <a:rPr lang="de-AT" sz="2400" dirty="0"/>
              <a:t>	      Leo XIV       =</a:t>
            </a:r>
          </a:p>
          <a:p>
            <a:pPr>
              <a:spcBef>
                <a:spcPts val="1200"/>
              </a:spcBef>
            </a:pPr>
            <a:endParaRPr lang="de-AT" sz="2400" dirty="0"/>
          </a:p>
          <a:p>
            <a:pPr marL="342900" indent="-342900">
              <a:buFont typeface="Courier New" panose="02070309020205020404" pitchFamily="49" charset="0"/>
              <a:buChar char="o"/>
            </a:pPr>
            <a:endParaRPr lang="de-AT" sz="2400" dirty="0"/>
          </a:p>
          <a:p>
            <a:pPr marL="2571750" lvl="2" indent="-457200">
              <a:spcBef>
                <a:spcPts val="0"/>
              </a:spcBef>
              <a:buFont typeface="Wingdings" panose="05000000000000000000" pitchFamily="2" charset="2"/>
              <a:buChar char="§"/>
            </a:pPr>
            <a:endParaRPr lang="de-AT" sz="2400" dirty="0"/>
          </a:p>
          <a:p>
            <a:pPr marL="2571750" lvl="2" indent="-457200">
              <a:spcBef>
                <a:spcPts val="0"/>
              </a:spcBef>
              <a:buFont typeface="Wingdings" panose="05000000000000000000" pitchFamily="2" charset="2"/>
              <a:buChar char="§"/>
            </a:pPr>
            <a:r>
              <a:rPr lang="de-AT" sz="2400" dirty="0"/>
              <a:t>die </a:t>
            </a:r>
            <a:r>
              <a:rPr lang="de-AT" sz="2400" b="1" dirty="0"/>
              <a:t>Denotation</a:t>
            </a:r>
            <a:r>
              <a:rPr lang="de-AT" sz="2400" dirty="0"/>
              <a:t> von „Leo XIV“</a:t>
            </a:r>
          </a:p>
          <a:p>
            <a:pPr marL="2571750" lvl="2" indent="-457200">
              <a:spcBef>
                <a:spcPts val="600"/>
              </a:spcBef>
              <a:buFont typeface="Wingdings" panose="05000000000000000000" pitchFamily="2" charset="2"/>
              <a:buChar char="§"/>
            </a:pPr>
            <a:r>
              <a:rPr lang="de-AT" sz="2400" dirty="0"/>
              <a:t>„Leo XIV“ denotiert ein </a:t>
            </a:r>
            <a:r>
              <a:rPr lang="de-AT" sz="2400" b="1" dirty="0"/>
              <a:t>Individuum</a:t>
            </a:r>
          </a:p>
          <a:p>
            <a:pPr>
              <a:spcBef>
                <a:spcPts val="1200"/>
              </a:spcBef>
            </a:pPr>
            <a:r>
              <a:rPr lang="de-AT" sz="2400" dirty="0">
                <a:sym typeface="WP IconicSymbolsA" panose="05010101010101010101" pitchFamily="2" charset="2"/>
              </a:rPr>
              <a:t>			      Die NP/DP </a:t>
            </a:r>
            <a:r>
              <a:rPr lang="de-AT" sz="2400" i="1" dirty="0">
                <a:sym typeface="WP IconicSymbolsA" panose="05010101010101010101" pitchFamily="2" charset="2"/>
              </a:rPr>
              <a:t>[</a:t>
            </a:r>
            <a:r>
              <a:rPr lang="de-AT" sz="2400" i="1" baseline="-25000" dirty="0">
                <a:sym typeface="WP IconicSymbolsA" panose="05010101010101010101" pitchFamily="2" charset="2"/>
              </a:rPr>
              <a:t>NP </a:t>
            </a:r>
            <a:r>
              <a:rPr lang="de-AT" sz="2400" i="1" dirty="0"/>
              <a:t>Leo XIV] </a:t>
            </a:r>
            <a:r>
              <a:rPr lang="de-AT" sz="2400" dirty="0"/>
              <a:t>ist </a:t>
            </a:r>
            <a:r>
              <a:rPr lang="de-AT" dirty="0"/>
              <a:t>referenziell.</a:t>
            </a:r>
            <a:endParaRPr lang="de-AT" sz="2400" dirty="0"/>
          </a:p>
          <a:p>
            <a:pPr>
              <a:spcBef>
                <a:spcPts val="1200"/>
              </a:spcBef>
            </a:pPr>
            <a:r>
              <a:rPr lang="de-AT" sz="2400" dirty="0"/>
              <a:t>	</a:t>
            </a:r>
          </a:p>
        </p:txBody>
      </p:sp>
      <p:sp>
        <p:nvSpPr>
          <p:cNvPr id="4" name="Footer Placeholder 3"/>
          <p:cNvSpPr>
            <a:spLocks noGrp="1"/>
          </p:cNvSpPr>
          <p:nvPr>
            <p:ph type="ftr" sz="quarter" idx="11"/>
          </p:nvPr>
        </p:nvSpPr>
        <p:spPr/>
        <p:txBody>
          <a:bodyPr/>
          <a:lstStyle/>
          <a:p>
            <a:r>
              <a:rPr lang="de-DE" dirty="0"/>
              <a:t>DGY 15 Semantik</a:t>
            </a:r>
          </a:p>
        </p:txBody>
      </p:sp>
      <p:sp>
        <p:nvSpPr>
          <p:cNvPr id="5" name="Slide Number Placeholder 4"/>
          <p:cNvSpPr>
            <a:spLocks noGrp="1"/>
          </p:cNvSpPr>
          <p:nvPr>
            <p:ph type="sldNum" sz="quarter" idx="12"/>
          </p:nvPr>
        </p:nvSpPr>
        <p:spPr/>
        <p:txBody>
          <a:bodyPr/>
          <a:lstStyle/>
          <a:p>
            <a:fld id="{DAED5F90-EF1B-49B5-BE47-AEA5AB1301ED}" type="slidenum">
              <a:rPr lang="de-DE" smtClean="0"/>
              <a:pPr/>
              <a:t>4</a:t>
            </a:fld>
            <a:endParaRPr lang="de-DE"/>
          </a:p>
        </p:txBody>
      </p:sp>
      <p:sp>
        <p:nvSpPr>
          <p:cNvPr id="7" name="Abgerundetes Rechteck 7"/>
          <p:cNvSpPr txBox="1">
            <a:spLocks/>
          </p:cNvSpPr>
          <p:nvPr/>
        </p:nvSpPr>
        <p:spPr>
          <a:xfrm>
            <a:off x="152400" y="957977"/>
            <a:ext cx="8915400" cy="1328023"/>
          </a:xfrm>
          <a:prstGeom prst="roundRect">
            <a:avLst/>
          </a:prstGeom>
          <a:solidFill>
            <a:schemeClr val="bg1">
              <a:lumMod val="95000"/>
              <a:alpha val="89804"/>
            </a:schemeClr>
          </a:solidFill>
          <a:ln w="25400" cap="flat" cmpd="sng" algn="ctr">
            <a:solidFill>
              <a:schemeClr val="tx1"/>
            </a:solidFill>
            <a:prstDash val="solid"/>
          </a:ln>
          <a:effectLst>
            <a:outerShdw blurRad="127000" dist="63500" dir="27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rtlCol="0" anchor="ctr">
            <a:spAutoFit/>
          </a:bodyPr>
          <a:lstStyle>
            <a:lvl1pPr marL="519113" indent="-519113" algn="l" defTabSz="914400" rtl="0" eaLnBrk="1" latinLnBrk="0" hangingPunct="1">
              <a:spcBef>
                <a:spcPts val="200"/>
              </a:spcBef>
              <a:buFontTx/>
              <a:buNone/>
              <a:tabLst>
                <a:tab pos="342900" algn="l"/>
                <a:tab pos="747713" algn="l"/>
                <a:tab pos="1090613" algn="l"/>
              </a:tabLst>
              <a:defRPr sz="2400" kern="1200">
                <a:solidFill>
                  <a:schemeClr val="lt1"/>
                </a:solidFill>
                <a:latin typeface="+mn-lt"/>
                <a:ea typeface="+mn-ea"/>
                <a:cs typeface="+mn-cs"/>
              </a:defRPr>
            </a:lvl1pPr>
            <a:lvl2pPr marL="742950" indent="-285750" algn="l" defTabSz="914400" rtl="0" eaLnBrk="1" latinLnBrk="0" hangingPunct="1">
              <a:spcBef>
                <a:spcPts val="200"/>
              </a:spcBef>
              <a:buFont typeface="Arial" pitchFamily="34" charset="0"/>
              <a:buChar char="–"/>
              <a:tabLst>
                <a:tab pos="342900" algn="l"/>
              </a:tabLst>
              <a:defRPr sz="2200" kern="1200">
                <a:solidFill>
                  <a:schemeClr val="lt1"/>
                </a:solidFill>
                <a:latin typeface="+mn-lt"/>
                <a:ea typeface="+mn-ea"/>
                <a:cs typeface="+mn-cs"/>
              </a:defRPr>
            </a:lvl2pPr>
            <a:lvl3pPr marL="1143000" indent="-228600" algn="l" defTabSz="914400" rtl="0" eaLnBrk="1" latinLnBrk="0" hangingPunct="1">
              <a:spcBef>
                <a:spcPts val="200"/>
              </a:spcBef>
              <a:buFont typeface="Arial" pitchFamily="34" charset="0"/>
              <a:buChar char="•"/>
              <a:tabLst>
                <a:tab pos="342900" algn="l"/>
              </a:tabLst>
              <a:defRPr sz="2000" kern="1200">
                <a:solidFill>
                  <a:schemeClr val="lt1"/>
                </a:solidFill>
                <a:latin typeface="+mn-lt"/>
                <a:ea typeface="+mn-ea"/>
                <a:cs typeface="+mn-cs"/>
              </a:defRPr>
            </a:lvl3pPr>
            <a:lvl4pPr marL="1600200" indent="-228600" algn="l" defTabSz="914400" rtl="0" eaLnBrk="1" latinLnBrk="0" hangingPunct="1">
              <a:spcBef>
                <a:spcPts val="200"/>
              </a:spcBef>
              <a:buFont typeface="Arial" pitchFamily="34" charset="0"/>
              <a:buChar char="–"/>
              <a:tabLst>
                <a:tab pos="342900" algn="l"/>
              </a:tabLst>
              <a:defRPr sz="2000" kern="1200">
                <a:solidFill>
                  <a:schemeClr val="lt1"/>
                </a:solidFill>
                <a:latin typeface="+mn-lt"/>
                <a:ea typeface="+mn-ea"/>
                <a:cs typeface="+mn-cs"/>
              </a:defRPr>
            </a:lvl4pPr>
            <a:lvl5pPr marL="2057400" indent="-228600" algn="l" defTabSz="914400" rtl="0" eaLnBrk="1" latinLnBrk="0" hangingPunct="1">
              <a:spcBef>
                <a:spcPts val="200"/>
              </a:spcBef>
              <a:buFont typeface="Arial" pitchFamily="34" charset="0"/>
              <a:buChar char="»"/>
              <a:tabLst>
                <a:tab pos="342900" algn="l"/>
              </a:tabLst>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a:spcBef>
                <a:spcPts val="1000"/>
              </a:spcBef>
              <a:tabLst>
                <a:tab pos="342900" algn="l"/>
                <a:tab pos="747713" algn="l"/>
                <a:tab pos="1090613" algn="l"/>
                <a:tab pos="2227263" algn="l"/>
              </a:tabLst>
            </a:pPr>
            <a:r>
              <a:rPr lang="de-DE" b="1" dirty="0">
                <a:solidFill>
                  <a:schemeClr val="tx1"/>
                </a:solidFill>
              </a:rPr>
              <a:t>Referenz</a:t>
            </a:r>
            <a:r>
              <a:rPr lang="de-DE" dirty="0">
                <a:solidFill>
                  <a:schemeClr val="tx1"/>
                </a:solidFill>
              </a:rPr>
              <a:t> =</a:t>
            </a:r>
            <a:r>
              <a:rPr lang="de-DE" baseline="-25000" dirty="0">
                <a:solidFill>
                  <a:schemeClr val="tx1"/>
                </a:solidFill>
              </a:rPr>
              <a:t>Def </a:t>
            </a:r>
            <a:r>
              <a:rPr lang="de-DE" dirty="0">
                <a:solidFill>
                  <a:schemeClr val="tx1"/>
                </a:solidFill>
              </a:rPr>
              <a:t>die Beziehung zwischen einem sprachlichen Ausdruck und einem Individuum (oder einer Menge von Individuen) in der </a:t>
            </a:r>
            <a:r>
              <a:rPr lang="de-DE" i="1" dirty="0">
                <a:solidFill>
                  <a:schemeClr val="tx1"/>
                </a:solidFill>
              </a:rPr>
              <a:t>außersprachlichen</a:t>
            </a:r>
            <a:r>
              <a:rPr lang="de-DE" dirty="0">
                <a:solidFill>
                  <a:schemeClr val="tx1"/>
                </a:solidFill>
              </a:rPr>
              <a:t> Realität </a:t>
            </a:r>
            <a:r>
              <a:rPr lang="de-DE" sz="2000" dirty="0">
                <a:solidFill>
                  <a:schemeClr val="tx1"/>
                </a:solidFill>
              </a:rPr>
              <a:t>(Bußmann 2002: 551)</a:t>
            </a:r>
            <a:endParaRPr lang="de-DE" dirty="0">
              <a:solidFill>
                <a:schemeClr val="tx1"/>
              </a:solidFill>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rcRect/>
          <a:stretch/>
        </p:blipFill>
        <p:spPr>
          <a:xfrm>
            <a:off x="3746209" y="2590800"/>
            <a:ext cx="1359191" cy="1955201"/>
          </a:xfrm>
          <a:prstGeom prst="rect">
            <a:avLst/>
          </a:prstGeom>
        </p:spPr>
      </p:pic>
      <p:sp>
        <p:nvSpPr>
          <p:cNvPr id="10" name="Left Brace 9"/>
          <p:cNvSpPr/>
          <p:nvPr/>
        </p:nvSpPr>
        <p:spPr>
          <a:xfrm rot="16200000">
            <a:off x="4278618" y="4004321"/>
            <a:ext cx="251461" cy="1493496"/>
          </a:xfrm>
          <a:prstGeom prst="leftBrace">
            <a:avLst>
              <a:gd name="adj1" fmla="val 34261"/>
              <a:gd name="adj2" fmla="val 50000"/>
            </a:avLst>
          </a:pr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5901819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wipe(down)">
                                      <p:cBhvr>
                                        <p:cTn id="11" dur="500"/>
                                        <p:tgtEl>
                                          <p:spTgt spid="7">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childTnLst>
                                </p:cTn>
                              </p:par>
                            </p:childTnLst>
                          </p:cTn>
                        </p:par>
                        <p:par>
                          <p:cTn id="16" fill="hold">
                            <p:stCondLst>
                              <p:cond delay="0"/>
                            </p:stCondLst>
                            <p:childTnLst>
                              <p:par>
                                <p:cTn id="17" presetID="14" presetClass="entr" presetSubtype="1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randombar(horizontal)">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down)">
                                      <p:cBhvr>
                                        <p:cTn id="24" dur="500"/>
                                        <p:tgtEl>
                                          <p:spTgt spid="10"/>
                                        </p:tgtEl>
                                      </p:cBhvr>
                                    </p:animEffect>
                                  </p:childTnLst>
                                </p:cTn>
                              </p:par>
                            </p:childTnLst>
                          </p:cTn>
                        </p:par>
                        <p:par>
                          <p:cTn id="25" fill="hold">
                            <p:stCondLst>
                              <p:cond delay="500"/>
                            </p:stCondLst>
                            <p:childTnLst>
                              <p:par>
                                <p:cTn id="26" presetID="1" presetClass="entr" presetSubtype="0" fill="hold" nodeType="afterEffect">
                                  <p:stCondLst>
                                    <p:cond delay="0"/>
                                  </p:stCondLst>
                                  <p:childTnLst>
                                    <p:set>
                                      <p:cBhvr>
                                        <p:cTn id="27"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3">
                                            <p:txEl>
                                              <p:pRg st="12" end="12"/>
                                            </p:txEl>
                                          </p:spTgt>
                                        </p:tgtEl>
                                        <p:attrNameLst>
                                          <p:attrName>style.visibility</p:attrName>
                                        </p:attrNameLst>
                                      </p:cBhvr>
                                      <p:to>
                                        <p:strVal val="visible"/>
                                      </p:to>
                                    </p:set>
                                    <p:anim calcmode="lin" valueType="num">
                                      <p:cBhvr additive="base">
                                        <p:cTn id="36" dur="500" fill="hold"/>
                                        <p:tgtEl>
                                          <p:spTgt spid="3">
                                            <p:txEl>
                                              <p:pRg st="12" end="12"/>
                                            </p:txEl>
                                          </p:spTgt>
                                        </p:tgtEl>
                                        <p:attrNameLst>
                                          <p:attrName>ppt_x</p:attrName>
                                        </p:attrNameLst>
                                      </p:cBhvr>
                                      <p:tavLst>
                                        <p:tav tm="0">
                                          <p:val>
                                            <p:strVal val="0-#ppt_w/2"/>
                                          </p:val>
                                        </p:tav>
                                        <p:tav tm="100000">
                                          <p:val>
                                            <p:strVal val="#ppt_x"/>
                                          </p:val>
                                        </p:tav>
                                      </p:tavLst>
                                    </p:anim>
                                    <p:anim calcmode="lin" valueType="num">
                                      <p:cBhvr additive="base">
                                        <p:cTn id="37" dur="500" fill="hold"/>
                                        <p:tgtEl>
                                          <p:spTgt spid="3">
                                            <p:txEl>
                                              <p:pRg st="12" end="1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AT" dirty="0"/>
              <a:t>Referenz vs. Denotation</a:t>
            </a:r>
          </a:p>
        </p:txBody>
      </p:sp>
      <p:sp>
        <p:nvSpPr>
          <p:cNvPr id="3" name="Content Placeholder 2"/>
          <p:cNvSpPr>
            <a:spLocks noGrp="1"/>
          </p:cNvSpPr>
          <p:nvPr>
            <p:ph idx="1"/>
          </p:nvPr>
        </p:nvSpPr>
        <p:spPr>
          <a:xfrm>
            <a:off x="533400" y="1026459"/>
            <a:ext cx="8382000" cy="5298141"/>
          </a:xfrm>
        </p:spPr>
        <p:txBody>
          <a:bodyPr>
            <a:normAutofit/>
          </a:bodyPr>
          <a:lstStyle/>
          <a:p>
            <a:pPr marL="342900" indent="-342900">
              <a:buFont typeface="Wingdings" panose="05000000000000000000" pitchFamily="2" charset="2"/>
              <a:buChar char="§"/>
            </a:pPr>
            <a:r>
              <a:rPr lang="de-AT" sz="2400" dirty="0"/>
              <a:t>Beispiele für </a:t>
            </a:r>
            <a:r>
              <a:rPr lang="de-AT" sz="2400" dirty="0">
                <a:solidFill>
                  <a:srgbClr val="00B050"/>
                </a:solidFill>
              </a:rPr>
              <a:t>referenzielle</a:t>
            </a:r>
            <a:r>
              <a:rPr lang="de-AT" sz="2400" b="1" i="1" dirty="0"/>
              <a:t> </a:t>
            </a:r>
            <a:r>
              <a:rPr lang="de-AT" sz="2400" dirty="0"/>
              <a:t>Ausdrücke:</a:t>
            </a:r>
          </a:p>
          <a:p>
            <a:pPr>
              <a:spcBef>
                <a:spcPts val="1200"/>
              </a:spcBef>
            </a:pPr>
            <a:r>
              <a:rPr lang="de-AT" sz="2400" dirty="0"/>
              <a:t>(1)		a.	Vladimir Putin</a:t>
            </a:r>
          </a:p>
          <a:p>
            <a:r>
              <a:rPr lang="de-AT" sz="2400" dirty="0"/>
              <a:t>		b.	diese doofe </a:t>
            </a:r>
            <a:r>
              <a:rPr lang="de-AT" dirty="0"/>
              <a:t>Katze</a:t>
            </a:r>
            <a:endParaRPr lang="de-AT" sz="2400" dirty="0"/>
          </a:p>
          <a:p>
            <a:r>
              <a:rPr lang="de-AT" sz="2400" dirty="0"/>
              <a:t>		c.	</a:t>
            </a:r>
            <a:r>
              <a:rPr lang="de-AT" sz="2400" dirty="0" err="1"/>
              <a:t>Peter’s</a:t>
            </a:r>
            <a:r>
              <a:rPr lang="de-AT" sz="2400" dirty="0"/>
              <a:t> Hund</a:t>
            </a:r>
          </a:p>
          <a:p>
            <a:r>
              <a:rPr lang="de-AT" sz="2400" dirty="0"/>
              <a:t>		d.	das Wort „Hund</a:t>
            </a:r>
            <a:r>
              <a:rPr lang="de-AT" dirty="0"/>
              <a:t>“</a:t>
            </a:r>
            <a:endParaRPr lang="de-AT" sz="2400" dirty="0"/>
          </a:p>
          <a:p>
            <a:pPr marL="342900" indent="-342900">
              <a:spcBef>
                <a:spcPts val="1200"/>
              </a:spcBef>
              <a:buFont typeface="Wingdings" panose="05000000000000000000" pitchFamily="2" charset="2"/>
              <a:buChar char="§"/>
            </a:pPr>
            <a:r>
              <a:rPr lang="de-AT" sz="2400" dirty="0"/>
              <a:t>Beispiele für</a:t>
            </a:r>
            <a:r>
              <a:rPr lang="de-AT" sz="2400" i="1" dirty="0"/>
              <a:t> </a:t>
            </a:r>
            <a:r>
              <a:rPr lang="de-AT" sz="2400" u="sng" dirty="0">
                <a:solidFill>
                  <a:srgbClr val="FF0000"/>
                </a:solidFill>
              </a:rPr>
              <a:t>nicht</a:t>
            </a:r>
            <a:r>
              <a:rPr lang="de-AT" sz="2400" dirty="0">
                <a:solidFill>
                  <a:srgbClr val="FF0000"/>
                </a:solidFill>
              </a:rPr>
              <a:t> referenzielle </a:t>
            </a:r>
            <a:r>
              <a:rPr lang="de-AT" sz="2400" dirty="0"/>
              <a:t>Ausdrücke: </a:t>
            </a:r>
          </a:p>
          <a:p>
            <a:pPr>
              <a:spcBef>
                <a:spcPts val="1200"/>
              </a:spcBef>
            </a:pPr>
            <a:r>
              <a:rPr lang="de-AT" sz="2400" dirty="0"/>
              <a:t>(2)		a.	</a:t>
            </a:r>
            <a:r>
              <a:rPr lang="de-AT" sz="2400" i="1" dirty="0"/>
              <a:t>Quantoren (s. später)</a:t>
            </a:r>
          </a:p>
          <a:p>
            <a:pPr>
              <a:spcBef>
                <a:spcPts val="0"/>
              </a:spcBef>
            </a:pPr>
            <a:r>
              <a:rPr lang="de-AT" sz="2400" i="1" dirty="0"/>
              <a:t>			</a:t>
            </a:r>
            <a:r>
              <a:rPr lang="de-AT" sz="2400" dirty="0"/>
              <a:t>kein Hund, die meisten Hunde, jeder Hund, …</a:t>
            </a:r>
          </a:p>
          <a:p>
            <a:pPr>
              <a:spcBef>
                <a:spcPts val="600"/>
              </a:spcBef>
            </a:pPr>
            <a:r>
              <a:rPr lang="de-AT" sz="2400" dirty="0"/>
              <a:t>		b.	</a:t>
            </a:r>
            <a:r>
              <a:rPr lang="de-AT" sz="2400" i="1" dirty="0"/>
              <a:t>Prädikate</a:t>
            </a:r>
            <a:endParaRPr lang="de-AT" sz="2400" dirty="0"/>
          </a:p>
          <a:p>
            <a:r>
              <a:rPr lang="de-AT" sz="2400" dirty="0"/>
              <a:t>			lacht</a:t>
            </a:r>
            <a:r>
              <a:rPr lang="de-AT" sz="2400" baseline="-25000" dirty="0"/>
              <a:t>V</a:t>
            </a:r>
            <a:r>
              <a:rPr lang="de-AT" sz="2400" dirty="0"/>
              <a:t>, [</a:t>
            </a:r>
            <a:r>
              <a:rPr lang="de-AT" sz="2400" baseline="-25000" dirty="0"/>
              <a:t>VP</a:t>
            </a:r>
            <a:r>
              <a:rPr lang="de-AT" sz="2400" dirty="0"/>
              <a:t> ein Buch lesen], grün</a:t>
            </a:r>
            <a:r>
              <a:rPr lang="de-AT" sz="2400" baseline="-25000" dirty="0"/>
              <a:t>A</a:t>
            </a:r>
            <a:r>
              <a:rPr lang="de-AT" sz="2400" dirty="0"/>
              <a:t>, [</a:t>
            </a:r>
            <a:r>
              <a:rPr lang="de-AT" sz="2400" baseline="-25000" dirty="0"/>
              <a:t>PP</a:t>
            </a:r>
            <a:r>
              <a:rPr lang="de-AT" sz="2400" dirty="0"/>
              <a:t> in Athen],…</a:t>
            </a:r>
          </a:p>
          <a:p>
            <a:pPr>
              <a:spcBef>
                <a:spcPts val="600"/>
              </a:spcBef>
            </a:pPr>
            <a:r>
              <a:rPr lang="de-AT" sz="2400" dirty="0"/>
              <a:t>		c.	</a:t>
            </a:r>
            <a:r>
              <a:rPr lang="de-AT" sz="2400" i="1" dirty="0"/>
              <a:t>Partikeln</a:t>
            </a:r>
            <a:r>
              <a:rPr lang="de-AT" sz="2400" dirty="0"/>
              <a:t>, </a:t>
            </a:r>
            <a:r>
              <a:rPr lang="de-AT" sz="2400" i="1" dirty="0"/>
              <a:t>Konnektoren, Operatoren, Komplementierer,…</a:t>
            </a:r>
            <a:endParaRPr lang="de-AT" sz="2400" dirty="0"/>
          </a:p>
          <a:p>
            <a:r>
              <a:rPr lang="de-AT" sz="2400" dirty="0"/>
              <a:t>			und, oder, aber, nicht, immer, oft, schon, nur, dass, weil,…</a:t>
            </a:r>
          </a:p>
          <a:p>
            <a:endParaRPr lang="de-AT" sz="2400" dirty="0"/>
          </a:p>
        </p:txBody>
      </p:sp>
      <p:sp>
        <p:nvSpPr>
          <p:cNvPr id="6" name="Footer Placeholder 5"/>
          <p:cNvSpPr>
            <a:spLocks noGrp="1"/>
          </p:cNvSpPr>
          <p:nvPr>
            <p:ph type="ftr" sz="quarter" idx="11"/>
          </p:nvPr>
        </p:nvSpPr>
        <p:spPr/>
        <p:txBody>
          <a:bodyPr/>
          <a:lstStyle/>
          <a:p>
            <a:r>
              <a:rPr lang="de-DE"/>
              <a:t>DGY 15 Semantik</a:t>
            </a:r>
          </a:p>
        </p:txBody>
      </p:sp>
      <p:sp>
        <p:nvSpPr>
          <p:cNvPr id="9" name="Slide Number Placeholder 8"/>
          <p:cNvSpPr>
            <a:spLocks noGrp="1"/>
          </p:cNvSpPr>
          <p:nvPr>
            <p:ph type="sldNum" sz="quarter" idx="12"/>
          </p:nvPr>
        </p:nvSpPr>
        <p:spPr/>
        <p:txBody>
          <a:bodyPr/>
          <a:lstStyle/>
          <a:p>
            <a:fld id="{DAED5F90-EF1B-49B5-BE47-AEA5AB1301ED}" type="slidenum">
              <a:rPr lang="de-DE" smtClean="0"/>
              <a:pPr/>
              <a:t>5</a:t>
            </a:fld>
            <a:endParaRPr lang="de-DE"/>
          </a:p>
        </p:txBody>
      </p:sp>
    </p:spTree>
    <p:extLst>
      <p:ext uri="{BB962C8B-B14F-4D97-AF65-F5344CB8AC3E}">
        <p14:creationId xmlns:p14="http://schemas.microsoft.com/office/powerpoint/2010/main" val="19305147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noProof="0"/>
              <a:t>WH. Was sind DPs (Determinatorphrasen)?</a:t>
            </a:r>
            <a:endParaRPr lang="de-DE" noProof="0" dirty="0"/>
          </a:p>
        </p:txBody>
      </p:sp>
      <p:sp>
        <p:nvSpPr>
          <p:cNvPr id="3" name="Content Placeholder 2"/>
          <p:cNvSpPr>
            <a:spLocks noGrp="1"/>
          </p:cNvSpPr>
          <p:nvPr>
            <p:ph idx="1"/>
          </p:nvPr>
        </p:nvSpPr>
        <p:spPr>
          <a:xfrm>
            <a:off x="457200" y="1112184"/>
            <a:ext cx="8382000" cy="5288616"/>
          </a:xfrm>
        </p:spPr>
        <p:txBody>
          <a:bodyPr/>
          <a:lstStyle/>
          <a:p>
            <a:pPr marL="342900" indent="-342900" defTabSz="942975">
              <a:buFont typeface="Wingdings" panose="05000000000000000000" pitchFamily="2" charset="2"/>
              <a:buChar char="§"/>
              <a:tabLst>
                <a:tab pos="457200" algn="l"/>
                <a:tab pos="747713" algn="l"/>
                <a:tab pos="860425" algn="l"/>
                <a:tab pos="1090613" algn="l"/>
                <a:tab pos="2976563" algn="l"/>
                <a:tab pos="3370263" algn="l"/>
                <a:tab pos="3890963" algn="l"/>
              </a:tabLst>
            </a:pPr>
            <a:r>
              <a:rPr lang="de-DE" sz="2400" dirty="0"/>
              <a:t>Die Elemente des mentalen Lexikons fallen in unterschiedliche </a:t>
            </a:r>
            <a:r>
              <a:rPr lang="de-DE" sz="2400" b="1" dirty="0"/>
              <a:t>morphosyntaktische Kategorien</a:t>
            </a:r>
            <a:r>
              <a:rPr lang="de-DE" sz="2400" dirty="0"/>
              <a:t>: N, A, V, P, T, C, ….</a:t>
            </a:r>
          </a:p>
          <a:p>
            <a:pPr marL="342900" indent="-342900" defTabSz="942975">
              <a:spcBef>
                <a:spcPts val="1200"/>
              </a:spcBef>
              <a:buFont typeface="Wingdings" panose="05000000000000000000" pitchFamily="2" charset="2"/>
              <a:buChar char="§"/>
              <a:tabLst>
                <a:tab pos="457200" algn="l"/>
                <a:tab pos="747713" algn="l"/>
                <a:tab pos="860425" algn="l"/>
                <a:tab pos="1090613" algn="l"/>
                <a:tab pos="2976563" algn="l"/>
                <a:tab pos="3370263" algn="l"/>
                <a:tab pos="3890963" algn="l"/>
              </a:tabLst>
            </a:pPr>
            <a:r>
              <a:rPr lang="de-DE" sz="2400" dirty="0"/>
              <a:t>Die funktionale Kategorie</a:t>
            </a:r>
            <a:r>
              <a:rPr lang="de-DE" sz="2400" b="1" dirty="0"/>
              <a:t> </a:t>
            </a:r>
            <a:r>
              <a:rPr lang="de-DE" sz="2400" b="1" dirty="0">
                <a:solidFill>
                  <a:srgbClr val="0066FF"/>
                </a:solidFill>
              </a:rPr>
              <a:t>D</a:t>
            </a:r>
            <a:r>
              <a:rPr lang="de-DE" sz="2400" dirty="0"/>
              <a:t> ist die Kategorie der </a:t>
            </a:r>
            <a:r>
              <a:rPr lang="de-DE" sz="2400" b="1" dirty="0"/>
              <a:t>Determinatoren</a:t>
            </a:r>
            <a:r>
              <a:rPr lang="de-DE" sz="2400" dirty="0"/>
              <a:t> ( Artikel)</a:t>
            </a:r>
          </a:p>
          <a:p>
            <a:pPr marL="342900" indent="-342900" defTabSz="942975">
              <a:spcBef>
                <a:spcPts val="1200"/>
              </a:spcBef>
              <a:buFont typeface="Wingdings" panose="05000000000000000000" pitchFamily="2" charset="2"/>
              <a:buChar char="§"/>
              <a:tabLst>
                <a:tab pos="457200" algn="l"/>
                <a:tab pos="747713" algn="l"/>
                <a:tab pos="860425" algn="l"/>
                <a:tab pos="1090613" algn="l"/>
                <a:tab pos="2976563" algn="l"/>
                <a:tab pos="3370263" algn="l"/>
                <a:tab pos="3890963" algn="l"/>
              </a:tabLst>
            </a:pPr>
            <a:r>
              <a:rPr lang="en-US" sz="2400" b="1" dirty="0"/>
              <a:t>DP-</a:t>
            </a:r>
            <a:r>
              <a:rPr lang="en-US" sz="2400" b="1" dirty="0" err="1"/>
              <a:t>Hypothese</a:t>
            </a:r>
            <a:r>
              <a:rPr lang="en-US" sz="2400" dirty="0"/>
              <a:t> </a:t>
            </a:r>
            <a:r>
              <a:rPr lang="en-US" sz="1800" dirty="0"/>
              <a:t>(Abney 1987; Horrocks &amp; Stavrou 1987)</a:t>
            </a:r>
            <a:r>
              <a:rPr lang="en-US" sz="2400" dirty="0"/>
              <a:t>: NP </a:t>
            </a:r>
            <a:r>
              <a:rPr lang="en-US" sz="2400" dirty="0" err="1"/>
              <a:t>wird</a:t>
            </a:r>
            <a:r>
              <a:rPr lang="en-US" sz="2400" dirty="0"/>
              <a:t> </a:t>
            </a:r>
            <a:r>
              <a:rPr lang="en-US" sz="2400" dirty="0" err="1"/>
              <a:t>durch</a:t>
            </a:r>
            <a:r>
              <a:rPr lang="en-US" sz="2400" dirty="0"/>
              <a:t> </a:t>
            </a:r>
            <a:r>
              <a:rPr lang="en-US" sz="2400" dirty="0" err="1"/>
              <a:t>eine</a:t>
            </a:r>
            <a:r>
              <a:rPr lang="en-US" sz="2400" dirty="0"/>
              <a:t> </a:t>
            </a:r>
            <a:r>
              <a:rPr lang="en-US" sz="2400" dirty="0" err="1"/>
              <a:t>funktionale</a:t>
            </a:r>
            <a:r>
              <a:rPr lang="en-US" sz="2400" dirty="0"/>
              <a:t> </a:t>
            </a:r>
            <a:r>
              <a:rPr lang="en-US" sz="2400" dirty="0" err="1"/>
              <a:t>Projektion</a:t>
            </a:r>
            <a:r>
              <a:rPr lang="en-US" sz="2400" dirty="0"/>
              <a:t> - die </a:t>
            </a:r>
            <a:r>
              <a:rPr lang="en-US" sz="2400" b="1" dirty="0">
                <a:solidFill>
                  <a:srgbClr val="FF0000"/>
                </a:solidFill>
              </a:rPr>
              <a:t>DP</a:t>
            </a:r>
            <a:r>
              <a:rPr lang="en-US" sz="2400" dirty="0"/>
              <a:t> - </a:t>
            </a:r>
            <a:r>
              <a:rPr lang="en-US" sz="2400" dirty="0" err="1"/>
              <a:t>eingeführt</a:t>
            </a:r>
            <a:r>
              <a:rPr lang="en-US" sz="2400" dirty="0"/>
              <a:t>.</a:t>
            </a:r>
          </a:p>
          <a:p>
            <a:pPr defTabSz="942975">
              <a:tabLst>
                <a:tab pos="457200" algn="l"/>
                <a:tab pos="747713" algn="l"/>
                <a:tab pos="860425" algn="l"/>
                <a:tab pos="1090613" algn="l"/>
                <a:tab pos="2976563" algn="l"/>
                <a:tab pos="3370263" algn="l"/>
                <a:tab pos="3890963" algn="l"/>
              </a:tabLst>
            </a:pPr>
            <a:endParaRPr lang="de-DE" sz="2400" dirty="0"/>
          </a:p>
          <a:p>
            <a:pPr defTabSz="942975">
              <a:tabLst>
                <a:tab pos="457200" algn="l"/>
                <a:tab pos="747713" algn="l"/>
                <a:tab pos="860425" algn="l"/>
                <a:tab pos="1090613" algn="l"/>
                <a:tab pos="2976563" algn="l"/>
                <a:tab pos="3370263" algn="l"/>
                <a:tab pos="3890963" algn="l"/>
              </a:tabLst>
            </a:pPr>
            <a:endParaRPr lang="de-DE" sz="2400" noProof="0" dirty="0"/>
          </a:p>
          <a:p>
            <a:pPr defTabSz="942975">
              <a:tabLst>
                <a:tab pos="457200" algn="l"/>
                <a:tab pos="747713" algn="l"/>
                <a:tab pos="860425" algn="l"/>
                <a:tab pos="1090613" algn="l"/>
                <a:tab pos="2976563" algn="l"/>
                <a:tab pos="3370263" algn="l"/>
                <a:tab pos="3890963" algn="l"/>
              </a:tabLst>
            </a:pPr>
            <a:endParaRPr lang="de-DE" sz="2400" dirty="0"/>
          </a:p>
          <a:p>
            <a:pPr defTabSz="942975">
              <a:tabLst>
                <a:tab pos="457200" algn="l"/>
                <a:tab pos="747713" algn="l"/>
                <a:tab pos="860425" algn="l"/>
                <a:tab pos="1090613" algn="l"/>
                <a:tab pos="2976563" algn="l"/>
                <a:tab pos="3370263" algn="l"/>
                <a:tab pos="3890963" algn="l"/>
              </a:tabLst>
            </a:pPr>
            <a:endParaRPr lang="de-DE" sz="2400" dirty="0"/>
          </a:p>
          <a:p>
            <a:pPr defTabSz="942975">
              <a:tabLst>
                <a:tab pos="457200" algn="l"/>
                <a:tab pos="747713" algn="l"/>
                <a:tab pos="860425" algn="l"/>
                <a:tab pos="1090613" algn="l"/>
                <a:tab pos="2976563" algn="l"/>
                <a:tab pos="3370263" algn="l"/>
                <a:tab pos="3890963" algn="l"/>
              </a:tabLst>
            </a:pPr>
            <a:endParaRPr lang="de-DE" noProof="0" dirty="0"/>
          </a:p>
          <a:p>
            <a:pPr lvl="0" defTabSz="942975">
              <a:spcBef>
                <a:spcPts val="1200"/>
              </a:spcBef>
              <a:tabLst>
                <a:tab pos="457200" algn="l"/>
                <a:tab pos="747713" algn="l"/>
                <a:tab pos="860425" algn="l"/>
                <a:tab pos="1090613" algn="l"/>
                <a:tab pos="2976563" algn="l"/>
                <a:tab pos="3370263" algn="l"/>
                <a:tab pos="3890963" algn="l"/>
              </a:tabLst>
            </a:pPr>
            <a:endParaRPr lang="de-DE" sz="2000" b="1" i="1" noProof="0" dirty="0">
              <a:solidFill>
                <a:prstClr val="black"/>
              </a:solidFill>
            </a:endParaRPr>
          </a:p>
          <a:p>
            <a:pPr lvl="0" defTabSz="942975">
              <a:spcBef>
                <a:spcPts val="1200"/>
              </a:spcBef>
              <a:tabLst>
                <a:tab pos="457200" algn="l"/>
                <a:tab pos="747713" algn="l"/>
                <a:tab pos="860425" algn="l"/>
                <a:tab pos="1090613" algn="l"/>
                <a:tab pos="2976563" algn="l"/>
                <a:tab pos="3370263" algn="l"/>
                <a:tab pos="3890963" algn="l"/>
              </a:tabLst>
            </a:pPr>
            <a:endParaRPr lang="de-DE" sz="2000" b="1" i="1" noProof="0" dirty="0">
              <a:solidFill>
                <a:prstClr val="black"/>
              </a:solidFill>
            </a:endParaRPr>
          </a:p>
          <a:p>
            <a:pPr lvl="0" defTabSz="942975">
              <a:spcBef>
                <a:spcPts val="1200"/>
              </a:spcBef>
              <a:tabLst>
                <a:tab pos="457200" algn="l"/>
                <a:tab pos="747713" algn="l"/>
                <a:tab pos="860425" algn="l"/>
                <a:tab pos="1090613" algn="l"/>
                <a:tab pos="2976563" algn="l"/>
                <a:tab pos="3370263" algn="l"/>
                <a:tab pos="3890963" algn="l"/>
              </a:tabLst>
            </a:pPr>
            <a:endParaRPr lang="de-DE" sz="2000" b="1" i="1" noProof="0" dirty="0">
              <a:solidFill>
                <a:prstClr val="black"/>
              </a:solidFill>
            </a:endParaRPr>
          </a:p>
        </p:txBody>
      </p:sp>
      <p:sp>
        <p:nvSpPr>
          <p:cNvPr id="7" name="Footer Placeholder 6"/>
          <p:cNvSpPr>
            <a:spLocks noGrp="1"/>
          </p:cNvSpPr>
          <p:nvPr>
            <p:ph type="ftr" sz="quarter" idx="11"/>
          </p:nvPr>
        </p:nvSpPr>
        <p:spPr/>
        <p:txBody>
          <a:bodyPr/>
          <a:lstStyle/>
          <a:p>
            <a:r>
              <a:rPr lang="de-DE"/>
              <a:t>DGY 15 Semantik</a:t>
            </a:r>
          </a:p>
        </p:txBody>
      </p:sp>
      <p:sp>
        <p:nvSpPr>
          <p:cNvPr id="8" name="Slide Number Placeholder 7"/>
          <p:cNvSpPr>
            <a:spLocks noGrp="1"/>
          </p:cNvSpPr>
          <p:nvPr>
            <p:ph type="sldNum" sz="quarter" idx="12"/>
          </p:nvPr>
        </p:nvSpPr>
        <p:spPr/>
        <p:txBody>
          <a:bodyPr/>
          <a:lstStyle/>
          <a:p>
            <a:fld id="{DAED5F90-EF1B-49B5-BE47-AEA5AB1301ED}" type="slidenum">
              <a:rPr lang="de-DE" smtClean="0"/>
              <a:pPr/>
              <a:t>6</a:t>
            </a:fld>
            <a:endParaRPr lang="de-DE"/>
          </a:p>
        </p:txBody>
      </p:sp>
      <p:sp>
        <p:nvSpPr>
          <p:cNvPr id="11" name="Rectangle 3"/>
          <p:cNvSpPr txBox="1">
            <a:spLocks noChangeArrowheads="1"/>
          </p:cNvSpPr>
          <p:nvPr/>
        </p:nvSpPr>
        <p:spPr>
          <a:xfrm>
            <a:off x="4953000" y="3886200"/>
            <a:ext cx="3768836" cy="2330083"/>
          </a:xfrm>
          <a:prstGeom prst="rect">
            <a:avLst/>
          </a:prstGeom>
        </p:spPr>
        <p:txBody>
          <a:bodyPr vert="horz" lIns="91440" tIns="45720" rIns="91440" bIns="45720" rtlCol="0">
            <a:normAutofit/>
          </a:bodyPr>
          <a:lstStyle>
            <a:lvl1pPr marL="0" indent="0" algn="l" defTabSz="914400" rtl="0" eaLnBrk="1" latinLnBrk="0" hangingPunct="1">
              <a:spcBef>
                <a:spcPts val="200"/>
              </a:spcBef>
              <a:buFontTx/>
              <a:buNone/>
              <a:tabLst>
                <a:tab pos="685800" algn="l"/>
                <a:tab pos="1084263" algn="l"/>
                <a:tab pos="1719263" algn="l"/>
                <a:tab pos="2344738" algn="l"/>
                <a:tab pos="2913063" algn="l"/>
                <a:tab pos="3598863" algn="l"/>
                <a:tab pos="4233863" algn="l"/>
                <a:tab pos="5029200" algn="l"/>
                <a:tab pos="6002338" algn="l"/>
                <a:tab pos="6858000" algn="l"/>
              </a:tabLst>
              <a:defRPr sz="2400" kern="1200">
                <a:solidFill>
                  <a:schemeClr val="tx1"/>
                </a:solidFill>
                <a:latin typeface="+mn-lt"/>
                <a:ea typeface="+mn-ea"/>
                <a:cs typeface="+mn-cs"/>
                <a:sym typeface="WP MathA" panose="05010101010101010101" pitchFamily="2" charset="2"/>
              </a:defRPr>
            </a:lvl1pPr>
            <a:lvl2pPr marL="0" indent="0" algn="l" defTabSz="457200" rtl="0" eaLnBrk="1" latinLnBrk="0" hangingPunct="1">
              <a:spcBef>
                <a:spcPts val="200"/>
              </a:spcBef>
              <a:buFontTx/>
              <a:buNone/>
              <a:tabLst/>
              <a:defRPr sz="2200" kern="1200">
                <a:solidFill>
                  <a:schemeClr val="tx1"/>
                </a:solidFill>
                <a:latin typeface="+mn-lt"/>
                <a:ea typeface="+mn-ea"/>
                <a:cs typeface="+mn-cs"/>
              </a:defRPr>
            </a:lvl2pPr>
            <a:lvl3pPr marL="1143000" indent="-228600" algn="l" defTabSz="914400" rtl="0" eaLnBrk="1" latinLnBrk="0" hangingPunct="1">
              <a:spcBef>
                <a:spcPts val="200"/>
              </a:spcBef>
              <a:buFont typeface="Arial" pitchFamily="34" charset="0"/>
              <a:buChar char="•"/>
              <a:tabLst>
                <a:tab pos="342900" algn="l"/>
              </a:tabLst>
              <a:defRPr sz="2200" kern="1200">
                <a:solidFill>
                  <a:schemeClr val="tx1"/>
                </a:solidFill>
                <a:latin typeface="+mn-lt"/>
                <a:ea typeface="+mn-ea"/>
                <a:cs typeface="+mn-cs"/>
              </a:defRPr>
            </a:lvl3pPr>
            <a:lvl4pPr marL="1600200" indent="-228600" algn="l" defTabSz="914400" rtl="0" eaLnBrk="1" latinLnBrk="0" hangingPunct="1">
              <a:spcBef>
                <a:spcPts val="200"/>
              </a:spcBef>
              <a:buFont typeface="Arial" pitchFamily="34" charset="0"/>
              <a:buChar char="–"/>
              <a:tabLst>
                <a:tab pos="342900" algn="l"/>
              </a:tabLst>
              <a:defRPr sz="2000" kern="1200">
                <a:solidFill>
                  <a:schemeClr val="tx1"/>
                </a:solidFill>
                <a:latin typeface="+mn-lt"/>
                <a:ea typeface="+mn-ea"/>
                <a:cs typeface="+mn-cs"/>
              </a:defRPr>
            </a:lvl4pPr>
            <a:lvl5pPr marL="2057400" indent="-228600" algn="l" defTabSz="914400" rtl="0" eaLnBrk="1" latinLnBrk="0" hangingPunct="1">
              <a:spcBef>
                <a:spcPts val="200"/>
              </a:spcBef>
              <a:buFont typeface="Arial" pitchFamily="34" charset="0"/>
              <a:buChar char="»"/>
              <a:tabLst>
                <a:tab pos="342900" algn="l"/>
              </a:tabLst>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ct val="30000"/>
              </a:spcBef>
              <a:tabLst>
                <a:tab pos="744538" algn="l"/>
                <a:tab pos="1084263" algn="l"/>
              </a:tabLst>
            </a:pPr>
            <a:r>
              <a:rPr lang="de-DE" sz="2000">
                <a:solidFill>
                  <a:prstClr val="black"/>
                </a:solidFill>
              </a:rPr>
              <a:t>(2)</a:t>
            </a:r>
            <a:r>
              <a:rPr lang="de-DE" altLang="en-US" sz="2000">
                <a:latin typeface="ArborWin" panose="00000400000000000000" pitchFamily="2" charset="0"/>
                <a:sym typeface="WP IconicSymbolsA" panose="05010101010101010101" pitchFamily="2" charset="2"/>
              </a:rPr>
              <a:t> 		          </a:t>
            </a:r>
            <a:r>
              <a:rPr lang="de-DE" altLang="en-US" sz="2000" b="1">
                <a:solidFill>
                  <a:srgbClr val="FF0000"/>
                </a:solidFill>
                <a:sym typeface="WP IconicSymbolsA" panose="05010101010101010101" pitchFamily="2" charset="2"/>
              </a:rPr>
              <a:t>DP</a:t>
            </a:r>
            <a:r>
              <a:rPr lang="de-DE" altLang="en-US" sz="2000" b="1" baseline="-25000">
                <a:solidFill>
                  <a:srgbClr val="FF0000"/>
                </a:solidFill>
                <a:sym typeface="WP IconicSymbolsA" panose="05010101010101010101" pitchFamily="2" charset="2"/>
              </a:rPr>
              <a:t>1</a:t>
            </a:r>
            <a:r>
              <a:rPr lang="de-DE" altLang="en-US" sz="2000">
                <a:latin typeface="ArborWin" panose="00000400000000000000" pitchFamily="2" charset="0"/>
                <a:sym typeface="WP IconicSymbolsA" panose="05010101010101010101" pitchFamily="2" charset="2"/>
              </a:rPr>
              <a:t>  </a:t>
            </a:r>
          </a:p>
          <a:p>
            <a:pPr>
              <a:spcBef>
                <a:spcPts val="0"/>
              </a:spcBef>
              <a:tabLst>
                <a:tab pos="744538" algn="l"/>
                <a:tab pos="1084263" algn="l"/>
              </a:tabLst>
            </a:pPr>
            <a:r>
              <a:rPr lang="de-DE" altLang="en-US" sz="2000">
                <a:latin typeface="ArborWin" panose="00000400000000000000" pitchFamily="2" charset="0"/>
                <a:sym typeface="WP IconicSymbolsA" panose="05010101010101010101" pitchFamily="2" charset="2"/>
              </a:rPr>
              <a:t>	        3</a:t>
            </a:r>
            <a:endParaRPr lang="en-US" altLang="en-US" sz="2000">
              <a:cs typeface="Arial" panose="020B0604020202020204" pitchFamily="34" charset="0"/>
            </a:endParaRPr>
          </a:p>
          <a:p>
            <a:pPr>
              <a:spcBef>
                <a:spcPts val="0"/>
              </a:spcBef>
              <a:tabLst>
                <a:tab pos="744538" algn="l"/>
                <a:tab pos="1084263" algn="l"/>
              </a:tabLst>
            </a:pPr>
            <a:r>
              <a:rPr lang="de-DE" altLang="en-US" sz="2000">
                <a:sym typeface="WP IconicSymbolsA" panose="05010101010101010101" pitchFamily="2" charset="2"/>
              </a:rPr>
              <a:t>      		</a:t>
            </a:r>
            <a:r>
              <a:rPr lang="de-DE" altLang="en-US" sz="2000" b="1">
                <a:solidFill>
                  <a:srgbClr val="FF0000"/>
                </a:solidFill>
                <a:sym typeface="WP IconicSymbolsA" panose="05010101010101010101" pitchFamily="2" charset="2"/>
              </a:rPr>
              <a:t>DP</a:t>
            </a:r>
            <a:r>
              <a:rPr lang="de-DE" altLang="en-US" sz="2000" b="1" baseline="-25000">
                <a:solidFill>
                  <a:srgbClr val="FF0000"/>
                </a:solidFill>
                <a:sym typeface="WP IconicSymbolsA" panose="05010101010101010101" pitchFamily="2" charset="2"/>
              </a:rPr>
              <a:t>2</a:t>
            </a:r>
            <a:r>
              <a:rPr lang="de-DE" altLang="en-US" sz="2000">
                <a:sym typeface="WP IconicSymbolsA" panose="05010101010101010101" pitchFamily="2" charset="2"/>
              </a:rPr>
              <a:t>    	         D‘</a:t>
            </a:r>
          </a:p>
          <a:p>
            <a:pPr>
              <a:spcBef>
                <a:spcPts val="0"/>
              </a:spcBef>
              <a:tabLst>
                <a:tab pos="744538" algn="l"/>
                <a:tab pos="1084263" algn="l"/>
              </a:tabLst>
            </a:pPr>
            <a:r>
              <a:rPr lang="de-DE" altLang="en-US" sz="2000">
                <a:latin typeface="ArborWin" panose="00000400000000000000" pitchFamily="2" charset="0"/>
                <a:sym typeface="WP IconicSymbolsA" panose="05010101010101010101" pitchFamily="2" charset="2"/>
              </a:rPr>
              <a:t>	 5     3</a:t>
            </a:r>
            <a:endParaRPr lang="en-US" altLang="en-US" sz="2000">
              <a:cs typeface="Arial" panose="020B0604020202020204" pitchFamily="34" charset="0"/>
            </a:endParaRPr>
          </a:p>
          <a:p>
            <a:pPr>
              <a:spcBef>
                <a:spcPts val="0"/>
              </a:spcBef>
              <a:tabLst>
                <a:tab pos="744538" algn="l"/>
                <a:tab pos="1084263" algn="l"/>
              </a:tabLst>
            </a:pPr>
            <a:r>
              <a:rPr lang="de-DE" altLang="en-US" sz="2000">
                <a:sym typeface="WP IconicSymbolsA" panose="05010101010101010101" pitchFamily="2" charset="2"/>
              </a:rPr>
              <a:t>	  Maria     D°	   NP</a:t>
            </a:r>
          </a:p>
          <a:p>
            <a:pPr>
              <a:spcBef>
                <a:spcPts val="0"/>
              </a:spcBef>
              <a:tabLst>
                <a:tab pos="744538" algn="l"/>
                <a:tab pos="1084263" algn="l"/>
              </a:tabLst>
            </a:pPr>
            <a:r>
              <a:rPr lang="de-DE" altLang="en-US" sz="2000">
                <a:sym typeface="WP IconicSymbolsA" panose="05010101010101010101" pitchFamily="2" charset="2"/>
              </a:rPr>
              <a:t>	 	           </a:t>
            </a:r>
            <a:r>
              <a:rPr lang="de-DE" altLang="en-US" sz="2000">
                <a:latin typeface="ArborWin" panose="00000400000000000000" pitchFamily="2" charset="0"/>
                <a:sym typeface="WP IconicSymbolsA" panose="05010101010101010101" pitchFamily="2" charset="2"/>
              </a:rPr>
              <a:t>!           5 </a:t>
            </a:r>
          </a:p>
          <a:p>
            <a:pPr>
              <a:spcBef>
                <a:spcPts val="0"/>
              </a:spcBef>
              <a:tabLst>
                <a:tab pos="744538" algn="l"/>
                <a:tab pos="1084263" algn="l"/>
              </a:tabLst>
            </a:pPr>
            <a:r>
              <a:rPr lang="de-DE" altLang="en-US" sz="2000">
                <a:sym typeface="WP IconicSymbolsA" panose="05010101010101010101" pitchFamily="2" charset="2"/>
              </a:rPr>
              <a:t>	 	            </a:t>
            </a:r>
            <a:r>
              <a:rPr lang="de-DE" altLang="en-US" sz="2000" b="1">
                <a:solidFill>
                  <a:srgbClr val="0066FF"/>
                </a:solidFill>
                <a:sym typeface="WP IconicSymbolsA" panose="05010101010101010101" pitchFamily="2" charset="2"/>
              </a:rPr>
              <a:t>s</a:t>
            </a:r>
            <a:r>
              <a:rPr lang="de-DE" altLang="en-US" sz="2000">
                <a:sym typeface="WP IconicSymbolsA" panose="05010101010101010101" pitchFamily="2" charset="2"/>
              </a:rPr>
              <a:t>              	Buch</a:t>
            </a:r>
            <a:endParaRPr lang="en-US" altLang="en-US" sz="2000">
              <a:cs typeface="Arial" panose="020B0604020202020204" pitchFamily="34" charset="0"/>
            </a:endParaRPr>
          </a:p>
        </p:txBody>
      </p:sp>
      <p:sp>
        <p:nvSpPr>
          <p:cNvPr id="12" name="Rectangle 3"/>
          <p:cNvSpPr txBox="1">
            <a:spLocks noChangeArrowheads="1"/>
          </p:cNvSpPr>
          <p:nvPr/>
        </p:nvSpPr>
        <p:spPr>
          <a:xfrm>
            <a:off x="609600" y="3876675"/>
            <a:ext cx="3749786" cy="2828925"/>
          </a:xfrm>
          <a:prstGeom prst="rect">
            <a:avLst/>
          </a:prstGeom>
        </p:spPr>
        <p:txBody>
          <a:bodyPr vert="horz" lIns="91440" tIns="45720" rIns="91440" bIns="45720" rtlCol="0">
            <a:normAutofit lnSpcReduction="10000"/>
          </a:bodyPr>
          <a:lstStyle>
            <a:lvl1pPr marL="0" indent="0" algn="l" defTabSz="914400" rtl="0" eaLnBrk="1" latinLnBrk="0" hangingPunct="1">
              <a:spcBef>
                <a:spcPts val="200"/>
              </a:spcBef>
              <a:buFontTx/>
              <a:buNone/>
              <a:tabLst>
                <a:tab pos="685800" algn="l"/>
                <a:tab pos="1084263" algn="l"/>
                <a:tab pos="1719263" algn="l"/>
                <a:tab pos="2344738" algn="l"/>
                <a:tab pos="2913063" algn="l"/>
                <a:tab pos="3598863" algn="l"/>
                <a:tab pos="4233863" algn="l"/>
                <a:tab pos="5029200" algn="l"/>
                <a:tab pos="6002338" algn="l"/>
                <a:tab pos="6858000" algn="l"/>
              </a:tabLst>
              <a:defRPr sz="2400" kern="1200">
                <a:solidFill>
                  <a:schemeClr val="tx1"/>
                </a:solidFill>
                <a:latin typeface="+mn-lt"/>
                <a:ea typeface="+mn-ea"/>
                <a:cs typeface="+mn-cs"/>
                <a:sym typeface="WP MathA" panose="05010101010101010101" pitchFamily="2" charset="2"/>
              </a:defRPr>
            </a:lvl1pPr>
            <a:lvl2pPr marL="0" indent="0" algn="l" defTabSz="457200" rtl="0" eaLnBrk="1" latinLnBrk="0" hangingPunct="1">
              <a:spcBef>
                <a:spcPts val="200"/>
              </a:spcBef>
              <a:buFontTx/>
              <a:buNone/>
              <a:tabLst/>
              <a:defRPr sz="2200" kern="1200">
                <a:solidFill>
                  <a:schemeClr val="tx1"/>
                </a:solidFill>
                <a:latin typeface="+mn-lt"/>
                <a:ea typeface="+mn-ea"/>
                <a:cs typeface="+mn-cs"/>
              </a:defRPr>
            </a:lvl2pPr>
            <a:lvl3pPr marL="1143000" indent="-228600" algn="l" defTabSz="914400" rtl="0" eaLnBrk="1" latinLnBrk="0" hangingPunct="1">
              <a:spcBef>
                <a:spcPts val="200"/>
              </a:spcBef>
              <a:buFont typeface="Arial" pitchFamily="34" charset="0"/>
              <a:buChar char="•"/>
              <a:tabLst>
                <a:tab pos="342900" algn="l"/>
              </a:tabLst>
              <a:defRPr sz="2200" kern="1200">
                <a:solidFill>
                  <a:schemeClr val="tx1"/>
                </a:solidFill>
                <a:latin typeface="+mn-lt"/>
                <a:ea typeface="+mn-ea"/>
                <a:cs typeface="+mn-cs"/>
              </a:defRPr>
            </a:lvl3pPr>
            <a:lvl4pPr marL="1600200" indent="-228600" algn="l" defTabSz="914400" rtl="0" eaLnBrk="1" latinLnBrk="0" hangingPunct="1">
              <a:spcBef>
                <a:spcPts val="200"/>
              </a:spcBef>
              <a:buFont typeface="Arial" pitchFamily="34" charset="0"/>
              <a:buChar char="–"/>
              <a:tabLst>
                <a:tab pos="342900" algn="l"/>
              </a:tabLst>
              <a:defRPr sz="2000" kern="1200">
                <a:solidFill>
                  <a:schemeClr val="tx1"/>
                </a:solidFill>
                <a:latin typeface="+mn-lt"/>
                <a:ea typeface="+mn-ea"/>
                <a:cs typeface="+mn-cs"/>
              </a:defRPr>
            </a:lvl4pPr>
            <a:lvl5pPr marL="2057400" indent="-228600" algn="l" defTabSz="914400" rtl="0" eaLnBrk="1" latinLnBrk="0" hangingPunct="1">
              <a:spcBef>
                <a:spcPts val="200"/>
              </a:spcBef>
              <a:buFont typeface="Arial" pitchFamily="34" charset="0"/>
              <a:buChar char="»"/>
              <a:tabLst>
                <a:tab pos="342900" algn="l"/>
              </a:tabLst>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ct val="30000"/>
              </a:spcBef>
              <a:tabLst>
                <a:tab pos="744538" algn="l"/>
                <a:tab pos="1084263" algn="l"/>
              </a:tabLst>
            </a:pPr>
            <a:r>
              <a:rPr lang="de-DE" sz="2000"/>
              <a:t>(1)</a:t>
            </a:r>
            <a:r>
              <a:rPr lang="de-DE" altLang="en-US" sz="2000">
                <a:latin typeface="ArborWin" panose="00000400000000000000" pitchFamily="2" charset="0"/>
                <a:sym typeface="WP IconicSymbolsA" panose="05010101010101010101" pitchFamily="2" charset="2"/>
              </a:rPr>
              <a:t> 		           </a:t>
            </a:r>
            <a:r>
              <a:rPr lang="de-DE" altLang="en-US" sz="2000" b="1">
                <a:solidFill>
                  <a:srgbClr val="FF0000"/>
                </a:solidFill>
                <a:sym typeface="WP IconicSymbolsA" panose="05010101010101010101" pitchFamily="2" charset="2"/>
              </a:rPr>
              <a:t>DP</a:t>
            </a:r>
            <a:r>
              <a:rPr lang="de-DE" altLang="en-US" sz="2000">
                <a:latin typeface="ArborWin" panose="00000400000000000000" pitchFamily="2" charset="0"/>
                <a:sym typeface="WP IconicSymbolsA" panose="05010101010101010101" pitchFamily="2" charset="2"/>
              </a:rPr>
              <a:t>  </a:t>
            </a:r>
          </a:p>
          <a:p>
            <a:pPr>
              <a:spcBef>
                <a:spcPts val="0"/>
              </a:spcBef>
              <a:tabLst>
                <a:tab pos="744538" algn="l"/>
                <a:tab pos="1084263" algn="l"/>
              </a:tabLst>
            </a:pPr>
            <a:r>
              <a:rPr lang="de-DE" altLang="en-US" sz="2000">
                <a:latin typeface="ArborWin" panose="00000400000000000000" pitchFamily="2" charset="0"/>
                <a:sym typeface="WP IconicSymbolsA" panose="05010101010101010101" pitchFamily="2" charset="2"/>
              </a:rPr>
              <a:t>	                 !</a:t>
            </a:r>
            <a:endParaRPr lang="en-US" altLang="en-US" sz="2000">
              <a:cs typeface="Arial" panose="020B0604020202020204" pitchFamily="34" charset="0"/>
            </a:endParaRPr>
          </a:p>
          <a:p>
            <a:pPr>
              <a:spcBef>
                <a:spcPts val="0"/>
              </a:spcBef>
              <a:tabLst>
                <a:tab pos="744538" algn="l"/>
                <a:tab pos="1084263" algn="l"/>
              </a:tabLst>
            </a:pPr>
            <a:r>
              <a:rPr lang="de-DE" altLang="en-US" sz="2000">
                <a:sym typeface="WP IconicSymbolsA" panose="05010101010101010101" pitchFamily="2" charset="2"/>
              </a:rPr>
              <a:t>      			D‘</a:t>
            </a:r>
          </a:p>
          <a:p>
            <a:pPr>
              <a:spcBef>
                <a:spcPts val="0"/>
              </a:spcBef>
              <a:tabLst>
                <a:tab pos="744538" algn="l"/>
                <a:tab pos="1084263" algn="l"/>
              </a:tabLst>
            </a:pPr>
            <a:r>
              <a:rPr lang="de-DE" altLang="en-US" sz="2000">
                <a:latin typeface="ArborWin" panose="00000400000000000000" pitchFamily="2" charset="0"/>
                <a:sym typeface="WP IconicSymbolsA" panose="05010101010101010101" pitchFamily="2" charset="2"/>
              </a:rPr>
              <a:t>	 	ei</a:t>
            </a:r>
            <a:endParaRPr lang="en-US" altLang="en-US" sz="2000">
              <a:cs typeface="Arial" panose="020B0604020202020204" pitchFamily="34" charset="0"/>
            </a:endParaRPr>
          </a:p>
          <a:p>
            <a:pPr>
              <a:spcBef>
                <a:spcPts val="0"/>
              </a:spcBef>
              <a:tabLst>
                <a:tab pos="744538" algn="l"/>
                <a:tab pos="1084263" algn="l"/>
              </a:tabLst>
            </a:pPr>
            <a:r>
              <a:rPr lang="de-DE" altLang="en-US" sz="2000">
                <a:sym typeface="WP IconicSymbolsA" panose="05010101010101010101" pitchFamily="2" charset="2"/>
              </a:rPr>
              <a:t>	     D°	            NP</a:t>
            </a:r>
          </a:p>
          <a:p>
            <a:pPr>
              <a:spcBef>
                <a:spcPts val="0"/>
              </a:spcBef>
              <a:tabLst>
                <a:tab pos="744538" algn="l"/>
                <a:tab pos="1084263" algn="l"/>
              </a:tabLst>
            </a:pPr>
            <a:r>
              <a:rPr lang="de-DE" altLang="en-US" sz="2000">
                <a:sym typeface="WP IconicSymbolsA" panose="05010101010101010101" pitchFamily="2" charset="2"/>
              </a:rPr>
              <a:t>	    </a:t>
            </a:r>
            <a:r>
              <a:rPr lang="de-DE" altLang="en-US" sz="2000">
                <a:latin typeface="ArborWin" panose="00000400000000000000" pitchFamily="2" charset="0"/>
                <a:sym typeface="WP IconicSymbolsA" panose="05010101010101010101" pitchFamily="2" charset="2"/>
              </a:rPr>
              <a:t>! </a:t>
            </a:r>
            <a:r>
              <a:rPr lang="de-DE" altLang="en-US" sz="2000">
                <a:sym typeface="WP IconicSymbolsA" panose="05010101010101010101" pitchFamily="2" charset="2"/>
              </a:rPr>
              <a:t>	            </a:t>
            </a:r>
            <a:r>
              <a:rPr lang="de-DE" altLang="en-US" sz="2000">
                <a:latin typeface="ArborWin" panose="00000400000000000000" pitchFamily="2" charset="0"/>
                <a:sym typeface="WP IconicSymbolsA" panose="05010101010101010101" pitchFamily="2" charset="2"/>
              </a:rPr>
              <a:t>! </a:t>
            </a:r>
          </a:p>
          <a:p>
            <a:pPr>
              <a:spcBef>
                <a:spcPts val="0"/>
              </a:spcBef>
              <a:tabLst>
                <a:tab pos="744538" algn="l"/>
                <a:tab pos="1084263" algn="l"/>
              </a:tabLst>
            </a:pPr>
            <a:r>
              <a:rPr lang="de-DE" altLang="en-US" sz="2000">
                <a:sym typeface="WP IconicSymbolsA" panose="05010101010101010101" pitchFamily="2" charset="2"/>
              </a:rPr>
              <a:t>   </a:t>
            </a:r>
            <a:r>
              <a:rPr lang="de-DE" altLang="en-US" sz="2200" b="1">
                <a:solidFill>
                  <a:srgbClr val="0066FF"/>
                </a:solidFill>
                <a:sym typeface="WP IconicSymbolsA" panose="05010101010101010101" pitchFamily="2" charset="2"/>
              </a:rPr>
              <a:t>das/jedes/kein/…</a:t>
            </a:r>
            <a:r>
              <a:rPr lang="de-DE" altLang="en-US" sz="2000">
                <a:sym typeface="WP IconicSymbolsA" panose="05010101010101010101" pitchFamily="2" charset="2"/>
              </a:rPr>
              <a:t>     N°          	   	</a:t>
            </a:r>
            <a:r>
              <a:rPr lang="de-DE" altLang="en-US" sz="2000" b="1">
                <a:sym typeface="WP IconicSymbolsA" panose="05010101010101010101" pitchFamily="2" charset="2"/>
              </a:rPr>
              <a:t>            	         </a:t>
            </a:r>
            <a:r>
              <a:rPr lang="de-DE" altLang="en-US" sz="2000">
                <a:sym typeface="WP IconicSymbolsA" panose="05010101010101010101" pitchFamily="2" charset="2"/>
              </a:rPr>
              <a:t>   </a:t>
            </a:r>
            <a:r>
              <a:rPr lang="de-DE" altLang="en-US" sz="2000">
                <a:latin typeface="ArborWin" panose="00000400000000000000" pitchFamily="2" charset="0"/>
                <a:sym typeface="WP IconicSymbolsA" panose="05010101010101010101" pitchFamily="2" charset="2"/>
              </a:rPr>
              <a:t>!        </a:t>
            </a:r>
          </a:p>
          <a:p>
            <a:pPr>
              <a:spcBef>
                <a:spcPct val="0"/>
              </a:spcBef>
              <a:tabLst>
                <a:tab pos="744538" algn="l"/>
                <a:tab pos="1084263" algn="l"/>
              </a:tabLst>
            </a:pPr>
            <a:r>
              <a:rPr lang="de-DE" altLang="en-US" sz="2000">
                <a:latin typeface="ArborWin" panose="00000400000000000000" pitchFamily="2" charset="0"/>
                <a:cs typeface="Arial" panose="020B0604020202020204" pitchFamily="34" charset="0"/>
                <a:sym typeface="WP IconicSymbolsA" panose="05010101010101010101" pitchFamily="2" charset="2"/>
              </a:rPr>
              <a:t>			        </a:t>
            </a:r>
            <a:r>
              <a:rPr lang="de-DE" altLang="en-US" sz="2000">
                <a:sym typeface="WP IconicSymbolsA" panose="05010101010101010101" pitchFamily="2" charset="2"/>
              </a:rPr>
              <a:t>Buch</a:t>
            </a:r>
            <a:endParaRPr lang="en-US" altLang="en-US" sz="2000">
              <a:cs typeface="Arial" panose="020B0604020202020204" pitchFamily="34" charset="0"/>
            </a:endParaRPr>
          </a:p>
        </p:txBody>
      </p:sp>
    </p:spTree>
    <p:extLst>
      <p:ext uri="{BB962C8B-B14F-4D97-AF65-F5344CB8AC3E}">
        <p14:creationId xmlns:p14="http://schemas.microsoft.com/office/powerpoint/2010/main" val="33719137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6" name="Titel 5"/>
          <p:cNvSpPr>
            <a:spLocks noGrp="1"/>
          </p:cNvSpPr>
          <p:nvPr>
            <p:ph type="title"/>
          </p:nvPr>
        </p:nvSpPr>
        <p:spPr>
          <a:xfrm>
            <a:off x="722313" y="5464314"/>
            <a:ext cx="7772400" cy="707886"/>
          </a:xfrm>
        </p:spPr>
        <p:txBody>
          <a:bodyPr>
            <a:spAutoFit/>
          </a:bodyPr>
          <a:lstStyle/>
          <a:p>
            <a:r>
              <a:rPr lang="de-AT" dirty="0">
                <a:solidFill>
                  <a:schemeClr val="tx1"/>
                </a:solidFill>
              </a:rPr>
              <a:t>Fahrplan</a:t>
            </a:r>
          </a:p>
        </p:txBody>
      </p:sp>
      <p:sp>
        <p:nvSpPr>
          <p:cNvPr id="7" name="Textplatzhalter 6"/>
          <p:cNvSpPr>
            <a:spLocks noGrp="1"/>
          </p:cNvSpPr>
          <p:nvPr>
            <p:ph type="body" idx="1"/>
          </p:nvPr>
        </p:nvSpPr>
        <p:spPr>
          <a:xfrm>
            <a:off x="742950" y="389215"/>
            <a:ext cx="7772400" cy="3877985"/>
          </a:xfrm>
        </p:spPr>
        <p:txBody>
          <a:bodyPr>
            <a:spAutoFit/>
          </a:bodyPr>
          <a:lstStyle/>
          <a:p>
            <a:pPr marL="1539875" indent="-457200">
              <a:spcBef>
                <a:spcPts val="1200"/>
              </a:spcBef>
              <a:buFont typeface="Wingdings" pitchFamily="2" charset="2"/>
              <a:buChar char="v"/>
            </a:pPr>
            <a:r>
              <a:rPr lang="de-DE" sz="2800" b="0">
                <a:solidFill>
                  <a:schemeClr val="bg1"/>
                </a:solidFill>
              </a:rPr>
              <a:t>Referenz vs. Denotation</a:t>
            </a:r>
          </a:p>
          <a:p>
            <a:pPr marL="1539875" indent="-457200">
              <a:spcBef>
                <a:spcPts val="1200"/>
              </a:spcBef>
              <a:buFont typeface="Wingdings" pitchFamily="2" charset="2"/>
              <a:buChar char="v"/>
            </a:pPr>
            <a:r>
              <a:rPr lang="de-DE" sz="2800" u="sng">
                <a:solidFill>
                  <a:schemeClr val="bg1"/>
                </a:solidFill>
              </a:rPr>
              <a:t>Namen und definite Beschreibungen</a:t>
            </a:r>
          </a:p>
          <a:p>
            <a:pPr marL="1539875" indent="-457200">
              <a:spcBef>
                <a:spcPts val="1200"/>
              </a:spcBef>
              <a:buFont typeface="Wingdings" pitchFamily="2" charset="2"/>
              <a:buChar char="v"/>
            </a:pPr>
            <a:r>
              <a:rPr lang="de-DE" sz="2800" b="0">
                <a:solidFill>
                  <a:schemeClr val="bg1"/>
                </a:solidFill>
              </a:rPr>
              <a:t>Referenzielle Pronomen und Koreferenz</a:t>
            </a:r>
          </a:p>
          <a:p>
            <a:pPr marL="1539875" indent="-457200">
              <a:spcBef>
                <a:spcPts val="1200"/>
              </a:spcBef>
              <a:buFont typeface="Wingdings" pitchFamily="2" charset="2"/>
              <a:buChar char="v"/>
            </a:pPr>
            <a:r>
              <a:rPr lang="de-DE" sz="2800" b="0">
                <a:solidFill>
                  <a:schemeClr val="bg1"/>
                </a:solidFill>
              </a:rPr>
              <a:t>Quantorenphrasen</a:t>
            </a:r>
          </a:p>
          <a:p>
            <a:pPr marL="1539875" indent="-457200">
              <a:spcBef>
                <a:spcPts val="1200"/>
              </a:spcBef>
              <a:buFont typeface="Wingdings" pitchFamily="2" charset="2"/>
              <a:buChar char="v"/>
            </a:pPr>
            <a:r>
              <a:rPr lang="de-DE" sz="2800" b="0">
                <a:solidFill>
                  <a:schemeClr val="bg1"/>
                </a:solidFill>
              </a:rPr>
              <a:t>Namen und definite Beschreibungen ohne Referenz</a:t>
            </a:r>
          </a:p>
          <a:p>
            <a:pPr marL="1539875" indent="-457200">
              <a:spcBef>
                <a:spcPts val="1200"/>
              </a:spcBef>
              <a:buFont typeface="Wingdings" pitchFamily="2" charset="2"/>
              <a:buChar char="v"/>
            </a:pPr>
            <a:r>
              <a:rPr lang="de-DE" sz="2800" b="0">
                <a:solidFill>
                  <a:schemeClr val="bg1"/>
                </a:solidFill>
              </a:rPr>
              <a:t>Semantik von Pronomen</a:t>
            </a:r>
          </a:p>
        </p:txBody>
      </p:sp>
      <p:cxnSp>
        <p:nvCxnSpPr>
          <p:cNvPr id="9" name="Gerade Verbindung 8"/>
          <p:cNvCxnSpPr/>
          <p:nvPr/>
        </p:nvCxnSpPr>
        <p:spPr>
          <a:xfrm>
            <a:off x="762000" y="5486400"/>
            <a:ext cx="77724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46CA3688-DEEB-4A0C-9E4C-4B28E23DDD7E}" type="slidenum">
              <a:rPr lang="de-DE" smtClean="0"/>
              <a:pPr/>
              <a:t>7</a:t>
            </a:fld>
            <a:endParaRPr lang="de-DE"/>
          </a:p>
        </p:txBody>
      </p:sp>
    </p:spTree>
    <p:extLst>
      <p:ext uri="{BB962C8B-B14F-4D97-AF65-F5344CB8AC3E}">
        <p14:creationId xmlns:p14="http://schemas.microsoft.com/office/powerpoint/2010/main" val="24244010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noProof="0" dirty="0"/>
              <a:t>Bedeutung von Determinatorphrasen</a:t>
            </a:r>
          </a:p>
        </p:txBody>
      </p:sp>
      <p:sp>
        <p:nvSpPr>
          <p:cNvPr id="3" name="Content Placeholder 2"/>
          <p:cNvSpPr>
            <a:spLocks noGrp="1"/>
          </p:cNvSpPr>
          <p:nvPr>
            <p:ph idx="1"/>
          </p:nvPr>
        </p:nvSpPr>
        <p:spPr>
          <a:xfrm>
            <a:off x="457200" y="1102659"/>
            <a:ext cx="8382000" cy="5298141"/>
          </a:xfrm>
        </p:spPr>
        <p:txBody>
          <a:bodyPr/>
          <a:lstStyle/>
          <a:p>
            <a:pPr defTabSz="942975">
              <a:tabLst>
                <a:tab pos="457200" algn="l"/>
                <a:tab pos="747713" algn="l"/>
                <a:tab pos="860425" algn="l"/>
                <a:tab pos="1090613" algn="l"/>
                <a:tab pos="2976563" algn="l"/>
                <a:tab pos="3370263" algn="l"/>
                <a:tab pos="3890963" algn="l"/>
              </a:tabLst>
            </a:pPr>
            <a:r>
              <a:rPr lang="de-DE" sz="2400" noProof="0" dirty="0"/>
              <a:t>Determinatorphrasen (DPs) fallen in zwei semantische Klassen:</a:t>
            </a:r>
          </a:p>
          <a:p>
            <a:pPr marL="1085850" lvl="1" indent="-342900" defTabSz="942975">
              <a:spcBef>
                <a:spcPts val="1200"/>
              </a:spcBef>
              <a:buFont typeface="Wingdings" panose="05000000000000000000" pitchFamily="2" charset="2"/>
              <a:buChar char="§"/>
              <a:tabLst>
                <a:tab pos="457200" algn="l"/>
                <a:tab pos="747713" algn="l"/>
                <a:tab pos="860425" algn="l"/>
                <a:tab pos="1090613" algn="l"/>
                <a:tab pos="2976563" algn="l"/>
                <a:tab pos="3370263" algn="l"/>
                <a:tab pos="3890963" algn="l"/>
              </a:tabLst>
            </a:pPr>
            <a:r>
              <a:rPr lang="de-DE" sz="2400" b="1" noProof="0" dirty="0"/>
              <a:t>	</a:t>
            </a:r>
            <a:r>
              <a:rPr lang="de-DE" sz="2400" noProof="0" dirty="0">
                <a:solidFill>
                  <a:srgbClr val="339966"/>
                </a:solidFill>
              </a:rPr>
              <a:t>referenzielle </a:t>
            </a:r>
            <a:r>
              <a:rPr lang="de-DE" sz="2400" dirty="0"/>
              <a:t>DPs</a:t>
            </a:r>
            <a:endParaRPr lang="de-DE" sz="2400" noProof="0" dirty="0"/>
          </a:p>
          <a:p>
            <a:pPr marL="1085850" lvl="1" indent="-342900" defTabSz="942975">
              <a:spcBef>
                <a:spcPts val="1200"/>
              </a:spcBef>
              <a:buFont typeface="Wingdings" panose="05000000000000000000" pitchFamily="2" charset="2"/>
              <a:buChar char="§"/>
              <a:tabLst>
                <a:tab pos="457200" algn="l"/>
                <a:tab pos="747713" algn="l"/>
                <a:tab pos="860425" algn="l"/>
                <a:tab pos="1090613" algn="l"/>
                <a:tab pos="2976563" algn="l"/>
                <a:tab pos="3370263" algn="l"/>
                <a:tab pos="3890963" algn="l"/>
              </a:tabLst>
            </a:pPr>
            <a:r>
              <a:rPr lang="de-DE" sz="2400" noProof="0" dirty="0"/>
              <a:t>	</a:t>
            </a:r>
            <a:r>
              <a:rPr lang="de-DE" sz="2400" noProof="0" dirty="0">
                <a:solidFill>
                  <a:srgbClr val="FF0000"/>
                </a:solidFill>
              </a:rPr>
              <a:t>nicht referenzielle </a:t>
            </a:r>
            <a:r>
              <a:rPr lang="de-DE" sz="2400" noProof="0" dirty="0"/>
              <a:t>DPs</a:t>
            </a:r>
          </a:p>
          <a:p>
            <a:pPr defTabSz="942975">
              <a:tabLst>
                <a:tab pos="457200" algn="l"/>
                <a:tab pos="747713" algn="l"/>
                <a:tab pos="860425" algn="l"/>
                <a:tab pos="1090613" algn="l"/>
                <a:tab pos="2976563" algn="l"/>
                <a:tab pos="3370263" algn="l"/>
                <a:tab pos="3890963" algn="l"/>
              </a:tabLst>
            </a:pPr>
            <a:endParaRPr lang="de-DE" noProof="0" dirty="0"/>
          </a:p>
          <a:p>
            <a:pPr lvl="0" defTabSz="942975">
              <a:spcBef>
                <a:spcPts val="1200"/>
              </a:spcBef>
              <a:tabLst>
                <a:tab pos="457200" algn="l"/>
                <a:tab pos="747713" algn="l"/>
                <a:tab pos="860425" algn="l"/>
                <a:tab pos="1090613" algn="l"/>
                <a:tab pos="2976563" algn="l"/>
                <a:tab pos="3370263" algn="l"/>
                <a:tab pos="3890963" algn="l"/>
              </a:tabLst>
            </a:pPr>
            <a:endParaRPr lang="de-DE" sz="2000" b="1" i="1" noProof="0" dirty="0">
              <a:solidFill>
                <a:prstClr val="black"/>
              </a:solidFill>
            </a:endParaRPr>
          </a:p>
          <a:p>
            <a:pPr lvl="0" defTabSz="942975">
              <a:spcBef>
                <a:spcPts val="1200"/>
              </a:spcBef>
              <a:tabLst>
                <a:tab pos="457200" algn="l"/>
                <a:tab pos="747713" algn="l"/>
                <a:tab pos="860425" algn="l"/>
                <a:tab pos="1090613" algn="l"/>
                <a:tab pos="2976563" algn="l"/>
                <a:tab pos="3370263" algn="l"/>
                <a:tab pos="3890963" algn="l"/>
              </a:tabLst>
            </a:pPr>
            <a:endParaRPr lang="de-DE" sz="2000" b="1" i="1" noProof="0" dirty="0">
              <a:solidFill>
                <a:prstClr val="black"/>
              </a:solidFill>
            </a:endParaRPr>
          </a:p>
          <a:p>
            <a:pPr lvl="0" defTabSz="942975">
              <a:spcBef>
                <a:spcPts val="1200"/>
              </a:spcBef>
              <a:tabLst>
                <a:tab pos="457200" algn="l"/>
                <a:tab pos="747713" algn="l"/>
                <a:tab pos="860425" algn="l"/>
                <a:tab pos="1090613" algn="l"/>
                <a:tab pos="2976563" algn="l"/>
                <a:tab pos="3370263" algn="l"/>
                <a:tab pos="3890963" algn="l"/>
              </a:tabLst>
            </a:pPr>
            <a:endParaRPr lang="de-DE" sz="2000" b="1" i="1" noProof="0" dirty="0">
              <a:solidFill>
                <a:prstClr val="black"/>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2206970961"/>
              </p:ext>
            </p:extLst>
          </p:nvPr>
        </p:nvGraphicFramePr>
        <p:xfrm>
          <a:off x="571500" y="3048000"/>
          <a:ext cx="8153400" cy="2743200"/>
        </p:xfrm>
        <a:graphic>
          <a:graphicData uri="http://schemas.openxmlformats.org/drawingml/2006/table">
            <a:tbl>
              <a:tblPr firstRow="1" bandRow="1">
                <a:tableStyleId>{D7AC3CCA-C797-4891-BE02-D94E43425B78}</a:tableStyleId>
              </a:tblPr>
              <a:tblGrid>
                <a:gridCol w="3962400">
                  <a:extLst>
                    <a:ext uri="{9D8B030D-6E8A-4147-A177-3AD203B41FA5}">
                      <a16:colId xmlns:a16="http://schemas.microsoft.com/office/drawing/2014/main" val="100008845"/>
                    </a:ext>
                  </a:extLst>
                </a:gridCol>
                <a:gridCol w="4191000">
                  <a:extLst>
                    <a:ext uri="{9D8B030D-6E8A-4147-A177-3AD203B41FA5}">
                      <a16:colId xmlns:a16="http://schemas.microsoft.com/office/drawing/2014/main" val="1819374088"/>
                    </a:ext>
                  </a:extLst>
                </a:gridCol>
              </a:tblGrid>
              <a:tr h="671302">
                <a:tc>
                  <a:txBody>
                    <a:bodyPr/>
                    <a:lstStyle/>
                    <a:p>
                      <a:pPr algn="ctr"/>
                      <a:r>
                        <a:rPr lang="en-US" sz="2200">
                          <a:solidFill>
                            <a:srgbClr val="339966"/>
                          </a:solidFill>
                        </a:rPr>
                        <a:t>Referenzielle</a:t>
                      </a:r>
                      <a:r>
                        <a:rPr lang="en-US" sz="2200" baseline="0">
                          <a:solidFill>
                            <a:srgbClr val="339966"/>
                          </a:solidFill>
                        </a:rPr>
                        <a:t> DPs</a:t>
                      </a:r>
                      <a:endParaRPr lang="en-US" sz="2200">
                        <a:solidFill>
                          <a:srgbClr val="339966"/>
                        </a:solidFill>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200">
                          <a:solidFill>
                            <a:srgbClr val="FF0000"/>
                          </a:solidFill>
                        </a:rPr>
                        <a:t>Nicht referenzielle DPs</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8506395"/>
                  </a:ext>
                </a:extLst>
              </a:tr>
              <a:tr h="628269">
                <a:tc>
                  <a:txBody>
                    <a:bodyPr/>
                    <a:lstStyle/>
                    <a:p>
                      <a:r>
                        <a:rPr lang="en-US" sz="2000"/>
                        <a:t>A. Namen</a:t>
                      </a:r>
                    </a:p>
                  </a:txBody>
                  <a:tcPr marL="27432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000"/>
                        <a:t>D.</a:t>
                      </a:r>
                      <a:r>
                        <a:rPr lang="en-US" sz="2000" baseline="0"/>
                        <a:t> </a:t>
                      </a:r>
                      <a:r>
                        <a:rPr lang="en-US" sz="2000"/>
                        <a:t>Quantoren</a:t>
                      </a:r>
                    </a:p>
                  </a:txBody>
                  <a:tcPr marL="2743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62714193"/>
                  </a:ext>
                </a:extLst>
              </a:tr>
              <a:tr h="815360">
                <a:tc>
                  <a:txBody>
                    <a:bodyPr/>
                    <a:lstStyle/>
                    <a:p>
                      <a:r>
                        <a:rPr lang="en-US" sz="2000"/>
                        <a:t>B.</a:t>
                      </a:r>
                      <a:r>
                        <a:rPr lang="en-US" sz="2000" baseline="0"/>
                        <a:t> </a:t>
                      </a:r>
                      <a:r>
                        <a:rPr lang="en-US" sz="2000"/>
                        <a:t>Definite Beschreibungen </a:t>
                      </a:r>
                      <a:r>
                        <a:rPr lang="en-US" sz="2000" u="sng"/>
                        <a:t>msit</a:t>
                      </a:r>
                      <a:br>
                        <a:rPr lang="en-US" sz="2000"/>
                      </a:br>
                      <a:r>
                        <a:rPr lang="en-US" sz="2000"/>
                        <a:t>     Referenten</a:t>
                      </a:r>
                    </a:p>
                  </a:txBody>
                  <a:tcPr marL="27432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000"/>
                        <a:t>E. Definite Beschreibungen und </a:t>
                      </a:r>
                      <a:br>
                        <a:rPr lang="en-US" sz="2000"/>
                      </a:br>
                      <a:r>
                        <a:rPr lang="en-US" sz="2000"/>
                        <a:t>    Namen </a:t>
                      </a:r>
                      <a:r>
                        <a:rPr lang="en-US" sz="2000" u="sng"/>
                        <a:t>ohne</a:t>
                      </a:r>
                      <a:r>
                        <a:rPr lang="en-US" sz="2000"/>
                        <a:t> Referenten</a:t>
                      </a:r>
                    </a:p>
                  </a:txBody>
                  <a:tcPr marL="2743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36362269"/>
                  </a:ext>
                </a:extLst>
              </a:tr>
              <a:tr h="6282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a:t>C.</a:t>
                      </a:r>
                      <a:r>
                        <a:rPr lang="en-US" sz="2000" baseline="0"/>
                        <a:t> </a:t>
                      </a:r>
                      <a:r>
                        <a:rPr lang="en-US" sz="2000"/>
                        <a:t>Referenzielle</a:t>
                      </a:r>
                      <a:r>
                        <a:rPr lang="en-US" sz="2000" baseline="0"/>
                        <a:t> </a:t>
                      </a:r>
                      <a:r>
                        <a:rPr lang="en-US" sz="2000"/>
                        <a:t>Pronomen</a:t>
                      </a:r>
                    </a:p>
                  </a:txBody>
                  <a:tcPr marL="27432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000"/>
                        <a:t>F. Nicht referenzielle Pronomen</a:t>
                      </a:r>
                    </a:p>
                  </a:txBody>
                  <a:tcPr marL="2743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33988968"/>
                  </a:ext>
                </a:extLst>
              </a:tr>
            </a:tbl>
          </a:graphicData>
        </a:graphic>
      </p:graphicFrame>
      <p:sp>
        <p:nvSpPr>
          <p:cNvPr id="7" name="Footer Placeholder 6"/>
          <p:cNvSpPr>
            <a:spLocks noGrp="1"/>
          </p:cNvSpPr>
          <p:nvPr>
            <p:ph type="ftr" sz="quarter" idx="11"/>
          </p:nvPr>
        </p:nvSpPr>
        <p:spPr/>
        <p:txBody>
          <a:bodyPr/>
          <a:lstStyle/>
          <a:p>
            <a:r>
              <a:rPr lang="de-DE"/>
              <a:t>DGY 15 Semantik</a:t>
            </a:r>
          </a:p>
        </p:txBody>
      </p:sp>
      <p:sp>
        <p:nvSpPr>
          <p:cNvPr id="8" name="Slide Number Placeholder 7"/>
          <p:cNvSpPr>
            <a:spLocks noGrp="1"/>
          </p:cNvSpPr>
          <p:nvPr>
            <p:ph type="sldNum" sz="quarter" idx="12"/>
          </p:nvPr>
        </p:nvSpPr>
        <p:spPr/>
        <p:txBody>
          <a:bodyPr/>
          <a:lstStyle/>
          <a:p>
            <a:fld id="{DAED5F90-EF1B-49B5-BE47-AEA5AB1301ED}" type="slidenum">
              <a:rPr lang="de-DE" smtClean="0"/>
              <a:pPr/>
              <a:t>8</a:t>
            </a:fld>
            <a:endParaRPr lang="de-DE"/>
          </a:p>
        </p:txBody>
      </p:sp>
      <p:sp>
        <p:nvSpPr>
          <p:cNvPr id="9" name="Rectangle 8"/>
          <p:cNvSpPr/>
          <p:nvPr/>
        </p:nvSpPr>
        <p:spPr>
          <a:xfrm>
            <a:off x="521208" y="1600200"/>
            <a:ext cx="545592" cy="492443"/>
          </a:xfrm>
          <a:prstGeom prst="rect">
            <a:avLst/>
          </a:prstGeom>
        </p:spPr>
        <p:txBody>
          <a:bodyPr wrap="square">
            <a:spAutoFit/>
          </a:bodyPr>
          <a:lstStyle/>
          <a:p>
            <a:r>
              <a:rPr lang="en-US" sz="2600" dirty="0">
                <a:sym typeface="WP IconicSymbolsA" panose="05010101010101010101" pitchFamily="2" charset="2"/>
              </a:rPr>
              <a:t></a:t>
            </a:r>
            <a:endParaRPr lang="de-AT" sz="2600" dirty="0"/>
          </a:p>
        </p:txBody>
      </p:sp>
      <p:graphicFrame>
        <p:nvGraphicFramePr>
          <p:cNvPr id="12" name="Table 11"/>
          <p:cNvGraphicFramePr>
            <a:graphicFrameLocks noGrp="1"/>
          </p:cNvGraphicFramePr>
          <p:nvPr>
            <p:extLst>
              <p:ext uri="{D42A27DB-BD31-4B8C-83A1-F6EECF244321}">
                <p14:modId xmlns:p14="http://schemas.microsoft.com/office/powerpoint/2010/main" val="2700894254"/>
              </p:ext>
            </p:extLst>
          </p:nvPr>
        </p:nvGraphicFramePr>
        <p:xfrm>
          <a:off x="571500" y="3048000"/>
          <a:ext cx="3962400" cy="2743199"/>
        </p:xfrm>
        <a:graphic>
          <a:graphicData uri="http://schemas.openxmlformats.org/drawingml/2006/table">
            <a:tbl>
              <a:tblPr firstRow="1" bandRow="1">
                <a:tableStyleId>{D7AC3CCA-C797-4891-BE02-D94E43425B78}</a:tableStyleId>
              </a:tblPr>
              <a:tblGrid>
                <a:gridCol w="3962400">
                  <a:extLst>
                    <a:ext uri="{9D8B030D-6E8A-4147-A177-3AD203B41FA5}">
                      <a16:colId xmlns:a16="http://schemas.microsoft.com/office/drawing/2014/main" val="100008845"/>
                    </a:ext>
                  </a:extLst>
                </a:gridCol>
              </a:tblGrid>
              <a:tr h="671301">
                <a:tc>
                  <a:txBody>
                    <a:bodyPr/>
                    <a:lstStyle/>
                    <a:p>
                      <a:pPr algn="ctr"/>
                      <a:r>
                        <a:rPr lang="en-US" sz="2200">
                          <a:solidFill>
                            <a:srgbClr val="339966"/>
                          </a:solidFill>
                        </a:rPr>
                        <a:t>Referenzielle</a:t>
                      </a:r>
                      <a:r>
                        <a:rPr lang="en-US" sz="2200" baseline="0">
                          <a:solidFill>
                            <a:srgbClr val="339966"/>
                          </a:solidFill>
                        </a:rPr>
                        <a:t> DPs</a:t>
                      </a:r>
                      <a:endParaRPr lang="en-US" sz="2200">
                        <a:solidFill>
                          <a:srgbClr val="339966"/>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8506395"/>
                  </a:ext>
                </a:extLst>
              </a:tr>
              <a:tr h="628269">
                <a:tc>
                  <a:txBody>
                    <a:bodyPr/>
                    <a:lstStyle/>
                    <a:p>
                      <a:r>
                        <a:rPr lang="en-US" sz="2000" b="1" dirty="0"/>
                        <a:t>A. Namen</a:t>
                      </a:r>
                    </a:p>
                  </a:txBody>
                  <a:tcPr marL="2743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62714193"/>
                  </a:ext>
                </a:extLst>
              </a:tr>
              <a:tr h="815360">
                <a:tc>
                  <a:txBody>
                    <a:bodyPr/>
                    <a:lstStyle/>
                    <a:p>
                      <a:r>
                        <a:rPr lang="en-US" sz="2000"/>
                        <a:t>B.</a:t>
                      </a:r>
                      <a:r>
                        <a:rPr lang="en-US" sz="2000" baseline="0"/>
                        <a:t> </a:t>
                      </a:r>
                      <a:r>
                        <a:rPr lang="en-US" sz="2000"/>
                        <a:t>Definite Beschreibungen </a:t>
                      </a:r>
                      <a:r>
                        <a:rPr lang="en-US" sz="2000" u="sng"/>
                        <a:t>mit</a:t>
                      </a:r>
                      <a:br>
                        <a:rPr lang="en-US" sz="2000"/>
                      </a:br>
                      <a:r>
                        <a:rPr lang="en-US" sz="2000"/>
                        <a:t>     Referenten</a:t>
                      </a:r>
                    </a:p>
                  </a:txBody>
                  <a:tcPr marL="2743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36362269"/>
                  </a:ext>
                </a:extLst>
              </a:tr>
              <a:tr h="6282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C.</a:t>
                      </a:r>
                      <a:r>
                        <a:rPr lang="en-US" sz="2000" baseline="0" dirty="0"/>
                        <a:t> </a:t>
                      </a:r>
                      <a:r>
                        <a:rPr lang="en-US" sz="2000" dirty="0" err="1"/>
                        <a:t>Referenzielle</a:t>
                      </a:r>
                      <a:r>
                        <a:rPr lang="en-US" sz="2000" baseline="0" dirty="0"/>
                        <a:t> </a:t>
                      </a:r>
                      <a:r>
                        <a:rPr lang="en-US" sz="2000" dirty="0" err="1"/>
                        <a:t>Pronomen</a:t>
                      </a:r>
                      <a:endParaRPr lang="en-US" sz="2000" dirty="0"/>
                    </a:p>
                  </a:txBody>
                  <a:tcPr marL="2743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33988968"/>
                  </a:ext>
                </a:extLst>
              </a:tr>
            </a:tbl>
          </a:graphicData>
        </a:graphic>
      </p:graphicFrame>
      <p:sp>
        <p:nvSpPr>
          <p:cNvPr id="13" name="Rectangle 12"/>
          <p:cNvSpPr/>
          <p:nvPr/>
        </p:nvSpPr>
        <p:spPr>
          <a:xfrm>
            <a:off x="64008" y="3810000"/>
            <a:ext cx="545592" cy="492443"/>
          </a:xfrm>
          <a:prstGeom prst="rect">
            <a:avLst/>
          </a:prstGeom>
        </p:spPr>
        <p:txBody>
          <a:bodyPr wrap="square">
            <a:spAutoFit/>
          </a:bodyPr>
          <a:lstStyle/>
          <a:p>
            <a:r>
              <a:rPr lang="en-US" sz="2600" dirty="0">
                <a:sym typeface="WP IconicSymbolsA" panose="05010101010101010101" pitchFamily="2" charset="2"/>
              </a:rPr>
              <a:t></a:t>
            </a:r>
            <a:endParaRPr lang="de-AT" sz="2600" dirty="0"/>
          </a:p>
        </p:txBody>
      </p:sp>
    </p:spTree>
    <p:extLst>
      <p:ext uri="{BB962C8B-B14F-4D97-AF65-F5344CB8AC3E}">
        <p14:creationId xmlns:p14="http://schemas.microsoft.com/office/powerpoint/2010/main" val="23382771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par>
                          <p:cTn id="11" fill="hold">
                            <p:stCondLst>
                              <p:cond delay="0"/>
                            </p:stCondLst>
                            <p:childTnLst>
                              <p:par>
                                <p:cTn id="12" presetID="14" presetClass="entr" presetSubtype="10"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randombar(horizontal)">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par>
                          <p:cTn id="19" fill="hold">
                            <p:stCondLst>
                              <p:cond delay="0"/>
                            </p:stCondLst>
                            <p:childTnLst>
                              <p:par>
                                <p:cTn id="20" presetID="14" presetClass="entr" presetSubtype="10"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randombar(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ppt_x"/>
                                          </p:val>
                                        </p:tav>
                                        <p:tav tm="100000">
                                          <p:val>
                                            <p:strVal val="#ppt_x"/>
                                          </p:val>
                                        </p:tav>
                                      </p:tavLst>
                                    </p:anim>
                                    <p:anim calcmode="lin" valueType="num">
                                      <p:cBhvr additive="base">
                                        <p:cTn id="3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Referenzielle DPs: Namen</a:t>
            </a:r>
            <a:endParaRPr lang="de-DE" noProof="0" dirty="0"/>
          </a:p>
        </p:txBody>
      </p:sp>
      <p:sp>
        <p:nvSpPr>
          <p:cNvPr id="3" name="Content Placeholder 2"/>
          <p:cNvSpPr>
            <a:spLocks noGrp="1"/>
          </p:cNvSpPr>
          <p:nvPr>
            <p:ph idx="1"/>
          </p:nvPr>
        </p:nvSpPr>
        <p:spPr>
          <a:xfrm>
            <a:off x="457200" y="1131234"/>
            <a:ext cx="8382000" cy="5269566"/>
          </a:xfrm>
        </p:spPr>
        <p:txBody>
          <a:bodyPr>
            <a:noAutofit/>
          </a:bodyPr>
          <a:lstStyle/>
          <a:p>
            <a:pPr lvl="0" defTabSz="942975">
              <a:spcBef>
                <a:spcPts val="2000"/>
              </a:spcBef>
              <a:tabLst>
                <a:tab pos="457200" algn="l"/>
                <a:tab pos="747713" algn="l"/>
                <a:tab pos="860425" algn="l"/>
                <a:tab pos="1090613" algn="l"/>
                <a:tab pos="2976563" algn="l"/>
                <a:tab pos="3370263" algn="l"/>
                <a:tab pos="3890963" algn="l"/>
              </a:tabLst>
            </a:pPr>
            <a:r>
              <a:rPr lang="de-DE" sz="2400" b="1" noProof="0" dirty="0">
                <a:solidFill>
                  <a:prstClr val="black"/>
                </a:solidFill>
              </a:rPr>
              <a:t>A. Namen</a:t>
            </a:r>
            <a:r>
              <a:rPr lang="de-DE" sz="2400" b="1" i="1" noProof="0" dirty="0">
                <a:solidFill>
                  <a:prstClr val="black"/>
                </a:solidFill>
              </a:rPr>
              <a:t> </a:t>
            </a:r>
            <a:r>
              <a:rPr lang="de-DE" sz="2400" noProof="0" dirty="0">
                <a:solidFill>
                  <a:srgbClr val="00B050"/>
                </a:solidFill>
              </a:rPr>
              <a:t>referieren</a:t>
            </a:r>
            <a:r>
              <a:rPr lang="de-DE" sz="2400" noProof="0" dirty="0">
                <a:solidFill>
                  <a:prstClr val="black"/>
                </a:solidFill>
              </a:rPr>
              <a:t> auf die Trägerin/den Träger des Namens.</a:t>
            </a:r>
          </a:p>
          <a:p>
            <a:pPr lvl="0" defTabSz="942975">
              <a:spcBef>
                <a:spcPts val="2000"/>
              </a:spcBef>
              <a:tabLst>
                <a:tab pos="457200" algn="l"/>
                <a:tab pos="747713" algn="l"/>
                <a:tab pos="860425" algn="l"/>
                <a:tab pos="1090613" algn="l"/>
                <a:tab pos="2976563" algn="l"/>
                <a:tab pos="3370263" algn="l"/>
                <a:tab pos="3890963" algn="l"/>
              </a:tabLst>
            </a:pPr>
            <a:r>
              <a:rPr lang="de-DE" sz="2400" b="1" i="1" noProof="0" dirty="0">
                <a:solidFill>
                  <a:prstClr val="black"/>
                </a:solidFill>
              </a:rPr>
              <a:t>	</a:t>
            </a:r>
            <a:endParaRPr lang="de-DE" sz="2400" noProof="0" dirty="0">
              <a:solidFill>
                <a:prstClr val="black"/>
              </a:solidFill>
            </a:endParaRPr>
          </a:p>
          <a:p>
            <a:pPr lvl="0" defTabSz="942975">
              <a:spcBef>
                <a:spcPts val="0"/>
              </a:spcBef>
              <a:tabLst>
                <a:tab pos="457200" algn="l"/>
                <a:tab pos="747713" algn="l"/>
                <a:tab pos="860425" algn="l"/>
                <a:tab pos="1090613" algn="l"/>
                <a:tab pos="2976563" algn="l"/>
                <a:tab pos="3370263" algn="l"/>
                <a:tab pos="3890963" algn="l"/>
              </a:tabLst>
            </a:pPr>
            <a:r>
              <a:rPr lang="de-DE" sz="2400" noProof="0" dirty="0">
                <a:solidFill>
                  <a:prstClr val="black"/>
                </a:solidFill>
              </a:rPr>
              <a:t>(1)	a.		Ada Lovelace		=	</a:t>
            </a:r>
          </a:p>
          <a:p>
            <a:pPr lvl="0" defTabSz="942975">
              <a:spcBef>
                <a:spcPts val="0"/>
              </a:spcBef>
              <a:tabLst>
                <a:tab pos="457200" algn="l"/>
                <a:tab pos="747713" algn="l"/>
                <a:tab pos="860425" algn="l"/>
                <a:tab pos="1090613" algn="l"/>
                <a:tab pos="2976563" algn="l"/>
                <a:tab pos="3370263" algn="l"/>
                <a:tab pos="3890963" algn="l"/>
              </a:tabLst>
            </a:pPr>
            <a:endParaRPr lang="de-DE" sz="2400" noProof="0" dirty="0">
              <a:solidFill>
                <a:prstClr val="black"/>
              </a:solidFill>
            </a:endParaRPr>
          </a:p>
          <a:p>
            <a:pPr lvl="0" defTabSz="942975">
              <a:spcBef>
                <a:spcPts val="0"/>
              </a:spcBef>
              <a:tabLst>
                <a:tab pos="457200" algn="l"/>
                <a:tab pos="747713" algn="l"/>
                <a:tab pos="860425" algn="l"/>
                <a:tab pos="1090613" algn="l"/>
                <a:tab pos="2976563" algn="l"/>
                <a:tab pos="3370263" algn="l"/>
                <a:tab pos="3890963" algn="l"/>
              </a:tabLst>
            </a:pPr>
            <a:endParaRPr lang="de-DE" sz="2400" noProof="0" dirty="0">
              <a:solidFill>
                <a:prstClr val="black"/>
              </a:solidFill>
            </a:endParaRPr>
          </a:p>
          <a:p>
            <a:pPr lvl="0" defTabSz="942975">
              <a:spcBef>
                <a:spcPts val="0"/>
              </a:spcBef>
              <a:tabLst>
                <a:tab pos="457200" algn="l"/>
                <a:tab pos="747713" algn="l"/>
                <a:tab pos="860425" algn="l"/>
                <a:tab pos="1090613" algn="l"/>
                <a:tab pos="2976563" algn="l"/>
                <a:tab pos="3370263" algn="l"/>
                <a:tab pos="3890963" algn="l"/>
              </a:tabLst>
            </a:pPr>
            <a:endParaRPr lang="de-DE" sz="2400" noProof="0" dirty="0">
              <a:solidFill>
                <a:prstClr val="black"/>
              </a:solidFill>
            </a:endParaRPr>
          </a:p>
          <a:p>
            <a:pPr lvl="0" defTabSz="942975">
              <a:spcBef>
                <a:spcPts val="0"/>
              </a:spcBef>
              <a:tabLst>
                <a:tab pos="457200" algn="l"/>
                <a:tab pos="747713" algn="l"/>
                <a:tab pos="860425" algn="l"/>
                <a:tab pos="1090613" algn="l"/>
                <a:tab pos="2976563" algn="l"/>
                <a:tab pos="3370263" algn="l"/>
                <a:tab pos="3890963" algn="l"/>
              </a:tabLst>
            </a:pPr>
            <a:r>
              <a:rPr lang="de-DE" sz="2400" noProof="0" dirty="0">
                <a:solidFill>
                  <a:prstClr val="black"/>
                </a:solidFill>
              </a:rPr>
              <a:t>	b.		Ludwig XIV  		=	König von Frankreich 1643 - 1715</a:t>
            </a:r>
          </a:p>
          <a:p>
            <a:pPr lvl="0" defTabSz="942975">
              <a:spcBef>
                <a:spcPts val="1200"/>
              </a:spcBef>
              <a:tabLst>
                <a:tab pos="457200" algn="l"/>
                <a:tab pos="747713" algn="l"/>
                <a:tab pos="860425" algn="l"/>
                <a:tab pos="1090613" algn="l"/>
                <a:tab pos="2976563" algn="l"/>
                <a:tab pos="3370263" algn="l"/>
                <a:tab pos="3890963" algn="l"/>
              </a:tabLst>
            </a:pPr>
            <a:r>
              <a:rPr lang="de-DE" sz="2400" noProof="0" dirty="0">
                <a:solidFill>
                  <a:prstClr val="black"/>
                </a:solidFill>
              </a:rPr>
              <a:t>	c.		Antananarivo 		=	die Hauptstadt Madagaskars</a:t>
            </a:r>
          </a:p>
          <a:p>
            <a:pPr lvl="0" defTabSz="942975">
              <a:spcBef>
                <a:spcPts val="1200"/>
              </a:spcBef>
              <a:tabLst>
                <a:tab pos="457200" algn="l"/>
                <a:tab pos="747713" algn="l"/>
                <a:tab pos="860425" algn="l"/>
                <a:tab pos="1090613" algn="l"/>
                <a:tab pos="2976563" algn="l"/>
                <a:tab pos="3370263" algn="l"/>
                <a:tab pos="3890963" algn="l"/>
              </a:tabLst>
            </a:pPr>
            <a:r>
              <a:rPr lang="de-DE" sz="2400" noProof="0" dirty="0">
                <a:solidFill>
                  <a:prstClr val="black"/>
                </a:solidFill>
              </a:rPr>
              <a:t>	d.	 	die Niederlande 	=	Land im nördlichen Westeuropa</a:t>
            </a:r>
          </a:p>
          <a:p>
            <a:pPr lvl="0" defTabSz="942975">
              <a:spcBef>
                <a:spcPts val="1200"/>
              </a:spcBef>
              <a:tabLst>
                <a:tab pos="457200" algn="l"/>
                <a:tab pos="747713" algn="l"/>
                <a:tab pos="860425" algn="l"/>
                <a:tab pos="1090613" algn="l"/>
                <a:tab pos="2976563" algn="l"/>
                <a:tab pos="3370263" algn="l"/>
                <a:tab pos="3890963" algn="l"/>
              </a:tabLst>
            </a:pPr>
            <a:r>
              <a:rPr lang="de-DE" sz="2400" noProof="0" dirty="0">
                <a:solidFill>
                  <a:prstClr val="black"/>
                </a:solidFill>
              </a:rPr>
              <a:t>	e.	 	die Zahl Pi 		=	3,1415982....</a:t>
            </a:r>
          </a:p>
          <a:p>
            <a:pPr lvl="0" defTabSz="942975">
              <a:spcBef>
                <a:spcPts val="1200"/>
              </a:spcBef>
              <a:tabLst>
                <a:tab pos="457200" algn="l"/>
                <a:tab pos="747713" algn="l"/>
                <a:tab pos="860425" algn="l"/>
                <a:tab pos="1090613" algn="l"/>
                <a:tab pos="2976563" algn="l"/>
                <a:tab pos="3370263" algn="l"/>
                <a:tab pos="3890963" algn="l"/>
              </a:tabLst>
            </a:pPr>
            <a:r>
              <a:rPr lang="de-DE" sz="2400" noProof="0" dirty="0">
                <a:solidFill>
                  <a:prstClr val="black"/>
                </a:solidFill>
              </a:rPr>
              <a:t>	f.	 	der 2. Weltkrieg 	=	militärischer Konflikt, 1939 – 1945</a:t>
            </a:r>
          </a:p>
          <a:p>
            <a:pPr defTabSz="942975">
              <a:tabLst>
                <a:tab pos="457200" algn="l"/>
                <a:tab pos="747713" algn="l"/>
                <a:tab pos="860425" algn="l"/>
                <a:tab pos="1090613" algn="l"/>
                <a:tab pos="2976563" algn="l"/>
                <a:tab pos="3370263" algn="l"/>
                <a:tab pos="3890963" algn="l"/>
              </a:tabLst>
            </a:pPr>
            <a:endParaRPr lang="de-DE" sz="2400" noProof="0" dirty="0"/>
          </a:p>
        </p:txBody>
      </p:sp>
      <p:pic>
        <p:nvPicPr>
          <p:cNvPr id="9" name="Picture 8" descr="The Digital Teacher: Ada Lovelace Day in Education: Girls ..."/>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33396" y="1851358"/>
            <a:ext cx="2248404" cy="1349042"/>
          </a:xfrm>
          <a:prstGeom prst="rect">
            <a:avLst/>
          </a:prstGeom>
        </p:spPr>
      </p:pic>
      <p:sp>
        <p:nvSpPr>
          <p:cNvPr id="7" name="Footer Placeholder 6"/>
          <p:cNvSpPr>
            <a:spLocks noGrp="1"/>
          </p:cNvSpPr>
          <p:nvPr>
            <p:ph type="ftr" sz="quarter" idx="11"/>
          </p:nvPr>
        </p:nvSpPr>
        <p:spPr/>
        <p:txBody>
          <a:bodyPr/>
          <a:lstStyle/>
          <a:p>
            <a:r>
              <a:rPr lang="de-DE"/>
              <a:t>DGY 15 Semantik</a:t>
            </a:r>
          </a:p>
        </p:txBody>
      </p:sp>
      <p:sp>
        <p:nvSpPr>
          <p:cNvPr id="8" name="Slide Number Placeholder 7"/>
          <p:cNvSpPr>
            <a:spLocks noGrp="1"/>
          </p:cNvSpPr>
          <p:nvPr>
            <p:ph type="sldNum" sz="quarter" idx="12"/>
          </p:nvPr>
        </p:nvSpPr>
        <p:spPr/>
        <p:txBody>
          <a:bodyPr/>
          <a:lstStyle/>
          <a:p>
            <a:fld id="{DAED5F90-EF1B-49B5-BE47-AEA5AB1301ED}" type="slidenum">
              <a:rPr lang="de-DE" smtClean="0"/>
              <a:pPr/>
              <a:t>9</a:t>
            </a:fld>
            <a:endParaRPr lang="de-DE"/>
          </a:p>
        </p:txBody>
      </p:sp>
    </p:spTree>
    <p:extLst>
      <p:ext uri="{BB962C8B-B14F-4D97-AF65-F5344CB8AC3E}">
        <p14:creationId xmlns:p14="http://schemas.microsoft.com/office/powerpoint/2010/main" val="25770932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par>
                          <p:cTn id="15" fill="hold">
                            <p:stCondLst>
                              <p:cond delay="0"/>
                            </p:stCondLst>
                            <p:childTnLst>
                              <p:par>
                                <p:cTn id="16" presetID="14" presetClass="entr" presetSubtype="10"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randombar(horizontal)">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noProof="0" dirty="0"/>
              <a:t>Bedeutung von Determinatorphrasen</a:t>
            </a:r>
          </a:p>
        </p:txBody>
      </p:sp>
      <p:sp>
        <p:nvSpPr>
          <p:cNvPr id="3" name="Content Placeholder 2"/>
          <p:cNvSpPr>
            <a:spLocks noGrp="1"/>
          </p:cNvSpPr>
          <p:nvPr>
            <p:ph idx="1"/>
          </p:nvPr>
        </p:nvSpPr>
        <p:spPr>
          <a:xfrm>
            <a:off x="457200" y="1102659"/>
            <a:ext cx="8382000" cy="5298141"/>
          </a:xfrm>
        </p:spPr>
        <p:txBody>
          <a:bodyPr/>
          <a:lstStyle/>
          <a:p>
            <a:pPr defTabSz="942975">
              <a:tabLst>
                <a:tab pos="457200" algn="l"/>
                <a:tab pos="747713" algn="l"/>
                <a:tab pos="860425" algn="l"/>
                <a:tab pos="1090613" algn="l"/>
                <a:tab pos="2976563" algn="l"/>
                <a:tab pos="3370263" algn="l"/>
                <a:tab pos="3890963" algn="l"/>
              </a:tabLst>
            </a:pPr>
            <a:r>
              <a:rPr lang="de-DE" sz="2400" noProof="0" dirty="0"/>
              <a:t>Determinatorphrasen (DPs) fallen </a:t>
            </a:r>
            <a:r>
              <a:rPr lang="de-DE" dirty="0"/>
              <a:t>semantisch</a:t>
            </a:r>
            <a:r>
              <a:rPr lang="de-DE" sz="2400" noProof="0" dirty="0"/>
              <a:t> in zwei Klassen:</a:t>
            </a:r>
          </a:p>
          <a:p>
            <a:pPr marL="1085850" lvl="1" indent="-342900" defTabSz="942975">
              <a:spcBef>
                <a:spcPts val="1200"/>
              </a:spcBef>
              <a:buFont typeface="Wingdings" panose="05000000000000000000" pitchFamily="2" charset="2"/>
              <a:buChar char="§"/>
              <a:tabLst>
                <a:tab pos="457200" algn="l"/>
                <a:tab pos="747713" algn="l"/>
                <a:tab pos="860425" algn="l"/>
                <a:tab pos="1090613" algn="l"/>
                <a:tab pos="2976563" algn="l"/>
                <a:tab pos="3370263" algn="l"/>
                <a:tab pos="3890963" algn="l"/>
              </a:tabLst>
            </a:pPr>
            <a:r>
              <a:rPr lang="de-DE" sz="2400" noProof="0" dirty="0"/>
              <a:t>	</a:t>
            </a:r>
            <a:r>
              <a:rPr lang="de-DE" sz="2400" noProof="0" dirty="0">
                <a:solidFill>
                  <a:srgbClr val="339966"/>
                </a:solidFill>
              </a:rPr>
              <a:t>referenzielle </a:t>
            </a:r>
            <a:r>
              <a:rPr lang="de-DE" sz="2400" dirty="0"/>
              <a:t>DPs</a:t>
            </a:r>
            <a:endParaRPr lang="de-DE" sz="2400" noProof="0" dirty="0"/>
          </a:p>
          <a:p>
            <a:pPr marL="1085850" lvl="1" indent="-342900" defTabSz="942975">
              <a:spcBef>
                <a:spcPts val="1200"/>
              </a:spcBef>
              <a:buFont typeface="Wingdings" panose="05000000000000000000" pitchFamily="2" charset="2"/>
              <a:buChar char="§"/>
              <a:tabLst>
                <a:tab pos="457200" algn="l"/>
                <a:tab pos="747713" algn="l"/>
                <a:tab pos="860425" algn="l"/>
                <a:tab pos="1090613" algn="l"/>
                <a:tab pos="2976563" algn="l"/>
                <a:tab pos="3370263" algn="l"/>
                <a:tab pos="3890963" algn="l"/>
              </a:tabLst>
            </a:pPr>
            <a:r>
              <a:rPr lang="de-DE" sz="2400" noProof="0" dirty="0"/>
              <a:t>	</a:t>
            </a:r>
            <a:r>
              <a:rPr lang="de-DE" sz="2400" noProof="0" dirty="0">
                <a:solidFill>
                  <a:srgbClr val="FF0000"/>
                </a:solidFill>
              </a:rPr>
              <a:t>nicht referenzielle </a:t>
            </a:r>
            <a:r>
              <a:rPr lang="de-DE" sz="2400" noProof="0" dirty="0"/>
              <a:t>DPs</a:t>
            </a:r>
          </a:p>
          <a:p>
            <a:pPr defTabSz="942975">
              <a:tabLst>
                <a:tab pos="457200" algn="l"/>
                <a:tab pos="747713" algn="l"/>
                <a:tab pos="860425" algn="l"/>
                <a:tab pos="1090613" algn="l"/>
                <a:tab pos="2976563" algn="l"/>
                <a:tab pos="3370263" algn="l"/>
                <a:tab pos="3890963" algn="l"/>
              </a:tabLst>
            </a:pPr>
            <a:endParaRPr lang="de-DE" noProof="0" dirty="0"/>
          </a:p>
          <a:p>
            <a:pPr lvl="0" defTabSz="942975">
              <a:spcBef>
                <a:spcPts val="1200"/>
              </a:spcBef>
              <a:tabLst>
                <a:tab pos="457200" algn="l"/>
                <a:tab pos="747713" algn="l"/>
                <a:tab pos="860425" algn="l"/>
                <a:tab pos="1090613" algn="l"/>
                <a:tab pos="2976563" algn="l"/>
                <a:tab pos="3370263" algn="l"/>
                <a:tab pos="3890963" algn="l"/>
              </a:tabLst>
            </a:pPr>
            <a:endParaRPr lang="de-DE" sz="2000" b="1" i="1" noProof="0" dirty="0">
              <a:solidFill>
                <a:prstClr val="black"/>
              </a:solidFill>
            </a:endParaRPr>
          </a:p>
          <a:p>
            <a:pPr lvl="0" defTabSz="942975">
              <a:spcBef>
                <a:spcPts val="1200"/>
              </a:spcBef>
              <a:tabLst>
                <a:tab pos="457200" algn="l"/>
                <a:tab pos="747713" algn="l"/>
                <a:tab pos="860425" algn="l"/>
                <a:tab pos="1090613" algn="l"/>
                <a:tab pos="2976563" algn="l"/>
                <a:tab pos="3370263" algn="l"/>
                <a:tab pos="3890963" algn="l"/>
              </a:tabLst>
            </a:pPr>
            <a:endParaRPr lang="de-DE" sz="2000" b="1" i="1" noProof="0" dirty="0">
              <a:solidFill>
                <a:prstClr val="black"/>
              </a:solidFill>
            </a:endParaRPr>
          </a:p>
          <a:p>
            <a:pPr lvl="0" defTabSz="942975">
              <a:spcBef>
                <a:spcPts val="1200"/>
              </a:spcBef>
              <a:tabLst>
                <a:tab pos="457200" algn="l"/>
                <a:tab pos="747713" algn="l"/>
                <a:tab pos="860425" algn="l"/>
                <a:tab pos="1090613" algn="l"/>
                <a:tab pos="2976563" algn="l"/>
                <a:tab pos="3370263" algn="l"/>
                <a:tab pos="3890963" algn="l"/>
              </a:tabLst>
            </a:pPr>
            <a:endParaRPr lang="de-DE" sz="2000" b="1" i="1" noProof="0" dirty="0">
              <a:solidFill>
                <a:prstClr val="black"/>
              </a:solidFill>
            </a:endParaRPr>
          </a:p>
        </p:txBody>
      </p:sp>
      <p:graphicFrame>
        <p:nvGraphicFramePr>
          <p:cNvPr id="6" name="Table 5" hidden="1"/>
          <p:cNvGraphicFramePr>
            <a:graphicFrameLocks noGrp="1"/>
          </p:cNvGraphicFramePr>
          <p:nvPr>
            <p:extLst>
              <p:ext uri="{D42A27DB-BD31-4B8C-83A1-F6EECF244321}">
                <p14:modId xmlns:p14="http://schemas.microsoft.com/office/powerpoint/2010/main" val="2166314390"/>
              </p:ext>
            </p:extLst>
          </p:nvPr>
        </p:nvGraphicFramePr>
        <p:xfrm>
          <a:off x="571500" y="3048000"/>
          <a:ext cx="8153400" cy="2743200"/>
        </p:xfrm>
        <a:graphic>
          <a:graphicData uri="http://schemas.openxmlformats.org/drawingml/2006/table">
            <a:tbl>
              <a:tblPr firstRow="1" bandRow="1">
                <a:tableStyleId>{D7AC3CCA-C797-4891-BE02-D94E43425B78}</a:tableStyleId>
              </a:tblPr>
              <a:tblGrid>
                <a:gridCol w="3962400">
                  <a:extLst>
                    <a:ext uri="{9D8B030D-6E8A-4147-A177-3AD203B41FA5}">
                      <a16:colId xmlns:a16="http://schemas.microsoft.com/office/drawing/2014/main" val="100008845"/>
                    </a:ext>
                  </a:extLst>
                </a:gridCol>
                <a:gridCol w="4191000">
                  <a:extLst>
                    <a:ext uri="{9D8B030D-6E8A-4147-A177-3AD203B41FA5}">
                      <a16:colId xmlns:a16="http://schemas.microsoft.com/office/drawing/2014/main" val="1819374088"/>
                    </a:ext>
                  </a:extLst>
                </a:gridCol>
              </a:tblGrid>
              <a:tr h="671302">
                <a:tc>
                  <a:txBody>
                    <a:bodyPr/>
                    <a:lstStyle/>
                    <a:p>
                      <a:pPr algn="ctr"/>
                      <a:r>
                        <a:rPr lang="en-US" sz="2200">
                          <a:solidFill>
                            <a:srgbClr val="339966"/>
                          </a:solidFill>
                        </a:rPr>
                        <a:t>Referenzielle</a:t>
                      </a:r>
                      <a:r>
                        <a:rPr lang="en-US" sz="2200" baseline="0">
                          <a:solidFill>
                            <a:srgbClr val="339966"/>
                          </a:solidFill>
                        </a:rPr>
                        <a:t> DPs</a:t>
                      </a:r>
                      <a:endParaRPr lang="en-US" sz="2200">
                        <a:solidFill>
                          <a:srgbClr val="339966"/>
                        </a:solidFill>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200">
                          <a:solidFill>
                            <a:srgbClr val="FF0000"/>
                          </a:solidFill>
                        </a:rPr>
                        <a:t>Nicht referenzielle DPs</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8506395"/>
                  </a:ext>
                </a:extLst>
              </a:tr>
              <a:tr h="628269">
                <a:tc>
                  <a:txBody>
                    <a:bodyPr/>
                    <a:lstStyle/>
                    <a:p>
                      <a:r>
                        <a:rPr lang="en-US" sz="2000"/>
                        <a:t>A. Namen</a:t>
                      </a:r>
                    </a:p>
                  </a:txBody>
                  <a:tcPr marL="27432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000"/>
                        <a:t>D.</a:t>
                      </a:r>
                      <a:r>
                        <a:rPr lang="en-US" sz="2000" baseline="0"/>
                        <a:t> </a:t>
                      </a:r>
                      <a:r>
                        <a:rPr lang="en-US" sz="2000"/>
                        <a:t>Quantorenphrasen</a:t>
                      </a:r>
                    </a:p>
                  </a:txBody>
                  <a:tcPr marL="2743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62714193"/>
                  </a:ext>
                </a:extLst>
              </a:tr>
              <a:tr h="815360">
                <a:tc>
                  <a:txBody>
                    <a:bodyPr/>
                    <a:lstStyle/>
                    <a:p>
                      <a:r>
                        <a:rPr lang="en-US" sz="2000"/>
                        <a:t>B.</a:t>
                      </a:r>
                      <a:r>
                        <a:rPr lang="en-US" sz="2000" baseline="0"/>
                        <a:t> </a:t>
                      </a:r>
                      <a:r>
                        <a:rPr lang="en-US" sz="2000"/>
                        <a:t>Definite Beschreibungen </a:t>
                      </a:r>
                      <a:r>
                        <a:rPr lang="en-US" sz="2000" u="sng"/>
                        <a:t>msit</a:t>
                      </a:r>
                      <a:br>
                        <a:rPr lang="en-US" sz="2000"/>
                      </a:br>
                      <a:r>
                        <a:rPr lang="en-US" sz="2000"/>
                        <a:t>     Referenten</a:t>
                      </a:r>
                    </a:p>
                  </a:txBody>
                  <a:tcPr marL="27432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000"/>
                        <a:t>E. Definite Beschreibungen </a:t>
                      </a:r>
                      <a:r>
                        <a:rPr lang="en-US" sz="2000" u="sng"/>
                        <a:t>ohne</a:t>
                      </a:r>
                      <a:r>
                        <a:rPr lang="en-US" sz="2000"/>
                        <a:t> </a:t>
                      </a:r>
                      <a:br>
                        <a:rPr lang="en-US" sz="2000"/>
                      </a:br>
                      <a:r>
                        <a:rPr lang="en-US" sz="2000"/>
                        <a:t>    Referenten</a:t>
                      </a:r>
                    </a:p>
                  </a:txBody>
                  <a:tcPr marL="2743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36362269"/>
                  </a:ext>
                </a:extLst>
              </a:tr>
              <a:tr h="6282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a:t>C.</a:t>
                      </a:r>
                      <a:r>
                        <a:rPr lang="en-US" sz="2000" baseline="0"/>
                        <a:t> </a:t>
                      </a:r>
                      <a:r>
                        <a:rPr lang="en-US" sz="2000"/>
                        <a:t>Referenzielle</a:t>
                      </a:r>
                      <a:r>
                        <a:rPr lang="en-US" sz="2000" baseline="0"/>
                        <a:t> </a:t>
                      </a:r>
                      <a:r>
                        <a:rPr lang="en-US" sz="2000"/>
                        <a:t>Pronomen</a:t>
                      </a:r>
                    </a:p>
                  </a:txBody>
                  <a:tcPr marL="27432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000"/>
                        <a:t>F. Nicht referenzielle Pronomen</a:t>
                      </a:r>
                    </a:p>
                  </a:txBody>
                  <a:tcPr marL="2743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33988968"/>
                  </a:ext>
                </a:extLst>
              </a:tr>
            </a:tbl>
          </a:graphicData>
        </a:graphic>
      </p:graphicFrame>
      <p:sp>
        <p:nvSpPr>
          <p:cNvPr id="7" name="Footer Placeholder 6"/>
          <p:cNvSpPr>
            <a:spLocks noGrp="1"/>
          </p:cNvSpPr>
          <p:nvPr>
            <p:ph type="ftr" sz="quarter" idx="11"/>
          </p:nvPr>
        </p:nvSpPr>
        <p:spPr/>
        <p:txBody>
          <a:bodyPr/>
          <a:lstStyle/>
          <a:p>
            <a:r>
              <a:rPr lang="de-DE"/>
              <a:t>DGY 15 Semantik</a:t>
            </a:r>
          </a:p>
        </p:txBody>
      </p:sp>
      <p:sp>
        <p:nvSpPr>
          <p:cNvPr id="8" name="Slide Number Placeholder 7"/>
          <p:cNvSpPr>
            <a:spLocks noGrp="1"/>
          </p:cNvSpPr>
          <p:nvPr>
            <p:ph type="sldNum" sz="quarter" idx="12"/>
          </p:nvPr>
        </p:nvSpPr>
        <p:spPr/>
        <p:txBody>
          <a:bodyPr/>
          <a:lstStyle/>
          <a:p>
            <a:fld id="{DAED5F90-EF1B-49B5-BE47-AEA5AB1301ED}" type="slidenum">
              <a:rPr lang="de-DE" smtClean="0"/>
              <a:pPr/>
              <a:t>10</a:t>
            </a:fld>
            <a:endParaRPr lang="de-DE"/>
          </a:p>
        </p:txBody>
      </p:sp>
      <p:sp>
        <p:nvSpPr>
          <p:cNvPr id="9" name="Rectangle 8"/>
          <p:cNvSpPr/>
          <p:nvPr/>
        </p:nvSpPr>
        <p:spPr>
          <a:xfrm>
            <a:off x="521208" y="1600200"/>
            <a:ext cx="545592" cy="492443"/>
          </a:xfrm>
          <a:prstGeom prst="rect">
            <a:avLst/>
          </a:prstGeom>
        </p:spPr>
        <p:txBody>
          <a:bodyPr wrap="square">
            <a:spAutoFit/>
          </a:bodyPr>
          <a:lstStyle/>
          <a:p>
            <a:r>
              <a:rPr lang="en-US" sz="2600" dirty="0">
                <a:sym typeface="WP IconicSymbolsA" panose="05010101010101010101" pitchFamily="2" charset="2"/>
              </a:rPr>
              <a:t></a:t>
            </a:r>
            <a:endParaRPr lang="de-AT" sz="2600" dirty="0"/>
          </a:p>
        </p:txBody>
      </p:sp>
      <p:graphicFrame>
        <p:nvGraphicFramePr>
          <p:cNvPr id="12" name="Table 11"/>
          <p:cNvGraphicFramePr>
            <a:graphicFrameLocks noGrp="1"/>
          </p:cNvGraphicFramePr>
          <p:nvPr>
            <p:extLst>
              <p:ext uri="{D42A27DB-BD31-4B8C-83A1-F6EECF244321}">
                <p14:modId xmlns:p14="http://schemas.microsoft.com/office/powerpoint/2010/main" val="2040414480"/>
              </p:ext>
            </p:extLst>
          </p:nvPr>
        </p:nvGraphicFramePr>
        <p:xfrm>
          <a:off x="571500" y="3048000"/>
          <a:ext cx="3962400" cy="2743199"/>
        </p:xfrm>
        <a:graphic>
          <a:graphicData uri="http://schemas.openxmlformats.org/drawingml/2006/table">
            <a:tbl>
              <a:tblPr firstRow="1" bandRow="1">
                <a:tableStyleId>{D7AC3CCA-C797-4891-BE02-D94E43425B78}</a:tableStyleId>
              </a:tblPr>
              <a:tblGrid>
                <a:gridCol w="3962400">
                  <a:extLst>
                    <a:ext uri="{9D8B030D-6E8A-4147-A177-3AD203B41FA5}">
                      <a16:colId xmlns:a16="http://schemas.microsoft.com/office/drawing/2014/main" val="100008845"/>
                    </a:ext>
                  </a:extLst>
                </a:gridCol>
              </a:tblGrid>
              <a:tr h="671301">
                <a:tc>
                  <a:txBody>
                    <a:bodyPr/>
                    <a:lstStyle/>
                    <a:p>
                      <a:pPr algn="ctr"/>
                      <a:r>
                        <a:rPr lang="en-US" sz="2200">
                          <a:solidFill>
                            <a:srgbClr val="339966"/>
                          </a:solidFill>
                        </a:rPr>
                        <a:t>Referenzielle</a:t>
                      </a:r>
                      <a:r>
                        <a:rPr lang="en-US" sz="2200" baseline="0">
                          <a:solidFill>
                            <a:srgbClr val="339966"/>
                          </a:solidFill>
                        </a:rPr>
                        <a:t> DPs</a:t>
                      </a:r>
                      <a:endParaRPr lang="en-US" sz="2200">
                        <a:solidFill>
                          <a:srgbClr val="339966"/>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8506395"/>
                  </a:ext>
                </a:extLst>
              </a:tr>
              <a:tr h="628269">
                <a:tc>
                  <a:txBody>
                    <a:bodyPr/>
                    <a:lstStyle/>
                    <a:p>
                      <a:r>
                        <a:rPr lang="en-US" sz="2000" dirty="0"/>
                        <a:t>A. Namen</a:t>
                      </a:r>
                    </a:p>
                  </a:txBody>
                  <a:tcPr marL="2743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62714193"/>
                  </a:ext>
                </a:extLst>
              </a:tr>
              <a:tr h="815360">
                <a:tc>
                  <a:txBody>
                    <a:bodyPr/>
                    <a:lstStyle/>
                    <a:p>
                      <a:r>
                        <a:rPr lang="en-US" sz="2000" b="1" dirty="0"/>
                        <a:t>B.</a:t>
                      </a:r>
                      <a:r>
                        <a:rPr lang="en-US" sz="2000" b="1" baseline="0" dirty="0"/>
                        <a:t> </a:t>
                      </a:r>
                      <a:r>
                        <a:rPr lang="en-US" sz="2000" b="1" dirty="0"/>
                        <a:t>Definite </a:t>
                      </a:r>
                      <a:r>
                        <a:rPr lang="en-US" sz="2000" b="1" dirty="0" err="1"/>
                        <a:t>Beschreibungen</a:t>
                      </a:r>
                      <a:r>
                        <a:rPr lang="en-US" sz="2000" b="1" dirty="0"/>
                        <a:t> </a:t>
                      </a:r>
                      <a:r>
                        <a:rPr lang="en-US" sz="2000" b="1" u="sng" dirty="0" err="1"/>
                        <a:t>mit</a:t>
                      </a:r>
                      <a:br>
                        <a:rPr lang="en-US" sz="2000" b="1" dirty="0"/>
                      </a:br>
                      <a:r>
                        <a:rPr lang="en-US" sz="2000" b="1" dirty="0"/>
                        <a:t>     </a:t>
                      </a:r>
                      <a:r>
                        <a:rPr lang="en-US" sz="2000" b="1" dirty="0" err="1"/>
                        <a:t>Referenten</a:t>
                      </a:r>
                      <a:endParaRPr lang="en-US" sz="2000" b="1" dirty="0"/>
                    </a:p>
                  </a:txBody>
                  <a:tcPr marL="2743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36362269"/>
                  </a:ext>
                </a:extLst>
              </a:tr>
              <a:tr h="6282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C.</a:t>
                      </a:r>
                      <a:r>
                        <a:rPr lang="en-US" sz="2000" baseline="0" dirty="0"/>
                        <a:t> </a:t>
                      </a:r>
                      <a:r>
                        <a:rPr lang="en-US" sz="2000" dirty="0" err="1"/>
                        <a:t>Referenzielle</a:t>
                      </a:r>
                      <a:r>
                        <a:rPr lang="en-US" sz="2000" baseline="0" dirty="0"/>
                        <a:t> </a:t>
                      </a:r>
                      <a:r>
                        <a:rPr lang="en-US" sz="2000" dirty="0" err="1"/>
                        <a:t>Pronomen</a:t>
                      </a:r>
                      <a:endParaRPr lang="en-US" sz="2000" dirty="0"/>
                    </a:p>
                  </a:txBody>
                  <a:tcPr marL="2743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33988968"/>
                  </a:ext>
                </a:extLst>
              </a:tr>
            </a:tbl>
          </a:graphicData>
        </a:graphic>
      </p:graphicFrame>
      <p:sp>
        <p:nvSpPr>
          <p:cNvPr id="13" name="Rectangle 12"/>
          <p:cNvSpPr/>
          <p:nvPr/>
        </p:nvSpPr>
        <p:spPr>
          <a:xfrm>
            <a:off x="64008" y="4343400"/>
            <a:ext cx="545592" cy="492443"/>
          </a:xfrm>
          <a:prstGeom prst="rect">
            <a:avLst/>
          </a:prstGeom>
        </p:spPr>
        <p:txBody>
          <a:bodyPr wrap="square">
            <a:spAutoFit/>
          </a:bodyPr>
          <a:lstStyle/>
          <a:p>
            <a:r>
              <a:rPr lang="en-US" sz="2600" dirty="0">
                <a:sym typeface="WP IconicSymbolsA" panose="05010101010101010101" pitchFamily="2" charset="2"/>
              </a:rPr>
              <a:t></a:t>
            </a:r>
            <a:endParaRPr lang="de-AT" sz="2600" dirty="0"/>
          </a:p>
        </p:txBody>
      </p:sp>
    </p:spTree>
    <p:extLst>
      <p:ext uri="{BB962C8B-B14F-4D97-AF65-F5344CB8AC3E}">
        <p14:creationId xmlns:p14="http://schemas.microsoft.com/office/powerpoint/2010/main" val="13280445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par>
                          <p:cTn id="11" fill="hold">
                            <p:stCondLst>
                              <p:cond delay="0"/>
                            </p:stCondLst>
                            <p:childTnLst>
                              <p:par>
                                <p:cTn id="12" presetID="14" presetClass="entr" presetSubtype="10"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randombar(horizontal)">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par>
                          <p:cTn id="19" fill="hold">
                            <p:stCondLst>
                              <p:cond delay="0"/>
                            </p:stCondLst>
                            <p:childTnLst>
                              <p:par>
                                <p:cTn id="20" presetID="14" presetClass="entr" presetSubtype="10"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randombar(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ppt_x"/>
                                          </p:val>
                                        </p:tav>
                                        <p:tav tm="100000">
                                          <p:val>
                                            <p:strVal val="#ppt_x"/>
                                          </p:val>
                                        </p:tav>
                                      </p:tavLst>
                                    </p:anim>
                                    <p:anim calcmode="lin" valueType="num">
                                      <p:cBhvr additive="base">
                                        <p:cTn id="3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noProof="0"/>
              <a:t>Definite Beschreibungen</a:t>
            </a:r>
            <a:endParaRPr lang="de-DE" noProof="0" dirty="0"/>
          </a:p>
        </p:txBody>
      </p:sp>
      <p:sp>
        <p:nvSpPr>
          <p:cNvPr id="3" name="Content Placeholder 2"/>
          <p:cNvSpPr>
            <a:spLocks noGrp="1"/>
          </p:cNvSpPr>
          <p:nvPr>
            <p:ph idx="1"/>
          </p:nvPr>
        </p:nvSpPr>
        <p:spPr>
          <a:xfrm>
            <a:off x="457200" y="990600"/>
            <a:ext cx="8534400" cy="5410200"/>
          </a:xfrm>
        </p:spPr>
        <p:txBody>
          <a:bodyPr/>
          <a:lstStyle/>
          <a:p>
            <a:pPr>
              <a:tabLst>
                <a:tab pos="457200" algn="l"/>
                <a:tab pos="747713" algn="l"/>
                <a:tab pos="1317625" algn="l"/>
              </a:tabLst>
            </a:pPr>
            <a:r>
              <a:rPr lang="de-DE" sz="2400" b="1" noProof="0" dirty="0"/>
              <a:t>B. Definite Beschreibung</a:t>
            </a:r>
            <a:r>
              <a:rPr lang="de-DE" sz="2400" noProof="0" dirty="0"/>
              <a:t> =</a:t>
            </a:r>
            <a:r>
              <a:rPr lang="de-DE" sz="2400" baseline="-25000" noProof="0" dirty="0"/>
              <a:t>Def  </a:t>
            </a:r>
            <a:r>
              <a:rPr lang="de-DE" dirty="0"/>
              <a:t>eine </a:t>
            </a:r>
            <a:r>
              <a:rPr lang="de-DE" sz="2400" noProof="0" dirty="0"/>
              <a:t>DP, die mit (i) - (iv) beginnt</a:t>
            </a:r>
          </a:p>
          <a:p>
            <a:pPr>
              <a:spcBef>
                <a:spcPts val="1200"/>
              </a:spcBef>
              <a:tabLst>
                <a:tab pos="457200" algn="l"/>
                <a:tab pos="747713" algn="l"/>
                <a:tab pos="1317625" algn="l"/>
              </a:tabLst>
            </a:pPr>
            <a:r>
              <a:rPr lang="de-DE" sz="2400" noProof="0" dirty="0"/>
              <a:t>		(i) 	einem </a:t>
            </a:r>
            <a:r>
              <a:rPr lang="de-DE" sz="2400" noProof="0" dirty="0">
                <a:solidFill>
                  <a:srgbClr val="00B050"/>
                </a:solidFill>
              </a:rPr>
              <a:t>definiten</a:t>
            </a:r>
            <a:r>
              <a:rPr lang="de-DE" sz="2400" noProof="0" dirty="0"/>
              <a:t> </a:t>
            </a:r>
            <a:r>
              <a:rPr lang="de-DE" sz="2400" noProof="0" dirty="0">
                <a:solidFill>
                  <a:srgbClr val="00B050"/>
                </a:solidFill>
              </a:rPr>
              <a:t>Artikel</a:t>
            </a:r>
            <a:r>
              <a:rPr lang="de-DE" sz="2400" noProof="0" dirty="0"/>
              <a:t> (</a:t>
            </a:r>
            <a:r>
              <a:rPr lang="de-DE" sz="2400" i="1" noProof="0" dirty="0"/>
              <a:t>der</a:t>
            </a:r>
            <a:r>
              <a:rPr lang="de-DE" dirty="0"/>
              <a:t>/</a:t>
            </a:r>
            <a:r>
              <a:rPr lang="de-DE" sz="2400" i="1" noProof="0" dirty="0"/>
              <a:t>die</a:t>
            </a:r>
            <a:r>
              <a:rPr lang="de-DE" dirty="0"/>
              <a:t>/</a:t>
            </a:r>
            <a:r>
              <a:rPr lang="de-DE" sz="2400" i="1" noProof="0" dirty="0"/>
              <a:t>das</a:t>
            </a:r>
            <a:r>
              <a:rPr lang="de-DE" sz="2400" noProof="0" dirty="0"/>
              <a:t>, ...)</a:t>
            </a:r>
          </a:p>
          <a:p>
            <a:pPr>
              <a:spcBef>
                <a:spcPts val="1000"/>
              </a:spcBef>
              <a:tabLst>
                <a:tab pos="457200" algn="l"/>
                <a:tab pos="747713" algn="l"/>
                <a:tab pos="1317625" algn="l"/>
              </a:tabLst>
            </a:pPr>
            <a:r>
              <a:rPr lang="de-DE" sz="2400" noProof="0" dirty="0"/>
              <a:t>		(ii) 	einem </a:t>
            </a:r>
            <a:r>
              <a:rPr lang="de-DE" sz="2400" noProof="0" dirty="0">
                <a:solidFill>
                  <a:srgbClr val="FF0000"/>
                </a:solidFill>
              </a:rPr>
              <a:t>Demonstrativpronomen</a:t>
            </a:r>
            <a:r>
              <a:rPr lang="de-DE" sz="2400" noProof="0" dirty="0"/>
              <a:t> (</a:t>
            </a:r>
            <a:r>
              <a:rPr lang="de-DE" sz="2400" i="1" noProof="0" dirty="0"/>
              <a:t>dieser, jener</a:t>
            </a:r>
            <a:r>
              <a:rPr lang="de-DE" sz="2400" noProof="0" dirty="0"/>
              <a:t>, ...)</a:t>
            </a:r>
          </a:p>
          <a:p>
            <a:pPr>
              <a:spcBef>
                <a:spcPts val="1000"/>
              </a:spcBef>
              <a:tabLst>
                <a:tab pos="457200" algn="l"/>
                <a:tab pos="747713" algn="l"/>
                <a:tab pos="1317625" algn="l"/>
              </a:tabLst>
            </a:pPr>
            <a:r>
              <a:rPr lang="de-DE" sz="2400" noProof="0" dirty="0"/>
              <a:t>		(iii) 	einer </a:t>
            </a:r>
            <a:r>
              <a:rPr lang="de-DE" sz="2400" noProof="0" dirty="0">
                <a:solidFill>
                  <a:srgbClr val="DAA600"/>
                </a:solidFill>
              </a:rPr>
              <a:t>Genitiv DP</a:t>
            </a:r>
            <a:r>
              <a:rPr lang="de-DE" sz="2400" i="1" noProof="0" dirty="0">
                <a:solidFill>
                  <a:srgbClr val="00B050"/>
                </a:solidFill>
              </a:rPr>
              <a:t> </a:t>
            </a:r>
            <a:r>
              <a:rPr lang="de-DE" sz="2400" noProof="0" dirty="0"/>
              <a:t>(</a:t>
            </a:r>
            <a:r>
              <a:rPr lang="de-DE" sz="2400" i="1" noProof="0" dirty="0"/>
              <a:t>Maria</a:t>
            </a:r>
            <a:r>
              <a:rPr lang="de-DE" sz="2400" b="1" i="1" noProof="0" dirty="0"/>
              <a:t>s</a:t>
            </a:r>
            <a:r>
              <a:rPr lang="de-DE" sz="2400" i="1" noProof="0" dirty="0"/>
              <a:t>, des Freund</a:t>
            </a:r>
            <a:r>
              <a:rPr lang="de-DE" sz="2400" b="1" i="1" noProof="0" dirty="0"/>
              <a:t>es</a:t>
            </a:r>
            <a:r>
              <a:rPr lang="de-DE" sz="2400" noProof="0" dirty="0"/>
              <a:t>, ...)</a:t>
            </a:r>
          </a:p>
          <a:p>
            <a:pPr>
              <a:spcBef>
                <a:spcPts val="1000"/>
              </a:spcBef>
              <a:tabLst>
                <a:tab pos="457200" algn="l"/>
                <a:tab pos="747713" algn="l"/>
                <a:tab pos="1317625" algn="l"/>
              </a:tabLst>
            </a:pPr>
            <a:r>
              <a:rPr lang="de-DE" sz="2400" noProof="0" dirty="0"/>
              <a:t>		(iv) 	einem </a:t>
            </a:r>
            <a:r>
              <a:rPr lang="de-DE" sz="2400" noProof="0" dirty="0">
                <a:solidFill>
                  <a:schemeClr val="accent1"/>
                </a:solidFill>
              </a:rPr>
              <a:t>Possessivpronomen</a:t>
            </a:r>
            <a:r>
              <a:rPr lang="de-DE" sz="2400" noProof="0" dirty="0"/>
              <a:t> (</a:t>
            </a:r>
            <a:r>
              <a:rPr lang="de-DE" sz="2400" i="1" noProof="0" dirty="0"/>
              <a:t>mein</a:t>
            </a:r>
            <a:r>
              <a:rPr lang="de-DE" dirty="0"/>
              <a:t>/</a:t>
            </a:r>
            <a:r>
              <a:rPr lang="de-DE" sz="2400" i="1" noProof="0" dirty="0"/>
              <a:t>dein</a:t>
            </a:r>
            <a:r>
              <a:rPr lang="de-DE" dirty="0"/>
              <a:t>/</a:t>
            </a:r>
            <a:r>
              <a:rPr lang="de-DE" sz="2400" i="1" noProof="0" dirty="0"/>
              <a:t>sein</a:t>
            </a:r>
            <a:r>
              <a:rPr lang="de-DE" dirty="0"/>
              <a:t>/</a:t>
            </a:r>
            <a:r>
              <a:rPr lang="de-DE" sz="2400" i="1" noProof="0" dirty="0"/>
              <a:t>ihr</a:t>
            </a:r>
            <a:r>
              <a:rPr lang="de-DE" sz="2400" noProof="0" dirty="0"/>
              <a:t>, ...)</a:t>
            </a:r>
          </a:p>
          <a:p>
            <a:pPr>
              <a:spcBef>
                <a:spcPts val="0"/>
              </a:spcBef>
            </a:pPr>
            <a:endParaRPr lang="de-DE" sz="2400" noProof="0" dirty="0"/>
          </a:p>
          <a:p>
            <a:pPr>
              <a:spcBef>
                <a:spcPts val="0"/>
              </a:spcBef>
            </a:pPr>
            <a:r>
              <a:rPr lang="de-DE" sz="2400" noProof="0" dirty="0"/>
              <a:t>Einige Beispiele für definite Beschreibungen:</a:t>
            </a:r>
          </a:p>
          <a:p>
            <a:pPr>
              <a:spcBef>
                <a:spcPts val="1200"/>
              </a:spcBef>
            </a:pPr>
            <a:r>
              <a:rPr lang="de-DE" noProof="0" dirty="0"/>
              <a:t>(1)		a.	</a:t>
            </a:r>
            <a:r>
              <a:rPr lang="de-DE" noProof="0" dirty="0">
                <a:solidFill>
                  <a:srgbClr val="00B050"/>
                </a:solidFill>
              </a:rPr>
              <a:t>der</a:t>
            </a:r>
            <a:r>
              <a:rPr lang="de-DE" noProof="0" dirty="0"/>
              <a:t> Baum, </a:t>
            </a:r>
            <a:r>
              <a:rPr lang="de-DE" noProof="0" dirty="0">
                <a:solidFill>
                  <a:srgbClr val="00B050"/>
                </a:solidFill>
              </a:rPr>
              <a:t>die</a:t>
            </a:r>
            <a:r>
              <a:rPr lang="de-DE" noProof="0" dirty="0"/>
              <a:t> Schwestern, </a:t>
            </a:r>
            <a:r>
              <a:rPr lang="de-DE" noProof="0" dirty="0">
                <a:solidFill>
                  <a:srgbClr val="00B050"/>
                </a:solidFill>
              </a:rPr>
              <a:t>das</a:t>
            </a:r>
            <a:r>
              <a:rPr lang="de-DE" noProof="0" dirty="0"/>
              <a:t> Auto</a:t>
            </a:r>
            <a:endParaRPr lang="de-DE" noProof="0" dirty="0">
              <a:solidFill>
                <a:srgbClr val="00B050"/>
              </a:solidFill>
            </a:endParaRPr>
          </a:p>
          <a:p>
            <a:pPr>
              <a:spcBef>
                <a:spcPts val="400"/>
              </a:spcBef>
            </a:pPr>
            <a:r>
              <a:rPr lang="de-DE" noProof="0" dirty="0"/>
              <a:t>		b.	</a:t>
            </a:r>
            <a:r>
              <a:rPr lang="de-DE" noProof="0" dirty="0">
                <a:solidFill>
                  <a:srgbClr val="FF0000"/>
                </a:solidFill>
              </a:rPr>
              <a:t>dieser</a:t>
            </a:r>
            <a:r>
              <a:rPr lang="de-DE" noProof="0" dirty="0"/>
              <a:t> Baum, </a:t>
            </a:r>
            <a:r>
              <a:rPr lang="de-DE" noProof="0" dirty="0">
                <a:solidFill>
                  <a:srgbClr val="FF0000"/>
                </a:solidFill>
              </a:rPr>
              <a:t>jene</a:t>
            </a:r>
            <a:r>
              <a:rPr lang="de-DE" noProof="0" dirty="0"/>
              <a:t> Arbeiten, </a:t>
            </a:r>
            <a:r>
              <a:rPr lang="de-DE" noProof="0" dirty="0">
                <a:solidFill>
                  <a:srgbClr val="FF0000"/>
                </a:solidFill>
              </a:rPr>
              <a:t>dieser</a:t>
            </a:r>
            <a:r>
              <a:rPr lang="de-DE" noProof="0" dirty="0"/>
              <a:t> ihm treue Hund </a:t>
            </a:r>
          </a:p>
          <a:p>
            <a:pPr>
              <a:spcBef>
                <a:spcPts val="400"/>
              </a:spcBef>
            </a:pPr>
            <a:r>
              <a:rPr lang="de-DE" noProof="0" dirty="0"/>
              <a:t>		c.	</a:t>
            </a:r>
            <a:r>
              <a:rPr lang="de-DE" noProof="0" dirty="0">
                <a:solidFill>
                  <a:srgbClr val="DAA600"/>
                </a:solidFill>
              </a:rPr>
              <a:t>Marias</a:t>
            </a:r>
            <a:r>
              <a:rPr lang="de-DE" noProof="0" dirty="0"/>
              <a:t> Buch,</a:t>
            </a:r>
            <a:r>
              <a:rPr lang="de-DE" dirty="0">
                <a:solidFill>
                  <a:srgbClr val="DAA600"/>
                </a:solidFill>
              </a:rPr>
              <a:t> Englands </a:t>
            </a:r>
            <a:r>
              <a:rPr lang="de-DE" dirty="0"/>
              <a:t>Austritt aus der EU,</a:t>
            </a:r>
            <a:r>
              <a:rPr lang="de-DE" noProof="0" dirty="0"/>
              <a:t> </a:t>
            </a:r>
            <a:r>
              <a:rPr lang="de-DE" noProof="0" dirty="0">
                <a:solidFill>
                  <a:srgbClr val="DAA600"/>
                </a:solidFill>
              </a:rPr>
              <a:t>des Professors 			</a:t>
            </a:r>
            <a:r>
              <a:rPr lang="de-DE" noProof="0" dirty="0"/>
              <a:t>seltsame Vorlieben		</a:t>
            </a:r>
          </a:p>
          <a:p>
            <a:pPr>
              <a:spcBef>
                <a:spcPts val="400"/>
              </a:spcBef>
            </a:pPr>
            <a:r>
              <a:rPr lang="de-DE" dirty="0"/>
              <a:t>		</a:t>
            </a:r>
            <a:r>
              <a:rPr lang="de-DE" noProof="0" dirty="0"/>
              <a:t>d.	</a:t>
            </a:r>
            <a:r>
              <a:rPr lang="de-DE" noProof="0" dirty="0">
                <a:solidFill>
                  <a:schemeClr val="accent1"/>
                </a:solidFill>
              </a:rPr>
              <a:t>mein</a:t>
            </a:r>
            <a:r>
              <a:rPr lang="de-DE" noProof="0" dirty="0"/>
              <a:t> Hund, </a:t>
            </a:r>
            <a:r>
              <a:rPr lang="de-DE" noProof="0" dirty="0">
                <a:solidFill>
                  <a:schemeClr val="accent1"/>
                </a:solidFill>
              </a:rPr>
              <a:t>deine</a:t>
            </a:r>
            <a:r>
              <a:rPr lang="de-DE" noProof="0" dirty="0"/>
              <a:t> Tanten, </a:t>
            </a:r>
            <a:r>
              <a:rPr lang="de-DE" noProof="0" dirty="0">
                <a:solidFill>
                  <a:schemeClr val="accent1"/>
                </a:solidFill>
              </a:rPr>
              <a:t>unser</a:t>
            </a:r>
            <a:r>
              <a:rPr lang="de-DE" noProof="0" dirty="0"/>
              <a:t> Auto</a:t>
            </a:r>
          </a:p>
        </p:txBody>
      </p:sp>
      <p:sp>
        <p:nvSpPr>
          <p:cNvPr id="6" name="Footer Placeholder 5"/>
          <p:cNvSpPr>
            <a:spLocks noGrp="1"/>
          </p:cNvSpPr>
          <p:nvPr>
            <p:ph type="ftr" sz="quarter" idx="11"/>
          </p:nvPr>
        </p:nvSpPr>
        <p:spPr/>
        <p:txBody>
          <a:bodyPr/>
          <a:lstStyle/>
          <a:p>
            <a:r>
              <a:rPr lang="de-DE"/>
              <a:t>DGY 15 Semantik</a:t>
            </a:r>
          </a:p>
        </p:txBody>
      </p:sp>
      <p:sp>
        <p:nvSpPr>
          <p:cNvPr id="7" name="Slide Number Placeholder 6"/>
          <p:cNvSpPr>
            <a:spLocks noGrp="1"/>
          </p:cNvSpPr>
          <p:nvPr>
            <p:ph type="sldNum" sz="quarter" idx="12"/>
          </p:nvPr>
        </p:nvSpPr>
        <p:spPr/>
        <p:txBody>
          <a:bodyPr/>
          <a:lstStyle/>
          <a:p>
            <a:fld id="{DAED5F90-EF1B-49B5-BE47-AEA5AB1301ED}" type="slidenum">
              <a:rPr lang="de-DE" smtClean="0"/>
              <a:pPr/>
              <a:t>11</a:t>
            </a:fld>
            <a:endParaRPr lang="de-DE"/>
          </a:p>
        </p:txBody>
      </p:sp>
    </p:spTree>
    <p:extLst>
      <p:ext uri="{BB962C8B-B14F-4D97-AF65-F5344CB8AC3E}">
        <p14:creationId xmlns:p14="http://schemas.microsoft.com/office/powerpoint/2010/main" val="36728937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6CF99-209E-4D56-F1FB-6DBF5209FF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1BE4C9-3B58-2E4E-74FC-6EACC69DC120}"/>
              </a:ext>
            </a:extLst>
          </p:cNvPr>
          <p:cNvSpPr>
            <a:spLocks noGrp="1"/>
          </p:cNvSpPr>
          <p:nvPr>
            <p:ph type="title"/>
          </p:nvPr>
        </p:nvSpPr>
        <p:spPr/>
        <p:txBody>
          <a:bodyPr/>
          <a:lstStyle/>
          <a:p>
            <a:r>
              <a:rPr lang="de-DE" noProof="0" dirty="0"/>
              <a:t>Definite Beschreibungen</a:t>
            </a:r>
          </a:p>
        </p:txBody>
      </p:sp>
      <p:sp>
        <p:nvSpPr>
          <p:cNvPr id="3" name="Content Placeholder 2">
            <a:extLst>
              <a:ext uri="{FF2B5EF4-FFF2-40B4-BE49-F238E27FC236}">
                <a16:creationId xmlns:a16="http://schemas.microsoft.com/office/drawing/2014/main" id="{0EC431EC-358F-6CFC-6A19-157DAE5ED27E}"/>
              </a:ext>
            </a:extLst>
          </p:cNvPr>
          <p:cNvSpPr>
            <a:spLocks noGrp="1"/>
          </p:cNvSpPr>
          <p:nvPr>
            <p:ph idx="1"/>
          </p:nvPr>
        </p:nvSpPr>
        <p:spPr>
          <a:xfrm>
            <a:off x="457200" y="990600"/>
            <a:ext cx="8534400" cy="5410200"/>
          </a:xfrm>
        </p:spPr>
        <p:txBody>
          <a:bodyPr/>
          <a:lstStyle/>
          <a:p>
            <a:pPr>
              <a:tabLst>
                <a:tab pos="457200" algn="l"/>
                <a:tab pos="747713" algn="l"/>
                <a:tab pos="1317625" algn="l"/>
              </a:tabLst>
            </a:pPr>
            <a:r>
              <a:rPr lang="de-DE" sz="2400" b="1" noProof="0" dirty="0"/>
              <a:t>B. </a:t>
            </a:r>
            <a:r>
              <a:rPr lang="de-DE" sz="2400" noProof="0" dirty="0"/>
              <a:t>Definite Beschreibung =</a:t>
            </a:r>
            <a:r>
              <a:rPr lang="de-DE" sz="2400" i="1" baseline="-25000" noProof="0" dirty="0"/>
              <a:t>Def  </a:t>
            </a:r>
            <a:r>
              <a:rPr lang="de-DE" dirty="0"/>
              <a:t>eine </a:t>
            </a:r>
            <a:r>
              <a:rPr lang="de-DE" sz="2400" noProof="0" dirty="0"/>
              <a:t>DP, die mit (i) - (iv) beginnt</a:t>
            </a:r>
          </a:p>
          <a:p>
            <a:pPr>
              <a:spcBef>
                <a:spcPts val="400"/>
              </a:spcBef>
              <a:tabLst>
                <a:tab pos="457200" algn="l"/>
                <a:tab pos="747713" algn="l"/>
                <a:tab pos="1317625" algn="l"/>
              </a:tabLst>
            </a:pPr>
            <a:r>
              <a:rPr lang="de-DE" sz="2400" noProof="0" dirty="0"/>
              <a:t>		(i) 	einem </a:t>
            </a:r>
            <a:r>
              <a:rPr lang="de-DE" sz="2400" noProof="0" dirty="0">
                <a:solidFill>
                  <a:srgbClr val="00B050"/>
                </a:solidFill>
              </a:rPr>
              <a:t>definiten</a:t>
            </a:r>
            <a:r>
              <a:rPr lang="de-DE" sz="2400" noProof="0" dirty="0"/>
              <a:t> </a:t>
            </a:r>
            <a:r>
              <a:rPr lang="de-DE" sz="2400" noProof="0" dirty="0">
                <a:solidFill>
                  <a:srgbClr val="00B050"/>
                </a:solidFill>
              </a:rPr>
              <a:t>Artikel</a:t>
            </a:r>
            <a:r>
              <a:rPr lang="de-DE" sz="2400" noProof="0" dirty="0"/>
              <a:t> (</a:t>
            </a:r>
            <a:r>
              <a:rPr lang="de-DE" sz="2400" i="1" noProof="0" dirty="0"/>
              <a:t>der</a:t>
            </a:r>
            <a:r>
              <a:rPr lang="de-DE" dirty="0"/>
              <a:t>/</a:t>
            </a:r>
            <a:r>
              <a:rPr lang="de-DE" sz="2400" i="1" noProof="0" dirty="0"/>
              <a:t>die</a:t>
            </a:r>
            <a:r>
              <a:rPr lang="de-DE" dirty="0"/>
              <a:t>/</a:t>
            </a:r>
            <a:r>
              <a:rPr lang="de-DE" sz="2400" i="1" noProof="0" dirty="0"/>
              <a:t>das</a:t>
            </a:r>
            <a:r>
              <a:rPr lang="de-DE" sz="2400" noProof="0" dirty="0"/>
              <a:t>, ...)</a:t>
            </a:r>
          </a:p>
          <a:p>
            <a:pPr>
              <a:tabLst>
                <a:tab pos="457200" algn="l"/>
                <a:tab pos="747713" algn="l"/>
                <a:tab pos="1317625" algn="l"/>
              </a:tabLst>
            </a:pPr>
            <a:r>
              <a:rPr lang="de-DE" sz="2400" noProof="0" dirty="0"/>
              <a:t>		(ii) 	einem </a:t>
            </a:r>
            <a:r>
              <a:rPr lang="de-DE" sz="2400" noProof="0" dirty="0">
                <a:solidFill>
                  <a:srgbClr val="FF0000"/>
                </a:solidFill>
              </a:rPr>
              <a:t>Demonstrativpronomen</a:t>
            </a:r>
            <a:r>
              <a:rPr lang="de-DE" sz="2400" noProof="0" dirty="0"/>
              <a:t> (</a:t>
            </a:r>
            <a:r>
              <a:rPr lang="de-DE" sz="2400" i="1" noProof="0" dirty="0"/>
              <a:t>dieser, jener</a:t>
            </a:r>
            <a:r>
              <a:rPr lang="de-DE" sz="2400" noProof="0" dirty="0"/>
              <a:t>, ...)</a:t>
            </a:r>
          </a:p>
          <a:p>
            <a:pPr>
              <a:tabLst>
                <a:tab pos="457200" algn="l"/>
                <a:tab pos="747713" algn="l"/>
                <a:tab pos="1317625" algn="l"/>
              </a:tabLst>
            </a:pPr>
            <a:r>
              <a:rPr lang="de-DE" sz="2400" noProof="0" dirty="0"/>
              <a:t>		(iii) 	einer </a:t>
            </a:r>
            <a:r>
              <a:rPr lang="de-DE" sz="2400" noProof="0" dirty="0">
                <a:solidFill>
                  <a:srgbClr val="DAA600"/>
                </a:solidFill>
              </a:rPr>
              <a:t>Genitiv DP</a:t>
            </a:r>
            <a:r>
              <a:rPr lang="de-DE" sz="2400" i="1" noProof="0" dirty="0">
                <a:solidFill>
                  <a:srgbClr val="00B050"/>
                </a:solidFill>
              </a:rPr>
              <a:t> </a:t>
            </a:r>
            <a:r>
              <a:rPr lang="de-DE" sz="2400" noProof="0" dirty="0"/>
              <a:t>(</a:t>
            </a:r>
            <a:r>
              <a:rPr lang="de-DE" sz="2400" i="1" noProof="0" dirty="0"/>
              <a:t>Marias, des Freundes</a:t>
            </a:r>
            <a:r>
              <a:rPr lang="de-DE" sz="2400" noProof="0" dirty="0"/>
              <a:t>, ...)</a:t>
            </a:r>
          </a:p>
          <a:p>
            <a:pPr>
              <a:tabLst>
                <a:tab pos="457200" algn="l"/>
                <a:tab pos="747713" algn="l"/>
                <a:tab pos="1317625" algn="l"/>
              </a:tabLst>
            </a:pPr>
            <a:r>
              <a:rPr lang="de-DE" sz="2400" noProof="0" dirty="0"/>
              <a:t>		(iv) 	einem </a:t>
            </a:r>
            <a:r>
              <a:rPr lang="de-DE" sz="2400" noProof="0" dirty="0">
                <a:solidFill>
                  <a:schemeClr val="accent1"/>
                </a:solidFill>
              </a:rPr>
              <a:t>Possessivpronomen</a:t>
            </a:r>
            <a:r>
              <a:rPr lang="de-DE" sz="2400" noProof="0" dirty="0"/>
              <a:t> (</a:t>
            </a:r>
            <a:r>
              <a:rPr lang="de-DE" sz="2400" i="1" noProof="0" dirty="0"/>
              <a:t>mein</a:t>
            </a:r>
            <a:r>
              <a:rPr lang="de-DE" dirty="0"/>
              <a:t>/</a:t>
            </a:r>
            <a:r>
              <a:rPr lang="de-DE" sz="2400" i="1" noProof="0" dirty="0"/>
              <a:t>dein</a:t>
            </a:r>
            <a:r>
              <a:rPr lang="de-DE" dirty="0"/>
              <a:t>/</a:t>
            </a:r>
            <a:r>
              <a:rPr lang="de-DE" sz="2400" i="1" noProof="0" dirty="0"/>
              <a:t>sein</a:t>
            </a:r>
            <a:r>
              <a:rPr lang="de-DE" dirty="0"/>
              <a:t>/</a:t>
            </a:r>
            <a:r>
              <a:rPr lang="de-DE" sz="2400" i="1" noProof="0" dirty="0"/>
              <a:t>ihr</a:t>
            </a:r>
            <a:r>
              <a:rPr lang="de-DE" sz="2400" noProof="0" dirty="0"/>
              <a:t>, ...)</a:t>
            </a:r>
          </a:p>
          <a:p>
            <a:pPr marL="342900" indent="-342900">
              <a:spcBef>
                <a:spcPts val="0"/>
              </a:spcBef>
              <a:buFont typeface="Wingdings" panose="05000000000000000000" pitchFamily="2" charset="2"/>
              <a:buChar char="§"/>
            </a:pPr>
            <a:endParaRPr lang="de-DE" dirty="0"/>
          </a:p>
          <a:p>
            <a:pPr marL="342900" indent="-342900">
              <a:spcBef>
                <a:spcPts val="0"/>
              </a:spcBef>
              <a:buFont typeface="Wingdings" panose="05000000000000000000" pitchFamily="2" charset="2"/>
              <a:buChar char="§"/>
            </a:pPr>
            <a:r>
              <a:rPr lang="de-DE" dirty="0"/>
              <a:t>Es gibt eine regelmäßige Beziehung zwischen </a:t>
            </a:r>
          </a:p>
          <a:p>
            <a:pPr marL="1085850" lvl="1" indent="-342900">
              <a:spcBef>
                <a:spcPts val="800"/>
              </a:spcBef>
              <a:buFont typeface="Courier New" panose="02070309020205020404" pitchFamily="49" charset="0"/>
              <a:buChar char="o"/>
            </a:pPr>
            <a:r>
              <a:rPr lang="de-DE" sz="2400" dirty="0"/>
              <a:t>DPs, die mit einem </a:t>
            </a:r>
            <a:r>
              <a:rPr lang="de-DE" sz="2400" dirty="0">
                <a:solidFill>
                  <a:srgbClr val="00B050"/>
                </a:solidFill>
              </a:rPr>
              <a:t>definiten Artikel</a:t>
            </a:r>
            <a:r>
              <a:rPr lang="de-DE" sz="2400" dirty="0"/>
              <a:t> beginnen, und</a:t>
            </a:r>
          </a:p>
          <a:p>
            <a:pPr marL="1085850" lvl="1" indent="-342900">
              <a:spcBef>
                <a:spcPts val="800"/>
              </a:spcBef>
              <a:buFont typeface="Courier New" panose="02070309020205020404" pitchFamily="49" charset="0"/>
              <a:buChar char="o"/>
            </a:pPr>
            <a:r>
              <a:rPr lang="de-DE" sz="2400" dirty="0"/>
              <a:t>DPs, die mit einem </a:t>
            </a:r>
            <a:r>
              <a:rPr lang="de-DE" sz="2400" dirty="0">
                <a:solidFill>
                  <a:srgbClr val="DAA600"/>
                </a:solidFill>
              </a:rPr>
              <a:t>Genitiv</a:t>
            </a:r>
            <a:r>
              <a:rPr lang="de-DE" sz="2400" dirty="0"/>
              <a:t> oder einem </a:t>
            </a:r>
            <a:r>
              <a:rPr lang="de-DE" sz="2400" dirty="0">
                <a:solidFill>
                  <a:schemeClr val="accent1"/>
                </a:solidFill>
              </a:rPr>
              <a:t>Possessivpronomen</a:t>
            </a:r>
            <a:r>
              <a:rPr lang="de-DE" sz="2400" dirty="0"/>
              <a:t> beginnen.</a:t>
            </a:r>
          </a:p>
          <a:p>
            <a:pPr>
              <a:spcBef>
                <a:spcPts val="2000"/>
              </a:spcBef>
              <a:tabLst>
                <a:tab pos="457200" algn="l"/>
                <a:tab pos="747713" algn="l"/>
                <a:tab pos="1090613" algn="l"/>
                <a:tab pos="3028950" algn="l"/>
              </a:tabLst>
            </a:pPr>
            <a:r>
              <a:rPr lang="de-DE" noProof="0" dirty="0"/>
              <a:t>(</a:t>
            </a:r>
            <a:r>
              <a:rPr lang="de-DE" dirty="0"/>
              <a:t>1</a:t>
            </a:r>
            <a:r>
              <a:rPr lang="de-DE" noProof="0" dirty="0"/>
              <a:t>)		a.	</a:t>
            </a:r>
            <a:r>
              <a:rPr lang="de-DE" dirty="0">
                <a:solidFill>
                  <a:srgbClr val="DAA600"/>
                </a:solidFill>
              </a:rPr>
              <a:t>Marias</a:t>
            </a:r>
            <a:r>
              <a:rPr lang="de-DE" noProof="0" dirty="0"/>
              <a:t> Buch 	=	</a:t>
            </a:r>
            <a:r>
              <a:rPr lang="de-DE" dirty="0">
                <a:solidFill>
                  <a:srgbClr val="00B050"/>
                </a:solidFill>
              </a:rPr>
              <a:t>das</a:t>
            </a:r>
            <a:r>
              <a:rPr lang="de-DE" noProof="0" dirty="0"/>
              <a:t> Buch von </a:t>
            </a:r>
            <a:r>
              <a:rPr lang="de-DE" dirty="0">
                <a:solidFill>
                  <a:srgbClr val="DAA600"/>
                </a:solidFill>
              </a:rPr>
              <a:t>Maria</a:t>
            </a:r>
            <a:r>
              <a:rPr lang="de-DE" noProof="0" dirty="0"/>
              <a:t></a:t>
            </a:r>
          </a:p>
          <a:p>
            <a:pPr>
              <a:spcBef>
                <a:spcPts val="600"/>
              </a:spcBef>
              <a:tabLst>
                <a:tab pos="457200" algn="l"/>
                <a:tab pos="747713" algn="l"/>
                <a:tab pos="1090613" algn="l"/>
                <a:tab pos="3028950" algn="l"/>
              </a:tabLst>
            </a:pPr>
            <a:r>
              <a:rPr lang="de-DE" noProof="0" dirty="0"/>
              <a:t>		b.	</a:t>
            </a:r>
            <a:r>
              <a:rPr lang="de-DE" dirty="0">
                <a:solidFill>
                  <a:schemeClr val="accent1"/>
                </a:solidFill>
              </a:rPr>
              <a:t>mein</a:t>
            </a:r>
            <a:r>
              <a:rPr lang="de-DE" noProof="0" dirty="0"/>
              <a:t> Hund 	=	</a:t>
            </a:r>
            <a:r>
              <a:rPr lang="de-DE" dirty="0">
                <a:solidFill>
                  <a:srgbClr val="00B050"/>
                </a:solidFill>
              </a:rPr>
              <a:t>der</a:t>
            </a:r>
            <a:r>
              <a:rPr lang="de-DE" dirty="0"/>
              <a:t>  </a:t>
            </a:r>
            <a:r>
              <a:rPr lang="de-DE" noProof="0" dirty="0"/>
              <a:t>Hund von </a:t>
            </a:r>
            <a:r>
              <a:rPr lang="de-DE" dirty="0">
                <a:solidFill>
                  <a:schemeClr val="accent1"/>
                </a:solidFill>
              </a:rPr>
              <a:t>mir</a:t>
            </a:r>
            <a:r>
              <a:rPr lang="de-DE" noProof="0" dirty="0"/>
              <a:t></a:t>
            </a:r>
          </a:p>
        </p:txBody>
      </p:sp>
      <p:sp>
        <p:nvSpPr>
          <p:cNvPr id="6" name="Footer Placeholder 5">
            <a:extLst>
              <a:ext uri="{FF2B5EF4-FFF2-40B4-BE49-F238E27FC236}">
                <a16:creationId xmlns:a16="http://schemas.microsoft.com/office/drawing/2014/main" id="{523490F8-E1CF-7EC2-EF10-6C759210BDD4}"/>
              </a:ext>
            </a:extLst>
          </p:cNvPr>
          <p:cNvSpPr>
            <a:spLocks noGrp="1"/>
          </p:cNvSpPr>
          <p:nvPr>
            <p:ph type="ftr" sz="quarter" idx="11"/>
          </p:nvPr>
        </p:nvSpPr>
        <p:spPr/>
        <p:txBody>
          <a:bodyPr/>
          <a:lstStyle/>
          <a:p>
            <a:r>
              <a:rPr lang="de-DE"/>
              <a:t>DGY 15 Semantik</a:t>
            </a:r>
          </a:p>
        </p:txBody>
      </p:sp>
      <p:sp>
        <p:nvSpPr>
          <p:cNvPr id="7" name="Slide Number Placeholder 6">
            <a:extLst>
              <a:ext uri="{FF2B5EF4-FFF2-40B4-BE49-F238E27FC236}">
                <a16:creationId xmlns:a16="http://schemas.microsoft.com/office/drawing/2014/main" id="{86A56519-BCA5-57D8-60F6-77590E57E3F8}"/>
              </a:ext>
            </a:extLst>
          </p:cNvPr>
          <p:cNvSpPr>
            <a:spLocks noGrp="1"/>
          </p:cNvSpPr>
          <p:nvPr>
            <p:ph type="sldNum" sz="quarter" idx="12"/>
          </p:nvPr>
        </p:nvSpPr>
        <p:spPr/>
        <p:txBody>
          <a:bodyPr/>
          <a:lstStyle/>
          <a:p>
            <a:fld id="{DAED5F90-EF1B-49B5-BE47-AEA5AB1301ED}" type="slidenum">
              <a:rPr lang="de-DE" smtClean="0"/>
              <a:pPr/>
              <a:t>12</a:t>
            </a:fld>
            <a:endParaRPr lang="de-DE"/>
          </a:p>
        </p:txBody>
      </p:sp>
    </p:spTree>
    <p:extLst>
      <p:ext uri="{BB962C8B-B14F-4D97-AF65-F5344CB8AC3E}">
        <p14:creationId xmlns:p14="http://schemas.microsoft.com/office/powerpoint/2010/main" val="3066880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219200"/>
            <a:ext cx="8229600" cy="5257800"/>
          </a:xfrm>
        </p:spPr>
        <p:txBody>
          <a:bodyPr>
            <a:normAutofit/>
          </a:bodyPr>
          <a:lstStyle/>
          <a:p>
            <a:pPr>
              <a:tabLst>
                <a:tab pos="571500" algn="l"/>
                <a:tab pos="685800" algn="l"/>
                <a:tab pos="971550" algn="l"/>
                <a:tab pos="1090613" algn="l"/>
              </a:tabLst>
            </a:pPr>
            <a:r>
              <a:rPr lang="en-US" b="1" dirty="0"/>
              <a:t>A. </a:t>
            </a:r>
            <a:r>
              <a:rPr lang="en-US" dirty="0"/>
              <a:t>Was </a:t>
            </a:r>
            <a:r>
              <a:rPr lang="en-US" dirty="0" err="1"/>
              <a:t>ist</a:t>
            </a:r>
            <a:r>
              <a:rPr lang="en-US" dirty="0"/>
              <a:t> die </a:t>
            </a:r>
            <a:r>
              <a:rPr lang="en-US" b="1" dirty="0"/>
              <a:t>Interpretation</a:t>
            </a:r>
            <a:r>
              <a:rPr lang="en-US" dirty="0"/>
              <a:t> der </a:t>
            </a:r>
            <a:r>
              <a:rPr lang="en-US" dirty="0" err="1"/>
              <a:t>folgenden</a:t>
            </a:r>
            <a:r>
              <a:rPr lang="en-US" dirty="0"/>
              <a:t> DPs? </a:t>
            </a:r>
          </a:p>
          <a:p>
            <a:pPr>
              <a:spcBef>
                <a:spcPts val="1200"/>
              </a:spcBef>
              <a:tabLst>
                <a:tab pos="571500" algn="l"/>
                <a:tab pos="685800" algn="l"/>
                <a:tab pos="971550" algn="l"/>
                <a:tab pos="1090613" algn="l"/>
              </a:tabLst>
            </a:pPr>
            <a:r>
              <a:rPr lang="en-US" i="1" dirty="0" err="1"/>
              <a:t>Beispiel</a:t>
            </a:r>
            <a:r>
              <a:rPr lang="en-US" dirty="0"/>
              <a:t>.  </a:t>
            </a:r>
            <a:r>
              <a:rPr lang="de-DE" dirty="0"/>
              <a:t></a:t>
            </a:r>
            <a:r>
              <a:rPr lang="de-DE" dirty="0">
                <a:solidFill>
                  <a:srgbClr val="DAA600"/>
                </a:solidFill>
              </a:rPr>
              <a:t>Marias</a:t>
            </a:r>
            <a:r>
              <a:rPr lang="de-DE" dirty="0"/>
              <a:t> Buch  =  </a:t>
            </a:r>
            <a:r>
              <a:rPr lang="de-DE" dirty="0">
                <a:solidFill>
                  <a:srgbClr val="00B050"/>
                </a:solidFill>
              </a:rPr>
              <a:t>das</a:t>
            </a:r>
            <a:r>
              <a:rPr lang="de-DE" dirty="0"/>
              <a:t> Buch von </a:t>
            </a:r>
            <a:r>
              <a:rPr lang="de-DE" dirty="0">
                <a:solidFill>
                  <a:srgbClr val="DAA600"/>
                </a:solidFill>
              </a:rPr>
              <a:t>Maria</a:t>
            </a:r>
            <a:r>
              <a:rPr lang="de-DE" dirty="0"/>
              <a:t></a:t>
            </a:r>
          </a:p>
          <a:p>
            <a:pPr>
              <a:spcBef>
                <a:spcPts val="1200"/>
              </a:spcBef>
              <a:tabLst>
                <a:tab pos="571500" algn="l"/>
                <a:tab pos="685800" algn="l"/>
                <a:tab pos="971550" algn="l"/>
                <a:tab pos="1090613" algn="l"/>
              </a:tabLst>
            </a:pPr>
            <a:r>
              <a:rPr lang="en-US" dirty="0"/>
              <a:t>(1)		</a:t>
            </a:r>
            <a:r>
              <a:rPr lang="en-US" dirty="0">
                <a:solidFill>
                  <a:srgbClr val="FF0000"/>
                </a:solidFill>
              </a:rPr>
              <a:t>des Kaisers </a:t>
            </a:r>
            <a:r>
              <a:rPr lang="en-US" dirty="0" err="1"/>
              <a:t>neue</a:t>
            </a:r>
            <a:r>
              <a:rPr lang="en-US" dirty="0"/>
              <a:t> </a:t>
            </a:r>
            <a:r>
              <a:rPr lang="en-US" dirty="0" err="1"/>
              <a:t>Kleider</a:t>
            </a:r>
            <a:r>
              <a:rPr lang="en-US" dirty="0"/>
              <a:t> 	</a:t>
            </a:r>
          </a:p>
          <a:p>
            <a:pPr>
              <a:tabLst>
                <a:tab pos="571500" algn="l"/>
                <a:tab pos="685800" algn="l"/>
                <a:tab pos="971550" algn="l"/>
                <a:tab pos="1090613" algn="l"/>
              </a:tabLst>
            </a:pPr>
            <a:r>
              <a:rPr lang="en-US" dirty="0"/>
              <a:t>(2)		</a:t>
            </a:r>
            <a:r>
              <a:rPr lang="en-US" dirty="0" err="1">
                <a:solidFill>
                  <a:srgbClr val="FF0000"/>
                </a:solidFill>
              </a:rPr>
              <a:t>eines</a:t>
            </a:r>
            <a:r>
              <a:rPr lang="en-US" dirty="0">
                <a:solidFill>
                  <a:srgbClr val="FF0000"/>
                </a:solidFill>
              </a:rPr>
              <a:t> </a:t>
            </a:r>
            <a:r>
              <a:rPr lang="en-US" dirty="0" err="1">
                <a:solidFill>
                  <a:srgbClr val="FF0000"/>
                </a:solidFill>
              </a:rPr>
              <a:t>Freundes</a:t>
            </a:r>
            <a:r>
              <a:rPr lang="en-US" dirty="0"/>
              <a:t> Freund </a:t>
            </a:r>
          </a:p>
          <a:p>
            <a:pPr>
              <a:tabLst>
                <a:tab pos="571500" algn="l"/>
                <a:tab pos="685800" algn="l"/>
                <a:tab pos="971550" algn="l"/>
                <a:tab pos="1090613" algn="l"/>
              </a:tabLst>
            </a:pPr>
            <a:r>
              <a:rPr lang="en-US" dirty="0"/>
              <a:t>(3)		</a:t>
            </a:r>
            <a:r>
              <a:rPr lang="en-US" dirty="0">
                <a:solidFill>
                  <a:srgbClr val="FF0000"/>
                </a:solidFill>
              </a:rPr>
              <a:t>seines </a:t>
            </a:r>
            <a:r>
              <a:rPr lang="en-US" dirty="0" err="1">
                <a:solidFill>
                  <a:srgbClr val="FF0000"/>
                </a:solidFill>
              </a:rPr>
              <a:t>Freundes</a:t>
            </a:r>
            <a:r>
              <a:rPr lang="en-US" dirty="0"/>
              <a:t> Buch</a:t>
            </a:r>
          </a:p>
          <a:p>
            <a:pPr>
              <a:tabLst>
                <a:tab pos="571500" algn="l"/>
                <a:tab pos="685800" algn="l"/>
                <a:tab pos="971550" algn="l"/>
                <a:tab pos="1090613" algn="l"/>
              </a:tabLst>
            </a:pPr>
            <a:r>
              <a:rPr lang="en-US" dirty="0"/>
              <a:t>(4)		</a:t>
            </a:r>
            <a:r>
              <a:rPr lang="en-US" dirty="0" err="1">
                <a:solidFill>
                  <a:srgbClr val="FF0000"/>
                </a:solidFill>
              </a:rPr>
              <a:t>deine</a:t>
            </a:r>
            <a:r>
              <a:rPr lang="en-US" dirty="0">
                <a:solidFill>
                  <a:srgbClr val="FF0000"/>
                </a:solidFill>
              </a:rPr>
              <a:t> </a:t>
            </a:r>
            <a:r>
              <a:rPr lang="en-US" dirty="0"/>
              <a:t>Katzen und Hunde</a:t>
            </a:r>
          </a:p>
          <a:p>
            <a:pPr>
              <a:tabLst>
                <a:tab pos="571500" algn="l"/>
                <a:tab pos="685800" algn="l"/>
                <a:tab pos="971550" algn="l"/>
                <a:tab pos="1090613" algn="l"/>
              </a:tabLst>
            </a:pPr>
            <a:r>
              <a:rPr lang="en-US" dirty="0"/>
              <a:t>(5)		</a:t>
            </a:r>
            <a:r>
              <a:rPr lang="en-US" dirty="0">
                <a:solidFill>
                  <a:srgbClr val="FF0000"/>
                </a:solidFill>
              </a:rPr>
              <a:t>der </a:t>
            </a:r>
            <a:r>
              <a:rPr lang="en-US" dirty="0" err="1"/>
              <a:t>seinem</a:t>
            </a:r>
            <a:r>
              <a:rPr lang="en-US" dirty="0"/>
              <a:t> </a:t>
            </a:r>
            <a:r>
              <a:rPr lang="en-US" dirty="0" err="1"/>
              <a:t>Besitzer</a:t>
            </a:r>
            <a:r>
              <a:rPr lang="en-US" dirty="0"/>
              <a:t> </a:t>
            </a:r>
            <a:r>
              <a:rPr lang="en-US" dirty="0" err="1"/>
              <a:t>treue</a:t>
            </a:r>
            <a:r>
              <a:rPr lang="en-US" dirty="0"/>
              <a:t> Hund</a:t>
            </a:r>
          </a:p>
          <a:p>
            <a:pPr>
              <a:spcBef>
                <a:spcPts val="1200"/>
              </a:spcBef>
              <a:tabLst>
                <a:tab pos="571500" algn="l"/>
                <a:tab pos="685800" algn="l"/>
                <a:tab pos="971550" algn="l"/>
                <a:tab pos="1090613" algn="l"/>
              </a:tabLst>
            </a:pPr>
            <a:r>
              <a:rPr lang="en-US" b="1" dirty="0"/>
              <a:t>B.</a:t>
            </a:r>
            <a:r>
              <a:rPr lang="en-US" dirty="0"/>
              <a:t> Was </a:t>
            </a:r>
            <a:r>
              <a:rPr lang="en-US" dirty="0" err="1"/>
              <a:t>zeigt</a:t>
            </a:r>
            <a:r>
              <a:rPr lang="en-US" dirty="0"/>
              <a:t> das </a:t>
            </a:r>
            <a:r>
              <a:rPr lang="en-US" dirty="0" err="1"/>
              <a:t>folgende</a:t>
            </a:r>
            <a:r>
              <a:rPr lang="en-US" dirty="0"/>
              <a:t> Paar </a:t>
            </a:r>
            <a:r>
              <a:rPr lang="en-US" dirty="0" err="1"/>
              <a:t>über</a:t>
            </a:r>
            <a:r>
              <a:rPr lang="en-US" dirty="0"/>
              <a:t> die </a:t>
            </a:r>
            <a:r>
              <a:rPr lang="en-US" dirty="0" err="1"/>
              <a:t>Beziehung</a:t>
            </a:r>
            <a:r>
              <a:rPr lang="en-US" dirty="0"/>
              <a:t> von Syntax und </a:t>
            </a:r>
            <a:r>
              <a:rPr lang="en-US" dirty="0" err="1"/>
              <a:t>Semantik</a:t>
            </a:r>
            <a:r>
              <a:rPr lang="en-US" dirty="0"/>
              <a:t>?</a:t>
            </a:r>
          </a:p>
          <a:p>
            <a:pPr>
              <a:spcBef>
                <a:spcPts val="1200"/>
              </a:spcBef>
              <a:tabLst>
                <a:tab pos="571500" algn="l"/>
                <a:tab pos="685800" algn="l"/>
                <a:tab pos="971550" algn="l"/>
                <a:tab pos="1090613" algn="l"/>
              </a:tabLst>
            </a:pPr>
            <a:r>
              <a:rPr lang="en-US" dirty="0"/>
              <a:t>(6)		</a:t>
            </a:r>
            <a:r>
              <a:rPr lang="en-US" dirty="0">
                <a:solidFill>
                  <a:srgbClr val="FF0000"/>
                </a:solidFill>
              </a:rPr>
              <a:t>Edisons </a:t>
            </a:r>
            <a:r>
              <a:rPr lang="en-US" dirty="0" err="1"/>
              <a:t>Erfindung</a:t>
            </a:r>
            <a:r>
              <a:rPr lang="en-US" dirty="0"/>
              <a:t>		</a:t>
            </a:r>
            <a:endParaRPr lang="en-US" sz="2000" dirty="0"/>
          </a:p>
          <a:p>
            <a:pPr>
              <a:tabLst>
                <a:tab pos="571500" algn="l"/>
                <a:tab pos="685800" algn="l"/>
                <a:tab pos="971550" algn="l"/>
                <a:tab pos="1090613" algn="l"/>
              </a:tabLst>
            </a:pPr>
            <a:r>
              <a:rPr lang="en-US" dirty="0"/>
              <a:t>(7)		</a:t>
            </a:r>
            <a:r>
              <a:rPr lang="en-US" dirty="0">
                <a:solidFill>
                  <a:srgbClr val="FF0000"/>
                </a:solidFill>
              </a:rPr>
              <a:t>Edisons </a:t>
            </a:r>
            <a:r>
              <a:rPr lang="en-US" dirty="0" err="1"/>
              <a:t>Erfindung</a:t>
            </a:r>
            <a:r>
              <a:rPr lang="en-US" dirty="0"/>
              <a:t> der </a:t>
            </a:r>
            <a:r>
              <a:rPr lang="en-US" dirty="0" err="1"/>
              <a:t>Glühlampe</a:t>
            </a:r>
            <a:r>
              <a:rPr lang="en-US" dirty="0"/>
              <a:t>	</a:t>
            </a:r>
          </a:p>
        </p:txBody>
      </p:sp>
      <p:sp>
        <p:nvSpPr>
          <p:cNvPr id="4" name="Footer Placeholder 3"/>
          <p:cNvSpPr>
            <a:spLocks noGrp="1"/>
          </p:cNvSpPr>
          <p:nvPr>
            <p:ph type="ftr" sz="quarter" idx="11"/>
          </p:nvPr>
        </p:nvSpPr>
        <p:spPr/>
        <p:txBody>
          <a:bodyPr/>
          <a:lstStyle/>
          <a:p>
            <a:r>
              <a:rPr lang="de-DE"/>
              <a:t>DGY 15 Semantik</a:t>
            </a:r>
          </a:p>
        </p:txBody>
      </p:sp>
      <p:sp>
        <p:nvSpPr>
          <p:cNvPr id="5" name="Slide Number Placeholder 4"/>
          <p:cNvSpPr>
            <a:spLocks noGrp="1"/>
          </p:cNvSpPr>
          <p:nvPr>
            <p:ph type="sldNum" sz="quarter" idx="12"/>
          </p:nvPr>
        </p:nvSpPr>
        <p:spPr/>
        <p:txBody>
          <a:bodyPr/>
          <a:lstStyle/>
          <a:p>
            <a:fld id="{DAED5F90-EF1B-49B5-BE47-AEA5AB1301ED}" type="slidenum">
              <a:rPr lang="de-DE" smtClean="0"/>
              <a:pPr/>
              <a:t>13</a:t>
            </a:fld>
            <a:endParaRPr lang="de-DE"/>
          </a:p>
        </p:txBody>
      </p:sp>
      <p:sp>
        <p:nvSpPr>
          <p:cNvPr id="8" name="Rectangle 7"/>
          <p:cNvSpPr/>
          <p:nvPr/>
        </p:nvSpPr>
        <p:spPr>
          <a:xfrm>
            <a:off x="3303617" y="381000"/>
            <a:ext cx="2026227" cy="523220"/>
          </a:xfrm>
          <a:prstGeom prst="rect">
            <a:avLst/>
          </a:prstGeom>
          <a:ln w="19050">
            <a:solidFill>
              <a:srgbClr val="002060"/>
            </a:solidFill>
          </a:ln>
        </p:spPr>
        <p:txBody>
          <a:bodyPr wrap="square" anchor="ctr">
            <a:spAutoFit/>
          </a:bodyPr>
          <a:lstStyle/>
          <a:p>
            <a:pPr algn="ctr"/>
            <a:r>
              <a:rPr lang="de-AT" sz="2800" b="1">
                <a:solidFill>
                  <a:schemeClr val="accent2"/>
                </a:solidFill>
                <a:latin typeface="Arial" panose="020B0604020202020204" pitchFamily="34" charset="0"/>
                <a:cs typeface="Arial" panose="020B0604020202020204" pitchFamily="34" charset="0"/>
              </a:rPr>
              <a:t>Übung</a:t>
            </a:r>
          </a:p>
        </p:txBody>
      </p:sp>
    </p:spTree>
    <p:extLst>
      <p:ext uri="{BB962C8B-B14F-4D97-AF65-F5344CB8AC3E}">
        <p14:creationId xmlns:p14="http://schemas.microsoft.com/office/powerpoint/2010/main" val="1906152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14400"/>
            <a:ext cx="8458200" cy="5257800"/>
          </a:xfrm>
        </p:spPr>
        <p:txBody>
          <a:bodyPr>
            <a:normAutofit/>
          </a:bodyPr>
          <a:lstStyle/>
          <a:p>
            <a:r>
              <a:rPr lang="en-US" sz="2400" dirty="0"/>
              <a:t>Was </a:t>
            </a:r>
            <a:r>
              <a:rPr lang="en-US" sz="2400" dirty="0" err="1"/>
              <a:t>ist</a:t>
            </a:r>
            <a:r>
              <a:rPr lang="en-US" sz="2400" dirty="0"/>
              <a:t> die </a:t>
            </a:r>
            <a:r>
              <a:rPr lang="en-US" dirty="0"/>
              <a:t>Interpretation</a:t>
            </a:r>
            <a:r>
              <a:rPr lang="en-US" sz="2400" dirty="0"/>
              <a:t> der </a:t>
            </a:r>
            <a:r>
              <a:rPr lang="en-US" sz="2400" dirty="0" err="1"/>
              <a:t>folgenden</a:t>
            </a:r>
            <a:r>
              <a:rPr lang="en-US" sz="2400" dirty="0"/>
              <a:t> DPs? </a:t>
            </a:r>
          </a:p>
          <a:p>
            <a:pPr>
              <a:spcBef>
                <a:spcPts val="1200"/>
              </a:spcBef>
            </a:pPr>
            <a:r>
              <a:rPr lang="en-US" i="1" dirty="0" err="1"/>
              <a:t>Beispiel</a:t>
            </a:r>
            <a:r>
              <a:rPr lang="en-US" dirty="0"/>
              <a:t>.     </a:t>
            </a:r>
            <a:r>
              <a:rPr lang="de-DE" dirty="0"/>
              <a:t></a:t>
            </a:r>
            <a:r>
              <a:rPr lang="de-DE" dirty="0">
                <a:solidFill>
                  <a:srgbClr val="DAA600"/>
                </a:solidFill>
              </a:rPr>
              <a:t>Marias</a:t>
            </a:r>
            <a:r>
              <a:rPr lang="de-DE" dirty="0"/>
              <a:t> Buch 	=	</a:t>
            </a:r>
            <a:r>
              <a:rPr lang="de-DE" dirty="0">
                <a:solidFill>
                  <a:srgbClr val="00B050"/>
                </a:solidFill>
              </a:rPr>
              <a:t>das</a:t>
            </a:r>
            <a:r>
              <a:rPr lang="de-DE" dirty="0"/>
              <a:t> Buch von </a:t>
            </a:r>
            <a:r>
              <a:rPr lang="de-DE" dirty="0">
                <a:solidFill>
                  <a:srgbClr val="DAA600"/>
                </a:solidFill>
              </a:rPr>
              <a:t>Maria</a:t>
            </a:r>
            <a:r>
              <a:rPr lang="de-DE" dirty="0"/>
              <a:t></a:t>
            </a:r>
          </a:p>
          <a:p>
            <a:pPr>
              <a:spcBef>
                <a:spcPts val="1200"/>
              </a:spcBef>
              <a:tabLst>
                <a:tab pos="571500" algn="l"/>
                <a:tab pos="914400" algn="l"/>
                <a:tab pos="1090613" algn="l"/>
              </a:tabLst>
            </a:pPr>
            <a:r>
              <a:rPr lang="en-US" dirty="0"/>
              <a:t>(1)		</a:t>
            </a:r>
            <a:r>
              <a:rPr lang="en-US" dirty="0">
                <a:solidFill>
                  <a:srgbClr val="FF0000"/>
                </a:solidFill>
              </a:rPr>
              <a:t>des Kaisers </a:t>
            </a:r>
            <a:r>
              <a:rPr lang="en-US" dirty="0" err="1"/>
              <a:t>neue</a:t>
            </a:r>
            <a:r>
              <a:rPr lang="en-US" dirty="0"/>
              <a:t> </a:t>
            </a:r>
            <a:r>
              <a:rPr lang="en-US" dirty="0" err="1"/>
              <a:t>Kleider</a:t>
            </a:r>
            <a:r>
              <a:rPr lang="en-US" dirty="0"/>
              <a:t>	</a:t>
            </a:r>
          </a:p>
          <a:p>
            <a:pPr>
              <a:tabLst>
                <a:tab pos="571500" algn="l"/>
                <a:tab pos="914400" algn="l"/>
                <a:tab pos="1090613" algn="l"/>
              </a:tabLst>
            </a:pPr>
            <a:r>
              <a:rPr lang="en-US" dirty="0"/>
              <a:t>	=	</a:t>
            </a:r>
            <a:r>
              <a:rPr lang="en-US" dirty="0">
                <a:solidFill>
                  <a:srgbClr val="00B050"/>
                </a:solidFill>
              </a:rPr>
              <a:t>die</a:t>
            </a:r>
            <a:r>
              <a:rPr lang="en-US" dirty="0"/>
              <a:t> </a:t>
            </a:r>
            <a:r>
              <a:rPr lang="en-US" dirty="0" err="1"/>
              <a:t>neuen</a:t>
            </a:r>
            <a:r>
              <a:rPr lang="en-US" dirty="0"/>
              <a:t> </a:t>
            </a:r>
            <a:r>
              <a:rPr lang="en-US" dirty="0" err="1"/>
              <a:t>Kleider</a:t>
            </a:r>
            <a:r>
              <a:rPr lang="en-US" dirty="0"/>
              <a:t> </a:t>
            </a:r>
            <a:r>
              <a:rPr lang="en-US" dirty="0">
                <a:solidFill>
                  <a:srgbClr val="FF0000"/>
                </a:solidFill>
              </a:rPr>
              <a:t>des Kaisers</a:t>
            </a:r>
            <a:r>
              <a:rPr lang="en-US" dirty="0"/>
              <a:t>  	</a:t>
            </a:r>
          </a:p>
          <a:p>
            <a:pPr>
              <a:spcBef>
                <a:spcPts val="1200"/>
              </a:spcBef>
              <a:tabLst>
                <a:tab pos="571500" algn="l"/>
                <a:tab pos="914400" algn="l"/>
                <a:tab pos="1090613" algn="l"/>
              </a:tabLst>
            </a:pPr>
            <a:r>
              <a:rPr lang="en-US" dirty="0"/>
              <a:t>(2)		</a:t>
            </a:r>
            <a:r>
              <a:rPr lang="en-US" dirty="0" err="1">
                <a:solidFill>
                  <a:srgbClr val="FF0000"/>
                </a:solidFill>
              </a:rPr>
              <a:t>eines</a:t>
            </a:r>
            <a:r>
              <a:rPr lang="en-US" dirty="0">
                <a:solidFill>
                  <a:srgbClr val="FF0000"/>
                </a:solidFill>
              </a:rPr>
              <a:t> </a:t>
            </a:r>
            <a:r>
              <a:rPr lang="en-US" dirty="0" err="1">
                <a:solidFill>
                  <a:srgbClr val="FF0000"/>
                </a:solidFill>
              </a:rPr>
              <a:t>Freundes</a:t>
            </a:r>
            <a:r>
              <a:rPr lang="en-US" dirty="0"/>
              <a:t> Freund </a:t>
            </a:r>
          </a:p>
          <a:p>
            <a:pPr>
              <a:tabLst>
                <a:tab pos="571500" algn="l"/>
                <a:tab pos="914400" algn="l"/>
                <a:tab pos="1090613" algn="l"/>
              </a:tabLst>
            </a:pPr>
            <a:r>
              <a:rPr lang="en-US" dirty="0"/>
              <a:t>	=	</a:t>
            </a:r>
            <a:r>
              <a:rPr lang="en-US" dirty="0">
                <a:solidFill>
                  <a:srgbClr val="00B050"/>
                </a:solidFill>
              </a:rPr>
              <a:t>der</a:t>
            </a:r>
            <a:r>
              <a:rPr lang="en-US" dirty="0"/>
              <a:t> Freund </a:t>
            </a:r>
            <a:r>
              <a:rPr lang="en-US" dirty="0" err="1">
                <a:solidFill>
                  <a:srgbClr val="FF0000"/>
                </a:solidFill>
              </a:rPr>
              <a:t>eines</a:t>
            </a:r>
            <a:r>
              <a:rPr lang="en-US" dirty="0">
                <a:solidFill>
                  <a:srgbClr val="FF0000"/>
                </a:solidFill>
              </a:rPr>
              <a:t> </a:t>
            </a:r>
            <a:r>
              <a:rPr lang="en-US" dirty="0" err="1">
                <a:solidFill>
                  <a:srgbClr val="FF0000"/>
                </a:solidFill>
              </a:rPr>
              <a:t>Freundes</a:t>
            </a:r>
            <a:r>
              <a:rPr lang="en-US" dirty="0"/>
              <a:t></a:t>
            </a:r>
            <a:endParaRPr lang="de-AT" dirty="0"/>
          </a:p>
          <a:p>
            <a:pPr>
              <a:spcBef>
                <a:spcPts val="1200"/>
              </a:spcBef>
              <a:tabLst>
                <a:tab pos="571500" algn="l"/>
                <a:tab pos="914400" algn="l"/>
                <a:tab pos="1090613" algn="l"/>
              </a:tabLst>
            </a:pPr>
            <a:r>
              <a:rPr lang="en-US" dirty="0"/>
              <a:t>(3)		</a:t>
            </a:r>
            <a:r>
              <a:rPr lang="en-US" dirty="0">
                <a:solidFill>
                  <a:srgbClr val="FF0000"/>
                </a:solidFill>
              </a:rPr>
              <a:t>seines </a:t>
            </a:r>
            <a:r>
              <a:rPr lang="en-US" dirty="0" err="1">
                <a:solidFill>
                  <a:srgbClr val="FF0000"/>
                </a:solidFill>
              </a:rPr>
              <a:t>Freundes</a:t>
            </a:r>
            <a:r>
              <a:rPr lang="en-US" dirty="0"/>
              <a:t> Buch</a:t>
            </a:r>
          </a:p>
          <a:p>
            <a:pPr>
              <a:tabLst>
                <a:tab pos="571500" algn="l"/>
                <a:tab pos="914400" algn="l"/>
                <a:tab pos="1090613" algn="l"/>
              </a:tabLst>
            </a:pPr>
            <a:r>
              <a:rPr lang="en-US" dirty="0"/>
              <a:t>	=	</a:t>
            </a:r>
            <a:r>
              <a:rPr lang="en-US" dirty="0">
                <a:solidFill>
                  <a:srgbClr val="00B050"/>
                </a:solidFill>
              </a:rPr>
              <a:t>das</a:t>
            </a:r>
            <a:r>
              <a:rPr lang="en-US" dirty="0"/>
              <a:t> Buch </a:t>
            </a:r>
            <a:r>
              <a:rPr lang="en-US" u="sng" dirty="0">
                <a:solidFill>
                  <a:srgbClr val="FF0000"/>
                </a:solidFill>
              </a:rPr>
              <a:t>seines </a:t>
            </a:r>
            <a:r>
              <a:rPr lang="en-US" u="sng" dirty="0" err="1">
                <a:solidFill>
                  <a:srgbClr val="FF0000"/>
                </a:solidFill>
              </a:rPr>
              <a:t>Freundes</a:t>
            </a:r>
            <a:r>
              <a:rPr lang="en-US" dirty="0"/>
              <a:t></a:t>
            </a:r>
          </a:p>
          <a:p>
            <a:pPr>
              <a:tabLst>
                <a:tab pos="571500" algn="l"/>
                <a:tab pos="914400" algn="l"/>
                <a:tab pos="1090613" algn="l"/>
              </a:tabLst>
            </a:pPr>
            <a:r>
              <a:rPr lang="en-US" dirty="0"/>
              <a:t>	=	</a:t>
            </a:r>
            <a:r>
              <a:rPr lang="en-US" dirty="0">
                <a:solidFill>
                  <a:srgbClr val="00B050"/>
                </a:solidFill>
              </a:rPr>
              <a:t>das</a:t>
            </a:r>
            <a:r>
              <a:rPr lang="en-US" dirty="0"/>
              <a:t> Buch </a:t>
            </a:r>
            <a:r>
              <a:rPr lang="en-US" u="sng" dirty="0">
                <a:solidFill>
                  <a:srgbClr val="00B050"/>
                </a:solidFill>
              </a:rPr>
              <a:t>des</a:t>
            </a:r>
            <a:r>
              <a:rPr lang="en-US" dirty="0"/>
              <a:t> </a:t>
            </a:r>
            <a:r>
              <a:rPr lang="en-US" dirty="0" err="1"/>
              <a:t>Freundes</a:t>
            </a:r>
            <a:r>
              <a:rPr lang="en-US" dirty="0"/>
              <a:t> </a:t>
            </a:r>
            <a:r>
              <a:rPr lang="en-US" u="sng" dirty="0"/>
              <a:t>von </a:t>
            </a:r>
            <a:r>
              <a:rPr lang="en-US" u="sng" dirty="0" err="1"/>
              <a:t>ihm</a:t>
            </a:r>
            <a:r>
              <a:rPr lang="en-US" dirty="0"/>
              <a:t></a:t>
            </a:r>
          </a:p>
          <a:p>
            <a:pPr>
              <a:spcBef>
                <a:spcPts val="1200"/>
              </a:spcBef>
              <a:tabLst>
                <a:tab pos="571500" algn="l"/>
                <a:tab pos="914400" algn="l"/>
                <a:tab pos="1090613" algn="l"/>
              </a:tabLst>
            </a:pPr>
            <a:r>
              <a:rPr lang="en-US" dirty="0"/>
              <a:t>(4)		</a:t>
            </a:r>
            <a:r>
              <a:rPr lang="en-US" dirty="0" err="1">
                <a:solidFill>
                  <a:srgbClr val="FF0000"/>
                </a:solidFill>
              </a:rPr>
              <a:t>deine</a:t>
            </a:r>
            <a:r>
              <a:rPr lang="en-US" dirty="0">
                <a:solidFill>
                  <a:srgbClr val="FF0000"/>
                </a:solidFill>
              </a:rPr>
              <a:t> </a:t>
            </a:r>
            <a:r>
              <a:rPr lang="en-US" dirty="0"/>
              <a:t>Katzen und Hunde</a:t>
            </a:r>
          </a:p>
          <a:p>
            <a:pPr>
              <a:tabLst>
                <a:tab pos="571500" algn="l"/>
                <a:tab pos="914400" algn="l"/>
                <a:tab pos="1090613" algn="l"/>
              </a:tabLst>
            </a:pPr>
            <a:r>
              <a:rPr lang="en-US" dirty="0"/>
              <a:t>	=	</a:t>
            </a:r>
            <a:r>
              <a:rPr lang="en-US" dirty="0">
                <a:solidFill>
                  <a:srgbClr val="00B050"/>
                </a:solidFill>
              </a:rPr>
              <a:t>die</a:t>
            </a:r>
            <a:r>
              <a:rPr lang="en-US" dirty="0"/>
              <a:t> Katzen und Hunde von </a:t>
            </a:r>
            <a:r>
              <a:rPr lang="en-US" dirty="0" err="1">
                <a:solidFill>
                  <a:srgbClr val="FF0000"/>
                </a:solidFill>
              </a:rPr>
              <a:t>dir</a:t>
            </a:r>
            <a:r>
              <a:rPr lang="en-US" dirty="0"/>
              <a:t></a:t>
            </a:r>
          </a:p>
          <a:p>
            <a:pPr>
              <a:tabLst>
                <a:tab pos="571500" algn="l"/>
                <a:tab pos="914400" algn="l"/>
                <a:tab pos="1090613" algn="l"/>
              </a:tabLst>
            </a:pPr>
            <a:r>
              <a:rPr lang="en-US" dirty="0"/>
              <a:t>	=	</a:t>
            </a:r>
            <a:r>
              <a:rPr lang="en-US" dirty="0">
                <a:solidFill>
                  <a:srgbClr val="00B050"/>
                </a:solidFill>
              </a:rPr>
              <a:t>die</a:t>
            </a:r>
            <a:r>
              <a:rPr lang="en-US" dirty="0"/>
              <a:t> Katzen und </a:t>
            </a:r>
            <a:r>
              <a:rPr lang="en-US" dirty="0">
                <a:solidFill>
                  <a:srgbClr val="00B050"/>
                </a:solidFill>
              </a:rPr>
              <a:t>die</a:t>
            </a:r>
            <a:r>
              <a:rPr lang="en-US" dirty="0"/>
              <a:t> Hunde von </a:t>
            </a:r>
            <a:r>
              <a:rPr lang="en-US" dirty="0" err="1">
                <a:solidFill>
                  <a:srgbClr val="FF0000"/>
                </a:solidFill>
              </a:rPr>
              <a:t>dir</a:t>
            </a:r>
            <a:r>
              <a:rPr lang="en-US" dirty="0"/>
              <a:t></a:t>
            </a:r>
          </a:p>
        </p:txBody>
      </p:sp>
      <p:sp>
        <p:nvSpPr>
          <p:cNvPr id="4" name="Footer Placeholder 3"/>
          <p:cNvSpPr>
            <a:spLocks noGrp="1"/>
          </p:cNvSpPr>
          <p:nvPr>
            <p:ph type="ftr" sz="quarter" idx="11"/>
          </p:nvPr>
        </p:nvSpPr>
        <p:spPr/>
        <p:txBody>
          <a:bodyPr/>
          <a:lstStyle/>
          <a:p>
            <a:r>
              <a:rPr lang="de-DE"/>
              <a:t>DGY 15 Semantik</a:t>
            </a:r>
          </a:p>
        </p:txBody>
      </p:sp>
      <p:sp>
        <p:nvSpPr>
          <p:cNvPr id="5" name="Slide Number Placeholder 4"/>
          <p:cNvSpPr>
            <a:spLocks noGrp="1"/>
          </p:cNvSpPr>
          <p:nvPr>
            <p:ph type="sldNum" sz="quarter" idx="12"/>
          </p:nvPr>
        </p:nvSpPr>
        <p:spPr/>
        <p:txBody>
          <a:bodyPr/>
          <a:lstStyle/>
          <a:p>
            <a:fld id="{DAED5F90-EF1B-49B5-BE47-AEA5AB1301ED}" type="slidenum">
              <a:rPr lang="de-DE" smtClean="0"/>
              <a:pPr/>
              <a:t>14</a:t>
            </a:fld>
            <a:endParaRPr lang="de-DE"/>
          </a:p>
        </p:txBody>
      </p:sp>
      <p:sp>
        <p:nvSpPr>
          <p:cNvPr id="7" name="Rectangle 6"/>
          <p:cNvSpPr/>
          <p:nvPr/>
        </p:nvSpPr>
        <p:spPr>
          <a:xfrm>
            <a:off x="5621804" y="2743200"/>
            <a:ext cx="3598396" cy="2041585"/>
          </a:xfrm>
          <a:prstGeom prst="rect">
            <a:avLst/>
          </a:prstGeom>
        </p:spPr>
        <p:txBody>
          <a:bodyPr wrap="square">
            <a:spAutoFit/>
          </a:bodyPr>
          <a:lstStyle/>
          <a:p>
            <a:r>
              <a:rPr lang="de-AT" sz="2000" dirty="0">
                <a:solidFill>
                  <a:srgbClr val="202122"/>
                </a:solidFill>
                <a:latin typeface="+mj-lt"/>
              </a:rPr>
              <a:t>„Wem der große Wurf gelungen,</a:t>
            </a:r>
            <a:br>
              <a:rPr lang="de-AT" sz="2000" dirty="0">
                <a:latin typeface="+mj-lt"/>
              </a:rPr>
            </a:br>
            <a:r>
              <a:rPr lang="de-AT" sz="2000" b="1" i="1" dirty="0">
                <a:solidFill>
                  <a:srgbClr val="202122"/>
                </a:solidFill>
                <a:latin typeface="+mj-lt"/>
              </a:rPr>
              <a:t>eines Freundes Freund </a:t>
            </a:r>
            <a:r>
              <a:rPr lang="de-AT" sz="2000" dirty="0">
                <a:solidFill>
                  <a:srgbClr val="202122"/>
                </a:solidFill>
                <a:latin typeface="+mj-lt"/>
              </a:rPr>
              <a:t>zu sein;</a:t>
            </a:r>
            <a:br>
              <a:rPr lang="de-AT" sz="2000" dirty="0">
                <a:latin typeface="+mj-lt"/>
              </a:rPr>
            </a:br>
            <a:r>
              <a:rPr lang="de-AT" sz="2000" dirty="0">
                <a:solidFill>
                  <a:srgbClr val="202122"/>
                </a:solidFill>
                <a:latin typeface="+mj-lt"/>
              </a:rPr>
              <a:t>wer ein holdes Weib errungen,</a:t>
            </a:r>
            <a:br>
              <a:rPr lang="de-AT" sz="2000" dirty="0">
                <a:latin typeface="+mj-lt"/>
              </a:rPr>
            </a:br>
            <a:r>
              <a:rPr lang="de-AT" sz="2000" dirty="0">
                <a:solidFill>
                  <a:srgbClr val="202122"/>
                </a:solidFill>
                <a:latin typeface="+mj-lt"/>
              </a:rPr>
              <a:t>mische seinen Jubel ein!“</a:t>
            </a:r>
          </a:p>
          <a:p>
            <a:pPr>
              <a:spcBef>
                <a:spcPts val="800"/>
              </a:spcBef>
            </a:pPr>
            <a:r>
              <a:rPr lang="en-US" sz="2000" dirty="0">
                <a:solidFill>
                  <a:srgbClr val="202122"/>
                </a:solidFill>
                <a:latin typeface="+mj-lt"/>
              </a:rPr>
              <a:t>Friedrich Schiller (1759 – 1805), </a:t>
            </a:r>
            <a:r>
              <a:rPr lang="en-US" sz="2000" i="1" dirty="0">
                <a:solidFill>
                  <a:srgbClr val="202122"/>
                </a:solidFill>
                <a:latin typeface="+mj-lt"/>
              </a:rPr>
              <a:t>Ode an die Freude</a:t>
            </a:r>
            <a:endParaRPr lang="de-AT" sz="2000" i="1" dirty="0">
              <a:latin typeface="+mj-lt"/>
            </a:endParaRPr>
          </a:p>
        </p:txBody>
      </p:sp>
      <p:sp>
        <p:nvSpPr>
          <p:cNvPr id="10" name="Rectangle 9">
            <a:extLst>
              <a:ext uri="{FF2B5EF4-FFF2-40B4-BE49-F238E27FC236}">
                <a16:creationId xmlns:a16="http://schemas.microsoft.com/office/drawing/2014/main" id="{7392D6E5-9924-9A90-1540-5CE5CE87C9F8}"/>
              </a:ext>
            </a:extLst>
          </p:cNvPr>
          <p:cNvSpPr/>
          <p:nvPr/>
        </p:nvSpPr>
        <p:spPr>
          <a:xfrm>
            <a:off x="1905000" y="195590"/>
            <a:ext cx="4848225" cy="523220"/>
          </a:xfrm>
          <a:prstGeom prst="rect">
            <a:avLst/>
          </a:prstGeom>
          <a:ln w="19050">
            <a:solidFill>
              <a:srgbClr val="002060"/>
            </a:solidFill>
          </a:ln>
        </p:spPr>
        <p:txBody>
          <a:bodyPr wrap="square" anchor="ctr">
            <a:spAutoFit/>
          </a:bodyPr>
          <a:lstStyle/>
          <a:p>
            <a:pPr algn="ctr"/>
            <a:r>
              <a:rPr lang="de-AT" sz="2800" b="1">
                <a:solidFill>
                  <a:schemeClr val="accent2"/>
                </a:solidFill>
                <a:latin typeface="Arial" panose="020B0604020202020204" pitchFamily="34" charset="0"/>
                <a:cs typeface="Arial" panose="020B0604020202020204" pitchFamily="34" charset="0"/>
              </a:rPr>
              <a:t>Übung: Lösungen</a:t>
            </a:r>
          </a:p>
        </p:txBody>
      </p:sp>
    </p:spTree>
    <p:extLst>
      <p:ext uri="{BB962C8B-B14F-4D97-AF65-F5344CB8AC3E}">
        <p14:creationId xmlns:p14="http://schemas.microsoft.com/office/powerpoint/2010/main" val="27945894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458200" cy="5257800"/>
          </a:xfrm>
        </p:spPr>
        <p:txBody>
          <a:bodyPr>
            <a:normAutofit/>
          </a:bodyPr>
          <a:lstStyle/>
          <a:p>
            <a:pPr>
              <a:spcBef>
                <a:spcPts val="1200"/>
              </a:spcBef>
              <a:tabLst>
                <a:tab pos="571500" algn="l"/>
                <a:tab pos="971550" algn="l"/>
                <a:tab pos="1090613" algn="l"/>
              </a:tabLst>
            </a:pPr>
            <a:r>
              <a:rPr lang="en-US" dirty="0"/>
              <a:t>(5)		</a:t>
            </a:r>
            <a:r>
              <a:rPr lang="en-US" dirty="0">
                <a:solidFill>
                  <a:srgbClr val="FF0000"/>
                </a:solidFill>
              </a:rPr>
              <a:t>der </a:t>
            </a:r>
            <a:r>
              <a:rPr lang="en-US" dirty="0" err="1"/>
              <a:t>seinem</a:t>
            </a:r>
            <a:r>
              <a:rPr lang="en-US" dirty="0"/>
              <a:t> </a:t>
            </a:r>
            <a:r>
              <a:rPr lang="en-US" dirty="0" err="1"/>
              <a:t>Besitzer</a:t>
            </a:r>
            <a:r>
              <a:rPr lang="en-US" dirty="0"/>
              <a:t> </a:t>
            </a:r>
            <a:r>
              <a:rPr lang="en-US" dirty="0" err="1"/>
              <a:t>treue</a:t>
            </a:r>
            <a:r>
              <a:rPr lang="en-US" dirty="0"/>
              <a:t> Hund</a:t>
            </a:r>
          </a:p>
          <a:p>
            <a:pPr>
              <a:tabLst>
                <a:tab pos="571500" algn="l"/>
                <a:tab pos="971550" algn="l"/>
                <a:tab pos="1090613" algn="l"/>
              </a:tabLst>
            </a:pPr>
            <a:r>
              <a:rPr lang="en-US" dirty="0"/>
              <a:t>	=	</a:t>
            </a:r>
            <a:r>
              <a:rPr lang="en-US" dirty="0">
                <a:solidFill>
                  <a:srgbClr val="00B050"/>
                </a:solidFill>
              </a:rPr>
              <a:t>der</a:t>
            </a:r>
            <a:r>
              <a:rPr lang="en-US" dirty="0"/>
              <a:t> Hund, der </a:t>
            </a:r>
            <a:r>
              <a:rPr lang="en-US" dirty="0" err="1"/>
              <a:t>seinem</a:t>
            </a:r>
            <a:r>
              <a:rPr lang="en-US" dirty="0"/>
              <a:t> </a:t>
            </a:r>
            <a:r>
              <a:rPr lang="en-US" dirty="0" err="1"/>
              <a:t>Besitzer</a:t>
            </a:r>
            <a:r>
              <a:rPr lang="en-US" dirty="0"/>
              <a:t> </a:t>
            </a:r>
            <a:r>
              <a:rPr lang="en-US" dirty="0" err="1"/>
              <a:t>treu</a:t>
            </a:r>
            <a:r>
              <a:rPr lang="en-US" dirty="0"/>
              <a:t> </a:t>
            </a:r>
            <a:r>
              <a:rPr lang="en-US" dirty="0" err="1"/>
              <a:t>ist</a:t>
            </a:r>
            <a:r>
              <a:rPr lang="en-US" dirty="0"/>
              <a:t></a:t>
            </a:r>
          </a:p>
          <a:p>
            <a:pPr>
              <a:spcBef>
                <a:spcPts val="1200"/>
              </a:spcBef>
              <a:tabLst>
                <a:tab pos="571500" algn="l"/>
                <a:tab pos="971550" algn="l"/>
                <a:tab pos="1090613" algn="l"/>
              </a:tabLst>
            </a:pPr>
            <a:r>
              <a:rPr lang="en-US" dirty="0"/>
              <a:t>(6)		</a:t>
            </a:r>
            <a:r>
              <a:rPr lang="en-US" dirty="0">
                <a:solidFill>
                  <a:srgbClr val="FF0000"/>
                </a:solidFill>
              </a:rPr>
              <a:t>Edisons </a:t>
            </a:r>
            <a:r>
              <a:rPr lang="en-US" dirty="0" err="1"/>
              <a:t>Erfindung</a:t>
            </a:r>
            <a:r>
              <a:rPr lang="en-US" dirty="0"/>
              <a:t>		</a:t>
            </a:r>
            <a:endParaRPr lang="en-US" sz="2000" dirty="0"/>
          </a:p>
          <a:p>
            <a:pPr>
              <a:tabLst>
                <a:tab pos="571500" algn="l"/>
                <a:tab pos="971550" algn="l"/>
                <a:tab pos="1090613" algn="l"/>
              </a:tabLst>
            </a:pPr>
            <a:r>
              <a:rPr lang="en-US" dirty="0"/>
              <a:t>	=	</a:t>
            </a:r>
            <a:r>
              <a:rPr lang="en-US" dirty="0">
                <a:solidFill>
                  <a:srgbClr val="00B050"/>
                </a:solidFill>
              </a:rPr>
              <a:t>die</a:t>
            </a:r>
            <a:r>
              <a:rPr lang="en-US" dirty="0"/>
              <a:t> </a:t>
            </a:r>
            <a:r>
              <a:rPr lang="en-US" dirty="0" err="1"/>
              <a:t>Erfindung</a:t>
            </a:r>
            <a:r>
              <a:rPr lang="en-US" dirty="0"/>
              <a:t> </a:t>
            </a:r>
            <a:r>
              <a:rPr lang="en-US" u="sng" dirty="0">
                <a:solidFill>
                  <a:srgbClr val="FF0000"/>
                </a:solidFill>
              </a:rPr>
              <a:t>Edisons</a:t>
            </a:r>
            <a:r>
              <a:rPr lang="en-US" dirty="0"/>
              <a:t></a:t>
            </a:r>
          </a:p>
          <a:p>
            <a:pPr>
              <a:spcBef>
                <a:spcPts val="1200"/>
              </a:spcBef>
              <a:tabLst>
                <a:tab pos="571500" algn="l"/>
                <a:tab pos="971550" algn="l"/>
                <a:tab pos="1090613" algn="l"/>
              </a:tabLst>
            </a:pPr>
            <a:r>
              <a:rPr lang="en-US" dirty="0"/>
              <a:t>(7)		</a:t>
            </a:r>
            <a:r>
              <a:rPr lang="en-US" dirty="0">
                <a:solidFill>
                  <a:srgbClr val="FF0000"/>
                </a:solidFill>
              </a:rPr>
              <a:t>Edisons </a:t>
            </a:r>
            <a:r>
              <a:rPr lang="en-US" dirty="0" err="1"/>
              <a:t>Erfindung</a:t>
            </a:r>
            <a:r>
              <a:rPr lang="en-US" dirty="0"/>
              <a:t> der </a:t>
            </a:r>
            <a:r>
              <a:rPr lang="en-US" dirty="0" err="1"/>
              <a:t>Glühlampe</a:t>
            </a:r>
            <a:r>
              <a:rPr lang="en-US" dirty="0"/>
              <a:t>	     </a:t>
            </a:r>
            <a:r>
              <a:rPr lang="en-US" sz="2000" dirty="0">
                <a:solidFill>
                  <a:prstClr val="black"/>
                </a:solidFill>
              </a:rPr>
              <a:t>(Quelle: Haider 1988)</a:t>
            </a:r>
            <a:endParaRPr lang="en-US" dirty="0"/>
          </a:p>
          <a:p>
            <a:pPr>
              <a:tabLst>
                <a:tab pos="571500" algn="l"/>
                <a:tab pos="971550" algn="l"/>
                <a:tab pos="1090613" algn="l"/>
              </a:tabLst>
            </a:pPr>
            <a:r>
              <a:rPr lang="en-US" dirty="0"/>
              <a:t>	=	</a:t>
            </a:r>
            <a:r>
              <a:rPr lang="en-US" dirty="0">
                <a:solidFill>
                  <a:srgbClr val="00B050"/>
                </a:solidFill>
              </a:rPr>
              <a:t>die</a:t>
            </a:r>
            <a:r>
              <a:rPr lang="en-US" dirty="0"/>
              <a:t> [</a:t>
            </a:r>
            <a:r>
              <a:rPr lang="en-US" dirty="0" err="1"/>
              <a:t>Erfindung</a:t>
            </a:r>
            <a:r>
              <a:rPr lang="en-US" dirty="0"/>
              <a:t> der </a:t>
            </a:r>
            <a:r>
              <a:rPr lang="en-US" dirty="0" err="1"/>
              <a:t>Glühlampe</a:t>
            </a:r>
            <a:r>
              <a:rPr lang="en-US" dirty="0"/>
              <a:t>] </a:t>
            </a:r>
            <a:r>
              <a:rPr lang="en-US" u="sng" dirty="0">
                <a:solidFill>
                  <a:srgbClr val="FF0000"/>
                </a:solidFill>
              </a:rPr>
              <a:t>Edisons</a:t>
            </a:r>
            <a:r>
              <a:rPr lang="en-US" dirty="0"/>
              <a:t></a:t>
            </a:r>
          </a:p>
          <a:p>
            <a:pPr>
              <a:tabLst>
                <a:tab pos="571500" algn="l"/>
                <a:tab pos="971550" algn="l"/>
                <a:tab pos="1090613" algn="l"/>
              </a:tabLst>
            </a:pPr>
            <a:r>
              <a:rPr lang="en-US" dirty="0"/>
              <a:t>	=	</a:t>
            </a:r>
            <a:r>
              <a:rPr lang="en-US" dirty="0">
                <a:solidFill>
                  <a:srgbClr val="00B050"/>
                </a:solidFill>
              </a:rPr>
              <a:t>die</a:t>
            </a:r>
            <a:r>
              <a:rPr lang="en-US" dirty="0"/>
              <a:t> [</a:t>
            </a:r>
            <a:r>
              <a:rPr lang="en-US" dirty="0" err="1"/>
              <a:t>Erfindung</a:t>
            </a:r>
            <a:r>
              <a:rPr lang="en-US" dirty="0"/>
              <a:t> der </a:t>
            </a:r>
            <a:r>
              <a:rPr lang="en-US" dirty="0" err="1"/>
              <a:t>Glühlampe</a:t>
            </a:r>
            <a:r>
              <a:rPr lang="en-US" dirty="0"/>
              <a:t>] </a:t>
            </a:r>
            <a:r>
              <a:rPr lang="en-US" u="sng" dirty="0" err="1">
                <a:solidFill>
                  <a:srgbClr val="FF0000"/>
                </a:solidFill>
              </a:rPr>
              <a:t>durch</a:t>
            </a:r>
            <a:r>
              <a:rPr lang="en-US" u="sng" dirty="0">
                <a:solidFill>
                  <a:srgbClr val="FF0000"/>
                </a:solidFill>
              </a:rPr>
              <a:t> Edison</a:t>
            </a:r>
            <a:r>
              <a:rPr lang="en-US" dirty="0"/>
              <a:t></a:t>
            </a:r>
          </a:p>
          <a:p>
            <a:pPr>
              <a:spcBef>
                <a:spcPts val="1200"/>
              </a:spcBef>
            </a:pPr>
            <a:r>
              <a:rPr lang="en-US" b="1" dirty="0"/>
              <a:t>Syntax vs. </a:t>
            </a:r>
            <a:r>
              <a:rPr lang="en-US" b="1" dirty="0" err="1"/>
              <a:t>Semantik</a:t>
            </a:r>
            <a:r>
              <a:rPr lang="en-US" dirty="0"/>
              <a:t>. Eine </a:t>
            </a:r>
            <a:r>
              <a:rPr lang="en-US" dirty="0" err="1"/>
              <a:t>syntaktische</a:t>
            </a:r>
            <a:r>
              <a:rPr lang="en-US" dirty="0"/>
              <a:t> </a:t>
            </a:r>
            <a:r>
              <a:rPr lang="en-US" dirty="0" err="1"/>
              <a:t>Beschränkung</a:t>
            </a:r>
            <a:r>
              <a:rPr lang="en-US" dirty="0"/>
              <a:t> </a:t>
            </a:r>
            <a:r>
              <a:rPr lang="en-US" dirty="0" err="1"/>
              <a:t>verbietet</a:t>
            </a:r>
            <a:r>
              <a:rPr lang="en-US" dirty="0"/>
              <a:t> </a:t>
            </a:r>
            <a:r>
              <a:rPr lang="en-US" dirty="0" err="1"/>
              <a:t>zwei</a:t>
            </a:r>
            <a:r>
              <a:rPr lang="en-US" dirty="0"/>
              <a:t> </a:t>
            </a:r>
            <a:r>
              <a:rPr lang="en-US" b="1" dirty="0" err="1"/>
              <a:t>adjazente</a:t>
            </a:r>
            <a:r>
              <a:rPr lang="en-US" dirty="0"/>
              <a:t> </a:t>
            </a:r>
            <a:r>
              <a:rPr lang="en-US" dirty="0" err="1"/>
              <a:t>Genitiv</a:t>
            </a:r>
            <a:r>
              <a:rPr lang="en-US" dirty="0"/>
              <a:t>-DPs:</a:t>
            </a:r>
          </a:p>
          <a:p>
            <a:pPr>
              <a:spcBef>
                <a:spcPts val="1200"/>
              </a:spcBef>
            </a:pPr>
            <a:r>
              <a:rPr lang="en-US" dirty="0"/>
              <a:t>(8)		a.	*die </a:t>
            </a:r>
            <a:r>
              <a:rPr lang="en-US" dirty="0" err="1"/>
              <a:t>Erfindung</a:t>
            </a:r>
            <a:r>
              <a:rPr lang="en-US" dirty="0"/>
              <a:t> der </a:t>
            </a:r>
            <a:r>
              <a:rPr lang="en-US" dirty="0" err="1"/>
              <a:t>Glühlampe</a:t>
            </a:r>
            <a:r>
              <a:rPr lang="en-US" dirty="0"/>
              <a:t> </a:t>
            </a:r>
            <a:r>
              <a:rPr lang="en-US" u="sng" dirty="0">
                <a:solidFill>
                  <a:srgbClr val="FF0000"/>
                </a:solidFill>
              </a:rPr>
              <a:t>Edisons</a:t>
            </a:r>
            <a:endParaRPr lang="en-US" dirty="0"/>
          </a:p>
          <a:p>
            <a:r>
              <a:rPr lang="en-US" dirty="0"/>
              <a:t>		b.	  die </a:t>
            </a:r>
            <a:r>
              <a:rPr lang="en-US" dirty="0" err="1"/>
              <a:t>Erfindung</a:t>
            </a:r>
            <a:r>
              <a:rPr lang="en-US" dirty="0"/>
              <a:t> der </a:t>
            </a:r>
            <a:r>
              <a:rPr lang="en-US" dirty="0" err="1"/>
              <a:t>Glühlampe</a:t>
            </a:r>
            <a:r>
              <a:rPr lang="en-US" dirty="0"/>
              <a:t> </a:t>
            </a:r>
            <a:r>
              <a:rPr lang="en-US" u="sng" dirty="0" err="1">
                <a:solidFill>
                  <a:srgbClr val="FF0000"/>
                </a:solidFill>
              </a:rPr>
              <a:t>durch</a:t>
            </a:r>
            <a:r>
              <a:rPr lang="en-US" u="sng" dirty="0">
                <a:solidFill>
                  <a:srgbClr val="FF0000"/>
                </a:solidFill>
              </a:rPr>
              <a:t> Edison</a:t>
            </a:r>
            <a:endParaRPr lang="en-US" dirty="0"/>
          </a:p>
          <a:p>
            <a:endParaRPr lang="en-US" dirty="0"/>
          </a:p>
        </p:txBody>
      </p:sp>
      <p:sp>
        <p:nvSpPr>
          <p:cNvPr id="4" name="Footer Placeholder 3"/>
          <p:cNvSpPr>
            <a:spLocks noGrp="1"/>
          </p:cNvSpPr>
          <p:nvPr>
            <p:ph type="ftr" sz="quarter" idx="11"/>
          </p:nvPr>
        </p:nvSpPr>
        <p:spPr/>
        <p:txBody>
          <a:bodyPr/>
          <a:lstStyle/>
          <a:p>
            <a:r>
              <a:rPr lang="de-DE"/>
              <a:t>DGY 15 Semantik</a:t>
            </a:r>
          </a:p>
        </p:txBody>
      </p:sp>
      <p:sp>
        <p:nvSpPr>
          <p:cNvPr id="5" name="Slide Number Placeholder 4"/>
          <p:cNvSpPr>
            <a:spLocks noGrp="1"/>
          </p:cNvSpPr>
          <p:nvPr>
            <p:ph type="sldNum" sz="quarter" idx="12"/>
          </p:nvPr>
        </p:nvSpPr>
        <p:spPr/>
        <p:txBody>
          <a:bodyPr/>
          <a:lstStyle/>
          <a:p>
            <a:fld id="{DAED5F90-EF1B-49B5-BE47-AEA5AB1301ED}" type="slidenum">
              <a:rPr lang="de-DE" smtClean="0"/>
              <a:pPr/>
              <a:t>15</a:t>
            </a:fld>
            <a:endParaRPr lang="de-DE"/>
          </a:p>
        </p:txBody>
      </p:sp>
      <p:sp>
        <p:nvSpPr>
          <p:cNvPr id="10" name="Rectangle 9"/>
          <p:cNvSpPr/>
          <p:nvPr/>
        </p:nvSpPr>
        <p:spPr>
          <a:xfrm>
            <a:off x="904009" y="5867400"/>
            <a:ext cx="7412182" cy="461665"/>
          </a:xfrm>
          <a:prstGeom prst="rect">
            <a:avLst/>
          </a:prstGeom>
          <a:ln w="19050">
            <a:solidFill>
              <a:schemeClr val="tx1"/>
            </a:solidFill>
            <a:prstDash val="sysDot"/>
          </a:ln>
        </p:spPr>
        <p:txBody>
          <a:bodyPr wrap="square">
            <a:spAutoFit/>
          </a:bodyPr>
          <a:lstStyle/>
          <a:p>
            <a:pPr>
              <a:tabLst>
                <a:tab pos="3429000" algn="l"/>
              </a:tabLst>
            </a:pPr>
            <a:r>
              <a:rPr lang="en-US" sz="2400"/>
              <a:t> </a:t>
            </a:r>
            <a:r>
              <a:rPr lang="el-GR" sz="2200"/>
              <a:t>α</a:t>
            </a:r>
            <a:r>
              <a:rPr lang="en-US" sz="2200"/>
              <a:t> und </a:t>
            </a:r>
            <a:r>
              <a:rPr lang="el-GR" sz="2200"/>
              <a:t>β </a:t>
            </a:r>
            <a:r>
              <a:rPr lang="en-US" sz="2200"/>
              <a:t>sind </a:t>
            </a:r>
            <a:r>
              <a:rPr lang="en-US" sz="2200" b="1"/>
              <a:t>adjazent</a:t>
            </a:r>
            <a:r>
              <a:rPr lang="en-US" sz="2200"/>
              <a:t> =</a:t>
            </a:r>
            <a:r>
              <a:rPr lang="en-US" sz="2200" baseline="-25000"/>
              <a:t>Def</a:t>
            </a:r>
            <a:r>
              <a:rPr lang="en-US" sz="2200"/>
              <a:t>  </a:t>
            </a:r>
            <a:r>
              <a:rPr lang="el-GR" sz="2200"/>
              <a:t>α</a:t>
            </a:r>
            <a:r>
              <a:rPr lang="en-US" sz="2200"/>
              <a:t> und </a:t>
            </a:r>
            <a:r>
              <a:rPr lang="el-GR" sz="2200"/>
              <a:t>β </a:t>
            </a:r>
            <a:r>
              <a:rPr lang="en-US" sz="2200"/>
              <a:t>folgen direkt aufeinander</a:t>
            </a:r>
          </a:p>
        </p:txBody>
      </p:sp>
      <p:sp>
        <p:nvSpPr>
          <p:cNvPr id="11" name="Rectangle 10">
            <a:extLst>
              <a:ext uri="{FF2B5EF4-FFF2-40B4-BE49-F238E27FC236}">
                <a16:creationId xmlns:a16="http://schemas.microsoft.com/office/drawing/2014/main" id="{4EE99A07-66B9-FEA8-0150-F833C2E1430A}"/>
              </a:ext>
            </a:extLst>
          </p:cNvPr>
          <p:cNvSpPr/>
          <p:nvPr/>
        </p:nvSpPr>
        <p:spPr>
          <a:xfrm>
            <a:off x="1905000" y="195590"/>
            <a:ext cx="4848225" cy="523220"/>
          </a:xfrm>
          <a:prstGeom prst="rect">
            <a:avLst/>
          </a:prstGeom>
          <a:ln w="19050">
            <a:solidFill>
              <a:srgbClr val="002060"/>
            </a:solidFill>
          </a:ln>
        </p:spPr>
        <p:txBody>
          <a:bodyPr wrap="square" anchor="ctr">
            <a:spAutoFit/>
          </a:bodyPr>
          <a:lstStyle/>
          <a:p>
            <a:pPr algn="ctr"/>
            <a:r>
              <a:rPr lang="de-AT" sz="2800" b="1">
                <a:solidFill>
                  <a:schemeClr val="accent2"/>
                </a:solidFill>
                <a:latin typeface="Arial" panose="020B0604020202020204" pitchFamily="34" charset="0"/>
                <a:cs typeface="Arial" panose="020B0604020202020204" pitchFamily="34" charset="0"/>
              </a:rPr>
              <a:t>Übung: Lösungen</a:t>
            </a:r>
          </a:p>
        </p:txBody>
      </p:sp>
    </p:spTree>
    <p:extLst>
      <p:ext uri="{BB962C8B-B14F-4D97-AF65-F5344CB8AC3E}">
        <p14:creationId xmlns:p14="http://schemas.microsoft.com/office/powerpoint/2010/main" val="9170211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down)">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8920E0-B708-0753-9399-03E07FDBD4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32E77C-8944-2595-4C0F-F96CE37800FC}"/>
              </a:ext>
            </a:extLst>
          </p:cNvPr>
          <p:cNvSpPr>
            <a:spLocks noGrp="1"/>
          </p:cNvSpPr>
          <p:nvPr>
            <p:ph type="title"/>
          </p:nvPr>
        </p:nvSpPr>
        <p:spPr/>
        <p:txBody>
          <a:bodyPr/>
          <a:lstStyle/>
          <a:p>
            <a:r>
              <a:rPr lang="de-DE" dirty="0"/>
              <a:t>Definite Beschreibungen </a:t>
            </a:r>
            <a:r>
              <a:rPr lang="de-DE" dirty="0">
                <a:latin typeface="Segoe UI Symbol" panose="020B0502040204020203" pitchFamily="34" charset="0"/>
                <a:ea typeface="Segoe UI Symbol" panose="020B0502040204020203" pitchFamily="34" charset="0"/>
              </a:rPr>
              <a:t>≠ </a:t>
            </a:r>
            <a:r>
              <a:rPr lang="de-DE" dirty="0"/>
              <a:t>Namen</a:t>
            </a:r>
            <a:endParaRPr lang="en-GB" dirty="0"/>
          </a:p>
        </p:txBody>
      </p:sp>
      <p:sp>
        <p:nvSpPr>
          <p:cNvPr id="3" name="Content Placeholder 2">
            <a:extLst>
              <a:ext uri="{FF2B5EF4-FFF2-40B4-BE49-F238E27FC236}">
                <a16:creationId xmlns:a16="http://schemas.microsoft.com/office/drawing/2014/main" id="{BC84C48B-DAC4-6021-D496-3D88BBB377B0}"/>
              </a:ext>
            </a:extLst>
          </p:cNvPr>
          <p:cNvSpPr>
            <a:spLocks noGrp="1"/>
          </p:cNvSpPr>
          <p:nvPr>
            <p:ph idx="1"/>
          </p:nvPr>
        </p:nvSpPr>
        <p:spPr>
          <a:xfrm>
            <a:off x="457200" y="990600"/>
            <a:ext cx="8458200" cy="5257800"/>
          </a:xfrm>
        </p:spPr>
        <p:txBody>
          <a:bodyPr/>
          <a:lstStyle/>
          <a:p>
            <a:pPr marL="342900" indent="-342900">
              <a:buFont typeface="Wingdings" panose="05000000000000000000" pitchFamily="2" charset="2"/>
              <a:buChar char="§"/>
            </a:pPr>
            <a:r>
              <a:rPr lang="en-US" b="1" dirty="0"/>
              <a:t>Frage</a:t>
            </a:r>
            <a:r>
              <a:rPr lang="en-US" dirty="0"/>
              <a:t>. Haben</a:t>
            </a:r>
            <a:r>
              <a:rPr lang="en-US" b="1" dirty="0"/>
              <a:t> </a:t>
            </a:r>
            <a:r>
              <a:rPr lang="en-US" dirty="0"/>
              <a:t>definite DPs die </a:t>
            </a:r>
            <a:r>
              <a:rPr lang="en-US" dirty="0" err="1"/>
              <a:t>selbe</a:t>
            </a:r>
            <a:r>
              <a:rPr lang="en-US" dirty="0"/>
              <a:t> </a:t>
            </a:r>
            <a:r>
              <a:rPr lang="en-US" dirty="0" err="1"/>
              <a:t>Semantik</a:t>
            </a:r>
            <a:r>
              <a:rPr lang="en-US" dirty="0"/>
              <a:t> </a:t>
            </a:r>
            <a:r>
              <a:rPr lang="en-US" dirty="0" err="1"/>
              <a:t>wie</a:t>
            </a:r>
            <a:r>
              <a:rPr lang="en-US" dirty="0"/>
              <a:t> </a:t>
            </a:r>
            <a:r>
              <a:rPr lang="en-US" b="1" dirty="0"/>
              <a:t>Namen</a:t>
            </a:r>
            <a:r>
              <a:rPr lang="en-US" dirty="0"/>
              <a:t>?</a:t>
            </a:r>
            <a:endParaRPr lang="en-US" b="1" dirty="0"/>
          </a:p>
          <a:p>
            <a:pPr marL="342900" indent="-342900">
              <a:spcBef>
                <a:spcPts val="1200"/>
              </a:spcBef>
              <a:buFont typeface="Wingdings" panose="05000000000000000000" pitchFamily="2" charset="2"/>
              <a:buChar char="§"/>
            </a:pPr>
            <a:r>
              <a:rPr lang="en-US" b="1" dirty="0" err="1"/>
              <a:t>Hypothese</a:t>
            </a:r>
            <a:r>
              <a:rPr lang="en-US" dirty="0"/>
              <a:t>. Namen </a:t>
            </a:r>
            <a:r>
              <a:rPr lang="en-US" dirty="0" err="1"/>
              <a:t>sind</a:t>
            </a:r>
            <a:r>
              <a:rPr lang="en-US" dirty="0"/>
              <a:t> </a:t>
            </a:r>
            <a:r>
              <a:rPr lang="en-US" dirty="0" err="1"/>
              <a:t>versteckte</a:t>
            </a:r>
            <a:r>
              <a:rPr lang="en-US" dirty="0"/>
              <a:t> definite </a:t>
            </a:r>
            <a:r>
              <a:rPr lang="en-US" dirty="0" err="1"/>
              <a:t>Beschreibungen</a:t>
            </a:r>
            <a:r>
              <a:rPr lang="en-US" dirty="0"/>
              <a:t> </a:t>
            </a:r>
            <a:r>
              <a:rPr lang="en-US" sz="2000" dirty="0"/>
              <a:t>(Russell, Betrand. 1905. </a:t>
            </a:r>
            <a:r>
              <a:rPr lang="en-US" sz="2000" i="1" dirty="0"/>
              <a:t>On Denoting</a:t>
            </a:r>
            <a:r>
              <a:rPr lang="en-US" sz="2000" dirty="0"/>
              <a:t>). </a:t>
            </a:r>
            <a:endParaRPr lang="en-US" dirty="0"/>
          </a:p>
          <a:p>
            <a:pPr>
              <a:spcBef>
                <a:spcPts val="1200"/>
              </a:spcBef>
              <a:tabLst>
                <a:tab pos="457200" algn="l"/>
                <a:tab pos="747713" algn="l"/>
                <a:tab pos="1090613" algn="l"/>
                <a:tab pos="3230563" algn="l"/>
                <a:tab pos="3586163" algn="l"/>
              </a:tabLst>
            </a:pPr>
            <a:r>
              <a:rPr lang="en-US" dirty="0"/>
              <a:t>(1)		a.	Albert Einstein 	=	der Erfinder der </a:t>
            </a:r>
            <a:r>
              <a:rPr lang="en-US" dirty="0" err="1"/>
              <a:t>Relativitätstheorie</a:t>
            </a:r>
            <a:r>
              <a:rPr lang="en-US" dirty="0"/>
              <a:t></a:t>
            </a:r>
          </a:p>
          <a:p>
            <a:pPr>
              <a:spcBef>
                <a:spcPts val="600"/>
              </a:spcBef>
              <a:tabLst>
                <a:tab pos="457200" algn="l"/>
                <a:tab pos="747713" algn="l"/>
                <a:tab pos="1090613" algn="l"/>
                <a:tab pos="3230563" algn="l"/>
                <a:tab pos="3586163" algn="l"/>
              </a:tabLst>
            </a:pPr>
            <a:r>
              <a:rPr lang="en-US" dirty="0"/>
              <a:t>		b.	Leo XIV 	=	der Papst (von 2025 bis…)</a:t>
            </a:r>
          </a:p>
          <a:p>
            <a:pPr>
              <a:spcBef>
                <a:spcPts val="600"/>
              </a:spcBef>
              <a:tabLst>
                <a:tab pos="457200" algn="l"/>
                <a:tab pos="747713" algn="l"/>
                <a:tab pos="1090613" algn="l"/>
                <a:tab pos="3230563" algn="l"/>
                <a:tab pos="3586163" algn="l"/>
              </a:tabLst>
            </a:pPr>
            <a:r>
              <a:rPr lang="en-US" dirty="0"/>
              <a:t>		c.	Aristoteles 	=	der Lehrer von Alexander</a:t>
            </a:r>
          </a:p>
          <a:p>
            <a:pPr>
              <a:spcBef>
                <a:spcPts val="600"/>
              </a:spcBef>
              <a:tabLst>
                <a:tab pos="457200" algn="l"/>
                <a:tab pos="747713" algn="l"/>
                <a:tab pos="1090613" algn="l"/>
                <a:tab pos="3230563" algn="l"/>
                <a:tab pos="3586163" algn="l"/>
              </a:tabLst>
            </a:pPr>
            <a:r>
              <a:rPr lang="en-US" dirty="0"/>
              <a:t>		d.	Mars 	=	der 4. Planet </a:t>
            </a:r>
            <a:r>
              <a:rPr lang="en-US" dirty="0" err="1"/>
              <a:t>im</a:t>
            </a:r>
            <a:r>
              <a:rPr lang="en-US" dirty="0"/>
              <a:t> </a:t>
            </a:r>
            <a:r>
              <a:rPr lang="en-US" dirty="0" err="1"/>
              <a:t>Sonnensystem</a:t>
            </a:r>
            <a:r>
              <a:rPr lang="en-US" dirty="0"/>
              <a:t> </a:t>
            </a:r>
          </a:p>
          <a:p>
            <a:pPr>
              <a:spcBef>
                <a:spcPts val="0"/>
              </a:spcBef>
              <a:tabLst>
                <a:tab pos="457200" algn="l"/>
                <a:tab pos="747713" algn="l"/>
                <a:tab pos="1090613" algn="l"/>
                <a:tab pos="3230563" algn="l"/>
                <a:tab pos="3586163" algn="l"/>
              </a:tabLst>
            </a:pPr>
            <a:endParaRPr lang="en-US" b="1" dirty="0"/>
          </a:p>
          <a:p>
            <a:pPr>
              <a:spcBef>
                <a:spcPts val="0"/>
              </a:spcBef>
              <a:tabLst>
                <a:tab pos="457200" algn="l"/>
                <a:tab pos="747713" algn="l"/>
                <a:tab pos="1090613" algn="l"/>
                <a:tab pos="3230563" algn="l"/>
                <a:tab pos="3586163" algn="l"/>
              </a:tabLst>
            </a:pPr>
            <a:r>
              <a:rPr lang="en-US" b="1" dirty="0"/>
              <a:t>Problem 1</a:t>
            </a:r>
            <a:r>
              <a:rPr lang="en-US" dirty="0"/>
              <a:t> </a:t>
            </a:r>
            <a:r>
              <a:rPr lang="en-US" sz="2000" dirty="0"/>
              <a:t>(Kripke 1980). </a:t>
            </a:r>
            <a:r>
              <a:rPr lang="en-US" dirty="0"/>
              <a:t>(2)a </a:t>
            </a:r>
            <a:r>
              <a:rPr lang="en-US" dirty="0" err="1"/>
              <a:t>ist</a:t>
            </a:r>
            <a:r>
              <a:rPr lang="en-US" dirty="0"/>
              <a:t> </a:t>
            </a:r>
            <a:r>
              <a:rPr lang="en-US" dirty="0" err="1"/>
              <a:t>eine</a:t>
            </a:r>
            <a:r>
              <a:rPr lang="en-US" dirty="0"/>
              <a:t> informative </a:t>
            </a:r>
            <a:r>
              <a:rPr lang="en-US" dirty="0" err="1"/>
              <a:t>Aussage</a:t>
            </a:r>
            <a:r>
              <a:rPr lang="en-US" dirty="0"/>
              <a:t>, (2)b </a:t>
            </a:r>
            <a:r>
              <a:rPr lang="en-US" dirty="0" err="1"/>
              <a:t>dagegen</a:t>
            </a:r>
            <a:r>
              <a:rPr lang="en-US" dirty="0"/>
              <a:t> nicht (</a:t>
            </a:r>
            <a:r>
              <a:rPr lang="en-US" dirty="0" err="1"/>
              <a:t>Tautologie</a:t>
            </a:r>
            <a:r>
              <a:rPr lang="en-US" dirty="0"/>
              <a:t>). Dies </a:t>
            </a:r>
            <a:r>
              <a:rPr lang="en-US" dirty="0" err="1"/>
              <a:t>ist</a:t>
            </a:r>
            <a:r>
              <a:rPr lang="en-US" dirty="0"/>
              <a:t> </a:t>
            </a:r>
            <a:r>
              <a:rPr lang="en-US" u="sng" dirty="0"/>
              <a:t>nicht</a:t>
            </a:r>
            <a:r>
              <a:rPr lang="en-US" dirty="0"/>
              <a:t> </a:t>
            </a:r>
            <a:r>
              <a:rPr lang="en-US" dirty="0" err="1"/>
              <a:t>zu</a:t>
            </a:r>
            <a:r>
              <a:rPr lang="en-US" dirty="0"/>
              <a:t> </a:t>
            </a:r>
            <a:r>
              <a:rPr lang="en-US" dirty="0" err="1"/>
              <a:t>erwarten</a:t>
            </a:r>
            <a:r>
              <a:rPr lang="en-US" dirty="0"/>
              <a:t>, </a:t>
            </a:r>
            <a:r>
              <a:rPr lang="en-US" dirty="0" err="1"/>
              <a:t>wenn</a:t>
            </a:r>
            <a:r>
              <a:rPr lang="en-US" dirty="0"/>
              <a:t> </a:t>
            </a:r>
            <a:r>
              <a:rPr lang="en-US" i="1" dirty="0"/>
              <a:t>Mars</a:t>
            </a:r>
            <a:r>
              <a:rPr lang="en-US" dirty="0"/>
              <a:t> </a:t>
            </a:r>
            <a:r>
              <a:rPr lang="en-US" dirty="0" err="1"/>
              <a:t>synonoym</a:t>
            </a:r>
            <a:r>
              <a:rPr lang="en-US" dirty="0"/>
              <a:t> </a:t>
            </a:r>
            <a:r>
              <a:rPr lang="en-US" dirty="0" err="1"/>
              <a:t>ist</a:t>
            </a:r>
            <a:r>
              <a:rPr lang="en-US" dirty="0"/>
              <a:t> </a:t>
            </a:r>
            <a:r>
              <a:rPr lang="en-US" dirty="0" err="1"/>
              <a:t>mit</a:t>
            </a:r>
            <a:r>
              <a:rPr lang="en-US" dirty="0"/>
              <a:t> </a:t>
            </a:r>
            <a:r>
              <a:rPr lang="en-US" i="1" dirty="0"/>
              <a:t>der 4. Planet </a:t>
            </a:r>
            <a:r>
              <a:rPr lang="en-US" i="1" dirty="0" err="1"/>
              <a:t>im</a:t>
            </a:r>
            <a:r>
              <a:rPr lang="en-US" i="1" dirty="0"/>
              <a:t> </a:t>
            </a:r>
            <a:r>
              <a:rPr lang="en-US" i="1" dirty="0" err="1"/>
              <a:t>Sonnensystem</a:t>
            </a:r>
            <a:r>
              <a:rPr lang="en-US" dirty="0"/>
              <a:t>:</a:t>
            </a:r>
            <a:endParaRPr lang="en-US" sz="2000" dirty="0"/>
          </a:p>
          <a:p>
            <a:pPr>
              <a:spcBef>
                <a:spcPts val="1200"/>
              </a:spcBef>
              <a:tabLst>
                <a:tab pos="457200" algn="l"/>
                <a:tab pos="747713" algn="l"/>
                <a:tab pos="1090613" algn="l"/>
                <a:tab pos="3230563" algn="l"/>
                <a:tab pos="3586163" algn="l"/>
                <a:tab pos="6189663" algn="l"/>
              </a:tabLst>
            </a:pPr>
            <a:r>
              <a:rPr lang="en-US" dirty="0"/>
              <a:t>(2)		a.	Mars </a:t>
            </a:r>
            <a:r>
              <a:rPr lang="en-US" dirty="0" err="1"/>
              <a:t>ist</a:t>
            </a:r>
            <a:r>
              <a:rPr lang="en-US" dirty="0"/>
              <a:t> der 4. Planet </a:t>
            </a:r>
            <a:r>
              <a:rPr lang="en-US" dirty="0" err="1"/>
              <a:t>im</a:t>
            </a:r>
            <a:r>
              <a:rPr lang="en-US" dirty="0"/>
              <a:t> </a:t>
            </a:r>
            <a:r>
              <a:rPr lang="en-US" dirty="0" err="1"/>
              <a:t>Sonnensystem</a:t>
            </a:r>
            <a:r>
              <a:rPr lang="en-US" dirty="0"/>
              <a:t>.	</a:t>
            </a:r>
            <a:r>
              <a:rPr lang="en-US" sz="2000" dirty="0"/>
              <a:t>(</a:t>
            </a:r>
            <a:r>
              <a:rPr lang="en-US" sz="2000" dirty="0" err="1"/>
              <a:t>informativ</a:t>
            </a:r>
            <a:r>
              <a:rPr lang="en-US" sz="2000" dirty="0"/>
              <a:t>)</a:t>
            </a:r>
            <a:endParaRPr lang="en-US" dirty="0"/>
          </a:p>
          <a:p>
            <a:pPr>
              <a:spcBef>
                <a:spcPts val="400"/>
              </a:spcBef>
              <a:tabLst>
                <a:tab pos="457200" algn="l"/>
                <a:tab pos="747713" algn="l"/>
                <a:tab pos="1090613" algn="l"/>
                <a:tab pos="3230563" algn="l"/>
                <a:tab pos="3586163" algn="l"/>
                <a:tab pos="6189663" algn="l"/>
              </a:tabLst>
            </a:pPr>
            <a:r>
              <a:rPr lang="en-US" dirty="0"/>
              <a:t>		b.	Mars </a:t>
            </a:r>
            <a:r>
              <a:rPr lang="en-US" dirty="0" err="1"/>
              <a:t>ist</a:t>
            </a:r>
            <a:r>
              <a:rPr lang="en-US" dirty="0"/>
              <a:t> Mars.			</a:t>
            </a:r>
            <a:r>
              <a:rPr lang="en-US" sz="2000" dirty="0"/>
              <a:t> (nicht </a:t>
            </a:r>
            <a:r>
              <a:rPr lang="en-US" sz="2000" dirty="0" err="1"/>
              <a:t>informativ</a:t>
            </a:r>
            <a:r>
              <a:rPr lang="en-US" sz="2000" dirty="0"/>
              <a:t>)</a:t>
            </a:r>
            <a:endParaRPr lang="en-US" dirty="0"/>
          </a:p>
        </p:txBody>
      </p:sp>
      <p:sp>
        <p:nvSpPr>
          <p:cNvPr id="4" name="Footer Placeholder 3">
            <a:extLst>
              <a:ext uri="{FF2B5EF4-FFF2-40B4-BE49-F238E27FC236}">
                <a16:creationId xmlns:a16="http://schemas.microsoft.com/office/drawing/2014/main" id="{C9E6EDC5-0957-7DDF-0C29-1623FEC7FD42}"/>
              </a:ext>
            </a:extLst>
          </p:cNvPr>
          <p:cNvSpPr>
            <a:spLocks noGrp="1"/>
          </p:cNvSpPr>
          <p:nvPr>
            <p:ph type="ftr" sz="quarter" idx="11"/>
          </p:nvPr>
        </p:nvSpPr>
        <p:spPr/>
        <p:txBody>
          <a:bodyPr/>
          <a:lstStyle/>
          <a:p>
            <a:r>
              <a:rPr lang="de-DE"/>
              <a:t>DGY 15 Semantik</a:t>
            </a:r>
          </a:p>
        </p:txBody>
      </p:sp>
      <p:sp>
        <p:nvSpPr>
          <p:cNvPr id="5" name="Slide Number Placeholder 4">
            <a:extLst>
              <a:ext uri="{FF2B5EF4-FFF2-40B4-BE49-F238E27FC236}">
                <a16:creationId xmlns:a16="http://schemas.microsoft.com/office/drawing/2014/main" id="{41A0C492-9DCE-135D-ABA0-6CA6885F29C4}"/>
              </a:ext>
            </a:extLst>
          </p:cNvPr>
          <p:cNvSpPr>
            <a:spLocks noGrp="1"/>
          </p:cNvSpPr>
          <p:nvPr>
            <p:ph type="sldNum" sz="quarter" idx="12"/>
          </p:nvPr>
        </p:nvSpPr>
        <p:spPr/>
        <p:txBody>
          <a:bodyPr/>
          <a:lstStyle/>
          <a:p>
            <a:fld id="{DAED5F90-EF1B-49B5-BE47-AEA5AB1301ED}" type="slidenum">
              <a:rPr lang="de-DE" smtClean="0"/>
              <a:pPr/>
              <a:t>16</a:t>
            </a:fld>
            <a:endParaRPr lang="de-DE"/>
          </a:p>
        </p:txBody>
      </p:sp>
    </p:spTree>
    <p:extLst>
      <p:ext uri="{BB962C8B-B14F-4D97-AF65-F5344CB8AC3E}">
        <p14:creationId xmlns:p14="http://schemas.microsoft.com/office/powerpoint/2010/main" val="410839718"/>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D4345-9FC6-2ED9-3A05-167969BA87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9EFB7C-70EA-5054-6C23-AF3D79D56215}"/>
              </a:ext>
            </a:extLst>
          </p:cNvPr>
          <p:cNvSpPr>
            <a:spLocks noGrp="1"/>
          </p:cNvSpPr>
          <p:nvPr>
            <p:ph type="title"/>
          </p:nvPr>
        </p:nvSpPr>
        <p:spPr/>
        <p:txBody>
          <a:bodyPr/>
          <a:lstStyle/>
          <a:p>
            <a:r>
              <a:rPr lang="de-DE" dirty="0"/>
              <a:t>Definite Beschreibungen </a:t>
            </a:r>
            <a:r>
              <a:rPr lang="de-DE" dirty="0">
                <a:latin typeface="Segoe UI Symbol" panose="020B0502040204020203" pitchFamily="34" charset="0"/>
                <a:ea typeface="Segoe UI Symbol" panose="020B0502040204020203" pitchFamily="34" charset="0"/>
              </a:rPr>
              <a:t>≠ </a:t>
            </a:r>
            <a:r>
              <a:rPr lang="de-DE" dirty="0"/>
              <a:t>Namen</a:t>
            </a:r>
            <a:endParaRPr lang="en-GB" dirty="0"/>
          </a:p>
        </p:txBody>
      </p:sp>
      <p:sp>
        <p:nvSpPr>
          <p:cNvPr id="3" name="Content Placeholder 2">
            <a:extLst>
              <a:ext uri="{FF2B5EF4-FFF2-40B4-BE49-F238E27FC236}">
                <a16:creationId xmlns:a16="http://schemas.microsoft.com/office/drawing/2014/main" id="{3E825F6C-55EE-C6BC-79F2-97E0565625C7}"/>
              </a:ext>
            </a:extLst>
          </p:cNvPr>
          <p:cNvSpPr>
            <a:spLocks noGrp="1"/>
          </p:cNvSpPr>
          <p:nvPr>
            <p:ph idx="1"/>
          </p:nvPr>
        </p:nvSpPr>
        <p:spPr>
          <a:xfrm>
            <a:off x="457200" y="990600"/>
            <a:ext cx="8305800" cy="5257800"/>
          </a:xfrm>
        </p:spPr>
        <p:txBody>
          <a:bodyPr/>
          <a:lstStyle/>
          <a:p>
            <a:pPr marL="342900" indent="-342900">
              <a:buFont typeface="Wingdings" panose="05000000000000000000" pitchFamily="2" charset="2"/>
              <a:buChar char="§"/>
            </a:pPr>
            <a:r>
              <a:rPr lang="en-US" b="1" dirty="0" err="1"/>
              <a:t>Hypothese</a:t>
            </a:r>
            <a:r>
              <a:rPr lang="en-US" dirty="0"/>
              <a:t>. Namen </a:t>
            </a:r>
            <a:r>
              <a:rPr lang="en-US" dirty="0" err="1"/>
              <a:t>sind</a:t>
            </a:r>
            <a:r>
              <a:rPr lang="en-US" dirty="0"/>
              <a:t> </a:t>
            </a:r>
            <a:r>
              <a:rPr lang="en-US" dirty="0" err="1"/>
              <a:t>versteckte</a:t>
            </a:r>
            <a:r>
              <a:rPr lang="en-US" dirty="0"/>
              <a:t> definite </a:t>
            </a:r>
            <a:r>
              <a:rPr lang="en-US" dirty="0" err="1"/>
              <a:t>Beschreibungen</a:t>
            </a:r>
            <a:r>
              <a:rPr lang="en-US" dirty="0"/>
              <a:t> </a:t>
            </a:r>
            <a:r>
              <a:rPr lang="en-US" sz="2000" dirty="0"/>
              <a:t>(Russell 1905)</a:t>
            </a:r>
            <a:endParaRPr lang="en-US" dirty="0"/>
          </a:p>
          <a:p>
            <a:pPr>
              <a:spcBef>
                <a:spcPts val="1200"/>
              </a:spcBef>
              <a:tabLst>
                <a:tab pos="457200" algn="l"/>
                <a:tab pos="747713" algn="l"/>
                <a:tab pos="1090613" algn="l"/>
                <a:tab pos="3230563" algn="l"/>
                <a:tab pos="3586163" algn="l"/>
              </a:tabLst>
            </a:pPr>
            <a:r>
              <a:rPr lang="en-US" dirty="0"/>
              <a:t>(1)		Albert Einstein 	=	der Erfinder der </a:t>
            </a:r>
            <a:r>
              <a:rPr lang="en-US" dirty="0" err="1"/>
              <a:t>Relativitätstheorie</a:t>
            </a:r>
            <a:r>
              <a:rPr lang="en-US" dirty="0"/>
              <a:t></a:t>
            </a:r>
          </a:p>
          <a:p>
            <a:pPr>
              <a:spcBef>
                <a:spcPts val="2000"/>
              </a:spcBef>
              <a:tabLst>
                <a:tab pos="457200" algn="l"/>
                <a:tab pos="747713" algn="l"/>
                <a:tab pos="1090613" algn="l"/>
                <a:tab pos="3230563" algn="l"/>
                <a:tab pos="3586163" algn="l"/>
              </a:tabLst>
            </a:pPr>
            <a:r>
              <a:rPr lang="en-US" b="1" dirty="0"/>
              <a:t>Problem 2</a:t>
            </a:r>
            <a:r>
              <a:rPr lang="en-US" dirty="0"/>
              <a:t> </a:t>
            </a:r>
            <a:r>
              <a:rPr lang="en-US" sz="2000" dirty="0"/>
              <a:t>(Kripke 1980). </a:t>
            </a:r>
            <a:r>
              <a:rPr lang="en-US" dirty="0"/>
              <a:t>(2)a </a:t>
            </a:r>
            <a:r>
              <a:rPr lang="en-US" dirty="0" err="1"/>
              <a:t>ist</a:t>
            </a:r>
            <a:r>
              <a:rPr lang="en-US" dirty="0"/>
              <a:t> </a:t>
            </a:r>
            <a:r>
              <a:rPr lang="en-US" dirty="0" err="1"/>
              <a:t>eine</a:t>
            </a:r>
            <a:r>
              <a:rPr lang="en-US" dirty="0"/>
              <a:t> </a:t>
            </a:r>
            <a:r>
              <a:rPr lang="en-US" dirty="0" err="1">
                <a:solidFill>
                  <a:srgbClr val="00B050"/>
                </a:solidFill>
              </a:rPr>
              <a:t>wahre</a:t>
            </a:r>
            <a:r>
              <a:rPr lang="en-US" dirty="0"/>
              <a:t> </a:t>
            </a:r>
            <a:r>
              <a:rPr lang="en-US" dirty="0" err="1"/>
              <a:t>Aussage</a:t>
            </a:r>
            <a:r>
              <a:rPr lang="en-US" dirty="0"/>
              <a:t>, (2)b </a:t>
            </a:r>
            <a:r>
              <a:rPr lang="en-US" dirty="0" err="1"/>
              <a:t>ist</a:t>
            </a:r>
            <a:r>
              <a:rPr lang="en-US" dirty="0"/>
              <a:t> </a:t>
            </a:r>
            <a:r>
              <a:rPr lang="en-US" dirty="0" err="1"/>
              <a:t>dagegen</a:t>
            </a:r>
            <a:r>
              <a:rPr lang="en-US" dirty="0"/>
              <a:t> </a:t>
            </a:r>
            <a:r>
              <a:rPr lang="en-US" dirty="0" err="1">
                <a:solidFill>
                  <a:srgbClr val="FF0000"/>
                </a:solidFill>
              </a:rPr>
              <a:t>falsch</a:t>
            </a:r>
            <a:r>
              <a:rPr lang="en-US" dirty="0"/>
              <a:t>. Dies </a:t>
            </a:r>
            <a:r>
              <a:rPr lang="en-US" dirty="0" err="1"/>
              <a:t>ist</a:t>
            </a:r>
            <a:r>
              <a:rPr lang="en-US" dirty="0"/>
              <a:t> </a:t>
            </a:r>
            <a:r>
              <a:rPr lang="en-US" u="sng" dirty="0"/>
              <a:t>nicht</a:t>
            </a:r>
            <a:r>
              <a:rPr lang="en-US" dirty="0"/>
              <a:t> </a:t>
            </a:r>
            <a:r>
              <a:rPr lang="en-US" dirty="0" err="1"/>
              <a:t>zu</a:t>
            </a:r>
            <a:r>
              <a:rPr lang="en-US" dirty="0"/>
              <a:t> </a:t>
            </a:r>
            <a:r>
              <a:rPr lang="en-US" dirty="0" err="1"/>
              <a:t>erwarten</a:t>
            </a:r>
            <a:r>
              <a:rPr lang="en-US" dirty="0"/>
              <a:t>, </a:t>
            </a:r>
            <a:r>
              <a:rPr lang="en-US" dirty="0" err="1"/>
              <a:t>wenn</a:t>
            </a:r>
            <a:r>
              <a:rPr lang="en-US" dirty="0"/>
              <a:t> (1) der Fall </a:t>
            </a:r>
            <a:r>
              <a:rPr lang="en-US" dirty="0" err="1"/>
              <a:t>ist</a:t>
            </a:r>
            <a:r>
              <a:rPr lang="en-US" dirty="0"/>
              <a:t>.</a:t>
            </a:r>
            <a:endParaRPr lang="en-US" sz="2000" dirty="0"/>
          </a:p>
          <a:p>
            <a:pPr>
              <a:spcBef>
                <a:spcPts val="1200"/>
              </a:spcBef>
              <a:tabLst>
                <a:tab pos="457200" algn="l"/>
                <a:tab pos="747713" algn="l"/>
                <a:tab pos="1090613" algn="l"/>
                <a:tab pos="3230563" algn="l"/>
                <a:tab pos="3586163" algn="l"/>
                <a:tab pos="6727825" algn="l"/>
              </a:tabLst>
            </a:pPr>
            <a:r>
              <a:rPr lang="en-US" dirty="0"/>
              <a:t>(2) 		a.	Ich </a:t>
            </a:r>
            <a:r>
              <a:rPr lang="en-US" dirty="0" err="1"/>
              <a:t>kann</a:t>
            </a:r>
            <a:r>
              <a:rPr lang="en-US" dirty="0"/>
              <a:t> mir </a:t>
            </a:r>
            <a:r>
              <a:rPr lang="en-US" dirty="0" err="1"/>
              <a:t>eine</a:t>
            </a:r>
            <a:r>
              <a:rPr lang="en-US" dirty="0"/>
              <a:t> Welt </a:t>
            </a:r>
            <a:r>
              <a:rPr lang="en-US" dirty="0" err="1"/>
              <a:t>vorstellen</a:t>
            </a:r>
            <a:r>
              <a:rPr lang="en-US" dirty="0"/>
              <a:t>, in der Albert Einstein 			nicht der Erfinder der </a:t>
            </a:r>
            <a:r>
              <a:rPr lang="en-US" dirty="0" err="1"/>
              <a:t>Relativitätstheorie</a:t>
            </a:r>
            <a:r>
              <a:rPr lang="en-US" dirty="0"/>
              <a:t> </a:t>
            </a:r>
            <a:r>
              <a:rPr lang="en-US" dirty="0" err="1"/>
              <a:t>ist</a:t>
            </a:r>
            <a:r>
              <a:rPr lang="en-US" dirty="0"/>
              <a:t>.	(</a:t>
            </a:r>
            <a:r>
              <a:rPr lang="en-US" dirty="0" err="1">
                <a:solidFill>
                  <a:srgbClr val="00B050"/>
                </a:solidFill>
              </a:rPr>
              <a:t>wahr</a:t>
            </a:r>
            <a:r>
              <a:rPr lang="en-US" dirty="0"/>
              <a:t>) </a:t>
            </a:r>
          </a:p>
          <a:p>
            <a:pPr>
              <a:spcBef>
                <a:spcPts val="600"/>
              </a:spcBef>
              <a:tabLst>
                <a:tab pos="457200" algn="l"/>
                <a:tab pos="747713" algn="l"/>
                <a:tab pos="1090613" algn="l"/>
                <a:tab pos="3230563" algn="l"/>
                <a:tab pos="3586163" algn="l"/>
                <a:tab pos="6727825" algn="l"/>
              </a:tabLst>
            </a:pPr>
            <a:r>
              <a:rPr lang="en-US" dirty="0"/>
              <a:t> 		b.	Ich </a:t>
            </a:r>
            <a:r>
              <a:rPr lang="en-US" dirty="0" err="1"/>
              <a:t>kann</a:t>
            </a:r>
            <a:r>
              <a:rPr lang="en-US" dirty="0"/>
              <a:t> mir </a:t>
            </a:r>
            <a:r>
              <a:rPr lang="en-US" dirty="0" err="1"/>
              <a:t>eine</a:t>
            </a:r>
            <a:r>
              <a:rPr lang="en-US" dirty="0"/>
              <a:t> Welt </a:t>
            </a:r>
            <a:r>
              <a:rPr lang="en-US" dirty="0" err="1"/>
              <a:t>vorstellen</a:t>
            </a:r>
            <a:r>
              <a:rPr lang="en-US" dirty="0"/>
              <a:t>, in der Albert Einstein 			nicht Albert Einstein </a:t>
            </a:r>
            <a:r>
              <a:rPr lang="en-US" dirty="0" err="1"/>
              <a:t>ist</a:t>
            </a:r>
            <a:r>
              <a:rPr lang="en-US" dirty="0"/>
              <a:t>. 	(</a:t>
            </a:r>
            <a:r>
              <a:rPr lang="en-US" dirty="0" err="1">
                <a:solidFill>
                  <a:srgbClr val="FF0000"/>
                </a:solidFill>
              </a:rPr>
              <a:t>falsch</a:t>
            </a:r>
            <a:r>
              <a:rPr lang="en-US" dirty="0"/>
              <a:t>)</a:t>
            </a:r>
          </a:p>
          <a:p>
            <a:pPr marL="342900" indent="-342900">
              <a:spcBef>
                <a:spcPts val="2000"/>
              </a:spcBef>
              <a:buFont typeface="Wingdings" panose="05000000000000000000" pitchFamily="2" charset="2"/>
              <a:buChar char="§"/>
              <a:tabLst>
                <a:tab pos="457200" algn="l"/>
                <a:tab pos="747713" algn="l"/>
                <a:tab pos="1090613" algn="l"/>
                <a:tab pos="3230563" algn="l"/>
                <a:tab pos="3586163" algn="l"/>
              </a:tabLst>
            </a:pPr>
            <a:r>
              <a:rPr lang="en-US" dirty="0"/>
              <a:t>Namen </a:t>
            </a:r>
            <a:r>
              <a:rPr lang="en-US" dirty="0" err="1"/>
              <a:t>sind</a:t>
            </a:r>
            <a:r>
              <a:rPr lang="en-US" dirty="0"/>
              <a:t> also </a:t>
            </a:r>
            <a:r>
              <a:rPr lang="en-US" dirty="0" err="1"/>
              <a:t>keine</a:t>
            </a:r>
            <a:r>
              <a:rPr lang="en-US" dirty="0"/>
              <a:t> </a:t>
            </a:r>
            <a:r>
              <a:rPr lang="en-US" dirty="0" err="1"/>
              <a:t>versteckten</a:t>
            </a:r>
            <a:r>
              <a:rPr lang="en-US" dirty="0"/>
              <a:t> </a:t>
            </a:r>
            <a:r>
              <a:rPr lang="en-US" dirty="0" err="1"/>
              <a:t>definiten</a:t>
            </a:r>
            <a:r>
              <a:rPr lang="en-US" dirty="0"/>
              <a:t> </a:t>
            </a:r>
            <a:r>
              <a:rPr lang="en-US" dirty="0" err="1"/>
              <a:t>Beschreibungen</a:t>
            </a:r>
            <a:r>
              <a:rPr lang="en-US" dirty="0"/>
              <a:t>.</a:t>
            </a:r>
          </a:p>
          <a:p>
            <a:pPr marL="342900" indent="-342900">
              <a:spcBef>
                <a:spcPts val="1200"/>
              </a:spcBef>
              <a:buFont typeface="Wingdings" panose="05000000000000000000" pitchFamily="2" charset="2"/>
              <a:buChar char="§"/>
              <a:tabLst>
                <a:tab pos="457200" algn="l"/>
                <a:tab pos="747713" algn="l"/>
                <a:tab pos="1090613" algn="l"/>
                <a:tab pos="3230563" algn="l"/>
                <a:tab pos="3586163" algn="l"/>
              </a:tabLst>
            </a:pPr>
            <a:r>
              <a:rPr lang="en-US" dirty="0"/>
              <a:t>Definite </a:t>
            </a:r>
            <a:r>
              <a:rPr lang="en-US" dirty="0" err="1"/>
              <a:t>Beschreibungen</a:t>
            </a:r>
            <a:r>
              <a:rPr lang="en-US" dirty="0"/>
              <a:t> und Namen </a:t>
            </a:r>
            <a:r>
              <a:rPr lang="en-US" dirty="0" err="1"/>
              <a:t>haben</a:t>
            </a:r>
            <a:r>
              <a:rPr lang="en-US" dirty="0"/>
              <a:t> </a:t>
            </a:r>
            <a:r>
              <a:rPr lang="en-US" u="sng" dirty="0"/>
              <a:t>nicht</a:t>
            </a:r>
            <a:r>
              <a:rPr lang="en-US" dirty="0"/>
              <a:t> die </a:t>
            </a:r>
            <a:r>
              <a:rPr lang="en-US" dirty="0" err="1"/>
              <a:t>selbe</a:t>
            </a:r>
            <a:r>
              <a:rPr lang="en-US" dirty="0"/>
              <a:t> </a:t>
            </a:r>
            <a:r>
              <a:rPr lang="en-US" dirty="0" err="1"/>
              <a:t>Semantik</a:t>
            </a:r>
            <a:r>
              <a:rPr lang="en-US" dirty="0"/>
              <a:t>: Russells </a:t>
            </a:r>
            <a:r>
              <a:rPr lang="en-US" dirty="0" err="1"/>
              <a:t>Hypothese</a:t>
            </a:r>
            <a:r>
              <a:rPr lang="en-US" dirty="0"/>
              <a:t> </a:t>
            </a:r>
            <a:r>
              <a:rPr lang="en-US" dirty="0" err="1"/>
              <a:t>ist</a:t>
            </a:r>
            <a:r>
              <a:rPr lang="en-US" dirty="0"/>
              <a:t> </a:t>
            </a:r>
            <a:r>
              <a:rPr lang="en-US" dirty="0" err="1"/>
              <a:t>falsch</a:t>
            </a:r>
            <a:r>
              <a:rPr lang="en-US" dirty="0"/>
              <a:t>.</a:t>
            </a:r>
          </a:p>
          <a:p>
            <a:pPr marL="342900" indent="-342900">
              <a:spcBef>
                <a:spcPts val="0"/>
              </a:spcBef>
              <a:buFont typeface="Wingdings" panose="05000000000000000000" pitchFamily="2" charset="2"/>
              <a:buChar char="§"/>
              <a:tabLst>
                <a:tab pos="457200" algn="l"/>
                <a:tab pos="747713" algn="l"/>
                <a:tab pos="1090613" algn="l"/>
                <a:tab pos="3230563" algn="l"/>
                <a:tab pos="3586163" algn="l"/>
              </a:tabLst>
            </a:pPr>
            <a:endParaRPr lang="en-US" dirty="0"/>
          </a:p>
        </p:txBody>
      </p:sp>
      <p:sp>
        <p:nvSpPr>
          <p:cNvPr id="4" name="Footer Placeholder 3">
            <a:extLst>
              <a:ext uri="{FF2B5EF4-FFF2-40B4-BE49-F238E27FC236}">
                <a16:creationId xmlns:a16="http://schemas.microsoft.com/office/drawing/2014/main" id="{AFA0C18B-B213-100F-CE98-70980AA378F4}"/>
              </a:ext>
            </a:extLst>
          </p:cNvPr>
          <p:cNvSpPr>
            <a:spLocks noGrp="1"/>
          </p:cNvSpPr>
          <p:nvPr>
            <p:ph type="ftr" sz="quarter" idx="11"/>
          </p:nvPr>
        </p:nvSpPr>
        <p:spPr/>
        <p:txBody>
          <a:bodyPr/>
          <a:lstStyle/>
          <a:p>
            <a:r>
              <a:rPr lang="de-DE"/>
              <a:t>DGY 15 Semantik</a:t>
            </a:r>
          </a:p>
        </p:txBody>
      </p:sp>
      <p:sp>
        <p:nvSpPr>
          <p:cNvPr id="5" name="Slide Number Placeholder 4">
            <a:extLst>
              <a:ext uri="{FF2B5EF4-FFF2-40B4-BE49-F238E27FC236}">
                <a16:creationId xmlns:a16="http://schemas.microsoft.com/office/drawing/2014/main" id="{B6609187-111C-9211-EEDC-D231ADAD9699}"/>
              </a:ext>
            </a:extLst>
          </p:cNvPr>
          <p:cNvSpPr>
            <a:spLocks noGrp="1"/>
          </p:cNvSpPr>
          <p:nvPr>
            <p:ph type="sldNum" sz="quarter" idx="12"/>
          </p:nvPr>
        </p:nvSpPr>
        <p:spPr/>
        <p:txBody>
          <a:bodyPr/>
          <a:lstStyle/>
          <a:p>
            <a:fld id="{DAED5F90-EF1B-49B5-BE47-AEA5AB1301ED}" type="slidenum">
              <a:rPr lang="de-DE" smtClean="0"/>
              <a:pPr/>
              <a:t>17</a:t>
            </a:fld>
            <a:endParaRPr lang="de-DE"/>
          </a:p>
        </p:txBody>
      </p:sp>
    </p:spTree>
    <p:extLst>
      <p:ext uri="{BB962C8B-B14F-4D97-AF65-F5344CB8AC3E}">
        <p14:creationId xmlns:p14="http://schemas.microsoft.com/office/powerpoint/2010/main" val="3947147191"/>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6" name="Titel 5"/>
          <p:cNvSpPr>
            <a:spLocks noGrp="1"/>
          </p:cNvSpPr>
          <p:nvPr>
            <p:ph type="title"/>
          </p:nvPr>
        </p:nvSpPr>
        <p:spPr>
          <a:xfrm>
            <a:off x="722313" y="5464314"/>
            <a:ext cx="7772400" cy="707886"/>
          </a:xfrm>
        </p:spPr>
        <p:txBody>
          <a:bodyPr>
            <a:spAutoFit/>
          </a:bodyPr>
          <a:lstStyle/>
          <a:p>
            <a:r>
              <a:rPr lang="de-AT" dirty="0">
                <a:solidFill>
                  <a:schemeClr val="tx1"/>
                </a:solidFill>
              </a:rPr>
              <a:t>Fahrplan</a:t>
            </a:r>
          </a:p>
        </p:txBody>
      </p:sp>
      <p:sp>
        <p:nvSpPr>
          <p:cNvPr id="7" name="Textplatzhalter 6"/>
          <p:cNvSpPr>
            <a:spLocks noGrp="1"/>
          </p:cNvSpPr>
          <p:nvPr>
            <p:ph type="body" idx="1"/>
          </p:nvPr>
        </p:nvSpPr>
        <p:spPr>
          <a:xfrm>
            <a:off x="742950" y="541615"/>
            <a:ext cx="7772400" cy="3877985"/>
          </a:xfrm>
        </p:spPr>
        <p:txBody>
          <a:bodyPr>
            <a:spAutoFit/>
          </a:bodyPr>
          <a:lstStyle/>
          <a:p>
            <a:pPr marL="1539875" indent="-457200">
              <a:spcBef>
                <a:spcPts val="1200"/>
              </a:spcBef>
              <a:buFont typeface="Wingdings" pitchFamily="2" charset="2"/>
              <a:buChar char="v"/>
            </a:pPr>
            <a:r>
              <a:rPr lang="de-DE" sz="2800" b="0">
                <a:solidFill>
                  <a:schemeClr val="bg1"/>
                </a:solidFill>
              </a:rPr>
              <a:t>Referenz vs. Denotation</a:t>
            </a:r>
          </a:p>
          <a:p>
            <a:pPr marL="1539875" indent="-457200">
              <a:spcBef>
                <a:spcPts val="1200"/>
              </a:spcBef>
              <a:buFont typeface="Wingdings" pitchFamily="2" charset="2"/>
              <a:buChar char="v"/>
            </a:pPr>
            <a:r>
              <a:rPr lang="de-DE" sz="2800" b="0">
                <a:solidFill>
                  <a:schemeClr val="bg1"/>
                </a:solidFill>
              </a:rPr>
              <a:t>Namen und definite Nominalphrasen</a:t>
            </a:r>
          </a:p>
          <a:p>
            <a:pPr marL="1539875" indent="-457200">
              <a:spcBef>
                <a:spcPts val="1200"/>
              </a:spcBef>
              <a:buFont typeface="Wingdings" pitchFamily="2" charset="2"/>
              <a:buChar char="v"/>
            </a:pPr>
            <a:r>
              <a:rPr lang="de-DE" sz="2800" u="sng">
                <a:solidFill>
                  <a:schemeClr val="bg1"/>
                </a:solidFill>
              </a:rPr>
              <a:t>Referenzielle Pronomen und Koreferenz</a:t>
            </a:r>
          </a:p>
          <a:p>
            <a:pPr marL="1539875" indent="-457200">
              <a:spcBef>
                <a:spcPts val="1200"/>
              </a:spcBef>
              <a:buFont typeface="Wingdings" pitchFamily="2" charset="2"/>
              <a:buChar char="v"/>
            </a:pPr>
            <a:r>
              <a:rPr lang="de-DE" sz="2800" b="0">
                <a:solidFill>
                  <a:schemeClr val="bg1"/>
                </a:solidFill>
              </a:rPr>
              <a:t>Quantorenphrasen</a:t>
            </a:r>
          </a:p>
          <a:p>
            <a:pPr marL="1539875" indent="-457200">
              <a:spcBef>
                <a:spcPts val="1200"/>
              </a:spcBef>
              <a:buFont typeface="Wingdings" pitchFamily="2" charset="2"/>
              <a:buChar char="v"/>
            </a:pPr>
            <a:r>
              <a:rPr lang="de-DE" sz="2800" b="0">
                <a:solidFill>
                  <a:schemeClr val="bg1"/>
                </a:solidFill>
              </a:rPr>
              <a:t>Namen und definite Beschreibungen ohne Referenz</a:t>
            </a:r>
          </a:p>
          <a:p>
            <a:pPr marL="1539875" indent="-457200">
              <a:spcBef>
                <a:spcPts val="1200"/>
              </a:spcBef>
              <a:buFont typeface="Wingdings" pitchFamily="2" charset="2"/>
              <a:buChar char="v"/>
            </a:pPr>
            <a:r>
              <a:rPr lang="de-DE" sz="2800" b="0">
                <a:solidFill>
                  <a:schemeClr val="bg1"/>
                </a:solidFill>
              </a:rPr>
              <a:t>Semantik von Pronomen</a:t>
            </a:r>
          </a:p>
        </p:txBody>
      </p:sp>
      <p:cxnSp>
        <p:nvCxnSpPr>
          <p:cNvPr id="9" name="Gerade Verbindung 8"/>
          <p:cNvCxnSpPr/>
          <p:nvPr/>
        </p:nvCxnSpPr>
        <p:spPr>
          <a:xfrm>
            <a:off x="762000" y="5486400"/>
            <a:ext cx="77724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46CA3688-DEEB-4A0C-9E4C-4B28E23DDD7E}" type="slidenum">
              <a:rPr lang="de-DE" smtClean="0"/>
              <a:pPr/>
              <a:t>18</a:t>
            </a:fld>
            <a:endParaRPr lang="de-DE"/>
          </a:p>
        </p:txBody>
      </p:sp>
    </p:spTree>
    <p:extLst>
      <p:ext uri="{BB962C8B-B14F-4D97-AF65-F5344CB8AC3E}">
        <p14:creationId xmlns:p14="http://schemas.microsoft.com/office/powerpoint/2010/main" val="37132435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noProof="0" dirty="0"/>
              <a:t>Bedeutung von Determinatorphrasen</a:t>
            </a:r>
          </a:p>
        </p:txBody>
      </p:sp>
      <p:sp>
        <p:nvSpPr>
          <p:cNvPr id="3" name="Content Placeholder 2"/>
          <p:cNvSpPr>
            <a:spLocks noGrp="1"/>
          </p:cNvSpPr>
          <p:nvPr>
            <p:ph idx="1"/>
          </p:nvPr>
        </p:nvSpPr>
        <p:spPr>
          <a:xfrm>
            <a:off x="457200" y="1102659"/>
            <a:ext cx="8382000" cy="5298141"/>
          </a:xfrm>
        </p:spPr>
        <p:txBody>
          <a:bodyPr/>
          <a:lstStyle/>
          <a:p>
            <a:pPr defTabSz="942975">
              <a:tabLst>
                <a:tab pos="457200" algn="l"/>
                <a:tab pos="747713" algn="l"/>
                <a:tab pos="860425" algn="l"/>
                <a:tab pos="1090613" algn="l"/>
                <a:tab pos="2976563" algn="l"/>
                <a:tab pos="3370263" algn="l"/>
                <a:tab pos="3890963" algn="l"/>
              </a:tabLst>
            </a:pPr>
            <a:r>
              <a:rPr lang="de-DE" sz="2400" noProof="0" dirty="0"/>
              <a:t>Determinatorphrasen (DPs) fallen </a:t>
            </a:r>
            <a:r>
              <a:rPr lang="de-DE" dirty="0"/>
              <a:t>semantisch</a:t>
            </a:r>
            <a:r>
              <a:rPr lang="de-DE" sz="2400" noProof="0" dirty="0"/>
              <a:t> in zwei Klassen:</a:t>
            </a:r>
          </a:p>
          <a:p>
            <a:pPr marL="1085850" lvl="1" indent="-342900" defTabSz="942975">
              <a:spcBef>
                <a:spcPts val="1200"/>
              </a:spcBef>
              <a:buFont typeface="Wingdings" panose="05000000000000000000" pitchFamily="2" charset="2"/>
              <a:buChar char="§"/>
              <a:tabLst>
                <a:tab pos="457200" algn="l"/>
                <a:tab pos="747713" algn="l"/>
                <a:tab pos="860425" algn="l"/>
                <a:tab pos="1090613" algn="l"/>
                <a:tab pos="2976563" algn="l"/>
                <a:tab pos="3370263" algn="l"/>
                <a:tab pos="3890963" algn="l"/>
              </a:tabLst>
            </a:pPr>
            <a:r>
              <a:rPr lang="de-DE" sz="2400" b="1" noProof="0" dirty="0"/>
              <a:t>	</a:t>
            </a:r>
            <a:r>
              <a:rPr lang="de-DE" sz="2400" noProof="0" dirty="0">
                <a:solidFill>
                  <a:srgbClr val="339966"/>
                </a:solidFill>
              </a:rPr>
              <a:t>referenzielle </a:t>
            </a:r>
            <a:r>
              <a:rPr lang="de-DE" sz="2400" dirty="0"/>
              <a:t>DPs</a:t>
            </a:r>
            <a:endParaRPr lang="de-DE" sz="2400" noProof="0" dirty="0"/>
          </a:p>
          <a:p>
            <a:pPr marL="1085850" lvl="1" indent="-342900" defTabSz="942975">
              <a:spcBef>
                <a:spcPts val="1200"/>
              </a:spcBef>
              <a:buFont typeface="Wingdings" panose="05000000000000000000" pitchFamily="2" charset="2"/>
              <a:buChar char="§"/>
              <a:tabLst>
                <a:tab pos="457200" algn="l"/>
                <a:tab pos="747713" algn="l"/>
                <a:tab pos="860425" algn="l"/>
                <a:tab pos="1090613" algn="l"/>
                <a:tab pos="2976563" algn="l"/>
                <a:tab pos="3370263" algn="l"/>
                <a:tab pos="3890963" algn="l"/>
              </a:tabLst>
            </a:pPr>
            <a:r>
              <a:rPr lang="de-DE" sz="2400" noProof="0" dirty="0"/>
              <a:t>	</a:t>
            </a:r>
            <a:r>
              <a:rPr lang="de-DE" sz="2400" noProof="0" dirty="0">
                <a:solidFill>
                  <a:srgbClr val="FF0000"/>
                </a:solidFill>
              </a:rPr>
              <a:t>nicht referenzielle </a:t>
            </a:r>
            <a:r>
              <a:rPr lang="de-DE" sz="2400" noProof="0" dirty="0"/>
              <a:t>DPs</a:t>
            </a:r>
          </a:p>
          <a:p>
            <a:pPr defTabSz="942975">
              <a:tabLst>
                <a:tab pos="457200" algn="l"/>
                <a:tab pos="747713" algn="l"/>
                <a:tab pos="860425" algn="l"/>
                <a:tab pos="1090613" algn="l"/>
                <a:tab pos="2976563" algn="l"/>
                <a:tab pos="3370263" algn="l"/>
                <a:tab pos="3890963" algn="l"/>
              </a:tabLst>
            </a:pPr>
            <a:endParaRPr lang="de-DE" noProof="0" dirty="0"/>
          </a:p>
          <a:p>
            <a:pPr lvl="0" defTabSz="942975">
              <a:spcBef>
                <a:spcPts val="1200"/>
              </a:spcBef>
              <a:tabLst>
                <a:tab pos="457200" algn="l"/>
                <a:tab pos="747713" algn="l"/>
                <a:tab pos="860425" algn="l"/>
                <a:tab pos="1090613" algn="l"/>
                <a:tab pos="2976563" algn="l"/>
                <a:tab pos="3370263" algn="l"/>
                <a:tab pos="3890963" algn="l"/>
              </a:tabLst>
            </a:pPr>
            <a:endParaRPr lang="de-DE" sz="2000" b="1" i="1" noProof="0" dirty="0">
              <a:solidFill>
                <a:prstClr val="black"/>
              </a:solidFill>
            </a:endParaRPr>
          </a:p>
          <a:p>
            <a:pPr lvl="0" defTabSz="942975">
              <a:spcBef>
                <a:spcPts val="1200"/>
              </a:spcBef>
              <a:tabLst>
                <a:tab pos="457200" algn="l"/>
                <a:tab pos="747713" algn="l"/>
                <a:tab pos="860425" algn="l"/>
                <a:tab pos="1090613" algn="l"/>
                <a:tab pos="2976563" algn="l"/>
                <a:tab pos="3370263" algn="l"/>
                <a:tab pos="3890963" algn="l"/>
              </a:tabLst>
            </a:pPr>
            <a:endParaRPr lang="de-DE" sz="2000" b="1" i="1" noProof="0" dirty="0">
              <a:solidFill>
                <a:prstClr val="black"/>
              </a:solidFill>
            </a:endParaRPr>
          </a:p>
          <a:p>
            <a:pPr lvl="0" defTabSz="942975">
              <a:spcBef>
                <a:spcPts val="1200"/>
              </a:spcBef>
              <a:tabLst>
                <a:tab pos="457200" algn="l"/>
                <a:tab pos="747713" algn="l"/>
                <a:tab pos="860425" algn="l"/>
                <a:tab pos="1090613" algn="l"/>
                <a:tab pos="2976563" algn="l"/>
                <a:tab pos="3370263" algn="l"/>
                <a:tab pos="3890963" algn="l"/>
              </a:tabLst>
            </a:pPr>
            <a:endParaRPr lang="de-DE" sz="2000" b="1" i="1" noProof="0" dirty="0">
              <a:solidFill>
                <a:prstClr val="black"/>
              </a:solidFill>
            </a:endParaRPr>
          </a:p>
        </p:txBody>
      </p:sp>
      <p:graphicFrame>
        <p:nvGraphicFramePr>
          <p:cNvPr id="6" name="Table 5" hidden="1"/>
          <p:cNvGraphicFramePr>
            <a:graphicFrameLocks noGrp="1"/>
          </p:cNvGraphicFramePr>
          <p:nvPr>
            <p:extLst>
              <p:ext uri="{D42A27DB-BD31-4B8C-83A1-F6EECF244321}">
                <p14:modId xmlns:p14="http://schemas.microsoft.com/office/powerpoint/2010/main" val="516067175"/>
              </p:ext>
            </p:extLst>
          </p:nvPr>
        </p:nvGraphicFramePr>
        <p:xfrm>
          <a:off x="571500" y="3048000"/>
          <a:ext cx="8153400" cy="2743200"/>
        </p:xfrm>
        <a:graphic>
          <a:graphicData uri="http://schemas.openxmlformats.org/drawingml/2006/table">
            <a:tbl>
              <a:tblPr firstRow="1" bandRow="1">
                <a:tableStyleId>{D7AC3CCA-C797-4891-BE02-D94E43425B78}</a:tableStyleId>
              </a:tblPr>
              <a:tblGrid>
                <a:gridCol w="3962400">
                  <a:extLst>
                    <a:ext uri="{9D8B030D-6E8A-4147-A177-3AD203B41FA5}">
                      <a16:colId xmlns:a16="http://schemas.microsoft.com/office/drawing/2014/main" val="100008845"/>
                    </a:ext>
                  </a:extLst>
                </a:gridCol>
                <a:gridCol w="4191000">
                  <a:extLst>
                    <a:ext uri="{9D8B030D-6E8A-4147-A177-3AD203B41FA5}">
                      <a16:colId xmlns:a16="http://schemas.microsoft.com/office/drawing/2014/main" val="1819374088"/>
                    </a:ext>
                  </a:extLst>
                </a:gridCol>
              </a:tblGrid>
              <a:tr h="671302">
                <a:tc>
                  <a:txBody>
                    <a:bodyPr/>
                    <a:lstStyle/>
                    <a:p>
                      <a:pPr algn="ctr"/>
                      <a:r>
                        <a:rPr lang="en-US" sz="2200">
                          <a:solidFill>
                            <a:srgbClr val="339966"/>
                          </a:solidFill>
                        </a:rPr>
                        <a:t>Referenzielle</a:t>
                      </a:r>
                      <a:r>
                        <a:rPr lang="en-US" sz="2200" baseline="0">
                          <a:solidFill>
                            <a:srgbClr val="339966"/>
                          </a:solidFill>
                        </a:rPr>
                        <a:t> DPs</a:t>
                      </a:r>
                      <a:endParaRPr lang="en-US" sz="2200">
                        <a:solidFill>
                          <a:srgbClr val="339966"/>
                        </a:solidFill>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200">
                          <a:solidFill>
                            <a:srgbClr val="FF0000"/>
                          </a:solidFill>
                        </a:rPr>
                        <a:t>Nicht referenzielle DPs</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8506395"/>
                  </a:ext>
                </a:extLst>
              </a:tr>
              <a:tr h="628269">
                <a:tc>
                  <a:txBody>
                    <a:bodyPr/>
                    <a:lstStyle/>
                    <a:p>
                      <a:r>
                        <a:rPr lang="en-US" sz="2000"/>
                        <a:t>A. Namen</a:t>
                      </a:r>
                    </a:p>
                  </a:txBody>
                  <a:tcPr marL="27432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000"/>
                        <a:t>D.</a:t>
                      </a:r>
                      <a:r>
                        <a:rPr lang="en-US" sz="2000" baseline="0"/>
                        <a:t> </a:t>
                      </a:r>
                      <a:r>
                        <a:rPr lang="en-US" sz="2000"/>
                        <a:t>Quantorenphrasen</a:t>
                      </a:r>
                    </a:p>
                  </a:txBody>
                  <a:tcPr marL="2743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62714193"/>
                  </a:ext>
                </a:extLst>
              </a:tr>
              <a:tr h="815360">
                <a:tc>
                  <a:txBody>
                    <a:bodyPr/>
                    <a:lstStyle/>
                    <a:p>
                      <a:r>
                        <a:rPr lang="en-US" sz="2000"/>
                        <a:t>B.</a:t>
                      </a:r>
                      <a:r>
                        <a:rPr lang="en-US" sz="2000" baseline="0"/>
                        <a:t> </a:t>
                      </a:r>
                      <a:r>
                        <a:rPr lang="en-US" sz="2000"/>
                        <a:t>Definite Beschreibungen </a:t>
                      </a:r>
                      <a:r>
                        <a:rPr lang="en-US" sz="2000" u="sng"/>
                        <a:t>msit</a:t>
                      </a:r>
                      <a:br>
                        <a:rPr lang="en-US" sz="2000"/>
                      </a:br>
                      <a:r>
                        <a:rPr lang="en-US" sz="2000"/>
                        <a:t>     Referenten</a:t>
                      </a:r>
                    </a:p>
                  </a:txBody>
                  <a:tcPr marL="27432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000"/>
                        <a:t>E. Definite Beschreibungen </a:t>
                      </a:r>
                      <a:r>
                        <a:rPr lang="en-US" sz="2000" u="sng"/>
                        <a:t>ohne</a:t>
                      </a:r>
                      <a:r>
                        <a:rPr lang="en-US" sz="2000"/>
                        <a:t> </a:t>
                      </a:r>
                      <a:br>
                        <a:rPr lang="en-US" sz="2000"/>
                      </a:br>
                      <a:r>
                        <a:rPr lang="en-US" sz="2000"/>
                        <a:t>    Referenten</a:t>
                      </a:r>
                    </a:p>
                  </a:txBody>
                  <a:tcPr marL="2743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36362269"/>
                  </a:ext>
                </a:extLst>
              </a:tr>
              <a:tr h="6282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a:t>C.</a:t>
                      </a:r>
                      <a:r>
                        <a:rPr lang="en-US" sz="2000" baseline="0"/>
                        <a:t> </a:t>
                      </a:r>
                      <a:r>
                        <a:rPr lang="en-US" sz="2000"/>
                        <a:t>Referenzielle</a:t>
                      </a:r>
                      <a:r>
                        <a:rPr lang="en-US" sz="2000" baseline="0"/>
                        <a:t> </a:t>
                      </a:r>
                      <a:r>
                        <a:rPr lang="en-US" sz="2000"/>
                        <a:t>Pronomen</a:t>
                      </a:r>
                    </a:p>
                  </a:txBody>
                  <a:tcPr marL="27432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000"/>
                        <a:t>F. Nicht referenzielle Pronomen</a:t>
                      </a:r>
                    </a:p>
                  </a:txBody>
                  <a:tcPr marL="2743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33988968"/>
                  </a:ext>
                </a:extLst>
              </a:tr>
            </a:tbl>
          </a:graphicData>
        </a:graphic>
      </p:graphicFrame>
      <p:sp>
        <p:nvSpPr>
          <p:cNvPr id="7" name="Footer Placeholder 6"/>
          <p:cNvSpPr>
            <a:spLocks noGrp="1"/>
          </p:cNvSpPr>
          <p:nvPr>
            <p:ph type="ftr" sz="quarter" idx="11"/>
          </p:nvPr>
        </p:nvSpPr>
        <p:spPr/>
        <p:txBody>
          <a:bodyPr/>
          <a:lstStyle/>
          <a:p>
            <a:r>
              <a:rPr lang="de-DE"/>
              <a:t>DGY 15 Semantik</a:t>
            </a:r>
          </a:p>
        </p:txBody>
      </p:sp>
      <p:sp>
        <p:nvSpPr>
          <p:cNvPr id="8" name="Slide Number Placeholder 7"/>
          <p:cNvSpPr>
            <a:spLocks noGrp="1"/>
          </p:cNvSpPr>
          <p:nvPr>
            <p:ph type="sldNum" sz="quarter" idx="12"/>
          </p:nvPr>
        </p:nvSpPr>
        <p:spPr/>
        <p:txBody>
          <a:bodyPr/>
          <a:lstStyle/>
          <a:p>
            <a:fld id="{DAED5F90-EF1B-49B5-BE47-AEA5AB1301ED}" type="slidenum">
              <a:rPr lang="de-DE" smtClean="0"/>
              <a:pPr/>
              <a:t>19</a:t>
            </a:fld>
            <a:endParaRPr lang="de-DE"/>
          </a:p>
        </p:txBody>
      </p:sp>
      <p:sp>
        <p:nvSpPr>
          <p:cNvPr id="9" name="Rectangle 8"/>
          <p:cNvSpPr/>
          <p:nvPr/>
        </p:nvSpPr>
        <p:spPr>
          <a:xfrm>
            <a:off x="521208" y="1600200"/>
            <a:ext cx="545592" cy="492443"/>
          </a:xfrm>
          <a:prstGeom prst="rect">
            <a:avLst/>
          </a:prstGeom>
        </p:spPr>
        <p:txBody>
          <a:bodyPr wrap="square">
            <a:spAutoFit/>
          </a:bodyPr>
          <a:lstStyle/>
          <a:p>
            <a:r>
              <a:rPr lang="en-US" sz="2600" dirty="0">
                <a:sym typeface="WP IconicSymbolsA" panose="05010101010101010101" pitchFamily="2" charset="2"/>
              </a:rPr>
              <a:t></a:t>
            </a:r>
            <a:endParaRPr lang="de-AT" sz="2600" dirty="0"/>
          </a:p>
        </p:txBody>
      </p:sp>
      <p:graphicFrame>
        <p:nvGraphicFramePr>
          <p:cNvPr id="12" name="Table 11"/>
          <p:cNvGraphicFramePr>
            <a:graphicFrameLocks noGrp="1"/>
          </p:cNvGraphicFramePr>
          <p:nvPr>
            <p:extLst>
              <p:ext uri="{D42A27DB-BD31-4B8C-83A1-F6EECF244321}">
                <p14:modId xmlns:p14="http://schemas.microsoft.com/office/powerpoint/2010/main" val="824197199"/>
              </p:ext>
            </p:extLst>
          </p:nvPr>
        </p:nvGraphicFramePr>
        <p:xfrm>
          <a:off x="571500" y="3048000"/>
          <a:ext cx="3962400" cy="2743199"/>
        </p:xfrm>
        <a:graphic>
          <a:graphicData uri="http://schemas.openxmlformats.org/drawingml/2006/table">
            <a:tbl>
              <a:tblPr firstRow="1" bandRow="1">
                <a:tableStyleId>{D7AC3CCA-C797-4891-BE02-D94E43425B78}</a:tableStyleId>
              </a:tblPr>
              <a:tblGrid>
                <a:gridCol w="3962400">
                  <a:extLst>
                    <a:ext uri="{9D8B030D-6E8A-4147-A177-3AD203B41FA5}">
                      <a16:colId xmlns:a16="http://schemas.microsoft.com/office/drawing/2014/main" val="100008845"/>
                    </a:ext>
                  </a:extLst>
                </a:gridCol>
              </a:tblGrid>
              <a:tr h="671301">
                <a:tc>
                  <a:txBody>
                    <a:bodyPr/>
                    <a:lstStyle/>
                    <a:p>
                      <a:pPr algn="ctr"/>
                      <a:r>
                        <a:rPr lang="en-US" sz="2200">
                          <a:solidFill>
                            <a:srgbClr val="339966"/>
                          </a:solidFill>
                        </a:rPr>
                        <a:t>Referenzielle</a:t>
                      </a:r>
                      <a:r>
                        <a:rPr lang="en-US" sz="2200" baseline="0">
                          <a:solidFill>
                            <a:srgbClr val="339966"/>
                          </a:solidFill>
                        </a:rPr>
                        <a:t> DPs</a:t>
                      </a:r>
                      <a:endParaRPr lang="en-US" sz="2200">
                        <a:solidFill>
                          <a:srgbClr val="339966"/>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8506395"/>
                  </a:ext>
                </a:extLst>
              </a:tr>
              <a:tr h="628269">
                <a:tc>
                  <a:txBody>
                    <a:bodyPr/>
                    <a:lstStyle/>
                    <a:p>
                      <a:r>
                        <a:rPr lang="en-US" sz="2000"/>
                        <a:t>A. Namen</a:t>
                      </a:r>
                    </a:p>
                  </a:txBody>
                  <a:tcPr marL="2743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62714193"/>
                  </a:ext>
                </a:extLst>
              </a:tr>
              <a:tr h="815360">
                <a:tc>
                  <a:txBody>
                    <a:bodyPr/>
                    <a:lstStyle/>
                    <a:p>
                      <a:r>
                        <a:rPr lang="en-US" sz="2000"/>
                        <a:t>B.</a:t>
                      </a:r>
                      <a:r>
                        <a:rPr lang="en-US" sz="2000" baseline="0"/>
                        <a:t> </a:t>
                      </a:r>
                      <a:r>
                        <a:rPr lang="en-US" sz="2000"/>
                        <a:t>Definite Beschreibungen </a:t>
                      </a:r>
                      <a:r>
                        <a:rPr lang="en-US" sz="2000" u="sng"/>
                        <a:t>mit</a:t>
                      </a:r>
                      <a:br>
                        <a:rPr lang="en-US" sz="2000"/>
                      </a:br>
                      <a:r>
                        <a:rPr lang="en-US" sz="2000"/>
                        <a:t>     Referenten</a:t>
                      </a:r>
                    </a:p>
                  </a:txBody>
                  <a:tcPr marL="2743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36362269"/>
                  </a:ext>
                </a:extLst>
              </a:tr>
              <a:tr h="6282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t>C.</a:t>
                      </a:r>
                      <a:r>
                        <a:rPr lang="en-US" sz="2000" b="1" baseline="0" dirty="0"/>
                        <a:t> </a:t>
                      </a:r>
                      <a:r>
                        <a:rPr lang="en-US" sz="2000" b="1" dirty="0" err="1"/>
                        <a:t>Referenzielle</a:t>
                      </a:r>
                      <a:r>
                        <a:rPr lang="en-US" sz="2000" b="1" baseline="0" dirty="0"/>
                        <a:t> </a:t>
                      </a:r>
                      <a:r>
                        <a:rPr lang="en-US" sz="2000" b="1" dirty="0" err="1"/>
                        <a:t>Pronomen</a:t>
                      </a:r>
                      <a:endParaRPr lang="en-US" sz="2000" b="1" dirty="0"/>
                    </a:p>
                  </a:txBody>
                  <a:tcPr marL="2743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33988968"/>
                  </a:ext>
                </a:extLst>
              </a:tr>
            </a:tbl>
          </a:graphicData>
        </a:graphic>
      </p:graphicFrame>
      <p:sp>
        <p:nvSpPr>
          <p:cNvPr id="13" name="Rectangle 12"/>
          <p:cNvSpPr/>
          <p:nvPr/>
        </p:nvSpPr>
        <p:spPr>
          <a:xfrm>
            <a:off x="64008" y="5222557"/>
            <a:ext cx="545592" cy="492443"/>
          </a:xfrm>
          <a:prstGeom prst="rect">
            <a:avLst/>
          </a:prstGeom>
        </p:spPr>
        <p:txBody>
          <a:bodyPr wrap="square">
            <a:spAutoFit/>
          </a:bodyPr>
          <a:lstStyle/>
          <a:p>
            <a:r>
              <a:rPr lang="en-US" sz="2600" dirty="0">
                <a:sym typeface="WP IconicSymbolsA" panose="05010101010101010101" pitchFamily="2" charset="2"/>
              </a:rPr>
              <a:t></a:t>
            </a:r>
            <a:endParaRPr lang="de-AT" sz="2600" dirty="0"/>
          </a:p>
        </p:txBody>
      </p:sp>
    </p:spTree>
    <p:extLst>
      <p:ext uri="{BB962C8B-B14F-4D97-AF65-F5344CB8AC3E}">
        <p14:creationId xmlns:p14="http://schemas.microsoft.com/office/powerpoint/2010/main" val="914181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par>
                          <p:cTn id="11" fill="hold">
                            <p:stCondLst>
                              <p:cond delay="0"/>
                            </p:stCondLst>
                            <p:childTnLst>
                              <p:par>
                                <p:cTn id="12" presetID="14" presetClass="entr" presetSubtype="10"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randombar(horizontal)">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par>
                          <p:cTn id="19" fill="hold">
                            <p:stCondLst>
                              <p:cond delay="0"/>
                            </p:stCondLst>
                            <p:childTnLst>
                              <p:par>
                                <p:cTn id="20" presetID="14" presetClass="entr" presetSubtype="10"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randombar(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ppt_x"/>
                                          </p:val>
                                        </p:tav>
                                        <p:tav tm="100000">
                                          <p:val>
                                            <p:strVal val="#ppt_x"/>
                                          </p:val>
                                        </p:tav>
                                      </p:tavLst>
                                    </p:anim>
                                    <p:anim calcmode="lin" valueType="num">
                                      <p:cBhvr additive="base">
                                        <p:cTn id="3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noProof="0"/>
              <a:t>Referenzielle Pronomen</a:t>
            </a:r>
            <a:endParaRPr lang="de-DE" noProof="0" dirty="0"/>
          </a:p>
        </p:txBody>
      </p:sp>
      <p:sp>
        <p:nvSpPr>
          <p:cNvPr id="3" name="Content Placeholder 2"/>
          <p:cNvSpPr>
            <a:spLocks noGrp="1"/>
          </p:cNvSpPr>
          <p:nvPr>
            <p:ph idx="1"/>
          </p:nvPr>
        </p:nvSpPr>
        <p:spPr>
          <a:xfrm>
            <a:off x="457200" y="914400"/>
            <a:ext cx="8534400" cy="5410200"/>
          </a:xfrm>
        </p:spPr>
        <p:txBody>
          <a:bodyPr>
            <a:normAutofit/>
          </a:bodyPr>
          <a:lstStyle/>
          <a:p>
            <a:pPr>
              <a:tabLst>
                <a:tab pos="747713" algn="l"/>
                <a:tab pos="1201738" algn="l"/>
                <a:tab pos="4348163" algn="l"/>
                <a:tab pos="5083175" algn="l"/>
                <a:tab pos="5656263" algn="l"/>
                <a:tab pos="5943600" algn="l"/>
              </a:tabLst>
            </a:pPr>
            <a:r>
              <a:rPr lang="de-DE" sz="2400" b="1" noProof="0" dirty="0"/>
              <a:t>C. </a:t>
            </a:r>
            <a:r>
              <a:rPr lang="de-DE" dirty="0"/>
              <a:t>Die Denotation von </a:t>
            </a:r>
            <a:r>
              <a:rPr lang="de-DE" sz="2400" b="1" noProof="0" dirty="0"/>
              <a:t>referenziellen Pronomen </a:t>
            </a:r>
            <a:r>
              <a:rPr lang="de-DE" sz="2400" dirty="0"/>
              <a:t>wird durch den </a:t>
            </a:r>
            <a:r>
              <a:rPr lang="de-DE" sz="2400" noProof="0" dirty="0">
                <a:solidFill>
                  <a:srgbClr val="339966"/>
                </a:solidFill>
              </a:rPr>
              <a:t>Kontext</a:t>
            </a:r>
            <a:r>
              <a:rPr lang="de-DE" sz="2400" b="1" noProof="0" dirty="0">
                <a:solidFill>
                  <a:srgbClr val="339966"/>
                </a:solidFill>
              </a:rPr>
              <a:t> </a:t>
            </a:r>
            <a:r>
              <a:rPr lang="de-DE" sz="2400" dirty="0"/>
              <a:t>festgelegt.</a:t>
            </a:r>
            <a:endParaRPr lang="de-DE" sz="2400" noProof="0" dirty="0"/>
          </a:p>
          <a:p>
            <a:pPr>
              <a:spcBef>
                <a:spcPts val="1800"/>
              </a:spcBef>
              <a:tabLst>
                <a:tab pos="747713" algn="l"/>
                <a:tab pos="1201738" algn="l"/>
                <a:tab pos="1714500" algn="l"/>
                <a:tab pos="4348163" algn="l"/>
                <a:tab pos="5083175" algn="l"/>
                <a:tab pos="5656263" algn="l"/>
                <a:tab pos="5943600" algn="l"/>
              </a:tabLst>
            </a:pPr>
            <a:r>
              <a:rPr lang="de-DE" sz="2400" b="1" dirty="0"/>
              <a:t>Kontext</a:t>
            </a:r>
            <a:r>
              <a:rPr lang="de-DE" sz="2400" dirty="0"/>
              <a:t> =</a:t>
            </a:r>
            <a:r>
              <a:rPr lang="de-DE" sz="2400" baseline="-25000" dirty="0"/>
              <a:t>Def	</a:t>
            </a:r>
            <a:r>
              <a:rPr lang="de-DE" dirty="0"/>
              <a:t>die G</a:t>
            </a:r>
            <a:r>
              <a:rPr lang="de-DE" sz="2400" dirty="0"/>
              <a:t>esamtheit der </a:t>
            </a:r>
            <a:r>
              <a:rPr lang="de-DE" sz="2400" b="1" dirty="0"/>
              <a:t>nicht linguistischen Information</a:t>
            </a:r>
            <a:r>
              <a:rPr lang="de-DE" sz="2400" dirty="0"/>
              <a:t>, 			in der ein Satz geäußert wird (Ort, Zeit, Sprecher,...), 				und die für die Bedeutung des Satzes relevant ist.</a:t>
            </a:r>
          </a:p>
          <a:p>
            <a:pPr marL="342900" indent="-342900">
              <a:spcBef>
                <a:spcPts val="1200"/>
              </a:spcBef>
              <a:buFont typeface="Wingdings" panose="05000000000000000000" pitchFamily="2" charset="2"/>
              <a:buChar char="§"/>
              <a:tabLst>
                <a:tab pos="747713" algn="l"/>
                <a:tab pos="1201738" algn="l"/>
                <a:tab pos="4348163" algn="l"/>
                <a:tab pos="5083175" algn="l"/>
                <a:tab pos="5656263" algn="l"/>
                <a:tab pos="5943600" algn="l"/>
              </a:tabLst>
            </a:pPr>
            <a:r>
              <a:rPr lang="en-US" dirty="0"/>
              <a:t>Der </a:t>
            </a:r>
            <a:r>
              <a:rPr lang="en-US" dirty="0" err="1"/>
              <a:t>Kontext</a:t>
            </a:r>
            <a:r>
              <a:rPr lang="en-US" dirty="0"/>
              <a:t> </a:t>
            </a:r>
            <a:r>
              <a:rPr lang="en-US" dirty="0" err="1"/>
              <a:t>bestimmt</a:t>
            </a:r>
            <a:r>
              <a:rPr lang="en-US" dirty="0"/>
              <a:t> die </a:t>
            </a:r>
            <a:r>
              <a:rPr lang="en-US" dirty="0" err="1"/>
              <a:t>Referenz</a:t>
            </a:r>
            <a:r>
              <a:rPr lang="en-US" dirty="0"/>
              <a:t>/Denotation von </a:t>
            </a:r>
            <a:r>
              <a:rPr lang="en-US" i="1" dirty="0"/>
              <a:t>er</a:t>
            </a:r>
            <a:r>
              <a:rPr lang="en-US" dirty="0"/>
              <a:t> in (1):</a:t>
            </a:r>
            <a:endParaRPr lang="el-GR" sz="2400" noProof="0" dirty="0"/>
          </a:p>
          <a:p>
            <a:pPr>
              <a:spcBef>
                <a:spcPts val="1200"/>
              </a:spcBef>
              <a:tabLst>
                <a:tab pos="747713" algn="l"/>
                <a:tab pos="1201738" algn="l"/>
                <a:tab pos="4348163" algn="l"/>
                <a:tab pos="5083175" algn="l"/>
                <a:tab pos="5656263" algn="l"/>
                <a:tab pos="5943600" algn="l"/>
              </a:tabLst>
            </a:pPr>
            <a:r>
              <a:rPr lang="de-DE" sz="2400" noProof="0" dirty="0"/>
              <a:t>(1)	</a:t>
            </a:r>
            <a:r>
              <a:rPr lang="de-DE" sz="2400" b="1" noProof="0" dirty="0"/>
              <a:t>Er</a:t>
            </a:r>
            <a:r>
              <a:rPr lang="de-DE" sz="2400" noProof="0" dirty="0"/>
              <a:t> hat das Buch verloren. </a:t>
            </a:r>
            <a:endParaRPr lang="el-GR" sz="2400" noProof="0" dirty="0"/>
          </a:p>
          <a:p>
            <a:pPr>
              <a:spcBef>
                <a:spcPts val="800"/>
              </a:spcBef>
              <a:tabLst>
                <a:tab pos="747713" algn="l"/>
                <a:tab pos="1201738" algn="l"/>
                <a:tab pos="4348163" algn="l"/>
                <a:tab pos="5083175" algn="l"/>
                <a:tab pos="5656263" algn="l"/>
                <a:tab pos="5943600" algn="l"/>
              </a:tabLst>
            </a:pPr>
            <a:r>
              <a:rPr lang="de-DE" dirty="0"/>
              <a:t>	</a:t>
            </a:r>
            <a:r>
              <a:rPr lang="de-DE" dirty="0">
                <a:solidFill>
                  <a:srgbClr val="339966"/>
                </a:solidFill>
              </a:rPr>
              <a:t>Kontext A</a:t>
            </a:r>
            <a:r>
              <a:rPr lang="de-DE" dirty="0"/>
              <a:t>: Die Sprecherin will mit dem Pronomen </a:t>
            </a:r>
            <a:r>
              <a:rPr lang="de-DE" i="1" dirty="0"/>
              <a:t>e</a:t>
            </a:r>
            <a:r>
              <a:rPr lang="en-US" i="1" dirty="0"/>
              <a:t>r</a:t>
            </a:r>
            <a:r>
              <a:rPr lang="en-US" dirty="0"/>
              <a:t> auf 		</a:t>
            </a:r>
            <a:r>
              <a:rPr lang="de-DE" dirty="0">
                <a:sym typeface="WP IconicSymbolsA" panose="05010101010101010101" pitchFamily="2" charset="2"/>
              </a:rPr>
              <a:t>Peter </a:t>
            </a:r>
            <a:r>
              <a:rPr lang="en-US" dirty="0" err="1"/>
              <a:t>referieren</a:t>
            </a:r>
            <a:endParaRPr lang="de-DE" dirty="0">
              <a:sym typeface="WP IconicSymbolsA" panose="05010101010101010101" pitchFamily="2" charset="2"/>
            </a:endParaRPr>
          </a:p>
          <a:p>
            <a:pPr>
              <a:spcBef>
                <a:spcPts val="1200"/>
              </a:spcBef>
              <a:tabLst>
                <a:tab pos="747713" algn="l"/>
                <a:tab pos="1201738" algn="l"/>
                <a:tab pos="4348163" algn="l"/>
                <a:tab pos="5083175" algn="l"/>
                <a:tab pos="5656263" algn="l"/>
                <a:tab pos="5943600" algn="l"/>
              </a:tabLst>
            </a:pPr>
            <a:r>
              <a:rPr lang="de-DE" sz="2400" dirty="0"/>
              <a:t>(1)	=	</a:t>
            </a:r>
            <a:r>
              <a:rPr lang="de-DE" sz="2400" b="1" dirty="0"/>
              <a:t>Peter</a:t>
            </a:r>
            <a:r>
              <a:rPr lang="de-DE" sz="2400" dirty="0"/>
              <a:t> hat </a:t>
            </a:r>
            <a:r>
              <a:rPr lang="de-DE" dirty="0"/>
              <a:t>das Buch </a:t>
            </a:r>
            <a:r>
              <a:rPr lang="de-DE" sz="2400" dirty="0"/>
              <a:t>verloren. 	</a:t>
            </a:r>
          </a:p>
          <a:p>
            <a:pPr>
              <a:spcBef>
                <a:spcPts val="1200"/>
              </a:spcBef>
              <a:tabLst>
                <a:tab pos="747713" algn="l"/>
                <a:tab pos="1201738" algn="l"/>
                <a:tab pos="4348163" algn="l"/>
                <a:tab pos="5083175" algn="l"/>
                <a:tab pos="5656263" algn="l"/>
                <a:tab pos="5943600" algn="l"/>
              </a:tabLst>
            </a:pPr>
            <a:r>
              <a:rPr lang="de-DE" dirty="0"/>
              <a:t>	</a:t>
            </a:r>
            <a:r>
              <a:rPr lang="de-DE" dirty="0">
                <a:solidFill>
                  <a:srgbClr val="339966"/>
                </a:solidFill>
              </a:rPr>
              <a:t>Kontext B</a:t>
            </a:r>
            <a:r>
              <a:rPr lang="de-DE" dirty="0"/>
              <a:t>: Das Pronomen </a:t>
            </a:r>
            <a:r>
              <a:rPr lang="de-DE" i="1" dirty="0"/>
              <a:t>e</a:t>
            </a:r>
            <a:r>
              <a:rPr lang="en-US" i="1" dirty="0"/>
              <a:t>r</a:t>
            </a:r>
            <a:r>
              <a:rPr lang="en-US" dirty="0"/>
              <a:t> </a:t>
            </a:r>
            <a:r>
              <a:rPr lang="en-US" dirty="0" err="1"/>
              <a:t>referiert</a:t>
            </a:r>
            <a:r>
              <a:rPr lang="en-US" dirty="0"/>
              <a:t> auf Josef.</a:t>
            </a:r>
            <a:endParaRPr lang="de-DE" dirty="0">
              <a:sym typeface="WP IconicSymbolsA" panose="05010101010101010101" pitchFamily="2" charset="2"/>
            </a:endParaRPr>
          </a:p>
          <a:p>
            <a:pPr>
              <a:spcBef>
                <a:spcPts val="1200"/>
              </a:spcBef>
              <a:tabLst>
                <a:tab pos="747713" algn="l"/>
                <a:tab pos="1201738" algn="l"/>
                <a:tab pos="4348163" algn="l"/>
                <a:tab pos="5083175" algn="l"/>
                <a:tab pos="5656263" algn="l"/>
                <a:tab pos="5943600" algn="l"/>
              </a:tabLst>
            </a:pPr>
            <a:r>
              <a:rPr lang="de-DE" dirty="0"/>
              <a:t>(1)	</a:t>
            </a:r>
            <a:r>
              <a:rPr lang="de-DE" dirty="0">
                <a:solidFill>
                  <a:srgbClr val="339966"/>
                </a:solidFill>
              </a:rPr>
              <a:t> </a:t>
            </a:r>
            <a:r>
              <a:rPr lang="de-DE" dirty="0"/>
              <a:t>=	</a:t>
            </a:r>
            <a:r>
              <a:rPr lang="de-DE" b="1" dirty="0"/>
              <a:t>Josef </a:t>
            </a:r>
            <a:r>
              <a:rPr lang="de-DE" dirty="0"/>
              <a:t>hat das Buch verloren. 	</a:t>
            </a:r>
          </a:p>
        </p:txBody>
      </p:sp>
      <p:sp>
        <p:nvSpPr>
          <p:cNvPr id="6" name="Footer Placeholder 5"/>
          <p:cNvSpPr>
            <a:spLocks noGrp="1"/>
          </p:cNvSpPr>
          <p:nvPr>
            <p:ph type="ftr" sz="quarter" idx="11"/>
          </p:nvPr>
        </p:nvSpPr>
        <p:spPr/>
        <p:txBody>
          <a:bodyPr/>
          <a:lstStyle/>
          <a:p>
            <a:r>
              <a:rPr lang="de-DE"/>
              <a:t>DGY 15 Semantik</a:t>
            </a:r>
          </a:p>
        </p:txBody>
      </p:sp>
      <p:sp>
        <p:nvSpPr>
          <p:cNvPr id="7" name="Slide Number Placeholder 6"/>
          <p:cNvSpPr>
            <a:spLocks noGrp="1"/>
          </p:cNvSpPr>
          <p:nvPr>
            <p:ph type="sldNum" sz="quarter" idx="12"/>
          </p:nvPr>
        </p:nvSpPr>
        <p:spPr/>
        <p:txBody>
          <a:bodyPr/>
          <a:lstStyle/>
          <a:p>
            <a:fld id="{DAED5F90-EF1B-49B5-BE47-AEA5AB1301ED}" type="slidenum">
              <a:rPr lang="de-DE" smtClean="0"/>
              <a:pPr/>
              <a:t>20</a:t>
            </a:fld>
            <a:endParaRPr lang="de-DE"/>
          </a:p>
        </p:txBody>
      </p:sp>
    </p:spTree>
    <p:extLst>
      <p:ext uri="{BB962C8B-B14F-4D97-AF65-F5344CB8AC3E}">
        <p14:creationId xmlns:p14="http://schemas.microsoft.com/office/powerpoint/2010/main" val="41154999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AA298-B80D-4413-62B9-5BF0D7C885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A203F8-636F-3D95-62C2-6142D324B786}"/>
              </a:ext>
            </a:extLst>
          </p:cNvPr>
          <p:cNvSpPr>
            <a:spLocks noGrp="1"/>
          </p:cNvSpPr>
          <p:nvPr>
            <p:ph type="title"/>
          </p:nvPr>
        </p:nvSpPr>
        <p:spPr/>
        <p:txBody>
          <a:bodyPr/>
          <a:lstStyle/>
          <a:p>
            <a:r>
              <a:rPr lang="de-DE" noProof="0"/>
              <a:t>Referenzielle Pronomen</a:t>
            </a:r>
            <a:endParaRPr lang="de-DE" noProof="0" dirty="0"/>
          </a:p>
        </p:txBody>
      </p:sp>
      <p:sp>
        <p:nvSpPr>
          <p:cNvPr id="3" name="Content Placeholder 2">
            <a:extLst>
              <a:ext uri="{FF2B5EF4-FFF2-40B4-BE49-F238E27FC236}">
                <a16:creationId xmlns:a16="http://schemas.microsoft.com/office/drawing/2014/main" id="{D62C15B5-5C7B-84BF-8787-DA77BBB6E286}"/>
              </a:ext>
            </a:extLst>
          </p:cNvPr>
          <p:cNvSpPr>
            <a:spLocks noGrp="1"/>
          </p:cNvSpPr>
          <p:nvPr>
            <p:ph idx="1"/>
          </p:nvPr>
        </p:nvSpPr>
        <p:spPr>
          <a:xfrm>
            <a:off x="457200" y="914400"/>
            <a:ext cx="8534400" cy="5410200"/>
          </a:xfrm>
        </p:spPr>
        <p:txBody>
          <a:bodyPr>
            <a:normAutofit/>
          </a:bodyPr>
          <a:lstStyle/>
          <a:p>
            <a:pPr>
              <a:tabLst>
                <a:tab pos="747713" algn="l"/>
                <a:tab pos="1201738" algn="l"/>
                <a:tab pos="4348163" algn="l"/>
                <a:tab pos="5083175" algn="l"/>
                <a:tab pos="5656263" algn="l"/>
                <a:tab pos="5943600" algn="l"/>
              </a:tabLst>
            </a:pPr>
            <a:r>
              <a:rPr lang="de-DE" sz="2400" b="1" noProof="0" dirty="0"/>
              <a:t>C. Referenzielle Pronomen </a:t>
            </a:r>
            <a:r>
              <a:rPr lang="de-DE" sz="2400" dirty="0"/>
              <a:t>werden </a:t>
            </a:r>
            <a:r>
              <a:rPr lang="de-DE" dirty="0">
                <a:solidFill>
                  <a:srgbClr val="339966"/>
                </a:solidFill>
              </a:rPr>
              <a:t>k</a:t>
            </a:r>
            <a:r>
              <a:rPr lang="de-DE" sz="2400" noProof="0" dirty="0">
                <a:solidFill>
                  <a:srgbClr val="339966"/>
                </a:solidFill>
              </a:rPr>
              <a:t>ontextuell</a:t>
            </a:r>
            <a:r>
              <a:rPr lang="de-DE" sz="2400" b="1" noProof="0" dirty="0">
                <a:solidFill>
                  <a:srgbClr val="339966"/>
                </a:solidFill>
              </a:rPr>
              <a:t> </a:t>
            </a:r>
            <a:r>
              <a:rPr lang="de-DE" sz="2400" dirty="0"/>
              <a:t>interpretiert.</a:t>
            </a:r>
          </a:p>
          <a:p>
            <a:pPr marL="342900" indent="-342900">
              <a:spcBef>
                <a:spcPts val="1200"/>
              </a:spcBef>
              <a:buFont typeface="Wingdings" panose="05000000000000000000" pitchFamily="2" charset="2"/>
              <a:buChar char="§"/>
              <a:tabLst>
                <a:tab pos="747713" algn="l"/>
                <a:tab pos="1201738" algn="l"/>
                <a:tab pos="4348163" algn="l"/>
                <a:tab pos="5083175" algn="l"/>
                <a:tab pos="5656263" algn="l"/>
                <a:tab pos="5943600" algn="l"/>
              </a:tabLst>
            </a:pPr>
            <a:r>
              <a:rPr lang="de-DE" sz="2400" dirty="0"/>
              <a:t>Die Bedeutung von Pronomen wird durch den </a:t>
            </a:r>
            <a:r>
              <a:rPr lang="de-DE" dirty="0">
                <a:solidFill>
                  <a:srgbClr val="FF0000"/>
                </a:solidFill>
              </a:rPr>
              <a:t>Index</a:t>
            </a:r>
            <a:r>
              <a:rPr lang="de-DE" dirty="0"/>
              <a:t> festgelegt (dies ist eine </a:t>
            </a:r>
            <a:r>
              <a:rPr lang="de-DE" sz="2400" i="1" dirty="0"/>
              <a:t>notationelle Konvention</a:t>
            </a:r>
            <a:r>
              <a:rPr lang="de-DE" dirty="0"/>
              <a:t>).</a:t>
            </a:r>
          </a:p>
          <a:p>
            <a:pPr marL="342900" indent="-342900">
              <a:spcBef>
                <a:spcPts val="1200"/>
              </a:spcBef>
              <a:buFont typeface="Wingdings" panose="05000000000000000000" pitchFamily="2" charset="2"/>
              <a:buChar char="§"/>
              <a:tabLst>
                <a:tab pos="747713" algn="l"/>
                <a:tab pos="1201738" algn="l"/>
                <a:tab pos="1485900" algn="l"/>
                <a:tab pos="4348163" algn="l"/>
                <a:tab pos="5083175" algn="l"/>
                <a:tab pos="5656263" algn="l"/>
                <a:tab pos="5943600" algn="l"/>
              </a:tabLst>
            </a:pPr>
            <a:r>
              <a:rPr lang="de-DE" dirty="0"/>
              <a:t>Der Index wird als </a:t>
            </a:r>
            <a:r>
              <a:rPr lang="de-DE" sz="2400" dirty="0"/>
              <a:t>eine kleine, tiefgestellte Zahl oder als Buchstabe (</a:t>
            </a:r>
            <a:r>
              <a:rPr lang="de-DE" sz="2400" i="1" dirty="0"/>
              <a:t>sie</a:t>
            </a:r>
            <a:r>
              <a:rPr lang="de-DE" i="1" baseline="-25000" dirty="0"/>
              <a:t>5</a:t>
            </a:r>
            <a:r>
              <a:rPr lang="de-DE" sz="2400" dirty="0"/>
              <a:t>, </a:t>
            </a:r>
            <a:r>
              <a:rPr lang="de-DE" i="1" dirty="0"/>
              <a:t>sie</a:t>
            </a:r>
            <a:r>
              <a:rPr lang="de-DE" i="1" baseline="-25000" dirty="0"/>
              <a:t>k</a:t>
            </a:r>
            <a:r>
              <a:rPr lang="de-DE" dirty="0"/>
              <a:t>) geschrieben (</a:t>
            </a:r>
            <a:r>
              <a:rPr lang="de-DE" i="1" dirty="0"/>
              <a:t>Subskript</a:t>
            </a:r>
            <a:r>
              <a:rPr lang="de-DE" dirty="0"/>
              <a:t>).</a:t>
            </a:r>
          </a:p>
          <a:p>
            <a:pPr marL="342900" indent="-342900">
              <a:spcBef>
                <a:spcPts val="1200"/>
              </a:spcBef>
              <a:buFont typeface="Wingdings" panose="05000000000000000000" pitchFamily="2" charset="2"/>
              <a:buChar char="§"/>
              <a:tabLst>
                <a:tab pos="747713" algn="l"/>
                <a:tab pos="1201738" algn="l"/>
                <a:tab pos="4348163" algn="l"/>
                <a:tab pos="5083175" algn="l"/>
                <a:tab pos="5656263" algn="l"/>
                <a:tab pos="5943600" algn="l"/>
              </a:tabLst>
            </a:pPr>
            <a:r>
              <a:rPr lang="de-DE" sz="2400" dirty="0"/>
              <a:t>„n </a:t>
            </a:r>
            <a:r>
              <a:rPr lang="de-DE" sz="2400" dirty="0">
                <a:sym typeface="WP IconicSymbolsA" panose="05010101010101010101" pitchFamily="2" charset="2"/>
              </a:rPr>
              <a:t> </a:t>
            </a:r>
            <a:r>
              <a:rPr lang="el-GR" sz="2400" dirty="0">
                <a:sym typeface="WP IconicSymbolsA" panose="05010101010101010101" pitchFamily="2" charset="2"/>
              </a:rPr>
              <a:t>α</a:t>
            </a:r>
            <a:r>
              <a:rPr lang="de-DE" sz="2400" dirty="0">
                <a:sym typeface="WP IconicSymbolsA" panose="05010101010101010101" pitchFamily="2" charset="2"/>
              </a:rPr>
              <a:t>“ bedeutet, dass der Index n als </a:t>
            </a:r>
            <a:r>
              <a:rPr lang="el-GR" sz="2400" dirty="0">
                <a:sym typeface="WP IconicSymbolsA" panose="05010101010101010101" pitchFamily="2" charset="2"/>
              </a:rPr>
              <a:t>α</a:t>
            </a:r>
            <a:r>
              <a:rPr lang="de-DE" sz="2400" dirty="0">
                <a:sym typeface="WP IconicSymbolsA" panose="05010101010101010101" pitchFamily="2" charset="2"/>
              </a:rPr>
              <a:t> interpretiert wird.</a:t>
            </a:r>
            <a:endParaRPr lang="de-DE" sz="2400" dirty="0"/>
          </a:p>
          <a:p>
            <a:pPr>
              <a:spcBef>
                <a:spcPts val="2000"/>
              </a:spcBef>
              <a:tabLst>
                <a:tab pos="747713" algn="l"/>
                <a:tab pos="1201738" algn="l"/>
                <a:tab pos="4348163" algn="l"/>
                <a:tab pos="5083175" algn="l"/>
                <a:tab pos="5656263" algn="l"/>
                <a:tab pos="5943600" algn="l"/>
              </a:tabLst>
            </a:pPr>
            <a:r>
              <a:rPr lang="de-DE" sz="2400" noProof="0" dirty="0"/>
              <a:t>(1)	</a:t>
            </a:r>
            <a:r>
              <a:rPr lang="de-DE" sz="2400" b="1" noProof="0" dirty="0"/>
              <a:t>Er</a:t>
            </a:r>
            <a:r>
              <a:rPr lang="de-DE" b="1" baseline="-25000" dirty="0">
                <a:solidFill>
                  <a:srgbClr val="FF0000"/>
                </a:solidFill>
              </a:rPr>
              <a:t>3</a:t>
            </a:r>
            <a:r>
              <a:rPr lang="de-DE" sz="2400" noProof="0" dirty="0"/>
              <a:t> hat das Buch verloren.</a:t>
            </a:r>
          </a:p>
          <a:p>
            <a:pPr>
              <a:spcBef>
                <a:spcPts val="1200"/>
              </a:spcBef>
              <a:tabLst>
                <a:tab pos="747713" algn="l"/>
                <a:tab pos="1201738" algn="l"/>
                <a:tab pos="2116138" algn="l"/>
                <a:tab pos="4348163" algn="l"/>
                <a:tab pos="5083175" algn="l"/>
                <a:tab pos="5656263" algn="l"/>
                <a:tab pos="5943600" algn="l"/>
              </a:tabLst>
            </a:pPr>
            <a:r>
              <a:rPr lang="de-DE" dirty="0">
                <a:solidFill>
                  <a:srgbClr val="339966"/>
                </a:solidFill>
              </a:rPr>
              <a:t>	</a:t>
            </a:r>
            <a:r>
              <a:rPr lang="de-DE" sz="2400" noProof="0" dirty="0">
                <a:solidFill>
                  <a:srgbClr val="339966"/>
                </a:solidFill>
              </a:rPr>
              <a:t>Kontext A:	</a:t>
            </a:r>
            <a:r>
              <a:rPr lang="de-DE" dirty="0">
                <a:solidFill>
                  <a:srgbClr val="FF0000"/>
                </a:solidFill>
              </a:rPr>
              <a:t>3</a:t>
            </a:r>
            <a:r>
              <a:rPr lang="de-DE" sz="2400" noProof="0" dirty="0">
                <a:solidFill>
                  <a:srgbClr val="FF0000"/>
                </a:solidFill>
              </a:rPr>
              <a:t>  </a:t>
            </a:r>
            <a:r>
              <a:rPr lang="de-DE" sz="2400" noProof="0" dirty="0">
                <a:sym typeface="WP IconicSymbolsA" panose="05010101010101010101" pitchFamily="2" charset="2"/>
              </a:rPr>
              <a:t> Peter</a:t>
            </a:r>
          </a:p>
          <a:p>
            <a:pPr>
              <a:spcBef>
                <a:spcPts val="1200"/>
              </a:spcBef>
              <a:tabLst>
                <a:tab pos="747713" algn="l"/>
                <a:tab pos="1201738" algn="l"/>
                <a:tab pos="2116138" algn="l"/>
                <a:tab pos="4348163" algn="l"/>
                <a:tab pos="5083175" algn="l"/>
                <a:tab pos="5656263" algn="l"/>
                <a:tab pos="5943600" algn="l"/>
              </a:tabLst>
            </a:pPr>
            <a:r>
              <a:rPr lang="de-DE" sz="2400" dirty="0"/>
              <a:t>(1)	</a:t>
            </a:r>
            <a:r>
              <a:rPr lang="de-DE" sz="2400" dirty="0">
                <a:solidFill>
                  <a:srgbClr val="339966"/>
                </a:solidFill>
              </a:rPr>
              <a:t> </a:t>
            </a:r>
            <a:r>
              <a:rPr lang="de-DE" sz="2400" dirty="0"/>
              <a:t>=	</a:t>
            </a:r>
            <a:r>
              <a:rPr lang="de-DE" sz="2400" b="1" dirty="0"/>
              <a:t>Peter</a:t>
            </a:r>
            <a:r>
              <a:rPr lang="de-DE" sz="2400" dirty="0"/>
              <a:t> hat </a:t>
            </a:r>
            <a:r>
              <a:rPr lang="de-DE" dirty="0"/>
              <a:t>das Buch </a:t>
            </a:r>
            <a:r>
              <a:rPr lang="de-DE" sz="2400" dirty="0"/>
              <a:t>verloren</a:t>
            </a:r>
          </a:p>
          <a:p>
            <a:pPr>
              <a:spcBef>
                <a:spcPts val="1200"/>
              </a:spcBef>
              <a:tabLst>
                <a:tab pos="747713" algn="l"/>
                <a:tab pos="1201738" algn="l"/>
                <a:tab pos="2116138" algn="l"/>
                <a:tab pos="4348163" algn="l"/>
                <a:tab pos="5083175" algn="l"/>
                <a:tab pos="5656263" algn="l"/>
                <a:tab pos="5943600" algn="l"/>
              </a:tabLst>
            </a:pPr>
            <a:r>
              <a:rPr lang="de-DE" dirty="0">
                <a:sym typeface="WP IconicSymbolsA" panose="05010101010101010101" pitchFamily="2" charset="2"/>
              </a:rPr>
              <a:t>	</a:t>
            </a:r>
            <a:r>
              <a:rPr lang="de-DE" dirty="0">
                <a:solidFill>
                  <a:srgbClr val="339966"/>
                </a:solidFill>
              </a:rPr>
              <a:t>Kontext B</a:t>
            </a:r>
            <a:r>
              <a:rPr lang="de-DE" dirty="0"/>
              <a:t>:	</a:t>
            </a:r>
            <a:r>
              <a:rPr lang="de-DE" dirty="0">
                <a:solidFill>
                  <a:srgbClr val="FF0000"/>
                </a:solidFill>
              </a:rPr>
              <a:t>3 </a:t>
            </a:r>
            <a:r>
              <a:rPr lang="de-DE" dirty="0"/>
              <a:t> </a:t>
            </a:r>
            <a:r>
              <a:rPr lang="de-DE" dirty="0">
                <a:sym typeface="WP IconicSymbolsA" panose="05010101010101010101" pitchFamily="2" charset="2"/>
              </a:rPr>
              <a:t> Josef</a:t>
            </a:r>
          </a:p>
          <a:p>
            <a:pPr>
              <a:spcBef>
                <a:spcPts val="1200"/>
              </a:spcBef>
              <a:tabLst>
                <a:tab pos="747713" algn="l"/>
                <a:tab pos="1201738" algn="l"/>
                <a:tab pos="4348163" algn="l"/>
                <a:tab pos="5083175" algn="l"/>
                <a:tab pos="5656263" algn="l"/>
                <a:tab pos="5943600" algn="l"/>
              </a:tabLst>
            </a:pPr>
            <a:r>
              <a:rPr lang="de-DE" sz="2400" dirty="0"/>
              <a:t>(1)	</a:t>
            </a:r>
            <a:r>
              <a:rPr lang="de-DE" sz="2400" dirty="0">
                <a:solidFill>
                  <a:srgbClr val="339966"/>
                </a:solidFill>
              </a:rPr>
              <a:t> </a:t>
            </a:r>
            <a:r>
              <a:rPr lang="de-DE" sz="2400" dirty="0"/>
              <a:t>=	</a:t>
            </a:r>
            <a:r>
              <a:rPr lang="de-DE" sz="2400" b="1" dirty="0"/>
              <a:t>Josef</a:t>
            </a:r>
            <a:r>
              <a:rPr lang="de-DE" sz="2400" dirty="0"/>
              <a:t> hat </a:t>
            </a:r>
            <a:r>
              <a:rPr lang="de-DE" dirty="0"/>
              <a:t>das Buch </a:t>
            </a:r>
            <a:r>
              <a:rPr lang="de-DE" sz="2400" dirty="0"/>
              <a:t>verloren</a:t>
            </a:r>
            <a:endParaRPr lang="de-DE" sz="2400" i="1" dirty="0"/>
          </a:p>
          <a:p>
            <a:pPr>
              <a:spcBef>
                <a:spcPts val="0"/>
              </a:spcBef>
              <a:tabLst>
                <a:tab pos="747713" algn="l"/>
                <a:tab pos="1201738" algn="l"/>
                <a:tab pos="4348163" algn="l"/>
                <a:tab pos="5083175" algn="l"/>
                <a:tab pos="5656263" algn="l"/>
                <a:tab pos="5943600" algn="l"/>
              </a:tabLst>
            </a:pPr>
            <a:endParaRPr lang="de-DE" sz="2400" noProof="0" dirty="0"/>
          </a:p>
        </p:txBody>
      </p:sp>
      <p:sp>
        <p:nvSpPr>
          <p:cNvPr id="6" name="Footer Placeholder 5">
            <a:extLst>
              <a:ext uri="{FF2B5EF4-FFF2-40B4-BE49-F238E27FC236}">
                <a16:creationId xmlns:a16="http://schemas.microsoft.com/office/drawing/2014/main" id="{799011C0-87C0-0414-D950-B48D3F13C951}"/>
              </a:ext>
            </a:extLst>
          </p:cNvPr>
          <p:cNvSpPr>
            <a:spLocks noGrp="1"/>
          </p:cNvSpPr>
          <p:nvPr>
            <p:ph type="ftr" sz="quarter" idx="11"/>
          </p:nvPr>
        </p:nvSpPr>
        <p:spPr/>
        <p:txBody>
          <a:bodyPr/>
          <a:lstStyle/>
          <a:p>
            <a:r>
              <a:rPr lang="de-DE"/>
              <a:t>DGY 15 Semantik</a:t>
            </a:r>
          </a:p>
        </p:txBody>
      </p:sp>
      <p:sp>
        <p:nvSpPr>
          <p:cNvPr id="7" name="Slide Number Placeholder 6">
            <a:extLst>
              <a:ext uri="{FF2B5EF4-FFF2-40B4-BE49-F238E27FC236}">
                <a16:creationId xmlns:a16="http://schemas.microsoft.com/office/drawing/2014/main" id="{BFC49B7B-B624-01D5-0430-66691A56ADD5}"/>
              </a:ext>
            </a:extLst>
          </p:cNvPr>
          <p:cNvSpPr>
            <a:spLocks noGrp="1"/>
          </p:cNvSpPr>
          <p:nvPr>
            <p:ph type="sldNum" sz="quarter" idx="12"/>
          </p:nvPr>
        </p:nvSpPr>
        <p:spPr/>
        <p:txBody>
          <a:bodyPr/>
          <a:lstStyle/>
          <a:p>
            <a:fld id="{DAED5F90-EF1B-49B5-BE47-AEA5AB1301ED}" type="slidenum">
              <a:rPr lang="de-DE" smtClean="0"/>
              <a:pPr/>
              <a:t>21</a:t>
            </a:fld>
            <a:endParaRPr lang="de-DE"/>
          </a:p>
        </p:txBody>
      </p:sp>
    </p:spTree>
    <p:extLst>
      <p:ext uri="{BB962C8B-B14F-4D97-AF65-F5344CB8AC3E}">
        <p14:creationId xmlns:p14="http://schemas.microsoft.com/office/powerpoint/2010/main" val="170640977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noProof="0"/>
              <a:t>Referenzielle Pronomen</a:t>
            </a:r>
            <a:endParaRPr lang="de-DE" noProof="0" dirty="0"/>
          </a:p>
        </p:txBody>
      </p:sp>
      <p:sp>
        <p:nvSpPr>
          <p:cNvPr id="3" name="Content Placeholder 2"/>
          <p:cNvSpPr>
            <a:spLocks noGrp="1"/>
          </p:cNvSpPr>
          <p:nvPr>
            <p:ph idx="1"/>
          </p:nvPr>
        </p:nvSpPr>
        <p:spPr>
          <a:xfrm>
            <a:off x="457200" y="1143000"/>
            <a:ext cx="8534400" cy="5410200"/>
          </a:xfrm>
        </p:spPr>
        <p:txBody>
          <a:bodyPr>
            <a:normAutofit/>
          </a:bodyPr>
          <a:lstStyle/>
          <a:p>
            <a:pPr>
              <a:tabLst>
                <a:tab pos="747713" algn="l"/>
                <a:tab pos="1201738" algn="l"/>
                <a:tab pos="4348163" algn="l"/>
                <a:tab pos="5083175" algn="l"/>
                <a:tab pos="5656263" algn="l"/>
                <a:tab pos="5943600" algn="l"/>
              </a:tabLst>
            </a:pPr>
            <a:r>
              <a:rPr lang="de-DE" sz="2400" b="1" noProof="0" dirty="0"/>
              <a:t>C. </a:t>
            </a:r>
            <a:r>
              <a:rPr lang="de-DE" b="1" dirty="0"/>
              <a:t>Referenzielle Pronomen </a:t>
            </a:r>
            <a:r>
              <a:rPr lang="de-DE" dirty="0"/>
              <a:t>werden </a:t>
            </a:r>
            <a:r>
              <a:rPr lang="de-DE" dirty="0">
                <a:solidFill>
                  <a:srgbClr val="339966"/>
                </a:solidFill>
              </a:rPr>
              <a:t>kontextuell</a:t>
            </a:r>
            <a:r>
              <a:rPr lang="de-DE" b="1" dirty="0">
                <a:solidFill>
                  <a:srgbClr val="339966"/>
                </a:solidFill>
              </a:rPr>
              <a:t> </a:t>
            </a:r>
            <a:r>
              <a:rPr lang="de-DE" dirty="0"/>
              <a:t>interpretiert.</a:t>
            </a:r>
          </a:p>
          <a:p>
            <a:pPr>
              <a:spcBef>
                <a:spcPts val="1800"/>
              </a:spcBef>
              <a:tabLst>
                <a:tab pos="747713" algn="l"/>
                <a:tab pos="1201738" algn="l"/>
                <a:tab pos="4348163" algn="l"/>
                <a:tab pos="5083175" algn="l"/>
                <a:tab pos="5656263" algn="l"/>
                <a:tab pos="5943600" algn="l"/>
              </a:tabLst>
            </a:pPr>
            <a:r>
              <a:rPr lang="de-DE" sz="2400" i="1" dirty="0"/>
              <a:t>Beispiel mit mehr als einem Pronomen:</a:t>
            </a:r>
          </a:p>
          <a:p>
            <a:pPr>
              <a:spcBef>
                <a:spcPts val="1200"/>
              </a:spcBef>
              <a:tabLst>
                <a:tab pos="747713" algn="l"/>
                <a:tab pos="1201738" algn="l"/>
                <a:tab pos="3657600" algn="l"/>
                <a:tab pos="4000500" algn="l"/>
                <a:tab pos="4348163" algn="l"/>
                <a:tab pos="5083175" algn="l"/>
                <a:tab pos="5372100" algn="l"/>
                <a:tab pos="5943600" algn="l"/>
              </a:tabLst>
            </a:pPr>
            <a:r>
              <a:rPr lang="de-DE" sz="2400" noProof="0" dirty="0"/>
              <a:t>(</a:t>
            </a:r>
            <a:r>
              <a:rPr lang="de-DE" sz="2400" dirty="0"/>
              <a:t>1</a:t>
            </a:r>
            <a:r>
              <a:rPr lang="de-DE" sz="2400" noProof="0" dirty="0"/>
              <a:t>)	</a:t>
            </a:r>
            <a:r>
              <a:rPr lang="de-DE" sz="2400" b="1" noProof="0" dirty="0"/>
              <a:t>Sie</a:t>
            </a:r>
            <a:r>
              <a:rPr lang="de-DE" sz="2400" b="1" baseline="-25000" noProof="0" dirty="0">
                <a:solidFill>
                  <a:srgbClr val="FF0000"/>
                </a:solidFill>
              </a:rPr>
              <a:t>2</a:t>
            </a:r>
            <a:r>
              <a:rPr lang="de-DE" sz="2400" noProof="0" dirty="0"/>
              <a:t> hat </a:t>
            </a:r>
            <a:r>
              <a:rPr lang="de-DE" sz="2400" b="1" noProof="0" dirty="0"/>
              <a:t>uns</a:t>
            </a:r>
            <a:r>
              <a:rPr lang="de-DE" sz="2400" b="1" baseline="-25000" noProof="0" dirty="0">
                <a:solidFill>
                  <a:srgbClr val="FF0000"/>
                </a:solidFill>
              </a:rPr>
              <a:t>7</a:t>
            </a:r>
            <a:r>
              <a:rPr lang="de-DE" sz="2400" noProof="0" dirty="0">
                <a:solidFill>
                  <a:srgbClr val="FF0000"/>
                </a:solidFill>
              </a:rPr>
              <a:t> </a:t>
            </a:r>
            <a:r>
              <a:rPr lang="de-DE" sz="2400" noProof="0" dirty="0"/>
              <a:t>eingeladen.</a:t>
            </a:r>
          </a:p>
          <a:p>
            <a:pPr>
              <a:spcBef>
                <a:spcPts val="1200"/>
              </a:spcBef>
              <a:tabLst>
                <a:tab pos="747713" algn="l"/>
                <a:tab pos="1201738" algn="l"/>
                <a:tab pos="3657600" algn="l"/>
                <a:tab pos="4000500" algn="l"/>
                <a:tab pos="4348163" algn="l"/>
                <a:tab pos="5083175" algn="l"/>
                <a:tab pos="5372100" algn="l"/>
                <a:tab pos="5943600" algn="l"/>
              </a:tabLst>
            </a:pPr>
            <a:r>
              <a:rPr lang="de-DE" sz="2400" dirty="0">
                <a:solidFill>
                  <a:srgbClr val="339966"/>
                </a:solidFill>
              </a:rPr>
              <a:t>		</a:t>
            </a:r>
            <a:r>
              <a:rPr lang="de-DE" sz="2400" noProof="0" dirty="0">
                <a:solidFill>
                  <a:srgbClr val="339966"/>
                </a:solidFill>
              </a:rPr>
              <a:t> 	Kontext C</a:t>
            </a:r>
            <a:r>
              <a:rPr lang="de-DE" sz="2400" noProof="0" dirty="0"/>
              <a:t>: 	</a:t>
            </a:r>
            <a:r>
              <a:rPr lang="de-DE" sz="2400" noProof="0" dirty="0">
                <a:solidFill>
                  <a:srgbClr val="FF0000"/>
                </a:solidFill>
              </a:rPr>
              <a:t>2</a:t>
            </a:r>
            <a:r>
              <a:rPr lang="de-DE" sz="2400" noProof="0" dirty="0"/>
              <a:t>	</a:t>
            </a:r>
            <a:r>
              <a:rPr lang="de-DE" sz="2400" noProof="0" dirty="0">
                <a:sym typeface="WP IconicSymbolsA" panose="05010101010101010101" pitchFamily="2" charset="2"/>
              </a:rPr>
              <a:t> Maria</a:t>
            </a:r>
          </a:p>
          <a:p>
            <a:pPr>
              <a:spcBef>
                <a:spcPts val="0"/>
              </a:spcBef>
              <a:tabLst>
                <a:tab pos="747713" algn="l"/>
                <a:tab pos="1201738" algn="l"/>
                <a:tab pos="3657600" algn="l"/>
                <a:tab pos="4000500" algn="l"/>
                <a:tab pos="4348163" algn="l"/>
                <a:tab pos="5083175" algn="l"/>
                <a:tab pos="5372100" algn="l"/>
                <a:tab pos="5943600" algn="l"/>
              </a:tabLst>
            </a:pPr>
            <a:r>
              <a:rPr lang="de-DE" sz="2400" noProof="0" dirty="0"/>
              <a:t>						</a:t>
            </a:r>
            <a:r>
              <a:rPr lang="de-DE" sz="2400" noProof="0" dirty="0">
                <a:solidFill>
                  <a:srgbClr val="FF0000"/>
                </a:solidFill>
              </a:rPr>
              <a:t>7</a:t>
            </a:r>
            <a:r>
              <a:rPr lang="de-DE" sz="2400" noProof="0" dirty="0"/>
              <a:t> 	</a:t>
            </a:r>
            <a:r>
              <a:rPr lang="de-DE" sz="2400" noProof="0" dirty="0">
                <a:sym typeface="WP IconicSymbolsA" panose="05010101010101010101" pitchFamily="2" charset="2"/>
              </a:rPr>
              <a:t> Sprecherin und Hans</a:t>
            </a:r>
          </a:p>
          <a:p>
            <a:pPr>
              <a:spcBef>
                <a:spcPts val="0"/>
              </a:spcBef>
              <a:tabLst>
                <a:tab pos="747713" algn="l"/>
                <a:tab pos="1201738" algn="l"/>
                <a:tab pos="4348163" algn="l"/>
                <a:tab pos="5083175" algn="l"/>
                <a:tab pos="5656263" algn="l"/>
                <a:tab pos="5943600" algn="l"/>
              </a:tabLst>
            </a:pPr>
            <a:endParaRPr lang="de-DE" sz="2400" dirty="0">
              <a:sym typeface="WP IconicSymbolsA" panose="05010101010101010101" pitchFamily="2" charset="2"/>
            </a:endParaRPr>
          </a:p>
          <a:p>
            <a:pPr>
              <a:spcBef>
                <a:spcPts val="0"/>
              </a:spcBef>
              <a:tabLst>
                <a:tab pos="747713" algn="l"/>
                <a:tab pos="1201738" algn="l"/>
                <a:tab pos="4348163" algn="l"/>
                <a:tab pos="5083175" algn="l"/>
                <a:tab pos="5656263" algn="l"/>
                <a:tab pos="5943600" algn="l"/>
              </a:tabLst>
            </a:pPr>
            <a:r>
              <a:rPr lang="de-DE" sz="2400" dirty="0"/>
              <a:t>(1)	</a:t>
            </a:r>
            <a:r>
              <a:rPr lang="de-DE" sz="2400" dirty="0">
                <a:solidFill>
                  <a:srgbClr val="339966"/>
                </a:solidFill>
              </a:rPr>
              <a:t> </a:t>
            </a:r>
            <a:r>
              <a:rPr lang="de-DE" sz="2400" dirty="0"/>
              <a:t>=	</a:t>
            </a:r>
            <a:r>
              <a:rPr lang="de-DE" sz="2400" b="1" dirty="0"/>
              <a:t>Maria </a:t>
            </a:r>
            <a:r>
              <a:rPr lang="de-DE" sz="2400" dirty="0"/>
              <a:t>hat </a:t>
            </a:r>
            <a:r>
              <a:rPr lang="de-DE" b="1" dirty="0"/>
              <a:t>mich </a:t>
            </a:r>
            <a:r>
              <a:rPr lang="de-DE" sz="2400" dirty="0"/>
              <a:t>und</a:t>
            </a:r>
            <a:r>
              <a:rPr lang="de-DE" sz="2400" b="1" dirty="0"/>
              <a:t> Hans </a:t>
            </a:r>
            <a:r>
              <a:rPr lang="de-DE" sz="2400" dirty="0"/>
              <a:t>eingeladen 		</a:t>
            </a:r>
          </a:p>
          <a:p>
            <a:pPr>
              <a:spcBef>
                <a:spcPts val="0"/>
              </a:spcBef>
              <a:tabLst>
                <a:tab pos="747713" algn="l"/>
                <a:tab pos="1201738" algn="l"/>
                <a:tab pos="3657600" algn="l"/>
                <a:tab pos="4000500" algn="l"/>
                <a:tab pos="4348163" algn="l"/>
                <a:tab pos="5083175" algn="l"/>
                <a:tab pos="5372100" algn="l"/>
                <a:tab pos="5943600" algn="l"/>
              </a:tabLst>
            </a:pPr>
            <a:endParaRPr lang="de-DE" sz="2400" dirty="0">
              <a:solidFill>
                <a:srgbClr val="339966"/>
              </a:solidFill>
            </a:endParaRPr>
          </a:p>
          <a:p>
            <a:pPr>
              <a:spcBef>
                <a:spcPts val="0"/>
              </a:spcBef>
              <a:tabLst>
                <a:tab pos="747713" algn="l"/>
                <a:tab pos="1201738" algn="l"/>
                <a:tab pos="3657600" algn="l"/>
                <a:tab pos="4000500" algn="l"/>
                <a:tab pos="4348163" algn="l"/>
                <a:tab pos="5083175" algn="l"/>
                <a:tab pos="5372100" algn="l"/>
                <a:tab pos="5943600" algn="l"/>
              </a:tabLst>
            </a:pPr>
            <a:r>
              <a:rPr lang="de-DE" sz="2400" dirty="0">
                <a:solidFill>
                  <a:srgbClr val="339966"/>
                </a:solidFill>
              </a:rPr>
              <a:t>			Kontext D</a:t>
            </a:r>
            <a:r>
              <a:rPr lang="de-DE" sz="2400" dirty="0"/>
              <a:t>:	</a:t>
            </a:r>
            <a:r>
              <a:rPr lang="de-DE" sz="2400" dirty="0">
                <a:solidFill>
                  <a:srgbClr val="FF0000"/>
                </a:solidFill>
              </a:rPr>
              <a:t>2</a:t>
            </a:r>
            <a:r>
              <a:rPr lang="de-DE" sz="2400" dirty="0"/>
              <a:t>	</a:t>
            </a:r>
            <a:r>
              <a:rPr lang="de-DE" sz="2400" dirty="0">
                <a:sym typeface="WP IconicSymbolsA" panose="05010101010101010101" pitchFamily="2" charset="2"/>
              </a:rPr>
              <a:t> Anna</a:t>
            </a:r>
          </a:p>
          <a:p>
            <a:pPr>
              <a:spcBef>
                <a:spcPts val="0"/>
              </a:spcBef>
              <a:tabLst>
                <a:tab pos="747713" algn="l"/>
                <a:tab pos="1201738" algn="l"/>
                <a:tab pos="3657600" algn="l"/>
                <a:tab pos="4000500" algn="l"/>
                <a:tab pos="4348163" algn="l"/>
                <a:tab pos="5083175" algn="l"/>
                <a:tab pos="5372100" algn="l"/>
                <a:tab pos="5943600" algn="l"/>
              </a:tabLst>
            </a:pPr>
            <a:r>
              <a:rPr lang="de-DE" sz="2400" dirty="0"/>
              <a:t>						</a:t>
            </a:r>
            <a:r>
              <a:rPr lang="de-DE" sz="2400" dirty="0">
                <a:solidFill>
                  <a:srgbClr val="FF0000"/>
                </a:solidFill>
              </a:rPr>
              <a:t>7</a:t>
            </a:r>
            <a:r>
              <a:rPr lang="de-DE" sz="2400" dirty="0"/>
              <a:t>	</a:t>
            </a:r>
            <a:r>
              <a:rPr lang="de-DE" sz="2400" dirty="0">
                <a:sym typeface="WP IconicSymbolsA" panose="05010101010101010101" pitchFamily="2" charset="2"/>
              </a:rPr>
              <a:t> Sprecher und Peter</a:t>
            </a:r>
          </a:p>
          <a:p>
            <a:pPr>
              <a:spcBef>
                <a:spcPts val="1200"/>
              </a:spcBef>
              <a:tabLst>
                <a:tab pos="747713" algn="l"/>
                <a:tab pos="1201738" algn="l"/>
                <a:tab pos="4348163" algn="l"/>
                <a:tab pos="5083175" algn="l"/>
                <a:tab pos="5656263" algn="l"/>
                <a:tab pos="5943600" algn="l"/>
              </a:tabLst>
            </a:pPr>
            <a:r>
              <a:rPr lang="de-DE" sz="2400" dirty="0"/>
              <a:t>(1)	</a:t>
            </a:r>
            <a:r>
              <a:rPr lang="de-DE" sz="2400" dirty="0">
                <a:solidFill>
                  <a:srgbClr val="339966"/>
                </a:solidFill>
              </a:rPr>
              <a:t> </a:t>
            </a:r>
            <a:r>
              <a:rPr lang="de-DE" sz="2400" dirty="0"/>
              <a:t>=	</a:t>
            </a:r>
            <a:r>
              <a:rPr lang="de-DE" sz="2400" b="1" dirty="0"/>
              <a:t>Anna </a:t>
            </a:r>
            <a:r>
              <a:rPr lang="de-DE" sz="2400" dirty="0"/>
              <a:t>hat </a:t>
            </a:r>
            <a:r>
              <a:rPr lang="de-DE" sz="2400" b="1" dirty="0"/>
              <a:t>mich </a:t>
            </a:r>
            <a:r>
              <a:rPr lang="de-DE" sz="2400" dirty="0"/>
              <a:t>und</a:t>
            </a:r>
            <a:r>
              <a:rPr lang="de-DE" sz="2400" b="1" dirty="0"/>
              <a:t> Peter</a:t>
            </a:r>
            <a:r>
              <a:rPr lang="de-DE" sz="2400" dirty="0"/>
              <a:t> eingeladen 	</a:t>
            </a:r>
          </a:p>
          <a:p>
            <a:pPr>
              <a:spcBef>
                <a:spcPts val="0"/>
              </a:spcBef>
              <a:tabLst>
                <a:tab pos="747713" algn="l"/>
                <a:tab pos="1201738" algn="l"/>
                <a:tab pos="4348163" algn="l"/>
                <a:tab pos="5083175" algn="l"/>
                <a:tab pos="5656263" algn="l"/>
                <a:tab pos="5943600" algn="l"/>
              </a:tabLst>
            </a:pPr>
            <a:endParaRPr lang="de-DE" sz="2400" noProof="0" dirty="0">
              <a:sym typeface="WP IconicSymbolsA" panose="05010101010101010101" pitchFamily="2" charset="2"/>
            </a:endParaRPr>
          </a:p>
        </p:txBody>
      </p:sp>
      <p:sp>
        <p:nvSpPr>
          <p:cNvPr id="6" name="Footer Placeholder 5"/>
          <p:cNvSpPr>
            <a:spLocks noGrp="1"/>
          </p:cNvSpPr>
          <p:nvPr>
            <p:ph type="ftr" sz="quarter" idx="11"/>
          </p:nvPr>
        </p:nvSpPr>
        <p:spPr/>
        <p:txBody>
          <a:bodyPr/>
          <a:lstStyle/>
          <a:p>
            <a:r>
              <a:rPr lang="de-DE"/>
              <a:t>DGY 15 Semantik</a:t>
            </a:r>
          </a:p>
        </p:txBody>
      </p:sp>
      <p:sp>
        <p:nvSpPr>
          <p:cNvPr id="7" name="Slide Number Placeholder 6"/>
          <p:cNvSpPr>
            <a:spLocks noGrp="1"/>
          </p:cNvSpPr>
          <p:nvPr>
            <p:ph type="sldNum" sz="quarter" idx="12"/>
          </p:nvPr>
        </p:nvSpPr>
        <p:spPr/>
        <p:txBody>
          <a:bodyPr/>
          <a:lstStyle/>
          <a:p>
            <a:fld id="{DAED5F90-EF1B-49B5-BE47-AEA5AB1301ED}" type="slidenum">
              <a:rPr lang="de-DE" smtClean="0"/>
              <a:pPr/>
              <a:t>22</a:t>
            </a:fld>
            <a:endParaRPr lang="de-DE"/>
          </a:p>
        </p:txBody>
      </p:sp>
    </p:spTree>
    <p:extLst>
      <p:ext uri="{BB962C8B-B14F-4D97-AF65-F5344CB8AC3E}">
        <p14:creationId xmlns:p14="http://schemas.microsoft.com/office/powerpoint/2010/main" val="15112576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noProof="0"/>
              <a:t>Pronomen und Koreferenz</a:t>
            </a:r>
            <a:endParaRPr lang="de-DE" noProof="0" dirty="0"/>
          </a:p>
        </p:txBody>
      </p:sp>
      <p:sp>
        <p:nvSpPr>
          <p:cNvPr id="3" name="Content Placeholder 2"/>
          <p:cNvSpPr>
            <a:spLocks noGrp="1"/>
          </p:cNvSpPr>
          <p:nvPr>
            <p:ph idx="1"/>
          </p:nvPr>
        </p:nvSpPr>
        <p:spPr>
          <a:xfrm>
            <a:off x="457200" y="1066800"/>
            <a:ext cx="8534400" cy="5410200"/>
          </a:xfrm>
        </p:spPr>
        <p:txBody>
          <a:bodyPr>
            <a:normAutofit/>
          </a:bodyPr>
          <a:lstStyle/>
          <a:p>
            <a:pPr marL="342900" indent="-342900">
              <a:spcBef>
                <a:spcPts val="1200"/>
              </a:spcBef>
              <a:buFont typeface="Wingdings" panose="05000000000000000000" pitchFamily="2" charset="2"/>
              <a:buChar char="§"/>
              <a:tabLst>
                <a:tab pos="747713" algn="l"/>
                <a:tab pos="1201738" algn="l"/>
                <a:tab pos="4348163" algn="l"/>
                <a:tab pos="5083175" algn="l"/>
                <a:tab pos="5656263" algn="l"/>
                <a:tab pos="5943600" algn="l"/>
              </a:tabLst>
            </a:pPr>
            <a:r>
              <a:rPr lang="de-DE" sz="2400" dirty="0"/>
              <a:t>Referenzielle Pronomen </a:t>
            </a:r>
            <a:r>
              <a:rPr lang="de-DE" sz="2400" noProof="0" dirty="0"/>
              <a:t>können mit einem linguistischen </a:t>
            </a:r>
            <a:r>
              <a:rPr lang="de-DE" sz="2400" noProof="0" dirty="0">
                <a:solidFill>
                  <a:srgbClr val="0070C0"/>
                </a:solidFill>
              </a:rPr>
              <a:t>Antezedens</a:t>
            </a:r>
            <a:r>
              <a:rPr lang="de-DE" sz="2400" noProof="0" dirty="0"/>
              <a:t> </a:t>
            </a:r>
            <a:r>
              <a:rPr lang="de-DE" sz="2400" b="1" noProof="0" dirty="0"/>
              <a:t>koreferieren</a:t>
            </a:r>
            <a:r>
              <a:rPr lang="de-DE" sz="2400" noProof="0" dirty="0"/>
              <a:t>. </a:t>
            </a:r>
          </a:p>
          <a:p>
            <a:pPr>
              <a:spcBef>
                <a:spcPts val="1600"/>
              </a:spcBef>
              <a:tabLst>
                <a:tab pos="747713" algn="l"/>
                <a:tab pos="1201738" algn="l"/>
                <a:tab pos="4348163" algn="l"/>
                <a:tab pos="5083175" algn="l"/>
                <a:tab pos="5656263" algn="l"/>
                <a:tab pos="5943600" algn="l"/>
              </a:tabLst>
            </a:pPr>
            <a:r>
              <a:rPr lang="de-DE" sz="2400" dirty="0"/>
              <a:t>(1)	Wir luden </a:t>
            </a:r>
            <a:r>
              <a:rPr lang="de-DE" sz="2400" dirty="0">
                <a:solidFill>
                  <a:srgbClr val="0070C0"/>
                </a:solidFill>
              </a:rPr>
              <a:t>Anna</a:t>
            </a:r>
            <a:r>
              <a:rPr lang="de-DE" sz="2400" i="1" dirty="0"/>
              <a:t> </a:t>
            </a:r>
            <a:r>
              <a:rPr lang="de-DE" sz="2400" dirty="0"/>
              <a:t>ein. </a:t>
            </a:r>
            <a:r>
              <a:rPr lang="de-DE" sz="2400" b="1" dirty="0"/>
              <a:t>Sie</a:t>
            </a:r>
            <a:r>
              <a:rPr lang="de-DE" sz="2400" b="1" baseline="-25000" dirty="0">
                <a:solidFill>
                  <a:srgbClr val="FF0000"/>
                </a:solidFill>
              </a:rPr>
              <a:t>4</a:t>
            </a:r>
            <a:r>
              <a:rPr lang="de-DE" sz="2400" i="1" dirty="0"/>
              <a:t> </a:t>
            </a:r>
            <a:r>
              <a:rPr lang="de-DE" sz="2400" dirty="0"/>
              <a:t>war glücklich. </a:t>
            </a:r>
            <a:r>
              <a:rPr lang="de-DE" sz="2400" dirty="0">
                <a:solidFill>
                  <a:srgbClr val="339966"/>
                </a:solidFill>
              </a:rPr>
              <a:t> Kontext E: </a:t>
            </a:r>
            <a:r>
              <a:rPr lang="de-DE" sz="2400" dirty="0">
                <a:solidFill>
                  <a:srgbClr val="FF0000"/>
                </a:solidFill>
              </a:rPr>
              <a:t>4 </a:t>
            </a:r>
            <a:r>
              <a:rPr lang="de-DE" sz="2400" dirty="0">
                <a:sym typeface="WP IconicSymbolsA" panose="05010101010101010101" pitchFamily="2" charset="2"/>
              </a:rPr>
              <a:t> Anna</a:t>
            </a:r>
            <a:endParaRPr lang="de-DE" sz="2400" dirty="0"/>
          </a:p>
          <a:p>
            <a:pPr>
              <a:spcBef>
                <a:spcPts val="1600"/>
              </a:spcBef>
              <a:tabLst>
                <a:tab pos="747713" algn="l"/>
                <a:tab pos="1201738" algn="l"/>
                <a:tab pos="4348163" algn="l"/>
                <a:tab pos="5083175" algn="l"/>
                <a:tab pos="5656263" algn="l"/>
                <a:tab pos="5943600" algn="l"/>
              </a:tabLst>
            </a:pPr>
            <a:r>
              <a:rPr lang="de-DE" sz="2400" noProof="0" dirty="0"/>
              <a:t>(1)	= Wir luden </a:t>
            </a:r>
            <a:r>
              <a:rPr lang="de-DE" sz="2400" dirty="0">
                <a:solidFill>
                  <a:srgbClr val="0070C0"/>
                </a:solidFill>
              </a:rPr>
              <a:t>Anna</a:t>
            </a:r>
            <a:r>
              <a:rPr lang="de-DE" sz="2400" b="1" noProof="0" dirty="0"/>
              <a:t> </a:t>
            </a:r>
            <a:r>
              <a:rPr lang="de-DE" sz="2400" noProof="0" dirty="0"/>
              <a:t>ein. </a:t>
            </a:r>
            <a:r>
              <a:rPr lang="de-DE" dirty="0">
                <a:solidFill>
                  <a:srgbClr val="0070C0"/>
                </a:solidFill>
              </a:rPr>
              <a:t>Anna</a:t>
            </a:r>
            <a:r>
              <a:rPr lang="de-DE" sz="2400" b="1" dirty="0"/>
              <a:t> </a:t>
            </a:r>
            <a:r>
              <a:rPr lang="de-DE" sz="2400" noProof="0" dirty="0"/>
              <a:t>war glücklich.	</a:t>
            </a:r>
          </a:p>
          <a:p>
            <a:pPr>
              <a:spcBef>
                <a:spcPts val="1600"/>
              </a:spcBef>
              <a:tabLst>
                <a:tab pos="747713" algn="l"/>
                <a:tab pos="1201738" algn="l"/>
                <a:tab pos="4348163" algn="l"/>
                <a:tab pos="5083175" algn="l"/>
                <a:tab pos="5656263" algn="l"/>
                <a:tab pos="5943600" algn="l"/>
              </a:tabLst>
            </a:pPr>
            <a:r>
              <a:rPr lang="el-GR" sz="2400" dirty="0"/>
              <a:t>α</a:t>
            </a:r>
            <a:r>
              <a:rPr lang="de-DE" sz="2400" dirty="0"/>
              <a:t> ist das </a:t>
            </a:r>
            <a:r>
              <a:rPr lang="de-DE" sz="2400" b="1" dirty="0"/>
              <a:t>Antezedens </a:t>
            </a:r>
            <a:r>
              <a:rPr lang="de-DE" sz="2400" dirty="0"/>
              <a:t>von </a:t>
            </a:r>
            <a:r>
              <a:rPr lang="el-GR" sz="2400" dirty="0"/>
              <a:t>β</a:t>
            </a:r>
            <a:r>
              <a:rPr lang="de-DE" sz="2400" dirty="0"/>
              <a:t> =</a:t>
            </a:r>
            <a:r>
              <a:rPr lang="de-DE" sz="2400" baseline="-25000" dirty="0"/>
              <a:t>Def  </a:t>
            </a:r>
            <a:r>
              <a:rPr lang="el-GR" sz="2400" dirty="0"/>
              <a:t>α</a:t>
            </a:r>
            <a:r>
              <a:rPr lang="de-DE" sz="2400" dirty="0"/>
              <a:t> legt die Bedeutung von </a:t>
            </a:r>
            <a:r>
              <a:rPr lang="el-GR" sz="2400" dirty="0"/>
              <a:t>β</a:t>
            </a:r>
            <a:r>
              <a:rPr lang="de-DE" sz="2400" dirty="0"/>
              <a:t> fest.</a:t>
            </a:r>
          </a:p>
          <a:p>
            <a:pPr marL="342900" indent="-342900">
              <a:spcBef>
                <a:spcPts val="0"/>
              </a:spcBef>
              <a:buFont typeface="Wingdings" panose="05000000000000000000" pitchFamily="2" charset="2"/>
              <a:buChar char="§"/>
              <a:tabLst>
                <a:tab pos="747713" algn="l"/>
                <a:tab pos="1201738" algn="l"/>
                <a:tab pos="4348163" algn="l"/>
                <a:tab pos="5083175" algn="l"/>
                <a:tab pos="5656263" algn="l"/>
                <a:tab pos="5943600" algn="l"/>
              </a:tabLst>
            </a:pPr>
            <a:endParaRPr lang="de-DE" sz="2400" noProof="0" dirty="0"/>
          </a:p>
          <a:p>
            <a:pPr marL="342900" indent="-342900">
              <a:spcBef>
                <a:spcPts val="0"/>
              </a:spcBef>
              <a:buFont typeface="Wingdings" panose="05000000000000000000" pitchFamily="2" charset="2"/>
              <a:buChar char="§"/>
              <a:tabLst>
                <a:tab pos="747713" algn="l"/>
                <a:tab pos="1201738" algn="l"/>
                <a:tab pos="4348163" algn="l"/>
                <a:tab pos="5083175" algn="l"/>
                <a:tab pos="5656263" algn="l"/>
                <a:tab pos="5943600" algn="l"/>
              </a:tabLst>
            </a:pPr>
            <a:r>
              <a:rPr lang="de-DE" sz="2400" noProof="0" dirty="0"/>
              <a:t>Koreferenz wird durch </a:t>
            </a:r>
            <a:r>
              <a:rPr lang="de-DE" sz="2400" dirty="0">
                <a:solidFill>
                  <a:srgbClr val="FF0000"/>
                </a:solidFill>
              </a:rPr>
              <a:t>Koindizierung</a:t>
            </a:r>
            <a:r>
              <a:rPr lang="de-DE" sz="2400" noProof="0" dirty="0"/>
              <a:t> ausgedrückt.</a:t>
            </a:r>
          </a:p>
          <a:p>
            <a:pPr>
              <a:spcBef>
                <a:spcPts val="1800"/>
              </a:spcBef>
              <a:tabLst>
                <a:tab pos="747713" algn="l"/>
                <a:tab pos="1201738" algn="l"/>
                <a:tab pos="4348163" algn="l"/>
                <a:tab pos="5083175" algn="l"/>
                <a:tab pos="5656263" algn="l"/>
                <a:tab pos="5943600" algn="l"/>
                <a:tab pos="6742113" algn="l"/>
              </a:tabLst>
            </a:pPr>
            <a:r>
              <a:rPr lang="de-DE" sz="2400" noProof="0" dirty="0"/>
              <a:t>(1)‘	Wir luden </a:t>
            </a:r>
            <a:r>
              <a:rPr lang="de-DE" sz="2400" dirty="0">
                <a:solidFill>
                  <a:srgbClr val="0070C0"/>
                </a:solidFill>
              </a:rPr>
              <a:t>Anna</a:t>
            </a:r>
            <a:r>
              <a:rPr lang="de-DE" sz="2400" baseline="-25000" noProof="0" dirty="0">
                <a:solidFill>
                  <a:srgbClr val="FF0000"/>
                </a:solidFill>
              </a:rPr>
              <a:t>4</a:t>
            </a:r>
            <a:r>
              <a:rPr lang="de-DE" sz="2400" i="1" noProof="0" dirty="0"/>
              <a:t> </a:t>
            </a:r>
            <a:r>
              <a:rPr lang="de-DE" sz="2400" noProof="0" dirty="0"/>
              <a:t>ein. </a:t>
            </a:r>
            <a:r>
              <a:rPr lang="de-DE" sz="2400" b="1" noProof="0" dirty="0"/>
              <a:t>Sie</a:t>
            </a:r>
            <a:r>
              <a:rPr lang="de-DE" sz="2400" b="1" baseline="-25000" noProof="0" dirty="0">
                <a:solidFill>
                  <a:srgbClr val="FF0000"/>
                </a:solidFill>
              </a:rPr>
              <a:t>4</a:t>
            </a:r>
            <a:r>
              <a:rPr lang="de-DE" sz="2400" i="1" noProof="0" dirty="0"/>
              <a:t> </a:t>
            </a:r>
            <a:r>
              <a:rPr lang="de-DE" sz="2400" noProof="0" dirty="0"/>
              <a:t>war glücklich.</a:t>
            </a:r>
            <a:r>
              <a:rPr lang="de-DE" dirty="0">
                <a:solidFill>
                  <a:srgbClr val="339966"/>
                </a:solidFill>
              </a:rPr>
              <a:t> Kontext E: </a:t>
            </a:r>
            <a:r>
              <a:rPr lang="de-DE" dirty="0">
                <a:solidFill>
                  <a:srgbClr val="FF0000"/>
                </a:solidFill>
              </a:rPr>
              <a:t>4 </a:t>
            </a:r>
            <a:r>
              <a:rPr lang="de-DE" dirty="0">
                <a:sym typeface="WP IconicSymbolsA" panose="05010101010101010101" pitchFamily="2" charset="2"/>
              </a:rPr>
              <a:t> Anna</a:t>
            </a:r>
            <a:r>
              <a:rPr lang="de-DE" sz="2400" noProof="0" dirty="0"/>
              <a:t> </a:t>
            </a:r>
          </a:p>
          <a:p>
            <a:pPr>
              <a:spcBef>
                <a:spcPts val="1200"/>
              </a:spcBef>
              <a:tabLst>
                <a:tab pos="747713" algn="l"/>
                <a:tab pos="1201738" algn="l"/>
                <a:tab pos="4348163" algn="l"/>
                <a:tab pos="5083175" algn="l"/>
                <a:tab pos="5656263" algn="l"/>
                <a:tab pos="5943600" algn="l"/>
                <a:tab pos="6742113" algn="l"/>
              </a:tabLst>
            </a:pPr>
            <a:r>
              <a:rPr lang="de-DE" sz="2400" noProof="0" dirty="0"/>
              <a:t>(2)	Die Nachricht, dass </a:t>
            </a:r>
            <a:r>
              <a:rPr lang="de-DE" sz="2400" dirty="0">
                <a:solidFill>
                  <a:srgbClr val="0070C0"/>
                </a:solidFill>
              </a:rPr>
              <a:t>Peter</a:t>
            </a:r>
            <a:r>
              <a:rPr lang="de-DE" baseline="-25000" dirty="0">
                <a:solidFill>
                  <a:srgbClr val="FF0000"/>
                </a:solidFill>
              </a:rPr>
              <a:t>5</a:t>
            </a:r>
            <a:r>
              <a:rPr lang="de-DE" sz="2400" b="1" i="1" noProof="0" dirty="0">
                <a:solidFill>
                  <a:srgbClr val="FF0000"/>
                </a:solidFill>
              </a:rPr>
              <a:t> </a:t>
            </a:r>
            <a:r>
              <a:rPr lang="de-DE" sz="2400" noProof="0" dirty="0"/>
              <a:t>gewonnen hatte, überraschte </a:t>
            </a:r>
            <a:r>
              <a:rPr lang="de-DE" sz="2400" b="1" noProof="0" dirty="0"/>
              <a:t>ihn</a:t>
            </a:r>
            <a:r>
              <a:rPr lang="de-DE" b="1" baseline="-25000" dirty="0">
                <a:solidFill>
                  <a:srgbClr val="FF0000"/>
                </a:solidFill>
              </a:rPr>
              <a:t>5</a:t>
            </a:r>
            <a:r>
              <a:rPr lang="de-DE" sz="2400" noProof="0" dirty="0"/>
              <a:t>.</a:t>
            </a:r>
          </a:p>
          <a:p>
            <a:pPr>
              <a:spcBef>
                <a:spcPts val="800"/>
              </a:spcBef>
              <a:tabLst>
                <a:tab pos="747713" algn="l"/>
                <a:tab pos="1201738" algn="l"/>
                <a:tab pos="4348163" algn="l"/>
                <a:tab pos="5083175" algn="l"/>
                <a:tab pos="5656263" algn="l"/>
                <a:tab pos="5943600" algn="l"/>
                <a:tab pos="6742113" algn="l"/>
              </a:tabLst>
            </a:pPr>
            <a:r>
              <a:rPr lang="de-DE" sz="2400" noProof="0" dirty="0"/>
              <a:t>				</a:t>
            </a:r>
            <a:r>
              <a:rPr lang="de-DE" sz="2400" dirty="0">
                <a:solidFill>
                  <a:srgbClr val="339966"/>
                </a:solidFill>
              </a:rPr>
              <a:t> 	Kontext F: </a:t>
            </a:r>
            <a:r>
              <a:rPr lang="de-DE" dirty="0">
                <a:solidFill>
                  <a:srgbClr val="FF0000"/>
                </a:solidFill>
              </a:rPr>
              <a:t>5</a:t>
            </a:r>
            <a:r>
              <a:rPr lang="de-DE" sz="2400" noProof="0" dirty="0"/>
              <a:t> </a:t>
            </a:r>
            <a:r>
              <a:rPr lang="de-DE" sz="2400" noProof="0" dirty="0">
                <a:sym typeface="WP IconicSymbolsA" panose="05010101010101010101" pitchFamily="2" charset="2"/>
              </a:rPr>
              <a:t> Peter</a:t>
            </a:r>
          </a:p>
          <a:p>
            <a:pPr>
              <a:spcBef>
                <a:spcPts val="1200"/>
              </a:spcBef>
              <a:tabLst>
                <a:tab pos="747713" algn="l"/>
                <a:tab pos="1201738" algn="l"/>
                <a:tab pos="4348163" algn="l"/>
                <a:tab pos="5083175" algn="l"/>
                <a:tab pos="5656263" algn="l"/>
                <a:tab pos="5943600" algn="l"/>
                <a:tab pos="6742113" algn="l"/>
              </a:tabLst>
            </a:pPr>
            <a:r>
              <a:rPr lang="el-GR" sz="2400" dirty="0"/>
              <a:t>α</a:t>
            </a:r>
            <a:r>
              <a:rPr lang="de-DE" sz="2400" dirty="0"/>
              <a:t> und </a:t>
            </a:r>
            <a:r>
              <a:rPr lang="el-GR" sz="2400" dirty="0"/>
              <a:t>β</a:t>
            </a:r>
            <a:r>
              <a:rPr lang="de-DE" sz="2400" dirty="0"/>
              <a:t> sind </a:t>
            </a:r>
            <a:r>
              <a:rPr lang="de-DE" sz="2400" b="1" dirty="0"/>
              <a:t>koindiziert </a:t>
            </a:r>
            <a:r>
              <a:rPr lang="de-DE" sz="2400" dirty="0"/>
              <a:t>=</a:t>
            </a:r>
            <a:r>
              <a:rPr lang="de-DE" sz="2400" baseline="-25000" dirty="0"/>
              <a:t>Def  </a:t>
            </a:r>
            <a:r>
              <a:rPr lang="el-GR" sz="2400" dirty="0"/>
              <a:t>α</a:t>
            </a:r>
            <a:r>
              <a:rPr lang="de-DE" sz="2400" dirty="0"/>
              <a:t> und </a:t>
            </a:r>
            <a:r>
              <a:rPr lang="el-GR" sz="2400" dirty="0"/>
              <a:t>β</a:t>
            </a:r>
            <a:r>
              <a:rPr lang="de-DE" sz="2400" dirty="0"/>
              <a:t> tragen den </a:t>
            </a:r>
            <a:r>
              <a:rPr lang="de-DE" dirty="0"/>
              <a:t>selben Index.</a:t>
            </a:r>
            <a:endParaRPr lang="de-DE" sz="2400" b="1" i="1" dirty="0"/>
          </a:p>
          <a:p>
            <a:pPr>
              <a:spcBef>
                <a:spcPts val="0"/>
              </a:spcBef>
              <a:tabLst>
                <a:tab pos="747713" algn="l"/>
                <a:tab pos="1201738" algn="l"/>
                <a:tab pos="4348163" algn="l"/>
                <a:tab pos="5083175" algn="l"/>
                <a:tab pos="5656263" algn="l"/>
                <a:tab pos="5943600" algn="l"/>
                <a:tab pos="6742113" algn="l"/>
              </a:tabLst>
            </a:pPr>
            <a:endParaRPr lang="de-DE" sz="2400" noProof="0" dirty="0"/>
          </a:p>
        </p:txBody>
      </p:sp>
      <p:sp>
        <p:nvSpPr>
          <p:cNvPr id="6" name="Footer Placeholder 5"/>
          <p:cNvSpPr>
            <a:spLocks noGrp="1"/>
          </p:cNvSpPr>
          <p:nvPr>
            <p:ph type="ftr" sz="quarter" idx="11"/>
          </p:nvPr>
        </p:nvSpPr>
        <p:spPr/>
        <p:txBody>
          <a:bodyPr/>
          <a:lstStyle/>
          <a:p>
            <a:r>
              <a:rPr lang="de-DE"/>
              <a:t>DGY 15 Semantik</a:t>
            </a:r>
          </a:p>
        </p:txBody>
      </p:sp>
      <p:sp>
        <p:nvSpPr>
          <p:cNvPr id="7" name="Slide Number Placeholder 6"/>
          <p:cNvSpPr>
            <a:spLocks noGrp="1"/>
          </p:cNvSpPr>
          <p:nvPr>
            <p:ph type="sldNum" sz="quarter" idx="12"/>
          </p:nvPr>
        </p:nvSpPr>
        <p:spPr/>
        <p:txBody>
          <a:bodyPr/>
          <a:lstStyle/>
          <a:p>
            <a:fld id="{DAED5F90-EF1B-49B5-BE47-AEA5AB1301ED}" type="slidenum">
              <a:rPr lang="de-DE" smtClean="0"/>
              <a:pPr/>
              <a:t>23</a:t>
            </a:fld>
            <a:endParaRPr lang="de-DE"/>
          </a:p>
        </p:txBody>
      </p:sp>
    </p:spTree>
    <p:extLst>
      <p:ext uri="{BB962C8B-B14F-4D97-AF65-F5344CB8AC3E}">
        <p14:creationId xmlns:p14="http://schemas.microsoft.com/office/powerpoint/2010/main" val="29740176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AF16C-3992-2BD9-FA60-A7FAC9D1DEDB}"/>
              </a:ext>
            </a:extLst>
          </p:cNvPr>
          <p:cNvSpPr>
            <a:spLocks noGrp="1"/>
          </p:cNvSpPr>
          <p:nvPr>
            <p:ph type="title"/>
          </p:nvPr>
        </p:nvSpPr>
        <p:spPr/>
        <p:txBody>
          <a:bodyPr/>
          <a:lstStyle/>
          <a:p>
            <a:r>
              <a:rPr lang="en-US"/>
              <a:t>Pronomen und Koreferenz</a:t>
            </a:r>
            <a:endParaRPr lang="de-DE"/>
          </a:p>
        </p:txBody>
      </p:sp>
      <p:sp>
        <p:nvSpPr>
          <p:cNvPr id="3" name="Content Placeholder 2">
            <a:extLst>
              <a:ext uri="{FF2B5EF4-FFF2-40B4-BE49-F238E27FC236}">
                <a16:creationId xmlns:a16="http://schemas.microsoft.com/office/drawing/2014/main" id="{AAB5063C-AD74-6FA2-572C-8FE53BC4E53E}"/>
              </a:ext>
            </a:extLst>
          </p:cNvPr>
          <p:cNvSpPr>
            <a:spLocks noGrp="1"/>
          </p:cNvSpPr>
          <p:nvPr>
            <p:ph idx="1"/>
          </p:nvPr>
        </p:nvSpPr>
        <p:spPr/>
        <p:txBody>
          <a:bodyPr/>
          <a:lstStyle/>
          <a:p>
            <a:r>
              <a:rPr lang="de-AT" b="1" dirty="0"/>
              <a:t>Frage</a:t>
            </a:r>
            <a:r>
              <a:rPr lang="de-AT" dirty="0"/>
              <a:t>. Kann man in der semantischen Analyse das Pronomen einfach durch das Antezedens </a:t>
            </a:r>
            <a:r>
              <a:rPr lang="de-AT" i="1" dirty="0"/>
              <a:t>ersetzen</a:t>
            </a:r>
            <a:r>
              <a:rPr lang="de-AT" dirty="0"/>
              <a:t>? (1) und (2) scheinen doch synonym (gleichbedeutend) zu sein:</a:t>
            </a:r>
          </a:p>
          <a:p>
            <a:pPr>
              <a:spcBef>
                <a:spcPts val="1200"/>
              </a:spcBef>
            </a:pPr>
            <a:r>
              <a:rPr lang="de-DE" sz="2400" noProof="0" dirty="0"/>
              <a:t>(1)		Wir luden </a:t>
            </a:r>
            <a:r>
              <a:rPr lang="de-DE" sz="2400" dirty="0">
                <a:solidFill>
                  <a:srgbClr val="0070C0"/>
                </a:solidFill>
              </a:rPr>
              <a:t>Anna</a:t>
            </a:r>
            <a:r>
              <a:rPr lang="de-DE" sz="2400" baseline="-25000" noProof="0" dirty="0">
                <a:solidFill>
                  <a:srgbClr val="FF0000"/>
                </a:solidFill>
              </a:rPr>
              <a:t>4</a:t>
            </a:r>
            <a:r>
              <a:rPr lang="de-DE" sz="2400" i="1" noProof="0" dirty="0"/>
              <a:t> </a:t>
            </a:r>
            <a:r>
              <a:rPr lang="de-DE" sz="2400" noProof="0" dirty="0"/>
              <a:t>ein. Sie</a:t>
            </a:r>
            <a:r>
              <a:rPr lang="de-DE" sz="2400" baseline="-25000" noProof="0" dirty="0">
                <a:solidFill>
                  <a:srgbClr val="FF0000"/>
                </a:solidFill>
              </a:rPr>
              <a:t>4</a:t>
            </a:r>
            <a:r>
              <a:rPr lang="de-DE" sz="2400" i="1" noProof="0" dirty="0"/>
              <a:t> </a:t>
            </a:r>
            <a:r>
              <a:rPr lang="de-DE" sz="2400" noProof="0" dirty="0"/>
              <a:t>war glücklich. </a:t>
            </a:r>
          </a:p>
          <a:p>
            <a:pPr>
              <a:spcBef>
                <a:spcPts val="1200"/>
              </a:spcBef>
            </a:pPr>
            <a:r>
              <a:rPr lang="de-DE" sz="2400" noProof="0" dirty="0"/>
              <a:t>(2)		Wir luden </a:t>
            </a:r>
            <a:r>
              <a:rPr lang="de-DE" sz="2400" dirty="0">
                <a:solidFill>
                  <a:srgbClr val="0070C0"/>
                </a:solidFill>
              </a:rPr>
              <a:t>Anna</a:t>
            </a:r>
            <a:r>
              <a:rPr lang="de-DE" sz="2400" i="1" noProof="0" dirty="0"/>
              <a:t> </a:t>
            </a:r>
            <a:r>
              <a:rPr lang="de-DE" sz="2400" noProof="0" dirty="0"/>
              <a:t>ein. </a:t>
            </a:r>
            <a:r>
              <a:rPr lang="de-DE" sz="2400" dirty="0">
                <a:solidFill>
                  <a:srgbClr val="0070C0"/>
                </a:solidFill>
              </a:rPr>
              <a:t>Anna </a:t>
            </a:r>
            <a:r>
              <a:rPr lang="de-DE" sz="2400" noProof="0" dirty="0"/>
              <a:t>war glücklich. </a:t>
            </a:r>
          </a:p>
          <a:p>
            <a:pPr>
              <a:spcBef>
                <a:spcPts val="1200"/>
              </a:spcBef>
            </a:pPr>
            <a:r>
              <a:rPr lang="de-AT" b="1" i="1" dirty="0"/>
              <a:t>Antwort</a:t>
            </a:r>
            <a:r>
              <a:rPr lang="de-AT" dirty="0"/>
              <a:t>. Nein, diese Analyse ist nicht allgemein anwendbar.</a:t>
            </a:r>
          </a:p>
          <a:p>
            <a:pPr>
              <a:spcBef>
                <a:spcPts val="1200"/>
              </a:spcBef>
            </a:pPr>
            <a:r>
              <a:rPr lang="de-AT" b="1" dirty="0"/>
              <a:t>Problem</a:t>
            </a:r>
            <a:r>
              <a:rPr lang="de-AT" dirty="0"/>
              <a:t>. Konstruktionen mit </a:t>
            </a:r>
            <a:r>
              <a:rPr lang="de-AT" b="1" dirty="0"/>
              <a:t>kreuzender Koreferenz </a:t>
            </a:r>
            <a:r>
              <a:rPr lang="de-AT" dirty="0"/>
              <a:t>(sogenannte </a:t>
            </a:r>
            <a:r>
              <a:rPr lang="de-AT" i="1" dirty="0"/>
              <a:t>Bach-Peters-Sätze</a:t>
            </a:r>
            <a:r>
              <a:rPr lang="de-AT" dirty="0"/>
              <a:t>).</a:t>
            </a:r>
          </a:p>
          <a:p>
            <a:pPr>
              <a:spcBef>
                <a:spcPts val="1200"/>
              </a:spcBef>
            </a:pPr>
            <a:r>
              <a:rPr lang="de-AT" dirty="0"/>
              <a:t>(3)		Der Pilot</a:t>
            </a:r>
            <a:r>
              <a:rPr lang="de-AT" baseline="-25000" dirty="0">
                <a:solidFill>
                  <a:srgbClr val="FF0000"/>
                </a:solidFill>
              </a:rPr>
              <a:t>1</a:t>
            </a:r>
            <a:r>
              <a:rPr lang="de-AT" dirty="0"/>
              <a:t>, der auf sie</a:t>
            </a:r>
            <a:r>
              <a:rPr lang="de-AT" baseline="-25000" dirty="0">
                <a:solidFill>
                  <a:srgbClr val="00B050"/>
                </a:solidFill>
              </a:rPr>
              <a:t>2</a:t>
            </a:r>
            <a:r>
              <a:rPr lang="de-AT" dirty="0"/>
              <a:t> geschossen hat, traf die MIG</a:t>
            </a:r>
            <a:r>
              <a:rPr lang="de-AT" baseline="-25000" dirty="0">
                <a:solidFill>
                  <a:srgbClr val="00B050"/>
                </a:solidFill>
              </a:rPr>
              <a:t>2</a:t>
            </a:r>
            <a:r>
              <a:rPr lang="de-AT" dirty="0"/>
              <a:t> die 		ihn</a:t>
            </a:r>
            <a:r>
              <a:rPr lang="de-AT" baseline="-25000" dirty="0">
                <a:solidFill>
                  <a:srgbClr val="FF0000"/>
                </a:solidFill>
              </a:rPr>
              <a:t>1</a:t>
            </a:r>
            <a:r>
              <a:rPr lang="de-AT" dirty="0"/>
              <a:t> verfolgt hatte.</a:t>
            </a:r>
          </a:p>
          <a:p>
            <a:pPr>
              <a:spcBef>
                <a:spcPts val="1200"/>
              </a:spcBef>
            </a:pPr>
            <a:r>
              <a:rPr lang="de-AT" dirty="0"/>
              <a:t>(4)		Der Junge</a:t>
            </a:r>
            <a:r>
              <a:rPr lang="de-AT" baseline="-25000" dirty="0">
                <a:solidFill>
                  <a:srgbClr val="FF0000"/>
                </a:solidFill>
              </a:rPr>
              <a:t>1</a:t>
            </a:r>
            <a:r>
              <a:rPr lang="de-AT" dirty="0"/>
              <a:t>, der ihn</a:t>
            </a:r>
            <a:r>
              <a:rPr lang="de-AT" baseline="-25000" dirty="0">
                <a:solidFill>
                  <a:srgbClr val="00B050"/>
                </a:solidFill>
              </a:rPr>
              <a:t>2</a:t>
            </a:r>
            <a:r>
              <a:rPr lang="de-AT" dirty="0"/>
              <a:t> verdient hat, bekommt den Preis</a:t>
            </a:r>
            <a:r>
              <a:rPr lang="de-AT" baseline="-25000" dirty="0">
                <a:solidFill>
                  <a:srgbClr val="00B050"/>
                </a:solidFill>
              </a:rPr>
              <a:t>2</a:t>
            </a:r>
            <a:r>
              <a:rPr lang="de-AT" dirty="0"/>
              <a:t>, den 		er</a:t>
            </a:r>
            <a:r>
              <a:rPr lang="de-AT" baseline="-25000" dirty="0">
                <a:solidFill>
                  <a:srgbClr val="FF0000"/>
                </a:solidFill>
              </a:rPr>
              <a:t>1</a:t>
            </a:r>
            <a:r>
              <a:rPr lang="de-AT" dirty="0"/>
              <a:t> sich wünscht. 			</a:t>
            </a:r>
            <a:r>
              <a:rPr lang="de-AT" sz="2000" dirty="0"/>
              <a:t>(Ede Zimmermann)</a:t>
            </a:r>
            <a:endParaRPr lang="de-AT" dirty="0"/>
          </a:p>
        </p:txBody>
      </p:sp>
      <p:sp>
        <p:nvSpPr>
          <p:cNvPr id="4" name="Footer Placeholder 3">
            <a:extLst>
              <a:ext uri="{FF2B5EF4-FFF2-40B4-BE49-F238E27FC236}">
                <a16:creationId xmlns:a16="http://schemas.microsoft.com/office/drawing/2014/main" id="{7EA36A70-A1DB-F7AC-9E00-44BE2D9CE966}"/>
              </a:ext>
            </a:extLst>
          </p:cNvPr>
          <p:cNvSpPr>
            <a:spLocks noGrp="1"/>
          </p:cNvSpPr>
          <p:nvPr>
            <p:ph type="ftr" sz="quarter" idx="11"/>
          </p:nvPr>
        </p:nvSpPr>
        <p:spPr/>
        <p:txBody>
          <a:bodyPr/>
          <a:lstStyle/>
          <a:p>
            <a:r>
              <a:rPr lang="de-DE"/>
              <a:t>DGY 15 Semantik</a:t>
            </a:r>
          </a:p>
        </p:txBody>
      </p:sp>
      <p:sp>
        <p:nvSpPr>
          <p:cNvPr id="5" name="Slide Number Placeholder 4">
            <a:extLst>
              <a:ext uri="{FF2B5EF4-FFF2-40B4-BE49-F238E27FC236}">
                <a16:creationId xmlns:a16="http://schemas.microsoft.com/office/drawing/2014/main" id="{D929C049-D1FD-D6BA-4CDD-59ADBC60E53B}"/>
              </a:ext>
            </a:extLst>
          </p:cNvPr>
          <p:cNvSpPr>
            <a:spLocks noGrp="1"/>
          </p:cNvSpPr>
          <p:nvPr>
            <p:ph type="sldNum" sz="quarter" idx="12"/>
          </p:nvPr>
        </p:nvSpPr>
        <p:spPr/>
        <p:txBody>
          <a:bodyPr/>
          <a:lstStyle/>
          <a:p>
            <a:fld id="{DAED5F90-EF1B-49B5-BE47-AEA5AB1301ED}" type="slidenum">
              <a:rPr lang="de-DE" smtClean="0"/>
              <a:pPr/>
              <a:t>24</a:t>
            </a:fld>
            <a:endParaRPr lang="de-DE"/>
          </a:p>
        </p:txBody>
      </p:sp>
    </p:spTree>
    <p:extLst>
      <p:ext uri="{BB962C8B-B14F-4D97-AF65-F5344CB8AC3E}">
        <p14:creationId xmlns:p14="http://schemas.microsoft.com/office/powerpoint/2010/main" val="6988053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FD951-DF82-1B76-B8BD-DD12EB5616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15A0DC-2BA1-DB1C-2DA4-8BDFF4B9695D}"/>
              </a:ext>
            </a:extLst>
          </p:cNvPr>
          <p:cNvSpPr>
            <a:spLocks noGrp="1"/>
          </p:cNvSpPr>
          <p:nvPr>
            <p:ph type="title"/>
          </p:nvPr>
        </p:nvSpPr>
        <p:spPr/>
        <p:txBody>
          <a:bodyPr/>
          <a:lstStyle/>
          <a:p>
            <a:r>
              <a:rPr lang="en-US"/>
              <a:t>Pronomen und Koreferenz</a:t>
            </a:r>
            <a:endParaRPr lang="de-DE"/>
          </a:p>
        </p:txBody>
      </p:sp>
      <p:sp>
        <p:nvSpPr>
          <p:cNvPr id="3" name="Content Placeholder 2">
            <a:extLst>
              <a:ext uri="{FF2B5EF4-FFF2-40B4-BE49-F238E27FC236}">
                <a16:creationId xmlns:a16="http://schemas.microsoft.com/office/drawing/2014/main" id="{12E6CF9F-CF81-0FD7-5F12-D9581126CB50}"/>
              </a:ext>
            </a:extLst>
          </p:cNvPr>
          <p:cNvSpPr>
            <a:spLocks noGrp="1"/>
          </p:cNvSpPr>
          <p:nvPr>
            <p:ph idx="1"/>
          </p:nvPr>
        </p:nvSpPr>
        <p:spPr/>
        <p:txBody>
          <a:bodyPr/>
          <a:lstStyle/>
          <a:p>
            <a:pPr marL="342900" indent="-342900">
              <a:spcBef>
                <a:spcPts val="1200"/>
              </a:spcBef>
              <a:buFont typeface="Wingdings" panose="05000000000000000000" pitchFamily="2" charset="2"/>
              <a:buChar char="§"/>
            </a:pPr>
            <a:r>
              <a:rPr lang="de-AT" b="1" dirty="0"/>
              <a:t>Hypothese. </a:t>
            </a:r>
            <a:r>
              <a:rPr lang="de-AT" dirty="0"/>
              <a:t>In der Semantik wird jedes Pronomen durch sein Antezedens ersetzt.</a:t>
            </a:r>
          </a:p>
          <a:p>
            <a:pPr marL="342900" indent="-342900">
              <a:spcBef>
                <a:spcPts val="1200"/>
              </a:spcBef>
              <a:buFont typeface="Wingdings" panose="05000000000000000000" pitchFamily="2" charset="2"/>
              <a:buChar char="§"/>
            </a:pPr>
            <a:r>
              <a:rPr lang="de-AT" b="1" dirty="0"/>
              <a:t>Problem</a:t>
            </a:r>
            <a:r>
              <a:rPr lang="de-AT" dirty="0"/>
              <a:t>. Bach-Peters-Sätze: </a:t>
            </a:r>
          </a:p>
          <a:p>
            <a:pPr>
              <a:spcBef>
                <a:spcPts val="1200"/>
              </a:spcBef>
            </a:pPr>
            <a:r>
              <a:rPr lang="de-AT" dirty="0"/>
              <a:t>(1)		Der Pilot</a:t>
            </a:r>
            <a:r>
              <a:rPr lang="de-AT" baseline="-25000" dirty="0">
                <a:solidFill>
                  <a:srgbClr val="FF0000"/>
                </a:solidFill>
              </a:rPr>
              <a:t>1</a:t>
            </a:r>
            <a:r>
              <a:rPr lang="de-AT" dirty="0"/>
              <a:t>, der auf </a:t>
            </a:r>
            <a:r>
              <a:rPr lang="de-AT" b="1" dirty="0"/>
              <a:t>sie</a:t>
            </a:r>
            <a:r>
              <a:rPr lang="de-AT" b="1" baseline="-25000" dirty="0">
                <a:solidFill>
                  <a:srgbClr val="00B050"/>
                </a:solidFill>
              </a:rPr>
              <a:t>2</a:t>
            </a:r>
            <a:r>
              <a:rPr lang="de-AT" dirty="0"/>
              <a:t> geschossen hat, traf </a:t>
            </a:r>
            <a:br>
              <a:rPr lang="de-AT" dirty="0"/>
            </a:br>
            <a:r>
              <a:rPr lang="de-AT" dirty="0"/>
              <a:t>		die MIG</a:t>
            </a:r>
            <a:r>
              <a:rPr lang="de-AT" baseline="-25000" dirty="0">
                <a:solidFill>
                  <a:srgbClr val="00B050"/>
                </a:solidFill>
              </a:rPr>
              <a:t>2</a:t>
            </a:r>
            <a:r>
              <a:rPr lang="de-AT" dirty="0"/>
              <a:t>, die ihn</a:t>
            </a:r>
            <a:r>
              <a:rPr lang="de-AT" baseline="-25000" dirty="0">
                <a:solidFill>
                  <a:srgbClr val="FF0000"/>
                </a:solidFill>
              </a:rPr>
              <a:t>1</a:t>
            </a:r>
            <a:r>
              <a:rPr lang="de-AT" dirty="0"/>
              <a:t> verfolgt hatte.</a:t>
            </a:r>
            <a:endParaRPr lang="de-AT" dirty="0">
              <a:highlight>
                <a:srgbClr val="FFFF00"/>
              </a:highlight>
            </a:endParaRPr>
          </a:p>
          <a:p>
            <a:pPr marL="342900" indent="-342900">
              <a:spcBef>
                <a:spcPts val="2000"/>
              </a:spcBef>
              <a:buFont typeface="Wingdings" panose="05000000000000000000" pitchFamily="2" charset="2"/>
              <a:buChar char="§"/>
            </a:pPr>
            <a:r>
              <a:rPr lang="de-AT" dirty="0"/>
              <a:t>Unter Annahme der Ersetzunghypothese verläuft die Derivation folgendermaßen.</a:t>
            </a:r>
          </a:p>
          <a:p>
            <a:pPr marL="342900" indent="-342900">
              <a:spcBef>
                <a:spcPts val="2000"/>
              </a:spcBef>
              <a:buFont typeface="Wingdings" panose="05000000000000000000" pitchFamily="2" charset="2"/>
              <a:buChar char="§"/>
            </a:pPr>
            <a:r>
              <a:rPr lang="de-AT" i="1" dirty="0"/>
              <a:t>Schritt 1</a:t>
            </a:r>
            <a:r>
              <a:rPr lang="de-AT" dirty="0"/>
              <a:t>. Ersetze das Pronomen </a:t>
            </a:r>
            <a:r>
              <a:rPr lang="de-AT" b="1" i="1" dirty="0"/>
              <a:t>sie</a:t>
            </a:r>
            <a:r>
              <a:rPr lang="de-AT" b="1" i="1" baseline="-25000" dirty="0">
                <a:solidFill>
                  <a:srgbClr val="00B050"/>
                </a:solidFill>
              </a:rPr>
              <a:t>2</a:t>
            </a:r>
            <a:r>
              <a:rPr lang="de-AT" b="1" dirty="0"/>
              <a:t> </a:t>
            </a:r>
            <a:r>
              <a:rPr lang="de-AT" dirty="0"/>
              <a:t>durch das Antezedens </a:t>
            </a:r>
            <a:br>
              <a:rPr lang="de-AT" dirty="0"/>
            </a:br>
            <a:r>
              <a:rPr lang="de-AT" dirty="0"/>
              <a:t>			     </a:t>
            </a:r>
            <a:r>
              <a:rPr lang="de-AT" i="1" dirty="0"/>
              <a:t>die MIG</a:t>
            </a:r>
            <a:r>
              <a:rPr lang="de-AT" i="1" baseline="-25000" dirty="0">
                <a:solidFill>
                  <a:srgbClr val="00B050"/>
                </a:solidFill>
              </a:rPr>
              <a:t>2</a:t>
            </a:r>
            <a:r>
              <a:rPr lang="de-AT" i="1" dirty="0"/>
              <a:t> die ihn</a:t>
            </a:r>
            <a:r>
              <a:rPr lang="de-AT" i="1" baseline="-25000" dirty="0">
                <a:solidFill>
                  <a:srgbClr val="FF0000"/>
                </a:solidFill>
              </a:rPr>
              <a:t>1</a:t>
            </a:r>
            <a:r>
              <a:rPr lang="de-AT" i="1" dirty="0"/>
              <a:t> verfolgt hatte</a:t>
            </a:r>
            <a:r>
              <a:rPr lang="de-AT" dirty="0"/>
              <a:t> (unten </a:t>
            </a:r>
            <a:r>
              <a:rPr lang="de-AT" dirty="0">
                <a:highlight>
                  <a:srgbClr val="FFFF00"/>
                </a:highlight>
              </a:rPr>
              <a:t>gelb</a:t>
            </a:r>
            <a:r>
              <a:rPr lang="de-AT" dirty="0"/>
              <a:t> markiert):</a:t>
            </a:r>
          </a:p>
          <a:p>
            <a:pPr>
              <a:spcBef>
                <a:spcPts val="1200"/>
              </a:spcBef>
            </a:pPr>
            <a:r>
              <a:rPr lang="de-AT" dirty="0"/>
              <a:t>(2)</a:t>
            </a:r>
            <a:r>
              <a:rPr lang="de-AT" i="1" dirty="0"/>
              <a:t>		</a:t>
            </a:r>
            <a:r>
              <a:rPr lang="de-AT" dirty="0"/>
              <a:t>Der Pilot</a:t>
            </a:r>
            <a:r>
              <a:rPr lang="de-AT" baseline="-25000" dirty="0">
                <a:solidFill>
                  <a:srgbClr val="FF0000"/>
                </a:solidFill>
              </a:rPr>
              <a:t>1</a:t>
            </a:r>
            <a:r>
              <a:rPr lang="de-AT" dirty="0"/>
              <a:t>, der auf </a:t>
            </a:r>
            <a:r>
              <a:rPr lang="de-AT" dirty="0">
                <a:highlight>
                  <a:srgbClr val="FFFF00"/>
                </a:highlight>
              </a:rPr>
              <a:t>die MIG</a:t>
            </a:r>
            <a:r>
              <a:rPr lang="de-AT" baseline="-25000" dirty="0">
                <a:solidFill>
                  <a:srgbClr val="00B050"/>
                </a:solidFill>
                <a:highlight>
                  <a:srgbClr val="FFFF00"/>
                </a:highlight>
              </a:rPr>
              <a:t>2</a:t>
            </a:r>
            <a:r>
              <a:rPr lang="de-AT" dirty="0">
                <a:highlight>
                  <a:srgbClr val="FFFF00"/>
                </a:highlight>
              </a:rPr>
              <a:t>, die ihn</a:t>
            </a:r>
            <a:r>
              <a:rPr lang="de-AT" baseline="-25000" dirty="0">
                <a:solidFill>
                  <a:srgbClr val="FF0000"/>
                </a:solidFill>
                <a:highlight>
                  <a:srgbClr val="FFFF00"/>
                </a:highlight>
              </a:rPr>
              <a:t>1</a:t>
            </a:r>
            <a:r>
              <a:rPr lang="de-AT" dirty="0">
                <a:highlight>
                  <a:srgbClr val="FFFF00"/>
                </a:highlight>
              </a:rPr>
              <a:t> verfolgt hatte</a:t>
            </a:r>
            <a:r>
              <a:rPr lang="de-AT" dirty="0"/>
              <a:t>, 			geschossen hat, traf die MIG</a:t>
            </a:r>
            <a:r>
              <a:rPr lang="de-AT" baseline="-25000" dirty="0">
                <a:solidFill>
                  <a:srgbClr val="00B050"/>
                </a:solidFill>
              </a:rPr>
              <a:t>2, </a:t>
            </a:r>
            <a:r>
              <a:rPr lang="de-AT" dirty="0"/>
              <a:t>die ihn</a:t>
            </a:r>
            <a:r>
              <a:rPr lang="de-AT" baseline="-25000" dirty="0">
                <a:solidFill>
                  <a:srgbClr val="FF0000"/>
                </a:solidFill>
              </a:rPr>
              <a:t>1</a:t>
            </a:r>
            <a:r>
              <a:rPr lang="de-AT" dirty="0"/>
              <a:t> verfolgt hatte.</a:t>
            </a:r>
          </a:p>
        </p:txBody>
      </p:sp>
      <p:sp>
        <p:nvSpPr>
          <p:cNvPr id="4" name="Footer Placeholder 3">
            <a:extLst>
              <a:ext uri="{FF2B5EF4-FFF2-40B4-BE49-F238E27FC236}">
                <a16:creationId xmlns:a16="http://schemas.microsoft.com/office/drawing/2014/main" id="{287738FF-F075-F2A7-9E1F-39DDC7CE5F72}"/>
              </a:ext>
            </a:extLst>
          </p:cNvPr>
          <p:cNvSpPr>
            <a:spLocks noGrp="1"/>
          </p:cNvSpPr>
          <p:nvPr>
            <p:ph type="ftr" sz="quarter" idx="11"/>
          </p:nvPr>
        </p:nvSpPr>
        <p:spPr/>
        <p:txBody>
          <a:bodyPr/>
          <a:lstStyle/>
          <a:p>
            <a:r>
              <a:rPr lang="de-DE"/>
              <a:t>DGY 15 Semantik</a:t>
            </a:r>
          </a:p>
        </p:txBody>
      </p:sp>
      <p:sp>
        <p:nvSpPr>
          <p:cNvPr id="5" name="Slide Number Placeholder 4">
            <a:extLst>
              <a:ext uri="{FF2B5EF4-FFF2-40B4-BE49-F238E27FC236}">
                <a16:creationId xmlns:a16="http://schemas.microsoft.com/office/drawing/2014/main" id="{ABAC0E0E-FAD1-AB44-CA0E-E5370A2189BC}"/>
              </a:ext>
            </a:extLst>
          </p:cNvPr>
          <p:cNvSpPr>
            <a:spLocks noGrp="1"/>
          </p:cNvSpPr>
          <p:nvPr>
            <p:ph type="sldNum" sz="quarter" idx="12"/>
          </p:nvPr>
        </p:nvSpPr>
        <p:spPr/>
        <p:txBody>
          <a:bodyPr/>
          <a:lstStyle/>
          <a:p>
            <a:fld id="{DAED5F90-EF1B-49B5-BE47-AEA5AB1301ED}" type="slidenum">
              <a:rPr lang="de-DE" smtClean="0"/>
              <a:pPr/>
              <a:t>25</a:t>
            </a:fld>
            <a:endParaRPr lang="de-DE"/>
          </a:p>
        </p:txBody>
      </p:sp>
    </p:spTree>
    <p:extLst>
      <p:ext uri="{BB962C8B-B14F-4D97-AF65-F5344CB8AC3E}">
        <p14:creationId xmlns:p14="http://schemas.microsoft.com/office/powerpoint/2010/main" val="42127660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74EE21-B365-47C7-B7B6-79828D6ABA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CDEB50-4F0C-F323-F56E-751A8748CB80}"/>
              </a:ext>
            </a:extLst>
          </p:cNvPr>
          <p:cNvSpPr>
            <a:spLocks noGrp="1"/>
          </p:cNvSpPr>
          <p:nvPr>
            <p:ph type="title"/>
          </p:nvPr>
        </p:nvSpPr>
        <p:spPr/>
        <p:txBody>
          <a:bodyPr/>
          <a:lstStyle/>
          <a:p>
            <a:r>
              <a:rPr lang="en-US"/>
              <a:t>Pronomen und Koreferenz</a:t>
            </a:r>
            <a:endParaRPr lang="de-DE"/>
          </a:p>
        </p:txBody>
      </p:sp>
      <p:sp>
        <p:nvSpPr>
          <p:cNvPr id="3" name="Content Placeholder 2">
            <a:extLst>
              <a:ext uri="{FF2B5EF4-FFF2-40B4-BE49-F238E27FC236}">
                <a16:creationId xmlns:a16="http://schemas.microsoft.com/office/drawing/2014/main" id="{A8A6C246-5916-D510-5E6E-7A305C3D23C9}"/>
              </a:ext>
            </a:extLst>
          </p:cNvPr>
          <p:cNvSpPr>
            <a:spLocks noGrp="1"/>
          </p:cNvSpPr>
          <p:nvPr>
            <p:ph idx="1"/>
          </p:nvPr>
        </p:nvSpPr>
        <p:spPr>
          <a:xfrm>
            <a:off x="457200" y="914400"/>
            <a:ext cx="8534400" cy="5257800"/>
          </a:xfrm>
        </p:spPr>
        <p:txBody>
          <a:bodyPr/>
          <a:lstStyle/>
          <a:p>
            <a:pPr marL="342900" indent="-342900">
              <a:spcBef>
                <a:spcPts val="1200"/>
              </a:spcBef>
              <a:buFont typeface="Wingdings" panose="05000000000000000000" pitchFamily="2" charset="2"/>
              <a:buChar char="§"/>
            </a:pPr>
            <a:r>
              <a:rPr lang="de-AT" i="1" dirty="0"/>
              <a:t>Schritt 2. </a:t>
            </a:r>
            <a:r>
              <a:rPr lang="de-AT" dirty="0"/>
              <a:t>Ersetze </a:t>
            </a:r>
            <a:r>
              <a:rPr lang="de-AT" b="1" i="1" dirty="0"/>
              <a:t>ihn</a:t>
            </a:r>
            <a:r>
              <a:rPr lang="de-AT" b="1" i="1" baseline="-25000" dirty="0">
                <a:solidFill>
                  <a:srgbClr val="FF0000"/>
                </a:solidFill>
              </a:rPr>
              <a:t>1</a:t>
            </a:r>
            <a:r>
              <a:rPr lang="de-AT" dirty="0"/>
              <a:t> </a:t>
            </a:r>
            <a:r>
              <a:rPr lang="de-AT" dirty="0">
                <a:solidFill>
                  <a:sysClr val="windowText" lastClr="000000"/>
                </a:solidFill>
              </a:rPr>
              <a:t>durch das</a:t>
            </a:r>
            <a:r>
              <a:rPr lang="de-AT" dirty="0"/>
              <a:t> </a:t>
            </a:r>
            <a:r>
              <a:rPr lang="de-AT" dirty="0">
                <a:highlight>
                  <a:srgbClr val="FFFF00"/>
                </a:highlight>
              </a:rPr>
              <a:t>Antezedens</a:t>
            </a:r>
            <a:r>
              <a:rPr lang="de-AT" dirty="0"/>
              <a:t>. Das Resultat ist (2):</a:t>
            </a:r>
            <a:endParaRPr lang="de-AT" i="1" dirty="0"/>
          </a:p>
          <a:p>
            <a:pPr>
              <a:spcBef>
                <a:spcPts val="1200"/>
              </a:spcBef>
            </a:pPr>
            <a:r>
              <a:rPr lang="de-AT" sz="2200" dirty="0"/>
              <a:t>(1)</a:t>
            </a:r>
            <a:r>
              <a:rPr lang="de-AT" sz="2200" i="1" dirty="0"/>
              <a:t>		</a:t>
            </a:r>
            <a:r>
              <a:rPr lang="de-AT" sz="2200" dirty="0">
                <a:highlight>
                  <a:srgbClr val="FFFF00"/>
                </a:highlight>
              </a:rPr>
              <a:t>Der Pilot</a:t>
            </a:r>
            <a:r>
              <a:rPr lang="de-AT" sz="2200" baseline="-25000" dirty="0">
                <a:solidFill>
                  <a:srgbClr val="FF0000"/>
                </a:solidFill>
                <a:highlight>
                  <a:srgbClr val="FFFF00"/>
                </a:highlight>
              </a:rPr>
              <a:t>1</a:t>
            </a:r>
            <a:r>
              <a:rPr lang="de-AT" sz="2200" dirty="0">
                <a:highlight>
                  <a:srgbClr val="FFFF00"/>
                </a:highlight>
              </a:rPr>
              <a:t>, der auf die MIG</a:t>
            </a:r>
            <a:r>
              <a:rPr lang="de-AT" sz="2200" baseline="-25000" dirty="0">
                <a:solidFill>
                  <a:srgbClr val="00B050"/>
                </a:solidFill>
                <a:highlight>
                  <a:srgbClr val="FFFF00"/>
                </a:highlight>
              </a:rPr>
              <a:t>2</a:t>
            </a:r>
            <a:r>
              <a:rPr lang="de-AT" sz="2200" dirty="0">
                <a:highlight>
                  <a:srgbClr val="FFFF00"/>
                </a:highlight>
              </a:rPr>
              <a:t>, die </a:t>
            </a:r>
            <a:r>
              <a:rPr lang="de-AT" sz="2200" b="1" dirty="0">
                <a:highlight>
                  <a:srgbClr val="FFFF00"/>
                </a:highlight>
              </a:rPr>
              <a:t>ihn</a:t>
            </a:r>
            <a:r>
              <a:rPr lang="de-AT" sz="2200" b="1" baseline="-25000" dirty="0">
                <a:solidFill>
                  <a:srgbClr val="FF0000"/>
                </a:solidFill>
                <a:highlight>
                  <a:srgbClr val="FFFF00"/>
                </a:highlight>
              </a:rPr>
              <a:t>1</a:t>
            </a:r>
            <a:r>
              <a:rPr lang="de-AT" sz="2200" dirty="0">
                <a:highlight>
                  <a:srgbClr val="FFFF00"/>
                </a:highlight>
              </a:rPr>
              <a:t> verfolgt hatte, 	</a:t>
            </a:r>
            <a:r>
              <a:rPr lang="de-AT" sz="2200" dirty="0"/>
              <a:t>			</a:t>
            </a:r>
            <a:r>
              <a:rPr lang="de-AT" sz="2200" dirty="0">
                <a:highlight>
                  <a:srgbClr val="FFFF00"/>
                </a:highlight>
              </a:rPr>
              <a:t>geschossen hat</a:t>
            </a:r>
            <a:r>
              <a:rPr lang="de-AT" sz="2200" dirty="0"/>
              <a:t>, traf die MIG</a:t>
            </a:r>
            <a:r>
              <a:rPr lang="de-AT" sz="2200" baseline="-25000" dirty="0">
                <a:solidFill>
                  <a:srgbClr val="00B050"/>
                </a:solidFill>
              </a:rPr>
              <a:t>2</a:t>
            </a:r>
            <a:r>
              <a:rPr lang="de-AT" sz="2200" dirty="0"/>
              <a:t>, die ihn</a:t>
            </a:r>
            <a:r>
              <a:rPr lang="de-AT" sz="2200" baseline="-25000" dirty="0">
                <a:solidFill>
                  <a:srgbClr val="FF0000"/>
                </a:solidFill>
              </a:rPr>
              <a:t>1</a:t>
            </a:r>
            <a:r>
              <a:rPr lang="de-AT" sz="2200" dirty="0"/>
              <a:t> verfolgt hatte.</a:t>
            </a:r>
          </a:p>
          <a:p>
            <a:pPr>
              <a:spcBef>
                <a:spcPts val="1200"/>
              </a:spcBef>
            </a:pPr>
            <a:r>
              <a:rPr lang="de-AT" sz="2200" dirty="0"/>
              <a:t>(2)</a:t>
            </a:r>
            <a:r>
              <a:rPr lang="de-AT" sz="2200" i="1" dirty="0"/>
              <a:t>		</a:t>
            </a:r>
            <a:r>
              <a:rPr lang="de-AT" sz="2200" dirty="0"/>
              <a:t>Der Pilot</a:t>
            </a:r>
            <a:r>
              <a:rPr lang="de-AT" sz="2200" baseline="-25000" dirty="0">
                <a:solidFill>
                  <a:srgbClr val="FF0000"/>
                </a:solidFill>
              </a:rPr>
              <a:t>1</a:t>
            </a:r>
            <a:r>
              <a:rPr lang="de-AT" sz="2200" dirty="0"/>
              <a:t>, der auf die MIG</a:t>
            </a:r>
            <a:r>
              <a:rPr lang="de-AT" sz="2200" baseline="-25000" dirty="0">
                <a:solidFill>
                  <a:srgbClr val="00B050"/>
                </a:solidFill>
              </a:rPr>
              <a:t>2</a:t>
            </a:r>
            <a:r>
              <a:rPr lang="de-AT" sz="2200" dirty="0"/>
              <a:t>, die </a:t>
            </a:r>
            <a:r>
              <a:rPr lang="de-AT" sz="2200" dirty="0">
                <a:highlight>
                  <a:srgbClr val="FFFF00"/>
                </a:highlight>
              </a:rPr>
              <a:t>den Piloten</a:t>
            </a:r>
            <a:r>
              <a:rPr lang="de-AT" sz="2200" baseline="-25000" dirty="0">
                <a:solidFill>
                  <a:srgbClr val="FF0000"/>
                </a:solidFill>
                <a:highlight>
                  <a:srgbClr val="FFFF00"/>
                </a:highlight>
              </a:rPr>
              <a:t>1</a:t>
            </a:r>
            <a:r>
              <a:rPr lang="de-AT" sz="2200" dirty="0">
                <a:highlight>
                  <a:srgbClr val="FFFF00"/>
                </a:highlight>
              </a:rPr>
              <a:t>, der auf die</a:t>
            </a:r>
            <a:br>
              <a:rPr lang="de-AT" sz="2200" dirty="0">
                <a:highlight>
                  <a:srgbClr val="FFFF00"/>
                </a:highlight>
              </a:rPr>
            </a:br>
            <a:r>
              <a:rPr lang="de-AT" sz="2200" dirty="0"/>
              <a:t>		</a:t>
            </a:r>
            <a:r>
              <a:rPr lang="de-AT" sz="2200" dirty="0">
                <a:highlight>
                  <a:srgbClr val="FFFF00"/>
                </a:highlight>
              </a:rPr>
              <a:t>MIG</a:t>
            </a:r>
            <a:r>
              <a:rPr lang="de-AT" sz="2200" baseline="-25000" dirty="0">
                <a:solidFill>
                  <a:srgbClr val="00B050"/>
                </a:solidFill>
                <a:highlight>
                  <a:srgbClr val="FFFF00"/>
                </a:highlight>
              </a:rPr>
              <a:t>2</a:t>
            </a:r>
            <a:r>
              <a:rPr lang="de-AT" sz="2200" dirty="0">
                <a:highlight>
                  <a:srgbClr val="FFFF00"/>
                </a:highlight>
              </a:rPr>
              <a:t>, die </a:t>
            </a:r>
            <a:r>
              <a:rPr lang="de-AT" sz="2200" b="1" dirty="0">
                <a:highlight>
                  <a:srgbClr val="FFFF00"/>
                </a:highlight>
              </a:rPr>
              <a:t>ihn</a:t>
            </a:r>
            <a:r>
              <a:rPr lang="de-AT" sz="2200" b="1" baseline="-25000" dirty="0">
                <a:solidFill>
                  <a:srgbClr val="FF0000"/>
                </a:solidFill>
                <a:highlight>
                  <a:srgbClr val="FFFF00"/>
                </a:highlight>
              </a:rPr>
              <a:t>1</a:t>
            </a:r>
            <a:r>
              <a:rPr lang="de-AT" sz="2200" dirty="0">
                <a:highlight>
                  <a:srgbClr val="FFFF00"/>
                </a:highlight>
              </a:rPr>
              <a:t> verfolgt hatte, geschossen hat</a:t>
            </a:r>
            <a:r>
              <a:rPr lang="de-AT" sz="2200" dirty="0"/>
              <a:t>, verfolgt hatte, 			geschossen hat, traf die MIG</a:t>
            </a:r>
            <a:r>
              <a:rPr lang="de-AT" sz="2200" baseline="-25000" dirty="0">
                <a:solidFill>
                  <a:srgbClr val="00B050"/>
                </a:solidFill>
              </a:rPr>
              <a:t>2</a:t>
            </a:r>
            <a:r>
              <a:rPr lang="de-AT" sz="2200" dirty="0"/>
              <a:t>, die ihn</a:t>
            </a:r>
            <a:r>
              <a:rPr lang="de-AT" sz="2200" baseline="-25000" dirty="0">
                <a:solidFill>
                  <a:srgbClr val="FF0000"/>
                </a:solidFill>
              </a:rPr>
              <a:t>1</a:t>
            </a:r>
            <a:r>
              <a:rPr lang="de-AT" sz="2200" dirty="0"/>
              <a:t> verfolgt hatte.</a:t>
            </a:r>
          </a:p>
          <a:p>
            <a:pPr marL="342900" indent="-342900">
              <a:spcBef>
                <a:spcPts val="800"/>
              </a:spcBef>
              <a:buFont typeface="Wingdings" panose="05000000000000000000" pitchFamily="2" charset="2"/>
              <a:buChar char="§"/>
            </a:pPr>
            <a:r>
              <a:rPr lang="de-AT" dirty="0"/>
              <a:t>Nach Vereinfachung der Syntax erhält man (3):</a:t>
            </a:r>
          </a:p>
          <a:p>
            <a:pPr>
              <a:spcBef>
                <a:spcPts val="800"/>
              </a:spcBef>
            </a:pPr>
            <a:r>
              <a:rPr lang="de-AT" sz="2200" dirty="0"/>
              <a:t>(3)	</a:t>
            </a:r>
            <a:r>
              <a:rPr lang="de-AT" sz="2200" i="1" dirty="0"/>
              <a:t>	</a:t>
            </a:r>
            <a:r>
              <a:rPr lang="de-AT" sz="2200" dirty="0"/>
              <a:t>Der Pilot</a:t>
            </a:r>
            <a:r>
              <a:rPr lang="de-AT" sz="2200" baseline="-25000" dirty="0">
                <a:solidFill>
                  <a:srgbClr val="FF0000"/>
                </a:solidFill>
              </a:rPr>
              <a:t>1</a:t>
            </a:r>
            <a:r>
              <a:rPr lang="de-AT" sz="2200" dirty="0"/>
              <a:t>, der auf die MIG</a:t>
            </a:r>
            <a:r>
              <a:rPr lang="de-AT" sz="2200" baseline="-25000" dirty="0">
                <a:solidFill>
                  <a:srgbClr val="00B050"/>
                </a:solidFill>
              </a:rPr>
              <a:t>2 </a:t>
            </a:r>
            <a:r>
              <a:rPr lang="de-AT" sz="2200" dirty="0"/>
              <a:t> geschossen hat, die </a:t>
            </a:r>
            <a:r>
              <a:rPr lang="de-AT" sz="2200" dirty="0">
                <a:highlight>
                  <a:srgbClr val="FFFF00"/>
                </a:highlight>
              </a:rPr>
              <a:t>den Piloten</a:t>
            </a:r>
            <a:r>
              <a:rPr lang="de-AT" sz="2200" baseline="-25000" dirty="0">
                <a:solidFill>
                  <a:srgbClr val="FF0000"/>
                </a:solidFill>
                <a:highlight>
                  <a:srgbClr val="FFFF00"/>
                </a:highlight>
              </a:rPr>
              <a:t>1</a:t>
            </a:r>
            <a:r>
              <a:rPr lang="de-AT" sz="2200" dirty="0"/>
              <a:t> 			verfolgt hatte, </a:t>
            </a:r>
            <a:r>
              <a:rPr lang="de-AT" sz="2200" dirty="0">
                <a:highlight>
                  <a:srgbClr val="FFFF00"/>
                </a:highlight>
              </a:rPr>
              <a:t>der auf die MIG</a:t>
            </a:r>
            <a:r>
              <a:rPr lang="de-AT" sz="2200" dirty="0"/>
              <a:t> </a:t>
            </a:r>
            <a:r>
              <a:rPr lang="de-AT" sz="2200" dirty="0">
                <a:highlight>
                  <a:srgbClr val="FFFF00"/>
                </a:highlight>
              </a:rPr>
              <a:t>geschossen hat, die </a:t>
            </a:r>
            <a:r>
              <a:rPr lang="de-AT" sz="2200" b="1" dirty="0">
                <a:highlight>
                  <a:srgbClr val="FFFF00"/>
                </a:highlight>
              </a:rPr>
              <a:t>ihn</a:t>
            </a:r>
            <a:r>
              <a:rPr lang="de-AT" sz="2200" b="1" baseline="-25000" dirty="0">
                <a:solidFill>
                  <a:srgbClr val="FF0000"/>
                </a:solidFill>
                <a:highlight>
                  <a:srgbClr val="FFFF00"/>
                </a:highlight>
              </a:rPr>
              <a:t>1</a:t>
            </a:r>
            <a:r>
              <a:rPr lang="de-AT" sz="2200" dirty="0">
                <a:highlight>
                  <a:srgbClr val="FFFF00"/>
                </a:highlight>
              </a:rPr>
              <a:t> verfolgt  	</a:t>
            </a:r>
            <a:r>
              <a:rPr lang="de-AT" sz="2200" dirty="0"/>
              <a:t>		</a:t>
            </a:r>
            <a:r>
              <a:rPr lang="de-AT" sz="2200" dirty="0">
                <a:highlight>
                  <a:srgbClr val="FFFF00"/>
                </a:highlight>
              </a:rPr>
              <a:t>hatte</a:t>
            </a:r>
            <a:r>
              <a:rPr lang="de-AT" sz="2200" dirty="0"/>
              <a:t>, traf die MIG</a:t>
            </a:r>
            <a:r>
              <a:rPr lang="de-AT" sz="2200" baseline="-25000" dirty="0">
                <a:solidFill>
                  <a:srgbClr val="00B050"/>
                </a:solidFill>
              </a:rPr>
              <a:t>2, </a:t>
            </a:r>
            <a:r>
              <a:rPr lang="de-AT" sz="2200" dirty="0"/>
              <a:t>die ihn</a:t>
            </a:r>
            <a:r>
              <a:rPr lang="de-AT" sz="2200" baseline="-25000" dirty="0">
                <a:solidFill>
                  <a:srgbClr val="FF0000"/>
                </a:solidFill>
              </a:rPr>
              <a:t>1</a:t>
            </a:r>
            <a:r>
              <a:rPr lang="de-AT" sz="2200" dirty="0"/>
              <a:t> verfolgt hatte.</a:t>
            </a:r>
          </a:p>
          <a:p>
            <a:pPr marL="342900" indent="-342900">
              <a:spcBef>
                <a:spcPts val="1200"/>
              </a:spcBef>
              <a:buFont typeface="Wingdings" panose="05000000000000000000" pitchFamily="2" charset="2"/>
              <a:buChar char="§"/>
            </a:pPr>
            <a:r>
              <a:rPr lang="de-AT" i="1" dirty="0"/>
              <a:t>Schritt 3</a:t>
            </a:r>
            <a:r>
              <a:rPr lang="de-AT" dirty="0"/>
              <a:t>. Ersetze </a:t>
            </a:r>
            <a:r>
              <a:rPr lang="de-AT" b="1" i="1" dirty="0"/>
              <a:t>ihn</a:t>
            </a:r>
            <a:r>
              <a:rPr lang="de-AT" b="1" i="1" baseline="-25000" dirty="0">
                <a:solidFill>
                  <a:srgbClr val="FF0000"/>
                </a:solidFill>
              </a:rPr>
              <a:t>1</a:t>
            </a:r>
            <a:r>
              <a:rPr lang="de-AT" dirty="0"/>
              <a:t> durch das </a:t>
            </a:r>
            <a:r>
              <a:rPr lang="de-AT" dirty="0">
                <a:highlight>
                  <a:srgbClr val="FFFF00"/>
                </a:highlight>
              </a:rPr>
              <a:t>Antezedens</a:t>
            </a:r>
            <a:r>
              <a:rPr lang="de-AT" dirty="0"/>
              <a:t>. </a:t>
            </a:r>
          </a:p>
          <a:p>
            <a:pPr marL="342900" indent="-342900">
              <a:spcBef>
                <a:spcPts val="400"/>
              </a:spcBef>
              <a:buFont typeface="Wingdings" panose="05000000000000000000" pitchFamily="2" charset="2"/>
              <a:buChar char="§"/>
            </a:pPr>
            <a:r>
              <a:rPr lang="de-AT" i="1" dirty="0"/>
              <a:t>Schritt n</a:t>
            </a:r>
            <a:r>
              <a:rPr lang="de-AT" dirty="0"/>
              <a:t>. Ersetze </a:t>
            </a:r>
            <a:r>
              <a:rPr lang="de-AT" b="1" i="1" dirty="0"/>
              <a:t>ihn</a:t>
            </a:r>
            <a:r>
              <a:rPr lang="de-AT" b="1" i="1" baseline="-25000" dirty="0">
                <a:solidFill>
                  <a:srgbClr val="FF0000"/>
                </a:solidFill>
              </a:rPr>
              <a:t>1</a:t>
            </a:r>
            <a:r>
              <a:rPr lang="de-AT" dirty="0"/>
              <a:t> durch das </a:t>
            </a:r>
            <a:r>
              <a:rPr lang="de-AT" dirty="0">
                <a:highlight>
                  <a:srgbClr val="FFFF00"/>
                </a:highlight>
              </a:rPr>
              <a:t>Antezedens</a:t>
            </a:r>
            <a:r>
              <a:rPr lang="de-AT" dirty="0"/>
              <a:t>.  		(n = </a:t>
            </a:r>
            <a:r>
              <a:rPr lang="de-AT" dirty="0">
                <a:latin typeface="Segoe UI Symbol" panose="020B0502040204020203" pitchFamily="34" charset="0"/>
                <a:ea typeface="Segoe UI Symbol" panose="020B0502040204020203" pitchFamily="34" charset="0"/>
              </a:rPr>
              <a:t>∞)</a:t>
            </a:r>
            <a:endParaRPr lang="de-AT" dirty="0">
              <a:highlight>
                <a:srgbClr val="FFFF00"/>
              </a:highlight>
            </a:endParaRPr>
          </a:p>
          <a:p>
            <a:pPr>
              <a:spcBef>
                <a:spcPts val="1200"/>
              </a:spcBef>
            </a:pPr>
            <a:r>
              <a:rPr lang="de-AT" dirty="0"/>
              <a:t>	</a:t>
            </a:r>
            <a:r>
              <a:rPr lang="de-AT" dirty="0">
                <a:sym typeface="WP IconicSymbolsA" panose="05010101010101010101" pitchFamily="2" charset="2"/>
              </a:rPr>
              <a:t>	Ersetzung wird nie abgeschlossen: ein endlos langer Satz</a:t>
            </a:r>
            <a:endParaRPr lang="de-AT" dirty="0"/>
          </a:p>
        </p:txBody>
      </p:sp>
      <p:sp>
        <p:nvSpPr>
          <p:cNvPr id="4" name="Footer Placeholder 3">
            <a:extLst>
              <a:ext uri="{FF2B5EF4-FFF2-40B4-BE49-F238E27FC236}">
                <a16:creationId xmlns:a16="http://schemas.microsoft.com/office/drawing/2014/main" id="{714FB51B-87AB-1FFA-5C02-DA6E39CB8C26}"/>
              </a:ext>
            </a:extLst>
          </p:cNvPr>
          <p:cNvSpPr>
            <a:spLocks noGrp="1"/>
          </p:cNvSpPr>
          <p:nvPr>
            <p:ph type="ftr" sz="quarter" idx="11"/>
          </p:nvPr>
        </p:nvSpPr>
        <p:spPr/>
        <p:txBody>
          <a:bodyPr/>
          <a:lstStyle/>
          <a:p>
            <a:r>
              <a:rPr lang="de-DE"/>
              <a:t>DGY 15 Semantik</a:t>
            </a:r>
          </a:p>
        </p:txBody>
      </p:sp>
      <p:sp>
        <p:nvSpPr>
          <p:cNvPr id="5" name="Slide Number Placeholder 4">
            <a:extLst>
              <a:ext uri="{FF2B5EF4-FFF2-40B4-BE49-F238E27FC236}">
                <a16:creationId xmlns:a16="http://schemas.microsoft.com/office/drawing/2014/main" id="{2EE59E87-B5D6-ED4C-30BF-B395511DD636}"/>
              </a:ext>
            </a:extLst>
          </p:cNvPr>
          <p:cNvSpPr>
            <a:spLocks noGrp="1"/>
          </p:cNvSpPr>
          <p:nvPr>
            <p:ph type="sldNum" sz="quarter" idx="12"/>
          </p:nvPr>
        </p:nvSpPr>
        <p:spPr/>
        <p:txBody>
          <a:bodyPr/>
          <a:lstStyle/>
          <a:p>
            <a:fld id="{DAED5F90-EF1B-49B5-BE47-AEA5AB1301ED}" type="slidenum">
              <a:rPr lang="de-DE" smtClean="0"/>
              <a:pPr/>
              <a:t>26</a:t>
            </a:fld>
            <a:endParaRPr lang="de-DE"/>
          </a:p>
        </p:txBody>
      </p:sp>
    </p:spTree>
    <p:extLst>
      <p:ext uri="{BB962C8B-B14F-4D97-AF65-F5344CB8AC3E}">
        <p14:creationId xmlns:p14="http://schemas.microsoft.com/office/powerpoint/2010/main" val="17427162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D00DE-F977-1859-6676-56892022EE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D846C7-2061-8D7D-0637-7534FCB8B839}"/>
              </a:ext>
            </a:extLst>
          </p:cNvPr>
          <p:cNvSpPr>
            <a:spLocks noGrp="1"/>
          </p:cNvSpPr>
          <p:nvPr>
            <p:ph type="title"/>
          </p:nvPr>
        </p:nvSpPr>
        <p:spPr/>
        <p:txBody>
          <a:bodyPr/>
          <a:lstStyle/>
          <a:p>
            <a:r>
              <a:rPr lang="en-US"/>
              <a:t>Pronomen und Koreferenz</a:t>
            </a:r>
            <a:endParaRPr lang="de-DE"/>
          </a:p>
        </p:txBody>
      </p:sp>
      <p:sp>
        <p:nvSpPr>
          <p:cNvPr id="3" name="Content Placeholder 2">
            <a:extLst>
              <a:ext uri="{FF2B5EF4-FFF2-40B4-BE49-F238E27FC236}">
                <a16:creationId xmlns:a16="http://schemas.microsoft.com/office/drawing/2014/main" id="{3B4C36DC-DDE1-1774-FE43-BEA6685BC581}"/>
              </a:ext>
            </a:extLst>
          </p:cNvPr>
          <p:cNvSpPr>
            <a:spLocks noGrp="1"/>
          </p:cNvSpPr>
          <p:nvPr>
            <p:ph idx="1"/>
          </p:nvPr>
        </p:nvSpPr>
        <p:spPr>
          <a:xfrm>
            <a:off x="457200" y="990600"/>
            <a:ext cx="8534400" cy="5257800"/>
          </a:xfrm>
        </p:spPr>
        <p:txBody>
          <a:bodyPr/>
          <a:lstStyle/>
          <a:p>
            <a:pPr marL="342900" indent="-342900">
              <a:spcBef>
                <a:spcPts val="1200"/>
              </a:spcBef>
              <a:buFont typeface="Wingdings" panose="05000000000000000000" pitchFamily="2" charset="2"/>
              <a:buChar char="§"/>
            </a:pPr>
            <a:r>
              <a:rPr lang="de-AT" b="1" dirty="0"/>
              <a:t>Hypothese. </a:t>
            </a:r>
            <a:r>
              <a:rPr lang="de-AT" dirty="0"/>
              <a:t>In der semantischen Analyse wird jedes Pronomen durch sein Antezedens ersetzt.</a:t>
            </a:r>
          </a:p>
          <a:p>
            <a:pPr marL="342900" indent="-342900">
              <a:spcBef>
                <a:spcPts val="1200"/>
              </a:spcBef>
              <a:buFont typeface="Wingdings" panose="05000000000000000000" pitchFamily="2" charset="2"/>
              <a:buChar char="§"/>
            </a:pPr>
            <a:r>
              <a:rPr lang="de-AT" b="1" dirty="0"/>
              <a:t>Problem</a:t>
            </a:r>
            <a:r>
              <a:rPr lang="de-AT" dirty="0"/>
              <a:t>. Diese Strategie erlaubt es nicht, Bach-Peters-Sätze nicht erklären.  </a:t>
            </a:r>
          </a:p>
          <a:p>
            <a:pPr>
              <a:spcBef>
                <a:spcPts val="1200"/>
              </a:spcBef>
            </a:pPr>
            <a:r>
              <a:rPr lang="de-AT" dirty="0"/>
              <a:t>(1)		Der Pilot</a:t>
            </a:r>
            <a:r>
              <a:rPr lang="de-AT" baseline="-25000" dirty="0">
                <a:solidFill>
                  <a:srgbClr val="FF0000"/>
                </a:solidFill>
              </a:rPr>
              <a:t>1</a:t>
            </a:r>
            <a:r>
              <a:rPr lang="de-AT" dirty="0"/>
              <a:t>, der auf sie</a:t>
            </a:r>
            <a:r>
              <a:rPr lang="de-AT" baseline="-25000" dirty="0">
                <a:solidFill>
                  <a:srgbClr val="00B050"/>
                </a:solidFill>
              </a:rPr>
              <a:t>2</a:t>
            </a:r>
            <a:r>
              <a:rPr lang="de-AT" dirty="0"/>
              <a:t> geschossen hat, traf die MIG</a:t>
            </a:r>
            <a:r>
              <a:rPr lang="de-AT" baseline="-25000" dirty="0">
                <a:solidFill>
                  <a:srgbClr val="00B050"/>
                </a:solidFill>
              </a:rPr>
              <a:t>2</a:t>
            </a:r>
            <a:r>
              <a:rPr lang="de-AT" dirty="0"/>
              <a:t> die 			ihn</a:t>
            </a:r>
            <a:r>
              <a:rPr lang="de-AT" baseline="-25000" dirty="0">
                <a:solidFill>
                  <a:srgbClr val="FF0000"/>
                </a:solidFill>
              </a:rPr>
              <a:t>1</a:t>
            </a:r>
            <a:r>
              <a:rPr lang="de-AT" dirty="0"/>
              <a:t> verfolgt hatte.</a:t>
            </a:r>
          </a:p>
          <a:p>
            <a:pPr marL="342900" indent="-342900">
              <a:spcBef>
                <a:spcPts val="2000"/>
              </a:spcBef>
              <a:buFont typeface="Wingdings" panose="05000000000000000000" pitchFamily="2" charset="2"/>
              <a:buChar char="§"/>
            </a:pPr>
            <a:r>
              <a:rPr lang="de-AT" dirty="0">
                <a:sym typeface="WP IconicSymbolsA" panose="05010101010101010101" pitchFamily="2" charset="2"/>
              </a:rPr>
              <a:t>Ersetzung in (1) führt zu einem endlos langen Satz (durch endlose Rekursion).</a:t>
            </a:r>
            <a:endParaRPr lang="de-AT" dirty="0"/>
          </a:p>
          <a:p>
            <a:pPr marL="342900" indent="-342900">
              <a:spcBef>
                <a:spcPts val="1200"/>
              </a:spcBef>
              <a:buFont typeface="Wingdings" panose="05000000000000000000" pitchFamily="2" charset="2"/>
              <a:buChar char="§"/>
            </a:pPr>
            <a:r>
              <a:rPr lang="de-AT" b="1" dirty="0"/>
              <a:t>Schlußfolgerung.</a:t>
            </a:r>
            <a:r>
              <a:rPr lang="de-AT" dirty="0"/>
              <a:t> Die Ersetzungsanalyse ist </a:t>
            </a:r>
            <a:r>
              <a:rPr lang="de-AT" u="sng" dirty="0"/>
              <a:t>nicht</a:t>
            </a:r>
            <a:r>
              <a:rPr lang="de-AT" dirty="0"/>
              <a:t> korrekt.</a:t>
            </a:r>
          </a:p>
          <a:p>
            <a:pPr marL="342900" indent="-342900">
              <a:spcBef>
                <a:spcPts val="1200"/>
              </a:spcBef>
              <a:buFont typeface="Wingdings" panose="05000000000000000000" pitchFamily="2" charset="2"/>
              <a:buChar char="§"/>
              <a:tabLst>
                <a:tab pos="457200" algn="l"/>
                <a:tab pos="747713" algn="l"/>
                <a:tab pos="1090613" algn="l"/>
                <a:tab pos="3136900" algn="l"/>
                <a:tab pos="3768725" algn="l"/>
              </a:tabLst>
            </a:pPr>
            <a:r>
              <a:rPr lang="de-AT" b="1" dirty="0"/>
              <a:t>Korrekte Analye</a:t>
            </a:r>
            <a:r>
              <a:rPr lang="de-AT" dirty="0"/>
              <a:t>. Referenzielle Pronomen werden durch ihren </a:t>
            </a:r>
            <a:r>
              <a:rPr lang="de-AT" b="1" dirty="0"/>
              <a:t>Index</a:t>
            </a:r>
            <a:r>
              <a:rPr lang="de-AT" dirty="0"/>
              <a:t> interpretiert:	</a:t>
            </a:r>
            <a:r>
              <a:rPr lang="de-DE" dirty="0">
                <a:solidFill>
                  <a:srgbClr val="FF0000"/>
                </a:solidFill>
              </a:rPr>
              <a:t>1 </a:t>
            </a:r>
            <a:r>
              <a:rPr lang="de-DE" dirty="0">
                <a:sym typeface="WP IconicSymbolsA" panose="05010101010101010101" pitchFamily="2" charset="2"/>
              </a:rPr>
              <a:t> 	ein konkreter Pilot</a:t>
            </a:r>
            <a:r>
              <a:rPr lang="de-DE" dirty="0">
                <a:solidFill>
                  <a:srgbClr val="FF0000"/>
                </a:solidFill>
              </a:rPr>
              <a:t> </a:t>
            </a:r>
            <a:br>
              <a:rPr lang="de-DE" dirty="0">
                <a:solidFill>
                  <a:srgbClr val="FF0000"/>
                </a:solidFill>
              </a:rPr>
            </a:br>
            <a:r>
              <a:rPr lang="de-DE" dirty="0">
                <a:solidFill>
                  <a:srgbClr val="FF0000"/>
                </a:solidFill>
              </a:rPr>
              <a:t>				</a:t>
            </a:r>
            <a:r>
              <a:rPr lang="de-DE" dirty="0">
                <a:solidFill>
                  <a:srgbClr val="00B050"/>
                </a:solidFill>
              </a:rPr>
              <a:t>2</a:t>
            </a:r>
            <a:r>
              <a:rPr lang="de-DE" dirty="0">
                <a:solidFill>
                  <a:srgbClr val="FF0000"/>
                </a:solidFill>
              </a:rPr>
              <a:t> </a:t>
            </a:r>
            <a:r>
              <a:rPr lang="de-DE" dirty="0">
                <a:sym typeface="WP IconicSymbolsA" panose="05010101010101010101" pitchFamily="2" charset="2"/>
              </a:rPr>
              <a:t>	eine konkrete MIG</a:t>
            </a:r>
            <a:endParaRPr lang="de-AT" dirty="0"/>
          </a:p>
        </p:txBody>
      </p:sp>
      <p:sp>
        <p:nvSpPr>
          <p:cNvPr id="4" name="Footer Placeholder 3">
            <a:extLst>
              <a:ext uri="{FF2B5EF4-FFF2-40B4-BE49-F238E27FC236}">
                <a16:creationId xmlns:a16="http://schemas.microsoft.com/office/drawing/2014/main" id="{A3637CB0-F664-77EB-510E-87DDBB89CA70}"/>
              </a:ext>
            </a:extLst>
          </p:cNvPr>
          <p:cNvSpPr>
            <a:spLocks noGrp="1"/>
          </p:cNvSpPr>
          <p:nvPr>
            <p:ph type="ftr" sz="quarter" idx="11"/>
          </p:nvPr>
        </p:nvSpPr>
        <p:spPr/>
        <p:txBody>
          <a:bodyPr/>
          <a:lstStyle/>
          <a:p>
            <a:r>
              <a:rPr lang="de-DE"/>
              <a:t>DGY 15 Semantik</a:t>
            </a:r>
          </a:p>
        </p:txBody>
      </p:sp>
      <p:sp>
        <p:nvSpPr>
          <p:cNvPr id="5" name="Slide Number Placeholder 4">
            <a:extLst>
              <a:ext uri="{FF2B5EF4-FFF2-40B4-BE49-F238E27FC236}">
                <a16:creationId xmlns:a16="http://schemas.microsoft.com/office/drawing/2014/main" id="{47058F90-C45A-2CC1-54CD-3A08C993A7C4}"/>
              </a:ext>
            </a:extLst>
          </p:cNvPr>
          <p:cNvSpPr>
            <a:spLocks noGrp="1"/>
          </p:cNvSpPr>
          <p:nvPr>
            <p:ph type="sldNum" sz="quarter" idx="12"/>
          </p:nvPr>
        </p:nvSpPr>
        <p:spPr/>
        <p:txBody>
          <a:bodyPr/>
          <a:lstStyle/>
          <a:p>
            <a:fld id="{DAED5F90-EF1B-49B5-BE47-AEA5AB1301ED}" type="slidenum">
              <a:rPr lang="de-DE" smtClean="0"/>
              <a:pPr/>
              <a:t>27</a:t>
            </a:fld>
            <a:endParaRPr lang="de-DE"/>
          </a:p>
        </p:txBody>
      </p:sp>
    </p:spTree>
    <p:extLst>
      <p:ext uri="{BB962C8B-B14F-4D97-AF65-F5344CB8AC3E}">
        <p14:creationId xmlns:p14="http://schemas.microsoft.com/office/powerpoint/2010/main" val="29546171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6" name="Titel 5"/>
          <p:cNvSpPr>
            <a:spLocks noGrp="1"/>
          </p:cNvSpPr>
          <p:nvPr>
            <p:ph type="title"/>
          </p:nvPr>
        </p:nvSpPr>
        <p:spPr>
          <a:xfrm>
            <a:off x="722313" y="5464314"/>
            <a:ext cx="7772400" cy="707886"/>
          </a:xfrm>
        </p:spPr>
        <p:txBody>
          <a:bodyPr>
            <a:spAutoFit/>
          </a:bodyPr>
          <a:lstStyle/>
          <a:p>
            <a:r>
              <a:rPr lang="de-AT" dirty="0">
                <a:solidFill>
                  <a:schemeClr val="tx1"/>
                </a:solidFill>
              </a:rPr>
              <a:t>Fahrplan</a:t>
            </a:r>
          </a:p>
        </p:txBody>
      </p:sp>
      <p:sp>
        <p:nvSpPr>
          <p:cNvPr id="7" name="Textplatzhalter 6"/>
          <p:cNvSpPr>
            <a:spLocks noGrp="1"/>
          </p:cNvSpPr>
          <p:nvPr>
            <p:ph type="body" idx="1"/>
          </p:nvPr>
        </p:nvSpPr>
        <p:spPr>
          <a:xfrm>
            <a:off x="742950" y="533400"/>
            <a:ext cx="7772400" cy="3877985"/>
          </a:xfrm>
        </p:spPr>
        <p:txBody>
          <a:bodyPr>
            <a:spAutoFit/>
          </a:bodyPr>
          <a:lstStyle/>
          <a:p>
            <a:pPr marL="1539875" indent="-457200">
              <a:spcBef>
                <a:spcPts val="1200"/>
              </a:spcBef>
              <a:buFont typeface="Wingdings" pitchFamily="2" charset="2"/>
              <a:buChar char="v"/>
            </a:pPr>
            <a:r>
              <a:rPr lang="de-DE" sz="2800" b="0">
                <a:solidFill>
                  <a:schemeClr val="bg1"/>
                </a:solidFill>
              </a:rPr>
              <a:t>Referenz vs. Denotation</a:t>
            </a:r>
          </a:p>
          <a:p>
            <a:pPr marL="1539875" indent="-457200">
              <a:spcBef>
                <a:spcPts val="1200"/>
              </a:spcBef>
              <a:buFont typeface="Wingdings" pitchFamily="2" charset="2"/>
              <a:buChar char="v"/>
            </a:pPr>
            <a:r>
              <a:rPr lang="de-DE" sz="2800" b="0">
                <a:solidFill>
                  <a:schemeClr val="bg1"/>
                </a:solidFill>
              </a:rPr>
              <a:t>Namen und definite Nominalphrasen</a:t>
            </a:r>
          </a:p>
          <a:p>
            <a:pPr marL="1539875" indent="-457200">
              <a:spcBef>
                <a:spcPts val="1200"/>
              </a:spcBef>
              <a:buFont typeface="Wingdings" pitchFamily="2" charset="2"/>
              <a:buChar char="v"/>
            </a:pPr>
            <a:r>
              <a:rPr lang="de-DE" sz="2800" b="0">
                <a:solidFill>
                  <a:schemeClr val="bg1"/>
                </a:solidFill>
              </a:rPr>
              <a:t>Referenzielle Pronomen und Koreferenz</a:t>
            </a:r>
          </a:p>
          <a:p>
            <a:pPr marL="1539875" indent="-457200">
              <a:spcBef>
                <a:spcPts val="1200"/>
              </a:spcBef>
              <a:buFont typeface="Wingdings" pitchFamily="2" charset="2"/>
              <a:buChar char="v"/>
            </a:pPr>
            <a:r>
              <a:rPr lang="de-DE" sz="2800" u="sng">
                <a:solidFill>
                  <a:schemeClr val="bg1"/>
                </a:solidFill>
              </a:rPr>
              <a:t>Quantorenphrasen</a:t>
            </a:r>
          </a:p>
          <a:p>
            <a:pPr marL="1539875" indent="-457200">
              <a:spcBef>
                <a:spcPts val="1200"/>
              </a:spcBef>
              <a:buFont typeface="Wingdings" pitchFamily="2" charset="2"/>
              <a:buChar char="v"/>
            </a:pPr>
            <a:r>
              <a:rPr lang="de-DE" sz="2800" b="0">
                <a:solidFill>
                  <a:schemeClr val="bg1"/>
                </a:solidFill>
              </a:rPr>
              <a:t>Namen und definite Beschreibungen ohne Referenz</a:t>
            </a:r>
            <a:endParaRPr lang="de-DE" sz="2800" u="sng">
              <a:solidFill>
                <a:schemeClr val="bg1"/>
              </a:solidFill>
            </a:endParaRPr>
          </a:p>
          <a:p>
            <a:pPr marL="1539875" indent="-457200">
              <a:spcBef>
                <a:spcPts val="1200"/>
              </a:spcBef>
              <a:buFont typeface="Wingdings" pitchFamily="2" charset="2"/>
              <a:buChar char="v"/>
            </a:pPr>
            <a:r>
              <a:rPr lang="de-DE" sz="2800" b="0">
                <a:solidFill>
                  <a:schemeClr val="bg1"/>
                </a:solidFill>
              </a:rPr>
              <a:t>Semantik von Pronomen</a:t>
            </a:r>
          </a:p>
        </p:txBody>
      </p:sp>
      <p:cxnSp>
        <p:nvCxnSpPr>
          <p:cNvPr id="9" name="Gerade Verbindung 8"/>
          <p:cNvCxnSpPr/>
          <p:nvPr/>
        </p:nvCxnSpPr>
        <p:spPr>
          <a:xfrm>
            <a:off x="762000" y="5486400"/>
            <a:ext cx="77724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46CA3688-DEEB-4A0C-9E4C-4B28E23DDD7E}" type="slidenum">
              <a:rPr lang="de-DE" smtClean="0"/>
              <a:pPr/>
              <a:t>28</a:t>
            </a:fld>
            <a:endParaRPr lang="de-DE"/>
          </a:p>
        </p:txBody>
      </p:sp>
    </p:spTree>
    <p:extLst>
      <p:ext uri="{BB962C8B-B14F-4D97-AF65-F5344CB8AC3E}">
        <p14:creationId xmlns:p14="http://schemas.microsoft.com/office/powerpoint/2010/main" val="8936656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noProof="0" dirty="0"/>
              <a:t>Bedeutung von Determinatorphrasen</a:t>
            </a:r>
          </a:p>
        </p:txBody>
      </p:sp>
      <p:sp>
        <p:nvSpPr>
          <p:cNvPr id="3" name="Content Placeholder 2"/>
          <p:cNvSpPr>
            <a:spLocks noGrp="1"/>
          </p:cNvSpPr>
          <p:nvPr>
            <p:ph idx="1"/>
          </p:nvPr>
        </p:nvSpPr>
        <p:spPr>
          <a:xfrm>
            <a:off x="457200" y="1102659"/>
            <a:ext cx="8382000" cy="5298141"/>
          </a:xfrm>
        </p:spPr>
        <p:txBody>
          <a:bodyPr/>
          <a:lstStyle/>
          <a:p>
            <a:pPr defTabSz="942975">
              <a:tabLst>
                <a:tab pos="457200" algn="l"/>
                <a:tab pos="747713" algn="l"/>
                <a:tab pos="860425" algn="l"/>
                <a:tab pos="1090613" algn="l"/>
                <a:tab pos="2976563" algn="l"/>
                <a:tab pos="3370263" algn="l"/>
                <a:tab pos="3890963" algn="l"/>
              </a:tabLst>
            </a:pPr>
            <a:r>
              <a:rPr lang="de-DE" sz="2400" noProof="0" dirty="0"/>
              <a:t>Determinatorphrasen (DPs) </a:t>
            </a:r>
            <a:r>
              <a:rPr lang="en-US" sz="2400" noProof="0" dirty="0" err="1"/>
              <a:t>werden</a:t>
            </a:r>
            <a:r>
              <a:rPr lang="en-US" sz="2400" noProof="0" dirty="0"/>
              <a:t> in </a:t>
            </a:r>
            <a:r>
              <a:rPr lang="de-DE" sz="2400" noProof="0" dirty="0"/>
              <a:t>zwei Klassen eingeteilt:</a:t>
            </a:r>
          </a:p>
          <a:p>
            <a:pPr marL="1085850" lvl="1" indent="-342900" defTabSz="942975">
              <a:spcBef>
                <a:spcPts val="1200"/>
              </a:spcBef>
              <a:buFont typeface="Wingdings" panose="05000000000000000000" pitchFamily="2" charset="2"/>
              <a:buChar char="§"/>
              <a:tabLst>
                <a:tab pos="457200" algn="l"/>
                <a:tab pos="747713" algn="l"/>
                <a:tab pos="860425" algn="l"/>
                <a:tab pos="1090613" algn="l"/>
                <a:tab pos="2976563" algn="l"/>
                <a:tab pos="3370263" algn="l"/>
                <a:tab pos="3890963" algn="l"/>
              </a:tabLst>
            </a:pPr>
            <a:r>
              <a:rPr lang="de-DE" sz="2400" b="1" noProof="0" dirty="0"/>
              <a:t>	</a:t>
            </a:r>
            <a:r>
              <a:rPr lang="de-DE" sz="2400" noProof="0" dirty="0">
                <a:solidFill>
                  <a:srgbClr val="339966"/>
                </a:solidFill>
              </a:rPr>
              <a:t>referenzielle </a:t>
            </a:r>
            <a:r>
              <a:rPr lang="de-DE" sz="2400" dirty="0"/>
              <a:t>DPs u</a:t>
            </a:r>
            <a:r>
              <a:rPr lang="de-DE" sz="2400" noProof="0" dirty="0"/>
              <a:t>nd</a:t>
            </a:r>
          </a:p>
          <a:p>
            <a:pPr marL="1085850" lvl="1" indent="-342900" defTabSz="942975">
              <a:spcBef>
                <a:spcPts val="1200"/>
              </a:spcBef>
              <a:buFont typeface="Wingdings" panose="05000000000000000000" pitchFamily="2" charset="2"/>
              <a:buChar char="§"/>
              <a:tabLst>
                <a:tab pos="457200" algn="l"/>
                <a:tab pos="747713" algn="l"/>
                <a:tab pos="860425" algn="l"/>
                <a:tab pos="1090613" algn="l"/>
                <a:tab pos="2976563" algn="l"/>
                <a:tab pos="3370263" algn="l"/>
                <a:tab pos="3890963" algn="l"/>
              </a:tabLst>
            </a:pPr>
            <a:r>
              <a:rPr lang="de-DE" sz="2400" noProof="0" dirty="0"/>
              <a:t>	</a:t>
            </a:r>
            <a:r>
              <a:rPr lang="de-DE" sz="2400" noProof="0" dirty="0">
                <a:solidFill>
                  <a:srgbClr val="FF0000"/>
                </a:solidFill>
              </a:rPr>
              <a:t>nicht referenzielle </a:t>
            </a:r>
            <a:r>
              <a:rPr lang="de-DE" sz="2400" noProof="0" dirty="0"/>
              <a:t>DPs	</a:t>
            </a:r>
          </a:p>
          <a:p>
            <a:pPr defTabSz="942975">
              <a:tabLst>
                <a:tab pos="457200" algn="l"/>
                <a:tab pos="747713" algn="l"/>
                <a:tab pos="860425" algn="l"/>
                <a:tab pos="1090613" algn="l"/>
                <a:tab pos="2976563" algn="l"/>
                <a:tab pos="3370263" algn="l"/>
                <a:tab pos="3890963" algn="l"/>
              </a:tabLst>
            </a:pPr>
            <a:endParaRPr lang="de-DE" noProof="0" dirty="0"/>
          </a:p>
          <a:p>
            <a:pPr lvl="0" defTabSz="942975">
              <a:spcBef>
                <a:spcPts val="1200"/>
              </a:spcBef>
              <a:tabLst>
                <a:tab pos="457200" algn="l"/>
                <a:tab pos="747713" algn="l"/>
                <a:tab pos="860425" algn="l"/>
                <a:tab pos="1090613" algn="l"/>
                <a:tab pos="2976563" algn="l"/>
                <a:tab pos="3370263" algn="l"/>
                <a:tab pos="3890963" algn="l"/>
              </a:tabLst>
            </a:pPr>
            <a:endParaRPr lang="de-DE" sz="2000" b="1" i="1" noProof="0" dirty="0">
              <a:solidFill>
                <a:prstClr val="black"/>
              </a:solidFill>
            </a:endParaRPr>
          </a:p>
          <a:p>
            <a:pPr lvl="0" defTabSz="942975">
              <a:spcBef>
                <a:spcPts val="1200"/>
              </a:spcBef>
              <a:tabLst>
                <a:tab pos="457200" algn="l"/>
                <a:tab pos="747713" algn="l"/>
                <a:tab pos="860425" algn="l"/>
                <a:tab pos="1090613" algn="l"/>
                <a:tab pos="2976563" algn="l"/>
                <a:tab pos="3370263" algn="l"/>
                <a:tab pos="3890963" algn="l"/>
              </a:tabLst>
            </a:pPr>
            <a:endParaRPr lang="de-DE" sz="2000" b="1" i="1" noProof="0" dirty="0">
              <a:solidFill>
                <a:prstClr val="black"/>
              </a:solidFill>
            </a:endParaRPr>
          </a:p>
          <a:p>
            <a:pPr lvl="0" defTabSz="942975">
              <a:spcBef>
                <a:spcPts val="1200"/>
              </a:spcBef>
              <a:tabLst>
                <a:tab pos="457200" algn="l"/>
                <a:tab pos="747713" algn="l"/>
                <a:tab pos="860425" algn="l"/>
                <a:tab pos="1090613" algn="l"/>
                <a:tab pos="2976563" algn="l"/>
                <a:tab pos="3370263" algn="l"/>
                <a:tab pos="3890963" algn="l"/>
              </a:tabLst>
            </a:pPr>
            <a:endParaRPr lang="de-DE" sz="2000" b="1" i="1" noProof="0" dirty="0">
              <a:solidFill>
                <a:prstClr val="black"/>
              </a:solidFill>
            </a:endParaRPr>
          </a:p>
        </p:txBody>
      </p:sp>
      <p:graphicFrame>
        <p:nvGraphicFramePr>
          <p:cNvPr id="6" name="Table 5"/>
          <p:cNvGraphicFramePr>
            <a:graphicFrameLocks noGrp="1"/>
          </p:cNvGraphicFramePr>
          <p:nvPr/>
        </p:nvGraphicFramePr>
        <p:xfrm>
          <a:off x="571500" y="3048000"/>
          <a:ext cx="8153400" cy="2743200"/>
        </p:xfrm>
        <a:graphic>
          <a:graphicData uri="http://schemas.openxmlformats.org/drawingml/2006/table">
            <a:tbl>
              <a:tblPr firstRow="1" bandRow="1">
                <a:tableStyleId>{D7AC3CCA-C797-4891-BE02-D94E43425B78}</a:tableStyleId>
              </a:tblPr>
              <a:tblGrid>
                <a:gridCol w="3962400">
                  <a:extLst>
                    <a:ext uri="{9D8B030D-6E8A-4147-A177-3AD203B41FA5}">
                      <a16:colId xmlns:a16="http://schemas.microsoft.com/office/drawing/2014/main" val="100008845"/>
                    </a:ext>
                  </a:extLst>
                </a:gridCol>
                <a:gridCol w="4191000">
                  <a:extLst>
                    <a:ext uri="{9D8B030D-6E8A-4147-A177-3AD203B41FA5}">
                      <a16:colId xmlns:a16="http://schemas.microsoft.com/office/drawing/2014/main" val="1819374088"/>
                    </a:ext>
                  </a:extLst>
                </a:gridCol>
              </a:tblGrid>
              <a:tr h="671302">
                <a:tc>
                  <a:txBody>
                    <a:bodyPr/>
                    <a:lstStyle/>
                    <a:p>
                      <a:pPr algn="ctr"/>
                      <a:r>
                        <a:rPr lang="en-US" sz="2200">
                          <a:solidFill>
                            <a:srgbClr val="339966"/>
                          </a:solidFill>
                        </a:rPr>
                        <a:t>Referenzielle</a:t>
                      </a:r>
                      <a:r>
                        <a:rPr lang="en-US" sz="2200" baseline="0">
                          <a:solidFill>
                            <a:srgbClr val="339966"/>
                          </a:solidFill>
                        </a:rPr>
                        <a:t> DPs</a:t>
                      </a:r>
                      <a:endParaRPr lang="en-US" sz="2200">
                        <a:solidFill>
                          <a:srgbClr val="339966"/>
                        </a:solidFill>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200">
                          <a:solidFill>
                            <a:srgbClr val="FF0000"/>
                          </a:solidFill>
                        </a:rPr>
                        <a:t>Nicht referenzielle DPs</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8506395"/>
                  </a:ext>
                </a:extLst>
              </a:tr>
              <a:tr h="628269">
                <a:tc>
                  <a:txBody>
                    <a:bodyPr/>
                    <a:lstStyle/>
                    <a:p>
                      <a:r>
                        <a:rPr lang="en-US" sz="2000"/>
                        <a:t>A. Namen</a:t>
                      </a:r>
                    </a:p>
                  </a:txBody>
                  <a:tcPr marL="27432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tabLst>
                          <a:tab pos="228600" algn="l"/>
                        </a:tabLst>
                      </a:pPr>
                      <a:r>
                        <a:rPr lang="de-DE" sz="2000" noProof="0"/>
                        <a:t>	</a:t>
                      </a:r>
                      <a:r>
                        <a:rPr lang="en-US" sz="2200" b="1"/>
                        <a:t>D.</a:t>
                      </a:r>
                      <a:r>
                        <a:rPr lang="en-US" sz="2200" b="1" baseline="0"/>
                        <a:t> </a:t>
                      </a:r>
                      <a:r>
                        <a:rPr lang="en-US" sz="2200" b="1"/>
                        <a:t>Quantorenphrasen (QPs)</a:t>
                      </a:r>
                    </a:p>
                  </a:txBody>
                  <a:tcPr marL="2743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62714193"/>
                  </a:ext>
                </a:extLst>
              </a:tr>
              <a:tr h="815360">
                <a:tc>
                  <a:txBody>
                    <a:bodyPr/>
                    <a:lstStyle/>
                    <a:p>
                      <a:r>
                        <a:rPr lang="en-US" sz="2000"/>
                        <a:t>B.</a:t>
                      </a:r>
                      <a:r>
                        <a:rPr lang="en-US" sz="2000" baseline="0"/>
                        <a:t> </a:t>
                      </a:r>
                      <a:r>
                        <a:rPr lang="en-US" sz="2000"/>
                        <a:t>Definite Beschreibungen </a:t>
                      </a:r>
                      <a:r>
                        <a:rPr lang="en-US" sz="2000" u="sng"/>
                        <a:t>mit</a:t>
                      </a:r>
                      <a:br>
                        <a:rPr lang="en-US" sz="2000"/>
                      </a:br>
                      <a:r>
                        <a:rPr lang="en-US" sz="2000"/>
                        <a:t>     Referenten</a:t>
                      </a:r>
                    </a:p>
                  </a:txBody>
                  <a:tcPr marL="27432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tabLst>
                          <a:tab pos="228600" algn="l"/>
                        </a:tabLst>
                      </a:pPr>
                      <a:r>
                        <a:rPr lang="de-DE" sz="2000" noProof="0"/>
                        <a:t>	</a:t>
                      </a:r>
                      <a:r>
                        <a:rPr lang="en-US" sz="2000"/>
                        <a:t>E. Definite Beschreibungen </a:t>
                      </a:r>
                      <a:r>
                        <a:rPr lang="en-US" sz="2000" u="sng"/>
                        <a:t>ohne</a:t>
                      </a:r>
                      <a:r>
                        <a:rPr lang="en-US" sz="2000"/>
                        <a:t> </a:t>
                      </a:r>
                      <a:br>
                        <a:rPr lang="en-US" sz="2000"/>
                      </a:br>
                      <a:r>
                        <a:rPr lang="en-US" sz="2000"/>
                        <a:t>         Referenten</a:t>
                      </a:r>
                    </a:p>
                  </a:txBody>
                  <a:tcPr marL="2743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36362269"/>
                  </a:ext>
                </a:extLst>
              </a:tr>
              <a:tr h="6282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a:t>C.</a:t>
                      </a:r>
                      <a:r>
                        <a:rPr lang="en-US" sz="2000" baseline="0"/>
                        <a:t> </a:t>
                      </a:r>
                      <a:r>
                        <a:rPr lang="en-US" sz="2000"/>
                        <a:t>Referenzielle</a:t>
                      </a:r>
                      <a:r>
                        <a:rPr lang="en-US" sz="2000" baseline="0"/>
                        <a:t> </a:t>
                      </a:r>
                      <a:r>
                        <a:rPr lang="en-US" sz="2000"/>
                        <a:t>Pronomen</a:t>
                      </a:r>
                    </a:p>
                  </a:txBody>
                  <a:tcPr marL="27432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tabLst>
                          <a:tab pos="228600" algn="l"/>
                        </a:tabLst>
                      </a:pPr>
                      <a:r>
                        <a:rPr lang="de-DE" sz="2000" noProof="0"/>
                        <a:t>	</a:t>
                      </a:r>
                      <a:r>
                        <a:rPr lang="en-US" sz="2000"/>
                        <a:t>F. Nicht referenzielle Pronomen</a:t>
                      </a:r>
                    </a:p>
                  </a:txBody>
                  <a:tcPr marL="2743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33988968"/>
                  </a:ext>
                </a:extLst>
              </a:tr>
            </a:tbl>
          </a:graphicData>
        </a:graphic>
      </p:graphicFrame>
      <p:sp>
        <p:nvSpPr>
          <p:cNvPr id="7" name="Footer Placeholder 6"/>
          <p:cNvSpPr>
            <a:spLocks noGrp="1"/>
          </p:cNvSpPr>
          <p:nvPr>
            <p:ph type="ftr" sz="quarter" idx="11"/>
          </p:nvPr>
        </p:nvSpPr>
        <p:spPr/>
        <p:txBody>
          <a:bodyPr/>
          <a:lstStyle/>
          <a:p>
            <a:r>
              <a:rPr lang="de-DE"/>
              <a:t>DGY 15 Semantik</a:t>
            </a:r>
          </a:p>
        </p:txBody>
      </p:sp>
      <p:sp>
        <p:nvSpPr>
          <p:cNvPr id="8" name="Slide Number Placeholder 7"/>
          <p:cNvSpPr>
            <a:spLocks noGrp="1"/>
          </p:cNvSpPr>
          <p:nvPr>
            <p:ph type="sldNum" sz="quarter" idx="12"/>
          </p:nvPr>
        </p:nvSpPr>
        <p:spPr/>
        <p:txBody>
          <a:bodyPr/>
          <a:lstStyle/>
          <a:p>
            <a:fld id="{DAED5F90-EF1B-49B5-BE47-AEA5AB1301ED}" type="slidenum">
              <a:rPr lang="de-DE" smtClean="0"/>
              <a:pPr/>
              <a:t>29</a:t>
            </a:fld>
            <a:endParaRPr lang="de-DE"/>
          </a:p>
        </p:txBody>
      </p:sp>
      <p:sp>
        <p:nvSpPr>
          <p:cNvPr id="9" name="Rectangle 8"/>
          <p:cNvSpPr/>
          <p:nvPr/>
        </p:nvSpPr>
        <p:spPr>
          <a:xfrm>
            <a:off x="495300" y="2133600"/>
            <a:ext cx="486937" cy="501968"/>
          </a:xfrm>
          <a:prstGeom prst="rect">
            <a:avLst/>
          </a:prstGeom>
        </p:spPr>
        <p:txBody>
          <a:bodyPr wrap="square">
            <a:spAutoFit/>
          </a:bodyPr>
          <a:lstStyle/>
          <a:p>
            <a:r>
              <a:rPr lang="en-US" sz="2600" dirty="0">
                <a:sym typeface="WP IconicSymbolsA" panose="05010101010101010101" pitchFamily="2" charset="2"/>
              </a:rPr>
              <a:t></a:t>
            </a:r>
            <a:endParaRPr lang="de-AT" sz="2600" dirty="0"/>
          </a:p>
        </p:txBody>
      </p:sp>
      <p:sp>
        <p:nvSpPr>
          <p:cNvPr id="11" name="Rectangle 10"/>
          <p:cNvSpPr/>
          <p:nvPr/>
        </p:nvSpPr>
        <p:spPr>
          <a:xfrm>
            <a:off x="561015" y="1600200"/>
            <a:ext cx="429585" cy="492443"/>
          </a:xfrm>
          <a:prstGeom prst="rect">
            <a:avLst/>
          </a:prstGeom>
        </p:spPr>
        <p:txBody>
          <a:bodyPr wrap="square">
            <a:spAutoFit/>
          </a:bodyPr>
          <a:lstStyle/>
          <a:p>
            <a:r>
              <a:rPr lang="en-US" sz="2600" dirty="0">
                <a:sym typeface="WP IconicSymbolsA" panose="05010101010101010101" pitchFamily="2" charset="2"/>
              </a:rPr>
              <a:t></a:t>
            </a:r>
            <a:endParaRPr lang="de-AT" sz="2600" dirty="0"/>
          </a:p>
        </p:txBody>
      </p:sp>
      <p:sp>
        <p:nvSpPr>
          <p:cNvPr id="12" name="Rectangle 11"/>
          <p:cNvSpPr/>
          <p:nvPr/>
        </p:nvSpPr>
        <p:spPr>
          <a:xfrm>
            <a:off x="4542263" y="3810000"/>
            <a:ext cx="486937" cy="501968"/>
          </a:xfrm>
          <a:prstGeom prst="rect">
            <a:avLst/>
          </a:prstGeom>
        </p:spPr>
        <p:txBody>
          <a:bodyPr wrap="square">
            <a:spAutoFit/>
          </a:bodyPr>
          <a:lstStyle/>
          <a:p>
            <a:r>
              <a:rPr lang="en-US" sz="2600" dirty="0">
                <a:sym typeface="WP IconicSymbolsA" panose="05010101010101010101" pitchFamily="2" charset="2"/>
              </a:rPr>
              <a:t></a:t>
            </a:r>
            <a:endParaRPr lang="de-AT" sz="2600" dirty="0"/>
          </a:p>
        </p:txBody>
      </p:sp>
      <p:graphicFrame>
        <p:nvGraphicFramePr>
          <p:cNvPr id="14" name="Table 13"/>
          <p:cNvGraphicFramePr>
            <a:graphicFrameLocks noGrp="1"/>
          </p:cNvGraphicFramePr>
          <p:nvPr>
            <p:extLst>
              <p:ext uri="{D42A27DB-BD31-4B8C-83A1-F6EECF244321}">
                <p14:modId xmlns:p14="http://schemas.microsoft.com/office/powerpoint/2010/main" val="4085849121"/>
              </p:ext>
            </p:extLst>
          </p:nvPr>
        </p:nvGraphicFramePr>
        <p:xfrm>
          <a:off x="4541520" y="3048000"/>
          <a:ext cx="4145280" cy="2743200"/>
        </p:xfrm>
        <a:graphic>
          <a:graphicData uri="http://schemas.openxmlformats.org/drawingml/2006/table">
            <a:tbl>
              <a:tblPr firstRow="1" bandRow="1">
                <a:tableStyleId>{D7AC3CCA-C797-4891-BE02-D94E43425B78}</a:tableStyleId>
              </a:tblPr>
              <a:tblGrid>
                <a:gridCol w="4145280">
                  <a:extLst>
                    <a:ext uri="{9D8B030D-6E8A-4147-A177-3AD203B41FA5}">
                      <a16:colId xmlns:a16="http://schemas.microsoft.com/office/drawing/2014/main" val="1819374088"/>
                    </a:ext>
                  </a:extLst>
                </a:gridCol>
              </a:tblGrid>
              <a:tr h="671302">
                <a:tc>
                  <a:txBody>
                    <a:bodyPr/>
                    <a:lstStyle/>
                    <a:p>
                      <a:pPr algn="ctr"/>
                      <a:r>
                        <a:rPr lang="en-US" sz="2200">
                          <a:solidFill>
                            <a:srgbClr val="FF0000"/>
                          </a:solidFill>
                        </a:rPr>
                        <a:t>Nicht referenzielle DPs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8506395"/>
                  </a:ext>
                </a:extLst>
              </a:tr>
              <a:tr h="628269">
                <a:tc>
                  <a:txBody>
                    <a:bodyPr/>
                    <a:lstStyle/>
                    <a:p>
                      <a:pPr>
                        <a:tabLst>
                          <a:tab pos="228600" algn="l"/>
                        </a:tabLst>
                      </a:pPr>
                      <a:r>
                        <a:rPr lang="de-DE" sz="2000" noProof="0"/>
                        <a:t>	</a:t>
                      </a:r>
                      <a:r>
                        <a:rPr lang="en-US" sz="2200" b="1"/>
                        <a:t>D.</a:t>
                      </a:r>
                      <a:r>
                        <a:rPr lang="en-US" sz="2200" b="1" baseline="0"/>
                        <a:t> </a:t>
                      </a:r>
                      <a:r>
                        <a:rPr lang="en-US" sz="2200" b="1"/>
                        <a:t>Quantoren</a:t>
                      </a:r>
                    </a:p>
                  </a:txBody>
                  <a:tcPr marL="2743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62714193"/>
                  </a:ext>
                </a:extLst>
              </a:tr>
              <a:tr h="815360">
                <a:tc>
                  <a:txBody>
                    <a:bodyPr/>
                    <a:lstStyle/>
                    <a:p>
                      <a:pPr>
                        <a:tabLst>
                          <a:tab pos="228600" algn="l"/>
                        </a:tabLst>
                      </a:pPr>
                      <a:r>
                        <a:rPr lang="de-DE" sz="2000" noProof="0"/>
                        <a:t>	</a:t>
                      </a:r>
                      <a:r>
                        <a:rPr lang="en-US" sz="2000"/>
                        <a:t>E.  Definite Beschreibungen und</a:t>
                      </a:r>
                      <a:br>
                        <a:rPr lang="en-US" sz="2000"/>
                      </a:br>
                      <a:r>
                        <a:rPr lang="en-US" sz="2000"/>
                        <a:t>         Namen </a:t>
                      </a:r>
                      <a:r>
                        <a:rPr lang="en-US" sz="2000" u="sng"/>
                        <a:t>ohne</a:t>
                      </a:r>
                      <a:r>
                        <a:rPr lang="en-US" sz="2000"/>
                        <a:t> Referenten</a:t>
                      </a:r>
                    </a:p>
                  </a:txBody>
                  <a:tcPr marL="2743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36362269"/>
                  </a:ext>
                </a:extLst>
              </a:tr>
              <a:tr h="628269">
                <a:tc>
                  <a:txBody>
                    <a:bodyPr/>
                    <a:lstStyle/>
                    <a:p>
                      <a:pPr>
                        <a:tabLst>
                          <a:tab pos="228600" algn="l"/>
                        </a:tabLst>
                      </a:pPr>
                      <a:r>
                        <a:rPr lang="de-DE" sz="2000" noProof="0" dirty="0"/>
                        <a:t>	</a:t>
                      </a:r>
                      <a:r>
                        <a:rPr lang="en-US" sz="2000" dirty="0"/>
                        <a:t>F.  Nicht </a:t>
                      </a:r>
                      <a:r>
                        <a:rPr lang="en-US" sz="2000" dirty="0" err="1"/>
                        <a:t>referenzielle</a:t>
                      </a:r>
                      <a:r>
                        <a:rPr lang="en-US" sz="2000" dirty="0"/>
                        <a:t> </a:t>
                      </a:r>
                      <a:r>
                        <a:rPr lang="en-US" sz="2000" dirty="0" err="1"/>
                        <a:t>Pronomen</a:t>
                      </a:r>
                      <a:endParaRPr lang="en-US" sz="2000" dirty="0"/>
                    </a:p>
                  </a:txBody>
                  <a:tcPr marL="2743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33988968"/>
                  </a:ext>
                </a:extLst>
              </a:tr>
            </a:tbl>
          </a:graphicData>
        </a:graphic>
      </p:graphicFrame>
      <p:sp>
        <p:nvSpPr>
          <p:cNvPr id="17" name="Rectangle 16"/>
          <p:cNvSpPr/>
          <p:nvPr/>
        </p:nvSpPr>
        <p:spPr>
          <a:xfrm>
            <a:off x="4542263" y="3810000"/>
            <a:ext cx="486937" cy="461665"/>
          </a:xfrm>
          <a:prstGeom prst="rect">
            <a:avLst/>
          </a:prstGeom>
        </p:spPr>
        <p:txBody>
          <a:bodyPr wrap="square">
            <a:spAutoFit/>
          </a:bodyPr>
          <a:lstStyle/>
          <a:p>
            <a:r>
              <a:rPr lang="en-US" sz="2400" dirty="0">
                <a:sym typeface="WP IconicSymbolsA" panose="05010101010101010101" pitchFamily="2" charset="2"/>
              </a:rPr>
              <a:t></a:t>
            </a:r>
            <a:endParaRPr lang="de-AT" sz="2400" dirty="0">
              <a:solidFill>
                <a:srgbClr val="FF0000"/>
              </a:solidFill>
            </a:endParaRPr>
          </a:p>
        </p:txBody>
      </p:sp>
    </p:spTree>
    <p:extLst>
      <p:ext uri="{BB962C8B-B14F-4D97-AF65-F5344CB8AC3E}">
        <p14:creationId xmlns:p14="http://schemas.microsoft.com/office/powerpoint/2010/main" val="25948364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par>
                          <p:cTn id="11" fill="hold">
                            <p:stCondLst>
                              <p:cond delay="0"/>
                            </p:stCondLst>
                            <p:childTnLst>
                              <p:par>
                                <p:cTn id="12" presetID="14" presetClass="entr" presetSubtype="1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randombar(horizontal)">
                                      <p:cBhvr>
                                        <p:cTn id="14" dur="10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childTnLst>
                          </p:cTn>
                        </p:par>
                        <p:par>
                          <p:cTn id="37" fill="hold">
                            <p:stCondLst>
                              <p:cond delay="500"/>
                            </p:stCondLst>
                            <p:childTnLst>
                              <p:par>
                                <p:cTn id="38" presetID="10" presetClass="exit" presetSubtype="0" fill="hold" nodeType="afterEffect">
                                  <p:stCondLst>
                                    <p:cond delay="0"/>
                                  </p:stCondLst>
                                  <p:childTnLst>
                                    <p:animEffect transition="out" filter="fade">
                                      <p:cBhvr>
                                        <p:cTn id="39" dur="500"/>
                                        <p:tgtEl>
                                          <p:spTgt spid="6"/>
                                        </p:tgtEl>
                                      </p:cBhvr>
                                    </p:animEffect>
                                    <p:set>
                                      <p:cBhvr>
                                        <p:cTn id="40" dur="1" fill="hold">
                                          <p:stCondLst>
                                            <p:cond delay="499"/>
                                          </p:stCondLst>
                                        </p:cTn>
                                        <p:tgtEl>
                                          <p:spTgt spid="6"/>
                                        </p:tgtEl>
                                        <p:attrNameLst>
                                          <p:attrName>style.visibility</p:attrName>
                                        </p:attrNameLst>
                                      </p:cBhvr>
                                      <p:to>
                                        <p:strVal val="hidden"/>
                                      </p:to>
                                    </p:set>
                                  </p:childTnLst>
                                </p:cTn>
                              </p:par>
                              <p:par>
                                <p:cTn id="41" presetID="14" presetClass="entr" presetSubtype="10"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randombar(horizontal)">
                                      <p:cBhvr>
                                        <p:cTn id="43" dur="500"/>
                                        <p:tgtEl>
                                          <p:spTgt spid="14"/>
                                        </p:tgtEl>
                                      </p:cBhvr>
                                    </p:animEffect>
                                  </p:childTnLst>
                                </p:cTn>
                              </p:par>
                            </p:childTnLst>
                          </p:cTn>
                        </p:par>
                        <p:par>
                          <p:cTn id="44" fill="hold">
                            <p:stCondLst>
                              <p:cond delay="1000"/>
                            </p:stCondLst>
                            <p:childTnLst>
                              <p:par>
                                <p:cTn id="45" presetID="2" presetClass="entr" presetSubtype="4"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500" fill="hold"/>
                                        <p:tgtEl>
                                          <p:spTgt spid="17"/>
                                        </p:tgtEl>
                                        <p:attrNameLst>
                                          <p:attrName>ppt_x</p:attrName>
                                        </p:attrNameLst>
                                      </p:cBhvr>
                                      <p:tavLst>
                                        <p:tav tm="0">
                                          <p:val>
                                            <p:strVal val="#ppt_x"/>
                                          </p:val>
                                        </p:tav>
                                        <p:tav tm="100000">
                                          <p:val>
                                            <p:strVal val="#ppt_x"/>
                                          </p:val>
                                        </p:tav>
                                      </p:tavLst>
                                    </p:anim>
                                    <p:anim calcmode="lin" valueType="num">
                                      <p:cBhvr additive="base">
                                        <p:cTn id="4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P spid="1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lstStyle/>
          <a:p>
            <a:r>
              <a:rPr lang="de-DE"/>
              <a:t>Nicht Referenzielle DPs: Quantoren</a:t>
            </a:r>
            <a:endParaRPr lang="de-AT" dirty="0"/>
          </a:p>
        </p:txBody>
      </p:sp>
      <p:sp>
        <p:nvSpPr>
          <p:cNvPr id="3" name="Content Placeholder 2"/>
          <p:cNvSpPr>
            <a:spLocks noGrp="1"/>
          </p:cNvSpPr>
          <p:nvPr>
            <p:ph idx="1"/>
          </p:nvPr>
        </p:nvSpPr>
        <p:spPr>
          <a:xfrm>
            <a:off x="533400" y="914400"/>
            <a:ext cx="8458200" cy="5410200"/>
          </a:xfrm>
        </p:spPr>
        <p:txBody>
          <a:bodyPr>
            <a:noAutofit/>
          </a:bodyPr>
          <a:lstStyle/>
          <a:p>
            <a:pPr marL="342900" indent="-342900">
              <a:spcBef>
                <a:spcPts val="0"/>
              </a:spcBef>
              <a:buFont typeface="Wingdings" panose="05000000000000000000" pitchFamily="2" charset="2"/>
              <a:buChar char="§"/>
              <a:tabLst>
                <a:tab pos="573088" algn="l"/>
                <a:tab pos="914400" algn="l"/>
                <a:tab pos="1201738" algn="l"/>
                <a:tab pos="2689225" algn="l"/>
                <a:tab pos="3146425" algn="l"/>
              </a:tabLst>
            </a:pPr>
            <a:r>
              <a:rPr lang="de-DE" dirty="0"/>
              <a:t>Einige Beispiele für Quantoren:</a:t>
            </a:r>
          </a:p>
          <a:p>
            <a:pPr marL="708025" indent="-708025">
              <a:spcBef>
                <a:spcPts val="1200"/>
              </a:spcBef>
              <a:tabLst>
                <a:tab pos="744538" algn="l"/>
                <a:tab pos="1255713" algn="l"/>
              </a:tabLst>
            </a:pPr>
            <a:r>
              <a:rPr lang="de-DE" dirty="0"/>
              <a:t>(1)</a:t>
            </a:r>
            <a:r>
              <a:rPr lang="de-DE" b="1" i="1" dirty="0"/>
              <a:t>	</a:t>
            </a:r>
            <a:r>
              <a:rPr lang="de-DE" dirty="0"/>
              <a:t>jedes Buch, kein Buch, fast alle Bücher, die meisten Bücher, zwischen 20 und 30 Bücher, mehr Bücher als Zeitungen, …</a:t>
            </a:r>
          </a:p>
          <a:p>
            <a:pPr marL="708025" indent="-708025">
              <a:spcBef>
                <a:spcPts val="1200"/>
              </a:spcBef>
              <a:tabLst>
                <a:tab pos="744538" algn="l"/>
                <a:tab pos="1255713" algn="l"/>
              </a:tabLst>
            </a:pPr>
            <a:r>
              <a:rPr lang="de-DE" dirty="0"/>
              <a:t>(2)	immer, jedesmal, oft, manchmal, niemals, überall, ...</a:t>
            </a:r>
          </a:p>
          <a:p>
            <a:pPr marL="342900" indent="-342900">
              <a:spcBef>
                <a:spcPts val="1200"/>
              </a:spcBef>
              <a:buFont typeface="Wingdings" panose="05000000000000000000" pitchFamily="2" charset="2"/>
              <a:buChar char="§"/>
              <a:tabLst>
                <a:tab pos="573088" algn="l"/>
                <a:tab pos="914400" algn="l"/>
                <a:tab pos="1201738" algn="l"/>
                <a:tab pos="2689225" algn="l"/>
                <a:tab pos="3146425" algn="l"/>
              </a:tabLst>
            </a:pPr>
            <a:r>
              <a:rPr lang="en-US" dirty="0" err="1"/>
              <a:t>Quantoren</a:t>
            </a:r>
            <a:r>
              <a:rPr lang="en-US" dirty="0"/>
              <a:t> </a:t>
            </a:r>
            <a:r>
              <a:rPr lang="en-US" dirty="0" err="1"/>
              <a:t>stammen</a:t>
            </a:r>
            <a:r>
              <a:rPr lang="en-US" dirty="0"/>
              <a:t> </a:t>
            </a:r>
            <a:r>
              <a:rPr lang="en-US" dirty="0" err="1"/>
              <a:t>aus</a:t>
            </a:r>
            <a:r>
              <a:rPr lang="en-US" dirty="0"/>
              <a:t> der </a:t>
            </a:r>
            <a:r>
              <a:rPr lang="en-US" b="1" dirty="0"/>
              <a:t>Logik</a:t>
            </a:r>
            <a:r>
              <a:rPr lang="en-US" dirty="0"/>
              <a:t>.</a:t>
            </a:r>
          </a:p>
          <a:p>
            <a:pPr marL="342900" indent="-342900">
              <a:spcBef>
                <a:spcPts val="1200"/>
              </a:spcBef>
              <a:buFont typeface="Wingdings" panose="05000000000000000000" pitchFamily="2" charset="2"/>
              <a:buChar char="§"/>
              <a:tabLst>
                <a:tab pos="573088" algn="l"/>
                <a:tab pos="914400" algn="l"/>
                <a:tab pos="1201738" algn="l"/>
                <a:tab pos="2689225" algn="l"/>
                <a:tab pos="3146425" algn="l"/>
              </a:tabLst>
            </a:pPr>
            <a:r>
              <a:rPr lang="en-US" dirty="0"/>
              <a:t>Eine Logik </a:t>
            </a:r>
            <a:r>
              <a:rPr lang="en-US" dirty="0" err="1"/>
              <a:t>ist</a:t>
            </a:r>
            <a:r>
              <a:rPr lang="en-US" dirty="0"/>
              <a:t> </a:t>
            </a:r>
            <a:r>
              <a:rPr lang="en-US" dirty="0" err="1"/>
              <a:t>eine</a:t>
            </a:r>
            <a:r>
              <a:rPr lang="en-US" dirty="0"/>
              <a:t> </a:t>
            </a:r>
            <a:r>
              <a:rPr lang="en-US" b="1" dirty="0" err="1"/>
              <a:t>formale</a:t>
            </a:r>
            <a:r>
              <a:rPr lang="en-US" b="1" dirty="0"/>
              <a:t> </a:t>
            </a:r>
            <a:r>
              <a:rPr lang="en-US" b="1" dirty="0" err="1"/>
              <a:t>Sprache</a:t>
            </a:r>
            <a:r>
              <a:rPr lang="en-US" b="1" i="1" dirty="0"/>
              <a:t>.</a:t>
            </a:r>
          </a:p>
          <a:p>
            <a:pPr marL="342900" indent="-342900">
              <a:spcBef>
                <a:spcPts val="1200"/>
              </a:spcBef>
              <a:buFont typeface="Wingdings" panose="05000000000000000000" pitchFamily="2" charset="2"/>
              <a:buChar char="§"/>
              <a:tabLst>
                <a:tab pos="573088" algn="l"/>
                <a:tab pos="914400" algn="l"/>
                <a:tab pos="1201738" algn="l"/>
                <a:tab pos="2689225" algn="l"/>
                <a:tab pos="3146425" algn="l"/>
              </a:tabLst>
            </a:pPr>
            <a:r>
              <a:rPr lang="en-US" dirty="0"/>
              <a:t>Eine Logik </a:t>
            </a:r>
            <a:r>
              <a:rPr lang="en-US" dirty="0" err="1"/>
              <a:t>besteht</a:t>
            </a:r>
            <a:r>
              <a:rPr lang="en-US" dirty="0"/>
              <a:t> </a:t>
            </a:r>
            <a:r>
              <a:rPr lang="en-US" dirty="0" err="1"/>
              <a:t>aus</a:t>
            </a:r>
            <a:r>
              <a:rPr lang="en-US" dirty="0"/>
              <a:t> </a:t>
            </a:r>
            <a:r>
              <a:rPr lang="de-DE" dirty="0">
                <a:solidFill>
                  <a:srgbClr val="0066FF"/>
                </a:solidFill>
              </a:rPr>
              <a:t>logische Operatoren </a:t>
            </a:r>
            <a:r>
              <a:rPr lang="en-US" dirty="0"/>
              <a:t>und nicht-</a:t>
            </a:r>
            <a:r>
              <a:rPr lang="en-US" dirty="0" err="1"/>
              <a:t>logischen</a:t>
            </a:r>
            <a:r>
              <a:rPr lang="en-US" dirty="0"/>
              <a:t> </a:t>
            </a:r>
            <a:r>
              <a:rPr lang="en-US" dirty="0" err="1"/>
              <a:t>Ausdrücken</a:t>
            </a:r>
            <a:r>
              <a:rPr lang="en-US" dirty="0"/>
              <a:t>.</a:t>
            </a:r>
            <a:endParaRPr lang="en-US" i="1" dirty="0"/>
          </a:p>
          <a:p>
            <a:pPr marL="342900" indent="-342900">
              <a:spcBef>
                <a:spcPts val="1200"/>
              </a:spcBef>
              <a:buFont typeface="Wingdings" panose="05000000000000000000" pitchFamily="2" charset="2"/>
              <a:buChar char="§"/>
              <a:tabLst>
                <a:tab pos="573088" algn="l"/>
                <a:tab pos="914400" algn="l"/>
                <a:tab pos="1201738" algn="l"/>
                <a:tab pos="2689225" algn="l"/>
                <a:tab pos="3146425" algn="l"/>
              </a:tabLst>
            </a:pPr>
            <a:r>
              <a:rPr lang="en-US" b="1" dirty="0" err="1"/>
              <a:t>Quantoren</a:t>
            </a:r>
            <a:r>
              <a:rPr lang="en-US" dirty="0"/>
              <a:t> </a:t>
            </a:r>
            <a:r>
              <a:rPr lang="en-US" dirty="0" err="1"/>
              <a:t>sind</a:t>
            </a:r>
            <a:r>
              <a:rPr lang="en-US" dirty="0"/>
              <a:t> </a:t>
            </a:r>
            <a:r>
              <a:rPr lang="en-US" dirty="0" err="1"/>
              <a:t>eine</a:t>
            </a:r>
            <a:r>
              <a:rPr lang="en-US" dirty="0"/>
              <a:t> Art von </a:t>
            </a:r>
            <a:r>
              <a:rPr lang="de-DE" dirty="0">
                <a:solidFill>
                  <a:srgbClr val="0066FF"/>
                </a:solidFill>
              </a:rPr>
              <a:t>logischen Operatoren</a:t>
            </a:r>
            <a:r>
              <a:rPr lang="en-US" dirty="0"/>
              <a:t>.</a:t>
            </a:r>
          </a:p>
          <a:p>
            <a:pPr marL="342900" indent="-342900">
              <a:spcBef>
                <a:spcPts val="1200"/>
              </a:spcBef>
              <a:buFont typeface="Wingdings" panose="05000000000000000000" pitchFamily="2" charset="2"/>
              <a:buChar char="§"/>
            </a:pPr>
            <a:r>
              <a:rPr lang="de-DE" dirty="0">
                <a:solidFill>
                  <a:prstClr val="black"/>
                </a:solidFill>
              </a:rPr>
              <a:t>Beispiele für einige andere </a:t>
            </a:r>
            <a:r>
              <a:rPr lang="de-DE" dirty="0">
                <a:solidFill>
                  <a:srgbClr val="0066FF"/>
                </a:solidFill>
              </a:rPr>
              <a:t>logische Operatoren</a:t>
            </a:r>
            <a:r>
              <a:rPr lang="de-DE" dirty="0"/>
              <a:t>:</a:t>
            </a:r>
            <a:r>
              <a:rPr lang="de-DE" b="1" dirty="0">
                <a:solidFill>
                  <a:prstClr val="black"/>
                </a:solidFill>
              </a:rPr>
              <a:t> </a:t>
            </a:r>
          </a:p>
          <a:p>
            <a:pPr marL="1084263" indent="-342900">
              <a:spcBef>
                <a:spcPts val="0"/>
              </a:spcBef>
              <a:buFont typeface="Courier New" panose="02070309020205020404" pitchFamily="49" charset="0"/>
              <a:buChar char="o"/>
            </a:pPr>
            <a:r>
              <a:rPr lang="de-DE" dirty="0">
                <a:solidFill>
                  <a:prstClr val="black"/>
                </a:solidFill>
              </a:rPr>
              <a:t>Negation</a:t>
            </a:r>
            <a:r>
              <a:rPr lang="de-DE" b="1" dirty="0">
                <a:solidFill>
                  <a:prstClr val="black"/>
                </a:solidFill>
              </a:rPr>
              <a:t> </a:t>
            </a:r>
            <a:r>
              <a:rPr lang="de-DE" dirty="0">
                <a:solidFill>
                  <a:prstClr val="black"/>
                </a:solidFill>
              </a:rPr>
              <a:t>(</a:t>
            </a:r>
            <a:r>
              <a:rPr lang="de-DE" i="1" dirty="0">
                <a:solidFill>
                  <a:prstClr val="black"/>
                </a:solidFill>
              </a:rPr>
              <a:t>nicht</a:t>
            </a:r>
            <a:r>
              <a:rPr lang="de-DE" dirty="0">
                <a:solidFill>
                  <a:prstClr val="black"/>
                </a:solidFill>
              </a:rPr>
              <a:t>; symbolisch )</a:t>
            </a:r>
          </a:p>
          <a:p>
            <a:pPr marL="1084263" indent="-342900">
              <a:spcBef>
                <a:spcPts val="0"/>
              </a:spcBef>
              <a:buFont typeface="Courier New" panose="02070309020205020404" pitchFamily="49" charset="0"/>
              <a:buChar char="o"/>
            </a:pPr>
            <a:r>
              <a:rPr lang="de-DE" dirty="0">
                <a:solidFill>
                  <a:prstClr val="black"/>
                </a:solidFill>
              </a:rPr>
              <a:t>Konjunktion (</a:t>
            </a:r>
            <a:r>
              <a:rPr lang="de-DE" i="1" dirty="0">
                <a:solidFill>
                  <a:prstClr val="black"/>
                </a:solidFill>
              </a:rPr>
              <a:t>und; </a:t>
            </a:r>
            <a:r>
              <a:rPr lang="de-DE" dirty="0">
                <a:solidFill>
                  <a:prstClr val="black"/>
                </a:solidFill>
              </a:rPr>
              <a:t>) und Disjunktion (</a:t>
            </a:r>
            <a:r>
              <a:rPr lang="de-DE" i="1" dirty="0">
                <a:solidFill>
                  <a:prstClr val="black"/>
                </a:solidFill>
              </a:rPr>
              <a:t>oder; </a:t>
            </a:r>
            <a:r>
              <a:rPr lang="de-DE" dirty="0">
                <a:solidFill>
                  <a:prstClr val="black"/>
                </a:solidFill>
              </a:rPr>
              <a:t>) </a:t>
            </a:r>
          </a:p>
        </p:txBody>
      </p:sp>
      <p:sp>
        <p:nvSpPr>
          <p:cNvPr id="4" name="Footer Placeholder 3"/>
          <p:cNvSpPr>
            <a:spLocks noGrp="1"/>
          </p:cNvSpPr>
          <p:nvPr>
            <p:ph type="ftr" sz="quarter" idx="11"/>
          </p:nvPr>
        </p:nvSpPr>
        <p:spPr/>
        <p:txBody>
          <a:bodyPr/>
          <a:lstStyle/>
          <a:p>
            <a:r>
              <a:rPr lang="de-DE" dirty="0"/>
              <a:t>DGY 15 Semantik</a:t>
            </a:r>
          </a:p>
        </p:txBody>
      </p:sp>
      <p:sp>
        <p:nvSpPr>
          <p:cNvPr id="5" name="Slide Number Placeholder 4"/>
          <p:cNvSpPr>
            <a:spLocks noGrp="1"/>
          </p:cNvSpPr>
          <p:nvPr>
            <p:ph type="sldNum" sz="quarter" idx="12"/>
          </p:nvPr>
        </p:nvSpPr>
        <p:spPr/>
        <p:txBody>
          <a:bodyPr/>
          <a:lstStyle/>
          <a:p>
            <a:fld id="{DAED5F90-EF1B-49B5-BE47-AEA5AB1301ED}" type="slidenum">
              <a:rPr lang="de-DE" smtClean="0"/>
              <a:pPr/>
              <a:t>30</a:t>
            </a:fld>
            <a:endParaRPr lang="de-DE" dirty="0"/>
          </a:p>
        </p:txBody>
      </p:sp>
    </p:spTree>
    <p:extLst>
      <p:ext uri="{BB962C8B-B14F-4D97-AF65-F5344CB8AC3E}">
        <p14:creationId xmlns:p14="http://schemas.microsoft.com/office/powerpoint/2010/main" val="39737026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3B887-9463-5FB2-C206-F0AB6E1E94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9B7D01-CEA5-9C2C-AF75-838266AF7D12}"/>
              </a:ext>
            </a:extLst>
          </p:cNvPr>
          <p:cNvSpPr>
            <a:spLocks noGrp="1"/>
          </p:cNvSpPr>
          <p:nvPr>
            <p:ph type="title"/>
          </p:nvPr>
        </p:nvSpPr>
        <p:spPr>
          <a:xfrm>
            <a:off x="457200" y="152400"/>
            <a:ext cx="8229600" cy="609600"/>
          </a:xfrm>
        </p:spPr>
        <p:txBody>
          <a:bodyPr/>
          <a:lstStyle/>
          <a:p>
            <a:r>
              <a:rPr lang="de-DE"/>
              <a:t>Nicht Referenzielle DPs: Quantoren</a:t>
            </a:r>
            <a:endParaRPr lang="de-AT" dirty="0"/>
          </a:p>
        </p:txBody>
      </p:sp>
      <p:sp>
        <p:nvSpPr>
          <p:cNvPr id="3" name="Content Placeholder 2">
            <a:extLst>
              <a:ext uri="{FF2B5EF4-FFF2-40B4-BE49-F238E27FC236}">
                <a16:creationId xmlns:a16="http://schemas.microsoft.com/office/drawing/2014/main" id="{3362AD34-D2A9-19F7-B177-72FC7E3F359A}"/>
              </a:ext>
            </a:extLst>
          </p:cNvPr>
          <p:cNvSpPr>
            <a:spLocks noGrp="1"/>
          </p:cNvSpPr>
          <p:nvPr>
            <p:ph idx="1"/>
          </p:nvPr>
        </p:nvSpPr>
        <p:spPr>
          <a:xfrm>
            <a:off x="533400" y="914400"/>
            <a:ext cx="8458200" cy="5410200"/>
          </a:xfrm>
        </p:spPr>
        <p:txBody>
          <a:bodyPr>
            <a:noAutofit/>
          </a:bodyPr>
          <a:lstStyle/>
          <a:p>
            <a:pPr marL="342900" indent="-342900">
              <a:spcBef>
                <a:spcPts val="2000"/>
              </a:spcBef>
              <a:buFont typeface="Wingdings" panose="05000000000000000000" pitchFamily="2" charset="2"/>
              <a:buChar char="§"/>
              <a:tabLst>
                <a:tab pos="573088" algn="l"/>
                <a:tab pos="914400" algn="l"/>
                <a:tab pos="1201738" algn="l"/>
                <a:tab pos="2689225" algn="l"/>
                <a:tab pos="3146425" algn="l"/>
              </a:tabLst>
            </a:pPr>
            <a:r>
              <a:rPr lang="en-US" dirty="0"/>
              <a:t>Die </a:t>
            </a:r>
            <a:r>
              <a:rPr lang="en-US" dirty="0" err="1"/>
              <a:t>zwei</a:t>
            </a:r>
            <a:r>
              <a:rPr lang="en-US" dirty="0"/>
              <a:t> </a:t>
            </a:r>
            <a:r>
              <a:rPr lang="en-US" dirty="0" err="1"/>
              <a:t>wichtigsten</a:t>
            </a:r>
            <a:r>
              <a:rPr lang="en-US" dirty="0"/>
              <a:t> </a:t>
            </a:r>
            <a:r>
              <a:rPr lang="en-US" dirty="0" err="1"/>
              <a:t>Quantoren</a:t>
            </a:r>
            <a:r>
              <a:rPr lang="en-US" dirty="0"/>
              <a:t> in der Logik </a:t>
            </a:r>
            <a:r>
              <a:rPr lang="en-US" dirty="0" err="1"/>
              <a:t>sind</a:t>
            </a:r>
            <a:r>
              <a:rPr lang="en-US" dirty="0"/>
              <a:t> </a:t>
            </a:r>
          </a:p>
          <a:p>
            <a:pPr marL="1085850" lvl="1" indent="-342900">
              <a:spcBef>
                <a:spcPts val="400"/>
              </a:spcBef>
              <a:buFont typeface="Courier New" panose="02070309020205020404" pitchFamily="49" charset="0"/>
              <a:buChar char="o"/>
              <a:tabLst>
                <a:tab pos="573088" algn="l"/>
                <a:tab pos="914400" algn="l"/>
                <a:tab pos="1201738" algn="l"/>
                <a:tab pos="2689225" algn="l"/>
                <a:tab pos="3146425" algn="l"/>
              </a:tabLst>
            </a:pPr>
            <a:r>
              <a:rPr lang="en-US" sz="2400" dirty="0"/>
              <a:t>der </a:t>
            </a:r>
            <a:r>
              <a:rPr lang="en-US" sz="2400" dirty="0" err="1">
                <a:solidFill>
                  <a:srgbClr val="FF0000"/>
                </a:solidFill>
              </a:rPr>
              <a:t>Existenzquantor</a:t>
            </a:r>
            <a:r>
              <a:rPr lang="en-US" sz="2400" dirty="0"/>
              <a:t> und </a:t>
            </a:r>
          </a:p>
          <a:p>
            <a:pPr marL="1085850" lvl="1" indent="-342900">
              <a:spcBef>
                <a:spcPts val="400"/>
              </a:spcBef>
              <a:buFont typeface="Courier New" panose="02070309020205020404" pitchFamily="49" charset="0"/>
              <a:buChar char="o"/>
              <a:tabLst>
                <a:tab pos="573088" algn="l"/>
                <a:tab pos="914400" algn="l"/>
                <a:tab pos="1201738" algn="l"/>
                <a:tab pos="2689225" algn="l"/>
                <a:tab pos="3146425" algn="l"/>
              </a:tabLst>
            </a:pPr>
            <a:r>
              <a:rPr lang="en-US" sz="2400" dirty="0"/>
              <a:t>der </a:t>
            </a:r>
            <a:r>
              <a:rPr lang="en-US" sz="2400" dirty="0" err="1">
                <a:solidFill>
                  <a:srgbClr val="00B050"/>
                </a:solidFill>
              </a:rPr>
              <a:t>Allquantor</a:t>
            </a:r>
            <a:r>
              <a:rPr lang="en-US" sz="2400" dirty="0"/>
              <a:t>.</a:t>
            </a:r>
          </a:p>
          <a:p>
            <a:pPr marL="342900" indent="-342900">
              <a:spcBef>
                <a:spcPts val="2000"/>
              </a:spcBef>
              <a:buFont typeface="Wingdings" panose="05000000000000000000" pitchFamily="2" charset="2"/>
              <a:buChar char="§"/>
              <a:tabLst>
                <a:tab pos="573088" algn="l"/>
                <a:tab pos="914400" algn="l"/>
                <a:tab pos="1201738" algn="l"/>
                <a:tab pos="2689225" algn="l"/>
                <a:tab pos="3146425" algn="l"/>
              </a:tabLst>
            </a:pPr>
            <a:r>
              <a:rPr lang="en-US" dirty="0"/>
              <a:t>Der </a:t>
            </a:r>
            <a:r>
              <a:rPr lang="en-US" dirty="0" err="1">
                <a:solidFill>
                  <a:srgbClr val="FF0000"/>
                </a:solidFill>
              </a:rPr>
              <a:t>Existenzquantor</a:t>
            </a:r>
            <a:r>
              <a:rPr lang="en-US" dirty="0"/>
              <a:t> (Symbol: </a:t>
            </a:r>
            <a:r>
              <a:rPr lang="en-US" dirty="0">
                <a:solidFill>
                  <a:srgbClr val="FF0000"/>
                </a:solidFill>
              </a:rPr>
              <a:t></a:t>
            </a:r>
            <a:r>
              <a:rPr lang="en-US" dirty="0"/>
              <a:t>) </a:t>
            </a:r>
            <a:r>
              <a:rPr lang="en-US" dirty="0" err="1"/>
              <a:t>drückt</a:t>
            </a:r>
            <a:r>
              <a:rPr lang="en-US" dirty="0"/>
              <a:t> </a:t>
            </a:r>
            <a:r>
              <a:rPr lang="en-US" dirty="0" err="1"/>
              <a:t>aus</a:t>
            </a:r>
            <a:r>
              <a:rPr lang="en-US" dirty="0"/>
              <a:t>, </a:t>
            </a:r>
            <a:r>
              <a:rPr lang="en-US" dirty="0" err="1"/>
              <a:t>dass</a:t>
            </a:r>
            <a:r>
              <a:rPr lang="en-US" dirty="0"/>
              <a:t> </a:t>
            </a:r>
            <a:r>
              <a:rPr lang="en-US" dirty="0" err="1"/>
              <a:t>mindestens</a:t>
            </a:r>
            <a:r>
              <a:rPr lang="en-US" dirty="0"/>
              <a:t> </a:t>
            </a:r>
            <a:r>
              <a:rPr lang="en-US" dirty="0" err="1"/>
              <a:t>ein</a:t>
            </a:r>
            <a:r>
              <a:rPr lang="en-US" dirty="0"/>
              <a:t> Individuum </a:t>
            </a:r>
            <a:r>
              <a:rPr lang="en-US" dirty="0" err="1"/>
              <a:t>eine</a:t>
            </a:r>
            <a:r>
              <a:rPr lang="en-US" dirty="0"/>
              <a:t> </a:t>
            </a:r>
            <a:r>
              <a:rPr lang="en-US" dirty="0" err="1"/>
              <a:t>bestimmte</a:t>
            </a:r>
            <a:r>
              <a:rPr lang="en-US" dirty="0"/>
              <a:t> </a:t>
            </a:r>
            <a:r>
              <a:rPr lang="en-US" dirty="0" err="1"/>
              <a:t>Eigenschaft</a:t>
            </a:r>
            <a:r>
              <a:rPr lang="en-US" dirty="0"/>
              <a:t> </a:t>
            </a:r>
            <a:r>
              <a:rPr lang="en-US" dirty="0" err="1"/>
              <a:t>besitzt</a:t>
            </a:r>
            <a:r>
              <a:rPr lang="en-US" dirty="0"/>
              <a:t>.</a:t>
            </a:r>
          </a:p>
          <a:p>
            <a:pPr lvl="1" indent="0">
              <a:spcBef>
                <a:spcPts val="2000"/>
              </a:spcBef>
              <a:buNone/>
              <a:tabLst>
                <a:tab pos="573088" algn="l"/>
                <a:tab pos="914400" algn="l"/>
                <a:tab pos="1201738" algn="l"/>
                <a:tab pos="2689225" algn="l"/>
                <a:tab pos="3146425" algn="l"/>
              </a:tabLst>
            </a:pPr>
            <a:r>
              <a:rPr lang="en-US" sz="2400" i="1" dirty="0" err="1"/>
              <a:t>Beispiel</a:t>
            </a:r>
            <a:r>
              <a:rPr lang="en-US" sz="2400" i="1" dirty="0"/>
              <a:t>:</a:t>
            </a:r>
            <a:r>
              <a:rPr lang="en-US" sz="2400" dirty="0"/>
              <a:t> </a:t>
            </a:r>
          </a:p>
          <a:p>
            <a:pPr marL="0" lvl="1" indent="0">
              <a:spcBef>
                <a:spcPts val="1200"/>
              </a:spcBef>
              <a:buNone/>
              <a:tabLst>
                <a:tab pos="573088" algn="l"/>
                <a:tab pos="914400" algn="l"/>
                <a:tab pos="1201738" algn="l"/>
                <a:tab pos="2689225" algn="l"/>
                <a:tab pos="3146425" algn="l"/>
              </a:tabLst>
            </a:pPr>
            <a:r>
              <a:rPr lang="en-US" sz="2400" dirty="0">
                <a:sym typeface="WP MathA" panose="05010101010101010101" pitchFamily="2" charset="2"/>
              </a:rPr>
              <a:t>Ein </a:t>
            </a:r>
            <a:r>
              <a:rPr lang="en-US" sz="2400" dirty="0"/>
              <a:t>Hund </a:t>
            </a:r>
            <a:r>
              <a:rPr lang="en-US" sz="2400" dirty="0" err="1"/>
              <a:t>schläft</a:t>
            </a:r>
            <a:r>
              <a:rPr lang="en-US" sz="2400" dirty="0">
                <a:sym typeface="WP MathA" panose="05010101010101010101" pitchFamily="2" charset="2"/>
              </a:rPr>
              <a:t>   Es </a:t>
            </a:r>
            <a:r>
              <a:rPr lang="en-US" sz="2400" dirty="0" err="1">
                <a:sym typeface="WP MathA" panose="05010101010101010101" pitchFamily="2" charset="2"/>
              </a:rPr>
              <a:t>gibt</a:t>
            </a:r>
            <a:r>
              <a:rPr lang="en-US" sz="2400" dirty="0">
                <a:sym typeface="WP MathA" panose="05010101010101010101" pitchFamily="2" charset="2"/>
              </a:rPr>
              <a:t> </a:t>
            </a:r>
            <a:r>
              <a:rPr lang="en-US" sz="2400" dirty="0" err="1">
                <a:sym typeface="WP MathA" panose="05010101010101010101" pitchFamily="2" charset="2"/>
              </a:rPr>
              <a:t>mindestens</a:t>
            </a:r>
            <a:r>
              <a:rPr lang="en-US" sz="2400" dirty="0">
                <a:sym typeface="WP MathA" panose="05010101010101010101" pitchFamily="2" charset="2"/>
              </a:rPr>
              <a:t> </a:t>
            </a:r>
            <a:r>
              <a:rPr lang="en-US" sz="2400" dirty="0" err="1">
                <a:sym typeface="WP MathA" panose="05010101010101010101" pitchFamily="2" charset="2"/>
              </a:rPr>
              <a:t>einen</a:t>
            </a:r>
            <a:r>
              <a:rPr lang="en-US" sz="2400" dirty="0">
                <a:sym typeface="WP MathA" panose="05010101010101010101" pitchFamily="2" charset="2"/>
              </a:rPr>
              <a:t> Hund, der </a:t>
            </a:r>
            <a:r>
              <a:rPr lang="en-US" sz="2400" dirty="0" err="1">
                <a:sym typeface="WP MathA" panose="05010101010101010101" pitchFamily="2" charset="2"/>
              </a:rPr>
              <a:t>schläft</a:t>
            </a:r>
            <a:r>
              <a:rPr lang="en-US" sz="2400" dirty="0">
                <a:sym typeface="WP MathA" panose="05010101010101010101" pitchFamily="2" charset="2"/>
              </a:rPr>
              <a:t>.</a:t>
            </a:r>
          </a:p>
          <a:p>
            <a:pPr marL="342900" lvl="1" indent="-342900">
              <a:spcBef>
                <a:spcPts val="2000"/>
              </a:spcBef>
              <a:buFont typeface="Wingdings" panose="05000000000000000000" pitchFamily="2" charset="2"/>
              <a:buChar char="§"/>
              <a:tabLst>
                <a:tab pos="573088" algn="l"/>
                <a:tab pos="914400" algn="l"/>
                <a:tab pos="1201738" algn="l"/>
                <a:tab pos="2689225" algn="l"/>
                <a:tab pos="3146425" algn="l"/>
              </a:tabLst>
            </a:pPr>
            <a:r>
              <a:rPr lang="en-US" sz="2400" dirty="0">
                <a:sym typeface="WP MathA" panose="05010101010101010101" pitchFamily="2" charset="2"/>
              </a:rPr>
              <a:t>In </a:t>
            </a:r>
            <a:r>
              <a:rPr lang="en-US" sz="2400" dirty="0" err="1">
                <a:sym typeface="WP MathA" panose="05010101010101010101" pitchFamily="2" charset="2"/>
              </a:rPr>
              <a:t>logischer</a:t>
            </a:r>
            <a:r>
              <a:rPr lang="en-US" sz="2400" dirty="0">
                <a:sym typeface="WP MathA" panose="05010101010101010101" pitchFamily="2" charset="2"/>
              </a:rPr>
              <a:t> Notation:</a:t>
            </a:r>
            <a:endParaRPr lang="en-US" dirty="0">
              <a:sym typeface="WP MathA" panose="05010101010101010101" pitchFamily="2" charset="2"/>
            </a:endParaRPr>
          </a:p>
          <a:p>
            <a:pPr marL="0" lvl="1" indent="0">
              <a:spcBef>
                <a:spcPts val="1200"/>
              </a:spcBef>
              <a:buNone/>
              <a:tabLst>
                <a:tab pos="573088" algn="l"/>
                <a:tab pos="914400" algn="l"/>
                <a:tab pos="1201738" algn="l"/>
                <a:tab pos="2689225" algn="l"/>
                <a:tab pos="3146425" algn="l"/>
              </a:tabLst>
            </a:pPr>
            <a:r>
              <a:rPr lang="en-US" sz="2400" dirty="0">
                <a:sym typeface="WP MathA" panose="05010101010101010101" pitchFamily="2" charset="2"/>
              </a:rPr>
              <a:t>Ein </a:t>
            </a:r>
            <a:r>
              <a:rPr lang="en-US" sz="2400" dirty="0"/>
              <a:t>Hund </a:t>
            </a:r>
            <a:r>
              <a:rPr lang="en-US" sz="2400" dirty="0" err="1"/>
              <a:t>schläft</a:t>
            </a:r>
            <a:r>
              <a:rPr lang="en-US" sz="2400" dirty="0">
                <a:sym typeface="WP MathA" panose="05010101010101010101" pitchFamily="2" charset="2"/>
              </a:rPr>
              <a:t>  =	</a:t>
            </a:r>
            <a:r>
              <a:rPr lang="en-US" sz="2400" dirty="0">
                <a:solidFill>
                  <a:srgbClr val="FF0000"/>
                </a:solidFill>
                <a:sym typeface="WP MathA" panose="05010101010101010101" pitchFamily="2" charset="2"/>
              </a:rPr>
              <a:t></a:t>
            </a:r>
            <a:r>
              <a:rPr lang="en-US" sz="2400" dirty="0" err="1">
                <a:solidFill>
                  <a:srgbClr val="FF0000"/>
                </a:solidFill>
                <a:sym typeface="WP MathA" panose="05010101010101010101" pitchFamily="2" charset="2"/>
              </a:rPr>
              <a:t>x</a:t>
            </a:r>
            <a:r>
              <a:rPr lang="en-US" sz="2400" dirty="0" err="1">
                <a:sym typeface="WP MathA" panose="05010101010101010101" pitchFamily="2" charset="2"/>
              </a:rPr>
              <a:t>.Hund</a:t>
            </a:r>
            <a:r>
              <a:rPr lang="en-US" sz="2400" dirty="0">
                <a:sym typeface="WP MathA" panose="05010101010101010101" pitchFamily="2" charset="2"/>
              </a:rPr>
              <a:t>(</a:t>
            </a:r>
            <a:r>
              <a:rPr lang="en-US" sz="2400" dirty="0">
                <a:solidFill>
                  <a:srgbClr val="FF0000"/>
                </a:solidFill>
                <a:sym typeface="WP MathA" panose="05010101010101010101" pitchFamily="2" charset="2"/>
              </a:rPr>
              <a:t>x</a:t>
            </a:r>
            <a:r>
              <a:rPr lang="en-US" sz="2400" dirty="0">
                <a:sym typeface="WP MathA" panose="05010101010101010101" pitchFamily="2" charset="2"/>
              </a:rPr>
              <a:t>)</a:t>
            </a:r>
            <a:r>
              <a:rPr lang="en-US" sz="2400" dirty="0">
                <a:solidFill>
                  <a:srgbClr val="FF0000"/>
                </a:solidFill>
                <a:sym typeface="WP MathA" panose="05010101010101010101" pitchFamily="2" charset="2"/>
              </a:rPr>
              <a:t> </a:t>
            </a:r>
            <a:r>
              <a:rPr lang="en-US" sz="2400" b="1" dirty="0">
                <a:solidFill>
                  <a:schemeClr val="accent1"/>
                </a:solidFill>
                <a:sym typeface="WP MathA" panose="05010101010101010101" pitchFamily="2" charset="2"/>
              </a:rPr>
              <a:t></a:t>
            </a:r>
            <a:r>
              <a:rPr lang="en-US" sz="2400" dirty="0">
                <a:solidFill>
                  <a:srgbClr val="FF0000"/>
                </a:solidFill>
                <a:sym typeface="WP MathA" panose="05010101010101010101" pitchFamily="2" charset="2"/>
              </a:rPr>
              <a:t> </a:t>
            </a:r>
            <a:r>
              <a:rPr lang="en-US" sz="2400" dirty="0" err="1">
                <a:sym typeface="WP MathA" panose="05010101010101010101" pitchFamily="2" charset="2"/>
              </a:rPr>
              <a:t>schläft</a:t>
            </a:r>
            <a:r>
              <a:rPr lang="en-US" sz="2400" dirty="0">
                <a:sym typeface="WP MathA" panose="05010101010101010101" pitchFamily="2" charset="2"/>
              </a:rPr>
              <a:t>(</a:t>
            </a:r>
            <a:r>
              <a:rPr lang="en-US" sz="2400" dirty="0">
                <a:solidFill>
                  <a:srgbClr val="FF0000"/>
                </a:solidFill>
                <a:sym typeface="WP MathA" panose="05010101010101010101" pitchFamily="2" charset="2"/>
              </a:rPr>
              <a:t>x</a:t>
            </a:r>
            <a:r>
              <a:rPr lang="en-US" sz="2400" dirty="0">
                <a:sym typeface="WP MathA" panose="05010101010101010101" pitchFamily="2" charset="2"/>
              </a:rPr>
              <a:t>)</a:t>
            </a:r>
            <a:r>
              <a:rPr lang="en-US" sz="2400" b="1" dirty="0">
                <a:solidFill>
                  <a:srgbClr val="FF0000"/>
                </a:solidFill>
              </a:rPr>
              <a:t> 	</a:t>
            </a:r>
          </a:p>
          <a:p>
            <a:pPr marL="0" lvl="1" indent="0">
              <a:spcBef>
                <a:spcPts val="600"/>
              </a:spcBef>
              <a:buNone/>
              <a:tabLst>
                <a:tab pos="573088" algn="l"/>
                <a:tab pos="914400" algn="l"/>
                <a:tab pos="1201738" algn="l"/>
                <a:tab pos="2689225" algn="l"/>
                <a:tab pos="3146425" algn="l"/>
              </a:tabLst>
            </a:pPr>
            <a:r>
              <a:rPr lang="en-US" sz="2400" b="1" dirty="0">
                <a:solidFill>
                  <a:srgbClr val="FF0000"/>
                </a:solidFill>
              </a:rPr>
              <a:t>				</a:t>
            </a:r>
            <a:r>
              <a:rPr lang="en-US" dirty="0">
                <a:sym typeface="WP MathA" panose="05010101010101010101" pitchFamily="2" charset="2"/>
              </a:rPr>
              <a:t>”</a:t>
            </a:r>
            <a:r>
              <a:rPr lang="en-US" dirty="0">
                <a:solidFill>
                  <a:srgbClr val="FF0000"/>
                </a:solidFill>
                <a:sym typeface="WP MathA" panose="05010101010101010101" pitchFamily="2" charset="2"/>
              </a:rPr>
              <a:t>Es </a:t>
            </a:r>
            <a:r>
              <a:rPr lang="en-US" dirty="0" err="1">
                <a:solidFill>
                  <a:srgbClr val="FF0000"/>
                </a:solidFill>
                <a:sym typeface="WP MathA" panose="05010101010101010101" pitchFamily="2" charset="2"/>
              </a:rPr>
              <a:t>gibt</a:t>
            </a:r>
            <a:r>
              <a:rPr lang="en-US" dirty="0">
                <a:solidFill>
                  <a:srgbClr val="FF0000"/>
                </a:solidFill>
                <a:sym typeface="WP MathA" panose="05010101010101010101" pitchFamily="2" charset="2"/>
              </a:rPr>
              <a:t> </a:t>
            </a:r>
            <a:r>
              <a:rPr lang="en-US" dirty="0" err="1">
                <a:solidFill>
                  <a:srgbClr val="FF0000"/>
                </a:solidFill>
                <a:sym typeface="WP MathA" panose="05010101010101010101" pitchFamily="2" charset="2"/>
              </a:rPr>
              <a:t>mindestens</a:t>
            </a:r>
            <a:r>
              <a:rPr lang="en-US" dirty="0">
                <a:solidFill>
                  <a:srgbClr val="FF0000"/>
                </a:solidFill>
                <a:sym typeface="WP MathA" panose="05010101010101010101" pitchFamily="2" charset="2"/>
              </a:rPr>
              <a:t> </a:t>
            </a:r>
            <a:r>
              <a:rPr lang="en-US" dirty="0" err="1">
                <a:solidFill>
                  <a:srgbClr val="FF0000"/>
                </a:solidFill>
                <a:sym typeface="WP MathA" panose="05010101010101010101" pitchFamily="2" charset="2"/>
              </a:rPr>
              <a:t>ein</a:t>
            </a:r>
            <a:r>
              <a:rPr lang="en-US" dirty="0">
                <a:solidFill>
                  <a:srgbClr val="FF0000"/>
                </a:solidFill>
                <a:sym typeface="WP MathA" panose="05010101010101010101" pitchFamily="2" charset="2"/>
              </a:rPr>
              <a:t> </a:t>
            </a:r>
            <a:r>
              <a:rPr lang="en-US" dirty="0">
                <a:sym typeface="WP MathA" panose="05010101010101010101" pitchFamily="2" charset="2"/>
              </a:rPr>
              <a:t>Individuum </a:t>
            </a:r>
            <a:r>
              <a:rPr lang="en-US" dirty="0">
                <a:solidFill>
                  <a:srgbClr val="FF0000"/>
                </a:solidFill>
                <a:sym typeface="WP MathA" panose="05010101010101010101" pitchFamily="2" charset="2"/>
              </a:rPr>
              <a:t>x</a:t>
            </a:r>
            <a:r>
              <a:rPr lang="en-US" dirty="0">
                <a:sym typeface="WP MathA" panose="05010101010101010101" pitchFamily="2" charset="2"/>
              </a:rPr>
              <a:t>, </a:t>
            </a:r>
            <a:r>
              <a:rPr lang="en-US" dirty="0" err="1">
                <a:sym typeface="WP MathA" panose="05010101010101010101" pitchFamily="2" charset="2"/>
              </a:rPr>
              <a:t>sodaß</a:t>
            </a:r>
            <a:r>
              <a:rPr lang="en-US" dirty="0">
                <a:sym typeface="WP MathA" panose="05010101010101010101" pitchFamily="2" charset="2"/>
              </a:rPr>
              <a:t> </a:t>
            </a:r>
            <a:br>
              <a:rPr lang="en-US" dirty="0">
                <a:sym typeface="WP MathA" panose="05010101010101010101" pitchFamily="2" charset="2"/>
              </a:rPr>
            </a:br>
            <a:r>
              <a:rPr lang="en-US" dirty="0">
                <a:sym typeface="WP MathA" panose="05010101010101010101" pitchFamily="2" charset="2"/>
              </a:rPr>
              <a:t>				</a:t>
            </a:r>
            <a:r>
              <a:rPr lang="en-US" dirty="0">
                <a:solidFill>
                  <a:srgbClr val="FF0000"/>
                </a:solidFill>
                <a:sym typeface="WP MathA" panose="05010101010101010101" pitchFamily="2" charset="2"/>
              </a:rPr>
              <a:t>x </a:t>
            </a:r>
            <a:r>
              <a:rPr lang="en-US" dirty="0" err="1">
                <a:sym typeface="WP MathA" panose="05010101010101010101" pitchFamily="2" charset="2"/>
              </a:rPr>
              <a:t>ein</a:t>
            </a:r>
            <a:r>
              <a:rPr lang="en-US" dirty="0">
                <a:sym typeface="WP MathA" panose="05010101010101010101" pitchFamily="2" charset="2"/>
              </a:rPr>
              <a:t> Hund </a:t>
            </a:r>
            <a:r>
              <a:rPr lang="en-US" dirty="0" err="1">
                <a:sym typeface="WP MathA" panose="05010101010101010101" pitchFamily="2" charset="2"/>
              </a:rPr>
              <a:t>ist</a:t>
            </a:r>
            <a:r>
              <a:rPr lang="en-US" dirty="0">
                <a:sym typeface="WP MathA" panose="05010101010101010101" pitchFamily="2" charset="2"/>
              </a:rPr>
              <a:t> </a:t>
            </a:r>
            <a:r>
              <a:rPr lang="en-US" b="1" dirty="0">
                <a:solidFill>
                  <a:schemeClr val="accent1"/>
                </a:solidFill>
                <a:sym typeface="WP MathA" panose="05010101010101010101" pitchFamily="2" charset="2"/>
              </a:rPr>
              <a:t>und</a:t>
            </a:r>
            <a:r>
              <a:rPr lang="en-US" dirty="0">
                <a:sym typeface="WP MathA" panose="05010101010101010101" pitchFamily="2" charset="2"/>
              </a:rPr>
              <a:t> </a:t>
            </a:r>
            <a:r>
              <a:rPr lang="en-US" dirty="0">
                <a:solidFill>
                  <a:srgbClr val="FF0000"/>
                </a:solidFill>
                <a:sym typeface="WP MathA" panose="05010101010101010101" pitchFamily="2" charset="2"/>
              </a:rPr>
              <a:t>x </a:t>
            </a:r>
            <a:r>
              <a:rPr lang="en-US" dirty="0" err="1">
                <a:sym typeface="WP MathA" panose="05010101010101010101" pitchFamily="2" charset="2"/>
              </a:rPr>
              <a:t>schläft</a:t>
            </a:r>
            <a:r>
              <a:rPr lang="en-US" dirty="0">
                <a:sym typeface="WP MathA" panose="05010101010101010101" pitchFamily="2" charset="2"/>
              </a:rPr>
              <a:t>.” </a:t>
            </a:r>
            <a:endParaRPr lang="en-US" dirty="0"/>
          </a:p>
        </p:txBody>
      </p:sp>
      <p:sp>
        <p:nvSpPr>
          <p:cNvPr id="4" name="Footer Placeholder 3">
            <a:extLst>
              <a:ext uri="{FF2B5EF4-FFF2-40B4-BE49-F238E27FC236}">
                <a16:creationId xmlns:a16="http://schemas.microsoft.com/office/drawing/2014/main" id="{E0FE284B-18BC-F81C-C2CE-11449C41C8DE}"/>
              </a:ext>
            </a:extLst>
          </p:cNvPr>
          <p:cNvSpPr>
            <a:spLocks noGrp="1"/>
          </p:cNvSpPr>
          <p:nvPr>
            <p:ph type="ftr" sz="quarter" idx="11"/>
          </p:nvPr>
        </p:nvSpPr>
        <p:spPr/>
        <p:txBody>
          <a:bodyPr/>
          <a:lstStyle/>
          <a:p>
            <a:r>
              <a:rPr lang="de-DE" dirty="0"/>
              <a:t>DGY 15 Semantik</a:t>
            </a:r>
          </a:p>
        </p:txBody>
      </p:sp>
      <p:sp>
        <p:nvSpPr>
          <p:cNvPr id="5" name="Slide Number Placeholder 4">
            <a:extLst>
              <a:ext uri="{FF2B5EF4-FFF2-40B4-BE49-F238E27FC236}">
                <a16:creationId xmlns:a16="http://schemas.microsoft.com/office/drawing/2014/main" id="{AA1FFA77-2770-97EE-A681-1C79F053D7EC}"/>
              </a:ext>
            </a:extLst>
          </p:cNvPr>
          <p:cNvSpPr>
            <a:spLocks noGrp="1"/>
          </p:cNvSpPr>
          <p:nvPr>
            <p:ph type="sldNum" sz="quarter" idx="12"/>
          </p:nvPr>
        </p:nvSpPr>
        <p:spPr/>
        <p:txBody>
          <a:bodyPr/>
          <a:lstStyle/>
          <a:p>
            <a:fld id="{DAED5F90-EF1B-49B5-BE47-AEA5AB1301ED}" type="slidenum">
              <a:rPr lang="de-DE" smtClean="0"/>
              <a:pPr/>
              <a:t>31</a:t>
            </a:fld>
            <a:endParaRPr lang="de-DE" dirty="0"/>
          </a:p>
        </p:txBody>
      </p:sp>
      <p:sp>
        <p:nvSpPr>
          <p:cNvPr id="8" name="TextBox 7">
            <a:extLst>
              <a:ext uri="{FF2B5EF4-FFF2-40B4-BE49-F238E27FC236}">
                <a16:creationId xmlns:a16="http://schemas.microsoft.com/office/drawing/2014/main" id="{09CC096F-24D6-FEA5-9F40-9389855B4202}"/>
              </a:ext>
            </a:extLst>
          </p:cNvPr>
          <p:cNvSpPr txBox="1"/>
          <p:nvPr/>
        </p:nvSpPr>
        <p:spPr>
          <a:xfrm>
            <a:off x="6705600" y="4724400"/>
            <a:ext cx="2128285" cy="646331"/>
          </a:xfrm>
          <a:prstGeom prst="rect">
            <a:avLst/>
          </a:prstGeom>
          <a:noFill/>
        </p:spPr>
        <p:txBody>
          <a:bodyPr wrap="square">
            <a:spAutoFit/>
          </a:bodyPr>
          <a:lstStyle/>
          <a:p>
            <a:r>
              <a:rPr lang="en-US" dirty="0">
                <a:sym typeface="WP MathA" panose="05010101010101010101" pitchFamily="2" charset="2"/>
              </a:rPr>
              <a:t>(‘</a:t>
            </a:r>
            <a:r>
              <a:rPr lang="en-US" dirty="0">
                <a:solidFill>
                  <a:schemeClr val="accent1"/>
                </a:solidFill>
                <a:sym typeface="WP MathA" panose="05010101010101010101" pitchFamily="2" charset="2"/>
              </a:rPr>
              <a:t></a:t>
            </a:r>
            <a:r>
              <a:rPr lang="en-US" dirty="0">
                <a:sym typeface="WP MathA" panose="05010101010101010101" pitchFamily="2" charset="2"/>
              </a:rPr>
              <a:t>’ </a:t>
            </a:r>
            <a:r>
              <a:rPr lang="en-US" dirty="0" err="1">
                <a:sym typeface="WP MathA" panose="05010101010101010101" pitchFamily="2" charset="2"/>
              </a:rPr>
              <a:t>ist</a:t>
            </a:r>
            <a:r>
              <a:rPr lang="en-US" dirty="0">
                <a:sym typeface="WP MathA" panose="05010101010101010101" pitchFamily="2" charset="2"/>
              </a:rPr>
              <a:t> das </a:t>
            </a:r>
            <a:r>
              <a:rPr lang="en-US" dirty="0" err="1">
                <a:sym typeface="WP MathA" panose="05010101010101010101" pitchFamily="2" charset="2"/>
              </a:rPr>
              <a:t>logische</a:t>
            </a:r>
            <a:r>
              <a:rPr lang="en-US" dirty="0">
                <a:sym typeface="WP MathA" panose="05010101010101010101" pitchFamily="2" charset="2"/>
              </a:rPr>
              <a:t> Symbol für </a:t>
            </a:r>
            <a:r>
              <a:rPr lang="en-US" i="1" dirty="0">
                <a:sym typeface="WP MathA" panose="05010101010101010101" pitchFamily="2" charset="2"/>
              </a:rPr>
              <a:t>und</a:t>
            </a:r>
            <a:r>
              <a:rPr lang="en-US" dirty="0">
                <a:sym typeface="WP MathA" panose="05010101010101010101" pitchFamily="2" charset="2"/>
              </a:rPr>
              <a:t>)</a:t>
            </a:r>
            <a:endParaRPr lang="de-DE" dirty="0"/>
          </a:p>
        </p:txBody>
      </p:sp>
    </p:spTree>
    <p:extLst>
      <p:ext uri="{BB962C8B-B14F-4D97-AF65-F5344CB8AC3E}">
        <p14:creationId xmlns:p14="http://schemas.microsoft.com/office/powerpoint/2010/main" val="26149129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lstStyle/>
          <a:p>
            <a:r>
              <a:rPr lang="de-DE"/>
              <a:t>Nicht Referenzielle DPs: Quantoren</a:t>
            </a:r>
            <a:endParaRPr lang="de-AT" dirty="0"/>
          </a:p>
        </p:txBody>
      </p:sp>
      <p:sp>
        <p:nvSpPr>
          <p:cNvPr id="3" name="Content Placeholder 2"/>
          <p:cNvSpPr>
            <a:spLocks noGrp="1"/>
          </p:cNvSpPr>
          <p:nvPr>
            <p:ph idx="1"/>
          </p:nvPr>
        </p:nvSpPr>
        <p:spPr>
          <a:xfrm>
            <a:off x="609600" y="1066800"/>
            <a:ext cx="8534400" cy="5410200"/>
          </a:xfrm>
        </p:spPr>
        <p:txBody>
          <a:bodyPr>
            <a:noAutofit/>
          </a:bodyPr>
          <a:lstStyle/>
          <a:p>
            <a:pPr marL="342900" indent="-342900">
              <a:spcBef>
                <a:spcPts val="1200"/>
              </a:spcBef>
              <a:buFont typeface="Wingdings" panose="05000000000000000000" pitchFamily="2" charset="2"/>
              <a:buChar char="§"/>
              <a:tabLst>
                <a:tab pos="573088" algn="l"/>
                <a:tab pos="914400" algn="l"/>
                <a:tab pos="1201738" algn="l"/>
                <a:tab pos="2689225" algn="l"/>
                <a:tab pos="3146425" algn="l"/>
              </a:tabLst>
            </a:pPr>
            <a:r>
              <a:rPr lang="en-US" dirty="0"/>
              <a:t>Die </a:t>
            </a:r>
            <a:r>
              <a:rPr lang="en-US" dirty="0" err="1"/>
              <a:t>zwei</a:t>
            </a:r>
            <a:r>
              <a:rPr lang="en-US" dirty="0"/>
              <a:t> </a:t>
            </a:r>
            <a:r>
              <a:rPr lang="en-US" dirty="0" err="1"/>
              <a:t>wichtige</a:t>
            </a:r>
            <a:r>
              <a:rPr lang="en-US" dirty="0"/>
              <a:t> </a:t>
            </a:r>
            <a:r>
              <a:rPr lang="en-US" dirty="0" err="1"/>
              <a:t>Quantoren</a:t>
            </a:r>
            <a:r>
              <a:rPr lang="en-US" dirty="0"/>
              <a:t>: </a:t>
            </a:r>
            <a:r>
              <a:rPr lang="en-US" dirty="0" err="1"/>
              <a:t>Existenzquantor</a:t>
            </a:r>
            <a:r>
              <a:rPr lang="en-US" dirty="0"/>
              <a:t> und </a:t>
            </a:r>
            <a:r>
              <a:rPr lang="en-US" dirty="0" err="1">
                <a:solidFill>
                  <a:srgbClr val="00B050"/>
                </a:solidFill>
              </a:rPr>
              <a:t>Allquantor</a:t>
            </a:r>
            <a:r>
              <a:rPr lang="en-US" dirty="0"/>
              <a:t>.</a:t>
            </a:r>
          </a:p>
          <a:p>
            <a:pPr marL="342900" indent="-342900">
              <a:spcBef>
                <a:spcPts val="1200"/>
              </a:spcBef>
              <a:buFont typeface="Wingdings" panose="05000000000000000000" pitchFamily="2" charset="2"/>
              <a:buChar char="§"/>
              <a:tabLst>
                <a:tab pos="573088" algn="l"/>
                <a:tab pos="914400" algn="l"/>
                <a:tab pos="1201738" algn="l"/>
                <a:tab pos="2689225" algn="l"/>
                <a:tab pos="3146425" algn="l"/>
              </a:tabLst>
            </a:pPr>
            <a:r>
              <a:rPr lang="en-US" dirty="0"/>
              <a:t>Der </a:t>
            </a:r>
            <a:r>
              <a:rPr lang="en-US" dirty="0" err="1">
                <a:solidFill>
                  <a:srgbClr val="00B050"/>
                </a:solidFill>
              </a:rPr>
              <a:t>Allquantor</a:t>
            </a:r>
            <a:r>
              <a:rPr lang="en-US" dirty="0"/>
              <a:t> (</a:t>
            </a:r>
            <a:r>
              <a:rPr lang="en-US" dirty="0">
                <a:solidFill>
                  <a:srgbClr val="00B050"/>
                </a:solidFill>
              </a:rPr>
              <a:t></a:t>
            </a:r>
            <a:r>
              <a:rPr lang="en-US" dirty="0"/>
              <a:t>) </a:t>
            </a:r>
            <a:r>
              <a:rPr lang="en-US" dirty="0" err="1"/>
              <a:t>drückt</a:t>
            </a:r>
            <a:r>
              <a:rPr lang="en-US" dirty="0"/>
              <a:t> </a:t>
            </a:r>
            <a:r>
              <a:rPr lang="en-US" dirty="0" err="1"/>
              <a:t>aus</a:t>
            </a:r>
            <a:r>
              <a:rPr lang="en-US" dirty="0"/>
              <a:t>, das </a:t>
            </a:r>
            <a:r>
              <a:rPr lang="en-US" dirty="0">
                <a:solidFill>
                  <a:srgbClr val="00B050"/>
                </a:solidFill>
              </a:rPr>
              <a:t>alle </a:t>
            </a:r>
            <a:r>
              <a:rPr lang="en-US" dirty="0" err="1"/>
              <a:t>Individuen</a:t>
            </a:r>
            <a:r>
              <a:rPr lang="en-US" dirty="0"/>
              <a:t> </a:t>
            </a:r>
            <a:r>
              <a:rPr lang="en-US" dirty="0" err="1"/>
              <a:t>eine</a:t>
            </a:r>
            <a:r>
              <a:rPr lang="en-US" dirty="0"/>
              <a:t> </a:t>
            </a:r>
            <a:r>
              <a:rPr lang="en-US" dirty="0" err="1"/>
              <a:t>Eigenschaft</a:t>
            </a:r>
            <a:r>
              <a:rPr lang="en-US" dirty="0"/>
              <a:t> </a:t>
            </a:r>
            <a:r>
              <a:rPr lang="en-US" dirty="0" err="1"/>
              <a:t>besitzen</a:t>
            </a:r>
            <a:r>
              <a:rPr lang="en-US" dirty="0"/>
              <a:t>. </a:t>
            </a:r>
          </a:p>
          <a:p>
            <a:pPr lvl="1" indent="0">
              <a:spcBef>
                <a:spcPts val="2000"/>
              </a:spcBef>
              <a:buNone/>
              <a:tabLst>
                <a:tab pos="573088" algn="l"/>
                <a:tab pos="914400" algn="l"/>
                <a:tab pos="1201738" algn="l"/>
                <a:tab pos="2689225" algn="l"/>
                <a:tab pos="3146425" algn="l"/>
              </a:tabLst>
            </a:pPr>
            <a:r>
              <a:rPr lang="en-US" sz="2400" i="1" dirty="0" err="1"/>
              <a:t>Beispiel</a:t>
            </a:r>
            <a:r>
              <a:rPr lang="en-US" sz="2400" i="1" dirty="0"/>
              <a:t>:</a:t>
            </a:r>
            <a:r>
              <a:rPr lang="en-US" sz="2400" dirty="0"/>
              <a:t> </a:t>
            </a:r>
          </a:p>
          <a:p>
            <a:pPr marL="0" lvl="1" indent="0">
              <a:spcBef>
                <a:spcPts val="1200"/>
              </a:spcBef>
              <a:buNone/>
              <a:tabLst>
                <a:tab pos="573088" algn="l"/>
                <a:tab pos="914400" algn="l"/>
                <a:tab pos="1201738" algn="l"/>
                <a:tab pos="2689225" algn="l"/>
                <a:tab pos="3146425" algn="l"/>
              </a:tabLst>
            </a:pPr>
            <a:r>
              <a:rPr lang="en-US" sz="2400" dirty="0">
                <a:sym typeface="WP MathA" panose="05010101010101010101" pitchFamily="2" charset="2"/>
              </a:rPr>
              <a:t></a:t>
            </a:r>
            <a:r>
              <a:rPr lang="en-US" sz="2400" dirty="0"/>
              <a:t>Alle Hunde </a:t>
            </a:r>
            <a:r>
              <a:rPr lang="en-US" sz="2400" dirty="0" err="1"/>
              <a:t>schlafen</a:t>
            </a:r>
            <a:r>
              <a:rPr lang="en-US" sz="2400" dirty="0">
                <a:sym typeface="WP MathA" panose="05010101010101010101" pitchFamily="2" charset="2"/>
              </a:rPr>
              <a:t> 	Für alle Hunde gilt, </a:t>
            </a:r>
            <a:r>
              <a:rPr lang="en-US" sz="2400" dirty="0" err="1">
                <a:sym typeface="WP MathA" panose="05010101010101010101" pitchFamily="2" charset="2"/>
              </a:rPr>
              <a:t>dass</a:t>
            </a:r>
            <a:r>
              <a:rPr lang="en-US" sz="2400" dirty="0">
                <a:sym typeface="WP MathA" panose="05010101010101010101" pitchFamily="2" charset="2"/>
              </a:rPr>
              <a:t> </a:t>
            </a:r>
            <a:r>
              <a:rPr lang="en-US" sz="2400" dirty="0" err="1">
                <a:sym typeface="WP MathA" panose="05010101010101010101" pitchFamily="2" charset="2"/>
              </a:rPr>
              <a:t>sie</a:t>
            </a:r>
            <a:r>
              <a:rPr lang="en-US" sz="2400" dirty="0">
                <a:sym typeface="WP MathA" panose="05010101010101010101" pitchFamily="2" charset="2"/>
              </a:rPr>
              <a:t> </a:t>
            </a:r>
            <a:r>
              <a:rPr lang="en-US" sz="2400" dirty="0" err="1">
                <a:sym typeface="WP MathA" panose="05010101010101010101" pitchFamily="2" charset="2"/>
              </a:rPr>
              <a:t>schlafen</a:t>
            </a:r>
            <a:r>
              <a:rPr lang="en-US" sz="2400" dirty="0">
                <a:sym typeface="WP MathA" panose="05010101010101010101" pitchFamily="2" charset="2"/>
              </a:rPr>
              <a:t>.</a:t>
            </a:r>
          </a:p>
          <a:p>
            <a:pPr marL="342900" lvl="1" indent="-342900">
              <a:spcBef>
                <a:spcPts val="2000"/>
              </a:spcBef>
              <a:buFont typeface="Wingdings" panose="05000000000000000000" pitchFamily="2" charset="2"/>
              <a:buChar char="§"/>
              <a:tabLst>
                <a:tab pos="573088" algn="l"/>
                <a:tab pos="914400" algn="l"/>
                <a:tab pos="1201738" algn="l"/>
                <a:tab pos="2689225" algn="l"/>
                <a:tab pos="3146425" algn="l"/>
              </a:tabLst>
            </a:pPr>
            <a:r>
              <a:rPr lang="en-US" sz="2400" dirty="0">
                <a:sym typeface="WP MathA" panose="05010101010101010101" pitchFamily="2" charset="2"/>
              </a:rPr>
              <a:t>In </a:t>
            </a:r>
            <a:r>
              <a:rPr lang="en-US" sz="2400" dirty="0" err="1">
                <a:sym typeface="WP MathA" panose="05010101010101010101" pitchFamily="2" charset="2"/>
              </a:rPr>
              <a:t>logischer</a:t>
            </a:r>
            <a:r>
              <a:rPr lang="en-US" sz="2400" dirty="0">
                <a:sym typeface="WP MathA" panose="05010101010101010101" pitchFamily="2" charset="2"/>
              </a:rPr>
              <a:t> Notation:</a:t>
            </a:r>
          </a:p>
          <a:p>
            <a:pPr marL="0" lvl="1" indent="0">
              <a:spcBef>
                <a:spcPts val="1200"/>
              </a:spcBef>
              <a:buNone/>
              <a:tabLst>
                <a:tab pos="573088" algn="l"/>
                <a:tab pos="914400" algn="l"/>
                <a:tab pos="1201738" algn="l"/>
                <a:tab pos="2689225" algn="l"/>
                <a:tab pos="3146425" algn="l"/>
              </a:tabLst>
            </a:pPr>
            <a:r>
              <a:rPr lang="en-US" sz="2400" dirty="0">
                <a:sym typeface="WP MathA" panose="05010101010101010101" pitchFamily="2" charset="2"/>
              </a:rPr>
              <a:t>Alle </a:t>
            </a:r>
            <a:r>
              <a:rPr lang="en-US" sz="2400" dirty="0"/>
              <a:t>Hunde </a:t>
            </a:r>
            <a:r>
              <a:rPr lang="en-US" sz="2400" dirty="0" err="1"/>
              <a:t>schlafen</a:t>
            </a:r>
            <a:r>
              <a:rPr lang="en-US" sz="2400" dirty="0">
                <a:sym typeface="WP MathA" panose="05010101010101010101" pitchFamily="2" charset="2"/>
              </a:rPr>
              <a:t>  =	</a:t>
            </a:r>
            <a:r>
              <a:rPr lang="en-US" sz="2400" b="1" dirty="0">
                <a:solidFill>
                  <a:srgbClr val="00B050"/>
                </a:solidFill>
                <a:sym typeface="WP MathA" panose="05010101010101010101" pitchFamily="2" charset="2"/>
              </a:rPr>
              <a:t> </a:t>
            </a:r>
            <a:r>
              <a:rPr lang="en-US" sz="2400" dirty="0">
                <a:solidFill>
                  <a:srgbClr val="00B050"/>
                </a:solidFill>
                <a:sym typeface="WP MathA" panose="05010101010101010101" pitchFamily="2" charset="2"/>
              </a:rPr>
              <a:t>x</a:t>
            </a:r>
            <a:r>
              <a:rPr lang="en-US" sz="2400" dirty="0">
                <a:sym typeface="WP MathA" panose="05010101010101010101" pitchFamily="2" charset="2"/>
              </a:rPr>
              <a:t>. Hund(</a:t>
            </a:r>
            <a:r>
              <a:rPr lang="en-US" sz="2400" dirty="0">
                <a:solidFill>
                  <a:srgbClr val="00B050"/>
                </a:solidFill>
                <a:sym typeface="WP MathA" panose="05010101010101010101" pitchFamily="2" charset="2"/>
              </a:rPr>
              <a:t>x</a:t>
            </a:r>
            <a:r>
              <a:rPr lang="en-US" sz="2400" dirty="0">
                <a:sym typeface="WP MathA" panose="05010101010101010101" pitchFamily="2" charset="2"/>
              </a:rPr>
              <a:t>) </a:t>
            </a:r>
            <a:r>
              <a:rPr lang="en-US" sz="2400" dirty="0">
                <a:solidFill>
                  <a:schemeClr val="accent1"/>
                </a:solidFill>
                <a:sym typeface="WP IconicSymbolsA" panose="05010101010101010101" pitchFamily="2" charset="2"/>
              </a:rPr>
              <a:t></a:t>
            </a:r>
            <a:r>
              <a:rPr lang="en-US" sz="2400" dirty="0">
                <a:sym typeface="WP MathA" panose="05010101010101010101" pitchFamily="2" charset="2"/>
              </a:rPr>
              <a:t> </a:t>
            </a:r>
            <a:r>
              <a:rPr lang="en-US" sz="2400" dirty="0" err="1">
                <a:sym typeface="WP MathA" panose="05010101010101010101" pitchFamily="2" charset="2"/>
              </a:rPr>
              <a:t>schläft</a:t>
            </a:r>
            <a:r>
              <a:rPr lang="en-US" sz="2400" dirty="0">
                <a:sym typeface="WP MathA" panose="05010101010101010101" pitchFamily="2" charset="2"/>
              </a:rPr>
              <a:t>(</a:t>
            </a:r>
            <a:r>
              <a:rPr lang="en-US" sz="2400" dirty="0">
                <a:solidFill>
                  <a:srgbClr val="00B050"/>
                </a:solidFill>
                <a:sym typeface="WP MathA" panose="05010101010101010101" pitchFamily="2" charset="2"/>
              </a:rPr>
              <a:t>x</a:t>
            </a:r>
            <a:r>
              <a:rPr lang="en-US" sz="2400" dirty="0">
                <a:sym typeface="WP MathA" panose="05010101010101010101" pitchFamily="2" charset="2"/>
              </a:rPr>
              <a:t>)</a:t>
            </a:r>
            <a:r>
              <a:rPr lang="en-US" sz="2400" b="1" dirty="0">
                <a:solidFill>
                  <a:srgbClr val="FF0000"/>
                </a:solidFill>
              </a:rPr>
              <a:t> </a:t>
            </a:r>
          </a:p>
          <a:p>
            <a:pPr marL="0" lvl="1" indent="0">
              <a:spcBef>
                <a:spcPts val="1200"/>
              </a:spcBef>
              <a:buNone/>
              <a:tabLst>
                <a:tab pos="573088" algn="l"/>
                <a:tab pos="914400" algn="l"/>
                <a:tab pos="1201738" algn="l"/>
                <a:tab pos="2689225" algn="l"/>
                <a:tab pos="3146425" algn="l"/>
              </a:tabLst>
            </a:pPr>
            <a:r>
              <a:rPr lang="en-US" b="1" dirty="0">
                <a:solidFill>
                  <a:srgbClr val="FF0000"/>
                </a:solidFill>
              </a:rPr>
              <a:t>					</a:t>
            </a:r>
            <a:r>
              <a:rPr lang="en-US" dirty="0">
                <a:sym typeface="WP MathA" panose="05010101010101010101" pitchFamily="2" charset="2"/>
              </a:rPr>
              <a:t>”</a:t>
            </a:r>
            <a:r>
              <a:rPr lang="en-US" dirty="0">
                <a:solidFill>
                  <a:srgbClr val="00B050"/>
                </a:solidFill>
                <a:sym typeface="WP MathA" panose="05010101010101010101" pitchFamily="2" charset="2"/>
              </a:rPr>
              <a:t>Für alle</a:t>
            </a:r>
            <a:r>
              <a:rPr lang="en-US" dirty="0">
                <a:sym typeface="WP MathA" panose="05010101010101010101" pitchFamily="2" charset="2"/>
              </a:rPr>
              <a:t> Individuum </a:t>
            </a:r>
            <a:r>
              <a:rPr lang="en-US" dirty="0">
                <a:solidFill>
                  <a:srgbClr val="00B050"/>
                </a:solidFill>
                <a:sym typeface="WP MathA" panose="05010101010101010101" pitchFamily="2" charset="2"/>
              </a:rPr>
              <a:t>x</a:t>
            </a:r>
            <a:r>
              <a:rPr lang="en-US" dirty="0">
                <a:sym typeface="WP MathA" panose="05010101010101010101" pitchFamily="2" charset="2"/>
              </a:rPr>
              <a:t> gilt: </a:t>
            </a:r>
            <a:r>
              <a:rPr lang="en-US" dirty="0" err="1">
                <a:solidFill>
                  <a:schemeClr val="accent1"/>
                </a:solidFill>
                <a:sym typeface="WP MathA" panose="05010101010101010101" pitchFamily="2" charset="2"/>
              </a:rPr>
              <a:t>wenn</a:t>
            </a:r>
            <a:r>
              <a:rPr lang="en-US" dirty="0">
                <a:sym typeface="WP MathA" panose="05010101010101010101" pitchFamily="2" charset="2"/>
              </a:rPr>
              <a:t> </a:t>
            </a:r>
            <a:r>
              <a:rPr lang="en-US" dirty="0">
                <a:solidFill>
                  <a:srgbClr val="00B050"/>
                </a:solidFill>
                <a:sym typeface="WP MathA" panose="05010101010101010101" pitchFamily="2" charset="2"/>
              </a:rPr>
              <a:t>x</a:t>
            </a:r>
            <a:r>
              <a:rPr lang="en-US" dirty="0">
                <a:solidFill>
                  <a:srgbClr val="FF0000"/>
                </a:solidFill>
                <a:sym typeface="WP MathA" panose="05010101010101010101" pitchFamily="2" charset="2"/>
              </a:rPr>
              <a:t> 							</a:t>
            </a:r>
            <a:r>
              <a:rPr lang="en-US" dirty="0" err="1">
                <a:sym typeface="WP MathA" panose="05010101010101010101" pitchFamily="2" charset="2"/>
              </a:rPr>
              <a:t>ein</a:t>
            </a:r>
            <a:r>
              <a:rPr lang="en-US" dirty="0">
                <a:sym typeface="WP MathA" panose="05010101010101010101" pitchFamily="2" charset="2"/>
              </a:rPr>
              <a:t> Hund </a:t>
            </a:r>
            <a:r>
              <a:rPr lang="en-US" dirty="0" err="1">
                <a:sym typeface="WP MathA" panose="05010101010101010101" pitchFamily="2" charset="2"/>
              </a:rPr>
              <a:t>ist</a:t>
            </a:r>
            <a:r>
              <a:rPr lang="en-US" dirty="0">
                <a:sym typeface="WP MathA" panose="05010101010101010101" pitchFamily="2" charset="2"/>
              </a:rPr>
              <a:t>, </a:t>
            </a:r>
            <a:r>
              <a:rPr lang="en-US" dirty="0" err="1">
                <a:solidFill>
                  <a:schemeClr val="accent1"/>
                </a:solidFill>
                <a:sym typeface="WP MathA" panose="05010101010101010101" pitchFamily="2" charset="2"/>
              </a:rPr>
              <a:t>dann</a:t>
            </a:r>
            <a:r>
              <a:rPr lang="en-US" dirty="0">
                <a:sym typeface="WP MathA" panose="05010101010101010101" pitchFamily="2" charset="2"/>
              </a:rPr>
              <a:t> </a:t>
            </a:r>
            <a:r>
              <a:rPr lang="en-US" dirty="0" err="1">
                <a:sym typeface="WP MathA" panose="05010101010101010101" pitchFamily="2" charset="2"/>
              </a:rPr>
              <a:t>schläft</a:t>
            </a:r>
            <a:r>
              <a:rPr lang="en-US" dirty="0">
                <a:sym typeface="WP MathA" panose="05010101010101010101" pitchFamily="2" charset="2"/>
              </a:rPr>
              <a:t> </a:t>
            </a:r>
            <a:r>
              <a:rPr lang="en-US" dirty="0">
                <a:solidFill>
                  <a:srgbClr val="00B050"/>
                </a:solidFill>
                <a:sym typeface="WP MathA" panose="05010101010101010101" pitchFamily="2" charset="2"/>
              </a:rPr>
              <a:t>x</a:t>
            </a:r>
            <a:r>
              <a:rPr lang="en-US" dirty="0">
                <a:sym typeface="WP MathA" panose="05010101010101010101" pitchFamily="2" charset="2"/>
              </a:rPr>
              <a:t>.” </a:t>
            </a:r>
          </a:p>
          <a:p>
            <a:pPr marL="0" lvl="1" indent="0">
              <a:spcBef>
                <a:spcPts val="0"/>
              </a:spcBef>
              <a:buNone/>
              <a:tabLst>
                <a:tab pos="573088" algn="l"/>
                <a:tab pos="914400" algn="l"/>
                <a:tab pos="1201738" algn="l"/>
                <a:tab pos="2689225" algn="l"/>
                <a:tab pos="3146425" algn="l"/>
              </a:tabLst>
            </a:pPr>
            <a:endParaRPr lang="en-US" i="1" dirty="0">
              <a:sym typeface="WP MathA" panose="05010101010101010101" pitchFamily="2" charset="2"/>
            </a:endParaRPr>
          </a:p>
          <a:p>
            <a:pPr marL="0" lvl="1" indent="0">
              <a:spcBef>
                <a:spcPts val="0"/>
              </a:spcBef>
              <a:buNone/>
              <a:tabLst>
                <a:tab pos="573088" algn="l"/>
                <a:tab pos="914400" algn="l"/>
                <a:tab pos="1201738" algn="l"/>
                <a:tab pos="2689225" algn="l"/>
                <a:tab pos="3146425" algn="l"/>
              </a:tabLst>
            </a:pPr>
            <a:r>
              <a:rPr lang="en-US" i="1" dirty="0">
                <a:sym typeface="WP MathA" panose="05010101010101010101" pitchFamily="2" charset="2"/>
              </a:rPr>
              <a:t>NB</a:t>
            </a:r>
            <a:r>
              <a:rPr lang="en-US" dirty="0">
                <a:sym typeface="WP MathA" panose="05010101010101010101" pitchFamily="2" charset="2"/>
              </a:rPr>
              <a:t>: Keine Angst, </a:t>
            </a:r>
            <a:r>
              <a:rPr lang="en-US" dirty="0" err="1">
                <a:sym typeface="WP MathA" panose="05010101010101010101" pitchFamily="2" charset="2"/>
              </a:rPr>
              <a:t>wir</a:t>
            </a:r>
            <a:r>
              <a:rPr lang="en-US" dirty="0">
                <a:sym typeface="WP MathA" panose="05010101010101010101" pitchFamily="2" charset="2"/>
              </a:rPr>
              <a:t> </a:t>
            </a:r>
            <a:r>
              <a:rPr lang="en-US" dirty="0" err="1">
                <a:sym typeface="WP MathA" panose="05010101010101010101" pitchFamily="2" charset="2"/>
              </a:rPr>
              <a:t>werden</a:t>
            </a:r>
            <a:r>
              <a:rPr lang="en-US" dirty="0">
                <a:sym typeface="WP MathA" panose="05010101010101010101" pitchFamily="2" charset="2"/>
              </a:rPr>
              <a:t> </a:t>
            </a:r>
            <a:r>
              <a:rPr lang="en-US" dirty="0" err="1">
                <a:sym typeface="WP MathA" panose="05010101010101010101" pitchFamily="2" charset="2"/>
              </a:rPr>
              <a:t>hier</a:t>
            </a:r>
            <a:r>
              <a:rPr lang="en-US" dirty="0">
                <a:sym typeface="WP MathA" panose="05010101010101010101" pitchFamily="2" charset="2"/>
              </a:rPr>
              <a:t> </a:t>
            </a:r>
            <a:r>
              <a:rPr lang="en-US" u="sng" dirty="0">
                <a:sym typeface="WP MathA" panose="05010101010101010101" pitchFamily="2" charset="2"/>
              </a:rPr>
              <a:t>nicht</a:t>
            </a:r>
            <a:r>
              <a:rPr lang="en-US" dirty="0">
                <a:sym typeface="WP MathA" panose="05010101010101010101" pitchFamily="2" charset="2"/>
              </a:rPr>
              <a:t> die </a:t>
            </a:r>
            <a:r>
              <a:rPr lang="en-US" dirty="0" err="1">
                <a:sym typeface="WP MathA" panose="05010101010101010101" pitchFamily="2" charset="2"/>
              </a:rPr>
              <a:t>logische</a:t>
            </a:r>
            <a:r>
              <a:rPr lang="en-US" dirty="0">
                <a:sym typeface="WP MathA" panose="05010101010101010101" pitchFamily="2" charset="2"/>
              </a:rPr>
              <a:t> Notation </a:t>
            </a:r>
            <a:r>
              <a:rPr lang="en-US" dirty="0" err="1">
                <a:sym typeface="WP MathA" panose="05010101010101010101" pitchFamily="2" charset="2"/>
              </a:rPr>
              <a:t>verwenden</a:t>
            </a:r>
            <a:r>
              <a:rPr lang="en-US" dirty="0">
                <a:sym typeface="WP MathA" panose="05010101010101010101" pitchFamily="2" charset="2"/>
              </a:rPr>
              <a:t>!</a:t>
            </a:r>
            <a:endParaRPr lang="en-US" dirty="0"/>
          </a:p>
        </p:txBody>
      </p:sp>
      <p:sp>
        <p:nvSpPr>
          <p:cNvPr id="4" name="Footer Placeholder 3"/>
          <p:cNvSpPr>
            <a:spLocks noGrp="1"/>
          </p:cNvSpPr>
          <p:nvPr>
            <p:ph type="ftr" sz="quarter" idx="11"/>
          </p:nvPr>
        </p:nvSpPr>
        <p:spPr/>
        <p:txBody>
          <a:bodyPr/>
          <a:lstStyle/>
          <a:p>
            <a:r>
              <a:rPr lang="de-DE" dirty="0"/>
              <a:t>DGY 15 Semantik</a:t>
            </a:r>
          </a:p>
        </p:txBody>
      </p:sp>
      <p:sp>
        <p:nvSpPr>
          <p:cNvPr id="5" name="Slide Number Placeholder 4"/>
          <p:cNvSpPr>
            <a:spLocks noGrp="1"/>
          </p:cNvSpPr>
          <p:nvPr>
            <p:ph type="sldNum" sz="quarter" idx="12"/>
          </p:nvPr>
        </p:nvSpPr>
        <p:spPr/>
        <p:txBody>
          <a:bodyPr/>
          <a:lstStyle/>
          <a:p>
            <a:fld id="{DAED5F90-EF1B-49B5-BE47-AEA5AB1301ED}" type="slidenum">
              <a:rPr lang="de-DE" smtClean="0"/>
              <a:pPr/>
              <a:t>32</a:t>
            </a:fld>
            <a:endParaRPr lang="de-DE" dirty="0"/>
          </a:p>
        </p:txBody>
      </p:sp>
    </p:spTree>
    <p:extLst>
      <p:ext uri="{BB962C8B-B14F-4D97-AF65-F5344CB8AC3E}">
        <p14:creationId xmlns:p14="http://schemas.microsoft.com/office/powerpoint/2010/main" val="9565532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lstStyle/>
          <a:p>
            <a:r>
              <a:rPr lang="de-DE"/>
              <a:t>Quantoren</a:t>
            </a:r>
            <a:endParaRPr lang="de-AT" dirty="0"/>
          </a:p>
        </p:txBody>
      </p:sp>
      <p:sp>
        <p:nvSpPr>
          <p:cNvPr id="3" name="Content Placeholder 2"/>
          <p:cNvSpPr>
            <a:spLocks noGrp="1"/>
          </p:cNvSpPr>
          <p:nvPr>
            <p:ph idx="1"/>
          </p:nvPr>
        </p:nvSpPr>
        <p:spPr>
          <a:xfrm>
            <a:off x="533400" y="838200"/>
            <a:ext cx="8229600" cy="5410200"/>
          </a:xfrm>
        </p:spPr>
        <p:txBody>
          <a:bodyPr>
            <a:noAutofit/>
          </a:bodyPr>
          <a:lstStyle/>
          <a:p>
            <a:pPr marL="342900" indent="-342900">
              <a:spcBef>
                <a:spcPts val="1200"/>
              </a:spcBef>
              <a:buFont typeface="Wingdings" panose="05000000000000000000" pitchFamily="2" charset="2"/>
              <a:buChar char="§"/>
              <a:tabLst>
                <a:tab pos="573088" algn="l"/>
                <a:tab pos="914400" algn="l"/>
                <a:tab pos="1201738" algn="l"/>
                <a:tab pos="2689225" algn="l"/>
                <a:tab pos="3146425" algn="l"/>
              </a:tabLst>
            </a:pPr>
            <a:r>
              <a:rPr lang="en-US" dirty="0" err="1"/>
              <a:t>Quantoren</a:t>
            </a:r>
            <a:r>
              <a:rPr lang="en-US" dirty="0"/>
              <a:t> </a:t>
            </a:r>
            <a:r>
              <a:rPr lang="en-US" dirty="0" err="1"/>
              <a:t>besitzen</a:t>
            </a:r>
            <a:r>
              <a:rPr lang="en-US" dirty="0"/>
              <a:t> – so </a:t>
            </a:r>
            <a:r>
              <a:rPr lang="en-US" dirty="0" err="1"/>
              <a:t>wie</a:t>
            </a:r>
            <a:r>
              <a:rPr lang="en-US" dirty="0"/>
              <a:t> alle </a:t>
            </a:r>
            <a:r>
              <a:rPr lang="en-US" dirty="0" err="1"/>
              <a:t>sprachliche</a:t>
            </a:r>
            <a:r>
              <a:rPr lang="en-US" dirty="0"/>
              <a:t> </a:t>
            </a:r>
            <a:r>
              <a:rPr lang="en-US" dirty="0" err="1"/>
              <a:t>Zeichen</a:t>
            </a:r>
            <a:r>
              <a:rPr lang="en-US" dirty="0"/>
              <a:t> – </a:t>
            </a:r>
            <a:r>
              <a:rPr lang="en-US" dirty="0" err="1"/>
              <a:t>eine</a:t>
            </a:r>
            <a:r>
              <a:rPr lang="en-US" dirty="0"/>
              <a:t> </a:t>
            </a:r>
            <a:r>
              <a:rPr lang="en-US" b="1" dirty="0"/>
              <a:t>Syntax</a:t>
            </a:r>
            <a:r>
              <a:rPr lang="en-US" dirty="0"/>
              <a:t> (Form) und </a:t>
            </a:r>
            <a:r>
              <a:rPr lang="en-US" dirty="0" err="1"/>
              <a:t>eine</a:t>
            </a:r>
            <a:r>
              <a:rPr lang="en-US" dirty="0"/>
              <a:t> </a:t>
            </a:r>
            <a:r>
              <a:rPr lang="en-US" b="1" dirty="0" err="1"/>
              <a:t>Semantik</a:t>
            </a:r>
            <a:r>
              <a:rPr lang="en-US" dirty="0"/>
              <a:t> (</a:t>
            </a:r>
            <a:r>
              <a:rPr lang="en-US" dirty="0" err="1"/>
              <a:t>Bedeutung</a:t>
            </a:r>
            <a:r>
              <a:rPr lang="en-US" dirty="0"/>
              <a:t>).</a:t>
            </a:r>
          </a:p>
          <a:p>
            <a:pPr marL="342900" indent="-342900">
              <a:spcBef>
                <a:spcPts val="1200"/>
              </a:spcBef>
              <a:buFont typeface="Wingdings" panose="05000000000000000000" pitchFamily="2" charset="2"/>
              <a:buChar char="§"/>
              <a:tabLst>
                <a:tab pos="573088" algn="l"/>
                <a:tab pos="914400" algn="l"/>
                <a:tab pos="1201738" algn="l"/>
                <a:tab pos="2689225" algn="l"/>
                <a:tab pos="3146425" algn="l"/>
              </a:tabLst>
            </a:pPr>
            <a:r>
              <a:rPr lang="en-US" sz="2400" b="1" dirty="0" err="1"/>
              <a:t>Syntaktisch</a:t>
            </a:r>
            <a:r>
              <a:rPr lang="en-US" sz="2400" dirty="0"/>
              <a:t> </a:t>
            </a:r>
            <a:r>
              <a:rPr lang="en-US" sz="2400" dirty="0" err="1"/>
              <a:t>sind</a:t>
            </a:r>
            <a:r>
              <a:rPr lang="en-US" sz="2400" dirty="0"/>
              <a:t> </a:t>
            </a:r>
            <a:r>
              <a:rPr lang="en-US" sz="2400" dirty="0" err="1"/>
              <a:t>Quantoren</a:t>
            </a:r>
            <a:r>
              <a:rPr lang="en-US" sz="2400" dirty="0"/>
              <a:t> </a:t>
            </a:r>
            <a:r>
              <a:rPr lang="en-US" sz="2400" dirty="0" err="1"/>
              <a:t>eine</a:t>
            </a:r>
            <a:r>
              <a:rPr lang="en-US" sz="2400" dirty="0"/>
              <a:t> </a:t>
            </a:r>
            <a:r>
              <a:rPr lang="de-AT" dirty="0"/>
              <a:t>Verbindung von einem </a:t>
            </a:r>
            <a:r>
              <a:rPr lang="de-AT" dirty="0">
                <a:solidFill>
                  <a:srgbClr val="FF0000"/>
                </a:solidFill>
              </a:rPr>
              <a:t>quantifizierenden Determinator</a:t>
            </a:r>
            <a:r>
              <a:rPr lang="de-AT" dirty="0"/>
              <a:t> und einem </a:t>
            </a:r>
            <a:r>
              <a:rPr lang="de-AT" dirty="0">
                <a:solidFill>
                  <a:srgbClr val="339966"/>
                </a:solidFill>
              </a:rPr>
              <a:t>Hauptnomen</a:t>
            </a:r>
            <a:r>
              <a:rPr lang="de-AT" dirty="0"/>
              <a:t>.</a:t>
            </a:r>
          </a:p>
          <a:p>
            <a:pPr marL="342900" indent="-342900">
              <a:spcBef>
                <a:spcPts val="1200"/>
              </a:spcBef>
              <a:buFont typeface="Wingdings" panose="05000000000000000000" pitchFamily="2" charset="2"/>
              <a:buChar char="§"/>
              <a:tabLst>
                <a:tab pos="573088" algn="l"/>
                <a:tab pos="914400" algn="l"/>
                <a:tab pos="1201738" algn="l"/>
                <a:tab pos="2689225" algn="l"/>
                <a:tab pos="3146425" algn="l"/>
              </a:tabLst>
            </a:pPr>
            <a:endParaRPr lang="en-US" dirty="0"/>
          </a:p>
          <a:p>
            <a:pPr marL="342900" indent="-342900">
              <a:spcBef>
                <a:spcPts val="1200"/>
              </a:spcBef>
              <a:buFont typeface="Wingdings" panose="05000000000000000000" pitchFamily="2" charset="2"/>
              <a:buChar char="§"/>
              <a:tabLst>
                <a:tab pos="573088" algn="l"/>
                <a:tab pos="914400" algn="l"/>
                <a:tab pos="1201738" algn="l"/>
                <a:tab pos="2689225" algn="l"/>
                <a:tab pos="3146425" algn="l"/>
              </a:tabLst>
            </a:pPr>
            <a:endParaRPr lang="en-US" dirty="0"/>
          </a:p>
          <a:p>
            <a:pPr marL="342900" indent="-342900">
              <a:spcBef>
                <a:spcPts val="1200"/>
              </a:spcBef>
              <a:buFont typeface="Wingdings" panose="05000000000000000000" pitchFamily="2" charset="2"/>
              <a:buChar char="§"/>
              <a:tabLst>
                <a:tab pos="573088" algn="l"/>
                <a:tab pos="914400" algn="l"/>
                <a:tab pos="1201738" algn="l"/>
                <a:tab pos="2689225" algn="l"/>
                <a:tab pos="3146425" algn="l"/>
              </a:tabLst>
            </a:pPr>
            <a:endParaRPr lang="en-US" dirty="0"/>
          </a:p>
          <a:p>
            <a:pPr marL="342900" indent="-342900">
              <a:spcBef>
                <a:spcPts val="0"/>
              </a:spcBef>
              <a:buFont typeface="Wingdings" panose="05000000000000000000" pitchFamily="2" charset="2"/>
              <a:buChar char="§"/>
              <a:tabLst>
                <a:tab pos="573088" algn="l"/>
                <a:tab pos="914400" algn="l"/>
                <a:tab pos="1201738" algn="l"/>
                <a:tab pos="2689225" algn="l"/>
                <a:tab pos="3146425" algn="l"/>
              </a:tabLst>
            </a:pPr>
            <a:endParaRPr lang="de-AT" dirty="0"/>
          </a:p>
          <a:p>
            <a:pPr marL="342900" indent="-342900">
              <a:spcBef>
                <a:spcPts val="2000"/>
              </a:spcBef>
              <a:buFont typeface="Wingdings" panose="05000000000000000000" pitchFamily="2" charset="2"/>
              <a:buChar char="§"/>
              <a:tabLst>
                <a:tab pos="573088" algn="l"/>
                <a:tab pos="914400" algn="l"/>
                <a:tab pos="1201738" algn="l"/>
                <a:tab pos="2689225" algn="l"/>
                <a:tab pos="3146425" algn="l"/>
              </a:tabLst>
            </a:pPr>
            <a:r>
              <a:rPr lang="de-AT" dirty="0"/>
              <a:t>Nominale Quantoren werden auch </a:t>
            </a:r>
            <a:r>
              <a:rPr lang="de-AT" b="1" dirty="0"/>
              <a:t>QPn</a:t>
            </a:r>
            <a:r>
              <a:rPr lang="de-AT" dirty="0"/>
              <a:t> (Quantorenphrasen) genannt.</a:t>
            </a:r>
          </a:p>
          <a:p>
            <a:pPr marL="342900" indent="-342900">
              <a:spcBef>
                <a:spcPts val="600"/>
              </a:spcBef>
              <a:buFont typeface="Wingdings" panose="05000000000000000000" pitchFamily="2" charset="2"/>
              <a:buChar char="§"/>
              <a:tabLst>
                <a:tab pos="573088" algn="l"/>
                <a:tab pos="914400" algn="l"/>
                <a:tab pos="1201738" algn="l"/>
                <a:tab pos="2689225" algn="l"/>
                <a:tab pos="3146425" algn="l"/>
              </a:tabLst>
            </a:pPr>
            <a:r>
              <a:rPr lang="de-AT" dirty="0"/>
              <a:t>Das </a:t>
            </a:r>
            <a:r>
              <a:rPr lang="de-AT" dirty="0">
                <a:solidFill>
                  <a:srgbClr val="339966"/>
                </a:solidFill>
              </a:rPr>
              <a:t>Hauptnomen</a:t>
            </a:r>
            <a:r>
              <a:rPr lang="de-AT" dirty="0"/>
              <a:t> hat eine semantische Funktion. </a:t>
            </a:r>
          </a:p>
          <a:p>
            <a:pPr marL="342900" indent="-342900">
              <a:spcBef>
                <a:spcPts val="600"/>
              </a:spcBef>
              <a:buFont typeface="Wingdings" panose="05000000000000000000" pitchFamily="2" charset="2"/>
              <a:buChar char="§"/>
              <a:tabLst>
                <a:tab pos="573088" algn="l"/>
                <a:tab pos="914400" algn="l"/>
                <a:tab pos="1201738" algn="l"/>
                <a:tab pos="2689225" algn="l"/>
                <a:tab pos="3146425" algn="l"/>
              </a:tabLst>
            </a:pPr>
            <a:r>
              <a:rPr lang="de-AT" dirty="0"/>
              <a:t>Das </a:t>
            </a:r>
            <a:r>
              <a:rPr lang="de-AT" dirty="0">
                <a:solidFill>
                  <a:srgbClr val="339966"/>
                </a:solidFill>
              </a:rPr>
              <a:t>Hauptnomen</a:t>
            </a:r>
            <a:r>
              <a:rPr lang="de-AT" dirty="0"/>
              <a:t> ist der der </a:t>
            </a:r>
            <a:r>
              <a:rPr lang="de-AT" dirty="0">
                <a:solidFill>
                  <a:srgbClr val="0070C0"/>
                </a:solidFill>
              </a:rPr>
              <a:t>Restriktor</a:t>
            </a:r>
            <a:r>
              <a:rPr lang="de-AT" dirty="0"/>
              <a:t> des Quantors.</a:t>
            </a:r>
          </a:p>
          <a:p>
            <a:pPr marL="342900" indent="-342900">
              <a:spcBef>
                <a:spcPts val="1200"/>
              </a:spcBef>
              <a:buFont typeface="Wingdings" panose="05000000000000000000" pitchFamily="2" charset="2"/>
              <a:buChar char="§"/>
              <a:tabLst>
                <a:tab pos="573088" algn="l"/>
                <a:tab pos="914400" algn="l"/>
                <a:tab pos="1201738" algn="l"/>
                <a:tab pos="2689225" algn="l"/>
                <a:tab pos="3146425" algn="l"/>
              </a:tabLst>
            </a:pPr>
            <a:endParaRPr lang="de-AT" dirty="0"/>
          </a:p>
        </p:txBody>
      </p:sp>
      <p:sp>
        <p:nvSpPr>
          <p:cNvPr id="4" name="Footer Placeholder 3"/>
          <p:cNvSpPr>
            <a:spLocks noGrp="1"/>
          </p:cNvSpPr>
          <p:nvPr>
            <p:ph type="ftr" sz="quarter" idx="11"/>
          </p:nvPr>
        </p:nvSpPr>
        <p:spPr/>
        <p:txBody>
          <a:bodyPr/>
          <a:lstStyle/>
          <a:p>
            <a:r>
              <a:rPr lang="de-DE" dirty="0"/>
              <a:t>DGY 15 Semantik</a:t>
            </a:r>
          </a:p>
        </p:txBody>
      </p:sp>
      <p:sp>
        <p:nvSpPr>
          <p:cNvPr id="5" name="Slide Number Placeholder 4"/>
          <p:cNvSpPr>
            <a:spLocks noGrp="1"/>
          </p:cNvSpPr>
          <p:nvPr>
            <p:ph type="sldNum" sz="quarter" idx="12"/>
          </p:nvPr>
        </p:nvSpPr>
        <p:spPr/>
        <p:txBody>
          <a:bodyPr/>
          <a:lstStyle/>
          <a:p>
            <a:fld id="{DAED5F90-EF1B-49B5-BE47-AEA5AB1301ED}" type="slidenum">
              <a:rPr lang="de-DE" smtClean="0"/>
              <a:pPr/>
              <a:t>33</a:t>
            </a:fld>
            <a:endParaRPr lang="de-DE" dirty="0"/>
          </a:p>
        </p:txBody>
      </p:sp>
      <p:sp>
        <p:nvSpPr>
          <p:cNvPr id="18" name="TextBox 17"/>
          <p:cNvSpPr txBox="1"/>
          <p:nvPr/>
        </p:nvSpPr>
        <p:spPr>
          <a:xfrm>
            <a:off x="2200275" y="2863096"/>
            <a:ext cx="3276600" cy="1785104"/>
          </a:xfrm>
          <a:prstGeom prst="rect">
            <a:avLst/>
          </a:prstGeom>
          <a:noFill/>
        </p:spPr>
        <p:txBody>
          <a:bodyPr wrap="square" rtlCol="0">
            <a:spAutoFit/>
          </a:bodyPr>
          <a:lstStyle/>
          <a:p>
            <a:r>
              <a:rPr lang="en-US" sz="2200"/>
              <a:t>                        </a:t>
            </a:r>
            <a:r>
              <a:rPr lang="en-US" sz="2200" dirty="0"/>
              <a:t>DP </a:t>
            </a:r>
            <a:r>
              <a:rPr lang="en-US" sz="2200"/>
              <a:t>(= QP)</a:t>
            </a:r>
            <a:endParaRPr lang="en-US" sz="2200" dirty="0"/>
          </a:p>
          <a:p>
            <a:r>
              <a:rPr lang="en-US" sz="2200">
                <a:latin typeface="ArborWin" panose="00000400000000000000" pitchFamily="2" charset="0"/>
              </a:rPr>
              <a:t>               3</a:t>
            </a:r>
            <a:endParaRPr lang="en-US" sz="2200" dirty="0">
              <a:latin typeface="ArborWin" panose="00000400000000000000" pitchFamily="2" charset="0"/>
            </a:endParaRPr>
          </a:p>
          <a:p>
            <a:r>
              <a:rPr lang="en-US" sz="2200" dirty="0"/>
              <a:t>               </a:t>
            </a:r>
            <a:r>
              <a:rPr lang="en-US" sz="2200" dirty="0">
                <a:solidFill>
                  <a:srgbClr val="FF0000"/>
                </a:solidFill>
              </a:rPr>
              <a:t>D</a:t>
            </a:r>
            <a:r>
              <a:rPr lang="en-US" sz="2200">
                <a:solidFill>
                  <a:srgbClr val="FF0000"/>
                </a:solidFill>
              </a:rPr>
              <a:t>°</a:t>
            </a:r>
            <a:r>
              <a:rPr lang="en-US" sz="2200"/>
              <a:t>                </a:t>
            </a:r>
            <a:r>
              <a:rPr lang="en-US" sz="2200" dirty="0">
                <a:solidFill>
                  <a:srgbClr val="339966"/>
                </a:solidFill>
              </a:rPr>
              <a:t>NP</a:t>
            </a:r>
          </a:p>
          <a:p>
            <a:r>
              <a:rPr lang="en-US" sz="2200" dirty="0">
                <a:latin typeface="ArborWin" panose="00000400000000000000" pitchFamily="2" charset="0"/>
              </a:rPr>
              <a:t>             </a:t>
            </a:r>
            <a:r>
              <a:rPr lang="en-US" sz="2200">
                <a:solidFill>
                  <a:srgbClr val="FF0000"/>
                </a:solidFill>
                <a:latin typeface="ArborWin" panose="00000400000000000000" pitchFamily="2" charset="0"/>
              </a:rPr>
              <a:t>!</a:t>
            </a:r>
            <a:r>
              <a:rPr lang="en-US" sz="2200">
                <a:latin typeface="ArborWin" panose="00000400000000000000" pitchFamily="2" charset="0"/>
              </a:rPr>
              <a:t>            </a:t>
            </a:r>
            <a:r>
              <a:rPr lang="en-US" sz="2200">
                <a:solidFill>
                  <a:srgbClr val="339966"/>
                </a:solidFill>
                <a:latin typeface="ArborWin" panose="00000400000000000000" pitchFamily="2" charset="0"/>
              </a:rPr>
              <a:t>5</a:t>
            </a:r>
            <a:endParaRPr lang="en-US" sz="2200" dirty="0">
              <a:solidFill>
                <a:srgbClr val="339966"/>
              </a:solidFill>
              <a:latin typeface="ArborWin" panose="00000400000000000000" pitchFamily="2" charset="0"/>
            </a:endParaRPr>
          </a:p>
          <a:p>
            <a:r>
              <a:rPr lang="en-US" sz="2200"/>
              <a:t>             </a:t>
            </a:r>
            <a:r>
              <a:rPr lang="en-US" sz="2200">
                <a:solidFill>
                  <a:srgbClr val="FF0000"/>
                </a:solidFill>
              </a:rPr>
              <a:t>jedes</a:t>
            </a:r>
            <a:r>
              <a:rPr lang="en-US" sz="2200"/>
              <a:t>           </a:t>
            </a:r>
            <a:r>
              <a:rPr lang="en-US" sz="2200">
                <a:solidFill>
                  <a:srgbClr val="339966"/>
                </a:solidFill>
              </a:rPr>
              <a:t>Buch</a:t>
            </a:r>
            <a:endParaRPr lang="en-US" sz="2200" dirty="0">
              <a:solidFill>
                <a:srgbClr val="339966"/>
              </a:solidFill>
              <a:latin typeface="ArborWin" panose="00000400000000000000" pitchFamily="2" charset="0"/>
            </a:endParaRPr>
          </a:p>
        </p:txBody>
      </p:sp>
      <p:sp>
        <p:nvSpPr>
          <p:cNvPr id="7" name="Rectangle 6"/>
          <p:cNvSpPr/>
          <p:nvPr/>
        </p:nvSpPr>
        <p:spPr>
          <a:xfrm>
            <a:off x="5257799" y="3576935"/>
            <a:ext cx="3505201" cy="830997"/>
          </a:xfrm>
          <a:prstGeom prst="rect">
            <a:avLst/>
          </a:prstGeom>
        </p:spPr>
        <p:txBody>
          <a:bodyPr wrap="square">
            <a:spAutoFit/>
          </a:bodyPr>
          <a:lstStyle/>
          <a:p>
            <a:r>
              <a:rPr lang="en-US" sz="2400" dirty="0">
                <a:sym typeface="WP IconicSymbolsA" panose="05010101010101010101" pitchFamily="2" charset="2"/>
              </a:rPr>
              <a:t> </a:t>
            </a:r>
            <a:r>
              <a:rPr lang="de-AT" sz="2400" dirty="0">
                <a:solidFill>
                  <a:srgbClr val="339966"/>
                </a:solidFill>
              </a:rPr>
              <a:t>Hauptnomen</a:t>
            </a:r>
            <a:r>
              <a:rPr lang="en-US" sz="2400" dirty="0">
                <a:sym typeface="WP IconicSymbolsA" panose="05010101010101010101" pitchFamily="2" charset="2"/>
              </a:rPr>
              <a:t>, </a:t>
            </a:r>
            <a:r>
              <a:rPr lang="en-US" sz="2400" dirty="0" err="1">
                <a:sym typeface="WP IconicSymbolsA" panose="05010101010101010101" pitchFamily="2" charset="2"/>
              </a:rPr>
              <a:t>fungiert</a:t>
            </a:r>
            <a:br>
              <a:rPr lang="en-US" sz="2400" dirty="0">
                <a:sym typeface="WP IconicSymbolsA" panose="05010101010101010101" pitchFamily="2" charset="2"/>
              </a:rPr>
            </a:br>
            <a:r>
              <a:rPr lang="en-US" sz="2400" dirty="0">
                <a:sym typeface="WP IconicSymbolsA" panose="05010101010101010101" pitchFamily="2" charset="2"/>
              </a:rPr>
              <a:t>      </a:t>
            </a:r>
            <a:r>
              <a:rPr lang="en-US" sz="2400" dirty="0" err="1">
                <a:sym typeface="WP IconicSymbolsA" panose="05010101010101010101" pitchFamily="2" charset="2"/>
              </a:rPr>
              <a:t>als</a:t>
            </a:r>
            <a:r>
              <a:rPr lang="en-US" sz="2400" dirty="0">
                <a:sym typeface="WP IconicSymbolsA" panose="05010101010101010101" pitchFamily="2" charset="2"/>
              </a:rPr>
              <a:t> </a:t>
            </a:r>
            <a:r>
              <a:rPr lang="en-US" sz="2400" dirty="0" err="1">
                <a:sym typeface="WP IconicSymbolsA" panose="05010101010101010101" pitchFamily="2" charset="2"/>
              </a:rPr>
              <a:t>sog</a:t>
            </a:r>
            <a:r>
              <a:rPr lang="en-US" sz="2400" dirty="0">
                <a:sym typeface="WP IconicSymbolsA" panose="05010101010101010101" pitchFamily="2" charset="2"/>
              </a:rPr>
              <a:t>. </a:t>
            </a:r>
            <a:r>
              <a:rPr lang="en-US" sz="2400" i="1" dirty="0" err="1">
                <a:solidFill>
                  <a:srgbClr val="0070C0"/>
                </a:solidFill>
              </a:rPr>
              <a:t>Restriktor</a:t>
            </a:r>
            <a:r>
              <a:rPr lang="en-US" sz="2400" i="1" dirty="0"/>
              <a:t> </a:t>
            </a:r>
          </a:p>
        </p:txBody>
      </p:sp>
      <p:sp>
        <p:nvSpPr>
          <p:cNvPr id="19" name="Rectangle 18"/>
          <p:cNvSpPr/>
          <p:nvPr/>
        </p:nvSpPr>
        <p:spPr>
          <a:xfrm>
            <a:off x="842105" y="3207603"/>
            <a:ext cx="2434495" cy="830997"/>
          </a:xfrm>
          <a:prstGeom prst="rect">
            <a:avLst/>
          </a:prstGeom>
        </p:spPr>
        <p:txBody>
          <a:bodyPr wrap="square">
            <a:spAutoFit/>
          </a:bodyPr>
          <a:lstStyle/>
          <a:p>
            <a:r>
              <a:rPr lang="en-US" sz="2400" i="1" dirty="0">
                <a:solidFill>
                  <a:srgbClr val="FF0000"/>
                </a:solidFill>
              </a:rPr>
              <a:t>Quantifizierender Determinator</a:t>
            </a:r>
            <a:r>
              <a:rPr lang="en-US" sz="2400" dirty="0"/>
              <a:t>  </a:t>
            </a:r>
            <a:r>
              <a:rPr lang="en-US" sz="2400" dirty="0">
                <a:sym typeface="WP IconicSymbolsA" panose="05010101010101010101" pitchFamily="2" charset="2"/>
              </a:rPr>
              <a:t></a:t>
            </a:r>
            <a:endParaRPr lang="en-US" sz="2400" dirty="0"/>
          </a:p>
        </p:txBody>
      </p:sp>
    </p:spTree>
    <p:extLst>
      <p:ext uri="{BB962C8B-B14F-4D97-AF65-F5344CB8AC3E}">
        <p14:creationId xmlns:p14="http://schemas.microsoft.com/office/powerpoint/2010/main" val="5086785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down)">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wipe(down)">
                                      <p:cBhvr>
                                        <p:cTn id="20" dur="500"/>
                                        <p:tgtEl>
                                          <p:spTgt spid="19"/>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22" presetClass="entr" presetSubtype="4"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down)">
                                      <p:cBhvr>
                                        <p:cTn id="3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7" grpId="0"/>
      <p:bldP spid="1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lstStyle/>
          <a:p>
            <a:r>
              <a:rPr lang="de-DE"/>
              <a:t>Quantoren</a:t>
            </a:r>
            <a:endParaRPr lang="de-AT" dirty="0"/>
          </a:p>
        </p:txBody>
      </p:sp>
      <p:sp>
        <p:nvSpPr>
          <p:cNvPr id="3" name="Content Placeholder 2"/>
          <p:cNvSpPr>
            <a:spLocks noGrp="1"/>
          </p:cNvSpPr>
          <p:nvPr>
            <p:ph idx="1"/>
          </p:nvPr>
        </p:nvSpPr>
        <p:spPr>
          <a:xfrm>
            <a:off x="533400" y="838200"/>
            <a:ext cx="8229600" cy="5410200"/>
          </a:xfrm>
        </p:spPr>
        <p:txBody>
          <a:bodyPr>
            <a:noAutofit/>
          </a:bodyPr>
          <a:lstStyle/>
          <a:p>
            <a:pPr marL="342900" indent="-342900">
              <a:spcBef>
                <a:spcPts val="0"/>
              </a:spcBef>
              <a:buFont typeface="Wingdings" panose="05000000000000000000" pitchFamily="2" charset="2"/>
              <a:buChar char="§"/>
              <a:tabLst>
                <a:tab pos="573088" algn="l"/>
                <a:tab pos="914400" algn="l"/>
                <a:tab pos="1201738" algn="l"/>
                <a:tab pos="2689225" algn="l"/>
                <a:tab pos="3146425" algn="l"/>
              </a:tabLst>
            </a:pPr>
            <a:r>
              <a:rPr lang="de-AT" dirty="0"/>
              <a:t>Die syntaktische Repräsentation von Quantoren:</a:t>
            </a:r>
          </a:p>
          <a:p>
            <a:pPr marL="342900" indent="-342900">
              <a:spcBef>
                <a:spcPts val="0"/>
              </a:spcBef>
              <a:buFont typeface="Wingdings" panose="05000000000000000000" pitchFamily="2" charset="2"/>
              <a:buChar char="§"/>
              <a:tabLst>
                <a:tab pos="573088" algn="l"/>
                <a:tab pos="914400" algn="l"/>
                <a:tab pos="1201738" algn="l"/>
                <a:tab pos="2689225" algn="l"/>
                <a:tab pos="3146425" algn="l"/>
              </a:tabLst>
            </a:pPr>
            <a:endParaRPr lang="de-AT" dirty="0"/>
          </a:p>
          <a:p>
            <a:pPr marL="342900" indent="-342900">
              <a:spcBef>
                <a:spcPts val="0"/>
              </a:spcBef>
              <a:buFont typeface="Wingdings" panose="05000000000000000000" pitchFamily="2" charset="2"/>
              <a:buChar char="§"/>
              <a:tabLst>
                <a:tab pos="573088" algn="l"/>
                <a:tab pos="914400" algn="l"/>
                <a:tab pos="1201738" algn="l"/>
                <a:tab pos="2689225" algn="l"/>
                <a:tab pos="3146425" algn="l"/>
              </a:tabLst>
            </a:pPr>
            <a:endParaRPr lang="de-AT" dirty="0"/>
          </a:p>
          <a:p>
            <a:pPr marL="342900" indent="-342900">
              <a:spcBef>
                <a:spcPts val="0"/>
              </a:spcBef>
              <a:buFont typeface="Wingdings" panose="05000000000000000000" pitchFamily="2" charset="2"/>
              <a:buChar char="§"/>
              <a:tabLst>
                <a:tab pos="573088" algn="l"/>
                <a:tab pos="914400" algn="l"/>
                <a:tab pos="1201738" algn="l"/>
                <a:tab pos="2689225" algn="l"/>
                <a:tab pos="3146425" algn="l"/>
              </a:tabLst>
            </a:pPr>
            <a:endParaRPr lang="de-AT" dirty="0"/>
          </a:p>
          <a:p>
            <a:pPr marL="342900" indent="-342900">
              <a:spcBef>
                <a:spcPts val="0"/>
              </a:spcBef>
              <a:buFont typeface="Wingdings" panose="05000000000000000000" pitchFamily="2" charset="2"/>
              <a:buChar char="§"/>
              <a:tabLst>
                <a:tab pos="573088" algn="l"/>
                <a:tab pos="914400" algn="l"/>
                <a:tab pos="1201738" algn="l"/>
                <a:tab pos="2689225" algn="l"/>
                <a:tab pos="3146425" algn="l"/>
              </a:tabLst>
            </a:pPr>
            <a:endParaRPr lang="de-AT" dirty="0"/>
          </a:p>
          <a:p>
            <a:pPr marL="342900" indent="-342900">
              <a:spcBef>
                <a:spcPts val="0"/>
              </a:spcBef>
              <a:buFont typeface="Wingdings" panose="05000000000000000000" pitchFamily="2" charset="2"/>
              <a:buChar char="§"/>
              <a:tabLst>
                <a:tab pos="573088" algn="l"/>
                <a:tab pos="914400" algn="l"/>
                <a:tab pos="1201738" algn="l"/>
                <a:tab pos="2689225" algn="l"/>
                <a:tab pos="3146425" algn="l"/>
              </a:tabLst>
            </a:pPr>
            <a:endParaRPr lang="de-AT" dirty="0"/>
          </a:p>
          <a:p>
            <a:pPr marL="342900" indent="-342900">
              <a:spcBef>
                <a:spcPts val="0"/>
              </a:spcBef>
              <a:buFont typeface="Wingdings" panose="05000000000000000000" pitchFamily="2" charset="2"/>
              <a:buChar char="§"/>
              <a:tabLst>
                <a:tab pos="573088" algn="l"/>
                <a:tab pos="914400" algn="l"/>
                <a:tab pos="1201738" algn="l"/>
                <a:tab pos="2689225" algn="l"/>
                <a:tab pos="3146425" algn="l"/>
              </a:tabLst>
            </a:pPr>
            <a:endParaRPr lang="de-AT" dirty="0"/>
          </a:p>
          <a:p>
            <a:pPr marL="342900" indent="-342900">
              <a:spcBef>
                <a:spcPts val="0"/>
              </a:spcBef>
              <a:buFont typeface="Wingdings" panose="05000000000000000000" pitchFamily="2" charset="2"/>
              <a:buChar char="§"/>
              <a:tabLst>
                <a:tab pos="573088" algn="l"/>
                <a:tab pos="914400" algn="l"/>
                <a:tab pos="1201738" algn="l"/>
                <a:tab pos="2689225" algn="l"/>
                <a:tab pos="3146425" algn="l"/>
              </a:tabLst>
            </a:pPr>
            <a:r>
              <a:rPr lang="de-DE" dirty="0"/>
              <a:t>Einige Beispiele für nominale Quantoren (QPs):</a:t>
            </a:r>
          </a:p>
          <a:p>
            <a:pPr marL="708025" indent="-708025">
              <a:spcBef>
                <a:spcPts val="1200"/>
              </a:spcBef>
              <a:tabLst>
                <a:tab pos="744538" algn="l"/>
                <a:tab pos="1255713" algn="l"/>
              </a:tabLst>
            </a:pPr>
            <a:r>
              <a:rPr lang="de-DE" sz="2000" b="1" i="1" dirty="0"/>
              <a:t>	</a:t>
            </a:r>
            <a:r>
              <a:rPr lang="de-DE" sz="2000" dirty="0"/>
              <a:t>jedes Buch, kein Buch, keine Bücher, irgendein Buch, einige Bücher, alle Bücher, nicht alle Bücher, fast alle Bücher, die meisten Bücher, viele Bücher, wenige Bücher, mehr als sechs Bücher, nicht weniger als 100 Bücher, zwischen 20 und 30 Bücher, jedes zweite Buch,….</a:t>
            </a:r>
          </a:p>
          <a:p>
            <a:pPr marL="342900" indent="-342900">
              <a:spcBef>
                <a:spcPts val="1200"/>
              </a:spcBef>
              <a:buFont typeface="Wingdings" panose="05000000000000000000" pitchFamily="2" charset="2"/>
              <a:buChar char="§"/>
              <a:tabLst>
                <a:tab pos="573088" algn="l"/>
                <a:tab pos="914400" algn="l"/>
                <a:tab pos="1201738" algn="l"/>
                <a:tab pos="2689225" algn="l"/>
                <a:tab pos="3146425" algn="l"/>
              </a:tabLst>
            </a:pPr>
            <a:endParaRPr lang="de-AT" dirty="0"/>
          </a:p>
        </p:txBody>
      </p:sp>
      <p:sp>
        <p:nvSpPr>
          <p:cNvPr id="4" name="Footer Placeholder 3"/>
          <p:cNvSpPr>
            <a:spLocks noGrp="1"/>
          </p:cNvSpPr>
          <p:nvPr>
            <p:ph type="ftr" sz="quarter" idx="11"/>
          </p:nvPr>
        </p:nvSpPr>
        <p:spPr/>
        <p:txBody>
          <a:bodyPr/>
          <a:lstStyle/>
          <a:p>
            <a:r>
              <a:rPr lang="de-DE" dirty="0"/>
              <a:t>DGY 15 Semantik</a:t>
            </a:r>
          </a:p>
        </p:txBody>
      </p:sp>
      <p:sp>
        <p:nvSpPr>
          <p:cNvPr id="5" name="Slide Number Placeholder 4"/>
          <p:cNvSpPr>
            <a:spLocks noGrp="1"/>
          </p:cNvSpPr>
          <p:nvPr>
            <p:ph type="sldNum" sz="quarter" idx="12"/>
          </p:nvPr>
        </p:nvSpPr>
        <p:spPr/>
        <p:txBody>
          <a:bodyPr/>
          <a:lstStyle/>
          <a:p>
            <a:fld id="{DAED5F90-EF1B-49B5-BE47-AEA5AB1301ED}" type="slidenum">
              <a:rPr lang="de-DE" smtClean="0"/>
              <a:pPr/>
              <a:t>34</a:t>
            </a:fld>
            <a:endParaRPr lang="de-DE" dirty="0"/>
          </a:p>
        </p:txBody>
      </p:sp>
      <p:sp>
        <p:nvSpPr>
          <p:cNvPr id="18" name="TextBox 17"/>
          <p:cNvSpPr txBox="1"/>
          <p:nvPr/>
        </p:nvSpPr>
        <p:spPr>
          <a:xfrm>
            <a:off x="2200275" y="1447800"/>
            <a:ext cx="3276600" cy="1785104"/>
          </a:xfrm>
          <a:prstGeom prst="rect">
            <a:avLst/>
          </a:prstGeom>
          <a:noFill/>
        </p:spPr>
        <p:txBody>
          <a:bodyPr wrap="square" rtlCol="0">
            <a:spAutoFit/>
          </a:bodyPr>
          <a:lstStyle/>
          <a:p>
            <a:r>
              <a:rPr lang="en-US" sz="2200" dirty="0"/>
              <a:t>                        DP (= QP)</a:t>
            </a:r>
          </a:p>
          <a:p>
            <a:r>
              <a:rPr lang="en-US" sz="2200" dirty="0">
                <a:latin typeface="ArborWin" panose="00000400000000000000" pitchFamily="2" charset="0"/>
              </a:rPr>
              <a:t>               3</a:t>
            </a:r>
          </a:p>
          <a:p>
            <a:r>
              <a:rPr lang="en-US" sz="2200" dirty="0"/>
              <a:t>               D°                NP</a:t>
            </a:r>
          </a:p>
          <a:p>
            <a:r>
              <a:rPr lang="en-US" sz="2200" dirty="0">
                <a:latin typeface="ArborWin" panose="00000400000000000000" pitchFamily="2" charset="0"/>
              </a:rPr>
              <a:t>             !            5</a:t>
            </a:r>
          </a:p>
          <a:p>
            <a:r>
              <a:rPr lang="en-US" sz="2200" dirty="0"/>
              <a:t>             </a:t>
            </a:r>
            <a:r>
              <a:rPr lang="en-US" sz="2200" dirty="0" err="1"/>
              <a:t>jedes</a:t>
            </a:r>
            <a:r>
              <a:rPr lang="en-US" sz="2200" dirty="0"/>
              <a:t>           Buch</a:t>
            </a:r>
            <a:endParaRPr lang="en-US" sz="2200" dirty="0">
              <a:latin typeface="ArborWin" panose="00000400000000000000" pitchFamily="2" charset="0"/>
            </a:endParaRPr>
          </a:p>
        </p:txBody>
      </p:sp>
      <p:sp>
        <p:nvSpPr>
          <p:cNvPr id="10" name="Rectangle 9"/>
          <p:cNvSpPr/>
          <p:nvPr/>
        </p:nvSpPr>
        <p:spPr>
          <a:xfrm>
            <a:off x="1480675" y="5410200"/>
            <a:ext cx="6063125" cy="830997"/>
          </a:xfrm>
          <a:prstGeom prst="rect">
            <a:avLst/>
          </a:prstGeom>
          <a:ln w="57150" cmpd="dbl">
            <a:solidFill>
              <a:srgbClr val="FF0000"/>
            </a:solidFill>
          </a:ln>
        </p:spPr>
        <p:txBody>
          <a:bodyPr wrap="square">
            <a:spAutoFit/>
          </a:bodyPr>
          <a:lstStyle/>
          <a:p>
            <a:r>
              <a:rPr lang="en-US" sz="2400" b="1" i="1" dirty="0">
                <a:sym typeface="WP IconicSymbolsA" panose="05010101010101010101" pitchFamily="2" charset="2"/>
              </a:rPr>
              <a:t> Frage</a:t>
            </a:r>
            <a:r>
              <a:rPr lang="en-US" sz="2400" b="1" dirty="0">
                <a:sym typeface="WP IconicSymbolsA" panose="05010101010101010101" pitchFamily="2" charset="2"/>
              </a:rPr>
              <a:t>:	</a:t>
            </a:r>
            <a:r>
              <a:rPr lang="de-DE" sz="2400" dirty="0"/>
              <a:t>Was ist die </a:t>
            </a:r>
            <a:r>
              <a:rPr lang="de-DE" sz="2400" b="1" dirty="0"/>
              <a:t>Semantik</a:t>
            </a:r>
            <a:r>
              <a:rPr lang="de-DE" sz="2400" b="1" i="1" dirty="0"/>
              <a:t> </a:t>
            </a:r>
            <a:r>
              <a:rPr lang="de-DE" sz="2400" dirty="0"/>
              <a:t>von Quantoren? 	Was </a:t>
            </a:r>
            <a:r>
              <a:rPr lang="de-DE" sz="2400" b="1" dirty="0"/>
              <a:t>denotieren</a:t>
            </a:r>
            <a:r>
              <a:rPr lang="de-DE" sz="2400" dirty="0"/>
              <a:t> Quantoren?</a:t>
            </a:r>
            <a:endParaRPr lang="de-AT" sz="2400" b="1" dirty="0"/>
          </a:p>
        </p:txBody>
      </p:sp>
    </p:spTree>
    <p:extLst>
      <p:ext uri="{BB962C8B-B14F-4D97-AF65-F5344CB8AC3E}">
        <p14:creationId xmlns:p14="http://schemas.microsoft.com/office/powerpoint/2010/main" val="25422878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Effect transition="in" filter="fade">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lstStyle/>
          <a:p>
            <a:r>
              <a:rPr lang="de-DE"/>
              <a:t>Quantoren</a:t>
            </a:r>
            <a:endParaRPr lang="de-AT" dirty="0"/>
          </a:p>
        </p:txBody>
      </p:sp>
      <p:sp>
        <p:nvSpPr>
          <p:cNvPr id="3" name="Content Placeholder 2"/>
          <p:cNvSpPr>
            <a:spLocks noGrp="1"/>
          </p:cNvSpPr>
          <p:nvPr>
            <p:ph idx="1"/>
          </p:nvPr>
        </p:nvSpPr>
        <p:spPr>
          <a:xfrm>
            <a:off x="533400" y="838200"/>
            <a:ext cx="8229600" cy="5410200"/>
          </a:xfrm>
        </p:spPr>
        <p:txBody>
          <a:bodyPr>
            <a:noAutofit/>
          </a:bodyPr>
          <a:lstStyle/>
          <a:p>
            <a:pPr marL="342900" indent="-342900">
              <a:spcBef>
                <a:spcPts val="1200"/>
              </a:spcBef>
              <a:buFont typeface="Wingdings" panose="05000000000000000000" pitchFamily="2" charset="2"/>
              <a:buChar char="§"/>
              <a:tabLst>
                <a:tab pos="573088" algn="l"/>
                <a:tab pos="914400" algn="l"/>
                <a:tab pos="1201738" algn="l"/>
                <a:tab pos="2689225" algn="l"/>
                <a:tab pos="3146425" algn="l"/>
              </a:tabLst>
            </a:pPr>
            <a:r>
              <a:rPr lang="en-US" dirty="0"/>
              <a:t>Wie </a:t>
            </a:r>
            <a:r>
              <a:rPr lang="en-US" dirty="0" err="1"/>
              <a:t>wir</a:t>
            </a:r>
            <a:r>
              <a:rPr lang="en-US" dirty="0"/>
              <a:t> </a:t>
            </a:r>
            <a:r>
              <a:rPr lang="en-US" dirty="0" err="1"/>
              <a:t>gesehen</a:t>
            </a:r>
            <a:r>
              <a:rPr lang="en-US" dirty="0"/>
              <a:t> </a:t>
            </a:r>
            <a:r>
              <a:rPr lang="en-US" dirty="0" err="1"/>
              <a:t>haben</a:t>
            </a:r>
            <a:r>
              <a:rPr lang="en-US" dirty="0"/>
              <a:t>, </a:t>
            </a:r>
            <a:r>
              <a:rPr lang="en-US" dirty="0" err="1"/>
              <a:t>kann</a:t>
            </a:r>
            <a:r>
              <a:rPr lang="en-US" dirty="0"/>
              <a:t> die </a:t>
            </a:r>
            <a:r>
              <a:rPr lang="en-US" dirty="0" err="1"/>
              <a:t>Bedeutung</a:t>
            </a:r>
            <a:r>
              <a:rPr lang="en-US" dirty="0"/>
              <a:t> von </a:t>
            </a:r>
            <a:r>
              <a:rPr lang="en-US" dirty="0" err="1"/>
              <a:t>Sätzen</a:t>
            </a:r>
            <a:r>
              <a:rPr lang="en-US" dirty="0"/>
              <a:t> </a:t>
            </a:r>
            <a:r>
              <a:rPr lang="en-US" dirty="0" err="1"/>
              <a:t>mit</a:t>
            </a:r>
            <a:r>
              <a:rPr lang="en-US" dirty="0"/>
              <a:t> </a:t>
            </a:r>
            <a:r>
              <a:rPr lang="en-US" dirty="0" err="1"/>
              <a:t>Quantoren</a:t>
            </a:r>
            <a:r>
              <a:rPr lang="en-US" dirty="0"/>
              <a:t> </a:t>
            </a:r>
            <a:r>
              <a:rPr lang="en-US" dirty="0" err="1"/>
              <a:t>durch</a:t>
            </a:r>
            <a:r>
              <a:rPr lang="en-US" dirty="0"/>
              <a:t> </a:t>
            </a:r>
            <a:r>
              <a:rPr lang="en-US" b="1" dirty="0" err="1"/>
              <a:t>logische</a:t>
            </a:r>
            <a:r>
              <a:rPr lang="en-US" b="1" dirty="0"/>
              <a:t> </a:t>
            </a:r>
            <a:r>
              <a:rPr lang="en-US" b="1" dirty="0" err="1"/>
              <a:t>Formeln</a:t>
            </a:r>
            <a:r>
              <a:rPr lang="en-US" b="1" dirty="0"/>
              <a:t> </a:t>
            </a:r>
            <a:r>
              <a:rPr lang="en-US" dirty="0" err="1"/>
              <a:t>ausgedrückt</a:t>
            </a:r>
            <a:r>
              <a:rPr lang="en-US" dirty="0"/>
              <a:t> </a:t>
            </a:r>
            <a:r>
              <a:rPr lang="en-US" dirty="0" err="1"/>
              <a:t>werden</a:t>
            </a:r>
            <a:r>
              <a:rPr lang="en-US" dirty="0"/>
              <a:t>.</a:t>
            </a:r>
          </a:p>
          <a:p>
            <a:pPr marL="0" lvl="1" indent="0">
              <a:spcBef>
                <a:spcPts val="1600"/>
              </a:spcBef>
              <a:buNone/>
              <a:tabLst>
                <a:tab pos="573088" algn="l"/>
                <a:tab pos="914400" algn="l"/>
                <a:tab pos="1201738" algn="l"/>
                <a:tab pos="2689225" algn="l"/>
                <a:tab pos="3146425" algn="l"/>
              </a:tabLst>
            </a:pPr>
            <a:r>
              <a:rPr lang="en-US" sz="2400" dirty="0">
                <a:sym typeface="WP MathA" panose="05010101010101010101" pitchFamily="2" charset="2"/>
              </a:rPr>
              <a:t>Ein </a:t>
            </a:r>
            <a:r>
              <a:rPr lang="en-US" sz="2400" dirty="0"/>
              <a:t>Hund </a:t>
            </a:r>
            <a:r>
              <a:rPr lang="en-US" sz="2400" dirty="0" err="1"/>
              <a:t>schläft</a:t>
            </a:r>
            <a:r>
              <a:rPr lang="en-US" sz="2400" dirty="0">
                <a:sym typeface="WP MathA" panose="05010101010101010101" pitchFamily="2" charset="2"/>
              </a:rPr>
              <a:t>  =	</a:t>
            </a:r>
            <a:r>
              <a:rPr lang="en-US" sz="2400" dirty="0">
                <a:solidFill>
                  <a:srgbClr val="FF0000"/>
                </a:solidFill>
                <a:sym typeface="WP MathA" panose="05010101010101010101" pitchFamily="2" charset="2"/>
              </a:rPr>
              <a:t></a:t>
            </a:r>
            <a:r>
              <a:rPr lang="en-US" sz="2400" dirty="0" err="1">
                <a:solidFill>
                  <a:srgbClr val="FF0000"/>
                </a:solidFill>
                <a:sym typeface="WP MathA" panose="05010101010101010101" pitchFamily="2" charset="2"/>
              </a:rPr>
              <a:t>x</a:t>
            </a:r>
            <a:r>
              <a:rPr lang="en-US" sz="2400" dirty="0" err="1">
                <a:sym typeface="WP MathA" panose="05010101010101010101" pitchFamily="2" charset="2"/>
              </a:rPr>
              <a:t>.Hund</a:t>
            </a:r>
            <a:r>
              <a:rPr lang="en-US" sz="2400" dirty="0">
                <a:sym typeface="WP MathA" panose="05010101010101010101" pitchFamily="2" charset="2"/>
              </a:rPr>
              <a:t>(</a:t>
            </a:r>
            <a:r>
              <a:rPr lang="en-US" sz="2400" dirty="0">
                <a:solidFill>
                  <a:srgbClr val="FF0000"/>
                </a:solidFill>
                <a:sym typeface="WP MathA" panose="05010101010101010101" pitchFamily="2" charset="2"/>
              </a:rPr>
              <a:t>x</a:t>
            </a:r>
            <a:r>
              <a:rPr lang="en-US" sz="2400" dirty="0">
                <a:sym typeface="WP MathA" panose="05010101010101010101" pitchFamily="2" charset="2"/>
              </a:rPr>
              <a:t>)</a:t>
            </a:r>
            <a:r>
              <a:rPr lang="en-US" sz="2400" dirty="0">
                <a:solidFill>
                  <a:srgbClr val="FF0000"/>
                </a:solidFill>
                <a:sym typeface="WP MathA" panose="05010101010101010101" pitchFamily="2" charset="2"/>
              </a:rPr>
              <a:t> </a:t>
            </a:r>
            <a:r>
              <a:rPr lang="en-US" sz="2400" dirty="0">
                <a:sym typeface="WP MathA" panose="05010101010101010101" pitchFamily="2" charset="2"/>
              </a:rPr>
              <a:t></a:t>
            </a:r>
            <a:r>
              <a:rPr lang="en-US" sz="2400" dirty="0">
                <a:solidFill>
                  <a:srgbClr val="FF0000"/>
                </a:solidFill>
                <a:sym typeface="WP MathA" panose="05010101010101010101" pitchFamily="2" charset="2"/>
              </a:rPr>
              <a:t> </a:t>
            </a:r>
            <a:r>
              <a:rPr lang="en-US" sz="2400" dirty="0" err="1">
                <a:sym typeface="WP MathA" panose="05010101010101010101" pitchFamily="2" charset="2"/>
              </a:rPr>
              <a:t>schläft</a:t>
            </a:r>
            <a:r>
              <a:rPr lang="en-US" sz="2400" dirty="0">
                <a:sym typeface="WP MathA" panose="05010101010101010101" pitchFamily="2" charset="2"/>
              </a:rPr>
              <a:t>(</a:t>
            </a:r>
            <a:r>
              <a:rPr lang="en-US" sz="2400" dirty="0">
                <a:solidFill>
                  <a:srgbClr val="FF0000"/>
                </a:solidFill>
                <a:sym typeface="WP MathA" panose="05010101010101010101" pitchFamily="2" charset="2"/>
              </a:rPr>
              <a:t>x</a:t>
            </a:r>
            <a:r>
              <a:rPr lang="en-US" sz="2400" dirty="0">
                <a:sym typeface="WP MathA" panose="05010101010101010101" pitchFamily="2" charset="2"/>
              </a:rPr>
              <a:t>)</a:t>
            </a:r>
            <a:r>
              <a:rPr lang="en-US" sz="2400" b="1" dirty="0">
                <a:solidFill>
                  <a:srgbClr val="FF0000"/>
                </a:solidFill>
              </a:rPr>
              <a:t> </a:t>
            </a:r>
          </a:p>
          <a:p>
            <a:pPr marL="0" lvl="1" indent="0">
              <a:spcBef>
                <a:spcPts val="800"/>
              </a:spcBef>
              <a:buNone/>
              <a:tabLst>
                <a:tab pos="573088" algn="l"/>
                <a:tab pos="914400" algn="l"/>
                <a:tab pos="1201738" algn="l"/>
                <a:tab pos="2689225" algn="l"/>
                <a:tab pos="3146425" algn="l"/>
              </a:tabLst>
            </a:pPr>
            <a:r>
              <a:rPr lang="en-US" dirty="0">
                <a:sym typeface="WP MathA" panose="05010101010101010101" pitchFamily="2" charset="2"/>
              </a:rPr>
              <a:t>				“Es </a:t>
            </a:r>
            <a:r>
              <a:rPr lang="en-US" dirty="0" err="1">
                <a:sym typeface="WP MathA" panose="05010101010101010101" pitchFamily="2" charset="2"/>
              </a:rPr>
              <a:t>gibt</a:t>
            </a:r>
            <a:r>
              <a:rPr lang="en-US" dirty="0">
                <a:sym typeface="WP MathA" panose="05010101010101010101" pitchFamily="2" charset="2"/>
              </a:rPr>
              <a:t> (</a:t>
            </a:r>
            <a:r>
              <a:rPr lang="en-US" dirty="0" err="1">
                <a:sym typeface="WP MathA" panose="05010101010101010101" pitchFamily="2" charset="2"/>
              </a:rPr>
              <a:t>mindestens</a:t>
            </a:r>
            <a:r>
              <a:rPr lang="en-US" dirty="0">
                <a:sym typeface="WP MathA" panose="05010101010101010101" pitchFamily="2" charset="2"/>
              </a:rPr>
              <a:t>) </a:t>
            </a:r>
            <a:r>
              <a:rPr lang="en-US" dirty="0" err="1">
                <a:sym typeface="WP MathA" panose="05010101010101010101" pitchFamily="2" charset="2"/>
              </a:rPr>
              <a:t>ein</a:t>
            </a:r>
            <a:r>
              <a:rPr lang="en-US" dirty="0">
                <a:sym typeface="WP MathA" panose="05010101010101010101" pitchFamily="2" charset="2"/>
              </a:rPr>
              <a:t> Individuum </a:t>
            </a:r>
            <a:r>
              <a:rPr lang="en-US" dirty="0">
                <a:solidFill>
                  <a:srgbClr val="FF0000"/>
                </a:solidFill>
                <a:sym typeface="WP MathA" panose="05010101010101010101" pitchFamily="2" charset="2"/>
              </a:rPr>
              <a:t>x</a:t>
            </a:r>
            <a:r>
              <a:rPr lang="en-US" dirty="0">
                <a:sym typeface="WP MathA" panose="05010101010101010101" pitchFamily="2" charset="2"/>
              </a:rPr>
              <a:t>, </a:t>
            </a:r>
            <a:r>
              <a:rPr lang="en-US" dirty="0" err="1">
                <a:sym typeface="WP MathA" panose="05010101010101010101" pitchFamily="2" charset="2"/>
              </a:rPr>
              <a:t>sodass</a:t>
            </a:r>
            <a:r>
              <a:rPr lang="en-US" dirty="0">
                <a:sym typeface="WP MathA" panose="05010101010101010101" pitchFamily="2" charset="2"/>
              </a:rPr>
              <a:t> 				</a:t>
            </a:r>
            <a:r>
              <a:rPr lang="en-US" dirty="0">
                <a:solidFill>
                  <a:srgbClr val="FF0000"/>
                </a:solidFill>
                <a:sym typeface="WP MathA" panose="05010101010101010101" pitchFamily="2" charset="2"/>
              </a:rPr>
              <a:t>x </a:t>
            </a:r>
            <a:r>
              <a:rPr lang="en-US" dirty="0" err="1">
                <a:sym typeface="WP MathA" panose="05010101010101010101" pitchFamily="2" charset="2"/>
              </a:rPr>
              <a:t>ein</a:t>
            </a:r>
            <a:r>
              <a:rPr lang="en-US" dirty="0">
                <a:sym typeface="WP MathA" panose="05010101010101010101" pitchFamily="2" charset="2"/>
              </a:rPr>
              <a:t> Hund </a:t>
            </a:r>
            <a:r>
              <a:rPr lang="en-US" dirty="0" err="1">
                <a:sym typeface="WP MathA" panose="05010101010101010101" pitchFamily="2" charset="2"/>
              </a:rPr>
              <a:t>ist</a:t>
            </a:r>
            <a:r>
              <a:rPr lang="en-US" dirty="0">
                <a:sym typeface="WP MathA" panose="05010101010101010101" pitchFamily="2" charset="2"/>
              </a:rPr>
              <a:t> und </a:t>
            </a:r>
            <a:r>
              <a:rPr lang="en-US" dirty="0">
                <a:solidFill>
                  <a:srgbClr val="FF0000"/>
                </a:solidFill>
                <a:sym typeface="WP MathA" panose="05010101010101010101" pitchFamily="2" charset="2"/>
              </a:rPr>
              <a:t>x </a:t>
            </a:r>
            <a:r>
              <a:rPr lang="en-US" dirty="0" err="1">
                <a:sym typeface="WP MathA" panose="05010101010101010101" pitchFamily="2" charset="2"/>
              </a:rPr>
              <a:t>schläft</a:t>
            </a:r>
            <a:r>
              <a:rPr lang="en-US" dirty="0">
                <a:sym typeface="WP MathA" panose="05010101010101010101" pitchFamily="2" charset="2"/>
              </a:rPr>
              <a:t>.” </a:t>
            </a:r>
            <a:endParaRPr lang="en-US" dirty="0"/>
          </a:p>
          <a:p>
            <a:pPr marL="342900" indent="-342900">
              <a:spcBef>
                <a:spcPts val="1200"/>
              </a:spcBef>
              <a:buFont typeface="Wingdings" panose="05000000000000000000" pitchFamily="2" charset="2"/>
              <a:buChar char="§"/>
              <a:tabLst>
                <a:tab pos="573088" algn="l"/>
                <a:tab pos="914400" algn="l"/>
                <a:tab pos="1201738" algn="l"/>
                <a:tab pos="2689225" algn="l"/>
                <a:tab pos="3146425" algn="l"/>
              </a:tabLst>
            </a:pPr>
            <a:r>
              <a:rPr lang="en-US" dirty="0"/>
              <a:t>Die </a:t>
            </a:r>
            <a:r>
              <a:rPr lang="en-US" dirty="0" err="1"/>
              <a:t>Bedeutung</a:t>
            </a:r>
            <a:r>
              <a:rPr lang="en-US" dirty="0"/>
              <a:t> von </a:t>
            </a:r>
            <a:r>
              <a:rPr lang="en-US" dirty="0" err="1"/>
              <a:t>quantifizierten</a:t>
            </a:r>
            <a:r>
              <a:rPr lang="en-US" dirty="0"/>
              <a:t> </a:t>
            </a:r>
            <a:r>
              <a:rPr lang="en-US" dirty="0" err="1"/>
              <a:t>Sätzen</a:t>
            </a:r>
            <a:r>
              <a:rPr lang="en-US" dirty="0"/>
              <a:t> </a:t>
            </a:r>
            <a:r>
              <a:rPr lang="en-US" dirty="0" err="1"/>
              <a:t>kann</a:t>
            </a:r>
            <a:r>
              <a:rPr lang="en-US" dirty="0"/>
              <a:t> </a:t>
            </a:r>
            <a:r>
              <a:rPr lang="en-US" dirty="0" err="1"/>
              <a:t>aber</a:t>
            </a:r>
            <a:r>
              <a:rPr lang="en-US" dirty="0"/>
              <a:t> </a:t>
            </a:r>
            <a:r>
              <a:rPr lang="en-US" dirty="0" err="1"/>
              <a:t>auch</a:t>
            </a:r>
            <a:r>
              <a:rPr lang="en-US" dirty="0"/>
              <a:t> </a:t>
            </a:r>
            <a:r>
              <a:rPr lang="en-US" dirty="0" err="1"/>
              <a:t>mit</a:t>
            </a:r>
            <a:r>
              <a:rPr lang="en-US" dirty="0"/>
              <a:t> </a:t>
            </a:r>
            <a:r>
              <a:rPr lang="en-US" dirty="0" err="1"/>
              <a:t>Hilfe</a:t>
            </a:r>
            <a:r>
              <a:rPr lang="en-US" dirty="0"/>
              <a:t> der </a:t>
            </a:r>
            <a:r>
              <a:rPr lang="en-US" b="1" dirty="0" err="1"/>
              <a:t>Mengenlehre</a:t>
            </a:r>
            <a:r>
              <a:rPr lang="en-US" dirty="0"/>
              <a:t> </a:t>
            </a:r>
            <a:r>
              <a:rPr lang="en-US" dirty="0" err="1"/>
              <a:t>veranschaulicht</a:t>
            </a:r>
            <a:r>
              <a:rPr lang="en-US" dirty="0"/>
              <a:t> </a:t>
            </a:r>
            <a:r>
              <a:rPr lang="en-US" sz="2000" dirty="0"/>
              <a:t>(</a:t>
            </a:r>
            <a:r>
              <a:rPr lang="en-US" sz="2000" dirty="0" err="1"/>
              <a:t>beschrieben</a:t>
            </a:r>
            <a:r>
              <a:rPr lang="en-US" sz="2000" dirty="0"/>
              <a:t>) </a:t>
            </a:r>
            <a:r>
              <a:rPr lang="en-US" dirty="0" err="1"/>
              <a:t>werden</a:t>
            </a:r>
            <a:r>
              <a:rPr lang="en-US" dirty="0"/>
              <a:t>.</a:t>
            </a:r>
          </a:p>
          <a:p>
            <a:pPr marL="342900" indent="-342900">
              <a:spcBef>
                <a:spcPts val="1200"/>
              </a:spcBef>
              <a:buFont typeface="Wingdings" panose="05000000000000000000" pitchFamily="2" charset="2"/>
              <a:buChar char="§"/>
              <a:tabLst>
                <a:tab pos="573088" algn="l"/>
                <a:tab pos="914400" algn="l"/>
                <a:tab pos="1201738" algn="l"/>
                <a:tab pos="2689225" algn="l"/>
                <a:tab pos="3146425" algn="l"/>
              </a:tabLst>
            </a:pPr>
            <a:r>
              <a:rPr lang="en-US" dirty="0"/>
              <a:t>Wir </a:t>
            </a:r>
            <a:r>
              <a:rPr lang="en-US" dirty="0" err="1"/>
              <a:t>verwenden</a:t>
            </a:r>
            <a:r>
              <a:rPr lang="en-US" dirty="0"/>
              <a:t> </a:t>
            </a:r>
            <a:r>
              <a:rPr lang="en-US" dirty="0" err="1"/>
              <a:t>hier</a:t>
            </a:r>
            <a:r>
              <a:rPr lang="en-US" dirty="0"/>
              <a:t> die </a:t>
            </a:r>
            <a:r>
              <a:rPr lang="en-US" dirty="0" err="1"/>
              <a:t>Mengentheorie</a:t>
            </a:r>
            <a:r>
              <a:rPr lang="en-US" dirty="0"/>
              <a:t>, da die Mengen-</a:t>
            </a:r>
            <a:r>
              <a:rPr lang="en-US" dirty="0" err="1"/>
              <a:t>theorie</a:t>
            </a:r>
            <a:r>
              <a:rPr lang="en-US" dirty="0"/>
              <a:t> </a:t>
            </a:r>
            <a:r>
              <a:rPr lang="en-US" dirty="0" err="1"/>
              <a:t>bereits</a:t>
            </a:r>
            <a:r>
              <a:rPr lang="en-US" dirty="0"/>
              <a:t> </a:t>
            </a:r>
            <a:r>
              <a:rPr lang="en-US" dirty="0" err="1"/>
              <a:t>eingeführt</a:t>
            </a:r>
            <a:r>
              <a:rPr lang="en-US" dirty="0"/>
              <a:t> </a:t>
            </a:r>
            <a:r>
              <a:rPr lang="en-US" dirty="0" err="1"/>
              <a:t>wurde</a:t>
            </a:r>
            <a:r>
              <a:rPr lang="en-US" dirty="0"/>
              <a:t> und </a:t>
            </a:r>
            <a:r>
              <a:rPr lang="en-US" dirty="0" err="1"/>
              <a:t>etwas</a:t>
            </a:r>
            <a:r>
              <a:rPr lang="en-US" dirty="0"/>
              <a:t> </a:t>
            </a:r>
            <a:r>
              <a:rPr lang="en-US" dirty="0" err="1"/>
              <a:t>einfacher</a:t>
            </a:r>
            <a:r>
              <a:rPr lang="en-US" dirty="0"/>
              <a:t> </a:t>
            </a:r>
            <a:r>
              <a:rPr lang="en-US" dirty="0" err="1"/>
              <a:t>ist</a:t>
            </a:r>
            <a:r>
              <a:rPr lang="en-US" dirty="0"/>
              <a:t>. </a:t>
            </a:r>
            <a:endParaRPr lang="de-AT" dirty="0"/>
          </a:p>
        </p:txBody>
      </p:sp>
      <p:sp>
        <p:nvSpPr>
          <p:cNvPr id="4" name="Footer Placeholder 3"/>
          <p:cNvSpPr>
            <a:spLocks noGrp="1"/>
          </p:cNvSpPr>
          <p:nvPr>
            <p:ph type="ftr" sz="quarter" idx="11"/>
          </p:nvPr>
        </p:nvSpPr>
        <p:spPr/>
        <p:txBody>
          <a:bodyPr/>
          <a:lstStyle/>
          <a:p>
            <a:r>
              <a:rPr lang="de-DE" dirty="0"/>
              <a:t>DGY 15 Semantik</a:t>
            </a:r>
          </a:p>
        </p:txBody>
      </p:sp>
      <p:sp>
        <p:nvSpPr>
          <p:cNvPr id="5" name="Slide Number Placeholder 4"/>
          <p:cNvSpPr>
            <a:spLocks noGrp="1"/>
          </p:cNvSpPr>
          <p:nvPr>
            <p:ph type="sldNum" sz="quarter" idx="12"/>
          </p:nvPr>
        </p:nvSpPr>
        <p:spPr/>
        <p:txBody>
          <a:bodyPr/>
          <a:lstStyle/>
          <a:p>
            <a:fld id="{DAED5F90-EF1B-49B5-BE47-AEA5AB1301ED}" type="slidenum">
              <a:rPr lang="de-DE" smtClean="0"/>
              <a:pPr/>
              <a:t>35</a:t>
            </a:fld>
            <a:endParaRPr lang="de-DE" dirty="0"/>
          </a:p>
        </p:txBody>
      </p:sp>
      <p:sp>
        <p:nvSpPr>
          <p:cNvPr id="10" name="Rectangle 9"/>
          <p:cNvSpPr/>
          <p:nvPr/>
        </p:nvSpPr>
        <p:spPr>
          <a:xfrm>
            <a:off x="1066800" y="5136198"/>
            <a:ext cx="7334338" cy="830997"/>
          </a:xfrm>
          <a:prstGeom prst="rect">
            <a:avLst/>
          </a:prstGeom>
          <a:ln w="57150" cmpd="dbl">
            <a:solidFill>
              <a:srgbClr val="FF0000"/>
            </a:solidFill>
          </a:ln>
        </p:spPr>
        <p:txBody>
          <a:bodyPr wrap="square">
            <a:spAutoFit/>
          </a:bodyPr>
          <a:lstStyle/>
          <a:p>
            <a:pPr>
              <a:spcBef>
                <a:spcPts val="1200"/>
              </a:spcBef>
            </a:pPr>
            <a:r>
              <a:rPr lang="en-US" sz="2400" i="1" dirty="0">
                <a:sym typeface="WP IconicSymbolsA" panose="05010101010101010101" pitchFamily="2" charset="2"/>
              </a:rPr>
              <a:t>Frage</a:t>
            </a:r>
            <a:r>
              <a:rPr lang="en-US" sz="2400" dirty="0">
                <a:sym typeface="WP IconicSymbolsA" panose="05010101010101010101" pitchFamily="2" charset="2"/>
              </a:rPr>
              <a:t>:  </a:t>
            </a:r>
            <a:r>
              <a:rPr lang="de-DE" sz="2400" dirty="0"/>
              <a:t>Was ist die</a:t>
            </a:r>
            <a:r>
              <a:rPr lang="de-DE" sz="2400" b="1" dirty="0"/>
              <a:t> mengentheoretische Interpretation </a:t>
            </a:r>
            <a:r>
              <a:rPr lang="de-DE" sz="2400" i="1" dirty="0"/>
              <a:t>	 </a:t>
            </a:r>
            <a:r>
              <a:rPr lang="de-DE" sz="2400" dirty="0"/>
              <a:t>von Quantoren? </a:t>
            </a:r>
            <a:endParaRPr lang="de-AT" sz="2400" dirty="0"/>
          </a:p>
        </p:txBody>
      </p:sp>
    </p:spTree>
    <p:extLst>
      <p:ext uri="{BB962C8B-B14F-4D97-AF65-F5344CB8AC3E}">
        <p14:creationId xmlns:p14="http://schemas.microsoft.com/office/powerpoint/2010/main" val="21888681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Wiederholung: </a:t>
            </a:r>
            <a:r>
              <a:rPr lang="de-AT"/>
              <a:t>Mengenlehre</a:t>
            </a:r>
            <a:endParaRPr lang="de-AT" dirty="0"/>
          </a:p>
        </p:txBody>
      </p:sp>
      <p:sp>
        <p:nvSpPr>
          <p:cNvPr id="3" name="Content Placeholder 2"/>
          <p:cNvSpPr>
            <a:spLocks noGrp="1"/>
          </p:cNvSpPr>
          <p:nvPr>
            <p:ph idx="1"/>
          </p:nvPr>
        </p:nvSpPr>
        <p:spPr>
          <a:xfrm>
            <a:off x="457200" y="1143000"/>
            <a:ext cx="8229600" cy="5257800"/>
          </a:xfrm>
        </p:spPr>
        <p:txBody>
          <a:bodyPr/>
          <a:lstStyle/>
          <a:p>
            <a:pPr>
              <a:spcBef>
                <a:spcPts val="1200"/>
              </a:spcBef>
              <a:tabLst>
                <a:tab pos="747713" algn="l"/>
                <a:tab pos="1090613" algn="l"/>
                <a:tab pos="1774825" algn="l"/>
                <a:tab pos="2455863" algn="l"/>
              </a:tabLst>
            </a:pPr>
            <a:r>
              <a:rPr lang="de-AT" dirty="0"/>
              <a:t>A ist eine </a:t>
            </a:r>
            <a:r>
              <a:rPr lang="de-AT" dirty="0">
                <a:solidFill>
                  <a:srgbClr val="FF0000"/>
                </a:solidFill>
              </a:rPr>
              <a:t>Teilmenge</a:t>
            </a:r>
            <a:r>
              <a:rPr lang="de-AT" b="1" dirty="0"/>
              <a:t> </a:t>
            </a:r>
            <a:r>
              <a:rPr lang="de-AT" dirty="0"/>
              <a:t>von B (A ⊆ B) =</a:t>
            </a:r>
            <a:r>
              <a:rPr lang="de-AT" baseline="-25000" dirty="0"/>
              <a:t>Def</a:t>
            </a:r>
            <a:r>
              <a:rPr lang="de-AT" dirty="0"/>
              <a:t> </a:t>
            </a:r>
            <a:endParaRPr lang="de-AT" b="1" dirty="0"/>
          </a:p>
          <a:p>
            <a:pPr>
              <a:spcBef>
                <a:spcPts val="0"/>
              </a:spcBef>
              <a:tabLst>
                <a:tab pos="747713" algn="l"/>
                <a:tab pos="1090613" algn="l"/>
                <a:tab pos="1774825" algn="l"/>
                <a:tab pos="2455863" algn="l"/>
              </a:tabLst>
            </a:pPr>
            <a:r>
              <a:rPr lang="de-AT" b="1" i="1" dirty="0"/>
              <a:t>	</a:t>
            </a:r>
            <a:r>
              <a:rPr lang="de-AT" dirty="0"/>
              <a:t>Jedes Element, das in A enthalten ist, ist auch in B 	enthalten.</a:t>
            </a:r>
          </a:p>
          <a:p>
            <a:pPr>
              <a:spcBef>
                <a:spcPts val="1200"/>
              </a:spcBef>
              <a:tabLst>
                <a:tab pos="744538" algn="l"/>
                <a:tab pos="1255713" algn="l"/>
              </a:tabLst>
            </a:pPr>
            <a:endParaRPr lang="de-AT" i="1" dirty="0"/>
          </a:p>
          <a:p>
            <a:pPr>
              <a:spcBef>
                <a:spcPts val="1200"/>
              </a:spcBef>
              <a:tabLst>
                <a:tab pos="744538" algn="l"/>
                <a:tab pos="1255713" algn="l"/>
              </a:tabLst>
            </a:pPr>
            <a:r>
              <a:rPr lang="de-AT" i="1" dirty="0"/>
              <a:t>Beispiel</a:t>
            </a:r>
            <a:r>
              <a:rPr lang="de-AT" dirty="0"/>
              <a:t>. </a:t>
            </a:r>
          </a:p>
          <a:p>
            <a:pPr>
              <a:spcBef>
                <a:spcPts val="1200"/>
              </a:spcBef>
              <a:tabLst>
                <a:tab pos="744538" algn="l"/>
                <a:tab pos="1255713" algn="l"/>
                <a:tab pos="2228850" algn="l"/>
              </a:tabLst>
            </a:pPr>
            <a:r>
              <a:rPr lang="de-AT" dirty="0"/>
              <a:t>	</a:t>
            </a:r>
            <a:r>
              <a:rPr lang="de-AT" sz="2400" dirty="0"/>
              <a:t>Menge A	=	{</a:t>
            </a:r>
            <a:r>
              <a:rPr lang="de-AT" sz="2400" dirty="0">
                <a:solidFill>
                  <a:srgbClr val="00B050"/>
                </a:solidFill>
              </a:rPr>
              <a:t>1</a:t>
            </a:r>
            <a:r>
              <a:rPr lang="de-AT" sz="2400" dirty="0"/>
              <a:t>,</a:t>
            </a:r>
            <a:r>
              <a:rPr lang="de-AT" sz="2400" dirty="0">
                <a:solidFill>
                  <a:srgbClr val="00B050"/>
                </a:solidFill>
              </a:rPr>
              <a:t> 2</a:t>
            </a:r>
            <a:r>
              <a:rPr lang="de-AT" sz="2400" dirty="0"/>
              <a:t>,</a:t>
            </a:r>
            <a:r>
              <a:rPr lang="de-AT" sz="2400" dirty="0">
                <a:solidFill>
                  <a:srgbClr val="00B050"/>
                </a:solidFill>
              </a:rPr>
              <a:t> 3</a:t>
            </a:r>
            <a:r>
              <a:rPr lang="de-AT" dirty="0"/>
              <a:t>}</a:t>
            </a:r>
            <a:endParaRPr lang="de-AT" sz="2400" dirty="0">
              <a:solidFill>
                <a:srgbClr val="00B050"/>
              </a:solidFill>
            </a:endParaRPr>
          </a:p>
          <a:p>
            <a:pPr>
              <a:spcBef>
                <a:spcPts val="1200"/>
              </a:spcBef>
              <a:tabLst>
                <a:tab pos="744538" algn="l"/>
                <a:tab pos="1255713" algn="l"/>
                <a:tab pos="2228850" algn="l"/>
                <a:tab pos="2743200" algn="l"/>
              </a:tabLst>
            </a:pPr>
            <a:r>
              <a:rPr lang="de-AT" sz="2400" dirty="0"/>
              <a:t>	Menge B	=	</a:t>
            </a:r>
            <a:r>
              <a:rPr lang="de-AT" dirty="0"/>
              <a:t>{</a:t>
            </a:r>
            <a:r>
              <a:rPr lang="de-AT" dirty="0">
                <a:solidFill>
                  <a:srgbClr val="00B050"/>
                </a:solidFill>
              </a:rPr>
              <a:t>1</a:t>
            </a:r>
            <a:r>
              <a:rPr lang="de-AT" dirty="0"/>
              <a:t>,</a:t>
            </a:r>
            <a:r>
              <a:rPr lang="de-AT" dirty="0">
                <a:solidFill>
                  <a:srgbClr val="00B050"/>
                </a:solidFill>
              </a:rPr>
              <a:t> 2</a:t>
            </a:r>
            <a:r>
              <a:rPr lang="de-AT" dirty="0"/>
              <a:t>,</a:t>
            </a:r>
            <a:r>
              <a:rPr lang="de-AT" dirty="0">
                <a:solidFill>
                  <a:srgbClr val="00B050"/>
                </a:solidFill>
              </a:rPr>
              <a:t> 3</a:t>
            </a:r>
            <a:r>
              <a:rPr lang="de-AT" dirty="0"/>
              <a:t>,</a:t>
            </a:r>
            <a:r>
              <a:rPr lang="de-AT" dirty="0">
                <a:solidFill>
                  <a:schemeClr val="accent2">
                    <a:lumMod val="75000"/>
                  </a:schemeClr>
                </a:solidFill>
              </a:rPr>
              <a:t> 4</a:t>
            </a:r>
            <a:r>
              <a:rPr lang="de-AT" dirty="0"/>
              <a:t>}</a:t>
            </a:r>
          </a:p>
          <a:p>
            <a:pPr>
              <a:spcBef>
                <a:spcPts val="1200"/>
              </a:spcBef>
              <a:tabLst>
                <a:tab pos="744538" algn="l"/>
                <a:tab pos="1255713" algn="l"/>
                <a:tab pos="2228850" algn="l"/>
                <a:tab pos="2743200" algn="l"/>
              </a:tabLst>
            </a:pPr>
            <a:r>
              <a:rPr lang="de-AT" sz="2400" dirty="0"/>
              <a:t>	{</a:t>
            </a:r>
            <a:r>
              <a:rPr lang="de-AT" sz="2400" dirty="0">
                <a:solidFill>
                  <a:srgbClr val="00B050"/>
                </a:solidFill>
              </a:rPr>
              <a:t>1, 2, 3</a:t>
            </a:r>
            <a:r>
              <a:rPr lang="de-AT" dirty="0"/>
              <a:t>}</a:t>
            </a:r>
            <a:r>
              <a:rPr lang="de-AT" sz="2400" dirty="0"/>
              <a:t> 	 	</a:t>
            </a:r>
            <a:r>
              <a:rPr lang="de-AT" dirty="0"/>
              <a:t>{</a:t>
            </a:r>
            <a:r>
              <a:rPr lang="de-AT" dirty="0">
                <a:solidFill>
                  <a:srgbClr val="00B050"/>
                </a:solidFill>
              </a:rPr>
              <a:t>1</a:t>
            </a:r>
            <a:r>
              <a:rPr lang="de-AT" dirty="0"/>
              <a:t>,</a:t>
            </a:r>
            <a:r>
              <a:rPr lang="de-AT" dirty="0">
                <a:solidFill>
                  <a:srgbClr val="00B050"/>
                </a:solidFill>
              </a:rPr>
              <a:t> 2</a:t>
            </a:r>
            <a:r>
              <a:rPr lang="de-AT" dirty="0"/>
              <a:t>,</a:t>
            </a:r>
            <a:r>
              <a:rPr lang="de-AT" dirty="0">
                <a:solidFill>
                  <a:srgbClr val="00B050"/>
                </a:solidFill>
              </a:rPr>
              <a:t> 3</a:t>
            </a:r>
            <a:r>
              <a:rPr lang="de-AT" dirty="0"/>
              <a:t>,</a:t>
            </a:r>
            <a:r>
              <a:rPr lang="de-AT" dirty="0">
                <a:solidFill>
                  <a:schemeClr val="accent2">
                    <a:lumMod val="75000"/>
                  </a:schemeClr>
                </a:solidFill>
              </a:rPr>
              <a:t> 4</a:t>
            </a:r>
            <a:r>
              <a:rPr lang="de-AT" dirty="0"/>
              <a:t>}</a:t>
            </a:r>
            <a:endParaRPr lang="de-AT" dirty="0">
              <a:solidFill>
                <a:schemeClr val="accent2">
                  <a:lumMod val="75000"/>
                </a:schemeClr>
              </a:solidFill>
            </a:endParaRPr>
          </a:p>
          <a:p>
            <a:pPr>
              <a:spcBef>
                <a:spcPts val="1200"/>
              </a:spcBef>
              <a:tabLst>
                <a:tab pos="744538" algn="l"/>
                <a:tab pos="1255713" algn="l"/>
              </a:tabLst>
            </a:pPr>
            <a:r>
              <a:rPr lang="de-AT" dirty="0"/>
              <a:t>	„A ist eine </a:t>
            </a:r>
            <a:r>
              <a:rPr lang="de-AT" dirty="0">
                <a:solidFill>
                  <a:srgbClr val="FF0000"/>
                </a:solidFill>
              </a:rPr>
              <a:t>Teilmenge</a:t>
            </a:r>
            <a:r>
              <a:rPr lang="de-AT" dirty="0"/>
              <a:t> von B“</a:t>
            </a:r>
          </a:p>
          <a:p>
            <a:pPr>
              <a:spcBef>
                <a:spcPts val="400"/>
              </a:spcBef>
              <a:tabLst>
                <a:tab pos="744538" algn="l"/>
                <a:tab pos="1255713" algn="l"/>
              </a:tabLst>
            </a:pPr>
            <a:endParaRPr lang="de-AT" dirty="0"/>
          </a:p>
        </p:txBody>
      </p:sp>
      <p:sp>
        <p:nvSpPr>
          <p:cNvPr id="4" name="Slide Number Placeholder 3"/>
          <p:cNvSpPr>
            <a:spLocks noGrp="1"/>
          </p:cNvSpPr>
          <p:nvPr>
            <p:ph type="sldNum" sz="quarter" idx="12"/>
          </p:nvPr>
        </p:nvSpPr>
        <p:spPr>
          <a:xfrm>
            <a:off x="6553200" y="6416675"/>
            <a:ext cx="2133600" cy="365125"/>
          </a:xfrm>
        </p:spPr>
        <p:txBody>
          <a:bodyPr/>
          <a:lstStyle/>
          <a:p>
            <a:fld id="{DAED5F90-EF1B-49B5-BE47-AEA5AB1301ED}" type="slidenum">
              <a:rPr lang="de-DE" smtClean="0"/>
              <a:pPr/>
              <a:t>36</a:t>
            </a:fld>
            <a:endParaRPr lang="de-DE"/>
          </a:p>
        </p:txBody>
      </p:sp>
      <p:sp>
        <p:nvSpPr>
          <p:cNvPr id="6" name="Freeform 5"/>
          <p:cNvSpPr/>
          <p:nvPr/>
        </p:nvSpPr>
        <p:spPr>
          <a:xfrm>
            <a:off x="5272106" y="3048000"/>
            <a:ext cx="3638517" cy="2038350"/>
          </a:xfrm>
          <a:custGeom>
            <a:avLst/>
            <a:gdLst>
              <a:gd name="connsiteX0" fmla="*/ 0 w 2714622"/>
              <a:gd name="connsiteY0" fmla="*/ 1015603 h 2031205"/>
              <a:gd name="connsiteX1" fmla="*/ 1357311 w 2714622"/>
              <a:gd name="connsiteY1" fmla="*/ 0 h 2031205"/>
              <a:gd name="connsiteX2" fmla="*/ 2714622 w 2714622"/>
              <a:gd name="connsiteY2" fmla="*/ 1015603 h 2031205"/>
              <a:gd name="connsiteX3" fmla="*/ 1357311 w 2714622"/>
              <a:gd name="connsiteY3" fmla="*/ 2031206 h 2031205"/>
              <a:gd name="connsiteX4" fmla="*/ 0 w 2714622"/>
              <a:gd name="connsiteY4" fmla="*/ 1015603 h 20312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4622" h="2031205">
                <a:moveTo>
                  <a:pt x="0" y="1015603"/>
                </a:moveTo>
                <a:cubicBezTo>
                  <a:pt x="0" y="454701"/>
                  <a:pt x="607689" y="0"/>
                  <a:pt x="1357311" y="0"/>
                </a:cubicBezTo>
                <a:cubicBezTo>
                  <a:pt x="2106933" y="0"/>
                  <a:pt x="2714622" y="454701"/>
                  <a:pt x="2714622" y="1015603"/>
                </a:cubicBezTo>
                <a:cubicBezTo>
                  <a:pt x="2714622" y="1576505"/>
                  <a:pt x="2106933" y="2031206"/>
                  <a:pt x="1357311" y="2031206"/>
                </a:cubicBezTo>
                <a:cubicBezTo>
                  <a:pt x="607689" y="2031206"/>
                  <a:pt x="0" y="1576505"/>
                  <a:pt x="0" y="1015603"/>
                </a:cubicBezTo>
                <a:close/>
              </a:path>
            </a:pathLst>
          </a:custGeom>
          <a:solidFill>
            <a:srgbClr val="C00000">
              <a:alpha val="16000"/>
            </a:srgbClr>
          </a:solidFill>
          <a:ln>
            <a:solidFill>
              <a:schemeClr val="tx1"/>
            </a:solidFill>
          </a:ln>
          <a:scene3d>
            <a:camera prst="orthographicFront"/>
            <a:lightRig rig="flat" dir="t"/>
          </a:scene3d>
          <a:sp3d prstMaterial="dkEdge">
            <a:bevelT w="8200" h="38100"/>
          </a:sp3d>
        </p:spPr>
        <p:style>
          <a:lnRef idx="0">
            <a:scrgbClr r="0" g="0" b="0"/>
          </a:lnRef>
          <a:fillRef idx="2">
            <a:scrgbClr r="0" g="0" b="0"/>
          </a:fillRef>
          <a:effectRef idx="0">
            <a:schemeClr val="accent1">
              <a:shade val="80000"/>
              <a:alpha val="50000"/>
              <a:hueOff val="0"/>
              <a:satOff val="0"/>
              <a:lumOff val="0"/>
              <a:alphaOff val="0"/>
            </a:schemeClr>
          </a:effectRef>
          <a:fontRef idx="minor">
            <a:schemeClr val="tx1"/>
          </a:fontRef>
        </p:style>
        <p:txBody>
          <a:bodyPr spcFirstLastPara="0" vert="horz" wrap="square" lIns="379068" tIns="239523" rIns="770367" bIns="239522" numCol="1" spcCol="1270" anchor="b" anchorCtr="0">
            <a:noAutofit/>
          </a:bodyPr>
          <a:lstStyle/>
          <a:p>
            <a:pPr lvl="0" algn="l" defTabSz="1333500">
              <a:lnSpc>
                <a:spcPct val="90000"/>
              </a:lnSpc>
              <a:spcBef>
                <a:spcPct val="0"/>
              </a:spcBef>
              <a:spcAft>
                <a:spcPct val="35000"/>
              </a:spcAft>
            </a:pPr>
            <a:r>
              <a:rPr lang="en-US" sz="3000" kern="1200"/>
              <a:t>   B</a:t>
            </a:r>
          </a:p>
        </p:txBody>
      </p:sp>
      <p:sp>
        <p:nvSpPr>
          <p:cNvPr id="13" name="Freeform 12"/>
          <p:cNvSpPr/>
          <p:nvPr/>
        </p:nvSpPr>
        <p:spPr>
          <a:xfrm>
            <a:off x="6558979" y="3352800"/>
            <a:ext cx="1823021" cy="1369665"/>
          </a:xfrm>
          <a:custGeom>
            <a:avLst/>
            <a:gdLst>
              <a:gd name="connsiteX0" fmla="*/ 0 w 1823021"/>
              <a:gd name="connsiteY0" fmla="*/ 684833 h 1369665"/>
              <a:gd name="connsiteX1" fmla="*/ 911511 w 1823021"/>
              <a:gd name="connsiteY1" fmla="*/ 0 h 1369665"/>
              <a:gd name="connsiteX2" fmla="*/ 1823022 w 1823021"/>
              <a:gd name="connsiteY2" fmla="*/ 684833 h 1369665"/>
              <a:gd name="connsiteX3" fmla="*/ 911511 w 1823021"/>
              <a:gd name="connsiteY3" fmla="*/ 1369666 h 1369665"/>
              <a:gd name="connsiteX4" fmla="*/ 0 w 1823021"/>
              <a:gd name="connsiteY4" fmla="*/ 684833 h 1369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021" h="1369665">
                <a:moveTo>
                  <a:pt x="0" y="684833"/>
                </a:moveTo>
                <a:cubicBezTo>
                  <a:pt x="0" y="306610"/>
                  <a:pt x="408097" y="0"/>
                  <a:pt x="911511" y="0"/>
                </a:cubicBezTo>
                <a:cubicBezTo>
                  <a:pt x="1414925" y="0"/>
                  <a:pt x="1823022" y="306610"/>
                  <a:pt x="1823022" y="684833"/>
                </a:cubicBezTo>
                <a:cubicBezTo>
                  <a:pt x="1823022" y="1063056"/>
                  <a:pt x="1414925" y="1369666"/>
                  <a:pt x="911511" y="1369666"/>
                </a:cubicBezTo>
                <a:cubicBezTo>
                  <a:pt x="408097" y="1369666"/>
                  <a:pt x="0" y="1063056"/>
                  <a:pt x="0" y="684833"/>
                </a:cubicBezTo>
                <a:close/>
              </a:path>
            </a:pathLst>
          </a:custGeom>
          <a:solidFill>
            <a:schemeClr val="accent3">
              <a:lumMod val="40000"/>
              <a:lumOff val="60000"/>
            </a:schemeClr>
          </a:solidFill>
          <a:ln>
            <a:solidFill>
              <a:schemeClr val="tx1"/>
            </a:solidFill>
          </a:ln>
          <a:scene3d>
            <a:camera prst="orthographicFront"/>
            <a:lightRig rig="flat" dir="t"/>
          </a:scene3d>
          <a:sp3d prstMaterial="dkEdge">
            <a:bevelT w="8200" h="38100"/>
          </a:sp3d>
        </p:spPr>
        <p:style>
          <a:lnRef idx="0">
            <a:scrgbClr r="0" g="0" b="0"/>
          </a:lnRef>
          <a:fillRef idx="2">
            <a:scrgbClr r="0" g="0" b="0"/>
          </a:fillRef>
          <a:effectRef idx="0">
            <a:schemeClr val="accent1">
              <a:shade val="80000"/>
              <a:alpha val="50000"/>
              <a:hueOff val="306246"/>
              <a:satOff val="-4392"/>
              <a:lumOff val="25615"/>
              <a:alphaOff val="0"/>
            </a:schemeClr>
          </a:effectRef>
          <a:fontRef idx="minor">
            <a:schemeClr val="tx1"/>
          </a:fontRef>
        </p:style>
        <p:txBody>
          <a:bodyPr spcFirstLastPara="0" vert="horz" wrap="square" lIns="517344" tIns="161513" rIns="254566" bIns="161513" numCol="1" spcCol="1270" anchor="ctr" anchorCtr="0">
            <a:noAutofit/>
          </a:bodyPr>
          <a:lstStyle/>
          <a:p>
            <a:pPr lvl="0" algn="l" defTabSz="889000">
              <a:lnSpc>
                <a:spcPct val="90000"/>
              </a:lnSpc>
              <a:spcBef>
                <a:spcPct val="0"/>
              </a:spcBef>
              <a:spcAft>
                <a:spcPct val="35000"/>
              </a:spcAft>
            </a:pPr>
            <a:endParaRPr lang="en-US" sz="2000" kern="1200">
              <a:sym typeface="WP IconicSymbolsA" panose="05010101010101010101" pitchFamily="2" charset="2"/>
            </a:endParaRPr>
          </a:p>
          <a:p>
            <a:pPr lvl="0" algn="l" defTabSz="889000">
              <a:lnSpc>
                <a:spcPct val="90000"/>
              </a:lnSpc>
              <a:spcBef>
                <a:spcPct val="0"/>
              </a:spcBef>
              <a:spcAft>
                <a:spcPct val="35000"/>
              </a:spcAft>
            </a:pPr>
            <a:r>
              <a:rPr lang="en-US" sz="3000" kern="1200"/>
              <a:t>          A </a:t>
            </a:r>
            <a:r>
              <a:rPr lang="en-US" sz="2100" kern="1200"/>
              <a:t>    </a:t>
            </a:r>
            <a:r>
              <a:rPr lang="en-US" sz="2100" kern="1200">
                <a:sym typeface="WP IconicSymbolsA" panose="05010101010101010101" pitchFamily="2" charset="2"/>
              </a:rPr>
              <a:t> </a:t>
            </a:r>
            <a:endParaRPr lang="en-US" sz="2000" kern="1200"/>
          </a:p>
        </p:txBody>
      </p:sp>
      <p:sp>
        <p:nvSpPr>
          <p:cNvPr id="9" name="TextBox 8"/>
          <p:cNvSpPr txBox="1"/>
          <p:nvPr/>
        </p:nvSpPr>
        <p:spPr>
          <a:xfrm>
            <a:off x="6390801" y="3352800"/>
            <a:ext cx="1914999" cy="11387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sym typeface="WP IconicSymbolsA" panose="05010101010101010101" pitchFamily="2" charset="2"/>
              </a:rPr>
              <a:t>             1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sym typeface="WP IconicSymbolsA" panose="05010101010101010101" pitchFamily="2" charset="2"/>
              </a:rPr>
              <a:t>          3         2</a:t>
            </a:r>
            <a:r>
              <a:rPr kumimoji="0" lang="en-US" sz="2000" b="0" i="0" u="none" strike="noStrike" kern="1200" cap="none" spc="0" normalizeH="0" baseline="0" noProof="0">
                <a:ln>
                  <a:noFill/>
                </a:ln>
                <a:solidFill>
                  <a:prstClr val="black"/>
                </a:solidFill>
                <a:effectLst/>
                <a:uLnTx/>
                <a:uFillTx/>
                <a:latin typeface="Calibri"/>
                <a:ea typeface="+mn-ea"/>
                <a:cs typeface="+mn-cs"/>
                <a:sym typeface="WP IconicSymbolsA" panose="05010101010101010101" pitchFamily="2" charset="2"/>
              </a:rPr>
              <a:t>	</a:t>
            </a:r>
            <a:endParaRPr kumimoji="0" lang="en-US" sz="2000" b="0" i="0" u="none" strike="noStrike" kern="1200" cap="none" spc="0" normalizeH="0" baseline="0" noProof="0">
              <a:ln>
                <a:noFill/>
              </a:ln>
              <a:solidFill>
                <a:prstClr val="black"/>
              </a:solidFill>
              <a:effectLst/>
              <a:uLnTx/>
              <a:uFillTx/>
              <a:latin typeface="Calibri"/>
              <a:ea typeface="+mn-ea"/>
              <a:cs typeface="+mn-cs"/>
            </a:endParaRPr>
          </a:p>
        </p:txBody>
      </p:sp>
      <p:sp>
        <p:nvSpPr>
          <p:cNvPr id="11" name="Footer Placeholder 5"/>
          <p:cNvSpPr>
            <a:spLocks noGrp="1"/>
          </p:cNvSpPr>
          <p:nvPr>
            <p:ph type="ftr" sz="quarter" idx="11"/>
          </p:nvPr>
        </p:nvSpPr>
        <p:spPr>
          <a:xfrm>
            <a:off x="3124200" y="6356350"/>
            <a:ext cx="2895600" cy="365125"/>
          </a:xfrm>
        </p:spPr>
        <p:txBody>
          <a:bodyPr/>
          <a:lstStyle/>
          <a:p>
            <a:r>
              <a:rPr lang="de-DE"/>
              <a:t>DGY 15 Semantik</a:t>
            </a:r>
          </a:p>
        </p:txBody>
      </p:sp>
      <p:sp>
        <p:nvSpPr>
          <p:cNvPr id="14" name="TextBox 13"/>
          <p:cNvSpPr txBox="1"/>
          <p:nvPr/>
        </p:nvSpPr>
        <p:spPr>
          <a:xfrm>
            <a:off x="6027703" y="3352800"/>
            <a:ext cx="98269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sym typeface="WP IconicSymbolsA" panose="05010101010101010101" pitchFamily="2" charset="2"/>
              </a:rPr>
              <a:t>4</a:t>
            </a:r>
            <a:endParaRPr kumimoji="0" lang="en-US" sz="20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806299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par>
                          <p:cTn id="19" fill="hold">
                            <p:stCondLst>
                              <p:cond delay="0"/>
                            </p:stCondLst>
                            <p:childTnLst>
                              <p:par>
                                <p:cTn id="20" presetID="22" presetClass="entr" presetSubtype="4"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par>
                          <p:cTn id="23" fill="hold">
                            <p:stCondLst>
                              <p:cond delay="500"/>
                            </p:stCondLst>
                            <p:childTnLst>
                              <p:par>
                                <p:cTn id="24" presetID="22" presetClass="entr" presetSubtype="4"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6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par>
                          <p:cTn id="31" fill="hold">
                            <p:stCondLst>
                              <p:cond delay="0"/>
                            </p:stCondLst>
                            <p:childTnLst>
                              <p:par>
                                <p:cTn id="32" presetID="22" presetClass="entr" presetSubtype="4"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down)">
                                      <p:cBhvr>
                                        <p:cTn id="34" dur="500"/>
                                        <p:tgtEl>
                                          <p:spTgt spid="14"/>
                                        </p:tgtEl>
                                      </p:cBhvr>
                                    </p:animEffect>
                                  </p:childTnLst>
                                </p:cTn>
                              </p:par>
                            </p:childTnLst>
                          </p:cTn>
                        </p:par>
                        <p:par>
                          <p:cTn id="35" fill="hold">
                            <p:stCondLst>
                              <p:cond delay="500"/>
                            </p:stCondLst>
                            <p:childTnLst>
                              <p:par>
                                <p:cTn id="36" presetID="22" presetClass="entr" presetSubtype="4"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ipe(down)">
                                      <p:cBhvr>
                                        <p:cTn id="38" dur="500"/>
                                        <p:tgtEl>
                                          <p:spTgt spid="6"/>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animBg="1"/>
      <p:bldP spid="13" grpId="0" animBg="1"/>
      <p:bldP spid="9" grpId="0"/>
      <p:bldP spid="1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a:off x="4589666" y="4355059"/>
            <a:ext cx="1963534" cy="1419911"/>
          </a:xfrm>
          <a:prstGeom prst="ellipse">
            <a:avLst/>
          </a:prstGeom>
          <a:solidFill>
            <a:srgbClr val="EEB500">
              <a:alpha val="89804"/>
            </a:srgbClr>
          </a:solidFill>
          <a:ln w="12700">
            <a:solidFill>
              <a:schemeClr val="tx1"/>
            </a:solidFill>
          </a:ln>
          <a:effectLst>
            <a:outerShdw blurRad="127000" dist="63500" dir="27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endParaRPr lang="de-AT" sz="2400" b="1" i="1">
              <a:ln w="0"/>
              <a:solidFill>
                <a:schemeClr val="tx1"/>
              </a:solidFill>
              <a:effectLst>
                <a:outerShdw blurRad="38100" dist="19050" dir="2700000" algn="tl" rotWithShape="0">
                  <a:schemeClr val="dk1">
                    <a:alpha val="40000"/>
                  </a:schemeClr>
                </a:outerShdw>
              </a:effectLst>
            </a:endParaRPr>
          </a:p>
        </p:txBody>
      </p:sp>
      <p:sp>
        <p:nvSpPr>
          <p:cNvPr id="2" name="Title 1"/>
          <p:cNvSpPr>
            <a:spLocks noGrp="1"/>
          </p:cNvSpPr>
          <p:nvPr>
            <p:ph type="title"/>
          </p:nvPr>
        </p:nvSpPr>
        <p:spPr/>
        <p:txBody>
          <a:bodyPr/>
          <a:lstStyle/>
          <a:p>
            <a:r>
              <a:rPr lang="en-US"/>
              <a:t>Hintergrund: Mengenlehre</a:t>
            </a:r>
          </a:p>
        </p:txBody>
      </p:sp>
      <p:sp>
        <p:nvSpPr>
          <p:cNvPr id="3" name="Content Placeholder 2"/>
          <p:cNvSpPr>
            <a:spLocks noGrp="1"/>
          </p:cNvSpPr>
          <p:nvPr>
            <p:ph idx="1"/>
          </p:nvPr>
        </p:nvSpPr>
        <p:spPr>
          <a:xfrm>
            <a:off x="457200" y="990600"/>
            <a:ext cx="8534400" cy="5257800"/>
          </a:xfrm>
        </p:spPr>
        <p:txBody>
          <a:bodyPr/>
          <a:lstStyle/>
          <a:p>
            <a:pPr>
              <a:tabLst>
                <a:tab pos="747713" algn="l"/>
                <a:tab pos="1090613" algn="l"/>
                <a:tab pos="1774825" algn="l"/>
                <a:tab pos="2455863" algn="l"/>
              </a:tabLst>
            </a:pPr>
            <a:r>
              <a:rPr lang="de-DE" dirty="0"/>
              <a:t>Die </a:t>
            </a:r>
            <a:r>
              <a:rPr lang="de-DE" sz="2400" dirty="0">
                <a:solidFill>
                  <a:srgbClr val="FF0000"/>
                </a:solidFill>
              </a:rPr>
              <a:t>Schnittmenge</a:t>
            </a:r>
            <a:r>
              <a:rPr lang="de-DE" sz="2400" b="1" i="1" dirty="0"/>
              <a:t> </a:t>
            </a:r>
            <a:r>
              <a:rPr lang="de-DE" sz="2400" dirty="0"/>
              <a:t>von A und B (A ∩ B)  =</a:t>
            </a:r>
            <a:r>
              <a:rPr lang="de-DE" sz="2400" baseline="-25000" dirty="0"/>
              <a:t>Def</a:t>
            </a:r>
            <a:r>
              <a:rPr lang="de-DE" sz="2400" dirty="0"/>
              <a:t> 	</a:t>
            </a:r>
          </a:p>
          <a:p>
            <a:pPr>
              <a:spcBef>
                <a:spcPts val="600"/>
              </a:spcBef>
              <a:tabLst>
                <a:tab pos="747713" algn="l"/>
                <a:tab pos="1090613" algn="l"/>
                <a:tab pos="1774825" algn="l"/>
                <a:tab pos="2455863" algn="l"/>
              </a:tabLst>
            </a:pPr>
            <a:r>
              <a:rPr lang="de-DE" sz="2400" dirty="0"/>
              <a:t>	jene Menge, die alle Elemente enthält, die sowohl in A </a:t>
            </a:r>
            <a:br>
              <a:rPr lang="de-DE" sz="2400" dirty="0"/>
            </a:br>
            <a:r>
              <a:rPr lang="de-DE" sz="2400" dirty="0"/>
              <a:t>	als auch in B enthalten sind</a:t>
            </a:r>
          </a:p>
          <a:p>
            <a:pPr>
              <a:spcBef>
                <a:spcPts val="1200"/>
              </a:spcBef>
              <a:tabLst>
                <a:tab pos="747713" algn="l"/>
                <a:tab pos="1090613" algn="l"/>
                <a:tab pos="1774825" algn="l"/>
                <a:tab pos="2455863" algn="l"/>
              </a:tabLst>
            </a:pPr>
            <a:r>
              <a:rPr lang="de-DE" i="1" dirty="0"/>
              <a:t>Beispiele</a:t>
            </a:r>
            <a:r>
              <a:rPr lang="de-DE" dirty="0"/>
              <a:t>.</a:t>
            </a:r>
          </a:p>
          <a:p>
            <a:pPr>
              <a:spcBef>
                <a:spcPts val="800"/>
              </a:spcBef>
              <a:tabLst>
                <a:tab pos="747713" algn="l"/>
                <a:tab pos="1090613" algn="l"/>
                <a:tab pos="1774825" algn="l"/>
                <a:tab pos="2455863" algn="l"/>
                <a:tab pos="2743200" algn="l"/>
                <a:tab pos="3084513" algn="l"/>
                <a:tab pos="5543550" algn="l"/>
                <a:tab pos="5997575" algn="l"/>
              </a:tabLst>
            </a:pPr>
            <a:r>
              <a:rPr lang="de-DE" sz="2200" dirty="0"/>
              <a:t>	{</a:t>
            </a:r>
            <a:r>
              <a:rPr lang="de-DE" sz="2200" b="1" u="sng" dirty="0">
                <a:solidFill>
                  <a:srgbClr val="00B050"/>
                </a:solidFill>
              </a:rPr>
              <a:t>Hund</a:t>
            </a:r>
            <a:r>
              <a:rPr lang="de-DE" sz="2200" dirty="0"/>
              <a:t>, </a:t>
            </a:r>
            <a:r>
              <a:rPr lang="de-DE" sz="2200" dirty="0">
                <a:solidFill>
                  <a:srgbClr val="00B050"/>
                </a:solidFill>
              </a:rPr>
              <a:t>Vogel</a:t>
            </a:r>
            <a:r>
              <a:rPr lang="de-DE" sz="2200" dirty="0"/>
              <a:t>}	∩ </a:t>
            </a:r>
            <a:r>
              <a:rPr lang="de-DE" sz="2200" dirty="0">
                <a:solidFill>
                  <a:schemeClr val="accent2">
                    <a:lumMod val="75000"/>
                  </a:schemeClr>
                </a:solidFill>
              </a:rPr>
              <a:t>	</a:t>
            </a:r>
            <a:r>
              <a:rPr lang="de-DE" sz="2200" dirty="0"/>
              <a:t>{</a:t>
            </a:r>
            <a:r>
              <a:rPr lang="de-DE" sz="2200" dirty="0">
                <a:solidFill>
                  <a:schemeClr val="accent2">
                    <a:lumMod val="75000"/>
                  </a:schemeClr>
                </a:solidFill>
              </a:rPr>
              <a:t>Katze</a:t>
            </a:r>
            <a:r>
              <a:rPr lang="de-DE" sz="2200" dirty="0"/>
              <a:t>,</a:t>
            </a:r>
            <a:r>
              <a:rPr lang="de-DE" sz="2200" dirty="0">
                <a:solidFill>
                  <a:schemeClr val="accent2">
                    <a:lumMod val="75000"/>
                  </a:schemeClr>
                </a:solidFill>
              </a:rPr>
              <a:t> </a:t>
            </a:r>
            <a:r>
              <a:rPr lang="de-DE" sz="2200" b="1" u="sng" dirty="0">
                <a:solidFill>
                  <a:schemeClr val="accent2">
                    <a:lumMod val="75000"/>
                  </a:schemeClr>
                </a:solidFill>
              </a:rPr>
              <a:t>Hund</a:t>
            </a:r>
            <a:r>
              <a:rPr lang="de-DE" sz="2200" dirty="0"/>
              <a:t>,</a:t>
            </a:r>
            <a:r>
              <a:rPr lang="de-DE" sz="2200" dirty="0">
                <a:solidFill>
                  <a:schemeClr val="accent2">
                    <a:lumMod val="75000"/>
                  </a:schemeClr>
                </a:solidFill>
              </a:rPr>
              <a:t> Pangolin</a:t>
            </a:r>
            <a:r>
              <a:rPr lang="de-DE" sz="2200" dirty="0"/>
              <a:t>}	=	{</a:t>
            </a:r>
            <a:r>
              <a:rPr lang="de-DE" sz="2200" b="1" u="sng" dirty="0"/>
              <a:t>Hund</a:t>
            </a:r>
            <a:r>
              <a:rPr lang="de-DE" sz="2200" dirty="0"/>
              <a:t>}</a:t>
            </a:r>
          </a:p>
          <a:p>
            <a:pPr>
              <a:spcBef>
                <a:spcPts val="800"/>
              </a:spcBef>
              <a:tabLst>
                <a:tab pos="747713" algn="l"/>
                <a:tab pos="1090613" algn="l"/>
                <a:tab pos="1774825" algn="l"/>
                <a:tab pos="2455863" algn="l"/>
                <a:tab pos="2743200" algn="l"/>
                <a:tab pos="3084513" algn="l"/>
                <a:tab pos="5543550" algn="l"/>
                <a:tab pos="5997575" algn="l"/>
              </a:tabLst>
            </a:pPr>
            <a:r>
              <a:rPr lang="de-DE" sz="2200" dirty="0"/>
              <a:t>	{</a:t>
            </a:r>
            <a:r>
              <a:rPr lang="de-DE" sz="2200" dirty="0">
                <a:solidFill>
                  <a:srgbClr val="DAA600"/>
                </a:solidFill>
              </a:rPr>
              <a:t>Peter</a:t>
            </a:r>
            <a:r>
              <a:rPr lang="de-DE" sz="2200" dirty="0"/>
              <a:t>} 		∩	{</a:t>
            </a:r>
            <a:r>
              <a:rPr lang="de-DE" sz="2200" dirty="0">
                <a:solidFill>
                  <a:schemeClr val="accent2">
                    <a:lumMod val="75000"/>
                  </a:schemeClr>
                </a:solidFill>
              </a:rPr>
              <a:t>Hund</a:t>
            </a:r>
            <a:r>
              <a:rPr lang="de-DE" sz="2200" dirty="0"/>
              <a:t>,</a:t>
            </a:r>
            <a:r>
              <a:rPr lang="de-DE" sz="2200" dirty="0">
                <a:solidFill>
                  <a:schemeClr val="accent2">
                    <a:lumMod val="75000"/>
                  </a:schemeClr>
                </a:solidFill>
              </a:rPr>
              <a:t> Katze, Pangolin</a:t>
            </a:r>
            <a:r>
              <a:rPr lang="de-DE" sz="2200" dirty="0"/>
              <a:t>}</a:t>
            </a:r>
            <a:r>
              <a:rPr lang="de-DE" sz="2200" dirty="0">
                <a:solidFill>
                  <a:schemeClr val="accent2">
                    <a:lumMod val="75000"/>
                  </a:schemeClr>
                </a:solidFill>
              </a:rPr>
              <a:t> </a:t>
            </a:r>
            <a:r>
              <a:rPr lang="de-DE" sz="2200" dirty="0"/>
              <a:t>	=	{}  </a:t>
            </a:r>
          </a:p>
          <a:p>
            <a:pPr>
              <a:tabLst>
                <a:tab pos="747713" algn="l"/>
                <a:tab pos="1090613" algn="l"/>
                <a:tab pos="1774825" algn="l"/>
                <a:tab pos="2455863" algn="l"/>
                <a:tab pos="2743200" algn="l"/>
                <a:tab pos="3084513" algn="l"/>
                <a:tab pos="5543550" algn="l"/>
                <a:tab pos="5997575" algn="l"/>
              </a:tabLst>
            </a:pPr>
            <a:r>
              <a:rPr lang="de-DE" sz="2200" dirty="0"/>
              <a:t>								(„die leere Menge“;</a:t>
            </a:r>
          </a:p>
          <a:p>
            <a:pPr algn="r">
              <a:tabLst>
                <a:tab pos="747713" algn="l"/>
                <a:tab pos="1090613" algn="l"/>
                <a:tab pos="1774825" algn="l"/>
                <a:tab pos="2455863" algn="l"/>
                <a:tab pos="2743200" algn="l"/>
                <a:tab pos="3084513" algn="l"/>
                <a:tab pos="5997575" algn="l"/>
              </a:tabLst>
            </a:pPr>
            <a:r>
              <a:rPr lang="de-DE" sz="2200" dirty="0"/>
              <a:t>						alternatives Symbol: )</a:t>
            </a:r>
          </a:p>
          <a:p>
            <a:pPr>
              <a:tabLst>
                <a:tab pos="747713" algn="l"/>
                <a:tab pos="1090613" algn="l"/>
                <a:tab pos="1774825" algn="l"/>
                <a:tab pos="2455863" algn="l"/>
              </a:tabLst>
            </a:pPr>
            <a:endParaRPr lang="de-DE" dirty="0"/>
          </a:p>
          <a:p>
            <a:pPr>
              <a:tabLst>
                <a:tab pos="747713" algn="l"/>
                <a:tab pos="1090613" algn="l"/>
                <a:tab pos="1774825" algn="l"/>
                <a:tab pos="2455863" algn="l"/>
              </a:tabLst>
            </a:pPr>
            <a:endParaRPr lang="de-DE" dirty="0"/>
          </a:p>
          <a:p>
            <a:pPr>
              <a:tabLst>
                <a:tab pos="747713" algn="l"/>
                <a:tab pos="1090613" algn="l"/>
                <a:tab pos="1774825" algn="l"/>
                <a:tab pos="2455863" algn="l"/>
              </a:tabLst>
            </a:pPr>
            <a:endParaRPr lang="de-DE" dirty="0"/>
          </a:p>
        </p:txBody>
      </p:sp>
      <p:sp>
        <p:nvSpPr>
          <p:cNvPr id="4" name="Footer Placeholder 3"/>
          <p:cNvSpPr>
            <a:spLocks noGrp="1"/>
          </p:cNvSpPr>
          <p:nvPr>
            <p:ph type="ftr" sz="quarter" idx="11"/>
          </p:nvPr>
        </p:nvSpPr>
        <p:spPr/>
        <p:txBody>
          <a:bodyPr/>
          <a:lstStyle/>
          <a:p>
            <a:r>
              <a:rPr lang="de-DE"/>
              <a:t>DGY 15 Semantik</a:t>
            </a:r>
          </a:p>
        </p:txBody>
      </p:sp>
      <p:sp>
        <p:nvSpPr>
          <p:cNvPr id="5" name="Slide Number Placeholder 4"/>
          <p:cNvSpPr>
            <a:spLocks noGrp="1"/>
          </p:cNvSpPr>
          <p:nvPr>
            <p:ph type="sldNum" sz="quarter" idx="12"/>
          </p:nvPr>
        </p:nvSpPr>
        <p:spPr/>
        <p:txBody>
          <a:bodyPr/>
          <a:lstStyle/>
          <a:p>
            <a:fld id="{DAED5F90-EF1B-49B5-BE47-AEA5AB1301ED}" type="slidenum">
              <a:rPr lang="de-DE" smtClean="0"/>
              <a:pPr/>
              <a:t>37</a:t>
            </a:fld>
            <a:endParaRPr lang="de-DE"/>
          </a:p>
        </p:txBody>
      </p:sp>
      <p:graphicFrame>
        <p:nvGraphicFramePr>
          <p:cNvPr id="9" name="Diagram 8"/>
          <p:cNvGraphicFramePr/>
          <p:nvPr/>
        </p:nvGraphicFramePr>
        <p:xfrm>
          <a:off x="457200" y="3939886"/>
          <a:ext cx="4451888" cy="2537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Rectangle 10"/>
          <p:cNvSpPr/>
          <p:nvPr/>
        </p:nvSpPr>
        <p:spPr>
          <a:xfrm>
            <a:off x="5286375" y="4714875"/>
            <a:ext cx="1114425" cy="461665"/>
          </a:xfrm>
          <a:prstGeom prst="rect">
            <a:avLst/>
          </a:prstGeom>
        </p:spPr>
        <p:txBody>
          <a:bodyPr wrap="square">
            <a:spAutoFit/>
          </a:bodyPr>
          <a:lstStyle/>
          <a:p>
            <a:r>
              <a:rPr lang="de-DE" sz="2400" i="1"/>
              <a:t>Peter</a:t>
            </a:r>
            <a:endParaRPr lang="de-AT" sz="2400" i="1"/>
          </a:p>
        </p:txBody>
      </p:sp>
    </p:spTree>
    <p:extLst>
      <p:ext uri="{BB962C8B-B14F-4D97-AF65-F5344CB8AC3E}">
        <p14:creationId xmlns:p14="http://schemas.microsoft.com/office/powerpoint/2010/main" val="3909326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down)">
                                      <p:cBhvr>
                                        <p:cTn id="32" dur="500"/>
                                        <p:tgtEl>
                                          <p:spTgt spid="6"/>
                                        </p:tgtEl>
                                      </p:cBhvr>
                                    </p:animEffect>
                                  </p:childTnLst>
                                </p:cTn>
                              </p:par>
                            </p:childTnLst>
                          </p:cTn>
                        </p:par>
                        <p:par>
                          <p:cTn id="33" fill="hold">
                            <p:stCondLst>
                              <p:cond delay="500"/>
                            </p:stCondLst>
                            <p:childTnLst>
                              <p:par>
                                <p:cTn id="34" presetID="1" presetClass="entr" presetSubtype="0"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childTnLst>
                                </p:cTn>
                              </p:par>
                            </p:childTnLst>
                          </p:cTn>
                        </p:par>
                        <p:par>
                          <p:cTn id="40" fill="hold">
                            <p:stCondLst>
                              <p:cond delay="0"/>
                            </p:stCondLst>
                            <p:childTnLst>
                              <p:par>
                                <p:cTn id="41" presetID="1" presetClass="entr" presetSubtype="0" fill="hold" nodeType="after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Graphic spid="9" grpId="0">
        <p:bldAsOne/>
      </p:bldGraphic>
      <p:bldP spid="1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lstStyle/>
          <a:p>
            <a:r>
              <a:rPr lang="de-DE"/>
              <a:t>Quantoren</a:t>
            </a:r>
            <a:endParaRPr lang="de-DE" noProof="0" dirty="0"/>
          </a:p>
        </p:txBody>
      </p:sp>
      <p:sp>
        <p:nvSpPr>
          <p:cNvPr id="3" name="Content Placeholder 2"/>
          <p:cNvSpPr>
            <a:spLocks noGrp="1"/>
          </p:cNvSpPr>
          <p:nvPr>
            <p:ph idx="1"/>
          </p:nvPr>
        </p:nvSpPr>
        <p:spPr>
          <a:xfrm>
            <a:off x="381000" y="762000"/>
            <a:ext cx="8382000" cy="5410200"/>
          </a:xfrm>
        </p:spPr>
        <p:txBody>
          <a:bodyPr/>
          <a:lstStyle/>
          <a:p>
            <a:pPr>
              <a:spcBef>
                <a:spcPts val="1200"/>
              </a:spcBef>
              <a:tabLst>
                <a:tab pos="744538" algn="l"/>
                <a:tab pos="1255713" algn="l"/>
              </a:tabLst>
            </a:pPr>
            <a:r>
              <a:rPr lang="de-DE" b="1" i="1" noProof="0" dirty="0"/>
              <a:t>Frage.</a:t>
            </a:r>
            <a:r>
              <a:rPr lang="de-DE" noProof="0" dirty="0"/>
              <a:t> </a:t>
            </a:r>
          </a:p>
          <a:p>
            <a:pPr marL="342900" indent="-342900">
              <a:spcBef>
                <a:spcPts val="600"/>
              </a:spcBef>
              <a:buFont typeface="Wingdings" panose="05000000000000000000" pitchFamily="2" charset="2"/>
              <a:buChar char="§"/>
              <a:tabLst>
                <a:tab pos="744538" algn="l"/>
                <a:tab pos="1255713" algn="l"/>
              </a:tabLst>
            </a:pPr>
            <a:r>
              <a:rPr lang="de-DE" noProof="0" dirty="0"/>
              <a:t>Was ist die </a:t>
            </a:r>
            <a:r>
              <a:rPr lang="de-DE" b="1" noProof="0" dirty="0"/>
              <a:t>Semantik</a:t>
            </a:r>
            <a:r>
              <a:rPr lang="de-DE" noProof="0" dirty="0"/>
              <a:t> des quantifizierten Satzes (1)? </a:t>
            </a:r>
          </a:p>
          <a:p>
            <a:pPr marL="342900" indent="-342900">
              <a:spcBef>
                <a:spcPts val="600"/>
              </a:spcBef>
              <a:buFont typeface="Wingdings" panose="05000000000000000000" pitchFamily="2" charset="2"/>
              <a:buChar char="§"/>
              <a:tabLst>
                <a:tab pos="744538" algn="l"/>
                <a:tab pos="1255713" algn="l"/>
              </a:tabLst>
            </a:pPr>
            <a:r>
              <a:rPr lang="de-DE" noProof="0" dirty="0"/>
              <a:t>Wie lässt sich die Bedeutung mit den Begriffen der </a:t>
            </a:r>
            <a:r>
              <a:rPr lang="de-DE" b="1" noProof="0" dirty="0"/>
              <a:t>Mengenlehre</a:t>
            </a:r>
            <a:r>
              <a:rPr lang="de-DE" noProof="0" dirty="0"/>
              <a:t> darstellen?</a:t>
            </a:r>
          </a:p>
          <a:p>
            <a:pPr>
              <a:spcBef>
                <a:spcPts val="1600"/>
              </a:spcBef>
              <a:tabLst>
                <a:tab pos="744538" algn="l"/>
                <a:tab pos="1255713" algn="l"/>
              </a:tabLst>
            </a:pPr>
            <a:r>
              <a:rPr lang="de-DE" dirty="0"/>
              <a:t>(1)	Jedes </a:t>
            </a:r>
            <a:r>
              <a:rPr lang="de-DE" dirty="0">
                <a:solidFill>
                  <a:srgbClr val="00B050"/>
                </a:solidFill>
              </a:rPr>
              <a:t>Kind</a:t>
            </a:r>
            <a:r>
              <a:rPr lang="de-DE" dirty="0"/>
              <a:t> </a:t>
            </a:r>
            <a:r>
              <a:rPr lang="de-DE" dirty="0">
                <a:solidFill>
                  <a:srgbClr val="FF0000"/>
                </a:solidFill>
              </a:rPr>
              <a:t>las</a:t>
            </a:r>
            <a:r>
              <a:rPr lang="de-DE" dirty="0"/>
              <a:t>. </a:t>
            </a:r>
          </a:p>
          <a:p>
            <a:pPr>
              <a:spcBef>
                <a:spcPts val="1800"/>
              </a:spcBef>
              <a:tabLst>
                <a:tab pos="744538" algn="l"/>
                <a:tab pos="1255713" algn="l"/>
              </a:tabLst>
            </a:pPr>
            <a:r>
              <a:rPr lang="de-DE" b="1" noProof="0" dirty="0"/>
              <a:t>Antwort</a:t>
            </a:r>
            <a:r>
              <a:rPr lang="de-DE" dirty="0"/>
              <a:t>. (1) drückt folgendes aus:</a:t>
            </a:r>
          </a:p>
          <a:p>
            <a:pPr marL="342900" indent="-342900">
              <a:spcBef>
                <a:spcPts val="600"/>
              </a:spcBef>
              <a:buFont typeface="Wingdings" panose="05000000000000000000" pitchFamily="2" charset="2"/>
              <a:buChar char="§"/>
              <a:tabLst>
                <a:tab pos="744538" algn="l"/>
                <a:tab pos="1255713" algn="l"/>
              </a:tabLst>
            </a:pPr>
            <a:r>
              <a:rPr lang="de-DE" dirty="0"/>
              <a:t>Die </a:t>
            </a:r>
            <a:r>
              <a:rPr lang="de-DE" dirty="0">
                <a:solidFill>
                  <a:srgbClr val="00B050"/>
                </a:solidFill>
              </a:rPr>
              <a:t>Menge der Kinder</a:t>
            </a:r>
            <a:r>
              <a:rPr lang="de-DE" dirty="0"/>
              <a:t> ist eine Teilmenge der</a:t>
            </a:r>
            <a:r>
              <a:rPr lang="de-DE" b="1" dirty="0"/>
              <a:t> </a:t>
            </a:r>
            <a:r>
              <a:rPr lang="de-DE" dirty="0">
                <a:solidFill>
                  <a:srgbClr val="FF0000"/>
                </a:solidFill>
              </a:rPr>
              <a:t>Menge der Leser</a:t>
            </a:r>
            <a:r>
              <a:rPr lang="de-DE" dirty="0"/>
              <a:t>.</a:t>
            </a:r>
            <a:endParaRPr lang="de-DE" dirty="0">
              <a:solidFill>
                <a:schemeClr val="accent2">
                  <a:lumMod val="75000"/>
                </a:schemeClr>
              </a:solidFill>
            </a:endParaRPr>
          </a:p>
          <a:p>
            <a:pPr marL="342900" indent="-342900">
              <a:spcBef>
                <a:spcPts val="600"/>
              </a:spcBef>
              <a:buFont typeface="Wingdings" panose="05000000000000000000" pitchFamily="2" charset="2"/>
              <a:buChar char="§"/>
              <a:tabLst>
                <a:tab pos="744538" algn="l"/>
                <a:tab pos="1255713" algn="l"/>
              </a:tabLst>
            </a:pPr>
            <a:r>
              <a:rPr lang="de-DE" dirty="0"/>
              <a:t>Oder </a:t>
            </a:r>
            <a:r>
              <a:rPr lang="de-DE" sz="2000" dirty="0"/>
              <a:t>(äquivalent)</a:t>
            </a:r>
            <a:r>
              <a:rPr lang="de-DE" dirty="0"/>
              <a:t>: Jedes Individuum, das ein Element der </a:t>
            </a:r>
            <a:r>
              <a:rPr lang="de-DE" dirty="0">
                <a:solidFill>
                  <a:srgbClr val="00B050"/>
                </a:solidFill>
              </a:rPr>
              <a:t>Menge der Kinder </a:t>
            </a:r>
            <a:r>
              <a:rPr lang="de-DE" dirty="0"/>
              <a:t>ist, ist auch ein Element der</a:t>
            </a:r>
            <a:r>
              <a:rPr lang="de-DE" dirty="0">
                <a:solidFill>
                  <a:srgbClr val="0070C0"/>
                </a:solidFill>
              </a:rPr>
              <a:t> </a:t>
            </a:r>
            <a:r>
              <a:rPr lang="de-DE" dirty="0">
                <a:solidFill>
                  <a:srgbClr val="FF0000"/>
                </a:solidFill>
              </a:rPr>
              <a:t>Menge der Leser</a:t>
            </a:r>
            <a:r>
              <a:rPr lang="de-DE" dirty="0"/>
              <a:t>.</a:t>
            </a:r>
          </a:p>
          <a:p>
            <a:pPr marL="342900" indent="-342900">
              <a:spcBef>
                <a:spcPts val="2000"/>
              </a:spcBef>
              <a:buFont typeface="Wingdings" panose="05000000000000000000" pitchFamily="2" charset="2"/>
              <a:buChar char="§"/>
              <a:tabLst>
                <a:tab pos="744538" algn="l"/>
                <a:tab pos="1255713" algn="l"/>
              </a:tabLst>
            </a:pPr>
            <a:r>
              <a:rPr lang="de-DE" dirty="0"/>
              <a:t>Ganz allgemein gilt:</a:t>
            </a:r>
          </a:p>
        </p:txBody>
      </p:sp>
      <p:sp>
        <p:nvSpPr>
          <p:cNvPr id="6" name="Footer Placeholder 5"/>
          <p:cNvSpPr>
            <a:spLocks noGrp="1"/>
          </p:cNvSpPr>
          <p:nvPr>
            <p:ph type="ftr" sz="quarter" idx="11"/>
          </p:nvPr>
        </p:nvSpPr>
        <p:spPr/>
        <p:txBody>
          <a:bodyPr/>
          <a:lstStyle/>
          <a:p>
            <a:r>
              <a:rPr lang="de-DE"/>
              <a:t>DGY 15 Semantik</a:t>
            </a:r>
          </a:p>
        </p:txBody>
      </p:sp>
      <p:sp>
        <p:nvSpPr>
          <p:cNvPr id="7" name="Slide Number Placeholder 6"/>
          <p:cNvSpPr>
            <a:spLocks noGrp="1"/>
          </p:cNvSpPr>
          <p:nvPr>
            <p:ph type="sldNum" sz="quarter" idx="12"/>
          </p:nvPr>
        </p:nvSpPr>
        <p:spPr/>
        <p:txBody>
          <a:bodyPr/>
          <a:lstStyle/>
          <a:p>
            <a:fld id="{DAED5F90-EF1B-49B5-BE47-AEA5AB1301ED}" type="slidenum">
              <a:rPr lang="de-DE" smtClean="0"/>
              <a:pPr/>
              <a:t>38</a:t>
            </a:fld>
            <a:endParaRPr lang="de-DE"/>
          </a:p>
        </p:txBody>
      </p:sp>
      <p:sp>
        <p:nvSpPr>
          <p:cNvPr id="16" name="Rounded Rectangle 15"/>
          <p:cNvSpPr/>
          <p:nvPr/>
        </p:nvSpPr>
        <p:spPr>
          <a:xfrm>
            <a:off x="304800" y="5576888"/>
            <a:ext cx="8549640" cy="510778"/>
          </a:xfrm>
          <a:prstGeom prst="roundRect">
            <a:avLst/>
          </a:prstGeom>
          <a:solidFill>
            <a:srgbClr val="EEB500">
              <a:alpha val="89804"/>
            </a:srgbClr>
          </a:solidFill>
          <a:ln>
            <a:solidFill>
              <a:schemeClr val="tx1"/>
            </a:solidFill>
          </a:ln>
          <a:effectLst>
            <a:outerShdw blurRad="127000" dist="63500" dir="27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lvl="0">
              <a:spcBef>
                <a:spcPts val="1200"/>
              </a:spcBef>
              <a:tabLst>
                <a:tab pos="744538" algn="l"/>
                <a:tab pos="1255713" algn="l"/>
              </a:tabLst>
            </a:pPr>
            <a:r>
              <a:rPr lang="de-DE" sz="2400" dirty="0">
                <a:solidFill>
                  <a:prstClr val="black"/>
                </a:solidFill>
                <a:sym typeface="WP MathA" panose="05010101010101010101" pitchFamily="2" charset="2"/>
              </a:rPr>
              <a:t>Quantifizierte Sätze drücken </a:t>
            </a:r>
            <a:r>
              <a:rPr lang="de-DE" sz="2400" b="1" dirty="0">
                <a:solidFill>
                  <a:srgbClr val="C00000"/>
                </a:solidFill>
                <a:sym typeface="WP MathA" panose="05010101010101010101" pitchFamily="2" charset="2"/>
              </a:rPr>
              <a:t>Beziehungen zwischen Mengen </a:t>
            </a:r>
            <a:r>
              <a:rPr lang="de-DE" sz="2400" dirty="0">
                <a:solidFill>
                  <a:prstClr val="black"/>
                </a:solidFill>
                <a:sym typeface="WP MathA" panose="05010101010101010101" pitchFamily="2" charset="2"/>
              </a:rPr>
              <a:t>aus. </a:t>
            </a:r>
          </a:p>
        </p:txBody>
      </p:sp>
    </p:spTree>
    <p:extLst>
      <p:ext uri="{BB962C8B-B14F-4D97-AF65-F5344CB8AC3E}">
        <p14:creationId xmlns:p14="http://schemas.microsoft.com/office/powerpoint/2010/main" val="35006327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randombar(horizontal)">
                                      <p:cBhvr>
                                        <p:cTn id="39" dur="500"/>
                                        <p:tgtEl>
                                          <p:spTgt spid="16"/>
                                        </p:tgtEl>
                                      </p:cBhvr>
                                    </p:animEffect>
                                  </p:childTnLst>
                                </p:cTn>
                              </p:par>
                            </p:childTnLst>
                          </p:cTn>
                        </p:par>
                        <p:par>
                          <p:cTn id="40" fill="hold">
                            <p:stCondLst>
                              <p:cond delay="500"/>
                            </p:stCondLst>
                            <p:childTnLst>
                              <p:par>
                                <p:cTn id="41" presetID="1" presetClass="entr" presetSubtype="0" fill="hold" nodeType="afterEffect">
                                  <p:stCondLst>
                                    <p:cond delay="0"/>
                                  </p:stCondLst>
                                  <p:childTnLst>
                                    <p:set>
                                      <p:cBhvr>
                                        <p:cTn id="42"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lstStyle/>
          <a:p>
            <a:r>
              <a:rPr lang="de-DE"/>
              <a:t>Quantoren</a:t>
            </a:r>
            <a:endParaRPr lang="de-DE" noProof="0" dirty="0"/>
          </a:p>
        </p:txBody>
      </p:sp>
      <p:sp>
        <p:nvSpPr>
          <p:cNvPr id="3" name="Content Placeholder 2"/>
          <p:cNvSpPr>
            <a:spLocks noGrp="1"/>
          </p:cNvSpPr>
          <p:nvPr>
            <p:ph idx="1"/>
          </p:nvPr>
        </p:nvSpPr>
        <p:spPr>
          <a:xfrm>
            <a:off x="228600" y="762000"/>
            <a:ext cx="8686800" cy="5410200"/>
          </a:xfrm>
        </p:spPr>
        <p:txBody>
          <a:bodyPr/>
          <a:lstStyle/>
          <a:p>
            <a:pPr>
              <a:spcBef>
                <a:spcPts val="1200"/>
              </a:spcBef>
              <a:tabLst>
                <a:tab pos="744538" algn="l"/>
                <a:tab pos="1255713" algn="l"/>
              </a:tabLst>
            </a:pPr>
            <a:r>
              <a:rPr lang="de-DE" dirty="0"/>
              <a:t>(1)	Jedes </a:t>
            </a:r>
            <a:r>
              <a:rPr lang="de-DE" dirty="0">
                <a:solidFill>
                  <a:srgbClr val="00B050"/>
                </a:solidFill>
              </a:rPr>
              <a:t>Kind</a:t>
            </a:r>
            <a:r>
              <a:rPr lang="de-DE" dirty="0"/>
              <a:t> </a:t>
            </a:r>
            <a:r>
              <a:rPr lang="de-DE" dirty="0">
                <a:solidFill>
                  <a:srgbClr val="FF0000"/>
                </a:solidFill>
              </a:rPr>
              <a:t>las</a:t>
            </a:r>
            <a:r>
              <a:rPr lang="de-DE" dirty="0"/>
              <a:t>. </a:t>
            </a:r>
          </a:p>
          <a:p>
            <a:pPr marL="342900" indent="-342900" defTabSz="858838">
              <a:spcBef>
                <a:spcPts val="0"/>
              </a:spcBef>
              <a:buFont typeface="Wingdings" panose="05000000000000000000" pitchFamily="2" charset="2"/>
              <a:buChar char="§"/>
              <a:tabLst>
                <a:tab pos="744538" algn="l"/>
                <a:tab pos="1255713" algn="l"/>
                <a:tab pos="2170113" algn="l"/>
                <a:tab pos="3028950" algn="l"/>
              </a:tabLst>
            </a:pPr>
            <a:endParaRPr lang="de-DE" i="1" dirty="0"/>
          </a:p>
          <a:p>
            <a:pPr marL="342900" indent="-342900" defTabSz="858838">
              <a:spcBef>
                <a:spcPts val="0"/>
              </a:spcBef>
              <a:buFont typeface="Wingdings" panose="05000000000000000000" pitchFamily="2" charset="2"/>
              <a:buChar char="§"/>
              <a:tabLst>
                <a:tab pos="744538" algn="l"/>
                <a:tab pos="1255713" algn="l"/>
                <a:tab pos="2170113" algn="l"/>
                <a:tab pos="3028950" algn="l"/>
              </a:tabLst>
            </a:pPr>
            <a:r>
              <a:rPr lang="de-DE" dirty="0"/>
              <a:t>Nehmen wir folgende Situation an: </a:t>
            </a:r>
          </a:p>
          <a:p>
            <a:pPr marL="457200" lvl="1" indent="285750" defTabSz="858838">
              <a:spcBef>
                <a:spcPts val="400"/>
              </a:spcBef>
              <a:buFont typeface="Courier New" panose="02070309020205020404" pitchFamily="49" charset="0"/>
              <a:buChar char="o"/>
              <a:tabLst>
                <a:tab pos="571500" algn="l"/>
                <a:tab pos="1543050" algn="l"/>
                <a:tab pos="2170113" algn="l"/>
                <a:tab pos="3028950" algn="l"/>
              </a:tabLst>
            </a:pPr>
            <a:r>
              <a:rPr lang="de-DE" sz="2400" dirty="0"/>
              <a:t>In einer Bibliothek befinden sich genau drei Kinder, die lesen:</a:t>
            </a:r>
          </a:p>
          <a:p>
            <a:pPr marL="457200" lvl="1" indent="285750" defTabSz="858838">
              <a:spcBef>
                <a:spcPts val="400"/>
              </a:spcBef>
              <a:buNone/>
              <a:tabLst>
                <a:tab pos="571500" algn="l"/>
                <a:tab pos="1200150" algn="l"/>
                <a:tab pos="1543050" algn="l"/>
                <a:tab pos="2170113" algn="l"/>
                <a:tab pos="3028950" algn="l"/>
              </a:tabLst>
            </a:pPr>
            <a:r>
              <a:rPr lang="de-DE" dirty="0"/>
              <a:t>	Johanna (j), Maria (m) und Peter (p) </a:t>
            </a:r>
          </a:p>
          <a:p>
            <a:pPr marL="457200" lvl="1" indent="285750" defTabSz="858838">
              <a:spcBef>
                <a:spcPts val="600"/>
              </a:spcBef>
              <a:buFont typeface="Courier New" panose="02070309020205020404" pitchFamily="49" charset="0"/>
              <a:buChar char="o"/>
              <a:tabLst>
                <a:tab pos="571500" algn="l"/>
                <a:tab pos="1200150" algn="l"/>
                <a:tab pos="1543050" algn="l"/>
                <a:tab pos="2170113" algn="l"/>
                <a:tab pos="3028950" algn="l"/>
              </a:tabLst>
            </a:pPr>
            <a:r>
              <a:rPr lang="de-DE" sz="2400" dirty="0"/>
              <a:t>sowie eine erwachsene Leserin: </a:t>
            </a:r>
            <a:r>
              <a:rPr lang="de-DE" dirty="0"/>
              <a:t>Susann (s) </a:t>
            </a:r>
          </a:p>
          <a:p>
            <a:pPr marL="342900" indent="-342900" defTabSz="858838">
              <a:spcBef>
                <a:spcPts val="1200"/>
              </a:spcBef>
              <a:buFont typeface="Wingdings" panose="05000000000000000000" pitchFamily="2" charset="2"/>
              <a:buChar char="§"/>
              <a:tabLst>
                <a:tab pos="744538" algn="l"/>
                <a:tab pos="1255713" algn="l"/>
                <a:tab pos="2170113" algn="l"/>
                <a:tab pos="3028950" algn="l"/>
              </a:tabLst>
            </a:pPr>
            <a:r>
              <a:rPr lang="de-DE" dirty="0">
                <a:solidFill>
                  <a:prstClr val="black"/>
                </a:solidFill>
              </a:rPr>
              <a:t>Aus dieser Annahme folgt:</a:t>
            </a:r>
          </a:p>
          <a:p>
            <a:pPr defTabSz="858838">
              <a:spcBef>
                <a:spcPts val="800"/>
              </a:spcBef>
              <a:tabLst>
                <a:tab pos="744538" algn="l"/>
                <a:tab pos="1255713" algn="l"/>
                <a:tab pos="1828800" algn="l"/>
                <a:tab pos="2228850" algn="l"/>
                <a:tab pos="2286000" algn="l"/>
                <a:tab pos="2686050" algn="l"/>
                <a:tab pos="3714750" algn="l"/>
                <a:tab pos="4057650" algn="l"/>
                <a:tab pos="4343400" algn="l"/>
              </a:tabLst>
            </a:pPr>
            <a:r>
              <a:rPr lang="de-DE" noProof="0" dirty="0"/>
              <a:t>	</a:t>
            </a:r>
            <a:r>
              <a:rPr lang="de-DE" dirty="0">
                <a:solidFill>
                  <a:srgbClr val="00B050"/>
                </a:solidFill>
              </a:rPr>
              <a:t>Kind</a:t>
            </a:r>
            <a:r>
              <a:rPr lang="de-DE" noProof="0" dirty="0"/>
              <a:t> 	=	</a:t>
            </a:r>
            <a:r>
              <a:rPr lang="de-DE" dirty="0"/>
              <a:t>{</a:t>
            </a:r>
            <a:r>
              <a:rPr lang="de-DE" dirty="0">
                <a:solidFill>
                  <a:srgbClr val="00B050"/>
                </a:solidFill>
              </a:rPr>
              <a:t>j</a:t>
            </a:r>
            <a:r>
              <a:rPr lang="de-DE" dirty="0"/>
              <a:t>, </a:t>
            </a:r>
            <a:r>
              <a:rPr lang="de-DE" dirty="0">
                <a:solidFill>
                  <a:srgbClr val="00B050"/>
                </a:solidFill>
              </a:rPr>
              <a:t>m</a:t>
            </a:r>
            <a:r>
              <a:rPr lang="de-DE" dirty="0"/>
              <a:t>, </a:t>
            </a:r>
            <a:r>
              <a:rPr lang="de-DE" dirty="0">
                <a:solidFill>
                  <a:srgbClr val="00B050"/>
                </a:solidFill>
              </a:rPr>
              <a:t>p</a:t>
            </a:r>
            <a:r>
              <a:rPr lang="de-DE" dirty="0"/>
              <a:t>}	=	A 		„die Menge der Kinder“</a:t>
            </a:r>
            <a:endParaRPr lang="de-DE" noProof="0" dirty="0"/>
          </a:p>
          <a:p>
            <a:pPr defTabSz="858838">
              <a:spcBef>
                <a:spcPts val="800"/>
              </a:spcBef>
              <a:tabLst>
                <a:tab pos="744538" algn="l"/>
                <a:tab pos="1255713" algn="l"/>
                <a:tab pos="1828800" algn="l"/>
                <a:tab pos="2228850" algn="l"/>
                <a:tab pos="2286000" algn="l"/>
                <a:tab pos="2686050" algn="l"/>
                <a:tab pos="3714750" algn="l"/>
                <a:tab pos="4057650" algn="l"/>
                <a:tab pos="4343400" algn="l"/>
              </a:tabLst>
            </a:pPr>
            <a:r>
              <a:rPr lang="de-DE" noProof="0" dirty="0"/>
              <a:t>	</a:t>
            </a:r>
            <a:r>
              <a:rPr lang="de-DE" noProof="0" dirty="0">
                <a:solidFill>
                  <a:schemeClr val="accent2">
                    <a:lumMod val="75000"/>
                  </a:schemeClr>
                </a:solidFill>
              </a:rPr>
              <a:t>lesen</a:t>
            </a:r>
            <a:r>
              <a:rPr lang="de-DE" noProof="0" dirty="0"/>
              <a:t> 	=	</a:t>
            </a:r>
            <a:r>
              <a:rPr lang="de-DE" dirty="0"/>
              <a:t>{</a:t>
            </a:r>
            <a:r>
              <a:rPr lang="de-DE" dirty="0">
                <a:solidFill>
                  <a:srgbClr val="00B050"/>
                </a:solidFill>
              </a:rPr>
              <a:t>j</a:t>
            </a:r>
            <a:r>
              <a:rPr lang="de-DE" dirty="0"/>
              <a:t>, </a:t>
            </a:r>
            <a:r>
              <a:rPr lang="de-DE" dirty="0">
                <a:solidFill>
                  <a:srgbClr val="00B050"/>
                </a:solidFill>
              </a:rPr>
              <a:t>m</a:t>
            </a:r>
            <a:r>
              <a:rPr lang="de-DE" dirty="0"/>
              <a:t>, </a:t>
            </a:r>
            <a:r>
              <a:rPr lang="de-DE" dirty="0">
                <a:solidFill>
                  <a:srgbClr val="00B050"/>
                </a:solidFill>
              </a:rPr>
              <a:t>p</a:t>
            </a:r>
            <a:r>
              <a:rPr lang="de-DE" dirty="0"/>
              <a:t>, </a:t>
            </a:r>
            <a:r>
              <a:rPr lang="de-DE" dirty="0">
                <a:solidFill>
                  <a:schemeClr val="accent2">
                    <a:lumMod val="75000"/>
                  </a:schemeClr>
                </a:solidFill>
              </a:rPr>
              <a:t>s</a:t>
            </a:r>
            <a:r>
              <a:rPr lang="de-DE" dirty="0"/>
              <a:t>}	=	B		„die Menge der Leser“</a:t>
            </a:r>
            <a:endParaRPr lang="de-DE" noProof="0" dirty="0"/>
          </a:p>
          <a:p>
            <a:pPr defTabSz="858838">
              <a:spcBef>
                <a:spcPts val="800"/>
              </a:spcBef>
              <a:tabLst>
                <a:tab pos="744538" algn="l"/>
                <a:tab pos="1255713" algn="l"/>
                <a:tab pos="1828800" algn="l"/>
                <a:tab pos="2228850" algn="l"/>
                <a:tab pos="2286000" algn="l"/>
                <a:tab pos="2686050" algn="l"/>
                <a:tab pos="3714750" algn="l"/>
                <a:tab pos="4057650" algn="l"/>
                <a:tab pos="4343400" algn="l"/>
              </a:tabLst>
            </a:pPr>
            <a:r>
              <a:rPr lang="de-DE" dirty="0"/>
              <a:t>	(1)	=	{</a:t>
            </a:r>
            <a:r>
              <a:rPr lang="de-DE" dirty="0">
                <a:solidFill>
                  <a:srgbClr val="00B050"/>
                </a:solidFill>
              </a:rPr>
              <a:t>j</a:t>
            </a:r>
            <a:r>
              <a:rPr lang="de-DE" dirty="0"/>
              <a:t>, </a:t>
            </a:r>
            <a:r>
              <a:rPr lang="de-DE" dirty="0">
                <a:solidFill>
                  <a:srgbClr val="00B050"/>
                </a:solidFill>
              </a:rPr>
              <a:t>m</a:t>
            </a:r>
            <a:r>
              <a:rPr lang="de-DE" dirty="0"/>
              <a:t>, </a:t>
            </a:r>
            <a:r>
              <a:rPr lang="de-DE" dirty="0">
                <a:solidFill>
                  <a:srgbClr val="00B050"/>
                </a:solidFill>
              </a:rPr>
              <a:t>p</a:t>
            </a:r>
            <a:r>
              <a:rPr lang="de-DE" dirty="0"/>
              <a:t>}	</a:t>
            </a:r>
            <a:r>
              <a:rPr lang="de-DE" b="1" dirty="0">
                <a:solidFill>
                  <a:srgbClr val="FF0000"/>
                </a:solidFill>
              </a:rPr>
              <a:t>	</a:t>
            </a:r>
            <a:r>
              <a:rPr lang="de-DE" dirty="0"/>
              <a:t>{</a:t>
            </a:r>
            <a:r>
              <a:rPr lang="de-DE" dirty="0">
                <a:solidFill>
                  <a:srgbClr val="00B050"/>
                </a:solidFill>
              </a:rPr>
              <a:t>j</a:t>
            </a:r>
            <a:r>
              <a:rPr lang="de-DE" dirty="0"/>
              <a:t>, </a:t>
            </a:r>
            <a:r>
              <a:rPr lang="de-DE" dirty="0">
                <a:solidFill>
                  <a:srgbClr val="00B050"/>
                </a:solidFill>
              </a:rPr>
              <a:t>m</a:t>
            </a:r>
            <a:r>
              <a:rPr lang="de-DE" dirty="0"/>
              <a:t>, </a:t>
            </a:r>
            <a:r>
              <a:rPr lang="de-DE" dirty="0">
                <a:solidFill>
                  <a:srgbClr val="00B050"/>
                </a:solidFill>
              </a:rPr>
              <a:t>p</a:t>
            </a:r>
            <a:r>
              <a:rPr lang="de-DE" dirty="0"/>
              <a:t>, </a:t>
            </a:r>
            <a:r>
              <a:rPr lang="de-DE" dirty="0">
                <a:solidFill>
                  <a:schemeClr val="accent2">
                    <a:lumMod val="75000"/>
                  </a:schemeClr>
                </a:solidFill>
              </a:rPr>
              <a:t>s</a:t>
            </a:r>
            <a:r>
              <a:rPr lang="de-DE" dirty="0"/>
              <a:t>} 	=	A </a:t>
            </a:r>
            <a:r>
              <a:rPr lang="de-DE" b="1" dirty="0">
                <a:solidFill>
                  <a:srgbClr val="FF0000"/>
                </a:solidFill>
              </a:rPr>
              <a:t> </a:t>
            </a:r>
            <a:r>
              <a:rPr lang="de-DE" dirty="0"/>
              <a:t>B</a:t>
            </a:r>
          </a:p>
          <a:p>
            <a:pPr defTabSz="858838">
              <a:spcBef>
                <a:spcPts val="800"/>
              </a:spcBef>
              <a:tabLst>
                <a:tab pos="744538" algn="l"/>
                <a:tab pos="1255713" algn="l"/>
                <a:tab pos="1828800" algn="l"/>
                <a:tab pos="2228850" algn="l"/>
                <a:tab pos="2286000" algn="l"/>
                <a:tab pos="2686050" algn="l"/>
                <a:tab pos="3714750" algn="l"/>
                <a:tab pos="4057650" algn="l"/>
                <a:tab pos="4343400" algn="l"/>
              </a:tabLst>
            </a:pPr>
            <a:r>
              <a:rPr lang="de-DE" dirty="0"/>
              <a:t>	(1)	=	</a:t>
            </a:r>
            <a:r>
              <a:rPr lang="de-DE" dirty="0">
                <a:solidFill>
                  <a:srgbClr val="00B050"/>
                </a:solidFill>
              </a:rPr>
              <a:t>Kind</a:t>
            </a:r>
            <a:r>
              <a:rPr lang="de-DE" dirty="0"/>
              <a:t> 	</a:t>
            </a:r>
            <a:r>
              <a:rPr lang="de-DE" b="1" dirty="0">
                <a:solidFill>
                  <a:srgbClr val="FF0000"/>
                </a:solidFill>
              </a:rPr>
              <a:t>	</a:t>
            </a:r>
            <a:r>
              <a:rPr lang="de-DE" dirty="0"/>
              <a:t></a:t>
            </a:r>
            <a:r>
              <a:rPr lang="de-DE" dirty="0">
                <a:solidFill>
                  <a:srgbClr val="FF0000"/>
                </a:solidFill>
              </a:rPr>
              <a:t>lesen</a:t>
            </a:r>
            <a:r>
              <a:rPr lang="de-DE" dirty="0"/>
              <a:t></a:t>
            </a:r>
          </a:p>
          <a:p>
            <a:pPr defTabSz="858838">
              <a:spcBef>
                <a:spcPts val="600"/>
              </a:spcBef>
              <a:tabLst>
                <a:tab pos="744538" algn="l"/>
                <a:tab pos="1255713" algn="l"/>
                <a:tab pos="1828800" algn="l"/>
                <a:tab pos="2228850" algn="l"/>
                <a:tab pos="2286000" algn="l"/>
                <a:tab pos="2686050" algn="l"/>
                <a:tab pos="3714750" algn="l"/>
                <a:tab pos="4057650" algn="l"/>
                <a:tab pos="4343400" algn="l"/>
              </a:tabLst>
            </a:pPr>
            <a:r>
              <a:rPr lang="de-DE" noProof="0" dirty="0"/>
              <a:t>			</a:t>
            </a:r>
            <a:r>
              <a:rPr lang="de-DE" sz="2200" noProof="0" dirty="0"/>
              <a:t>	„Die </a:t>
            </a:r>
            <a:r>
              <a:rPr lang="de-DE" sz="2200" dirty="0">
                <a:solidFill>
                  <a:srgbClr val="00B050"/>
                </a:solidFill>
              </a:rPr>
              <a:t>Menge der Kinder</a:t>
            </a:r>
            <a:r>
              <a:rPr lang="de-DE" sz="2200" noProof="0" dirty="0"/>
              <a:t> ist eine </a:t>
            </a:r>
            <a:r>
              <a:rPr lang="de-DE" sz="2200" b="1" dirty="0"/>
              <a:t>Teilmenge</a:t>
            </a:r>
            <a:r>
              <a:rPr lang="de-DE" sz="2200" dirty="0"/>
              <a:t> </a:t>
            </a:r>
            <a:r>
              <a:rPr lang="de-DE" sz="2200" noProof="0" dirty="0"/>
              <a:t>der 					</a:t>
            </a:r>
            <a:r>
              <a:rPr lang="de-DE" sz="2200" dirty="0">
                <a:solidFill>
                  <a:srgbClr val="FF0000"/>
                </a:solidFill>
              </a:rPr>
              <a:t>Menge der Leser</a:t>
            </a:r>
            <a:r>
              <a:rPr lang="de-DE" sz="2200" noProof="0" dirty="0">
                <a:solidFill>
                  <a:srgbClr val="FF0000"/>
                </a:solidFill>
              </a:rPr>
              <a:t>.</a:t>
            </a:r>
            <a:r>
              <a:rPr lang="de-DE" sz="2200" noProof="0" dirty="0"/>
              <a:t>“</a:t>
            </a:r>
          </a:p>
        </p:txBody>
      </p:sp>
      <p:grpSp>
        <p:nvGrpSpPr>
          <p:cNvPr id="9" name="Group 8"/>
          <p:cNvGrpSpPr/>
          <p:nvPr/>
        </p:nvGrpSpPr>
        <p:grpSpPr>
          <a:xfrm>
            <a:off x="6324600" y="-152400"/>
            <a:ext cx="3709035" cy="2590800"/>
            <a:chOff x="6866965" y="1524000"/>
            <a:chExt cx="2429435" cy="1676400"/>
          </a:xfrm>
        </p:grpSpPr>
        <p:graphicFrame>
          <p:nvGraphicFramePr>
            <p:cNvPr id="20" name="Diagram 19"/>
            <p:cNvGraphicFramePr/>
            <p:nvPr/>
          </p:nvGraphicFramePr>
          <p:xfrm>
            <a:off x="6866965" y="1524000"/>
            <a:ext cx="2429435" cy="167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8" name="TextBox 27"/>
            <p:cNvSpPr txBox="1"/>
            <p:nvPr/>
          </p:nvSpPr>
          <p:spPr>
            <a:xfrm>
              <a:off x="8018782" y="1828800"/>
              <a:ext cx="507445" cy="856343"/>
            </a:xfrm>
            <a:prstGeom prst="rect">
              <a:avLst/>
            </a:prstGeom>
            <a:noFill/>
          </p:spPr>
          <p:txBody>
            <a:bodyPr wrap="square" rtlCol="0">
              <a:spAutoFit/>
            </a:bodyPr>
            <a:lstStyle/>
            <a:p>
              <a:pPr lvl="0"/>
              <a:r>
                <a:rPr lang="en-US" sz="2000">
                  <a:latin typeface="Calibri" panose="020F0502020204030204" pitchFamily="34" charset="0"/>
                  <a:cs typeface="Calibri" panose="020F0502020204030204" pitchFamily="34" charset="0"/>
                  <a:sym typeface="WP IconicSymbolsA" panose="05010101010101010101" pitchFamily="2" charset="2"/>
                </a:rPr>
                <a:t>j    </a:t>
              </a:r>
            </a:p>
            <a:p>
              <a:pPr lvl="0"/>
              <a:r>
                <a:rPr lang="en-US" sz="2000">
                  <a:latin typeface="Calibri" panose="020F0502020204030204" pitchFamily="34" charset="0"/>
                  <a:cs typeface="Calibri" panose="020F0502020204030204" pitchFamily="34" charset="0"/>
                  <a:sym typeface="WP IconicSymbolsA" panose="05010101010101010101" pitchFamily="2" charset="2"/>
                </a:rPr>
                <a:t>    m  </a:t>
              </a:r>
            </a:p>
            <a:p>
              <a:pPr lvl="0"/>
              <a:r>
                <a:rPr lang="en-US" sz="2000">
                  <a:latin typeface="Calibri" panose="020F0502020204030204" pitchFamily="34" charset="0"/>
                  <a:cs typeface="Calibri" panose="020F0502020204030204" pitchFamily="34" charset="0"/>
                  <a:sym typeface="WP IconicSymbolsA" panose="05010101010101010101" pitchFamily="2" charset="2"/>
                </a:rPr>
                <a:t> p   </a:t>
              </a:r>
              <a:r>
                <a:rPr lang="en-US" sz="2000">
                  <a:sym typeface="WP IconicSymbolsA" panose="05010101010101010101" pitchFamily="2" charset="2"/>
                </a:rPr>
                <a:t>	</a:t>
              </a:r>
              <a:endParaRPr lang="en-US" sz="2000"/>
            </a:p>
          </p:txBody>
        </p:sp>
        <p:sp>
          <p:nvSpPr>
            <p:cNvPr id="12" name="TextBox 11"/>
            <p:cNvSpPr txBox="1"/>
            <p:nvPr/>
          </p:nvSpPr>
          <p:spPr>
            <a:xfrm>
              <a:off x="7200123" y="1819835"/>
              <a:ext cx="507445" cy="856343"/>
            </a:xfrm>
            <a:prstGeom prst="rect">
              <a:avLst/>
            </a:prstGeom>
            <a:noFill/>
          </p:spPr>
          <p:txBody>
            <a:bodyPr wrap="square" rtlCol="0">
              <a:spAutoFit/>
            </a:bodyPr>
            <a:lstStyle/>
            <a:p>
              <a:pPr lvl="0"/>
              <a:r>
                <a:rPr lang="en-US" sz="2000">
                  <a:latin typeface="Calibri" panose="020F0502020204030204" pitchFamily="34" charset="0"/>
                  <a:cs typeface="Calibri" panose="020F0502020204030204" pitchFamily="34" charset="0"/>
                  <a:sym typeface="WP IconicSymbolsA" panose="05010101010101010101" pitchFamily="2" charset="2"/>
                </a:rPr>
                <a:t> s   </a:t>
              </a:r>
            </a:p>
            <a:p>
              <a:pPr lvl="0"/>
              <a:r>
                <a:rPr lang="en-US" sz="2000">
                  <a:latin typeface="Calibri" panose="020F0502020204030204" pitchFamily="34" charset="0"/>
                  <a:cs typeface="Calibri" panose="020F0502020204030204" pitchFamily="34" charset="0"/>
                  <a:sym typeface="WP IconicSymbolsA" panose="05010101010101010101" pitchFamily="2" charset="2"/>
                </a:rPr>
                <a:t>      </a:t>
              </a:r>
            </a:p>
            <a:p>
              <a:pPr lvl="0"/>
              <a:r>
                <a:rPr lang="en-US" sz="2000">
                  <a:latin typeface="Calibri" panose="020F0502020204030204" pitchFamily="34" charset="0"/>
                  <a:cs typeface="Calibri" panose="020F0502020204030204" pitchFamily="34" charset="0"/>
                  <a:sym typeface="WP IconicSymbolsA" panose="05010101010101010101" pitchFamily="2" charset="2"/>
                </a:rPr>
                <a:t>    </a:t>
              </a:r>
              <a:r>
                <a:rPr lang="en-US" sz="2000">
                  <a:sym typeface="WP IconicSymbolsA" panose="05010101010101010101" pitchFamily="2" charset="2"/>
                </a:rPr>
                <a:t>	</a:t>
              </a:r>
              <a:endParaRPr lang="en-US" sz="2000"/>
            </a:p>
          </p:txBody>
        </p:sp>
      </p:grpSp>
      <p:sp>
        <p:nvSpPr>
          <p:cNvPr id="7" name="Slide Number Placeholder 6"/>
          <p:cNvSpPr>
            <a:spLocks noGrp="1"/>
          </p:cNvSpPr>
          <p:nvPr>
            <p:ph type="sldNum" sz="quarter" idx="12"/>
          </p:nvPr>
        </p:nvSpPr>
        <p:spPr/>
        <p:txBody>
          <a:bodyPr/>
          <a:lstStyle/>
          <a:p>
            <a:fld id="{DAED5F90-EF1B-49B5-BE47-AEA5AB1301ED}" type="slidenum">
              <a:rPr lang="de-DE" smtClean="0"/>
              <a:pPr/>
              <a:t>39</a:t>
            </a:fld>
            <a:endParaRPr lang="de-DE"/>
          </a:p>
        </p:txBody>
      </p:sp>
      <p:sp>
        <p:nvSpPr>
          <p:cNvPr id="4" name="Footer Placeholder 3"/>
          <p:cNvSpPr>
            <a:spLocks noGrp="1"/>
          </p:cNvSpPr>
          <p:nvPr>
            <p:ph type="ftr" sz="quarter" idx="11"/>
          </p:nvPr>
        </p:nvSpPr>
        <p:spPr/>
        <p:txBody>
          <a:bodyPr/>
          <a:lstStyle/>
          <a:p>
            <a:r>
              <a:rPr lang="de-DE"/>
              <a:t>DGY 15 Semantik</a:t>
            </a:r>
          </a:p>
        </p:txBody>
      </p:sp>
    </p:spTree>
    <p:extLst>
      <p:ext uri="{BB962C8B-B14F-4D97-AF65-F5344CB8AC3E}">
        <p14:creationId xmlns:p14="http://schemas.microsoft.com/office/powerpoint/2010/main" val="24660260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randombar(horizontal)">
                                      <p:cBhvr>
                                        <p:cTn id="39" dur="500"/>
                                        <p:tgtEl>
                                          <p:spTgt spid="9"/>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lstStyle/>
          <a:p>
            <a:r>
              <a:rPr lang="de-DE"/>
              <a:t>Quantoren</a:t>
            </a:r>
            <a:endParaRPr lang="de-DE" noProof="0" dirty="0"/>
          </a:p>
        </p:txBody>
      </p:sp>
      <p:sp>
        <p:nvSpPr>
          <p:cNvPr id="3" name="Content Placeholder 2"/>
          <p:cNvSpPr>
            <a:spLocks noGrp="1"/>
          </p:cNvSpPr>
          <p:nvPr>
            <p:ph idx="1"/>
          </p:nvPr>
        </p:nvSpPr>
        <p:spPr>
          <a:xfrm>
            <a:off x="457200" y="838200"/>
            <a:ext cx="8686800" cy="5410200"/>
          </a:xfrm>
        </p:spPr>
        <p:txBody>
          <a:bodyPr/>
          <a:lstStyle/>
          <a:p>
            <a:pPr marL="342900" indent="-342900">
              <a:spcBef>
                <a:spcPts val="1200"/>
              </a:spcBef>
              <a:buFont typeface="Wingdings" panose="05000000000000000000" pitchFamily="2" charset="2"/>
              <a:buChar char="§"/>
              <a:tabLst>
                <a:tab pos="744538" algn="l"/>
                <a:tab pos="1255713" algn="l"/>
              </a:tabLst>
            </a:pPr>
            <a:r>
              <a:rPr lang="de-DE" dirty="0"/>
              <a:t>Die Beziehungen ändern sind </a:t>
            </a:r>
            <a:r>
              <a:rPr lang="de-DE" u="sng" dirty="0"/>
              <a:t>nicht</a:t>
            </a:r>
            <a:r>
              <a:rPr lang="de-DE" dirty="0"/>
              <a:t>, wenn sich die</a:t>
            </a:r>
            <a:br>
              <a:rPr lang="de-DE" dirty="0"/>
            </a:br>
            <a:r>
              <a:rPr lang="de-DE" dirty="0"/>
              <a:t>das </a:t>
            </a:r>
            <a:r>
              <a:rPr lang="de-DE" dirty="0">
                <a:solidFill>
                  <a:srgbClr val="00B050"/>
                </a:solidFill>
              </a:rPr>
              <a:t>Subjekts</a:t>
            </a:r>
            <a:r>
              <a:rPr lang="de-DE" dirty="0"/>
              <a:t> oder die Form (Kategorie) des </a:t>
            </a:r>
            <a:r>
              <a:rPr lang="de-DE" dirty="0">
                <a:solidFill>
                  <a:srgbClr val="FF0000"/>
                </a:solidFill>
              </a:rPr>
              <a:t>Prädikats </a:t>
            </a:r>
            <a:r>
              <a:rPr lang="de-DE" dirty="0"/>
              <a:t>ändert:</a:t>
            </a:r>
          </a:p>
          <a:p>
            <a:pPr>
              <a:spcBef>
                <a:spcPts val="1200"/>
              </a:spcBef>
              <a:tabLst>
                <a:tab pos="744538" algn="l"/>
                <a:tab pos="1255713" algn="l"/>
              </a:tabLst>
            </a:pPr>
            <a:r>
              <a:rPr lang="de-DE" dirty="0"/>
              <a:t>(1)	Jedes </a:t>
            </a:r>
            <a:r>
              <a:rPr lang="de-DE" dirty="0">
                <a:solidFill>
                  <a:srgbClr val="00B050"/>
                </a:solidFill>
              </a:rPr>
              <a:t>Kind</a:t>
            </a:r>
            <a:r>
              <a:rPr lang="de-DE" dirty="0"/>
              <a:t> [</a:t>
            </a:r>
            <a:r>
              <a:rPr lang="de-DE" baseline="-25000" dirty="0"/>
              <a:t>VP</a:t>
            </a:r>
            <a:r>
              <a:rPr lang="de-DE" dirty="0"/>
              <a:t> </a:t>
            </a:r>
            <a:r>
              <a:rPr lang="de-DE" dirty="0">
                <a:solidFill>
                  <a:srgbClr val="FF0000"/>
                </a:solidFill>
              </a:rPr>
              <a:t>streichelte eine Katze</a:t>
            </a:r>
            <a:r>
              <a:rPr lang="de-DE" dirty="0"/>
              <a:t>]. </a:t>
            </a:r>
          </a:p>
          <a:p>
            <a:pPr>
              <a:spcBef>
                <a:spcPts val="400"/>
              </a:spcBef>
              <a:tabLst>
                <a:tab pos="744538" algn="l"/>
                <a:tab pos="1255713" algn="l"/>
              </a:tabLst>
            </a:pPr>
            <a:r>
              <a:rPr lang="de-DE" dirty="0"/>
              <a:t>(2)	Jeder </a:t>
            </a:r>
            <a:r>
              <a:rPr lang="de-DE" dirty="0">
                <a:solidFill>
                  <a:srgbClr val="00B050"/>
                </a:solidFill>
              </a:rPr>
              <a:t>Hund </a:t>
            </a:r>
            <a:r>
              <a:rPr lang="de-DE" dirty="0"/>
              <a:t>ist [</a:t>
            </a:r>
            <a:r>
              <a:rPr lang="de-DE" baseline="-25000" dirty="0"/>
              <a:t>NP</a:t>
            </a:r>
            <a:r>
              <a:rPr lang="de-DE" dirty="0"/>
              <a:t> </a:t>
            </a:r>
            <a:r>
              <a:rPr lang="de-DE" dirty="0">
                <a:solidFill>
                  <a:srgbClr val="FF0000"/>
                </a:solidFill>
              </a:rPr>
              <a:t>ein Tier</a:t>
            </a:r>
            <a:r>
              <a:rPr lang="de-DE" dirty="0"/>
              <a:t>]. </a:t>
            </a:r>
          </a:p>
          <a:p>
            <a:pPr>
              <a:spcBef>
                <a:spcPts val="400"/>
              </a:spcBef>
              <a:tabLst>
                <a:tab pos="744538" algn="l"/>
                <a:tab pos="1255713" algn="l"/>
              </a:tabLst>
            </a:pPr>
            <a:r>
              <a:rPr lang="de-DE" dirty="0"/>
              <a:t>(3)	Jeder </a:t>
            </a:r>
            <a:r>
              <a:rPr lang="de-DE" dirty="0">
                <a:solidFill>
                  <a:srgbClr val="00B050"/>
                </a:solidFill>
              </a:rPr>
              <a:t>Tisch </a:t>
            </a:r>
            <a:r>
              <a:rPr lang="de-DE" dirty="0"/>
              <a:t>ist [</a:t>
            </a:r>
            <a:r>
              <a:rPr lang="de-DE" baseline="-25000" dirty="0"/>
              <a:t>AP</a:t>
            </a:r>
            <a:r>
              <a:rPr lang="de-DE" dirty="0"/>
              <a:t> </a:t>
            </a:r>
            <a:r>
              <a:rPr lang="de-DE" dirty="0">
                <a:solidFill>
                  <a:srgbClr val="FF0000"/>
                </a:solidFill>
              </a:rPr>
              <a:t>blau</a:t>
            </a:r>
            <a:r>
              <a:rPr lang="de-DE" dirty="0"/>
              <a:t>].</a:t>
            </a:r>
          </a:p>
          <a:p>
            <a:pPr>
              <a:spcBef>
                <a:spcPts val="400"/>
              </a:spcBef>
              <a:tabLst>
                <a:tab pos="744538" algn="l"/>
                <a:tab pos="1255713" algn="l"/>
              </a:tabLst>
            </a:pPr>
            <a:r>
              <a:rPr lang="de-DE" dirty="0"/>
              <a:t>(4)	Jeder </a:t>
            </a:r>
            <a:r>
              <a:rPr lang="de-DE" dirty="0">
                <a:solidFill>
                  <a:srgbClr val="00B050"/>
                </a:solidFill>
              </a:rPr>
              <a:t>Spion </a:t>
            </a:r>
            <a:r>
              <a:rPr lang="de-DE" dirty="0"/>
              <a:t>ist [</a:t>
            </a:r>
            <a:r>
              <a:rPr lang="de-DE" baseline="-25000" dirty="0"/>
              <a:t>PP</a:t>
            </a:r>
            <a:r>
              <a:rPr lang="de-DE" dirty="0"/>
              <a:t> </a:t>
            </a:r>
            <a:r>
              <a:rPr lang="de-DE" dirty="0">
                <a:solidFill>
                  <a:srgbClr val="FF0000"/>
                </a:solidFill>
              </a:rPr>
              <a:t>in Moskau</a:t>
            </a:r>
            <a:r>
              <a:rPr lang="de-DE" dirty="0"/>
              <a:t>]. </a:t>
            </a:r>
          </a:p>
          <a:p>
            <a:pPr marL="342900" indent="-342900" defTabSz="858838">
              <a:spcBef>
                <a:spcPts val="1800"/>
              </a:spcBef>
              <a:buFont typeface="Wingdings" panose="05000000000000000000" pitchFamily="2" charset="2"/>
              <a:buChar char="§"/>
              <a:tabLst>
                <a:tab pos="744538" algn="l"/>
                <a:tab pos="1255713" algn="l"/>
                <a:tab pos="2170113" algn="l"/>
                <a:tab pos="2286000" algn="l"/>
                <a:tab pos="2686050" algn="l"/>
                <a:tab pos="3886200" algn="l"/>
                <a:tab pos="4343400" algn="l"/>
              </a:tabLst>
            </a:pPr>
            <a:r>
              <a:rPr lang="de-DE" dirty="0"/>
              <a:t>Die Sätze in (1) – (4) werden systematisch immer gleich – d.h. </a:t>
            </a:r>
            <a:r>
              <a:rPr lang="de-DE" b="1" dirty="0"/>
              <a:t>mit der selben Regel </a:t>
            </a:r>
            <a:r>
              <a:rPr lang="de-DE" dirty="0"/>
              <a:t>- interpretiert:</a:t>
            </a:r>
          </a:p>
          <a:p>
            <a:pPr defTabSz="858838">
              <a:spcBef>
                <a:spcPts val="1200"/>
              </a:spcBef>
              <a:tabLst>
                <a:tab pos="744538" algn="l"/>
                <a:tab pos="1255713" algn="l"/>
                <a:tab pos="2170113" algn="l"/>
                <a:tab pos="2286000" algn="l"/>
                <a:tab pos="2686050" algn="l"/>
                <a:tab pos="3886200" algn="l"/>
                <a:tab pos="4343400" algn="l"/>
              </a:tabLst>
            </a:pPr>
            <a:r>
              <a:rPr lang="de-DE" dirty="0"/>
              <a:t>	(1)/(2)/(3)/(4)	       =      </a:t>
            </a:r>
            <a:r>
              <a:rPr lang="de-DE" dirty="0">
                <a:solidFill>
                  <a:srgbClr val="00B050"/>
                </a:solidFill>
              </a:rPr>
              <a:t>A</a:t>
            </a:r>
            <a:r>
              <a:rPr lang="de-DE" dirty="0"/>
              <a:t> </a:t>
            </a:r>
            <a:r>
              <a:rPr lang="de-DE" b="1" dirty="0">
                <a:solidFill>
                  <a:srgbClr val="FF0000"/>
                </a:solidFill>
              </a:rPr>
              <a:t></a:t>
            </a:r>
            <a:r>
              <a:rPr lang="de-DE" dirty="0"/>
              <a:t> </a:t>
            </a:r>
            <a:r>
              <a:rPr lang="de-DE" dirty="0">
                <a:solidFill>
                  <a:srgbClr val="FF0000"/>
                </a:solidFill>
              </a:rPr>
              <a:t>B</a:t>
            </a:r>
            <a:r>
              <a:rPr lang="de-DE" dirty="0"/>
              <a:t></a:t>
            </a:r>
          </a:p>
          <a:p>
            <a:pPr marL="342900" indent="-342900" defTabSz="858838">
              <a:spcBef>
                <a:spcPts val="1800"/>
              </a:spcBef>
              <a:buFont typeface="Wingdings" panose="05000000000000000000" pitchFamily="2" charset="2"/>
              <a:buChar char="§"/>
              <a:tabLst>
                <a:tab pos="744538" algn="l"/>
                <a:tab pos="1255713" algn="l"/>
                <a:tab pos="2170113" algn="l"/>
                <a:tab pos="2286000" algn="l"/>
                <a:tab pos="2686050" algn="l"/>
                <a:tab pos="3886200" algn="l"/>
                <a:tab pos="4343400" algn="l"/>
              </a:tabLst>
            </a:pPr>
            <a:r>
              <a:rPr lang="de-DE" dirty="0"/>
              <a:t>Daraus ergibt sich eine </a:t>
            </a:r>
            <a:r>
              <a:rPr lang="de-DE" b="1" i="1" dirty="0"/>
              <a:t>allgemeine semantische Regel</a:t>
            </a:r>
            <a:r>
              <a:rPr lang="de-DE" dirty="0"/>
              <a:t>:</a:t>
            </a:r>
          </a:p>
        </p:txBody>
      </p:sp>
      <p:grpSp>
        <p:nvGrpSpPr>
          <p:cNvPr id="9" name="Group 8"/>
          <p:cNvGrpSpPr/>
          <p:nvPr/>
        </p:nvGrpSpPr>
        <p:grpSpPr>
          <a:xfrm>
            <a:off x="6172200" y="1447800"/>
            <a:ext cx="3074099" cy="2209800"/>
            <a:chOff x="6866965" y="1524000"/>
            <a:chExt cx="2429435" cy="1676400"/>
          </a:xfrm>
        </p:grpSpPr>
        <p:graphicFrame>
          <p:nvGraphicFramePr>
            <p:cNvPr id="20" name="Diagram 19"/>
            <p:cNvGraphicFramePr/>
            <p:nvPr/>
          </p:nvGraphicFramePr>
          <p:xfrm>
            <a:off x="6866965" y="1524000"/>
            <a:ext cx="2429435" cy="167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8" name="TextBox 27"/>
            <p:cNvSpPr txBox="1"/>
            <p:nvPr/>
          </p:nvSpPr>
          <p:spPr>
            <a:xfrm>
              <a:off x="8018782" y="1828800"/>
              <a:ext cx="507445" cy="856343"/>
            </a:xfrm>
            <a:prstGeom prst="rect">
              <a:avLst/>
            </a:prstGeom>
            <a:noFill/>
          </p:spPr>
          <p:txBody>
            <a:bodyPr wrap="square" rtlCol="0">
              <a:spAutoFit/>
            </a:bodyPr>
            <a:lstStyle/>
            <a:p>
              <a:pPr lvl="0"/>
              <a:r>
                <a:rPr lang="en-US" sz="2000">
                  <a:latin typeface="Calibri" panose="020F0502020204030204" pitchFamily="34" charset="0"/>
                  <a:cs typeface="Calibri" panose="020F0502020204030204" pitchFamily="34" charset="0"/>
                  <a:sym typeface="WP IconicSymbolsA" panose="05010101010101010101" pitchFamily="2" charset="2"/>
                </a:rPr>
                <a:t>    </a:t>
              </a:r>
            </a:p>
            <a:p>
              <a:pPr lvl="0"/>
              <a:r>
                <a:rPr lang="en-US" sz="2000">
                  <a:latin typeface="Calibri" panose="020F0502020204030204" pitchFamily="34" charset="0"/>
                  <a:cs typeface="Calibri" panose="020F0502020204030204" pitchFamily="34" charset="0"/>
                  <a:sym typeface="WP IconicSymbolsA" panose="05010101010101010101" pitchFamily="2" charset="2"/>
                </a:rPr>
                <a:t>      </a:t>
              </a:r>
            </a:p>
            <a:p>
              <a:pPr lvl="0"/>
              <a:r>
                <a:rPr lang="en-US" sz="2000">
                  <a:latin typeface="Calibri" panose="020F0502020204030204" pitchFamily="34" charset="0"/>
                  <a:cs typeface="Calibri" panose="020F0502020204030204" pitchFamily="34" charset="0"/>
                  <a:sym typeface="WP IconicSymbolsA" panose="05010101010101010101" pitchFamily="2" charset="2"/>
                </a:rPr>
                <a:t>    </a:t>
              </a:r>
              <a:r>
                <a:rPr lang="en-US" sz="2000">
                  <a:sym typeface="WP IconicSymbolsA" panose="05010101010101010101" pitchFamily="2" charset="2"/>
                </a:rPr>
                <a:t>	</a:t>
              </a:r>
              <a:endParaRPr lang="en-US" sz="2000"/>
            </a:p>
          </p:txBody>
        </p:sp>
      </p:grpSp>
      <p:sp>
        <p:nvSpPr>
          <p:cNvPr id="6" name="Footer Placeholder 5"/>
          <p:cNvSpPr>
            <a:spLocks noGrp="1"/>
          </p:cNvSpPr>
          <p:nvPr>
            <p:ph type="ftr" sz="quarter" idx="11"/>
          </p:nvPr>
        </p:nvSpPr>
        <p:spPr/>
        <p:txBody>
          <a:bodyPr/>
          <a:lstStyle/>
          <a:p>
            <a:r>
              <a:rPr lang="de-DE"/>
              <a:t>DGY 15 Semantik</a:t>
            </a:r>
          </a:p>
        </p:txBody>
      </p:sp>
      <p:sp>
        <p:nvSpPr>
          <p:cNvPr id="7" name="Slide Number Placeholder 6"/>
          <p:cNvSpPr>
            <a:spLocks noGrp="1"/>
          </p:cNvSpPr>
          <p:nvPr>
            <p:ph type="sldNum" sz="quarter" idx="12"/>
          </p:nvPr>
        </p:nvSpPr>
        <p:spPr/>
        <p:txBody>
          <a:bodyPr/>
          <a:lstStyle/>
          <a:p>
            <a:fld id="{DAED5F90-EF1B-49B5-BE47-AEA5AB1301ED}" type="slidenum">
              <a:rPr lang="de-DE" smtClean="0"/>
              <a:pPr/>
              <a:t>40</a:t>
            </a:fld>
            <a:endParaRPr lang="de-DE"/>
          </a:p>
        </p:txBody>
      </p:sp>
      <p:sp>
        <p:nvSpPr>
          <p:cNvPr id="10" name="Abgerundetes Rechteck 7"/>
          <p:cNvSpPr txBox="1">
            <a:spLocks/>
          </p:cNvSpPr>
          <p:nvPr/>
        </p:nvSpPr>
        <p:spPr>
          <a:xfrm>
            <a:off x="762000" y="5607790"/>
            <a:ext cx="7848600" cy="510778"/>
          </a:xfrm>
          <a:prstGeom prst="roundRect">
            <a:avLst/>
          </a:prstGeom>
          <a:solidFill>
            <a:srgbClr val="DDE12D">
              <a:alpha val="89804"/>
            </a:srgbClr>
          </a:solidFill>
          <a:ln w="25400" cap="flat" cmpd="sng" algn="ctr">
            <a:solidFill>
              <a:schemeClr val="tx1"/>
            </a:solidFill>
            <a:prstDash val="solid"/>
          </a:ln>
          <a:effectLst>
            <a:outerShdw blurRad="127000" dist="63500" dir="27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rtlCol="0" anchor="ctr">
            <a:spAutoFit/>
          </a:bodyPr>
          <a:lstStyle>
            <a:lvl1pPr marL="519113" indent="-519113" algn="l" defTabSz="914400" rtl="0" eaLnBrk="1" latinLnBrk="0" hangingPunct="1">
              <a:spcBef>
                <a:spcPts val="200"/>
              </a:spcBef>
              <a:buFontTx/>
              <a:buNone/>
              <a:tabLst>
                <a:tab pos="342900" algn="l"/>
                <a:tab pos="747713" algn="l"/>
                <a:tab pos="1090613" algn="l"/>
              </a:tabLst>
              <a:defRPr sz="2400" kern="1200">
                <a:solidFill>
                  <a:schemeClr val="lt1"/>
                </a:solidFill>
                <a:latin typeface="+mn-lt"/>
                <a:ea typeface="+mn-ea"/>
                <a:cs typeface="+mn-cs"/>
              </a:defRPr>
            </a:lvl1pPr>
            <a:lvl2pPr marL="742950" indent="-285750" algn="l" defTabSz="914400" rtl="0" eaLnBrk="1" latinLnBrk="0" hangingPunct="1">
              <a:spcBef>
                <a:spcPts val="200"/>
              </a:spcBef>
              <a:buFont typeface="Arial" pitchFamily="34" charset="0"/>
              <a:buChar char="–"/>
              <a:tabLst>
                <a:tab pos="342900" algn="l"/>
              </a:tabLst>
              <a:defRPr sz="2200" kern="1200">
                <a:solidFill>
                  <a:schemeClr val="lt1"/>
                </a:solidFill>
                <a:latin typeface="+mn-lt"/>
                <a:ea typeface="+mn-ea"/>
                <a:cs typeface="+mn-cs"/>
              </a:defRPr>
            </a:lvl2pPr>
            <a:lvl3pPr marL="1143000" indent="-228600" algn="l" defTabSz="914400" rtl="0" eaLnBrk="1" latinLnBrk="0" hangingPunct="1">
              <a:spcBef>
                <a:spcPts val="200"/>
              </a:spcBef>
              <a:buFont typeface="Arial" pitchFamily="34" charset="0"/>
              <a:buChar char="•"/>
              <a:tabLst>
                <a:tab pos="342900" algn="l"/>
              </a:tabLst>
              <a:defRPr sz="2000" kern="1200">
                <a:solidFill>
                  <a:schemeClr val="lt1"/>
                </a:solidFill>
                <a:latin typeface="+mn-lt"/>
                <a:ea typeface="+mn-ea"/>
                <a:cs typeface="+mn-cs"/>
              </a:defRPr>
            </a:lvl3pPr>
            <a:lvl4pPr marL="1600200" indent="-228600" algn="l" defTabSz="914400" rtl="0" eaLnBrk="1" latinLnBrk="0" hangingPunct="1">
              <a:spcBef>
                <a:spcPts val="200"/>
              </a:spcBef>
              <a:buFont typeface="Arial" pitchFamily="34" charset="0"/>
              <a:buChar char="–"/>
              <a:tabLst>
                <a:tab pos="342900" algn="l"/>
              </a:tabLst>
              <a:defRPr sz="2000" kern="1200">
                <a:solidFill>
                  <a:schemeClr val="lt1"/>
                </a:solidFill>
                <a:latin typeface="+mn-lt"/>
                <a:ea typeface="+mn-ea"/>
                <a:cs typeface="+mn-cs"/>
              </a:defRPr>
            </a:lvl4pPr>
            <a:lvl5pPr marL="2057400" indent="-228600" algn="l" defTabSz="914400" rtl="0" eaLnBrk="1" latinLnBrk="0" hangingPunct="1">
              <a:spcBef>
                <a:spcPts val="200"/>
              </a:spcBef>
              <a:buFont typeface="Arial" pitchFamily="34" charset="0"/>
              <a:buChar char="»"/>
              <a:tabLst>
                <a:tab pos="342900" algn="l"/>
              </a:tabLst>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defTabSz="858838">
              <a:spcBef>
                <a:spcPts val="1200"/>
              </a:spcBef>
              <a:tabLst>
                <a:tab pos="744538" algn="l"/>
                <a:tab pos="1255713" algn="l"/>
                <a:tab pos="2170113" algn="l"/>
                <a:tab pos="2286000" algn="l"/>
                <a:tab pos="2686050" algn="l"/>
                <a:tab pos="3886200" algn="l"/>
                <a:tab pos="4343400" algn="l"/>
              </a:tabLst>
            </a:pPr>
            <a:r>
              <a:rPr lang="de-DE" dirty="0">
                <a:solidFill>
                  <a:schemeClr val="tx1"/>
                </a:solidFill>
              </a:rPr>
              <a:t>  Für jeden Satz der Form </a:t>
            </a:r>
            <a:r>
              <a:rPr lang="de-DE" b="1" i="1" dirty="0">
                <a:solidFill>
                  <a:schemeClr val="tx1"/>
                </a:solidFill>
              </a:rPr>
              <a:t>jed- A B </a:t>
            </a:r>
            <a:r>
              <a:rPr lang="de-DE" dirty="0">
                <a:solidFill>
                  <a:schemeClr val="tx1"/>
                </a:solidFill>
              </a:rPr>
              <a:t>gilt:  </a:t>
            </a:r>
            <a:r>
              <a:rPr lang="de-DE" dirty="0">
                <a:solidFill>
                  <a:prstClr val="black"/>
                </a:solidFill>
                <a:sym typeface="WP MathA" panose="05010101010101010101" pitchFamily="2" charset="2"/>
              </a:rPr>
              <a:t>Jed- A B  =  A  B</a:t>
            </a:r>
            <a:endParaRPr lang="de-DE" dirty="0"/>
          </a:p>
        </p:txBody>
      </p:sp>
    </p:spTree>
    <p:extLst>
      <p:ext uri="{BB962C8B-B14F-4D97-AF65-F5344CB8AC3E}">
        <p14:creationId xmlns:p14="http://schemas.microsoft.com/office/powerpoint/2010/main" val="21243550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randombar(horizontal)">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lstStyle/>
          <a:p>
            <a:r>
              <a:rPr lang="de-DE"/>
              <a:t>Quantoren</a:t>
            </a:r>
            <a:endParaRPr lang="de-DE" noProof="0" dirty="0"/>
          </a:p>
        </p:txBody>
      </p:sp>
      <p:sp>
        <p:nvSpPr>
          <p:cNvPr id="3" name="Content Placeholder 2"/>
          <p:cNvSpPr>
            <a:spLocks noGrp="1"/>
          </p:cNvSpPr>
          <p:nvPr>
            <p:ph idx="1"/>
          </p:nvPr>
        </p:nvSpPr>
        <p:spPr>
          <a:xfrm>
            <a:off x="304800" y="838200"/>
            <a:ext cx="8610600" cy="5410200"/>
          </a:xfrm>
        </p:spPr>
        <p:txBody>
          <a:bodyPr/>
          <a:lstStyle/>
          <a:p>
            <a:pPr defTabSz="858838">
              <a:spcBef>
                <a:spcPts val="1200"/>
              </a:spcBef>
              <a:tabLst>
                <a:tab pos="744538" algn="l"/>
                <a:tab pos="1255713" algn="l"/>
                <a:tab pos="2170113" algn="l"/>
                <a:tab pos="3028950" algn="l"/>
              </a:tabLst>
            </a:pPr>
            <a:r>
              <a:rPr lang="de-DE" dirty="0"/>
              <a:t>(1)	Kein </a:t>
            </a:r>
            <a:r>
              <a:rPr lang="de-DE" dirty="0">
                <a:solidFill>
                  <a:srgbClr val="00B050"/>
                </a:solidFill>
              </a:rPr>
              <a:t>Kind</a:t>
            </a:r>
            <a:r>
              <a:rPr lang="de-DE" dirty="0"/>
              <a:t> </a:t>
            </a:r>
            <a:r>
              <a:rPr lang="de-DE" dirty="0">
                <a:solidFill>
                  <a:srgbClr val="FF0000"/>
                </a:solidFill>
              </a:rPr>
              <a:t>las</a:t>
            </a:r>
            <a:r>
              <a:rPr lang="de-DE" dirty="0"/>
              <a:t>.</a:t>
            </a:r>
            <a:endParaRPr lang="de-DE" dirty="0">
              <a:solidFill>
                <a:prstClr val="black"/>
              </a:solidFill>
            </a:endParaRPr>
          </a:p>
          <a:p>
            <a:pPr marL="342900" indent="-342900" defTabSz="858838">
              <a:spcBef>
                <a:spcPts val="1200"/>
              </a:spcBef>
              <a:buFont typeface="Wingdings" panose="05000000000000000000" pitchFamily="2" charset="2"/>
              <a:buChar char="§"/>
              <a:tabLst>
                <a:tab pos="744538" algn="l"/>
                <a:tab pos="1255713" algn="l"/>
                <a:tab pos="2170113" algn="l"/>
                <a:tab pos="3028950" algn="l"/>
              </a:tabLst>
            </a:pPr>
            <a:r>
              <a:rPr lang="de-DE" dirty="0"/>
              <a:t>Annahme</a:t>
            </a:r>
            <a:r>
              <a:rPr lang="de-DE" i="1" dirty="0"/>
              <a:t>:</a:t>
            </a:r>
            <a:r>
              <a:rPr lang="de-DE" dirty="0"/>
              <a:t> </a:t>
            </a:r>
          </a:p>
          <a:p>
            <a:pPr marL="457200" lvl="1" indent="285750" defTabSz="858838">
              <a:spcBef>
                <a:spcPts val="400"/>
              </a:spcBef>
              <a:buFont typeface="Courier New" panose="02070309020205020404" pitchFamily="49" charset="0"/>
              <a:buChar char="o"/>
              <a:tabLst>
                <a:tab pos="571500" algn="l"/>
                <a:tab pos="1200150" algn="l"/>
                <a:tab pos="1371600" algn="l"/>
                <a:tab pos="1543050" algn="l"/>
                <a:tab pos="2170113" algn="l"/>
                <a:tab pos="3028950" algn="l"/>
              </a:tabLst>
            </a:pPr>
            <a:r>
              <a:rPr lang="de-DE" sz="2400" dirty="0"/>
              <a:t>In einer Bibliothek sind genau drei Kinder. Kein Kind las.			</a:t>
            </a:r>
            <a:r>
              <a:rPr lang="de-DE" dirty="0"/>
              <a:t>Johanna (j), Maria (m) und Peter (p)</a:t>
            </a:r>
          </a:p>
          <a:p>
            <a:pPr marL="457200" lvl="1" indent="285750" defTabSz="858838">
              <a:spcBef>
                <a:spcPts val="600"/>
              </a:spcBef>
              <a:buFont typeface="Courier New" panose="02070309020205020404" pitchFamily="49" charset="0"/>
              <a:buChar char="o"/>
              <a:tabLst>
                <a:tab pos="571500" algn="l"/>
                <a:tab pos="1200150" algn="l"/>
                <a:tab pos="1371600" algn="l"/>
                <a:tab pos="1543050" algn="l"/>
                <a:tab pos="2170113" algn="l"/>
                <a:tab pos="3028950" algn="l"/>
              </a:tabLst>
            </a:pPr>
            <a:r>
              <a:rPr lang="de-DE" sz="2400" dirty="0"/>
              <a:t>sowie eine erwachsene Leserin:</a:t>
            </a:r>
          </a:p>
          <a:p>
            <a:pPr marL="457200" lvl="1" indent="285750" defTabSz="858838">
              <a:spcBef>
                <a:spcPts val="400"/>
              </a:spcBef>
              <a:buNone/>
              <a:tabLst>
                <a:tab pos="571500" algn="l"/>
                <a:tab pos="1200150" algn="l"/>
                <a:tab pos="1371600" algn="l"/>
                <a:tab pos="1543050" algn="l"/>
                <a:tab pos="2170113" algn="l"/>
                <a:tab pos="3028950" algn="l"/>
              </a:tabLst>
            </a:pPr>
            <a:r>
              <a:rPr lang="de-DE" sz="2400" dirty="0"/>
              <a:t>	</a:t>
            </a:r>
            <a:r>
              <a:rPr lang="de-DE" dirty="0"/>
              <a:t>Susann (s)</a:t>
            </a:r>
            <a:endParaRPr lang="de-DE" dirty="0">
              <a:solidFill>
                <a:prstClr val="black"/>
              </a:solidFill>
            </a:endParaRPr>
          </a:p>
          <a:p>
            <a:pPr defTabSz="858838">
              <a:spcBef>
                <a:spcPts val="0"/>
              </a:spcBef>
              <a:tabLst>
                <a:tab pos="744538" algn="l"/>
                <a:tab pos="1255713" algn="l"/>
                <a:tab pos="1828800" algn="l"/>
                <a:tab pos="2228850" algn="l"/>
                <a:tab pos="2286000" algn="l"/>
                <a:tab pos="2686050" algn="l"/>
                <a:tab pos="3714750" algn="l"/>
                <a:tab pos="4057650" algn="l"/>
                <a:tab pos="4343400" algn="l"/>
              </a:tabLst>
            </a:pPr>
            <a:endParaRPr lang="de-DE" dirty="0"/>
          </a:p>
          <a:p>
            <a:pPr defTabSz="858838">
              <a:spcBef>
                <a:spcPts val="1200"/>
              </a:spcBef>
              <a:tabLst>
                <a:tab pos="744538" algn="l"/>
                <a:tab pos="1255713" algn="l"/>
                <a:tab pos="1828800" algn="l"/>
                <a:tab pos="2228850" algn="l"/>
                <a:tab pos="2286000" algn="l"/>
                <a:tab pos="2686050" algn="l"/>
                <a:tab pos="3714750" algn="l"/>
                <a:tab pos="4057650" algn="l"/>
                <a:tab pos="4343400" algn="l"/>
              </a:tabLst>
            </a:pPr>
            <a:r>
              <a:rPr lang="de-DE" dirty="0"/>
              <a:t>	</a:t>
            </a:r>
            <a:r>
              <a:rPr lang="de-DE" dirty="0">
                <a:solidFill>
                  <a:srgbClr val="00B050"/>
                </a:solidFill>
              </a:rPr>
              <a:t>Kind</a:t>
            </a:r>
            <a:r>
              <a:rPr lang="de-DE" dirty="0"/>
              <a:t> 	=	{</a:t>
            </a:r>
            <a:r>
              <a:rPr lang="de-DE" dirty="0">
                <a:solidFill>
                  <a:srgbClr val="00B050"/>
                </a:solidFill>
              </a:rPr>
              <a:t>j</a:t>
            </a:r>
            <a:r>
              <a:rPr lang="de-DE" dirty="0"/>
              <a:t>, </a:t>
            </a:r>
            <a:r>
              <a:rPr lang="de-DE" dirty="0">
                <a:solidFill>
                  <a:srgbClr val="00B050"/>
                </a:solidFill>
              </a:rPr>
              <a:t>m</a:t>
            </a:r>
            <a:r>
              <a:rPr lang="de-DE" dirty="0"/>
              <a:t>, </a:t>
            </a:r>
            <a:r>
              <a:rPr lang="de-DE" dirty="0">
                <a:solidFill>
                  <a:srgbClr val="00B050"/>
                </a:solidFill>
              </a:rPr>
              <a:t>p</a:t>
            </a:r>
            <a:r>
              <a:rPr lang="de-DE" dirty="0"/>
              <a:t>}		=	A	„die Menge der Kinder“</a:t>
            </a:r>
          </a:p>
          <a:p>
            <a:pPr defTabSz="858838">
              <a:spcBef>
                <a:spcPts val="400"/>
              </a:spcBef>
              <a:tabLst>
                <a:tab pos="744538" algn="l"/>
                <a:tab pos="1255713" algn="l"/>
                <a:tab pos="1828800" algn="l"/>
                <a:tab pos="2228850" algn="l"/>
                <a:tab pos="2286000" algn="l"/>
                <a:tab pos="2686050" algn="l"/>
                <a:tab pos="3714750" algn="l"/>
                <a:tab pos="4057650" algn="l"/>
                <a:tab pos="4343400" algn="l"/>
              </a:tabLst>
            </a:pPr>
            <a:r>
              <a:rPr lang="de-DE" dirty="0"/>
              <a:t>	</a:t>
            </a:r>
            <a:r>
              <a:rPr lang="de-DE" dirty="0">
                <a:solidFill>
                  <a:srgbClr val="FF0000"/>
                </a:solidFill>
              </a:rPr>
              <a:t>lesen</a:t>
            </a:r>
            <a:r>
              <a:rPr lang="de-DE" dirty="0"/>
              <a:t> 	=	{</a:t>
            </a:r>
            <a:r>
              <a:rPr lang="de-DE" dirty="0">
                <a:solidFill>
                  <a:srgbClr val="FF0000"/>
                </a:solidFill>
              </a:rPr>
              <a:t>s</a:t>
            </a:r>
            <a:r>
              <a:rPr lang="de-DE" dirty="0"/>
              <a:t>}			=	B	„die Menge der Leser“</a:t>
            </a:r>
          </a:p>
          <a:p>
            <a:pPr defTabSz="858838">
              <a:spcBef>
                <a:spcPts val="400"/>
              </a:spcBef>
              <a:tabLst>
                <a:tab pos="744538" algn="l"/>
                <a:tab pos="1255713" algn="l"/>
                <a:tab pos="1828800" algn="l"/>
                <a:tab pos="2228850" algn="l"/>
                <a:tab pos="2286000" algn="l"/>
                <a:tab pos="2686050" algn="l"/>
                <a:tab pos="3714750" algn="l"/>
                <a:tab pos="4057650" algn="l"/>
                <a:tab pos="4343400" algn="l"/>
              </a:tabLst>
            </a:pPr>
            <a:r>
              <a:rPr lang="de-DE" dirty="0"/>
              <a:t>	(1)	=	{</a:t>
            </a:r>
            <a:r>
              <a:rPr lang="de-DE" dirty="0">
                <a:solidFill>
                  <a:srgbClr val="00B050"/>
                </a:solidFill>
              </a:rPr>
              <a:t>j</a:t>
            </a:r>
            <a:r>
              <a:rPr lang="de-DE" dirty="0"/>
              <a:t>, </a:t>
            </a:r>
            <a:r>
              <a:rPr lang="de-DE" dirty="0">
                <a:solidFill>
                  <a:srgbClr val="00B050"/>
                </a:solidFill>
              </a:rPr>
              <a:t>m</a:t>
            </a:r>
            <a:r>
              <a:rPr lang="de-DE" dirty="0"/>
              <a:t>, </a:t>
            </a:r>
            <a:r>
              <a:rPr lang="de-DE" dirty="0">
                <a:solidFill>
                  <a:srgbClr val="00B050"/>
                </a:solidFill>
              </a:rPr>
              <a:t>p</a:t>
            </a:r>
            <a:r>
              <a:rPr lang="de-DE" dirty="0"/>
              <a:t>}   {</a:t>
            </a:r>
            <a:r>
              <a:rPr lang="de-DE" dirty="0">
                <a:solidFill>
                  <a:srgbClr val="FF0000"/>
                </a:solidFill>
              </a:rPr>
              <a:t>s</a:t>
            </a:r>
            <a:r>
              <a:rPr lang="de-DE" dirty="0"/>
              <a:t>}	=  </a:t>
            </a:r>
            <a:r>
              <a:rPr lang="de-DE" dirty="0">
                <a:solidFill>
                  <a:prstClr val="black"/>
                </a:solidFill>
              </a:rPr>
              <a:t> </a:t>
            </a:r>
            <a:r>
              <a:rPr lang="de-DE" dirty="0"/>
              <a:t> </a:t>
            </a:r>
          </a:p>
          <a:p>
            <a:pPr defTabSz="858838">
              <a:spcBef>
                <a:spcPts val="400"/>
              </a:spcBef>
              <a:tabLst>
                <a:tab pos="744538" algn="l"/>
                <a:tab pos="1255713" algn="l"/>
                <a:tab pos="1828800" algn="l"/>
                <a:tab pos="2228850" algn="l"/>
                <a:tab pos="2286000" algn="l"/>
                <a:tab pos="2686050" algn="l"/>
                <a:tab pos="3714750" algn="l"/>
                <a:tab pos="4057650" algn="l"/>
                <a:tab pos="4343400" algn="l"/>
              </a:tabLst>
            </a:pPr>
            <a:r>
              <a:rPr lang="de-DE" dirty="0">
                <a:solidFill>
                  <a:prstClr val="black"/>
                </a:solidFill>
              </a:rPr>
              <a:t>		       		„</a:t>
            </a:r>
            <a:r>
              <a:rPr lang="de-DE" sz="2200" dirty="0">
                <a:solidFill>
                  <a:prstClr val="black"/>
                </a:solidFill>
              </a:rPr>
              <a:t>Die </a:t>
            </a:r>
            <a:r>
              <a:rPr lang="de-DE" sz="2200" dirty="0"/>
              <a:t>Schnittmenge </a:t>
            </a:r>
            <a:r>
              <a:rPr lang="de-DE" sz="2200" dirty="0">
                <a:solidFill>
                  <a:prstClr val="black"/>
                </a:solidFill>
              </a:rPr>
              <a:t>von </a:t>
            </a:r>
            <a:r>
              <a:rPr lang="de-DE" sz="2200" dirty="0">
                <a:solidFill>
                  <a:srgbClr val="00B050"/>
                </a:solidFill>
              </a:rPr>
              <a:t>Kindern</a:t>
            </a:r>
            <a:r>
              <a:rPr lang="de-DE" sz="2200" dirty="0">
                <a:solidFill>
                  <a:prstClr val="black"/>
                </a:solidFill>
              </a:rPr>
              <a:t> und </a:t>
            </a:r>
            <a:r>
              <a:rPr lang="de-DE" sz="2200" dirty="0">
                <a:solidFill>
                  <a:srgbClr val="FF0000"/>
                </a:solidFill>
              </a:rPr>
              <a:t>Lesern</a:t>
            </a:r>
            <a:r>
              <a:rPr lang="de-DE" sz="2200" dirty="0">
                <a:solidFill>
                  <a:prstClr val="black"/>
                </a:solidFill>
              </a:rPr>
              <a:t> ist </a:t>
            </a:r>
            <a:r>
              <a:rPr lang="de-DE" sz="2200" b="1" dirty="0"/>
              <a:t>leer</a:t>
            </a:r>
            <a:r>
              <a:rPr lang="de-DE" sz="2200" dirty="0">
                <a:solidFill>
                  <a:prstClr val="black"/>
                </a:solidFill>
              </a:rPr>
              <a:t>.“</a:t>
            </a:r>
          </a:p>
          <a:p>
            <a:pPr defTabSz="858838">
              <a:spcBef>
                <a:spcPts val="400"/>
              </a:spcBef>
              <a:tabLst>
                <a:tab pos="744538" algn="l"/>
                <a:tab pos="1255713" algn="l"/>
                <a:tab pos="1828800" algn="l"/>
                <a:tab pos="2228850" algn="l"/>
                <a:tab pos="2286000" algn="l"/>
                <a:tab pos="2686050" algn="l"/>
                <a:tab pos="3714750" algn="l"/>
                <a:tab pos="4057650" algn="l"/>
                <a:tab pos="4343400" algn="l"/>
              </a:tabLst>
            </a:pPr>
            <a:endParaRPr lang="de-DE" dirty="0"/>
          </a:p>
          <a:p>
            <a:pPr defTabSz="858838">
              <a:spcBef>
                <a:spcPts val="400"/>
              </a:spcBef>
              <a:tabLst>
                <a:tab pos="744538" algn="l"/>
                <a:tab pos="1255713" algn="l"/>
                <a:tab pos="1828800" algn="l"/>
                <a:tab pos="2228850" algn="l"/>
                <a:tab pos="2286000" algn="l"/>
                <a:tab pos="2686050" algn="l"/>
                <a:tab pos="3714750" algn="l"/>
                <a:tab pos="4057650" algn="l"/>
                <a:tab pos="4343400" algn="l"/>
              </a:tabLst>
            </a:pPr>
            <a:r>
              <a:rPr lang="de-DE" dirty="0"/>
              <a:t>	</a:t>
            </a:r>
            <a:endParaRPr lang="de-DE" dirty="0">
              <a:solidFill>
                <a:prstClr val="black"/>
              </a:solidFill>
            </a:endParaRPr>
          </a:p>
        </p:txBody>
      </p:sp>
      <p:grpSp>
        <p:nvGrpSpPr>
          <p:cNvPr id="8" name="Group 7"/>
          <p:cNvGrpSpPr/>
          <p:nvPr/>
        </p:nvGrpSpPr>
        <p:grpSpPr>
          <a:xfrm>
            <a:off x="6019800" y="2285998"/>
            <a:ext cx="2545458" cy="1676401"/>
            <a:chOff x="5410200" y="3429000"/>
            <a:chExt cx="2393058" cy="1128329"/>
          </a:xfrm>
        </p:grpSpPr>
        <p:graphicFrame>
          <p:nvGraphicFramePr>
            <p:cNvPr id="14" name="Diagram 13"/>
            <p:cNvGraphicFramePr/>
            <p:nvPr/>
          </p:nvGraphicFramePr>
          <p:xfrm>
            <a:off x="5410200" y="3429000"/>
            <a:ext cx="2393058" cy="9597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9" name="TextBox 28"/>
            <p:cNvSpPr txBox="1"/>
            <p:nvPr/>
          </p:nvSpPr>
          <p:spPr>
            <a:xfrm>
              <a:off x="5432805" y="3666567"/>
              <a:ext cx="937694" cy="890762"/>
            </a:xfrm>
            <a:prstGeom prst="rect">
              <a:avLst/>
            </a:prstGeom>
            <a:noFill/>
          </p:spPr>
          <p:txBody>
            <a:bodyPr wrap="square" rtlCol="0">
              <a:spAutoFit/>
            </a:bodyPr>
            <a:lstStyle/>
            <a:p>
              <a:pPr lvl="0"/>
              <a:r>
                <a:rPr lang="en-US" sz="2000">
                  <a:latin typeface="Calibri" panose="020F0502020204030204" pitchFamily="34" charset="0"/>
                  <a:cs typeface="Calibri" panose="020F0502020204030204" pitchFamily="34" charset="0"/>
                  <a:sym typeface="WP IconicSymbolsA" panose="05010101010101010101" pitchFamily="2" charset="2"/>
                </a:rPr>
                <a:t>j    </a:t>
              </a:r>
            </a:p>
            <a:p>
              <a:pPr lvl="0"/>
              <a:r>
                <a:rPr lang="en-US" sz="2000">
                  <a:latin typeface="Calibri" panose="020F0502020204030204" pitchFamily="34" charset="0"/>
                  <a:cs typeface="Calibri" panose="020F0502020204030204" pitchFamily="34" charset="0"/>
                  <a:sym typeface="WP IconicSymbolsA" panose="05010101010101010101" pitchFamily="2" charset="2"/>
                </a:rPr>
                <a:t>          m </a:t>
              </a:r>
            </a:p>
            <a:p>
              <a:pPr lvl="0"/>
              <a:r>
                <a:rPr lang="en-US" sz="2000">
                  <a:latin typeface="Calibri" panose="020F0502020204030204" pitchFamily="34" charset="0"/>
                  <a:cs typeface="Calibri" panose="020F0502020204030204" pitchFamily="34" charset="0"/>
                  <a:sym typeface="WP IconicSymbolsA" panose="05010101010101010101" pitchFamily="2" charset="2"/>
                </a:rPr>
                <a:t>     p </a:t>
              </a:r>
              <a:r>
                <a:rPr lang="en-US" sz="2000">
                  <a:sym typeface="WP IconicSymbolsA" panose="05010101010101010101" pitchFamily="2" charset="2"/>
                </a:rPr>
                <a:t>	</a:t>
              </a:r>
              <a:endParaRPr lang="en-US" sz="2000"/>
            </a:p>
          </p:txBody>
        </p:sp>
        <p:sp>
          <p:nvSpPr>
            <p:cNvPr id="17" name="TextBox 16"/>
            <p:cNvSpPr txBox="1"/>
            <p:nvPr/>
          </p:nvSpPr>
          <p:spPr>
            <a:xfrm>
              <a:off x="6945651" y="3464402"/>
              <a:ext cx="640458" cy="904814"/>
            </a:xfrm>
            <a:prstGeom prst="rect">
              <a:avLst/>
            </a:prstGeom>
            <a:noFill/>
          </p:spPr>
          <p:txBody>
            <a:bodyPr wrap="square" rtlCol="0">
              <a:spAutoFit/>
            </a:bodyPr>
            <a:lstStyle/>
            <a:p>
              <a:pPr lvl="0"/>
              <a:r>
                <a:rPr lang="en-US" sz="2000">
                  <a:latin typeface="Calibri" panose="020F0502020204030204" pitchFamily="34" charset="0"/>
                  <a:cs typeface="Calibri" panose="020F0502020204030204" pitchFamily="34" charset="0"/>
                  <a:sym typeface="WP IconicSymbolsA" panose="05010101010101010101" pitchFamily="2" charset="2"/>
                </a:rPr>
                <a:t> s    </a:t>
              </a:r>
            </a:p>
            <a:p>
              <a:pPr lvl="0"/>
              <a:r>
                <a:rPr lang="en-US" sz="2000">
                  <a:latin typeface="Calibri" panose="020F0502020204030204" pitchFamily="34" charset="0"/>
                  <a:cs typeface="Calibri" panose="020F0502020204030204" pitchFamily="34" charset="0"/>
                  <a:sym typeface="WP IconicSymbolsA" panose="05010101010101010101" pitchFamily="2" charset="2"/>
                </a:rPr>
                <a:t>  </a:t>
              </a:r>
            </a:p>
            <a:p>
              <a:pPr lvl="0"/>
              <a:r>
                <a:rPr lang="en-US" sz="2000">
                  <a:latin typeface="Calibri" panose="020F0502020204030204" pitchFamily="34" charset="0"/>
                  <a:cs typeface="Calibri" panose="020F0502020204030204" pitchFamily="34" charset="0"/>
                  <a:sym typeface="WP IconicSymbolsA" panose="05010101010101010101" pitchFamily="2" charset="2"/>
                </a:rPr>
                <a:t>       </a:t>
              </a:r>
              <a:r>
                <a:rPr lang="en-US" sz="2000">
                  <a:sym typeface="WP IconicSymbolsA" panose="05010101010101010101" pitchFamily="2" charset="2"/>
                </a:rPr>
                <a:t>	</a:t>
              </a:r>
              <a:endParaRPr lang="en-US" sz="2000"/>
            </a:p>
          </p:txBody>
        </p:sp>
      </p:grpSp>
      <p:sp>
        <p:nvSpPr>
          <p:cNvPr id="6" name="Footer Placeholder 5"/>
          <p:cNvSpPr>
            <a:spLocks noGrp="1"/>
          </p:cNvSpPr>
          <p:nvPr>
            <p:ph type="ftr" sz="quarter" idx="11"/>
          </p:nvPr>
        </p:nvSpPr>
        <p:spPr/>
        <p:txBody>
          <a:bodyPr/>
          <a:lstStyle/>
          <a:p>
            <a:r>
              <a:rPr lang="de-DE"/>
              <a:t>DGY 15 Semantik</a:t>
            </a:r>
          </a:p>
        </p:txBody>
      </p:sp>
      <p:sp>
        <p:nvSpPr>
          <p:cNvPr id="7" name="Slide Number Placeholder 6"/>
          <p:cNvSpPr>
            <a:spLocks noGrp="1"/>
          </p:cNvSpPr>
          <p:nvPr>
            <p:ph type="sldNum" sz="quarter" idx="12"/>
          </p:nvPr>
        </p:nvSpPr>
        <p:spPr/>
        <p:txBody>
          <a:bodyPr/>
          <a:lstStyle/>
          <a:p>
            <a:fld id="{DAED5F90-EF1B-49B5-BE47-AEA5AB1301ED}" type="slidenum">
              <a:rPr lang="de-DE" smtClean="0"/>
              <a:pPr/>
              <a:t>41</a:t>
            </a:fld>
            <a:endParaRPr lang="de-DE"/>
          </a:p>
        </p:txBody>
      </p:sp>
      <p:sp>
        <p:nvSpPr>
          <p:cNvPr id="18" name="Abgerundetes Rechteck 7"/>
          <p:cNvSpPr txBox="1">
            <a:spLocks/>
          </p:cNvSpPr>
          <p:nvPr/>
        </p:nvSpPr>
        <p:spPr>
          <a:xfrm>
            <a:off x="533399" y="5737568"/>
            <a:ext cx="8382001" cy="618042"/>
          </a:xfrm>
          <a:prstGeom prst="roundRect">
            <a:avLst/>
          </a:prstGeom>
          <a:solidFill>
            <a:srgbClr val="DDE12D">
              <a:alpha val="89804"/>
            </a:srgbClr>
          </a:solidFill>
          <a:ln w="25400" cap="flat" cmpd="sng" algn="ctr">
            <a:solidFill>
              <a:schemeClr val="tx1"/>
            </a:solidFill>
            <a:prstDash val="solid"/>
          </a:ln>
          <a:effectLst>
            <a:outerShdw blurRad="127000" dist="63500" dir="27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rtlCol="0" anchor="ctr">
            <a:spAutoFit/>
          </a:bodyPr>
          <a:lstStyle>
            <a:lvl1pPr marL="519113" indent="-519113" algn="l" defTabSz="914400" rtl="0" eaLnBrk="1" latinLnBrk="0" hangingPunct="1">
              <a:spcBef>
                <a:spcPts val="200"/>
              </a:spcBef>
              <a:buFontTx/>
              <a:buNone/>
              <a:tabLst>
                <a:tab pos="342900" algn="l"/>
                <a:tab pos="747713" algn="l"/>
                <a:tab pos="1090613" algn="l"/>
              </a:tabLst>
              <a:defRPr sz="2400" kern="1200">
                <a:solidFill>
                  <a:schemeClr val="lt1"/>
                </a:solidFill>
                <a:latin typeface="+mn-lt"/>
                <a:ea typeface="+mn-ea"/>
                <a:cs typeface="+mn-cs"/>
              </a:defRPr>
            </a:lvl1pPr>
            <a:lvl2pPr marL="742950" indent="-285750" algn="l" defTabSz="914400" rtl="0" eaLnBrk="1" latinLnBrk="0" hangingPunct="1">
              <a:spcBef>
                <a:spcPts val="200"/>
              </a:spcBef>
              <a:buFont typeface="Arial" pitchFamily="34" charset="0"/>
              <a:buChar char="–"/>
              <a:tabLst>
                <a:tab pos="342900" algn="l"/>
              </a:tabLst>
              <a:defRPr sz="2200" kern="1200">
                <a:solidFill>
                  <a:schemeClr val="lt1"/>
                </a:solidFill>
                <a:latin typeface="+mn-lt"/>
                <a:ea typeface="+mn-ea"/>
                <a:cs typeface="+mn-cs"/>
              </a:defRPr>
            </a:lvl2pPr>
            <a:lvl3pPr marL="1143000" indent="-228600" algn="l" defTabSz="914400" rtl="0" eaLnBrk="1" latinLnBrk="0" hangingPunct="1">
              <a:spcBef>
                <a:spcPts val="200"/>
              </a:spcBef>
              <a:buFont typeface="Arial" pitchFamily="34" charset="0"/>
              <a:buChar char="•"/>
              <a:tabLst>
                <a:tab pos="342900" algn="l"/>
              </a:tabLst>
              <a:defRPr sz="2000" kern="1200">
                <a:solidFill>
                  <a:schemeClr val="lt1"/>
                </a:solidFill>
                <a:latin typeface="+mn-lt"/>
                <a:ea typeface="+mn-ea"/>
                <a:cs typeface="+mn-cs"/>
              </a:defRPr>
            </a:lvl3pPr>
            <a:lvl4pPr marL="1600200" indent="-228600" algn="l" defTabSz="914400" rtl="0" eaLnBrk="1" latinLnBrk="0" hangingPunct="1">
              <a:spcBef>
                <a:spcPts val="200"/>
              </a:spcBef>
              <a:buFont typeface="Arial" pitchFamily="34" charset="0"/>
              <a:buChar char="–"/>
              <a:tabLst>
                <a:tab pos="342900" algn="l"/>
              </a:tabLst>
              <a:defRPr sz="2000" kern="1200">
                <a:solidFill>
                  <a:schemeClr val="lt1"/>
                </a:solidFill>
                <a:latin typeface="+mn-lt"/>
                <a:ea typeface="+mn-ea"/>
                <a:cs typeface="+mn-cs"/>
              </a:defRPr>
            </a:lvl4pPr>
            <a:lvl5pPr marL="2057400" indent="-228600" algn="l" defTabSz="914400" rtl="0" eaLnBrk="1" latinLnBrk="0" hangingPunct="1">
              <a:spcBef>
                <a:spcPts val="200"/>
              </a:spcBef>
              <a:buFont typeface="Arial" pitchFamily="34" charset="0"/>
              <a:buChar char="»"/>
              <a:tabLst>
                <a:tab pos="342900" algn="l"/>
              </a:tabLst>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defTabSz="858838">
              <a:spcBef>
                <a:spcPts val="1200"/>
              </a:spcBef>
              <a:tabLst>
                <a:tab pos="744538" algn="l"/>
                <a:tab pos="1255713" algn="l"/>
                <a:tab pos="2170113" algn="l"/>
                <a:tab pos="2286000" algn="l"/>
                <a:tab pos="2686050" algn="l"/>
                <a:tab pos="3886200" algn="l"/>
                <a:tab pos="4343400" algn="l"/>
              </a:tabLst>
            </a:pPr>
            <a:r>
              <a:rPr lang="de-DE">
                <a:solidFill>
                  <a:schemeClr val="tx1"/>
                </a:solidFill>
              </a:rPr>
              <a:t>  Für jeden Satz der Form </a:t>
            </a:r>
            <a:r>
              <a:rPr lang="de-DE" b="1" i="1">
                <a:solidFill>
                  <a:schemeClr val="tx1"/>
                </a:solidFill>
              </a:rPr>
              <a:t>kein- A B </a:t>
            </a:r>
            <a:r>
              <a:rPr lang="de-DE">
                <a:solidFill>
                  <a:schemeClr val="tx1"/>
                </a:solidFill>
              </a:rPr>
              <a:t>gilt: </a:t>
            </a:r>
            <a:r>
              <a:rPr lang="de-DE">
                <a:solidFill>
                  <a:prstClr val="black"/>
                </a:solidFill>
                <a:sym typeface="WP MathA" panose="05010101010101010101" pitchFamily="2" charset="2"/>
              </a:rPr>
              <a:t>kein- A B  =  A  B = </a:t>
            </a:r>
            <a:endParaRPr lang="de-DE"/>
          </a:p>
        </p:txBody>
      </p:sp>
    </p:spTree>
    <p:extLst>
      <p:ext uri="{BB962C8B-B14F-4D97-AF65-F5344CB8AC3E}">
        <p14:creationId xmlns:p14="http://schemas.microsoft.com/office/powerpoint/2010/main" val="16069521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randombar(horizont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lstStyle/>
          <a:p>
            <a:r>
              <a:rPr lang="de-DE"/>
              <a:t>Quantoren</a:t>
            </a:r>
            <a:endParaRPr lang="de-DE" noProof="0" dirty="0"/>
          </a:p>
        </p:txBody>
      </p:sp>
      <p:sp>
        <p:nvSpPr>
          <p:cNvPr id="3" name="Content Placeholder 2"/>
          <p:cNvSpPr>
            <a:spLocks noGrp="1"/>
          </p:cNvSpPr>
          <p:nvPr>
            <p:ph idx="1"/>
          </p:nvPr>
        </p:nvSpPr>
        <p:spPr>
          <a:xfrm>
            <a:off x="381000" y="762000"/>
            <a:ext cx="8610600" cy="5410200"/>
          </a:xfrm>
        </p:spPr>
        <p:txBody>
          <a:bodyPr/>
          <a:lstStyle/>
          <a:p>
            <a:pPr defTabSz="858838">
              <a:spcBef>
                <a:spcPts val="1200"/>
              </a:spcBef>
              <a:tabLst>
                <a:tab pos="744538" algn="l"/>
                <a:tab pos="1255713" algn="l"/>
                <a:tab pos="2170113" algn="l"/>
                <a:tab pos="3028950" algn="l"/>
              </a:tabLst>
            </a:pPr>
            <a:r>
              <a:rPr lang="de-DE" dirty="0"/>
              <a:t>(1)	Ein </a:t>
            </a:r>
            <a:r>
              <a:rPr lang="de-DE" dirty="0">
                <a:solidFill>
                  <a:srgbClr val="00B050"/>
                </a:solidFill>
              </a:rPr>
              <a:t>Kind</a:t>
            </a:r>
            <a:r>
              <a:rPr lang="de-DE" dirty="0"/>
              <a:t> </a:t>
            </a:r>
            <a:r>
              <a:rPr lang="de-DE" dirty="0">
                <a:solidFill>
                  <a:srgbClr val="FF0000"/>
                </a:solidFill>
              </a:rPr>
              <a:t>las</a:t>
            </a:r>
            <a:r>
              <a:rPr lang="de-DE" dirty="0"/>
              <a:t>.</a:t>
            </a:r>
          </a:p>
          <a:p>
            <a:pPr marL="342900" indent="-342900" defTabSz="858838">
              <a:spcBef>
                <a:spcPts val="1200"/>
              </a:spcBef>
              <a:buFont typeface="Wingdings" panose="05000000000000000000" pitchFamily="2" charset="2"/>
              <a:buChar char="§"/>
              <a:tabLst>
                <a:tab pos="744538" algn="l"/>
                <a:tab pos="1255713" algn="l"/>
                <a:tab pos="2170113" algn="l"/>
                <a:tab pos="3028950" algn="l"/>
              </a:tabLst>
            </a:pPr>
            <a:r>
              <a:rPr lang="de-DE" dirty="0"/>
              <a:t>Annahme:</a:t>
            </a:r>
          </a:p>
          <a:p>
            <a:pPr marL="457200" lvl="1" indent="285750" defTabSz="858838">
              <a:spcBef>
                <a:spcPts val="400"/>
              </a:spcBef>
              <a:buFont typeface="Courier New" panose="02070309020205020404" pitchFamily="49" charset="0"/>
              <a:buChar char="o"/>
              <a:tabLst>
                <a:tab pos="571500" algn="l"/>
                <a:tab pos="1543050" algn="l"/>
                <a:tab pos="2170113" algn="l"/>
                <a:tab pos="3028950" algn="l"/>
              </a:tabLst>
            </a:pPr>
            <a:r>
              <a:rPr lang="de-DE" sz="2400" dirty="0"/>
              <a:t>In einer Bibliothek befinden sich genau drei Kinder:</a:t>
            </a:r>
          </a:p>
          <a:p>
            <a:pPr marL="457200" lvl="1" indent="285750" defTabSz="858838">
              <a:spcBef>
                <a:spcPts val="400"/>
              </a:spcBef>
              <a:buNone/>
              <a:tabLst>
                <a:tab pos="571500" algn="l"/>
                <a:tab pos="1200150" algn="l"/>
                <a:tab pos="1543050" algn="l"/>
                <a:tab pos="2170113" algn="l"/>
                <a:tab pos="3028950" algn="l"/>
              </a:tabLst>
            </a:pPr>
            <a:r>
              <a:rPr lang="de-DE" dirty="0"/>
              <a:t>	 Johanna (j), Maria (m) und Peter (p)</a:t>
            </a:r>
          </a:p>
          <a:p>
            <a:pPr marL="457200" lvl="1" indent="285750" defTabSz="858838">
              <a:spcBef>
                <a:spcPts val="600"/>
              </a:spcBef>
              <a:buFont typeface="Courier New" panose="02070309020205020404" pitchFamily="49" charset="0"/>
              <a:buChar char="o"/>
              <a:tabLst>
                <a:tab pos="571500" algn="l"/>
                <a:tab pos="1200150" algn="l"/>
                <a:tab pos="1543050" algn="l"/>
                <a:tab pos="2170113" algn="l"/>
                <a:tab pos="3028950" algn="l"/>
              </a:tabLst>
            </a:pPr>
            <a:r>
              <a:rPr lang="de-DE" sz="2400" dirty="0">
                <a:solidFill>
                  <a:prstClr val="black"/>
                </a:solidFill>
              </a:rPr>
              <a:t>sowie eine erwachsene Person:</a:t>
            </a:r>
          </a:p>
          <a:p>
            <a:pPr marL="457200" lvl="1" indent="285750" defTabSz="858838">
              <a:spcBef>
                <a:spcPts val="400"/>
              </a:spcBef>
              <a:buNone/>
              <a:tabLst>
                <a:tab pos="571500" algn="l"/>
                <a:tab pos="1200150" algn="l"/>
                <a:tab pos="1543050" algn="l"/>
                <a:tab pos="2170113" algn="l"/>
                <a:tab pos="3028950" algn="l"/>
              </a:tabLst>
            </a:pPr>
            <a:r>
              <a:rPr lang="de-DE" sz="2400" dirty="0">
                <a:solidFill>
                  <a:prstClr val="black"/>
                </a:solidFill>
              </a:rPr>
              <a:t>	</a:t>
            </a:r>
            <a:r>
              <a:rPr lang="de-DE" dirty="0">
                <a:solidFill>
                  <a:prstClr val="black"/>
                </a:solidFill>
              </a:rPr>
              <a:t>Susann (s)</a:t>
            </a:r>
          </a:p>
          <a:p>
            <a:pPr marL="457200" lvl="1" indent="285750" defTabSz="858838">
              <a:spcBef>
                <a:spcPts val="400"/>
              </a:spcBef>
              <a:buFont typeface="Courier New" panose="02070309020205020404" pitchFamily="49" charset="0"/>
              <a:buChar char="o"/>
              <a:tabLst>
                <a:tab pos="571500" algn="l"/>
                <a:tab pos="1543050" algn="l"/>
                <a:tab pos="2170113" algn="l"/>
                <a:tab pos="3028950" algn="l"/>
              </a:tabLst>
            </a:pPr>
            <a:r>
              <a:rPr lang="de-DE" sz="2400" dirty="0"/>
              <a:t>Nur Peter und Susann lasen.</a:t>
            </a:r>
            <a:endParaRPr lang="de-DE" noProof="0" dirty="0"/>
          </a:p>
          <a:p>
            <a:pPr defTabSz="858838">
              <a:spcBef>
                <a:spcPts val="1200"/>
              </a:spcBef>
              <a:tabLst>
                <a:tab pos="744538" algn="l"/>
                <a:tab pos="1255713" algn="l"/>
                <a:tab pos="1828800" algn="l"/>
                <a:tab pos="2228850" algn="l"/>
                <a:tab pos="2286000" algn="l"/>
                <a:tab pos="2686050" algn="l"/>
                <a:tab pos="3714750" algn="l"/>
                <a:tab pos="4057650" algn="l"/>
                <a:tab pos="4343400" algn="l"/>
              </a:tabLst>
            </a:pPr>
            <a:r>
              <a:rPr lang="de-DE" dirty="0"/>
              <a:t>	</a:t>
            </a:r>
            <a:r>
              <a:rPr lang="de-DE" dirty="0">
                <a:solidFill>
                  <a:srgbClr val="00B050"/>
                </a:solidFill>
              </a:rPr>
              <a:t>Kind</a:t>
            </a:r>
            <a:r>
              <a:rPr lang="de-DE" dirty="0"/>
              <a:t> 	=	{</a:t>
            </a:r>
            <a:r>
              <a:rPr lang="de-DE" dirty="0">
                <a:solidFill>
                  <a:srgbClr val="00B050"/>
                </a:solidFill>
              </a:rPr>
              <a:t>j</a:t>
            </a:r>
            <a:r>
              <a:rPr lang="de-DE" dirty="0"/>
              <a:t>, </a:t>
            </a:r>
            <a:r>
              <a:rPr lang="de-DE" dirty="0">
                <a:solidFill>
                  <a:srgbClr val="00B050"/>
                </a:solidFill>
              </a:rPr>
              <a:t>m</a:t>
            </a:r>
            <a:r>
              <a:rPr lang="de-DE" dirty="0"/>
              <a:t>, </a:t>
            </a:r>
            <a:r>
              <a:rPr lang="de-DE" dirty="0">
                <a:solidFill>
                  <a:srgbClr val="00B050"/>
                </a:solidFill>
              </a:rPr>
              <a:t>p</a:t>
            </a:r>
            <a:r>
              <a:rPr lang="de-DE" dirty="0"/>
              <a:t>}	=	A</a:t>
            </a:r>
          </a:p>
          <a:p>
            <a:pPr defTabSz="858838">
              <a:spcBef>
                <a:spcPts val="400"/>
              </a:spcBef>
              <a:tabLst>
                <a:tab pos="744538" algn="l"/>
                <a:tab pos="1255713" algn="l"/>
                <a:tab pos="1828800" algn="l"/>
                <a:tab pos="2228850" algn="l"/>
                <a:tab pos="2286000" algn="l"/>
                <a:tab pos="2686050" algn="l"/>
                <a:tab pos="3714750" algn="l"/>
                <a:tab pos="4057650" algn="l"/>
                <a:tab pos="4343400" algn="l"/>
              </a:tabLst>
            </a:pPr>
            <a:r>
              <a:rPr lang="de-DE" dirty="0"/>
              <a:t>	</a:t>
            </a:r>
            <a:r>
              <a:rPr lang="de-DE" dirty="0">
                <a:solidFill>
                  <a:srgbClr val="FF0000"/>
                </a:solidFill>
              </a:rPr>
              <a:t>lesen</a:t>
            </a:r>
            <a:r>
              <a:rPr lang="de-DE" dirty="0"/>
              <a:t> 	=	{</a:t>
            </a:r>
            <a:r>
              <a:rPr lang="de-DE" dirty="0">
                <a:solidFill>
                  <a:srgbClr val="FF0000"/>
                </a:solidFill>
              </a:rPr>
              <a:t>p</a:t>
            </a:r>
            <a:r>
              <a:rPr lang="de-DE" dirty="0"/>
              <a:t>, </a:t>
            </a:r>
            <a:r>
              <a:rPr lang="de-DE" dirty="0">
                <a:solidFill>
                  <a:srgbClr val="FF0000"/>
                </a:solidFill>
              </a:rPr>
              <a:t>s</a:t>
            </a:r>
            <a:r>
              <a:rPr lang="de-DE" dirty="0"/>
              <a:t>}	=	B	</a:t>
            </a:r>
          </a:p>
          <a:p>
            <a:pPr defTabSz="858838">
              <a:spcBef>
                <a:spcPts val="400"/>
              </a:spcBef>
              <a:tabLst>
                <a:tab pos="744538" algn="l"/>
                <a:tab pos="1255713" algn="l"/>
                <a:tab pos="1828800" algn="l"/>
                <a:tab pos="2228850" algn="l"/>
                <a:tab pos="2286000" algn="l"/>
                <a:tab pos="2686050" algn="l"/>
                <a:tab pos="3714750" algn="l"/>
                <a:tab pos="4057650" algn="l"/>
                <a:tab pos="4343400" algn="l"/>
              </a:tabLst>
            </a:pPr>
            <a:r>
              <a:rPr lang="de-DE" dirty="0"/>
              <a:t>	(1)	=	{</a:t>
            </a:r>
            <a:r>
              <a:rPr lang="de-DE" dirty="0">
                <a:solidFill>
                  <a:srgbClr val="00B050"/>
                </a:solidFill>
              </a:rPr>
              <a:t>j</a:t>
            </a:r>
            <a:r>
              <a:rPr lang="de-DE" dirty="0"/>
              <a:t>, </a:t>
            </a:r>
            <a:r>
              <a:rPr lang="de-DE" dirty="0">
                <a:solidFill>
                  <a:srgbClr val="00B050"/>
                </a:solidFill>
              </a:rPr>
              <a:t>m</a:t>
            </a:r>
            <a:r>
              <a:rPr lang="de-DE" dirty="0"/>
              <a:t>, </a:t>
            </a:r>
            <a:r>
              <a:rPr lang="de-DE" dirty="0">
                <a:solidFill>
                  <a:srgbClr val="00B050"/>
                </a:solidFill>
              </a:rPr>
              <a:t>p</a:t>
            </a:r>
            <a:r>
              <a:rPr lang="de-DE" dirty="0"/>
              <a:t>}   {</a:t>
            </a:r>
            <a:r>
              <a:rPr lang="de-DE" dirty="0">
                <a:solidFill>
                  <a:srgbClr val="FF0000"/>
                </a:solidFill>
              </a:rPr>
              <a:t>p</a:t>
            </a:r>
            <a:r>
              <a:rPr lang="de-DE" dirty="0"/>
              <a:t>, </a:t>
            </a:r>
            <a:r>
              <a:rPr lang="de-DE" dirty="0">
                <a:solidFill>
                  <a:srgbClr val="FF0000"/>
                </a:solidFill>
              </a:rPr>
              <a:t>s</a:t>
            </a:r>
            <a:r>
              <a:rPr lang="de-DE" dirty="0"/>
              <a:t>} </a:t>
            </a:r>
            <a:r>
              <a:rPr lang="de-DE" dirty="0">
                <a:solidFill>
                  <a:prstClr val="black"/>
                </a:solidFill>
              </a:rPr>
              <a:t> </a:t>
            </a:r>
            <a:r>
              <a:rPr lang="de-DE" dirty="0"/>
              <a:t></a:t>
            </a:r>
            <a:r>
              <a:rPr lang="de-DE" dirty="0">
                <a:solidFill>
                  <a:prstClr val="black"/>
                </a:solidFill>
              </a:rPr>
              <a:t> </a:t>
            </a:r>
            <a:r>
              <a:rPr lang="de-DE" dirty="0"/>
              <a:t> </a:t>
            </a:r>
          </a:p>
          <a:p>
            <a:pPr lvl="0" defTabSz="858838">
              <a:spcBef>
                <a:spcPts val="0"/>
              </a:spcBef>
              <a:tabLst>
                <a:tab pos="744538" algn="l"/>
                <a:tab pos="1255713" algn="l"/>
                <a:tab pos="2170113" algn="l"/>
              </a:tabLst>
            </a:pPr>
            <a:r>
              <a:rPr lang="de-DE" dirty="0">
                <a:solidFill>
                  <a:prstClr val="black"/>
                </a:solidFill>
              </a:rPr>
              <a:t>		      „</a:t>
            </a:r>
            <a:r>
              <a:rPr lang="de-DE" sz="2200" dirty="0">
                <a:solidFill>
                  <a:prstClr val="black"/>
                </a:solidFill>
              </a:rPr>
              <a:t>Die </a:t>
            </a:r>
            <a:r>
              <a:rPr lang="de-DE" sz="2200" dirty="0"/>
              <a:t>Schnittmenge </a:t>
            </a:r>
            <a:r>
              <a:rPr lang="de-DE" sz="2200" dirty="0">
                <a:solidFill>
                  <a:prstClr val="black"/>
                </a:solidFill>
              </a:rPr>
              <a:t>von </a:t>
            </a:r>
            <a:r>
              <a:rPr lang="de-DE" sz="2200" dirty="0">
                <a:solidFill>
                  <a:srgbClr val="00B050"/>
                </a:solidFill>
              </a:rPr>
              <a:t>Kindern</a:t>
            </a:r>
            <a:r>
              <a:rPr lang="de-DE" sz="2200" dirty="0">
                <a:solidFill>
                  <a:prstClr val="black"/>
                </a:solidFill>
              </a:rPr>
              <a:t> und </a:t>
            </a:r>
            <a:r>
              <a:rPr lang="de-DE" sz="2200" dirty="0">
                <a:solidFill>
                  <a:srgbClr val="FF0000"/>
                </a:solidFill>
              </a:rPr>
              <a:t>Lesern</a:t>
            </a:r>
            <a:r>
              <a:rPr lang="de-DE" sz="2200" dirty="0">
                <a:solidFill>
                  <a:prstClr val="black"/>
                </a:solidFill>
              </a:rPr>
              <a:t> ist </a:t>
            </a:r>
            <a:r>
              <a:rPr lang="de-DE" sz="2200" b="1" dirty="0"/>
              <a:t>nicht leer</a:t>
            </a:r>
            <a:r>
              <a:rPr lang="de-DE" sz="2200" dirty="0">
                <a:solidFill>
                  <a:prstClr val="black"/>
                </a:solidFill>
              </a:rPr>
              <a:t>.“</a:t>
            </a:r>
          </a:p>
          <a:p>
            <a:pPr defTabSz="858838">
              <a:tabLst>
                <a:tab pos="744538" algn="l"/>
                <a:tab pos="1255713" algn="l"/>
                <a:tab pos="2170113" algn="l"/>
              </a:tabLst>
            </a:pPr>
            <a:r>
              <a:rPr lang="de-DE" sz="2200" noProof="0" dirty="0"/>
              <a:t>	</a:t>
            </a:r>
          </a:p>
        </p:txBody>
      </p:sp>
      <p:grpSp>
        <p:nvGrpSpPr>
          <p:cNvPr id="10" name="Group 9"/>
          <p:cNvGrpSpPr/>
          <p:nvPr/>
        </p:nvGrpSpPr>
        <p:grpSpPr>
          <a:xfrm>
            <a:off x="5867401" y="2590800"/>
            <a:ext cx="3581399" cy="1423186"/>
            <a:chOff x="5455542" y="5212407"/>
            <a:chExt cx="2811842" cy="959793"/>
          </a:xfrm>
        </p:grpSpPr>
        <p:graphicFrame>
          <p:nvGraphicFramePr>
            <p:cNvPr id="19" name="Diagram 18"/>
            <p:cNvGraphicFramePr/>
            <p:nvPr/>
          </p:nvGraphicFramePr>
          <p:xfrm>
            <a:off x="5455542" y="5212407"/>
            <a:ext cx="2393058" cy="9597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0" name="TextBox 29"/>
            <p:cNvSpPr txBox="1"/>
            <p:nvPr/>
          </p:nvSpPr>
          <p:spPr>
            <a:xfrm>
              <a:off x="5635021" y="5572131"/>
              <a:ext cx="1316182" cy="477397"/>
            </a:xfrm>
            <a:prstGeom prst="rect">
              <a:avLst/>
            </a:prstGeom>
            <a:noFill/>
          </p:spPr>
          <p:txBody>
            <a:bodyPr wrap="square" rtlCol="0">
              <a:spAutoFit/>
            </a:bodyPr>
            <a:lstStyle/>
            <a:p>
              <a:pPr lvl="0"/>
              <a:r>
                <a:rPr lang="en-US" sz="2000">
                  <a:latin typeface="Calibri" panose="020F0502020204030204" pitchFamily="34" charset="0"/>
                  <a:cs typeface="Calibri" panose="020F0502020204030204" pitchFamily="34" charset="0"/>
                  <a:sym typeface="WP IconicSymbolsA" panose="05010101010101010101" pitchFamily="2" charset="2"/>
                </a:rPr>
                <a:t>m               p</a:t>
              </a:r>
            </a:p>
            <a:p>
              <a:pPr lvl="0"/>
              <a:r>
                <a:rPr lang="en-US" sz="2000">
                  <a:latin typeface="Calibri" panose="020F0502020204030204" pitchFamily="34" charset="0"/>
                  <a:cs typeface="Calibri" panose="020F0502020204030204" pitchFamily="34" charset="0"/>
                  <a:sym typeface="WP IconicSymbolsA" panose="05010101010101010101" pitchFamily="2" charset="2"/>
                </a:rPr>
                <a:t>    j </a:t>
              </a:r>
              <a:r>
                <a:rPr lang="en-US" sz="2000">
                  <a:sym typeface="WP IconicSymbolsA" panose="05010101010101010101" pitchFamily="2" charset="2"/>
                </a:rPr>
                <a:t>	</a:t>
              </a:r>
              <a:endParaRPr lang="en-US" sz="2000"/>
            </a:p>
          </p:txBody>
        </p:sp>
        <p:sp>
          <p:nvSpPr>
            <p:cNvPr id="17" name="TextBox 16"/>
            <p:cNvSpPr txBox="1"/>
            <p:nvPr/>
          </p:nvSpPr>
          <p:spPr>
            <a:xfrm>
              <a:off x="6951202" y="5248902"/>
              <a:ext cx="1316182" cy="477397"/>
            </a:xfrm>
            <a:prstGeom prst="rect">
              <a:avLst/>
            </a:prstGeom>
            <a:noFill/>
          </p:spPr>
          <p:txBody>
            <a:bodyPr wrap="square" rtlCol="0">
              <a:spAutoFit/>
            </a:bodyPr>
            <a:lstStyle/>
            <a:p>
              <a:pPr lvl="0"/>
              <a:r>
                <a:rPr lang="en-US" sz="2000">
                  <a:latin typeface="Calibri" panose="020F0502020204030204" pitchFamily="34" charset="0"/>
                  <a:cs typeface="Calibri" panose="020F0502020204030204" pitchFamily="34" charset="0"/>
                  <a:sym typeface="WP IconicSymbolsA" panose="05010101010101010101" pitchFamily="2" charset="2"/>
                </a:rPr>
                <a:t>s     </a:t>
              </a:r>
            </a:p>
            <a:p>
              <a:pPr lvl="0"/>
              <a:endParaRPr lang="en-US" sz="2000"/>
            </a:p>
          </p:txBody>
        </p:sp>
      </p:grpSp>
      <p:sp>
        <p:nvSpPr>
          <p:cNvPr id="6" name="Footer Placeholder 5"/>
          <p:cNvSpPr>
            <a:spLocks noGrp="1"/>
          </p:cNvSpPr>
          <p:nvPr>
            <p:ph type="ftr" sz="quarter" idx="11"/>
          </p:nvPr>
        </p:nvSpPr>
        <p:spPr/>
        <p:txBody>
          <a:bodyPr/>
          <a:lstStyle/>
          <a:p>
            <a:r>
              <a:rPr lang="de-DE"/>
              <a:t>DGY 15 Semantik</a:t>
            </a:r>
          </a:p>
        </p:txBody>
      </p:sp>
      <p:sp>
        <p:nvSpPr>
          <p:cNvPr id="7" name="Slide Number Placeholder 6"/>
          <p:cNvSpPr>
            <a:spLocks noGrp="1"/>
          </p:cNvSpPr>
          <p:nvPr>
            <p:ph type="sldNum" sz="quarter" idx="12"/>
          </p:nvPr>
        </p:nvSpPr>
        <p:spPr/>
        <p:txBody>
          <a:bodyPr/>
          <a:lstStyle/>
          <a:p>
            <a:fld id="{DAED5F90-EF1B-49B5-BE47-AEA5AB1301ED}" type="slidenum">
              <a:rPr lang="de-DE" smtClean="0"/>
              <a:pPr/>
              <a:t>42</a:t>
            </a:fld>
            <a:endParaRPr lang="de-DE"/>
          </a:p>
        </p:txBody>
      </p:sp>
      <p:sp>
        <p:nvSpPr>
          <p:cNvPr id="15" name="Abgerundetes Rechteck 7"/>
          <p:cNvSpPr txBox="1">
            <a:spLocks/>
          </p:cNvSpPr>
          <p:nvPr/>
        </p:nvSpPr>
        <p:spPr>
          <a:xfrm>
            <a:off x="533399" y="5692432"/>
            <a:ext cx="8382001" cy="510778"/>
          </a:xfrm>
          <a:prstGeom prst="roundRect">
            <a:avLst/>
          </a:prstGeom>
          <a:solidFill>
            <a:srgbClr val="DDE12D">
              <a:alpha val="89804"/>
            </a:srgbClr>
          </a:solidFill>
          <a:ln w="25400" cap="flat" cmpd="sng" algn="ctr">
            <a:solidFill>
              <a:schemeClr val="tx1"/>
            </a:solidFill>
            <a:prstDash val="solid"/>
          </a:ln>
          <a:effectLst>
            <a:outerShdw blurRad="127000" dist="63500" dir="27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rtlCol="0" anchor="ctr">
            <a:spAutoFit/>
          </a:bodyPr>
          <a:lstStyle>
            <a:lvl1pPr marL="519113" indent="-519113" algn="l" defTabSz="914400" rtl="0" eaLnBrk="1" latinLnBrk="0" hangingPunct="1">
              <a:spcBef>
                <a:spcPts val="200"/>
              </a:spcBef>
              <a:buFontTx/>
              <a:buNone/>
              <a:tabLst>
                <a:tab pos="342900" algn="l"/>
                <a:tab pos="747713" algn="l"/>
                <a:tab pos="1090613" algn="l"/>
              </a:tabLst>
              <a:defRPr sz="2400" kern="1200">
                <a:solidFill>
                  <a:schemeClr val="lt1"/>
                </a:solidFill>
                <a:latin typeface="+mn-lt"/>
                <a:ea typeface="+mn-ea"/>
                <a:cs typeface="+mn-cs"/>
              </a:defRPr>
            </a:lvl1pPr>
            <a:lvl2pPr marL="742950" indent="-285750" algn="l" defTabSz="914400" rtl="0" eaLnBrk="1" latinLnBrk="0" hangingPunct="1">
              <a:spcBef>
                <a:spcPts val="200"/>
              </a:spcBef>
              <a:buFont typeface="Arial" pitchFamily="34" charset="0"/>
              <a:buChar char="–"/>
              <a:tabLst>
                <a:tab pos="342900" algn="l"/>
              </a:tabLst>
              <a:defRPr sz="2200" kern="1200">
                <a:solidFill>
                  <a:schemeClr val="lt1"/>
                </a:solidFill>
                <a:latin typeface="+mn-lt"/>
                <a:ea typeface="+mn-ea"/>
                <a:cs typeface="+mn-cs"/>
              </a:defRPr>
            </a:lvl2pPr>
            <a:lvl3pPr marL="1143000" indent="-228600" algn="l" defTabSz="914400" rtl="0" eaLnBrk="1" latinLnBrk="0" hangingPunct="1">
              <a:spcBef>
                <a:spcPts val="200"/>
              </a:spcBef>
              <a:buFont typeface="Arial" pitchFamily="34" charset="0"/>
              <a:buChar char="•"/>
              <a:tabLst>
                <a:tab pos="342900" algn="l"/>
              </a:tabLst>
              <a:defRPr sz="2000" kern="1200">
                <a:solidFill>
                  <a:schemeClr val="lt1"/>
                </a:solidFill>
                <a:latin typeface="+mn-lt"/>
                <a:ea typeface="+mn-ea"/>
                <a:cs typeface="+mn-cs"/>
              </a:defRPr>
            </a:lvl3pPr>
            <a:lvl4pPr marL="1600200" indent="-228600" algn="l" defTabSz="914400" rtl="0" eaLnBrk="1" latinLnBrk="0" hangingPunct="1">
              <a:spcBef>
                <a:spcPts val="200"/>
              </a:spcBef>
              <a:buFont typeface="Arial" pitchFamily="34" charset="0"/>
              <a:buChar char="–"/>
              <a:tabLst>
                <a:tab pos="342900" algn="l"/>
              </a:tabLst>
              <a:defRPr sz="2000" kern="1200">
                <a:solidFill>
                  <a:schemeClr val="lt1"/>
                </a:solidFill>
                <a:latin typeface="+mn-lt"/>
                <a:ea typeface="+mn-ea"/>
                <a:cs typeface="+mn-cs"/>
              </a:defRPr>
            </a:lvl4pPr>
            <a:lvl5pPr marL="2057400" indent="-228600" algn="l" defTabSz="914400" rtl="0" eaLnBrk="1" latinLnBrk="0" hangingPunct="1">
              <a:spcBef>
                <a:spcPts val="200"/>
              </a:spcBef>
              <a:buFont typeface="Arial" pitchFamily="34" charset="0"/>
              <a:buChar char="»"/>
              <a:tabLst>
                <a:tab pos="342900" algn="l"/>
              </a:tabLst>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defTabSz="858838">
              <a:spcBef>
                <a:spcPts val="1200"/>
              </a:spcBef>
              <a:tabLst>
                <a:tab pos="744538" algn="l"/>
                <a:tab pos="1255713" algn="l"/>
                <a:tab pos="2170113" algn="l"/>
                <a:tab pos="2286000" algn="l"/>
                <a:tab pos="2686050" algn="l"/>
                <a:tab pos="3886200" algn="l"/>
                <a:tab pos="4343400" algn="l"/>
              </a:tabLst>
            </a:pPr>
            <a:r>
              <a:rPr lang="de-DE">
                <a:solidFill>
                  <a:schemeClr val="tx1"/>
                </a:solidFill>
              </a:rPr>
              <a:t>  Für jeden Satz der Form </a:t>
            </a:r>
            <a:r>
              <a:rPr lang="de-DE" b="1" i="1">
                <a:solidFill>
                  <a:schemeClr val="tx1"/>
                </a:solidFill>
              </a:rPr>
              <a:t>ein- A B </a:t>
            </a:r>
            <a:r>
              <a:rPr lang="de-DE">
                <a:solidFill>
                  <a:schemeClr val="tx1"/>
                </a:solidFill>
              </a:rPr>
              <a:t>gilt: </a:t>
            </a:r>
            <a:r>
              <a:rPr lang="de-DE">
                <a:solidFill>
                  <a:prstClr val="black"/>
                </a:solidFill>
                <a:sym typeface="WP MathA" panose="05010101010101010101" pitchFamily="2" charset="2"/>
              </a:rPr>
              <a:t>ein- A B  =  A  B  </a:t>
            </a:r>
            <a:endParaRPr lang="de-DE"/>
          </a:p>
        </p:txBody>
      </p:sp>
    </p:spTree>
    <p:extLst>
      <p:ext uri="{BB962C8B-B14F-4D97-AF65-F5344CB8AC3E}">
        <p14:creationId xmlns:p14="http://schemas.microsoft.com/office/powerpoint/2010/main" val="18317051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randombar(horizontal)">
                                      <p:cBhvr>
                                        <p:cTn id="35" dur="5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lstStyle/>
          <a:p>
            <a:r>
              <a:rPr lang="de-DE"/>
              <a:t>Quantoren</a:t>
            </a:r>
            <a:endParaRPr lang="en-US"/>
          </a:p>
        </p:txBody>
      </p:sp>
      <p:sp>
        <p:nvSpPr>
          <p:cNvPr id="3" name="Content Placeholder 2"/>
          <p:cNvSpPr>
            <a:spLocks noGrp="1"/>
          </p:cNvSpPr>
          <p:nvPr>
            <p:ph idx="1"/>
          </p:nvPr>
        </p:nvSpPr>
        <p:spPr>
          <a:xfrm>
            <a:off x="361950" y="838200"/>
            <a:ext cx="8553450" cy="5410200"/>
          </a:xfrm>
        </p:spPr>
        <p:txBody>
          <a:bodyPr/>
          <a:lstStyle/>
          <a:p>
            <a:pPr marL="342900" indent="-342900">
              <a:buFont typeface="Wingdings" panose="05000000000000000000" pitchFamily="2" charset="2"/>
              <a:buChar char="§"/>
              <a:tabLst>
                <a:tab pos="573088" algn="l"/>
                <a:tab pos="914400" algn="l"/>
                <a:tab pos="1201738" algn="l"/>
                <a:tab pos="2689225" algn="l"/>
                <a:tab pos="3146425" algn="l"/>
              </a:tabLst>
            </a:pPr>
            <a:r>
              <a:rPr lang="en-US" dirty="0"/>
              <a:t>Die </a:t>
            </a:r>
            <a:r>
              <a:rPr lang="en-US" dirty="0" err="1"/>
              <a:t>Bedeutung</a:t>
            </a:r>
            <a:r>
              <a:rPr lang="en-US" dirty="0"/>
              <a:t> </a:t>
            </a:r>
            <a:r>
              <a:rPr lang="en-US" dirty="0" err="1"/>
              <a:t>eines</a:t>
            </a:r>
            <a:r>
              <a:rPr lang="en-US" dirty="0"/>
              <a:t> </a:t>
            </a:r>
            <a:r>
              <a:rPr lang="en-US" dirty="0" err="1"/>
              <a:t>Quantors</a:t>
            </a:r>
            <a:r>
              <a:rPr lang="en-US" dirty="0"/>
              <a:t> </a:t>
            </a:r>
            <a:r>
              <a:rPr lang="en-US" dirty="0" err="1"/>
              <a:t>folgt</a:t>
            </a:r>
            <a:r>
              <a:rPr lang="en-US" dirty="0"/>
              <a:t> </a:t>
            </a:r>
            <a:r>
              <a:rPr lang="en-US" dirty="0" err="1"/>
              <a:t>aus</a:t>
            </a:r>
            <a:r>
              <a:rPr lang="en-US" dirty="0"/>
              <a:t> der </a:t>
            </a:r>
            <a:r>
              <a:rPr lang="en-US" dirty="0" err="1"/>
              <a:t>Bedeutung</a:t>
            </a:r>
            <a:r>
              <a:rPr lang="en-US" dirty="0"/>
              <a:t> der </a:t>
            </a:r>
            <a:r>
              <a:rPr lang="en-US" dirty="0" err="1"/>
              <a:t>Teile</a:t>
            </a:r>
            <a:r>
              <a:rPr lang="en-US" dirty="0"/>
              <a:t>. </a:t>
            </a:r>
          </a:p>
          <a:p>
            <a:pPr marL="342900" indent="-342900">
              <a:buFont typeface="Wingdings" panose="05000000000000000000" pitchFamily="2" charset="2"/>
              <a:buChar char="§"/>
              <a:tabLst>
                <a:tab pos="573088" algn="l"/>
                <a:tab pos="914400" algn="l"/>
                <a:tab pos="1201738" algn="l"/>
                <a:tab pos="2689225" algn="l"/>
                <a:tab pos="3146425" algn="l"/>
              </a:tabLst>
            </a:pPr>
            <a:r>
              <a:rPr lang="en-US" dirty="0" err="1"/>
              <a:t>Quantoren</a:t>
            </a:r>
            <a:r>
              <a:rPr lang="en-US" dirty="0"/>
              <a:t> </a:t>
            </a:r>
            <a:r>
              <a:rPr lang="en-US" dirty="0" err="1"/>
              <a:t>bestehen</a:t>
            </a:r>
            <a:r>
              <a:rPr lang="en-US" dirty="0"/>
              <a:t> </a:t>
            </a:r>
            <a:r>
              <a:rPr lang="en-US" dirty="0" err="1"/>
              <a:t>aus</a:t>
            </a:r>
            <a:r>
              <a:rPr lang="en-US" dirty="0"/>
              <a:t> </a:t>
            </a:r>
            <a:r>
              <a:rPr lang="en-US" dirty="0" err="1"/>
              <a:t>einem</a:t>
            </a:r>
            <a:r>
              <a:rPr lang="en-US" dirty="0"/>
              <a:t> </a:t>
            </a:r>
            <a:r>
              <a:rPr lang="en-US" dirty="0" err="1">
                <a:solidFill>
                  <a:srgbClr val="FF0000"/>
                </a:solidFill>
              </a:rPr>
              <a:t>quantifizierenden</a:t>
            </a:r>
            <a:r>
              <a:rPr lang="en-US" dirty="0">
                <a:solidFill>
                  <a:srgbClr val="FF0000"/>
                </a:solidFill>
              </a:rPr>
              <a:t> Determinator </a:t>
            </a:r>
            <a:r>
              <a:rPr lang="en-US" dirty="0"/>
              <a:t>und dem </a:t>
            </a:r>
            <a:r>
              <a:rPr lang="en-US" dirty="0" err="1">
                <a:solidFill>
                  <a:srgbClr val="00B050"/>
                </a:solidFill>
              </a:rPr>
              <a:t>Hauptnomen</a:t>
            </a:r>
            <a:r>
              <a:rPr lang="en-US" dirty="0"/>
              <a:t>:</a:t>
            </a:r>
          </a:p>
          <a:p>
            <a:pPr marL="342900" indent="-342900">
              <a:buFont typeface="Wingdings" panose="05000000000000000000" pitchFamily="2" charset="2"/>
              <a:buChar char="§"/>
              <a:tabLst>
                <a:tab pos="573088" algn="l"/>
                <a:tab pos="914400" algn="l"/>
                <a:tab pos="1201738" algn="l"/>
                <a:tab pos="2689225" algn="l"/>
                <a:tab pos="3146425" algn="l"/>
              </a:tabLst>
            </a:pPr>
            <a:endParaRPr lang="en-US" dirty="0"/>
          </a:p>
          <a:p>
            <a:pPr marL="342900" indent="-342900">
              <a:buFont typeface="Wingdings" panose="05000000000000000000" pitchFamily="2" charset="2"/>
              <a:buChar char="§"/>
              <a:tabLst>
                <a:tab pos="573088" algn="l"/>
                <a:tab pos="914400" algn="l"/>
                <a:tab pos="1201738" algn="l"/>
                <a:tab pos="2689225" algn="l"/>
                <a:tab pos="3146425" algn="l"/>
              </a:tabLst>
            </a:pPr>
            <a:endParaRPr lang="en-US" dirty="0"/>
          </a:p>
          <a:p>
            <a:pPr marL="342900" indent="-342900">
              <a:buFont typeface="Wingdings" panose="05000000000000000000" pitchFamily="2" charset="2"/>
              <a:buChar char="§"/>
              <a:tabLst>
                <a:tab pos="573088" algn="l"/>
                <a:tab pos="914400" algn="l"/>
                <a:tab pos="1201738" algn="l"/>
                <a:tab pos="2689225" algn="l"/>
                <a:tab pos="3146425" algn="l"/>
              </a:tabLst>
            </a:pPr>
            <a:endParaRPr lang="en-US" dirty="0"/>
          </a:p>
          <a:p>
            <a:pPr marL="342900" indent="-342900">
              <a:buFont typeface="Wingdings" panose="05000000000000000000" pitchFamily="2" charset="2"/>
              <a:buChar char="§"/>
              <a:tabLst>
                <a:tab pos="573088" algn="l"/>
                <a:tab pos="914400" algn="l"/>
                <a:tab pos="1201738" algn="l"/>
                <a:tab pos="2689225" algn="l"/>
                <a:tab pos="3146425" algn="l"/>
              </a:tabLst>
            </a:pPr>
            <a:endParaRPr lang="en-US" dirty="0"/>
          </a:p>
          <a:p>
            <a:pPr marL="342900" indent="-342900">
              <a:buFont typeface="Wingdings" panose="05000000000000000000" pitchFamily="2" charset="2"/>
              <a:buChar char="§"/>
              <a:tabLst>
                <a:tab pos="573088" algn="l"/>
                <a:tab pos="914400" algn="l"/>
                <a:tab pos="1201738" algn="l"/>
                <a:tab pos="2689225" algn="l"/>
                <a:tab pos="3146425" algn="l"/>
              </a:tabLst>
            </a:pPr>
            <a:r>
              <a:rPr lang="en-US" dirty="0"/>
              <a:t>Die </a:t>
            </a:r>
            <a:r>
              <a:rPr lang="en-US" dirty="0" err="1"/>
              <a:t>Denotationen</a:t>
            </a:r>
            <a:r>
              <a:rPr lang="en-US" dirty="0"/>
              <a:t> der </a:t>
            </a:r>
            <a:r>
              <a:rPr lang="en-US" dirty="0" err="1">
                <a:solidFill>
                  <a:srgbClr val="FF0000"/>
                </a:solidFill>
              </a:rPr>
              <a:t>quantifizierenden</a:t>
            </a:r>
            <a:r>
              <a:rPr lang="en-US" dirty="0">
                <a:solidFill>
                  <a:srgbClr val="FF0000"/>
                </a:solidFill>
              </a:rPr>
              <a:t> </a:t>
            </a:r>
            <a:r>
              <a:rPr lang="en-US" dirty="0" err="1">
                <a:solidFill>
                  <a:srgbClr val="FF0000"/>
                </a:solidFill>
              </a:rPr>
              <a:t>Determinatoren</a:t>
            </a:r>
            <a:r>
              <a:rPr lang="en-US" dirty="0">
                <a:solidFill>
                  <a:srgbClr val="FF0000"/>
                </a:solidFill>
              </a:rPr>
              <a:t> </a:t>
            </a:r>
            <a:r>
              <a:rPr lang="en-US" i="1" dirty="0" err="1"/>
              <a:t>jeder</a:t>
            </a:r>
            <a:r>
              <a:rPr lang="en-US" dirty="0"/>
              <a:t>, </a:t>
            </a:r>
            <a:r>
              <a:rPr lang="en-US" i="1" dirty="0" err="1"/>
              <a:t>ein</a:t>
            </a:r>
            <a:r>
              <a:rPr lang="en-US" dirty="0"/>
              <a:t> und </a:t>
            </a:r>
            <a:r>
              <a:rPr lang="en-US" i="1" dirty="0" err="1"/>
              <a:t>kein</a:t>
            </a:r>
            <a:r>
              <a:rPr lang="en-US" dirty="0"/>
              <a:t> </a:t>
            </a:r>
            <a:r>
              <a:rPr lang="en-US" dirty="0" err="1"/>
              <a:t>kann</a:t>
            </a:r>
            <a:r>
              <a:rPr lang="en-US" dirty="0"/>
              <a:t> so </a:t>
            </a:r>
            <a:r>
              <a:rPr lang="en-US" dirty="0" err="1"/>
              <a:t>wie</a:t>
            </a:r>
            <a:r>
              <a:rPr lang="en-US" dirty="0"/>
              <a:t> in (1) </a:t>
            </a:r>
            <a:r>
              <a:rPr lang="en-US" dirty="0" err="1"/>
              <a:t>dargestellt</a:t>
            </a:r>
            <a:r>
              <a:rPr lang="en-US" dirty="0"/>
              <a:t> </a:t>
            </a:r>
            <a:r>
              <a:rPr lang="en-US" dirty="0" err="1"/>
              <a:t>werden</a:t>
            </a:r>
            <a:r>
              <a:rPr lang="en-US" dirty="0"/>
              <a:t>:</a:t>
            </a:r>
          </a:p>
          <a:p>
            <a:pPr>
              <a:spcBef>
                <a:spcPts val="1200"/>
              </a:spcBef>
              <a:tabLst>
                <a:tab pos="573088" algn="l"/>
                <a:tab pos="914400" algn="l"/>
                <a:tab pos="1201738" algn="l"/>
                <a:tab pos="2689225" algn="l"/>
                <a:tab pos="3146425" algn="l"/>
              </a:tabLst>
            </a:pPr>
            <a:r>
              <a:rPr lang="en-US" dirty="0"/>
              <a:t>(1)	Für </a:t>
            </a:r>
            <a:r>
              <a:rPr lang="en-US" dirty="0" err="1"/>
              <a:t>jede</a:t>
            </a:r>
            <a:r>
              <a:rPr lang="en-US" dirty="0"/>
              <a:t> Menge A, B gilt: </a:t>
            </a:r>
          </a:p>
          <a:p>
            <a:pPr>
              <a:spcBef>
                <a:spcPts val="1200"/>
              </a:spcBef>
              <a:tabLst>
                <a:tab pos="573088" algn="l"/>
                <a:tab pos="914400" algn="l"/>
                <a:tab pos="1201738" algn="l"/>
                <a:tab pos="2689225" algn="l"/>
                <a:tab pos="3146425" algn="l"/>
              </a:tabLst>
            </a:pPr>
            <a:r>
              <a:rPr lang="en-US" dirty="0"/>
              <a:t>	a.	</a:t>
            </a:r>
            <a:r>
              <a:rPr lang="en-US" dirty="0" err="1"/>
              <a:t>jeder</a:t>
            </a:r>
            <a:r>
              <a:rPr lang="en-US" dirty="0"/>
              <a:t>(A)(B) 	= 	A </a:t>
            </a:r>
            <a:r>
              <a:rPr lang="de-DE" dirty="0"/>
              <a:t>  B	</a:t>
            </a:r>
            <a:endParaRPr lang="en-US" i="1" dirty="0"/>
          </a:p>
          <a:p>
            <a:pPr>
              <a:spcBef>
                <a:spcPts val="600"/>
              </a:spcBef>
              <a:tabLst>
                <a:tab pos="573088" algn="l"/>
                <a:tab pos="914400" algn="l"/>
                <a:tab pos="1201738" algn="l"/>
                <a:tab pos="2689225" algn="l"/>
                <a:tab pos="3146425" algn="l"/>
              </a:tabLst>
            </a:pPr>
            <a:r>
              <a:rPr lang="en-US" dirty="0"/>
              <a:t>	b.	</a:t>
            </a:r>
            <a:r>
              <a:rPr lang="en-US" dirty="0" err="1"/>
              <a:t>kein</a:t>
            </a:r>
            <a:r>
              <a:rPr lang="en-US" dirty="0"/>
              <a:t>(A)(B) 	=	</a:t>
            </a:r>
            <a:r>
              <a:rPr lang="de-DE" dirty="0"/>
              <a:t>A  B = </a:t>
            </a:r>
            <a:endParaRPr lang="en-US" b="1" i="1" dirty="0"/>
          </a:p>
          <a:p>
            <a:pPr>
              <a:spcBef>
                <a:spcPts val="600"/>
              </a:spcBef>
              <a:tabLst>
                <a:tab pos="573088" algn="l"/>
                <a:tab pos="914400" algn="l"/>
                <a:tab pos="1201738" algn="l"/>
                <a:tab pos="2689225" algn="l"/>
                <a:tab pos="3146425" algn="l"/>
              </a:tabLst>
            </a:pPr>
            <a:r>
              <a:rPr lang="en-US" dirty="0"/>
              <a:t>	c.	</a:t>
            </a:r>
            <a:r>
              <a:rPr lang="en-US" dirty="0" err="1"/>
              <a:t>ein</a:t>
            </a:r>
            <a:r>
              <a:rPr lang="en-US" dirty="0"/>
              <a:t>(A)(B) 	=	</a:t>
            </a:r>
            <a:r>
              <a:rPr lang="de-DE" dirty="0"/>
              <a:t>A  B </a:t>
            </a:r>
            <a:endParaRPr lang="en-US" b="1" i="1" dirty="0"/>
          </a:p>
        </p:txBody>
      </p:sp>
      <p:sp>
        <p:nvSpPr>
          <p:cNvPr id="6" name="Footer Placeholder 5"/>
          <p:cNvSpPr>
            <a:spLocks noGrp="1"/>
          </p:cNvSpPr>
          <p:nvPr>
            <p:ph type="ftr" sz="quarter" idx="11"/>
          </p:nvPr>
        </p:nvSpPr>
        <p:spPr/>
        <p:txBody>
          <a:bodyPr/>
          <a:lstStyle/>
          <a:p>
            <a:r>
              <a:rPr lang="de-DE"/>
              <a:t>DGY 15 Semantik</a:t>
            </a:r>
          </a:p>
        </p:txBody>
      </p:sp>
      <p:sp>
        <p:nvSpPr>
          <p:cNvPr id="7" name="Slide Number Placeholder 6"/>
          <p:cNvSpPr>
            <a:spLocks noGrp="1"/>
          </p:cNvSpPr>
          <p:nvPr>
            <p:ph type="sldNum" sz="quarter" idx="12"/>
          </p:nvPr>
        </p:nvSpPr>
        <p:spPr/>
        <p:txBody>
          <a:bodyPr/>
          <a:lstStyle/>
          <a:p>
            <a:fld id="{DAED5F90-EF1B-49B5-BE47-AEA5AB1301ED}" type="slidenum">
              <a:rPr lang="de-DE" smtClean="0"/>
              <a:pPr/>
              <a:t>43</a:t>
            </a:fld>
            <a:endParaRPr lang="de-DE"/>
          </a:p>
        </p:txBody>
      </p:sp>
      <p:sp>
        <p:nvSpPr>
          <p:cNvPr id="16" name="TextBox 15"/>
          <p:cNvSpPr txBox="1"/>
          <p:nvPr/>
        </p:nvSpPr>
        <p:spPr>
          <a:xfrm>
            <a:off x="3883516" y="1752600"/>
            <a:ext cx="3335654" cy="1785104"/>
          </a:xfrm>
          <a:prstGeom prst="rect">
            <a:avLst/>
          </a:prstGeom>
          <a:noFill/>
        </p:spPr>
        <p:txBody>
          <a:bodyPr wrap="square" rtlCol="0">
            <a:spAutoFit/>
          </a:bodyPr>
          <a:lstStyle/>
          <a:p>
            <a:r>
              <a:rPr lang="en-US" sz="2200"/>
              <a:t>                        DP</a:t>
            </a:r>
          </a:p>
          <a:p>
            <a:r>
              <a:rPr lang="en-US" sz="2200"/>
              <a:t> 	  </a:t>
            </a:r>
            <a:r>
              <a:rPr lang="en-US" sz="2200">
                <a:latin typeface="ArborWin" panose="00000400000000000000" pitchFamily="2" charset="0"/>
              </a:rPr>
              <a:t>3</a:t>
            </a:r>
            <a:endParaRPr lang="en-US" sz="2200" dirty="0">
              <a:latin typeface="ArborWin" panose="00000400000000000000" pitchFamily="2" charset="0"/>
            </a:endParaRPr>
          </a:p>
          <a:p>
            <a:r>
              <a:rPr lang="en-US" sz="2200" dirty="0"/>
              <a:t>               </a:t>
            </a:r>
            <a:r>
              <a:rPr lang="en-US" sz="2200" dirty="0">
                <a:solidFill>
                  <a:srgbClr val="FF0000"/>
                </a:solidFill>
              </a:rPr>
              <a:t>D</a:t>
            </a:r>
            <a:r>
              <a:rPr lang="en-US" sz="2200">
                <a:solidFill>
                  <a:srgbClr val="FF0000"/>
                </a:solidFill>
              </a:rPr>
              <a:t>°</a:t>
            </a:r>
            <a:r>
              <a:rPr lang="en-US" sz="2200"/>
              <a:t>                </a:t>
            </a:r>
            <a:r>
              <a:rPr lang="en-US" sz="2200" dirty="0">
                <a:solidFill>
                  <a:srgbClr val="339966"/>
                </a:solidFill>
              </a:rPr>
              <a:t>NP</a:t>
            </a:r>
          </a:p>
          <a:p>
            <a:r>
              <a:rPr lang="en-US" sz="2200" dirty="0">
                <a:latin typeface="ArborWin" panose="00000400000000000000" pitchFamily="2" charset="0"/>
              </a:rPr>
              <a:t>             </a:t>
            </a:r>
            <a:r>
              <a:rPr lang="en-US" sz="2200">
                <a:solidFill>
                  <a:srgbClr val="FF0000"/>
                </a:solidFill>
                <a:latin typeface="ArborWin" panose="00000400000000000000" pitchFamily="2" charset="0"/>
              </a:rPr>
              <a:t>!</a:t>
            </a:r>
            <a:r>
              <a:rPr lang="en-US" sz="2200">
                <a:latin typeface="ArborWin" panose="00000400000000000000" pitchFamily="2" charset="0"/>
              </a:rPr>
              <a:t>            </a:t>
            </a:r>
            <a:r>
              <a:rPr lang="en-US" sz="2200">
                <a:solidFill>
                  <a:srgbClr val="339966"/>
                </a:solidFill>
                <a:latin typeface="ArborWin" panose="00000400000000000000" pitchFamily="2" charset="0"/>
              </a:rPr>
              <a:t>5</a:t>
            </a:r>
            <a:endParaRPr lang="en-US" sz="2200" dirty="0">
              <a:solidFill>
                <a:srgbClr val="339966"/>
              </a:solidFill>
              <a:latin typeface="ArborWin" panose="00000400000000000000" pitchFamily="2" charset="0"/>
            </a:endParaRPr>
          </a:p>
          <a:p>
            <a:r>
              <a:rPr lang="en-US" sz="2200"/>
              <a:t>   </a:t>
            </a:r>
            <a:r>
              <a:rPr lang="en-US" sz="2200">
                <a:solidFill>
                  <a:srgbClr val="FF0000"/>
                </a:solidFill>
              </a:rPr>
              <a:t>jedes/ein/kein</a:t>
            </a:r>
            <a:r>
              <a:rPr lang="en-US" sz="2200"/>
              <a:t>      </a:t>
            </a:r>
            <a:r>
              <a:rPr lang="en-US" sz="2200">
                <a:solidFill>
                  <a:srgbClr val="339966"/>
                </a:solidFill>
              </a:rPr>
              <a:t>Kind</a:t>
            </a:r>
            <a:endParaRPr lang="en-US" sz="2200" dirty="0">
              <a:solidFill>
                <a:srgbClr val="339966"/>
              </a:solidFill>
              <a:latin typeface="ArborWin" panose="00000400000000000000" pitchFamily="2" charset="0"/>
            </a:endParaRPr>
          </a:p>
        </p:txBody>
      </p:sp>
    </p:spTree>
    <p:extLst>
      <p:ext uri="{BB962C8B-B14F-4D97-AF65-F5344CB8AC3E}">
        <p14:creationId xmlns:p14="http://schemas.microsoft.com/office/powerpoint/2010/main" val="17620099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down)">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lstStyle/>
          <a:p>
            <a:r>
              <a:rPr lang="de-DE"/>
              <a:t>Quantoren</a:t>
            </a:r>
            <a:endParaRPr lang="en-US"/>
          </a:p>
        </p:txBody>
      </p:sp>
      <p:sp>
        <p:nvSpPr>
          <p:cNvPr id="3" name="Content Placeholder 2"/>
          <p:cNvSpPr>
            <a:spLocks noGrp="1"/>
          </p:cNvSpPr>
          <p:nvPr>
            <p:ph idx="1"/>
          </p:nvPr>
        </p:nvSpPr>
        <p:spPr>
          <a:xfrm>
            <a:off x="457200" y="838200"/>
            <a:ext cx="8229600" cy="5410200"/>
          </a:xfrm>
        </p:spPr>
        <p:txBody>
          <a:bodyPr/>
          <a:lstStyle/>
          <a:p>
            <a:pPr marL="342900" indent="-342900">
              <a:spcBef>
                <a:spcPts val="1200"/>
              </a:spcBef>
              <a:buFont typeface="Wingdings" panose="05000000000000000000" pitchFamily="2" charset="2"/>
              <a:buChar char="§"/>
              <a:tabLst>
                <a:tab pos="573088" algn="l"/>
                <a:tab pos="914400" algn="l"/>
                <a:tab pos="1201738" algn="l"/>
                <a:tab pos="2689225" algn="l"/>
                <a:tab pos="3146425" algn="l"/>
              </a:tabLst>
            </a:pPr>
            <a:r>
              <a:rPr lang="en-US" dirty="0"/>
              <a:t>Auch </a:t>
            </a:r>
            <a:r>
              <a:rPr lang="en-US" b="1" dirty="0" err="1"/>
              <a:t>Numerale</a:t>
            </a:r>
            <a:r>
              <a:rPr lang="en-US" dirty="0"/>
              <a:t> k</a:t>
            </a:r>
            <a:r>
              <a:rPr lang="de-AT" dirty="0"/>
              <a:t>önnen als </a:t>
            </a:r>
            <a:r>
              <a:rPr lang="en-US" dirty="0" err="1"/>
              <a:t>Quantoren</a:t>
            </a:r>
            <a:r>
              <a:rPr lang="en-US" dirty="0"/>
              <a:t> </a:t>
            </a:r>
            <a:r>
              <a:rPr lang="en-US" dirty="0" err="1"/>
              <a:t>dargestellt</a:t>
            </a:r>
            <a:r>
              <a:rPr lang="en-US" dirty="0"/>
              <a:t> </a:t>
            </a:r>
            <a:r>
              <a:rPr lang="en-US" dirty="0" err="1"/>
              <a:t>werden</a:t>
            </a:r>
            <a:r>
              <a:rPr lang="en-US" dirty="0"/>
              <a:t>:</a:t>
            </a:r>
          </a:p>
          <a:p>
            <a:pPr>
              <a:spcBef>
                <a:spcPts val="1200"/>
              </a:spcBef>
              <a:tabLst>
                <a:tab pos="573088" algn="l"/>
                <a:tab pos="914400" algn="l"/>
                <a:tab pos="1201738" algn="l"/>
                <a:tab pos="2689225" algn="l"/>
                <a:tab pos="3146425" algn="l"/>
              </a:tabLst>
            </a:pPr>
            <a:r>
              <a:rPr lang="en-US" dirty="0"/>
              <a:t>(1)		Drei </a:t>
            </a:r>
            <a:r>
              <a:rPr lang="en-US" dirty="0">
                <a:solidFill>
                  <a:srgbClr val="00B050"/>
                </a:solidFill>
              </a:rPr>
              <a:t>Kinder</a:t>
            </a:r>
            <a:r>
              <a:rPr lang="en-US" dirty="0"/>
              <a:t> </a:t>
            </a:r>
            <a:r>
              <a:rPr lang="en-US" dirty="0" err="1">
                <a:solidFill>
                  <a:schemeClr val="accent2">
                    <a:lumMod val="75000"/>
                  </a:schemeClr>
                </a:solidFill>
              </a:rPr>
              <a:t>lasen</a:t>
            </a:r>
            <a:r>
              <a:rPr lang="en-US" dirty="0"/>
              <a:t>.</a:t>
            </a:r>
          </a:p>
          <a:p>
            <a:pPr>
              <a:spcBef>
                <a:spcPts val="1200"/>
              </a:spcBef>
              <a:tabLst>
                <a:tab pos="573088" algn="l"/>
                <a:tab pos="914400" algn="l"/>
                <a:tab pos="1201738" algn="l"/>
                <a:tab pos="1541463" algn="l"/>
                <a:tab pos="2689225" algn="l"/>
                <a:tab pos="3146425" algn="l"/>
              </a:tabLst>
            </a:pPr>
            <a:r>
              <a:rPr lang="en-US" dirty="0"/>
              <a:t>(2)		</a:t>
            </a:r>
            <a:r>
              <a:rPr lang="en-US" dirty="0" err="1"/>
              <a:t>drei</a:t>
            </a:r>
            <a:r>
              <a:rPr lang="en-US" dirty="0"/>
              <a:t>(A)(B)</a:t>
            </a:r>
            <a:r>
              <a:rPr lang="en-US" sz="2000" i="1" dirty="0"/>
              <a:t>.</a:t>
            </a:r>
          </a:p>
          <a:p>
            <a:pPr>
              <a:tabLst>
                <a:tab pos="573088" algn="l"/>
                <a:tab pos="914400" algn="l"/>
                <a:tab pos="1201738" algn="l"/>
                <a:tab pos="1541463" algn="l"/>
                <a:tab pos="2689225" algn="l"/>
                <a:tab pos="3146425" algn="l"/>
              </a:tabLst>
            </a:pPr>
            <a:r>
              <a:rPr lang="en-US" dirty="0"/>
              <a:t>	= 	</a:t>
            </a:r>
            <a:r>
              <a:rPr lang="de-DE" dirty="0"/>
              <a:t>|A  B|  3</a:t>
            </a:r>
          </a:p>
          <a:p>
            <a:pPr>
              <a:tabLst>
                <a:tab pos="573088" algn="l"/>
                <a:tab pos="914400" algn="l"/>
                <a:tab pos="1201738" algn="l"/>
                <a:tab pos="1541463" algn="l"/>
                <a:tab pos="2689225" algn="l"/>
                <a:tab pos="3146425" algn="l"/>
              </a:tabLst>
            </a:pPr>
            <a:r>
              <a:rPr lang="de-DE" sz="2200" dirty="0"/>
              <a:t>		„die Anzahl der A, die B sind, ist größer oder gleich 3“</a:t>
            </a:r>
          </a:p>
          <a:p>
            <a:pPr marL="342900" indent="-342900">
              <a:spcBef>
                <a:spcPts val="1200"/>
              </a:spcBef>
              <a:buFont typeface="Wingdings" panose="05000000000000000000" pitchFamily="2" charset="2"/>
              <a:buChar char="§"/>
              <a:tabLst>
                <a:tab pos="573088" algn="l"/>
                <a:tab pos="914400" algn="l"/>
                <a:tab pos="1201738" algn="l"/>
                <a:tab pos="1541463" algn="l"/>
                <a:tab pos="2689225" algn="l"/>
                <a:tab pos="3146425" algn="l"/>
              </a:tabLst>
            </a:pPr>
            <a:endParaRPr lang="en-US" dirty="0"/>
          </a:p>
          <a:p>
            <a:pPr marL="342900" indent="-342900">
              <a:spcBef>
                <a:spcPts val="800"/>
              </a:spcBef>
              <a:buFont typeface="Wingdings" panose="05000000000000000000" pitchFamily="2" charset="2"/>
              <a:buChar char="§"/>
              <a:tabLst>
                <a:tab pos="573088" algn="l"/>
                <a:tab pos="914400" algn="l"/>
                <a:tab pos="1201738" algn="l"/>
                <a:tab pos="1541463" algn="l"/>
                <a:tab pos="2689225" algn="l"/>
                <a:tab pos="3146425" algn="l"/>
              </a:tabLst>
            </a:pPr>
            <a:r>
              <a:rPr lang="en-US" dirty="0"/>
              <a:t>Die </a:t>
            </a:r>
            <a:r>
              <a:rPr lang="en-US" dirty="0" err="1"/>
              <a:t>Semantik</a:t>
            </a:r>
            <a:r>
              <a:rPr lang="en-US" dirty="0"/>
              <a:t> </a:t>
            </a:r>
            <a:r>
              <a:rPr lang="en-US" b="1" dirty="0" err="1"/>
              <a:t>kardinaler</a:t>
            </a:r>
            <a:r>
              <a:rPr lang="en-US" dirty="0"/>
              <a:t> </a:t>
            </a:r>
            <a:r>
              <a:rPr lang="en-US" dirty="0" err="1"/>
              <a:t>Quantoren</a:t>
            </a:r>
            <a:r>
              <a:rPr lang="en-US" dirty="0"/>
              <a:t> </a:t>
            </a:r>
            <a:r>
              <a:rPr lang="en-US" dirty="0" err="1"/>
              <a:t>hängt</a:t>
            </a:r>
            <a:r>
              <a:rPr lang="en-US" dirty="0"/>
              <a:t> </a:t>
            </a:r>
            <a:r>
              <a:rPr lang="en-US" dirty="0" err="1"/>
              <a:t>vom</a:t>
            </a:r>
            <a:r>
              <a:rPr lang="en-US" dirty="0"/>
              <a:t> </a:t>
            </a:r>
            <a:r>
              <a:rPr lang="en-US" dirty="0" err="1">
                <a:solidFill>
                  <a:srgbClr val="0070C0"/>
                </a:solidFill>
              </a:rPr>
              <a:t>Kontext</a:t>
            </a:r>
            <a:r>
              <a:rPr lang="en-US" dirty="0"/>
              <a:t> ab:</a:t>
            </a:r>
          </a:p>
          <a:p>
            <a:pPr>
              <a:spcBef>
                <a:spcPts val="1200"/>
              </a:spcBef>
              <a:tabLst>
                <a:tab pos="573088" algn="l"/>
                <a:tab pos="914400" algn="l"/>
                <a:tab pos="1201738" algn="l"/>
                <a:tab pos="1541463" algn="l"/>
                <a:tab pos="2689225" algn="l"/>
                <a:tab pos="3146425" algn="l"/>
              </a:tabLst>
            </a:pPr>
            <a:r>
              <a:rPr lang="en-US" dirty="0"/>
              <a:t>(3)		Viele </a:t>
            </a:r>
            <a:r>
              <a:rPr lang="en-US" dirty="0">
                <a:solidFill>
                  <a:srgbClr val="00B050"/>
                </a:solidFill>
              </a:rPr>
              <a:t>Kinder</a:t>
            </a:r>
            <a:r>
              <a:rPr lang="en-US" dirty="0"/>
              <a:t> </a:t>
            </a:r>
            <a:r>
              <a:rPr lang="en-US" dirty="0" err="1">
                <a:solidFill>
                  <a:schemeClr val="accent2">
                    <a:lumMod val="75000"/>
                  </a:schemeClr>
                </a:solidFill>
              </a:rPr>
              <a:t>lasen</a:t>
            </a:r>
            <a:r>
              <a:rPr lang="en-US" dirty="0"/>
              <a:t>.</a:t>
            </a:r>
          </a:p>
          <a:p>
            <a:pPr>
              <a:spcBef>
                <a:spcPts val="1200"/>
              </a:spcBef>
              <a:tabLst>
                <a:tab pos="573088" algn="l"/>
                <a:tab pos="914400" algn="l"/>
                <a:tab pos="1201738" algn="l"/>
                <a:tab pos="1541463" algn="l"/>
                <a:tab pos="2689225" algn="l"/>
                <a:tab pos="3146425" algn="l"/>
              </a:tabLst>
            </a:pPr>
            <a:r>
              <a:rPr lang="de-DE" dirty="0"/>
              <a:t>(4)</a:t>
            </a:r>
            <a:r>
              <a:rPr lang="de-DE" b="1" i="1" dirty="0"/>
              <a:t>	</a:t>
            </a:r>
            <a:r>
              <a:rPr lang="en-US" dirty="0"/>
              <a:t>	</a:t>
            </a:r>
            <a:r>
              <a:rPr lang="en-US" dirty="0" err="1"/>
              <a:t>viele</a:t>
            </a:r>
            <a:r>
              <a:rPr lang="en-US" dirty="0"/>
              <a:t>(A)(B)</a:t>
            </a:r>
            <a:endParaRPr lang="en-US" sz="2000" i="1" dirty="0"/>
          </a:p>
          <a:p>
            <a:pPr>
              <a:tabLst>
                <a:tab pos="573088" algn="l"/>
                <a:tab pos="914400" algn="l"/>
                <a:tab pos="1201738" algn="l"/>
                <a:tab pos="1541463" algn="l"/>
                <a:tab pos="2689225" algn="l"/>
                <a:tab pos="3146425" algn="l"/>
              </a:tabLst>
            </a:pPr>
            <a:r>
              <a:rPr lang="en-US" dirty="0"/>
              <a:t>	=	|</a:t>
            </a:r>
            <a:r>
              <a:rPr lang="de-DE" dirty="0"/>
              <a:t>A  B| &gt; </a:t>
            </a:r>
            <a:r>
              <a:rPr lang="de-DE" dirty="0">
                <a:solidFill>
                  <a:srgbClr val="0070C0"/>
                </a:solidFill>
              </a:rPr>
              <a:t>k</a:t>
            </a:r>
            <a:r>
              <a:rPr lang="de-DE" dirty="0"/>
              <a:t>	</a:t>
            </a:r>
          </a:p>
          <a:p>
            <a:pPr>
              <a:spcBef>
                <a:spcPts val="800"/>
              </a:spcBef>
              <a:tabLst>
                <a:tab pos="573088" algn="l"/>
                <a:tab pos="914400" algn="l"/>
                <a:tab pos="1201738" algn="l"/>
                <a:tab pos="1541463" algn="l"/>
                <a:tab pos="2689225" algn="l"/>
                <a:tab pos="3146425" algn="l"/>
              </a:tabLst>
            </a:pPr>
            <a:r>
              <a:rPr lang="de-DE" sz="2000" dirty="0">
                <a:solidFill>
                  <a:prstClr val="black"/>
                </a:solidFill>
              </a:rPr>
              <a:t>		</a:t>
            </a:r>
            <a:r>
              <a:rPr lang="de-DE" sz="2200" dirty="0">
                <a:solidFill>
                  <a:prstClr val="black"/>
                </a:solidFill>
              </a:rPr>
              <a:t>„die Anzahl der A, die B sind, ist größer als </a:t>
            </a:r>
            <a:r>
              <a:rPr lang="de-DE" sz="2200" dirty="0">
                <a:solidFill>
                  <a:srgbClr val="0070C0"/>
                </a:solidFill>
              </a:rPr>
              <a:t>k</a:t>
            </a:r>
            <a:r>
              <a:rPr lang="de-DE" sz="2200" dirty="0">
                <a:solidFill>
                  <a:prstClr val="black"/>
                </a:solidFill>
              </a:rPr>
              <a:t>“</a:t>
            </a:r>
          </a:p>
          <a:p>
            <a:pPr>
              <a:spcBef>
                <a:spcPts val="1600"/>
              </a:spcBef>
              <a:tabLst>
                <a:tab pos="573088" algn="l"/>
                <a:tab pos="914400" algn="l"/>
                <a:tab pos="1201738" algn="l"/>
                <a:tab pos="1541463" algn="l"/>
                <a:tab pos="2689225" algn="l"/>
                <a:tab pos="3146425" algn="l"/>
              </a:tabLst>
            </a:pPr>
            <a:r>
              <a:rPr lang="de-DE" b="1" dirty="0"/>
              <a:t>Beobachtung.</a:t>
            </a:r>
            <a:r>
              <a:rPr lang="de-DE" dirty="0"/>
              <a:t> Der Wert von </a:t>
            </a:r>
            <a:r>
              <a:rPr lang="de-DE" dirty="0">
                <a:solidFill>
                  <a:srgbClr val="0070C0"/>
                </a:solidFill>
              </a:rPr>
              <a:t>k</a:t>
            </a:r>
            <a:r>
              <a:rPr lang="de-DE" dirty="0"/>
              <a:t> ist vom </a:t>
            </a:r>
            <a:r>
              <a:rPr lang="de-DE" dirty="0">
                <a:solidFill>
                  <a:srgbClr val="0070C0"/>
                </a:solidFill>
              </a:rPr>
              <a:t>Kontext</a:t>
            </a:r>
            <a:r>
              <a:rPr lang="de-DE" dirty="0"/>
              <a:t> abhängig.</a:t>
            </a:r>
            <a:endParaRPr lang="de-DE" dirty="0">
              <a:solidFill>
                <a:prstClr val="black"/>
              </a:solidFill>
            </a:endParaRPr>
          </a:p>
        </p:txBody>
      </p:sp>
      <p:grpSp>
        <p:nvGrpSpPr>
          <p:cNvPr id="9" name="Group 8"/>
          <p:cNvGrpSpPr/>
          <p:nvPr/>
        </p:nvGrpSpPr>
        <p:grpSpPr>
          <a:xfrm>
            <a:off x="5867400" y="1524000"/>
            <a:ext cx="2393058" cy="1064568"/>
            <a:chOff x="3999738" y="4614568"/>
            <a:chExt cx="2895600" cy="1405232"/>
          </a:xfrm>
        </p:grpSpPr>
        <p:graphicFrame>
          <p:nvGraphicFramePr>
            <p:cNvPr id="10" name="Diagram 9"/>
            <p:cNvGraphicFramePr/>
            <p:nvPr/>
          </p:nvGraphicFramePr>
          <p:xfrm>
            <a:off x="3999738" y="4614568"/>
            <a:ext cx="2895600" cy="14052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Box 10"/>
            <p:cNvSpPr txBox="1"/>
            <p:nvPr/>
          </p:nvSpPr>
          <p:spPr>
            <a:xfrm>
              <a:off x="5106162" y="4760256"/>
              <a:ext cx="614008" cy="1036415"/>
            </a:xfrm>
            <a:prstGeom prst="rect">
              <a:avLst/>
            </a:prstGeom>
            <a:noFill/>
          </p:spPr>
          <p:txBody>
            <a:bodyPr wrap="square" rtlCol="0">
              <a:spAutoFit/>
            </a:bodyPr>
            <a:lstStyle/>
            <a:p>
              <a:pPr lvl="0"/>
              <a:r>
                <a:rPr lang="en-US" sz="2000">
                  <a:latin typeface="Calibri" panose="020F0502020204030204" pitchFamily="34" charset="0"/>
                  <a:cs typeface="Calibri" panose="020F0502020204030204" pitchFamily="34" charset="0"/>
                  <a:sym typeface="WP IconicSymbolsA" panose="05010101010101010101" pitchFamily="2" charset="2"/>
                </a:rPr>
                <a:t> ●    </a:t>
              </a:r>
            </a:p>
            <a:p>
              <a:pPr lvl="0"/>
              <a:r>
                <a:rPr lang="en-US" sz="2000">
                  <a:latin typeface="Calibri" panose="020F0502020204030204" pitchFamily="34" charset="0"/>
                  <a:cs typeface="Calibri" panose="020F0502020204030204" pitchFamily="34" charset="0"/>
                  <a:sym typeface="WP IconicSymbolsA" panose="05010101010101010101" pitchFamily="2" charset="2"/>
                </a:rPr>
                <a:t>●● </a:t>
              </a:r>
              <a:r>
                <a:rPr lang="en-US" sz="2000">
                  <a:sym typeface="WP IconicSymbolsA" panose="05010101010101010101" pitchFamily="2" charset="2"/>
                </a:rPr>
                <a:t>	</a:t>
              </a:r>
              <a:endParaRPr lang="en-US" sz="2000"/>
            </a:p>
          </p:txBody>
        </p:sp>
      </p:grpSp>
      <p:grpSp>
        <p:nvGrpSpPr>
          <p:cNvPr id="12" name="Group 11"/>
          <p:cNvGrpSpPr/>
          <p:nvPr/>
        </p:nvGrpSpPr>
        <p:grpSpPr>
          <a:xfrm>
            <a:off x="5988942" y="4143376"/>
            <a:ext cx="2545458" cy="1314850"/>
            <a:chOff x="3999738" y="4614568"/>
            <a:chExt cx="2895600" cy="1405232"/>
          </a:xfrm>
        </p:grpSpPr>
        <p:graphicFrame>
          <p:nvGraphicFramePr>
            <p:cNvPr id="13" name="Diagram 12"/>
            <p:cNvGraphicFramePr/>
            <p:nvPr/>
          </p:nvGraphicFramePr>
          <p:xfrm>
            <a:off x="3999738" y="4614568"/>
            <a:ext cx="2895600" cy="140523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4" name="TextBox 13"/>
            <p:cNvSpPr txBox="1"/>
            <p:nvPr/>
          </p:nvSpPr>
          <p:spPr>
            <a:xfrm>
              <a:off x="5161703" y="4869630"/>
              <a:ext cx="1014222" cy="1085479"/>
            </a:xfrm>
            <a:prstGeom prst="rect">
              <a:avLst/>
            </a:prstGeom>
            <a:noFill/>
          </p:spPr>
          <p:txBody>
            <a:bodyPr wrap="square" rtlCol="0">
              <a:spAutoFit/>
            </a:bodyPr>
            <a:lstStyle/>
            <a:p>
              <a:pPr lvl="0"/>
              <a:r>
                <a:rPr lang="en-US" sz="2000">
                  <a:latin typeface="Calibri" panose="020F0502020204030204" pitchFamily="34" charset="0"/>
                  <a:cs typeface="Calibri" panose="020F0502020204030204" pitchFamily="34" charset="0"/>
                  <a:sym typeface="WP IconicSymbolsA" panose="05010101010101010101" pitchFamily="2" charset="2"/>
                </a:rPr>
                <a:t>●● </a:t>
              </a:r>
              <a:br>
                <a:rPr lang="en-US" sz="2000">
                  <a:latin typeface="Calibri" panose="020F0502020204030204" pitchFamily="34" charset="0"/>
                  <a:cs typeface="Calibri" panose="020F0502020204030204" pitchFamily="34" charset="0"/>
                  <a:sym typeface="WP IconicSymbolsA" panose="05010101010101010101" pitchFamily="2" charset="2"/>
                </a:rPr>
              </a:br>
              <a:r>
                <a:rPr lang="en-US" sz="2000">
                  <a:latin typeface="Calibri" panose="020F0502020204030204" pitchFamily="34" charset="0"/>
                  <a:cs typeface="Calibri" panose="020F0502020204030204" pitchFamily="34" charset="0"/>
                  <a:sym typeface="WP IconicSymbolsA" panose="05010101010101010101" pitchFamily="2" charset="2"/>
                </a:rPr>
                <a:t> ●   </a:t>
              </a:r>
            </a:p>
            <a:p>
              <a:pPr lvl="0"/>
              <a:r>
                <a:rPr lang="en-US" sz="2000">
                  <a:sym typeface="WP IconicSymbolsA" panose="05010101010101010101" pitchFamily="2" charset="2"/>
                </a:rPr>
                <a:t>	</a:t>
              </a:r>
              <a:endParaRPr lang="en-US" sz="2000"/>
            </a:p>
          </p:txBody>
        </p:sp>
      </p:grpSp>
      <p:sp>
        <p:nvSpPr>
          <p:cNvPr id="6" name="Footer Placeholder 5"/>
          <p:cNvSpPr>
            <a:spLocks noGrp="1"/>
          </p:cNvSpPr>
          <p:nvPr>
            <p:ph type="ftr" sz="quarter" idx="11"/>
          </p:nvPr>
        </p:nvSpPr>
        <p:spPr/>
        <p:txBody>
          <a:bodyPr/>
          <a:lstStyle/>
          <a:p>
            <a:r>
              <a:rPr lang="de-DE"/>
              <a:t>DGY 15 Semantik</a:t>
            </a:r>
          </a:p>
        </p:txBody>
      </p:sp>
      <p:sp>
        <p:nvSpPr>
          <p:cNvPr id="7" name="Slide Number Placeholder 6"/>
          <p:cNvSpPr>
            <a:spLocks noGrp="1"/>
          </p:cNvSpPr>
          <p:nvPr>
            <p:ph type="sldNum" sz="quarter" idx="12"/>
          </p:nvPr>
        </p:nvSpPr>
        <p:spPr/>
        <p:txBody>
          <a:bodyPr/>
          <a:lstStyle/>
          <a:p>
            <a:fld id="{DAED5F90-EF1B-49B5-BE47-AEA5AB1301ED}" type="slidenum">
              <a:rPr lang="de-DE" smtClean="0"/>
              <a:pPr/>
              <a:t>44</a:t>
            </a:fld>
            <a:endParaRPr lang="de-DE"/>
          </a:p>
        </p:txBody>
      </p:sp>
      <p:sp>
        <p:nvSpPr>
          <p:cNvPr id="4" name="Rectangle 3"/>
          <p:cNvSpPr/>
          <p:nvPr/>
        </p:nvSpPr>
        <p:spPr>
          <a:xfrm>
            <a:off x="533400" y="3105090"/>
            <a:ext cx="6400800" cy="400110"/>
          </a:xfrm>
          <a:prstGeom prst="rect">
            <a:avLst/>
          </a:prstGeom>
        </p:spPr>
        <p:txBody>
          <a:bodyPr wrap="square">
            <a:spAutoFit/>
          </a:bodyPr>
          <a:lstStyle/>
          <a:p>
            <a:r>
              <a:rPr lang="de-DE" sz="2000" i="1"/>
              <a:t>Notation</a:t>
            </a:r>
            <a:r>
              <a:rPr lang="de-DE" sz="2000"/>
              <a:t>: |A| =</a:t>
            </a:r>
            <a:r>
              <a:rPr lang="de-DE" sz="2000" baseline="-25000"/>
              <a:t>Def</a:t>
            </a:r>
            <a:r>
              <a:rPr lang="de-DE" sz="2000"/>
              <a:t> die Anzahl der Elemente in der Menge A</a:t>
            </a:r>
            <a:endParaRPr lang="de-AT" sz="2000"/>
          </a:p>
        </p:txBody>
      </p:sp>
    </p:spTree>
    <p:extLst>
      <p:ext uri="{BB962C8B-B14F-4D97-AF65-F5344CB8AC3E}">
        <p14:creationId xmlns:p14="http://schemas.microsoft.com/office/powerpoint/2010/main" val="22364986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randombar(horizontal)">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nodeType="click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randombar(horizontal)">
                                      <p:cBhvr>
                                        <p:cTn id="44" dur="500"/>
                                        <p:tgtEl>
                                          <p:spTgt spid="12"/>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lstStyle/>
          <a:p>
            <a:r>
              <a:rPr lang="de-DE"/>
              <a:t>[Quantoren: Intension und Extension]</a:t>
            </a:r>
            <a:endParaRPr lang="de-DE" noProof="0" dirty="0"/>
          </a:p>
        </p:txBody>
      </p:sp>
      <p:sp>
        <p:nvSpPr>
          <p:cNvPr id="3" name="Content Placeholder 2"/>
          <p:cNvSpPr>
            <a:spLocks noGrp="1"/>
          </p:cNvSpPr>
          <p:nvPr>
            <p:ph idx="1"/>
          </p:nvPr>
        </p:nvSpPr>
        <p:spPr>
          <a:xfrm>
            <a:off x="228600" y="838200"/>
            <a:ext cx="8763000" cy="5410200"/>
          </a:xfrm>
        </p:spPr>
        <p:txBody>
          <a:bodyPr/>
          <a:lstStyle/>
          <a:p>
            <a:pPr marL="342900" indent="-342900">
              <a:spcBef>
                <a:spcPts val="1200"/>
              </a:spcBef>
              <a:buFont typeface="Wingdings" panose="05000000000000000000" pitchFamily="2" charset="2"/>
              <a:buChar char="§"/>
              <a:tabLst>
                <a:tab pos="744538" algn="l"/>
                <a:tab pos="1255713" algn="l"/>
              </a:tabLst>
            </a:pPr>
            <a:r>
              <a:rPr lang="de-DE" dirty="0"/>
              <a:t>Wir haben gesehen, wie die Bedeutung von (1) in eine Beziehung zwischen Mengen übertragen werden kann:</a:t>
            </a:r>
          </a:p>
          <a:p>
            <a:pPr>
              <a:spcBef>
                <a:spcPts val="1200"/>
              </a:spcBef>
              <a:tabLst>
                <a:tab pos="744538" algn="l"/>
                <a:tab pos="1255713" algn="l"/>
                <a:tab pos="2170113" algn="l"/>
                <a:tab pos="2914650" algn="l"/>
                <a:tab pos="3371850" algn="l"/>
                <a:tab pos="4343400" algn="l"/>
                <a:tab pos="4800600" algn="l"/>
                <a:tab pos="5029200" algn="l"/>
                <a:tab pos="5772150" algn="l"/>
                <a:tab pos="6172200" algn="l"/>
              </a:tabLst>
            </a:pPr>
            <a:r>
              <a:rPr lang="de-DE" dirty="0"/>
              <a:t>(1)	Jedes </a:t>
            </a:r>
            <a:r>
              <a:rPr lang="de-DE" dirty="0">
                <a:solidFill>
                  <a:srgbClr val="00B050"/>
                </a:solidFill>
              </a:rPr>
              <a:t>Kind</a:t>
            </a:r>
            <a:r>
              <a:rPr lang="de-DE" dirty="0"/>
              <a:t> </a:t>
            </a:r>
            <a:r>
              <a:rPr lang="de-DE" dirty="0">
                <a:solidFill>
                  <a:schemeClr val="accent2">
                    <a:lumMod val="75000"/>
                  </a:schemeClr>
                </a:solidFill>
              </a:rPr>
              <a:t>las</a:t>
            </a:r>
            <a:r>
              <a:rPr lang="de-DE" dirty="0"/>
              <a:t>.</a:t>
            </a:r>
          </a:p>
          <a:p>
            <a:pPr>
              <a:spcBef>
                <a:spcPts val="800"/>
              </a:spcBef>
              <a:tabLst>
                <a:tab pos="744538" algn="l"/>
                <a:tab pos="1255713" algn="l"/>
                <a:tab pos="2170113" algn="l"/>
                <a:tab pos="2914650" algn="l"/>
                <a:tab pos="3371850" algn="l"/>
                <a:tab pos="4343400" algn="l"/>
                <a:tab pos="4800600" algn="l"/>
                <a:tab pos="5029200" algn="l"/>
                <a:tab pos="5772150" algn="l"/>
                <a:tab pos="6172200" algn="l"/>
              </a:tabLst>
            </a:pPr>
            <a:r>
              <a:rPr lang="de-DE" dirty="0"/>
              <a:t>(2)	Jedes </a:t>
            </a:r>
            <a:r>
              <a:rPr lang="de-DE" dirty="0">
                <a:solidFill>
                  <a:srgbClr val="00B050"/>
                </a:solidFill>
              </a:rPr>
              <a:t>Kind</a:t>
            </a:r>
            <a:r>
              <a:rPr lang="de-DE" dirty="0"/>
              <a:t> </a:t>
            </a:r>
            <a:r>
              <a:rPr lang="de-DE" dirty="0">
                <a:solidFill>
                  <a:schemeClr val="accent2">
                    <a:lumMod val="75000"/>
                  </a:schemeClr>
                </a:solidFill>
              </a:rPr>
              <a:t>las</a:t>
            </a:r>
            <a:r>
              <a:rPr lang="de-DE" dirty="0"/>
              <a:t>		= 			</a:t>
            </a:r>
            <a:r>
              <a:rPr lang="de-DE" dirty="0">
                <a:solidFill>
                  <a:srgbClr val="00B050"/>
                </a:solidFill>
              </a:rPr>
              <a:t>Kind</a:t>
            </a:r>
            <a:r>
              <a:rPr lang="de-DE" dirty="0"/>
              <a:t> </a:t>
            </a:r>
            <a:r>
              <a:rPr lang="de-DE" b="1" dirty="0"/>
              <a:t> </a:t>
            </a:r>
            <a:r>
              <a:rPr lang="de-DE" dirty="0"/>
              <a:t></a:t>
            </a:r>
            <a:r>
              <a:rPr lang="de-DE" dirty="0">
                <a:solidFill>
                  <a:schemeClr val="accent2">
                    <a:lumMod val="75000"/>
                  </a:schemeClr>
                </a:solidFill>
              </a:rPr>
              <a:t>lesen</a:t>
            </a:r>
            <a:r>
              <a:rPr lang="de-DE" dirty="0"/>
              <a:t></a:t>
            </a:r>
            <a:endParaRPr lang="de-DE" i="1" dirty="0"/>
          </a:p>
          <a:p>
            <a:pPr marL="342900" indent="-342900">
              <a:spcBef>
                <a:spcPts val="1600"/>
              </a:spcBef>
              <a:buFont typeface="Wingdings" panose="05000000000000000000" pitchFamily="2" charset="2"/>
              <a:buChar char="§"/>
              <a:tabLst>
                <a:tab pos="744538" algn="l"/>
                <a:tab pos="1255713" algn="l"/>
                <a:tab pos="2170113" algn="l"/>
                <a:tab pos="2914650" algn="l"/>
                <a:tab pos="3371850" algn="l"/>
                <a:tab pos="4343400" algn="l"/>
                <a:tab pos="4800600" algn="l"/>
                <a:tab pos="5029200" algn="l"/>
                <a:tab pos="5772150" algn="l"/>
                <a:tab pos="6172200" algn="l"/>
              </a:tabLst>
            </a:pPr>
            <a:r>
              <a:rPr lang="de-DE" dirty="0"/>
              <a:t>Doch wie erhalten wir aus (2)</a:t>
            </a:r>
          </a:p>
          <a:p>
            <a:pPr marL="1085850" lvl="1" indent="-342900">
              <a:spcBef>
                <a:spcPts val="600"/>
              </a:spcBef>
              <a:buFont typeface="Courier New" panose="02070309020205020404" pitchFamily="49" charset="0"/>
              <a:buChar char="o"/>
              <a:tabLst>
                <a:tab pos="744538" algn="l"/>
                <a:tab pos="1255713" algn="l"/>
                <a:tab pos="2170113" algn="l"/>
                <a:tab pos="2914650" algn="l"/>
                <a:tab pos="3371850" algn="l"/>
                <a:tab pos="4343400" algn="l"/>
                <a:tab pos="4800600" algn="l"/>
                <a:tab pos="5029200" algn="l"/>
                <a:tab pos="5772150" algn="l"/>
                <a:tab pos="6172200" algn="l"/>
              </a:tabLst>
            </a:pPr>
            <a:r>
              <a:rPr lang="de-DE" sz="2400" dirty="0"/>
              <a:t>die </a:t>
            </a:r>
            <a:r>
              <a:rPr lang="de-DE" sz="2400" b="1" dirty="0"/>
              <a:t>Wahrheitsbedingungen</a:t>
            </a:r>
            <a:r>
              <a:rPr lang="de-DE" sz="2400" dirty="0"/>
              <a:t> von (1)? Diese benötigen wir um</a:t>
            </a:r>
          </a:p>
          <a:p>
            <a:pPr marL="1085850" lvl="1" indent="-342900">
              <a:spcBef>
                <a:spcPts val="600"/>
              </a:spcBef>
              <a:buFont typeface="Courier New" panose="02070309020205020404" pitchFamily="49" charset="0"/>
              <a:buChar char="o"/>
              <a:tabLst>
                <a:tab pos="744538" algn="l"/>
                <a:tab pos="1255713" algn="l"/>
                <a:tab pos="2170113" algn="l"/>
                <a:tab pos="2914650" algn="l"/>
                <a:tab pos="3371850" algn="l"/>
                <a:tab pos="4343400" algn="l"/>
                <a:tab pos="4800600" algn="l"/>
                <a:tab pos="5029200" algn="l"/>
                <a:tab pos="5772150" algn="l"/>
                <a:tab pos="6172200" algn="l"/>
              </a:tabLst>
            </a:pPr>
            <a:r>
              <a:rPr lang="de-DE" sz="2400" dirty="0"/>
              <a:t>die </a:t>
            </a:r>
            <a:r>
              <a:rPr lang="de-DE" sz="2400" dirty="0">
                <a:solidFill>
                  <a:srgbClr val="FF0000"/>
                </a:solidFill>
                <a:sym typeface="WP MathA" panose="05010101010101010101" pitchFamily="2" charset="2"/>
              </a:rPr>
              <a:t>Intension</a:t>
            </a:r>
            <a:r>
              <a:rPr lang="de-DE" sz="2400" dirty="0"/>
              <a:t> von (1) zu berechnen</a:t>
            </a:r>
            <a:r>
              <a:rPr lang="de-AT" sz="2400" dirty="0"/>
              <a:t>, </a:t>
            </a:r>
            <a:r>
              <a:rPr lang="de-DE" sz="2400" dirty="0"/>
              <a:t>sowie</a:t>
            </a:r>
          </a:p>
          <a:p>
            <a:pPr marL="1085850" lvl="1" indent="-342900">
              <a:spcBef>
                <a:spcPts val="600"/>
              </a:spcBef>
              <a:buFont typeface="Courier New" panose="02070309020205020404" pitchFamily="49" charset="0"/>
              <a:buChar char="o"/>
              <a:tabLst>
                <a:tab pos="744538" algn="l"/>
                <a:tab pos="1255713" algn="l"/>
                <a:tab pos="2170113" algn="l"/>
                <a:tab pos="2914650" algn="l"/>
                <a:tab pos="3371850" algn="l"/>
                <a:tab pos="4343400" algn="l"/>
                <a:tab pos="4800600" algn="l"/>
                <a:tab pos="5029200" algn="l"/>
                <a:tab pos="5772150" algn="l"/>
                <a:tab pos="6172200" algn="l"/>
              </a:tabLst>
            </a:pPr>
            <a:r>
              <a:rPr lang="de-DE" sz="2400" dirty="0"/>
              <a:t>die </a:t>
            </a:r>
            <a:r>
              <a:rPr lang="de-DE" sz="2400" dirty="0">
                <a:solidFill>
                  <a:srgbClr val="0066FF"/>
                </a:solidFill>
                <a:sym typeface="WP MathA" panose="05010101010101010101" pitchFamily="2" charset="2"/>
              </a:rPr>
              <a:t>Extension</a:t>
            </a:r>
            <a:r>
              <a:rPr lang="de-DE" sz="2400" dirty="0"/>
              <a:t> (1 oder 0) von (1) in einer konkreten Situation. </a:t>
            </a:r>
          </a:p>
        </p:txBody>
      </p:sp>
      <p:sp>
        <p:nvSpPr>
          <p:cNvPr id="7" name="Slide Number Placeholder 6"/>
          <p:cNvSpPr>
            <a:spLocks noGrp="1"/>
          </p:cNvSpPr>
          <p:nvPr>
            <p:ph type="sldNum" sz="quarter" idx="12"/>
          </p:nvPr>
        </p:nvSpPr>
        <p:spPr/>
        <p:txBody>
          <a:bodyPr/>
          <a:lstStyle/>
          <a:p>
            <a:fld id="{DAED5F90-EF1B-49B5-BE47-AEA5AB1301ED}" type="slidenum">
              <a:rPr lang="de-DE" smtClean="0"/>
              <a:pPr/>
              <a:t>45</a:t>
            </a:fld>
            <a:endParaRPr lang="de-DE"/>
          </a:p>
        </p:txBody>
      </p:sp>
      <p:sp>
        <p:nvSpPr>
          <p:cNvPr id="4" name="Footer Placeholder 3"/>
          <p:cNvSpPr>
            <a:spLocks noGrp="1"/>
          </p:cNvSpPr>
          <p:nvPr>
            <p:ph type="ftr" sz="quarter" idx="11"/>
          </p:nvPr>
        </p:nvSpPr>
        <p:spPr/>
        <p:txBody>
          <a:bodyPr/>
          <a:lstStyle/>
          <a:p>
            <a:r>
              <a:rPr lang="de-DE"/>
              <a:t>DGY 15 Semantik</a:t>
            </a:r>
          </a:p>
        </p:txBody>
      </p:sp>
      <p:sp>
        <p:nvSpPr>
          <p:cNvPr id="9" name="Rounded Rectangle 8"/>
          <p:cNvSpPr/>
          <p:nvPr/>
        </p:nvSpPr>
        <p:spPr>
          <a:xfrm>
            <a:off x="609600" y="4648200"/>
            <a:ext cx="7620000" cy="1708150"/>
          </a:xfrm>
          <a:prstGeom prst="roundRect">
            <a:avLst/>
          </a:prstGeom>
          <a:solidFill>
            <a:srgbClr val="EEB500">
              <a:alpha val="89804"/>
            </a:srgbClr>
          </a:solidFill>
          <a:ln>
            <a:solidFill>
              <a:schemeClr val="tx1"/>
            </a:solidFill>
          </a:ln>
          <a:effectLst>
            <a:outerShdw blurRad="127000" dist="63500" dir="27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spcBef>
                <a:spcPts val="1200"/>
              </a:spcBef>
              <a:tabLst>
                <a:tab pos="403225" algn="l"/>
              </a:tabLst>
            </a:pPr>
            <a:r>
              <a:rPr lang="en-US" sz="2200">
                <a:ln w="0"/>
                <a:solidFill>
                  <a:schemeClr val="tx1"/>
                </a:solidFill>
                <a:effectLst>
                  <a:outerShdw blurRad="38100" dist="19050" dir="2700000" algn="tl" rotWithShape="0">
                    <a:schemeClr val="dk1">
                      <a:alpha val="40000"/>
                    </a:schemeClr>
                  </a:outerShdw>
                </a:effectLst>
              </a:rPr>
              <a:t>Für jeden Satz </a:t>
            </a:r>
            <a:r>
              <a:rPr lang="el-GR" sz="2200">
                <a:ln w="0"/>
                <a:solidFill>
                  <a:schemeClr val="tx1"/>
                </a:solidFill>
                <a:effectLst>
                  <a:outerShdw blurRad="38100" dist="19050" dir="2700000" algn="tl" rotWithShape="0">
                    <a:schemeClr val="dk1">
                      <a:alpha val="40000"/>
                    </a:schemeClr>
                  </a:outerShdw>
                </a:effectLst>
              </a:rPr>
              <a:t>Σ</a:t>
            </a:r>
            <a:r>
              <a:rPr lang="en-US" sz="2200">
                <a:ln w="0"/>
                <a:solidFill>
                  <a:schemeClr val="tx1"/>
                </a:solidFill>
                <a:effectLst>
                  <a:outerShdw blurRad="38100" dist="19050" dir="2700000" algn="tl" rotWithShape="0">
                    <a:schemeClr val="dk1">
                      <a:alpha val="40000"/>
                    </a:schemeClr>
                  </a:outerShdw>
                </a:effectLst>
              </a:rPr>
              <a:t> und jede Situation s gilt:   </a:t>
            </a:r>
          </a:p>
          <a:p>
            <a:pPr>
              <a:spcBef>
                <a:spcPts val="1200"/>
              </a:spcBef>
              <a:tabLst>
                <a:tab pos="403225" algn="l"/>
                <a:tab pos="857250" algn="l"/>
                <a:tab pos="1543050" algn="l"/>
                <a:tab pos="2000250" algn="l"/>
                <a:tab pos="2400300" algn="l"/>
              </a:tabLst>
            </a:pPr>
            <a:r>
              <a:rPr lang="en-US" sz="2400">
                <a:ln w="0"/>
                <a:solidFill>
                  <a:schemeClr val="tx1"/>
                </a:solidFill>
                <a:effectLst>
                  <a:outerShdw blurRad="38100" dist="19050" dir="2700000" algn="tl" rotWithShape="0">
                    <a:schemeClr val="dk1">
                      <a:alpha val="40000"/>
                    </a:schemeClr>
                  </a:outerShdw>
                </a:effectLst>
                <a:sym typeface="WP MathA" panose="05010101010101010101" pitchFamily="2" charset="2"/>
              </a:rPr>
              <a:t>		</a:t>
            </a:r>
            <a:r>
              <a:rPr lang="el-GR" sz="2400">
                <a:ln w="0"/>
                <a:solidFill>
                  <a:schemeClr val="tx1"/>
                </a:solidFill>
                <a:effectLst>
                  <a:outerShdw blurRad="38100" dist="19050" dir="2700000" algn="tl" rotWithShape="0">
                    <a:schemeClr val="dk1">
                      <a:alpha val="40000"/>
                    </a:schemeClr>
                  </a:outerShdw>
                </a:effectLst>
                <a:sym typeface="WP MathA" panose="05010101010101010101" pitchFamily="2" charset="2"/>
              </a:rPr>
              <a:t>Σ</a:t>
            </a:r>
            <a:r>
              <a:rPr lang="en-US" sz="2400">
                <a:ln w="0"/>
                <a:solidFill>
                  <a:schemeClr val="tx1"/>
                </a:solidFill>
                <a:effectLst>
                  <a:outerShdw blurRad="38100" dist="19050" dir="2700000" algn="tl" rotWithShape="0">
                    <a:schemeClr val="dk1">
                      <a:alpha val="40000"/>
                    </a:schemeClr>
                  </a:outerShdw>
                </a:effectLst>
                <a:sym typeface="WP MathA" panose="05010101010101010101" pitchFamily="2" charset="2"/>
              </a:rPr>
              <a:t>	=     {s| </a:t>
            </a:r>
            <a:r>
              <a:rPr lang="el-GR" sz="2400">
                <a:ln w="0"/>
                <a:solidFill>
                  <a:schemeClr val="tx1"/>
                </a:solidFill>
                <a:effectLst>
                  <a:outerShdw blurRad="38100" dist="19050" dir="2700000" algn="tl" rotWithShape="0">
                    <a:schemeClr val="dk1">
                      <a:alpha val="40000"/>
                    </a:schemeClr>
                  </a:outerShdw>
                </a:effectLst>
                <a:sym typeface="WP MathA" panose="05010101010101010101" pitchFamily="2" charset="2"/>
              </a:rPr>
              <a:t>Σ</a:t>
            </a:r>
            <a:r>
              <a:rPr lang="en-US" sz="2400">
                <a:ln w="0"/>
                <a:solidFill>
                  <a:schemeClr val="tx1"/>
                </a:solidFill>
                <a:effectLst>
                  <a:outerShdw blurRad="38100" dist="19050" dir="2700000" algn="tl" rotWithShape="0">
                    <a:schemeClr val="dk1">
                      <a:alpha val="40000"/>
                    </a:schemeClr>
                  </a:outerShdw>
                </a:effectLst>
                <a:sym typeface="WP MathA" panose="05010101010101010101" pitchFamily="2" charset="2"/>
              </a:rPr>
              <a:t> ist wahr  in s }		</a:t>
            </a:r>
            <a:r>
              <a:rPr lang="en-US" sz="2400" b="1">
                <a:solidFill>
                  <a:srgbClr val="FF0000"/>
                </a:solidFill>
                <a:sym typeface="WP MathA" panose="05010101010101010101" pitchFamily="2" charset="2"/>
              </a:rPr>
              <a:t>Intension</a:t>
            </a:r>
          </a:p>
          <a:p>
            <a:pPr>
              <a:spcBef>
                <a:spcPts val="1800"/>
              </a:spcBef>
              <a:tabLst>
                <a:tab pos="403225" algn="l"/>
                <a:tab pos="857250" algn="l"/>
                <a:tab pos="1543050" algn="l"/>
                <a:tab pos="2000250" algn="l"/>
                <a:tab pos="2400300" algn="l"/>
              </a:tabLst>
            </a:pPr>
            <a:r>
              <a:rPr lang="en-US" sz="2400">
                <a:ln w="0"/>
                <a:solidFill>
                  <a:schemeClr val="tx1"/>
                </a:solidFill>
                <a:effectLst>
                  <a:outerShdw blurRad="38100" dist="19050" dir="2700000" algn="tl" rotWithShape="0">
                    <a:schemeClr val="dk1">
                      <a:alpha val="40000"/>
                    </a:schemeClr>
                  </a:outerShdw>
                </a:effectLst>
                <a:sym typeface="WP MathA" panose="05010101010101010101" pitchFamily="2" charset="2"/>
              </a:rPr>
              <a:t>		</a:t>
            </a:r>
            <a:r>
              <a:rPr lang="el-GR" sz="2400">
                <a:ln w="0"/>
                <a:solidFill>
                  <a:schemeClr val="tx1"/>
                </a:solidFill>
                <a:effectLst>
                  <a:outerShdw blurRad="38100" dist="19050" dir="2700000" algn="tl" rotWithShape="0">
                    <a:schemeClr val="dk1">
                      <a:alpha val="40000"/>
                    </a:schemeClr>
                  </a:outerShdw>
                </a:effectLst>
                <a:sym typeface="WP MathA" panose="05010101010101010101" pitchFamily="2" charset="2"/>
              </a:rPr>
              <a:t>Σ</a:t>
            </a:r>
            <a:r>
              <a:rPr lang="en-US" sz="2400">
                <a:ln w="0"/>
                <a:solidFill>
                  <a:schemeClr val="tx1"/>
                </a:solidFill>
                <a:effectLst>
                  <a:outerShdw blurRad="38100" dist="19050" dir="2700000" algn="tl" rotWithShape="0">
                    <a:schemeClr val="dk1">
                      <a:alpha val="40000"/>
                    </a:schemeClr>
                  </a:outerShdw>
                </a:effectLst>
                <a:sym typeface="WP MathA" panose="05010101010101010101" pitchFamily="2" charset="2"/>
              </a:rPr>
              <a:t> 	= 	1   in s  gdw.  s  </a:t>
            </a:r>
            <a:r>
              <a:rPr lang="el-GR" sz="2400">
                <a:ln w="0"/>
                <a:solidFill>
                  <a:schemeClr val="tx1"/>
                </a:solidFill>
                <a:effectLst>
                  <a:outerShdw blurRad="38100" dist="19050" dir="2700000" algn="tl" rotWithShape="0">
                    <a:schemeClr val="dk1">
                      <a:alpha val="40000"/>
                    </a:schemeClr>
                  </a:outerShdw>
                </a:effectLst>
                <a:sym typeface="WP MathA" panose="05010101010101010101" pitchFamily="2" charset="2"/>
              </a:rPr>
              <a:t>Σ </a:t>
            </a:r>
            <a:r>
              <a:rPr lang="en-US" sz="2400">
                <a:ln w="0"/>
                <a:solidFill>
                  <a:schemeClr val="tx1"/>
                </a:solidFill>
                <a:effectLst>
                  <a:outerShdw blurRad="38100" dist="19050" dir="2700000" algn="tl" rotWithShape="0">
                    <a:schemeClr val="dk1">
                      <a:alpha val="40000"/>
                    </a:schemeClr>
                  </a:outerShdw>
                </a:effectLst>
                <a:sym typeface="WP MathA" panose="05010101010101010101" pitchFamily="2" charset="2"/>
              </a:rPr>
              <a:t>		</a:t>
            </a:r>
            <a:r>
              <a:rPr lang="en-US" sz="2400" b="1">
                <a:solidFill>
                  <a:srgbClr val="0066FF"/>
                </a:solidFill>
                <a:sym typeface="WP MathA" panose="05010101010101010101" pitchFamily="2" charset="2"/>
              </a:rPr>
              <a:t>Extension</a:t>
            </a:r>
            <a:endParaRPr lang="de-DE" sz="2400" b="1">
              <a:solidFill>
                <a:srgbClr val="0066FF"/>
              </a:solidFill>
            </a:endParaRPr>
          </a:p>
          <a:p>
            <a:pPr>
              <a:spcBef>
                <a:spcPts val="1200"/>
              </a:spcBef>
              <a:tabLst>
                <a:tab pos="403225" algn="l"/>
              </a:tabLst>
            </a:pPr>
            <a:endParaRPr lang="en-US" sz="2400">
              <a:ln w="0"/>
              <a:solidFill>
                <a:schemeClr val="tx1"/>
              </a:solidFill>
              <a:effectLst>
                <a:outerShdw blurRad="38100" dist="19050" dir="2700000" algn="tl" rotWithShape="0">
                  <a:schemeClr val="dk1">
                    <a:alpha val="40000"/>
                  </a:schemeClr>
                </a:outerShdw>
              </a:effectLst>
              <a:sym typeface="WP MathA" panose="05010101010101010101" pitchFamily="2" charset="2"/>
            </a:endParaRPr>
          </a:p>
          <a:p>
            <a:pPr>
              <a:spcBef>
                <a:spcPts val="1200"/>
              </a:spcBef>
              <a:tabLst>
                <a:tab pos="403225" algn="l"/>
              </a:tabLst>
            </a:pPr>
            <a:endParaRPr lang="en-US" sz="2400">
              <a:ln w="0"/>
              <a:solidFill>
                <a:schemeClr val="tx1"/>
              </a:solidFill>
              <a:effectLst>
                <a:outerShdw blurRad="38100" dist="19050" dir="2700000" algn="tl" rotWithShape="0">
                  <a:schemeClr val="dk1">
                    <a:alpha val="40000"/>
                  </a:schemeClr>
                </a:outerShdw>
              </a:effectLst>
              <a:sym typeface="WP MathA" panose="05010101010101010101" pitchFamily="2" charset="2"/>
            </a:endParaRPr>
          </a:p>
          <a:p>
            <a:pPr>
              <a:spcBef>
                <a:spcPts val="1200"/>
              </a:spcBef>
              <a:tabLst>
                <a:tab pos="403225" algn="l"/>
              </a:tabLst>
            </a:pPr>
            <a:endParaRPr lang="en-US" sz="2400">
              <a:ln w="0"/>
              <a:solidFill>
                <a:schemeClr val="tx1"/>
              </a:solidFill>
              <a:effectLst>
                <a:outerShdw blurRad="38100" dist="19050" dir="2700000" algn="tl" rotWithShape="0">
                  <a:schemeClr val="dk1">
                    <a:alpha val="40000"/>
                  </a:schemeClr>
                </a:outerShdw>
              </a:effectLst>
              <a:sym typeface="WP MathA" panose="05010101010101010101" pitchFamily="2" charset="2"/>
            </a:endParaRPr>
          </a:p>
          <a:p>
            <a:pPr>
              <a:spcBef>
                <a:spcPts val="1200"/>
              </a:spcBef>
              <a:tabLst>
                <a:tab pos="403225" algn="l"/>
              </a:tabLst>
            </a:pPr>
            <a:endParaRPr lang="en-US" sz="2400">
              <a:ln w="0"/>
              <a:solidFill>
                <a:schemeClr val="tx1"/>
              </a:solidFill>
              <a:effectLst>
                <a:outerShdw blurRad="38100" dist="19050" dir="2700000" algn="tl" rotWithShape="0">
                  <a:schemeClr val="dk1">
                    <a:alpha val="40000"/>
                  </a:schemeClr>
                </a:outerShdw>
              </a:effectLst>
              <a:sym typeface="WP MathA" panose="05010101010101010101" pitchFamily="2" charset="2"/>
            </a:endParaRPr>
          </a:p>
          <a:p>
            <a:endParaRPr lang="de-DE" sz="2000" b="1" i="1">
              <a:solidFill>
                <a:schemeClr val="tx1"/>
              </a:solidFill>
            </a:endParaRPr>
          </a:p>
        </p:txBody>
      </p:sp>
      <p:sp>
        <p:nvSpPr>
          <p:cNvPr id="10" name="Rectangle 9"/>
          <p:cNvSpPr/>
          <p:nvPr/>
        </p:nvSpPr>
        <p:spPr>
          <a:xfrm>
            <a:off x="2609850" y="5201478"/>
            <a:ext cx="2583415" cy="561147"/>
          </a:xfrm>
          <a:prstGeom prst="rect">
            <a:avLst/>
          </a:prstGeom>
          <a:ln w="19050">
            <a:solidFill>
              <a:srgbClr val="FF0000"/>
            </a:solidFill>
            <a:prstDash val="lgDash"/>
          </a:ln>
        </p:spPr>
        <p:txBody>
          <a:bodyPr wrap="square">
            <a:noAutofit/>
          </a:bodyPr>
          <a:lstStyle/>
          <a:p>
            <a:pPr>
              <a:lnSpc>
                <a:spcPts val="1650"/>
              </a:lnSpc>
              <a:spcBef>
                <a:spcPts val="1200"/>
              </a:spcBef>
              <a:tabLst>
                <a:tab pos="514350" algn="l"/>
                <a:tab pos="813197" algn="l"/>
                <a:tab pos="1289447" algn="l"/>
                <a:tab pos="1758554" algn="l"/>
                <a:tab pos="2184797" algn="l"/>
                <a:tab pos="2699147" algn="l"/>
                <a:tab pos="3175397" algn="l"/>
                <a:tab pos="3771900" algn="l"/>
                <a:tab pos="4501754" algn="l"/>
                <a:tab pos="5143500" algn="l"/>
              </a:tabLst>
            </a:pPr>
            <a:endParaRPr lang="en-US">
              <a:solidFill>
                <a:srgbClr val="0070C0"/>
              </a:solidFill>
              <a:sym typeface="WP MathA" panose="05010101010101010101" pitchFamily="2" charset="2"/>
            </a:endParaRPr>
          </a:p>
        </p:txBody>
      </p:sp>
      <p:sp>
        <p:nvSpPr>
          <p:cNvPr id="12" name="Rectangle 11"/>
          <p:cNvSpPr/>
          <p:nvPr/>
        </p:nvSpPr>
        <p:spPr>
          <a:xfrm>
            <a:off x="2625591" y="5899972"/>
            <a:ext cx="422409" cy="348428"/>
          </a:xfrm>
          <a:prstGeom prst="rect">
            <a:avLst/>
          </a:prstGeom>
          <a:ln w="19050">
            <a:solidFill>
              <a:srgbClr val="0070C0"/>
            </a:solidFill>
            <a:prstDash val="lgDash"/>
          </a:ln>
        </p:spPr>
        <p:txBody>
          <a:bodyPr wrap="square">
            <a:noAutofit/>
          </a:bodyPr>
          <a:lstStyle/>
          <a:p>
            <a:pPr>
              <a:lnSpc>
                <a:spcPts val="1650"/>
              </a:lnSpc>
              <a:spcBef>
                <a:spcPts val="1200"/>
              </a:spcBef>
              <a:tabLst>
                <a:tab pos="514350" algn="l"/>
                <a:tab pos="813197" algn="l"/>
                <a:tab pos="1289447" algn="l"/>
                <a:tab pos="1758554" algn="l"/>
                <a:tab pos="2184797" algn="l"/>
                <a:tab pos="2699147" algn="l"/>
                <a:tab pos="3175397" algn="l"/>
                <a:tab pos="3771900" algn="l"/>
                <a:tab pos="4501754" algn="l"/>
                <a:tab pos="5143500" algn="l"/>
              </a:tabLst>
            </a:pPr>
            <a:endParaRPr lang="en-US">
              <a:solidFill>
                <a:srgbClr val="0070C0"/>
              </a:solidFill>
              <a:sym typeface="WP MathA" panose="05010101010101010101" pitchFamily="2" charset="2"/>
            </a:endParaRPr>
          </a:p>
        </p:txBody>
      </p:sp>
      <p:sp>
        <p:nvSpPr>
          <p:cNvPr id="13" name="Rectangle 12"/>
          <p:cNvSpPr/>
          <p:nvPr/>
        </p:nvSpPr>
        <p:spPr>
          <a:xfrm>
            <a:off x="3170096" y="5290372"/>
            <a:ext cx="1325704" cy="348428"/>
          </a:xfrm>
          <a:prstGeom prst="rect">
            <a:avLst/>
          </a:prstGeom>
          <a:ln w="19050">
            <a:solidFill>
              <a:schemeClr val="tx1"/>
            </a:solidFill>
            <a:prstDash val="lgDash"/>
          </a:ln>
        </p:spPr>
        <p:txBody>
          <a:bodyPr wrap="square">
            <a:noAutofit/>
          </a:bodyPr>
          <a:lstStyle/>
          <a:p>
            <a:pPr>
              <a:lnSpc>
                <a:spcPts val="1650"/>
              </a:lnSpc>
              <a:spcBef>
                <a:spcPts val="1200"/>
              </a:spcBef>
              <a:tabLst>
                <a:tab pos="514350" algn="l"/>
                <a:tab pos="813197" algn="l"/>
                <a:tab pos="1289447" algn="l"/>
                <a:tab pos="1758554" algn="l"/>
                <a:tab pos="2184797" algn="l"/>
                <a:tab pos="2699147" algn="l"/>
                <a:tab pos="3175397" algn="l"/>
                <a:tab pos="3771900" algn="l"/>
                <a:tab pos="4501754" algn="l"/>
                <a:tab pos="5143500" algn="l"/>
              </a:tabLst>
            </a:pPr>
            <a:endParaRPr lang="en-US">
              <a:solidFill>
                <a:srgbClr val="0070C0"/>
              </a:solidFill>
              <a:sym typeface="WP MathA" panose="05010101010101010101" pitchFamily="2" charset="2"/>
            </a:endParaRPr>
          </a:p>
        </p:txBody>
      </p:sp>
    </p:spTree>
    <p:extLst>
      <p:ext uri="{BB962C8B-B14F-4D97-AF65-F5344CB8AC3E}">
        <p14:creationId xmlns:p14="http://schemas.microsoft.com/office/powerpoint/2010/main" val="12844958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randombar(horizontal)">
                                      <p:cBhvr>
                                        <p:cTn id="35" dur="500"/>
                                        <p:tgtEl>
                                          <p:spTgt spid="9"/>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down)">
                                      <p:cBhvr>
                                        <p:cTn id="40" dur="500"/>
                                        <p:tgtEl>
                                          <p:spTgt spid="13"/>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down)">
                                      <p:cBhvr>
                                        <p:cTn id="45" dur="500"/>
                                        <p:tgtEl>
                                          <p:spTgt spid="10"/>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down)">
                                      <p:cBhvr>
                                        <p:cTn id="5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3"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lstStyle/>
          <a:p>
            <a:r>
              <a:rPr lang="de-DE"/>
              <a:t>[Quantoren: Intension und Extension]</a:t>
            </a:r>
            <a:endParaRPr lang="de-DE" noProof="0" dirty="0"/>
          </a:p>
        </p:txBody>
      </p:sp>
      <p:sp>
        <p:nvSpPr>
          <p:cNvPr id="3" name="Content Placeholder 2"/>
          <p:cNvSpPr>
            <a:spLocks noGrp="1"/>
          </p:cNvSpPr>
          <p:nvPr>
            <p:ph idx="1"/>
          </p:nvPr>
        </p:nvSpPr>
        <p:spPr>
          <a:xfrm>
            <a:off x="228600" y="990600"/>
            <a:ext cx="8763000" cy="5410200"/>
          </a:xfrm>
        </p:spPr>
        <p:txBody>
          <a:bodyPr/>
          <a:lstStyle/>
          <a:p>
            <a:pPr>
              <a:spcBef>
                <a:spcPts val="1200"/>
              </a:spcBef>
              <a:tabLst>
                <a:tab pos="744538" algn="l"/>
                <a:tab pos="1255713" algn="l"/>
                <a:tab pos="2170113" algn="l"/>
                <a:tab pos="2914650" algn="l"/>
                <a:tab pos="3371850" algn="l"/>
                <a:tab pos="4343400" algn="l"/>
                <a:tab pos="4800600" algn="l"/>
                <a:tab pos="5029200" algn="l"/>
                <a:tab pos="5772150" algn="l"/>
                <a:tab pos="6172200" algn="l"/>
              </a:tabLst>
            </a:pPr>
            <a:r>
              <a:rPr lang="de-DE" b="1" i="1" dirty="0"/>
              <a:t>Frage</a:t>
            </a:r>
            <a:r>
              <a:rPr lang="de-DE" dirty="0"/>
              <a:t>. Wie erhalten wir </a:t>
            </a:r>
            <a:r>
              <a:rPr lang="de-DE" dirty="0">
                <a:solidFill>
                  <a:srgbClr val="FF0000"/>
                </a:solidFill>
              </a:rPr>
              <a:t>Intension</a:t>
            </a:r>
            <a:r>
              <a:rPr lang="de-DE" dirty="0"/>
              <a:t>, </a:t>
            </a:r>
            <a:r>
              <a:rPr lang="de-DE" dirty="0">
                <a:solidFill>
                  <a:srgbClr val="0066FF"/>
                </a:solidFill>
              </a:rPr>
              <a:t>Extension</a:t>
            </a:r>
            <a:r>
              <a:rPr lang="de-DE" dirty="0"/>
              <a:t> und die </a:t>
            </a:r>
            <a:r>
              <a:rPr lang="de-DE" b="1" dirty="0"/>
              <a:t>Wahrheits-bedingungen</a:t>
            </a:r>
            <a:r>
              <a:rPr lang="de-DE" dirty="0"/>
              <a:t> für (1)?</a:t>
            </a:r>
          </a:p>
          <a:p>
            <a:pPr>
              <a:spcBef>
                <a:spcPts val="1200"/>
              </a:spcBef>
              <a:tabLst>
                <a:tab pos="744538" algn="l"/>
                <a:tab pos="1255713" algn="l"/>
                <a:tab pos="2170113" algn="l"/>
                <a:tab pos="2914650" algn="l"/>
                <a:tab pos="3371850" algn="l"/>
                <a:tab pos="4343400" algn="l"/>
                <a:tab pos="4800600" algn="l"/>
                <a:tab pos="5029200" algn="l"/>
                <a:tab pos="5772150" algn="l"/>
                <a:tab pos="6172200" algn="l"/>
              </a:tabLst>
            </a:pPr>
            <a:r>
              <a:rPr lang="de-DE" dirty="0"/>
              <a:t>(1)	Jedes Kind las.</a:t>
            </a:r>
          </a:p>
          <a:p>
            <a:pPr>
              <a:spcBef>
                <a:spcPts val="1200"/>
              </a:spcBef>
              <a:tabLst>
                <a:tab pos="744538" algn="l"/>
                <a:tab pos="1255713" algn="l"/>
                <a:tab pos="2170113" algn="l"/>
                <a:tab pos="2914650" algn="l"/>
                <a:tab pos="3371850" algn="l"/>
                <a:tab pos="4343400" algn="l"/>
                <a:tab pos="4800600" algn="l"/>
                <a:tab pos="5029200" algn="l"/>
                <a:tab pos="5772150" algn="l"/>
                <a:tab pos="6172200" algn="l"/>
              </a:tabLst>
            </a:pPr>
            <a:r>
              <a:rPr lang="de-DE" dirty="0"/>
              <a:t>(2)	Jedes </a:t>
            </a:r>
            <a:r>
              <a:rPr lang="de-DE" dirty="0">
                <a:solidFill>
                  <a:srgbClr val="00B050"/>
                </a:solidFill>
              </a:rPr>
              <a:t>Kind</a:t>
            </a:r>
            <a:r>
              <a:rPr lang="de-DE" dirty="0"/>
              <a:t> </a:t>
            </a:r>
            <a:r>
              <a:rPr lang="de-DE" dirty="0">
                <a:solidFill>
                  <a:schemeClr val="accent2">
                    <a:lumMod val="75000"/>
                  </a:schemeClr>
                </a:solidFill>
              </a:rPr>
              <a:t>las</a:t>
            </a:r>
            <a:r>
              <a:rPr lang="de-DE" dirty="0"/>
              <a:t>		= 			</a:t>
            </a:r>
            <a:r>
              <a:rPr lang="de-DE" dirty="0">
                <a:solidFill>
                  <a:srgbClr val="00B050"/>
                </a:solidFill>
              </a:rPr>
              <a:t>Kind</a:t>
            </a:r>
            <a:r>
              <a:rPr lang="de-DE" dirty="0"/>
              <a:t> </a:t>
            </a:r>
            <a:r>
              <a:rPr lang="de-DE" b="1" dirty="0"/>
              <a:t> </a:t>
            </a:r>
            <a:r>
              <a:rPr lang="de-DE" dirty="0"/>
              <a:t></a:t>
            </a:r>
            <a:r>
              <a:rPr lang="de-DE" dirty="0">
                <a:solidFill>
                  <a:schemeClr val="accent2">
                    <a:lumMod val="75000"/>
                  </a:schemeClr>
                </a:solidFill>
              </a:rPr>
              <a:t>lesen</a:t>
            </a:r>
            <a:r>
              <a:rPr lang="de-DE" dirty="0"/>
              <a:t></a:t>
            </a:r>
          </a:p>
          <a:p>
            <a:pPr marL="342900" indent="-342900">
              <a:spcBef>
                <a:spcPts val="0"/>
              </a:spcBef>
              <a:buFont typeface="Wingdings" panose="05000000000000000000" pitchFamily="2" charset="2"/>
              <a:buChar char="§"/>
              <a:tabLst>
                <a:tab pos="744538" algn="l"/>
                <a:tab pos="1255713" algn="l"/>
                <a:tab pos="2170113" algn="l"/>
                <a:tab pos="2914650" algn="l"/>
                <a:tab pos="3371850" algn="l"/>
                <a:tab pos="4343400" algn="l"/>
                <a:tab pos="4800600" algn="l"/>
                <a:tab pos="5029200" algn="l"/>
                <a:tab pos="5772150" algn="l"/>
                <a:tab pos="6172200" algn="l"/>
              </a:tabLst>
            </a:pPr>
            <a:endParaRPr lang="de-DE" dirty="0"/>
          </a:p>
          <a:p>
            <a:pPr marL="342900" indent="-342900">
              <a:spcBef>
                <a:spcPts val="0"/>
              </a:spcBef>
              <a:buFont typeface="Wingdings" panose="05000000000000000000" pitchFamily="2" charset="2"/>
              <a:buChar char="§"/>
              <a:tabLst>
                <a:tab pos="744538" algn="l"/>
                <a:tab pos="1255713" algn="l"/>
                <a:tab pos="2170113" algn="l"/>
                <a:tab pos="2914650" algn="l"/>
                <a:tab pos="3371850" algn="l"/>
                <a:tab pos="4343400" algn="l"/>
                <a:tab pos="4800600" algn="l"/>
                <a:tab pos="5029200" algn="l"/>
                <a:tab pos="5772150" algn="l"/>
                <a:tab pos="6172200" algn="l"/>
              </a:tabLst>
            </a:pPr>
            <a:r>
              <a:rPr lang="de-DE" dirty="0"/>
              <a:t>Die </a:t>
            </a:r>
            <a:r>
              <a:rPr lang="de-DE" dirty="0">
                <a:solidFill>
                  <a:srgbClr val="FF0000"/>
                </a:solidFill>
              </a:rPr>
              <a:t>Intension</a:t>
            </a:r>
            <a:r>
              <a:rPr lang="de-DE" dirty="0"/>
              <a:t> des Satzes ist </a:t>
            </a:r>
            <a:r>
              <a:rPr lang="de-DE" sz="2000" dirty="0"/>
              <a:t>(wie üblich) </a:t>
            </a:r>
            <a:r>
              <a:rPr lang="de-DE" dirty="0"/>
              <a:t>eine Menge von Situationen:</a:t>
            </a:r>
          </a:p>
          <a:p>
            <a:pPr>
              <a:spcBef>
                <a:spcPts val="1200"/>
              </a:spcBef>
              <a:tabLst>
                <a:tab pos="744538" algn="l"/>
                <a:tab pos="1255713" algn="l"/>
                <a:tab pos="2170113" algn="l"/>
                <a:tab pos="2914650" algn="l"/>
                <a:tab pos="3371850" algn="l"/>
                <a:tab pos="4343400" algn="l"/>
                <a:tab pos="4800600" algn="l"/>
                <a:tab pos="5029200" algn="l"/>
                <a:tab pos="5772150" algn="l"/>
                <a:tab pos="6172200" algn="l"/>
              </a:tabLst>
            </a:pPr>
            <a:r>
              <a:rPr lang="de-DE" dirty="0"/>
              <a:t>(3)	Jedes Kind las		=	{s|jedes Kind las in s}</a:t>
            </a:r>
            <a:endParaRPr lang="de-DE" i="1" dirty="0"/>
          </a:p>
          <a:p>
            <a:pPr marL="342900" indent="-342900">
              <a:spcBef>
                <a:spcPts val="0"/>
              </a:spcBef>
              <a:buFont typeface="Wingdings" panose="05000000000000000000" pitchFamily="2" charset="2"/>
              <a:buChar char="§"/>
              <a:tabLst>
                <a:tab pos="744538" algn="l"/>
                <a:tab pos="1255713" algn="l"/>
                <a:tab pos="2170113" algn="l"/>
                <a:tab pos="2914650" algn="l"/>
                <a:tab pos="3371850" algn="l"/>
                <a:tab pos="4343400" algn="l"/>
                <a:tab pos="4800600" algn="l"/>
                <a:tab pos="5029200" algn="l"/>
                <a:tab pos="5772150" algn="l"/>
                <a:tab pos="6172200" algn="l"/>
              </a:tabLst>
            </a:pPr>
            <a:endParaRPr lang="de-DE" dirty="0"/>
          </a:p>
          <a:p>
            <a:pPr marL="342900" indent="-342900">
              <a:spcBef>
                <a:spcPts val="0"/>
              </a:spcBef>
              <a:buFont typeface="Wingdings" panose="05000000000000000000" pitchFamily="2" charset="2"/>
              <a:buChar char="§"/>
              <a:tabLst>
                <a:tab pos="744538" algn="l"/>
                <a:tab pos="1255713" algn="l"/>
                <a:tab pos="2170113" algn="l"/>
                <a:tab pos="2914650" algn="l"/>
                <a:tab pos="3371850" algn="l"/>
                <a:tab pos="4343400" algn="l"/>
                <a:tab pos="4800600" algn="l"/>
                <a:tab pos="5029200" algn="l"/>
                <a:tab pos="5772150" algn="l"/>
                <a:tab pos="6172200" algn="l"/>
              </a:tabLst>
            </a:pPr>
            <a:r>
              <a:rPr lang="de-DE" dirty="0"/>
              <a:t>Die </a:t>
            </a:r>
            <a:r>
              <a:rPr lang="de-DE" b="1" dirty="0"/>
              <a:t>Wahrheitsbedingungen</a:t>
            </a:r>
            <a:r>
              <a:rPr lang="de-DE" dirty="0"/>
              <a:t> werden durch (2) gegeben. </a:t>
            </a:r>
            <a:r>
              <a:rPr lang="de-DE" sz="2200" dirty="0"/>
              <a:t>(Zur Erinnerung: „gdw.“ bedeutet „genau dann, wenn“.)</a:t>
            </a:r>
          </a:p>
          <a:p>
            <a:pPr>
              <a:spcBef>
                <a:spcPts val="1200"/>
              </a:spcBef>
              <a:tabLst>
                <a:tab pos="744538" algn="l"/>
                <a:tab pos="1255713" algn="l"/>
                <a:tab pos="2170113" algn="l"/>
                <a:tab pos="2914650" algn="l"/>
                <a:tab pos="3371850" algn="l"/>
                <a:tab pos="4343400" algn="l"/>
                <a:tab pos="4800600" algn="l"/>
                <a:tab pos="5029200" algn="l"/>
                <a:tab pos="5772150" algn="l"/>
                <a:tab pos="6172200" algn="l"/>
              </a:tabLst>
            </a:pPr>
            <a:r>
              <a:rPr lang="de-DE" dirty="0"/>
              <a:t>(4)	Jedes </a:t>
            </a:r>
            <a:r>
              <a:rPr lang="de-DE" dirty="0">
                <a:solidFill>
                  <a:srgbClr val="00B050"/>
                </a:solidFill>
              </a:rPr>
              <a:t>Kind</a:t>
            </a:r>
            <a:r>
              <a:rPr lang="de-DE" dirty="0"/>
              <a:t> </a:t>
            </a:r>
            <a:r>
              <a:rPr lang="de-DE" dirty="0">
                <a:solidFill>
                  <a:schemeClr val="accent2">
                    <a:lumMod val="75000"/>
                  </a:schemeClr>
                </a:solidFill>
              </a:rPr>
              <a:t>las</a:t>
            </a:r>
            <a:r>
              <a:rPr lang="de-DE" dirty="0"/>
              <a:t>	= 	1  	gdw.	</a:t>
            </a:r>
            <a:r>
              <a:rPr lang="de-DE" dirty="0">
                <a:solidFill>
                  <a:srgbClr val="00B050"/>
                </a:solidFill>
              </a:rPr>
              <a:t>Kind</a:t>
            </a:r>
            <a:r>
              <a:rPr lang="de-DE" dirty="0"/>
              <a:t> </a:t>
            </a:r>
            <a:r>
              <a:rPr lang="de-DE" b="1" dirty="0"/>
              <a:t> </a:t>
            </a:r>
            <a:r>
              <a:rPr lang="de-DE" dirty="0"/>
              <a:t></a:t>
            </a:r>
            <a:r>
              <a:rPr lang="de-DE" dirty="0">
                <a:solidFill>
                  <a:schemeClr val="accent2">
                    <a:lumMod val="75000"/>
                  </a:schemeClr>
                </a:solidFill>
              </a:rPr>
              <a:t>lesen</a:t>
            </a:r>
            <a:r>
              <a:rPr lang="de-DE" dirty="0"/>
              <a:t></a:t>
            </a:r>
            <a:endParaRPr lang="de-DE" i="1" dirty="0"/>
          </a:p>
        </p:txBody>
      </p:sp>
      <p:sp>
        <p:nvSpPr>
          <p:cNvPr id="7" name="Slide Number Placeholder 6"/>
          <p:cNvSpPr>
            <a:spLocks noGrp="1"/>
          </p:cNvSpPr>
          <p:nvPr>
            <p:ph type="sldNum" sz="quarter" idx="12"/>
          </p:nvPr>
        </p:nvSpPr>
        <p:spPr/>
        <p:txBody>
          <a:bodyPr/>
          <a:lstStyle/>
          <a:p>
            <a:fld id="{DAED5F90-EF1B-49B5-BE47-AEA5AB1301ED}" type="slidenum">
              <a:rPr lang="de-DE" smtClean="0"/>
              <a:pPr/>
              <a:t>46</a:t>
            </a:fld>
            <a:endParaRPr lang="de-DE"/>
          </a:p>
        </p:txBody>
      </p:sp>
      <p:sp>
        <p:nvSpPr>
          <p:cNvPr id="4" name="Footer Placeholder 3"/>
          <p:cNvSpPr>
            <a:spLocks noGrp="1"/>
          </p:cNvSpPr>
          <p:nvPr>
            <p:ph type="ftr" sz="quarter" idx="11"/>
          </p:nvPr>
        </p:nvSpPr>
        <p:spPr/>
        <p:txBody>
          <a:bodyPr/>
          <a:lstStyle/>
          <a:p>
            <a:r>
              <a:rPr lang="de-DE"/>
              <a:t>DGY 15 Semantik</a:t>
            </a:r>
          </a:p>
        </p:txBody>
      </p:sp>
      <p:sp>
        <p:nvSpPr>
          <p:cNvPr id="13" name="Rectangle 12"/>
          <p:cNvSpPr/>
          <p:nvPr/>
        </p:nvSpPr>
        <p:spPr>
          <a:xfrm>
            <a:off x="5257800" y="5232707"/>
            <a:ext cx="2135058" cy="463758"/>
          </a:xfrm>
          <a:prstGeom prst="rect">
            <a:avLst/>
          </a:prstGeom>
          <a:ln w="19050">
            <a:solidFill>
              <a:schemeClr val="tx1"/>
            </a:solidFill>
            <a:prstDash val="lgDash"/>
          </a:ln>
        </p:spPr>
        <p:txBody>
          <a:bodyPr wrap="square">
            <a:noAutofit/>
          </a:bodyPr>
          <a:lstStyle/>
          <a:p>
            <a:pPr>
              <a:lnSpc>
                <a:spcPts val="1650"/>
              </a:lnSpc>
              <a:spcBef>
                <a:spcPts val="1200"/>
              </a:spcBef>
              <a:tabLst>
                <a:tab pos="514350" algn="l"/>
                <a:tab pos="813197" algn="l"/>
                <a:tab pos="1289447" algn="l"/>
                <a:tab pos="1758554" algn="l"/>
                <a:tab pos="2184797" algn="l"/>
                <a:tab pos="2699147" algn="l"/>
                <a:tab pos="3175397" algn="l"/>
                <a:tab pos="3771900" algn="l"/>
                <a:tab pos="4501754" algn="l"/>
                <a:tab pos="5143500" algn="l"/>
              </a:tabLst>
            </a:pPr>
            <a:endParaRPr lang="en-US">
              <a:solidFill>
                <a:srgbClr val="0070C0"/>
              </a:solidFill>
              <a:sym typeface="WP MathA" panose="05010101010101010101" pitchFamily="2" charset="2"/>
            </a:endParaRPr>
          </a:p>
        </p:txBody>
      </p:sp>
      <p:sp>
        <p:nvSpPr>
          <p:cNvPr id="14" name="Rectangle 13"/>
          <p:cNvSpPr/>
          <p:nvPr/>
        </p:nvSpPr>
        <p:spPr>
          <a:xfrm>
            <a:off x="4572000" y="3581400"/>
            <a:ext cx="2841757" cy="561147"/>
          </a:xfrm>
          <a:prstGeom prst="rect">
            <a:avLst/>
          </a:prstGeom>
          <a:ln w="19050">
            <a:solidFill>
              <a:srgbClr val="FF0000"/>
            </a:solidFill>
            <a:prstDash val="lgDash"/>
          </a:ln>
        </p:spPr>
        <p:txBody>
          <a:bodyPr wrap="square">
            <a:noAutofit/>
          </a:bodyPr>
          <a:lstStyle/>
          <a:p>
            <a:pPr>
              <a:lnSpc>
                <a:spcPts val="1650"/>
              </a:lnSpc>
              <a:spcBef>
                <a:spcPts val="1200"/>
              </a:spcBef>
              <a:tabLst>
                <a:tab pos="514350" algn="l"/>
                <a:tab pos="813197" algn="l"/>
                <a:tab pos="1289447" algn="l"/>
                <a:tab pos="1758554" algn="l"/>
                <a:tab pos="2184797" algn="l"/>
                <a:tab pos="2699147" algn="l"/>
                <a:tab pos="3175397" algn="l"/>
                <a:tab pos="3771900" algn="l"/>
                <a:tab pos="4501754" algn="l"/>
                <a:tab pos="5143500" algn="l"/>
              </a:tabLst>
            </a:pPr>
            <a:endParaRPr lang="en-US">
              <a:solidFill>
                <a:srgbClr val="0070C0"/>
              </a:solidFill>
              <a:sym typeface="WP MathA" panose="05010101010101010101" pitchFamily="2" charset="2"/>
            </a:endParaRPr>
          </a:p>
        </p:txBody>
      </p:sp>
    </p:spTree>
    <p:extLst>
      <p:ext uri="{BB962C8B-B14F-4D97-AF65-F5344CB8AC3E}">
        <p14:creationId xmlns:p14="http://schemas.microsoft.com/office/powerpoint/2010/main" val="14299294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down)">
                                      <p:cBhvr>
                                        <p:cTn id="4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lstStyle/>
          <a:p>
            <a:r>
              <a:rPr lang="de-DE"/>
              <a:t>[Quantoren: Intension und Extension]</a:t>
            </a:r>
            <a:endParaRPr lang="de-DE" noProof="0" dirty="0"/>
          </a:p>
        </p:txBody>
      </p:sp>
      <p:sp>
        <p:nvSpPr>
          <p:cNvPr id="3" name="Content Placeholder 2"/>
          <p:cNvSpPr>
            <a:spLocks noGrp="1"/>
          </p:cNvSpPr>
          <p:nvPr>
            <p:ph idx="1"/>
          </p:nvPr>
        </p:nvSpPr>
        <p:spPr>
          <a:xfrm>
            <a:off x="228600" y="838200"/>
            <a:ext cx="8763000" cy="5410200"/>
          </a:xfrm>
        </p:spPr>
        <p:txBody>
          <a:bodyPr/>
          <a:lstStyle/>
          <a:p>
            <a:pPr>
              <a:spcBef>
                <a:spcPts val="1200"/>
              </a:spcBef>
              <a:tabLst>
                <a:tab pos="744538" algn="l"/>
                <a:tab pos="1255713" algn="l"/>
                <a:tab pos="2170113" algn="l"/>
                <a:tab pos="2914650" algn="l"/>
                <a:tab pos="3371850" algn="l"/>
                <a:tab pos="4343400" algn="l"/>
                <a:tab pos="4800600" algn="l"/>
                <a:tab pos="5029200" algn="l"/>
                <a:tab pos="5772150" algn="l"/>
                <a:tab pos="6172200" algn="l"/>
              </a:tabLst>
            </a:pPr>
            <a:r>
              <a:rPr lang="de-DE" b="1" i="1" dirty="0"/>
              <a:t>Frage</a:t>
            </a:r>
            <a:r>
              <a:rPr lang="de-DE" dirty="0"/>
              <a:t>. Wie erhalten wir </a:t>
            </a:r>
            <a:r>
              <a:rPr lang="de-DE" dirty="0">
                <a:solidFill>
                  <a:srgbClr val="FF0000"/>
                </a:solidFill>
              </a:rPr>
              <a:t>Intension</a:t>
            </a:r>
            <a:r>
              <a:rPr lang="de-DE" dirty="0"/>
              <a:t>, </a:t>
            </a:r>
            <a:r>
              <a:rPr lang="de-DE" dirty="0">
                <a:solidFill>
                  <a:srgbClr val="0066FF"/>
                </a:solidFill>
              </a:rPr>
              <a:t>Extension</a:t>
            </a:r>
            <a:r>
              <a:rPr lang="de-DE" dirty="0"/>
              <a:t> und die </a:t>
            </a:r>
            <a:r>
              <a:rPr lang="de-DE" b="1" dirty="0"/>
              <a:t>Wahrheits-bedingungen</a:t>
            </a:r>
            <a:r>
              <a:rPr lang="de-DE" dirty="0"/>
              <a:t> für einen quantifizierten Satz?</a:t>
            </a:r>
          </a:p>
          <a:p>
            <a:pPr marL="342900" indent="-342900">
              <a:spcBef>
                <a:spcPts val="1600"/>
              </a:spcBef>
              <a:buFont typeface="Wingdings" panose="05000000000000000000" pitchFamily="2" charset="2"/>
              <a:buChar char="§"/>
              <a:tabLst>
                <a:tab pos="744538" algn="l"/>
                <a:tab pos="1255713" algn="l"/>
                <a:tab pos="2170113" algn="l"/>
                <a:tab pos="2914650" algn="l"/>
                <a:tab pos="3371850" algn="l"/>
                <a:tab pos="4343400" algn="l"/>
                <a:tab pos="4800600" algn="l"/>
                <a:tab pos="5029200" algn="l"/>
                <a:tab pos="5772150" algn="l"/>
                <a:tab pos="6172200" algn="l"/>
              </a:tabLst>
            </a:pPr>
            <a:r>
              <a:rPr lang="de-DE" dirty="0"/>
              <a:t>Die </a:t>
            </a:r>
            <a:r>
              <a:rPr lang="de-DE" b="1" dirty="0">
                <a:solidFill>
                  <a:srgbClr val="FF0000"/>
                </a:solidFill>
              </a:rPr>
              <a:t>Intension</a:t>
            </a:r>
            <a:r>
              <a:rPr lang="de-DE" dirty="0"/>
              <a:t> des ist eine Menge von Situationen (Proposition):</a:t>
            </a:r>
          </a:p>
          <a:p>
            <a:pPr>
              <a:spcBef>
                <a:spcPts val="1200"/>
              </a:spcBef>
              <a:tabLst>
                <a:tab pos="744538" algn="l"/>
                <a:tab pos="1255713" algn="l"/>
                <a:tab pos="2170113" algn="l"/>
                <a:tab pos="2914650" algn="l"/>
                <a:tab pos="3371850" algn="l"/>
                <a:tab pos="4343400" algn="l"/>
                <a:tab pos="4800600" algn="l"/>
                <a:tab pos="5029200" algn="l"/>
                <a:tab pos="5772150" algn="l"/>
                <a:tab pos="6172200" algn="l"/>
              </a:tabLst>
            </a:pPr>
            <a:r>
              <a:rPr lang="de-DE" dirty="0"/>
              <a:t>(1)	Jedes Kind las		=	{s|jedes Kind las in s}</a:t>
            </a:r>
            <a:endParaRPr lang="de-DE" i="1" dirty="0"/>
          </a:p>
          <a:p>
            <a:pPr marL="342900" indent="-342900">
              <a:spcBef>
                <a:spcPts val="0"/>
              </a:spcBef>
              <a:buFont typeface="Wingdings" panose="05000000000000000000" pitchFamily="2" charset="2"/>
              <a:buChar char="§"/>
              <a:tabLst>
                <a:tab pos="744538" algn="l"/>
                <a:tab pos="1255713" algn="l"/>
                <a:tab pos="2170113" algn="l"/>
                <a:tab pos="2914650" algn="l"/>
                <a:tab pos="3371850" algn="l"/>
                <a:tab pos="4343400" algn="l"/>
                <a:tab pos="4800600" algn="l"/>
                <a:tab pos="5029200" algn="l"/>
                <a:tab pos="5772150" algn="l"/>
                <a:tab pos="6172200" algn="l"/>
              </a:tabLst>
            </a:pPr>
            <a:endParaRPr lang="de-DE" dirty="0"/>
          </a:p>
          <a:p>
            <a:pPr marL="342900" indent="-342900">
              <a:spcBef>
                <a:spcPts val="0"/>
              </a:spcBef>
              <a:buFont typeface="Wingdings" panose="05000000000000000000" pitchFamily="2" charset="2"/>
              <a:buChar char="§"/>
              <a:tabLst>
                <a:tab pos="744538" algn="l"/>
                <a:tab pos="1255713" algn="l"/>
                <a:tab pos="2170113" algn="l"/>
                <a:tab pos="2914650" algn="l"/>
                <a:tab pos="3371850" algn="l"/>
                <a:tab pos="4343400" algn="l"/>
                <a:tab pos="4800600" algn="l"/>
                <a:tab pos="5029200" algn="l"/>
                <a:tab pos="5772150" algn="l"/>
                <a:tab pos="6172200" algn="l"/>
              </a:tabLst>
            </a:pPr>
            <a:r>
              <a:rPr lang="de-DE" dirty="0"/>
              <a:t>Die </a:t>
            </a:r>
            <a:r>
              <a:rPr lang="de-DE" dirty="0">
                <a:solidFill>
                  <a:srgbClr val="0066FF"/>
                </a:solidFill>
              </a:rPr>
              <a:t>Extension</a:t>
            </a:r>
            <a:r>
              <a:rPr lang="de-DE" dirty="0"/>
              <a:t> eines Satzes bestimmt, ob der Satz in einer konkreten Situation wahr ist oder nicht. </a:t>
            </a:r>
          </a:p>
          <a:p>
            <a:pPr marL="342900" indent="-342900">
              <a:spcBef>
                <a:spcPts val="0"/>
              </a:spcBef>
              <a:buFont typeface="Wingdings" panose="05000000000000000000" pitchFamily="2" charset="2"/>
              <a:buChar char="§"/>
              <a:tabLst>
                <a:tab pos="744538" algn="l"/>
                <a:tab pos="1255713" algn="l"/>
                <a:tab pos="2170113" algn="l"/>
                <a:tab pos="2914650" algn="l"/>
                <a:tab pos="3371850" algn="l"/>
                <a:tab pos="4343400" algn="l"/>
                <a:tab pos="4800600" algn="l"/>
                <a:tab pos="5029200" algn="l"/>
                <a:tab pos="5772150" algn="l"/>
                <a:tab pos="6172200" algn="l"/>
              </a:tabLst>
            </a:pPr>
            <a:endParaRPr lang="de-DE" dirty="0"/>
          </a:p>
          <a:p>
            <a:pPr marL="342900" indent="-342900">
              <a:spcBef>
                <a:spcPts val="0"/>
              </a:spcBef>
              <a:buFont typeface="Wingdings" panose="05000000000000000000" pitchFamily="2" charset="2"/>
              <a:buChar char="§"/>
              <a:tabLst>
                <a:tab pos="744538" algn="l"/>
                <a:tab pos="1255713" algn="l"/>
                <a:tab pos="2170113" algn="l"/>
                <a:tab pos="2914650" algn="l"/>
                <a:tab pos="3371850" algn="l"/>
                <a:tab pos="4343400" algn="l"/>
                <a:tab pos="4800600" algn="l"/>
                <a:tab pos="5029200" algn="l"/>
                <a:tab pos="5772150" algn="l"/>
                <a:tab pos="6172200" algn="l"/>
              </a:tabLst>
            </a:pPr>
            <a:r>
              <a:rPr lang="de-DE" dirty="0"/>
              <a:t>Die </a:t>
            </a:r>
            <a:r>
              <a:rPr lang="de-DE" dirty="0">
                <a:solidFill>
                  <a:srgbClr val="0066FF"/>
                </a:solidFill>
              </a:rPr>
              <a:t>Extension</a:t>
            </a:r>
            <a:r>
              <a:rPr lang="de-DE" dirty="0"/>
              <a:t> kann mit dem üblichen Muster berechnet werden: man wendet die Intension auf eine konkrete Situation an:</a:t>
            </a:r>
          </a:p>
          <a:p>
            <a:pPr>
              <a:spcBef>
                <a:spcPts val="1200"/>
              </a:spcBef>
              <a:tabLst>
                <a:tab pos="744538" algn="l"/>
                <a:tab pos="1255713" algn="l"/>
                <a:tab pos="2170113" algn="l"/>
                <a:tab pos="2914650" algn="l"/>
                <a:tab pos="3371850" algn="l"/>
                <a:tab pos="4343400" algn="l"/>
                <a:tab pos="4800600" algn="l"/>
                <a:tab pos="5029200" algn="l"/>
                <a:tab pos="5772150" algn="l"/>
                <a:tab pos="6172200" algn="l"/>
              </a:tabLst>
            </a:pPr>
            <a:r>
              <a:rPr lang="de-DE" dirty="0"/>
              <a:t>(2)	Für jede </a:t>
            </a:r>
            <a:r>
              <a:rPr lang="de-DE" dirty="0">
                <a:solidFill>
                  <a:srgbClr val="0070C0"/>
                </a:solidFill>
              </a:rPr>
              <a:t>Situation s</a:t>
            </a:r>
            <a:r>
              <a:rPr lang="de-DE" dirty="0"/>
              <a:t>: </a:t>
            </a:r>
          </a:p>
          <a:p>
            <a:pPr>
              <a:spcBef>
                <a:spcPts val="600"/>
              </a:spcBef>
              <a:tabLst>
                <a:tab pos="744538" algn="l"/>
                <a:tab pos="1255713" algn="l"/>
                <a:tab pos="2170113" algn="l"/>
                <a:tab pos="2914650" algn="l"/>
                <a:tab pos="3371850" algn="l"/>
                <a:tab pos="4343400" algn="l"/>
                <a:tab pos="4800600" algn="l"/>
                <a:tab pos="5029200" algn="l"/>
                <a:tab pos="5772150" algn="l"/>
                <a:tab pos="6172200" algn="l"/>
              </a:tabLst>
            </a:pPr>
            <a:r>
              <a:rPr lang="de-DE" dirty="0"/>
              <a:t>	Jedes </a:t>
            </a:r>
            <a:r>
              <a:rPr lang="de-DE" dirty="0">
                <a:solidFill>
                  <a:srgbClr val="00B050"/>
                </a:solidFill>
              </a:rPr>
              <a:t>Kind</a:t>
            </a:r>
            <a:r>
              <a:rPr lang="de-DE" dirty="0"/>
              <a:t> </a:t>
            </a:r>
            <a:r>
              <a:rPr lang="de-DE" dirty="0">
                <a:solidFill>
                  <a:schemeClr val="accent2">
                    <a:lumMod val="75000"/>
                  </a:schemeClr>
                </a:solidFill>
              </a:rPr>
              <a:t>las</a:t>
            </a:r>
            <a:r>
              <a:rPr lang="de-DE" dirty="0"/>
              <a:t>	= 	1    </a:t>
            </a:r>
            <a:r>
              <a:rPr lang="de-DE" b="1" dirty="0">
                <a:solidFill>
                  <a:srgbClr val="0070C0"/>
                </a:solidFill>
              </a:rPr>
              <a:t>in s</a:t>
            </a:r>
            <a:r>
              <a:rPr lang="de-DE" dirty="0">
                <a:solidFill>
                  <a:srgbClr val="0070C0"/>
                </a:solidFill>
              </a:rPr>
              <a:t> 	</a:t>
            </a:r>
            <a:r>
              <a:rPr lang="de-DE" dirty="0"/>
              <a:t>gdw.	</a:t>
            </a:r>
            <a:r>
              <a:rPr lang="de-DE" dirty="0">
                <a:solidFill>
                  <a:srgbClr val="00B050"/>
                </a:solidFill>
              </a:rPr>
              <a:t>Kind</a:t>
            </a:r>
            <a:r>
              <a:rPr lang="de-DE" dirty="0"/>
              <a:t> </a:t>
            </a:r>
            <a:r>
              <a:rPr lang="de-DE" b="1" dirty="0"/>
              <a:t> 	</a:t>
            </a:r>
            <a:r>
              <a:rPr lang="de-DE" dirty="0"/>
              <a:t></a:t>
            </a:r>
            <a:r>
              <a:rPr lang="de-DE" dirty="0">
                <a:solidFill>
                  <a:schemeClr val="accent2">
                    <a:lumMod val="75000"/>
                  </a:schemeClr>
                </a:solidFill>
              </a:rPr>
              <a:t>lesen</a:t>
            </a:r>
            <a:r>
              <a:rPr lang="de-DE" dirty="0"/>
              <a:t> </a:t>
            </a:r>
            <a:r>
              <a:rPr lang="de-DE" b="1" dirty="0">
                <a:solidFill>
                  <a:srgbClr val="0070C0"/>
                </a:solidFill>
              </a:rPr>
              <a:t>in s</a:t>
            </a:r>
          </a:p>
          <a:p>
            <a:pPr>
              <a:spcBef>
                <a:spcPts val="600"/>
              </a:spcBef>
              <a:tabLst>
                <a:tab pos="744538" algn="l"/>
                <a:tab pos="1255713" algn="l"/>
                <a:tab pos="2170113" algn="l"/>
                <a:tab pos="2914650" algn="l"/>
                <a:tab pos="3371850" algn="l"/>
                <a:tab pos="4343400" algn="l"/>
                <a:tab pos="4800600" algn="l"/>
                <a:tab pos="5029200" algn="l"/>
                <a:tab pos="5772150" algn="l"/>
                <a:tab pos="6172200" algn="l"/>
              </a:tabLst>
            </a:pPr>
            <a:endParaRPr lang="de-DE" b="1" i="1" dirty="0">
              <a:solidFill>
                <a:srgbClr val="0070C0"/>
              </a:solidFill>
            </a:endParaRPr>
          </a:p>
        </p:txBody>
      </p:sp>
      <p:sp>
        <p:nvSpPr>
          <p:cNvPr id="7" name="Slide Number Placeholder 6"/>
          <p:cNvSpPr>
            <a:spLocks noGrp="1"/>
          </p:cNvSpPr>
          <p:nvPr>
            <p:ph type="sldNum" sz="quarter" idx="12"/>
          </p:nvPr>
        </p:nvSpPr>
        <p:spPr/>
        <p:txBody>
          <a:bodyPr/>
          <a:lstStyle/>
          <a:p>
            <a:fld id="{DAED5F90-EF1B-49B5-BE47-AEA5AB1301ED}" type="slidenum">
              <a:rPr lang="de-DE" smtClean="0"/>
              <a:pPr/>
              <a:t>47</a:t>
            </a:fld>
            <a:endParaRPr lang="de-DE"/>
          </a:p>
        </p:txBody>
      </p:sp>
      <p:sp>
        <p:nvSpPr>
          <p:cNvPr id="4" name="Footer Placeholder 3"/>
          <p:cNvSpPr>
            <a:spLocks noGrp="1"/>
          </p:cNvSpPr>
          <p:nvPr>
            <p:ph type="ftr" sz="quarter" idx="11"/>
          </p:nvPr>
        </p:nvSpPr>
        <p:spPr/>
        <p:txBody>
          <a:bodyPr/>
          <a:lstStyle/>
          <a:p>
            <a:r>
              <a:rPr lang="de-DE"/>
              <a:t>DGY 15 Semantik</a:t>
            </a:r>
          </a:p>
        </p:txBody>
      </p:sp>
      <p:sp>
        <p:nvSpPr>
          <p:cNvPr id="8" name="Rectangle 7"/>
          <p:cNvSpPr/>
          <p:nvPr/>
        </p:nvSpPr>
        <p:spPr>
          <a:xfrm>
            <a:off x="3539991" y="5486400"/>
            <a:ext cx="422409" cy="383271"/>
          </a:xfrm>
          <a:prstGeom prst="rect">
            <a:avLst/>
          </a:prstGeom>
          <a:ln w="19050">
            <a:solidFill>
              <a:srgbClr val="0070C0"/>
            </a:solidFill>
            <a:prstDash val="lgDash"/>
          </a:ln>
        </p:spPr>
        <p:txBody>
          <a:bodyPr wrap="square">
            <a:noAutofit/>
          </a:bodyPr>
          <a:lstStyle/>
          <a:p>
            <a:pPr>
              <a:lnSpc>
                <a:spcPts val="1650"/>
              </a:lnSpc>
              <a:spcBef>
                <a:spcPts val="1200"/>
              </a:spcBef>
              <a:tabLst>
                <a:tab pos="514350" algn="l"/>
                <a:tab pos="813197" algn="l"/>
                <a:tab pos="1289447" algn="l"/>
                <a:tab pos="1758554" algn="l"/>
                <a:tab pos="2184797" algn="l"/>
                <a:tab pos="2699147" algn="l"/>
                <a:tab pos="3175397" algn="l"/>
                <a:tab pos="3771900" algn="l"/>
                <a:tab pos="4501754" algn="l"/>
                <a:tab pos="5143500" algn="l"/>
              </a:tabLst>
            </a:pPr>
            <a:endParaRPr lang="en-US">
              <a:solidFill>
                <a:srgbClr val="0070C0"/>
              </a:solidFill>
              <a:sym typeface="WP MathA" panose="05010101010101010101" pitchFamily="2" charset="2"/>
            </a:endParaRPr>
          </a:p>
        </p:txBody>
      </p:sp>
    </p:spTree>
    <p:extLst>
      <p:ext uri="{BB962C8B-B14F-4D97-AF65-F5344CB8AC3E}">
        <p14:creationId xmlns:p14="http://schemas.microsoft.com/office/powerpoint/2010/main" val="25002665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down)">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2735"/>
            <a:ext cx="8229600" cy="609600"/>
          </a:xfrm>
        </p:spPr>
        <p:txBody>
          <a:bodyPr/>
          <a:lstStyle/>
          <a:p>
            <a:r>
              <a:rPr lang="de-DE"/>
              <a:t>[Quantoren: Extension]</a:t>
            </a:r>
            <a:endParaRPr lang="de-DE" noProof="0" dirty="0"/>
          </a:p>
        </p:txBody>
      </p:sp>
      <p:sp>
        <p:nvSpPr>
          <p:cNvPr id="3" name="Content Placeholder 2"/>
          <p:cNvSpPr>
            <a:spLocks noGrp="1"/>
          </p:cNvSpPr>
          <p:nvPr>
            <p:ph idx="1"/>
          </p:nvPr>
        </p:nvSpPr>
        <p:spPr>
          <a:xfrm>
            <a:off x="228600" y="838200"/>
            <a:ext cx="8763000" cy="5410200"/>
          </a:xfrm>
        </p:spPr>
        <p:txBody>
          <a:bodyPr/>
          <a:lstStyle/>
          <a:p>
            <a:pPr>
              <a:spcBef>
                <a:spcPts val="1600"/>
              </a:spcBef>
              <a:tabLst>
                <a:tab pos="744538" algn="l"/>
                <a:tab pos="1255713" algn="l"/>
                <a:tab pos="2170113" algn="l"/>
                <a:tab pos="2914650" algn="l"/>
                <a:tab pos="3371850" algn="l"/>
                <a:tab pos="4343400" algn="l"/>
                <a:tab pos="4800600" algn="l"/>
                <a:tab pos="5029200" algn="l"/>
                <a:tab pos="5772150" algn="l"/>
                <a:tab pos="6172200" algn="l"/>
              </a:tabLst>
            </a:pPr>
            <a:r>
              <a:rPr lang="de-DE" dirty="0"/>
              <a:t>(1)	Jedes Kind las.</a:t>
            </a:r>
            <a:endParaRPr lang="de-DE" baseline="-25000" dirty="0"/>
          </a:p>
          <a:p>
            <a:pPr marL="342900" indent="-342900">
              <a:spcBef>
                <a:spcPts val="1600"/>
              </a:spcBef>
              <a:buFont typeface="Wingdings" panose="05000000000000000000" pitchFamily="2" charset="2"/>
              <a:buChar char="§"/>
              <a:tabLst>
                <a:tab pos="744538" algn="l"/>
                <a:tab pos="1255713" algn="l"/>
                <a:tab pos="2170113" algn="l"/>
                <a:tab pos="2914650" algn="l"/>
                <a:tab pos="3371850" algn="l"/>
                <a:tab pos="4343400" algn="l"/>
                <a:tab pos="4800600" algn="l"/>
                <a:tab pos="5029200" algn="l"/>
                <a:tab pos="5772150" algn="l"/>
                <a:tab pos="6172200" algn="l"/>
              </a:tabLst>
            </a:pPr>
            <a:r>
              <a:rPr lang="de-DE" dirty="0"/>
              <a:t>Die </a:t>
            </a:r>
            <a:r>
              <a:rPr lang="de-DE" dirty="0">
                <a:solidFill>
                  <a:srgbClr val="0066FF"/>
                </a:solidFill>
              </a:rPr>
              <a:t>Extension</a:t>
            </a:r>
            <a:r>
              <a:rPr lang="de-DE" dirty="0"/>
              <a:t> eines Satzes bestimmt dessen </a:t>
            </a:r>
            <a:r>
              <a:rPr lang="de-DE" b="1" dirty="0"/>
              <a:t>Wahrheitswert</a:t>
            </a:r>
            <a:r>
              <a:rPr lang="de-DE" b="1" i="1" dirty="0"/>
              <a:t> </a:t>
            </a:r>
            <a:r>
              <a:rPr lang="de-DE" dirty="0"/>
              <a:t>(also ob der Satz </a:t>
            </a:r>
            <a:r>
              <a:rPr lang="de-DE" b="1" dirty="0"/>
              <a:t>wahr</a:t>
            </a:r>
            <a:r>
              <a:rPr lang="de-DE" b="1" i="1" dirty="0"/>
              <a:t> </a:t>
            </a:r>
            <a:r>
              <a:rPr lang="de-DE" dirty="0"/>
              <a:t>oder </a:t>
            </a:r>
            <a:r>
              <a:rPr lang="de-DE" b="1" dirty="0"/>
              <a:t>falsch</a:t>
            </a:r>
            <a:r>
              <a:rPr lang="de-DE" dirty="0"/>
              <a:t> ist).</a:t>
            </a:r>
          </a:p>
          <a:p>
            <a:pPr>
              <a:spcBef>
                <a:spcPts val="1200"/>
              </a:spcBef>
              <a:tabLst>
                <a:tab pos="744538" algn="l"/>
                <a:tab pos="1255713" algn="l"/>
                <a:tab pos="2170113" algn="l"/>
                <a:tab pos="2914650" algn="l"/>
                <a:tab pos="3371850" algn="l"/>
                <a:tab pos="4343400" algn="l"/>
                <a:tab pos="4800600" algn="l"/>
                <a:tab pos="5029200" algn="l"/>
                <a:tab pos="5772150" algn="l"/>
                <a:tab pos="6172200" algn="l"/>
              </a:tabLst>
            </a:pPr>
            <a:r>
              <a:rPr lang="de-DE" dirty="0"/>
              <a:t>(2)	Für jede </a:t>
            </a:r>
            <a:r>
              <a:rPr lang="de-DE" dirty="0">
                <a:solidFill>
                  <a:srgbClr val="0070C0"/>
                </a:solidFill>
              </a:rPr>
              <a:t>Situation s</a:t>
            </a:r>
            <a:r>
              <a:rPr lang="de-DE" dirty="0"/>
              <a:t> gilt: </a:t>
            </a:r>
          </a:p>
          <a:p>
            <a:pPr>
              <a:spcBef>
                <a:spcPts val="600"/>
              </a:spcBef>
              <a:tabLst>
                <a:tab pos="744538" algn="l"/>
                <a:tab pos="1255713" algn="l"/>
                <a:tab pos="2170113" algn="l"/>
                <a:tab pos="2914650" algn="l"/>
                <a:tab pos="3371850" algn="l"/>
                <a:tab pos="4343400" algn="l"/>
                <a:tab pos="4800600" algn="l"/>
                <a:tab pos="5029200" algn="l"/>
                <a:tab pos="5772150" algn="l"/>
                <a:tab pos="6172200" algn="l"/>
              </a:tabLst>
            </a:pPr>
            <a:r>
              <a:rPr lang="de-DE" dirty="0"/>
              <a:t>	Jedes </a:t>
            </a:r>
            <a:r>
              <a:rPr lang="de-DE" dirty="0">
                <a:solidFill>
                  <a:srgbClr val="00B050"/>
                </a:solidFill>
              </a:rPr>
              <a:t>Kind</a:t>
            </a:r>
            <a:r>
              <a:rPr lang="de-DE" dirty="0"/>
              <a:t> </a:t>
            </a:r>
            <a:r>
              <a:rPr lang="de-DE" dirty="0">
                <a:solidFill>
                  <a:schemeClr val="accent2">
                    <a:lumMod val="75000"/>
                  </a:schemeClr>
                </a:solidFill>
              </a:rPr>
              <a:t>las</a:t>
            </a:r>
            <a:r>
              <a:rPr lang="de-DE" dirty="0"/>
              <a:t>	= 	1   </a:t>
            </a:r>
            <a:r>
              <a:rPr lang="de-DE" b="1" dirty="0">
                <a:solidFill>
                  <a:srgbClr val="0070C0"/>
                </a:solidFill>
              </a:rPr>
              <a:t>in s</a:t>
            </a:r>
            <a:r>
              <a:rPr lang="de-DE" dirty="0">
                <a:solidFill>
                  <a:srgbClr val="0070C0"/>
                </a:solidFill>
              </a:rPr>
              <a:t> 	</a:t>
            </a:r>
            <a:r>
              <a:rPr lang="de-DE" dirty="0"/>
              <a:t>gdw.	</a:t>
            </a:r>
            <a:r>
              <a:rPr lang="de-DE" dirty="0">
                <a:solidFill>
                  <a:srgbClr val="00B050"/>
                </a:solidFill>
              </a:rPr>
              <a:t>Kind</a:t>
            </a:r>
            <a:r>
              <a:rPr lang="de-DE" dirty="0"/>
              <a:t> </a:t>
            </a:r>
            <a:r>
              <a:rPr lang="de-DE" b="1" dirty="0"/>
              <a:t> 	</a:t>
            </a:r>
            <a:r>
              <a:rPr lang="de-DE" dirty="0"/>
              <a:t></a:t>
            </a:r>
            <a:r>
              <a:rPr lang="de-DE" dirty="0">
                <a:solidFill>
                  <a:schemeClr val="accent2">
                    <a:lumMod val="75000"/>
                  </a:schemeClr>
                </a:solidFill>
              </a:rPr>
              <a:t>lesen</a:t>
            </a:r>
            <a:r>
              <a:rPr lang="de-DE" dirty="0"/>
              <a:t> </a:t>
            </a:r>
            <a:r>
              <a:rPr lang="de-DE" b="1" dirty="0">
                <a:solidFill>
                  <a:srgbClr val="0070C0"/>
                </a:solidFill>
              </a:rPr>
              <a:t>in s</a:t>
            </a:r>
          </a:p>
          <a:p>
            <a:pPr>
              <a:spcBef>
                <a:spcPts val="1800"/>
              </a:spcBef>
              <a:tabLst>
                <a:tab pos="744538" algn="l"/>
                <a:tab pos="1255713" algn="l"/>
                <a:tab pos="2170113" algn="l"/>
                <a:tab pos="2914650" algn="l"/>
                <a:tab pos="3371850" algn="l"/>
                <a:tab pos="4343400" algn="l"/>
                <a:tab pos="4800600" algn="l"/>
                <a:tab pos="5029200" algn="l"/>
                <a:tab pos="5772150" algn="l"/>
                <a:tab pos="6172200" algn="l"/>
              </a:tabLst>
            </a:pPr>
            <a:r>
              <a:rPr lang="de-DE" i="1" dirty="0"/>
              <a:t>Beispiel:</a:t>
            </a:r>
          </a:p>
          <a:p>
            <a:pPr>
              <a:spcBef>
                <a:spcPts val="400"/>
              </a:spcBef>
              <a:tabLst>
                <a:tab pos="744538" algn="l"/>
                <a:tab pos="1255713" algn="l"/>
                <a:tab pos="2170113" algn="l"/>
                <a:tab pos="2914650" algn="l"/>
                <a:tab pos="3371850" algn="l"/>
                <a:tab pos="4343400" algn="l"/>
                <a:tab pos="4800600" algn="l"/>
                <a:tab pos="5029200" algn="l"/>
                <a:tab pos="5772150" algn="l"/>
                <a:tab pos="6172200" algn="l"/>
              </a:tabLst>
            </a:pPr>
            <a:r>
              <a:rPr lang="de-DE" i="1" dirty="0"/>
              <a:t>				Situation s</a:t>
            </a:r>
            <a:r>
              <a:rPr lang="de-DE" i="1" baseline="-25000" dirty="0"/>
              <a:t>3</a:t>
            </a:r>
            <a:r>
              <a:rPr lang="de-DE" i="1" dirty="0"/>
              <a:t>:</a:t>
            </a:r>
            <a:r>
              <a:rPr lang="de-DE" i="1" baseline="-25000" dirty="0"/>
              <a:t>	</a:t>
            </a:r>
          </a:p>
          <a:p>
            <a:pPr>
              <a:spcBef>
                <a:spcPts val="1800"/>
              </a:spcBef>
              <a:tabLst>
                <a:tab pos="744538" algn="l"/>
                <a:tab pos="1255713" algn="l"/>
                <a:tab pos="2170113" algn="l"/>
                <a:tab pos="2914650" algn="l"/>
                <a:tab pos="3371850" algn="l"/>
                <a:tab pos="4343400" algn="l"/>
                <a:tab pos="4800600" algn="l"/>
                <a:tab pos="5029200" algn="l"/>
                <a:tab pos="5772150" algn="l"/>
                <a:tab pos="6172200" algn="l"/>
              </a:tabLst>
            </a:pPr>
            <a:r>
              <a:rPr lang="de-DE" dirty="0"/>
              <a:t>		(1) = 1 </a:t>
            </a:r>
            <a:r>
              <a:rPr lang="de-DE" dirty="0">
                <a:solidFill>
                  <a:srgbClr val="0070C0"/>
                </a:solidFill>
              </a:rPr>
              <a:t>in s</a:t>
            </a:r>
            <a:r>
              <a:rPr lang="de-DE" baseline="-25000" dirty="0">
                <a:solidFill>
                  <a:srgbClr val="0070C0"/>
                </a:solidFill>
              </a:rPr>
              <a:t>3</a:t>
            </a:r>
            <a:r>
              <a:rPr lang="de-DE" dirty="0"/>
              <a:t>, da </a:t>
            </a:r>
            <a:r>
              <a:rPr lang="de-DE" dirty="0">
                <a:solidFill>
                  <a:srgbClr val="00B050"/>
                </a:solidFill>
              </a:rPr>
              <a:t>Kind</a:t>
            </a:r>
            <a:r>
              <a:rPr lang="de-DE" dirty="0"/>
              <a:t>   </a:t>
            </a:r>
            <a:r>
              <a:rPr lang="de-DE" b="1" dirty="0"/>
              <a:t> 	</a:t>
            </a:r>
            <a:r>
              <a:rPr lang="de-DE" dirty="0"/>
              <a:t></a:t>
            </a:r>
            <a:r>
              <a:rPr lang="de-DE" dirty="0">
                <a:solidFill>
                  <a:schemeClr val="accent2">
                    <a:lumMod val="75000"/>
                  </a:schemeClr>
                </a:solidFill>
              </a:rPr>
              <a:t>lesen</a:t>
            </a:r>
            <a:r>
              <a:rPr lang="de-DE" dirty="0"/>
              <a:t> </a:t>
            </a:r>
            <a:r>
              <a:rPr lang="de-DE" dirty="0">
                <a:solidFill>
                  <a:srgbClr val="0070C0"/>
                </a:solidFill>
              </a:rPr>
              <a:t>in s</a:t>
            </a:r>
            <a:r>
              <a:rPr lang="de-DE" baseline="-25000" dirty="0">
                <a:solidFill>
                  <a:srgbClr val="0070C0"/>
                </a:solidFill>
              </a:rPr>
              <a:t>3</a:t>
            </a:r>
            <a:endParaRPr lang="de-DE" baseline="-25000" dirty="0"/>
          </a:p>
          <a:p>
            <a:pPr>
              <a:spcBef>
                <a:spcPts val="0"/>
              </a:spcBef>
              <a:tabLst>
                <a:tab pos="744538" algn="l"/>
                <a:tab pos="1255713" algn="l"/>
                <a:tab pos="2170113" algn="l"/>
                <a:tab pos="2914650" algn="l"/>
                <a:tab pos="3371850" algn="l"/>
                <a:tab pos="4343400" algn="l"/>
                <a:tab pos="4800600" algn="l"/>
                <a:tab pos="5029200" algn="l"/>
                <a:tab pos="5772150" algn="l"/>
                <a:tab pos="6172200" algn="l"/>
              </a:tabLst>
            </a:pPr>
            <a:endParaRPr lang="de-DE" i="1" dirty="0"/>
          </a:p>
          <a:p>
            <a:pPr>
              <a:spcBef>
                <a:spcPts val="2000"/>
              </a:spcBef>
              <a:tabLst>
                <a:tab pos="744538" algn="l"/>
                <a:tab pos="1255713" algn="l"/>
                <a:tab pos="2170113" algn="l"/>
                <a:tab pos="2914650" algn="l"/>
                <a:tab pos="3371850" algn="l"/>
                <a:tab pos="4343400" algn="l"/>
                <a:tab pos="4800600" algn="l"/>
                <a:tab pos="5029200" algn="l"/>
                <a:tab pos="5772150" algn="l"/>
                <a:tab pos="6172200" algn="l"/>
              </a:tabLst>
            </a:pPr>
            <a:r>
              <a:rPr lang="de-DE" i="1" dirty="0"/>
              <a:t>				Situation s</a:t>
            </a:r>
            <a:r>
              <a:rPr lang="de-DE" i="1" baseline="-25000" dirty="0"/>
              <a:t>5</a:t>
            </a:r>
            <a:r>
              <a:rPr lang="de-DE" i="1" dirty="0"/>
              <a:t>:</a:t>
            </a:r>
            <a:endParaRPr lang="de-DE" i="1" baseline="-25000" dirty="0"/>
          </a:p>
          <a:p>
            <a:pPr>
              <a:spcBef>
                <a:spcPts val="1800"/>
              </a:spcBef>
              <a:tabLst>
                <a:tab pos="744538" algn="l"/>
                <a:tab pos="1255713" algn="l"/>
                <a:tab pos="2170113" algn="l"/>
                <a:tab pos="2914650" algn="l"/>
                <a:tab pos="3371850" algn="l"/>
                <a:tab pos="4343400" algn="l"/>
                <a:tab pos="4800600" algn="l"/>
                <a:tab pos="5029200" algn="l"/>
                <a:tab pos="5772150" algn="l"/>
                <a:tab pos="6172200" algn="l"/>
              </a:tabLst>
            </a:pPr>
            <a:r>
              <a:rPr lang="de-DE" dirty="0"/>
              <a:t>		(1) = 0 </a:t>
            </a:r>
            <a:r>
              <a:rPr lang="de-DE" dirty="0">
                <a:solidFill>
                  <a:srgbClr val="0070C0"/>
                </a:solidFill>
              </a:rPr>
              <a:t>in s</a:t>
            </a:r>
            <a:r>
              <a:rPr lang="de-DE" baseline="-25000" dirty="0">
                <a:solidFill>
                  <a:srgbClr val="0070C0"/>
                </a:solidFill>
              </a:rPr>
              <a:t>5</a:t>
            </a:r>
            <a:r>
              <a:rPr lang="de-DE" dirty="0"/>
              <a:t>, da </a:t>
            </a:r>
            <a:r>
              <a:rPr lang="de-DE" dirty="0">
                <a:solidFill>
                  <a:srgbClr val="00B050"/>
                </a:solidFill>
              </a:rPr>
              <a:t>Kind</a:t>
            </a:r>
            <a:r>
              <a:rPr lang="de-DE" dirty="0"/>
              <a:t>   </a:t>
            </a:r>
            <a:r>
              <a:rPr lang="de-DE" b="1" dirty="0"/>
              <a:t> 	</a:t>
            </a:r>
            <a:r>
              <a:rPr lang="de-DE" dirty="0"/>
              <a:t></a:t>
            </a:r>
            <a:r>
              <a:rPr lang="de-DE" dirty="0">
                <a:solidFill>
                  <a:schemeClr val="accent2">
                    <a:lumMod val="75000"/>
                  </a:schemeClr>
                </a:solidFill>
              </a:rPr>
              <a:t>lesen</a:t>
            </a:r>
            <a:r>
              <a:rPr lang="de-DE" dirty="0"/>
              <a:t> </a:t>
            </a:r>
            <a:r>
              <a:rPr lang="de-DE" dirty="0">
                <a:solidFill>
                  <a:srgbClr val="0070C0"/>
                </a:solidFill>
              </a:rPr>
              <a:t>in s</a:t>
            </a:r>
            <a:r>
              <a:rPr lang="de-DE" baseline="-25000" dirty="0">
                <a:solidFill>
                  <a:srgbClr val="0070C0"/>
                </a:solidFill>
              </a:rPr>
              <a:t>5</a:t>
            </a:r>
            <a:endParaRPr lang="de-DE" baseline="-25000" dirty="0"/>
          </a:p>
          <a:p>
            <a:pPr>
              <a:spcBef>
                <a:spcPts val="1800"/>
              </a:spcBef>
              <a:tabLst>
                <a:tab pos="744538" algn="l"/>
                <a:tab pos="1255713" algn="l"/>
                <a:tab pos="2170113" algn="l"/>
                <a:tab pos="2914650" algn="l"/>
                <a:tab pos="3371850" algn="l"/>
                <a:tab pos="4343400" algn="l"/>
                <a:tab pos="4800600" algn="l"/>
                <a:tab pos="5029200" algn="l"/>
                <a:tab pos="5772150" algn="l"/>
                <a:tab pos="6172200" algn="l"/>
              </a:tabLst>
            </a:pPr>
            <a:endParaRPr lang="de-DE" b="1" i="1" dirty="0">
              <a:solidFill>
                <a:srgbClr val="0070C0"/>
              </a:solidFill>
            </a:endParaRPr>
          </a:p>
        </p:txBody>
      </p:sp>
      <p:sp>
        <p:nvSpPr>
          <p:cNvPr id="7" name="Slide Number Placeholder 6"/>
          <p:cNvSpPr>
            <a:spLocks noGrp="1"/>
          </p:cNvSpPr>
          <p:nvPr>
            <p:ph type="sldNum" sz="quarter" idx="12"/>
          </p:nvPr>
        </p:nvSpPr>
        <p:spPr/>
        <p:txBody>
          <a:bodyPr/>
          <a:lstStyle/>
          <a:p>
            <a:fld id="{DAED5F90-EF1B-49B5-BE47-AEA5AB1301ED}" type="slidenum">
              <a:rPr lang="de-DE" smtClean="0"/>
              <a:pPr/>
              <a:t>48</a:t>
            </a:fld>
            <a:endParaRPr lang="de-DE"/>
          </a:p>
        </p:txBody>
      </p:sp>
      <p:sp>
        <p:nvSpPr>
          <p:cNvPr id="4" name="Footer Placeholder 3"/>
          <p:cNvSpPr>
            <a:spLocks noGrp="1"/>
          </p:cNvSpPr>
          <p:nvPr>
            <p:ph type="ftr" sz="quarter" idx="11"/>
          </p:nvPr>
        </p:nvSpPr>
        <p:spPr/>
        <p:txBody>
          <a:bodyPr/>
          <a:lstStyle/>
          <a:p>
            <a:r>
              <a:rPr lang="de-DE"/>
              <a:t>DGY 15 Semantik</a:t>
            </a:r>
          </a:p>
        </p:txBody>
      </p:sp>
      <p:grpSp>
        <p:nvGrpSpPr>
          <p:cNvPr id="9" name="Group 8"/>
          <p:cNvGrpSpPr/>
          <p:nvPr/>
        </p:nvGrpSpPr>
        <p:grpSpPr>
          <a:xfrm>
            <a:off x="4724400" y="3352800"/>
            <a:ext cx="2402583" cy="914400"/>
            <a:chOff x="3999738" y="4614568"/>
            <a:chExt cx="2895600" cy="1405232"/>
          </a:xfrm>
        </p:grpSpPr>
        <p:graphicFrame>
          <p:nvGraphicFramePr>
            <p:cNvPr id="10" name="Diagram 9"/>
            <p:cNvGraphicFramePr/>
            <p:nvPr/>
          </p:nvGraphicFramePr>
          <p:xfrm>
            <a:off x="3999738" y="4614568"/>
            <a:ext cx="2895600" cy="14052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TextBox 11"/>
            <p:cNvSpPr txBox="1"/>
            <p:nvPr/>
          </p:nvSpPr>
          <p:spPr>
            <a:xfrm>
              <a:off x="5106162" y="4760256"/>
              <a:ext cx="614008" cy="1036415"/>
            </a:xfrm>
            <a:prstGeom prst="rect">
              <a:avLst/>
            </a:prstGeom>
            <a:noFill/>
          </p:spPr>
          <p:txBody>
            <a:bodyPr wrap="square" rtlCol="0">
              <a:spAutoFit/>
            </a:bodyPr>
            <a:lstStyle/>
            <a:p>
              <a:pPr lvl="0"/>
              <a:r>
                <a:rPr lang="en-US" sz="2000">
                  <a:latin typeface="Calibri" panose="020F0502020204030204" pitchFamily="34" charset="0"/>
                  <a:cs typeface="Calibri" panose="020F0502020204030204" pitchFamily="34" charset="0"/>
                  <a:sym typeface="WP IconicSymbolsA" panose="05010101010101010101" pitchFamily="2" charset="2"/>
                </a:rPr>
                <a:t> ●    </a:t>
              </a:r>
            </a:p>
            <a:p>
              <a:pPr lvl="0"/>
              <a:r>
                <a:rPr lang="en-US" sz="2000">
                  <a:latin typeface="Calibri" panose="020F0502020204030204" pitchFamily="34" charset="0"/>
                  <a:cs typeface="Calibri" panose="020F0502020204030204" pitchFamily="34" charset="0"/>
                  <a:sym typeface="WP IconicSymbolsA" panose="05010101010101010101" pitchFamily="2" charset="2"/>
                </a:rPr>
                <a:t>●● </a:t>
              </a:r>
              <a:r>
                <a:rPr lang="en-US" sz="2000">
                  <a:sym typeface="WP IconicSymbolsA" panose="05010101010101010101" pitchFamily="2" charset="2"/>
                </a:rPr>
                <a:t>	</a:t>
              </a:r>
              <a:endParaRPr lang="en-US" sz="2000"/>
            </a:p>
          </p:txBody>
        </p:sp>
      </p:grpSp>
      <p:grpSp>
        <p:nvGrpSpPr>
          <p:cNvPr id="13" name="Group 12"/>
          <p:cNvGrpSpPr/>
          <p:nvPr/>
        </p:nvGrpSpPr>
        <p:grpSpPr>
          <a:xfrm>
            <a:off x="4724400" y="5017145"/>
            <a:ext cx="2276475" cy="1103918"/>
            <a:chOff x="7163846" y="4614568"/>
            <a:chExt cx="2895596" cy="1844558"/>
          </a:xfrm>
        </p:grpSpPr>
        <p:graphicFrame>
          <p:nvGraphicFramePr>
            <p:cNvPr id="14" name="Diagram 13"/>
            <p:cNvGraphicFramePr/>
            <p:nvPr/>
          </p:nvGraphicFramePr>
          <p:xfrm>
            <a:off x="7163846" y="4614568"/>
            <a:ext cx="2895596" cy="140523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5" name="TextBox 14"/>
            <p:cNvSpPr txBox="1"/>
            <p:nvPr/>
          </p:nvSpPr>
          <p:spPr>
            <a:xfrm>
              <a:off x="7889774" y="4762035"/>
              <a:ext cx="885149" cy="1697091"/>
            </a:xfrm>
            <a:prstGeom prst="rect">
              <a:avLst/>
            </a:prstGeom>
            <a:noFill/>
          </p:spPr>
          <p:txBody>
            <a:bodyPr wrap="square" rtlCol="0">
              <a:spAutoFit/>
            </a:bodyPr>
            <a:lstStyle/>
            <a:p>
              <a:pPr lvl="0"/>
              <a:r>
                <a:rPr lang="en-US" sz="2000">
                  <a:latin typeface="Calibri" panose="020F0502020204030204" pitchFamily="34" charset="0"/>
                  <a:cs typeface="Calibri" panose="020F0502020204030204" pitchFamily="34" charset="0"/>
                  <a:sym typeface="WP IconicSymbolsA" panose="05010101010101010101" pitchFamily="2" charset="2"/>
                </a:rPr>
                <a:t>     ●    </a:t>
              </a:r>
            </a:p>
            <a:p>
              <a:pPr lvl="0"/>
              <a:r>
                <a:rPr lang="en-US" sz="2000">
                  <a:latin typeface="Calibri" panose="020F0502020204030204" pitchFamily="34" charset="0"/>
                  <a:cs typeface="Calibri" panose="020F0502020204030204" pitchFamily="34" charset="0"/>
                  <a:sym typeface="WP IconicSymbolsA" panose="05010101010101010101" pitchFamily="2" charset="2"/>
                </a:rPr>
                <a:t>●   ● </a:t>
              </a:r>
              <a:r>
                <a:rPr lang="en-US" sz="2000">
                  <a:sym typeface="WP IconicSymbolsA" panose="05010101010101010101" pitchFamily="2" charset="2"/>
                </a:rPr>
                <a:t>	</a:t>
              </a:r>
              <a:endParaRPr lang="en-US" sz="2000"/>
            </a:p>
          </p:txBody>
        </p:sp>
      </p:grpSp>
    </p:spTree>
    <p:extLst>
      <p:ext uri="{BB962C8B-B14F-4D97-AF65-F5344CB8AC3E}">
        <p14:creationId xmlns:p14="http://schemas.microsoft.com/office/powerpoint/2010/main" val="422813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par>
                          <p:cTn id="27" fill="hold">
                            <p:stCondLst>
                              <p:cond delay="0"/>
                            </p:stCondLst>
                            <p:childTnLst>
                              <p:par>
                                <p:cTn id="28" presetID="14" presetClass="entr" presetSubtype="10" fill="hold"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randombar(horizontal)">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par>
                          <p:cTn id="39" fill="hold">
                            <p:stCondLst>
                              <p:cond delay="0"/>
                            </p:stCondLst>
                            <p:childTnLst>
                              <p:par>
                                <p:cTn id="40" presetID="14" presetClass="entr" presetSubtype="10" fill="hold"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randombar(horizontal)">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Quantoren und Kontext</a:t>
            </a:r>
            <a:endParaRPr lang="de-AT"/>
          </a:p>
        </p:txBody>
      </p:sp>
      <p:sp>
        <p:nvSpPr>
          <p:cNvPr id="3" name="Content Placeholder 2"/>
          <p:cNvSpPr>
            <a:spLocks noGrp="1"/>
          </p:cNvSpPr>
          <p:nvPr>
            <p:ph idx="1"/>
          </p:nvPr>
        </p:nvSpPr>
        <p:spPr>
          <a:xfrm>
            <a:off x="304800" y="990600"/>
            <a:ext cx="8686800" cy="5276850"/>
          </a:xfrm>
        </p:spPr>
        <p:txBody>
          <a:bodyPr/>
          <a:lstStyle/>
          <a:p>
            <a:r>
              <a:rPr lang="de-DE" b="1" dirty="0"/>
              <a:t>Beobachtung. </a:t>
            </a:r>
            <a:r>
              <a:rPr lang="de-DE" dirty="0"/>
              <a:t>Die Bedeutung von Quantoren ist </a:t>
            </a:r>
            <a:r>
              <a:rPr lang="de-DE" dirty="0">
                <a:solidFill>
                  <a:srgbClr val="0070C0"/>
                </a:solidFill>
              </a:rPr>
              <a:t>kontextabhängig</a:t>
            </a:r>
            <a:r>
              <a:rPr lang="de-DE" dirty="0"/>
              <a:t>. </a:t>
            </a:r>
          </a:p>
          <a:p>
            <a:endParaRPr lang="de-DE" dirty="0"/>
          </a:p>
          <a:p>
            <a:endParaRPr lang="de-DE" dirty="0"/>
          </a:p>
          <a:p>
            <a:pPr>
              <a:spcBef>
                <a:spcPts val="1800"/>
              </a:spcBef>
            </a:pPr>
            <a:endParaRPr lang="en-US" dirty="0"/>
          </a:p>
          <a:p>
            <a:pPr>
              <a:spcBef>
                <a:spcPts val="1800"/>
              </a:spcBef>
            </a:pPr>
            <a:r>
              <a:rPr lang="en-US" dirty="0"/>
              <a:t>(1)		</a:t>
            </a:r>
            <a:r>
              <a:rPr lang="en-US" b="1" dirty="0"/>
              <a:t>Alle </a:t>
            </a:r>
            <a:r>
              <a:rPr lang="en-US" b="1" dirty="0" err="1"/>
              <a:t>Tische</a:t>
            </a:r>
            <a:r>
              <a:rPr lang="en-US" b="1" dirty="0"/>
              <a:t> </a:t>
            </a:r>
            <a:r>
              <a:rPr lang="en-US" dirty="0" err="1"/>
              <a:t>sind</a:t>
            </a:r>
            <a:r>
              <a:rPr lang="en-US" dirty="0"/>
              <a:t> </a:t>
            </a:r>
            <a:r>
              <a:rPr lang="en-US" dirty="0" err="1"/>
              <a:t>aus</a:t>
            </a:r>
            <a:r>
              <a:rPr lang="en-US" dirty="0"/>
              <a:t> Holz.</a:t>
            </a:r>
          </a:p>
          <a:p>
            <a:pPr marL="342900" indent="-342900">
              <a:spcBef>
                <a:spcPts val="1200"/>
              </a:spcBef>
              <a:buFont typeface="Wingdings" panose="05000000000000000000" pitchFamily="2" charset="2"/>
              <a:buChar char="§"/>
            </a:pPr>
            <a:r>
              <a:rPr lang="de-AT" dirty="0"/>
              <a:t> </a:t>
            </a:r>
            <a:r>
              <a:rPr lang="de-AT" dirty="0">
                <a:solidFill>
                  <a:srgbClr val="0070C0"/>
                </a:solidFill>
              </a:rPr>
              <a:t>Kontext A:</a:t>
            </a:r>
            <a:r>
              <a:rPr lang="de-AT" dirty="0"/>
              <a:t> Raum 430, EKPA </a:t>
            </a:r>
          </a:p>
          <a:p>
            <a:pPr>
              <a:spcBef>
                <a:spcPts val="800"/>
              </a:spcBef>
            </a:pPr>
            <a:r>
              <a:rPr lang="de-AT" dirty="0"/>
              <a:t>			Satz (1) wird in Kontext A als </a:t>
            </a:r>
            <a:r>
              <a:rPr lang="de-AT" dirty="0">
                <a:solidFill>
                  <a:srgbClr val="00B050"/>
                </a:solidFill>
              </a:rPr>
              <a:t>wahr</a:t>
            </a:r>
            <a:r>
              <a:rPr lang="de-AT" dirty="0"/>
              <a:t> interpretiert.</a:t>
            </a:r>
          </a:p>
          <a:p>
            <a:pPr marL="342900" indent="-342900">
              <a:spcBef>
                <a:spcPts val="1200"/>
              </a:spcBef>
              <a:buFont typeface="Wingdings" panose="05000000000000000000" pitchFamily="2" charset="2"/>
              <a:buChar char="§"/>
            </a:pPr>
            <a:r>
              <a:rPr lang="de-AT" dirty="0"/>
              <a:t>	</a:t>
            </a:r>
            <a:r>
              <a:rPr lang="de-AT" dirty="0">
                <a:solidFill>
                  <a:srgbClr val="0070C0"/>
                </a:solidFill>
              </a:rPr>
              <a:t>Kontext B:</a:t>
            </a:r>
            <a:r>
              <a:rPr lang="de-AT" dirty="0"/>
              <a:t> ein modernes Büro mit Glastischen</a:t>
            </a:r>
          </a:p>
          <a:p>
            <a:pPr>
              <a:spcBef>
                <a:spcPts val="800"/>
              </a:spcBef>
            </a:pPr>
            <a:r>
              <a:rPr lang="de-AT" dirty="0"/>
              <a:t>			Satz (1) ist in Kontext B </a:t>
            </a:r>
            <a:r>
              <a:rPr lang="de-AT" dirty="0">
                <a:solidFill>
                  <a:srgbClr val="FF0000"/>
                </a:solidFill>
              </a:rPr>
              <a:t>falsch</a:t>
            </a:r>
            <a:r>
              <a:rPr lang="de-AT" b="1" dirty="0"/>
              <a:t>.</a:t>
            </a:r>
          </a:p>
          <a:p>
            <a:pPr>
              <a:spcBef>
                <a:spcPts val="1200"/>
              </a:spcBef>
            </a:pPr>
            <a:r>
              <a:rPr lang="de-AT" dirty="0">
                <a:sym typeface="WP IconicSymbolsA" panose="05010101010101010101" pitchFamily="2" charset="2"/>
              </a:rPr>
              <a:t>			Ein und der selbe Satz ist einmal </a:t>
            </a:r>
            <a:r>
              <a:rPr lang="de-AT" dirty="0">
                <a:solidFill>
                  <a:srgbClr val="00B050"/>
                </a:solidFill>
              </a:rPr>
              <a:t>wahr</a:t>
            </a:r>
            <a:r>
              <a:rPr lang="de-AT" dirty="0"/>
              <a:t> </a:t>
            </a:r>
            <a:r>
              <a:rPr lang="de-AT" dirty="0">
                <a:sym typeface="WP IconicSymbolsA" panose="05010101010101010101" pitchFamily="2" charset="2"/>
              </a:rPr>
              <a:t>und einmal </a:t>
            </a:r>
            <a:r>
              <a:rPr lang="de-AT" dirty="0">
                <a:solidFill>
                  <a:srgbClr val="FF0000"/>
                </a:solidFill>
              </a:rPr>
              <a:t>falsch</a:t>
            </a:r>
            <a:r>
              <a:rPr lang="de-AT" dirty="0">
                <a:sym typeface="WP IconicSymbolsA" panose="05010101010101010101" pitchFamily="2" charset="2"/>
              </a:rPr>
              <a:t>.</a:t>
            </a:r>
            <a:endParaRPr lang="de-AT" dirty="0">
              <a:solidFill>
                <a:srgbClr val="0070C0"/>
              </a:solidFill>
            </a:endParaRPr>
          </a:p>
          <a:p>
            <a:pPr>
              <a:spcBef>
                <a:spcPts val="800"/>
              </a:spcBef>
            </a:pPr>
            <a:r>
              <a:rPr lang="de-AT" dirty="0">
                <a:sym typeface="WP IconicSymbolsA" panose="05010101010101010101" pitchFamily="2" charset="2"/>
              </a:rPr>
              <a:t>			Die Interpretation variiert je nach </a:t>
            </a:r>
            <a:r>
              <a:rPr lang="de-AT" dirty="0">
                <a:solidFill>
                  <a:srgbClr val="0070C0"/>
                </a:solidFill>
                <a:sym typeface="WP IconicSymbolsA" panose="05010101010101010101" pitchFamily="2" charset="2"/>
              </a:rPr>
              <a:t>Kontext.</a:t>
            </a:r>
            <a:endParaRPr lang="de-AT" dirty="0">
              <a:solidFill>
                <a:srgbClr val="0070C0"/>
              </a:solidFill>
            </a:endParaRPr>
          </a:p>
        </p:txBody>
      </p:sp>
      <p:sp>
        <p:nvSpPr>
          <p:cNvPr id="4" name="Footer Placeholder 3"/>
          <p:cNvSpPr>
            <a:spLocks noGrp="1"/>
          </p:cNvSpPr>
          <p:nvPr>
            <p:ph type="ftr" sz="quarter" idx="11"/>
          </p:nvPr>
        </p:nvSpPr>
        <p:spPr/>
        <p:txBody>
          <a:bodyPr/>
          <a:lstStyle/>
          <a:p>
            <a:r>
              <a:rPr lang="de-DE"/>
              <a:t>DGY 15 Semantik</a:t>
            </a:r>
          </a:p>
        </p:txBody>
      </p:sp>
      <p:sp>
        <p:nvSpPr>
          <p:cNvPr id="5" name="Slide Number Placeholder 4"/>
          <p:cNvSpPr>
            <a:spLocks noGrp="1"/>
          </p:cNvSpPr>
          <p:nvPr>
            <p:ph type="sldNum" sz="quarter" idx="12"/>
          </p:nvPr>
        </p:nvSpPr>
        <p:spPr/>
        <p:txBody>
          <a:bodyPr/>
          <a:lstStyle/>
          <a:p>
            <a:fld id="{DAED5F90-EF1B-49B5-BE47-AEA5AB1301ED}" type="slidenum">
              <a:rPr lang="de-DE" smtClean="0"/>
              <a:pPr/>
              <a:t>49</a:t>
            </a:fld>
            <a:endParaRPr lang="de-DE"/>
          </a:p>
        </p:txBody>
      </p:sp>
      <p:sp>
        <p:nvSpPr>
          <p:cNvPr id="6" name="Abgerundetes Rechteck 7">
            <a:extLst>
              <a:ext uri="{FF2B5EF4-FFF2-40B4-BE49-F238E27FC236}">
                <a16:creationId xmlns:a16="http://schemas.microsoft.com/office/drawing/2014/main" id="{BAD69E0E-1463-ECC3-9572-667D6E094EC1}"/>
              </a:ext>
            </a:extLst>
          </p:cNvPr>
          <p:cNvSpPr txBox="1">
            <a:spLocks/>
          </p:cNvSpPr>
          <p:nvPr/>
        </p:nvSpPr>
        <p:spPr>
          <a:xfrm>
            <a:off x="441960" y="1600200"/>
            <a:ext cx="8549640" cy="919401"/>
          </a:xfrm>
          <a:prstGeom prst="roundRect">
            <a:avLst/>
          </a:prstGeom>
          <a:solidFill>
            <a:srgbClr val="DAA600">
              <a:alpha val="89804"/>
            </a:srgbClr>
          </a:solidFill>
          <a:ln w="25400" cap="flat" cmpd="sng" algn="ctr">
            <a:solidFill>
              <a:schemeClr val="tx1"/>
            </a:solidFill>
            <a:prstDash val="solid"/>
          </a:ln>
          <a:effectLst>
            <a:outerShdw blurRad="127000" dist="63500" dir="27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rtlCol="0" anchor="ctr">
            <a:spAutoFit/>
          </a:bodyPr>
          <a:lstStyle>
            <a:lvl1pPr marL="519113" indent="-519113" algn="l" defTabSz="914400" rtl="0" eaLnBrk="1" latinLnBrk="0" hangingPunct="1">
              <a:spcBef>
                <a:spcPts val="200"/>
              </a:spcBef>
              <a:buFontTx/>
              <a:buNone/>
              <a:tabLst>
                <a:tab pos="342900" algn="l"/>
                <a:tab pos="747713" algn="l"/>
                <a:tab pos="1090613" algn="l"/>
              </a:tabLst>
              <a:defRPr sz="2400" kern="1200">
                <a:solidFill>
                  <a:schemeClr val="lt1"/>
                </a:solidFill>
                <a:latin typeface="+mn-lt"/>
                <a:ea typeface="+mn-ea"/>
                <a:cs typeface="+mn-cs"/>
              </a:defRPr>
            </a:lvl1pPr>
            <a:lvl2pPr marL="742950" indent="-285750" algn="l" defTabSz="914400" rtl="0" eaLnBrk="1" latinLnBrk="0" hangingPunct="1">
              <a:spcBef>
                <a:spcPts val="200"/>
              </a:spcBef>
              <a:buFont typeface="Arial" pitchFamily="34" charset="0"/>
              <a:buChar char="–"/>
              <a:tabLst>
                <a:tab pos="342900" algn="l"/>
              </a:tabLst>
              <a:defRPr sz="2200" kern="1200">
                <a:solidFill>
                  <a:schemeClr val="lt1"/>
                </a:solidFill>
                <a:latin typeface="+mn-lt"/>
                <a:ea typeface="+mn-ea"/>
                <a:cs typeface="+mn-cs"/>
              </a:defRPr>
            </a:lvl2pPr>
            <a:lvl3pPr marL="1143000" indent="-228600" algn="l" defTabSz="914400" rtl="0" eaLnBrk="1" latinLnBrk="0" hangingPunct="1">
              <a:spcBef>
                <a:spcPts val="200"/>
              </a:spcBef>
              <a:buFont typeface="Arial" pitchFamily="34" charset="0"/>
              <a:buChar char="•"/>
              <a:tabLst>
                <a:tab pos="342900" algn="l"/>
              </a:tabLst>
              <a:defRPr sz="2000" kern="1200">
                <a:solidFill>
                  <a:schemeClr val="lt1"/>
                </a:solidFill>
                <a:latin typeface="+mn-lt"/>
                <a:ea typeface="+mn-ea"/>
                <a:cs typeface="+mn-cs"/>
              </a:defRPr>
            </a:lvl3pPr>
            <a:lvl4pPr marL="1600200" indent="-228600" algn="l" defTabSz="914400" rtl="0" eaLnBrk="1" latinLnBrk="0" hangingPunct="1">
              <a:spcBef>
                <a:spcPts val="200"/>
              </a:spcBef>
              <a:buFont typeface="Arial" pitchFamily="34" charset="0"/>
              <a:buChar char="–"/>
              <a:tabLst>
                <a:tab pos="342900" algn="l"/>
              </a:tabLst>
              <a:defRPr sz="2000" kern="1200">
                <a:solidFill>
                  <a:schemeClr val="lt1"/>
                </a:solidFill>
                <a:latin typeface="+mn-lt"/>
                <a:ea typeface="+mn-ea"/>
                <a:cs typeface="+mn-cs"/>
              </a:defRPr>
            </a:lvl4pPr>
            <a:lvl5pPr marL="2057400" indent="-228600" algn="l" defTabSz="914400" rtl="0" eaLnBrk="1" latinLnBrk="0" hangingPunct="1">
              <a:spcBef>
                <a:spcPts val="200"/>
              </a:spcBef>
              <a:buFont typeface="Arial" pitchFamily="34" charset="0"/>
              <a:buChar char="»"/>
              <a:tabLst>
                <a:tab pos="342900" algn="l"/>
              </a:tabLst>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a:spcBef>
                <a:spcPts val="1000"/>
              </a:spcBef>
              <a:tabLst>
                <a:tab pos="342900" algn="l"/>
                <a:tab pos="747713" algn="l"/>
                <a:tab pos="1090613" algn="l"/>
                <a:tab pos="1541463" algn="l"/>
                <a:tab pos="2227263" algn="l"/>
              </a:tabLst>
            </a:pPr>
            <a:r>
              <a:rPr lang="de-AT" b="1">
                <a:solidFill>
                  <a:srgbClr val="0070C0"/>
                </a:solidFill>
              </a:rPr>
              <a:t>Kontext</a:t>
            </a:r>
            <a:r>
              <a:rPr lang="de-AT">
                <a:solidFill>
                  <a:srgbClr val="0070C0"/>
                </a:solidFill>
              </a:rPr>
              <a:t> </a:t>
            </a:r>
            <a:r>
              <a:rPr lang="de-DE">
                <a:solidFill>
                  <a:schemeClr val="tx1"/>
                </a:solidFill>
              </a:rPr>
              <a:t>=</a:t>
            </a:r>
            <a:r>
              <a:rPr lang="de-DE" baseline="-25000">
                <a:solidFill>
                  <a:schemeClr val="tx1"/>
                </a:solidFill>
              </a:rPr>
              <a:t>Def </a:t>
            </a:r>
            <a:r>
              <a:rPr lang="de-DE">
                <a:solidFill>
                  <a:schemeClr val="tx1"/>
                </a:solidFill>
              </a:rPr>
              <a:t>die Situation, in der ein sprachlichen Ausdruck 				interpretiert wird</a:t>
            </a:r>
          </a:p>
        </p:txBody>
      </p:sp>
    </p:spTree>
    <p:extLst>
      <p:ext uri="{BB962C8B-B14F-4D97-AF65-F5344CB8AC3E}">
        <p14:creationId xmlns:p14="http://schemas.microsoft.com/office/powerpoint/2010/main" val="35359719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anim calcmode="lin" valueType="num">
                                      <p:cBhvr additive="base">
                                        <p:cTn id="31" dur="500" fill="hold"/>
                                        <p:tgtEl>
                                          <p:spTgt spid="3">
                                            <p:txEl>
                                              <p:pRg st="10" end="10"/>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 calcmode="lin" valueType="num">
                                      <p:cBhvr additive="base">
                                        <p:cTn id="37" dur="500" fill="hold"/>
                                        <p:tgtEl>
                                          <p:spTgt spid="3">
                                            <p:txEl>
                                              <p:pRg st="9" end="9"/>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down)">
                                      <p:cBhvr>
                                        <p:cTn id="43" dur="500"/>
                                        <p:tgtEl>
                                          <p:spTgt spid="6"/>
                                        </p:tgtEl>
                                      </p:cBhvr>
                                    </p:animEffect>
                                  </p:childTnLst>
                                </p:cTn>
                              </p:par>
                            </p:childTnLst>
                          </p:cTn>
                        </p:par>
                        <p:par>
                          <p:cTn id="44" fill="hold">
                            <p:stCondLst>
                              <p:cond delay="500"/>
                            </p:stCondLst>
                            <p:childTnLst>
                              <p:par>
                                <p:cTn id="45" presetID="22" presetClass="entr" presetSubtype="4" fill="hold" nodeType="afterEffect">
                                  <p:stCondLst>
                                    <p:cond delay="0"/>
                                  </p:stCondLst>
                                  <p:childTnLst>
                                    <p:set>
                                      <p:cBhvr>
                                        <p:cTn id="46" dur="1" fill="hold">
                                          <p:stCondLst>
                                            <p:cond delay="0"/>
                                          </p:stCondLst>
                                        </p:cTn>
                                        <p:tgtEl>
                                          <p:spTgt spid="6">
                                            <p:txEl>
                                              <p:pRg st="0" end="0"/>
                                            </p:txEl>
                                          </p:spTgt>
                                        </p:tgtEl>
                                        <p:attrNameLst>
                                          <p:attrName>style.visibility</p:attrName>
                                        </p:attrNameLst>
                                      </p:cBhvr>
                                      <p:to>
                                        <p:strVal val="visible"/>
                                      </p:to>
                                    </p:set>
                                    <p:animEffect transition="in" filter="wipe(down)">
                                      <p:cBhvr>
                                        <p:cTn id="4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219200"/>
            <a:ext cx="8229600" cy="5257800"/>
          </a:xfrm>
        </p:spPr>
        <p:txBody>
          <a:bodyPr>
            <a:normAutofit/>
          </a:bodyPr>
          <a:lstStyle/>
          <a:p>
            <a:pPr>
              <a:spcBef>
                <a:spcPts val="1200"/>
              </a:spcBef>
              <a:tabLst>
                <a:tab pos="342900" algn="l"/>
                <a:tab pos="627063" algn="l"/>
                <a:tab pos="860425" algn="l"/>
                <a:tab pos="1090613" algn="l"/>
                <a:tab pos="1944688" algn="l"/>
                <a:tab pos="2176463" algn="l"/>
                <a:tab pos="2286000" algn="l"/>
                <a:tab pos="2913063" algn="l"/>
              </a:tabLst>
            </a:pPr>
            <a:r>
              <a:rPr lang="en-US" b="1"/>
              <a:t>Aufgabe</a:t>
            </a:r>
            <a:r>
              <a:rPr lang="en-US" b="1" i="1"/>
              <a:t>. </a:t>
            </a:r>
            <a:r>
              <a:rPr lang="en-US"/>
              <a:t>Was ist die Bedeutung der folgenden QPs?</a:t>
            </a:r>
          </a:p>
          <a:p>
            <a:pPr>
              <a:spcBef>
                <a:spcPts val="1200"/>
              </a:spcBef>
              <a:tabLst>
                <a:tab pos="342900" algn="l"/>
                <a:tab pos="627063" algn="l"/>
                <a:tab pos="860425" algn="l"/>
                <a:tab pos="1090613" algn="l"/>
                <a:tab pos="1944688" algn="l"/>
                <a:tab pos="2176463" algn="l"/>
                <a:tab pos="2286000" algn="l"/>
                <a:tab pos="2913063" algn="l"/>
              </a:tabLst>
            </a:pPr>
            <a:endParaRPr lang="en-US"/>
          </a:p>
          <a:p>
            <a:pPr>
              <a:spcBef>
                <a:spcPts val="1200"/>
              </a:spcBef>
              <a:tabLst>
                <a:tab pos="342900" algn="l"/>
                <a:tab pos="627063" algn="l"/>
                <a:tab pos="860425" algn="l"/>
                <a:tab pos="1090613" algn="l"/>
                <a:tab pos="1944688" algn="l"/>
                <a:tab pos="2176463" algn="l"/>
                <a:tab pos="2286000" algn="l"/>
                <a:tab pos="2913063" algn="l"/>
              </a:tabLst>
            </a:pPr>
            <a:r>
              <a:rPr lang="en-US"/>
              <a:t>(1)		wenige Kinder</a:t>
            </a:r>
          </a:p>
          <a:p>
            <a:pPr>
              <a:spcBef>
                <a:spcPts val="1200"/>
              </a:spcBef>
              <a:tabLst>
                <a:tab pos="342900" algn="l"/>
                <a:tab pos="627063" algn="l"/>
                <a:tab pos="860425" algn="l"/>
                <a:tab pos="1090613" algn="l"/>
                <a:tab pos="1944688" algn="l"/>
                <a:tab pos="2176463" algn="l"/>
                <a:tab pos="2286000" algn="l"/>
                <a:tab pos="2913063" algn="l"/>
              </a:tabLst>
            </a:pPr>
            <a:r>
              <a:rPr lang="en-US"/>
              <a:t>(2)		die meisten Kinder</a:t>
            </a:r>
          </a:p>
          <a:p>
            <a:pPr>
              <a:spcBef>
                <a:spcPts val="1200"/>
              </a:spcBef>
              <a:tabLst>
                <a:tab pos="342900" algn="l"/>
                <a:tab pos="627063" algn="l"/>
                <a:tab pos="860425" algn="l"/>
                <a:tab pos="1090613" algn="l"/>
                <a:tab pos="1944688" algn="l"/>
                <a:tab pos="2176463" algn="l"/>
                <a:tab pos="2286000" algn="l"/>
                <a:tab pos="2913063" algn="l"/>
              </a:tabLst>
            </a:pPr>
            <a:r>
              <a:rPr lang="en-US"/>
              <a:t>(3)		nicht alle Kinder</a:t>
            </a:r>
          </a:p>
          <a:p>
            <a:pPr>
              <a:spcBef>
                <a:spcPts val="1200"/>
              </a:spcBef>
              <a:tabLst>
                <a:tab pos="342900" algn="l"/>
                <a:tab pos="627063" algn="l"/>
                <a:tab pos="860425" algn="l"/>
                <a:tab pos="1090613" algn="l"/>
                <a:tab pos="1944688" algn="l"/>
                <a:tab pos="2176463" algn="l"/>
                <a:tab pos="2286000" algn="l"/>
                <a:tab pos="2913063" algn="l"/>
              </a:tabLst>
            </a:pPr>
            <a:r>
              <a:rPr lang="en-US"/>
              <a:t>(4)		nur Kinder</a:t>
            </a:r>
          </a:p>
        </p:txBody>
      </p:sp>
      <p:sp>
        <p:nvSpPr>
          <p:cNvPr id="4" name="Footer Placeholder 3"/>
          <p:cNvSpPr>
            <a:spLocks noGrp="1"/>
          </p:cNvSpPr>
          <p:nvPr>
            <p:ph type="ftr" sz="quarter" idx="11"/>
          </p:nvPr>
        </p:nvSpPr>
        <p:spPr/>
        <p:txBody>
          <a:bodyPr/>
          <a:lstStyle/>
          <a:p>
            <a:r>
              <a:rPr lang="de-DE"/>
              <a:t>DGY 15 Semantik</a:t>
            </a:r>
          </a:p>
        </p:txBody>
      </p:sp>
      <p:sp>
        <p:nvSpPr>
          <p:cNvPr id="5" name="Slide Number Placeholder 4"/>
          <p:cNvSpPr>
            <a:spLocks noGrp="1"/>
          </p:cNvSpPr>
          <p:nvPr>
            <p:ph type="sldNum" sz="quarter" idx="12"/>
          </p:nvPr>
        </p:nvSpPr>
        <p:spPr/>
        <p:txBody>
          <a:bodyPr/>
          <a:lstStyle/>
          <a:p>
            <a:fld id="{DAED5F90-EF1B-49B5-BE47-AEA5AB1301ED}" type="slidenum">
              <a:rPr lang="de-DE" smtClean="0"/>
              <a:pPr/>
              <a:t>50</a:t>
            </a:fld>
            <a:endParaRPr lang="de-DE"/>
          </a:p>
        </p:txBody>
      </p:sp>
      <p:sp>
        <p:nvSpPr>
          <p:cNvPr id="8" name="Rectangle 7"/>
          <p:cNvSpPr/>
          <p:nvPr/>
        </p:nvSpPr>
        <p:spPr>
          <a:xfrm>
            <a:off x="2886770" y="361335"/>
            <a:ext cx="2966600" cy="523220"/>
          </a:xfrm>
          <a:prstGeom prst="rect">
            <a:avLst/>
          </a:prstGeom>
          <a:ln w="19050">
            <a:solidFill>
              <a:srgbClr val="002060"/>
            </a:solidFill>
          </a:ln>
        </p:spPr>
        <p:txBody>
          <a:bodyPr wrap="square" anchor="ctr">
            <a:spAutoFit/>
          </a:bodyPr>
          <a:lstStyle/>
          <a:p>
            <a:pPr algn="ctr"/>
            <a:r>
              <a:rPr lang="de-AT" sz="2800" b="1">
                <a:solidFill>
                  <a:schemeClr val="accent2"/>
                </a:solidFill>
                <a:latin typeface="Arial" panose="020B0604020202020204" pitchFamily="34" charset="0"/>
                <a:cs typeface="Arial" panose="020B0604020202020204" pitchFamily="34" charset="0"/>
              </a:rPr>
              <a:t>Übung</a:t>
            </a:r>
          </a:p>
        </p:txBody>
      </p:sp>
    </p:spTree>
    <p:extLst>
      <p:ext uri="{BB962C8B-B14F-4D97-AF65-F5344CB8AC3E}">
        <p14:creationId xmlns:p14="http://schemas.microsoft.com/office/powerpoint/2010/main" val="4118749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382000" cy="5638800"/>
          </a:xfrm>
        </p:spPr>
        <p:txBody>
          <a:bodyPr/>
          <a:lstStyle/>
          <a:p>
            <a:pPr>
              <a:spcBef>
                <a:spcPts val="1200"/>
              </a:spcBef>
              <a:tabLst>
                <a:tab pos="573088" algn="l"/>
                <a:tab pos="914400" algn="l"/>
                <a:tab pos="1201738" algn="l"/>
                <a:tab pos="2689225" algn="l"/>
                <a:tab pos="3146425" algn="l"/>
              </a:tabLst>
            </a:pPr>
            <a:r>
              <a:rPr lang="en-US"/>
              <a:t>Für jede Menge A, B: </a:t>
            </a:r>
          </a:p>
          <a:p>
            <a:pPr>
              <a:spcBef>
                <a:spcPts val="1200"/>
              </a:spcBef>
              <a:tabLst>
                <a:tab pos="573088" algn="l"/>
                <a:tab pos="914400" algn="l"/>
                <a:tab pos="1201738" algn="l"/>
                <a:tab pos="1541463" algn="l"/>
                <a:tab pos="2689225" algn="l"/>
                <a:tab pos="3146425" algn="l"/>
              </a:tabLst>
            </a:pPr>
            <a:r>
              <a:rPr lang="de-DE"/>
              <a:t>(1)	a.		</a:t>
            </a:r>
            <a:r>
              <a:rPr lang="en-US"/>
              <a:t>Wenige Kinder lasen </a:t>
            </a:r>
          </a:p>
          <a:p>
            <a:pPr>
              <a:spcBef>
                <a:spcPts val="600"/>
              </a:spcBef>
              <a:tabLst>
                <a:tab pos="573088" algn="l"/>
                <a:tab pos="914400" algn="l"/>
                <a:tab pos="1201738" algn="l"/>
                <a:tab pos="1541463" algn="l"/>
                <a:tab pos="2689225" algn="l"/>
                <a:tab pos="3146425" algn="l"/>
              </a:tabLst>
            </a:pPr>
            <a:r>
              <a:rPr lang="en-US" i="1"/>
              <a:t>	</a:t>
            </a:r>
            <a:r>
              <a:rPr lang="en-US"/>
              <a:t>b.</a:t>
            </a:r>
            <a:r>
              <a:rPr lang="en-US" i="1"/>
              <a:t>		</a:t>
            </a:r>
            <a:r>
              <a:rPr lang="en-US"/>
              <a:t>wenige(A)(B)			</a:t>
            </a:r>
            <a:endParaRPr lang="en-US" sz="2000" i="1"/>
          </a:p>
          <a:p>
            <a:pPr>
              <a:spcBef>
                <a:spcPts val="600"/>
              </a:spcBef>
              <a:tabLst>
                <a:tab pos="573088" algn="l"/>
                <a:tab pos="914400" algn="l"/>
                <a:tab pos="1201738" algn="l"/>
                <a:tab pos="1541463" algn="l"/>
                <a:tab pos="2689225" algn="l"/>
                <a:tab pos="3146425" algn="l"/>
              </a:tabLst>
            </a:pPr>
            <a:r>
              <a:rPr lang="en-US"/>
              <a:t>	c. 	=	|</a:t>
            </a:r>
            <a:r>
              <a:rPr lang="de-DE"/>
              <a:t>A  B| &lt; k	</a:t>
            </a:r>
            <a:r>
              <a:rPr lang="de-DE" sz="2000">
                <a:solidFill>
                  <a:prstClr val="black"/>
                </a:solidFill>
              </a:rPr>
              <a:t>	</a:t>
            </a:r>
          </a:p>
          <a:p>
            <a:pPr>
              <a:spcBef>
                <a:spcPts val="600"/>
              </a:spcBef>
              <a:tabLst>
                <a:tab pos="573088" algn="l"/>
                <a:tab pos="914400" algn="l"/>
                <a:tab pos="1201738" algn="l"/>
                <a:tab pos="1541463" algn="l"/>
                <a:tab pos="2689225" algn="l"/>
                <a:tab pos="3146425" algn="l"/>
              </a:tabLst>
            </a:pPr>
            <a:r>
              <a:rPr lang="de-DE" sz="2200">
                <a:solidFill>
                  <a:prstClr val="black"/>
                </a:solidFill>
              </a:rPr>
              <a:t>	</a:t>
            </a:r>
            <a:r>
              <a:rPr lang="de-DE">
                <a:solidFill>
                  <a:prstClr val="black"/>
                </a:solidFill>
              </a:rPr>
              <a:t>d.		„die Anzahl der A, die B sind, ist kleiner als k“</a:t>
            </a:r>
          </a:p>
          <a:p>
            <a:pPr>
              <a:spcBef>
                <a:spcPts val="0"/>
              </a:spcBef>
              <a:tabLst>
                <a:tab pos="573088" algn="l"/>
                <a:tab pos="914400" algn="l"/>
                <a:tab pos="1201738" algn="l"/>
                <a:tab pos="1541463" algn="l"/>
                <a:tab pos="2689225" algn="l"/>
                <a:tab pos="3146425" algn="l"/>
              </a:tabLst>
            </a:pPr>
            <a:r>
              <a:rPr lang="de-DE" sz="2200">
                <a:solidFill>
                  <a:prstClr val="black"/>
                </a:solidFill>
              </a:rPr>
              <a:t>			(wobei k vom Kontext festgelegt wird)</a:t>
            </a:r>
          </a:p>
          <a:p>
            <a:pPr>
              <a:spcBef>
                <a:spcPts val="1200"/>
              </a:spcBef>
              <a:tabLst>
                <a:tab pos="573088" algn="l"/>
                <a:tab pos="914400" algn="l"/>
                <a:tab pos="1201738" algn="l"/>
                <a:tab pos="1541463" algn="l"/>
                <a:tab pos="2689225" algn="l"/>
                <a:tab pos="3146425" algn="l"/>
              </a:tabLst>
            </a:pPr>
            <a:r>
              <a:rPr lang="de-DE"/>
              <a:t>(2)	a.		</a:t>
            </a:r>
            <a:r>
              <a:rPr lang="en-US"/>
              <a:t>Die meisten </a:t>
            </a:r>
            <a:r>
              <a:rPr lang="en-US">
                <a:solidFill>
                  <a:srgbClr val="00B050"/>
                </a:solidFill>
              </a:rPr>
              <a:t>Kinder</a:t>
            </a:r>
            <a:r>
              <a:rPr lang="en-US"/>
              <a:t> </a:t>
            </a:r>
            <a:r>
              <a:rPr lang="en-US">
                <a:solidFill>
                  <a:schemeClr val="accent2">
                    <a:lumMod val="75000"/>
                  </a:schemeClr>
                </a:solidFill>
              </a:rPr>
              <a:t>lasen</a:t>
            </a:r>
            <a:r>
              <a:rPr lang="en-US"/>
              <a:t> </a:t>
            </a:r>
          </a:p>
          <a:p>
            <a:pPr>
              <a:spcBef>
                <a:spcPts val="600"/>
              </a:spcBef>
              <a:tabLst>
                <a:tab pos="573088" algn="l"/>
                <a:tab pos="914400" algn="l"/>
                <a:tab pos="1201738" algn="l"/>
                <a:tab pos="1541463" algn="l"/>
                <a:tab pos="2689225" algn="l"/>
                <a:tab pos="3146425" algn="l"/>
              </a:tabLst>
            </a:pPr>
            <a:r>
              <a:rPr lang="en-US" i="1"/>
              <a:t>	</a:t>
            </a:r>
            <a:r>
              <a:rPr lang="en-US"/>
              <a:t>b.</a:t>
            </a:r>
            <a:r>
              <a:rPr lang="en-US" i="1"/>
              <a:t>		</a:t>
            </a:r>
            <a:r>
              <a:rPr lang="en-US"/>
              <a:t>die meisten(A)(B)		</a:t>
            </a:r>
            <a:r>
              <a:rPr lang="en-US" sz="2000"/>
              <a:t> </a:t>
            </a:r>
          </a:p>
          <a:p>
            <a:pPr>
              <a:spcBef>
                <a:spcPts val="600"/>
              </a:spcBef>
              <a:tabLst>
                <a:tab pos="573088" algn="l"/>
                <a:tab pos="914400" algn="l"/>
                <a:tab pos="1201738" algn="l"/>
                <a:tab pos="1541463" algn="l"/>
                <a:tab pos="2689225" algn="l"/>
                <a:tab pos="3146425" algn="l"/>
              </a:tabLst>
            </a:pPr>
            <a:r>
              <a:rPr lang="en-US"/>
              <a:t>	c.	=	|</a:t>
            </a:r>
            <a:r>
              <a:rPr lang="de-DE"/>
              <a:t>A  B| &gt; </a:t>
            </a:r>
            <a:r>
              <a:rPr lang="en-US"/>
              <a:t>|</a:t>
            </a:r>
            <a:r>
              <a:rPr lang="de-DE"/>
              <a:t>A - B|</a:t>
            </a:r>
          </a:p>
          <a:p>
            <a:pPr>
              <a:spcBef>
                <a:spcPts val="600"/>
              </a:spcBef>
              <a:tabLst>
                <a:tab pos="573088" algn="l"/>
                <a:tab pos="914400" algn="l"/>
                <a:tab pos="1201738" algn="l"/>
                <a:tab pos="1541463" algn="l"/>
                <a:tab pos="2689225" algn="l"/>
                <a:tab pos="3146425" algn="l"/>
              </a:tabLst>
            </a:pPr>
            <a:r>
              <a:rPr lang="de-DE" sz="2200"/>
              <a:t>	</a:t>
            </a:r>
            <a:r>
              <a:rPr lang="de-DE"/>
              <a:t>d.		„die Anzahl der A, die B sind, ist größer als 				die Anzahl der A, die nicht B sind“</a:t>
            </a:r>
          </a:p>
          <a:p>
            <a:pPr>
              <a:spcBef>
                <a:spcPts val="400"/>
              </a:spcBef>
              <a:tabLst>
                <a:tab pos="573088" algn="l"/>
                <a:tab pos="914400" algn="l"/>
                <a:tab pos="1201738" algn="l"/>
                <a:tab pos="1541463" algn="l"/>
                <a:tab pos="2689225" algn="l"/>
                <a:tab pos="3146425" algn="l"/>
              </a:tabLst>
            </a:pPr>
            <a:r>
              <a:rPr lang="en-US" sz="2200"/>
              <a:t>	</a:t>
            </a:r>
            <a:r>
              <a:rPr lang="en-US" sz="2200" i="1"/>
              <a:t>oder, logisch äquivalent:</a:t>
            </a:r>
          </a:p>
          <a:p>
            <a:pPr>
              <a:spcBef>
                <a:spcPts val="400"/>
              </a:spcBef>
              <a:tabLst>
                <a:tab pos="573088" algn="l"/>
                <a:tab pos="914400" algn="l"/>
                <a:tab pos="1201738" algn="l"/>
                <a:tab pos="1541463" algn="l"/>
                <a:tab pos="2689225" algn="l"/>
                <a:tab pos="3146425" algn="l"/>
              </a:tabLst>
            </a:pPr>
            <a:r>
              <a:rPr lang="en-US" sz="2200"/>
              <a:t>	e.	 = 	|</a:t>
            </a:r>
            <a:r>
              <a:rPr lang="de-DE" sz="2200"/>
              <a:t>A  B| &gt; ½ </a:t>
            </a:r>
            <a:r>
              <a:rPr lang="en-US" sz="2200"/>
              <a:t>|</a:t>
            </a:r>
            <a:r>
              <a:rPr lang="de-DE" sz="2200"/>
              <a:t>A|		</a:t>
            </a:r>
          </a:p>
        </p:txBody>
      </p:sp>
      <p:grpSp>
        <p:nvGrpSpPr>
          <p:cNvPr id="6" name="Group 5"/>
          <p:cNvGrpSpPr/>
          <p:nvPr/>
        </p:nvGrpSpPr>
        <p:grpSpPr>
          <a:xfrm>
            <a:off x="5715000" y="3581400"/>
            <a:ext cx="2393058" cy="959793"/>
            <a:chOff x="3999738" y="4614568"/>
            <a:chExt cx="2895600" cy="1405232"/>
          </a:xfrm>
        </p:grpSpPr>
        <p:graphicFrame>
          <p:nvGraphicFramePr>
            <p:cNvPr id="7" name="Diagram 6"/>
            <p:cNvGraphicFramePr/>
            <p:nvPr/>
          </p:nvGraphicFramePr>
          <p:xfrm>
            <a:off x="3999738" y="4614568"/>
            <a:ext cx="2895600" cy="14052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p:cNvSpPr txBox="1"/>
            <p:nvPr/>
          </p:nvSpPr>
          <p:spPr>
            <a:xfrm>
              <a:off x="5106162" y="4760256"/>
              <a:ext cx="614008" cy="1036415"/>
            </a:xfrm>
            <a:prstGeom prst="rect">
              <a:avLst/>
            </a:prstGeom>
            <a:noFill/>
          </p:spPr>
          <p:txBody>
            <a:bodyPr wrap="square" rtlCol="0">
              <a:spAutoFit/>
            </a:bodyPr>
            <a:lstStyle/>
            <a:p>
              <a:pPr lvl="0"/>
              <a:r>
                <a:rPr lang="en-US" sz="2000">
                  <a:latin typeface="Calibri" panose="020F0502020204030204" pitchFamily="34" charset="0"/>
                  <a:cs typeface="Calibri" panose="020F0502020204030204" pitchFamily="34" charset="0"/>
                  <a:sym typeface="WP IconicSymbolsA" panose="05010101010101010101" pitchFamily="2" charset="2"/>
                </a:rPr>
                <a:t> ●    </a:t>
              </a:r>
            </a:p>
            <a:p>
              <a:pPr lvl="0"/>
              <a:r>
                <a:rPr lang="en-US" sz="2000">
                  <a:latin typeface="Calibri" panose="020F0502020204030204" pitchFamily="34" charset="0"/>
                  <a:cs typeface="Calibri" panose="020F0502020204030204" pitchFamily="34" charset="0"/>
                  <a:sym typeface="WP IconicSymbolsA" panose="05010101010101010101" pitchFamily="2" charset="2"/>
                </a:rPr>
                <a:t>●● </a:t>
              </a:r>
              <a:r>
                <a:rPr lang="en-US" sz="2000">
                  <a:sym typeface="WP IconicSymbolsA" panose="05010101010101010101" pitchFamily="2" charset="2"/>
                </a:rPr>
                <a:t>	</a:t>
              </a:r>
              <a:endParaRPr lang="en-US" sz="2000"/>
            </a:p>
          </p:txBody>
        </p:sp>
      </p:grpSp>
      <p:sp>
        <p:nvSpPr>
          <p:cNvPr id="9" name="Footer Placeholder 8"/>
          <p:cNvSpPr>
            <a:spLocks noGrp="1"/>
          </p:cNvSpPr>
          <p:nvPr>
            <p:ph type="ftr" sz="quarter" idx="11"/>
          </p:nvPr>
        </p:nvSpPr>
        <p:spPr/>
        <p:txBody>
          <a:bodyPr/>
          <a:lstStyle/>
          <a:p>
            <a:r>
              <a:rPr lang="de-DE"/>
              <a:t>DGY 15 Semantik</a:t>
            </a:r>
          </a:p>
        </p:txBody>
      </p:sp>
      <p:sp>
        <p:nvSpPr>
          <p:cNvPr id="10" name="Slide Number Placeholder 9"/>
          <p:cNvSpPr>
            <a:spLocks noGrp="1"/>
          </p:cNvSpPr>
          <p:nvPr>
            <p:ph type="sldNum" sz="quarter" idx="12"/>
          </p:nvPr>
        </p:nvSpPr>
        <p:spPr/>
        <p:txBody>
          <a:bodyPr/>
          <a:lstStyle/>
          <a:p>
            <a:fld id="{DAED5F90-EF1B-49B5-BE47-AEA5AB1301ED}" type="slidenum">
              <a:rPr lang="de-DE" smtClean="0"/>
              <a:pPr/>
              <a:t>51</a:t>
            </a:fld>
            <a:endParaRPr lang="de-DE"/>
          </a:p>
        </p:txBody>
      </p:sp>
      <p:sp>
        <p:nvSpPr>
          <p:cNvPr id="12" name="Rectangle 11"/>
          <p:cNvSpPr/>
          <p:nvPr/>
        </p:nvSpPr>
        <p:spPr>
          <a:xfrm>
            <a:off x="1905000" y="195590"/>
            <a:ext cx="4848225" cy="523220"/>
          </a:xfrm>
          <a:prstGeom prst="rect">
            <a:avLst/>
          </a:prstGeom>
          <a:ln w="19050">
            <a:solidFill>
              <a:srgbClr val="002060"/>
            </a:solidFill>
          </a:ln>
        </p:spPr>
        <p:txBody>
          <a:bodyPr wrap="square" anchor="ctr">
            <a:spAutoFit/>
          </a:bodyPr>
          <a:lstStyle/>
          <a:p>
            <a:pPr algn="ctr"/>
            <a:r>
              <a:rPr lang="de-AT" sz="2800" b="1">
                <a:solidFill>
                  <a:schemeClr val="accent2"/>
                </a:solidFill>
                <a:latin typeface="Arial" panose="020B0604020202020204" pitchFamily="34" charset="0"/>
                <a:cs typeface="Arial" panose="020B0604020202020204" pitchFamily="34" charset="0"/>
              </a:rPr>
              <a:t>Übung: Lösungen</a:t>
            </a:r>
          </a:p>
        </p:txBody>
      </p:sp>
    </p:spTree>
    <p:extLst>
      <p:ext uri="{BB962C8B-B14F-4D97-AF65-F5344CB8AC3E}">
        <p14:creationId xmlns:p14="http://schemas.microsoft.com/office/powerpoint/2010/main" val="38047522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randombar(horizontal)">
                                      <p:cBhvr>
                                        <p:cTn id="35" dur="500"/>
                                        <p:tgtEl>
                                          <p:spTgt spid="6"/>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382000" cy="5638800"/>
          </a:xfrm>
        </p:spPr>
        <p:txBody>
          <a:bodyPr/>
          <a:lstStyle/>
          <a:p>
            <a:pPr>
              <a:spcBef>
                <a:spcPts val="600"/>
              </a:spcBef>
              <a:tabLst>
                <a:tab pos="573088" algn="l"/>
                <a:tab pos="914400" algn="l"/>
                <a:tab pos="1201738" algn="l"/>
                <a:tab pos="2689225" algn="l"/>
                <a:tab pos="3146425" algn="l"/>
              </a:tabLst>
            </a:pPr>
            <a:r>
              <a:rPr lang="en-US"/>
              <a:t>Für jede Menge A, B: </a:t>
            </a:r>
          </a:p>
          <a:p>
            <a:pPr>
              <a:spcBef>
                <a:spcPts val="1200"/>
              </a:spcBef>
              <a:tabLst>
                <a:tab pos="573088" algn="l"/>
                <a:tab pos="914400" algn="l"/>
                <a:tab pos="1201738" algn="l"/>
                <a:tab pos="1541463" algn="l"/>
                <a:tab pos="2689225" algn="l"/>
                <a:tab pos="3146425" algn="l"/>
              </a:tabLst>
            </a:pPr>
            <a:r>
              <a:rPr lang="de-DE"/>
              <a:t>(3)	a.		</a:t>
            </a:r>
            <a:r>
              <a:rPr lang="en-US"/>
              <a:t>Nicht alle </a:t>
            </a:r>
            <a:r>
              <a:rPr lang="en-US">
                <a:solidFill>
                  <a:srgbClr val="00B050"/>
                </a:solidFill>
              </a:rPr>
              <a:t>Kinder</a:t>
            </a:r>
            <a:r>
              <a:rPr lang="en-US"/>
              <a:t> </a:t>
            </a:r>
            <a:r>
              <a:rPr lang="en-US">
                <a:solidFill>
                  <a:schemeClr val="accent2">
                    <a:lumMod val="75000"/>
                  </a:schemeClr>
                </a:solidFill>
              </a:rPr>
              <a:t>lasen</a:t>
            </a:r>
            <a:r>
              <a:rPr lang="en-US"/>
              <a:t>. </a:t>
            </a:r>
          </a:p>
          <a:p>
            <a:pPr>
              <a:spcBef>
                <a:spcPts val="600"/>
              </a:spcBef>
              <a:tabLst>
                <a:tab pos="573088" algn="l"/>
                <a:tab pos="914400" algn="l"/>
                <a:tab pos="1201738" algn="l"/>
                <a:tab pos="1541463" algn="l"/>
                <a:tab pos="2689225" algn="l"/>
                <a:tab pos="3146425" algn="l"/>
              </a:tabLst>
            </a:pPr>
            <a:r>
              <a:rPr lang="de-DE">
                <a:solidFill>
                  <a:prstClr val="black"/>
                </a:solidFill>
              </a:rPr>
              <a:t>	b.	=	Es gibt mindestens ein </a:t>
            </a:r>
            <a:r>
              <a:rPr lang="en-US">
                <a:solidFill>
                  <a:prstClr val="black"/>
                </a:solidFill>
              </a:rPr>
              <a:t>Kind, das nicht las. </a:t>
            </a:r>
            <a:endParaRPr lang="de-DE">
              <a:solidFill>
                <a:prstClr val="black"/>
              </a:solidFill>
            </a:endParaRPr>
          </a:p>
          <a:p>
            <a:pPr>
              <a:spcBef>
                <a:spcPts val="600"/>
              </a:spcBef>
              <a:tabLst>
                <a:tab pos="573088" algn="l"/>
                <a:tab pos="914400" algn="l"/>
                <a:tab pos="1201738" algn="l"/>
                <a:tab pos="1541463" algn="l"/>
                <a:tab pos="2689225" algn="l"/>
                <a:tab pos="3146425" algn="l"/>
              </a:tabLst>
            </a:pPr>
            <a:r>
              <a:rPr lang="en-US"/>
              <a:t>	c.		nicht alle(A)(B)</a:t>
            </a:r>
          </a:p>
          <a:p>
            <a:pPr>
              <a:spcBef>
                <a:spcPts val="600"/>
              </a:spcBef>
              <a:tabLst>
                <a:tab pos="573088" algn="l"/>
                <a:tab pos="914400" algn="l"/>
                <a:tab pos="1201738" algn="l"/>
                <a:tab pos="1541463" algn="l"/>
                <a:tab pos="2689225" algn="l"/>
                <a:tab pos="3146425" algn="l"/>
              </a:tabLst>
            </a:pPr>
            <a:r>
              <a:rPr lang="en-US"/>
              <a:t>	d.	=	</a:t>
            </a:r>
            <a:r>
              <a:rPr lang="de-DE"/>
              <a:t>A - B </a:t>
            </a:r>
          </a:p>
          <a:p>
            <a:pPr lvl="0">
              <a:spcBef>
                <a:spcPts val="0"/>
              </a:spcBef>
              <a:tabLst>
                <a:tab pos="573088" algn="l"/>
                <a:tab pos="914400" algn="l"/>
                <a:tab pos="1201738" algn="l"/>
                <a:tab pos="1541463" algn="l"/>
                <a:tab pos="2689225" algn="l"/>
                <a:tab pos="3146425" algn="l"/>
              </a:tabLst>
            </a:pPr>
            <a:endParaRPr lang="de-DE">
              <a:solidFill>
                <a:prstClr val="black"/>
              </a:solidFill>
            </a:endParaRPr>
          </a:p>
          <a:p>
            <a:pPr lvl="0">
              <a:spcBef>
                <a:spcPts val="0"/>
              </a:spcBef>
              <a:tabLst>
                <a:tab pos="573088" algn="l"/>
                <a:tab pos="914400" algn="l"/>
                <a:tab pos="1201738" algn="l"/>
                <a:tab pos="1541463" algn="l"/>
                <a:tab pos="2689225" algn="l"/>
                <a:tab pos="3146425" algn="l"/>
              </a:tabLst>
            </a:pPr>
            <a:r>
              <a:rPr lang="de-DE">
                <a:solidFill>
                  <a:prstClr val="black"/>
                </a:solidFill>
              </a:rPr>
              <a:t>								(3) = 1	 </a:t>
            </a:r>
          </a:p>
          <a:p>
            <a:pPr lvl="0">
              <a:spcBef>
                <a:spcPts val="0"/>
              </a:spcBef>
              <a:tabLst>
                <a:tab pos="573088" algn="l"/>
                <a:tab pos="914400" algn="l"/>
                <a:tab pos="1201738" algn="l"/>
                <a:tab pos="1541463" algn="l"/>
                <a:tab pos="2689225" algn="l"/>
                <a:tab pos="3146425" algn="l"/>
              </a:tabLst>
            </a:pPr>
            <a:r>
              <a:rPr lang="de-DE">
                <a:solidFill>
                  <a:prstClr val="black"/>
                </a:solidFill>
              </a:rPr>
              <a:t>(4)	a. 		Nur </a:t>
            </a:r>
            <a:r>
              <a:rPr lang="de-DE">
                <a:solidFill>
                  <a:srgbClr val="00B050"/>
                </a:solidFill>
              </a:rPr>
              <a:t>Kinder</a:t>
            </a:r>
            <a:r>
              <a:rPr lang="de-DE">
                <a:solidFill>
                  <a:prstClr val="black"/>
                </a:solidFill>
              </a:rPr>
              <a:t> </a:t>
            </a:r>
            <a:r>
              <a:rPr lang="de-DE">
                <a:solidFill>
                  <a:schemeClr val="accent2">
                    <a:lumMod val="75000"/>
                  </a:schemeClr>
                </a:solidFill>
              </a:rPr>
              <a:t>lasen</a:t>
            </a:r>
            <a:r>
              <a:rPr lang="de-DE">
                <a:solidFill>
                  <a:prstClr val="black"/>
                </a:solidFill>
              </a:rPr>
              <a:t>.</a:t>
            </a:r>
          </a:p>
          <a:p>
            <a:pPr lvl="0">
              <a:spcBef>
                <a:spcPts val="600"/>
              </a:spcBef>
              <a:tabLst>
                <a:tab pos="573088" algn="l"/>
                <a:tab pos="914400" algn="l"/>
                <a:tab pos="1201738" algn="l"/>
                <a:tab pos="1541463" algn="l"/>
                <a:tab pos="2689225" algn="l"/>
                <a:tab pos="3146425" algn="l"/>
              </a:tabLst>
            </a:pPr>
            <a:r>
              <a:rPr lang="de-DE">
                <a:solidFill>
                  <a:prstClr val="black"/>
                </a:solidFill>
              </a:rPr>
              <a:t>	b.		</a:t>
            </a:r>
            <a:r>
              <a:rPr lang="en-US">
                <a:solidFill>
                  <a:prstClr val="black"/>
                </a:solidFill>
              </a:rPr>
              <a:t>nur(A)(B)							</a:t>
            </a:r>
          </a:p>
          <a:p>
            <a:pPr lvl="0">
              <a:spcBef>
                <a:spcPts val="600"/>
              </a:spcBef>
              <a:tabLst>
                <a:tab pos="573088" algn="l"/>
                <a:tab pos="914400" algn="l"/>
                <a:tab pos="1201738" algn="l"/>
                <a:tab pos="1541463" algn="l"/>
                <a:tab pos="2689225" algn="l"/>
                <a:tab pos="3146425" algn="l"/>
              </a:tabLst>
            </a:pPr>
            <a:r>
              <a:rPr lang="en-US">
                <a:solidFill>
                  <a:prstClr val="black"/>
                </a:solidFill>
              </a:rPr>
              <a:t>	c.	=	B</a:t>
            </a:r>
            <a:r>
              <a:rPr lang="de-DE"/>
              <a:t>  </a:t>
            </a:r>
            <a:r>
              <a:rPr lang="de-DE">
                <a:solidFill>
                  <a:prstClr val="black"/>
                </a:solidFill>
              </a:rPr>
              <a:t>A </a:t>
            </a:r>
          </a:p>
          <a:p>
            <a:pPr lvl="0">
              <a:spcBef>
                <a:spcPts val="600"/>
              </a:spcBef>
              <a:tabLst>
                <a:tab pos="573088" algn="l"/>
                <a:tab pos="914400" algn="l"/>
                <a:tab pos="1201738" algn="l"/>
                <a:tab pos="1541463" algn="l"/>
                <a:tab pos="2689225" algn="l"/>
                <a:tab pos="3146425" algn="l"/>
              </a:tabLst>
            </a:pPr>
            <a:endParaRPr lang="de-DE">
              <a:solidFill>
                <a:prstClr val="black"/>
              </a:solidFill>
            </a:endParaRPr>
          </a:p>
          <a:p>
            <a:pPr lvl="0">
              <a:spcBef>
                <a:spcPts val="600"/>
              </a:spcBef>
              <a:tabLst>
                <a:tab pos="573088" algn="l"/>
                <a:tab pos="914400" algn="l"/>
                <a:tab pos="1201738" algn="l"/>
                <a:tab pos="1541463" algn="l"/>
                <a:tab pos="2689225" algn="l"/>
                <a:tab pos="3146425" algn="l"/>
              </a:tabLst>
            </a:pPr>
            <a:r>
              <a:rPr lang="de-DE">
                <a:solidFill>
                  <a:prstClr val="black"/>
                </a:solidFill>
              </a:rPr>
              <a:t>								(4) = 1</a:t>
            </a:r>
            <a:endParaRPr lang="de-DE"/>
          </a:p>
        </p:txBody>
      </p:sp>
      <p:grpSp>
        <p:nvGrpSpPr>
          <p:cNvPr id="6" name="Group 5"/>
          <p:cNvGrpSpPr/>
          <p:nvPr/>
        </p:nvGrpSpPr>
        <p:grpSpPr>
          <a:xfrm>
            <a:off x="4572000" y="2667000"/>
            <a:ext cx="2393058" cy="959793"/>
            <a:chOff x="3999738" y="4614568"/>
            <a:chExt cx="2895600" cy="1405232"/>
          </a:xfrm>
        </p:grpSpPr>
        <p:graphicFrame>
          <p:nvGraphicFramePr>
            <p:cNvPr id="7" name="Diagram 6"/>
            <p:cNvGraphicFramePr/>
            <p:nvPr/>
          </p:nvGraphicFramePr>
          <p:xfrm>
            <a:off x="3999738" y="4614568"/>
            <a:ext cx="2895600" cy="14052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p:cNvSpPr txBox="1"/>
            <p:nvPr/>
          </p:nvSpPr>
          <p:spPr>
            <a:xfrm>
              <a:off x="5106162" y="4760256"/>
              <a:ext cx="614008" cy="1036415"/>
            </a:xfrm>
            <a:prstGeom prst="rect">
              <a:avLst/>
            </a:prstGeom>
            <a:noFill/>
          </p:spPr>
          <p:txBody>
            <a:bodyPr wrap="square" rtlCol="0">
              <a:spAutoFit/>
            </a:bodyPr>
            <a:lstStyle/>
            <a:p>
              <a:pPr lvl="0"/>
              <a:r>
                <a:rPr lang="en-US" sz="2000">
                  <a:latin typeface="Calibri" panose="020F0502020204030204" pitchFamily="34" charset="0"/>
                  <a:cs typeface="Calibri" panose="020F0502020204030204" pitchFamily="34" charset="0"/>
                  <a:sym typeface="WP IconicSymbolsA" panose="05010101010101010101" pitchFamily="2" charset="2"/>
                </a:rPr>
                <a:t> ●    </a:t>
              </a:r>
            </a:p>
            <a:p>
              <a:pPr lvl="0"/>
              <a:r>
                <a:rPr lang="en-US" sz="2000">
                  <a:latin typeface="Calibri" panose="020F0502020204030204" pitchFamily="34" charset="0"/>
                  <a:cs typeface="Calibri" panose="020F0502020204030204" pitchFamily="34" charset="0"/>
                  <a:sym typeface="WP IconicSymbolsA" panose="05010101010101010101" pitchFamily="2" charset="2"/>
                </a:rPr>
                <a:t>●● </a:t>
              </a:r>
              <a:r>
                <a:rPr lang="en-US" sz="2000">
                  <a:sym typeface="WP IconicSymbolsA" panose="05010101010101010101" pitchFamily="2" charset="2"/>
                </a:rPr>
                <a:t>	</a:t>
              </a:r>
              <a:endParaRPr lang="en-US" sz="2000"/>
            </a:p>
          </p:txBody>
        </p:sp>
      </p:grpSp>
      <p:sp>
        <p:nvSpPr>
          <p:cNvPr id="9" name="Footer Placeholder 8"/>
          <p:cNvSpPr>
            <a:spLocks noGrp="1"/>
          </p:cNvSpPr>
          <p:nvPr>
            <p:ph type="ftr" sz="quarter" idx="11"/>
          </p:nvPr>
        </p:nvSpPr>
        <p:spPr/>
        <p:txBody>
          <a:bodyPr/>
          <a:lstStyle/>
          <a:p>
            <a:r>
              <a:rPr lang="de-DE"/>
              <a:t>DGY 15 Semantik</a:t>
            </a:r>
          </a:p>
        </p:txBody>
      </p:sp>
      <p:sp>
        <p:nvSpPr>
          <p:cNvPr id="10" name="Slide Number Placeholder 9"/>
          <p:cNvSpPr>
            <a:spLocks noGrp="1"/>
          </p:cNvSpPr>
          <p:nvPr>
            <p:ph type="sldNum" sz="quarter" idx="12"/>
          </p:nvPr>
        </p:nvSpPr>
        <p:spPr/>
        <p:txBody>
          <a:bodyPr/>
          <a:lstStyle/>
          <a:p>
            <a:fld id="{DAED5F90-EF1B-49B5-BE47-AEA5AB1301ED}" type="slidenum">
              <a:rPr lang="de-DE" smtClean="0"/>
              <a:pPr/>
              <a:t>52</a:t>
            </a:fld>
            <a:endParaRPr lang="de-DE"/>
          </a:p>
        </p:txBody>
      </p:sp>
      <p:sp>
        <p:nvSpPr>
          <p:cNvPr id="12" name="Rectangle 11"/>
          <p:cNvSpPr/>
          <p:nvPr/>
        </p:nvSpPr>
        <p:spPr>
          <a:xfrm>
            <a:off x="1905000" y="195590"/>
            <a:ext cx="4848225" cy="523220"/>
          </a:xfrm>
          <a:prstGeom prst="rect">
            <a:avLst/>
          </a:prstGeom>
          <a:ln w="19050">
            <a:solidFill>
              <a:srgbClr val="002060"/>
            </a:solidFill>
          </a:ln>
        </p:spPr>
        <p:txBody>
          <a:bodyPr wrap="square" anchor="ctr">
            <a:spAutoFit/>
          </a:bodyPr>
          <a:lstStyle/>
          <a:p>
            <a:pPr algn="ctr"/>
            <a:r>
              <a:rPr lang="de-AT" sz="2800" b="1">
                <a:solidFill>
                  <a:schemeClr val="accent2"/>
                </a:solidFill>
                <a:latin typeface="Arial" panose="020B0604020202020204" pitchFamily="34" charset="0"/>
                <a:cs typeface="Arial" panose="020B0604020202020204" pitchFamily="34" charset="0"/>
              </a:rPr>
              <a:t>Übung: Lösungen</a:t>
            </a:r>
          </a:p>
        </p:txBody>
      </p:sp>
      <p:sp>
        <p:nvSpPr>
          <p:cNvPr id="15" name="TextBox 14"/>
          <p:cNvSpPr txBox="1"/>
          <p:nvPr/>
        </p:nvSpPr>
        <p:spPr>
          <a:xfrm>
            <a:off x="7629653" y="706582"/>
            <a:ext cx="642098" cy="1128816"/>
          </a:xfrm>
          <a:prstGeom prst="rect">
            <a:avLst/>
          </a:prstGeom>
          <a:noFill/>
        </p:spPr>
        <p:txBody>
          <a:bodyPr wrap="square" rtlCol="0">
            <a:spAutoFit/>
          </a:bodyPr>
          <a:lstStyle/>
          <a:p>
            <a:pPr lvl="0"/>
            <a:r>
              <a:rPr lang="en-US" sz="2000">
                <a:latin typeface="Calibri" panose="020F0502020204030204" pitchFamily="34" charset="0"/>
                <a:cs typeface="Calibri" panose="020F0502020204030204" pitchFamily="34" charset="0"/>
                <a:sym typeface="WP IconicSymbolsA" panose="05010101010101010101" pitchFamily="2" charset="2"/>
              </a:rPr>
              <a:t>    </a:t>
            </a:r>
          </a:p>
          <a:p>
            <a:pPr lvl="0"/>
            <a:r>
              <a:rPr lang="en-US" sz="2000">
                <a:latin typeface="Calibri" panose="020F0502020204030204" pitchFamily="34" charset="0"/>
                <a:cs typeface="Calibri" panose="020F0502020204030204" pitchFamily="34" charset="0"/>
                <a:sym typeface="WP IconicSymbolsA" panose="05010101010101010101" pitchFamily="2" charset="2"/>
              </a:rPr>
              <a:t>      </a:t>
            </a:r>
          </a:p>
          <a:p>
            <a:pPr lvl="0"/>
            <a:r>
              <a:rPr lang="en-US" sz="2000">
                <a:latin typeface="Calibri" panose="020F0502020204030204" pitchFamily="34" charset="0"/>
                <a:cs typeface="Calibri" panose="020F0502020204030204" pitchFamily="34" charset="0"/>
                <a:sym typeface="WP IconicSymbolsA" panose="05010101010101010101" pitchFamily="2" charset="2"/>
              </a:rPr>
              <a:t>    </a:t>
            </a:r>
            <a:r>
              <a:rPr lang="en-US" sz="2000">
                <a:sym typeface="WP IconicSymbolsA" panose="05010101010101010101" pitchFamily="2" charset="2"/>
              </a:rPr>
              <a:t>	</a:t>
            </a:r>
            <a:endParaRPr lang="en-US" sz="2000"/>
          </a:p>
        </p:txBody>
      </p:sp>
      <p:grpSp>
        <p:nvGrpSpPr>
          <p:cNvPr id="19" name="Group 18"/>
          <p:cNvGrpSpPr/>
          <p:nvPr/>
        </p:nvGrpSpPr>
        <p:grpSpPr>
          <a:xfrm>
            <a:off x="6750942" y="2667000"/>
            <a:ext cx="2393058" cy="959793"/>
            <a:chOff x="3999738" y="4614568"/>
            <a:chExt cx="2895600" cy="1405232"/>
          </a:xfrm>
        </p:grpSpPr>
        <p:graphicFrame>
          <p:nvGraphicFramePr>
            <p:cNvPr id="20" name="Diagram 19"/>
            <p:cNvGraphicFramePr/>
            <p:nvPr/>
          </p:nvGraphicFramePr>
          <p:xfrm>
            <a:off x="3999738" y="4614568"/>
            <a:ext cx="2895600" cy="140523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21" name="TextBox 20"/>
            <p:cNvSpPr txBox="1"/>
            <p:nvPr/>
          </p:nvSpPr>
          <p:spPr>
            <a:xfrm>
              <a:off x="5106162" y="4760256"/>
              <a:ext cx="614008" cy="1036415"/>
            </a:xfrm>
            <a:prstGeom prst="rect">
              <a:avLst/>
            </a:prstGeom>
            <a:noFill/>
          </p:spPr>
          <p:txBody>
            <a:bodyPr wrap="square" rtlCol="0">
              <a:spAutoFit/>
            </a:bodyPr>
            <a:lstStyle/>
            <a:p>
              <a:pPr lvl="0"/>
              <a:r>
                <a:rPr lang="en-US" sz="2000">
                  <a:latin typeface="Calibri" panose="020F0502020204030204" pitchFamily="34" charset="0"/>
                  <a:cs typeface="Calibri" panose="020F0502020204030204" pitchFamily="34" charset="0"/>
                  <a:sym typeface="WP IconicSymbolsA" panose="05010101010101010101" pitchFamily="2" charset="2"/>
                </a:rPr>
                <a:t> ●    </a:t>
              </a:r>
            </a:p>
            <a:p>
              <a:pPr lvl="0"/>
              <a:r>
                <a:rPr lang="en-US" sz="2000">
                  <a:latin typeface="Calibri" panose="020F0502020204030204" pitchFamily="34" charset="0"/>
                  <a:cs typeface="Calibri" panose="020F0502020204030204" pitchFamily="34" charset="0"/>
                  <a:sym typeface="WP IconicSymbolsA" panose="05010101010101010101" pitchFamily="2" charset="2"/>
                </a:rPr>
                <a:t>●● </a:t>
              </a:r>
              <a:r>
                <a:rPr lang="en-US" sz="2000">
                  <a:sym typeface="WP IconicSymbolsA" panose="05010101010101010101" pitchFamily="2" charset="2"/>
                </a:rPr>
                <a:t>	</a:t>
              </a:r>
              <a:endParaRPr lang="en-US" sz="2000"/>
            </a:p>
          </p:txBody>
        </p:sp>
      </p:grpSp>
      <p:grpSp>
        <p:nvGrpSpPr>
          <p:cNvPr id="22" name="Group 21"/>
          <p:cNvGrpSpPr/>
          <p:nvPr/>
        </p:nvGrpSpPr>
        <p:grpSpPr>
          <a:xfrm>
            <a:off x="4495800" y="4831407"/>
            <a:ext cx="2393058" cy="959793"/>
            <a:chOff x="3999738" y="4614568"/>
            <a:chExt cx="2895600" cy="1405232"/>
          </a:xfrm>
        </p:grpSpPr>
        <p:graphicFrame>
          <p:nvGraphicFramePr>
            <p:cNvPr id="23" name="Diagram 22"/>
            <p:cNvGraphicFramePr/>
            <p:nvPr/>
          </p:nvGraphicFramePr>
          <p:xfrm>
            <a:off x="3999738" y="4614568"/>
            <a:ext cx="2895600" cy="1405232"/>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24" name="TextBox 23"/>
            <p:cNvSpPr txBox="1"/>
            <p:nvPr/>
          </p:nvSpPr>
          <p:spPr>
            <a:xfrm>
              <a:off x="5106162" y="4760256"/>
              <a:ext cx="614008" cy="1036415"/>
            </a:xfrm>
            <a:prstGeom prst="rect">
              <a:avLst/>
            </a:prstGeom>
            <a:noFill/>
          </p:spPr>
          <p:txBody>
            <a:bodyPr wrap="square" rtlCol="0">
              <a:spAutoFit/>
            </a:bodyPr>
            <a:lstStyle/>
            <a:p>
              <a:pPr lvl="0"/>
              <a:r>
                <a:rPr lang="en-US" sz="2000">
                  <a:latin typeface="Calibri" panose="020F0502020204030204" pitchFamily="34" charset="0"/>
                  <a:cs typeface="Calibri" panose="020F0502020204030204" pitchFamily="34" charset="0"/>
                  <a:sym typeface="WP IconicSymbolsA" panose="05010101010101010101" pitchFamily="2" charset="2"/>
                </a:rPr>
                <a:t> ●    </a:t>
              </a:r>
            </a:p>
            <a:p>
              <a:pPr lvl="0"/>
              <a:r>
                <a:rPr lang="en-US" sz="2000">
                  <a:latin typeface="Calibri" panose="020F0502020204030204" pitchFamily="34" charset="0"/>
                  <a:cs typeface="Calibri" panose="020F0502020204030204" pitchFamily="34" charset="0"/>
                  <a:sym typeface="WP IconicSymbolsA" panose="05010101010101010101" pitchFamily="2" charset="2"/>
                </a:rPr>
                <a:t>●● </a:t>
              </a:r>
              <a:r>
                <a:rPr lang="en-US" sz="2000">
                  <a:sym typeface="WP IconicSymbolsA" panose="05010101010101010101" pitchFamily="2" charset="2"/>
                </a:rPr>
                <a:t>	</a:t>
              </a:r>
              <a:endParaRPr lang="en-US" sz="2000"/>
            </a:p>
          </p:txBody>
        </p:sp>
      </p:grpSp>
      <p:grpSp>
        <p:nvGrpSpPr>
          <p:cNvPr id="25" name="Group 24"/>
          <p:cNvGrpSpPr/>
          <p:nvPr/>
        </p:nvGrpSpPr>
        <p:grpSpPr>
          <a:xfrm>
            <a:off x="6674742" y="4802832"/>
            <a:ext cx="2393058" cy="959793"/>
            <a:chOff x="3999738" y="4614568"/>
            <a:chExt cx="2895600" cy="1405232"/>
          </a:xfrm>
        </p:grpSpPr>
        <p:graphicFrame>
          <p:nvGraphicFramePr>
            <p:cNvPr id="26" name="Diagram 25"/>
            <p:cNvGraphicFramePr/>
            <p:nvPr/>
          </p:nvGraphicFramePr>
          <p:xfrm>
            <a:off x="3999738" y="4614568"/>
            <a:ext cx="2895600" cy="1405232"/>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
          <p:nvSpPr>
            <p:cNvPr id="27" name="TextBox 26"/>
            <p:cNvSpPr txBox="1"/>
            <p:nvPr/>
          </p:nvSpPr>
          <p:spPr>
            <a:xfrm>
              <a:off x="5106162" y="4760256"/>
              <a:ext cx="614008" cy="1036415"/>
            </a:xfrm>
            <a:prstGeom prst="rect">
              <a:avLst/>
            </a:prstGeom>
            <a:noFill/>
          </p:spPr>
          <p:txBody>
            <a:bodyPr wrap="square" rtlCol="0">
              <a:spAutoFit/>
            </a:bodyPr>
            <a:lstStyle/>
            <a:p>
              <a:pPr lvl="0"/>
              <a:r>
                <a:rPr lang="en-US" sz="2000">
                  <a:latin typeface="Calibri" panose="020F0502020204030204" pitchFamily="34" charset="0"/>
                  <a:cs typeface="Calibri" panose="020F0502020204030204" pitchFamily="34" charset="0"/>
                  <a:sym typeface="WP IconicSymbolsA" panose="05010101010101010101" pitchFamily="2" charset="2"/>
                </a:rPr>
                <a:t> ●    </a:t>
              </a:r>
            </a:p>
            <a:p>
              <a:pPr lvl="0"/>
              <a:r>
                <a:rPr lang="en-US" sz="2000">
                  <a:latin typeface="Calibri" panose="020F0502020204030204" pitchFamily="34" charset="0"/>
                  <a:cs typeface="Calibri" panose="020F0502020204030204" pitchFamily="34" charset="0"/>
                  <a:sym typeface="WP IconicSymbolsA" panose="05010101010101010101" pitchFamily="2" charset="2"/>
                </a:rPr>
                <a:t>●● </a:t>
              </a:r>
              <a:r>
                <a:rPr lang="en-US" sz="2000">
                  <a:sym typeface="WP IconicSymbolsA" panose="05010101010101010101" pitchFamily="2" charset="2"/>
                </a:rPr>
                <a:t>	</a:t>
              </a:r>
              <a:endParaRPr lang="en-US" sz="2000"/>
            </a:p>
          </p:txBody>
        </p:sp>
      </p:grpSp>
      <p:sp>
        <p:nvSpPr>
          <p:cNvPr id="5" name="Rectangle 4"/>
          <p:cNvSpPr/>
          <p:nvPr/>
        </p:nvSpPr>
        <p:spPr>
          <a:xfrm>
            <a:off x="7028744" y="3805535"/>
            <a:ext cx="1247457" cy="461665"/>
          </a:xfrm>
          <a:prstGeom prst="rect">
            <a:avLst/>
          </a:prstGeom>
        </p:spPr>
        <p:txBody>
          <a:bodyPr wrap="square">
            <a:spAutoFit/>
          </a:bodyPr>
          <a:lstStyle/>
          <a:p>
            <a:r>
              <a:rPr lang="de-DE" sz="2400">
                <a:solidFill>
                  <a:prstClr val="black"/>
                </a:solidFill>
                <a:sym typeface="WP MathA" panose="05010101010101010101" pitchFamily="2" charset="2"/>
              </a:rPr>
              <a:t></a:t>
            </a:r>
            <a:r>
              <a:rPr lang="de-DE" sz="2400">
                <a:solidFill>
                  <a:prstClr val="black"/>
                </a:solidFill>
              </a:rPr>
              <a:t>(3)</a:t>
            </a:r>
            <a:r>
              <a:rPr lang="de-DE" sz="2400">
                <a:solidFill>
                  <a:prstClr val="black"/>
                </a:solidFill>
                <a:sym typeface="WP MathA" panose="05010101010101010101" pitchFamily="2" charset="2"/>
              </a:rPr>
              <a:t></a:t>
            </a:r>
            <a:r>
              <a:rPr lang="de-DE" sz="2400">
                <a:solidFill>
                  <a:prstClr val="black"/>
                </a:solidFill>
              </a:rPr>
              <a:t> = 0 </a:t>
            </a:r>
            <a:endParaRPr lang="de-AT" sz="2400"/>
          </a:p>
        </p:txBody>
      </p:sp>
      <p:sp>
        <p:nvSpPr>
          <p:cNvPr id="28" name="Rectangle 27"/>
          <p:cNvSpPr/>
          <p:nvPr/>
        </p:nvSpPr>
        <p:spPr>
          <a:xfrm>
            <a:off x="7181144" y="5939135"/>
            <a:ext cx="1247457" cy="461665"/>
          </a:xfrm>
          <a:prstGeom prst="rect">
            <a:avLst/>
          </a:prstGeom>
        </p:spPr>
        <p:txBody>
          <a:bodyPr wrap="square">
            <a:spAutoFit/>
          </a:bodyPr>
          <a:lstStyle/>
          <a:p>
            <a:r>
              <a:rPr lang="de-DE" sz="2400">
                <a:solidFill>
                  <a:prstClr val="black"/>
                </a:solidFill>
                <a:sym typeface="WP MathA" panose="05010101010101010101" pitchFamily="2" charset="2"/>
              </a:rPr>
              <a:t></a:t>
            </a:r>
            <a:r>
              <a:rPr lang="de-DE" sz="2400">
                <a:solidFill>
                  <a:prstClr val="black"/>
                </a:solidFill>
              </a:rPr>
              <a:t>(4)</a:t>
            </a:r>
            <a:r>
              <a:rPr lang="de-DE" sz="2400">
                <a:solidFill>
                  <a:prstClr val="black"/>
                </a:solidFill>
                <a:sym typeface="WP MathA" panose="05010101010101010101" pitchFamily="2" charset="2"/>
              </a:rPr>
              <a:t></a:t>
            </a:r>
            <a:r>
              <a:rPr lang="de-DE" sz="2400">
                <a:solidFill>
                  <a:prstClr val="black"/>
                </a:solidFill>
              </a:rPr>
              <a:t> = 0 </a:t>
            </a:r>
            <a:endParaRPr lang="de-AT" sz="2400"/>
          </a:p>
        </p:txBody>
      </p:sp>
    </p:spTree>
    <p:extLst>
      <p:ext uri="{BB962C8B-B14F-4D97-AF65-F5344CB8AC3E}">
        <p14:creationId xmlns:p14="http://schemas.microsoft.com/office/powerpoint/2010/main" val="24547238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randombar(horizont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randombar(horizontal)">
                                      <p:cBhvr>
                                        <p:cTn id="28" dur="500"/>
                                        <p:tgtEl>
                                          <p:spTgt spid="19"/>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4" presetClass="entr" presetSubtype="10" fill="hold" nodeType="click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randombar(horizontal)">
                                      <p:cBhvr>
                                        <p:cTn id="49" dur="500"/>
                                        <p:tgtEl>
                                          <p:spTgt spid="22"/>
                                        </p:tgtEl>
                                      </p:cBhvr>
                                    </p:animEffec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4" presetClass="entr" presetSubtype="10" fill="hold" nodeType="click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randombar(horizontal)">
                                      <p:cBhvr>
                                        <p:cTn id="58" dur="500"/>
                                        <p:tgtEl>
                                          <p:spTgt spid="25"/>
                                        </p:tgtEl>
                                      </p:cBhvr>
                                    </p:animEffec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8"/>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8"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6" name="Titel 5"/>
          <p:cNvSpPr>
            <a:spLocks noGrp="1"/>
          </p:cNvSpPr>
          <p:nvPr>
            <p:ph type="title"/>
          </p:nvPr>
        </p:nvSpPr>
        <p:spPr>
          <a:xfrm>
            <a:off x="722313" y="5464314"/>
            <a:ext cx="7772400" cy="707886"/>
          </a:xfrm>
        </p:spPr>
        <p:txBody>
          <a:bodyPr>
            <a:spAutoFit/>
          </a:bodyPr>
          <a:lstStyle/>
          <a:p>
            <a:r>
              <a:rPr lang="de-AT" dirty="0">
                <a:solidFill>
                  <a:schemeClr val="tx1"/>
                </a:solidFill>
              </a:rPr>
              <a:t>Fahrplan</a:t>
            </a:r>
          </a:p>
        </p:txBody>
      </p:sp>
      <p:sp>
        <p:nvSpPr>
          <p:cNvPr id="7" name="Textplatzhalter 6"/>
          <p:cNvSpPr>
            <a:spLocks noGrp="1"/>
          </p:cNvSpPr>
          <p:nvPr>
            <p:ph type="body" idx="1"/>
          </p:nvPr>
        </p:nvSpPr>
        <p:spPr>
          <a:xfrm>
            <a:off x="742950" y="533400"/>
            <a:ext cx="7772400" cy="3877985"/>
          </a:xfrm>
        </p:spPr>
        <p:txBody>
          <a:bodyPr>
            <a:spAutoFit/>
          </a:bodyPr>
          <a:lstStyle/>
          <a:p>
            <a:pPr marL="1539875" indent="-457200">
              <a:spcBef>
                <a:spcPts val="1200"/>
              </a:spcBef>
              <a:buFont typeface="Wingdings" pitchFamily="2" charset="2"/>
              <a:buChar char="v"/>
            </a:pPr>
            <a:r>
              <a:rPr lang="de-DE" sz="2800" b="0">
                <a:solidFill>
                  <a:schemeClr val="bg1"/>
                </a:solidFill>
              </a:rPr>
              <a:t>Referenz vs. Denotation</a:t>
            </a:r>
          </a:p>
          <a:p>
            <a:pPr marL="1539875" indent="-457200">
              <a:spcBef>
                <a:spcPts val="1200"/>
              </a:spcBef>
              <a:buFont typeface="Wingdings" pitchFamily="2" charset="2"/>
              <a:buChar char="v"/>
            </a:pPr>
            <a:r>
              <a:rPr lang="de-DE" sz="2800" b="0">
                <a:solidFill>
                  <a:schemeClr val="bg1"/>
                </a:solidFill>
              </a:rPr>
              <a:t>Namen und definite Nominalphrasen</a:t>
            </a:r>
          </a:p>
          <a:p>
            <a:pPr marL="1539875" indent="-457200">
              <a:spcBef>
                <a:spcPts val="1200"/>
              </a:spcBef>
              <a:buFont typeface="Wingdings" pitchFamily="2" charset="2"/>
              <a:buChar char="v"/>
            </a:pPr>
            <a:r>
              <a:rPr lang="de-DE" sz="2800" b="0">
                <a:solidFill>
                  <a:schemeClr val="bg1"/>
                </a:solidFill>
              </a:rPr>
              <a:t>Referenzielle Pronomen und Koreferenz</a:t>
            </a:r>
          </a:p>
          <a:p>
            <a:pPr marL="1539875" indent="-457200">
              <a:spcBef>
                <a:spcPts val="1200"/>
              </a:spcBef>
              <a:buFont typeface="Wingdings" pitchFamily="2" charset="2"/>
              <a:buChar char="v"/>
            </a:pPr>
            <a:r>
              <a:rPr lang="de-DE" sz="2800" b="0">
                <a:solidFill>
                  <a:schemeClr val="bg1"/>
                </a:solidFill>
              </a:rPr>
              <a:t>Quantorenphrasen</a:t>
            </a:r>
          </a:p>
          <a:p>
            <a:pPr marL="1539875" indent="-457200">
              <a:spcBef>
                <a:spcPts val="1200"/>
              </a:spcBef>
              <a:buFont typeface="Wingdings" pitchFamily="2" charset="2"/>
              <a:buChar char="v"/>
            </a:pPr>
            <a:r>
              <a:rPr lang="de-DE" sz="2800" u="sng">
                <a:solidFill>
                  <a:schemeClr val="bg1"/>
                </a:solidFill>
              </a:rPr>
              <a:t>Namen und definite Beschreibungen ohne Referenz</a:t>
            </a:r>
          </a:p>
          <a:p>
            <a:pPr marL="1539875" indent="-457200">
              <a:spcBef>
                <a:spcPts val="1200"/>
              </a:spcBef>
              <a:buFont typeface="Wingdings" pitchFamily="2" charset="2"/>
              <a:buChar char="v"/>
            </a:pPr>
            <a:r>
              <a:rPr lang="de-DE" sz="2800" b="0">
                <a:solidFill>
                  <a:schemeClr val="bg1"/>
                </a:solidFill>
              </a:rPr>
              <a:t>Semantik von Pronomen</a:t>
            </a:r>
          </a:p>
        </p:txBody>
      </p:sp>
      <p:cxnSp>
        <p:nvCxnSpPr>
          <p:cNvPr id="9" name="Gerade Verbindung 8"/>
          <p:cNvCxnSpPr/>
          <p:nvPr/>
        </p:nvCxnSpPr>
        <p:spPr>
          <a:xfrm>
            <a:off x="762000" y="5486400"/>
            <a:ext cx="77724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46CA3688-DEEB-4A0C-9E4C-4B28E23DDD7E}" type="slidenum">
              <a:rPr lang="de-DE" smtClean="0"/>
              <a:pPr/>
              <a:t>53</a:t>
            </a:fld>
            <a:endParaRPr lang="de-DE"/>
          </a:p>
        </p:txBody>
      </p:sp>
    </p:spTree>
    <p:extLst>
      <p:ext uri="{BB962C8B-B14F-4D97-AF65-F5344CB8AC3E}">
        <p14:creationId xmlns:p14="http://schemas.microsoft.com/office/powerpoint/2010/main" val="4346023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noProof="0" dirty="0"/>
              <a:t>Bedeutung von Determinatorphrasen</a:t>
            </a:r>
          </a:p>
        </p:txBody>
      </p:sp>
      <p:sp>
        <p:nvSpPr>
          <p:cNvPr id="3" name="Content Placeholder 2"/>
          <p:cNvSpPr>
            <a:spLocks noGrp="1"/>
          </p:cNvSpPr>
          <p:nvPr>
            <p:ph idx="1"/>
          </p:nvPr>
        </p:nvSpPr>
        <p:spPr>
          <a:xfrm>
            <a:off x="457200" y="1102659"/>
            <a:ext cx="8382000" cy="5298141"/>
          </a:xfrm>
        </p:spPr>
        <p:txBody>
          <a:bodyPr/>
          <a:lstStyle/>
          <a:p>
            <a:pPr defTabSz="942975">
              <a:tabLst>
                <a:tab pos="457200" algn="l"/>
                <a:tab pos="747713" algn="l"/>
                <a:tab pos="860425" algn="l"/>
                <a:tab pos="1090613" algn="l"/>
                <a:tab pos="2976563" algn="l"/>
                <a:tab pos="3370263" algn="l"/>
                <a:tab pos="3890963" algn="l"/>
              </a:tabLst>
            </a:pPr>
            <a:r>
              <a:rPr lang="de-DE" sz="2400" noProof="0" dirty="0"/>
              <a:t>Determinatorphrasen (DPs) </a:t>
            </a:r>
            <a:r>
              <a:rPr lang="en-US" sz="2400" noProof="0" dirty="0" err="1"/>
              <a:t>werden</a:t>
            </a:r>
            <a:r>
              <a:rPr lang="en-US" sz="2400" noProof="0" dirty="0"/>
              <a:t> in </a:t>
            </a:r>
            <a:r>
              <a:rPr lang="de-DE" sz="2400" noProof="0" dirty="0"/>
              <a:t>zwei Klassen eingeteilt:</a:t>
            </a:r>
          </a:p>
          <a:p>
            <a:pPr marL="1085850" lvl="1" indent="-342900" defTabSz="942975">
              <a:spcBef>
                <a:spcPts val="1200"/>
              </a:spcBef>
              <a:buFont typeface="Wingdings" panose="05000000000000000000" pitchFamily="2" charset="2"/>
              <a:buChar char="§"/>
              <a:tabLst>
                <a:tab pos="457200" algn="l"/>
                <a:tab pos="747713" algn="l"/>
                <a:tab pos="860425" algn="l"/>
                <a:tab pos="1090613" algn="l"/>
                <a:tab pos="2976563" algn="l"/>
                <a:tab pos="3370263" algn="l"/>
                <a:tab pos="3890963" algn="l"/>
              </a:tabLst>
            </a:pPr>
            <a:r>
              <a:rPr lang="de-DE" sz="2400" b="1" noProof="0" dirty="0"/>
              <a:t>	</a:t>
            </a:r>
            <a:r>
              <a:rPr lang="de-DE" sz="2400" noProof="0" dirty="0">
                <a:solidFill>
                  <a:srgbClr val="339966"/>
                </a:solidFill>
              </a:rPr>
              <a:t>referenzielle </a:t>
            </a:r>
            <a:r>
              <a:rPr lang="de-DE" sz="2400" dirty="0"/>
              <a:t>DPs u</a:t>
            </a:r>
            <a:r>
              <a:rPr lang="de-DE" sz="2400" noProof="0" dirty="0"/>
              <a:t>nd</a:t>
            </a:r>
          </a:p>
          <a:p>
            <a:pPr marL="1085850" lvl="1" indent="-342900" defTabSz="942975">
              <a:spcBef>
                <a:spcPts val="1200"/>
              </a:spcBef>
              <a:buFont typeface="Wingdings" panose="05000000000000000000" pitchFamily="2" charset="2"/>
              <a:buChar char="§"/>
              <a:tabLst>
                <a:tab pos="457200" algn="l"/>
                <a:tab pos="747713" algn="l"/>
                <a:tab pos="860425" algn="l"/>
                <a:tab pos="1090613" algn="l"/>
                <a:tab pos="2976563" algn="l"/>
                <a:tab pos="3370263" algn="l"/>
                <a:tab pos="3890963" algn="l"/>
              </a:tabLst>
            </a:pPr>
            <a:r>
              <a:rPr lang="de-DE" sz="2400" b="1" noProof="0" dirty="0"/>
              <a:t>	</a:t>
            </a:r>
            <a:r>
              <a:rPr lang="de-DE" sz="2400" noProof="0" dirty="0">
                <a:solidFill>
                  <a:srgbClr val="FF0000"/>
                </a:solidFill>
              </a:rPr>
              <a:t>nicht referenzielle </a:t>
            </a:r>
            <a:r>
              <a:rPr lang="de-DE" sz="2400" noProof="0" dirty="0"/>
              <a:t>DPs	</a:t>
            </a:r>
          </a:p>
          <a:p>
            <a:pPr defTabSz="942975">
              <a:tabLst>
                <a:tab pos="457200" algn="l"/>
                <a:tab pos="747713" algn="l"/>
                <a:tab pos="860425" algn="l"/>
                <a:tab pos="1090613" algn="l"/>
                <a:tab pos="2976563" algn="l"/>
                <a:tab pos="3370263" algn="l"/>
                <a:tab pos="3890963" algn="l"/>
              </a:tabLst>
            </a:pPr>
            <a:endParaRPr lang="de-DE" noProof="0" dirty="0"/>
          </a:p>
          <a:p>
            <a:pPr lvl="0" defTabSz="942975">
              <a:spcBef>
                <a:spcPts val="1200"/>
              </a:spcBef>
              <a:tabLst>
                <a:tab pos="457200" algn="l"/>
                <a:tab pos="747713" algn="l"/>
                <a:tab pos="860425" algn="l"/>
                <a:tab pos="1090613" algn="l"/>
                <a:tab pos="2976563" algn="l"/>
                <a:tab pos="3370263" algn="l"/>
                <a:tab pos="3890963" algn="l"/>
              </a:tabLst>
            </a:pPr>
            <a:endParaRPr lang="de-DE" sz="2000" b="1" i="1" noProof="0" dirty="0">
              <a:solidFill>
                <a:prstClr val="black"/>
              </a:solidFill>
            </a:endParaRPr>
          </a:p>
          <a:p>
            <a:pPr lvl="0" defTabSz="942975">
              <a:spcBef>
                <a:spcPts val="1200"/>
              </a:spcBef>
              <a:tabLst>
                <a:tab pos="457200" algn="l"/>
                <a:tab pos="747713" algn="l"/>
                <a:tab pos="860425" algn="l"/>
                <a:tab pos="1090613" algn="l"/>
                <a:tab pos="2976563" algn="l"/>
                <a:tab pos="3370263" algn="l"/>
                <a:tab pos="3890963" algn="l"/>
              </a:tabLst>
            </a:pPr>
            <a:endParaRPr lang="de-DE" sz="2000" b="1" i="1" noProof="0" dirty="0">
              <a:solidFill>
                <a:prstClr val="black"/>
              </a:solidFill>
            </a:endParaRPr>
          </a:p>
          <a:p>
            <a:pPr lvl="0" defTabSz="942975">
              <a:spcBef>
                <a:spcPts val="1200"/>
              </a:spcBef>
              <a:tabLst>
                <a:tab pos="457200" algn="l"/>
                <a:tab pos="747713" algn="l"/>
                <a:tab pos="860425" algn="l"/>
                <a:tab pos="1090613" algn="l"/>
                <a:tab pos="2976563" algn="l"/>
                <a:tab pos="3370263" algn="l"/>
                <a:tab pos="3890963" algn="l"/>
              </a:tabLst>
            </a:pPr>
            <a:endParaRPr lang="de-DE" sz="2000" b="1" i="1" noProof="0" dirty="0">
              <a:solidFill>
                <a:prstClr val="black"/>
              </a:solidFill>
            </a:endParaRPr>
          </a:p>
        </p:txBody>
      </p:sp>
      <p:graphicFrame>
        <p:nvGraphicFramePr>
          <p:cNvPr id="6" name="Table 5"/>
          <p:cNvGraphicFramePr>
            <a:graphicFrameLocks noGrp="1"/>
          </p:cNvGraphicFramePr>
          <p:nvPr/>
        </p:nvGraphicFramePr>
        <p:xfrm>
          <a:off x="571500" y="3048000"/>
          <a:ext cx="8153400" cy="2743200"/>
        </p:xfrm>
        <a:graphic>
          <a:graphicData uri="http://schemas.openxmlformats.org/drawingml/2006/table">
            <a:tbl>
              <a:tblPr firstRow="1" bandRow="1">
                <a:tableStyleId>{D7AC3CCA-C797-4891-BE02-D94E43425B78}</a:tableStyleId>
              </a:tblPr>
              <a:tblGrid>
                <a:gridCol w="3962400">
                  <a:extLst>
                    <a:ext uri="{9D8B030D-6E8A-4147-A177-3AD203B41FA5}">
                      <a16:colId xmlns:a16="http://schemas.microsoft.com/office/drawing/2014/main" val="100008845"/>
                    </a:ext>
                  </a:extLst>
                </a:gridCol>
                <a:gridCol w="4191000">
                  <a:extLst>
                    <a:ext uri="{9D8B030D-6E8A-4147-A177-3AD203B41FA5}">
                      <a16:colId xmlns:a16="http://schemas.microsoft.com/office/drawing/2014/main" val="1819374088"/>
                    </a:ext>
                  </a:extLst>
                </a:gridCol>
              </a:tblGrid>
              <a:tr h="671302">
                <a:tc>
                  <a:txBody>
                    <a:bodyPr/>
                    <a:lstStyle/>
                    <a:p>
                      <a:pPr algn="ctr"/>
                      <a:r>
                        <a:rPr lang="en-US" sz="2200">
                          <a:solidFill>
                            <a:srgbClr val="339966"/>
                          </a:solidFill>
                        </a:rPr>
                        <a:t>Referenzielle</a:t>
                      </a:r>
                      <a:r>
                        <a:rPr lang="en-US" sz="2200" baseline="0">
                          <a:solidFill>
                            <a:srgbClr val="339966"/>
                          </a:solidFill>
                        </a:rPr>
                        <a:t> DPs</a:t>
                      </a:r>
                      <a:endParaRPr lang="en-US" sz="2200">
                        <a:solidFill>
                          <a:srgbClr val="339966"/>
                        </a:solidFill>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200">
                          <a:solidFill>
                            <a:srgbClr val="FF0000"/>
                          </a:solidFill>
                        </a:rPr>
                        <a:t>Nicht referenzielle DPs</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8506395"/>
                  </a:ext>
                </a:extLst>
              </a:tr>
              <a:tr h="628269">
                <a:tc>
                  <a:txBody>
                    <a:bodyPr/>
                    <a:lstStyle/>
                    <a:p>
                      <a:r>
                        <a:rPr lang="en-US" sz="2000"/>
                        <a:t>A. Namen</a:t>
                      </a:r>
                    </a:p>
                  </a:txBody>
                  <a:tcPr marL="27432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tabLst>
                          <a:tab pos="228600" algn="l"/>
                        </a:tabLst>
                      </a:pPr>
                      <a:r>
                        <a:rPr lang="de-DE" sz="2000" noProof="0"/>
                        <a:t>	</a:t>
                      </a:r>
                      <a:r>
                        <a:rPr lang="en-US" sz="2200" b="0"/>
                        <a:t>D.</a:t>
                      </a:r>
                      <a:r>
                        <a:rPr lang="en-US" sz="2200" b="0" baseline="0"/>
                        <a:t> </a:t>
                      </a:r>
                      <a:r>
                        <a:rPr lang="en-US" sz="2200" b="0"/>
                        <a:t>Quantorenphrasen (QPs)</a:t>
                      </a:r>
                    </a:p>
                  </a:txBody>
                  <a:tcPr marL="2743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62714193"/>
                  </a:ext>
                </a:extLst>
              </a:tr>
              <a:tr h="815360">
                <a:tc>
                  <a:txBody>
                    <a:bodyPr/>
                    <a:lstStyle/>
                    <a:p>
                      <a:r>
                        <a:rPr lang="en-US" sz="2000"/>
                        <a:t>B.</a:t>
                      </a:r>
                      <a:r>
                        <a:rPr lang="en-US" sz="2000" baseline="0"/>
                        <a:t> </a:t>
                      </a:r>
                      <a:r>
                        <a:rPr lang="en-US" sz="2000"/>
                        <a:t>Definite Beschreibungen </a:t>
                      </a:r>
                      <a:r>
                        <a:rPr lang="en-US" sz="2000" u="sng"/>
                        <a:t>mit</a:t>
                      </a:r>
                      <a:br>
                        <a:rPr lang="en-US" sz="2000"/>
                      </a:br>
                      <a:r>
                        <a:rPr lang="en-US" sz="2000"/>
                        <a:t>     Referenten</a:t>
                      </a:r>
                    </a:p>
                  </a:txBody>
                  <a:tcPr marL="27432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tabLst>
                          <a:tab pos="228600" algn="l"/>
                        </a:tabLst>
                      </a:pPr>
                      <a:r>
                        <a:rPr lang="de-DE" sz="2000" noProof="0"/>
                        <a:t>	</a:t>
                      </a:r>
                      <a:r>
                        <a:rPr lang="en-US" sz="2000"/>
                        <a:t>E. Definite Beschreibungen </a:t>
                      </a:r>
                      <a:r>
                        <a:rPr lang="en-US" sz="2000" u="sng"/>
                        <a:t>ohne</a:t>
                      </a:r>
                      <a:r>
                        <a:rPr lang="en-US" sz="2000"/>
                        <a:t> </a:t>
                      </a:r>
                      <a:br>
                        <a:rPr lang="en-US" sz="2000"/>
                      </a:br>
                      <a:r>
                        <a:rPr lang="en-US" sz="2000"/>
                        <a:t>         Referenten</a:t>
                      </a:r>
                    </a:p>
                  </a:txBody>
                  <a:tcPr marL="2743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36362269"/>
                  </a:ext>
                </a:extLst>
              </a:tr>
              <a:tr h="6282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a:t>C.</a:t>
                      </a:r>
                      <a:r>
                        <a:rPr lang="en-US" sz="2000" baseline="0"/>
                        <a:t> </a:t>
                      </a:r>
                      <a:r>
                        <a:rPr lang="en-US" sz="2000"/>
                        <a:t>Referenzielle</a:t>
                      </a:r>
                      <a:r>
                        <a:rPr lang="en-US" sz="2000" baseline="0"/>
                        <a:t> </a:t>
                      </a:r>
                      <a:r>
                        <a:rPr lang="en-US" sz="2000"/>
                        <a:t>Pronomen</a:t>
                      </a:r>
                    </a:p>
                  </a:txBody>
                  <a:tcPr marL="27432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tabLst>
                          <a:tab pos="228600" algn="l"/>
                        </a:tabLst>
                      </a:pPr>
                      <a:r>
                        <a:rPr lang="de-DE" sz="2000" noProof="0"/>
                        <a:t>	</a:t>
                      </a:r>
                      <a:r>
                        <a:rPr lang="en-US" sz="2000"/>
                        <a:t>F. Nicht referenzielle Pronomen</a:t>
                      </a:r>
                    </a:p>
                  </a:txBody>
                  <a:tcPr marL="2743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33988968"/>
                  </a:ext>
                </a:extLst>
              </a:tr>
            </a:tbl>
          </a:graphicData>
        </a:graphic>
      </p:graphicFrame>
      <p:sp>
        <p:nvSpPr>
          <p:cNvPr id="7" name="Footer Placeholder 6"/>
          <p:cNvSpPr>
            <a:spLocks noGrp="1"/>
          </p:cNvSpPr>
          <p:nvPr>
            <p:ph type="ftr" sz="quarter" idx="11"/>
          </p:nvPr>
        </p:nvSpPr>
        <p:spPr/>
        <p:txBody>
          <a:bodyPr/>
          <a:lstStyle/>
          <a:p>
            <a:r>
              <a:rPr lang="de-DE"/>
              <a:t>DGY 15 Semantik</a:t>
            </a:r>
          </a:p>
        </p:txBody>
      </p:sp>
      <p:sp>
        <p:nvSpPr>
          <p:cNvPr id="8" name="Slide Number Placeholder 7"/>
          <p:cNvSpPr>
            <a:spLocks noGrp="1"/>
          </p:cNvSpPr>
          <p:nvPr>
            <p:ph type="sldNum" sz="quarter" idx="12"/>
          </p:nvPr>
        </p:nvSpPr>
        <p:spPr/>
        <p:txBody>
          <a:bodyPr/>
          <a:lstStyle/>
          <a:p>
            <a:fld id="{DAED5F90-EF1B-49B5-BE47-AEA5AB1301ED}" type="slidenum">
              <a:rPr lang="de-DE" smtClean="0"/>
              <a:pPr/>
              <a:t>54</a:t>
            </a:fld>
            <a:endParaRPr lang="de-DE"/>
          </a:p>
        </p:txBody>
      </p:sp>
      <p:sp>
        <p:nvSpPr>
          <p:cNvPr id="9" name="Rectangle 8"/>
          <p:cNvSpPr/>
          <p:nvPr/>
        </p:nvSpPr>
        <p:spPr>
          <a:xfrm>
            <a:off x="495300" y="2133600"/>
            <a:ext cx="486937" cy="501968"/>
          </a:xfrm>
          <a:prstGeom prst="rect">
            <a:avLst/>
          </a:prstGeom>
        </p:spPr>
        <p:txBody>
          <a:bodyPr wrap="square">
            <a:spAutoFit/>
          </a:bodyPr>
          <a:lstStyle/>
          <a:p>
            <a:r>
              <a:rPr lang="en-US" sz="2600" dirty="0">
                <a:sym typeface="WP IconicSymbolsA" panose="05010101010101010101" pitchFamily="2" charset="2"/>
              </a:rPr>
              <a:t></a:t>
            </a:r>
            <a:endParaRPr lang="de-AT" sz="2600" dirty="0"/>
          </a:p>
        </p:txBody>
      </p:sp>
      <p:sp>
        <p:nvSpPr>
          <p:cNvPr id="11" name="Rectangle 10"/>
          <p:cNvSpPr/>
          <p:nvPr/>
        </p:nvSpPr>
        <p:spPr>
          <a:xfrm>
            <a:off x="561015" y="1600200"/>
            <a:ext cx="429585" cy="492443"/>
          </a:xfrm>
          <a:prstGeom prst="rect">
            <a:avLst/>
          </a:prstGeom>
        </p:spPr>
        <p:txBody>
          <a:bodyPr wrap="square">
            <a:spAutoFit/>
          </a:bodyPr>
          <a:lstStyle/>
          <a:p>
            <a:r>
              <a:rPr lang="en-US" sz="2600" dirty="0">
                <a:sym typeface="WP IconicSymbolsA" panose="05010101010101010101" pitchFamily="2" charset="2"/>
              </a:rPr>
              <a:t></a:t>
            </a:r>
            <a:endParaRPr lang="de-AT" sz="2600" dirty="0"/>
          </a:p>
        </p:txBody>
      </p:sp>
      <p:graphicFrame>
        <p:nvGraphicFramePr>
          <p:cNvPr id="14" name="Table 13"/>
          <p:cNvGraphicFramePr>
            <a:graphicFrameLocks noGrp="1"/>
          </p:cNvGraphicFramePr>
          <p:nvPr/>
        </p:nvGraphicFramePr>
        <p:xfrm>
          <a:off x="4541520" y="3048000"/>
          <a:ext cx="4145280" cy="2743200"/>
        </p:xfrm>
        <a:graphic>
          <a:graphicData uri="http://schemas.openxmlformats.org/drawingml/2006/table">
            <a:tbl>
              <a:tblPr firstRow="1" bandRow="1">
                <a:tableStyleId>{D7AC3CCA-C797-4891-BE02-D94E43425B78}</a:tableStyleId>
              </a:tblPr>
              <a:tblGrid>
                <a:gridCol w="4145280">
                  <a:extLst>
                    <a:ext uri="{9D8B030D-6E8A-4147-A177-3AD203B41FA5}">
                      <a16:colId xmlns:a16="http://schemas.microsoft.com/office/drawing/2014/main" val="1819374088"/>
                    </a:ext>
                  </a:extLst>
                </a:gridCol>
              </a:tblGrid>
              <a:tr h="671302">
                <a:tc>
                  <a:txBody>
                    <a:bodyPr/>
                    <a:lstStyle/>
                    <a:p>
                      <a:pPr algn="ctr"/>
                      <a:r>
                        <a:rPr lang="en-US" sz="2200">
                          <a:solidFill>
                            <a:srgbClr val="FF0000"/>
                          </a:solidFill>
                        </a:rPr>
                        <a:t>Nicht referenzielle DPs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8506395"/>
                  </a:ext>
                </a:extLst>
              </a:tr>
              <a:tr h="628269">
                <a:tc>
                  <a:txBody>
                    <a:bodyPr/>
                    <a:lstStyle/>
                    <a:p>
                      <a:pPr>
                        <a:tabLst>
                          <a:tab pos="228600" algn="l"/>
                        </a:tabLst>
                      </a:pPr>
                      <a:r>
                        <a:rPr lang="de-DE" sz="2000" b="0" noProof="0"/>
                        <a:t>	</a:t>
                      </a:r>
                      <a:r>
                        <a:rPr lang="en-US" sz="2200" b="0"/>
                        <a:t>D.</a:t>
                      </a:r>
                      <a:r>
                        <a:rPr lang="en-US" sz="2200" b="0" baseline="0"/>
                        <a:t> </a:t>
                      </a:r>
                      <a:r>
                        <a:rPr lang="en-US" sz="2200" b="0"/>
                        <a:t>Quantoren</a:t>
                      </a:r>
                    </a:p>
                  </a:txBody>
                  <a:tcPr marL="2743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62714193"/>
                  </a:ext>
                </a:extLst>
              </a:tr>
              <a:tr h="815360">
                <a:tc>
                  <a:txBody>
                    <a:bodyPr/>
                    <a:lstStyle/>
                    <a:p>
                      <a:pPr>
                        <a:tabLst>
                          <a:tab pos="228600" algn="l"/>
                        </a:tabLst>
                      </a:pPr>
                      <a:r>
                        <a:rPr lang="de-DE" sz="2000" b="1" noProof="0" dirty="0"/>
                        <a:t>	</a:t>
                      </a:r>
                      <a:r>
                        <a:rPr lang="en-US" sz="2000" b="1" dirty="0"/>
                        <a:t>E. Definite </a:t>
                      </a:r>
                      <a:r>
                        <a:rPr lang="en-US" sz="2000" b="1" dirty="0" err="1"/>
                        <a:t>Beschreibungen</a:t>
                      </a:r>
                      <a:r>
                        <a:rPr lang="en-US" sz="2000" b="1" dirty="0"/>
                        <a:t> und</a:t>
                      </a:r>
                      <a:br>
                        <a:rPr lang="en-US" sz="2000" b="1" dirty="0"/>
                      </a:br>
                      <a:r>
                        <a:rPr lang="en-US" sz="2000" b="1" dirty="0"/>
                        <a:t>         Namen </a:t>
                      </a:r>
                      <a:r>
                        <a:rPr lang="en-US" sz="2000" b="1" u="sng" dirty="0" err="1"/>
                        <a:t>ohne</a:t>
                      </a:r>
                      <a:r>
                        <a:rPr lang="en-US" sz="2000" b="1" dirty="0"/>
                        <a:t> </a:t>
                      </a:r>
                      <a:r>
                        <a:rPr lang="en-US" sz="2000" b="1" dirty="0" err="1"/>
                        <a:t>Referenten</a:t>
                      </a:r>
                      <a:endParaRPr lang="en-US" sz="2000" b="1" dirty="0"/>
                    </a:p>
                  </a:txBody>
                  <a:tcPr marL="2743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36362269"/>
                  </a:ext>
                </a:extLst>
              </a:tr>
              <a:tr h="628269">
                <a:tc>
                  <a:txBody>
                    <a:bodyPr/>
                    <a:lstStyle/>
                    <a:p>
                      <a:pPr>
                        <a:tabLst>
                          <a:tab pos="228600" algn="l"/>
                        </a:tabLst>
                      </a:pPr>
                      <a:r>
                        <a:rPr lang="de-DE" sz="2000" noProof="0" dirty="0"/>
                        <a:t>	</a:t>
                      </a:r>
                      <a:r>
                        <a:rPr lang="en-US" sz="2000" dirty="0"/>
                        <a:t>F. Nicht </a:t>
                      </a:r>
                      <a:r>
                        <a:rPr lang="en-US" sz="2000" dirty="0" err="1"/>
                        <a:t>referenzielle</a:t>
                      </a:r>
                      <a:r>
                        <a:rPr lang="en-US" sz="2000" dirty="0"/>
                        <a:t> </a:t>
                      </a:r>
                      <a:r>
                        <a:rPr lang="en-US" sz="2000" dirty="0" err="1"/>
                        <a:t>Pronomen</a:t>
                      </a:r>
                      <a:endParaRPr lang="en-US" sz="2000" dirty="0"/>
                    </a:p>
                  </a:txBody>
                  <a:tcPr marL="2743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33988968"/>
                  </a:ext>
                </a:extLst>
              </a:tr>
            </a:tbl>
          </a:graphicData>
        </a:graphic>
      </p:graphicFrame>
      <p:sp>
        <p:nvSpPr>
          <p:cNvPr id="17" name="Rectangle 16"/>
          <p:cNvSpPr/>
          <p:nvPr/>
        </p:nvSpPr>
        <p:spPr>
          <a:xfrm>
            <a:off x="4495800" y="4374832"/>
            <a:ext cx="486937" cy="501968"/>
          </a:xfrm>
          <a:prstGeom prst="rect">
            <a:avLst/>
          </a:prstGeom>
        </p:spPr>
        <p:txBody>
          <a:bodyPr wrap="square">
            <a:spAutoFit/>
          </a:bodyPr>
          <a:lstStyle/>
          <a:p>
            <a:r>
              <a:rPr lang="en-US" sz="2600" dirty="0">
                <a:sym typeface="WP IconicSymbolsA" panose="05010101010101010101" pitchFamily="2" charset="2"/>
              </a:rPr>
              <a:t></a:t>
            </a:r>
            <a:endParaRPr lang="de-AT" sz="2600" dirty="0"/>
          </a:p>
        </p:txBody>
      </p:sp>
    </p:spTree>
    <p:extLst>
      <p:ext uri="{BB962C8B-B14F-4D97-AF65-F5344CB8AC3E}">
        <p14:creationId xmlns:p14="http://schemas.microsoft.com/office/powerpoint/2010/main" val="194236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par>
                          <p:cTn id="11" fill="hold">
                            <p:stCondLst>
                              <p:cond delay="0"/>
                            </p:stCondLst>
                            <p:childTnLst>
                              <p:par>
                                <p:cTn id="12" presetID="14" presetClass="entr" presetSubtype="1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randombar(horizontal)">
                                      <p:cBhvr>
                                        <p:cTn id="14" dur="10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childTnLst>
                          </p:cTn>
                        </p:par>
                        <p:par>
                          <p:cTn id="31" fill="hold">
                            <p:stCondLst>
                              <p:cond delay="500"/>
                            </p:stCondLst>
                            <p:childTnLst>
                              <p:par>
                                <p:cTn id="32" presetID="10" presetClass="exit" presetSubtype="0" fill="hold" nodeType="afterEffect">
                                  <p:stCondLst>
                                    <p:cond delay="0"/>
                                  </p:stCondLst>
                                  <p:childTnLst>
                                    <p:animEffect transition="out" filter="fade">
                                      <p:cBhvr>
                                        <p:cTn id="33" dur="500"/>
                                        <p:tgtEl>
                                          <p:spTgt spid="6"/>
                                        </p:tgtEl>
                                      </p:cBhvr>
                                    </p:animEffect>
                                    <p:set>
                                      <p:cBhvr>
                                        <p:cTn id="34" dur="1" fill="hold">
                                          <p:stCondLst>
                                            <p:cond delay="499"/>
                                          </p:stCondLst>
                                        </p:cTn>
                                        <p:tgtEl>
                                          <p:spTgt spid="6"/>
                                        </p:tgtEl>
                                        <p:attrNameLst>
                                          <p:attrName>style.visibility</p:attrName>
                                        </p:attrNameLst>
                                      </p:cBhvr>
                                      <p:to>
                                        <p:strVal val="hidden"/>
                                      </p:to>
                                    </p:set>
                                  </p:childTnLst>
                                </p:cTn>
                              </p:par>
                              <p:par>
                                <p:cTn id="35" presetID="14" presetClass="entr" presetSubtype="1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randombar(horizontal)">
                                      <p:cBhvr>
                                        <p:cTn id="37" dur="500"/>
                                        <p:tgtEl>
                                          <p:spTgt spid="14"/>
                                        </p:tgtEl>
                                      </p:cBhvr>
                                    </p:animEffect>
                                  </p:childTnLst>
                                </p:cTn>
                              </p:par>
                            </p:childTnLst>
                          </p:cTn>
                        </p:par>
                        <p:par>
                          <p:cTn id="38" fill="hold">
                            <p:stCondLst>
                              <p:cond delay="1000"/>
                            </p:stCondLst>
                            <p:childTnLst>
                              <p:par>
                                <p:cTn id="39" presetID="2" presetClass="entr" presetSubtype="4"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500" fill="hold"/>
                                        <p:tgtEl>
                                          <p:spTgt spid="17"/>
                                        </p:tgtEl>
                                        <p:attrNameLst>
                                          <p:attrName>ppt_x</p:attrName>
                                        </p:attrNameLst>
                                      </p:cBhvr>
                                      <p:tavLst>
                                        <p:tav tm="0">
                                          <p:val>
                                            <p:strVal val="#ppt_x"/>
                                          </p:val>
                                        </p:tav>
                                        <p:tav tm="100000">
                                          <p:val>
                                            <p:strVal val="#ppt_x"/>
                                          </p:val>
                                        </p:tav>
                                      </p:tavLst>
                                    </p:anim>
                                    <p:anim calcmode="lin" valueType="num">
                                      <p:cBhvr additive="base">
                                        <p:cTn id="4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7"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noProof="0" dirty="0"/>
              <a:t>Nicht Referenzielle DPs</a:t>
            </a:r>
          </a:p>
        </p:txBody>
      </p:sp>
      <p:sp>
        <p:nvSpPr>
          <p:cNvPr id="3" name="Content Placeholder 2"/>
          <p:cNvSpPr>
            <a:spLocks noGrp="1"/>
          </p:cNvSpPr>
          <p:nvPr>
            <p:ph idx="1"/>
          </p:nvPr>
        </p:nvSpPr>
        <p:spPr>
          <a:xfrm>
            <a:off x="304800" y="914400"/>
            <a:ext cx="8610600" cy="5410200"/>
          </a:xfrm>
        </p:spPr>
        <p:txBody>
          <a:bodyPr>
            <a:normAutofit/>
          </a:bodyPr>
          <a:lstStyle/>
          <a:p>
            <a:pPr>
              <a:spcBef>
                <a:spcPts val="800"/>
              </a:spcBef>
              <a:tabLst>
                <a:tab pos="744538" algn="l"/>
                <a:tab pos="1255713" algn="l"/>
              </a:tabLst>
            </a:pPr>
            <a:r>
              <a:rPr lang="de-DE" noProof="0" dirty="0"/>
              <a:t>Es gibt definite DPs und Namen, die anscheinend auf kein Individuum referieren: </a:t>
            </a:r>
          </a:p>
          <a:p>
            <a:pPr marL="342900" indent="-342900">
              <a:spcBef>
                <a:spcPts val="800"/>
              </a:spcBef>
              <a:buFont typeface="Wingdings" panose="05000000000000000000" pitchFamily="2" charset="2"/>
              <a:buChar char="§"/>
              <a:tabLst>
                <a:tab pos="744538" algn="l"/>
                <a:tab pos="1255713" algn="l"/>
              </a:tabLst>
            </a:pPr>
            <a:r>
              <a:rPr lang="de-DE" b="1" noProof="0" dirty="0"/>
              <a:t>Definite Beschreibungen </a:t>
            </a:r>
            <a:r>
              <a:rPr lang="de-DE" noProof="0" dirty="0"/>
              <a:t>ohne Referenten (in unserer Realität). </a:t>
            </a:r>
          </a:p>
          <a:p>
            <a:pPr>
              <a:spcBef>
                <a:spcPts val="1200"/>
              </a:spcBef>
              <a:tabLst>
                <a:tab pos="744538" algn="l"/>
                <a:tab pos="1255713" algn="l"/>
              </a:tabLst>
            </a:pPr>
            <a:r>
              <a:rPr lang="de-DE" noProof="0" dirty="0"/>
              <a:t>(1)	a.	</a:t>
            </a:r>
            <a:r>
              <a:rPr lang="de-DE" noProof="0" dirty="0">
                <a:solidFill>
                  <a:srgbClr val="FF0000"/>
                </a:solidFill>
              </a:rPr>
              <a:t>Die größte Primzahl</a:t>
            </a:r>
            <a:r>
              <a:rPr lang="de-DE" noProof="0" dirty="0"/>
              <a:t> wurde noch nicht gefunden.</a:t>
            </a:r>
          </a:p>
          <a:p>
            <a:pPr>
              <a:tabLst>
                <a:tab pos="744538" algn="l"/>
                <a:tab pos="1255713" algn="l"/>
              </a:tabLst>
            </a:pPr>
            <a:r>
              <a:rPr lang="de-DE" noProof="0" dirty="0"/>
              <a:t>	b.	Maria suchte </a:t>
            </a:r>
            <a:r>
              <a:rPr lang="de-DE" noProof="0" dirty="0">
                <a:solidFill>
                  <a:srgbClr val="FF0000"/>
                </a:solidFill>
              </a:rPr>
              <a:t>die fehlende Schraube</a:t>
            </a:r>
            <a:r>
              <a:rPr lang="de-DE" i="1" noProof="0" dirty="0"/>
              <a:t>.</a:t>
            </a:r>
            <a:endParaRPr lang="de-DE" noProof="0" dirty="0"/>
          </a:p>
          <a:p>
            <a:pPr>
              <a:tabLst>
                <a:tab pos="744538" algn="l"/>
                <a:tab pos="1255713" algn="l"/>
              </a:tabLst>
            </a:pPr>
            <a:r>
              <a:rPr lang="de-DE" noProof="0" dirty="0"/>
              <a:t>	c.</a:t>
            </a:r>
            <a:r>
              <a:rPr lang="de-DE" i="1" noProof="0" dirty="0"/>
              <a:t>	</a:t>
            </a:r>
            <a:r>
              <a:rPr lang="de-DE" noProof="0" dirty="0">
                <a:solidFill>
                  <a:srgbClr val="FF0000"/>
                </a:solidFill>
              </a:rPr>
              <a:t>Der durchschnittliche Holländer</a:t>
            </a:r>
            <a:r>
              <a:rPr lang="de-DE" i="1" noProof="0" dirty="0"/>
              <a:t> </a:t>
            </a:r>
            <a:r>
              <a:rPr lang="de-DE" noProof="0" dirty="0"/>
              <a:t>hat 1,7 Kinder.</a:t>
            </a:r>
          </a:p>
          <a:p>
            <a:pPr>
              <a:tabLst>
                <a:tab pos="744538" algn="l"/>
                <a:tab pos="1255713" algn="l"/>
              </a:tabLst>
            </a:pPr>
            <a:r>
              <a:rPr lang="de-DE" sz="2200" dirty="0"/>
              <a:t>		(Es gibt kein Individuum mit genau 1,7 Kindern)</a:t>
            </a:r>
            <a:endParaRPr lang="de-DE" sz="2200" noProof="0" dirty="0"/>
          </a:p>
          <a:p>
            <a:pPr>
              <a:spcBef>
                <a:spcPts val="0"/>
              </a:spcBef>
              <a:tabLst>
                <a:tab pos="744538" algn="l"/>
                <a:tab pos="1255713" algn="l"/>
              </a:tabLst>
            </a:pPr>
            <a:endParaRPr lang="de-DE" noProof="0" dirty="0"/>
          </a:p>
          <a:p>
            <a:pPr marL="342900" indent="-342900">
              <a:spcBef>
                <a:spcPts val="0"/>
              </a:spcBef>
              <a:buFont typeface="Wingdings" panose="05000000000000000000" pitchFamily="2" charset="2"/>
              <a:buChar char="§"/>
              <a:tabLst>
                <a:tab pos="744538" algn="l"/>
                <a:tab pos="1255713" algn="l"/>
              </a:tabLst>
            </a:pPr>
            <a:r>
              <a:rPr lang="de-DE" b="1" dirty="0"/>
              <a:t>Fiktionale Namen </a:t>
            </a:r>
            <a:r>
              <a:rPr lang="de-DE" dirty="0"/>
              <a:t>besitzen keinen Referenten in der Realität:</a:t>
            </a:r>
          </a:p>
          <a:p>
            <a:pPr>
              <a:spcBef>
                <a:spcPts val="1200"/>
              </a:spcBef>
              <a:tabLst>
                <a:tab pos="744538" algn="l"/>
                <a:tab pos="1255713" algn="l"/>
              </a:tabLst>
            </a:pPr>
            <a:r>
              <a:rPr lang="de-DE" dirty="0"/>
              <a:t>(2)	a.	</a:t>
            </a:r>
            <a:r>
              <a:rPr lang="de-DE" dirty="0">
                <a:solidFill>
                  <a:srgbClr val="FF0000"/>
                </a:solidFill>
              </a:rPr>
              <a:t>Batman </a:t>
            </a:r>
            <a:r>
              <a:rPr lang="de-DE" dirty="0"/>
              <a:t>gibt es nicht.	(</a:t>
            </a:r>
            <a:r>
              <a:rPr lang="de-DE" i="1" dirty="0"/>
              <a:t>negative Existenzaussage</a:t>
            </a:r>
            <a:r>
              <a:rPr lang="de-DE" dirty="0"/>
              <a:t>)</a:t>
            </a:r>
            <a:endParaRPr lang="de-DE" i="1" dirty="0"/>
          </a:p>
          <a:p>
            <a:pPr>
              <a:tabLst>
                <a:tab pos="744538" algn="l"/>
                <a:tab pos="1255713" algn="l"/>
              </a:tabLst>
            </a:pPr>
            <a:r>
              <a:rPr lang="de-DE" i="1" dirty="0"/>
              <a:t>	</a:t>
            </a:r>
            <a:r>
              <a:rPr lang="de-DE" dirty="0"/>
              <a:t>b.	</a:t>
            </a:r>
            <a:r>
              <a:rPr lang="de-DE" dirty="0">
                <a:solidFill>
                  <a:srgbClr val="FF0000"/>
                </a:solidFill>
              </a:rPr>
              <a:t>Dr. Moriarty</a:t>
            </a:r>
            <a:r>
              <a:rPr lang="de-DE" dirty="0"/>
              <a:t> schickte </a:t>
            </a:r>
            <a:r>
              <a:rPr lang="de-DE" dirty="0">
                <a:solidFill>
                  <a:srgbClr val="FF0000"/>
                </a:solidFill>
              </a:rPr>
              <a:t>Sherlock Holmes</a:t>
            </a:r>
            <a:r>
              <a:rPr lang="de-DE" i="1" dirty="0"/>
              <a:t> </a:t>
            </a:r>
            <a:r>
              <a:rPr lang="de-DE" dirty="0"/>
              <a:t>einen Brief. 	</a:t>
            </a:r>
            <a:endParaRPr lang="de-DE" noProof="0" dirty="0"/>
          </a:p>
          <a:p>
            <a:pPr>
              <a:tabLst>
                <a:tab pos="744538" algn="l"/>
                <a:tab pos="1255713" algn="l"/>
              </a:tabLst>
            </a:pPr>
            <a:r>
              <a:rPr lang="de-DE" noProof="0" dirty="0"/>
              <a:t>	c.	Es regnete, als </a:t>
            </a:r>
            <a:r>
              <a:rPr lang="de-DE" noProof="0" dirty="0">
                <a:solidFill>
                  <a:srgbClr val="FF0000"/>
                </a:solidFill>
              </a:rPr>
              <a:t>der Osterhase </a:t>
            </a:r>
            <a:r>
              <a:rPr lang="de-DE" dirty="0"/>
              <a:t>kam</a:t>
            </a:r>
            <a:r>
              <a:rPr lang="de-DE" noProof="0" dirty="0"/>
              <a:t>. </a:t>
            </a:r>
          </a:p>
          <a:p>
            <a:pPr>
              <a:spcBef>
                <a:spcPts val="1200"/>
              </a:spcBef>
              <a:tabLst>
                <a:tab pos="744538" algn="l"/>
                <a:tab pos="1255713" algn="l"/>
              </a:tabLst>
            </a:pPr>
            <a:r>
              <a:rPr lang="de-DE" b="1" i="1" noProof="0" dirty="0"/>
              <a:t>Frage</a:t>
            </a:r>
            <a:r>
              <a:rPr lang="de-DE" noProof="0" dirty="0"/>
              <a:t>. Was ist die Denotation dieser DPs?</a:t>
            </a:r>
          </a:p>
        </p:txBody>
      </p:sp>
      <p:sp>
        <p:nvSpPr>
          <p:cNvPr id="6" name="Footer Placeholder 5"/>
          <p:cNvSpPr>
            <a:spLocks noGrp="1"/>
          </p:cNvSpPr>
          <p:nvPr>
            <p:ph type="ftr" sz="quarter" idx="11"/>
          </p:nvPr>
        </p:nvSpPr>
        <p:spPr/>
        <p:txBody>
          <a:bodyPr/>
          <a:lstStyle/>
          <a:p>
            <a:r>
              <a:rPr lang="de-DE"/>
              <a:t>DGY 15 Semantik</a:t>
            </a:r>
          </a:p>
        </p:txBody>
      </p:sp>
      <p:sp>
        <p:nvSpPr>
          <p:cNvPr id="7" name="Slide Number Placeholder 6"/>
          <p:cNvSpPr>
            <a:spLocks noGrp="1"/>
          </p:cNvSpPr>
          <p:nvPr>
            <p:ph type="sldNum" sz="quarter" idx="12"/>
          </p:nvPr>
        </p:nvSpPr>
        <p:spPr/>
        <p:txBody>
          <a:bodyPr/>
          <a:lstStyle/>
          <a:p>
            <a:fld id="{DAED5F90-EF1B-49B5-BE47-AEA5AB1301ED}" type="slidenum">
              <a:rPr lang="de-DE" smtClean="0"/>
              <a:pPr/>
              <a:t>55</a:t>
            </a:fld>
            <a:endParaRPr lang="de-DE"/>
          </a:p>
        </p:txBody>
      </p:sp>
    </p:spTree>
    <p:extLst>
      <p:ext uri="{BB962C8B-B14F-4D97-AF65-F5344CB8AC3E}">
        <p14:creationId xmlns:p14="http://schemas.microsoft.com/office/powerpoint/2010/main" val="35636049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noProof="0" dirty="0"/>
              <a:t>Nicht Referenzielle DPs</a:t>
            </a:r>
          </a:p>
        </p:txBody>
      </p:sp>
      <p:sp>
        <p:nvSpPr>
          <p:cNvPr id="3" name="Content Placeholder 2"/>
          <p:cNvSpPr>
            <a:spLocks noGrp="1"/>
          </p:cNvSpPr>
          <p:nvPr>
            <p:ph idx="1"/>
          </p:nvPr>
        </p:nvSpPr>
        <p:spPr>
          <a:xfrm>
            <a:off x="304800" y="914400"/>
            <a:ext cx="8610600" cy="5410200"/>
          </a:xfrm>
        </p:spPr>
        <p:txBody>
          <a:bodyPr/>
          <a:lstStyle/>
          <a:p>
            <a:pPr>
              <a:spcBef>
                <a:spcPts val="1200"/>
              </a:spcBef>
              <a:tabLst>
                <a:tab pos="744538" algn="l"/>
                <a:tab pos="1255713" algn="l"/>
              </a:tabLst>
            </a:pPr>
            <a:r>
              <a:rPr lang="de-DE" b="1" dirty="0"/>
              <a:t>Mögliche Antwort. </a:t>
            </a:r>
            <a:r>
              <a:rPr lang="de-DE" dirty="0"/>
              <a:t>Man nimmt an, dass es auch </a:t>
            </a:r>
            <a:r>
              <a:rPr lang="de-DE" b="1" dirty="0"/>
              <a:t>fiktive Individuen </a:t>
            </a:r>
            <a:r>
              <a:rPr lang="de-DE" dirty="0"/>
              <a:t>gibt (</a:t>
            </a:r>
            <a:r>
              <a:rPr lang="de-DE" i="1" dirty="0"/>
              <a:t>Ontologischer Realismus</a:t>
            </a:r>
            <a:r>
              <a:rPr lang="de-DE" dirty="0"/>
              <a:t>). Unter dieser Annahme </a:t>
            </a:r>
            <a:r>
              <a:rPr lang="de-DE" noProof="0" dirty="0"/>
              <a:t>kann man auch fiktionale Namen als </a:t>
            </a:r>
            <a:r>
              <a:rPr lang="de-DE" noProof="0" dirty="0">
                <a:solidFill>
                  <a:srgbClr val="FF0000"/>
                </a:solidFill>
              </a:rPr>
              <a:t>referenziell</a:t>
            </a:r>
            <a:r>
              <a:rPr lang="de-DE" noProof="0" dirty="0"/>
              <a:t> interpretieren.</a:t>
            </a:r>
          </a:p>
          <a:p>
            <a:pPr>
              <a:spcBef>
                <a:spcPts val="1800"/>
              </a:spcBef>
              <a:tabLst>
                <a:tab pos="744538" algn="l"/>
                <a:tab pos="1255713" algn="l"/>
              </a:tabLst>
            </a:pPr>
            <a:r>
              <a:rPr lang="de-DE" b="1" dirty="0"/>
              <a:t>Ein Problem</a:t>
            </a:r>
            <a:r>
              <a:rPr lang="de-DE" b="1" i="1" dirty="0"/>
              <a:t>: </a:t>
            </a:r>
            <a:r>
              <a:rPr lang="de-DE" dirty="0"/>
              <a:t>negative Existenzaussagen.  </a:t>
            </a:r>
          </a:p>
          <a:p>
            <a:pPr>
              <a:spcBef>
                <a:spcPts val="800"/>
              </a:spcBef>
              <a:tabLst>
                <a:tab pos="744538" algn="l"/>
                <a:tab pos="1255713" algn="l"/>
              </a:tabLst>
            </a:pPr>
            <a:r>
              <a:rPr lang="de-DE" dirty="0"/>
              <a:t>(1)	</a:t>
            </a:r>
            <a:r>
              <a:rPr lang="de-DE" dirty="0">
                <a:solidFill>
                  <a:srgbClr val="FF0000"/>
                </a:solidFill>
              </a:rPr>
              <a:t>Batman </a:t>
            </a:r>
            <a:r>
              <a:rPr lang="de-DE" dirty="0"/>
              <a:t>gibt es nicht.	</a:t>
            </a:r>
            <a:endParaRPr lang="de-DE" i="1" dirty="0"/>
          </a:p>
          <a:p>
            <a:pPr marL="342900" indent="-342900">
              <a:spcBef>
                <a:spcPts val="1800"/>
              </a:spcBef>
              <a:buFont typeface="Wingdings" panose="05000000000000000000" pitchFamily="2" charset="2"/>
              <a:buChar char="§"/>
              <a:tabLst>
                <a:tab pos="744538" algn="l"/>
                <a:tab pos="1255713" algn="l"/>
              </a:tabLst>
            </a:pPr>
            <a:r>
              <a:rPr lang="de-DE" dirty="0"/>
              <a:t>(1) ist wahr: </a:t>
            </a:r>
            <a:r>
              <a:rPr lang="de-DE" i="1" dirty="0"/>
              <a:t>In der Realität </a:t>
            </a:r>
            <a:r>
              <a:rPr lang="de-DE" dirty="0"/>
              <a:t>gibt es </a:t>
            </a:r>
            <a:r>
              <a:rPr lang="de-DE" u="sng" dirty="0"/>
              <a:t>kein</a:t>
            </a:r>
            <a:r>
              <a:rPr lang="de-DE" dirty="0"/>
              <a:t> Individuum, auf das der Name ‚Batman‘ referiert.</a:t>
            </a:r>
          </a:p>
          <a:p>
            <a:pPr marL="342900" indent="-342900">
              <a:spcBef>
                <a:spcPts val="400"/>
              </a:spcBef>
              <a:buFont typeface="Wingdings" panose="05000000000000000000" pitchFamily="2" charset="2"/>
              <a:buChar char="§"/>
              <a:tabLst>
                <a:tab pos="744538" algn="l"/>
                <a:tab pos="1255713" algn="l"/>
              </a:tabLst>
            </a:pPr>
            <a:r>
              <a:rPr lang="de-DE" dirty="0"/>
              <a:t>Um auszusagen, dass Batman nicht existiert, muss es aber ein Individuum </a:t>
            </a:r>
            <a:r>
              <a:rPr lang="de-DE" i="1" dirty="0"/>
              <a:t>in der Realität </a:t>
            </a:r>
            <a:r>
              <a:rPr lang="de-DE" dirty="0"/>
              <a:t>geben, auf das ‚Batman‘ referier</a:t>
            </a:r>
          </a:p>
          <a:p>
            <a:pPr marL="342900" indent="-342900">
              <a:spcBef>
                <a:spcPts val="400"/>
              </a:spcBef>
              <a:buFont typeface="Wingdings" panose="05000000000000000000" pitchFamily="2" charset="2"/>
              <a:buChar char="§"/>
              <a:tabLst>
                <a:tab pos="744538" algn="l"/>
                <a:tab pos="1255713" algn="l"/>
              </a:tabLst>
            </a:pPr>
            <a:r>
              <a:rPr lang="de-DE" dirty="0"/>
              <a:t>Dies führt zu einem </a:t>
            </a:r>
            <a:r>
              <a:rPr lang="de-DE" b="1" dirty="0">
                <a:sym typeface="WP IconicSymbolsA" panose="05010101010101010101" pitchFamily="2" charset="2"/>
              </a:rPr>
              <a:t>logischen Widerspruch</a:t>
            </a:r>
            <a:r>
              <a:rPr lang="de-DE" dirty="0">
                <a:sym typeface="WP IconicSymbolsA" panose="05010101010101010101" pitchFamily="2" charset="2"/>
              </a:rPr>
              <a:t> (</a:t>
            </a:r>
            <a:r>
              <a:rPr lang="de-DE" b="1" dirty="0">
                <a:sym typeface="WP IconicSymbolsA" panose="05010101010101010101" pitchFamily="2" charset="2"/>
              </a:rPr>
              <a:t>Kontradiktion</a:t>
            </a:r>
            <a:r>
              <a:rPr lang="de-DE" dirty="0">
                <a:sym typeface="WP IconicSymbolsA" panose="05010101010101010101" pitchFamily="2" charset="2"/>
              </a:rPr>
              <a:t>): Batman existiert und Batman existiert nicht.</a:t>
            </a:r>
          </a:p>
          <a:p>
            <a:pPr>
              <a:spcBef>
                <a:spcPts val="1200"/>
              </a:spcBef>
              <a:tabLst>
                <a:tab pos="744538" algn="l"/>
                <a:tab pos="1255713" algn="l"/>
              </a:tabLst>
            </a:pPr>
            <a:r>
              <a:rPr lang="de-DE" dirty="0">
                <a:sym typeface="WP IconicSymbolsA" panose="05010101010101010101" pitchFamily="2" charset="2"/>
              </a:rPr>
              <a:t>		Ein Problem für den ontologischen Realismus….</a:t>
            </a:r>
            <a:endParaRPr lang="de-DE" dirty="0"/>
          </a:p>
        </p:txBody>
      </p:sp>
      <p:sp>
        <p:nvSpPr>
          <p:cNvPr id="6" name="Footer Placeholder 5"/>
          <p:cNvSpPr>
            <a:spLocks noGrp="1"/>
          </p:cNvSpPr>
          <p:nvPr>
            <p:ph type="ftr" sz="quarter" idx="11"/>
          </p:nvPr>
        </p:nvSpPr>
        <p:spPr/>
        <p:txBody>
          <a:bodyPr/>
          <a:lstStyle/>
          <a:p>
            <a:r>
              <a:rPr lang="de-DE"/>
              <a:t>DGY 15 Semantik</a:t>
            </a:r>
          </a:p>
        </p:txBody>
      </p:sp>
      <p:sp>
        <p:nvSpPr>
          <p:cNvPr id="7" name="Slide Number Placeholder 6"/>
          <p:cNvSpPr>
            <a:spLocks noGrp="1"/>
          </p:cNvSpPr>
          <p:nvPr>
            <p:ph type="sldNum" sz="quarter" idx="12"/>
          </p:nvPr>
        </p:nvSpPr>
        <p:spPr/>
        <p:txBody>
          <a:bodyPr/>
          <a:lstStyle/>
          <a:p>
            <a:fld id="{DAED5F90-EF1B-49B5-BE47-AEA5AB1301ED}" type="slidenum">
              <a:rPr lang="de-DE" smtClean="0"/>
              <a:pPr/>
              <a:t>56</a:t>
            </a:fld>
            <a:endParaRPr lang="de-DE"/>
          </a:p>
        </p:txBody>
      </p:sp>
    </p:spTree>
    <p:extLst>
      <p:ext uri="{BB962C8B-B14F-4D97-AF65-F5344CB8AC3E}">
        <p14:creationId xmlns:p14="http://schemas.microsoft.com/office/powerpoint/2010/main" val="18634252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stretch>
            <a:fillRect/>
          </a:stretch>
        </p:blipFill>
        <p:spPr>
          <a:xfrm>
            <a:off x="4191000" y="76200"/>
            <a:ext cx="4655193" cy="6361938"/>
          </a:xfrm>
          <a:prstGeom prst="rect">
            <a:avLst/>
          </a:prstGeom>
        </p:spPr>
      </p:pic>
      <p:sp>
        <p:nvSpPr>
          <p:cNvPr id="7" name="Rectangle 6"/>
          <p:cNvSpPr/>
          <p:nvPr/>
        </p:nvSpPr>
        <p:spPr>
          <a:xfrm>
            <a:off x="76200" y="374809"/>
            <a:ext cx="4267200" cy="2215991"/>
          </a:xfrm>
          <a:prstGeom prst="rect">
            <a:avLst/>
          </a:prstGeom>
        </p:spPr>
        <p:txBody>
          <a:bodyPr wrap="square">
            <a:spAutoFit/>
          </a:bodyPr>
          <a:lstStyle/>
          <a:p>
            <a:pPr>
              <a:spcBef>
                <a:spcPts val="1200"/>
              </a:spcBef>
              <a:tabLst>
                <a:tab pos="744538" algn="l"/>
                <a:tab pos="1255713" algn="l"/>
              </a:tabLst>
            </a:pPr>
            <a:r>
              <a:rPr lang="de-DE" b="1" i="1"/>
              <a:t>Theoretical Linguistics vol. 43 (2017)</a:t>
            </a:r>
          </a:p>
          <a:p>
            <a:pPr>
              <a:spcBef>
                <a:spcPts val="1200"/>
              </a:spcBef>
              <a:tabLst>
                <a:tab pos="744538" algn="l"/>
                <a:tab pos="1255713" algn="l"/>
              </a:tabLst>
            </a:pPr>
            <a:r>
              <a:rPr lang="de-DE"/>
              <a:t>Einige Artikel sind frei zugänglich unter:</a:t>
            </a:r>
          </a:p>
          <a:p>
            <a:pPr>
              <a:spcBef>
                <a:spcPts val="1200"/>
              </a:spcBef>
              <a:tabLst>
                <a:tab pos="744538" algn="l"/>
                <a:tab pos="1255713" algn="l"/>
              </a:tabLst>
            </a:pPr>
            <a:r>
              <a:rPr lang="en-US">
                <a:hlinkClick r:id="rId3"/>
              </a:rPr>
              <a:t>https://www.degruyter.com/view/journals/thli/43/1-2/thli.43.issue-1-2.xml</a:t>
            </a:r>
            <a:r>
              <a:rPr lang="de-DE"/>
              <a:t>)</a:t>
            </a:r>
          </a:p>
          <a:p>
            <a:pPr>
              <a:spcBef>
                <a:spcPts val="1200"/>
              </a:spcBef>
              <a:tabLst>
                <a:tab pos="744538" algn="l"/>
                <a:tab pos="1255713" algn="l"/>
              </a:tabLst>
            </a:pPr>
            <a:r>
              <a:rPr lang="de-DE"/>
              <a:t>(Bei Interessee kann ich Ihnen gerne auch die anderen Artikel zukommen lassen.)</a:t>
            </a:r>
          </a:p>
        </p:txBody>
      </p:sp>
      <p:sp>
        <p:nvSpPr>
          <p:cNvPr id="2" name="Footer Placeholder 1"/>
          <p:cNvSpPr>
            <a:spLocks noGrp="1"/>
          </p:cNvSpPr>
          <p:nvPr>
            <p:ph type="ftr" sz="quarter" idx="11"/>
          </p:nvPr>
        </p:nvSpPr>
        <p:spPr/>
        <p:txBody>
          <a:bodyPr/>
          <a:lstStyle/>
          <a:p>
            <a:r>
              <a:rPr lang="de-DE"/>
              <a:t>DGY 15 Semantik</a:t>
            </a:r>
          </a:p>
        </p:txBody>
      </p:sp>
      <p:sp>
        <p:nvSpPr>
          <p:cNvPr id="3" name="Slide Number Placeholder 2"/>
          <p:cNvSpPr>
            <a:spLocks noGrp="1"/>
          </p:cNvSpPr>
          <p:nvPr>
            <p:ph type="sldNum" sz="quarter" idx="12"/>
          </p:nvPr>
        </p:nvSpPr>
        <p:spPr/>
        <p:txBody>
          <a:bodyPr/>
          <a:lstStyle/>
          <a:p>
            <a:fld id="{DAED5F90-EF1B-49B5-BE47-AEA5AB1301ED}" type="slidenum">
              <a:rPr lang="de-DE" smtClean="0"/>
              <a:pPr/>
              <a:t>57</a:t>
            </a:fld>
            <a:endParaRPr lang="de-DE"/>
          </a:p>
        </p:txBody>
      </p:sp>
    </p:spTree>
    <p:extLst>
      <p:ext uri="{BB962C8B-B14F-4D97-AF65-F5344CB8AC3E}">
        <p14:creationId xmlns:p14="http://schemas.microsoft.com/office/powerpoint/2010/main" val="394524339"/>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noProof="0" dirty="0"/>
              <a:t>Bedeutung von Determinatorphrasen</a:t>
            </a:r>
          </a:p>
        </p:txBody>
      </p:sp>
      <p:sp>
        <p:nvSpPr>
          <p:cNvPr id="3" name="Content Placeholder 2"/>
          <p:cNvSpPr>
            <a:spLocks noGrp="1"/>
          </p:cNvSpPr>
          <p:nvPr>
            <p:ph idx="1"/>
          </p:nvPr>
        </p:nvSpPr>
        <p:spPr>
          <a:xfrm>
            <a:off x="457200" y="1102659"/>
            <a:ext cx="8382000" cy="5298141"/>
          </a:xfrm>
        </p:spPr>
        <p:txBody>
          <a:bodyPr/>
          <a:lstStyle/>
          <a:p>
            <a:pPr defTabSz="942975">
              <a:tabLst>
                <a:tab pos="457200" algn="l"/>
                <a:tab pos="747713" algn="l"/>
                <a:tab pos="860425" algn="l"/>
                <a:tab pos="1090613" algn="l"/>
                <a:tab pos="2976563" algn="l"/>
                <a:tab pos="3370263" algn="l"/>
                <a:tab pos="3890963" algn="l"/>
              </a:tabLst>
            </a:pPr>
            <a:r>
              <a:rPr lang="de-DE" sz="2400" noProof="0" dirty="0"/>
              <a:t>Determinatorphrasen (DPs) </a:t>
            </a:r>
            <a:r>
              <a:rPr lang="en-US" sz="2400" noProof="0" dirty="0" err="1"/>
              <a:t>werden</a:t>
            </a:r>
            <a:r>
              <a:rPr lang="en-US" sz="2400" noProof="0" dirty="0"/>
              <a:t> in </a:t>
            </a:r>
            <a:r>
              <a:rPr lang="de-DE" sz="2400" noProof="0" dirty="0"/>
              <a:t>zwei Klassen eingeteilt:</a:t>
            </a:r>
          </a:p>
          <a:p>
            <a:pPr marL="1085850" lvl="1" indent="-342900" defTabSz="942975">
              <a:spcBef>
                <a:spcPts val="1200"/>
              </a:spcBef>
              <a:buFont typeface="Wingdings" panose="05000000000000000000" pitchFamily="2" charset="2"/>
              <a:buChar char="§"/>
              <a:tabLst>
                <a:tab pos="457200" algn="l"/>
                <a:tab pos="747713" algn="l"/>
                <a:tab pos="860425" algn="l"/>
                <a:tab pos="1090613" algn="l"/>
                <a:tab pos="2976563" algn="l"/>
                <a:tab pos="3370263" algn="l"/>
                <a:tab pos="3890963" algn="l"/>
              </a:tabLst>
            </a:pPr>
            <a:r>
              <a:rPr lang="de-DE" sz="2400" b="1" noProof="0" dirty="0"/>
              <a:t>	</a:t>
            </a:r>
            <a:r>
              <a:rPr lang="de-DE" sz="2400" noProof="0" dirty="0">
                <a:solidFill>
                  <a:srgbClr val="339966"/>
                </a:solidFill>
              </a:rPr>
              <a:t>referenzielle </a:t>
            </a:r>
            <a:r>
              <a:rPr lang="de-DE" sz="2400" dirty="0"/>
              <a:t>DPs u</a:t>
            </a:r>
            <a:r>
              <a:rPr lang="de-DE" sz="2400" noProof="0" dirty="0"/>
              <a:t>nd</a:t>
            </a:r>
          </a:p>
          <a:p>
            <a:pPr marL="1085850" lvl="1" indent="-342900" defTabSz="942975">
              <a:spcBef>
                <a:spcPts val="1200"/>
              </a:spcBef>
              <a:buFont typeface="Wingdings" panose="05000000000000000000" pitchFamily="2" charset="2"/>
              <a:buChar char="§"/>
              <a:tabLst>
                <a:tab pos="457200" algn="l"/>
                <a:tab pos="747713" algn="l"/>
                <a:tab pos="860425" algn="l"/>
                <a:tab pos="1090613" algn="l"/>
                <a:tab pos="2976563" algn="l"/>
                <a:tab pos="3370263" algn="l"/>
                <a:tab pos="3890963" algn="l"/>
              </a:tabLst>
            </a:pPr>
            <a:r>
              <a:rPr lang="de-DE" sz="2400" b="1" noProof="0" dirty="0"/>
              <a:t>	</a:t>
            </a:r>
            <a:r>
              <a:rPr lang="de-DE" sz="2400" noProof="0" dirty="0">
                <a:solidFill>
                  <a:srgbClr val="FF0000"/>
                </a:solidFill>
              </a:rPr>
              <a:t>nicht referenzielle </a:t>
            </a:r>
            <a:r>
              <a:rPr lang="de-DE" sz="2400" noProof="0" dirty="0"/>
              <a:t>DPs	</a:t>
            </a:r>
          </a:p>
          <a:p>
            <a:pPr defTabSz="942975">
              <a:tabLst>
                <a:tab pos="457200" algn="l"/>
                <a:tab pos="747713" algn="l"/>
                <a:tab pos="860425" algn="l"/>
                <a:tab pos="1090613" algn="l"/>
                <a:tab pos="2976563" algn="l"/>
                <a:tab pos="3370263" algn="l"/>
                <a:tab pos="3890963" algn="l"/>
              </a:tabLst>
            </a:pPr>
            <a:endParaRPr lang="de-DE" noProof="0" dirty="0"/>
          </a:p>
          <a:p>
            <a:pPr lvl="0" defTabSz="942975">
              <a:spcBef>
                <a:spcPts val="1200"/>
              </a:spcBef>
              <a:tabLst>
                <a:tab pos="457200" algn="l"/>
                <a:tab pos="747713" algn="l"/>
                <a:tab pos="860425" algn="l"/>
                <a:tab pos="1090613" algn="l"/>
                <a:tab pos="2976563" algn="l"/>
                <a:tab pos="3370263" algn="l"/>
                <a:tab pos="3890963" algn="l"/>
              </a:tabLst>
            </a:pPr>
            <a:endParaRPr lang="de-DE" sz="2000" b="1" i="1" noProof="0" dirty="0">
              <a:solidFill>
                <a:prstClr val="black"/>
              </a:solidFill>
            </a:endParaRPr>
          </a:p>
          <a:p>
            <a:pPr lvl="0" defTabSz="942975">
              <a:spcBef>
                <a:spcPts val="1200"/>
              </a:spcBef>
              <a:tabLst>
                <a:tab pos="457200" algn="l"/>
                <a:tab pos="747713" algn="l"/>
                <a:tab pos="860425" algn="l"/>
                <a:tab pos="1090613" algn="l"/>
                <a:tab pos="2976563" algn="l"/>
                <a:tab pos="3370263" algn="l"/>
                <a:tab pos="3890963" algn="l"/>
              </a:tabLst>
            </a:pPr>
            <a:endParaRPr lang="de-DE" sz="2000" b="1" i="1" noProof="0" dirty="0">
              <a:solidFill>
                <a:prstClr val="black"/>
              </a:solidFill>
            </a:endParaRPr>
          </a:p>
          <a:p>
            <a:pPr lvl="0" defTabSz="942975">
              <a:spcBef>
                <a:spcPts val="1200"/>
              </a:spcBef>
              <a:tabLst>
                <a:tab pos="457200" algn="l"/>
                <a:tab pos="747713" algn="l"/>
                <a:tab pos="860425" algn="l"/>
                <a:tab pos="1090613" algn="l"/>
                <a:tab pos="2976563" algn="l"/>
                <a:tab pos="3370263" algn="l"/>
                <a:tab pos="3890963" algn="l"/>
              </a:tabLst>
            </a:pPr>
            <a:endParaRPr lang="de-DE" sz="2000" b="1" i="1" noProof="0" dirty="0">
              <a:solidFill>
                <a:prstClr val="black"/>
              </a:solidFill>
            </a:endParaRPr>
          </a:p>
        </p:txBody>
      </p:sp>
      <p:graphicFrame>
        <p:nvGraphicFramePr>
          <p:cNvPr id="6" name="Table 5"/>
          <p:cNvGraphicFramePr>
            <a:graphicFrameLocks noGrp="1"/>
          </p:cNvGraphicFramePr>
          <p:nvPr/>
        </p:nvGraphicFramePr>
        <p:xfrm>
          <a:off x="571500" y="3048000"/>
          <a:ext cx="8153400" cy="2743200"/>
        </p:xfrm>
        <a:graphic>
          <a:graphicData uri="http://schemas.openxmlformats.org/drawingml/2006/table">
            <a:tbl>
              <a:tblPr firstRow="1" bandRow="1">
                <a:tableStyleId>{D7AC3CCA-C797-4891-BE02-D94E43425B78}</a:tableStyleId>
              </a:tblPr>
              <a:tblGrid>
                <a:gridCol w="3962400">
                  <a:extLst>
                    <a:ext uri="{9D8B030D-6E8A-4147-A177-3AD203B41FA5}">
                      <a16:colId xmlns:a16="http://schemas.microsoft.com/office/drawing/2014/main" val="100008845"/>
                    </a:ext>
                  </a:extLst>
                </a:gridCol>
                <a:gridCol w="4191000">
                  <a:extLst>
                    <a:ext uri="{9D8B030D-6E8A-4147-A177-3AD203B41FA5}">
                      <a16:colId xmlns:a16="http://schemas.microsoft.com/office/drawing/2014/main" val="1819374088"/>
                    </a:ext>
                  </a:extLst>
                </a:gridCol>
              </a:tblGrid>
              <a:tr h="671302">
                <a:tc>
                  <a:txBody>
                    <a:bodyPr/>
                    <a:lstStyle/>
                    <a:p>
                      <a:pPr algn="ctr"/>
                      <a:r>
                        <a:rPr lang="en-US" sz="2200">
                          <a:solidFill>
                            <a:srgbClr val="339966"/>
                          </a:solidFill>
                        </a:rPr>
                        <a:t>Referenzielle</a:t>
                      </a:r>
                      <a:r>
                        <a:rPr lang="en-US" sz="2200" baseline="0">
                          <a:solidFill>
                            <a:srgbClr val="339966"/>
                          </a:solidFill>
                        </a:rPr>
                        <a:t> DPs</a:t>
                      </a:r>
                      <a:endParaRPr lang="en-US" sz="2200">
                        <a:solidFill>
                          <a:srgbClr val="339966"/>
                        </a:solidFill>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200">
                          <a:solidFill>
                            <a:srgbClr val="FF0000"/>
                          </a:solidFill>
                        </a:rPr>
                        <a:t>Nicht referenzielle DPs</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8506395"/>
                  </a:ext>
                </a:extLst>
              </a:tr>
              <a:tr h="628269">
                <a:tc>
                  <a:txBody>
                    <a:bodyPr/>
                    <a:lstStyle/>
                    <a:p>
                      <a:r>
                        <a:rPr lang="en-US" sz="2000"/>
                        <a:t>A. Namen</a:t>
                      </a:r>
                    </a:p>
                  </a:txBody>
                  <a:tcPr marL="27432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tabLst>
                          <a:tab pos="228600" algn="l"/>
                        </a:tabLst>
                      </a:pPr>
                      <a:r>
                        <a:rPr lang="de-DE" sz="2000" noProof="0"/>
                        <a:t>	</a:t>
                      </a:r>
                      <a:r>
                        <a:rPr lang="en-US" sz="2200" b="0"/>
                        <a:t>D.</a:t>
                      </a:r>
                      <a:r>
                        <a:rPr lang="en-US" sz="2200" b="0" baseline="0"/>
                        <a:t> </a:t>
                      </a:r>
                      <a:r>
                        <a:rPr lang="en-US" sz="2200" b="0"/>
                        <a:t>Quantorenphrasen (QPs)</a:t>
                      </a:r>
                    </a:p>
                  </a:txBody>
                  <a:tcPr marL="2743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62714193"/>
                  </a:ext>
                </a:extLst>
              </a:tr>
              <a:tr h="815360">
                <a:tc>
                  <a:txBody>
                    <a:bodyPr/>
                    <a:lstStyle/>
                    <a:p>
                      <a:r>
                        <a:rPr lang="en-US" sz="2000"/>
                        <a:t>B.</a:t>
                      </a:r>
                      <a:r>
                        <a:rPr lang="en-US" sz="2000" baseline="0"/>
                        <a:t> </a:t>
                      </a:r>
                      <a:r>
                        <a:rPr lang="en-US" sz="2000"/>
                        <a:t>Definite Beschreibungen </a:t>
                      </a:r>
                      <a:r>
                        <a:rPr lang="en-US" sz="2000" u="sng"/>
                        <a:t>mit</a:t>
                      </a:r>
                      <a:br>
                        <a:rPr lang="en-US" sz="2000"/>
                      </a:br>
                      <a:r>
                        <a:rPr lang="en-US" sz="2000"/>
                        <a:t>     Referenten</a:t>
                      </a:r>
                    </a:p>
                  </a:txBody>
                  <a:tcPr marL="27432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tabLst>
                          <a:tab pos="228600" algn="l"/>
                        </a:tabLst>
                      </a:pPr>
                      <a:r>
                        <a:rPr lang="de-DE" sz="2000" noProof="0"/>
                        <a:t>	</a:t>
                      </a:r>
                      <a:r>
                        <a:rPr lang="en-US" sz="2000"/>
                        <a:t>E. Definite Beschreibungen </a:t>
                      </a:r>
                      <a:r>
                        <a:rPr lang="en-US" sz="2000" u="sng"/>
                        <a:t>ohne</a:t>
                      </a:r>
                      <a:r>
                        <a:rPr lang="en-US" sz="2000"/>
                        <a:t> </a:t>
                      </a:r>
                      <a:br>
                        <a:rPr lang="en-US" sz="2000"/>
                      </a:br>
                      <a:r>
                        <a:rPr lang="en-US" sz="2000"/>
                        <a:t>         Referenten</a:t>
                      </a:r>
                    </a:p>
                  </a:txBody>
                  <a:tcPr marL="2743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36362269"/>
                  </a:ext>
                </a:extLst>
              </a:tr>
              <a:tr h="6282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a:t>C.</a:t>
                      </a:r>
                      <a:r>
                        <a:rPr lang="en-US" sz="2000" baseline="0"/>
                        <a:t> </a:t>
                      </a:r>
                      <a:r>
                        <a:rPr lang="en-US" sz="2000"/>
                        <a:t>Referenzielle</a:t>
                      </a:r>
                      <a:r>
                        <a:rPr lang="en-US" sz="2000" baseline="0"/>
                        <a:t> </a:t>
                      </a:r>
                      <a:r>
                        <a:rPr lang="en-US" sz="2000"/>
                        <a:t>Pronomen</a:t>
                      </a:r>
                    </a:p>
                  </a:txBody>
                  <a:tcPr marL="27432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tabLst>
                          <a:tab pos="228600" algn="l"/>
                        </a:tabLst>
                      </a:pPr>
                      <a:r>
                        <a:rPr lang="de-DE" sz="2000" noProof="0"/>
                        <a:t>	</a:t>
                      </a:r>
                      <a:r>
                        <a:rPr lang="en-US" sz="2000"/>
                        <a:t>F. Nicht referenzielle Pronomen</a:t>
                      </a:r>
                    </a:p>
                  </a:txBody>
                  <a:tcPr marL="27432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33988968"/>
                  </a:ext>
                </a:extLst>
              </a:tr>
            </a:tbl>
          </a:graphicData>
        </a:graphic>
      </p:graphicFrame>
      <p:sp>
        <p:nvSpPr>
          <p:cNvPr id="7" name="Footer Placeholder 6"/>
          <p:cNvSpPr>
            <a:spLocks noGrp="1"/>
          </p:cNvSpPr>
          <p:nvPr>
            <p:ph type="ftr" sz="quarter" idx="11"/>
          </p:nvPr>
        </p:nvSpPr>
        <p:spPr/>
        <p:txBody>
          <a:bodyPr/>
          <a:lstStyle/>
          <a:p>
            <a:r>
              <a:rPr lang="de-DE"/>
              <a:t>DGY 15 Semantik</a:t>
            </a:r>
          </a:p>
        </p:txBody>
      </p:sp>
      <p:sp>
        <p:nvSpPr>
          <p:cNvPr id="8" name="Slide Number Placeholder 7"/>
          <p:cNvSpPr>
            <a:spLocks noGrp="1"/>
          </p:cNvSpPr>
          <p:nvPr>
            <p:ph type="sldNum" sz="quarter" idx="12"/>
          </p:nvPr>
        </p:nvSpPr>
        <p:spPr/>
        <p:txBody>
          <a:bodyPr/>
          <a:lstStyle/>
          <a:p>
            <a:fld id="{DAED5F90-EF1B-49B5-BE47-AEA5AB1301ED}" type="slidenum">
              <a:rPr lang="de-DE" smtClean="0"/>
              <a:pPr/>
              <a:t>58</a:t>
            </a:fld>
            <a:endParaRPr lang="de-DE"/>
          </a:p>
        </p:txBody>
      </p:sp>
      <p:sp>
        <p:nvSpPr>
          <p:cNvPr id="9" name="Rectangle 8"/>
          <p:cNvSpPr/>
          <p:nvPr/>
        </p:nvSpPr>
        <p:spPr>
          <a:xfrm>
            <a:off x="495300" y="2133600"/>
            <a:ext cx="486937" cy="501968"/>
          </a:xfrm>
          <a:prstGeom prst="rect">
            <a:avLst/>
          </a:prstGeom>
        </p:spPr>
        <p:txBody>
          <a:bodyPr wrap="square">
            <a:spAutoFit/>
          </a:bodyPr>
          <a:lstStyle/>
          <a:p>
            <a:r>
              <a:rPr lang="en-US" sz="2600" dirty="0">
                <a:sym typeface="WP IconicSymbolsA" panose="05010101010101010101" pitchFamily="2" charset="2"/>
              </a:rPr>
              <a:t></a:t>
            </a:r>
            <a:endParaRPr lang="de-AT" sz="2600" dirty="0"/>
          </a:p>
        </p:txBody>
      </p:sp>
      <p:sp>
        <p:nvSpPr>
          <p:cNvPr id="11" name="Rectangle 10"/>
          <p:cNvSpPr/>
          <p:nvPr/>
        </p:nvSpPr>
        <p:spPr>
          <a:xfrm>
            <a:off x="561015" y="1600200"/>
            <a:ext cx="429585" cy="492443"/>
          </a:xfrm>
          <a:prstGeom prst="rect">
            <a:avLst/>
          </a:prstGeom>
        </p:spPr>
        <p:txBody>
          <a:bodyPr wrap="square">
            <a:spAutoFit/>
          </a:bodyPr>
          <a:lstStyle/>
          <a:p>
            <a:r>
              <a:rPr lang="en-US" sz="2600" dirty="0">
                <a:sym typeface="WP IconicSymbolsA" panose="05010101010101010101" pitchFamily="2" charset="2"/>
              </a:rPr>
              <a:t></a:t>
            </a:r>
            <a:endParaRPr lang="de-AT" sz="2600" dirty="0"/>
          </a:p>
        </p:txBody>
      </p:sp>
      <p:graphicFrame>
        <p:nvGraphicFramePr>
          <p:cNvPr id="14" name="Table 13"/>
          <p:cNvGraphicFramePr>
            <a:graphicFrameLocks noGrp="1"/>
          </p:cNvGraphicFramePr>
          <p:nvPr/>
        </p:nvGraphicFramePr>
        <p:xfrm>
          <a:off x="4541520" y="3048000"/>
          <a:ext cx="4145280" cy="2743200"/>
        </p:xfrm>
        <a:graphic>
          <a:graphicData uri="http://schemas.openxmlformats.org/drawingml/2006/table">
            <a:tbl>
              <a:tblPr firstRow="1" bandRow="1">
                <a:tableStyleId>{D7AC3CCA-C797-4891-BE02-D94E43425B78}</a:tableStyleId>
              </a:tblPr>
              <a:tblGrid>
                <a:gridCol w="4145280">
                  <a:extLst>
                    <a:ext uri="{9D8B030D-6E8A-4147-A177-3AD203B41FA5}">
                      <a16:colId xmlns:a16="http://schemas.microsoft.com/office/drawing/2014/main" val="1819374088"/>
                    </a:ext>
                  </a:extLst>
                </a:gridCol>
              </a:tblGrid>
              <a:tr h="671302">
                <a:tc>
                  <a:txBody>
                    <a:bodyPr/>
                    <a:lstStyle/>
                    <a:p>
                      <a:pPr algn="ctr"/>
                      <a:r>
                        <a:rPr lang="en-US" sz="2200">
                          <a:solidFill>
                            <a:srgbClr val="FF0000"/>
                          </a:solidFill>
                        </a:rPr>
                        <a:t>Nicht referenzielle DPs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8506395"/>
                  </a:ext>
                </a:extLst>
              </a:tr>
              <a:tr h="628269">
                <a:tc>
                  <a:txBody>
                    <a:bodyPr/>
                    <a:lstStyle/>
                    <a:p>
                      <a:pPr>
                        <a:tabLst>
                          <a:tab pos="228600" algn="l"/>
                        </a:tabLst>
                      </a:pPr>
                      <a:r>
                        <a:rPr lang="de-DE" sz="2000" b="0" noProof="0"/>
                        <a:t>	</a:t>
                      </a:r>
                      <a:r>
                        <a:rPr lang="en-US" sz="2200" b="0"/>
                        <a:t>D.</a:t>
                      </a:r>
                      <a:r>
                        <a:rPr lang="en-US" sz="2200" b="0" baseline="0"/>
                        <a:t> </a:t>
                      </a:r>
                      <a:r>
                        <a:rPr lang="en-US" sz="2200" b="0"/>
                        <a:t>Quantoren</a:t>
                      </a:r>
                    </a:p>
                  </a:txBody>
                  <a:tcPr marL="2743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62714193"/>
                  </a:ext>
                </a:extLst>
              </a:tr>
              <a:tr h="815360">
                <a:tc>
                  <a:txBody>
                    <a:bodyPr/>
                    <a:lstStyle/>
                    <a:p>
                      <a:pPr>
                        <a:tabLst>
                          <a:tab pos="228600" algn="l"/>
                        </a:tabLst>
                      </a:pPr>
                      <a:r>
                        <a:rPr lang="de-DE" sz="2000" b="1" noProof="0"/>
                        <a:t>	</a:t>
                      </a:r>
                      <a:r>
                        <a:rPr lang="en-US" sz="2000" b="0"/>
                        <a:t>E. Definite Beschreibungen </a:t>
                      </a:r>
                      <a:r>
                        <a:rPr lang="en-US" sz="2000" b="0" u="sng"/>
                        <a:t>ohne</a:t>
                      </a:r>
                      <a:r>
                        <a:rPr lang="en-US" sz="2000" b="0"/>
                        <a:t> </a:t>
                      </a:r>
                      <a:br>
                        <a:rPr lang="en-US" sz="2000" b="0"/>
                      </a:br>
                      <a:r>
                        <a:rPr lang="en-US" sz="2000" b="0"/>
                        <a:t>         Referenten</a:t>
                      </a:r>
                    </a:p>
                  </a:txBody>
                  <a:tcPr marL="2743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36362269"/>
                  </a:ext>
                </a:extLst>
              </a:tr>
              <a:tr h="628269">
                <a:tc>
                  <a:txBody>
                    <a:bodyPr/>
                    <a:lstStyle/>
                    <a:p>
                      <a:pPr>
                        <a:tabLst>
                          <a:tab pos="228600" algn="l"/>
                        </a:tabLst>
                      </a:pPr>
                      <a:r>
                        <a:rPr lang="de-DE" sz="2000" b="1" noProof="0" dirty="0"/>
                        <a:t>	</a:t>
                      </a:r>
                      <a:r>
                        <a:rPr lang="en-US" sz="2000" b="1" dirty="0"/>
                        <a:t>F. Nicht </a:t>
                      </a:r>
                      <a:r>
                        <a:rPr lang="en-US" sz="2000" b="1" dirty="0" err="1"/>
                        <a:t>referenzielle</a:t>
                      </a:r>
                      <a:r>
                        <a:rPr lang="en-US" sz="2000" b="1" dirty="0"/>
                        <a:t> </a:t>
                      </a:r>
                      <a:r>
                        <a:rPr lang="en-US" sz="2000" b="1" dirty="0" err="1"/>
                        <a:t>Pronomen</a:t>
                      </a:r>
                      <a:endParaRPr lang="en-US" sz="2000" b="1" dirty="0"/>
                    </a:p>
                  </a:txBody>
                  <a:tcPr marL="2743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33988968"/>
                  </a:ext>
                </a:extLst>
              </a:tr>
            </a:tbl>
          </a:graphicData>
        </a:graphic>
      </p:graphicFrame>
      <p:sp>
        <p:nvSpPr>
          <p:cNvPr id="17" name="Rectangle 16"/>
          <p:cNvSpPr/>
          <p:nvPr/>
        </p:nvSpPr>
        <p:spPr>
          <a:xfrm>
            <a:off x="4495800" y="5213032"/>
            <a:ext cx="490086" cy="501968"/>
          </a:xfrm>
          <a:prstGeom prst="rect">
            <a:avLst/>
          </a:prstGeom>
        </p:spPr>
        <p:txBody>
          <a:bodyPr wrap="square">
            <a:spAutoFit/>
          </a:bodyPr>
          <a:lstStyle/>
          <a:p>
            <a:r>
              <a:rPr lang="en-US" sz="2600" dirty="0">
                <a:sym typeface="WP IconicSymbolsA" panose="05010101010101010101" pitchFamily="2" charset="2"/>
              </a:rPr>
              <a:t></a:t>
            </a:r>
            <a:endParaRPr lang="de-AT" sz="2600" dirty="0"/>
          </a:p>
        </p:txBody>
      </p:sp>
    </p:spTree>
    <p:extLst>
      <p:ext uri="{BB962C8B-B14F-4D97-AF65-F5344CB8AC3E}">
        <p14:creationId xmlns:p14="http://schemas.microsoft.com/office/powerpoint/2010/main" val="21471970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par>
                          <p:cTn id="11" fill="hold">
                            <p:stCondLst>
                              <p:cond delay="0"/>
                            </p:stCondLst>
                            <p:childTnLst>
                              <p:par>
                                <p:cTn id="12" presetID="14" presetClass="entr" presetSubtype="1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randombar(horizontal)">
                                      <p:cBhvr>
                                        <p:cTn id="14" dur="10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childTnLst>
                          </p:cTn>
                        </p:par>
                        <p:par>
                          <p:cTn id="31" fill="hold">
                            <p:stCondLst>
                              <p:cond delay="500"/>
                            </p:stCondLst>
                            <p:childTnLst>
                              <p:par>
                                <p:cTn id="32" presetID="10" presetClass="exit" presetSubtype="0" fill="hold" nodeType="afterEffect">
                                  <p:stCondLst>
                                    <p:cond delay="0"/>
                                  </p:stCondLst>
                                  <p:childTnLst>
                                    <p:animEffect transition="out" filter="fade">
                                      <p:cBhvr>
                                        <p:cTn id="33" dur="500"/>
                                        <p:tgtEl>
                                          <p:spTgt spid="6"/>
                                        </p:tgtEl>
                                      </p:cBhvr>
                                    </p:animEffect>
                                    <p:set>
                                      <p:cBhvr>
                                        <p:cTn id="34" dur="1" fill="hold">
                                          <p:stCondLst>
                                            <p:cond delay="499"/>
                                          </p:stCondLst>
                                        </p:cTn>
                                        <p:tgtEl>
                                          <p:spTgt spid="6"/>
                                        </p:tgtEl>
                                        <p:attrNameLst>
                                          <p:attrName>style.visibility</p:attrName>
                                        </p:attrNameLst>
                                      </p:cBhvr>
                                      <p:to>
                                        <p:strVal val="hidden"/>
                                      </p:to>
                                    </p:set>
                                  </p:childTnLst>
                                </p:cTn>
                              </p:par>
                              <p:par>
                                <p:cTn id="35" presetID="14" presetClass="entr" presetSubtype="1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randombar(horizontal)">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500" fill="hold"/>
                                        <p:tgtEl>
                                          <p:spTgt spid="17"/>
                                        </p:tgtEl>
                                        <p:attrNameLst>
                                          <p:attrName>ppt_x</p:attrName>
                                        </p:attrNameLst>
                                      </p:cBhvr>
                                      <p:tavLst>
                                        <p:tav tm="0">
                                          <p:val>
                                            <p:strVal val="#ppt_x"/>
                                          </p:val>
                                        </p:tav>
                                        <p:tav tm="100000">
                                          <p:val>
                                            <p:strVal val="#ppt_x"/>
                                          </p:val>
                                        </p:tav>
                                      </p:tavLst>
                                    </p:anim>
                                    <p:anim calcmode="lin" valueType="num">
                                      <p:cBhvr additive="base">
                                        <p:cTn id="43"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7"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609600"/>
          </a:xfrm>
        </p:spPr>
        <p:txBody>
          <a:bodyPr/>
          <a:lstStyle/>
          <a:p>
            <a:r>
              <a:rPr lang="de-DE" noProof="0"/>
              <a:t>WH. Referenzielle Pronomen</a:t>
            </a:r>
            <a:endParaRPr lang="de-DE" noProof="0" dirty="0"/>
          </a:p>
        </p:txBody>
      </p:sp>
      <p:sp>
        <p:nvSpPr>
          <p:cNvPr id="3" name="Content Placeholder 2"/>
          <p:cNvSpPr>
            <a:spLocks noGrp="1"/>
          </p:cNvSpPr>
          <p:nvPr>
            <p:ph idx="1"/>
          </p:nvPr>
        </p:nvSpPr>
        <p:spPr>
          <a:xfrm>
            <a:off x="858982" y="1143000"/>
            <a:ext cx="8035636" cy="4987636"/>
          </a:xfrm>
        </p:spPr>
        <p:txBody>
          <a:bodyPr/>
          <a:lstStyle/>
          <a:p>
            <a:pPr marL="342900" indent="-342900">
              <a:buFont typeface="Wingdings" panose="05000000000000000000" pitchFamily="2" charset="2"/>
              <a:buChar char="§"/>
              <a:tabLst>
                <a:tab pos="747713" algn="l"/>
                <a:tab pos="1201738" algn="l"/>
                <a:tab pos="4348163" algn="l"/>
                <a:tab pos="5083175" algn="l"/>
                <a:tab pos="5656263" algn="l"/>
                <a:tab pos="5943600" algn="l"/>
              </a:tabLst>
            </a:pPr>
            <a:r>
              <a:rPr lang="de-DE" b="1" dirty="0"/>
              <a:t>Referenzielle Pronomen</a:t>
            </a:r>
            <a:r>
              <a:rPr lang="de-DE" dirty="0"/>
              <a:t> werden durch den </a:t>
            </a:r>
            <a:r>
              <a:rPr lang="de-DE" dirty="0">
                <a:solidFill>
                  <a:srgbClr val="00B050"/>
                </a:solidFill>
              </a:rPr>
              <a:t>Kontext</a:t>
            </a:r>
            <a:r>
              <a:rPr lang="de-DE" dirty="0"/>
              <a:t> interpretiert.</a:t>
            </a:r>
          </a:p>
          <a:p>
            <a:pPr>
              <a:spcBef>
                <a:spcPts val="1800"/>
              </a:spcBef>
              <a:tabLst>
                <a:tab pos="747713" algn="l"/>
                <a:tab pos="1201738" algn="l"/>
                <a:tab pos="4348163" algn="l"/>
                <a:tab pos="5083175" algn="l"/>
                <a:tab pos="5656263" algn="l"/>
                <a:tab pos="5943600" algn="l"/>
              </a:tabLst>
            </a:pPr>
            <a:r>
              <a:rPr lang="de-DE" dirty="0"/>
              <a:t>(1)		</a:t>
            </a:r>
            <a:r>
              <a:rPr lang="de-DE" b="1" dirty="0"/>
              <a:t>Sie</a:t>
            </a:r>
            <a:r>
              <a:rPr lang="de-DE" b="1" baseline="-25000" dirty="0">
                <a:solidFill>
                  <a:srgbClr val="FF0000"/>
                </a:solidFill>
              </a:rPr>
              <a:t>4</a:t>
            </a:r>
            <a:r>
              <a:rPr lang="de-DE" dirty="0"/>
              <a:t> war glücklich. </a:t>
            </a:r>
            <a:r>
              <a:rPr lang="de-DE" dirty="0">
                <a:solidFill>
                  <a:srgbClr val="339966"/>
                </a:solidFill>
              </a:rPr>
              <a:t> 		Kontext: 	</a:t>
            </a:r>
            <a:r>
              <a:rPr lang="de-DE" dirty="0">
                <a:solidFill>
                  <a:srgbClr val="FF0000"/>
                </a:solidFill>
              </a:rPr>
              <a:t>4</a:t>
            </a:r>
            <a:r>
              <a:rPr lang="de-DE" dirty="0">
                <a:solidFill>
                  <a:srgbClr val="339966"/>
                </a:solidFill>
              </a:rPr>
              <a:t> </a:t>
            </a:r>
            <a:r>
              <a:rPr lang="de-DE" dirty="0">
                <a:sym typeface="WP IconicSymbolsA" panose="05010101010101010101" pitchFamily="2" charset="2"/>
              </a:rPr>
              <a:t> Anna</a:t>
            </a:r>
            <a:endParaRPr lang="de-DE" sz="2000" dirty="0"/>
          </a:p>
          <a:p>
            <a:pPr>
              <a:spcBef>
                <a:spcPts val="1200"/>
              </a:spcBef>
              <a:tabLst>
                <a:tab pos="747713" algn="l"/>
                <a:tab pos="1201738" algn="l"/>
                <a:tab pos="4348163" algn="l"/>
                <a:tab pos="5083175" algn="l"/>
                <a:tab pos="5656263" algn="l"/>
                <a:tab pos="5943600" algn="l"/>
              </a:tabLst>
            </a:pPr>
            <a:r>
              <a:rPr lang="de-DE" dirty="0"/>
              <a:t>(1) 	=	</a:t>
            </a:r>
            <a:r>
              <a:rPr lang="de-DE" b="1" dirty="0"/>
              <a:t>Anna</a:t>
            </a:r>
            <a:r>
              <a:rPr lang="de-DE" dirty="0"/>
              <a:t> war glücklich</a:t>
            </a:r>
          </a:p>
          <a:p>
            <a:pPr marL="342900" indent="-342900">
              <a:spcBef>
                <a:spcPts val="1800"/>
              </a:spcBef>
              <a:buFont typeface="Wingdings" panose="05000000000000000000" pitchFamily="2" charset="2"/>
              <a:buChar char="§"/>
              <a:tabLst>
                <a:tab pos="747713" algn="l"/>
                <a:tab pos="1201738" algn="l"/>
                <a:tab pos="4348163" algn="l"/>
                <a:tab pos="5083175" algn="l"/>
                <a:tab pos="5656263" algn="l"/>
                <a:tab pos="5943600" algn="l"/>
              </a:tabLst>
            </a:pPr>
            <a:r>
              <a:rPr lang="de-DE" dirty="0"/>
              <a:t>Referenzielle Pronomen können mit einem linguistischen </a:t>
            </a:r>
            <a:r>
              <a:rPr lang="de-DE" dirty="0">
                <a:solidFill>
                  <a:srgbClr val="0070C0"/>
                </a:solidFill>
              </a:rPr>
              <a:t>Antezedens</a:t>
            </a:r>
            <a:r>
              <a:rPr lang="de-DE" dirty="0"/>
              <a:t> </a:t>
            </a:r>
            <a:r>
              <a:rPr lang="de-DE" b="1" dirty="0"/>
              <a:t>koreferieren</a:t>
            </a:r>
            <a:r>
              <a:rPr lang="de-DE" dirty="0"/>
              <a:t>. </a:t>
            </a:r>
          </a:p>
          <a:p>
            <a:pPr>
              <a:spcBef>
                <a:spcPts val="1600"/>
              </a:spcBef>
              <a:tabLst>
                <a:tab pos="747713" algn="l"/>
                <a:tab pos="1201738" algn="l"/>
                <a:tab pos="4348163" algn="l"/>
                <a:tab pos="5083175" algn="l"/>
                <a:tab pos="5656263" algn="l"/>
                <a:tab pos="5943600" algn="l"/>
              </a:tabLst>
            </a:pPr>
            <a:r>
              <a:rPr lang="de-DE" dirty="0"/>
              <a:t>(2)		Wir luden </a:t>
            </a:r>
            <a:r>
              <a:rPr lang="de-DE" b="1" dirty="0">
                <a:solidFill>
                  <a:srgbClr val="0070C0"/>
                </a:solidFill>
              </a:rPr>
              <a:t>Anna</a:t>
            </a:r>
            <a:r>
              <a:rPr lang="de-DE" b="1" baseline="-25000" dirty="0">
                <a:solidFill>
                  <a:srgbClr val="FF0000"/>
                </a:solidFill>
              </a:rPr>
              <a:t>4</a:t>
            </a:r>
            <a:r>
              <a:rPr lang="de-DE" dirty="0"/>
              <a:t> ein. </a:t>
            </a:r>
            <a:r>
              <a:rPr lang="de-DE" b="1" dirty="0"/>
              <a:t>Sie</a:t>
            </a:r>
            <a:r>
              <a:rPr lang="de-DE" b="1" baseline="-25000" dirty="0">
                <a:solidFill>
                  <a:srgbClr val="FF0000"/>
                </a:solidFill>
              </a:rPr>
              <a:t>4</a:t>
            </a:r>
            <a:r>
              <a:rPr lang="de-DE" dirty="0"/>
              <a:t> war glücklich. 	</a:t>
            </a:r>
            <a:r>
              <a:rPr lang="de-DE" dirty="0">
                <a:solidFill>
                  <a:srgbClr val="FF0000"/>
                </a:solidFill>
              </a:rPr>
              <a:t>4</a:t>
            </a:r>
            <a:r>
              <a:rPr lang="de-DE" dirty="0">
                <a:solidFill>
                  <a:srgbClr val="339966"/>
                </a:solidFill>
              </a:rPr>
              <a:t> </a:t>
            </a:r>
            <a:r>
              <a:rPr lang="de-DE" dirty="0">
                <a:sym typeface="WP IconicSymbolsA" panose="05010101010101010101" pitchFamily="2" charset="2"/>
              </a:rPr>
              <a:t> Anna</a:t>
            </a:r>
            <a:endParaRPr lang="de-DE" dirty="0">
              <a:solidFill>
                <a:srgbClr val="339966"/>
              </a:solidFill>
              <a:sym typeface="WP IconicSymbolsA" panose="05010101010101010101" pitchFamily="2" charset="2"/>
            </a:endParaRPr>
          </a:p>
          <a:p>
            <a:pPr lvl="0">
              <a:spcBef>
                <a:spcPts val="1600"/>
              </a:spcBef>
              <a:tabLst>
                <a:tab pos="747713" algn="l"/>
                <a:tab pos="1201738" algn="l"/>
                <a:tab pos="4348163" algn="l"/>
                <a:tab pos="5083175" algn="l"/>
                <a:tab pos="5656263" algn="l"/>
                <a:tab pos="5943600" algn="l"/>
              </a:tabLst>
            </a:pPr>
            <a:r>
              <a:rPr lang="de-DE" dirty="0">
                <a:solidFill>
                  <a:prstClr val="black"/>
                </a:solidFill>
              </a:rPr>
              <a:t>(2)	=	Wir luden </a:t>
            </a:r>
            <a:r>
              <a:rPr lang="de-DE" b="1" dirty="0">
                <a:solidFill>
                  <a:srgbClr val="0070C0"/>
                </a:solidFill>
              </a:rPr>
              <a:t>Anna</a:t>
            </a:r>
            <a:r>
              <a:rPr lang="de-DE" dirty="0">
                <a:solidFill>
                  <a:prstClr val="black"/>
                </a:solidFill>
              </a:rPr>
              <a:t> ein. </a:t>
            </a:r>
            <a:r>
              <a:rPr lang="de-DE" b="1" dirty="0">
                <a:solidFill>
                  <a:prstClr val="black"/>
                </a:solidFill>
              </a:rPr>
              <a:t>Anna</a:t>
            </a:r>
            <a:r>
              <a:rPr lang="de-DE" dirty="0">
                <a:solidFill>
                  <a:prstClr val="black"/>
                </a:solidFill>
              </a:rPr>
              <a:t> war glücklich. 	</a:t>
            </a:r>
            <a:r>
              <a:rPr lang="de-DE" dirty="0">
                <a:solidFill>
                  <a:srgbClr val="FF0000"/>
                </a:solidFill>
              </a:rPr>
              <a:t>4</a:t>
            </a:r>
            <a:r>
              <a:rPr lang="de-DE" dirty="0">
                <a:solidFill>
                  <a:srgbClr val="339966"/>
                </a:solidFill>
              </a:rPr>
              <a:t> </a:t>
            </a:r>
            <a:r>
              <a:rPr lang="de-DE" dirty="0">
                <a:sym typeface="WP IconicSymbolsA" panose="05010101010101010101" pitchFamily="2" charset="2"/>
              </a:rPr>
              <a:t> Anna</a:t>
            </a:r>
            <a:endParaRPr lang="de-DE" sz="2000" dirty="0">
              <a:solidFill>
                <a:prstClr val="black"/>
              </a:solidFill>
            </a:endParaRPr>
          </a:p>
          <a:p>
            <a:pPr marL="342900" indent="-342900">
              <a:spcBef>
                <a:spcPts val="1600"/>
              </a:spcBef>
              <a:buFont typeface="Wingdings" panose="05000000000000000000" pitchFamily="2" charset="2"/>
              <a:buChar char="§"/>
              <a:tabLst>
                <a:tab pos="747713" algn="l"/>
                <a:tab pos="1201738" algn="l"/>
                <a:tab pos="4348163" algn="l"/>
                <a:tab pos="5083175" algn="l"/>
                <a:tab pos="5656263" algn="l"/>
                <a:tab pos="5943600" algn="l"/>
              </a:tabLst>
            </a:pPr>
            <a:r>
              <a:rPr lang="de-DE" dirty="0"/>
              <a:t>Koreferen</a:t>
            </a:r>
            <a:r>
              <a:rPr lang="en-US" dirty="0"/>
              <a:t>z</a:t>
            </a:r>
            <a:r>
              <a:rPr lang="de-DE" dirty="0"/>
              <a:t> wird durch </a:t>
            </a:r>
            <a:r>
              <a:rPr lang="de-DE" dirty="0">
                <a:solidFill>
                  <a:srgbClr val="FF0000"/>
                </a:solidFill>
              </a:rPr>
              <a:t>Koindiz</a:t>
            </a:r>
            <a:r>
              <a:rPr lang="en-US" dirty="0" err="1">
                <a:solidFill>
                  <a:srgbClr val="FF0000"/>
                </a:solidFill>
              </a:rPr>
              <a:t>ierung</a:t>
            </a:r>
            <a:r>
              <a:rPr lang="en-US" dirty="0"/>
              <a:t> (</a:t>
            </a:r>
            <a:r>
              <a:rPr lang="en-US" dirty="0" err="1"/>
              <a:t>Verwendung</a:t>
            </a:r>
            <a:r>
              <a:rPr lang="en-US" dirty="0"/>
              <a:t> des </a:t>
            </a:r>
            <a:r>
              <a:rPr lang="en-US" dirty="0" err="1"/>
              <a:t>gleichen</a:t>
            </a:r>
            <a:r>
              <a:rPr lang="en-US" dirty="0"/>
              <a:t> Index) </a:t>
            </a:r>
            <a:r>
              <a:rPr lang="en-US" dirty="0" err="1"/>
              <a:t>ausgedr</a:t>
            </a:r>
            <a:r>
              <a:rPr lang="de-AT" dirty="0"/>
              <a:t>ückt.</a:t>
            </a:r>
            <a:endParaRPr lang="de-DE" noProof="0" dirty="0"/>
          </a:p>
        </p:txBody>
      </p:sp>
      <p:sp>
        <p:nvSpPr>
          <p:cNvPr id="6" name="Footer Placeholder 5"/>
          <p:cNvSpPr>
            <a:spLocks noGrp="1"/>
          </p:cNvSpPr>
          <p:nvPr>
            <p:ph type="ftr" sz="quarter" idx="11"/>
          </p:nvPr>
        </p:nvSpPr>
        <p:spPr/>
        <p:txBody>
          <a:bodyPr/>
          <a:lstStyle/>
          <a:p>
            <a:r>
              <a:rPr lang="de-DE"/>
              <a:t>DGY 15 Semantik</a:t>
            </a:r>
          </a:p>
        </p:txBody>
      </p:sp>
      <p:sp>
        <p:nvSpPr>
          <p:cNvPr id="7" name="Slide Number Placeholder 6"/>
          <p:cNvSpPr>
            <a:spLocks noGrp="1"/>
          </p:cNvSpPr>
          <p:nvPr>
            <p:ph type="sldNum" sz="quarter" idx="12"/>
          </p:nvPr>
        </p:nvSpPr>
        <p:spPr/>
        <p:txBody>
          <a:bodyPr/>
          <a:lstStyle/>
          <a:p>
            <a:fld id="{DAED5F90-EF1B-49B5-BE47-AEA5AB1301ED}" type="slidenum">
              <a:rPr lang="de-DE" smtClean="0"/>
              <a:pPr/>
              <a:t>59</a:t>
            </a:fld>
            <a:endParaRPr lang="de-DE"/>
          </a:p>
        </p:txBody>
      </p:sp>
    </p:spTree>
    <p:extLst>
      <p:ext uri="{BB962C8B-B14F-4D97-AF65-F5344CB8AC3E}">
        <p14:creationId xmlns:p14="http://schemas.microsoft.com/office/powerpoint/2010/main" val="41187967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09600"/>
          </a:xfrm>
        </p:spPr>
        <p:txBody>
          <a:bodyPr/>
          <a:lstStyle/>
          <a:p>
            <a:r>
              <a:rPr lang="de-DE" noProof="0" dirty="0"/>
              <a:t>Nicht </a:t>
            </a:r>
            <a:r>
              <a:rPr lang="de-DE" noProof="0"/>
              <a:t>Referenzielle Pronomen</a:t>
            </a:r>
            <a:endParaRPr lang="de-DE" noProof="0" dirty="0"/>
          </a:p>
        </p:txBody>
      </p:sp>
      <p:sp>
        <p:nvSpPr>
          <p:cNvPr id="3" name="Content Placeholder 2"/>
          <p:cNvSpPr>
            <a:spLocks noGrp="1"/>
          </p:cNvSpPr>
          <p:nvPr>
            <p:ph idx="1"/>
          </p:nvPr>
        </p:nvSpPr>
        <p:spPr>
          <a:xfrm>
            <a:off x="609600" y="1143000"/>
            <a:ext cx="8229600" cy="5486400"/>
          </a:xfrm>
        </p:spPr>
        <p:txBody>
          <a:bodyPr/>
          <a:lstStyle/>
          <a:p>
            <a:pPr marL="342900" indent="-342900">
              <a:spcBef>
                <a:spcPts val="1600"/>
              </a:spcBef>
              <a:buFont typeface="Wingdings" panose="05000000000000000000" pitchFamily="2" charset="2"/>
              <a:buChar char="§"/>
              <a:tabLst>
                <a:tab pos="747713" algn="l"/>
                <a:tab pos="1201738" algn="l"/>
                <a:tab pos="4348163" algn="l"/>
                <a:tab pos="5083175" algn="l"/>
                <a:tab pos="5656263" algn="l"/>
                <a:tab pos="5943600" algn="l"/>
              </a:tabLst>
            </a:pPr>
            <a:r>
              <a:rPr lang="de-DE" b="1" noProof="0" dirty="0"/>
              <a:t>Nicht referenzielle Pronomen</a:t>
            </a:r>
            <a:r>
              <a:rPr lang="de-DE" noProof="0" dirty="0"/>
              <a:t> beziehen ihre Bedeutung von einem </a:t>
            </a:r>
            <a:r>
              <a:rPr lang="de-DE" dirty="0">
                <a:solidFill>
                  <a:srgbClr val="0070C0"/>
                </a:solidFill>
              </a:rPr>
              <a:t>nicht-referenziellen Antezedens</a:t>
            </a:r>
            <a:r>
              <a:rPr lang="de-DE" noProof="0" dirty="0"/>
              <a:t>. </a:t>
            </a:r>
          </a:p>
          <a:p>
            <a:pPr>
              <a:spcBef>
                <a:spcPts val="1200"/>
              </a:spcBef>
              <a:tabLst>
                <a:tab pos="744538" algn="l"/>
                <a:tab pos="1147763" algn="l"/>
                <a:tab pos="1882775" algn="l"/>
                <a:tab pos="2116138" algn="l"/>
              </a:tabLst>
            </a:pPr>
            <a:r>
              <a:rPr lang="de-DE" noProof="0" dirty="0"/>
              <a:t>(</a:t>
            </a:r>
            <a:r>
              <a:rPr lang="de-DE" dirty="0"/>
              <a:t>1</a:t>
            </a:r>
            <a:r>
              <a:rPr lang="de-DE" noProof="0" dirty="0"/>
              <a:t>)		</a:t>
            </a:r>
            <a:r>
              <a:rPr lang="de-DE" dirty="0">
                <a:solidFill>
                  <a:srgbClr val="0070C0"/>
                </a:solidFill>
              </a:rPr>
              <a:t>Keiner</a:t>
            </a:r>
            <a:r>
              <a:rPr lang="de-DE" baseline="-25000" dirty="0">
                <a:solidFill>
                  <a:srgbClr val="FF0000"/>
                </a:solidFill>
              </a:rPr>
              <a:t>3</a:t>
            </a:r>
            <a:r>
              <a:rPr lang="de-DE" noProof="0" dirty="0"/>
              <a:t> glaubt, dass </a:t>
            </a:r>
            <a:r>
              <a:rPr lang="de-DE" b="1" noProof="0" dirty="0"/>
              <a:t>er</a:t>
            </a:r>
            <a:r>
              <a:rPr lang="de-DE" b="1" baseline="-25000" noProof="0" dirty="0">
                <a:solidFill>
                  <a:srgbClr val="FF0000"/>
                </a:solidFill>
              </a:rPr>
              <a:t>3</a:t>
            </a:r>
            <a:r>
              <a:rPr lang="de-DE" noProof="0" dirty="0">
                <a:solidFill>
                  <a:srgbClr val="FF0000"/>
                </a:solidFill>
              </a:rPr>
              <a:t> </a:t>
            </a:r>
            <a:r>
              <a:rPr lang="de-DE" noProof="0" dirty="0"/>
              <a:t>gewinnen wird.</a:t>
            </a:r>
          </a:p>
          <a:p>
            <a:pPr defTabSz="1030288">
              <a:spcBef>
                <a:spcPts val="600"/>
              </a:spcBef>
              <a:tabLst>
                <a:tab pos="744538" algn="l"/>
                <a:tab pos="1147763" algn="l"/>
                <a:tab pos="1882775" algn="l"/>
                <a:tab pos="2116138" algn="l"/>
              </a:tabLst>
            </a:pPr>
            <a:r>
              <a:rPr lang="de-DE" noProof="0" dirty="0"/>
              <a:t>(</a:t>
            </a:r>
            <a:r>
              <a:rPr lang="de-DE" dirty="0"/>
              <a:t>1</a:t>
            </a:r>
            <a:r>
              <a:rPr lang="de-DE" noProof="0" dirty="0"/>
              <a:t>)a		</a:t>
            </a:r>
            <a:r>
              <a:rPr lang="de-DE" b="1" noProof="0" dirty="0"/>
              <a:t>Keiner</a:t>
            </a:r>
            <a:r>
              <a:rPr lang="de-DE" noProof="0" dirty="0"/>
              <a:t> glaubt, dass </a:t>
            </a:r>
            <a:r>
              <a:rPr lang="de-DE" b="1" noProof="0" dirty="0"/>
              <a:t>keiner</a:t>
            </a:r>
            <a:r>
              <a:rPr lang="de-DE" noProof="0" dirty="0"/>
              <a:t> gewinnen wird.</a:t>
            </a:r>
          </a:p>
          <a:p>
            <a:pPr defTabSz="1030288">
              <a:spcBef>
                <a:spcPts val="600"/>
              </a:spcBef>
              <a:tabLst>
                <a:tab pos="744538" algn="l"/>
                <a:tab pos="1147763" algn="l"/>
                <a:tab pos="1882775" algn="l"/>
                <a:tab pos="2116138" algn="l"/>
              </a:tabLst>
            </a:pPr>
            <a:r>
              <a:rPr lang="de-DE" noProof="0" dirty="0"/>
              <a:t>(</a:t>
            </a:r>
            <a:r>
              <a:rPr lang="de-DE" dirty="0"/>
              <a:t>1</a:t>
            </a:r>
            <a:r>
              <a:rPr lang="de-DE" noProof="0" dirty="0"/>
              <a:t>)a	=	Für keine Person </a:t>
            </a:r>
            <a:r>
              <a:rPr lang="de-DE" b="1" noProof="0" dirty="0">
                <a:solidFill>
                  <a:srgbClr val="FF0000"/>
                </a:solidFill>
              </a:rPr>
              <a:t>x</a:t>
            </a:r>
            <a:r>
              <a:rPr lang="de-DE" dirty="0"/>
              <a:t> gilt:</a:t>
            </a:r>
            <a:r>
              <a:rPr lang="de-DE" noProof="0" dirty="0">
                <a:solidFill>
                  <a:srgbClr val="FF0000"/>
                </a:solidFill>
              </a:rPr>
              <a:t> </a:t>
            </a:r>
            <a:r>
              <a:rPr lang="de-DE" b="1" noProof="0" dirty="0">
                <a:solidFill>
                  <a:srgbClr val="FF0000"/>
                </a:solidFill>
              </a:rPr>
              <a:t>x</a:t>
            </a:r>
            <a:r>
              <a:rPr lang="de-DE" noProof="0" dirty="0">
                <a:solidFill>
                  <a:srgbClr val="FF0000"/>
                </a:solidFill>
              </a:rPr>
              <a:t> </a:t>
            </a:r>
            <a:r>
              <a:rPr lang="de-DE" noProof="0" dirty="0"/>
              <a:t>glaubt, dass </a:t>
            </a:r>
            <a:r>
              <a:rPr lang="de-DE" b="1" noProof="0" dirty="0">
                <a:solidFill>
                  <a:srgbClr val="FF0000"/>
                </a:solidFill>
              </a:rPr>
              <a:t>x</a:t>
            </a:r>
            <a:r>
              <a:rPr lang="de-DE" noProof="0" dirty="0">
                <a:solidFill>
                  <a:srgbClr val="FF0000"/>
                </a:solidFill>
              </a:rPr>
              <a:t> </a:t>
            </a:r>
            <a:r>
              <a:rPr lang="de-DE" noProof="0" dirty="0"/>
              <a:t>gewinnen wird.</a:t>
            </a:r>
          </a:p>
          <a:p>
            <a:pPr defTabSz="1030288">
              <a:spcBef>
                <a:spcPts val="600"/>
              </a:spcBef>
              <a:tabLst>
                <a:tab pos="744538" algn="l"/>
                <a:tab pos="1147763" algn="l"/>
                <a:tab pos="1882775" algn="l"/>
                <a:tab pos="2116138" algn="l"/>
              </a:tabLst>
            </a:pPr>
            <a:endParaRPr lang="de-DE" dirty="0"/>
          </a:p>
          <a:p>
            <a:pPr defTabSz="1030288">
              <a:spcBef>
                <a:spcPts val="600"/>
              </a:spcBef>
              <a:tabLst>
                <a:tab pos="744538" algn="l"/>
                <a:tab pos="1147763" algn="l"/>
                <a:tab pos="1882775" algn="l"/>
                <a:tab pos="2116138" algn="l"/>
              </a:tabLst>
            </a:pPr>
            <a:r>
              <a:rPr lang="de-DE" dirty="0"/>
              <a:t>(2)		Jeder, der aus </a:t>
            </a:r>
            <a:r>
              <a:rPr lang="de-DE" dirty="0">
                <a:solidFill>
                  <a:srgbClr val="FF0000"/>
                </a:solidFill>
              </a:rPr>
              <a:t>einer kleinen Stadt im Süden</a:t>
            </a:r>
            <a:r>
              <a:rPr lang="de-DE" baseline="-25000" dirty="0">
                <a:solidFill>
                  <a:srgbClr val="FF0000"/>
                </a:solidFill>
              </a:rPr>
              <a:t>7</a:t>
            </a:r>
            <a:r>
              <a:rPr lang="de-DE" dirty="0">
                <a:solidFill>
                  <a:srgbClr val="FF0000"/>
                </a:solidFill>
              </a:rPr>
              <a:t> </a:t>
            </a:r>
            <a:r>
              <a:rPr lang="de-DE" dirty="0"/>
              <a:t>kommt, 		vermisst </a:t>
            </a:r>
            <a:r>
              <a:rPr lang="de-DE" b="1" i="1" dirty="0"/>
              <a:t>sie</a:t>
            </a:r>
            <a:r>
              <a:rPr lang="de-DE" b="1" baseline="-25000" dirty="0">
                <a:solidFill>
                  <a:srgbClr val="FF0000"/>
                </a:solidFill>
              </a:rPr>
              <a:t>7</a:t>
            </a:r>
            <a:r>
              <a:rPr lang="de-DE" dirty="0"/>
              <a:t>.</a:t>
            </a:r>
          </a:p>
          <a:p>
            <a:pPr>
              <a:spcBef>
                <a:spcPts val="800"/>
              </a:spcBef>
              <a:tabLst>
                <a:tab pos="744538" algn="l"/>
                <a:tab pos="1147763" algn="l"/>
                <a:tab pos="1882775" algn="l"/>
                <a:tab pos="2116138" algn="l"/>
              </a:tabLst>
            </a:pPr>
            <a:r>
              <a:rPr lang="de-DE" dirty="0"/>
              <a:t>(2)a		Jeder, der aus </a:t>
            </a:r>
            <a:r>
              <a:rPr lang="de-DE" b="1" dirty="0"/>
              <a:t>einer</a:t>
            </a:r>
            <a:r>
              <a:rPr lang="de-DE" dirty="0"/>
              <a:t> </a:t>
            </a:r>
            <a:r>
              <a:rPr lang="de-DE" b="1" dirty="0"/>
              <a:t>kleinen Stadt im Süden </a:t>
            </a:r>
            <a:r>
              <a:rPr lang="de-DE" dirty="0"/>
              <a:t>			kommt, vermisst </a:t>
            </a:r>
            <a:r>
              <a:rPr lang="de-DE" b="1" dirty="0"/>
              <a:t>eine</a:t>
            </a:r>
            <a:r>
              <a:rPr lang="de-DE" dirty="0"/>
              <a:t> </a:t>
            </a:r>
            <a:r>
              <a:rPr lang="de-DE" b="1" dirty="0"/>
              <a:t>kleinen Stadt im Süden</a:t>
            </a:r>
            <a:r>
              <a:rPr lang="de-DE" dirty="0"/>
              <a:t>. </a:t>
            </a:r>
          </a:p>
          <a:p>
            <a:pPr defTabSz="1030288">
              <a:spcBef>
                <a:spcPts val="800"/>
              </a:spcBef>
              <a:tabLst>
                <a:tab pos="744538" algn="l"/>
                <a:tab pos="1147763" algn="l"/>
                <a:tab pos="1882775" algn="l"/>
                <a:tab pos="2116138" algn="l"/>
              </a:tabLst>
            </a:pPr>
            <a:r>
              <a:rPr lang="de-DE" dirty="0"/>
              <a:t>(2)a	=	Für jede kleine Stadt im Süden </a:t>
            </a:r>
            <a:r>
              <a:rPr lang="de-DE" b="1" dirty="0">
                <a:solidFill>
                  <a:srgbClr val="FF0000"/>
                </a:solidFill>
              </a:rPr>
              <a:t>x</a:t>
            </a:r>
            <a:r>
              <a:rPr lang="de-DE" dirty="0"/>
              <a:t> gilt: </a:t>
            </a:r>
            <a:br>
              <a:rPr lang="de-DE" dirty="0"/>
            </a:br>
            <a:r>
              <a:rPr lang="de-DE" dirty="0"/>
              <a:t>		jeder, der aus </a:t>
            </a:r>
            <a:r>
              <a:rPr lang="de-DE" b="1" dirty="0">
                <a:solidFill>
                  <a:srgbClr val="FF0000"/>
                </a:solidFill>
              </a:rPr>
              <a:t>x </a:t>
            </a:r>
            <a:r>
              <a:rPr lang="de-DE" dirty="0"/>
              <a:t>kommt, vermisst </a:t>
            </a:r>
            <a:r>
              <a:rPr lang="de-DE" b="1" dirty="0">
                <a:solidFill>
                  <a:srgbClr val="FF0000"/>
                </a:solidFill>
              </a:rPr>
              <a:t>x</a:t>
            </a:r>
            <a:r>
              <a:rPr lang="de-DE" dirty="0"/>
              <a:t>.</a:t>
            </a:r>
          </a:p>
          <a:p>
            <a:pPr defTabSz="1030288">
              <a:spcBef>
                <a:spcPts val="0"/>
              </a:spcBef>
              <a:tabLst>
                <a:tab pos="744538" algn="l"/>
                <a:tab pos="1147763" algn="l"/>
                <a:tab pos="1882775" algn="l"/>
                <a:tab pos="2116138" algn="l"/>
              </a:tabLst>
            </a:pPr>
            <a:endParaRPr lang="de-DE" noProof="0" dirty="0"/>
          </a:p>
        </p:txBody>
      </p:sp>
      <p:sp>
        <p:nvSpPr>
          <p:cNvPr id="6" name="Footer Placeholder 5"/>
          <p:cNvSpPr>
            <a:spLocks noGrp="1"/>
          </p:cNvSpPr>
          <p:nvPr>
            <p:ph type="ftr" sz="quarter" idx="11"/>
          </p:nvPr>
        </p:nvSpPr>
        <p:spPr/>
        <p:txBody>
          <a:bodyPr/>
          <a:lstStyle/>
          <a:p>
            <a:r>
              <a:rPr lang="de-DE"/>
              <a:t>DGY 15 Semantik</a:t>
            </a:r>
          </a:p>
        </p:txBody>
      </p:sp>
      <p:sp>
        <p:nvSpPr>
          <p:cNvPr id="7" name="Slide Number Placeholder 6"/>
          <p:cNvSpPr>
            <a:spLocks noGrp="1"/>
          </p:cNvSpPr>
          <p:nvPr>
            <p:ph type="sldNum" sz="quarter" idx="12"/>
          </p:nvPr>
        </p:nvSpPr>
        <p:spPr/>
        <p:txBody>
          <a:bodyPr/>
          <a:lstStyle/>
          <a:p>
            <a:fld id="{DAED5F90-EF1B-49B5-BE47-AEA5AB1301ED}" type="slidenum">
              <a:rPr lang="de-DE" smtClean="0"/>
              <a:pPr/>
              <a:t>60</a:t>
            </a:fld>
            <a:endParaRPr lang="de-DE"/>
          </a:p>
        </p:txBody>
      </p:sp>
    </p:spTree>
    <p:extLst>
      <p:ext uri="{BB962C8B-B14F-4D97-AF65-F5344CB8AC3E}">
        <p14:creationId xmlns:p14="http://schemas.microsoft.com/office/powerpoint/2010/main" val="29363530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lstStyle/>
          <a:p>
            <a:r>
              <a:rPr lang="de-DE" noProof="0" dirty="0"/>
              <a:t>Nicht </a:t>
            </a:r>
            <a:r>
              <a:rPr lang="de-DE" noProof="0"/>
              <a:t>Referenzielle DPs</a:t>
            </a:r>
            <a:endParaRPr lang="de-DE" noProof="0" dirty="0"/>
          </a:p>
        </p:txBody>
      </p:sp>
      <p:sp>
        <p:nvSpPr>
          <p:cNvPr id="3" name="Content Placeholder 2"/>
          <p:cNvSpPr>
            <a:spLocks noGrp="1"/>
          </p:cNvSpPr>
          <p:nvPr>
            <p:ph idx="1"/>
          </p:nvPr>
        </p:nvSpPr>
        <p:spPr>
          <a:xfrm>
            <a:off x="123825" y="762000"/>
            <a:ext cx="8943975" cy="5410200"/>
          </a:xfrm>
        </p:spPr>
        <p:txBody>
          <a:bodyPr/>
          <a:lstStyle/>
          <a:p>
            <a:pPr marL="342900" indent="-342900">
              <a:buFont typeface="Wingdings" panose="05000000000000000000" pitchFamily="2" charset="2"/>
              <a:buChar char="§"/>
              <a:tabLst>
                <a:tab pos="747713" algn="l"/>
                <a:tab pos="1201738" algn="l"/>
                <a:tab pos="4348163" algn="l"/>
                <a:tab pos="5083175" algn="l"/>
                <a:tab pos="5656263" algn="l"/>
                <a:tab pos="5943600" algn="l"/>
              </a:tabLst>
            </a:pPr>
            <a:r>
              <a:rPr lang="de-DE" dirty="0"/>
              <a:t>Pronomen können mit </a:t>
            </a:r>
            <a:r>
              <a:rPr lang="de-DE" dirty="0">
                <a:solidFill>
                  <a:srgbClr val="FF0000"/>
                </a:solidFill>
              </a:rPr>
              <a:t>nicht-existierenden Individuen </a:t>
            </a:r>
            <a:r>
              <a:rPr lang="de-DE" dirty="0"/>
              <a:t>koreferieren. </a:t>
            </a:r>
          </a:p>
          <a:p>
            <a:pPr defTabSz="1030288">
              <a:spcBef>
                <a:spcPts val="800"/>
              </a:spcBef>
              <a:tabLst>
                <a:tab pos="744538" algn="l"/>
                <a:tab pos="1147763" algn="l"/>
                <a:tab pos="1882775" algn="l"/>
                <a:tab pos="2116138" algn="l"/>
              </a:tabLst>
            </a:pPr>
            <a:r>
              <a:rPr lang="de-DE" dirty="0"/>
              <a:t>(1)	Maria glaubte, dass </a:t>
            </a:r>
            <a:r>
              <a:rPr lang="de-DE" dirty="0">
                <a:solidFill>
                  <a:srgbClr val="0070C0"/>
                </a:solidFill>
              </a:rPr>
              <a:t>ein Geist</a:t>
            </a:r>
            <a:r>
              <a:rPr lang="de-DE" baseline="-25000" dirty="0">
                <a:solidFill>
                  <a:srgbClr val="FF0000"/>
                </a:solidFill>
              </a:rPr>
              <a:t>5</a:t>
            </a:r>
            <a:r>
              <a:rPr lang="de-DE" dirty="0">
                <a:solidFill>
                  <a:srgbClr val="FF0000"/>
                </a:solidFill>
              </a:rPr>
              <a:t> </a:t>
            </a:r>
            <a:r>
              <a:rPr lang="de-DE" dirty="0"/>
              <a:t>in ihrem Keller wohne. </a:t>
            </a:r>
          </a:p>
          <a:p>
            <a:pPr defTabSz="1030288">
              <a:spcBef>
                <a:spcPts val="0"/>
              </a:spcBef>
              <a:tabLst>
                <a:tab pos="744538" algn="l"/>
                <a:tab pos="1147763" algn="l"/>
                <a:tab pos="1882775" algn="l"/>
                <a:tab pos="2116138" algn="l"/>
              </a:tabLst>
            </a:pPr>
            <a:r>
              <a:rPr lang="de-DE" dirty="0"/>
              <a:t>	Sie hatte große Angst vor </a:t>
            </a:r>
            <a:r>
              <a:rPr lang="de-DE" b="1" dirty="0"/>
              <a:t>ihm</a:t>
            </a:r>
            <a:r>
              <a:rPr lang="de-DE" b="1" baseline="-25000" dirty="0">
                <a:solidFill>
                  <a:srgbClr val="FF0000"/>
                </a:solidFill>
              </a:rPr>
              <a:t>5</a:t>
            </a:r>
            <a:r>
              <a:rPr lang="de-DE" dirty="0"/>
              <a:t>.</a:t>
            </a:r>
          </a:p>
          <a:p>
            <a:pPr defTabSz="1030288">
              <a:spcBef>
                <a:spcPts val="800"/>
              </a:spcBef>
              <a:tabLst>
                <a:tab pos="744538" algn="l"/>
                <a:tab pos="1147763" algn="l"/>
                <a:tab pos="1882775" algn="l"/>
                <a:tab pos="2116138" algn="l"/>
              </a:tabLst>
            </a:pPr>
            <a:r>
              <a:rPr lang="de-DE" dirty="0"/>
              <a:t>(2)	König Arthur suchte </a:t>
            </a:r>
            <a:r>
              <a:rPr lang="de-DE" dirty="0">
                <a:solidFill>
                  <a:srgbClr val="0070C0"/>
                </a:solidFill>
              </a:rPr>
              <a:t>den heiligen Gral</a:t>
            </a:r>
            <a:r>
              <a:rPr lang="de-DE" baseline="-25000" dirty="0">
                <a:solidFill>
                  <a:srgbClr val="FF0000"/>
                </a:solidFill>
              </a:rPr>
              <a:t>3</a:t>
            </a:r>
            <a:r>
              <a:rPr lang="de-DE" dirty="0"/>
              <a:t>, </a:t>
            </a:r>
          </a:p>
          <a:p>
            <a:pPr defTabSz="1030288">
              <a:spcBef>
                <a:spcPts val="0"/>
              </a:spcBef>
              <a:tabLst>
                <a:tab pos="744538" algn="l"/>
                <a:tab pos="1147763" algn="l"/>
                <a:tab pos="1882775" algn="l"/>
                <a:tab pos="2116138" algn="l"/>
              </a:tabLst>
            </a:pPr>
            <a:r>
              <a:rPr lang="de-DE" dirty="0"/>
              <a:t>	konnte </a:t>
            </a:r>
            <a:r>
              <a:rPr lang="de-DE" b="1" dirty="0"/>
              <a:t>ihn</a:t>
            </a:r>
            <a:r>
              <a:rPr lang="de-DE" b="1" baseline="-25000" dirty="0">
                <a:solidFill>
                  <a:srgbClr val="FF0000"/>
                </a:solidFill>
              </a:rPr>
              <a:t>3</a:t>
            </a:r>
            <a:r>
              <a:rPr lang="de-DE" dirty="0"/>
              <a:t> aber trotz größter Anstrengungen nicht finden.</a:t>
            </a:r>
            <a:endParaRPr lang="de-DE" i="1" baseline="-25000" dirty="0">
              <a:solidFill>
                <a:srgbClr val="FF0000"/>
              </a:solidFill>
            </a:endParaRPr>
          </a:p>
          <a:p>
            <a:pPr marL="342900" indent="-342900">
              <a:spcBef>
                <a:spcPts val="1200"/>
              </a:spcBef>
              <a:buFont typeface="Wingdings" panose="05000000000000000000" pitchFamily="2" charset="2"/>
              <a:buChar char="§"/>
              <a:tabLst>
                <a:tab pos="747713" algn="l"/>
                <a:tab pos="1201738" algn="l"/>
                <a:tab pos="4348163" algn="l"/>
                <a:tab pos="5083175" algn="l"/>
                <a:tab pos="5656263" algn="l"/>
                <a:tab pos="5943600" algn="l"/>
              </a:tabLst>
            </a:pPr>
            <a:r>
              <a:rPr lang="de-DE" noProof="0" dirty="0"/>
              <a:t>Sogenannte</a:t>
            </a:r>
            <a:r>
              <a:rPr lang="de-DE" b="1" i="1" noProof="0" dirty="0"/>
              <a:t> </a:t>
            </a:r>
            <a:r>
              <a:rPr lang="de-DE" b="1" noProof="0" dirty="0"/>
              <a:t>Eselspronomen</a:t>
            </a:r>
            <a:r>
              <a:rPr lang="de-DE" b="1" i="1" noProof="0" dirty="0"/>
              <a:t> </a:t>
            </a:r>
            <a:r>
              <a:rPr lang="de-DE" dirty="0"/>
              <a:t>sind nicht-referenzielle Pronomen, die als komplexe DPs</a:t>
            </a:r>
            <a:r>
              <a:rPr lang="de-DE" b="1" i="1" dirty="0"/>
              <a:t> </a:t>
            </a:r>
            <a:r>
              <a:rPr lang="de-DE" dirty="0"/>
              <a:t>interpretiert werden.</a:t>
            </a:r>
            <a:r>
              <a:rPr lang="de-DE" noProof="0" dirty="0"/>
              <a:t> 		[nicht Prüfungsstoff]</a:t>
            </a:r>
          </a:p>
          <a:p>
            <a:pPr defTabSz="1030288">
              <a:spcBef>
                <a:spcPts val="800"/>
              </a:spcBef>
              <a:tabLst>
                <a:tab pos="744538" algn="l"/>
                <a:tab pos="1147763" algn="l"/>
                <a:tab pos="1882775" algn="l"/>
                <a:tab pos="2116138" algn="l"/>
              </a:tabLst>
            </a:pPr>
            <a:r>
              <a:rPr lang="de-DE" noProof="0" dirty="0"/>
              <a:t>(3)	a.	Jeder Bauer, der einen </a:t>
            </a:r>
            <a:r>
              <a:rPr lang="de-DE" noProof="0" dirty="0">
                <a:solidFill>
                  <a:srgbClr val="0070C0"/>
                </a:solidFill>
              </a:rPr>
              <a:t>Esel</a:t>
            </a:r>
            <a:r>
              <a:rPr lang="de-DE" baseline="-25000" noProof="0" dirty="0">
                <a:solidFill>
                  <a:srgbClr val="FF0000"/>
                </a:solidFill>
              </a:rPr>
              <a:t>3</a:t>
            </a:r>
            <a:r>
              <a:rPr lang="de-DE" noProof="0" dirty="0">
                <a:solidFill>
                  <a:srgbClr val="FF0000"/>
                </a:solidFill>
              </a:rPr>
              <a:t> </a:t>
            </a:r>
            <a:r>
              <a:rPr lang="de-DE" noProof="0" dirty="0"/>
              <a:t>hat, mag </a:t>
            </a:r>
            <a:r>
              <a:rPr lang="de-DE" b="1" noProof="0" dirty="0"/>
              <a:t>ihn</a:t>
            </a:r>
            <a:r>
              <a:rPr lang="de-DE" baseline="-25000" noProof="0" dirty="0">
                <a:solidFill>
                  <a:srgbClr val="FF0000"/>
                </a:solidFill>
              </a:rPr>
              <a:t>3</a:t>
            </a:r>
            <a:r>
              <a:rPr lang="de-DE" noProof="0" dirty="0"/>
              <a:t>.</a:t>
            </a:r>
          </a:p>
          <a:p>
            <a:pPr defTabSz="1030288">
              <a:spcBef>
                <a:spcPts val="400"/>
              </a:spcBef>
              <a:tabLst>
                <a:tab pos="744538" algn="l"/>
                <a:tab pos="1147763" algn="l"/>
                <a:tab pos="1882775" algn="l"/>
                <a:tab pos="2116138" algn="l"/>
              </a:tabLst>
            </a:pPr>
            <a:r>
              <a:rPr lang="de-DE" noProof="0" dirty="0">
                <a:sym typeface="WP IconicSymbolsA" panose="05010101010101010101" pitchFamily="2" charset="2"/>
              </a:rPr>
              <a:t></a:t>
            </a:r>
            <a:r>
              <a:rPr lang="de-DE" noProof="0" dirty="0"/>
              <a:t>	b.	(3)a	 Jeder Bauer, der </a:t>
            </a:r>
            <a:r>
              <a:rPr lang="de-DE" dirty="0">
                <a:solidFill>
                  <a:srgbClr val="0070C0"/>
                </a:solidFill>
              </a:rPr>
              <a:t>einen Esel </a:t>
            </a:r>
            <a:r>
              <a:rPr lang="de-DE" noProof="0" dirty="0"/>
              <a:t>hat, mag ihn</a:t>
            </a:r>
            <a:r>
              <a:rPr lang="de-DE" baseline="-25000" noProof="0" dirty="0">
                <a:solidFill>
                  <a:srgbClr val="FF0000"/>
                </a:solidFill>
              </a:rPr>
              <a:t>3</a:t>
            </a:r>
            <a:r>
              <a:rPr lang="de-DE" noProof="0" dirty="0"/>
              <a:t>. </a:t>
            </a:r>
            <a:br>
              <a:rPr lang="de-DE" noProof="0" dirty="0"/>
            </a:br>
            <a:r>
              <a:rPr lang="de-DE" noProof="0" dirty="0"/>
              <a:t>									</a:t>
            </a:r>
            <a:r>
              <a:rPr lang="de-DE" sz="2000" dirty="0"/>
              <a:t>(</a:t>
            </a:r>
            <a:r>
              <a:rPr lang="de-DE" sz="2000" dirty="0">
                <a:solidFill>
                  <a:srgbClr val="FF0000"/>
                </a:solidFill>
              </a:rPr>
              <a:t>3</a:t>
            </a:r>
            <a:r>
              <a:rPr lang="de-DE" sz="2000" dirty="0">
                <a:sym typeface="WP IconicSymbolsA" panose="05010101010101010101" pitchFamily="2" charset="2"/>
              </a:rPr>
              <a:t> Grauohr)</a:t>
            </a:r>
            <a:endParaRPr lang="de-DE" sz="2000" noProof="0" dirty="0"/>
          </a:p>
          <a:p>
            <a:pPr defTabSz="1030288">
              <a:spcBef>
                <a:spcPts val="400"/>
              </a:spcBef>
              <a:tabLst>
                <a:tab pos="744538" algn="l"/>
                <a:tab pos="1147763" algn="l"/>
                <a:tab pos="1882775" algn="l"/>
                <a:tab pos="2116138" algn="l"/>
              </a:tabLst>
            </a:pPr>
            <a:r>
              <a:rPr lang="de-DE" noProof="0" dirty="0">
                <a:sym typeface="WP IconicSymbolsA" panose="05010101010101010101" pitchFamily="2" charset="2"/>
              </a:rPr>
              <a:t></a:t>
            </a:r>
            <a:r>
              <a:rPr lang="de-DE" noProof="0" dirty="0"/>
              <a:t>	c.	(3)a	=	Jeder Bauer, der </a:t>
            </a:r>
            <a:r>
              <a:rPr lang="de-DE" dirty="0">
                <a:solidFill>
                  <a:srgbClr val="0070C0"/>
                </a:solidFill>
              </a:rPr>
              <a:t>einen Esel</a:t>
            </a:r>
            <a:r>
              <a:rPr lang="de-DE" noProof="0" dirty="0"/>
              <a:t> hat, mag </a:t>
            </a:r>
          </a:p>
          <a:p>
            <a:pPr defTabSz="1030288">
              <a:spcBef>
                <a:spcPts val="0"/>
              </a:spcBef>
              <a:tabLst>
                <a:tab pos="744538" algn="l"/>
                <a:tab pos="1147763" algn="l"/>
                <a:tab pos="1882775" algn="l"/>
                <a:tab pos="2116138" algn="l"/>
              </a:tabLst>
            </a:pPr>
            <a:r>
              <a:rPr lang="de-DE" dirty="0">
                <a:solidFill>
                  <a:srgbClr val="FF0000"/>
                </a:solidFill>
              </a:rPr>
              <a:t>				</a:t>
            </a:r>
            <a:r>
              <a:rPr lang="de-DE" noProof="0" dirty="0">
                <a:solidFill>
                  <a:srgbClr val="FF0000"/>
                </a:solidFill>
              </a:rPr>
              <a:t>den Esel, den er besitzt</a:t>
            </a:r>
            <a:r>
              <a:rPr lang="de-DE" noProof="0" dirty="0"/>
              <a:t>.</a:t>
            </a:r>
          </a:p>
          <a:p>
            <a:pPr defTabSz="1030288">
              <a:spcBef>
                <a:spcPts val="600"/>
              </a:spcBef>
              <a:tabLst>
                <a:tab pos="744538" algn="l"/>
                <a:tab pos="1147763" algn="l"/>
                <a:tab pos="1882775" algn="l"/>
                <a:tab pos="2116138" algn="l"/>
              </a:tabLst>
            </a:pPr>
            <a:r>
              <a:rPr lang="de-DE" sz="2000" i="1" dirty="0"/>
              <a:t>NB.</a:t>
            </a:r>
            <a:r>
              <a:rPr lang="de-DE" sz="2000" b="1" i="1" dirty="0"/>
              <a:t> </a:t>
            </a:r>
            <a:r>
              <a:rPr lang="de-DE" sz="2000" dirty="0"/>
              <a:t>Die Bedeutung wird hier nicht durch den Kontext festgelegt, sie kann von Bauer zu Bauer variieren. Das Pronomen ist also nicht referenziell!</a:t>
            </a:r>
            <a:endParaRPr lang="de-DE" sz="2000" i="1" dirty="0"/>
          </a:p>
        </p:txBody>
      </p:sp>
      <p:sp>
        <p:nvSpPr>
          <p:cNvPr id="6" name="Footer Placeholder 5"/>
          <p:cNvSpPr>
            <a:spLocks noGrp="1"/>
          </p:cNvSpPr>
          <p:nvPr>
            <p:ph type="ftr" sz="quarter" idx="11"/>
          </p:nvPr>
        </p:nvSpPr>
        <p:spPr/>
        <p:txBody>
          <a:bodyPr/>
          <a:lstStyle/>
          <a:p>
            <a:r>
              <a:rPr lang="de-DE"/>
              <a:t>DGY 15 Semantik</a:t>
            </a:r>
          </a:p>
        </p:txBody>
      </p:sp>
      <p:sp>
        <p:nvSpPr>
          <p:cNvPr id="7" name="Slide Number Placeholder 6"/>
          <p:cNvSpPr>
            <a:spLocks noGrp="1"/>
          </p:cNvSpPr>
          <p:nvPr>
            <p:ph type="sldNum" sz="quarter" idx="12"/>
          </p:nvPr>
        </p:nvSpPr>
        <p:spPr/>
        <p:txBody>
          <a:bodyPr/>
          <a:lstStyle/>
          <a:p>
            <a:fld id="{DAED5F90-EF1B-49B5-BE47-AEA5AB1301ED}" type="slidenum">
              <a:rPr lang="de-DE" smtClean="0"/>
              <a:pPr/>
              <a:t>61</a:t>
            </a:fld>
            <a:endParaRPr lang="de-DE"/>
          </a:p>
        </p:txBody>
      </p:sp>
    </p:spTree>
    <p:extLst>
      <p:ext uri="{BB962C8B-B14F-4D97-AF65-F5344CB8AC3E}">
        <p14:creationId xmlns:p14="http://schemas.microsoft.com/office/powerpoint/2010/main" val="28297618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par>
                          <p:cTn id="39" fill="hold">
                            <p:stCondLst>
                              <p:cond delay="0"/>
                            </p:stCondLst>
                            <p:childTnLst>
                              <p:par>
                                <p:cTn id="40" presetID="1" presetClass="entr" presetSubtype="0" fill="hold" nodeType="after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7650"/>
            <a:ext cx="8229600" cy="666750"/>
          </a:xfrm>
        </p:spPr>
        <p:txBody>
          <a:bodyPr/>
          <a:lstStyle/>
          <a:p>
            <a:r>
              <a:rPr lang="de-AT"/>
              <a:t>Expletiva	</a:t>
            </a:r>
            <a:endParaRPr lang="de-AT" dirty="0"/>
          </a:p>
        </p:txBody>
      </p:sp>
      <p:sp>
        <p:nvSpPr>
          <p:cNvPr id="3" name="Content Placeholder 2"/>
          <p:cNvSpPr>
            <a:spLocks noGrp="1"/>
          </p:cNvSpPr>
          <p:nvPr>
            <p:ph idx="1"/>
          </p:nvPr>
        </p:nvSpPr>
        <p:spPr>
          <a:xfrm>
            <a:off x="457200" y="990600"/>
            <a:ext cx="8382000" cy="5298141"/>
          </a:xfrm>
        </p:spPr>
        <p:txBody>
          <a:bodyPr/>
          <a:lstStyle/>
          <a:p>
            <a:pPr marL="342900" indent="-342900">
              <a:spcBef>
                <a:spcPts val="1200"/>
              </a:spcBef>
              <a:buFont typeface="Wingdings" panose="05000000000000000000" pitchFamily="2" charset="2"/>
              <a:buChar char="§"/>
              <a:tabLst>
                <a:tab pos="690563" algn="l"/>
                <a:tab pos="747713" algn="l"/>
                <a:tab pos="1084263" algn="l"/>
                <a:tab pos="1090613" algn="l"/>
                <a:tab pos="2976563" algn="l"/>
              </a:tabLst>
            </a:pPr>
            <a:r>
              <a:rPr lang="de-AT" dirty="0"/>
              <a:t>Es gibt auch DPs </a:t>
            </a:r>
            <a:r>
              <a:rPr lang="de-AT" b="1" dirty="0"/>
              <a:t>ohne Denotation</a:t>
            </a:r>
            <a:r>
              <a:rPr lang="de-AT" dirty="0"/>
              <a:t> </a:t>
            </a:r>
            <a:r>
              <a:rPr lang="de-AT" i="1" dirty="0"/>
              <a:t>– </a:t>
            </a:r>
            <a:r>
              <a:rPr lang="de-AT" dirty="0"/>
              <a:t>sogenannte</a:t>
            </a:r>
            <a:r>
              <a:rPr lang="de-AT" i="1" dirty="0"/>
              <a:t> </a:t>
            </a:r>
            <a:r>
              <a:rPr lang="de-AT" b="1" dirty="0"/>
              <a:t>Expletiva</a:t>
            </a:r>
            <a:r>
              <a:rPr lang="de-AT" b="1" i="1" dirty="0"/>
              <a:t>.</a:t>
            </a:r>
          </a:p>
          <a:p>
            <a:pPr marL="342900" indent="-342900">
              <a:spcBef>
                <a:spcPts val="1200"/>
              </a:spcBef>
              <a:buFont typeface="Wingdings" panose="05000000000000000000" pitchFamily="2" charset="2"/>
              <a:buChar char="§"/>
              <a:tabLst>
                <a:tab pos="690563" algn="l"/>
                <a:tab pos="747713" algn="l"/>
                <a:tab pos="1084263" algn="l"/>
                <a:tab pos="1090613" algn="l"/>
                <a:tab pos="2976563" algn="l"/>
              </a:tabLst>
            </a:pPr>
            <a:endParaRPr lang="en-US" b="1" i="1" dirty="0"/>
          </a:p>
          <a:p>
            <a:pPr marL="342900" indent="-342900">
              <a:spcBef>
                <a:spcPts val="1200"/>
              </a:spcBef>
              <a:buFont typeface="Wingdings" panose="05000000000000000000" pitchFamily="2" charset="2"/>
              <a:buChar char="§"/>
              <a:tabLst>
                <a:tab pos="690563" algn="l"/>
                <a:tab pos="747713" algn="l"/>
                <a:tab pos="1084263" algn="l"/>
                <a:tab pos="1090613" algn="l"/>
                <a:tab pos="2976563" algn="l"/>
              </a:tabLst>
            </a:pPr>
            <a:endParaRPr lang="de-AT" b="1" i="1" dirty="0"/>
          </a:p>
          <a:p>
            <a:pPr marL="342900" indent="-342900">
              <a:spcBef>
                <a:spcPts val="2000"/>
              </a:spcBef>
              <a:buFont typeface="Wingdings" panose="05000000000000000000" pitchFamily="2" charset="2"/>
              <a:buChar char="§"/>
              <a:tabLst>
                <a:tab pos="690563" algn="l"/>
                <a:tab pos="747713" algn="l"/>
                <a:tab pos="1084263" algn="l"/>
                <a:tab pos="1090613" algn="l"/>
                <a:tab pos="2976563" algn="l"/>
              </a:tabLst>
            </a:pPr>
            <a:r>
              <a:rPr lang="en-US" dirty="0" err="1"/>
              <a:t>Im</a:t>
            </a:r>
            <a:r>
              <a:rPr lang="en-US" dirty="0"/>
              <a:t> </a:t>
            </a:r>
            <a:r>
              <a:rPr lang="en-US" dirty="0" err="1"/>
              <a:t>Deutschen</a:t>
            </a:r>
            <a:r>
              <a:rPr lang="en-US" dirty="0"/>
              <a:t> </a:t>
            </a:r>
            <a:r>
              <a:rPr lang="en-US" dirty="0" err="1"/>
              <a:t>gibt</a:t>
            </a:r>
            <a:r>
              <a:rPr lang="en-US" dirty="0"/>
              <a:t> es </a:t>
            </a:r>
            <a:r>
              <a:rPr lang="en-US" dirty="0" err="1"/>
              <a:t>zwei</a:t>
            </a:r>
            <a:r>
              <a:rPr lang="en-US" dirty="0"/>
              <a:t> </a:t>
            </a:r>
            <a:r>
              <a:rPr lang="en-US" dirty="0" err="1"/>
              <a:t>Expletiva</a:t>
            </a:r>
            <a:r>
              <a:rPr lang="en-US" dirty="0"/>
              <a:t>: </a:t>
            </a:r>
            <a:r>
              <a:rPr lang="en-US" i="1" dirty="0"/>
              <a:t>es</a:t>
            </a:r>
            <a:r>
              <a:rPr lang="en-US" dirty="0"/>
              <a:t> und </a:t>
            </a:r>
            <a:r>
              <a:rPr lang="en-US" i="1" dirty="0"/>
              <a:t>da</a:t>
            </a:r>
            <a:r>
              <a:rPr lang="en-US" dirty="0"/>
              <a:t>. </a:t>
            </a:r>
          </a:p>
          <a:p>
            <a:pPr marL="342900" indent="-342900">
              <a:spcBef>
                <a:spcPts val="1200"/>
              </a:spcBef>
              <a:buFont typeface="Wingdings" panose="05000000000000000000" pitchFamily="2" charset="2"/>
              <a:buChar char="§"/>
              <a:tabLst>
                <a:tab pos="690563" algn="l"/>
                <a:tab pos="747713" algn="l"/>
                <a:tab pos="1084263" algn="l"/>
                <a:tab pos="1090613" algn="l"/>
                <a:tab pos="2976563" algn="l"/>
              </a:tabLst>
            </a:pPr>
            <a:r>
              <a:rPr lang="de-AT" dirty="0"/>
              <a:t>Ein Expletivum erhält </a:t>
            </a:r>
            <a:r>
              <a:rPr lang="de-AT" b="1" dirty="0"/>
              <a:t>Kasus</a:t>
            </a:r>
            <a:r>
              <a:rPr lang="de-AT" dirty="0"/>
              <a:t>, aber keine </a:t>
            </a:r>
            <a:r>
              <a:rPr lang="de-AT" b="1" dirty="0"/>
              <a:t>Thetarolle</a:t>
            </a:r>
            <a:r>
              <a:rPr lang="de-AT" b="1" i="1" dirty="0"/>
              <a:t>.</a:t>
            </a:r>
            <a:endParaRPr lang="en-US" b="1" i="1" dirty="0"/>
          </a:p>
          <a:p>
            <a:pPr>
              <a:spcBef>
                <a:spcPts val="0"/>
              </a:spcBef>
              <a:tabLst>
                <a:tab pos="690563" algn="l"/>
                <a:tab pos="747713" algn="l"/>
                <a:tab pos="1084263" algn="l"/>
                <a:tab pos="1090613" algn="l"/>
                <a:tab pos="2976563" algn="l"/>
              </a:tabLst>
            </a:pPr>
            <a:endParaRPr lang="en-US" dirty="0"/>
          </a:p>
          <a:p>
            <a:pPr>
              <a:spcBef>
                <a:spcPts val="0"/>
              </a:spcBef>
              <a:tabLst>
                <a:tab pos="690563" algn="l"/>
                <a:tab pos="747713" algn="l"/>
                <a:tab pos="1084263" algn="l"/>
                <a:tab pos="1090613" algn="l"/>
                <a:tab pos="2976563" algn="l"/>
              </a:tabLst>
            </a:pPr>
            <a:r>
              <a:rPr lang="en-US" u="sng" dirty="0" err="1"/>
              <a:t>Klassifizierung</a:t>
            </a:r>
            <a:r>
              <a:rPr lang="en-US" u="sng" dirty="0"/>
              <a:t> der </a:t>
            </a:r>
            <a:r>
              <a:rPr lang="en-US" u="sng" dirty="0" err="1"/>
              <a:t>Expletiva</a:t>
            </a:r>
            <a:endParaRPr lang="de-AT" u="sng" dirty="0"/>
          </a:p>
          <a:p>
            <a:pPr>
              <a:spcBef>
                <a:spcPts val="1800"/>
              </a:spcBef>
              <a:tabLst>
                <a:tab pos="690563" algn="l"/>
                <a:tab pos="747713" algn="l"/>
                <a:tab pos="1084263" algn="l"/>
                <a:tab pos="1090613" algn="l"/>
                <a:tab pos="2976563" algn="l"/>
              </a:tabLst>
            </a:pPr>
            <a:r>
              <a:rPr lang="de-AT" b="1" dirty="0"/>
              <a:t>I. </a:t>
            </a:r>
            <a:r>
              <a:rPr lang="de-AT" b="1" i="1" dirty="0"/>
              <a:t>es</a:t>
            </a:r>
            <a:r>
              <a:rPr lang="de-AT" b="1" dirty="0"/>
              <a:t> als Argument.</a:t>
            </a:r>
            <a:r>
              <a:rPr lang="de-AT" dirty="0"/>
              <a:t> Einige Prädikate </a:t>
            </a:r>
            <a:r>
              <a:rPr lang="de-AT" b="1" dirty="0"/>
              <a:t>selegieren</a:t>
            </a:r>
            <a:r>
              <a:rPr lang="de-AT" dirty="0"/>
              <a:t> </a:t>
            </a:r>
            <a:r>
              <a:rPr lang="de-AT" i="1" dirty="0"/>
              <a:t>es</a:t>
            </a:r>
            <a:r>
              <a:rPr lang="de-AT" dirty="0"/>
              <a:t> als Argument: </a:t>
            </a:r>
            <a:endParaRPr lang="de-AT" b="1" dirty="0"/>
          </a:p>
          <a:p>
            <a:pPr>
              <a:spcBef>
                <a:spcPts val="1000"/>
              </a:spcBef>
              <a:tabLst>
                <a:tab pos="690563" algn="l"/>
                <a:tab pos="747713" algn="l"/>
                <a:tab pos="1084263" algn="l"/>
                <a:tab pos="1090613" algn="l"/>
                <a:tab pos="2976563" algn="l"/>
              </a:tabLst>
            </a:pPr>
            <a:r>
              <a:rPr lang="de-AT" dirty="0"/>
              <a:t>(1)	a.	Gestern war *(</a:t>
            </a:r>
            <a:r>
              <a:rPr lang="de-AT" dirty="0">
                <a:solidFill>
                  <a:srgbClr val="FF0000"/>
                </a:solidFill>
              </a:rPr>
              <a:t>es</a:t>
            </a:r>
            <a:r>
              <a:rPr lang="de-AT" dirty="0"/>
              <a:t>)</a:t>
            </a:r>
            <a:r>
              <a:rPr lang="de-AT" b="1" dirty="0"/>
              <a:t> </a:t>
            </a:r>
            <a:r>
              <a:rPr lang="de-AT" dirty="0"/>
              <a:t>kalt.		</a:t>
            </a:r>
          </a:p>
          <a:p>
            <a:pPr>
              <a:tabLst>
                <a:tab pos="690563" algn="l"/>
                <a:tab pos="747713" algn="l"/>
                <a:tab pos="1084263" algn="l"/>
                <a:tab pos="1090613" algn="l"/>
                <a:tab pos="2976563" algn="l"/>
              </a:tabLst>
            </a:pPr>
            <a:r>
              <a:rPr lang="de-AT" dirty="0"/>
              <a:t>	b.	Gestern kam *(</a:t>
            </a:r>
            <a:r>
              <a:rPr lang="de-AT" dirty="0">
                <a:solidFill>
                  <a:srgbClr val="FF0000"/>
                </a:solidFill>
              </a:rPr>
              <a:t>es</a:t>
            </a:r>
            <a:r>
              <a:rPr lang="de-AT" dirty="0"/>
              <a:t>) zu weiteren Verhandlungen.</a:t>
            </a:r>
          </a:p>
          <a:p>
            <a:pPr>
              <a:spcBef>
                <a:spcPts val="1800"/>
              </a:spcBef>
            </a:pPr>
            <a:r>
              <a:rPr lang="de-AT" sz="2200" i="1" dirty="0"/>
              <a:t>Notationelle Konvention</a:t>
            </a:r>
            <a:r>
              <a:rPr lang="de-AT" sz="2200" dirty="0"/>
              <a:t>:   [</a:t>
            </a:r>
            <a:r>
              <a:rPr lang="de-AT" sz="2200" baseline="-25000" dirty="0"/>
              <a:t>β</a:t>
            </a:r>
            <a:r>
              <a:rPr lang="de-AT" sz="2200" dirty="0"/>
              <a:t> …*(α)…]: </a:t>
            </a:r>
            <a:r>
              <a:rPr lang="el-GR" sz="2200" dirty="0"/>
              <a:t>β</a:t>
            </a:r>
            <a:r>
              <a:rPr lang="de-AT" sz="2200" dirty="0"/>
              <a:t>  ist </a:t>
            </a:r>
            <a:r>
              <a:rPr lang="de-AT" sz="2200" u="sng" dirty="0"/>
              <a:t>ohne</a:t>
            </a:r>
            <a:r>
              <a:rPr lang="de-AT" sz="2200" dirty="0"/>
              <a:t> α ungrammatisch.</a:t>
            </a:r>
          </a:p>
        </p:txBody>
      </p:sp>
      <p:sp>
        <p:nvSpPr>
          <p:cNvPr id="9" name="Abgerundetes Rechteck 7"/>
          <p:cNvSpPr txBox="1">
            <a:spLocks/>
          </p:cNvSpPr>
          <p:nvPr/>
        </p:nvSpPr>
        <p:spPr>
          <a:xfrm>
            <a:off x="762000" y="1595199"/>
            <a:ext cx="7772400" cy="919401"/>
          </a:xfrm>
          <a:prstGeom prst="roundRect">
            <a:avLst/>
          </a:prstGeom>
          <a:solidFill>
            <a:srgbClr val="EEB500">
              <a:alpha val="89804"/>
            </a:srgbClr>
          </a:solidFill>
          <a:ln w="25400" cap="flat" cmpd="sng" algn="ctr">
            <a:solidFill>
              <a:schemeClr val="tx1"/>
            </a:solidFill>
            <a:prstDash val="solid"/>
          </a:ln>
          <a:effectLst>
            <a:outerShdw blurRad="127000" dist="63500" dir="27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rtlCol="0" anchor="ctr">
            <a:spAutoFit/>
          </a:bodyPr>
          <a:lstStyle>
            <a:lvl1pPr marL="519113" indent="-519113" algn="l" defTabSz="914400" rtl="0" eaLnBrk="1" latinLnBrk="0" hangingPunct="1">
              <a:spcBef>
                <a:spcPts val="200"/>
              </a:spcBef>
              <a:buFontTx/>
              <a:buNone/>
              <a:tabLst>
                <a:tab pos="342900" algn="l"/>
                <a:tab pos="747713" algn="l"/>
                <a:tab pos="1090613" algn="l"/>
              </a:tabLst>
              <a:defRPr sz="2400" kern="1200">
                <a:solidFill>
                  <a:schemeClr val="lt1"/>
                </a:solidFill>
                <a:latin typeface="+mn-lt"/>
                <a:ea typeface="+mn-ea"/>
                <a:cs typeface="+mn-cs"/>
              </a:defRPr>
            </a:lvl1pPr>
            <a:lvl2pPr marL="742950" indent="-285750" algn="l" defTabSz="914400" rtl="0" eaLnBrk="1" latinLnBrk="0" hangingPunct="1">
              <a:spcBef>
                <a:spcPts val="200"/>
              </a:spcBef>
              <a:buFont typeface="Arial" pitchFamily="34" charset="0"/>
              <a:buChar char="–"/>
              <a:tabLst>
                <a:tab pos="342900" algn="l"/>
              </a:tabLst>
              <a:defRPr sz="2200" kern="1200">
                <a:solidFill>
                  <a:schemeClr val="lt1"/>
                </a:solidFill>
                <a:latin typeface="+mn-lt"/>
                <a:ea typeface="+mn-ea"/>
                <a:cs typeface="+mn-cs"/>
              </a:defRPr>
            </a:lvl2pPr>
            <a:lvl3pPr marL="1143000" indent="-228600" algn="l" defTabSz="914400" rtl="0" eaLnBrk="1" latinLnBrk="0" hangingPunct="1">
              <a:spcBef>
                <a:spcPts val="200"/>
              </a:spcBef>
              <a:buFont typeface="Arial" pitchFamily="34" charset="0"/>
              <a:buChar char="•"/>
              <a:tabLst>
                <a:tab pos="342900" algn="l"/>
              </a:tabLst>
              <a:defRPr sz="2000" kern="1200">
                <a:solidFill>
                  <a:schemeClr val="lt1"/>
                </a:solidFill>
                <a:latin typeface="+mn-lt"/>
                <a:ea typeface="+mn-ea"/>
                <a:cs typeface="+mn-cs"/>
              </a:defRPr>
            </a:lvl3pPr>
            <a:lvl4pPr marL="1600200" indent="-228600" algn="l" defTabSz="914400" rtl="0" eaLnBrk="1" latinLnBrk="0" hangingPunct="1">
              <a:spcBef>
                <a:spcPts val="200"/>
              </a:spcBef>
              <a:buFont typeface="Arial" pitchFamily="34" charset="0"/>
              <a:buChar char="–"/>
              <a:tabLst>
                <a:tab pos="342900" algn="l"/>
              </a:tabLst>
              <a:defRPr sz="2000" kern="1200">
                <a:solidFill>
                  <a:schemeClr val="lt1"/>
                </a:solidFill>
                <a:latin typeface="+mn-lt"/>
                <a:ea typeface="+mn-ea"/>
                <a:cs typeface="+mn-cs"/>
              </a:defRPr>
            </a:lvl4pPr>
            <a:lvl5pPr marL="2057400" indent="-228600" algn="l" defTabSz="914400" rtl="0" eaLnBrk="1" latinLnBrk="0" hangingPunct="1">
              <a:spcBef>
                <a:spcPts val="200"/>
              </a:spcBef>
              <a:buFont typeface="Arial" pitchFamily="34" charset="0"/>
              <a:buChar char="»"/>
              <a:tabLst>
                <a:tab pos="342900" algn="l"/>
              </a:tabLst>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a:spcBef>
                <a:spcPts val="800"/>
              </a:spcBef>
              <a:tabLst>
                <a:tab pos="342900" algn="l"/>
                <a:tab pos="747713" algn="l"/>
                <a:tab pos="1090613" algn="l"/>
                <a:tab pos="2343150" algn="l"/>
                <a:tab pos="2571750" algn="l"/>
              </a:tabLst>
            </a:pPr>
            <a:r>
              <a:rPr lang="de-DE" b="1" dirty="0">
                <a:solidFill>
                  <a:prstClr val="black"/>
                </a:solidFill>
                <a:sym typeface="WP MathA" panose="05010101010101010101" pitchFamily="2" charset="2"/>
              </a:rPr>
              <a:t>	Expletivum </a:t>
            </a:r>
            <a:r>
              <a:rPr lang="de-DE" dirty="0">
                <a:solidFill>
                  <a:prstClr val="black"/>
                </a:solidFill>
                <a:sym typeface="WP MathA" panose="05010101010101010101" pitchFamily="2" charset="2"/>
              </a:rPr>
              <a:t>=</a:t>
            </a:r>
            <a:r>
              <a:rPr lang="de-DE" baseline="-25000" dirty="0">
                <a:solidFill>
                  <a:prstClr val="black"/>
                </a:solidFill>
                <a:sym typeface="WP MathA" panose="05010101010101010101" pitchFamily="2" charset="2"/>
              </a:rPr>
              <a:t>Def</a:t>
            </a:r>
            <a:r>
              <a:rPr lang="de-DE" dirty="0">
                <a:solidFill>
                  <a:prstClr val="black"/>
                </a:solidFill>
                <a:sym typeface="WP MathA" panose="05010101010101010101" pitchFamily="2" charset="2"/>
              </a:rPr>
              <a:t> 	ein Ausdruck mit syntaktischer Funktion			   	aber </a:t>
            </a:r>
            <a:r>
              <a:rPr lang="de-DE" u="sng" dirty="0">
                <a:solidFill>
                  <a:prstClr val="black"/>
                </a:solidFill>
                <a:sym typeface="WP MathA" panose="05010101010101010101" pitchFamily="2" charset="2"/>
              </a:rPr>
              <a:t>ohne</a:t>
            </a:r>
            <a:r>
              <a:rPr lang="de-DE" dirty="0">
                <a:solidFill>
                  <a:prstClr val="black"/>
                </a:solidFill>
                <a:sym typeface="WP MathA" panose="05010101010101010101" pitchFamily="2" charset="2"/>
              </a:rPr>
              <a:t> Bedeutung</a:t>
            </a:r>
            <a:endParaRPr lang="de-DE" dirty="0">
              <a:solidFill>
                <a:schemeClr val="tx1"/>
              </a:solidFill>
            </a:endParaRPr>
          </a:p>
        </p:txBody>
      </p:sp>
      <p:sp>
        <p:nvSpPr>
          <p:cNvPr id="6" name="Footer Placeholder 5"/>
          <p:cNvSpPr>
            <a:spLocks noGrp="1"/>
          </p:cNvSpPr>
          <p:nvPr>
            <p:ph type="ftr" sz="quarter" idx="11"/>
          </p:nvPr>
        </p:nvSpPr>
        <p:spPr/>
        <p:txBody>
          <a:bodyPr/>
          <a:lstStyle/>
          <a:p>
            <a:r>
              <a:rPr lang="de-DE"/>
              <a:t>DGY 15 Semantik</a:t>
            </a:r>
          </a:p>
        </p:txBody>
      </p:sp>
      <p:sp>
        <p:nvSpPr>
          <p:cNvPr id="7" name="Slide Number Placeholder 6"/>
          <p:cNvSpPr>
            <a:spLocks noGrp="1"/>
          </p:cNvSpPr>
          <p:nvPr>
            <p:ph type="sldNum" sz="quarter" idx="12"/>
          </p:nvPr>
        </p:nvSpPr>
        <p:spPr/>
        <p:txBody>
          <a:bodyPr/>
          <a:lstStyle/>
          <a:p>
            <a:fld id="{DAED5F90-EF1B-49B5-BE47-AEA5AB1301ED}" type="slidenum">
              <a:rPr lang="de-DE" smtClean="0"/>
              <a:pPr/>
              <a:t>62</a:t>
            </a:fld>
            <a:endParaRPr lang="de-DE"/>
          </a:p>
        </p:txBody>
      </p:sp>
    </p:spTree>
    <p:extLst>
      <p:ext uri="{BB962C8B-B14F-4D97-AF65-F5344CB8AC3E}">
        <p14:creationId xmlns:p14="http://schemas.microsoft.com/office/powerpoint/2010/main" val="14039103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par>
                                <p:cTn id="12" presetID="22" presetClass="entr" presetSubtype="4" fill="hold" nodeType="withEffect">
                                  <p:stCondLst>
                                    <p:cond delay="0"/>
                                  </p:stCondLst>
                                  <p:childTnLst>
                                    <p:set>
                                      <p:cBhvr>
                                        <p:cTn id="13" dur="1" fill="hold">
                                          <p:stCondLst>
                                            <p:cond delay="0"/>
                                          </p:stCondLst>
                                        </p:cTn>
                                        <p:tgtEl>
                                          <p:spTgt spid="9">
                                            <p:txEl>
                                              <p:pRg st="0" end="0"/>
                                            </p:txEl>
                                          </p:spTgt>
                                        </p:tgtEl>
                                        <p:attrNameLst>
                                          <p:attrName>style.visibility</p:attrName>
                                        </p:attrNameLst>
                                      </p:cBhvr>
                                      <p:to>
                                        <p:strVal val="visible"/>
                                      </p:to>
                                    </p:set>
                                    <p:animEffect transition="in" filter="wipe(down)">
                                      <p:cBhvr>
                                        <p:cTn id="14" dur="500"/>
                                        <p:tgtEl>
                                          <p:spTgt spid="9">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09600"/>
          </a:xfrm>
        </p:spPr>
        <p:txBody>
          <a:bodyPr/>
          <a:lstStyle/>
          <a:p>
            <a:r>
              <a:rPr lang="de-AT"/>
              <a:t>Expletives </a:t>
            </a:r>
            <a:r>
              <a:rPr lang="de-AT" i="1"/>
              <a:t>es</a:t>
            </a:r>
            <a:endParaRPr lang="de-AT" i="1" dirty="0"/>
          </a:p>
        </p:txBody>
      </p:sp>
      <p:sp>
        <p:nvSpPr>
          <p:cNvPr id="3" name="Content Placeholder 2"/>
          <p:cNvSpPr>
            <a:spLocks noGrp="1"/>
          </p:cNvSpPr>
          <p:nvPr>
            <p:ph idx="1"/>
          </p:nvPr>
        </p:nvSpPr>
        <p:spPr>
          <a:xfrm>
            <a:off x="457200" y="990600"/>
            <a:ext cx="8382000" cy="5298141"/>
          </a:xfrm>
        </p:spPr>
        <p:txBody>
          <a:bodyPr/>
          <a:lstStyle/>
          <a:p>
            <a:pPr>
              <a:spcBef>
                <a:spcPts val="1200"/>
              </a:spcBef>
              <a:tabLst>
                <a:tab pos="690563" algn="l"/>
                <a:tab pos="747713" algn="l"/>
                <a:tab pos="1084263" algn="l"/>
                <a:tab pos="1090613" algn="l"/>
                <a:tab pos="2976563" algn="l"/>
              </a:tabLst>
            </a:pPr>
            <a:r>
              <a:rPr lang="de-AT" b="1" dirty="0"/>
              <a:t>I. </a:t>
            </a:r>
            <a:r>
              <a:rPr lang="de-AT" b="1" i="1" dirty="0"/>
              <a:t>es</a:t>
            </a:r>
            <a:r>
              <a:rPr lang="de-AT" b="1" dirty="0"/>
              <a:t> als Argument </a:t>
            </a:r>
          </a:p>
          <a:p>
            <a:pPr marL="457200" indent="-457200">
              <a:spcBef>
                <a:spcPts val="1200"/>
              </a:spcBef>
              <a:buFont typeface="Wingdings" panose="05000000000000000000" pitchFamily="2" charset="2"/>
              <a:buChar char="§"/>
              <a:tabLst>
                <a:tab pos="690563" algn="l"/>
                <a:tab pos="747713" algn="l"/>
                <a:tab pos="1084263" algn="l"/>
                <a:tab pos="1090613" algn="l"/>
                <a:tab pos="2976563" algn="l"/>
              </a:tabLst>
            </a:pPr>
            <a:r>
              <a:rPr lang="de-AT" dirty="0"/>
              <a:t>Eine wichtige Gruppe von Konstruktionen mit argumentalem </a:t>
            </a:r>
            <a:r>
              <a:rPr lang="de-AT" i="1" dirty="0"/>
              <a:t>es</a:t>
            </a:r>
            <a:r>
              <a:rPr lang="de-AT" dirty="0"/>
              <a:t> sind die Existenzkonstruktion:</a:t>
            </a:r>
          </a:p>
          <a:p>
            <a:pPr>
              <a:spcBef>
                <a:spcPts val="1000"/>
              </a:spcBef>
              <a:tabLst>
                <a:tab pos="690563" algn="l"/>
                <a:tab pos="747713" algn="l"/>
                <a:tab pos="1084263" algn="l"/>
                <a:tab pos="1090613" algn="l"/>
                <a:tab pos="2976563" algn="l"/>
              </a:tabLst>
            </a:pPr>
            <a:r>
              <a:rPr lang="de-AT" dirty="0"/>
              <a:t>(1) 	a.	Gestern gab *(</a:t>
            </a:r>
            <a:r>
              <a:rPr lang="de-AT" dirty="0">
                <a:solidFill>
                  <a:srgbClr val="FF0000"/>
                </a:solidFill>
              </a:rPr>
              <a:t>es</a:t>
            </a:r>
            <a:r>
              <a:rPr lang="de-AT" dirty="0"/>
              <a:t>) ein Problem mit dem Drucker. </a:t>
            </a:r>
          </a:p>
          <a:p>
            <a:pPr>
              <a:tabLst>
                <a:tab pos="690563" algn="l"/>
                <a:tab pos="747713" algn="l"/>
                <a:tab pos="1084263" algn="l"/>
                <a:tab pos="1090613" algn="l"/>
                <a:tab pos="2976563" algn="l"/>
              </a:tabLst>
            </a:pPr>
            <a:r>
              <a:rPr lang="de-AT" dirty="0"/>
              <a:t>	b.	In Griechenland gibt *(</a:t>
            </a:r>
            <a:r>
              <a:rPr lang="de-AT" dirty="0">
                <a:solidFill>
                  <a:srgbClr val="FF0000"/>
                </a:solidFill>
              </a:rPr>
              <a:t>es</a:t>
            </a:r>
            <a:r>
              <a:rPr lang="de-AT" dirty="0"/>
              <a:t>) viele Katzen.</a:t>
            </a:r>
          </a:p>
          <a:p>
            <a:pPr>
              <a:tabLst>
                <a:tab pos="690563" algn="l"/>
                <a:tab pos="747713" algn="l"/>
                <a:tab pos="1084263" algn="l"/>
                <a:tab pos="1090613" algn="l"/>
                <a:tab pos="2976563" algn="l"/>
              </a:tabLst>
            </a:pPr>
            <a:r>
              <a:rPr lang="de-AT" dirty="0"/>
              <a:t>	c.	Gibt *(</a:t>
            </a:r>
            <a:r>
              <a:rPr lang="de-AT" dirty="0">
                <a:solidFill>
                  <a:srgbClr val="FF0000"/>
                </a:solidFill>
              </a:rPr>
              <a:t>es</a:t>
            </a:r>
            <a:r>
              <a:rPr lang="de-AT" dirty="0"/>
              <a:t>) hier irgendwo eine Apotheke?</a:t>
            </a:r>
          </a:p>
          <a:p>
            <a:pPr>
              <a:spcBef>
                <a:spcPts val="1200"/>
              </a:spcBef>
              <a:tabLst>
                <a:tab pos="690563" algn="l"/>
                <a:tab pos="747713" algn="l"/>
                <a:tab pos="1084263" algn="l"/>
                <a:tab pos="1090613" algn="l"/>
                <a:tab pos="2628900" algn="l"/>
                <a:tab pos="2976563" algn="l"/>
              </a:tabLst>
            </a:pPr>
            <a:r>
              <a:rPr lang="de-AT" sz="2000" i="1" dirty="0"/>
              <a:t>Notationelle Konvention</a:t>
            </a:r>
            <a:r>
              <a:rPr lang="de-AT" sz="2000" dirty="0"/>
              <a:t>: [</a:t>
            </a:r>
            <a:r>
              <a:rPr lang="de-AT" sz="2000" baseline="-25000" dirty="0"/>
              <a:t>β</a:t>
            </a:r>
            <a:r>
              <a:rPr lang="de-AT" sz="2000" dirty="0"/>
              <a:t> …*(α)…]: </a:t>
            </a:r>
            <a:r>
              <a:rPr lang="el-GR" sz="2000" dirty="0"/>
              <a:t>β</a:t>
            </a:r>
            <a:r>
              <a:rPr lang="de-AT" sz="2000" dirty="0"/>
              <a:t> ist </a:t>
            </a:r>
            <a:r>
              <a:rPr lang="de-AT" sz="2000" i="1" u="sng" dirty="0"/>
              <a:t>ohne</a:t>
            </a:r>
            <a:r>
              <a:rPr lang="de-AT" sz="2000" dirty="0"/>
              <a:t> α ungrammatisch</a:t>
            </a:r>
          </a:p>
          <a:p>
            <a:pPr marL="342900" indent="-342900">
              <a:spcBef>
                <a:spcPts val="1200"/>
              </a:spcBef>
              <a:buFont typeface="Wingdings" panose="05000000000000000000" pitchFamily="2" charset="2"/>
              <a:buChar char="§"/>
              <a:tabLst>
                <a:tab pos="690563" algn="l"/>
                <a:tab pos="747713" algn="l"/>
                <a:tab pos="1084263" algn="l"/>
                <a:tab pos="1090613" algn="l"/>
                <a:tab pos="2976563" algn="l"/>
              </a:tabLst>
            </a:pPr>
            <a:r>
              <a:rPr lang="de-AT" dirty="0"/>
              <a:t>Das Expletivum fungiert als Subjekt, es ist mit Nominativ markiert und kongruiert mit dem finiten Verb in Numerus:</a:t>
            </a:r>
          </a:p>
          <a:p>
            <a:pPr>
              <a:spcBef>
                <a:spcPts val="1200"/>
              </a:spcBef>
              <a:tabLst>
                <a:tab pos="690563" algn="l"/>
                <a:tab pos="747713" algn="l"/>
                <a:tab pos="1084263" algn="l"/>
                <a:tab pos="1090613" algn="l"/>
                <a:tab pos="2976563" algn="l"/>
              </a:tabLst>
            </a:pPr>
            <a:r>
              <a:rPr lang="de-AT" dirty="0"/>
              <a:t>(2)	a.	In diesem Satz gibt</a:t>
            </a:r>
            <a:r>
              <a:rPr lang="de-AT" baseline="-25000" dirty="0"/>
              <a:t>SG</a:t>
            </a:r>
            <a:r>
              <a:rPr lang="de-AT" dirty="0"/>
              <a:t> </a:t>
            </a:r>
            <a:r>
              <a:rPr lang="de-AT" dirty="0">
                <a:solidFill>
                  <a:srgbClr val="FF0000"/>
                </a:solidFill>
              </a:rPr>
              <a:t>es</a:t>
            </a:r>
            <a:r>
              <a:rPr lang="de-AT" baseline="-25000" dirty="0">
                <a:solidFill>
                  <a:srgbClr val="FF0000"/>
                </a:solidFill>
              </a:rPr>
              <a:t>SG</a:t>
            </a:r>
            <a:r>
              <a:rPr lang="de-AT" dirty="0"/>
              <a:t> keinen Fehler. </a:t>
            </a:r>
          </a:p>
          <a:p>
            <a:pPr>
              <a:tabLst>
                <a:tab pos="690563" algn="l"/>
                <a:tab pos="747713" algn="l"/>
                <a:tab pos="1084263" algn="l"/>
                <a:tab pos="1090613" algn="l"/>
                <a:tab pos="2976563" algn="l"/>
              </a:tabLst>
            </a:pPr>
            <a:r>
              <a:rPr lang="de-AT" dirty="0"/>
              <a:t>	b.	In diesem Satz gibt</a:t>
            </a:r>
            <a:r>
              <a:rPr lang="de-AT" baseline="-25000" dirty="0"/>
              <a:t>SG</a:t>
            </a:r>
            <a:r>
              <a:rPr lang="de-AT" dirty="0"/>
              <a:t> </a:t>
            </a:r>
            <a:r>
              <a:rPr lang="de-AT" dirty="0">
                <a:solidFill>
                  <a:srgbClr val="FF0000"/>
                </a:solidFill>
              </a:rPr>
              <a:t>es</a:t>
            </a:r>
            <a:r>
              <a:rPr lang="de-AT" baseline="-25000" dirty="0">
                <a:solidFill>
                  <a:srgbClr val="FF0000"/>
                </a:solidFill>
              </a:rPr>
              <a:t>SG</a:t>
            </a:r>
            <a:r>
              <a:rPr lang="de-AT" dirty="0"/>
              <a:t> keine Fehler</a:t>
            </a:r>
            <a:r>
              <a:rPr lang="de-AT" baseline="-25000" dirty="0"/>
              <a:t>PL</a:t>
            </a:r>
            <a:r>
              <a:rPr lang="de-AT" dirty="0"/>
              <a:t>.</a:t>
            </a:r>
          </a:p>
          <a:p>
            <a:pPr>
              <a:tabLst>
                <a:tab pos="690563" algn="l"/>
                <a:tab pos="747713" algn="l"/>
                <a:tab pos="1084263" algn="l"/>
                <a:tab pos="1090613" algn="l"/>
                <a:tab pos="2976563" algn="l"/>
              </a:tabLst>
            </a:pPr>
            <a:r>
              <a:rPr lang="de-AT" dirty="0"/>
              <a:t>	c.	In diesem Satz geben</a:t>
            </a:r>
            <a:r>
              <a:rPr lang="de-AT" baseline="-25000" dirty="0"/>
              <a:t>PL</a:t>
            </a:r>
            <a:r>
              <a:rPr lang="de-AT" dirty="0"/>
              <a:t> </a:t>
            </a:r>
            <a:r>
              <a:rPr lang="de-AT" dirty="0">
                <a:solidFill>
                  <a:srgbClr val="FF0000"/>
                </a:solidFill>
              </a:rPr>
              <a:t>es</a:t>
            </a:r>
            <a:r>
              <a:rPr lang="de-AT" baseline="-25000" dirty="0">
                <a:solidFill>
                  <a:srgbClr val="FF0000"/>
                </a:solidFill>
              </a:rPr>
              <a:t>SG</a:t>
            </a:r>
            <a:r>
              <a:rPr lang="de-AT" dirty="0"/>
              <a:t> keine Fehler</a:t>
            </a:r>
            <a:r>
              <a:rPr lang="de-AT" baseline="-25000" dirty="0"/>
              <a:t>PL</a:t>
            </a:r>
            <a:r>
              <a:rPr lang="de-AT" dirty="0"/>
              <a:t>. </a:t>
            </a:r>
          </a:p>
          <a:p>
            <a:pPr>
              <a:tabLst>
                <a:tab pos="690563" algn="l"/>
                <a:tab pos="747713" algn="l"/>
                <a:tab pos="1084263" algn="l"/>
                <a:tab pos="1090613" algn="l"/>
                <a:tab pos="2628900" algn="l"/>
                <a:tab pos="2976563" algn="l"/>
              </a:tabLst>
            </a:pPr>
            <a:r>
              <a:rPr lang="de-AT" sz="2000" dirty="0"/>
              <a:t>					</a:t>
            </a:r>
          </a:p>
          <a:p>
            <a:pPr>
              <a:spcBef>
                <a:spcPts val="0"/>
              </a:spcBef>
              <a:tabLst>
                <a:tab pos="690563" algn="l"/>
                <a:tab pos="747713" algn="l"/>
                <a:tab pos="1084263" algn="l"/>
                <a:tab pos="1090613" algn="l"/>
                <a:tab pos="2976563" algn="l"/>
              </a:tabLst>
            </a:pPr>
            <a:endParaRPr lang="en-US" dirty="0"/>
          </a:p>
          <a:p>
            <a:pPr>
              <a:tabLst>
                <a:tab pos="690563" algn="l"/>
                <a:tab pos="747713" algn="l"/>
                <a:tab pos="1084263" algn="l"/>
                <a:tab pos="1090613" algn="l"/>
                <a:tab pos="2976563" algn="l"/>
              </a:tabLst>
            </a:pPr>
            <a:endParaRPr lang="de-AT" dirty="0"/>
          </a:p>
        </p:txBody>
      </p:sp>
      <p:sp>
        <p:nvSpPr>
          <p:cNvPr id="6" name="Footer Placeholder 5"/>
          <p:cNvSpPr>
            <a:spLocks noGrp="1"/>
          </p:cNvSpPr>
          <p:nvPr>
            <p:ph type="ftr" sz="quarter" idx="11"/>
          </p:nvPr>
        </p:nvSpPr>
        <p:spPr/>
        <p:txBody>
          <a:bodyPr/>
          <a:lstStyle/>
          <a:p>
            <a:r>
              <a:rPr lang="de-DE" dirty="0"/>
              <a:t>DGY 15 Semantik</a:t>
            </a:r>
          </a:p>
        </p:txBody>
      </p:sp>
      <p:sp>
        <p:nvSpPr>
          <p:cNvPr id="7" name="Slide Number Placeholder 6"/>
          <p:cNvSpPr>
            <a:spLocks noGrp="1"/>
          </p:cNvSpPr>
          <p:nvPr>
            <p:ph type="sldNum" sz="quarter" idx="12"/>
          </p:nvPr>
        </p:nvSpPr>
        <p:spPr/>
        <p:txBody>
          <a:bodyPr/>
          <a:lstStyle/>
          <a:p>
            <a:fld id="{DAED5F90-EF1B-49B5-BE47-AEA5AB1301ED}" type="slidenum">
              <a:rPr lang="de-DE" smtClean="0"/>
              <a:pPr/>
              <a:t>63</a:t>
            </a:fld>
            <a:endParaRPr lang="de-DE"/>
          </a:p>
        </p:txBody>
      </p:sp>
    </p:spTree>
    <p:extLst>
      <p:ext uri="{BB962C8B-B14F-4D97-AF65-F5344CB8AC3E}">
        <p14:creationId xmlns:p14="http://schemas.microsoft.com/office/powerpoint/2010/main" val="33165712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2E4AD-DD55-F8DA-4C8D-FFF6974FAB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F78619-A001-4975-0385-4882BCC9FF5D}"/>
              </a:ext>
            </a:extLst>
          </p:cNvPr>
          <p:cNvSpPr>
            <a:spLocks noGrp="1"/>
          </p:cNvSpPr>
          <p:nvPr>
            <p:ph type="title"/>
          </p:nvPr>
        </p:nvSpPr>
        <p:spPr>
          <a:xfrm>
            <a:off x="457200" y="304800"/>
            <a:ext cx="8229600" cy="609600"/>
          </a:xfrm>
        </p:spPr>
        <p:txBody>
          <a:bodyPr/>
          <a:lstStyle/>
          <a:p>
            <a:r>
              <a:rPr lang="de-AT" dirty="0"/>
              <a:t>Das Expletivun </a:t>
            </a:r>
            <a:r>
              <a:rPr lang="de-AT" i="1" dirty="0"/>
              <a:t>es </a:t>
            </a:r>
            <a:r>
              <a:rPr lang="de-AT" dirty="0"/>
              <a:t>als Argument</a:t>
            </a:r>
          </a:p>
        </p:txBody>
      </p:sp>
      <p:sp>
        <p:nvSpPr>
          <p:cNvPr id="3" name="Content Placeholder 2">
            <a:extLst>
              <a:ext uri="{FF2B5EF4-FFF2-40B4-BE49-F238E27FC236}">
                <a16:creationId xmlns:a16="http://schemas.microsoft.com/office/drawing/2014/main" id="{38D7523B-9069-4F4A-113D-9241732102E9}"/>
              </a:ext>
            </a:extLst>
          </p:cNvPr>
          <p:cNvSpPr>
            <a:spLocks noGrp="1"/>
          </p:cNvSpPr>
          <p:nvPr>
            <p:ph idx="1"/>
          </p:nvPr>
        </p:nvSpPr>
        <p:spPr>
          <a:xfrm>
            <a:off x="457200" y="990600"/>
            <a:ext cx="8382000" cy="5298141"/>
          </a:xfrm>
        </p:spPr>
        <p:txBody>
          <a:bodyPr/>
          <a:lstStyle/>
          <a:p>
            <a:pPr>
              <a:spcBef>
                <a:spcPts val="1200"/>
              </a:spcBef>
            </a:pPr>
            <a:r>
              <a:rPr lang="de-AT" dirty="0"/>
              <a:t>(1)		W</a:t>
            </a:r>
            <a:r>
              <a:rPr lang="de-AT" i="1" dirty="0"/>
              <a:t>etterverben</a:t>
            </a:r>
            <a:r>
              <a:rPr lang="de-AT" dirty="0"/>
              <a:t> </a:t>
            </a:r>
          </a:p>
          <a:p>
            <a:pPr>
              <a:spcBef>
                <a:spcPts val="0"/>
              </a:spcBef>
            </a:pPr>
            <a:r>
              <a:rPr lang="de-AT" dirty="0"/>
              <a:t>		G</a:t>
            </a:r>
            <a:r>
              <a:rPr lang="de-DE" dirty="0"/>
              <a:t>estern regnete/schneite/stürmte/donnerte/blitzte </a:t>
            </a:r>
            <a:r>
              <a:rPr lang="de-AT" dirty="0"/>
              <a:t>*(</a:t>
            </a:r>
            <a:r>
              <a:rPr lang="de-DE" dirty="0">
                <a:solidFill>
                  <a:srgbClr val="FF0000"/>
                </a:solidFill>
              </a:rPr>
              <a:t>es</a:t>
            </a:r>
            <a:r>
              <a:rPr lang="de-AT" dirty="0"/>
              <a:t>).</a:t>
            </a:r>
          </a:p>
          <a:p>
            <a:pPr>
              <a:spcBef>
                <a:spcPts val="1200"/>
              </a:spcBef>
            </a:pPr>
            <a:r>
              <a:rPr lang="en-US" dirty="0"/>
              <a:t>(2)		</a:t>
            </a:r>
            <a:r>
              <a:rPr lang="en-US" i="1" dirty="0" err="1"/>
              <a:t>Idiomatische</a:t>
            </a:r>
            <a:r>
              <a:rPr lang="en-US" i="1" dirty="0"/>
              <a:t> </a:t>
            </a:r>
            <a:r>
              <a:rPr lang="en-US" i="1" dirty="0" err="1"/>
              <a:t>Verbindungen</a:t>
            </a:r>
            <a:r>
              <a:rPr lang="en-US" i="1" dirty="0"/>
              <a:t> </a:t>
            </a:r>
            <a:r>
              <a:rPr lang="en-US" i="1" dirty="0" err="1"/>
              <a:t>mit</a:t>
            </a:r>
            <a:r>
              <a:rPr lang="en-US" i="1" dirty="0"/>
              <a:t> ´</a:t>
            </a:r>
            <a:r>
              <a:rPr lang="en-US" i="1" dirty="0" err="1"/>
              <a:t>es´</a:t>
            </a:r>
            <a:endParaRPr lang="de-AT" i="1" dirty="0"/>
          </a:p>
          <a:p>
            <a:r>
              <a:rPr lang="de-AT" dirty="0"/>
              <a:t>		*(</a:t>
            </a:r>
            <a:r>
              <a:rPr lang="de-DE" dirty="0">
                <a:solidFill>
                  <a:srgbClr val="FF0000"/>
                </a:solidFill>
              </a:rPr>
              <a:t>es</a:t>
            </a:r>
            <a:r>
              <a:rPr lang="de-AT" dirty="0"/>
              <a:t>) heisst/handelt sich um/geht um/mangelte an, …</a:t>
            </a:r>
          </a:p>
          <a:p>
            <a:pPr>
              <a:spcBef>
                <a:spcPts val="1200"/>
              </a:spcBef>
              <a:tabLst>
                <a:tab pos="690563" algn="l"/>
                <a:tab pos="747713" algn="l"/>
                <a:tab pos="1084263" algn="l"/>
                <a:tab pos="1090613" algn="l"/>
                <a:tab pos="2976563" algn="l"/>
              </a:tabLst>
            </a:pPr>
            <a:r>
              <a:rPr lang="en-US" dirty="0"/>
              <a:t>(3)	</a:t>
            </a:r>
            <a:r>
              <a:rPr lang="de-AT" i="1" dirty="0"/>
              <a:t>Anhebungsverben (scheinen, pflegen,...)</a:t>
            </a:r>
          </a:p>
          <a:p>
            <a:pPr>
              <a:spcBef>
                <a:spcPts val="0"/>
              </a:spcBef>
              <a:tabLst>
                <a:tab pos="690563" algn="l"/>
                <a:tab pos="747713" algn="l"/>
                <a:tab pos="1084263" algn="l"/>
                <a:tab pos="1090613" algn="l"/>
                <a:tab pos="2976563" algn="l"/>
              </a:tabLst>
            </a:pPr>
            <a:r>
              <a:rPr lang="de-AT" i="1" dirty="0"/>
              <a:t>	</a:t>
            </a:r>
            <a:r>
              <a:rPr lang="en-US" dirty="0"/>
              <a:t>a.	Heute </a:t>
            </a:r>
            <a:r>
              <a:rPr lang="en-US" i="1" dirty="0" err="1"/>
              <a:t>scheint</a:t>
            </a:r>
            <a:r>
              <a:rPr lang="en-US" dirty="0"/>
              <a:t> *</a:t>
            </a:r>
            <a:r>
              <a:rPr lang="de-AT" dirty="0"/>
              <a:t>(</a:t>
            </a:r>
            <a:r>
              <a:rPr lang="de-AT" dirty="0">
                <a:solidFill>
                  <a:srgbClr val="FF0000"/>
                </a:solidFill>
              </a:rPr>
              <a:t>es</a:t>
            </a:r>
            <a:r>
              <a:rPr lang="de-AT" dirty="0"/>
              <a:t>)</a:t>
            </a:r>
            <a:r>
              <a:rPr lang="en-US" dirty="0"/>
              <a:t>, [</a:t>
            </a:r>
            <a:r>
              <a:rPr lang="en-US" baseline="-25000" dirty="0"/>
              <a:t>CP</a:t>
            </a:r>
            <a:r>
              <a:rPr lang="en-US" dirty="0"/>
              <a:t> </a:t>
            </a:r>
            <a:r>
              <a:rPr lang="en-US" dirty="0" err="1"/>
              <a:t>dass</a:t>
            </a:r>
            <a:r>
              <a:rPr lang="en-US" dirty="0"/>
              <a:t> der </a:t>
            </a:r>
            <a:r>
              <a:rPr lang="en-US" dirty="0" err="1"/>
              <a:t>Grieche</a:t>
            </a:r>
            <a:r>
              <a:rPr lang="en-US" dirty="0"/>
              <a:t> </a:t>
            </a:r>
            <a:r>
              <a:rPr lang="en-US" dirty="0" err="1"/>
              <a:t>gewinnen</a:t>
            </a:r>
            <a:r>
              <a:rPr lang="en-US" dirty="0"/>
              <a:t> </a:t>
            </a:r>
            <a:r>
              <a:rPr lang="en-US" dirty="0" err="1"/>
              <a:t>wird</a:t>
            </a:r>
            <a:r>
              <a:rPr lang="en-US" dirty="0"/>
              <a:t>].</a:t>
            </a:r>
            <a:endParaRPr lang="de-AT" dirty="0"/>
          </a:p>
          <a:p>
            <a:pPr>
              <a:spcBef>
                <a:spcPts val="0"/>
              </a:spcBef>
              <a:tabLst>
                <a:tab pos="690563" algn="l"/>
                <a:tab pos="747713" algn="l"/>
                <a:tab pos="1084263" algn="l"/>
                <a:tab pos="1090613" algn="l"/>
                <a:tab pos="2976563" algn="l"/>
              </a:tabLst>
            </a:pPr>
            <a:r>
              <a:rPr lang="en-US" dirty="0"/>
              <a:t>	b.	Heute </a:t>
            </a:r>
            <a:r>
              <a:rPr lang="en-US" i="1" dirty="0" err="1"/>
              <a:t>scheint</a:t>
            </a:r>
            <a:r>
              <a:rPr lang="en-US" dirty="0"/>
              <a:t> </a:t>
            </a:r>
            <a:r>
              <a:rPr lang="de-AT" dirty="0"/>
              <a:t>(*</a:t>
            </a:r>
            <a:r>
              <a:rPr lang="de-AT" dirty="0">
                <a:solidFill>
                  <a:srgbClr val="FF0000"/>
                </a:solidFill>
              </a:rPr>
              <a:t>es</a:t>
            </a:r>
            <a:r>
              <a:rPr lang="de-AT" dirty="0"/>
              <a:t>) der </a:t>
            </a:r>
            <a:r>
              <a:rPr lang="en-US" dirty="0" err="1"/>
              <a:t>Grieche</a:t>
            </a:r>
            <a:r>
              <a:rPr lang="en-US" dirty="0"/>
              <a:t> </a:t>
            </a:r>
            <a:r>
              <a:rPr lang="de-AT" baseline="-25000" dirty="0"/>
              <a:t>1</a:t>
            </a:r>
            <a:r>
              <a:rPr lang="de-AT" dirty="0"/>
              <a:t> </a:t>
            </a:r>
            <a:r>
              <a:rPr lang="en-US" dirty="0"/>
              <a:t>[</a:t>
            </a:r>
            <a:r>
              <a:rPr lang="de-AT" dirty="0"/>
              <a:t>(*</a:t>
            </a:r>
            <a:r>
              <a:rPr lang="de-AT" dirty="0">
                <a:solidFill>
                  <a:srgbClr val="FF0000"/>
                </a:solidFill>
              </a:rPr>
              <a:t>es</a:t>
            </a:r>
            <a:r>
              <a:rPr lang="de-AT" dirty="0"/>
              <a:t>) t</a:t>
            </a:r>
            <a:r>
              <a:rPr lang="de-AT" baseline="-25000" dirty="0"/>
              <a:t>1</a:t>
            </a:r>
            <a:r>
              <a:rPr lang="de-AT" dirty="0"/>
              <a:t> zu gewinnen].</a:t>
            </a:r>
          </a:p>
          <a:p>
            <a:pPr>
              <a:spcBef>
                <a:spcPts val="1200"/>
              </a:spcBef>
              <a:tabLst>
                <a:tab pos="690563" algn="l"/>
                <a:tab pos="747713" algn="l"/>
                <a:tab pos="1084263" algn="l"/>
                <a:tab pos="1090613" algn="l"/>
                <a:tab pos="2628900" algn="l"/>
                <a:tab pos="2976563" algn="l"/>
              </a:tabLst>
            </a:pPr>
            <a:r>
              <a:rPr lang="de-AT" sz="2000" i="1" dirty="0"/>
              <a:t>Notationelle Konvention</a:t>
            </a:r>
            <a:r>
              <a:rPr lang="de-AT" sz="2000" dirty="0"/>
              <a:t>: [</a:t>
            </a:r>
            <a:r>
              <a:rPr lang="de-AT" sz="2000" baseline="-25000" dirty="0"/>
              <a:t>β</a:t>
            </a:r>
            <a:r>
              <a:rPr lang="de-AT" sz="2000" dirty="0"/>
              <a:t> …*(α)…]: </a:t>
            </a:r>
            <a:r>
              <a:rPr lang="el-GR" sz="2000" dirty="0"/>
              <a:t>β</a:t>
            </a:r>
            <a:r>
              <a:rPr lang="de-AT" sz="2000" dirty="0"/>
              <a:t> ist </a:t>
            </a:r>
            <a:r>
              <a:rPr lang="de-AT" sz="2000" i="1" u="sng" dirty="0"/>
              <a:t>ohne</a:t>
            </a:r>
            <a:r>
              <a:rPr lang="de-AT" sz="2000" dirty="0"/>
              <a:t> α ungrammatisch</a:t>
            </a:r>
          </a:p>
          <a:p>
            <a:pPr>
              <a:spcBef>
                <a:spcPts val="0"/>
              </a:spcBef>
              <a:tabLst>
                <a:tab pos="690563" algn="l"/>
                <a:tab pos="747713" algn="l"/>
                <a:tab pos="1084263" algn="l"/>
                <a:tab pos="1090613" algn="l"/>
                <a:tab pos="2628900" algn="l"/>
                <a:tab pos="2976563" algn="l"/>
              </a:tabLst>
            </a:pPr>
            <a:r>
              <a:rPr lang="de-AT" sz="2000" dirty="0"/>
              <a:t>					[</a:t>
            </a:r>
            <a:r>
              <a:rPr lang="de-AT" sz="2000" baseline="-25000" dirty="0"/>
              <a:t>β</a:t>
            </a:r>
            <a:r>
              <a:rPr lang="de-AT" sz="2000" dirty="0"/>
              <a:t> …(*α)…]: </a:t>
            </a:r>
            <a:r>
              <a:rPr lang="el-GR" sz="2000" dirty="0"/>
              <a:t>β</a:t>
            </a:r>
            <a:r>
              <a:rPr lang="de-AT" sz="2000" dirty="0"/>
              <a:t>  ist </a:t>
            </a:r>
            <a:r>
              <a:rPr lang="de-AT" sz="2000" u="sng" dirty="0"/>
              <a:t>mit</a:t>
            </a:r>
            <a:r>
              <a:rPr lang="de-AT" sz="2000" dirty="0"/>
              <a:t> α ungrammatisch.</a:t>
            </a:r>
          </a:p>
          <a:p>
            <a:pPr marL="342900" indent="-342900">
              <a:spcBef>
                <a:spcPts val="1200"/>
              </a:spcBef>
              <a:buFont typeface="Wingdings" panose="05000000000000000000" pitchFamily="2" charset="2"/>
              <a:buChar char="§"/>
              <a:tabLst>
                <a:tab pos="690563" algn="l"/>
                <a:tab pos="747713" algn="l"/>
                <a:tab pos="1084263" algn="l"/>
                <a:tab pos="1090613" algn="l"/>
                <a:tab pos="2628900" algn="l"/>
                <a:tab pos="2976563" algn="l"/>
              </a:tabLst>
            </a:pPr>
            <a:r>
              <a:rPr lang="de-AT" dirty="0"/>
              <a:t>(3)a zeigt, dass das Expletivum </a:t>
            </a:r>
            <a:r>
              <a:rPr lang="de-AT" i="1" dirty="0"/>
              <a:t>es </a:t>
            </a:r>
            <a:r>
              <a:rPr lang="de-AT" dirty="0"/>
              <a:t>die Subjektstelle belegt, wenn </a:t>
            </a:r>
            <a:r>
              <a:rPr lang="de-AT" i="1" dirty="0"/>
              <a:t>scheinen</a:t>
            </a:r>
            <a:r>
              <a:rPr lang="de-AT" dirty="0"/>
              <a:t> mit einem finiten Objektsatz kombiniert wird.</a:t>
            </a:r>
          </a:p>
          <a:p>
            <a:pPr marL="342900" indent="-342900">
              <a:spcBef>
                <a:spcPts val="1200"/>
              </a:spcBef>
              <a:buFont typeface="Wingdings" panose="05000000000000000000" pitchFamily="2" charset="2"/>
              <a:buChar char="§"/>
              <a:tabLst>
                <a:tab pos="690563" algn="l"/>
                <a:tab pos="747713" algn="l"/>
                <a:tab pos="1084263" algn="l"/>
                <a:tab pos="1090613" algn="l"/>
                <a:tab pos="2628900" algn="l"/>
                <a:tab pos="2976563" algn="l"/>
              </a:tabLst>
            </a:pPr>
            <a:r>
              <a:rPr lang="de-AT" dirty="0"/>
              <a:t>Wenn </a:t>
            </a:r>
            <a:r>
              <a:rPr lang="de-AT" i="1" dirty="0"/>
              <a:t>scheinen</a:t>
            </a:r>
            <a:r>
              <a:rPr lang="de-AT" dirty="0"/>
              <a:t> so wie in (3)b dagegen einen Infinitivsatz selegiert, fungiert </a:t>
            </a:r>
            <a:r>
              <a:rPr lang="de-AT" i="1" dirty="0"/>
              <a:t>der Grieche </a:t>
            </a:r>
            <a:r>
              <a:rPr lang="de-AT" dirty="0"/>
              <a:t>als Subjekt von </a:t>
            </a:r>
            <a:r>
              <a:rPr lang="de-AT" i="1" dirty="0"/>
              <a:t>scheinen.</a:t>
            </a:r>
            <a:endParaRPr lang="de-AT" dirty="0"/>
          </a:p>
          <a:p>
            <a:pPr>
              <a:spcBef>
                <a:spcPts val="0"/>
              </a:spcBef>
              <a:tabLst>
                <a:tab pos="690563" algn="l"/>
                <a:tab pos="747713" algn="l"/>
                <a:tab pos="1084263" algn="l"/>
                <a:tab pos="1090613" algn="l"/>
                <a:tab pos="2976563" algn="l"/>
              </a:tabLst>
            </a:pPr>
            <a:endParaRPr lang="en-US" dirty="0"/>
          </a:p>
          <a:p>
            <a:pPr>
              <a:tabLst>
                <a:tab pos="690563" algn="l"/>
                <a:tab pos="747713" algn="l"/>
                <a:tab pos="1084263" algn="l"/>
                <a:tab pos="1090613" algn="l"/>
                <a:tab pos="2976563" algn="l"/>
              </a:tabLst>
            </a:pPr>
            <a:endParaRPr lang="de-AT" dirty="0"/>
          </a:p>
        </p:txBody>
      </p:sp>
      <p:sp>
        <p:nvSpPr>
          <p:cNvPr id="6" name="Footer Placeholder 5">
            <a:extLst>
              <a:ext uri="{FF2B5EF4-FFF2-40B4-BE49-F238E27FC236}">
                <a16:creationId xmlns:a16="http://schemas.microsoft.com/office/drawing/2014/main" id="{80237755-4AA8-A3B7-A141-E93F2BAAF740}"/>
              </a:ext>
            </a:extLst>
          </p:cNvPr>
          <p:cNvSpPr>
            <a:spLocks noGrp="1"/>
          </p:cNvSpPr>
          <p:nvPr>
            <p:ph type="ftr" sz="quarter" idx="11"/>
          </p:nvPr>
        </p:nvSpPr>
        <p:spPr/>
        <p:txBody>
          <a:bodyPr/>
          <a:lstStyle/>
          <a:p>
            <a:r>
              <a:rPr lang="de-DE"/>
              <a:t>DGY 15 Semantik</a:t>
            </a:r>
          </a:p>
        </p:txBody>
      </p:sp>
      <p:sp>
        <p:nvSpPr>
          <p:cNvPr id="7" name="Slide Number Placeholder 6">
            <a:extLst>
              <a:ext uri="{FF2B5EF4-FFF2-40B4-BE49-F238E27FC236}">
                <a16:creationId xmlns:a16="http://schemas.microsoft.com/office/drawing/2014/main" id="{6628EC16-3D96-7446-148D-ACD8D7AB218E}"/>
              </a:ext>
            </a:extLst>
          </p:cNvPr>
          <p:cNvSpPr>
            <a:spLocks noGrp="1"/>
          </p:cNvSpPr>
          <p:nvPr>
            <p:ph type="sldNum" sz="quarter" idx="12"/>
          </p:nvPr>
        </p:nvSpPr>
        <p:spPr/>
        <p:txBody>
          <a:bodyPr/>
          <a:lstStyle/>
          <a:p>
            <a:fld id="{DAED5F90-EF1B-49B5-BE47-AEA5AB1301ED}" type="slidenum">
              <a:rPr lang="de-DE" smtClean="0"/>
              <a:pPr/>
              <a:t>64</a:t>
            </a:fld>
            <a:endParaRPr lang="de-DE"/>
          </a:p>
        </p:txBody>
      </p:sp>
    </p:spTree>
    <p:extLst>
      <p:ext uri="{BB962C8B-B14F-4D97-AF65-F5344CB8AC3E}">
        <p14:creationId xmlns:p14="http://schemas.microsoft.com/office/powerpoint/2010/main" val="10488600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09600"/>
          </a:xfrm>
        </p:spPr>
        <p:txBody>
          <a:bodyPr/>
          <a:lstStyle/>
          <a:p>
            <a:r>
              <a:rPr lang="de-AT"/>
              <a:t>Expletives </a:t>
            </a:r>
            <a:r>
              <a:rPr lang="de-AT" i="1"/>
              <a:t>es</a:t>
            </a:r>
            <a:endParaRPr lang="de-AT" dirty="0"/>
          </a:p>
        </p:txBody>
      </p:sp>
      <p:sp>
        <p:nvSpPr>
          <p:cNvPr id="3" name="Content Placeholder 2"/>
          <p:cNvSpPr>
            <a:spLocks noGrp="1"/>
          </p:cNvSpPr>
          <p:nvPr>
            <p:ph idx="1"/>
          </p:nvPr>
        </p:nvSpPr>
        <p:spPr>
          <a:xfrm>
            <a:off x="457200" y="950259"/>
            <a:ext cx="8382000" cy="5298141"/>
          </a:xfrm>
        </p:spPr>
        <p:txBody>
          <a:bodyPr/>
          <a:lstStyle/>
          <a:p>
            <a:pPr>
              <a:spcBef>
                <a:spcPts val="1200"/>
              </a:spcBef>
              <a:tabLst>
                <a:tab pos="690563" algn="l"/>
                <a:tab pos="747713" algn="l"/>
                <a:tab pos="1143000" algn="l"/>
                <a:tab pos="1428750" algn="l"/>
                <a:tab pos="2976563" algn="l"/>
              </a:tabLst>
            </a:pPr>
            <a:r>
              <a:rPr lang="de-AT" b="1" dirty="0"/>
              <a:t>II. Vorfeld-</a:t>
            </a:r>
            <a:r>
              <a:rPr lang="de-AT" b="1" i="1" dirty="0"/>
              <a:t>es</a:t>
            </a:r>
            <a:r>
              <a:rPr lang="de-AT" b="1" dirty="0"/>
              <a:t>.</a:t>
            </a:r>
            <a:r>
              <a:rPr lang="de-AT" b="1" i="1" dirty="0"/>
              <a:t> </a:t>
            </a:r>
            <a:r>
              <a:rPr lang="de-AT" dirty="0"/>
              <a:t>Das Expletivum kann auch das </a:t>
            </a:r>
            <a:r>
              <a:rPr lang="de-AT" b="1" dirty="0"/>
              <a:t>Vorfeld</a:t>
            </a:r>
            <a:r>
              <a:rPr lang="de-AT" dirty="0"/>
              <a:t> (SpecCP) besetzen. Vorfeld-</a:t>
            </a:r>
            <a:r>
              <a:rPr lang="de-AT" i="1" dirty="0"/>
              <a:t>es</a:t>
            </a:r>
            <a:r>
              <a:rPr lang="de-AT" dirty="0"/>
              <a:t> ist kein Argument ist, es darf daher nicht in SpecTP stehen. </a:t>
            </a:r>
            <a:endParaRPr lang="de-AT" b="1" i="1" dirty="0"/>
          </a:p>
          <a:p>
            <a:pPr>
              <a:spcBef>
                <a:spcPts val="1600"/>
              </a:spcBef>
              <a:tabLst>
                <a:tab pos="690563" algn="l"/>
                <a:tab pos="747713" algn="l"/>
                <a:tab pos="1143000" algn="l"/>
                <a:tab pos="1543050" algn="l"/>
                <a:tab pos="2976563" algn="l"/>
              </a:tabLst>
            </a:pPr>
            <a:r>
              <a:rPr lang="de-AT" dirty="0"/>
              <a:t>(1)	a.	 [</a:t>
            </a:r>
            <a:r>
              <a:rPr lang="de-AT" baseline="-25000" dirty="0"/>
              <a:t>CP	</a:t>
            </a:r>
            <a:r>
              <a:rPr lang="de-AT" dirty="0">
                <a:solidFill>
                  <a:srgbClr val="FF0000"/>
                </a:solidFill>
              </a:rPr>
              <a:t>Es</a:t>
            </a:r>
            <a:r>
              <a:rPr lang="de-AT" dirty="0"/>
              <a:t> hat sich ein Unfall ereignet]. 	</a:t>
            </a:r>
          </a:p>
          <a:p>
            <a:pPr>
              <a:tabLst>
                <a:tab pos="690563" algn="l"/>
                <a:tab pos="747713" algn="l"/>
                <a:tab pos="1143000" algn="l"/>
                <a:tab pos="1543050" algn="l"/>
                <a:tab pos="2976563" algn="l"/>
              </a:tabLst>
            </a:pPr>
            <a:r>
              <a:rPr lang="de-AT" dirty="0"/>
              <a:t>	b.	  </a:t>
            </a:r>
            <a:r>
              <a:rPr lang="de-AT" b="1" dirty="0"/>
              <a:t>Ein Unfall </a:t>
            </a:r>
            <a:r>
              <a:rPr lang="de-AT" dirty="0"/>
              <a:t>hat sich ereignet]. 	</a:t>
            </a:r>
          </a:p>
          <a:p>
            <a:pPr>
              <a:tabLst>
                <a:tab pos="690563" algn="l"/>
                <a:tab pos="747713" algn="l"/>
                <a:tab pos="1143000" algn="l"/>
                <a:tab pos="1543050" algn="l"/>
                <a:tab pos="2976563" algn="l"/>
              </a:tabLst>
            </a:pPr>
            <a:r>
              <a:rPr lang="de-AT" dirty="0"/>
              <a:t>	c.	*Ein Unfall hat [</a:t>
            </a:r>
            <a:r>
              <a:rPr lang="de-AT" baseline="-25000" dirty="0"/>
              <a:t>TP</a:t>
            </a:r>
            <a:r>
              <a:rPr lang="de-AT" dirty="0"/>
              <a:t> </a:t>
            </a:r>
            <a:r>
              <a:rPr lang="de-AT" dirty="0">
                <a:solidFill>
                  <a:srgbClr val="FF0000"/>
                </a:solidFill>
              </a:rPr>
              <a:t>es</a:t>
            </a:r>
            <a:r>
              <a:rPr lang="de-AT" dirty="0"/>
              <a:t> sich ereignet]. 	</a:t>
            </a:r>
          </a:p>
          <a:p>
            <a:pPr>
              <a:tabLst>
                <a:tab pos="690563" algn="l"/>
                <a:tab pos="747713" algn="l"/>
                <a:tab pos="1143000" algn="l"/>
                <a:tab pos="1543050" algn="l"/>
                <a:tab pos="2976563" algn="l"/>
              </a:tabLst>
            </a:pPr>
            <a:r>
              <a:rPr lang="de-AT" dirty="0"/>
              <a:t>	d.	*Peter sagte, dass [</a:t>
            </a:r>
            <a:r>
              <a:rPr lang="de-AT" baseline="-25000" dirty="0"/>
              <a:t>TP</a:t>
            </a:r>
            <a:r>
              <a:rPr lang="de-AT" dirty="0"/>
              <a:t> </a:t>
            </a:r>
            <a:r>
              <a:rPr lang="de-AT" dirty="0">
                <a:solidFill>
                  <a:srgbClr val="FF0000"/>
                </a:solidFill>
              </a:rPr>
              <a:t>es</a:t>
            </a:r>
            <a:r>
              <a:rPr lang="de-AT" dirty="0"/>
              <a:t> sich ein Unfall ereignet hat].</a:t>
            </a:r>
          </a:p>
          <a:p>
            <a:pPr marL="342900" indent="-342900">
              <a:spcBef>
                <a:spcPts val="1800"/>
              </a:spcBef>
              <a:buFont typeface="Wingdings" panose="05000000000000000000" pitchFamily="2" charset="2"/>
              <a:buChar char="§"/>
              <a:tabLst>
                <a:tab pos="690563" algn="l"/>
                <a:tab pos="747713" algn="l"/>
                <a:tab pos="1143000" algn="l"/>
                <a:tab pos="1543050" algn="l"/>
                <a:tab pos="2976563" algn="l"/>
              </a:tabLst>
            </a:pPr>
            <a:r>
              <a:rPr lang="de-AT" b="1" dirty="0"/>
              <a:t>Unpersönliches Passiv</a:t>
            </a:r>
            <a:r>
              <a:rPr lang="de-AT" b="1" i="1" dirty="0"/>
              <a:t> </a:t>
            </a:r>
            <a:r>
              <a:rPr lang="de-AT" dirty="0"/>
              <a:t>erlaubt </a:t>
            </a:r>
            <a:r>
              <a:rPr lang="de-AT" u="sng" dirty="0"/>
              <a:t>kein</a:t>
            </a:r>
            <a:r>
              <a:rPr lang="de-AT" dirty="0"/>
              <a:t> Expletivum:</a:t>
            </a:r>
          </a:p>
          <a:p>
            <a:pPr>
              <a:spcBef>
                <a:spcPts val="1200"/>
              </a:spcBef>
              <a:tabLst>
                <a:tab pos="690563" algn="l"/>
                <a:tab pos="747713" algn="l"/>
                <a:tab pos="1143000" algn="l"/>
                <a:tab pos="1543050" algn="l"/>
                <a:tab pos="2976563" algn="l"/>
              </a:tabLst>
            </a:pPr>
            <a:r>
              <a:rPr lang="de-AT" dirty="0"/>
              <a:t>(2) 	a.	  Bis in die Nacht wurde getanzt.  (</a:t>
            </a:r>
            <a:r>
              <a:rPr lang="de-AT" i="1" dirty="0"/>
              <a:t>Unpersönliches Passiv</a:t>
            </a:r>
            <a:r>
              <a:rPr lang="de-AT" dirty="0"/>
              <a:t>)</a:t>
            </a:r>
          </a:p>
          <a:p>
            <a:pPr>
              <a:tabLst>
                <a:tab pos="690563" algn="l"/>
                <a:tab pos="747713" algn="l"/>
                <a:tab pos="1143000" algn="l"/>
                <a:tab pos="1543050" algn="l"/>
                <a:tab pos="2976563" algn="l"/>
              </a:tabLst>
            </a:pPr>
            <a:r>
              <a:rPr lang="de-AT" dirty="0"/>
              <a:t>	b.	*Bis in die Nacht wurde </a:t>
            </a:r>
            <a:r>
              <a:rPr lang="de-AT" dirty="0">
                <a:solidFill>
                  <a:srgbClr val="FF0000"/>
                </a:solidFill>
              </a:rPr>
              <a:t>es</a:t>
            </a:r>
            <a:r>
              <a:rPr lang="de-AT" dirty="0"/>
              <a:t> getanzt.</a:t>
            </a:r>
          </a:p>
          <a:p>
            <a:pPr marL="342900" indent="-342900">
              <a:spcBef>
                <a:spcPts val="1200"/>
              </a:spcBef>
              <a:buFont typeface="Wingdings" panose="05000000000000000000" pitchFamily="2" charset="2"/>
              <a:buChar char="§"/>
              <a:tabLst>
                <a:tab pos="690563" algn="l"/>
                <a:tab pos="747713" algn="l"/>
                <a:tab pos="1143000" algn="l"/>
                <a:tab pos="1543050" algn="l"/>
                <a:tab pos="2976563" algn="l"/>
              </a:tabLst>
            </a:pPr>
            <a:r>
              <a:rPr lang="de-AT" dirty="0"/>
              <a:t>Vorfeld-</a:t>
            </a:r>
            <a:r>
              <a:rPr lang="de-AT" i="1" dirty="0"/>
              <a:t>es </a:t>
            </a:r>
            <a:r>
              <a:rPr lang="de-AT" dirty="0"/>
              <a:t>ist dagegen im unpersönlichen Passiv erlaubt:</a:t>
            </a:r>
          </a:p>
          <a:p>
            <a:pPr>
              <a:spcBef>
                <a:spcPts val="1200"/>
              </a:spcBef>
              <a:tabLst>
                <a:tab pos="690563" algn="l"/>
                <a:tab pos="747713" algn="l"/>
                <a:tab pos="1143000" algn="l"/>
                <a:tab pos="1543050" algn="l"/>
                <a:tab pos="2976563" algn="l"/>
              </a:tabLst>
            </a:pPr>
            <a:r>
              <a:rPr lang="de-AT" dirty="0"/>
              <a:t>(3)		 	</a:t>
            </a:r>
            <a:r>
              <a:rPr lang="de-AT" dirty="0">
                <a:solidFill>
                  <a:srgbClr val="FF0000"/>
                </a:solidFill>
              </a:rPr>
              <a:t>Es</a:t>
            </a:r>
            <a:r>
              <a:rPr lang="de-AT" dirty="0"/>
              <a:t> wurde bis in die Nacht getanzt.</a:t>
            </a:r>
          </a:p>
        </p:txBody>
      </p:sp>
      <p:sp>
        <p:nvSpPr>
          <p:cNvPr id="6" name="Footer Placeholder 5"/>
          <p:cNvSpPr>
            <a:spLocks noGrp="1"/>
          </p:cNvSpPr>
          <p:nvPr>
            <p:ph type="ftr" sz="quarter" idx="11"/>
          </p:nvPr>
        </p:nvSpPr>
        <p:spPr/>
        <p:txBody>
          <a:bodyPr/>
          <a:lstStyle/>
          <a:p>
            <a:r>
              <a:rPr lang="de-DE"/>
              <a:t>DGY 15 Semantik</a:t>
            </a:r>
          </a:p>
        </p:txBody>
      </p:sp>
      <p:sp>
        <p:nvSpPr>
          <p:cNvPr id="7" name="Slide Number Placeholder 6"/>
          <p:cNvSpPr>
            <a:spLocks noGrp="1"/>
          </p:cNvSpPr>
          <p:nvPr>
            <p:ph type="sldNum" sz="quarter" idx="12"/>
          </p:nvPr>
        </p:nvSpPr>
        <p:spPr/>
        <p:txBody>
          <a:bodyPr/>
          <a:lstStyle/>
          <a:p>
            <a:fld id="{DAED5F90-EF1B-49B5-BE47-AEA5AB1301ED}" type="slidenum">
              <a:rPr lang="de-DE" smtClean="0"/>
              <a:pPr/>
              <a:t>65</a:t>
            </a:fld>
            <a:endParaRPr lang="de-DE"/>
          </a:p>
        </p:txBody>
      </p:sp>
    </p:spTree>
    <p:extLst>
      <p:ext uri="{BB962C8B-B14F-4D97-AF65-F5344CB8AC3E}">
        <p14:creationId xmlns:p14="http://schemas.microsoft.com/office/powerpoint/2010/main" val="16225273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09600"/>
          </a:xfrm>
        </p:spPr>
        <p:txBody>
          <a:bodyPr/>
          <a:lstStyle/>
          <a:p>
            <a:r>
              <a:rPr lang="de-AT" dirty="0"/>
              <a:t>Expletives </a:t>
            </a:r>
            <a:r>
              <a:rPr lang="de-AT" i="1" dirty="0"/>
              <a:t>es</a:t>
            </a:r>
            <a:endParaRPr lang="de-AT" dirty="0"/>
          </a:p>
        </p:txBody>
      </p:sp>
      <p:sp>
        <p:nvSpPr>
          <p:cNvPr id="3" name="Content Placeholder 2"/>
          <p:cNvSpPr>
            <a:spLocks noGrp="1"/>
          </p:cNvSpPr>
          <p:nvPr>
            <p:ph idx="1"/>
          </p:nvPr>
        </p:nvSpPr>
        <p:spPr>
          <a:xfrm>
            <a:off x="457200" y="874059"/>
            <a:ext cx="8382000" cy="5450541"/>
          </a:xfrm>
        </p:spPr>
        <p:txBody>
          <a:bodyPr/>
          <a:lstStyle/>
          <a:p>
            <a:pPr>
              <a:spcBef>
                <a:spcPts val="1200"/>
              </a:spcBef>
              <a:tabLst>
                <a:tab pos="690563" algn="l"/>
                <a:tab pos="747713" algn="l"/>
                <a:tab pos="1084263" algn="l"/>
                <a:tab pos="1090613" algn="l"/>
                <a:tab pos="2976563" algn="l"/>
              </a:tabLst>
            </a:pPr>
            <a:r>
              <a:rPr lang="de-AT" b="1" dirty="0"/>
              <a:t>III. Extrapositions-</a:t>
            </a:r>
            <a:r>
              <a:rPr lang="de-AT" b="1" i="1" dirty="0"/>
              <a:t>es. </a:t>
            </a:r>
          </a:p>
          <a:p>
            <a:pPr marL="342900" indent="-342900">
              <a:spcBef>
                <a:spcPts val="1200"/>
              </a:spcBef>
              <a:buFont typeface="Wingdings" panose="05000000000000000000" pitchFamily="2" charset="2"/>
              <a:buChar char="§"/>
              <a:tabLst>
                <a:tab pos="690563" algn="l"/>
                <a:tab pos="747713" algn="l"/>
                <a:tab pos="1084263" algn="l"/>
                <a:tab pos="1090613" algn="l"/>
                <a:tab pos="2976563" algn="l"/>
              </a:tabLst>
            </a:pPr>
            <a:r>
              <a:rPr lang="de-AT" dirty="0"/>
              <a:t>Sätze können </a:t>
            </a:r>
            <a:r>
              <a:rPr lang="de-AT" dirty="0">
                <a:solidFill>
                  <a:srgbClr val="00B050"/>
                </a:solidFill>
              </a:rPr>
              <a:t>extraponiert</a:t>
            </a:r>
            <a:r>
              <a:rPr lang="de-AT" dirty="0"/>
              <a:t> werden:</a:t>
            </a:r>
          </a:p>
          <a:p>
            <a:pPr>
              <a:spcBef>
                <a:spcPts val="1200"/>
              </a:spcBef>
              <a:tabLst>
                <a:tab pos="690563" algn="l"/>
                <a:tab pos="747713" algn="l"/>
                <a:tab pos="1084263" algn="l"/>
                <a:tab pos="1090613" algn="l"/>
                <a:tab pos="2976563" algn="l"/>
              </a:tabLst>
            </a:pPr>
            <a:r>
              <a:rPr lang="de-AT" dirty="0"/>
              <a:t>(1) 	a.	weil sie [</a:t>
            </a:r>
            <a:r>
              <a:rPr lang="de-AT" baseline="-25000" dirty="0"/>
              <a:t>CP </a:t>
            </a:r>
            <a:r>
              <a:rPr lang="de-AT" dirty="0"/>
              <a:t>ihn eingeladen zu haben] bedauert hat. </a:t>
            </a:r>
          </a:p>
          <a:p>
            <a:pPr>
              <a:spcBef>
                <a:spcPts val="0"/>
              </a:spcBef>
              <a:tabLst>
                <a:tab pos="690563" algn="l"/>
                <a:tab pos="747713" algn="l"/>
                <a:tab pos="1084263" algn="l"/>
                <a:tab pos="1090613" algn="l"/>
                <a:tab pos="2976563" algn="l"/>
              </a:tabLst>
            </a:pPr>
            <a:r>
              <a:rPr lang="de-AT" dirty="0"/>
              <a:t>	b.	weil sie t</a:t>
            </a:r>
            <a:r>
              <a:rPr lang="de-AT" baseline="-25000" dirty="0"/>
              <a:t>1</a:t>
            </a:r>
            <a:r>
              <a:rPr lang="de-AT" dirty="0"/>
              <a:t> bedauert hat, </a:t>
            </a:r>
            <a:r>
              <a:rPr lang="de-AT" dirty="0">
                <a:solidFill>
                  <a:srgbClr val="00B050"/>
                </a:solidFill>
              </a:rPr>
              <a:t>[</a:t>
            </a:r>
            <a:r>
              <a:rPr lang="de-AT" baseline="-25000" dirty="0">
                <a:solidFill>
                  <a:srgbClr val="00B050"/>
                </a:solidFill>
              </a:rPr>
              <a:t>CP </a:t>
            </a:r>
            <a:r>
              <a:rPr lang="de-AT" dirty="0">
                <a:solidFill>
                  <a:srgbClr val="00B050"/>
                </a:solidFill>
              </a:rPr>
              <a:t>ihn eingeladen zu haben]</a:t>
            </a:r>
            <a:r>
              <a:rPr lang="de-AT" baseline="-25000" dirty="0">
                <a:solidFill>
                  <a:srgbClr val="00B050"/>
                </a:solidFill>
              </a:rPr>
              <a:t>1</a:t>
            </a:r>
            <a:r>
              <a:rPr lang="de-AT" dirty="0"/>
              <a:t>.</a:t>
            </a:r>
          </a:p>
          <a:p>
            <a:pPr>
              <a:spcBef>
                <a:spcPts val="600"/>
              </a:spcBef>
              <a:tabLst>
                <a:tab pos="690563" algn="l"/>
                <a:tab pos="747713" algn="l"/>
                <a:tab pos="1084263" algn="l"/>
                <a:tab pos="1090613" algn="l"/>
                <a:tab pos="2976563" algn="l"/>
              </a:tabLst>
            </a:pPr>
            <a:r>
              <a:rPr lang="de-AT" b="1" dirty="0"/>
              <a:t>	Extraposition </a:t>
            </a:r>
            <a:r>
              <a:rPr lang="de-AT" dirty="0"/>
              <a:t>=</a:t>
            </a:r>
            <a:r>
              <a:rPr lang="de-AT" baseline="-25000" dirty="0"/>
              <a:t>Def </a:t>
            </a:r>
            <a:r>
              <a:rPr lang="de-AT" dirty="0"/>
              <a:t>Bewegung ins Nachfeld (nach </a:t>
            </a:r>
            <a:r>
              <a:rPr lang="de-AT" b="1" dirty="0"/>
              <a:t>rechts</a:t>
            </a:r>
            <a:r>
              <a:rPr lang="de-AT" dirty="0"/>
              <a:t>)</a:t>
            </a:r>
          </a:p>
          <a:p>
            <a:pPr marL="342900" indent="-342900">
              <a:spcBef>
                <a:spcPts val="1200"/>
              </a:spcBef>
              <a:buFont typeface="Wingdings" panose="05000000000000000000" pitchFamily="2" charset="2"/>
              <a:buChar char="§"/>
              <a:tabLst>
                <a:tab pos="690563" algn="l"/>
                <a:tab pos="747713" algn="l"/>
                <a:tab pos="1084263" algn="l"/>
                <a:tab pos="1090613" algn="l"/>
                <a:tab pos="2976563" algn="l"/>
              </a:tabLst>
            </a:pPr>
            <a:r>
              <a:rPr lang="de-AT" i="1" dirty="0"/>
              <a:t>es</a:t>
            </a:r>
            <a:r>
              <a:rPr lang="de-AT" dirty="0"/>
              <a:t> kann die Position, aus der ein Satz extraponiert wurde markieren. Extrapositions-</a:t>
            </a:r>
            <a:r>
              <a:rPr lang="de-AT" i="1" dirty="0"/>
              <a:t>es </a:t>
            </a:r>
            <a:r>
              <a:rPr lang="de-AT" dirty="0"/>
              <a:t>ist meist </a:t>
            </a:r>
            <a:r>
              <a:rPr lang="de-AT" b="1" dirty="0"/>
              <a:t>optional</a:t>
            </a:r>
            <a:r>
              <a:rPr lang="de-AT" dirty="0"/>
              <a:t>.</a:t>
            </a:r>
          </a:p>
          <a:p>
            <a:pPr>
              <a:spcBef>
                <a:spcPts val="1200"/>
              </a:spcBef>
              <a:tabLst>
                <a:tab pos="690563" algn="l"/>
                <a:tab pos="747713" algn="l"/>
                <a:tab pos="1084263" algn="l"/>
                <a:tab pos="1090613" algn="l"/>
                <a:tab pos="2976563" algn="l"/>
              </a:tabLst>
            </a:pPr>
            <a:r>
              <a:rPr lang="de-AT" dirty="0"/>
              <a:t>(2)	a.	  weil sie (</a:t>
            </a:r>
            <a:r>
              <a:rPr lang="de-AT" dirty="0">
                <a:solidFill>
                  <a:srgbClr val="FF0000"/>
                </a:solidFill>
              </a:rPr>
              <a:t>es</a:t>
            </a:r>
            <a:r>
              <a:rPr lang="de-AT" dirty="0"/>
              <a:t>) bedauert hat, [</a:t>
            </a:r>
            <a:r>
              <a:rPr lang="de-AT" baseline="-25000" dirty="0"/>
              <a:t>CP </a:t>
            </a:r>
            <a:r>
              <a:rPr lang="de-AT" dirty="0"/>
              <a:t>ihn eingeladen zu haben].</a:t>
            </a:r>
          </a:p>
          <a:p>
            <a:pPr>
              <a:spcBef>
                <a:spcPts val="0"/>
              </a:spcBef>
              <a:tabLst>
                <a:tab pos="690563" algn="l"/>
                <a:tab pos="747713" algn="l"/>
                <a:tab pos="1084263" algn="l"/>
                <a:tab pos="1090613" algn="l"/>
                <a:tab pos="2976563" algn="l"/>
              </a:tabLst>
            </a:pPr>
            <a:r>
              <a:rPr lang="de-AT" dirty="0"/>
              <a:t>	b.	*weil sie </a:t>
            </a:r>
            <a:r>
              <a:rPr lang="de-AT" dirty="0">
                <a:solidFill>
                  <a:srgbClr val="FF0000"/>
                </a:solidFill>
              </a:rPr>
              <a:t>es</a:t>
            </a:r>
            <a:r>
              <a:rPr lang="de-AT" dirty="0"/>
              <a:t> [</a:t>
            </a:r>
            <a:r>
              <a:rPr lang="de-AT" baseline="-25000" dirty="0"/>
              <a:t>CP </a:t>
            </a:r>
            <a:r>
              <a:rPr lang="de-AT" dirty="0"/>
              <a:t>ihn eingeladen zu haben] bedauert hat. </a:t>
            </a:r>
          </a:p>
          <a:p>
            <a:pPr marL="342900" indent="-342900">
              <a:spcBef>
                <a:spcPts val="600"/>
              </a:spcBef>
              <a:buFont typeface="Wingdings" panose="05000000000000000000" pitchFamily="2" charset="2"/>
              <a:buChar char="§"/>
              <a:tabLst>
                <a:tab pos="690563" algn="l"/>
                <a:tab pos="747713" algn="l"/>
                <a:tab pos="1084263" algn="l"/>
                <a:tab pos="1090613" algn="l"/>
                <a:tab pos="2976563" algn="l"/>
              </a:tabLst>
            </a:pPr>
            <a:r>
              <a:rPr lang="de-AT" dirty="0"/>
              <a:t>Bewegung ins Vorfeld (nach </a:t>
            </a:r>
            <a:r>
              <a:rPr lang="de-AT" b="1" dirty="0"/>
              <a:t>links</a:t>
            </a:r>
            <a:r>
              <a:rPr lang="de-AT" dirty="0"/>
              <a:t>) erlaubt kein</a:t>
            </a:r>
            <a:r>
              <a:rPr lang="de-AT" i="1" dirty="0"/>
              <a:t> es</a:t>
            </a:r>
            <a:r>
              <a:rPr lang="de-AT" dirty="0"/>
              <a:t>.</a:t>
            </a:r>
          </a:p>
          <a:p>
            <a:pPr>
              <a:spcBef>
                <a:spcPts val="1200"/>
              </a:spcBef>
              <a:tabLst>
                <a:tab pos="690563" algn="l"/>
                <a:tab pos="747713" algn="l"/>
                <a:tab pos="1084263" algn="l"/>
                <a:tab pos="1090613" algn="l"/>
                <a:tab pos="2976563" algn="l"/>
              </a:tabLst>
            </a:pPr>
            <a:r>
              <a:rPr lang="de-AT" dirty="0"/>
              <a:t>(3)	a.	  [Ihn eingeladen zu haben]</a:t>
            </a:r>
            <a:r>
              <a:rPr lang="de-AT" baseline="-25000" dirty="0"/>
              <a:t>1</a:t>
            </a:r>
            <a:r>
              <a:rPr lang="de-AT" dirty="0"/>
              <a:t> bedauerte sie nicht t</a:t>
            </a:r>
            <a:r>
              <a:rPr lang="de-AT" baseline="-25000" dirty="0"/>
              <a:t>1</a:t>
            </a:r>
            <a:r>
              <a:rPr lang="de-AT" dirty="0"/>
              <a:t> .</a:t>
            </a:r>
          </a:p>
          <a:p>
            <a:pPr>
              <a:spcBef>
                <a:spcPts val="0"/>
              </a:spcBef>
              <a:tabLst>
                <a:tab pos="690563" algn="l"/>
                <a:tab pos="747713" algn="l"/>
                <a:tab pos="1084263" algn="l"/>
                <a:tab pos="1090613" algn="l"/>
                <a:tab pos="2976563" algn="l"/>
              </a:tabLst>
            </a:pPr>
            <a:r>
              <a:rPr lang="de-AT" dirty="0"/>
              <a:t>	b.	*[Ihn eingeladen zu haben]</a:t>
            </a:r>
            <a:r>
              <a:rPr lang="de-AT" baseline="-25000" dirty="0"/>
              <a:t>1</a:t>
            </a:r>
            <a:r>
              <a:rPr lang="de-AT" dirty="0"/>
              <a:t> bedauerte sie </a:t>
            </a:r>
            <a:r>
              <a:rPr lang="de-AT" dirty="0">
                <a:solidFill>
                  <a:srgbClr val="FF0000"/>
                </a:solidFill>
              </a:rPr>
              <a:t>es</a:t>
            </a:r>
            <a:r>
              <a:rPr lang="de-AT" dirty="0"/>
              <a:t> nicht t</a:t>
            </a:r>
            <a:r>
              <a:rPr lang="de-AT" baseline="-25000" dirty="0"/>
              <a:t>1</a:t>
            </a:r>
            <a:r>
              <a:rPr lang="de-AT" dirty="0"/>
              <a:t>.</a:t>
            </a:r>
          </a:p>
        </p:txBody>
      </p:sp>
      <p:sp>
        <p:nvSpPr>
          <p:cNvPr id="6" name="Footer Placeholder 5"/>
          <p:cNvSpPr>
            <a:spLocks noGrp="1"/>
          </p:cNvSpPr>
          <p:nvPr>
            <p:ph type="ftr" sz="quarter" idx="11"/>
          </p:nvPr>
        </p:nvSpPr>
        <p:spPr/>
        <p:txBody>
          <a:bodyPr/>
          <a:lstStyle/>
          <a:p>
            <a:r>
              <a:rPr lang="de-DE"/>
              <a:t>DGY 15 Semantik</a:t>
            </a:r>
          </a:p>
        </p:txBody>
      </p:sp>
      <p:sp>
        <p:nvSpPr>
          <p:cNvPr id="7" name="Slide Number Placeholder 6"/>
          <p:cNvSpPr>
            <a:spLocks noGrp="1"/>
          </p:cNvSpPr>
          <p:nvPr>
            <p:ph type="sldNum" sz="quarter" idx="12"/>
          </p:nvPr>
        </p:nvSpPr>
        <p:spPr/>
        <p:txBody>
          <a:bodyPr/>
          <a:lstStyle/>
          <a:p>
            <a:fld id="{DAED5F90-EF1B-49B5-BE47-AEA5AB1301ED}" type="slidenum">
              <a:rPr lang="de-DE" smtClean="0"/>
              <a:pPr/>
              <a:t>66</a:t>
            </a:fld>
            <a:endParaRPr lang="de-DE"/>
          </a:p>
        </p:txBody>
      </p:sp>
    </p:spTree>
    <p:extLst>
      <p:ext uri="{BB962C8B-B14F-4D97-AF65-F5344CB8AC3E}">
        <p14:creationId xmlns:p14="http://schemas.microsoft.com/office/powerpoint/2010/main" val="25335238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09600"/>
          </a:xfrm>
        </p:spPr>
        <p:txBody>
          <a:bodyPr/>
          <a:lstStyle/>
          <a:p>
            <a:r>
              <a:rPr lang="de-AT" dirty="0"/>
              <a:t>Expletives </a:t>
            </a:r>
            <a:r>
              <a:rPr lang="de-AT" i="1" dirty="0"/>
              <a:t>da</a:t>
            </a:r>
            <a:endParaRPr lang="de-AT" dirty="0"/>
          </a:p>
        </p:txBody>
      </p:sp>
      <p:sp>
        <p:nvSpPr>
          <p:cNvPr id="3" name="Content Placeholder 2"/>
          <p:cNvSpPr>
            <a:spLocks noGrp="1"/>
          </p:cNvSpPr>
          <p:nvPr>
            <p:ph idx="1"/>
          </p:nvPr>
        </p:nvSpPr>
        <p:spPr>
          <a:xfrm>
            <a:off x="457200" y="914400"/>
            <a:ext cx="8382000" cy="5450541"/>
          </a:xfrm>
        </p:spPr>
        <p:txBody>
          <a:bodyPr/>
          <a:lstStyle/>
          <a:p>
            <a:pPr>
              <a:spcBef>
                <a:spcPts val="1200"/>
              </a:spcBef>
              <a:tabLst>
                <a:tab pos="690563" algn="l"/>
                <a:tab pos="747713" algn="l"/>
                <a:tab pos="1084263" algn="l"/>
                <a:tab pos="1090613" algn="l"/>
                <a:tab pos="2976563" algn="l"/>
              </a:tabLst>
            </a:pPr>
            <a:r>
              <a:rPr lang="de-AT" b="1" dirty="0"/>
              <a:t>IV. Expletives </a:t>
            </a:r>
            <a:r>
              <a:rPr lang="de-AT" b="1" i="1" dirty="0"/>
              <a:t>da</a:t>
            </a:r>
            <a:r>
              <a:rPr lang="de-AT" b="1" dirty="0"/>
              <a:t>. </a:t>
            </a:r>
          </a:p>
          <a:p>
            <a:pPr marL="342900" indent="-342900">
              <a:spcBef>
                <a:spcPts val="1200"/>
              </a:spcBef>
              <a:buFont typeface="Wingdings" panose="05000000000000000000" pitchFamily="2" charset="2"/>
              <a:buChar char="§"/>
              <a:tabLst>
                <a:tab pos="690563" algn="l"/>
                <a:tab pos="747713" algn="l"/>
                <a:tab pos="1084263" algn="l"/>
                <a:tab pos="1090613" algn="l"/>
                <a:tab pos="2976563" algn="l"/>
              </a:tabLst>
            </a:pPr>
            <a:r>
              <a:rPr lang="de-AT" dirty="0"/>
              <a:t>Das expletive Element </a:t>
            </a:r>
            <a:r>
              <a:rPr lang="de-AT" i="1" dirty="0"/>
              <a:t>da</a:t>
            </a:r>
            <a:r>
              <a:rPr lang="de-AT" dirty="0"/>
              <a:t> kann im Vorfeld auftauchen.</a:t>
            </a:r>
            <a:endParaRPr lang="de-AT" b="1" dirty="0"/>
          </a:p>
          <a:p>
            <a:pPr>
              <a:spcBef>
                <a:spcPts val="1200"/>
              </a:spcBef>
              <a:tabLst>
                <a:tab pos="690563" algn="l"/>
                <a:tab pos="747713" algn="l"/>
                <a:tab pos="1084263" algn="l"/>
                <a:tab pos="1090613" algn="l"/>
                <a:tab pos="2976563" algn="l"/>
              </a:tabLst>
            </a:pPr>
            <a:r>
              <a:rPr lang="de-AT" dirty="0"/>
              <a:t>(1)	a.	  </a:t>
            </a:r>
            <a:r>
              <a:rPr lang="de-AT" b="1" dirty="0">
                <a:solidFill>
                  <a:srgbClr val="FF0000"/>
                </a:solidFill>
              </a:rPr>
              <a:t>Da </a:t>
            </a:r>
            <a:r>
              <a:rPr lang="de-AT" dirty="0"/>
              <a:t>fiel ihm plötzlich die Lösung ein. </a:t>
            </a:r>
          </a:p>
          <a:p>
            <a:pPr>
              <a:spcBef>
                <a:spcPts val="0"/>
              </a:spcBef>
              <a:tabLst>
                <a:tab pos="690563" algn="l"/>
                <a:tab pos="747713" algn="l"/>
                <a:tab pos="1084263" algn="l"/>
                <a:tab pos="1090613" algn="l"/>
                <a:tab pos="2976563" algn="l"/>
              </a:tabLst>
            </a:pPr>
            <a:r>
              <a:rPr lang="de-AT" dirty="0"/>
              <a:t>	b.	  Die Lösung fiel ihm plötzlich ein. </a:t>
            </a:r>
          </a:p>
          <a:p>
            <a:pPr>
              <a:spcBef>
                <a:spcPts val="0"/>
              </a:spcBef>
              <a:tabLst>
                <a:tab pos="690563" algn="l"/>
                <a:tab pos="747713" algn="l"/>
                <a:tab pos="1084263" algn="l"/>
                <a:tab pos="1090613" algn="l"/>
                <a:tab pos="2976563" algn="l"/>
              </a:tabLst>
            </a:pPr>
            <a:r>
              <a:rPr lang="de-AT" dirty="0"/>
              <a:t>	c.	*Die Lösung fiel ihm </a:t>
            </a:r>
            <a:r>
              <a:rPr lang="de-AT" b="1" dirty="0">
                <a:solidFill>
                  <a:srgbClr val="FF0000"/>
                </a:solidFill>
              </a:rPr>
              <a:t>da</a:t>
            </a:r>
            <a:r>
              <a:rPr lang="de-AT" dirty="0"/>
              <a:t> plötzlich ein. </a:t>
            </a:r>
          </a:p>
          <a:p>
            <a:pPr marL="342900" indent="-342900">
              <a:spcBef>
                <a:spcPts val="1200"/>
              </a:spcBef>
              <a:buFont typeface="Wingdings" panose="05000000000000000000" pitchFamily="2" charset="2"/>
              <a:buChar char="§"/>
              <a:tabLst>
                <a:tab pos="690563" algn="l"/>
                <a:tab pos="747713" algn="l"/>
                <a:tab pos="1084263" algn="l"/>
                <a:tab pos="1090613" algn="l"/>
                <a:tab pos="2976563" algn="l"/>
              </a:tabLst>
            </a:pPr>
            <a:r>
              <a:rPr lang="de-AT" i="1" dirty="0"/>
              <a:t>da</a:t>
            </a:r>
            <a:r>
              <a:rPr lang="de-AT" dirty="0"/>
              <a:t> bildet auch eine </a:t>
            </a:r>
            <a:r>
              <a:rPr lang="de-AT" b="1" dirty="0"/>
              <a:t>Existenzkonstruktion</a:t>
            </a:r>
            <a:r>
              <a:rPr lang="de-AT" dirty="0"/>
              <a:t>:</a:t>
            </a:r>
            <a:endParaRPr lang="de-AT" b="1" dirty="0"/>
          </a:p>
          <a:p>
            <a:pPr>
              <a:spcBef>
                <a:spcPts val="1200"/>
              </a:spcBef>
              <a:tabLst>
                <a:tab pos="690563" algn="l"/>
                <a:tab pos="747713" algn="l"/>
                <a:tab pos="1084263" algn="l"/>
                <a:tab pos="1090613" algn="l"/>
                <a:tab pos="2976563" algn="l"/>
              </a:tabLst>
            </a:pPr>
            <a:r>
              <a:rPr lang="de-AT" dirty="0"/>
              <a:t>(2)			</a:t>
            </a:r>
            <a:r>
              <a:rPr lang="de-AT" b="1" dirty="0">
                <a:solidFill>
                  <a:srgbClr val="FF0000"/>
                </a:solidFill>
              </a:rPr>
              <a:t>Da</a:t>
            </a:r>
            <a:r>
              <a:rPr lang="de-AT" dirty="0"/>
              <a:t> ist eine Fliege an der Wand!</a:t>
            </a:r>
          </a:p>
          <a:p>
            <a:pPr>
              <a:spcBef>
                <a:spcPts val="800"/>
              </a:spcBef>
              <a:tabLst>
                <a:tab pos="690563" algn="l"/>
                <a:tab pos="747713" algn="l"/>
                <a:tab pos="1084263" algn="l"/>
                <a:tab pos="1090613" algn="l"/>
                <a:tab pos="2976563" algn="l"/>
              </a:tabLst>
            </a:pPr>
            <a:r>
              <a:rPr lang="de-AT" dirty="0"/>
              <a:t>(2) =	Es existiert eine Fliege an der Wand</a:t>
            </a:r>
          </a:p>
          <a:p>
            <a:pPr marL="342900" indent="-342900">
              <a:spcBef>
                <a:spcPts val="1200"/>
              </a:spcBef>
              <a:buFont typeface="Wingdings" panose="05000000000000000000" pitchFamily="2" charset="2"/>
              <a:buChar char="§"/>
              <a:tabLst>
                <a:tab pos="690563" algn="l"/>
                <a:tab pos="747713" algn="l"/>
                <a:tab pos="1084263" algn="l"/>
                <a:tab pos="1090613" algn="l"/>
                <a:tab pos="2976563" algn="l"/>
              </a:tabLst>
            </a:pPr>
            <a:r>
              <a:rPr lang="de-AT" i="1" dirty="0"/>
              <a:t>da</a:t>
            </a:r>
            <a:r>
              <a:rPr lang="de-AT" dirty="0"/>
              <a:t> und es können auch </a:t>
            </a:r>
            <a:r>
              <a:rPr lang="de-AT" i="1" dirty="0"/>
              <a:t>gemeinsam</a:t>
            </a:r>
            <a:r>
              <a:rPr lang="de-AT" dirty="0"/>
              <a:t> auftreten.</a:t>
            </a:r>
          </a:p>
          <a:p>
            <a:pPr>
              <a:spcBef>
                <a:spcPts val="1200"/>
              </a:spcBef>
              <a:tabLst>
                <a:tab pos="690563" algn="l"/>
                <a:tab pos="747713" algn="l"/>
                <a:tab pos="1084263" algn="l"/>
                <a:tab pos="1090613" algn="l"/>
                <a:tab pos="2976563" algn="l"/>
              </a:tabLst>
            </a:pPr>
            <a:r>
              <a:rPr lang="de-AT" dirty="0"/>
              <a:t>(3)	</a:t>
            </a:r>
            <a:r>
              <a:rPr lang="de-AT" b="1" dirty="0">
                <a:solidFill>
                  <a:srgbClr val="FF0000"/>
                </a:solidFill>
              </a:rPr>
              <a:t>Da</a:t>
            </a:r>
            <a:r>
              <a:rPr lang="de-AT" dirty="0"/>
              <a:t> gibt </a:t>
            </a:r>
            <a:r>
              <a:rPr lang="de-AT" b="1" dirty="0">
                <a:solidFill>
                  <a:srgbClr val="FF0000"/>
                </a:solidFill>
              </a:rPr>
              <a:t>es</a:t>
            </a:r>
            <a:r>
              <a:rPr lang="de-AT" dirty="0"/>
              <a:t> eine Fliege an der Wand.</a:t>
            </a:r>
          </a:p>
          <a:p>
            <a:pPr>
              <a:spcBef>
                <a:spcPts val="1200"/>
              </a:spcBef>
              <a:tabLst>
                <a:tab pos="690563" algn="l"/>
                <a:tab pos="747713" algn="l"/>
                <a:tab pos="1084263" algn="l"/>
                <a:tab pos="1090613" algn="l"/>
                <a:tab pos="2976563" algn="l"/>
              </a:tabLst>
            </a:pPr>
            <a:r>
              <a:rPr lang="de-AT" b="1" i="1" dirty="0"/>
              <a:t>Frage</a:t>
            </a:r>
            <a:r>
              <a:rPr lang="de-AT" dirty="0"/>
              <a:t>. Um welches </a:t>
            </a:r>
            <a:r>
              <a:rPr lang="de-AT" i="1" dirty="0"/>
              <a:t>es</a:t>
            </a:r>
            <a:r>
              <a:rPr lang="de-AT" dirty="0"/>
              <a:t> handelt es sich in (3)?</a:t>
            </a:r>
          </a:p>
          <a:p>
            <a:pPr>
              <a:spcBef>
                <a:spcPts val="1200"/>
              </a:spcBef>
              <a:tabLst>
                <a:tab pos="690563" algn="l"/>
                <a:tab pos="747713" algn="l"/>
                <a:tab pos="1084263" algn="l"/>
                <a:tab pos="1090613" algn="l"/>
                <a:tab pos="2976563" algn="l"/>
              </a:tabLst>
            </a:pPr>
            <a:endParaRPr lang="de-AT" dirty="0"/>
          </a:p>
          <a:p>
            <a:pPr>
              <a:spcBef>
                <a:spcPts val="0"/>
              </a:spcBef>
              <a:tabLst>
                <a:tab pos="690563" algn="l"/>
                <a:tab pos="747713" algn="l"/>
                <a:tab pos="1084263" algn="l"/>
                <a:tab pos="1090613" algn="l"/>
                <a:tab pos="2976563" algn="l"/>
              </a:tabLst>
            </a:pPr>
            <a:endParaRPr lang="de-AT" dirty="0"/>
          </a:p>
          <a:p>
            <a:pPr>
              <a:spcBef>
                <a:spcPts val="1200"/>
              </a:spcBef>
              <a:tabLst>
                <a:tab pos="690563" algn="l"/>
                <a:tab pos="747713" algn="l"/>
                <a:tab pos="1084263" algn="l"/>
                <a:tab pos="1090613" algn="l"/>
                <a:tab pos="2976563" algn="l"/>
              </a:tabLst>
            </a:pPr>
            <a:endParaRPr lang="de-AT" dirty="0"/>
          </a:p>
        </p:txBody>
      </p:sp>
      <p:sp>
        <p:nvSpPr>
          <p:cNvPr id="6" name="Footer Placeholder 5"/>
          <p:cNvSpPr>
            <a:spLocks noGrp="1"/>
          </p:cNvSpPr>
          <p:nvPr>
            <p:ph type="ftr" sz="quarter" idx="11"/>
          </p:nvPr>
        </p:nvSpPr>
        <p:spPr/>
        <p:txBody>
          <a:bodyPr/>
          <a:lstStyle/>
          <a:p>
            <a:r>
              <a:rPr lang="de-DE"/>
              <a:t>DGY 15 Semantik</a:t>
            </a:r>
          </a:p>
        </p:txBody>
      </p:sp>
      <p:sp>
        <p:nvSpPr>
          <p:cNvPr id="7" name="Slide Number Placeholder 6"/>
          <p:cNvSpPr>
            <a:spLocks noGrp="1"/>
          </p:cNvSpPr>
          <p:nvPr>
            <p:ph type="sldNum" sz="quarter" idx="12"/>
          </p:nvPr>
        </p:nvSpPr>
        <p:spPr/>
        <p:txBody>
          <a:bodyPr/>
          <a:lstStyle/>
          <a:p>
            <a:fld id="{DAED5F90-EF1B-49B5-BE47-AEA5AB1301ED}" type="slidenum">
              <a:rPr lang="de-DE" smtClean="0"/>
              <a:pPr/>
              <a:t>67</a:t>
            </a:fld>
            <a:endParaRPr lang="de-DE"/>
          </a:p>
        </p:txBody>
      </p:sp>
    </p:spTree>
    <p:extLst>
      <p:ext uri="{BB962C8B-B14F-4D97-AF65-F5344CB8AC3E}">
        <p14:creationId xmlns:p14="http://schemas.microsoft.com/office/powerpoint/2010/main" val="41716067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Übung</a:t>
            </a:r>
            <a:endParaRPr lang="de-AT"/>
          </a:p>
        </p:txBody>
      </p:sp>
      <p:sp>
        <p:nvSpPr>
          <p:cNvPr id="3" name="Content Placeholder 2"/>
          <p:cNvSpPr>
            <a:spLocks noGrp="1"/>
          </p:cNvSpPr>
          <p:nvPr>
            <p:ph idx="1"/>
          </p:nvPr>
        </p:nvSpPr>
        <p:spPr/>
        <p:txBody>
          <a:bodyPr/>
          <a:lstStyle/>
          <a:p>
            <a:r>
              <a:rPr lang="en-US" b="1" dirty="0"/>
              <a:t>A. </a:t>
            </a:r>
            <a:r>
              <a:rPr lang="en-US" dirty="0"/>
              <a:t>Finden Sie </a:t>
            </a:r>
            <a:r>
              <a:rPr lang="en-US" dirty="0" err="1"/>
              <a:t>Beispiele</a:t>
            </a:r>
            <a:r>
              <a:rPr lang="en-US" dirty="0"/>
              <a:t> für </a:t>
            </a:r>
            <a:r>
              <a:rPr lang="en-US" b="1" dirty="0" err="1"/>
              <a:t>Existenzkonstuktionen</a:t>
            </a:r>
            <a:r>
              <a:rPr lang="en-US" dirty="0"/>
              <a:t> </a:t>
            </a:r>
            <a:r>
              <a:rPr lang="en-US" dirty="0" err="1"/>
              <a:t>im</a:t>
            </a:r>
            <a:r>
              <a:rPr lang="en-US" dirty="0"/>
              <a:t> </a:t>
            </a:r>
            <a:r>
              <a:rPr lang="en-US" dirty="0" err="1"/>
              <a:t>Griechischen</a:t>
            </a:r>
            <a:r>
              <a:rPr lang="en-US" dirty="0"/>
              <a:t>! </a:t>
            </a:r>
          </a:p>
          <a:p>
            <a:endParaRPr lang="en-US" dirty="0"/>
          </a:p>
          <a:p>
            <a:r>
              <a:rPr lang="en-US" b="1" dirty="0"/>
              <a:t>B. </a:t>
            </a:r>
            <a:r>
              <a:rPr lang="en-US" dirty="0" err="1"/>
              <a:t>Im</a:t>
            </a:r>
            <a:r>
              <a:rPr lang="en-US" dirty="0"/>
              <a:t> </a:t>
            </a:r>
            <a:r>
              <a:rPr lang="en-US" dirty="0" err="1"/>
              <a:t>Deutschen</a:t>
            </a:r>
            <a:r>
              <a:rPr lang="en-US" dirty="0"/>
              <a:t> </a:t>
            </a:r>
            <a:r>
              <a:rPr lang="en-US" dirty="0" err="1"/>
              <a:t>kann</a:t>
            </a:r>
            <a:r>
              <a:rPr lang="en-US" dirty="0"/>
              <a:t> die Negation </a:t>
            </a:r>
            <a:r>
              <a:rPr lang="en-US" i="1" dirty="0"/>
              <a:t>nicht</a:t>
            </a:r>
            <a:r>
              <a:rPr lang="en-US" dirty="0"/>
              <a:t> an </a:t>
            </a:r>
            <a:r>
              <a:rPr lang="en-US" dirty="0" err="1"/>
              <a:t>unterschiedlichen</a:t>
            </a:r>
            <a:r>
              <a:rPr lang="en-US" dirty="0"/>
              <a:t> </a:t>
            </a:r>
            <a:r>
              <a:rPr lang="en-US" dirty="0" err="1"/>
              <a:t>Positionen</a:t>
            </a:r>
            <a:r>
              <a:rPr lang="en-US" dirty="0"/>
              <a:t> </a:t>
            </a:r>
            <a:r>
              <a:rPr lang="en-US" dirty="0" err="1"/>
              <a:t>auftreten</a:t>
            </a:r>
            <a:r>
              <a:rPr lang="en-US" dirty="0"/>
              <a:t>. </a:t>
            </a:r>
            <a:r>
              <a:rPr lang="en-US" dirty="0" err="1"/>
              <a:t>Manchmal</a:t>
            </a:r>
            <a:r>
              <a:rPr lang="en-US" dirty="0"/>
              <a:t> </a:t>
            </a:r>
            <a:r>
              <a:rPr lang="en-US" dirty="0" err="1"/>
              <a:t>wird</a:t>
            </a:r>
            <a:r>
              <a:rPr lang="en-US" dirty="0"/>
              <a:t> die Negation in </a:t>
            </a:r>
            <a:r>
              <a:rPr lang="en-US" dirty="0" err="1"/>
              <a:t>einem</a:t>
            </a:r>
            <a:r>
              <a:rPr lang="en-US" dirty="0"/>
              <a:t> </a:t>
            </a:r>
            <a:r>
              <a:rPr lang="en-US" dirty="0" err="1"/>
              <a:t>komplexen</a:t>
            </a:r>
            <a:r>
              <a:rPr lang="en-US" dirty="0"/>
              <a:t> Determinator </a:t>
            </a:r>
            <a:r>
              <a:rPr lang="en-US" dirty="0" err="1"/>
              <a:t>ausgedrückt</a:t>
            </a:r>
            <a:r>
              <a:rPr lang="en-US" dirty="0"/>
              <a:t> (</a:t>
            </a:r>
            <a:r>
              <a:rPr lang="en-US" i="1" dirty="0" err="1"/>
              <a:t>kein</a:t>
            </a:r>
            <a:r>
              <a:rPr lang="en-US" dirty="0"/>
              <a:t>). Was </a:t>
            </a:r>
            <a:r>
              <a:rPr lang="en-US" dirty="0" err="1"/>
              <a:t>sind</a:t>
            </a:r>
            <a:r>
              <a:rPr lang="en-US" dirty="0"/>
              <a:t> die </a:t>
            </a:r>
            <a:r>
              <a:rPr lang="en-US" dirty="0" err="1"/>
              <a:t>Regeln</a:t>
            </a:r>
            <a:r>
              <a:rPr lang="en-US" dirty="0"/>
              <a:t>, die </a:t>
            </a:r>
            <a:r>
              <a:rPr lang="en-US" dirty="0" err="1"/>
              <a:t>die</a:t>
            </a:r>
            <a:r>
              <a:rPr lang="en-US" dirty="0"/>
              <a:t> </a:t>
            </a:r>
            <a:r>
              <a:rPr lang="en-US" dirty="0" err="1"/>
              <a:t>Verteilung</a:t>
            </a:r>
            <a:r>
              <a:rPr lang="en-US" dirty="0"/>
              <a:t> von </a:t>
            </a:r>
            <a:r>
              <a:rPr lang="en-US" i="1" dirty="0"/>
              <a:t>nicht</a:t>
            </a:r>
            <a:r>
              <a:rPr lang="en-US" dirty="0"/>
              <a:t> und </a:t>
            </a:r>
            <a:r>
              <a:rPr lang="en-US" i="1" dirty="0" err="1"/>
              <a:t>kein</a:t>
            </a:r>
            <a:r>
              <a:rPr lang="en-US" dirty="0"/>
              <a:t> in </a:t>
            </a:r>
            <a:r>
              <a:rPr lang="en-US" dirty="0" err="1"/>
              <a:t>Sätzen</a:t>
            </a:r>
            <a:r>
              <a:rPr lang="en-US" dirty="0"/>
              <a:t> </a:t>
            </a:r>
            <a:r>
              <a:rPr lang="en-US" dirty="0" err="1"/>
              <a:t>mit</a:t>
            </a:r>
            <a:r>
              <a:rPr lang="en-US" dirty="0"/>
              <a:t> </a:t>
            </a:r>
            <a:r>
              <a:rPr lang="en-US" dirty="0" err="1"/>
              <a:t>einem</a:t>
            </a:r>
            <a:r>
              <a:rPr lang="en-US" dirty="0"/>
              <a:t> </a:t>
            </a:r>
            <a:r>
              <a:rPr lang="en-US" dirty="0" err="1"/>
              <a:t>nominalen</a:t>
            </a:r>
            <a:r>
              <a:rPr lang="en-US" dirty="0"/>
              <a:t> </a:t>
            </a:r>
            <a:r>
              <a:rPr lang="en-US" dirty="0" err="1"/>
              <a:t>Objekt</a:t>
            </a:r>
            <a:r>
              <a:rPr lang="en-US" dirty="0"/>
              <a:t> (s. (1)) </a:t>
            </a:r>
            <a:r>
              <a:rPr lang="en-US" dirty="0" err="1"/>
              <a:t>festlegen</a:t>
            </a:r>
            <a:r>
              <a:rPr lang="en-US" dirty="0"/>
              <a:t>?</a:t>
            </a:r>
          </a:p>
          <a:p>
            <a:endParaRPr lang="en-US" dirty="0"/>
          </a:p>
          <a:p>
            <a:r>
              <a:rPr lang="en-US" dirty="0"/>
              <a:t>(1)	Maria hat das Buch nicht </a:t>
            </a:r>
            <a:r>
              <a:rPr lang="en-US" dirty="0" err="1"/>
              <a:t>gelesen</a:t>
            </a:r>
            <a:endParaRPr lang="en-US" dirty="0"/>
          </a:p>
        </p:txBody>
      </p:sp>
      <p:sp>
        <p:nvSpPr>
          <p:cNvPr id="4" name="Footer Placeholder 3"/>
          <p:cNvSpPr>
            <a:spLocks noGrp="1"/>
          </p:cNvSpPr>
          <p:nvPr>
            <p:ph type="ftr" sz="quarter" idx="11"/>
          </p:nvPr>
        </p:nvSpPr>
        <p:spPr/>
        <p:txBody>
          <a:bodyPr/>
          <a:lstStyle/>
          <a:p>
            <a:r>
              <a:rPr lang="de-DE"/>
              <a:t>DGY 15 Semantik</a:t>
            </a:r>
          </a:p>
        </p:txBody>
      </p:sp>
      <p:sp>
        <p:nvSpPr>
          <p:cNvPr id="5" name="Slide Number Placeholder 4"/>
          <p:cNvSpPr>
            <a:spLocks noGrp="1"/>
          </p:cNvSpPr>
          <p:nvPr>
            <p:ph type="sldNum" sz="quarter" idx="12"/>
          </p:nvPr>
        </p:nvSpPr>
        <p:spPr/>
        <p:txBody>
          <a:bodyPr/>
          <a:lstStyle/>
          <a:p>
            <a:fld id="{DAED5F90-EF1B-49B5-BE47-AEA5AB1301ED}" type="slidenum">
              <a:rPr lang="de-DE" smtClean="0"/>
              <a:pPr/>
              <a:t>68</a:t>
            </a:fld>
            <a:endParaRPr lang="de-DE"/>
          </a:p>
        </p:txBody>
      </p:sp>
    </p:spTree>
    <p:extLst>
      <p:ext uri="{BB962C8B-B14F-4D97-AF65-F5344CB8AC3E}">
        <p14:creationId xmlns:p14="http://schemas.microsoft.com/office/powerpoint/2010/main" val="2438801060"/>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lstStyle/>
          <a:p>
            <a:r>
              <a:rPr lang="de-DE" noProof="0" dirty="0"/>
              <a:t>Zusammenfassung</a:t>
            </a:r>
          </a:p>
        </p:txBody>
      </p:sp>
      <p:sp>
        <p:nvSpPr>
          <p:cNvPr id="3" name="Content Placeholder 2"/>
          <p:cNvSpPr>
            <a:spLocks noGrp="1"/>
          </p:cNvSpPr>
          <p:nvPr>
            <p:ph idx="1"/>
          </p:nvPr>
        </p:nvSpPr>
        <p:spPr>
          <a:xfrm>
            <a:off x="381001" y="838200"/>
            <a:ext cx="8610599" cy="5791200"/>
          </a:xfrm>
        </p:spPr>
        <p:txBody>
          <a:bodyPr>
            <a:noAutofit/>
          </a:bodyPr>
          <a:lstStyle/>
          <a:p>
            <a:pPr marL="398463" indent="-398463">
              <a:spcBef>
                <a:spcPts val="1200"/>
              </a:spcBef>
              <a:buFont typeface="Wingdings" panose="05000000000000000000" pitchFamily="2" charset="2"/>
              <a:buChar char="Ø"/>
              <a:tabLst>
                <a:tab pos="342900" algn="l"/>
                <a:tab pos="971550" algn="l"/>
              </a:tabLst>
            </a:pPr>
            <a:r>
              <a:rPr lang="de-AT" b="1" dirty="0"/>
              <a:t>Referenz</a:t>
            </a:r>
            <a:r>
              <a:rPr lang="de-AT" dirty="0"/>
              <a:t> bezeichnet die Beziehung eines sprachlichen Ausdrucks zu einem Individuum oder einer Gruppe von Individuen.</a:t>
            </a:r>
          </a:p>
          <a:p>
            <a:pPr marL="398463" indent="-398463">
              <a:spcBef>
                <a:spcPts val="1200"/>
              </a:spcBef>
              <a:buFont typeface="Wingdings" panose="05000000000000000000" pitchFamily="2" charset="2"/>
              <a:buChar char="Ø"/>
              <a:tabLst>
                <a:tab pos="342900" algn="l"/>
                <a:tab pos="971550" algn="l"/>
              </a:tabLst>
            </a:pPr>
            <a:r>
              <a:rPr lang="de-DE" b="1" noProof="0" dirty="0"/>
              <a:t>Referenz</a:t>
            </a:r>
            <a:r>
              <a:rPr lang="de-DE" noProof="0" dirty="0"/>
              <a:t> vs. </a:t>
            </a:r>
            <a:r>
              <a:rPr lang="de-DE" b="1" noProof="0" dirty="0"/>
              <a:t>Denotation</a:t>
            </a:r>
          </a:p>
          <a:p>
            <a:pPr marL="857250" lvl="1" indent="-398463">
              <a:spcBef>
                <a:spcPts val="600"/>
              </a:spcBef>
              <a:buFont typeface="Wingdings" panose="05000000000000000000" pitchFamily="2" charset="2"/>
              <a:buChar char="§"/>
              <a:tabLst>
                <a:tab pos="342900" algn="l"/>
                <a:tab pos="857250" algn="l"/>
              </a:tabLst>
            </a:pPr>
            <a:r>
              <a:rPr lang="de-DE" noProof="0" dirty="0"/>
              <a:t>Es gibt DPs mit Denotation und </a:t>
            </a:r>
            <a:r>
              <a:rPr lang="de-DE" b="1" noProof="0" dirty="0"/>
              <a:t>mit</a:t>
            </a:r>
            <a:r>
              <a:rPr lang="de-DE" noProof="0" dirty="0"/>
              <a:t> Referenz.</a:t>
            </a:r>
          </a:p>
          <a:p>
            <a:pPr marL="857250" lvl="1" indent="-398463">
              <a:spcBef>
                <a:spcPts val="0"/>
              </a:spcBef>
              <a:buFont typeface="Wingdings" panose="05000000000000000000" pitchFamily="2" charset="2"/>
              <a:buChar char="§"/>
              <a:tabLst>
                <a:tab pos="342900" algn="l"/>
                <a:tab pos="857250" algn="l"/>
              </a:tabLst>
            </a:pPr>
            <a:r>
              <a:rPr lang="de-DE" noProof="0" dirty="0"/>
              <a:t>Es gibt DPs mit Denotation und </a:t>
            </a:r>
            <a:r>
              <a:rPr lang="de-DE" b="1" noProof="0" dirty="0"/>
              <a:t>ohne</a:t>
            </a:r>
            <a:r>
              <a:rPr lang="de-DE" noProof="0" dirty="0"/>
              <a:t> Referenz. </a:t>
            </a:r>
          </a:p>
          <a:p>
            <a:pPr marL="857250" lvl="1" indent="-398463">
              <a:spcBef>
                <a:spcPts val="0"/>
              </a:spcBef>
              <a:buFont typeface="Wingdings" panose="05000000000000000000" pitchFamily="2" charset="2"/>
              <a:buChar char="§"/>
              <a:tabLst>
                <a:tab pos="342900" algn="l"/>
                <a:tab pos="857250" algn="l"/>
              </a:tabLst>
            </a:pPr>
            <a:r>
              <a:rPr lang="de-DE" noProof="0" dirty="0"/>
              <a:t>Es gibt DPs </a:t>
            </a:r>
            <a:r>
              <a:rPr lang="de-DE" b="1" noProof="0" dirty="0"/>
              <a:t>ohne</a:t>
            </a:r>
            <a:r>
              <a:rPr lang="de-DE" noProof="0" dirty="0"/>
              <a:t> Denotation (Expletiva).</a:t>
            </a:r>
          </a:p>
          <a:p>
            <a:pPr marL="857250" lvl="1" indent="-398463">
              <a:spcBef>
                <a:spcPts val="0"/>
              </a:spcBef>
              <a:buFont typeface="Wingdings" panose="05000000000000000000" pitchFamily="2" charset="2"/>
              <a:buChar char="§"/>
              <a:tabLst>
                <a:tab pos="342900" algn="l"/>
                <a:tab pos="857250" algn="l"/>
              </a:tabLst>
            </a:pPr>
            <a:r>
              <a:rPr lang="de-DE" noProof="0" dirty="0"/>
              <a:t>Es gibt keine Ausdrücke </a:t>
            </a:r>
            <a:r>
              <a:rPr lang="de-DE" b="1" noProof="0" dirty="0"/>
              <a:t>ohne</a:t>
            </a:r>
            <a:r>
              <a:rPr lang="de-DE" noProof="0" dirty="0"/>
              <a:t> Denotation aber mit Referenz.        </a:t>
            </a:r>
          </a:p>
          <a:p>
            <a:pPr marL="398463" indent="-398463">
              <a:spcBef>
                <a:spcPts val="1200"/>
              </a:spcBef>
              <a:buFont typeface="Wingdings" panose="05000000000000000000" pitchFamily="2" charset="2"/>
              <a:buChar char="Ø"/>
              <a:tabLst>
                <a:tab pos="342900" algn="l"/>
                <a:tab pos="971550" algn="l"/>
              </a:tabLst>
            </a:pPr>
            <a:r>
              <a:rPr lang="de-DE" b="1" dirty="0"/>
              <a:t>Quantorenphrasen </a:t>
            </a:r>
            <a:r>
              <a:rPr lang="de-DE" dirty="0"/>
              <a:t>sind nicht-referenziell DPs.</a:t>
            </a:r>
          </a:p>
          <a:p>
            <a:pPr marL="857250" lvl="1" indent="-398463">
              <a:spcBef>
                <a:spcPts val="600"/>
              </a:spcBef>
              <a:buFont typeface="Wingdings" panose="05000000000000000000" pitchFamily="2" charset="2"/>
              <a:buChar char="§"/>
              <a:tabLst>
                <a:tab pos="342900" algn="l"/>
                <a:tab pos="857250" algn="l"/>
              </a:tabLst>
            </a:pPr>
            <a:r>
              <a:rPr lang="de-DE" dirty="0"/>
              <a:t>QPs besitzen andere logischen Eigenschaften als referenzielle DPs.</a:t>
            </a:r>
          </a:p>
          <a:p>
            <a:pPr marL="857250" lvl="1" indent="-398463">
              <a:spcBef>
                <a:spcPts val="0"/>
              </a:spcBef>
              <a:buFont typeface="Wingdings" panose="05000000000000000000" pitchFamily="2" charset="2"/>
              <a:buChar char="§"/>
              <a:tabLst>
                <a:tab pos="342900" algn="l"/>
                <a:tab pos="857250" algn="l"/>
              </a:tabLst>
            </a:pPr>
            <a:r>
              <a:rPr lang="de-DE" dirty="0"/>
              <a:t>Quantifizierte Sätze drücken Beziehungen zwischen Mengen aus.</a:t>
            </a:r>
          </a:p>
          <a:p>
            <a:pPr marL="398463" indent="-398463">
              <a:spcBef>
                <a:spcPts val="1200"/>
              </a:spcBef>
              <a:buFont typeface="Wingdings" panose="05000000000000000000" pitchFamily="2" charset="2"/>
              <a:buChar char="Ø"/>
              <a:tabLst>
                <a:tab pos="342900" algn="l"/>
                <a:tab pos="971550" algn="l"/>
              </a:tabLst>
            </a:pPr>
            <a:r>
              <a:rPr lang="de-DE" b="1" dirty="0"/>
              <a:t>Pronomen</a:t>
            </a:r>
          </a:p>
          <a:p>
            <a:pPr marL="857250" lvl="1" indent="-398463">
              <a:spcBef>
                <a:spcPts val="600"/>
              </a:spcBef>
              <a:buFont typeface="Wingdings" panose="05000000000000000000" pitchFamily="2" charset="2"/>
              <a:buChar char="§"/>
              <a:tabLst>
                <a:tab pos="342900" algn="l"/>
                <a:tab pos="971550" algn="l"/>
              </a:tabLst>
            </a:pPr>
            <a:r>
              <a:rPr lang="de-DE" dirty="0"/>
              <a:t>können </a:t>
            </a:r>
            <a:r>
              <a:rPr lang="de-DE" b="1" dirty="0"/>
              <a:t>referenziell</a:t>
            </a:r>
            <a:r>
              <a:rPr lang="de-DE" dirty="0"/>
              <a:t> oder </a:t>
            </a:r>
            <a:r>
              <a:rPr lang="de-DE" b="1" dirty="0"/>
              <a:t>nicht-referenziell</a:t>
            </a:r>
            <a:r>
              <a:rPr lang="de-DE" dirty="0"/>
              <a:t> interpretiert werden.</a:t>
            </a:r>
          </a:p>
          <a:p>
            <a:pPr marL="857250" lvl="1" indent="-398463">
              <a:spcBef>
                <a:spcPts val="0"/>
              </a:spcBef>
              <a:buFont typeface="Wingdings" panose="05000000000000000000" pitchFamily="2" charset="2"/>
              <a:buChar char="§"/>
              <a:tabLst>
                <a:tab pos="342900" algn="l"/>
                <a:tab pos="971550" algn="l"/>
              </a:tabLst>
            </a:pPr>
            <a:r>
              <a:rPr lang="de-DE" dirty="0"/>
              <a:t>referenzielle Pronomen können (müssen aber nicht) </a:t>
            </a:r>
            <a:r>
              <a:rPr lang="de-DE" b="1" dirty="0"/>
              <a:t>koreferieren.</a:t>
            </a:r>
          </a:p>
          <a:p>
            <a:pPr marL="857250" lvl="1" indent="-398463">
              <a:spcBef>
                <a:spcPts val="0"/>
              </a:spcBef>
              <a:buFont typeface="Wingdings" panose="05000000000000000000" pitchFamily="2" charset="2"/>
              <a:buChar char="§"/>
              <a:tabLst>
                <a:tab pos="342900" algn="l"/>
                <a:tab pos="971550" algn="l"/>
              </a:tabLst>
            </a:pPr>
            <a:r>
              <a:rPr lang="de-DE" dirty="0"/>
              <a:t>Das Antezedens von </a:t>
            </a:r>
            <a:r>
              <a:rPr lang="de-DE" b="1" dirty="0"/>
              <a:t>nicht-referenziellen </a:t>
            </a:r>
            <a:r>
              <a:rPr lang="de-DE" dirty="0"/>
              <a:t>DPs ist nicht referenziell.</a:t>
            </a:r>
            <a:endParaRPr lang="de-DE" b="1" dirty="0"/>
          </a:p>
          <a:p>
            <a:pPr marL="1141413" lvl="1" indent="-398463">
              <a:spcBef>
                <a:spcPts val="0"/>
              </a:spcBef>
              <a:buFont typeface="Wingdings" panose="05000000000000000000" pitchFamily="2" charset="2"/>
              <a:buChar char="§"/>
              <a:tabLst>
                <a:tab pos="342900" algn="l"/>
                <a:tab pos="971550" algn="l"/>
              </a:tabLst>
            </a:pPr>
            <a:endParaRPr lang="de-DE" noProof="0" dirty="0"/>
          </a:p>
        </p:txBody>
      </p:sp>
      <p:pic>
        <p:nvPicPr>
          <p:cNvPr id="6" name="Picture 5" descr="File:Smiley.svg - Wikipedia"/>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61988" y="2570788"/>
            <a:ext cx="324812" cy="324812"/>
          </a:xfrm>
          <a:prstGeom prst="rect">
            <a:avLst/>
          </a:prstGeom>
        </p:spPr>
      </p:pic>
      <p:sp>
        <p:nvSpPr>
          <p:cNvPr id="7" name="Footer Placeholder 6"/>
          <p:cNvSpPr>
            <a:spLocks noGrp="1"/>
          </p:cNvSpPr>
          <p:nvPr>
            <p:ph type="ftr" sz="quarter" idx="11"/>
          </p:nvPr>
        </p:nvSpPr>
        <p:spPr/>
        <p:txBody>
          <a:bodyPr/>
          <a:lstStyle/>
          <a:p>
            <a:r>
              <a:rPr lang="de-DE"/>
              <a:t>DGY 15 Semantik</a:t>
            </a:r>
          </a:p>
        </p:txBody>
      </p:sp>
      <p:sp>
        <p:nvSpPr>
          <p:cNvPr id="8" name="Slide Number Placeholder 7"/>
          <p:cNvSpPr>
            <a:spLocks noGrp="1"/>
          </p:cNvSpPr>
          <p:nvPr>
            <p:ph type="sldNum" sz="quarter" idx="12"/>
          </p:nvPr>
        </p:nvSpPr>
        <p:spPr/>
        <p:txBody>
          <a:bodyPr/>
          <a:lstStyle/>
          <a:p>
            <a:fld id="{DAED5F90-EF1B-49B5-BE47-AEA5AB1301ED}" type="slidenum">
              <a:rPr lang="de-DE" smtClean="0"/>
              <a:pPr/>
              <a:t>69</a:t>
            </a:fld>
            <a:endParaRPr lang="de-DE"/>
          </a:p>
        </p:txBody>
      </p:sp>
    </p:spTree>
    <p:extLst>
      <p:ext uri="{BB962C8B-B14F-4D97-AF65-F5344CB8AC3E}">
        <p14:creationId xmlns:p14="http://schemas.microsoft.com/office/powerpoint/2010/main" val="29908710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par>
                          <p:cTn id="27" fill="hold">
                            <p:stCondLst>
                              <p:cond delay="0"/>
                            </p:stCondLst>
                            <p:childTnLst>
                              <p:par>
                                <p:cTn id="28" presetID="14" presetClass="entr" presetSubtype="10" fill="hold"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randombar(horizontal)">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
                                            <p:txEl>
                                              <p:pRg st="11" end="11"/>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D2A30E"/>
        </a:solidFill>
        <a:effectLst/>
      </p:bgPr>
    </p:bg>
    <p:spTree>
      <p:nvGrpSpPr>
        <p:cNvPr id="1" name=""/>
        <p:cNvGrpSpPr/>
        <p:nvPr/>
      </p:nvGrpSpPr>
      <p:grpSpPr>
        <a:xfrm>
          <a:off x="0" y="0"/>
          <a:ext cx="0" cy="0"/>
          <a:chOff x="0" y="0"/>
          <a:chExt cx="0" cy="0"/>
        </a:xfrm>
      </p:grpSpPr>
      <p:sp>
        <p:nvSpPr>
          <p:cNvPr id="6" name="Titel 5"/>
          <p:cNvSpPr>
            <a:spLocks noGrp="1"/>
          </p:cNvSpPr>
          <p:nvPr>
            <p:ph type="title"/>
          </p:nvPr>
        </p:nvSpPr>
        <p:spPr>
          <a:xfrm>
            <a:off x="722313" y="5464314"/>
            <a:ext cx="7772400" cy="707886"/>
          </a:xfrm>
        </p:spPr>
        <p:txBody>
          <a:bodyPr>
            <a:spAutoFit/>
          </a:bodyPr>
          <a:lstStyle/>
          <a:p>
            <a:r>
              <a:rPr lang="de-AT" dirty="0">
                <a:solidFill>
                  <a:schemeClr val="tx1"/>
                </a:solidFill>
              </a:rPr>
              <a:t>Fahrplan</a:t>
            </a:r>
          </a:p>
        </p:txBody>
      </p:sp>
      <p:sp>
        <p:nvSpPr>
          <p:cNvPr id="7" name="Textplatzhalter 6"/>
          <p:cNvSpPr>
            <a:spLocks noGrp="1"/>
          </p:cNvSpPr>
          <p:nvPr>
            <p:ph type="body" idx="1"/>
          </p:nvPr>
        </p:nvSpPr>
        <p:spPr>
          <a:xfrm>
            <a:off x="742950" y="1856840"/>
            <a:ext cx="7772400" cy="2554545"/>
          </a:xfrm>
        </p:spPr>
        <p:txBody>
          <a:bodyPr>
            <a:spAutoFit/>
          </a:bodyPr>
          <a:lstStyle/>
          <a:p>
            <a:pPr marL="1539875" indent="-457200">
              <a:spcBef>
                <a:spcPts val="1200"/>
              </a:spcBef>
              <a:buFont typeface="Wingdings" pitchFamily="2" charset="2"/>
              <a:buChar char="v"/>
            </a:pPr>
            <a:r>
              <a:rPr lang="de-DE" sz="2800" b="0">
                <a:solidFill>
                  <a:schemeClr val="bg1"/>
                </a:solidFill>
              </a:rPr>
              <a:t>Anhang I: Warum Quantoren keine referenziellen Ausdrücke sind</a:t>
            </a:r>
          </a:p>
          <a:p>
            <a:pPr marL="1539875" indent="-457200">
              <a:spcBef>
                <a:spcPts val="1200"/>
              </a:spcBef>
              <a:buFont typeface="Wingdings" pitchFamily="2" charset="2"/>
              <a:buChar char="v"/>
            </a:pPr>
            <a:r>
              <a:rPr lang="de-DE" sz="2800" b="0">
                <a:solidFill>
                  <a:schemeClr val="bg1"/>
                </a:solidFill>
              </a:rPr>
              <a:t>Anhang II: Mehr zu Quantoren und Kontext</a:t>
            </a:r>
          </a:p>
          <a:p>
            <a:pPr marL="1539875" indent="-457200">
              <a:spcBef>
                <a:spcPts val="1200"/>
              </a:spcBef>
              <a:buFont typeface="Wingdings" pitchFamily="2" charset="2"/>
              <a:buChar char="v"/>
            </a:pPr>
            <a:endParaRPr lang="de-DE" sz="2800" b="0">
              <a:solidFill>
                <a:schemeClr val="bg1"/>
              </a:solidFill>
            </a:endParaRPr>
          </a:p>
        </p:txBody>
      </p:sp>
      <p:cxnSp>
        <p:nvCxnSpPr>
          <p:cNvPr id="9" name="Gerade Verbindung 8"/>
          <p:cNvCxnSpPr/>
          <p:nvPr/>
        </p:nvCxnSpPr>
        <p:spPr>
          <a:xfrm>
            <a:off x="762000" y="5486400"/>
            <a:ext cx="77724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46CA3688-DEEB-4A0C-9E4C-4B28E23DDD7E}" type="slidenum">
              <a:rPr lang="de-DE" smtClean="0"/>
              <a:pPr/>
              <a:t>70</a:t>
            </a:fld>
            <a:endParaRPr lang="de-DE"/>
          </a:p>
        </p:txBody>
      </p:sp>
    </p:spTree>
    <p:extLst>
      <p:ext uri="{BB962C8B-B14F-4D97-AF65-F5344CB8AC3E}">
        <p14:creationId xmlns:p14="http://schemas.microsoft.com/office/powerpoint/2010/main" val="13979005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lstStyle/>
          <a:p>
            <a:r>
              <a:rPr lang="de-DE"/>
              <a:t>Anhang: Sind Quantoren referenziell</a:t>
            </a:r>
            <a:r>
              <a:rPr lang="de-DE" noProof="0"/>
              <a:t>? </a:t>
            </a:r>
            <a:endParaRPr lang="de-DE" noProof="0" dirty="0"/>
          </a:p>
        </p:txBody>
      </p:sp>
      <p:sp>
        <p:nvSpPr>
          <p:cNvPr id="3" name="Content Placeholder 2"/>
          <p:cNvSpPr>
            <a:spLocks noGrp="1"/>
          </p:cNvSpPr>
          <p:nvPr>
            <p:ph idx="1"/>
          </p:nvPr>
        </p:nvSpPr>
        <p:spPr>
          <a:xfrm>
            <a:off x="381000" y="762000"/>
            <a:ext cx="8458200" cy="5410200"/>
          </a:xfrm>
        </p:spPr>
        <p:txBody>
          <a:bodyPr/>
          <a:lstStyle/>
          <a:p>
            <a:pPr>
              <a:spcBef>
                <a:spcPts val="1200"/>
              </a:spcBef>
              <a:tabLst>
                <a:tab pos="744538" algn="l"/>
                <a:tab pos="1255713" algn="l"/>
              </a:tabLst>
            </a:pPr>
            <a:r>
              <a:rPr lang="de-DE" sz="2400" b="1" i="1" noProof="0" dirty="0"/>
              <a:t>Frage</a:t>
            </a:r>
            <a:r>
              <a:rPr lang="de-DE" sz="2400" noProof="0" dirty="0"/>
              <a:t>. Wäre es nicht auch möglich, </a:t>
            </a:r>
            <a:r>
              <a:rPr lang="de-DE" dirty="0">
                <a:solidFill>
                  <a:srgbClr val="FF0000"/>
                </a:solidFill>
              </a:rPr>
              <a:t>Quantoren</a:t>
            </a:r>
            <a:r>
              <a:rPr lang="de-DE" sz="2400" noProof="0" dirty="0"/>
              <a:t> </a:t>
            </a:r>
            <a:r>
              <a:rPr lang="de-DE" dirty="0">
                <a:solidFill>
                  <a:srgbClr val="00B050"/>
                </a:solidFill>
              </a:rPr>
              <a:t>referenziell</a:t>
            </a:r>
            <a:r>
              <a:rPr lang="de-DE" sz="2400" noProof="0" dirty="0"/>
              <a:t> zu interpretieren?</a:t>
            </a:r>
          </a:p>
          <a:p>
            <a:pPr>
              <a:spcBef>
                <a:spcPts val="1200"/>
              </a:spcBef>
              <a:tabLst>
                <a:tab pos="744538" algn="l"/>
                <a:tab pos="1255713" algn="l"/>
              </a:tabLst>
            </a:pPr>
            <a:r>
              <a:rPr lang="de-DE" dirty="0"/>
              <a:t>Beispiel:</a:t>
            </a:r>
            <a:endParaRPr lang="de-DE" sz="2400" noProof="0" dirty="0"/>
          </a:p>
          <a:p>
            <a:pPr marL="342900" indent="-342900">
              <a:spcBef>
                <a:spcPts val="1200"/>
              </a:spcBef>
              <a:buFont typeface="Wingdings" panose="05000000000000000000" pitchFamily="2" charset="2"/>
              <a:buChar char="§"/>
              <a:tabLst>
                <a:tab pos="744538" algn="l"/>
                <a:tab pos="1255713" algn="l"/>
              </a:tabLst>
            </a:pPr>
            <a:r>
              <a:rPr lang="de-DE" sz="2400" noProof="0" dirty="0"/>
              <a:t>Könnte der Quantor alle Bücher nicht auf </a:t>
            </a:r>
            <a:r>
              <a:rPr lang="de-DE" sz="2400" b="1" noProof="0" dirty="0"/>
              <a:t>die Gesamtheit der Bücher</a:t>
            </a:r>
            <a:r>
              <a:rPr lang="de-DE" sz="2400" noProof="0" dirty="0"/>
              <a:t> </a:t>
            </a:r>
            <a:r>
              <a:rPr lang="de-DE" sz="2400" noProof="0" dirty="0">
                <a:solidFill>
                  <a:srgbClr val="00B050"/>
                </a:solidFill>
              </a:rPr>
              <a:t>referieren</a:t>
            </a:r>
            <a:r>
              <a:rPr lang="de-DE" sz="2400" noProof="0" dirty="0"/>
              <a:t>? </a:t>
            </a:r>
          </a:p>
          <a:p>
            <a:pPr marL="342900" indent="-342900">
              <a:spcBef>
                <a:spcPts val="800"/>
              </a:spcBef>
              <a:buFont typeface="Wingdings" panose="05000000000000000000" pitchFamily="2" charset="2"/>
              <a:buChar char="§"/>
              <a:tabLst>
                <a:tab pos="744538" algn="l"/>
                <a:tab pos="1255713" algn="l"/>
              </a:tabLst>
            </a:pPr>
            <a:r>
              <a:rPr lang="de-DE" sz="2400" dirty="0"/>
              <a:t>Könnte kein Buch nicht auf </a:t>
            </a:r>
            <a:r>
              <a:rPr lang="de-DE" sz="2400" b="1" dirty="0"/>
              <a:t>die leere Menge</a:t>
            </a:r>
            <a:r>
              <a:rPr lang="de-DE" sz="2400" dirty="0"/>
              <a:t>  </a:t>
            </a:r>
            <a:r>
              <a:rPr lang="de-DE" sz="2400" dirty="0">
                <a:solidFill>
                  <a:srgbClr val="00B050"/>
                </a:solidFill>
              </a:rPr>
              <a:t>referieren</a:t>
            </a:r>
            <a:r>
              <a:rPr lang="de-DE" sz="2400" dirty="0"/>
              <a:t>?</a:t>
            </a:r>
          </a:p>
          <a:p>
            <a:pPr marL="342900" indent="-342900">
              <a:spcBef>
                <a:spcPts val="800"/>
              </a:spcBef>
              <a:buFont typeface="Wingdings" panose="05000000000000000000" pitchFamily="2" charset="2"/>
              <a:buChar char="§"/>
              <a:tabLst>
                <a:tab pos="744538" algn="l"/>
                <a:tab pos="1255713" algn="l"/>
              </a:tabLst>
            </a:pPr>
            <a:r>
              <a:rPr lang="de-DE" dirty="0"/>
              <a:t>Könnte zwei Bücher nicht auf </a:t>
            </a:r>
            <a:r>
              <a:rPr lang="de-DE" b="1" dirty="0"/>
              <a:t>eine Gruppe von zwei Individuen, die Bücher sind, </a:t>
            </a:r>
            <a:r>
              <a:rPr lang="de-DE" dirty="0">
                <a:solidFill>
                  <a:srgbClr val="00B050"/>
                </a:solidFill>
              </a:rPr>
              <a:t>referieren</a:t>
            </a:r>
            <a:r>
              <a:rPr lang="de-DE" dirty="0"/>
              <a:t>?</a:t>
            </a:r>
          </a:p>
          <a:p>
            <a:pPr marL="342900" indent="-342900">
              <a:spcBef>
                <a:spcPts val="800"/>
              </a:spcBef>
              <a:buFont typeface="Wingdings" panose="05000000000000000000" pitchFamily="2" charset="2"/>
              <a:buChar char="§"/>
              <a:tabLst>
                <a:tab pos="744538" algn="l"/>
                <a:tab pos="1255713" algn="l"/>
              </a:tabLst>
            </a:pPr>
            <a:r>
              <a:rPr lang="de-DE" sz="2400" dirty="0"/>
              <a:t>Dann wäre es möglich, QPs als </a:t>
            </a:r>
            <a:r>
              <a:rPr lang="de-DE" sz="2400" dirty="0">
                <a:solidFill>
                  <a:srgbClr val="00B050"/>
                </a:solidFill>
              </a:rPr>
              <a:t>referenzielle</a:t>
            </a:r>
            <a:r>
              <a:rPr lang="de-DE" sz="2400" dirty="0"/>
              <a:t> DPs zu interpretieren! </a:t>
            </a:r>
          </a:p>
          <a:p>
            <a:pPr marL="342900" indent="-342900">
              <a:spcBef>
                <a:spcPts val="800"/>
              </a:spcBef>
              <a:buFont typeface="Wingdings" panose="05000000000000000000" pitchFamily="2" charset="2"/>
              <a:buChar char="§"/>
              <a:tabLst>
                <a:tab pos="744538" algn="l"/>
                <a:tab pos="1255713" algn="l"/>
              </a:tabLst>
            </a:pPr>
            <a:r>
              <a:rPr lang="de-DE" dirty="0"/>
              <a:t>Es wäre somit nicht notwendig, eine spezielle Semantik für </a:t>
            </a:r>
            <a:r>
              <a:rPr lang="de-DE" dirty="0">
                <a:solidFill>
                  <a:srgbClr val="FF0000"/>
                </a:solidFill>
              </a:rPr>
              <a:t>Quantoren</a:t>
            </a:r>
            <a:r>
              <a:rPr lang="de-DE" dirty="0"/>
              <a:t> zu definieren. </a:t>
            </a:r>
          </a:p>
          <a:p>
            <a:pPr>
              <a:spcBef>
                <a:spcPts val="1200"/>
              </a:spcBef>
              <a:tabLst>
                <a:tab pos="744538" algn="l"/>
                <a:tab pos="1255713" algn="l"/>
              </a:tabLst>
            </a:pPr>
            <a:r>
              <a:rPr lang="de-DE" dirty="0">
                <a:sym typeface="WP IconicSymbolsA" panose="05010101010101010101" pitchFamily="2" charset="2"/>
              </a:rPr>
              <a:t>		Vorteil: ein einfachere Semantik!</a:t>
            </a:r>
            <a:endParaRPr lang="de-DE" dirty="0"/>
          </a:p>
        </p:txBody>
      </p:sp>
      <p:sp>
        <p:nvSpPr>
          <p:cNvPr id="6" name="Footer Placeholder 5"/>
          <p:cNvSpPr>
            <a:spLocks noGrp="1"/>
          </p:cNvSpPr>
          <p:nvPr>
            <p:ph type="ftr" sz="quarter" idx="11"/>
          </p:nvPr>
        </p:nvSpPr>
        <p:spPr/>
        <p:txBody>
          <a:bodyPr/>
          <a:lstStyle/>
          <a:p>
            <a:r>
              <a:rPr lang="de-DE"/>
              <a:t>DGY 15 Semantik</a:t>
            </a:r>
          </a:p>
        </p:txBody>
      </p:sp>
      <p:sp>
        <p:nvSpPr>
          <p:cNvPr id="7" name="Slide Number Placeholder 6"/>
          <p:cNvSpPr>
            <a:spLocks noGrp="1"/>
          </p:cNvSpPr>
          <p:nvPr>
            <p:ph type="sldNum" sz="quarter" idx="12"/>
          </p:nvPr>
        </p:nvSpPr>
        <p:spPr/>
        <p:txBody>
          <a:bodyPr/>
          <a:lstStyle/>
          <a:p>
            <a:fld id="{DAED5F90-EF1B-49B5-BE47-AEA5AB1301ED}" type="slidenum">
              <a:rPr lang="de-DE" smtClean="0"/>
              <a:pPr/>
              <a:t>71</a:t>
            </a:fld>
            <a:endParaRPr lang="de-DE"/>
          </a:p>
        </p:txBody>
      </p:sp>
    </p:spTree>
    <p:extLst>
      <p:ext uri="{BB962C8B-B14F-4D97-AF65-F5344CB8AC3E}">
        <p14:creationId xmlns:p14="http://schemas.microsoft.com/office/powerpoint/2010/main" val="32162986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up)">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up)">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up)">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up)">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 calcmode="lin" valueType="num">
                                      <p:cBhvr additive="base">
                                        <p:cTn id="42"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43"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lstStyle/>
          <a:p>
            <a:r>
              <a:rPr lang="de-DE"/>
              <a:t>Sind Quantoren referenziell</a:t>
            </a:r>
            <a:r>
              <a:rPr lang="de-DE" noProof="0"/>
              <a:t>? </a:t>
            </a:r>
            <a:endParaRPr lang="de-DE" noProof="0" dirty="0"/>
          </a:p>
        </p:txBody>
      </p:sp>
      <p:sp>
        <p:nvSpPr>
          <p:cNvPr id="3" name="Content Placeholder 2"/>
          <p:cNvSpPr>
            <a:spLocks noGrp="1"/>
          </p:cNvSpPr>
          <p:nvPr>
            <p:ph idx="1"/>
          </p:nvPr>
        </p:nvSpPr>
        <p:spPr>
          <a:xfrm>
            <a:off x="304800" y="914400"/>
            <a:ext cx="8458200" cy="5410200"/>
          </a:xfrm>
        </p:spPr>
        <p:txBody>
          <a:bodyPr/>
          <a:lstStyle/>
          <a:p>
            <a:pPr>
              <a:spcBef>
                <a:spcPts val="600"/>
              </a:spcBef>
              <a:tabLst>
                <a:tab pos="744538" algn="l"/>
                <a:tab pos="1255713" algn="l"/>
              </a:tabLst>
            </a:pPr>
            <a:r>
              <a:rPr lang="de-DE" sz="2400" b="1" i="1" dirty="0"/>
              <a:t>Frage</a:t>
            </a:r>
            <a:r>
              <a:rPr lang="de-DE" sz="2400" dirty="0"/>
              <a:t>. Könnte </a:t>
            </a:r>
            <a:r>
              <a:rPr lang="de-DE" sz="2400" i="1" dirty="0"/>
              <a:t>kein Buch</a:t>
            </a:r>
            <a:r>
              <a:rPr lang="de-DE" sz="2400" dirty="0"/>
              <a:t> nicht auf </a:t>
            </a:r>
            <a:r>
              <a:rPr lang="de-DE" sz="2400" b="1" dirty="0"/>
              <a:t>die leere Menge</a:t>
            </a:r>
            <a:r>
              <a:rPr lang="de-DE" sz="2400" dirty="0"/>
              <a:t>  </a:t>
            </a:r>
            <a:r>
              <a:rPr lang="de-DE" dirty="0"/>
              <a:t>referieren</a:t>
            </a:r>
            <a:r>
              <a:rPr lang="de-DE" sz="2400" dirty="0"/>
              <a:t>?</a:t>
            </a:r>
          </a:p>
          <a:p>
            <a:pPr>
              <a:spcBef>
                <a:spcPts val="1200"/>
              </a:spcBef>
              <a:tabLst>
                <a:tab pos="744538" algn="l"/>
                <a:tab pos="1255713" algn="l"/>
              </a:tabLst>
            </a:pPr>
            <a:r>
              <a:rPr lang="de-DE" sz="2400" b="1" noProof="0" dirty="0"/>
              <a:t>Problem 1</a:t>
            </a:r>
            <a:r>
              <a:rPr lang="de-DE" sz="2400" b="1" i="1" noProof="0" dirty="0"/>
              <a:t>.</a:t>
            </a:r>
          </a:p>
          <a:p>
            <a:pPr marL="342900" indent="-342900">
              <a:spcBef>
                <a:spcPts val="600"/>
              </a:spcBef>
              <a:buFont typeface="Wingdings" panose="05000000000000000000" pitchFamily="2" charset="2"/>
              <a:buChar char="§"/>
              <a:tabLst>
                <a:tab pos="744538" algn="l"/>
                <a:tab pos="1255713" algn="l"/>
              </a:tabLst>
            </a:pPr>
            <a:r>
              <a:rPr lang="de-DE" sz="2400" noProof="0" dirty="0"/>
              <a:t>Wenn</a:t>
            </a:r>
            <a:r>
              <a:rPr lang="de-DE" sz="2400" b="1" noProof="0" dirty="0"/>
              <a:t> </a:t>
            </a:r>
            <a:r>
              <a:rPr lang="de-DE" sz="2400" i="1" noProof="0" dirty="0"/>
              <a:t>kein Buch </a:t>
            </a:r>
            <a:r>
              <a:rPr lang="de-DE" sz="2400" noProof="0" dirty="0"/>
              <a:t>auf die leere Menge (</a:t>
            </a:r>
            <a:r>
              <a:rPr lang="de-DE" sz="2400" dirty="0"/>
              <a:t></a:t>
            </a:r>
            <a:r>
              <a:rPr lang="de-DE" sz="2400" noProof="0" dirty="0"/>
              <a:t>) referiert, so sollten </a:t>
            </a:r>
            <a:r>
              <a:rPr lang="de-DE" sz="2400" b="1" noProof="0" dirty="0"/>
              <a:t>alle DPs </a:t>
            </a:r>
            <a:r>
              <a:rPr lang="de-DE" sz="2400" noProof="0" dirty="0"/>
              <a:t>der Form [</a:t>
            </a:r>
            <a:r>
              <a:rPr lang="de-DE" sz="2400" baseline="-25000" noProof="0" dirty="0"/>
              <a:t>DP</a:t>
            </a:r>
            <a:r>
              <a:rPr lang="de-DE" sz="2400" noProof="0" dirty="0"/>
              <a:t> </a:t>
            </a:r>
            <a:r>
              <a:rPr lang="de-DE" sz="2400" i="1" noProof="0" dirty="0"/>
              <a:t>kein NP</a:t>
            </a:r>
            <a:r>
              <a:rPr lang="de-DE" sz="2400" noProof="0" dirty="0"/>
              <a:t>] die selbe Bedeutung haben. </a:t>
            </a:r>
          </a:p>
          <a:p>
            <a:pPr marL="342900" indent="-342900">
              <a:spcBef>
                <a:spcPts val="600"/>
              </a:spcBef>
              <a:buFont typeface="Wingdings" panose="05000000000000000000" pitchFamily="2" charset="2"/>
              <a:buChar char="§"/>
              <a:tabLst>
                <a:tab pos="744538" algn="l"/>
                <a:tab pos="1255713" algn="l"/>
              </a:tabLst>
            </a:pPr>
            <a:r>
              <a:rPr lang="de-DE" sz="2400" noProof="0" dirty="0"/>
              <a:t>Dies führt jedoch zu </a:t>
            </a:r>
            <a:r>
              <a:rPr lang="de-DE" sz="2400" noProof="0" dirty="0">
                <a:solidFill>
                  <a:srgbClr val="FF0000"/>
                </a:solidFill>
              </a:rPr>
              <a:t>falschen</a:t>
            </a:r>
            <a:r>
              <a:rPr lang="de-DE" sz="2400" b="1" noProof="0" dirty="0">
                <a:solidFill>
                  <a:srgbClr val="FF0000"/>
                </a:solidFill>
              </a:rPr>
              <a:t> </a:t>
            </a:r>
            <a:r>
              <a:rPr lang="de-DE" dirty="0"/>
              <a:t>empirischen Vorhersagen</a:t>
            </a:r>
            <a:r>
              <a:rPr lang="de-DE" sz="2400" noProof="0" dirty="0"/>
              <a:t>:</a:t>
            </a:r>
          </a:p>
          <a:p>
            <a:pPr>
              <a:spcBef>
                <a:spcPts val="1200"/>
              </a:spcBef>
              <a:tabLst>
                <a:tab pos="744538" algn="l"/>
                <a:tab pos="1255713" algn="l"/>
                <a:tab pos="1658938" algn="l"/>
                <a:tab pos="3254375" algn="l"/>
              </a:tabLst>
            </a:pPr>
            <a:r>
              <a:rPr lang="de-DE" sz="2400" noProof="0" dirty="0"/>
              <a:t>(1)	a.		kein </a:t>
            </a:r>
            <a:r>
              <a:rPr lang="de-DE" sz="2400" b="1" noProof="0" dirty="0"/>
              <a:t>Buch</a:t>
            </a:r>
            <a:r>
              <a:rPr lang="de-DE" sz="2400" noProof="0" dirty="0"/>
              <a:t>	=  	</a:t>
            </a:r>
          </a:p>
          <a:p>
            <a:pPr>
              <a:tabLst>
                <a:tab pos="744538" algn="l"/>
                <a:tab pos="1255713" algn="l"/>
                <a:tab pos="1658938" algn="l"/>
                <a:tab pos="3254375" algn="l"/>
              </a:tabLst>
            </a:pPr>
            <a:r>
              <a:rPr lang="de-DE" sz="2400" noProof="0" dirty="0"/>
              <a:t>	b.		kein </a:t>
            </a:r>
            <a:r>
              <a:rPr lang="de-DE" sz="2400" b="1" noProof="0" dirty="0"/>
              <a:t>Tisch</a:t>
            </a:r>
            <a:r>
              <a:rPr lang="de-DE" sz="2400" noProof="0" dirty="0"/>
              <a:t>  	=  	</a:t>
            </a:r>
          </a:p>
          <a:p>
            <a:pPr>
              <a:tabLst>
                <a:tab pos="744538" algn="l"/>
                <a:tab pos="1255713" algn="l"/>
                <a:tab pos="1658938" algn="l"/>
                <a:tab pos="3254375" algn="l"/>
              </a:tabLst>
            </a:pPr>
            <a:r>
              <a:rPr lang="de-DE" sz="2400" noProof="0" dirty="0"/>
              <a:t>	c.	 	kein </a:t>
            </a:r>
            <a:r>
              <a:rPr lang="de-DE" sz="2400" b="1" noProof="0" dirty="0"/>
              <a:t>Buch</a:t>
            </a:r>
            <a:r>
              <a:rPr lang="de-DE" sz="2400" noProof="0" dirty="0"/>
              <a:t> 	=	kein </a:t>
            </a:r>
            <a:r>
              <a:rPr lang="de-DE" sz="2400" b="1" noProof="0" dirty="0"/>
              <a:t>Tisch</a:t>
            </a:r>
            <a:r>
              <a:rPr lang="de-DE" sz="2400" noProof="0" dirty="0"/>
              <a:t>	</a:t>
            </a:r>
            <a:r>
              <a:rPr lang="de-DE" sz="2400" b="1" u="sng" noProof="0" dirty="0">
                <a:solidFill>
                  <a:srgbClr val="FF0000"/>
                </a:solidFill>
              </a:rPr>
              <a:t>falsche Vorhersage!</a:t>
            </a:r>
            <a:endParaRPr lang="de-DE" sz="2400" noProof="0" dirty="0">
              <a:solidFill>
                <a:srgbClr val="FF0000"/>
              </a:solidFill>
            </a:endParaRPr>
          </a:p>
          <a:p>
            <a:pPr>
              <a:spcBef>
                <a:spcPts val="1200"/>
              </a:spcBef>
              <a:tabLst>
                <a:tab pos="744538" algn="l"/>
                <a:tab pos="1255713" algn="l"/>
              </a:tabLst>
            </a:pPr>
            <a:r>
              <a:rPr lang="de-DE" sz="2400" noProof="0" dirty="0">
                <a:sym typeface="WP IconicSymbolsA" panose="05010101010101010101" pitchFamily="2" charset="2"/>
              </a:rPr>
              <a:t>		QPs sind </a:t>
            </a:r>
            <a:r>
              <a:rPr lang="de-DE" sz="2400" u="sng" noProof="0" dirty="0">
                <a:sym typeface="WP IconicSymbolsA" panose="05010101010101010101" pitchFamily="2" charset="2"/>
              </a:rPr>
              <a:t>nicht</a:t>
            </a:r>
            <a:r>
              <a:rPr lang="de-DE" sz="2400" noProof="0" dirty="0">
                <a:sym typeface="WP IconicSymbolsA" panose="05010101010101010101" pitchFamily="2" charset="2"/>
              </a:rPr>
              <a:t> </a:t>
            </a:r>
            <a:r>
              <a:rPr lang="de-DE" sz="2400" dirty="0">
                <a:solidFill>
                  <a:srgbClr val="00B050"/>
                </a:solidFill>
              </a:rPr>
              <a:t>referenziell</a:t>
            </a:r>
            <a:r>
              <a:rPr lang="de-DE" sz="2400" dirty="0"/>
              <a:t>!</a:t>
            </a:r>
          </a:p>
          <a:p>
            <a:pPr>
              <a:spcBef>
                <a:spcPts val="1800"/>
              </a:spcBef>
              <a:tabLst>
                <a:tab pos="744538" algn="l"/>
                <a:tab pos="1255713" algn="l"/>
              </a:tabLst>
            </a:pPr>
            <a:r>
              <a:rPr lang="de-DE" b="1" dirty="0"/>
              <a:t>Problem 2</a:t>
            </a:r>
            <a:r>
              <a:rPr lang="de-DE" b="1" i="1" dirty="0"/>
              <a:t>. </a:t>
            </a:r>
            <a:r>
              <a:rPr lang="de-DE" dirty="0"/>
              <a:t>Quantoren und referenzielle DPs unterscheiden sich in ihren </a:t>
            </a:r>
            <a:r>
              <a:rPr lang="de-DE" b="1" dirty="0"/>
              <a:t>logischen Eigenschaften.</a:t>
            </a:r>
          </a:p>
          <a:p>
            <a:pPr>
              <a:spcBef>
                <a:spcPts val="600"/>
              </a:spcBef>
              <a:tabLst>
                <a:tab pos="744538" algn="l"/>
                <a:tab pos="1255713" algn="l"/>
              </a:tabLst>
            </a:pPr>
            <a:r>
              <a:rPr lang="de-DE" dirty="0">
                <a:sym typeface="WP IconicSymbolsA" panose="05010101010101010101" pitchFamily="2" charset="2"/>
              </a:rPr>
              <a:t>		QPs sind </a:t>
            </a:r>
            <a:r>
              <a:rPr lang="de-DE" u="sng" dirty="0">
                <a:sym typeface="WP IconicSymbolsA" panose="05010101010101010101" pitchFamily="2" charset="2"/>
              </a:rPr>
              <a:t>nicht</a:t>
            </a:r>
            <a:r>
              <a:rPr lang="de-DE" dirty="0">
                <a:sym typeface="WP IconicSymbolsA" panose="05010101010101010101" pitchFamily="2" charset="2"/>
              </a:rPr>
              <a:t> </a:t>
            </a:r>
            <a:r>
              <a:rPr lang="de-DE" dirty="0">
                <a:solidFill>
                  <a:srgbClr val="00B050"/>
                </a:solidFill>
              </a:rPr>
              <a:t>referenziell</a:t>
            </a:r>
            <a:r>
              <a:rPr lang="de-DE" dirty="0"/>
              <a:t>!</a:t>
            </a:r>
          </a:p>
          <a:p>
            <a:pPr>
              <a:spcBef>
                <a:spcPts val="0"/>
              </a:spcBef>
              <a:tabLst>
                <a:tab pos="744538" algn="l"/>
                <a:tab pos="1255713" algn="l"/>
              </a:tabLst>
            </a:pPr>
            <a:endParaRPr lang="de-DE" b="1" i="1" dirty="0"/>
          </a:p>
          <a:p>
            <a:pPr>
              <a:spcBef>
                <a:spcPts val="400"/>
              </a:spcBef>
              <a:tabLst>
                <a:tab pos="744538" algn="l"/>
                <a:tab pos="1255713" algn="l"/>
              </a:tabLst>
            </a:pPr>
            <a:endParaRPr lang="de-DE" sz="2400" noProof="0" dirty="0"/>
          </a:p>
          <a:p>
            <a:pPr>
              <a:tabLst>
                <a:tab pos="744538" algn="l"/>
                <a:tab pos="1255713" algn="l"/>
              </a:tabLst>
            </a:pPr>
            <a:endParaRPr lang="de-DE" noProof="0" dirty="0"/>
          </a:p>
        </p:txBody>
      </p:sp>
      <p:sp>
        <p:nvSpPr>
          <p:cNvPr id="6" name="Footer Placeholder 5"/>
          <p:cNvSpPr>
            <a:spLocks noGrp="1"/>
          </p:cNvSpPr>
          <p:nvPr>
            <p:ph type="ftr" sz="quarter" idx="11"/>
          </p:nvPr>
        </p:nvSpPr>
        <p:spPr/>
        <p:txBody>
          <a:bodyPr/>
          <a:lstStyle/>
          <a:p>
            <a:r>
              <a:rPr lang="de-DE"/>
              <a:t>DGY 15 Semantik</a:t>
            </a:r>
          </a:p>
        </p:txBody>
      </p:sp>
      <p:sp>
        <p:nvSpPr>
          <p:cNvPr id="7" name="Slide Number Placeholder 6"/>
          <p:cNvSpPr>
            <a:spLocks noGrp="1"/>
          </p:cNvSpPr>
          <p:nvPr>
            <p:ph type="sldNum" sz="quarter" idx="12"/>
          </p:nvPr>
        </p:nvSpPr>
        <p:spPr/>
        <p:txBody>
          <a:bodyPr/>
          <a:lstStyle/>
          <a:p>
            <a:fld id="{DAED5F90-EF1B-49B5-BE47-AEA5AB1301ED}" type="slidenum">
              <a:rPr lang="de-DE" smtClean="0"/>
              <a:pPr/>
              <a:t>72</a:t>
            </a:fld>
            <a:endParaRPr lang="de-DE"/>
          </a:p>
        </p:txBody>
      </p:sp>
    </p:spTree>
    <p:extLst>
      <p:ext uri="{BB962C8B-B14F-4D97-AF65-F5344CB8AC3E}">
        <p14:creationId xmlns:p14="http://schemas.microsoft.com/office/powerpoint/2010/main" val="18660558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up)">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nodeType="click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 calcmode="lin" valueType="num">
                                      <p:cBhvr additive="base">
                                        <p:cTn id="45" dur="500" fill="hold"/>
                                        <p:tgtEl>
                                          <p:spTgt spid="3">
                                            <p:txEl>
                                              <p:pRg st="8" end="8"/>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3">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nodeType="clickEffect">
                                  <p:stCondLst>
                                    <p:cond delay="0"/>
                                  </p:stCondLst>
                                  <p:childTnLst>
                                    <p:set>
                                      <p:cBhvr>
                                        <p:cTn id="50" dur="1" fill="hold">
                                          <p:stCondLst>
                                            <p:cond delay="0"/>
                                          </p:stCondLst>
                                        </p:cTn>
                                        <p:tgtEl>
                                          <p:spTgt spid="3">
                                            <p:txEl>
                                              <p:pRg st="9" end="9"/>
                                            </p:txEl>
                                          </p:spTgt>
                                        </p:tgtEl>
                                        <p:attrNameLst>
                                          <p:attrName>style.visibility</p:attrName>
                                        </p:attrNameLst>
                                      </p:cBhvr>
                                      <p:to>
                                        <p:strVal val="visible"/>
                                      </p:to>
                                    </p:set>
                                    <p:anim calcmode="lin" valueType="num">
                                      <p:cBhvr additive="base">
                                        <p:cTn id="51" dur="500" fill="hold"/>
                                        <p:tgtEl>
                                          <p:spTgt spid="3">
                                            <p:txEl>
                                              <p:pRg st="9" end="9"/>
                                            </p:txEl>
                                          </p:spTgt>
                                        </p:tgtEl>
                                        <p:attrNameLst>
                                          <p:attrName>ppt_x</p:attrName>
                                        </p:attrNameLst>
                                      </p:cBhvr>
                                      <p:tavLst>
                                        <p:tav tm="0">
                                          <p:val>
                                            <p:strVal val="0-#ppt_w/2"/>
                                          </p:val>
                                        </p:tav>
                                        <p:tav tm="100000">
                                          <p:val>
                                            <p:strVal val="#ppt_x"/>
                                          </p:val>
                                        </p:tav>
                                      </p:tavLst>
                                    </p:anim>
                                    <p:anim calcmode="lin" valueType="num">
                                      <p:cBhvr additive="base">
                                        <p:cTn id="52" dur="500" fill="hold"/>
                                        <p:tgtEl>
                                          <p:spTgt spid="3">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AT"/>
              <a:t>Hintergrund: </a:t>
            </a:r>
            <a:r>
              <a:rPr lang="de-AT" noProof="0"/>
              <a:t>Drei </a:t>
            </a:r>
            <a:r>
              <a:rPr lang="de-AT" noProof="0" dirty="0"/>
              <a:t>Arten von Aussagen</a:t>
            </a:r>
          </a:p>
        </p:txBody>
      </p:sp>
      <p:sp>
        <p:nvSpPr>
          <p:cNvPr id="3" name="Content Placeholder 2"/>
          <p:cNvSpPr>
            <a:spLocks noGrp="1"/>
          </p:cNvSpPr>
          <p:nvPr>
            <p:ph idx="1"/>
          </p:nvPr>
        </p:nvSpPr>
        <p:spPr>
          <a:xfrm>
            <a:off x="457200" y="895350"/>
            <a:ext cx="8458200" cy="5276850"/>
          </a:xfrm>
        </p:spPr>
        <p:txBody>
          <a:bodyPr/>
          <a:lstStyle/>
          <a:p>
            <a:pPr marL="342900" indent="-342900">
              <a:spcBef>
                <a:spcPts val="1200"/>
              </a:spcBef>
              <a:buFont typeface="Wingdings" panose="05000000000000000000" pitchFamily="2" charset="2"/>
              <a:buChar char="§"/>
              <a:tabLst>
                <a:tab pos="744538" algn="l"/>
                <a:tab pos="1255713" algn="l"/>
              </a:tabLst>
            </a:pPr>
            <a:r>
              <a:rPr lang="de-AT" dirty="0"/>
              <a:t>In der Logik unterscheidet man zwischen </a:t>
            </a:r>
            <a:r>
              <a:rPr lang="de-AT" b="1" dirty="0"/>
              <a:t>drei Arten von Aussagen</a:t>
            </a:r>
            <a:r>
              <a:rPr lang="de-AT" dirty="0"/>
              <a:t>:</a:t>
            </a:r>
          </a:p>
          <a:p>
            <a:pPr marL="342900" indent="-342900">
              <a:spcBef>
                <a:spcPts val="1200"/>
              </a:spcBef>
              <a:buFont typeface="Wingdings" panose="05000000000000000000" pitchFamily="2" charset="2"/>
              <a:buChar char="§"/>
              <a:tabLst>
                <a:tab pos="744538" algn="l"/>
                <a:tab pos="1255713" algn="l"/>
              </a:tabLst>
            </a:pPr>
            <a:r>
              <a:rPr lang="de-AT" b="1" dirty="0"/>
              <a:t>I. Tautologien</a:t>
            </a:r>
            <a:r>
              <a:rPr lang="de-AT" dirty="0"/>
              <a:t> sind in allen Situationen </a:t>
            </a:r>
            <a:r>
              <a:rPr lang="de-AT" dirty="0">
                <a:solidFill>
                  <a:srgbClr val="00B050"/>
                </a:solidFill>
              </a:rPr>
              <a:t>wahr</a:t>
            </a:r>
            <a:r>
              <a:rPr lang="de-AT" dirty="0"/>
              <a:t>.</a:t>
            </a:r>
          </a:p>
          <a:p>
            <a:pPr>
              <a:spcBef>
                <a:spcPts val="600"/>
              </a:spcBef>
              <a:tabLst>
                <a:tab pos="744538" algn="l"/>
                <a:tab pos="1255713" algn="l"/>
              </a:tabLst>
            </a:pPr>
            <a:r>
              <a:rPr lang="de-AT" sz="2200" dirty="0"/>
              <a:t>(1)	a.	Es regnet </a:t>
            </a:r>
            <a:r>
              <a:rPr lang="de-AT" sz="2200" b="1" dirty="0"/>
              <a:t>oder</a:t>
            </a:r>
            <a:r>
              <a:rPr lang="de-AT" sz="2200" dirty="0"/>
              <a:t> es regnet nicht.</a:t>
            </a:r>
          </a:p>
          <a:p>
            <a:pPr>
              <a:spcBef>
                <a:spcPts val="0"/>
              </a:spcBef>
              <a:tabLst>
                <a:tab pos="744538" algn="l"/>
                <a:tab pos="1255713" algn="l"/>
              </a:tabLst>
            </a:pPr>
            <a:r>
              <a:rPr lang="de-AT" sz="2200" dirty="0"/>
              <a:t>	b.	Alle jungen Hunde sind Hunde.		</a:t>
            </a:r>
          </a:p>
          <a:p>
            <a:pPr>
              <a:spcBef>
                <a:spcPts val="0"/>
              </a:spcBef>
              <a:tabLst>
                <a:tab pos="744538" algn="l"/>
                <a:tab pos="1255713" algn="l"/>
              </a:tabLst>
            </a:pPr>
            <a:r>
              <a:rPr lang="de-AT" sz="2200" dirty="0"/>
              <a:t>	c.	Drei und vier ist sieben.	</a:t>
            </a:r>
          </a:p>
          <a:p>
            <a:pPr marL="342900" indent="-342900">
              <a:spcBef>
                <a:spcPts val="1200"/>
              </a:spcBef>
              <a:buFont typeface="Wingdings" panose="05000000000000000000" pitchFamily="2" charset="2"/>
              <a:buChar char="§"/>
              <a:tabLst>
                <a:tab pos="744538" algn="l"/>
                <a:tab pos="1255713" algn="l"/>
              </a:tabLst>
            </a:pPr>
            <a:r>
              <a:rPr lang="de-AT" b="1" dirty="0"/>
              <a:t>II. Kontradiktionen</a:t>
            </a:r>
            <a:r>
              <a:rPr lang="de-AT" dirty="0"/>
              <a:t> s</a:t>
            </a:r>
            <a:r>
              <a:rPr lang="de-AT" dirty="0">
                <a:solidFill>
                  <a:prstClr val="black"/>
                </a:solidFill>
              </a:rPr>
              <a:t>ind in allen Situationen </a:t>
            </a:r>
            <a:r>
              <a:rPr lang="de-AT" dirty="0">
                <a:solidFill>
                  <a:srgbClr val="FF0000"/>
                </a:solidFill>
              </a:rPr>
              <a:t>falsch</a:t>
            </a:r>
            <a:r>
              <a:rPr lang="de-AT" dirty="0">
                <a:solidFill>
                  <a:prstClr val="black"/>
                </a:solidFill>
              </a:rPr>
              <a:t>.</a:t>
            </a:r>
          </a:p>
          <a:p>
            <a:pPr lvl="0">
              <a:spcBef>
                <a:spcPts val="600"/>
              </a:spcBef>
              <a:tabLst>
                <a:tab pos="744538" algn="l"/>
                <a:tab pos="1255713" algn="l"/>
              </a:tabLst>
            </a:pPr>
            <a:r>
              <a:rPr lang="de-AT" sz="2200" dirty="0">
                <a:solidFill>
                  <a:prstClr val="black"/>
                </a:solidFill>
              </a:rPr>
              <a:t>(2)</a:t>
            </a:r>
            <a:r>
              <a:rPr lang="de-AT" sz="2200" dirty="0"/>
              <a:t> 	a.	Es regnet </a:t>
            </a:r>
            <a:r>
              <a:rPr lang="de-AT" sz="2200" b="1" dirty="0"/>
              <a:t>und</a:t>
            </a:r>
            <a:r>
              <a:rPr lang="de-AT" sz="2200" dirty="0"/>
              <a:t> es regnet nicht. </a:t>
            </a:r>
            <a:br>
              <a:rPr lang="de-AT" sz="2200" dirty="0"/>
            </a:br>
            <a:r>
              <a:rPr lang="de-AT" sz="2200" dirty="0"/>
              <a:t>	b.	Kein junger Hund ist ein Hund.</a:t>
            </a:r>
            <a:endParaRPr lang="de-AT" sz="2200" dirty="0">
              <a:solidFill>
                <a:prstClr val="black"/>
              </a:solidFill>
            </a:endParaRPr>
          </a:p>
          <a:p>
            <a:pPr marL="342900" indent="-342900">
              <a:spcBef>
                <a:spcPts val="1200"/>
              </a:spcBef>
              <a:buFont typeface="Wingdings" panose="05000000000000000000" pitchFamily="2" charset="2"/>
              <a:buChar char="§"/>
              <a:tabLst>
                <a:tab pos="744538" algn="l"/>
                <a:tab pos="1255713" algn="l"/>
              </a:tabLst>
            </a:pPr>
            <a:r>
              <a:rPr lang="de-AT" b="1" dirty="0"/>
              <a:t>III. Kontingente Aussagen</a:t>
            </a:r>
            <a:r>
              <a:rPr lang="de-AT" dirty="0"/>
              <a:t> können, je nachdem, wie die Welt beschaffen ist, entweder </a:t>
            </a:r>
            <a:r>
              <a:rPr lang="de-AT" dirty="0">
                <a:solidFill>
                  <a:srgbClr val="00B050"/>
                </a:solidFill>
              </a:rPr>
              <a:t>wahr</a:t>
            </a:r>
            <a:r>
              <a:rPr lang="de-AT" dirty="0"/>
              <a:t> oder </a:t>
            </a:r>
            <a:r>
              <a:rPr lang="de-AT" dirty="0">
                <a:solidFill>
                  <a:srgbClr val="FF0000"/>
                </a:solidFill>
              </a:rPr>
              <a:t>falsch </a:t>
            </a:r>
            <a:r>
              <a:rPr lang="de-AT" dirty="0"/>
              <a:t>sein.</a:t>
            </a:r>
          </a:p>
          <a:p>
            <a:pPr>
              <a:spcBef>
                <a:spcPts val="600"/>
              </a:spcBef>
              <a:tabLst>
                <a:tab pos="744538" algn="l"/>
                <a:tab pos="1255713" algn="l"/>
                <a:tab pos="4230688" algn="l"/>
              </a:tabLst>
            </a:pPr>
            <a:r>
              <a:rPr lang="de-AT" sz="2200" dirty="0"/>
              <a:t>(3)	a.	Es regnet.</a:t>
            </a:r>
            <a:endParaRPr lang="de-AT" dirty="0"/>
          </a:p>
          <a:p>
            <a:pPr>
              <a:spcBef>
                <a:spcPts val="0"/>
              </a:spcBef>
              <a:tabLst>
                <a:tab pos="744538" algn="l"/>
                <a:tab pos="1255713" algn="l"/>
              </a:tabLst>
            </a:pPr>
            <a:r>
              <a:rPr lang="de-AT" dirty="0"/>
              <a:t>	b.	Alle Hunde sind jung. </a:t>
            </a:r>
          </a:p>
          <a:p>
            <a:pPr>
              <a:spcBef>
                <a:spcPts val="1200"/>
              </a:spcBef>
              <a:tabLst>
                <a:tab pos="744538" algn="l"/>
                <a:tab pos="1255713" algn="l"/>
              </a:tabLst>
            </a:pPr>
            <a:endParaRPr lang="de-AT" dirty="0"/>
          </a:p>
          <a:p>
            <a:pPr>
              <a:spcBef>
                <a:spcPts val="1200"/>
              </a:spcBef>
              <a:tabLst>
                <a:tab pos="744538" algn="l"/>
                <a:tab pos="1255713" algn="l"/>
              </a:tabLst>
            </a:pPr>
            <a:endParaRPr lang="de-AT" dirty="0"/>
          </a:p>
          <a:p>
            <a:pPr>
              <a:spcBef>
                <a:spcPts val="1200"/>
              </a:spcBef>
              <a:tabLst>
                <a:tab pos="744538" algn="l"/>
                <a:tab pos="1255713" algn="l"/>
              </a:tabLst>
            </a:pPr>
            <a:r>
              <a:rPr lang="de-AT" dirty="0"/>
              <a:t>Auch alle Sätze der Mathematik und Logik sind Tautologien:</a:t>
            </a:r>
          </a:p>
          <a:p>
            <a:pPr>
              <a:spcBef>
                <a:spcPts val="1200"/>
              </a:spcBef>
              <a:tabLst>
                <a:tab pos="744538" algn="l"/>
                <a:tab pos="1255713" algn="l"/>
              </a:tabLst>
            </a:pPr>
            <a:r>
              <a:rPr lang="de-AT" dirty="0"/>
              <a:t>(2)	a.	Fünf minus drei ist gleich zwei. </a:t>
            </a:r>
          </a:p>
          <a:p>
            <a:pPr>
              <a:spcBef>
                <a:spcPts val="0"/>
              </a:spcBef>
              <a:tabLst>
                <a:tab pos="744538" algn="l"/>
                <a:tab pos="1255713" algn="l"/>
              </a:tabLst>
            </a:pPr>
            <a:r>
              <a:rPr lang="de-AT" dirty="0"/>
              <a:t>	b.	Die Summe von zwei ungeraden Zahlen ist eine gerade Zahl.</a:t>
            </a:r>
          </a:p>
          <a:p>
            <a:pPr marL="342900" indent="-342900">
              <a:spcBef>
                <a:spcPts val="1200"/>
              </a:spcBef>
              <a:buFont typeface="Wingdings" panose="05000000000000000000" pitchFamily="2" charset="2"/>
              <a:buChar char="§"/>
              <a:tabLst>
                <a:tab pos="744538" algn="l"/>
                <a:tab pos="1255713" algn="l"/>
              </a:tabLst>
            </a:pPr>
            <a:endParaRPr lang="de-AT" dirty="0"/>
          </a:p>
          <a:p>
            <a:pPr marL="342900" indent="-342900">
              <a:spcBef>
                <a:spcPts val="0"/>
              </a:spcBef>
              <a:buFont typeface="Wingdings" panose="05000000000000000000" pitchFamily="2" charset="2"/>
              <a:buChar char="§"/>
              <a:tabLst>
                <a:tab pos="744538" algn="l"/>
                <a:tab pos="1255713" algn="l"/>
              </a:tabLst>
            </a:pPr>
            <a:endParaRPr lang="de-AT" noProof="0" dirty="0"/>
          </a:p>
        </p:txBody>
      </p:sp>
      <p:sp>
        <p:nvSpPr>
          <p:cNvPr id="7" name="Footer Placeholder 6"/>
          <p:cNvSpPr>
            <a:spLocks noGrp="1"/>
          </p:cNvSpPr>
          <p:nvPr>
            <p:ph type="ftr" sz="quarter" idx="11"/>
          </p:nvPr>
        </p:nvSpPr>
        <p:spPr/>
        <p:txBody>
          <a:bodyPr/>
          <a:lstStyle/>
          <a:p>
            <a:r>
              <a:rPr lang="de-DE"/>
              <a:t>DGY 15 Semantik</a:t>
            </a:r>
          </a:p>
        </p:txBody>
      </p:sp>
      <p:sp>
        <p:nvSpPr>
          <p:cNvPr id="8" name="Slide Number Placeholder 7"/>
          <p:cNvSpPr>
            <a:spLocks noGrp="1"/>
          </p:cNvSpPr>
          <p:nvPr>
            <p:ph type="sldNum" sz="quarter" idx="12"/>
          </p:nvPr>
        </p:nvSpPr>
        <p:spPr/>
        <p:txBody>
          <a:bodyPr/>
          <a:lstStyle/>
          <a:p>
            <a:fld id="{DAED5F90-EF1B-49B5-BE47-AEA5AB1301ED}" type="slidenum">
              <a:rPr lang="de-DE" smtClean="0"/>
              <a:pPr/>
              <a:t>73</a:t>
            </a:fld>
            <a:endParaRPr lang="de-DE"/>
          </a:p>
        </p:txBody>
      </p:sp>
    </p:spTree>
    <p:extLst>
      <p:ext uri="{BB962C8B-B14F-4D97-AF65-F5344CB8AC3E}">
        <p14:creationId xmlns:p14="http://schemas.microsoft.com/office/powerpoint/2010/main" val="39999291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lstStyle/>
          <a:p>
            <a:r>
              <a:rPr lang="de-DE" noProof="0" dirty="0"/>
              <a:t>Zwei Gesetze der Logik</a:t>
            </a:r>
          </a:p>
        </p:txBody>
      </p:sp>
      <p:sp>
        <p:nvSpPr>
          <p:cNvPr id="3" name="Content Placeholder 2"/>
          <p:cNvSpPr>
            <a:spLocks noGrp="1"/>
          </p:cNvSpPr>
          <p:nvPr>
            <p:ph idx="1"/>
          </p:nvPr>
        </p:nvSpPr>
        <p:spPr>
          <a:xfrm>
            <a:off x="228600" y="914400"/>
            <a:ext cx="8763000" cy="5670550"/>
          </a:xfrm>
        </p:spPr>
        <p:txBody>
          <a:bodyPr>
            <a:normAutofit/>
          </a:bodyPr>
          <a:lstStyle/>
          <a:p>
            <a:pPr>
              <a:spcBef>
                <a:spcPts val="1200"/>
              </a:spcBef>
              <a:tabLst>
                <a:tab pos="627063" algn="l"/>
                <a:tab pos="1030288" algn="l"/>
                <a:tab pos="1541463" algn="l"/>
                <a:tab pos="2519363" algn="l"/>
                <a:tab pos="3603625" algn="l"/>
                <a:tab pos="6804025" algn="l"/>
              </a:tabLst>
            </a:pPr>
            <a:r>
              <a:rPr lang="de-DE" dirty="0">
                <a:solidFill>
                  <a:srgbClr val="00B050"/>
                </a:solidFill>
              </a:rPr>
              <a:t>R</a:t>
            </a:r>
            <a:r>
              <a:rPr lang="de-DE" noProof="0" dirty="0">
                <a:solidFill>
                  <a:srgbClr val="00B050"/>
                </a:solidFill>
              </a:rPr>
              <a:t>eferenzielle Ausdrücke </a:t>
            </a:r>
            <a:r>
              <a:rPr lang="de-DE" noProof="0" dirty="0"/>
              <a:t>und </a:t>
            </a:r>
            <a:r>
              <a:rPr lang="de-DE" noProof="0" dirty="0">
                <a:solidFill>
                  <a:srgbClr val="FF0000"/>
                </a:solidFill>
              </a:rPr>
              <a:t>Quantoren</a:t>
            </a:r>
            <a:r>
              <a:rPr lang="de-DE" noProof="0" dirty="0"/>
              <a:t> unterscheiden sich in ihrem Verhalten in bezug auf zwei grundlegende </a:t>
            </a:r>
            <a:r>
              <a:rPr lang="de-DE" b="1" noProof="0" dirty="0"/>
              <a:t>Gesetze der Logik</a:t>
            </a:r>
            <a:r>
              <a:rPr lang="de-DE" b="1" i="1" noProof="0" dirty="0"/>
              <a:t>.</a:t>
            </a:r>
          </a:p>
          <a:p>
            <a:pPr>
              <a:spcBef>
                <a:spcPts val="1200"/>
              </a:spcBef>
              <a:tabLst>
                <a:tab pos="627063" algn="l"/>
                <a:tab pos="1030288" algn="l"/>
                <a:tab pos="1541463" algn="l"/>
                <a:tab pos="2519363" algn="l"/>
                <a:tab pos="3603625" algn="l"/>
                <a:tab pos="6804025" algn="l"/>
              </a:tabLst>
            </a:pPr>
            <a:endParaRPr lang="de-DE" b="1" i="1" noProof="0" dirty="0"/>
          </a:p>
          <a:p>
            <a:pPr>
              <a:spcBef>
                <a:spcPts val="1200"/>
              </a:spcBef>
              <a:tabLst>
                <a:tab pos="627063" algn="l"/>
                <a:tab pos="1030288" algn="l"/>
                <a:tab pos="1541463" algn="l"/>
                <a:tab pos="2519363" algn="l"/>
                <a:tab pos="3603625" algn="l"/>
                <a:tab pos="6804025" algn="l"/>
              </a:tabLst>
            </a:pPr>
            <a:endParaRPr lang="de-DE" dirty="0"/>
          </a:p>
          <a:p>
            <a:pPr>
              <a:spcBef>
                <a:spcPts val="0"/>
              </a:spcBef>
              <a:tabLst>
                <a:tab pos="627063" algn="l"/>
                <a:tab pos="1030288" algn="l"/>
                <a:tab pos="1541463" algn="l"/>
                <a:tab pos="1998663" algn="l"/>
                <a:tab pos="2519363" algn="l"/>
                <a:tab pos="3603625" algn="l"/>
                <a:tab pos="6804025" algn="l"/>
              </a:tabLst>
            </a:pPr>
            <a:endParaRPr lang="de-DE" i="1" dirty="0"/>
          </a:p>
          <a:p>
            <a:pPr>
              <a:spcBef>
                <a:spcPts val="0"/>
              </a:spcBef>
              <a:tabLst>
                <a:tab pos="627063" algn="l"/>
                <a:tab pos="1030288" algn="l"/>
                <a:tab pos="1541463" algn="l"/>
                <a:tab pos="1998663" algn="l"/>
                <a:tab pos="2519363" algn="l"/>
                <a:tab pos="3603625" algn="l"/>
                <a:tab pos="6804025" algn="l"/>
              </a:tabLst>
            </a:pPr>
            <a:r>
              <a:rPr lang="de-DE" i="1" dirty="0"/>
              <a:t>Beispiele: </a:t>
            </a:r>
            <a:endParaRPr lang="de-DE" noProof="0" dirty="0"/>
          </a:p>
          <a:p>
            <a:pPr>
              <a:spcBef>
                <a:spcPts val="600"/>
              </a:spcBef>
              <a:tabLst>
                <a:tab pos="627063" algn="l"/>
                <a:tab pos="1030288" algn="l"/>
                <a:tab pos="1541463" algn="l"/>
                <a:tab pos="2519363" algn="l"/>
                <a:tab pos="3603625" algn="l"/>
                <a:tab pos="6973888" algn="l"/>
              </a:tabLst>
            </a:pPr>
            <a:r>
              <a:rPr lang="de-DE" sz="2200" noProof="0" dirty="0"/>
              <a:t>(</a:t>
            </a:r>
            <a:r>
              <a:rPr lang="de-DE" sz="2200" dirty="0"/>
              <a:t>1</a:t>
            </a:r>
            <a:r>
              <a:rPr lang="de-DE" sz="2200" noProof="0" dirty="0"/>
              <a:t>) 	</a:t>
            </a:r>
            <a:r>
              <a:rPr lang="de-DE" sz="2200" dirty="0">
                <a:solidFill>
                  <a:srgbClr val="339966"/>
                </a:solidFill>
              </a:rPr>
              <a:t>Maria </a:t>
            </a:r>
            <a:r>
              <a:rPr lang="de-DE" sz="2200" noProof="0" dirty="0"/>
              <a:t>ist in Wien </a:t>
            </a:r>
            <a:r>
              <a:rPr lang="de-DE" sz="2200" b="1" noProof="0" dirty="0">
                <a:solidFill>
                  <a:srgbClr val="0070C0"/>
                </a:solidFill>
              </a:rPr>
              <a:t>oder</a:t>
            </a:r>
            <a:r>
              <a:rPr lang="de-DE" sz="2200" noProof="0" dirty="0"/>
              <a:t> </a:t>
            </a:r>
            <a:r>
              <a:rPr lang="de-DE" sz="2200" dirty="0">
                <a:solidFill>
                  <a:srgbClr val="339966"/>
                </a:solidFill>
              </a:rPr>
              <a:t>Maria </a:t>
            </a:r>
            <a:r>
              <a:rPr lang="de-DE" sz="2200" dirty="0"/>
              <a:t>i</a:t>
            </a:r>
            <a:r>
              <a:rPr lang="de-DE" sz="2200" noProof="0" dirty="0"/>
              <a:t>st nicht in Wien.	(Tautologie)</a:t>
            </a:r>
          </a:p>
          <a:p>
            <a:pPr>
              <a:tabLst>
                <a:tab pos="627063" algn="l"/>
                <a:tab pos="1030288" algn="l"/>
                <a:tab pos="1541463" algn="l"/>
                <a:tab pos="2519363" algn="l"/>
                <a:tab pos="3603625" algn="l"/>
                <a:tab pos="6973888" algn="l"/>
              </a:tabLst>
            </a:pPr>
            <a:r>
              <a:rPr lang="de-DE" sz="2200" noProof="0" dirty="0"/>
              <a:t>(2) 	H</a:t>
            </a:r>
            <a:r>
              <a:rPr lang="de-DE" sz="2200" dirty="0"/>
              <a:t>ans</a:t>
            </a:r>
            <a:r>
              <a:rPr lang="de-DE" sz="2200" noProof="0" dirty="0"/>
              <a:t> las </a:t>
            </a:r>
            <a:r>
              <a:rPr lang="de-DE" sz="2200" noProof="0" dirty="0">
                <a:solidFill>
                  <a:srgbClr val="339966"/>
                </a:solidFill>
              </a:rPr>
              <a:t>Marias Buch </a:t>
            </a:r>
            <a:r>
              <a:rPr lang="de-DE" sz="2200" b="1" noProof="0" dirty="0">
                <a:solidFill>
                  <a:srgbClr val="0070C0"/>
                </a:solidFill>
              </a:rPr>
              <a:t>oder</a:t>
            </a:r>
            <a:r>
              <a:rPr lang="de-DE" sz="2200" noProof="0" dirty="0"/>
              <a:t> er las </a:t>
            </a:r>
            <a:r>
              <a:rPr lang="de-DE" sz="2200" noProof="0" dirty="0">
                <a:solidFill>
                  <a:srgbClr val="339966"/>
                </a:solidFill>
              </a:rPr>
              <a:t>Marias Buch </a:t>
            </a:r>
            <a:r>
              <a:rPr lang="de-DE" sz="2200" noProof="0" dirty="0"/>
              <a:t>nicht.	(Tautologie)</a:t>
            </a:r>
          </a:p>
          <a:p>
            <a:pPr>
              <a:tabLst>
                <a:tab pos="627063" algn="l"/>
                <a:tab pos="1030288" algn="l"/>
                <a:tab pos="1541463" algn="l"/>
                <a:tab pos="2519363" algn="l"/>
                <a:tab pos="3603625" algn="l"/>
                <a:tab pos="6973888" algn="l"/>
              </a:tabLst>
            </a:pPr>
            <a:endParaRPr lang="de-DE" sz="2200" dirty="0"/>
          </a:p>
          <a:p>
            <a:pPr>
              <a:tabLst>
                <a:tab pos="627063" algn="l"/>
                <a:tab pos="1030288" algn="l"/>
                <a:tab pos="1541463" algn="l"/>
                <a:tab pos="2519363" algn="l"/>
                <a:tab pos="3603625" algn="l"/>
                <a:tab pos="6973888" algn="l"/>
              </a:tabLst>
            </a:pPr>
            <a:endParaRPr lang="de-DE" sz="2200" dirty="0"/>
          </a:p>
          <a:p>
            <a:pPr>
              <a:spcBef>
                <a:spcPts val="1200"/>
              </a:spcBef>
              <a:tabLst>
                <a:tab pos="627063" algn="l"/>
                <a:tab pos="1030288" algn="l"/>
                <a:tab pos="1541463" algn="l"/>
                <a:tab pos="1998663" algn="l"/>
                <a:tab pos="2519363" algn="l"/>
                <a:tab pos="3603625" algn="l"/>
                <a:tab pos="6804025" algn="l"/>
              </a:tabLst>
            </a:pPr>
            <a:endParaRPr lang="de-DE" sz="2200" dirty="0"/>
          </a:p>
          <a:p>
            <a:pPr>
              <a:spcBef>
                <a:spcPts val="1200"/>
              </a:spcBef>
              <a:tabLst>
                <a:tab pos="627063" algn="l"/>
                <a:tab pos="1030288" algn="l"/>
                <a:tab pos="6858000" algn="l"/>
              </a:tabLst>
            </a:pPr>
            <a:r>
              <a:rPr lang="de-DE" sz="2200" dirty="0"/>
              <a:t>(3) 	</a:t>
            </a:r>
            <a:r>
              <a:rPr lang="de-DE" sz="2200" dirty="0">
                <a:solidFill>
                  <a:srgbClr val="339966"/>
                </a:solidFill>
              </a:rPr>
              <a:t>Maria </a:t>
            </a:r>
            <a:r>
              <a:rPr lang="de-DE" sz="2200" dirty="0"/>
              <a:t>ist in Wien </a:t>
            </a:r>
            <a:r>
              <a:rPr lang="de-DE" sz="2200" b="1" dirty="0">
                <a:solidFill>
                  <a:srgbClr val="D2A30E"/>
                </a:solidFill>
              </a:rPr>
              <a:t>und</a:t>
            </a:r>
            <a:r>
              <a:rPr lang="de-DE" sz="2200" dirty="0"/>
              <a:t> </a:t>
            </a:r>
            <a:r>
              <a:rPr lang="de-DE" sz="2200" dirty="0">
                <a:solidFill>
                  <a:srgbClr val="339966"/>
                </a:solidFill>
              </a:rPr>
              <a:t>Maria </a:t>
            </a:r>
            <a:r>
              <a:rPr lang="de-DE" sz="2200" dirty="0"/>
              <a:t>ist nicht in Wien.	(Kontradiktion)</a:t>
            </a:r>
          </a:p>
          <a:p>
            <a:pPr>
              <a:tabLst>
                <a:tab pos="627063" algn="l"/>
                <a:tab pos="1030288" algn="l"/>
                <a:tab pos="6858000" algn="l"/>
              </a:tabLst>
            </a:pPr>
            <a:r>
              <a:rPr lang="de-DE" sz="2200" dirty="0"/>
              <a:t>(4) 	Hans las </a:t>
            </a:r>
            <a:r>
              <a:rPr lang="de-DE" sz="2200" dirty="0">
                <a:solidFill>
                  <a:srgbClr val="339966"/>
                </a:solidFill>
              </a:rPr>
              <a:t>Marias Buch </a:t>
            </a:r>
            <a:r>
              <a:rPr lang="de-DE" sz="2200" b="1" dirty="0">
                <a:solidFill>
                  <a:srgbClr val="D2A30E"/>
                </a:solidFill>
              </a:rPr>
              <a:t>und</a:t>
            </a:r>
            <a:r>
              <a:rPr lang="de-DE" sz="2200" dirty="0"/>
              <a:t> er las </a:t>
            </a:r>
            <a:r>
              <a:rPr lang="de-DE" sz="2200" dirty="0">
                <a:solidFill>
                  <a:srgbClr val="339966"/>
                </a:solidFill>
              </a:rPr>
              <a:t>Marias Buch </a:t>
            </a:r>
            <a:r>
              <a:rPr lang="de-DE" sz="2200" dirty="0"/>
              <a:t>nicht.	(Kontradiktion)</a:t>
            </a:r>
          </a:p>
          <a:p>
            <a:pPr>
              <a:tabLst>
                <a:tab pos="627063" algn="l"/>
                <a:tab pos="1030288" algn="l"/>
                <a:tab pos="1541463" algn="l"/>
                <a:tab pos="2519363" algn="l"/>
                <a:tab pos="3603625" algn="l"/>
                <a:tab pos="6973888" algn="l"/>
              </a:tabLst>
            </a:pPr>
            <a:endParaRPr lang="de-DE" sz="2200" noProof="0" dirty="0"/>
          </a:p>
          <a:p>
            <a:pPr>
              <a:tabLst>
                <a:tab pos="627063" algn="l"/>
                <a:tab pos="1030288" algn="l"/>
                <a:tab pos="1541463" algn="l"/>
                <a:tab pos="2519363" algn="l"/>
                <a:tab pos="3603625" algn="l"/>
                <a:tab pos="6973888" algn="l"/>
              </a:tabLst>
            </a:pPr>
            <a:endParaRPr lang="de-DE" noProof="0" dirty="0"/>
          </a:p>
          <a:p>
            <a:pPr>
              <a:spcBef>
                <a:spcPts val="0"/>
              </a:spcBef>
              <a:tabLst>
                <a:tab pos="627063" algn="l"/>
                <a:tab pos="1030288" algn="l"/>
                <a:tab pos="1541463" algn="l"/>
                <a:tab pos="2519363" algn="l"/>
                <a:tab pos="3603625" algn="l"/>
                <a:tab pos="6804025" algn="l"/>
              </a:tabLst>
            </a:pPr>
            <a:endParaRPr lang="de-DE" noProof="0" dirty="0"/>
          </a:p>
        </p:txBody>
      </p:sp>
      <p:sp>
        <p:nvSpPr>
          <p:cNvPr id="9" name="Rounded Rectangle 8"/>
          <p:cNvSpPr/>
          <p:nvPr/>
        </p:nvSpPr>
        <p:spPr>
          <a:xfrm>
            <a:off x="381000" y="1899999"/>
            <a:ext cx="8458200" cy="919401"/>
          </a:xfrm>
          <a:prstGeom prst="roundRect">
            <a:avLst/>
          </a:prstGeom>
          <a:solidFill>
            <a:schemeClr val="tx2">
              <a:lumMod val="40000"/>
              <a:lumOff val="60000"/>
              <a:alpha val="89804"/>
            </a:schemeClr>
          </a:solidFill>
          <a:ln>
            <a:solidFill>
              <a:schemeClr val="tx1"/>
            </a:solidFill>
          </a:ln>
          <a:effectLst>
            <a:outerShdw blurRad="127000" dist="63500" dir="27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98425">
              <a:tabLst>
                <a:tab pos="627063" algn="l"/>
                <a:tab pos="1030288" algn="l"/>
              </a:tabLst>
            </a:pPr>
            <a:r>
              <a:rPr lang="de-DE" sz="2400" b="1" dirty="0">
                <a:solidFill>
                  <a:schemeClr val="tx1"/>
                </a:solidFill>
              </a:rPr>
              <a:t>I. Gesetz vom ausgeschlossenen Dritten. </a:t>
            </a:r>
            <a:r>
              <a:rPr lang="de-DE" sz="2400" dirty="0">
                <a:solidFill>
                  <a:schemeClr val="tx1"/>
                </a:solidFill>
              </a:rPr>
              <a:t>Für jede Aussage </a:t>
            </a:r>
            <a:r>
              <a:rPr lang="el-GR" sz="2400" dirty="0">
                <a:solidFill>
                  <a:schemeClr val="tx1"/>
                </a:solidFill>
              </a:rPr>
              <a:t>φ</a:t>
            </a:r>
            <a:r>
              <a:rPr lang="en-US" sz="2400" dirty="0">
                <a:solidFill>
                  <a:schemeClr val="tx1"/>
                </a:solidFill>
              </a:rPr>
              <a:t> gilt: ‘</a:t>
            </a:r>
            <a:r>
              <a:rPr lang="el-GR" sz="2400" i="1" dirty="0">
                <a:solidFill>
                  <a:schemeClr val="tx1"/>
                </a:solidFill>
              </a:rPr>
              <a:t>φ</a:t>
            </a:r>
            <a:r>
              <a:rPr lang="en-US" sz="2400" i="1" dirty="0">
                <a:solidFill>
                  <a:schemeClr val="tx1"/>
                </a:solidFill>
              </a:rPr>
              <a:t> </a:t>
            </a:r>
            <a:r>
              <a:rPr lang="en-US" sz="2400" b="1" i="1" dirty="0" err="1">
                <a:solidFill>
                  <a:schemeClr val="tx1"/>
                </a:solidFill>
              </a:rPr>
              <a:t>oder</a:t>
            </a:r>
            <a:r>
              <a:rPr lang="en-US" sz="2400" i="1" dirty="0">
                <a:solidFill>
                  <a:schemeClr val="tx1"/>
                </a:solidFill>
              </a:rPr>
              <a:t> nicht </a:t>
            </a:r>
            <a:r>
              <a:rPr lang="el-GR" sz="2400" i="1" dirty="0">
                <a:solidFill>
                  <a:schemeClr val="tx1"/>
                </a:solidFill>
              </a:rPr>
              <a:t>φ</a:t>
            </a:r>
            <a:r>
              <a:rPr lang="en-US" sz="2400" dirty="0">
                <a:solidFill>
                  <a:schemeClr val="tx1"/>
                </a:solidFill>
              </a:rPr>
              <a:t>’ </a:t>
            </a:r>
            <a:r>
              <a:rPr lang="en-US" sz="2400" dirty="0" err="1">
                <a:solidFill>
                  <a:schemeClr val="tx1"/>
                </a:solidFill>
              </a:rPr>
              <a:t>ist</a:t>
            </a:r>
            <a:r>
              <a:rPr lang="en-US" sz="2400" dirty="0">
                <a:solidFill>
                  <a:schemeClr val="tx1"/>
                </a:solidFill>
              </a:rPr>
              <a:t> </a:t>
            </a:r>
            <a:r>
              <a:rPr lang="en-US" sz="2400" dirty="0" err="1">
                <a:solidFill>
                  <a:schemeClr val="tx1"/>
                </a:solidFill>
              </a:rPr>
              <a:t>eine</a:t>
            </a:r>
            <a:r>
              <a:rPr lang="en-US" sz="2400" dirty="0">
                <a:solidFill>
                  <a:schemeClr val="tx1"/>
                </a:solidFill>
              </a:rPr>
              <a:t> </a:t>
            </a:r>
            <a:r>
              <a:rPr lang="en-US" sz="2400" dirty="0" err="1">
                <a:solidFill>
                  <a:schemeClr val="tx1"/>
                </a:solidFill>
              </a:rPr>
              <a:t>Tautologie</a:t>
            </a:r>
            <a:r>
              <a:rPr lang="en-US" sz="2400" dirty="0">
                <a:solidFill>
                  <a:schemeClr val="tx1"/>
                </a:solidFill>
              </a:rPr>
              <a:t> </a:t>
            </a:r>
            <a:r>
              <a:rPr lang="en-US" sz="2000" dirty="0">
                <a:solidFill>
                  <a:schemeClr val="tx1"/>
                </a:solidFill>
              </a:rPr>
              <a:t>(in </a:t>
            </a:r>
            <a:r>
              <a:rPr lang="en-US" sz="2000" dirty="0" err="1">
                <a:solidFill>
                  <a:schemeClr val="tx1"/>
                </a:solidFill>
              </a:rPr>
              <a:t>allen</a:t>
            </a:r>
            <a:r>
              <a:rPr lang="en-US" sz="2000" dirty="0">
                <a:solidFill>
                  <a:schemeClr val="tx1"/>
                </a:solidFill>
              </a:rPr>
              <a:t> </a:t>
            </a:r>
            <a:r>
              <a:rPr lang="en-US" sz="2000" dirty="0" err="1">
                <a:solidFill>
                  <a:schemeClr val="tx1"/>
                </a:solidFill>
              </a:rPr>
              <a:t>Situationen</a:t>
            </a:r>
            <a:r>
              <a:rPr lang="en-US" sz="2000" dirty="0">
                <a:solidFill>
                  <a:schemeClr val="tx1"/>
                </a:solidFill>
              </a:rPr>
              <a:t> </a:t>
            </a:r>
            <a:r>
              <a:rPr lang="en-US" sz="2000" dirty="0" err="1">
                <a:solidFill>
                  <a:schemeClr val="tx1"/>
                </a:solidFill>
              </a:rPr>
              <a:t>wahr</a:t>
            </a:r>
            <a:r>
              <a:rPr lang="en-US" sz="2000" dirty="0">
                <a:solidFill>
                  <a:schemeClr val="tx1"/>
                </a:solidFill>
              </a:rPr>
              <a:t>)</a:t>
            </a:r>
            <a:r>
              <a:rPr lang="en-US" sz="2400" dirty="0">
                <a:solidFill>
                  <a:schemeClr val="tx1"/>
                </a:solidFill>
              </a:rPr>
              <a:t>. </a:t>
            </a:r>
            <a:endParaRPr lang="en-US" sz="2400" dirty="0">
              <a:solidFill>
                <a:prstClr val="black"/>
              </a:solidFill>
            </a:endParaRPr>
          </a:p>
        </p:txBody>
      </p:sp>
      <p:sp>
        <p:nvSpPr>
          <p:cNvPr id="6" name="Footer Placeholder 5"/>
          <p:cNvSpPr>
            <a:spLocks noGrp="1"/>
          </p:cNvSpPr>
          <p:nvPr>
            <p:ph type="ftr" sz="quarter" idx="11"/>
          </p:nvPr>
        </p:nvSpPr>
        <p:spPr/>
        <p:txBody>
          <a:bodyPr/>
          <a:lstStyle/>
          <a:p>
            <a:r>
              <a:rPr lang="de-DE"/>
              <a:t>DGY 15 Semantik</a:t>
            </a:r>
          </a:p>
        </p:txBody>
      </p:sp>
      <p:sp>
        <p:nvSpPr>
          <p:cNvPr id="7" name="Slide Number Placeholder 6"/>
          <p:cNvSpPr>
            <a:spLocks noGrp="1"/>
          </p:cNvSpPr>
          <p:nvPr>
            <p:ph type="sldNum" sz="quarter" idx="12"/>
          </p:nvPr>
        </p:nvSpPr>
        <p:spPr/>
        <p:txBody>
          <a:bodyPr/>
          <a:lstStyle/>
          <a:p>
            <a:fld id="{DAED5F90-EF1B-49B5-BE47-AEA5AB1301ED}" type="slidenum">
              <a:rPr lang="de-DE" smtClean="0"/>
              <a:pPr/>
              <a:t>74</a:t>
            </a:fld>
            <a:endParaRPr lang="de-DE"/>
          </a:p>
        </p:txBody>
      </p:sp>
      <p:sp>
        <p:nvSpPr>
          <p:cNvPr id="11" name="Rounded Rectangle 10"/>
          <p:cNvSpPr/>
          <p:nvPr/>
        </p:nvSpPr>
        <p:spPr>
          <a:xfrm>
            <a:off x="457199" y="4419600"/>
            <a:ext cx="8229601" cy="919401"/>
          </a:xfrm>
          <a:prstGeom prst="roundRect">
            <a:avLst/>
          </a:prstGeom>
          <a:solidFill>
            <a:srgbClr val="DAA600">
              <a:alpha val="89804"/>
            </a:srgbClr>
          </a:solidFill>
          <a:ln>
            <a:solidFill>
              <a:schemeClr val="tx1"/>
            </a:solidFill>
          </a:ln>
          <a:effectLst>
            <a:outerShdw blurRad="127000" dist="63500" dir="27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169863">
              <a:tabLst>
                <a:tab pos="627063" algn="l"/>
                <a:tab pos="1030288" algn="l"/>
              </a:tabLst>
            </a:pPr>
            <a:r>
              <a:rPr lang="de-DE" sz="2400" b="1">
                <a:solidFill>
                  <a:schemeClr val="tx1"/>
                </a:solidFill>
              </a:rPr>
              <a:t>II. Gesetz vom Widerspruch. </a:t>
            </a:r>
            <a:r>
              <a:rPr lang="de-DE" sz="2400">
                <a:solidFill>
                  <a:schemeClr val="tx1"/>
                </a:solidFill>
              </a:rPr>
              <a:t>Für jede Aussage </a:t>
            </a:r>
            <a:r>
              <a:rPr lang="el-GR" sz="2400">
                <a:solidFill>
                  <a:schemeClr val="tx1"/>
                </a:solidFill>
              </a:rPr>
              <a:t>φ</a:t>
            </a:r>
            <a:r>
              <a:rPr lang="en-US" sz="2400">
                <a:solidFill>
                  <a:schemeClr val="tx1"/>
                </a:solidFill>
              </a:rPr>
              <a:t> gilt: </a:t>
            </a:r>
            <a:br>
              <a:rPr lang="en-US" sz="2400">
                <a:solidFill>
                  <a:schemeClr val="tx1"/>
                </a:solidFill>
              </a:rPr>
            </a:br>
            <a:r>
              <a:rPr lang="en-US" sz="2400">
                <a:solidFill>
                  <a:schemeClr val="tx1"/>
                </a:solidFill>
              </a:rPr>
              <a:t>‘</a:t>
            </a:r>
            <a:r>
              <a:rPr lang="el-GR" sz="2400" i="1">
                <a:solidFill>
                  <a:schemeClr val="tx1"/>
                </a:solidFill>
              </a:rPr>
              <a:t>φ</a:t>
            </a:r>
            <a:r>
              <a:rPr lang="en-US" sz="2400" i="1">
                <a:solidFill>
                  <a:schemeClr val="tx1"/>
                </a:solidFill>
              </a:rPr>
              <a:t> </a:t>
            </a:r>
            <a:r>
              <a:rPr lang="en-US" sz="2400" b="1" i="1">
                <a:solidFill>
                  <a:schemeClr val="tx1"/>
                </a:solidFill>
              </a:rPr>
              <a:t>und</a:t>
            </a:r>
            <a:r>
              <a:rPr lang="en-US" sz="2400" i="1">
                <a:solidFill>
                  <a:schemeClr val="tx1"/>
                </a:solidFill>
              </a:rPr>
              <a:t> nicht </a:t>
            </a:r>
            <a:r>
              <a:rPr lang="el-GR" sz="2400" i="1">
                <a:solidFill>
                  <a:schemeClr val="tx1"/>
                </a:solidFill>
              </a:rPr>
              <a:t>φ</a:t>
            </a:r>
            <a:r>
              <a:rPr lang="en-US" sz="2400">
                <a:solidFill>
                  <a:schemeClr val="tx1"/>
                </a:solidFill>
              </a:rPr>
              <a:t>’ ist eine Kontradiktion </a:t>
            </a:r>
            <a:r>
              <a:rPr lang="en-US" sz="2000">
                <a:solidFill>
                  <a:schemeClr val="tx1"/>
                </a:solidFill>
              </a:rPr>
              <a:t>(in allen Situationen falsch).</a:t>
            </a:r>
            <a:endParaRPr lang="en-US" sz="2400">
              <a:solidFill>
                <a:schemeClr val="tx1"/>
              </a:solidFill>
            </a:endParaRPr>
          </a:p>
        </p:txBody>
      </p:sp>
    </p:spTree>
    <p:extLst>
      <p:ext uri="{BB962C8B-B14F-4D97-AF65-F5344CB8AC3E}">
        <p14:creationId xmlns:p14="http://schemas.microsoft.com/office/powerpoint/2010/main" val="32853076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randombar(horizontal)">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randombar(horizontal)">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lstStyle/>
          <a:p>
            <a:r>
              <a:rPr lang="de-DE" noProof="0" dirty="0"/>
              <a:t>Zwei Gesetze der Logik</a:t>
            </a:r>
          </a:p>
        </p:txBody>
      </p:sp>
      <p:sp>
        <p:nvSpPr>
          <p:cNvPr id="3" name="Content Placeholder 2"/>
          <p:cNvSpPr>
            <a:spLocks noGrp="1"/>
          </p:cNvSpPr>
          <p:nvPr>
            <p:ph idx="1"/>
          </p:nvPr>
        </p:nvSpPr>
        <p:spPr>
          <a:xfrm>
            <a:off x="228600" y="914400"/>
            <a:ext cx="8763000" cy="5670550"/>
          </a:xfrm>
        </p:spPr>
        <p:txBody>
          <a:bodyPr>
            <a:normAutofit/>
          </a:bodyPr>
          <a:lstStyle/>
          <a:p>
            <a:pPr>
              <a:spcBef>
                <a:spcPts val="0"/>
              </a:spcBef>
              <a:tabLst>
                <a:tab pos="627063" algn="l"/>
                <a:tab pos="1030288" algn="l"/>
                <a:tab pos="1541463" algn="l"/>
                <a:tab pos="1998663" algn="l"/>
                <a:tab pos="2519363" algn="l"/>
                <a:tab pos="3603625" algn="l"/>
                <a:tab pos="6804025" algn="l"/>
              </a:tabLst>
            </a:pPr>
            <a:endParaRPr lang="de-DE" i="1" dirty="0"/>
          </a:p>
          <a:p>
            <a:pPr>
              <a:spcBef>
                <a:spcPts val="0"/>
              </a:spcBef>
              <a:tabLst>
                <a:tab pos="627063" algn="l"/>
                <a:tab pos="1030288" algn="l"/>
                <a:tab pos="1541463" algn="l"/>
                <a:tab pos="1998663" algn="l"/>
                <a:tab pos="2519363" algn="l"/>
                <a:tab pos="3603625" algn="l"/>
                <a:tab pos="6804025" algn="l"/>
              </a:tabLst>
            </a:pPr>
            <a:endParaRPr lang="de-DE" i="1" dirty="0"/>
          </a:p>
          <a:p>
            <a:pPr>
              <a:spcBef>
                <a:spcPts val="0"/>
              </a:spcBef>
              <a:tabLst>
                <a:tab pos="627063" algn="l"/>
                <a:tab pos="1030288" algn="l"/>
                <a:tab pos="1541463" algn="l"/>
                <a:tab pos="1998663" algn="l"/>
                <a:tab pos="2519363" algn="l"/>
                <a:tab pos="3603625" algn="l"/>
                <a:tab pos="6804025" algn="l"/>
              </a:tabLst>
            </a:pPr>
            <a:endParaRPr lang="de-DE" dirty="0"/>
          </a:p>
          <a:p>
            <a:pPr marL="342900" indent="-342900">
              <a:spcBef>
                <a:spcPts val="0"/>
              </a:spcBef>
              <a:buFont typeface="Wingdings" panose="05000000000000000000" pitchFamily="2" charset="2"/>
              <a:buChar char="§"/>
              <a:tabLst>
                <a:tab pos="627063" algn="l"/>
                <a:tab pos="1030288" algn="l"/>
                <a:tab pos="1541463" algn="l"/>
                <a:tab pos="1998663" algn="l"/>
                <a:tab pos="2519363" algn="l"/>
                <a:tab pos="3603625" algn="l"/>
                <a:tab pos="6804025" algn="l"/>
              </a:tabLst>
            </a:pPr>
            <a:r>
              <a:rPr lang="de-DE" b="1" dirty="0"/>
              <a:t> </a:t>
            </a:r>
            <a:r>
              <a:rPr lang="de-DE" dirty="0">
                <a:solidFill>
                  <a:srgbClr val="339966"/>
                </a:solidFill>
              </a:rPr>
              <a:t>Referenzielle DPs</a:t>
            </a:r>
            <a:r>
              <a:rPr lang="de-DE" dirty="0"/>
              <a:t>: das Gesetz vom ausgeschlossenen Dritten gilt:</a:t>
            </a:r>
          </a:p>
          <a:p>
            <a:pPr>
              <a:spcBef>
                <a:spcPts val="600"/>
              </a:spcBef>
              <a:tabLst>
                <a:tab pos="627063" algn="l"/>
                <a:tab pos="1030288" algn="l"/>
                <a:tab pos="1541463" algn="l"/>
                <a:tab pos="2519363" algn="l"/>
                <a:tab pos="3603625" algn="l"/>
                <a:tab pos="6973888" algn="l"/>
              </a:tabLst>
            </a:pPr>
            <a:r>
              <a:rPr lang="de-DE" dirty="0"/>
              <a:t>	</a:t>
            </a:r>
            <a:r>
              <a:rPr lang="de-DE" i="1" dirty="0"/>
              <a:t>Tautologien:</a:t>
            </a:r>
          </a:p>
          <a:p>
            <a:pPr>
              <a:spcBef>
                <a:spcPts val="400"/>
              </a:spcBef>
              <a:tabLst>
                <a:tab pos="627063" algn="l"/>
                <a:tab pos="1030288" algn="l"/>
                <a:tab pos="1541463" algn="l"/>
                <a:tab pos="2519363" algn="l"/>
                <a:tab pos="3603625" algn="l"/>
                <a:tab pos="6973888" algn="l"/>
              </a:tabLst>
            </a:pPr>
            <a:r>
              <a:rPr lang="de-DE" sz="2200" dirty="0"/>
              <a:t>(1</a:t>
            </a:r>
            <a:r>
              <a:rPr lang="de-DE" sz="2200" noProof="0" dirty="0"/>
              <a:t>) 	</a:t>
            </a:r>
            <a:r>
              <a:rPr lang="de-DE" sz="2200" dirty="0">
                <a:solidFill>
                  <a:srgbClr val="339966"/>
                </a:solidFill>
              </a:rPr>
              <a:t>Maria </a:t>
            </a:r>
            <a:r>
              <a:rPr lang="de-DE" sz="2200" noProof="0" dirty="0"/>
              <a:t>ist in Wien </a:t>
            </a:r>
            <a:r>
              <a:rPr lang="de-DE" sz="2200" dirty="0">
                <a:solidFill>
                  <a:srgbClr val="0070C0"/>
                </a:solidFill>
              </a:rPr>
              <a:t>oder </a:t>
            </a:r>
            <a:r>
              <a:rPr lang="de-DE" sz="2200" dirty="0">
                <a:solidFill>
                  <a:srgbClr val="339966"/>
                </a:solidFill>
              </a:rPr>
              <a:t>Maria </a:t>
            </a:r>
            <a:r>
              <a:rPr lang="de-DE" sz="2200" dirty="0"/>
              <a:t>i</a:t>
            </a:r>
            <a:r>
              <a:rPr lang="de-DE" sz="2200" noProof="0" dirty="0"/>
              <a:t>st nicht in Wien.	</a:t>
            </a:r>
          </a:p>
          <a:p>
            <a:pPr>
              <a:spcBef>
                <a:spcPts val="600"/>
              </a:spcBef>
              <a:tabLst>
                <a:tab pos="627063" algn="l"/>
                <a:tab pos="1030288" algn="l"/>
                <a:tab pos="1541463" algn="l"/>
                <a:tab pos="2519363" algn="l"/>
                <a:tab pos="3603625" algn="l"/>
                <a:tab pos="6973888" algn="l"/>
              </a:tabLst>
            </a:pPr>
            <a:r>
              <a:rPr lang="de-DE" sz="2200" noProof="0" dirty="0"/>
              <a:t>(2) 	Hans las </a:t>
            </a:r>
            <a:r>
              <a:rPr lang="de-DE" sz="2200" noProof="0" dirty="0">
                <a:solidFill>
                  <a:srgbClr val="339966"/>
                </a:solidFill>
              </a:rPr>
              <a:t>Marias Buch </a:t>
            </a:r>
            <a:r>
              <a:rPr lang="de-DE" sz="2200" dirty="0">
                <a:solidFill>
                  <a:srgbClr val="0070C0"/>
                </a:solidFill>
              </a:rPr>
              <a:t>oder </a:t>
            </a:r>
            <a:r>
              <a:rPr lang="de-DE" sz="2200" dirty="0"/>
              <a:t>Hans </a:t>
            </a:r>
            <a:r>
              <a:rPr lang="de-DE" sz="2200" noProof="0" dirty="0"/>
              <a:t>las </a:t>
            </a:r>
            <a:r>
              <a:rPr lang="de-DE" sz="2200" noProof="0" dirty="0">
                <a:solidFill>
                  <a:srgbClr val="339966"/>
                </a:solidFill>
              </a:rPr>
              <a:t>Marias Buch </a:t>
            </a:r>
            <a:r>
              <a:rPr lang="de-DE" sz="2200" noProof="0" dirty="0"/>
              <a:t>nicht.	</a:t>
            </a:r>
          </a:p>
          <a:p>
            <a:pPr marL="342900" indent="-342900">
              <a:spcBef>
                <a:spcPts val="1400"/>
              </a:spcBef>
              <a:buFont typeface="Wingdings" panose="05000000000000000000" pitchFamily="2" charset="2"/>
              <a:buChar char="§"/>
              <a:tabLst>
                <a:tab pos="627063" algn="l"/>
                <a:tab pos="1030288" algn="l"/>
                <a:tab pos="1541463" algn="l"/>
                <a:tab pos="2519363" algn="l"/>
                <a:tab pos="3603625" algn="l"/>
                <a:tab pos="6973888" algn="l"/>
              </a:tabLst>
            </a:pPr>
            <a:r>
              <a:rPr lang="de-DE" dirty="0"/>
              <a:t>Das Gesetz gilt jedoch </a:t>
            </a:r>
            <a:r>
              <a:rPr lang="de-DE" u="sng" dirty="0"/>
              <a:t>nicht</a:t>
            </a:r>
            <a:r>
              <a:rPr lang="de-DE" dirty="0"/>
              <a:t> für </a:t>
            </a:r>
            <a:r>
              <a:rPr lang="de-DE" dirty="0">
                <a:solidFill>
                  <a:srgbClr val="FF0000"/>
                </a:solidFill>
              </a:rPr>
              <a:t>Quantoren:</a:t>
            </a:r>
            <a:endParaRPr lang="de-DE" dirty="0"/>
          </a:p>
          <a:p>
            <a:pPr>
              <a:spcBef>
                <a:spcPts val="1200"/>
              </a:spcBef>
              <a:tabLst>
                <a:tab pos="627063" algn="l"/>
                <a:tab pos="1030288" algn="l"/>
                <a:tab pos="6858000" algn="l"/>
              </a:tabLst>
            </a:pPr>
            <a:r>
              <a:rPr lang="de-DE" dirty="0"/>
              <a:t>	</a:t>
            </a:r>
            <a:r>
              <a:rPr lang="de-DE" i="1" u="sng" dirty="0"/>
              <a:t>Keine</a:t>
            </a:r>
            <a:r>
              <a:rPr lang="de-DE" dirty="0"/>
              <a:t> </a:t>
            </a:r>
            <a:r>
              <a:rPr lang="de-DE" i="1" dirty="0"/>
              <a:t>Tautologien:</a:t>
            </a:r>
          </a:p>
          <a:p>
            <a:pPr>
              <a:spcBef>
                <a:spcPts val="400"/>
              </a:spcBef>
              <a:tabLst>
                <a:tab pos="627063" algn="l"/>
                <a:tab pos="1030288" algn="l"/>
                <a:tab pos="6858000" algn="l"/>
              </a:tabLst>
            </a:pPr>
            <a:r>
              <a:rPr lang="de-DE" sz="2200" dirty="0"/>
              <a:t>(3) 	</a:t>
            </a:r>
            <a:r>
              <a:rPr lang="de-DE" sz="2200" dirty="0">
                <a:solidFill>
                  <a:srgbClr val="FF0000"/>
                </a:solidFill>
              </a:rPr>
              <a:t>Alle</a:t>
            </a:r>
            <a:r>
              <a:rPr lang="de-DE" sz="2200" dirty="0">
                <a:solidFill>
                  <a:srgbClr val="339966"/>
                </a:solidFill>
              </a:rPr>
              <a:t> </a:t>
            </a:r>
            <a:r>
              <a:rPr lang="de-DE" sz="2200" dirty="0">
                <a:solidFill>
                  <a:srgbClr val="FF0000"/>
                </a:solidFill>
              </a:rPr>
              <a:t>Kinder</a:t>
            </a:r>
            <a:r>
              <a:rPr lang="de-DE" sz="2200" dirty="0">
                <a:solidFill>
                  <a:srgbClr val="339966"/>
                </a:solidFill>
              </a:rPr>
              <a:t> </a:t>
            </a:r>
            <a:r>
              <a:rPr lang="de-DE" sz="2200" dirty="0"/>
              <a:t>sind in Wien </a:t>
            </a:r>
            <a:r>
              <a:rPr lang="de-DE" sz="2200" dirty="0">
                <a:solidFill>
                  <a:srgbClr val="0070C0"/>
                </a:solidFill>
              </a:rPr>
              <a:t>oder</a:t>
            </a:r>
            <a:r>
              <a:rPr lang="de-DE" sz="2200" dirty="0"/>
              <a:t> </a:t>
            </a:r>
            <a:r>
              <a:rPr lang="de-DE" sz="2200" dirty="0">
                <a:solidFill>
                  <a:srgbClr val="FF0000"/>
                </a:solidFill>
              </a:rPr>
              <a:t>alle</a:t>
            </a:r>
            <a:r>
              <a:rPr lang="de-DE" sz="2200" dirty="0">
                <a:solidFill>
                  <a:srgbClr val="339966"/>
                </a:solidFill>
              </a:rPr>
              <a:t> </a:t>
            </a:r>
            <a:r>
              <a:rPr lang="de-DE" sz="2200" dirty="0">
                <a:solidFill>
                  <a:srgbClr val="FF0000"/>
                </a:solidFill>
              </a:rPr>
              <a:t>Kinder</a:t>
            </a:r>
            <a:r>
              <a:rPr lang="de-DE" sz="2200" dirty="0">
                <a:solidFill>
                  <a:srgbClr val="339966"/>
                </a:solidFill>
              </a:rPr>
              <a:t> </a:t>
            </a:r>
            <a:r>
              <a:rPr lang="de-DE" sz="2200" dirty="0"/>
              <a:t>sind nicht in Wien.</a:t>
            </a:r>
          </a:p>
          <a:p>
            <a:pPr>
              <a:tabLst>
                <a:tab pos="627063" algn="l"/>
                <a:tab pos="1030288" algn="l"/>
                <a:tab pos="6858000" algn="l"/>
              </a:tabLst>
            </a:pPr>
            <a:r>
              <a:rPr lang="de-DE" sz="2200" dirty="0"/>
              <a:t>		Falsch, wenn z.B. zwei Kinder in Wien und drei in Athen sind.</a:t>
            </a:r>
          </a:p>
          <a:p>
            <a:pPr>
              <a:spcBef>
                <a:spcPts val="1200"/>
              </a:spcBef>
              <a:tabLst>
                <a:tab pos="627063" algn="l"/>
                <a:tab pos="1030288" algn="l"/>
                <a:tab pos="6858000" algn="l"/>
              </a:tabLst>
            </a:pPr>
            <a:r>
              <a:rPr lang="de-DE" sz="2200" dirty="0"/>
              <a:t>(4) 	Hans las </a:t>
            </a:r>
            <a:r>
              <a:rPr lang="de-DE" sz="2200" dirty="0">
                <a:solidFill>
                  <a:srgbClr val="FF0000"/>
                </a:solidFill>
              </a:rPr>
              <a:t>genau</a:t>
            </a:r>
            <a:r>
              <a:rPr lang="de-DE" sz="2200" dirty="0">
                <a:solidFill>
                  <a:srgbClr val="339966"/>
                </a:solidFill>
              </a:rPr>
              <a:t> </a:t>
            </a:r>
            <a:r>
              <a:rPr lang="de-DE" sz="2200" dirty="0">
                <a:solidFill>
                  <a:srgbClr val="FF0000"/>
                </a:solidFill>
              </a:rPr>
              <a:t>zwei</a:t>
            </a:r>
            <a:r>
              <a:rPr lang="de-DE" sz="2200" dirty="0">
                <a:solidFill>
                  <a:srgbClr val="339966"/>
                </a:solidFill>
              </a:rPr>
              <a:t> </a:t>
            </a:r>
            <a:r>
              <a:rPr lang="de-DE" sz="2200" dirty="0">
                <a:solidFill>
                  <a:srgbClr val="FF0000"/>
                </a:solidFill>
              </a:rPr>
              <a:t>Bücher</a:t>
            </a:r>
            <a:r>
              <a:rPr lang="de-DE" sz="2200" dirty="0">
                <a:solidFill>
                  <a:srgbClr val="339966"/>
                </a:solidFill>
              </a:rPr>
              <a:t> </a:t>
            </a:r>
            <a:r>
              <a:rPr lang="de-DE" sz="2200" dirty="0">
                <a:solidFill>
                  <a:srgbClr val="0070C0"/>
                </a:solidFill>
              </a:rPr>
              <a:t>oder</a:t>
            </a:r>
            <a:r>
              <a:rPr lang="de-DE" sz="2200" i="1" dirty="0">
                <a:solidFill>
                  <a:srgbClr val="0070C0"/>
                </a:solidFill>
              </a:rPr>
              <a:t> </a:t>
            </a:r>
            <a:r>
              <a:rPr lang="de-DE" sz="2200" dirty="0"/>
              <a:t>Hans las </a:t>
            </a:r>
            <a:r>
              <a:rPr lang="de-DE" sz="2200" dirty="0">
                <a:solidFill>
                  <a:srgbClr val="FF0000"/>
                </a:solidFill>
              </a:rPr>
              <a:t>genau</a:t>
            </a:r>
            <a:r>
              <a:rPr lang="de-DE" sz="2200" dirty="0">
                <a:solidFill>
                  <a:srgbClr val="339966"/>
                </a:solidFill>
              </a:rPr>
              <a:t> </a:t>
            </a:r>
            <a:r>
              <a:rPr lang="de-DE" sz="2200" dirty="0">
                <a:solidFill>
                  <a:srgbClr val="FF0000"/>
                </a:solidFill>
              </a:rPr>
              <a:t>zwei</a:t>
            </a:r>
            <a:r>
              <a:rPr lang="de-DE" sz="2200" dirty="0">
                <a:solidFill>
                  <a:srgbClr val="339966"/>
                </a:solidFill>
              </a:rPr>
              <a:t> </a:t>
            </a:r>
            <a:r>
              <a:rPr lang="de-DE" sz="2200" dirty="0">
                <a:solidFill>
                  <a:srgbClr val="FF0000"/>
                </a:solidFill>
              </a:rPr>
              <a:t>Bücher</a:t>
            </a:r>
            <a:r>
              <a:rPr lang="de-DE" sz="2200" dirty="0"/>
              <a:t> nicht.</a:t>
            </a:r>
          </a:p>
          <a:p>
            <a:pPr>
              <a:tabLst>
                <a:tab pos="627063" algn="l"/>
                <a:tab pos="1030288" algn="l"/>
                <a:tab pos="6858000" algn="l"/>
              </a:tabLst>
            </a:pPr>
            <a:r>
              <a:rPr lang="de-DE" sz="2200" dirty="0"/>
              <a:t>		Falsch, wenn Hans z.B. vier von fünf Büchern gelesen hat.</a:t>
            </a:r>
          </a:p>
          <a:p>
            <a:pPr>
              <a:spcBef>
                <a:spcPts val="400"/>
              </a:spcBef>
              <a:tabLst>
                <a:tab pos="627063" algn="l"/>
                <a:tab pos="1030288" algn="l"/>
                <a:tab pos="6858000" algn="l"/>
              </a:tabLst>
            </a:pPr>
            <a:endParaRPr lang="de-DE" noProof="0" dirty="0"/>
          </a:p>
          <a:p>
            <a:pPr>
              <a:tabLst>
                <a:tab pos="627063" algn="l"/>
                <a:tab pos="1030288" algn="l"/>
                <a:tab pos="1541463" algn="l"/>
                <a:tab pos="2519363" algn="l"/>
                <a:tab pos="3603625" algn="l"/>
                <a:tab pos="6973888" algn="l"/>
              </a:tabLst>
            </a:pPr>
            <a:endParaRPr lang="de-DE" noProof="0" dirty="0"/>
          </a:p>
          <a:p>
            <a:pPr>
              <a:spcBef>
                <a:spcPts val="0"/>
              </a:spcBef>
              <a:tabLst>
                <a:tab pos="627063" algn="l"/>
                <a:tab pos="1030288" algn="l"/>
                <a:tab pos="1541463" algn="l"/>
                <a:tab pos="2519363" algn="l"/>
                <a:tab pos="3603625" algn="l"/>
                <a:tab pos="6804025" algn="l"/>
              </a:tabLst>
            </a:pPr>
            <a:endParaRPr lang="de-DE" noProof="0" dirty="0"/>
          </a:p>
        </p:txBody>
      </p:sp>
      <p:sp>
        <p:nvSpPr>
          <p:cNvPr id="6" name="Footer Placeholder 5"/>
          <p:cNvSpPr>
            <a:spLocks noGrp="1"/>
          </p:cNvSpPr>
          <p:nvPr>
            <p:ph type="ftr" sz="quarter" idx="11"/>
          </p:nvPr>
        </p:nvSpPr>
        <p:spPr/>
        <p:txBody>
          <a:bodyPr/>
          <a:lstStyle/>
          <a:p>
            <a:r>
              <a:rPr lang="de-DE"/>
              <a:t>DGY 15 Semantik</a:t>
            </a:r>
          </a:p>
        </p:txBody>
      </p:sp>
      <p:sp>
        <p:nvSpPr>
          <p:cNvPr id="7" name="Slide Number Placeholder 6"/>
          <p:cNvSpPr>
            <a:spLocks noGrp="1"/>
          </p:cNvSpPr>
          <p:nvPr>
            <p:ph type="sldNum" sz="quarter" idx="12"/>
          </p:nvPr>
        </p:nvSpPr>
        <p:spPr/>
        <p:txBody>
          <a:bodyPr/>
          <a:lstStyle/>
          <a:p>
            <a:fld id="{DAED5F90-EF1B-49B5-BE47-AEA5AB1301ED}" type="slidenum">
              <a:rPr lang="de-DE" smtClean="0"/>
              <a:pPr/>
              <a:t>75</a:t>
            </a:fld>
            <a:endParaRPr lang="de-DE"/>
          </a:p>
        </p:txBody>
      </p:sp>
      <p:sp>
        <p:nvSpPr>
          <p:cNvPr id="10" name="Rounded Rectangle 9"/>
          <p:cNvSpPr/>
          <p:nvPr/>
        </p:nvSpPr>
        <p:spPr>
          <a:xfrm>
            <a:off x="381000" y="838200"/>
            <a:ext cx="8458200" cy="919401"/>
          </a:xfrm>
          <a:prstGeom prst="roundRect">
            <a:avLst/>
          </a:prstGeom>
          <a:solidFill>
            <a:schemeClr val="tx2">
              <a:lumMod val="40000"/>
              <a:lumOff val="60000"/>
              <a:alpha val="89804"/>
            </a:schemeClr>
          </a:solidFill>
          <a:ln>
            <a:solidFill>
              <a:schemeClr val="tx1"/>
            </a:solidFill>
          </a:ln>
          <a:effectLst>
            <a:outerShdw blurRad="127000" dist="63500" dir="27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98425">
              <a:tabLst>
                <a:tab pos="627063" algn="l"/>
                <a:tab pos="1030288" algn="l"/>
              </a:tabLst>
            </a:pPr>
            <a:r>
              <a:rPr lang="de-DE" sz="2400" b="1">
                <a:solidFill>
                  <a:schemeClr val="tx1"/>
                </a:solidFill>
              </a:rPr>
              <a:t>I. Gesetz vom ausgeschlossenen Dritten. </a:t>
            </a:r>
            <a:r>
              <a:rPr lang="de-DE" sz="2400">
                <a:solidFill>
                  <a:schemeClr val="tx1"/>
                </a:solidFill>
              </a:rPr>
              <a:t>Für jede Aussage </a:t>
            </a:r>
            <a:r>
              <a:rPr lang="el-GR" sz="2400">
                <a:solidFill>
                  <a:schemeClr val="tx1"/>
                </a:solidFill>
              </a:rPr>
              <a:t>φ</a:t>
            </a:r>
            <a:r>
              <a:rPr lang="en-US" sz="2400">
                <a:solidFill>
                  <a:schemeClr val="tx1"/>
                </a:solidFill>
              </a:rPr>
              <a:t> gilt: ‘</a:t>
            </a:r>
            <a:r>
              <a:rPr lang="el-GR" sz="2400" i="1">
                <a:solidFill>
                  <a:schemeClr val="tx1"/>
                </a:solidFill>
              </a:rPr>
              <a:t>φ</a:t>
            </a:r>
            <a:r>
              <a:rPr lang="en-US" sz="2400" i="1">
                <a:solidFill>
                  <a:schemeClr val="tx1"/>
                </a:solidFill>
              </a:rPr>
              <a:t> </a:t>
            </a:r>
            <a:r>
              <a:rPr lang="en-US" sz="2400" b="1" i="1">
                <a:solidFill>
                  <a:schemeClr val="tx1"/>
                </a:solidFill>
              </a:rPr>
              <a:t>oder</a:t>
            </a:r>
            <a:r>
              <a:rPr lang="en-US" sz="2400" i="1">
                <a:solidFill>
                  <a:schemeClr val="tx1"/>
                </a:solidFill>
              </a:rPr>
              <a:t> nicht </a:t>
            </a:r>
            <a:r>
              <a:rPr lang="el-GR" sz="2400" i="1">
                <a:solidFill>
                  <a:schemeClr val="tx1"/>
                </a:solidFill>
              </a:rPr>
              <a:t>φ</a:t>
            </a:r>
            <a:r>
              <a:rPr lang="en-US" sz="2400">
                <a:solidFill>
                  <a:schemeClr val="tx1"/>
                </a:solidFill>
              </a:rPr>
              <a:t>’ ist eine Tautologie </a:t>
            </a:r>
            <a:r>
              <a:rPr lang="en-US" sz="2000">
                <a:solidFill>
                  <a:schemeClr val="tx1"/>
                </a:solidFill>
              </a:rPr>
              <a:t>(in allen Situationen wahr)</a:t>
            </a:r>
            <a:r>
              <a:rPr lang="en-US" sz="2400">
                <a:solidFill>
                  <a:schemeClr val="tx1"/>
                </a:solidFill>
              </a:rPr>
              <a:t>. </a:t>
            </a:r>
            <a:endParaRPr lang="en-US" sz="2400">
              <a:solidFill>
                <a:prstClr val="black"/>
              </a:solidFill>
            </a:endParaRPr>
          </a:p>
        </p:txBody>
      </p:sp>
    </p:spTree>
    <p:extLst>
      <p:ext uri="{BB962C8B-B14F-4D97-AF65-F5344CB8AC3E}">
        <p14:creationId xmlns:p14="http://schemas.microsoft.com/office/powerpoint/2010/main" val="18314642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lstStyle/>
          <a:p>
            <a:r>
              <a:rPr lang="de-DE" noProof="0" dirty="0"/>
              <a:t>Zwei Gesetze der Logik</a:t>
            </a:r>
          </a:p>
        </p:txBody>
      </p:sp>
      <p:sp>
        <p:nvSpPr>
          <p:cNvPr id="3" name="Content Placeholder 2"/>
          <p:cNvSpPr>
            <a:spLocks noGrp="1"/>
          </p:cNvSpPr>
          <p:nvPr>
            <p:ph idx="1"/>
          </p:nvPr>
        </p:nvSpPr>
        <p:spPr>
          <a:xfrm>
            <a:off x="228600" y="914400"/>
            <a:ext cx="8763000" cy="5670550"/>
          </a:xfrm>
        </p:spPr>
        <p:txBody>
          <a:bodyPr>
            <a:normAutofit/>
          </a:bodyPr>
          <a:lstStyle/>
          <a:p>
            <a:pPr>
              <a:spcBef>
                <a:spcPts val="0"/>
              </a:spcBef>
              <a:tabLst>
                <a:tab pos="627063" algn="l"/>
                <a:tab pos="1030288" algn="l"/>
                <a:tab pos="1541463" algn="l"/>
                <a:tab pos="1998663" algn="l"/>
                <a:tab pos="2519363" algn="l"/>
                <a:tab pos="3603625" algn="l"/>
                <a:tab pos="6804025" algn="l"/>
              </a:tabLst>
            </a:pPr>
            <a:endParaRPr lang="de-DE" i="1" dirty="0"/>
          </a:p>
          <a:p>
            <a:pPr>
              <a:spcBef>
                <a:spcPts val="0"/>
              </a:spcBef>
              <a:tabLst>
                <a:tab pos="627063" algn="l"/>
                <a:tab pos="1030288" algn="l"/>
                <a:tab pos="1541463" algn="l"/>
                <a:tab pos="1998663" algn="l"/>
                <a:tab pos="2519363" algn="l"/>
                <a:tab pos="3603625" algn="l"/>
                <a:tab pos="6804025" algn="l"/>
              </a:tabLst>
            </a:pPr>
            <a:endParaRPr lang="de-DE" i="1" dirty="0"/>
          </a:p>
          <a:p>
            <a:pPr>
              <a:spcBef>
                <a:spcPts val="0"/>
              </a:spcBef>
              <a:tabLst>
                <a:tab pos="627063" algn="l"/>
                <a:tab pos="1030288" algn="l"/>
                <a:tab pos="1541463" algn="l"/>
                <a:tab pos="1998663" algn="l"/>
                <a:tab pos="2519363" algn="l"/>
                <a:tab pos="3603625" algn="l"/>
                <a:tab pos="6804025" algn="l"/>
              </a:tabLst>
            </a:pPr>
            <a:endParaRPr lang="de-DE" dirty="0"/>
          </a:p>
          <a:p>
            <a:pPr marL="342900" indent="-342900">
              <a:spcBef>
                <a:spcPts val="0"/>
              </a:spcBef>
              <a:buFont typeface="Wingdings" panose="05000000000000000000" pitchFamily="2" charset="2"/>
              <a:buChar char="§"/>
              <a:tabLst>
                <a:tab pos="627063" algn="l"/>
                <a:tab pos="1030288" algn="l"/>
                <a:tab pos="1541463" algn="l"/>
                <a:tab pos="1998663" algn="l"/>
                <a:tab pos="2519363" algn="l"/>
                <a:tab pos="3603625" algn="l"/>
                <a:tab pos="6804025" algn="l"/>
              </a:tabLst>
            </a:pPr>
            <a:r>
              <a:rPr lang="de-DE" dirty="0"/>
              <a:t>Das Gesetz vom Widerspruch gilt für </a:t>
            </a:r>
            <a:r>
              <a:rPr lang="de-DE" dirty="0">
                <a:solidFill>
                  <a:srgbClr val="339966"/>
                </a:solidFill>
              </a:rPr>
              <a:t>referenzielle DPs</a:t>
            </a:r>
            <a:r>
              <a:rPr lang="de-DE" dirty="0"/>
              <a:t>:</a:t>
            </a:r>
          </a:p>
          <a:p>
            <a:pPr>
              <a:spcBef>
                <a:spcPts val="600"/>
              </a:spcBef>
              <a:tabLst>
                <a:tab pos="627063" algn="l"/>
                <a:tab pos="1030288" algn="l"/>
                <a:tab pos="1541463" algn="l"/>
                <a:tab pos="2519363" algn="l"/>
                <a:tab pos="3603625" algn="l"/>
                <a:tab pos="6973888" algn="l"/>
              </a:tabLst>
            </a:pPr>
            <a:r>
              <a:rPr lang="de-DE" dirty="0"/>
              <a:t>	</a:t>
            </a:r>
            <a:r>
              <a:rPr lang="de-DE" i="1" dirty="0"/>
              <a:t>Kontradiktionen:</a:t>
            </a:r>
          </a:p>
          <a:p>
            <a:pPr>
              <a:spcBef>
                <a:spcPts val="600"/>
              </a:spcBef>
              <a:tabLst>
                <a:tab pos="627063" algn="l"/>
                <a:tab pos="1030288" algn="l"/>
                <a:tab pos="6858000" algn="l"/>
              </a:tabLst>
            </a:pPr>
            <a:r>
              <a:rPr lang="de-DE" sz="2200" dirty="0"/>
              <a:t>(1) 	</a:t>
            </a:r>
            <a:r>
              <a:rPr lang="de-DE" sz="2200" dirty="0">
                <a:solidFill>
                  <a:srgbClr val="339966"/>
                </a:solidFill>
              </a:rPr>
              <a:t>Maria </a:t>
            </a:r>
            <a:r>
              <a:rPr lang="de-DE" sz="2200" dirty="0"/>
              <a:t>ist in Wien </a:t>
            </a:r>
            <a:r>
              <a:rPr lang="de-DE" sz="2200" dirty="0">
                <a:solidFill>
                  <a:srgbClr val="D2A30E"/>
                </a:solidFill>
              </a:rPr>
              <a:t>und</a:t>
            </a:r>
            <a:r>
              <a:rPr lang="de-DE" sz="2200" i="1" dirty="0">
                <a:solidFill>
                  <a:srgbClr val="D2A30E"/>
                </a:solidFill>
              </a:rPr>
              <a:t> </a:t>
            </a:r>
            <a:r>
              <a:rPr lang="de-DE" sz="2200" dirty="0">
                <a:solidFill>
                  <a:srgbClr val="339966"/>
                </a:solidFill>
              </a:rPr>
              <a:t>Maria </a:t>
            </a:r>
            <a:r>
              <a:rPr lang="de-DE" sz="2200" dirty="0"/>
              <a:t>ist nicht in Wien.</a:t>
            </a:r>
          </a:p>
          <a:p>
            <a:pPr>
              <a:tabLst>
                <a:tab pos="627063" algn="l"/>
                <a:tab pos="1030288" algn="l"/>
                <a:tab pos="6858000" algn="l"/>
              </a:tabLst>
            </a:pPr>
            <a:r>
              <a:rPr lang="de-DE" sz="2200" dirty="0"/>
              <a:t>(2) 	Hans las </a:t>
            </a:r>
            <a:r>
              <a:rPr lang="de-DE" sz="2200" dirty="0">
                <a:solidFill>
                  <a:srgbClr val="339966"/>
                </a:solidFill>
              </a:rPr>
              <a:t>Marias Buch </a:t>
            </a:r>
            <a:r>
              <a:rPr lang="de-DE" sz="2200" dirty="0">
                <a:solidFill>
                  <a:srgbClr val="D2A30E"/>
                </a:solidFill>
              </a:rPr>
              <a:t>und</a:t>
            </a:r>
            <a:r>
              <a:rPr lang="de-DE" sz="2200" i="1" dirty="0">
                <a:solidFill>
                  <a:srgbClr val="D2A30E"/>
                </a:solidFill>
              </a:rPr>
              <a:t> </a:t>
            </a:r>
            <a:r>
              <a:rPr lang="de-DE" sz="2200" dirty="0"/>
              <a:t>Hans las </a:t>
            </a:r>
            <a:r>
              <a:rPr lang="de-DE" sz="2200" dirty="0">
                <a:solidFill>
                  <a:srgbClr val="339966"/>
                </a:solidFill>
              </a:rPr>
              <a:t>Marias Buch </a:t>
            </a:r>
            <a:r>
              <a:rPr lang="de-DE" sz="2200" dirty="0"/>
              <a:t>nicht.</a:t>
            </a:r>
            <a:r>
              <a:rPr lang="de-DE" sz="2200" noProof="0" dirty="0"/>
              <a:t>	</a:t>
            </a:r>
          </a:p>
          <a:p>
            <a:pPr marL="342900" indent="-342900">
              <a:spcBef>
                <a:spcPts val="1400"/>
              </a:spcBef>
              <a:buFont typeface="Wingdings" panose="05000000000000000000" pitchFamily="2" charset="2"/>
              <a:buChar char="§"/>
              <a:tabLst>
                <a:tab pos="627063" algn="l"/>
                <a:tab pos="1030288" algn="l"/>
                <a:tab pos="1541463" algn="l"/>
                <a:tab pos="2519363" algn="l"/>
                <a:tab pos="3603625" algn="l"/>
                <a:tab pos="6973888" algn="l"/>
              </a:tabLst>
            </a:pPr>
            <a:r>
              <a:rPr lang="de-DE" dirty="0"/>
              <a:t>Das Gesetz gilt </a:t>
            </a:r>
            <a:r>
              <a:rPr lang="de-DE" u="sng" dirty="0"/>
              <a:t>nicht</a:t>
            </a:r>
            <a:r>
              <a:rPr lang="de-DE" dirty="0"/>
              <a:t> für </a:t>
            </a:r>
            <a:r>
              <a:rPr lang="de-DE" dirty="0">
                <a:solidFill>
                  <a:srgbClr val="FF0000"/>
                </a:solidFill>
              </a:rPr>
              <a:t>Quantoren:</a:t>
            </a:r>
            <a:endParaRPr lang="de-DE" dirty="0"/>
          </a:p>
          <a:p>
            <a:pPr>
              <a:spcBef>
                <a:spcPts val="1200"/>
              </a:spcBef>
              <a:tabLst>
                <a:tab pos="627063" algn="l"/>
                <a:tab pos="1030288" algn="l"/>
                <a:tab pos="6858000" algn="l"/>
              </a:tabLst>
            </a:pPr>
            <a:r>
              <a:rPr lang="de-DE" dirty="0"/>
              <a:t>	</a:t>
            </a:r>
            <a:r>
              <a:rPr lang="de-DE" i="1" u="sng" dirty="0"/>
              <a:t>Keine</a:t>
            </a:r>
            <a:r>
              <a:rPr lang="de-DE" dirty="0"/>
              <a:t> </a:t>
            </a:r>
            <a:r>
              <a:rPr lang="de-DE" i="1" dirty="0"/>
              <a:t>Kontradiktionen:</a:t>
            </a:r>
          </a:p>
          <a:p>
            <a:pPr>
              <a:spcBef>
                <a:spcPts val="600"/>
              </a:spcBef>
              <a:tabLst>
                <a:tab pos="627063" algn="l"/>
                <a:tab pos="1030288" algn="l"/>
                <a:tab pos="6858000" algn="l"/>
              </a:tabLst>
            </a:pPr>
            <a:r>
              <a:rPr lang="de-DE" sz="2200" dirty="0"/>
              <a:t>(3) 	</a:t>
            </a:r>
            <a:r>
              <a:rPr lang="de-DE" sz="2200" dirty="0">
                <a:solidFill>
                  <a:srgbClr val="FF0000"/>
                </a:solidFill>
              </a:rPr>
              <a:t>Einige Kinder</a:t>
            </a:r>
            <a:r>
              <a:rPr lang="de-DE" sz="2200" dirty="0">
                <a:solidFill>
                  <a:srgbClr val="339966"/>
                </a:solidFill>
              </a:rPr>
              <a:t> </a:t>
            </a:r>
            <a:r>
              <a:rPr lang="de-DE" sz="2200" dirty="0"/>
              <a:t>sind in Wien </a:t>
            </a:r>
            <a:r>
              <a:rPr lang="de-DE" sz="2200" dirty="0">
                <a:solidFill>
                  <a:srgbClr val="D2A30E"/>
                </a:solidFill>
              </a:rPr>
              <a:t>und</a:t>
            </a:r>
            <a:r>
              <a:rPr lang="de-DE" sz="2200" i="1" dirty="0">
                <a:solidFill>
                  <a:srgbClr val="D2A30E"/>
                </a:solidFill>
              </a:rPr>
              <a:t> </a:t>
            </a:r>
            <a:r>
              <a:rPr lang="de-DE" sz="2200" dirty="0">
                <a:solidFill>
                  <a:srgbClr val="FF0000"/>
                </a:solidFill>
              </a:rPr>
              <a:t>einige Kinder</a:t>
            </a:r>
            <a:r>
              <a:rPr lang="de-DE" sz="2200" dirty="0">
                <a:solidFill>
                  <a:srgbClr val="339966"/>
                </a:solidFill>
              </a:rPr>
              <a:t> </a:t>
            </a:r>
            <a:r>
              <a:rPr lang="de-DE" sz="2200" dirty="0"/>
              <a:t>sind nicht in Wien.</a:t>
            </a:r>
          </a:p>
          <a:p>
            <a:pPr>
              <a:tabLst>
                <a:tab pos="627063" algn="l"/>
                <a:tab pos="1030288" algn="l"/>
                <a:tab pos="6858000" algn="l"/>
              </a:tabLst>
            </a:pPr>
            <a:r>
              <a:rPr lang="de-DE" sz="2200" dirty="0"/>
              <a:t>		Wahr, wenn z.B. zwei Kinder in Wien und drei in Athen sind.</a:t>
            </a:r>
          </a:p>
          <a:p>
            <a:pPr>
              <a:spcBef>
                <a:spcPts val="1200"/>
              </a:spcBef>
              <a:tabLst>
                <a:tab pos="627063" algn="l"/>
                <a:tab pos="1030288" algn="l"/>
                <a:tab pos="6858000" algn="l"/>
              </a:tabLst>
            </a:pPr>
            <a:r>
              <a:rPr lang="de-DE" sz="2200" dirty="0"/>
              <a:t>(4) 	Hans las </a:t>
            </a:r>
            <a:r>
              <a:rPr lang="de-DE" sz="2200" dirty="0">
                <a:solidFill>
                  <a:srgbClr val="FF0000"/>
                </a:solidFill>
              </a:rPr>
              <a:t>genau</a:t>
            </a:r>
            <a:r>
              <a:rPr lang="de-DE" sz="2200" dirty="0">
                <a:solidFill>
                  <a:srgbClr val="339966"/>
                </a:solidFill>
              </a:rPr>
              <a:t> </a:t>
            </a:r>
            <a:r>
              <a:rPr lang="de-DE" sz="2200" dirty="0">
                <a:solidFill>
                  <a:srgbClr val="FF0000"/>
                </a:solidFill>
              </a:rPr>
              <a:t>zwei</a:t>
            </a:r>
            <a:r>
              <a:rPr lang="de-DE" sz="2200" dirty="0">
                <a:solidFill>
                  <a:srgbClr val="339966"/>
                </a:solidFill>
              </a:rPr>
              <a:t> </a:t>
            </a:r>
            <a:r>
              <a:rPr lang="de-DE" sz="2200" dirty="0">
                <a:solidFill>
                  <a:srgbClr val="FF0000"/>
                </a:solidFill>
              </a:rPr>
              <a:t>Bücher</a:t>
            </a:r>
            <a:r>
              <a:rPr lang="de-DE" sz="2200" dirty="0">
                <a:solidFill>
                  <a:srgbClr val="339966"/>
                </a:solidFill>
              </a:rPr>
              <a:t> </a:t>
            </a:r>
            <a:r>
              <a:rPr lang="de-DE" sz="2200" dirty="0">
                <a:solidFill>
                  <a:srgbClr val="D2A30E"/>
                </a:solidFill>
              </a:rPr>
              <a:t>und</a:t>
            </a:r>
            <a:r>
              <a:rPr lang="de-DE" sz="2200" i="1" dirty="0">
                <a:solidFill>
                  <a:srgbClr val="D2A30E"/>
                </a:solidFill>
              </a:rPr>
              <a:t> </a:t>
            </a:r>
            <a:r>
              <a:rPr lang="de-DE" sz="2200" dirty="0"/>
              <a:t>Hans las </a:t>
            </a:r>
            <a:r>
              <a:rPr lang="de-DE" sz="2200" dirty="0">
                <a:solidFill>
                  <a:srgbClr val="FF0000"/>
                </a:solidFill>
              </a:rPr>
              <a:t>genau</a:t>
            </a:r>
            <a:r>
              <a:rPr lang="de-DE" sz="2200" dirty="0">
                <a:solidFill>
                  <a:srgbClr val="339966"/>
                </a:solidFill>
              </a:rPr>
              <a:t> </a:t>
            </a:r>
            <a:r>
              <a:rPr lang="de-DE" sz="2200" dirty="0">
                <a:solidFill>
                  <a:srgbClr val="FF0000"/>
                </a:solidFill>
              </a:rPr>
              <a:t>zwei</a:t>
            </a:r>
            <a:r>
              <a:rPr lang="de-DE" sz="2200" dirty="0">
                <a:solidFill>
                  <a:srgbClr val="339966"/>
                </a:solidFill>
              </a:rPr>
              <a:t> </a:t>
            </a:r>
            <a:r>
              <a:rPr lang="de-DE" sz="2200" dirty="0">
                <a:solidFill>
                  <a:srgbClr val="FF0000"/>
                </a:solidFill>
              </a:rPr>
              <a:t>Bücher</a:t>
            </a:r>
            <a:r>
              <a:rPr lang="de-DE" sz="2200" dirty="0"/>
              <a:t> nicht.</a:t>
            </a:r>
          </a:p>
          <a:p>
            <a:pPr>
              <a:tabLst>
                <a:tab pos="627063" algn="l"/>
                <a:tab pos="1030288" algn="l"/>
                <a:tab pos="6858000" algn="l"/>
              </a:tabLst>
            </a:pPr>
            <a:r>
              <a:rPr lang="de-DE" sz="2200" dirty="0"/>
              <a:t>		Wahr, wenn Hans z.B. genau zwei von vier Büchern gelesen hat.</a:t>
            </a:r>
          </a:p>
          <a:p>
            <a:pPr>
              <a:spcBef>
                <a:spcPts val="400"/>
              </a:spcBef>
              <a:tabLst>
                <a:tab pos="627063" algn="l"/>
                <a:tab pos="1030288" algn="l"/>
                <a:tab pos="6858000" algn="l"/>
              </a:tabLst>
            </a:pPr>
            <a:endParaRPr lang="de-DE" noProof="0" dirty="0"/>
          </a:p>
          <a:p>
            <a:pPr>
              <a:tabLst>
                <a:tab pos="627063" algn="l"/>
                <a:tab pos="1030288" algn="l"/>
                <a:tab pos="1541463" algn="l"/>
                <a:tab pos="2519363" algn="l"/>
                <a:tab pos="3603625" algn="l"/>
                <a:tab pos="6973888" algn="l"/>
              </a:tabLst>
            </a:pPr>
            <a:endParaRPr lang="de-DE" noProof="0" dirty="0"/>
          </a:p>
          <a:p>
            <a:pPr>
              <a:spcBef>
                <a:spcPts val="0"/>
              </a:spcBef>
              <a:tabLst>
                <a:tab pos="627063" algn="l"/>
                <a:tab pos="1030288" algn="l"/>
                <a:tab pos="1541463" algn="l"/>
                <a:tab pos="2519363" algn="l"/>
                <a:tab pos="3603625" algn="l"/>
                <a:tab pos="6804025" algn="l"/>
              </a:tabLst>
            </a:pPr>
            <a:endParaRPr lang="de-DE" noProof="0" dirty="0"/>
          </a:p>
        </p:txBody>
      </p:sp>
      <p:sp>
        <p:nvSpPr>
          <p:cNvPr id="6" name="Footer Placeholder 5"/>
          <p:cNvSpPr>
            <a:spLocks noGrp="1"/>
          </p:cNvSpPr>
          <p:nvPr>
            <p:ph type="ftr" sz="quarter" idx="11"/>
          </p:nvPr>
        </p:nvSpPr>
        <p:spPr/>
        <p:txBody>
          <a:bodyPr/>
          <a:lstStyle/>
          <a:p>
            <a:r>
              <a:rPr lang="de-DE"/>
              <a:t>DGY 15 Semantik</a:t>
            </a:r>
          </a:p>
        </p:txBody>
      </p:sp>
      <p:sp>
        <p:nvSpPr>
          <p:cNvPr id="7" name="Slide Number Placeholder 6"/>
          <p:cNvSpPr>
            <a:spLocks noGrp="1"/>
          </p:cNvSpPr>
          <p:nvPr>
            <p:ph type="sldNum" sz="quarter" idx="12"/>
          </p:nvPr>
        </p:nvSpPr>
        <p:spPr/>
        <p:txBody>
          <a:bodyPr/>
          <a:lstStyle/>
          <a:p>
            <a:fld id="{DAED5F90-EF1B-49B5-BE47-AEA5AB1301ED}" type="slidenum">
              <a:rPr lang="de-DE" smtClean="0"/>
              <a:pPr/>
              <a:t>76</a:t>
            </a:fld>
            <a:endParaRPr lang="de-DE"/>
          </a:p>
        </p:txBody>
      </p:sp>
      <p:sp>
        <p:nvSpPr>
          <p:cNvPr id="9" name="Rounded Rectangle 8"/>
          <p:cNvSpPr/>
          <p:nvPr/>
        </p:nvSpPr>
        <p:spPr>
          <a:xfrm>
            <a:off x="457199" y="909399"/>
            <a:ext cx="8229601" cy="919401"/>
          </a:xfrm>
          <a:prstGeom prst="roundRect">
            <a:avLst/>
          </a:prstGeom>
          <a:solidFill>
            <a:srgbClr val="DAA600">
              <a:alpha val="89804"/>
            </a:srgbClr>
          </a:solidFill>
          <a:ln>
            <a:solidFill>
              <a:schemeClr val="tx1"/>
            </a:solidFill>
          </a:ln>
          <a:effectLst>
            <a:outerShdw blurRad="127000" dist="63500" dir="27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169863">
              <a:tabLst>
                <a:tab pos="627063" algn="l"/>
                <a:tab pos="1030288" algn="l"/>
              </a:tabLst>
            </a:pPr>
            <a:r>
              <a:rPr lang="de-DE" sz="2400" b="1">
                <a:solidFill>
                  <a:schemeClr val="tx1"/>
                </a:solidFill>
              </a:rPr>
              <a:t>II. Gesetz vom Widerspruch. </a:t>
            </a:r>
            <a:r>
              <a:rPr lang="de-DE" sz="2400">
                <a:solidFill>
                  <a:schemeClr val="tx1"/>
                </a:solidFill>
              </a:rPr>
              <a:t>Für jede Aussage </a:t>
            </a:r>
            <a:r>
              <a:rPr lang="el-GR" sz="2400">
                <a:solidFill>
                  <a:schemeClr val="tx1"/>
                </a:solidFill>
              </a:rPr>
              <a:t>φ</a:t>
            </a:r>
            <a:r>
              <a:rPr lang="en-US" sz="2400">
                <a:solidFill>
                  <a:schemeClr val="tx1"/>
                </a:solidFill>
              </a:rPr>
              <a:t> gilt: </a:t>
            </a:r>
            <a:br>
              <a:rPr lang="en-US" sz="2400">
                <a:solidFill>
                  <a:schemeClr val="tx1"/>
                </a:solidFill>
              </a:rPr>
            </a:br>
            <a:r>
              <a:rPr lang="en-US" sz="2400">
                <a:solidFill>
                  <a:schemeClr val="tx1"/>
                </a:solidFill>
              </a:rPr>
              <a:t>‘</a:t>
            </a:r>
            <a:r>
              <a:rPr lang="el-GR" sz="2400" i="1">
                <a:solidFill>
                  <a:schemeClr val="tx1"/>
                </a:solidFill>
              </a:rPr>
              <a:t>φ</a:t>
            </a:r>
            <a:r>
              <a:rPr lang="en-US" sz="2400" i="1">
                <a:solidFill>
                  <a:schemeClr val="tx1"/>
                </a:solidFill>
              </a:rPr>
              <a:t> </a:t>
            </a:r>
            <a:r>
              <a:rPr lang="en-US" sz="2400" b="1" i="1">
                <a:solidFill>
                  <a:schemeClr val="tx1"/>
                </a:solidFill>
              </a:rPr>
              <a:t>und</a:t>
            </a:r>
            <a:r>
              <a:rPr lang="en-US" sz="2400" i="1">
                <a:solidFill>
                  <a:schemeClr val="tx1"/>
                </a:solidFill>
              </a:rPr>
              <a:t> nicht </a:t>
            </a:r>
            <a:r>
              <a:rPr lang="el-GR" sz="2400" i="1">
                <a:solidFill>
                  <a:schemeClr val="tx1"/>
                </a:solidFill>
              </a:rPr>
              <a:t>φ</a:t>
            </a:r>
            <a:r>
              <a:rPr lang="en-US" sz="2400">
                <a:solidFill>
                  <a:schemeClr val="tx1"/>
                </a:solidFill>
              </a:rPr>
              <a:t>’ ist eine Kontradiktion </a:t>
            </a:r>
            <a:r>
              <a:rPr lang="en-US" sz="2000">
                <a:solidFill>
                  <a:schemeClr val="tx1"/>
                </a:solidFill>
              </a:rPr>
              <a:t>(in allen Situationen falsch).</a:t>
            </a:r>
            <a:endParaRPr lang="en-US" sz="2400">
              <a:solidFill>
                <a:schemeClr val="tx1"/>
              </a:solidFill>
            </a:endParaRPr>
          </a:p>
        </p:txBody>
      </p:sp>
    </p:spTree>
    <p:extLst>
      <p:ext uri="{BB962C8B-B14F-4D97-AF65-F5344CB8AC3E}">
        <p14:creationId xmlns:p14="http://schemas.microsoft.com/office/powerpoint/2010/main" val="9574256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94310-797D-CC50-6F02-3C07F7918D1D}"/>
              </a:ext>
            </a:extLst>
          </p:cNvPr>
          <p:cNvSpPr>
            <a:spLocks noGrp="1"/>
          </p:cNvSpPr>
          <p:nvPr>
            <p:ph type="title"/>
          </p:nvPr>
        </p:nvSpPr>
        <p:spPr/>
        <p:txBody>
          <a:bodyPr/>
          <a:lstStyle/>
          <a:p>
            <a:r>
              <a:rPr lang="de-DE"/>
              <a:t>Sind Quantoren referenziell</a:t>
            </a:r>
            <a:r>
              <a:rPr lang="de-DE" noProof="0"/>
              <a:t>? Die Antwort</a:t>
            </a:r>
            <a:endParaRPr lang="de-DE"/>
          </a:p>
        </p:txBody>
      </p:sp>
      <p:sp>
        <p:nvSpPr>
          <p:cNvPr id="3" name="Content Placeholder 2">
            <a:extLst>
              <a:ext uri="{FF2B5EF4-FFF2-40B4-BE49-F238E27FC236}">
                <a16:creationId xmlns:a16="http://schemas.microsoft.com/office/drawing/2014/main" id="{48E75D8D-9C7C-DBA9-41EC-64D04896B9C0}"/>
              </a:ext>
            </a:extLst>
          </p:cNvPr>
          <p:cNvSpPr>
            <a:spLocks noGrp="1"/>
          </p:cNvSpPr>
          <p:nvPr>
            <p:ph idx="1"/>
          </p:nvPr>
        </p:nvSpPr>
        <p:spPr/>
        <p:txBody>
          <a:bodyPr/>
          <a:lstStyle/>
          <a:p>
            <a:pPr>
              <a:spcBef>
                <a:spcPts val="800"/>
              </a:spcBef>
            </a:pPr>
            <a:r>
              <a:rPr lang="de-DE" sz="2400" b="1" i="1" noProof="0" dirty="0"/>
              <a:t>Frage</a:t>
            </a:r>
            <a:r>
              <a:rPr lang="de-DE" sz="2400" noProof="0" dirty="0"/>
              <a:t>. Ist es möglich, </a:t>
            </a:r>
            <a:r>
              <a:rPr lang="de-DE" dirty="0">
                <a:solidFill>
                  <a:srgbClr val="FF0000"/>
                </a:solidFill>
              </a:rPr>
              <a:t>Quantoren</a:t>
            </a:r>
            <a:r>
              <a:rPr lang="de-DE" sz="2400" noProof="0" dirty="0"/>
              <a:t> </a:t>
            </a:r>
            <a:r>
              <a:rPr lang="de-DE" dirty="0">
                <a:solidFill>
                  <a:srgbClr val="00B050"/>
                </a:solidFill>
              </a:rPr>
              <a:t>referenziell</a:t>
            </a:r>
            <a:r>
              <a:rPr lang="de-DE" sz="2400" noProof="0" dirty="0"/>
              <a:t> zu interpretieren?</a:t>
            </a:r>
          </a:p>
          <a:p>
            <a:pPr>
              <a:spcBef>
                <a:spcPts val="1200"/>
              </a:spcBef>
            </a:pPr>
            <a:r>
              <a:rPr lang="de-DE" b="1" dirty="0"/>
              <a:t>Antwort:</a:t>
            </a:r>
            <a:r>
              <a:rPr lang="de-DE" dirty="0"/>
              <a:t> </a:t>
            </a:r>
          </a:p>
          <a:p>
            <a:pPr marL="342900" indent="-342900">
              <a:spcBef>
                <a:spcPts val="800"/>
              </a:spcBef>
              <a:buFont typeface="Wingdings" panose="05000000000000000000" pitchFamily="2" charset="2"/>
              <a:buChar char="§"/>
            </a:pPr>
            <a:r>
              <a:rPr lang="de-DE" dirty="0"/>
              <a:t>Wir haben zwei logische Gesetze kennengelernt:</a:t>
            </a:r>
          </a:p>
          <a:p>
            <a:pPr marL="1085850" lvl="1" indent="-342900">
              <a:spcBef>
                <a:spcPts val="800"/>
              </a:spcBef>
              <a:buFont typeface="Courier New" panose="02070309020205020404" pitchFamily="49" charset="0"/>
              <a:buChar char="o"/>
            </a:pPr>
            <a:r>
              <a:rPr lang="de-DE" dirty="0"/>
              <a:t>Das Gesetz vom ausgeschlossenen Dritten </a:t>
            </a:r>
          </a:p>
          <a:p>
            <a:pPr marL="1085850" lvl="1" indent="-342900">
              <a:spcBef>
                <a:spcPts val="400"/>
              </a:spcBef>
              <a:buFont typeface="Courier New" panose="02070309020205020404" pitchFamily="49" charset="0"/>
              <a:buChar char="o"/>
            </a:pPr>
            <a:r>
              <a:rPr lang="de-DE" dirty="0"/>
              <a:t>Das Gesetz vom Widerspruchausgeschlossenen Dritten</a:t>
            </a:r>
          </a:p>
          <a:p>
            <a:pPr marL="342900" indent="-342900">
              <a:spcBef>
                <a:spcPts val="1800"/>
              </a:spcBef>
              <a:buFont typeface="Wingdings" panose="05000000000000000000" pitchFamily="2" charset="2"/>
              <a:buChar char="§"/>
            </a:pPr>
            <a:r>
              <a:rPr lang="en-US" b="1" i="1" dirty="0"/>
              <a:t> </a:t>
            </a:r>
            <a:r>
              <a:rPr lang="en-US" dirty="0" err="1">
                <a:solidFill>
                  <a:srgbClr val="00B050"/>
                </a:solidFill>
              </a:rPr>
              <a:t>Referenzielle</a:t>
            </a:r>
            <a:r>
              <a:rPr lang="en-US" dirty="0"/>
              <a:t> DPs </a:t>
            </a:r>
            <a:r>
              <a:rPr lang="en-US" dirty="0" err="1"/>
              <a:t>folgen</a:t>
            </a:r>
            <a:r>
              <a:rPr lang="en-US" dirty="0"/>
              <a:t> </a:t>
            </a:r>
            <a:r>
              <a:rPr lang="en-US" dirty="0" err="1"/>
              <a:t>diesen</a:t>
            </a:r>
            <a:r>
              <a:rPr lang="en-US" dirty="0"/>
              <a:t> </a:t>
            </a:r>
            <a:r>
              <a:rPr lang="en-US" dirty="0" err="1"/>
              <a:t>beiden</a:t>
            </a:r>
            <a:r>
              <a:rPr lang="en-US" dirty="0"/>
              <a:t> </a:t>
            </a:r>
            <a:r>
              <a:rPr lang="en-US" dirty="0" err="1"/>
              <a:t>Gesetzen</a:t>
            </a:r>
            <a:endParaRPr lang="en-US" dirty="0"/>
          </a:p>
          <a:p>
            <a:pPr marL="342900" indent="-342900">
              <a:spcBef>
                <a:spcPts val="800"/>
              </a:spcBef>
              <a:buFont typeface="Wingdings" panose="05000000000000000000" pitchFamily="2" charset="2"/>
              <a:buChar char="§"/>
            </a:pPr>
            <a:r>
              <a:rPr lang="en-US" b="1" i="1" dirty="0"/>
              <a:t> </a:t>
            </a:r>
            <a:r>
              <a:rPr lang="en-US" dirty="0" err="1">
                <a:solidFill>
                  <a:srgbClr val="FF0000"/>
                </a:solidFill>
              </a:rPr>
              <a:t>Quantoren</a:t>
            </a:r>
            <a:r>
              <a:rPr lang="en-US" dirty="0"/>
              <a:t> </a:t>
            </a:r>
            <a:r>
              <a:rPr lang="en-US" dirty="0" err="1"/>
              <a:t>folgen</a:t>
            </a:r>
            <a:r>
              <a:rPr lang="en-US" dirty="0"/>
              <a:t> </a:t>
            </a:r>
            <a:r>
              <a:rPr lang="en-US" dirty="0" err="1"/>
              <a:t>diesen</a:t>
            </a:r>
            <a:r>
              <a:rPr lang="en-US" dirty="0"/>
              <a:t> </a:t>
            </a:r>
            <a:r>
              <a:rPr lang="en-US" dirty="0" err="1"/>
              <a:t>beiden</a:t>
            </a:r>
            <a:r>
              <a:rPr lang="en-US" dirty="0"/>
              <a:t> </a:t>
            </a:r>
            <a:r>
              <a:rPr lang="en-US" dirty="0" err="1"/>
              <a:t>Gesetzen</a:t>
            </a:r>
            <a:r>
              <a:rPr lang="en-US" dirty="0"/>
              <a:t> </a:t>
            </a:r>
            <a:r>
              <a:rPr lang="en-US" u="sng" dirty="0"/>
              <a:t>nicht</a:t>
            </a:r>
            <a:r>
              <a:rPr lang="en-US" dirty="0"/>
              <a:t>.</a:t>
            </a:r>
          </a:p>
          <a:p>
            <a:pPr>
              <a:spcBef>
                <a:spcPts val="1800"/>
              </a:spcBef>
            </a:pPr>
            <a:r>
              <a:rPr lang="de-DE" b="1" dirty="0"/>
              <a:t>Schlussfolgerung:</a:t>
            </a:r>
            <a:r>
              <a:rPr lang="de-DE" dirty="0"/>
              <a:t> </a:t>
            </a:r>
          </a:p>
          <a:p>
            <a:pPr marL="342900" indent="-342900">
              <a:spcBef>
                <a:spcPts val="800"/>
              </a:spcBef>
              <a:buFont typeface="Wingdings" panose="05000000000000000000" pitchFamily="2" charset="2"/>
              <a:buChar char="§"/>
            </a:pPr>
            <a:r>
              <a:rPr lang="en-US" b="1" i="1" dirty="0"/>
              <a:t> </a:t>
            </a:r>
            <a:r>
              <a:rPr lang="en-US" dirty="0" err="1"/>
              <a:t>Quantoren</a:t>
            </a:r>
            <a:r>
              <a:rPr lang="en-US" dirty="0"/>
              <a:t> </a:t>
            </a:r>
            <a:r>
              <a:rPr lang="en-US" dirty="0" err="1"/>
              <a:t>verhalten</a:t>
            </a:r>
            <a:r>
              <a:rPr lang="en-US" dirty="0"/>
              <a:t> </a:t>
            </a:r>
            <a:r>
              <a:rPr lang="en-US" dirty="0" err="1"/>
              <a:t>sich</a:t>
            </a:r>
            <a:r>
              <a:rPr lang="en-US" dirty="0"/>
              <a:t> nicht so, </a:t>
            </a:r>
            <a:r>
              <a:rPr lang="en-US" dirty="0" err="1"/>
              <a:t>wie</a:t>
            </a:r>
            <a:r>
              <a:rPr lang="en-US" dirty="0"/>
              <a:t> </a:t>
            </a:r>
            <a:r>
              <a:rPr lang="en-US" dirty="0" err="1"/>
              <a:t>referenzielle</a:t>
            </a:r>
            <a:r>
              <a:rPr lang="en-US" dirty="0"/>
              <a:t> DPs. </a:t>
            </a:r>
          </a:p>
          <a:p>
            <a:pPr marL="342900" indent="-342900">
              <a:spcBef>
                <a:spcPts val="800"/>
              </a:spcBef>
              <a:buFont typeface="Wingdings" panose="05000000000000000000" pitchFamily="2" charset="2"/>
              <a:buChar char="§"/>
            </a:pPr>
            <a:r>
              <a:rPr lang="en-US" b="1" i="1" dirty="0"/>
              <a:t> </a:t>
            </a:r>
            <a:r>
              <a:rPr lang="en-US" dirty="0" err="1">
                <a:solidFill>
                  <a:srgbClr val="FF0000"/>
                </a:solidFill>
              </a:rPr>
              <a:t>Quantoren</a:t>
            </a:r>
            <a:r>
              <a:rPr lang="en-US" dirty="0"/>
              <a:t> </a:t>
            </a:r>
            <a:r>
              <a:rPr lang="en-US" dirty="0" err="1"/>
              <a:t>sind</a:t>
            </a:r>
            <a:r>
              <a:rPr lang="en-US" dirty="0"/>
              <a:t> also </a:t>
            </a:r>
            <a:r>
              <a:rPr lang="en-US" u="sng" dirty="0"/>
              <a:t>nicht</a:t>
            </a:r>
            <a:r>
              <a:rPr lang="en-US" dirty="0"/>
              <a:t> </a:t>
            </a:r>
            <a:r>
              <a:rPr lang="en-US" dirty="0" err="1">
                <a:solidFill>
                  <a:srgbClr val="00B050"/>
                </a:solidFill>
              </a:rPr>
              <a:t>referenziell</a:t>
            </a:r>
            <a:r>
              <a:rPr lang="de-DE" dirty="0"/>
              <a:t>!</a:t>
            </a:r>
          </a:p>
        </p:txBody>
      </p:sp>
      <p:sp>
        <p:nvSpPr>
          <p:cNvPr id="4" name="Footer Placeholder 3">
            <a:extLst>
              <a:ext uri="{FF2B5EF4-FFF2-40B4-BE49-F238E27FC236}">
                <a16:creationId xmlns:a16="http://schemas.microsoft.com/office/drawing/2014/main" id="{B19E9DB7-E00F-C45A-36FB-C86E1BAF0E87}"/>
              </a:ext>
            </a:extLst>
          </p:cNvPr>
          <p:cNvSpPr>
            <a:spLocks noGrp="1"/>
          </p:cNvSpPr>
          <p:nvPr>
            <p:ph type="ftr" sz="quarter" idx="11"/>
          </p:nvPr>
        </p:nvSpPr>
        <p:spPr/>
        <p:txBody>
          <a:bodyPr/>
          <a:lstStyle/>
          <a:p>
            <a:r>
              <a:rPr lang="de-DE"/>
              <a:t>DGY 15 Semantik</a:t>
            </a:r>
          </a:p>
        </p:txBody>
      </p:sp>
      <p:sp>
        <p:nvSpPr>
          <p:cNvPr id="5" name="Slide Number Placeholder 4">
            <a:extLst>
              <a:ext uri="{FF2B5EF4-FFF2-40B4-BE49-F238E27FC236}">
                <a16:creationId xmlns:a16="http://schemas.microsoft.com/office/drawing/2014/main" id="{8F7EF5C2-1728-7788-C511-8AA4E7AAD477}"/>
              </a:ext>
            </a:extLst>
          </p:cNvPr>
          <p:cNvSpPr>
            <a:spLocks noGrp="1"/>
          </p:cNvSpPr>
          <p:nvPr>
            <p:ph type="sldNum" sz="quarter" idx="12"/>
          </p:nvPr>
        </p:nvSpPr>
        <p:spPr/>
        <p:txBody>
          <a:bodyPr/>
          <a:lstStyle/>
          <a:p>
            <a:fld id="{DAED5F90-EF1B-49B5-BE47-AEA5AB1301ED}" type="slidenum">
              <a:rPr lang="de-DE" smtClean="0"/>
              <a:pPr/>
              <a:t>77</a:t>
            </a:fld>
            <a:endParaRPr lang="de-DE"/>
          </a:p>
        </p:txBody>
      </p:sp>
    </p:spTree>
    <p:extLst>
      <p:ext uri="{BB962C8B-B14F-4D97-AF65-F5344CB8AC3E}">
        <p14:creationId xmlns:p14="http://schemas.microsoft.com/office/powerpoint/2010/main" val="1976795176"/>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Anhang II. Quantoren und Kontext</a:t>
            </a:r>
            <a:endParaRPr lang="de-AT"/>
          </a:p>
        </p:txBody>
      </p:sp>
      <p:sp>
        <p:nvSpPr>
          <p:cNvPr id="3" name="Content Placeholder 2"/>
          <p:cNvSpPr>
            <a:spLocks noGrp="1"/>
          </p:cNvSpPr>
          <p:nvPr>
            <p:ph idx="1"/>
          </p:nvPr>
        </p:nvSpPr>
        <p:spPr>
          <a:xfrm>
            <a:off x="304800" y="914400"/>
            <a:ext cx="8686800" cy="5276850"/>
          </a:xfrm>
        </p:spPr>
        <p:txBody>
          <a:bodyPr/>
          <a:lstStyle/>
          <a:p>
            <a:r>
              <a:rPr lang="de-DE" b="1" dirty="0"/>
              <a:t>Beobachtung. </a:t>
            </a:r>
            <a:r>
              <a:rPr lang="de-DE" dirty="0"/>
              <a:t>Die Bedeutung von Sätzen mit </a:t>
            </a:r>
            <a:r>
              <a:rPr lang="de-DE" i="1" dirty="0"/>
              <a:t>viele</a:t>
            </a:r>
            <a:r>
              <a:rPr lang="de-DE" dirty="0"/>
              <a:t> (</a:t>
            </a:r>
            <a:r>
              <a:rPr lang="de-AT" dirty="0"/>
              <a:t>und </a:t>
            </a:r>
            <a:r>
              <a:rPr lang="de-AT" i="1" dirty="0"/>
              <a:t>wenige</a:t>
            </a:r>
            <a:r>
              <a:rPr lang="de-AT" dirty="0"/>
              <a:t>) </a:t>
            </a:r>
            <a:r>
              <a:rPr lang="de-DE" dirty="0"/>
              <a:t>ist </a:t>
            </a:r>
            <a:r>
              <a:rPr lang="de-DE" dirty="0">
                <a:solidFill>
                  <a:srgbClr val="0070C0"/>
                </a:solidFill>
              </a:rPr>
              <a:t>kontextabhängig</a:t>
            </a:r>
            <a:r>
              <a:rPr lang="de-DE" dirty="0"/>
              <a:t>. </a:t>
            </a:r>
          </a:p>
          <a:p>
            <a:pPr>
              <a:spcBef>
                <a:spcPts val="1800"/>
              </a:spcBef>
            </a:pPr>
            <a:r>
              <a:rPr lang="en-US" dirty="0"/>
              <a:t>(1)		</a:t>
            </a:r>
            <a:r>
              <a:rPr lang="en-US" b="1" dirty="0"/>
              <a:t>Viele Leute </a:t>
            </a:r>
            <a:r>
              <a:rPr lang="en-US" dirty="0" err="1"/>
              <a:t>haben</a:t>
            </a:r>
            <a:r>
              <a:rPr lang="en-US" dirty="0"/>
              <a:t> das Buch </a:t>
            </a:r>
            <a:r>
              <a:rPr lang="en-US" dirty="0" err="1"/>
              <a:t>gelesen</a:t>
            </a:r>
            <a:r>
              <a:rPr lang="en-US" dirty="0"/>
              <a:t>.</a:t>
            </a:r>
          </a:p>
          <a:p>
            <a:pPr marL="342900" indent="-342900">
              <a:spcBef>
                <a:spcPts val="1200"/>
              </a:spcBef>
              <a:buFont typeface="Wingdings" panose="05000000000000000000" pitchFamily="2" charset="2"/>
              <a:buChar char="§"/>
            </a:pPr>
            <a:r>
              <a:rPr lang="de-AT" i="1" dirty="0"/>
              <a:t>Annahme: </a:t>
            </a:r>
            <a:r>
              <a:rPr lang="de-AT" dirty="0"/>
              <a:t>Die DP </a:t>
            </a:r>
            <a:r>
              <a:rPr lang="de-AT" i="1" dirty="0"/>
              <a:t>viele Leute </a:t>
            </a:r>
            <a:r>
              <a:rPr lang="de-AT" dirty="0"/>
              <a:t>bedeutet </a:t>
            </a:r>
            <a:r>
              <a:rPr lang="de-AT" i="1" dirty="0"/>
              <a:t>1,000 Personen</a:t>
            </a:r>
            <a:r>
              <a:rPr lang="de-AT" dirty="0"/>
              <a:t>.</a:t>
            </a:r>
          </a:p>
          <a:p>
            <a:pPr>
              <a:spcBef>
                <a:spcPts val="1200"/>
              </a:spcBef>
            </a:pPr>
            <a:r>
              <a:rPr lang="de-AT" dirty="0"/>
              <a:t>	</a:t>
            </a:r>
            <a:r>
              <a:rPr lang="de-AT" dirty="0">
                <a:solidFill>
                  <a:srgbClr val="0070C0"/>
                </a:solidFill>
              </a:rPr>
              <a:t>Kontext A:</a:t>
            </a:r>
            <a:r>
              <a:rPr lang="de-AT" dirty="0"/>
              <a:t> das Buch = die Gedichtesammlung eines 	unbekannten Autors mit einer Auflage von 300 Exemplaren.</a:t>
            </a:r>
          </a:p>
          <a:p>
            <a:pPr>
              <a:spcBef>
                <a:spcPts val="800"/>
              </a:spcBef>
            </a:pPr>
            <a:r>
              <a:rPr lang="de-AT" dirty="0"/>
              <a:t>			Satz (1) wird in diesem Kontext als </a:t>
            </a:r>
            <a:r>
              <a:rPr lang="de-AT" dirty="0">
                <a:solidFill>
                  <a:srgbClr val="00B050"/>
                </a:solidFill>
              </a:rPr>
              <a:t>wahr</a:t>
            </a:r>
            <a:r>
              <a:rPr lang="de-AT" dirty="0"/>
              <a:t> interpretiert.</a:t>
            </a:r>
          </a:p>
          <a:p>
            <a:pPr>
              <a:spcBef>
                <a:spcPts val="1200"/>
              </a:spcBef>
            </a:pPr>
            <a:r>
              <a:rPr lang="de-AT" dirty="0"/>
              <a:t>	</a:t>
            </a:r>
            <a:r>
              <a:rPr lang="de-AT" dirty="0">
                <a:solidFill>
                  <a:srgbClr val="0070C0"/>
                </a:solidFill>
              </a:rPr>
              <a:t>Kontext B:</a:t>
            </a:r>
            <a:r>
              <a:rPr lang="de-AT" dirty="0"/>
              <a:t> 	das Buch = die Bibel </a:t>
            </a:r>
          </a:p>
          <a:p>
            <a:pPr>
              <a:spcBef>
                <a:spcPts val="800"/>
              </a:spcBef>
            </a:pPr>
            <a:r>
              <a:rPr lang="de-AT" dirty="0"/>
              <a:t>			Satz (1) ist in Kontext B </a:t>
            </a:r>
            <a:r>
              <a:rPr lang="de-AT" dirty="0">
                <a:solidFill>
                  <a:srgbClr val="FF0000"/>
                </a:solidFill>
              </a:rPr>
              <a:t>falsch</a:t>
            </a:r>
            <a:r>
              <a:rPr lang="de-AT" b="1" dirty="0"/>
              <a:t>.</a:t>
            </a:r>
          </a:p>
          <a:p>
            <a:pPr>
              <a:spcBef>
                <a:spcPts val="1200"/>
              </a:spcBef>
            </a:pPr>
            <a:r>
              <a:rPr lang="de-AT" dirty="0">
                <a:sym typeface="WP IconicSymbolsA" panose="05010101010101010101" pitchFamily="2" charset="2"/>
              </a:rPr>
              <a:t>			Ein und der selbe Satz ist einmal </a:t>
            </a:r>
            <a:r>
              <a:rPr lang="de-AT" dirty="0">
                <a:solidFill>
                  <a:srgbClr val="00B050"/>
                </a:solidFill>
              </a:rPr>
              <a:t>wahr</a:t>
            </a:r>
            <a:r>
              <a:rPr lang="de-AT" dirty="0"/>
              <a:t> </a:t>
            </a:r>
            <a:r>
              <a:rPr lang="de-AT" dirty="0">
                <a:sym typeface="WP IconicSymbolsA" panose="05010101010101010101" pitchFamily="2" charset="2"/>
              </a:rPr>
              <a:t>und einmal </a:t>
            </a:r>
            <a:r>
              <a:rPr lang="de-AT" dirty="0">
                <a:solidFill>
                  <a:srgbClr val="FF0000"/>
                </a:solidFill>
              </a:rPr>
              <a:t>falsch</a:t>
            </a:r>
            <a:r>
              <a:rPr lang="de-AT" dirty="0">
                <a:sym typeface="WP IconicSymbolsA" panose="05010101010101010101" pitchFamily="2" charset="2"/>
              </a:rPr>
              <a:t>.</a:t>
            </a:r>
            <a:endParaRPr lang="de-AT" dirty="0">
              <a:solidFill>
                <a:srgbClr val="0070C0"/>
              </a:solidFill>
            </a:endParaRPr>
          </a:p>
          <a:p>
            <a:r>
              <a:rPr lang="de-AT" dirty="0">
                <a:sym typeface="WP IconicSymbolsA" panose="05010101010101010101" pitchFamily="2" charset="2"/>
              </a:rPr>
              <a:t>			Die Interpretation variiert je nach </a:t>
            </a:r>
            <a:r>
              <a:rPr lang="de-AT" dirty="0">
                <a:solidFill>
                  <a:srgbClr val="0070C0"/>
                </a:solidFill>
                <a:sym typeface="WP IconicSymbolsA" panose="05010101010101010101" pitchFamily="2" charset="2"/>
              </a:rPr>
              <a:t>Kontext.</a:t>
            </a:r>
            <a:endParaRPr lang="de-AT" dirty="0">
              <a:solidFill>
                <a:srgbClr val="0070C0"/>
              </a:solidFill>
            </a:endParaRPr>
          </a:p>
        </p:txBody>
      </p:sp>
      <p:sp>
        <p:nvSpPr>
          <p:cNvPr id="4" name="Footer Placeholder 3"/>
          <p:cNvSpPr>
            <a:spLocks noGrp="1"/>
          </p:cNvSpPr>
          <p:nvPr>
            <p:ph type="ftr" sz="quarter" idx="11"/>
          </p:nvPr>
        </p:nvSpPr>
        <p:spPr/>
        <p:txBody>
          <a:bodyPr/>
          <a:lstStyle/>
          <a:p>
            <a:r>
              <a:rPr lang="de-DE"/>
              <a:t>DGY 15 Semantik</a:t>
            </a:r>
          </a:p>
        </p:txBody>
      </p:sp>
      <p:sp>
        <p:nvSpPr>
          <p:cNvPr id="5" name="Slide Number Placeholder 4"/>
          <p:cNvSpPr>
            <a:spLocks noGrp="1"/>
          </p:cNvSpPr>
          <p:nvPr>
            <p:ph type="sldNum" sz="quarter" idx="12"/>
          </p:nvPr>
        </p:nvSpPr>
        <p:spPr/>
        <p:txBody>
          <a:bodyPr/>
          <a:lstStyle/>
          <a:p>
            <a:fld id="{DAED5F90-EF1B-49B5-BE47-AEA5AB1301ED}" type="slidenum">
              <a:rPr lang="de-DE" smtClean="0"/>
              <a:pPr/>
              <a:t>78</a:t>
            </a:fld>
            <a:endParaRPr lang="de-DE"/>
          </a:p>
        </p:txBody>
      </p:sp>
    </p:spTree>
    <p:extLst>
      <p:ext uri="{BB962C8B-B14F-4D97-AF65-F5344CB8AC3E}">
        <p14:creationId xmlns:p14="http://schemas.microsoft.com/office/powerpoint/2010/main" val="32050216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 calcmode="lin" valueType="num">
                                      <p:cBhvr additive="base">
                                        <p:cTn id="35" dur="500" fill="hold"/>
                                        <p:tgtEl>
                                          <p:spTgt spid="3">
                                            <p:txEl>
                                              <p:pRg st="8" end="8"/>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3">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Quantoren und Kontext</a:t>
            </a:r>
            <a:endParaRPr lang="de-AT"/>
          </a:p>
        </p:txBody>
      </p:sp>
      <p:sp>
        <p:nvSpPr>
          <p:cNvPr id="3" name="Content Placeholder 2"/>
          <p:cNvSpPr>
            <a:spLocks noGrp="1"/>
          </p:cNvSpPr>
          <p:nvPr>
            <p:ph idx="1"/>
          </p:nvPr>
        </p:nvSpPr>
        <p:spPr>
          <a:xfrm>
            <a:off x="304800" y="990600"/>
            <a:ext cx="8686800" cy="4797136"/>
          </a:xfrm>
        </p:spPr>
        <p:txBody>
          <a:bodyPr/>
          <a:lstStyle/>
          <a:p>
            <a:pPr>
              <a:spcBef>
                <a:spcPts val="1800"/>
              </a:spcBef>
            </a:pPr>
            <a:r>
              <a:rPr lang="en-US" b="1" dirty="0" err="1"/>
              <a:t>Beobachtung</a:t>
            </a:r>
            <a:r>
              <a:rPr lang="en-US" dirty="0"/>
              <a:t>. </a:t>
            </a:r>
            <a:r>
              <a:rPr lang="en-US" dirty="0" err="1"/>
              <a:t>Sätze</a:t>
            </a:r>
            <a:r>
              <a:rPr lang="en-US" dirty="0"/>
              <a:t> </a:t>
            </a:r>
            <a:r>
              <a:rPr lang="en-US" dirty="0" err="1"/>
              <a:t>mit</a:t>
            </a:r>
            <a:r>
              <a:rPr lang="en-US" dirty="0"/>
              <a:t> </a:t>
            </a:r>
            <a:r>
              <a:rPr lang="en-US" i="1" dirty="0" err="1"/>
              <a:t>viele</a:t>
            </a:r>
            <a:r>
              <a:rPr lang="en-US" i="1" dirty="0"/>
              <a:t> NP</a:t>
            </a:r>
            <a:r>
              <a:rPr lang="en-US" dirty="0"/>
              <a:t> </a:t>
            </a:r>
            <a:r>
              <a:rPr lang="en-US" dirty="0" err="1"/>
              <a:t>besitzen</a:t>
            </a:r>
            <a:r>
              <a:rPr lang="en-US" dirty="0"/>
              <a:t> </a:t>
            </a:r>
            <a:r>
              <a:rPr lang="en-US" dirty="0" err="1"/>
              <a:t>mehr</a:t>
            </a:r>
            <a:r>
              <a:rPr lang="en-US" dirty="0"/>
              <a:t> </a:t>
            </a:r>
            <a:r>
              <a:rPr lang="en-US" dirty="0" err="1"/>
              <a:t>als</a:t>
            </a:r>
            <a:r>
              <a:rPr lang="en-US" dirty="0"/>
              <a:t> </a:t>
            </a:r>
            <a:r>
              <a:rPr lang="en-US" dirty="0" err="1"/>
              <a:t>eine</a:t>
            </a:r>
            <a:r>
              <a:rPr lang="en-US" dirty="0"/>
              <a:t> </a:t>
            </a:r>
            <a:r>
              <a:rPr lang="en-US" dirty="0" err="1"/>
              <a:t>Bedeutung</a:t>
            </a:r>
            <a:r>
              <a:rPr lang="en-US" dirty="0"/>
              <a:t>, </a:t>
            </a:r>
            <a:r>
              <a:rPr lang="en-US" dirty="0" err="1"/>
              <a:t>sie</a:t>
            </a:r>
            <a:r>
              <a:rPr lang="en-US" dirty="0"/>
              <a:t> </a:t>
            </a:r>
            <a:r>
              <a:rPr lang="en-US" dirty="0" err="1"/>
              <a:t>sind</a:t>
            </a:r>
            <a:r>
              <a:rPr lang="en-US" dirty="0"/>
              <a:t> </a:t>
            </a:r>
            <a:r>
              <a:rPr lang="en-US" b="1" dirty="0" err="1"/>
              <a:t>ambig</a:t>
            </a:r>
            <a:r>
              <a:rPr lang="en-US" dirty="0"/>
              <a:t>. </a:t>
            </a:r>
            <a:endParaRPr lang="de-AT" dirty="0"/>
          </a:p>
          <a:p>
            <a:pPr>
              <a:spcBef>
                <a:spcPts val="1200"/>
              </a:spcBef>
            </a:pPr>
            <a:r>
              <a:rPr lang="en-US" dirty="0">
                <a:solidFill>
                  <a:srgbClr val="0070C0"/>
                </a:solidFill>
              </a:rPr>
              <a:t>	</a:t>
            </a:r>
            <a:r>
              <a:rPr lang="en-US" dirty="0" err="1">
                <a:solidFill>
                  <a:srgbClr val="0070C0"/>
                </a:solidFill>
              </a:rPr>
              <a:t>Kontext</a:t>
            </a:r>
            <a:r>
              <a:rPr lang="en-US" dirty="0">
                <a:solidFill>
                  <a:srgbClr val="0070C0"/>
                </a:solidFill>
              </a:rPr>
              <a:t> C:</a:t>
            </a:r>
            <a:r>
              <a:rPr lang="en-US" dirty="0"/>
              <a:t> </a:t>
            </a:r>
          </a:p>
          <a:p>
            <a:pPr marL="1085850" lvl="1" indent="-342900">
              <a:spcBef>
                <a:spcPts val="800"/>
              </a:spcBef>
              <a:buFont typeface="Courier New" panose="02070309020205020404" pitchFamily="49" charset="0"/>
              <a:buChar char="o"/>
            </a:pPr>
            <a:r>
              <a:rPr lang="en-US" dirty="0"/>
              <a:t>Bis 2022 </a:t>
            </a:r>
            <a:r>
              <a:rPr lang="en-US" dirty="0" err="1"/>
              <a:t>wurde</a:t>
            </a:r>
            <a:r>
              <a:rPr lang="en-US" dirty="0"/>
              <a:t> der </a:t>
            </a:r>
            <a:r>
              <a:rPr lang="en-US" dirty="0" err="1"/>
              <a:t>Nobelpreis</a:t>
            </a:r>
            <a:r>
              <a:rPr lang="en-US" dirty="0"/>
              <a:t> in </a:t>
            </a:r>
            <a:r>
              <a:rPr lang="en-US" dirty="0" err="1"/>
              <a:t>Literatur</a:t>
            </a:r>
            <a:r>
              <a:rPr lang="en-US" dirty="0"/>
              <a:t> </a:t>
            </a:r>
            <a:r>
              <a:rPr lang="en-US" dirty="0" err="1"/>
              <a:t>insgesamt</a:t>
            </a:r>
            <a:r>
              <a:rPr lang="en-US" dirty="0"/>
              <a:t> 119 mal </a:t>
            </a:r>
            <a:r>
              <a:rPr lang="en-US" dirty="0" err="1"/>
              <a:t>vergeben</a:t>
            </a:r>
            <a:r>
              <a:rPr lang="en-US" dirty="0"/>
              <a:t>. 14 der Gewinner </a:t>
            </a:r>
            <a:r>
              <a:rPr lang="en-US" dirty="0" err="1"/>
              <a:t>waren</a:t>
            </a:r>
            <a:r>
              <a:rPr lang="en-US" dirty="0"/>
              <a:t> </a:t>
            </a:r>
            <a:r>
              <a:rPr lang="en-US" dirty="0" err="1"/>
              <a:t>Skandinavier</a:t>
            </a:r>
            <a:r>
              <a:rPr lang="en-US" dirty="0"/>
              <a:t>, also ca. 17%.</a:t>
            </a:r>
          </a:p>
          <a:p>
            <a:pPr marL="1085850" lvl="1" indent="-342900">
              <a:spcBef>
                <a:spcPts val="800"/>
              </a:spcBef>
              <a:buFont typeface="Courier New" panose="02070309020205020404" pitchFamily="49" charset="0"/>
              <a:buChar char="o"/>
            </a:pPr>
            <a:r>
              <a:rPr lang="en-US" dirty="0"/>
              <a:t>Ca. 10-15 % der </a:t>
            </a:r>
            <a:r>
              <a:rPr lang="en-US" dirty="0" err="1"/>
              <a:t>Bevölkerung</a:t>
            </a:r>
            <a:r>
              <a:rPr lang="en-US" dirty="0"/>
              <a:t> </a:t>
            </a:r>
            <a:r>
              <a:rPr lang="en-US" dirty="0" err="1"/>
              <a:t>sind</a:t>
            </a:r>
            <a:r>
              <a:rPr lang="en-US" dirty="0"/>
              <a:t> </a:t>
            </a:r>
            <a:r>
              <a:rPr lang="en-US" dirty="0" err="1"/>
              <a:t>Linkshänder</a:t>
            </a:r>
            <a:r>
              <a:rPr lang="en-US" dirty="0"/>
              <a:t> 	</a:t>
            </a:r>
            <a:r>
              <a:rPr lang="en-US" sz="2000" dirty="0"/>
              <a:t>(</a:t>
            </a:r>
            <a:r>
              <a:rPr lang="el-GR" sz="2000" dirty="0"/>
              <a:t>αριστερόχειρας</a:t>
            </a:r>
            <a:r>
              <a:rPr lang="en-US" sz="2000" dirty="0"/>
              <a:t>)</a:t>
            </a:r>
            <a:r>
              <a:rPr lang="en-US" dirty="0"/>
              <a:t>. </a:t>
            </a:r>
          </a:p>
          <a:p>
            <a:pPr>
              <a:spcBef>
                <a:spcPts val="1200"/>
              </a:spcBef>
            </a:pPr>
            <a:r>
              <a:rPr lang="en-US" dirty="0"/>
              <a:t>(1)		</a:t>
            </a:r>
            <a:r>
              <a:rPr lang="en-US" dirty="0">
                <a:solidFill>
                  <a:srgbClr val="FF0000"/>
                </a:solidFill>
              </a:rPr>
              <a:t>Viele </a:t>
            </a:r>
            <a:r>
              <a:rPr lang="en-US" dirty="0" err="1">
                <a:solidFill>
                  <a:srgbClr val="FF0000"/>
                </a:solidFill>
              </a:rPr>
              <a:t>Skandinavier</a:t>
            </a:r>
            <a:r>
              <a:rPr lang="en-US" dirty="0"/>
              <a:t> </a:t>
            </a:r>
            <a:r>
              <a:rPr lang="en-US" dirty="0" err="1"/>
              <a:t>sind</a:t>
            </a:r>
            <a:r>
              <a:rPr lang="en-US" dirty="0"/>
              <a:t> </a:t>
            </a:r>
            <a:r>
              <a:rPr lang="en-US" dirty="0" err="1">
                <a:solidFill>
                  <a:srgbClr val="00B050"/>
                </a:solidFill>
              </a:rPr>
              <a:t>Nobelpreisträger</a:t>
            </a:r>
            <a:r>
              <a:rPr lang="en-US" dirty="0"/>
              <a:t> </a:t>
            </a:r>
            <a:r>
              <a:rPr lang="en-US" dirty="0">
                <a:solidFill>
                  <a:srgbClr val="00B050"/>
                </a:solidFill>
              </a:rPr>
              <a:t>in </a:t>
            </a:r>
            <a:r>
              <a:rPr lang="en-US" dirty="0" err="1">
                <a:solidFill>
                  <a:srgbClr val="00B050"/>
                </a:solidFill>
              </a:rPr>
              <a:t>Literatur</a:t>
            </a:r>
            <a:r>
              <a:rPr lang="en-US" dirty="0"/>
              <a:t>. 	</a:t>
            </a:r>
          </a:p>
          <a:p>
            <a:pPr marL="1085850" lvl="1" indent="-342900">
              <a:spcBef>
                <a:spcPts val="1200"/>
              </a:spcBef>
              <a:buFont typeface="Courier New" panose="02070309020205020404" pitchFamily="49" charset="0"/>
              <a:buChar char="o"/>
            </a:pPr>
            <a:r>
              <a:rPr lang="de-AT" dirty="0"/>
              <a:t>Satz (1) wird in </a:t>
            </a:r>
            <a:r>
              <a:rPr lang="en-US" dirty="0" err="1">
                <a:solidFill>
                  <a:srgbClr val="0070C0"/>
                </a:solidFill>
              </a:rPr>
              <a:t>Kontext</a:t>
            </a:r>
            <a:r>
              <a:rPr lang="en-US" dirty="0">
                <a:solidFill>
                  <a:srgbClr val="0070C0"/>
                </a:solidFill>
              </a:rPr>
              <a:t> C </a:t>
            </a:r>
            <a:r>
              <a:rPr lang="de-AT" dirty="0"/>
              <a:t>als </a:t>
            </a:r>
            <a:r>
              <a:rPr lang="de-AT" b="1" dirty="0"/>
              <a:t>wahr</a:t>
            </a:r>
            <a:r>
              <a:rPr lang="de-AT" dirty="0"/>
              <a:t> interpretiert.</a:t>
            </a:r>
          </a:p>
          <a:p>
            <a:pPr marL="1085850" lvl="1" indent="-342900">
              <a:spcBef>
                <a:spcPts val="400"/>
              </a:spcBef>
              <a:buFont typeface="Courier New" panose="02070309020205020404" pitchFamily="49" charset="0"/>
              <a:buChar char="o"/>
            </a:pPr>
            <a:r>
              <a:rPr lang="de-AT" dirty="0"/>
              <a:t>(1) bedeutet ungefähr: „Der Prozentanteil der </a:t>
            </a:r>
            <a:r>
              <a:rPr lang="en-US" dirty="0" err="1">
                <a:solidFill>
                  <a:srgbClr val="00B050"/>
                </a:solidFill>
              </a:rPr>
              <a:t>Nobelpreisträger</a:t>
            </a:r>
            <a:r>
              <a:rPr lang="en-US" i="1" dirty="0"/>
              <a:t> </a:t>
            </a:r>
            <a:r>
              <a:rPr lang="en-US" dirty="0">
                <a:solidFill>
                  <a:srgbClr val="00B050"/>
                </a:solidFill>
              </a:rPr>
              <a:t>in </a:t>
            </a:r>
            <a:r>
              <a:rPr lang="en-US" dirty="0" err="1">
                <a:solidFill>
                  <a:srgbClr val="00B050"/>
                </a:solidFill>
              </a:rPr>
              <a:t>Literatur</a:t>
            </a:r>
            <a:r>
              <a:rPr lang="en-US" dirty="0"/>
              <a:t>, die </a:t>
            </a:r>
            <a:r>
              <a:rPr lang="en-US" dirty="0" err="1">
                <a:solidFill>
                  <a:srgbClr val="FF0000"/>
                </a:solidFill>
              </a:rPr>
              <a:t>Skandinavier</a:t>
            </a:r>
            <a:r>
              <a:rPr lang="en-US" b="1" i="1" dirty="0"/>
              <a:t> </a:t>
            </a:r>
            <a:r>
              <a:rPr lang="en-US" dirty="0" err="1"/>
              <a:t>sind</a:t>
            </a:r>
            <a:r>
              <a:rPr lang="en-US" dirty="0"/>
              <a:t>, </a:t>
            </a:r>
            <a:r>
              <a:rPr lang="en-US" dirty="0" err="1"/>
              <a:t>ist</a:t>
            </a:r>
            <a:r>
              <a:rPr lang="en-US" dirty="0"/>
              <a:t> </a:t>
            </a:r>
            <a:r>
              <a:rPr lang="en-US" dirty="0" err="1"/>
              <a:t>groß</a:t>
            </a:r>
            <a:r>
              <a:rPr lang="en-US" dirty="0"/>
              <a:t>.”</a:t>
            </a:r>
            <a:endParaRPr lang="de-AT" dirty="0"/>
          </a:p>
          <a:p>
            <a:pPr marL="1085850" lvl="1" indent="-342900">
              <a:spcBef>
                <a:spcPts val="400"/>
              </a:spcBef>
              <a:buFont typeface="Courier New" panose="02070309020205020404" pitchFamily="49" charset="0"/>
              <a:buChar char="o"/>
            </a:pPr>
            <a:r>
              <a:rPr lang="de-AT" dirty="0"/>
              <a:t>(1) bedeutet </a:t>
            </a:r>
            <a:r>
              <a:rPr lang="de-AT" u="sng" dirty="0"/>
              <a:t>nicht</a:t>
            </a:r>
            <a:r>
              <a:rPr lang="de-AT" dirty="0"/>
              <a:t>: „Der Prozentanteil der </a:t>
            </a:r>
            <a:r>
              <a:rPr lang="de-AT" dirty="0">
                <a:solidFill>
                  <a:srgbClr val="FF0000"/>
                </a:solidFill>
              </a:rPr>
              <a:t>Skandinavier</a:t>
            </a:r>
            <a:r>
              <a:rPr lang="de-AT" dirty="0"/>
              <a:t>, die </a:t>
            </a:r>
            <a:r>
              <a:rPr lang="en-US" dirty="0" err="1">
                <a:solidFill>
                  <a:srgbClr val="00B050"/>
                </a:solidFill>
              </a:rPr>
              <a:t>Nobelpreisträger</a:t>
            </a:r>
            <a:r>
              <a:rPr lang="en-US" i="1" dirty="0"/>
              <a:t> </a:t>
            </a:r>
            <a:r>
              <a:rPr lang="en-US" dirty="0">
                <a:solidFill>
                  <a:srgbClr val="00B050"/>
                </a:solidFill>
              </a:rPr>
              <a:t>in </a:t>
            </a:r>
            <a:r>
              <a:rPr lang="en-US" dirty="0" err="1">
                <a:solidFill>
                  <a:srgbClr val="00B050"/>
                </a:solidFill>
              </a:rPr>
              <a:t>Literatur</a:t>
            </a:r>
            <a:r>
              <a:rPr lang="en-US" dirty="0">
                <a:solidFill>
                  <a:srgbClr val="00B050"/>
                </a:solidFill>
              </a:rPr>
              <a:t> </a:t>
            </a:r>
            <a:r>
              <a:rPr lang="en-US" dirty="0" err="1"/>
              <a:t>sind</a:t>
            </a:r>
            <a:r>
              <a:rPr lang="en-US" dirty="0"/>
              <a:t>, </a:t>
            </a:r>
            <a:r>
              <a:rPr lang="en-US" dirty="0" err="1"/>
              <a:t>ist</a:t>
            </a:r>
            <a:r>
              <a:rPr lang="en-US" dirty="0"/>
              <a:t> </a:t>
            </a:r>
            <a:r>
              <a:rPr lang="en-US" dirty="0" err="1"/>
              <a:t>groß</a:t>
            </a:r>
            <a:r>
              <a:rPr lang="en-US" dirty="0"/>
              <a:t>”</a:t>
            </a:r>
            <a:endParaRPr lang="de-AT" dirty="0"/>
          </a:p>
          <a:p>
            <a:pPr>
              <a:spcBef>
                <a:spcPts val="1200"/>
              </a:spcBef>
            </a:pPr>
            <a:r>
              <a:rPr lang="de-AT" dirty="0">
                <a:sym typeface="WP IconicSymbolsA" panose="05010101010101010101" pitchFamily="2" charset="2"/>
              </a:rPr>
              <a:t>	 Es gibt relativ viele </a:t>
            </a:r>
            <a:r>
              <a:rPr lang="en-US" dirty="0" err="1">
                <a:solidFill>
                  <a:srgbClr val="FF0000"/>
                </a:solidFill>
              </a:rPr>
              <a:t>Skandinavier</a:t>
            </a:r>
            <a:r>
              <a:rPr lang="en-US" dirty="0">
                <a:solidFill>
                  <a:srgbClr val="FF0000"/>
                </a:solidFill>
              </a:rPr>
              <a:t> </a:t>
            </a:r>
            <a:r>
              <a:rPr lang="en-US" dirty="0" err="1"/>
              <a:t>unter</a:t>
            </a:r>
            <a:r>
              <a:rPr lang="en-US" dirty="0"/>
              <a:t> den </a:t>
            </a:r>
            <a:r>
              <a:rPr lang="en-US" dirty="0" err="1">
                <a:solidFill>
                  <a:srgbClr val="00B050"/>
                </a:solidFill>
              </a:rPr>
              <a:t>Nobelpreisträgern</a:t>
            </a:r>
            <a:r>
              <a:rPr lang="de-AT" dirty="0"/>
              <a:t>.</a:t>
            </a:r>
            <a:endParaRPr lang="de-AT" dirty="0">
              <a:solidFill>
                <a:srgbClr val="0070C0"/>
              </a:solidFill>
            </a:endParaRPr>
          </a:p>
          <a:p>
            <a:pPr>
              <a:spcBef>
                <a:spcPts val="400"/>
              </a:spcBef>
            </a:pPr>
            <a:endParaRPr lang="de-AT" dirty="0"/>
          </a:p>
          <a:p>
            <a:pPr>
              <a:spcBef>
                <a:spcPts val="1200"/>
              </a:spcBef>
            </a:pPr>
            <a:endParaRPr lang="de-AT" dirty="0"/>
          </a:p>
        </p:txBody>
      </p:sp>
      <p:sp>
        <p:nvSpPr>
          <p:cNvPr id="4" name="Footer Placeholder 3"/>
          <p:cNvSpPr>
            <a:spLocks noGrp="1"/>
          </p:cNvSpPr>
          <p:nvPr>
            <p:ph type="ftr" sz="quarter" idx="11"/>
          </p:nvPr>
        </p:nvSpPr>
        <p:spPr/>
        <p:txBody>
          <a:bodyPr/>
          <a:lstStyle/>
          <a:p>
            <a:r>
              <a:rPr lang="de-DE"/>
              <a:t>DGY 15 Semantik</a:t>
            </a:r>
          </a:p>
        </p:txBody>
      </p:sp>
      <p:sp>
        <p:nvSpPr>
          <p:cNvPr id="5" name="Slide Number Placeholder 4"/>
          <p:cNvSpPr>
            <a:spLocks noGrp="1"/>
          </p:cNvSpPr>
          <p:nvPr>
            <p:ph type="sldNum" sz="quarter" idx="12"/>
          </p:nvPr>
        </p:nvSpPr>
        <p:spPr/>
        <p:txBody>
          <a:bodyPr/>
          <a:lstStyle/>
          <a:p>
            <a:fld id="{DAED5F90-EF1B-49B5-BE47-AEA5AB1301ED}" type="slidenum">
              <a:rPr lang="de-DE" smtClean="0"/>
              <a:pPr/>
              <a:t>79</a:t>
            </a:fld>
            <a:endParaRPr lang="de-DE"/>
          </a:p>
        </p:txBody>
      </p:sp>
    </p:spTree>
    <p:extLst>
      <p:ext uri="{BB962C8B-B14F-4D97-AF65-F5344CB8AC3E}">
        <p14:creationId xmlns:p14="http://schemas.microsoft.com/office/powerpoint/2010/main" val="19645848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Quantoren und Kontext</a:t>
            </a:r>
            <a:endParaRPr lang="de-AT"/>
          </a:p>
        </p:txBody>
      </p:sp>
      <p:sp>
        <p:nvSpPr>
          <p:cNvPr id="3" name="Content Placeholder 2"/>
          <p:cNvSpPr>
            <a:spLocks noGrp="1"/>
          </p:cNvSpPr>
          <p:nvPr>
            <p:ph idx="1"/>
          </p:nvPr>
        </p:nvSpPr>
        <p:spPr>
          <a:xfrm>
            <a:off x="304800" y="819150"/>
            <a:ext cx="8686800" cy="5276850"/>
          </a:xfrm>
        </p:spPr>
        <p:txBody>
          <a:bodyPr/>
          <a:lstStyle/>
          <a:p>
            <a:pPr>
              <a:spcBef>
                <a:spcPts val="1200"/>
              </a:spcBef>
            </a:pPr>
            <a:r>
              <a:rPr lang="en-US" dirty="0">
                <a:solidFill>
                  <a:srgbClr val="0070C0"/>
                </a:solidFill>
              </a:rPr>
              <a:t>		</a:t>
            </a:r>
            <a:r>
              <a:rPr lang="en-US" dirty="0" err="1">
                <a:solidFill>
                  <a:srgbClr val="0070C0"/>
                </a:solidFill>
              </a:rPr>
              <a:t>Kontext</a:t>
            </a:r>
            <a:r>
              <a:rPr lang="en-US" dirty="0">
                <a:solidFill>
                  <a:srgbClr val="0070C0"/>
                </a:solidFill>
              </a:rPr>
              <a:t> C:</a:t>
            </a:r>
            <a:r>
              <a:rPr lang="en-US" dirty="0"/>
              <a:t> </a:t>
            </a:r>
            <a:r>
              <a:rPr lang="en-US" sz="2200" dirty="0"/>
              <a:t> Bis 2022 </a:t>
            </a:r>
            <a:r>
              <a:rPr lang="en-US" sz="2200" dirty="0" err="1"/>
              <a:t>wurde</a:t>
            </a:r>
            <a:r>
              <a:rPr lang="en-US" sz="2200" dirty="0"/>
              <a:t> der </a:t>
            </a:r>
            <a:r>
              <a:rPr lang="en-US" sz="2200" dirty="0" err="1"/>
              <a:t>Nobelpreis</a:t>
            </a:r>
            <a:r>
              <a:rPr lang="en-US" sz="2200" dirty="0"/>
              <a:t> in </a:t>
            </a:r>
            <a:r>
              <a:rPr lang="en-US" sz="2200" dirty="0" err="1"/>
              <a:t>Literatur</a:t>
            </a:r>
            <a:r>
              <a:rPr lang="en-US" sz="2200" dirty="0"/>
              <a:t> </a:t>
            </a:r>
            <a:r>
              <a:rPr lang="en-US" sz="2200" dirty="0" err="1"/>
              <a:t>insgesamt</a:t>
            </a:r>
            <a:r>
              <a:rPr lang="en-US" sz="2200" dirty="0"/>
              <a:t> 119 mal </a:t>
            </a:r>
            <a:r>
              <a:rPr lang="en-US" sz="2200" dirty="0" err="1"/>
              <a:t>vergeben</a:t>
            </a:r>
            <a:r>
              <a:rPr lang="en-US" sz="2200" dirty="0"/>
              <a:t>. 14 der Gewinner, </a:t>
            </a:r>
            <a:r>
              <a:rPr lang="en-US" sz="2200" dirty="0" err="1"/>
              <a:t>als</a:t>
            </a:r>
            <a:r>
              <a:rPr lang="en-US" sz="2200" dirty="0"/>
              <a:t> also ca. 17%, </a:t>
            </a:r>
            <a:r>
              <a:rPr lang="en-US" sz="2200" dirty="0" err="1"/>
              <a:t>waren</a:t>
            </a:r>
            <a:r>
              <a:rPr lang="en-US" sz="2200" dirty="0"/>
              <a:t> </a:t>
            </a:r>
            <a:r>
              <a:rPr lang="en-US" sz="2200" dirty="0" err="1"/>
              <a:t>Skandinavier</a:t>
            </a:r>
            <a:r>
              <a:rPr lang="en-US" sz="2200" dirty="0"/>
              <a:t>. Ca. 10-15 % der </a:t>
            </a:r>
            <a:r>
              <a:rPr lang="en-US" sz="2200" dirty="0" err="1"/>
              <a:t>Bevölkerung</a:t>
            </a:r>
            <a:r>
              <a:rPr lang="en-US" sz="2200" dirty="0"/>
              <a:t> </a:t>
            </a:r>
            <a:r>
              <a:rPr lang="en-US" sz="2200" dirty="0" err="1"/>
              <a:t>sind</a:t>
            </a:r>
            <a:r>
              <a:rPr lang="en-US" sz="2200" dirty="0"/>
              <a:t> </a:t>
            </a:r>
            <a:r>
              <a:rPr lang="en-US" sz="2200" dirty="0" err="1"/>
              <a:t>Linkshänder</a:t>
            </a:r>
            <a:r>
              <a:rPr lang="en-US" sz="2200" dirty="0"/>
              <a:t> </a:t>
            </a:r>
          </a:p>
          <a:p>
            <a:pPr>
              <a:spcBef>
                <a:spcPts val="1200"/>
              </a:spcBef>
            </a:pPr>
            <a:r>
              <a:rPr lang="en-US" dirty="0"/>
              <a:t>(1)		Viele </a:t>
            </a:r>
            <a:r>
              <a:rPr lang="en-US" dirty="0" err="1">
                <a:solidFill>
                  <a:srgbClr val="FF0000"/>
                </a:solidFill>
              </a:rPr>
              <a:t>Skandinavier</a:t>
            </a:r>
            <a:r>
              <a:rPr lang="en-US" dirty="0"/>
              <a:t> </a:t>
            </a:r>
            <a:r>
              <a:rPr lang="en-US" dirty="0" err="1"/>
              <a:t>sind</a:t>
            </a:r>
            <a:r>
              <a:rPr lang="en-US" dirty="0"/>
              <a:t> </a:t>
            </a:r>
            <a:r>
              <a:rPr lang="en-US" dirty="0" err="1">
                <a:solidFill>
                  <a:srgbClr val="00B050"/>
                </a:solidFill>
              </a:rPr>
              <a:t>Nobelpreisträger</a:t>
            </a:r>
            <a:r>
              <a:rPr lang="en-US" dirty="0"/>
              <a:t> </a:t>
            </a:r>
            <a:r>
              <a:rPr lang="en-US" dirty="0">
                <a:solidFill>
                  <a:srgbClr val="00B050"/>
                </a:solidFill>
              </a:rPr>
              <a:t>in </a:t>
            </a:r>
            <a:r>
              <a:rPr lang="en-US" dirty="0" err="1">
                <a:solidFill>
                  <a:srgbClr val="00B050"/>
                </a:solidFill>
              </a:rPr>
              <a:t>Literatur</a:t>
            </a:r>
            <a:r>
              <a:rPr lang="en-US" dirty="0"/>
              <a:t>. 	(</a:t>
            </a:r>
            <a:r>
              <a:rPr lang="en-US" b="1" dirty="0" err="1"/>
              <a:t>wahr</a:t>
            </a:r>
            <a:r>
              <a:rPr lang="en-US" dirty="0"/>
              <a:t>)	</a:t>
            </a:r>
          </a:p>
          <a:p>
            <a:pPr>
              <a:spcBef>
                <a:spcPts val="1200"/>
              </a:spcBef>
            </a:pPr>
            <a:r>
              <a:rPr lang="de-AT" dirty="0">
                <a:sym typeface="WP IconicSymbolsA" panose="05010101010101010101" pitchFamily="2" charset="2"/>
              </a:rPr>
              <a:t>	 Es gibt relativ viele </a:t>
            </a:r>
            <a:r>
              <a:rPr lang="en-US" dirty="0" err="1">
                <a:solidFill>
                  <a:srgbClr val="FF0000"/>
                </a:solidFill>
              </a:rPr>
              <a:t>Skandinavier</a:t>
            </a:r>
            <a:r>
              <a:rPr lang="en-US" dirty="0">
                <a:solidFill>
                  <a:srgbClr val="FF0000"/>
                </a:solidFill>
              </a:rPr>
              <a:t> </a:t>
            </a:r>
            <a:r>
              <a:rPr lang="en-US" dirty="0" err="1"/>
              <a:t>unter</a:t>
            </a:r>
            <a:r>
              <a:rPr lang="en-US" dirty="0"/>
              <a:t> den </a:t>
            </a:r>
            <a:r>
              <a:rPr lang="en-US" dirty="0" err="1">
                <a:solidFill>
                  <a:srgbClr val="00B050"/>
                </a:solidFill>
              </a:rPr>
              <a:t>Nobelpreisträger</a:t>
            </a:r>
            <a:r>
              <a:rPr lang="de-AT" dirty="0"/>
              <a:t>.</a:t>
            </a:r>
            <a:endParaRPr lang="de-AT" dirty="0">
              <a:solidFill>
                <a:srgbClr val="0070C0"/>
              </a:solidFill>
            </a:endParaRPr>
          </a:p>
          <a:p>
            <a:pPr>
              <a:spcBef>
                <a:spcPts val="1800"/>
              </a:spcBef>
            </a:pPr>
            <a:r>
              <a:rPr lang="en-US" dirty="0"/>
              <a:t>(2)		Viele</a:t>
            </a:r>
            <a:r>
              <a:rPr lang="en-US" b="1" dirty="0"/>
              <a:t> </a:t>
            </a:r>
            <a:r>
              <a:rPr lang="en-US" dirty="0" err="1">
                <a:solidFill>
                  <a:srgbClr val="FF0000"/>
                </a:solidFill>
              </a:rPr>
              <a:t>Skandinavier</a:t>
            </a:r>
            <a:r>
              <a:rPr lang="en-US" b="1" dirty="0"/>
              <a:t> </a:t>
            </a:r>
            <a:r>
              <a:rPr lang="en-US" dirty="0" err="1"/>
              <a:t>sind</a:t>
            </a:r>
            <a:r>
              <a:rPr lang="en-US" dirty="0"/>
              <a:t> </a:t>
            </a:r>
            <a:r>
              <a:rPr lang="en-US" dirty="0" err="1">
                <a:solidFill>
                  <a:srgbClr val="00B050"/>
                </a:solidFill>
              </a:rPr>
              <a:t>Linkshänder</a:t>
            </a:r>
            <a:r>
              <a:rPr lang="en-US" dirty="0"/>
              <a:t>. 			(</a:t>
            </a:r>
            <a:r>
              <a:rPr lang="en-US" b="1" dirty="0" err="1"/>
              <a:t>falsch</a:t>
            </a:r>
            <a:r>
              <a:rPr lang="en-US" dirty="0"/>
              <a:t>)</a:t>
            </a:r>
            <a:endParaRPr lang="en-US" b="1" dirty="0"/>
          </a:p>
          <a:p>
            <a:pPr marL="1085850" lvl="1" indent="-342900">
              <a:spcBef>
                <a:spcPts val="600"/>
              </a:spcBef>
              <a:buFont typeface="Courier New" panose="02070309020205020404" pitchFamily="49" charset="0"/>
              <a:buChar char="o"/>
            </a:pPr>
            <a:r>
              <a:rPr lang="de-AT" dirty="0"/>
              <a:t>Satz (2) wird in </a:t>
            </a:r>
            <a:r>
              <a:rPr lang="en-US" dirty="0" err="1">
                <a:solidFill>
                  <a:srgbClr val="0070C0"/>
                </a:solidFill>
              </a:rPr>
              <a:t>Kontext</a:t>
            </a:r>
            <a:r>
              <a:rPr lang="en-US" dirty="0">
                <a:solidFill>
                  <a:srgbClr val="0070C0"/>
                </a:solidFill>
              </a:rPr>
              <a:t> C </a:t>
            </a:r>
            <a:r>
              <a:rPr lang="de-AT" dirty="0"/>
              <a:t>als </a:t>
            </a:r>
            <a:r>
              <a:rPr lang="de-AT" b="1" dirty="0"/>
              <a:t>falsch </a:t>
            </a:r>
            <a:r>
              <a:rPr lang="de-AT" dirty="0"/>
              <a:t>interpretiert.</a:t>
            </a:r>
          </a:p>
          <a:p>
            <a:pPr marL="1085850" lvl="1" indent="-342900">
              <a:spcBef>
                <a:spcPts val="400"/>
              </a:spcBef>
              <a:buFont typeface="Courier New" panose="02070309020205020404" pitchFamily="49" charset="0"/>
              <a:buChar char="o"/>
            </a:pPr>
            <a:r>
              <a:rPr lang="de-AT" dirty="0"/>
              <a:t>(2) bedeutet ungefähr: „Der Prozentanteil der </a:t>
            </a:r>
            <a:r>
              <a:rPr lang="en-US" dirty="0" err="1">
                <a:solidFill>
                  <a:srgbClr val="FF0000"/>
                </a:solidFill>
              </a:rPr>
              <a:t>Skandinavier</a:t>
            </a:r>
            <a:r>
              <a:rPr lang="en-US" dirty="0"/>
              <a:t>, die </a:t>
            </a:r>
            <a:r>
              <a:rPr lang="en-US" dirty="0" err="1">
                <a:solidFill>
                  <a:srgbClr val="00B050"/>
                </a:solidFill>
              </a:rPr>
              <a:t>Linkshänder</a:t>
            </a:r>
            <a:r>
              <a:rPr lang="en-US" dirty="0">
                <a:solidFill>
                  <a:srgbClr val="00B050"/>
                </a:solidFill>
              </a:rPr>
              <a:t> </a:t>
            </a:r>
            <a:r>
              <a:rPr lang="en-US" dirty="0" err="1"/>
              <a:t>sind</a:t>
            </a:r>
            <a:r>
              <a:rPr lang="en-US" dirty="0"/>
              <a:t>, </a:t>
            </a:r>
            <a:r>
              <a:rPr lang="en-US" dirty="0" err="1"/>
              <a:t>ist</a:t>
            </a:r>
            <a:r>
              <a:rPr lang="en-US" dirty="0"/>
              <a:t> </a:t>
            </a:r>
            <a:r>
              <a:rPr lang="en-US" dirty="0" err="1"/>
              <a:t>groß</a:t>
            </a:r>
            <a:r>
              <a:rPr lang="en-US" dirty="0"/>
              <a:t>.”</a:t>
            </a:r>
            <a:endParaRPr lang="de-AT" dirty="0"/>
          </a:p>
          <a:p>
            <a:pPr marL="1085850" lvl="1" indent="-342900">
              <a:spcBef>
                <a:spcPts val="400"/>
              </a:spcBef>
              <a:buFont typeface="Courier New" panose="02070309020205020404" pitchFamily="49" charset="0"/>
              <a:buChar char="o"/>
            </a:pPr>
            <a:r>
              <a:rPr lang="de-AT" dirty="0"/>
              <a:t>(2) bedeutet </a:t>
            </a:r>
            <a:r>
              <a:rPr lang="de-AT" u="sng" dirty="0"/>
              <a:t>nicht</a:t>
            </a:r>
            <a:r>
              <a:rPr lang="de-AT" dirty="0"/>
              <a:t>: „Der Prozentanteil der </a:t>
            </a:r>
            <a:r>
              <a:rPr lang="en-US" dirty="0" err="1">
                <a:solidFill>
                  <a:srgbClr val="00B050"/>
                </a:solidFill>
              </a:rPr>
              <a:t>Linkshänder</a:t>
            </a:r>
            <a:r>
              <a:rPr lang="de-AT" dirty="0"/>
              <a:t>, die </a:t>
            </a:r>
            <a:r>
              <a:rPr lang="de-AT" dirty="0">
                <a:solidFill>
                  <a:srgbClr val="FF0000"/>
                </a:solidFill>
              </a:rPr>
              <a:t>Skandinavier </a:t>
            </a:r>
            <a:r>
              <a:rPr lang="en-US" dirty="0" err="1"/>
              <a:t>sind</a:t>
            </a:r>
            <a:r>
              <a:rPr lang="en-US" dirty="0"/>
              <a:t>, </a:t>
            </a:r>
            <a:r>
              <a:rPr lang="en-US" dirty="0" err="1"/>
              <a:t>ist</a:t>
            </a:r>
            <a:r>
              <a:rPr lang="en-US" dirty="0"/>
              <a:t> </a:t>
            </a:r>
            <a:r>
              <a:rPr lang="en-US" dirty="0" err="1"/>
              <a:t>groß</a:t>
            </a:r>
            <a:r>
              <a:rPr lang="en-US" dirty="0"/>
              <a:t>” </a:t>
            </a:r>
          </a:p>
          <a:p>
            <a:pPr>
              <a:spcBef>
                <a:spcPts val="1200"/>
              </a:spcBef>
            </a:pPr>
            <a:r>
              <a:rPr lang="de-AT" dirty="0">
                <a:sym typeface="WP IconicSymbolsA" panose="05010101010101010101" pitchFamily="2" charset="2"/>
              </a:rPr>
              <a:t>	(2) behauptet </a:t>
            </a:r>
            <a:r>
              <a:rPr lang="de-AT" sz="2000" dirty="0">
                <a:sym typeface="WP IconicSymbolsA" panose="05010101010101010101" pitchFamily="2" charset="2"/>
              </a:rPr>
              <a:t>(fälschlicherweise, da (2) falsch ist!):</a:t>
            </a:r>
            <a:r>
              <a:rPr lang="de-AT" dirty="0">
                <a:sym typeface="WP IconicSymbolsA" panose="05010101010101010101" pitchFamily="2" charset="2"/>
              </a:rPr>
              <a:t> </a:t>
            </a:r>
          </a:p>
          <a:p>
            <a:pPr>
              <a:spcBef>
                <a:spcPts val="400"/>
              </a:spcBef>
            </a:pPr>
            <a:r>
              <a:rPr lang="de-AT" dirty="0">
                <a:sym typeface="WP IconicSymbolsA" panose="05010101010101010101" pitchFamily="2" charset="2"/>
              </a:rPr>
              <a:t>	Es gibt relativ viele </a:t>
            </a:r>
            <a:r>
              <a:rPr lang="en-US" dirty="0" err="1">
                <a:solidFill>
                  <a:srgbClr val="00B050"/>
                </a:solidFill>
              </a:rPr>
              <a:t>Linkshänder</a:t>
            </a:r>
            <a:r>
              <a:rPr lang="en-US" dirty="0">
                <a:solidFill>
                  <a:srgbClr val="00B050"/>
                </a:solidFill>
              </a:rPr>
              <a:t> </a:t>
            </a:r>
            <a:r>
              <a:rPr lang="en-US" dirty="0" err="1"/>
              <a:t>unter</a:t>
            </a:r>
            <a:r>
              <a:rPr lang="en-US" dirty="0"/>
              <a:t> den </a:t>
            </a:r>
            <a:r>
              <a:rPr lang="en-US" dirty="0" err="1">
                <a:solidFill>
                  <a:srgbClr val="FF0000"/>
                </a:solidFill>
              </a:rPr>
              <a:t>Skandinaviern</a:t>
            </a:r>
            <a:r>
              <a:rPr lang="en-US" dirty="0"/>
              <a:t>.</a:t>
            </a:r>
            <a:endParaRPr lang="de-AT" dirty="0"/>
          </a:p>
          <a:p>
            <a:pPr>
              <a:spcBef>
                <a:spcPts val="1200"/>
              </a:spcBef>
            </a:pPr>
            <a:endParaRPr lang="de-AT" dirty="0"/>
          </a:p>
        </p:txBody>
      </p:sp>
      <p:sp>
        <p:nvSpPr>
          <p:cNvPr id="4" name="Footer Placeholder 3"/>
          <p:cNvSpPr>
            <a:spLocks noGrp="1"/>
          </p:cNvSpPr>
          <p:nvPr>
            <p:ph type="ftr" sz="quarter" idx="11"/>
          </p:nvPr>
        </p:nvSpPr>
        <p:spPr/>
        <p:txBody>
          <a:bodyPr/>
          <a:lstStyle/>
          <a:p>
            <a:r>
              <a:rPr lang="de-DE"/>
              <a:t>DGY 15 Semantik</a:t>
            </a:r>
          </a:p>
        </p:txBody>
      </p:sp>
      <p:sp>
        <p:nvSpPr>
          <p:cNvPr id="5" name="Slide Number Placeholder 4"/>
          <p:cNvSpPr>
            <a:spLocks noGrp="1"/>
          </p:cNvSpPr>
          <p:nvPr>
            <p:ph type="sldNum" sz="quarter" idx="12"/>
          </p:nvPr>
        </p:nvSpPr>
        <p:spPr/>
        <p:txBody>
          <a:bodyPr/>
          <a:lstStyle/>
          <a:p>
            <a:fld id="{DAED5F90-EF1B-49B5-BE47-AEA5AB1301ED}" type="slidenum">
              <a:rPr lang="de-DE" smtClean="0"/>
              <a:pPr/>
              <a:t>80</a:t>
            </a:fld>
            <a:endParaRPr lang="de-DE"/>
          </a:p>
        </p:txBody>
      </p:sp>
    </p:spTree>
    <p:extLst>
      <p:ext uri="{BB962C8B-B14F-4D97-AF65-F5344CB8AC3E}">
        <p14:creationId xmlns:p14="http://schemas.microsoft.com/office/powerpoint/2010/main" val="2516447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Quantoren und Kontext</a:t>
            </a:r>
            <a:endParaRPr lang="de-AT"/>
          </a:p>
        </p:txBody>
      </p:sp>
      <p:sp>
        <p:nvSpPr>
          <p:cNvPr id="3" name="Content Placeholder 2"/>
          <p:cNvSpPr>
            <a:spLocks noGrp="1"/>
          </p:cNvSpPr>
          <p:nvPr>
            <p:ph idx="1"/>
          </p:nvPr>
        </p:nvSpPr>
        <p:spPr>
          <a:xfrm>
            <a:off x="304800" y="819150"/>
            <a:ext cx="8686800" cy="5276850"/>
          </a:xfrm>
        </p:spPr>
        <p:txBody>
          <a:bodyPr/>
          <a:lstStyle/>
          <a:p>
            <a:pPr>
              <a:spcBef>
                <a:spcPts val="1200"/>
              </a:spcBef>
            </a:pPr>
            <a:r>
              <a:rPr lang="en-US" dirty="0"/>
              <a:t>(1)		Viele </a:t>
            </a:r>
            <a:r>
              <a:rPr lang="en-US" dirty="0" err="1">
                <a:solidFill>
                  <a:srgbClr val="FF0000"/>
                </a:solidFill>
              </a:rPr>
              <a:t>Skandinavier</a:t>
            </a:r>
            <a:r>
              <a:rPr lang="en-US" dirty="0"/>
              <a:t> </a:t>
            </a:r>
            <a:r>
              <a:rPr lang="en-US" dirty="0" err="1"/>
              <a:t>sind</a:t>
            </a:r>
            <a:r>
              <a:rPr lang="en-US" dirty="0"/>
              <a:t> </a:t>
            </a:r>
            <a:r>
              <a:rPr lang="en-US" dirty="0" err="1">
                <a:solidFill>
                  <a:srgbClr val="00B050"/>
                </a:solidFill>
              </a:rPr>
              <a:t>Nobelpreisträger</a:t>
            </a:r>
            <a:r>
              <a:rPr lang="en-US" dirty="0"/>
              <a:t> </a:t>
            </a:r>
            <a:r>
              <a:rPr lang="en-US" dirty="0">
                <a:solidFill>
                  <a:srgbClr val="00B050"/>
                </a:solidFill>
              </a:rPr>
              <a:t>in </a:t>
            </a:r>
            <a:r>
              <a:rPr lang="en-US" dirty="0" err="1">
                <a:solidFill>
                  <a:srgbClr val="00B050"/>
                </a:solidFill>
              </a:rPr>
              <a:t>Literatur</a:t>
            </a:r>
            <a:r>
              <a:rPr lang="en-US" dirty="0"/>
              <a:t>. 	(</a:t>
            </a:r>
            <a:r>
              <a:rPr lang="en-US" b="1" dirty="0" err="1"/>
              <a:t>wahr</a:t>
            </a:r>
            <a:r>
              <a:rPr lang="en-US" dirty="0"/>
              <a:t>)	</a:t>
            </a:r>
          </a:p>
          <a:p>
            <a:pPr>
              <a:spcBef>
                <a:spcPts val="600"/>
              </a:spcBef>
            </a:pPr>
            <a:r>
              <a:rPr lang="de-AT" dirty="0"/>
              <a:t></a:t>
            </a:r>
            <a:r>
              <a:rPr lang="en-US" dirty="0"/>
              <a:t>(1) </a:t>
            </a:r>
            <a:r>
              <a:rPr lang="de-AT" dirty="0">
                <a:sym typeface="WP IconicSymbolsA" panose="05010101010101010101" pitchFamily="2" charset="2"/>
              </a:rPr>
              <a:t>	</a:t>
            </a:r>
            <a:r>
              <a:rPr lang="de-AT" dirty="0"/>
              <a:t> </a:t>
            </a:r>
            <a:r>
              <a:rPr lang="de-AT" dirty="0">
                <a:sym typeface="WP IconicSymbolsA" panose="05010101010101010101" pitchFamily="2" charset="2"/>
              </a:rPr>
              <a:t>Es gibt viele </a:t>
            </a:r>
            <a:r>
              <a:rPr lang="en-US" dirty="0" err="1">
                <a:solidFill>
                  <a:srgbClr val="FF0000"/>
                </a:solidFill>
              </a:rPr>
              <a:t>Skandinavier</a:t>
            </a:r>
            <a:r>
              <a:rPr lang="en-US" dirty="0">
                <a:solidFill>
                  <a:srgbClr val="FF0000"/>
                </a:solidFill>
              </a:rPr>
              <a:t> </a:t>
            </a:r>
            <a:r>
              <a:rPr lang="en-US" dirty="0" err="1"/>
              <a:t>unter</a:t>
            </a:r>
            <a:r>
              <a:rPr lang="en-US" dirty="0"/>
              <a:t> den </a:t>
            </a:r>
            <a:r>
              <a:rPr lang="en-US" dirty="0" err="1">
                <a:solidFill>
                  <a:srgbClr val="00B050"/>
                </a:solidFill>
              </a:rPr>
              <a:t>Nobelpreisträgern</a:t>
            </a:r>
            <a:r>
              <a:rPr lang="de-AT" dirty="0"/>
              <a:t>.</a:t>
            </a:r>
          </a:p>
          <a:p>
            <a:pPr>
              <a:spcBef>
                <a:spcPts val="1800"/>
              </a:spcBef>
            </a:pPr>
            <a:r>
              <a:rPr lang="en-US" dirty="0"/>
              <a:t>(2)		Viele</a:t>
            </a:r>
            <a:r>
              <a:rPr lang="en-US" b="1" dirty="0"/>
              <a:t> </a:t>
            </a:r>
            <a:r>
              <a:rPr lang="en-US" dirty="0" err="1">
                <a:solidFill>
                  <a:srgbClr val="FF0000"/>
                </a:solidFill>
              </a:rPr>
              <a:t>Skandinavier</a:t>
            </a:r>
            <a:r>
              <a:rPr lang="en-US" b="1" dirty="0"/>
              <a:t> </a:t>
            </a:r>
            <a:r>
              <a:rPr lang="en-US" dirty="0" err="1"/>
              <a:t>sind</a:t>
            </a:r>
            <a:r>
              <a:rPr lang="en-US" dirty="0"/>
              <a:t> </a:t>
            </a:r>
            <a:r>
              <a:rPr lang="en-US" dirty="0" err="1">
                <a:solidFill>
                  <a:srgbClr val="00B050"/>
                </a:solidFill>
              </a:rPr>
              <a:t>Linkshänder</a:t>
            </a:r>
            <a:r>
              <a:rPr lang="en-US" dirty="0"/>
              <a:t>. 			(</a:t>
            </a:r>
            <a:r>
              <a:rPr lang="en-US" b="1" dirty="0" err="1"/>
              <a:t>falsch</a:t>
            </a:r>
            <a:r>
              <a:rPr lang="en-US" dirty="0"/>
              <a:t>)</a:t>
            </a:r>
            <a:endParaRPr lang="en-US" b="1" dirty="0"/>
          </a:p>
          <a:p>
            <a:pPr>
              <a:spcBef>
                <a:spcPts val="600"/>
              </a:spcBef>
            </a:pPr>
            <a:r>
              <a:rPr lang="de-AT" dirty="0"/>
              <a:t></a:t>
            </a:r>
            <a:r>
              <a:rPr lang="en-US" dirty="0"/>
              <a:t>(2) </a:t>
            </a:r>
            <a:r>
              <a:rPr lang="de-AT" dirty="0">
                <a:sym typeface="WP IconicSymbolsA" panose="05010101010101010101" pitchFamily="2" charset="2"/>
              </a:rPr>
              <a:t>	</a:t>
            </a:r>
            <a:r>
              <a:rPr lang="de-AT" dirty="0"/>
              <a:t> </a:t>
            </a:r>
            <a:r>
              <a:rPr lang="de-AT" dirty="0">
                <a:sym typeface="WP IconicSymbolsA" panose="05010101010101010101" pitchFamily="2" charset="2"/>
              </a:rPr>
              <a:t>	Es gibt viele </a:t>
            </a:r>
            <a:r>
              <a:rPr lang="en-US" dirty="0" err="1">
                <a:solidFill>
                  <a:srgbClr val="00B050"/>
                </a:solidFill>
              </a:rPr>
              <a:t>Linkshänder</a:t>
            </a:r>
            <a:r>
              <a:rPr lang="en-US" dirty="0">
                <a:solidFill>
                  <a:srgbClr val="00B050"/>
                </a:solidFill>
              </a:rPr>
              <a:t> </a:t>
            </a:r>
            <a:r>
              <a:rPr lang="en-US" dirty="0" err="1"/>
              <a:t>unter</a:t>
            </a:r>
            <a:r>
              <a:rPr lang="en-US" dirty="0"/>
              <a:t> den </a:t>
            </a:r>
            <a:r>
              <a:rPr lang="en-US" dirty="0" err="1">
                <a:solidFill>
                  <a:srgbClr val="FF0000"/>
                </a:solidFill>
              </a:rPr>
              <a:t>Skandinaviern</a:t>
            </a:r>
            <a:r>
              <a:rPr lang="en-US" dirty="0"/>
              <a:t>.</a:t>
            </a:r>
            <a:endParaRPr lang="de-AT" dirty="0"/>
          </a:p>
          <a:p>
            <a:pPr>
              <a:spcBef>
                <a:spcPts val="1800"/>
              </a:spcBef>
            </a:pPr>
            <a:r>
              <a:rPr lang="de-AT" b="1" dirty="0"/>
              <a:t>Beobachtung</a:t>
            </a:r>
            <a:endParaRPr lang="de-AT" dirty="0"/>
          </a:p>
          <a:p>
            <a:pPr marL="342900" indent="-342900">
              <a:buFont typeface="Wingdings" panose="05000000000000000000" pitchFamily="2" charset="2"/>
              <a:buChar char="§"/>
            </a:pPr>
            <a:r>
              <a:rPr lang="de-AT" dirty="0"/>
              <a:t>(1) sagt etwas über die Proportion zwischen </a:t>
            </a:r>
            <a:r>
              <a:rPr lang="en-US" dirty="0" err="1">
                <a:solidFill>
                  <a:srgbClr val="FF0000"/>
                </a:solidFill>
              </a:rPr>
              <a:t>Skandinaviern</a:t>
            </a:r>
            <a:r>
              <a:rPr lang="en-US" b="1" i="1" dirty="0"/>
              <a:t> </a:t>
            </a:r>
            <a:r>
              <a:rPr lang="en-US" dirty="0"/>
              <a:t>und </a:t>
            </a:r>
            <a:r>
              <a:rPr lang="en-US" dirty="0" err="1"/>
              <a:t>Nobelpreisträgern</a:t>
            </a:r>
            <a:r>
              <a:rPr lang="en-US" dirty="0"/>
              <a:t> in </a:t>
            </a:r>
            <a:r>
              <a:rPr lang="en-US" dirty="0" err="1"/>
              <a:t>Literatur</a:t>
            </a:r>
            <a:r>
              <a:rPr lang="en-US" dirty="0"/>
              <a:t> </a:t>
            </a:r>
            <a:r>
              <a:rPr lang="en-US" dirty="0" err="1"/>
              <a:t>aus.</a:t>
            </a:r>
            <a:r>
              <a:rPr lang="en-US" dirty="0"/>
              <a:t> </a:t>
            </a:r>
          </a:p>
          <a:p>
            <a:pPr marL="342900" indent="-342900">
              <a:spcBef>
                <a:spcPts val="600"/>
              </a:spcBef>
              <a:buFont typeface="Wingdings" panose="05000000000000000000" pitchFamily="2" charset="2"/>
              <a:buChar char="§"/>
            </a:pPr>
            <a:r>
              <a:rPr lang="de-AT" dirty="0"/>
              <a:t>(2) sagt etwas über die Proportion zwischen Linkshändern und </a:t>
            </a:r>
            <a:r>
              <a:rPr lang="en-US" dirty="0" err="1">
                <a:solidFill>
                  <a:srgbClr val="FF0000"/>
                </a:solidFill>
              </a:rPr>
              <a:t>Skandinaviern</a:t>
            </a:r>
            <a:r>
              <a:rPr lang="en-US" b="1" i="1" dirty="0"/>
              <a:t> </a:t>
            </a:r>
            <a:r>
              <a:rPr lang="en-US" dirty="0" err="1"/>
              <a:t>aus.</a:t>
            </a:r>
            <a:endParaRPr lang="en-US" dirty="0"/>
          </a:p>
          <a:p>
            <a:pPr>
              <a:spcBef>
                <a:spcPts val="1200"/>
              </a:spcBef>
            </a:pPr>
            <a:r>
              <a:rPr lang="en-US" dirty="0">
                <a:sym typeface="WP IconicSymbolsA" panose="05010101010101010101" pitchFamily="2" charset="2"/>
              </a:rPr>
              <a:t> </a:t>
            </a:r>
            <a:r>
              <a:rPr lang="en-US" dirty="0"/>
              <a:t> </a:t>
            </a:r>
            <a:r>
              <a:rPr lang="en-US" dirty="0" err="1">
                <a:solidFill>
                  <a:srgbClr val="FF0000"/>
                </a:solidFill>
              </a:rPr>
              <a:t>Skandinavier</a:t>
            </a:r>
            <a:r>
              <a:rPr lang="en-US" b="1" i="1" dirty="0"/>
              <a:t> </a:t>
            </a:r>
            <a:r>
              <a:rPr lang="de-AT" dirty="0">
                <a:sym typeface="WP IconicSymbolsA" panose="05010101010101010101" pitchFamily="2" charset="2"/>
              </a:rPr>
              <a:t>hat zwei unterschiedliche semantische Funktionen!</a:t>
            </a:r>
            <a:endParaRPr lang="en-US" dirty="0"/>
          </a:p>
          <a:p>
            <a:pPr marL="342900" indent="-342900">
              <a:spcBef>
                <a:spcPts val="1200"/>
              </a:spcBef>
              <a:buFont typeface="Wingdings" panose="05000000000000000000" pitchFamily="2" charset="2"/>
              <a:buChar char="§"/>
            </a:pPr>
            <a:r>
              <a:rPr lang="en-US" dirty="0"/>
              <a:t>Aber (1) und (2) </a:t>
            </a:r>
            <a:r>
              <a:rPr lang="en-US" dirty="0" err="1"/>
              <a:t>haben</a:t>
            </a:r>
            <a:r>
              <a:rPr lang="en-US" dirty="0"/>
              <a:t> das </a:t>
            </a:r>
            <a:r>
              <a:rPr lang="en-US" dirty="0" err="1"/>
              <a:t>selbe</a:t>
            </a:r>
            <a:r>
              <a:rPr lang="en-US" dirty="0"/>
              <a:t> </a:t>
            </a:r>
            <a:r>
              <a:rPr lang="en-US" dirty="0" err="1"/>
              <a:t>Subjekt</a:t>
            </a:r>
            <a:r>
              <a:rPr lang="en-US" dirty="0"/>
              <a:t> (</a:t>
            </a:r>
            <a:r>
              <a:rPr lang="de-AT" dirty="0">
                <a:sym typeface="WP IconicSymbolsA" panose="05010101010101010101" pitchFamily="2" charset="2"/>
              </a:rPr>
              <a:t>[</a:t>
            </a:r>
            <a:r>
              <a:rPr lang="de-AT" baseline="-25000" dirty="0">
                <a:sym typeface="WP IconicSymbolsA" panose="05010101010101010101" pitchFamily="2" charset="2"/>
              </a:rPr>
              <a:t>DP </a:t>
            </a:r>
            <a:r>
              <a:rPr lang="de-AT" i="1" dirty="0">
                <a:sym typeface="WP IconicSymbolsA" panose="05010101010101010101" pitchFamily="2" charset="2"/>
              </a:rPr>
              <a:t>viele</a:t>
            </a:r>
            <a:r>
              <a:rPr lang="de-AT" dirty="0">
                <a:sym typeface="WP IconicSymbolsA" panose="05010101010101010101" pitchFamily="2" charset="2"/>
              </a:rPr>
              <a:t> </a:t>
            </a:r>
            <a:r>
              <a:rPr lang="de-AT" dirty="0">
                <a:solidFill>
                  <a:srgbClr val="FF0000"/>
                </a:solidFill>
                <a:sym typeface="WP IconicSymbolsA" panose="05010101010101010101" pitchFamily="2" charset="2"/>
              </a:rPr>
              <a:t>Skandinavier</a:t>
            </a:r>
            <a:r>
              <a:rPr lang="de-AT" dirty="0">
                <a:sym typeface="WP IconicSymbolsA" panose="05010101010101010101" pitchFamily="2" charset="2"/>
              </a:rPr>
              <a:t>])</a:t>
            </a:r>
          </a:p>
          <a:p>
            <a:pPr>
              <a:spcBef>
                <a:spcPts val="1200"/>
              </a:spcBef>
            </a:pPr>
            <a:r>
              <a:rPr lang="de-AT" dirty="0">
                <a:sym typeface="WP IconicSymbolsA" panose="05010101010101010101" pitchFamily="2" charset="2"/>
              </a:rPr>
              <a:t>	Der Determinator </a:t>
            </a:r>
            <a:r>
              <a:rPr lang="de-AT" i="1" dirty="0">
                <a:sym typeface="WP IconicSymbolsA" panose="05010101010101010101" pitchFamily="2" charset="2"/>
              </a:rPr>
              <a:t>viele</a:t>
            </a:r>
            <a:r>
              <a:rPr lang="de-AT" dirty="0">
                <a:sym typeface="WP IconicSymbolsA" panose="05010101010101010101" pitchFamily="2" charset="2"/>
              </a:rPr>
              <a:t> ist </a:t>
            </a:r>
            <a:r>
              <a:rPr lang="de-AT" b="1" dirty="0">
                <a:sym typeface="WP IconicSymbolsA" panose="05010101010101010101" pitchFamily="2" charset="2"/>
              </a:rPr>
              <a:t>ambig</a:t>
            </a:r>
            <a:r>
              <a:rPr lang="de-AT" dirty="0">
                <a:sym typeface="WP IconicSymbolsA" panose="05010101010101010101" pitchFamily="2" charset="2"/>
              </a:rPr>
              <a:t>, er besitzt zwei Bedeutungen!</a:t>
            </a:r>
            <a:endParaRPr lang="de-AT" dirty="0"/>
          </a:p>
        </p:txBody>
      </p:sp>
      <p:sp>
        <p:nvSpPr>
          <p:cNvPr id="4" name="Footer Placeholder 3"/>
          <p:cNvSpPr>
            <a:spLocks noGrp="1"/>
          </p:cNvSpPr>
          <p:nvPr>
            <p:ph type="ftr" sz="quarter" idx="11"/>
          </p:nvPr>
        </p:nvSpPr>
        <p:spPr/>
        <p:txBody>
          <a:bodyPr/>
          <a:lstStyle/>
          <a:p>
            <a:r>
              <a:rPr lang="de-DE"/>
              <a:t>DGY 15 Semantik</a:t>
            </a:r>
          </a:p>
        </p:txBody>
      </p:sp>
      <p:sp>
        <p:nvSpPr>
          <p:cNvPr id="5" name="Slide Number Placeholder 4"/>
          <p:cNvSpPr>
            <a:spLocks noGrp="1"/>
          </p:cNvSpPr>
          <p:nvPr>
            <p:ph type="sldNum" sz="quarter" idx="12"/>
          </p:nvPr>
        </p:nvSpPr>
        <p:spPr/>
        <p:txBody>
          <a:bodyPr/>
          <a:lstStyle/>
          <a:p>
            <a:fld id="{DAED5F90-EF1B-49B5-BE47-AEA5AB1301ED}" type="slidenum">
              <a:rPr lang="de-DE" smtClean="0"/>
              <a:pPr/>
              <a:t>81</a:t>
            </a:fld>
            <a:endParaRPr lang="de-DE"/>
          </a:p>
        </p:txBody>
      </p:sp>
    </p:spTree>
    <p:extLst>
      <p:ext uri="{BB962C8B-B14F-4D97-AF65-F5344CB8AC3E}">
        <p14:creationId xmlns:p14="http://schemas.microsoft.com/office/powerpoint/2010/main" val="9865596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EB500">
            <a:alpha val="89804"/>
          </a:srgbClr>
        </a:solidFill>
        <a:ln>
          <a:solidFill>
            <a:schemeClr val="tx1"/>
          </a:solidFill>
        </a:ln>
        <a:effectLst>
          <a:outerShdw blurRad="127000" dist="63500" dir="2700000" sx="101000" sy="101000" algn="tl" rotWithShape="0">
            <a:prstClr val="black">
              <a:alpha val="40000"/>
            </a:prstClr>
          </a:outerShdw>
        </a:effectLst>
      </a:spPr>
      <a:bodyPr rtlCol="0" anchor="ctr">
        <a:spAutoFit/>
      </a:bodyPr>
      <a:lstStyle>
        <a:defPPr>
          <a:defRPr sz="2400" b="1" i="1" smtClean="0">
            <a:ln w="0"/>
            <a:solidFill>
              <a:schemeClr val="tx1"/>
            </a:solidFill>
            <a:effectLst>
              <a:outerShdw blurRad="38100" dist="19050" dir="2700000" algn="tl" rotWithShape="0">
                <a:schemeClr val="dk1">
                  <a:alpha val="40000"/>
                </a:scheme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2400" smtClean="0"/>
        </a:defPPr>
      </a:lstStyle>
    </a:txDef>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665</TotalTime>
  <Words>10061</Words>
  <Application>Microsoft Office PowerPoint</Application>
  <PresentationFormat>On-screen Show (4:3)</PresentationFormat>
  <Paragraphs>1198</Paragraphs>
  <Slides>81</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81</vt:i4>
      </vt:variant>
    </vt:vector>
  </HeadingPairs>
  <TitlesOfParts>
    <vt:vector size="91" baseType="lpstr">
      <vt:lpstr>Segoe UI Symbol</vt:lpstr>
      <vt:lpstr>ArborWin</vt:lpstr>
      <vt:lpstr>Courier New</vt:lpstr>
      <vt:lpstr>WP MathA</vt:lpstr>
      <vt:lpstr>Arial</vt:lpstr>
      <vt:lpstr>WP IconicSymbolsA</vt:lpstr>
      <vt:lpstr>Calibri</vt:lpstr>
      <vt:lpstr>WP TypographicSymbols</vt:lpstr>
      <vt:lpstr>Wingdings</vt:lpstr>
      <vt:lpstr>Larissa-Design</vt:lpstr>
      <vt:lpstr>DGY 15 Semantik</vt:lpstr>
      <vt:lpstr>Fahrplan</vt:lpstr>
      <vt:lpstr>Referenz vs. Denotation</vt:lpstr>
      <vt:lpstr>Referenz vs. Denotation</vt:lpstr>
      <vt:lpstr>Referenz vs. Denotation</vt:lpstr>
      <vt:lpstr>WH. Was sind DPs (Determinatorphrasen)?</vt:lpstr>
      <vt:lpstr>Fahrplan</vt:lpstr>
      <vt:lpstr>Bedeutung von Determinatorphrasen</vt:lpstr>
      <vt:lpstr>Referenzielle DPs: Namen</vt:lpstr>
      <vt:lpstr>Bedeutung von Determinatorphrasen</vt:lpstr>
      <vt:lpstr>Definite Beschreibungen</vt:lpstr>
      <vt:lpstr>Definite Beschreibungen</vt:lpstr>
      <vt:lpstr>PowerPoint Presentation</vt:lpstr>
      <vt:lpstr>PowerPoint Presentation</vt:lpstr>
      <vt:lpstr>PowerPoint Presentation</vt:lpstr>
      <vt:lpstr>Definite Beschreibungen ≠ Namen</vt:lpstr>
      <vt:lpstr>Definite Beschreibungen ≠ Namen</vt:lpstr>
      <vt:lpstr>Fahrplan</vt:lpstr>
      <vt:lpstr>Bedeutung von Determinatorphrasen</vt:lpstr>
      <vt:lpstr>Referenzielle Pronomen</vt:lpstr>
      <vt:lpstr>Referenzielle Pronomen</vt:lpstr>
      <vt:lpstr>Referenzielle Pronomen</vt:lpstr>
      <vt:lpstr>Pronomen und Koreferenz</vt:lpstr>
      <vt:lpstr>Pronomen und Koreferenz</vt:lpstr>
      <vt:lpstr>Pronomen und Koreferenz</vt:lpstr>
      <vt:lpstr>Pronomen und Koreferenz</vt:lpstr>
      <vt:lpstr>Pronomen und Koreferenz</vt:lpstr>
      <vt:lpstr>Fahrplan</vt:lpstr>
      <vt:lpstr>Bedeutung von Determinatorphrasen</vt:lpstr>
      <vt:lpstr>Nicht Referenzielle DPs: Quantoren</vt:lpstr>
      <vt:lpstr>Nicht Referenzielle DPs: Quantoren</vt:lpstr>
      <vt:lpstr>Nicht Referenzielle DPs: Quantoren</vt:lpstr>
      <vt:lpstr>Quantoren</vt:lpstr>
      <vt:lpstr>Quantoren</vt:lpstr>
      <vt:lpstr>Quantoren</vt:lpstr>
      <vt:lpstr>Wiederholung: Mengenlehre</vt:lpstr>
      <vt:lpstr>Hintergrund: Mengenlehre</vt:lpstr>
      <vt:lpstr>Quantoren</vt:lpstr>
      <vt:lpstr>Quantoren</vt:lpstr>
      <vt:lpstr>Quantoren</vt:lpstr>
      <vt:lpstr>Quantoren</vt:lpstr>
      <vt:lpstr>Quantoren</vt:lpstr>
      <vt:lpstr>Quantoren</vt:lpstr>
      <vt:lpstr>Quantoren</vt:lpstr>
      <vt:lpstr>[Quantoren: Intension und Extension]</vt:lpstr>
      <vt:lpstr>[Quantoren: Intension und Extension]</vt:lpstr>
      <vt:lpstr>[Quantoren: Intension und Extension]</vt:lpstr>
      <vt:lpstr>[Quantoren: Extension]</vt:lpstr>
      <vt:lpstr>Quantoren und Kontext</vt:lpstr>
      <vt:lpstr>PowerPoint Presentation</vt:lpstr>
      <vt:lpstr>PowerPoint Presentation</vt:lpstr>
      <vt:lpstr>PowerPoint Presentation</vt:lpstr>
      <vt:lpstr>Fahrplan</vt:lpstr>
      <vt:lpstr>Bedeutung von Determinatorphrasen</vt:lpstr>
      <vt:lpstr>Nicht Referenzielle DPs</vt:lpstr>
      <vt:lpstr>Nicht Referenzielle DPs</vt:lpstr>
      <vt:lpstr>PowerPoint Presentation</vt:lpstr>
      <vt:lpstr>Bedeutung von Determinatorphrasen</vt:lpstr>
      <vt:lpstr>WH. Referenzielle Pronomen</vt:lpstr>
      <vt:lpstr>Nicht Referenzielle Pronomen</vt:lpstr>
      <vt:lpstr>Nicht Referenzielle DPs</vt:lpstr>
      <vt:lpstr>Expletiva </vt:lpstr>
      <vt:lpstr>Expletives es</vt:lpstr>
      <vt:lpstr>Das Expletivun es als Argument</vt:lpstr>
      <vt:lpstr>Expletives es</vt:lpstr>
      <vt:lpstr>Expletives es</vt:lpstr>
      <vt:lpstr>Expletives da</vt:lpstr>
      <vt:lpstr>Übung</vt:lpstr>
      <vt:lpstr>Zusammenfassung</vt:lpstr>
      <vt:lpstr>Fahrplan</vt:lpstr>
      <vt:lpstr>Anhang: Sind Quantoren referenziell? </vt:lpstr>
      <vt:lpstr>Sind Quantoren referenziell? </vt:lpstr>
      <vt:lpstr>Hintergrund: Drei Arten von Aussagen</vt:lpstr>
      <vt:lpstr>Zwei Gesetze der Logik</vt:lpstr>
      <vt:lpstr>Zwei Gesetze der Logik</vt:lpstr>
      <vt:lpstr>Zwei Gesetze der Logik</vt:lpstr>
      <vt:lpstr>Sind Quantoren referenziell? Die Antwort</vt:lpstr>
      <vt:lpstr>Anhang II. Quantoren und Kontext</vt:lpstr>
      <vt:lpstr>Quantoren und Kontext</vt:lpstr>
      <vt:lpstr>Quantoren und Kontext</vt:lpstr>
      <vt:lpstr>Quantoren und Kontext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Winfried Lechner</dc:creator>
  <cp:lastModifiedBy>Winfried Lechner</cp:lastModifiedBy>
  <cp:revision>2539</cp:revision>
  <cp:lastPrinted>2021-04-14T13:15:25Z</cp:lastPrinted>
  <dcterms:created xsi:type="dcterms:W3CDTF">2019-06-22T15:52:53Z</dcterms:created>
  <dcterms:modified xsi:type="dcterms:W3CDTF">2026-05-03T11:35:11Z</dcterms:modified>
</cp:coreProperties>
</file>