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487" r:id="rId2"/>
    <p:sldId id="493" r:id="rId3"/>
    <p:sldId id="659" r:id="rId4"/>
    <p:sldId id="627" r:id="rId5"/>
    <p:sldId id="631" r:id="rId6"/>
    <p:sldId id="621" r:id="rId7"/>
    <p:sldId id="622" r:id="rId8"/>
    <p:sldId id="662" r:id="rId9"/>
    <p:sldId id="623" r:id="rId10"/>
    <p:sldId id="624" r:id="rId11"/>
    <p:sldId id="625" r:id="rId12"/>
    <p:sldId id="660" r:id="rId13"/>
    <p:sldId id="632" r:id="rId14"/>
    <p:sldId id="697" r:id="rId15"/>
    <p:sldId id="698" r:id="rId16"/>
    <p:sldId id="606" r:id="rId17"/>
    <p:sldId id="607" r:id="rId18"/>
    <p:sldId id="635" r:id="rId19"/>
    <p:sldId id="609" r:id="rId20"/>
    <p:sldId id="636" r:id="rId21"/>
    <p:sldId id="610" r:id="rId22"/>
    <p:sldId id="658" r:id="rId23"/>
    <p:sldId id="639" r:id="rId24"/>
    <p:sldId id="653" r:id="rId25"/>
    <p:sldId id="654" r:id="rId26"/>
    <p:sldId id="616" r:id="rId27"/>
    <p:sldId id="645" r:id="rId28"/>
    <p:sldId id="637" r:id="rId29"/>
    <p:sldId id="655" r:id="rId30"/>
    <p:sldId id="611" r:id="rId31"/>
    <p:sldId id="640" r:id="rId32"/>
    <p:sldId id="612" r:id="rId33"/>
    <p:sldId id="641" r:id="rId34"/>
    <p:sldId id="613" r:id="rId35"/>
    <p:sldId id="648" r:id="rId36"/>
    <p:sldId id="656" r:id="rId37"/>
    <p:sldId id="661" r:id="rId38"/>
  </p:sldIdLst>
  <p:sldSz cx="9144000" cy="6858000" type="screen4x3"/>
  <p:notesSz cx="9928225" cy="6797675"/>
  <p:embeddedFontLst>
    <p:embeddedFont>
      <p:font typeface="WP IconicSymbolsA" panose="05010101010101010101" pitchFamily="2" charset="2"/>
      <p:regular r:id="rId41"/>
    </p:embeddedFont>
    <p:embeddedFont>
      <p:font typeface="WP MathA" panose="05010101010101010101" pitchFamily="2" charset="2"/>
      <p:regular r:id="rId42"/>
    </p:embeddedFont>
    <p:embeddedFont>
      <p:font typeface="WP TypographicSymbols" panose="00000400000000000000" pitchFamily="2" charset="0"/>
      <p:regular r:id="rId43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668"/>
    <a:srgbClr val="99FF33"/>
    <a:srgbClr val="37FF91"/>
    <a:srgbClr val="5CB4CC"/>
    <a:srgbClr val="F89F56"/>
    <a:srgbClr val="FA502E"/>
    <a:srgbClr val="00B050"/>
    <a:srgbClr val="0066FF"/>
    <a:srgbClr val="953735"/>
    <a:srgbClr val="DA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411" autoAdjust="0"/>
  </p:normalViewPr>
  <p:slideViewPr>
    <p:cSldViewPr>
      <p:cViewPr varScale="1">
        <p:scale>
          <a:sx n="86" d="100"/>
          <a:sy n="86" d="100"/>
        </p:scale>
        <p:origin x="1047" y="5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712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-2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081AC3-3BDB-448E-9F7D-A03436CDCDF0}" type="doc">
      <dgm:prSet loTypeId="urn:microsoft.com/office/officeart/2005/8/layout/venn1" loCatId="relationship" qsTypeId="urn:microsoft.com/office/officeart/2005/8/quickstyle/simple3" qsCatId="simple" csTypeId="urn:microsoft.com/office/officeart/2005/8/colors/accent1_3" csCatId="accent1" phldr="1"/>
      <dgm:spPr/>
    </dgm:pt>
    <dgm:pt modelId="{173DEB15-DC7F-4ABF-AA0D-C9E9D570ED8A}">
      <dgm:prSet phldrT="[Text]"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r"/>
          <a:r>
            <a:rPr lang="en-US" sz="2400" dirty="0"/>
            <a:t> </a:t>
          </a:r>
        </a:p>
        <a:p>
          <a:pPr algn="r"/>
          <a:r>
            <a:rPr lang="en-US" sz="2400" dirty="0"/>
            <a:t> </a:t>
          </a:r>
          <a:r>
            <a:rPr lang="en-US" sz="2400" b="1" i="0" u="none" dirty="0"/>
            <a:t>Hund</a:t>
          </a:r>
        </a:p>
        <a:p>
          <a:pPr algn="l"/>
          <a:r>
            <a:rPr lang="en-US" sz="2400" i="0" dirty="0"/>
            <a:t>Vogel</a:t>
          </a:r>
        </a:p>
      </dgm:t>
    </dgm:pt>
    <dgm:pt modelId="{3D81EE8D-9C94-4B66-A93B-D2F98542BAC3}" type="parTrans" cxnId="{AC6E874A-E024-4172-9A38-236AD9112C45}">
      <dgm:prSet/>
      <dgm:spPr/>
      <dgm:t>
        <a:bodyPr/>
        <a:lstStyle/>
        <a:p>
          <a:endParaRPr lang="en-US"/>
        </a:p>
      </dgm:t>
    </dgm:pt>
    <dgm:pt modelId="{FEAD8D9F-9D5A-4A3A-A2F1-CE148E20F792}" type="sibTrans" cxnId="{AC6E874A-E024-4172-9A38-236AD9112C45}">
      <dgm:prSet/>
      <dgm:spPr/>
      <dgm:t>
        <a:bodyPr/>
        <a:lstStyle/>
        <a:p>
          <a:endParaRPr lang="en-US"/>
        </a:p>
      </dgm:t>
    </dgm:pt>
    <dgm:pt modelId="{B8F2FCC7-7C5B-43C9-9291-9506299CF703}">
      <dgm:prSet phldrT="[Text]" custT="1"/>
      <dgm:spPr>
        <a:solidFill>
          <a:srgbClr val="FF0000">
            <a:alpha val="26000"/>
          </a:srgbClr>
        </a:solidFill>
        <a:ln>
          <a:solidFill>
            <a:schemeClr val="tx1"/>
          </a:solidFill>
        </a:ln>
      </dgm:spPr>
      <dgm:t>
        <a:bodyPr/>
        <a:lstStyle/>
        <a:p>
          <a:pPr algn="r"/>
          <a:r>
            <a:rPr lang="en-US" sz="2400" dirty="0"/>
            <a:t> </a:t>
          </a:r>
          <a:r>
            <a:rPr lang="en-US" sz="2400" i="0" dirty="0"/>
            <a:t>Katze</a:t>
          </a:r>
        </a:p>
        <a:p>
          <a:pPr algn="r"/>
          <a:endParaRPr lang="en-US" sz="2400" i="0" dirty="0"/>
        </a:p>
        <a:p>
          <a:pPr algn="r"/>
          <a:r>
            <a:rPr lang="en-US" sz="2400" i="0" dirty="0"/>
            <a:t>Pangolin </a:t>
          </a:r>
        </a:p>
      </dgm:t>
    </dgm:pt>
    <dgm:pt modelId="{F36EBCC9-D3C1-41D5-9886-7408BFC11EEA}" type="parTrans" cxnId="{FD76A850-F2B8-4C19-8591-E3F8DBB4B814}">
      <dgm:prSet/>
      <dgm:spPr/>
      <dgm:t>
        <a:bodyPr/>
        <a:lstStyle/>
        <a:p>
          <a:endParaRPr lang="en-US"/>
        </a:p>
      </dgm:t>
    </dgm:pt>
    <dgm:pt modelId="{644A95FE-D974-4B19-8A87-5559670FAD21}" type="sibTrans" cxnId="{FD76A850-F2B8-4C19-8591-E3F8DBB4B814}">
      <dgm:prSet/>
      <dgm:spPr/>
      <dgm:t>
        <a:bodyPr/>
        <a:lstStyle/>
        <a:p>
          <a:endParaRPr lang="en-US"/>
        </a:p>
      </dgm:t>
    </dgm:pt>
    <dgm:pt modelId="{911C1E4A-B207-45EF-A94B-3C6BB41E574E}" type="pres">
      <dgm:prSet presAssocID="{90081AC3-3BDB-448E-9F7D-A03436CDCDF0}" presName="compositeShape" presStyleCnt="0">
        <dgm:presLayoutVars>
          <dgm:chMax val="7"/>
          <dgm:dir/>
          <dgm:resizeHandles val="exact"/>
        </dgm:presLayoutVars>
      </dgm:prSet>
      <dgm:spPr/>
    </dgm:pt>
    <dgm:pt modelId="{79A25EBD-760A-4585-BE93-FDBADE40E41C}" type="pres">
      <dgm:prSet presAssocID="{173DEB15-DC7F-4ABF-AA0D-C9E9D570ED8A}" presName="circ1" presStyleLbl="vennNode1" presStyleIdx="0" presStyleCnt="2" custScaleX="119510" custScaleY="80734" custLinFactNeighborX="17171" custLinFactNeighborY="-6828"/>
      <dgm:spPr/>
    </dgm:pt>
    <dgm:pt modelId="{1F6913A6-1487-4F82-A52C-B32810180CEB}" type="pres">
      <dgm:prSet presAssocID="{173DEB15-DC7F-4ABF-AA0D-C9E9D570ED8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E94C880-3EBB-4A65-BB59-E5C222CAB175}" type="pres">
      <dgm:prSet presAssocID="{B8F2FCC7-7C5B-43C9-9291-9506299CF703}" presName="circ2" presStyleLbl="vennNode1" presStyleIdx="1" presStyleCnt="2" custScaleX="128380" custScaleY="82645" custLinFactNeighborX="2743" custLinFactNeighborY="-6773"/>
      <dgm:spPr/>
    </dgm:pt>
    <dgm:pt modelId="{41B7BE16-CBC3-4B03-85C1-C0013A910494}" type="pres">
      <dgm:prSet presAssocID="{B8F2FCC7-7C5B-43C9-9291-9506299CF70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97863E46-EC7C-4E3F-83E0-2A730AE571A3}" type="presOf" srcId="{B8F2FCC7-7C5B-43C9-9291-9506299CF703}" destId="{41B7BE16-CBC3-4B03-85C1-C0013A910494}" srcOrd="1" destOrd="0" presId="urn:microsoft.com/office/officeart/2005/8/layout/venn1"/>
    <dgm:cxn modelId="{AC6E874A-E024-4172-9A38-236AD9112C45}" srcId="{90081AC3-3BDB-448E-9F7D-A03436CDCDF0}" destId="{173DEB15-DC7F-4ABF-AA0D-C9E9D570ED8A}" srcOrd="0" destOrd="0" parTransId="{3D81EE8D-9C94-4B66-A93B-D2F98542BAC3}" sibTransId="{FEAD8D9F-9D5A-4A3A-A2F1-CE148E20F792}"/>
    <dgm:cxn modelId="{89765C4F-B4C4-461D-AC28-FFA58D11D9F0}" type="presOf" srcId="{173DEB15-DC7F-4ABF-AA0D-C9E9D570ED8A}" destId="{1F6913A6-1487-4F82-A52C-B32810180CEB}" srcOrd="1" destOrd="0" presId="urn:microsoft.com/office/officeart/2005/8/layout/venn1"/>
    <dgm:cxn modelId="{FD76A850-F2B8-4C19-8591-E3F8DBB4B814}" srcId="{90081AC3-3BDB-448E-9F7D-A03436CDCDF0}" destId="{B8F2FCC7-7C5B-43C9-9291-9506299CF703}" srcOrd="1" destOrd="0" parTransId="{F36EBCC9-D3C1-41D5-9886-7408BFC11EEA}" sibTransId="{644A95FE-D974-4B19-8A87-5559670FAD21}"/>
    <dgm:cxn modelId="{C4EBEA51-1A5C-4721-BB78-152494C17E92}" type="presOf" srcId="{173DEB15-DC7F-4ABF-AA0D-C9E9D570ED8A}" destId="{79A25EBD-760A-4585-BE93-FDBADE40E41C}" srcOrd="0" destOrd="0" presId="urn:microsoft.com/office/officeart/2005/8/layout/venn1"/>
    <dgm:cxn modelId="{3123735A-379F-4480-A035-B1B04AE48D72}" type="presOf" srcId="{90081AC3-3BDB-448E-9F7D-A03436CDCDF0}" destId="{911C1E4A-B207-45EF-A94B-3C6BB41E574E}" srcOrd="0" destOrd="0" presId="urn:microsoft.com/office/officeart/2005/8/layout/venn1"/>
    <dgm:cxn modelId="{CB71C4A9-4D6E-4046-BAB1-1C9B41CFD9D1}" type="presOf" srcId="{B8F2FCC7-7C5B-43C9-9291-9506299CF703}" destId="{AE94C880-3EBB-4A65-BB59-E5C222CAB175}" srcOrd="0" destOrd="0" presId="urn:microsoft.com/office/officeart/2005/8/layout/venn1"/>
    <dgm:cxn modelId="{CC72673C-7BF7-45B4-860B-3E07FD566658}" type="presParOf" srcId="{911C1E4A-B207-45EF-A94B-3C6BB41E574E}" destId="{79A25EBD-760A-4585-BE93-FDBADE40E41C}" srcOrd="0" destOrd="0" presId="urn:microsoft.com/office/officeart/2005/8/layout/venn1"/>
    <dgm:cxn modelId="{3573CF8E-5BA1-4528-9652-DF1F130AFF49}" type="presParOf" srcId="{911C1E4A-B207-45EF-A94B-3C6BB41E574E}" destId="{1F6913A6-1487-4F82-A52C-B32810180CEB}" srcOrd="1" destOrd="0" presId="urn:microsoft.com/office/officeart/2005/8/layout/venn1"/>
    <dgm:cxn modelId="{904FC362-80EA-4467-A93D-7FFF52514AFF}" type="presParOf" srcId="{911C1E4A-B207-45EF-A94B-3C6BB41E574E}" destId="{AE94C880-3EBB-4A65-BB59-E5C222CAB175}" srcOrd="2" destOrd="0" presId="urn:microsoft.com/office/officeart/2005/8/layout/venn1"/>
    <dgm:cxn modelId="{FFAEC8A3-AE83-4666-9713-B3B73370BB88}" type="presParOf" srcId="{911C1E4A-B207-45EF-A94B-3C6BB41E574E}" destId="{41B7BE16-CBC3-4B03-85C1-C0013A910494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25EBD-760A-4585-BE93-FDBADE40E41C}">
      <dsp:nvSpPr>
        <dsp:cNvPr id="0" name=""/>
        <dsp:cNvSpPr/>
      </dsp:nvSpPr>
      <dsp:spPr>
        <a:xfrm>
          <a:off x="228611" y="102463"/>
          <a:ext cx="2952850" cy="1994773"/>
        </a:xfrm>
        <a:prstGeom prst="ellipse">
          <a:avLst/>
        </a:prstGeom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 </a:t>
          </a:r>
        </a:p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 </a:t>
          </a:r>
          <a:r>
            <a:rPr lang="en-US" sz="2400" b="1" i="0" u="none" kern="1200" dirty="0"/>
            <a:t>Hund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0" kern="1200" dirty="0"/>
            <a:t>Vogel</a:t>
          </a:r>
        </a:p>
      </dsp:txBody>
      <dsp:txXfrm>
        <a:off x="640946" y="337690"/>
        <a:ext cx="1702544" cy="1524320"/>
      </dsp:txXfrm>
    </dsp:sp>
    <dsp:sp modelId="{AE94C880-3EBB-4A65-BB59-E5C222CAB175}">
      <dsp:nvSpPr>
        <dsp:cNvPr id="0" name=""/>
        <dsp:cNvSpPr/>
      </dsp:nvSpPr>
      <dsp:spPr>
        <a:xfrm>
          <a:off x="1475526" y="80214"/>
          <a:ext cx="3172010" cy="2041990"/>
        </a:xfrm>
        <a:prstGeom prst="ellipse">
          <a:avLst/>
        </a:prstGeom>
        <a:solidFill>
          <a:srgbClr val="FF0000">
            <a:alpha val="26000"/>
          </a:srgbClr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 </a:t>
          </a:r>
          <a:r>
            <a:rPr lang="en-US" sz="2400" i="0" kern="1200" dirty="0"/>
            <a:t>Katze</a:t>
          </a:r>
        </a:p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i="0" kern="1200" dirty="0"/>
        </a:p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0" kern="1200" dirty="0"/>
            <a:t>Pangolin </a:t>
          </a:r>
        </a:p>
      </dsp:txBody>
      <dsp:txXfrm>
        <a:off x="2375691" y="321009"/>
        <a:ext cx="1828906" cy="15604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824" cy="340622"/>
          </a:xfrm>
          <a:prstGeom prst="rect">
            <a:avLst/>
          </a:prstGeom>
        </p:spPr>
        <p:txBody>
          <a:bodyPr vert="horz" lIns="88227" tIns="44112" rIns="88227" bIns="441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185" y="2"/>
            <a:ext cx="4302824" cy="340622"/>
          </a:xfrm>
          <a:prstGeom prst="rect">
            <a:avLst/>
          </a:prstGeom>
        </p:spPr>
        <p:txBody>
          <a:bodyPr vert="horz" lIns="88227" tIns="44112" rIns="88227" bIns="44112" rtlCol="0"/>
          <a:lstStyle>
            <a:lvl1pPr algn="r">
              <a:defRPr sz="1200"/>
            </a:lvl1pPr>
          </a:lstStyle>
          <a:p>
            <a:fld id="{FC378B87-683B-4430-8734-691EDA3A86C6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457054"/>
            <a:ext cx="4302824" cy="340622"/>
          </a:xfrm>
          <a:prstGeom prst="rect">
            <a:avLst/>
          </a:prstGeom>
        </p:spPr>
        <p:txBody>
          <a:bodyPr vert="horz" lIns="88227" tIns="44112" rIns="88227" bIns="441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185" y="6457054"/>
            <a:ext cx="4302824" cy="340622"/>
          </a:xfrm>
          <a:prstGeom prst="rect">
            <a:avLst/>
          </a:prstGeom>
        </p:spPr>
        <p:txBody>
          <a:bodyPr vert="horz" lIns="88227" tIns="44112" rIns="88227" bIns="44112" rtlCol="0" anchor="b"/>
          <a:lstStyle>
            <a:lvl1pPr algn="r">
              <a:defRPr sz="1200"/>
            </a:lvl1pPr>
          </a:lstStyle>
          <a:p>
            <a:fld id="{AA58CFF3-87D7-4338-8D2A-43DB1D8C3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9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4302231" cy="339884"/>
          </a:xfrm>
          <a:prstGeom prst="rect">
            <a:avLst/>
          </a:prstGeom>
        </p:spPr>
        <p:txBody>
          <a:bodyPr vert="horz" lIns="95576" tIns="47789" rIns="95576" bIns="47789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3702" y="0"/>
            <a:ext cx="4302231" cy="339884"/>
          </a:xfrm>
          <a:prstGeom prst="rect">
            <a:avLst/>
          </a:prstGeom>
        </p:spPr>
        <p:txBody>
          <a:bodyPr vert="horz" lIns="95576" tIns="47789" rIns="95576" bIns="47789" rtlCol="0"/>
          <a:lstStyle>
            <a:lvl1pPr algn="r">
              <a:defRPr sz="1300"/>
            </a:lvl1pPr>
          </a:lstStyle>
          <a:p>
            <a:fld id="{B26CCD77-A954-40EE-8D07-A0BE97B286F6}" type="datetimeFigureOut">
              <a:rPr lang="de-DE" smtClean="0"/>
              <a:pPr/>
              <a:t>22.04.2026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6" tIns="47789" rIns="95576" bIns="4778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5576" tIns="47789" rIns="95576" bIns="47789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5" y="6456614"/>
            <a:ext cx="4302231" cy="339884"/>
          </a:xfrm>
          <a:prstGeom prst="rect">
            <a:avLst/>
          </a:prstGeom>
        </p:spPr>
        <p:txBody>
          <a:bodyPr vert="horz" lIns="95576" tIns="47789" rIns="95576" bIns="47789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3702" y="6456614"/>
            <a:ext cx="4302231" cy="339884"/>
          </a:xfrm>
          <a:prstGeom prst="rect">
            <a:avLst/>
          </a:prstGeom>
        </p:spPr>
        <p:txBody>
          <a:bodyPr vert="horz" lIns="95576" tIns="47789" rIns="95576" bIns="47789" rtlCol="0" anchor="b"/>
          <a:lstStyle>
            <a:lvl1pPr algn="r">
              <a:defRPr sz="1300"/>
            </a:lvl1pPr>
          </a:lstStyle>
          <a:p>
            <a:fld id="{1EBFFEC9-4F5F-4C95-86E1-B5E1B764322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>
            <a:lvl1pPr>
              <a:defRPr sz="28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990600"/>
            <a:ext cx="8229600" cy="5257800"/>
          </a:xfrm>
        </p:spPr>
        <p:txBody>
          <a:bodyPr/>
          <a:lstStyle>
            <a:lvl1pPr marL="0" indent="0">
              <a:spcBef>
                <a:spcPts val="200"/>
              </a:spcBef>
              <a:buFont typeface="Wingdings" panose="05000000000000000000" pitchFamily="2" charset="2"/>
              <a:buNone/>
              <a:tabLst>
                <a:tab pos="4572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 marL="742950" indent="-285750">
              <a:spcBef>
                <a:spcPts val="200"/>
              </a:spcBef>
              <a:buFont typeface="Calibri" panose="020F0502020204030204" pitchFamily="34" charset="0"/>
              <a:buChar char="●"/>
              <a:defRPr sz="2200"/>
            </a:lvl2pPr>
            <a:lvl3pPr marL="1143000" indent="-228600">
              <a:spcBef>
                <a:spcPts val="2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200"/>
              </a:spcBef>
              <a:buFont typeface="Wingdings" panose="05000000000000000000" pitchFamily="2" charset="2"/>
              <a:buChar char="§"/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de-DE"/>
              <a:t>(1)	a.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/>
              <a:t>Zweite </a:t>
            </a:r>
            <a:r>
              <a:rPr lang="de-DE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09. &amp; 16. 05.2022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Rudi_Klein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09600" y="663575"/>
            <a:ext cx="7772400" cy="1470025"/>
          </a:xfrm>
          <a:noFill/>
          <a:ln>
            <a:noFill/>
          </a:ln>
        </p:spPr>
        <p:txBody>
          <a:bodyPr/>
          <a:lstStyle/>
          <a:p>
            <a:r>
              <a:rPr lang="de-AT" b="1" cap="small" noProof="0" dirty="0"/>
              <a:t>DGY 15 Semantik</a:t>
            </a:r>
            <a:endParaRPr lang="de-AT" cap="small" noProof="0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609600" y="19050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609600" y="9144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Untertitel 4"/>
          <p:cNvSpPr txBox="1">
            <a:spLocks/>
          </p:cNvSpPr>
          <p:nvPr/>
        </p:nvSpPr>
        <p:spPr>
          <a:xfrm>
            <a:off x="1352550" y="2743200"/>
            <a:ext cx="6724650" cy="990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b="1" i="1" dirty="0">
                <a:solidFill>
                  <a:prstClr val="black"/>
                </a:solidFill>
                <a:latin typeface="Calibri"/>
              </a:rPr>
              <a:t>6. Satzsemantik - die Bedeutung von Sätzen</a:t>
            </a:r>
          </a:p>
        </p:txBody>
      </p:sp>
      <p:sp>
        <p:nvSpPr>
          <p:cNvPr id="12" name="Untertitel 4"/>
          <p:cNvSpPr txBox="1">
            <a:spLocks/>
          </p:cNvSpPr>
          <p:nvPr/>
        </p:nvSpPr>
        <p:spPr>
          <a:xfrm>
            <a:off x="2152650" y="4874262"/>
            <a:ext cx="4839843" cy="1450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Winfried Lechner</a:t>
            </a:r>
          </a:p>
          <a:p>
            <a:r>
              <a:rPr lang="de-AT" sz="2400" dirty="0">
                <a:solidFill>
                  <a:schemeClr val="tx1"/>
                </a:solidFill>
              </a:rPr>
              <a:t>Nationale</a:t>
            </a:r>
            <a:r>
              <a:rPr lang="en-US" sz="2400" dirty="0">
                <a:solidFill>
                  <a:schemeClr val="tx1"/>
                </a:solidFill>
              </a:rPr>
              <a:t> und Kapodistrische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de-AT" sz="2400" dirty="0">
                <a:solidFill>
                  <a:schemeClr val="tx1"/>
                </a:solidFill>
              </a:rPr>
              <a:t>Universität</a:t>
            </a:r>
            <a:r>
              <a:rPr lang="en-US" sz="2400" dirty="0">
                <a:solidFill>
                  <a:schemeClr val="tx1"/>
                </a:solidFill>
              </a:rPr>
              <a:t> Athen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de-DE" sz="2000" dirty="0">
              <a:solidFill>
                <a:schemeClr val="tx1"/>
              </a:solidFill>
            </a:endParaRPr>
          </a:p>
          <a:p>
            <a:endParaRPr lang="de-DE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53174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64314"/>
            <a:ext cx="7772400" cy="707886"/>
          </a:xfrm>
        </p:spPr>
        <p:txBody>
          <a:bodyPr>
            <a:spAutoFit/>
          </a:bodyPr>
          <a:lstStyle/>
          <a:p>
            <a:r>
              <a:rPr lang="de-AT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742950" y="1561663"/>
            <a:ext cx="7772400" cy="2934137"/>
          </a:xfrm>
        </p:spPr>
        <p:txBody>
          <a:bodyPr>
            <a:spAutoFit/>
          </a:bodyPr>
          <a:lstStyle/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de-AT" sz="2800" u="sng" dirty="0">
                <a:solidFill>
                  <a:schemeClr val="bg1"/>
                </a:solidFill>
              </a:rPr>
              <a:t>Hintergrund</a:t>
            </a:r>
            <a:r>
              <a:rPr lang="de-AT" sz="2800" u="sng">
                <a:solidFill>
                  <a:schemeClr val="bg1"/>
                </a:solidFill>
              </a:rPr>
              <a:t>: (Einfache) Mengenlehre</a:t>
            </a:r>
            <a:endParaRPr lang="de-AT" sz="2800" b="0" dirty="0">
              <a:solidFill>
                <a:schemeClr val="bg1"/>
              </a:solidFill>
            </a:endParaRP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de-AT" sz="2800" b="0" dirty="0">
                <a:solidFill>
                  <a:schemeClr val="bg1"/>
                </a:solidFill>
              </a:rPr>
              <a:t>Die </a:t>
            </a:r>
            <a:r>
              <a:rPr lang="de-AT" sz="2800" b="0" dirty="0" err="1">
                <a:solidFill>
                  <a:schemeClr val="bg1"/>
                </a:solidFill>
              </a:rPr>
              <a:t>Denotion</a:t>
            </a:r>
            <a:r>
              <a:rPr lang="de-AT" sz="2800" b="0" dirty="0">
                <a:solidFill>
                  <a:schemeClr val="bg1"/>
                </a:solidFill>
              </a:rPr>
              <a:t> von Sätzen</a:t>
            </a:r>
          </a:p>
          <a:p>
            <a:pPr marL="1997075" lvl="1" indent="-457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de-AT" sz="2800" dirty="0">
                <a:solidFill>
                  <a:schemeClr val="bg1"/>
                </a:solidFill>
              </a:rPr>
              <a:t>Wahrheitsbedingungen</a:t>
            </a:r>
          </a:p>
          <a:p>
            <a:pPr marL="1997075" lvl="1" indent="-457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de-AT" sz="2800" dirty="0">
                <a:solidFill>
                  <a:schemeClr val="bg1"/>
                </a:solidFill>
              </a:rPr>
              <a:t>Extension vs. Intension</a:t>
            </a:r>
          </a:p>
          <a:p>
            <a:pPr marL="1997075" lvl="1" indent="-457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de-AT" sz="2800" dirty="0">
                <a:solidFill>
                  <a:schemeClr val="bg1"/>
                </a:solidFill>
              </a:rPr>
              <a:t>Situationen und Propositionen</a:t>
            </a:r>
          </a:p>
          <a:p>
            <a:pPr marL="1997075" lvl="1" indent="-457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de-AT" sz="2800" dirty="0">
                <a:solidFill>
                  <a:schemeClr val="bg1"/>
                </a:solidFill>
              </a:rPr>
              <a:t>Wann ist ein Satz wahr?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9CD259-9409-162F-C4A0-6F6E458E2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26729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8215"/>
            <a:ext cx="8229600" cy="762000"/>
          </a:xfrm>
        </p:spPr>
        <p:txBody>
          <a:bodyPr/>
          <a:lstStyle/>
          <a:p>
            <a:r>
              <a:rPr lang="de-AT" dirty="0"/>
              <a:t>Komponenten der sprachlichen Bedeutung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051348" y="2332994"/>
            <a:ext cx="2834852" cy="939875"/>
          </a:xfrm>
          <a:prstGeom prst="rect">
            <a:avLst/>
          </a:prstGeom>
          <a:solidFill>
            <a:srgbClr val="EEB5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altLang="en-US" sz="2000">
                <a:latin typeface="Arial" panose="020B0604020202020204" pitchFamily="34" charset="0"/>
              </a:rPr>
              <a:t>Deskriptive</a:t>
            </a:r>
          </a:p>
          <a:p>
            <a:pPr algn="ctr"/>
            <a:r>
              <a:rPr lang="de-DE" altLang="en-US" sz="2000">
                <a:latin typeface="Arial" panose="020B0604020202020204" pitchFamily="34" charset="0"/>
              </a:rPr>
              <a:t>Bedeutung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419600" y="2331649"/>
            <a:ext cx="1760220" cy="944951"/>
          </a:xfrm>
          <a:prstGeom prst="rect">
            <a:avLst/>
          </a:prstGeom>
          <a:solidFill>
            <a:srgbClr val="3399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altLang="en-US" sz="2000">
                <a:latin typeface="Arial" panose="020B0604020202020204" pitchFamily="34" charset="0"/>
              </a:rPr>
              <a:t>Soziale </a:t>
            </a:r>
          </a:p>
          <a:p>
            <a:pPr algn="ctr"/>
            <a:r>
              <a:rPr lang="de-DE" altLang="en-US" sz="2000">
                <a:latin typeface="Arial" panose="020B0604020202020204" pitchFamily="34" charset="0"/>
              </a:rPr>
              <a:t>Bedeutung</a:t>
            </a: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6754889" y="2329130"/>
            <a:ext cx="1703311" cy="92202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altLang="en-US" sz="2000">
                <a:latin typeface="Arial" panose="020B0604020202020204" pitchFamily="34" charset="0"/>
              </a:rPr>
              <a:t>Expressive</a:t>
            </a:r>
          </a:p>
          <a:p>
            <a:pPr algn="ctr"/>
            <a:r>
              <a:rPr lang="de-DE" altLang="en-US" sz="2000">
                <a:latin typeface="Arial" panose="020B0604020202020204" pitchFamily="34" charset="0"/>
              </a:rPr>
              <a:t>Bedeutung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228600" y="5384363"/>
            <a:ext cx="1775949" cy="92333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800">
                <a:latin typeface="Arial" panose="020B0604020202020204" pitchFamily="34" charset="0"/>
              </a:rPr>
              <a:t>Rose: Duft, Schönheit, Liebe</a:t>
            </a: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1143000" y="4572000"/>
            <a:ext cx="0" cy="811508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2209800" y="5848290"/>
            <a:ext cx="2267200" cy="40011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>
                <a:sym typeface="WP MathA" panose="05010101010101010101" pitchFamily="2" charset="2"/>
              </a:rPr>
              <a:t></a:t>
            </a:r>
            <a:r>
              <a:rPr lang="de-DE" sz="2000" b="1">
                <a:sym typeface="WP MathA" panose="05010101010101010101" pitchFamily="2" charset="2"/>
              </a:rPr>
              <a:t>Das ist eine Rose</a:t>
            </a:r>
            <a:r>
              <a:rPr lang="de-DE" sz="2000">
                <a:sym typeface="WP MathA" panose="05010101010101010101" pitchFamily="2" charset="2"/>
              </a:rPr>
              <a:t></a:t>
            </a:r>
            <a:endParaRPr lang="de-DE" altLang="en-US" sz="2000">
              <a:latin typeface="Arial" panose="020B0604020202020204" pitchFamily="34" charset="0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3429000" y="4646165"/>
            <a:ext cx="1437" cy="1119732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4495800" y="5421868"/>
            <a:ext cx="1600200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800" i="1">
                <a:latin typeface="Arial" panose="020B0604020202020204" pitchFamily="34" charset="0"/>
              </a:rPr>
              <a:t>Sie</a:t>
            </a:r>
            <a:r>
              <a:rPr lang="de-DE" altLang="en-US" sz="1800">
                <a:latin typeface="Arial" panose="020B0604020202020204" pitchFamily="34" charset="0"/>
              </a:rPr>
              <a:t> vs. </a:t>
            </a:r>
            <a:r>
              <a:rPr lang="de-DE" altLang="en-US" sz="1800" i="1">
                <a:latin typeface="Arial" panose="020B0604020202020204" pitchFamily="34" charset="0"/>
              </a:rPr>
              <a:t>Du</a:t>
            </a:r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5257800" y="3276600"/>
            <a:ext cx="0" cy="2100826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3" name="Group 20"/>
          <p:cNvGrpSpPr>
            <a:grpSpLocks/>
          </p:cNvGrpSpPr>
          <p:nvPr/>
        </p:nvGrpSpPr>
        <p:grpSpPr bwMode="auto">
          <a:xfrm>
            <a:off x="3505200" y="1634938"/>
            <a:ext cx="3949700" cy="689976"/>
            <a:chOff x="2496" y="1872"/>
            <a:chExt cx="1968" cy="384"/>
          </a:xfrm>
        </p:grpSpPr>
        <p:sp>
          <p:nvSpPr>
            <p:cNvPr id="24" name="Line 21"/>
            <p:cNvSpPr>
              <a:spLocks noChangeShapeType="1"/>
            </p:cNvSpPr>
            <p:nvPr/>
          </p:nvSpPr>
          <p:spPr bwMode="auto">
            <a:xfrm flipH="1">
              <a:off x="2496" y="1872"/>
              <a:ext cx="816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3312" y="1872"/>
              <a:ext cx="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>
              <a:off x="3312" y="1872"/>
              <a:ext cx="1152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505200" y="964722"/>
            <a:ext cx="3651199" cy="685801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ap="sq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altLang="en-US" sz="2400" b="1">
                <a:latin typeface="Arial" panose="020B0604020202020204" pitchFamily="34" charset="0"/>
              </a:rPr>
              <a:t>Gesamtbedeutung</a:t>
            </a:r>
            <a:endParaRPr lang="de-DE" altLang="en-US" b="1">
              <a:latin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03503" y="3933622"/>
            <a:ext cx="1706297" cy="629752"/>
          </a:xfrm>
          <a:prstGeom prst="rect">
            <a:avLst/>
          </a:prstGeom>
          <a:solidFill>
            <a:srgbClr val="B344B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altLang="en-US" sz="2200">
                <a:latin typeface="Arial" panose="020B0604020202020204" pitchFamily="34" charset="0"/>
              </a:rPr>
              <a:t>Konnotation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590800" y="3886200"/>
            <a:ext cx="1946506" cy="692727"/>
          </a:xfrm>
          <a:prstGeom prst="rect">
            <a:avLst/>
          </a:prstGeom>
          <a:solidFill>
            <a:srgbClr val="C00000"/>
          </a:solidFill>
          <a:ln w="762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Denotation</a:t>
            </a:r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 flipH="1">
            <a:off x="1302859" y="3276600"/>
            <a:ext cx="1135541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>
            <a:off x="2573749" y="3276600"/>
            <a:ext cx="1135463" cy="6016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Text Box 28"/>
          <p:cNvSpPr txBox="1">
            <a:spLocks noChangeArrowheads="1"/>
          </p:cNvSpPr>
          <p:nvPr/>
        </p:nvSpPr>
        <p:spPr bwMode="auto">
          <a:xfrm>
            <a:off x="6858000" y="5410200"/>
            <a:ext cx="1769551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i="1">
                <a:latin typeface="Arial" panose="020B0604020202020204" pitchFamily="34" charset="0"/>
              </a:rPr>
              <a:t>Idiot! Leider</a:t>
            </a:r>
            <a:endParaRPr lang="de-DE" altLang="en-US" sz="1800">
              <a:latin typeface="Arial" panose="020B0604020202020204" pitchFamily="34" charset="0"/>
            </a:endParaRPr>
          </a:p>
        </p:txBody>
      </p:sp>
      <p:sp>
        <p:nvSpPr>
          <p:cNvPr id="32" name="Line 29"/>
          <p:cNvSpPr>
            <a:spLocks noChangeShapeType="1"/>
          </p:cNvSpPr>
          <p:nvPr/>
        </p:nvSpPr>
        <p:spPr bwMode="auto">
          <a:xfrm>
            <a:off x="7696200" y="3276600"/>
            <a:ext cx="0" cy="2038203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29139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autoUpdateAnimBg="0"/>
      <p:bldP spid="12" grpId="0" animBg="1" autoUpdateAnimBg="0"/>
      <p:bldP spid="13" grpId="0" animBg="1" autoUpdateAnimBg="0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8" grpId="0" animBg="1"/>
      <p:bldP spid="9" grpId="0" animBg="1"/>
      <p:bldP spid="10" grpId="0" animBg="1"/>
      <p:bldP spid="28" grpId="0" animBg="1"/>
      <p:bldP spid="29" grpId="0" animBg="1"/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/>
          <a:lstStyle/>
          <a:p>
            <a:r>
              <a:rPr lang="de-AT" dirty="0"/>
              <a:t>Die Bedeutung von Sätzen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457200" y="1176308"/>
            <a:ext cx="8229600" cy="302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  <a:tab pos="747713" algn="l"/>
                <a:tab pos="1090613" algn="l"/>
                <a:tab pos="1485900" algn="l"/>
              </a:tabLst>
            </a:pPr>
            <a:r>
              <a:rPr lang="de-AT" b="1" i="1" dirty="0">
                <a:solidFill>
                  <a:srgbClr val="FF0000"/>
                </a:solidFill>
              </a:rPr>
              <a:t>Frage:</a:t>
            </a:r>
            <a:r>
              <a:rPr lang="de-AT" dirty="0"/>
              <a:t> 	Was ist die </a:t>
            </a:r>
            <a:r>
              <a:rPr lang="de-AT" b="1" dirty="0"/>
              <a:t>Denotation</a:t>
            </a:r>
            <a:r>
              <a:rPr lang="de-AT" b="1" i="1" dirty="0"/>
              <a:t> </a:t>
            </a:r>
            <a:r>
              <a:rPr lang="de-AT" dirty="0"/>
              <a:t>eines Satzes? </a:t>
            </a:r>
          </a:p>
          <a:p>
            <a:pPr>
              <a:tabLst>
                <a:tab pos="457200" algn="l"/>
                <a:tab pos="747713" algn="l"/>
                <a:tab pos="1090613" algn="l"/>
                <a:tab pos="1485900" algn="l"/>
              </a:tabLst>
            </a:pPr>
            <a:r>
              <a:rPr lang="de-AT" dirty="0"/>
              <a:t>			Was bedeutet zum Beispiel ein Satz wie (1)? </a:t>
            </a:r>
          </a:p>
          <a:p>
            <a:pPr>
              <a:spcBef>
                <a:spcPts val="1800"/>
              </a:spcBef>
            </a:pPr>
            <a:r>
              <a:rPr lang="de-AT" dirty="0"/>
              <a:t>(1)		Die Sonne scheint.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de-AT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de-AT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de-AT" dirty="0"/>
          </a:p>
        </p:txBody>
      </p:sp>
      <p:sp>
        <p:nvSpPr>
          <p:cNvPr id="7" name="Rectangle 6"/>
          <p:cNvSpPr/>
          <p:nvPr/>
        </p:nvSpPr>
        <p:spPr>
          <a:xfrm>
            <a:off x="381000" y="2819400"/>
            <a:ext cx="4884766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de-AT" sz="2400" dirty="0"/>
              <a:t>Einerseits besitzt (1) eine </a:t>
            </a:r>
            <a:r>
              <a:rPr lang="de-AT" sz="2400" b="1" dirty="0">
                <a:solidFill>
                  <a:srgbClr val="FF0000"/>
                </a:solidFill>
              </a:rPr>
              <a:t>konstante</a:t>
            </a:r>
            <a:r>
              <a:rPr lang="de-AT" sz="2400" dirty="0"/>
              <a:t>, unveränderliche, stabile  Bedeutung.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Sprecher </a:t>
            </a:r>
            <a:r>
              <a:rPr lang="en-US" sz="2400" b="1" dirty="0" err="1"/>
              <a:t>wissen</a:t>
            </a:r>
            <a:r>
              <a:rPr lang="en-US" sz="2400" dirty="0"/>
              <a:t>, was (1) </a:t>
            </a:r>
            <a:r>
              <a:rPr lang="en-US" sz="2400" dirty="0" err="1"/>
              <a:t>bedeutet</a:t>
            </a:r>
            <a:r>
              <a:rPr lang="en-US" sz="2400" dirty="0"/>
              <a:t> – </a:t>
            </a:r>
            <a:r>
              <a:rPr lang="en-US" sz="2400" dirty="0" err="1"/>
              <a:t>auch</a:t>
            </a:r>
            <a:r>
              <a:rPr lang="en-US" sz="2400" dirty="0"/>
              <a:t> </a:t>
            </a:r>
            <a:r>
              <a:rPr lang="en-US" sz="2400" dirty="0" err="1"/>
              <a:t>wenn</a:t>
            </a:r>
            <a:r>
              <a:rPr lang="en-US" sz="2400" dirty="0"/>
              <a:t> </a:t>
            </a:r>
            <a:r>
              <a:rPr lang="en-US" sz="2400" dirty="0" err="1"/>
              <a:t>sie</a:t>
            </a:r>
            <a:r>
              <a:rPr lang="en-US" sz="2400" dirty="0"/>
              <a:t> nicht </a:t>
            </a:r>
            <a:r>
              <a:rPr lang="en-US" sz="2400" dirty="0" err="1"/>
              <a:t>wissen</a:t>
            </a:r>
            <a:r>
              <a:rPr lang="en-US" sz="2400" dirty="0"/>
              <a:t>, </a:t>
            </a:r>
            <a:r>
              <a:rPr lang="en-US" sz="2400" dirty="0" err="1"/>
              <a:t>ob</a:t>
            </a:r>
            <a:r>
              <a:rPr lang="en-US" sz="2400" dirty="0"/>
              <a:t> (1) </a:t>
            </a:r>
            <a:r>
              <a:rPr lang="en-US" sz="2400" dirty="0" err="1"/>
              <a:t>wahr</a:t>
            </a:r>
            <a:r>
              <a:rPr lang="en-US" sz="2400" dirty="0"/>
              <a:t> </a:t>
            </a:r>
            <a:r>
              <a:rPr lang="en-US" sz="2400" dirty="0" err="1"/>
              <a:t>ist</a:t>
            </a:r>
            <a:r>
              <a:rPr lang="en-US" sz="2400" dirty="0"/>
              <a:t> </a:t>
            </a:r>
            <a:r>
              <a:rPr lang="en-US" sz="2400" dirty="0" err="1"/>
              <a:t>oder</a:t>
            </a:r>
            <a:r>
              <a:rPr lang="en-US" sz="2400" dirty="0"/>
              <a:t> nicht.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 dirty="0"/>
              <a:t>Dieses Wissen </a:t>
            </a:r>
            <a:r>
              <a:rPr lang="en-US" sz="2400" dirty="0" err="1"/>
              <a:t>ist</a:t>
            </a:r>
            <a:r>
              <a:rPr lang="en-US" sz="2400" dirty="0"/>
              <a:t> Teil der </a:t>
            </a:r>
            <a:r>
              <a:rPr lang="en-US" sz="2400" b="1" dirty="0" err="1"/>
              <a:t>semantischen</a:t>
            </a:r>
            <a:r>
              <a:rPr lang="en-US" sz="2400" b="1" dirty="0"/>
              <a:t> </a:t>
            </a:r>
            <a:r>
              <a:rPr lang="en-US" sz="2400" b="1" dirty="0" err="1"/>
              <a:t>Kompetenz</a:t>
            </a:r>
            <a:r>
              <a:rPr lang="en-US" sz="2400" dirty="0"/>
              <a:t>.</a:t>
            </a:r>
            <a:endParaRPr lang="de-AT" sz="2400" dirty="0"/>
          </a:p>
        </p:txBody>
      </p:sp>
      <p:sp>
        <p:nvSpPr>
          <p:cNvPr id="8" name="Rectangle 7"/>
          <p:cNvSpPr/>
          <p:nvPr/>
        </p:nvSpPr>
        <p:spPr>
          <a:xfrm>
            <a:off x="5181600" y="2829104"/>
            <a:ext cx="40386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400" dirty="0"/>
              <a:t>Andererseits ist die Bedeutung </a:t>
            </a:r>
            <a:r>
              <a:rPr lang="de-AT" sz="2400" b="1" dirty="0">
                <a:solidFill>
                  <a:srgbClr val="FF0000"/>
                </a:solidFill>
              </a:rPr>
              <a:t>variabel</a:t>
            </a:r>
            <a:r>
              <a:rPr lang="de-AT" sz="2400" dirty="0"/>
              <a:t>, sie kann sich verändern.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400" dirty="0"/>
              <a:t>Satz (1) kann entweder </a:t>
            </a:r>
            <a:r>
              <a:rPr lang="de-AT" sz="2400" dirty="0">
                <a:solidFill>
                  <a:srgbClr val="00B050"/>
                </a:solidFill>
              </a:rPr>
              <a:t>wahr</a:t>
            </a:r>
            <a:r>
              <a:rPr lang="de-AT" sz="2400" dirty="0"/>
              <a:t> oder </a:t>
            </a:r>
            <a:r>
              <a:rPr lang="de-AT" sz="2400" dirty="0">
                <a:solidFill>
                  <a:srgbClr val="0066FF"/>
                </a:solidFill>
              </a:rPr>
              <a:t>falsch</a:t>
            </a:r>
            <a:r>
              <a:rPr lang="de-AT" sz="2400" dirty="0"/>
              <a:t> sein.</a:t>
            </a:r>
            <a:endParaRPr lang="de-AT" sz="2400" i="1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400" dirty="0"/>
              <a:t>Ob (1) als </a:t>
            </a:r>
            <a:r>
              <a:rPr lang="de-AT" sz="2400" dirty="0">
                <a:solidFill>
                  <a:srgbClr val="00B050"/>
                </a:solidFill>
              </a:rPr>
              <a:t>wahr</a:t>
            </a:r>
            <a:r>
              <a:rPr lang="de-AT" sz="2400" dirty="0"/>
              <a:t> oder </a:t>
            </a:r>
            <a:r>
              <a:rPr lang="de-AT" sz="2400" dirty="0">
                <a:solidFill>
                  <a:srgbClr val="0066FF"/>
                </a:solidFill>
              </a:rPr>
              <a:t>falsch</a:t>
            </a:r>
            <a:r>
              <a:rPr lang="de-AT" sz="2400" dirty="0"/>
              <a:t> ist, hängt von der </a:t>
            </a:r>
            <a:r>
              <a:rPr lang="de-AT" sz="2400" b="1" dirty="0"/>
              <a:t>Situation</a:t>
            </a:r>
            <a:r>
              <a:rPr lang="de-AT" sz="2400" dirty="0"/>
              <a:t> ab, in der (1) interpretiert wird.</a:t>
            </a:r>
            <a:endParaRPr lang="de-AT" sz="2400" i="1" dirty="0"/>
          </a:p>
        </p:txBody>
      </p:sp>
    </p:spTree>
    <p:extLst>
      <p:ext uri="{BB962C8B-B14F-4D97-AF65-F5344CB8AC3E}">
        <p14:creationId xmlns:p14="http://schemas.microsoft.com/office/powerpoint/2010/main" val="11145707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/>
          <a:lstStyle/>
          <a:p>
            <a:r>
              <a:rPr lang="de-AT" dirty="0"/>
              <a:t>Die Bedeutung von Sätzen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304800" y="890111"/>
            <a:ext cx="8686800" cy="4703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de-AT" dirty="0"/>
              <a:t>(1)		Die Sonne scheint.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dirty="0"/>
              <a:t>Die Bedeutung von (1) ist </a:t>
            </a:r>
            <a:r>
              <a:rPr lang="de-AT" dirty="0">
                <a:solidFill>
                  <a:srgbClr val="FF0000"/>
                </a:solidFill>
              </a:rPr>
              <a:t>konstant </a:t>
            </a:r>
            <a:r>
              <a:rPr lang="de-AT" dirty="0"/>
              <a:t>(</a:t>
            </a:r>
            <a:r>
              <a:rPr lang="de-AT" u="sng" dirty="0">
                <a:solidFill>
                  <a:srgbClr val="FF0000"/>
                </a:solidFill>
              </a:rPr>
              <a:t>in</a:t>
            </a:r>
            <a:r>
              <a:rPr lang="de-AT" dirty="0">
                <a:solidFill>
                  <a:srgbClr val="FF0000"/>
                </a:solidFill>
              </a:rPr>
              <a:t>variabel</a:t>
            </a:r>
            <a:r>
              <a:rPr lang="de-AT" dirty="0"/>
              <a:t>).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dirty="0"/>
              <a:t>Gleichzeitig ist die Bedeutung von (1) aber auch </a:t>
            </a:r>
            <a:r>
              <a:rPr lang="de-AT" dirty="0">
                <a:solidFill>
                  <a:srgbClr val="FF0000"/>
                </a:solidFill>
              </a:rPr>
              <a:t>variabel</a:t>
            </a:r>
            <a:r>
              <a:rPr lang="de-AT" dirty="0"/>
              <a:t>.</a:t>
            </a:r>
            <a:endParaRPr lang="de-AT" b="1" i="1" dirty="0">
              <a:solidFill>
                <a:srgbClr val="FF0000"/>
              </a:solidFill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de-AT" i="1" dirty="0"/>
          </a:p>
          <a:p>
            <a:pPr>
              <a:spcBef>
                <a:spcPts val="0"/>
              </a:spcBef>
            </a:pPr>
            <a:r>
              <a:rPr lang="de-AT" dirty="0"/>
              <a:t>   s</a:t>
            </a:r>
            <a:r>
              <a:rPr lang="de-AT" baseline="-25000" dirty="0"/>
              <a:t>1</a:t>
            </a:r>
            <a:r>
              <a:rPr lang="de-AT" dirty="0"/>
              <a:t>:	                      </a:t>
            </a:r>
            <a:r>
              <a:rPr lang="de-AT" b="1" dirty="0">
                <a:solidFill>
                  <a:srgbClr val="00B050"/>
                </a:solidFill>
              </a:rPr>
              <a:t>s</a:t>
            </a:r>
            <a:r>
              <a:rPr lang="de-AT" b="1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:                            </a:t>
            </a:r>
            <a:r>
              <a:rPr lang="de-AT" b="1" dirty="0">
                <a:solidFill>
                  <a:srgbClr val="00B050"/>
                </a:solidFill>
              </a:rPr>
              <a:t>s</a:t>
            </a:r>
            <a:r>
              <a:rPr lang="de-AT" b="1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:	   	    s</a:t>
            </a:r>
            <a:r>
              <a:rPr lang="de-AT" baseline="-25000" dirty="0"/>
              <a:t>4</a:t>
            </a:r>
            <a:r>
              <a:rPr lang="de-AT" dirty="0"/>
              <a:t>:</a:t>
            </a:r>
          </a:p>
          <a:p>
            <a:pPr>
              <a:spcBef>
                <a:spcPts val="1200"/>
              </a:spcBef>
            </a:pPr>
            <a:r>
              <a:rPr lang="de-AT" dirty="0"/>
              <a:t>	</a:t>
            </a:r>
          </a:p>
          <a:p>
            <a:pPr>
              <a:spcBef>
                <a:spcPts val="600"/>
              </a:spcBef>
            </a:pPr>
            <a:r>
              <a:rPr lang="de-AT" dirty="0"/>
              <a:t>			</a:t>
            </a:r>
            <a:r>
              <a:rPr lang="de-AT" sz="2200" dirty="0"/>
              <a:t>In s</a:t>
            </a:r>
            <a:r>
              <a:rPr lang="de-AT" sz="2200" baseline="-25000" dirty="0"/>
              <a:t>1</a:t>
            </a:r>
            <a:r>
              <a:rPr lang="de-AT" sz="2200" dirty="0"/>
              <a:t> ist der Satz </a:t>
            </a:r>
            <a:r>
              <a:rPr lang="de-AT" sz="2200" i="1" dirty="0"/>
              <a:t>Die Sonne scheint</a:t>
            </a:r>
            <a:r>
              <a:rPr lang="de-AT" sz="2200" dirty="0"/>
              <a:t> </a:t>
            </a:r>
            <a:r>
              <a:rPr lang="de-AT" sz="2200" dirty="0">
                <a:solidFill>
                  <a:srgbClr val="0066FF"/>
                </a:solidFill>
              </a:rPr>
              <a:t>falsch</a:t>
            </a:r>
            <a:r>
              <a:rPr lang="de-AT" sz="2200" dirty="0"/>
              <a:t>. </a:t>
            </a:r>
          </a:p>
          <a:p>
            <a:pPr>
              <a:spcBef>
                <a:spcPts val="0"/>
              </a:spcBef>
            </a:pPr>
            <a:r>
              <a:rPr lang="de-AT" sz="2200" dirty="0"/>
              <a:t>			In s</a:t>
            </a:r>
            <a:r>
              <a:rPr lang="de-AT" sz="2200" baseline="-25000" dirty="0"/>
              <a:t>2</a:t>
            </a:r>
            <a:r>
              <a:rPr lang="de-AT" sz="2200" dirty="0"/>
              <a:t> ist der Satz </a:t>
            </a:r>
            <a:r>
              <a:rPr lang="de-AT" sz="2200" i="1" dirty="0"/>
              <a:t>Die Sonne scheint</a:t>
            </a:r>
            <a:r>
              <a:rPr lang="de-AT" sz="2200" dirty="0"/>
              <a:t> </a:t>
            </a:r>
            <a:r>
              <a:rPr lang="de-AT" sz="2200" dirty="0">
                <a:solidFill>
                  <a:srgbClr val="00B050"/>
                </a:solidFill>
              </a:rPr>
              <a:t>wahr</a:t>
            </a:r>
            <a:r>
              <a:rPr lang="de-AT" sz="2200" dirty="0"/>
              <a:t>.</a:t>
            </a:r>
          </a:p>
          <a:p>
            <a:pPr>
              <a:spcBef>
                <a:spcPts val="0"/>
              </a:spcBef>
            </a:pPr>
            <a:r>
              <a:rPr lang="de-AT" sz="2200" dirty="0"/>
              <a:t>			In s</a:t>
            </a:r>
            <a:r>
              <a:rPr lang="de-AT" sz="2200" baseline="-25000" dirty="0"/>
              <a:t>3</a:t>
            </a:r>
            <a:r>
              <a:rPr lang="de-AT" sz="2200" dirty="0"/>
              <a:t> ist der Satz </a:t>
            </a:r>
            <a:r>
              <a:rPr lang="de-AT" sz="2200" i="1" dirty="0"/>
              <a:t>Die Sonne scheint</a:t>
            </a:r>
            <a:r>
              <a:rPr lang="de-AT" sz="2200" dirty="0"/>
              <a:t> </a:t>
            </a:r>
            <a:r>
              <a:rPr lang="de-AT" sz="2200" dirty="0">
                <a:solidFill>
                  <a:srgbClr val="00B050"/>
                </a:solidFill>
              </a:rPr>
              <a:t>wahr</a:t>
            </a:r>
            <a:r>
              <a:rPr lang="de-AT" sz="2200" dirty="0"/>
              <a:t>.</a:t>
            </a:r>
          </a:p>
          <a:p>
            <a:pPr>
              <a:spcBef>
                <a:spcPts val="0"/>
              </a:spcBef>
            </a:pPr>
            <a:r>
              <a:rPr lang="de-AT" sz="2200" dirty="0"/>
              <a:t>			In s</a:t>
            </a:r>
            <a:r>
              <a:rPr lang="de-AT" sz="2200" baseline="-25000" dirty="0"/>
              <a:t>4</a:t>
            </a:r>
            <a:r>
              <a:rPr lang="de-AT" sz="2200" dirty="0"/>
              <a:t> ist der Satz </a:t>
            </a:r>
            <a:r>
              <a:rPr lang="de-AT" sz="2200" i="1" dirty="0"/>
              <a:t>Die Sonne scheint</a:t>
            </a:r>
            <a:r>
              <a:rPr lang="de-AT" sz="2200" dirty="0"/>
              <a:t> </a:t>
            </a:r>
            <a:r>
              <a:rPr lang="de-AT" sz="2200" dirty="0">
                <a:solidFill>
                  <a:srgbClr val="0066FF"/>
                </a:solidFill>
              </a:rPr>
              <a:t>falsch</a:t>
            </a:r>
            <a:r>
              <a:rPr lang="de-AT" sz="2200" dirty="0"/>
              <a:t>.</a:t>
            </a:r>
          </a:p>
          <a:p>
            <a:pPr>
              <a:spcBef>
                <a:spcPts val="0"/>
              </a:spcBef>
            </a:pPr>
            <a:endParaRPr lang="de-AT" dirty="0"/>
          </a:p>
        </p:txBody>
      </p:sp>
      <p:grpSp>
        <p:nvGrpSpPr>
          <p:cNvPr id="18" name="Group 17"/>
          <p:cNvGrpSpPr/>
          <p:nvPr/>
        </p:nvGrpSpPr>
        <p:grpSpPr>
          <a:xfrm>
            <a:off x="1066800" y="2438399"/>
            <a:ext cx="7634418" cy="1151354"/>
            <a:chOff x="1066800" y="1341736"/>
            <a:chExt cx="7634418" cy="951532"/>
          </a:xfrm>
        </p:grpSpPr>
        <p:pic>
          <p:nvPicPr>
            <p:cNvPr id="13" name="Picture 12" descr="The Future Is Brighter Thanks To Improved Solar Panels ...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0" y="1405763"/>
              <a:ext cx="1580442" cy="881932"/>
            </a:xfrm>
            <a:prstGeom prst="rect">
              <a:avLst/>
            </a:prstGeom>
          </p:spPr>
        </p:pic>
        <p:pic>
          <p:nvPicPr>
            <p:cNvPr id="14" name="Picture 13" descr="Summer Night Lights – Momdeavor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1387136"/>
              <a:ext cx="1359197" cy="906132"/>
            </a:xfrm>
            <a:prstGeom prst="rect">
              <a:avLst/>
            </a:prstGeom>
          </p:spPr>
        </p:pic>
        <p:pic>
          <p:nvPicPr>
            <p:cNvPr id="15" name="Picture 14" descr="Diary of a Control Room Ninja: June 20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5584" y="1341736"/>
              <a:ext cx="1235634" cy="926725"/>
            </a:xfrm>
            <a:prstGeom prst="rect">
              <a:avLst/>
            </a:prstGeom>
          </p:spPr>
        </p:pic>
        <p:pic>
          <p:nvPicPr>
            <p:cNvPr id="16" name="Picture 15" descr="301 Moved Permanently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9355" y="1377861"/>
              <a:ext cx="1618645" cy="906442"/>
            </a:xfrm>
            <a:prstGeom prst="rect">
              <a:avLst/>
            </a:prstGeom>
          </p:spPr>
        </p:pic>
      </p:grpSp>
      <p:sp>
        <p:nvSpPr>
          <p:cNvPr id="17" name="Rectangle 16"/>
          <p:cNvSpPr/>
          <p:nvPr/>
        </p:nvSpPr>
        <p:spPr>
          <a:xfrm>
            <a:off x="1066800" y="5410200"/>
            <a:ext cx="7423818" cy="830997"/>
          </a:xfrm>
          <a:prstGeom prst="rect">
            <a:avLst/>
          </a:prstGeom>
          <a:ln w="57150" cmpd="dbl">
            <a:solidFill>
              <a:srgbClr val="FF0000"/>
            </a:solidFill>
          </a:ln>
        </p:spPr>
        <p:txBody>
          <a:bodyPr wrap="square" anchor="ctr">
            <a:spAutoFit/>
          </a:bodyPr>
          <a:lstStyle/>
          <a:p>
            <a:pPr algn="ctr">
              <a:spcBef>
                <a:spcPts val="1200"/>
              </a:spcBef>
            </a:pPr>
            <a:r>
              <a:rPr lang="de-AT" sz="2400" b="1" dirty="0">
                <a:solidFill>
                  <a:srgbClr val="FF0000"/>
                </a:solidFill>
              </a:rPr>
              <a:t>Ein Rätsel. </a:t>
            </a:r>
            <a:r>
              <a:rPr lang="de-AT" sz="2400" dirty="0"/>
              <a:t>Wie kann die Bedeutung eines Satzes</a:t>
            </a:r>
            <a:br>
              <a:rPr lang="de-AT" sz="2400" dirty="0"/>
            </a:br>
            <a:r>
              <a:rPr lang="de-AT" sz="2400" b="1" dirty="0"/>
              <a:t>gleichzeitig</a:t>
            </a:r>
            <a:r>
              <a:rPr lang="de-AT" sz="2400" dirty="0"/>
              <a:t> konstant und variabel sein?</a:t>
            </a:r>
          </a:p>
        </p:txBody>
      </p:sp>
    </p:spTree>
    <p:extLst>
      <p:ext uri="{BB962C8B-B14F-4D97-AF65-F5344CB8AC3E}">
        <p14:creationId xmlns:p14="http://schemas.microsoft.com/office/powerpoint/2010/main" val="3063299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228600"/>
            <a:ext cx="8229600" cy="762000"/>
          </a:xfrm>
        </p:spPr>
        <p:txBody>
          <a:bodyPr/>
          <a:lstStyle/>
          <a:p>
            <a:r>
              <a:rPr lang="de-AT" dirty="0"/>
              <a:t>Hintergrund: Mengenlehre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482" y="990600"/>
            <a:ext cx="8682318" cy="505777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de-AT" b="1" i="1" dirty="0">
                <a:solidFill>
                  <a:srgbClr val="FF0000"/>
                </a:solidFill>
              </a:rPr>
              <a:t>Frage</a:t>
            </a:r>
            <a:r>
              <a:rPr lang="de-AT" b="1" dirty="0">
                <a:solidFill>
                  <a:srgbClr val="FF0000"/>
                </a:solidFill>
              </a:rPr>
              <a:t>.</a:t>
            </a:r>
            <a:r>
              <a:rPr lang="de-AT" dirty="0"/>
              <a:t> Wie kann Bedeutung gleichzeitig konstant und variabel sein?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400" dirty="0"/>
              <a:t>Um das Rätsel zu lösen, benötigen wir einige Grundlagen der </a:t>
            </a:r>
            <a:r>
              <a:rPr lang="de-AT" sz="2400" b="1" dirty="0"/>
              <a:t>Mengenlehre</a:t>
            </a:r>
            <a:r>
              <a:rPr lang="de-AT" sz="2400" dirty="0"/>
              <a:t>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sz="2400" dirty="0"/>
              <a:t>Die klassische Definition der </a:t>
            </a:r>
            <a:r>
              <a:rPr lang="de-AT" sz="2400" b="1" dirty="0"/>
              <a:t>Menge</a:t>
            </a:r>
            <a:r>
              <a:rPr lang="de-AT" sz="2400" dirty="0"/>
              <a:t> stammt vom deutschen Mathematiker Georg Cantor (1845- 1918):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de-AT" sz="2400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de-AT" sz="2400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de-AT" sz="2400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de-A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6</a:t>
            </a:fld>
            <a:endParaRPr lang="de-D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639" y="3645598"/>
            <a:ext cx="2812161" cy="23742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200" y="3505200"/>
            <a:ext cx="5902985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>
              <a:spcBef>
                <a:spcPts val="800"/>
              </a:spcBef>
            </a:pPr>
            <a:r>
              <a:rPr lang="de-AT" sz="2200" i="1"/>
              <a:t>“Unter einer Menge verstehen wir jede Zusammenfassung M von bestimmten, wohlunterschiedenen Objekten unserer Anschauung oder unseres Denkens (welche die Elemente von M genannt werden) zu einem Ganzen.”</a:t>
            </a:r>
            <a:r>
              <a:rPr lang="de-AT" sz="2200"/>
              <a:t>  </a:t>
            </a:r>
          </a:p>
          <a:p>
            <a:pPr marL="403225">
              <a:spcBef>
                <a:spcPts val="800"/>
              </a:spcBef>
            </a:pPr>
            <a:r>
              <a:rPr lang="de-AT" sz="1600"/>
              <a:t>(Cantor, Georg. 1895. Beiträge zur Begründung der transfiniten Mengenlehre (1). </a:t>
            </a:r>
            <a:r>
              <a:rPr lang="de-AT" sz="1600" i="1"/>
              <a:t>Mathematische Annalen</a:t>
            </a:r>
            <a:r>
              <a:rPr lang="de-AT" sz="1600"/>
              <a:t>. </a:t>
            </a:r>
            <a:r>
              <a:rPr lang="de-AT" sz="1600" b="1"/>
              <a:t>46</a:t>
            </a:r>
            <a:r>
              <a:rPr lang="de-AT" sz="1600"/>
              <a:t> (4): 481–512.)</a:t>
            </a:r>
          </a:p>
          <a:p>
            <a:pPr marL="403225">
              <a:spcBef>
                <a:spcPts val="400"/>
              </a:spcBef>
            </a:pPr>
            <a:endParaRPr lang="de-AT" sz="1600" b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9942464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/>
          <a:lstStyle/>
          <a:p>
            <a:r>
              <a:rPr lang="de-AT" dirty="0"/>
              <a:t>Hintergrund: Mengenlehre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8220"/>
            <a:ext cx="8763000" cy="578358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sz="2400" dirty="0"/>
              <a:t>Die grundlegende Beziehung ist die </a:t>
            </a:r>
            <a:r>
              <a:rPr lang="de-AT" sz="2400" b="1" dirty="0"/>
              <a:t>Element-von</a:t>
            </a:r>
            <a:r>
              <a:rPr lang="de-AT" sz="2400" b="1" i="1" dirty="0"/>
              <a:t> </a:t>
            </a:r>
            <a:r>
              <a:rPr lang="de-AT" sz="2400" dirty="0"/>
              <a:t>Relation: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sz="2400" dirty="0"/>
              <a:t>A ist ein </a:t>
            </a:r>
            <a:r>
              <a:rPr lang="de-AT" sz="2400" b="1" dirty="0">
                <a:solidFill>
                  <a:srgbClr val="FF0000"/>
                </a:solidFill>
              </a:rPr>
              <a:t>Element</a:t>
            </a:r>
            <a:r>
              <a:rPr lang="de-AT" sz="2400" b="1" dirty="0"/>
              <a:t> </a:t>
            </a:r>
            <a:r>
              <a:rPr lang="de-AT" sz="2400" dirty="0"/>
              <a:t>der Menge M (a ∈ M) =</a:t>
            </a:r>
            <a:r>
              <a:rPr lang="de-AT" sz="2400" baseline="-25000" dirty="0"/>
              <a:t>Def</a:t>
            </a:r>
            <a:r>
              <a:rPr lang="de-AT" sz="2400" dirty="0"/>
              <a:t> a ist in M enthalten.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sz="2200" i="1" dirty="0"/>
              <a:t>	Beispiele</a:t>
            </a:r>
            <a:r>
              <a:rPr lang="de-AT" sz="2200" dirty="0"/>
              <a:t>: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  <a:tab pos="1943100" algn="l"/>
                <a:tab pos="2455863" algn="l"/>
              </a:tabLst>
            </a:pPr>
            <a:r>
              <a:rPr lang="de-AT" sz="2200" dirty="0"/>
              <a:t>		</a:t>
            </a:r>
            <a:r>
              <a:rPr lang="de-AT" sz="2200" dirty="0">
                <a:solidFill>
                  <a:srgbClr val="00B050"/>
                </a:solidFill>
              </a:rPr>
              <a:t>Hund	</a:t>
            </a:r>
            <a:r>
              <a:rPr lang="de-AT" sz="2200" dirty="0"/>
              <a:t>∈ 	{</a:t>
            </a:r>
            <a:r>
              <a:rPr lang="de-AT" sz="2200" dirty="0">
                <a:solidFill>
                  <a:srgbClr val="00B050"/>
                </a:solidFill>
              </a:rPr>
              <a:t>Hund</a:t>
            </a:r>
            <a:r>
              <a:rPr lang="de-AT" sz="2200" dirty="0"/>
              <a:t>, Katze, Pangolin}</a:t>
            </a:r>
          </a:p>
          <a:p>
            <a:pPr>
              <a:tabLst>
                <a:tab pos="747713" algn="l"/>
                <a:tab pos="1090613" algn="l"/>
                <a:tab pos="1943100" algn="l"/>
                <a:tab pos="2455863" algn="l"/>
              </a:tabLst>
            </a:pPr>
            <a:r>
              <a:rPr lang="de-AT" sz="2200" dirty="0"/>
              <a:t>		</a:t>
            </a:r>
            <a:r>
              <a:rPr lang="de-AT" sz="2200" dirty="0">
                <a:solidFill>
                  <a:schemeClr val="accent2">
                    <a:lumMod val="75000"/>
                  </a:schemeClr>
                </a:solidFill>
              </a:rPr>
              <a:t>Hund	</a:t>
            </a:r>
            <a:r>
              <a:rPr lang="de-AT" sz="2200" dirty="0"/>
              <a:t>	{Katze, Pangolin}</a:t>
            </a: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sz="2400" dirty="0"/>
              <a:t>Aus der ∈-Relation wird die </a:t>
            </a:r>
            <a:r>
              <a:rPr lang="de-AT" sz="2400" b="1" dirty="0"/>
              <a:t>Teilmengenbeziehung</a:t>
            </a:r>
            <a:r>
              <a:rPr lang="de-AT" sz="2400" dirty="0"/>
              <a:t> abgeleitet: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sz="2400" dirty="0"/>
              <a:t>A ist eine </a:t>
            </a:r>
            <a:r>
              <a:rPr lang="de-AT" sz="2400" b="1" dirty="0">
                <a:solidFill>
                  <a:srgbClr val="FF0000"/>
                </a:solidFill>
              </a:rPr>
              <a:t>Teilmenge</a:t>
            </a:r>
            <a:r>
              <a:rPr lang="de-AT" sz="2400" b="1" dirty="0"/>
              <a:t> </a:t>
            </a:r>
            <a:r>
              <a:rPr lang="de-AT" sz="2400" dirty="0"/>
              <a:t>von B (A ⊆ B) =</a:t>
            </a:r>
            <a:r>
              <a:rPr lang="de-AT" sz="2400" baseline="-25000" dirty="0"/>
              <a:t>Def</a:t>
            </a:r>
            <a:r>
              <a:rPr lang="de-AT" sz="2400" dirty="0"/>
              <a:t> </a:t>
            </a:r>
            <a:endParaRPr lang="de-AT" sz="2400" b="1" dirty="0"/>
          </a:p>
          <a:p>
            <a:pPr>
              <a:spcBef>
                <a:spcPts val="0"/>
              </a:spcBef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sz="2400" b="1" i="1" dirty="0"/>
              <a:t>	</a:t>
            </a:r>
            <a:r>
              <a:rPr lang="de-AT" dirty="0"/>
              <a:t>J</a:t>
            </a:r>
            <a:r>
              <a:rPr lang="de-AT" sz="2400" dirty="0"/>
              <a:t>edes Element, das in A enthalten ist, ist auch in B enthalten.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sz="2200" i="1" dirty="0"/>
              <a:t>	Beispiele</a:t>
            </a:r>
            <a:r>
              <a:rPr lang="de-AT" sz="2200" dirty="0"/>
              <a:t>: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  <a:tab pos="1774825" algn="l"/>
                <a:tab pos="2455863" algn="l"/>
                <a:tab pos="3084513" algn="l"/>
                <a:tab pos="3543300" algn="l"/>
              </a:tabLst>
            </a:pPr>
            <a:r>
              <a:rPr lang="de-AT" sz="2200" dirty="0"/>
              <a:t>		{</a:t>
            </a:r>
            <a:r>
              <a:rPr lang="de-AT" sz="2200" dirty="0">
                <a:solidFill>
                  <a:srgbClr val="00B050"/>
                </a:solidFill>
              </a:rPr>
              <a:t>Hund</a:t>
            </a:r>
            <a:r>
              <a:rPr lang="de-AT" sz="2200" dirty="0"/>
              <a:t>, </a:t>
            </a:r>
            <a:r>
              <a:rPr lang="de-AT" sz="2200" dirty="0" err="1">
                <a:solidFill>
                  <a:srgbClr val="00B050"/>
                </a:solidFill>
              </a:rPr>
              <a:t>Pangolin</a:t>
            </a:r>
            <a:r>
              <a:rPr lang="de-AT" sz="2200" dirty="0"/>
              <a:t>}	⊆ 	{</a:t>
            </a:r>
            <a:r>
              <a:rPr lang="de-AT" sz="2200" dirty="0">
                <a:solidFill>
                  <a:srgbClr val="00B050"/>
                </a:solidFill>
              </a:rPr>
              <a:t>Hund</a:t>
            </a:r>
            <a:r>
              <a:rPr lang="de-AT" sz="2200" dirty="0"/>
              <a:t>, Katze, </a:t>
            </a:r>
            <a:r>
              <a:rPr lang="de-AT" sz="2200" dirty="0" err="1">
                <a:solidFill>
                  <a:srgbClr val="00B050"/>
                </a:solidFill>
              </a:rPr>
              <a:t>Pangolin</a:t>
            </a:r>
            <a:r>
              <a:rPr lang="de-AT" sz="2200" dirty="0"/>
              <a:t>}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  <a:tab pos="1774825" algn="l"/>
                <a:tab pos="2455863" algn="l"/>
                <a:tab pos="3084513" algn="l"/>
                <a:tab pos="3543300" algn="l"/>
              </a:tabLst>
            </a:pPr>
            <a:r>
              <a:rPr lang="de-AT" sz="2200" dirty="0"/>
              <a:t>		{</a:t>
            </a:r>
            <a:r>
              <a:rPr lang="de-AT" sz="2200" dirty="0">
                <a:solidFill>
                  <a:srgbClr val="00B050"/>
                </a:solidFill>
              </a:rPr>
              <a:t>Hund</a:t>
            </a:r>
            <a:r>
              <a:rPr lang="de-AT" sz="2200" dirty="0"/>
              <a:t>, </a:t>
            </a:r>
            <a:r>
              <a:rPr lang="de-AT" sz="2200" dirty="0">
                <a:solidFill>
                  <a:schemeClr val="accent2">
                    <a:lumMod val="75000"/>
                  </a:schemeClr>
                </a:solidFill>
              </a:rPr>
              <a:t>Hündin</a:t>
            </a:r>
            <a:r>
              <a:rPr lang="de-AT" sz="2200" dirty="0"/>
              <a:t>} 	</a:t>
            </a:r>
            <a:r>
              <a:rPr lang="de-AT" dirty="0"/>
              <a:t></a:t>
            </a:r>
            <a:r>
              <a:rPr lang="de-AT" sz="2200" dirty="0"/>
              <a:t> 	{</a:t>
            </a:r>
            <a:r>
              <a:rPr lang="de-AT" sz="2200" dirty="0">
                <a:solidFill>
                  <a:srgbClr val="00B050"/>
                </a:solidFill>
              </a:rPr>
              <a:t>Hund</a:t>
            </a:r>
            <a:r>
              <a:rPr lang="de-AT" sz="2200" dirty="0"/>
              <a:t>, Katze, Pangolin} 	 </a:t>
            </a:r>
            <a:r>
              <a:rPr lang="de-AT" sz="2000" dirty="0"/>
              <a:t>(: „nicht Teilmenge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  <a:tab pos="1774825" algn="l"/>
                <a:tab pos="2455863" algn="l"/>
                <a:tab pos="3084513" algn="l"/>
                <a:tab pos="3543300" algn="l"/>
              </a:tabLst>
            </a:pPr>
            <a:r>
              <a:rPr lang="de-AT" sz="2200" dirty="0"/>
              <a:t>		</a:t>
            </a:r>
            <a:r>
              <a:rPr lang="de-AT" sz="2200" dirty="0">
                <a:solidFill>
                  <a:schemeClr val="accent2">
                    <a:lumMod val="75000"/>
                  </a:schemeClr>
                </a:solidFill>
              </a:rPr>
              <a:t>Hund</a:t>
            </a:r>
            <a:r>
              <a:rPr lang="de-AT" sz="2200" dirty="0"/>
              <a:t> 			</a:t>
            </a:r>
            <a:r>
              <a:rPr lang="de-AT" dirty="0"/>
              <a:t></a:t>
            </a:r>
            <a:r>
              <a:rPr lang="de-AT" sz="2200" dirty="0"/>
              <a:t>	{Hund, Katze, Pangolin}	        </a:t>
            </a:r>
            <a:r>
              <a:rPr lang="de-AT" sz="2000" dirty="0"/>
              <a:t>von“)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34772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289D75-CC65-D89C-24A3-C6E2C65DF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/>
          </a:p>
        </p:txBody>
      </p:sp>
      <p:pic>
        <p:nvPicPr>
          <p:cNvPr id="1026" name="Picture 2" descr="pangolin and why are they endangered ...">
            <a:extLst>
              <a:ext uri="{FF2B5EF4-FFF2-40B4-BE49-F238E27FC236}">
                <a16:creationId xmlns:a16="http://schemas.microsoft.com/office/drawing/2014/main" id="{2FE2B762-2413-3EAA-B8DA-7A037FB91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225" y="4464558"/>
            <a:ext cx="3457575" cy="193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7DED7B-4BCB-4624-EEE8-71336E1FC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708" y="685800"/>
            <a:ext cx="8720892" cy="5257800"/>
          </a:xfrm>
        </p:spPr>
        <p:txBody>
          <a:bodyPr/>
          <a:lstStyle/>
          <a:p>
            <a:r>
              <a:rPr lang="en-US">
                <a:latin typeface="+mj-lt"/>
              </a:rPr>
              <a:t>Das </a:t>
            </a:r>
            <a:r>
              <a:rPr lang="en-US" i="1">
                <a:latin typeface="+mj-lt"/>
              </a:rPr>
              <a:t>Pangolin </a:t>
            </a:r>
            <a:r>
              <a:rPr lang="en-US">
                <a:latin typeface="+mj-lt"/>
              </a:rPr>
              <a:t>oder </a:t>
            </a:r>
            <a:r>
              <a:rPr lang="en-US" i="1">
                <a:latin typeface="+mj-lt"/>
              </a:rPr>
              <a:t>Schuppentier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>
                <a:latin typeface="+mj-lt"/>
              </a:rPr>
              <a:t>Säugetier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+mj-lt"/>
              </a:rPr>
              <a:t>heimisch in Afrika und Asien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+mj-lt"/>
              </a:rPr>
              <a:t>20 - 80 cm Körperlänge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+mj-lt"/>
              </a:rPr>
              <a:t>Insektenfresser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+mj-lt"/>
              </a:rPr>
              <a:t>zählt zu den </a:t>
            </a:r>
            <a:r>
              <a:rPr lang="de-AT">
                <a:latin typeface="+mj-lt"/>
              </a:rPr>
              <a:t>am meisten illegal gehandelten Säugetiere der Welt</a:t>
            </a:r>
            <a:endParaRPr lang="de-DE">
              <a:latin typeface="+mj-lt"/>
            </a:endParaRPr>
          </a:p>
        </p:txBody>
      </p:sp>
      <p:pic>
        <p:nvPicPr>
          <p:cNvPr id="1030" name="Picture 6" descr="Pangolin, The 'Artichoke With Legs,' Earns Top Trade Protection | WSIU">
            <a:extLst>
              <a:ext uri="{FF2B5EF4-FFF2-40B4-BE49-F238E27FC236}">
                <a16:creationId xmlns:a16="http://schemas.microsoft.com/office/drawing/2014/main" id="{560A0993-4521-9496-F599-04681406A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08" y="3555831"/>
            <a:ext cx="4301292" cy="322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11 Fascinating Pangolin Facts">
            <a:extLst>
              <a:ext uri="{FF2B5EF4-FFF2-40B4-BE49-F238E27FC236}">
                <a16:creationId xmlns:a16="http://schemas.microsoft.com/office/drawing/2014/main" id="{429A0883-A439-5D48-01E0-1EE8FF07E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552" y="631646"/>
            <a:ext cx="4399048" cy="196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01837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Hintergrund: Mengenlehre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dirty="0"/>
              <a:t>A ist eine </a:t>
            </a:r>
            <a:r>
              <a:rPr lang="de-AT" dirty="0">
                <a:solidFill>
                  <a:srgbClr val="FF0000"/>
                </a:solidFill>
              </a:rPr>
              <a:t>Teilmenge</a:t>
            </a:r>
            <a:r>
              <a:rPr lang="de-AT" b="1" dirty="0"/>
              <a:t> </a:t>
            </a:r>
            <a:r>
              <a:rPr lang="de-AT" dirty="0"/>
              <a:t>von B (A ⊆ B) =</a:t>
            </a:r>
            <a:r>
              <a:rPr lang="de-AT" baseline="-25000" dirty="0"/>
              <a:t>Def</a:t>
            </a:r>
            <a:r>
              <a:rPr lang="de-AT" dirty="0"/>
              <a:t> </a:t>
            </a:r>
            <a:endParaRPr lang="de-AT" b="1" dirty="0"/>
          </a:p>
          <a:p>
            <a:pPr>
              <a:spcBef>
                <a:spcPts val="0"/>
              </a:spcBef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b="1" i="1" dirty="0"/>
              <a:t>	</a:t>
            </a:r>
            <a:r>
              <a:rPr lang="de-AT" dirty="0"/>
              <a:t>Jedes Element, das in A enthalten ist, ist auch in B 	enthalten.</a:t>
            </a:r>
          </a:p>
          <a:p>
            <a:pPr>
              <a:spcBef>
                <a:spcPts val="1200"/>
              </a:spcBef>
              <a:tabLst>
                <a:tab pos="744538" algn="l"/>
                <a:tab pos="1255713" algn="l"/>
              </a:tabLst>
            </a:pPr>
            <a:endParaRPr lang="de-AT" i="1" dirty="0"/>
          </a:p>
          <a:p>
            <a:pPr>
              <a:spcBef>
                <a:spcPts val="1200"/>
              </a:spcBef>
              <a:tabLst>
                <a:tab pos="744538" algn="l"/>
                <a:tab pos="1255713" algn="l"/>
              </a:tabLst>
            </a:pPr>
            <a:r>
              <a:rPr lang="de-AT" i="1" dirty="0"/>
              <a:t>Ein weiteres Beispiel</a:t>
            </a:r>
            <a:r>
              <a:rPr lang="de-AT" dirty="0"/>
              <a:t>. </a:t>
            </a:r>
          </a:p>
          <a:p>
            <a:pPr>
              <a:spcBef>
                <a:spcPts val="1200"/>
              </a:spcBef>
              <a:tabLst>
                <a:tab pos="744538" algn="l"/>
                <a:tab pos="1255713" algn="l"/>
                <a:tab pos="2228850" algn="l"/>
              </a:tabLst>
            </a:pPr>
            <a:r>
              <a:rPr lang="de-AT" dirty="0"/>
              <a:t>	</a:t>
            </a:r>
            <a:r>
              <a:rPr lang="de-AT" sz="2400" dirty="0"/>
              <a:t>Menge A	=	{</a:t>
            </a:r>
            <a:r>
              <a:rPr lang="de-AT" sz="2400" dirty="0">
                <a:solidFill>
                  <a:srgbClr val="00B050"/>
                </a:solidFill>
              </a:rPr>
              <a:t>1</a:t>
            </a:r>
            <a:r>
              <a:rPr lang="de-AT" sz="2400" dirty="0"/>
              <a:t>,</a:t>
            </a:r>
            <a:r>
              <a:rPr lang="de-AT" sz="2400" dirty="0">
                <a:solidFill>
                  <a:srgbClr val="00B050"/>
                </a:solidFill>
              </a:rPr>
              <a:t> 2</a:t>
            </a:r>
            <a:r>
              <a:rPr lang="de-AT" sz="2400" dirty="0"/>
              <a:t>,</a:t>
            </a:r>
            <a:r>
              <a:rPr lang="de-AT" sz="2400" dirty="0">
                <a:solidFill>
                  <a:srgbClr val="00B050"/>
                </a:solidFill>
              </a:rPr>
              <a:t> 3</a:t>
            </a:r>
            <a:r>
              <a:rPr lang="de-AT" dirty="0"/>
              <a:t>}</a:t>
            </a:r>
            <a:endParaRPr lang="de-AT" sz="2400" dirty="0">
              <a:solidFill>
                <a:srgbClr val="00B050"/>
              </a:solidFill>
            </a:endParaRPr>
          </a:p>
          <a:p>
            <a:pPr>
              <a:spcBef>
                <a:spcPts val="1200"/>
              </a:spcBef>
              <a:tabLst>
                <a:tab pos="744538" algn="l"/>
                <a:tab pos="1255713" algn="l"/>
                <a:tab pos="2228850" algn="l"/>
                <a:tab pos="2743200" algn="l"/>
              </a:tabLst>
            </a:pPr>
            <a:r>
              <a:rPr lang="de-AT" sz="2400" dirty="0"/>
              <a:t>	Menge B	=	</a:t>
            </a:r>
            <a:r>
              <a:rPr lang="de-AT" dirty="0"/>
              <a:t>{</a:t>
            </a:r>
            <a:r>
              <a:rPr lang="de-AT" dirty="0">
                <a:solidFill>
                  <a:srgbClr val="00B050"/>
                </a:solidFill>
              </a:rPr>
              <a:t>1</a:t>
            </a:r>
            <a:r>
              <a:rPr lang="de-AT" dirty="0"/>
              <a:t>,</a:t>
            </a:r>
            <a:r>
              <a:rPr lang="de-AT" dirty="0">
                <a:solidFill>
                  <a:srgbClr val="00B050"/>
                </a:solidFill>
              </a:rPr>
              <a:t> 2</a:t>
            </a:r>
            <a:r>
              <a:rPr lang="de-AT" dirty="0"/>
              <a:t>,</a:t>
            </a:r>
            <a:r>
              <a:rPr lang="de-AT" dirty="0">
                <a:solidFill>
                  <a:srgbClr val="00B050"/>
                </a:solidFill>
              </a:rPr>
              <a:t> 3</a:t>
            </a:r>
            <a:r>
              <a:rPr lang="de-AT" dirty="0"/>
              <a:t>,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 4</a:t>
            </a:r>
            <a:r>
              <a:rPr lang="de-AT" dirty="0"/>
              <a:t>}</a:t>
            </a:r>
          </a:p>
          <a:p>
            <a:pPr>
              <a:spcBef>
                <a:spcPts val="1200"/>
              </a:spcBef>
              <a:tabLst>
                <a:tab pos="744538" algn="l"/>
                <a:tab pos="1255713" algn="l"/>
                <a:tab pos="2228850" algn="l"/>
                <a:tab pos="2743200" algn="l"/>
              </a:tabLst>
            </a:pPr>
            <a:r>
              <a:rPr lang="de-AT" sz="2400" dirty="0"/>
              <a:t>	{</a:t>
            </a:r>
            <a:r>
              <a:rPr lang="de-AT" sz="2400" dirty="0">
                <a:solidFill>
                  <a:srgbClr val="00B050"/>
                </a:solidFill>
              </a:rPr>
              <a:t>1, 2, 3</a:t>
            </a:r>
            <a:r>
              <a:rPr lang="de-AT" dirty="0"/>
              <a:t>}</a:t>
            </a:r>
            <a:r>
              <a:rPr lang="de-AT" sz="2400" dirty="0"/>
              <a:t> 	 	</a:t>
            </a:r>
            <a:r>
              <a:rPr lang="de-AT" dirty="0"/>
              <a:t>{</a:t>
            </a:r>
            <a:r>
              <a:rPr lang="de-AT" dirty="0">
                <a:solidFill>
                  <a:srgbClr val="00B050"/>
                </a:solidFill>
              </a:rPr>
              <a:t>1</a:t>
            </a:r>
            <a:r>
              <a:rPr lang="de-AT" dirty="0"/>
              <a:t>,</a:t>
            </a:r>
            <a:r>
              <a:rPr lang="de-AT" dirty="0">
                <a:solidFill>
                  <a:srgbClr val="00B050"/>
                </a:solidFill>
              </a:rPr>
              <a:t> 2</a:t>
            </a:r>
            <a:r>
              <a:rPr lang="de-AT" dirty="0"/>
              <a:t>,</a:t>
            </a:r>
            <a:r>
              <a:rPr lang="de-AT" dirty="0">
                <a:solidFill>
                  <a:srgbClr val="00B050"/>
                </a:solidFill>
              </a:rPr>
              <a:t> 3</a:t>
            </a:r>
            <a:r>
              <a:rPr lang="de-AT" dirty="0"/>
              <a:t>,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 4</a:t>
            </a:r>
            <a:r>
              <a:rPr lang="de-AT" dirty="0"/>
              <a:t>}</a:t>
            </a:r>
            <a:endParaRPr lang="de-AT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spcBef>
                <a:spcPts val="1200"/>
              </a:spcBef>
              <a:tabLst>
                <a:tab pos="744538" algn="l"/>
                <a:tab pos="1255713" algn="l"/>
              </a:tabLst>
            </a:pPr>
            <a:r>
              <a:rPr lang="de-AT" dirty="0"/>
              <a:t>	„A ist eine </a:t>
            </a:r>
            <a:r>
              <a:rPr lang="de-AT" dirty="0">
                <a:solidFill>
                  <a:srgbClr val="FF0000"/>
                </a:solidFill>
              </a:rPr>
              <a:t>Teilmenge</a:t>
            </a:r>
            <a:r>
              <a:rPr lang="de-AT" dirty="0"/>
              <a:t> von B“</a:t>
            </a:r>
          </a:p>
          <a:p>
            <a:pPr>
              <a:spcBef>
                <a:spcPts val="400"/>
              </a:spcBef>
              <a:tabLst>
                <a:tab pos="744538" algn="l"/>
                <a:tab pos="1255713" algn="l"/>
              </a:tabLst>
            </a:pPr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</p:spPr>
        <p:txBody>
          <a:bodyPr/>
          <a:lstStyle/>
          <a:p>
            <a:fld id="{DAED5F90-EF1B-49B5-BE47-AEA5AB1301ED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6" name="Freeform 5"/>
          <p:cNvSpPr/>
          <p:nvPr/>
        </p:nvSpPr>
        <p:spPr>
          <a:xfrm>
            <a:off x="5272106" y="3048000"/>
            <a:ext cx="3638517" cy="2038350"/>
          </a:xfrm>
          <a:custGeom>
            <a:avLst/>
            <a:gdLst>
              <a:gd name="connsiteX0" fmla="*/ 0 w 2714622"/>
              <a:gd name="connsiteY0" fmla="*/ 1015603 h 2031205"/>
              <a:gd name="connsiteX1" fmla="*/ 1357311 w 2714622"/>
              <a:gd name="connsiteY1" fmla="*/ 0 h 2031205"/>
              <a:gd name="connsiteX2" fmla="*/ 2714622 w 2714622"/>
              <a:gd name="connsiteY2" fmla="*/ 1015603 h 2031205"/>
              <a:gd name="connsiteX3" fmla="*/ 1357311 w 2714622"/>
              <a:gd name="connsiteY3" fmla="*/ 2031206 h 2031205"/>
              <a:gd name="connsiteX4" fmla="*/ 0 w 2714622"/>
              <a:gd name="connsiteY4" fmla="*/ 1015603 h 2031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4622" h="2031205">
                <a:moveTo>
                  <a:pt x="0" y="1015603"/>
                </a:moveTo>
                <a:cubicBezTo>
                  <a:pt x="0" y="454701"/>
                  <a:pt x="607689" y="0"/>
                  <a:pt x="1357311" y="0"/>
                </a:cubicBezTo>
                <a:cubicBezTo>
                  <a:pt x="2106933" y="0"/>
                  <a:pt x="2714622" y="454701"/>
                  <a:pt x="2714622" y="1015603"/>
                </a:cubicBezTo>
                <a:cubicBezTo>
                  <a:pt x="2714622" y="1576505"/>
                  <a:pt x="2106933" y="2031206"/>
                  <a:pt x="1357311" y="2031206"/>
                </a:cubicBezTo>
                <a:cubicBezTo>
                  <a:pt x="607689" y="2031206"/>
                  <a:pt x="0" y="1576505"/>
                  <a:pt x="0" y="1015603"/>
                </a:cubicBezTo>
                <a:close/>
              </a:path>
            </a:pathLst>
          </a:custGeom>
          <a:solidFill>
            <a:srgbClr val="C00000">
              <a:alpha val="16000"/>
            </a:srgbClr>
          </a:solidFill>
          <a:ln>
            <a:solidFill>
              <a:schemeClr val="tx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rgbClr r="0" g="0" b="0"/>
          </a:lnRef>
          <a:fillRef idx="2">
            <a:scrgbClr r="0" g="0" b="0"/>
          </a:fillRef>
          <a:effectRef idx="0">
            <a:schemeClr val="accent1">
              <a:shade val="80000"/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79068" tIns="239523" rIns="770367" bIns="239522" numCol="1" spcCol="1270" anchor="b" anchorCtr="0">
            <a:noAutofit/>
          </a:bodyPr>
          <a:lstStyle/>
          <a:p>
            <a:pPr lvl="0" algn="l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00" kern="1200"/>
              <a:t>   B</a:t>
            </a:r>
          </a:p>
        </p:txBody>
      </p:sp>
      <p:sp>
        <p:nvSpPr>
          <p:cNvPr id="13" name="Freeform 12"/>
          <p:cNvSpPr/>
          <p:nvPr/>
        </p:nvSpPr>
        <p:spPr>
          <a:xfrm>
            <a:off x="6558979" y="3352800"/>
            <a:ext cx="1823021" cy="1369665"/>
          </a:xfrm>
          <a:custGeom>
            <a:avLst/>
            <a:gdLst>
              <a:gd name="connsiteX0" fmla="*/ 0 w 1823021"/>
              <a:gd name="connsiteY0" fmla="*/ 684833 h 1369665"/>
              <a:gd name="connsiteX1" fmla="*/ 911511 w 1823021"/>
              <a:gd name="connsiteY1" fmla="*/ 0 h 1369665"/>
              <a:gd name="connsiteX2" fmla="*/ 1823022 w 1823021"/>
              <a:gd name="connsiteY2" fmla="*/ 684833 h 1369665"/>
              <a:gd name="connsiteX3" fmla="*/ 911511 w 1823021"/>
              <a:gd name="connsiteY3" fmla="*/ 1369666 h 1369665"/>
              <a:gd name="connsiteX4" fmla="*/ 0 w 1823021"/>
              <a:gd name="connsiteY4" fmla="*/ 684833 h 136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3021" h="1369665">
                <a:moveTo>
                  <a:pt x="0" y="684833"/>
                </a:moveTo>
                <a:cubicBezTo>
                  <a:pt x="0" y="306610"/>
                  <a:pt x="408097" y="0"/>
                  <a:pt x="911511" y="0"/>
                </a:cubicBezTo>
                <a:cubicBezTo>
                  <a:pt x="1414925" y="0"/>
                  <a:pt x="1823022" y="306610"/>
                  <a:pt x="1823022" y="684833"/>
                </a:cubicBezTo>
                <a:cubicBezTo>
                  <a:pt x="1823022" y="1063056"/>
                  <a:pt x="1414925" y="1369666"/>
                  <a:pt x="911511" y="1369666"/>
                </a:cubicBezTo>
                <a:cubicBezTo>
                  <a:pt x="408097" y="1369666"/>
                  <a:pt x="0" y="1063056"/>
                  <a:pt x="0" y="684833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rgbClr r="0" g="0" b="0"/>
          </a:lnRef>
          <a:fillRef idx="2">
            <a:scrgbClr r="0" g="0" b="0"/>
          </a:fillRef>
          <a:effectRef idx="0">
            <a:schemeClr val="accent1">
              <a:shade val="80000"/>
              <a:alpha val="50000"/>
              <a:hueOff val="306246"/>
              <a:satOff val="-4392"/>
              <a:lumOff val="25615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517344" tIns="161513" rIns="254566" bIns="161513" numCol="1" spcCol="1270" anchor="ctr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kern="1200">
              <a:sym typeface="WP IconicSymbolsA" panose="05010101010101010101" pitchFamily="2" charset="2"/>
            </a:endParaRPr>
          </a:p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000" kern="1200"/>
              <a:t>          A </a:t>
            </a:r>
            <a:r>
              <a:rPr lang="en-US" sz="2100" kern="1200"/>
              <a:t>    </a:t>
            </a:r>
            <a:r>
              <a:rPr lang="en-US" sz="2100" kern="1200">
                <a:sym typeface="WP IconicSymbolsA" panose="05010101010101010101" pitchFamily="2" charset="2"/>
              </a:rPr>
              <a:t> </a:t>
            </a:r>
            <a:endParaRPr lang="en-US" sz="2000" kern="1200"/>
          </a:p>
        </p:txBody>
      </p:sp>
      <p:sp>
        <p:nvSpPr>
          <p:cNvPr id="9" name="TextBox 8"/>
          <p:cNvSpPr txBox="1"/>
          <p:nvPr/>
        </p:nvSpPr>
        <p:spPr>
          <a:xfrm>
            <a:off x="6390801" y="3352800"/>
            <a:ext cx="19149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P IconicSymbolsA" panose="05010101010101010101" pitchFamily="2" charset="2"/>
              </a:rPr>
              <a:t>             1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P IconicSymbolsA" panose="05010101010101010101" pitchFamily="2" charset="2"/>
              </a:rPr>
              <a:t>          3         2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P IconicSymbolsA" panose="05010101010101010101" pitchFamily="2" charset="2"/>
              </a:rPr>
              <a:t>	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27703" y="3352800"/>
            <a:ext cx="982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P IconicSymbolsA" panose="05010101010101010101" pitchFamily="2" charset="2"/>
              </a:rPr>
              <a:t>4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6299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13" grpId="0" animBg="1"/>
      <p:bldP spid="9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Hintergrund: Mengenlehre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sz="2400" dirty="0">
                <a:solidFill>
                  <a:srgbClr val="FF0000"/>
                </a:solidFill>
              </a:rPr>
              <a:t>Schnittmenge</a:t>
            </a:r>
            <a:r>
              <a:rPr lang="de-AT" sz="2400" b="1" i="1" dirty="0"/>
              <a:t> </a:t>
            </a:r>
            <a:r>
              <a:rPr lang="de-AT" sz="2400" dirty="0"/>
              <a:t>von A und B (A ∩  B)  =</a:t>
            </a:r>
            <a:r>
              <a:rPr lang="de-AT" sz="2400" baseline="-25000" dirty="0"/>
              <a:t>Def</a:t>
            </a:r>
            <a:r>
              <a:rPr lang="de-AT" sz="2400" dirty="0"/>
              <a:t> 	</a:t>
            </a:r>
          </a:p>
          <a:p>
            <a:pPr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sz="2400" dirty="0"/>
              <a:t>	jene Menge, die alle Elemente enthält, die sowohl in A </a:t>
            </a:r>
            <a:br>
              <a:rPr lang="de-AT" sz="2400" dirty="0"/>
            </a:br>
            <a:r>
              <a:rPr lang="de-AT" sz="2400" dirty="0"/>
              <a:t>	als auch in B enthalten sind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i="1" dirty="0"/>
              <a:t>Beispiele</a:t>
            </a:r>
            <a:r>
              <a:rPr lang="de-AT" dirty="0"/>
              <a:t>:</a:t>
            </a:r>
          </a:p>
          <a:p>
            <a:pPr>
              <a:spcBef>
                <a:spcPts val="800"/>
              </a:spcBef>
              <a:tabLst>
                <a:tab pos="747713" algn="l"/>
                <a:tab pos="1090613" algn="l"/>
                <a:tab pos="1774825" algn="l"/>
                <a:tab pos="2514600" algn="l"/>
                <a:tab pos="2686050" algn="l"/>
                <a:tab pos="3084513" algn="l"/>
                <a:tab pos="5657850" algn="l"/>
                <a:tab pos="6286500" algn="l"/>
                <a:tab pos="6800850" algn="l"/>
              </a:tabLst>
            </a:pPr>
            <a:r>
              <a:rPr lang="de-AT" dirty="0"/>
              <a:t>	{</a:t>
            </a:r>
            <a:r>
              <a:rPr lang="de-AT" u="sng" dirty="0">
                <a:solidFill>
                  <a:srgbClr val="00B050"/>
                </a:solidFill>
              </a:rPr>
              <a:t>Hund</a:t>
            </a:r>
            <a:r>
              <a:rPr lang="de-AT" dirty="0"/>
              <a:t>, </a:t>
            </a:r>
            <a:r>
              <a:rPr lang="de-AT" dirty="0">
                <a:solidFill>
                  <a:srgbClr val="00B050"/>
                </a:solidFill>
              </a:rPr>
              <a:t>Vogel</a:t>
            </a:r>
            <a:r>
              <a:rPr lang="de-AT" dirty="0"/>
              <a:t>}		∩ 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de-AT" dirty="0"/>
              <a:t>{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Katze</a:t>
            </a:r>
            <a:r>
              <a:rPr lang="de-AT" dirty="0"/>
              <a:t>,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de-AT" u="sng" dirty="0">
                <a:solidFill>
                  <a:schemeClr val="accent2">
                    <a:lumMod val="75000"/>
                  </a:schemeClr>
                </a:solidFill>
              </a:rPr>
              <a:t>Hund</a:t>
            </a:r>
            <a:r>
              <a:rPr lang="de-AT" dirty="0"/>
              <a:t>,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 Pangolin</a:t>
            </a:r>
            <a:r>
              <a:rPr lang="de-AT" dirty="0"/>
              <a:t>}	=	{Hund}</a:t>
            </a:r>
          </a:p>
          <a:p>
            <a:pPr>
              <a:tabLst>
                <a:tab pos="747713" algn="l"/>
                <a:tab pos="1090613" algn="l"/>
                <a:tab pos="1774825" algn="l"/>
                <a:tab pos="2514600" algn="l"/>
                <a:tab pos="2686050" algn="l"/>
                <a:tab pos="3084513" algn="l"/>
                <a:tab pos="5657850" algn="l"/>
                <a:tab pos="6286500" algn="l"/>
                <a:tab pos="6800850" algn="l"/>
              </a:tabLst>
            </a:pPr>
            <a:r>
              <a:rPr lang="de-AT" dirty="0"/>
              <a:t>	{Peter} 			∩	{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Hund</a:t>
            </a:r>
            <a:r>
              <a:rPr lang="de-AT" dirty="0"/>
              <a:t>,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 Katze, Pangolin</a:t>
            </a:r>
            <a:r>
              <a:rPr lang="de-AT" dirty="0"/>
              <a:t>}	=	 </a:t>
            </a:r>
          </a:p>
          <a:p>
            <a:pPr algn="r">
              <a:spcBef>
                <a:spcPts val="800"/>
              </a:spcBef>
              <a:tabLst>
                <a:tab pos="747713" algn="l"/>
                <a:tab pos="1090613" algn="l"/>
                <a:tab pos="1774825" algn="l"/>
                <a:tab pos="2455863" algn="l"/>
                <a:tab pos="2743200" algn="l"/>
                <a:tab pos="3084513" algn="l"/>
                <a:tab pos="5997575" algn="l"/>
              </a:tabLst>
            </a:pPr>
            <a:r>
              <a:rPr lang="de-AT" sz="2200" dirty="0"/>
              <a:t>( oder {}: „die leere Menge“)</a:t>
            </a:r>
            <a:endParaRPr lang="de-AT" dirty="0"/>
          </a:p>
          <a:p>
            <a:pPr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endParaRPr lang="de-AT" dirty="0"/>
          </a:p>
          <a:p>
            <a:pPr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808059331"/>
              </p:ext>
            </p:extLst>
          </p:nvPr>
        </p:nvGraphicFramePr>
        <p:xfrm>
          <a:off x="457200" y="3939886"/>
          <a:ext cx="4451888" cy="2537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25680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r>
              <a:rPr lang="de-AT" dirty="0"/>
              <a:t>Dies ist </a:t>
            </a:r>
            <a:r>
              <a:rPr lang="de-AT" u="sng" dirty="0"/>
              <a:t>keine</a:t>
            </a:r>
            <a:r>
              <a:rPr lang="de-AT" b="1" i="1" dirty="0"/>
              <a:t> Schnittmenge </a:t>
            </a:r>
            <a:r>
              <a:rPr lang="de-AT" dirty="0"/>
              <a:t>im Sinne der Mengenlehre!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11</a:t>
            </a:fld>
            <a:endParaRPr lang="de-DE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9" t="26305" r="17069" b="25695"/>
          <a:stretch/>
        </p:blipFill>
        <p:spPr>
          <a:xfrm>
            <a:off x="1836862" y="1877606"/>
            <a:ext cx="5882489" cy="39554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de-AT" dirty="0"/>
              <a:t>Mengenlehre nach </a:t>
            </a:r>
            <a:r>
              <a:rPr lang="de-AT" dirty="0">
                <a:hlinkClick r:id="rId3"/>
              </a:rPr>
              <a:t>Ruud Klein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226627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64314"/>
            <a:ext cx="7772400" cy="707886"/>
          </a:xfrm>
        </p:spPr>
        <p:txBody>
          <a:bodyPr>
            <a:spAutoFit/>
          </a:bodyPr>
          <a:lstStyle/>
          <a:p>
            <a:r>
              <a:rPr lang="de-AT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742950" y="1561663"/>
            <a:ext cx="7772400" cy="2934137"/>
          </a:xfrm>
        </p:spPr>
        <p:txBody>
          <a:bodyPr>
            <a:spAutoFit/>
          </a:bodyPr>
          <a:lstStyle/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de-AT" sz="2800" b="0" dirty="0">
                <a:solidFill>
                  <a:schemeClr val="bg1"/>
                </a:solidFill>
              </a:rPr>
              <a:t>Hintergrund</a:t>
            </a:r>
            <a:r>
              <a:rPr lang="de-AT" sz="2800" b="0">
                <a:solidFill>
                  <a:schemeClr val="bg1"/>
                </a:solidFill>
              </a:rPr>
              <a:t>: (Einfache) Mengenlehre</a:t>
            </a:r>
            <a:endParaRPr lang="de-AT" sz="2800" b="0" dirty="0">
              <a:solidFill>
                <a:schemeClr val="bg1"/>
              </a:solidFill>
            </a:endParaRPr>
          </a:p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de-AT" sz="2800" u="sng" dirty="0">
                <a:solidFill>
                  <a:schemeClr val="bg1"/>
                </a:solidFill>
              </a:rPr>
              <a:t>Die </a:t>
            </a:r>
            <a:r>
              <a:rPr lang="de-AT" sz="2800" u="sng" dirty="0" err="1">
                <a:solidFill>
                  <a:schemeClr val="bg1"/>
                </a:solidFill>
              </a:rPr>
              <a:t>Denotion</a:t>
            </a:r>
            <a:r>
              <a:rPr lang="de-AT" sz="2800" u="sng" dirty="0">
                <a:solidFill>
                  <a:schemeClr val="bg1"/>
                </a:solidFill>
              </a:rPr>
              <a:t> von Sätzen</a:t>
            </a:r>
          </a:p>
          <a:p>
            <a:pPr marL="1997075" lvl="1" indent="-457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de-AT" sz="2800" dirty="0">
                <a:solidFill>
                  <a:schemeClr val="bg1"/>
                </a:solidFill>
              </a:rPr>
              <a:t>Wahrheitsbedingungen</a:t>
            </a:r>
          </a:p>
          <a:p>
            <a:pPr marL="1997075" lvl="1" indent="-457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de-AT" sz="2800" dirty="0">
                <a:solidFill>
                  <a:schemeClr val="bg1"/>
                </a:solidFill>
              </a:rPr>
              <a:t>Extension vs. Intension</a:t>
            </a:r>
          </a:p>
          <a:p>
            <a:pPr marL="1997075" lvl="1" indent="-457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de-AT" sz="2800" dirty="0">
                <a:solidFill>
                  <a:schemeClr val="bg1"/>
                </a:solidFill>
              </a:rPr>
              <a:t>Situationen und Propositionen</a:t>
            </a:r>
          </a:p>
          <a:p>
            <a:pPr marL="1997075" lvl="1" indent="-457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de-AT" sz="2800" dirty="0">
                <a:solidFill>
                  <a:schemeClr val="bg1"/>
                </a:solidFill>
              </a:rPr>
              <a:t>Wann ist ein Satz wahr?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9CD259-9409-162F-C4A0-6F6E458E2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07487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/>
          <a:lstStyle/>
          <a:p>
            <a:r>
              <a:rPr lang="de-AT"/>
              <a:t>…. zurück zur Bedeutung </a:t>
            </a:r>
            <a:r>
              <a:rPr lang="de-AT" dirty="0"/>
              <a:t>von Sätzen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381000" y="2016472"/>
            <a:ext cx="8686800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de-AT" dirty="0"/>
              <a:t>(1)		Die Sonne scheint.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dirty="0"/>
              <a:t>Die Bedeutung von (1) ist </a:t>
            </a:r>
            <a:r>
              <a:rPr lang="de-AT" dirty="0">
                <a:solidFill>
                  <a:srgbClr val="FF0000"/>
                </a:solidFill>
              </a:rPr>
              <a:t>konstant</a:t>
            </a:r>
            <a:r>
              <a:rPr lang="de-AT" dirty="0"/>
              <a:t>. 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dirty="0"/>
              <a:t>Die Bedeutung von (1) ist aber auch </a:t>
            </a:r>
            <a:r>
              <a:rPr lang="de-AT" dirty="0">
                <a:solidFill>
                  <a:srgbClr val="FF0000"/>
                </a:solidFill>
              </a:rPr>
              <a:t>variabel</a:t>
            </a:r>
            <a:r>
              <a:rPr lang="de-AT" dirty="0"/>
              <a:t>.</a:t>
            </a:r>
            <a:endParaRPr lang="de-AT" b="1" i="1" dirty="0">
              <a:solidFill>
                <a:srgbClr val="FF0000"/>
              </a:solidFill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de-AT" i="1" dirty="0"/>
          </a:p>
          <a:p>
            <a:pPr>
              <a:spcBef>
                <a:spcPts val="0"/>
              </a:spcBef>
            </a:pPr>
            <a:r>
              <a:rPr lang="de-AT" dirty="0"/>
              <a:t>   s</a:t>
            </a:r>
            <a:r>
              <a:rPr lang="de-AT" baseline="-25000" dirty="0"/>
              <a:t>1</a:t>
            </a:r>
            <a:r>
              <a:rPr lang="de-AT" dirty="0"/>
              <a:t>:	                      s</a:t>
            </a:r>
            <a:r>
              <a:rPr lang="de-AT" baseline="-25000" dirty="0"/>
              <a:t>2</a:t>
            </a:r>
            <a:r>
              <a:rPr lang="de-AT" dirty="0"/>
              <a:t>:                            s</a:t>
            </a:r>
            <a:r>
              <a:rPr lang="de-AT" baseline="-25000" dirty="0"/>
              <a:t>3</a:t>
            </a:r>
            <a:r>
              <a:rPr lang="de-AT" dirty="0"/>
              <a:t>:	   	    s</a:t>
            </a:r>
            <a:r>
              <a:rPr lang="de-AT" baseline="-25000" dirty="0"/>
              <a:t>4</a:t>
            </a:r>
            <a:r>
              <a:rPr lang="de-AT" dirty="0"/>
              <a:t>:</a:t>
            </a:r>
          </a:p>
          <a:p>
            <a:pPr>
              <a:spcBef>
                <a:spcPts val="1200"/>
              </a:spcBef>
            </a:pPr>
            <a:r>
              <a:rPr lang="de-AT" dirty="0"/>
              <a:t>	</a:t>
            </a:r>
          </a:p>
          <a:p>
            <a:pPr>
              <a:spcBef>
                <a:spcPts val="600"/>
              </a:spcBef>
            </a:pPr>
            <a:r>
              <a:rPr lang="de-AT" dirty="0"/>
              <a:t>			</a:t>
            </a:r>
            <a:r>
              <a:rPr lang="de-AT" sz="2200" dirty="0"/>
              <a:t>In s</a:t>
            </a:r>
            <a:r>
              <a:rPr lang="de-AT" sz="2200" baseline="-25000" dirty="0"/>
              <a:t>1</a:t>
            </a:r>
            <a:r>
              <a:rPr lang="de-AT" sz="2200" dirty="0"/>
              <a:t> und s</a:t>
            </a:r>
            <a:r>
              <a:rPr lang="de-AT" sz="2200" baseline="-25000" dirty="0"/>
              <a:t>4</a:t>
            </a:r>
            <a:r>
              <a:rPr lang="de-AT" sz="2200" dirty="0"/>
              <a:t> ist der Satz </a:t>
            </a:r>
            <a:r>
              <a:rPr lang="de-AT" sz="2200" i="1" dirty="0"/>
              <a:t>Die Sonne scheint</a:t>
            </a:r>
            <a:r>
              <a:rPr lang="de-AT" sz="2200" dirty="0"/>
              <a:t> </a:t>
            </a:r>
            <a:r>
              <a:rPr lang="de-AT" sz="2200" dirty="0">
                <a:solidFill>
                  <a:srgbClr val="0066FF"/>
                </a:solidFill>
              </a:rPr>
              <a:t>falsch</a:t>
            </a:r>
            <a:r>
              <a:rPr lang="de-AT" sz="2200" dirty="0"/>
              <a:t>. </a:t>
            </a:r>
          </a:p>
          <a:p>
            <a:pPr>
              <a:spcBef>
                <a:spcPts val="0"/>
              </a:spcBef>
            </a:pPr>
            <a:r>
              <a:rPr lang="de-AT" sz="2200" dirty="0"/>
              <a:t>			In s</a:t>
            </a:r>
            <a:r>
              <a:rPr lang="de-AT" sz="2200" baseline="-25000" dirty="0"/>
              <a:t>2</a:t>
            </a:r>
            <a:r>
              <a:rPr lang="de-AT" sz="2200" dirty="0"/>
              <a:t> und s</a:t>
            </a:r>
            <a:r>
              <a:rPr lang="de-AT" sz="2200" baseline="-25000" dirty="0"/>
              <a:t>3 </a:t>
            </a:r>
            <a:r>
              <a:rPr lang="de-AT" sz="2200" dirty="0"/>
              <a:t>ist der Satz </a:t>
            </a:r>
            <a:r>
              <a:rPr lang="de-AT" sz="2200" i="1" dirty="0"/>
              <a:t>Die Sonne scheint</a:t>
            </a:r>
            <a:r>
              <a:rPr lang="de-AT" sz="2200" dirty="0"/>
              <a:t> </a:t>
            </a:r>
            <a:r>
              <a:rPr lang="de-AT" sz="2200" dirty="0">
                <a:solidFill>
                  <a:srgbClr val="00B050"/>
                </a:solidFill>
              </a:rPr>
              <a:t>wahr</a:t>
            </a:r>
            <a:r>
              <a:rPr lang="de-AT" sz="2200" dirty="0"/>
              <a:t>.</a:t>
            </a:r>
          </a:p>
          <a:p>
            <a:pPr defTabSz="941388">
              <a:spcBef>
                <a:spcPts val="1600"/>
              </a:spcBef>
              <a:tabLst>
                <a:tab pos="342900" algn="l"/>
                <a:tab pos="685800" algn="l"/>
                <a:tab pos="747713" algn="l"/>
                <a:tab pos="1090613" algn="l"/>
                <a:tab pos="1314450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en-US" b="1" dirty="0">
                <a:solidFill>
                  <a:srgbClr val="FF0000"/>
                </a:solidFill>
              </a:rPr>
              <a:t>	</a:t>
            </a:r>
            <a:endParaRPr lang="de-AT" b="1" dirty="0"/>
          </a:p>
        </p:txBody>
      </p:sp>
      <p:grpSp>
        <p:nvGrpSpPr>
          <p:cNvPr id="18" name="Group 17"/>
          <p:cNvGrpSpPr/>
          <p:nvPr/>
        </p:nvGrpSpPr>
        <p:grpSpPr>
          <a:xfrm>
            <a:off x="1071432" y="3657600"/>
            <a:ext cx="7634418" cy="1046685"/>
            <a:chOff x="1066800" y="1341736"/>
            <a:chExt cx="7634418" cy="951532"/>
          </a:xfrm>
        </p:grpSpPr>
        <p:pic>
          <p:nvPicPr>
            <p:cNvPr id="13" name="Picture 12" descr="The Future Is Brighter Thanks To Improved Solar Panels ...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0" y="1405763"/>
              <a:ext cx="1580442" cy="881932"/>
            </a:xfrm>
            <a:prstGeom prst="rect">
              <a:avLst/>
            </a:prstGeom>
          </p:spPr>
        </p:pic>
        <p:pic>
          <p:nvPicPr>
            <p:cNvPr id="14" name="Picture 13" descr="Summer Night Lights – Momdeavor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1387136"/>
              <a:ext cx="1359197" cy="906132"/>
            </a:xfrm>
            <a:prstGeom prst="rect">
              <a:avLst/>
            </a:prstGeom>
          </p:spPr>
        </p:pic>
        <p:pic>
          <p:nvPicPr>
            <p:cNvPr id="15" name="Picture 14" descr="Diary of a Control Room Ninja: June 20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5584" y="1341736"/>
              <a:ext cx="1235634" cy="926725"/>
            </a:xfrm>
            <a:prstGeom prst="rect">
              <a:avLst/>
            </a:prstGeom>
          </p:spPr>
        </p:pic>
        <p:pic>
          <p:nvPicPr>
            <p:cNvPr id="16" name="Picture 15" descr="301 Moved Permanently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9355" y="1377861"/>
              <a:ext cx="1618645" cy="906442"/>
            </a:xfrm>
            <a:prstGeom prst="rect">
              <a:avLst/>
            </a:prstGeom>
          </p:spPr>
        </p:pic>
      </p:grpSp>
      <p:sp>
        <p:nvSpPr>
          <p:cNvPr id="17" name="Rectangle 16"/>
          <p:cNvSpPr/>
          <p:nvPr/>
        </p:nvSpPr>
        <p:spPr>
          <a:xfrm>
            <a:off x="1143000" y="1032453"/>
            <a:ext cx="6629400" cy="830997"/>
          </a:xfrm>
          <a:prstGeom prst="rect">
            <a:avLst/>
          </a:prstGeom>
          <a:ln w="57150" cmpd="dbl"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>
              <a:spcBef>
                <a:spcPts val="1200"/>
              </a:spcBef>
              <a:tabLst>
                <a:tab pos="461963" algn="l"/>
                <a:tab pos="1254125" algn="l"/>
              </a:tabLst>
            </a:pPr>
            <a:r>
              <a:rPr lang="de-AT" sz="2400" b="1" i="1" dirty="0">
                <a:solidFill>
                  <a:srgbClr val="FF0000"/>
                </a:solidFill>
              </a:rPr>
              <a:t>	</a:t>
            </a:r>
            <a:r>
              <a:rPr lang="de-AT" sz="2400" b="1" dirty="0"/>
              <a:t>Frage</a:t>
            </a:r>
            <a:r>
              <a:rPr lang="de-AT" sz="2400" b="1" i="1" dirty="0"/>
              <a:t>.</a:t>
            </a:r>
            <a:r>
              <a:rPr lang="de-AT" sz="2400" b="1" dirty="0"/>
              <a:t> </a:t>
            </a:r>
            <a:r>
              <a:rPr lang="de-AT" sz="2400" dirty="0"/>
              <a:t>Wie kann die Bedeutung eines Satzes</a:t>
            </a:r>
            <a:br>
              <a:rPr lang="de-AT" sz="2400" dirty="0"/>
            </a:br>
            <a:r>
              <a:rPr lang="de-AT" sz="2400" dirty="0"/>
              <a:t>		</a:t>
            </a:r>
            <a:r>
              <a:rPr lang="de-AT" sz="2400" b="1" dirty="0"/>
              <a:t>gleichzeitig</a:t>
            </a:r>
            <a:r>
              <a:rPr lang="de-AT" sz="2400" dirty="0"/>
              <a:t> konstant und variabel sein?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76300" y="5785694"/>
            <a:ext cx="7543800" cy="461665"/>
          </a:xfrm>
          <a:prstGeom prst="rect">
            <a:avLst/>
          </a:prstGeom>
          <a:ln w="57150" cmpd="dbl"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 defTabSz="941388">
              <a:spcBef>
                <a:spcPts val="1600"/>
              </a:spcBef>
              <a:tabLst>
                <a:tab pos="342900" algn="l"/>
                <a:tab pos="685800" algn="l"/>
                <a:tab pos="747713" algn="l"/>
                <a:tab pos="1090613" algn="l"/>
                <a:tab pos="1314450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en-US" sz="2400" b="1" dirty="0" err="1"/>
              <a:t>Antwort</a:t>
            </a:r>
            <a:r>
              <a:rPr lang="en-US" sz="2400" b="1" dirty="0"/>
              <a:t>: </a:t>
            </a:r>
            <a:r>
              <a:rPr lang="de-DE" sz="2400" dirty="0"/>
              <a:t>Sprachliche Bedeutung hat </a:t>
            </a:r>
            <a:r>
              <a:rPr lang="de-DE" sz="2400" b="1" dirty="0"/>
              <a:t>zwei Aspekte/Seiten</a:t>
            </a:r>
            <a:r>
              <a:rPr lang="de-DE" sz="2400" b="1" i="1" dirty="0"/>
              <a:t>!</a:t>
            </a:r>
            <a:endParaRPr lang="de-AT" sz="2400" b="1" dirty="0"/>
          </a:p>
        </p:txBody>
      </p:sp>
    </p:spTree>
    <p:extLst>
      <p:ext uri="{BB962C8B-B14F-4D97-AF65-F5344CB8AC3E}">
        <p14:creationId xmlns:p14="http://schemas.microsoft.com/office/powerpoint/2010/main" val="42827152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50DD3-CF3E-5E36-8297-0D5CAA2AA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94062-4469-881E-F0F7-8369F18BF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marL="0" indent="0" defTabSz="941388">
              <a:spcBef>
                <a:spcPts val="20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/>
              <a:t>Extension und Intension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4B715-BB35-5795-6C27-F8D081242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8850"/>
            <a:ext cx="8458200" cy="5518150"/>
          </a:xfrm>
        </p:spPr>
        <p:txBody>
          <a:bodyPr>
            <a:noAutofit/>
          </a:bodyPr>
          <a:lstStyle/>
          <a:p>
            <a:pPr marL="342900" indent="-342900" defTabSz="941388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 dirty="0">
                <a:sym typeface="WP IconicSymbolsA" panose="05010101010101010101" pitchFamily="2" charset="2"/>
              </a:rPr>
              <a:t>Sprachliche Bedeutung hat </a:t>
            </a:r>
            <a:r>
              <a:rPr lang="de-DE" b="1" i="1" u="sng" dirty="0">
                <a:sym typeface="WP IconicSymbolsA" panose="05010101010101010101" pitchFamily="2" charset="2"/>
              </a:rPr>
              <a:t>zwei</a:t>
            </a:r>
            <a:r>
              <a:rPr lang="de-DE" dirty="0">
                <a:sym typeface="WP IconicSymbolsA" panose="05010101010101010101" pitchFamily="2" charset="2"/>
              </a:rPr>
              <a:t> Aspekte: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el-GR" dirty="0">
              <a:sym typeface="WP IconicSymbolsA" panose="05010101010101010101" pitchFamily="2" charset="2"/>
            </a:endParaRP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el-GR" dirty="0">
              <a:sym typeface="WP IconicSymbolsA" panose="05010101010101010101" pitchFamily="2" charset="2"/>
            </a:endParaRP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el-GR" dirty="0">
              <a:sym typeface="WP IconicSymbolsA" panose="05010101010101010101" pitchFamily="2" charset="2"/>
            </a:endParaRP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el-GR" dirty="0">
              <a:sym typeface="WP IconicSymbolsA" panose="05010101010101010101" pitchFamily="2" charset="2"/>
            </a:endParaRP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el-GR" dirty="0">
              <a:sym typeface="WP IconicSymbolsA" panose="05010101010101010101" pitchFamily="2" charset="2"/>
            </a:endParaRP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el-GR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en-US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en-US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en-US" dirty="0">
                <a:sym typeface="WP IconicSymbolsA" panose="05010101010101010101" pitchFamily="2" charset="2"/>
              </a:rPr>
              <a:t>Die </a:t>
            </a:r>
            <a:r>
              <a:rPr lang="en-US" dirty="0" err="1">
                <a:sym typeface="WP IconicSymbolsA" panose="05010101010101010101" pitchFamily="2" charset="2"/>
              </a:rPr>
              <a:t>Unterscheidung</a:t>
            </a:r>
            <a:r>
              <a:rPr lang="en-US" dirty="0">
                <a:sym typeface="WP IconicSymbolsA" panose="05010101010101010101" pitchFamily="2" charset="2"/>
              </a:rPr>
              <a:t> Extension vs. Intension </a:t>
            </a:r>
            <a:r>
              <a:rPr lang="en-US" dirty="0" err="1">
                <a:sym typeface="WP IconicSymbolsA" panose="05010101010101010101" pitchFamily="2" charset="2"/>
              </a:rPr>
              <a:t>geht</a:t>
            </a:r>
            <a:r>
              <a:rPr lang="en-US" dirty="0">
                <a:sym typeface="WP IconicSymbolsA" panose="05010101010101010101" pitchFamily="2" charset="2"/>
              </a:rPr>
              <a:t> auf </a:t>
            </a:r>
            <a:br>
              <a:rPr lang="en-US" dirty="0">
                <a:sym typeface="WP IconicSymbolsA" panose="05010101010101010101" pitchFamily="2" charset="2"/>
              </a:rPr>
            </a:br>
            <a:r>
              <a:rPr lang="en-US" dirty="0">
                <a:sym typeface="WP IconicSymbolsA" panose="05010101010101010101" pitchFamily="2" charset="2"/>
              </a:rPr>
              <a:t>den </a:t>
            </a:r>
            <a:r>
              <a:rPr lang="en-US" dirty="0" err="1">
                <a:sym typeface="WP IconicSymbolsA" panose="05010101010101010101" pitchFamily="2" charset="2"/>
              </a:rPr>
              <a:t>deutschen</a:t>
            </a:r>
            <a:r>
              <a:rPr lang="en-US" dirty="0">
                <a:sym typeface="WP IconicSymbolsA" panose="05010101010101010101" pitchFamily="2" charset="2"/>
              </a:rPr>
              <a:t> </a:t>
            </a:r>
            <a:r>
              <a:rPr lang="en-US" dirty="0" err="1">
                <a:sym typeface="WP IconicSymbolsA" panose="05010101010101010101" pitchFamily="2" charset="2"/>
              </a:rPr>
              <a:t>Philosophen</a:t>
            </a:r>
            <a:r>
              <a:rPr lang="en-US" dirty="0">
                <a:sym typeface="WP IconicSymbolsA" panose="05010101010101010101" pitchFamily="2" charset="2"/>
              </a:rPr>
              <a:t> Rudolf Carnap </a:t>
            </a:r>
            <a:br>
              <a:rPr lang="en-US" dirty="0">
                <a:sym typeface="WP IconicSymbolsA" panose="05010101010101010101" pitchFamily="2" charset="2"/>
              </a:rPr>
            </a:br>
            <a:r>
              <a:rPr lang="en-US" dirty="0">
                <a:sym typeface="WP IconicSymbolsA" panose="05010101010101010101" pitchFamily="2" charset="2"/>
              </a:rPr>
              <a:t>(1891 - 1970) </a:t>
            </a:r>
            <a:r>
              <a:rPr lang="en-US" dirty="0" err="1">
                <a:sym typeface="WP IconicSymbolsA" panose="05010101010101010101" pitchFamily="2" charset="2"/>
              </a:rPr>
              <a:t>zurück</a:t>
            </a:r>
            <a:r>
              <a:rPr lang="en-US" dirty="0">
                <a:sym typeface="WP IconicSymbolsA" panose="05010101010101010101" pitchFamily="2" charset="2"/>
              </a:rPr>
              <a:t>.</a:t>
            </a:r>
            <a:endParaRPr lang="de-DE" dirty="0">
              <a:sym typeface="WP IconicSymbolsA" panose="05010101010101010101" pitchFamily="2" charset="2"/>
            </a:endParaRPr>
          </a:p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b="1" i="1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b="1" i="1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b="1" i="1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dirty="0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 dirty="0">
              <a:sym typeface="WP IconicSymbolsA" panose="05010101010101010101" pitchFamily="2" charset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DD2C20-6E1A-D814-D786-62457205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305810-7250-6704-B366-7D766CB2C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14</a:t>
            </a:fld>
            <a:endParaRPr lang="de-DE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2359ED-F1EC-C3CD-DAD0-249114FC36B2}"/>
              </a:ext>
            </a:extLst>
          </p:cNvPr>
          <p:cNvGrpSpPr/>
          <p:nvPr/>
        </p:nvGrpSpPr>
        <p:grpSpPr>
          <a:xfrm>
            <a:off x="869687" y="1625031"/>
            <a:ext cx="4007113" cy="3115608"/>
            <a:chOff x="869687" y="3802856"/>
            <a:chExt cx="4007113" cy="3115608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D2DBBC4D-C5CE-041D-B101-15527D8AA1D4}"/>
                </a:ext>
              </a:extLst>
            </p:cNvPr>
            <p:cNvSpPr/>
            <p:nvPr/>
          </p:nvSpPr>
          <p:spPr>
            <a:xfrm>
              <a:off x="1767099" y="3802856"/>
              <a:ext cx="1890501" cy="464344"/>
            </a:xfrm>
            <a:prstGeom prst="roundRect">
              <a:avLst/>
            </a:prstGeom>
            <a:solidFill>
              <a:srgbClr val="0066FF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spcBef>
                  <a:spcPts val="1200"/>
                </a:spcBef>
                <a:tabLst>
                  <a:tab pos="0" algn="l"/>
                  <a:tab pos="744538" algn="l"/>
                  <a:tab pos="1090613" algn="l"/>
                </a:tabLst>
              </a:pPr>
              <a:r>
                <a:rPr lang="de-DE" sz="2400" b="1" cap="small">
                  <a:solidFill>
                    <a:schemeClr val="bg1"/>
                  </a:solidFill>
                </a:rPr>
                <a:t>Extension</a:t>
              </a:r>
              <a:endParaRPr lang="de-DE" sz="22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3EEA07B-95E4-BC7D-467F-1DBCAC59C6F6}"/>
                </a:ext>
              </a:extLst>
            </p:cNvPr>
            <p:cNvSpPr txBox="1"/>
            <p:nvPr/>
          </p:nvSpPr>
          <p:spPr>
            <a:xfrm>
              <a:off x="869687" y="4343400"/>
              <a:ext cx="4007113" cy="25750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de-DE" sz="2400" dirty="0">
                  <a:sym typeface="WP IconicSymbolsA" panose="05010101010101010101" pitchFamily="2" charset="2"/>
                </a:rPr>
                <a:t>die Bedeutung </a:t>
              </a:r>
              <a:r>
                <a:rPr lang="de-DE" sz="2400" b="1" dirty="0">
                  <a:solidFill>
                    <a:srgbClr val="0066FF"/>
                  </a:solidFill>
                  <a:sym typeface="WP IconicSymbolsA" panose="05010101010101010101" pitchFamily="2" charset="2"/>
                </a:rPr>
                <a:t>in </a:t>
              </a:r>
              <a:r>
                <a:rPr lang="de-DE" sz="2400" dirty="0">
                  <a:sym typeface="WP IconicSymbolsA" panose="05010101010101010101" pitchFamily="2" charset="2"/>
                </a:rPr>
                <a:t>einer</a:t>
              </a:r>
              <a:br>
                <a:rPr lang="de-DE" sz="2400" b="1" dirty="0">
                  <a:solidFill>
                    <a:srgbClr val="0066FF"/>
                  </a:solidFill>
                  <a:sym typeface="WP IconicSymbolsA" panose="05010101010101010101" pitchFamily="2" charset="2"/>
                </a:rPr>
              </a:br>
              <a:r>
                <a:rPr lang="de-DE" sz="2400" b="1" dirty="0">
                  <a:solidFill>
                    <a:srgbClr val="0066FF"/>
                  </a:solidFill>
                  <a:sym typeface="WP IconicSymbolsA" panose="05010101010101010101" pitchFamily="2" charset="2"/>
                </a:rPr>
                <a:t>Situation</a:t>
              </a:r>
              <a:endParaRPr lang="de-DE" sz="2200" dirty="0">
                <a:sym typeface="WP IconicSymbolsA" panose="05010101010101010101" pitchFamily="2" charset="2"/>
              </a:endParaRPr>
            </a:p>
            <a:p>
              <a:pPr marL="342900" indent="-342900">
                <a:spcBef>
                  <a:spcPts val="800"/>
                </a:spcBef>
                <a:buFont typeface="Courier New" panose="02070309020205020404" pitchFamily="49" charset="0"/>
                <a:buChar char="o"/>
              </a:pPr>
              <a:r>
                <a:rPr lang="de-DE" sz="2500" dirty="0">
                  <a:sym typeface="WP IconicSymbolsA" panose="05010101010101010101" pitchFamily="2" charset="2"/>
                </a:rPr>
                <a:t>hängt davon ab, wie die Situation/Welt aussieht</a:t>
              </a:r>
            </a:p>
            <a:p>
              <a:pPr marL="342900" indent="-342900">
                <a:spcBef>
                  <a:spcPts val="800"/>
                </a:spcBef>
                <a:buFont typeface="Courier New" panose="02070309020205020404" pitchFamily="49" charset="0"/>
                <a:buChar char="o"/>
              </a:pPr>
              <a:r>
                <a:rPr lang="de-AT" sz="2500" dirty="0"/>
                <a:t>kann sich je nach Situation ändern – sie ist </a:t>
              </a:r>
              <a:r>
                <a:rPr lang="de-AT" sz="2500" b="1" dirty="0"/>
                <a:t>variabel</a:t>
              </a:r>
              <a:r>
                <a:rPr lang="de-AT" sz="2500" dirty="0"/>
                <a:t>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6462FD9-D0C8-0597-C8A6-04640AC7A309}"/>
              </a:ext>
            </a:extLst>
          </p:cNvPr>
          <p:cNvGrpSpPr/>
          <p:nvPr/>
        </p:nvGrpSpPr>
        <p:grpSpPr>
          <a:xfrm>
            <a:off x="5029200" y="1625031"/>
            <a:ext cx="3886200" cy="3535223"/>
            <a:chOff x="5181600" y="3802856"/>
            <a:chExt cx="3778513" cy="3535223"/>
          </a:xfrm>
        </p:grpSpPr>
        <p:sp>
          <p:nvSpPr>
            <p:cNvPr id="7" name="Rounded Rectangle 5">
              <a:extLst>
                <a:ext uri="{FF2B5EF4-FFF2-40B4-BE49-F238E27FC236}">
                  <a16:creationId xmlns:a16="http://schemas.microsoft.com/office/drawing/2014/main" id="{E4CA8810-1CAD-799E-EECA-B8AB708C4A34}"/>
                </a:ext>
              </a:extLst>
            </p:cNvPr>
            <p:cNvSpPr/>
            <p:nvPr/>
          </p:nvSpPr>
          <p:spPr>
            <a:xfrm>
              <a:off x="5881899" y="3802856"/>
              <a:ext cx="1890501" cy="464344"/>
            </a:xfrm>
            <a:prstGeom prst="roundRect">
              <a:avLst/>
            </a:prstGeom>
            <a:solidFill>
              <a:srgbClr val="CD7371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>
                <a:spcBef>
                  <a:spcPts val="1200"/>
                </a:spcBef>
                <a:tabLst>
                  <a:tab pos="0" algn="l"/>
                  <a:tab pos="744538" algn="l"/>
                  <a:tab pos="1090613" algn="l"/>
                </a:tabLst>
              </a:pPr>
              <a:r>
                <a:rPr lang="de-DE" sz="2400" b="1" cap="small">
                  <a:solidFill>
                    <a:schemeClr val="bg1"/>
                  </a:solidFill>
                </a:rPr>
                <a:t>Intension</a:t>
              </a:r>
              <a:endParaRPr lang="de-DE" sz="22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E562DE1-7992-48AE-5957-8FF610039DE9}"/>
                </a:ext>
              </a:extLst>
            </p:cNvPr>
            <p:cNvSpPr txBox="1"/>
            <p:nvPr/>
          </p:nvSpPr>
          <p:spPr>
            <a:xfrm>
              <a:off x="5181600" y="4352646"/>
              <a:ext cx="3778513" cy="29854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de-DE" sz="2400" dirty="0">
                  <a:sym typeface="WP IconicSymbolsA" panose="05010101010101010101" pitchFamily="2" charset="2"/>
                </a:rPr>
                <a:t>die allgemeine,</a:t>
              </a:r>
              <a:r>
                <a:rPr lang="de-DE" sz="2400" b="1" i="1" dirty="0">
                  <a:solidFill>
                    <a:schemeClr val="accent6">
                      <a:lumMod val="75000"/>
                    </a:schemeClr>
                  </a:solidFill>
                  <a:sym typeface="WP IconicSymbolsA" panose="05010101010101010101" pitchFamily="2" charset="2"/>
                </a:rPr>
                <a:t> </a:t>
              </a:r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  <a:sym typeface="WP IconicSymbolsA" panose="05010101010101010101" pitchFamily="2" charset="2"/>
                </a:rPr>
                <a:t>situations- </a:t>
              </a:r>
              <a:r>
                <a:rPr lang="de-DE" sz="2400" b="1" u="sng" dirty="0">
                  <a:solidFill>
                    <a:schemeClr val="accent6">
                      <a:lumMod val="75000"/>
                    </a:schemeClr>
                  </a:solidFill>
                  <a:sym typeface="WP IconicSymbolsA" panose="05010101010101010101" pitchFamily="2" charset="2"/>
                </a:rPr>
                <a:t>un</a:t>
              </a:r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  <a:sym typeface="WP IconicSymbolsA" panose="05010101010101010101" pitchFamily="2" charset="2"/>
                </a:rPr>
                <a:t>abhängige</a:t>
              </a:r>
              <a:r>
                <a:rPr lang="de-DE" sz="2400" dirty="0">
                  <a:sym typeface="WP IconicSymbolsA" panose="05010101010101010101" pitchFamily="2" charset="2"/>
                </a:rPr>
                <a:t> Bedeutung</a:t>
              </a:r>
            </a:p>
            <a:p>
              <a:pPr marL="342900" indent="-342900">
                <a:spcBef>
                  <a:spcPts val="800"/>
                </a:spcBef>
                <a:buFont typeface="Courier New" panose="02070309020205020404" pitchFamily="49" charset="0"/>
                <a:buChar char="o"/>
              </a:pPr>
              <a:r>
                <a:rPr lang="de-DE" sz="2400" dirty="0">
                  <a:sym typeface="WP IconicSymbolsA" panose="05010101010101010101" pitchFamily="2" charset="2"/>
                </a:rPr>
                <a:t>ist im mentalen Lexikon gespeichert</a:t>
              </a:r>
            </a:p>
            <a:p>
              <a:pPr marL="342900" indent="-342900">
                <a:spcBef>
                  <a:spcPts val="800"/>
                </a:spcBef>
                <a:buFont typeface="Courier New" panose="02070309020205020404" pitchFamily="49" charset="0"/>
                <a:buChar char="o"/>
              </a:pPr>
              <a:r>
                <a:rPr lang="de-AT" sz="2400" dirty="0">
                  <a:sym typeface="WP IconicSymbolsA" panose="05010101010101010101" pitchFamily="2" charset="2"/>
                </a:rPr>
                <a:t>bleibt </a:t>
              </a:r>
              <a:r>
                <a:rPr lang="de-AT" sz="2400" b="1" dirty="0">
                  <a:sym typeface="WP IconicSymbolsA" panose="05010101010101010101" pitchFamily="2" charset="2"/>
                </a:rPr>
                <a:t>konstant</a:t>
              </a:r>
              <a:r>
                <a:rPr lang="de-AT" sz="2400" dirty="0">
                  <a:sym typeface="WP IconicSymbolsA" panose="05010101010101010101" pitchFamily="2" charset="2"/>
                </a:rPr>
                <a:t> – sie ist </a:t>
              </a:r>
              <a:r>
                <a:rPr lang="de-AT" sz="2400" b="1" u="sng" dirty="0">
                  <a:sym typeface="WP IconicSymbolsA" panose="05010101010101010101" pitchFamily="2" charset="2"/>
                </a:rPr>
                <a:t>in</a:t>
              </a:r>
              <a:r>
                <a:rPr lang="de-AT" sz="2400" b="1" dirty="0">
                  <a:sym typeface="WP IconicSymbolsA" panose="05010101010101010101" pitchFamily="2" charset="2"/>
                </a:rPr>
                <a:t>variabel</a:t>
              </a:r>
              <a:r>
                <a:rPr lang="de-AT" sz="2400" dirty="0">
                  <a:sym typeface="WP IconicSymbolsA" panose="05010101010101010101" pitchFamily="2" charset="2"/>
                </a:rPr>
                <a:t>. </a:t>
              </a:r>
              <a:endParaRPr lang="de-DE" sz="2400" dirty="0">
                <a:sym typeface="WP IconicSymbolsA" panose="05010101010101010101" pitchFamily="2" charset="2"/>
              </a:endParaRPr>
            </a:p>
            <a:p>
              <a:pPr marL="342900" indent="-342900">
                <a:spcBef>
                  <a:spcPts val="800"/>
                </a:spcBef>
                <a:buFont typeface="Courier New" panose="02070309020205020404" pitchFamily="49" charset="0"/>
                <a:buChar char="o"/>
              </a:pPr>
              <a:endParaRPr lang="de-DE" sz="2400" dirty="0"/>
            </a:p>
          </p:txBody>
        </p:sp>
      </p:grpSp>
      <p:pic>
        <p:nvPicPr>
          <p:cNvPr id="1026" name="Picture 2" descr="about.htm">
            <a:extLst>
              <a:ext uri="{FF2B5EF4-FFF2-40B4-BE49-F238E27FC236}">
                <a16:creationId xmlns:a16="http://schemas.microsoft.com/office/drawing/2014/main" id="{D5FF5D73-5136-671F-F142-A45B4213C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355" y="4648200"/>
            <a:ext cx="1472045" cy="2052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7354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AC2C5-3B47-044F-3717-2B65995C8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C4779-7275-121C-9C3D-208F14DEC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marL="0" indent="0" defTabSz="941388">
              <a:spcBef>
                <a:spcPts val="2000"/>
              </a:spcBef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/>
              <a:t>Extension und Intension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994BF-E4D7-79CC-5136-AAF961061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8850"/>
            <a:ext cx="8458200" cy="5518150"/>
          </a:xfrm>
        </p:spPr>
        <p:txBody>
          <a:bodyPr>
            <a:noAutofit/>
          </a:bodyPr>
          <a:lstStyle/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r>
              <a:rPr lang="de-DE">
                <a:sym typeface="WP IconicSymbolsA" panose="05010101010101010101" pitchFamily="2" charset="2"/>
              </a:rPr>
              <a:t>Wir haben das Phänomen schon bei DPs kennen gelernt.</a:t>
            </a:r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endParaRPr lang="de-DE"/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/>
              <a:t>Die </a:t>
            </a:r>
            <a:r>
              <a:rPr lang="de-DE" b="1">
                <a:solidFill>
                  <a:srgbClr val="0066FF"/>
                </a:solidFill>
              </a:rPr>
              <a:t>Extension</a:t>
            </a:r>
            <a:r>
              <a:rPr lang="de-DE" b="1" i="1"/>
              <a:t> </a:t>
            </a:r>
            <a:r>
              <a:rPr lang="de-DE"/>
              <a:t>ist situationsabhängig, sie ist variabel: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5600700" algn="l"/>
              </a:tabLst>
            </a:pPr>
            <a:r>
              <a:rPr lang="de-DE"/>
              <a:t>(1)		[</a:t>
            </a:r>
            <a:r>
              <a:rPr lang="de-DE" baseline="-25000"/>
              <a:t>DP </a:t>
            </a:r>
            <a:r>
              <a:rPr lang="de-DE"/>
              <a:t>der Präsident der USA] in </a:t>
            </a:r>
            <a:r>
              <a:rPr lang="de-DE">
                <a:solidFill>
                  <a:srgbClr val="0066FF"/>
                </a:solidFill>
              </a:rPr>
              <a:t>s</a:t>
            </a:r>
            <a:r>
              <a:rPr lang="de-DE" baseline="-25000">
                <a:solidFill>
                  <a:srgbClr val="0066FF"/>
                </a:solidFill>
              </a:rPr>
              <a:t>1940 </a:t>
            </a:r>
            <a:r>
              <a:rPr lang="de-DE" baseline="-25000"/>
              <a:t>	</a:t>
            </a:r>
            <a:r>
              <a:rPr lang="de-DE"/>
              <a:t>=	Franklin D. Roosevelt</a:t>
            </a:r>
            <a:endParaRPr lang="de-DE">
              <a:sym typeface="WP IconicSymbolsA" panose="05010101010101010101" pitchFamily="2" charset="2"/>
            </a:endParaRPr>
          </a:p>
          <a:p>
            <a:pPr defTabSz="941388">
              <a:spcBef>
                <a:spcPts val="800"/>
              </a:spcBef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5600700" algn="l"/>
              </a:tabLst>
            </a:pPr>
            <a:r>
              <a:rPr lang="de-DE"/>
              <a:t>		[</a:t>
            </a:r>
            <a:r>
              <a:rPr lang="de-DE" baseline="-25000"/>
              <a:t>DP </a:t>
            </a:r>
            <a:r>
              <a:rPr lang="de-DE"/>
              <a:t>der Präsident der USA] in </a:t>
            </a:r>
            <a:r>
              <a:rPr lang="de-DE">
                <a:solidFill>
                  <a:srgbClr val="0066FF"/>
                </a:solidFill>
              </a:rPr>
              <a:t>s</a:t>
            </a:r>
            <a:r>
              <a:rPr lang="de-DE" baseline="-25000">
                <a:solidFill>
                  <a:srgbClr val="0066FF"/>
                </a:solidFill>
              </a:rPr>
              <a:t>1980 </a:t>
            </a:r>
            <a:r>
              <a:rPr lang="de-DE" baseline="-25000"/>
              <a:t>	</a:t>
            </a:r>
            <a:r>
              <a:rPr lang="de-DE"/>
              <a:t>=	    Jimmy Carter</a:t>
            </a:r>
          </a:p>
          <a:p>
            <a:pPr defTabSz="941388">
              <a:spcBef>
                <a:spcPts val="400"/>
              </a:spcBef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5600700" algn="l"/>
              </a:tabLst>
            </a:pPr>
            <a:r>
              <a:rPr lang="de-DE"/>
              <a:t>	</a:t>
            </a:r>
            <a:r>
              <a:rPr lang="de-DE" b="1" i="1">
                <a:solidFill>
                  <a:srgbClr val="0066FF"/>
                </a:solidFill>
              </a:rPr>
              <a:t>		  								</a:t>
            </a:r>
            <a:endParaRPr lang="de-DE"/>
          </a:p>
          <a:p>
            <a:pPr marL="342900" indent="-342900" defTabSz="9413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endParaRPr lang="de-DE">
              <a:sym typeface="WP IconicSymbolsA" panose="05010101010101010101" pitchFamily="2" charset="2"/>
            </a:endParaRP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>
                <a:sym typeface="WP IconicSymbolsA" panose="05010101010101010101" pitchFamily="2" charset="2"/>
              </a:rPr>
              <a:t>Die </a:t>
            </a:r>
            <a:r>
              <a:rPr lang="de-DE" b="1">
                <a:solidFill>
                  <a:schemeClr val="accent6">
                    <a:lumMod val="75000"/>
                  </a:schemeClr>
                </a:solidFill>
                <a:sym typeface="WP IconicSymbolsA" panose="05010101010101010101" pitchFamily="2" charset="2"/>
              </a:rPr>
              <a:t>Intension</a:t>
            </a:r>
            <a:r>
              <a:rPr lang="de-DE" b="1" i="1">
                <a:solidFill>
                  <a:schemeClr val="accent6">
                    <a:lumMod val="75000"/>
                  </a:schemeClr>
                </a:solidFill>
                <a:sym typeface="WP IconicSymbolsA" panose="05010101010101010101" pitchFamily="2" charset="2"/>
              </a:rPr>
              <a:t> </a:t>
            </a:r>
            <a:r>
              <a:rPr lang="de-DE"/>
              <a:t>ist </a:t>
            </a:r>
            <a:r>
              <a:rPr lang="de-DE" u="sng"/>
              <a:t>nicht</a:t>
            </a:r>
            <a:r>
              <a:rPr lang="de-DE"/>
              <a:t> situationsabhängig, sie ist konstant:</a:t>
            </a:r>
            <a:endParaRPr lang="de-DE">
              <a:sym typeface="WP IconicSymbolsA" panose="05010101010101010101" pitchFamily="2" charset="2"/>
            </a:endParaRPr>
          </a:p>
          <a:p>
            <a:pPr defTabSz="941388">
              <a:spcBef>
                <a:spcPts val="1200"/>
              </a:spcBef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057650" algn="l"/>
                <a:tab pos="4686300" algn="l"/>
                <a:tab pos="5600700" algn="l"/>
              </a:tabLst>
            </a:pPr>
            <a:r>
              <a:rPr lang="de-DE"/>
              <a:t>(2)		der Präsident der USA 	  =	</a:t>
            </a:r>
            <a:r>
              <a:rPr lang="de-DE" sz="2200"/>
              <a:t>Staatsoberhaupt und 											Regierungschef der USA,</a:t>
            </a:r>
            <a:r>
              <a:rPr lang="de-AT" sz="2200"/>
              <a:t> 										Oberbefehlshaber der Armee,…</a:t>
            </a:r>
            <a:endParaRPr lang="de-DE" sz="2200">
              <a:sym typeface="WP IconicSymbolsA" panose="05010101010101010101" pitchFamily="2" charset="2"/>
            </a:endParaRPr>
          </a:p>
          <a:p>
            <a:pPr defTabSz="941388">
              <a:spcBef>
                <a:spcPts val="0"/>
              </a:spcBef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endParaRPr lang="de-DE" sz="2800">
              <a:sym typeface="WP IconicSymbolsA" panose="05010101010101010101" pitchFamily="2" charset="2"/>
            </a:endParaRPr>
          </a:p>
          <a:p>
            <a:pPr defTabSz="941388">
              <a:spcBef>
                <a:spcPts val="1200"/>
              </a:spcBef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5600700" algn="l"/>
              </a:tabLst>
            </a:pPr>
            <a:endParaRPr lang="de-DE"/>
          </a:p>
          <a:p>
            <a:pPr defTabSz="941388">
              <a:spcBef>
                <a:spcPts val="400"/>
              </a:spcBef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5600700" algn="l"/>
              </a:tabLst>
            </a:pPr>
            <a:r>
              <a:rPr lang="de-DE" b="1" i="1">
                <a:solidFill>
                  <a:srgbClr val="0066FF"/>
                </a:solidFill>
              </a:rPr>
              <a:t>			  								</a:t>
            </a:r>
            <a:endParaRPr lang="de-DE"/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690563" algn="l"/>
                <a:tab pos="1090613" algn="l"/>
                <a:tab pos="1430338" algn="l"/>
                <a:tab pos="1541463" algn="l"/>
                <a:tab pos="1944688" algn="l"/>
                <a:tab pos="2344738" algn="l"/>
              </a:tabLst>
            </a:pPr>
            <a:endParaRPr lang="de-DE">
              <a:sym typeface="WP IconicSymbolsA" panose="05010101010101010101" pitchFamily="2" charset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007B-C2F3-E9C8-47EE-F25B1AF95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EAC41C-D7E5-D8C6-5E2A-C1E9D8F54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15</a:t>
            </a:fld>
            <a:endParaRPr lang="de-DE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207DC6E-D750-F76F-39B8-83E45BD0A024}"/>
              </a:ext>
            </a:extLst>
          </p:cNvPr>
          <p:cNvGrpSpPr/>
          <p:nvPr/>
        </p:nvGrpSpPr>
        <p:grpSpPr>
          <a:xfrm>
            <a:off x="6004998" y="3124199"/>
            <a:ext cx="2986602" cy="782563"/>
            <a:chOff x="6004998" y="5638800"/>
            <a:chExt cx="2986602" cy="782563"/>
          </a:xfrm>
        </p:grpSpPr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0FD603BF-21FE-8CA9-C7FB-93AC3D6B228D}"/>
                </a:ext>
              </a:extLst>
            </p:cNvPr>
            <p:cNvSpPr/>
            <p:nvPr/>
          </p:nvSpPr>
          <p:spPr>
            <a:xfrm rot="16200000">
              <a:off x="7334468" y="4309330"/>
              <a:ext cx="251461" cy="2910402"/>
            </a:xfrm>
            <a:prstGeom prst="leftBrace">
              <a:avLst>
                <a:gd name="adj1" fmla="val 34261"/>
                <a:gd name="adj2" fmla="val 50000"/>
              </a:avLst>
            </a:prstGeom>
            <a:ln w="19050">
              <a:solidFill>
                <a:srgbClr val="0066FF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74F64E6-5ABB-6895-FA19-8EDC6D02932C}"/>
                </a:ext>
              </a:extLst>
            </p:cNvPr>
            <p:cNvSpPr/>
            <p:nvPr/>
          </p:nvSpPr>
          <p:spPr>
            <a:xfrm>
              <a:off x="6407029" y="5943600"/>
              <a:ext cx="2584571" cy="4777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41388">
                <a:spcBef>
                  <a:spcPts val="400"/>
                </a:spcBef>
                <a:tabLst>
                  <a:tab pos="342900" algn="l"/>
                  <a:tab pos="685800" algn="l"/>
                  <a:tab pos="747713" algn="l"/>
                  <a:tab pos="1090613" algn="l"/>
                  <a:tab pos="2401888" algn="l"/>
                  <a:tab pos="2971800" algn="l"/>
                  <a:tab pos="3200400" algn="l"/>
                  <a:tab pos="3541713" algn="l"/>
                  <a:tab pos="4230688" algn="l"/>
                  <a:tab pos="5029200" algn="l"/>
                  <a:tab pos="5600700" algn="l"/>
                </a:tabLst>
              </a:pPr>
              <a:r>
                <a:rPr lang="de-DE" sz="2200"/>
                <a:t>die </a:t>
              </a:r>
              <a:r>
                <a:rPr lang="de-DE" sz="2200" b="1">
                  <a:solidFill>
                    <a:srgbClr val="0066FF"/>
                  </a:solidFill>
                </a:rPr>
                <a:t>Extension </a:t>
              </a:r>
              <a:r>
                <a:rPr lang="de-DE" sz="2200"/>
                <a:t>der DP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24BB6D0-9EED-603E-FD0E-85F5A62F6734}"/>
              </a:ext>
            </a:extLst>
          </p:cNvPr>
          <p:cNvGrpSpPr/>
          <p:nvPr/>
        </p:nvGrpSpPr>
        <p:grpSpPr>
          <a:xfrm>
            <a:off x="5165214" y="5577719"/>
            <a:ext cx="3521586" cy="1127881"/>
            <a:chOff x="5165214" y="5463538"/>
            <a:chExt cx="3521586" cy="112788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B005CF1-8582-E8CC-077A-32F3B7FFB41E}"/>
                </a:ext>
              </a:extLst>
            </p:cNvPr>
            <p:cNvSpPr/>
            <p:nvPr/>
          </p:nvSpPr>
          <p:spPr>
            <a:xfrm>
              <a:off x="5667889" y="5765552"/>
              <a:ext cx="2942711" cy="8258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41388">
                <a:spcBef>
                  <a:spcPts val="400"/>
                </a:spcBef>
                <a:tabLst>
                  <a:tab pos="342900" algn="l"/>
                  <a:tab pos="685800" algn="l"/>
                  <a:tab pos="747713" algn="l"/>
                  <a:tab pos="1090613" algn="l"/>
                  <a:tab pos="2401888" algn="l"/>
                  <a:tab pos="2971800" algn="l"/>
                  <a:tab pos="3200400" algn="l"/>
                  <a:tab pos="3541713" algn="l"/>
                  <a:tab pos="4230688" algn="l"/>
                  <a:tab pos="5029200" algn="l"/>
                  <a:tab pos="5600700" algn="l"/>
                </a:tabLst>
              </a:pPr>
              <a:r>
                <a:rPr lang="de-DE" sz="2200">
                  <a:sym typeface="WP MathA" panose="05010101010101010101" pitchFamily="2" charset="2"/>
                </a:rPr>
                <a:t>die </a:t>
              </a:r>
              <a:r>
                <a:rPr lang="de-DE" sz="2200" b="1">
                  <a:solidFill>
                    <a:schemeClr val="accent6">
                      <a:lumMod val="75000"/>
                    </a:schemeClr>
                  </a:solidFill>
                  <a:sym typeface="WP MathA" panose="05010101010101010101" pitchFamily="2" charset="2"/>
                </a:rPr>
                <a:t>Intension </a:t>
              </a:r>
              <a:r>
                <a:rPr lang="de-DE" sz="2200">
                  <a:sym typeface="WP MathA" panose="05010101010101010101" pitchFamily="2" charset="2"/>
                </a:rPr>
                <a:t>der DP</a:t>
              </a:r>
              <a:endParaRPr lang="de-DE" sz="2200" b="1">
                <a:sym typeface="WP MathA" panose="05010101010101010101" pitchFamily="2" charset="2"/>
              </a:endParaRPr>
            </a:p>
            <a:p>
              <a:pPr algn="ctr" defTabSz="941388">
                <a:spcBef>
                  <a:spcPts val="200"/>
                </a:spcBef>
                <a:tabLst>
                  <a:tab pos="342900" algn="l"/>
                  <a:tab pos="685800" algn="l"/>
                  <a:tab pos="747713" algn="l"/>
                  <a:tab pos="1090613" algn="l"/>
                  <a:tab pos="2401888" algn="l"/>
                  <a:tab pos="2971800" algn="l"/>
                  <a:tab pos="3200400" algn="l"/>
                  <a:tab pos="3541713" algn="l"/>
                  <a:tab pos="4230688" algn="l"/>
                  <a:tab pos="5029200" algn="l"/>
                  <a:tab pos="5600700" algn="l"/>
                </a:tabLst>
              </a:pPr>
              <a:r>
                <a:rPr lang="de-DE" sz="2400">
                  <a:sym typeface="WP MathA" panose="05010101010101010101" pitchFamily="2" charset="2"/>
                </a:rPr>
                <a:t> das </a:t>
              </a:r>
              <a:r>
                <a:rPr lang="de-DE" sz="2400" cap="small">
                  <a:sym typeface="WP MathA" panose="05010101010101010101" pitchFamily="2" charset="2"/>
                </a:rPr>
                <a:t>Konzept</a:t>
              </a:r>
              <a:endParaRPr lang="de-DE" sz="2400" b="1">
                <a:solidFill>
                  <a:schemeClr val="accent6">
                    <a:lumMod val="75000"/>
                  </a:schemeClr>
                </a:solidFill>
                <a:sym typeface="WP MathA" panose="05010101010101010101" pitchFamily="2" charset="2"/>
              </a:endParaRPr>
            </a:p>
          </p:txBody>
        </p:sp>
        <p:sp>
          <p:nvSpPr>
            <p:cNvPr id="17" name="Left Brace 16">
              <a:extLst>
                <a:ext uri="{FF2B5EF4-FFF2-40B4-BE49-F238E27FC236}">
                  <a16:creationId xmlns:a16="http://schemas.microsoft.com/office/drawing/2014/main" id="{AC6B575C-38C1-D2C9-E73E-3E19CD38B4B7}"/>
                </a:ext>
              </a:extLst>
            </p:cNvPr>
            <p:cNvSpPr/>
            <p:nvPr/>
          </p:nvSpPr>
          <p:spPr>
            <a:xfrm rot="16200000">
              <a:off x="6800276" y="3828476"/>
              <a:ext cx="251461" cy="3521586"/>
            </a:xfrm>
            <a:prstGeom prst="leftBrace">
              <a:avLst>
                <a:gd name="adj1" fmla="val 34261"/>
                <a:gd name="adj2" fmla="val 50000"/>
              </a:avLst>
            </a:prstGeom>
            <a:ln w="19050">
              <a:solidFill>
                <a:srgbClr val="E46C0A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71462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/>
          <a:lstStyle/>
          <a:p>
            <a:r>
              <a:rPr lang="de-AT"/>
              <a:t>Die </a:t>
            </a:r>
            <a:r>
              <a:rPr lang="de-AT" dirty="0"/>
              <a:t>Extension von Sätzen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457200" y="990600"/>
            <a:ext cx="8458200" cy="5383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(1)		Die Sonne scheint.</a:t>
            </a: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de-AT" dirty="0"/>
              <a:t>Aussagesätze sind in einer </a:t>
            </a:r>
            <a:r>
              <a:rPr lang="de-AT" b="1" dirty="0"/>
              <a:t>Situation</a:t>
            </a:r>
            <a:r>
              <a:rPr lang="de-AT" dirty="0"/>
              <a:t> entweder </a:t>
            </a:r>
            <a:r>
              <a:rPr lang="de-AT" dirty="0">
                <a:solidFill>
                  <a:srgbClr val="00B050"/>
                </a:solidFill>
              </a:rPr>
              <a:t>wahr</a:t>
            </a:r>
            <a:r>
              <a:rPr lang="de-AT" dirty="0"/>
              <a:t> oder falsch:</a:t>
            </a:r>
            <a:endParaRPr lang="de-AT" i="1" dirty="0"/>
          </a:p>
          <a:p>
            <a:pPr>
              <a:spcBef>
                <a:spcPts val="0"/>
              </a:spcBef>
            </a:pPr>
            <a:endParaRPr lang="de-AT" i="1" dirty="0"/>
          </a:p>
          <a:p>
            <a:pPr>
              <a:spcBef>
                <a:spcPts val="1200"/>
              </a:spcBef>
            </a:pPr>
            <a:r>
              <a:rPr lang="de-AT" dirty="0"/>
              <a:t>  s</a:t>
            </a:r>
            <a:r>
              <a:rPr lang="de-AT" baseline="-25000" dirty="0"/>
              <a:t>1</a:t>
            </a:r>
            <a:r>
              <a:rPr lang="de-AT" dirty="0"/>
              <a:t>:	                       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:                           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:		 s</a:t>
            </a:r>
            <a:r>
              <a:rPr lang="de-AT" baseline="-25000" dirty="0"/>
              <a:t>4</a:t>
            </a:r>
            <a:r>
              <a:rPr lang="de-AT" dirty="0"/>
              <a:t>:</a:t>
            </a:r>
          </a:p>
          <a:p>
            <a:pPr marL="342900" indent="-342900">
              <a:spcBef>
                <a:spcPts val="100"/>
              </a:spcBef>
              <a:buFont typeface="Wingdings" panose="05000000000000000000" pitchFamily="2" charset="2"/>
              <a:buChar char="§"/>
            </a:pPr>
            <a:endParaRPr lang="de-AT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dirty="0"/>
              <a:t>Die </a:t>
            </a:r>
            <a:r>
              <a:rPr lang="de-AT" b="1" dirty="0">
                <a:solidFill>
                  <a:srgbClr val="0066FF"/>
                </a:solidFill>
              </a:rPr>
              <a:t>Extension</a:t>
            </a:r>
            <a:r>
              <a:rPr lang="de-AT" dirty="0"/>
              <a:t> eines Aussagesatzes ist ein </a:t>
            </a:r>
            <a:r>
              <a:rPr lang="de-AT" b="1" dirty="0"/>
              <a:t>Wahrheitswert</a:t>
            </a:r>
            <a:r>
              <a:rPr lang="de-AT" dirty="0"/>
              <a:t>: 		</a:t>
            </a:r>
            <a:r>
              <a:rPr lang="de-AT" dirty="0">
                <a:solidFill>
                  <a:srgbClr val="00B050"/>
                </a:solidFill>
              </a:rPr>
              <a:t>1 (wahr) </a:t>
            </a:r>
            <a:r>
              <a:rPr lang="de-AT" dirty="0"/>
              <a:t>oder </a:t>
            </a:r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0 (falsch)</a:t>
            </a:r>
            <a:r>
              <a:rPr lang="de-AT" dirty="0"/>
              <a:t>.</a:t>
            </a:r>
          </a:p>
          <a:p>
            <a:pPr defTabSz="671513">
              <a:spcBef>
                <a:spcPts val="120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		</a:t>
            </a:r>
            <a:r>
              <a:rPr lang="de-AT" dirty="0">
                <a:solidFill>
                  <a:srgbClr val="FF0000"/>
                </a:solidFill>
              </a:rPr>
              <a:t>	</a:t>
            </a:r>
            <a:r>
              <a:rPr lang="de-AT" dirty="0"/>
              <a:t>In s</a:t>
            </a:r>
            <a:r>
              <a:rPr lang="de-AT" baseline="-25000" dirty="0"/>
              <a:t>1</a:t>
            </a:r>
            <a:r>
              <a:rPr lang="de-AT" dirty="0"/>
              <a:t>:	Die Sonne scheint 	= 	</a:t>
            </a:r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0 </a:t>
            </a:r>
            <a:endParaRPr lang="de-AT" dirty="0"/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			In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: 	Die Sonne scheint 	= 	</a:t>
            </a:r>
            <a:r>
              <a:rPr lang="de-AT" dirty="0">
                <a:solidFill>
                  <a:srgbClr val="00B050"/>
                </a:solidFill>
              </a:rPr>
              <a:t>1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			In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: 	Die Sonne scheint 	= 	</a:t>
            </a:r>
            <a:r>
              <a:rPr lang="de-AT" dirty="0">
                <a:solidFill>
                  <a:srgbClr val="00B050"/>
                </a:solidFill>
              </a:rPr>
              <a:t>1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			In s</a:t>
            </a:r>
            <a:r>
              <a:rPr lang="de-AT" baseline="-25000" dirty="0"/>
              <a:t>4</a:t>
            </a:r>
            <a:r>
              <a:rPr lang="de-AT" dirty="0"/>
              <a:t>: 	Die Sonne scheint 	= 	</a:t>
            </a:r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0 </a:t>
            </a:r>
            <a:endParaRPr lang="de-AT" dirty="0"/>
          </a:p>
          <a:p>
            <a:pPr>
              <a:spcBef>
                <a:spcPts val="1200"/>
              </a:spcBef>
            </a:pPr>
            <a:r>
              <a:rPr lang="en-US" dirty="0">
                <a:sym typeface="WP IconicSymbolsA" panose="05010101010101010101" pitchFamily="2" charset="2"/>
              </a:rPr>
              <a:t>			    </a:t>
            </a:r>
            <a:r>
              <a:rPr lang="en-US" dirty="0"/>
              <a:t>Die Extension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variabel</a:t>
            </a:r>
            <a:r>
              <a:rPr lang="en-US" dirty="0"/>
              <a:t>.</a:t>
            </a:r>
            <a:endParaRPr lang="de-AT" dirty="0"/>
          </a:p>
        </p:txBody>
      </p:sp>
      <p:grpSp>
        <p:nvGrpSpPr>
          <p:cNvPr id="18" name="Group 17"/>
          <p:cNvGrpSpPr/>
          <p:nvPr/>
        </p:nvGrpSpPr>
        <p:grpSpPr>
          <a:xfrm>
            <a:off x="1066800" y="2155262"/>
            <a:ext cx="7696200" cy="1121338"/>
            <a:chOff x="1066800" y="1295400"/>
            <a:chExt cx="7696200" cy="1019398"/>
          </a:xfrm>
        </p:grpSpPr>
        <p:pic>
          <p:nvPicPr>
            <p:cNvPr id="13" name="Picture 12" descr="The Future Is Brighter Thanks To Improved Solar Panels ...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0" y="1405763"/>
              <a:ext cx="1580442" cy="881932"/>
            </a:xfrm>
            <a:prstGeom prst="rect">
              <a:avLst/>
            </a:prstGeom>
          </p:spPr>
        </p:pic>
        <p:pic>
          <p:nvPicPr>
            <p:cNvPr id="14" name="Picture 13" descr="Summer Night Lights – Momdeavor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1387136"/>
              <a:ext cx="1359197" cy="906132"/>
            </a:xfrm>
            <a:prstGeom prst="rect">
              <a:avLst/>
            </a:prstGeom>
          </p:spPr>
        </p:pic>
        <p:pic>
          <p:nvPicPr>
            <p:cNvPr id="15" name="Picture 14" descr="Diary of a Control Room Ninja: June 20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3803" y="1295400"/>
              <a:ext cx="1359197" cy="1019398"/>
            </a:xfrm>
            <a:prstGeom prst="rect">
              <a:avLst/>
            </a:prstGeom>
          </p:spPr>
        </p:pic>
        <p:pic>
          <p:nvPicPr>
            <p:cNvPr id="16" name="Picture 15" descr="301 Moved Permanently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9355" y="1377861"/>
              <a:ext cx="1618645" cy="906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32218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8247"/>
            <a:ext cx="8229600" cy="596153"/>
          </a:xfrm>
        </p:spPr>
        <p:txBody>
          <a:bodyPr/>
          <a:lstStyle/>
          <a:p>
            <a:r>
              <a:rPr lang="de-AT" dirty="0"/>
              <a:t>Die Intension von Sätzen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457200" y="990600"/>
            <a:ext cx="8610600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AT" dirty="0"/>
              <a:t>Die </a:t>
            </a:r>
            <a:r>
              <a:rPr lang="de-AT" b="1" dirty="0">
                <a:solidFill>
                  <a:schemeClr val="accent6">
                    <a:lumMod val="75000"/>
                  </a:schemeClr>
                </a:solidFill>
              </a:rPr>
              <a:t>Intension</a:t>
            </a:r>
            <a:r>
              <a:rPr lang="de-AT" dirty="0"/>
              <a:t> eines Aussagesatzes ist die </a:t>
            </a:r>
            <a:r>
              <a:rPr lang="de-AT" b="1" dirty="0"/>
              <a:t>Menge aller Situationen</a:t>
            </a:r>
            <a:r>
              <a:rPr lang="de-AT" dirty="0"/>
              <a:t>, in denen dieser Satz </a:t>
            </a:r>
            <a:r>
              <a:rPr lang="de-AT" dirty="0">
                <a:solidFill>
                  <a:srgbClr val="00B050"/>
                </a:solidFill>
              </a:rPr>
              <a:t>wahr</a:t>
            </a:r>
            <a:r>
              <a:rPr lang="de-AT" dirty="0"/>
              <a:t> ist.</a:t>
            </a:r>
            <a:endParaRPr lang="de-AT" i="1" dirty="0"/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</a:tabLst>
            </a:pPr>
            <a:endParaRPr lang="de-AT" dirty="0"/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</a:tabLst>
            </a:pPr>
            <a:r>
              <a:rPr lang="de-AT" dirty="0"/>
              <a:t>   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</a:tabLst>
            </a:pPr>
            <a:r>
              <a:rPr lang="de-AT" dirty="0"/>
              <a:t>   s</a:t>
            </a:r>
            <a:r>
              <a:rPr lang="de-AT" baseline="-25000" dirty="0"/>
              <a:t>1</a:t>
            </a:r>
            <a:r>
              <a:rPr lang="de-AT" dirty="0"/>
              <a:t>:	                    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:                           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:                           s</a:t>
            </a:r>
            <a:r>
              <a:rPr lang="de-AT" baseline="-25000" dirty="0"/>
              <a:t>4</a:t>
            </a:r>
            <a:r>
              <a:rPr lang="de-AT" dirty="0"/>
              <a:t>: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</a:tabLst>
            </a:pPr>
            <a:endParaRPr lang="de-AT" dirty="0"/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</a:tabLst>
            </a:pPr>
            <a:endParaRPr lang="de-AT" dirty="0"/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(1)	</a:t>
            </a:r>
            <a:r>
              <a:rPr lang="de-AT" b="1" dirty="0">
                <a:solidFill>
                  <a:srgbClr val="0066FF"/>
                </a:solidFill>
              </a:rPr>
              <a:t>Extension:</a:t>
            </a:r>
            <a:r>
              <a:rPr lang="de-AT" dirty="0">
                <a:solidFill>
                  <a:srgbClr val="FF0000"/>
                </a:solidFill>
              </a:rPr>
              <a:t>	</a:t>
            </a:r>
            <a:r>
              <a:rPr lang="de-AT" dirty="0"/>
              <a:t>In s</a:t>
            </a:r>
            <a:r>
              <a:rPr lang="de-AT" baseline="-25000" dirty="0"/>
              <a:t>1</a:t>
            </a:r>
            <a:r>
              <a:rPr lang="de-AT" dirty="0"/>
              <a:t>:	Die Sonne scheint 	= 	</a:t>
            </a:r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0 </a:t>
            </a:r>
            <a:endParaRPr lang="de-AT" dirty="0"/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			In </a:t>
            </a:r>
            <a:r>
              <a:rPr lang="de-AT" b="1" dirty="0">
                <a:solidFill>
                  <a:srgbClr val="00B050"/>
                </a:solidFill>
              </a:rPr>
              <a:t>s</a:t>
            </a:r>
            <a:r>
              <a:rPr lang="de-AT" b="1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: 	Die Sonne scheint 	= 	</a:t>
            </a:r>
            <a:r>
              <a:rPr lang="de-AT" b="1" dirty="0">
                <a:solidFill>
                  <a:srgbClr val="00B050"/>
                </a:solidFill>
              </a:rPr>
              <a:t>1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			In </a:t>
            </a:r>
            <a:r>
              <a:rPr lang="de-AT" b="1" dirty="0">
                <a:solidFill>
                  <a:srgbClr val="00B050"/>
                </a:solidFill>
              </a:rPr>
              <a:t>s</a:t>
            </a:r>
            <a:r>
              <a:rPr lang="de-AT" b="1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: 	Die Sonne scheint 	= 	</a:t>
            </a:r>
            <a:r>
              <a:rPr lang="de-AT" b="1" dirty="0">
                <a:solidFill>
                  <a:srgbClr val="00B050"/>
                </a:solidFill>
              </a:rPr>
              <a:t>1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			In s</a:t>
            </a:r>
            <a:r>
              <a:rPr lang="de-AT" baseline="-25000" dirty="0"/>
              <a:t>4</a:t>
            </a:r>
            <a:r>
              <a:rPr lang="de-AT" dirty="0"/>
              <a:t>: 	Die Sonne scheint 	= 	</a:t>
            </a:r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0 </a:t>
            </a:r>
            <a:endParaRPr lang="de-AT" dirty="0"/>
          </a:p>
          <a:p>
            <a:pPr defTabSz="671513">
              <a:spcBef>
                <a:spcPts val="120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(2)	</a:t>
            </a:r>
            <a:r>
              <a:rPr lang="de-AT" b="1" dirty="0">
                <a:solidFill>
                  <a:schemeClr val="accent6">
                    <a:lumMod val="75000"/>
                  </a:schemeClr>
                </a:solidFill>
              </a:rPr>
              <a:t>Intension:</a:t>
            </a:r>
            <a:r>
              <a:rPr lang="de-AT" dirty="0"/>
              <a:t>		Die Sonne scheint	=	{</a:t>
            </a:r>
            <a:r>
              <a:rPr lang="de-AT" b="1" dirty="0">
                <a:solidFill>
                  <a:srgbClr val="00B050"/>
                </a:solidFill>
              </a:rPr>
              <a:t>s</a:t>
            </a:r>
            <a:r>
              <a:rPr lang="de-AT" b="1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, </a:t>
            </a:r>
            <a:r>
              <a:rPr lang="de-AT" b="1" dirty="0">
                <a:solidFill>
                  <a:srgbClr val="00B050"/>
                </a:solidFill>
              </a:rPr>
              <a:t>s</a:t>
            </a:r>
            <a:r>
              <a:rPr lang="de-AT" b="1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}</a:t>
            </a:r>
          </a:p>
          <a:p>
            <a:pPr defTabSz="671513">
              <a:spcBef>
                <a:spcPts val="1800"/>
              </a:spcBef>
              <a:tabLst>
                <a:tab pos="747713" algn="l"/>
                <a:tab pos="1090613" algn="l"/>
              </a:tabLst>
            </a:pPr>
            <a:r>
              <a:rPr lang="en-US" dirty="0">
                <a:sym typeface="WP IconicSymbolsA" panose="05010101010101010101" pitchFamily="2" charset="2"/>
              </a:rPr>
              <a:t>			</a:t>
            </a:r>
            <a:r>
              <a:rPr lang="en-US" dirty="0"/>
              <a:t>Die Intension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konstant</a:t>
            </a:r>
            <a:r>
              <a:rPr lang="en-US" dirty="0">
                <a:solidFill>
                  <a:srgbClr val="FF0000"/>
                </a:solidFill>
              </a:rPr>
              <a:t>/</a:t>
            </a:r>
            <a:r>
              <a:rPr lang="en-US" u="sng" dirty="0" err="1">
                <a:solidFill>
                  <a:srgbClr val="FF0000"/>
                </a:solidFill>
              </a:rPr>
              <a:t>in</a:t>
            </a:r>
            <a:r>
              <a:rPr lang="en-US" dirty="0" err="1">
                <a:solidFill>
                  <a:srgbClr val="FF0000"/>
                </a:solidFill>
              </a:rPr>
              <a:t>variabel</a:t>
            </a:r>
            <a:r>
              <a:rPr lang="en-US" dirty="0"/>
              <a:t>.</a:t>
            </a:r>
            <a:endParaRPr lang="en-US" b="1" dirty="0">
              <a:solidFill>
                <a:srgbClr val="FF0000"/>
              </a:solidFill>
            </a:endParaRPr>
          </a:p>
          <a:p>
            <a:pPr defTabSz="671513"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AT" dirty="0"/>
          </a:p>
        </p:txBody>
      </p:sp>
      <p:grpSp>
        <p:nvGrpSpPr>
          <p:cNvPr id="12" name="Group 11"/>
          <p:cNvGrpSpPr/>
          <p:nvPr/>
        </p:nvGrpSpPr>
        <p:grpSpPr>
          <a:xfrm>
            <a:off x="1143000" y="2155262"/>
            <a:ext cx="7696200" cy="1121338"/>
            <a:chOff x="1066800" y="1295400"/>
            <a:chExt cx="7696200" cy="1019398"/>
          </a:xfrm>
        </p:grpSpPr>
        <p:pic>
          <p:nvPicPr>
            <p:cNvPr id="18" name="Picture 17" descr="The Future Is Brighter Thanks To Improved Solar Panels ...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0" y="1405763"/>
              <a:ext cx="1580442" cy="881932"/>
            </a:xfrm>
            <a:prstGeom prst="rect">
              <a:avLst/>
            </a:prstGeom>
          </p:spPr>
        </p:pic>
        <p:pic>
          <p:nvPicPr>
            <p:cNvPr id="19" name="Picture 18" descr="Summer Night Lights – Momdeavor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1387136"/>
              <a:ext cx="1359197" cy="906132"/>
            </a:xfrm>
            <a:prstGeom prst="rect">
              <a:avLst/>
            </a:prstGeom>
          </p:spPr>
        </p:pic>
        <p:pic>
          <p:nvPicPr>
            <p:cNvPr id="20" name="Picture 19" descr="Diary of a Control Room Ninja: June 20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3803" y="1295400"/>
              <a:ext cx="1359197" cy="1019398"/>
            </a:xfrm>
            <a:prstGeom prst="rect">
              <a:avLst/>
            </a:prstGeom>
          </p:spPr>
        </p:pic>
        <p:pic>
          <p:nvPicPr>
            <p:cNvPr id="21" name="Picture 20" descr="301 Moved Permanently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9355" y="1377861"/>
              <a:ext cx="1618645" cy="906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79246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5847"/>
            <a:ext cx="8229600" cy="596153"/>
          </a:xfrm>
        </p:spPr>
        <p:txBody>
          <a:bodyPr/>
          <a:lstStyle/>
          <a:p>
            <a:r>
              <a:rPr lang="de-AT"/>
              <a:t>Extension vs. Intension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457200" y="990600"/>
            <a:ext cx="8610600" cy="6252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114550" algn="l"/>
                <a:tab pos="2971800" algn="l"/>
              </a:tabLst>
            </a:pPr>
            <a:r>
              <a:rPr lang="de-AT" dirty="0"/>
              <a:t>(1)     </a:t>
            </a:r>
            <a:r>
              <a:rPr lang="de-AT" sz="2200" dirty="0">
                <a:solidFill>
                  <a:srgbClr val="0066FF"/>
                </a:solidFill>
              </a:rPr>
              <a:t>Extension:</a:t>
            </a:r>
            <a:r>
              <a:rPr lang="de-AT" sz="2200" dirty="0">
                <a:solidFill>
                  <a:srgbClr val="FF0000"/>
                </a:solidFill>
              </a:rPr>
              <a:t>	</a:t>
            </a:r>
            <a:r>
              <a:rPr lang="de-AT" sz="2200" dirty="0"/>
              <a:t>In s</a:t>
            </a:r>
            <a:r>
              <a:rPr lang="de-AT" sz="2200" baseline="-25000" dirty="0"/>
              <a:t>1</a:t>
            </a:r>
            <a:r>
              <a:rPr lang="de-AT" sz="2200" dirty="0"/>
              <a:t>: 	Die Sonne scheint 	= 	0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114550" algn="l"/>
                <a:tab pos="2971800" algn="l"/>
              </a:tabLst>
            </a:pPr>
            <a:r>
              <a:rPr lang="de-AT" sz="2200" dirty="0"/>
              <a:t>			In 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2</a:t>
            </a:r>
            <a:r>
              <a:rPr lang="de-AT" sz="2200" dirty="0"/>
              <a:t>: 	Die Sonne scheint 	= 	</a:t>
            </a:r>
            <a:r>
              <a:rPr lang="de-AT" sz="2200" dirty="0">
                <a:solidFill>
                  <a:srgbClr val="00B050"/>
                </a:solidFill>
              </a:rPr>
              <a:t>1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114550" algn="l"/>
                <a:tab pos="2971800" algn="l"/>
              </a:tabLst>
            </a:pPr>
            <a:r>
              <a:rPr lang="de-AT" sz="2200" dirty="0"/>
              <a:t>			In 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3</a:t>
            </a:r>
            <a:r>
              <a:rPr lang="de-AT" sz="2200" dirty="0"/>
              <a:t>: 	Die Sonne scheint 	= 	</a:t>
            </a:r>
            <a:r>
              <a:rPr lang="de-AT" sz="2200" dirty="0">
                <a:solidFill>
                  <a:srgbClr val="00B050"/>
                </a:solidFill>
              </a:rPr>
              <a:t>1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114550" algn="l"/>
                <a:tab pos="2971800" algn="l"/>
              </a:tabLst>
            </a:pPr>
            <a:r>
              <a:rPr lang="de-AT" sz="2200" dirty="0"/>
              <a:t>			In s</a:t>
            </a:r>
            <a:r>
              <a:rPr lang="de-AT" sz="2200" baseline="-25000" dirty="0"/>
              <a:t>4</a:t>
            </a:r>
            <a:r>
              <a:rPr lang="de-AT" sz="2200" dirty="0"/>
              <a:t>: 	Die Sonne scheint 	= 	0</a:t>
            </a:r>
          </a:p>
          <a:p>
            <a:pPr marL="342900" indent="-342900" defTabSz="671513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endParaRPr lang="de-AT" dirty="0"/>
          </a:p>
          <a:p>
            <a:pPr marL="342900" indent="-342900" defTabSz="671513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AT" dirty="0"/>
              <a:t>Die </a:t>
            </a:r>
            <a:r>
              <a:rPr lang="de-AT" b="1" dirty="0">
                <a:solidFill>
                  <a:srgbClr val="0066FF"/>
                </a:solidFill>
              </a:rPr>
              <a:t>Extension</a:t>
            </a:r>
            <a:r>
              <a:rPr lang="de-AT" dirty="0">
                <a:solidFill>
                  <a:srgbClr val="FF0000"/>
                </a:solidFill>
              </a:rPr>
              <a:t> </a:t>
            </a:r>
            <a:r>
              <a:rPr lang="de-AT" dirty="0"/>
              <a:t>eines Satzes hängt von der Situation ab, in der dieser Satz interpretiert wird.</a:t>
            </a:r>
          </a:p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AT" dirty="0"/>
              <a:t>Die </a:t>
            </a:r>
            <a:r>
              <a:rPr lang="de-AT" b="1" dirty="0">
                <a:solidFill>
                  <a:schemeClr val="accent6">
                    <a:lumMod val="75000"/>
                  </a:schemeClr>
                </a:solidFill>
              </a:rPr>
              <a:t>Intension </a:t>
            </a:r>
            <a:r>
              <a:rPr lang="de-AT" dirty="0"/>
              <a:t>ist dagegen situations</a:t>
            </a:r>
            <a:r>
              <a:rPr lang="de-AT" u="sng" dirty="0"/>
              <a:t>un</a:t>
            </a:r>
            <a:r>
              <a:rPr lang="de-AT" dirty="0"/>
              <a:t>abhängig:</a:t>
            </a:r>
            <a:endParaRPr lang="de-AT" b="1" i="1" dirty="0"/>
          </a:p>
          <a:p>
            <a:pPr defTabSz="671513">
              <a:spcBef>
                <a:spcPts val="1800"/>
              </a:spcBef>
              <a:tabLst>
                <a:tab pos="747713" algn="l"/>
                <a:tab pos="1090613" algn="l"/>
                <a:tab pos="5086350" algn="l"/>
              </a:tabLst>
            </a:pPr>
            <a:r>
              <a:rPr lang="de-AT" dirty="0"/>
              <a:t>	</a:t>
            </a:r>
            <a:r>
              <a:rPr lang="de-AT" dirty="0">
                <a:solidFill>
                  <a:schemeClr val="accent6">
                    <a:lumMod val="75000"/>
                  </a:schemeClr>
                </a:solidFill>
              </a:rPr>
              <a:t>Intension</a:t>
            </a:r>
            <a:r>
              <a:rPr lang="de-AT" dirty="0">
                <a:solidFill>
                  <a:srgbClr val="00B050"/>
                </a:solidFill>
              </a:rPr>
              <a:t> </a:t>
            </a:r>
            <a:r>
              <a:rPr lang="de-AT" dirty="0"/>
              <a:t>von Die Sonne scheint	in </a:t>
            </a:r>
            <a:r>
              <a:rPr lang="de-AT" sz="2800" b="1" dirty="0">
                <a:solidFill>
                  <a:srgbClr val="FF0000"/>
                </a:solidFill>
              </a:rPr>
              <a:t>s</a:t>
            </a:r>
            <a:r>
              <a:rPr lang="de-AT" sz="2800" b="1" baseline="-25000" dirty="0">
                <a:solidFill>
                  <a:srgbClr val="FF0000"/>
                </a:solidFill>
              </a:rPr>
              <a:t>1</a:t>
            </a:r>
            <a:r>
              <a:rPr lang="de-AT" sz="2800" baseline="-25000" dirty="0">
                <a:solidFill>
                  <a:srgbClr val="FF0000"/>
                </a:solidFill>
              </a:rPr>
              <a:t> </a:t>
            </a:r>
            <a:r>
              <a:rPr lang="de-AT" baseline="-25000" dirty="0"/>
              <a:t>	</a:t>
            </a:r>
            <a:r>
              <a:rPr lang="de-AT" dirty="0"/>
              <a:t>=	{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,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}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5086350" algn="l"/>
              </a:tabLst>
            </a:pPr>
            <a:r>
              <a:rPr lang="de-AT" dirty="0"/>
              <a:t>	</a:t>
            </a:r>
            <a:r>
              <a:rPr lang="de-AT" dirty="0">
                <a:solidFill>
                  <a:schemeClr val="accent6">
                    <a:lumMod val="75000"/>
                  </a:schemeClr>
                </a:solidFill>
              </a:rPr>
              <a:t>Intension</a:t>
            </a:r>
            <a:r>
              <a:rPr lang="de-AT" dirty="0">
                <a:solidFill>
                  <a:srgbClr val="00B050"/>
                </a:solidFill>
              </a:rPr>
              <a:t> </a:t>
            </a:r>
            <a:r>
              <a:rPr lang="de-AT" dirty="0"/>
              <a:t>von Die Sonne scheint	in </a:t>
            </a:r>
            <a:r>
              <a:rPr lang="de-AT" sz="2800" b="1" dirty="0">
                <a:solidFill>
                  <a:srgbClr val="FF0000"/>
                </a:solidFill>
              </a:rPr>
              <a:t>s</a:t>
            </a:r>
            <a:r>
              <a:rPr lang="de-AT" sz="2800" b="1" baseline="-25000" dirty="0">
                <a:solidFill>
                  <a:srgbClr val="FF0000"/>
                </a:solidFill>
              </a:rPr>
              <a:t>2</a:t>
            </a:r>
            <a:r>
              <a:rPr lang="de-AT" baseline="-25000" dirty="0"/>
              <a:t> 	</a:t>
            </a:r>
            <a:r>
              <a:rPr lang="de-AT" dirty="0"/>
              <a:t>=	{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,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}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5086350" algn="l"/>
              </a:tabLst>
            </a:pPr>
            <a:r>
              <a:rPr lang="de-AT" dirty="0"/>
              <a:t>	</a:t>
            </a:r>
            <a:r>
              <a:rPr lang="de-AT" dirty="0">
                <a:solidFill>
                  <a:schemeClr val="accent6">
                    <a:lumMod val="75000"/>
                  </a:schemeClr>
                </a:solidFill>
              </a:rPr>
              <a:t>Intension</a:t>
            </a:r>
            <a:r>
              <a:rPr lang="de-AT" dirty="0">
                <a:solidFill>
                  <a:srgbClr val="00B050"/>
                </a:solidFill>
              </a:rPr>
              <a:t> </a:t>
            </a:r>
            <a:r>
              <a:rPr lang="de-AT" dirty="0"/>
              <a:t>von Die Sonne scheint	in </a:t>
            </a:r>
            <a:r>
              <a:rPr lang="de-AT" sz="2800" b="1" dirty="0">
                <a:solidFill>
                  <a:srgbClr val="FF0000"/>
                </a:solidFill>
              </a:rPr>
              <a:t>s</a:t>
            </a:r>
            <a:r>
              <a:rPr lang="de-AT" sz="2800" b="1" baseline="-25000" dirty="0">
                <a:solidFill>
                  <a:srgbClr val="FF0000"/>
                </a:solidFill>
              </a:rPr>
              <a:t>713</a:t>
            </a:r>
            <a:r>
              <a:rPr lang="de-AT" baseline="-25000" dirty="0"/>
              <a:t> 	</a:t>
            </a:r>
            <a:r>
              <a:rPr lang="de-AT" dirty="0"/>
              <a:t>=	{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,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}  </a:t>
            </a:r>
          </a:p>
          <a:p>
            <a:pPr defTabSz="671513">
              <a:spcBef>
                <a:spcPts val="800"/>
              </a:spcBef>
              <a:tabLst>
                <a:tab pos="747713" algn="l"/>
                <a:tab pos="1090613" algn="l"/>
                <a:tab pos="5086350" algn="l"/>
              </a:tabLst>
            </a:pPr>
            <a:r>
              <a:rPr lang="de-AT" dirty="0"/>
              <a:t>			 ....</a:t>
            </a:r>
          </a:p>
          <a:p>
            <a:pPr lvl="0" defTabSz="671513"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en-US" sz="2200" i="1" dirty="0">
                <a:solidFill>
                  <a:prstClr val="black"/>
                </a:solidFill>
              </a:rPr>
              <a:t>	</a:t>
            </a:r>
            <a:r>
              <a:rPr lang="en-US" sz="2200" i="1" dirty="0" err="1">
                <a:solidFill>
                  <a:prstClr val="black"/>
                </a:solidFill>
              </a:rPr>
              <a:t>Annahme</a:t>
            </a:r>
            <a:r>
              <a:rPr lang="en-US" sz="2200" dirty="0">
                <a:solidFill>
                  <a:prstClr val="black"/>
                </a:solidFill>
              </a:rPr>
              <a:t>: Die Sonne </a:t>
            </a:r>
            <a:r>
              <a:rPr lang="en-US" sz="2200" dirty="0" err="1">
                <a:solidFill>
                  <a:prstClr val="black"/>
                </a:solidFill>
              </a:rPr>
              <a:t>scheint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nur</a:t>
            </a:r>
            <a:r>
              <a:rPr lang="en-US" sz="2200" dirty="0">
                <a:solidFill>
                  <a:prstClr val="black"/>
                </a:solidFill>
              </a:rPr>
              <a:t> in 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2</a:t>
            </a:r>
            <a:r>
              <a:rPr lang="de-AT" sz="2200" dirty="0">
                <a:solidFill>
                  <a:prstClr val="black"/>
                </a:solidFill>
              </a:rPr>
              <a:t> und 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3</a:t>
            </a:r>
            <a:r>
              <a:rPr lang="en-US" sz="2200" dirty="0">
                <a:solidFill>
                  <a:prstClr val="black"/>
                </a:solidFill>
              </a:rPr>
              <a:t>.</a:t>
            </a:r>
            <a:endParaRPr lang="de-AT" sz="2200" dirty="0">
              <a:solidFill>
                <a:prstClr val="black"/>
              </a:solidFill>
            </a:endParaRP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</a:tabLst>
            </a:pPr>
            <a:endParaRPr lang="de-AT" dirty="0"/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</a:tabLst>
            </a:pPr>
            <a:r>
              <a:rPr lang="de-AT" dirty="0"/>
              <a:t>	</a:t>
            </a:r>
            <a:endParaRPr lang="de-AT" sz="2200" dirty="0"/>
          </a:p>
        </p:txBody>
      </p:sp>
      <p:sp>
        <p:nvSpPr>
          <p:cNvPr id="8" name="Rounded Rectangle 7"/>
          <p:cNvSpPr/>
          <p:nvPr/>
        </p:nvSpPr>
        <p:spPr>
          <a:xfrm>
            <a:off x="5562600" y="4143375"/>
            <a:ext cx="914401" cy="1571625"/>
          </a:xfrm>
          <a:prstGeom prst="roundRect">
            <a:avLst/>
          </a:prstGeom>
          <a:solidFill>
            <a:srgbClr val="E46C0A">
              <a:alpha val="20000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de-AT" sz="2400" b="1" i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238999" y="4114800"/>
            <a:ext cx="914401" cy="1571625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de-AT" sz="2400" b="1" i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30896" y="914400"/>
            <a:ext cx="755704" cy="1571625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de-AT" sz="2400" b="1" i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514600" y="942975"/>
            <a:ext cx="831274" cy="1571625"/>
          </a:xfrm>
          <a:prstGeom prst="roundRect">
            <a:avLst/>
          </a:prstGeom>
          <a:solidFill>
            <a:srgbClr val="E46C0A">
              <a:alpha val="20000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de-AT" sz="2400" b="1" i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9856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2047"/>
            <a:ext cx="8229600" cy="596153"/>
          </a:xfrm>
        </p:spPr>
        <p:txBody>
          <a:bodyPr/>
          <a:lstStyle/>
          <a:p>
            <a:r>
              <a:rPr lang="de-AT" dirty="0"/>
              <a:t>Propositionen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457200" y="918815"/>
            <a:ext cx="8458200" cy="459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AT" dirty="0"/>
              <a:t>Die Intension eines Satzes Σ ist die </a:t>
            </a:r>
            <a:r>
              <a:rPr lang="de-AT" b="1" dirty="0"/>
              <a:t>Menge der Situationen</a:t>
            </a:r>
            <a:r>
              <a:rPr lang="de-AT" dirty="0"/>
              <a:t>, in denen Σ </a:t>
            </a:r>
            <a:r>
              <a:rPr lang="de-AT" b="1" dirty="0"/>
              <a:t>wahr</a:t>
            </a:r>
            <a:r>
              <a:rPr lang="de-AT" dirty="0"/>
              <a:t> ist. </a:t>
            </a:r>
          </a:p>
          <a:p>
            <a:pPr defTabSz="671513">
              <a:spcBef>
                <a:spcPts val="1200"/>
              </a:spcBef>
              <a:tabLst>
                <a:tab pos="747713" algn="l"/>
                <a:tab pos="1090613" algn="l"/>
              </a:tabLst>
            </a:pPr>
            <a:r>
              <a:rPr lang="de-AT" i="1" dirty="0"/>
              <a:t>	Beispiel. </a:t>
            </a:r>
            <a:r>
              <a:rPr lang="de-AT" dirty="0"/>
              <a:t>In unserer Modellwelt gilt</a:t>
            </a:r>
            <a:r>
              <a:rPr lang="de-AT" i="1" dirty="0"/>
              <a:t>:</a:t>
            </a:r>
          </a:p>
          <a:p>
            <a:pPr defTabSz="671513"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de-AT" dirty="0"/>
              <a:t>			      	Die Sonne scheint	=    {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,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}</a:t>
            </a:r>
          </a:p>
          <a:p>
            <a:pPr marL="342900" indent="-342900" defTabSz="671513">
              <a:spcBef>
                <a:spcPts val="18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AT" dirty="0"/>
              <a:t>In der Semantik und in der analytischen Philosophie nennt man eine Menge von Situationen auch eine </a:t>
            </a:r>
            <a:r>
              <a:rPr lang="de-AT" b="1" dirty="0">
                <a:solidFill>
                  <a:srgbClr val="FF0000"/>
                </a:solidFill>
              </a:rPr>
              <a:t>Proposition</a:t>
            </a:r>
            <a:r>
              <a:rPr lang="de-AT" i="1" dirty="0"/>
              <a:t>.</a:t>
            </a:r>
          </a:p>
          <a:p>
            <a:pPr marL="342900" indent="-342900" defTabSz="671513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endParaRPr lang="de-AT" dirty="0"/>
          </a:p>
          <a:p>
            <a:pPr marL="342900" indent="-342900" defTabSz="671513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endParaRPr lang="de-AT" dirty="0"/>
          </a:p>
          <a:p>
            <a:pPr marL="342900" indent="-342900" defTabSz="671513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endParaRPr lang="de-AT" dirty="0"/>
          </a:p>
          <a:p>
            <a:pPr marL="342900" indent="-342900" defTabSz="671513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AT" dirty="0"/>
              <a:t>Intension und Proposition stehen in einer regelmäßigen Beziehung: d</a:t>
            </a:r>
            <a:r>
              <a:rPr lang="en-US" dirty="0" err="1"/>
              <a:t>ie</a:t>
            </a:r>
            <a:r>
              <a:rPr lang="en-US" dirty="0"/>
              <a:t> Proposition </a:t>
            </a:r>
            <a:r>
              <a:rPr lang="en-US" b="1" dirty="0" err="1"/>
              <a:t>charakterisiert</a:t>
            </a:r>
            <a:r>
              <a:rPr lang="en-US" dirty="0"/>
              <a:t> die Intension. </a:t>
            </a:r>
            <a:endParaRPr lang="de-AT" dirty="0"/>
          </a:p>
        </p:txBody>
      </p:sp>
      <p:sp>
        <p:nvSpPr>
          <p:cNvPr id="3" name="Rounded Rectangle 2"/>
          <p:cNvSpPr/>
          <p:nvPr/>
        </p:nvSpPr>
        <p:spPr>
          <a:xfrm>
            <a:off x="533400" y="5683990"/>
            <a:ext cx="8305800" cy="510778"/>
          </a:xfrm>
          <a:prstGeom prst="roundRect">
            <a:avLst/>
          </a:prstGeom>
          <a:solidFill>
            <a:srgbClr val="F89F56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tabLst>
                <a:tab pos="403225" algn="l"/>
              </a:tabLst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Die Intension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eines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Satzes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l-G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Σ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ist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die 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Proposition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die </a:t>
            </a:r>
            <a:r>
              <a:rPr lang="el-G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Σ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ausdrückt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07313" y="3832622"/>
            <a:ext cx="6793687" cy="510778"/>
          </a:xfrm>
          <a:prstGeom prst="roundRect">
            <a:avLst/>
          </a:prstGeom>
          <a:solidFill>
            <a:schemeClr val="bg2">
              <a:lumMod val="90000"/>
              <a:alpha val="89804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tabLst>
                <a:tab pos="403225" algn="l"/>
              </a:tabLst>
            </a:pPr>
            <a:r>
              <a:rPr lang="en-US" sz="2400" b="1" i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en-US" sz="24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Proposition</a:t>
            </a:r>
            <a:r>
              <a:rPr lang="en-US" sz="2400" b="1" i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  <a:r>
              <a:rPr lang="en-US" sz="2400" baseline="-250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Def</a:t>
            </a:r>
            <a:r>
              <a:rPr lang="en-US" sz="2400" b="1" i="1" baseline="-250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en-US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Menge von Situationen</a:t>
            </a:r>
          </a:p>
        </p:txBody>
      </p:sp>
    </p:spTree>
    <p:extLst>
      <p:ext uri="{BB962C8B-B14F-4D97-AF65-F5344CB8AC3E}">
        <p14:creationId xmlns:p14="http://schemas.microsoft.com/office/powerpoint/2010/main" val="41359187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5847"/>
            <a:ext cx="8229600" cy="596153"/>
          </a:xfrm>
        </p:spPr>
        <p:txBody>
          <a:bodyPr/>
          <a:lstStyle/>
          <a:p>
            <a:r>
              <a:rPr lang="de-AT"/>
              <a:t>Die Satzdenotation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457200" y="762000"/>
            <a:ext cx="84582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en-US" dirty="0" err="1"/>
              <a:t>Sätze</a:t>
            </a:r>
            <a:r>
              <a:rPr lang="en-US" dirty="0"/>
              <a:t> </a:t>
            </a:r>
            <a:r>
              <a:rPr lang="en-US" dirty="0" err="1"/>
              <a:t>drücken</a:t>
            </a:r>
            <a:r>
              <a:rPr lang="en-US" dirty="0"/>
              <a:t> </a:t>
            </a:r>
            <a:r>
              <a:rPr lang="en-US" b="1" dirty="0"/>
              <a:t>Proposition</a:t>
            </a:r>
            <a:r>
              <a:rPr lang="en-US" dirty="0"/>
              <a:t> </a:t>
            </a:r>
            <a:r>
              <a:rPr lang="en-US" dirty="0" err="1"/>
              <a:t>aus.</a:t>
            </a:r>
            <a:endParaRPr lang="en-US" dirty="0"/>
          </a:p>
          <a:p>
            <a:pPr marL="342900" indent="-342900" defTabSz="671513">
              <a:spcBef>
                <a:spcPts val="4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en-US" dirty="0"/>
              <a:t>Die Proposition </a:t>
            </a:r>
            <a:r>
              <a:rPr lang="en-US" dirty="0" err="1"/>
              <a:t>charakterisiert</a:t>
            </a:r>
            <a:r>
              <a:rPr lang="en-US" dirty="0"/>
              <a:t> die </a:t>
            </a:r>
            <a:r>
              <a:rPr lang="de-AT" b="1" dirty="0">
                <a:solidFill>
                  <a:schemeClr val="accent6">
                    <a:lumMod val="75000"/>
                  </a:schemeClr>
                </a:solidFill>
              </a:rPr>
              <a:t>Intension </a:t>
            </a:r>
            <a:r>
              <a:rPr lang="en-US" dirty="0"/>
              <a:t>des </a:t>
            </a:r>
            <a:r>
              <a:rPr lang="en-US" dirty="0" err="1"/>
              <a:t>Satzes</a:t>
            </a:r>
            <a:r>
              <a:rPr lang="en-US" dirty="0"/>
              <a:t>.</a:t>
            </a:r>
          </a:p>
          <a:p>
            <a:pPr marL="342900" indent="-342900" defTabSz="671513">
              <a:spcBef>
                <a:spcPts val="4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en-US" dirty="0" err="1"/>
              <a:t>Intensionen</a:t>
            </a:r>
            <a:r>
              <a:rPr lang="en-US" dirty="0"/>
              <a:t> (</a:t>
            </a:r>
            <a:r>
              <a:rPr lang="en-US" dirty="0" err="1"/>
              <a:t>Satzdenotationen</a:t>
            </a:r>
            <a:r>
              <a:rPr lang="en-US" dirty="0"/>
              <a:t>) </a:t>
            </a:r>
            <a:r>
              <a:rPr lang="en-US" dirty="0" err="1"/>
              <a:t>sind</a:t>
            </a:r>
            <a:r>
              <a:rPr lang="en-US" dirty="0"/>
              <a:t> </a:t>
            </a:r>
            <a:r>
              <a:rPr lang="en-US" b="1" dirty="0"/>
              <a:t>Mengen von </a:t>
            </a:r>
            <a:r>
              <a:rPr lang="en-US" b="1" dirty="0" err="1"/>
              <a:t>Situationen</a:t>
            </a:r>
            <a:r>
              <a:rPr lang="en-US" dirty="0"/>
              <a:t>.</a:t>
            </a:r>
          </a:p>
          <a:p>
            <a:pPr marL="342900" indent="-342900" defTabSz="671513">
              <a:spcBef>
                <a:spcPts val="4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AT" dirty="0"/>
              <a:t>Ein </a:t>
            </a:r>
            <a:r>
              <a:rPr lang="de-AT" b="1" dirty="0"/>
              <a:t>allgemeinen Charakterisierung </a:t>
            </a:r>
            <a:r>
              <a:rPr lang="de-AT" dirty="0"/>
              <a:t>der Satzbedeutung.</a:t>
            </a:r>
          </a:p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endParaRPr lang="de-AT" dirty="0"/>
          </a:p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endParaRPr lang="de-AT" dirty="0"/>
          </a:p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endParaRPr lang="de-AT" dirty="0"/>
          </a:p>
          <a:p>
            <a:pPr defTabSz="671513">
              <a:spcBef>
                <a:spcPts val="1800"/>
              </a:spcBef>
              <a:tabLst>
                <a:tab pos="747713" algn="l"/>
                <a:tab pos="1090613" algn="l"/>
              </a:tabLst>
            </a:pPr>
            <a:r>
              <a:rPr lang="de-AT" i="1" dirty="0"/>
              <a:t>	Annahme</a:t>
            </a:r>
            <a:r>
              <a:rPr lang="de-AT" dirty="0"/>
              <a:t>:  </a:t>
            </a:r>
            <a:r>
              <a:rPr lang="el-GR" dirty="0"/>
              <a:t>Σ</a:t>
            </a:r>
            <a:r>
              <a:rPr lang="en-US" dirty="0"/>
              <a:t> := Es </a:t>
            </a:r>
            <a:r>
              <a:rPr lang="en-US" dirty="0" err="1"/>
              <a:t>regnet</a:t>
            </a:r>
            <a:r>
              <a:rPr lang="en-US" dirty="0"/>
              <a:t>. </a:t>
            </a:r>
          </a:p>
          <a:p>
            <a:pPr defTabSz="671513">
              <a:spcBef>
                <a:spcPts val="800"/>
              </a:spcBef>
              <a:tabLst>
                <a:tab pos="747713" algn="l"/>
                <a:tab pos="1090613" algn="l"/>
              </a:tabLst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 			   </a:t>
            </a:r>
            <a:r>
              <a:rPr lang="en-US" dirty="0"/>
              <a:t>Es </a:t>
            </a:r>
            <a:r>
              <a:rPr lang="en-US" dirty="0" err="1"/>
              <a:t>regnet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  =	 </a:t>
            </a:r>
            <a:r>
              <a:rPr lang="en-US" dirty="0"/>
              <a:t>{</a:t>
            </a:r>
            <a:r>
              <a:rPr lang="en-US" dirty="0" err="1"/>
              <a:t>s|‚Es</a:t>
            </a:r>
            <a:r>
              <a:rPr lang="en-US" dirty="0"/>
              <a:t> </a:t>
            </a:r>
            <a:r>
              <a:rPr lang="en-US" dirty="0" err="1"/>
              <a:t>regnet</a:t>
            </a:r>
            <a:r>
              <a:rPr lang="en-US" dirty="0"/>
              <a:t>’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wahr</a:t>
            </a:r>
            <a:r>
              <a:rPr lang="en-US" dirty="0"/>
              <a:t> in s}</a:t>
            </a:r>
          </a:p>
          <a:p>
            <a:pPr marL="1828800" lvl="4" indent="0" defTabSz="671513">
              <a:spcBef>
                <a:spcPts val="600"/>
              </a:spcBef>
              <a:buNone/>
              <a:tabLst>
                <a:tab pos="747713" algn="l"/>
                <a:tab pos="1090613" algn="l"/>
              </a:tabLst>
            </a:pPr>
            <a:r>
              <a:rPr lang="en-US" dirty="0"/>
              <a:t>		“Die Denotation von ‘Es </a:t>
            </a:r>
            <a:r>
              <a:rPr lang="en-US" dirty="0" err="1"/>
              <a:t>regnet</a:t>
            </a:r>
            <a:r>
              <a:rPr lang="en-US" dirty="0"/>
              <a:t>’ </a:t>
            </a:r>
            <a:r>
              <a:rPr lang="en-US" dirty="0" err="1"/>
              <a:t>ist</a:t>
            </a:r>
            <a:r>
              <a:rPr lang="en-US" dirty="0"/>
              <a:t> die Menge der 			</a:t>
            </a:r>
            <a:r>
              <a:rPr lang="en-US" dirty="0" err="1"/>
              <a:t>Situationen</a:t>
            </a:r>
            <a:r>
              <a:rPr lang="en-US" dirty="0"/>
              <a:t>, in </a:t>
            </a:r>
            <a:r>
              <a:rPr lang="en-US" dirty="0" err="1"/>
              <a:t>denen</a:t>
            </a:r>
            <a:r>
              <a:rPr lang="en-US" dirty="0"/>
              <a:t> ‘Es </a:t>
            </a:r>
            <a:r>
              <a:rPr lang="en-US" dirty="0" err="1"/>
              <a:t>regnet</a:t>
            </a:r>
            <a:r>
              <a:rPr lang="en-US" dirty="0"/>
              <a:t>’ </a:t>
            </a:r>
            <a:r>
              <a:rPr lang="en-US" dirty="0" err="1"/>
              <a:t>wahr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.”</a:t>
            </a:r>
          </a:p>
          <a:p>
            <a:pPr defTabSz="671513">
              <a:spcBef>
                <a:spcPts val="400"/>
              </a:spcBef>
              <a:tabLst>
                <a:tab pos="747713" algn="l"/>
                <a:tab pos="1090613" algn="l"/>
              </a:tabLst>
            </a:pPr>
            <a:endParaRPr lang="de-AT" dirty="0"/>
          </a:p>
        </p:txBody>
      </p:sp>
      <p:sp>
        <p:nvSpPr>
          <p:cNvPr id="20" name="Rounded Rectangle 19"/>
          <p:cNvSpPr/>
          <p:nvPr/>
        </p:nvSpPr>
        <p:spPr>
          <a:xfrm>
            <a:off x="457201" y="2590800"/>
            <a:ext cx="8458199" cy="1401802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tabLst>
                <a:tab pos="403225" algn="l"/>
                <a:tab pos="5029200" algn="l"/>
              </a:tabLst>
            </a:pPr>
            <a:r>
              <a:rPr lang="en-US" sz="2400" b="1" dirty="0">
                <a:solidFill>
                  <a:schemeClr val="tx1"/>
                </a:solidFill>
              </a:rPr>
              <a:t>Definition von </a:t>
            </a:r>
            <a:r>
              <a:rPr lang="en-US" sz="2400" b="1" dirty="0" err="1">
                <a:solidFill>
                  <a:schemeClr val="tx1"/>
                </a:solidFill>
              </a:rPr>
              <a:t>Satzbedeutung</a:t>
            </a:r>
            <a:endParaRPr lang="en-US" sz="2400" b="1" dirty="0">
              <a:solidFill>
                <a:schemeClr val="tx1"/>
              </a:solidFill>
            </a:endParaRPr>
          </a:p>
          <a:p>
            <a:pPr algn="ctr">
              <a:spcBef>
                <a:spcPts val="800"/>
              </a:spcBef>
              <a:tabLst>
                <a:tab pos="403225" algn="l"/>
                <a:tab pos="502920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Für </a:t>
            </a:r>
            <a:r>
              <a:rPr lang="en-US" sz="2400" dirty="0" err="1">
                <a:solidFill>
                  <a:schemeClr val="tx1"/>
                </a:solidFill>
              </a:rPr>
              <a:t>jeden</a:t>
            </a:r>
            <a:r>
              <a:rPr lang="en-US" sz="2400" dirty="0">
                <a:solidFill>
                  <a:schemeClr val="tx1"/>
                </a:solidFill>
              </a:rPr>
              <a:t> Satz </a:t>
            </a:r>
            <a:r>
              <a:rPr lang="el-GR" sz="2400" dirty="0">
                <a:solidFill>
                  <a:schemeClr val="tx1"/>
                </a:solidFill>
              </a:rPr>
              <a:t>Σ</a:t>
            </a:r>
            <a:r>
              <a:rPr lang="en-US" sz="2400" dirty="0">
                <a:solidFill>
                  <a:schemeClr val="tx1"/>
                </a:solidFill>
              </a:rPr>
              <a:t> gilt: 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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Σ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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=  {s|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Σ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sym typeface="WP MathA" panose="05010101010101010101" pitchFamily="2" charset="2"/>
              </a:rPr>
              <a:t>ist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sym typeface="WP MathA" panose="05010101010101010101" pitchFamily="2" charset="2"/>
              </a:rPr>
              <a:t>wahr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in s}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sym typeface="WP MathA" panose="05010101010101010101" pitchFamily="2" charset="2"/>
            </a:endParaRPr>
          </a:p>
          <a:p>
            <a:pPr>
              <a:spcBef>
                <a:spcPts val="200"/>
              </a:spcBef>
              <a:tabLst>
                <a:tab pos="403225" algn="l"/>
                <a:tab pos="5029200" algn="l"/>
              </a:tabLst>
            </a:pPr>
            <a:r>
              <a:rPr lang="en-US" sz="2000" dirty="0">
                <a:solidFill>
                  <a:schemeClr val="tx1"/>
                </a:solidFill>
                <a:sym typeface="WP MathA" panose="05010101010101010101" pitchFamily="2" charset="2"/>
              </a:rPr>
              <a:t>	“Die Denotation von </a:t>
            </a:r>
            <a:r>
              <a:rPr lang="el-GR" sz="2000" dirty="0">
                <a:solidFill>
                  <a:schemeClr val="tx1"/>
                </a:solidFill>
              </a:rPr>
              <a:t>Σ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ist</a:t>
            </a:r>
            <a:r>
              <a:rPr lang="en-US" sz="2000" dirty="0">
                <a:solidFill>
                  <a:schemeClr val="tx1"/>
                </a:solidFill>
              </a:rPr>
              <a:t> die Menge der </a:t>
            </a:r>
            <a:r>
              <a:rPr lang="en-US" sz="2000" dirty="0" err="1">
                <a:solidFill>
                  <a:schemeClr val="tx1"/>
                </a:solidFill>
              </a:rPr>
              <a:t>Situationen</a:t>
            </a:r>
            <a:r>
              <a:rPr lang="en-US" sz="2000" dirty="0">
                <a:solidFill>
                  <a:schemeClr val="tx1"/>
                </a:solidFill>
              </a:rPr>
              <a:t>, in </a:t>
            </a:r>
            <a:r>
              <a:rPr lang="en-US" sz="2000" dirty="0" err="1">
                <a:solidFill>
                  <a:schemeClr val="tx1"/>
                </a:solidFill>
              </a:rPr>
              <a:t>denen</a:t>
            </a:r>
            <a:r>
              <a:rPr lang="en-US" sz="2000" dirty="0">
                <a:solidFill>
                  <a:schemeClr val="tx1"/>
                </a:solidFill>
              </a:rPr>
              <a:t> s </a:t>
            </a:r>
            <a:r>
              <a:rPr lang="en-US" sz="2000" dirty="0" err="1">
                <a:solidFill>
                  <a:schemeClr val="tx1"/>
                </a:solidFill>
              </a:rPr>
              <a:t>wahr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ist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r>
              <a:rPr lang="en-US" sz="2000" dirty="0">
                <a:solidFill>
                  <a:schemeClr val="tx1"/>
                </a:solidFill>
                <a:sym typeface="WP MathA" panose="05010101010101010101" pitchFamily="2" charset="2"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78096" y="5969913"/>
            <a:ext cx="6627704" cy="430887"/>
          </a:xfrm>
          <a:prstGeom prst="rect">
            <a:avLst/>
          </a:prstGeom>
          <a:noFill/>
          <a:ln w="9525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defTabSz="941388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el-GR" sz="2200"/>
              <a:t>α</a:t>
            </a:r>
            <a:r>
              <a:rPr lang="en-US" sz="2200"/>
              <a:t> := </a:t>
            </a:r>
            <a:r>
              <a:rPr lang="el-GR" sz="2200"/>
              <a:t>β </a:t>
            </a:r>
            <a:r>
              <a:rPr lang="en-US" sz="2200"/>
              <a:t> =</a:t>
            </a:r>
            <a:r>
              <a:rPr lang="en-US" sz="2200" baseline="-25000"/>
              <a:t>Def</a:t>
            </a:r>
            <a:r>
              <a:rPr lang="en-US" sz="2200"/>
              <a:t> “Die Variable </a:t>
            </a:r>
            <a:r>
              <a:rPr lang="el-GR" sz="2200"/>
              <a:t>α</a:t>
            </a:r>
            <a:r>
              <a:rPr lang="en-US" sz="2200"/>
              <a:t> wird mit dem Wert </a:t>
            </a:r>
            <a:r>
              <a:rPr lang="el-GR" sz="2200"/>
              <a:t>β</a:t>
            </a:r>
            <a:r>
              <a:rPr lang="en-US" sz="2200"/>
              <a:t> belegt.”</a:t>
            </a:r>
          </a:p>
        </p:txBody>
      </p:sp>
    </p:spTree>
    <p:extLst>
      <p:ext uri="{BB962C8B-B14F-4D97-AF65-F5344CB8AC3E}">
        <p14:creationId xmlns:p14="http://schemas.microsoft.com/office/powerpoint/2010/main" val="32920525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Wahrheitsbedingungen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686800" cy="5287962"/>
          </a:xfrm>
        </p:spPr>
        <p:txBody>
          <a:bodyPr/>
          <a:lstStyle/>
          <a:p>
            <a:pPr>
              <a:tabLst>
                <a:tab pos="747713" algn="l"/>
                <a:tab pos="1090613" algn="l"/>
                <a:tab pos="1885950" algn="l"/>
                <a:tab pos="3030538" algn="l"/>
                <a:tab pos="4629150" algn="l"/>
                <a:tab pos="5029200" algn="l"/>
                <a:tab pos="5314950" algn="l"/>
                <a:tab pos="5943600" algn="l"/>
              </a:tabLst>
            </a:pPr>
            <a:r>
              <a:rPr lang="de-AT" b="1" dirty="0"/>
              <a:t>Frage</a:t>
            </a:r>
            <a:r>
              <a:rPr lang="de-AT" dirty="0"/>
              <a:t>. Woher wissen Sprecher, </a:t>
            </a:r>
            <a:r>
              <a:rPr lang="de-AT" b="1" dirty="0"/>
              <a:t>welche Situationen</a:t>
            </a:r>
            <a:r>
              <a:rPr lang="de-AT" dirty="0"/>
              <a:t> in einer Proposition enthalten sind? </a:t>
            </a:r>
          </a:p>
          <a:p>
            <a:pPr defTabSz="674688">
              <a:spcBef>
                <a:spcPts val="800"/>
              </a:spcBef>
              <a:tabLst>
                <a:tab pos="747713" algn="l"/>
                <a:tab pos="1090613" algn="l"/>
                <a:tab pos="1885950" algn="l"/>
                <a:tab pos="3030538" algn="l"/>
                <a:tab pos="4629150" algn="l"/>
                <a:tab pos="5029200" algn="l"/>
                <a:tab pos="5314950" algn="l"/>
                <a:tab pos="5943600" algn="l"/>
              </a:tabLst>
            </a:pPr>
            <a:r>
              <a:rPr lang="de-AT" sz="2200" dirty="0"/>
              <a:t>(1)	</a:t>
            </a:r>
            <a:r>
              <a:rPr lang="de-AT" sz="2200" dirty="0">
                <a:solidFill>
                  <a:srgbClr val="FF0000"/>
                </a:solidFill>
              </a:rPr>
              <a:t>	</a:t>
            </a:r>
            <a:r>
              <a:rPr lang="de-AT" sz="2200" dirty="0"/>
              <a:t>In </a:t>
            </a:r>
            <a:r>
              <a:rPr lang="de-AT" sz="2200" dirty="0">
                <a:solidFill>
                  <a:srgbClr val="FF0000"/>
                </a:solidFill>
              </a:rPr>
              <a:t>s</a:t>
            </a:r>
            <a:r>
              <a:rPr lang="de-AT" sz="2200" baseline="-25000" dirty="0">
                <a:solidFill>
                  <a:srgbClr val="FF0000"/>
                </a:solidFill>
              </a:rPr>
              <a:t>1</a:t>
            </a:r>
            <a:r>
              <a:rPr lang="de-AT" sz="2200" dirty="0"/>
              <a:t>: 	Die Sonne scheint 	= 	</a:t>
            </a:r>
            <a:r>
              <a:rPr lang="de-AT" sz="2200" dirty="0">
                <a:solidFill>
                  <a:srgbClr val="FF0000"/>
                </a:solidFill>
              </a:rPr>
              <a:t>0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1885950" algn="l"/>
                <a:tab pos="3030538" algn="l"/>
                <a:tab pos="4629150" algn="l"/>
                <a:tab pos="5029200" algn="l"/>
                <a:tab pos="5314950" algn="l"/>
                <a:tab pos="5943600" algn="l"/>
              </a:tabLst>
            </a:pPr>
            <a:r>
              <a:rPr lang="de-AT" sz="2200" dirty="0">
                <a:solidFill>
                  <a:srgbClr val="FF0000"/>
                </a:solidFill>
              </a:rPr>
              <a:t>		</a:t>
            </a:r>
            <a:r>
              <a:rPr lang="de-AT" sz="2200" dirty="0"/>
              <a:t>In </a:t>
            </a:r>
            <a:r>
              <a:rPr lang="de-AT" sz="2200" dirty="0">
                <a:solidFill>
                  <a:srgbClr val="0066FF"/>
                </a:solidFill>
              </a:rPr>
              <a:t>s</a:t>
            </a:r>
            <a:r>
              <a:rPr lang="de-AT" sz="2200" baseline="-25000" dirty="0">
                <a:solidFill>
                  <a:srgbClr val="0066FF"/>
                </a:solidFill>
              </a:rPr>
              <a:t>1</a:t>
            </a:r>
            <a:r>
              <a:rPr lang="de-AT" sz="2200" dirty="0"/>
              <a:t>: 	Der Mond ist rund 	= 	</a:t>
            </a:r>
            <a:r>
              <a:rPr lang="de-AT" sz="2200" dirty="0">
                <a:solidFill>
                  <a:srgbClr val="00B050"/>
                </a:solidFill>
              </a:rPr>
              <a:t>1	 </a:t>
            </a:r>
            <a:r>
              <a:rPr lang="de-AT" sz="2200" dirty="0"/>
              <a:t>  (auch dieser Satz ist wahr)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1885950" algn="l"/>
                <a:tab pos="3030538" algn="l"/>
                <a:tab pos="4629150" algn="l"/>
                <a:tab pos="5029200" algn="l"/>
                <a:tab pos="5314950" algn="l"/>
                <a:tab pos="5943600" algn="l"/>
              </a:tabLst>
            </a:pPr>
            <a:r>
              <a:rPr lang="de-AT" sz="2200" dirty="0"/>
              <a:t>		In 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2</a:t>
            </a:r>
            <a:r>
              <a:rPr lang="de-AT" sz="2200" dirty="0"/>
              <a:t>: 	Die Sonne scheint 	= 	</a:t>
            </a:r>
            <a:r>
              <a:rPr lang="de-AT" sz="2200" dirty="0">
                <a:solidFill>
                  <a:srgbClr val="00B050"/>
                </a:solidFill>
              </a:rPr>
              <a:t>1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1885950" algn="l"/>
                <a:tab pos="3030538" algn="l"/>
                <a:tab pos="4629150" algn="l"/>
                <a:tab pos="5029200" algn="l"/>
                <a:tab pos="5314950" algn="l"/>
                <a:tab pos="5943600" algn="l"/>
              </a:tabLst>
            </a:pPr>
            <a:r>
              <a:rPr lang="de-AT" sz="2200" dirty="0"/>
              <a:t>		In 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3</a:t>
            </a:r>
            <a:r>
              <a:rPr lang="de-AT" sz="2200" dirty="0"/>
              <a:t>: 	Die Sonne scheint 	= 	</a:t>
            </a:r>
            <a:r>
              <a:rPr lang="de-AT" sz="2200" dirty="0">
                <a:solidFill>
                  <a:srgbClr val="00B050"/>
                </a:solidFill>
              </a:rPr>
              <a:t>1</a:t>
            </a:r>
          </a:p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1885950" algn="l"/>
                <a:tab pos="3030538" algn="l"/>
                <a:tab pos="4629150" algn="l"/>
                <a:tab pos="5029200" algn="l"/>
                <a:tab pos="5314950" algn="l"/>
                <a:tab pos="5943600" algn="l"/>
              </a:tabLst>
            </a:pPr>
            <a:r>
              <a:rPr lang="en-US" b="1" dirty="0" err="1"/>
              <a:t>Warum</a:t>
            </a:r>
            <a:r>
              <a:rPr lang="de-AT" dirty="0"/>
              <a:t>		Die Sonne scheint	=	{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,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}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1885950" algn="l"/>
                <a:tab pos="3030538" algn="l"/>
                <a:tab pos="4629150" algn="l"/>
                <a:tab pos="5029200" algn="l"/>
                <a:tab pos="5314950" algn="l"/>
                <a:tab pos="5943600" algn="l"/>
              </a:tabLst>
            </a:pPr>
            <a:r>
              <a:rPr lang="de-AT" dirty="0"/>
              <a:t>… und </a:t>
            </a:r>
            <a:r>
              <a:rPr lang="de-AT" b="1" dirty="0"/>
              <a:t>nicht</a:t>
            </a:r>
            <a:r>
              <a:rPr lang="de-AT" dirty="0"/>
              <a:t>: 	Die Sonne scheint	=	{</a:t>
            </a:r>
            <a:r>
              <a:rPr lang="de-AT" dirty="0">
                <a:solidFill>
                  <a:srgbClr val="0066FF"/>
                </a:solidFill>
              </a:rPr>
              <a:t>s</a:t>
            </a:r>
            <a:r>
              <a:rPr lang="de-AT" baseline="-25000" dirty="0">
                <a:solidFill>
                  <a:srgbClr val="0066FF"/>
                </a:solidFill>
              </a:rPr>
              <a:t>1</a:t>
            </a:r>
            <a:r>
              <a:rPr lang="de-AT" dirty="0"/>
              <a:t>,</a:t>
            </a:r>
            <a:r>
              <a:rPr lang="de-AT" baseline="-25000" dirty="0">
                <a:solidFill>
                  <a:srgbClr val="FF0000"/>
                </a:solidFill>
              </a:rPr>
              <a:t>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,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}	</a:t>
            </a:r>
            <a:r>
              <a:rPr lang="de-AT" b="1" dirty="0"/>
              <a:t>??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1885950" algn="l"/>
                <a:tab pos="3030538" algn="l"/>
                <a:tab pos="4629150" algn="l"/>
                <a:tab pos="5029200" algn="l"/>
                <a:tab pos="5314950" algn="l"/>
                <a:tab pos="5943600" algn="l"/>
              </a:tabLst>
            </a:pPr>
            <a:endParaRPr lang="de-AT" dirty="0"/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1885950" algn="l"/>
                <a:tab pos="3030538" algn="l"/>
                <a:tab pos="4629150" algn="l"/>
                <a:tab pos="5029200" algn="l"/>
                <a:tab pos="5314950" algn="l"/>
                <a:tab pos="5943600" algn="l"/>
              </a:tabLst>
            </a:pPr>
            <a:endParaRPr lang="de-AT" dirty="0"/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1885950" algn="l"/>
                <a:tab pos="3030538" algn="l"/>
                <a:tab pos="4629150" algn="l"/>
                <a:tab pos="5029200" algn="l"/>
                <a:tab pos="5314950" algn="l"/>
                <a:tab pos="5943600" algn="l"/>
              </a:tabLst>
            </a:pPr>
            <a:endParaRPr lang="de-AT" dirty="0"/>
          </a:p>
          <a:p>
            <a:pPr defTabSz="674688">
              <a:spcBef>
                <a:spcPts val="2200"/>
              </a:spcBef>
              <a:tabLst>
                <a:tab pos="747713" algn="l"/>
                <a:tab pos="1090613" algn="l"/>
                <a:tab pos="1885950" algn="l"/>
                <a:tab pos="3030538" algn="l"/>
                <a:tab pos="4629150" algn="l"/>
                <a:tab pos="5029200" algn="l"/>
                <a:tab pos="5314950" algn="l"/>
                <a:tab pos="5943600" algn="l"/>
              </a:tabLst>
            </a:pPr>
            <a:r>
              <a:rPr lang="de-AT" dirty="0"/>
              <a:t>		Die Sonne scheint	= 	{s|Die Sonne scheint in s }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16" name="Rounded Rectangle 15"/>
          <p:cNvSpPr/>
          <p:nvPr/>
        </p:nvSpPr>
        <p:spPr>
          <a:xfrm>
            <a:off x="457200" y="4191000"/>
            <a:ext cx="8229600" cy="919401"/>
          </a:xfrm>
          <a:prstGeom prst="roundRect">
            <a:avLst/>
          </a:prstGeom>
          <a:solidFill>
            <a:schemeClr val="accent2">
              <a:lumMod val="60000"/>
              <a:lumOff val="40000"/>
              <a:alpha val="89804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285750">
              <a:tabLst>
                <a:tab pos="403225" algn="l"/>
              </a:tabLst>
            </a:pPr>
            <a:r>
              <a:rPr lang="en-US" sz="2400" dirty="0">
                <a:solidFill>
                  <a:schemeClr val="tx1"/>
                </a:solidFill>
              </a:rPr>
              <a:t>Die Proposition, die </a:t>
            </a:r>
            <a:r>
              <a:rPr lang="en-US" sz="2400" dirty="0" err="1">
                <a:solidFill>
                  <a:schemeClr val="tx1"/>
                </a:solidFill>
              </a:rPr>
              <a:t>ein</a:t>
            </a:r>
            <a:r>
              <a:rPr lang="en-US" sz="2400" dirty="0">
                <a:solidFill>
                  <a:schemeClr val="tx1"/>
                </a:solidFill>
              </a:rPr>
              <a:t> Satz </a:t>
            </a:r>
            <a:r>
              <a:rPr lang="en-US" sz="2400" dirty="0" err="1">
                <a:solidFill>
                  <a:schemeClr val="tx1"/>
                </a:solidFill>
              </a:rPr>
              <a:t>ausdrückt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wird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durch</a:t>
            </a:r>
            <a:r>
              <a:rPr lang="en-US" sz="2400" dirty="0">
                <a:solidFill>
                  <a:schemeClr val="tx1"/>
                </a:solidFill>
              </a:rPr>
              <a:t> die meta-</a:t>
            </a:r>
            <a:r>
              <a:rPr lang="en-US" sz="2400" dirty="0" err="1">
                <a:solidFill>
                  <a:schemeClr val="tx1"/>
                </a:solidFill>
              </a:rPr>
              <a:t>sprachlichen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Wahrheitsbedingungen</a:t>
            </a:r>
            <a:r>
              <a:rPr lang="en-US" sz="2400" dirty="0">
                <a:solidFill>
                  <a:schemeClr val="tx1"/>
                </a:solidFill>
              </a:rPr>
              <a:t> des </a:t>
            </a:r>
            <a:r>
              <a:rPr lang="en-US" sz="2400" dirty="0" err="1">
                <a:solidFill>
                  <a:schemeClr val="tx1"/>
                </a:solidFill>
              </a:rPr>
              <a:t>Satzes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festgelegt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WP MathA" panose="05010101010101010101" pitchFamily="2" charset="2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638800" y="5715000"/>
            <a:ext cx="3505200" cy="914400"/>
            <a:chOff x="4800600" y="3418963"/>
            <a:chExt cx="3505200" cy="914400"/>
          </a:xfrm>
        </p:grpSpPr>
        <p:sp>
          <p:nvSpPr>
            <p:cNvPr id="18" name="Left Brace 17"/>
            <p:cNvSpPr/>
            <p:nvPr/>
          </p:nvSpPr>
          <p:spPr>
            <a:xfrm rot="16200000">
              <a:off x="6357325" y="2167038"/>
              <a:ext cx="126779" cy="2630629"/>
            </a:xfrm>
            <a:prstGeom prst="leftBrace">
              <a:avLst>
                <a:gd name="adj1" fmla="val 3426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800600" y="3625477"/>
              <a:ext cx="3505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>
                  <a:solidFill>
                    <a:schemeClr val="accent2">
                      <a:lumMod val="75000"/>
                    </a:schemeClr>
                  </a:solidFill>
                  <a:sym typeface="WP MathA" panose="05010101010101010101" pitchFamily="2" charset="2"/>
                </a:rPr>
                <a:t>Wahrheitsbedingungen </a:t>
              </a:r>
              <a:br>
                <a:rPr lang="de-DE" sz="2000" b="1">
                  <a:solidFill>
                    <a:schemeClr val="accent2">
                      <a:lumMod val="75000"/>
                    </a:schemeClr>
                  </a:solidFill>
                  <a:sym typeface="WP MathA" panose="05010101010101010101" pitchFamily="2" charset="2"/>
                </a:rPr>
              </a:br>
              <a:r>
                <a:rPr lang="de-DE" sz="2000" b="1">
                  <a:solidFill>
                    <a:schemeClr val="accent2">
                      <a:lumMod val="75000"/>
                    </a:schemeClr>
                  </a:solidFill>
                  <a:sym typeface="WP MathA" panose="05010101010101010101" pitchFamily="2" charset="2"/>
                </a:rPr>
                <a:t>(Metasprache)</a:t>
              </a:r>
              <a:endParaRPr lang="en-US" sz="2000">
                <a:solidFill>
                  <a:schemeClr val="accent2">
                    <a:lumMod val="75000"/>
                  </a:schemeClr>
                </a:solidFill>
                <a:sym typeface="WP MathA" panose="05010101010101010101" pitchFamily="2" charset="2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909770" y="5695891"/>
            <a:ext cx="2052630" cy="552509"/>
            <a:chOff x="1604970" y="3429001"/>
            <a:chExt cx="2052630" cy="552509"/>
          </a:xfrm>
        </p:grpSpPr>
        <p:sp>
          <p:nvSpPr>
            <p:cNvPr id="24" name="Left Brace 23"/>
            <p:cNvSpPr/>
            <p:nvPr/>
          </p:nvSpPr>
          <p:spPr>
            <a:xfrm rot="16200000">
              <a:off x="2536006" y="2497965"/>
              <a:ext cx="114359" cy="1976431"/>
            </a:xfrm>
            <a:prstGeom prst="leftBrace">
              <a:avLst>
                <a:gd name="adj1" fmla="val 3426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874159" y="3581400"/>
              <a:ext cx="17834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>
                  <a:solidFill>
                    <a:prstClr val="black"/>
                  </a:solidFill>
                  <a:sym typeface="WP MathA" panose="05010101010101010101" pitchFamily="2" charset="2"/>
                </a:rPr>
                <a:t>Objektsprache</a:t>
              </a:r>
              <a:endParaRPr lang="en-US" sz="2000">
                <a:solidFill>
                  <a:prstClr val="black"/>
                </a:solidFill>
                <a:sym typeface="WP MathA" panose="05010101010101010101" pitchFamily="2" charset="2"/>
              </a:endParaRPr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5401636" y="2057400"/>
            <a:ext cx="516156" cy="1073441"/>
          </a:xfrm>
          <a:prstGeom prst="round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de-AT" sz="2400" b="1" i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75654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6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Wahrheitsbedingungen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029200"/>
          </a:xfrm>
        </p:spPr>
        <p:txBody>
          <a:bodyPr/>
          <a:lstStyle/>
          <a:p>
            <a:endParaRPr lang="en-US" b="1" dirty="0">
              <a:solidFill>
                <a:prstClr val="black"/>
              </a:solidFill>
            </a:endParaRPr>
          </a:p>
          <a:p>
            <a:endParaRPr lang="en-US" b="1" dirty="0">
              <a:solidFill>
                <a:prstClr val="black"/>
              </a:solidFill>
            </a:endParaRPr>
          </a:p>
          <a:p>
            <a:endParaRPr lang="en-US" i="1" dirty="0"/>
          </a:p>
          <a:p>
            <a:endParaRPr lang="en-US" i="1" dirty="0"/>
          </a:p>
          <a:p>
            <a:pPr>
              <a:spcBef>
                <a:spcPts val="1800"/>
              </a:spcBef>
            </a:pPr>
            <a:r>
              <a:rPr lang="en-US" i="1" dirty="0" err="1"/>
              <a:t>Beispiele</a:t>
            </a:r>
            <a:r>
              <a:rPr lang="en-US" i="1" dirty="0"/>
              <a:t>. 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dirty="0" err="1"/>
              <a:t>Jede</a:t>
            </a:r>
            <a:r>
              <a:rPr lang="en-US" dirty="0"/>
              <a:t> </a:t>
            </a:r>
            <a:r>
              <a:rPr lang="en-US" dirty="0" err="1"/>
              <a:t>Sprecherin</a:t>
            </a:r>
            <a:r>
              <a:rPr lang="en-US" dirty="0"/>
              <a:t> </a:t>
            </a:r>
            <a:r>
              <a:rPr lang="en-US" dirty="0" err="1"/>
              <a:t>kennt</a:t>
            </a:r>
            <a:r>
              <a:rPr lang="en-US" dirty="0"/>
              <a:t> die </a:t>
            </a:r>
            <a:r>
              <a:rPr lang="en-US" dirty="0" err="1"/>
              <a:t>Wahrheitsbedingungen</a:t>
            </a:r>
            <a:r>
              <a:rPr lang="en-US" dirty="0"/>
              <a:t> von (1) - (3), </a:t>
            </a:r>
            <a:r>
              <a:rPr lang="en-US" dirty="0" err="1"/>
              <a:t>obwohl</a:t>
            </a:r>
            <a:r>
              <a:rPr lang="en-US" dirty="0"/>
              <a:t> </a:t>
            </a:r>
            <a:r>
              <a:rPr lang="en-US" dirty="0" err="1"/>
              <a:t>sie</a:t>
            </a:r>
            <a:r>
              <a:rPr lang="en-US" dirty="0"/>
              <a:t> </a:t>
            </a:r>
            <a:r>
              <a:rPr lang="en-US" u="sng" dirty="0"/>
              <a:t>nicht</a:t>
            </a:r>
            <a:r>
              <a:rPr lang="en-US" dirty="0"/>
              <a:t> </a:t>
            </a:r>
            <a:r>
              <a:rPr lang="en-US" dirty="0" err="1"/>
              <a:t>wissen</a:t>
            </a:r>
            <a:r>
              <a:rPr lang="en-US" dirty="0"/>
              <a:t> </a:t>
            </a:r>
            <a:r>
              <a:rPr lang="en-US" dirty="0" err="1"/>
              <a:t>kann</a:t>
            </a:r>
            <a:r>
              <a:rPr lang="en-US" dirty="0"/>
              <a:t>, </a:t>
            </a:r>
            <a:r>
              <a:rPr lang="en-US" dirty="0" err="1"/>
              <a:t>ob</a:t>
            </a:r>
            <a:r>
              <a:rPr lang="en-US" dirty="0"/>
              <a:t> (1) - (3) </a:t>
            </a:r>
            <a:r>
              <a:rPr lang="en-US" dirty="0" err="1"/>
              <a:t>wahr</a:t>
            </a:r>
            <a:r>
              <a:rPr lang="en-US" dirty="0"/>
              <a:t> </a:t>
            </a:r>
            <a:r>
              <a:rPr lang="en-US" dirty="0" err="1"/>
              <a:t>sind</a:t>
            </a:r>
            <a:r>
              <a:rPr lang="en-US" dirty="0"/>
              <a:t> </a:t>
            </a:r>
            <a:r>
              <a:rPr lang="en-US" dirty="0" err="1"/>
              <a:t>oder</a:t>
            </a:r>
            <a:r>
              <a:rPr lang="en-US" dirty="0"/>
              <a:t> nicht.  </a:t>
            </a:r>
          </a:p>
          <a:p>
            <a:pPr>
              <a:spcBef>
                <a:spcPts val="0"/>
              </a:spcBef>
              <a:tabLst>
                <a:tab pos="627063" algn="l"/>
              </a:tabLst>
            </a:pPr>
            <a:endParaRPr lang="en-US" dirty="0"/>
          </a:p>
          <a:p>
            <a:pPr>
              <a:spcBef>
                <a:spcPts val="0"/>
              </a:spcBef>
              <a:tabLst>
                <a:tab pos="627063" algn="l"/>
              </a:tabLst>
            </a:pPr>
            <a:r>
              <a:rPr lang="en-US" dirty="0"/>
              <a:t>(1)	Es </a:t>
            </a:r>
            <a:r>
              <a:rPr lang="en-US" dirty="0" err="1"/>
              <a:t>gibt</a:t>
            </a:r>
            <a:r>
              <a:rPr lang="en-US" dirty="0"/>
              <a:t> 36 </a:t>
            </a:r>
            <a:r>
              <a:rPr lang="en-US" dirty="0" err="1"/>
              <a:t>intelligente</a:t>
            </a:r>
            <a:r>
              <a:rPr lang="en-US" dirty="0"/>
              <a:t> </a:t>
            </a:r>
            <a:r>
              <a:rPr lang="en-US" dirty="0" err="1"/>
              <a:t>Zivilisationen</a:t>
            </a:r>
            <a:r>
              <a:rPr lang="en-US" dirty="0"/>
              <a:t> in der </a:t>
            </a:r>
            <a:r>
              <a:rPr lang="en-US" dirty="0" err="1"/>
              <a:t>Milchstrasse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  <a:tabLst>
                <a:tab pos="627063" algn="l"/>
              </a:tabLst>
            </a:pPr>
            <a:r>
              <a:rPr lang="en-US" dirty="0"/>
              <a:t>(2)	J.F. Kennedy </a:t>
            </a:r>
            <a:r>
              <a:rPr lang="en-US" dirty="0" err="1"/>
              <a:t>wurde</a:t>
            </a:r>
            <a:r>
              <a:rPr lang="en-US" dirty="0"/>
              <a:t> </a:t>
            </a:r>
            <a:r>
              <a:rPr lang="en-US" dirty="0" err="1"/>
              <a:t>vom</a:t>
            </a:r>
            <a:r>
              <a:rPr lang="en-US" dirty="0"/>
              <a:t> CIA </a:t>
            </a:r>
            <a:r>
              <a:rPr lang="en-US" dirty="0" err="1"/>
              <a:t>ermordet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  <a:tabLst>
                <a:tab pos="627063" algn="l"/>
              </a:tabLst>
            </a:pPr>
            <a:r>
              <a:rPr lang="en-US" dirty="0"/>
              <a:t>(3)	</a:t>
            </a:r>
            <a:r>
              <a:rPr lang="en-US" dirty="0" err="1"/>
              <a:t>Griechenland</a:t>
            </a:r>
            <a:r>
              <a:rPr lang="en-US" dirty="0"/>
              <a:t> </a:t>
            </a:r>
            <a:r>
              <a:rPr lang="en-US" dirty="0" err="1"/>
              <a:t>wird</a:t>
            </a:r>
            <a:r>
              <a:rPr lang="en-US" dirty="0"/>
              <a:t> der </a:t>
            </a:r>
            <a:r>
              <a:rPr lang="en-US" dirty="0" err="1"/>
              <a:t>nächste</a:t>
            </a:r>
            <a:r>
              <a:rPr lang="en-US" dirty="0"/>
              <a:t> </a:t>
            </a:r>
            <a:r>
              <a:rPr lang="en-US" dirty="0" err="1"/>
              <a:t>Fußballweltmeister</a:t>
            </a:r>
            <a:r>
              <a:rPr lang="en-US" dirty="0"/>
              <a:t>.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621254" y="1177646"/>
            <a:ext cx="7731162" cy="1413153"/>
          </a:xfrm>
          <a:prstGeom prst="roundRect">
            <a:avLst/>
          </a:prstGeom>
          <a:solidFill>
            <a:schemeClr val="tx2">
              <a:lumMod val="40000"/>
              <a:lumOff val="6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1313" indent="-341313" algn="ctr">
              <a:spcBef>
                <a:spcPts val="0"/>
              </a:spcBef>
            </a:pP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		</a:t>
            </a:r>
            <a:r>
              <a:rPr lang="en-US" b="1" dirty="0" err="1">
                <a:solidFill>
                  <a:prstClr val="black"/>
                </a:solidFill>
              </a:rPr>
              <a:t>Semantische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Kompetenz</a:t>
            </a:r>
            <a:r>
              <a:rPr lang="en-US" b="1" dirty="0">
                <a:solidFill>
                  <a:prstClr val="black"/>
                </a:solidFill>
              </a:rPr>
              <a:t> </a:t>
            </a:r>
          </a:p>
          <a:p>
            <a:pPr marL="341313" indent="-341313" algn="ctr">
              <a:spcBef>
                <a:spcPts val="600"/>
              </a:spcBef>
            </a:pP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Wer die Bedeutung eines Satzes kennt, kennt die 	</a:t>
            </a:r>
            <a:r>
              <a:rPr lang="de-DE" dirty="0">
                <a:solidFill>
                  <a:srgbClr val="C00000"/>
                </a:solidFill>
                <a:sym typeface="WP MathA" panose="05010101010101010101" pitchFamily="2" charset="2"/>
              </a:rPr>
              <a:t>Wahrheitsbedingungen</a:t>
            </a:r>
            <a:r>
              <a:rPr lang="de-DE" dirty="0">
                <a:solidFill>
                  <a:prstClr val="black"/>
                </a:solidFill>
                <a:sym typeface="WP MathA" panose="05010101010101010101" pitchFamily="2" charset="2"/>
              </a:rPr>
              <a:t> dieses Satzes. </a:t>
            </a:r>
          </a:p>
        </p:txBody>
      </p:sp>
    </p:spTree>
    <p:extLst>
      <p:ext uri="{BB962C8B-B14F-4D97-AF65-F5344CB8AC3E}">
        <p14:creationId xmlns:p14="http://schemas.microsoft.com/office/powerpoint/2010/main" val="2980111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de-AT" dirty="0"/>
              <a:t>Wahrheitsbedingungen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28796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AT" dirty="0"/>
              <a:t>Die </a:t>
            </a:r>
            <a:r>
              <a:rPr lang="de-AT" b="1" dirty="0">
                <a:solidFill>
                  <a:schemeClr val="accent2">
                    <a:lumMod val="75000"/>
                  </a:schemeClr>
                </a:solidFill>
              </a:rPr>
              <a:t>Wahrheitsbedingungen</a:t>
            </a:r>
            <a:r>
              <a:rPr lang="de-AT" dirty="0"/>
              <a:t> legen fest, </a:t>
            </a:r>
            <a:r>
              <a:rPr lang="de-AT" b="1" dirty="0"/>
              <a:t>welche Situationen </a:t>
            </a:r>
            <a:r>
              <a:rPr lang="de-AT" dirty="0"/>
              <a:t>in der Intension/Proposition enthalten sind. 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dirty="0"/>
              <a:t>Die Wahrheitsbedingungen sind Teil der </a:t>
            </a:r>
            <a:r>
              <a:rPr lang="de-AT" b="1" dirty="0"/>
              <a:t>Definition der Satzbedeutung</a:t>
            </a:r>
            <a:r>
              <a:rPr lang="de-AT" dirty="0"/>
              <a:t>:</a:t>
            </a:r>
          </a:p>
          <a:p>
            <a:pPr>
              <a:spcBef>
                <a:spcPts val="1200"/>
              </a:spcBef>
            </a:pPr>
            <a:r>
              <a:rPr lang="de-AT" dirty="0"/>
              <a:t>		Die Sonne scheint	    =      {s| Die Sonne scheint in s }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b="1" dirty="0"/>
              <a:t>Frage</a:t>
            </a:r>
            <a:r>
              <a:rPr lang="en-US" dirty="0"/>
              <a:t>. Wann</a:t>
            </a:r>
            <a:r>
              <a:rPr lang="en-US" b="1" i="1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Satz in </a:t>
            </a:r>
            <a:r>
              <a:rPr lang="en-US" dirty="0" err="1"/>
              <a:t>einer</a:t>
            </a:r>
            <a:r>
              <a:rPr lang="en-US" dirty="0"/>
              <a:t> </a:t>
            </a:r>
            <a:r>
              <a:rPr lang="en-US" dirty="0" err="1"/>
              <a:t>gegebenen</a:t>
            </a:r>
            <a:r>
              <a:rPr lang="en-US" dirty="0"/>
              <a:t> Situation </a:t>
            </a:r>
            <a:r>
              <a:rPr lang="en-US" dirty="0" err="1">
                <a:solidFill>
                  <a:srgbClr val="00B050"/>
                </a:solidFill>
              </a:rPr>
              <a:t>wahr</a:t>
            </a:r>
            <a:r>
              <a:rPr lang="en-US" dirty="0"/>
              <a:t>?</a:t>
            </a:r>
            <a:endParaRPr lang="de-AT" dirty="0"/>
          </a:p>
          <a:p>
            <a:pPr>
              <a:spcBef>
                <a:spcPts val="1200"/>
              </a:spcBef>
            </a:pPr>
            <a:endParaRPr lang="de-AT" dirty="0"/>
          </a:p>
          <a:p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23</a:t>
            </a:fld>
            <a:endParaRPr lang="de-DE"/>
          </a:p>
        </p:txBody>
      </p:sp>
      <p:sp>
        <p:nvSpPr>
          <p:cNvPr id="6" name="Rounded Rectangle 5"/>
          <p:cNvSpPr/>
          <p:nvPr/>
        </p:nvSpPr>
        <p:spPr>
          <a:xfrm>
            <a:off x="457200" y="4115756"/>
            <a:ext cx="8077200" cy="1370644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spcBef>
                <a:spcPts val="1200"/>
              </a:spcBef>
              <a:tabLst>
                <a:tab pos="403225" algn="l"/>
              </a:tabLst>
            </a:pPr>
            <a:r>
              <a:rPr lang="en-US" sz="2400" dirty="0">
                <a:solidFill>
                  <a:schemeClr val="tx1"/>
                </a:solidFill>
              </a:rPr>
              <a:t>Für </a:t>
            </a:r>
            <a:r>
              <a:rPr lang="en-US" sz="2400" dirty="0" err="1">
                <a:solidFill>
                  <a:schemeClr val="tx1"/>
                </a:solidFill>
              </a:rPr>
              <a:t>jeden</a:t>
            </a:r>
            <a:r>
              <a:rPr lang="en-US" sz="2400" dirty="0">
                <a:solidFill>
                  <a:schemeClr val="tx1"/>
                </a:solidFill>
              </a:rPr>
              <a:t> Satz </a:t>
            </a:r>
            <a:r>
              <a:rPr lang="el-GR" sz="2400" dirty="0">
                <a:solidFill>
                  <a:schemeClr val="tx1"/>
                </a:solidFill>
              </a:rPr>
              <a:t>Σ</a:t>
            </a:r>
            <a:r>
              <a:rPr lang="en-US" sz="2400" dirty="0">
                <a:solidFill>
                  <a:schemeClr val="tx1"/>
                </a:solidFill>
              </a:rPr>
              <a:t> gilt:   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  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Σ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     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  =       {s| 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Σ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sym typeface="WP MathA" panose="05010101010101010101" pitchFamily="2" charset="2"/>
              </a:rPr>
              <a:t>ist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sym typeface="WP MathA" panose="05010101010101010101" pitchFamily="2" charset="2"/>
              </a:rPr>
              <a:t>wahr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in s  }</a:t>
            </a:r>
          </a:p>
          <a:p>
            <a:endParaRPr lang="de-DE" sz="2000" b="1" i="1" dirty="0">
              <a:solidFill>
                <a:schemeClr val="tx1"/>
              </a:solidFill>
            </a:endParaRPr>
          </a:p>
          <a:p>
            <a:endParaRPr lang="de-DE" sz="2000" b="1" i="1" dirty="0">
              <a:solidFill>
                <a:schemeClr val="tx1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181600" y="3048000"/>
            <a:ext cx="3406588" cy="881152"/>
            <a:chOff x="4778188" y="3418963"/>
            <a:chExt cx="3406588" cy="801047"/>
          </a:xfrm>
        </p:grpSpPr>
        <p:sp>
          <p:nvSpPr>
            <p:cNvPr id="18" name="Left Brace 17"/>
            <p:cNvSpPr/>
            <p:nvPr/>
          </p:nvSpPr>
          <p:spPr>
            <a:xfrm rot="16200000">
              <a:off x="6357325" y="2167038"/>
              <a:ext cx="126779" cy="2630629"/>
            </a:xfrm>
            <a:prstGeom prst="leftBrace">
              <a:avLst>
                <a:gd name="adj1" fmla="val 3426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778188" y="3576477"/>
              <a:ext cx="3406588" cy="643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>
                  <a:sym typeface="WP MathA" panose="05010101010101010101" pitchFamily="2" charset="2"/>
                </a:rPr>
                <a:t>Metasprachliche</a:t>
              </a:r>
              <a:r>
                <a:rPr lang="de-DE" sz="2000" b="1">
                  <a:solidFill>
                    <a:schemeClr val="accent2">
                      <a:lumMod val="75000"/>
                    </a:schemeClr>
                  </a:solidFill>
                  <a:sym typeface="WP MathA" panose="05010101010101010101" pitchFamily="2" charset="2"/>
                </a:rPr>
                <a:t> Wahrheitsbedingungen </a:t>
              </a:r>
              <a:endParaRPr lang="en-US" sz="2000">
                <a:solidFill>
                  <a:schemeClr val="accent2">
                    <a:lumMod val="75000"/>
                  </a:schemeClr>
                </a:solidFill>
                <a:sym typeface="WP MathA" panose="05010101010101010101" pitchFamily="2" charset="2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438275" y="3048000"/>
            <a:ext cx="2219325" cy="561975"/>
            <a:chOff x="1604970" y="3429001"/>
            <a:chExt cx="2052630" cy="552509"/>
          </a:xfrm>
        </p:grpSpPr>
        <p:sp>
          <p:nvSpPr>
            <p:cNvPr id="24" name="Left Brace 23"/>
            <p:cNvSpPr/>
            <p:nvPr/>
          </p:nvSpPr>
          <p:spPr>
            <a:xfrm rot="16200000">
              <a:off x="2536006" y="2497965"/>
              <a:ext cx="114359" cy="1976431"/>
            </a:xfrm>
            <a:prstGeom prst="leftBrace">
              <a:avLst>
                <a:gd name="adj1" fmla="val 3426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874159" y="3581400"/>
              <a:ext cx="17834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>
                  <a:solidFill>
                    <a:prstClr val="black"/>
                  </a:solidFill>
                  <a:sym typeface="WP MathA" panose="05010101010101010101" pitchFamily="2" charset="2"/>
                </a:rPr>
                <a:t>Objektsprache</a:t>
              </a:r>
              <a:endParaRPr lang="en-US" sz="2000">
                <a:solidFill>
                  <a:prstClr val="black"/>
                </a:solidFill>
                <a:sym typeface="WP MathA" panose="05010101010101010101" pitchFamily="2" charset="2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454714" y="4634011"/>
            <a:ext cx="2193486" cy="852389"/>
            <a:chOff x="1468394" y="3487485"/>
            <a:chExt cx="2124477" cy="746660"/>
          </a:xfrm>
        </p:grpSpPr>
        <p:sp>
          <p:nvSpPr>
            <p:cNvPr id="49" name="Left Brace 48"/>
            <p:cNvSpPr/>
            <p:nvPr/>
          </p:nvSpPr>
          <p:spPr>
            <a:xfrm rot="16200000">
              <a:off x="2523996" y="3296446"/>
              <a:ext cx="138377" cy="520455"/>
            </a:xfrm>
            <a:prstGeom prst="leftBrace">
              <a:avLst>
                <a:gd name="adj1" fmla="val 3426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468394" y="3614064"/>
              <a:ext cx="2124477" cy="620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>
                  <a:solidFill>
                    <a:prstClr val="black"/>
                  </a:solidFill>
                  <a:sym typeface="WP MathA" panose="05010101010101010101" pitchFamily="2" charset="2"/>
                </a:rPr>
                <a:t>Objektsprachliches </a:t>
              </a:r>
              <a:r>
                <a:rPr lang="de-DE" sz="2000">
                  <a:solidFill>
                    <a:prstClr val="black"/>
                  </a:solidFill>
                  <a:sym typeface="WP MathA" panose="05010101010101010101" pitchFamily="2" charset="2"/>
                </a:rPr>
                <a:t>Vorkommen von </a:t>
              </a:r>
              <a:r>
                <a:rPr lang="el-GR" sz="20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WP MathA" panose="05010101010101010101" pitchFamily="2" charset="2"/>
                </a:rPr>
                <a:t>Σ</a:t>
              </a:r>
              <a:endParaRPr lang="en-US" sz="2000">
                <a:solidFill>
                  <a:prstClr val="black"/>
                </a:solidFill>
                <a:sym typeface="WP MathA" panose="05010101010101010101" pitchFamily="2" charset="2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975412" y="4572956"/>
            <a:ext cx="3406588" cy="913444"/>
            <a:chOff x="4778188" y="3389604"/>
            <a:chExt cx="3406588" cy="830406"/>
          </a:xfrm>
        </p:grpSpPr>
        <p:sp>
          <p:nvSpPr>
            <p:cNvPr id="55" name="Left Brace 54"/>
            <p:cNvSpPr/>
            <p:nvPr/>
          </p:nvSpPr>
          <p:spPr>
            <a:xfrm rot="16200000">
              <a:off x="6094118" y="2584663"/>
              <a:ext cx="186873" cy="1796755"/>
            </a:xfrm>
            <a:prstGeom prst="leftBrace">
              <a:avLst>
                <a:gd name="adj1" fmla="val 3426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778188" y="3576477"/>
              <a:ext cx="3406588" cy="643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>
                  <a:sym typeface="WP MathA" panose="05010101010101010101" pitchFamily="2" charset="2"/>
                </a:rPr>
                <a:t>Metasprachliche</a:t>
              </a:r>
              <a:r>
                <a:rPr lang="de-DE" sz="2000" b="1">
                  <a:solidFill>
                    <a:schemeClr val="accent2">
                      <a:lumMod val="75000"/>
                    </a:schemeClr>
                  </a:solidFill>
                  <a:sym typeface="WP MathA" panose="05010101010101010101" pitchFamily="2" charset="2"/>
                </a:rPr>
                <a:t> Wahrheitsbedingungen </a:t>
              </a:r>
              <a:r>
                <a:rPr lang="de-DE" sz="2000">
                  <a:solidFill>
                    <a:prstClr val="black"/>
                  </a:solidFill>
                  <a:sym typeface="WP MathA" panose="05010101010101010101" pitchFamily="2" charset="2"/>
                </a:rPr>
                <a:t>für </a:t>
              </a:r>
              <a:r>
                <a:rPr lang="el-GR" sz="20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WP MathA" panose="05010101010101010101" pitchFamily="2" charset="2"/>
                </a:rPr>
                <a:t>Σ</a:t>
              </a:r>
              <a:endParaRPr lang="en-US" sz="2000">
                <a:solidFill>
                  <a:schemeClr val="accent2">
                    <a:lumMod val="75000"/>
                  </a:schemeClr>
                </a:solidFill>
                <a:sym typeface="WP MathA" panose="05010101010101010101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14136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de-AT"/>
              <a:t>Wahrheit in einer Situation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609600" y="914400"/>
            <a:ext cx="8229600" cy="5396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b="1" dirty="0"/>
              <a:t>Wahrheit eines Satzes</a:t>
            </a:r>
            <a:r>
              <a:rPr lang="de-AT" dirty="0"/>
              <a:t>. Ein Satz ist einer Situation </a:t>
            </a:r>
            <a:r>
              <a:rPr lang="de-AT" dirty="0">
                <a:solidFill>
                  <a:srgbClr val="00B050"/>
                </a:solidFill>
              </a:rPr>
              <a:t>wahr</a:t>
            </a:r>
            <a:r>
              <a:rPr lang="de-AT" dirty="0"/>
              <a:t>, genau dann wenn der Satz </a:t>
            </a:r>
            <a:r>
              <a:rPr lang="de-AT" b="1" dirty="0"/>
              <a:t>in dieser Situation </a:t>
            </a:r>
            <a:r>
              <a:rPr lang="de-AT" dirty="0"/>
              <a:t>die </a:t>
            </a:r>
            <a:r>
              <a:rPr lang="de-AT" dirty="0">
                <a:solidFill>
                  <a:srgbClr val="953735"/>
                </a:solidFill>
              </a:rPr>
              <a:t>Wahrheits-bedingungen</a:t>
            </a:r>
            <a:r>
              <a:rPr lang="de-AT" dirty="0"/>
              <a:t> des Satzes erfüllt:</a:t>
            </a:r>
            <a:endParaRPr lang="en-US" sz="2000" dirty="0"/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	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	Für jede beliebige Situation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dirty="0"/>
              <a:t> gilt:</a:t>
            </a:r>
          </a:p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371850" algn="l"/>
                <a:tab pos="36576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(1)	Die Sonne scheint 	=	</a:t>
            </a:r>
            <a:r>
              <a:rPr lang="de-AT" dirty="0">
                <a:solidFill>
                  <a:srgbClr val="00B050"/>
                </a:solidFill>
              </a:rPr>
              <a:t>1 </a:t>
            </a:r>
            <a:r>
              <a:rPr lang="de-AT" dirty="0"/>
              <a:t>in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dirty="0"/>
              <a:t> gdw. </a:t>
            </a:r>
            <a:r>
              <a:rPr lang="en-US" dirty="0"/>
              <a:t>in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en-US" dirty="0"/>
              <a:t> die Sonne </a:t>
            </a:r>
            <a:r>
              <a:rPr lang="en-US" dirty="0" err="1"/>
              <a:t>scheint</a:t>
            </a:r>
            <a:endParaRPr lang="de-AT" dirty="0"/>
          </a:p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371850" algn="l"/>
                <a:tab pos="36576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endParaRPr lang="de-AT" dirty="0"/>
          </a:p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371850" algn="l"/>
                <a:tab pos="36576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endParaRPr lang="de-AT" dirty="0"/>
          </a:p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371850" algn="l"/>
                <a:tab pos="36576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(2)	Athen ist laut	 	=	</a:t>
            </a:r>
            <a:r>
              <a:rPr lang="de-AT" dirty="0">
                <a:solidFill>
                  <a:srgbClr val="00B050"/>
                </a:solidFill>
              </a:rPr>
              <a:t>1 </a:t>
            </a:r>
            <a:r>
              <a:rPr lang="de-AT" dirty="0"/>
              <a:t>in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dirty="0"/>
              <a:t> gdw. Athen </a:t>
            </a:r>
            <a:r>
              <a:rPr lang="en-US" dirty="0"/>
              <a:t>in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dirty="0"/>
              <a:t> laut ist</a:t>
            </a:r>
          </a:p>
          <a:p>
            <a:pPr defTabSz="674688">
              <a:spcBef>
                <a:spcPts val="16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371850" algn="l"/>
                <a:tab pos="36576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(3)	Maria hat Hans ein Buch geschenkt </a:t>
            </a:r>
          </a:p>
          <a:p>
            <a:pPr defTabSz="674688">
              <a:spcBef>
                <a:spcPts val="4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371850" algn="l"/>
                <a:tab pos="36576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							= </a:t>
            </a:r>
            <a:r>
              <a:rPr lang="de-AT" dirty="0">
                <a:solidFill>
                  <a:srgbClr val="00B050"/>
                </a:solidFill>
              </a:rPr>
              <a:t>1 </a:t>
            </a:r>
            <a:r>
              <a:rPr lang="de-AT" dirty="0"/>
              <a:t>in </a:t>
            </a:r>
            <a:r>
              <a:rPr lang="de-AT" dirty="0">
                <a:solidFill>
                  <a:srgbClr val="00B050"/>
                </a:solidFill>
              </a:rPr>
              <a:t>s  </a:t>
            </a:r>
            <a:r>
              <a:rPr lang="de-AT" dirty="0"/>
              <a:t>gdw. Maria Hans in </a:t>
            </a:r>
            <a:r>
              <a:rPr lang="de-AT" dirty="0">
                <a:solidFill>
                  <a:srgbClr val="00B050"/>
                </a:solidFill>
              </a:rPr>
              <a:t>s </a:t>
            </a:r>
            <a:r>
              <a:rPr lang="de-AT" dirty="0"/>
              <a:t>ein Buch 										   geschenkt hat.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524000" y="3414811"/>
            <a:ext cx="2244694" cy="547587"/>
            <a:chOff x="1600199" y="3475054"/>
            <a:chExt cx="2174074" cy="479665"/>
          </a:xfrm>
        </p:grpSpPr>
        <p:sp>
          <p:nvSpPr>
            <p:cNvPr id="17" name="Left Brace 16"/>
            <p:cNvSpPr/>
            <p:nvPr/>
          </p:nvSpPr>
          <p:spPr>
            <a:xfrm rot="16200000">
              <a:off x="2647648" y="2427605"/>
              <a:ext cx="79176" cy="2174074"/>
            </a:xfrm>
            <a:prstGeom prst="leftBrace">
              <a:avLst>
                <a:gd name="adj1" fmla="val 3426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74002" y="3604238"/>
              <a:ext cx="2069125" cy="350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>
                  <a:solidFill>
                    <a:prstClr val="black"/>
                  </a:solidFill>
                  <a:sym typeface="WP MathA" panose="05010101010101010101" pitchFamily="2" charset="2"/>
                </a:rPr>
                <a:t>Objektsprache</a:t>
              </a:r>
              <a:endParaRPr lang="en-US" sz="2000">
                <a:solidFill>
                  <a:prstClr val="black"/>
                </a:solidFill>
                <a:sym typeface="WP MathA" panose="05010101010101010101" pitchFamily="2" charset="2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524500" y="3352800"/>
            <a:ext cx="3390900" cy="990600"/>
            <a:chOff x="6432176" y="3389604"/>
            <a:chExt cx="3390900" cy="900548"/>
          </a:xfrm>
        </p:grpSpPr>
        <p:sp>
          <p:nvSpPr>
            <p:cNvPr id="20" name="Left Brace 19"/>
            <p:cNvSpPr/>
            <p:nvPr/>
          </p:nvSpPr>
          <p:spPr>
            <a:xfrm rot="16200000">
              <a:off x="7880924" y="2167726"/>
              <a:ext cx="186873" cy="2630629"/>
            </a:xfrm>
            <a:prstGeom prst="leftBrace">
              <a:avLst>
                <a:gd name="adj1" fmla="val 3426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432176" y="3646619"/>
              <a:ext cx="3390900" cy="643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>
                  <a:sym typeface="WP MathA" panose="05010101010101010101" pitchFamily="2" charset="2"/>
                </a:rPr>
                <a:t>Metasprachliche </a:t>
              </a:r>
              <a:r>
                <a:rPr lang="de-DE" sz="2000" b="1">
                  <a:solidFill>
                    <a:schemeClr val="accent2">
                      <a:lumMod val="75000"/>
                    </a:schemeClr>
                  </a:solidFill>
                  <a:sym typeface="WP MathA" panose="05010101010101010101" pitchFamily="2" charset="2"/>
                </a:rPr>
                <a:t> Wahrheitsbedingungen</a:t>
              </a:r>
              <a:endParaRPr lang="en-US" sz="2000">
                <a:solidFill>
                  <a:schemeClr val="accent2">
                    <a:lumMod val="75000"/>
                  </a:schemeClr>
                </a:solidFill>
                <a:sym typeface="WP MathA" panose="05010101010101010101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48808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de-AT"/>
              <a:t>Wahrheit in einer Situation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527858" y="1037779"/>
            <a:ext cx="822960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746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Ein Satz ist in einer Situation </a:t>
            </a:r>
            <a:r>
              <a:rPr lang="de-AT" dirty="0">
                <a:solidFill>
                  <a:srgbClr val="00B050"/>
                </a:solidFill>
              </a:rPr>
              <a:t>wahr</a:t>
            </a:r>
            <a:r>
              <a:rPr lang="de-AT" dirty="0"/>
              <a:t>, wenn er in dieser Situation die </a:t>
            </a:r>
            <a:r>
              <a:rPr lang="de-AT" dirty="0">
                <a:solidFill>
                  <a:srgbClr val="953735"/>
                </a:solidFill>
              </a:rPr>
              <a:t>Wahrheitsbedingungen</a:t>
            </a:r>
            <a:r>
              <a:rPr lang="de-AT" dirty="0"/>
              <a:t> des Satzes erfüllt:</a:t>
            </a:r>
          </a:p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	Für jede beliebige Situation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dirty="0"/>
              <a:t> gilt:</a:t>
            </a:r>
          </a:p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371850" algn="l"/>
                <a:tab pos="36576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(1)	Die Sonne scheint 	=	</a:t>
            </a:r>
            <a:r>
              <a:rPr lang="de-AT" dirty="0">
                <a:solidFill>
                  <a:srgbClr val="00B050"/>
                </a:solidFill>
              </a:rPr>
              <a:t>1 </a:t>
            </a:r>
            <a:r>
              <a:rPr lang="de-AT" dirty="0"/>
              <a:t>in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dirty="0"/>
              <a:t> gdw. </a:t>
            </a:r>
            <a:r>
              <a:rPr lang="en-US" dirty="0"/>
              <a:t>in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en-US" dirty="0"/>
              <a:t> die Sonne </a:t>
            </a:r>
            <a:r>
              <a:rPr lang="en-US" dirty="0" err="1"/>
              <a:t>scheint</a:t>
            </a:r>
            <a:endParaRPr lang="de-AT" dirty="0"/>
          </a:p>
          <a:p>
            <a:pPr marL="342900" indent="-342900" defTabSz="674688">
              <a:spcBef>
                <a:spcPts val="18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371850" algn="l"/>
                <a:tab pos="36576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en-US" dirty="0"/>
              <a:t>Allgemeine Definition der </a:t>
            </a:r>
            <a:r>
              <a:rPr lang="en-US" dirty="0" err="1"/>
              <a:t>Wahrheit</a:t>
            </a:r>
            <a:r>
              <a:rPr lang="en-US" dirty="0"/>
              <a:t> </a:t>
            </a:r>
            <a:r>
              <a:rPr lang="en-US" dirty="0" err="1"/>
              <a:t>eines</a:t>
            </a:r>
            <a:r>
              <a:rPr lang="en-US" dirty="0"/>
              <a:t> </a:t>
            </a:r>
            <a:r>
              <a:rPr lang="en-US" dirty="0" err="1"/>
              <a:t>Satzes</a:t>
            </a:r>
            <a:r>
              <a:rPr lang="en-US" dirty="0"/>
              <a:t>:</a:t>
            </a:r>
          </a:p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371850" algn="l"/>
                <a:tab pos="36576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endParaRPr lang="de-AT" dirty="0"/>
          </a:p>
        </p:txBody>
      </p:sp>
      <p:sp>
        <p:nvSpPr>
          <p:cNvPr id="15" name="Rounded Rectangle 14"/>
          <p:cNvSpPr/>
          <p:nvPr/>
        </p:nvSpPr>
        <p:spPr>
          <a:xfrm>
            <a:off x="1066800" y="3657600"/>
            <a:ext cx="7086600" cy="1132764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spcBef>
                <a:spcPts val="1200"/>
              </a:spcBef>
              <a:tabLst>
                <a:tab pos="403225" algn="l"/>
              </a:tabLst>
            </a:pPr>
            <a:r>
              <a:rPr lang="en-US" sz="2400" dirty="0">
                <a:solidFill>
                  <a:schemeClr val="tx1"/>
                </a:solidFill>
              </a:rPr>
              <a:t>	Für </a:t>
            </a:r>
            <a:r>
              <a:rPr lang="en-US" sz="2400" dirty="0" err="1">
                <a:solidFill>
                  <a:schemeClr val="tx1"/>
                </a:solidFill>
              </a:rPr>
              <a:t>jeden</a:t>
            </a:r>
            <a:r>
              <a:rPr lang="en-US" sz="2400" dirty="0">
                <a:solidFill>
                  <a:schemeClr val="tx1"/>
                </a:solidFill>
              </a:rPr>
              <a:t> Satz </a:t>
            </a:r>
            <a:r>
              <a:rPr lang="el-GR" sz="2400" dirty="0">
                <a:solidFill>
                  <a:schemeClr val="tx1"/>
                </a:solidFill>
              </a:rPr>
              <a:t>Σ</a:t>
            </a:r>
            <a:r>
              <a:rPr lang="en-US" sz="2400" dirty="0">
                <a:solidFill>
                  <a:schemeClr val="tx1"/>
                </a:solidFill>
              </a:rPr>
              <a:t> und </a:t>
            </a:r>
            <a:r>
              <a:rPr lang="en-US" sz="2400" dirty="0" err="1">
                <a:solidFill>
                  <a:schemeClr val="tx1"/>
                </a:solidFill>
              </a:rPr>
              <a:t>jede</a:t>
            </a:r>
            <a:r>
              <a:rPr lang="en-US" sz="2400" dirty="0">
                <a:solidFill>
                  <a:schemeClr val="tx1"/>
                </a:solidFill>
              </a:rPr>
              <a:t> Situation </a:t>
            </a:r>
            <a:r>
              <a:rPr lang="de-AT" sz="2400" dirty="0">
                <a:solidFill>
                  <a:srgbClr val="00B050"/>
                </a:solidFill>
              </a:rPr>
              <a:t>s</a:t>
            </a:r>
            <a:r>
              <a:rPr lang="en-US" sz="2400" dirty="0">
                <a:solidFill>
                  <a:schemeClr val="tx1"/>
                </a:solidFill>
              </a:rPr>
              <a:t> gilt: </a:t>
            </a:r>
          </a:p>
          <a:p>
            <a:pPr>
              <a:spcBef>
                <a:spcPts val="1200"/>
              </a:spcBef>
              <a:tabLst>
                <a:tab pos="403225" algn="l"/>
              </a:tabLst>
            </a:pPr>
            <a:r>
              <a:rPr lang="en-US" sz="2400" dirty="0">
                <a:solidFill>
                  <a:schemeClr val="tx1"/>
                </a:solidFill>
              </a:rPr>
              <a:t>			 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 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Σ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 = 1  in </a:t>
            </a:r>
            <a:r>
              <a:rPr lang="de-AT" sz="2400" dirty="0">
                <a:solidFill>
                  <a:srgbClr val="00B050"/>
                </a:solidFill>
              </a:rPr>
              <a:t>s </a:t>
            </a:r>
            <a:r>
              <a:rPr lang="en-US" sz="2400" dirty="0" err="1">
                <a:solidFill>
                  <a:schemeClr val="tx1"/>
                </a:solidFill>
                <a:sym typeface="WP MathA" panose="05010101010101010101" pitchFamily="2" charset="2"/>
              </a:rPr>
              <a:t>gdw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. 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Σ</a:t>
            </a:r>
            <a:r>
              <a:rPr lang="de-AT" sz="2400" dirty="0">
                <a:solidFill>
                  <a:schemeClr val="tx1"/>
                </a:solidFill>
                <a:sym typeface="WP MathA" panose="05010101010101010101" pitchFamily="2" charset="2"/>
              </a:rPr>
              <a:t> in </a:t>
            </a:r>
            <a:r>
              <a:rPr lang="de-AT" sz="2400" dirty="0">
                <a:solidFill>
                  <a:srgbClr val="00B050"/>
                </a:solidFill>
              </a:rPr>
              <a:t>s</a:t>
            </a:r>
            <a:r>
              <a:rPr lang="de-AT" sz="2400" dirty="0">
                <a:solidFill>
                  <a:schemeClr val="tx1"/>
                </a:solidFill>
              </a:rPr>
              <a:t> </a:t>
            </a:r>
            <a:r>
              <a:rPr lang="de-AT" sz="2400" dirty="0">
                <a:solidFill>
                  <a:schemeClr val="tx1"/>
                </a:solidFill>
                <a:sym typeface="WP MathA" panose="05010101010101010101" pitchFamily="2" charset="2"/>
              </a:rPr>
              <a:t>wahr ist</a:t>
            </a:r>
            <a:endParaRPr lang="de-DE" sz="2400" dirty="0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62000" y="4610100"/>
            <a:ext cx="2568836" cy="1362075"/>
            <a:chOff x="762000" y="4610100"/>
            <a:chExt cx="2568836" cy="1362075"/>
          </a:xfrm>
        </p:grpSpPr>
        <p:sp>
          <p:nvSpPr>
            <p:cNvPr id="18" name="TextBox 17"/>
            <p:cNvSpPr txBox="1"/>
            <p:nvPr/>
          </p:nvSpPr>
          <p:spPr>
            <a:xfrm>
              <a:off x="762000" y="5572064"/>
              <a:ext cx="2136336" cy="40011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>
                  <a:solidFill>
                    <a:prstClr val="black"/>
                  </a:solidFill>
                  <a:sym typeface="WP MathA" panose="05010101010101010101" pitchFamily="2" charset="2"/>
                </a:rPr>
                <a:t>Objektsprache</a:t>
              </a:r>
              <a:endParaRPr lang="en-US" sz="2000">
                <a:solidFill>
                  <a:prstClr val="black"/>
                </a:solidFill>
                <a:sym typeface="WP MathA" panose="05010101010101010101" pitchFamily="2" charset="2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 rot="10800000">
              <a:off x="2178311" y="4610100"/>
              <a:ext cx="1152525" cy="952500"/>
            </a:xfrm>
            <a:custGeom>
              <a:avLst/>
              <a:gdLst>
                <a:gd name="connsiteX0" fmla="*/ 1000125 w 1000125"/>
                <a:gd name="connsiteY0" fmla="*/ 0 h 800100"/>
                <a:gd name="connsiteX1" fmla="*/ 0 w 1000125"/>
                <a:gd name="connsiteY1" fmla="*/ 800100 h 800100"/>
                <a:gd name="connsiteX2" fmla="*/ 0 w 1000125"/>
                <a:gd name="connsiteY2" fmla="*/ 80010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125" h="800100">
                  <a:moveTo>
                    <a:pt x="1000125" y="0"/>
                  </a:moveTo>
                  <a:lnTo>
                    <a:pt x="0" y="800100"/>
                  </a:lnTo>
                  <a:lnTo>
                    <a:pt x="0" y="800100"/>
                  </a:lnTo>
                </a:path>
              </a:pathLst>
            </a:custGeom>
            <a:ln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505200" y="4648200"/>
            <a:ext cx="3390900" cy="1525732"/>
            <a:chOff x="3276600" y="4826410"/>
            <a:chExt cx="3390900" cy="1525732"/>
          </a:xfrm>
        </p:grpSpPr>
        <p:sp>
          <p:nvSpPr>
            <p:cNvPr id="21" name="TextBox 20"/>
            <p:cNvSpPr txBox="1"/>
            <p:nvPr/>
          </p:nvSpPr>
          <p:spPr>
            <a:xfrm>
              <a:off x="3276600" y="5644258"/>
              <a:ext cx="3390900" cy="707884"/>
            </a:xfrm>
            <a:prstGeom prst="rect">
              <a:avLst/>
            </a:prstGeom>
            <a:noFill/>
            <a:ln w="28575">
              <a:solidFill>
                <a:srgbClr val="953735"/>
              </a:solidFill>
            </a:ln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 dirty="0">
                  <a:sym typeface="WP MathA" panose="05010101010101010101" pitchFamily="2" charset="2"/>
                </a:rPr>
                <a:t>Metasprachliche </a:t>
              </a:r>
              <a:r>
                <a:rPr lang="de-DE" sz="2000" b="1" dirty="0">
                  <a:solidFill>
                    <a:schemeClr val="accent2">
                      <a:lumMod val="75000"/>
                    </a:schemeClr>
                  </a:solidFill>
                  <a:sym typeface="WP MathA" panose="05010101010101010101" pitchFamily="2" charset="2"/>
                </a:rPr>
                <a:t> Wahrheitsbedingungen</a:t>
              </a:r>
              <a:endParaRPr lang="en-US" sz="2000" dirty="0">
                <a:solidFill>
                  <a:schemeClr val="accent2">
                    <a:lumMod val="75000"/>
                  </a:schemeClr>
                </a:solidFill>
                <a:sym typeface="WP MathA" panose="05010101010101010101" pitchFamily="2" charset="2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0619127">
              <a:off x="4371844" y="4826410"/>
              <a:ext cx="983804" cy="797401"/>
            </a:xfrm>
            <a:custGeom>
              <a:avLst/>
              <a:gdLst>
                <a:gd name="connsiteX0" fmla="*/ 1000125 w 1000125"/>
                <a:gd name="connsiteY0" fmla="*/ 0 h 800100"/>
                <a:gd name="connsiteX1" fmla="*/ 0 w 1000125"/>
                <a:gd name="connsiteY1" fmla="*/ 800100 h 800100"/>
                <a:gd name="connsiteX2" fmla="*/ 0 w 1000125"/>
                <a:gd name="connsiteY2" fmla="*/ 80010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125" h="800100">
                  <a:moveTo>
                    <a:pt x="1000125" y="0"/>
                  </a:moveTo>
                  <a:lnTo>
                    <a:pt x="0" y="800100"/>
                  </a:lnTo>
                  <a:lnTo>
                    <a:pt x="0" y="800100"/>
                  </a:lnTo>
                </a:path>
              </a:pathLst>
            </a:custGeom>
            <a:ln>
              <a:solidFill>
                <a:srgbClr val="953735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</p:spTree>
    <p:extLst>
      <p:ext uri="{BB962C8B-B14F-4D97-AF65-F5344CB8AC3E}">
        <p14:creationId xmlns:p14="http://schemas.microsoft.com/office/powerpoint/2010/main" val="3240900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de-AT"/>
              <a:t>Wahrheit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609600" y="838200"/>
            <a:ext cx="8229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746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Die Extension von Sätzen ist ein </a:t>
            </a:r>
            <a:r>
              <a:rPr lang="de-AT" b="1" dirty="0"/>
              <a:t>Wahrheitswert</a:t>
            </a:r>
            <a:r>
              <a:rPr lang="de-AT" dirty="0"/>
              <a:t>:</a:t>
            </a:r>
          </a:p>
          <a:p>
            <a:pPr defTabSz="674688">
              <a:spcBef>
                <a:spcPts val="6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sz="2200" dirty="0"/>
              <a:t>	In </a:t>
            </a:r>
            <a:r>
              <a:rPr lang="de-AT" sz="2200" dirty="0">
                <a:solidFill>
                  <a:srgbClr val="FF0000"/>
                </a:solidFill>
              </a:rPr>
              <a:t>s</a:t>
            </a:r>
            <a:r>
              <a:rPr lang="de-AT" sz="2200" baseline="-25000" dirty="0">
                <a:solidFill>
                  <a:srgbClr val="FF0000"/>
                </a:solidFill>
              </a:rPr>
              <a:t>1</a:t>
            </a:r>
            <a:r>
              <a:rPr lang="de-AT" sz="2200" dirty="0"/>
              <a:t> und </a:t>
            </a:r>
            <a:r>
              <a:rPr lang="de-AT" sz="2200" dirty="0">
                <a:solidFill>
                  <a:srgbClr val="FF0000"/>
                </a:solidFill>
              </a:rPr>
              <a:t>s</a:t>
            </a:r>
            <a:r>
              <a:rPr lang="de-AT" sz="2200" baseline="-25000" dirty="0">
                <a:solidFill>
                  <a:srgbClr val="FF0000"/>
                </a:solidFill>
              </a:rPr>
              <a:t>4</a:t>
            </a:r>
            <a:r>
              <a:rPr lang="de-AT" sz="2200" dirty="0"/>
              <a:t>:	Die Sonne scheint 	= 	</a:t>
            </a:r>
            <a:r>
              <a:rPr lang="de-AT" sz="2200" dirty="0">
                <a:solidFill>
                  <a:srgbClr val="FF0000"/>
                </a:solidFill>
              </a:rPr>
              <a:t>0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sz="2200" dirty="0"/>
              <a:t>	In 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2</a:t>
            </a:r>
            <a:r>
              <a:rPr lang="de-AT" sz="2200" dirty="0"/>
              <a:t> und 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3</a:t>
            </a:r>
            <a:r>
              <a:rPr lang="de-AT" sz="2200" dirty="0"/>
              <a:t>:	Die Sonne scheint 	= 	</a:t>
            </a:r>
            <a:r>
              <a:rPr lang="de-AT" sz="2200" dirty="0">
                <a:solidFill>
                  <a:srgbClr val="00B050"/>
                </a:solidFill>
              </a:rPr>
              <a:t>1</a:t>
            </a:r>
          </a:p>
          <a:p>
            <a:pPr marL="342900" indent="-342900" defTabSz="6746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Die </a:t>
            </a:r>
            <a:r>
              <a:rPr lang="de-AT" b="1" dirty="0">
                <a:solidFill>
                  <a:srgbClr val="E46C0A"/>
                </a:solidFill>
              </a:rPr>
              <a:t>Intension</a:t>
            </a:r>
            <a:r>
              <a:rPr lang="de-AT" b="1" i="1" dirty="0">
                <a:solidFill>
                  <a:srgbClr val="E46C0A"/>
                </a:solidFill>
              </a:rPr>
              <a:t> </a:t>
            </a:r>
            <a:r>
              <a:rPr lang="de-AT" dirty="0"/>
              <a:t>ist eine Menge von Situationen:</a:t>
            </a:r>
          </a:p>
          <a:p>
            <a:pPr defTabSz="674688">
              <a:spcBef>
                <a:spcPts val="3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		 			</a:t>
            </a:r>
            <a:r>
              <a:rPr lang="de-AT" sz="2200" dirty="0"/>
              <a:t>Die Sonne scheint	=	{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2</a:t>
            </a:r>
            <a:r>
              <a:rPr lang="de-AT" sz="2200" dirty="0"/>
              <a:t>, 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3</a:t>
            </a:r>
            <a:r>
              <a:rPr lang="de-AT" sz="2200" dirty="0"/>
              <a:t>}</a:t>
            </a:r>
          </a:p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endParaRPr lang="en-US" dirty="0"/>
          </a:p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endParaRPr lang="de-AT" dirty="0"/>
          </a:p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endParaRPr lang="de-AT" dirty="0"/>
          </a:p>
          <a:p>
            <a:pPr defTabSz="674688">
              <a:spcBef>
                <a:spcPts val="16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	Die Sonne scheint 	= 	</a:t>
            </a:r>
            <a:r>
              <a:rPr lang="de-AT" dirty="0">
                <a:solidFill>
                  <a:srgbClr val="00B050"/>
                </a:solidFill>
              </a:rPr>
              <a:t>1</a:t>
            </a:r>
            <a:r>
              <a:rPr lang="de-AT" dirty="0"/>
              <a:t> in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 		da</a:t>
            </a:r>
            <a:r>
              <a:rPr lang="de-AT" dirty="0">
                <a:solidFill>
                  <a:srgbClr val="00B050"/>
                </a:solidFill>
              </a:rPr>
              <a:t> 	s</a:t>
            </a:r>
            <a:r>
              <a:rPr lang="de-AT" baseline="-25000" dirty="0">
                <a:solidFill>
                  <a:srgbClr val="00B050"/>
                </a:solidFill>
              </a:rPr>
              <a:t>2	 </a:t>
            </a:r>
            <a:r>
              <a:rPr lang="de-AT" dirty="0"/>
              <a:t>	 {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,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} 	</a:t>
            </a:r>
          </a:p>
          <a:p>
            <a:pPr defTabSz="674688">
              <a:spcBef>
                <a:spcPts val="4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en-US" sz="2000" dirty="0"/>
              <a:t>“Die Sonne </a:t>
            </a:r>
            <a:r>
              <a:rPr lang="en-US" sz="2000" dirty="0" err="1"/>
              <a:t>scheint</a:t>
            </a:r>
            <a:r>
              <a:rPr lang="en-US" sz="2000" dirty="0"/>
              <a:t>” </a:t>
            </a:r>
            <a:r>
              <a:rPr lang="en-US" sz="2000" dirty="0" err="1"/>
              <a:t>ist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rgbClr val="00B050"/>
                </a:solidFill>
              </a:rPr>
              <a:t>wahr</a:t>
            </a:r>
            <a:r>
              <a:rPr lang="en-US" sz="2000" dirty="0"/>
              <a:t> in </a:t>
            </a:r>
            <a:r>
              <a:rPr lang="de-AT" sz="2000" dirty="0">
                <a:solidFill>
                  <a:srgbClr val="00B050"/>
                </a:solidFill>
              </a:rPr>
              <a:t>s</a:t>
            </a:r>
            <a:r>
              <a:rPr lang="de-AT" sz="2000" baseline="-25000" dirty="0">
                <a:solidFill>
                  <a:srgbClr val="00B050"/>
                </a:solidFill>
              </a:rPr>
              <a:t>2</a:t>
            </a:r>
            <a:r>
              <a:rPr lang="en-US" sz="2000" dirty="0"/>
              <a:t>, da </a:t>
            </a:r>
            <a:r>
              <a:rPr lang="de-AT" sz="2000" dirty="0">
                <a:solidFill>
                  <a:srgbClr val="00B050"/>
                </a:solidFill>
              </a:rPr>
              <a:t>s</a:t>
            </a:r>
            <a:r>
              <a:rPr lang="de-AT" sz="2000" baseline="-25000" dirty="0">
                <a:solidFill>
                  <a:srgbClr val="00B050"/>
                </a:solidFill>
              </a:rPr>
              <a:t>2 </a:t>
            </a:r>
            <a:r>
              <a:rPr lang="en-US" sz="2000" dirty="0" err="1"/>
              <a:t>ein</a:t>
            </a:r>
            <a:r>
              <a:rPr lang="en-US" sz="2000" dirty="0"/>
              <a:t> Element von </a:t>
            </a:r>
            <a:r>
              <a:rPr lang="de-AT" sz="2000" dirty="0"/>
              <a:t>{</a:t>
            </a:r>
            <a:r>
              <a:rPr lang="de-AT" sz="2000" dirty="0">
                <a:solidFill>
                  <a:srgbClr val="00B050"/>
                </a:solidFill>
              </a:rPr>
              <a:t>s</a:t>
            </a:r>
            <a:r>
              <a:rPr lang="de-AT" sz="2000" baseline="-25000" dirty="0">
                <a:solidFill>
                  <a:srgbClr val="00B050"/>
                </a:solidFill>
              </a:rPr>
              <a:t>2</a:t>
            </a:r>
            <a:r>
              <a:rPr lang="de-AT" sz="2000" dirty="0"/>
              <a:t>, </a:t>
            </a:r>
            <a:r>
              <a:rPr lang="de-AT" sz="2000" dirty="0">
                <a:solidFill>
                  <a:srgbClr val="00B050"/>
                </a:solidFill>
              </a:rPr>
              <a:t>s</a:t>
            </a:r>
            <a:r>
              <a:rPr lang="de-AT" sz="2000" baseline="-25000" dirty="0">
                <a:solidFill>
                  <a:srgbClr val="00B050"/>
                </a:solidFill>
              </a:rPr>
              <a:t>3</a:t>
            </a:r>
            <a:r>
              <a:rPr lang="de-AT" sz="2000" dirty="0"/>
              <a:t>} ist“</a:t>
            </a:r>
          </a:p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de-AT" dirty="0"/>
              <a:t>	Die Sonne scheint	= 	</a:t>
            </a:r>
            <a:r>
              <a:rPr lang="de-AT" dirty="0">
                <a:solidFill>
                  <a:srgbClr val="FF0000"/>
                </a:solidFill>
              </a:rPr>
              <a:t>0 </a:t>
            </a:r>
            <a:r>
              <a:rPr lang="de-AT" dirty="0"/>
              <a:t>in </a:t>
            </a:r>
            <a:r>
              <a:rPr lang="de-AT" dirty="0">
                <a:solidFill>
                  <a:srgbClr val="FF0000"/>
                </a:solidFill>
              </a:rPr>
              <a:t>s</a:t>
            </a:r>
            <a:r>
              <a:rPr lang="de-AT" baseline="-25000" dirty="0">
                <a:solidFill>
                  <a:srgbClr val="FF0000"/>
                </a:solidFill>
              </a:rPr>
              <a:t>1</a:t>
            </a:r>
            <a:r>
              <a:rPr lang="de-AT" dirty="0"/>
              <a:t>		da 	</a:t>
            </a:r>
            <a:r>
              <a:rPr lang="de-AT" dirty="0">
                <a:solidFill>
                  <a:srgbClr val="FF0000"/>
                </a:solidFill>
              </a:rPr>
              <a:t>s</a:t>
            </a:r>
            <a:r>
              <a:rPr lang="de-AT" baseline="-25000" dirty="0">
                <a:solidFill>
                  <a:srgbClr val="FF0000"/>
                </a:solidFill>
              </a:rPr>
              <a:t>1 	 </a:t>
            </a:r>
            <a:r>
              <a:rPr lang="de-AT" dirty="0"/>
              <a:t>	 {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2</a:t>
            </a:r>
            <a:r>
              <a:rPr lang="de-AT" dirty="0"/>
              <a:t>,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</a:t>
            </a:r>
            <a:r>
              <a:rPr lang="de-AT" dirty="0"/>
              <a:t>} 	</a:t>
            </a:r>
          </a:p>
          <a:p>
            <a:pPr defTabSz="674688">
              <a:spcBef>
                <a:spcPts val="4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r>
              <a:rPr lang="en-US" sz="2000" dirty="0"/>
              <a:t>“Die Sonne </a:t>
            </a:r>
            <a:r>
              <a:rPr lang="en-US" sz="2000" dirty="0" err="1"/>
              <a:t>scheint</a:t>
            </a:r>
            <a:r>
              <a:rPr lang="en-US" sz="2000" dirty="0"/>
              <a:t>” </a:t>
            </a:r>
            <a:r>
              <a:rPr lang="en-US" sz="2000" dirty="0" err="1"/>
              <a:t>ist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falsch</a:t>
            </a:r>
            <a:r>
              <a:rPr lang="en-US" sz="2000" dirty="0"/>
              <a:t> in </a:t>
            </a:r>
            <a:r>
              <a:rPr lang="de-AT" sz="2000" dirty="0">
                <a:solidFill>
                  <a:srgbClr val="FF0000"/>
                </a:solidFill>
              </a:rPr>
              <a:t>s</a:t>
            </a:r>
            <a:r>
              <a:rPr lang="de-AT" sz="2000" baseline="-25000" dirty="0">
                <a:solidFill>
                  <a:srgbClr val="FF0000"/>
                </a:solidFill>
              </a:rPr>
              <a:t>1</a:t>
            </a:r>
            <a:r>
              <a:rPr lang="en-US" sz="2000" dirty="0"/>
              <a:t>, da </a:t>
            </a:r>
            <a:r>
              <a:rPr lang="de-AT" sz="2000" dirty="0">
                <a:solidFill>
                  <a:srgbClr val="FF0000"/>
                </a:solidFill>
              </a:rPr>
              <a:t>s</a:t>
            </a:r>
            <a:r>
              <a:rPr lang="de-AT" sz="2000" baseline="-25000" dirty="0">
                <a:solidFill>
                  <a:srgbClr val="FF0000"/>
                </a:solidFill>
              </a:rPr>
              <a:t>1</a:t>
            </a:r>
            <a:r>
              <a:rPr lang="en-US" sz="2000" dirty="0"/>
              <a:t> </a:t>
            </a:r>
            <a:r>
              <a:rPr lang="en-US" sz="2000" u="sng" dirty="0" err="1"/>
              <a:t>kein</a:t>
            </a:r>
            <a:r>
              <a:rPr lang="en-US" sz="2000" dirty="0"/>
              <a:t> Element von </a:t>
            </a:r>
            <a:r>
              <a:rPr lang="de-AT" sz="2000" dirty="0"/>
              <a:t>{</a:t>
            </a:r>
            <a:r>
              <a:rPr lang="de-AT" sz="2000" dirty="0">
                <a:solidFill>
                  <a:srgbClr val="00B050"/>
                </a:solidFill>
              </a:rPr>
              <a:t>s</a:t>
            </a:r>
            <a:r>
              <a:rPr lang="de-AT" sz="2000" baseline="-25000" dirty="0">
                <a:solidFill>
                  <a:srgbClr val="00B050"/>
                </a:solidFill>
              </a:rPr>
              <a:t>2</a:t>
            </a:r>
            <a:r>
              <a:rPr lang="de-AT" sz="2000" dirty="0"/>
              <a:t>, </a:t>
            </a:r>
            <a:r>
              <a:rPr lang="de-AT" sz="2000" dirty="0">
                <a:solidFill>
                  <a:srgbClr val="00B050"/>
                </a:solidFill>
              </a:rPr>
              <a:t>s</a:t>
            </a:r>
            <a:r>
              <a:rPr lang="de-AT" sz="2000" baseline="-25000" dirty="0">
                <a:solidFill>
                  <a:srgbClr val="00B050"/>
                </a:solidFill>
              </a:rPr>
              <a:t>3</a:t>
            </a:r>
            <a:r>
              <a:rPr lang="de-AT" sz="2000" dirty="0"/>
              <a:t>} ist“</a:t>
            </a:r>
            <a:endParaRPr lang="en-US" sz="2000" dirty="0"/>
          </a:p>
          <a:p>
            <a:pPr defTabSz="674688">
              <a:spcBef>
                <a:spcPts val="400"/>
              </a:spcBef>
              <a:tabLst>
                <a:tab pos="747713" algn="l"/>
                <a:tab pos="1090613" algn="l"/>
                <a:tab pos="1485900" algn="l"/>
                <a:tab pos="2062163" algn="l"/>
                <a:tab pos="2286000" algn="l"/>
                <a:tab pos="3030538" algn="l"/>
                <a:tab pos="3543300" algn="l"/>
                <a:tab pos="3886200" algn="l"/>
                <a:tab pos="4400550" algn="l"/>
                <a:tab pos="4857750" algn="l"/>
                <a:tab pos="5143500" algn="l"/>
                <a:tab pos="5486400" algn="l"/>
                <a:tab pos="5657850" algn="l"/>
                <a:tab pos="5943600" algn="l"/>
                <a:tab pos="6286500" algn="l"/>
              </a:tabLst>
            </a:pPr>
            <a:endParaRPr lang="en-US" sz="2200" dirty="0"/>
          </a:p>
        </p:txBody>
      </p:sp>
      <p:sp>
        <p:nvSpPr>
          <p:cNvPr id="14" name="Rounded Rectangle 13"/>
          <p:cNvSpPr/>
          <p:nvPr/>
        </p:nvSpPr>
        <p:spPr>
          <a:xfrm>
            <a:off x="609600" y="3048000"/>
            <a:ext cx="8093774" cy="1435854"/>
          </a:xfrm>
          <a:prstGeom prst="roundRect">
            <a:avLst/>
          </a:prstGeom>
          <a:solidFill>
            <a:srgbClr val="FFC0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228600" lvl="0" defTabSz="674688">
              <a:spcBef>
                <a:spcPts val="1200"/>
              </a:spcBef>
              <a:tabLst>
                <a:tab pos="747713" algn="l"/>
                <a:tab pos="1090613" algn="l"/>
                <a:tab pos="2062163" algn="l"/>
                <a:tab pos="3030538" algn="l"/>
                <a:tab pos="3543300" algn="l"/>
                <a:tab pos="4400550" algn="l"/>
                <a:tab pos="4857750" algn="l"/>
                <a:tab pos="5657850" algn="l"/>
                <a:tab pos="5943600" algn="l"/>
                <a:tab pos="6286500" algn="l"/>
              </a:tabLst>
            </a:pP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	Für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jeden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Satz </a:t>
            </a:r>
            <a:r>
              <a:rPr lang="el-GR" sz="2400" dirty="0">
                <a:solidFill>
                  <a:prstClr val="black"/>
                </a:solidFill>
                <a:sym typeface="WP MathA" panose="05010101010101010101" pitchFamily="2" charset="2"/>
              </a:rPr>
              <a:t>Σ 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und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jede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Situation s: </a:t>
            </a:r>
          </a:p>
          <a:p>
            <a:pPr marL="228600" defTabSz="674688">
              <a:spcBef>
                <a:spcPts val="800"/>
              </a:spcBef>
              <a:tabLst>
                <a:tab pos="747713" algn="l"/>
                <a:tab pos="1090613" algn="l"/>
                <a:tab pos="2062163" algn="l"/>
                <a:tab pos="3030538" algn="l"/>
                <a:tab pos="3543300" algn="l"/>
                <a:tab pos="4400550" algn="l"/>
                <a:tab pos="4857750" algn="l"/>
                <a:tab pos="5657850" algn="l"/>
                <a:tab pos="5943600" algn="l"/>
                <a:tab pos="6286500" algn="l"/>
              </a:tabLst>
            </a:pP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			</a:t>
            </a:r>
            <a:r>
              <a:rPr lang="el-GR" sz="2400" dirty="0">
                <a:solidFill>
                  <a:prstClr val="black"/>
                </a:solidFill>
                <a:sym typeface="WP MathA" panose="05010101010101010101" pitchFamily="2" charset="2"/>
              </a:rPr>
              <a:t>Σ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 =  </a:t>
            </a:r>
            <a:r>
              <a:rPr lang="en-US" sz="2400" dirty="0">
                <a:solidFill>
                  <a:srgbClr val="00B050"/>
                </a:solidFill>
                <a:sym typeface="WP MathA" panose="05010101010101010101" pitchFamily="2" charset="2"/>
              </a:rPr>
              <a:t>1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in </a:t>
            </a:r>
            <a:r>
              <a:rPr lang="de-AT" sz="2400" dirty="0">
                <a:solidFill>
                  <a:srgbClr val="00B050"/>
                </a:solidFill>
              </a:rPr>
              <a:t>s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gdw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.</a:t>
            </a:r>
            <a:r>
              <a:rPr lang="de-AT" sz="2400" dirty="0">
                <a:solidFill>
                  <a:schemeClr val="tx1"/>
                </a:solidFill>
              </a:rPr>
              <a:t> </a:t>
            </a:r>
            <a:r>
              <a:rPr lang="de-AT" sz="2400" dirty="0">
                <a:solidFill>
                  <a:srgbClr val="00B050"/>
                </a:solidFill>
              </a:rPr>
              <a:t>s</a:t>
            </a:r>
            <a:r>
              <a:rPr lang="de-AT" sz="2400" dirty="0">
                <a:solidFill>
                  <a:schemeClr val="tx1"/>
                </a:solidFill>
              </a:rPr>
              <a:t> </a:t>
            </a:r>
            <a:r>
              <a:rPr lang="de-AT" sz="2400" dirty="0">
                <a:solidFill>
                  <a:schemeClr val="tx1"/>
                </a:solidFill>
                <a:sym typeface="WP MathA" panose="05010101010101010101" pitchFamily="2" charset="2"/>
              </a:rPr>
              <a:t>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Σ</a:t>
            </a:r>
            <a:endParaRPr lang="de-AT" sz="2400" dirty="0">
              <a:solidFill>
                <a:schemeClr val="tx1"/>
              </a:solidFill>
              <a:sym typeface="WP MathA" panose="05010101010101010101" pitchFamily="2" charset="2"/>
            </a:endParaRPr>
          </a:p>
          <a:p>
            <a:pPr marL="228600" lvl="0" defTabSz="674688">
              <a:spcBef>
                <a:spcPts val="200"/>
              </a:spcBef>
              <a:tabLst>
                <a:tab pos="747713" algn="l"/>
                <a:tab pos="1090613" algn="l"/>
                <a:tab pos="2062163" algn="l"/>
                <a:tab pos="3030538" algn="l"/>
                <a:tab pos="3543300" algn="l"/>
                <a:tab pos="4400550" algn="l"/>
                <a:tab pos="4857750" algn="l"/>
                <a:tab pos="5657850" algn="l"/>
                <a:tab pos="5943600" algn="l"/>
                <a:tab pos="6286500" algn="l"/>
              </a:tabLst>
            </a:pP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	“</a:t>
            </a:r>
            <a:r>
              <a:rPr lang="el-GR" sz="2200" dirty="0">
                <a:solidFill>
                  <a:prstClr val="black"/>
                </a:solidFill>
                <a:sym typeface="WP MathA" panose="05010101010101010101" pitchFamily="2" charset="2"/>
              </a:rPr>
              <a:t>Σ </a:t>
            </a:r>
            <a:r>
              <a:rPr lang="de-AT" sz="2200" dirty="0">
                <a:solidFill>
                  <a:prstClr val="black"/>
                </a:solidFill>
                <a:sym typeface="WP MathA" panose="05010101010101010101" pitchFamily="2" charset="2"/>
              </a:rPr>
              <a:t>ist </a:t>
            </a:r>
            <a:r>
              <a:rPr lang="de-AT" sz="2200" dirty="0">
                <a:solidFill>
                  <a:srgbClr val="00B050"/>
                </a:solidFill>
                <a:sym typeface="WP MathA" panose="05010101010101010101" pitchFamily="2" charset="2"/>
              </a:rPr>
              <a:t>wahr</a:t>
            </a:r>
            <a:r>
              <a:rPr lang="de-AT" sz="2200" dirty="0">
                <a:solidFill>
                  <a:prstClr val="black"/>
                </a:solidFill>
                <a:sym typeface="WP MathA" panose="05010101010101010101" pitchFamily="2" charset="2"/>
              </a:rPr>
              <a:t> in </a:t>
            </a:r>
            <a:r>
              <a:rPr lang="en-US" sz="2200" dirty="0">
                <a:solidFill>
                  <a:srgbClr val="00B050"/>
                </a:solidFill>
                <a:sym typeface="WP MathA" panose="05010101010101010101" pitchFamily="2" charset="2"/>
              </a:rPr>
              <a:t>s</a:t>
            </a:r>
            <a:r>
              <a:rPr lang="de-AT" sz="2200" dirty="0">
                <a:solidFill>
                  <a:prstClr val="black"/>
                </a:solidFill>
                <a:sym typeface="WP MathA" panose="05010101010101010101" pitchFamily="2" charset="2"/>
              </a:rPr>
              <a:t>, gdw. </a:t>
            </a:r>
            <a:r>
              <a:rPr lang="de-AT" sz="2200" dirty="0">
                <a:solidFill>
                  <a:srgbClr val="00B050"/>
                </a:solidFill>
                <a:sym typeface="WP MathA" panose="05010101010101010101" pitchFamily="2" charset="2"/>
              </a:rPr>
              <a:t>s </a:t>
            </a:r>
            <a:r>
              <a:rPr lang="de-AT" sz="2200" dirty="0">
                <a:solidFill>
                  <a:prstClr val="black"/>
                </a:solidFill>
                <a:sym typeface="WP MathA" panose="05010101010101010101" pitchFamily="2" charset="2"/>
              </a:rPr>
              <a:t>ein Element der Intension von </a:t>
            </a:r>
            <a:r>
              <a:rPr lang="el-GR" sz="2200" dirty="0">
                <a:solidFill>
                  <a:prstClr val="black"/>
                </a:solidFill>
                <a:sym typeface="WP MathA" panose="05010101010101010101" pitchFamily="2" charset="2"/>
              </a:rPr>
              <a:t>Σ </a:t>
            </a:r>
            <a:r>
              <a:rPr lang="de-AT" sz="2200" dirty="0">
                <a:solidFill>
                  <a:prstClr val="black"/>
                </a:solidFill>
                <a:sym typeface="WP MathA" panose="05010101010101010101" pitchFamily="2" charset="2"/>
              </a:rPr>
              <a:t>ist.“</a:t>
            </a:r>
          </a:p>
        </p:txBody>
      </p:sp>
    </p:spTree>
    <p:extLst>
      <p:ext uri="{BB962C8B-B14F-4D97-AF65-F5344CB8AC3E}">
        <p14:creationId xmlns:p14="http://schemas.microsoft.com/office/powerpoint/2010/main" val="3873113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/>
          <a:lstStyle/>
          <a:p>
            <a:r>
              <a:rPr lang="de-AT" dirty="0"/>
              <a:t>Vergleich: </a:t>
            </a:r>
            <a:r>
              <a:rPr lang="de-AT"/>
              <a:t>Die Extension von </a:t>
            </a:r>
            <a:r>
              <a:rPr lang="de-AT" dirty="0"/>
              <a:t>Sätzen und DPs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27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609600" y="990600"/>
            <a:ext cx="8229600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746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2062163" algn="l"/>
                <a:tab pos="3030538" algn="l"/>
                <a:tab pos="5540375" algn="l"/>
              </a:tabLst>
            </a:pPr>
            <a:r>
              <a:rPr lang="de-AT" dirty="0"/>
              <a:t>Die </a:t>
            </a:r>
            <a:r>
              <a:rPr lang="de-AT" dirty="0">
                <a:solidFill>
                  <a:srgbClr val="0066FF"/>
                </a:solidFill>
              </a:rPr>
              <a:t>Extension</a:t>
            </a:r>
            <a:r>
              <a:rPr lang="de-AT" dirty="0"/>
              <a:t> von </a:t>
            </a:r>
            <a:r>
              <a:rPr lang="de-AT" u="sng" dirty="0"/>
              <a:t>Sätzen</a:t>
            </a:r>
            <a:r>
              <a:rPr lang="de-AT" dirty="0"/>
              <a:t> ist ein </a:t>
            </a:r>
            <a:r>
              <a:rPr lang="de-AT" b="1" dirty="0"/>
              <a:t>Wahrheitswert</a:t>
            </a:r>
            <a:r>
              <a:rPr lang="de-AT" dirty="0"/>
              <a:t>:</a:t>
            </a:r>
          </a:p>
          <a:p>
            <a:pPr defTabSz="674688">
              <a:spcBef>
                <a:spcPts val="800"/>
              </a:spcBef>
              <a:tabLst>
                <a:tab pos="747713" algn="l"/>
                <a:tab pos="1090613" algn="l"/>
                <a:tab pos="2062163" algn="l"/>
                <a:tab pos="3030538" algn="l"/>
                <a:tab pos="5314950" algn="l"/>
                <a:tab pos="5943600" algn="l"/>
              </a:tabLst>
            </a:pPr>
            <a:r>
              <a:rPr lang="de-AT" sz="2200" dirty="0"/>
              <a:t>(1)	</a:t>
            </a:r>
            <a:r>
              <a:rPr lang="de-AT" sz="2200" dirty="0">
                <a:solidFill>
                  <a:srgbClr val="FF0000"/>
                </a:solidFill>
              </a:rPr>
              <a:t>	</a:t>
            </a:r>
            <a:r>
              <a:rPr lang="de-AT" sz="2200" dirty="0"/>
              <a:t>In s</a:t>
            </a:r>
            <a:r>
              <a:rPr lang="de-AT" sz="2200" baseline="-25000" dirty="0"/>
              <a:t>1</a:t>
            </a:r>
            <a:r>
              <a:rPr lang="de-AT" sz="2200" dirty="0"/>
              <a:t>: 	Die Sonne scheint 	= 	0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2062163" algn="l"/>
                <a:tab pos="3030538" algn="l"/>
                <a:tab pos="5314950" algn="l"/>
                <a:tab pos="5943600" algn="l"/>
              </a:tabLst>
            </a:pPr>
            <a:r>
              <a:rPr lang="de-AT" sz="2200" dirty="0"/>
              <a:t>		In 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2</a:t>
            </a:r>
            <a:r>
              <a:rPr lang="de-AT" sz="2200" dirty="0"/>
              <a:t>: 	Die Sonne scheint 	= 	</a:t>
            </a:r>
            <a:r>
              <a:rPr lang="de-AT" sz="2200" dirty="0">
                <a:solidFill>
                  <a:srgbClr val="00B050"/>
                </a:solidFill>
              </a:rPr>
              <a:t>1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2062163" algn="l"/>
                <a:tab pos="3030538" algn="l"/>
                <a:tab pos="5314950" algn="l"/>
                <a:tab pos="5943600" algn="l"/>
              </a:tabLst>
            </a:pPr>
            <a:r>
              <a:rPr lang="de-AT" sz="2200" dirty="0"/>
              <a:t>		In 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3</a:t>
            </a:r>
            <a:r>
              <a:rPr lang="de-AT" sz="2200" dirty="0"/>
              <a:t>: 	Die Sonne scheint 	= 	</a:t>
            </a:r>
            <a:r>
              <a:rPr lang="de-AT" sz="2200" dirty="0">
                <a:solidFill>
                  <a:srgbClr val="00B050"/>
                </a:solidFill>
              </a:rPr>
              <a:t>1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2062163" algn="l"/>
                <a:tab pos="3030538" algn="l"/>
                <a:tab pos="5314950" algn="l"/>
                <a:tab pos="5943600" algn="l"/>
              </a:tabLst>
            </a:pPr>
            <a:r>
              <a:rPr lang="de-AT" sz="2200" dirty="0">
                <a:solidFill>
                  <a:srgbClr val="00B050"/>
                </a:solidFill>
              </a:rPr>
              <a:t>	</a:t>
            </a:r>
            <a:r>
              <a:rPr lang="de-AT" sz="2200" dirty="0">
                <a:solidFill>
                  <a:srgbClr val="FF0000"/>
                </a:solidFill>
              </a:rPr>
              <a:t>	</a:t>
            </a:r>
            <a:r>
              <a:rPr lang="de-AT" sz="2200" dirty="0"/>
              <a:t>In s</a:t>
            </a:r>
            <a:r>
              <a:rPr lang="de-AT" sz="2200" baseline="-25000" dirty="0"/>
              <a:t>4</a:t>
            </a:r>
            <a:r>
              <a:rPr lang="de-AT" sz="2200" dirty="0"/>
              <a:t>: 	Die Sonne scheint 	= 	0</a:t>
            </a:r>
            <a:endParaRPr lang="de-AT" sz="2200" dirty="0">
              <a:solidFill>
                <a:srgbClr val="00B050"/>
              </a:solidFill>
            </a:endParaRPr>
          </a:p>
          <a:p>
            <a:pPr marL="342900" indent="-342900" defTabSz="6746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2062163" algn="l"/>
                <a:tab pos="3030538" algn="l"/>
                <a:tab pos="5314950" algn="l"/>
                <a:tab pos="5943600" algn="l"/>
              </a:tabLst>
            </a:pPr>
            <a:endParaRPr lang="de-AT" dirty="0"/>
          </a:p>
          <a:p>
            <a:pPr marL="342900" indent="-342900" defTabSz="674688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2062163" algn="l"/>
                <a:tab pos="3030538" algn="l"/>
                <a:tab pos="5314950" algn="l"/>
                <a:tab pos="5943600" algn="l"/>
              </a:tabLst>
            </a:pPr>
            <a:r>
              <a:rPr lang="de-AT" dirty="0"/>
              <a:t>Die </a:t>
            </a:r>
            <a:r>
              <a:rPr lang="de-AT" dirty="0">
                <a:solidFill>
                  <a:srgbClr val="0066FF"/>
                </a:solidFill>
              </a:rPr>
              <a:t>Extension</a:t>
            </a:r>
            <a:r>
              <a:rPr lang="de-AT" dirty="0"/>
              <a:t> von </a:t>
            </a:r>
            <a:r>
              <a:rPr lang="de-AT" u="sng" dirty="0"/>
              <a:t>definiten DPs</a:t>
            </a:r>
            <a:r>
              <a:rPr lang="de-AT" dirty="0"/>
              <a:t> ist ein </a:t>
            </a:r>
            <a:r>
              <a:rPr lang="de-AT" b="1" dirty="0"/>
              <a:t>Individuum</a:t>
            </a:r>
            <a:r>
              <a:rPr lang="de-AT" dirty="0"/>
              <a:t>:</a:t>
            </a:r>
          </a:p>
          <a:p>
            <a:pPr defTabSz="674688">
              <a:spcBef>
                <a:spcPts val="800"/>
              </a:spcBef>
              <a:tabLst>
                <a:tab pos="747713" algn="l"/>
                <a:tab pos="1090613" algn="l"/>
                <a:tab pos="2062163" algn="l"/>
                <a:tab pos="3030538" algn="l"/>
                <a:tab pos="5314950" algn="l"/>
                <a:tab pos="5943600" algn="l"/>
              </a:tabLst>
            </a:pPr>
            <a:r>
              <a:rPr lang="de-AT" sz="2200" dirty="0"/>
              <a:t>(2)</a:t>
            </a:r>
            <a:r>
              <a:rPr lang="de-AT" sz="2200" dirty="0">
                <a:solidFill>
                  <a:srgbClr val="FF0000"/>
                </a:solidFill>
              </a:rPr>
              <a:t>		</a:t>
            </a:r>
            <a:r>
              <a:rPr lang="de-AT" sz="2200" dirty="0"/>
              <a:t>In s</a:t>
            </a:r>
            <a:r>
              <a:rPr lang="de-AT" sz="2200" baseline="-25000" dirty="0"/>
              <a:t>1981</a:t>
            </a:r>
            <a:r>
              <a:rPr lang="de-AT" sz="2200" dirty="0"/>
              <a:t>:	der Präsident der USA	=	</a:t>
            </a:r>
            <a:r>
              <a:rPr lang="de-AT" sz="2200" dirty="0">
                <a:solidFill>
                  <a:schemeClr val="bg2">
                    <a:lumMod val="50000"/>
                  </a:schemeClr>
                </a:solidFill>
              </a:rPr>
              <a:t>Ronald Reagan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2062163" algn="l"/>
                <a:tab pos="3030538" algn="l"/>
                <a:tab pos="5314950" algn="l"/>
                <a:tab pos="5943600" algn="l"/>
              </a:tabLst>
            </a:pPr>
            <a:r>
              <a:rPr lang="de-AT" sz="2200" dirty="0"/>
              <a:t>		In s</a:t>
            </a:r>
            <a:r>
              <a:rPr lang="de-AT" sz="2200" baseline="-25000" dirty="0"/>
              <a:t>2020</a:t>
            </a:r>
            <a:r>
              <a:rPr lang="de-AT" sz="2200" dirty="0"/>
              <a:t>: 	der Präsident der USA 	=	</a:t>
            </a:r>
            <a:r>
              <a:rPr lang="de-AT" sz="2200" dirty="0">
                <a:solidFill>
                  <a:srgbClr val="00B050"/>
                </a:solidFill>
              </a:rPr>
              <a:t>Joe Biden</a:t>
            </a:r>
            <a:endParaRPr lang="de-AT" sz="2200" dirty="0">
              <a:solidFill>
                <a:srgbClr val="7030A0"/>
              </a:solidFill>
            </a:endParaRPr>
          </a:p>
          <a:p>
            <a:pPr defTabSz="674688">
              <a:tabLst>
                <a:tab pos="747713" algn="l"/>
                <a:tab pos="1090613" algn="l"/>
                <a:tab pos="2062163" algn="l"/>
                <a:tab pos="3030538" algn="l"/>
                <a:tab pos="5314950" algn="l"/>
                <a:tab pos="5943600" algn="l"/>
              </a:tabLst>
            </a:pPr>
            <a:r>
              <a:rPr lang="de-AT" sz="2200" dirty="0"/>
              <a:t>		In s</a:t>
            </a:r>
            <a:r>
              <a:rPr lang="de-AT" sz="2200" baseline="-25000" dirty="0"/>
              <a:t>2025</a:t>
            </a:r>
            <a:r>
              <a:rPr lang="de-AT" sz="2200" dirty="0"/>
              <a:t>:	der Präsident der USA	=	</a:t>
            </a:r>
            <a:r>
              <a:rPr lang="de-AT" sz="2200" dirty="0">
                <a:solidFill>
                  <a:srgbClr val="7030A0"/>
                </a:solidFill>
              </a:rPr>
              <a:t>Donald Trump</a:t>
            </a:r>
            <a:endParaRPr lang="de-AT" sz="2200" dirty="0">
              <a:solidFill>
                <a:srgbClr val="00B050"/>
              </a:solidFill>
            </a:endParaRPr>
          </a:p>
          <a:p>
            <a:pPr marL="342900" indent="-342900" defTabSz="674688">
              <a:spcBef>
                <a:spcPts val="18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2062163" algn="l"/>
                <a:tab pos="3030538" algn="l"/>
                <a:tab pos="4857750" algn="l"/>
                <a:tab pos="5540375" algn="l"/>
              </a:tabLst>
            </a:pPr>
            <a:r>
              <a:rPr lang="de-AT" dirty="0"/>
              <a:t>Die Extension von Sätzen und definiten DPs hängt von der Situation ab, in der der Satz/die DP interpretiert wird.</a:t>
            </a:r>
          </a:p>
          <a:p>
            <a:pPr defTabSz="674688">
              <a:spcBef>
                <a:spcPts val="1800"/>
              </a:spcBef>
              <a:tabLst>
                <a:tab pos="747713" algn="l"/>
                <a:tab pos="1090613" algn="l"/>
                <a:tab pos="2062163" algn="l"/>
                <a:tab pos="3030538" algn="l"/>
                <a:tab pos="4857750" algn="l"/>
                <a:tab pos="5540375" algn="l"/>
              </a:tabLst>
            </a:pPr>
            <a:r>
              <a:rPr lang="de-AT" dirty="0">
                <a:sym typeface="WP IconicSymbolsA" panose="05010101010101010101" pitchFamily="2" charset="2"/>
              </a:rPr>
              <a:t>  Eine </a:t>
            </a:r>
            <a:r>
              <a:rPr lang="de-AT" dirty="0">
                <a:solidFill>
                  <a:srgbClr val="FF0000"/>
                </a:solidFill>
              </a:rPr>
              <a:t>einheitliche Analyse</a:t>
            </a:r>
            <a:r>
              <a:rPr lang="de-AT" dirty="0"/>
              <a:t> der </a:t>
            </a:r>
            <a:r>
              <a:rPr lang="de-AT" dirty="0">
                <a:solidFill>
                  <a:srgbClr val="0066FF"/>
                </a:solidFill>
              </a:rPr>
              <a:t>Extension </a:t>
            </a:r>
            <a:r>
              <a:rPr lang="de-AT" dirty="0"/>
              <a:t>von Sätzen und DPs!</a:t>
            </a:r>
            <a:endParaRPr lang="de-AT" sz="2200" dirty="0"/>
          </a:p>
        </p:txBody>
      </p:sp>
    </p:spTree>
    <p:extLst>
      <p:ext uri="{BB962C8B-B14F-4D97-AF65-F5344CB8AC3E}">
        <p14:creationId xmlns:p14="http://schemas.microsoft.com/office/powerpoint/2010/main" val="22817274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de-AT" dirty="0"/>
              <a:t>Vergleich: </a:t>
            </a:r>
            <a:r>
              <a:rPr lang="de-AT"/>
              <a:t>Die Intension von Sätzen </a:t>
            </a:r>
            <a:r>
              <a:rPr lang="de-AT" dirty="0"/>
              <a:t>und DPs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28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609600" y="914400"/>
            <a:ext cx="8450378" cy="550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746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dirty="0"/>
              <a:t>Die </a:t>
            </a:r>
            <a:r>
              <a:rPr lang="de-AT" dirty="0">
                <a:solidFill>
                  <a:srgbClr val="E46C0A"/>
                </a:solidFill>
              </a:rPr>
              <a:t>Intension</a:t>
            </a:r>
            <a:r>
              <a:rPr lang="de-AT" dirty="0"/>
              <a:t> von Sätzen ist eine </a:t>
            </a:r>
            <a:r>
              <a:rPr lang="de-AT" b="1" dirty="0"/>
              <a:t>Menge von Situationen</a:t>
            </a:r>
            <a:r>
              <a:rPr lang="de-AT" dirty="0"/>
              <a:t>.</a:t>
            </a:r>
          </a:p>
          <a:p>
            <a:pPr defTabSz="674688">
              <a:spcBef>
                <a:spcPts val="1200"/>
              </a:spcBef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sz="2200" dirty="0"/>
              <a:t>(1)		Die Sonne scheint	=		{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2</a:t>
            </a:r>
            <a:r>
              <a:rPr lang="de-AT" sz="2200" dirty="0"/>
              <a:t>, </a:t>
            </a:r>
            <a:r>
              <a:rPr lang="de-AT" sz="2200" dirty="0">
                <a:solidFill>
                  <a:srgbClr val="00B050"/>
                </a:solidFill>
              </a:rPr>
              <a:t>s</a:t>
            </a:r>
            <a:r>
              <a:rPr lang="de-AT" sz="2200" baseline="-25000" dirty="0">
                <a:solidFill>
                  <a:srgbClr val="00B050"/>
                </a:solidFill>
              </a:rPr>
              <a:t>3</a:t>
            </a:r>
            <a:r>
              <a:rPr lang="de-AT" sz="2200" dirty="0"/>
              <a:t>}</a:t>
            </a:r>
          </a:p>
          <a:p>
            <a:pPr marL="342900" indent="-342900" defTabSz="6746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dirty="0"/>
              <a:t>Die </a:t>
            </a:r>
            <a:r>
              <a:rPr lang="de-AT" dirty="0">
                <a:solidFill>
                  <a:srgbClr val="E46C0A"/>
                </a:solidFill>
              </a:rPr>
              <a:t>Intension</a:t>
            </a:r>
            <a:r>
              <a:rPr lang="de-AT" dirty="0"/>
              <a:t> einer </a:t>
            </a:r>
            <a:r>
              <a:rPr lang="de-AT" u="sng" dirty="0"/>
              <a:t>definiten DP</a:t>
            </a:r>
            <a:r>
              <a:rPr lang="de-AT" dirty="0"/>
              <a:t> ist eine </a:t>
            </a:r>
            <a:r>
              <a:rPr lang="de-AT" b="1" dirty="0"/>
              <a:t>Liste</a:t>
            </a:r>
            <a:r>
              <a:rPr lang="de-AT" dirty="0"/>
              <a:t>, die für jede Situation die </a:t>
            </a:r>
            <a:r>
              <a:rPr lang="de-AT" dirty="0">
                <a:solidFill>
                  <a:srgbClr val="0066FF"/>
                </a:solidFill>
              </a:rPr>
              <a:t>Extension</a:t>
            </a:r>
            <a:r>
              <a:rPr lang="de-AT" dirty="0"/>
              <a:t> in dieser Situation (Individuum) angibt: </a:t>
            </a:r>
          </a:p>
          <a:p>
            <a:pPr defTabSz="674688"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endParaRPr lang="de-AT" dirty="0"/>
          </a:p>
          <a:p>
            <a:pPr defTabSz="674688"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dirty="0"/>
              <a:t>(2)		der Präsident der USA	=</a:t>
            </a:r>
          </a:p>
          <a:p>
            <a:pPr defTabSz="674688"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endParaRPr lang="de-AT" dirty="0"/>
          </a:p>
          <a:p>
            <a:pPr marL="342900" indent="-342900" defTabSz="6746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dirty="0"/>
              <a:t>Formal handelt es sich dabei um eine </a:t>
            </a:r>
            <a:r>
              <a:rPr lang="de-AT" b="1" dirty="0"/>
              <a:t>Funktion</a:t>
            </a:r>
            <a:r>
              <a:rPr lang="de-AT" dirty="0"/>
              <a:t> </a:t>
            </a:r>
            <a:r>
              <a:rPr lang="de-AT" sz="2000" dirty="0"/>
              <a:t>(</a:t>
            </a:r>
            <a:r>
              <a:rPr lang="el-GR" sz="2000" dirty="0"/>
              <a:t>συνάρτηση</a:t>
            </a:r>
            <a:r>
              <a:rPr lang="en-US" sz="2000" dirty="0"/>
              <a:t>)</a:t>
            </a:r>
            <a:r>
              <a:rPr lang="en-US" dirty="0"/>
              <a:t>.</a:t>
            </a:r>
            <a:endParaRPr lang="de-AT" dirty="0"/>
          </a:p>
          <a:p>
            <a:pPr marL="342900" indent="-342900" defTabSz="674688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dirty="0"/>
              <a:t>Auch die </a:t>
            </a:r>
            <a:r>
              <a:rPr lang="de-AT" dirty="0">
                <a:solidFill>
                  <a:srgbClr val="E46C0A"/>
                </a:solidFill>
              </a:rPr>
              <a:t>Intension</a:t>
            </a:r>
            <a:r>
              <a:rPr lang="de-AT" dirty="0"/>
              <a:t> von </a:t>
            </a:r>
            <a:r>
              <a:rPr lang="de-AT" u="sng" dirty="0"/>
              <a:t>Sätzen</a:t>
            </a:r>
            <a:r>
              <a:rPr lang="de-AT" dirty="0"/>
              <a:t> ist als Funktion</a:t>
            </a:r>
            <a:r>
              <a:rPr lang="de-AT" b="1" i="1" dirty="0"/>
              <a:t> </a:t>
            </a:r>
            <a:r>
              <a:rPr lang="de-AT" dirty="0"/>
              <a:t>dargestellbar: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endParaRPr lang="de-AT" dirty="0"/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dirty="0"/>
              <a:t>(3)		Die Sonne scheint 	=</a:t>
            </a: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endParaRPr lang="de-AT" dirty="0">
              <a:sym typeface="WP IconicSymbolsA" panose="05010101010101010101" pitchFamily="2" charset="2"/>
            </a:endParaRPr>
          </a:p>
          <a:p>
            <a:pPr defTabSz="674688">
              <a:spcBef>
                <a:spcPts val="0"/>
              </a:spcBef>
              <a:tabLst>
                <a:tab pos="747713" algn="l"/>
                <a:tab pos="1090613" algn="l"/>
                <a:tab pos="2062163" algn="l"/>
                <a:tab pos="3030538" algn="l"/>
                <a:tab pos="4286250" algn="l"/>
                <a:tab pos="4572000" algn="l"/>
                <a:tab pos="4743450" algn="l"/>
                <a:tab pos="4857750" algn="l"/>
                <a:tab pos="5143500" algn="l"/>
                <a:tab pos="5540375" algn="l"/>
              </a:tabLst>
            </a:pPr>
            <a:r>
              <a:rPr lang="de-AT" dirty="0">
                <a:sym typeface="WP IconicSymbolsA" panose="05010101010101010101" pitchFamily="2" charset="2"/>
              </a:rPr>
              <a:t>  Eine </a:t>
            </a:r>
            <a:r>
              <a:rPr lang="de-AT" dirty="0">
                <a:solidFill>
                  <a:srgbClr val="FF0000"/>
                </a:solidFill>
              </a:rPr>
              <a:t>einheitliche Analyse</a:t>
            </a:r>
            <a:r>
              <a:rPr lang="de-AT" dirty="0"/>
              <a:t> der </a:t>
            </a:r>
            <a:r>
              <a:rPr lang="de-AT" dirty="0">
                <a:solidFill>
                  <a:srgbClr val="E46C0A"/>
                </a:solidFill>
              </a:rPr>
              <a:t>Intension</a:t>
            </a:r>
            <a:r>
              <a:rPr lang="de-AT" dirty="0"/>
              <a:t> von Sätzen und DPs!</a:t>
            </a:r>
            <a:endParaRPr lang="de-AT" sz="2200" dirty="0"/>
          </a:p>
        </p:txBody>
      </p:sp>
      <p:grpSp>
        <p:nvGrpSpPr>
          <p:cNvPr id="8" name="Group 7"/>
          <p:cNvGrpSpPr/>
          <p:nvPr/>
        </p:nvGrpSpPr>
        <p:grpSpPr>
          <a:xfrm>
            <a:off x="5452583" y="2794337"/>
            <a:ext cx="3539017" cy="1015663"/>
            <a:chOff x="1871183" y="7137737"/>
            <a:chExt cx="3462817" cy="1015663"/>
          </a:xfrm>
        </p:grpSpPr>
        <p:sp>
          <p:nvSpPr>
            <p:cNvPr id="3" name="TextBox 2"/>
            <p:cNvSpPr txBox="1"/>
            <p:nvPr/>
          </p:nvSpPr>
          <p:spPr>
            <a:xfrm>
              <a:off x="1905000" y="7137737"/>
              <a:ext cx="3429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74688">
                <a:tabLst>
                  <a:tab pos="62865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 dirty="0"/>
                <a:t>s</a:t>
              </a:r>
              <a:r>
                <a:rPr lang="de-DE" sz="2000" baseline="-25000" dirty="0"/>
                <a:t>1981</a:t>
              </a:r>
              <a:r>
                <a:rPr lang="de-DE" sz="2000" dirty="0">
                  <a:sym typeface="WP IconicSymbolsA" panose="05010101010101010101" pitchFamily="2" charset="2"/>
                </a:rPr>
                <a:t> 	 	</a:t>
              </a:r>
              <a:r>
                <a:rPr lang="de-AT" sz="2000" dirty="0">
                  <a:solidFill>
                    <a:schemeClr val="bg2">
                      <a:lumMod val="50000"/>
                    </a:schemeClr>
                  </a:solidFill>
                </a:rPr>
                <a:t>Ronald Reagan</a:t>
              </a:r>
              <a:r>
                <a:rPr lang="de-AT" sz="2000" dirty="0"/>
                <a:t> </a:t>
              </a:r>
            </a:p>
            <a:p>
              <a:pPr defTabSz="674688">
                <a:tabLst>
                  <a:tab pos="62865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 dirty="0"/>
                <a:t>s</a:t>
              </a:r>
              <a:r>
                <a:rPr lang="de-DE" sz="2000" baseline="-25000" dirty="0"/>
                <a:t>2020</a:t>
              </a:r>
              <a:r>
                <a:rPr lang="de-DE" sz="2000" dirty="0">
                  <a:sym typeface="WP IconicSymbolsA" panose="05010101010101010101" pitchFamily="2" charset="2"/>
                </a:rPr>
                <a:t> 	 	</a:t>
              </a:r>
              <a:r>
                <a:rPr lang="de-AT" sz="2000" dirty="0">
                  <a:solidFill>
                    <a:srgbClr val="00B050"/>
                  </a:solidFill>
                </a:rPr>
                <a:t>Joe Biden</a:t>
              </a:r>
              <a:endParaRPr lang="de-AT" sz="2000" dirty="0">
                <a:solidFill>
                  <a:srgbClr val="7030A0"/>
                </a:solidFill>
              </a:endParaRPr>
            </a:p>
            <a:p>
              <a:pPr defTabSz="674688">
                <a:tabLst>
                  <a:tab pos="62865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 dirty="0"/>
                <a:t>s</a:t>
              </a:r>
              <a:r>
                <a:rPr lang="de-DE" sz="2000" baseline="-25000" dirty="0"/>
                <a:t>2025</a:t>
              </a:r>
              <a:r>
                <a:rPr lang="de-DE" sz="2000" dirty="0">
                  <a:sym typeface="WP IconicSymbolsA" panose="05010101010101010101" pitchFamily="2" charset="2"/>
                </a:rPr>
                <a:t> 	 	</a:t>
              </a:r>
              <a:r>
                <a:rPr lang="de-AT" sz="2000" dirty="0">
                  <a:solidFill>
                    <a:srgbClr val="7030A0"/>
                  </a:solidFill>
                </a:rPr>
                <a:t>Donald Trump</a:t>
              </a:r>
              <a:endParaRPr lang="de-DE" sz="2000" dirty="0">
                <a:solidFill>
                  <a:srgbClr val="00B050"/>
                </a:solidFill>
              </a:endParaRPr>
            </a:p>
          </p:txBody>
        </p:sp>
        <p:sp>
          <p:nvSpPr>
            <p:cNvPr id="18" name="Double Bracket 17"/>
            <p:cNvSpPr/>
            <p:nvPr/>
          </p:nvSpPr>
          <p:spPr>
            <a:xfrm>
              <a:off x="1871183" y="7193703"/>
              <a:ext cx="2853217" cy="959697"/>
            </a:xfrm>
            <a:prstGeom prst="bracketPair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505450" y="4914467"/>
            <a:ext cx="1876425" cy="1638733"/>
            <a:chOff x="5514975" y="4793081"/>
            <a:chExt cx="1876425" cy="1638733"/>
          </a:xfrm>
        </p:grpSpPr>
        <p:sp>
          <p:nvSpPr>
            <p:cNvPr id="20" name="TextBox 19"/>
            <p:cNvSpPr txBox="1"/>
            <p:nvPr/>
          </p:nvSpPr>
          <p:spPr>
            <a:xfrm>
              <a:off x="5560359" y="4800598"/>
              <a:ext cx="1831041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/>
                <a:t>s</a:t>
              </a:r>
              <a:r>
                <a:rPr lang="de-DE" sz="2000" baseline="-25000"/>
                <a:t>1	</a:t>
              </a:r>
              <a:r>
                <a:rPr lang="de-DE" sz="2000">
                  <a:sym typeface="WP IconicSymbolsA" panose="05010101010101010101" pitchFamily="2" charset="2"/>
                </a:rPr>
                <a:t>	0</a:t>
              </a:r>
              <a:endParaRPr lang="de-DE" sz="2000"/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/>
                <a:t>s</a:t>
              </a:r>
              <a:r>
                <a:rPr lang="de-DE" sz="2000" baseline="-25000"/>
                <a:t>2</a:t>
              </a:r>
              <a:r>
                <a:rPr lang="de-DE" sz="2000">
                  <a:sym typeface="WP IconicSymbolsA" panose="05010101010101010101" pitchFamily="2" charset="2"/>
                </a:rPr>
                <a:t> 	 	</a:t>
              </a:r>
              <a:r>
                <a:rPr lang="de-DE" sz="2000">
                  <a:solidFill>
                    <a:srgbClr val="00B050"/>
                  </a:solidFill>
                  <a:sym typeface="WP IconicSymbolsA" panose="05010101010101010101" pitchFamily="2" charset="2"/>
                </a:rPr>
                <a:t>1</a:t>
              </a:r>
              <a:endParaRPr lang="de-DE" sz="2000">
                <a:solidFill>
                  <a:srgbClr val="00B050"/>
                </a:solidFill>
              </a:endParaRPr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/>
                <a:t>s</a:t>
              </a:r>
              <a:r>
                <a:rPr lang="de-DE" sz="2000" baseline="-25000"/>
                <a:t>3</a:t>
              </a:r>
              <a:r>
                <a:rPr lang="de-DE" sz="2000">
                  <a:sym typeface="WP IconicSymbolsA" panose="05010101010101010101" pitchFamily="2" charset="2"/>
                </a:rPr>
                <a:t> 	 	</a:t>
              </a:r>
              <a:r>
                <a:rPr lang="de-DE" sz="2000">
                  <a:solidFill>
                    <a:srgbClr val="00B050"/>
                  </a:solidFill>
                  <a:sym typeface="WP IconicSymbolsA" panose="05010101010101010101" pitchFamily="2" charset="2"/>
                </a:rPr>
                <a:t>1</a:t>
              </a:r>
              <a:endParaRPr lang="de-DE" sz="2000">
                <a:solidFill>
                  <a:srgbClr val="00B050"/>
                </a:solidFill>
              </a:endParaRPr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endParaRPr lang="de-DE" sz="2000"/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endParaRPr lang="de-DE" sz="2000"/>
            </a:p>
          </p:txBody>
        </p:sp>
        <p:sp>
          <p:nvSpPr>
            <p:cNvPr id="21" name="Double Bracket 20"/>
            <p:cNvSpPr/>
            <p:nvPr/>
          </p:nvSpPr>
          <p:spPr>
            <a:xfrm>
              <a:off x="5514975" y="4793081"/>
              <a:ext cx="1526381" cy="959696"/>
            </a:xfrm>
            <a:prstGeom prst="bracketPair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1738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de-AT"/>
              <a:t>Wahrheitsbedingungen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287962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AT" dirty="0"/>
              <a:t>Die 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Wahrheitsbedingungen</a:t>
            </a:r>
            <a:r>
              <a:rPr lang="de-AT" dirty="0"/>
              <a:t> legen fest, </a:t>
            </a:r>
            <a:r>
              <a:rPr lang="de-AT" b="1" dirty="0"/>
              <a:t>welche Situationen </a:t>
            </a:r>
            <a:r>
              <a:rPr lang="de-AT" dirty="0"/>
              <a:t>in der Intension/Proposition enthalten sind. 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dirty="0"/>
              <a:t>Die Wahrheitsbedingungen sind Teil der Definition der Satzbedeutung:</a:t>
            </a:r>
          </a:p>
          <a:p>
            <a:pPr>
              <a:spcBef>
                <a:spcPts val="1200"/>
              </a:spcBef>
            </a:pPr>
            <a:r>
              <a:rPr lang="de-AT" dirty="0"/>
              <a:t>		Die Sonne scheint	    =      {s| Die Sonne scheint in s }</a:t>
            </a:r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  <a:p>
            <a:pPr>
              <a:spcBef>
                <a:spcPts val="2000"/>
              </a:spcBef>
            </a:pPr>
            <a:r>
              <a:rPr lang="en-US" b="1" dirty="0"/>
              <a:t>Frage.</a:t>
            </a:r>
            <a:r>
              <a:rPr lang="en-US" dirty="0"/>
              <a:t> Was </a:t>
            </a:r>
            <a:r>
              <a:rPr lang="en-US" dirty="0" err="1"/>
              <a:t>genau</a:t>
            </a:r>
            <a:r>
              <a:rPr lang="en-US" dirty="0"/>
              <a:t> </a:t>
            </a:r>
            <a:r>
              <a:rPr lang="en-US" dirty="0" err="1"/>
              <a:t>sind</a:t>
            </a:r>
            <a:r>
              <a:rPr lang="en-US" dirty="0"/>
              <a:t> die </a:t>
            </a:r>
            <a:r>
              <a:rPr lang="en-US" dirty="0" err="1"/>
              <a:t>Wahrheitsbedingungen</a:t>
            </a:r>
            <a:r>
              <a:rPr lang="en-US" dirty="0"/>
              <a:t> </a:t>
            </a:r>
            <a:r>
              <a:rPr lang="en-US" dirty="0" err="1"/>
              <a:t>eines</a:t>
            </a:r>
            <a:r>
              <a:rPr lang="en-US" dirty="0"/>
              <a:t> </a:t>
            </a:r>
            <a:r>
              <a:rPr lang="en-US" dirty="0" err="1"/>
              <a:t>Satzes</a:t>
            </a:r>
            <a:r>
              <a:rPr lang="en-US" dirty="0"/>
              <a:t>?</a:t>
            </a:r>
            <a:endParaRPr lang="de-AT" dirty="0"/>
          </a:p>
          <a:p>
            <a:pPr>
              <a:spcBef>
                <a:spcPts val="1200"/>
              </a:spcBef>
            </a:pPr>
            <a:endParaRPr lang="de-AT" dirty="0"/>
          </a:p>
          <a:p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29</a:t>
            </a:fld>
            <a:endParaRPr lang="de-DE"/>
          </a:p>
        </p:txBody>
      </p:sp>
      <p:sp>
        <p:nvSpPr>
          <p:cNvPr id="6" name="Rounded Rectangle 5"/>
          <p:cNvSpPr/>
          <p:nvPr/>
        </p:nvSpPr>
        <p:spPr>
          <a:xfrm>
            <a:off x="457200" y="4115756"/>
            <a:ext cx="8077200" cy="1370644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spcBef>
                <a:spcPts val="1200"/>
              </a:spcBef>
              <a:tabLst>
                <a:tab pos="403225" algn="l"/>
              </a:tabLst>
            </a:pPr>
            <a:r>
              <a:rPr lang="en-US" sz="2400" dirty="0">
                <a:solidFill>
                  <a:schemeClr val="tx1"/>
                </a:solidFill>
              </a:rPr>
              <a:t>Für </a:t>
            </a:r>
            <a:r>
              <a:rPr lang="en-US" sz="2400" dirty="0" err="1">
                <a:solidFill>
                  <a:schemeClr val="tx1"/>
                </a:solidFill>
              </a:rPr>
              <a:t>jeden</a:t>
            </a:r>
            <a:r>
              <a:rPr lang="en-US" sz="2400" dirty="0">
                <a:solidFill>
                  <a:schemeClr val="tx1"/>
                </a:solidFill>
              </a:rPr>
              <a:t> Satz </a:t>
            </a:r>
            <a:r>
              <a:rPr lang="el-GR" sz="2400" dirty="0">
                <a:solidFill>
                  <a:schemeClr val="tx1"/>
                </a:solidFill>
              </a:rPr>
              <a:t>Σ</a:t>
            </a:r>
            <a:r>
              <a:rPr lang="en-US" sz="2400" dirty="0">
                <a:solidFill>
                  <a:schemeClr val="tx1"/>
                </a:solidFill>
              </a:rPr>
              <a:t> gilt:   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  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Σ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     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  =       {s| 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Σ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sym typeface="WP MathA" panose="05010101010101010101" pitchFamily="2" charset="2"/>
              </a:rPr>
              <a:t>ist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sym typeface="WP MathA" panose="05010101010101010101" pitchFamily="2" charset="2"/>
              </a:rPr>
              <a:t>wahr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in s  }</a:t>
            </a:r>
          </a:p>
          <a:p>
            <a:endParaRPr lang="de-DE" sz="2000" b="1" i="1" dirty="0">
              <a:solidFill>
                <a:schemeClr val="tx1"/>
              </a:solidFill>
            </a:endParaRPr>
          </a:p>
          <a:p>
            <a:endParaRPr lang="de-DE" sz="2000" b="1" i="1" dirty="0">
              <a:solidFill>
                <a:schemeClr val="tx1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181600" y="3048000"/>
            <a:ext cx="3406588" cy="881152"/>
            <a:chOff x="4778188" y="3418963"/>
            <a:chExt cx="3406588" cy="801047"/>
          </a:xfrm>
        </p:grpSpPr>
        <p:sp>
          <p:nvSpPr>
            <p:cNvPr id="18" name="Left Brace 17"/>
            <p:cNvSpPr/>
            <p:nvPr/>
          </p:nvSpPr>
          <p:spPr>
            <a:xfrm rot="16200000">
              <a:off x="6357325" y="2167038"/>
              <a:ext cx="126779" cy="2630629"/>
            </a:xfrm>
            <a:prstGeom prst="leftBrace">
              <a:avLst>
                <a:gd name="adj1" fmla="val 3426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778188" y="3576477"/>
              <a:ext cx="3406588" cy="643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 dirty="0">
                  <a:sym typeface="WP MathA" panose="05010101010101010101" pitchFamily="2" charset="2"/>
                </a:rPr>
                <a:t>Metasprachliche</a:t>
              </a:r>
              <a:r>
                <a:rPr lang="de-DE" sz="2000" b="1" dirty="0">
                  <a:solidFill>
                    <a:schemeClr val="accent2">
                      <a:lumMod val="75000"/>
                    </a:schemeClr>
                  </a:solidFill>
                  <a:sym typeface="WP MathA" panose="05010101010101010101" pitchFamily="2" charset="2"/>
                </a:rPr>
                <a:t> Wahrheitsbedingungen </a:t>
              </a:r>
              <a:endParaRPr lang="en-US" sz="2000" dirty="0">
                <a:solidFill>
                  <a:schemeClr val="accent2">
                    <a:lumMod val="75000"/>
                  </a:schemeClr>
                </a:solidFill>
                <a:sym typeface="WP MathA" panose="05010101010101010101" pitchFamily="2" charset="2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438275" y="3048000"/>
            <a:ext cx="2219325" cy="561975"/>
            <a:chOff x="1604970" y="3429001"/>
            <a:chExt cx="2052630" cy="552509"/>
          </a:xfrm>
        </p:grpSpPr>
        <p:sp>
          <p:nvSpPr>
            <p:cNvPr id="24" name="Left Brace 23"/>
            <p:cNvSpPr/>
            <p:nvPr/>
          </p:nvSpPr>
          <p:spPr>
            <a:xfrm rot="16200000">
              <a:off x="2536006" y="2497965"/>
              <a:ext cx="114359" cy="1976431"/>
            </a:xfrm>
            <a:prstGeom prst="leftBrace">
              <a:avLst>
                <a:gd name="adj1" fmla="val 3426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874159" y="3581400"/>
              <a:ext cx="17834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>
                  <a:solidFill>
                    <a:prstClr val="black"/>
                  </a:solidFill>
                  <a:sym typeface="WP MathA" panose="05010101010101010101" pitchFamily="2" charset="2"/>
                </a:rPr>
                <a:t>Objektsprache</a:t>
              </a:r>
              <a:endParaRPr lang="en-US" sz="2000">
                <a:solidFill>
                  <a:prstClr val="black"/>
                </a:solidFill>
                <a:sym typeface="WP MathA" panose="05010101010101010101" pitchFamily="2" charset="2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454714" y="4634005"/>
            <a:ext cx="2193486" cy="852392"/>
            <a:chOff x="1468394" y="3487482"/>
            <a:chExt cx="2124477" cy="746663"/>
          </a:xfrm>
        </p:grpSpPr>
        <p:sp>
          <p:nvSpPr>
            <p:cNvPr id="49" name="Left Brace 48"/>
            <p:cNvSpPr/>
            <p:nvPr/>
          </p:nvSpPr>
          <p:spPr>
            <a:xfrm rot="16200000">
              <a:off x="2523996" y="3296443"/>
              <a:ext cx="138377" cy="520455"/>
            </a:xfrm>
            <a:prstGeom prst="leftBrace">
              <a:avLst>
                <a:gd name="adj1" fmla="val 3426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468394" y="3614064"/>
              <a:ext cx="2124477" cy="620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>
                  <a:solidFill>
                    <a:prstClr val="black"/>
                  </a:solidFill>
                  <a:sym typeface="WP MathA" panose="05010101010101010101" pitchFamily="2" charset="2"/>
                </a:rPr>
                <a:t>Objektsprachliches </a:t>
              </a:r>
              <a:r>
                <a:rPr lang="de-DE" sz="2000">
                  <a:solidFill>
                    <a:prstClr val="black"/>
                  </a:solidFill>
                  <a:sym typeface="WP MathA" panose="05010101010101010101" pitchFamily="2" charset="2"/>
                </a:rPr>
                <a:t>Vorkommen von </a:t>
              </a:r>
              <a:r>
                <a:rPr lang="el-GR" sz="200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WP MathA" panose="05010101010101010101" pitchFamily="2" charset="2"/>
                </a:rPr>
                <a:t>Σ</a:t>
              </a:r>
              <a:endParaRPr lang="en-US" sz="2000">
                <a:solidFill>
                  <a:prstClr val="black"/>
                </a:solidFill>
                <a:sym typeface="WP MathA" panose="05010101010101010101" pitchFamily="2" charset="2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975412" y="4584038"/>
            <a:ext cx="3406588" cy="902360"/>
            <a:chOff x="4778188" y="3399680"/>
            <a:chExt cx="3406588" cy="820330"/>
          </a:xfrm>
        </p:grpSpPr>
        <p:sp>
          <p:nvSpPr>
            <p:cNvPr id="55" name="Left Brace 54"/>
            <p:cNvSpPr/>
            <p:nvPr/>
          </p:nvSpPr>
          <p:spPr>
            <a:xfrm rot="16200000">
              <a:off x="6094118" y="2594739"/>
              <a:ext cx="186873" cy="1796755"/>
            </a:xfrm>
            <a:prstGeom prst="leftBrace">
              <a:avLst>
                <a:gd name="adj1" fmla="val 3426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778188" y="3576477"/>
              <a:ext cx="3406588" cy="643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spcBef>
                  <a:spcPts val="200"/>
                </a:spcBef>
                <a:tabLst>
                  <a:tab pos="457200" algn="l"/>
                  <a:tab pos="747713" algn="l"/>
                  <a:tab pos="1090613" algn="l"/>
                </a:tabLst>
              </a:pPr>
              <a:r>
                <a:rPr lang="de-DE" sz="2000" b="1" dirty="0">
                  <a:sym typeface="WP MathA" panose="05010101010101010101" pitchFamily="2" charset="2"/>
                </a:rPr>
                <a:t>Metasprachliche</a:t>
              </a:r>
              <a:r>
                <a:rPr lang="de-DE" sz="2000" b="1" dirty="0">
                  <a:solidFill>
                    <a:schemeClr val="accent2">
                      <a:lumMod val="75000"/>
                    </a:schemeClr>
                  </a:solidFill>
                  <a:sym typeface="WP MathA" panose="05010101010101010101" pitchFamily="2" charset="2"/>
                </a:rPr>
                <a:t> </a:t>
              </a:r>
              <a:r>
                <a:rPr lang="de-DE" sz="2000" dirty="0">
                  <a:solidFill>
                    <a:schemeClr val="accent2">
                      <a:lumMod val="75000"/>
                    </a:schemeClr>
                  </a:solidFill>
                  <a:sym typeface="WP MathA" panose="05010101010101010101" pitchFamily="2" charset="2"/>
                </a:rPr>
                <a:t>Wahrheitsbedingungen</a:t>
              </a:r>
              <a:r>
                <a:rPr lang="de-DE" sz="2000" b="1" dirty="0">
                  <a:solidFill>
                    <a:schemeClr val="accent2">
                      <a:lumMod val="75000"/>
                    </a:schemeClr>
                  </a:solidFill>
                  <a:sym typeface="WP MathA" panose="05010101010101010101" pitchFamily="2" charset="2"/>
                </a:rPr>
                <a:t> </a:t>
              </a:r>
              <a:r>
                <a:rPr lang="de-DE" sz="2000" dirty="0">
                  <a:solidFill>
                    <a:prstClr val="black"/>
                  </a:solidFill>
                  <a:sym typeface="WP MathA" panose="05010101010101010101" pitchFamily="2" charset="2"/>
                </a:rPr>
                <a:t>für </a:t>
              </a:r>
              <a:r>
                <a:rPr lang="el-GR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sym typeface="WP MathA" panose="05010101010101010101" pitchFamily="2" charset="2"/>
                </a:rPr>
                <a:t>Σ</a:t>
              </a:r>
              <a:endParaRPr lang="en-US" sz="2000" dirty="0">
                <a:solidFill>
                  <a:schemeClr val="accent2">
                    <a:lumMod val="75000"/>
                  </a:schemeClr>
                </a:solidFill>
                <a:sym typeface="WP MathA" panose="05010101010101010101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1125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de-AT" dirty="0"/>
              <a:t>Wahrheitsbedingungen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763000" cy="52578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en-US" dirty="0"/>
              <a:t>Eine </a:t>
            </a:r>
            <a:r>
              <a:rPr lang="en-US" dirty="0" err="1"/>
              <a:t>präzisere</a:t>
            </a:r>
            <a:r>
              <a:rPr lang="en-US" dirty="0"/>
              <a:t> Definition von </a:t>
            </a:r>
            <a:r>
              <a:rPr lang="en-US" b="1" dirty="0" err="1"/>
              <a:t>Wahrheitsbedingungen</a:t>
            </a:r>
            <a:r>
              <a:rPr lang="en-US" dirty="0"/>
              <a:t>:</a:t>
            </a:r>
          </a:p>
          <a:p>
            <a:pPr>
              <a:spcBef>
                <a:spcPts val="120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en-US" dirty="0">
                <a:solidFill>
                  <a:prstClr val="black"/>
                </a:solidFill>
              </a:rPr>
              <a:t>Für alle </a:t>
            </a:r>
            <a:r>
              <a:rPr lang="en-US" dirty="0" err="1">
                <a:solidFill>
                  <a:prstClr val="black"/>
                </a:solidFill>
              </a:rPr>
              <a:t>Aussagen</a:t>
            </a:r>
            <a:r>
              <a:rPr lang="en-US" dirty="0">
                <a:solidFill>
                  <a:prstClr val="black"/>
                </a:solidFill>
              </a:rPr>
              <a:t> A und B und für </a:t>
            </a:r>
            <a:r>
              <a:rPr lang="de-DE" dirty="0"/>
              <a:t>jeden Satz Σ gilt:</a:t>
            </a:r>
            <a:endParaRPr lang="en-US" dirty="0">
              <a:solidFill>
                <a:prstClr val="black"/>
              </a:solidFill>
            </a:endParaRPr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AT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en-US" sz="2000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en-US" sz="2000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en-US" sz="2000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en-US" sz="2000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en-US" sz="2000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en-US" sz="2000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AT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30</a:t>
            </a:fld>
            <a:endParaRPr lang="de-DE"/>
          </a:p>
        </p:txBody>
      </p:sp>
      <p:sp>
        <p:nvSpPr>
          <p:cNvPr id="7" name="Rounded Rectangle 6"/>
          <p:cNvSpPr/>
          <p:nvPr/>
        </p:nvSpPr>
        <p:spPr>
          <a:xfrm>
            <a:off x="457200" y="2044224"/>
            <a:ext cx="8382000" cy="1384776"/>
          </a:xfrm>
          <a:prstGeom prst="roundRect">
            <a:avLst/>
          </a:prstGeom>
          <a:solidFill>
            <a:srgbClr val="5CB4CC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spcBef>
                <a:spcPts val="800"/>
              </a:spcBef>
            </a:pPr>
            <a:r>
              <a:rPr lang="de-DE" sz="2400" dirty="0">
                <a:solidFill>
                  <a:schemeClr val="tx1"/>
                </a:solidFill>
              </a:rPr>
              <a:t>Die </a:t>
            </a:r>
            <a:r>
              <a:rPr lang="de-DE" sz="2400" b="1" dirty="0">
                <a:solidFill>
                  <a:schemeClr val="tx1"/>
                </a:solidFill>
              </a:rPr>
              <a:t>Wahrheitsbedingungen</a:t>
            </a:r>
            <a:r>
              <a:rPr lang="de-DE" sz="2400" dirty="0">
                <a:solidFill>
                  <a:schemeClr val="tx1"/>
                </a:solidFill>
              </a:rPr>
              <a:t> von Σ =</a:t>
            </a:r>
            <a:r>
              <a:rPr lang="de-DE" sz="2400" baseline="-25000" dirty="0">
                <a:solidFill>
                  <a:schemeClr val="tx1"/>
                </a:solidFill>
              </a:rPr>
              <a:t>Def  </a:t>
            </a:r>
          </a:p>
          <a:p>
            <a:pPr>
              <a:spcBef>
                <a:spcPts val="400"/>
              </a:spcBef>
              <a:tabLst>
                <a:tab pos="1028700" algn="l"/>
              </a:tabLst>
            </a:pPr>
            <a:r>
              <a:rPr lang="de-DE" sz="2400" baseline="-25000" dirty="0">
                <a:solidFill>
                  <a:schemeClr val="tx1"/>
                </a:solidFill>
              </a:rPr>
              <a:t>	</a:t>
            </a:r>
            <a:r>
              <a:rPr lang="de-DE" sz="2400" dirty="0">
                <a:solidFill>
                  <a:schemeClr val="tx1"/>
                </a:solidFill>
              </a:rPr>
              <a:t>die </a:t>
            </a:r>
            <a:r>
              <a:rPr lang="de-DE" sz="2400" dirty="0">
                <a:solidFill>
                  <a:srgbClr val="C00000"/>
                </a:solidFill>
              </a:rPr>
              <a:t>notwendigen</a:t>
            </a:r>
            <a:r>
              <a:rPr lang="de-DE" sz="2400" dirty="0">
                <a:solidFill>
                  <a:schemeClr val="tx1"/>
                </a:solidFill>
              </a:rPr>
              <a:t> und </a:t>
            </a:r>
          </a:p>
          <a:p>
            <a:pPr>
              <a:tabLst>
                <a:tab pos="1028700" algn="l"/>
              </a:tabLst>
            </a:pPr>
            <a:r>
              <a:rPr lang="de-DE" sz="2400" dirty="0">
                <a:solidFill>
                  <a:schemeClr val="tx1"/>
                </a:solidFill>
              </a:rPr>
              <a:t>	die </a:t>
            </a:r>
            <a:r>
              <a:rPr lang="de-DE" sz="2400" dirty="0">
                <a:solidFill>
                  <a:srgbClr val="00E668"/>
                </a:solidFill>
                <a:sym typeface="WP MathA" panose="05010101010101010101" pitchFamily="2" charset="2"/>
              </a:rPr>
              <a:t>hinreichenden</a:t>
            </a:r>
            <a:r>
              <a:rPr lang="de-DE" sz="2400" dirty="0">
                <a:solidFill>
                  <a:schemeClr val="tx1"/>
                </a:solidFill>
              </a:rPr>
              <a:t> Bedingungen für das Wahrsein von Σ.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3906322"/>
            <a:ext cx="8382000" cy="970478"/>
          </a:xfrm>
          <a:prstGeom prst="roundRect">
            <a:avLst/>
          </a:prstGeom>
          <a:solidFill>
            <a:srgbClr val="DAA6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lvl="0">
              <a:spcBef>
                <a:spcPts val="400"/>
              </a:spcBef>
              <a:tabLst>
                <a:tab pos="573088" algn="l"/>
                <a:tab pos="747713" algn="l"/>
                <a:tab pos="1090613" algn="l"/>
                <a:tab pos="1882775" algn="l"/>
                <a:tab pos="2455863" algn="l"/>
                <a:tab pos="4518025" algn="l"/>
                <a:tab pos="4975225" algn="l"/>
              </a:tabLst>
            </a:pP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A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ist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eine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srgbClr val="C00000"/>
                </a:solidFill>
                <a:sym typeface="WP MathA" panose="05010101010101010101" pitchFamily="2" charset="2"/>
              </a:rPr>
              <a:t>notwendige</a:t>
            </a:r>
            <a:r>
              <a:rPr lang="en-US" sz="2400" b="1" i="1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Bedingung</a:t>
            </a:r>
            <a:r>
              <a:rPr lang="en-US" sz="2400" b="1" i="1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für B =</a:t>
            </a:r>
            <a:r>
              <a:rPr lang="en-US" sz="2400" baseline="-25000" dirty="0">
                <a:solidFill>
                  <a:prstClr val="black"/>
                </a:solidFill>
                <a:sym typeface="WP MathA" panose="05010101010101010101" pitchFamily="2" charset="2"/>
              </a:rPr>
              <a:t>Def</a:t>
            </a:r>
            <a:r>
              <a:rPr lang="en-US" sz="2400" i="1" baseline="-25000" dirty="0">
                <a:solidFill>
                  <a:prstClr val="black"/>
                </a:solidFill>
                <a:sym typeface="WP MathA" panose="05010101010101010101" pitchFamily="2" charset="2"/>
              </a:rPr>
              <a:t>	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B 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 A </a:t>
            </a:r>
          </a:p>
          <a:p>
            <a:pPr lvl="0">
              <a:spcBef>
                <a:spcPts val="600"/>
              </a:spcBef>
              <a:tabLst>
                <a:tab pos="573088" algn="l"/>
                <a:tab pos="747713" algn="l"/>
                <a:tab pos="1090613" algn="l"/>
                <a:tab pos="1882775" algn="l"/>
                <a:tab pos="2455863" algn="l"/>
                <a:tab pos="4518025" algn="l"/>
                <a:tab pos="4975225" algn="l"/>
              </a:tabLst>
            </a:pPr>
            <a:r>
              <a:rPr lang="en-US" sz="2200" dirty="0">
                <a:solidFill>
                  <a:schemeClr val="tx1"/>
                </a:solidFill>
                <a:sym typeface="WP MathA" panose="05010101010101010101" pitchFamily="2" charset="2"/>
              </a:rPr>
              <a:t>	“W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enn B </a:t>
            </a:r>
            <a:r>
              <a:rPr lang="en-US" sz="2200" dirty="0" err="1">
                <a:solidFill>
                  <a:prstClr val="black"/>
                </a:solidFill>
                <a:sym typeface="WP MathA" panose="05010101010101010101" pitchFamily="2" charset="2"/>
              </a:rPr>
              <a:t>zutrifft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, </a:t>
            </a:r>
            <a:r>
              <a:rPr lang="en-US" sz="2200" dirty="0" err="1">
                <a:solidFill>
                  <a:prstClr val="black"/>
                </a:solidFill>
                <a:sym typeface="WP MathA" panose="05010101010101010101" pitchFamily="2" charset="2"/>
              </a:rPr>
              <a:t>dann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200" dirty="0" err="1">
                <a:solidFill>
                  <a:prstClr val="black"/>
                </a:solidFill>
                <a:sym typeface="WP MathA" panose="05010101010101010101" pitchFamily="2" charset="2"/>
              </a:rPr>
              <a:t>trifft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200" dirty="0" err="1">
                <a:solidFill>
                  <a:prstClr val="black"/>
                </a:solidFill>
                <a:sym typeface="WP MathA" panose="05010101010101010101" pitchFamily="2" charset="2"/>
              </a:rPr>
              <a:t>auch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 A </a:t>
            </a:r>
            <a:r>
              <a:rPr lang="en-US" sz="2200" dirty="0" err="1">
                <a:solidFill>
                  <a:prstClr val="black"/>
                </a:solidFill>
                <a:sym typeface="WP MathA" panose="05010101010101010101" pitchFamily="2" charset="2"/>
              </a:rPr>
              <a:t>zu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.”/”</a:t>
            </a:r>
            <a:r>
              <a:rPr lang="en-US" sz="2200" dirty="0" err="1">
                <a:solidFill>
                  <a:prstClr val="black"/>
                </a:solidFill>
                <a:sym typeface="WP MathA" panose="05010101010101010101" pitchFamily="2" charset="2"/>
              </a:rPr>
              <a:t>Ohne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 A </a:t>
            </a:r>
            <a:r>
              <a:rPr lang="en-US" sz="2200" dirty="0" err="1">
                <a:solidFill>
                  <a:prstClr val="black"/>
                </a:solidFill>
                <a:sym typeface="WP MathA" panose="05010101010101010101" pitchFamily="2" charset="2"/>
              </a:rPr>
              <a:t>kein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 B!”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277922"/>
            <a:ext cx="8382000" cy="970478"/>
          </a:xfrm>
          <a:prstGeom prst="roundRect">
            <a:avLst/>
          </a:prstGeom>
          <a:solidFill>
            <a:srgbClr val="DAA6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lvl="0">
              <a:spcBef>
                <a:spcPts val="1200"/>
              </a:spcBef>
              <a:tabLst>
                <a:tab pos="169863" algn="l"/>
                <a:tab pos="573088" algn="l"/>
                <a:tab pos="747713" algn="l"/>
                <a:tab pos="1090613" algn="l"/>
                <a:tab pos="4518025" algn="l"/>
                <a:tab pos="4975225" algn="l"/>
              </a:tabLst>
            </a:pP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A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ist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eine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de-DE" sz="2400" dirty="0">
                <a:solidFill>
                  <a:srgbClr val="00E668"/>
                </a:solidFill>
                <a:sym typeface="WP MathA" panose="05010101010101010101" pitchFamily="2" charset="2"/>
              </a:rPr>
              <a:t>hinreichende</a:t>
            </a:r>
            <a:r>
              <a:rPr lang="de-DE" sz="2400" b="1" i="1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Bedingung</a:t>
            </a:r>
            <a:r>
              <a:rPr lang="en-US" sz="2400" b="1" i="1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für B =</a:t>
            </a:r>
            <a:r>
              <a:rPr lang="en-US" sz="2400" baseline="-25000" dirty="0">
                <a:solidFill>
                  <a:prstClr val="black"/>
                </a:solidFill>
                <a:sym typeface="WP MathA" panose="05010101010101010101" pitchFamily="2" charset="2"/>
              </a:rPr>
              <a:t>Def</a:t>
            </a:r>
            <a:r>
              <a:rPr lang="en-US" sz="2400" i="1" baseline="-25000" dirty="0">
                <a:solidFill>
                  <a:prstClr val="black"/>
                </a:solidFill>
                <a:sym typeface="WP MathA" panose="05010101010101010101" pitchFamily="2" charset="2"/>
              </a:rPr>
              <a:t>   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A 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 B	</a:t>
            </a:r>
          </a:p>
          <a:p>
            <a:pPr lvl="0">
              <a:spcBef>
                <a:spcPts val="600"/>
              </a:spcBef>
              <a:tabLst>
                <a:tab pos="573088" algn="l"/>
                <a:tab pos="747713" algn="l"/>
                <a:tab pos="1090613" algn="l"/>
                <a:tab pos="1882775" algn="l"/>
                <a:tab pos="2455863" algn="l"/>
                <a:tab pos="4518025" algn="l"/>
                <a:tab pos="4975225" algn="l"/>
              </a:tabLst>
            </a:pP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	“Wenn A </a:t>
            </a:r>
            <a:r>
              <a:rPr lang="en-US" sz="2200" dirty="0" err="1">
                <a:solidFill>
                  <a:prstClr val="black"/>
                </a:solidFill>
                <a:sym typeface="WP MathA" panose="05010101010101010101" pitchFamily="2" charset="2"/>
              </a:rPr>
              <a:t>zutrifft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, </a:t>
            </a:r>
            <a:r>
              <a:rPr lang="en-US" sz="2200" dirty="0" err="1">
                <a:solidFill>
                  <a:prstClr val="black"/>
                </a:solidFill>
                <a:sym typeface="WP MathA" panose="05010101010101010101" pitchFamily="2" charset="2"/>
              </a:rPr>
              <a:t>dann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200" dirty="0" err="1">
                <a:solidFill>
                  <a:prstClr val="black"/>
                </a:solidFill>
                <a:sym typeface="WP MathA" panose="05010101010101010101" pitchFamily="2" charset="2"/>
              </a:rPr>
              <a:t>trifft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200" dirty="0" err="1">
                <a:solidFill>
                  <a:prstClr val="black"/>
                </a:solidFill>
                <a:sym typeface="WP MathA" panose="05010101010101010101" pitchFamily="2" charset="2"/>
              </a:rPr>
              <a:t>auch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 B </a:t>
            </a:r>
            <a:r>
              <a:rPr lang="en-US" sz="2200" dirty="0" err="1">
                <a:solidFill>
                  <a:prstClr val="black"/>
                </a:solidFill>
                <a:sym typeface="WP MathA" panose="05010101010101010101" pitchFamily="2" charset="2"/>
              </a:rPr>
              <a:t>zu</a:t>
            </a:r>
            <a:r>
              <a:rPr lang="en-US" sz="2200" dirty="0">
                <a:solidFill>
                  <a:prstClr val="black"/>
                </a:solidFill>
                <a:sym typeface="WP MathA" panose="05010101010101010101" pitchFamily="2" charset="2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1260378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de-AT" dirty="0"/>
              <a:t>Wahrheitsbedingungen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763000" cy="5257800"/>
          </a:xfrm>
        </p:spPr>
        <p:txBody>
          <a:bodyPr/>
          <a:lstStyle/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AT" dirty="0"/>
          </a:p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AT" dirty="0"/>
          </a:p>
          <a:p>
            <a:pPr lvl="0">
              <a:spcBef>
                <a:spcPts val="600"/>
              </a:spcBef>
              <a:tabLst>
                <a:tab pos="573088" algn="l"/>
                <a:tab pos="747713" algn="l"/>
                <a:tab pos="1090613" algn="l"/>
                <a:tab pos="1882775" algn="l"/>
                <a:tab pos="2455863" algn="l"/>
                <a:tab pos="4518025" algn="l"/>
                <a:tab pos="4975225" algn="l"/>
              </a:tabLst>
            </a:pPr>
            <a:r>
              <a:rPr lang="en-US" dirty="0"/>
              <a:t>Wenn A </a:t>
            </a:r>
            <a:r>
              <a:rPr lang="en-US" dirty="0" err="1"/>
              <a:t>eine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notwendige</a:t>
            </a:r>
            <a:r>
              <a:rPr lang="en-US" b="1" i="1" dirty="0">
                <a:solidFill>
                  <a:prstClr val="black"/>
                </a:solidFill>
              </a:rPr>
              <a:t> </a:t>
            </a:r>
            <a:r>
              <a:rPr lang="en-US" dirty="0" err="1"/>
              <a:t>Bedingung</a:t>
            </a:r>
            <a:r>
              <a:rPr lang="en-US" dirty="0"/>
              <a:t> für B </a:t>
            </a:r>
            <a:r>
              <a:rPr lang="en-US" dirty="0" err="1"/>
              <a:t>ist</a:t>
            </a:r>
            <a:r>
              <a:rPr lang="en-US" dirty="0"/>
              <a:t>, </a:t>
            </a:r>
            <a:r>
              <a:rPr lang="en-US" dirty="0" err="1"/>
              <a:t>dann</a:t>
            </a:r>
            <a:r>
              <a:rPr lang="en-US" dirty="0"/>
              <a:t> muss A </a:t>
            </a:r>
            <a:r>
              <a:rPr lang="en-US" dirty="0" err="1"/>
              <a:t>zutreffen</a:t>
            </a:r>
            <a:r>
              <a:rPr lang="en-US" dirty="0"/>
              <a:t>, um B </a:t>
            </a:r>
            <a:r>
              <a:rPr lang="en-US" dirty="0" err="1"/>
              <a:t>möglich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machen</a:t>
            </a:r>
            <a:r>
              <a:rPr lang="en-US" dirty="0"/>
              <a:t>. </a:t>
            </a:r>
          </a:p>
          <a:p>
            <a:pPr lvl="0">
              <a:spcBef>
                <a:spcPts val="1200"/>
              </a:spcBef>
              <a:tabLst>
                <a:tab pos="573088" algn="l"/>
                <a:tab pos="747713" algn="l"/>
                <a:tab pos="1090613" algn="l"/>
                <a:tab pos="1882775" algn="l"/>
                <a:tab pos="2455863" algn="l"/>
                <a:tab pos="4518025" algn="l"/>
                <a:tab pos="4975225" algn="l"/>
              </a:tabLst>
            </a:pPr>
            <a:r>
              <a:rPr lang="en-US" dirty="0"/>
              <a:t>	</a:t>
            </a:r>
            <a:r>
              <a:rPr lang="de-AT" i="1" dirty="0"/>
              <a:t>Beispiele:</a:t>
            </a:r>
          </a:p>
          <a:p>
            <a:pPr>
              <a:spcBef>
                <a:spcPts val="1200"/>
              </a:spcBef>
              <a:tabLst>
                <a:tab pos="800100" algn="l"/>
                <a:tab pos="1090613" algn="l"/>
              </a:tabLst>
            </a:pPr>
            <a:r>
              <a:rPr lang="de-AT" dirty="0"/>
              <a:t>(1)	[</a:t>
            </a:r>
            <a:r>
              <a:rPr lang="de-AT" baseline="-25000" dirty="0"/>
              <a:t>A </a:t>
            </a:r>
            <a:r>
              <a:rPr lang="de-AT" dirty="0"/>
              <a:t>Männlich zu sein] ist eine </a:t>
            </a:r>
            <a:r>
              <a:rPr lang="de-AT" dirty="0">
                <a:solidFill>
                  <a:srgbClr val="FF0000"/>
                </a:solidFill>
              </a:rPr>
              <a:t>notwendige </a:t>
            </a:r>
            <a:r>
              <a:rPr lang="de-AT" dirty="0"/>
              <a:t>Bedingung</a:t>
            </a:r>
            <a:r>
              <a:rPr lang="de-AT" dirty="0">
                <a:solidFill>
                  <a:srgbClr val="FF0000"/>
                </a:solidFill>
              </a:rPr>
              <a:t> </a:t>
            </a:r>
            <a:r>
              <a:rPr lang="de-AT" dirty="0"/>
              <a:t>um </a:t>
            </a:r>
          </a:p>
          <a:p>
            <a:pPr>
              <a:spcBef>
                <a:spcPts val="0"/>
              </a:spcBef>
              <a:tabLst>
                <a:tab pos="800100" algn="l"/>
                <a:tab pos="1090613" algn="l"/>
              </a:tabLst>
            </a:pPr>
            <a:r>
              <a:rPr lang="de-AT" dirty="0"/>
              <a:t>	[</a:t>
            </a:r>
            <a:r>
              <a:rPr lang="de-AT" baseline="-25000" dirty="0"/>
              <a:t>B </a:t>
            </a:r>
            <a:r>
              <a:rPr lang="de-AT" dirty="0"/>
              <a:t>Vater zu sein].</a:t>
            </a:r>
          </a:p>
          <a:p>
            <a:pPr>
              <a:spcBef>
                <a:spcPts val="800"/>
              </a:spcBef>
              <a:tabLst>
                <a:tab pos="800100" algn="l"/>
                <a:tab pos="1090613" algn="l"/>
              </a:tabLst>
            </a:pPr>
            <a:r>
              <a:rPr lang="de-AT" dirty="0"/>
              <a:t>(2)	[</a:t>
            </a:r>
            <a:r>
              <a:rPr lang="de-AT" baseline="-25000" dirty="0"/>
              <a:t>A </a:t>
            </a:r>
            <a:r>
              <a:rPr lang="de-AT" dirty="0"/>
              <a:t>Wasser] ist eine </a:t>
            </a:r>
            <a:r>
              <a:rPr lang="de-AT" dirty="0">
                <a:solidFill>
                  <a:srgbClr val="FF0000"/>
                </a:solidFill>
              </a:rPr>
              <a:t>notwendige</a:t>
            </a:r>
            <a:r>
              <a:rPr lang="de-AT" dirty="0"/>
              <a:t> Bedingung für </a:t>
            </a:r>
          </a:p>
          <a:p>
            <a:pPr>
              <a:spcBef>
                <a:spcPts val="0"/>
              </a:spcBef>
              <a:tabLst>
                <a:tab pos="800100" algn="l"/>
                <a:tab pos="1090613" algn="l"/>
              </a:tabLst>
            </a:pPr>
            <a:r>
              <a:rPr lang="de-AT" dirty="0"/>
              <a:t>	[</a:t>
            </a:r>
            <a:r>
              <a:rPr lang="de-AT" baseline="-25000" dirty="0"/>
              <a:t>B  </a:t>
            </a:r>
            <a:r>
              <a:rPr lang="de-AT" dirty="0"/>
              <a:t>die Existenz von Leben]. 	</a:t>
            </a:r>
          </a:p>
          <a:p>
            <a:pPr>
              <a:spcBef>
                <a:spcPts val="800"/>
              </a:spcBef>
              <a:tabLst>
                <a:tab pos="800100" algn="l"/>
                <a:tab pos="1090613" algn="l"/>
              </a:tabLst>
            </a:pPr>
            <a:r>
              <a:rPr lang="de-AT" dirty="0"/>
              <a:t>(3)	[</a:t>
            </a:r>
            <a:r>
              <a:rPr lang="de-AT" baseline="-25000" dirty="0"/>
              <a:t>A </a:t>
            </a:r>
            <a:r>
              <a:rPr lang="de-AT" dirty="0"/>
              <a:t>Ein Führerschein] ist eine </a:t>
            </a:r>
            <a:r>
              <a:rPr lang="de-AT" dirty="0">
                <a:solidFill>
                  <a:srgbClr val="FF0000"/>
                </a:solidFill>
              </a:rPr>
              <a:t>notwendige</a:t>
            </a:r>
            <a:r>
              <a:rPr lang="de-AT" dirty="0"/>
              <a:t> Bedingung um </a:t>
            </a:r>
          </a:p>
          <a:p>
            <a:pPr>
              <a:spcBef>
                <a:spcPts val="0"/>
              </a:spcBef>
              <a:tabLst>
                <a:tab pos="800100" algn="l"/>
                <a:tab pos="1090613" algn="l"/>
              </a:tabLst>
            </a:pPr>
            <a:r>
              <a:rPr lang="de-AT" dirty="0"/>
              <a:t>	[</a:t>
            </a:r>
            <a:r>
              <a:rPr lang="de-AT" baseline="-25000" dirty="0"/>
              <a:t>B  </a:t>
            </a:r>
            <a:r>
              <a:rPr lang="de-AT" dirty="0"/>
              <a:t>ein Auto zu fahren].</a:t>
            </a:r>
          </a:p>
          <a:p>
            <a:pPr>
              <a:spcBef>
                <a:spcPts val="800"/>
              </a:spcBef>
              <a:tabLst>
                <a:tab pos="800100" algn="l"/>
                <a:tab pos="1090613" algn="l"/>
              </a:tabLst>
            </a:pPr>
            <a:r>
              <a:rPr lang="de-AT" dirty="0"/>
              <a:t>(4)	[</a:t>
            </a:r>
            <a:r>
              <a:rPr lang="de-AT" baseline="-25000" dirty="0"/>
              <a:t>A </a:t>
            </a:r>
            <a:r>
              <a:rPr lang="de-AT" dirty="0"/>
              <a:t>Ungerade </a:t>
            </a:r>
            <a:r>
              <a:rPr lang="de-AT" sz="2000" dirty="0"/>
              <a:t>(</a:t>
            </a:r>
            <a:r>
              <a:rPr lang="el-GR" sz="2000" dirty="0"/>
              <a:t>μονός</a:t>
            </a:r>
            <a:r>
              <a:rPr lang="en-US" sz="2000" dirty="0"/>
              <a:t>)</a:t>
            </a:r>
            <a:r>
              <a:rPr lang="el-GR" dirty="0"/>
              <a:t> </a:t>
            </a:r>
            <a:r>
              <a:rPr lang="de-AT" dirty="0"/>
              <a:t>zu sein] ist eine </a:t>
            </a:r>
            <a:r>
              <a:rPr lang="de-AT" dirty="0">
                <a:solidFill>
                  <a:srgbClr val="FF0000"/>
                </a:solidFill>
              </a:rPr>
              <a:t>notwendige</a:t>
            </a:r>
            <a:r>
              <a:rPr lang="de-AT" dirty="0"/>
              <a:t> Bedingung um</a:t>
            </a:r>
          </a:p>
          <a:p>
            <a:pPr>
              <a:spcBef>
                <a:spcPts val="0"/>
              </a:spcBef>
              <a:tabLst>
                <a:tab pos="800100" algn="l"/>
                <a:tab pos="1090613" algn="l"/>
              </a:tabLst>
            </a:pPr>
            <a:r>
              <a:rPr lang="de-AT" dirty="0"/>
              <a:t> 	[</a:t>
            </a:r>
            <a:r>
              <a:rPr lang="de-AT" baseline="-25000" dirty="0"/>
              <a:t>B </a:t>
            </a:r>
            <a:r>
              <a:rPr lang="de-AT" dirty="0"/>
              <a:t>eine Primzahl </a:t>
            </a:r>
            <a:r>
              <a:rPr lang="de-AT" sz="2000" dirty="0"/>
              <a:t>(</a:t>
            </a:r>
            <a:r>
              <a:rPr lang="el-GR" sz="2000" dirty="0"/>
              <a:t>πρώτος αριθμός</a:t>
            </a:r>
            <a:r>
              <a:rPr lang="en-US" sz="2000" dirty="0"/>
              <a:t>) </a:t>
            </a:r>
            <a:r>
              <a:rPr lang="de-AT" dirty="0"/>
              <a:t>zu sein].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9" name="Rounded Rectangle 8"/>
          <p:cNvSpPr/>
          <p:nvPr/>
        </p:nvSpPr>
        <p:spPr>
          <a:xfrm>
            <a:off x="762000" y="914400"/>
            <a:ext cx="7620000" cy="510778"/>
          </a:xfrm>
          <a:prstGeom prst="roundRect">
            <a:avLst/>
          </a:prstGeom>
          <a:solidFill>
            <a:srgbClr val="DAA6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lvl="0" algn="ctr">
              <a:spcBef>
                <a:spcPts val="400"/>
              </a:spcBef>
              <a:tabLst>
                <a:tab pos="573088" algn="l"/>
                <a:tab pos="747713" algn="l"/>
                <a:tab pos="1090613" algn="l"/>
                <a:tab pos="1882775" algn="l"/>
                <a:tab pos="2455863" algn="l"/>
                <a:tab pos="4518025" algn="l"/>
                <a:tab pos="4975225" algn="l"/>
              </a:tabLst>
            </a:pP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A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ist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eine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srgbClr val="C00000"/>
                </a:solidFill>
                <a:sym typeface="WP MathA" panose="05010101010101010101" pitchFamily="2" charset="2"/>
              </a:rPr>
              <a:t>notwendige</a:t>
            </a:r>
            <a:r>
              <a:rPr lang="en-US" sz="2400" b="1" i="1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Bedingung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für B  =</a:t>
            </a:r>
            <a:r>
              <a:rPr lang="en-US" sz="2400" baseline="-25000" dirty="0">
                <a:solidFill>
                  <a:prstClr val="black"/>
                </a:solidFill>
                <a:sym typeface="WP MathA" panose="05010101010101010101" pitchFamily="2" charset="2"/>
              </a:rPr>
              <a:t>Def 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B 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 A </a:t>
            </a:r>
          </a:p>
        </p:txBody>
      </p:sp>
      <p:sp>
        <p:nvSpPr>
          <p:cNvPr id="8" name="Rectangle 7"/>
          <p:cNvSpPr/>
          <p:nvPr/>
        </p:nvSpPr>
        <p:spPr>
          <a:xfrm>
            <a:off x="6271715" y="2514600"/>
            <a:ext cx="2415085" cy="46166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>
              <a:spcBef>
                <a:spcPts val="600"/>
              </a:spcBef>
              <a:tabLst>
                <a:tab pos="573088" algn="l"/>
                <a:tab pos="747713" algn="l"/>
                <a:tab pos="1090613" algn="l"/>
                <a:tab pos="1882775" algn="l"/>
                <a:tab pos="2455863" algn="l"/>
                <a:tab pos="4518025" algn="l"/>
                <a:tab pos="4975225" algn="l"/>
              </a:tabLst>
            </a:pPr>
            <a:r>
              <a:rPr lang="en-US" sz="2400" b="1"/>
              <a:t>“Ohne A kein B!” </a:t>
            </a:r>
            <a:endParaRPr lang="de-AT" sz="2400" b="1" dirty="0"/>
          </a:p>
        </p:txBody>
      </p:sp>
    </p:spTree>
    <p:extLst>
      <p:ext uri="{BB962C8B-B14F-4D97-AF65-F5344CB8AC3E}">
        <p14:creationId xmlns:p14="http://schemas.microsoft.com/office/powerpoint/2010/main" val="20819362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de-AT" dirty="0"/>
              <a:t>Wahrheitsbedingungen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763000" cy="4779818"/>
          </a:xfrm>
        </p:spPr>
        <p:txBody>
          <a:bodyPr/>
          <a:lstStyle/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AT" dirty="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en-US" dirty="0"/>
              <a:t>Wenn A </a:t>
            </a:r>
            <a:r>
              <a:rPr lang="en-US" dirty="0" err="1"/>
              <a:t>eine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de-DE" dirty="0">
                <a:solidFill>
                  <a:srgbClr val="00E668"/>
                </a:solidFill>
              </a:rPr>
              <a:t>hinreichende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en-US" dirty="0" err="1"/>
              <a:t>Bedingung</a:t>
            </a:r>
            <a:r>
              <a:rPr lang="en-US" dirty="0"/>
              <a:t> für B </a:t>
            </a:r>
            <a:r>
              <a:rPr lang="en-US" dirty="0" err="1"/>
              <a:t>ist</a:t>
            </a:r>
            <a:r>
              <a:rPr lang="en-US" dirty="0"/>
              <a:t>, </a:t>
            </a:r>
            <a:r>
              <a:rPr lang="en-US" dirty="0" err="1"/>
              <a:t>dann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es </a:t>
            </a:r>
            <a:r>
              <a:rPr lang="en-US" dirty="0" err="1"/>
              <a:t>ausreichend</a:t>
            </a:r>
            <a:r>
              <a:rPr lang="en-US" dirty="0"/>
              <a:t>, </a:t>
            </a:r>
            <a:r>
              <a:rPr lang="en-US" dirty="0" err="1"/>
              <a:t>dass</a:t>
            </a:r>
            <a:r>
              <a:rPr lang="en-US" dirty="0"/>
              <a:t> A </a:t>
            </a:r>
            <a:r>
              <a:rPr lang="en-US" dirty="0" err="1"/>
              <a:t>zutrifft</a:t>
            </a:r>
            <a:r>
              <a:rPr lang="en-US" dirty="0"/>
              <a:t>, um B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ermöglichen</a:t>
            </a:r>
            <a:r>
              <a:rPr lang="en-US" dirty="0"/>
              <a:t>.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en-US" dirty="0"/>
              <a:t>Es </a:t>
            </a:r>
            <a:r>
              <a:rPr lang="en-US" dirty="0" err="1"/>
              <a:t>könnte</a:t>
            </a:r>
            <a:r>
              <a:rPr lang="en-US" dirty="0"/>
              <a:t> </a:t>
            </a:r>
            <a:r>
              <a:rPr lang="en-US" dirty="0" err="1"/>
              <a:t>aber</a:t>
            </a:r>
            <a:r>
              <a:rPr lang="en-US" dirty="0"/>
              <a:t> </a:t>
            </a:r>
            <a:r>
              <a:rPr lang="en-US" dirty="0" err="1"/>
              <a:t>noch</a:t>
            </a:r>
            <a:r>
              <a:rPr lang="en-US" dirty="0"/>
              <a:t> </a:t>
            </a:r>
            <a:r>
              <a:rPr lang="en-US" dirty="0" err="1"/>
              <a:t>andere</a:t>
            </a:r>
            <a:r>
              <a:rPr lang="en-US" dirty="0"/>
              <a:t>, a</a:t>
            </a:r>
            <a:r>
              <a:rPr lang="de-AT" dirty="0"/>
              <a:t>lternative Bedingungen geben, um </a:t>
            </a:r>
            <a:r>
              <a:rPr lang="en-US" dirty="0"/>
              <a:t>B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ermöglichen</a:t>
            </a:r>
            <a:r>
              <a:rPr lang="en-US" dirty="0"/>
              <a:t>/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erfüllen</a:t>
            </a:r>
            <a:r>
              <a:rPr lang="en-US" dirty="0"/>
              <a:t>. 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endParaRPr lang="de-AT" i="1" dirty="0"/>
          </a:p>
          <a:p>
            <a:pPr>
              <a:spcBef>
                <a:spcPts val="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AT" i="1" dirty="0"/>
              <a:t>Beispiel:</a:t>
            </a:r>
          </a:p>
          <a:p>
            <a:pPr>
              <a:spcBef>
                <a:spcPts val="1200"/>
              </a:spcBef>
              <a:tabLst>
                <a:tab pos="800100" algn="l"/>
              </a:tabLst>
            </a:pPr>
            <a:r>
              <a:rPr lang="de-AT" dirty="0"/>
              <a:t>(1)	[</a:t>
            </a:r>
            <a:r>
              <a:rPr lang="de-AT" baseline="-25000" dirty="0"/>
              <a:t>A </a:t>
            </a:r>
            <a:r>
              <a:rPr lang="de-AT" dirty="0"/>
              <a:t>Mutter zu sein] ist eine </a:t>
            </a:r>
            <a:r>
              <a:rPr lang="de-AT" dirty="0">
                <a:solidFill>
                  <a:srgbClr val="00E668"/>
                </a:solidFill>
              </a:rPr>
              <a:t>hinreichende </a:t>
            </a:r>
            <a:r>
              <a:rPr lang="de-AT" dirty="0"/>
              <a:t>Bedingung</a:t>
            </a:r>
            <a:r>
              <a:rPr lang="de-AT" dirty="0">
                <a:solidFill>
                  <a:srgbClr val="00E668"/>
                </a:solidFill>
              </a:rPr>
              <a:t> </a:t>
            </a:r>
            <a:r>
              <a:rPr lang="de-AT" dirty="0"/>
              <a:t>um </a:t>
            </a:r>
          </a:p>
          <a:p>
            <a:pPr>
              <a:spcBef>
                <a:spcPts val="0"/>
              </a:spcBef>
              <a:tabLst>
                <a:tab pos="800100" algn="l"/>
              </a:tabLst>
            </a:pPr>
            <a:r>
              <a:rPr lang="de-AT" dirty="0"/>
              <a:t>	[</a:t>
            </a:r>
            <a:r>
              <a:rPr lang="de-AT" baseline="-25000" dirty="0"/>
              <a:t>B</a:t>
            </a:r>
            <a:r>
              <a:rPr lang="de-AT" dirty="0"/>
              <a:t> weiblich zu sein]. </a:t>
            </a:r>
          </a:p>
          <a:p>
            <a:pPr>
              <a:spcBef>
                <a:spcPts val="1200"/>
              </a:spcBef>
              <a:tabLst>
                <a:tab pos="800100" algn="l"/>
              </a:tabLst>
            </a:pPr>
            <a:r>
              <a:rPr lang="de-AT" sz="2200" dirty="0"/>
              <a:t>		Alternative Bedingungen für B: zwei X-Chromosomen besitzen, 			Großmutter sein, …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32</a:t>
            </a:fld>
            <a:endParaRPr lang="de-DE"/>
          </a:p>
        </p:txBody>
      </p:sp>
      <p:sp>
        <p:nvSpPr>
          <p:cNvPr id="9" name="Rounded Rectangle 8"/>
          <p:cNvSpPr/>
          <p:nvPr/>
        </p:nvSpPr>
        <p:spPr>
          <a:xfrm>
            <a:off x="838200" y="1140083"/>
            <a:ext cx="7342909" cy="510778"/>
          </a:xfrm>
          <a:prstGeom prst="roundRect">
            <a:avLst/>
          </a:prstGeom>
          <a:solidFill>
            <a:srgbClr val="DAA6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0" algn="ctr">
              <a:spcBef>
                <a:spcPts val="1200"/>
              </a:spcBef>
              <a:tabLst>
                <a:tab pos="169863" algn="l"/>
                <a:tab pos="573088" algn="l"/>
                <a:tab pos="747713" algn="l"/>
                <a:tab pos="1090613" algn="l"/>
                <a:tab pos="4518025" algn="l"/>
                <a:tab pos="4975225" algn="l"/>
              </a:tabLst>
            </a:pP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A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ist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eine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de-DE" sz="2400" dirty="0">
                <a:solidFill>
                  <a:srgbClr val="00E668"/>
                </a:solidFill>
              </a:rPr>
              <a:t>hinreichende</a:t>
            </a:r>
            <a:r>
              <a:rPr lang="de-DE" sz="2400" b="1" i="1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Bedingung</a:t>
            </a:r>
            <a:r>
              <a:rPr lang="en-US" sz="2400" b="1" i="1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für B   =</a:t>
            </a:r>
            <a:r>
              <a:rPr lang="en-US" sz="2400" baseline="-25000" dirty="0">
                <a:solidFill>
                  <a:prstClr val="black"/>
                </a:solidFill>
                <a:sym typeface="WP MathA" panose="05010101010101010101" pitchFamily="2" charset="2"/>
              </a:rPr>
              <a:t>Def </a:t>
            </a:r>
            <a:r>
              <a:rPr lang="en-US" sz="2400" i="1" baseline="-25000" dirty="0">
                <a:solidFill>
                  <a:prstClr val="black"/>
                </a:solidFill>
                <a:sym typeface="WP MathA" panose="05010101010101010101" pitchFamily="2" charset="2"/>
              </a:rPr>
              <a:t>  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A 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 B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68B5CB-CA12-560A-4E61-A8C095B2C5BD}"/>
              </a:ext>
            </a:extLst>
          </p:cNvPr>
          <p:cNvSpPr/>
          <p:nvPr/>
        </p:nvSpPr>
        <p:spPr>
          <a:xfrm>
            <a:off x="6019800" y="3805535"/>
            <a:ext cx="2635273" cy="46166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>
              <a:spcBef>
                <a:spcPts val="600"/>
              </a:spcBef>
              <a:tabLst>
                <a:tab pos="573088" algn="l"/>
                <a:tab pos="747713" algn="l"/>
                <a:tab pos="1090613" algn="l"/>
                <a:tab pos="1882775" algn="l"/>
                <a:tab pos="2455863" algn="l"/>
                <a:tab pos="4518025" algn="l"/>
                <a:tab pos="4975225" algn="l"/>
              </a:tabLst>
            </a:pPr>
            <a:r>
              <a:rPr lang="en-US" sz="2400" b="1" dirty="0"/>
              <a:t>“Wenn A, </a:t>
            </a:r>
            <a:r>
              <a:rPr lang="en-US" sz="2400" b="1" dirty="0" err="1"/>
              <a:t>dann</a:t>
            </a:r>
            <a:r>
              <a:rPr lang="en-US" sz="2400" b="1" dirty="0"/>
              <a:t> B.” </a:t>
            </a:r>
            <a:endParaRPr lang="de-AT" sz="2400" b="1" dirty="0"/>
          </a:p>
        </p:txBody>
      </p:sp>
    </p:spTree>
    <p:extLst>
      <p:ext uri="{BB962C8B-B14F-4D97-AF65-F5344CB8AC3E}">
        <p14:creationId xmlns:p14="http://schemas.microsoft.com/office/powerpoint/2010/main" val="1267442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de-AT" dirty="0"/>
              <a:t>Wahrheitsbedingungen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763000" cy="5257800"/>
          </a:xfrm>
        </p:spPr>
        <p:txBody>
          <a:bodyPr/>
          <a:lstStyle/>
          <a:p>
            <a:pPr>
              <a:tabLst>
                <a:tab pos="573088" algn="l"/>
                <a:tab pos="747713" algn="l"/>
                <a:tab pos="1090613" algn="l"/>
              </a:tabLst>
            </a:pPr>
            <a:endParaRPr lang="de-AT" dirty="0"/>
          </a:p>
          <a:p>
            <a:pPr>
              <a:spcBef>
                <a:spcPts val="0"/>
              </a:spcBef>
              <a:tabLst>
                <a:tab pos="573088" algn="l"/>
                <a:tab pos="747713" algn="l"/>
                <a:tab pos="1090613" algn="l"/>
              </a:tabLst>
            </a:pPr>
            <a:r>
              <a:rPr lang="de-AT" i="1" dirty="0"/>
              <a:t>Weitere Beispiele:</a:t>
            </a:r>
          </a:p>
          <a:p>
            <a:pPr>
              <a:spcBef>
                <a:spcPts val="1200"/>
              </a:spcBef>
              <a:tabLst>
                <a:tab pos="800100" algn="l"/>
              </a:tabLst>
            </a:pPr>
            <a:r>
              <a:rPr lang="de-AT" dirty="0"/>
              <a:t>(1)	[</a:t>
            </a:r>
            <a:r>
              <a:rPr lang="de-AT" baseline="-25000" dirty="0"/>
              <a:t>A </a:t>
            </a:r>
            <a:r>
              <a:rPr lang="de-AT" dirty="0"/>
              <a:t>Eine Infektion mit HIV] ist eine </a:t>
            </a:r>
            <a:r>
              <a:rPr lang="de-AT" dirty="0">
                <a:solidFill>
                  <a:srgbClr val="00E668"/>
                </a:solidFill>
              </a:rPr>
              <a:t>hinreichende</a:t>
            </a:r>
            <a:r>
              <a:rPr lang="de-AT" dirty="0">
                <a:solidFill>
                  <a:srgbClr val="00B050"/>
                </a:solidFill>
              </a:rPr>
              <a:t> </a:t>
            </a:r>
            <a:r>
              <a:rPr lang="de-AT" dirty="0"/>
              <a:t>Bedingung</a:t>
            </a:r>
            <a:r>
              <a:rPr lang="de-AT" dirty="0">
                <a:solidFill>
                  <a:srgbClr val="00B050"/>
                </a:solidFill>
              </a:rPr>
              <a:t> </a:t>
            </a:r>
            <a:r>
              <a:rPr lang="de-AT" dirty="0"/>
              <a:t>um</a:t>
            </a:r>
            <a:br>
              <a:rPr lang="de-AT" i="1" dirty="0"/>
            </a:br>
            <a:r>
              <a:rPr lang="de-AT" i="1" dirty="0"/>
              <a:t>	</a:t>
            </a:r>
            <a:r>
              <a:rPr lang="de-AT" dirty="0"/>
              <a:t>[</a:t>
            </a:r>
            <a:r>
              <a:rPr lang="de-AT" baseline="-25000" dirty="0"/>
              <a:t>B </a:t>
            </a:r>
            <a:r>
              <a:rPr lang="de-AT" dirty="0"/>
              <a:t>zu erkranken].</a:t>
            </a:r>
          </a:p>
          <a:p>
            <a:pPr>
              <a:spcBef>
                <a:spcPts val="600"/>
              </a:spcBef>
              <a:tabLst>
                <a:tab pos="800100" algn="l"/>
              </a:tabLst>
            </a:pPr>
            <a:r>
              <a:rPr lang="de-AT" sz="2000" dirty="0"/>
              <a:t>	 	Alternative Bedingungen: Grippe, Ebola, MERS, Marburgvirus, …</a:t>
            </a:r>
          </a:p>
          <a:p>
            <a:pPr>
              <a:spcBef>
                <a:spcPts val="1200"/>
              </a:spcBef>
              <a:tabLst>
                <a:tab pos="800100" algn="l"/>
              </a:tabLst>
            </a:pPr>
            <a:r>
              <a:rPr lang="de-AT" dirty="0"/>
              <a:t>(2)	[</a:t>
            </a:r>
            <a:r>
              <a:rPr lang="de-AT" baseline="-25000" dirty="0"/>
              <a:t>A </a:t>
            </a:r>
            <a:r>
              <a:rPr lang="de-AT" dirty="0"/>
              <a:t>Ein Auto zu besitzen] ist eine </a:t>
            </a:r>
            <a:r>
              <a:rPr lang="de-AT" dirty="0">
                <a:solidFill>
                  <a:srgbClr val="00E668"/>
                </a:solidFill>
              </a:rPr>
              <a:t>hinreichende</a:t>
            </a:r>
            <a:r>
              <a:rPr lang="de-AT" dirty="0">
                <a:solidFill>
                  <a:srgbClr val="00B050"/>
                </a:solidFill>
              </a:rPr>
              <a:t> </a:t>
            </a:r>
            <a:r>
              <a:rPr lang="de-AT" dirty="0"/>
              <a:t>Bedingung</a:t>
            </a:r>
            <a:r>
              <a:rPr lang="de-AT" dirty="0">
                <a:solidFill>
                  <a:srgbClr val="00B050"/>
                </a:solidFill>
              </a:rPr>
              <a:t> </a:t>
            </a:r>
            <a:r>
              <a:rPr lang="de-AT" dirty="0"/>
              <a:t>um </a:t>
            </a:r>
          </a:p>
          <a:p>
            <a:pPr>
              <a:spcBef>
                <a:spcPts val="0"/>
              </a:spcBef>
              <a:tabLst>
                <a:tab pos="800100" algn="l"/>
              </a:tabLst>
            </a:pPr>
            <a:r>
              <a:rPr lang="de-AT" dirty="0"/>
              <a:t>	[</a:t>
            </a:r>
            <a:r>
              <a:rPr lang="de-AT" baseline="-25000" dirty="0"/>
              <a:t>B </a:t>
            </a:r>
            <a:r>
              <a:rPr lang="de-AT" dirty="0"/>
              <a:t>zu fahren]. </a:t>
            </a:r>
          </a:p>
          <a:p>
            <a:pPr>
              <a:spcBef>
                <a:spcPts val="600"/>
              </a:spcBef>
              <a:tabLst>
                <a:tab pos="800100" algn="l"/>
              </a:tabLst>
            </a:pPr>
            <a:r>
              <a:rPr lang="de-AT" sz="2000" dirty="0"/>
              <a:t>		Alternative Bedingungen: Fahrrad, Motorrad, ein Auto mieten, …</a:t>
            </a:r>
          </a:p>
          <a:p>
            <a:pPr>
              <a:spcBef>
                <a:spcPts val="1200"/>
              </a:spcBef>
              <a:tabLst>
                <a:tab pos="800100" algn="l"/>
              </a:tabLst>
            </a:pPr>
            <a:r>
              <a:rPr lang="de-AT" dirty="0"/>
              <a:t>(3)	[</a:t>
            </a:r>
            <a:r>
              <a:rPr lang="de-AT" baseline="-25000" dirty="0"/>
              <a:t>A </a:t>
            </a:r>
            <a:r>
              <a:rPr lang="de-AT" dirty="0"/>
              <a:t>Eine Primzahl zu sein] ist eine </a:t>
            </a:r>
            <a:r>
              <a:rPr lang="de-AT" dirty="0">
                <a:solidFill>
                  <a:srgbClr val="00E668"/>
                </a:solidFill>
              </a:rPr>
              <a:t>hinreichende</a:t>
            </a:r>
            <a:r>
              <a:rPr lang="de-AT" dirty="0">
                <a:solidFill>
                  <a:srgbClr val="00B050"/>
                </a:solidFill>
              </a:rPr>
              <a:t> </a:t>
            </a:r>
            <a:r>
              <a:rPr lang="de-AT" dirty="0"/>
              <a:t>Bedingung</a:t>
            </a:r>
            <a:r>
              <a:rPr lang="de-AT" dirty="0">
                <a:solidFill>
                  <a:srgbClr val="00B050"/>
                </a:solidFill>
              </a:rPr>
              <a:t> </a:t>
            </a:r>
            <a:r>
              <a:rPr lang="de-AT" dirty="0"/>
              <a:t>um</a:t>
            </a:r>
          </a:p>
          <a:p>
            <a:pPr>
              <a:spcBef>
                <a:spcPts val="400"/>
              </a:spcBef>
              <a:tabLst>
                <a:tab pos="800100" algn="l"/>
              </a:tabLst>
            </a:pPr>
            <a:r>
              <a:rPr lang="de-AT" dirty="0"/>
              <a:t>	[</a:t>
            </a:r>
            <a:r>
              <a:rPr lang="de-AT" baseline="-25000" dirty="0"/>
              <a:t>B </a:t>
            </a:r>
            <a:r>
              <a:rPr lang="de-AT" dirty="0"/>
              <a:t>ungerade zu sein].</a:t>
            </a:r>
          </a:p>
          <a:p>
            <a:pPr>
              <a:spcBef>
                <a:spcPts val="600"/>
              </a:spcBef>
              <a:tabLst>
                <a:tab pos="800100" algn="l"/>
              </a:tabLst>
            </a:pPr>
            <a:r>
              <a:rPr lang="de-AT" dirty="0"/>
              <a:t>		</a:t>
            </a:r>
            <a:r>
              <a:rPr lang="de-AT" sz="2000" dirty="0"/>
              <a:t>Alternativ: gleich 5 sein; größer als 4 und kleiner als 6 sein, …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33</a:t>
            </a:fld>
            <a:endParaRPr lang="de-DE"/>
          </a:p>
        </p:txBody>
      </p:sp>
      <p:sp>
        <p:nvSpPr>
          <p:cNvPr id="9" name="Rounded Rectangle 8"/>
          <p:cNvSpPr/>
          <p:nvPr/>
        </p:nvSpPr>
        <p:spPr>
          <a:xfrm>
            <a:off x="962891" y="937022"/>
            <a:ext cx="7342909" cy="510778"/>
          </a:xfrm>
          <a:prstGeom prst="roundRect">
            <a:avLst/>
          </a:prstGeom>
          <a:solidFill>
            <a:srgbClr val="DAA6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0" algn="ctr">
              <a:spcBef>
                <a:spcPts val="1200"/>
              </a:spcBef>
              <a:tabLst>
                <a:tab pos="169863" algn="l"/>
                <a:tab pos="573088" algn="l"/>
                <a:tab pos="747713" algn="l"/>
                <a:tab pos="1090613" algn="l"/>
                <a:tab pos="4518025" algn="l"/>
                <a:tab pos="4975225" algn="l"/>
              </a:tabLst>
            </a:pP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A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ist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eine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de-DE" sz="2400" dirty="0">
                <a:solidFill>
                  <a:srgbClr val="00E668"/>
                </a:solidFill>
                <a:sym typeface="WP MathA" panose="05010101010101010101" pitchFamily="2" charset="2"/>
              </a:rPr>
              <a:t>hinreichende</a:t>
            </a:r>
            <a:r>
              <a:rPr lang="de-DE" sz="2400" b="1" i="1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  <a:sym typeface="WP MathA" panose="05010101010101010101" pitchFamily="2" charset="2"/>
              </a:rPr>
              <a:t>Bedingung</a:t>
            </a:r>
            <a:r>
              <a:rPr lang="en-US" sz="2400" b="1" i="1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für B   =</a:t>
            </a:r>
            <a:r>
              <a:rPr lang="en-US" sz="2400" baseline="-25000" dirty="0">
                <a:solidFill>
                  <a:prstClr val="black"/>
                </a:solidFill>
                <a:sym typeface="WP MathA" panose="05010101010101010101" pitchFamily="2" charset="2"/>
              </a:rPr>
              <a:t>Def </a:t>
            </a:r>
            <a:r>
              <a:rPr lang="en-US" sz="2400" i="1" baseline="-25000" dirty="0">
                <a:solidFill>
                  <a:prstClr val="black"/>
                </a:solidFill>
                <a:sym typeface="WP MathA" panose="05010101010101010101" pitchFamily="2" charset="2"/>
              </a:rPr>
              <a:t>  </a:t>
            </a:r>
            <a:r>
              <a:rPr lang="en-US" sz="2400" dirty="0">
                <a:solidFill>
                  <a:prstClr val="black"/>
                </a:solidFill>
                <a:sym typeface="WP MathA" panose="05010101010101010101" pitchFamily="2" charset="2"/>
              </a:rPr>
              <a:t>A 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 B</a:t>
            </a:r>
          </a:p>
        </p:txBody>
      </p:sp>
    </p:spTree>
    <p:extLst>
      <p:ext uri="{BB962C8B-B14F-4D97-AF65-F5344CB8AC3E}">
        <p14:creationId xmlns:p14="http://schemas.microsoft.com/office/powerpoint/2010/main" val="2859516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Wahrheitsbedingungen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763000" cy="52578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573088" algn="l"/>
                <a:tab pos="1030288" algn="l"/>
                <a:tab pos="1090613" algn="l"/>
              </a:tabLst>
            </a:pPr>
            <a:r>
              <a:rPr lang="de-AT" dirty="0"/>
              <a:t>Notwendige und hinreichende Bedingungen stehen in einer systematischen logischen Beziehung:</a:t>
            </a:r>
          </a:p>
          <a:p>
            <a:pPr>
              <a:spcBef>
                <a:spcPts val="1000"/>
              </a:spcBef>
              <a:tabLst>
                <a:tab pos="573088" algn="l"/>
                <a:tab pos="1030288" algn="l"/>
                <a:tab pos="1090613" algn="l"/>
                <a:tab pos="5772150" algn="l"/>
                <a:tab pos="7086600" algn="l"/>
              </a:tabLst>
            </a:pPr>
            <a:r>
              <a:rPr lang="de-AT" dirty="0"/>
              <a:t>	</a:t>
            </a:r>
            <a:r>
              <a:rPr lang="de-AT" b="1" dirty="0">
                <a:solidFill>
                  <a:srgbClr val="FF0000"/>
                </a:solidFill>
              </a:rPr>
              <a:t>A</a:t>
            </a:r>
            <a:r>
              <a:rPr lang="de-AT" dirty="0"/>
              <a:t> ist eine </a:t>
            </a:r>
            <a:r>
              <a:rPr lang="de-AT" b="1" dirty="0"/>
              <a:t>notwendige</a:t>
            </a:r>
            <a:r>
              <a:rPr lang="de-AT" dirty="0"/>
              <a:t> Bedingung von </a:t>
            </a:r>
            <a:r>
              <a:rPr lang="de-AT" b="1" dirty="0">
                <a:solidFill>
                  <a:srgbClr val="00B050"/>
                </a:solidFill>
              </a:rPr>
              <a:t>B</a:t>
            </a:r>
            <a:r>
              <a:rPr lang="de-AT" dirty="0"/>
              <a:t> 		(</a:t>
            </a:r>
            <a:r>
              <a:rPr lang="de-AT" dirty="0">
                <a:solidFill>
                  <a:srgbClr val="00B050"/>
                </a:solidFill>
              </a:rPr>
              <a:t>B</a:t>
            </a:r>
            <a:r>
              <a:rPr lang="de-AT" dirty="0">
                <a:solidFill>
                  <a:prstClr val="black"/>
                </a:solidFill>
              </a:rPr>
              <a:t> </a:t>
            </a:r>
            <a:r>
              <a:rPr lang="de-AT" dirty="0"/>
              <a:t> </a:t>
            </a:r>
            <a:r>
              <a:rPr lang="de-AT" dirty="0">
                <a:solidFill>
                  <a:srgbClr val="FF0000"/>
                </a:solidFill>
              </a:rPr>
              <a:t>A</a:t>
            </a:r>
            <a:r>
              <a:rPr lang="de-AT" dirty="0"/>
              <a:t>)</a:t>
            </a:r>
            <a:r>
              <a:rPr lang="de-AT" sz="2000" dirty="0"/>
              <a:t> 	</a:t>
            </a:r>
          </a:p>
          <a:p>
            <a:pPr>
              <a:spcBef>
                <a:spcPts val="400"/>
              </a:spcBef>
              <a:tabLst>
                <a:tab pos="573088" algn="l"/>
                <a:tab pos="1030288" algn="l"/>
                <a:tab pos="1090613" algn="l"/>
                <a:tab pos="5772150" algn="l"/>
                <a:tab pos="7086600" algn="l"/>
              </a:tabLst>
            </a:pPr>
            <a:r>
              <a:rPr lang="de-AT" dirty="0"/>
              <a:t>			  genau dann, wenn</a:t>
            </a:r>
          </a:p>
          <a:p>
            <a:pPr>
              <a:spcBef>
                <a:spcPts val="400"/>
              </a:spcBef>
              <a:tabLst>
                <a:tab pos="573088" algn="l"/>
                <a:tab pos="1030288" algn="l"/>
                <a:tab pos="1090613" algn="l"/>
                <a:tab pos="5772150" algn="l"/>
                <a:tab pos="7086600" algn="l"/>
              </a:tabLst>
            </a:pPr>
            <a:r>
              <a:rPr lang="de-AT" dirty="0"/>
              <a:t>	</a:t>
            </a:r>
            <a:r>
              <a:rPr lang="de-AT" b="1" dirty="0">
                <a:solidFill>
                  <a:srgbClr val="00B050"/>
                </a:solidFill>
              </a:rPr>
              <a:t>B</a:t>
            </a:r>
            <a:r>
              <a:rPr lang="de-AT" dirty="0"/>
              <a:t> eine </a:t>
            </a:r>
            <a:r>
              <a:rPr lang="de-AT" b="1" dirty="0"/>
              <a:t>hinreichende</a:t>
            </a:r>
            <a:r>
              <a:rPr lang="de-AT" b="1" i="1" dirty="0"/>
              <a:t> </a:t>
            </a:r>
            <a:r>
              <a:rPr lang="de-AT" dirty="0"/>
              <a:t>Bedingung</a:t>
            </a:r>
            <a:r>
              <a:rPr lang="de-AT" b="1" i="1" dirty="0"/>
              <a:t> </a:t>
            </a:r>
            <a:r>
              <a:rPr lang="de-AT" dirty="0"/>
              <a:t>von </a:t>
            </a:r>
            <a:r>
              <a:rPr lang="de-AT" b="1" dirty="0">
                <a:solidFill>
                  <a:srgbClr val="FF0000"/>
                </a:solidFill>
              </a:rPr>
              <a:t>A</a:t>
            </a:r>
            <a:r>
              <a:rPr lang="de-AT" dirty="0">
                <a:solidFill>
                  <a:prstClr val="black"/>
                </a:solidFill>
              </a:rPr>
              <a:t> ist.</a:t>
            </a:r>
            <a:r>
              <a:rPr lang="de-AT" dirty="0"/>
              <a:t> 		(</a:t>
            </a:r>
            <a:r>
              <a:rPr lang="de-AT" dirty="0">
                <a:solidFill>
                  <a:srgbClr val="FF0000"/>
                </a:solidFill>
              </a:rPr>
              <a:t>A</a:t>
            </a:r>
            <a:r>
              <a:rPr lang="de-AT" dirty="0">
                <a:solidFill>
                  <a:prstClr val="black"/>
                </a:solidFill>
              </a:rPr>
              <a:t> </a:t>
            </a:r>
            <a:r>
              <a:rPr lang="de-AT" dirty="0"/>
              <a:t> </a:t>
            </a:r>
            <a:r>
              <a:rPr lang="de-AT" dirty="0">
                <a:solidFill>
                  <a:srgbClr val="00B050"/>
                </a:solidFill>
              </a:rPr>
              <a:t>B</a:t>
            </a:r>
            <a:r>
              <a:rPr lang="de-AT" dirty="0"/>
              <a:t>)</a:t>
            </a:r>
          </a:p>
          <a:p>
            <a:pPr>
              <a:spcBef>
                <a:spcPts val="800"/>
              </a:spcBef>
              <a:tabLst>
                <a:tab pos="573088" algn="l"/>
                <a:tab pos="1030288" algn="l"/>
                <a:tab pos="1090613" algn="l"/>
                <a:tab pos="5772150" algn="l"/>
                <a:tab pos="7086600" algn="l"/>
              </a:tabLst>
            </a:pPr>
            <a:r>
              <a:rPr lang="en-US" sz="2200" i="1" dirty="0"/>
              <a:t>		</a:t>
            </a:r>
            <a:r>
              <a:rPr lang="en-US" sz="2200" i="1" dirty="0" err="1"/>
              <a:t>Beispiel</a:t>
            </a:r>
            <a:r>
              <a:rPr lang="en-US" sz="2200" i="1" dirty="0"/>
              <a:t>: </a:t>
            </a:r>
            <a:r>
              <a:rPr lang="en-US" sz="2200" dirty="0"/>
              <a:t>A:= </a:t>
            </a:r>
            <a:r>
              <a:rPr lang="de-AT" sz="2200" dirty="0"/>
              <a:t>„</a:t>
            </a:r>
            <a:r>
              <a:rPr lang="de-AT" sz="2200" dirty="0">
                <a:solidFill>
                  <a:srgbClr val="FF0000"/>
                </a:solidFill>
              </a:rPr>
              <a:t>Frau sein</a:t>
            </a:r>
            <a:r>
              <a:rPr lang="de-AT" sz="2200" dirty="0"/>
              <a:t>“ und B :</a:t>
            </a:r>
            <a:r>
              <a:rPr lang="de-AT" sz="2200" dirty="0">
                <a:sym typeface="Wingdings" panose="05000000000000000000" pitchFamily="2" charset="2"/>
              </a:rPr>
              <a:t>= </a:t>
            </a:r>
            <a:r>
              <a:rPr lang="de-AT" sz="2200" dirty="0"/>
              <a:t>„</a:t>
            </a:r>
            <a:r>
              <a:rPr lang="de-AT" sz="2200" dirty="0">
                <a:solidFill>
                  <a:srgbClr val="00B050"/>
                </a:solidFill>
              </a:rPr>
              <a:t>Mutter sein</a:t>
            </a:r>
            <a:r>
              <a:rPr lang="de-AT" sz="2200" dirty="0"/>
              <a:t>“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1030288" algn="l"/>
                <a:tab pos="1090613" algn="l"/>
                <a:tab pos="5772150" algn="l"/>
                <a:tab pos="7086600" algn="l"/>
              </a:tabLst>
            </a:pPr>
            <a:r>
              <a:rPr lang="de-AT" dirty="0"/>
              <a:t>Wenn A eine notwendige </a:t>
            </a:r>
            <a:r>
              <a:rPr lang="de-AT" b="1" dirty="0"/>
              <a:t>und</a:t>
            </a:r>
            <a:r>
              <a:rPr lang="de-AT" dirty="0"/>
              <a:t> eine hinreichende Bedingung von B ist, dann nennt man A eine </a:t>
            </a:r>
            <a:r>
              <a:rPr lang="de-AT" b="1" u="sng" dirty="0"/>
              <a:t>Definition</a:t>
            </a:r>
            <a:r>
              <a:rPr lang="de-AT" dirty="0"/>
              <a:t> von B.</a:t>
            </a:r>
          </a:p>
          <a:p>
            <a:pPr>
              <a:spcBef>
                <a:spcPts val="1200"/>
              </a:spcBef>
              <a:tabLst>
                <a:tab pos="573088" algn="l"/>
                <a:tab pos="1030288" algn="l"/>
                <a:tab pos="1090613" algn="l"/>
                <a:tab pos="1600200" algn="l"/>
                <a:tab pos="1885950" algn="l"/>
                <a:tab pos="2971800" algn="l"/>
                <a:tab pos="3657600" algn="l"/>
                <a:tab pos="4457700" algn="l"/>
                <a:tab pos="5292725" algn="l"/>
              </a:tabLst>
            </a:pPr>
            <a:r>
              <a:rPr lang="de-AT" dirty="0">
                <a:solidFill>
                  <a:prstClr val="black"/>
                </a:solidFill>
              </a:rPr>
              <a:t>		Aus 		</a:t>
            </a:r>
            <a:r>
              <a:rPr lang="de-AT" dirty="0">
                <a:solidFill>
                  <a:srgbClr val="00B050"/>
                </a:solidFill>
              </a:rPr>
              <a:t>B</a:t>
            </a:r>
            <a:r>
              <a:rPr lang="de-AT" dirty="0">
                <a:solidFill>
                  <a:prstClr val="black"/>
                </a:solidFill>
              </a:rPr>
              <a:t> 	</a:t>
            </a:r>
            <a:r>
              <a:rPr lang="de-AT" dirty="0"/>
              <a:t> 		</a:t>
            </a:r>
            <a:r>
              <a:rPr lang="de-AT" dirty="0">
                <a:solidFill>
                  <a:srgbClr val="FF0000"/>
                </a:solidFill>
              </a:rPr>
              <a:t>A</a:t>
            </a:r>
            <a:r>
              <a:rPr lang="de-AT" dirty="0"/>
              <a:t>	</a:t>
            </a:r>
            <a:r>
              <a:rPr lang="de-AT" dirty="0">
                <a:solidFill>
                  <a:srgbClr val="FF0000"/>
                </a:solidFill>
              </a:rPr>
              <a:t>A</a:t>
            </a:r>
            <a:r>
              <a:rPr lang="de-AT" dirty="0"/>
              <a:t> ist </a:t>
            </a:r>
            <a:r>
              <a:rPr lang="de-AT" dirty="0">
                <a:solidFill>
                  <a:srgbClr val="FF0000"/>
                </a:solidFill>
              </a:rPr>
              <a:t>notwendig</a:t>
            </a:r>
            <a:r>
              <a:rPr lang="de-AT" b="1" i="1" dirty="0">
                <a:solidFill>
                  <a:srgbClr val="FF0000"/>
                </a:solidFill>
              </a:rPr>
              <a:t> </a:t>
            </a:r>
            <a:r>
              <a:rPr lang="de-AT" dirty="0"/>
              <a:t>für </a:t>
            </a:r>
            <a:r>
              <a:rPr lang="de-AT" dirty="0">
                <a:solidFill>
                  <a:srgbClr val="00B050"/>
                </a:solidFill>
              </a:rPr>
              <a:t>B</a:t>
            </a:r>
            <a:endParaRPr lang="de-AT" dirty="0"/>
          </a:p>
          <a:p>
            <a:pPr>
              <a:tabLst>
                <a:tab pos="573088" algn="l"/>
                <a:tab pos="1030288" algn="l"/>
                <a:tab pos="1090613" algn="l"/>
                <a:tab pos="1600200" algn="l"/>
                <a:tab pos="1885950" algn="l"/>
                <a:tab pos="2971800" algn="l"/>
                <a:tab pos="3657600" algn="l"/>
                <a:tab pos="4457700" algn="l"/>
                <a:tab pos="5292725" algn="l"/>
              </a:tabLst>
            </a:pPr>
            <a:r>
              <a:rPr lang="de-AT" dirty="0"/>
              <a:t>		und		</a:t>
            </a:r>
            <a:r>
              <a:rPr lang="de-AT" dirty="0">
                <a:solidFill>
                  <a:srgbClr val="FF0000"/>
                </a:solidFill>
              </a:rPr>
              <a:t>A</a:t>
            </a:r>
            <a:r>
              <a:rPr lang="de-AT" dirty="0"/>
              <a:t> 	 		</a:t>
            </a:r>
            <a:r>
              <a:rPr lang="de-AT" dirty="0">
                <a:solidFill>
                  <a:srgbClr val="00B050"/>
                </a:solidFill>
              </a:rPr>
              <a:t>B</a:t>
            </a:r>
            <a:r>
              <a:rPr lang="de-AT" dirty="0"/>
              <a:t>	</a:t>
            </a:r>
            <a:r>
              <a:rPr lang="de-AT" dirty="0">
                <a:solidFill>
                  <a:srgbClr val="FF0000"/>
                </a:solidFill>
              </a:rPr>
              <a:t>A</a:t>
            </a:r>
            <a:r>
              <a:rPr lang="de-AT" dirty="0"/>
              <a:t> ist </a:t>
            </a:r>
            <a:r>
              <a:rPr lang="de-AT" dirty="0">
                <a:solidFill>
                  <a:srgbClr val="00B050"/>
                </a:solidFill>
              </a:rPr>
              <a:t>hinreichend</a:t>
            </a:r>
            <a:r>
              <a:rPr lang="de-AT" b="1" i="1" dirty="0">
                <a:solidFill>
                  <a:prstClr val="black"/>
                </a:solidFill>
              </a:rPr>
              <a:t> </a:t>
            </a:r>
            <a:r>
              <a:rPr lang="de-AT" dirty="0"/>
              <a:t>für </a:t>
            </a:r>
            <a:r>
              <a:rPr lang="de-AT" dirty="0">
                <a:solidFill>
                  <a:srgbClr val="00B050"/>
                </a:solidFill>
              </a:rPr>
              <a:t>B</a:t>
            </a:r>
            <a:endParaRPr lang="de-AT" dirty="0"/>
          </a:p>
          <a:p>
            <a:pPr>
              <a:spcBef>
                <a:spcPts val="1200"/>
              </a:spcBef>
              <a:tabLst>
                <a:tab pos="573088" algn="l"/>
                <a:tab pos="1030288" algn="l"/>
                <a:tab pos="1090613" algn="l"/>
                <a:tab pos="1600200" algn="l"/>
                <a:tab pos="1885950" algn="l"/>
                <a:tab pos="2971800" algn="l"/>
                <a:tab pos="3657600" algn="l"/>
                <a:tab pos="4457700" algn="l"/>
                <a:tab pos="5292725" algn="l"/>
              </a:tabLst>
            </a:pPr>
            <a:r>
              <a:rPr lang="de-AT" dirty="0"/>
              <a:t>		folgt: 	</a:t>
            </a:r>
            <a:r>
              <a:rPr lang="de-AT" dirty="0">
                <a:solidFill>
                  <a:srgbClr val="FF0000"/>
                </a:solidFill>
              </a:rPr>
              <a:t>A</a:t>
            </a:r>
            <a:r>
              <a:rPr lang="de-AT" dirty="0"/>
              <a:t> genau dann, wenn	</a:t>
            </a:r>
            <a:r>
              <a:rPr lang="de-AT" dirty="0">
                <a:solidFill>
                  <a:srgbClr val="00B050"/>
                </a:solidFill>
              </a:rPr>
              <a:t>B</a:t>
            </a:r>
            <a:r>
              <a:rPr lang="de-AT" dirty="0"/>
              <a:t>	</a:t>
            </a:r>
            <a:r>
              <a:rPr lang="de-AT" dirty="0">
                <a:solidFill>
                  <a:srgbClr val="FF0000"/>
                </a:solidFill>
              </a:rPr>
              <a:t>A</a:t>
            </a:r>
            <a:r>
              <a:rPr lang="de-AT" dirty="0"/>
              <a:t> ist eine </a:t>
            </a:r>
            <a:r>
              <a:rPr lang="de-AT" b="1" dirty="0"/>
              <a:t>Definition</a:t>
            </a:r>
            <a:r>
              <a:rPr lang="de-AT" dirty="0"/>
              <a:t> von </a:t>
            </a:r>
            <a:r>
              <a:rPr lang="de-AT" dirty="0">
                <a:solidFill>
                  <a:srgbClr val="00B050"/>
                </a:solidFill>
              </a:rPr>
              <a:t>B</a:t>
            </a:r>
            <a:endParaRPr lang="de-AT" dirty="0"/>
          </a:p>
          <a:p>
            <a:pPr>
              <a:spcBef>
                <a:spcPts val="200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de-AT" dirty="0">
                <a:sym typeface="WP IconicSymbolsA" panose="05010101010101010101" pitchFamily="2" charset="2"/>
              </a:rPr>
              <a:t>  Die Wahrheitsbedingungen </a:t>
            </a:r>
            <a:r>
              <a:rPr lang="de-AT" b="1" u="sng" dirty="0">
                <a:sym typeface="WP IconicSymbolsA" panose="05010101010101010101" pitchFamily="2" charset="2"/>
              </a:rPr>
              <a:t>definieren</a:t>
            </a:r>
            <a:r>
              <a:rPr lang="de-AT" dirty="0">
                <a:sym typeface="WP IconicSymbolsA" panose="05010101010101010101" pitchFamily="2" charset="2"/>
              </a:rPr>
              <a:t> die Bedeutung von Sätzen!</a:t>
            </a:r>
            <a:endParaRPr lang="de-AT" dirty="0"/>
          </a:p>
          <a:p>
            <a:pPr>
              <a:spcBef>
                <a:spcPts val="1200"/>
              </a:spcBef>
              <a:tabLst>
                <a:tab pos="573088" algn="l"/>
                <a:tab pos="1030288" algn="l"/>
                <a:tab pos="1090613" algn="l"/>
              </a:tabLst>
            </a:pPr>
            <a:endParaRPr lang="de-AT" dirty="0"/>
          </a:p>
          <a:p>
            <a:pPr>
              <a:tabLst>
                <a:tab pos="573088" algn="l"/>
                <a:tab pos="1030288" algn="l"/>
                <a:tab pos="1090613" algn="l"/>
              </a:tabLst>
            </a:pPr>
            <a:endParaRPr lang="de-AT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06155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Zusammenfassung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1" y="990600"/>
            <a:ext cx="8610599" cy="5562600"/>
          </a:xfrm>
        </p:spPr>
        <p:txBody>
          <a:bodyPr>
            <a:normAutofit/>
          </a:bodyPr>
          <a:lstStyle/>
          <a:p>
            <a:pPr marL="398463" indent="-398463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de-AT" dirty="0"/>
              <a:t>Sprachliche Bedeutung setzt sich aus </a:t>
            </a:r>
            <a:r>
              <a:rPr lang="de-AT" b="1" dirty="0"/>
              <a:t>unterschiedlichen Komponenten </a:t>
            </a:r>
            <a:r>
              <a:rPr lang="de-AT" dirty="0"/>
              <a:t>zusammen</a:t>
            </a:r>
          </a:p>
          <a:p>
            <a:pPr marL="1141413" lvl="1" indent="-39846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AT" dirty="0"/>
              <a:t>Deskriptive Bedeutung (Konnotation und </a:t>
            </a:r>
            <a:r>
              <a:rPr lang="de-AT" b="1" dirty="0"/>
              <a:t>Denotation</a:t>
            </a:r>
            <a:r>
              <a:rPr lang="de-AT" dirty="0"/>
              <a:t>)</a:t>
            </a:r>
          </a:p>
          <a:p>
            <a:pPr marL="1141413" lvl="1" indent="-398463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AT" dirty="0"/>
              <a:t>Expressive Bedeutung</a:t>
            </a:r>
          </a:p>
          <a:p>
            <a:pPr marL="1141413" lvl="1" indent="-398463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AT" dirty="0"/>
              <a:t>Soziale Bedeutung</a:t>
            </a:r>
          </a:p>
          <a:p>
            <a:pPr marL="398463" indent="-398463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de-DE" b="1" dirty="0"/>
              <a:t>Satzsemantik</a:t>
            </a:r>
            <a:r>
              <a:rPr lang="de-DE" dirty="0"/>
              <a:t> (die Denotation von Sätzen)</a:t>
            </a:r>
          </a:p>
          <a:p>
            <a:pPr marL="1141413" lvl="1" indent="-39846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dirty="0"/>
              <a:t>Sätze drücken </a:t>
            </a:r>
            <a:r>
              <a:rPr lang="de-DE" b="1" dirty="0"/>
              <a:t>Propositionen</a:t>
            </a:r>
            <a:r>
              <a:rPr lang="de-DE" dirty="0"/>
              <a:t> aus.</a:t>
            </a:r>
          </a:p>
          <a:p>
            <a:pPr marL="1141413" lvl="1" indent="-398463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DE" dirty="0"/>
              <a:t>Propositionen sind </a:t>
            </a:r>
            <a:r>
              <a:rPr lang="de-DE" b="1" dirty="0"/>
              <a:t>Mengen von Situationen</a:t>
            </a:r>
            <a:r>
              <a:rPr lang="de-DE" dirty="0"/>
              <a:t>.</a:t>
            </a:r>
          </a:p>
          <a:p>
            <a:pPr marL="1141413" lvl="1" indent="-398463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DE" dirty="0"/>
              <a:t>Die </a:t>
            </a:r>
            <a:r>
              <a:rPr lang="de-DE" b="1" dirty="0"/>
              <a:t>Intension</a:t>
            </a:r>
            <a:r>
              <a:rPr lang="de-DE" dirty="0"/>
              <a:t> eines Satzes ist eine Proposition</a:t>
            </a:r>
          </a:p>
          <a:p>
            <a:pPr marL="1141413" lvl="1" indent="-398463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DE" dirty="0"/>
              <a:t>Die Intension wird durch die </a:t>
            </a:r>
            <a:r>
              <a:rPr lang="de-DE" b="1" dirty="0"/>
              <a:t>Wahrheitsbedingungen</a:t>
            </a:r>
            <a:r>
              <a:rPr lang="de-DE" dirty="0"/>
              <a:t> festgelegt.</a:t>
            </a:r>
          </a:p>
          <a:p>
            <a:pPr marL="1141413" lvl="1" indent="-398463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DE" dirty="0"/>
              <a:t>Die </a:t>
            </a:r>
            <a:r>
              <a:rPr lang="de-DE" b="1" dirty="0"/>
              <a:t>Extension</a:t>
            </a:r>
            <a:r>
              <a:rPr lang="de-DE" dirty="0"/>
              <a:t> eines Satzes in einer Situation s ist der Wahrheitswert, den dieser Satz in s erhält.</a:t>
            </a:r>
          </a:p>
          <a:p>
            <a:pPr marL="1141413" lvl="1" indent="-398463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DE" dirty="0"/>
              <a:t>Ein Satz ist </a:t>
            </a:r>
            <a:r>
              <a:rPr lang="de-DE" b="1" dirty="0"/>
              <a:t>wahr</a:t>
            </a:r>
            <a:r>
              <a:rPr lang="de-DE" dirty="0"/>
              <a:t> in einer Situation, wenn die Situation Teil der Intension/Proposition ist.</a:t>
            </a:r>
          </a:p>
          <a:p>
            <a:pPr lvl="1" indent="0">
              <a:spcBef>
                <a:spcPts val="0"/>
              </a:spcBef>
              <a:buNone/>
            </a:pPr>
            <a:endParaRPr lang="de-A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54058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Hausübung 4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257800"/>
          </a:xfrm>
        </p:spPr>
        <p:txBody>
          <a:bodyPr/>
          <a:lstStyle/>
          <a:p>
            <a:pPr lvl="0"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en-US">
                <a:latin typeface="+mj-lt"/>
              </a:rPr>
              <a:t>□</a:t>
            </a:r>
            <a:r>
              <a:rPr lang="de-AT">
                <a:latin typeface="+mj-lt"/>
              </a:rPr>
              <a:t> 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□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□	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d.	□	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e.	□	Jeder Aussagesatz denotiert eine Menge von 					Situationen.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f.	□	Ein Satz denotiert alle Situationen, in denen er wahr ist.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g.	□	Propositionen denotieren eine Menge von Situationen.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1761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Hausübung 4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257800"/>
          </a:xfrm>
        </p:spPr>
        <p:txBody>
          <a:bodyPr/>
          <a:lstStyle/>
          <a:p>
            <a:r>
              <a:rPr lang="en-US" b="1" dirty="0"/>
              <a:t>B.</a:t>
            </a:r>
            <a:r>
              <a:rPr lang="en-US" i="1" dirty="0"/>
              <a:t> </a:t>
            </a:r>
            <a:r>
              <a:rPr lang="en-US" i="1" dirty="0" err="1"/>
              <a:t>Annahme</a:t>
            </a:r>
            <a:r>
              <a:rPr lang="en-US" dirty="0"/>
              <a:t>: Die Welt </a:t>
            </a:r>
            <a:r>
              <a:rPr lang="en-US" dirty="0" err="1"/>
              <a:t>besteht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genau</a:t>
            </a:r>
            <a:r>
              <a:rPr lang="en-US" dirty="0"/>
              <a:t> </a:t>
            </a:r>
            <a:r>
              <a:rPr lang="en-US" dirty="0" err="1"/>
              <a:t>drei</a:t>
            </a:r>
            <a:r>
              <a:rPr lang="en-US" dirty="0"/>
              <a:t> </a:t>
            </a:r>
            <a:r>
              <a:rPr lang="en-US" dirty="0" err="1"/>
              <a:t>Situationen</a:t>
            </a:r>
            <a:r>
              <a:rPr lang="en-US" dirty="0"/>
              <a:t>:</a:t>
            </a:r>
          </a:p>
          <a:p>
            <a:pPr>
              <a:spcBef>
                <a:spcPts val="800"/>
              </a:spcBef>
              <a:tabLst>
                <a:tab pos="457200" algn="l"/>
                <a:tab pos="747713" algn="l"/>
                <a:tab pos="1090613" algn="l"/>
                <a:tab pos="1314450" algn="l"/>
              </a:tabLst>
            </a:pPr>
            <a:r>
              <a:rPr lang="de-AT" dirty="0"/>
              <a:t>(1)	</a:t>
            </a:r>
            <a:r>
              <a:rPr lang="de-AT" dirty="0">
                <a:solidFill>
                  <a:srgbClr val="FF0000"/>
                </a:solidFill>
              </a:rPr>
              <a:t>	</a:t>
            </a:r>
            <a:r>
              <a:rPr lang="de-AT" dirty="0"/>
              <a:t>s</a:t>
            </a:r>
            <a:r>
              <a:rPr lang="de-AT" baseline="-25000" dirty="0"/>
              <a:t>5</a:t>
            </a:r>
            <a:r>
              <a:rPr lang="de-AT" dirty="0"/>
              <a:t>: 	Maria schläft und Putin ist der Papst.</a:t>
            </a:r>
          </a:p>
          <a:p>
            <a:pPr>
              <a:tabLst>
                <a:tab pos="457200" algn="l"/>
                <a:tab pos="747713" algn="l"/>
                <a:tab pos="1090613" algn="l"/>
                <a:tab pos="1314450" algn="l"/>
              </a:tabLst>
            </a:pPr>
            <a:r>
              <a:rPr lang="de-AT" dirty="0"/>
              <a:t>		s</a:t>
            </a:r>
            <a:r>
              <a:rPr lang="de-AT" baseline="-25000" dirty="0"/>
              <a:t>7</a:t>
            </a:r>
            <a:r>
              <a:rPr lang="de-AT" dirty="0"/>
              <a:t>: 	Maria ist wach und Maria ist Papst.	</a:t>
            </a:r>
          </a:p>
          <a:p>
            <a:pPr>
              <a:tabLst>
                <a:tab pos="457200" algn="l"/>
                <a:tab pos="747713" algn="l"/>
                <a:tab pos="1090613" algn="l"/>
                <a:tab pos="1314450" algn="l"/>
              </a:tabLst>
            </a:pPr>
            <a:r>
              <a:rPr lang="en-US" dirty="0"/>
              <a:t>		</a:t>
            </a:r>
            <a:r>
              <a:rPr lang="de-AT" dirty="0"/>
              <a:t>s</a:t>
            </a:r>
            <a:r>
              <a:rPr lang="de-AT" baseline="-25000" dirty="0"/>
              <a:t>13</a:t>
            </a:r>
            <a:r>
              <a:rPr lang="de-AT" dirty="0"/>
              <a:t>:	In Athen regnet es, Putin ist Papst und Maria schnarcht.</a:t>
            </a:r>
          </a:p>
          <a:p>
            <a:pPr>
              <a:spcBef>
                <a:spcPts val="1200"/>
              </a:spcBef>
            </a:pPr>
            <a:r>
              <a:rPr lang="en-US" b="1" dirty="0"/>
              <a:t>B1. </a:t>
            </a:r>
            <a:r>
              <a:rPr lang="en-US" dirty="0"/>
              <a:t>Was </a:t>
            </a:r>
            <a:r>
              <a:rPr lang="en-US" dirty="0" err="1"/>
              <a:t>ist</a:t>
            </a:r>
            <a:r>
              <a:rPr lang="en-US" dirty="0"/>
              <a:t> die </a:t>
            </a:r>
            <a:r>
              <a:rPr lang="en-US" b="1" dirty="0"/>
              <a:t>Intension</a:t>
            </a:r>
            <a:r>
              <a:rPr lang="en-US" dirty="0"/>
              <a:t> der </a:t>
            </a:r>
            <a:r>
              <a:rPr lang="en-US" dirty="0" err="1"/>
              <a:t>folgenden</a:t>
            </a:r>
            <a:r>
              <a:rPr lang="en-US" dirty="0"/>
              <a:t> </a:t>
            </a:r>
            <a:r>
              <a:rPr lang="en-US" dirty="0" err="1"/>
              <a:t>Ausdrücke</a:t>
            </a:r>
            <a:r>
              <a:rPr lang="en-US" dirty="0"/>
              <a:t>? </a:t>
            </a:r>
          </a:p>
          <a:p>
            <a:pPr>
              <a:spcBef>
                <a:spcPts val="800"/>
              </a:spcBef>
            </a:pPr>
            <a:r>
              <a:rPr lang="en-US" dirty="0"/>
              <a:t>(2)		Maria </a:t>
            </a:r>
            <a:r>
              <a:rPr lang="en-US" dirty="0" err="1"/>
              <a:t>schläft</a:t>
            </a:r>
            <a:endParaRPr lang="en-US" dirty="0"/>
          </a:p>
          <a:p>
            <a:r>
              <a:rPr lang="en-US" dirty="0"/>
              <a:t>(3)		Maria </a:t>
            </a:r>
            <a:r>
              <a:rPr lang="en-US" dirty="0" err="1"/>
              <a:t>schläft</a:t>
            </a:r>
            <a:r>
              <a:rPr lang="en-US" dirty="0"/>
              <a:t> nicht</a:t>
            </a:r>
          </a:p>
          <a:p>
            <a:r>
              <a:rPr lang="en-US" dirty="0"/>
              <a:t>(4)		der Papst	</a:t>
            </a:r>
          </a:p>
          <a:p>
            <a:pPr>
              <a:spcBef>
                <a:spcPts val="800"/>
              </a:spcBef>
            </a:pPr>
            <a:r>
              <a:rPr lang="en-US" b="1" dirty="0"/>
              <a:t>B2. </a:t>
            </a:r>
            <a:r>
              <a:rPr lang="en-US" dirty="0" err="1"/>
              <a:t>Berechnen</a:t>
            </a:r>
            <a:r>
              <a:rPr lang="en-US" dirty="0"/>
              <a:t> Sie die </a:t>
            </a:r>
            <a:r>
              <a:rPr lang="en-US" b="1" dirty="0"/>
              <a:t>Extension</a:t>
            </a:r>
            <a:r>
              <a:rPr lang="en-US" dirty="0"/>
              <a:t> der </a:t>
            </a:r>
            <a:r>
              <a:rPr lang="en-US" dirty="0" err="1"/>
              <a:t>folgenden</a:t>
            </a:r>
            <a:r>
              <a:rPr lang="en-US" dirty="0"/>
              <a:t> </a:t>
            </a:r>
            <a:r>
              <a:rPr lang="en-US" dirty="0" err="1"/>
              <a:t>Ausdrücke</a:t>
            </a:r>
            <a:r>
              <a:rPr lang="en-US" dirty="0"/>
              <a:t> in den </a:t>
            </a:r>
            <a:r>
              <a:rPr lang="en-US" dirty="0" err="1"/>
              <a:t>angegebenen</a:t>
            </a:r>
            <a:r>
              <a:rPr lang="en-US" dirty="0"/>
              <a:t> </a:t>
            </a:r>
            <a:r>
              <a:rPr lang="en-US" dirty="0" err="1"/>
              <a:t>Situatioen</a:t>
            </a:r>
            <a:r>
              <a:rPr lang="en-US" dirty="0"/>
              <a:t>:</a:t>
            </a:r>
          </a:p>
          <a:p>
            <a:pPr>
              <a:spcBef>
                <a:spcPts val="1200"/>
              </a:spcBef>
            </a:pPr>
            <a:r>
              <a:rPr lang="en-US" dirty="0"/>
              <a:t>(5)		</a:t>
            </a:r>
            <a:r>
              <a:rPr lang="en-US" i="1" dirty="0"/>
              <a:t>Maria </a:t>
            </a:r>
            <a:r>
              <a:rPr lang="en-US" i="1" dirty="0" err="1"/>
              <a:t>schläft</a:t>
            </a:r>
            <a:r>
              <a:rPr lang="en-US" i="1" dirty="0"/>
              <a:t> </a:t>
            </a:r>
            <a:r>
              <a:rPr lang="en-US" dirty="0"/>
              <a:t>in Situation s</a:t>
            </a:r>
            <a:r>
              <a:rPr lang="en-US" baseline="-25000" dirty="0"/>
              <a:t>13</a:t>
            </a:r>
            <a:endParaRPr lang="en-US" i="1" baseline="-25000" dirty="0"/>
          </a:p>
          <a:p>
            <a:r>
              <a:rPr lang="en-US" dirty="0"/>
              <a:t>(6)		</a:t>
            </a:r>
            <a:r>
              <a:rPr lang="en-US" i="1" dirty="0"/>
              <a:t>Maria </a:t>
            </a:r>
            <a:r>
              <a:rPr lang="en-US" i="1" dirty="0" err="1"/>
              <a:t>schläft</a:t>
            </a:r>
            <a:r>
              <a:rPr lang="en-US" i="1" dirty="0"/>
              <a:t> nicht </a:t>
            </a:r>
            <a:r>
              <a:rPr lang="en-US" dirty="0"/>
              <a:t>in Situation s</a:t>
            </a:r>
            <a:r>
              <a:rPr lang="en-US" baseline="-25000" dirty="0"/>
              <a:t>5</a:t>
            </a:r>
            <a:endParaRPr lang="en-US" dirty="0"/>
          </a:p>
          <a:p>
            <a:r>
              <a:rPr lang="en-US" dirty="0"/>
              <a:t>(7)		</a:t>
            </a:r>
            <a:r>
              <a:rPr lang="en-US" i="1" dirty="0"/>
              <a:t>der Papst </a:t>
            </a:r>
            <a:r>
              <a:rPr lang="en-US" dirty="0"/>
              <a:t>in Situation s</a:t>
            </a:r>
            <a:r>
              <a:rPr lang="en-US" baseline="-25000" dirty="0"/>
              <a:t>7 </a:t>
            </a:r>
            <a:r>
              <a:rPr lang="en-US" dirty="0"/>
              <a:t>	</a:t>
            </a:r>
          </a:p>
          <a:p>
            <a:pPr>
              <a:spcBef>
                <a:spcPts val="1800"/>
              </a:spcBef>
            </a:pPr>
            <a:endParaRPr lang="en-US" dirty="0"/>
          </a:p>
          <a:p>
            <a:pPr>
              <a:spcBef>
                <a:spcPts val="1800"/>
              </a:spcBef>
            </a:pPr>
            <a:r>
              <a:rPr lang="en-US" dirty="0"/>
              <a:t>	</a:t>
            </a:r>
          </a:p>
          <a:p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7084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4180</Words>
  <Application>Microsoft Office PowerPoint</Application>
  <PresentationFormat>On-screen Show (4:3)</PresentationFormat>
  <Paragraphs>527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WP IconicSymbolsA</vt:lpstr>
      <vt:lpstr>Arial</vt:lpstr>
      <vt:lpstr>WP TypographicSymbols</vt:lpstr>
      <vt:lpstr>WP MathA</vt:lpstr>
      <vt:lpstr>Courier New</vt:lpstr>
      <vt:lpstr>Wingdings</vt:lpstr>
      <vt:lpstr>Calibri</vt:lpstr>
      <vt:lpstr>Larissa-Design</vt:lpstr>
      <vt:lpstr>DGY 15 Semantik</vt:lpstr>
      <vt:lpstr>Fahrplan</vt:lpstr>
      <vt:lpstr>Komponenten der sprachlichen Bedeutung</vt:lpstr>
      <vt:lpstr>Die Bedeutung von Sätzen</vt:lpstr>
      <vt:lpstr>Die Bedeutung von Sätzen</vt:lpstr>
      <vt:lpstr>Hintergrund: Mengenlehre</vt:lpstr>
      <vt:lpstr>Hintergrund: Mengenlehre</vt:lpstr>
      <vt:lpstr>PowerPoint Presentation</vt:lpstr>
      <vt:lpstr>Hintergrund: Mengenlehre</vt:lpstr>
      <vt:lpstr>Hintergrund: Mengenlehre</vt:lpstr>
      <vt:lpstr>Mengenlehre nach Ruud Klein</vt:lpstr>
      <vt:lpstr>Fahrplan</vt:lpstr>
      <vt:lpstr>…. zurück zur Bedeutung von Sätzen</vt:lpstr>
      <vt:lpstr>Extension und Intension</vt:lpstr>
      <vt:lpstr>Extension und Intension</vt:lpstr>
      <vt:lpstr>Die Extension von Sätzen</vt:lpstr>
      <vt:lpstr>Die Intension von Sätzen</vt:lpstr>
      <vt:lpstr>Extension vs. Intension</vt:lpstr>
      <vt:lpstr>Propositionen</vt:lpstr>
      <vt:lpstr>Die Satzdenotation</vt:lpstr>
      <vt:lpstr>Wahrheitsbedingungen</vt:lpstr>
      <vt:lpstr>Wahrheitsbedingungen</vt:lpstr>
      <vt:lpstr>Wahrheitsbedingungen</vt:lpstr>
      <vt:lpstr>Wahrheit in einer Situation</vt:lpstr>
      <vt:lpstr>Wahrheit in einer Situation</vt:lpstr>
      <vt:lpstr>Wahrheit</vt:lpstr>
      <vt:lpstr>Vergleich: Die Extension von Sätzen und DPs</vt:lpstr>
      <vt:lpstr>Vergleich: Die Intension von Sätzen und DPs</vt:lpstr>
      <vt:lpstr>Wahrheitsbedingungen</vt:lpstr>
      <vt:lpstr>Wahrheitsbedingungen</vt:lpstr>
      <vt:lpstr>Wahrheitsbedingungen</vt:lpstr>
      <vt:lpstr>Wahrheitsbedingungen</vt:lpstr>
      <vt:lpstr>Wahrheitsbedingungen</vt:lpstr>
      <vt:lpstr>Wahrheitsbedingungen</vt:lpstr>
      <vt:lpstr>Zusammenfassung</vt:lpstr>
      <vt:lpstr>Hausübung 4</vt:lpstr>
      <vt:lpstr>Hausübung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Winfried Lechner</dc:creator>
  <cp:lastModifiedBy>Winfried Lechner</cp:lastModifiedBy>
  <cp:revision>2438</cp:revision>
  <cp:lastPrinted>2024-05-15T07:51:28Z</cp:lastPrinted>
  <dcterms:created xsi:type="dcterms:W3CDTF">2019-06-22T15:52:53Z</dcterms:created>
  <dcterms:modified xsi:type="dcterms:W3CDTF">2026-04-22T16:58:35Z</dcterms:modified>
</cp:coreProperties>
</file>