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652" r:id="rId2"/>
    <p:sldMasterId id="2147483656" r:id="rId3"/>
  </p:sldMasterIdLst>
  <p:notesMasterIdLst>
    <p:notesMasterId r:id="rId25"/>
  </p:notesMasterIdLst>
  <p:handoutMasterIdLst>
    <p:handoutMasterId r:id="rId26"/>
  </p:handoutMasterIdLst>
  <p:sldIdLst>
    <p:sldId id="453" r:id="rId4"/>
    <p:sldId id="571" r:id="rId5"/>
    <p:sldId id="573" r:id="rId6"/>
    <p:sldId id="561" r:id="rId7"/>
    <p:sldId id="511" r:id="rId8"/>
    <p:sldId id="566" r:id="rId9"/>
    <p:sldId id="562" r:id="rId10"/>
    <p:sldId id="550" r:id="rId11"/>
    <p:sldId id="560" r:id="rId12"/>
    <p:sldId id="563" r:id="rId13"/>
    <p:sldId id="459" r:id="rId14"/>
    <p:sldId id="460" r:id="rId15"/>
    <p:sldId id="547" r:id="rId16"/>
    <p:sldId id="461" r:id="rId17"/>
    <p:sldId id="543" r:id="rId18"/>
    <p:sldId id="512" r:id="rId19"/>
    <p:sldId id="546" r:id="rId20"/>
    <p:sldId id="567" r:id="rId21"/>
    <p:sldId id="544" r:id="rId22"/>
    <p:sldId id="545" r:id="rId23"/>
    <p:sldId id="576" r:id="rId24"/>
  </p:sldIdLst>
  <p:sldSz cx="9144000" cy="6858000" type="screen4x3"/>
  <p:notesSz cx="10234613" cy="7099300"/>
  <p:embeddedFontLst>
    <p:embeddedFont>
      <p:font typeface="Calibri" pitchFamily="34" charset="0"/>
      <p:regular r:id="rId27"/>
      <p:bold r:id="rId28"/>
      <p:italic r:id="rId29"/>
      <p:boldItalic r:id="rId30"/>
    </p:embeddedFont>
    <p:embeddedFont>
      <p:font typeface="WP TypographicSymbols" pitchFamily="2" charset="0"/>
      <p:regular r:id="rId31"/>
    </p:embeddedFont>
    <p:embeddedFont>
      <p:font typeface="WP MathA" pitchFamily="2" charset="2"/>
      <p:regular r:id="rId3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53735"/>
    <a:srgbClr val="0066FF"/>
    <a:srgbClr val="FABE00"/>
    <a:srgbClr val="BD7D85"/>
    <a:srgbClr val="C8C896"/>
    <a:srgbClr val="EEB500"/>
    <a:srgbClr val="339966"/>
    <a:srgbClr val="DAA600"/>
    <a:srgbClr val="CD7371"/>
    <a:srgbClr val="8020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597" autoAdjust="0"/>
  </p:normalViewPr>
  <p:slideViewPr>
    <p:cSldViewPr>
      <p:cViewPr varScale="1">
        <p:scale>
          <a:sx n="71" d="100"/>
          <a:sy n="71" d="100"/>
        </p:scale>
        <p:origin x="-10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6718" y="1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pPr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6718" y="6743565"/>
            <a:ext cx="4435609" cy="355736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31.03.2026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0" tIns="49520" rIns="99040" bIns="495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9040" tIns="49520" rIns="99040" bIns="495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7" y="6743104"/>
            <a:ext cx="4434999" cy="354965"/>
          </a:xfrm>
          <a:prstGeom prst="rect">
            <a:avLst/>
          </a:prstGeom>
        </p:spPr>
        <p:txBody>
          <a:bodyPr vert="horz" lIns="99040" tIns="49520" rIns="99040" bIns="4952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0" indent="0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xmlns="" id="{5A4F7F1B-BB7F-4B43-A0F9-380C55BB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0676108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990600"/>
            <a:ext cx="8229600" cy="5257800"/>
          </a:xfrm>
        </p:spPr>
        <p:txBody>
          <a:bodyPr/>
          <a:lstStyle>
            <a:lvl1pPr marL="0" indent="0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200">
                <a:sym typeface="WP MathA" panose="05010101010101010101" pitchFamily="2" charset="2"/>
              </a:defRPr>
            </a:lvl1pPr>
            <a:lvl2pPr marL="742950" indent="-285750">
              <a:spcBef>
                <a:spcPts val="200"/>
              </a:spcBef>
              <a:buFont typeface="Calibri" panose="020F0502020204030204" pitchFamily="34" charset="0"/>
              <a:buChar char="●"/>
              <a:defRPr sz="2200"/>
            </a:lvl2pPr>
            <a:lvl3pPr marL="1143000" indent="-228600">
              <a:spcBef>
                <a:spcPts val="2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200"/>
              </a:spcBef>
              <a:buFont typeface="Wingdings" panose="05000000000000000000" pitchFamily="2" charset="2"/>
              <a:buChar char="§"/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1936383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172619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0644837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32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519113" indent="-519113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4449816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30040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19290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2901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990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 dirty="0">
                <a:solidFill>
                  <a:prstClr val="black"/>
                </a:solidFill>
                <a:latin typeface="Calibri"/>
              </a:rPr>
              <a:t>5</a:t>
            </a:r>
            <a:r>
              <a:rPr lang="de-DE" sz="2800" b="1" i="1">
                <a:solidFill>
                  <a:prstClr val="black"/>
                </a:solidFill>
                <a:latin typeface="Calibri"/>
              </a:rPr>
              <a:t>. </a:t>
            </a:r>
            <a:r>
              <a:rPr lang="de-DE" sz="2800" b="1" i="1" dirty="0">
                <a:solidFill>
                  <a:prstClr val="black"/>
                </a:solidFill>
                <a:latin typeface="Calibri"/>
              </a:rPr>
              <a:t>Drei Dimensionen der Bedeutung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Athen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620320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F19557-5475-1D6C-1813-A71A1BEA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Wiederholung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E4758F2-4AFA-DEDC-AA47-CD83FB0FC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066800"/>
            <a:ext cx="8229600" cy="50292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/>
              <a:t>Sprache ist ein angeborenes, biologisches System, das </a:t>
            </a:r>
            <a:r>
              <a:rPr lang="en-US" b="1" i="1"/>
              <a:t>komplexe Zeichen </a:t>
            </a:r>
            <a:r>
              <a:rPr lang="en-US"/>
              <a:t>bildet.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Zeichen besitzen eine </a:t>
            </a:r>
            <a:r>
              <a:rPr lang="en-US" b="1" i="1"/>
              <a:t>Form</a:t>
            </a:r>
            <a:r>
              <a:rPr lang="en-US"/>
              <a:t> und eine </a:t>
            </a:r>
            <a:r>
              <a:rPr lang="en-US" b="1">
                <a:solidFill>
                  <a:srgbClr val="FF0000"/>
                </a:solidFill>
              </a:rPr>
              <a:t>Bedeutung</a:t>
            </a:r>
            <a:r>
              <a:rPr lang="en-US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i="1"/>
              <a:t>Einfache</a:t>
            </a:r>
            <a:r>
              <a:rPr lang="en-US"/>
              <a:t> Zeichen (Morpheme) sind im </a:t>
            </a:r>
            <a:r>
              <a:rPr lang="en-US" b="1" i="1"/>
              <a:t>Lexikon</a:t>
            </a:r>
            <a:r>
              <a:rPr lang="en-US"/>
              <a:t> gespeichert.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i="1"/>
              <a:t>Komplexe</a:t>
            </a:r>
            <a:r>
              <a:rPr lang="en-US"/>
              <a:t> Zeichen werden durch das Sprachsystem – die Gesetze der Syntax und Semantik – gebildet.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Die </a:t>
            </a:r>
            <a:r>
              <a:rPr lang="en-US" b="1">
                <a:solidFill>
                  <a:srgbClr val="FF0000"/>
                </a:solidFill>
              </a:rPr>
              <a:t>Semantik</a:t>
            </a:r>
            <a:r>
              <a:rPr lang="en-US"/>
              <a:t> untersucht die </a:t>
            </a:r>
            <a:r>
              <a:rPr lang="en-US" b="1" i="1"/>
              <a:t>Beziehung </a:t>
            </a:r>
            <a:r>
              <a:rPr lang="en-US"/>
              <a:t>zwischen den Bedeutungen.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Konkret will die Semantik folgende Frage beantworten:</a:t>
            </a:r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95A138D-94EB-30C0-E594-18E2E57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5AB9F65-CCBE-6ADC-D21D-678FC530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xmlns="" id="{DE80AA53-E3D4-75E7-FE96-DAED48817F1A}"/>
              </a:ext>
            </a:extLst>
          </p:cNvPr>
          <p:cNvSpPr>
            <a:spLocks/>
          </p:cNvSpPr>
          <p:nvPr/>
        </p:nvSpPr>
        <p:spPr>
          <a:xfrm>
            <a:off x="762000" y="4748689"/>
            <a:ext cx="8001000" cy="1328023"/>
          </a:xfrm>
          <a:prstGeom prst="roundRect">
            <a:avLst/>
          </a:prstGeom>
          <a:solidFill>
            <a:srgbClr val="AD5D67"/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Was sind sprachliche Bedeutungen (</a:t>
            </a:r>
            <a:r>
              <a:rPr lang="en-US" sz="2400" b="1" i="1"/>
              <a:t>Denotationen</a:t>
            </a:r>
            <a:r>
              <a:rPr lang="en-US" sz="2400"/>
              <a:t>)?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/>
              <a:t>Wie werden aus einfachen Bedeutungen komplexe Bedeutungen gebildet?</a:t>
            </a:r>
          </a:p>
        </p:txBody>
      </p:sp>
    </p:spTree>
    <p:extLst>
      <p:ext uri="{BB962C8B-B14F-4D97-AF65-F5344CB8AC3E}">
        <p14:creationId xmlns:p14="http://schemas.microsoft.com/office/powerpoint/2010/main" xmlns="" val="22193390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37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4648200"/>
            <a:ext cx="7772400" cy="707886"/>
          </a:xfrm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22313" y="1676400"/>
            <a:ext cx="7772400" cy="2092881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200"/>
              </a:spcBef>
              <a:buFont typeface="Wingdings" pitchFamily="2" charset="2"/>
              <a:buChar char="v"/>
            </a:pPr>
            <a:r>
              <a:rPr lang="de-AT" sz="2800" u="sng">
                <a:solidFill>
                  <a:schemeClr val="bg1"/>
                </a:solidFill>
              </a:rPr>
              <a:t>Drei Dimensionen </a:t>
            </a:r>
            <a:r>
              <a:rPr lang="en-US" sz="2800" u="sng">
                <a:solidFill>
                  <a:schemeClr val="bg1"/>
                </a:solidFill>
              </a:rPr>
              <a:t>der Bedeutung</a:t>
            </a: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bg1"/>
                </a:solidFill>
              </a:rPr>
              <a:t>Deskriptive Bedeutung</a:t>
            </a: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bg1"/>
                </a:solidFill>
              </a:rPr>
              <a:t>Expressive Bedeutung</a:t>
            </a:r>
          </a:p>
          <a:p>
            <a:pPr marL="1882775" lvl="1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bg1"/>
                </a:solidFill>
              </a:rPr>
              <a:t>Soziale Bedeutung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46482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003383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/>
          <a:lstStyle/>
          <a:p>
            <a:r>
              <a:rPr lang="de-AT"/>
              <a:t>Dimensionen </a:t>
            </a:r>
            <a:r>
              <a:rPr lang="de-AT" dirty="0"/>
              <a:t>der Bedeutung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25780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AT" sz="2400"/>
              <a:t>Die Gesamtbedeutung eines sprachlichen Ausdrucks setzt sich aus verschiedenen Teilen zusammen.</a:t>
            </a: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AT" sz="2400"/>
              <a:t>Wir betrachten hier </a:t>
            </a:r>
            <a:r>
              <a:rPr lang="de-AT" sz="2400" b="1" i="1"/>
              <a:t>drei Dimensionen </a:t>
            </a:r>
            <a:r>
              <a:rPr lang="de-AT"/>
              <a:t>der</a:t>
            </a:r>
            <a:r>
              <a:rPr lang="de-AT" sz="2400"/>
              <a:t> Bedeutung: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AT" sz="2400"/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de-AT" sz="2400"/>
              <a:t>Weitere Dimensionen: Gesten, Fokus (Betonung), Implikaturen, … </a:t>
            </a: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endParaRPr lang="de-AT" sz="2400" b="1" i="1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70646" y="2438402"/>
          <a:ext cx="8368554" cy="171684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93800">
                  <a:extLst>
                    <a:ext uri="{9D8B030D-6E8A-4147-A177-3AD203B41FA5}">
                      <a16:colId xmlns:a16="http://schemas.microsoft.com/office/drawing/2014/main" xmlns="" val="3887275130"/>
                    </a:ext>
                  </a:extLst>
                </a:gridCol>
                <a:gridCol w="1785109">
                  <a:extLst>
                    <a:ext uri="{9D8B030D-6E8A-4147-A177-3AD203B41FA5}">
                      <a16:colId xmlns:a16="http://schemas.microsoft.com/office/drawing/2014/main" xmlns="" val="1076319461"/>
                    </a:ext>
                  </a:extLst>
                </a:gridCol>
                <a:gridCol w="4889645">
                  <a:extLst>
                    <a:ext uri="{9D8B030D-6E8A-4147-A177-3AD203B41FA5}">
                      <a16:colId xmlns:a16="http://schemas.microsoft.com/office/drawing/2014/main" xmlns="" val="4037759923"/>
                    </a:ext>
                  </a:extLst>
                </a:gridCol>
              </a:tblGrid>
              <a:tr h="858422">
                <a:tc gridSpan="2">
                  <a:txBody>
                    <a:bodyPr/>
                    <a:lstStyle/>
                    <a:p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A. Deskriptive Bedeutung</a:t>
                      </a:r>
                      <a:endParaRPr lang="en-US" sz="2200" b="0" i="1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1" i="1"/>
                        <a:t>beschreibt</a:t>
                      </a:r>
                      <a:r>
                        <a:rPr lang="de-DE" sz="2200" b="0"/>
                        <a:t> Individuen, Situationen,</a:t>
                      </a:r>
                      <a:r>
                        <a:rPr lang="de-DE" sz="2200" b="0" baseline="0"/>
                        <a:t> </a:t>
                      </a:r>
                      <a:r>
                        <a:rPr lang="de-DE" sz="2200" b="0"/>
                        <a:t>Handlungen oder</a:t>
                      </a:r>
                      <a:r>
                        <a:rPr lang="de-DE" sz="2200" b="0" baseline="0"/>
                        <a:t> Zustände</a:t>
                      </a:r>
                      <a:endParaRPr lang="de-DE" sz="2200" b="0"/>
                    </a:p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0" baseline="0"/>
                        <a:t>kann auf den Begriff der </a:t>
                      </a:r>
                      <a:r>
                        <a:rPr lang="de-DE" sz="2200" b="1" i="1" baseline="0"/>
                        <a:t>Wahrheit</a:t>
                      </a:r>
                      <a:r>
                        <a:rPr lang="de-DE" sz="2200" b="0" baseline="0"/>
                        <a:t> reduziert werden</a:t>
                      </a:r>
                      <a:r>
                        <a:rPr lang="de-DE" sz="2200" b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217303326"/>
                  </a:ext>
                </a:extLst>
              </a:tr>
              <a:tr h="858422"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7908778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70646" y="2438400"/>
          <a:ext cx="8368554" cy="257526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93800">
                  <a:extLst>
                    <a:ext uri="{9D8B030D-6E8A-4147-A177-3AD203B41FA5}">
                      <a16:colId xmlns:a16="http://schemas.microsoft.com/office/drawing/2014/main" xmlns="" val="3887275130"/>
                    </a:ext>
                  </a:extLst>
                </a:gridCol>
                <a:gridCol w="1785109">
                  <a:extLst>
                    <a:ext uri="{9D8B030D-6E8A-4147-A177-3AD203B41FA5}">
                      <a16:colId xmlns:a16="http://schemas.microsoft.com/office/drawing/2014/main" xmlns="" val="1076319461"/>
                    </a:ext>
                  </a:extLst>
                </a:gridCol>
                <a:gridCol w="4889645">
                  <a:extLst>
                    <a:ext uri="{9D8B030D-6E8A-4147-A177-3AD203B41FA5}">
                      <a16:colId xmlns:a16="http://schemas.microsoft.com/office/drawing/2014/main" xmlns="" val="4037759923"/>
                    </a:ext>
                  </a:extLst>
                </a:gridCol>
              </a:tblGrid>
              <a:tr h="858422">
                <a:tc gridSpan="2">
                  <a:txBody>
                    <a:bodyPr/>
                    <a:lstStyle/>
                    <a:p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A. Deskriptive Bedeutung</a:t>
                      </a:r>
                      <a:endParaRPr lang="en-US" sz="2200" b="0" i="1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1" i="1"/>
                        <a:t>beschreibt</a:t>
                      </a:r>
                      <a:r>
                        <a:rPr lang="de-DE" sz="2200" b="0"/>
                        <a:t> Individuen, Situationen,</a:t>
                      </a:r>
                      <a:r>
                        <a:rPr lang="de-DE" sz="2200" b="0" baseline="0"/>
                        <a:t> </a:t>
                      </a:r>
                      <a:r>
                        <a:rPr lang="de-DE" sz="2200" b="0"/>
                        <a:t>Handlungen oder</a:t>
                      </a:r>
                      <a:r>
                        <a:rPr lang="de-DE" sz="2200" b="0" baseline="0"/>
                        <a:t> Zustände</a:t>
                      </a:r>
                      <a:endParaRPr lang="de-DE" sz="2200" b="0"/>
                    </a:p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0" baseline="0"/>
                        <a:t>kann auf den Begriff der </a:t>
                      </a:r>
                      <a:r>
                        <a:rPr lang="de-DE" sz="2200" b="1" i="1" baseline="0"/>
                        <a:t>Wahrheit</a:t>
                      </a:r>
                      <a:r>
                        <a:rPr lang="de-DE" sz="2200" b="0" baseline="0"/>
                        <a:t> reduziert werden</a:t>
                      </a:r>
                      <a:r>
                        <a:rPr lang="de-DE" sz="2200" b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217303326"/>
                  </a:ext>
                </a:extLst>
              </a:tr>
              <a:tr h="858422"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7908778"/>
                  </a:ext>
                </a:extLst>
              </a:tr>
              <a:tr h="858422">
                <a:tc gridSpan="2">
                  <a:txBody>
                    <a:bodyPr/>
                    <a:lstStyle/>
                    <a:p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B. Soziale</a:t>
                      </a:r>
                      <a:r>
                        <a:rPr lang="de-DE" sz="2200" b="0" i="1" cap="none" spc="0" baseline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Bedeutung</a:t>
                      </a:r>
                      <a:endParaRPr lang="en-US" sz="2200" b="0" i="1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68AA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200"/>
                        <a:t>weist auf </a:t>
                      </a:r>
                      <a:r>
                        <a:rPr lang="de-DE" sz="2200" b="1" i="1"/>
                        <a:t>soziale Beziehungen </a:t>
                      </a:r>
                      <a:r>
                        <a:rPr lang="de-DE" sz="2200"/>
                        <a:t>hin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42621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6522735"/>
              </p:ext>
            </p:extLst>
          </p:nvPr>
        </p:nvGraphicFramePr>
        <p:xfrm>
          <a:off x="470646" y="2438400"/>
          <a:ext cx="8368554" cy="335279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693800">
                  <a:extLst>
                    <a:ext uri="{9D8B030D-6E8A-4147-A177-3AD203B41FA5}">
                      <a16:colId xmlns:a16="http://schemas.microsoft.com/office/drawing/2014/main" xmlns="" val="3887275130"/>
                    </a:ext>
                  </a:extLst>
                </a:gridCol>
                <a:gridCol w="1785109">
                  <a:extLst>
                    <a:ext uri="{9D8B030D-6E8A-4147-A177-3AD203B41FA5}">
                      <a16:colId xmlns:a16="http://schemas.microsoft.com/office/drawing/2014/main" xmlns="" val="1076319461"/>
                    </a:ext>
                  </a:extLst>
                </a:gridCol>
                <a:gridCol w="4889645">
                  <a:extLst>
                    <a:ext uri="{9D8B030D-6E8A-4147-A177-3AD203B41FA5}">
                      <a16:colId xmlns:a16="http://schemas.microsoft.com/office/drawing/2014/main" xmlns="" val="4037759923"/>
                    </a:ext>
                  </a:extLst>
                </a:gridCol>
              </a:tblGrid>
              <a:tr h="858422">
                <a:tc gridSpan="2">
                  <a:txBody>
                    <a:bodyPr/>
                    <a:lstStyle/>
                    <a:p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A. Deskriptive Bedeutung</a:t>
                      </a:r>
                      <a:endParaRPr lang="en-US" sz="2200" b="0" i="1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B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1" i="1"/>
                        <a:t>beschreibt</a:t>
                      </a:r>
                      <a:r>
                        <a:rPr lang="de-DE" sz="2200" b="0"/>
                        <a:t> Individuen, Situationen,</a:t>
                      </a:r>
                      <a:r>
                        <a:rPr lang="de-DE" sz="2200" b="0" baseline="0"/>
                        <a:t> </a:t>
                      </a:r>
                      <a:r>
                        <a:rPr lang="de-DE" sz="2200" b="0"/>
                        <a:t>Handlungen oder</a:t>
                      </a:r>
                      <a:r>
                        <a:rPr lang="de-DE" sz="2200" b="0" baseline="0"/>
                        <a:t> Zustände</a:t>
                      </a:r>
                      <a:endParaRPr lang="de-DE" sz="2200" b="0"/>
                    </a:p>
                    <a:p>
                      <a:pPr marL="685800" indent="-342900" algn="l">
                        <a:buFont typeface="Wingdings" panose="05000000000000000000" pitchFamily="2" charset="2"/>
                        <a:buChar char="§"/>
                      </a:pPr>
                      <a:r>
                        <a:rPr lang="de-DE" sz="2200" b="0" baseline="0"/>
                        <a:t>kann auf den Begriff der </a:t>
                      </a:r>
                      <a:r>
                        <a:rPr lang="de-DE" sz="2200" b="1" i="1" baseline="0"/>
                        <a:t>Wahrheit</a:t>
                      </a:r>
                      <a:r>
                        <a:rPr lang="de-DE" sz="2200" b="0" baseline="0"/>
                        <a:t> reduziert werden</a:t>
                      </a:r>
                      <a:endParaRPr lang="de-DE" sz="2200" b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217303326"/>
                  </a:ext>
                </a:extLst>
              </a:tr>
              <a:tr h="858422">
                <a:tc>
                  <a:txBody>
                    <a:bodyPr/>
                    <a:lstStyle/>
                    <a:p>
                      <a:pPr algn="ctr"/>
                      <a:r>
                        <a:rPr lang="en-US" sz="2200" b="1" i="0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7908778"/>
                  </a:ext>
                </a:extLst>
              </a:tr>
              <a:tr h="858422">
                <a:tc gridSpan="2">
                  <a:txBody>
                    <a:bodyPr/>
                    <a:lstStyle/>
                    <a:p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B. Soziale</a:t>
                      </a:r>
                      <a:r>
                        <a:rPr lang="de-DE" sz="2200" b="0" i="1" cap="none" spc="0" baseline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  <a:r>
                        <a:rPr lang="de-DE" sz="2200" b="0" i="1" cap="none" spc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Bedeutung</a:t>
                      </a:r>
                      <a:endParaRPr lang="en-US" sz="2200" b="0" i="1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68AA5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200"/>
                        <a:t>weist auf </a:t>
                      </a:r>
                      <a:r>
                        <a:rPr lang="de-DE" sz="2200" b="1" i="1"/>
                        <a:t>soziale Beziehungen </a:t>
                      </a:r>
                      <a:r>
                        <a:rPr lang="de-DE" sz="2200"/>
                        <a:t>hin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4262100"/>
                  </a:ext>
                </a:extLst>
              </a:tr>
              <a:tr h="777532">
                <a:tc gridSpan="2">
                  <a:txBody>
                    <a:bodyPr/>
                    <a:lstStyle/>
                    <a:p>
                      <a:r>
                        <a:rPr lang="en-US" sz="2200" b="0" i="1" cap="none" spc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C. Expressive Bedeutung</a:t>
                      </a:r>
                    </a:p>
                  </a:txBody>
                  <a:tcPr anchor="ctr">
                    <a:solidFill>
                      <a:srgbClr val="3282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200"/>
                        <a:t>drückt Empfindungen, Emotionen und Einstellungen von </a:t>
                      </a:r>
                      <a:r>
                        <a:rPr lang="de-DE" sz="2200" b="1" i="1"/>
                        <a:t>Sprechern</a:t>
                      </a:r>
                      <a:r>
                        <a:rPr lang="de-DE" sz="2200"/>
                        <a:t> aus</a:t>
                      </a:r>
                      <a:endParaRPr lang="en-US" sz="2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8114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0333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Die Deskriptive Bedeutung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839200" cy="55181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b="1" dirty="0"/>
              <a:t>A</a:t>
            </a:r>
            <a:r>
              <a:rPr lang="de-AT" sz="2400" b="1"/>
              <a:t>. </a:t>
            </a:r>
            <a:r>
              <a:rPr lang="de-AT" sz="2400"/>
              <a:t>Die</a:t>
            </a:r>
            <a:r>
              <a:rPr lang="de-AT" sz="2400" b="1"/>
              <a:t> deskriptive </a:t>
            </a:r>
            <a:r>
              <a:rPr lang="de-AT" sz="2400" b="1" dirty="0"/>
              <a:t>Bedeutung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ist von </a:t>
            </a:r>
            <a:r>
              <a:rPr lang="de-AT" sz="2400" b="1" i="1"/>
              <a:t>sozialen</a:t>
            </a:r>
            <a:r>
              <a:rPr lang="de-AT" sz="2400"/>
              <a:t> und </a:t>
            </a:r>
            <a:r>
              <a:rPr lang="de-AT" sz="2400" b="1" i="1"/>
              <a:t>emotionalen</a:t>
            </a:r>
            <a:r>
              <a:rPr lang="de-AT" sz="2400"/>
              <a:t> </a:t>
            </a:r>
            <a:r>
              <a:rPr lang="de-AT" sz="2400" dirty="0"/>
              <a:t>Faktoren </a:t>
            </a:r>
            <a:r>
              <a:rPr lang="de-AT" sz="2400" dirty="0" err="1"/>
              <a:t>unabhägig</a:t>
            </a:r>
            <a:r>
              <a:rPr lang="de-AT" sz="2400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besteht aus </a:t>
            </a:r>
            <a:r>
              <a:rPr lang="de-AT" sz="2400" b="1" i="1"/>
              <a:t>zwei Komponenten</a:t>
            </a:r>
            <a:r>
              <a:rPr lang="de-AT" sz="2400"/>
              <a:t>: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0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0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0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0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0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000" i="1"/>
              <a:t>NB</a:t>
            </a:r>
            <a:r>
              <a:rPr lang="en-US" sz="2000"/>
              <a:t>. Was der semantische Wert genau ist (Wahrheitswerte, Konzpte, Ideen, Funktionen, Bilder…) kann von Theorie zu Theorie variieren.</a:t>
            </a:r>
            <a:endParaRPr lang="de-AT" sz="200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40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dirty="0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dirty="0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dirty="0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i="1" dirty="0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533400" y="4724400"/>
            <a:ext cx="7924800" cy="146423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90513" defTabSz="838200">
              <a:tabLst>
                <a:tab pos="342900" algn="l"/>
                <a:tab pos="747713" algn="l"/>
                <a:tab pos="1090613" algn="l"/>
                <a:tab pos="2227263" algn="l"/>
                <a:tab pos="2514600" algn="l"/>
                <a:tab pos="2743200" algn="l"/>
                <a:tab pos="3200400" algn="l"/>
              </a:tabLst>
            </a:pPr>
            <a:r>
              <a:rPr lang="de-DE" sz="2200">
                <a:solidFill>
                  <a:prstClr val="black"/>
                </a:solidFill>
              </a:rPr>
              <a:t>Für jeden beliebigen Ausdrucks </a:t>
            </a:r>
            <a:r>
              <a:rPr lang="el-GR" sz="2200">
                <a:solidFill>
                  <a:prstClr val="black"/>
                </a:solidFill>
              </a:rPr>
              <a:t>α</a:t>
            </a:r>
            <a:r>
              <a:rPr lang="en-US" sz="2200">
                <a:solidFill>
                  <a:prstClr val="black"/>
                </a:solidFill>
              </a:rPr>
              <a:t> gilt:</a:t>
            </a:r>
          </a:p>
          <a:p>
            <a:pPr indent="-290513" defTabSz="838200">
              <a:spcBef>
                <a:spcPts val="1200"/>
              </a:spcBef>
              <a:tabLst>
                <a:tab pos="342900" algn="l"/>
                <a:tab pos="747713" algn="l"/>
                <a:tab pos="1090613" algn="l"/>
                <a:tab pos="2227263" algn="l"/>
                <a:tab pos="2514600" algn="l"/>
                <a:tab pos="2743200" algn="l"/>
                <a:tab pos="3200400" algn="l"/>
              </a:tabLst>
            </a:pPr>
            <a:r>
              <a:rPr lang="de-DE" b="1">
                <a:solidFill>
                  <a:srgbClr val="B344BC"/>
                </a:solidFill>
                <a:sym typeface="WP MathA" panose="05010101010101010101" pitchFamily="2" charset="2"/>
              </a:rPr>
              <a:t>Konnotation</a:t>
            </a:r>
            <a:r>
              <a:rPr lang="de-DE" i="1">
                <a:solidFill>
                  <a:schemeClr val="tx1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von </a:t>
            </a:r>
            <a:r>
              <a:rPr lang="el-GR">
                <a:solidFill>
                  <a:schemeClr val="tx1"/>
                </a:solidFill>
              </a:rPr>
              <a:t>α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</a:t>
            </a:r>
            <a:r>
              <a:rPr lang="de-DE">
                <a:solidFill>
                  <a:schemeClr val="tx1"/>
                </a:solidFill>
              </a:rPr>
              <a:t>die Gesamtheit der </a:t>
            </a:r>
            <a:r>
              <a:rPr lang="de-DE" b="1" i="1">
                <a:solidFill>
                  <a:schemeClr val="tx1"/>
                </a:solidFill>
              </a:rPr>
              <a:t>kulturellen</a:t>
            </a:r>
            <a:r>
              <a:rPr lang="de-DE">
                <a:solidFill>
                  <a:schemeClr val="tx1"/>
                </a:solidFill>
              </a:rPr>
              <a:t> </a:t>
            </a:r>
            <a:r>
              <a:rPr lang="de-DE" b="1" i="1">
                <a:solidFill>
                  <a:schemeClr val="tx1"/>
                </a:solidFill>
              </a:rPr>
              <a:t>Assoziationen</a:t>
            </a:r>
            <a:r>
              <a:rPr lang="de-DE">
                <a:solidFill>
                  <a:schemeClr val="tx1"/>
                </a:solidFill>
              </a:rPr>
              <a:t>, die Sprecher mit </a:t>
            </a:r>
            <a:r>
              <a:rPr lang="el-GR">
                <a:solidFill>
                  <a:schemeClr val="tx1"/>
                </a:solidFill>
              </a:rPr>
              <a:t>α</a:t>
            </a:r>
            <a:r>
              <a:rPr lang="de-DE">
                <a:solidFill>
                  <a:schemeClr val="tx1"/>
                </a:solidFill>
              </a:rPr>
              <a:t> verbinden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10" name="Abgerundetes Rechteck 7"/>
          <p:cNvSpPr>
            <a:spLocks/>
          </p:cNvSpPr>
          <p:nvPr/>
        </p:nvSpPr>
        <p:spPr>
          <a:xfrm>
            <a:off x="457200" y="2590800"/>
            <a:ext cx="8001000" cy="1055608"/>
          </a:xfrm>
          <a:prstGeom prst="roundRect">
            <a:avLst/>
          </a:prstGeom>
          <a:solidFill>
            <a:srgbClr val="AD5D67"/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342900" defTabSz="998538">
              <a:spcBef>
                <a:spcPts val="1200"/>
              </a:spcBef>
              <a:tabLst>
                <a:tab pos="1944688" algn="l"/>
                <a:tab pos="2573338" algn="l"/>
              </a:tabLst>
            </a:pPr>
            <a:r>
              <a:rPr lang="de-DE" sz="2200">
                <a:solidFill>
                  <a:schemeClr val="bg1"/>
                </a:solidFill>
              </a:rPr>
              <a:t>Für jeden beliebigen Ausdrucks </a:t>
            </a:r>
            <a:r>
              <a:rPr lang="el-GR" sz="2200">
                <a:solidFill>
                  <a:schemeClr val="bg1"/>
                </a:solidFill>
              </a:rPr>
              <a:t>α</a:t>
            </a:r>
            <a:r>
              <a:rPr lang="en-US" sz="2200">
                <a:solidFill>
                  <a:schemeClr val="bg1"/>
                </a:solidFill>
              </a:rPr>
              <a:t> gilt:</a:t>
            </a:r>
          </a:p>
          <a:p>
            <a:pPr marL="342900" defTabSz="998538">
              <a:spcBef>
                <a:spcPts val="1200"/>
              </a:spcBef>
              <a:tabLst>
                <a:tab pos="1944688" algn="l"/>
                <a:tab pos="2573338" algn="l"/>
              </a:tabLst>
            </a:pPr>
            <a:r>
              <a:rPr lang="de-AT" sz="2400" b="1">
                <a:solidFill>
                  <a:schemeClr val="bg1"/>
                </a:solidFill>
              </a:rPr>
              <a:t>Denotation</a:t>
            </a:r>
            <a:r>
              <a:rPr lang="de-AT" sz="2400" i="1">
                <a:solidFill>
                  <a:schemeClr val="bg1"/>
                </a:solidFill>
              </a:rPr>
              <a:t> </a:t>
            </a:r>
            <a:r>
              <a:rPr lang="de-AT" sz="2400">
                <a:solidFill>
                  <a:schemeClr val="bg1"/>
                </a:solidFill>
              </a:rPr>
              <a:t>von </a:t>
            </a:r>
            <a:r>
              <a:rPr lang="el-GR" sz="2400">
                <a:solidFill>
                  <a:schemeClr val="bg1"/>
                </a:solidFill>
              </a:rPr>
              <a:t>α</a:t>
            </a:r>
            <a:r>
              <a:rPr lang="de-AT" sz="2400">
                <a:solidFill>
                  <a:schemeClr val="bg1"/>
                </a:solidFill>
              </a:rPr>
              <a:t> =</a:t>
            </a:r>
            <a:r>
              <a:rPr lang="de-AT" sz="2400" baseline="-25000">
                <a:solidFill>
                  <a:schemeClr val="bg1"/>
                </a:solidFill>
              </a:rPr>
              <a:t>Def  </a:t>
            </a:r>
            <a:r>
              <a:rPr lang="de-AT" sz="2400">
                <a:solidFill>
                  <a:schemeClr val="bg1"/>
                </a:solidFill>
              </a:rPr>
              <a:t>der </a:t>
            </a:r>
            <a:r>
              <a:rPr lang="de-AT" sz="2400" b="1" i="1">
                <a:solidFill>
                  <a:schemeClr val="bg1"/>
                </a:solidFill>
              </a:rPr>
              <a:t>semantische Wert </a:t>
            </a:r>
            <a:r>
              <a:rPr lang="de-AT" sz="2400">
                <a:solidFill>
                  <a:schemeClr val="bg1"/>
                </a:solidFill>
              </a:rPr>
              <a:t>von </a:t>
            </a:r>
            <a:r>
              <a:rPr lang="el-GR" sz="2400">
                <a:solidFill>
                  <a:schemeClr val="bg1"/>
                </a:solidFill>
              </a:rPr>
              <a:t>α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7563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Konnotation: Einige Definitionen 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762000"/>
            <a:ext cx="9052560" cy="5257800"/>
          </a:xfrm>
        </p:spPr>
        <p:txBody>
          <a:bodyPr/>
          <a:lstStyle/>
          <a:p>
            <a:r>
              <a:rPr lang="de-AT" sz="2400">
                <a:solidFill>
                  <a:schemeClr val="bg1"/>
                </a:solidFill>
              </a:rPr>
              <a:t>Hier drei Versuche, den Begriff ‚Konnotation‘ zu charakterisieren:</a:t>
            </a:r>
          </a:p>
          <a:p>
            <a:pPr>
              <a:spcBef>
                <a:spcPts val="1200"/>
              </a:spcBef>
            </a:pPr>
            <a:r>
              <a:rPr lang="de-AT">
                <a:solidFill>
                  <a:schemeClr val="bg1"/>
                </a:solidFill>
              </a:rPr>
              <a:t>„Individuelle (emotionale) stilistische, regionale u.a. Bedeutungs-komponenten eines sprachlichen Ausdrucks, die seine Grund-bedeutung überlagern und die […] sich meist genereller, kontextunabhängiger Beschreibung entziehen, z.B. </a:t>
            </a:r>
            <a:r>
              <a:rPr lang="de-AT" i="1">
                <a:solidFill>
                  <a:schemeClr val="bg1"/>
                </a:solidFill>
              </a:rPr>
              <a:t>Führer</a:t>
            </a:r>
            <a:r>
              <a:rPr lang="de-AT">
                <a:solidFill>
                  <a:schemeClr val="bg1"/>
                </a:solidFill>
              </a:rPr>
              <a:t>.“</a:t>
            </a:r>
            <a:br>
              <a:rPr lang="de-AT">
                <a:solidFill>
                  <a:schemeClr val="bg1"/>
                </a:solidFill>
              </a:rPr>
            </a:br>
            <a:r>
              <a:rPr lang="de-AT">
                <a:solidFill>
                  <a:schemeClr val="bg1"/>
                </a:solidFill>
              </a:rPr>
              <a:t>	Bußmann (2002: 368)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</a:rPr>
              <a:t>“A non-connotative term is one which signifies a subject only, or an attribute only. A connotative term is one which denotes a subject, and implies an attribute.” </a:t>
            </a:r>
          </a:p>
          <a:p>
            <a:r>
              <a:rPr lang="en-US">
                <a:solidFill>
                  <a:schemeClr val="bg1"/>
                </a:solidFill>
              </a:rPr>
              <a:t>	Mill (1843: 31)</a:t>
            </a:r>
          </a:p>
          <a:p>
            <a:pPr>
              <a:spcBef>
                <a:spcPts val="1200"/>
              </a:spcBef>
            </a:pPr>
            <a:r>
              <a:rPr lang="de-AT">
                <a:solidFill>
                  <a:schemeClr val="bg1"/>
                </a:solidFill>
              </a:rPr>
              <a:t>„Die Bedeutung eines Eigennamens ist der Gegenstand selbst, den wir damit bezeichnen; </a:t>
            </a:r>
            <a:r>
              <a:rPr lang="de-AT" b="1" i="1">
                <a:solidFill>
                  <a:schemeClr val="bg1"/>
                </a:solidFill>
              </a:rPr>
              <a:t>die Vorstellung, welche wir dabei haben, ist ganz subjektiv</a:t>
            </a:r>
            <a:r>
              <a:rPr lang="de-AT">
                <a:solidFill>
                  <a:schemeClr val="bg1"/>
                </a:solidFill>
              </a:rPr>
              <a:t>; dazwischen liegt der Sinn, der zwar nicht mehr subjektiv wie die Vorstellung, aber doch auch nicht der Gegenstand selbst ist.“ </a:t>
            </a:r>
          </a:p>
          <a:p>
            <a:r>
              <a:rPr lang="de-AT">
                <a:solidFill>
                  <a:schemeClr val="bg1"/>
                </a:solidFill>
              </a:rPr>
              <a:t>	Frege (1892: 26)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766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Deskriptive Bedeutung: Denotation und Konnotation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066" y="992717"/>
            <a:ext cx="8830733" cy="5560483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5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Die </a:t>
            </a:r>
            <a:r>
              <a:rPr lang="de-AT" sz="2400" b="1">
                <a:solidFill>
                  <a:srgbClr val="B344BC"/>
                </a:solidFill>
              </a:rPr>
              <a:t>Konnotation</a:t>
            </a:r>
            <a:r>
              <a:rPr lang="de-AT" sz="2400"/>
              <a:t> </a:t>
            </a:r>
            <a:r>
              <a:rPr lang="en-US" sz="2400"/>
              <a:t>ist </a:t>
            </a:r>
            <a:r>
              <a:rPr lang="de-AT" sz="2400"/>
              <a:t>abhängig</a:t>
            </a:r>
            <a:r>
              <a:rPr lang="de-AT" sz="2400" b="1" i="1"/>
              <a:t> </a:t>
            </a:r>
            <a:r>
              <a:rPr lang="de-AT" sz="2400"/>
              <a:t>von </a:t>
            </a:r>
            <a:r>
              <a:rPr lang="de-AT" sz="2400" b="1" i="1"/>
              <a:t>kulturellen Faktoren</a:t>
            </a:r>
            <a:r>
              <a:rPr lang="de-AT" sz="2400"/>
              <a:t>.</a:t>
            </a:r>
            <a:endParaRPr lang="de-AT" sz="2400" dirty="0"/>
          </a:p>
          <a:p>
            <a:pPr marL="342900" indent="-342900">
              <a:spcBef>
                <a:spcPts val="10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Die </a:t>
            </a:r>
            <a:r>
              <a:rPr lang="de-AT" sz="2400" b="1" dirty="0">
                <a:solidFill>
                  <a:srgbClr val="FF0000"/>
                </a:solidFill>
              </a:rPr>
              <a:t>Denotation</a:t>
            </a:r>
            <a:r>
              <a:rPr lang="de-AT" sz="2400" dirty="0"/>
              <a:t> ist </a:t>
            </a:r>
            <a:r>
              <a:rPr lang="de-AT" sz="2400" u="sng" dirty="0"/>
              <a:t>un</a:t>
            </a:r>
            <a:r>
              <a:rPr lang="de-AT" sz="2400" dirty="0"/>
              <a:t>abhängig</a:t>
            </a:r>
            <a:r>
              <a:rPr lang="de-AT" sz="2400" b="1" i="1" dirty="0"/>
              <a:t> </a:t>
            </a:r>
            <a:r>
              <a:rPr lang="de-AT" sz="2400" dirty="0"/>
              <a:t>von </a:t>
            </a:r>
            <a:r>
              <a:rPr lang="de-AT" sz="2400" b="1" i="1" dirty="0"/>
              <a:t>kulturellen Faktoren</a:t>
            </a:r>
            <a:r>
              <a:rPr lang="de-AT" sz="2400" dirty="0"/>
              <a:t>.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3400" y="2133600"/>
          <a:ext cx="8305800" cy="15544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52486">
                  <a:extLst>
                    <a:ext uri="{9D8B030D-6E8A-4147-A177-3AD203B41FA5}">
                      <a16:colId xmlns:a16="http://schemas.microsoft.com/office/drawing/2014/main" xmlns="" val="934736045"/>
                    </a:ext>
                  </a:extLst>
                </a:gridCol>
                <a:gridCol w="3260221">
                  <a:extLst>
                    <a:ext uri="{9D8B030D-6E8A-4147-A177-3AD203B41FA5}">
                      <a16:colId xmlns:a16="http://schemas.microsoft.com/office/drawing/2014/main" xmlns="" val="834539998"/>
                    </a:ext>
                  </a:extLst>
                </a:gridCol>
                <a:gridCol w="3493093">
                  <a:extLst>
                    <a:ext uri="{9D8B030D-6E8A-4147-A177-3AD203B41FA5}">
                      <a16:colId xmlns:a16="http://schemas.microsoft.com/office/drawing/2014/main" xmlns="" val="3763269715"/>
                    </a:ext>
                  </a:extLst>
                </a:gridCol>
              </a:tblGrid>
              <a:tr h="420146">
                <a:tc>
                  <a:txBody>
                    <a:bodyPr/>
                    <a:lstStyle/>
                    <a:p>
                      <a:pPr algn="ctr"/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none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8600042"/>
                  </a:ext>
                </a:extLst>
              </a:tr>
              <a:tr h="360125">
                <a:tc rowSpan="3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Hund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Vetreter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der Species </a:t>
                      </a:r>
                      <a:r>
                        <a:rPr lang="de-DE" sz="1800" i="1">
                          <a:solidFill>
                            <a:schemeClr val="tx1"/>
                          </a:solidFill>
                        </a:rPr>
                        <a:t>canis familiaris</a:t>
                      </a:r>
                      <a:endParaRPr lang="en-US" sz="1800" b="0" i="1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Dt.: Treue</a:t>
                      </a:r>
                      <a:r>
                        <a:rPr lang="en-US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oder Unterwürfigkeit</a:t>
                      </a:r>
                      <a:endParaRPr lang="en-US" sz="1800" b="0" u="none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7056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Engl.: Promiskuität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885103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Arabisch: Unreinheit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7051531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33400" y="2133600"/>
          <a:ext cx="8305800" cy="25603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52486">
                  <a:extLst>
                    <a:ext uri="{9D8B030D-6E8A-4147-A177-3AD203B41FA5}">
                      <a16:colId xmlns:a16="http://schemas.microsoft.com/office/drawing/2014/main" xmlns="" val="934736045"/>
                    </a:ext>
                  </a:extLst>
                </a:gridCol>
                <a:gridCol w="3260221">
                  <a:extLst>
                    <a:ext uri="{9D8B030D-6E8A-4147-A177-3AD203B41FA5}">
                      <a16:colId xmlns:a16="http://schemas.microsoft.com/office/drawing/2014/main" xmlns="" val="834539998"/>
                    </a:ext>
                  </a:extLst>
                </a:gridCol>
                <a:gridCol w="3493093">
                  <a:extLst>
                    <a:ext uri="{9D8B030D-6E8A-4147-A177-3AD203B41FA5}">
                      <a16:colId xmlns:a16="http://schemas.microsoft.com/office/drawing/2014/main" xmlns="" val="3763269715"/>
                    </a:ext>
                  </a:extLst>
                </a:gridCol>
              </a:tblGrid>
              <a:tr h="420146">
                <a:tc>
                  <a:txBody>
                    <a:bodyPr/>
                    <a:lstStyle/>
                    <a:p>
                      <a:pPr algn="ctr"/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none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8600042"/>
                  </a:ext>
                </a:extLst>
              </a:tr>
              <a:tr h="360125">
                <a:tc rowSpan="3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Hund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Vetreter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der Species </a:t>
                      </a:r>
                      <a:r>
                        <a:rPr lang="de-DE" sz="1800" i="1">
                          <a:solidFill>
                            <a:schemeClr val="tx1"/>
                          </a:solidFill>
                        </a:rPr>
                        <a:t>canis familiaris</a:t>
                      </a:r>
                      <a:endParaRPr lang="en-US" sz="1800" b="0" i="1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Dt.: Treue</a:t>
                      </a:r>
                      <a:r>
                        <a:rPr lang="en-US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oder Unterwürfigkeit</a:t>
                      </a:r>
                      <a:endParaRPr lang="en-US" sz="1800" b="0" u="none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7056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Engl.: Promiskuität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885103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Arabisch: Unreinheit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7051531"/>
                  </a:ext>
                </a:extLst>
              </a:tr>
              <a:tr h="3601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Herz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Organ, das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die Blutzirkulation ermöglicht</a:t>
                      </a:r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Gefühle, Liebe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9307191"/>
                  </a:ext>
                </a:extLst>
              </a:tr>
              <a:tr h="630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Ägypten: Sitz von Vernunft und </a:t>
                      </a:r>
                      <a:r>
                        <a:rPr lang="de-DE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Willen 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1063322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33400" y="2133600"/>
          <a:ext cx="8305800" cy="32918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52486">
                  <a:extLst>
                    <a:ext uri="{9D8B030D-6E8A-4147-A177-3AD203B41FA5}">
                      <a16:colId xmlns:a16="http://schemas.microsoft.com/office/drawing/2014/main" xmlns="" val="934736045"/>
                    </a:ext>
                  </a:extLst>
                </a:gridCol>
                <a:gridCol w="3260221">
                  <a:extLst>
                    <a:ext uri="{9D8B030D-6E8A-4147-A177-3AD203B41FA5}">
                      <a16:colId xmlns:a16="http://schemas.microsoft.com/office/drawing/2014/main" xmlns="" val="834539998"/>
                    </a:ext>
                  </a:extLst>
                </a:gridCol>
                <a:gridCol w="3493093">
                  <a:extLst>
                    <a:ext uri="{9D8B030D-6E8A-4147-A177-3AD203B41FA5}">
                      <a16:colId xmlns:a16="http://schemas.microsoft.com/office/drawing/2014/main" xmlns="" val="3763269715"/>
                    </a:ext>
                  </a:extLst>
                </a:gridCol>
              </a:tblGrid>
              <a:tr h="420146">
                <a:tc>
                  <a:txBody>
                    <a:bodyPr/>
                    <a:lstStyle/>
                    <a:p>
                      <a:pPr algn="ctr"/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none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8600042"/>
                  </a:ext>
                </a:extLst>
              </a:tr>
              <a:tr h="360125">
                <a:tc rowSpan="3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Hund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Vetreter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der Species </a:t>
                      </a:r>
                      <a:r>
                        <a:rPr lang="de-DE" sz="1800" i="1">
                          <a:solidFill>
                            <a:schemeClr val="tx1"/>
                          </a:solidFill>
                        </a:rPr>
                        <a:t>canis familiaris</a:t>
                      </a:r>
                      <a:endParaRPr lang="en-US" sz="1800" b="0" i="1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Dt.: Treue</a:t>
                      </a:r>
                      <a:r>
                        <a:rPr lang="en-US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oder Unterwürfigkeit</a:t>
                      </a:r>
                      <a:endParaRPr lang="en-US" sz="1800" b="0" u="none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7056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Engl.: Promiskuität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885103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Arabisch: Unreinheit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7051531"/>
                  </a:ext>
                </a:extLst>
              </a:tr>
              <a:tr h="3601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Herz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Organ, das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die Blutzirkulation ermöglicht</a:t>
                      </a:r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Gefühle, Liebe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9307191"/>
                  </a:ext>
                </a:extLst>
              </a:tr>
              <a:tr h="630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Ägypten: Sitz von Vernunft und </a:t>
                      </a:r>
                      <a:r>
                        <a:rPr lang="de-DE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Willen 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1063322"/>
                  </a:ext>
                </a:extLst>
              </a:tr>
              <a:tr h="360125">
                <a:tc rowSpan="2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Bagdad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Hauptstadt des Irak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mystischer Ort des</a:t>
                      </a:r>
                      <a:r>
                        <a:rPr lang="en-US" sz="1800" b="0" u="none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Orients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8176391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baseline="0">
                          <a:solidFill>
                            <a:schemeClr val="tx1"/>
                          </a:solidFill>
                        </a:rPr>
                        <a:t> Gefahr, Chaos </a:t>
                      </a:r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7083293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9219556"/>
              </p:ext>
            </p:extLst>
          </p:nvPr>
        </p:nvGraphicFramePr>
        <p:xfrm>
          <a:off x="533400" y="2133600"/>
          <a:ext cx="8305800" cy="36576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52486">
                  <a:extLst>
                    <a:ext uri="{9D8B030D-6E8A-4147-A177-3AD203B41FA5}">
                      <a16:colId xmlns:a16="http://schemas.microsoft.com/office/drawing/2014/main" xmlns="" val="934736045"/>
                    </a:ext>
                  </a:extLst>
                </a:gridCol>
                <a:gridCol w="3260221">
                  <a:extLst>
                    <a:ext uri="{9D8B030D-6E8A-4147-A177-3AD203B41FA5}">
                      <a16:colId xmlns:a16="http://schemas.microsoft.com/office/drawing/2014/main" xmlns="" val="834539998"/>
                    </a:ext>
                  </a:extLst>
                </a:gridCol>
                <a:gridCol w="3493093">
                  <a:extLst>
                    <a:ext uri="{9D8B030D-6E8A-4147-A177-3AD203B41FA5}">
                      <a16:colId xmlns:a16="http://schemas.microsoft.com/office/drawing/2014/main" xmlns="" val="3763269715"/>
                    </a:ext>
                  </a:extLst>
                </a:gridCol>
              </a:tblGrid>
              <a:tr h="420146">
                <a:tc>
                  <a:txBody>
                    <a:bodyPr/>
                    <a:lstStyle/>
                    <a:p>
                      <a:pPr algn="ctr"/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none">
                          <a:solidFill>
                            <a:srgbClr val="FF0000"/>
                          </a:solidFill>
                        </a:rPr>
                        <a:t>Denotation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kern="1200">
                          <a:solidFill>
                            <a:srgbClr val="B344BC"/>
                          </a:solidFill>
                          <a:latin typeface="+mn-lt"/>
                          <a:ea typeface="+mn-ea"/>
                          <a:cs typeface="+mn-cs"/>
                        </a:rPr>
                        <a:t>Konnotation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58600042"/>
                  </a:ext>
                </a:extLst>
              </a:tr>
              <a:tr h="360125">
                <a:tc rowSpan="3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Hund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Vetreter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der Species </a:t>
                      </a:r>
                      <a:r>
                        <a:rPr lang="de-DE" sz="1800" i="1">
                          <a:solidFill>
                            <a:schemeClr val="tx1"/>
                          </a:solidFill>
                        </a:rPr>
                        <a:t>canis familiaris</a:t>
                      </a:r>
                      <a:endParaRPr lang="en-US" sz="1800" b="0" i="1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Dt.: Treue</a:t>
                      </a:r>
                      <a:r>
                        <a:rPr lang="en-US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oder Unterwürfigkeit</a:t>
                      </a:r>
                      <a:endParaRPr lang="en-US" sz="1800" b="0" u="none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47056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Engl.: Promiskuität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48851033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Arabisch: Unreinheit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7051531"/>
                  </a:ext>
                </a:extLst>
              </a:tr>
              <a:tr h="3601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Herz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>
                          <a:solidFill>
                            <a:schemeClr val="tx1"/>
                          </a:solidFill>
                        </a:rPr>
                        <a:t>Organ, das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 die Blutzirkulation ermöglicht</a:t>
                      </a:r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aseline="0">
                          <a:solidFill>
                            <a:schemeClr val="tx1"/>
                          </a:solidFill>
                        </a:rPr>
                        <a:t>Gefühle, Liebe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39307191"/>
                  </a:ext>
                </a:extLst>
              </a:tr>
              <a:tr h="6302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Ägypten: Sitz von Vernunft und </a:t>
                      </a:r>
                      <a:r>
                        <a:rPr lang="de-DE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Willen </a:t>
                      </a:r>
                      <a:endParaRPr lang="en-US" sz="1800" b="0" u="none" kern="120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1063322"/>
                  </a:ext>
                </a:extLst>
              </a:tr>
              <a:tr h="360125">
                <a:tc rowSpan="2">
                  <a:txBody>
                    <a:bodyPr/>
                    <a:lstStyle/>
                    <a:p>
                      <a:pPr algn="l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Bagdad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Hauptstadt des Irak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mystischer Ort des</a:t>
                      </a:r>
                      <a:r>
                        <a:rPr lang="en-US" sz="1800" b="0" u="none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0" u="none">
                          <a:solidFill>
                            <a:schemeClr val="tx1"/>
                          </a:solidFill>
                        </a:rPr>
                        <a:t>Orients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18176391"/>
                  </a:ext>
                </a:extLst>
              </a:tr>
              <a:tr h="360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baseline="0">
                          <a:solidFill>
                            <a:schemeClr val="tx1"/>
                          </a:solidFill>
                        </a:rPr>
                        <a:t> Gefahr, Chaos </a:t>
                      </a:r>
                      <a:endParaRPr lang="en-US" sz="1800" b="0" u="none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7083293"/>
                  </a:ext>
                </a:extLst>
              </a:tr>
              <a:tr h="360125">
                <a:tc>
                  <a:txBody>
                    <a:bodyPr/>
                    <a:lstStyle/>
                    <a:p>
                      <a:pPr algn="l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arbeiten</a:t>
                      </a:r>
                    </a:p>
                  </a:txBody>
                  <a:tcPr marL="457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Produktive, entlohnte Aktivität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u="none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Anstrengung,</a:t>
                      </a:r>
                      <a:r>
                        <a:rPr lang="en-US" sz="1800" b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Stress,…</a:t>
                      </a:r>
                      <a:endParaRPr lang="en-US" sz="1800" b="0" u="none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28338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72925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Denotation und Konnotation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38224"/>
            <a:ext cx="8248650" cy="551497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b="1" i="1"/>
              <a:t>Frage. </a:t>
            </a:r>
            <a:r>
              <a:rPr lang="de-AT" sz="2400"/>
              <a:t>Wie unterscheidet man </a:t>
            </a:r>
            <a:r>
              <a:rPr lang="de-AT" sz="2400" b="1">
                <a:solidFill>
                  <a:srgbClr val="B344BC"/>
                </a:solidFill>
              </a:rPr>
              <a:t>Konnotation </a:t>
            </a:r>
            <a:r>
              <a:rPr lang="de-AT" sz="2400"/>
              <a:t>von</a:t>
            </a:r>
            <a:r>
              <a:rPr lang="de-AT" sz="2400" b="1" i="1">
                <a:solidFill>
                  <a:srgbClr val="FF0000"/>
                </a:solidFill>
              </a:rPr>
              <a:t> </a:t>
            </a:r>
            <a:r>
              <a:rPr lang="de-AT" sz="2400" b="1">
                <a:solidFill>
                  <a:srgbClr val="FF0000"/>
                </a:solidFill>
              </a:rPr>
              <a:t>Denotation</a:t>
            </a:r>
            <a:r>
              <a:rPr lang="de-AT" sz="2400"/>
              <a:t>? 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b="1"/>
              <a:t>Antwort.</a:t>
            </a:r>
            <a:r>
              <a:rPr lang="de-AT" sz="2400"/>
              <a:t> Es gibt Ausdrücke, mit der selben/einer sehr ähnlichen </a:t>
            </a:r>
            <a:r>
              <a:rPr lang="de-AT" sz="2400" b="1">
                <a:solidFill>
                  <a:srgbClr val="FF0000"/>
                </a:solidFill>
              </a:rPr>
              <a:t>Denotation</a:t>
            </a:r>
            <a:r>
              <a:rPr lang="de-AT" sz="2400"/>
              <a:t>, </a:t>
            </a:r>
            <a:r>
              <a:rPr lang="de-AT" sz="2400" dirty="0"/>
              <a:t>aber </a:t>
            </a:r>
            <a:r>
              <a:rPr lang="de-AT" sz="2400"/>
              <a:t>mit unterschiedlichen </a:t>
            </a:r>
            <a:r>
              <a:rPr lang="de-AT" sz="2400" b="1">
                <a:solidFill>
                  <a:srgbClr val="B344BC"/>
                </a:solidFill>
              </a:rPr>
              <a:t>Konnotationen</a:t>
            </a:r>
            <a:r>
              <a:rPr lang="de-AT" sz="2400"/>
              <a:t>.</a:t>
            </a:r>
            <a:endParaRPr lang="de-AT" sz="2400" dirty="0"/>
          </a:p>
          <a:p>
            <a:pPr>
              <a:spcBef>
                <a:spcPts val="10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 i="1"/>
              <a:t>     (eher) </a:t>
            </a:r>
            <a:r>
              <a:rPr lang="de-AT" sz="2400" b="1" i="1"/>
              <a:t>neutral	      	mit </a:t>
            </a:r>
            <a:r>
              <a:rPr lang="de-AT" sz="2400" b="1" i="1">
                <a:solidFill>
                  <a:srgbClr val="B344BC"/>
                </a:solidFill>
              </a:rPr>
              <a:t>Konnotation</a:t>
            </a:r>
            <a:endParaRPr lang="de-AT" sz="2400" b="1" i="1"/>
          </a:p>
          <a:p>
            <a:pPr>
              <a:spcBef>
                <a:spcPts val="10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(1)		Frau 	– 	Dame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H</a:t>
            </a:r>
            <a:r>
              <a:rPr lang="de-AT"/>
              <a:t>und	</a:t>
            </a:r>
            <a:r>
              <a:rPr lang="de-AT" sz="2400"/>
              <a:t>– 	</a:t>
            </a:r>
            <a:r>
              <a:rPr lang="de-AT"/>
              <a:t>Köter</a:t>
            </a:r>
            <a:endParaRPr lang="de-AT" sz="2400"/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Gott 	– 	Vater im Himmel, der Herr</a:t>
            </a:r>
            <a:r>
              <a:rPr lang="de-AT"/>
              <a:t>, </a:t>
            </a:r>
            <a:r>
              <a:rPr lang="de-AT" sz="2400"/>
              <a:t>...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Pferd 	– 	Klepper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Poli</a:t>
            </a:r>
            <a:r>
              <a:rPr lang="en-US" sz="2400"/>
              <a:t>zist	</a:t>
            </a:r>
            <a:r>
              <a:rPr lang="de-AT" sz="2400"/>
              <a:t>– </a:t>
            </a:r>
            <a:r>
              <a:rPr lang="en-US" sz="2400"/>
              <a:t>	Bulle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Toilette 	–	WC/Klo</a:t>
            </a:r>
          </a:p>
          <a:p>
            <a:pPr>
              <a:spcBef>
                <a:spcPts val="8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(2)		töten 	– 	einschläfern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essen 	– 	fressen	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arbeiten 	– 	schuften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8689697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Denotation und Konnotation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914400"/>
            <a:ext cx="8324850" cy="55181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 b="1"/>
              <a:t>Aufgabe. </a:t>
            </a:r>
            <a:r>
              <a:rPr lang="en-US" sz="2400"/>
              <a:t>Finden Sie Adjektiva mit gleicher/sehr ähnlicher </a:t>
            </a:r>
            <a:r>
              <a:rPr lang="en-US" sz="2400" b="1">
                <a:solidFill>
                  <a:srgbClr val="FF0000"/>
                </a:solidFill>
              </a:rPr>
              <a:t>Denotation</a:t>
            </a:r>
            <a:r>
              <a:rPr lang="en-US" sz="2400"/>
              <a:t> und unterschiedlicher </a:t>
            </a:r>
            <a:r>
              <a:rPr lang="en-US" sz="2400" b="1">
                <a:solidFill>
                  <a:srgbClr val="B344BC"/>
                </a:solidFill>
              </a:rPr>
              <a:t>Konnotation</a:t>
            </a:r>
            <a:r>
              <a:rPr lang="en-US" sz="2400"/>
              <a:t>.</a:t>
            </a:r>
          </a:p>
          <a:p>
            <a:pPr>
              <a:spcBef>
                <a:spcPts val="10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	</a:t>
            </a:r>
            <a:r>
              <a:rPr lang="de-AT" sz="2400" i="1"/>
              <a:t> (eher) </a:t>
            </a:r>
            <a:r>
              <a:rPr lang="de-AT" sz="2400" b="1" i="1"/>
              <a:t>neutral	  	mit </a:t>
            </a:r>
            <a:r>
              <a:rPr lang="de-AT" sz="2400" b="1" i="1">
                <a:solidFill>
                  <a:srgbClr val="B344BC"/>
                </a:solidFill>
              </a:rPr>
              <a:t>Konnotation</a:t>
            </a:r>
            <a:endParaRPr lang="de-AT" sz="2400" b="1" i="1"/>
          </a:p>
          <a:p>
            <a:pPr>
              <a:spcBef>
                <a:spcPts val="10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(1)		gut 	– 	toll, super, cool,…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		dumm	</a:t>
            </a:r>
            <a:r>
              <a:rPr lang="de-AT" sz="2400"/>
              <a:t>– 	idiotisch, deppert, doof, …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		sparsam	</a:t>
            </a:r>
            <a:r>
              <a:rPr lang="de-AT" sz="2400"/>
              <a:t>– </a:t>
            </a:r>
            <a:r>
              <a:rPr lang="en-US" sz="2400"/>
              <a:t>	geizig</a:t>
            </a:r>
            <a:endParaRPr lang="de-AT" sz="2400"/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groß  	– 	riesig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		satt	</a:t>
            </a:r>
            <a:r>
              <a:rPr lang="de-AT" sz="2400"/>
              <a:t>–	vollgefressen</a:t>
            </a:r>
          </a:p>
          <a:p>
            <a:pPr>
              <a:spcBef>
                <a:spcPts val="10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(2)		alt	– 	ält</a:t>
            </a:r>
            <a:r>
              <a:rPr lang="de-AT" sz="2400" b="1"/>
              <a:t>lich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		dumm 	</a:t>
            </a:r>
            <a:r>
              <a:rPr lang="de-AT" sz="2400"/>
              <a:t>–	dümm</a:t>
            </a:r>
            <a:r>
              <a:rPr lang="de-AT" sz="2400" b="1"/>
              <a:t>lich</a:t>
            </a:r>
          </a:p>
          <a:p>
            <a:pPr>
              <a:spcBef>
                <a:spcPts val="12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/>
              <a:t>(3)		kind</a:t>
            </a:r>
            <a:r>
              <a:rPr lang="en-US" sz="2400" b="1"/>
              <a:t>lich </a:t>
            </a:r>
            <a:r>
              <a:rPr lang="en-US" sz="2400"/>
              <a:t>	</a:t>
            </a:r>
            <a:r>
              <a:rPr lang="de-AT" sz="2400"/>
              <a:t>– 	kind</a:t>
            </a:r>
            <a:r>
              <a:rPr lang="de-AT" sz="2400" b="1"/>
              <a:t>isch</a:t>
            </a:r>
          </a:p>
          <a:p>
            <a:pPr>
              <a:spcBef>
                <a:spcPts val="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de-AT" sz="2400"/>
              <a:t>		bäuerl</a:t>
            </a:r>
            <a:r>
              <a:rPr lang="de-AT" sz="2400" b="1"/>
              <a:t>ich</a:t>
            </a:r>
            <a:r>
              <a:rPr lang="en-US" sz="2400"/>
              <a:t>	</a:t>
            </a:r>
            <a:r>
              <a:rPr lang="de-AT" sz="2400"/>
              <a:t>– 	bäur</a:t>
            </a:r>
            <a:r>
              <a:rPr lang="de-AT" sz="2400" b="1"/>
              <a:t>isch</a:t>
            </a:r>
            <a:endParaRPr lang="en-US" sz="2400" b="1"/>
          </a:p>
          <a:p>
            <a:pPr>
              <a:spcBef>
                <a:spcPts val="1200"/>
              </a:spcBef>
              <a:tabLst>
                <a:tab pos="342900" algn="l"/>
                <a:tab pos="1090613" algn="l"/>
                <a:tab pos="1143000" algn="l"/>
                <a:tab pos="2857500" algn="l"/>
                <a:tab pos="4229100" algn="l"/>
              </a:tabLst>
            </a:pPr>
            <a:r>
              <a:rPr lang="en-US" sz="2400" b="1" i="1"/>
              <a:t>Übung</a:t>
            </a:r>
            <a:r>
              <a:rPr lang="en-US" sz="2400"/>
              <a:t>. Analysieren Sie die Formen </a:t>
            </a:r>
            <a:r>
              <a:rPr lang="en-US" sz="2400" i="1"/>
              <a:t>krank</a:t>
            </a:r>
            <a:r>
              <a:rPr lang="en-US" sz="2400"/>
              <a:t> </a:t>
            </a:r>
            <a:r>
              <a:rPr lang="de-AT" sz="2400"/>
              <a:t>– </a:t>
            </a:r>
            <a:r>
              <a:rPr lang="en-US" sz="2400" i="1"/>
              <a:t>krankhaft</a:t>
            </a:r>
            <a:r>
              <a:rPr lang="en-US" sz="2400"/>
              <a:t> </a:t>
            </a:r>
            <a:r>
              <a:rPr lang="de-AT" sz="2400"/>
              <a:t>– </a:t>
            </a:r>
            <a:r>
              <a:rPr lang="de-AT" sz="2400" i="1"/>
              <a:t>kränklich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622442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Denotation und Konnotation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066800"/>
            <a:ext cx="8324850" cy="5518150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 b="1" i="1"/>
              <a:t>Frage</a:t>
            </a:r>
            <a:r>
              <a:rPr lang="en-US" sz="2400" b="1"/>
              <a:t>. </a:t>
            </a:r>
            <a:r>
              <a:rPr lang="de-AT" sz="2400"/>
              <a:t>Gibt es Ausdrücke völlig </a:t>
            </a:r>
            <a:r>
              <a:rPr lang="de-AT" sz="2400" u="sng"/>
              <a:t>ohne</a:t>
            </a:r>
            <a:r>
              <a:rPr lang="de-AT" sz="2400"/>
              <a:t> </a:t>
            </a:r>
            <a:r>
              <a:rPr lang="de-AT" sz="2400" b="1">
                <a:solidFill>
                  <a:srgbClr val="B344BC"/>
                </a:solidFill>
              </a:rPr>
              <a:t>Konnotation</a:t>
            </a:r>
            <a:r>
              <a:rPr lang="de-AT" sz="2400"/>
              <a:t>?</a:t>
            </a:r>
          </a:p>
          <a:p>
            <a:pPr>
              <a:spcBef>
                <a:spcPts val="15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 b="1"/>
              <a:t>Antwort. </a:t>
            </a:r>
            <a:r>
              <a:rPr lang="en-US" sz="2400"/>
              <a:t>Ja: Funktionswörter (Artikel, Komplementierer, …), Auxiliarverben (</a:t>
            </a:r>
            <a:r>
              <a:rPr lang="en-US" sz="2400" i="1"/>
              <a:t>sein/haben</a:t>
            </a:r>
            <a:r>
              <a:rPr lang="en-US" sz="2400"/>
              <a:t>), Präpositionen, viele Namen, ... </a:t>
            </a:r>
            <a:endParaRPr lang="de-AT" sz="2400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en-US" sz="2400" b="1" i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 b="1" i="1"/>
              <a:t>Frage</a:t>
            </a:r>
            <a:r>
              <a:rPr lang="en-US" sz="2400" b="1"/>
              <a:t>. </a:t>
            </a:r>
            <a:r>
              <a:rPr lang="de-AT" sz="2400"/>
              <a:t>Kann die </a:t>
            </a:r>
            <a:r>
              <a:rPr lang="de-AT" sz="2400" b="1">
                <a:solidFill>
                  <a:srgbClr val="B344BC"/>
                </a:solidFill>
              </a:rPr>
              <a:t>Konnotation</a:t>
            </a:r>
            <a:r>
              <a:rPr lang="de-AT" sz="2400"/>
              <a:t> </a:t>
            </a:r>
            <a:r>
              <a:rPr lang="en-US" sz="2400"/>
              <a:t>auch </a:t>
            </a:r>
            <a:r>
              <a:rPr lang="en-US" sz="2400" b="1" i="1"/>
              <a:t>individuell variieren</a:t>
            </a:r>
            <a:r>
              <a:rPr lang="de-AT" sz="2400"/>
              <a:t>? Können unterschiedliche Sprecher mit ein und dem selben Ausdruck unterschiedliche</a:t>
            </a:r>
            <a:r>
              <a:rPr lang="en-US" sz="2400"/>
              <a:t> Konnotationen assoziieren?</a:t>
            </a:r>
          </a:p>
          <a:p>
            <a:pPr>
              <a:spcBef>
                <a:spcPts val="15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 b="1"/>
              <a:t>Antwort</a:t>
            </a:r>
            <a:r>
              <a:rPr lang="en-US" sz="2400"/>
              <a:t>. Ja, Kultur ist ein </a:t>
            </a:r>
            <a:r>
              <a:rPr lang="en-US" sz="2000"/>
              <a:t>(emergentes)</a:t>
            </a:r>
            <a:r>
              <a:rPr lang="en-US" sz="2400"/>
              <a:t> Produkt von Individuen. Es ist daher möglich, dass zwei Sprecher mit einem Ausdruck unterschiedliche Vorstellungen assoziieren:</a:t>
            </a:r>
            <a:endParaRPr lang="de-AT" sz="2400"/>
          </a:p>
          <a:p>
            <a:pPr>
              <a:spcBef>
                <a:spcPts val="10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/>
              <a:t>(1)		a.		persönliche Freiheit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/>
              <a:t>		b.	Demokratie	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en-US" sz="2400"/>
              <a:t>		c.		Staat</a:t>
            </a:r>
            <a:endParaRPr lang="en-US" sz="2400" b="1"/>
          </a:p>
          <a:p>
            <a:pPr>
              <a:spcBef>
                <a:spcPts val="10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endParaRPr lang="de-AT" sz="2400" b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8561943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762000"/>
          </a:xfrm>
        </p:spPr>
        <p:txBody>
          <a:bodyPr/>
          <a:lstStyle/>
          <a:p>
            <a:pPr marL="341313" indent="-341313" defTabSz="998538">
              <a:tabLst>
                <a:tab pos="1030288" algn="l"/>
                <a:tab pos="1774825" algn="l"/>
                <a:tab pos="1944688" algn="l"/>
                <a:tab pos="2573338" algn="l"/>
              </a:tabLst>
            </a:pPr>
            <a:r>
              <a:rPr lang="de-AT"/>
              <a:t>Dimensionen der Bedeutung: Soziale Bedeutung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839200" cy="5518150"/>
          </a:xfrm>
        </p:spPr>
        <p:txBody>
          <a:bodyPr/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b="1" dirty="0"/>
              <a:t>B</a:t>
            </a:r>
            <a:r>
              <a:rPr lang="de-AT" sz="2400" b="1"/>
              <a:t>. </a:t>
            </a:r>
            <a:r>
              <a:rPr lang="de-AT" sz="2400"/>
              <a:t>Die </a:t>
            </a:r>
            <a:r>
              <a:rPr lang="de-AT" sz="2400" b="1">
                <a:solidFill>
                  <a:srgbClr val="00B050"/>
                </a:solidFill>
              </a:rPr>
              <a:t>soziale </a:t>
            </a:r>
            <a:r>
              <a:rPr lang="de-AT" sz="2400" b="1" dirty="0">
                <a:solidFill>
                  <a:srgbClr val="00B050"/>
                </a:solidFill>
              </a:rPr>
              <a:t>Bedeutung </a:t>
            </a:r>
            <a:r>
              <a:rPr lang="de-AT" sz="2400" dirty="0"/>
              <a:t>drückt Aspekte </a:t>
            </a:r>
            <a:r>
              <a:rPr lang="de-AT" sz="2400" b="1" i="1" dirty="0"/>
              <a:t>sozialer</a:t>
            </a:r>
            <a:r>
              <a:rPr lang="de-AT" sz="2400" dirty="0"/>
              <a:t> </a:t>
            </a:r>
            <a:r>
              <a:rPr lang="de-AT" sz="2400" b="1" i="1" dirty="0"/>
              <a:t>Beziehungen</a:t>
            </a:r>
            <a:r>
              <a:rPr lang="de-AT" sz="2400" dirty="0"/>
              <a:t> aus. </a:t>
            </a:r>
            <a:endParaRPr lang="de-AT" sz="2400" b="1" i="1" dirty="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(</a:t>
            </a:r>
            <a:r>
              <a:rPr lang="de-AT" sz="2100" dirty="0"/>
              <a:t>1)		a.		Tür zu!							</a:t>
            </a:r>
            <a:r>
              <a:rPr lang="de-AT" sz="1800" dirty="0"/>
              <a:t>(Quelle: </a:t>
            </a:r>
            <a:r>
              <a:rPr lang="de-AT" sz="1800" dirty="0" err="1"/>
              <a:t>Löbner</a:t>
            </a:r>
            <a:r>
              <a:rPr lang="de-AT" sz="1800" dirty="0"/>
              <a:t> 2003)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b.		Machen Sie die Tür zu!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c. 	Schließen Sie bitte die Tür!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d.		Würden Sie bitte die Tür schließen?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Ausdrücke mit </a:t>
            </a:r>
            <a:r>
              <a:rPr lang="de-AT" sz="2400" b="1" dirty="0">
                <a:solidFill>
                  <a:srgbClr val="00B050"/>
                </a:solidFill>
              </a:rPr>
              <a:t>sozialer</a:t>
            </a:r>
            <a:r>
              <a:rPr lang="de-AT" sz="2400" dirty="0"/>
              <a:t> </a:t>
            </a:r>
            <a:r>
              <a:rPr lang="de-AT" sz="2400" u="sng" dirty="0"/>
              <a:t>und</a:t>
            </a:r>
            <a:r>
              <a:rPr lang="de-AT" sz="2400" dirty="0"/>
              <a:t> </a:t>
            </a:r>
            <a:r>
              <a:rPr lang="de-AT" sz="2400" b="1" dirty="0">
                <a:solidFill>
                  <a:srgbClr val="DAA600"/>
                </a:solidFill>
              </a:rPr>
              <a:t>deskriptiver</a:t>
            </a:r>
            <a:r>
              <a:rPr lang="de-AT" sz="2400" dirty="0"/>
              <a:t> Bedeutung: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(2)		a.		(Zu einem Unbekannten). Wissen </a:t>
            </a:r>
            <a:r>
              <a:rPr lang="de-AT" sz="2100" b="1" i="1" dirty="0"/>
              <a:t>Sie</a:t>
            </a:r>
            <a:r>
              <a:rPr lang="de-AT" sz="2100" dirty="0"/>
              <a:t>, wie spät es ist?	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b.		(Zu einem Freund). </a:t>
            </a:r>
            <a:r>
              <a:rPr lang="de-AT" sz="2100" dirty="0" err="1"/>
              <a:t>Weisst</a:t>
            </a:r>
            <a:r>
              <a:rPr lang="de-AT" sz="2100" dirty="0"/>
              <a:t> </a:t>
            </a:r>
            <a:r>
              <a:rPr lang="de-AT" sz="2100" b="1" i="1" dirty="0"/>
              <a:t>Du</a:t>
            </a:r>
            <a:r>
              <a:rPr lang="de-AT" sz="2100" dirty="0"/>
              <a:t>, wie spät es ist?	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400" dirty="0"/>
              <a:t>Ausdrücke </a:t>
            </a:r>
            <a:r>
              <a:rPr lang="de-AT" sz="2400"/>
              <a:t>mit </a:t>
            </a:r>
            <a:r>
              <a:rPr lang="de-AT" sz="2400" b="1">
                <a:solidFill>
                  <a:srgbClr val="00B050"/>
                </a:solidFill>
              </a:rPr>
              <a:t>sozialer</a:t>
            </a:r>
            <a:r>
              <a:rPr lang="de-AT" sz="2400"/>
              <a:t>, aber </a:t>
            </a:r>
            <a:r>
              <a:rPr lang="de-AT" sz="2400" u="sng"/>
              <a:t>ohne</a:t>
            </a:r>
            <a:r>
              <a:rPr lang="de-AT" sz="2400"/>
              <a:t> </a:t>
            </a:r>
            <a:r>
              <a:rPr lang="de-AT" sz="2400" b="1">
                <a:solidFill>
                  <a:srgbClr val="DAA600"/>
                </a:solidFill>
              </a:rPr>
              <a:t>deskriptiver</a:t>
            </a:r>
            <a:r>
              <a:rPr lang="de-AT" sz="2400"/>
              <a:t> Bedeutung: </a:t>
            </a:r>
            <a:endParaRPr lang="de-AT" sz="2400" dirty="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(3)		a.		Guten Morgen!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b.		</a:t>
            </a:r>
            <a:r>
              <a:rPr lang="de-AT" sz="1800" dirty="0"/>
              <a:t>(Nachdem man jemandem auf den </a:t>
            </a:r>
            <a:r>
              <a:rPr lang="de-AT" sz="1800" dirty="0" err="1"/>
              <a:t>Fuss</a:t>
            </a:r>
            <a:r>
              <a:rPr lang="de-AT" sz="1800" dirty="0"/>
              <a:t> getreten ist.) </a:t>
            </a:r>
            <a:r>
              <a:rPr lang="de-AT" sz="2100" dirty="0"/>
              <a:t>Entschuldigen Sie!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c.		Danke vielmals!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d.		Mahlzeit!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</a:tabLst>
            </a:pPr>
            <a:r>
              <a:rPr lang="de-AT" sz="2100" dirty="0"/>
              <a:t>		e.		Gesundheit!		</a:t>
            </a:r>
            <a:r>
              <a:rPr lang="de-AT" sz="2100"/>
              <a:t>	</a:t>
            </a:r>
            <a:endParaRPr lang="de-AT" sz="2100" b="1" i="1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552872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Dimensionen der Bedeutung: expressive Bedeutung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5105400"/>
          </a:xfrm>
        </p:spPr>
        <p:txBody>
          <a:bodyPr>
            <a:normAutofit/>
          </a:bodyPr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 b="1" dirty="0"/>
              <a:t>C</a:t>
            </a:r>
            <a:r>
              <a:rPr lang="de-AT" sz="2400" b="1"/>
              <a:t>. </a:t>
            </a:r>
            <a:r>
              <a:rPr lang="de-AT" sz="2400"/>
              <a:t>Die</a:t>
            </a:r>
            <a:r>
              <a:rPr lang="de-AT" sz="2400" b="1"/>
              <a:t> expressive </a:t>
            </a:r>
            <a:r>
              <a:rPr lang="de-AT" sz="2400" b="1" dirty="0"/>
              <a:t>Bedeutung</a:t>
            </a:r>
            <a:r>
              <a:rPr lang="de-AT" sz="2400" dirty="0"/>
              <a:t> drückt </a:t>
            </a:r>
            <a:r>
              <a:rPr lang="de-AT" sz="2400" b="1" dirty="0">
                <a:solidFill>
                  <a:schemeClr val="accent5">
                    <a:lumMod val="75000"/>
                  </a:schemeClr>
                </a:solidFill>
              </a:rPr>
              <a:t>Einstellungen</a:t>
            </a:r>
            <a:r>
              <a:rPr lang="de-AT" sz="2400" dirty="0"/>
              <a:t> oder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Gefühle</a:t>
            </a:r>
            <a:r>
              <a:rPr lang="de-AT" sz="2400"/>
              <a:t> des Sprechers oder der Sprecherin </a:t>
            </a:r>
            <a:r>
              <a:rPr lang="de-AT" sz="2400" dirty="0"/>
              <a:t>aus: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 dirty="0"/>
              <a:t>(1)		a.	</a:t>
            </a:r>
            <a:r>
              <a:rPr lang="de-AT" sz="2400"/>
              <a:t>	</a:t>
            </a:r>
            <a:r>
              <a:rPr lang="de-AT" sz="2400" i="1"/>
              <a:t>Interjektionen</a:t>
            </a:r>
            <a:r>
              <a:rPr lang="de-AT" sz="2400" dirty="0"/>
              <a:t>:</a:t>
            </a:r>
            <a:r>
              <a:rPr lang="de-AT" sz="2400"/>
              <a:t>	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</a:t>
            </a:r>
            <a:r>
              <a:rPr lang="de-AT" sz="2400" dirty="0"/>
              <a:t>	Ach</a:t>
            </a:r>
            <a:r>
              <a:rPr lang="de-AT" sz="2400"/>
              <a:t>! Ah! Seufz</a:t>
            </a:r>
            <a:r>
              <a:rPr lang="de-AT" sz="2400" dirty="0"/>
              <a:t>! Stöhn! Ächz! </a:t>
            </a:r>
            <a:r>
              <a:rPr lang="de-AT" sz="2400" dirty="0" err="1"/>
              <a:t>Hmm</a:t>
            </a:r>
            <a:r>
              <a:rPr lang="de-AT" sz="2400" dirty="0"/>
              <a:t>... 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 dirty="0"/>
              <a:t>		</a:t>
            </a:r>
            <a:r>
              <a:rPr lang="de-AT" sz="2400"/>
              <a:t>b.	</a:t>
            </a:r>
            <a:r>
              <a:rPr lang="de-AT" sz="2400" i="1"/>
              <a:t>Adverbien</a:t>
            </a:r>
            <a:r>
              <a:rPr lang="de-AT" sz="2400"/>
              <a:t>:	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	leider, glücklicherweise, hoffentlich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c.		</a:t>
            </a:r>
            <a:r>
              <a:rPr lang="de-AT" sz="2400" i="1"/>
              <a:t>Pejorative Ausdrücke</a:t>
            </a:r>
            <a:r>
              <a:rPr lang="de-AT"/>
              <a:t> und </a:t>
            </a:r>
            <a:r>
              <a:rPr lang="de-AT" i="1"/>
              <a:t>Kraftausdrücke:</a:t>
            </a:r>
            <a:endParaRPr lang="de-AT" sz="2400" i="1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	Idiot, Trottel, fressen (für ‘essen’), Mist!, Teufel! 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d.	</a:t>
            </a:r>
            <a:r>
              <a:rPr lang="de-AT" sz="2400" i="1"/>
              <a:t>Euphemismen</a:t>
            </a:r>
            <a:r>
              <a:rPr lang="de-AT" sz="2400"/>
              <a:t>:	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	entschlafen, verscheiden (für ‘sterben’); 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	Gottseibeiuns, der Leibhaftige (für ‘Teufel’) 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c.		</a:t>
            </a:r>
            <a:r>
              <a:rPr lang="de-AT" sz="2400" i="1"/>
              <a:t>Idiome</a:t>
            </a:r>
            <a:r>
              <a:rPr lang="de-AT" sz="2400"/>
              <a:t>: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		ich würde gerne (für ‘ich will’)</a:t>
            </a: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490019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Expressive vs. deskriptive Bedeutung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105400"/>
          </a:xfrm>
        </p:spPr>
        <p:txBody>
          <a:bodyPr>
            <a:normAutofit/>
          </a:bodyPr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 b="1"/>
              <a:t>C. Expressive Bedeutung</a:t>
            </a:r>
            <a:r>
              <a:rPr lang="de-AT" sz="2400"/>
              <a:t> drückt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Einstellungen</a:t>
            </a:r>
            <a:r>
              <a:rPr lang="de-AT" sz="2400"/>
              <a:t> oder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Gefühle</a:t>
            </a:r>
            <a:r>
              <a:rPr lang="de-AT" sz="2400"/>
              <a:t> der SprecherInnen aus: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  <a:tab pos="3143250" algn="l"/>
              </a:tabLst>
            </a:pPr>
            <a:r>
              <a:rPr lang="de-AT" sz="2400"/>
              <a:t>(1)		a.		</a:t>
            </a:r>
            <a:r>
              <a:rPr lang="de-AT" sz="2400" i="1"/>
              <a:t>Interjektionen</a:t>
            </a:r>
            <a:r>
              <a:rPr lang="de-AT" sz="2400"/>
              <a:t>:		Ach! Seufz! Stöhn! Ächz! Hmm, ... 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  <a:tab pos="3143250" algn="l"/>
              </a:tabLst>
            </a:pPr>
            <a:r>
              <a:rPr lang="de-AT" sz="2400"/>
              <a:t>		b.	</a:t>
            </a:r>
            <a:r>
              <a:rPr lang="de-AT" sz="2400" i="1"/>
              <a:t>Adverbien</a:t>
            </a:r>
            <a:r>
              <a:rPr lang="de-AT" sz="2400"/>
              <a:t>:		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, glücklicherweise, hoffentlich, …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endParaRPr lang="de-AT" sz="24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 b="1"/>
              <a:t>Beobachtung</a:t>
            </a:r>
            <a:r>
              <a:rPr lang="de-AT" sz="2400"/>
              <a:t>. In einigen Fällen kann die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expressive</a:t>
            </a:r>
            <a:r>
              <a:rPr lang="de-AT" sz="2400"/>
              <a:t> Bedeutung auch durch </a:t>
            </a:r>
            <a:r>
              <a:rPr lang="de-AT" sz="2400" b="1">
                <a:solidFill>
                  <a:srgbClr val="DAA600"/>
                </a:solidFill>
              </a:rPr>
              <a:t>deskriptive</a:t>
            </a:r>
            <a:r>
              <a:rPr lang="de-AT" sz="2400"/>
              <a:t> Bedeutung ausgedrückt werden:</a:t>
            </a:r>
          </a:p>
          <a:p>
            <a:pPr>
              <a:spcBef>
                <a:spcPts val="1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(2)		a.		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ist das Wetter schlecht! 		(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)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		b.	Es ist </a:t>
            </a:r>
            <a:r>
              <a:rPr lang="de-AT" sz="2400">
                <a:solidFill>
                  <a:srgbClr val="DAA600"/>
                </a:solidFill>
              </a:rPr>
              <a:t>schade</a:t>
            </a:r>
            <a:r>
              <a:rPr lang="de-AT" sz="2400"/>
              <a:t>, dass das Wetter schlecht ist! 	(</a:t>
            </a:r>
            <a:r>
              <a:rPr lang="de-AT" sz="2400">
                <a:solidFill>
                  <a:srgbClr val="DAA600"/>
                </a:solidFill>
              </a:rPr>
              <a:t>deskriptiv</a:t>
            </a:r>
            <a:r>
              <a:rPr lang="de-AT" sz="2400"/>
              <a:t>)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286000" algn="l"/>
                <a:tab pos="2913063" algn="l"/>
              </a:tabLst>
            </a:pPr>
            <a:r>
              <a:rPr lang="de-AT" sz="2400"/>
              <a:t>(2)a und (2)b bedeuten (fast) das selbe, sie sind (fast) </a:t>
            </a:r>
            <a:r>
              <a:rPr lang="de-AT" sz="2400" b="1" i="1"/>
              <a:t>synonym</a:t>
            </a:r>
            <a:r>
              <a:rPr lang="de-AT" sz="2400"/>
              <a:t>.</a:t>
            </a: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850094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Expressiv </a:t>
            </a:r>
            <a:r>
              <a:rPr lang="de-AT" dirty="0"/>
              <a:t>vs</a:t>
            </a:r>
            <a:r>
              <a:rPr lang="de-AT"/>
              <a:t>. Deskriptiv: Unterschied 1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686800" cy="51054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Die </a:t>
            </a:r>
            <a:r>
              <a:rPr lang="de-AT" sz="2400" b="1" dirty="0">
                <a:solidFill>
                  <a:schemeClr val="accent5">
                    <a:lumMod val="75000"/>
                  </a:schemeClr>
                </a:solidFill>
              </a:rPr>
              <a:t>expressive</a:t>
            </a:r>
            <a:r>
              <a:rPr lang="de-AT" sz="2400" dirty="0"/>
              <a:t> Bedeutung kann die Einstellungen des </a:t>
            </a:r>
            <a:r>
              <a:rPr lang="de-AT" sz="2400" b="1" i="1" dirty="0"/>
              <a:t>Sprechers</a:t>
            </a:r>
            <a:r>
              <a:rPr lang="de-AT" sz="2400" dirty="0"/>
              <a:t>, </a:t>
            </a:r>
            <a:r>
              <a:rPr lang="de-AT" sz="2400"/>
              <a:t>aber nicht/nur schwer die </a:t>
            </a:r>
            <a:r>
              <a:rPr lang="de-AT" sz="2400" dirty="0"/>
              <a:t>Einstellung des </a:t>
            </a:r>
            <a:r>
              <a:rPr lang="de-AT" sz="2400" b="1">
                <a:solidFill>
                  <a:srgbClr val="FF0000"/>
                </a:solidFill>
              </a:rPr>
              <a:t>Subjekts</a:t>
            </a:r>
            <a:r>
              <a:rPr lang="de-AT" sz="2400"/>
              <a:t> ausdrücken:</a:t>
            </a:r>
            <a:endParaRPr lang="de-AT" sz="2400" dirty="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(1)		a.		</a:t>
            </a:r>
            <a:r>
              <a:rPr lang="de-AT" sz="2400" i="1" dirty="0"/>
              <a:t>Maria</a:t>
            </a:r>
            <a:r>
              <a:rPr lang="de-AT" sz="2400" dirty="0"/>
              <a:t>:</a:t>
            </a:r>
            <a:r>
              <a:rPr lang="de-AT" sz="2400" b="1" i="1" dirty="0"/>
              <a:t>	</a:t>
            </a:r>
            <a:r>
              <a:rPr lang="de-AT" sz="2400" dirty="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 dirty="0"/>
              <a:t> ist das Wetter schlecht!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		b. 	</a:t>
            </a:r>
            <a:r>
              <a:rPr lang="de-AT" sz="2400" i="1" dirty="0"/>
              <a:t>Maria</a:t>
            </a:r>
            <a:r>
              <a:rPr lang="de-AT" sz="2400" dirty="0"/>
              <a:t>:</a:t>
            </a:r>
            <a:r>
              <a:rPr lang="de-AT" sz="2400" b="1" i="1" dirty="0"/>
              <a:t> 	</a:t>
            </a:r>
            <a:r>
              <a:rPr lang="de-AT" sz="2400" dirty="0">
                <a:solidFill>
                  <a:srgbClr val="FF0000"/>
                </a:solidFill>
              </a:rPr>
              <a:t>Peter</a:t>
            </a:r>
            <a:r>
              <a:rPr lang="de-AT" sz="2400" dirty="0"/>
              <a:t> meint, dass das Wetter </a:t>
            </a:r>
            <a:r>
              <a:rPr lang="de-AT" sz="2400" dirty="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 dirty="0"/>
              <a:t> schlecht ist.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						</a:t>
            </a:r>
            <a:r>
              <a:rPr lang="de-AT" sz="2000" dirty="0"/>
              <a:t>(</a:t>
            </a:r>
            <a:r>
              <a:rPr lang="de-AT" sz="2000"/>
              <a:t>Kann die Einstellung </a:t>
            </a:r>
            <a:r>
              <a:rPr lang="de-AT" sz="2000" b="1" i="1"/>
              <a:t>Marias</a:t>
            </a:r>
            <a:r>
              <a:rPr lang="de-AT" sz="2000"/>
              <a:t>, aber nicht/nur sehr schwer 							die Einstellung von </a:t>
            </a:r>
            <a:r>
              <a:rPr lang="de-AT" sz="2000">
                <a:solidFill>
                  <a:srgbClr val="FF0000"/>
                </a:solidFill>
              </a:rPr>
              <a:t>Peter</a:t>
            </a:r>
            <a:r>
              <a:rPr lang="de-AT" sz="2000"/>
              <a:t> wiedergeben.)</a:t>
            </a:r>
            <a:endParaRPr lang="de-AT" sz="20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Die </a:t>
            </a:r>
            <a:r>
              <a:rPr lang="de-AT" sz="2400" b="1" dirty="0">
                <a:solidFill>
                  <a:srgbClr val="DAA600"/>
                </a:solidFill>
              </a:rPr>
              <a:t>deskriptive</a:t>
            </a:r>
            <a:r>
              <a:rPr lang="de-AT" sz="2400" dirty="0"/>
              <a:t> Bedeutung kann dagegen auch Einstellungen des </a:t>
            </a:r>
            <a:r>
              <a:rPr lang="de-AT" sz="2400">
                <a:solidFill>
                  <a:srgbClr val="FF0000"/>
                </a:solidFill>
              </a:rPr>
              <a:t>Subjekts</a:t>
            </a:r>
            <a:r>
              <a:rPr lang="de-AT" sz="2400"/>
              <a:t> ausdrücken</a:t>
            </a:r>
            <a:r>
              <a:rPr lang="de-AT"/>
              <a:t>:</a:t>
            </a:r>
            <a:endParaRPr lang="de-AT" sz="2400" dirty="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(2)		a. </a:t>
            </a:r>
            <a:r>
              <a:rPr lang="de-AT" sz="2400" i="1" dirty="0"/>
              <a:t>	Maria</a:t>
            </a:r>
            <a:r>
              <a:rPr lang="de-AT" sz="2400" dirty="0"/>
              <a:t>:</a:t>
            </a:r>
            <a:r>
              <a:rPr lang="de-AT" sz="2400" b="1" i="1" dirty="0"/>
              <a:t> 	</a:t>
            </a:r>
            <a:r>
              <a:rPr lang="de-AT" sz="2400" dirty="0"/>
              <a:t>Es ist </a:t>
            </a:r>
            <a:r>
              <a:rPr lang="de-AT" sz="2400" dirty="0">
                <a:solidFill>
                  <a:srgbClr val="DAA600"/>
                </a:solidFill>
              </a:rPr>
              <a:t>schade</a:t>
            </a:r>
            <a:r>
              <a:rPr lang="de-AT" sz="2400" dirty="0"/>
              <a:t>, dass das Wetter schlecht ist.	</a:t>
            </a:r>
          </a:p>
          <a:p>
            <a:pPr lvl="0"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dirty="0">
                <a:solidFill>
                  <a:prstClr val="black"/>
                </a:solidFill>
              </a:rPr>
              <a:t>						</a:t>
            </a:r>
            <a:r>
              <a:rPr lang="de-AT" sz="2000" dirty="0">
                <a:solidFill>
                  <a:prstClr val="black"/>
                </a:solidFill>
              </a:rPr>
              <a:t>(</a:t>
            </a:r>
            <a:r>
              <a:rPr lang="de-AT" sz="2000">
                <a:solidFill>
                  <a:prstClr val="black"/>
                </a:solidFill>
              </a:rPr>
              <a:t>Drückt die Einstellung </a:t>
            </a:r>
            <a:r>
              <a:rPr lang="de-AT" sz="2000" b="1" i="1" dirty="0">
                <a:solidFill>
                  <a:prstClr val="black"/>
                </a:solidFill>
              </a:rPr>
              <a:t>Marias </a:t>
            </a:r>
            <a:r>
              <a:rPr lang="de-AT" sz="2000" dirty="0">
                <a:solidFill>
                  <a:prstClr val="black"/>
                </a:solidFill>
              </a:rPr>
              <a:t>aus.)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 dirty="0"/>
              <a:t>		b. </a:t>
            </a:r>
            <a:r>
              <a:rPr lang="de-AT" sz="2400" i="1" dirty="0"/>
              <a:t>	Maria</a:t>
            </a:r>
            <a:r>
              <a:rPr lang="de-AT" sz="2400" dirty="0"/>
              <a:t>:</a:t>
            </a:r>
            <a:r>
              <a:rPr lang="de-AT" sz="2400" b="1" i="1" dirty="0"/>
              <a:t>	</a:t>
            </a:r>
            <a:r>
              <a:rPr lang="de-AT" sz="2400" dirty="0">
                <a:solidFill>
                  <a:srgbClr val="FF0000"/>
                </a:solidFill>
              </a:rPr>
              <a:t>Peter</a:t>
            </a:r>
            <a:r>
              <a:rPr lang="de-AT" sz="2400" dirty="0"/>
              <a:t> meint, dass es </a:t>
            </a:r>
            <a:r>
              <a:rPr lang="de-AT" sz="2400" dirty="0">
                <a:solidFill>
                  <a:srgbClr val="DAA600"/>
                </a:solidFill>
              </a:rPr>
              <a:t>schade</a:t>
            </a:r>
            <a:r>
              <a:rPr lang="de-AT" sz="2400" dirty="0"/>
              <a:t> ist, dass das Wetter 						schlecht ist.</a:t>
            </a:r>
          </a:p>
          <a:p>
            <a:pPr lvl="0"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dirty="0">
                <a:solidFill>
                  <a:prstClr val="black"/>
                </a:solidFill>
              </a:rPr>
              <a:t>					</a:t>
            </a:r>
            <a:r>
              <a:rPr lang="de-AT">
                <a:solidFill>
                  <a:prstClr val="black"/>
                </a:solidFill>
              </a:rPr>
              <a:t>	</a:t>
            </a:r>
            <a:r>
              <a:rPr lang="de-AT" sz="2000">
                <a:solidFill>
                  <a:prstClr val="black"/>
                </a:solidFill>
              </a:rPr>
              <a:t>(Kann </a:t>
            </a:r>
            <a:r>
              <a:rPr lang="de-AT" sz="2000" u="sng">
                <a:solidFill>
                  <a:prstClr val="black"/>
                </a:solidFill>
              </a:rPr>
              <a:t>nicht</a:t>
            </a:r>
            <a:r>
              <a:rPr lang="de-AT" sz="2000">
                <a:solidFill>
                  <a:prstClr val="black"/>
                </a:solidFill>
              </a:rPr>
              <a:t> die Einstellung </a:t>
            </a:r>
            <a:r>
              <a:rPr lang="de-AT" sz="2000" b="1" i="1">
                <a:solidFill>
                  <a:prstClr val="black"/>
                </a:solidFill>
              </a:rPr>
              <a:t>Marias </a:t>
            </a:r>
            <a:r>
              <a:rPr lang="de-AT" sz="2000">
                <a:solidFill>
                  <a:prstClr val="black"/>
                </a:solidFill>
              </a:rPr>
              <a:t>ausdrücken.)</a:t>
            </a:r>
            <a:endParaRPr lang="de-AT" sz="2000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1387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de-AT"/>
              <a:t>Expressiv </a:t>
            </a:r>
            <a:r>
              <a:rPr lang="de-AT" dirty="0"/>
              <a:t>vs</a:t>
            </a:r>
            <a:r>
              <a:rPr lang="de-AT"/>
              <a:t>. Deskriptiv: Unterschied 2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610600" cy="5410200"/>
          </a:xfrm>
        </p:spPr>
        <p:txBody>
          <a:bodyPr>
            <a:no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Die </a:t>
            </a:r>
            <a:r>
              <a:rPr lang="de-AT" sz="2400" b="1">
                <a:solidFill>
                  <a:srgbClr val="DAA600"/>
                </a:solidFill>
              </a:rPr>
              <a:t>deskriptive</a:t>
            </a:r>
            <a:r>
              <a:rPr lang="de-AT" sz="2400"/>
              <a:t> </a:t>
            </a:r>
            <a:r>
              <a:rPr lang="de-AT" sz="2400" dirty="0"/>
              <a:t>Bedeutung kann </a:t>
            </a:r>
            <a:r>
              <a:rPr lang="de-AT" sz="2400" b="1">
                <a:solidFill>
                  <a:srgbClr val="FF0000"/>
                </a:solidFill>
              </a:rPr>
              <a:t>negiert</a:t>
            </a:r>
            <a:r>
              <a:rPr lang="de-AT" sz="2400"/>
              <a:t> werden</a:t>
            </a:r>
            <a:r>
              <a:rPr lang="de-AT" dirty="0"/>
              <a:t>:</a:t>
            </a:r>
            <a:endParaRPr lang="de-AT" sz="2400" dirty="0"/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dirty="0"/>
              <a:t>(1)		Sprecher A:</a:t>
            </a:r>
            <a:r>
              <a:rPr lang="de-AT" sz="2400"/>
              <a:t>	Es </a:t>
            </a:r>
            <a:r>
              <a:rPr lang="de-AT" sz="2400" dirty="0"/>
              <a:t>ist </a:t>
            </a:r>
            <a:r>
              <a:rPr lang="de-AT" sz="2400" dirty="0">
                <a:solidFill>
                  <a:srgbClr val="DAA600"/>
                </a:solidFill>
              </a:rPr>
              <a:t>schade</a:t>
            </a:r>
            <a:r>
              <a:rPr lang="de-AT" sz="2400" dirty="0"/>
              <a:t>, dass das Wetter schlecht ist. </a:t>
            </a:r>
            <a:r>
              <a:rPr lang="de-AT" sz="2400"/>
              <a:t>	</a:t>
            </a:r>
            <a:endParaRPr lang="de-AT" dirty="0"/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(2)</a:t>
            </a:r>
            <a:r>
              <a:rPr lang="de-AT" sz="2400" dirty="0"/>
              <a:t>		</a:t>
            </a:r>
            <a:r>
              <a:rPr lang="de-AT" sz="2400"/>
              <a:t>Sprecher B:</a:t>
            </a:r>
            <a:endParaRPr lang="de-AT" sz="2400" dirty="0"/>
          </a:p>
          <a:p>
            <a:pPr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a.	</a:t>
            </a:r>
            <a:r>
              <a:rPr lang="de-AT" sz="2400" dirty="0"/>
              <a:t>	Nein, es ist </a:t>
            </a:r>
            <a:r>
              <a:rPr lang="de-AT" sz="2400" dirty="0">
                <a:solidFill>
                  <a:srgbClr val="FF0000"/>
                </a:solidFill>
              </a:rPr>
              <a:t>nicht</a:t>
            </a:r>
            <a:r>
              <a:rPr lang="de-AT" sz="2400" dirty="0"/>
              <a:t> </a:t>
            </a:r>
            <a:r>
              <a:rPr lang="de-AT" sz="2400" dirty="0">
                <a:solidFill>
                  <a:srgbClr val="DAA600"/>
                </a:solidFill>
              </a:rPr>
              <a:t>schade</a:t>
            </a:r>
            <a:r>
              <a:rPr lang="de-AT" sz="2400" dirty="0"/>
              <a:t>, dass das Wetter schlecht ist.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en-US" sz="2400"/>
              <a:t>	</a:t>
            </a:r>
            <a:r>
              <a:rPr lang="de-AT" sz="2400"/>
              <a:t>	b.	Nein, ich glaube </a:t>
            </a:r>
            <a:r>
              <a:rPr lang="de-AT" sz="2400">
                <a:solidFill>
                  <a:srgbClr val="FF0000"/>
                </a:solidFill>
              </a:rPr>
              <a:t>nicht</a:t>
            </a:r>
            <a:r>
              <a:rPr lang="de-AT" sz="2400"/>
              <a:t>, dass es </a:t>
            </a:r>
            <a:r>
              <a:rPr lang="de-AT" sz="2400">
                <a:solidFill>
                  <a:srgbClr val="DAA600"/>
                </a:solidFill>
              </a:rPr>
              <a:t>schade</a:t>
            </a:r>
            <a:r>
              <a:rPr lang="de-AT" sz="2400"/>
              <a:t> ist, dass das						Wetter schlecht ist.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Die </a:t>
            </a:r>
            <a:r>
              <a:rPr lang="de-AT" sz="2400" b="1" dirty="0">
                <a:solidFill>
                  <a:schemeClr val="accent5">
                    <a:lumMod val="75000"/>
                  </a:schemeClr>
                </a:solidFill>
              </a:rPr>
              <a:t>expressive</a:t>
            </a:r>
            <a:r>
              <a:rPr lang="de-AT" sz="2400" dirty="0"/>
              <a:t> Bedeutung </a:t>
            </a:r>
            <a:r>
              <a:rPr lang="de-AT" sz="2400"/>
              <a:t>kann dagegen </a:t>
            </a:r>
            <a:r>
              <a:rPr lang="de-AT" sz="2400" u="sng"/>
              <a:t>nicht</a:t>
            </a:r>
            <a:r>
              <a:rPr lang="de-AT" sz="2400"/>
              <a:t> </a:t>
            </a:r>
            <a:r>
              <a:rPr lang="de-AT" sz="2400" b="1" dirty="0">
                <a:solidFill>
                  <a:srgbClr val="FF0000"/>
                </a:solidFill>
              </a:rPr>
              <a:t>negiert</a:t>
            </a:r>
            <a:r>
              <a:rPr lang="de-AT" sz="2400" dirty="0"/>
              <a:t> werden.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(3)</a:t>
            </a:r>
            <a:r>
              <a:rPr lang="de-AT" sz="2400" dirty="0"/>
              <a:t>	</a:t>
            </a:r>
            <a:r>
              <a:rPr lang="de-AT" sz="2400"/>
              <a:t>	A: </a:t>
            </a:r>
            <a:r>
              <a:rPr lang="de-AT" sz="2400" b="1" i="1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de-AT" sz="2400" dirty="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 dirty="0"/>
              <a:t> ist das Wetter schlecht</a:t>
            </a:r>
            <a:r>
              <a:rPr lang="de-AT" sz="2400"/>
              <a:t>! </a:t>
            </a:r>
            <a:endParaRPr lang="de-AT" dirty="0"/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dirty="0"/>
              <a:t>	</a:t>
            </a:r>
            <a:r>
              <a:rPr lang="de-AT" sz="2400"/>
              <a:t>	B: 	#Nein, ich glaube </a:t>
            </a:r>
            <a:r>
              <a:rPr lang="de-AT" sz="2400">
                <a:solidFill>
                  <a:srgbClr val="FF0000"/>
                </a:solidFill>
              </a:rPr>
              <a:t>nicht</a:t>
            </a:r>
            <a:r>
              <a:rPr lang="de-AT" sz="2400"/>
              <a:t>, dass das Wetter 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schlecht ist.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B‘:	#Nein, 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ist das Wetter </a:t>
            </a:r>
            <a:r>
              <a:rPr lang="de-AT" sz="2400">
                <a:solidFill>
                  <a:srgbClr val="FF0000"/>
                </a:solidFill>
              </a:rPr>
              <a:t>nicht</a:t>
            </a:r>
            <a:r>
              <a:rPr lang="de-AT" sz="2400"/>
              <a:t> schlecht. 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/>
              <a:t>	</a:t>
            </a:r>
            <a:r>
              <a:rPr lang="de-AT" sz="2000">
                <a:solidFill>
                  <a:prstClr val="black"/>
                </a:solidFill>
              </a:rPr>
              <a:t> 	(In Bedeutung von (2). Es gibt auch eine zweite, mögliche Bedeutung: es ist 		schade, dass das Wetter nicht schlecht ist.)</a:t>
            </a:r>
            <a:endParaRPr lang="de-AT" sz="2400"/>
          </a:p>
          <a:p>
            <a:pPr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 </a:t>
            </a:r>
            <a:r>
              <a:rPr lang="de-AT" sz="2000" i="1">
                <a:solidFill>
                  <a:prstClr val="black"/>
                </a:solidFill>
              </a:rPr>
              <a:t>Notation</a:t>
            </a:r>
            <a:r>
              <a:rPr lang="de-AT" sz="2000">
                <a:solidFill>
                  <a:prstClr val="black"/>
                </a:solidFill>
              </a:rPr>
              <a:t>: </a:t>
            </a:r>
            <a:r>
              <a:rPr lang="de-AT" sz="2000"/>
              <a:t>#</a:t>
            </a:r>
            <a:r>
              <a:rPr lang="el-GR" sz="2000"/>
              <a:t>α</a:t>
            </a:r>
            <a:r>
              <a:rPr lang="de-AT" sz="2000"/>
              <a:t> bedeutet, dass </a:t>
            </a:r>
            <a:r>
              <a:rPr lang="el-GR" sz="2000"/>
              <a:t>α</a:t>
            </a:r>
            <a:r>
              <a:rPr lang="de-AT" sz="2000"/>
              <a:t> </a:t>
            </a:r>
            <a:r>
              <a:rPr lang="de-AT" sz="2000">
                <a:solidFill>
                  <a:prstClr val="black"/>
                </a:solidFill>
              </a:rPr>
              <a:t>als </a:t>
            </a:r>
            <a:r>
              <a:rPr lang="de-AT" sz="2000" b="1" i="1">
                <a:solidFill>
                  <a:prstClr val="black"/>
                </a:solidFill>
              </a:rPr>
              <a:t>nicht passend </a:t>
            </a:r>
            <a:r>
              <a:rPr lang="de-AT" sz="2000">
                <a:solidFill>
                  <a:prstClr val="black"/>
                </a:solidFill>
              </a:rPr>
              <a:t>empfunden wird.</a:t>
            </a:r>
            <a:endParaRPr lang="de-AT" sz="20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endParaRPr lang="de-AT" sz="2400" dirty="0"/>
          </a:p>
          <a:p>
            <a:pPr>
              <a:spcBef>
                <a:spcPts val="4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579612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8215"/>
            <a:ext cx="8229600" cy="762000"/>
          </a:xfrm>
        </p:spPr>
        <p:txBody>
          <a:bodyPr/>
          <a:lstStyle/>
          <a:p>
            <a:r>
              <a:rPr lang="de-AT" dirty="0"/>
              <a:t>Komponenten der sprachlichen Bedeutung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051348" y="2332994"/>
            <a:ext cx="2834852" cy="939875"/>
          </a:xfrm>
          <a:prstGeom prst="rect">
            <a:avLst/>
          </a:prstGeom>
          <a:solidFill>
            <a:srgbClr val="EEB5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Deskriptive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19600" y="2331649"/>
            <a:ext cx="1760220" cy="944951"/>
          </a:xfrm>
          <a:prstGeom prst="rect">
            <a:avLst/>
          </a:prstGeom>
          <a:solidFill>
            <a:srgbClr val="3399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Soziale 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6754889" y="2329130"/>
            <a:ext cx="1703311" cy="92202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000">
                <a:latin typeface="Arial" panose="020B0604020202020204" pitchFamily="34" charset="0"/>
              </a:rPr>
              <a:t>Expressive</a:t>
            </a:r>
          </a:p>
          <a:p>
            <a:pPr algn="ctr"/>
            <a:r>
              <a:rPr lang="de-DE" altLang="en-US" sz="2000">
                <a:latin typeface="Arial" panose="020B0604020202020204" pitchFamily="34" charset="0"/>
              </a:rPr>
              <a:t>Bedeutung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28600" y="5384363"/>
            <a:ext cx="1775949" cy="923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800">
                <a:latin typeface="Arial" panose="020B0604020202020204" pitchFamily="34" charset="0"/>
              </a:rPr>
              <a:t>Rose: Duft, Schönheit, Liebe</a:t>
            </a: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1143000" y="4572000"/>
            <a:ext cx="0" cy="811508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154280" y="5388114"/>
            <a:ext cx="2493920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>
                <a:sym typeface="WP MathA" panose="05010101010101010101" pitchFamily="2" charset="2"/>
              </a:rPr>
              <a:t>Rose  =  Menge aller 	  Rosen (s.u.)</a:t>
            </a:r>
            <a:endParaRPr lang="de-DE" altLang="en-US" sz="2000">
              <a:latin typeface="Arial" panose="020B0604020202020204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3808563" y="4638735"/>
            <a:ext cx="1437" cy="69526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4724400" y="5421868"/>
            <a:ext cx="1600200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800" i="1">
                <a:latin typeface="Arial" panose="020B0604020202020204" pitchFamily="34" charset="0"/>
              </a:rPr>
              <a:t>Sie</a:t>
            </a:r>
            <a:r>
              <a:rPr lang="de-DE" altLang="en-US" sz="1800">
                <a:latin typeface="Arial" panose="020B0604020202020204" pitchFamily="34" charset="0"/>
              </a:rPr>
              <a:t> vs. </a:t>
            </a:r>
            <a:r>
              <a:rPr lang="de-DE" altLang="en-US" sz="1800" i="1">
                <a:latin typeface="Arial" panose="020B0604020202020204" pitchFamily="34" charset="0"/>
              </a:rPr>
              <a:t>Du</a:t>
            </a:r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5105400" y="3276600"/>
            <a:ext cx="0" cy="2100826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" name="Group 20"/>
          <p:cNvGrpSpPr>
            <a:grpSpLocks/>
          </p:cNvGrpSpPr>
          <p:nvPr/>
        </p:nvGrpSpPr>
        <p:grpSpPr bwMode="auto">
          <a:xfrm>
            <a:off x="3505200" y="1634938"/>
            <a:ext cx="3949700" cy="689976"/>
            <a:chOff x="2496" y="1872"/>
            <a:chExt cx="1968" cy="384"/>
          </a:xfrm>
        </p:grpSpPr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>
              <a:off x="2496" y="1872"/>
              <a:ext cx="816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>
              <a:off x="3312" y="1872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>
              <a:off x="3312" y="1872"/>
              <a:ext cx="1152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505200" y="964722"/>
            <a:ext cx="3651199" cy="685801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 cap="sq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400" b="1">
                <a:latin typeface="Arial" panose="020B0604020202020204" pitchFamily="34" charset="0"/>
              </a:rPr>
              <a:t>Gesamtbedeutung</a:t>
            </a:r>
            <a:endParaRPr lang="de-DE" altLang="en-US" b="1">
              <a:latin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3503" y="3933622"/>
            <a:ext cx="1706297" cy="629752"/>
          </a:xfrm>
          <a:prstGeom prst="rect">
            <a:avLst/>
          </a:prstGeom>
          <a:solidFill>
            <a:srgbClr val="B344B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200">
                <a:latin typeface="Arial" panose="020B0604020202020204" pitchFamily="34" charset="0"/>
              </a:rPr>
              <a:t>Konnotation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590800" y="3886200"/>
            <a:ext cx="1946506" cy="692727"/>
          </a:xfrm>
          <a:prstGeom prst="rect">
            <a:avLst/>
          </a:prstGeom>
          <a:solidFill>
            <a:srgbClr val="C00000"/>
          </a:solidFill>
          <a:ln w="762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 altLang="en-US" sz="2400" b="1" i="1">
                <a:latin typeface="Arial" panose="020B0604020202020204" pitchFamily="34" charset="0"/>
              </a:rPr>
              <a:t>Denotation</a:t>
            </a:r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H="1">
            <a:off x="1302859" y="3276600"/>
            <a:ext cx="1135541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2573749" y="3276600"/>
            <a:ext cx="1135463" cy="60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6858000" y="5410200"/>
            <a:ext cx="1769551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i="1">
                <a:latin typeface="Arial" panose="020B0604020202020204" pitchFamily="34" charset="0"/>
              </a:rPr>
              <a:t>Idiot! Leider</a:t>
            </a:r>
            <a:endParaRPr lang="de-DE" altLang="en-US" sz="1800">
              <a:latin typeface="Arial" panose="020B0604020202020204" pitchFamily="34" charset="0"/>
            </a:endParaRPr>
          </a:p>
        </p:txBody>
      </p:sp>
      <p:sp>
        <p:nvSpPr>
          <p:cNvPr id="32" name="Line 29"/>
          <p:cNvSpPr>
            <a:spLocks noChangeShapeType="1"/>
          </p:cNvSpPr>
          <p:nvPr/>
        </p:nvSpPr>
        <p:spPr bwMode="auto">
          <a:xfrm>
            <a:off x="7696200" y="3276600"/>
            <a:ext cx="0" cy="203820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58278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  <p:bldP spid="12" grpId="0" animBg="1" autoUpdateAnimBg="0"/>
      <p:bldP spid="13" grpId="0" animBg="1" autoUpdateAnimBg="0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8" grpId="0" animBg="1"/>
      <p:bldP spid="9" grpId="0" animBg="1"/>
      <p:bldP spid="10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8458200" cy="5410200"/>
          </a:xfrm>
        </p:spPr>
        <p:txBody>
          <a:bodyPr>
            <a:noAutofit/>
          </a:bodyPr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/>
              <a:t>Aufgabe A. </a:t>
            </a:r>
            <a:r>
              <a:rPr lang="de-AT" sz="2400"/>
              <a:t>Was bedeuten die Sät</a:t>
            </a:r>
            <a:r>
              <a:rPr lang="en-US" sz="2400"/>
              <a:t>ze in </a:t>
            </a:r>
            <a:r>
              <a:rPr lang="de-AT" sz="2400"/>
              <a:t>(1)? Wird das Verb </a:t>
            </a:r>
            <a:r>
              <a:rPr lang="de-AT" sz="2400" i="1"/>
              <a:t>gefressen</a:t>
            </a:r>
            <a:r>
              <a:rPr lang="de-AT" sz="2400"/>
              <a:t> </a:t>
            </a:r>
            <a:r>
              <a:rPr lang="de-AT" sz="2400" b="1">
                <a:solidFill>
                  <a:srgbClr val="DAA600"/>
                </a:solidFill>
              </a:rPr>
              <a:t>deskriptiv</a:t>
            </a:r>
            <a:r>
              <a:rPr lang="de-AT" sz="2400"/>
              <a:t> oder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 gebraucht?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(1)		a. 	Maria meinte, er habe die Torte </a:t>
            </a:r>
            <a:r>
              <a:rPr lang="de-AT" sz="2400" b="1"/>
              <a:t>gegessen</a:t>
            </a:r>
            <a:r>
              <a:rPr lang="de-AT" sz="2400"/>
              <a:t>.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b. 	Maria meinte, er habe die Torte </a:t>
            </a:r>
            <a:r>
              <a:rPr lang="de-AT" sz="2400" b="1"/>
              <a:t>gefressen</a:t>
            </a:r>
            <a:r>
              <a:rPr lang="de-AT" sz="2400"/>
              <a:t>.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endParaRPr lang="de-AT" sz="2400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/>
              <a:t>Aufgabe B. </a:t>
            </a:r>
            <a:r>
              <a:rPr lang="de-AT" sz="2400"/>
              <a:t>Wir haben gesehen, dass die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expressive</a:t>
            </a:r>
            <a:r>
              <a:rPr lang="de-AT" sz="2400"/>
              <a:t> Bedeutung </a:t>
            </a:r>
            <a:r>
              <a:rPr lang="de-AT" sz="2400" u="sng"/>
              <a:t>nicht</a:t>
            </a:r>
            <a:r>
              <a:rPr lang="de-AT" sz="2400"/>
              <a:t> </a:t>
            </a:r>
            <a:r>
              <a:rPr lang="de-AT" sz="2400" b="1">
                <a:solidFill>
                  <a:srgbClr val="FF0000"/>
                </a:solidFill>
              </a:rPr>
              <a:t>negiert</a:t>
            </a:r>
            <a:r>
              <a:rPr lang="de-AT" sz="2400" b="1" i="1">
                <a:solidFill>
                  <a:srgbClr val="FF0000"/>
                </a:solidFill>
              </a:rPr>
              <a:t> </a:t>
            </a:r>
            <a:r>
              <a:rPr lang="de-AT" sz="2400"/>
              <a:t>werden kann: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(2)		A:	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ist das Wetter schlecht! 		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B: 	#Nein, 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ist das Wetter </a:t>
            </a:r>
            <a:r>
              <a:rPr lang="de-AT" sz="2400">
                <a:solidFill>
                  <a:srgbClr val="FF0000"/>
                </a:solidFill>
              </a:rPr>
              <a:t>nicht</a:t>
            </a:r>
            <a:r>
              <a:rPr lang="de-AT" sz="2400"/>
              <a:t> schlecht. 	(</a:t>
            </a:r>
            <a:r>
              <a:rPr lang="de-AT" sz="2400" i="1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)</a:t>
            </a:r>
          </a:p>
          <a:p>
            <a:pPr lvl="0"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600200" algn="l"/>
                <a:tab pos="2286000" algn="l"/>
                <a:tab pos="2913063" algn="l"/>
              </a:tabLst>
            </a:pPr>
            <a:r>
              <a:rPr lang="de-AT" sz="2400">
                <a:solidFill>
                  <a:prstClr val="black"/>
                </a:solidFill>
              </a:rPr>
              <a:t>Was zeigen die folgenden Daten? 	</a:t>
            </a:r>
            <a:endParaRPr lang="de-AT" sz="2400">
              <a:solidFill>
                <a:srgbClr val="00B050"/>
              </a:solidFill>
            </a:endParaRP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(3)</a:t>
            </a:r>
            <a:r>
              <a:rPr lang="de-AT" sz="2400" dirty="0"/>
              <a:t>	</a:t>
            </a:r>
            <a:r>
              <a:rPr lang="de-AT" sz="2400"/>
              <a:t>	A: </a:t>
            </a:r>
            <a:r>
              <a:rPr lang="de-AT" sz="2400" i="1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</a:t>
            </a:r>
            <a:r>
              <a:rPr lang="de-AT" sz="2400" dirty="0"/>
              <a:t>ist das Wetter schlecht! 	</a:t>
            </a:r>
            <a:r>
              <a:rPr lang="de-AT" sz="2400"/>
              <a:t>	 (</a:t>
            </a:r>
            <a:r>
              <a:rPr lang="de-AT" sz="2400" i="1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)</a:t>
            </a:r>
            <a:endParaRPr lang="de-AT" sz="2400" dirty="0"/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dirty="0"/>
              <a:t>	</a:t>
            </a:r>
            <a:r>
              <a:rPr lang="de-AT" sz="2400"/>
              <a:t>	B:	</a:t>
            </a:r>
            <a:r>
              <a:rPr lang="de-AT" sz="2400">
                <a:solidFill>
                  <a:srgbClr val="FF0000"/>
                </a:solidFill>
              </a:rPr>
              <a:t>Nein</a:t>
            </a:r>
            <a:r>
              <a:rPr lang="de-AT" sz="2400"/>
              <a:t>! Glücklicherweise ist </a:t>
            </a:r>
            <a:r>
              <a:rPr lang="de-AT" sz="2400" dirty="0"/>
              <a:t>das Wetter </a:t>
            </a:r>
            <a:r>
              <a:rPr lang="de-AT" sz="2400"/>
              <a:t>schlecht!</a:t>
            </a: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3255645" y="381000"/>
            <a:ext cx="2228850" cy="523220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de-AT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</a:t>
            </a:r>
          </a:p>
        </p:txBody>
      </p:sp>
    </p:spTree>
    <p:extLst>
      <p:ext uri="{BB962C8B-B14F-4D97-AF65-F5344CB8AC3E}">
        <p14:creationId xmlns:p14="http://schemas.microsoft.com/office/powerpoint/2010/main" xmlns="" val="2999264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1334"/>
            <a:ext cx="8582025" cy="5140242"/>
          </a:xfrm>
        </p:spPr>
        <p:txBody>
          <a:bodyPr>
            <a:normAutofit/>
          </a:bodyPr>
          <a:lstStyle/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/>
              <a:t>Aufgabe A. </a:t>
            </a:r>
            <a:r>
              <a:rPr lang="de-AT" sz="2400"/>
              <a:t>Was bedeuten die Sät</a:t>
            </a:r>
            <a:r>
              <a:rPr lang="en-US" sz="2400"/>
              <a:t>ze in </a:t>
            </a:r>
            <a:r>
              <a:rPr lang="de-AT" sz="2400"/>
              <a:t>(1)? Wird </a:t>
            </a:r>
            <a:r>
              <a:rPr lang="de-AT" sz="2400" i="1"/>
              <a:t>gefressen</a:t>
            </a:r>
            <a:r>
              <a:rPr lang="de-AT" sz="2400"/>
              <a:t> </a:t>
            </a:r>
            <a:r>
              <a:rPr lang="de-AT" sz="2400" b="1">
                <a:solidFill>
                  <a:srgbClr val="DAA600"/>
                </a:solidFill>
              </a:rPr>
              <a:t>deskriptiv</a:t>
            </a:r>
            <a:r>
              <a:rPr lang="de-AT" sz="2400"/>
              <a:t> oder </a:t>
            </a:r>
            <a:r>
              <a:rPr lang="de-AT" sz="2400" b="1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 gebraucht?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(1)		a. 	Maria meinte, er habe die Torte </a:t>
            </a:r>
            <a:r>
              <a:rPr lang="de-AT" sz="2400" b="1"/>
              <a:t>gegessen</a:t>
            </a:r>
            <a:r>
              <a:rPr lang="de-AT" sz="2400"/>
              <a:t>.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b. 	Maria meinte, er habe die Torte </a:t>
            </a:r>
            <a:r>
              <a:rPr lang="de-AT" sz="2400" b="1"/>
              <a:t>gefressen</a:t>
            </a:r>
            <a:r>
              <a:rPr lang="de-AT" sz="2400"/>
              <a:t>.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/>
              <a:t>Antwort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In (1)b drückt </a:t>
            </a:r>
            <a:r>
              <a:rPr lang="de-AT" sz="2400" i="1"/>
              <a:t>gefressen</a:t>
            </a:r>
            <a:r>
              <a:rPr lang="de-AT" sz="2400"/>
              <a:t> </a:t>
            </a:r>
            <a:r>
              <a:rPr lang="de-AT" sz="2400" u="sng"/>
              <a:t>nicht</a:t>
            </a:r>
            <a:r>
              <a:rPr lang="de-AT" sz="2400"/>
              <a:t> die Einstellung des Sprechers, sondern die Einstellung des </a:t>
            </a:r>
            <a:r>
              <a:rPr lang="de-AT" sz="2400" b="1" i="1"/>
              <a:t>Subjekts</a:t>
            </a:r>
            <a:r>
              <a:rPr lang="de-AT" sz="2400"/>
              <a:t> (Maria) aus!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Die </a:t>
            </a:r>
            <a:r>
              <a:rPr lang="de-AT" b="1">
                <a:solidFill>
                  <a:schemeClr val="accent5">
                    <a:lumMod val="75000"/>
                  </a:schemeClr>
                </a:solidFill>
              </a:rPr>
              <a:t>expressive</a:t>
            </a:r>
            <a:r>
              <a:rPr lang="de-AT"/>
              <a:t> Bedeutung drückt die </a:t>
            </a:r>
            <a:r>
              <a:rPr lang="de-AT" sz="2400"/>
              <a:t>Einstellungen/Gefühle/… des Sprechers aus.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i="1"/>
              <a:t>gefressen</a:t>
            </a:r>
            <a:r>
              <a:rPr lang="de-AT" sz="2400"/>
              <a:t> wird daher </a:t>
            </a:r>
            <a:r>
              <a:rPr lang="de-AT" sz="2400" b="1">
                <a:solidFill>
                  <a:srgbClr val="DAA600"/>
                </a:solidFill>
              </a:rPr>
              <a:t>deskriptiv</a:t>
            </a:r>
            <a:r>
              <a:rPr lang="de-AT" sz="2400"/>
              <a:t> gebraucht.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 i="1"/>
              <a:t>NB</a:t>
            </a:r>
            <a:r>
              <a:rPr lang="de-AT" sz="2400"/>
              <a:t>. Dies ist mit der Annahme kompatibel, dass </a:t>
            </a:r>
            <a:r>
              <a:rPr lang="de-AT" sz="2400" i="1"/>
              <a:t>fressen</a:t>
            </a:r>
            <a:r>
              <a:rPr lang="de-AT" sz="2400"/>
              <a:t> - im Gegensat</a:t>
            </a:r>
            <a:r>
              <a:rPr lang="en-US" sz="2400"/>
              <a:t>z zu </a:t>
            </a:r>
            <a:r>
              <a:rPr lang="en-US" sz="2400" i="1"/>
              <a:t>essen</a:t>
            </a:r>
            <a:r>
              <a:rPr lang="en-US" sz="2400"/>
              <a:t> </a:t>
            </a:r>
            <a:r>
              <a:rPr lang="de-AT" sz="2400"/>
              <a:t>-</a:t>
            </a:r>
            <a:r>
              <a:rPr lang="en-US" sz="2400"/>
              <a:t> </a:t>
            </a:r>
            <a:r>
              <a:rPr lang="de-AT" sz="2400" b="1" i="1"/>
              <a:t>Konnotationen</a:t>
            </a:r>
            <a:r>
              <a:rPr lang="de-AT" sz="2400"/>
              <a:t> einführt: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1905000" y="238780"/>
            <a:ext cx="5486400" cy="523220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de-AT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Übung: Lösungen</a:t>
            </a:r>
          </a:p>
        </p:txBody>
      </p:sp>
    </p:spTree>
    <p:extLst>
      <p:ext uri="{BB962C8B-B14F-4D97-AF65-F5344CB8AC3E}">
        <p14:creationId xmlns:p14="http://schemas.microsoft.com/office/powerpoint/2010/main" xmlns="" val="3984024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4102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500" b="1"/>
              <a:t>Aufgabe B.</a:t>
            </a:r>
            <a:r>
              <a:rPr lang="de-AT" sz="2500" i="1"/>
              <a:t> </a:t>
            </a:r>
            <a:r>
              <a:rPr lang="de-AT" sz="2500"/>
              <a:t>Warum </a:t>
            </a:r>
            <a:r>
              <a:rPr lang="de-AT" sz="2500" dirty="0"/>
              <a:t>ist </a:t>
            </a:r>
            <a:r>
              <a:rPr lang="de-AT" sz="2500"/>
              <a:t>der Diskurs in (3) </a:t>
            </a:r>
            <a:r>
              <a:rPr lang="de-AT" sz="2500" dirty="0"/>
              <a:t>akzeptabel?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(3)		A: </a:t>
            </a:r>
            <a:r>
              <a:rPr lang="de-AT" sz="2400" b="1" i="1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de-AT" sz="2400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/>
              <a:t> ist das Wetter schlecht! 		 (</a:t>
            </a:r>
            <a:r>
              <a:rPr lang="de-AT" sz="2400" b="1" i="1">
                <a:solidFill>
                  <a:schemeClr val="accent5">
                    <a:lumMod val="75000"/>
                  </a:schemeClr>
                </a:solidFill>
              </a:rPr>
              <a:t>expressiv</a:t>
            </a:r>
            <a:r>
              <a:rPr lang="de-AT" sz="2400"/>
              <a:t>)</a:t>
            </a:r>
          </a:p>
          <a:p>
            <a:pPr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		B:	</a:t>
            </a:r>
            <a:r>
              <a:rPr lang="de-AT" sz="2400">
                <a:solidFill>
                  <a:srgbClr val="FF0000"/>
                </a:solidFill>
              </a:rPr>
              <a:t>Nein</a:t>
            </a:r>
            <a:r>
              <a:rPr lang="de-AT" sz="2400"/>
              <a:t>! Glücklicherweise ist das Wetter schlecht!</a:t>
            </a:r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endParaRPr lang="de-AT" sz="2400" b="1"/>
          </a:p>
          <a:p>
            <a:pPr>
              <a:spcBef>
                <a:spcPts val="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/>
              <a:t>Antwort</a:t>
            </a:r>
            <a:r>
              <a:rPr lang="de-AT" sz="2400"/>
              <a:t>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 In (3)B </a:t>
            </a:r>
            <a:r>
              <a:rPr lang="de-AT" sz="2400" dirty="0"/>
              <a:t>wird </a:t>
            </a:r>
            <a:r>
              <a:rPr lang="de-AT" sz="2400" u="sng" dirty="0"/>
              <a:t>nicht</a:t>
            </a:r>
            <a:r>
              <a:rPr lang="de-AT" sz="2400" dirty="0"/>
              <a:t> die </a:t>
            </a:r>
            <a:r>
              <a:rPr lang="de-AT" sz="2400"/>
              <a:t>Satzbedeutung negiert.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 In (3)B wird die </a:t>
            </a:r>
            <a:r>
              <a:rPr lang="de-AT" sz="2400" b="1" i="1"/>
              <a:t>Verwendung</a:t>
            </a:r>
            <a:r>
              <a:rPr lang="de-AT" sz="2400"/>
              <a:t> des Wortes </a:t>
            </a:r>
            <a:r>
              <a:rPr lang="de-AT" sz="2400" i="1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de-AT" sz="2400" i="1"/>
              <a:t> </a:t>
            </a:r>
            <a:r>
              <a:rPr lang="de-AT" sz="2400"/>
              <a:t>negiert</a:t>
            </a:r>
            <a:r>
              <a:rPr lang="de-AT" sz="2400" i="1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 Die Partikel</a:t>
            </a:r>
            <a:r>
              <a:rPr lang="de-AT" sz="2400" b="1"/>
              <a:t> </a:t>
            </a:r>
            <a:r>
              <a:rPr lang="de-AT" sz="2400" i="1">
                <a:solidFill>
                  <a:srgbClr val="FF0000"/>
                </a:solidFill>
              </a:rPr>
              <a:t>Nein</a:t>
            </a:r>
            <a:r>
              <a:rPr lang="de-AT" sz="2400"/>
              <a:t> </a:t>
            </a:r>
            <a:r>
              <a:rPr lang="de-AT" sz="2400" b="1" i="1"/>
              <a:t>korrigiert</a:t>
            </a:r>
            <a:r>
              <a:rPr lang="de-AT" sz="2400"/>
              <a:t> die Aussage (3)A.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 b="1" i="1"/>
              <a:t> </a:t>
            </a:r>
            <a:r>
              <a:rPr lang="de-AT" sz="2400" i="1">
                <a:solidFill>
                  <a:srgbClr val="FF0000"/>
                </a:solidFill>
              </a:rPr>
              <a:t>Nein</a:t>
            </a:r>
            <a:r>
              <a:rPr lang="de-AT" sz="2400"/>
              <a:t> fungiert als sogenannte </a:t>
            </a:r>
            <a:r>
              <a:rPr lang="de-AT" sz="2400" b="1">
                <a:solidFill>
                  <a:srgbClr val="00B050"/>
                </a:solidFill>
              </a:rPr>
              <a:t>metasprachliche Negation</a:t>
            </a:r>
            <a:r>
              <a:rPr lang="de-AT" sz="2400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 Ungefähre Interpretation von (3)B: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en-US" sz="2400"/>
              <a:t>(3)B		</a:t>
            </a:r>
            <a:r>
              <a:rPr lang="en-US"/>
              <a:t>Die Sprecherin widerspricht der Aussage “</a:t>
            </a:r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Leider</a:t>
            </a:r>
            <a:r>
              <a:rPr lang="en-US"/>
              <a:t> ist das 					Wetter schlecht”. Die Sprecherin stimmt eher der Aussage 				“Glücklicherweise ist das Wetter schlecht” zu.</a:t>
            </a:r>
            <a:endParaRPr lang="de-A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1905000" y="228600"/>
            <a:ext cx="5486400" cy="523220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de-AT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Übung: Lösungen</a:t>
            </a:r>
          </a:p>
        </p:txBody>
      </p:sp>
    </p:spTree>
    <p:extLst>
      <p:ext uri="{BB962C8B-B14F-4D97-AF65-F5344CB8AC3E}">
        <p14:creationId xmlns:p14="http://schemas.microsoft.com/office/powerpoint/2010/main" xmlns="" val="408499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/>
          <a:lstStyle/>
          <a:p>
            <a:r>
              <a:rPr lang="de-AT"/>
              <a:t>Metalinguistische Negation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471240"/>
          </a:xfrm>
        </p:spPr>
        <p:txBody>
          <a:bodyPr>
            <a:noAutofit/>
          </a:bodyPr>
          <a:lstStyle/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Weitere Beispiele für </a:t>
            </a:r>
            <a:r>
              <a:rPr lang="de-AT" sz="2400">
                <a:solidFill>
                  <a:srgbClr val="00B050"/>
                </a:solidFill>
              </a:rPr>
              <a:t>metasprachliche Negation</a:t>
            </a:r>
            <a:r>
              <a:rPr lang="de-AT" sz="2400"/>
              <a:t>. </a:t>
            </a:r>
          </a:p>
          <a:p>
            <a:pPr>
              <a:spcBef>
                <a:spcPts val="12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(1) 	Peter ist </a:t>
            </a:r>
            <a:r>
              <a:rPr lang="de-AT" sz="2400" dirty="0">
                <a:solidFill>
                  <a:srgbClr val="00B050"/>
                </a:solidFill>
              </a:rPr>
              <a:t>nicht</a:t>
            </a:r>
            <a:r>
              <a:rPr lang="de-AT" sz="2400" dirty="0"/>
              <a:t> glücklich - er ist </a:t>
            </a:r>
            <a:r>
              <a:rPr lang="de-AT" sz="2400" dirty="0" err="1"/>
              <a:t>ÜBERglücklich</a:t>
            </a:r>
            <a:r>
              <a:rPr lang="de-AT" sz="2400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(1) bedeutet </a:t>
            </a:r>
            <a:r>
              <a:rPr lang="de-AT" sz="2400" u="sng" dirty="0"/>
              <a:t>nicht</a:t>
            </a:r>
            <a:r>
              <a:rPr lang="de-AT" sz="2400" dirty="0"/>
              <a:t>, </a:t>
            </a:r>
            <a:r>
              <a:rPr lang="de-AT" sz="2400"/>
              <a:t>dass Peter </a:t>
            </a:r>
            <a:r>
              <a:rPr lang="de-AT" sz="2400" i="1"/>
              <a:t>nicht</a:t>
            </a:r>
            <a:r>
              <a:rPr lang="de-AT" sz="2400"/>
              <a:t> glücklich ist!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(1) drückt aus, dass der Sprecher der Meinung ist, dass Peters Zustand besser mit „überglücklich“ als mit „glücklich“ beschrieben werden kann.</a:t>
            </a:r>
            <a:endParaRPr lang="de-AT" sz="2400" dirty="0"/>
          </a:p>
          <a:p>
            <a:pPr>
              <a:spcBef>
                <a:spcPts val="18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(2)</a:t>
            </a:r>
            <a:r>
              <a:rPr lang="de-AT" sz="2400" dirty="0"/>
              <a:t>	</a:t>
            </a:r>
            <a:r>
              <a:rPr lang="de-AT" sz="2400"/>
              <a:t>	Maria </a:t>
            </a:r>
            <a:r>
              <a:rPr lang="de-AT" sz="2400" dirty="0"/>
              <a:t>ist </a:t>
            </a:r>
            <a:r>
              <a:rPr lang="de-AT" sz="2400">
                <a:solidFill>
                  <a:srgbClr val="00B050"/>
                </a:solidFill>
              </a:rPr>
              <a:t>nicht</a:t>
            </a:r>
            <a:r>
              <a:rPr lang="de-AT" sz="2400"/>
              <a:t> intelligent, </a:t>
            </a:r>
            <a:r>
              <a:rPr lang="de-AT" sz="2400" dirty="0"/>
              <a:t>sie </a:t>
            </a:r>
            <a:r>
              <a:rPr lang="de-AT" sz="2400"/>
              <a:t>ist genIAL!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(3)		Wir haben </a:t>
            </a:r>
            <a:r>
              <a:rPr lang="de-AT" sz="2400">
                <a:solidFill>
                  <a:srgbClr val="00B050"/>
                </a:solidFill>
              </a:rPr>
              <a:t>nicht</a:t>
            </a:r>
            <a:r>
              <a:rPr lang="de-AT" sz="2400"/>
              <a:t> einige Filme von </a:t>
            </a:r>
            <a:r>
              <a:rPr lang="de-AT"/>
              <a:t>Lanthimos </a:t>
            </a:r>
            <a:r>
              <a:rPr lang="de-AT" sz="2400"/>
              <a:t>gesehen – wir 			haben ALLE gesehen.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(4)</a:t>
            </a:r>
            <a:r>
              <a:rPr lang="de-AT" sz="2400" dirty="0"/>
              <a:t>	</a:t>
            </a:r>
            <a:r>
              <a:rPr lang="de-AT" sz="2400"/>
              <a:t>	Dort liegen </a:t>
            </a:r>
            <a:r>
              <a:rPr lang="de-AT" sz="2400">
                <a:solidFill>
                  <a:srgbClr val="00B050"/>
                </a:solidFill>
              </a:rPr>
              <a:t>nicht</a:t>
            </a:r>
            <a:r>
              <a:rPr lang="de-AT" sz="2400"/>
              <a:t> zwei Hünde, dort liegen zwei HUNde!</a:t>
            </a:r>
          </a:p>
          <a:p>
            <a:pPr>
              <a:spcBef>
                <a:spcPts val="600"/>
              </a:spcBef>
              <a:tabLst>
                <a:tab pos="342900" algn="l"/>
                <a:tab pos="627063" algn="l"/>
                <a:tab pos="860425" algn="l"/>
                <a:tab pos="1090613" algn="l"/>
                <a:tab pos="1944688" algn="l"/>
                <a:tab pos="2176463" algn="l"/>
                <a:tab pos="2286000" algn="l"/>
                <a:tab pos="2913063" algn="l"/>
              </a:tabLst>
            </a:pPr>
            <a:r>
              <a:rPr lang="de-AT" sz="2400"/>
              <a:t>(5)		</a:t>
            </a:r>
            <a:r>
              <a:rPr lang="en-US" sz="2400"/>
              <a:t>Er spielte </a:t>
            </a:r>
            <a:r>
              <a:rPr lang="de-AT" sz="2400">
                <a:solidFill>
                  <a:srgbClr val="00B050"/>
                </a:solidFill>
              </a:rPr>
              <a:t>keine </a:t>
            </a:r>
            <a:r>
              <a:rPr lang="de-AT" sz="2400"/>
              <a:t>Sonate für Violine und Klavier, 					sondern eine Sonate für Klavier und Chello. </a:t>
            </a:r>
            <a:endParaRPr lang="de-AT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722817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43000"/>
                <a:ext cx="8458200" cy="5410200"/>
              </a:xfrm>
            </p:spPr>
            <p:txBody>
              <a:bodyPr>
                <a:noAutofit/>
              </a:bodyPr>
              <a:lstStyle/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 b="1"/>
                  <a:t>Aufgabe A.</a:t>
                </a:r>
                <a:r>
                  <a:rPr lang="de-AT"/>
                  <a:t> Welche der Ausdrücke in (1) haben eine Konnotation?</a:t>
                </a:r>
              </a:p>
              <a:p>
                <a:pPr>
                  <a:spcBef>
                    <a:spcPts val="1200"/>
                  </a:spcBef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(1)		a.		trotzdem	</a:t>
                </a:r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		b.	der Mond</a:t>
                </a:r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		c.		reisen</a:t>
                </a:r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		d.	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de-A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de-A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19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23</m:t>
                            </m:r>
                          </m:den>
                        </m:f>
                      </m:e>
                    </m:rad>
                  </m:oMath>
                </a14:m>
                <a:endParaRPr lang="en-US">
                  <a:ea typeface="Cambria Math" panose="02040503050406030204" pitchFamily="18" charset="0"/>
                </a:endParaRPr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		e.		die Zahl 13</a:t>
                </a:r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endParaRPr lang="de-AT"/>
              </a:p>
              <a:p>
                <a:pPr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 sz="2400" b="1"/>
                  <a:t>Aufgabe B. </a:t>
                </a:r>
                <a:r>
                  <a:rPr lang="de-AT" sz="2400"/>
                  <a:t>Beinhalten die folgenden Ausdrücke </a:t>
                </a:r>
                <a:r>
                  <a:rPr lang="de-AT" b="1">
                    <a:solidFill>
                      <a:srgbClr val="DAA600"/>
                    </a:solidFill>
                  </a:rPr>
                  <a:t>soziale </a:t>
                </a:r>
                <a:r>
                  <a:rPr lang="de-AT" sz="2400"/>
                  <a:t>oder </a:t>
                </a:r>
                <a:r>
                  <a:rPr lang="de-AT" sz="2400" b="1">
                    <a:solidFill>
                      <a:schemeClr val="accent5">
                        <a:lumMod val="75000"/>
                      </a:schemeClr>
                    </a:solidFill>
                  </a:rPr>
                  <a:t>expressive</a:t>
                </a:r>
                <a:r>
                  <a:rPr lang="de-AT" sz="2400"/>
                  <a:t> Bedeutung – oder beides?</a:t>
                </a:r>
              </a:p>
              <a:p>
                <a:pPr>
                  <a:spcBef>
                    <a:spcPts val="1200"/>
                  </a:spcBef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 sz="2400"/>
                  <a:t>(2)		a. 	Auf Wiedersehen, mein hoch verehrter Freund!</a:t>
                </a:r>
              </a:p>
              <a:p>
                <a:pPr>
                  <a:spcBef>
                    <a:spcPts val="400"/>
                  </a:spcBef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 sz="2400"/>
                  <a:t>		b. 	</a:t>
                </a:r>
                <a:r>
                  <a:rPr lang="de-AT"/>
                  <a:t>Diese Aufgabe ist wohl nicht besonders gut.</a:t>
                </a:r>
              </a:p>
              <a:p>
                <a:pPr>
                  <a:spcBef>
                    <a:spcPts val="400"/>
                  </a:spcBef>
                  <a:tabLst>
                    <a:tab pos="342900" algn="l"/>
                    <a:tab pos="627063" algn="l"/>
                    <a:tab pos="860425" algn="l"/>
                    <a:tab pos="1090613" algn="l"/>
                    <a:tab pos="1944688" algn="l"/>
                    <a:tab pos="2176463" algn="l"/>
                    <a:tab pos="2286000" algn="l"/>
                    <a:tab pos="2913063" algn="l"/>
                  </a:tabLst>
                </a:pPr>
                <a:r>
                  <a:rPr lang="de-AT"/>
                  <a:t>		c.		Aber Sie werden die doofe Antwort sicherlich finden!</a:t>
                </a:r>
                <a:endParaRPr lang="de-AT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43000"/>
                <a:ext cx="8458200" cy="5410200"/>
              </a:xfrm>
              <a:blipFill>
                <a:blip r:embed="rId2" cstate="print"/>
                <a:stretch>
                  <a:fillRect l="-1081" t="-902" b="-270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F93E168-F7FA-AFCB-A9EF-8B8C69631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de-DE" dirty="0"/>
              <a:t>Hausübung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6836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2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267</TotalTime>
  <Words>998</Words>
  <Application>Microsoft Office PowerPoint</Application>
  <PresentationFormat>On-screen Show (4:3)</PresentationFormat>
  <Paragraphs>328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WP TypographicSymbols</vt:lpstr>
      <vt:lpstr>Wingdings</vt:lpstr>
      <vt:lpstr>WP MathA</vt:lpstr>
      <vt:lpstr>Courier New</vt:lpstr>
      <vt:lpstr>Larissa-Design</vt:lpstr>
      <vt:lpstr>1_Larissa-Design</vt:lpstr>
      <vt:lpstr>2_Larissa-Design</vt:lpstr>
      <vt:lpstr>DGY 15 Semantik</vt:lpstr>
      <vt:lpstr>Wiederholung</vt:lpstr>
      <vt:lpstr>Fahrplan</vt:lpstr>
      <vt:lpstr>Dimensionen der Bedeutung</vt:lpstr>
      <vt:lpstr>Die Deskriptive Bedeutung</vt:lpstr>
      <vt:lpstr>Konnotation: Einige Definitionen </vt:lpstr>
      <vt:lpstr>Deskriptive Bedeutung: Denotation und Konnotation</vt:lpstr>
      <vt:lpstr>Denotation und Konnotation</vt:lpstr>
      <vt:lpstr>Denotation und Konnotation</vt:lpstr>
      <vt:lpstr>Denotation und Konnotation</vt:lpstr>
      <vt:lpstr>Dimensionen der Bedeutung: Soziale Bedeutung</vt:lpstr>
      <vt:lpstr>Dimensionen der Bedeutung: expressive Bedeutung</vt:lpstr>
      <vt:lpstr>Expressive vs. deskriptive Bedeutung</vt:lpstr>
      <vt:lpstr>Expressiv vs. Deskriptiv: Unterschied 1</vt:lpstr>
      <vt:lpstr>Expressiv vs. Deskriptiv: Unterschied 2</vt:lpstr>
      <vt:lpstr>Komponenten der sprachlichen Bedeutung</vt:lpstr>
      <vt:lpstr>Slide 17</vt:lpstr>
      <vt:lpstr>Slide 18</vt:lpstr>
      <vt:lpstr>Slide 19</vt:lpstr>
      <vt:lpstr>Metalinguistische Negation</vt:lpstr>
      <vt:lpstr>Hausübung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user</cp:lastModifiedBy>
  <cp:revision>1321</cp:revision>
  <cp:lastPrinted>2024-05-15T07:13:16Z</cp:lastPrinted>
  <dcterms:created xsi:type="dcterms:W3CDTF">2019-06-22T15:52:53Z</dcterms:created>
  <dcterms:modified xsi:type="dcterms:W3CDTF">2026-03-31T09:27:31Z</dcterms:modified>
</cp:coreProperties>
</file>