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453" r:id="rId2"/>
    <p:sldId id="429" r:id="rId3"/>
    <p:sldId id="454" r:id="rId4"/>
    <p:sldId id="456" r:id="rId5"/>
    <p:sldId id="457" r:id="rId6"/>
    <p:sldId id="459" r:id="rId7"/>
    <p:sldId id="460" r:id="rId8"/>
    <p:sldId id="498" r:id="rId9"/>
    <p:sldId id="416" r:id="rId10"/>
    <p:sldId id="472" r:id="rId11"/>
    <p:sldId id="473" r:id="rId12"/>
    <p:sldId id="424" r:id="rId13"/>
    <p:sldId id="418" r:id="rId14"/>
    <p:sldId id="446" r:id="rId15"/>
    <p:sldId id="425" r:id="rId16"/>
    <p:sldId id="486" r:id="rId17"/>
    <p:sldId id="499" r:id="rId18"/>
    <p:sldId id="412" r:id="rId19"/>
    <p:sldId id="421" r:id="rId20"/>
    <p:sldId id="707" r:id="rId21"/>
    <p:sldId id="706" r:id="rId22"/>
    <p:sldId id="689" r:id="rId23"/>
    <p:sldId id="690" r:id="rId24"/>
    <p:sldId id="691" r:id="rId25"/>
    <p:sldId id="692" r:id="rId26"/>
    <p:sldId id="478" r:id="rId27"/>
    <p:sldId id="695" r:id="rId28"/>
    <p:sldId id="698" r:id="rId29"/>
    <p:sldId id="697" r:id="rId30"/>
    <p:sldId id="700" r:id="rId31"/>
    <p:sldId id="705" r:id="rId32"/>
    <p:sldId id="701" r:id="rId33"/>
    <p:sldId id="699" r:id="rId34"/>
    <p:sldId id="500" r:id="rId35"/>
    <p:sldId id="483" r:id="rId36"/>
    <p:sldId id="484" r:id="rId37"/>
    <p:sldId id="485" r:id="rId38"/>
  </p:sldIdLst>
  <p:sldSz cx="9144000" cy="6858000" type="screen4x3"/>
  <p:notesSz cx="10234613" cy="7099300"/>
  <p:embeddedFontLst>
    <p:embeddedFont>
      <p:font typeface="Arial Unicode MS" panose="020B0604020202020204" charset="-128"/>
      <p:regular r:id="rId41"/>
    </p:embeddedFont>
    <p:embeddedFont>
      <p:font typeface="ArborWin" panose="00000400000000000000" pitchFamily="2" charset="0"/>
      <p:regular r:id="rId42"/>
    </p:embeddedFont>
    <p:embeddedFont>
      <p:font typeface="Segoe UI Symbol" panose="020B0502040204020203" pitchFamily="34" charset="0"/>
      <p:regular r:id="rId43"/>
    </p:embeddedFont>
    <p:embeddedFont>
      <p:font typeface="WP IconicSymbolsA" panose="05010101010101010101" pitchFamily="2" charset="2"/>
      <p:regular r:id="rId44"/>
    </p:embeddedFont>
    <p:embeddedFont>
      <p:font typeface="WP MathA" panose="05010101010101010101" pitchFamily="2" charset="2"/>
      <p:regular r:id="rId45"/>
    </p:embeddedFont>
    <p:embeddedFont>
      <p:font typeface="WP TypographicSymbols" panose="00000400000000000000" pitchFamily="2" charset="0"/>
      <p:regular r:id="rId46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CD7371"/>
    <a:srgbClr val="000000"/>
    <a:srgbClr val="BD7D85"/>
    <a:srgbClr val="FABE00"/>
    <a:srgbClr val="C8C896"/>
    <a:srgbClr val="EEB500"/>
    <a:srgbClr val="339966"/>
    <a:srgbClr val="DAA600"/>
    <a:srgbClr val="802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597" autoAdjust="0"/>
  </p:normalViewPr>
  <p:slideViewPr>
    <p:cSldViewPr>
      <p:cViewPr varScale="1">
        <p:scale>
          <a:sx n="92" d="100"/>
          <a:sy n="92" d="100"/>
        </p:scale>
        <p:origin x="882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2621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6718" y="1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743565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6718" y="6743565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07.05.2026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5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0" tIns="49520" rIns="99040" bIns="495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23462" y="3372168"/>
            <a:ext cx="8187690" cy="3194685"/>
          </a:xfrm>
          <a:prstGeom prst="rect">
            <a:avLst/>
          </a:prstGeom>
        </p:spPr>
        <p:txBody>
          <a:bodyPr vert="horz" lIns="99040" tIns="49520" rIns="99040" bIns="495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6743104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97247" y="6743104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47501" fontAlgn="base">
              <a:spcBef>
                <a:spcPct val="0"/>
              </a:spcBef>
              <a:spcAft>
                <a:spcPct val="0"/>
              </a:spcAft>
              <a:defRPr/>
            </a:pPr>
            <a:fld id="{263143B4-F56E-4A05-82A2-3272C4D0D448}" type="slidenum">
              <a:rPr lang="de-DE" altLang="en-US" sz="120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  <a:sym typeface="WP IconicSymbolsA" panose="05010101010101010101" pitchFamily="2" charset="2"/>
              </a:rPr>
              <a:pPr defTabSz="947501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de-DE" altLang="en-US" sz="120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  <a:sym typeface="WP IconicSymbolsA" panose="05010101010101010101" pitchFamily="2" charset="2"/>
            </a:endParaRPr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2813" y="777875"/>
            <a:ext cx="5181600" cy="3887788"/>
          </a:xfrm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1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28.03.2022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28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0" indent="0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/>
              <a:t>(1)	a.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A4F7F1B-BB7F-4B43-A0F9-380C55BBF1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>
                <a:solidFill>
                  <a:prstClr val="black">
                    <a:tint val="75000"/>
                  </a:prstClr>
                </a:solidFill>
              </a:rPr>
              <a:t>28.03.2022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28.03.2022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28.03.2022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as.nyu.edu/faculty/anna-szabolcsi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09600" y="663575"/>
            <a:ext cx="7772400" cy="1470025"/>
          </a:xfrm>
          <a:noFill/>
          <a:ln>
            <a:noFill/>
          </a:ln>
        </p:spPr>
        <p:txBody>
          <a:bodyPr/>
          <a:lstStyle/>
          <a:p>
            <a:r>
              <a:rPr lang="de-AT" b="1" cap="small" noProof="0" dirty="0"/>
              <a:t>DGY 15 Semantik</a:t>
            </a:r>
            <a:endParaRPr lang="de-AT" cap="small" noProof="0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609600" y="19050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09600" y="9144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ntertitel 4"/>
          <p:cNvSpPr txBox="1">
            <a:spLocks/>
          </p:cNvSpPr>
          <p:nvPr/>
        </p:nvSpPr>
        <p:spPr>
          <a:xfrm>
            <a:off x="1352550" y="2743200"/>
            <a:ext cx="6441831" cy="990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>
                <a:solidFill>
                  <a:prstClr val="black"/>
                </a:solidFill>
                <a:latin typeface="Calibri"/>
              </a:rPr>
              <a:t>4. Grundlagen III</a:t>
            </a:r>
            <a:endParaRPr lang="de-DE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Winfried Lechner</a:t>
            </a:r>
          </a:p>
          <a:p>
            <a:r>
              <a:rPr lang="de-AT" sz="2400" dirty="0">
                <a:solidFill>
                  <a:schemeClr val="tx1"/>
                </a:solidFill>
              </a:rPr>
              <a:t>Nationale</a:t>
            </a:r>
            <a:r>
              <a:rPr lang="en-US" sz="2400" dirty="0">
                <a:solidFill>
                  <a:schemeClr val="tx1"/>
                </a:solidFill>
              </a:rPr>
              <a:t> und Kapodistrische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de-AT" sz="2400" dirty="0">
                <a:solidFill>
                  <a:schemeClr val="tx1"/>
                </a:solidFill>
              </a:rPr>
              <a:t>Universität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Athen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de-DE" sz="2000" dirty="0">
              <a:solidFill>
                <a:schemeClr val="tx1"/>
              </a:solidFill>
            </a:endParaRPr>
          </a:p>
          <a:p>
            <a:endParaRPr lang="de-DE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620320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4648200"/>
            <a:ext cx="7772400" cy="707886"/>
          </a:xfrm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22313" y="670600"/>
            <a:ext cx="7772400" cy="3672800"/>
          </a:xfrm>
        </p:spPr>
        <p:txBody>
          <a:bodyPr>
            <a:spAutoFit/>
          </a:bodyPr>
          <a:lstStyle/>
          <a:p>
            <a:pPr marL="1082675">
              <a:spcBef>
                <a:spcPts val="1200"/>
              </a:spcBef>
            </a:pPr>
            <a:r>
              <a:rPr lang="en-US" sz="2800" b="0">
                <a:solidFill>
                  <a:schemeClr val="bg1"/>
                </a:solidFill>
              </a:rPr>
              <a:t>Die vier Hauptaufgaben der Semantik: eine kurze Übersicht </a:t>
            </a:r>
            <a:r>
              <a:rPr lang="en-US" sz="2000" b="0">
                <a:solidFill>
                  <a:schemeClr val="bg1"/>
                </a:solidFill>
              </a:rPr>
              <a:t>(Details folgen später)</a:t>
            </a:r>
          </a:p>
          <a:p>
            <a:pPr marL="1882775" lvl="1" indent="-342900">
              <a:spcBef>
                <a:spcPts val="2000"/>
              </a:spcBef>
              <a:buFont typeface="Wingdings" panose="05000000000000000000" pitchFamily="2" charset="2"/>
              <a:buChar char="v"/>
            </a:pPr>
            <a:r>
              <a:rPr lang="en-US" sz="2200">
                <a:solidFill>
                  <a:schemeClr val="bg1"/>
                </a:solidFill>
              </a:rPr>
              <a:t>S</a:t>
            </a:r>
            <a:r>
              <a:rPr lang="en-US" sz="2400">
                <a:solidFill>
                  <a:schemeClr val="bg1"/>
                </a:solidFill>
              </a:rPr>
              <a:t>emantische Kompetenz</a:t>
            </a:r>
          </a:p>
          <a:p>
            <a:pPr marL="1882775" lvl="1" indent="-34290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400">
                <a:solidFill>
                  <a:schemeClr val="bg1"/>
                </a:solidFill>
              </a:rPr>
              <a:t>Darstellung der Bedeutung</a:t>
            </a:r>
            <a:endParaRPr lang="el-GR" sz="2400">
              <a:solidFill>
                <a:schemeClr val="bg1"/>
              </a:solidFill>
            </a:endParaRPr>
          </a:p>
          <a:p>
            <a:pPr marL="1882775" lvl="1" indent="-34290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400">
                <a:solidFill>
                  <a:schemeClr val="bg1"/>
                </a:solidFill>
              </a:rPr>
              <a:t>Semantik und Grammatikalität</a:t>
            </a:r>
          </a:p>
          <a:p>
            <a:pPr marL="1882775" lvl="1" indent="-34290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400">
                <a:solidFill>
                  <a:schemeClr val="bg1"/>
                </a:solidFill>
              </a:rPr>
              <a:t>Die Beziehung zwischen Sprache und Logik</a:t>
            </a:r>
          </a:p>
          <a:p>
            <a:pPr marL="1425575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46482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6058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Die Aufgaben der Semantik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>
              <a:tabLst>
                <a:tab pos="511175" algn="l"/>
                <a:tab pos="747713" algn="l"/>
                <a:tab pos="1090613" algn="l"/>
              </a:tabLst>
            </a:pPr>
            <a:r>
              <a:rPr lang="en-US" dirty="0"/>
              <a:t>Die </a:t>
            </a:r>
            <a:r>
              <a:rPr lang="en-US" dirty="0" err="1"/>
              <a:t>natürlichsprachliche</a:t>
            </a:r>
            <a:r>
              <a:rPr lang="en-US" dirty="0"/>
              <a:t> </a:t>
            </a:r>
            <a:r>
              <a:rPr lang="en-US" dirty="0" err="1"/>
              <a:t>Semantik</a:t>
            </a:r>
            <a:r>
              <a:rPr lang="en-US" dirty="0"/>
              <a:t> </a:t>
            </a:r>
            <a:r>
              <a:rPr lang="en-US" dirty="0" err="1"/>
              <a:t>versucht</a:t>
            </a:r>
            <a:r>
              <a:rPr lang="en-US" dirty="0"/>
              <a:t>, vier </a:t>
            </a:r>
            <a:r>
              <a:rPr lang="en-US" dirty="0" err="1"/>
              <a:t>Fragen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beantworten</a:t>
            </a:r>
            <a:r>
              <a:rPr lang="en-US" dirty="0"/>
              <a:t>: 			</a:t>
            </a:r>
            <a:r>
              <a:rPr lang="en-US" sz="1800" dirty="0"/>
              <a:t>(Quelle für II-IV. </a:t>
            </a:r>
            <a:r>
              <a:rPr lang="en-US" sz="1800" dirty="0">
                <a:hlinkClick r:id="rId2"/>
              </a:rPr>
              <a:t>Anna Szabolcsi</a:t>
            </a:r>
            <a:r>
              <a:rPr lang="en-US" sz="1800" dirty="0"/>
              <a:t>, NYU)</a:t>
            </a: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381000" y="1823799"/>
            <a:ext cx="8305800" cy="919401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I.	Semantische Kompetenz. </a:t>
            </a:r>
            <a:r>
              <a:rPr lang="de-DE">
                <a:solidFill>
                  <a:schemeClr val="tx1"/>
                </a:solidFill>
              </a:rPr>
              <a:t>Warum können Sprecher jedem Satz ihrer Sprache eine Bedeutung (Denotation) zuweisen? </a:t>
            </a:r>
            <a:endParaRPr lang="de-DE" b="1">
              <a:solidFill>
                <a:schemeClr val="tx1"/>
              </a:solidFill>
              <a:sym typeface="WP MathA" panose="05010101010101010101" pitchFamily="2" charset="2"/>
            </a:endParaRPr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381000" y="2966799"/>
            <a:ext cx="8305800" cy="919401"/>
          </a:xfrm>
          <a:prstGeom prst="roundRect">
            <a:avLst/>
          </a:prstGeom>
          <a:solidFill>
            <a:srgbClr val="C8C896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II.	Repräsentation von Bedeutung. </a:t>
            </a:r>
            <a:r>
              <a:rPr lang="de-DE">
                <a:solidFill>
                  <a:schemeClr val="tx1"/>
                </a:solidFill>
              </a:rPr>
              <a:t>Was sind die Denotationen? Wie werden sie dargestellt? Wo befinden sie sich?</a:t>
            </a:r>
          </a:p>
        </p:txBody>
      </p:sp>
      <p:sp>
        <p:nvSpPr>
          <p:cNvPr id="10" name="Abgerundetes Rechteck 7"/>
          <p:cNvSpPr txBox="1">
            <a:spLocks/>
          </p:cNvSpPr>
          <p:nvPr/>
        </p:nvSpPr>
        <p:spPr>
          <a:xfrm>
            <a:off x="381000" y="4114800"/>
            <a:ext cx="8305800" cy="947777"/>
          </a:xfrm>
          <a:prstGeom prst="roundRect">
            <a:avLst/>
          </a:prstGeom>
          <a:solidFill>
            <a:srgbClr val="C86464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spcBef>
                <a:spcPts val="1500"/>
              </a:spcBef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III.	Semantik und Grammatikalität. </a:t>
            </a:r>
            <a:r>
              <a:rPr lang="de-DE">
                <a:solidFill>
                  <a:schemeClr val="tx1"/>
                </a:solidFill>
              </a:rPr>
              <a:t>Wie beeinflußt die Semantik die Grammatikalität von sprachlichen Ausdrücken?</a:t>
            </a:r>
          </a:p>
        </p:txBody>
      </p:sp>
      <p:sp>
        <p:nvSpPr>
          <p:cNvPr id="11" name="Abgerundetes Rechteck 7"/>
          <p:cNvSpPr txBox="1">
            <a:spLocks/>
          </p:cNvSpPr>
          <p:nvPr/>
        </p:nvSpPr>
        <p:spPr>
          <a:xfrm>
            <a:off x="381000" y="5328999"/>
            <a:ext cx="8305800" cy="919401"/>
          </a:xfrm>
          <a:prstGeom prst="roundRect">
            <a:avLst/>
          </a:prstGeom>
          <a:solidFill>
            <a:srgbClr val="6496C8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IV. Logische Schlussfolgerungen. </a:t>
            </a:r>
            <a:r>
              <a:rPr lang="de-DE">
                <a:solidFill>
                  <a:schemeClr val="tx1"/>
                </a:solidFill>
              </a:rPr>
              <a:t>Was ist die Beziehung zwischen Sprache und Logik? </a:t>
            </a:r>
          </a:p>
        </p:txBody>
      </p:sp>
    </p:spTree>
    <p:extLst>
      <p:ext uri="{BB962C8B-B14F-4D97-AF65-F5344CB8AC3E}">
        <p14:creationId xmlns:p14="http://schemas.microsoft.com/office/powerpoint/2010/main" val="160638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82000" cy="5257800"/>
          </a:xfrm>
        </p:spPr>
        <p:txBody>
          <a:bodyPr>
            <a:normAutofit/>
          </a:bodyPr>
          <a:lstStyle/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DE" b="1" i="1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DE" b="1" i="1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DE" b="1" i="1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DE" b="1" i="1" dirty="0"/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b="1" i="1" dirty="0"/>
              <a:t>Frage. </a:t>
            </a:r>
            <a:r>
              <a:rPr lang="de-DE" dirty="0"/>
              <a:t>Was ist semantische Kompetenz? Was </a:t>
            </a:r>
            <a:r>
              <a:rPr lang="de-DE" b="1" dirty="0"/>
              <a:t>wissen</a:t>
            </a:r>
            <a:r>
              <a:rPr lang="de-DE" dirty="0"/>
              <a:t> SprecherInnen einer Sprache? </a:t>
            </a:r>
          </a:p>
          <a:p>
            <a:pPr>
              <a:spcBef>
                <a:spcPts val="18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b="1" dirty="0"/>
              <a:t>Antwort</a:t>
            </a:r>
            <a:r>
              <a:rPr lang="de-DE" dirty="0"/>
              <a:t>. Eine Theorie der semantischen Kompetenz muss folgende drei Eigenschaften erklären.</a:t>
            </a:r>
          </a:p>
          <a:p>
            <a:pPr marL="0" indent="0"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A. 	</a:t>
            </a:r>
            <a:r>
              <a:rPr lang="de-DE" b="1" dirty="0"/>
              <a:t>Wahrheitsbedingungen</a:t>
            </a:r>
            <a:r>
              <a:rPr lang="de-DE" dirty="0"/>
              <a:t>. SprecherInnen wissen, unter 	welchen Bedingugen ein Satz wahr oder falsch ist.</a:t>
            </a:r>
          </a:p>
          <a:p>
            <a:pPr marL="0" indent="0">
              <a:spcBef>
                <a:spcPts val="6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B.	</a:t>
            </a:r>
            <a:r>
              <a:rPr lang="de-DE" b="1" dirty="0"/>
              <a:t>Erlernbarkeit</a:t>
            </a:r>
            <a:r>
              <a:rPr lang="de-DE" dirty="0"/>
              <a:t>. Das sprachliche Wissen muss erlernbar sein.</a:t>
            </a:r>
          </a:p>
          <a:p>
            <a:pPr marL="0" indent="0">
              <a:spcBef>
                <a:spcPts val="6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C.	</a:t>
            </a:r>
            <a:r>
              <a:rPr lang="de-DE" b="1" dirty="0"/>
              <a:t>Produktivität</a:t>
            </a:r>
            <a:r>
              <a:rPr lang="de-DE" dirty="0"/>
              <a:t>. Die Menge der Bedeutungen ist potentiell 	unendlich. Das sprachliche Wissen muss dies ermöglichen.</a:t>
            </a:r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10" name="Abgerundetes Rechteck 7"/>
          <p:cNvSpPr txBox="1">
            <a:spLocks/>
          </p:cNvSpPr>
          <p:nvPr/>
        </p:nvSpPr>
        <p:spPr>
          <a:xfrm>
            <a:off x="439271" y="949881"/>
            <a:ext cx="8247529" cy="1259919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de-DE" b="1" dirty="0">
                <a:solidFill>
                  <a:schemeClr val="tx1"/>
                </a:solidFill>
              </a:rPr>
              <a:t>Semantische Kompetenz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sz="2200" dirty="0">
                <a:solidFill>
                  <a:schemeClr val="tx1"/>
                </a:solidFill>
              </a:rPr>
              <a:t>=</a:t>
            </a:r>
            <a:r>
              <a:rPr lang="de-DE" sz="2200" baseline="-25000" dirty="0">
                <a:solidFill>
                  <a:schemeClr val="tx1"/>
                </a:solidFill>
              </a:rPr>
              <a:t>Def </a:t>
            </a:r>
            <a:r>
              <a:rPr lang="de-DE" sz="2200" dirty="0">
                <a:solidFill>
                  <a:schemeClr val="tx1"/>
                </a:solidFill>
              </a:rPr>
              <a:t>die Fähigkeit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kompetenter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Sprecher,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jedem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wohlgeformten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Ausdruck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einer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Sprache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eine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b="1" dirty="0">
                <a:solidFill>
                  <a:schemeClr val="tx1"/>
                </a:solidFill>
                <a:cs typeface="Arial" panose="020B0604020202020204" pitchFamily="34" charset="0"/>
              </a:rPr>
              <a:t>Denotation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zuweisen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zu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cs typeface="Arial" panose="020B0604020202020204" pitchFamily="34" charset="0"/>
              </a:rPr>
              <a:t>können</a:t>
            </a:r>
            <a:r>
              <a:rPr lang="en-US" alt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88300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029200"/>
          </a:xfrm>
        </p:spPr>
        <p:txBody>
          <a:bodyPr>
            <a:normAutofit/>
          </a:bodyPr>
          <a:lstStyle/>
          <a:p>
            <a:pPr marL="0" lvl="0" indent="0">
              <a:spcBef>
                <a:spcPts val="300"/>
              </a:spcBef>
              <a:tabLst>
                <a:tab pos="457200" algn="l"/>
                <a:tab pos="747713" algn="l"/>
                <a:tab pos="1090613" algn="l"/>
              </a:tabLst>
            </a:pPr>
            <a:endParaRPr lang="de-DE" b="1" dirty="0">
              <a:solidFill>
                <a:prstClr val="black"/>
              </a:solidFill>
              <a:sym typeface="WP MathA" panose="05010101010101010101" pitchFamily="2" charset="2"/>
            </a:endParaRPr>
          </a:p>
          <a:p>
            <a:pPr marL="0" lvl="0" indent="0">
              <a:spcBef>
                <a:spcPts val="300"/>
              </a:spcBef>
              <a:tabLst>
                <a:tab pos="457200" algn="l"/>
                <a:tab pos="747713" algn="l"/>
                <a:tab pos="1090613" algn="l"/>
              </a:tabLst>
            </a:pPr>
            <a:endParaRPr lang="de-DE" b="1" dirty="0">
              <a:solidFill>
                <a:prstClr val="black"/>
              </a:solidFill>
              <a:sym typeface="WP MathA" panose="05010101010101010101" pitchFamily="2" charset="2"/>
            </a:endParaRPr>
          </a:p>
          <a:p>
            <a:pPr marL="0" lvl="0" indent="0">
              <a:spcBef>
                <a:spcPts val="300"/>
              </a:spcBef>
              <a:tabLst>
                <a:tab pos="457200" algn="l"/>
                <a:tab pos="747713" algn="l"/>
                <a:tab pos="1090613" algn="l"/>
              </a:tabLst>
            </a:pPr>
            <a:endParaRPr lang="de-DE" dirty="0">
              <a:solidFill>
                <a:prstClr val="black"/>
              </a:solidFill>
              <a:sym typeface="WP IconicSymbolsA" panose="05010101010101010101" pitchFamily="2" charset="2"/>
            </a:endParaRPr>
          </a:p>
          <a:p>
            <a:pPr marL="0" lvl="0" indent="0">
              <a:spcBef>
                <a:spcPts val="300"/>
              </a:spcBef>
              <a:tabLst>
                <a:tab pos="457200" algn="l"/>
                <a:tab pos="747713" algn="l"/>
                <a:tab pos="1090613" algn="l"/>
              </a:tabLst>
            </a:pPr>
            <a:endParaRPr lang="de-DE" b="1" dirty="0">
              <a:sym typeface="WP MathA" panose="05010101010101010101" pitchFamily="2" charset="2"/>
            </a:endParaRPr>
          </a:p>
          <a:p>
            <a:pPr marL="0" lvl="0" indent="0">
              <a:spcBef>
                <a:spcPts val="300"/>
              </a:spcBef>
              <a:tabLst>
                <a:tab pos="457200" algn="l"/>
                <a:tab pos="747713" algn="l"/>
                <a:tab pos="1090613" algn="l"/>
              </a:tabLst>
            </a:pPr>
            <a:endParaRPr lang="de-DE" b="1" dirty="0">
              <a:sym typeface="WP MathA" panose="05010101010101010101" pitchFamily="2" charset="2"/>
            </a:endParaRPr>
          </a:p>
          <a:p>
            <a:pPr marL="0" lvl="0" indent="0">
              <a:spcBef>
                <a:spcPts val="300"/>
              </a:spcBef>
              <a:tabLst>
                <a:tab pos="457200" algn="l"/>
                <a:tab pos="747713" algn="l"/>
                <a:tab pos="1090613" algn="l"/>
              </a:tabLst>
            </a:pPr>
            <a:endParaRPr lang="de-DE" b="1" dirty="0"/>
          </a:p>
          <a:p>
            <a:pPr>
              <a:spcBef>
                <a:spcPts val="1600"/>
              </a:spcBef>
            </a:pPr>
            <a:r>
              <a:rPr lang="de-DE" i="1" dirty="0"/>
              <a:t>Beispiel</a:t>
            </a:r>
            <a:r>
              <a:rPr lang="de-DE" dirty="0"/>
              <a:t>. </a:t>
            </a:r>
          </a:p>
          <a:p>
            <a:pPr>
              <a:spcBef>
                <a:spcPts val="1600"/>
              </a:spcBef>
            </a:pPr>
            <a:r>
              <a:rPr lang="de-DE" dirty="0"/>
              <a:t>(1)		Am 12. Jänner 2212 wird es in Athen schneien. </a:t>
            </a:r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en-US" dirty="0"/>
              <a:t>Niemand </a:t>
            </a:r>
            <a:r>
              <a:rPr lang="en-US" dirty="0" err="1"/>
              <a:t>weiss</a:t>
            </a:r>
            <a:r>
              <a:rPr lang="en-US" dirty="0"/>
              <a:t>, </a:t>
            </a:r>
            <a:r>
              <a:rPr lang="en-US" dirty="0" err="1"/>
              <a:t>ob</a:t>
            </a:r>
            <a:r>
              <a:rPr lang="en-US" dirty="0"/>
              <a:t> (1) </a:t>
            </a:r>
            <a:r>
              <a:rPr lang="en-US" dirty="0" err="1"/>
              <a:t>wahr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.</a:t>
            </a:r>
            <a:endParaRPr lang="en-US" i="1" dirty="0"/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DE" dirty="0"/>
              <a:t>Aber a</a:t>
            </a:r>
            <a:r>
              <a:rPr lang="en-US" dirty="0" err="1"/>
              <a:t>lle</a:t>
            </a:r>
            <a:r>
              <a:rPr lang="en-US" dirty="0"/>
              <a:t> </a:t>
            </a:r>
            <a:r>
              <a:rPr lang="en-US" dirty="0" err="1"/>
              <a:t>kompetente</a:t>
            </a:r>
            <a:r>
              <a:rPr lang="en-US" dirty="0"/>
              <a:t> </a:t>
            </a:r>
            <a:r>
              <a:rPr lang="en-US" dirty="0" err="1"/>
              <a:t>SprecherInnen</a:t>
            </a:r>
            <a:r>
              <a:rPr lang="en-US" dirty="0"/>
              <a:t> </a:t>
            </a:r>
            <a:r>
              <a:rPr lang="en-US" dirty="0" err="1"/>
              <a:t>wissen</a:t>
            </a:r>
            <a:r>
              <a:rPr lang="en-US" dirty="0"/>
              <a:t>, </a:t>
            </a:r>
            <a:r>
              <a:rPr lang="en-US" dirty="0" err="1"/>
              <a:t>wie</a:t>
            </a:r>
            <a:r>
              <a:rPr lang="en-US" dirty="0"/>
              <a:t> die Welt </a:t>
            </a:r>
            <a:r>
              <a:rPr lang="en-US" dirty="0" err="1"/>
              <a:t>aussehen</a:t>
            </a:r>
            <a:r>
              <a:rPr lang="en-US" dirty="0"/>
              <a:t> </a:t>
            </a:r>
            <a:r>
              <a:rPr lang="en-US" dirty="0" err="1"/>
              <a:t>müsste</a:t>
            </a:r>
            <a:r>
              <a:rPr lang="en-US" dirty="0"/>
              <a:t>, </a:t>
            </a:r>
            <a:r>
              <a:rPr lang="en-US" dirty="0" err="1"/>
              <a:t>damit</a:t>
            </a:r>
            <a:r>
              <a:rPr lang="en-US" dirty="0"/>
              <a:t> (1) </a:t>
            </a:r>
            <a:r>
              <a:rPr lang="en-US" dirty="0" err="1"/>
              <a:t>wahr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. </a:t>
            </a:r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en-US" dirty="0"/>
              <a:t>Sprecher </a:t>
            </a:r>
            <a:r>
              <a:rPr lang="en-US" dirty="0" err="1"/>
              <a:t>kennen</a:t>
            </a:r>
            <a:r>
              <a:rPr lang="en-US" dirty="0"/>
              <a:t> also die </a:t>
            </a:r>
            <a:r>
              <a:rPr lang="en-US" b="1" dirty="0" err="1"/>
              <a:t>Wahrheitsbedingungen</a:t>
            </a:r>
            <a:r>
              <a:rPr lang="en-US" dirty="0"/>
              <a:t> von (1).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64AF4FE7-E569-4D8A-8D70-E4B9AFA3CD45}"/>
              </a:ext>
            </a:extLst>
          </p:cNvPr>
          <p:cNvSpPr txBox="1">
            <a:spLocks/>
          </p:cNvSpPr>
          <p:nvPr/>
        </p:nvSpPr>
        <p:spPr>
          <a:xfrm>
            <a:off x="972671" y="914400"/>
            <a:ext cx="7028329" cy="1004530"/>
          </a:xfrm>
          <a:prstGeom prst="roundRect">
            <a:avLst/>
          </a:prstGeom>
          <a:solidFill>
            <a:schemeClr val="tx1"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spcBef>
                <a:spcPts val="600"/>
              </a:spcBef>
            </a:pP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	Wer die Bedeutung eines Satzes kennt, </a:t>
            </a:r>
          </a:p>
          <a:p>
            <a:pPr marL="341313" indent="-341313">
              <a:spcBef>
                <a:spcPts val="600"/>
              </a:spcBef>
            </a:pP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	kennt die </a:t>
            </a:r>
            <a:r>
              <a:rPr lang="de-DE" b="1" dirty="0">
                <a:solidFill>
                  <a:schemeClr val="bg1"/>
                </a:solidFill>
                <a:sym typeface="WP MathA" panose="05010101010101010101" pitchFamily="2" charset="2"/>
              </a:rPr>
              <a:t>Wahrheitsbedingungen</a:t>
            </a: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 dieses Satzes. </a:t>
            </a:r>
          </a:p>
        </p:txBody>
      </p:sp>
      <p:sp>
        <p:nvSpPr>
          <p:cNvPr id="9" name="Abgerundetes Rechteck 7">
            <a:extLst>
              <a:ext uri="{FF2B5EF4-FFF2-40B4-BE49-F238E27FC236}">
                <a16:creationId xmlns:a16="http://schemas.microsoft.com/office/drawing/2014/main" id="{FC284DBB-CF98-4A1A-83C9-8493A6B303C5}"/>
              </a:ext>
            </a:extLst>
          </p:cNvPr>
          <p:cNvSpPr txBox="1">
            <a:spLocks/>
          </p:cNvSpPr>
          <p:nvPr/>
        </p:nvSpPr>
        <p:spPr>
          <a:xfrm>
            <a:off x="582046" y="2133600"/>
            <a:ext cx="8247529" cy="919401"/>
          </a:xfrm>
          <a:prstGeom prst="roundRect">
            <a:avLst/>
          </a:prstGeom>
          <a:solidFill>
            <a:srgbClr val="C00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de-DE" b="1" dirty="0">
                <a:solidFill>
                  <a:schemeClr val="bg1"/>
                </a:solidFill>
                <a:sym typeface="WP MathA" panose="05010101010101010101" pitchFamily="2" charset="2"/>
              </a:rPr>
              <a:t>Wahrheitsbedingungen </a:t>
            </a: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=</a:t>
            </a:r>
            <a:r>
              <a:rPr lang="de-DE" baseline="-25000" dirty="0">
                <a:solidFill>
                  <a:schemeClr val="bg1"/>
                </a:solidFill>
                <a:sym typeface="WP MathA" panose="05010101010101010101" pitchFamily="2" charset="2"/>
              </a:rPr>
              <a:t>Def 	</a:t>
            </a:r>
            <a:r>
              <a:rPr lang="de-DE" dirty="0">
                <a:solidFill>
                  <a:schemeClr val="bg1"/>
                </a:solidFill>
                <a:sym typeface="WP MathA" panose="05010101010101010101" pitchFamily="2" charset="2"/>
              </a:rPr>
              <a:t>die Bedingungen, die in der Welt erfüllt sein müssen, damit ein Satz wahr ist</a:t>
            </a:r>
            <a:endParaRPr lang="de-DE" b="1" dirty="0">
              <a:solidFill>
                <a:schemeClr val="bg1"/>
              </a:solidFill>
              <a:sym typeface="WP MathA" panose="050101010101010101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23281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257800"/>
          </a:xfrm>
        </p:spPr>
        <p:txBody>
          <a:bodyPr/>
          <a:lstStyle/>
          <a:p>
            <a:pPr defTabSz="998538">
              <a:spcBef>
                <a:spcPts val="12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</a:tabLst>
            </a:pPr>
            <a:r>
              <a:rPr lang="en-US" b="1" dirty="0"/>
              <a:t>B. </a:t>
            </a:r>
            <a:r>
              <a:rPr lang="de-DE" b="1" dirty="0"/>
              <a:t>Erlernbarkeit. </a:t>
            </a:r>
            <a:r>
              <a:rPr lang="de-DE" dirty="0"/>
              <a:t>Semantische Kompetenz ist Teil der Kognition und entwickelt sich im Laufe des </a:t>
            </a:r>
            <a:r>
              <a:rPr lang="de-DE" b="1" dirty="0"/>
              <a:t>Spracherwerbs</a:t>
            </a:r>
            <a:r>
              <a:rPr lang="de-DE" dirty="0"/>
              <a:t> (bis ca. 5 Jahre) im Normalfall fehlerfrei. </a:t>
            </a:r>
          </a:p>
          <a:p>
            <a:pPr defTabSz="998538">
              <a:spcBef>
                <a:spcPts val="1200"/>
              </a:spcBef>
              <a:tabLst>
                <a:tab pos="573088" algn="l"/>
                <a:tab pos="747713" algn="l"/>
                <a:tab pos="1090613" algn="l"/>
                <a:tab pos="1719263" algn="l"/>
                <a:tab pos="1998663" algn="l"/>
              </a:tabLst>
            </a:pPr>
            <a:r>
              <a:rPr lang="de-DE" dirty="0">
                <a:sym typeface="WP IconicSymbolsA" panose="05010101010101010101" pitchFamily="2" charset="2"/>
              </a:rPr>
              <a:t>	</a:t>
            </a:r>
            <a:r>
              <a:rPr lang="de-DE" dirty="0"/>
              <a:t>Das Wissen muss für Menschen </a:t>
            </a:r>
            <a:r>
              <a:rPr lang="de-DE" b="1" dirty="0"/>
              <a:t>erlernbar</a:t>
            </a:r>
            <a:r>
              <a:rPr lang="de-DE" dirty="0"/>
              <a:t> sein. </a:t>
            </a:r>
          </a:p>
          <a:p>
            <a:pPr>
              <a:spcBef>
                <a:spcPts val="2000"/>
              </a:spcBef>
            </a:pPr>
            <a:r>
              <a:rPr lang="en-US" b="1" dirty="0"/>
              <a:t>C. </a:t>
            </a:r>
            <a:r>
              <a:rPr lang="en-US" b="1" dirty="0" err="1"/>
              <a:t>Produktivität</a:t>
            </a:r>
            <a:r>
              <a:rPr lang="en-US" b="1" dirty="0"/>
              <a:t>. </a:t>
            </a:r>
            <a:r>
              <a:rPr lang="en-US" dirty="0" err="1"/>
              <a:t>Sprache</a:t>
            </a:r>
            <a:r>
              <a:rPr lang="en-US" dirty="0"/>
              <a:t> </a:t>
            </a:r>
            <a:r>
              <a:rPr lang="en-US" dirty="0" err="1"/>
              <a:t>generiert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endlichen</a:t>
            </a:r>
            <a:r>
              <a:rPr lang="en-US" dirty="0"/>
              <a:t> </a:t>
            </a:r>
            <a:r>
              <a:rPr lang="en-US" dirty="0" err="1"/>
              <a:t>Mitteln</a:t>
            </a:r>
            <a:r>
              <a:rPr lang="en-US" dirty="0"/>
              <a:t> (den </a:t>
            </a:r>
            <a:r>
              <a:rPr lang="en-US" b="1" dirty="0" err="1"/>
              <a:t>Morphemen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mentalen</a:t>
            </a:r>
            <a:r>
              <a:rPr lang="en-US" dirty="0"/>
              <a:t> </a:t>
            </a:r>
            <a:r>
              <a:rPr lang="en-US" dirty="0" err="1"/>
              <a:t>Lexikon</a:t>
            </a:r>
            <a:r>
              <a:rPr lang="en-US" dirty="0"/>
              <a:t>)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potentiell</a:t>
            </a:r>
            <a:r>
              <a:rPr lang="en-US" dirty="0"/>
              <a:t> </a:t>
            </a:r>
            <a:r>
              <a:rPr lang="en-US" dirty="0" err="1"/>
              <a:t>unendliche</a:t>
            </a:r>
            <a:r>
              <a:rPr lang="en-US" dirty="0"/>
              <a:t> </a:t>
            </a:r>
            <a:r>
              <a:rPr lang="en-US" dirty="0" err="1"/>
              <a:t>Anzahl</a:t>
            </a:r>
            <a:r>
              <a:rPr lang="en-US" dirty="0"/>
              <a:t> von </a:t>
            </a:r>
            <a:r>
              <a:rPr lang="en-US" dirty="0" err="1"/>
              <a:t>Ausdrücken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sz="2200" i="1" dirty="0"/>
          </a:p>
          <a:p>
            <a:pPr>
              <a:spcBef>
                <a:spcPts val="0"/>
              </a:spcBef>
            </a:pPr>
            <a:endParaRPr lang="en-US" sz="2200" i="1" dirty="0"/>
          </a:p>
          <a:p>
            <a:pPr>
              <a:spcBef>
                <a:spcPts val="0"/>
              </a:spcBef>
            </a:pPr>
            <a:endParaRPr lang="en-US" sz="22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304800" y="4435554"/>
            <a:ext cx="8458200" cy="1736646"/>
          </a:xfrm>
          <a:prstGeom prst="roundRect">
            <a:avLst/>
          </a:prstGeom>
          <a:solidFill>
            <a:schemeClr val="accent6">
              <a:lumMod val="7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tabLst>
                <a:tab pos="685800" algn="l"/>
                <a:tab pos="804863" algn="l"/>
                <a:tab pos="1084263" algn="l"/>
                <a:tab pos="1719263" algn="l"/>
                <a:tab pos="2344738" algn="l"/>
                <a:tab pos="3030538" algn="l"/>
                <a:tab pos="3084513" algn="l"/>
                <a:tab pos="3487738" algn="l"/>
                <a:tab pos="3598863" algn="l"/>
                <a:tab pos="4572000" algn="l"/>
                <a:tab pos="5029200" algn="l"/>
                <a:tab pos="6002338" algn="l"/>
                <a:tab pos="6858000" algn="l"/>
              </a:tabLst>
            </a:pPr>
            <a:r>
              <a:rPr lang="en-US" b="1" dirty="0" err="1">
                <a:solidFill>
                  <a:schemeClr val="tx1"/>
                </a:solidFill>
              </a:rPr>
              <a:t>Produktivität</a:t>
            </a:r>
            <a:r>
              <a:rPr lang="en-US" b="1" i="1" dirty="0">
                <a:solidFill>
                  <a:schemeClr val="tx1"/>
                </a:solidFill>
              </a:rPr>
              <a:t> =</a:t>
            </a:r>
            <a:r>
              <a:rPr lang="en-US" baseline="-25000" dirty="0">
                <a:solidFill>
                  <a:schemeClr val="tx1"/>
                </a:solidFill>
              </a:rPr>
              <a:t>Def	</a:t>
            </a:r>
            <a:r>
              <a:rPr lang="en-US" dirty="0">
                <a:solidFill>
                  <a:schemeClr val="tx1"/>
                </a:solidFill>
              </a:rPr>
              <a:t>die </a:t>
            </a:r>
            <a:r>
              <a:rPr lang="en-US" dirty="0" err="1">
                <a:solidFill>
                  <a:schemeClr val="tx1"/>
                </a:solidFill>
              </a:rPr>
              <a:t>Fähigkeit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kompetenter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SprecherInnen</a:t>
            </a:r>
            <a:r>
              <a:rPr lang="en-US" dirty="0">
                <a:solidFill>
                  <a:schemeClr val="tx1"/>
                </a:solidFill>
              </a:rPr>
              <a:t> 					</a:t>
            </a:r>
            <a:r>
              <a:rPr lang="en-US" dirty="0" err="1">
                <a:solidFill>
                  <a:schemeClr val="tx1"/>
                </a:solidFill>
              </a:rPr>
              <a:t>neue</a:t>
            </a:r>
            <a:r>
              <a:rPr lang="en-US" dirty="0">
                <a:solidFill>
                  <a:schemeClr val="tx1"/>
                </a:solidFill>
              </a:rPr>
              <a:t> Ausdrücke	(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)	</a:t>
            </a:r>
            <a:r>
              <a:rPr lang="en-US" dirty="0" err="1">
                <a:solidFill>
                  <a:schemeClr val="tx1"/>
                </a:solidFill>
              </a:rPr>
              <a:t>zu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generieren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576263" indent="0">
              <a:spcBef>
                <a:spcPts val="0"/>
              </a:spcBef>
              <a:tabLst>
                <a:tab pos="685800" algn="l"/>
                <a:tab pos="804863" algn="l"/>
                <a:tab pos="1084263" algn="l"/>
                <a:tab pos="1719263" algn="l"/>
                <a:tab pos="2344738" algn="l"/>
                <a:tab pos="3030538" algn="l"/>
                <a:tab pos="3084513" algn="l"/>
                <a:tab pos="3487738" algn="l"/>
                <a:tab pos="3598863" algn="l"/>
                <a:tab pos="4572000" algn="l"/>
                <a:tab pos="5029200" algn="l"/>
                <a:tab pos="6002338" algn="l"/>
                <a:tab pos="6858000" algn="l"/>
              </a:tabLst>
            </a:pPr>
            <a:r>
              <a:rPr lang="en-US" dirty="0">
                <a:solidFill>
                  <a:schemeClr val="tx1"/>
                </a:solidFill>
              </a:rPr>
              <a:t>										(ii)	</a:t>
            </a:r>
            <a:r>
              <a:rPr lang="en-US" dirty="0" err="1">
                <a:solidFill>
                  <a:schemeClr val="tx1"/>
                </a:solidFill>
              </a:rPr>
              <a:t>zu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verändern</a:t>
            </a:r>
            <a:r>
              <a:rPr lang="en-US" dirty="0">
                <a:solidFill>
                  <a:schemeClr val="tx1"/>
                </a:solidFill>
              </a:rPr>
              <a:t> und</a:t>
            </a:r>
          </a:p>
          <a:p>
            <a:pPr marL="576263" indent="0">
              <a:spcBef>
                <a:spcPts val="0"/>
              </a:spcBef>
              <a:tabLst>
                <a:tab pos="685800" algn="l"/>
                <a:tab pos="804863" algn="l"/>
                <a:tab pos="1084263" algn="l"/>
                <a:tab pos="1719263" algn="l"/>
                <a:tab pos="2344738" algn="l"/>
                <a:tab pos="3030538" algn="l"/>
                <a:tab pos="3084513" algn="l"/>
                <a:tab pos="3487738" algn="l"/>
                <a:tab pos="3598863" algn="l"/>
                <a:tab pos="4572000" algn="l"/>
                <a:tab pos="5029200" algn="l"/>
                <a:tab pos="6002338" algn="l"/>
                <a:tab pos="6858000" algn="l"/>
              </a:tabLst>
            </a:pPr>
            <a:r>
              <a:rPr lang="en-US" dirty="0">
                <a:solidFill>
                  <a:schemeClr val="tx1"/>
                </a:solidFill>
              </a:rPr>
              <a:t>										(iii)	</a:t>
            </a:r>
            <a:r>
              <a:rPr lang="en-US" dirty="0" err="1">
                <a:solidFill>
                  <a:schemeClr val="tx1"/>
                </a:solidFill>
              </a:rPr>
              <a:t>zu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verstehen</a:t>
            </a:r>
          </a:p>
        </p:txBody>
      </p:sp>
    </p:spTree>
    <p:extLst>
      <p:ext uri="{BB962C8B-B14F-4D97-AF65-F5344CB8AC3E}">
        <p14:creationId xmlns:p14="http://schemas.microsoft.com/office/powerpoint/2010/main" val="24694456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Semantische Kompetenz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257800"/>
          </a:xfrm>
        </p:spPr>
        <p:txBody>
          <a:bodyPr/>
          <a:lstStyle/>
          <a:p>
            <a:pPr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Produktivität folgt aus zwei Eigenschaften von Sprache.</a:t>
            </a:r>
          </a:p>
          <a:p>
            <a:pPr marL="341313" indent="-3413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DE" b="1" dirty="0"/>
              <a:t>Rekursion</a:t>
            </a:r>
            <a:r>
              <a:rPr lang="de-DE" b="1" i="1" dirty="0"/>
              <a:t> </a:t>
            </a:r>
            <a:r>
              <a:rPr lang="de-DE" sz="2000" dirty="0"/>
              <a:t>(</a:t>
            </a:r>
            <a:r>
              <a:rPr lang="el-GR" sz="2000" dirty="0"/>
              <a:t>αναδρομή</a:t>
            </a:r>
            <a:r>
              <a:rPr lang="en-US" sz="2000" dirty="0"/>
              <a:t>)</a:t>
            </a:r>
            <a:r>
              <a:rPr lang="en-US" dirty="0"/>
              <a:t>. </a:t>
            </a:r>
            <a:r>
              <a:rPr lang="de-DE" dirty="0"/>
              <a:t>Sprache ist ein </a:t>
            </a:r>
            <a:r>
              <a:rPr lang="de-DE" dirty="0">
                <a:solidFill>
                  <a:srgbClr val="FF0000"/>
                </a:solidFill>
              </a:rPr>
              <a:t>rekursives</a:t>
            </a:r>
            <a:r>
              <a:rPr lang="de-DE" dirty="0"/>
              <a:t> System, das kleinere Einheiten (Morpheme, Köpfe, Phrasen – oder Denotationen) zu komplexeren Einheiten verbindet. </a:t>
            </a:r>
          </a:p>
          <a:p>
            <a:pPr marL="341313" indent="-341313"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de-DE" b="1" i="1" dirty="0"/>
              <a:t>				</a:t>
            </a:r>
            <a:r>
              <a:rPr lang="de-DE" b="1" dirty="0">
                <a:sym typeface="WP IconicSymbolsA" panose="05010101010101010101" pitchFamily="2" charset="2"/>
              </a:rPr>
              <a:t>  Produktivität </a:t>
            </a:r>
            <a:r>
              <a:rPr lang="de-DE" dirty="0">
                <a:sym typeface="WP IconicSymbolsA" panose="05010101010101010101" pitchFamily="2" charset="2"/>
              </a:rPr>
              <a:t>in </a:t>
            </a:r>
            <a:r>
              <a:rPr lang="de-DE" b="1" dirty="0">
                <a:sym typeface="WP IconicSymbolsA" panose="05010101010101010101" pitchFamily="2" charset="2"/>
              </a:rPr>
              <a:t>Syntax </a:t>
            </a:r>
            <a:r>
              <a:rPr lang="de-DE" b="1" u="sng" dirty="0">
                <a:sym typeface="WP IconicSymbolsA" panose="05010101010101010101" pitchFamily="2" charset="2"/>
              </a:rPr>
              <a:t>und</a:t>
            </a:r>
            <a:r>
              <a:rPr lang="de-DE" b="1" dirty="0">
                <a:sym typeface="WP IconicSymbolsA" panose="05010101010101010101" pitchFamily="2" charset="2"/>
              </a:rPr>
              <a:t> Semantik</a:t>
            </a:r>
            <a:endParaRPr lang="de-DE" u="sng" dirty="0"/>
          </a:p>
          <a:p>
            <a:pPr marL="341313" indent="-3413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Komplexe sprachliche Bedeutungen </a:t>
            </a:r>
            <a:r>
              <a:rPr lang="en-US" dirty="0" err="1"/>
              <a:t>werden</a:t>
            </a:r>
            <a:r>
              <a:rPr lang="en-US" dirty="0"/>
              <a:t> </a:t>
            </a:r>
            <a:r>
              <a:rPr lang="de-DE" dirty="0">
                <a:solidFill>
                  <a:srgbClr val="FF0000"/>
                </a:solidFill>
              </a:rPr>
              <a:t>kompositional</a:t>
            </a:r>
            <a:r>
              <a:rPr lang="en-US" dirty="0"/>
              <a:t> </a:t>
            </a:r>
            <a:r>
              <a:rPr lang="en-US" dirty="0" err="1"/>
              <a:t>interpretiert</a:t>
            </a:r>
            <a:r>
              <a:rPr lang="en-US" dirty="0"/>
              <a:t>. </a:t>
            </a:r>
            <a:r>
              <a:rPr lang="de-DE" sz="2000" dirty="0">
                <a:sym typeface="WP IconicSymbolsA" panose="05010101010101010101" pitchFamily="2" charset="2"/>
              </a:rPr>
              <a:t>(Mehr Details dazu folgen später.)</a:t>
            </a:r>
            <a:endParaRPr lang="de-DE" sz="2000" b="1" i="1" u="sng" dirty="0"/>
          </a:p>
          <a:p>
            <a:pPr marL="341313" indent="-341313">
              <a:spcBef>
                <a:spcPts val="4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DE" b="1" i="1" dirty="0"/>
              <a:t>			</a:t>
            </a:r>
            <a:r>
              <a:rPr lang="de-DE" b="1" dirty="0"/>
              <a:t>		</a:t>
            </a:r>
            <a:r>
              <a:rPr lang="de-DE" b="1" dirty="0">
                <a:sym typeface="WP IconicSymbolsA" panose="05010101010101010101" pitchFamily="2" charset="2"/>
              </a:rPr>
              <a:t> Produktivität </a:t>
            </a:r>
            <a:r>
              <a:rPr lang="de-DE" dirty="0">
                <a:sym typeface="WP IconicSymbolsA" panose="05010101010101010101" pitchFamily="2" charset="2"/>
              </a:rPr>
              <a:t>in der </a:t>
            </a:r>
            <a:r>
              <a:rPr lang="de-DE" b="1" dirty="0">
                <a:sym typeface="WP IconicSymbolsA" panose="05010101010101010101" pitchFamily="2" charset="2"/>
              </a:rPr>
              <a:t>semantischen Komponente</a:t>
            </a:r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en-US" sz="2000" b="1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6" name="Rounded Rectangle 5"/>
          <p:cNvSpPr/>
          <p:nvPr/>
        </p:nvSpPr>
        <p:spPr>
          <a:xfrm>
            <a:off x="661416" y="4450398"/>
            <a:ext cx="8101584" cy="1861503"/>
          </a:xfrm>
          <a:prstGeom prst="roundRect">
            <a:avLst/>
          </a:prstGeom>
          <a:solidFill>
            <a:srgbClr val="EEB500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347663">
              <a:tabLst>
                <a:tab pos="342900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400" b="1">
                <a:solidFill>
                  <a:srgbClr val="C00000"/>
                </a:solidFill>
                <a:sym typeface="WP MathA" panose="05010101010101010101" pitchFamily="2" charset="2"/>
              </a:rPr>
              <a:t>Kompositionalitätsprinzip</a:t>
            </a:r>
            <a:r>
              <a:rPr lang="de-DE" sz="2000" b="1" i="1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de-DE">
                <a:solidFill>
                  <a:schemeClr val="tx1"/>
                </a:solidFill>
                <a:sym typeface="WP MathA" panose="05010101010101010101" pitchFamily="2" charset="2"/>
              </a:rPr>
              <a:t>(Gottlob Frege, 1848 - 1925)</a:t>
            </a:r>
            <a:endParaRPr lang="de-DE" b="1" i="1">
              <a:solidFill>
                <a:schemeClr val="tx1"/>
              </a:solidFill>
              <a:sym typeface="WP MathA" panose="05010101010101010101" pitchFamily="2" charset="2"/>
            </a:endParaRPr>
          </a:p>
          <a:p>
            <a:pPr marL="347663">
              <a:spcBef>
                <a:spcPts val="800"/>
              </a:spcBef>
              <a:tabLst>
                <a:tab pos="342900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>
                <a:solidFill>
                  <a:schemeClr val="tx1"/>
                </a:solidFill>
                <a:sym typeface="WP MathA" panose="05010101010101010101" pitchFamily="2" charset="2"/>
              </a:rPr>
              <a:t>Die Bedeutung eines jeden komplexen Ausdrucks folgt aus </a:t>
            </a:r>
          </a:p>
          <a:p>
            <a:pPr marL="347663">
              <a:spcBef>
                <a:spcPts val="400"/>
              </a:spcBef>
              <a:tabLst>
                <a:tab pos="342900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>
                <a:solidFill>
                  <a:schemeClr val="tx1"/>
                </a:solidFill>
                <a:sym typeface="WP MathA" panose="05010101010101010101" pitchFamily="2" charset="2"/>
              </a:rPr>
              <a:t>	(i)		den </a:t>
            </a:r>
            <a:r>
              <a:rPr lang="de-DE" sz="2200" b="1">
                <a:solidFill>
                  <a:schemeClr val="tx1"/>
                </a:solidFill>
                <a:sym typeface="WP MathA" panose="05010101010101010101" pitchFamily="2" charset="2"/>
              </a:rPr>
              <a:t>Bedeutungen seiner Teile </a:t>
            </a:r>
            <a:r>
              <a:rPr lang="de-DE" sz="2200">
                <a:solidFill>
                  <a:schemeClr val="tx1"/>
                </a:solidFill>
                <a:sym typeface="WP MathA" panose="05010101010101010101" pitchFamily="2" charset="2"/>
              </a:rPr>
              <a:t>und </a:t>
            </a:r>
          </a:p>
          <a:p>
            <a:pPr marL="347663">
              <a:spcBef>
                <a:spcPts val="400"/>
              </a:spcBef>
              <a:tabLst>
                <a:tab pos="342900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>
                <a:solidFill>
                  <a:schemeClr val="tx1"/>
                </a:solidFill>
                <a:sym typeface="WP MathA" panose="05010101010101010101" pitchFamily="2" charset="2"/>
              </a:rPr>
              <a:t>	(ii)		der </a:t>
            </a:r>
            <a:r>
              <a:rPr lang="de-DE" sz="2200" b="1">
                <a:solidFill>
                  <a:schemeClr val="tx1"/>
                </a:solidFill>
                <a:sym typeface="WP MathA" panose="05010101010101010101" pitchFamily="2" charset="2"/>
              </a:rPr>
              <a:t>Art deren Verbindung</a:t>
            </a:r>
            <a:r>
              <a:rPr lang="de-DE" sz="2200">
                <a:solidFill>
                  <a:schemeClr val="tx1"/>
                </a:solidFill>
                <a:sym typeface="WP MathA" panose="05010101010101010101" pitchFamily="2" charset="2"/>
              </a:rPr>
              <a:t>. 		</a:t>
            </a:r>
            <a:endParaRPr lang="en-US" sz="2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095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Die Aufgaben der Semantik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>
              <a:tabLst>
                <a:tab pos="511175" algn="l"/>
                <a:tab pos="747713" algn="l"/>
                <a:tab pos="1090613" algn="l"/>
              </a:tabLst>
            </a:pPr>
            <a:r>
              <a:rPr lang="en-US" dirty="0"/>
              <a:t>Die </a:t>
            </a:r>
            <a:r>
              <a:rPr lang="en-US" dirty="0" err="1"/>
              <a:t>natürlichsprachliche</a:t>
            </a:r>
            <a:r>
              <a:rPr lang="en-US" dirty="0"/>
              <a:t> </a:t>
            </a:r>
            <a:r>
              <a:rPr lang="en-US" dirty="0" err="1"/>
              <a:t>Semantik</a:t>
            </a:r>
            <a:r>
              <a:rPr lang="en-US" dirty="0"/>
              <a:t> </a:t>
            </a:r>
            <a:r>
              <a:rPr lang="en-US" dirty="0" err="1"/>
              <a:t>untersucht</a:t>
            </a:r>
            <a:r>
              <a:rPr lang="en-US" dirty="0"/>
              <a:t> vier </a:t>
            </a:r>
            <a:r>
              <a:rPr lang="en-US" dirty="0" err="1"/>
              <a:t>Fragen</a:t>
            </a:r>
            <a:r>
              <a:rPr lang="en-US" b="1" i="1" dirty="0"/>
              <a:t>:</a:t>
            </a:r>
            <a:endParaRPr lang="en-US" sz="1800" dirty="0"/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381000" y="1600200"/>
            <a:ext cx="8305800" cy="919401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I.	Semantische Kompetenz. </a:t>
            </a:r>
            <a:r>
              <a:rPr lang="de-DE">
                <a:solidFill>
                  <a:schemeClr val="tx1"/>
                </a:solidFill>
              </a:rPr>
              <a:t>Warum können Sprecher jedem Satz ihrer Sprache eine Bedeutung (Denotation) zuweisen? </a:t>
            </a:r>
            <a:endParaRPr lang="de-DE" b="1">
              <a:solidFill>
                <a:schemeClr val="tx1"/>
              </a:solidFill>
              <a:sym typeface="WP MathA" panose="05010101010101010101" pitchFamily="2" charset="2"/>
            </a:endParaRPr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609600" y="2814399"/>
            <a:ext cx="8305800" cy="919401"/>
          </a:xfrm>
          <a:prstGeom prst="roundRect">
            <a:avLst/>
          </a:prstGeom>
          <a:solidFill>
            <a:srgbClr val="C8C896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II.	Repräsentation von Bedeutung. </a:t>
            </a:r>
            <a:r>
              <a:rPr lang="de-DE">
                <a:solidFill>
                  <a:schemeClr val="tx1"/>
                </a:solidFill>
              </a:rPr>
              <a:t>Was sind die Denotationen? Wie werden sie dargestellt? Wo befinden sie sich?</a:t>
            </a:r>
          </a:p>
        </p:txBody>
      </p:sp>
      <p:sp>
        <p:nvSpPr>
          <p:cNvPr id="10" name="Abgerundetes Rechteck 7"/>
          <p:cNvSpPr txBox="1">
            <a:spLocks/>
          </p:cNvSpPr>
          <p:nvPr/>
        </p:nvSpPr>
        <p:spPr>
          <a:xfrm>
            <a:off x="381000" y="4005223"/>
            <a:ext cx="8305800" cy="947777"/>
          </a:xfrm>
          <a:prstGeom prst="roundRect">
            <a:avLst/>
          </a:prstGeom>
          <a:solidFill>
            <a:srgbClr val="C86464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spcBef>
                <a:spcPts val="1500"/>
              </a:spcBef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III.	Semantik und Grammatikalität. </a:t>
            </a:r>
            <a:r>
              <a:rPr lang="de-DE">
                <a:solidFill>
                  <a:schemeClr val="tx1"/>
                </a:solidFill>
              </a:rPr>
              <a:t>Wie beeinflußt die Semantik die Grammatikalität von sprachlichen Ausdrücken?</a:t>
            </a:r>
          </a:p>
        </p:txBody>
      </p:sp>
      <p:sp>
        <p:nvSpPr>
          <p:cNvPr id="11" name="Abgerundetes Rechteck 7"/>
          <p:cNvSpPr txBox="1">
            <a:spLocks/>
          </p:cNvSpPr>
          <p:nvPr/>
        </p:nvSpPr>
        <p:spPr>
          <a:xfrm>
            <a:off x="381000" y="5252799"/>
            <a:ext cx="8305800" cy="919401"/>
          </a:xfrm>
          <a:prstGeom prst="roundRect">
            <a:avLst/>
          </a:prstGeom>
          <a:solidFill>
            <a:srgbClr val="6496C8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IV. Logische Schlussfolgerungen. </a:t>
            </a:r>
            <a:r>
              <a:rPr lang="de-DE">
                <a:solidFill>
                  <a:schemeClr val="tx1"/>
                </a:solidFill>
              </a:rPr>
              <a:t>Was ist die Beziehung </a:t>
            </a:r>
            <a:br>
              <a:rPr lang="de-DE">
                <a:solidFill>
                  <a:schemeClr val="tx1"/>
                </a:solidFill>
              </a:rPr>
            </a:br>
            <a:r>
              <a:rPr lang="de-DE">
                <a:solidFill>
                  <a:schemeClr val="tx1"/>
                </a:solidFill>
              </a:rPr>
              <a:t> zwischen Sprache und Logik?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06BCC0-0EAA-48D9-A3BE-32D4BD9E157B}"/>
              </a:ext>
            </a:extLst>
          </p:cNvPr>
          <p:cNvSpPr txBox="1"/>
          <p:nvPr/>
        </p:nvSpPr>
        <p:spPr>
          <a:xfrm>
            <a:off x="76200" y="2971800"/>
            <a:ext cx="685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>
                <a:sym typeface="WP IconicSymbolsA" panose="05010101010101010101" pitchFamily="2" charset="2"/>
              </a:rPr>
              <a:t></a:t>
            </a:r>
            <a:endParaRPr lang="de-DE" sz="3000" b="1"/>
          </a:p>
        </p:txBody>
      </p:sp>
    </p:spTree>
    <p:extLst>
      <p:ext uri="{BB962C8B-B14F-4D97-AF65-F5344CB8AC3E}">
        <p14:creationId xmlns:p14="http://schemas.microsoft.com/office/powerpoint/2010/main" val="168506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II. Was ist sprachliche Bedeutung?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02706" cy="5262282"/>
          </a:xfrm>
        </p:spPr>
        <p:txBody>
          <a:bodyPr/>
          <a:lstStyle/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>
              <a:sym typeface="WP MathA" panose="05010101010101010101" pitchFamily="2" charset="2"/>
            </a:endParaRPr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i="1">
              <a:sym typeface="WP MathA" panose="05010101010101010101" pitchFamily="2" charset="2"/>
            </a:endParaRPr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i="1">
              <a:sym typeface="WP MathA" panose="05010101010101010101" pitchFamily="2" charset="2"/>
            </a:endParaRPr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i="1">
              <a:sym typeface="WP MathA" panose="05010101010101010101" pitchFamily="2" charset="2"/>
            </a:endParaRPr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i="1">
              <a:sym typeface="WP MathA" panose="05010101010101010101" pitchFamily="2" charset="2"/>
            </a:endParaRPr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i="1">
              <a:sym typeface="WP MathA" panose="05010101010101010101" pitchFamily="2" charset="2"/>
            </a:endParaRPr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en-US" i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14" name="Abgerundetes Rechteck 7"/>
          <p:cNvSpPr txBox="1">
            <a:spLocks/>
          </p:cNvSpPr>
          <p:nvPr/>
        </p:nvSpPr>
        <p:spPr>
          <a:xfrm>
            <a:off x="412376" y="1066800"/>
            <a:ext cx="8503024" cy="2519839"/>
          </a:xfrm>
          <a:prstGeom prst="roundRect">
            <a:avLst/>
          </a:prstGeom>
          <a:solidFill>
            <a:srgbClr val="C8C896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tx1"/>
                </a:solidFill>
              </a:rPr>
              <a:t>II.	Repräsentation der Bedeutung</a:t>
            </a:r>
          </a:p>
          <a:p>
            <a:pPr marL="341313" indent="-341313" defTabSz="998538">
              <a:spcBef>
                <a:spcPts val="1200"/>
              </a:spcBef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sz="2200" dirty="0">
                <a:solidFill>
                  <a:schemeClr val="tx1"/>
                </a:solidFill>
              </a:rPr>
              <a:t>	(a)	Was</a:t>
            </a:r>
            <a:r>
              <a:rPr lang="de-DE" sz="2200" b="1" dirty="0">
                <a:solidFill>
                  <a:schemeClr val="tx1"/>
                </a:solidFill>
              </a:rPr>
              <a:t> </a:t>
            </a:r>
            <a:r>
              <a:rPr lang="de-DE" sz="2200" dirty="0">
                <a:solidFill>
                  <a:schemeClr val="tx1"/>
                </a:solidFill>
              </a:rPr>
              <a:t>ist die </a:t>
            </a:r>
            <a:r>
              <a:rPr lang="de-DE" sz="2200" b="1" dirty="0">
                <a:solidFill>
                  <a:schemeClr val="tx1"/>
                </a:solidFill>
              </a:rPr>
              <a:t>Denotation</a:t>
            </a:r>
            <a:r>
              <a:rPr lang="de-DE" sz="2200" dirty="0">
                <a:solidFill>
                  <a:schemeClr val="tx1"/>
                </a:solidFill>
              </a:rPr>
              <a:t> eines jeden sprachlichen Ausdrucks? </a:t>
            </a:r>
          </a:p>
          <a:p>
            <a:pPr marL="341313" indent="-341313" defTabSz="998538">
              <a:spcBef>
                <a:spcPts val="800"/>
              </a:spcBef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sz="2200" dirty="0">
                <a:solidFill>
                  <a:schemeClr val="tx1"/>
                </a:solidFill>
              </a:rPr>
              <a:t>	(b)	Wie werden diese Bedeutungen </a:t>
            </a:r>
            <a:r>
              <a:rPr lang="de-DE" sz="2200" b="1" dirty="0">
                <a:solidFill>
                  <a:schemeClr val="tx1"/>
                </a:solidFill>
              </a:rPr>
              <a:t>dargestellt</a:t>
            </a:r>
            <a:r>
              <a:rPr lang="de-DE" sz="2200" dirty="0">
                <a:solidFill>
                  <a:schemeClr val="tx1"/>
                </a:solidFill>
              </a:rPr>
              <a:t>? </a:t>
            </a:r>
          </a:p>
          <a:p>
            <a:pPr marL="341313" indent="-341313" defTabSz="998538">
              <a:spcBef>
                <a:spcPts val="800"/>
              </a:spcBef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sz="2200" dirty="0">
                <a:solidFill>
                  <a:schemeClr val="tx1"/>
                </a:solidFill>
              </a:rPr>
              <a:t>	(c) 	Wie werden die Bedeutungen miteinander </a:t>
            </a:r>
            <a:r>
              <a:rPr lang="de-DE" sz="2200" b="1" dirty="0">
                <a:solidFill>
                  <a:schemeClr val="tx1"/>
                </a:solidFill>
              </a:rPr>
              <a:t>kombiniert</a:t>
            </a:r>
            <a:r>
              <a:rPr lang="de-DE" sz="2200" dirty="0">
                <a:solidFill>
                  <a:schemeClr val="tx1"/>
                </a:solidFill>
              </a:rPr>
              <a:t>?</a:t>
            </a:r>
          </a:p>
          <a:p>
            <a:pPr marL="341313" indent="-341313" defTabSz="998538">
              <a:spcBef>
                <a:spcPts val="800"/>
              </a:spcBef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sz="2200" dirty="0">
                <a:solidFill>
                  <a:schemeClr val="tx1"/>
                </a:solidFill>
              </a:rPr>
              <a:t>	(d)	</a:t>
            </a:r>
            <a:r>
              <a:rPr lang="de-DE" sz="2200" b="1" dirty="0">
                <a:solidFill>
                  <a:schemeClr val="tx1"/>
                </a:solidFill>
              </a:rPr>
              <a:t>Wo</a:t>
            </a:r>
            <a:r>
              <a:rPr lang="de-DE" sz="2200" dirty="0">
                <a:solidFill>
                  <a:schemeClr val="tx1"/>
                </a:solidFill>
              </a:rPr>
              <a:t> befinden sich Denotationen? (In den Köpfen, in der Welt?)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2364" y="3886200"/>
            <a:ext cx="8314765" cy="244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Was </a:t>
            </a:r>
            <a:r>
              <a:rPr lang="en-US" sz="2400" dirty="0" err="1"/>
              <a:t>ist</a:t>
            </a:r>
            <a:r>
              <a:rPr lang="en-US" sz="2400" dirty="0"/>
              <a:t> die </a:t>
            </a:r>
            <a:r>
              <a:rPr lang="en-US" sz="2400" dirty="0" err="1"/>
              <a:t>Bedeutung</a:t>
            </a:r>
            <a:r>
              <a:rPr lang="en-US" sz="2400" dirty="0"/>
              <a:t> der </a:t>
            </a:r>
            <a:r>
              <a:rPr lang="en-US" sz="2400" b="1" dirty="0" err="1"/>
              <a:t>Lexikoneinträge</a:t>
            </a:r>
            <a:r>
              <a:rPr lang="en-US" sz="2400" dirty="0"/>
              <a:t>? </a:t>
            </a:r>
          </a:p>
          <a:p>
            <a:pPr marL="8001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/>
              <a:t>Was </a:t>
            </a:r>
            <a:r>
              <a:rPr lang="en-US" sz="2200" dirty="0" err="1"/>
              <a:t>denotieren</a:t>
            </a:r>
            <a:r>
              <a:rPr lang="en-US" sz="2200" dirty="0"/>
              <a:t> </a:t>
            </a:r>
            <a:r>
              <a:rPr lang="en-US" sz="2200" dirty="0" err="1"/>
              <a:t>lexikalische</a:t>
            </a:r>
            <a:r>
              <a:rPr lang="en-US" sz="2200" dirty="0"/>
              <a:t> Ausdrücke </a:t>
            </a:r>
            <a:r>
              <a:rPr lang="en-US" sz="2200" dirty="0" err="1"/>
              <a:t>wie</a:t>
            </a:r>
            <a:r>
              <a:rPr lang="en-US" sz="2200" dirty="0"/>
              <a:t> Namen, Klassen-nomen (</a:t>
            </a:r>
            <a:r>
              <a:rPr lang="en-US" sz="2200" i="1" dirty="0"/>
              <a:t>Hund</a:t>
            </a:r>
            <a:r>
              <a:rPr lang="en-US" sz="2200" dirty="0"/>
              <a:t>, </a:t>
            </a:r>
            <a:r>
              <a:rPr lang="en-US" sz="2200" i="1" dirty="0"/>
              <a:t>Milch</a:t>
            </a:r>
            <a:r>
              <a:rPr lang="en-US" sz="2200" dirty="0"/>
              <a:t>), </a:t>
            </a:r>
            <a:r>
              <a:rPr lang="en-US" sz="2200" dirty="0" err="1"/>
              <a:t>Verben</a:t>
            </a:r>
            <a:r>
              <a:rPr lang="en-US" sz="2200" dirty="0"/>
              <a:t>, </a:t>
            </a:r>
            <a:r>
              <a:rPr lang="en-US" sz="2200" dirty="0" err="1"/>
              <a:t>Adjektive</a:t>
            </a:r>
            <a:r>
              <a:rPr lang="en-US" sz="2200" dirty="0"/>
              <a:t>, </a:t>
            </a:r>
            <a:r>
              <a:rPr lang="en-US" sz="2200" dirty="0" err="1"/>
              <a:t>Präpositionen</a:t>
            </a:r>
            <a:r>
              <a:rPr lang="en-US" sz="2200" dirty="0"/>
              <a:t>, …?</a:t>
            </a:r>
          </a:p>
          <a:p>
            <a:pPr marL="8001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/>
              <a:t>Was </a:t>
            </a:r>
            <a:r>
              <a:rPr lang="en-US" sz="2200" dirty="0" err="1"/>
              <a:t>ist</a:t>
            </a:r>
            <a:r>
              <a:rPr lang="en-US" sz="2200" dirty="0"/>
              <a:t> die Denotation der </a:t>
            </a:r>
            <a:r>
              <a:rPr lang="en-US" sz="2200" b="1" dirty="0" err="1"/>
              <a:t>funktionalen</a:t>
            </a:r>
            <a:r>
              <a:rPr lang="en-US" sz="2200" b="1" dirty="0"/>
              <a:t> </a:t>
            </a:r>
            <a:r>
              <a:rPr lang="en-US" sz="2200" b="1" dirty="0" err="1"/>
              <a:t>Köpfe</a:t>
            </a:r>
            <a:r>
              <a:rPr lang="en-US" sz="2200" b="1" dirty="0"/>
              <a:t> </a:t>
            </a:r>
            <a:r>
              <a:rPr lang="en-US" sz="2200" dirty="0"/>
              <a:t>(C, T, D,…) und </a:t>
            </a:r>
            <a:r>
              <a:rPr lang="en-US" sz="2200" b="1" dirty="0" err="1"/>
              <a:t>Merkmale</a:t>
            </a:r>
            <a:r>
              <a:rPr lang="en-US" sz="2200" dirty="0"/>
              <a:t> ([PAST], [Plural], [2. Person],….)?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Wie </a:t>
            </a:r>
            <a:r>
              <a:rPr lang="en-US" sz="2400" dirty="0" err="1"/>
              <a:t>werden</a:t>
            </a:r>
            <a:r>
              <a:rPr lang="en-US" sz="2400" dirty="0"/>
              <a:t> </a:t>
            </a:r>
            <a:r>
              <a:rPr lang="en-US" sz="2400" dirty="0" err="1"/>
              <a:t>diese</a:t>
            </a:r>
            <a:r>
              <a:rPr lang="en-US" sz="2400" dirty="0"/>
              <a:t> </a:t>
            </a:r>
            <a:r>
              <a:rPr lang="en-US" sz="2400" dirty="0" err="1"/>
              <a:t>Bedeutungen</a:t>
            </a:r>
            <a:r>
              <a:rPr lang="en-US" sz="2400" dirty="0"/>
              <a:t> </a:t>
            </a:r>
            <a:r>
              <a:rPr lang="en-US" sz="2400" dirty="0" err="1"/>
              <a:t>miteinander</a:t>
            </a:r>
            <a:r>
              <a:rPr lang="en-US" sz="2400" dirty="0"/>
              <a:t> </a:t>
            </a:r>
            <a:r>
              <a:rPr lang="en-US" sz="2400" b="1" dirty="0" err="1"/>
              <a:t>verbunden</a:t>
            </a:r>
            <a:r>
              <a:rPr lang="en-US" sz="2400" dirty="0"/>
              <a:t>?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868387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II. Was ist sprachliche Bedeutung?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38518"/>
            <a:ext cx="8202706" cy="5262282"/>
          </a:xfrm>
        </p:spPr>
        <p:txBody>
          <a:bodyPr/>
          <a:lstStyle/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dirty="0">
              <a:sym typeface="WP MathA" panose="05010101010101010101" pitchFamily="2" charset="2"/>
            </a:endParaRPr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i="1" dirty="0">
              <a:sym typeface="WP MathA" panose="05010101010101010101" pitchFamily="2" charset="2"/>
            </a:endParaRPr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i="1" dirty="0">
              <a:sym typeface="WP MathA" panose="05010101010101010101" pitchFamily="2" charset="2"/>
            </a:endParaRPr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en-US" i="1" dirty="0" err="1"/>
              <a:t>Beispiel</a:t>
            </a:r>
            <a:r>
              <a:rPr lang="en-US" i="1" dirty="0"/>
              <a:t> 1. </a:t>
            </a:r>
            <a:r>
              <a:rPr lang="en-US" dirty="0"/>
              <a:t>Die </a:t>
            </a:r>
            <a:r>
              <a:rPr lang="en-US" dirty="0" err="1"/>
              <a:t>Bedeutung</a:t>
            </a:r>
            <a:r>
              <a:rPr lang="en-US" dirty="0"/>
              <a:t> von </a:t>
            </a:r>
            <a:r>
              <a:rPr lang="en-US" b="1" i="1" dirty="0"/>
              <a:t>Namen</a:t>
            </a:r>
            <a:r>
              <a:rPr lang="en-US" dirty="0"/>
              <a:t> und </a:t>
            </a:r>
            <a:r>
              <a:rPr lang="en-US" b="1" i="1" dirty="0" err="1"/>
              <a:t>definiten</a:t>
            </a:r>
            <a:r>
              <a:rPr lang="en-US" b="1" i="1" dirty="0"/>
              <a:t> DPs</a:t>
            </a:r>
            <a:r>
              <a:rPr lang="en-US" dirty="0"/>
              <a:t>.</a:t>
            </a:r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en-US" i="1" dirty="0"/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en-US" sz="2200" dirty="0"/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en-US" sz="2200" dirty="0"/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en-US" sz="2200" dirty="0"/>
              <a:t>(1)			</a:t>
            </a:r>
            <a:r>
              <a:rPr lang="de-DE" sz="2200" dirty="0">
                <a:sym typeface="WP MathA" panose="05010101010101010101" pitchFamily="2" charset="2"/>
              </a:rPr>
              <a:t></a:t>
            </a:r>
            <a:r>
              <a:rPr lang="de-DE" sz="2200" dirty="0"/>
              <a:t>Robert Francis Prevost</a:t>
            </a:r>
            <a:r>
              <a:rPr lang="de-DE" sz="2200" dirty="0">
                <a:sym typeface="WP MathA" panose="05010101010101010101" pitchFamily="2" charset="2"/>
              </a:rPr>
              <a:t>	=</a:t>
            </a:r>
            <a:endParaRPr lang="de-DE" sz="2200" dirty="0"/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(2)			Leo XIV				=		</a:t>
            </a:r>
          </a:p>
          <a:p>
            <a:pPr defTabSz="952500">
              <a:spcBef>
                <a:spcPts val="18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dirty="0"/>
              <a:t>Auch </a:t>
            </a:r>
            <a:r>
              <a:rPr lang="de-DE" b="1" dirty="0"/>
              <a:t>definite DPs </a:t>
            </a:r>
            <a:r>
              <a:rPr lang="de-DE" dirty="0"/>
              <a:t>können ein</a:t>
            </a:r>
            <a:br>
              <a:rPr lang="de-DE" dirty="0"/>
            </a:br>
            <a:r>
              <a:rPr lang="de-DE" dirty="0"/>
              <a:t>Individuum denotieren:</a:t>
            </a:r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(3)			der Papst					=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14" name="Abgerundetes Rechteck 7"/>
          <p:cNvSpPr txBox="1">
            <a:spLocks/>
          </p:cNvSpPr>
          <p:nvPr/>
        </p:nvSpPr>
        <p:spPr>
          <a:xfrm>
            <a:off x="381000" y="1066800"/>
            <a:ext cx="8534400" cy="998855"/>
          </a:xfrm>
          <a:prstGeom prst="roundRect">
            <a:avLst/>
          </a:prstGeom>
          <a:solidFill>
            <a:srgbClr val="C8C896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tx1"/>
                </a:solidFill>
              </a:rPr>
              <a:t>II.	Repräsentation der Bedeutung</a:t>
            </a:r>
          </a:p>
          <a:p>
            <a:pPr marL="341313" indent="-341313" defTabSz="998538">
              <a:spcBef>
                <a:spcPts val="800"/>
              </a:spcBef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sz="2200" dirty="0">
                <a:solidFill>
                  <a:schemeClr val="tx1"/>
                </a:solidFill>
              </a:rPr>
              <a:t>	(a)	Was</a:t>
            </a:r>
            <a:r>
              <a:rPr lang="de-DE" sz="2200" b="1" dirty="0">
                <a:solidFill>
                  <a:schemeClr val="tx1"/>
                </a:solidFill>
              </a:rPr>
              <a:t> </a:t>
            </a:r>
            <a:r>
              <a:rPr lang="de-DE" sz="2200" dirty="0">
                <a:solidFill>
                  <a:schemeClr val="tx1"/>
                </a:solidFill>
              </a:rPr>
              <a:t>ist die </a:t>
            </a:r>
            <a:r>
              <a:rPr lang="de-DE" sz="2200" b="1" dirty="0">
                <a:solidFill>
                  <a:schemeClr val="tx1"/>
                </a:solidFill>
              </a:rPr>
              <a:t>Denotation</a:t>
            </a:r>
            <a:r>
              <a:rPr lang="de-DE" sz="2200" dirty="0">
                <a:solidFill>
                  <a:schemeClr val="tx1"/>
                </a:solidFill>
              </a:rPr>
              <a:t> eines jeden sprachlichen Ausdrucks?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6012" y="3886200"/>
            <a:ext cx="1644620" cy="2365791"/>
          </a:xfrm>
          <a:prstGeom prst="rect">
            <a:avLst/>
          </a:prstGeom>
        </p:spPr>
      </p:pic>
      <p:sp>
        <p:nvSpPr>
          <p:cNvPr id="9" name="Abgerundetes Rechteck 7"/>
          <p:cNvSpPr>
            <a:spLocks/>
          </p:cNvSpPr>
          <p:nvPr/>
        </p:nvSpPr>
        <p:spPr>
          <a:xfrm>
            <a:off x="381000" y="3070622"/>
            <a:ext cx="8458200" cy="510778"/>
          </a:xfrm>
          <a:prstGeom prst="roundRect">
            <a:avLst/>
          </a:prstGeom>
          <a:solidFill>
            <a:srgbClr val="FABE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defTabSz="998538"/>
            <a:r>
              <a:rPr lang="de-DE" sz="2400" dirty="0">
                <a:solidFill>
                  <a:schemeClr val="tx1"/>
                </a:solidFill>
              </a:rPr>
              <a:t>Für alle </a:t>
            </a:r>
            <a:r>
              <a:rPr lang="de-DE" sz="2400" b="1" dirty="0">
                <a:solidFill>
                  <a:schemeClr val="tx1"/>
                </a:solidFill>
              </a:rPr>
              <a:t>Namen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r>
              <a:rPr lang="el-GR" sz="2400" dirty="0">
                <a:solidFill>
                  <a:schemeClr val="tx1"/>
                </a:solidFill>
              </a:rPr>
              <a:t>α</a:t>
            </a:r>
            <a:r>
              <a:rPr lang="en-US" sz="2400" dirty="0">
                <a:solidFill>
                  <a:schemeClr val="tx1"/>
                </a:solidFill>
              </a:rPr>
              <a:t> gilt</a:t>
            </a:r>
            <a:r>
              <a:rPr lang="de-DE" sz="2400" dirty="0">
                <a:solidFill>
                  <a:schemeClr val="tx1"/>
                </a:solidFill>
              </a:rPr>
              <a:t>: </a:t>
            </a:r>
            <a:r>
              <a:rPr lang="de-DE" sz="2400" dirty="0">
                <a:solidFill>
                  <a:schemeClr val="tx1"/>
                </a:solidFill>
                <a:sym typeface="WP MathA" panose="05010101010101010101" pitchFamily="2" charset="2"/>
              </a:rPr>
              <a:t></a:t>
            </a:r>
            <a:r>
              <a:rPr lang="el-GR" sz="2400" dirty="0">
                <a:solidFill>
                  <a:schemeClr val="tx1"/>
                </a:solidFill>
              </a:rPr>
              <a:t>α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</a:t>
            </a:r>
            <a:r>
              <a:rPr lang="de-DE" sz="2400" b="1" dirty="0">
                <a:solidFill>
                  <a:schemeClr val="tx1"/>
                </a:solidFill>
              </a:rPr>
              <a:t>  </a:t>
            </a:r>
            <a:r>
              <a:rPr lang="de-DE" sz="2400" dirty="0">
                <a:solidFill>
                  <a:schemeClr val="tx1"/>
                </a:solidFill>
              </a:rPr>
              <a:t>= das </a:t>
            </a:r>
            <a:r>
              <a:rPr lang="de-DE" sz="2400" b="1" dirty="0">
                <a:solidFill>
                  <a:schemeClr val="tx1"/>
                </a:solidFill>
              </a:rPr>
              <a:t>Individuum</a:t>
            </a:r>
            <a:r>
              <a:rPr lang="de-DE" sz="2400" dirty="0">
                <a:solidFill>
                  <a:schemeClr val="tx1"/>
                </a:solidFill>
              </a:rPr>
              <a:t> mit dem Namen </a:t>
            </a:r>
            <a:r>
              <a:rPr lang="el-GR" sz="2400" dirty="0">
                <a:solidFill>
                  <a:schemeClr val="tx1"/>
                </a:solidFill>
              </a:rPr>
              <a:t>α</a:t>
            </a:r>
            <a:endParaRPr lang="de-D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706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II. Was ist sprachliche Bedeutung?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02706" cy="5262282"/>
          </a:xfrm>
        </p:spPr>
        <p:txBody>
          <a:bodyPr/>
          <a:lstStyle/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en-US" sz="2200" dirty="0"/>
              <a:t>(1)		</a:t>
            </a:r>
            <a:r>
              <a:rPr lang="de-DE" sz="2200" dirty="0">
                <a:sym typeface="WP MathA" panose="05010101010101010101" pitchFamily="2" charset="2"/>
              </a:rPr>
              <a:t></a:t>
            </a:r>
            <a:r>
              <a:rPr lang="de-DE" sz="2200" dirty="0"/>
              <a:t>Robert Francis Prevost</a:t>
            </a:r>
            <a:r>
              <a:rPr lang="de-DE" sz="2200" dirty="0">
                <a:sym typeface="WP MathA" panose="05010101010101010101" pitchFamily="2" charset="2"/>
              </a:rPr>
              <a:t>		=</a:t>
            </a:r>
            <a:endParaRPr lang="de-DE" sz="2200" dirty="0"/>
          </a:p>
          <a:p>
            <a:pPr defTabSz="952500">
              <a:spcBef>
                <a:spcPts val="6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(2)		Leo XIV					=		</a:t>
            </a:r>
            <a:endParaRPr lang="de-DE" sz="2200" dirty="0"/>
          </a:p>
          <a:p>
            <a:pPr defTabSz="952500">
              <a:spcBef>
                <a:spcPts val="6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(3)		der Papst				=	</a:t>
            </a:r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dirty="0"/>
              <a:t>Aus (1) – (3) folgt, dass die Aussagen in (4) wahr sind:</a:t>
            </a:r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54146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sz="2200" dirty="0"/>
              <a:t>(4)		a.	</a:t>
            </a:r>
            <a:r>
              <a:rPr lang="en-US" sz="2200" dirty="0"/>
              <a:t> </a:t>
            </a:r>
            <a:r>
              <a:rPr lang="de-DE" sz="2200" dirty="0"/>
              <a:t>Robert Francis Prevost </a:t>
            </a:r>
            <a:r>
              <a:rPr lang="en-US" sz="2200" dirty="0" err="1"/>
              <a:t>ist</a:t>
            </a:r>
            <a:r>
              <a:rPr lang="en-US" sz="2200" dirty="0"/>
              <a:t> Leo XIV.</a:t>
            </a:r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54146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sz="2200" dirty="0"/>
              <a:t>		b.	</a:t>
            </a:r>
            <a:r>
              <a:rPr lang="en-US" sz="2200" dirty="0"/>
              <a:t> Leo XIV </a:t>
            </a:r>
            <a:r>
              <a:rPr lang="en-US" sz="2200" dirty="0" err="1"/>
              <a:t>ist</a:t>
            </a:r>
            <a:r>
              <a:rPr lang="en-US" sz="2200" dirty="0"/>
              <a:t> der Papst.</a:t>
            </a:r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54146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en-US" sz="2200" dirty="0"/>
              <a:t>		</a:t>
            </a:r>
            <a:r>
              <a:rPr lang="de-DE" sz="2200" dirty="0"/>
              <a:t>(4)a</a:t>
            </a:r>
            <a:r>
              <a:rPr lang="en-US" sz="2200" dirty="0"/>
              <a:t> </a:t>
            </a:r>
            <a:r>
              <a:rPr lang="de-DE" sz="2200" dirty="0"/>
              <a:t>	=	</a:t>
            </a:r>
            <a:r>
              <a:rPr lang="en-US" sz="2200" dirty="0"/>
              <a:t></a:t>
            </a:r>
            <a:r>
              <a:rPr lang="de-DE" sz="2200" dirty="0"/>
              <a:t>Robert Francis Prevost</a:t>
            </a:r>
            <a:r>
              <a:rPr lang="en-US" sz="2200" dirty="0"/>
              <a:t> 	=  Leo XIV</a:t>
            </a:r>
          </a:p>
          <a:p>
            <a:pPr defTabSz="95250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54146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en-US" sz="2200" dirty="0"/>
              <a:t>		(4)b </a:t>
            </a:r>
            <a:r>
              <a:rPr lang="de-DE" sz="2200" dirty="0"/>
              <a:t>	=	</a:t>
            </a:r>
            <a:r>
              <a:rPr lang="en-US" sz="2200" dirty="0"/>
              <a:t>Leo XIV	 			=  der Papst</a:t>
            </a:r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54146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en-US" b="1" dirty="0" err="1"/>
              <a:t>Referenz</a:t>
            </a:r>
            <a:r>
              <a:rPr lang="en-US" b="1" dirty="0"/>
              <a:t>. </a:t>
            </a:r>
            <a:r>
              <a:rPr lang="en-US" dirty="0"/>
              <a:t>Namen </a:t>
            </a:r>
            <a:r>
              <a:rPr lang="en-US" dirty="0" err="1">
                <a:solidFill>
                  <a:srgbClr val="00B050"/>
                </a:solidFill>
              </a:rPr>
              <a:t>referieren</a:t>
            </a:r>
            <a:r>
              <a:rPr lang="en-US" dirty="0"/>
              <a:t> (</a:t>
            </a:r>
            <a:r>
              <a:rPr lang="en-US" dirty="0" err="1"/>
              <a:t>beziehen</a:t>
            </a:r>
            <a:r>
              <a:rPr lang="en-US" dirty="0"/>
              <a:t> </a:t>
            </a:r>
            <a:r>
              <a:rPr lang="en-US" dirty="0" err="1"/>
              <a:t>sich</a:t>
            </a:r>
            <a:r>
              <a:rPr lang="en-US" dirty="0"/>
              <a:t>) auf das Individuum, das den Namen </a:t>
            </a:r>
            <a:r>
              <a:rPr lang="en-US" dirty="0" err="1"/>
              <a:t>trägt</a:t>
            </a:r>
            <a:r>
              <a:rPr lang="en-US" dirty="0"/>
              <a:t>.</a:t>
            </a:r>
            <a:endParaRPr lang="de-DE" b="1" dirty="0"/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i="1" dirty="0"/>
              <a:t>Beispiele für </a:t>
            </a:r>
            <a:r>
              <a:rPr lang="de-DE" b="1" i="1" dirty="0"/>
              <a:t>nicht-referenzielle </a:t>
            </a:r>
            <a:r>
              <a:rPr lang="de-DE" i="1" dirty="0"/>
              <a:t>DPs</a:t>
            </a:r>
            <a:r>
              <a:rPr lang="de-DE" dirty="0"/>
              <a:t>: </a:t>
            </a:r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dirty="0"/>
              <a:t>(5)		kein Mensch, die meisten Bücher, mehr als zwei Hunde, …</a:t>
            </a:r>
          </a:p>
          <a:p>
            <a:pPr defTabSz="952500"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sz="2200" dirty="0"/>
              <a:t>		</a:t>
            </a:r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dirty="0"/>
          </a:p>
          <a:p>
            <a:pPr defTabSz="9525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944688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0731" y="990600"/>
            <a:ext cx="843950" cy="121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09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II. Was ist sprachliche Bedeutung?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4" y="914400"/>
            <a:ext cx="8202706" cy="5262282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en-US" dirty="0" err="1">
                <a:solidFill>
                  <a:srgbClr val="00B050"/>
                </a:solidFill>
              </a:rPr>
              <a:t>Referenz</a:t>
            </a:r>
            <a:r>
              <a:rPr lang="en-US" b="1" dirty="0">
                <a:solidFill>
                  <a:srgbClr val="00B050"/>
                </a:solidFill>
              </a:rPr>
              <a:t>.</a:t>
            </a:r>
            <a:r>
              <a:rPr lang="en-US" b="1" i="1" dirty="0"/>
              <a:t> </a:t>
            </a:r>
            <a:r>
              <a:rPr lang="en-US" dirty="0"/>
              <a:t>Die DPs in (1) und (2) </a:t>
            </a:r>
            <a:r>
              <a:rPr lang="en-US" b="1" dirty="0" err="1"/>
              <a:t>referieren</a:t>
            </a:r>
            <a:r>
              <a:rPr lang="en-US" dirty="0"/>
              <a:t> in </a:t>
            </a:r>
            <a:r>
              <a:rPr lang="en-US" dirty="0" err="1"/>
              <a:t>unserer</a:t>
            </a:r>
            <a:r>
              <a:rPr lang="en-US" dirty="0"/>
              <a:t> Welt auf das </a:t>
            </a:r>
            <a:r>
              <a:rPr lang="en-US" dirty="0" err="1"/>
              <a:t>selbe</a:t>
            </a:r>
            <a:r>
              <a:rPr lang="en-US" dirty="0"/>
              <a:t> Individuum. 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en-US" sz="2200" dirty="0"/>
              <a:t>(1)		</a:t>
            </a:r>
            <a:r>
              <a:rPr lang="de-DE" sz="2200" dirty="0">
                <a:sym typeface="WP MathA" panose="05010101010101010101" pitchFamily="2" charset="2"/>
              </a:rPr>
              <a:t>der Papst			=</a:t>
            </a:r>
            <a:endParaRPr lang="de-DE" sz="2200" dirty="0"/>
          </a:p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(2)		</a:t>
            </a:r>
            <a:r>
              <a:rPr lang="de-DE" sz="2200" dirty="0"/>
              <a:t>Robert Francis Prevost</a:t>
            </a:r>
            <a:r>
              <a:rPr lang="de-DE" sz="2200" dirty="0">
                <a:sym typeface="WP MathA" panose="05010101010101010101" pitchFamily="2" charset="2"/>
              </a:rPr>
              <a:t>	=	</a:t>
            </a:r>
          </a:p>
          <a:p>
            <a:pPr>
              <a:spcBef>
                <a:spcPts val="1600"/>
              </a:spcBef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dirty="0">
                <a:solidFill>
                  <a:srgbClr val="FF0000"/>
                </a:solidFill>
              </a:rPr>
              <a:t>Denotation</a:t>
            </a:r>
            <a:r>
              <a:rPr lang="de-DE" b="1" dirty="0">
                <a:solidFill>
                  <a:srgbClr val="FF0000"/>
                </a:solidFill>
              </a:rPr>
              <a:t>.</a:t>
            </a:r>
            <a:r>
              <a:rPr lang="de-DE" dirty="0"/>
              <a:t> Die DPs in (1) und (2) haben jedoch </a:t>
            </a:r>
            <a:r>
              <a:rPr lang="de-DE" u="sng" dirty="0"/>
              <a:t>nicht</a:t>
            </a:r>
            <a:r>
              <a:rPr lang="de-DE" b="1" i="1" dirty="0"/>
              <a:t> </a:t>
            </a:r>
            <a:r>
              <a:rPr lang="de-DE" dirty="0"/>
              <a:t>die selbe </a:t>
            </a:r>
            <a:r>
              <a:rPr lang="de-DE" b="1" dirty="0"/>
              <a:t>Denotation/Bedeutung</a:t>
            </a:r>
            <a:r>
              <a:rPr lang="de-DE" dirty="0"/>
              <a:t>:</a:t>
            </a:r>
            <a:endParaRPr lang="de-DE" b="1" i="1" dirty="0"/>
          </a:p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b="1" i="1" dirty="0"/>
          </a:p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b="1" i="1" dirty="0"/>
          </a:p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b="1" i="1" dirty="0"/>
          </a:p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b="1" i="1" dirty="0"/>
          </a:p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b="1" i="1" dirty="0"/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endParaRPr lang="de-DE" b="1" i="1" dirty="0"/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2401888" algn="l"/>
                <a:tab pos="3200400" algn="l"/>
                <a:tab pos="3541713" algn="l"/>
                <a:tab pos="4230688" algn="l"/>
              </a:tabLst>
            </a:pPr>
            <a:r>
              <a:rPr lang="de-DE" b="1" i="1" dirty="0"/>
              <a:t>Frage</a:t>
            </a:r>
            <a:r>
              <a:rPr lang="de-DE" dirty="0"/>
              <a:t>:</a:t>
            </a:r>
            <a:r>
              <a:rPr lang="de-DE" sz="2300" dirty="0"/>
              <a:t> Was ist der Unterschied zwischen </a:t>
            </a:r>
            <a:r>
              <a:rPr lang="de-DE" sz="2300" dirty="0">
                <a:solidFill>
                  <a:srgbClr val="00B050"/>
                </a:solidFill>
              </a:rPr>
              <a:t>Referenz</a:t>
            </a:r>
            <a:r>
              <a:rPr lang="de-DE" sz="2300" dirty="0"/>
              <a:t> und </a:t>
            </a:r>
            <a:r>
              <a:rPr lang="de-DE" sz="2300" dirty="0">
                <a:solidFill>
                  <a:srgbClr val="FF0000"/>
                </a:solidFill>
              </a:rPr>
              <a:t>Bedeutung</a:t>
            </a:r>
            <a:r>
              <a:rPr lang="de-DE" sz="2000" dirty="0"/>
              <a:t>? </a:t>
            </a:r>
            <a:endParaRPr lang="de-DE" sz="2000" b="1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12</a:t>
            </a:fld>
            <a:endParaRPr lang="de-D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189" y="1691198"/>
            <a:ext cx="751211" cy="97580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4094" y="3311604"/>
            <a:ext cx="78979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2743200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								1945: Pius XII</a:t>
            </a:r>
          </a:p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2743200" algn="l"/>
                <a:tab pos="3200400" algn="l"/>
                <a:tab pos="3541713" algn="l"/>
                <a:tab pos="4230688" algn="l"/>
              </a:tabLst>
            </a:pPr>
            <a:r>
              <a:rPr lang="de-DE" sz="2200" dirty="0"/>
              <a:t>(3)		</a:t>
            </a:r>
            <a:r>
              <a:rPr lang="de-DE" sz="2200" dirty="0">
                <a:sym typeface="WP MathA" panose="05010101010101010101" pitchFamily="2" charset="2"/>
              </a:rPr>
              <a:t>der Papst 				  = 	1980: Johannes Paul II</a:t>
            </a:r>
          </a:p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2743200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								2026: Leo XIV	</a:t>
            </a:r>
            <a:endParaRPr lang="de-DE" sz="2200" dirty="0"/>
          </a:p>
        </p:txBody>
      </p:sp>
      <p:sp>
        <p:nvSpPr>
          <p:cNvPr id="15" name="Double Bracket 14"/>
          <p:cNvSpPr/>
          <p:nvPr/>
        </p:nvSpPr>
        <p:spPr>
          <a:xfrm>
            <a:off x="4724400" y="3286046"/>
            <a:ext cx="2971800" cy="1133554"/>
          </a:xfrm>
          <a:prstGeom prst="bracketPair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84094" y="4514671"/>
            <a:ext cx="7897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2743200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							  </a:t>
            </a:r>
            <a:r>
              <a:rPr lang="de-DE" sz="2400" dirty="0">
                <a:solidFill>
                  <a:srgbClr val="C00000"/>
                </a:solidFill>
                <a:sym typeface="WP MathA" panose="05010101010101010101" pitchFamily="2" charset="2"/>
              </a:rPr>
              <a:t>≠</a:t>
            </a:r>
            <a:r>
              <a:rPr lang="de-DE" sz="2200" dirty="0">
                <a:sym typeface="WP MathA" panose="05010101010101010101" pitchFamily="2" charset="2"/>
              </a:rPr>
              <a:t> 	1945: Pius XII</a:t>
            </a:r>
          </a:p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2743200" algn="l"/>
                <a:tab pos="3200400" algn="l"/>
                <a:tab pos="3541713" algn="l"/>
                <a:tab pos="4230688" algn="l"/>
              </a:tabLst>
            </a:pPr>
            <a:r>
              <a:rPr lang="de-DE" sz="2200" dirty="0"/>
              <a:t>(4)		</a:t>
            </a:r>
            <a:r>
              <a:rPr lang="de-DE" sz="2200" dirty="0">
                <a:sym typeface="WP MathA" panose="05010101010101010101" pitchFamily="2" charset="2"/>
              </a:rPr>
              <a:t></a:t>
            </a:r>
            <a:r>
              <a:rPr lang="de-DE" sz="2200" dirty="0"/>
              <a:t>Robert Francis Prevost</a:t>
            </a:r>
            <a:r>
              <a:rPr lang="de-DE" sz="2200" dirty="0">
                <a:sym typeface="WP MathA" panose="05010101010101010101" pitchFamily="2" charset="2"/>
              </a:rPr>
              <a:t>	  </a:t>
            </a:r>
            <a:r>
              <a:rPr lang="de-DE" sz="2600" dirty="0">
                <a:solidFill>
                  <a:srgbClr val="C00000"/>
                </a:solidFill>
                <a:sym typeface="WP MathA" panose="05010101010101010101" pitchFamily="2" charset="2"/>
              </a:rPr>
              <a:t>≠</a:t>
            </a:r>
            <a:r>
              <a:rPr lang="de-DE" sz="2200" dirty="0">
                <a:sym typeface="WP MathA" panose="05010101010101010101" pitchFamily="2" charset="2"/>
              </a:rPr>
              <a:t> 	1980: Johannes Paul II</a:t>
            </a:r>
          </a:p>
          <a:p>
            <a:pPr>
              <a:tabLst>
                <a:tab pos="342900" algn="l"/>
                <a:tab pos="747713" algn="l"/>
                <a:tab pos="1090613" algn="l"/>
                <a:tab pos="2401888" algn="l"/>
                <a:tab pos="2743200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						 	  = 	2026: Leo XIV	</a:t>
            </a:r>
            <a:endParaRPr lang="de-DE" sz="2200" dirty="0"/>
          </a:p>
        </p:txBody>
      </p:sp>
      <p:sp>
        <p:nvSpPr>
          <p:cNvPr id="17" name="Double Bracket 16"/>
          <p:cNvSpPr/>
          <p:nvPr/>
        </p:nvSpPr>
        <p:spPr>
          <a:xfrm>
            <a:off x="4724400" y="4581446"/>
            <a:ext cx="2971800" cy="1133554"/>
          </a:xfrm>
          <a:prstGeom prst="bracketPair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37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dirty="0"/>
              <a:t>II. Was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sprachliche</a:t>
            </a:r>
            <a:r>
              <a:rPr lang="en-US" dirty="0"/>
              <a:t> </a:t>
            </a:r>
            <a:r>
              <a:rPr lang="en-US" dirty="0" err="1"/>
              <a:t>Bedeutung</a:t>
            </a:r>
            <a:r>
              <a:rPr lang="en-US" dirty="0"/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130" y="914400"/>
            <a:ext cx="8364070" cy="5441950"/>
          </a:xfrm>
        </p:spPr>
        <p:txBody>
          <a:bodyPr>
            <a:normAutofit/>
          </a:bodyPr>
          <a:lstStyle/>
          <a:p>
            <a:pPr marL="0" indent="0">
              <a:tabLst>
                <a:tab pos="342900" algn="l"/>
                <a:tab pos="6270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i="1" dirty="0">
                <a:sym typeface="WP MathA" panose="05010101010101010101" pitchFamily="2" charset="2"/>
              </a:rPr>
              <a:t>Beispiel 2.</a:t>
            </a:r>
            <a:r>
              <a:rPr lang="de-DE" sz="2200" dirty="0">
                <a:sym typeface="WP MathA" panose="05010101010101010101" pitchFamily="2" charset="2"/>
              </a:rPr>
              <a:t> Die Bedeutung jedes Ausdrucks folgt aus den Bedeutungen seiner Teile und der Art der Kombination (</a:t>
            </a:r>
            <a:r>
              <a:rPr lang="de-DE" sz="2200" b="1" dirty="0">
                <a:sym typeface="WP MathA" panose="05010101010101010101" pitchFamily="2" charset="2"/>
              </a:rPr>
              <a:t>Kompositionalität</a:t>
            </a:r>
            <a:r>
              <a:rPr lang="de-DE" sz="2200" dirty="0">
                <a:sym typeface="WP MathA" panose="05010101010101010101" pitchFamily="2" charset="2"/>
              </a:rPr>
              <a:t>).</a:t>
            </a:r>
          </a:p>
          <a:p>
            <a:pPr marL="0" indent="0">
              <a:spcBef>
                <a:spcPts val="800"/>
              </a:spcBef>
              <a:tabLst>
                <a:tab pos="342900" algn="l"/>
                <a:tab pos="6270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(1)		a.		Leo lächelt</a:t>
            </a:r>
          </a:p>
          <a:p>
            <a:pPr marL="0" indent="0">
              <a:tabLst>
                <a:tab pos="342900" algn="l"/>
                <a:tab pos="6270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/>
              <a:t>		b.	=	</a:t>
            </a:r>
            <a:r>
              <a:rPr lang="de-DE" sz="2200" dirty="0">
                <a:sym typeface="WP MathA" panose="05010101010101010101" pitchFamily="2" charset="2"/>
              </a:rPr>
              <a:t>Leo</a:t>
            </a:r>
            <a:r>
              <a:rPr lang="el-GR" sz="2200" dirty="0">
                <a:sym typeface="WP MathA" panose="05010101010101010101" pitchFamily="2" charset="2"/>
              </a:rPr>
              <a:t> </a:t>
            </a:r>
            <a:r>
              <a:rPr lang="en-US" sz="2200" b="1" dirty="0">
                <a:solidFill>
                  <a:srgbClr val="C00000"/>
                </a:solidFill>
                <a:sym typeface="WP MathA" panose="05010101010101010101" pitchFamily="2" charset="2"/>
              </a:rPr>
              <a:t>+</a:t>
            </a:r>
            <a:r>
              <a:rPr lang="de-DE" sz="2200" dirty="0">
                <a:sym typeface="WP MathA" panose="05010101010101010101" pitchFamily="2" charset="2"/>
              </a:rPr>
              <a:t> lächel </a:t>
            </a:r>
            <a:r>
              <a:rPr lang="de-DE" sz="2200" b="1" dirty="0">
                <a:solidFill>
                  <a:srgbClr val="C00000"/>
                </a:solidFill>
                <a:sym typeface="WP MathA" panose="05010101010101010101" pitchFamily="2" charset="2"/>
              </a:rPr>
              <a:t>+</a:t>
            </a:r>
            <a:r>
              <a:rPr lang="de-DE" sz="2200" dirty="0">
                <a:sym typeface="WP IconicSymbolsA" panose="05010101010101010101" pitchFamily="2" charset="2"/>
              </a:rPr>
              <a:t> </a:t>
            </a:r>
            <a:r>
              <a:rPr lang="de-DE" sz="2200" dirty="0">
                <a:sym typeface="WP MathA" panose="05010101010101010101" pitchFamily="2" charset="2"/>
              </a:rPr>
              <a:t>-t</a:t>
            </a:r>
            <a:r>
              <a:rPr lang="de-DE" sz="2200" baseline="-25000" dirty="0">
                <a:sym typeface="WP MathA" panose="05010101010101010101" pitchFamily="2" charset="2"/>
              </a:rPr>
              <a:t>[3. Singular, Präsens]</a:t>
            </a:r>
            <a:r>
              <a:rPr lang="de-DE" sz="2200" dirty="0">
                <a:sym typeface="WP MathA" panose="05010101010101010101" pitchFamily="2" charset="2"/>
              </a:rPr>
              <a:t></a:t>
            </a:r>
          </a:p>
          <a:p>
            <a:pPr marL="0" indent="0">
              <a:spcBef>
                <a:spcPts val="3400"/>
              </a:spcBef>
              <a:tabLst>
                <a:tab pos="342900" algn="l"/>
                <a:tab pos="6270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/>
              <a:t>(2)		</a:t>
            </a:r>
            <a:r>
              <a:rPr lang="de-DE" sz="2200" dirty="0">
                <a:sym typeface="WP MathA" panose="05010101010101010101" pitchFamily="2" charset="2"/>
              </a:rPr>
              <a:t>a.	Leo			= </a:t>
            </a:r>
            <a:endParaRPr lang="de-DE" sz="2200" dirty="0"/>
          </a:p>
          <a:p>
            <a:pPr marL="0" indent="0">
              <a:spcBef>
                <a:spcPts val="2600"/>
              </a:spcBef>
              <a:tabLst>
                <a:tab pos="342900" algn="l"/>
                <a:tab pos="6270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		b.	</a:t>
            </a:r>
            <a:r>
              <a:rPr lang="de-DE" sz="2200" dirty="0"/>
              <a:t>lächel</a:t>
            </a:r>
            <a:r>
              <a:rPr lang="de-DE" sz="2200" dirty="0">
                <a:sym typeface="WP MathA" panose="05010101010101010101" pitchFamily="2" charset="2"/>
              </a:rPr>
              <a:t>		= 		</a:t>
            </a:r>
            <a:r>
              <a:rPr lang="de-DE" sz="2200" b="1" dirty="0">
                <a:sym typeface="WP MathA" panose="05010101010101010101" pitchFamily="2" charset="2"/>
              </a:rPr>
              <a:t>?</a:t>
            </a:r>
          </a:p>
          <a:p>
            <a:pPr marL="0" indent="0">
              <a:tabLst>
                <a:tab pos="342900" algn="l"/>
                <a:tab pos="6270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		c. 	-t</a:t>
            </a:r>
            <a:r>
              <a:rPr lang="de-DE" sz="2200" baseline="-25000" dirty="0">
                <a:sym typeface="WP MathA" panose="05010101010101010101" pitchFamily="2" charset="2"/>
              </a:rPr>
              <a:t>[3. SG, Präsens]</a:t>
            </a:r>
            <a:r>
              <a:rPr lang="de-DE" sz="2200" dirty="0">
                <a:sym typeface="WP MathA" panose="05010101010101010101" pitchFamily="2" charset="2"/>
              </a:rPr>
              <a:t>	= 		</a:t>
            </a:r>
            <a:r>
              <a:rPr lang="de-DE" sz="2200" b="1" dirty="0">
                <a:sym typeface="WP MathA" panose="05010101010101010101" pitchFamily="2" charset="2"/>
              </a:rPr>
              <a:t>?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627063" algn="l"/>
                <a:tab pos="1084263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b="1" i="1" dirty="0"/>
              <a:t>Frage 1</a:t>
            </a:r>
            <a:r>
              <a:rPr lang="de-DE" dirty="0"/>
              <a:t>.	Was ist die Denotation ... </a:t>
            </a:r>
          </a:p>
          <a:p>
            <a:pPr marL="0" indent="0">
              <a:spcBef>
                <a:spcPts val="0"/>
              </a:spcBef>
              <a:tabLst>
                <a:tab pos="342900" algn="l"/>
                <a:tab pos="627063" algn="l"/>
                <a:tab pos="1084263" algn="l"/>
                <a:tab pos="116363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/>
              <a:t>				(a)	der Lexikoneinträge</a:t>
            </a:r>
          </a:p>
          <a:p>
            <a:pPr marL="0" indent="0">
              <a:spcBef>
                <a:spcPts val="0"/>
              </a:spcBef>
              <a:tabLst>
                <a:tab pos="342900" algn="l"/>
                <a:tab pos="627063" algn="l"/>
                <a:tab pos="1084263" algn="l"/>
                <a:tab pos="116363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/>
              <a:t>				(b)	der komplexen (syntaktisch wohlgeformten) Ausdrücke?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627063" algn="l"/>
                <a:tab pos="1084263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b="1" i="1" dirty="0"/>
              <a:t>Frage 2.	</a:t>
            </a:r>
            <a:r>
              <a:rPr lang="de-DE" dirty="0"/>
              <a:t>Was sind die </a:t>
            </a:r>
            <a:r>
              <a:rPr lang="de-DE" b="1" dirty="0"/>
              <a:t>Mechanismen</a:t>
            </a:r>
            <a:r>
              <a:rPr lang="de-DE" dirty="0"/>
              <a:t>, die Bedeutungen 				miteinander verbinden? Was ist z.B. </a:t>
            </a:r>
            <a:r>
              <a:rPr lang="en-US" b="1" dirty="0">
                <a:solidFill>
                  <a:srgbClr val="C00000"/>
                </a:solidFill>
                <a:sym typeface="WP MathA" panose="05010101010101010101" pitchFamily="2" charset="2"/>
              </a:rPr>
              <a:t>+ </a:t>
            </a:r>
            <a:r>
              <a:rPr lang="de-DE" dirty="0">
                <a:sym typeface="WP MathA" panose="05010101010101010101" pitchFamily="2" charset="2"/>
              </a:rPr>
              <a:t>in (1)b?</a:t>
            </a:r>
            <a:endParaRPr lang="de-DE" sz="2200" dirty="0">
              <a:sym typeface="WP MathA" panose="05010101010101010101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0801" y="2590800"/>
            <a:ext cx="616678" cy="88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64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altLang="en-US" dirty="0" err="1"/>
              <a:t>Hintergrund</a:t>
            </a:r>
            <a:r>
              <a:rPr lang="en-US" altLang="en-US" dirty="0"/>
              <a:t>: </a:t>
            </a:r>
            <a:r>
              <a:rPr lang="en-US" altLang="en-US" dirty="0" err="1"/>
              <a:t>Merkmale</a:t>
            </a:r>
            <a:r>
              <a:rPr lang="en-US" altLang="en-US" dirty="0"/>
              <a:t> und </a:t>
            </a:r>
            <a:r>
              <a:rPr lang="en-US" altLang="en-US" dirty="0" err="1"/>
              <a:t>Kongruenz</a:t>
            </a:r>
            <a:endParaRPr lang="en-US" altLang="en-US" dirty="0"/>
          </a:p>
        </p:txBody>
      </p:sp>
      <p:sp>
        <p:nvSpPr>
          <p:cNvPr id="21913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685800"/>
            <a:ext cx="8458200" cy="5477932"/>
          </a:xfrm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2200" b="1" dirty="0" err="1">
                <a:cs typeface="Arial" panose="020B0604020202020204" pitchFamily="34" charset="0"/>
              </a:rPr>
              <a:t>Kongruenz</a:t>
            </a:r>
            <a:r>
              <a:rPr lang="en-US" altLang="en-US" sz="2200" dirty="0">
                <a:cs typeface="Arial" panose="020B0604020202020204" pitchFamily="34" charset="0"/>
              </a:rPr>
              <a:t>. </a:t>
            </a:r>
            <a:r>
              <a:rPr lang="en-US" altLang="en-US" sz="2200" dirty="0" err="1">
                <a:cs typeface="Arial" panose="020B0604020202020204" pitchFamily="34" charset="0"/>
              </a:rPr>
              <a:t>Merkmale</a:t>
            </a:r>
            <a:r>
              <a:rPr lang="en-US" altLang="en-US" sz="2200" dirty="0"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cs typeface="Arial" panose="020B0604020202020204" pitchFamily="34" charset="0"/>
              </a:rPr>
              <a:t>spielen</a:t>
            </a:r>
            <a:r>
              <a:rPr lang="en-US" altLang="en-US" sz="2200" dirty="0">
                <a:cs typeface="Arial" panose="020B0604020202020204" pitchFamily="34" charset="0"/>
              </a:rPr>
              <a:t> in der Syntax</a:t>
            </a:r>
            <a:r>
              <a:rPr lang="en-US" altLang="en-US" sz="2200" b="1" i="1" dirty="0"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cs typeface="Arial" panose="020B0604020202020204" pitchFamily="34" charset="0"/>
              </a:rPr>
              <a:t>eine</a:t>
            </a:r>
            <a:r>
              <a:rPr lang="en-US" altLang="en-US" sz="2200" dirty="0"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cs typeface="Arial" panose="020B0604020202020204" pitchFamily="34" charset="0"/>
              </a:rPr>
              <a:t>wichtige</a:t>
            </a:r>
            <a:r>
              <a:rPr lang="en-US" altLang="en-US" sz="2200" dirty="0">
                <a:cs typeface="Arial" panose="020B0604020202020204" pitchFamily="34" charset="0"/>
              </a:rPr>
              <a:t> Rolle, </a:t>
            </a:r>
            <a:r>
              <a:rPr lang="en-US" altLang="en-US" sz="2200" dirty="0" err="1">
                <a:cs typeface="Arial" panose="020B0604020202020204" pitchFamily="34" charset="0"/>
              </a:rPr>
              <a:t>z.B.</a:t>
            </a:r>
            <a:r>
              <a:rPr lang="en-US" altLang="en-US" sz="2200" dirty="0"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cs typeface="Arial" panose="020B0604020202020204" pitchFamily="34" charset="0"/>
              </a:rPr>
              <a:t>bei</a:t>
            </a:r>
            <a:r>
              <a:rPr lang="en-US" altLang="en-US" sz="2200" dirty="0">
                <a:cs typeface="Arial" panose="020B0604020202020204" pitchFamily="34" charset="0"/>
              </a:rPr>
              <a:t> der </a:t>
            </a:r>
            <a:r>
              <a:rPr lang="en-US" altLang="en-US" sz="2200" dirty="0" err="1">
                <a:cs typeface="Arial" panose="020B0604020202020204" pitchFamily="34" charset="0"/>
              </a:rPr>
              <a:t>Steuerung</a:t>
            </a:r>
            <a:r>
              <a:rPr lang="en-US" altLang="en-US" sz="2200" dirty="0">
                <a:cs typeface="Arial" panose="020B0604020202020204" pitchFamily="34" charset="0"/>
              </a:rPr>
              <a:t> der </a:t>
            </a:r>
            <a:r>
              <a:rPr lang="en-US" altLang="en-US" sz="2200" b="1" dirty="0" err="1">
                <a:cs typeface="Arial" panose="020B0604020202020204" pitchFamily="34" charset="0"/>
              </a:rPr>
              <a:t>Subjekt</a:t>
            </a:r>
            <a:r>
              <a:rPr lang="en-US" altLang="en-US" sz="2200" b="1" dirty="0">
                <a:cs typeface="Arial" panose="020B0604020202020204" pitchFamily="34" charset="0"/>
              </a:rPr>
              <a:t>-Verb-</a:t>
            </a:r>
            <a:r>
              <a:rPr lang="en-US" altLang="en-US" sz="2200" b="1" dirty="0" err="1">
                <a:cs typeface="Arial" panose="020B0604020202020204" pitchFamily="34" charset="0"/>
              </a:rPr>
              <a:t>Kongruenz</a:t>
            </a:r>
            <a:r>
              <a:rPr lang="en-US" altLang="en-US" sz="2200" b="1" i="1" dirty="0">
                <a:cs typeface="Arial" panose="020B0604020202020204" pitchFamily="34" charset="0"/>
              </a:rPr>
              <a:t> </a:t>
            </a:r>
            <a:r>
              <a:rPr lang="en-US" altLang="en-US" sz="2200" dirty="0">
                <a:cs typeface="Arial" panose="020B0604020202020204" pitchFamily="34" charset="0"/>
              </a:rPr>
              <a:t>(</a:t>
            </a:r>
            <a:r>
              <a:rPr lang="el-GR" altLang="en-US" sz="2200" dirty="0">
                <a:cs typeface="Arial" panose="020B0604020202020204" pitchFamily="34" charset="0"/>
              </a:rPr>
              <a:t>συμφωνία</a:t>
            </a:r>
            <a:r>
              <a:rPr lang="en-US" altLang="en-US" sz="2200" dirty="0">
                <a:cs typeface="Arial" panose="020B0604020202020204" pitchFamily="34" charset="0"/>
              </a:rPr>
              <a:t>):</a:t>
            </a:r>
          </a:p>
          <a:p>
            <a:pPr>
              <a:spcBef>
                <a:spcPct val="50000"/>
              </a:spcBef>
            </a:pPr>
            <a:r>
              <a:rPr lang="en-US" altLang="en-US" sz="2200" dirty="0">
                <a:cs typeface="Arial" panose="020B0604020202020204" pitchFamily="34" charset="0"/>
              </a:rPr>
              <a:t>(1) 	a.	(Maria </a:t>
            </a:r>
            <a:r>
              <a:rPr lang="en-US" altLang="en-US" sz="2200" dirty="0" err="1">
                <a:cs typeface="Arial" panose="020B0604020202020204" pitchFamily="34" charset="0"/>
              </a:rPr>
              <a:t>sagte</a:t>
            </a:r>
            <a:r>
              <a:rPr lang="en-US" altLang="en-US" sz="2200" dirty="0">
                <a:cs typeface="Arial" panose="020B0604020202020204" pitchFamily="34" charset="0"/>
              </a:rPr>
              <a:t>, </a:t>
            </a:r>
            <a:r>
              <a:rPr lang="en-US" altLang="en-US" sz="2200" dirty="0" err="1">
                <a:cs typeface="Arial" panose="020B0604020202020204" pitchFamily="34" charset="0"/>
              </a:rPr>
              <a:t>dass</a:t>
            </a:r>
            <a:r>
              <a:rPr lang="en-US" altLang="en-US" sz="2200" dirty="0">
                <a:cs typeface="Arial" panose="020B0604020202020204" pitchFamily="34" charset="0"/>
              </a:rPr>
              <a:t>) 	 du</a:t>
            </a:r>
            <a:r>
              <a:rPr lang="de-DE" altLang="en-US" sz="2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[2SG]</a:t>
            </a:r>
            <a:r>
              <a:rPr lang="en-US" altLang="en-US" sz="2200" dirty="0"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cs typeface="Arial" panose="020B0604020202020204" pitchFamily="34" charset="0"/>
              </a:rPr>
              <a:t>schläf-st</a:t>
            </a:r>
            <a:r>
              <a:rPr lang="de-DE" altLang="en-US" sz="2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[2SG]</a:t>
            </a:r>
            <a:r>
              <a:rPr lang="en-US" altLang="en-US" sz="2200" dirty="0"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altLang="en-US" sz="2200" dirty="0">
                <a:cs typeface="Arial" panose="020B0604020202020204" pitchFamily="34" charset="0"/>
              </a:rPr>
              <a:t>	b.				             *du</a:t>
            </a:r>
            <a:r>
              <a:rPr lang="de-DE" altLang="en-US" sz="2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[2SG]</a:t>
            </a:r>
            <a:r>
              <a:rPr lang="en-US" altLang="en-US" sz="2200" dirty="0"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cs typeface="Arial" panose="020B0604020202020204" pitchFamily="34" charset="0"/>
              </a:rPr>
              <a:t>schläf</a:t>
            </a:r>
            <a:r>
              <a:rPr lang="en-US" altLang="en-US" sz="2200" dirty="0">
                <a:cs typeface="Arial" panose="020B0604020202020204" pitchFamily="34" charset="0"/>
              </a:rPr>
              <a:t>-t</a:t>
            </a:r>
            <a:r>
              <a:rPr lang="de-DE" altLang="en-US" sz="2200" baseline="-25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[3SG]</a:t>
            </a:r>
            <a:r>
              <a:rPr lang="en-US" altLang="en-US" sz="2200" dirty="0"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altLang="en-US" sz="2100" b="1" dirty="0">
                <a:cs typeface="Arial" panose="020B0604020202020204" pitchFamily="34" charset="0"/>
              </a:rPr>
              <a:t>A</a:t>
            </a:r>
            <a:r>
              <a:rPr lang="en-US" altLang="en-US" sz="2100" b="1" i="1" dirty="0">
                <a:cs typeface="Arial" panose="020B0604020202020204" pitchFamily="34" charset="0"/>
              </a:rPr>
              <a:t>. </a:t>
            </a:r>
            <a:r>
              <a:rPr lang="en-US" altLang="en-US" sz="2100" dirty="0">
                <a:cs typeface="Arial" panose="020B0604020202020204" pitchFamily="34" charset="0"/>
              </a:rPr>
              <a:t>Das </a:t>
            </a:r>
            <a:r>
              <a:rPr lang="en-US" altLang="en-US" sz="2100" dirty="0" err="1">
                <a:cs typeface="Arial" panose="020B0604020202020204" pitchFamily="34" charset="0"/>
              </a:rPr>
              <a:t>Subjekt</a:t>
            </a:r>
            <a:r>
              <a:rPr lang="en-US" altLang="en-US" sz="2100" dirty="0">
                <a:cs typeface="Arial" panose="020B0604020202020204" pitchFamily="34" charset="0"/>
              </a:rPr>
              <a:t> </a:t>
            </a:r>
            <a:r>
              <a:rPr lang="en-US" altLang="en-US" sz="2100" dirty="0" err="1">
                <a:cs typeface="Arial" panose="020B0604020202020204" pitchFamily="34" charset="0"/>
              </a:rPr>
              <a:t>befindet</a:t>
            </a:r>
            <a:r>
              <a:rPr lang="en-US" altLang="en-US" sz="2100" dirty="0">
                <a:cs typeface="Arial" panose="020B0604020202020204" pitchFamily="34" charset="0"/>
              </a:rPr>
              <a:t> </a:t>
            </a:r>
            <a:r>
              <a:rPr lang="en-US" altLang="en-US" sz="2100" dirty="0" err="1">
                <a:cs typeface="Arial" panose="020B0604020202020204" pitchFamily="34" charset="0"/>
              </a:rPr>
              <a:t>sich</a:t>
            </a:r>
            <a:r>
              <a:rPr lang="en-US" altLang="en-US" sz="2100" dirty="0">
                <a:cs typeface="Arial" panose="020B0604020202020204" pitchFamily="34" charset="0"/>
              </a:rPr>
              <a:t> in der </a:t>
            </a:r>
            <a:r>
              <a:rPr lang="en-US" altLang="en-US" sz="2100" dirty="0" err="1">
                <a:cs typeface="Arial" panose="020B0604020202020204" pitchFamily="34" charset="0"/>
              </a:rPr>
              <a:t>Spezifikatorposition</a:t>
            </a:r>
            <a:r>
              <a:rPr lang="en-US" altLang="en-US" sz="2100" dirty="0">
                <a:cs typeface="Arial" panose="020B0604020202020204" pitchFamily="34" charset="0"/>
              </a:rPr>
              <a:t> der TP ("</a:t>
            </a:r>
            <a:r>
              <a:rPr lang="en-US" altLang="en-US" sz="2100" dirty="0" err="1">
                <a:cs typeface="Arial" panose="020B0604020202020204" pitchFamily="34" charset="0"/>
              </a:rPr>
              <a:t>SpecTP</a:t>
            </a:r>
            <a:r>
              <a:rPr lang="en-US" altLang="en-US" sz="2100" dirty="0">
                <a:cs typeface="Arial" panose="020B0604020202020204" pitchFamily="34" charset="0"/>
              </a:rPr>
              <a:t>") </a:t>
            </a:r>
          </a:p>
          <a:p>
            <a:r>
              <a:rPr lang="en-US" altLang="en-US" sz="2100" b="1" dirty="0">
                <a:cs typeface="Arial" panose="020B0604020202020204" pitchFamily="34" charset="0"/>
              </a:rPr>
              <a:t>B</a:t>
            </a:r>
            <a:r>
              <a:rPr lang="en-US" altLang="en-US" sz="2100" b="1" i="1" dirty="0">
                <a:cs typeface="Arial" panose="020B0604020202020204" pitchFamily="34" charset="0"/>
              </a:rPr>
              <a:t>.</a:t>
            </a:r>
            <a:r>
              <a:rPr lang="en-US" altLang="en-US" sz="2100" dirty="0">
                <a:cs typeface="Arial" panose="020B0604020202020204" pitchFamily="34" charset="0"/>
              </a:rPr>
              <a:t> </a:t>
            </a:r>
            <a:r>
              <a:rPr lang="en-US" altLang="en-US" sz="2100" dirty="0" err="1">
                <a:cs typeface="Arial" panose="020B0604020202020204" pitchFamily="34" charset="0"/>
              </a:rPr>
              <a:t>Merkmale</a:t>
            </a:r>
            <a:r>
              <a:rPr lang="en-US" altLang="en-US" sz="2100" dirty="0">
                <a:cs typeface="Arial" panose="020B0604020202020204" pitchFamily="34" charset="0"/>
              </a:rPr>
              <a:t> am Kopf T° (“T Null”) </a:t>
            </a:r>
            <a:r>
              <a:rPr lang="en-US" altLang="en-US" sz="2100" dirty="0" err="1">
                <a:cs typeface="Arial" panose="020B0604020202020204" pitchFamily="34" charset="0"/>
              </a:rPr>
              <a:t>lösen</a:t>
            </a:r>
            <a:r>
              <a:rPr lang="en-US" altLang="en-US" sz="2100" dirty="0">
                <a:cs typeface="Arial" panose="020B0604020202020204" pitchFamily="34" charset="0"/>
              </a:rPr>
              <a:t> (</a:t>
            </a:r>
            <a:r>
              <a:rPr lang="en-US" altLang="en-US" sz="2100" dirty="0" err="1">
                <a:cs typeface="Arial" panose="020B0604020202020204" pitchFamily="34" charset="0"/>
              </a:rPr>
              <a:t>i</a:t>
            </a:r>
            <a:r>
              <a:rPr lang="en-US" altLang="en-US" sz="2100" dirty="0">
                <a:cs typeface="Arial" panose="020B0604020202020204" pitchFamily="34" charset="0"/>
              </a:rPr>
              <a:t>) </a:t>
            </a:r>
            <a:r>
              <a:rPr lang="en-US" altLang="en-US" sz="2100" dirty="0" err="1">
                <a:solidFill>
                  <a:srgbClr val="00B050"/>
                </a:solidFill>
                <a:cs typeface="Arial" panose="020B0604020202020204" pitchFamily="34" charset="0"/>
              </a:rPr>
              <a:t>Kongruenz</a:t>
            </a:r>
            <a:r>
              <a:rPr lang="en-US" altLang="en-US" sz="2100" dirty="0">
                <a:cs typeface="Arial" panose="020B0604020202020204" pitchFamily="34" charset="0"/>
              </a:rPr>
              <a:t> </a:t>
            </a:r>
            <a:r>
              <a:rPr lang="en-US" altLang="en-US" sz="2100" dirty="0" err="1">
                <a:cs typeface="Arial" panose="020B0604020202020204" pitchFamily="34" charset="0"/>
              </a:rPr>
              <a:t>zwischen</a:t>
            </a:r>
            <a:r>
              <a:rPr lang="en-US" altLang="en-US" sz="2100" dirty="0">
                <a:cs typeface="Arial" panose="020B0604020202020204" pitchFamily="34" charset="0"/>
              </a:rPr>
              <a:t> </a:t>
            </a:r>
            <a:r>
              <a:rPr lang="en-US" altLang="en-US" sz="2100" dirty="0" err="1">
                <a:cs typeface="Arial" panose="020B0604020202020204" pitchFamily="34" charset="0"/>
              </a:rPr>
              <a:t>Subjekt</a:t>
            </a:r>
            <a:r>
              <a:rPr lang="en-US" altLang="en-US" sz="2100" dirty="0">
                <a:cs typeface="Arial" panose="020B0604020202020204" pitchFamily="34" charset="0"/>
              </a:rPr>
              <a:t> und Verb </a:t>
            </a:r>
            <a:r>
              <a:rPr lang="en-US" altLang="en-US" sz="2100" dirty="0" err="1">
                <a:cs typeface="Arial" panose="020B0604020202020204" pitchFamily="34" charset="0"/>
              </a:rPr>
              <a:t>aus</a:t>
            </a:r>
            <a:r>
              <a:rPr lang="en-US" altLang="en-US" sz="2100" dirty="0">
                <a:cs typeface="Arial" panose="020B0604020202020204" pitchFamily="34" charset="0"/>
              </a:rPr>
              <a:t> und (ii) </a:t>
            </a:r>
            <a:r>
              <a:rPr lang="en-US" altLang="en-US" sz="2100" dirty="0" err="1">
                <a:cs typeface="Arial" panose="020B0604020202020204" pitchFamily="34" charset="0"/>
              </a:rPr>
              <a:t>weisen</a:t>
            </a:r>
            <a:r>
              <a:rPr lang="en-US" altLang="en-US" sz="2100" dirty="0">
                <a:cs typeface="Arial" panose="020B0604020202020204" pitchFamily="34" charset="0"/>
              </a:rPr>
              <a:t> dem </a:t>
            </a:r>
            <a:r>
              <a:rPr lang="en-US" altLang="en-US" sz="2100" dirty="0" err="1">
                <a:cs typeface="Arial" panose="020B0604020202020204" pitchFamily="34" charset="0"/>
              </a:rPr>
              <a:t>Subjekt</a:t>
            </a:r>
            <a:r>
              <a:rPr lang="en-US" altLang="en-US" sz="2100" dirty="0">
                <a:cs typeface="Arial" panose="020B0604020202020204" pitchFamily="34" charset="0"/>
              </a:rPr>
              <a:t> </a:t>
            </a:r>
            <a:r>
              <a:rPr lang="en-US" altLang="en-US" sz="2100" dirty="0" err="1"/>
              <a:t>Nomativkasus</a:t>
            </a:r>
            <a:r>
              <a:rPr lang="en-US" altLang="en-US" sz="2100" dirty="0">
                <a:cs typeface="Arial" panose="020B0604020202020204" pitchFamily="34" charset="0"/>
              </a:rPr>
              <a:t> </a:t>
            </a:r>
            <a:r>
              <a:rPr lang="en-US" altLang="en-US" sz="2100" dirty="0" err="1">
                <a:cs typeface="Arial" panose="020B0604020202020204" pitchFamily="34" charset="0"/>
              </a:rPr>
              <a:t>zu</a:t>
            </a:r>
            <a:r>
              <a:rPr lang="en-US" altLang="en-US" sz="2100" dirty="0">
                <a:cs typeface="Arial" panose="020B0604020202020204" pitchFamily="34" charset="0"/>
              </a:rPr>
              <a:t>.</a:t>
            </a:r>
          </a:p>
          <a:p>
            <a:r>
              <a:rPr lang="en-US" altLang="en-US" sz="2100" dirty="0">
                <a:cs typeface="Arial" panose="020B0604020202020204" pitchFamily="34" charset="0"/>
              </a:rPr>
              <a:t>(2)				 		        </a:t>
            </a:r>
            <a:r>
              <a:rPr lang="en-US" altLang="en-US" sz="2200" dirty="0">
                <a:cs typeface="Arial" panose="020B0604020202020204" pitchFamily="34" charset="0"/>
              </a:rPr>
              <a:t>                    </a:t>
            </a:r>
            <a:r>
              <a:rPr lang="de-DE" altLang="en-US" sz="2000" dirty="0"/>
              <a:t>TP   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de-DE" altLang="en-US" sz="2000" dirty="0">
                <a:latin typeface="ArborWin" panose="00000400000000000000" pitchFamily="2" charset="0"/>
              </a:rPr>
              <a:t>		                                 </a:t>
            </a:r>
            <a:r>
              <a:rPr lang="de-DE" altLang="en-US" dirty="0">
                <a:latin typeface="ArborWin" panose="00000400000000000000" pitchFamily="2" charset="0"/>
              </a:rPr>
              <a:t>       </a:t>
            </a:r>
            <a:r>
              <a:rPr lang="de-DE" altLang="en-US" sz="1800" dirty="0">
                <a:latin typeface="ArborWin" panose="00000400000000000000" pitchFamily="2" charset="0"/>
              </a:rPr>
              <a:t>                   qp	</a:t>
            </a:r>
          </a:p>
          <a:p>
            <a:pPr>
              <a:spcBef>
                <a:spcPct val="0"/>
              </a:spcBef>
              <a:buNone/>
            </a:pPr>
            <a:r>
              <a:rPr lang="de-DE" altLang="en-US" sz="1800" dirty="0">
                <a:latin typeface="ArborWin" panose="00000400000000000000" pitchFamily="2" charset="0"/>
              </a:rPr>
              <a:t>          		             </a:t>
            </a:r>
            <a:r>
              <a:rPr lang="en-US" altLang="en-US" sz="1800" dirty="0">
                <a:cs typeface="Arial" panose="020B0604020202020204" pitchFamily="34" charset="0"/>
              </a:rPr>
              <a:t>           	                               </a:t>
            </a:r>
            <a:r>
              <a:rPr lang="en-US" altLang="en-US" sz="2000" dirty="0">
                <a:cs typeface="Arial" panose="020B0604020202020204" pitchFamily="34" charset="0"/>
              </a:rPr>
              <a:t>D</a:t>
            </a:r>
            <a:r>
              <a:rPr lang="de-DE" altLang="en-US" sz="2000" dirty="0"/>
              <a:t>P</a:t>
            </a:r>
            <a:r>
              <a:rPr lang="de-DE" altLang="en-US" sz="1800" baseline="-25000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[2</a:t>
            </a:r>
            <a:r>
              <a:rPr lang="de-DE" altLang="en-US" sz="18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SG]</a:t>
            </a:r>
            <a:r>
              <a:rPr lang="de-DE" altLang="en-US" sz="1800" baseline="-25000" dirty="0">
                <a:solidFill>
                  <a:srgbClr val="33CC33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r>
              <a:rPr lang="de-DE" altLang="en-US" sz="1800" baseline="-25000" dirty="0">
                <a:solidFill>
                  <a:srgbClr val="33CC33"/>
                </a:solidFill>
                <a:latin typeface="ArborWin" panose="00000400000000000000" pitchFamily="2" charset="0"/>
              </a:rPr>
              <a:t>				</a:t>
            </a:r>
            <a:r>
              <a:rPr lang="de-DE" altLang="en-US" sz="1800" dirty="0">
                <a:latin typeface="ArborWin" panose="00000400000000000000" pitchFamily="2" charset="0"/>
              </a:rPr>
              <a:t>	                               g   </a:t>
            </a:r>
            <a:r>
              <a:rPr lang="de-DE" altLang="en-US" sz="1800" baseline="-25000" dirty="0"/>
              <a:t>[NOM]</a:t>
            </a:r>
            <a:r>
              <a:rPr lang="de-DE" altLang="en-US" sz="1800" dirty="0">
                <a:latin typeface="ArborWin" panose="00000400000000000000" pitchFamily="2" charset="0"/>
              </a:rPr>
              <a:t>         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de-DE" altLang="en-US" dirty="0">
                <a:latin typeface="ArborWin" panose="00000400000000000000" pitchFamily="2" charset="0"/>
              </a:rPr>
              <a:t>                      	                        </a:t>
            </a:r>
            <a:r>
              <a:rPr lang="de-DE" altLang="en-US" dirty="0"/>
              <a:t>D°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de-DE" altLang="en-US" sz="1800" dirty="0">
                <a:latin typeface="ArborWin" panose="00000400000000000000" pitchFamily="2" charset="0"/>
              </a:rPr>
              <a:t>   				           	                               g             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de-DE" altLang="en-US" dirty="0">
                <a:latin typeface="ArborWin" panose="00000400000000000000" pitchFamily="2" charset="0"/>
              </a:rPr>
              <a:t>                                                        </a:t>
            </a:r>
            <a:r>
              <a:rPr lang="de-DE" altLang="en-US" dirty="0"/>
              <a:t>du</a:t>
            </a:r>
            <a:r>
              <a:rPr lang="de-DE" altLang="en-US" sz="1600" baseline="-25000" dirty="0"/>
              <a:t>[2SG], [NOM]</a:t>
            </a:r>
            <a:endParaRPr lang="de-DE" altLang="en-US" dirty="0"/>
          </a:p>
          <a:p>
            <a:pPr lvl="1">
              <a:spcBef>
                <a:spcPct val="0"/>
              </a:spcBef>
              <a:buFont typeface="Wingdings" panose="05000000000000000000" pitchFamily="2" charset="2"/>
              <a:buNone/>
            </a:pPr>
            <a:endParaRPr lang="de-DE" altLang="en-US" dirty="0"/>
          </a:p>
          <a:p>
            <a:pPr lvl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de-DE" altLang="en-US" dirty="0">
                <a:latin typeface="ArborWin" panose="00000400000000000000" pitchFamily="2" charset="0"/>
              </a:rPr>
              <a:t>   </a:t>
            </a:r>
            <a:r>
              <a:rPr lang="de-DE" altLang="en-US" dirty="0">
                <a:solidFill>
                  <a:schemeClr val="accent2"/>
                </a:solidFill>
                <a:sym typeface="WP IconicSymbolsA" panose="05010101010101010101" pitchFamily="2" charset="2"/>
              </a:rPr>
              <a:t>           </a:t>
            </a:r>
            <a:r>
              <a:rPr lang="de-DE" altLang="en-US" dirty="0">
                <a:latin typeface="ArborWin" panose="00000400000000000000" pitchFamily="2" charset="0"/>
              </a:rPr>
              <a:t>                                </a:t>
            </a:r>
            <a:endParaRPr lang="en-US" altLang="en-US" dirty="0">
              <a:latin typeface="ArborWin" panose="00000400000000000000" pitchFamily="2" charset="0"/>
            </a:endParaRPr>
          </a:p>
        </p:txBody>
      </p:sp>
      <p:sp>
        <p:nvSpPr>
          <p:cNvPr id="219140" name="Rectangle 4"/>
          <p:cNvSpPr>
            <a:spLocks noChangeArrowheads="1"/>
          </p:cNvSpPr>
          <p:nvPr/>
        </p:nvSpPr>
        <p:spPr bwMode="auto">
          <a:xfrm>
            <a:off x="5586413" y="4038600"/>
            <a:ext cx="310038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23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  </a:t>
            </a: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borWin" panose="00000400000000000000" pitchFamily="2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              </a:t>
            </a: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T'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 </a:t>
            </a: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borWin" panose="00000400000000000000" pitchFamily="2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         3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defRPr/>
            </a:pP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     T°</a:t>
            </a:r>
            <a:r>
              <a:rPr lang="de-DE" altLang="en-US" sz="1800" baseline="-25000" noProof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[2</a:t>
            </a:r>
            <a:r>
              <a:rPr kumimoji="0" lang="de-DE" alt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SG]</a:t>
            </a: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   VP</a:t>
            </a:r>
            <a:r>
              <a:rPr lang="de-DE" altLang="en-US" sz="18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[2SG]</a:t>
            </a:r>
            <a:endParaRPr kumimoji="0" lang="de-DE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P IconicSymbolsA" panose="05010101010101010101" pitchFamily="2" charset="2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3333CC"/>
              </a:buClr>
            </a:pP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borWin" panose="00000400000000000000" pitchFamily="2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	 </a:t>
            </a:r>
            <a:r>
              <a:rPr lang="de-DE" altLang="en-US" sz="1800" baseline="-25000"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[NOM]</a:t>
            </a: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borWin" panose="00000400000000000000" pitchFamily="2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	g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3333CC"/>
              </a:buClr>
            </a:pP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	</a:t>
            </a:r>
            <a:r>
              <a:rPr kumimoji="0" lang="de-DE" altLang="en-US" sz="18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           </a:t>
            </a: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V°</a:t>
            </a:r>
          </a:p>
          <a:p>
            <a:pPr marL="32385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                    </a:t>
            </a: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borWin" panose="00000400000000000000" pitchFamily="2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g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defRPr/>
            </a:pP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borWin" panose="00000400000000000000" pitchFamily="2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                   </a:t>
            </a: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schläf-st</a:t>
            </a:r>
            <a:r>
              <a:rPr lang="de-DE" altLang="en-US" sz="1800" baseline="-2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[2SG]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borWin" panose="00000400000000000000" pitchFamily="2" charset="0"/>
              <a:ea typeface="+mn-ea"/>
              <a:cs typeface="Arial" panose="020B0604020202020204" pitchFamily="34" charset="0"/>
              <a:sym typeface="WP IconicSymbolsA" panose="05010101010101010101" pitchFamily="2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borWin" panose="00000400000000000000" pitchFamily="2" charset="0"/>
              <a:ea typeface="+mn-ea"/>
              <a:cs typeface="Arial" panose="020B0604020202020204" pitchFamily="34" charset="0"/>
              <a:sym typeface="WP IconicSymbolsA" panose="05010101010101010101" pitchFamily="2" charset="2"/>
            </a:endParaRPr>
          </a:p>
        </p:txBody>
      </p:sp>
      <p:sp>
        <p:nvSpPr>
          <p:cNvPr id="219141" name="Rectangle 5"/>
          <p:cNvSpPr>
            <a:spLocks noChangeArrowheads="1"/>
          </p:cNvSpPr>
          <p:nvPr/>
        </p:nvSpPr>
        <p:spPr bwMode="auto">
          <a:xfrm>
            <a:off x="2133600" y="4038600"/>
            <a:ext cx="24577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209550" indent="-209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238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09550" marR="0" lvl="0" indent="-2095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kumimoji="0" lang="de-DE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Subjekt in SpecTP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 </a:t>
            </a:r>
            <a:r>
              <a:rPr kumimoji="0" lang="de-DE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P IconicSymbolsA" panose="05010101010101010101" pitchFamily="2" charset="2"/>
            </a:endParaRPr>
          </a:p>
        </p:txBody>
      </p:sp>
      <p:sp>
        <p:nvSpPr>
          <p:cNvPr id="219142" name="Arc 6"/>
          <p:cNvSpPr>
            <a:spLocks/>
          </p:cNvSpPr>
          <p:nvPr/>
        </p:nvSpPr>
        <p:spPr bwMode="auto">
          <a:xfrm rot="16474481" flipH="1">
            <a:off x="5592433" y="4157344"/>
            <a:ext cx="713339" cy="1177059"/>
          </a:xfrm>
          <a:custGeom>
            <a:avLst/>
            <a:gdLst>
              <a:gd name="G0" fmla="+- 0 0 0"/>
              <a:gd name="G1" fmla="+- 18486 0 0"/>
              <a:gd name="G2" fmla="+- 21600 0 0"/>
              <a:gd name="T0" fmla="*/ 11172 w 21600"/>
              <a:gd name="T1" fmla="*/ 0 h 19905"/>
              <a:gd name="T2" fmla="*/ 21553 w 21600"/>
              <a:gd name="T3" fmla="*/ 19905 h 19905"/>
              <a:gd name="T4" fmla="*/ 0 w 21600"/>
              <a:gd name="T5" fmla="*/ 18486 h 19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19905" fill="none" extrusionOk="0">
                <a:moveTo>
                  <a:pt x="11172" y="-1"/>
                </a:moveTo>
                <a:cubicBezTo>
                  <a:pt x="17644" y="3911"/>
                  <a:pt x="21600" y="10923"/>
                  <a:pt x="21600" y="18486"/>
                </a:cubicBezTo>
                <a:cubicBezTo>
                  <a:pt x="21600" y="18959"/>
                  <a:pt x="21584" y="19432"/>
                  <a:pt x="21553" y="19905"/>
                </a:cubicBezTo>
              </a:path>
              <a:path w="21600" h="19905" stroke="0" extrusionOk="0">
                <a:moveTo>
                  <a:pt x="11172" y="-1"/>
                </a:moveTo>
                <a:cubicBezTo>
                  <a:pt x="17644" y="3911"/>
                  <a:pt x="21600" y="10923"/>
                  <a:pt x="21600" y="18486"/>
                </a:cubicBezTo>
                <a:cubicBezTo>
                  <a:pt x="21600" y="18959"/>
                  <a:pt x="21584" y="19432"/>
                  <a:pt x="21553" y="19905"/>
                </a:cubicBezTo>
                <a:lnTo>
                  <a:pt x="0" y="1848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P IconicSymbolsA" panose="05010101010101010101" pitchFamily="2" charset="2"/>
            </a:endParaRPr>
          </a:p>
        </p:txBody>
      </p:sp>
      <p:sp>
        <p:nvSpPr>
          <p:cNvPr id="219143" name="Arc 7"/>
          <p:cNvSpPr>
            <a:spLocks/>
          </p:cNvSpPr>
          <p:nvPr/>
        </p:nvSpPr>
        <p:spPr bwMode="auto">
          <a:xfrm rot="4279549" flipH="1">
            <a:off x="5633585" y="3727529"/>
            <a:ext cx="933319" cy="1302208"/>
          </a:xfrm>
          <a:custGeom>
            <a:avLst/>
            <a:gdLst>
              <a:gd name="G0" fmla="+- 9235 0 0"/>
              <a:gd name="G1" fmla="+- 21600 0 0"/>
              <a:gd name="G2" fmla="+- 21600 0 0"/>
              <a:gd name="T0" fmla="*/ 0 w 30835"/>
              <a:gd name="T1" fmla="*/ 2074 h 29815"/>
              <a:gd name="T2" fmla="*/ 29212 w 30835"/>
              <a:gd name="T3" fmla="*/ 29815 h 29815"/>
              <a:gd name="T4" fmla="*/ 9235 w 30835"/>
              <a:gd name="T5" fmla="*/ 21600 h 29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835" h="29815" fill="none" extrusionOk="0">
                <a:moveTo>
                  <a:pt x="-1" y="2073"/>
                </a:moveTo>
                <a:cubicBezTo>
                  <a:pt x="2887" y="708"/>
                  <a:pt x="6041" y="0"/>
                  <a:pt x="9235" y="0"/>
                </a:cubicBezTo>
                <a:cubicBezTo>
                  <a:pt x="21164" y="0"/>
                  <a:pt x="30835" y="9670"/>
                  <a:pt x="30835" y="21600"/>
                </a:cubicBezTo>
                <a:cubicBezTo>
                  <a:pt x="30835" y="24417"/>
                  <a:pt x="30283" y="27208"/>
                  <a:pt x="29211" y="29814"/>
                </a:cubicBezTo>
              </a:path>
              <a:path w="30835" h="29815" stroke="0" extrusionOk="0">
                <a:moveTo>
                  <a:pt x="-1" y="2073"/>
                </a:moveTo>
                <a:cubicBezTo>
                  <a:pt x="2887" y="708"/>
                  <a:pt x="6041" y="0"/>
                  <a:pt x="9235" y="0"/>
                </a:cubicBezTo>
                <a:cubicBezTo>
                  <a:pt x="21164" y="0"/>
                  <a:pt x="30835" y="9670"/>
                  <a:pt x="30835" y="21600"/>
                </a:cubicBezTo>
                <a:cubicBezTo>
                  <a:pt x="30835" y="24417"/>
                  <a:pt x="30283" y="27208"/>
                  <a:pt x="29211" y="29814"/>
                </a:cubicBezTo>
                <a:lnTo>
                  <a:pt x="9235" y="21600"/>
                </a:lnTo>
                <a:close/>
              </a:path>
            </a:pathLst>
          </a:custGeom>
          <a:noFill/>
          <a:ln w="19050">
            <a:solidFill>
              <a:srgbClr val="00B05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P IconicSymbolsA" panose="05010101010101010101" pitchFamily="2" charset="2"/>
            </a:endParaRPr>
          </a:p>
        </p:txBody>
      </p:sp>
      <p:sp>
        <p:nvSpPr>
          <p:cNvPr id="219144" name="AutoShape 8"/>
          <p:cNvSpPr>
            <a:spLocks noChangeArrowheads="1"/>
          </p:cNvSpPr>
          <p:nvPr/>
        </p:nvSpPr>
        <p:spPr bwMode="auto">
          <a:xfrm rot="10800000">
            <a:off x="3581401" y="6019800"/>
            <a:ext cx="3200399" cy="646986"/>
          </a:xfrm>
          <a:prstGeom prst="wedgeRoundRectCallout">
            <a:avLst>
              <a:gd name="adj1" fmla="val -45166"/>
              <a:gd name="adj2" fmla="val 165072"/>
              <a:gd name="adj3" fmla="val 16667"/>
            </a:avLst>
          </a:prstGeom>
          <a:noFill/>
          <a:ln w="63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square" anchor="ctr">
            <a:spAutoFit/>
          </a:bodyPr>
          <a:lstStyle>
            <a:lvl1pPr marL="209550" indent="-209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09550" marR="0" lvl="0" indent="-2095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T°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 überträgt Nominativ an das Subjekt in SpecTP</a:t>
            </a:r>
          </a:p>
        </p:txBody>
      </p:sp>
      <p:sp>
        <p:nvSpPr>
          <p:cNvPr id="219145" name="AutoShape 9"/>
          <p:cNvSpPr>
            <a:spLocks noChangeArrowheads="1"/>
          </p:cNvSpPr>
          <p:nvPr/>
        </p:nvSpPr>
        <p:spPr bwMode="auto">
          <a:xfrm rot="10800000">
            <a:off x="1295401" y="4719398"/>
            <a:ext cx="3095625" cy="919401"/>
          </a:xfrm>
          <a:prstGeom prst="wedgeRoundRectCallout">
            <a:avLst>
              <a:gd name="adj1" fmla="val -72565"/>
              <a:gd name="adj2" fmla="val 80218"/>
              <a:gd name="adj3" fmla="val 16667"/>
            </a:avLst>
          </a:prstGeom>
          <a:noFill/>
          <a:ln w="6350" algn="ctr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lIns="0" tIns="91440" rIns="0" bIns="0" anchor="ctr">
            <a:spAutoFit/>
          </a:bodyPr>
          <a:lstStyle>
            <a:lvl1pPr marL="209550" indent="-2095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09550" marR="0" lvl="0" indent="-209550" algn="ctr" defTabSz="914400" rtl="0" eaLnBrk="1" fontAlgn="base" latinLnBrk="0" hangingPunct="1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T°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 vermittelt </a:t>
            </a: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Kongruenz</a:t>
            </a:r>
            <a:endParaRPr kumimoji="0" lang="de-DE" altLang="en-US" sz="16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P IconicSymbolsA" panose="05010101010101010101" pitchFamily="2" charset="2"/>
            </a:endParaRPr>
          </a:p>
          <a:p>
            <a:pPr marL="209550" marR="0" lvl="0" indent="-2095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zwischen Subjekt und Verb</a:t>
            </a:r>
            <a:r>
              <a:rPr kumimoji="0" lang="de-DE" alt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br>
              <a:rPr kumimoji="0" lang="de-DE" alt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</a:br>
            <a:r>
              <a:rPr kumimoji="0" lang="de-DE" alt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(2. Person Singular)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P IconicSymbolsA" panose="05010101010101010101" pitchFamily="2" charset="2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DAED5F90-EF1B-49B5-BE47-AEA5AB1301ED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72A86B-9A6E-4A0F-ACAF-88E8A839C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0755960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1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1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24" dur="1" fill="hold">
                                          <p:endSync delay="0"/>
                                        </p:cTn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28" dur="1" fill="hold">
                                          <p:endSync delay="0"/>
                                        </p:cTn>
                                        <p:tgtEl>
                                          <p:spTgt spid="219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9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9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9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9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19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9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19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60" dur="1" fill="hold">
                                          <p:endSync delay="0"/>
                                        </p:cTn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19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191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191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219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91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1000"/>
                                        <p:tgtEl>
                                          <p:spTgt spid="219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0" dur="500"/>
                                        <p:tgtEl>
                                          <p:spTgt spid="21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9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219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9" grpId="0" uiExpand="1" build="p" animBg="1"/>
      <p:bldP spid="219141" grpId="0"/>
      <p:bldP spid="219143" grpId="0" animBg="1"/>
      <p:bldP spid="219144" grpId="0" animBg="1"/>
      <p:bldP spid="2191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dirty="0"/>
              <a:t> II. Was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sprachliche</a:t>
            </a:r>
            <a:r>
              <a:rPr lang="en-US" dirty="0"/>
              <a:t> </a:t>
            </a:r>
            <a:r>
              <a:rPr lang="en-US" dirty="0" err="1"/>
              <a:t>Bedeutung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364070" cy="5638800"/>
          </a:xfrm>
        </p:spPr>
        <p:txBody>
          <a:bodyPr>
            <a:normAutofit/>
          </a:bodyPr>
          <a:lstStyle/>
          <a:p>
            <a:pPr marL="0" indent="0"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i="1" dirty="0">
                <a:sym typeface="WP MathA" panose="05010101010101010101" pitchFamily="2" charset="2"/>
              </a:rPr>
              <a:t>Beispiel 3.</a:t>
            </a:r>
            <a:r>
              <a:rPr lang="de-DE" dirty="0">
                <a:sym typeface="WP MathA" panose="05010101010101010101" pitchFamily="2" charset="2"/>
              </a:rPr>
              <a:t> Einige Prädikate verlangen ein </a:t>
            </a:r>
            <a:r>
              <a:rPr lang="de-DE" dirty="0">
                <a:solidFill>
                  <a:srgbClr val="0066FF"/>
                </a:solidFill>
                <a:sym typeface="WP MathA" panose="05010101010101010101" pitchFamily="2" charset="2"/>
              </a:rPr>
              <a:t>Plural</a:t>
            </a:r>
            <a:r>
              <a:rPr lang="de-DE" dirty="0"/>
              <a:t>s</a:t>
            </a:r>
            <a:r>
              <a:rPr lang="de-DE" dirty="0">
                <a:sym typeface="WP MathA" panose="05010101010101010101" pitchFamily="2" charset="2"/>
              </a:rPr>
              <a:t>ubjekt. </a:t>
            </a:r>
          </a:p>
          <a:p>
            <a:pPr marL="0" indent="0">
              <a:spcBef>
                <a:spcPts val="600"/>
              </a:spcBef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(1)		a.	Die Präsidenten</a:t>
            </a:r>
            <a:r>
              <a:rPr lang="de-DE" sz="2200" b="1" baseline="-25000" dirty="0">
                <a:solidFill>
                  <a:srgbClr val="0066FF"/>
                </a:solidFill>
                <a:sym typeface="WP MathA" panose="05010101010101010101" pitchFamily="2" charset="2"/>
              </a:rPr>
              <a:t>[PL]</a:t>
            </a:r>
            <a:r>
              <a:rPr lang="de-DE" sz="2200" dirty="0">
                <a:sym typeface="WP MathA" panose="05010101010101010101" pitchFamily="2" charset="2"/>
              </a:rPr>
              <a:t> trafen sich.</a:t>
            </a:r>
          </a:p>
          <a:p>
            <a:pPr marL="0" indent="0"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		b. *	Der Präsident</a:t>
            </a:r>
            <a:r>
              <a:rPr lang="de-DE" sz="2200" b="1" baseline="-25000" dirty="0">
                <a:solidFill>
                  <a:srgbClr val="FF0000"/>
                </a:solidFill>
                <a:sym typeface="WP MathA" panose="05010101010101010101" pitchFamily="2" charset="2"/>
              </a:rPr>
              <a:t>[SG]</a:t>
            </a:r>
            <a:r>
              <a:rPr lang="de-DE" sz="2200" dirty="0">
                <a:sym typeface="WP MathA" panose="05010101010101010101" pitchFamily="2" charset="2"/>
              </a:rPr>
              <a:t> traf sich.</a:t>
            </a:r>
          </a:p>
          <a:p>
            <a:pPr marL="0" indent="0">
              <a:spcBef>
                <a:spcPts val="600"/>
              </a:spcBef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b="1" i="1" dirty="0">
                <a:sym typeface="WP MathA" panose="05010101010101010101" pitchFamily="2" charset="2"/>
              </a:rPr>
              <a:t>Annahme 1</a:t>
            </a:r>
            <a:r>
              <a:rPr lang="de-DE" sz="2200" dirty="0">
                <a:sym typeface="WP MathA" panose="05010101010101010101" pitchFamily="2" charset="2"/>
              </a:rPr>
              <a:t>. </a:t>
            </a:r>
            <a:r>
              <a:rPr lang="de-DE" sz="2200" b="1" dirty="0">
                <a:sym typeface="WP MathA" panose="05010101010101010101" pitchFamily="2" charset="2"/>
              </a:rPr>
              <a:t>Numerus</a:t>
            </a:r>
            <a:r>
              <a:rPr lang="de-DE" sz="2200" dirty="0">
                <a:sym typeface="WP MathA" panose="05010101010101010101" pitchFamily="2" charset="2"/>
              </a:rPr>
              <a:t>merkmale werden </a:t>
            </a:r>
            <a:r>
              <a:rPr lang="de-DE" sz="2200" b="1" dirty="0">
                <a:sym typeface="WP MathA" panose="05010101010101010101" pitchFamily="2" charset="2"/>
              </a:rPr>
              <a:t>semantisch</a:t>
            </a:r>
            <a:r>
              <a:rPr lang="de-DE" sz="2200" dirty="0">
                <a:sym typeface="WP MathA" panose="05010101010101010101" pitchFamily="2" charset="2"/>
              </a:rPr>
              <a:t> interpretiert:</a:t>
            </a:r>
          </a:p>
          <a:p>
            <a:pPr marL="0" indent="0">
              <a:spcBef>
                <a:spcPts val="600"/>
              </a:spcBef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(2)		a.	[SG]		ein einziges Individuum</a:t>
            </a:r>
          </a:p>
          <a:p>
            <a:pPr marL="0" indent="0">
              <a:spcBef>
                <a:spcPts val="0"/>
              </a:spcBef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		b.	[PL]	 	mehr als ein Individuum</a:t>
            </a:r>
          </a:p>
          <a:p>
            <a:pPr marL="0" indent="0">
              <a:spcBef>
                <a:spcPts val="600"/>
              </a:spcBef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b="1" i="1" dirty="0">
                <a:sym typeface="WP MathA" panose="05010101010101010101" pitchFamily="2" charset="2"/>
              </a:rPr>
              <a:t>Annahme 2</a:t>
            </a:r>
            <a:r>
              <a:rPr lang="de-DE" sz="2200" dirty="0">
                <a:sym typeface="WP MathA" panose="05010101010101010101" pitchFamily="2" charset="2"/>
              </a:rPr>
              <a:t>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Das Prädikat </a:t>
            </a:r>
            <a:r>
              <a:rPr lang="de-DE" sz="2200" i="1" dirty="0">
                <a:sym typeface="WP MathA" panose="05010101010101010101" pitchFamily="2" charset="2"/>
              </a:rPr>
              <a:t>treffen </a:t>
            </a:r>
            <a:r>
              <a:rPr lang="de-DE" sz="2200" dirty="0"/>
              <a:t>trägt ein </a:t>
            </a:r>
            <a:r>
              <a:rPr lang="de-DE" sz="2200" b="1" dirty="0"/>
              <a:t>semantisches</a:t>
            </a:r>
            <a:r>
              <a:rPr lang="de-DE" sz="2200" dirty="0"/>
              <a:t> </a:t>
            </a:r>
            <a:r>
              <a:rPr lang="de-DE" sz="2200" dirty="0">
                <a:solidFill>
                  <a:srgbClr val="0066FF"/>
                </a:solidFill>
              </a:rPr>
              <a:t>[PL]</a:t>
            </a:r>
            <a:r>
              <a:rPr lang="de-DE" sz="2200" dirty="0"/>
              <a:t>-Merkmal.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/>
              <a:t>Dieses </a:t>
            </a:r>
            <a:r>
              <a:rPr lang="de-DE" sz="2200" dirty="0">
                <a:solidFill>
                  <a:srgbClr val="0066FF"/>
                </a:solidFill>
              </a:rPr>
              <a:t>[PL]</a:t>
            </a:r>
            <a:r>
              <a:rPr lang="de-DE" sz="2200" dirty="0"/>
              <a:t>-Merkmal muss mit einem zweiten </a:t>
            </a:r>
            <a:r>
              <a:rPr lang="de-DE" sz="2200" dirty="0">
                <a:solidFill>
                  <a:srgbClr val="0066FF"/>
                </a:solidFill>
              </a:rPr>
              <a:t>[PL]</a:t>
            </a:r>
            <a:r>
              <a:rPr lang="de-DE" sz="2200" dirty="0"/>
              <a:t>-Merkmal am Subjekt </a:t>
            </a:r>
            <a:r>
              <a:rPr lang="de-DE" sz="2200" dirty="0">
                <a:solidFill>
                  <a:srgbClr val="00B050"/>
                </a:solidFill>
              </a:rPr>
              <a:t>kongruieren</a:t>
            </a:r>
            <a:r>
              <a:rPr lang="de-DE" sz="2200" dirty="0"/>
              <a:t> </a:t>
            </a:r>
            <a:r>
              <a:rPr lang="de-DE" sz="1800" dirty="0"/>
              <a:t>(</a:t>
            </a:r>
            <a:r>
              <a:rPr lang="en-US" sz="1800" dirty="0" err="1"/>
              <a:t>übereinstimmen</a:t>
            </a:r>
            <a:r>
              <a:rPr lang="en-US" sz="1800" dirty="0"/>
              <a:t>).</a:t>
            </a:r>
            <a:endParaRPr lang="de-DE" sz="2200" dirty="0">
              <a:sym typeface="WP MathA" panose="05010101010101010101" pitchFamily="2" charset="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7" name="TextBox 6"/>
          <p:cNvSpPr txBox="1"/>
          <p:nvPr/>
        </p:nvSpPr>
        <p:spPr>
          <a:xfrm>
            <a:off x="3802982" y="4536519"/>
            <a:ext cx="511241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sz="2000"/>
              <a:t>                            TP   </a:t>
            </a:r>
          </a:p>
          <a:p>
            <a:pPr>
              <a:spcBef>
                <a:spcPct val="0"/>
              </a:spcBef>
            </a:pPr>
            <a:r>
              <a:rPr lang="de-DE" altLang="en-US">
                <a:latin typeface="ArborWin" panose="00000400000000000000" pitchFamily="2" charset="0"/>
              </a:rPr>
              <a:t>            qp</a:t>
            </a:r>
          </a:p>
          <a:p>
            <a:pPr>
              <a:spcBef>
                <a:spcPct val="0"/>
              </a:spcBef>
            </a:pPr>
            <a:r>
              <a:rPr lang="en-US" altLang="en-US" sz="2000">
                <a:cs typeface="Arial" panose="020B0604020202020204" pitchFamily="34" charset="0"/>
              </a:rPr>
              <a:t>           D</a:t>
            </a:r>
            <a:r>
              <a:rPr lang="de-DE" altLang="en-US" sz="2000"/>
              <a:t>P</a:t>
            </a:r>
            <a:r>
              <a:rPr lang="de-DE" altLang="en-US" b="1" baseline="-2500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[PL]</a:t>
            </a:r>
            <a:r>
              <a:rPr lang="de-DE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 		T'</a:t>
            </a:r>
            <a:endParaRPr lang="de-DE" altLang="en-US" baseline="-25000">
              <a:solidFill>
                <a:srgbClr val="33CC33"/>
              </a:solidFill>
            </a:endParaRPr>
          </a:p>
          <a:p>
            <a:pPr>
              <a:spcBef>
                <a:spcPct val="0"/>
              </a:spcBef>
            </a:pPr>
            <a:r>
              <a:rPr lang="de-DE" altLang="en-US">
                <a:latin typeface="ArborWin" panose="00000400000000000000" pitchFamily="2" charset="0"/>
              </a:rPr>
              <a:t>    6	        </a:t>
            </a:r>
            <a:r>
              <a:rPr lang="de-DE" altLang="en-US">
                <a:solidFill>
                  <a:srgbClr val="000000"/>
                </a:solidFill>
                <a:latin typeface="ArborWin" panose="00000400000000000000" pitchFamily="2" charset="0"/>
                <a:cs typeface="Arial" panose="020B0604020202020204" pitchFamily="34" charset="0"/>
                <a:sym typeface="WP IconicSymbolsA" panose="05010101010101010101" pitchFamily="2" charset="2"/>
              </a:rPr>
              <a:t>3</a:t>
            </a:r>
          </a:p>
          <a:p>
            <a:pPr>
              <a:spcBef>
                <a:spcPct val="0"/>
              </a:spcBef>
            </a:pPr>
            <a:r>
              <a:rPr lang="de-DE" altLang="en-US"/>
              <a:t>die Präsidenten	       </a:t>
            </a:r>
            <a:r>
              <a:rPr lang="de-DE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T°	        VP</a:t>
            </a:r>
            <a:r>
              <a:rPr lang="de-DE" altLang="en-US" b="1" baseline="-2500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[PL]</a:t>
            </a:r>
            <a:endParaRPr lang="de-DE" alt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P IconicSymbolsA" panose="05010101010101010101" pitchFamily="2" charset="2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3333CC"/>
              </a:buClr>
            </a:pPr>
            <a:r>
              <a:rPr lang="de-DE" altLang="en-US">
                <a:solidFill>
                  <a:srgbClr val="000000"/>
                </a:solidFill>
                <a:latin typeface="ArborWin" panose="00000400000000000000" pitchFamily="2" charset="0"/>
                <a:cs typeface="Arial" panose="020B0604020202020204" pitchFamily="34" charset="0"/>
                <a:sym typeface="WP IconicSymbolsA" panose="05010101010101010101" pitchFamily="2" charset="2"/>
              </a:rPr>
              <a:t> 	  	       	  6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Clr>
                <a:srgbClr val="3333CC"/>
              </a:buClr>
            </a:pPr>
            <a:r>
              <a:rPr lang="de-DE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			  treff</a:t>
            </a:r>
            <a:r>
              <a:rPr lang="de-DE" altLang="en-US" b="1" baseline="-2500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[PL] </a:t>
            </a:r>
            <a:r>
              <a:rPr lang="de-DE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- en</a:t>
            </a:r>
            <a:r>
              <a:rPr lang="de-DE" altLang="en-US" baseline="-25000">
                <a:latin typeface="Arial" panose="020B0604020202020204" pitchFamily="34" charset="0"/>
                <a:cs typeface="Arial" panose="020B0604020202020204" pitchFamily="34" charset="0"/>
                <a:sym typeface="WP IconicSymbolsA" panose="05010101010101010101" pitchFamily="2" charset="2"/>
              </a:rPr>
              <a:t>[3PL]</a:t>
            </a:r>
            <a:endParaRPr lang="de-DE" altLang="en-US"/>
          </a:p>
        </p:txBody>
      </p:sp>
      <p:sp>
        <p:nvSpPr>
          <p:cNvPr id="8" name="Arc 7"/>
          <p:cNvSpPr>
            <a:spLocks/>
          </p:cNvSpPr>
          <p:nvPr/>
        </p:nvSpPr>
        <p:spPr bwMode="auto">
          <a:xfrm rot="4634327" flipH="1">
            <a:off x="5953468" y="4333318"/>
            <a:ext cx="1033137" cy="2436706"/>
          </a:xfrm>
          <a:custGeom>
            <a:avLst/>
            <a:gdLst>
              <a:gd name="G0" fmla="+- 9235 0 0"/>
              <a:gd name="G1" fmla="+- 21600 0 0"/>
              <a:gd name="G2" fmla="+- 21600 0 0"/>
              <a:gd name="T0" fmla="*/ 0 w 30835"/>
              <a:gd name="T1" fmla="*/ 2074 h 29815"/>
              <a:gd name="T2" fmla="*/ 29212 w 30835"/>
              <a:gd name="T3" fmla="*/ 29815 h 29815"/>
              <a:gd name="T4" fmla="*/ 9235 w 30835"/>
              <a:gd name="T5" fmla="*/ 21600 h 29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835" h="29815" fill="none" extrusionOk="0">
                <a:moveTo>
                  <a:pt x="-1" y="2073"/>
                </a:moveTo>
                <a:cubicBezTo>
                  <a:pt x="2887" y="708"/>
                  <a:pt x="6041" y="0"/>
                  <a:pt x="9235" y="0"/>
                </a:cubicBezTo>
                <a:cubicBezTo>
                  <a:pt x="21164" y="0"/>
                  <a:pt x="30835" y="9670"/>
                  <a:pt x="30835" y="21600"/>
                </a:cubicBezTo>
                <a:cubicBezTo>
                  <a:pt x="30835" y="24417"/>
                  <a:pt x="30283" y="27208"/>
                  <a:pt x="29211" y="29814"/>
                </a:cubicBezTo>
              </a:path>
              <a:path w="30835" h="29815" stroke="0" extrusionOk="0">
                <a:moveTo>
                  <a:pt x="-1" y="2073"/>
                </a:moveTo>
                <a:cubicBezTo>
                  <a:pt x="2887" y="708"/>
                  <a:pt x="6041" y="0"/>
                  <a:pt x="9235" y="0"/>
                </a:cubicBezTo>
                <a:cubicBezTo>
                  <a:pt x="21164" y="0"/>
                  <a:pt x="30835" y="9670"/>
                  <a:pt x="30835" y="21600"/>
                </a:cubicBezTo>
                <a:cubicBezTo>
                  <a:pt x="30835" y="24417"/>
                  <a:pt x="30283" y="27208"/>
                  <a:pt x="29211" y="29814"/>
                </a:cubicBezTo>
                <a:lnTo>
                  <a:pt x="9235" y="21600"/>
                </a:lnTo>
                <a:close/>
              </a:path>
            </a:pathLst>
          </a:custGeom>
          <a:noFill/>
          <a:ln w="19050">
            <a:solidFill>
              <a:srgbClr val="00B05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P IconicSymbolsA" panose="05010101010101010101" pitchFamily="2" charset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18324-930F-F9CF-F153-F16A3A37B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3254204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dirty="0"/>
              <a:t>II. Was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sprachliche</a:t>
            </a:r>
            <a:r>
              <a:rPr lang="en-US" dirty="0"/>
              <a:t> </a:t>
            </a:r>
            <a:r>
              <a:rPr lang="en-US" dirty="0" err="1"/>
              <a:t>Bedeutung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30" y="990600"/>
            <a:ext cx="8106390" cy="5381119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tabLst>
                <a:tab pos="403225" algn="l"/>
                <a:tab pos="627063" algn="l"/>
                <a:tab pos="10842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MathA" panose="05010101010101010101" pitchFamily="2" charset="2"/>
              </a:rPr>
              <a:t>(1)	</a:t>
            </a:r>
            <a:r>
              <a:rPr lang="de-DE" sz="2200" dirty="0">
                <a:sym typeface="WP IconicSymbolsA" panose="05010101010101010101" pitchFamily="2" charset="2"/>
              </a:rPr>
              <a:t>	</a:t>
            </a:r>
            <a:r>
              <a:rPr lang="de-DE" sz="2200" dirty="0">
                <a:sym typeface="WP MathA" panose="05010101010101010101" pitchFamily="2" charset="2"/>
              </a:rPr>
              <a:t>a.	</a:t>
            </a:r>
            <a:r>
              <a:rPr lang="en-US" sz="2200" dirty="0"/>
              <a:t>[</a:t>
            </a:r>
            <a:r>
              <a:rPr lang="en-US" sz="2200" baseline="-25000" dirty="0"/>
              <a:t>DP </a:t>
            </a:r>
            <a:r>
              <a:rPr lang="de-DE" sz="2200" dirty="0">
                <a:sym typeface="WP MathA" panose="05010101010101010101" pitchFamily="2" charset="2"/>
              </a:rPr>
              <a:t>Die Präsidenten]</a:t>
            </a:r>
            <a:r>
              <a:rPr lang="de-DE" sz="2200" b="1" baseline="-25000" dirty="0">
                <a:solidFill>
                  <a:srgbClr val="0066FF"/>
                </a:solidFill>
                <a:sym typeface="WP MathA" panose="05010101010101010101" pitchFamily="2" charset="2"/>
              </a:rPr>
              <a:t>[PL]</a:t>
            </a:r>
            <a:r>
              <a:rPr lang="de-DE" sz="2200" dirty="0">
                <a:sym typeface="WP MathA" panose="05010101010101010101" pitchFamily="2" charset="2"/>
              </a:rPr>
              <a:t> trafen</a:t>
            </a:r>
            <a:r>
              <a:rPr lang="de-DE" sz="2200" b="1" baseline="-25000" dirty="0">
                <a:solidFill>
                  <a:srgbClr val="0066FF"/>
                </a:solidFill>
                <a:sym typeface="WP MathA" panose="05010101010101010101" pitchFamily="2" charset="2"/>
              </a:rPr>
              <a:t>[PL]</a:t>
            </a:r>
            <a:r>
              <a:rPr lang="de-DE" sz="2200" dirty="0">
                <a:sym typeface="WP MathA" panose="05010101010101010101" pitchFamily="2" charset="2"/>
              </a:rPr>
              <a:t> sich.</a:t>
            </a:r>
          </a:p>
          <a:p>
            <a:pPr marL="0" indent="0">
              <a:spcBef>
                <a:spcPts val="1200"/>
              </a:spcBef>
              <a:tabLst>
                <a:tab pos="403225" algn="l"/>
                <a:tab pos="627063" algn="l"/>
                <a:tab pos="10842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IconicSymbolsA" panose="05010101010101010101" pitchFamily="2" charset="2"/>
              </a:rPr>
              <a:t>		</a:t>
            </a:r>
            <a:r>
              <a:rPr lang="de-DE" sz="2200" dirty="0">
                <a:sym typeface="WP MathA" panose="05010101010101010101" pitchFamily="2" charset="2"/>
              </a:rPr>
              <a:t>b. </a:t>
            </a:r>
            <a:r>
              <a:rPr lang="de-DE" sz="2200" dirty="0">
                <a:sym typeface="WP IconicSymbolsA" panose="05010101010101010101" pitchFamily="2" charset="2"/>
              </a:rPr>
              <a:t>*	</a:t>
            </a:r>
            <a:r>
              <a:rPr lang="en-US" sz="2200" dirty="0"/>
              <a:t>[</a:t>
            </a:r>
            <a:r>
              <a:rPr lang="en-US" sz="2200" baseline="-25000" dirty="0"/>
              <a:t>DP </a:t>
            </a:r>
            <a:r>
              <a:rPr lang="de-DE" sz="2200" dirty="0">
                <a:sym typeface="WP MathA" panose="05010101010101010101" pitchFamily="2" charset="2"/>
              </a:rPr>
              <a:t>Der Präsident]</a:t>
            </a:r>
            <a:r>
              <a:rPr lang="de-DE" sz="2200" b="1" baseline="-25000" dirty="0">
                <a:solidFill>
                  <a:srgbClr val="FF0000"/>
                </a:solidFill>
                <a:sym typeface="WP MathA" panose="05010101010101010101" pitchFamily="2" charset="2"/>
              </a:rPr>
              <a:t>[SG]</a:t>
            </a:r>
            <a:r>
              <a:rPr lang="de-DE" sz="2200" dirty="0">
                <a:sym typeface="WP MathA" panose="05010101010101010101" pitchFamily="2" charset="2"/>
              </a:rPr>
              <a:t> traf</a:t>
            </a:r>
            <a:r>
              <a:rPr lang="de-DE" sz="2200" b="1" baseline="-25000" dirty="0">
                <a:solidFill>
                  <a:srgbClr val="0066FF"/>
                </a:solidFill>
                <a:sym typeface="WP MathA" panose="05010101010101010101" pitchFamily="2" charset="2"/>
              </a:rPr>
              <a:t>[PL]</a:t>
            </a:r>
            <a:r>
              <a:rPr lang="de-DE" sz="2200" dirty="0">
                <a:sym typeface="WP MathA" panose="05010101010101010101" pitchFamily="2" charset="2"/>
              </a:rPr>
              <a:t> sich.    </a:t>
            </a:r>
            <a:r>
              <a:rPr lang="de-DE" sz="2200" dirty="0"/>
              <a:t>         </a:t>
            </a:r>
            <a:r>
              <a:rPr lang="de-DE" sz="2200" dirty="0">
                <a:sym typeface="WP MathA" panose="05010101010101010101" pitchFamily="2" charset="2"/>
              </a:rPr>
              <a:t>  </a:t>
            </a:r>
          </a:p>
          <a:p>
            <a:pPr>
              <a:spcBef>
                <a:spcPts val="1200"/>
              </a:spcBef>
              <a:tabLst>
                <a:tab pos="403225" algn="l"/>
                <a:tab pos="627063" algn="l"/>
                <a:tab pos="10842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200" dirty="0">
                <a:sym typeface="WP IconicSymbolsA" panose="05010101010101010101" pitchFamily="2" charset="2"/>
              </a:rPr>
              <a:t>	</a:t>
            </a:r>
            <a:r>
              <a:rPr lang="de-DE" sz="2200" dirty="0"/>
              <a:t>	c.	</a:t>
            </a:r>
            <a:r>
              <a:rPr lang="en-US" sz="2200" dirty="0"/>
              <a:t>[</a:t>
            </a:r>
            <a:r>
              <a:rPr lang="en-US" sz="2200" baseline="-25000" dirty="0"/>
              <a:t>DP </a:t>
            </a:r>
            <a:r>
              <a:rPr lang="de-DE" sz="2200" dirty="0"/>
              <a:t>Die Gruppe/das Team/das Orchester]</a:t>
            </a:r>
            <a:r>
              <a:rPr lang="de-DE" sz="2200" b="1" baseline="-25000" dirty="0">
                <a:solidFill>
                  <a:srgbClr val="FF0000"/>
                </a:solidFill>
              </a:rPr>
              <a:t>[SG]</a:t>
            </a:r>
            <a:r>
              <a:rPr lang="de-DE" sz="2200" dirty="0"/>
              <a:t> traf</a:t>
            </a:r>
            <a:r>
              <a:rPr lang="de-DE" sz="2200" b="1" baseline="-25000" dirty="0">
                <a:solidFill>
                  <a:srgbClr val="0066FF"/>
                </a:solidFill>
              </a:rPr>
              <a:t>[PL]</a:t>
            </a:r>
            <a:r>
              <a:rPr lang="de-DE" sz="2200" dirty="0"/>
              <a:t> sich.</a:t>
            </a:r>
          </a:p>
          <a:p>
            <a:pPr>
              <a:spcBef>
                <a:spcPts val="1600"/>
              </a:spcBef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b="1" dirty="0">
                <a:sym typeface="WP IconicSymbolsA" panose="05010101010101010101" pitchFamily="2" charset="2"/>
              </a:rPr>
              <a:t>			</a:t>
            </a:r>
            <a:r>
              <a:rPr lang="de-DE" dirty="0">
                <a:sym typeface="WP IconicSymbolsA" panose="05010101010101010101" pitchFamily="2" charset="2"/>
              </a:rPr>
              <a:t>Der </a:t>
            </a:r>
            <a:r>
              <a:rPr lang="de-DE" dirty="0"/>
              <a:t>Konflikt in (1)b </a:t>
            </a:r>
            <a:r>
              <a:rPr lang="de-DE" dirty="0">
                <a:sym typeface="WP MathA" panose="05010101010101010101" pitchFamily="2" charset="2"/>
              </a:rPr>
              <a:t>zwischen </a:t>
            </a:r>
            <a:r>
              <a:rPr lang="de-DE" dirty="0">
                <a:solidFill>
                  <a:srgbClr val="FF0000"/>
                </a:solidFill>
                <a:sym typeface="WP MathA" panose="05010101010101010101" pitchFamily="2" charset="2"/>
              </a:rPr>
              <a:t>[SG]</a:t>
            </a:r>
            <a:r>
              <a:rPr lang="de-DE" i="1" dirty="0">
                <a:sym typeface="WP MathA" panose="05010101010101010101" pitchFamily="2" charset="2"/>
              </a:rPr>
              <a:t> </a:t>
            </a:r>
            <a:r>
              <a:rPr lang="de-DE" dirty="0">
                <a:sym typeface="WP MathA" panose="05010101010101010101" pitchFamily="2" charset="2"/>
              </a:rPr>
              <a:t>und</a:t>
            </a:r>
            <a:r>
              <a:rPr lang="de-DE" i="1" dirty="0">
                <a:sym typeface="WP MathA" panose="05010101010101010101" pitchFamily="2" charset="2"/>
              </a:rPr>
              <a:t> </a:t>
            </a:r>
            <a:r>
              <a:rPr lang="de-DE" dirty="0">
                <a:solidFill>
                  <a:srgbClr val="0066FF"/>
                </a:solidFill>
                <a:sym typeface="WP MathA" panose="05010101010101010101" pitchFamily="2" charset="2"/>
              </a:rPr>
              <a:t>[PL]</a:t>
            </a:r>
            <a:r>
              <a:rPr lang="de-DE" dirty="0">
                <a:sym typeface="WP MathA" panose="05010101010101010101" pitchFamily="2" charset="2"/>
              </a:rPr>
              <a:t> </a:t>
            </a:r>
            <a:r>
              <a:rPr lang="de-DE" dirty="0"/>
              <a:t>führt zu </a:t>
            </a:r>
            <a:endParaRPr lang="de-DE" b="1" dirty="0">
              <a:sym typeface="WP MathA" panose="05010101010101010101" pitchFamily="2" charset="2"/>
            </a:endParaRPr>
          </a:p>
          <a:p>
            <a:pPr>
              <a:spcBef>
                <a:spcPts val="600"/>
              </a:spcBef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b="1" dirty="0"/>
              <a:t>	</a:t>
            </a:r>
            <a:r>
              <a:rPr lang="de-DE" b="1" dirty="0">
                <a:sym typeface="WP IconicSymbolsA" panose="05010101010101010101" pitchFamily="2" charset="2"/>
              </a:rPr>
              <a:t>		</a:t>
            </a:r>
            <a:r>
              <a:rPr lang="de-DE" dirty="0">
                <a:sym typeface="WP IconicSymbolsA" panose="05010101010101010101" pitchFamily="2" charset="2"/>
              </a:rPr>
              <a:t>U</a:t>
            </a:r>
            <a:r>
              <a:rPr lang="de-DE" dirty="0"/>
              <a:t>ngrammatikalität.</a:t>
            </a:r>
            <a:endParaRPr lang="de-DE" dirty="0">
              <a:sym typeface="WP MathA" panose="05010101010101010101" pitchFamily="2" charset="2"/>
            </a:endParaRPr>
          </a:p>
          <a:p>
            <a:pPr marL="0" indent="0">
              <a:spcBef>
                <a:spcPts val="0"/>
              </a:spcBef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endParaRPr lang="de-DE" b="1" i="1" dirty="0"/>
          </a:p>
          <a:p>
            <a:pPr marL="0" indent="0">
              <a:spcBef>
                <a:spcPts val="0"/>
              </a:spcBef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b="1" i="1" dirty="0"/>
              <a:t>Frage. </a:t>
            </a:r>
            <a:r>
              <a:rPr lang="de-DE" dirty="0"/>
              <a:t>Warum ist (1)c grammatisch?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dirty="0"/>
              <a:t>Die Sätze (1)b und (1)c sind </a:t>
            </a:r>
            <a:r>
              <a:rPr lang="de-DE" u="sng" dirty="0"/>
              <a:t>syntaktisch</a:t>
            </a:r>
            <a:r>
              <a:rPr lang="de-DE" dirty="0"/>
              <a:t> ident </a:t>
            </a:r>
            <a:r>
              <a:rPr lang="de-DE" sz="2000" dirty="0"/>
              <a:t>(</a:t>
            </a:r>
            <a:r>
              <a:rPr lang="de-DE" sz="20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≈ </a:t>
            </a:r>
            <a:r>
              <a:rPr lang="de-DE" sz="2000" dirty="0"/>
              <a:t>gleich)</a:t>
            </a:r>
            <a:r>
              <a:rPr lang="de-DE" dirty="0"/>
              <a:t>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dirty="0"/>
              <a:t>(1)b und (1)c unterscheiden sich in Grammatikalität.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endParaRPr lang="de-DE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endParaRPr lang="de-DE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403225" algn="l"/>
                <a:tab pos="690563" algn="l"/>
                <a:tab pos="1147763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dirty="0"/>
              <a:t>Diese Beobachtung </a:t>
            </a:r>
            <a:r>
              <a:rPr lang="de-DE"/>
              <a:t>führt zur </a:t>
            </a:r>
            <a:r>
              <a:rPr lang="de-DE" dirty="0"/>
              <a:t>dritten Aufgabe der Semantik …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6" name="Rounded Rectangle 5"/>
          <p:cNvSpPr/>
          <p:nvPr/>
        </p:nvSpPr>
        <p:spPr>
          <a:xfrm>
            <a:off x="685800" y="5257800"/>
            <a:ext cx="7848600" cy="510778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spcBef>
                <a:spcPts val="12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P IconicSymbolsA" panose="05010101010101010101" pitchFamily="2" charset="2"/>
              </a:rPr>
              <a:t>	  Der Kontrast folgt aus </a:t>
            </a:r>
            <a:r>
              <a:rPr lang="de-DE" sz="2400" u="sng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semantischen</a:t>
            </a:r>
            <a:r>
              <a:rPr lang="de-DE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Eigenschaften.</a:t>
            </a:r>
            <a:endParaRPr lang="de-DE" sz="2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38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Die Aufgaben der Semantik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>
              <a:tabLst>
                <a:tab pos="511175" algn="l"/>
                <a:tab pos="747713" algn="l"/>
                <a:tab pos="1090613" algn="l"/>
              </a:tabLst>
            </a:pPr>
            <a:r>
              <a:rPr lang="en-US" dirty="0"/>
              <a:t>Die </a:t>
            </a:r>
            <a:r>
              <a:rPr lang="en-US" dirty="0" err="1"/>
              <a:t>natürlichsprachliche</a:t>
            </a:r>
            <a:r>
              <a:rPr lang="en-US" dirty="0"/>
              <a:t> </a:t>
            </a:r>
            <a:r>
              <a:rPr lang="en-US" dirty="0" err="1"/>
              <a:t>Semantik</a:t>
            </a:r>
            <a:r>
              <a:rPr lang="en-US" dirty="0"/>
              <a:t> </a:t>
            </a:r>
            <a:r>
              <a:rPr lang="en-US" dirty="0" err="1"/>
              <a:t>untersucht</a:t>
            </a:r>
            <a:r>
              <a:rPr lang="en-US" dirty="0"/>
              <a:t> vier </a:t>
            </a:r>
            <a:r>
              <a:rPr lang="en-US" dirty="0" err="1"/>
              <a:t>Fragen</a:t>
            </a:r>
            <a:r>
              <a:rPr lang="en-US" b="1" i="1" dirty="0"/>
              <a:t>:</a:t>
            </a:r>
            <a:endParaRPr lang="en-US" sz="1800" dirty="0"/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381000" y="1600200"/>
            <a:ext cx="8305800" cy="919401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I.	Semantische Kompetenz. </a:t>
            </a:r>
            <a:r>
              <a:rPr lang="de-DE">
                <a:solidFill>
                  <a:schemeClr val="tx1"/>
                </a:solidFill>
              </a:rPr>
              <a:t>Warum können Sprecher jedem Satz ihrer Sprache eine Bedeutung (Denotation) zuweisen? </a:t>
            </a:r>
            <a:endParaRPr lang="de-DE" b="1">
              <a:solidFill>
                <a:schemeClr val="tx1"/>
              </a:solidFill>
              <a:sym typeface="WP MathA" panose="05010101010101010101" pitchFamily="2" charset="2"/>
            </a:endParaRPr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381000" y="2667000"/>
            <a:ext cx="8305800" cy="919401"/>
          </a:xfrm>
          <a:prstGeom prst="roundRect">
            <a:avLst/>
          </a:prstGeom>
          <a:solidFill>
            <a:srgbClr val="C8C896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II.	Repräsentation von Bedeutung. </a:t>
            </a:r>
            <a:r>
              <a:rPr lang="de-DE">
                <a:solidFill>
                  <a:schemeClr val="tx1"/>
                </a:solidFill>
              </a:rPr>
              <a:t>Was sind die Denotationen? Wie werden sie dargestellt? Wo befinden sie sich?</a:t>
            </a:r>
          </a:p>
        </p:txBody>
      </p:sp>
      <p:sp>
        <p:nvSpPr>
          <p:cNvPr id="10" name="Abgerundetes Rechteck 7"/>
          <p:cNvSpPr txBox="1">
            <a:spLocks/>
          </p:cNvSpPr>
          <p:nvPr/>
        </p:nvSpPr>
        <p:spPr>
          <a:xfrm>
            <a:off x="762000" y="3962400"/>
            <a:ext cx="8305800" cy="947777"/>
          </a:xfrm>
          <a:prstGeom prst="roundRect">
            <a:avLst/>
          </a:prstGeom>
          <a:solidFill>
            <a:srgbClr val="C86464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spcBef>
                <a:spcPts val="1500"/>
              </a:spcBef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bg1"/>
                </a:solidFill>
              </a:rPr>
              <a:t>III.	Semantik und Grammatikalität. </a:t>
            </a:r>
            <a:r>
              <a:rPr lang="de-DE">
                <a:solidFill>
                  <a:schemeClr val="bg1"/>
                </a:solidFill>
              </a:rPr>
              <a:t>Wie beeinflußt die Semantik die Grammatikalität von sprachlichen Ausdrücken?</a:t>
            </a:r>
          </a:p>
        </p:txBody>
      </p:sp>
      <p:sp>
        <p:nvSpPr>
          <p:cNvPr id="11" name="Abgerundetes Rechteck 7"/>
          <p:cNvSpPr txBox="1">
            <a:spLocks/>
          </p:cNvSpPr>
          <p:nvPr/>
        </p:nvSpPr>
        <p:spPr>
          <a:xfrm>
            <a:off x="381000" y="5252799"/>
            <a:ext cx="8305800" cy="919401"/>
          </a:xfrm>
          <a:prstGeom prst="roundRect">
            <a:avLst/>
          </a:prstGeom>
          <a:solidFill>
            <a:srgbClr val="6496C8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IV. Logische Schlussfolgerungen. </a:t>
            </a:r>
            <a:r>
              <a:rPr lang="de-DE">
                <a:solidFill>
                  <a:schemeClr val="tx1"/>
                </a:solidFill>
              </a:rPr>
              <a:t>Was ist die Beziehung </a:t>
            </a:r>
            <a:br>
              <a:rPr lang="de-DE">
                <a:solidFill>
                  <a:schemeClr val="tx1"/>
                </a:solidFill>
              </a:rPr>
            </a:br>
            <a:r>
              <a:rPr lang="de-DE">
                <a:solidFill>
                  <a:schemeClr val="tx1"/>
                </a:solidFill>
              </a:rPr>
              <a:t> zwischen Sprache und Logik?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06BCC0-0EAA-48D9-A3BE-32D4BD9E157B}"/>
              </a:ext>
            </a:extLst>
          </p:cNvPr>
          <p:cNvSpPr txBox="1"/>
          <p:nvPr/>
        </p:nvSpPr>
        <p:spPr>
          <a:xfrm>
            <a:off x="76200" y="4191000"/>
            <a:ext cx="685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>
                <a:sym typeface="WP IconicSymbolsA" panose="05010101010101010101" pitchFamily="2" charset="2"/>
              </a:rPr>
              <a:t></a:t>
            </a:r>
            <a:endParaRPr lang="de-DE" sz="3000" b="1"/>
          </a:p>
        </p:txBody>
      </p:sp>
    </p:spTree>
    <p:extLst>
      <p:ext uri="{BB962C8B-B14F-4D97-AF65-F5344CB8AC3E}">
        <p14:creationId xmlns:p14="http://schemas.microsoft.com/office/powerpoint/2010/main" val="20647252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III. Semantik und Grammatikalität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839200" cy="5257800"/>
          </a:xfrm>
        </p:spPr>
        <p:txBody>
          <a:bodyPr/>
          <a:lstStyle/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en-US" dirty="0"/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en-US" dirty="0"/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en-US" dirty="0"/>
          </a:p>
          <a:p>
            <a:pPr>
              <a:tabLst>
                <a:tab pos="0" algn="l"/>
                <a:tab pos="744538" algn="l"/>
                <a:tab pos="1090613" algn="l"/>
              </a:tabLst>
            </a:pPr>
            <a:endParaRPr lang="de-DE" b="1" i="1" dirty="0"/>
          </a:p>
          <a:p>
            <a:pPr>
              <a:spcBef>
                <a:spcPts val="20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b="1" i="1" dirty="0"/>
              <a:t>Frage</a:t>
            </a:r>
            <a:r>
              <a:rPr lang="de-DE" dirty="0"/>
              <a:t>. 	Können semantische Eigenschaften zur </a:t>
            </a:r>
            <a:r>
              <a:rPr lang="de-DE" dirty="0">
                <a:solidFill>
                  <a:srgbClr val="FF0000"/>
                </a:solidFill>
              </a:rPr>
              <a:t>Ungrammatikalität</a:t>
            </a:r>
            <a:r>
              <a:rPr lang="de-DE" dirty="0"/>
              <a:t> 			eines 	sprachlichen Ausdrucks führen?</a:t>
            </a:r>
          </a:p>
          <a:p>
            <a:pPr>
              <a:spcBef>
                <a:spcPts val="20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b="1" dirty="0"/>
              <a:t>Antwort</a:t>
            </a:r>
            <a:r>
              <a:rPr lang="de-DE" dirty="0"/>
              <a:t>: </a:t>
            </a:r>
            <a:r>
              <a:rPr lang="de-DE" u="sng" dirty="0"/>
              <a:t>Ja</a:t>
            </a:r>
            <a:r>
              <a:rPr lang="de-DE" dirty="0"/>
              <a:t>. 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0" algn="l"/>
                <a:tab pos="744538" algn="l"/>
                <a:tab pos="1090613" algn="l"/>
              </a:tabLst>
            </a:pPr>
            <a:r>
              <a:rPr lang="de-DE" i="1" dirty="0"/>
              <a:t>Beispiel 1</a:t>
            </a:r>
            <a:r>
              <a:rPr lang="de-DE" dirty="0"/>
              <a:t>. Konstruktionen mit </a:t>
            </a:r>
            <a:r>
              <a:rPr lang="de-DE" i="1" dirty="0"/>
              <a:t>jemals</a:t>
            </a:r>
            <a:r>
              <a:rPr lang="de-DE" dirty="0"/>
              <a:t> </a:t>
            </a:r>
            <a:r>
              <a:rPr lang="de-DE" sz="2200" dirty="0"/>
              <a:t>(</a:t>
            </a:r>
            <a:r>
              <a:rPr lang="de-DE" sz="2200" i="1" dirty="0"/>
              <a:t>Negative Polaritätselemente</a:t>
            </a:r>
            <a:r>
              <a:rPr lang="de-DE" sz="2200" dirty="0"/>
              <a:t>)</a:t>
            </a:r>
            <a:r>
              <a:rPr lang="de-DE" dirty="0"/>
              <a:t>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0" algn="l"/>
                <a:tab pos="744538" algn="l"/>
                <a:tab pos="1090613" algn="l"/>
              </a:tabLst>
            </a:pPr>
            <a:r>
              <a:rPr lang="de-DE" i="1" dirty="0"/>
              <a:t>Beispiel 2</a:t>
            </a:r>
            <a:r>
              <a:rPr lang="de-DE" dirty="0"/>
              <a:t>. Konstruktion mit </a:t>
            </a:r>
            <a:r>
              <a:rPr lang="de-DE" i="1" dirty="0"/>
              <a:t>außer</a:t>
            </a:r>
            <a:r>
              <a:rPr lang="de-DE" dirty="0"/>
              <a:t>. 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0" algn="l"/>
                <a:tab pos="744538" algn="l"/>
                <a:tab pos="1090613" algn="l"/>
              </a:tabLst>
            </a:pPr>
            <a:r>
              <a:rPr lang="de-DE" b="1" dirty="0"/>
              <a:t>Wichtige Erkenntnis </a:t>
            </a:r>
            <a:r>
              <a:rPr lang="de-DE" dirty="0"/>
              <a:t>(s.u.). Sprachliche Ausdrücke besitzen </a:t>
            </a:r>
            <a:r>
              <a:rPr lang="de-DE" b="1" dirty="0"/>
              <a:t>zwei unterschiedliche Arten von Bedeutung</a:t>
            </a:r>
            <a:r>
              <a:rPr lang="de-DE" dirty="0"/>
              <a:t>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381000" y="1195785"/>
            <a:ext cx="8305800" cy="861615"/>
          </a:xfrm>
          <a:prstGeom prst="roundRect">
            <a:avLst/>
          </a:prstGeom>
          <a:solidFill>
            <a:srgbClr val="C86464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spcBef>
                <a:spcPts val="1500"/>
              </a:spcBef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bg1"/>
                </a:solidFill>
              </a:rPr>
              <a:t>III.	Semantik und Grammatikalität. </a:t>
            </a:r>
            <a:r>
              <a:rPr lang="de-DE">
                <a:solidFill>
                  <a:schemeClr val="bg1"/>
                </a:solidFill>
              </a:rPr>
              <a:t>Wie beeinflußt die Semantik die Grammatikalität von sprachlichen Ausdrücken?</a:t>
            </a:r>
          </a:p>
        </p:txBody>
      </p:sp>
    </p:spTree>
    <p:extLst>
      <p:ext uri="{BB962C8B-B14F-4D97-AF65-F5344CB8AC3E}">
        <p14:creationId xmlns:p14="http://schemas.microsoft.com/office/powerpoint/2010/main" val="20073351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936"/>
            <a:ext cx="8229600" cy="762000"/>
          </a:xfrm>
        </p:spPr>
        <p:txBody>
          <a:bodyPr/>
          <a:lstStyle/>
          <a:p>
            <a:r>
              <a:rPr lang="en-US"/>
              <a:t>III. Semantik und Grammatikalität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839200" cy="5334000"/>
          </a:xfrm>
        </p:spPr>
        <p:txBody>
          <a:bodyPr>
            <a:noAutofit/>
          </a:bodyPr>
          <a:lstStyle/>
          <a:p>
            <a:pPr marL="0" indent="0">
              <a:tabLst>
                <a:tab pos="0" algn="l"/>
                <a:tab pos="744538" algn="l"/>
                <a:tab pos="1090613" algn="l"/>
              </a:tabLst>
            </a:pPr>
            <a:r>
              <a:rPr lang="de-DE" i="1" dirty="0"/>
              <a:t>Beispiel 1.</a:t>
            </a:r>
            <a:r>
              <a:rPr lang="de-DE" dirty="0"/>
              <a:t> Konstruktionen mit </a:t>
            </a:r>
            <a:r>
              <a:rPr lang="de-DE" i="1" dirty="0">
                <a:solidFill>
                  <a:srgbClr val="0066FF"/>
                </a:solidFill>
              </a:rPr>
              <a:t>jemals</a:t>
            </a:r>
            <a:r>
              <a:rPr lang="de-DE" i="1" dirty="0"/>
              <a:t> </a:t>
            </a:r>
            <a:r>
              <a:rPr lang="de-DE" dirty="0"/>
              <a:t>(</a:t>
            </a:r>
            <a:r>
              <a:rPr lang="de-DE" i="1" dirty="0"/>
              <a:t>Negatives Polaritätselement</a:t>
            </a:r>
            <a:r>
              <a:rPr lang="de-DE" dirty="0"/>
              <a:t>) </a:t>
            </a:r>
            <a:endParaRPr lang="de-DE" i="1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Der Satz (1) bedeutet ungefähr das selbe wie Satz (2):</a:t>
            </a:r>
          </a:p>
          <a:p>
            <a:pPr>
              <a:spcBef>
                <a:spcPts val="12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(1)		</a:t>
            </a:r>
            <a:r>
              <a:rPr lang="de-DE" dirty="0">
                <a:solidFill>
                  <a:srgbClr val="00B050"/>
                </a:solidFill>
              </a:rPr>
              <a:t>Keiner</a:t>
            </a:r>
            <a:r>
              <a:rPr lang="de-DE" dirty="0"/>
              <a:t> hat den Film </a:t>
            </a:r>
            <a:r>
              <a:rPr lang="de-DE" dirty="0">
                <a:solidFill>
                  <a:srgbClr val="0066FF"/>
                </a:solidFill>
              </a:rPr>
              <a:t>jemals</a:t>
            </a:r>
            <a:r>
              <a:rPr lang="de-DE" dirty="0"/>
              <a:t> gesehen.       	</a:t>
            </a:r>
          </a:p>
          <a:p>
            <a:pPr marL="0" indent="0">
              <a:spcBef>
                <a:spcPts val="8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dirty="0">
                <a:sym typeface="WP MathA" panose="05010101010101010101" pitchFamily="2" charset="2"/>
              </a:rPr>
              <a:t>	(2) </a:t>
            </a:r>
            <a:r>
              <a:rPr lang="de-DE" dirty="0"/>
              <a:t>	</a:t>
            </a:r>
            <a:r>
              <a:rPr lang="de-DE" dirty="0">
                <a:sym typeface="WP MathA" panose="05010101010101010101" pitchFamily="2" charset="2"/>
              </a:rPr>
              <a:t></a:t>
            </a:r>
            <a:r>
              <a:rPr lang="de-DE" dirty="0"/>
              <a:t>	Keiner hat den Film </a:t>
            </a:r>
            <a:r>
              <a:rPr lang="de-DE" b="1" dirty="0"/>
              <a:t>schon einmal </a:t>
            </a:r>
            <a:r>
              <a:rPr lang="de-DE" dirty="0"/>
              <a:t>gesehen. </a:t>
            </a:r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  <a:tabLst>
                <a:tab pos="0" algn="l"/>
                <a:tab pos="744538" algn="l"/>
                <a:tab pos="1090613" algn="l"/>
              </a:tabLst>
            </a:pPr>
            <a:r>
              <a:rPr lang="de-DE" b="1" i="1" dirty="0"/>
              <a:t>Beobachtung: </a:t>
            </a:r>
            <a:r>
              <a:rPr lang="de-DE" dirty="0"/>
              <a:t>Satz (3) hat die </a:t>
            </a:r>
            <a:r>
              <a:rPr lang="de-DE" u="sng" dirty="0"/>
              <a:t>selbe syntaktische Struktur</a:t>
            </a:r>
            <a:r>
              <a:rPr lang="de-DE" b="1" dirty="0"/>
              <a:t> </a:t>
            </a:r>
            <a:r>
              <a:rPr lang="de-DE" dirty="0"/>
              <a:t>wie (1).</a:t>
            </a:r>
          </a:p>
          <a:p>
            <a:pPr>
              <a:spcBef>
                <a:spcPts val="12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(3)	   *</a:t>
            </a:r>
            <a:r>
              <a:rPr lang="de-DE" dirty="0">
                <a:solidFill>
                  <a:srgbClr val="FF0000"/>
                </a:solidFill>
              </a:rPr>
              <a:t>Jeder</a:t>
            </a:r>
            <a:r>
              <a:rPr lang="de-DE" dirty="0"/>
              <a:t> hat den Film </a:t>
            </a:r>
            <a:r>
              <a:rPr lang="de-DE" dirty="0">
                <a:solidFill>
                  <a:srgbClr val="0066FF"/>
                </a:solidFill>
              </a:rPr>
              <a:t>jemals</a:t>
            </a:r>
            <a:r>
              <a:rPr lang="de-DE" dirty="0"/>
              <a:t> gesehen.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Aber (3) ist ungrammatisch!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Satz (3) könnte auch eine Bedeutung haben: </a:t>
            </a:r>
          </a:p>
          <a:p>
            <a:pPr>
              <a:spcBef>
                <a:spcPts val="12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dirty="0">
                <a:sym typeface="WP MathA" panose="05010101010101010101" pitchFamily="2" charset="2"/>
              </a:rPr>
              <a:t>(</a:t>
            </a:r>
            <a:r>
              <a:rPr lang="de-DE" dirty="0"/>
              <a:t>4</a:t>
            </a:r>
            <a:r>
              <a:rPr lang="de-DE" dirty="0">
                <a:sym typeface="WP MathA" panose="05010101010101010101" pitchFamily="2" charset="2"/>
              </a:rPr>
              <a:t>) </a:t>
            </a:r>
            <a:r>
              <a:rPr lang="de-DE" dirty="0"/>
              <a:t>	</a:t>
            </a:r>
            <a:r>
              <a:rPr lang="de-DE" dirty="0">
                <a:sym typeface="WP MathA" panose="05010101010101010101" pitchFamily="2" charset="2"/>
              </a:rPr>
              <a:t></a:t>
            </a:r>
            <a:r>
              <a:rPr lang="de-DE" dirty="0"/>
              <a:t>	 Jeder hat den Film </a:t>
            </a:r>
            <a:r>
              <a:rPr lang="de-DE" b="1" dirty="0"/>
              <a:t>schon einmal </a:t>
            </a:r>
            <a:r>
              <a:rPr lang="de-DE" dirty="0"/>
              <a:t>gesehen. 	</a:t>
            </a:r>
          </a:p>
          <a:p>
            <a:pPr marL="0" indent="0">
              <a:spcBef>
                <a:spcPts val="8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		</a:t>
            </a:r>
          </a:p>
          <a:p>
            <a:pPr marL="0" indent="0">
              <a:tabLst>
                <a:tab pos="0" algn="l"/>
                <a:tab pos="744538" algn="l"/>
                <a:tab pos="1090613" algn="l"/>
              </a:tabLst>
            </a:pP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6" name="Rounded Rectangle 5"/>
          <p:cNvSpPr/>
          <p:nvPr/>
        </p:nvSpPr>
        <p:spPr>
          <a:xfrm>
            <a:off x="293370" y="5715000"/>
            <a:ext cx="8633460" cy="510778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spcBef>
                <a:spcPts val="12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P IconicSymbolsA" panose="05010101010101010101" pitchFamily="2" charset="2"/>
              </a:rPr>
              <a:t>	  Der Kontrast (1) vs. (3)  folgt aus </a:t>
            </a:r>
            <a:r>
              <a:rPr lang="de-DE" sz="2400" u="sng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semantischen</a:t>
            </a:r>
            <a:r>
              <a:rPr lang="de-DE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Eigenschaften.</a:t>
            </a:r>
            <a:endParaRPr lang="de-DE" sz="2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95813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594E80-D49D-9F1D-86E5-AAE2F3324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FB466-DF7B-A50B-95F0-1FEBBD371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8936"/>
            <a:ext cx="8229600" cy="762000"/>
          </a:xfrm>
        </p:spPr>
        <p:txBody>
          <a:bodyPr/>
          <a:lstStyle/>
          <a:p>
            <a:r>
              <a:rPr lang="en-US"/>
              <a:t>III. Semantik und Grammatikalität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59516-CE65-82B5-734C-A04F500B2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839200" cy="53340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Das Phänomen ist allgemeiner.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0" algn="l"/>
                <a:tab pos="744538" algn="l"/>
                <a:tab pos="1090613" algn="l"/>
              </a:tabLst>
            </a:pPr>
            <a:r>
              <a:rPr lang="de-DE" b="1" dirty="0"/>
              <a:t>Analyse</a:t>
            </a:r>
            <a:r>
              <a:rPr lang="de-DE" dirty="0"/>
              <a:t>. Negative Polaritätselemente (s.a. </a:t>
            </a:r>
            <a:r>
              <a:rPr lang="de-DE" i="1" dirty="0"/>
              <a:t>auch nur ein, sonderlich, brauchen - zu…)</a:t>
            </a:r>
            <a:r>
              <a:rPr lang="de-DE" dirty="0"/>
              <a:t> benötigen einen negativen Ausdruck. </a:t>
            </a:r>
            <a:endParaRPr lang="de-DE" i="1" dirty="0"/>
          </a:p>
          <a:p>
            <a:pPr>
              <a:spcBef>
                <a:spcPts val="12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(1)	a.	</a:t>
            </a:r>
            <a:r>
              <a:rPr lang="de-DE" dirty="0">
                <a:solidFill>
                  <a:srgbClr val="00B050"/>
                </a:solidFill>
              </a:rPr>
              <a:t>Keiner</a:t>
            </a:r>
            <a:r>
              <a:rPr lang="de-DE" dirty="0"/>
              <a:t> hat den Film </a:t>
            </a:r>
            <a:r>
              <a:rPr lang="de-DE" dirty="0">
                <a:solidFill>
                  <a:srgbClr val="0066FF"/>
                </a:solidFill>
              </a:rPr>
              <a:t>jemals</a:t>
            </a:r>
            <a:r>
              <a:rPr lang="de-DE" dirty="0"/>
              <a:t> gesehen.       	</a:t>
            </a:r>
          </a:p>
          <a:p>
            <a:pPr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		b.	</a:t>
            </a:r>
            <a:r>
              <a:rPr lang="de-DE" dirty="0">
                <a:solidFill>
                  <a:srgbClr val="00B050"/>
                </a:solidFill>
              </a:rPr>
              <a:t>Wenige</a:t>
            </a:r>
            <a:r>
              <a:rPr lang="de-DE" dirty="0"/>
              <a:t> haben den Film </a:t>
            </a:r>
            <a:r>
              <a:rPr lang="de-DE" dirty="0">
                <a:solidFill>
                  <a:srgbClr val="0066FF"/>
                </a:solidFill>
              </a:rPr>
              <a:t>jemals</a:t>
            </a:r>
            <a:r>
              <a:rPr lang="de-DE" dirty="0"/>
              <a:t> gesehen.</a:t>
            </a:r>
          </a:p>
          <a:p>
            <a:pPr>
              <a:tabLst>
                <a:tab pos="0" algn="l"/>
                <a:tab pos="744538" algn="l"/>
                <a:tab pos="1090613" algn="l"/>
              </a:tabLst>
            </a:pPr>
            <a:r>
              <a:rPr lang="en-US" dirty="0"/>
              <a:t>		c.	</a:t>
            </a:r>
            <a:r>
              <a:rPr lang="de-DE" dirty="0"/>
              <a:t>Ich glaube </a:t>
            </a:r>
            <a:r>
              <a:rPr lang="de-DE" dirty="0">
                <a:solidFill>
                  <a:srgbClr val="00B050"/>
                </a:solidFill>
              </a:rPr>
              <a:t>nicht</a:t>
            </a:r>
            <a:r>
              <a:rPr lang="de-DE" dirty="0"/>
              <a:t>, dass Peter den Film </a:t>
            </a:r>
            <a:r>
              <a:rPr lang="de-DE" dirty="0">
                <a:solidFill>
                  <a:srgbClr val="0066FF"/>
                </a:solidFill>
              </a:rPr>
              <a:t>jemals</a:t>
            </a:r>
            <a:r>
              <a:rPr lang="de-DE" dirty="0"/>
              <a:t> gesehen hat.</a:t>
            </a:r>
          </a:p>
          <a:p>
            <a:pPr>
              <a:tabLst>
                <a:tab pos="0" algn="l"/>
                <a:tab pos="744538" algn="l"/>
                <a:tab pos="1090613" algn="l"/>
              </a:tabLst>
            </a:pPr>
            <a:r>
              <a:rPr lang="en-US" dirty="0"/>
              <a:t>		d.	</a:t>
            </a:r>
            <a:r>
              <a:rPr lang="de-DE" dirty="0">
                <a:solidFill>
                  <a:srgbClr val="00B050"/>
                </a:solidFill>
              </a:rPr>
              <a:t>Jeder</a:t>
            </a:r>
            <a:r>
              <a:rPr lang="de-DE" dirty="0"/>
              <a:t>, der den Film </a:t>
            </a:r>
            <a:r>
              <a:rPr lang="de-DE" dirty="0">
                <a:solidFill>
                  <a:srgbClr val="0066FF"/>
                </a:solidFill>
              </a:rPr>
              <a:t>jemals</a:t>
            </a:r>
            <a:r>
              <a:rPr lang="de-DE" dirty="0"/>
              <a:t> gesehen hat, mochte ihn.</a:t>
            </a:r>
          </a:p>
          <a:p>
            <a:pPr>
              <a:spcBef>
                <a:spcPts val="0"/>
              </a:spcBef>
              <a:tabLst>
                <a:tab pos="0" algn="l"/>
                <a:tab pos="744538" algn="l"/>
                <a:tab pos="1090613" algn="l"/>
              </a:tabLst>
            </a:pPr>
            <a:endParaRPr lang="de-DE" dirty="0"/>
          </a:p>
          <a:p>
            <a:pPr>
              <a:spcBef>
                <a:spcPts val="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(2)	a.	*</a:t>
            </a:r>
            <a:r>
              <a:rPr lang="de-DE" dirty="0">
                <a:solidFill>
                  <a:srgbClr val="FF0000"/>
                </a:solidFill>
              </a:rPr>
              <a:t>Jeder</a:t>
            </a:r>
            <a:r>
              <a:rPr lang="de-DE" dirty="0"/>
              <a:t> hat den Film </a:t>
            </a:r>
            <a:r>
              <a:rPr lang="de-DE" dirty="0">
                <a:solidFill>
                  <a:srgbClr val="0066FF"/>
                </a:solidFill>
              </a:rPr>
              <a:t>jemals</a:t>
            </a:r>
            <a:r>
              <a:rPr lang="de-DE" dirty="0"/>
              <a:t> gesehen. </a:t>
            </a:r>
          </a:p>
          <a:p>
            <a:pPr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		b.	*</a:t>
            </a:r>
            <a:r>
              <a:rPr lang="de-DE" dirty="0">
                <a:solidFill>
                  <a:srgbClr val="FF0000"/>
                </a:solidFill>
              </a:rPr>
              <a:t>Viele</a:t>
            </a:r>
            <a:r>
              <a:rPr lang="de-DE" dirty="0"/>
              <a:t> haben den Film </a:t>
            </a:r>
            <a:r>
              <a:rPr lang="de-DE" dirty="0">
                <a:solidFill>
                  <a:srgbClr val="0066FF"/>
                </a:solidFill>
              </a:rPr>
              <a:t>jemals</a:t>
            </a:r>
            <a:r>
              <a:rPr lang="de-DE" dirty="0"/>
              <a:t> Film gesehen.</a:t>
            </a:r>
          </a:p>
          <a:p>
            <a:pPr>
              <a:tabLst>
                <a:tab pos="0" algn="l"/>
                <a:tab pos="744538" algn="l"/>
                <a:tab pos="1090613" algn="l"/>
              </a:tabLst>
            </a:pPr>
            <a:r>
              <a:rPr lang="en-US" dirty="0"/>
              <a:t>		c.	*</a:t>
            </a:r>
            <a:r>
              <a:rPr lang="de-DE" dirty="0"/>
              <a:t>Ich glaube, dass Peter den Film </a:t>
            </a:r>
            <a:r>
              <a:rPr lang="de-DE" dirty="0">
                <a:solidFill>
                  <a:srgbClr val="0066FF"/>
                </a:solidFill>
              </a:rPr>
              <a:t>jemals</a:t>
            </a:r>
            <a:r>
              <a:rPr lang="de-DE" dirty="0"/>
              <a:t> gesehen hat.</a:t>
            </a:r>
          </a:p>
          <a:p>
            <a:pPr>
              <a:tabLst>
                <a:tab pos="0" algn="l"/>
                <a:tab pos="744538" algn="l"/>
                <a:tab pos="1090613" algn="l"/>
              </a:tabLst>
            </a:pPr>
            <a:r>
              <a:rPr lang="en-US" dirty="0"/>
              <a:t>		d.	*</a:t>
            </a:r>
            <a:r>
              <a:rPr lang="en-US" dirty="0" err="1">
                <a:solidFill>
                  <a:srgbClr val="FF0000"/>
                </a:solidFill>
              </a:rPr>
              <a:t>Einige</a:t>
            </a:r>
            <a:r>
              <a:rPr lang="en-US" dirty="0"/>
              <a:t>, die</a:t>
            </a:r>
            <a:r>
              <a:rPr lang="de-DE" dirty="0"/>
              <a:t> den Film </a:t>
            </a:r>
            <a:r>
              <a:rPr lang="de-DE" dirty="0">
                <a:solidFill>
                  <a:srgbClr val="0066FF"/>
                </a:solidFill>
              </a:rPr>
              <a:t>jemals</a:t>
            </a:r>
            <a:r>
              <a:rPr lang="de-DE" dirty="0"/>
              <a:t> gesehen haben, mochten ihn.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0" algn="l"/>
                <a:tab pos="744538" algn="l"/>
                <a:tab pos="1090613" algn="l"/>
              </a:tabLst>
            </a:pPr>
            <a:r>
              <a:rPr lang="de-DE" dirty="0"/>
              <a:t>Was zeigt der Kontrast zwischen (1)d und (2)d?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30E37-C646-D0BE-5B3D-1C14EED81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76596-96F9-5EC1-B0FE-DCEED37EF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24084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6A49B9-EA9F-145B-A35D-1C699E45A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B1009-3A20-362A-A124-4750E66D0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III. Semantik und Grammatikalität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87ACD-4809-22F0-6EC1-75709EF2F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6800"/>
            <a:ext cx="88392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i="1" dirty="0"/>
              <a:t>Beispiel 2.</a:t>
            </a:r>
            <a:r>
              <a:rPr lang="de-DE" dirty="0"/>
              <a:t> Konstruktionen mit </a:t>
            </a:r>
            <a:r>
              <a:rPr lang="de-DE" i="1" dirty="0">
                <a:solidFill>
                  <a:srgbClr val="0066FF"/>
                </a:solidFill>
              </a:rPr>
              <a:t>außer</a:t>
            </a:r>
            <a:r>
              <a:rPr lang="de-DE" i="1" dirty="0"/>
              <a:t> </a:t>
            </a:r>
            <a:r>
              <a:rPr lang="de-DE" dirty="0"/>
              <a:t>(engl</a:t>
            </a:r>
            <a:r>
              <a:rPr lang="de-DE" i="1" dirty="0"/>
              <a:t>. ‚exceptives</a:t>
            </a:r>
            <a:r>
              <a:rPr lang="de-DE" dirty="0"/>
              <a:t>‘)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(1)		a. 	  </a:t>
            </a:r>
            <a:r>
              <a:rPr lang="de-DE" dirty="0">
                <a:solidFill>
                  <a:srgbClr val="00B050"/>
                </a:solidFill>
              </a:rPr>
              <a:t>Jeder Freund</a:t>
            </a:r>
            <a:r>
              <a:rPr lang="de-DE" dirty="0"/>
              <a:t> </a:t>
            </a:r>
            <a:r>
              <a:rPr lang="de-DE" dirty="0">
                <a:solidFill>
                  <a:srgbClr val="0066FF"/>
                </a:solidFill>
              </a:rPr>
              <a:t>außer Maria</a:t>
            </a:r>
            <a:r>
              <a:rPr lang="de-DE" dirty="0"/>
              <a:t> hat den Film gesehen. </a:t>
            </a:r>
            <a:r>
              <a:rPr lang="de-DE" dirty="0">
                <a:sym typeface="WP MathA" panose="05010101010101010101" pitchFamily="2" charset="2"/>
              </a:rPr>
              <a:t>	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		b. 	  </a:t>
            </a:r>
            <a:r>
              <a:rPr lang="de-DE" dirty="0">
                <a:solidFill>
                  <a:srgbClr val="00B050"/>
                </a:solidFill>
              </a:rPr>
              <a:t>Kein Freund</a:t>
            </a:r>
            <a:r>
              <a:rPr lang="de-DE" dirty="0"/>
              <a:t> </a:t>
            </a:r>
            <a:r>
              <a:rPr lang="de-DE" dirty="0">
                <a:solidFill>
                  <a:srgbClr val="0066FF"/>
                </a:solidFill>
              </a:rPr>
              <a:t>außer Maria </a:t>
            </a:r>
            <a:r>
              <a:rPr lang="de-DE" dirty="0"/>
              <a:t>hat den Film gesehen. </a:t>
            </a:r>
          </a:p>
          <a:p>
            <a:pPr defTabSz="941388"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DE" dirty="0">
              <a:sym typeface="WP MathA" panose="05010101010101010101" pitchFamily="2" charset="2"/>
            </a:endParaRPr>
          </a:p>
          <a:p>
            <a:pPr defTabSz="941388"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>
                <a:sym typeface="WP MathA" panose="05010101010101010101" pitchFamily="2" charset="2"/>
              </a:rPr>
              <a:t>(2)		</a:t>
            </a:r>
            <a:r>
              <a:rPr lang="de-DE" dirty="0"/>
              <a:t>a.		*</a:t>
            </a:r>
            <a:r>
              <a:rPr lang="de-DE" dirty="0">
                <a:solidFill>
                  <a:srgbClr val="FF0000"/>
                </a:solidFill>
              </a:rPr>
              <a:t>Viele Freunde</a:t>
            </a:r>
            <a:r>
              <a:rPr lang="de-DE" dirty="0"/>
              <a:t> </a:t>
            </a:r>
            <a:r>
              <a:rPr lang="de-DE" dirty="0">
                <a:solidFill>
                  <a:srgbClr val="0066FF"/>
                </a:solidFill>
              </a:rPr>
              <a:t>außer Maria </a:t>
            </a:r>
            <a:r>
              <a:rPr lang="de-DE" dirty="0"/>
              <a:t>haben den Film gesehen.</a:t>
            </a:r>
          </a:p>
          <a:p>
            <a:pPr defTabSz="941388"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		b.	*</a:t>
            </a:r>
            <a:r>
              <a:rPr lang="de-DE" dirty="0">
                <a:solidFill>
                  <a:srgbClr val="FF0000"/>
                </a:solidFill>
              </a:rPr>
              <a:t>Die Freunde </a:t>
            </a:r>
            <a:r>
              <a:rPr lang="de-DE" dirty="0">
                <a:solidFill>
                  <a:srgbClr val="0066FF"/>
                </a:solidFill>
              </a:rPr>
              <a:t>außer Maria </a:t>
            </a:r>
            <a:r>
              <a:rPr lang="de-DE" dirty="0"/>
              <a:t>haben den Film gesehen.</a:t>
            </a:r>
          </a:p>
          <a:p>
            <a:pPr defTabSz="941388"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		c.		*</a:t>
            </a:r>
            <a:r>
              <a:rPr lang="de-DE" dirty="0">
                <a:solidFill>
                  <a:srgbClr val="FF0000"/>
                </a:solidFill>
              </a:rPr>
              <a:t>Die meisten Freunde </a:t>
            </a:r>
            <a:r>
              <a:rPr lang="de-DE" dirty="0">
                <a:solidFill>
                  <a:srgbClr val="0066FF"/>
                </a:solidFill>
              </a:rPr>
              <a:t>außer Maria </a:t>
            </a:r>
            <a:r>
              <a:rPr lang="de-DE" dirty="0"/>
              <a:t>haben den Film gesehen.</a:t>
            </a:r>
          </a:p>
          <a:p>
            <a:pPr defTabSz="941388"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		d.	*</a:t>
            </a:r>
            <a:r>
              <a:rPr lang="de-DE" dirty="0">
                <a:solidFill>
                  <a:srgbClr val="FF0000"/>
                </a:solidFill>
              </a:rPr>
              <a:t>Einige Freunde </a:t>
            </a:r>
            <a:r>
              <a:rPr lang="de-DE" dirty="0">
                <a:solidFill>
                  <a:srgbClr val="0066FF"/>
                </a:solidFill>
              </a:rPr>
              <a:t>außer Maria</a:t>
            </a:r>
            <a:r>
              <a:rPr lang="de-DE" dirty="0"/>
              <a:t> haben den Film gesehen.</a:t>
            </a:r>
          </a:p>
          <a:p>
            <a:pPr defTabSz="941388"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		e.		*</a:t>
            </a:r>
            <a:r>
              <a:rPr lang="de-DE" dirty="0">
                <a:solidFill>
                  <a:srgbClr val="FF0000"/>
                </a:solidFill>
              </a:rPr>
              <a:t>Drei Freunde </a:t>
            </a:r>
            <a:r>
              <a:rPr lang="de-DE" dirty="0">
                <a:solidFill>
                  <a:srgbClr val="0066FF"/>
                </a:solidFill>
              </a:rPr>
              <a:t>außer Maria</a:t>
            </a:r>
            <a:r>
              <a:rPr lang="de-DE" dirty="0"/>
              <a:t> haben den Film gesehen.</a:t>
            </a:r>
          </a:p>
          <a:p>
            <a:pPr defTabSz="941388">
              <a:spcBef>
                <a:spcPts val="20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b="1" i="1" dirty="0"/>
              <a:t>Beobachtung</a:t>
            </a:r>
            <a:r>
              <a:rPr lang="de-DE" b="1" dirty="0"/>
              <a:t>:</a:t>
            </a:r>
            <a:r>
              <a:rPr lang="de-DE" dirty="0"/>
              <a:t> Die Sätze in (1) &amp; (2) sind </a:t>
            </a:r>
            <a:r>
              <a:rPr lang="de-DE" u="sng" dirty="0"/>
              <a:t>syntaktisch</a:t>
            </a:r>
            <a:r>
              <a:rPr lang="de-DE" dirty="0"/>
              <a:t> ident. </a:t>
            </a:r>
          </a:p>
          <a:p>
            <a:pPr defTabSz="941388"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DE" dirty="0"/>
          </a:p>
          <a:p>
            <a:pPr defTabSz="941388"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17B06A-ACE0-9DA3-1E80-81BA9AACD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FA1A59-12DC-9597-EFE8-6A8EDD652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DD92048-F2A3-2521-66E5-105FDC18BD58}"/>
              </a:ext>
            </a:extLst>
          </p:cNvPr>
          <p:cNvSpPr/>
          <p:nvPr/>
        </p:nvSpPr>
        <p:spPr>
          <a:xfrm>
            <a:off x="685800" y="5638800"/>
            <a:ext cx="7848600" cy="510778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spcBef>
                <a:spcPts val="1200"/>
              </a:spcBef>
              <a:tabLst>
                <a:tab pos="0" algn="l"/>
                <a:tab pos="744538" algn="l"/>
                <a:tab pos="1090613" algn="l"/>
              </a:tabLst>
            </a:pPr>
            <a:r>
              <a:rPr lang="de-DE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P IconicSymbolsA" panose="05010101010101010101" pitchFamily="2" charset="2"/>
              </a:rPr>
              <a:t>	  Die Kontraste folgen aus </a:t>
            </a:r>
            <a:r>
              <a:rPr lang="de-DE" sz="2400" u="sng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semantischen</a:t>
            </a:r>
            <a:r>
              <a:rPr lang="de-DE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Eigenschaften.</a:t>
            </a:r>
            <a:endParaRPr lang="de-DE" sz="2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0374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599E0-52AD-0454-BB90-E654D7CDA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42119-8162-7639-3CB2-EBF4ECC5B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DE"/>
              <a:t>Mehr zu Konstruktionen mit ‚außer‘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3AEF0-2C24-F12B-9168-CBB936577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58850"/>
            <a:ext cx="8763000" cy="544195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(1)			</a:t>
            </a:r>
            <a:r>
              <a:rPr lang="de-DE" dirty="0">
                <a:solidFill>
                  <a:srgbClr val="00B050"/>
                </a:solidFill>
              </a:rPr>
              <a:t>Jeder Freund </a:t>
            </a:r>
            <a:r>
              <a:rPr lang="de-DE" dirty="0"/>
              <a:t>hat den Film gesehen. </a:t>
            </a:r>
            <a:r>
              <a:rPr lang="de-DE" dirty="0">
                <a:sym typeface="WP MathA" panose="05010101010101010101" pitchFamily="2" charset="2"/>
              </a:rPr>
              <a:t>	</a:t>
            </a:r>
          </a:p>
          <a:p>
            <a:pPr defTabSz="941388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(2)	</a:t>
            </a:r>
            <a:r>
              <a:rPr lang="de-DE" dirty="0">
                <a:sym typeface="WP IconicSymbolsA" panose="05010101010101010101" pitchFamily="2" charset="2"/>
              </a:rPr>
              <a:t>	</a:t>
            </a:r>
            <a:r>
              <a:rPr lang="de-DE" dirty="0"/>
              <a:t>	</a:t>
            </a:r>
            <a:r>
              <a:rPr lang="de-DE" dirty="0">
                <a:solidFill>
                  <a:srgbClr val="FF0000"/>
                </a:solidFill>
              </a:rPr>
              <a:t>Drei Freunde </a:t>
            </a:r>
            <a:r>
              <a:rPr lang="de-DE" dirty="0"/>
              <a:t>haben den Film gesehen.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i="1" dirty="0"/>
              <a:t>Annahme</a:t>
            </a:r>
            <a:r>
              <a:rPr lang="de-DE" dirty="0"/>
              <a:t>. 	Eine </a:t>
            </a:r>
            <a:r>
              <a:rPr lang="de-DE" dirty="0">
                <a:solidFill>
                  <a:srgbClr val="0066FF"/>
                </a:solidFill>
              </a:rPr>
              <a:t>Situation s</a:t>
            </a:r>
            <a:r>
              <a:rPr lang="en-US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mit genau drei Freunden: </a:t>
            </a:r>
            <a:br>
              <a:rPr lang="de-DE" dirty="0"/>
            </a:br>
            <a:r>
              <a:rPr lang="de-DE" dirty="0"/>
              <a:t>				Hans, Maria und Peter.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DE" dirty="0"/>
          </a:p>
          <a:p>
            <a:pPr marL="342900" indent="-342900" defTabSz="941388">
              <a:spcBef>
                <a:spcPts val="24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In dieser Situation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en-US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gilt:	</a:t>
            </a:r>
          </a:p>
          <a:p>
            <a:pPr defTabSz="876300"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(3)			</a:t>
            </a:r>
            <a:r>
              <a:rPr lang="de-DE" dirty="0">
                <a:solidFill>
                  <a:srgbClr val="00B050"/>
                </a:solidFill>
              </a:rPr>
              <a:t>jeder Freund</a:t>
            </a:r>
            <a:r>
              <a:rPr lang="de-DE" dirty="0"/>
              <a:t>		=	{Hans, Maria, Peter}	</a:t>
            </a:r>
          </a:p>
          <a:p>
            <a:pPr defTabSz="876300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(4)			</a:t>
            </a:r>
            <a:r>
              <a:rPr lang="de-DE" dirty="0">
                <a:solidFill>
                  <a:srgbClr val="FF0000"/>
                </a:solidFill>
              </a:rPr>
              <a:t>drei Freunde</a:t>
            </a:r>
            <a:r>
              <a:rPr lang="de-DE" dirty="0"/>
              <a:t>		=	{Hans, Maria, Peter}</a:t>
            </a:r>
          </a:p>
          <a:p>
            <a:pPr defTabSz="876300"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(5)			</a:t>
            </a:r>
            <a:r>
              <a:rPr lang="de-DE" dirty="0">
                <a:solidFill>
                  <a:srgbClr val="00B050"/>
                </a:solidFill>
              </a:rPr>
              <a:t>jeder Freund</a:t>
            </a:r>
            <a:r>
              <a:rPr lang="de-DE" dirty="0"/>
              <a:t>		=	</a:t>
            </a:r>
            <a:r>
              <a:rPr lang="de-DE" dirty="0">
                <a:solidFill>
                  <a:srgbClr val="FF0000"/>
                </a:solidFill>
              </a:rPr>
              <a:t>drei Freunde</a:t>
            </a:r>
            <a:r>
              <a:rPr lang="de-DE" dirty="0"/>
              <a:t>	</a:t>
            </a:r>
          </a:p>
          <a:p>
            <a:pPr defTabSz="876300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</a:tabLst>
            </a:pPr>
            <a:r>
              <a:rPr lang="de-DE" dirty="0">
                <a:sym typeface="WP IconicSymbolsA" panose="05010101010101010101" pitchFamily="2" charset="2"/>
              </a:rPr>
              <a:t>	   </a:t>
            </a:r>
            <a:r>
              <a:rPr lang="de-DE" dirty="0"/>
              <a:t>In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de-DE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sind (3) und (4) </a:t>
            </a:r>
            <a:r>
              <a:rPr lang="de-DE" b="1" dirty="0"/>
              <a:t>synonym</a:t>
            </a:r>
            <a:r>
              <a:rPr lang="de-DE" b="1" i="1" dirty="0"/>
              <a:t> </a:t>
            </a:r>
            <a:r>
              <a:rPr lang="de-DE" sz="2000" dirty="0"/>
              <a:t>(= haben die selbe Denotation)</a:t>
            </a:r>
            <a:endParaRPr lang="de-DE" dirty="0"/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DE" dirty="0"/>
          </a:p>
          <a:p>
            <a:pPr defTabSz="876300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</a:tabLst>
            </a:pPr>
            <a:r>
              <a:rPr lang="de-DE" sz="2200" i="1" dirty="0">
                <a:sym typeface="WP MathA" panose="05010101010101010101" pitchFamily="2" charset="2"/>
              </a:rPr>
              <a:t>	</a:t>
            </a:r>
            <a:endParaRPr lang="de-DE" sz="2200" dirty="0">
              <a:sym typeface="WP MathA" panose="05010101010101010101" pitchFamily="2" charset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D1FD64-F2E0-0FDE-5A65-8D6C9B72C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053129-F1CA-6AC0-C5F9-D8B3F8BCB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6" name="Abgerundetes Rechteck 7">
            <a:extLst>
              <a:ext uri="{FF2B5EF4-FFF2-40B4-BE49-F238E27FC236}">
                <a16:creationId xmlns:a16="http://schemas.microsoft.com/office/drawing/2014/main" id="{27B0CE5B-1DED-0F6B-2564-32ED0333712F}"/>
              </a:ext>
            </a:extLst>
          </p:cNvPr>
          <p:cNvSpPr txBox="1">
            <a:spLocks/>
          </p:cNvSpPr>
          <p:nvPr/>
        </p:nvSpPr>
        <p:spPr>
          <a:xfrm>
            <a:off x="609600" y="2765822"/>
            <a:ext cx="8305800" cy="510778"/>
          </a:xfrm>
          <a:prstGeom prst="roundRect">
            <a:avLst/>
          </a:prstGeom>
          <a:solidFill>
            <a:srgbClr val="0066FF">
              <a:alpha val="50196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tabLst>
                <a:tab pos="685800" algn="l"/>
                <a:tab pos="804863" algn="l"/>
                <a:tab pos="1084263" algn="l"/>
                <a:tab pos="1719263" algn="l"/>
                <a:tab pos="2344738" algn="l"/>
                <a:tab pos="3030538" algn="l"/>
                <a:tab pos="3084513" algn="l"/>
                <a:tab pos="3487738" algn="l"/>
                <a:tab pos="3598863" algn="l"/>
                <a:tab pos="4233863" algn="l"/>
                <a:tab pos="5029200" algn="l"/>
                <a:tab pos="6002338" algn="l"/>
                <a:tab pos="6858000" algn="l"/>
              </a:tabLst>
            </a:pPr>
            <a:r>
              <a:rPr lang="en-US" b="1" dirty="0">
                <a:solidFill>
                  <a:schemeClr val="bg1"/>
                </a:solidFill>
              </a:rPr>
              <a:t>   Situation </a:t>
            </a:r>
            <a:r>
              <a:rPr lang="en-US" b="1" i="1" dirty="0">
                <a:solidFill>
                  <a:schemeClr val="bg1"/>
                </a:solidFill>
              </a:rPr>
              <a:t>=</a:t>
            </a:r>
            <a:r>
              <a:rPr lang="en-US" baseline="-25000" dirty="0">
                <a:solidFill>
                  <a:schemeClr val="bg1"/>
                </a:solidFill>
              </a:rPr>
              <a:t>Def</a:t>
            </a:r>
            <a:r>
              <a:rPr lang="en-US" dirty="0">
                <a:solidFill>
                  <a:schemeClr val="bg1"/>
                </a:solidFill>
              </a:rPr>
              <a:t> Teil der Welt (an </a:t>
            </a:r>
            <a:r>
              <a:rPr lang="en-US" dirty="0" err="1">
                <a:solidFill>
                  <a:schemeClr val="bg1"/>
                </a:solidFill>
              </a:rPr>
              <a:t>einem</a:t>
            </a:r>
            <a:r>
              <a:rPr lang="en-US" dirty="0">
                <a:solidFill>
                  <a:schemeClr val="bg1"/>
                </a:solidFill>
              </a:rPr>
              <a:t> Ort, </a:t>
            </a:r>
            <a:r>
              <a:rPr lang="en-US" dirty="0" err="1">
                <a:solidFill>
                  <a:schemeClr val="bg1"/>
                </a:solidFill>
              </a:rPr>
              <a:t>zu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einem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Zeitpunkt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3ABD3FF2-BA84-F907-52CB-B989CF84DB31}"/>
              </a:ext>
            </a:extLst>
          </p:cNvPr>
          <p:cNvSpPr txBox="1">
            <a:spLocks/>
          </p:cNvSpPr>
          <p:nvPr/>
        </p:nvSpPr>
        <p:spPr>
          <a:xfrm>
            <a:off x="769620" y="5791200"/>
            <a:ext cx="7459980" cy="510778"/>
          </a:xfrm>
          <a:prstGeom prst="roundRect">
            <a:avLst/>
          </a:prstGeom>
          <a:solidFill>
            <a:schemeClr val="bg1">
              <a:lumMod val="9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342900" defTabSz="898525">
              <a:spcBef>
                <a:spcPts val="600"/>
              </a:spcBef>
              <a:tabLst>
                <a:tab pos="403225" algn="l"/>
                <a:tab pos="747713" algn="l"/>
                <a:tab pos="1090613" algn="l"/>
                <a:tab pos="2859088" algn="l"/>
                <a:tab pos="4233863" algn="l"/>
                <a:tab pos="4919663" algn="l"/>
                <a:tab pos="5829300" algn="l"/>
                <a:tab pos="6800850" algn="l"/>
              </a:tabLst>
            </a:pPr>
            <a:r>
              <a:rPr lang="en-US" dirty="0">
                <a:solidFill>
                  <a:schemeClr val="tx1"/>
                </a:solidFill>
              </a:rPr>
              <a:t>Zwei Ausdrücke A und B </a:t>
            </a:r>
            <a:r>
              <a:rPr lang="en-US" dirty="0" err="1">
                <a:solidFill>
                  <a:schemeClr val="tx1"/>
                </a:solidFill>
              </a:rPr>
              <a:t>sind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synonym</a:t>
            </a:r>
            <a:r>
              <a:rPr lang="en-US" b="1" i="1" dirty="0">
                <a:solidFill>
                  <a:schemeClr val="tx1"/>
                </a:solidFill>
              </a:rPr>
              <a:t>  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   </a:t>
            </a:r>
            <a:r>
              <a:rPr lang="en-US" dirty="0">
                <a:solidFill>
                  <a:schemeClr val="tx1"/>
                </a:solidFill>
                <a:sym typeface="WP MathA"/>
              </a:rPr>
              <a:t>A = B</a:t>
            </a:r>
          </a:p>
        </p:txBody>
      </p:sp>
    </p:spTree>
    <p:extLst>
      <p:ext uri="{BB962C8B-B14F-4D97-AF65-F5344CB8AC3E}">
        <p14:creationId xmlns:p14="http://schemas.microsoft.com/office/powerpoint/2010/main" val="38995232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7D3A1D-5124-1BBA-8114-BC1FDFA6C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3D815-0554-8DFE-F34F-00CBD1637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DE"/>
              <a:t>Mehr zu Konstruktionen mit ‚außer‘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9C467-F89D-D8AF-F47F-06FF2BD73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58850"/>
            <a:ext cx="8763000" cy="544195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(1)			</a:t>
            </a:r>
            <a:r>
              <a:rPr lang="de-DE" dirty="0">
                <a:solidFill>
                  <a:srgbClr val="00B050"/>
                </a:solidFill>
              </a:rPr>
              <a:t>Jeder Freund </a:t>
            </a:r>
            <a:r>
              <a:rPr lang="de-DE" dirty="0"/>
              <a:t>hat den Film gesehen. </a:t>
            </a:r>
            <a:r>
              <a:rPr lang="de-DE" dirty="0">
                <a:sym typeface="WP MathA" panose="05010101010101010101" pitchFamily="2" charset="2"/>
              </a:rPr>
              <a:t>	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(2)	</a:t>
            </a:r>
            <a:r>
              <a:rPr lang="de-DE" dirty="0">
                <a:sym typeface="WP IconicSymbolsA" panose="05010101010101010101" pitchFamily="2" charset="2"/>
              </a:rPr>
              <a:t>	</a:t>
            </a:r>
            <a:r>
              <a:rPr lang="de-DE" dirty="0"/>
              <a:t>	</a:t>
            </a:r>
            <a:r>
              <a:rPr lang="de-DE" dirty="0">
                <a:solidFill>
                  <a:srgbClr val="FF0000"/>
                </a:solidFill>
              </a:rPr>
              <a:t>Drei Freunde </a:t>
            </a:r>
            <a:r>
              <a:rPr lang="de-DE" dirty="0"/>
              <a:t>haben den Film gesehen.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i="1" dirty="0"/>
              <a:t>Annahme</a:t>
            </a:r>
            <a:r>
              <a:rPr lang="de-DE" dirty="0"/>
              <a:t>. 	Situation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en-US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mit genau drei Freunden: </a:t>
            </a:r>
            <a:br>
              <a:rPr lang="de-DE" dirty="0"/>
            </a:br>
            <a:r>
              <a:rPr lang="de-DE" dirty="0"/>
              <a:t>				Hans, Maria und Peter.</a:t>
            </a: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DE" dirty="0"/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In dieser Situation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en-US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gilt:	</a:t>
            </a:r>
          </a:p>
          <a:p>
            <a:pPr defTabSz="876300">
              <a:spcBef>
                <a:spcPts val="2000"/>
              </a:spcBef>
              <a:tabLst>
                <a:tab pos="342900" algn="l"/>
                <a:tab pos="627063" algn="l"/>
                <a:tab pos="860425" algn="l"/>
                <a:tab pos="1319213" algn="l"/>
                <a:tab pos="1944688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(3)				</a:t>
            </a:r>
            <a:r>
              <a:rPr lang="de-DE" dirty="0">
                <a:solidFill>
                  <a:srgbClr val="00B050"/>
                </a:solidFill>
              </a:rPr>
              <a:t>Jeder Freund </a:t>
            </a:r>
            <a:r>
              <a:rPr lang="de-DE" dirty="0"/>
              <a:t>hat den Film gesehen 		</a:t>
            </a:r>
          </a:p>
          <a:p>
            <a:pPr defTabSz="876300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319213" algn="l"/>
                <a:tab pos="1944688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(4)			=	Hans, Maria und Peter haben den Film gesehen</a:t>
            </a:r>
          </a:p>
          <a:p>
            <a:pPr defTabSz="876300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319213" algn="l"/>
                <a:tab pos="1944688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(5)			=	</a:t>
            </a:r>
            <a:r>
              <a:rPr lang="de-DE" dirty="0">
                <a:solidFill>
                  <a:srgbClr val="FF0000"/>
                </a:solidFill>
              </a:rPr>
              <a:t>Drei Freunde </a:t>
            </a:r>
            <a:r>
              <a:rPr lang="de-DE" dirty="0"/>
              <a:t>haben den Film gesehen	</a:t>
            </a:r>
          </a:p>
          <a:p>
            <a:pPr defTabSz="876300"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</a:tabLst>
            </a:pPr>
            <a:endParaRPr lang="de-DE" dirty="0">
              <a:sym typeface="WP IconicSymbolsA" panose="05010101010101010101" pitchFamily="2" charset="2"/>
            </a:endParaRPr>
          </a:p>
          <a:p>
            <a:pPr defTabSz="876300"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</a:tabLst>
            </a:pPr>
            <a:r>
              <a:rPr lang="de-DE" dirty="0">
                <a:sym typeface="WP IconicSymbolsA" panose="05010101010101010101" pitchFamily="2" charset="2"/>
              </a:rPr>
              <a:t>	  	</a:t>
            </a:r>
            <a:r>
              <a:rPr lang="de-DE" dirty="0"/>
              <a:t>In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de-DE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sind die Sätze (1) und (2) synonym – sie haben die 			selbe Denotation in dieser Situation.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DE" dirty="0"/>
          </a:p>
          <a:p>
            <a:pPr defTabSz="876300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</a:tabLst>
            </a:pPr>
            <a:r>
              <a:rPr lang="de-DE" sz="2200" i="1" dirty="0">
                <a:sym typeface="WP MathA" panose="05010101010101010101" pitchFamily="2" charset="2"/>
              </a:rPr>
              <a:t>	</a:t>
            </a:r>
            <a:endParaRPr lang="de-DE" sz="2200" dirty="0">
              <a:sym typeface="WP MathA" panose="05010101010101010101" pitchFamily="2" charset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297150-6C22-D02F-E311-FC4284372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C32ACF-B2CF-39E5-088B-1AED0ED43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566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D10295-E035-AEFB-8D85-769B13738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629F-F988-E640-1E9B-1E8672A34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DE"/>
              <a:t>Mehr zu Konstruktionen mit ‚außer‘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73AA3-91B7-13FF-0D42-C3B0BC608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8610600" cy="544195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(1)			  </a:t>
            </a:r>
            <a:r>
              <a:rPr lang="de-DE" dirty="0">
                <a:solidFill>
                  <a:srgbClr val="00B050"/>
                </a:solidFill>
              </a:rPr>
              <a:t>Jeder Freund </a:t>
            </a:r>
            <a:r>
              <a:rPr lang="de-DE" dirty="0"/>
              <a:t>außer Maria</a:t>
            </a:r>
            <a:r>
              <a:rPr lang="de-DE" b="1" dirty="0"/>
              <a:t> </a:t>
            </a:r>
            <a:r>
              <a:rPr lang="de-DE" dirty="0"/>
              <a:t>hat den Film gesehen. </a:t>
            </a:r>
            <a:r>
              <a:rPr lang="de-DE" dirty="0">
                <a:sym typeface="WP MathA" panose="05010101010101010101" pitchFamily="2" charset="2"/>
              </a:rPr>
              <a:t>	</a:t>
            </a:r>
          </a:p>
          <a:p>
            <a:pPr defTabSz="941388">
              <a:spcBef>
                <a:spcPts val="8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(2)	</a:t>
            </a:r>
            <a:r>
              <a:rPr lang="de-DE" dirty="0">
                <a:sym typeface="WP IconicSymbolsA" panose="05010101010101010101" pitchFamily="2" charset="2"/>
              </a:rPr>
              <a:t>	</a:t>
            </a:r>
            <a:r>
              <a:rPr lang="de-DE" dirty="0"/>
              <a:t>	*</a:t>
            </a:r>
            <a:r>
              <a:rPr lang="de-DE" dirty="0">
                <a:solidFill>
                  <a:srgbClr val="FF0000"/>
                </a:solidFill>
              </a:rPr>
              <a:t>Drei Freunde </a:t>
            </a:r>
            <a:r>
              <a:rPr lang="de-DE" dirty="0"/>
              <a:t>außer Maria haben den Film gesehen.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i="1" dirty="0"/>
              <a:t>Annahme</a:t>
            </a:r>
            <a:r>
              <a:rPr lang="de-DE" dirty="0"/>
              <a:t>. Situation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en-US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mit drei Freunden: Hans, Maria und Peter.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In Situation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en-US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gilt:	</a:t>
            </a:r>
          </a:p>
          <a:p>
            <a:pPr defTabSz="876300"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482725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(3)		a.			</a:t>
            </a:r>
            <a:r>
              <a:rPr lang="de-DE" dirty="0">
                <a:solidFill>
                  <a:srgbClr val="00B050"/>
                </a:solidFill>
              </a:rPr>
              <a:t>jeder Freund </a:t>
            </a:r>
            <a:r>
              <a:rPr lang="de-DE" dirty="0"/>
              <a:t>außer Maria</a:t>
            </a:r>
          </a:p>
          <a:p>
            <a:pPr defTabSz="876300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482725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		b.	=	{Hans, Maria, Peter}  Maria </a:t>
            </a:r>
          </a:p>
          <a:p>
            <a:pPr defTabSz="876300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482725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		c.		=	</a:t>
            </a:r>
            <a:r>
              <a:rPr lang="de-DE" dirty="0">
                <a:solidFill>
                  <a:srgbClr val="0066FF"/>
                </a:solidFill>
              </a:rPr>
              <a:t>{Hans, Peter} </a:t>
            </a:r>
            <a:r>
              <a:rPr lang="de-DE" dirty="0"/>
              <a:t>	</a:t>
            </a:r>
          </a:p>
          <a:p>
            <a:pPr defTabSz="876300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482725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(4)		a.			</a:t>
            </a:r>
            <a:r>
              <a:rPr lang="de-DE" dirty="0">
                <a:solidFill>
                  <a:srgbClr val="FF0000"/>
                </a:solidFill>
              </a:rPr>
              <a:t>drei Freunde</a:t>
            </a:r>
            <a:r>
              <a:rPr lang="de-DE" dirty="0"/>
              <a:t> außer Maria</a:t>
            </a:r>
          </a:p>
          <a:p>
            <a:pPr defTabSz="876300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482725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		b.	=	{Hans, Maria, Peter}  Maria </a:t>
            </a:r>
          </a:p>
          <a:p>
            <a:pPr defTabSz="876300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482725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		c.		=	</a:t>
            </a:r>
            <a:r>
              <a:rPr lang="de-DE" dirty="0">
                <a:solidFill>
                  <a:srgbClr val="0066FF"/>
                </a:solidFill>
              </a:rPr>
              <a:t>{Hans, Peter} </a:t>
            </a:r>
          </a:p>
          <a:p>
            <a:pPr defTabSz="876300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482725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		d.	=	</a:t>
            </a:r>
            <a:r>
              <a:rPr lang="de-DE" dirty="0">
                <a:solidFill>
                  <a:srgbClr val="00B050"/>
                </a:solidFill>
              </a:rPr>
              <a:t>jeder Freund </a:t>
            </a:r>
            <a:r>
              <a:rPr lang="de-DE" dirty="0"/>
              <a:t>außer Maria</a:t>
            </a:r>
          </a:p>
          <a:p>
            <a:pPr defTabSz="876300">
              <a:spcBef>
                <a:spcPts val="8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</a:tabLst>
            </a:pPr>
            <a:r>
              <a:rPr lang="de-DE" dirty="0">
                <a:sym typeface="WP IconicSymbolsA" panose="05010101010101010101" pitchFamily="2" charset="2"/>
              </a:rPr>
              <a:t>	   </a:t>
            </a:r>
            <a:r>
              <a:rPr lang="de-DE" dirty="0"/>
              <a:t>In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de-DE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sind (3)a und (4)a </a:t>
            </a:r>
            <a:r>
              <a:rPr lang="de-DE" b="1" dirty="0"/>
              <a:t>synonym</a:t>
            </a:r>
            <a:r>
              <a:rPr lang="de-DE" dirty="0"/>
              <a:t>!</a:t>
            </a:r>
            <a:endParaRPr lang="de-DE" sz="2200" dirty="0">
              <a:sym typeface="WP MathA" panose="05010101010101010101" pitchFamily="2" charset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3480A-1D65-9EB2-C8A9-D604B1B78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7FD389-8D26-8746-3EAC-D55F836EB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47690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672E14-77F9-F25F-4BF4-5F0C1B73A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3B71-4115-7810-D255-02CA06F6C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DE"/>
              <a:t>Mehr zu Konstruktionen mit ‚außer‘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F444F-AEB4-232A-BE6C-CD885F6CD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14400"/>
            <a:ext cx="8610600" cy="544195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(1)			  [</a:t>
            </a:r>
            <a:r>
              <a:rPr lang="de-DE" baseline="-25000" dirty="0"/>
              <a:t>Subjekt </a:t>
            </a:r>
            <a:r>
              <a:rPr lang="de-DE" dirty="0">
                <a:solidFill>
                  <a:srgbClr val="00B050"/>
                </a:solidFill>
              </a:rPr>
              <a:t>Jeder Freund </a:t>
            </a:r>
            <a:r>
              <a:rPr lang="de-DE" dirty="0"/>
              <a:t>außer Maria] hat den Film gesehen. </a:t>
            </a:r>
            <a:r>
              <a:rPr lang="de-DE" dirty="0">
                <a:sym typeface="WP MathA" panose="05010101010101010101" pitchFamily="2" charset="2"/>
              </a:rPr>
              <a:t>	</a:t>
            </a:r>
          </a:p>
          <a:p>
            <a:pPr defTabSz="941388">
              <a:spcBef>
                <a:spcPts val="8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(2)	</a:t>
            </a:r>
            <a:r>
              <a:rPr lang="de-DE" dirty="0">
                <a:sym typeface="WP IconicSymbolsA" panose="05010101010101010101" pitchFamily="2" charset="2"/>
              </a:rPr>
              <a:t>	</a:t>
            </a:r>
            <a:r>
              <a:rPr lang="de-DE" dirty="0"/>
              <a:t>	*[</a:t>
            </a:r>
            <a:r>
              <a:rPr lang="de-DE" baseline="-25000" dirty="0"/>
              <a:t>Subjekt </a:t>
            </a:r>
            <a:r>
              <a:rPr lang="de-DE" dirty="0">
                <a:solidFill>
                  <a:srgbClr val="FF0000"/>
                </a:solidFill>
              </a:rPr>
              <a:t>Drei Freunde </a:t>
            </a:r>
            <a:r>
              <a:rPr lang="de-DE" dirty="0"/>
              <a:t>außer Maria] haben den Film gesehen.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i="1" dirty="0"/>
              <a:t>Annahme</a:t>
            </a:r>
            <a:r>
              <a:rPr lang="de-DE" dirty="0"/>
              <a:t>. Situation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en-US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mit drei Freunden: Hans, Maria und Peter.</a:t>
            </a:r>
          </a:p>
          <a:p>
            <a:pPr marL="342900" indent="-342900" defTabSz="941388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In Situation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en-US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gilt:</a:t>
            </a:r>
          </a:p>
          <a:p>
            <a:pPr defTabSz="876300"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482725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(3)		a.			</a:t>
            </a:r>
            <a:r>
              <a:rPr lang="de-DE" dirty="0">
                <a:solidFill>
                  <a:srgbClr val="00B050"/>
                </a:solidFill>
              </a:rPr>
              <a:t>jeder Freund </a:t>
            </a:r>
            <a:r>
              <a:rPr lang="de-DE" dirty="0"/>
              <a:t>außer Maria		(=  {Hans, Peter})</a:t>
            </a:r>
          </a:p>
          <a:p>
            <a:pPr defTabSz="876300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482725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		b.	=	</a:t>
            </a:r>
            <a:r>
              <a:rPr lang="de-DE" dirty="0">
                <a:solidFill>
                  <a:srgbClr val="FF0000"/>
                </a:solidFill>
              </a:rPr>
              <a:t>drei Freunde</a:t>
            </a:r>
            <a:r>
              <a:rPr lang="de-DE" dirty="0"/>
              <a:t> außer Maria		(=  {Hans, Peter})</a:t>
            </a:r>
          </a:p>
          <a:p>
            <a:pPr marL="342900" indent="-342900" defTabSz="8763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482725" algn="l"/>
                <a:tab pos="2627313" algn="l"/>
                <a:tab pos="3084513" algn="l"/>
                <a:tab pos="3205163" algn="l"/>
                <a:tab pos="3830638" algn="l"/>
              </a:tabLst>
            </a:pPr>
            <a:r>
              <a:rPr lang="de-DE" dirty="0"/>
              <a:t>Die Teile von (1) und (2), die dem Subjekt folgen, sind synonym: </a:t>
            </a:r>
          </a:p>
          <a:p>
            <a:pPr>
              <a:spcBef>
                <a:spcPts val="8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(4)		 hat den Film gesehen 	=   haben den Film gesehen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>
                <a:sym typeface="WP IconicSymbolsA" panose="05010101010101010101" pitchFamily="2" charset="2"/>
              </a:rPr>
              <a:t>	   </a:t>
            </a:r>
            <a:r>
              <a:rPr lang="de-DE" dirty="0"/>
              <a:t>In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de-DE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sind daher auch die ganzen Sätze (1) und (2) synonym!</a:t>
            </a:r>
            <a:endParaRPr lang="de-DE" sz="2200" dirty="0"/>
          </a:p>
          <a:p>
            <a:pPr defTabSz="876300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</a:tabLst>
            </a:pPr>
            <a:r>
              <a:rPr lang="de-DE" b="1" dirty="0"/>
              <a:t>Behauptung</a:t>
            </a:r>
            <a:r>
              <a:rPr lang="de-DE" b="1" i="1" dirty="0"/>
              <a:t> </a:t>
            </a:r>
            <a:r>
              <a:rPr lang="de-DE" sz="2000" dirty="0"/>
              <a:t>(Folie 21)</a:t>
            </a:r>
            <a:r>
              <a:rPr lang="de-DE" dirty="0"/>
              <a:t>: (2) ist </a:t>
            </a:r>
            <a:r>
              <a:rPr lang="de-DE" u="sng" dirty="0"/>
              <a:t>semantisch</a:t>
            </a:r>
            <a:r>
              <a:rPr lang="de-DE" dirty="0"/>
              <a:t> nicht wohlgeformt. Aber (1) und (2) haben denselben semantischen Wert.</a:t>
            </a:r>
            <a:endParaRPr lang="de-DE" b="1" i="1" dirty="0"/>
          </a:p>
          <a:p>
            <a:pPr defTabSz="876300"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</a:tabLst>
            </a:pPr>
            <a:r>
              <a:rPr lang="de-DE" b="1" dirty="0"/>
              <a:t>Problem</a:t>
            </a:r>
            <a:r>
              <a:rPr lang="de-DE" b="1" i="1" dirty="0"/>
              <a:t>.</a:t>
            </a:r>
            <a:r>
              <a:rPr lang="de-DE" dirty="0"/>
              <a:t> Was erklärt dann den Kontrast zwischen (1) und (2)?</a:t>
            </a:r>
          </a:p>
          <a:p>
            <a:pPr defTabSz="876300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627313" algn="l"/>
                <a:tab pos="3084513" algn="l"/>
              </a:tabLst>
            </a:pPr>
            <a:endParaRPr lang="de-DE" dirty="0">
              <a:sym typeface="WP IconicSymbolsA" panose="05010101010101010101" pitchFamily="2" charset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DA442C-8B6E-EA96-9B21-110AD3222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7B657A-63DE-1C8F-7F38-FAC69421C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71262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DE"/>
              <a:t>Mehr zu Konstruktionen mit ‚außer‘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8575"/>
            <a:ext cx="8610600" cy="5518150"/>
          </a:xfrm>
        </p:spPr>
        <p:txBody>
          <a:bodyPr/>
          <a:lstStyle/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In Situation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en-US" baseline="-25000" dirty="0">
                <a:solidFill>
                  <a:srgbClr val="0066FF"/>
                </a:solidFill>
              </a:rPr>
              <a:t>1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(Hans, Maria und Peter) sind (1) und (2) synonym.</a:t>
            </a:r>
          </a:p>
          <a:p>
            <a:pPr>
              <a:spcBef>
                <a:spcPts val="10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(1)			  [</a:t>
            </a:r>
            <a:r>
              <a:rPr lang="de-DE" dirty="0">
                <a:solidFill>
                  <a:srgbClr val="00B050"/>
                </a:solidFill>
              </a:rPr>
              <a:t>Jeder Freund </a:t>
            </a:r>
            <a:r>
              <a:rPr lang="de-DE" dirty="0"/>
              <a:t>außer Maria] hat den Film gesehen. 	</a:t>
            </a:r>
          </a:p>
          <a:p>
            <a:pPr defTabSz="941388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(2)	</a:t>
            </a:r>
            <a:r>
              <a:rPr lang="de-DE" dirty="0">
                <a:sym typeface="WP IconicSymbolsA" panose="05010101010101010101" pitchFamily="2" charset="2"/>
              </a:rPr>
              <a:t>	</a:t>
            </a:r>
            <a:r>
              <a:rPr lang="de-DE" dirty="0"/>
              <a:t>	*[</a:t>
            </a:r>
            <a:r>
              <a:rPr lang="de-DE" dirty="0">
                <a:solidFill>
                  <a:srgbClr val="FF0000"/>
                </a:solidFill>
              </a:rPr>
              <a:t>Drei Freunde </a:t>
            </a:r>
            <a:r>
              <a:rPr lang="de-DE" dirty="0"/>
              <a:t>außer Maria] haben den Film gesehen.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b="1" i="1" dirty="0"/>
              <a:t>Problem</a:t>
            </a:r>
            <a:r>
              <a:rPr lang="de-DE" dirty="0"/>
              <a:t>. Wie erklärt man dann den Kontrast zwischen (1) und (2)?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b="1" dirty="0"/>
              <a:t>Antwort</a:t>
            </a:r>
            <a:r>
              <a:rPr lang="de-DE" dirty="0"/>
              <a:t>. (1) und (2) sind </a:t>
            </a:r>
            <a:r>
              <a:rPr lang="de-DE" b="1" u="sng" dirty="0"/>
              <a:t>nicht in allen</a:t>
            </a:r>
            <a:r>
              <a:rPr lang="de-DE" b="1" dirty="0"/>
              <a:t> </a:t>
            </a:r>
            <a:r>
              <a:rPr lang="de-DE" dirty="0"/>
              <a:t>Situationen synonym.</a:t>
            </a:r>
          </a:p>
          <a:p>
            <a:pPr marL="342900" indent="-342900" defTabSz="941388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i="1" dirty="0"/>
              <a:t>Annahme</a:t>
            </a:r>
            <a:r>
              <a:rPr lang="de-DE" dirty="0"/>
              <a:t>.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en-US" baseline="-25000" dirty="0">
                <a:solidFill>
                  <a:srgbClr val="0066FF"/>
                </a:solidFill>
              </a:rPr>
              <a:t>2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mit </a:t>
            </a:r>
            <a:r>
              <a:rPr lang="de-DE" b="1" dirty="0"/>
              <a:t>vier</a:t>
            </a:r>
            <a:r>
              <a:rPr lang="de-DE" dirty="0"/>
              <a:t> Freunden: Hans, Maria, Peter und Anna.</a:t>
            </a:r>
          </a:p>
          <a:p>
            <a:pPr marL="342900" indent="-342900" defTabSz="941388">
              <a:spcBef>
                <a:spcPts val="10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>
                <a:sym typeface="WP MathA" panose="05010101010101010101" pitchFamily="2" charset="2"/>
              </a:rPr>
              <a:t>In Situation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en-US" baseline="-25000" dirty="0">
                <a:solidFill>
                  <a:srgbClr val="0066FF"/>
                </a:solidFill>
              </a:rPr>
              <a:t>2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gilt:</a:t>
            </a:r>
          </a:p>
          <a:p>
            <a:pPr defTabSz="876300"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3032125" algn="l"/>
                <a:tab pos="3714750" algn="l"/>
                <a:tab pos="7604125" algn="l"/>
              </a:tabLst>
            </a:pPr>
            <a:r>
              <a:rPr lang="de-DE" dirty="0"/>
              <a:t>(3)			</a:t>
            </a:r>
            <a:r>
              <a:rPr lang="de-DE" dirty="0">
                <a:solidFill>
                  <a:srgbClr val="00B050"/>
                </a:solidFill>
              </a:rPr>
              <a:t>Jeder Freund</a:t>
            </a:r>
            <a:r>
              <a:rPr lang="de-DE" dirty="0"/>
              <a:t> 	=	{Hans, Maria, Peter, Anna}</a:t>
            </a:r>
          </a:p>
          <a:p>
            <a:pPr defTabSz="876300"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3032125" algn="l"/>
                <a:tab pos="3714750" algn="l"/>
                <a:tab pos="7372350" algn="l"/>
              </a:tabLst>
            </a:pPr>
            <a:r>
              <a:rPr lang="de-DE" dirty="0"/>
              <a:t>(4)			</a:t>
            </a:r>
            <a:r>
              <a:rPr lang="de-DE" dirty="0">
                <a:solidFill>
                  <a:srgbClr val="FF0000"/>
                </a:solidFill>
              </a:rPr>
              <a:t>Drei Freunde</a:t>
            </a:r>
            <a:r>
              <a:rPr lang="de-DE" dirty="0"/>
              <a:t>	=	{Hans, Maria, Peter           }	</a:t>
            </a:r>
            <a:r>
              <a:rPr lang="de-DE" i="1" dirty="0"/>
              <a:t>oder</a:t>
            </a:r>
          </a:p>
          <a:p>
            <a:pPr defTabSz="876300"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3032125" algn="l"/>
                <a:tab pos="3714750" algn="l"/>
                <a:tab pos="7372350" algn="l"/>
              </a:tabLst>
            </a:pPr>
            <a:r>
              <a:rPr lang="de-DE" dirty="0">
                <a:solidFill>
                  <a:srgbClr val="C00000"/>
                </a:solidFill>
              </a:rPr>
              <a:t>							</a:t>
            </a:r>
            <a:r>
              <a:rPr lang="de-DE" dirty="0"/>
              <a:t>=</a:t>
            </a:r>
            <a:r>
              <a:rPr lang="de-DE" dirty="0">
                <a:solidFill>
                  <a:srgbClr val="C00000"/>
                </a:solidFill>
              </a:rPr>
              <a:t>	</a:t>
            </a:r>
            <a:r>
              <a:rPr lang="de-DE" dirty="0"/>
              <a:t>{Hans, Maria,             Anna} 	</a:t>
            </a:r>
            <a:r>
              <a:rPr lang="de-DE" i="1" dirty="0"/>
              <a:t>oder</a:t>
            </a:r>
          </a:p>
          <a:p>
            <a:pPr defTabSz="876300"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3032125" algn="l"/>
                <a:tab pos="3714750" algn="l"/>
                <a:tab pos="7372350" algn="l"/>
              </a:tabLst>
            </a:pPr>
            <a:r>
              <a:rPr lang="de-DE" dirty="0"/>
              <a:t>							=	{Hans,              Peter, Anna }	</a:t>
            </a:r>
            <a:r>
              <a:rPr lang="de-DE" i="1" dirty="0"/>
              <a:t>oder ….</a:t>
            </a:r>
          </a:p>
          <a:p>
            <a:pPr defTabSz="876300">
              <a:spcBef>
                <a:spcPts val="8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3032125" algn="l"/>
                <a:tab pos="3714750" algn="l"/>
                <a:tab pos="7604125" algn="l"/>
              </a:tabLst>
            </a:pPr>
            <a:r>
              <a:rPr lang="de-DE" dirty="0">
                <a:sym typeface="WP IconicSymbolsA" panose="05010101010101010101" pitchFamily="2" charset="2"/>
              </a:rPr>
              <a:t>	   </a:t>
            </a:r>
            <a:r>
              <a:rPr lang="de-DE" dirty="0"/>
              <a:t>In </a:t>
            </a:r>
            <a:r>
              <a:rPr lang="de-DE" dirty="0">
                <a:solidFill>
                  <a:srgbClr val="0066FF"/>
                </a:solidFill>
              </a:rPr>
              <a:t>s</a:t>
            </a:r>
            <a:r>
              <a:rPr lang="de-DE" baseline="-25000" dirty="0">
                <a:solidFill>
                  <a:srgbClr val="0066FF"/>
                </a:solidFill>
              </a:rPr>
              <a:t>2</a:t>
            </a:r>
            <a:r>
              <a:rPr lang="de-DE" dirty="0">
                <a:solidFill>
                  <a:srgbClr val="0066FF"/>
                </a:solidFill>
              </a:rPr>
              <a:t> </a:t>
            </a:r>
            <a:r>
              <a:rPr lang="de-DE" dirty="0"/>
              <a:t>sind die Sätze (1) und (2) </a:t>
            </a:r>
            <a:r>
              <a:rPr lang="de-DE" b="1" u="sng" dirty="0"/>
              <a:t>nicht</a:t>
            </a:r>
            <a:r>
              <a:rPr lang="de-DE" dirty="0"/>
              <a:t> synonym!</a:t>
            </a:r>
            <a:endParaRPr lang="de-DE" sz="2200" dirty="0"/>
          </a:p>
          <a:p>
            <a:pPr defTabSz="876300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3032125" algn="l"/>
                <a:tab pos="3714750" algn="l"/>
                <a:tab pos="7604125" algn="l"/>
              </a:tabLst>
            </a:pPr>
            <a:endParaRPr lang="de-DE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288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29FF2B-1467-7934-4A52-3570027BA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5101D-B111-847D-9216-6A251B93C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DE"/>
              <a:t>Mehr zu Konstruktionen mit ‚außer‘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26E0C-5669-3D6B-F962-7A10C2F11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28575"/>
            <a:ext cx="8610600" cy="5518150"/>
          </a:xfrm>
        </p:spPr>
        <p:txBody>
          <a:bodyPr/>
          <a:lstStyle/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(1) und (2) sind </a:t>
            </a:r>
            <a:r>
              <a:rPr lang="de-DE" b="1" u="sng" dirty="0"/>
              <a:t>nicht in allen</a:t>
            </a:r>
            <a:r>
              <a:rPr lang="de-DE" b="1" dirty="0"/>
              <a:t> </a:t>
            </a:r>
            <a:r>
              <a:rPr lang="de-DE" dirty="0"/>
              <a:t>Situationen synonym.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(1)			  [</a:t>
            </a:r>
            <a:r>
              <a:rPr lang="de-DE" dirty="0">
                <a:solidFill>
                  <a:srgbClr val="00B050"/>
                </a:solidFill>
              </a:rPr>
              <a:t>Jeder Freund </a:t>
            </a:r>
            <a:r>
              <a:rPr lang="de-DE" dirty="0"/>
              <a:t>außer Maria] hat den Film gesehen. 	</a:t>
            </a:r>
          </a:p>
          <a:p>
            <a:pPr defTabSz="941388"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/>
              <a:t>(2)	</a:t>
            </a:r>
            <a:r>
              <a:rPr lang="de-DE" dirty="0">
                <a:sym typeface="WP IconicSymbolsA" panose="05010101010101010101" pitchFamily="2" charset="2"/>
              </a:rPr>
              <a:t>	</a:t>
            </a:r>
            <a:r>
              <a:rPr lang="de-DE" dirty="0"/>
              <a:t>	*[</a:t>
            </a:r>
            <a:r>
              <a:rPr lang="de-DE" dirty="0">
                <a:solidFill>
                  <a:srgbClr val="FF0000"/>
                </a:solidFill>
              </a:rPr>
              <a:t>Drei Freunde </a:t>
            </a:r>
            <a:r>
              <a:rPr lang="de-DE" dirty="0"/>
              <a:t>außer Maria] haben den Film gesehen.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b="1" dirty="0">
                <a:sym typeface="WP IconicSymbolsA" panose="05010101010101010101" pitchFamily="2" charset="2"/>
              </a:rPr>
              <a:t>		</a:t>
            </a:r>
            <a:r>
              <a:rPr lang="de-DE" i="1" dirty="0">
                <a:solidFill>
                  <a:srgbClr val="00B050"/>
                </a:solidFill>
              </a:rPr>
              <a:t>Jeder Freund</a:t>
            </a:r>
            <a:r>
              <a:rPr lang="de-DE" dirty="0">
                <a:solidFill>
                  <a:srgbClr val="00B050"/>
                </a:solidFill>
              </a:rPr>
              <a:t> </a:t>
            </a:r>
            <a:r>
              <a:rPr lang="de-DE" dirty="0"/>
              <a:t>und </a:t>
            </a:r>
            <a:r>
              <a:rPr lang="de-DE" i="1" dirty="0">
                <a:solidFill>
                  <a:srgbClr val="FF0000"/>
                </a:solidFill>
              </a:rPr>
              <a:t>drei Freunde </a:t>
            </a:r>
            <a:r>
              <a:rPr lang="de-DE" dirty="0"/>
              <a:t>bedeuten </a:t>
            </a:r>
            <a:r>
              <a:rPr lang="de-DE" u="sng" dirty="0"/>
              <a:t>nicht</a:t>
            </a:r>
            <a:r>
              <a:rPr lang="de-DE" dirty="0"/>
              <a:t> in allen</a:t>
            </a:r>
            <a:br>
              <a:rPr lang="de-DE" dirty="0"/>
            </a:br>
            <a:r>
              <a:rPr lang="de-DE" dirty="0"/>
              <a:t>		Situationen dasselbe! 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DE" dirty="0">
                <a:sym typeface="WP IconicSymbolsA" panose="05010101010101010101" pitchFamily="2" charset="2"/>
              </a:rPr>
              <a:t>Die beiden </a:t>
            </a:r>
            <a:r>
              <a:rPr lang="de-DE" dirty="0"/>
              <a:t>DPs/NPs sind daher </a:t>
            </a:r>
            <a:r>
              <a:rPr lang="de-DE" u="sng" dirty="0"/>
              <a:t>nicht</a:t>
            </a:r>
            <a:r>
              <a:rPr lang="de-DE" dirty="0"/>
              <a:t> synonym.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317625" algn="l"/>
                <a:tab pos="1944688" algn="l"/>
                <a:tab pos="2286000" algn="l"/>
              </a:tabLst>
            </a:pPr>
            <a:r>
              <a:rPr lang="de-DE" dirty="0"/>
              <a:t>Aus diesem Grund kann die Grammatik zwischen den beiden Bedeutungen unterscheiden! 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317625" algn="l"/>
                <a:tab pos="1944688" algn="l"/>
                <a:tab pos="2286000" algn="l"/>
              </a:tabLst>
            </a:pPr>
            <a:r>
              <a:rPr lang="de-DE" b="1" dirty="0"/>
              <a:t>Analyse</a:t>
            </a:r>
            <a:r>
              <a:rPr lang="de-DE" b="1" i="1" dirty="0"/>
              <a:t> </a:t>
            </a:r>
            <a:r>
              <a:rPr lang="de-DE" sz="2000" dirty="0"/>
              <a:t>(die Grundidee, ohne Details)</a:t>
            </a:r>
            <a:r>
              <a:rPr lang="de-DE" dirty="0"/>
              <a:t>.</a:t>
            </a:r>
            <a:r>
              <a:rPr lang="de-DE" b="1" i="1" dirty="0"/>
              <a:t> </a:t>
            </a:r>
            <a:r>
              <a:rPr lang="de-DE" dirty="0"/>
              <a:t>Bestimmte Kombinationen von Bedeutungen führen zu </a:t>
            </a:r>
            <a:r>
              <a:rPr lang="de-DE" b="1" dirty="0"/>
              <a:t>Ungrammatikalität</a:t>
            </a:r>
            <a:r>
              <a:rPr lang="de-DE" dirty="0"/>
              <a:t>. 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317625" algn="l"/>
                <a:tab pos="1944688" algn="l"/>
                <a:tab pos="2286000" algn="l"/>
                <a:tab pos="2743200" algn="l"/>
                <a:tab pos="3141663" algn="l"/>
                <a:tab pos="3429000" algn="l"/>
                <a:tab pos="4970463" algn="l"/>
              </a:tabLst>
            </a:pPr>
            <a:r>
              <a:rPr lang="de-DE" dirty="0"/>
              <a:t>(3)		a.		</a:t>
            </a:r>
            <a:r>
              <a:rPr lang="de-DE" dirty="0">
                <a:solidFill>
                  <a:srgbClr val="00B050"/>
                </a:solidFill>
              </a:rPr>
              <a:t>jeder</a:t>
            </a:r>
            <a:r>
              <a:rPr lang="de-DE" dirty="0"/>
              <a:t> Freund	</a:t>
            </a:r>
            <a:r>
              <a:rPr lang="en-US" dirty="0"/>
              <a:t>+</a:t>
            </a: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de-DE" dirty="0"/>
              <a:t>außer Maria	</a:t>
            </a:r>
            <a:r>
              <a:rPr lang="de-DE" dirty="0">
                <a:sym typeface="WP IconicSymbolsA" panose="05010101010101010101" pitchFamily="2" charset="2"/>
              </a:rPr>
              <a:t>	</a:t>
            </a:r>
            <a:endParaRPr lang="de-DE" dirty="0"/>
          </a:p>
          <a:p>
            <a:pPr defTabSz="941388"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317625" algn="l"/>
                <a:tab pos="1944688" algn="l"/>
                <a:tab pos="2286000" algn="l"/>
                <a:tab pos="2743200" algn="l"/>
                <a:tab pos="3141663" algn="l"/>
                <a:tab pos="3429000" algn="l"/>
                <a:tab pos="4970463" algn="l"/>
              </a:tabLst>
            </a:pPr>
            <a:r>
              <a:rPr lang="de-DE" dirty="0"/>
              <a:t>		b.	</a:t>
            </a:r>
            <a:r>
              <a:rPr lang="de-DE" dirty="0">
                <a:solidFill>
                  <a:srgbClr val="FF0000"/>
                </a:solidFill>
              </a:rPr>
              <a:t>drei</a:t>
            </a:r>
            <a:r>
              <a:rPr lang="de-DE" dirty="0"/>
              <a:t> Freunde 	</a:t>
            </a:r>
            <a:r>
              <a:rPr lang="en-US" dirty="0"/>
              <a:t>+</a:t>
            </a: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de-DE" dirty="0"/>
              <a:t>außer Maria	</a:t>
            </a:r>
            <a:r>
              <a:rPr lang="de-DE" dirty="0">
                <a:sym typeface="WP IconicSymbolsA" panose="05010101010101010101" pitchFamily="2" charset="2"/>
              </a:rPr>
              <a:t>	</a:t>
            </a:r>
            <a:r>
              <a:rPr lang="de-DE" dirty="0"/>
              <a:t> </a:t>
            </a:r>
          </a:p>
          <a:p>
            <a:pPr defTabSz="941388">
              <a:spcBef>
                <a:spcPts val="2000"/>
              </a:spcBef>
              <a:tabLst>
                <a:tab pos="342900" algn="l"/>
                <a:tab pos="627063" algn="l"/>
                <a:tab pos="860425" algn="l"/>
                <a:tab pos="1090613" algn="l"/>
                <a:tab pos="1317625" algn="l"/>
                <a:tab pos="1944688" algn="l"/>
                <a:tab pos="2286000" algn="l"/>
              </a:tabLst>
            </a:pPr>
            <a:r>
              <a:rPr lang="de-DE" dirty="0"/>
              <a:t> </a:t>
            </a:r>
          </a:p>
          <a:p>
            <a:pPr defTabSz="941388"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0585F-31C1-EAD7-D5C5-CC23352E0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75CECB-A18B-DE35-1AF9-2C85361C0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39992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FC72E3-AAC0-6933-C73D-86E479D19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B65A2-32AF-0645-D2C6-3B99A705B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marL="0" indent="0" defTabSz="941388">
              <a:spcBef>
                <a:spcPts val="20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/>
              <a:t>Ein wichtiges Ergebnis: Extension und Intension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AED5F-AD67-A328-F28F-84E4F4B12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8850"/>
            <a:ext cx="8458200" cy="5518150"/>
          </a:xfrm>
        </p:spPr>
        <p:txBody>
          <a:bodyPr>
            <a:noAutofit/>
          </a:bodyPr>
          <a:lstStyle/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/>
              <a:t>Die Bedeutung </a:t>
            </a:r>
            <a:r>
              <a:rPr lang="de-DE" dirty="0">
                <a:sym typeface="WP IconicSymbolsA" panose="05010101010101010101" pitchFamily="2" charset="2"/>
              </a:rPr>
              <a:t>kann je nach </a:t>
            </a:r>
            <a:r>
              <a:rPr lang="de-DE" dirty="0">
                <a:solidFill>
                  <a:srgbClr val="0066FF"/>
                </a:solidFill>
                <a:sym typeface="WP IconicSymbolsA" panose="05010101010101010101" pitchFamily="2" charset="2"/>
              </a:rPr>
              <a:t>Situation </a:t>
            </a:r>
            <a:r>
              <a:rPr lang="de-DE" b="1" dirty="0">
                <a:sym typeface="WP IconicSymbolsA" panose="05010101010101010101" pitchFamily="2" charset="2"/>
              </a:rPr>
              <a:t>variieren</a:t>
            </a:r>
            <a:r>
              <a:rPr lang="de-DE" dirty="0">
                <a:sym typeface="WP IconicSymbolsA" panose="05010101010101010101" pitchFamily="2" charset="2"/>
              </a:rPr>
              <a:t>: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  <a:tab pos="3714750" algn="l"/>
                <a:tab pos="4340225" algn="l"/>
              </a:tabLst>
            </a:pPr>
            <a:r>
              <a:rPr lang="de-DE" dirty="0"/>
              <a:t>(1)			In </a:t>
            </a:r>
            <a:r>
              <a:rPr lang="de-DE" dirty="0">
                <a:solidFill>
                  <a:srgbClr val="0066FF"/>
                </a:solidFill>
                <a:sym typeface="WP IconicSymbolsA" panose="05010101010101010101" pitchFamily="2" charset="2"/>
              </a:rPr>
              <a:t>s</a:t>
            </a:r>
            <a:r>
              <a:rPr lang="de-DE" baseline="-25000" dirty="0">
                <a:solidFill>
                  <a:srgbClr val="0066FF"/>
                </a:solidFill>
                <a:sym typeface="WP IconicSymbolsA" panose="05010101010101010101" pitchFamily="2" charset="2"/>
              </a:rPr>
              <a:t>1</a:t>
            </a:r>
            <a:r>
              <a:rPr lang="de-DE" dirty="0"/>
              <a:t>:	jeder Freund	=	{Hans, Maria, Peter}</a:t>
            </a:r>
            <a:endParaRPr lang="de-DE" dirty="0">
              <a:sym typeface="WP IconicSymbolsA" panose="05010101010101010101" pitchFamily="2" charset="2"/>
            </a:endParaRPr>
          </a:p>
          <a:p>
            <a:pPr defTabSz="941388">
              <a:spcBef>
                <a:spcPts val="4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  <a:tab pos="3714750" algn="l"/>
                <a:tab pos="4340225" algn="l"/>
              </a:tabLst>
            </a:pPr>
            <a:r>
              <a:rPr lang="de-DE" dirty="0"/>
              <a:t>(2)			In </a:t>
            </a:r>
            <a:r>
              <a:rPr lang="de-DE" dirty="0">
                <a:solidFill>
                  <a:srgbClr val="0066FF"/>
                </a:solidFill>
                <a:sym typeface="WP IconicSymbolsA" panose="05010101010101010101" pitchFamily="2" charset="2"/>
              </a:rPr>
              <a:t>s</a:t>
            </a:r>
            <a:r>
              <a:rPr lang="de-DE" baseline="-25000" dirty="0">
                <a:solidFill>
                  <a:srgbClr val="0066FF"/>
                </a:solidFill>
                <a:sym typeface="WP IconicSymbolsA" panose="05010101010101010101" pitchFamily="2" charset="2"/>
              </a:rPr>
              <a:t>2</a:t>
            </a:r>
            <a:r>
              <a:rPr lang="de-DE" dirty="0"/>
              <a:t>:	jeder Freund	=  	{Hans, Maria, Peter, Anna}</a:t>
            </a:r>
            <a:endParaRPr lang="de-DE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/>
              <a:t>Dies ist die Bedeutung/Denotation </a:t>
            </a:r>
            <a:r>
              <a:rPr lang="de-DE" dirty="0">
                <a:solidFill>
                  <a:srgbClr val="0066FF"/>
                </a:solidFill>
              </a:rPr>
              <a:t>in </a:t>
            </a:r>
            <a:r>
              <a:rPr lang="de-DE" dirty="0"/>
              <a:t>einer </a:t>
            </a:r>
            <a:r>
              <a:rPr lang="de-DE" dirty="0">
                <a:solidFill>
                  <a:srgbClr val="0066FF"/>
                </a:solidFill>
              </a:rPr>
              <a:t>Situation</a:t>
            </a:r>
            <a:r>
              <a:rPr lang="de-DE" dirty="0"/>
              <a:t>.</a:t>
            </a:r>
          </a:p>
          <a:p>
            <a:pPr marL="342900" indent="-342900" defTabSz="941388">
              <a:spcBef>
                <a:spcPts val="9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/>
              <a:t>Man nennt diese Bedeutung die </a:t>
            </a:r>
            <a:r>
              <a:rPr lang="de-DE" b="1" cap="small" dirty="0">
                <a:solidFill>
                  <a:srgbClr val="0066FF"/>
                </a:solidFill>
              </a:rPr>
              <a:t>Extension</a:t>
            </a:r>
            <a:r>
              <a:rPr lang="de-AT" b="1" cap="small" dirty="0">
                <a:solidFill>
                  <a:srgbClr val="0066FF"/>
                </a:solidFill>
              </a:rPr>
              <a:t> </a:t>
            </a:r>
            <a:r>
              <a:rPr lang="de-AT" sz="2000" dirty="0"/>
              <a:t>(Carnap 1947).</a:t>
            </a:r>
          </a:p>
          <a:p>
            <a:pPr marL="342900" indent="-342900" defTabSz="941388">
              <a:spcBef>
                <a:spcPts val="9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/>
              <a:t>Doch </a:t>
            </a:r>
            <a:r>
              <a:rPr lang="de-DE" i="1" dirty="0"/>
              <a:t>jeder Freund </a:t>
            </a:r>
            <a:r>
              <a:rPr lang="de-DE" dirty="0">
                <a:sym typeface="WP IconicSymbolsA" panose="05010101010101010101" pitchFamily="2" charset="2"/>
              </a:rPr>
              <a:t>besitzt auch eine </a:t>
            </a:r>
            <a:r>
              <a:rPr lang="de-DE" b="1" dirty="0">
                <a:sym typeface="WP IconicSymbolsA" panose="05010101010101010101" pitchFamily="2" charset="2"/>
              </a:rPr>
              <a:t>zweite</a:t>
            </a:r>
            <a:r>
              <a:rPr lang="de-DE" b="1" i="1" dirty="0">
                <a:sym typeface="WP IconicSymbolsA" panose="05010101010101010101" pitchFamily="2" charset="2"/>
              </a:rPr>
              <a:t> </a:t>
            </a:r>
            <a:r>
              <a:rPr lang="de-DE" dirty="0">
                <a:sym typeface="WP IconicSymbolsA" panose="05010101010101010101" pitchFamily="2" charset="2"/>
              </a:rPr>
              <a:t>Bedeutung!</a:t>
            </a:r>
          </a:p>
          <a:p>
            <a:pPr marL="342900" indent="-342900" defTabSz="941388">
              <a:spcBef>
                <a:spcPts val="9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>
                <a:sym typeface="WP IconicSymbolsA" panose="05010101010101010101" pitchFamily="2" charset="2"/>
              </a:rPr>
              <a:t>Diese zweite Bedeutung ist </a:t>
            </a:r>
            <a:r>
              <a:rPr lang="de-DE" b="1" u="sng" dirty="0">
                <a:sym typeface="WP IconicSymbolsA" panose="05010101010101010101" pitchFamily="2" charset="2"/>
              </a:rPr>
              <a:t>nicht</a:t>
            </a:r>
            <a:r>
              <a:rPr lang="de-DE" dirty="0">
                <a:sym typeface="WP IconicSymbolsA" panose="05010101010101010101" pitchFamily="2" charset="2"/>
              </a:rPr>
              <a:t> von der Situation abhängig.</a:t>
            </a:r>
          </a:p>
          <a:p>
            <a:pPr marL="342900" indent="-342900" defTabSz="941388">
              <a:spcBef>
                <a:spcPts val="9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/>
              <a:t>Man nennt diese Bedeutung die </a:t>
            </a:r>
            <a:r>
              <a:rPr lang="de-DE" b="1" cap="small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AT" dirty="0"/>
              <a:t> </a:t>
            </a:r>
            <a:r>
              <a:rPr lang="de-AT" sz="2000" dirty="0"/>
              <a:t>(Carnap 1947).</a:t>
            </a:r>
            <a:endParaRPr lang="de-DE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9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/>
              <a:t>Wer die Bedeutung der DP kennt, kennt die Intension: man kann die DP </a:t>
            </a:r>
            <a:r>
              <a:rPr lang="de-DE" i="1" dirty="0"/>
              <a:t>jeder Freund</a:t>
            </a:r>
            <a:r>
              <a:rPr lang="de-DE" dirty="0"/>
              <a:t> verstehen, ohne zu wissen, auf wen sich die DP bezieht.</a:t>
            </a:r>
            <a:endParaRPr lang="de-DE" i="1" dirty="0"/>
          </a:p>
          <a:p>
            <a:pPr marL="342900" indent="-342900" defTabSz="941388">
              <a:spcBef>
                <a:spcPts val="9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>
                <a:sym typeface="WP IconicSymbolsA" panose="05010101010101010101" pitchFamily="2" charset="2"/>
              </a:rPr>
              <a:t>Die </a:t>
            </a:r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Intension </a:t>
            </a:r>
            <a:r>
              <a:rPr lang="de-DE" dirty="0">
                <a:sym typeface="WP IconicSymbolsA" panose="05010101010101010101" pitchFamily="2" charset="2"/>
              </a:rPr>
              <a:t>ist im </a:t>
            </a:r>
            <a:r>
              <a:rPr lang="de-DE" b="1" dirty="0">
                <a:sym typeface="WP IconicSymbolsA" panose="05010101010101010101" pitchFamily="2" charset="2"/>
              </a:rPr>
              <a:t>mentalen Lexikon </a:t>
            </a:r>
            <a:r>
              <a:rPr lang="de-DE" dirty="0">
                <a:sym typeface="WP IconicSymbolsA" panose="05010101010101010101" pitchFamily="2" charset="2"/>
              </a:rPr>
              <a:t>gespeichert.</a:t>
            </a:r>
            <a:r>
              <a:rPr lang="de-DE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A8A6AE-CA58-77D9-D415-C240439F4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3522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450DD3-CF3E-5E36-8297-0D5CAA2AA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94062-4469-881E-F0F7-8369F18BF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marL="0" indent="0" defTabSz="941388">
              <a:spcBef>
                <a:spcPts val="20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/>
              <a:t>Extension und Intension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4B715-BB35-5795-6C27-F8D081242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8850"/>
            <a:ext cx="8458200" cy="5518150"/>
          </a:xfrm>
        </p:spPr>
        <p:txBody>
          <a:bodyPr>
            <a:noAutofit/>
          </a:bodyPr>
          <a:lstStyle/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sz="2200" dirty="0"/>
              <a:t>(1)			In </a:t>
            </a:r>
            <a:r>
              <a:rPr lang="de-DE" sz="2200" dirty="0">
                <a:solidFill>
                  <a:srgbClr val="0066FF"/>
                </a:solidFill>
                <a:sym typeface="WP IconicSymbolsA" panose="05010101010101010101" pitchFamily="2" charset="2"/>
              </a:rPr>
              <a:t>s</a:t>
            </a:r>
            <a:r>
              <a:rPr lang="de-DE" sz="2200" baseline="-25000" dirty="0">
                <a:solidFill>
                  <a:srgbClr val="0066FF"/>
                </a:solidFill>
                <a:sym typeface="WP IconicSymbolsA" panose="05010101010101010101" pitchFamily="2" charset="2"/>
              </a:rPr>
              <a:t>1</a:t>
            </a:r>
            <a:r>
              <a:rPr lang="de-DE" sz="2200" dirty="0"/>
              <a:t>:	jeder Freund	=	{Hans, Maria, Peter}</a:t>
            </a:r>
            <a:endParaRPr lang="de-DE" sz="2200" dirty="0">
              <a:sym typeface="WP IconicSymbolsA" panose="05010101010101010101" pitchFamily="2" charset="2"/>
            </a:endParaRPr>
          </a:p>
          <a:p>
            <a:pPr defTabSz="941388">
              <a:spcBef>
                <a:spcPts val="6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sz="2200" dirty="0"/>
              <a:t>(2)			In </a:t>
            </a:r>
            <a:r>
              <a:rPr lang="de-DE" sz="2200" dirty="0">
                <a:solidFill>
                  <a:srgbClr val="0066FF"/>
                </a:solidFill>
                <a:sym typeface="WP IconicSymbolsA" panose="05010101010101010101" pitchFamily="2" charset="2"/>
              </a:rPr>
              <a:t>s</a:t>
            </a:r>
            <a:r>
              <a:rPr lang="de-DE" sz="2200" baseline="-25000" dirty="0">
                <a:solidFill>
                  <a:srgbClr val="0066FF"/>
                </a:solidFill>
                <a:sym typeface="WP IconicSymbolsA" panose="05010101010101010101" pitchFamily="2" charset="2"/>
              </a:rPr>
              <a:t>2</a:t>
            </a:r>
            <a:r>
              <a:rPr lang="de-DE" sz="2200" dirty="0"/>
              <a:t>:	jeder Freund	=  	{Hans, Maria, Peter, Anna}</a:t>
            </a:r>
            <a:endParaRPr lang="de-DE" sz="2200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>
                <a:sym typeface="WP IconicSymbolsA" panose="05010101010101010101" pitchFamily="2" charset="2"/>
              </a:rPr>
              <a:t>Die DP</a:t>
            </a:r>
            <a:r>
              <a:rPr lang="de-DE" b="1" i="1" dirty="0">
                <a:sym typeface="WP IconicSymbolsA" panose="05010101010101010101" pitchFamily="2" charset="2"/>
              </a:rPr>
              <a:t> </a:t>
            </a:r>
            <a:r>
              <a:rPr lang="de-DE" i="1" dirty="0"/>
              <a:t>jeder Freund</a:t>
            </a:r>
            <a:r>
              <a:rPr lang="de-DE" dirty="0">
                <a:sym typeface="WP IconicSymbolsA" panose="05010101010101010101" pitchFamily="2" charset="2"/>
              </a:rPr>
              <a:t> besitzt </a:t>
            </a:r>
            <a:r>
              <a:rPr lang="de-DE" b="1" u="sng" dirty="0">
                <a:sym typeface="WP IconicSymbolsA" panose="05010101010101010101" pitchFamily="2" charset="2"/>
              </a:rPr>
              <a:t>zwei</a:t>
            </a:r>
            <a:r>
              <a:rPr lang="de-DE" dirty="0">
                <a:sym typeface="WP IconicSymbolsA" panose="05010101010101010101" pitchFamily="2" charset="2"/>
              </a:rPr>
              <a:t> Arten von Bedeutung.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dirty="0">
              <a:sym typeface="WP IconicSymbolsA" panose="05010101010101010101" pitchFamily="2" charset="2"/>
            </a:endParaRP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b="1" i="1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b="1" i="1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b="1" i="1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b="1" dirty="0">
                <a:sym typeface="WP IconicSymbolsA" panose="05010101010101010101" pitchFamily="2" charset="2"/>
              </a:rPr>
              <a:t>Beobachtung</a:t>
            </a:r>
            <a:r>
              <a:rPr lang="de-DE" dirty="0">
                <a:sym typeface="WP IconicSymbolsA" panose="05010101010101010101" pitchFamily="2" charset="2"/>
              </a:rPr>
              <a:t>. Das Phänomen ist allgemeiner.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>
                <a:sym typeface="WP IconicSymbolsA" panose="05010101010101010101" pitchFamily="2" charset="2"/>
              </a:rPr>
              <a:t>(Fast) Jeder sprachliche Ausdck hat zwei Arten von Bedeutung.</a:t>
            </a:r>
          </a:p>
          <a:p>
            <a:pPr marL="342900" indent="-342900" defTabSz="941388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>
                <a:sym typeface="WP IconicSymbolsA" panose="05010101010101010101" pitchFamily="2" charset="2"/>
              </a:rPr>
              <a:t>Ein weiteres Beispiel: die DP </a:t>
            </a:r>
            <a:r>
              <a:rPr lang="de-DE" i="1" dirty="0">
                <a:sym typeface="WP IconicSymbolsA" panose="05010101010101010101" pitchFamily="2" charset="2"/>
              </a:rPr>
              <a:t>der Papst …</a:t>
            </a:r>
            <a:endParaRPr lang="de-DE" i="1" dirty="0"/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dirty="0">
              <a:sym typeface="WP IconicSymbolsA" panose="05010101010101010101" pitchFamily="2" charset="2"/>
            </a:endParaRP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DD2C20-6E1A-D814-D786-62457205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305810-7250-6704-B366-7D766CB2C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29</a:t>
            </a:fld>
            <a:endParaRPr lang="de-DE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2359ED-F1EC-C3CD-DAD0-249114FC36B2}"/>
              </a:ext>
            </a:extLst>
          </p:cNvPr>
          <p:cNvGrpSpPr/>
          <p:nvPr/>
        </p:nvGrpSpPr>
        <p:grpSpPr>
          <a:xfrm>
            <a:off x="869687" y="2590800"/>
            <a:ext cx="3778513" cy="2243574"/>
            <a:chOff x="869687" y="3802856"/>
            <a:chExt cx="3778513" cy="224357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D2DBBC4D-C5CE-041D-B101-15527D8AA1D4}"/>
                </a:ext>
              </a:extLst>
            </p:cNvPr>
            <p:cNvSpPr/>
            <p:nvPr/>
          </p:nvSpPr>
          <p:spPr>
            <a:xfrm>
              <a:off x="1767099" y="3802856"/>
              <a:ext cx="1890501" cy="464344"/>
            </a:xfrm>
            <a:prstGeom prst="roundRect">
              <a:avLst/>
            </a:prstGeom>
            <a:solidFill>
              <a:srgbClr val="0066FF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spcBef>
                  <a:spcPts val="1200"/>
                </a:spcBef>
                <a:tabLst>
                  <a:tab pos="0" algn="l"/>
                  <a:tab pos="744538" algn="l"/>
                  <a:tab pos="1090613" algn="l"/>
                </a:tabLst>
              </a:pPr>
              <a:r>
                <a:rPr lang="de-DE" sz="2400" b="1" cap="small">
                  <a:solidFill>
                    <a:schemeClr val="bg1"/>
                  </a:solidFill>
                </a:rPr>
                <a:t>Extension</a:t>
              </a:r>
              <a:endParaRPr lang="de-DE" sz="22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EEA07B-95E4-BC7D-467F-1DBCAC59C6F6}"/>
                </a:ext>
              </a:extLst>
            </p:cNvPr>
            <p:cNvSpPr txBox="1"/>
            <p:nvPr/>
          </p:nvSpPr>
          <p:spPr>
            <a:xfrm>
              <a:off x="869687" y="4343400"/>
              <a:ext cx="3778513" cy="17030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de-DE" sz="2400" dirty="0">
                  <a:sym typeface="WP IconicSymbolsA" panose="05010101010101010101" pitchFamily="2" charset="2"/>
                </a:rPr>
                <a:t>die Bedeutung </a:t>
              </a:r>
              <a:r>
                <a:rPr lang="de-DE" sz="2400" dirty="0">
                  <a:solidFill>
                    <a:srgbClr val="0066FF"/>
                  </a:solidFill>
                  <a:sym typeface="WP IconicSymbolsA" panose="05010101010101010101" pitchFamily="2" charset="2"/>
                </a:rPr>
                <a:t>in </a:t>
              </a:r>
              <a:r>
                <a:rPr lang="de-DE" sz="2400" dirty="0">
                  <a:sym typeface="WP IconicSymbolsA" panose="05010101010101010101" pitchFamily="2" charset="2"/>
                </a:rPr>
                <a:t>einer</a:t>
              </a:r>
              <a:br>
                <a:rPr lang="de-DE" sz="2400" dirty="0">
                  <a:solidFill>
                    <a:srgbClr val="0066FF"/>
                  </a:solidFill>
                  <a:sym typeface="WP IconicSymbolsA" panose="05010101010101010101" pitchFamily="2" charset="2"/>
                </a:rPr>
              </a:br>
              <a:r>
                <a:rPr lang="de-DE" sz="2400" dirty="0">
                  <a:solidFill>
                    <a:srgbClr val="0066FF"/>
                  </a:solidFill>
                  <a:sym typeface="WP IconicSymbolsA" panose="05010101010101010101" pitchFamily="2" charset="2"/>
                </a:rPr>
                <a:t>Situation</a:t>
              </a:r>
              <a:endParaRPr lang="de-DE" sz="2200" dirty="0">
                <a:sym typeface="WP IconicSymbolsA" panose="05010101010101010101" pitchFamily="2" charset="2"/>
              </a:endParaRPr>
            </a:p>
            <a:p>
              <a:pPr marL="342900" indent="-342900">
                <a:spcBef>
                  <a:spcPts val="800"/>
                </a:spcBef>
                <a:buFont typeface="Courier New" panose="02070309020205020404" pitchFamily="49" charset="0"/>
                <a:buChar char="o"/>
              </a:pPr>
              <a:r>
                <a:rPr lang="de-DE" sz="2500" dirty="0">
                  <a:sym typeface="WP IconicSymbolsA" panose="05010101010101010101" pitchFamily="2" charset="2"/>
                </a:rPr>
                <a:t>hängt davon ab, wie die Situation/Welt aussieht</a:t>
              </a:r>
              <a:endParaRPr lang="de-DE" sz="25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6462FD9-D0C8-0597-C8A6-04640AC7A309}"/>
              </a:ext>
            </a:extLst>
          </p:cNvPr>
          <p:cNvGrpSpPr/>
          <p:nvPr/>
        </p:nvGrpSpPr>
        <p:grpSpPr>
          <a:xfrm>
            <a:off x="5181600" y="2590800"/>
            <a:ext cx="3778513" cy="2222043"/>
            <a:chOff x="5181600" y="3802856"/>
            <a:chExt cx="3778513" cy="2222043"/>
          </a:xfrm>
        </p:grpSpPr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E4CA8810-1CAD-799E-EECA-B8AB708C4A34}"/>
                </a:ext>
              </a:extLst>
            </p:cNvPr>
            <p:cNvSpPr/>
            <p:nvPr/>
          </p:nvSpPr>
          <p:spPr>
            <a:xfrm>
              <a:off x="5881899" y="3802856"/>
              <a:ext cx="1890501" cy="464344"/>
            </a:xfrm>
            <a:prstGeom prst="roundRect">
              <a:avLst/>
            </a:prstGeom>
            <a:solidFill>
              <a:srgbClr val="CD737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spcBef>
                  <a:spcPts val="1200"/>
                </a:spcBef>
                <a:tabLst>
                  <a:tab pos="0" algn="l"/>
                  <a:tab pos="744538" algn="l"/>
                  <a:tab pos="1090613" algn="l"/>
                </a:tabLst>
              </a:pPr>
              <a:r>
                <a:rPr lang="de-DE" sz="2400" b="1" cap="small">
                  <a:solidFill>
                    <a:schemeClr val="bg1"/>
                  </a:solidFill>
                </a:rPr>
                <a:t>Intension</a:t>
              </a:r>
              <a:endParaRPr lang="de-DE" sz="22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562DE1-7992-48AE-5957-8FF610039DE9}"/>
                </a:ext>
              </a:extLst>
            </p:cNvPr>
            <p:cNvSpPr txBox="1"/>
            <p:nvPr/>
          </p:nvSpPr>
          <p:spPr>
            <a:xfrm>
              <a:off x="5181600" y="4352646"/>
              <a:ext cx="3778513" cy="16722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de-DE" sz="2400" dirty="0">
                  <a:sym typeface="WP IconicSymbolsA" panose="05010101010101010101" pitchFamily="2" charset="2"/>
                </a:rPr>
                <a:t>allgemeine,</a:t>
              </a:r>
              <a:r>
                <a:rPr lang="de-DE" sz="2400" b="1" i="1" dirty="0">
                  <a:solidFill>
                    <a:schemeClr val="accent6">
                      <a:lumMod val="75000"/>
                    </a:schemeClr>
                  </a:solidFill>
                  <a:sym typeface="WP IconicSymbolsA" panose="05010101010101010101" pitchFamily="2" charset="2"/>
                </a:rPr>
                <a:t> </a:t>
              </a:r>
              <a:r>
                <a:rPr lang="de-DE" sz="2400" dirty="0">
                  <a:solidFill>
                    <a:schemeClr val="accent6">
                      <a:lumMod val="75000"/>
                    </a:schemeClr>
                  </a:solidFill>
                  <a:sym typeface="WP IconicSymbolsA" panose="05010101010101010101" pitchFamily="2" charset="2"/>
                </a:rPr>
                <a:t>situations-</a:t>
              </a:r>
              <a:r>
                <a:rPr lang="de-DE" sz="2400" u="sng" dirty="0">
                  <a:solidFill>
                    <a:schemeClr val="accent6">
                      <a:lumMod val="75000"/>
                    </a:schemeClr>
                  </a:solidFill>
                  <a:sym typeface="WP IconicSymbolsA" panose="05010101010101010101" pitchFamily="2" charset="2"/>
                </a:rPr>
                <a:t>un</a:t>
              </a:r>
              <a:r>
                <a:rPr lang="de-DE" sz="2400" dirty="0">
                  <a:solidFill>
                    <a:schemeClr val="accent6">
                      <a:lumMod val="75000"/>
                    </a:schemeClr>
                  </a:solidFill>
                  <a:sym typeface="WP IconicSymbolsA" panose="05010101010101010101" pitchFamily="2" charset="2"/>
                </a:rPr>
                <a:t>abhängige</a:t>
              </a:r>
              <a:r>
                <a:rPr lang="de-DE" sz="2400" dirty="0">
                  <a:sym typeface="WP IconicSymbolsA" panose="05010101010101010101" pitchFamily="2" charset="2"/>
                </a:rPr>
                <a:t> Bedeutung</a:t>
              </a:r>
            </a:p>
            <a:p>
              <a:pPr marL="342900" indent="-342900">
                <a:spcBef>
                  <a:spcPts val="800"/>
                </a:spcBef>
                <a:buFont typeface="Courier New" panose="02070309020205020404" pitchFamily="49" charset="0"/>
                <a:buChar char="o"/>
              </a:pPr>
              <a:r>
                <a:rPr lang="de-DE" sz="2400" dirty="0">
                  <a:sym typeface="WP IconicSymbolsA" panose="05010101010101010101" pitchFamily="2" charset="2"/>
                </a:rPr>
                <a:t>im mentalen Lexikon gespeichert</a:t>
              </a:r>
              <a:endParaRPr lang="de-D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47354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D375E9-7731-57FD-4B16-C8F901BD0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59D28-C57A-1E3F-5A9F-2B5C62E51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Extension und Intension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D04D3-9D97-D363-6233-F8E7B5516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0292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dirty="0"/>
              <a:t>Die DP </a:t>
            </a:r>
            <a:r>
              <a:rPr lang="de-DE" i="1" dirty="0"/>
              <a:t>der Papst </a:t>
            </a:r>
            <a:r>
              <a:rPr lang="de-DE" dirty="0"/>
              <a:t>referiert in unterschiedlichen Situationen auf unterschiedliche Individuen: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882775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>
                <a:sym typeface="WP IconicSymbolsA" panose="05010101010101010101" pitchFamily="2" charset="2"/>
              </a:rPr>
              <a:t>(1)		In s</a:t>
            </a:r>
            <a:r>
              <a:rPr lang="de-DE" baseline="-25000" dirty="0">
                <a:sym typeface="WP IconicSymbolsA" panose="05010101010101010101" pitchFamily="2" charset="2"/>
              </a:rPr>
              <a:t>1945</a:t>
            </a:r>
            <a:r>
              <a:rPr lang="de-DE" dirty="0">
                <a:sym typeface="WP IconicSymbolsA" panose="05010101010101010101" pitchFamily="2" charset="2"/>
              </a:rPr>
              <a:t>: 	</a:t>
            </a:r>
            <a:r>
              <a:rPr lang="en-US" dirty="0"/>
              <a:t>der Papst	=	Pius XII</a:t>
            </a:r>
          </a:p>
          <a:p>
            <a:pPr defTabSz="941388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882775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>
                <a:sym typeface="WP IconicSymbolsA" panose="05010101010101010101" pitchFamily="2" charset="2"/>
              </a:rPr>
              <a:t>		In s</a:t>
            </a:r>
            <a:r>
              <a:rPr lang="de-DE" baseline="-25000" dirty="0">
                <a:sym typeface="WP IconicSymbolsA" panose="05010101010101010101" pitchFamily="2" charset="2"/>
              </a:rPr>
              <a:t>1980</a:t>
            </a:r>
            <a:r>
              <a:rPr lang="de-DE" dirty="0">
                <a:sym typeface="WP IconicSymbolsA" panose="05010101010101010101" pitchFamily="2" charset="2"/>
              </a:rPr>
              <a:t>: 	</a:t>
            </a:r>
            <a:r>
              <a:rPr lang="en-US" dirty="0"/>
              <a:t>der Papst	=	</a:t>
            </a:r>
            <a:r>
              <a:rPr lang="de-DE" sz="2400" dirty="0">
                <a:sym typeface="WP MathA" panose="05010101010101010101" pitchFamily="2" charset="2"/>
              </a:rPr>
              <a:t>Johannes Paul II</a:t>
            </a:r>
            <a:endParaRPr lang="en-US" dirty="0"/>
          </a:p>
          <a:p>
            <a:pPr defTabSz="941388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882775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>
                <a:sym typeface="WP IconicSymbolsA" panose="05010101010101010101" pitchFamily="2" charset="2"/>
              </a:rPr>
              <a:t>		In s</a:t>
            </a:r>
            <a:r>
              <a:rPr lang="de-DE" baseline="-25000" dirty="0">
                <a:sym typeface="WP IconicSymbolsA" panose="05010101010101010101" pitchFamily="2" charset="2"/>
              </a:rPr>
              <a:t>2026</a:t>
            </a:r>
            <a:r>
              <a:rPr lang="de-DE" dirty="0">
                <a:sym typeface="WP IconicSymbolsA" panose="05010101010101010101" pitchFamily="2" charset="2"/>
              </a:rPr>
              <a:t>: 	</a:t>
            </a:r>
            <a:r>
              <a:rPr lang="en-US" dirty="0"/>
              <a:t>der Papst	=	Leo XIV</a:t>
            </a:r>
          </a:p>
          <a:p>
            <a:pPr marL="342900" indent="-342900" defTabSz="674688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Der </a:t>
            </a:r>
            <a:r>
              <a:rPr lang="de-AT" b="1" dirty="0"/>
              <a:t>Referent</a:t>
            </a:r>
            <a:r>
              <a:rPr lang="de-AT" b="1" i="1" dirty="0"/>
              <a:t> </a:t>
            </a:r>
            <a:r>
              <a:rPr lang="de-AT" dirty="0"/>
              <a:t>der DP </a:t>
            </a:r>
            <a:r>
              <a:rPr lang="de-AT" i="1" dirty="0"/>
              <a:t>der Papst </a:t>
            </a:r>
            <a:r>
              <a:rPr lang="de-AT" dirty="0"/>
              <a:t>variiert je nach </a:t>
            </a:r>
            <a:r>
              <a:rPr lang="de-AT" dirty="0">
                <a:solidFill>
                  <a:srgbClr val="0066FF"/>
                </a:solidFill>
              </a:rPr>
              <a:t>Situation</a:t>
            </a:r>
            <a:r>
              <a:rPr lang="de-AT" dirty="0"/>
              <a:t>.</a:t>
            </a:r>
          </a:p>
          <a:p>
            <a:pPr marL="342900" indent="-342900" defTabSz="674688">
              <a:spcBef>
                <a:spcPts val="10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DE" dirty="0"/>
              <a:t>Der Referent ist die </a:t>
            </a:r>
            <a:r>
              <a:rPr lang="de-DE" sz="2400" cap="small" dirty="0">
                <a:solidFill>
                  <a:srgbClr val="0066FF"/>
                </a:solidFill>
              </a:rPr>
              <a:t>Extension</a:t>
            </a:r>
            <a:r>
              <a:rPr lang="de-AT" sz="2000" dirty="0"/>
              <a:t> </a:t>
            </a:r>
            <a:r>
              <a:rPr lang="de-AT" dirty="0"/>
              <a:t>in dieser Situation.</a:t>
            </a:r>
          </a:p>
          <a:p>
            <a:pPr marL="342900" indent="-342900" defTabSz="674688">
              <a:spcBef>
                <a:spcPts val="10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Weitere DPs, deren Extension mit der Situation variiert: </a:t>
            </a:r>
          </a:p>
          <a:p>
            <a:pPr defTabSz="674688">
              <a:spcBef>
                <a:spcPts val="800"/>
              </a:spcBef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(2)	a.	die Gewinnerin des Nobelpreises in Physik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		</a:t>
            </a:r>
            <a:r>
              <a:rPr lang="de-AT" sz="2000" dirty="0"/>
              <a:t>(Marie Curie [1911], Irène Curie [1935], Carolyn Bertozzi [2023],…)</a:t>
            </a:r>
          </a:p>
          <a:p>
            <a:pPr defTabSz="674688">
              <a:spcBef>
                <a:spcPts val="400"/>
              </a:spcBef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	b. 	der Präsident der USA</a:t>
            </a:r>
          </a:p>
          <a:p>
            <a:pPr defTabSz="674688"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	c.	das Buch auf Marias Tisch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9A591-BD36-79E9-08B6-23FE3DC9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C3B29-A12C-66FD-B874-F5F89DA5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560996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8D2BB5-77C9-C967-EBB2-EB57DC591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B98F7-9942-CDBF-C805-68355F08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Extension und Intension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C1F3-4C08-49D0-1693-D0D0B367B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391625" cy="50292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dirty="0"/>
              <a:t>Die </a:t>
            </a:r>
            <a:r>
              <a:rPr lang="de-DE" sz="2400" cap="small" dirty="0">
                <a:solidFill>
                  <a:srgbClr val="0066FF"/>
                </a:solidFill>
              </a:rPr>
              <a:t>Extension</a:t>
            </a:r>
            <a:r>
              <a:rPr lang="de-DE" sz="2400" b="1" i="1" cap="small" dirty="0"/>
              <a:t> </a:t>
            </a:r>
            <a:r>
              <a:rPr lang="de-DE" dirty="0"/>
              <a:t>einer definiten DP in einer Situation ist das Individuum, auf welches die DP in dieser Situation referiert: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882775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>
                <a:sym typeface="WP IconicSymbolsA" panose="05010101010101010101" pitchFamily="2" charset="2"/>
              </a:rPr>
              <a:t>(1)		In s</a:t>
            </a:r>
            <a:r>
              <a:rPr lang="de-DE" baseline="-25000" dirty="0">
                <a:sym typeface="WP IconicSymbolsA" panose="05010101010101010101" pitchFamily="2" charset="2"/>
              </a:rPr>
              <a:t>1980</a:t>
            </a:r>
            <a:r>
              <a:rPr lang="de-DE" dirty="0">
                <a:sym typeface="WP IconicSymbolsA" panose="05010101010101010101" pitchFamily="2" charset="2"/>
              </a:rPr>
              <a:t>: 	</a:t>
            </a:r>
            <a:r>
              <a:rPr lang="en-US" dirty="0"/>
              <a:t>der Papst	=	</a:t>
            </a:r>
            <a:r>
              <a:rPr lang="de-DE" sz="2400" dirty="0">
                <a:sym typeface="WP MathA" panose="05010101010101010101" pitchFamily="2" charset="2"/>
              </a:rPr>
              <a:t>Johannes Paul II</a:t>
            </a:r>
            <a:endParaRPr lang="en-US" dirty="0"/>
          </a:p>
          <a:p>
            <a:pPr defTabSz="941388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1882775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>
                <a:sym typeface="WP IconicSymbolsA" panose="05010101010101010101" pitchFamily="2" charset="2"/>
              </a:rPr>
              <a:t>		In s</a:t>
            </a:r>
            <a:r>
              <a:rPr lang="de-DE" baseline="-25000" dirty="0">
                <a:sym typeface="WP IconicSymbolsA" panose="05010101010101010101" pitchFamily="2" charset="2"/>
              </a:rPr>
              <a:t>2026</a:t>
            </a:r>
            <a:r>
              <a:rPr lang="de-DE" dirty="0">
                <a:sym typeface="WP IconicSymbolsA" panose="05010101010101010101" pitchFamily="2" charset="2"/>
              </a:rPr>
              <a:t>: 	</a:t>
            </a:r>
            <a:r>
              <a:rPr lang="en-US" dirty="0"/>
              <a:t>der Papst	=	Leo XIV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DP </a:t>
            </a:r>
            <a:r>
              <a:rPr lang="de-DE" i="1" dirty="0"/>
              <a:t>der Papst </a:t>
            </a:r>
            <a:r>
              <a:rPr lang="de-DE" dirty="0"/>
              <a:t>hat auch eine zweite, allgemeine Bedeutung: d</a:t>
            </a:r>
            <a:r>
              <a:rPr lang="de-DE" sz="2400" dirty="0"/>
              <a:t>ie </a:t>
            </a:r>
            <a:r>
              <a:rPr lang="de-DE" b="1" cap="small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DE" dirty="0"/>
              <a:t>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Intension von </a:t>
            </a:r>
            <a:r>
              <a:rPr lang="de-DE" i="1" dirty="0"/>
              <a:t>der Papst </a:t>
            </a:r>
            <a:r>
              <a:rPr lang="de-DE" dirty="0"/>
              <a:t>kann z.B. so angegeben werden: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2603500" algn="l"/>
                <a:tab pos="3205163" algn="l"/>
              </a:tabLst>
            </a:pPr>
            <a:r>
              <a:rPr lang="de-DE" dirty="0"/>
              <a:t>(2)		der Papst   </a:t>
            </a:r>
            <a:r>
              <a:rPr lang="de-DE" sz="2200" dirty="0"/>
              <a:t>=	männliches Individuum; B</a:t>
            </a:r>
            <a:r>
              <a:rPr lang="de-AT" sz="2200" dirty="0"/>
              <a:t>ischof von Rom 				und Oberhaupt der römisch-katholischen Kirche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</a:t>
            </a:r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DE" b="1" i="1" dirty="0"/>
              <a:t> </a:t>
            </a:r>
            <a:r>
              <a:rPr lang="de-DE" dirty="0"/>
              <a:t>beschreibt das </a:t>
            </a:r>
            <a:r>
              <a:rPr lang="de-DE" b="1" dirty="0"/>
              <a:t>Konzept</a:t>
            </a:r>
            <a:r>
              <a:rPr lang="de-DE" b="1" i="1" dirty="0"/>
              <a:t> </a:t>
            </a:r>
            <a:r>
              <a:rPr lang="de-DE" cap="small" dirty="0"/>
              <a:t>Papst</a:t>
            </a:r>
            <a:r>
              <a:rPr lang="de-DE" dirty="0"/>
              <a:t>.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6C4BB3-A4C0-3352-27B1-76338F378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9DB05A-75C0-B8D6-AF0E-06753502A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6" name="Abgerundetes Rechteck 7">
            <a:extLst>
              <a:ext uri="{FF2B5EF4-FFF2-40B4-BE49-F238E27FC236}">
                <a16:creationId xmlns:a16="http://schemas.microsoft.com/office/drawing/2014/main" id="{61A2A89A-09D3-3DC8-BCE7-DEA291C101D9}"/>
              </a:ext>
            </a:extLst>
          </p:cNvPr>
          <p:cNvSpPr txBox="1">
            <a:spLocks/>
          </p:cNvSpPr>
          <p:nvPr/>
        </p:nvSpPr>
        <p:spPr>
          <a:xfrm>
            <a:off x="533400" y="5813822"/>
            <a:ext cx="8305800" cy="510778"/>
          </a:xfrm>
          <a:prstGeom prst="roundRect">
            <a:avLst/>
          </a:prstGeom>
          <a:solidFill>
            <a:srgbClr val="C8C896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tx1"/>
                </a:solidFill>
              </a:rPr>
              <a:t>Konzept 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</a:t>
            </a:r>
            <a:r>
              <a:rPr lang="de-DE" dirty="0">
                <a:solidFill>
                  <a:schemeClr val="tx1"/>
                </a:solidFill>
              </a:rPr>
              <a:t>mentale, nicht sprachliche Repräsentation/Begriff</a:t>
            </a:r>
          </a:p>
        </p:txBody>
      </p:sp>
    </p:spTree>
    <p:extLst>
      <p:ext uri="{BB962C8B-B14F-4D97-AF65-F5344CB8AC3E}">
        <p14:creationId xmlns:p14="http://schemas.microsoft.com/office/powerpoint/2010/main" val="6107764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F0C2FD-3E6D-23B2-2E8C-DE29852B3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6254F-A640-4689-1F10-79F9BF68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Extension und Intension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ED14C-F7F2-CCC8-C48E-9AE9980A7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391625" cy="5029200"/>
          </a:xfrm>
        </p:spPr>
        <p:txBody>
          <a:bodyPr/>
          <a:lstStyle/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</a:t>
            </a:r>
            <a:r>
              <a:rPr lang="de-DE" cap="small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DE" b="1" cap="small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dirty="0"/>
              <a:t>beschreibt das </a:t>
            </a:r>
            <a:r>
              <a:rPr lang="de-DE" b="1" dirty="0"/>
              <a:t>Konzept</a:t>
            </a:r>
            <a:r>
              <a:rPr lang="de-DE" b="1" i="1" dirty="0"/>
              <a:t> </a:t>
            </a:r>
            <a:r>
              <a:rPr lang="de-DE" cap="small" dirty="0"/>
              <a:t>Papst</a:t>
            </a:r>
            <a:r>
              <a:rPr lang="de-DE" dirty="0"/>
              <a:t>.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2779713" algn="l"/>
                <a:tab pos="3252788" algn="l"/>
              </a:tabLst>
            </a:pPr>
            <a:r>
              <a:rPr lang="de-DE" dirty="0"/>
              <a:t>(1)		der Papst    </a:t>
            </a:r>
            <a:r>
              <a:rPr lang="de-DE" sz="2200" dirty="0"/>
              <a:t>=	männliches Individuum; B</a:t>
            </a:r>
            <a:r>
              <a:rPr lang="de-AT" sz="2200" dirty="0"/>
              <a:t>ischof von Rom 				und Oberhaupt der römisch-katholischen Kirche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  <a:tab pos="3252788" algn="l"/>
              </a:tabLst>
            </a:pPr>
            <a:r>
              <a:rPr lang="de-DE" dirty="0"/>
              <a:t>Man kann die </a:t>
            </a:r>
            <a:r>
              <a:rPr lang="de-DE" cap="small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DE" b="1" cap="small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dirty="0"/>
              <a:t>auch als eine </a:t>
            </a:r>
            <a:r>
              <a:rPr lang="de-DE" b="1" dirty="0"/>
              <a:t>Funktion</a:t>
            </a:r>
            <a:r>
              <a:rPr lang="de-DE" dirty="0"/>
              <a:t> </a:t>
            </a:r>
            <a:r>
              <a:rPr lang="de-DE" sz="2200" dirty="0"/>
              <a:t>(</a:t>
            </a:r>
            <a:r>
              <a:rPr lang="el-GR" sz="2200" dirty="0"/>
              <a:t>συνάρτηση</a:t>
            </a:r>
            <a:r>
              <a:rPr lang="en-US" sz="2200" dirty="0"/>
              <a:t>) </a:t>
            </a:r>
            <a:r>
              <a:rPr lang="de-DE" dirty="0"/>
              <a:t>darstellen.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Intension von </a:t>
            </a:r>
            <a:r>
              <a:rPr lang="de-DE" i="1" dirty="0"/>
              <a:t>der Papst </a:t>
            </a:r>
            <a:r>
              <a:rPr lang="de-DE" dirty="0"/>
              <a:t>ist jene Funktion, die jeder Situation genau das Individuum zuweist, auf das die DP </a:t>
            </a:r>
            <a:r>
              <a:rPr lang="de-DE" i="1" dirty="0"/>
              <a:t>der Papst</a:t>
            </a:r>
            <a:r>
              <a:rPr lang="de-DE" dirty="0"/>
              <a:t> in dieser Situation referiert/verweist: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de-DE" sz="2400" b="1" i="1" dirty="0">
              <a:solidFill>
                <a:srgbClr val="339966"/>
              </a:solidFill>
            </a:endParaRP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de-DE" b="1" i="1" dirty="0">
              <a:solidFill>
                <a:srgbClr val="339966"/>
              </a:solidFill>
            </a:endParaRP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Intension von </a:t>
            </a:r>
            <a:r>
              <a:rPr lang="de-DE" i="1" dirty="0"/>
              <a:t>der Papst</a:t>
            </a:r>
            <a:r>
              <a:rPr lang="de-DE" dirty="0"/>
              <a:t> ist eine Funktion </a:t>
            </a:r>
            <a:r>
              <a:rPr lang="de-DE" b="1" dirty="0"/>
              <a:t>von</a:t>
            </a:r>
            <a:r>
              <a:rPr lang="de-DE" dirty="0"/>
              <a:t> Situationen </a:t>
            </a:r>
            <a:r>
              <a:rPr lang="de-DE" b="1" dirty="0"/>
              <a:t>zu</a:t>
            </a:r>
            <a:r>
              <a:rPr lang="de-DE" dirty="0"/>
              <a:t> Individuen.</a:t>
            </a:r>
            <a:endParaRPr lang="de-DE" sz="2400" b="1" i="1" dirty="0">
              <a:solidFill>
                <a:srgbClr val="339966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8F8FE-4AD6-FDA4-9B39-88004542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3CF09-45BA-E542-C41B-C2CE735F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32</a:t>
            </a:fld>
            <a:endParaRPr lang="de-DE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8F92CEF-0693-9C40-4B83-B054FC814BC0}"/>
              </a:ext>
            </a:extLst>
          </p:cNvPr>
          <p:cNvGrpSpPr/>
          <p:nvPr/>
        </p:nvGrpSpPr>
        <p:grpSpPr>
          <a:xfrm>
            <a:off x="484094" y="4572000"/>
            <a:ext cx="7897906" cy="1246909"/>
            <a:chOff x="304800" y="1447800"/>
            <a:chExt cx="7897906" cy="124690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83BC121-FE65-7B58-64CA-95BF6E9702E7}"/>
                </a:ext>
              </a:extLst>
            </p:cNvPr>
            <p:cNvSpPr txBox="1"/>
            <p:nvPr/>
          </p:nvSpPr>
          <p:spPr>
            <a:xfrm>
              <a:off x="304800" y="1447800"/>
              <a:ext cx="7897906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342900" algn="l"/>
                  <a:tab pos="747713" algn="l"/>
                  <a:tab pos="1090613" algn="l"/>
                  <a:tab pos="2401888" algn="l"/>
                  <a:tab pos="2743200" algn="l"/>
                  <a:tab pos="3200400" algn="l"/>
                  <a:tab pos="3541713" algn="l"/>
                  <a:tab pos="4230688" algn="l"/>
                  <a:tab pos="5081588" algn="l"/>
                  <a:tab pos="5543550" algn="l"/>
                </a:tabLst>
              </a:pPr>
              <a:r>
                <a:rPr lang="de-DE" sz="2200" dirty="0">
                  <a:sym typeface="WP MathA" panose="05010101010101010101" pitchFamily="2" charset="2"/>
                </a:rPr>
                <a:t>								s</a:t>
              </a:r>
              <a:r>
                <a:rPr lang="de-DE" sz="2200" baseline="-25000" dirty="0">
                  <a:sym typeface="WP MathA" panose="05010101010101010101" pitchFamily="2" charset="2"/>
                </a:rPr>
                <a:t>1945</a:t>
              </a:r>
              <a:r>
                <a:rPr lang="de-DE" sz="2200" dirty="0">
                  <a:sym typeface="WP MathA" panose="05010101010101010101" pitchFamily="2" charset="2"/>
                </a:rPr>
                <a:t>	</a:t>
              </a:r>
              <a:r>
                <a:rPr lang="de-DE" sz="2200" dirty="0">
                  <a:latin typeface="Segoe UI Symbol" panose="020B0502040204020203" pitchFamily="34" charset="0"/>
                  <a:ea typeface="Segoe UI Symbol" panose="020B0502040204020203" pitchFamily="34" charset="0"/>
                  <a:sym typeface="WP MathA" panose="05010101010101010101" pitchFamily="2" charset="2"/>
                </a:rPr>
                <a:t>→	</a:t>
              </a:r>
              <a:r>
                <a:rPr lang="de-DE" sz="2200" dirty="0">
                  <a:sym typeface="WP MathA" panose="05010101010101010101" pitchFamily="2" charset="2"/>
                </a:rPr>
                <a:t>Pius XII</a:t>
              </a:r>
            </a:p>
            <a:p>
              <a:pPr>
                <a:tabLst>
                  <a:tab pos="342900" algn="l"/>
                  <a:tab pos="747713" algn="l"/>
                  <a:tab pos="1090613" algn="l"/>
                  <a:tab pos="2401888" algn="l"/>
                  <a:tab pos="2743200" algn="l"/>
                  <a:tab pos="3200400" algn="l"/>
                  <a:tab pos="3541713" algn="l"/>
                  <a:tab pos="4230688" algn="l"/>
                  <a:tab pos="5081588" algn="l"/>
                  <a:tab pos="5543550" algn="l"/>
                </a:tabLst>
              </a:pPr>
              <a:r>
                <a:rPr lang="de-DE" sz="2400" dirty="0"/>
                <a:t>(2)		</a:t>
              </a:r>
              <a:r>
                <a:rPr lang="de-DE" sz="2400" dirty="0">
                  <a:sym typeface="WP MathA" panose="05010101010101010101" pitchFamily="2" charset="2"/>
                </a:rPr>
                <a:t>der Papst </a:t>
              </a:r>
              <a:r>
                <a:rPr lang="de-DE" sz="2200" dirty="0">
                  <a:sym typeface="WP MathA" panose="05010101010101010101" pitchFamily="2" charset="2"/>
                </a:rPr>
                <a:t>				= 	s</a:t>
              </a:r>
              <a:r>
                <a:rPr lang="de-DE" sz="2200" baseline="-25000" dirty="0">
                  <a:sym typeface="WP MathA" panose="05010101010101010101" pitchFamily="2" charset="2"/>
                </a:rPr>
                <a:t>1980</a:t>
              </a:r>
              <a:r>
                <a:rPr lang="de-DE" sz="2200" dirty="0">
                  <a:sym typeface="WP MathA" panose="05010101010101010101" pitchFamily="2" charset="2"/>
                </a:rPr>
                <a:t>	</a:t>
              </a:r>
              <a:r>
                <a:rPr lang="de-DE" sz="2200" dirty="0">
                  <a:latin typeface="Segoe UI Symbol" panose="020B0502040204020203" pitchFamily="34" charset="0"/>
                  <a:ea typeface="Segoe UI Symbol" panose="020B0502040204020203" pitchFamily="34" charset="0"/>
                  <a:sym typeface="WP MathA" panose="05010101010101010101" pitchFamily="2" charset="2"/>
                </a:rPr>
                <a:t>→	</a:t>
              </a:r>
              <a:r>
                <a:rPr lang="de-DE" sz="2200" dirty="0">
                  <a:sym typeface="WP MathA" panose="05010101010101010101" pitchFamily="2" charset="2"/>
                </a:rPr>
                <a:t>Johannes Paul II</a:t>
              </a:r>
            </a:p>
            <a:p>
              <a:pPr>
                <a:tabLst>
                  <a:tab pos="342900" algn="l"/>
                  <a:tab pos="747713" algn="l"/>
                  <a:tab pos="1090613" algn="l"/>
                  <a:tab pos="2401888" algn="l"/>
                  <a:tab pos="2743200" algn="l"/>
                  <a:tab pos="3200400" algn="l"/>
                  <a:tab pos="3541713" algn="l"/>
                  <a:tab pos="4230688" algn="l"/>
                  <a:tab pos="5081588" algn="l"/>
                  <a:tab pos="5543550" algn="l"/>
                </a:tabLst>
              </a:pPr>
              <a:r>
                <a:rPr lang="de-DE" sz="2200" dirty="0">
                  <a:sym typeface="WP MathA" panose="05010101010101010101" pitchFamily="2" charset="2"/>
                </a:rPr>
                <a:t>								s</a:t>
              </a:r>
              <a:r>
                <a:rPr lang="de-DE" sz="2200" baseline="-25000" dirty="0">
                  <a:sym typeface="WP MathA" panose="05010101010101010101" pitchFamily="2" charset="2"/>
                </a:rPr>
                <a:t>2026</a:t>
              </a:r>
              <a:r>
                <a:rPr lang="de-DE" sz="2200" dirty="0">
                  <a:sym typeface="WP MathA" panose="05010101010101010101" pitchFamily="2" charset="2"/>
                </a:rPr>
                <a:t>	</a:t>
              </a:r>
              <a:r>
                <a:rPr lang="de-DE" sz="2200" dirty="0">
                  <a:latin typeface="Segoe UI Symbol" panose="020B0502040204020203" pitchFamily="34" charset="0"/>
                  <a:ea typeface="Segoe UI Symbol" panose="020B0502040204020203" pitchFamily="34" charset="0"/>
                  <a:sym typeface="WP MathA" panose="05010101010101010101" pitchFamily="2" charset="2"/>
                </a:rPr>
                <a:t>→ 	Leo XIV</a:t>
              </a:r>
              <a:r>
                <a:rPr lang="de-DE" sz="2200" dirty="0">
                  <a:sym typeface="WP MathA" panose="05010101010101010101" pitchFamily="2" charset="2"/>
                </a:rPr>
                <a:t>	</a:t>
              </a:r>
              <a:endParaRPr lang="de-DE" sz="2200" dirty="0"/>
            </a:p>
          </p:txBody>
        </p:sp>
        <p:sp>
          <p:nvSpPr>
            <p:cNvPr id="15" name="Double Bracket 14">
              <a:extLst>
                <a:ext uri="{FF2B5EF4-FFF2-40B4-BE49-F238E27FC236}">
                  <a16:creationId xmlns:a16="http://schemas.microsoft.com/office/drawing/2014/main" id="{5BCCD392-C847-F3CE-06F3-9B6004499365}"/>
                </a:ext>
              </a:extLst>
            </p:cNvPr>
            <p:cNvSpPr/>
            <p:nvPr/>
          </p:nvSpPr>
          <p:spPr>
            <a:xfrm>
              <a:off x="4378228" y="1447800"/>
              <a:ext cx="3595878" cy="1246909"/>
            </a:xfrm>
            <a:prstGeom prst="bracketPair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69370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B0971E-F062-BE93-EA83-8936F6A90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ED087-FFD6-D6D7-2F68-03993597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Übung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8CB75-6F65-E02E-5DC0-F5EC3A10C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DE"/>
              <a:t>Was ist die Extension und Intension der folgenden Ausdrücke heute? </a:t>
            </a:r>
            <a:endParaRPr lang="de-DE" sz="2400"/>
          </a:p>
          <a:p>
            <a:pPr>
              <a:spcBef>
                <a:spcPts val="1600"/>
              </a:spcBef>
            </a:pPr>
            <a:r>
              <a:rPr lang="de-DE"/>
              <a:t>(1)		der Präsident der USA</a:t>
            </a:r>
          </a:p>
          <a:p>
            <a:pPr>
              <a:spcBef>
                <a:spcPts val="1600"/>
              </a:spcBef>
            </a:pPr>
            <a:r>
              <a:rPr lang="de-DE"/>
              <a:t>(2)		der höchste Berg der Welt</a:t>
            </a:r>
          </a:p>
          <a:p>
            <a:pPr>
              <a:spcBef>
                <a:spcPts val="1200"/>
              </a:spcBef>
            </a:pPr>
            <a:r>
              <a:rPr lang="de-DE"/>
              <a:t>(3)		Paris </a:t>
            </a:r>
          </a:p>
          <a:p>
            <a:pPr>
              <a:spcBef>
                <a:spcPts val="1200"/>
              </a:spcBef>
            </a:pPr>
            <a:r>
              <a:rPr lang="de-DE"/>
              <a:t>(4)		die Zahl Pi</a:t>
            </a:r>
          </a:p>
          <a:p>
            <a:pPr>
              <a:spcBef>
                <a:spcPts val="1200"/>
              </a:spcBef>
            </a:pPr>
            <a:r>
              <a:rPr lang="de-DE"/>
              <a:t>(5)		die erste Nobelpreisträgerin</a:t>
            </a:r>
          </a:p>
          <a:p>
            <a:pPr>
              <a:spcBef>
                <a:spcPts val="1200"/>
              </a:spcBef>
            </a:pPr>
            <a:endParaRPr lang="de-DE"/>
          </a:p>
          <a:p>
            <a:pPr marL="1085850" lvl="1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endParaRPr lang="de-DE" sz="2400" b="1" i="1">
              <a:solidFill>
                <a:srgbClr val="339966"/>
              </a:solidFill>
            </a:endParaRPr>
          </a:p>
          <a:p>
            <a:pPr marL="1085850" lvl="1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endParaRPr lang="de-DE" sz="2400" b="1" i="1">
              <a:solidFill>
                <a:srgbClr val="339966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458EDE-E4A6-C12C-8FD1-1BD5427FA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1278C-F992-5EB4-027A-1F2C7B36B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9498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Die Aufgaben der Semantik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>
              <a:tabLst>
                <a:tab pos="511175" algn="l"/>
                <a:tab pos="747713" algn="l"/>
                <a:tab pos="1090613" algn="l"/>
              </a:tabLst>
            </a:pPr>
            <a:r>
              <a:rPr lang="en-US" dirty="0"/>
              <a:t>Die </a:t>
            </a:r>
            <a:r>
              <a:rPr lang="en-US" dirty="0" err="1"/>
              <a:t>natürlichsprachliche</a:t>
            </a:r>
            <a:r>
              <a:rPr lang="en-US" dirty="0"/>
              <a:t> </a:t>
            </a:r>
            <a:r>
              <a:rPr lang="en-US" dirty="0" err="1"/>
              <a:t>Semantik</a:t>
            </a:r>
            <a:r>
              <a:rPr lang="en-US" dirty="0"/>
              <a:t> </a:t>
            </a:r>
            <a:r>
              <a:rPr lang="en-US" dirty="0" err="1"/>
              <a:t>untersucht</a:t>
            </a:r>
            <a:r>
              <a:rPr lang="en-US" dirty="0"/>
              <a:t> vier </a:t>
            </a:r>
            <a:r>
              <a:rPr lang="en-US" dirty="0" err="1"/>
              <a:t>Fragen</a:t>
            </a:r>
            <a:r>
              <a:rPr lang="en-US" b="1" i="1" dirty="0"/>
              <a:t>:</a:t>
            </a:r>
            <a:endParaRPr lang="en-US" sz="1800" dirty="0"/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  <a:p>
            <a:pPr>
              <a:tabLst>
                <a:tab pos="511175" algn="l"/>
                <a:tab pos="747713" algn="l"/>
                <a:tab pos="1090613" algn="l"/>
              </a:tabLst>
            </a:pPr>
            <a:endParaRPr lang="de-DE" alt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34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381000" y="1600200"/>
            <a:ext cx="8305800" cy="919401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I.	Semantische Kompetenz. </a:t>
            </a:r>
            <a:r>
              <a:rPr lang="de-DE">
                <a:solidFill>
                  <a:schemeClr val="tx1"/>
                </a:solidFill>
              </a:rPr>
              <a:t>Warum können Sprecher jedem Satz ihrer Sprache eine Bedeutung (Denotation) zuweisen? </a:t>
            </a:r>
            <a:endParaRPr lang="de-DE" b="1">
              <a:solidFill>
                <a:schemeClr val="tx1"/>
              </a:solidFill>
              <a:sym typeface="WP MathA" panose="05010101010101010101" pitchFamily="2" charset="2"/>
            </a:endParaRPr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381000" y="2667000"/>
            <a:ext cx="8305800" cy="919401"/>
          </a:xfrm>
          <a:prstGeom prst="roundRect">
            <a:avLst/>
          </a:prstGeom>
          <a:solidFill>
            <a:srgbClr val="C8C896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II.	Repräsentation von Bedeutung. </a:t>
            </a:r>
            <a:r>
              <a:rPr lang="de-DE">
                <a:solidFill>
                  <a:schemeClr val="tx1"/>
                </a:solidFill>
              </a:rPr>
              <a:t>Was sind die Denotationen? Wie werden sie dargestellt? Wo befinden sie sich?</a:t>
            </a:r>
          </a:p>
        </p:txBody>
      </p:sp>
      <p:sp>
        <p:nvSpPr>
          <p:cNvPr id="10" name="Abgerundetes Rechteck 7"/>
          <p:cNvSpPr txBox="1">
            <a:spLocks/>
          </p:cNvSpPr>
          <p:nvPr/>
        </p:nvSpPr>
        <p:spPr>
          <a:xfrm>
            <a:off x="457200" y="3733800"/>
            <a:ext cx="8305800" cy="947777"/>
          </a:xfrm>
          <a:prstGeom prst="roundRect">
            <a:avLst/>
          </a:prstGeom>
          <a:solidFill>
            <a:srgbClr val="C86464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spcBef>
                <a:spcPts val="1500"/>
              </a:spcBef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tx1"/>
                </a:solidFill>
              </a:rPr>
              <a:t>III.	Semantik und Grammatikalität. </a:t>
            </a:r>
            <a:r>
              <a:rPr lang="de-DE">
                <a:solidFill>
                  <a:schemeClr val="tx1"/>
                </a:solidFill>
              </a:rPr>
              <a:t>Wie beeinflußt die Semantik die Grammatikalität von sprachlichen Ausdrücken?</a:t>
            </a:r>
          </a:p>
        </p:txBody>
      </p:sp>
      <p:sp>
        <p:nvSpPr>
          <p:cNvPr id="11" name="Abgerundetes Rechteck 7"/>
          <p:cNvSpPr txBox="1">
            <a:spLocks/>
          </p:cNvSpPr>
          <p:nvPr/>
        </p:nvSpPr>
        <p:spPr>
          <a:xfrm>
            <a:off x="1212273" y="5100399"/>
            <a:ext cx="7550727" cy="919401"/>
          </a:xfrm>
          <a:prstGeom prst="roundRect">
            <a:avLst/>
          </a:prstGeom>
          <a:solidFill>
            <a:srgbClr val="6496C8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de-DE" b="1">
                <a:solidFill>
                  <a:schemeClr val="bg1"/>
                </a:solidFill>
              </a:rPr>
              <a:t>IV. Logische Schlussfolgerungen. </a:t>
            </a:r>
            <a:r>
              <a:rPr lang="de-DE">
                <a:solidFill>
                  <a:schemeClr val="bg1"/>
                </a:solidFill>
              </a:rPr>
              <a:t>Was ist die Beziehung </a:t>
            </a:r>
            <a:br>
              <a:rPr lang="de-DE">
                <a:solidFill>
                  <a:schemeClr val="bg1"/>
                </a:solidFill>
              </a:rPr>
            </a:br>
            <a:r>
              <a:rPr lang="de-DE">
                <a:solidFill>
                  <a:schemeClr val="bg1"/>
                </a:solidFill>
              </a:rPr>
              <a:t> zwischen Sprache und </a:t>
            </a:r>
            <a:r>
              <a:rPr lang="de-DE" b="1">
                <a:solidFill>
                  <a:schemeClr val="bg1"/>
                </a:solidFill>
              </a:rPr>
              <a:t>Logik</a:t>
            </a:r>
            <a:r>
              <a:rPr lang="de-DE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06BCC0-0EAA-48D9-A3BE-32D4BD9E157B}"/>
              </a:ext>
            </a:extLst>
          </p:cNvPr>
          <p:cNvSpPr txBox="1"/>
          <p:nvPr/>
        </p:nvSpPr>
        <p:spPr>
          <a:xfrm>
            <a:off x="381000" y="5237202"/>
            <a:ext cx="685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>
                <a:sym typeface="WP IconicSymbolsA" panose="05010101010101010101" pitchFamily="2" charset="2"/>
              </a:rPr>
              <a:t></a:t>
            </a:r>
            <a:endParaRPr lang="de-DE" sz="3000" b="1"/>
          </a:p>
        </p:txBody>
      </p:sp>
    </p:spTree>
    <p:extLst>
      <p:ext uri="{BB962C8B-B14F-4D97-AF65-F5344CB8AC3E}">
        <p14:creationId xmlns:p14="http://schemas.microsoft.com/office/powerpoint/2010/main" val="3950765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/>
              <a:t>IV. Folgerungen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686800" cy="5257800"/>
          </a:xfrm>
        </p:spPr>
        <p:txBody>
          <a:bodyPr/>
          <a:lstStyle/>
          <a:p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endParaRPr lang="en-US" dirty="0"/>
          </a:p>
          <a:p>
            <a:r>
              <a:rPr lang="en-US" dirty="0"/>
              <a:t>Die </a:t>
            </a:r>
            <a:r>
              <a:rPr lang="en-US" dirty="0" err="1"/>
              <a:t>grundlegende</a:t>
            </a:r>
            <a:r>
              <a:rPr lang="en-US" dirty="0"/>
              <a:t> </a:t>
            </a:r>
            <a:r>
              <a:rPr lang="en-US" dirty="0" err="1"/>
              <a:t>logische</a:t>
            </a:r>
            <a:r>
              <a:rPr lang="en-US" dirty="0"/>
              <a:t> </a:t>
            </a:r>
            <a:r>
              <a:rPr lang="en-US" dirty="0" err="1"/>
              <a:t>Beziehung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die </a:t>
            </a:r>
            <a:r>
              <a:rPr lang="en-US" b="1" dirty="0" err="1"/>
              <a:t>Folgerung</a:t>
            </a:r>
            <a:r>
              <a:rPr lang="en-US" b="1" i="1" dirty="0"/>
              <a:t>  </a:t>
            </a:r>
            <a:r>
              <a:rPr lang="en-US" sz="2200" dirty="0"/>
              <a:t>(</a:t>
            </a:r>
            <a:r>
              <a:rPr lang="en-US" sz="2200" dirty="0" err="1"/>
              <a:t>Implikation</a:t>
            </a:r>
            <a:r>
              <a:rPr lang="en-US" sz="2200" dirty="0"/>
              <a:t>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 defTabSz="360000">
              <a:spcBef>
                <a:spcPct val="20000"/>
              </a:spcBef>
              <a:tabLst/>
            </a:pPr>
            <a:r>
              <a:rPr lang="en-US" sz="2200" dirty="0">
                <a:solidFill>
                  <a:prstClr val="black"/>
                </a:solidFill>
              </a:rPr>
              <a:t>(1) 	a.		</a:t>
            </a:r>
            <a:r>
              <a:rPr lang="en-US" sz="2200" b="1" dirty="0">
                <a:solidFill>
                  <a:prstClr val="black"/>
                </a:solidFill>
              </a:rPr>
              <a:t>Viktor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streichelte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einen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srgbClr val="00B050"/>
                </a:solidFill>
              </a:rPr>
              <a:t>Hund</a:t>
            </a:r>
            <a:r>
              <a:rPr lang="en-US" sz="2200" dirty="0">
                <a:solidFill>
                  <a:prstClr val="black"/>
                </a:solidFill>
              </a:rPr>
              <a:t>.			</a:t>
            </a:r>
            <a:endParaRPr lang="en-US" sz="2200" i="1" dirty="0">
              <a:solidFill>
                <a:prstClr val="black"/>
              </a:solidFill>
            </a:endParaRPr>
          </a:p>
          <a:p>
            <a:pPr marL="342900" lvl="0" indent="-342900" defTabSz="360000">
              <a:spcBef>
                <a:spcPts val="0"/>
              </a:spcBef>
              <a:spcAft>
                <a:spcPts val="1000"/>
              </a:spcAft>
              <a:tabLst/>
            </a:pPr>
            <a:r>
              <a:rPr lang="en-US" sz="2200" dirty="0">
                <a:solidFill>
                  <a:prstClr val="black"/>
                </a:solidFill>
                <a:sym typeface="WP MathA"/>
              </a:rPr>
              <a:t>			b.		</a:t>
            </a:r>
            <a:r>
              <a:rPr lang="en-US" sz="2200" b="1" dirty="0">
                <a:solidFill>
                  <a:prstClr val="black"/>
                </a:solidFill>
              </a:rPr>
              <a:t>Viktor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streichelte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ein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srgbClr val="FF0000"/>
                </a:solidFill>
              </a:rPr>
              <a:t>Tier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. 	</a:t>
            </a:r>
            <a:r>
              <a:rPr lang="en-US" sz="2000" dirty="0">
                <a:solidFill>
                  <a:prstClr val="black"/>
                </a:solidFill>
                <a:sym typeface="WP MathA"/>
              </a:rPr>
              <a:t>	</a:t>
            </a:r>
            <a:r>
              <a:rPr lang="en-US" sz="2000" i="1" dirty="0">
                <a:solidFill>
                  <a:prstClr val="black"/>
                </a:solidFill>
              </a:rPr>
              <a:t> 		(</a:t>
            </a:r>
            <a:r>
              <a:rPr lang="en-US" sz="2000" i="1" dirty="0" err="1">
                <a:solidFill>
                  <a:prstClr val="black"/>
                </a:solidFill>
              </a:rPr>
              <a:t>g</a:t>
            </a:r>
            <a:r>
              <a:rPr lang="en-US" sz="2000" i="1" dirty="0" err="1">
                <a:solidFill>
                  <a:prstClr val="black"/>
                </a:solidFill>
                <a:sym typeface="WP MathA"/>
              </a:rPr>
              <a:t>ültiger</a:t>
            </a:r>
            <a:r>
              <a:rPr lang="en-US" sz="2000" i="1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sym typeface="WP MathA"/>
              </a:rPr>
              <a:t>Schluss</a:t>
            </a:r>
            <a:r>
              <a:rPr lang="en-US" sz="2000" i="1" dirty="0">
                <a:solidFill>
                  <a:prstClr val="black"/>
                </a:solidFill>
                <a:sym typeface="WP MathA"/>
              </a:rPr>
              <a:t>)</a:t>
            </a:r>
            <a:br>
              <a:rPr lang="en-US" sz="2000" i="1" dirty="0">
                <a:solidFill>
                  <a:prstClr val="black"/>
                </a:solidFill>
                <a:sym typeface="WP MathA"/>
              </a:rPr>
            </a:br>
            <a:r>
              <a:rPr lang="en-US" sz="1800" i="1" dirty="0">
                <a:solidFill>
                  <a:prstClr val="black"/>
                </a:solidFill>
                <a:sym typeface="WP MathA"/>
              </a:rPr>
              <a:t>				</a:t>
            </a:r>
            <a:r>
              <a:rPr lang="en-US" sz="1800" dirty="0">
                <a:solidFill>
                  <a:prstClr val="black"/>
                </a:solidFill>
                <a:sym typeface="WP MathA"/>
              </a:rPr>
              <a:t>( “Aus (1)a </a:t>
            </a:r>
            <a:r>
              <a:rPr lang="en-US" sz="1800" dirty="0" err="1">
                <a:solidFill>
                  <a:prstClr val="black"/>
                </a:solidFill>
                <a:sym typeface="WP MathA"/>
              </a:rPr>
              <a:t>folgt</a:t>
            </a:r>
            <a:r>
              <a:rPr lang="en-US" sz="1800" dirty="0">
                <a:solidFill>
                  <a:prstClr val="black"/>
                </a:solidFill>
                <a:sym typeface="WP MathA"/>
              </a:rPr>
              <a:t> (1)b.” </a:t>
            </a:r>
            <a:r>
              <a:rPr lang="en-US" sz="1800" dirty="0" err="1">
                <a:solidFill>
                  <a:prstClr val="black"/>
                </a:solidFill>
                <a:sym typeface="WP MathA"/>
              </a:rPr>
              <a:t>oder</a:t>
            </a:r>
            <a:r>
              <a:rPr lang="en-US" sz="1800" dirty="0">
                <a:solidFill>
                  <a:prstClr val="black"/>
                </a:solidFill>
                <a:sym typeface="WP MathA"/>
              </a:rPr>
              <a:t> “(1)b </a:t>
            </a:r>
            <a:r>
              <a:rPr lang="en-US" sz="1800" dirty="0" err="1">
                <a:solidFill>
                  <a:prstClr val="black"/>
                </a:solidFill>
                <a:sym typeface="WP MathA"/>
              </a:rPr>
              <a:t>folgt</a:t>
            </a:r>
            <a:r>
              <a:rPr lang="en-US" sz="1800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sz="1800" dirty="0" err="1">
                <a:solidFill>
                  <a:prstClr val="black"/>
                </a:solidFill>
                <a:sym typeface="WP MathA"/>
              </a:rPr>
              <a:t>aus</a:t>
            </a:r>
            <a:r>
              <a:rPr lang="en-US" sz="1800" dirty="0">
                <a:solidFill>
                  <a:prstClr val="black"/>
                </a:solidFill>
                <a:sym typeface="WP MathA"/>
              </a:rPr>
              <a:t> (1)a.”)</a:t>
            </a:r>
          </a:p>
          <a:p>
            <a:pPr marL="342900" lvl="0" indent="-342900" defTabSz="360000">
              <a:spcBef>
                <a:spcPts val="0"/>
              </a:spcBef>
              <a:tabLst/>
            </a:pPr>
            <a:r>
              <a:rPr lang="en-US" sz="2200" dirty="0">
                <a:solidFill>
                  <a:prstClr val="black"/>
                </a:solidFill>
              </a:rPr>
              <a:t>(2) 	a.		</a:t>
            </a:r>
            <a:r>
              <a:rPr lang="en-US" sz="2200" b="1" dirty="0">
                <a:solidFill>
                  <a:prstClr val="black"/>
                </a:solidFill>
              </a:rPr>
              <a:t>Alle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streichelten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einen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srgbClr val="00B050"/>
                </a:solidFill>
              </a:rPr>
              <a:t>Hund</a:t>
            </a:r>
            <a:r>
              <a:rPr lang="en-US" sz="2200" dirty="0">
                <a:solidFill>
                  <a:prstClr val="black"/>
                </a:solidFill>
              </a:rPr>
              <a:t>.	</a:t>
            </a:r>
          </a:p>
          <a:p>
            <a:pPr marL="342900" lvl="0" indent="-342900" defTabSz="360000">
              <a:spcBef>
                <a:spcPts val="0"/>
              </a:spcBef>
              <a:tabLst/>
            </a:pPr>
            <a:r>
              <a:rPr lang="en-US" sz="2200" dirty="0">
                <a:solidFill>
                  <a:prstClr val="black"/>
                </a:solidFill>
                <a:sym typeface="WP MathA"/>
              </a:rPr>
              <a:t>			b.		</a:t>
            </a:r>
            <a:r>
              <a:rPr lang="en-US" sz="2200" b="1" dirty="0">
                <a:solidFill>
                  <a:prstClr val="black"/>
                </a:solidFill>
              </a:rPr>
              <a:t>Alle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streichelten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ein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srgbClr val="FF0000"/>
                </a:solidFill>
              </a:rPr>
              <a:t>Tier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.		</a:t>
            </a:r>
          </a:p>
          <a:p>
            <a:pPr marL="342900" lvl="0" indent="-342900" defTabSz="360000">
              <a:spcBef>
                <a:spcPts val="600"/>
              </a:spcBef>
              <a:tabLst/>
            </a:pPr>
            <a:r>
              <a:rPr lang="en-US" sz="2200" dirty="0">
                <a:solidFill>
                  <a:prstClr val="black"/>
                </a:solidFill>
              </a:rPr>
              <a:t>(3) 	a.		</a:t>
            </a:r>
            <a:r>
              <a:rPr lang="en-US" sz="2200" b="1" dirty="0">
                <a:solidFill>
                  <a:prstClr val="black"/>
                </a:solidFill>
              </a:rPr>
              <a:t>Niemand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streichelte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einen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srgbClr val="00B050"/>
                </a:solidFill>
              </a:rPr>
              <a:t>Hund</a:t>
            </a:r>
            <a:r>
              <a:rPr lang="en-US" sz="2200" dirty="0">
                <a:solidFill>
                  <a:prstClr val="black"/>
                </a:solidFill>
              </a:rPr>
              <a:t>.		</a:t>
            </a:r>
            <a:r>
              <a:rPr lang="en-US" sz="2000" dirty="0">
                <a:solidFill>
                  <a:prstClr val="black"/>
                </a:solidFill>
              </a:rPr>
              <a:t>(</a:t>
            </a:r>
            <a:r>
              <a:rPr lang="en-US" sz="2000" i="1" dirty="0">
                <a:solidFill>
                  <a:prstClr val="black"/>
                </a:solidFill>
                <a:sym typeface="WP MathA"/>
              </a:rPr>
              <a:t>nicht </a:t>
            </a:r>
            <a:r>
              <a:rPr lang="en-US" sz="2000" i="1" dirty="0" err="1">
                <a:solidFill>
                  <a:prstClr val="black"/>
                </a:solidFill>
                <a:sym typeface="WP MathA"/>
              </a:rPr>
              <a:t>gültiger</a:t>
            </a:r>
            <a:r>
              <a:rPr lang="en-US" sz="2000" i="1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sym typeface="WP MathA"/>
              </a:rPr>
              <a:t>Schluss</a:t>
            </a:r>
            <a:r>
              <a:rPr lang="en-US" sz="2000" i="1" dirty="0">
                <a:solidFill>
                  <a:prstClr val="black"/>
                </a:solidFill>
                <a:sym typeface="WP MathA"/>
              </a:rPr>
              <a:t>)</a:t>
            </a:r>
          </a:p>
          <a:p>
            <a:pPr marL="342900" lvl="0" indent="-342900" defTabSz="360000">
              <a:spcBef>
                <a:spcPts val="0"/>
              </a:spcBef>
              <a:tabLst/>
            </a:pPr>
            <a:r>
              <a:rPr lang="en-US" sz="2200" dirty="0">
                <a:solidFill>
                  <a:prstClr val="black"/>
                </a:solidFill>
                <a:sym typeface="WP MathA"/>
              </a:rPr>
              <a:t>			b.	</a:t>
            </a:r>
            <a:r>
              <a:rPr lang="en-US" sz="2000" dirty="0">
                <a:sym typeface="WP MathA" panose="05010101010101010101" pitchFamily="2" charset="2"/>
              </a:rPr>
              <a:t>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P MathA" panose="05010101010101010101" pitchFamily="2" charset="2"/>
              </a:rPr>
              <a:t≯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	</a:t>
            </a:r>
            <a:r>
              <a:rPr lang="en-US" sz="2200" b="1" dirty="0">
                <a:solidFill>
                  <a:prstClr val="black"/>
                </a:solidFill>
              </a:rPr>
              <a:t>Niemand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streichelte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ein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srgbClr val="FF0000"/>
                </a:solidFill>
              </a:rPr>
              <a:t>Tier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. </a:t>
            </a:r>
            <a:r>
              <a:rPr lang="en-US" sz="2000" dirty="0">
                <a:solidFill>
                  <a:prstClr val="black"/>
                </a:solidFill>
                <a:sym typeface="WP MathA"/>
              </a:rPr>
              <a:t>	 </a:t>
            </a:r>
          </a:p>
          <a:p>
            <a:pPr marL="342900" lvl="0" indent="-342900" defTabSz="360000">
              <a:spcBef>
                <a:spcPts val="0"/>
              </a:spcBef>
              <a:tabLst/>
            </a:pPr>
            <a:r>
              <a:rPr lang="en-US" sz="2000" dirty="0">
                <a:solidFill>
                  <a:prstClr val="black"/>
                </a:solidFill>
                <a:sym typeface="WP MathA"/>
              </a:rPr>
              <a:t>	</a:t>
            </a:r>
            <a:r>
              <a:rPr lang="en-US" sz="1800" dirty="0">
                <a:solidFill>
                  <a:prstClr val="black"/>
                </a:solidFill>
                <a:sym typeface="WP MathA"/>
              </a:rPr>
              <a:t>				(“(3)b </a:t>
            </a:r>
            <a:r>
              <a:rPr lang="en-US" sz="1800" dirty="0" err="1">
                <a:solidFill>
                  <a:prstClr val="black"/>
                </a:solidFill>
                <a:sym typeface="WP MathA"/>
              </a:rPr>
              <a:t>folgt</a:t>
            </a:r>
            <a:r>
              <a:rPr lang="en-US" sz="1800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sz="1800" u="sng" dirty="0">
                <a:solidFill>
                  <a:prstClr val="black"/>
                </a:solidFill>
                <a:sym typeface="WP MathA"/>
              </a:rPr>
              <a:t>nicht</a:t>
            </a:r>
            <a:r>
              <a:rPr lang="en-US" sz="1800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sz="1800" dirty="0" err="1">
                <a:solidFill>
                  <a:prstClr val="black"/>
                </a:solidFill>
                <a:sym typeface="WP MathA"/>
              </a:rPr>
              <a:t>aus</a:t>
            </a:r>
            <a:r>
              <a:rPr lang="en-US" sz="1800" dirty="0">
                <a:solidFill>
                  <a:prstClr val="black"/>
                </a:solidFill>
                <a:sym typeface="WP MathA"/>
              </a:rPr>
              <a:t> (3)a.”)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35</a:t>
            </a:fld>
            <a:endParaRPr lang="de-DE"/>
          </a:p>
        </p:txBody>
      </p:sp>
      <p:sp>
        <p:nvSpPr>
          <p:cNvPr id="14" name="Abgerundetes Rechteck 7"/>
          <p:cNvSpPr txBox="1">
            <a:spLocks/>
          </p:cNvSpPr>
          <p:nvPr/>
        </p:nvSpPr>
        <p:spPr>
          <a:xfrm>
            <a:off x="762000" y="838875"/>
            <a:ext cx="7536873" cy="913725"/>
          </a:xfrm>
          <a:prstGeom prst="roundRect">
            <a:avLst/>
          </a:prstGeom>
          <a:solidFill>
            <a:schemeClr val="accent1"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41313" defTabSz="998538">
              <a:tabLst>
                <a:tab pos="914400" algn="l"/>
                <a:tab pos="1774825" algn="l"/>
                <a:tab pos="1944688" algn="l"/>
                <a:tab pos="2573338" algn="l"/>
              </a:tabLst>
            </a:pPr>
            <a:r>
              <a:rPr lang="de-DE" b="1" dirty="0">
                <a:solidFill>
                  <a:schemeClr val="bg1"/>
                </a:solidFill>
              </a:rPr>
              <a:t>IV. Logische Schlussfolgerungen</a:t>
            </a:r>
          </a:p>
          <a:p>
            <a:pPr marL="457200" indent="-341313" defTabSz="998538">
              <a:tabLst>
                <a:tab pos="914400" algn="l"/>
                <a:tab pos="1774825" algn="l"/>
                <a:tab pos="1944688" algn="l"/>
                <a:tab pos="2573338" algn="l"/>
              </a:tabLst>
            </a:pPr>
            <a:r>
              <a:rPr lang="de-DE" sz="2200" dirty="0">
                <a:solidFill>
                  <a:schemeClr val="bg1"/>
                </a:solidFill>
              </a:rPr>
              <a:t>	 Wie drückt Sprache </a:t>
            </a:r>
            <a:r>
              <a:rPr lang="de-DE" sz="2200" b="1" dirty="0">
                <a:solidFill>
                  <a:schemeClr val="bg1"/>
                </a:solidFill>
              </a:rPr>
              <a:t>logische Beziehungen </a:t>
            </a:r>
            <a:r>
              <a:rPr lang="de-DE" sz="2200" dirty="0">
                <a:solidFill>
                  <a:schemeClr val="bg1"/>
                </a:solidFill>
              </a:rPr>
              <a:t>aus? </a:t>
            </a:r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685800" y="2514600"/>
            <a:ext cx="7689273" cy="851297"/>
          </a:xfrm>
          <a:prstGeom prst="roundRect">
            <a:avLst/>
          </a:prstGeom>
          <a:solidFill>
            <a:schemeClr val="bg1">
              <a:lumMod val="9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>
                <a:solidFill>
                  <a:prstClr val="black"/>
                </a:solidFill>
              </a:rPr>
              <a:t>Logische Folgerung</a:t>
            </a:r>
            <a:r>
              <a:rPr lang="en-US" sz="2200" b="1" i="1">
                <a:solidFill>
                  <a:prstClr val="black"/>
                </a:solidFill>
              </a:rPr>
              <a:t>  </a:t>
            </a:r>
            <a:r>
              <a:rPr lang="de-DE" sz="2200">
                <a:solidFill>
                  <a:schemeClr val="tx1"/>
                </a:solidFill>
              </a:rPr>
              <a:t>=</a:t>
            </a:r>
            <a:r>
              <a:rPr lang="de-DE" sz="2200" baseline="-25000">
                <a:solidFill>
                  <a:schemeClr val="tx1"/>
                </a:solidFill>
              </a:rPr>
              <a:t>Def </a:t>
            </a:r>
            <a:r>
              <a:rPr lang="en-US" sz="2200">
                <a:solidFill>
                  <a:prstClr val="black"/>
                </a:solidFill>
              </a:rPr>
              <a:t>B folgt aus A logisch (A </a:t>
            </a:r>
            <a:r>
              <a:rPr lang="en-US" sz="2200">
                <a:solidFill>
                  <a:prstClr val="black"/>
                </a:solidFill>
                <a:sym typeface="WP MathA"/>
              </a:rPr>
              <a:t> B)</a:t>
            </a:r>
            <a:r>
              <a:rPr lang="en-US" sz="2200">
                <a:solidFill>
                  <a:prstClr val="black"/>
                </a:solidFill>
              </a:rPr>
              <a:t>, genau dann wenn es nicht möglich ist, dass A wahr ist und B falsch ist. </a:t>
            </a:r>
            <a:endParaRPr lang="de-DE" sz="2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278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IV. Folgerungen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b="1" dirty="0"/>
              <a:t>Frage.</a:t>
            </a:r>
            <a:r>
              <a:rPr lang="en-US" dirty="0"/>
              <a:t> </a:t>
            </a:r>
            <a:r>
              <a:rPr lang="en-US" dirty="0" err="1"/>
              <a:t>Welche</a:t>
            </a:r>
            <a:r>
              <a:rPr lang="en-US" dirty="0"/>
              <a:t> </a:t>
            </a:r>
            <a:r>
              <a:rPr lang="en-US" dirty="0" err="1"/>
              <a:t>semantischen</a:t>
            </a:r>
            <a:r>
              <a:rPr lang="en-US" dirty="0"/>
              <a:t> </a:t>
            </a:r>
            <a:r>
              <a:rPr lang="en-US" dirty="0" err="1"/>
              <a:t>Eigenschaften</a:t>
            </a:r>
            <a:r>
              <a:rPr lang="en-US" dirty="0"/>
              <a:t> </a:t>
            </a:r>
            <a:r>
              <a:rPr lang="en-US" dirty="0" err="1"/>
              <a:t>sind</a:t>
            </a:r>
            <a:r>
              <a:rPr lang="en-US" dirty="0"/>
              <a:t> für die </a:t>
            </a:r>
            <a:r>
              <a:rPr lang="en-US" dirty="0" err="1"/>
              <a:t>folgenden</a:t>
            </a:r>
            <a:r>
              <a:rPr lang="en-US" dirty="0"/>
              <a:t> </a:t>
            </a:r>
            <a:r>
              <a:rPr lang="en-US" dirty="0" err="1"/>
              <a:t>Kontraste</a:t>
            </a:r>
            <a:r>
              <a:rPr lang="en-US" dirty="0"/>
              <a:t> </a:t>
            </a:r>
            <a:r>
              <a:rPr lang="en-US" dirty="0" err="1"/>
              <a:t>verantwortlich</a:t>
            </a:r>
            <a:r>
              <a:rPr lang="en-US" dirty="0"/>
              <a:t>?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sz="2200" dirty="0"/>
              <a:t>(1)		a. 		Maria hat </a:t>
            </a:r>
            <a:r>
              <a:rPr lang="en-US" sz="2200" dirty="0" err="1"/>
              <a:t>einen</a:t>
            </a:r>
            <a:r>
              <a:rPr lang="en-US" sz="2200" dirty="0"/>
              <a:t> </a:t>
            </a:r>
            <a:r>
              <a:rPr lang="en-US" sz="2200" dirty="0" err="1">
                <a:solidFill>
                  <a:srgbClr val="00B050"/>
                </a:solidFill>
              </a:rPr>
              <a:t>russischen</a:t>
            </a:r>
            <a:r>
              <a:rPr lang="en-US" sz="2200" dirty="0"/>
              <a:t> </a:t>
            </a:r>
            <a:r>
              <a:rPr lang="en-US" sz="2200" dirty="0" err="1"/>
              <a:t>Terroristen</a:t>
            </a:r>
            <a:r>
              <a:rPr lang="en-US" sz="2200" dirty="0"/>
              <a:t> </a:t>
            </a:r>
            <a:r>
              <a:rPr lang="en-US" sz="2200" dirty="0" err="1"/>
              <a:t>eingeladen</a:t>
            </a:r>
            <a:r>
              <a:rPr lang="en-US" sz="2200" dirty="0"/>
              <a:t>.</a:t>
            </a:r>
          </a:p>
          <a:p>
            <a:pPr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sz="2200" dirty="0">
                <a:solidFill>
                  <a:prstClr val="black"/>
                </a:solidFill>
                <a:sym typeface="WP MathA"/>
              </a:rPr>
              <a:t>	</a:t>
            </a:r>
            <a:r>
              <a:rPr lang="en-US" sz="2200" dirty="0">
                <a:sym typeface="WP IconicSymbolsA" panose="05010101010101010101" pitchFamily="2" charset="2"/>
              </a:rPr>
              <a:t>  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	b.		</a:t>
            </a:r>
            <a:r>
              <a:rPr lang="en-US" sz="2200" dirty="0"/>
              <a:t>Maria hat </a:t>
            </a:r>
            <a:r>
              <a:rPr lang="en-US" sz="2200" dirty="0" err="1"/>
              <a:t>einen</a:t>
            </a:r>
            <a:r>
              <a:rPr lang="en-US" sz="2200" dirty="0"/>
              <a:t> </a:t>
            </a:r>
            <a:r>
              <a:rPr lang="en-US" sz="2200" dirty="0" err="1"/>
              <a:t>Terroristen</a:t>
            </a:r>
            <a:r>
              <a:rPr lang="en-US" sz="2200" dirty="0"/>
              <a:t> </a:t>
            </a:r>
            <a:r>
              <a:rPr lang="en-US" sz="2200" dirty="0" err="1"/>
              <a:t>eingeladen</a:t>
            </a:r>
            <a:r>
              <a:rPr lang="en-US" sz="2200" dirty="0"/>
              <a:t>.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sz="2200" dirty="0"/>
              <a:t>(2)		a. 		Maria hat </a:t>
            </a:r>
            <a:r>
              <a:rPr lang="en-US" sz="2200" dirty="0" err="1"/>
              <a:t>einen</a:t>
            </a:r>
            <a:r>
              <a:rPr lang="en-US" sz="2200" dirty="0"/>
              <a:t> </a:t>
            </a:r>
            <a:r>
              <a:rPr lang="en-US" sz="2200" dirty="0" err="1">
                <a:solidFill>
                  <a:srgbClr val="FF0000"/>
                </a:solidFill>
              </a:rPr>
              <a:t>angeblichen</a:t>
            </a:r>
            <a:r>
              <a:rPr lang="en-US" sz="2200" dirty="0"/>
              <a:t> </a:t>
            </a:r>
            <a:r>
              <a:rPr lang="en-US" sz="2200" dirty="0" err="1"/>
              <a:t>Terroristen</a:t>
            </a:r>
            <a:r>
              <a:rPr lang="en-US" sz="2200" dirty="0"/>
              <a:t> </a:t>
            </a:r>
            <a:r>
              <a:rPr lang="en-US" sz="2200" dirty="0" err="1"/>
              <a:t>eingeladen</a:t>
            </a:r>
            <a:r>
              <a:rPr lang="en-US" sz="2200" dirty="0"/>
              <a:t>.</a:t>
            </a:r>
          </a:p>
          <a:p>
            <a:pPr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sz="2200" dirty="0">
                <a:solidFill>
                  <a:prstClr val="black"/>
                </a:solidFill>
                <a:sym typeface="WP MathA"/>
              </a:rPr>
              <a:t>	</a:t>
            </a:r>
            <a:r>
              <a:rPr lang="en-US" sz="2200" dirty="0">
                <a:solidFill>
                  <a:prstClr val="black"/>
                </a:solidFill>
                <a:sym typeface="WP IconicSymbolsA" panose="05010101010101010101" pitchFamily="2" charset="2"/>
              </a:rPr>
              <a:t>  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	b.	</a:t>
            </a:r>
            <a:r>
              <a:rPr lang="en-US" sz="2000" dirty="0">
                <a:sym typeface="WP MathA" panose="05010101010101010101" pitchFamily="2" charset="2"/>
              </a:rPr>
              <a:t>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P MathA" panose="05010101010101010101" pitchFamily="2" charset="2"/>
              </a:rPr>
              <a:t≯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	</a:t>
            </a:r>
            <a:r>
              <a:rPr lang="en-US" sz="2200" dirty="0"/>
              <a:t>Maria hat </a:t>
            </a:r>
            <a:r>
              <a:rPr lang="en-US" sz="2200" dirty="0" err="1"/>
              <a:t>einen</a:t>
            </a:r>
            <a:r>
              <a:rPr lang="en-US" sz="2200" dirty="0"/>
              <a:t> </a:t>
            </a:r>
            <a:r>
              <a:rPr lang="en-US" sz="2200" dirty="0" err="1"/>
              <a:t>Terroristen</a:t>
            </a:r>
            <a:r>
              <a:rPr lang="en-US" sz="2200" dirty="0"/>
              <a:t> </a:t>
            </a:r>
            <a:r>
              <a:rPr lang="en-US" sz="2200" dirty="0" err="1"/>
              <a:t>eingeladen</a:t>
            </a:r>
            <a:r>
              <a:rPr lang="en-US" sz="2200" dirty="0"/>
              <a:t>.</a:t>
            </a:r>
            <a:br>
              <a:rPr lang="en-US" sz="2200" dirty="0"/>
            </a:br>
            <a:r>
              <a:rPr lang="en-US" sz="2200" dirty="0"/>
              <a:t>			</a:t>
            </a:r>
            <a:r>
              <a:rPr lang="en-US" sz="2000" dirty="0"/>
              <a:t>	(die Person </a:t>
            </a:r>
            <a:r>
              <a:rPr lang="en-US" sz="2000" dirty="0" err="1"/>
              <a:t>könnte</a:t>
            </a:r>
            <a:r>
              <a:rPr lang="en-US" sz="2000" dirty="0"/>
              <a:t> </a:t>
            </a:r>
            <a:r>
              <a:rPr lang="en-US" sz="2000" dirty="0" err="1"/>
              <a:t>unschuldig</a:t>
            </a:r>
            <a:r>
              <a:rPr lang="en-US" sz="2000" dirty="0"/>
              <a:t> sein)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sz="2200" dirty="0"/>
              <a:t>(3)		a. 		Peter </a:t>
            </a:r>
            <a:r>
              <a:rPr lang="en-US" sz="2200" dirty="0" err="1"/>
              <a:t>ist</a:t>
            </a:r>
            <a:r>
              <a:rPr lang="en-US" sz="2200" dirty="0"/>
              <a:t> </a:t>
            </a:r>
            <a:r>
              <a:rPr lang="en-US" sz="2200" dirty="0" err="1"/>
              <a:t>ein</a:t>
            </a:r>
            <a:r>
              <a:rPr lang="en-US" sz="2200" dirty="0"/>
              <a:t> </a:t>
            </a:r>
            <a:r>
              <a:rPr lang="en-US" sz="2200" dirty="0" err="1">
                <a:solidFill>
                  <a:srgbClr val="00B050"/>
                </a:solidFill>
              </a:rPr>
              <a:t>russischer</a:t>
            </a:r>
            <a:r>
              <a:rPr lang="en-US" sz="2200" dirty="0"/>
              <a:t> </a:t>
            </a:r>
            <a:r>
              <a:rPr lang="en-US" sz="2200" dirty="0" err="1"/>
              <a:t>Basketballspieler</a:t>
            </a:r>
            <a:r>
              <a:rPr lang="en-US" sz="2200" dirty="0"/>
              <a:t>.</a:t>
            </a:r>
          </a:p>
          <a:p>
            <a:pPr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sz="2200" dirty="0">
                <a:solidFill>
                  <a:prstClr val="black"/>
                </a:solidFill>
                <a:sym typeface="WP MathA"/>
              </a:rPr>
              <a:t>	</a:t>
            </a:r>
            <a:r>
              <a:rPr lang="en-US" sz="2200" dirty="0">
                <a:sym typeface="WP IconicSymbolsA" panose="05010101010101010101" pitchFamily="2" charset="2"/>
              </a:rPr>
              <a:t> 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	b.		Peter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ist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russisch</a:t>
            </a:r>
            <a:r>
              <a:rPr lang="en-US" sz="2200" dirty="0">
                <a:sym typeface="WP MathA"/>
              </a:rPr>
              <a:t>/Russe.</a:t>
            </a:r>
            <a:endParaRPr lang="en-US" sz="2200" dirty="0"/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sz="2200" dirty="0"/>
              <a:t>(4)		a. 		Peter </a:t>
            </a:r>
            <a:r>
              <a:rPr lang="en-US" sz="2200" dirty="0" err="1"/>
              <a:t>ist</a:t>
            </a:r>
            <a:r>
              <a:rPr lang="en-US" sz="2200" dirty="0"/>
              <a:t> </a:t>
            </a:r>
            <a:r>
              <a:rPr lang="en-US" sz="2200" dirty="0" err="1"/>
              <a:t>ein</a:t>
            </a:r>
            <a:r>
              <a:rPr lang="en-US" sz="2200" dirty="0"/>
              <a:t> </a:t>
            </a:r>
            <a:r>
              <a:rPr lang="en-US" sz="2200" dirty="0" err="1">
                <a:solidFill>
                  <a:srgbClr val="FF0000"/>
                </a:solidFill>
              </a:rPr>
              <a:t>schlechter</a:t>
            </a:r>
            <a:r>
              <a:rPr lang="en-US" sz="2200" dirty="0"/>
              <a:t> </a:t>
            </a:r>
            <a:r>
              <a:rPr lang="en-US" sz="2200" dirty="0" err="1"/>
              <a:t>Basketballspieler</a:t>
            </a:r>
            <a:r>
              <a:rPr lang="en-US" sz="2200" dirty="0"/>
              <a:t>.</a:t>
            </a:r>
          </a:p>
          <a:p>
            <a:pPr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sz="2200" dirty="0">
                <a:solidFill>
                  <a:prstClr val="black"/>
                </a:solidFill>
                <a:sym typeface="WP MathA"/>
              </a:rPr>
              <a:t>	</a:t>
            </a:r>
            <a:r>
              <a:rPr lang="en-US" sz="2200" dirty="0">
                <a:solidFill>
                  <a:prstClr val="black"/>
                </a:solidFill>
                <a:sym typeface="WP IconicSymbolsA" panose="05010101010101010101" pitchFamily="2" charset="2"/>
              </a:rPr>
              <a:t>  	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b.	</a:t>
            </a:r>
            <a:r>
              <a:rPr lang="en-US" sz="2000" dirty="0">
                <a:sym typeface="WP MathA" panose="05010101010101010101" pitchFamily="2" charset="2"/>
              </a:rPr>
              <a:t>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P MathA" panose="05010101010101010101" pitchFamily="2" charset="2"/>
              </a:rPr>
              <a:t≯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	Peter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ist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schlecht</a:t>
            </a:r>
            <a:r>
              <a:rPr lang="en-US" sz="2200" dirty="0"/>
              <a:t>.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sz="2200" dirty="0"/>
              <a:t>(5)		a. 		Peter </a:t>
            </a:r>
            <a:r>
              <a:rPr lang="en-US" sz="2200" dirty="0" err="1"/>
              <a:t>ist</a:t>
            </a:r>
            <a:r>
              <a:rPr lang="en-US" sz="2200" dirty="0"/>
              <a:t> </a:t>
            </a:r>
            <a:r>
              <a:rPr lang="en-US" sz="2200" dirty="0" err="1"/>
              <a:t>ein</a:t>
            </a:r>
            <a:r>
              <a:rPr lang="en-US" sz="2200" dirty="0"/>
              <a:t> </a:t>
            </a:r>
            <a:r>
              <a:rPr lang="en-US" sz="2200" dirty="0" err="1">
                <a:solidFill>
                  <a:srgbClr val="FF0000"/>
                </a:solidFill>
              </a:rPr>
              <a:t>kleiner</a:t>
            </a:r>
            <a:r>
              <a:rPr lang="en-US" sz="2200" dirty="0"/>
              <a:t> </a:t>
            </a:r>
            <a:r>
              <a:rPr lang="en-US" sz="2200" dirty="0" err="1"/>
              <a:t>Basketballspieler</a:t>
            </a:r>
            <a:r>
              <a:rPr lang="en-US" sz="2200" dirty="0"/>
              <a:t>.</a:t>
            </a:r>
          </a:p>
          <a:p>
            <a:pPr>
              <a:tabLst>
                <a:tab pos="342900" algn="l"/>
                <a:tab pos="747713" algn="l"/>
                <a:tab pos="1090613" algn="l"/>
                <a:tab pos="1490663" algn="l"/>
              </a:tabLst>
            </a:pPr>
            <a:r>
              <a:rPr lang="en-US" sz="2200" dirty="0">
                <a:solidFill>
                  <a:prstClr val="black"/>
                </a:solidFill>
                <a:sym typeface="WP MathA"/>
              </a:rPr>
              <a:t>	</a:t>
            </a:r>
            <a:r>
              <a:rPr lang="en-US" sz="2200" dirty="0">
                <a:sym typeface="WP IconicSymbolsA" panose="05010101010101010101" pitchFamily="2" charset="2"/>
              </a:rPr>
              <a:t> </a:t>
            </a:r>
            <a:r>
              <a:rPr lang="en-US" sz="2200" dirty="0">
                <a:solidFill>
                  <a:prstClr val="black"/>
                </a:solidFill>
                <a:sym typeface="WP IconicSymbolsA" panose="05010101010101010101" pitchFamily="2" charset="2"/>
              </a:rPr>
              <a:t> 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	b.	</a:t>
            </a:r>
            <a:r>
              <a:rPr lang="en-US" sz="2000" dirty="0">
                <a:sym typeface="WP MathA" panose="05010101010101010101" pitchFamily="2" charset="2"/>
              </a:rPr>
              <a:t>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P MathA" panose="05010101010101010101" pitchFamily="2" charset="2"/>
              </a:rPr>
              <a:t≯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	Peter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ist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klein</a:t>
            </a:r>
            <a:r>
              <a:rPr lang="en-US" sz="2200" dirty="0"/>
              <a:t>.</a:t>
            </a:r>
          </a:p>
          <a:p>
            <a:pPr>
              <a:tabLst>
                <a:tab pos="342900" algn="l"/>
                <a:tab pos="747713" algn="l"/>
                <a:tab pos="1090613" algn="l"/>
                <a:tab pos="1490663" algn="l"/>
              </a:tabLst>
            </a:pP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77312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Zusammenfassung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610599" cy="5334000"/>
          </a:xfrm>
        </p:spPr>
        <p:txBody>
          <a:bodyPr>
            <a:normAutofit/>
          </a:bodyPr>
          <a:lstStyle/>
          <a:p>
            <a:pPr marL="398463" indent="-398463">
              <a:buFont typeface="Wingdings" panose="05000000000000000000" pitchFamily="2" charset="2"/>
              <a:buChar char="§"/>
            </a:pPr>
            <a:r>
              <a:rPr lang="en-US" sz="2300" dirty="0"/>
              <a:t>Die </a:t>
            </a:r>
            <a:r>
              <a:rPr lang="en-US" sz="2300" dirty="0" err="1"/>
              <a:t>natürlichsprachliche</a:t>
            </a:r>
            <a:r>
              <a:rPr lang="en-US" sz="2300" dirty="0"/>
              <a:t> </a:t>
            </a:r>
            <a:r>
              <a:rPr lang="en-US" sz="2300" dirty="0" err="1"/>
              <a:t>Semantik</a:t>
            </a:r>
            <a:r>
              <a:rPr lang="en-US" sz="2300" dirty="0"/>
              <a:t> </a:t>
            </a:r>
            <a:r>
              <a:rPr lang="en-US" sz="2300" dirty="0" err="1"/>
              <a:t>beschäftigt</a:t>
            </a:r>
            <a:r>
              <a:rPr lang="en-US" sz="2300" dirty="0"/>
              <a:t> </a:t>
            </a:r>
            <a:r>
              <a:rPr lang="en-US" sz="2300" dirty="0" err="1"/>
              <a:t>sich</a:t>
            </a:r>
            <a:r>
              <a:rPr lang="en-US" sz="2300" dirty="0"/>
              <a:t> </a:t>
            </a:r>
            <a:r>
              <a:rPr lang="en-US" sz="2300" dirty="0" err="1"/>
              <a:t>mit</a:t>
            </a:r>
            <a:r>
              <a:rPr lang="en-US" sz="2300" dirty="0"/>
              <a:t> …</a:t>
            </a:r>
          </a:p>
          <a:p>
            <a:pPr marL="398463" indent="-398463">
              <a:spcBef>
                <a:spcPts val="1200"/>
              </a:spcBef>
              <a:buFont typeface="Wingdings" panose="05000000000000000000" pitchFamily="2" charset="2"/>
              <a:buChar char="Ø"/>
              <a:tabLst>
                <a:tab pos="457200" algn="l"/>
                <a:tab pos="747713" algn="l"/>
                <a:tab pos="1084263" algn="l"/>
              </a:tabLst>
            </a:pPr>
            <a:r>
              <a:rPr lang="en-US" sz="2200" dirty="0"/>
              <a:t>der </a:t>
            </a:r>
            <a:r>
              <a:rPr lang="en-US" sz="2200" dirty="0" err="1"/>
              <a:t>Fähigkeit</a:t>
            </a:r>
            <a:r>
              <a:rPr lang="en-US" sz="2200" dirty="0"/>
              <a:t> von </a:t>
            </a:r>
            <a:r>
              <a:rPr lang="en-US" sz="2200"/>
              <a:t>SprecherInnen</a:t>
            </a:r>
            <a:r>
              <a:rPr lang="en-US" sz="2200" dirty="0"/>
              <a:t>, </a:t>
            </a:r>
            <a:r>
              <a:rPr lang="en-US" sz="2200" b="1" dirty="0" err="1"/>
              <a:t>jeden</a:t>
            </a:r>
            <a:r>
              <a:rPr lang="en-US" sz="2200" b="1" dirty="0"/>
              <a:t> </a:t>
            </a:r>
            <a:r>
              <a:rPr lang="en-US" sz="2200" b="1" dirty="0" err="1"/>
              <a:t>Ausdruck</a:t>
            </a:r>
            <a:r>
              <a:rPr lang="en-US" sz="2200" b="1" dirty="0"/>
              <a:t> </a:t>
            </a:r>
            <a:r>
              <a:rPr lang="en-US" sz="2200" b="1" dirty="0" err="1"/>
              <a:t>interpretieren</a:t>
            </a:r>
            <a:r>
              <a:rPr lang="en-US" sz="2200" dirty="0"/>
              <a:t> </a:t>
            </a:r>
            <a:r>
              <a:rPr lang="en-US" sz="2200" dirty="0" err="1"/>
              <a:t>zu</a:t>
            </a:r>
            <a:r>
              <a:rPr lang="en-US" sz="2200" dirty="0"/>
              <a:t> </a:t>
            </a:r>
            <a:r>
              <a:rPr lang="en-US" sz="2200" dirty="0" err="1"/>
              <a:t>können</a:t>
            </a:r>
            <a:r>
              <a:rPr lang="en-US" sz="2200" dirty="0"/>
              <a:t>.</a:t>
            </a:r>
          </a:p>
          <a:p>
            <a:pPr marL="398463" indent="-398463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200" dirty="0"/>
              <a:t>der </a:t>
            </a:r>
            <a:r>
              <a:rPr lang="en-US" sz="2200" dirty="0" err="1"/>
              <a:t>Suche</a:t>
            </a:r>
            <a:r>
              <a:rPr lang="en-US" sz="2200" dirty="0"/>
              <a:t> </a:t>
            </a:r>
            <a:r>
              <a:rPr lang="en-US" sz="2200" dirty="0" err="1"/>
              <a:t>nach</a:t>
            </a:r>
            <a:r>
              <a:rPr lang="en-US" sz="2200" dirty="0"/>
              <a:t> den </a:t>
            </a:r>
            <a:r>
              <a:rPr lang="en-US" sz="2200" b="1" dirty="0" err="1"/>
              <a:t>Denotationen</a:t>
            </a:r>
            <a:r>
              <a:rPr lang="en-US" sz="2200" b="1" dirty="0"/>
              <a:t> von </a:t>
            </a:r>
            <a:r>
              <a:rPr lang="en-US" sz="2200" b="1" dirty="0" err="1"/>
              <a:t>einfachen</a:t>
            </a:r>
            <a:r>
              <a:rPr lang="en-US" sz="2200" b="1" dirty="0"/>
              <a:t> </a:t>
            </a:r>
            <a:r>
              <a:rPr lang="en-US" sz="2200" b="1" dirty="0" err="1"/>
              <a:t>Ausdrücken</a:t>
            </a:r>
            <a:r>
              <a:rPr lang="en-US" sz="2200" dirty="0"/>
              <a:t> (= dem </a:t>
            </a:r>
            <a:r>
              <a:rPr lang="en-US" sz="2200" dirty="0" err="1"/>
              <a:t>Inhalt</a:t>
            </a:r>
            <a:r>
              <a:rPr lang="en-US" sz="2200" dirty="0"/>
              <a:t> der </a:t>
            </a:r>
            <a:r>
              <a:rPr lang="en-US" sz="2200" dirty="0" err="1"/>
              <a:t>einfachen</a:t>
            </a:r>
            <a:r>
              <a:rPr lang="en-US" sz="2200" dirty="0"/>
              <a:t> </a:t>
            </a:r>
            <a:r>
              <a:rPr lang="en-US" sz="2200" dirty="0" err="1"/>
              <a:t>Zeichen</a:t>
            </a:r>
            <a:r>
              <a:rPr lang="en-US" sz="2200" dirty="0"/>
              <a:t> </a:t>
            </a:r>
            <a:r>
              <a:rPr lang="en-US" sz="2200" dirty="0" err="1"/>
              <a:t>im</a:t>
            </a:r>
            <a:r>
              <a:rPr lang="en-US" sz="2200" dirty="0"/>
              <a:t> </a:t>
            </a:r>
            <a:r>
              <a:rPr lang="en-US" sz="2200" dirty="0" err="1"/>
              <a:t>Lexikon</a:t>
            </a:r>
            <a:r>
              <a:rPr lang="en-US" sz="2200" dirty="0"/>
              <a:t>).</a:t>
            </a:r>
          </a:p>
          <a:p>
            <a:pPr marL="398463" indent="-398463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200" dirty="0"/>
              <a:t>den </a:t>
            </a:r>
            <a:r>
              <a:rPr lang="en-US" sz="2200" b="1" dirty="0" err="1"/>
              <a:t>Mechanismen</a:t>
            </a:r>
            <a:r>
              <a:rPr lang="en-US" sz="2200" dirty="0"/>
              <a:t>, die </a:t>
            </a:r>
            <a:r>
              <a:rPr lang="en-US" sz="2200" dirty="0" err="1"/>
              <a:t>aus</a:t>
            </a:r>
            <a:r>
              <a:rPr lang="en-US" sz="2200" dirty="0"/>
              <a:t> </a:t>
            </a:r>
            <a:r>
              <a:rPr lang="en-US" sz="2200" dirty="0" err="1"/>
              <a:t>einfachen</a:t>
            </a:r>
            <a:r>
              <a:rPr lang="en-US" sz="2200" dirty="0"/>
              <a:t> </a:t>
            </a:r>
            <a:r>
              <a:rPr lang="en-US" sz="2200" dirty="0" err="1"/>
              <a:t>Bedeutungen</a:t>
            </a:r>
            <a:r>
              <a:rPr lang="en-US" sz="2200" dirty="0"/>
              <a:t> </a:t>
            </a:r>
            <a:r>
              <a:rPr lang="en-US" sz="2200" b="1" dirty="0" err="1"/>
              <a:t>komplexe</a:t>
            </a:r>
            <a:r>
              <a:rPr lang="en-US" sz="2200" b="1" dirty="0"/>
              <a:t> </a:t>
            </a:r>
            <a:r>
              <a:rPr lang="en-US" sz="2200" b="1" dirty="0" err="1"/>
              <a:t>Bedeutungen</a:t>
            </a:r>
            <a:r>
              <a:rPr lang="en-US" sz="2200" dirty="0"/>
              <a:t> </a:t>
            </a:r>
            <a:r>
              <a:rPr lang="en-US" sz="2200" dirty="0" err="1"/>
              <a:t>generieren</a:t>
            </a:r>
            <a:r>
              <a:rPr lang="en-US" sz="2200" dirty="0"/>
              <a:t> (</a:t>
            </a:r>
            <a:r>
              <a:rPr lang="en-US" sz="2200" b="1" dirty="0" err="1"/>
              <a:t>kompositionale</a:t>
            </a:r>
            <a:r>
              <a:rPr lang="en-US" sz="2200" dirty="0"/>
              <a:t> </a:t>
            </a:r>
            <a:r>
              <a:rPr lang="en-US" sz="2200" b="1" dirty="0" err="1"/>
              <a:t>Analyse</a:t>
            </a:r>
            <a:r>
              <a:rPr lang="en-US" sz="2200" dirty="0"/>
              <a:t>). </a:t>
            </a:r>
          </a:p>
          <a:p>
            <a:pPr marL="398463" indent="-398463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200" dirty="0"/>
              <a:t>der Frage, </a:t>
            </a:r>
            <a:r>
              <a:rPr lang="en-US" sz="2200" dirty="0" err="1"/>
              <a:t>wie</a:t>
            </a:r>
            <a:r>
              <a:rPr lang="en-US" sz="2200" dirty="0"/>
              <a:t> </a:t>
            </a:r>
            <a:r>
              <a:rPr lang="en-US" sz="2200" dirty="0" err="1"/>
              <a:t>semantische</a:t>
            </a:r>
            <a:r>
              <a:rPr lang="en-US" sz="2200" dirty="0"/>
              <a:t> </a:t>
            </a:r>
            <a:r>
              <a:rPr lang="en-US" sz="2200" dirty="0" err="1"/>
              <a:t>Eigenschaften</a:t>
            </a:r>
            <a:r>
              <a:rPr lang="en-US" sz="2200" dirty="0"/>
              <a:t> </a:t>
            </a:r>
            <a:r>
              <a:rPr lang="en-US" sz="2200" dirty="0" err="1"/>
              <a:t>zu</a:t>
            </a:r>
            <a:r>
              <a:rPr lang="en-US" sz="2200" dirty="0"/>
              <a:t> </a:t>
            </a:r>
            <a:r>
              <a:rPr lang="en-US" sz="2200" b="1" dirty="0" err="1"/>
              <a:t>Ungrammatikalität</a:t>
            </a:r>
            <a:r>
              <a:rPr lang="en-US" sz="2200" dirty="0"/>
              <a:t> </a:t>
            </a:r>
            <a:r>
              <a:rPr lang="en-US" sz="2200" dirty="0" err="1"/>
              <a:t>führen</a:t>
            </a:r>
            <a:r>
              <a:rPr lang="en-US" sz="2200" dirty="0"/>
              <a:t> </a:t>
            </a:r>
            <a:r>
              <a:rPr lang="en-US" sz="2200" dirty="0" err="1"/>
              <a:t>können</a:t>
            </a:r>
            <a:r>
              <a:rPr lang="en-US" sz="2200" dirty="0"/>
              <a:t>.</a:t>
            </a:r>
          </a:p>
          <a:p>
            <a:pPr marL="398463" indent="-398463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200" dirty="0"/>
              <a:t>dem Zusammenhang </a:t>
            </a:r>
            <a:r>
              <a:rPr lang="en-US" sz="2200" dirty="0" err="1"/>
              <a:t>zwischen</a:t>
            </a:r>
            <a:r>
              <a:rPr lang="en-US" sz="2200" dirty="0"/>
              <a:t> </a:t>
            </a:r>
            <a:r>
              <a:rPr lang="en-US" sz="2200" b="1" dirty="0"/>
              <a:t>Logik</a:t>
            </a:r>
            <a:r>
              <a:rPr lang="en-US" sz="2200" dirty="0"/>
              <a:t> (“Denken”) und </a:t>
            </a:r>
            <a:r>
              <a:rPr lang="en-US" sz="2200" b="1" dirty="0" err="1"/>
              <a:t>Sprache</a:t>
            </a:r>
            <a:r>
              <a:rPr lang="en-US" sz="2200" b="1" dirty="0"/>
              <a:t>.</a:t>
            </a:r>
          </a:p>
          <a:p>
            <a:pPr marL="398463" indent="-398463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sym typeface="WP IconicSymbolsA" panose="05010101010101010101" pitchFamily="2" charset="2"/>
              </a:rPr>
              <a:t>Aus dem </a:t>
            </a:r>
            <a:r>
              <a:rPr lang="en-US" sz="2200" dirty="0" err="1">
                <a:sym typeface="WP IconicSymbolsA" panose="05010101010101010101" pitchFamily="2" charset="2"/>
              </a:rPr>
              <a:t>bisher</a:t>
            </a:r>
            <a:r>
              <a:rPr lang="en-US" sz="2200" dirty="0">
                <a:sym typeface="WP IconicSymbolsA" panose="05010101010101010101" pitchFamily="2" charset="2"/>
              </a:rPr>
              <a:t> </a:t>
            </a:r>
            <a:r>
              <a:rPr lang="en-US" sz="2200" dirty="0" err="1">
                <a:sym typeface="WP IconicSymbolsA" panose="05010101010101010101" pitchFamily="2" charset="2"/>
              </a:rPr>
              <a:t>Gesagten</a:t>
            </a:r>
            <a:r>
              <a:rPr lang="en-US" sz="2200" dirty="0">
                <a:sym typeface="WP IconicSymbolsA" panose="05010101010101010101" pitchFamily="2" charset="2"/>
              </a:rPr>
              <a:t> </a:t>
            </a:r>
            <a:r>
              <a:rPr lang="en-US" sz="2200" dirty="0" err="1">
                <a:sym typeface="WP IconicSymbolsA" panose="05010101010101010101" pitchFamily="2" charset="2"/>
              </a:rPr>
              <a:t>ergibt</a:t>
            </a:r>
            <a:r>
              <a:rPr lang="en-US" sz="2200" dirty="0">
                <a:sym typeface="WP IconicSymbolsA" panose="05010101010101010101" pitchFamily="2" charset="2"/>
              </a:rPr>
              <a:t> </a:t>
            </a:r>
            <a:r>
              <a:rPr lang="en-US" sz="2200" dirty="0" err="1">
                <a:sym typeface="WP IconicSymbolsA" panose="05010101010101010101" pitchFamily="2" charset="2"/>
              </a:rPr>
              <a:t>sich</a:t>
            </a:r>
            <a:r>
              <a:rPr lang="en-US" sz="2200" dirty="0">
                <a:sym typeface="WP IconicSymbolsA" panose="05010101010101010101" pitchFamily="2" charset="2"/>
              </a:rPr>
              <a:t> </a:t>
            </a:r>
            <a:r>
              <a:rPr lang="en-US" sz="2200" dirty="0" err="1">
                <a:sym typeface="WP IconicSymbolsA" panose="05010101010101010101" pitchFamily="2" charset="2"/>
              </a:rPr>
              <a:t>Folgendes</a:t>
            </a:r>
            <a:r>
              <a:rPr lang="en-US" sz="2200" dirty="0">
                <a:sym typeface="WP IconicSymbolsA" panose="05010101010101010101" pitchFamily="2" charset="2"/>
              </a:rPr>
              <a:t>:</a:t>
            </a:r>
            <a:endParaRPr lang="en-US" sz="2200" dirty="0"/>
          </a:p>
          <a:p>
            <a:pPr>
              <a:spcBef>
                <a:spcPts val="0"/>
              </a:spcBef>
            </a:pPr>
            <a:endParaRPr lang="en-US" sz="23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6" name="Abgerundetes Rechteck 7"/>
          <p:cNvSpPr txBox="1">
            <a:spLocks/>
          </p:cNvSpPr>
          <p:nvPr/>
        </p:nvSpPr>
        <p:spPr>
          <a:xfrm>
            <a:off x="228601" y="5486400"/>
            <a:ext cx="8762999" cy="885349"/>
          </a:xfrm>
          <a:prstGeom prst="roundRect">
            <a:avLst/>
          </a:prstGeom>
          <a:solidFill>
            <a:srgbClr val="C00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998538">
              <a:tabLst>
                <a:tab pos="744538" algn="l"/>
                <a:tab pos="1774825" algn="l"/>
                <a:tab pos="1944688" algn="l"/>
                <a:tab pos="2573338" algn="l"/>
              </a:tabLst>
            </a:pPr>
            <a:r>
              <a:rPr lang="en-US" sz="2200">
                <a:solidFill>
                  <a:schemeClr val="bg1"/>
                </a:solidFill>
                <a:sym typeface="WP IconicSymbolsA" panose="05010101010101010101" pitchFamily="2" charset="2"/>
              </a:rPr>
              <a:t>	Die </a:t>
            </a:r>
            <a:r>
              <a:rPr lang="en-US" sz="2200">
                <a:solidFill>
                  <a:schemeClr val="bg1"/>
                </a:solidFill>
              </a:rPr>
              <a:t>Semantik (und moderne Linguistik im Allgemeinen) untersucht das </a:t>
            </a:r>
            <a:r>
              <a:rPr lang="en-US"/>
              <a:t>Sprach</a:t>
            </a:r>
            <a:r>
              <a:rPr lang="en-US" sz="2200" b="1">
                <a:solidFill>
                  <a:schemeClr val="bg1"/>
                </a:solidFill>
              </a:rPr>
              <a:t>system </a:t>
            </a:r>
            <a:r>
              <a:rPr lang="en-US" sz="2200">
                <a:solidFill>
                  <a:schemeClr val="bg1"/>
                </a:solidFill>
              </a:rPr>
              <a:t>und </a:t>
            </a:r>
            <a:r>
              <a:rPr lang="en-US" sz="2200" b="1" u="sng">
                <a:solidFill>
                  <a:schemeClr val="bg1"/>
                </a:solidFill>
              </a:rPr>
              <a:t>nicht</a:t>
            </a:r>
            <a:r>
              <a:rPr lang="en-US" sz="2200" b="1">
                <a:solidFill>
                  <a:schemeClr val="bg1"/>
                </a:solidFill>
              </a:rPr>
              <a:t> </a:t>
            </a:r>
            <a:r>
              <a:rPr lang="en-US"/>
              <a:t>die </a:t>
            </a:r>
            <a:r>
              <a:rPr lang="en-US" sz="2200" b="1">
                <a:solidFill>
                  <a:schemeClr val="bg1"/>
                </a:solidFill>
              </a:rPr>
              <a:t>Funktion </a:t>
            </a:r>
            <a:r>
              <a:rPr lang="en-US" sz="2200">
                <a:solidFill>
                  <a:schemeClr val="bg1"/>
                </a:solidFill>
              </a:rPr>
              <a:t>von Sprache (Kommunikation)!</a:t>
            </a:r>
          </a:p>
        </p:txBody>
      </p:sp>
    </p:spTree>
    <p:extLst>
      <p:ext uri="{BB962C8B-B14F-4D97-AF65-F5344CB8AC3E}">
        <p14:creationId xmlns:p14="http://schemas.microsoft.com/office/powerpoint/2010/main" val="15332835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</TotalTime>
  <Words>5198</Words>
  <Application>Microsoft Office PowerPoint</Application>
  <PresentationFormat>On-screen Show (4:3)</PresentationFormat>
  <Paragraphs>523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9" baseType="lpstr">
      <vt:lpstr>Arial</vt:lpstr>
      <vt:lpstr>Segoe UI Symbol</vt:lpstr>
      <vt:lpstr>WP MathA</vt:lpstr>
      <vt:lpstr>Calibri</vt:lpstr>
      <vt:lpstr>Wingdings</vt:lpstr>
      <vt:lpstr>Arial Unicode MS</vt:lpstr>
      <vt:lpstr>ArborWin</vt:lpstr>
      <vt:lpstr>WP TypographicSymbols</vt:lpstr>
      <vt:lpstr>Courier New</vt:lpstr>
      <vt:lpstr>Times New Roman</vt:lpstr>
      <vt:lpstr>WP IconicSymbolsA</vt:lpstr>
      <vt:lpstr>Larissa-Design</vt:lpstr>
      <vt:lpstr>DGY 15 Semantik</vt:lpstr>
      <vt:lpstr>Fahrplan</vt:lpstr>
      <vt:lpstr>Die Aufgaben der Semantik</vt:lpstr>
      <vt:lpstr>I. Semantische Kompetenz</vt:lpstr>
      <vt:lpstr>I. Semantische Kompetenz</vt:lpstr>
      <vt:lpstr>I. Semantische Kompetenz</vt:lpstr>
      <vt:lpstr>I. Semantische Kompetenz</vt:lpstr>
      <vt:lpstr>Die Aufgaben der Semantik</vt:lpstr>
      <vt:lpstr>II. Was ist sprachliche Bedeutung? </vt:lpstr>
      <vt:lpstr>II. Was ist sprachliche Bedeutung? </vt:lpstr>
      <vt:lpstr>II. Was ist sprachliche Bedeutung? </vt:lpstr>
      <vt:lpstr>II. Was ist sprachliche Bedeutung? </vt:lpstr>
      <vt:lpstr>II. Was ist sprachliche Bedeutung? </vt:lpstr>
      <vt:lpstr>Hintergrund: Merkmale und Kongruenz</vt:lpstr>
      <vt:lpstr> II. Was ist sprachliche Bedeutung?</vt:lpstr>
      <vt:lpstr>II. Was ist sprachliche Bedeutung?</vt:lpstr>
      <vt:lpstr>Die Aufgaben der Semantik</vt:lpstr>
      <vt:lpstr>III. Semantik und Grammatikalität</vt:lpstr>
      <vt:lpstr>III. Semantik und Grammatikalität</vt:lpstr>
      <vt:lpstr>III. Semantik und Grammatikalität</vt:lpstr>
      <vt:lpstr>III. Semantik und Grammatikalität</vt:lpstr>
      <vt:lpstr>Mehr zu Konstruktionen mit ‚außer‘</vt:lpstr>
      <vt:lpstr>Mehr zu Konstruktionen mit ‚außer‘</vt:lpstr>
      <vt:lpstr>Mehr zu Konstruktionen mit ‚außer‘</vt:lpstr>
      <vt:lpstr>Mehr zu Konstruktionen mit ‚außer‘</vt:lpstr>
      <vt:lpstr>Mehr zu Konstruktionen mit ‚außer‘</vt:lpstr>
      <vt:lpstr>Mehr zu Konstruktionen mit ‚außer‘</vt:lpstr>
      <vt:lpstr>Ein wichtiges Ergebnis: Extension und Intension</vt:lpstr>
      <vt:lpstr>Extension und Intension</vt:lpstr>
      <vt:lpstr>Extension und Intension</vt:lpstr>
      <vt:lpstr>Extension und Intension</vt:lpstr>
      <vt:lpstr>Extension und Intension</vt:lpstr>
      <vt:lpstr>Übung</vt:lpstr>
      <vt:lpstr>Die Aufgaben der Semantik</vt:lpstr>
      <vt:lpstr>IV. Folgerungen</vt:lpstr>
      <vt:lpstr>IV. Folgerungen</vt:lpstr>
      <vt:lpstr>Zusammenfassung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Winfried Lechner</dc:creator>
  <cp:lastModifiedBy>Winfried Lechner</cp:lastModifiedBy>
  <cp:revision>1654</cp:revision>
  <cp:lastPrinted>2022-03-28T08:56:36Z</cp:lastPrinted>
  <dcterms:created xsi:type="dcterms:W3CDTF">2019-06-22T15:52:53Z</dcterms:created>
  <dcterms:modified xsi:type="dcterms:W3CDTF">2026-05-07T07:05:24Z</dcterms:modified>
</cp:coreProperties>
</file>