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69" r:id="rId2"/>
    <p:sldId id="490" r:id="rId3"/>
    <p:sldId id="434" r:id="rId4"/>
    <p:sldId id="435" r:id="rId5"/>
    <p:sldId id="501" r:id="rId6"/>
    <p:sldId id="502" r:id="rId7"/>
    <p:sldId id="437" r:id="rId8"/>
    <p:sldId id="438" r:id="rId9"/>
    <p:sldId id="439" r:id="rId10"/>
    <p:sldId id="440" r:id="rId11"/>
    <p:sldId id="488" r:id="rId12"/>
    <p:sldId id="491" r:id="rId13"/>
    <p:sldId id="442" r:id="rId14"/>
    <p:sldId id="492" r:id="rId15"/>
    <p:sldId id="443" r:id="rId16"/>
    <p:sldId id="444" r:id="rId17"/>
    <p:sldId id="493" r:id="rId18"/>
    <p:sldId id="445" r:id="rId19"/>
    <p:sldId id="447" r:id="rId20"/>
  </p:sldIdLst>
  <p:sldSz cx="9144000" cy="6858000" type="screen4x3"/>
  <p:notesSz cx="9929813" cy="6797675"/>
  <p:embeddedFontLst>
    <p:embeddedFont>
      <p:font typeface="WP MathA" panose="05010101010101010101" pitchFamily="2" charset="2"/>
      <p:regular r:id="rId23"/>
    </p:embeddedFont>
    <p:embeddedFont>
      <p:font typeface="WP TypographicSymbols" panose="00000400000000000000" pitchFamily="2" charset="0"/>
      <p:regular r:id="rId24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ABE00"/>
    <a:srgbClr val="BD7D85"/>
    <a:srgbClr val="C8C896"/>
    <a:srgbClr val="EEB500"/>
    <a:srgbClr val="339966"/>
    <a:srgbClr val="DAA600"/>
    <a:srgbClr val="CD7371"/>
    <a:srgbClr val="802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5597" autoAdjust="0"/>
  </p:normalViewPr>
  <p:slideViewPr>
    <p:cSldViewPr>
      <p:cViewPr varScale="1">
        <p:scale>
          <a:sx n="92" d="100"/>
          <a:sy n="92" d="100"/>
        </p:scale>
        <p:origin x="60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3" y="2621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084" y="1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FC378B87-683B-4430-8734-691EDA3A86C6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7054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084" y="6457054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AA58CFF3-87D7-4338-8D2A-43DB1D8C3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9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4597" y="0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/>
          <a:lstStyle>
            <a:lvl1pPr algn="r">
              <a:defRPr sz="1300"/>
            </a:lvl1pPr>
          </a:lstStyle>
          <a:p>
            <a:fld id="{B26CCD77-A954-40EE-8D07-A0BE97B286F6}" type="datetimeFigureOut">
              <a:rPr lang="de-DE" smtClean="0"/>
              <a:pPr/>
              <a:t>19.04.2026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2013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80" tIns="47790" rIns="95580" bIns="4779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982" y="3228896"/>
            <a:ext cx="7943850" cy="3058954"/>
          </a:xfrm>
          <a:prstGeom prst="rect">
            <a:avLst/>
          </a:prstGeom>
        </p:spPr>
        <p:txBody>
          <a:bodyPr vert="horz" lIns="95580" tIns="47790" rIns="95580" bIns="4779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4597" y="6456612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 anchor="b"/>
          <a:lstStyle>
            <a:lvl1pPr algn="r">
              <a:defRPr sz="1300"/>
            </a:lvl1pPr>
          </a:lstStyle>
          <a:p>
            <a:fld id="{1EBFFEC9-4F5F-4C95-86E1-B5E1B764322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28.03.2022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>
            <a:lvl1pPr>
              <a:defRPr sz="28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219200"/>
            <a:ext cx="8229600" cy="5029200"/>
          </a:xfrm>
        </p:spPr>
        <p:txBody>
          <a:bodyPr/>
          <a:lstStyle>
            <a:lvl1pPr marL="0" indent="0">
              <a:spcBef>
                <a:spcPts val="200"/>
              </a:spcBef>
              <a:buFontTx/>
              <a:buNone/>
              <a:tabLst>
                <a:tab pos="457200" algn="l"/>
                <a:tab pos="747713" algn="l"/>
                <a:tab pos="1090613" algn="l"/>
              </a:tabLst>
              <a:defRPr sz="2400">
                <a:sym typeface="WP MathA" panose="05010101010101010101" pitchFamily="2" charset="2"/>
              </a:defRPr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de-DE"/>
              <a:t>(1)	a.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/>
              <a:t>Zweite </a:t>
            </a:r>
            <a:r>
              <a:rPr lang="de-DE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A4F7F1B-BB7F-4B43-A0F9-380C55BBF1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>
                <a:solidFill>
                  <a:prstClr val="black">
                    <a:tint val="75000"/>
                  </a:prstClr>
                </a:solidFill>
              </a:rPr>
              <a:t>28.03.2022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28.03.2022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28.03.2022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96043101@N02/46553671251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Meta vs. Objektsprache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055"/>
            <a:ext cx="8382000" cy="4710545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spcAft>
                <a:spcPts val="600"/>
              </a:spcAft>
            </a:pPr>
            <a:endParaRPr lang="de-DE"/>
          </a:p>
          <a:p>
            <a:pPr>
              <a:buFont typeface="Wingdings" panose="05000000000000000000" pitchFamily="2" charset="2"/>
              <a:buChar char="Ø"/>
            </a:pPr>
            <a:endParaRPr lang="de-DE"/>
          </a:p>
          <a:p>
            <a:pPr>
              <a:buFont typeface="Wingdings" panose="05000000000000000000" pitchFamily="2" charset="2"/>
              <a:buChar char="Ø"/>
            </a:pPr>
            <a:endParaRPr lang="de-DE"/>
          </a:p>
          <a:p>
            <a:pPr>
              <a:buFont typeface="Wingdings" panose="05000000000000000000" pitchFamily="2" charset="2"/>
              <a:buChar char="Ø"/>
            </a:pPr>
            <a:endParaRPr lang="de-DE"/>
          </a:p>
          <a:p>
            <a:pPr marL="0" indent="0"/>
            <a:r>
              <a:rPr lang="de-DE" i="1"/>
              <a:t>Beispiele:  </a:t>
            </a:r>
            <a:r>
              <a:rPr lang="de-DE" sz="2000"/>
              <a:t>(Metasprache ist </a:t>
            </a:r>
            <a:r>
              <a:rPr lang="de-DE" sz="2000">
                <a:solidFill>
                  <a:srgbClr val="FF0000"/>
                </a:solidFill>
              </a:rPr>
              <a:t>rot</a:t>
            </a:r>
            <a:r>
              <a:rPr lang="de-DE" sz="2000"/>
              <a:t> markiert)</a:t>
            </a:r>
            <a:endParaRPr lang="de-DE"/>
          </a:p>
          <a:p>
            <a:pPr marL="457200" indent="-457200">
              <a:spcBef>
                <a:spcPts val="2000"/>
              </a:spcBef>
              <a:buAutoNum type="arabicParenBoth"/>
            </a:pPr>
            <a:r>
              <a:rPr lang="de-DE"/>
              <a:t> 	  </a:t>
            </a:r>
            <a:r>
              <a:rPr lang="de-DE">
                <a:solidFill>
                  <a:srgbClr val="FF0000"/>
                </a:solidFill>
              </a:rPr>
              <a:t>Sie schrieb </a:t>
            </a:r>
            <a:r>
              <a:rPr lang="de-DE"/>
              <a:t>„Jürgen“ </a:t>
            </a:r>
            <a:r>
              <a:rPr lang="de-DE">
                <a:solidFill>
                  <a:srgbClr val="FF0000"/>
                </a:solidFill>
              </a:rPr>
              <a:t>auf einen Zettel. </a:t>
            </a:r>
            <a:r>
              <a:rPr lang="de-DE"/>
              <a:t>	</a:t>
            </a:r>
          </a:p>
          <a:p>
            <a:pPr lvl="1" indent="0">
              <a:buNone/>
            </a:pPr>
            <a:r>
              <a:rPr lang="de-DE" sz="2400"/>
              <a:t>  Sie schrieb den Namen „Jürgen“ auf einen Tisch.</a:t>
            </a:r>
          </a:p>
          <a:p>
            <a:pPr marL="457200" indent="-457200">
              <a:spcBef>
                <a:spcPts val="1800"/>
              </a:spcBef>
              <a:buFontTx/>
              <a:buAutoNum type="arabicParenBoth"/>
            </a:pPr>
            <a:r>
              <a:rPr lang="de-DE"/>
              <a:t> 	  Sie schrieb Jürgen einen Zettel. </a:t>
            </a:r>
          </a:p>
          <a:p>
            <a:r>
              <a:rPr lang="de-DE"/>
              <a:t> 		*Sie schrieb den Namen Jürgen einen Zettel. </a:t>
            </a:r>
          </a:p>
          <a:p>
            <a:pPr>
              <a:spcBef>
                <a:spcPts val="1800"/>
              </a:spcBef>
            </a:pPr>
            <a:r>
              <a:rPr lang="de-DE"/>
              <a:t>(3)		  </a:t>
            </a:r>
            <a:r>
              <a:rPr lang="de-DE">
                <a:solidFill>
                  <a:srgbClr val="FF0000"/>
                </a:solidFill>
              </a:rPr>
              <a:t>Sie nannten </a:t>
            </a:r>
            <a:r>
              <a:rPr lang="el-GR">
                <a:solidFill>
                  <a:srgbClr val="FF0000"/>
                </a:solidFill>
              </a:rPr>
              <a:t>Δομήνικος Θεοτοκόπουλος</a:t>
            </a:r>
            <a:r>
              <a:rPr lang="en-US">
                <a:solidFill>
                  <a:srgbClr val="FF0000"/>
                </a:solidFill>
              </a:rPr>
              <a:t> auch</a:t>
            </a:r>
            <a:r>
              <a:rPr lang="en-US"/>
              <a:t> </a:t>
            </a:r>
            <a:r>
              <a:rPr lang="de-DE"/>
              <a:t>„El Greco“.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8" name="Abgerundetes Rechteck 7"/>
          <p:cNvSpPr>
            <a:spLocks/>
          </p:cNvSpPr>
          <p:nvPr/>
        </p:nvSpPr>
        <p:spPr>
          <a:xfrm>
            <a:off x="533400" y="1828800"/>
            <a:ext cx="7924800" cy="510778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defTabSz="998538">
              <a:tabLst>
                <a:tab pos="1944688" algn="l"/>
                <a:tab pos="2573338" algn="l"/>
              </a:tabLst>
            </a:pPr>
            <a:r>
              <a:rPr lang="de-DE" sz="2400" b="1" dirty="0">
                <a:solidFill>
                  <a:srgbClr val="FF1F01"/>
                </a:solidFill>
                <a:sym typeface="WP MathA" panose="05010101010101010101" pitchFamily="2" charset="2"/>
              </a:rPr>
              <a:t>Metasprache</a:t>
            </a:r>
            <a:r>
              <a:rPr lang="de-DE" sz="2400" b="1" dirty="0">
                <a:solidFill>
                  <a:schemeClr val="tx1"/>
                </a:solidFill>
              </a:rPr>
              <a:t>	</a:t>
            </a:r>
            <a:r>
              <a:rPr lang="de-DE" sz="2400" dirty="0">
                <a:solidFill>
                  <a:schemeClr val="tx1"/>
                </a:solidFill>
              </a:rPr>
              <a:t>=</a:t>
            </a:r>
            <a:r>
              <a:rPr lang="de-DE" sz="2400" baseline="-25000" dirty="0">
                <a:solidFill>
                  <a:schemeClr val="tx1"/>
                </a:solidFill>
              </a:rPr>
              <a:t>Def	</a:t>
            </a:r>
            <a:r>
              <a:rPr lang="de-DE" sz="2400" dirty="0">
                <a:solidFill>
                  <a:schemeClr val="tx1"/>
                </a:solidFill>
              </a:rPr>
              <a:t>Sprache, die über </a:t>
            </a:r>
            <a:r>
              <a:rPr lang="de-DE" sz="2400" b="1" dirty="0">
                <a:solidFill>
                  <a:schemeClr val="tx1"/>
                </a:solidFill>
              </a:rPr>
              <a:t>Sprache</a:t>
            </a:r>
            <a:r>
              <a:rPr lang="de-DE" sz="2400" dirty="0">
                <a:solidFill>
                  <a:schemeClr val="tx1"/>
                </a:solidFill>
              </a:rPr>
              <a:t> spricht</a:t>
            </a:r>
          </a:p>
        </p:txBody>
      </p:sp>
      <p:sp>
        <p:nvSpPr>
          <p:cNvPr id="9" name="Abgerundetes Rechteck 7"/>
          <p:cNvSpPr>
            <a:spLocks/>
          </p:cNvSpPr>
          <p:nvPr/>
        </p:nvSpPr>
        <p:spPr>
          <a:xfrm>
            <a:off x="533400" y="1066800"/>
            <a:ext cx="7924800" cy="510778"/>
          </a:xfrm>
          <a:prstGeom prst="roundRect">
            <a:avLst/>
          </a:prstGeom>
          <a:solidFill>
            <a:srgbClr val="AD5D67">
              <a:alpha val="90000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defTabSz="998538"/>
            <a:r>
              <a:rPr lang="de-DE" sz="2400" b="1" dirty="0">
                <a:solidFill>
                  <a:schemeClr val="bg1"/>
                </a:solidFill>
              </a:rPr>
              <a:t>Objektsprache	</a:t>
            </a:r>
            <a:r>
              <a:rPr lang="de-DE" sz="2400" dirty="0">
                <a:solidFill>
                  <a:schemeClr val="bg1"/>
                </a:solidFill>
              </a:rPr>
              <a:t>=</a:t>
            </a:r>
            <a:r>
              <a:rPr lang="de-DE" sz="2400" baseline="-25000" dirty="0">
                <a:solidFill>
                  <a:schemeClr val="bg1"/>
                </a:solidFill>
              </a:rPr>
              <a:t>Def</a:t>
            </a:r>
            <a:r>
              <a:rPr lang="de-DE" sz="2400" dirty="0">
                <a:solidFill>
                  <a:schemeClr val="bg1"/>
                </a:solidFill>
              </a:rPr>
              <a:t>  Sprache, die über </a:t>
            </a:r>
            <a:r>
              <a:rPr lang="de-DE" sz="2400" b="1" dirty="0">
                <a:solidFill>
                  <a:schemeClr val="bg1"/>
                </a:solidFill>
              </a:rPr>
              <a:t>die Welt</a:t>
            </a:r>
            <a:r>
              <a:rPr lang="de-DE" sz="2400" dirty="0">
                <a:solidFill>
                  <a:schemeClr val="bg1"/>
                </a:solidFill>
              </a:rPr>
              <a:t> spricht</a:t>
            </a: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FFE12E-1577-4A42-8C25-C729D06BAB1C}"/>
              </a:ext>
            </a:extLst>
          </p:cNvPr>
          <p:cNvSpPr txBox="1"/>
          <p:nvPr/>
        </p:nvSpPr>
        <p:spPr>
          <a:xfrm>
            <a:off x="6553200" y="3048000"/>
            <a:ext cx="2025615" cy="769441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200" i="1"/>
              <a:t>Anwendung des ‘Wort-Tests’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2825783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/>
              <a:t>Hausübung 2</a:t>
            </a:r>
            <a:endParaRPr lang="de-AT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029200"/>
          </a:xfrm>
        </p:spPr>
        <p:txBody>
          <a:bodyPr/>
          <a:lstStyle/>
          <a:p>
            <a:pPr marL="858838" indent="-803275">
              <a:spcBef>
                <a:spcPts val="1200"/>
              </a:spcBef>
            </a:pPr>
            <a:r>
              <a:rPr lang="de-AT" b="1" dirty="0"/>
              <a:t>A.</a:t>
            </a:r>
            <a:r>
              <a:rPr lang="de-AT" dirty="0"/>
              <a:t> </a:t>
            </a:r>
            <a:r>
              <a:rPr lang="de-AT" u="sng" dirty="0"/>
              <a:t>Unterstreichen</a:t>
            </a:r>
            <a:r>
              <a:rPr lang="de-AT" dirty="0"/>
              <a:t> Sie die </a:t>
            </a:r>
            <a:r>
              <a:rPr lang="de-AT" b="1" dirty="0"/>
              <a:t>Metasprache</a:t>
            </a:r>
            <a:r>
              <a:rPr lang="de-AT" dirty="0"/>
              <a:t>!</a:t>
            </a:r>
          </a:p>
          <a:p>
            <a:pPr marL="858838" indent="-803275">
              <a:spcBef>
                <a:spcPts val="1200"/>
              </a:spcBef>
              <a:buFont typeface="+mj-lt"/>
              <a:buAutoNum type="arabicParenBoth"/>
            </a:pPr>
            <a:r>
              <a:rPr lang="de-AT" dirty="0"/>
              <a:t>Athen ist der Name Athens.	</a:t>
            </a:r>
          </a:p>
          <a:p>
            <a:pPr marL="858838" indent="-803275">
              <a:buFont typeface="+mj-lt"/>
              <a:buAutoNum type="arabicParenBoth"/>
            </a:pPr>
            <a:r>
              <a:rPr lang="de-AT" dirty="0"/>
              <a:t>Athen ist eine große Stadt.</a:t>
            </a:r>
          </a:p>
          <a:p>
            <a:pPr marL="858838" indent="-803275">
              <a:buFont typeface="+mj-lt"/>
              <a:buAutoNum type="arabicParenBoth"/>
            </a:pPr>
            <a:r>
              <a:rPr lang="de-AT" dirty="0"/>
              <a:t>Wien hat weniger Vokale als Athen.</a:t>
            </a:r>
          </a:p>
          <a:p>
            <a:pPr marL="858838" indent="-803275">
              <a:buFont typeface="+mj-lt"/>
              <a:buAutoNum type="arabicParenBoth"/>
            </a:pPr>
            <a:r>
              <a:rPr lang="de-AT" dirty="0"/>
              <a:t>Maria lebt in der Stadt Athen.</a:t>
            </a:r>
          </a:p>
          <a:p>
            <a:pPr marL="858838" indent="-803275">
              <a:buFont typeface="+mj-lt"/>
              <a:buAutoNum type="arabicParenBoth"/>
            </a:pPr>
            <a:r>
              <a:rPr lang="de-AT" dirty="0"/>
              <a:t>Maria lebt in einer Stadt mit dem Namen Athen.</a:t>
            </a:r>
          </a:p>
          <a:p>
            <a:pPr marL="858838" indent="-803275">
              <a:buFont typeface="+mj-lt"/>
              <a:buAutoNum type="arabicParenBoth"/>
            </a:pPr>
            <a:r>
              <a:rPr lang="el-GR" dirty="0"/>
              <a:t>Αθήνα </a:t>
            </a:r>
            <a:r>
              <a:rPr lang="de-AT" dirty="0"/>
              <a:t>wird auf Deutsch Athen genannt.</a:t>
            </a:r>
          </a:p>
          <a:p>
            <a:pPr marL="858838" indent="-803275">
              <a:buFont typeface="+mj-lt"/>
              <a:buAutoNum type="arabicParenBoth"/>
            </a:pPr>
            <a:r>
              <a:rPr lang="de-AT" dirty="0"/>
              <a:t>In Athen ist eine Phrase.</a:t>
            </a:r>
          </a:p>
          <a:p>
            <a:pPr marL="858838" indent="-803275">
              <a:buFont typeface="+mj-lt"/>
              <a:buAutoNum type="arabicParenBoth"/>
            </a:pPr>
            <a:r>
              <a:rPr lang="de-AT" dirty="0"/>
              <a:t>d.h. bedeutet das heisst</a:t>
            </a:r>
          </a:p>
          <a:p>
            <a:pPr marL="858838" indent="-803275">
              <a:buFont typeface="+mj-lt"/>
              <a:buAutoNum type="arabicParenBoth"/>
            </a:pPr>
            <a:r>
              <a:rPr lang="de-AT" dirty="0"/>
              <a:t>vs. ist eine lateinische Abkürzung für gegen.</a:t>
            </a:r>
          </a:p>
          <a:p>
            <a:pPr marL="858838" indent="-803275">
              <a:buFont typeface="+mj-lt"/>
              <a:buAutoNum type="arabicParenBoth"/>
            </a:pPr>
            <a:r>
              <a:rPr lang="de-AT" dirty="0"/>
              <a:t>Aber bedeutet fast das gleiche wie und, aber nicht dasselbe.</a:t>
            </a:r>
          </a:p>
          <a:p>
            <a:pPr marL="858838" indent="-803275"/>
            <a:endParaRPr lang="de-AT" b="1" u="sng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lang="de-DE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DGY 15 Semantik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63152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0005"/>
          </a:xfrm>
        </p:spPr>
        <p:txBody>
          <a:bodyPr/>
          <a:lstStyle/>
          <a:p>
            <a:r>
              <a:rPr lang="de-DE"/>
              <a:t>Hausübung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456" y="762000"/>
            <a:ext cx="8229600" cy="53340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spcAft>
                <a:spcPts val="600"/>
              </a:spcAft>
              <a:buAutoNum type="alphaUcPeriod"/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Kennzeichnen Sie </a:t>
            </a:r>
            <a:r>
              <a:rPr lang="de-DE" dirty="0">
                <a:solidFill>
                  <a:srgbClr val="FF0000"/>
                </a:solidFill>
              </a:rPr>
              <a:t>Metasprache</a:t>
            </a:r>
            <a:r>
              <a:rPr lang="de-DE" dirty="0"/>
              <a:t> durch </a:t>
            </a:r>
            <a:r>
              <a:rPr lang="de-DE" u="sng" dirty="0"/>
              <a:t>Unterstreichen</a:t>
            </a:r>
            <a:r>
              <a:rPr lang="de-DE" dirty="0"/>
              <a:t>.</a:t>
            </a:r>
          </a:p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(1) 		Athen ist der Name Athens.</a:t>
            </a:r>
          </a:p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			</a:t>
            </a:r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i="1" dirty="0"/>
              <a:t>		</a:t>
            </a:r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i="1" dirty="0"/>
              <a:t>			       </a:t>
            </a:r>
            <a:r>
              <a:rPr lang="de-DE" dirty="0"/>
              <a:t>	</a:t>
            </a:r>
            <a:endParaRPr lang="de-DE" i="1" dirty="0"/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 </a:t>
            </a:r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>
              <a:spcBef>
                <a:spcPts val="160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 </a:t>
            </a:r>
            <a:r>
              <a:rPr lang="de-DE" b="1" dirty="0"/>
              <a:t>Das Wort</a:t>
            </a:r>
            <a:r>
              <a:rPr lang="de-DE" dirty="0"/>
              <a:t>  „Athen“ ist der Name Athens.</a:t>
            </a:r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i="1" dirty="0"/>
              <a:t>		</a:t>
            </a:r>
            <a:r>
              <a:rPr lang="de-DE" dirty="0"/>
              <a:t>    	Athen  </a:t>
            </a:r>
            <a:r>
              <a:rPr lang="de-DE" dirty="0">
                <a:solidFill>
                  <a:srgbClr val="FF0000"/>
                </a:solidFill>
              </a:rPr>
              <a:t>ist der Name Athens</a:t>
            </a:r>
            <a:r>
              <a:rPr lang="de-DE" dirty="0"/>
              <a:t>.</a:t>
            </a:r>
            <a:endParaRPr lang="de-DE" dirty="0">
              <a:solidFill>
                <a:srgbClr val="FF0000"/>
              </a:solidFill>
            </a:endParaRPr>
          </a:p>
          <a:p>
            <a:pPr>
              <a:spcBef>
                <a:spcPts val="100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		        </a:t>
            </a:r>
            <a:r>
              <a:rPr lang="de-DE" sz="2000" i="1" dirty="0"/>
              <a:t>Objektsprache</a:t>
            </a:r>
          </a:p>
          <a:p>
            <a:pPr marL="0" indent="0">
              <a:spcBef>
                <a:spcPts val="100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i="1" dirty="0"/>
              <a:t>Lösung</a:t>
            </a:r>
            <a:r>
              <a:rPr lang="de-DE" dirty="0"/>
              <a:t>:      Athen </a:t>
            </a:r>
            <a:r>
              <a:rPr lang="de-DE" u="sng" dirty="0"/>
              <a:t>ist der Name Athens</a:t>
            </a:r>
            <a:r>
              <a:rPr lang="de-DE" dirty="0"/>
              <a:t>.</a:t>
            </a:r>
          </a:p>
        </p:txBody>
      </p:sp>
      <p:grpSp>
        <p:nvGrpSpPr>
          <p:cNvPr id="23" name="Group 22"/>
          <p:cNvGrpSpPr/>
          <p:nvPr/>
        </p:nvGrpSpPr>
        <p:grpSpPr>
          <a:xfrm rot="10800000">
            <a:off x="2513908" y="1685906"/>
            <a:ext cx="2576945" cy="314876"/>
            <a:chOff x="2513908" y="1981200"/>
            <a:chExt cx="2576945" cy="381000"/>
          </a:xfrm>
        </p:grpSpPr>
        <p:sp>
          <p:nvSpPr>
            <p:cNvPr id="6" name="Up Arrow 5"/>
            <p:cNvSpPr/>
            <p:nvPr/>
          </p:nvSpPr>
          <p:spPr>
            <a:xfrm>
              <a:off x="2513908" y="1981200"/>
              <a:ext cx="138545" cy="381000"/>
            </a:xfrm>
            <a:prstGeom prst="upArrow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39700" dist="38100" dir="3600000" sx="101000" sy="101000" algn="tl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" name="Up Arrow 7"/>
            <p:cNvSpPr/>
            <p:nvPr/>
          </p:nvSpPr>
          <p:spPr>
            <a:xfrm>
              <a:off x="4952308" y="1981200"/>
              <a:ext cx="138545" cy="381000"/>
            </a:xfrm>
            <a:prstGeom prst="upArrow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39700" dist="38100" dir="3600000" sx="101000" sy="101000" algn="tl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511829" y="4206744"/>
            <a:ext cx="2576945" cy="314876"/>
            <a:chOff x="2528455" y="4267200"/>
            <a:chExt cx="2576945" cy="381000"/>
          </a:xfrm>
        </p:grpSpPr>
        <p:sp>
          <p:nvSpPr>
            <p:cNvPr id="9" name="Down Arrow 8"/>
            <p:cNvSpPr/>
            <p:nvPr/>
          </p:nvSpPr>
          <p:spPr>
            <a:xfrm>
              <a:off x="2528455" y="4267200"/>
              <a:ext cx="138545" cy="381000"/>
            </a:xfrm>
            <a:prstGeom prst="downArrow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39700" dist="38100" dir="3600000" sx="101000" sy="101000" algn="tl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" name="Down Arrow 9"/>
            <p:cNvSpPr/>
            <p:nvPr/>
          </p:nvSpPr>
          <p:spPr>
            <a:xfrm>
              <a:off x="4953000" y="4267200"/>
              <a:ext cx="152400" cy="381000"/>
            </a:xfrm>
            <a:prstGeom prst="downArrow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39700" dist="38100" dir="3600000" sx="101000" sy="101000" algn="tl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Left Brace 11"/>
          <p:cNvSpPr/>
          <p:nvPr/>
        </p:nvSpPr>
        <p:spPr>
          <a:xfrm rot="16200000">
            <a:off x="2514230" y="5045835"/>
            <a:ext cx="179794" cy="735345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Left Brace 12"/>
          <p:cNvSpPr/>
          <p:nvPr/>
        </p:nvSpPr>
        <p:spPr>
          <a:xfrm rot="16200000">
            <a:off x="4317960" y="4100411"/>
            <a:ext cx="163449" cy="2630629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3"/>
          <p:cNvSpPr txBox="1">
            <a:spLocks/>
          </p:cNvSpPr>
          <p:nvPr/>
        </p:nvSpPr>
        <p:spPr>
          <a:xfrm>
            <a:off x="3584866" y="5474489"/>
            <a:ext cx="1977734" cy="3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rgbClr val="FF0000"/>
                </a:solidFill>
              </a:rPr>
              <a:t>Metasprache</a:t>
            </a:r>
            <a:r>
              <a:rPr lang="de-DE" b="1" i="1" dirty="0"/>
              <a:t> </a:t>
            </a:r>
            <a:endParaRPr lang="de-DE" dirty="0"/>
          </a:p>
        </p:txBody>
      </p:sp>
      <p:pic>
        <p:nvPicPr>
          <p:cNvPr id="16" name="Picture 15" descr="Griechische Architektur – Wikipedi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5" y="2133600"/>
            <a:ext cx="2549235" cy="1981780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1633410" y="2084728"/>
            <a:ext cx="1905000" cy="1953872"/>
            <a:chOff x="1676400" y="2237128"/>
            <a:chExt cx="1905000" cy="1953872"/>
          </a:xfrm>
        </p:grpSpPr>
        <p:grpSp>
          <p:nvGrpSpPr>
            <p:cNvPr id="20" name="Group 19"/>
            <p:cNvGrpSpPr/>
            <p:nvPr/>
          </p:nvGrpSpPr>
          <p:grpSpPr>
            <a:xfrm>
              <a:off x="1676400" y="2237128"/>
              <a:ext cx="1905000" cy="1953872"/>
              <a:chOff x="1447800" y="2274155"/>
              <a:chExt cx="1524000" cy="1650145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1447800" y="2274155"/>
                <a:ext cx="1524000" cy="165014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  <a:effectLst>
                <a:outerShdw blurRad="139700" dist="38100" dir="3600000" sx="101000" sy="101000" algn="tl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de-DE" sz="2400">
                    <a:solidFill>
                      <a:prstClr val="black"/>
                    </a:solidFill>
                  </a:rPr>
                  <a:t>[</a:t>
                </a:r>
                <a:r>
                  <a:rPr lang="en-US" sz="2400">
                    <a:solidFill>
                      <a:prstClr val="black"/>
                    </a:solidFill>
                  </a:rPr>
                  <a:t>a'te:n</a:t>
                </a:r>
                <a:r>
                  <a:rPr lang="de-DE" sz="2400">
                    <a:solidFill>
                      <a:prstClr val="black"/>
                    </a:solidFill>
                  </a:rPr>
                  <a:t>]</a:t>
                </a:r>
              </a:p>
              <a:p>
                <a:pPr algn="ctr"/>
                <a:endParaRPr lang="de-DE" sz="2400">
                  <a:solidFill>
                    <a:prstClr val="black"/>
                  </a:solidFill>
                </a:endParaRPr>
              </a:p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  <a:p>
                <a:pPr algn="ctr"/>
                <a:endParaRPr lang="de-DE" sz="240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flipV="1">
                <a:off x="1506467" y="2797614"/>
                <a:ext cx="1411187" cy="10869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1" name="Picture 20" descr="Griechische Architektur – Wikipedia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2145" y="2929992"/>
              <a:ext cx="1148255" cy="978915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6724541" y="4724400"/>
            <a:ext cx="2025615" cy="769441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200" i="1" dirty="0" err="1"/>
              <a:t>Anwendung</a:t>
            </a:r>
            <a:r>
              <a:rPr lang="en-US" sz="2200" i="1" dirty="0"/>
              <a:t> des Wort-Tests</a:t>
            </a:r>
            <a:endParaRPr lang="en-US" sz="2200" dirty="0"/>
          </a:p>
        </p:txBody>
      </p:sp>
      <p:sp>
        <p:nvSpPr>
          <p:cNvPr id="31" name="Bent-Up Arrow 30" title="Zeichen"/>
          <p:cNvSpPr/>
          <p:nvPr/>
        </p:nvSpPr>
        <p:spPr>
          <a:xfrm flipH="1">
            <a:off x="344736" y="3276600"/>
            <a:ext cx="324823" cy="1492482"/>
          </a:xfrm>
          <a:prstGeom prst="bentUpArrow">
            <a:avLst>
              <a:gd name="adj1" fmla="val 2408"/>
              <a:gd name="adj2" fmla="val 12796"/>
              <a:gd name="adj3" fmla="val 2170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39700" dist="38100" dir="36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flipH="1">
            <a:off x="0" y="2507159"/>
            <a:ext cx="12171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/>
              <a:t>Wort/</a:t>
            </a:r>
            <a:br>
              <a:rPr lang="en-US" sz="2200" i="1" dirty="0"/>
            </a:br>
            <a:r>
              <a:rPr lang="en-US" sz="2200" i="1" dirty="0" err="1"/>
              <a:t>Zeichen</a:t>
            </a:r>
            <a:endParaRPr lang="en-US" sz="2200" i="1" dirty="0"/>
          </a:p>
        </p:txBody>
      </p:sp>
      <p:sp>
        <p:nvSpPr>
          <p:cNvPr id="28" name="Left Brace 27"/>
          <p:cNvSpPr/>
          <p:nvPr/>
        </p:nvSpPr>
        <p:spPr>
          <a:xfrm>
            <a:off x="1295400" y="2062169"/>
            <a:ext cx="205400" cy="1976431"/>
          </a:xfrm>
          <a:prstGeom prst="leftBrace">
            <a:avLst>
              <a:gd name="adj1" fmla="val 34261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3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964187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/>
      <p:bldP spid="22" grpId="0" animBg="1"/>
      <p:bldP spid="31" grpId="0" animBg="1"/>
      <p:bldP spid="26" grpId="0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636493"/>
          </a:xfrm>
        </p:spPr>
        <p:txBody>
          <a:bodyPr/>
          <a:lstStyle/>
          <a:p>
            <a:r>
              <a:rPr lang="en-US"/>
              <a:t>Mehr zu Meta- vs. Objektsprache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456" y="990600"/>
            <a:ext cx="8389144" cy="53340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Die Beziehung Metasprache – Objektsprache ist </a:t>
            </a:r>
            <a:r>
              <a:rPr lang="de-DE" b="1" u="sng" dirty="0"/>
              <a:t>relativ</a:t>
            </a:r>
            <a:r>
              <a:rPr lang="de-DE" dirty="0"/>
              <a:t>!</a:t>
            </a:r>
          </a:p>
          <a:p>
            <a:pPr marL="0" indent="0">
              <a:spcBef>
                <a:spcPts val="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sz="2200" dirty="0"/>
              <a:t> </a:t>
            </a:r>
          </a:p>
          <a:p>
            <a:pPr marL="0" indent="0">
              <a:spcBef>
                <a:spcPts val="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sz="2200" dirty="0"/>
              <a:t>	                 </a:t>
            </a:r>
            <a:r>
              <a:rPr lang="de-DE" sz="2200" i="1" dirty="0"/>
              <a:t>Objektsprache</a:t>
            </a:r>
          </a:p>
          <a:p>
            <a:pPr marL="0" indent="0">
              <a:spcBef>
                <a:spcPts val="0"/>
              </a:spcBef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0" indent="0">
              <a:spcBef>
                <a:spcPts val="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(1)	 			„Athen“ </a:t>
            </a:r>
            <a:r>
              <a:rPr lang="de-DE" dirty="0">
                <a:solidFill>
                  <a:srgbClr val="FF0000"/>
                </a:solidFill>
              </a:rPr>
              <a:t>ist der Name Athens</a:t>
            </a:r>
            <a:r>
              <a:rPr lang="de-DE" dirty="0"/>
              <a:t>.</a:t>
            </a:r>
          </a:p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Dies sieht man deutlich an Beispielen wie (2):</a:t>
            </a:r>
          </a:p>
          <a:p>
            <a:pPr marL="0" indent="0">
              <a:spcBef>
                <a:spcPts val="200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(2)		</a:t>
            </a:r>
            <a:r>
              <a:rPr lang="de-DE" dirty="0">
                <a:solidFill>
                  <a:srgbClr val="FF0000"/>
                </a:solidFill>
              </a:rPr>
              <a:t>Der Satz</a:t>
            </a:r>
            <a:r>
              <a:rPr lang="de-DE" dirty="0"/>
              <a:t> 				   </a:t>
            </a:r>
            <a:r>
              <a:rPr lang="de-DE" dirty="0">
                <a:solidFill>
                  <a:srgbClr val="FF0000"/>
                </a:solidFill>
              </a:rPr>
              <a:t>hat fünf Wörter</a:t>
            </a:r>
            <a:r>
              <a:rPr lang="de-DE" dirty="0"/>
              <a:t>.</a:t>
            </a:r>
          </a:p>
          <a:p>
            <a:pPr marL="3768725" indent="-3768725"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3768725" indent="-3768725">
              <a:tabLst>
                <a:tab pos="342900" algn="l"/>
                <a:tab pos="747713" algn="l"/>
                <a:tab pos="1541463" algn="l"/>
                <a:tab pos="3948113" algn="l"/>
              </a:tabLst>
            </a:pPr>
            <a:r>
              <a:rPr lang="de-DE" dirty="0"/>
              <a:t>A.		     </a:t>
            </a:r>
            <a:r>
              <a:rPr lang="de-DE" dirty="0">
                <a:solidFill>
                  <a:srgbClr val="0066FF"/>
                </a:solidFill>
              </a:rPr>
              <a:t>ist der Name Athens</a:t>
            </a:r>
            <a:r>
              <a:rPr lang="de-DE" dirty="0"/>
              <a:t>:		Metasprache in bezug auf „Athen“</a:t>
            </a:r>
          </a:p>
          <a:p>
            <a:pPr marL="3768725" indent="-3768725">
              <a:spcBef>
                <a:spcPts val="1200"/>
              </a:spcBef>
              <a:tabLst>
                <a:tab pos="342900" algn="l"/>
                <a:tab pos="747713" algn="l"/>
                <a:tab pos="1541463" algn="l"/>
                <a:tab pos="3948113" algn="l"/>
              </a:tabLst>
            </a:pPr>
            <a:r>
              <a:rPr lang="de-DE" dirty="0"/>
              <a:t>B.</a:t>
            </a:r>
            <a:r>
              <a:rPr lang="de-DE" dirty="0">
                <a:solidFill>
                  <a:srgbClr val="FF0000"/>
                </a:solidFill>
              </a:rPr>
              <a:t> der Satz </a:t>
            </a:r>
            <a:r>
              <a:rPr lang="de-DE" sz="2000" dirty="0"/>
              <a:t>und </a:t>
            </a:r>
            <a:r>
              <a:rPr lang="de-DE" dirty="0">
                <a:solidFill>
                  <a:srgbClr val="FF0000"/>
                </a:solidFill>
              </a:rPr>
              <a:t>hat fünf Wörter</a:t>
            </a:r>
            <a:r>
              <a:rPr lang="de-DE" dirty="0"/>
              <a:t>:	Metasprache in bezug auf</a:t>
            </a:r>
            <a:endParaRPr lang="de-DE" dirty="0">
              <a:solidFill>
                <a:srgbClr val="FF0000"/>
              </a:solidFill>
            </a:endParaRPr>
          </a:p>
          <a:p>
            <a:pPr>
              <a:tabLst>
                <a:tab pos="342900" algn="l"/>
                <a:tab pos="747713" algn="l"/>
                <a:tab pos="1541463" algn="l"/>
                <a:tab pos="3948113" algn="l"/>
              </a:tabLst>
            </a:pPr>
            <a:r>
              <a:rPr lang="de-DE" dirty="0"/>
              <a:t>			 				</a:t>
            </a:r>
          </a:p>
        </p:txBody>
      </p:sp>
      <p:sp>
        <p:nvSpPr>
          <p:cNvPr id="41" name="Left Brace 40"/>
          <p:cNvSpPr/>
          <p:nvPr/>
        </p:nvSpPr>
        <p:spPr>
          <a:xfrm rot="16200000" flipH="1">
            <a:off x="2958164" y="1834817"/>
            <a:ext cx="172053" cy="922020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Left Brace 41"/>
          <p:cNvSpPr/>
          <p:nvPr/>
        </p:nvSpPr>
        <p:spPr>
          <a:xfrm rot="16200000" flipH="1">
            <a:off x="4758712" y="1108689"/>
            <a:ext cx="189258" cy="2391481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ooter Placeholder 3"/>
          <p:cNvSpPr txBox="1">
            <a:spLocks/>
          </p:cNvSpPr>
          <p:nvPr/>
        </p:nvSpPr>
        <p:spPr>
          <a:xfrm>
            <a:off x="4011706" y="1726625"/>
            <a:ext cx="4446494" cy="366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200" i="1" dirty="0">
                <a:solidFill>
                  <a:srgbClr val="FF0000"/>
                </a:solidFill>
              </a:rPr>
              <a:t>Metasprache </a:t>
            </a:r>
            <a:r>
              <a:rPr lang="de-DE" sz="2200" i="1" dirty="0">
                <a:solidFill>
                  <a:schemeClr val="tx1"/>
                </a:solidFill>
              </a:rPr>
              <a:t>in bezug auf</a:t>
            </a:r>
            <a:r>
              <a:rPr lang="de-DE" sz="2200" i="1" dirty="0">
                <a:solidFill>
                  <a:srgbClr val="FF0000"/>
                </a:solidFill>
              </a:rPr>
              <a:t> </a:t>
            </a:r>
            <a:r>
              <a:rPr lang="de-DE" sz="2200" i="1" dirty="0">
                <a:solidFill>
                  <a:schemeClr val="tx1"/>
                </a:solidFill>
              </a:rPr>
              <a:t>„Athen“</a:t>
            </a:r>
            <a:r>
              <a:rPr lang="de-DE" sz="2200" i="1" dirty="0">
                <a:solidFill>
                  <a:srgbClr val="FF0000"/>
                </a:solidFill>
              </a:rPr>
              <a:t> </a:t>
            </a:r>
            <a:r>
              <a:rPr lang="de-DE" i="1" dirty="0"/>
              <a:t> </a:t>
            </a:r>
            <a:endParaRPr lang="de-DE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FBFDED-A178-454A-8F3D-4B6D177691D6}"/>
              </a:ext>
            </a:extLst>
          </p:cNvPr>
          <p:cNvSpPr txBox="1"/>
          <p:nvPr/>
        </p:nvSpPr>
        <p:spPr>
          <a:xfrm>
            <a:off x="2514600" y="3937155"/>
            <a:ext cx="3810000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2400" dirty="0"/>
              <a:t>„Athen“ </a:t>
            </a:r>
            <a:r>
              <a:rPr lang="de-DE" sz="2400" dirty="0">
                <a:solidFill>
                  <a:srgbClr val="0066FF"/>
                </a:solidFill>
              </a:rPr>
              <a:t>ist der Name Athens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37853C-7EAF-0DF7-C75D-9EA1DA5B6D78}"/>
              </a:ext>
            </a:extLst>
          </p:cNvPr>
          <p:cNvSpPr txBox="1"/>
          <p:nvPr/>
        </p:nvSpPr>
        <p:spPr>
          <a:xfrm>
            <a:off x="5029200" y="5786735"/>
            <a:ext cx="3810000" cy="4616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DE" sz="2400" dirty="0"/>
              <a:t>„Athen“ </a:t>
            </a:r>
            <a:r>
              <a:rPr lang="de-DE" sz="2400" dirty="0">
                <a:solidFill>
                  <a:srgbClr val="0066FF"/>
                </a:solidFill>
              </a:rPr>
              <a:t>ist der Name Athens</a:t>
            </a:r>
          </a:p>
        </p:txBody>
      </p:sp>
    </p:spTree>
    <p:extLst>
      <p:ext uri="{BB962C8B-B14F-4D97-AF65-F5344CB8AC3E}">
        <p14:creationId xmlns:p14="http://schemas.microsoft.com/office/powerpoint/2010/main" val="27620970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1" grpId="0" animBg="1"/>
      <p:bldP spid="42" grpId="0" animBg="1"/>
      <p:bldP spid="54" grpId="0"/>
      <p:bldP spid="20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636493"/>
          </a:xfrm>
        </p:spPr>
        <p:txBody>
          <a:bodyPr/>
          <a:lstStyle/>
          <a:p>
            <a:r>
              <a:rPr lang="en-US"/>
              <a:t>Mehr zu Meta- vs. Objektsprache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456" y="990600"/>
            <a:ext cx="8312944" cy="53340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Oder, etwas anders, aber äquivalent, dargestellt:</a:t>
            </a:r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541463" algn="l"/>
              </a:tabLst>
            </a:pPr>
            <a:endParaRPr lang="de-DE" sz="2200" dirty="0"/>
          </a:p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0" indent="0">
              <a:spcBef>
                <a:spcPts val="1800"/>
              </a:spcBef>
              <a:tabLst>
                <a:tab pos="342900" algn="l"/>
                <a:tab pos="747713" algn="l"/>
                <a:tab pos="1541463" algn="l"/>
              </a:tabLst>
            </a:pPr>
            <a:endParaRPr lang="de-DE" dirty="0">
              <a:solidFill>
                <a:srgbClr val="FF0000"/>
              </a:solidFill>
            </a:endParaRPr>
          </a:p>
          <a:p>
            <a:pPr marL="0" indent="0">
              <a:spcBef>
                <a:spcPts val="180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dirty="0">
                <a:solidFill>
                  <a:srgbClr val="FF0000"/>
                </a:solidFill>
              </a:rPr>
              <a:t>		         </a:t>
            </a:r>
            <a:r>
              <a:rPr lang="de-DE" dirty="0"/>
              <a:t>„ „Athen“ ist der Name Athens“  </a:t>
            </a:r>
            <a:r>
              <a:rPr lang="de-DE" dirty="0">
                <a:solidFill>
                  <a:srgbClr val="FF0000"/>
                </a:solidFill>
              </a:rPr>
              <a:t>hat fünf Wörter</a:t>
            </a:r>
            <a:r>
              <a:rPr lang="de-DE" dirty="0"/>
              <a:t>.</a:t>
            </a:r>
          </a:p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342900" indent="-342900"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Aber es gibt auch eine zweite mögliche Quelle der Verwirrung.</a:t>
            </a:r>
            <a:endParaRPr lang="de-DE" sz="2200" dirty="0"/>
          </a:p>
        </p:txBody>
      </p:sp>
      <p:sp>
        <p:nvSpPr>
          <p:cNvPr id="37" name="Footer Placeholder 3"/>
          <p:cNvSpPr txBox="1">
            <a:spLocks/>
          </p:cNvSpPr>
          <p:nvPr/>
        </p:nvSpPr>
        <p:spPr>
          <a:xfrm>
            <a:off x="4114800" y="4062549"/>
            <a:ext cx="2895600" cy="3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rgbClr val="FF0000"/>
                </a:solidFill>
              </a:rPr>
              <a:t>Metasprache</a:t>
            </a:r>
            <a:r>
              <a:rPr lang="de-DE" i="1" dirty="0"/>
              <a:t> </a:t>
            </a:r>
            <a:r>
              <a:rPr lang="de-DE" sz="2000" i="1" dirty="0">
                <a:solidFill>
                  <a:schemeClr val="tx1"/>
                </a:solidFill>
              </a:rPr>
              <a:t>in </a:t>
            </a:r>
            <a:br>
              <a:rPr lang="de-DE" sz="2000" i="1" dirty="0">
                <a:solidFill>
                  <a:schemeClr val="tx1"/>
                </a:solidFill>
              </a:rPr>
            </a:br>
            <a:r>
              <a:rPr lang="de-DE" sz="2000" i="1" dirty="0">
                <a:solidFill>
                  <a:schemeClr val="tx1"/>
                </a:solidFill>
              </a:rPr>
              <a:t>bezug auf ...</a:t>
            </a:r>
            <a:r>
              <a:rPr lang="de-DE" sz="2000" i="1" dirty="0"/>
              <a:t> </a:t>
            </a:r>
            <a:endParaRPr lang="de-DE" sz="2000" dirty="0"/>
          </a:p>
        </p:txBody>
      </p:sp>
      <p:sp>
        <p:nvSpPr>
          <p:cNvPr id="39" name="Left Brace 38"/>
          <p:cNvSpPr/>
          <p:nvPr/>
        </p:nvSpPr>
        <p:spPr>
          <a:xfrm rot="16200000" flipH="1">
            <a:off x="4507682" y="1576880"/>
            <a:ext cx="180830" cy="2513471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D2A80D91-23FC-498C-92C8-9B61B2584D50}"/>
              </a:ext>
            </a:extLst>
          </p:cNvPr>
          <p:cNvSpPr/>
          <p:nvPr/>
        </p:nvSpPr>
        <p:spPr>
          <a:xfrm rot="16200000">
            <a:off x="7070519" y="2427087"/>
            <a:ext cx="179794" cy="1976431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e 25">
            <a:extLst>
              <a:ext uri="{FF2B5EF4-FFF2-40B4-BE49-F238E27FC236}">
                <a16:creationId xmlns:a16="http://schemas.microsoft.com/office/drawing/2014/main" id="{64D22A55-4531-4151-B75C-C19D0B754CCB}"/>
              </a:ext>
            </a:extLst>
          </p:cNvPr>
          <p:cNvSpPr/>
          <p:nvPr/>
        </p:nvSpPr>
        <p:spPr>
          <a:xfrm rot="16200000">
            <a:off x="3932598" y="1508773"/>
            <a:ext cx="163449" cy="3851504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ooter Placeholder 3">
            <a:extLst>
              <a:ext uri="{FF2B5EF4-FFF2-40B4-BE49-F238E27FC236}">
                <a16:creationId xmlns:a16="http://schemas.microsoft.com/office/drawing/2014/main" id="{B25D2E06-70F8-4902-8D95-8ACCC8BE5964}"/>
              </a:ext>
            </a:extLst>
          </p:cNvPr>
          <p:cNvSpPr txBox="1">
            <a:spLocks/>
          </p:cNvSpPr>
          <p:nvPr/>
        </p:nvSpPr>
        <p:spPr>
          <a:xfrm>
            <a:off x="3415974" y="4882820"/>
            <a:ext cx="4051626" cy="3749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chemeClr val="tx1"/>
                </a:solidFill>
              </a:rPr>
              <a:t>Objektsprache</a:t>
            </a:r>
            <a:r>
              <a:rPr lang="de-DE" sz="2000" i="1" dirty="0">
                <a:solidFill>
                  <a:srgbClr val="FF0000"/>
                </a:solidFill>
              </a:rPr>
              <a:t> </a:t>
            </a:r>
            <a:r>
              <a:rPr lang="de-DE" sz="2000" i="1" dirty="0">
                <a:solidFill>
                  <a:schemeClr val="tx1"/>
                </a:solidFill>
              </a:rPr>
              <a:t>in bezug auf ...</a:t>
            </a:r>
            <a:r>
              <a:rPr lang="de-DE" sz="2000" i="1" dirty="0"/>
              <a:t> </a:t>
            </a:r>
            <a:endParaRPr lang="de-DE" sz="2000" dirty="0"/>
          </a:p>
        </p:txBody>
      </p:sp>
      <p:sp>
        <p:nvSpPr>
          <p:cNvPr id="46" name="Footer Placeholder 3">
            <a:extLst>
              <a:ext uri="{FF2B5EF4-FFF2-40B4-BE49-F238E27FC236}">
                <a16:creationId xmlns:a16="http://schemas.microsoft.com/office/drawing/2014/main" id="{3EADBFEF-AAF2-43E7-A8B2-E715F8CCB5AB}"/>
              </a:ext>
            </a:extLst>
          </p:cNvPr>
          <p:cNvSpPr txBox="1">
            <a:spLocks/>
          </p:cNvSpPr>
          <p:nvPr/>
        </p:nvSpPr>
        <p:spPr>
          <a:xfrm>
            <a:off x="1878106" y="1843784"/>
            <a:ext cx="4446494" cy="3660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rgbClr val="FF0000"/>
                </a:solidFill>
              </a:rPr>
              <a:t>Metasprache </a:t>
            </a:r>
            <a:r>
              <a:rPr lang="de-DE" sz="2000" i="1" dirty="0">
                <a:solidFill>
                  <a:schemeClr val="tx1"/>
                </a:solidFill>
              </a:rPr>
              <a:t>in bezug auf</a:t>
            </a:r>
            <a:r>
              <a:rPr lang="de-DE" sz="2000" i="1" dirty="0">
                <a:solidFill>
                  <a:srgbClr val="FF0000"/>
                </a:solidFill>
              </a:rPr>
              <a:t> </a:t>
            </a:r>
            <a:r>
              <a:rPr lang="de-DE" sz="2000" i="1" dirty="0">
                <a:solidFill>
                  <a:schemeClr val="tx1"/>
                </a:solidFill>
              </a:rPr>
              <a:t>„Athen“</a:t>
            </a:r>
            <a:r>
              <a:rPr lang="de-DE" sz="2000" i="1" dirty="0">
                <a:solidFill>
                  <a:srgbClr val="FF0000"/>
                </a:solidFill>
              </a:rPr>
              <a:t> </a:t>
            </a:r>
            <a:r>
              <a:rPr lang="de-DE" sz="2000" i="1" dirty="0"/>
              <a:t> </a:t>
            </a:r>
            <a:endParaRPr lang="de-DE" sz="20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60E2753-EA72-7073-9AD8-3E8D4F075C80}"/>
              </a:ext>
            </a:extLst>
          </p:cNvPr>
          <p:cNvGrpSpPr/>
          <p:nvPr/>
        </p:nvGrpSpPr>
        <p:grpSpPr>
          <a:xfrm>
            <a:off x="4038600" y="3622464"/>
            <a:ext cx="3106598" cy="1107455"/>
            <a:chOff x="2508965" y="2442188"/>
            <a:chExt cx="4628310" cy="347567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CCB3909-49BC-A765-9CD1-6A61C4B5A724}"/>
                </a:ext>
              </a:extLst>
            </p:cNvPr>
            <p:cNvCxnSpPr/>
            <p:nvPr/>
          </p:nvCxnSpPr>
          <p:spPr>
            <a:xfrm>
              <a:off x="7137275" y="2602298"/>
              <a:ext cx="0" cy="331556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83E5E3C-887C-C226-35F4-1DDCB5907F72}"/>
                </a:ext>
              </a:extLst>
            </p:cNvPr>
            <p:cNvCxnSpPr/>
            <p:nvPr/>
          </p:nvCxnSpPr>
          <p:spPr>
            <a:xfrm flipH="1" flipV="1">
              <a:off x="2508965" y="2442188"/>
              <a:ext cx="13421" cy="3458349"/>
            </a:xfrm>
            <a:prstGeom prst="line">
              <a:avLst/>
            </a:prstGeom>
            <a:ln w="254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3F5FF8E-978E-D234-CCC2-B4B6264B66D2}"/>
                </a:ext>
              </a:extLst>
            </p:cNvPr>
            <p:cNvCxnSpPr/>
            <p:nvPr/>
          </p:nvCxnSpPr>
          <p:spPr>
            <a:xfrm>
              <a:off x="2522385" y="5888071"/>
              <a:ext cx="4614890" cy="1246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2A486CF-B9D6-BAAB-F1AF-7751666C771E}"/>
              </a:ext>
            </a:extLst>
          </p:cNvPr>
          <p:cNvGrpSpPr/>
          <p:nvPr/>
        </p:nvGrpSpPr>
        <p:grpSpPr>
          <a:xfrm flipH="1">
            <a:off x="3948545" y="3468845"/>
            <a:ext cx="3290455" cy="1333343"/>
            <a:chOff x="2508965" y="2446307"/>
            <a:chExt cx="4628310" cy="3458349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7AA8154-BA29-B470-49A6-56E4119CA9B7}"/>
                </a:ext>
              </a:extLst>
            </p:cNvPr>
            <p:cNvCxnSpPr/>
            <p:nvPr/>
          </p:nvCxnSpPr>
          <p:spPr>
            <a:xfrm>
              <a:off x="7137275" y="2584977"/>
              <a:ext cx="0" cy="331556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D7337FA-A5B9-B91F-2A4C-781F18A9D606}"/>
                </a:ext>
              </a:extLst>
            </p:cNvPr>
            <p:cNvCxnSpPr/>
            <p:nvPr/>
          </p:nvCxnSpPr>
          <p:spPr>
            <a:xfrm flipH="1" flipV="1">
              <a:off x="2508965" y="2446307"/>
              <a:ext cx="13422" cy="3458349"/>
            </a:xfrm>
            <a:prstGeom prst="line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E2E9D84-BC49-2C8E-05B8-CC9846634F00}"/>
                </a:ext>
              </a:extLst>
            </p:cNvPr>
            <p:cNvCxnSpPr/>
            <p:nvPr/>
          </p:nvCxnSpPr>
          <p:spPr>
            <a:xfrm>
              <a:off x="2522385" y="5888071"/>
              <a:ext cx="4614890" cy="1246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FDA7E57-0538-8B27-0574-546BBDDED10A}"/>
              </a:ext>
            </a:extLst>
          </p:cNvPr>
          <p:cNvGrpSpPr/>
          <p:nvPr/>
        </p:nvGrpSpPr>
        <p:grpSpPr>
          <a:xfrm flipV="1">
            <a:off x="2667000" y="2287085"/>
            <a:ext cx="1909854" cy="684715"/>
            <a:chOff x="2508965" y="2442188"/>
            <a:chExt cx="4628310" cy="353135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C2C8586-3074-904A-3CCC-37F09B424B76}"/>
                </a:ext>
              </a:extLst>
            </p:cNvPr>
            <p:cNvCxnSpPr/>
            <p:nvPr/>
          </p:nvCxnSpPr>
          <p:spPr>
            <a:xfrm>
              <a:off x="7137275" y="4426809"/>
              <a:ext cx="0" cy="154673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589200D-8212-430D-F28D-73FA2F10C2D0}"/>
                </a:ext>
              </a:extLst>
            </p:cNvPr>
            <p:cNvCxnSpPr/>
            <p:nvPr/>
          </p:nvCxnSpPr>
          <p:spPr>
            <a:xfrm flipH="1" flipV="1">
              <a:off x="2508965" y="2442188"/>
              <a:ext cx="13421" cy="3458349"/>
            </a:xfrm>
            <a:prstGeom prst="line">
              <a:avLst/>
            </a:prstGeom>
            <a:ln w="254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17B1A74-A36E-7282-508E-A42A12491C32}"/>
                </a:ext>
              </a:extLst>
            </p:cNvPr>
            <p:cNvCxnSpPr/>
            <p:nvPr/>
          </p:nvCxnSpPr>
          <p:spPr>
            <a:xfrm>
              <a:off x="2522385" y="5888071"/>
              <a:ext cx="4614890" cy="1246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80118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7" grpId="0"/>
      <p:bldP spid="39" grpId="0" animBg="1"/>
      <p:bldP spid="22" grpId="0" animBg="1"/>
      <p:bldP spid="26" grpId="0" animBg="1"/>
      <p:bldP spid="28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636493"/>
          </a:xfrm>
        </p:spPr>
        <p:txBody>
          <a:bodyPr/>
          <a:lstStyle/>
          <a:p>
            <a:r>
              <a:rPr lang="en-US"/>
              <a:t>Mehr zu Meta- vs. Objektsprache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229600" cy="53340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Die Beziehung Metasprache – Objektsprache ist aber auch auf eine zweite Art </a:t>
            </a:r>
            <a:r>
              <a:rPr lang="de-DE" b="1" dirty="0"/>
              <a:t>relativ</a:t>
            </a:r>
            <a:r>
              <a:rPr lang="de-DE" dirty="0"/>
              <a:t>!</a:t>
            </a:r>
            <a:endParaRPr lang="de-DE" sz="2200" dirty="0"/>
          </a:p>
          <a:p>
            <a:pPr marL="0" indent="0">
              <a:spcBef>
                <a:spcPts val="160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sz="2200" dirty="0"/>
              <a:t>   		         </a:t>
            </a:r>
            <a:r>
              <a:rPr lang="de-DE" sz="2000" b="1" dirty="0"/>
              <a:t>A. </a:t>
            </a:r>
            <a:r>
              <a:rPr lang="de-DE" sz="2000" b="1" i="1" dirty="0"/>
              <a:t>Objektsprache</a:t>
            </a:r>
          </a:p>
          <a:p>
            <a:pPr marL="0" indent="0">
              <a:spcBef>
                <a:spcPts val="0"/>
              </a:spcBef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0" indent="0">
              <a:spcBef>
                <a:spcPts val="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(1)	 		„Athen“ </a:t>
            </a:r>
            <a:r>
              <a:rPr lang="de-DE" dirty="0">
                <a:solidFill>
                  <a:srgbClr val="FF0000"/>
                </a:solidFill>
              </a:rPr>
              <a:t>ist der Name Athens</a:t>
            </a:r>
            <a:r>
              <a:rPr lang="de-DE" dirty="0"/>
              <a:t>.</a:t>
            </a:r>
          </a:p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In (1) ist </a:t>
            </a:r>
            <a:r>
              <a:rPr lang="de-DE" i="1" dirty="0"/>
              <a:t>Athen </a:t>
            </a:r>
            <a:r>
              <a:rPr lang="de-DE" dirty="0"/>
              <a:t>also sowohl Objekt- als auch Metasprache!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Wörter können sich also auch auf sich selbst beziehen.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Und jetzt endlich zurück zur Hausübung …</a:t>
            </a:r>
          </a:p>
        </p:txBody>
      </p:sp>
      <p:sp>
        <p:nvSpPr>
          <p:cNvPr id="38" name="Footer Placeholder 3"/>
          <p:cNvSpPr txBox="1">
            <a:spLocks/>
          </p:cNvSpPr>
          <p:nvPr/>
        </p:nvSpPr>
        <p:spPr>
          <a:xfrm>
            <a:off x="935456" y="3437788"/>
            <a:ext cx="3712744" cy="11342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B. Metasprache</a:t>
            </a:r>
            <a:r>
              <a:rPr kumimoji="0" lang="de-DE" sz="200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bezug auf </a:t>
            </a:r>
            <a:r>
              <a:rPr kumimoji="0" lang="de-DE" sz="2000" b="1" i="1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das Wort </a:t>
            </a:r>
            <a:r>
              <a:rPr kumimoji="0" lang="de-DE" sz="20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„Athen“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i="1" dirty="0">
                <a:solidFill>
                  <a:prstClr val="black"/>
                </a:solidFill>
                <a:latin typeface="Calibri"/>
                <a:sym typeface="WP IconicSymbolsA" panose="05010101010101010101" pitchFamily="2" charset="2"/>
              </a:rPr>
              <a:t>      </a:t>
            </a:r>
            <a:r>
              <a:rPr lang="el-GR" sz="2000" i="1" dirty="0">
                <a:solidFill>
                  <a:prstClr val="black"/>
                </a:solidFill>
                <a:latin typeface="Calibri"/>
                <a:sym typeface="WP IconicSymbolsA" panose="05010101010101010101" pitchFamily="2" charset="2"/>
              </a:rPr>
              <a:t>(</a:t>
            </a:r>
            <a:r>
              <a:rPr lang="en-US" sz="2000" i="1" dirty="0">
                <a:solidFill>
                  <a:prstClr val="black"/>
                </a:solidFill>
                <a:latin typeface="Calibri"/>
                <a:sym typeface="WP IconicSymbolsA" panose="05010101010101010101" pitchFamily="2" charset="2"/>
              </a:rPr>
              <a:t>s. Wort-Test)      </a:t>
            </a:r>
            <a:r>
              <a:rPr lang="de-DE" sz="2000" dirty="0">
                <a:solidFill>
                  <a:prstClr val="black"/>
                </a:solidFill>
                <a:latin typeface="Calibri"/>
                <a:sym typeface="WP IconicSymbolsA" panose="05010101010101010101" pitchFamily="2" charset="2"/>
              </a:rPr>
              <a:t></a:t>
            </a:r>
            <a:endParaRPr kumimoji="0" lang="de-DE" sz="200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1" name="Left Brace 40"/>
          <p:cNvSpPr/>
          <p:nvPr/>
        </p:nvSpPr>
        <p:spPr>
          <a:xfrm rot="16200000" flipH="1">
            <a:off x="2653366" y="2043763"/>
            <a:ext cx="172053" cy="922020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Left Brace 41"/>
          <p:cNvSpPr/>
          <p:nvPr/>
        </p:nvSpPr>
        <p:spPr>
          <a:xfrm rot="16200000" flipH="1">
            <a:off x="4550083" y="1197279"/>
            <a:ext cx="156412" cy="2630629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Left Brace 47"/>
          <p:cNvSpPr/>
          <p:nvPr/>
        </p:nvSpPr>
        <p:spPr>
          <a:xfrm rot="16200000">
            <a:off x="2640504" y="2762077"/>
            <a:ext cx="197773" cy="922020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810991" y="3338230"/>
            <a:ext cx="1731818" cy="1614770"/>
            <a:chOff x="1676400" y="2237128"/>
            <a:chExt cx="1905000" cy="1953872"/>
          </a:xfrm>
        </p:grpSpPr>
        <p:grpSp>
          <p:nvGrpSpPr>
            <p:cNvPr id="21" name="Group 20"/>
            <p:cNvGrpSpPr/>
            <p:nvPr/>
          </p:nvGrpSpPr>
          <p:grpSpPr>
            <a:xfrm>
              <a:off x="1676400" y="2237128"/>
              <a:ext cx="1905000" cy="1953872"/>
              <a:chOff x="1447800" y="2274155"/>
              <a:chExt cx="1524000" cy="1650145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1447800" y="2274155"/>
                <a:ext cx="1524000" cy="165014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  <a:effectLst>
                <a:outerShdw blurRad="139700" dist="38100" dir="3600000" sx="101000" sy="101000" algn="tl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[</a:t>
                </a:r>
                <a:r>
                  <a: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a'te:n</a:t>
                </a:r>
                <a:r>
                  <a:rPr kumimoji="0" lang="de-DE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]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 flipV="1">
                <a:off x="1506467" y="2797614"/>
                <a:ext cx="1411187" cy="10869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2" name="Picture 21" descr="Griechische Architektur – Wikipedi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2145" y="2929992"/>
              <a:ext cx="1148255" cy="978915"/>
            </a:xfrm>
            <a:prstGeom prst="rect">
              <a:avLst/>
            </a:prstGeom>
          </p:spPr>
        </p:pic>
      </p:grpSp>
      <p:sp>
        <p:nvSpPr>
          <p:cNvPr id="26" name="Footer Placeholder 3"/>
          <p:cNvSpPr txBox="1">
            <a:spLocks/>
          </p:cNvSpPr>
          <p:nvPr/>
        </p:nvSpPr>
        <p:spPr>
          <a:xfrm>
            <a:off x="4038600" y="1905000"/>
            <a:ext cx="4663393" cy="4501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Metasprache</a:t>
            </a:r>
            <a:r>
              <a:rPr kumimoji="0" lang="de-DE" sz="200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200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bezug auf „Athen“</a:t>
            </a:r>
            <a:r>
              <a:rPr kumimoji="0" lang="de-DE" sz="200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de-DE" sz="200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Left Brace 26"/>
          <p:cNvSpPr/>
          <p:nvPr/>
        </p:nvSpPr>
        <p:spPr>
          <a:xfrm flipH="1">
            <a:off x="6701588" y="3319586"/>
            <a:ext cx="156412" cy="1633414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6934200" y="3962400"/>
            <a:ext cx="18267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Wort/</a:t>
            </a:r>
            <a:r>
              <a:rPr kumimoji="0" lang="en-US" sz="20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Zeichen</a:t>
            </a:r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ED5F90-EF1B-49B5-BE47-AEA5AB1301ED}" type="slidenum">
              <a:rPr kumimoji="0" lang="de-DE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34217777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8" grpId="0"/>
      <p:bldP spid="41" grpId="0" animBg="1"/>
      <p:bldP spid="42" grpId="0" animBg="1"/>
      <p:bldP spid="48" grpId="0" animBg="1"/>
      <p:bldP spid="26" grpId="0"/>
      <p:bldP spid="27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0005"/>
          </a:xfrm>
        </p:spPr>
        <p:txBody>
          <a:bodyPr/>
          <a:lstStyle/>
          <a:p>
            <a:r>
              <a:rPr lang="de-DE"/>
              <a:t>Hausübung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456" y="762000"/>
            <a:ext cx="8229600" cy="53340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(2) 		Athen ist eine große Stadt.</a:t>
            </a:r>
          </a:p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			</a:t>
            </a:r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i="1" dirty="0"/>
              <a:t>		</a:t>
            </a:r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i="1" dirty="0"/>
              <a:t>			       </a:t>
            </a:r>
            <a:r>
              <a:rPr lang="de-DE" dirty="0"/>
              <a:t>	</a:t>
            </a:r>
            <a:endParaRPr lang="de-DE" i="1" dirty="0"/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 </a:t>
            </a: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541463" algn="l"/>
              </a:tabLst>
            </a:pPr>
            <a:endParaRPr lang="de-DE" b="1" dirty="0"/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b="1" dirty="0"/>
              <a:t>  *Das Wort </a:t>
            </a:r>
            <a:r>
              <a:rPr lang="de-DE" dirty="0"/>
              <a:t>Athen ist eine große Stadt.</a:t>
            </a:r>
          </a:p>
          <a:p>
            <a:pPr marL="0" indent="0">
              <a:spcBef>
                <a:spcPts val="120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i="1" dirty="0"/>
              <a:t>		</a:t>
            </a:r>
            <a:r>
              <a:rPr lang="de-DE" dirty="0"/>
              <a:t> 	 Athen ist eine große Stadt.</a:t>
            </a:r>
          </a:p>
          <a:p>
            <a:pPr marL="0" indent="0">
              <a:spcBef>
                <a:spcPts val="1000"/>
              </a:spcBef>
              <a:tabLst>
                <a:tab pos="342900" algn="l"/>
                <a:tab pos="747713" algn="l"/>
                <a:tab pos="1541463" algn="l"/>
              </a:tabLst>
            </a:pPr>
            <a:endParaRPr lang="de-DE" i="1" dirty="0"/>
          </a:p>
          <a:p>
            <a:pPr>
              <a:spcBef>
                <a:spcPts val="1000"/>
              </a:spcBef>
              <a:tabLst>
                <a:tab pos="342900" algn="l"/>
                <a:tab pos="747713" algn="l"/>
                <a:tab pos="1541463" algn="l"/>
              </a:tabLst>
            </a:pPr>
            <a:endParaRPr lang="de-DE" i="1" dirty="0"/>
          </a:p>
          <a:p>
            <a:pPr>
              <a:spcBef>
                <a:spcPts val="100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i="1" dirty="0"/>
              <a:t>Lösung</a:t>
            </a:r>
            <a:r>
              <a:rPr lang="de-DE" dirty="0"/>
              <a:t>: 	Athen ist eine große Stadt.</a:t>
            </a:r>
          </a:p>
          <a:p>
            <a:pPr>
              <a:spcBef>
                <a:spcPts val="100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	</a:t>
            </a:r>
          </a:p>
        </p:txBody>
      </p:sp>
      <p:sp>
        <p:nvSpPr>
          <p:cNvPr id="6" name="Up Arrow 5"/>
          <p:cNvSpPr/>
          <p:nvPr/>
        </p:nvSpPr>
        <p:spPr>
          <a:xfrm rot="10800000">
            <a:off x="2528455" y="1177635"/>
            <a:ext cx="138545" cy="346364"/>
          </a:xfrm>
          <a:prstGeom prst="up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39700" dist="38100" dir="36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3" name="Left Brace 12"/>
          <p:cNvSpPr/>
          <p:nvPr/>
        </p:nvSpPr>
        <p:spPr>
          <a:xfrm rot="16200000">
            <a:off x="3768464" y="3158864"/>
            <a:ext cx="239305" cy="3501367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3"/>
          <p:cNvSpPr txBox="1">
            <a:spLocks/>
          </p:cNvSpPr>
          <p:nvPr/>
        </p:nvSpPr>
        <p:spPr>
          <a:xfrm>
            <a:off x="2975266" y="5129349"/>
            <a:ext cx="1977734" cy="3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chemeClr val="tx1"/>
                </a:solidFill>
              </a:rPr>
              <a:t>Objektsprache</a:t>
            </a:r>
            <a:r>
              <a:rPr lang="de-DE" b="1" i="1" dirty="0"/>
              <a:t> </a:t>
            </a:r>
            <a:endParaRPr lang="de-DE" dirty="0"/>
          </a:p>
        </p:txBody>
      </p:sp>
      <p:pic>
        <p:nvPicPr>
          <p:cNvPr id="16" name="Picture 15" descr="Griechische Architektur – Wikipedi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627382"/>
            <a:ext cx="2317486" cy="1801618"/>
          </a:xfrm>
          <a:prstGeom prst="rect">
            <a:avLst/>
          </a:prstGeom>
        </p:spPr>
      </p:pic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412072-0D63-42E0-A7FD-0E8583D7A420}"/>
              </a:ext>
            </a:extLst>
          </p:cNvPr>
          <p:cNvSpPr txBox="1"/>
          <p:nvPr/>
        </p:nvSpPr>
        <p:spPr>
          <a:xfrm>
            <a:off x="6629400" y="4038600"/>
            <a:ext cx="2025615" cy="769441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200" i="1" dirty="0" err="1"/>
              <a:t>Anwendung</a:t>
            </a:r>
            <a:r>
              <a:rPr lang="en-US" sz="2200" i="1" dirty="0"/>
              <a:t> des Wort-Tests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4719504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0005"/>
          </a:xfrm>
        </p:spPr>
        <p:txBody>
          <a:bodyPr/>
          <a:lstStyle/>
          <a:p>
            <a:r>
              <a:rPr lang="de-DE"/>
              <a:t>Hausübung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456" y="762000"/>
            <a:ext cx="8229600" cy="53340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(3)   	   Wien</a:t>
            </a:r>
            <a:r>
              <a:rPr lang="de-DE" sz="2200" dirty="0"/>
              <a:t> hat weniger Vokale als Thessaloniki Konsonanten hat.</a:t>
            </a:r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			</a:t>
            </a:r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i="1" dirty="0"/>
              <a:t>		</a:t>
            </a:r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i="1" dirty="0"/>
              <a:t>			       </a:t>
            </a:r>
            <a:r>
              <a:rPr lang="de-DE" dirty="0"/>
              <a:t>	</a:t>
            </a:r>
            <a:endParaRPr lang="de-DE" i="1" dirty="0"/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 </a:t>
            </a:r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sz="2200" dirty="0"/>
              <a:t> 		</a:t>
            </a: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sz="2200" dirty="0"/>
              <a:t>		</a:t>
            </a:r>
            <a:r>
              <a:rPr lang="de-DE" sz="2200" b="1" dirty="0"/>
              <a:t>Das Wort </a:t>
            </a:r>
            <a:r>
              <a:rPr lang="de-DE" sz="2200" dirty="0"/>
              <a:t>„Wien“ hat weniger Vokale als</a:t>
            </a: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sz="2200" dirty="0"/>
              <a:t>		</a:t>
            </a:r>
            <a:r>
              <a:rPr lang="de-DE" sz="2200" b="1" dirty="0"/>
              <a:t>das Wort</a:t>
            </a:r>
            <a:r>
              <a:rPr lang="de-DE" sz="2200" dirty="0"/>
              <a:t> „Thessaloniki“ Konsonanten hat. </a:t>
            </a:r>
          </a:p>
          <a:p>
            <a:pPr>
              <a:spcBef>
                <a:spcPts val="160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	 Wien</a:t>
            </a:r>
            <a:r>
              <a:rPr lang="de-DE" dirty="0">
                <a:solidFill>
                  <a:srgbClr val="FF0000"/>
                </a:solidFill>
              </a:rPr>
              <a:t>  hat weniger Vokale als </a:t>
            </a:r>
            <a:r>
              <a:rPr lang="de-DE" dirty="0"/>
              <a:t>Thessaloniki</a:t>
            </a:r>
            <a:r>
              <a:rPr lang="de-DE" dirty="0">
                <a:solidFill>
                  <a:srgbClr val="FF0000"/>
                </a:solidFill>
              </a:rPr>
              <a:t> Konsonanten hat</a:t>
            </a:r>
            <a:r>
              <a:rPr lang="de-DE" dirty="0"/>
              <a:t>.</a:t>
            </a:r>
          </a:p>
          <a:p>
            <a:pPr>
              <a:spcBef>
                <a:spcPts val="100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  </a:t>
            </a:r>
            <a:r>
              <a:rPr lang="de-DE" sz="2000" i="1" dirty="0"/>
              <a:t>Objektsprache</a:t>
            </a:r>
            <a:r>
              <a:rPr lang="de-DE" sz="2000" b="1" i="1" dirty="0">
                <a:solidFill>
                  <a:srgbClr val="FF0000"/>
                </a:solidFill>
              </a:rPr>
              <a:t>			</a:t>
            </a:r>
            <a:r>
              <a:rPr lang="de-DE" sz="2000" b="1" i="1" dirty="0"/>
              <a:t>        </a:t>
            </a:r>
            <a:r>
              <a:rPr lang="de-DE" sz="2000" i="1" dirty="0"/>
              <a:t>Objektsprache</a:t>
            </a:r>
            <a:r>
              <a:rPr lang="de-DE" sz="2000" b="1" i="1" dirty="0"/>
              <a:t> </a:t>
            </a:r>
          </a:p>
          <a:p>
            <a:pPr marL="0" indent="0">
              <a:lnSpc>
                <a:spcPct val="150000"/>
              </a:lnSpc>
              <a:tabLst>
                <a:tab pos="342900" algn="l"/>
                <a:tab pos="747713" algn="l"/>
                <a:tab pos="1541463" algn="l"/>
              </a:tabLst>
            </a:pPr>
            <a:r>
              <a:rPr lang="de-DE" i="1" dirty="0"/>
              <a:t>Lösung</a:t>
            </a:r>
            <a:r>
              <a:rPr lang="de-DE" dirty="0"/>
              <a:t>:  </a:t>
            </a:r>
            <a:r>
              <a:rPr lang="de-DE" sz="2200" dirty="0"/>
              <a:t>Wien </a:t>
            </a:r>
            <a:r>
              <a:rPr lang="de-DE" sz="2200" u="sng" dirty="0"/>
              <a:t>hat weniger Vokale als</a:t>
            </a:r>
            <a:r>
              <a:rPr lang="de-DE" sz="2200" dirty="0"/>
              <a:t> Thessaloniki </a:t>
            </a:r>
            <a:r>
              <a:rPr lang="de-DE" sz="2200" u="sng" dirty="0"/>
              <a:t>Konsonanten hat</a:t>
            </a:r>
            <a:endParaRPr lang="de-DE" sz="2200" dirty="0"/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			</a:t>
            </a:r>
          </a:p>
          <a:p>
            <a:pPr marL="0" indent="0">
              <a:spcBef>
                <a:spcPts val="1000"/>
              </a:spcBef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    </a:t>
            </a:r>
          </a:p>
        </p:txBody>
      </p:sp>
      <p:grpSp>
        <p:nvGrpSpPr>
          <p:cNvPr id="23" name="Group 22"/>
          <p:cNvGrpSpPr/>
          <p:nvPr/>
        </p:nvGrpSpPr>
        <p:grpSpPr>
          <a:xfrm rot="10800000">
            <a:off x="1999332" y="1202574"/>
            <a:ext cx="3868068" cy="381000"/>
            <a:chOff x="2513908" y="1981200"/>
            <a:chExt cx="2564922" cy="381000"/>
          </a:xfrm>
        </p:grpSpPr>
        <p:sp>
          <p:nvSpPr>
            <p:cNvPr id="6" name="Up Arrow 5"/>
            <p:cNvSpPr/>
            <p:nvPr/>
          </p:nvSpPr>
          <p:spPr>
            <a:xfrm>
              <a:off x="2513908" y="1981200"/>
              <a:ext cx="138545" cy="381000"/>
            </a:xfrm>
            <a:prstGeom prst="upArrow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39700" dist="38100" dir="3600000" sx="101000" sy="101000" algn="tl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" name="Up Arrow 7"/>
            <p:cNvSpPr/>
            <p:nvPr/>
          </p:nvSpPr>
          <p:spPr>
            <a:xfrm>
              <a:off x="4964330" y="1981200"/>
              <a:ext cx="114500" cy="381000"/>
            </a:xfrm>
            <a:prstGeom prst="upArrow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39700" dist="38100" dir="3600000" sx="101000" sy="101000" algn="tl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12" name="Left Brace 11"/>
          <p:cNvSpPr/>
          <p:nvPr/>
        </p:nvSpPr>
        <p:spPr>
          <a:xfrm rot="16200000">
            <a:off x="1314279" y="4741357"/>
            <a:ext cx="197773" cy="762000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/>
          <p:cNvSpPr/>
          <p:nvPr/>
        </p:nvSpPr>
        <p:spPr>
          <a:xfrm rot="16200000">
            <a:off x="3183922" y="3659598"/>
            <a:ext cx="163449" cy="2893692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3"/>
          <p:cNvSpPr txBox="1">
            <a:spLocks/>
          </p:cNvSpPr>
          <p:nvPr/>
        </p:nvSpPr>
        <p:spPr>
          <a:xfrm>
            <a:off x="2289466" y="5227962"/>
            <a:ext cx="1977734" cy="3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rgbClr val="FF0000"/>
                </a:solidFill>
              </a:rPr>
              <a:t>Metasprache</a:t>
            </a:r>
            <a:r>
              <a:rPr lang="de-DE" b="1" i="1" dirty="0"/>
              <a:t> </a:t>
            </a:r>
            <a:endParaRPr lang="de-DE" dirty="0"/>
          </a:p>
        </p:txBody>
      </p:sp>
      <p:grpSp>
        <p:nvGrpSpPr>
          <p:cNvPr id="27" name="Group 26"/>
          <p:cNvGrpSpPr/>
          <p:nvPr/>
        </p:nvGrpSpPr>
        <p:grpSpPr>
          <a:xfrm>
            <a:off x="1047750" y="1724511"/>
            <a:ext cx="2095500" cy="2009290"/>
            <a:chOff x="1581150" y="2234064"/>
            <a:chExt cx="2095500" cy="1953872"/>
          </a:xfrm>
        </p:grpSpPr>
        <p:grpSp>
          <p:nvGrpSpPr>
            <p:cNvPr id="20" name="Group 19"/>
            <p:cNvGrpSpPr/>
            <p:nvPr/>
          </p:nvGrpSpPr>
          <p:grpSpPr>
            <a:xfrm>
              <a:off x="1581150" y="2234064"/>
              <a:ext cx="2095500" cy="1953872"/>
              <a:chOff x="1371600" y="2271568"/>
              <a:chExt cx="1676400" cy="1650145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1371600" y="2271568"/>
                <a:ext cx="1676400" cy="165014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  <a:effectLst>
                <a:outerShdw blurRad="139700" dist="38100" dir="3600000" sx="101000" sy="101000" algn="tl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de-DE" sz="2400" dirty="0">
                    <a:solidFill>
                      <a:prstClr val="black"/>
                    </a:solidFill>
                  </a:rPr>
                  <a:t>[vi:</a:t>
                </a:r>
                <a:r>
                  <a:rPr lang="en-US" sz="2400" dirty="0">
                    <a:solidFill>
                      <a:prstClr val="black"/>
                    </a:solidFill>
                  </a:rPr>
                  <a:t>n</a:t>
                </a:r>
                <a:r>
                  <a:rPr lang="de-DE" sz="2400" dirty="0">
                    <a:solidFill>
                      <a:prstClr val="black"/>
                    </a:solidFill>
                  </a:rPr>
                  <a:t>]</a:t>
                </a:r>
              </a:p>
              <a:p>
                <a:pPr algn="ctr"/>
                <a:endParaRPr lang="de-DE" sz="240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  <a:p>
                <a:pPr algn="ctr"/>
                <a:endParaRPr lang="de-DE" sz="24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flipV="1">
                <a:off x="1435908" y="2846986"/>
                <a:ext cx="1552306" cy="10869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/>
          </p:blipFill>
          <p:spPr>
            <a:xfrm>
              <a:off x="2211017" y="3002363"/>
              <a:ext cx="830511" cy="1076806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4800600" y="1727661"/>
            <a:ext cx="1905000" cy="2009290"/>
            <a:chOff x="1676400" y="2237128"/>
            <a:chExt cx="1905000" cy="1953872"/>
          </a:xfrm>
        </p:grpSpPr>
        <p:grpSp>
          <p:nvGrpSpPr>
            <p:cNvPr id="31" name="Group 30"/>
            <p:cNvGrpSpPr/>
            <p:nvPr/>
          </p:nvGrpSpPr>
          <p:grpSpPr>
            <a:xfrm>
              <a:off x="1676400" y="2237128"/>
              <a:ext cx="1905000" cy="1953872"/>
              <a:chOff x="1447800" y="2274155"/>
              <a:chExt cx="1524000" cy="1650145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1447800" y="2274155"/>
                <a:ext cx="1524000" cy="165014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  <a:effectLst>
                <a:outerShdw blurRad="139700" dist="38100" dir="3600000" sx="101000" sy="101000" algn="tl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de-DE" sz="2400">
                    <a:solidFill>
                      <a:prstClr val="black"/>
                    </a:solidFill>
                  </a:rPr>
                  <a:t>[</a:t>
                </a:r>
                <a:r>
                  <a:rPr lang="el-GR">
                    <a:solidFill>
                      <a:schemeClr val="tx1"/>
                    </a:solidFill>
                  </a:rPr>
                  <a:t>θ</a:t>
                </a:r>
                <a:r>
                  <a:rPr lang="en-US">
                    <a:solidFill>
                      <a:schemeClr val="tx1"/>
                    </a:solidFill>
                  </a:rPr>
                  <a:t>ɛsalɔ'niki</a:t>
                </a:r>
                <a:r>
                  <a:rPr lang="de-DE" sz="2400">
                    <a:solidFill>
                      <a:prstClr val="black"/>
                    </a:solidFill>
                  </a:rPr>
                  <a:t>]</a:t>
                </a:r>
              </a:p>
              <a:p>
                <a:pPr algn="ctr"/>
                <a:endParaRPr lang="de-DE" sz="2400">
                  <a:solidFill>
                    <a:prstClr val="black"/>
                  </a:solidFill>
                </a:endParaRPr>
              </a:p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  <a:p>
                <a:pPr algn="ctr"/>
                <a:endParaRPr lang="de-DE" sz="240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 flipV="1">
                <a:off x="1506467" y="2797614"/>
                <a:ext cx="1411187" cy="10869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4732" y="2958347"/>
              <a:ext cx="1263081" cy="922206"/>
            </a:xfrm>
            <a:prstGeom prst="rect">
              <a:avLst/>
            </a:prstGeom>
          </p:spPr>
        </p:pic>
      </p:grpSp>
      <p:sp>
        <p:nvSpPr>
          <p:cNvPr id="35" name="Left Brace 34"/>
          <p:cNvSpPr/>
          <p:nvPr/>
        </p:nvSpPr>
        <p:spPr>
          <a:xfrm rot="16200000">
            <a:off x="5416042" y="4379896"/>
            <a:ext cx="179794" cy="1484922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Left Brace 35"/>
          <p:cNvSpPr/>
          <p:nvPr/>
        </p:nvSpPr>
        <p:spPr>
          <a:xfrm rot="16200000">
            <a:off x="7325698" y="4027148"/>
            <a:ext cx="163449" cy="2174074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ooter Placeholder 3"/>
          <p:cNvSpPr txBox="1">
            <a:spLocks/>
          </p:cNvSpPr>
          <p:nvPr/>
        </p:nvSpPr>
        <p:spPr>
          <a:xfrm>
            <a:off x="6404266" y="5257800"/>
            <a:ext cx="1977734" cy="3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rgbClr val="FF0000"/>
                </a:solidFill>
              </a:rPr>
              <a:t>Metasprache</a:t>
            </a:r>
            <a:r>
              <a:rPr lang="de-DE" b="1" i="1" dirty="0"/>
              <a:t> </a:t>
            </a:r>
            <a:endParaRPr lang="de-DE" dirty="0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2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021BDD8-D434-41FE-8CBD-86AA01C4D4D3}"/>
              </a:ext>
            </a:extLst>
          </p:cNvPr>
          <p:cNvSpPr txBox="1"/>
          <p:nvPr/>
        </p:nvSpPr>
        <p:spPr>
          <a:xfrm>
            <a:off x="7086600" y="3903077"/>
            <a:ext cx="1521875" cy="430887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200" i="1"/>
              <a:t>Wort-Test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4345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/>
      <p:bldP spid="35" grpId="0" animBg="1"/>
      <p:bldP spid="36" grpId="0" animBg="1"/>
      <p:bldP spid="37" grpId="0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0005"/>
          </a:xfrm>
        </p:spPr>
        <p:txBody>
          <a:bodyPr/>
          <a:lstStyle/>
          <a:p>
            <a:r>
              <a:rPr lang="de-DE"/>
              <a:t>Hausübung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456" y="762000"/>
            <a:ext cx="8229600" cy="53340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(4) 		Maria lebt in der Stadt Athen.</a:t>
            </a:r>
          </a:p>
          <a:p>
            <a:pPr marL="0" indent="0"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			</a:t>
            </a:r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endParaRPr lang="de-DE" dirty="0"/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i="1" dirty="0"/>
              <a:t>		</a:t>
            </a:r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i="1" dirty="0"/>
              <a:t>			       </a:t>
            </a:r>
            <a:r>
              <a:rPr lang="de-DE" dirty="0"/>
              <a:t>	</a:t>
            </a:r>
            <a:endParaRPr lang="de-DE" i="1" dirty="0"/>
          </a:p>
          <a:p>
            <a:pPr>
              <a:tabLst>
                <a:tab pos="342900" algn="l"/>
                <a:tab pos="747713" algn="l"/>
                <a:tab pos="1541463" algn="l"/>
              </a:tabLst>
            </a:pPr>
            <a:r>
              <a:rPr lang="de-DE" dirty="0"/>
              <a:t> </a:t>
            </a:r>
          </a:p>
          <a:p>
            <a:pPr>
              <a:lnSpc>
                <a:spcPct val="200000"/>
              </a:lnSpc>
              <a:spcBef>
                <a:spcPts val="1800"/>
              </a:spcBef>
              <a:tabLst>
                <a:tab pos="342900" algn="l"/>
                <a:tab pos="747713" algn="l"/>
                <a:tab pos="1200150" algn="l"/>
                <a:tab pos="1541463" algn="l"/>
              </a:tabLst>
            </a:pPr>
            <a:r>
              <a:rPr lang="de-DE" dirty="0"/>
              <a:t>	 	    *Maria lebt in der Stadt </a:t>
            </a:r>
            <a:r>
              <a:rPr lang="de-DE" b="1" dirty="0"/>
              <a:t>Wort/Name/</a:t>
            </a:r>
            <a:r>
              <a:rPr lang="de-DE" dirty="0"/>
              <a:t>… Athen.</a:t>
            </a:r>
          </a:p>
          <a:p>
            <a:pPr>
              <a:lnSpc>
                <a:spcPct val="200000"/>
              </a:lnSpc>
              <a:spcBef>
                <a:spcPts val="100"/>
              </a:spcBef>
              <a:tabLst>
                <a:tab pos="342900" algn="l"/>
                <a:tab pos="747713" algn="l"/>
                <a:tab pos="1200150" algn="l"/>
                <a:tab pos="1541463" algn="l"/>
              </a:tabLst>
            </a:pPr>
            <a:r>
              <a:rPr lang="de-DE" dirty="0"/>
              <a:t>			Maria lebt in der Stadt Athen.</a:t>
            </a:r>
          </a:p>
          <a:p>
            <a:pPr marL="0" indent="0">
              <a:spcBef>
                <a:spcPts val="1000"/>
              </a:spcBef>
              <a:tabLst>
                <a:tab pos="342900" algn="l"/>
                <a:tab pos="747713" algn="l"/>
                <a:tab pos="1200150" algn="l"/>
                <a:tab pos="1541463" algn="l"/>
              </a:tabLst>
            </a:pPr>
            <a:endParaRPr lang="de-DE" i="1" dirty="0"/>
          </a:p>
          <a:p>
            <a:pPr marL="0" indent="0">
              <a:spcBef>
                <a:spcPts val="1000"/>
              </a:spcBef>
              <a:tabLst>
                <a:tab pos="342900" algn="l"/>
                <a:tab pos="747713" algn="l"/>
                <a:tab pos="1200150" algn="l"/>
                <a:tab pos="1541463" algn="l"/>
              </a:tabLst>
            </a:pPr>
            <a:r>
              <a:rPr lang="de-DE" i="1" dirty="0"/>
              <a:t>Lösung</a:t>
            </a:r>
            <a:r>
              <a:rPr lang="de-DE" dirty="0"/>
              <a:t>: 	Maria lebt in der Stadt Athen.</a:t>
            </a:r>
          </a:p>
        </p:txBody>
      </p:sp>
      <p:sp>
        <p:nvSpPr>
          <p:cNvPr id="6" name="Up Arrow 5"/>
          <p:cNvSpPr/>
          <p:nvPr/>
        </p:nvSpPr>
        <p:spPr>
          <a:xfrm rot="10800000">
            <a:off x="5334000" y="1219200"/>
            <a:ext cx="138545" cy="381000"/>
          </a:xfrm>
          <a:prstGeom prst="up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39700" dist="38100" dir="36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3" name="Left Brace 12"/>
          <p:cNvSpPr/>
          <p:nvPr/>
        </p:nvSpPr>
        <p:spPr>
          <a:xfrm rot="16200000">
            <a:off x="3614161" y="3309361"/>
            <a:ext cx="197773" cy="3851504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ooter Placeholder 3"/>
          <p:cNvSpPr txBox="1">
            <a:spLocks/>
          </p:cNvSpPr>
          <p:nvPr/>
        </p:nvSpPr>
        <p:spPr>
          <a:xfrm>
            <a:off x="2746666" y="5357949"/>
            <a:ext cx="1977734" cy="3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chemeClr val="tx1"/>
                </a:solidFill>
              </a:rPr>
              <a:t>Objektsprache</a:t>
            </a:r>
            <a:r>
              <a:rPr lang="de-DE" b="1" i="1" dirty="0"/>
              <a:t> </a:t>
            </a:r>
            <a:endParaRPr lang="de-DE" dirty="0"/>
          </a:p>
        </p:txBody>
      </p:sp>
      <p:pic>
        <p:nvPicPr>
          <p:cNvPr id="16" name="Picture 15" descr="Griechische Architektur – Wikipedi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5" y="1752020"/>
            <a:ext cx="2549235" cy="1981780"/>
          </a:xfrm>
          <a:prstGeom prst="rect">
            <a:avLst/>
          </a:prstGeom>
        </p:spPr>
      </p:pic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701853-A8A7-4303-9325-1CDD1EEED658}"/>
              </a:ext>
            </a:extLst>
          </p:cNvPr>
          <p:cNvSpPr txBox="1"/>
          <p:nvPr/>
        </p:nvSpPr>
        <p:spPr>
          <a:xfrm>
            <a:off x="7315200" y="4445913"/>
            <a:ext cx="1521875" cy="430887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200" i="1"/>
              <a:t>Wort-Test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8773867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0005"/>
          </a:xfrm>
        </p:spPr>
        <p:txBody>
          <a:bodyPr/>
          <a:lstStyle/>
          <a:p>
            <a:r>
              <a:rPr lang="de-DE"/>
              <a:t>Hausübung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456" y="990600"/>
            <a:ext cx="8229600" cy="53340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dirty="0"/>
              <a:t>(5) 		 Maria lebt in einer Stadt mit dem Namen Athen.</a:t>
            </a:r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dirty="0"/>
              <a:t>			</a:t>
            </a:r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endParaRPr lang="de-DE" dirty="0"/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i="1" dirty="0"/>
              <a:t>		</a:t>
            </a:r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i="1" dirty="0"/>
              <a:t>			       </a:t>
            </a:r>
            <a:r>
              <a:rPr lang="de-DE" dirty="0"/>
              <a:t>	</a:t>
            </a:r>
            <a:endParaRPr lang="de-DE" i="1" dirty="0"/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dirty="0"/>
              <a:t> </a:t>
            </a:r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endParaRPr lang="de-DE" dirty="0"/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dirty="0"/>
              <a:t>		</a:t>
            </a:r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dirty="0"/>
              <a:t>			</a:t>
            </a:r>
            <a:r>
              <a:rPr lang="de-DE" dirty="0">
                <a:solidFill>
                  <a:srgbClr val="FF0000"/>
                </a:solidFill>
              </a:rPr>
              <a:t>Maria lebt in einer Stadt mit dem Namen</a:t>
            </a:r>
            <a:r>
              <a:rPr lang="de-DE" dirty="0"/>
              <a:t> „Athen“. 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i="1" dirty="0"/>
              <a:t>		</a:t>
            </a:r>
            <a:r>
              <a:rPr lang="de-DE" dirty="0"/>
              <a:t>    							     </a:t>
            </a:r>
            <a:r>
              <a:rPr lang="de-DE" sz="2000" i="1" dirty="0"/>
              <a:t>Objektsprache</a:t>
            </a:r>
          </a:p>
          <a:p>
            <a:pPr marL="0" indent="0">
              <a:spcBef>
                <a:spcPts val="1000"/>
              </a:spcBef>
              <a:tabLst>
                <a:tab pos="342900" algn="l"/>
                <a:tab pos="747713" algn="l"/>
                <a:tab pos="1084263" algn="l"/>
                <a:tab pos="1541463" algn="l"/>
              </a:tabLst>
            </a:pPr>
            <a:endParaRPr lang="de-DE" i="1" dirty="0"/>
          </a:p>
          <a:p>
            <a:pPr marL="0" indent="0">
              <a:spcBef>
                <a:spcPts val="1000"/>
              </a:spcBef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i="1" dirty="0"/>
              <a:t>Lösung</a:t>
            </a:r>
            <a:r>
              <a:rPr lang="de-DE" dirty="0"/>
              <a:t>:  </a:t>
            </a:r>
            <a:r>
              <a:rPr lang="de-DE" u="sng" dirty="0"/>
              <a:t>Maria lebt in einer Stadt mit dem Namen</a:t>
            </a:r>
            <a:r>
              <a:rPr lang="de-DE" dirty="0"/>
              <a:t> Athen.</a:t>
            </a:r>
          </a:p>
        </p:txBody>
      </p:sp>
      <p:sp>
        <p:nvSpPr>
          <p:cNvPr id="8" name="Up Arrow 7"/>
          <p:cNvSpPr/>
          <p:nvPr/>
        </p:nvSpPr>
        <p:spPr>
          <a:xfrm rot="10800000">
            <a:off x="7239000" y="1447800"/>
            <a:ext cx="138545" cy="381000"/>
          </a:xfrm>
          <a:prstGeom prst="up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39700" dist="38100" dir="36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5" name="Footer Placeholder 3"/>
          <p:cNvSpPr txBox="1">
            <a:spLocks/>
          </p:cNvSpPr>
          <p:nvPr/>
        </p:nvSpPr>
        <p:spPr>
          <a:xfrm>
            <a:off x="3405572" y="4724400"/>
            <a:ext cx="2004628" cy="3227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rgbClr val="FF0000"/>
                </a:solidFill>
              </a:rPr>
              <a:t>Metasprache</a:t>
            </a:r>
            <a:r>
              <a:rPr lang="de-DE" b="1" i="1" dirty="0"/>
              <a:t> </a:t>
            </a:r>
            <a:endParaRPr lang="de-DE" dirty="0"/>
          </a:p>
        </p:txBody>
      </p:sp>
      <p:grpSp>
        <p:nvGrpSpPr>
          <p:cNvPr id="27" name="Group 26"/>
          <p:cNvGrpSpPr/>
          <p:nvPr/>
        </p:nvGrpSpPr>
        <p:grpSpPr>
          <a:xfrm>
            <a:off x="6400800" y="2084728"/>
            <a:ext cx="1905000" cy="1953872"/>
            <a:chOff x="1676400" y="2237128"/>
            <a:chExt cx="1905000" cy="1953872"/>
          </a:xfrm>
        </p:grpSpPr>
        <p:grpSp>
          <p:nvGrpSpPr>
            <p:cNvPr id="20" name="Group 19"/>
            <p:cNvGrpSpPr/>
            <p:nvPr/>
          </p:nvGrpSpPr>
          <p:grpSpPr>
            <a:xfrm>
              <a:off x="1676400" y="2237128"/>
              <a:ext cx="1905000" cy="1953872"/>
              <a:chOff x="1447800" y="2274155"/>
              <a:chExt cx="1524000" cy="1650145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1447800" y="2274155"/>
                <a:ext cx="1524000" cy="165014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  <a:effectLst>
                <a:outerShdw blurRad="139700" dist="38100" dir="3600000" sx="101000" sy="101000" algn="tl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de-DE" sz="2400">
                    <a:solidFill>
                      <a:prstClr val="black"/>
                    </a:solidFill>
                  </a:rPr>
                  <a:t>[</a:t>
                </a:r>
                <a:r>
                  <a:rPr lang="en-US" sz="2400">
                    <a:solidFill>
                      <a:prstClr val="black"/>
                    </a:solidFill>
                  </a:rPr>
                  <a:t>a'te:n</a:t>
                </a:r>
                <a:r>
                  <a:rPr lang="de-DE" sz="2400">
                    <a:solidFill>
                      <a:prstClr val="black"/>
                    </a:solidFill>
                  </a:rPr>
                  <a:t>]</a:t>
                </a:r>
              </a:p>
              <a:p>
                <a:pPr algn="ctr"/>
                <a:endParaRPr lang="de-DE" sz="2400">
                  <a:solidFill>
                    <a:prstClr val="black"/>
                  </a:solidFill>
                </a:endParaRPr>
              </a:p>
              <a:p>
                <a:pPr algn="ctr"/>
                <a:endParaRPr lang="en-US" sz="2400">
                  <a:solidFill>
                    <a:schemeClr val="tx1"/>
                  </a:solidFill>
                </a:endParaRPr>
              </a:p>
              <a:p>
                <a:pPr algn="ctr"/>
                <a:endParaRPr lang="de-DE" sz="240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 flipV="1">
                <a:off x="1506467" y="2797614"/>
                <a:ext cx="1411187" cy="10869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1" name="Picture 20" descr="Griechische Architektur – Wikipedia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2145" y="2929992"/>
              <a:ext cx="1148255" cy="978915"/>
            </a:xfrm>
            <a:prstGeom prst="rect">
              <a:avLst/>
            </a:prstGeom>
          </p:spPr>
        </p:pic>
      </p:grpSp>
      <p:sp>
        <p:nvSpPr>
          <p:cNvPr id="25" name="Left Brace 24"/>
          <p:cNvSpPr/>
          <p:nvPr/>
        </p:nvSpPr>
        <p:spPr>
          <a:xfrm rot="16200000">
            <a:off x="7336139" y="4288139"/>
            <a:ext cx="179794" cy="692727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e 25"/>
          <p:cNvSpPr/>
          <p:nvPr/>
        </p:nvSpPr>
        <p:spPr>
          <a:xfrm rot="16200000">
            <a:off x="4234051" y="2079500"/>
            <a:ext cx="163449" cy="5126351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39245835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0005"/>
          </a:xfrm>
        </p:spPr>
        <p:txBody>
          <a:bodyPr/>
          <a:lstStyle/>
          <a:p>
            <a:r>
              <a:rPr lang="de-DE"/>
              <a:t>Hausübung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456" y="762000"/>
            <a:ext cx="8229600" cy="53340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dirty="0"/>
              <a:t>(6)      	     Αθήνα wird auf Deutsch Athen genannt</a:t>
            </a:r>
            <a:r>
              <a:rPr lang="de-DE" sz="2200" dirty="0"/>
              <a:t>.</a:t>
            </a:r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dirty="0"/>
              <a:t>			</a:t>
            </a:r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endParaRPr lang="de-DE" dirty="0"/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i="1" dirty="0"/>
              <a:t>							</a:t>
            </a:r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i="1" dirty="0"/>
              <a:t>			       </a:t>
            </a:r>
            <a:r>
              <a:rPr lang="de-DE" dirty="0"/>
              <a:t>	</a:t>
            </a:r>
            <a:endParaRPr lang="de-DE" i="1" dirty="0"/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dirty="0"/>
              <a:t> </a:t>
            </a:r>
          </a:p>
          <a:p>
            <a:pPr marL="0" indent="0">
              <a:spcBef>
                <a:spcPts val="1200"/>
              </a:spcBef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sz="2200" dirty="0"/>
              <a:t>(i)	*</a:t>
            </a:r>
            <a:r>
              <a:rPr lang="de-DE" sz="2200" b="1" dirty="0"/>
              <a:t>Das Wort/der Name</a:t>
            </a:r>
            <a:r>
              <a:rPr lang="de-DE" sz="2200" dirty="0"/>
              <a:t> Αθήνα wird auf Deutsch Athen genannt.</a:t>
            </a:r>
          </a:p>
          <a:p>
            <a:pPr>
              <a:spcBef>
                <a:spcPts val="600"/>
              </a:spcBef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sz="2200" dirty="0"/>
              <a:t>(ii)	*Αθήνα wird auf Deutsch </a:t>
            </a:r>
            <a:r>
              <a:rPr lang="de-DE" sz="2200" b="1" dirty="0"/>
              <a:t>das Wort/der Name</a:t>
            </a:r>
            <a:r>
              <a:rPr lang="de-DE" sz="2200" dirty="0"/>
              <a:t> Athen genannt.</a:t>
            </a:r>
          </a:p>
          <a:p>
            <a:pPr marL="0" indent="0">
              <a:spcBef>
                <a:spcPts val="1000"/>
              </a:spcBef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en-US" sz="2200" dirty="0" err="1"/>
              <a:t>vgl</a:t>
            </a:r>
            <a:r>
              <a:rPr lang="en-US" sz="2200" dirty="0"/>
              <a:t>. </a:t>
            </a:r>
            <a:r>
              <a:rPr lang="el-GR" sz="2200" dirty="0"/>
              <a:t>Θεοτοκόπουλος</a:t>
            </a:r>
            <a:r>
              <a:rPr lang="en-US" sz="2200" dirty="0"/>
              <a:t> </a:t>
            </a:r>
            <a:r>
              <a:rPr lang="en-US" sz="2200" dirty="0" err="1"/>
              <a:t>wird</a:t>
            </a:r>
            <a:r>
              <a:rPr lang="en-US" sz="2200" dirty="0"/>
              <a:t> </a:t>
            </a:r>
            <a:r>
              <a:rPr lang="en-US" sz="2200" dirty="0" err="1"/>
              <a:t>auch</a:t>
            </a:r>
            <a:r>
              <a:rPr lang="en-US" sz="2200" dirty="0"/>
              <a:t> El Greco </a:t>
            </a:r>
            <a:r>
              <a:rPr lang="en-US" sz="2200" dirty="0" err="1"/>
              <a:t>genannt</a:t>
            </a:r>
            <a:r>
              <a:rPr lang="en-US" sz="2200" dirty="0"/>
              <a:t>.</a:t>
            </a:r>
            <a:br>
              <a:rPr lang="en-US" sz="2200" dirty="0"/>
            </a:br>
            <a:r>
              <a:rPr lang="en-US" sz="2200" dirty="0"/>
              <a:t>	</a:t>
            </a:r>
            <a:r>
              <a:rPr lang="de-DE" sz="2200" dirty="0"/>
              <a:t>*</a:t>
            </a:r>
            <a:r>
              <a:rPr lang="de-DE" sz="2200" b="1" dirty="0"/>
              <a:t>Der Name</a:t>
            </a:r>
            <a:r>
              <a:rPr lang="de-DE" sz="2200" dirty="0"/>
              <a:t> </a:t>
            </a:r>
            <a:r>
              <a:rPr lang="el-GR" sz="2200" dirty="0"/>
              <a:t>Θεοτοκόπουλος</a:t>
            </a:r>
            <a:r>
              <a:rPr lang="en-US" sz="2200" dirty="0"/>
              <a:t> </a:t>
            </a:r>
            <a:r>
              <a:rPr lang="en-US" sz="2200" dirty="0" err="1"/>
              <a:t>wird</a:t>
            </a:r>
            <a:r>
              <a:rPr lang="en-US" sz="2200" dirty="0"/>
              <a:t> </a:t>
            </a:r>
            <a:r>
              <a:rPr lang="en-US" sz="2200" dirty="0" err="1"/>
              <a:t>auch</a:t>
            </a:r>
            <a:r>
              <a:rPr lang="en-US" sz="2200" dirty="0"/>
              <a:t> El Greco </a:t>
            </a:r>
            <a:r>
              <a:rPr lang="en-US" sz="2200" dirty="0" err="1"/>
              <a:t>genannt</a:t>
            </a:r>
            <a:r>
              <a:rPr lang="en-US" sz="2200" dirty="0"/>
              <a:t>.</a:t>
            </a:r>
          </a:p>
          <a:p>
            <a:pPr marL="0" indent="0">
              <a:spcBef>
                <a:spcPts val="1200"/>
              </a:spcBef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dirty="0"/>
              <a:t>			</a:t>
            </a:r>
            <a:r>
              <a:rPr lang="de-DE" dirty="0">
                <a:solidFill>
                  <a:srgbClr val="FF0000"/>
                </a:solidFill>
              </a:rPr>
              <a:t>Αθήνα wird auf Deutsch  </a:t>
            </a:r>
            <a:r>
              <a:rPr lang="de-DE" dirty="0"/>
              <a:t>Athen       </a:t>
            </a:r>
            <a:r>
              <a:rPr lang="de-DE" dirty="0">
                <a:solidFill>
                  <a:srgbClr val="FF0000"/>
                </a:solidFill>
              </a:rPr>
              <a:t>genannt</a:t>
            </a:r>
            <a:r>
              <a:rPr lang="de-DE" sz="2200" dirty="0"/>
              <a:t>.</a:t>
            </a:r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dirty="0"/>
              <a:t>   	                 		                            </a:t>
            </a:r>
            <a:r>
              <a:rPr lang="de-DE" sz="2000" i="1" dirty="0"/>
              <a:t>Objektsprache</a:t>
            </a:r>
            <a:r>
              <a:rPr lang="de-DE" sz="2000" b="1" i="1" dirty="0">
                <a:solidFill>
                  <a:srgbClr val="FF0000"/>
                </a:solidFill>
              </a:rPr>
              <a:t>		</a:t>
            </a:r>
            <a:endParaRPr lang="de-DE" sz="2000" b="1" i="1" dirty="0"/>
          </a:p>
          <a:p>
            <a:pPr marL="0" indent="0">
              <a:spcBef>
                <a:spcPts val="1600"/>
              </a:spcBef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i="1" dirty="0"/>
              <a:t>Lösung</a:t>
            </a:r>
            <a:r>
              <a:rPr lang="de-DE" dirty="0"/>
              <a:t>:  </a:t>
            </a:r>
            <a:r>
              <a:rPr lang="de-DE" u="sng" dirty="0"/>
              <a:t>Αθήνα wird auf Deutsch</a:t>
            </a:r>
            <a:r>
              <a:rPr lang="de-DE" dirty="0"/>
              <a:t> Athen </a:t>
            </a:r>
            <a:r>
              <a:rPr lang="de-DE" u="sng" dirty="0"/>
              <a:t>genannt</a:t>
            </a:r>
            <a:r>
              <a:rPr lang="de-DE" dirty="0"/>
              <a:t>.</a:t>
            </a:r>
          </a:p>
        </p:txBody>
      </p:sp>
      <p:grpSp>
        <p:nvGrpSpPr>
          <p:cNvPr id="23" name="Group 22"/>
          <p:cNvGrpSpPr/>
          <p:nvPr/>
        </p:nvGrpSpPr>
        <p:grpSpPr>
          <a:xfrm rot="10800000">
            <a:off x="2189020" y="1209123"/>
            <a:ext cx="3124200" cy="314876"/>
            <a:chOff x="2513908" y="1981200"/>
            <a:chExt cx="2576945" cy="381000"/>
          </a:xfrm>
        </p:grpSpPr>
        <p:sp>
          <p:nvSpPr>
            <p:cNvPr id="6" name="Up Arrow 5"/>
            <p:cNvSpPr/>
            <p:nvPr/>
          </p:nvSpPr>
          <p:spPr>
            <a:xfrm>
              <a:off x="2513908" y="1981200"/>
              <a:ext cx="138545" cy="381000"/>
            </a:xfrm>
            <a:prstGeom prst="upArrow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39700" dist="38100" dir="3600000" sx="101000" sy="101000" algn="tl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8" name="Up Arrow 7"/>
            <p:cNvSpPr/>
            <p:nvPr/>
          </p:nvSpPr>
          <p:spPr>
            <a:xfrm>
              <a:off x="4952308" y="1981200"/>
              <a:ext cx="138545" cy="381000"/>
            </a:xfrm>
            <a:prstGeom prst="upArrow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39700" dist="38100" dir="3600000" sx="101000" sy="101000" algn="tl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15" name="Footer Placeholder 3"/>
          <p:cNvSpPr txBox="1">
            <a:spLocks/>
          </p:cNvSpPr>
          <p:nvPr/>
        </p:nvSpPr>
        <p:spPr>
          <a:xfrm>
            <a:off x="2131866" y="5518067"/>
            <a:ext cx="2040079" cy="312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0"/>
              </a:spcBef>
            </a:pPr>
            <a:r>
              <a:rPr lang="de-DE" sz="2000" i="1" dirty="0">
                <a:solidFill>
                  <a:srgbClr val="FF0000"/>
                </a:solidFill>
              </a:rPr>
              <a:t>Metasprache</a:t>
            </a:r>
            <a:r>
              <a:rPr lang="de-DE" sz="2000" b="1" i="1" dirty="0"/>
              <a:t> </a:t>
            </a:r>
            <a:endParaRPr lang="de-DE" sz="2000" dirty="0"/>
          </a:p>
        </p:txBody>
      </p:sp>
      <p:sp>
        <p:nvSpPr>
          <p:cNvPr id="37" name="Footer Placeholder 3"/>
          <p:cNvSpPr txBox="1">
            <a:spLocks/>
          </p:cNvSpPr>
          <p:nvPr/>
        </p:nvSpPr>
        <p:spPr>
          <a:xfrm>
            <a:off x="5826042" y="5479179"/>
            <a:ext cx="1946358" cy="3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rgbClr val="FF0000"/>
                </a:solidFill>
              </a:rPr>
              <a:t>Metasprache</a:t>
            </a:r>
            <a:r>
              <a:rPr lang="de-DE" sz="2000" b="1" i="1" dirty="0"/>
              <a:t> </a:t>
            </a:r>
            <a:endParaRPr lang="de-DE" sz="2000" dirty="0"/>
          </a:p>
        </p:txBody>
      </p:sp>
      <p:pic>
        <p:nvPicPr>
          <p:cNvPr id="25" name="Picture 24" descr="Griechische Architektur – Wikipedi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19" y="1659262"/>
            <a:ext cx="1688365" cy="1312538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4419600" y="1584068"/>
            <a:ext cx="1610591" cy="1463932"/>
            <a:chOff x="1676400" y="2156954"/>
            <a:chExt cx="1905000" cy="1953872"/>
          </a:xfrm>
        </p:grpSpPr>
        <p:grpSp>
          <p:nvGrpSpPr>
            <p:cNvPr id="28" name="Group 27"/>
            <p:cNvGrpSpPr/>
            <p:nvPr/>
          </p:nvGrpSpPr>
          <p:grpSpPr>
            <a:xfrm>
              <a:off x="1676400" y="2156954"/>
              <a:ext cx="1905000" cy="1953872"/>
              <a:chOff x="1447800" y="2206444"/>
              <a:chExt cx="1524000" cy="1650145"/>
            </a:xfrm>
          </p:grpSpPr>
          <p:sp>
            <p:nvSpPr>
              <p:cNvPr id="38" name="Oval 37"/>
              <p:cNvSpPr/>
              <p:nvPr/>
            </p:nvSpPr>
            <p:spPr>
              <a:xfrm>
                <a:off x="1447800" y="2206444"/>
                <a:ext cx="1524000" cy="1650145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  <a:effectLst>
                <a:outerShdw blurRad="139700" dist="38100" dir="3600000" sx="101000" sy="101000" algn="tl" rotWithShape="0">
                  <a:prstClr val="black">
                    <a:alpha val="39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1200"/>
                  </a:spcBef>
                </a:pPr>
                <a:endParaRPr lang="de-DE" sz="2400" dirty="0">
                  <a:solidFill>
                    <a:prstClr val="black"/>
                  </a:solidFill>
                </a:endParaRPr>
              </a:p>
              <a:p>
                <a:pPr algn="ctr"/>
                <a:r>
                  <a:rPr lang="de-DE" sz="2400" dirty="0">
                    <a:solidFill>
                      <a:prstClr val="black"/>
                    </a:solidFill>
                  </a:rPr>
                  <a:t>[</a:t>
                </a:r>
                <a:r>
                  <a:rPr lang="en-US" sz="2400" dirty="0" err="1">
                    <a:solidFill>
                      <a:prstClr val="black"/>
                    </a:solidFill>
                  </a:rPr>
                  <a:t>a'te:n</a:t>
                </a:r>
                <a:r>
                  <a:rPr lang="de-DE" sz="2400" dirty="0">
                    <a:solidFill>
                      <a:prstClr val="black"/>
                    </a:solidFill>
                  </a:rPr>
                  <a:t>]</a:t>
                </a:r>
              </a:p>
              <a:p>
                <a:pPr algn="ctr"/>
                <a:endParaRPr lang="de-DE" sz="2400" dirty="0">
                  <a:solidFill>
                    <a:prstClr val="black"/>
                  </a:solidFill>
                </a:endParaRPr>
              </a:p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  <a:p>
                <a:pPr algn="ctr"/>
                <a:endParaRPr lang="de-DE" sz="2400" dirty="0">
                  <a:solidFill>
                    <a:prstClr val="black"/>
                  </a:solidFill>
                </a:endParaRPr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 flipV="1">
                <a:off x="1506467" y="2882718"/>
                <a:ext cx="1411187" cy="10868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9" name="Picture 28" descr="Griechische Architektur – Wikipedia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6561" y="3076871"/>
              <a:ext cx="948971" cy="809021"/>
            </a:xfrm>
            <a:prstGeom prst="rect">
              <a:avLst/>
            </a:prstGeom>
          </p:spPr>
        </p:pic>
      </p:grpSp>
      <p:sp>
        <p:nvSpPr>
          <p:cNvPr id="40" name="Left Brace 39"/>
          <p:cNvSpPr/>
          <p:nvPr/>
        </p:nvSpPr>
        <p:spPr>
          <a:xfrm rot="16200000">
            <a:off x="6506091" y="4829691"/>
            <a:ext cx="197773" cy="1115644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Left Brace 52"/>
          <p:cNvSpPr/>
          <p:nvPr/>
        </p:nvSpPr>
        <p:spPr>
          <a:xfrm rot="16200000">
            <a:off x="5131205" y="5006513"/>
            <a:ext cx="197773" cy="762000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eft Brace 53"/>
          <p:cNvSpPr/>
          <p:nvPr/>
        </p:nvSpPr>
        <p:spPr>
          <a:xfrm rot="16200000">
            <a:off x="3117722" y="3957829"/>
            <a:ext cx="163449" cy="2893692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6C5CA57-96F9-40E8-8C68-5359DB9C49B7}"/>
              </a:ext>
            </a:extLst>
          </p:cNvPr>
          <p:cNvSpPr txBox="1"/>
          <p:nvPr/>
        </p:nvSpPr>
        <p:spPr>
          <a:xfrm>
            <a:off x="7545925" y="4114800"/>
            <a:ext cx="1521875" cy="430887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200" i="1"/>
              <a:t>Wort-Test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36275913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7" grpId="0"/>
      <p:bldP spid="40" grpId="0" animBg="1"/>
      <p:bldP spid="53" grpId="0" animBg="1"/>
      <p:bldP spid="54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0005"/>
          </a:xfrm>
        </p:spPr>
        <p:txBody>
          <a:bodyPr/>
          <a:lstStyle/>
          <a:p>
            <a:r>
              <a:rPr lang="de-DE"/>
              <a:t>Hausübung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456" y="990600"/>
            <a:ext cx="8229600" cy="53340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dirty="0"/>
              <a:t>(7) 	In Athen ist eine Phrase</a:t>
            </a:r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endParaRPr lang="de-DE" i="1" dirty="0"/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dirty="0"/>
              <a:t> 		</a:t>
            </a:r>
            <a:r>
              <a:rPr lang="de-DE" b="1" dirty="0"/>
              <a:t>Die Phrase </a:t>
            </a:r>
            <a:r>
              <a:rPr lang="de-DE" dirty="0"/>
              <a:t>„in Athen“ ist eine Phrase. </a:t>
            </a:r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dirty="0"/>
              <a:t> 		</a:t>
            </a:r>
            <a:r>
              <a:rPr lang="de-DE" b="1" dirty="0"/>
              <a:t>Die PP </a:t>
            </a:r>
            <a:r>
              <a:rPr lang="de-DE" dirty="0"/>
              <a:t>„in Athen“ ist eine Phrase. </a:t>
            </a:r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endParaRPr lang="de-DE" i="1" dirty="0"/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i="1" dirty="0"/>
              <a:t>		      </a:t>
            </a:r>
            <a:r>
              <a:rPr lang="de-DE" dirty="0"/>
              <a:t>	</a:t>
            </a:r>
            <a:endParaRPr lang="de-DE" i="1" dirty="0"/>
          </a:p>
          <a:p>
            <a:pPr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dirty="0"/>
              <a:t> 			In Athen </a:t>
            </a:r>
            <a:r>
              <a:rPr lang="de-DE" dirty="0">
                <a:solidFill>
                  <a:srgbClr val="FF0000"/>
                </a:solidFill>
              </a:rPr>
              <a:t>ist eine Phrase</a:t>
            </a:r>
            <a:r>
              <a:rPr lang="de-DE" dirty="0"/>
              <a:t>. </a:t>
            </a: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084263" algn="l"/>
                <a:tab pos="1541463" algn="l"/>
              </a:tabLst>
            </a:pPr>
            <a:endParaRPr lang="de-DE" i="1" dirty="0"/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i="1" dirty="0"/>
              <a:t>	</a:t>
            </a:r>
            <a:r>
              <a:rPr lang="de-DE" dirty="0"/>
              <a:t>   </a:t>
            </a:r>
            <a:r>
              <a:rPr lang="de-DE" sz="2000" i="1" dirty="0"/>
              <a:t>Objektsprache</a:t>
            </a:r>
            <a:r>
              <a:rPr lang="de-DE" sz="2000" b="1" i="1" dirty="0"/>
              <a:t>		</a:t>
            </a:r>
          </a:p>
          <a:p>
            <a:pPr marL="0" indent="0">
              <a:spcBef>
                <a:spcPts val="1000"/>
              </a:spcBef>
              <a:tabLst>
                <a:tab pos="342900" algn="l"/>
                <a:tab pos="747713" algn="l"/>
                <a:tab pos="1084263" algn="l"/>
                <a:tab pos="1541463" algn="l"/>
              </a:tabLst>
            </a:pPr>
            <a:endParaRPr lang="de-DE" i="1" dirty="0"/>
          </a:p>
          <a:p>
            <a:pPr marL="0" indent="0">
              <a:spcBef>
                <a:spcPts val="1000"/>
              </a:spcBef>
              <a:tabLst>
                <a:tab pos="342900" algn="l"/>
                <a:tab pos="747713" algn="l"/>
                <a:tab pos="1084263" algn="l"/>
                <a:tab pos="1541463" algn="l"/>
              </a:tabLst>
            </a:pPr>
            <a:r>
              <a:rPr lang="de-DE" i="1" dirty="0"/>
              <a:t>Lösung</a:t>
            </a:r>
            <a:r>
              <a:rPr lang="de-DE" dirty="0"/>
              <a:t>:  In Athen </a:t>
            </a:r>
            <a:r>
              <a:rPr lang="de-DE" u="sng" dirty="0"/>
              <a:t>ist eine Phrase.</a:t>
            </a:r>
            <a:endParaRPr lang="de-DE" dirty="0"/>
          </a:p>
        </p:txBody>
      </p:sp>
      <p:sp>
        <p:nvSpPr>
          <p:cNvPr id="15" name="Footer Placeholder 3"/>
          <p:cNvSpPr txBox="1">
            <a:spLocks/>
          </p:cNvSpPr>
          <p:nvPr/>
        </p:nvSpPr>
        <p:spPr>
          <a:xfrm>
            <a:off x="2795972" y="4191000"/>
            <a:ext cx="2004628" cy="2667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de-DE" sz="2000" i="1" dirty="0">
                <a:solidFill>
                  <a:srgbClr val="FF0000"/>
                </a:solidFill>
              </a:rPr>
              <a:t>Metasprache</a:t>
            </a:r>
            <a:r>
              <a:rPr lang="de-DE" b="1" i="1" dirty="0"/>
              <a:t> </a:t>
            </a:r>
            <a:endParaRPr lang="de-DE" dirty="0"/>
          </a:p>
        </p:txBody>
      </p:sp>
      <p:sp>
        <p:nvSpPr>
          <p:cNvPr id="25" name="Left Brace 24"/>
          <p:cNvSpPr/>
          <p:nvPr/>
        </p:nvSpPr>
        <p:spPr>
          <a:xfrm rot="16200000">
            <a:off x="2199913" y="3411493"/>
            <a:ext cx="179794" cy="922020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Brace 25"/>
          <p:cNvSpPr/>
          <p:nvPr/>
        </p:nvSpPr>
        <p:spPr>
          <a:xfrm rot="16200000">
            <a:off x="3704081" y="2982297"/>
            <a:ext cx="179794" cy="1796755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E5D709-BF6C-4AB3-BB9E-0282CE1BBACE}"/>
              </a:ext>
            </a:extLst>
          </p:cNvPr>
          <p:cNvSpPr txBox="1"/>
          <p:nvPr/>
        </p:nvSpPr>
        <p:spPr>
          <a:xfrm>
            <a:off x="7315200" y="2083713"/>
            <a:ext cx="1521875" cy="430887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200" i="1"/>
              <a:t>Wort-Test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30288165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" grpId="0"/>
      <p:bldP spid="25" grpId="0" animBg="1"/>
      <p:bldP spid="26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0005"/>
          </a:xfrm>
        </p:spPr>
        <p:txBody>
          <a:bodyPr/>
          <a:lstStyle/>
          <a:p>
            <a:r>
              <a:rPr lang="de-DE"/>
              <a:t>Hausübung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229600" cy="51054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(8) 	 	s.a. bedeutet siehe auch.</a:t>
            </a:r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endParaRPr lang="de-DE" sz="2200" u="sng" dirty="0"/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	</a:t>
            </a:r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b="1" i="1" dirty="0"/>
              <a:t> </a:t>
            </a:r>
            <a:r>
              <a:rPr lang="de-DE" b="1" dirty="0"/>
              <a:t>Der Ausdruck</a:t>
            </a:r>
            <a:r>
              <a:rPr lang="de-DE" b="1" i="1" dirty="0"/>
              <a:t>	</a:t>
            </a:r>
            <a:r>
              <a:rPr lang="de-DE" dirty="0"/>
              <a:t>„s.a.“ bedeutet siehe auch.</a:t>
            </a:r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endParaRPr lang="de-DE" dirty="0"/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*Der Ausdruck	 s.a. bedeutet </a:t>
            </a:r>
            <a:r>
              <a:rPr lang="de-DE" b="1" dirty="0"/>
              <a:t>den Ausdruck</a:t>
            </a:r>
            <a:r>
              <a:rPr lang="de-DE" dirty="0"/>
              <a:t> siehe auch.</a:t>
            </a:r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	</a:t>
            </a:r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	              	s.a.   </a:t>
            </a:r>
            <a:r>
              <a:rPr lang="de-DE" dirty="0">
                <a:solidFill>
                  <a:srgbClr val="FF0000"/>
                </a:solidFill>
              </a:rPr>
              <a:t>bedeutet siehe auch</a:t>
            </a:r>
            <a:r>
              <a:rPr lang="de-DE" dirty="0"/>
              <a:t>.</a:t>
            </a:r>
          </a:p>
          <a:p>
            <a:pPr>
              <a:spcBef>
                <a:spcPts val="18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sz="2000" b="1" i="1" dirty="0"/>
              <a:t>	     </a:t>
            </a:r>
            <a:r>
              <a:rPr lang="de-DE" sz="2000" i="1" dirty="0"/>
              <a:t>Objektsprache</a:t>
            </a:r>
            <a:r>
              <a:rPr lang="de-DE" sz="2000" b="1" i="1" dirty="0">
                <a:solidFill>
                  <a:srgbClr val="FF0000"/>
                </a:solidFill>
              </a:rPr>
              <a:t>	</a:t>
            </a:r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endParaRPr lang="de-DE" i="1" dirty="0"/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i="1" dirty="0"/>
              <a:t>Lösung</a:t>
            </a:r>
            <a:r>
              <a:rPr lang="de-DE" dirty="0"/>
              <a:t>:  	      	s.a. </a:t>
            </a:r>
            <a:r>
              <a:rPr lang="de-DE" u="sng" dirty="0"/>
              <a:t>bedeutet siehe auch</a:t>
            </a:r>
            <a:r>
              <a:rPr lang="de-DE" dirty="0"/>
              <a:t>.</a:t>
            </a:r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r>
              <a:rPr lang="de-DE" u="sng" dirty="0"/>
              <a:t>							</a:t>
            </a:r>
            <a:endParaRPr lang="de-DE" dirty="0"/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endParaRPr lang="de-DE" dirty="0"/>
          </a:p>
        </p:txBody>
      </p:sp>
      <p:sp>
        <p:nvSpPr>
          <p:cNvPr id="15" name="Footer Placeholder 3"/>
          <p:cNvSpPr txBox="1">
            <a:spLocks/>
          </p:cNvSpPr>
          <p:nvPr/>
        </p:nvSpPr>
        <p:spPr>
          <a:xfrm>
            <a:off x="3127666" y="4495800"/>
            <a:ext cx="1977734" cy="3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rgbClr val="FF0000"/>
                </a:solidFill>
              </a:rPr>
              <a:t>Metasprache</a:t>
            </a:r>
            <a:r>
              <a:rPr lang="de-DE" b="1" i="1" dirty="0"/>
              <a:t> </a:t>
            </a:r>
            <a:endParaRPr lang="de-DE" dirty="0"/>
          </a:p>
        </p:txBody>
      </p:sp>
      <p:sp>
        <p:nvSpPr>
          <p:cNvPr id="54" name="Left Brace 53"/>
          <p:cNvSpPr/>
          <p:nvPr/>
        </p:nvSpPr>
        <p:spPr>
          <a:xfrm rot="16200000">
            <a:off x="3900589" y="3022560"/>
            <a:ext cx="163449" cy="2630629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e 19"/>
          <p:cNvSpPr/>
          <p:nvPr/>
        </p:nvSpPr>
        <p:spPr>
          <a:xfrm rot="16200000">
            <a:off x="2110914" y="3939713"/>
            <a:ext cx="197773" cy="762000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B1A3B7-3E48-48D6-976E-06443E5634BE}"/>
              </a:ext>
            </a:extLst>
          </p:cNvPr>
          <p:cNvSpPr txBox="1"/>
          <p:nvPr/>
        </p:nvSpPr>
        <p:spPr>
          <a:xfrm>
            <a:off x="7315200" y="2057400"/>
            <a:ext cx="1521875" cy="430887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200" i="1"/>
              <a:t>Wort-Test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28012631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4" grpId="0" animBg="1"/>
      <p:bldP spid="2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0005"/>
          </a:xfrm>
        </p:spPr>
        <p:txBody>
          <a:bodyPr/>
          <a:lstStyle/>
          <a:p>
            <a:r>
              <a:rPr lang="de-DE"/>
              <a:t>Hausübung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456" y="990600"/>
            <a:ext cx="8229600" cy="51054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(8) 	 </a:t>
            </a:r>
            <a:r>
              <a:rPr lang="de-AT" dirty="0"/>
              <a:t>vs. ist eine lateinische Abkürzung für gegen.</a:t>
            </a:r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endParaRPr lang="de-DE" dirty="0"/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endParaRPr lang="de-DE" dirty="0"/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	</a:t>
            </a:r>
            <a:r>
              <a:rPr lang="de-DE" b="1" dirty="0"/>
              <a:t>Der Ausdruck</a:t>
            </a:r>
            <a:r>
              <a:rPr lang="de-DE" dirty="0"/>
              <a:t> „vs.“ </a:t>
            </a:r>
            <a:r>
              <a:rPr lang="de-AT" dirty="0"/>
              <a:t>ist eine lateinische Abkürzung </a:t>
            </a:r>
            <a:br>
              <a:rPr lang="de-AT" dirty="0"/>
            </a:br>
            <a:r>
              <a:rPr lang="de-AT" dirty="0"/>
              <a:t>	für </a:t>
            </a:r>
            <a:r>
              <a:rPr lang="de-AT" b="1" dirty="0"/>
              <a:t>das Wort</a:t>
            </a:r>
            <a:r>
              <a:rPr lang="de-AT" dirty="0"/>
              <a:t> „gegen“</a:t>
            </a:r>
            <a:r>
              <a:rPr lang="de-DE" dirty="0"/>
              <a:t>.</a:t>
            </a:r>
            <a:endParaRPr lang="de-DE" sz="2200" dirty="0"/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sz="2000" dirty="0"/>
              <a:t>	</a:t>
            </a:r>
            <a:endParaRPr lang="de-DE" dirty="0"/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	              vs. </a:t>
            </a:r>
            <a:r>
              <a:rPr lang="de-AT" dirty="0">
                <a:solidFill>
                  <a:srgbClr val="FF0000"/>
                </a:solidFill>
              </a:rPr>
              <a:t>ist eine lateinische Abkürzung für</a:t>
            </a:r>
            <a:r>
              <a:rPr lang="de-AT" dirty="0"/>
              <a:t> gegen</a:t>
            </a:r>
            <a:r>
              <a:rPr lang="de-DE" dirty="0"/>
              <a:t>.</a:t>
            </a: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     </a:t>
            </a:r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		 </a:t>
            </a:r>
            <a:r>
              <a:rPr lang="de-DE" sz="2000" i="1" dirty="0"/>
              <a:t>Objektsprache</a:t>
            </a:r>
            <a:r>
              <a:rPr lang="de-DE" sz="2000" b="1" i="1" dirty="0"/>
              <a:t>			            </a:t>
            </a:r>
            <a:r>
              <a:rPr lang="de-DE" sz="2000" i="1" dirty="0"/>
              <a:t>Objektsprache</a:t>
            </a:r>
            <a:r>
              <a:rPr lang="de-DE" sz="2000" b="1" i="1" dirty="0"/>
              <a:t> 	</a:t>
            </a:r>
            <a:r>
              <a:rPr lang="de-DE" sz="2000" b="1" i="1" dirty="0">
                <a:solidFill>
                  <a:srgbClr val="FF0000"/>
                </a:solidFill>
              </a:rPr>
              <a:t>	</a:t>
            </a:r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endParaRPr lang="de-DE" i="1" dirty="0"/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i="1" dirty="0"/>
              <a:t>Lösung</a:t>
            </a:r>
            <a:r>
              <a:rPr lang="de-DE" dirty="0"/>
              <a:t>:  vs. </a:t>
            </a:r>
            <a:r>
              <a:rPr lang="de-DE" u="sng" dirty="0"/>
              <a:t>ist eine lateinische Abkürzung für</a:t>
            </a:r>
            <a:r>
              <a:rPr lang="de-DE" dirty="0"/>
              <a:t> gegen.</a:t>
            </a:r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endParaRPr lang="de-DE" u="sng" dirty="0"/>
          </a:p>
          <a:p>
            <a:r>
              <a:rPr lang="de-DE" u="sng" dirty="0"/>
              <a:t>							</a:t>
            </a:r>
            <a:endParaRPr lang="de-DE" dirty="0"/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endParaRPr lang="de-DE" dirty="0"/>
          </a:p>
        </p:txBody>
      </p:sp>
      <p:sp>
        <p:nvSpPr>
          <p:cNvPr id="15" name="Footer Placeholder 3"/>
          <p:cNvSpPr txBox="1">
            <a:spLocks/>
          </p:cNvSpPr>
          <p:nvPr/>
        </p:nvSpPr>
        <p:spPr>
          <a:xfrm>
            <a:off x="3508666" y="4137891"/>
            <a:ext cx="1977734" cy="3579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rgbClr val="FF0000"/>
                </a:solidFill>
              </a:rPr>
              <a:t>Metasprache</a:t>
            </a:r>
            <a:r>
              <a:rPr lang="de-DE" b="1" i="1" dirty="0"/>
              <a:t> </a:t>
            </a:r>
            <a:endParaRPr lang="de-DE" dirty="0"/>
          </a:p>
        </p:txBody>
      </p:sp>
      <p:sp>
        <p:nvSpPr>
          <p:cNvPr id="54" name="Left Brace 53"/>
          <p:cNvSpPr/>
          <p:nvPr/>
        </p:nvSpPr>
        <p:spPr>
          <a:xfrm rot="16200000">
            <a:off x="4393323" y="2031122"/>
            <a:ext cx="163449" cy="3851504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e 19"/>
          <p:cNvSpPr/>
          <p:nvPr/>
        </p:nvSpPr>
        <p:spPr>
          <a:xfrm rot="16200000">
            <a:off x="1968590" y="3624837"/>
            <a:ext cx="197773" cy="629752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20D5D0-408D-4A6B-8D39-2470B814C8EC}"/>
              </a:ext>
            </a:extLst>
          </p:cNvPr>
          <p:cNvSpPr txBox="1"/>
          <p:nvPr/>
        </p:nvSpPr>
        <p:spPr>
          <a:xfrm>
            <a:off x="7315200" y="2590800"/>
            <a:ext cx="1521875" cy="430887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200" i="1"/>
              <a:t>Wort-Test</a:t>
            </a:r>
            <a:endParaRPr lang="en-US" sz="2200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63146A8A-409B-4814-B800-D15227414445}"/>
              </a:ext>
            </a:extLst>
          </p:cNvPr>
          <p:cNvSpPr/>
          <p:nvPr/>
        </p:nvSpPr>
        <p:spPr>
          <a:xfrm rot="16200000">
            <a:off x="6835313" y="3558713"/>
            <a:ext cx="197773" cy="762000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8445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5" grpId="0"/>
      <p:bldP spid="54" grpId="0" animBg="1"/>
      <p:bldP spid="20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0005"/>
          </a:xfrm>
        </p:spPr>
        <p:txBody>
          <a:bodyPr/>
          <a:lstStyle/>
          <a:p>
            <a:r>
              <a:rPr lang="de-DE"/>
              <a:t>Hausübung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455" y="990600"/>
            <a:ext cx="8310635" cy="51054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(10) 	Aber bedeutet fast das gleiche wie </a:t>
            </a:r>
            <a:br>
              <a:rPr lang="de-DE" dirty="0"/>
            </a:br>
            <a:r>
              <a:rPr lang="de-DE" dirty="0"/>
              <a:t>		und, aber nicht genau das gleiche.</a:t>
            </a:r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endParaRPr lang="de-DE" sz="2200" u="sng" dirty="0"/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	</a:t>
            </a:r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		</a:t>
            </a:r>
            <a:r>
              <a:rPr lang="de-DE" b="1" dirty="0"/>
              <a:t>Das Wort</a:t>
            </a:r>
            <a:r>
              <a:rPr lang="de-DE" dirty="0"/>
              <a:t> „aber“ bedeutet fast das gleiche wie </a:t>
            </a:r>
            <a:br>
              <a:rPr lang="de-DE" dirty="0"/>
            </a:br>
            <a:r>
              <a:rPr lang="de-DE" dirty="0"/>
              <a:t>		und, aber nicht genau das gleiche.</a:t>
            </a:r>
          </a:p>
          <a:p>
            <a:pPr marL="0" indent="0">
              <a:spcBef>
                <a:spcPts val="16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	</a:t>
            </a:r>
            <a:r>
              <a:rPr lang="de-DE" sz="1800" dirty="0"/>
              <a:t>	 </a:t>
            </a:r>
            <a:r>
              <a:rPr lang="de-DE" sz="2000" dirty="0"/>
              <a:t>Aber    </a:t>
            </a:r>
            <a:r>
              <a:rPr lang="de-DE" sz="2000" dirty="0">
                <a:solidFill>
                  <a:srgbClr val="FF0000"/>
                </a:solidFill>
              </a:rPr>
              <a:t>bedeutet fast das gleiche wie und, aber nicht genau das gleiche. </a:t>
            </a:r>
          </a:p>
          <a:p>
            <a:pPr marL="0" indent="0">
              <a:spcBef>
                <a:spcPts val="16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sz="2000" b="1" i="1" dirty="0"/>
              <a:t>       </a:t>
            </a:r>
            <a:r>
              <a:rPr lang="de-DE" sz="2000" i="1" dirty="0"/>
              <a:t>Objektsprache</a:t>
            </a:r>
            <a:endParaRPr lang="de-DE" sz="2000" dirty="0"/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>
                <a:solidFill>
                  <a:srgbClr val="FF0000"/>
                </a:solidFill>
              </a:rPr>
              <a:t>				</a:t>
            </a:r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i="1" dirty="0"/>
              <a:t>Lösung </a:t>
            </a:r>
            <a:r>
              <a:rPr lang="de-DE" dirty="0"/>
              <a:t>:  	Aber </a:t>
            </a:r>
            <a:r>
              <a:rPr lang="de-DE" u="sng" dirty="0"/>
              <a:t>bedeutet fast das gleiche wie</a:t>
            </a:r>
            <a:br>
              <a:rPr lang="de-DE" u="sng" dirty="0"/>
            </a:br>
            <a:r>
              <a:rPr lang="de-DE" dirty="0"/>
              <a:t>			</a:t>
            </a:r>
            <a:r>
              <a:rPr lang="de-DE" u="sng" dirty="0"/>
              <a:t>und, aber nicht genau das gleiche.</a:t>
            </a:r>
            <a:endParaRPr lang="de-DE" dirty="0"/>
          </a:p>
        </p:txBody>
      </p:sp>
      <p:sp>
        <p:nvSpPr>
          <p:cNvPr id="15" name="Footer Placeholder 3"/>
          <p:cNvSpPr txBox="1">
            <a:spLocks/>
          </p:cNvSpPr>
          <p:nvPr/>
        </p:nvSpPr>
        <p:spPr>
          <a:xfrm>
            <a:off x="4495800" y="4062549"/>
            <a:ext cx="1977734" cy="3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rgbClr val="FF0000"/>
                </a:solidFill>
              </a:rPr>
              <a:t>Metasprache</a:t>
            </a:r>
            <a:r>
              <a:rPr lang="de-DE" b="1" i="1" dirty="0"/>
              <a:t> </a:t>
            </a:r>
            <a:endParaRPr lang="de-DE" dirty="0"/>
          </a:p>
        </p:txBody>
      </p:sp>
      <p:sp>
        <p:nvSpPr>
          <p:cNvPr id="54" name="Left Brace 53"/>
          <p:cNvSpPr/>
          <p:nvPr/>
        </p:nvSpPr>
        <p:spPr>
          <a:xfrm rot="16200000">
            <a:off x="5430883" y="706483"/>
            <a:ext cx="197773" cy="6466460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e 19"/>
          <p:cNvSpPr/>
          <p:nvPr/>
        </p:nvSpPr>
        <p:spPr>
          <a:xfrm rot="16200000">
            <a:off x="1619077" y="3593350"/>
            <a:ext cx="197773" cy="692727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EBE1B3-5F85-47BE-900D-5471438E2321}"/>
              </a:ext>
            </a:extLst>
          </p:cNvPr>
          <p:cNvSpPr txBox="1"/>
          <p:nvPr/>
        </p:nvSpPr>
        <p:spPr>
          <a:xfrm>
            <a:off x="7315200" y="2057400"/>
            <a:ext cx="1521875" cy="430887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200" i="1"/>
              <a:t>Wort-Test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121712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4" grpId="0" animBg="1"/>
      <p:bldP spid="20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0005"/>
          </a:xfrm>
        </p:spPr>
        <p:txBody>
          <a:bodyPr/>
          <a:lstStyle/>
          <a:p>
            <a:r>
              <a:rPr lang="de-DE"/>
              <a:t>Hausübung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456" y="990600"/>
            <a:ext cx="8312944" cy="51054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(10) 	Aber bedeutet fast das gleiche wie </a:t>
            </a:r>
            <a:br>
              <a:rPr lang="de-DE" dirty="0"/>
            </a:br>
            <a:r>
              <a:rPr lang="de-DE" dirty="0"/>
              <a:t>		und, aber nicht genau das gleiche.</a:t>
            </a:r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endParaRPr lang="de-DE" sz="2200" u="sng" dirty="0"/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	</a:t>
            </a:r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		</a:t>
            </a:r>
            <a:r>
              <a:rPr lang="de-DE" b="1" dirty="0"/>
              <a:t>Das Wort</a:t>
            </a:r>
            <a:r>
              <a:rPr lang="de-DE" dirty="0"/>
              <a:t> „aber“ bedeutet fast das gleiche wie</a:t>
            </a:r>
            <a:br>
              <a:rPr lang="de-DE" dirty="0"/>
            </a:br>
            <a:r>
              <a:rPr lang="de-DE" dirty="0"/>
              <a:t>		</a:t>
            </a:r>
            <a:r>
              <a:rPr lang="de-DE" b="1" dirty="0"/>
              <a:t>das Wort</a:t>
            </a:r>
            <a:r>
              <a:rPr lang="de-DE" dirty="0"/>
              <a:t> „und“, aber nicht genau das gleiche.</a:t>
            </a:r>
          </a:p>
          <a:p>
            <a:pPr marL="0" indent="0">
              <a:spcBef>
                <a:spcPts val="16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/>
              <a:t>	</a:t>
            </a:r>
            <a:r>
              <a:rPr lang="de-DE" sz="1800" dirty="0"/>
              <a:t>	</a:t>
            </a:r>
            <a:r>
              <a:rPr lang="de-DE" sz="2000" dirty="0"/>
              <a:t>Aber    </a:t>
            </a:r>
            <a:r>
              <a:rPr lang="de-DE" sz="2000" dirty="0">
                <a:solidFill>
                  <a:srgbClr val="FF0000"/>
                </a:solidFill>
              </a:rPr>
              <a:t>bedeutet fast das gleiche wie  </a:t>
            </a:r>
            <a:r>
              <a:rPr lang="de-DE" sz="2000" dirty="0"/>
              <a:t>und,  </a:t>
            </a:r>
            <a:r>
              <a:rPr lang="de-DE" sz="2000" dirty="0">
                <a:solidFill>
                  <a:srgbClr val="FF0000"/>
                </a:solidFill>
              </a:rPr>
              <a:t>aber nicht ganau dasgleiche. </a:t>
            </a:r>
          </a:p>
          <a:p>
            <a:pPr marL="0" indent="0">
              <a:spcBef>
                <a:spcPts val="12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sz="2000" b="1" i="1" dirty="0"/>
              <a:t>       </a:t>
            </a:r>
            <a:r>
              <a:rPr lang="de-DE" sz="2000" i="1" dirty="0"/>
              <a:t>Objektsprache</a:t>
            </a:r>
            <a:r>
              <a:rPr lang="de-DE" sz="2000" b="1" i="1" dirty="0"/>
              <a:t> 		         </a:t>
            </a:r>
            <a:r>
              <a:rPr lang="de-DE" sz="2000" i="1" dirty="0"/>
              <a:t>Objektsprache</a:t>
            </a:r>
            <a:endParaRPr lang="de-DE" sz="2000" dirty="0"/>
          </a:p>
          <a:p>
            <a:pPr marL="0" indent="0"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dirty="0">
                <a:solidFill>
                  <a:srgbClr val="FF0000"/>
                </a:solidFill>
              </a:rPr>
              <a:t>				</a:t>
            </a:r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i="1" dirty="0"/>
              <a:t>Lösung 2</a:t>
            </a:r>
            <a:r>
              <a:rPr lang="de-DE" dirty="0"/>
              <a:t>:  	Aber </a:t>
            </a:r>
            <a:r>
              <a:rPr lang="de-DE" u="sng" dirty="0"/>
              <a:t>bedeutet fast das gleiche wie</a:t>
            </a:r>
            <a:r>
              <a:rPr lang="de-DE" dirty="0"/>
              <a:t> und, </a:t>
            </a:r>
            <a:r>
              <a:rPr lang="de-DE" u="sng" dirty="0"/>
              <a:t>aber nicht </a:t>
            </a:r>
            <a:r>
              <a:rPr lang="de-DE" dirty="0"/>
              <a:t>			</a:t>
            </a:r>
            <a:r>
              <a:rPr lang="de-DE" u="sng" dirty="0"/>
              <a:t>genau das gleiche.</a:t>
            </a:r>
            <a:endParaRPr lang="de-DE" dirty="0"/>
          </a:p>
        </p:txBody>
      </p:sp>
      <p:sp>
        <p:nvSpPr>
          <p:cNvPr id="15" name="Footer Placeholder 3"/>
          <p:cNvSpPr txBox="1">
            <a:spLocks/>
          </p:cNvSpPr>
          <p:nvPr/>
        </p:nvSpPr>
        <p:spPr>
          <a:xfrm>
            <a:off x="2667000" y="3986349"/>
            <a:ext cx="1977734" cy="3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rgbClr val="FF0000"/>
                </a:solidFill>
              </a:rPr>
              <a:t>Metasprache</a:t>
            </a:r>
            <a:r>
              <a:rPr lang="de-DE" b="1" i="1" dirty="0"/>
              <a:t> </a:t>
            </a:r>
            <a:endParaRPr lang="de-DE" dirty="0"/>
          </a:p>
        </p:txBody>
      </p:sp>
      <p:sp>
        <p:nvSpPr>
          <p:cNvPr id="54" name="Left Brace 53"/>
          <p:cNvSpPr/>
          <p:nvPr/>
        </p:nvSpPr>
        <p:spPr>
          <a:xfrm rot="16200000">
            <a:off x="3567130" y="2483496"/>
            <a:ext cx="197773" cy="2912432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e 19"/>
          <p:cNvSpPr/>
          <p:nvPr/>
        </p:nvSpPr>
        <p:spPr>
          <a:xfrm rot="16200000">
            <a:off x="5368965" y="3653462"/>
            <a:ext cx="197773" cy="572502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/>
          <p:cNvSpPr/>
          <p:nvPr/>
        </p:nvSpPr>
        <p:spPr>
          <a:xfrm rot="16200000">
            <a:off x="7198009" y="2479566"/>
            <a:ext cx="217550" cy="2912432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3"/>
          <p:cNvSpPr txBox="1">
            <a:spLocks/>
          </p:cNvSpPr>
          <p:nvPr/>
        </p:nvSpPr>
        <p:spPr>
          <a:xfrm>
            <a:off x="6480466" y="3989295"/>
            <a:ext cx="1977734" cy="3570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i="1" dirty="0">
                <a:solidFill>
                  <a:srgbClr val="FF0000"/>
                </a:solidFill>
              </a:rPr>
              <a:t>Metasprache</a:t>
            </a:r>
            <a:r>
              <a:rPr lang="de-DE" b="1" i="1" dirty="0"/>
              <a:t> </a:t>
            </a:r>
            <a:endParaRPr lang="de-DE" dirty="0"/>
          </a:p>
        </p:txBody>
      </p:sp>
      <p:sp>
        <p:nvSpPr>
          <p:cNvPr id="12" name="Left Brace 11"/>
          <p:cNvSpPr/>
          <p:nvPr/>
        </p:nvSpPr>
        <p:spPr>
          <a:xfrm rot="16200000">
            <a:off x="1619077" y="3562523"/>
            <a:ext cx="197773" cy="692727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6B5160-1F96-4D3A-AB27-CE43D457567D}"/>
              </a:ext>
            </a:extLst>
          </p:cNvPr>
          <p:cNvSpPr txBox="1"/>
          <p:nvPr/>
        </p:nvSpPr>
        <p:spPr>
          <a:xfrm>
            <a:off x="7315200" y="2514600"/>
            <a:ext cx="1521875" cy="430887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200" i="1"/>
              <a:t>Wort-Test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32736591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4" grpId="0" animBg="1"/>
      <p:bldP spid="20" grpId="0" animBg="1"/>
      <p:bldP spid="10" grpId="0" animBg="1"/>
      <p:bldP spid="11" grpId="0"/>
      <p:bldP spid="12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0005"/>
          </a:xfrm>
        </p:spPr>
        <p:txBody>
          <a:bodyPr/>
          <a:lstStyle/>
          <a:p>
            <a:r>
              <a:rPr lang="de-DE"/>
              <a:t>Hausübung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869" y="990600"/>
            <a:ext cx="8873732" cy="51054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defTabSz="941388">
              <a:tabLst>
                <a:tab pos="342900" algn="l"/>
                <a:tab pos="747713" algn="l"/>
                <a:tab pos="1317625" algn="l"/>
                <a:tab pos="1541463" algn="l"/>
                <a:tab pos="3833813" algn="l"/>
                <a:tab pos="4175125" algn="l"/>
              </a:tabLst>
            </a:pPr>
            <a:r>
              <a:rPr lang="de-AT" b="1" dirty="0"/>
              <a:t>B.</a:t>
            </a:r>
            <a:r>
              <a:rPr lang="de-AT" dirty="0"/>
              <a:t> Gibt es DPs/NPs mit </a:t>
            </a:r>
            <a:r>
              <a:rPr lang="de-AT" b="1" dirty="0"/>
              <a:t>abstrakten Referenten</a:t>
            </a:r>
            <a:r>
              <a:rPr lang="de-AT" dirty="0"/>
              <a:t>? Wenn ja, nennen Sie drei Beispiele!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747713" algn="l"/>
                <a:tab pos="1317625" algn="l"/>
                <a:tab pos="1541463" algn="l"/>
                <a:tab pos="3833813" algn="l"/>
                <a:tab pos="4175125" algn="l"/>
              </a:tabLst>
            </a:pPr>
            <a:r>
              <a:rPr lang="de-AT" i="1" dirty="0"/>
              <a:t>Lösung</a:t>
            </a:r>
            <a:r>
              <a:rPr lang="de-AT" dirty="0"/>
              <a:t>: </a:t>
            </a:r>
            <a:r>
              <a:rPr lang="de-AT" b="1" dirty="0"/>
              <a:t>Ja! 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747713" algn="l"/>
                <a:tab pos="1317625" algn="l"/>
                <a:tab pos="1541463" algn="l"/>
                <a:tab pos="3833813" algn="l"/>
                <a:tab pos="4175125" algn="l"/>
              </a:tabLst>
            </a:pPr>
            <a:r>
              <a:rPr lang="de-AT" dirty="0"/>
              <a:t>(1)		</a:t>
            </a:r>
            <a:r>
              <a:rPr lang="de-AT" b="1" i="1" dirty="0"/>
              <a:t>Definite DPs </a:t>
            </a:r>
            <a:r>
              <a:rPr lang="de-AT" i="1" dirty="0"/>
              <a:t>mit abstrakten Referenten</a:t>
            </a:r>
          </a:p>
          <a:p>
            <a:pPr defTabSz="941388">
              <a:tabLst>
                <a:tab pos="342900" algn="l"/>
                <a:tab pos="747713" algn="l"/>
                <a:tab pos="1317625" algn="l"/>
                <a:tab pos="1541463" algn="l"/>
                <a:tab pos="3833813" algn="l"/>
                <a:tab pos="4175125" algn="l"/>
              </a:tabLst>
            </a:pPr>
            <a:r>
              <a:rPr lang="de-DE" i="1" dirty="0"/>
              <a:t>		</a:t>
            </a:r>
            <a:r>
              <a:rPr lang="de-DE" dirty="0"/>
              <a:t>a.	die Wissenschaft	= 	Methode, um Wissen zu 								produzieren</a:t>
            </a:r>
            <a:endParaRPr lang="de-AT" dirty="0"/>
          </a:p>
          <a:p>
            <a:pPr defTabSz="941388">
              <a:tabLst>
                <a:tab pos="342900" algn="l"/>
                <a:tab pos="747713" algn="l"/>
                <a:tab pos="1317625" algn="l"/>
                <a:tab pos="1541463" algn="l"/>
                <a:tab pos="3833813" algn="l"/>
                <a:tab pos="4175125" algn="l"/>
              </a:tabLst>
            </a:pPr>
            <a:r>
              <a:rPr lang="de-DE" dirty="0"/>
              <a:t>		b.	der 2. Weltkriegl	= 	Krieg von 1939 – 1945</a:t>
            </a:r>
          </a:p>
          <a:p>
            <a:pPr defTabSz="941388">
              <a:tabLst>
                <a:tab pos="342900" algn="l"/>
                <a:tab pos="747713" algn="l"/>
                <a:tab pos="1317625" algn="l"/>
                <a:tab pos="1541463" algn="l"/>
                <a:tab pos="3833813" algn="l"/>
                <a:tab pos="4175125" algn="l"/>
              </a:tabLst>
            </a:pPr>
            <a:r>
              <a:rPr lang="de-DE" dirty="0"/>
              <a:t>		c.	die Zahl Null	= 	0</a:t>
            </a:r>
          </a:p>
          <a:p>
            <a:pPr defTabSz="941388">
              <a:spcBef>
                <a:spcPts val="1200"/>
              </a:spcBef>
              <a:tabLst>
                <a:tab pos="342900" algn="l"/>
                <a:tab pos="747713" algn="l"/>
                <a:tab pos="1317625" algn="l"/>
                <a:tab pos="1541463" algn="l"/>
                <a:tab pos="3833813" algn="l"/>
                <a:tab pos="4175125" algn="l"/>
              </a:tabLst>
            </a:pPr>
            <a:r>
              <a:rPr lang="de-AT" dirty="0"/>
              <a:t>(2)		</a:t>
            </a:r>
            <a:r>
              <a:rPr lang="de-AT" b="1" i="1" dirty="0"/>
              <a:t>Namen</a:t>
            </a:r>
            <a:r>
              <a:rPr lang="de-AT" i="1" dirty="0"/>
              <a:t> mit abstrakten Referenten</a:t>
            </a:r>
          </a:p>
          <a:p>
            <a:pPr defTabSz="941388">
              <a:tabLst>
                <a:tab pos="342900" algn="l"/>
                <a:tab pos="747713" algn="l"/>
                <a:tab pos="1317625" algn="l"/>
                <a:tab pos="1541463" algn="l"/>
                <a:tab pos="3833813" algn="l"/>
                <a:tab pos="4175125" algn="l"/>
              </a:tabLst>
            </a:pPr>
            <a:r>
              <a:rPr lang="de-DE" i="1" dirty="0"/>
              <a:t>		</a:t>
            </a:r>
            <a:r>
              <a:rPr lang="de-DE" dirty="0"/>
              <a:t>a.	Facebook 	=	Methode, um Geld zu produzieren</a:t>
            </a:r>
          </a:p>
          <a:p>
            <a:pPr defTabSz="941388">
              <a:tabLst>
                <a:tab pos="342900" algn="l"/>
                <a:tab pos="747713" algn="l"/>
                <a:tab pos="1317625" algn="l"/>
                <a:tab pos="1541463" algn="l"/>
                <a:tab pos="3833813" algn="l"/>
                <a:tab pos="4175125" algn="l"/>
              </a:tabLst>
            </a:pPr>
            <a:r>
              <a:rPr lang="de-DE" i="1" dirty="0"/>
              <a:t>		</a:t>
            </a:r>
            <a:r>
              <a:rPr lang="de-DE" dirty="0"/>
              <a:t>b.	Weihnachten 	=	24. Dezember (oder auch 25.)</a:t>
            </a:r>
          </a:p>
          <a:p>
            <a:pPr defTabSz="941388">
              <a:tabLst>
                <a:tab pos="342900" algn="l"/>
                <a:tab pos="747713" algn="l"/>
                <a:tab pos="1317625" algn="l"/>
                <a:tab pos="1541463" algn="l"/>
                <a:tab pos="3833813" algn="l"/>
                <a:tab pos="4175125" algn="l"/>
              </a:tabLst>
            </a:pPr>
            <a:r>
              <a:rPr lang="de-DE" dirty="0"/>
              <a:t>		c.	Null	= 	0</a:t>
            </a:r>
          </a:p>
          <a:p>
            <a:pPr defTabSz="941388">
              <a:tabLst>
                <a:tab pos="342900" algn="l"/>
                <a:tab pos="747713" algn="l"/>
                <a:tab pos="1317625" algn="l"/>
                <a:tab pos="1541463" algn="l"/>
                <a:tab pos="3833813" algn="l"/>
                <a:tab pos="4175125" algn="l"/>
              </a:tabLst>
            </a:pPr>
            <a:endParaRPr lang="de-DE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26414197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0005"/>
          </a:xfrm>
        </p:spPr>
        <p:txBody>
          <a:bodyPr/>
          <a:lstStyle/>
          <a:p>
            <a:r>
              <a:rPr lang="de-DE"/>
              <a:t>Übung (30) aus dem Skriptum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90600"/>
            <a:ext cx="8229600" cy="51054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457200" indent="-457200">
              <a:buAutoNum type="arabicParenBoth" startAt="30"/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/>
              <a:t>  		Maria ist sehr ‘beliebt’. </a:t>
            </a:r>
          </a:p>
          <a:p>
            <a:pPr>
              <a:spcBef>
                <a:spcPts val="1200"/>
              </a:spcBef>
            </a:pPr>
            <a:r>
              <a:rPr lang="de-DE"/>
              <a:t>Der Satz (30)</a:t>
            </a:r>
            <a:r>
              <a:rPr lang="en-US"/>
              <a:t>a drückt folgendes aus:</a:t>
            </a:r>
          </a:p>
          <a:p>
            <a:pPr>
              <a:spcBef>
                <a:spcPts val="1200"/>
              </a:spcBef>
            </a:pPr>
            <a:r>
              <a:rPr lang="de-DE"/>
              <a:t>			       </a:t>
            </a:r>
            <a:r>
              <a:rPr lang="de-DE" sz="2200" b="1" i="1"/>
              <a:t>Objektsprache</a:t>
            </a:r>
          </a:p>
          <a:p>
            <a:pPr>
              <a:spcBef>
                <a:spcPts val="1000"/>
              </a:spcBef>
            </a:pPr>
            <a:r>
              <a:rPr lang="de-DE"/>
              <a:t>	(i)		Maria ist sehr beliebt. </a:t>
            </a:r>
            <a:r>
              <a:rPr lang="de-DE" sz="2000"/>
              <a:t>(ironisch) </a:t>
            </a:r>
          </a:p>
          <a:p>
            <a:pPr>
              <a:spcBef>
                <a:spcPts val="1200"/>
              </a:spcBef>
            </a:pPr>
            <a:r>
              <a:rPr lang="de-DE"/>
              <a:t>	(ii)	Maria ist das, was man mit dem Wort 					„beliebt“ bezeichnet.</a:t>
            </a:r>
            <a:br>
              <a:rPr lang="de-DE"/>
            </a:br>
            <a:r>
              <a:rPr lang="de-DE"/>
              <a:t>			</a:t>
            </a:r>
          </a:p>
          <a:p>
            <a:pPr marL="0" indent="0">
              <a:spcBef>
                <a:spcPts val="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endParaRPr lang="de-DE" b="1" i="1"/>
          </a:p>
          <a:p>
            <a:pPr marL="0" indent="0">
              <a:spcBef>
                <a:spcPts val="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b="1" i="1"/>
              <a:t>Schlussfolgerung</a:t>
            </a:r>
            <a:r>
              <a:rPr lang="de-DE"/>
              <a:t>: In (30)a ist ‚beliebt‘ sowohl </a:t>
            </a:r>
            <a:r>
              <a:rPr lang="de-DE" b="1" i="1"/>
              <a:t>Objektsprache</a:t>
            </a:r>
            <a:r>
              <a:rPr lang="de-DE"/>
              <a:t>, als auch als </a:t>
            </a:r>
            <a:r>
              <a:rPr lang="de-DE" b="1" i="1">
                <a:solidFill>
                  <a:srgbClr val="FF0000"/>
                </a:solidFill>
              </a:rPr>
              <a:t>Metasprache</a:t>
            </a:r>
            <a:r>
              <a:rPr lang="de-DE"/>
              <a:t>! 	</a:t>
            </a:r>
          </a:p>
          <a:p>
            <a:pPr>
              <a:spcBef>
                <a:spcPts val="14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i="1"/>
              <a:t>Lösung</a:t>
            </a:r>
            <a:r>
              <a:rPr lang="de-DE"/>
              <a:t>:  	Maria ist sehr beliebt.      </a:t>
            </a:r>
            <a:endParaRPr lang="de-DE" b="1" i="1"/>
          </a:p>
          <a:p>
            <a:pPr>
              <a:spcBef>
                <a:spcPts val="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/>
              <a:t>			Maria ist sehr </a:t>
            </a:r>
            <a:r>
              <a:rPr lang="de-DE" u="sng"/>
              <a:t>beliebt</a:t>
            </a:r>
            <a:r>
              <a:rPr lang="de-DE"/>
              <a:t>.</a:t>
            </a:r>
          </a:p>
          <a:p>
            <a:pPr>
              <a:spcBef>
                <a:spcPts val="8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endParaRPr lang="de-DE"/>
          </a:p>
        </p:txBody>
      </p:sp>
      <p:sp>
        <p:nvSpPr>
          <p:cNvPr id="15" name="Footer Placeholder 3"/>
          <p:cNvSpPr txBox="1">
            <a:spLocks/>
          </p:cNvSpPr>
          <p:nvPr/>
        </p:nvSpPr>
        <p:spPr>
          <a:xfrm>
            <a:off x="5329382" y="3810000"/>
            <a:ext cx="3814618" cy="285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200" b="1" i="1">
                <a:solidFill>
                  <a:srgbClr val="FF0000"/>
                </a:solidFill>
              </a:rPr>
              <a:t>Metasprache</a:t>
            </a:r>
            <a:r>
              <a:rPr lang="de-DE" sz="2200" b="1" i="1"/>
              <a:t> </a:t>
            </a:r>
            <a:r>
              <a:rPr lang="de-DE" sz="2200" b="1" i="1">
                <a:solidFill>
                  <a:schemeClr val="tx1"/>
                </a:solidFill>
              </a:rPr>
              <a:t>in bezug auf </a:t>
            </a:r>
            <a:br>
              <a:rPr lang="de-DE" sz="2200" b="1" i="1">
                <a:solidFill>
                  <a:schemeClr val="tx1"/>
                </a:solidFill>
              </a:rPr>
            </a:br>
            <a:r>
              <a:rPr lang="de-DE" sz="2200" b="1" i="1">
                <a:solidFill>
                  <a:schemeClr val="tx1"/>
                </a:solidFill>
              </a:rPr>
              <a:t>das Wort „beliebt“</a:t>
            </a:r>
            <a:endParaRPr lang="de-DE" sz="2200"/>
          </a:p>
        </p:txBody>
      </p:sp>
      <p:sp>
        <p:nvSpPr>
          <p:cNvPr id="11" name="Left Brace 10"/>
          <p:cNvSpPr/>
          <p:nvPr/>
        </p:nvSpPr>
        <p:spPr>
          <a:xfrm rot="16200000" flipH="1">
            <a:off x="3482957" y="1438534"/>
            <a:ext cx="156412" cy="2174074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 rot="16200000">
            <a:off x="6454314" y="3177713"/>
            <a:ext cx="197773" cy="762000"/>
          </a:xfrm>
          <a:prstGeom prst="leftBrace">
            <a:avLst>
              <a:gd name="adj1" fmla="val 34261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473574" y="4648200"/>
            <a:ext cx="440826" cy="184404"/>
          </a:xfrm>
          <a:prstGeom prst="rightArrow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endParaRPr lang="en-US" sz="2400" b="1" i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57800" y="5558135"/>
            <a:ext cx="2209800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b="1" i="1"/>
              <a:t>und gleichzeitig</a:t>
            </a:r>
            <a:endParaRPr lang="en-US" sz="2400" b="1" i="1"/>
          </a:p>
        </p:txBody>
      </p:sp>
      <p:sp>
        <p:nvSpPr>
          <p:cNvPr id="13" name="TextBox 12"/>
          <p:cNvSpPr txBox="1"/>
          <p:nvPr/>
        </p:nvSpPr>
        <p:spPr>
          <a:xfrm>
            <a:off x="6781800" y="2510135"/>
            <a:ext cx="2209800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b="1" i="1"/>
              <a:t>und gleichzeitig</a:t>
            </a:r>
            <a:endParaRPr lang="en-US" sz="2400" b="1" i="1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9872307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 animBg="1"/>
      <p:bldP spid="12" grpId="0" animBg="1"/>
      <p:bldP spid="5" grpId="0" animBg="1"/>
      <p:bldP spid="16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60005"/>
          </a:xfrm>
        </p:spPr>
        <p:txBody>
          <a:bodyPr/>
          <a:lstStyle/>
          <a:p>
            <a:r>
              <a:rPr lang="de-DE"/>
              <a:t>Übung (30)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456" y="920355"/>
            <a:ext cx="8229600" cy="5175645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457200" indent="-457200">
              <a:buFontTx/>
              <a:buAutoNum type="arabicParenBoth" startAt="30"/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/>
              <a:t>	b. 	Sie trafen sich im Gasthaus ‘Zum Blauen Reiter’.</a:t>
            </a:r>
          </a:p>
          <a:p>
            <a:pPr>
              <a:spcBef>
                <a:spcPts val="1200"/>
              </a:spcBef>
            </a:pPr>
            <a:r>
              <a:rPr lang="de-DE"/>
              <a:t>		</a:t>
            </a:r>
          </a:p>
        </p:txBody>
      </p:sp>
      <p:sp>
        <p:nvSpPr>
          <p:cNvPr id="8" name="TextBox 7"/>
          <p:cNvSpPr txBox="1"/>
          <p:nvPr/>
        </p:nvSpPr>
        <p:spPr>
          <a:xfrm rot="10800000" flipH="1" flipV="1">
            <a:off x="655319" y="1524000"/>
            <a:ext cx="864108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i="1"/>
              <a:t>Wort-Test:</a:t>
            </a:r>
            <a:endParaRPr lang="de-DE" sz="2400" i="1"/>
          </a:p>
          <a:p>
            <a:pPr>
              <a:spcBef>
                <a:spcPts val="1200"/>
              </a:spcBef>
            </a:pPr>
            <a:r>
              <a:rPr lang="de-DE" sz="2400">
                <a:solidFill>
                  <a:srgbClr val="FF0000"/>
                </a:solidFill>
              </a:rPr>
              <a:t>Sie trafen sich im Gasthaus </a:t>
            </a:r>
            <a:r>
              <a:rPr lang="de-DE" sz="2400" b="1" i="1">
                <a:solidFill>
                  <a:srgbClr val="FF0000"/>
                </a:solidFill>
              </a:rPr>
              <a:t>mit dem Namen</a:t>
            </a:r>
            <a:r>
              <a:rPr lang="de-DE" sz="2400" b="1" i="1" baseline="-25000">
                <a:solidFill>
                  <a:srgbClr val="FF0000"/>
                </a:solidFill>
              </a:rPr>
              <a:t>ML</a:t>
            </a:r>
            <a:r>
              <a:rPr lang="de-DE" sz="2400"/>
              <a:t> ‘Zum Blauen Reiter’.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317625" algn="l"/>
                <a:tab pos="1541463" algn="l"/>
              </a:tabLst>
            </a:pPr>
            <a:r>
              <a:rPr lang="de-DE" sz="2400" i="1"/>
              <a:t>Lösung 1</a:t>
            </a:r>
            <a:r>
              <a:rPr lang="de-DE" sz="2400"/>
              <a:t>:  	 </a:t>
            </a:r>
            <a:r>
              <a:rPr lang="de-DE" sz="2400" u="sng"/>
              <a:t>Sie trafen sich im Gasthaus</a:t>
            </a:r>
            <a:r>
              <a:rPr lang="de-DE" sz="2400"/>
              <a:t> ‘Zum Blauen Reiter’.</a:t>
            </a:r>
            <a:endParaRPr lang="en-US" sz="2400"/>
          </a:p>
        </p:txBody>
      </p:sp>
      <p:sp>
        <p:nvSpPr>
          <p:cNvPr id="21" name="TextBox 20"/>
          <p:cNvSpPr txBox="1"/>
          <p:nvPr/>
        </p:nvSpPr>
        <p:spPr>
          <a:xfrm rot="10800000" flipH="1" flipV="1">
            <a:off x="579119" y="3163416"/>
            <a:ext cx="8641081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tabLst>
                <a:tab pos="342900" algn="l"/>
                <a:tab pos="747713" algn="l"/>
                <a:tab pos="1203325" algn="l"/>
                <a:tab pos="1317625" algn="l"/>
                <a:tab pos="1541463" algn="l"/>
              </a:tabLst>
            </a:pPr>
            <a:r>
              <a:rPr lang="de-DE" sz="2400" i="1"/>
              <a:t>Wort-Test</a:t>
            </a:r>
            <a:r>
              <a:rPr lang="en-US" sz="2400" i="1"/>
              <a:t>:</a:t>
            </a:r>
            <a:endParaRPr lang="de-DE" sz="2400" i="1"/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203325" algn="l"/>
                <a:tab pos="1317625" algn="l"/>
                <a:tab pos="1541463" algn="l"/>
              </a:tabLst>
            </a:pPr>
            <a:r>
              <a:rPr lang="de-DE" sz="2400"/>
              <a:t>(30)     b.  Sie trafen sich </a:t>
            </a:r>
            <a:r>
              <a:rPr lang="de-DE" sz="2400">
                <a:solidFill>
                  <a:srgbClr val="00B0F0"/>
                </a:solidFill>
              </a:rPr>
              <a:t>im Gasthaus</a:t>
            </a:r>
            <a:r>
              <a:rPr lang="de-DE" sz="2400"/>
              <a:t> ‘Zum Blauen Reiter’.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203325" algn="l"/>
                <a:tab pos="1317625" algn="l"/>
                <a:tab pos="1541463" algn="l"/>
              </a:tabLst>
            </a:pPr>
            <a:r>
              <a:rPr lang="de-DE" sz="2400"/>
              <a:t>vgl. 	Sie trafen </a:t>
            </a:r>
            <a:r>
              <a:rPr lang="de-DE" sz="2400">
                <a:solidFill>
                  <a:srgbClr val="00B0F0"/>
                </a:solidFill>
              </a:rPr>
              <a:t>den Virologen</a:t>
            </a:r>
            <a:r>
              <a:rPr lang="de-DE" sz="2400"/>
              <a:t> Ian Lipkin. 		(</a:t>
            </a:r>
            <a:r>
              <a:rPr lang="de-DE" sz="2400" i="1">
                <a:solidFill>
                  <a:srgbClr val="00B0F0"/>
                </a:solidFill>
              </a:rPr>
              <a:t>Apposition</a:t>
            </a:r>
            <a:r>
              <a:rPr lang="de-DE" sz="2400" i="1"/>
              <a:t>)</a:t>
            </a:r>
            <a:br>
              <a:rPr lang="de-DE" sz="2400"/>
            </a:br>
            <a:r>
              <a:rPr lang="de-DE" sz="2400"/>
              <a:t>		Sie trafen Ian Lipkin und Ian Lipkin ist ein Virologe. </a:t>
            </a:r>
            <a:endParaRPr lang="de-DE" sz="2400" i="1"/>
          </a:p>
          <a:p>
            <a:pPr>
              <a:spcBef>
                <a:spcPts val="600"/>
              </a:spcBef>
              <a:tabLst>
                <a:tab pos="342900" algn="l"/>
                <a:tab pos="747713" algn="l"/>
                <a:tab pos="1203325" algn="l"/>
                <a:tab pos="1317625" algn="l"/>
                <a:tab pos="1541463" algn="l"/>
              </a:tabLst>
            </a:pPr>
            <a:r>
              <a:rPr lang="de-DE" sz="2400"/>
              <a:t>(30)</a:t>
            </a:r>
            <a:r>
              <a:rPr lang="en-US" sz="2400"/>
              <a:t>b.   </a:t>
            </a:r>
            <a:r>
              <a:rPr lang="en-US" sz="2400">
                <a:sym typeface="WP MathA" panose="05010101010101010101" pitchFamily="2" charset="2"/>
              </a:rPr>
              <a:t></a:t>
            </a:r>
            <a:r>
              <a:rPr lang="de-DE" sz="2400"/>
              <a:t> 	Sie trafen sich im ‘Zum Blauen Reiter’ und</a:t>
            </a:r>
            <a:br>
              <a:rPr lang="de-DE" sz="2400"/>
            </a:br>
            <a:r>
              <a:rPr lang="de-DE" sz="2400"/>
              <a:t>			‘Zum Blauen Reiter’ ist ein Gasthaus.</a:t>
            </a:r>
          </a:p>
          <a:p>
            <a:pPr>
              <a:spcBef>
                <a:spcPts val="1200"/>
              </a:spcBef>
              <a:tabLst>
                <a:tab pos="342900" algn="l"/>
                <a:tab pos="747713" algn="l"/>
                <a:tab pos="1203325" algn="l"/>
                <a:tab pos="1317625" algn="l"/>
                <a:tab pos="1541463" algn="l"/>
              </a:tabLst>
            </a:pPr>
            <a:r>
              <a:rPr lang="de-DE" sz="2400" i="1"/>
              <a:t>Lösung 2</a:t>
            </a:r>
            <a:r>
              <a:rPr lang="de-DE" sz="2400"/>
              <a:t>:  	 Sie trafen sich im Gasthaus ‘Zum Blauen Reiter’.</a:t>
            </a:r>
            <a:endParaRPr lang="en-US" sz="240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de-DE"/>
              <a:t>DGY 15 Semantik</a:t>
            </a:r>
          </a:p>
        </p:txBody>
      </p:sp>
    </p:spTree>
    <p:extLst>
      <p:ext uri="{BB962C8B-B14F-4D97-AF65-F5344CB8AC3E}">
        <p14:creationId xmlns:p14="http://schemas.microsoft.com/office/powerpoint/2010/main" val="1256573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110</TotalTime>
  <Words>1875</Words>
  <Application>Microsoft Office PowerPoint</Application>
  <PresentationFormat>On-screen Show (4:3)</PresentationFormat>
  <Paragraphs>363</Paragraphs>
  <Slides>19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Wingdings</vt:lpstr>
      <vt:lpstr>Calibri</vt:lpstr>
      <vt:lpstr>WP TypographicSymbols</vt:lpstr>
      <vt:lpstr>WP MathA</vt:lpstr>
      <vt:lpstr>Arial</vt:lpstr>
      <vt:lpstr>Larissa-Design</vt:lpstr>
      <vt:lpstr>Meta vs. Objektsprache</vt:lpstr>
      <vt:lpstr>Hausübung 2</vt:lpstr>
      <vt:lpstr>Hausübung 2</vt:lpstr>
      <vt:lpstr>Mehr zu Meta- vs. Objektsprache</vt:lpstr>
      <vt:lpstr>Mehr zu Meta- vs. Objektsprache</vt:lpstr>
      <vt:lpstr>Mehr zu Meta- vs. Objektsprache</vt:lpstr>
      <vt:lpstr>Hausübung 2</vt:lpstr>
      <vt:lpstr>Hausübung 2</vt:lpstr>
      <vt:lpstr>Hausübung 2</vt:lpstr>
      <vt:lpstr>Hausübung 2</vt:lpstr>
      <vt:lpstr>Hausübung 2</vt:lpstr>
      <vt:lpstr>Hausübung 2</vt:lpstr>
      <vt:lpstr>Hausübung 2</vt:lpstr>
      <vt:lpstr>Hausübung 2</vt:lpstr>
      <vt:lpstr>Hausübung 2</vt:lpstr>
      <vt:lpstr>Hausübung 2</vt:lpstr>
      <vt:lpstr>Hausübung 2</vt:lpstr>
      <vt:lpstr>Übung (30) aus dem Skriptum</vt:lpstr>
      <vt:lpstr>Übung (30)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Winfried Lechner</dc:creator>
  <cp:lastModifiedBy>Winfried Lechner</cp:lastModifiedBy>
  <cp:revision>1297</cp:revision>
  <cp:lastPrinted>2022-03-28T08:56:36Z</cp:lastPrinted>
  <dcterms:created xsi:type="dcterms:W3CDTF">2019-06-22T15:52:53Z</dcterms:created>
  <dcterms:modified xsi:type="dcterms:W3CDTF">2026-04-19T11:24:56Z</dcterms:modified>
</cp:coreProperties>
</file>